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99" r:id="rId5"/>
    <p:sldId id="7558" r:id="rId6"/>
    <p:sldId id="3587" r:id="rId7"/>
    <p:sldId id="257" r:id="rId8"/>
    <p:sldId id="3588" r:id="rId9"/>
    <p:sldId id="7571" r:id="rId10"/>
    <p:sldId id="7568" r:id="rId11"/>
    <p:sldId id="7572" r:id="rId12"/>
    <p:sldId id="3605" r:id="rId13"/>
    <p:sldId id="7573" r:id="rId14"/>
    <p:sldId id="7556" r:id="rId15"/>
    <p:sldId id="375" r:id="rId16"/>
    <p:sldId id="7563" r:id="rId17"/>
    <p:sldId id="7564" r:id="rId18"/>
    <p:sldId id="7565" r:id="rId19"/>
    <p:sldId id="7574" r:id="rId20"/>
    <p:sldId id="7575" r:id="rId21"/>
    <p:sldId id="7559" r:id="rId22"/>
    <p:sldId id="7569" r:id="rId23"/>
    <p:sldId id="75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8AC465-6871-5B17-492A-B6F851638BA2}" name="Kristie Urich" initials="KU" userId="S::krurich@worldvision.org::7a312756-0f2a-4d85-9554-ae30aafeb1d1" providerId="AD"/>
  <p188:author id="{9665F7BC-A6AC-1B06-83CD-BACD22952511}" name="Sarah Bowerman" initials="SB" userId="S::sbowerman@worldvision.org::cf5c4c78-3b1a-4b99-a017-15eadb6877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B00"/>
    <a:srgbClr val="824C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110C20-0BC8-4D29-9CA1-E17DAA4BCDDB}" v="18" dt="2026-03-03T05:31:32.2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333" autoAdjust="0"/>
    <p:restoredTop sz="86351" autoAdjust="0"/>
  </p:normalViewPr>
  <p:slideViewPr>
    <p:cSldViewPr snapToGrid="0">
      <p:cViewPr varScale="1">
        <p:scale>
          <a:sx n="54" d="100"/>
          <a:sy n="54" d="100"/>
        </p:scale>
        <p:origin x="448" y="24"/>
      </p:cViewPr>
      <p:guideLst/>
    </p:cSldViewPr>
  </p:slideViewPr>
  <p:outlineViewPr>
    <p:cViewPr>
      <p:scale>
        <a:sx n="33" d="100"/>
        <a:sy n="33" d="100"/>
      </p:scale>
      <p:origin x="0" y="-2511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e Urich" userId="7a312756-0f2a-4d85-9554-ae30aafeb1d1" providerId="ADAL" clId="{C2963E2D-0C27-4E49-94BA-C440249C4672}"/>
    <pc:docChg chg="undo custSel addSld delSld modSld">
      <pc:chgData name="Kristie Urich" userId="7a312756-0f2a-4d85-9554-ae30aafeb1d1" providerId="ADAL" clId="{C2963E2D-0C27-4E49-94BA-C440249C4672}" dt="2026-03-03T05:31:40.625" v="266" actId="478"/>
      <pc:docMkLst>
        <pc:docMk/>
      </pc:docMkLst>
      <pc:sldChg chg="modSp mod">
        <pc:chgData name="Kristie Urich" userId="7a312756-0f2a-4d85-9554-ae30aafeb1d1" providerId="ADAL" clId="{C2963E2D-0C27-4E49-94BA-C440249C4672}" dt="2026-03-03T05:27:46.405" v="155" actId="207"/>
        <pc:sldMkLst>
          <pc:docMk/>
          <pc:sldMk cId="1537398066" sldId="257"/>
        </pc:sldMkLst>
        <pc:spChg chg="mod">
          <ac:chgData name="Kristie Urich" userId="7a312756-0f2a-4d85-9554-ae30aafeb1d1" providerId="ADAL" clId="{C2963E2D-0C27-4E49-94BA-C440249C4672}" dt="2026-03-03T05:27:46.405" v="155" actId="207"/>
          <ac:spMkLst>
            <pc:docMk/>
            <pc:sldMk cId="1537398066" sldId="257"/>
            <ac:spMk id="2" creationId="{0E9276AC-2874-B5DC-37A2-D8D326EA2708}"/>
          </ac:spMkLst>
        </pc:spChg>
      </pc:sldChg>
      <pc:sldChg chg="addSp delSp add mod">
        <pc:chgData name="Kristie Urich" userId="7a312756-0f2a-4d85-9554-ae30aafeb1d1" providerId="ADAL" clId="{C2963E2D-0C27-4E49-94BA-C440249C4672}" dt="2026-03-03T05:31:40.625" v="266" actId="478"/>
        <pc:sldMkLst>
          <pc:docMk/>
          <pc:sldMk cId="84592677" sldId="299"/>
        </pc:sldMkLst>
        <pc:picChg chg="add del">
          <ac:chgData name="Kristie Urich" userId="7a312756-0f2a-4d85-9554-ae30aafeb1d1" providerId="ADAL" clId="{C2963E2D-0C27-4E49-94BA-C440249C4672}" dt="2026-03-03T05:31:38.764" v="265" actId="478"/>
          <ac:picMkLst>
            <pc:docMk/>
            <pc:sldMk cId="84592677" sldId="299"/>
            <ac:picMk id="10" creationId="{3D223ECB-3706-D1BE-77AF-241868DAC36F}"/>
          </ac:picMkLst>
        </pc:picChg>
        <pc:picChg chg="del">
          <ac:chgData name="Kristie Urich" userId="7a312756-0f2a-4d85-9554-ae30aafeb1d1" providerId="ADAL" clId="{C2963E2D-0C27-4E49-94BA-C440249C4672}" dt="2026-03-03T05:31:40.625" v="266" actId="478"/>
          <ac:picMkLst>
            <pc:docMk/>
            <pc:sldMk cId="84592677" sldId="299"/>
            <ac:picMk id="20" creationId="{0E66E743-46DD-443A-2CEA-8262606882CD}"/>
          </ac:picMkLst>
        </pc:picChg>
      </pc:sldChg>
      <pc:sldChg chg="modSp mod">
        <pc:chgData name="Kristie Urich" userId="7a312756-0f2a-4d85-9554-ae30aafeb1d1" providerId="ADAL" clId="{C2963E2D-0C27-4E49-94BA-C440249C4672}" dt="2026-03-03T05:27:37.401" v="154" actId="207"/>
        <pc:sldMkLst>
          <pc:docMk/>
          <pc:sldMk cId="1763725234" sldId="3587"/>
        </pc:sldMkLst>
        <pc:spChg chg="mod">
          <ac:chgData name="Kristie Urich" userId="7a312756-0f2a-4d85-9554-ae30aafeb1d1" providerId="ADAL" clId="{C2963E2D-0C27-4E49-94BA-C440249C4672}" dt="2026-03-03T05:27:28.880" v="151" actId="207"/>
          <ac:spMkLst>
            <pc:docMk/>
            <pc:sldMk cId="1763725234" sldId="3587"/>
            <ac:spMk id="2" creationId="{46D8C9D5-08D5-46AE-86CF-F49ED21BA6C4}"/>
          </ac:spMkLst>
        </pc:spChg>
        <pc:spChg chg="mod">
          <ac:chgData name="Kristie Urich" userId="7a312756-0f2a-4d85-9554-ae30aafeb1d1" providerId="ADAL" clId="{C2963E2D-0C27-4E49-94BA-C440249C4672}" dt="2026-03-03T05:27:34.030" v="153" actId="207"/>
          <ac:spMkLst>
            <pc:docMk/>
            <pc:sldMk cId="1763725234" sldId="3587"/>
            <ac:spMk id="4" creationId="{78BCFFB8-855B-47A3-BE4B-7483EF3F1F24}"/>
          </ac:spMkLst>
        </pc:spChg>
        <pc:spChg chg="mod">
          <ac:chgData name="Kristie Urich" userId="7a312756-0f2a-4d85-9554-ae30aafeb1d1" providerId="ADAL" clId="{C2963E2D-0C27-4E49-94BA-C440249C4672}" dt="2026-03-03T05:27:37.401" v="154" actId="207"/>
          <ac:spMkLst>
            <pc:docMk/>
            <pc:sldMk cId="1763725234" sldId="3587"/>
            <ac:spMk id="5" creationId="{2B736524-B700-470F-869E-E01B3FBFF5D9}"/>
          </ac:spMkLst>
        </pc:spChg>
      </pc:sldChg>
      <pc:sldChg chg="modSp mod">
        <pc:chgData name="Kristie Urich" userId="7a312756-0f2a-4d85-9554-ae30aafeb1d1" providerId="ADAL" clId="{C2963E2D-0C27-4E49-94BA-C440249C4672}" dt="2026-03-03T05:29:58.286" v="205" actId="207"/>
        <pc:sldMkLst>
          <pc:docMk/>
          <pc:sldMk cId="1870283724" sldId="7559"/>
        </pc:sldMkLst>
        <pc:spChg chg="mod">
          <ac:chgData name="Kristie Urich" userId="7a312756-0f2a-4d85-9554-ae30aafeb1d1" providerId="ADAL" clId="{C2963E2D-0C27-4E49-94BA-C440249C4672}" dt="2026-03-03T05:28:57.891" v="196" actId="2711"/>
          <ac:spMkLst>
            <pc:docMk/>
            <pc:sldMk cId="1870283724" sldId="7559"/>
            <ac:spMk id="2" creationId="{6B2DD4CA-7827-E7BE-CE0F-78E3D07B24F1}"/>
          </ac:spMkLst>
        </pc:spChg>
        <pc:graphicFrameChg chg="mod">
          <ac:chgData name="Kristie Urich" userId="7a312756-0f2a-4d85-9554-ae30aafeb1d1" providerId="ADAL" clId="{C2963E2D-0C27-4E49-94BA-C440249C4672}" dt="2026-03-03T05:29:58.286" v="205" actId="207"/>
          <ac:graphicFrameMkLst>
            <pc:docMk/>
            <pc:sldMk cId="1870283724" sldId="7559"/>
            <ac:graphicFrameMk id="5" creationId="{35CD90F6-F2FA-C6BF-3D2E-F3B6920BF7C9}"/>
          </ac:graphicFrameMkLst>
        </pc:graphicFrameChg>
      </pc:sldChg>
      <pc:sldChg chg="add del">
        <pc:chgData name="Kristie Urich" userId="7a312756-0f2a-4d85-9554-ae30aafeb1d1" providerId="ADAL" clId="{C2963E2D-0C27-4E49-94BA-C440249C4672}" dt="2026-03-03T05:28:53.891" v="195" actId="47"/>
        <pc:sldMkLst>
          <pc:docMk/>
          <pc:sldMk cId="1294881738" sldId="7562"/>
        </pc:sldMkLst>
      </pc:sldChg>
      <pc:sldChg chg="modSp del mod">
        <pc:chgData name="Kristie Urich" userId="7a312756-0f2a-4d85-9554-ae30aafeb1d1" providerId="ADAL" clId="{C2963E2D-0C27-4E49-94BA-C440249C4672}" dt="2026-03-03T05:28:30.783" v="191" actId="47"/>
        <pc:sldMkLst>
          <pc:docMk/>
          <pc:sldMk cId="1038541575" sldId="7566"/>
        </pc:sldMkLst>
        <pc:spChg chg="mod">
          <ac:chgData name="Kristie Urich" userId="7a312756-0f2a-4d85-9554-ae30aafeb1d1" providerId="ADAL" clId="{C2963E2D-0C27-4E49-94BA-C440249C4672}" dt="2026-03-03T05:26:55.633" v="148" actId="404"/>
          <ac:spMkLst>
            <pc:docMk/>
            <pc:sldMk cId="1038541575" sldId="7566"/>
            <ac:spMk id="2" creationId="{6E24617C-8815-E38C-1846-08887BD21618}"/>
          </ac:spMkLst>
        </pc:spChg>
        <pc:spChg chg="mod">
          <ac:chgData name="Kristie Urich" userId="7a312756-0f2a-4d85-9554-ae30aafeb1d1" providerId="ADAL" clId="{C2963E2D-0C27-4E49-94BA-C440249C4672}" dt="2026-03-03T05:26:59.141" v="150" actId="27636"/>
          <ac:spMkLst>
            <pc:docMk/>
            <pc:sldMk cId="1038541575" sldId="7566"/>
            <ac:spMk id="3" creationId="{17AF367D-710E-0AD6-BCBA-2DF148F9A3E2}"/>
          </ac:spMkLst>
        </pc:spChg>
      </pc:sldChg>
      <pc:sldChg chg="del">
        <pc:chgData name="Kristie Urich" userId="7a312756-0f2a-4d85-9554-ae30aafeb1d1" providerId="ADAL" clId="{C2963E2D-0C27-4E49-94BA-C440249C4672}" dt="2026-03-03T05:31:34.320" v="263" actId="47"/>
        <pc:sldMkLst>
          <pc:docMk/>
          <pc:sldMk cId="2250459133" sldId="7567"/>
        </pc:sldMkLst>
      </pc:sldChg>
      <pc:sldChg chg="modSp mod">
        <pc:chgData name="Kristie Urich" userId="7a312756-0f2a-4d85-9554-ae30aafeb1d1" providerId="ADAL" clId="{C2963E2D-0C27-4E49-94BA-C440249C4672}" dt="2026-03-03T05:30:05.520" v="213" actId="2711"/>
        <pc:sldMkLst>
          <pc:docMk/>
          <pc:sldMk cId="165868822" sldId="7569"/>
        </pc:sldMkLst>
        <pc:spChg chg="mod">
          <ac:chgData name="Kristie Urich" userId="7a312756-0f2a-4d85-9554-ae30aafeb1d1" providerId="ADAL" clId="{C2963E2D-0C27-4E49-94BA-C440249C4672}" dt="2026-03-03T05:30:05.520" v="213" actId="2711"/>
          <ac:spMkLst>
            <pc:docMk/>
            <pc:sldMk cId="165868822" sldId="7569"/>
            <ac:spMk id="2" creationId="{6C2D5BE9-8B0B-2B59-9132-F755B4F3D2C8}"/>
          </ac:spMkLst>
        </pc:spChg>
      </pc:sldChg>
      <pc:sldChg chg="addSp delSp modSp mod">
        <pc:chgData name="Kristie Urich" userId="7a312756-0f2a-4d85-9554-ae30aafeb1d1" providerId="ADAL" clId="{C2963E2D-0C27-4E49-94BA-C440249C4672}" dt="2026-03-03T05:31:10.016" v="261" actId="1076"/>
        <pc:sldMkLst>
          <pc:docMk/>
          <pc:sldMk cId="3049138469" sldId="7570"/>
        </pc:sldMkLst>
        <pc:spChg chg="del">
          <ac:chgData name="Kristie Urich" userId="7a312756-0f2a-4d85-9554-ae30aafeb1d1" providerId="ADAL" clId="{C2963E2D-0C27-4E49-94BA-C440249C4672}" dt="2026-03-03T05:30:10.710" v="214" actId="478"/>
          <ac:spMkLst>
            <pc:docMk/>
            <pc:sldMk cId="3049138469" sldId="7570"/>
            <ac:spMk id="2" creationId="{2D59A6A7-FDF6-8D77-39BC-92E39880603D}"/>
          </ac:spMkLst>
        </pc:spChg>
        <pc:spChg chg="add mod">
          <ac:chgData name="Kristie Urich" userId="7a312756-0f2a-4d85-9554-ae30aafeb1d1" providerId="ADAL" clId="{C2963E2D-0C27-4E49-94BA-C440249C4672}" dt="2026-03-03T05:30:38.909" v="248" actId="20577"/>
          <ac:spMkLst>
            <pc:docMk/>
            <pc:sldMk cId="3049138469" sldId="7570"/>
            <ac:spMk id="3" creationId="{01FFEDB0-0C96-B57E-6668-D5115C845720}"/>
          </ac:spMkLst>
        </pc:spChg>
        <pc:spChg chg="mod">
          <ac:chgData name="Kristie Urich" userId="7a312756-0f2a-4d85-9554-ae30aafeb1d1" providerId="ADAL" clId="{C2963E2D-0C27-4E49-94BA-C440249C4672}" dt="2026-03-03T05:31:10.016" v="261" actId="1076"/>
          <ac:spMkLst>
            <pc:docMk/>
            <pc:sldMk cId="3049138469" sldId="7570"/>
            <ac:spMk id="4" creationId="{5A311DF2-3BF5-B52F-18B0-9805D4086B85}"/>
          </ac:spMkLst>
        </pc:spChg>
      </pc:sldChg>
      <pc:sldChg chg="addSp delSp modSp add mod">
        <pc:chgData name="Kristie Urich" userId="7a312756-0f2a-4d85-9554-ae30aafeb1d1" providerId="ADAL" clId="{C2963E2D-0C27-4E49-94BA-C440249C4672}" dt="2026-03-03T05:28:28.032" v="190" actId="1037"/>
        <pc:sldMkLst>
          <pc:docMk/>
          <pc:sldMk cId="3026192977" sldId="7574"/>
        </pc:sldMkLst>
        <pc:spChg chg="del">
          <ac:chgData name="Kristie Urich" userId="7a312756-0f2a-4d85-9554-ae30aafeb1d1" providerId="ADAL" clId="{C2963E2D-0C27-4E49-94BA-C440249C4672}" dt="2026-03-03T05:28:02.213" v="157" actId="478"/>
          <ac:spMkLst>
            <pc:docMk/>
            <pc:sldMk cId="3026192977" sldId="7574"/>
            <ac:spMk id="2" creationId="{EA1FD54C-A2D8-B35F-27C6-1B61CA38F029}"/>
          </ac:spMkLst>
        </pc:spChg>
        <pc:spChg chg="mod">
          <ac:chgData name="Kristie Urich" userId="7a312756-0f2a-4d85-9554-ae30aafeb1d1" providerId="ADAL" clId="{C2963E2D-0C27-4E49-94BA-C440249C4672}" dt="2026-03-03T05:28:28.032" v="190" actId="1037"/>
          <ac:spMkLst>
            <pc:docMk/>
            <pc:sldMk cId="3026192977" sldId="7574"/>
            <ac:spMk id="3" creationId="{6AAE9AD7-974D-FAFC-1A64-8D8FFD393139}"/>
          </ac:spMkLst>
        </pc:spChg>
        <pc:spChg chg="add del mod">
          <ac:chgData name="Kristie Urich" userId="7a312756-0f2a-4d85-9554-ae30aafeb1d1" providerId="ADAL" clId="{C2963E2D-0C27-4E49-94BA-C440249C4672}" dt="2026-03-03T05:28:05.700" v="159" actId="478"/>
          <ac:spMkLst>
            <pc:docMk/>
            <pc:sldMk cId="3026192977" sldId="7574"/>
            <ac:spMk id="5" creationId="{6077FDF9-15C1-91F1-480A-3E0F8D47F85C}"/>
          </ac:spMkLst>
        </pc:spChg>
        <pc:spChg chg="add mod">
          <ac:chgData name="Kristie Urich" userId="7a312756-0f2a-4d85-9554-ae30aafeb1d1" providerId="ADAL" clId="{C2963E2D-0C27-4E49-94BA-C440249C4672}" dt="2026-03-03T05:28:21.111" v="167" actId="403"/>
          <ac:spMkLst>
            <pc:docMk/>
            <pc:sldMk cId="3026192977" sldId="7574"/>
            <ac:spMk id="6" creationId="{000951E1-0B2C-2A1D-FCDA-020CC238523B}"/>
          </ac:spMkLst>
        </pc:spChg>
      </pc:sldChg>
      <pc:sldChg chg="add">
        <pc:chgData name="Kristie Urich" userId="7a312756-0f2a-4d85-9554-ae30aafeb1d1" providerId="ADAL" clId="{C2963E2D-0C27-4E49-94BA-C440249C4672}" dt="2026-03-03T05:28:48.836" v="192"/>
        <pc:sldMkLst>
          <pc:docMk/>
          <pc:sldMk cId="1706384016" sldId="7575"/>
        </pc:sldMkLst>
      </pc:sldChg>
      <pc:sldChg chg="add del">
        <pc:chgData name="Kristie Urich" userId="7a312756-0f2a-4d85-9554-ae30aafeb1d1" providerId="ADAL" clId="{C2963E2D-0C27-4E49-94BA-C440249C4672}" dt="2026-03-03T05:30:22.423" v="218"/>
        <pc:sldMkLst>
          <pc:docMk/>
          <pc:sldMk cId="1142176094" sldId="7576"/>
        </pc:sldMkLst>
      </pc:sldChg>
      <pc:sldChg chg="add del">
        <pc:chgData name="Kristie Urich" userId="7a312756-0f2a-4d85-9554-ae30aafeb1d1" providerId="ADAL" clId="{C2963E2D-0C27-4E49-94BA-C440249C4672}" dt="2026-03-03T05:30:12.282" v="216"/>
        <pc:sldMkLst>
          <pc:docMk/>
          <pc:sldMk cId="1987039484" sldId="7576"/>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5" Type="http://schemas.openxmlformats.org/officeDocument/2006/relationships/image" Target="../media/image33.jpeg"/><Relationship Id="rId4" Type="http://schemas.openxmlformats.org/officeDocument/2006/relationships/image" Target="../media/image32.svg"/></Relationships>
</file>

<file path=ppt/diagrams/_rels/data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33.jpeg"/><Relationship Id="rId5" Type="http://schemas.openxmlformats.org/officeDocument/2006/relationships/image" Target="../media/image32.svg"/><Relationship Id="rId4"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633C86-9225-4544-8AA5-4E1A576D08D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6E33489-1CCC-44F4-828D-E4F39FEE47C8}">
      <dgm:prSet custT="1"/>
      <dgm:spPr/>
      <dgm:t>
        <a:bodyPr/>
        <a:lstStyle/>
        <a:p>
          <a:pPr>
            <a:lnSpc>
              <a:spcPct val="100000"/>
            </a:lnSpc>
          </a:pPr>
          <a:r>
            <a:rPr lang="en-US" sz="1800" dirty="0">
              <a:latin typeface="Lato" panose="020F0502020204030203" pitchFamily="34" charset="0"/>
            </a:rPr>
            <a:t>Area selected should already be prioritized for WASH AND the selected focus sector. The WASH and Livelihoods has additional requirements in the Beyond Access approach</a:t>
          </a:r>
        </a:p>
      </dgm:t>
    </dgm:pt>
    <dgm:pt modelId="{EB2E5ACE-7376-4520-BA4C-BD1F4F79FFF6}" type="parTrans" cxnId="{7AE7CDE7-7C84-4222-889E-5833B9E76518}">
      <dgm:prSet/>
      <dgm:spPr/>
      <dgm:t>
        <a:bodyPr/>
        <a:lstStyle/>
        <a:p>
          <a:endParaRPr lang="en-US"/>
        </a:p>
      </dgm:t>
    </dgm:pt>
    <dgm:pt modelId="{B843FF8D-5466-48FA-8E87-F0865791EE7E}" type="sibTrans" cxnId="{7AE7CDE7-7C84-4222-889E-5833B9E76518}">
      <dgm:prSet/>
      <dgm:spPr/>
      <dgm:t>
        <a:bodyPr/>
        <a:lstStyle/>
        <a:p>
          <a:endParaRPr lang="en-US"/>
        </a:p>
      </dgm:t>
    </dgm:pt>
    <dgm:pt modelId="{A66A86EF-FEB1-4343-A4CA-D5FE57C28635}">
      <dgm:prSet custT="1"/>
      <dgm:spPr/>
      <dgm:t>
        <a:bodyPr/>
        <a:lstStyle/>
        <a:p>
          <a:pPr>
            <a:lnSpc>
              <a:spcPct val="100000"/>
            </a:lnSpc>
          </a:pPr>
          <a:r>
            <a:rPr lang="en-US" sz="1800" dirty="0">
              <a:latin typeface="Lato" panose="020F0502020204030203" pitchFamily="34" charset="0"/>
            </a:rPr>
            <a:t>If a GEDSI assessment has not already been completed in the selected area, this should be done at baseline and accounted for in the design.</a:t>
          </a:r>
        </a:p>
      </dgm:t>
    </dgm:pt>
    <dgm:pt modelId="{67EF82BE-B064-4ED8-95E9-D70D9B394631}" type="parTrans" cxnId="{1615CF7C-AEDC-4151-B407-1CA4DECE2672}">
      <dgm:prSet/>
      <dgm:spPr/>
      <dgm:t>
        <a:bodyPr/>
        <a:lstStyle/>
        <a:p>
          <a:endParaRPr lang="en-US"/>
        </a:p>
      </dgm:t>
    </dgm:pt>
    <dgm:pt modelId="{E5FB5FDC-5DB7-46CA-A983-46C76C005474}" type="sibTrans" cxnId="{1615CF7C-AEDC-4151-B407-1CA4DECE2672}">
      <dgm:prSet/>
      <dgm:spPr/>
      <dgm:t>
        <a:bodyPr/>
        <a:lstStyle/>
        <a:p>
          <a:endParaRPr lang="en-US"/>
        </a:p>
      </dgm:t>
    </dgm:pt>
    <dgm:pt modelId="{599BFA2F-2387-4885-89FE-3538FE9A90CA}">
      <dgm:prSet custT="1"/>
      <dgm:spPr/>
      <dgm:t>
        <a:bodyPr/>
        <a:lstStyle/>
        <a:p>
          <a:pPr>
            <a:lnSpc>
              <a:spcPct val="100000"/>
            </a:lnSpc>
          </a:pPr>
          <a:r>
            <a:rPr lang="en-US" sz="1800" dirty="0">
              <a:latin typeface="Lato" panose="020F0502020204030203" pitchFamily="34" charset="0"/>
            </a:rPr>
            <a:t>A local GEDSI focal point should be consulted in the design of the initiative. </a:t>
          </a:r>
        </a:p>
      </dgm:t>
    </dgm:pt>
    <dgm:pt modelId="{30398F4B-EE29-48C3-AAA3-CF15E05280EC}" type="parTrans" cxnId="{7F82D7C9-4EBB-483A-A69F-2D6B658145A7}">
      <dgm:prSet/>
      <dgm:spPr/>
      <dgm:t>
        <a:bodyPr/>
        <a:lstStyle/>
        <a:p>
          <a:endParaRPr lang="en-US"/>
        </a:p>
      </dgm:t>
    </dgm:pt>
    <dgm:pt modelId="{E7CC378F-4B95-4918-A7DD-375F03FB10AD}" type="sibTrans" cxnId="{7F82D7C9-4EBB-483A-A69F-2D6B658145A7}">
      <dgm:prSet/>
      <dgm:spPr/>
      <dgm:t>
        <a:bodyPr/>
        <a:lstStyle/>
        <a:p>
          <a:endParaRPr lang="en-US"/>
        </a:p>
      </dgm:t>
    </dgm:pt>
    <dgm:pt modelId="{084BB440-C47A-409C-84BB-37D535C0815A}">
      <dgm:prSet custT="1"/>
      <dgm:spPr/>
      <dgm:t>
        <a:bodyPr/>
        <a:lstStyle/>
        <a:p>
          <a:pPr>
            <a:lnSpc>
              <a:spcPct val="100000"/>
            </a:lnSpc>
          </a:pPr>
          <a:r>
            <a:rPr lang="en-US" sz="1800" dirty="0">
              <a:latin typeface="Lato" panose="020F0502020204030203" pitchFamily="34" charset="0"/>
            </a:rPr>
            <a:t>For the Health and Nutrition and Education tracks, there should be sufficient funding in place to meet the WASH needs of the health facilities or the education facilities in the target area.</a:t>
          </a:r>
        </a:p>
      </dgm:t>
    </dgm:pt>
    <dgm:pt modelId="{5E5E31AB-0715-407C-BFC8-50AAA33D16A5}" type="parTrans" cxnId="{D4D8F008-C7AD-4E56-9680-F7FD0D0B0215}">
      <dgm:prSet/>
      <dgm:spPr/>
      <dgm:t>
        <a:bodyPr/>
        <a:lstStyle/>
        <a:p>
          <a:endParaRPr lang="en-US"/>
        </a:p>
      </dgm:t>
    </dgm:pt>
    <dgm:pt modelId="{26161DFC-D804-4778-9950-70C9A53701F6}" type="sibTrans" cxnId="{D4D8F008-C7AD-4E56-9680-F7FD0D0B0215}">
      <dgm:prSet/>
      <dgm:spPr/>
      <dgm:t>
        <a:bodyPr/>
        <a:lstStyle/>
        <a:p>
          <a:endParaRPr lang="en-US"/>
        </a:p>
      </dgm:t>
    </dgm:pt>
    <dgm:pt modelId="{AC7FC3AB-DF1B-4E7F-87D5-49C4ED69F6B5}" type="pres">
      <dgm:prSet presAssocID="{81633C86-9225-4544-8AA5-4E1A576D08D6}" presName="root" presStyleCnt="0">
        <dgm:presLayoutVars>
          <dgm:dir/>
          <dgm:resizeHandles val="exact"/>
        </dgm:presLayoutVars>
      </dgm:prSet>
      <dgm:spPr/>
    </dgm:pt>
    <dgm:pt modelId="{854C0FE0-71B7-44BF-A096-85533BEA2AE7}" type="pres">
      <dgm:prSet presAssocID="{56E33489-1CCC-44F4-828D-E4F39FEE47C8}" presName="compNode" presStyleCnt="0"/>
      <dgm:spPr/>
    </dgm:pt>
    <dgm:pt modelId="{90DAB2E8-E7C4-443A-9750-1D63A7672F02}" type="pres">
      <dgm:prSet presAssocID="{56E33489-1CCC-44F4-828D-E4F39FEE47C8}" presName="bgRect" presStyleLbl="bgShp" presStyleIdx="0" presStyleCnt="4" custLinFactNeighborX="-8445" custLinFactNeighborY="-197"/>
      <dgm:spPr/>
    </dgm:pt>
    <dgm:pt modelId="{7C61BFAE-E779-4654-B1B3-4F06C6CE1AAC}" type="pres">
      <dgm:prSet presAssocID="{56E33489-1CCC-44F4-828D-E4F39FEE47C8}" presName="iconRect" presStyleLbl="node1" presStyleIdx="0" presStyleCnt="4"/>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nk"/>
        </a:ext>
      </dgm:extLst>
    </dgm:pt>
    <dgm:pt modelId="{1F1DFD6E-8D17-413B-B9A2-73B47A2F9A85}" type="pres">
      <dgm:prSet presAssocID="{56E33489-1CCC-44F4-828D-E4F39FEE47C8}" presName="spaceRect" presStyleCnt="0"/>
      <dgm:spPr/>
    </dgm:pt>
    <dgm:pt modelId="{2D1024B2-3CB5-4C91-8B48-C12DA374AB4C}" type="pres">
      <dgm:prSet presAssocID="{56E33489-1CCC-44F4-828D-E4F39FEE47C8}" presName="parTx" presStyleLbl="revTx" presStyleIdx="0" presStyleCnt="4">
        <dgm:presLayoutVars>
          <dgm:chMax val="0"/>
          <dgm:chPref val="0"/>
        </dgm:presLayoutVars>
      </dgm:prSet>
      <dgm:spPr/>
    </dgm:pt>
    <dgm:pt modelId="{92DE2195-725F-40D1-B79F-0A14A27D5257}" type="pres">
      <dgm:prSet presAssocID="{B843FF8D-5466-48FA-8E87-F0865791EE7E}" presName="sibTrans" presStyleCnt="0"/>
      <dgm:spPr/>
    </dgm:pt>
    <dgm:pt modelId="{B747A603-7E2B-449F-B137-0D2F2FDD5590}" type="pres">
      <dgm:prSet presAssocID="{A66A86EF-FEB1-4343-A4CA-D5FE57C28635}" presName="compNode" presStyleCnt="0"/>
      <dgm:spPr/>
    </dgm:pt>
    <dgm:pt modelId="{9DBBF430-1219-4257-A49F-7CB83A9A6615}" type="pres">
      <dgm:prSet presAssocID="{A66A86EF-FEB1-4343-A4CA-D5FE57C28635}" presName="bgRect" presStyleLbl="bgShp" presStyleIdx="1" presStyleCnt="4"/>
      <dgm:spPr/>
    </dgm:pt>
    <dgm:pt modelId="{2B48BAAF-B05B-49BA-980B-B37B4BC1F990}" type="pres">
      <dgm:prSet presAssocID="{A66A86EF-FEB1-4343-A4CA-D5FE57C28635}" presName="iconRect" presStyleLbl="node1" presStyleIdx="1" presStyleCnt="4"/>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03A6B52E-DD45-44C4-A9A2-5C1F26D6B1A0}" type="pres">
      <dgm:prSet presAssocID="{A66A86EF-FEB1-4343-A4CA-D5FE57C28635}" presName="spaceRect" presStyleCnt="0"/>
      <dgm:spPr/>
    </dgm:pt>
    <dgm:pt modelId="{40179F37-50EE-4A2D-B310-A2D624747CF5}" type="pres">
      <dgm:prSet presAssocID="{A66A86EF-FEB1-4343-A4CA-D5FE57C28635}" presName="parTx" presStyleLbl="revTx" presStyleIdx="1" presStyleCnt="4">
        <dgm:presLayoutVars>
          <dgm:chMax val="0"/>
          <dgm:chPref val="0"/>
        </dgm:presLayoutVars>
      </dgm:prSet>
      <dgm:spPr/>
    </dgm:pt>
    <dgm:pt modelId="{B45491A7-13ED-4C07-97E2-4E5E074D6D0A}" type="pres">
      <dgm:prSet presAssocID="{E5FB5FDC-5DB7-46CA-A983-46C76C005474}" presName="sibTrans" presStyleCnt="0"/>
      <dgm:spPr/>
    </dgm:pt>
    <dgm:pt modelId="{92F3DF86-5724-40BE-9EBB-F0D3C1C51ED1}" type="pres">
      <dgm:prSet presAssocID="{599BFA2F-2387-4885-89FE-3538FE9A90CA}" presName="compNode" presStyleCnt="0"/>
      <dgm:spPr/>
    </dgm:pt>
    <dgm:pt modelId="{2828F456-5F5E-42F3-B224-C76D8CA4A5ED}" type="pres">
      <dgm:prSet presAssocID="{599BFA2F-2387-4885-89FE-3538FE9A90CA}" presName="bgRect" presStyleLbl="bgShp" presStyleIdx="2" presStyleCnt="4"/>
      <dgm:spPr/>
    </dgm:pt>
    <dgm:pt modelId="{97266327-6C41-4BC4-AF91-F2A44470CBD7}" type="pres">
      <dgm:prSet presAssocID="{599BFA2F-2387-4885-89FE-3538FE9A90CA}"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B76FBB2D-FAE0-4800-9403-A6AB4419991A}" type="pres">
      <dgm:prSet presAssocID="{599BFA2F-2387-4885-89FE-3538FE9A90CA}" presName="spaceRect" presStyleCnt="0"/>
      <dgm:spPr/>
    </dgm:pt>
    <dgm:pt modelId="{5ED1BDEC-ED84-4DDB-AB40-8070BAFF5CC2}" type="pres">
      <dgm:prSet presAssocID="{599BFA2F-2387-4885-89FE-3538FE9A90CA}" presName="parTx" presStyleLbl="revTx" presStyleIdx="2" presStyleCnt="4">
        <dgm:presLayoutVars>
          <dgm:chMax val="0"/>
          <dgm:chPref val="0"/>
        </dgm:presLayoutVars>
      </dgm:prSet>
      <dgm:spPr/>
    </dgm:pt>
    <dgm:pt modelId="{B535FBD2-AF60-4AD0-889A-D0C74C368DB7}" type="pres">
      <dgm:prSet presAssocID="{E7CC378F-4B95-4918-A7DD-375F03FB10AD}" presName="sibTrans" presStyleCnt="0"/>
      <dgm:spPr/>
    </dgm:pt>
    <dgm:pt modelId="{1E059377-41AD-4227-AFA4-05373BC41EE7}" type="pres">
      <dgm:prSet presAssocID="{084BB440-C47A-409C-84BB-37D535C0815A}" presName="compNode" presStyleCnt="0"/>
      <dgm:spPr/>
    </dgm:pt>
    <dgm:pt modelId="{0390716A-F2B9-470E-AD82-9EE1842D8520}" type="pres">
      <dgm:prSet presAssocID="{084BB440-C47A-409C-84BB-37D535C0815A}" presName="bgRect" presStyleLbl="bgShp" presStyleIdx="3" presStyleCnt="4"/>
      <dgm:spPr/>
    </dgm:pt>
    <dgm:pt modelId="{3B54CBD6-0F59-440C-99E3-51FC650D2CD6}" type="pres">
      <dgm:prSet presAssocID="{084BB440-C47A-409C-84BB-37D535C0815A}"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AB688436-07BE-4962-8283-54B63AC863A1}" type="pres">
      <dgm:prSet presAssocID="{084BB440-C47A-409C-84BB-37D535C0815A}" presName="spaceRect" presStyleCnt="0"/>
      <dgm:spPr/>
    </dgm:pt>
    <dgm:pt modelId="{1814292A-18FE-427D-8287-9B8DFA863069}" type="pres">
      <dgm:prSet presAssocID="{084BB440-C47A-409C-84BB-37D535C0815A}" presName="parTx" presStyleLbl="revTx" presStyleIdx="3" presStyleCnt="4">
        <dgm:presLayoutVars>
          <dgm:chMax val="0"/>
          <dgm:chPref val="0"/>
        </dgm:presLayoutVars>
      </dgm:prSet>
      <dgm:spPr/>
    </dgm:pt>
  </dgm:ptLst>
  <dgm:cxnLst>
    <dgm:cxn modelId="{D4D8F008-C7AD-4E56-9680-F7FD0D0B0215}" srcId="{81633C86-9225-4544-8AA5-4E1A576D08D6}" destId="{084BB440-C47A-409C-84BB-37D535C0815A}" srcOrd="3" destOrd="0" parTransId="{5E5E31AB-0715-407C-BFC8-50AAA33D16A5}" sibTransId="{26161DFC-D804-4778-9950-70C9A53701F6}"/>
    <dgm:cxn modelId="{E1B46D6A-0892-482A-A832-DA7F938FE80D}" type="presOf" srcId="{56E33489-1CCC-44F4-828D-E4F39FEE47C8}" destId="{2D1024B2-3CB5-4C91-8B48-C12DA374AB4C}" srcOrd="0" destOrd="0" presId="urn:microsoft.com/office/officeart/2018/2/layout/IconVerticalSolidList"/>
    <dgm:cxn modelId="{1615CF7C-AEDC-4151-B407-1CA4DECE2672}" srcId="{81633C86-9225-4544-8AA5-4E1A576D08D6}" destId="{A66A86EF-FEB1-4343-A4CA-D5FE57C28635}" srcOrd="1" destOrd="0" parTransId="{67EF82BE-B064-4ED8-95E9-D70D9B394631}" sibTransId="{E5FB5FDC-5DB7-46CA-A983-46C76C005474}"/>
    <dgm:cxn modelId="{15ED4E8E-E14A-4340-8FDB-8409AF698173}" type="presOf" srcId="{084BB440-C47A-409C-84BB-37D535C0815A}" destId="{1814292A-18FE-427D-8287-9B8DFA863069}" srcOrd="0" destOrd="0" presId="urn:microsoft.com/office/officeart/2018/2/layout/IconVerticalSolidList"/>
    <dgm:cxn modelId="{0C4467A9-68E9-4D41-A1A2-219A6BD81B61}" type="presOf" srcId="{599BFA2F-2387-4885-89FE-3538FE9A90CA}" destId="{5ED1BDEC-ED84-4DDB-AB40-8070BAFF5CC2}" srcOrd="0" destOrd="0" presId="urn:microsoft.com/office/officeart/2018/2/layout/IconVerticalSolidList"/>
    <dgm:cxn modelId="{0F7B97C0-3755-4CBC-BFDE-625083C4A350}" type="presOf" srcId="{81633C86-9225-4544-8AA5-4E1A576D08D6}" destId="{AC7FC3AB-DF1B-4E7F-87D5-49C4ED69F6B5}" srcOrd="0" destOrd="0" presId="urn:microsoft.com/office/officeart/2018/2/layout/IconVerticalSolidList"/>
    <dgm:cxn modelId="{7F82D7C9-4EBB-483A-A69F-2D6B658145A7}" srcId="{81633C86-9225-4544-8AA5-4E1A576D08D6}" destId="{599BFA2F-2387-4885-89FE-3538FE9A90CA}" srcOrd="2" destOrd="0" parTransId="{30398F4B-EE29-48C3-AAA3-CF15E05280EC}" sibTransId="{E7CC378F-4B95-4918-A7DD-375F03FB10AD}"/>
    <dgm:cxn modelId="{7AE7CDE7-7C84-4222-889E-5833B9E76518}" srcId="{81633C86-9225-4544-8AA5-4E1A576D08D6}" destId="{56E33489-1CCC-44F4-828D-E4F39FEE47C8}" srcOrd="0" destOrd="0" parTransId="{EB2E5ACE-7376-4520-BA4C-BD1F4F79FFF6}" sibTransId="{B843FF8D-5466-48FA-8E87-F0865791EE7E}"/>
    <dgm:cxn modelId="{1A8E53EC-C06A-4BA9-8A4A-78E66E220D57}" type="presOf" srcId="{A66A86EF-FEB1-4343-A4CA-D5FE57C28635}" destId="{40179F37-50EE-4A2D-B310-A2D624747CF5}" srcOrd="0" destOrd="0" presId="urn:microsoft.com/office/officeart/2018/2/layout/IconVerticalSolidList"/>
    <dgm:cxn modelId="{B24E2DF5-B165-445B-B528-F0F5B8B3EC7B}" type="presParOf" srcId="{AC7FC3AB-DF1B-4E7F-87D5-49C4ED69F6B5}" destId="{854C0FE0-71B7-44BF-A096-85533BEA2AE7}" srcOrd="0" destOrd="0" presId="urn:microsoft.com/office/officeart/2018/2/layout/IconVerticalSolidList"/>
    <dgm:cxn modelId="{01E162DA-9D2D-4EA9-AEFC-D7B3C6FC1997}" type="presParOf" srcId="{854C0FE0-71B7-44BF-A096-85533BEA2AE7}" destId="{90DAB2E8-E7C4-443A-9750-1D63A7672F02}" srcOrd="0" destOrd="0" presId="urn:microsoft.com/office/officeart/2018/2/layout/IconVerticalSolidList"/>
    <dgm:cxn modelId="{C4C9861A-4400-45DA-9751-6322CDAC1593}" type="presParOf" srcId="{854C0FE0-71B7-44BF-A096-85533BEA2AE7}" destId="{7C61BFAE-E779-4654-B1B3-4F06C6CE1AAC}" srcOrd="1" destOrd="0" presId="urn:microsoft.com/office/officeart/2018/2/layout/IconVerticalSolidList"/>
    <dgm:cxn modelId="{797E6C8E-1869-45A8-ACD1-7AFF2041F756}" type="presParOf" srcId="{854C0FE0-71B7-44BF-A096-85533BEA2AE7}" destId="{1F1DFD6E-8D17-413B-B9A2-73B47A2F9A85}" srcOrd="2" destOrd="0" presId="urn:microsoft.com/office/officeart/2018/2/layout/IconVerticalSolidList"/>
    <dgm:cxn modelId="{E288626B-51E4-47E9-AFBF-72D02EC64BD8}" type="presParOf" srcId="{854C0FE0-71B7-44BF-A096-85533BEA2AE7}" destId="{2D1024B2-3CB5-4C91-8B48-C12DA374AB4C}" srcOrd="3" destOrd="0" presId="urn:microsoft.com/office/officeart/2018/2/layout/IconVerticalSolidList"/>
    <dgm:cxn modelId="{36844511-2AB2-4935-BEA9-B5F8B539F12C}" type="presParOf" srcId="{AC7FC3AB-DF1B-4E7F-87D5-49C4ED69F6B5}" destId="{92DE2195-725F-40D1-B79F-0A14A27D5257}" srcOrd="1" destOrd="0" presId="urn:microsoft.com/office/officeart/2018/2/layout/IconVerticalSolidList"/>
    <dgm:cxn modelId="{047D4B5F-DE75-464A-9F84-C0EF21804755}" type="presParOf" srcId="{AC7FC3AB-DF1B-4E7F-87D5-49C4ED69F6B5}" destId="{B747A603-7E2B-449F-B137-0D2F2FDD5590}" srcOrd="2" destOrd="0" presId="urn:microsoft.com/office/officeart/2018/2/layout/IconVerticalSolidList"/>
    <dgm:cxn modelId="{8026B60C-8244-40B0-8FDB-8945A0B40D2C}" type="presParOf" srcId="{B747A603-7E2B-449F-B137-0D2F2FDD5590}" destId="{9DBBF430-1219-4257-A49F-7CB83A9A6615}" srcOrd="0" destOrd="0" presId="urn:microsoft.com/office/officeart/2018/2/layout/IconVerticalSolidList"/>
    <dgm:cxn modelId="{62B01733-0315-4E60-B67E-5A72D22B276D}" type="presParOf" srcId="{B747A603-7E2B-449F-B137-0D2F2FDD5590}" destId="{2B48BAAF-B05B-49BA-980B-B37B4BC1F990}" srcOrd="1" destOrd="0" presId="urn:microsoft.com/office/officeart/2018/2/layout/IconVerticalSolidList"/>
    <dgm:cxn modelId="{FC61A61A-F8C6-4FFC-8564-E2ACC0F8B8EB}" type="presParOf" srcId="{B747A603-7E2B-449F-B137-0D2F2FDD5590}" destId="{03A6B52E-DD45-44C4-A9A2-5C1F26D6B1A0}" srcOrd="2" destOrd="0" presId="urn:microsoft.com/office/officeart/2018/2/layout/IconVerticalSolidList"/>
    <dgm:cxn modelId="{F689AFCF-06E8-469D-A89B-DA2575D8F370}" type="presParOf" srcId="{B747A603-7E2B-449F-B137-0D2F2FDD5590}" destId="{40179F37-50EE-4A2D-B310-A2D624747CF5}" srcOrd="3" destOrd="0" presId="urn:microsoft.com/office/officeart/2018/2/layout/IconVerticalSolidList"/>
    <dgm:cxn modelId="{4009E2D9-FAA3-47B9-BBBB-23981B0DFCC1}" type="presParOf" srcId="{AC7FC3AB-DF1B-4E7F-87D5-49C4ED69F6B5}" destId="{B45491A7-13ED-4C07-97E2-4E5E074D6D0A}" srcOrd="3" destOrd="0" presId="urn:microsoft.com/office/officeart/2018/2/layout/IconVerticalSolidList"/>
    <dgm:cxn modelId="{ABE4DCE8-3F78-471C-922B-57E74E6F9B55}" type="presParOf" srcId="{AC7FC3AB-DF1B-4E7F-87D5-49C4ED69F6B5}" destId="{92F3DF86-5724-40BE-9EBB-F0D3C1C51ED1}" srcOrd="4" destOrd="0" presId="urn:microsoft.com/office/officeart/2018/2/layout/IconVerticalSolidList"/>
    <dgm:cxn modelId="{3B204819-9671-4377-993F-02C7DB749B42}" type="presParOf" srcId="{92F3DF86-5724-40BE-9EBB-F0D3C1C51ED1}" destId="{2828F456-5F5E-42F3-B224-C76D8CA4A5ED}" srcOrd="0" destOrd="0" presId="urn:microsoft.com/office/officeart/2018/2/layout/IconVerticalSolidList"/>
    <dgm:cxn modelId="{9C30F9FD-D43F-455F-BBDF-FFD172ED7801}" type="presParOf" srcId="{92F3DF86-5724-40BE-9EBB-F0D3C1C51ED1}" destId="{97266327-6C41-4BC4-AF91-F2A44470CBD7}" srcOrd="1" destOrd="0" presId="urn:microsoft.com/office/officeart/2018/2/layout/IconVerticalSolidList"/>
    <dgm:cxn modelId="{A66CCB59-840D-4F2D-8117-5AE8E531D9E2}" type="presParOf" srcId="{92F3DF86-5724-40BE-9EBB-F0D3C1C51ED1}" destId="{B76FBB2D-FAE0-4800-9403-A6AB4419991A}" srcOrd="2" destOrd="0" presId="urn:microsoft.com/office/officeart/2018/2/layout/IconVerticalSolidList"/>
    <dgm:cxn modelId="{CC4D94FD-F10B-4317-8E4A-A75CF2E07EA1}" type="presParOf" srcId="{92F3DF86-5724-40BE-9EBB-F0D3C1C51ED1}" destId="{5ED1BDEC-ED84-4DDB-AB40-8070BAFF5CC2}" srcOrd="3" destOrd="0" presId="urn:microsoft.com/office/officeart/2018/2/layout/IconVerticalSolidList"/>
    <dgm:cxn modelId="{87D7B942-074E-4818-B07A-0405D3E282A0}" type="presParOf" srcId="{AC7FC3AB-DF1B-4E7F-87D5-49C4ED69F6B5}" destId="{B535FBD2-AF60-4AD0-889A-D0C74C368DB7}" srcOrd="5" destOrd="0" presId="urn:microsoft.com/office/officeart/2018/2/layout/IconVerticalSolidList"/>
    <dgm:cxn modelId="{6402C800-6297-4F8D-A732-0A469CBAE9FF}" type="presParOf" srcId="{AC7FC3AB-DF1B-4E7F-87D5-49C4ED69F6B5}" destId="{1E059377-41AD-4227-AFA4-05373BC41EE7}" srcOrd="6" destOrd="0" presId="urn:microsoft.com/office/officeart/2018/2/layout/IconVerticalSolidList"/>
    <dgm:cxn modelId="{306FCD9C-354B-43A9-AEB2-E512ED783238}" type="presParOf" srcId="{1E059377-41AD-4227-AFA4-05373BC41EE7}" destId="{0390716A-F2B9-470E-AD82-9EE1842D8520}" srcOrd="0" destOrd="0" presId="urn:microsoft.com/office/officeart/2018/2/layout/IconVerticalSolidList"/>
    <dgm:cxn modelId="{2757D828-AEA8-401C-AE64-423273FF61A7}" type="presParOf" srcId="{1E059377-41AD-4227-AFA4-05373BC41EE7}" destId="{3B54CBD6-0F59-440C-99E3-51FC650D2CD6}" srcOrd="1" destOrd="0" presId="urn:microsoft.com/office/officeart/2018/2/layout/IconVerticalSolidList"/>
    <dgm:cxn modelId="{2D9E3BC6-47CA-4694-8262-37460C3BA78B}" type="presParOf" srcId="{1E059377-41AD-4227-AFA4-05373BC41EE7}" destId="{AB688436-07BE-4962-8283-54B63AC863A1}" srcOrd="2" destOrd="0" presId="urn:microsoft.com/office/officeart/2018/2/layout/IconVerticalSolidList"/>
    <dgm:cxn modelId="{EA6FA0D7-C12C-4782-B76A-913DF0E32904}" type="presParOf" srcId="{1E059377-41AD-4227-AFA4-05373BC41EE7}" destId="{1814292A-18FE-427D-8287-9B8DFA86306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6ECEC9-96D3-43A3-AECC-C6D23E55C6AB}"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E74449CB-FBBA-4899-8E4C-932AAC1D069F}">
      <dgm:prSet phldrT="[Text]" custT="1"/>
      <dgm:spPr/>
      <dgm:t>
        <a:bodyPr/>
        <a:lstStyle/>
        <a:p>
          <a:r>
            <a:rPr lang="en-US" sz="1400" b="1">
              <a:latin typeface="Lato" panose="020F0502020204030203" pitchFamily="34" charset="0"/>
            </a:rPr>
            <a:t> </a:t>
          </a:r>
          <a:endParaRPr lang="en-US" sz="1400">
            <a:latin typeface="Lato" panose="020F0502020204030203" pitchFamily="34" charset="0"/>
          </a:endParaRPr>
        </a:p>
      </dgm:t>
    </dgm:pt>
    <dgm:pt modelId="{9702BDD3-AA6A-4625-A36D-E84BD0A34534}" type="parTrans" cxnId="{15264823-0B66-4EDA-88A5-D99E8AB7BFE1}">
      <dgm:prSet/>
      <dgm:spPr/>
      <dgm:t>
        <a:bodyPr/>
        <a:lstStyle/>
        <a:p>
          <a:endParaRPr lang="en-US"/>
        </a:p>
      </dgm:t>
    </dgm:pt>
    <dgm:pt modelId="{6B4AE7AB-D2A3-41CB-99E8-AADAA7BE731E}" type="sibTrans" cxnId="{15264823-0B66-4EDA-88A5-D99E8AB7BFE1}">
      <dgm:prSet/>
      <dgm:spPr>
        <a:blipFill>
          <a:blip xmlns:r="http://schemas.openxmlformats.org/officeDocument/2006/relationships" r:embed="rId1"/>
          <a:srcRect/>
          <a:stretch>
            <a:fillRect l="-18000" r="-18000"/>
          </a:stretch>
        </a:blipFill>
      </dgm:spPr>
      <dgm:t>
        <a:bodyPr/>
        <a:lstStyle/>
        <a:p>
          <a:endParaRPr lang="en-US"/>
        </a:p>
      </dgm:t>
    </dgm:pt>
    <dgm:pt modelId="{20FC7E03-F430-4780-8841-3ADE45413DCE}">
      <dgm:prSet phldrT="[Text]" custT="1"/>
      <dgm:spPr/>
      <dgm:t>
        <a:bodyPr/>
        <a:lstStyle/>
        <a:p>
          <a:r>
            <a:rPr lang="en-US" sz="1400" b="1">
              <a:latin typeface="Lato" panose="020F0502020204030203" pitchFamily="34" charset="0"/>
            </a:rPr>
            <a:t> </a:t>
          </a:r>
          <a:endParaRPr lang="en-US" sz="1400">
            <a:latin typeface="Lato" panose="020F0502020204030203" pitchFamily="34" charset="0"/>
          </a:endParaRPr>
        </a:p>
      </dgm:t>
    </dgm:pt>
    <dgm:pt modelId="{89BC0860-3284-4D4A-87FF-1997C8E3B433}" type="parTrans" cxnId="{82785943-0A83-4464-ACE3-D34DFD103708}">
      <dgm:prSet/>
      <dgm:spPr/>
      <dgm:t>
        <a:bodyPr/>
        <a:lstStyle/>
        <a:p>
          <a:endParaRPr lang="en-US"/>
        </a:p>
      </dgm:t>
    </dgm:pt>
    <dgm:pt modelId="{2F454B48-4AF4-4A3B-B722-F9A9A8AA9F32}" type="sibTrans" cxnId="{82785943-0A83-4464-ACE3-D34DFD103708}">
      <dgm:prSet/>
      <dgm:spPr>
        <a:blipFill dpi="0" rotWithShape="1">
          <a:blip xmlns:r="http://schemas.openxmlformats.org/officeDocument/2006/relationships" r:embed="rId2"/>
          <a:srcRect/>
          <a:stretch>
            <a:fillRect l="1013" t="-60550" r="-98961" b="-4410"/>
          </a:stretch>
        </a:blipFill>
      </dgm:spPr>
      <dgm:t>
        <a:bodyPr/>
        <a:lstStyle/>
        <a:p>
          <a:endParaRPr lang="en-US"/>
        </a:p>
      </dgm:t>
    </dgm:pt>
    <dgm:pt modelId="{840CF480-78FD-4CE7-A7A8-B49569F29157}">
      <dgm:prSet phldrT="[Text]" custT="1"/>
      <dgm:spPr/>
      <dgm:t>
        <a:bodyPr/>
        <a:lstStyle/>
        <a:p>
          <a:r>
            <a:rPr lang="en-US" sz="1400" b="1">
              <a:latin typeface="Lato" panose="020F0502020204030203" pitchFamily="34" charset="0"/>
            </a:rPr>
            <a:t> </a:t>
          </a:r>
          <a:endParaRPr lang="en-US" sz="1400">
            <a:latin typeface="Lato" panose="020F0502020204030203" pitchFamily="34" charset="0"/>
          </a:endParaRPr>
        </a:p>
      </dgm:t>
    </dgm:pt>
    <dgm:pt modelId="{B60C1062-78C5-4712-B177-5C1D7D9132A2}" type="parTrans" cxnId="{3C284D9B-EB02-444B-BE1D-5259760B7E2D}">
      <dgm:prSet/>
      <dgm:spPr/>
      <dgm:t>
        <a:bodyPr/>
        <a:lstStyle/>
        <a:p>
          <a:endParaRPr lang="en-US"/>
        </a:p>
      </dgm:t>
    </dgm:pt>
    <dgm:pt modelId="{D7811984-2D62-479D-A779-50C7AC309AD4}" type="sibTrans" cxnId="{3C284D9B-EB02-444B-BE1D-5259760B7E2D}">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t>
        <a:bodyPr/>
        <a:lstStyle/>
        <a:p>
          <a:endParaRPr lang="en-US"/>
        </a:p>
      </dgm:t>
    </dgm:pt>
    <dgm:pt modelId="{3400D3A9-C157-4EFB-9528-5FC98F06B545}">
      <dgm:prSet phldrT="[Text]"/>
      <dgm:spPr/>
      <dgm:t>
        <a:bodyPr/>
        <a:lstStyle/>
        <a:p>
          <a:r>
            <a:rPr lang="en-US"/>
            <a:t> </a:t>
          </a:r>
        </a:p>
      </dgm:t>
    </dgm:pt>
    <dgm:pt modelId="{5989A012-F048-457B-BFF9-57DD1C981041}" type="sibTrans" cxnId="{9309D92B-CFA2-4B17-8E78-A3D1E802392C}">
      <dgm:prSet/>
      <dgm:spPr>
        <a:blipFill>
          <a:blip xmlns:r="http://schemas.openxmlformats.org/officeDocument/2006/relationships" r:embed="rId5"/>
          <a:srcRect/>
          <a:stretch>
            <a:fillRect t="-17000" b="-17000"/>
          </a:stretch>
        </a:blipFill>
      </dgm:spPr>
      <dgm:t>
        <a:bodyPr/>
        <a:lstStyle/>
        <a:p>
          <a:endParaRPr lang="en-US"/>
        </a:p>
      </dgm:t>
    </dgm:pt>
    <dgm:pt modelId="{23E7161D-8F3C-4FB4-881E-618DD6C5B44C}" type="parTrans" cxnId="{9309D92B-CFA2-4B17-8E78-A3D1E802392C}">
      <dgm:prSet/>
      <dgm:spPr/>
      <dgm:t>
        <a:bodyPr/>
        <a:lstStyle/>
        <a:p>
          <a:endParaRPr lang="en-US"/>
        </a:p>
      </dgm:t>
    </dgm:pt>
    <dgm:pt modelId="{9113EC94-2437-41ED-9B71-FA115B915C8C}" type="pres">
      <dgm:prSet presAssocID="{736ECEC9-96D3-43A3-AECC-C6D23E55C6AB}" presName="Name0" presStyleCnt="0">
        <dgm:presLayoutVars>
          <dgm:chMax val="7"/>
          <dgm:chPref val="7"/>
          <dgm:dir/>
        </dgm:presLayoutVars>
      </dgm:prSet>
      <dgm:spPr/>
    </dgm:pt>
    <dgm:pt modelId="{9723EF61-4513-4841-8028-F9E28053EC98}" type="pres">
      <dgm:prSet presAssocID="{736ECEC9-96D3-43A3-AECC-C6D23E55C6AB}" presName="Name1" presStyleCnt="0"/>
      <dgm:spPr/>
    </dgm:pt>
    <dgm:pt modelId="{B84242E3-DD0A-4EE4-9A6F-BC62817B0B75}" type="pres">
      <dgm:prSet presAssocID="{5989A012-F048-457B-BFF9-57DD1C981041}" presName="picture_1" presStyleCnt="0"/>
      <dgm:spPr/>
    </dgm:pt>
    <dgm:pt modelId="{304C0A3A-0A5B-4C36-A0E4-1561B1EA37EC}" type="pres">
      <dgm:prSet presAssocID="{5989A012-F048-457B-BFF9-57DD1C981041}" presName="pictureRepeatNode" presStyleLbl="alignImgPlace1" presStyleIdx="0" presStyleCnt="4" custScaleY="91731" custLinFactNeighborX="-2261" custLinFactNeighborY="9447"/>
      <dgm:spPr/>
    </dgm:pt>
    <dgm:pt modelId="{52A088EC-490B-40E9-B7A9-F5BDA6398745}" type="pres">
      <dgm:prSet presAssocID="{3400D3A9-C157-4EFB-9528-5FC98F06B545}" presName="text_1" presStyleLbl="node1" presStyleIdx="0" presStyleCnt="0" custLinFactNeighborX="4483" custLinFactNeighborY="27864">
        <dgm:presLayoutVars>
          <dgm:bulletEnabled val="1"/>
        </dgm:presLayoutVars>
      </dgm:prSet>
      <dgm:spPr/>
    </dgm:pt>
    <dgm:pt modelId="{3F4DAD69-6C0B-4AB3-939C-1F4BAA795212}" type="pres">
      <dgm:prSet presAssocID="{6B4AE7AB-D2A3-41CB-99E8-AADAA7BE731E}" presName="picture_2" presStyleCnt="0"/>
      <dgm:spPr/>
    </dgm:pt>
    <dgm:pt modelId="{9D050D6C-4C84-41B4-9CF1-8957D2BDA0D7}" type="pres">
      <dgm:prSet presAssocID="{6B4AE7AB-D2A3-41CB-99E8-AADAA7BE731E}" presName="pictureRepeatNode" presStyleLbl="alignImgPlace1" presStyleIdx="1" presStyleCnt="4" custLinFactX="-29927" custLinFactNeighborX="-100000" custLinFactNeighborY="8725"/>
      <dgm:spPr/>
    </dgm:pt>
    <dgm:pt modelId="{F8419C72-9C7E-4AAE-AD51-21E039D537CF}" type="pres">
      <dgm:prSet presAssocID="{E74449CB-FBBA-4899-8E4C-932AAC1D069F}" presName="line_2" presStyleLbl="parChTrans1D1" presStyleIdx="0" presStyleCnt="3" custLinFactNeighborX="-25899"/>
      <dgm:spPr>
        <a:ln>
          <a:solidFill>
            <a:schemeClr val="tx1"/>
          </a:solidFill>
        </a:ln>
      </dgm:spPr>
    </dgm:pt>
    <dgm:pt modelId="{33E93B90-823D-4AEC-A5F0-9EADD46B49B4}" type="pres">
      <dgm:prSet presAssocID="{E74449CB-FBBA-4899-8E4C-932AAC1D069F}" presName="textparent_2" presStyleLbl="node1" presStyleIdx="0" presStyleCnt="0"/>
      <dgm:spPr/>
    </dgm:pt>
    <dgm:pt modelId="{22AC8320-CBC3-4FAE-A07C-6B768E898FC3}" type="pres">
      <dgm:prSet presAssocID="{E74449CB-FBBA-4899-8E4C-932AAC1D069F}" presName="text_2" presStyleLbl="revTx" presStyleIdx="0" presStyleCnt="3" custScaleX="189194" custScaleY="111254" custLinFactNeighborX="-43731" custLinFactNeighborY="-9138">
        <dgm:presLayoutVars>
          <dgm:bulletEnabled val="1"/>
        </dgm:presLayoutVars>
      </dgm:prSet>
      <dgm:spPr/>
    </dgm:pt>
    <dgm:pt modelId="{1832063D-082B-4F17-BABB-DFAF67C76EC9}" type="pres">
      <dgm:prSet presAssocID="{2F454B48-4AF4-4A3B-B722-F9A9A8AA9F32}" presName="picture_3" presStyleCnt="0"/>
      <dgm:spPr/>
    </dgm:pt>
    <dgm:pt modelId="{B34E9DCA-17F0-4CC8-9C55-FCFEA8BB6C7F}" type="pres">
      <dgm:prSet presAssocID="{2F454B48-4AF4-4A3B-B722-F9A9A8AA9F32}" presName="pictureRepeatNode" presStyleLbl="alignImgPlace1" presStyleIdx="2" presStyleCnt="4" custLinFactNeighborX="-46646" custLinFactNeighborY="52770"/>
      <dgm:spPr/>
    </dgm:pt>
    <dgm:pt modelId="{0F2A3822-CC75-48FE-9EEB-56DD6EC0CFBC}" type="pres">
      <dgm:prSet presAssocID="{20FC7E03-F430-4780-8841-3ADE45413DCE}" presName="line_3" presStyleLbl="parChTrans1D1" presStyleIdx="1" presStyleCnt="3" custLinFactY="500000" custLinFactNeighborY="565139"/>
      <dgm:spPr>
        <a:ln>
          <a:solidFill>
            <a:schemeClr val="tx1"/>
          </a:solidFill>
        </a:ln>
      </dgm:spPr>
    </dgm:pt>
    <dgm:pt modelId="{40ECD852-8AD4-4CE7-975F-30DC75992146}" type="pres">
      <dgm:prSet presAssocID="{20FC7E03-F430-4780-8841-3ADE45413DCE}" presName="textparent_3" presStyleLbl="node1" presStyleIdx="0" presStyleCnt="0"/>
      <dgm:spPr/>
    </dgm:pt>
    <dgm:pt modelId="{291D1A2D-ED8A-4FED-915C-CDAF892BED0E}" type="pres">
      <dgm:prSet presAssocID="{20FC7E03-F430-4780-8841-3ADE45413DCE}" presName="text_3" presStyleLbl="revTx" presStyleIdx="1" presStyleCnt="3" custScaleX="501906" custScaleY="82736" custLinFactNeighborX="-83971">
        <dgm:presLayoutVars>
          <dgm:bulletEnabled val="1"/>
        </dgm:presLayoutVars>
      </dgm:prSet>
      <dgm:spPr/>
    </dgm:pt>
    <dgm:pt modelId="{EB219820-9278-4D85-BAD7-1A70C4469345}" type="pres">
      <dgm:prSet presAssocID="{D7811984-2D62-479D-A779-50C7AC309AD4}" presName="picture_4" presStyleCnt="0"/>
      <dgm:spPr/>
    </dgm:pt>
    <dgm:pt modelId="{81A193C8-25A8-4730-A058-8D76B6F41C59}" type="pres">
      <dgm:prSet presAssocID="{D7811984-2D62-479D-A779-50C7AC309AD4}" presName="pictureRepeatNode" presStyleLbl="alignImgPlace1" presStyleIdx="3" presStyleCnt="4" custLinFactNeighborX="-46646" custLinFactNeighborY="83888"/>
      <dgm:spPr/>
    </dgm:pt>
    <dgm:pt modelId="{75FC251C-646E-4AD2-9648-6415407ED703}" type="pres">
      <dgm:prSet presAssocID="{840CF480-78FD-4CE7-A7A8-B49569F29157}" presName="line_4" presStyleLbl="parChTrans1D1" presStyleIdx="2" presStyleCnt="3" custLinFactY="1100000" custLinFactNeighborX="-2200" custLinFactNeighborY="1135067"/>
      <dgm:spPr>
        <a:ln>
          <a:solidFill>
            <a:schemeClr val="tx1"/>
          </a:solidFill>
        </a:ln>
      </dgm:spPr>
    </dgm:pt>
    <dgm:pt modelId="{6039CF34-8292-4A4E-A161-FEB3F38D4CD6}" type="pres">
      <dgm:prSet presAssocID="{840CF480-78FD-4CE7-A7A8-B49569F29157}" presName="textparent_4" presStyleLbl="node1" presStyleIdx="0" presStyleCnt="0"/>
      <dgm:spPr/>
    </dgm:pt>
    <dgm:pt modelId="{DFB5EE34-697E-4978-A0EE-BC74493D4FE9}" type="pres">
      <dgm:prSet presAssocID="{840CF480-78FD-4CE7-A7A8-B49569F29157}" presName="text_4" presStyleLbl="revTx" presStyleIdx="2" presStyleCnt="3" custScaleX="443144" custLinFactX="-686973" custLinFactNeighborX="-700000" custLinFactNeighborY="6211">
        <dgm:presLayoutVars>
          <dgm:bulletEnabled val="1"/>
        </dgm:presLayoutVars>
      </dgm:prSet>
      <dgm:spPr/>
    </dgm:pt>
  </dgm:ptLst>
  <dgm:cxnLst>
    <dgm:cxn modelId="{15264823-0B66-4EDA-88A5-D99E8AB7BFE1}" srcId="{736ECEC9-96D3-43A3-AECC-C6D23E55C6AB}" destId="{E74449CB-FBBA-4899-8E4C-932AAC1D069F}" srcOrd="1" destOrd="0" parTransId="{9702BDD3-AA6A-4625-A36D-E84BD0A34534}" sibTransId="{6B4AE7AB-D2A3-41CB-99E8-AADAA7BE731E}"/>
    <dgm:cxn modelId="{9309D92B-CFA2-4B17-8E78-A3D1E802392C}" srcId="{736ECEC9-96D3-43A3-AECC-C6D23E55C6AB}" destId="{3400D3A9-C157-4EFB-9528-5FC98F06B545}" srcOrd="0" destOrd="0" parTransId="{23E7161D-8F3C-4FB4-881E-618DD6C5B44C}" sibTransId="{5989A012-F048-457B-BFF9-57DD1C981041}"/>
    <dgm:cxn modelId="{CEC9DE30-C889-4010-80E4-1D51D937D288}" type="presOf" srcId="{E74449CB-FBBA-4899-8E4C-932AAC1D069F}" destId="{22AC8320-CBC3-4FAE-A07C-6B768E898FC3}" srcOrd="0" destOrd="0" presId="urn:microsoft.com/office/officeart/2008/layout/CircularPictureCallout"/>
    <dgm:cxn modelId="{C8156E43-F70D-4016-B9F9-92D2A295D200}" type="presOf" srcId="{736ECEC9-96D3-43A3-AECC-C6D23E55C6AB}" destId="{9113EC94-2437-41ED-9B71-FA115B915C8C}" srcOrd="0" destOrd="0" presId="urn:microsoft.com/office/officeart/2008/layout/CircularPictureCallout"/>
    <dgm:cxn modelId="{82785943-0A83-4464-ACE3-D34DFD103708}" srcId="{736ECEC9-96D3-43A3-AECC-C6D23E55C6AB}" destId="{20FC7E03-F430-4780-8841-3ADE45413DCE}" srcOrd="2" destOrd="0" parTransId="{89BC0860-3284-4D4A-87FF-1997C8E3B433}" sibTransId="{2F454B48-4AF4-4A3B-B722-F9A9A8AA9F32}"/>
    <dgm:cxn modelId="{34AE044C-DE42-4145-A265-09D99FF16128}" type="presOf" srcId="{3400D3A9-C157-4EFB-9528-5FC98F06B545}" destId="{52A088EC-490B-40E9-B7A9-F5BDA6398745}" srcOrd="0" destOrd="0" presId="urn:microsoft.com/office/officeart/2008/layout/CircularPictureCallout"/>
    <dgm:cxn modelId="{85F4D352-90CD-4CDB-870D-CD7D820E0D8B}" type="presOf" srcId="{6B4AE7AB-D2A3-41CB-99E8-AADAA7BE731E}" destId="{9D050D6C-4C84-41B4-9CF1-8957D2BDA0D7}" srcOrd="0" destOrd="0" presId="urn:microsoft.com/office/officeart/2008/layout/CircularPictureCallout"/>
    <dgm:cxn modelId="{AC94E885-CC49-4137-B7B5-6EC8DF423FB8}" type="presOf" srcId="{5989A012-F048-457B-BFF9-57DD1C981041}" destId="{304C0A3A-0A5B-4C36-A0E4-1561B1EA37EC}" srcOrd="0" destOrd="0" presId="urn:microsoft.com/office/officeart/2008/layout/CircularPictureCallout"/>
    <dgm:cxn modelId="{E40D0E91-6EE9-4892-A9F8-A1AF40297C0E}" type="presOf" srcId="{D7811984-2D62-479D-A779-50C7AC309AD4}" destId="{81A193C8-25A8-4730-A058-8D76B6F41C59}" srcOrd="0" destOrd="0" presId="urn:microsoft.com/office/officeart/2008/layout/CircularPictureCallout"/>
    <dgm:cxn modelId="{3C284D9B-EB02-444B-BE1D-5259760B7E2D}" srcId="{736ECEC9-96D3-43A3-AECC-C6D23E55C6AB}" destId="{840CF480-78FD-4CE7-A7A8-B49569F29157}" srcOrd="3" destOrd="0" parTransId="{B60C1062-78C5-4712-B177-5C1D7D9132A2}" sibTransId="{D7811984-2D62-479D-A779-50C7AC309AD4}"/>
    <dgm:cxn modelId="{68E76A9D-6625-4D38-9C96-1B9A4D5377B4}" type="presOf" srcId="{20FC7E03-F430-4780-8841-3ADE45413DCE}" destId="{291D1A2D-ED8A-4FED-915C-CDAF892BED0E}" srcOrd="0" destOrd="0" presId="urn:microsoft.com/office/officeart/2008/layout/CircularPictureCallout"/>
    <dgm:cxn modelId="{2D23E4A0-741A-4AB5-B15D-2690A4A26636}" type="presOf" srcId="{2F454B48-4AF4-4A3B-B722-F9A9A8AA9F32}" destId="{B34E9DCA-17F0-4CC8-9C55-FCFEA8BB6C7F}" srcOrd="0" destOrd="0" presId="urn:microsoft.com/office/officeart/2008/layout/CircularPictureCallout"/>
    <dgm:cxn modelId="{A7982CF7-689B-4117-B4D0-28E1446475BD}" type="presOf" srcId="{840CF480-78FD-4CE7-A7A8-B49569F29157}" destId="{DFB5EE34-697E-4978-A0EE-BC74493D4FE9}" srcOrd="0" destOrd="0" presId="urn:microsoft.com/office/officeart/2008/layout/CircularPictureCallout"/>
    <dgm:cxn modelId="{97A315CF-A3B5-4B97-80A9-067BBA54F0FE}" type="presParOf" srcId="{9113EC94-2437-41ED-9B71-FA115B915C8C}" destId="{9723EF61-4513-4841-8028-F9E28053EC98}" srcOrd="0" destOrd="0" presId="urn:microsoft.com/office/officeart/2008/layout/CircularPictureCallout"/>
    <dgm:cxn modelId="{2CAE3FD0-01F9-4057-9F9A-563BBAC490B3}" type="presParOf" srcId="{9723EF61-4513-4841-8028-F9E28053EC98}" destId="{B84242E3-DD0A-4EE4-9A6F-BC62817B0B75}" srcOrd="0" destOrd="0" presId="urn:microsoft.com/office/officeart/2008/layout/CircularPictureCallout"/>
    <dgm:cxn modelId="{6D9485BA-790F-4A33-A952-DDA3C0542DF4}" type="presParOf" srcId="{B84242E3-DD0A-4EE4-9A6F-BC62817B0B75}" destId="{304C0A3A-0A5B-4C36-A0E4-1561B1EA37EC}" srcOrd="0" destOrd="0" presId="urn:microsoft.com/office/officeart/2008/layout/CircularPictureCallout"/>
    <dgm:cxn modelId="{A820283E-F78B-43F2-B820-E81FEF8B3A81}" type="presParOf" srcId="{9723EF61-4513-4841-8028-F9E28053EC98}" destId="{52A088EC-490B-40E9-B7A9-F5BDA6398745}" srcOrd="1" destOrd="0" presId="urn:microsoft.com/office/officeart/2008/layout/CircularPictureCallout"/>
    <dgm:cxn modelId="{CE9611EB-2E73-47AE-8139-FA3A1FB3E9C9}" type="presParOf" srcId="{9723EF61-4513-4841-8028-F9E28053EC98}" destId="{3F4DAD69-6C0B-4AB3-939C-1F4BAA795212}" srcOrd="2" destOrd="0" presId="urn:microsoft.com/office/officeart/2008/layout/CircularPictureCallout"/>
    <dgm:cxn modelId="{0321E38B-05D6-49DF-A7A4-E0EB2346902F}" type="presParOf" srcId="{3F4DAD69-6C0B-4AB3-939C-1F4BAA795212}" destId="{9D050D6C-4C84-41B4-9CF1-8957D2BDA0D7}" srcOrd="0" destOrd="0" presId="urn:microsoft.com/office/officeart/2008/layout/CircularPictureCallout"/>
    <dgm:cxn modelId="{8FC3F08F-A452-46BC-952F-C5B776B8FBA3}" type="presParOf" srcId="{9723EF61-4513-4841-8028-F9E28053EC98}" destId="{F8419C72-9C7E-4AAE-AD51-21E039D537CF}" srcOrd="3" destOrd="0" presId="urn:microsoft.com/office/officeart/2008/layout/CircularPictureCallout"/>
    <dgm:cxn modelId="{D919D368-F335-4E3D-8D1E-B3743C2AA260}" type="presParOf" srcId="{9723EF61-4513-4841-8028-F9E28053EC98}" destId="{33E93B90-823D-4AEC-A5F0-9EADD46B49B4}" srcOrd="4" destOrd="0" presId="urn:microsoft.com/office/officeart/2008/layout/CircularPictureCallout"/>
    <dgm:cxn modelId="{3F010660-4EE3-46B4-94FC-C194E3046E85}" type="presParOf" srcId="{33E93B90-823D-4AEC-A5F0-9EADD46B49B4}" destId="{22AC8320-CBC3-4FAE-A07C-6B768E898FC3}" srcOrd="0" destOrd="0" presId="urn:microsoft.com/office/officeart/2008/layout/CircularPictureCallout"/>
    <dgm:cxn modelId="{74023CF4-0EF3-4AD9-97CD-2DD43D461ED4}" type="presParOf" srcId="{9723EF61-4513-4841-8028-F9E28053EC98}" destId="{1832063D-082B-4F17-BABB-DFAF67C76EC9}" srcOrd="5" destOrd="0" presId="urn:microsoft.com/office/officeart/2008/layout/CircularPictureCallout"/>
    <dgm:cxn modelId="{1A80328D-8498-4181-8266-4A773D0AFC22}" type="presParOf" srcId="{1832063D-082B-4F17-BABB-DFAF67C76EC9}" destId="{B34E9DCA-17F0-4CC8-9C55-FCFEA8BB6C7F}" srcOrd="0" destOrd="0" presId="urn:microsoft.com/office/officeart/2008/layout/CircularPictureCallout"/>
    <dgm:cxn modelId="{A1BAAEF7-2879-4F90-8129-ECFCB80E14A7}" type="presParOf" srcId="{9723EF61-4513-4841-8028-F9E28053EC98}" destId="{0F2A3822-CC75-48FE-9EEB-56DD6EC0CFBC}" srcOrd="6" destOrd="0" presId="urn:microsoft.com/office/officeart/2008/layout/CircularPictureCallout"/>
    <dgm:cxn modelId="{1BAAC12F-67B5-4FCB-B223-B3E5B845FD3A}" type="presParOf" srcId="{9723EF61-4513-4841-8028-F9E28053EC98}" destId="{40ECD852-8AD4-4CE7-975F-30DC75992146}" srcOrd="7" destOrd="0" presId="urn:microsoft.com/office/officeart/2008/layout/CircularPictureCallout"/>
    <dgm:cxn modelId="{14123E9C-B7A5-4E96-B298-E57EBEB53632}" type="presParOf" srcId="{40ECD852-8AD4-4CE7-975F-30DC75992146}" destId="{291D1A2D-ED8A-4FED-915C-CDAF892BED0E}" srcOrd="0" destOrd="0" presId="urn:microsoft.com/office/officeart/2008/layout/CircularPictureCallout"/>
    <dgm:cxn modelId="{5BF2B906-C404-4AD9-8164-390FF342BA48}" type="presParOf" srcId="{9723EF61-4513-4841-8028-F9E28053EC98}" destId="{EB219820-9278-4D85-BAD7-1A70C4469345}" srcOrd="8" destOrd="0" presId="urn:microsoft.com/office/officeart/2008/layout/CircularPictureCallout"/>
    <dgm:cxn modelId="{0D564ECE-1741-4BB8-9ACE-C18B97D8C462}" type="presParOf" srcId="{EB219820-9278-4D85-BAD7-1A70C4469345}" destId="{81A193C8-25A8-4730-A058-8D76B6F41C59}" srcOrd="0" destOrd="0" presId="urn:microsoft.com/office/officeart/2008/layout/CircularPictureCallout"/>
    <dgm:cxn modelId="{C492CD9B-E98B-427E-B4C6-DE307653D7C4}" type="presParOf" srcId="{9723EF61-4513-4841-8028-F9E28053EC98}" destId="{75FC251C-646E-4AD2-9648-6415407ED703}" srcOrd="9" destOrd="0" presId="urn:microsoft.com/office/officeart/2008/layout/CircularPictureCallout"/>
    <dgm:cxn modelId="{E3647F9E-EE05-4841-BF30-6A5FDBB7A6E9}" type="presParOf" srcId="{9723EF61-4513-4841-8028-F9E28053EC98}" destId="{6039CF34-8292-4A4E-A161-FEB3F38D4CD6}" srcOrd="10" destOrd="0" presId="urn:microsoft.com/office/officeart/2008/layout/CircularPictureCallout"/>
    <dgm:cxn modelId="{7DA5F658-4595-46D0-9FC7-004EA877A838}" type="presParOf" srcId="{6039CF34-8292-4A4E-A161-FEB3F38D4CD6}" destId="{DFB5EE34-697E-4978-A0EE-BC74493D4FE9}" srcOrd="0" destOrd="0" presId="urn:microsoft.com/office/officeart/2008/layout/CircularPictureCallou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E30D00-8FA4-4359-9039-EF1A96F2C79B}" type="doc">
      <dgm:prSet loTypeId="urn:microsoft.com/office/officeart/2018/2/layout/IconLabelList" loCatId="icon" qsTypeId="urn:microsoft.com/office/officeart/2005/8/quickstyle/simple1" qsCatId="simple" csTypeId="urn:microsoft.com/office/officeart/2018/5/colors/Iconchunking_neutralbg_accent4_2" csCatId="accent4" phldr="1"/>
      <dgm:spPr/>
      <dgm:t>
        <a:bodyPr/>
        <a:lstStyle/>
        <a:p>
          <a:endParaRPr lang="en-US"/>
        </a:p>
      </dgm:t>
    </dgm:pt>
    <dgm:pt modelId="{E591868D-3FA9-4CE3-B40D-0325FAB86C1A}">
      <dgm:prSet custT="1"/>
      <dgm:spPr/>
      <dgm:t>
        <a:bodyPr/>
        <a:lstStyle/>
        <a:p>
          <a:pPr>
            <a:lnSpc>
              <a:spcPct val="100000"/>
            </a:lnSpc>
          </a:pPr>
          <a:r>
            <a:rPr lang="en-US" sz="2000" dirty="0">
              <a:latin typeface="Lato" panose="020F0502020204030203" pitchFamily="34" charset="0"/>
            </a:rPr>
            <a:t>Enhance each other outcomes</a:t>
          </a:r>
        </a:p>
      </dgm:t>
    </dgm:pt>
    <dgm:pt modelId="{9381BC24-9653-43D7-97AC-46A1C84DF41C}" type="parTrans" cxnId="{42CFAC55-8988-4E1C-BAC1-3C4E8241D2D6}">
      <dgm:prSet/>
      <dgm:spPr/>
      <dgm:t>
        <a:bodyPr/>
        <a:lstStyle/>
        <a:p>
          <a:endParaRPr lang="en-US"/>
        </a:p>
      </dgm:t>
    </dgm:pt>
    <dgm:pt modelId="{B3649F2C-F27D-4744-8E37-585D94827350}" type="sibTrans" cxnId="{42CFAC55-8988-4E1C-BAC1-3C4E8241D2D6}">
      <dgm:prSet/>
      <dgm:spPr/>
      <dgm:t>
        <a:bodyPr/>
        <a:lstStyle/>
        <a:p>
          <a:endParaRPr lang="en-US"/>
        </a:p>
      </dgm:t>
    </dgm:pt>
    <dgm:pt modelId="{C943BF13-8DE7-4CD7-9B2C-B8D05A315529}">
      <dgm:prSet custT="1"/>
      <dgm:spPr/>
      <dgm:t>
        <a:bodyPr/>
        <a:lstStyle/>
        <a:p>
          <a:pPr>
            <a:lnSpc>
              <a:spcPct val="100000"/>
            </a:lnSpc>
          </a:pPr>
          <a:r>
            <a:rPr lang="en-US" sz="2000" dirty="0">
              <a:latin typeface="Lato" panose="020F0502020204030203" pitchFamily="34" charset="0"/>
            </a:rPr>
            <a:t>Ensures sustainability of infrastructures </a:t>
          </a:r>
        </a:p>
      </dgm:t>
    </dgm:pt>
    <dgm:pt modelId="{7C8D53F4-523A-4EC1-8612-ED88C5EB4D11}" type="parTrans" cxnId="{1F9567EE-2787-45BA-BDA4-EDFA6BBDE6BC}">
      <dgm:prSet/>
      <dgm:spPr/>
      <dgm:t>
        <a:bodyPr/>
        <a:lstStyle/>
        <a:p>
          <a:endParaRPr lang="en-US"/>
        </a:p>
      </dgm:t>
    </dgm:pt>
    <dgm:pt modelId="{AD3427DF-4AB5-4AD0-8E1E-12743191E6B9}" type="sibTrans" cxnId="{1F9567EE-2787-45BA-BDA4-EDFA6BBDE6BC}">
      <dgm:prSet/>
      <dgm:spPr/>
      <dgm:t>
        <a:bodyPr/>
        <a:lstStyle/>
        <a:p>
          <a:endParaRPr lang="en-US"/>
        </a:p>
      </dgm:t>
    </dgm:pt>
    <dgm:pt modelId="{172A1C24-E9FA-4138-9AA3-8EB069F936BA}">
      <dgm:prSet custT="1"/>
      <dgm:spPr/>
      <dgm:t>
        <a:bodyPr/>
        <a:lstStyle/>
        <a:p>
          <a:pPr>
            <a:lnSpc>
              <a:spcPct val="100000"/>
            </a:lnSpc>
          </a:pPr>
          <a:r>
            <a:rPr lang="en-US" sz="2000" dirty="0">
              <a:latin typeface="Lato" panose="020F0502020204030203" pitchFamily="34" charset="0"/>
            </a:rPr>
            <a:t>It enables the environment for other sector outcomes to be achieved</a:t>
          </a:r>
        </a:p>
      </dgm:t>
    </dgm:pt>
    <dgm:pt modelId="{84A9E84A-03F7-49AA-805B-403AC73AAD3C}" type="parTrans" cxnId="{025516B1-198B-4060-B9C0-2F02C5AB69CF}">
      <dgm:prSet/>
      <dgm:spPr/>
      <dgm:t>
        <a:bodyPr/>
        <a:lstStyle/>
        <a:p>
          <a:endParaRPr lang="en-US"/>
        </a:p>
      </dgm:t>
    </dgm:pt>
    <dgm:pt modelId="{5D00B614-AFCE-40E0-8848-B67BB5B0273F}" type="sibTrans" cxnId="{025516B1-198B-4060-B9C0-2F02C5AB69CF}">
      <dgm:prSet/>
      <dgm:spPr/>
      <dgm:t>
        <a:bodyPr/>
        <a:lstStyle/>
        <a:p>
          <a:endParaRPr lang="en-US"/>
        </a:p>
      </dgm:t>
    </dgm:pt>
    <dgm:pt modelId="{83966749-8DD3-46C4-919E-63907D3D2756}" type="pres">
      <dgm:prSet presAssocID="{96E30D00-8FA4-4359-9039-EF1A96F2C79B}" presName="root" presStyleCnt="0">
        <dgm:presLayoutVars>
          <dgm:dir/>
          <dgm:resizeHandles val="exact"/>
        </dgm:presLayoutVars>
      </dgm:prSet>
      <dgm:spPr/>
    </dgm:pt>
    <dgm:pt modelId="{E4D08037-E506-4C0F-8A32-6BCA66A061DC}" type="pres">
      <dgm:prSet presAssocID="{E591868D-3FA9-4CE3-B40D-0325FAB86C1A}" presName="compNode" presStyleCnt="0"/>
      <dgm:spPr/>
    </dgm:pt>
    <dgm:pt modelId="{A76C6CC5-0410-4A9E-AB85-6959F0060623}" type="pres">
      <dgm:prSet presAssocID="{E591868D-3FA9-4CE3-B40D-0325FAB86C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80837460-C0D2-40AF-8A86-64422F097F08}" type="pres">
      <dgm:prSet presAssocID="{E591868D-3FA9-4CE3-B40D-0325FAB86C1A}" presName="spaceRect" presStyleCnt="0"/>
      <dgm:spPr/>
    </dgm:pt>
    <dgm:pt modelId="{31179C5A-3693-4366-BE92-0982209A5A54}" type="pres">
      <dgm:prSet presAssocID="{E591868D-3FA9-4CE3-B40D-0325FAB86C1A}" presName="textRect" presStyleLbl="revTx" presStyleIdx="0" presStyleCnt="3">
        <dgm:presLayoutVars>
          <dgm:chMax val="1"/>
          <dgm:chPref val="1"/>
        </dgm:presLayoutVars>
      </dgm:prSet>
      <dgm:spPr/>
    </dgm:pt>
    <dgm:pt modelId="{D078105A-3E7F-4154-8C8E-09FBE433030A}" type="pres">
      <dgm:prSet presAssocID="{B3649F2C-F27D-4744-8E37-585D94827350}" presName="sibTrans" presStyleCnt="0"/>
      <dgm:spPr/>
    </dgm:pt>
    <dgm:pt modelId="{8197F55F-373D-408E-91DA-9AA7F9D8E78B}" type="pres">
      <dgm:prSet presAssocID="{C943BF13-8DE7-4CD7-9B2C-B8D05A315529}" presName="compNode" presStyleCnt="0"/>
      <dgm:spPr/>
    </dgm:pt>
    <dgm:pt modelId="{AA2A6CC8-4B77-452F-8966-EBDC6FEC58F4}" type="pres">
      <dgm:prSet presAssocID="{C943BF13-8DE7-4CD7-9B2C-B8D05A31552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F6188E57-C138-44A9-BF85-980C89DB95A3}" type="pres">
      <dgm:prSet presAssocID="{C943BF13-8DE7-4CD7-9B2C-B8D05A315529}" presName="spaceRect" presStyleCnt="0"/>
      <dgm:spPr/>
    </dgm:pt>
    <dgm:pt modelId="{C53A5643-319B-47D9-877E-A383587FA1AD}" type="pres">
      <dgm:prSet presAssocID="{C943BF13-8DE7-4CD7-9B2C-B8D05A315529}" presName="textRect" presStyleLbl="revTx" presStyleIdx="1" presStyleCnt="3">
        <dgm:presLayoutVars>
          <dgm:chMax val="1"/>
          <dgm:chPref val="1"/>
        </dgm:presLayoutVars>
      </dgm:prSet>
      <dgm:spPr/>
    </dgm:pt>
    <dgm:pt modelId="{3BE9CBBA-68B6-45D6-AA49-7E9A5BACCEE7}" type="pres">
      <dgm:prSet presAssocID="{AD3427DF-4AB5-4AD0-8E1E-12743191E6B9}" presName="sibTrans" presStyleCnt="0"/>
      <dgm:spPr/>
    </dgm:pt>
    <dgm:pt modelId="{7EC29AAA-409B-46C2-A912-AD589265F4C1}" type="pres">
      <dgm:prSet presAssocID="{172A1C24-E9FA-4138-9AA3-8EB069F936BA}" presName="compNode" presStyleCnt="0"/>
      <dgm:spPr/>
    </dgm:pt>
    <dgm:pt modelId="{63859982-DA36-4C94-99BB-7A6941C90E47}" type="pres">
      <dgm:prSet presAssocID="{172A1C24-E9FA-4138-9AA3-8EB069F936B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9A17B7F0-D294-41F5-97C3-F133A995DC06}" type="pres">
      <dgm:prSet presAssocID="{172A1C24-E9FA-4138-9AA3-8EB069F936BA}" presName="spaceRect" presStyleCnt="0"/>
      <dgm:spPr/>
    </dgm:pt>
    <dgm:pt modelId="{A1411026-4E7E-412E-9ACF-250FCC6B4C86}" type="pres">
      <dgm:prSet presAssocID="{172A1C24-E9FA-4138-9AA3-8EB069F936BA}" presName="textRect" presStyleLbl="revTx" presStyleIdx="2" presStyleCnt="3">
        <dgm:presLayoutVars>
          <dgm:chMax val="1"/>
          <dgm:chPref val="1"/>
        </dgm:presLayoutVars>
      </dgm:prSet>
      <dgm:spPr/>
    </dgm:pt>
  </dgm:ptLst>
  <dgm:cxnLst>
    <dgm:cxn modelId="{56CA2B40-428A-4DD8-B2CF-92FACD560D03}" type="presOf" srcId="{E591868D-3FA9-4CE3-B40D-0325FAB86C1A}" destId="{31179C5A-3693-4366-BE92-0982209A5A54}" srcOrd="0" destOrd="0" presId="urn:microsoft.com/office/officeart/2018/2/layout/IconLabelList"/>
    <dgm:cxn modelId="{42CFAC55-8988-4E1C-BAC1-3C4E8241D2D6}" srcId="{96E30D00-8FA4-4359-9039-EF1A96F2C79B}" destId="{E591868D-3FA9-4CE3-B40D-0325FAB86C1A}" srcOrd="0" destOrd="0" parTransId="{9381BC24-9653-43D7-97AC-46A1C84DF41C}" sibTransId="{B3649F2C-F27D-4744-8E37-585D94827350}"/>
    <dgm:cxn modelId="{B71EF786-A876-45D2-B763-066CA10F4EC1}" type="presOf" srcId="{C943BF13-8DE7-4CD7-9B2C-B8D05A315529}" destId="{C53A5643-319B-47D9-877E-A383587FA1AD}" srcOrd="0" destOrd="0" presId="urn:microsoft.com/office/officeart/2018/2/layout/IconLabelList"/>
    <dgm:cxn modelId="{E0E00988-0CA6-4406-B2CD-1FE95DD6948C}" type="presOf" srcId="{96E30D00-8FA4-4359-9039-EF1A96F2C79B}" destId="{83966749-8DD3-46C4-919E-63907D3D2756}" srcOrd="0" destOrd="0" presId="urn:microsoft.com/office/officeart/2018/2/layout/IconLabelList"/>
    <dgm:cxn modelId="{B40F3AAB-F699-4DDB-8762-819234E67944}" type="presOf" srcId="{172A1C24-E9FA-4138-9AA3-8EB069F936BA}" destId="{A1411026-4E7E-412E-9ACF-250FCC6B4C86}" srcOrd="0" destOrd="0" presId="urn:microsoft.com/office/officeart/2018/2/layout/IconLabelList"/>
    <dgm:cxn modelId="{025516B1-198B-4060-B9C0-2F02C5AB69CF}" srcId="{96E30D00-8FA4-4359-9039-EF1A96F2C79B}" destId="{172A1C24-E9FA-4138-9AA3-8EB069F936BA}" srcOrd="2" destOrd="0" parTransId="{84A9E84A-03F7-49AA-805B-403AC73AAD3C}" sibTransId="{5D00B614-AFCE-40E0-8848-B67BB5B0273F}"/>
    <dgm:cxn modelId="{1F9567EE-2787-45BA-BDA4-EDFA6BBDE6BC}" srcId="{96E30D00-8FA4-4359-9039-EF1A96F2C79B}" destId="{C943BF13-8DE7-4CD7-9B2C-B8D05A315529}" srcOrd="1" destOrd="0" parTransId="{7C8D53F4-523A-4EC1-8612-ED88C5EB4D11}" sibTransId="{AD3427DF-4AB5-4AD0-8E1E-12743191E6B9}"/>
    <dgm:cxn modelId="{35B9C708-86A7-4D47-B137-6F214971FC73}" type="presParOf" srcId="{83966749-8DD3-46C4-919E-63907D3D2756}" destId="{E4D08037-E506-4C0F-8A32-6BCA66A061DC}" srcOrd="0" destOrd="0" presId="urn:microsoft.com/office/officeart/2018/2/layout/IconLabelList"/>
    <dgm:cxn modelId="{3913AD3B-A305-444A-80EF-CBD5E83FAE32}" type="presParOf" srcId="{E4D08037-E506-4C0F-8A32-6BCA66A061DC}" destId="{A76C6CC5-0410-4A9E-AB85-6959F0060623}" srcOrd="0" destOrd="0" presId="urn:microsoft.com/office/officeart/2018/2/layout/IconLabelList"/>
    <dgm:cxn modelId="{0D0F5C4F-2F53-4758-BF0E-F5B41C9C21D9}" type="presParOf" srcId="{E4D08037-E506-4C0F-8A32-6BCA66A061DC}" destId="{80837460-C0D2-40AF-8A86-64422F097F08}" srcOrd="1" destOrd="0" presId="urn:microsoft.com/office/officeart/2018/2/layout/IconLabelList"/>
    <dgm:cxn modelId="{54E8D243-DC31-4CE3-86CC-71E584880F33}" type="presParOf" srcId="{E4D08037-E506-4C0F-8A32-6BCA66A061DC}" destId="{31179C5A-3693-4366-BE92-0982209A5A54}" srcOrd="2" destOrd="0" presId="urn:microsoft.com/office/officeart/2018/2/layout/IconLabelList"/>
    <dgm:cxn modelId="{9E2CA5D4-FF7C-4DDC-8FB7-45E52A3160DF}" type="presParOf" srcId="{83966749-8DD3-46C4-919E-63907D3D2756}" destId="{D078105A-3E7F-4154-8C8E-09FBE433030A}" srcOrd="1" destOrd="0" presId="urn:microsoft.com/office/officeart/2018/2/layout/IconLabelList"/>
    <dgm:cxn modelId="{FD50F2DF-AB1F-43BC-8970-A0644010A30E}" type="presParOf" srcId="{83966749-8DD3-46C4-919E-63907D3D2756}" destId="{8197F55F-373D-408E-91DA-9AA7F9D8E78B}" srcOrd="2" destOrd="0" presId="urn:microsoft.com/office/officeart/2018/2/layout/IconLabelList"/>
    <dgm:cxn modelId="{B4DF25B1-8E56-40F1-9F0E-12020F5DCD2A}" type="presParOf" srcId="{8197F55F-373D-408E-91DA-9AA7F9D8E78B}" destId="{AA2A6CC8-4B77-452F-8966-EBDC6FEC58F4}" srcOrd="0" destOrd="0" presId="urn:microsoft.com/office/officeart/2018/2/layout/IconLabelList"/>
    <dgm:cxn modelId="{F4FAF5AD-62D4-48D6-ADF7-F2C8F1F1B7BC}" type="presParOf" srcId="{8197F55F-373D-408E-91DA-9AA7F9D8E78B}" destId="{F6188E57-C138-44A9-BF85-980C89DB95A3}" srcOrd="1" destOrd="0" presId="urn:microsoft.com/office/officeart/2018/2/layout/IconLabelList"/>
    <dgm:cxn modelId="{DDA9EA18-535D-47DB-9E7B-AF94ED3D7649}" type="presParOf" srcId="{8197F55F-373D-408E-91DA-9AA7F9D8E78B}" destId="{C53A5643-319B-47D9-877E-A383587FA1AD}" srcOrd="2" destOrd="0" presId="urn:microsoft.com/office/officeart/2018/2/layout/IconLabelList"/>
    <dgm:cxn modelId="{E9B49E97-E359-4F5C-A6F3-D7E63B2775B0}" type="presParOf" srcId="{83966749-8DD3-46C4-919E-63907D3D2756}" destId="{3BE9CBBA-68B6-45D6-AA49-7E9A5BACCEE7}" srcOrd="3" destOrd="0" presId="urn:microsoft.com/office/officeart/2018/2/layout/IconLabelList"/>
    <dgm:cxn modelId="{A76839D6-C48E-4E5C-AC88-45E59EE21B0F}" type="presParOf" srcId="{83966749-8DD3-46C4-919E-63907D3D2756}" destId="{7EC29AAA-409B-46C2-A912-AD589265F4C1}" srcOrd="4" destOrd="0" presId="urn:microsoft.com/office/officeart/2018/2/layout/IconLabelList"/>
    <dgm:cxn modelId="{6812FFE2-C1C5-46F3-A53C-9C34E6E8AEA3}" type="presParOf" srcId="{7EC29AAA-409B-46C2-A912-AD589265F4C1}" destId="{63859982-DA36-4C94-99BB-7A6941C90E47}" srcOrd="0" destOrd="0" presId="urn:microsoft.com/office/officeart/2018/2/layout/IconLabelList"/>
    <dgm:cxn modelId="{BC7FB3FA-E914-4FCF-894B-71C62FB77DDB}" type="presParOf" srcId="{7EC29AAA-409B-46C2-A912-AD589265F4C1}" destId="{9A17B7F0-D294-41F5-97C3-F133A995DC06}" srcOrd="1" destOrd="0" presId="urn:microsoft.com/office/officeart/2018/2/layout/IconLabelList"/>
    <dgm:cxn modelId="{BC17DA0A-9883-421D-8B49-A5F355C55935}" type="presParOf" srcId="{7EC29AAA-409B-46C2-A912-AD589265F4C1}" destId="{A1411026-4E7E-412E-9ACF-250FCC6B4C8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AB2E8-E7C4-443A-9750-1D63A7672F02}">
      <dsp:nvSpPr>
        <dsp:cNvPr id="0" name=""/>
        <dsp:cNvSpPr/>
      </dsp:nvSpPr>
      <dsp:spPr>
        <a:xfrm>
          <a:off x="0" y="986"/>
          <a:ext cx="6928262" cy="11158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1BFAE-E779-4654-B1B3-4F06C6CE1AAC}">
      <dsp:nvSpPr>
        <dsp:cNvPr id="0" name=""/>
        <dsp:cNvSpPr/>
      </dsp:nvSpPr>
      <dsp:spPr>
        <a:xfrm>
          <a:off x="337545" y="254251"/>
          <a:ext cx="614318" cy="613718"/>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1024B2-3CB5-4C91-8B48-C12DA374AB4C}">
      <dsp:nvSpPr>
        <dsp:cNvPr id="0" name=""/>
        <dsp:cNvSpPr/>
      </dsp:nvSpPr>
      <dsp:spPr>
        <a:xfrm>
          <a:off x="1289409" y="3184"/>
          <a:ext cx="5283116" cy="1116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0" tIns="118210" rIns="118210" bIns="11821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Lato" panose="020F0502020204030203" pitchFamily="34" charset="0"/>
            </a:rPr>
            <a:t>Area selected should already be prioritized for WASH AND the selected focus sector. The WASH and Livelihoods has additional requirements in the Beyond Access approach</a:t>
          </a:r>
        </a:p>
      </dsp:txBody>
      <dsp:txXfrm>
        <a:off x="1289409" y="3184"/>
        <a:ext cx="5283116" cy="1116943"/>
      </dsp:txXfrm>
    </dsp:sp>
    <dsp:sp modelId="{9DBBF430-1219-4257-A49F-7CB83A9A6615}">
      <dsp:nvSpPr>
        <dsp:cNvPr id="0" name=""/>
        <dsp:cNvSpPr/>
      </dsp:nvSpPr>
      <dsp:spPr>
        <a:xfrm>
          <a:off x="0" y="1368337"/>
          <a:ext cx="6928262" cy="11158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48BAAF-B05B-49BA-980B-B37B4BC1F990}">
      <dsp:nvSpPr>
        <dsp:cNvPr id="0" name=""/>
        <dsp:cNvSpPr/>
      </dsp:nvSpPr>
      <dsp:spPr>
        <a:xfrm>
          <a:off x="337545" y="1619403"/>
          <a:ext cx="614318" cy="613718"/>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179F37-50EE-4A2D-B310-A2D624747CF5}">
      <dsp:nvSpPr>
        <dsp:cNvPr id="0" name=""/>
        <dsp:cNvSpPr/>
      </dsp:nvSpPr>
      <dsp:spPr>
        <a:xfrm>
          <a:off x="1289409" y="1368337"/>
          <a:ext cx="5283116" cy="1116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0" tIns="118210" rIns="118210" bIns="11821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Lato" panose="020F0502020204030203" pitchFamily="34" charset="0"/>
            </a:rPr>
            <a:t>If a GEDSI assessment has not already been completed in the selected area, this should be done at baseline and accounted for in the design.</a:t>
          </a:r>
        </a:p>
      </dsp:txBody>
      <dsp:txXfrm>
        <a:off x="1289409" y="1368337"/>
        <a:ext cx="5283116" cy="1116943"/>
      </dsp:txXfrm>
    </dsp:sp>
    <dsp:sp modelId="{2828F456-5F5E-42F3-B224-C76D8CA4A5ED}">
      <dsp:nvSpPr>
        <dsp:cNvPr id="0" name=""/>
        <dsp:cNvSpPr/>
      </dsp:nvSpPr>
      <dsp:spPr>
        <a:xfrm>
          <a:off x="0" y="2733489"/>
          <a:ext cx="6928262" cy="11158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266327-6C41-4BC4-AF91-F2A44470CBD7}">
      <dsp:nvSpPr>
        <dsp:cNvPr id="0" name=""/>
        <dsp:cNvSpPr/>
      </dsp:nvSpPr>
      <dsp:spPr>
        <a:xfrm>
          <a:off x="337545" y="2984556"/>
          <a:ext cx="614318" cy="613718"/>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D1BDEC-ED84-4DDB-AB40-8070BAFF5CC2}">
      <dsp:nvSpPr>
        <dsp:cNvPr id="0" name=""/>
        <dsp:cNvSpPr/>
      </dsp:nvSpPr>
      <dsp:spPr>
        <a:xfrm>
          <a:off x="1289409" y="2733489"/>
          <a:ext cx="5283116" cy="1116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0" tIns="118210" rIns="118210" bIns="11821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Lato" panose="020F0502020204030203" pitchFamily="34" charset="0"/>
            </a:rPr>
            <a:t>A local GEDSI focal point should be consulted in the design of the initiative. </a:t>
          </a:r>
        </a:p>
      </dsp:txBody>
      <dsp:txXfrm>
        <a:off x="1289409" y="2733489"/>
        <a:ext cx="5283116" cy="1116943"/>
      </dsp:txXfrm>
    </dsp:sp>
    <dsp:sp modelId="{0390716A-F2B9-470E-AD82-9EE1842D8520}">
      <dsp:nvSpPr>
        <dsp:cNvPr id="0" name=""/>
        <dsp:cNvSpPr/>
      </dsp:nvSpPr>
      <dsp:spPr>
        <a:xfrm>
          <a:off x="0" y="4098642"/>
          <a:ext cx="6928262" cy="11158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54CBD6-0F59-440C-99E3-51FC650D2CD6}">
      <dsp:nvSpPr>
        <dsp:cNvPr id="0" name=""/>
        <dsp:cNvSpPr/>
      </dsp:nvSpPr>
      <dsp:spPr>
        <a:xfrm>
          <a:off x="337545" y="4349709"/>
          <a:ext cx="614318" cy="613718"/>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14292A-18FE-427D-8287-9B8DFA863069}">
      <dsp:nvSpPr>
        <dsp:cNvPr id="0" name=""/>
        <dsp:cNvSpPr/>
      </dsp:nvSpPr>
      <dsp:spPr>
        <a:xfrm>
          <a:off x="1289409" y="4098642"/>
          <a:ext cx="5283116" cy="1116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0" tIns="118210" rIns="118210" bIns="11821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Lato" panose="020F0502020204030203" pitchFamily="34" charset="0"/>
            </a:rPr>
            <a:t>For the Health and Nutrition and Education tracks, there should be sufficient funding in place to meet the WASH needs of the health facilities or the education facilities in the target area.</a:t>
          </a:r>
        </a:p>
      </dsp:txBody>
      <dsp:txXfrm>
        <a:off x="1289409" y="4098642"/>
        <a:ext cx="5283116" cy="1116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C251C-646E-4AD2-9648-6415407ED703}">
      <dsp:nvSpPr>
        <dsp:cNvPr id="0" name=""/>
        <dsp:cNvSpPr/>
      </dsp:nvSpPr>
      <dsp:spPr>
        <a:xfrm>
          <a:off x="1973964" y="4911781"/>
          <a:ext cx="3451226" cy="0"/>
        </a:xfrm>
        <a:prstGeom prst="line">
          <a:avLst/>
        </a:pr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0F2A3822-CC75-48FE-9EEB-56DD6EC0CFBC}">
      <dsp:nvSpPr>
        <dsp:cNvPr id="0" name=""/>
        <dsp:cNvSpPr/>
      </dsp:nvSpPr>
      <dsp:spPr>
        <a:xfrm>
          <a:off x="2049891" y="3287490"/>
          <a:ext cx="2956229" cy="0"/>
        </a:xfrm>
        <a:prstGeom prst="line">
          <a:avLst/>
        </a:pr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8419C72-9C7E-4AAE-AD51-21E039D537CF}">
      <dsp:nvSpPr>
        <dsp:cNvPr id="0" name=""/>
        <dsp:cNvSpPr/>
      </dsp:nvSpPr>
      <dsp:spPr>
        <a:xfrm>
          <a:off x="1156058" y="1700923"/>
          <a:ext cx="3451226" cy="0"/>
        </a:xfrm>
        <a:prstGeom prst="line">
          <a:avLst/>
        </a:pr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04C0A3A-0A5B-4C36-A0E4-1561B1EA37EC}">
      <dsp:nvSpPr>
        <dsp:cNvPr id="0" name=""/>
        <dsp:cNvSpPr/>
      </dsp:nvSpPr>
      <dsp:spPr>
        <a:xfrm>
          <a:off x="253431" y="1652163"/>
          <a:ext cx="3437476" cy="3153231"/>
        </a:xfrm>
        <a:prstGeom prst="ellipse">
          <a:avLst/>
        </a:prstGeom>
        <a:blipFill>
          <a:blip xmlns:r="http://schemas.openxmlformats.org/officeDocument/2006/relationships" r:embed="rId1"/>
          <a:srcRect/>
          <a:stretch>
            <a:fillRect t="-17000" b="-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088EC-490B-40E9-B7A9-F5BDA6398745}">
      <dsp:nvSpPr>
        <dsp:cNvPr id="0" name=""/>
        <dsp:cNvSpPr/>
      </dsp:nvSpPr>
      <dsp:spPr>
        <a:xfrm>
          <a:off x="1048524" y="3326682"/>
          <a:ext cx="2199984" cy="1134367"/>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r>
            <a:rPr lang="en-US" sz="6500" kern="1200"/>
            <a:t> </a:t>
          </a:r>
        </a:p>
      </dsp:txBody>
      <dsp:txXfrm>
        <a:off x="1048524" y="3326682"/>
        <a:ext cx="2199984" cy="1134367"/>
      </dsp:txXfrm>
    </dsp:sp>
    <dsp:sp modelId="{9D050D6C-4C84-41B4-9CF1-8957D2BDA0D7}">
      <dsp:nvSpPr>
        <dsp:cNvPr id="0" name=""/>
        <dsp:cNvSpPr/>
      </dsp:nvSpPr>
      <dsp:spPr>
        <a:xfrm>
          <a:off x="3645633" y="1275278"/>
          <a:ext cx="1031242" cy="1031242"/>
        </a:xfrm>
        <a:prstGeom prst="ellipse">
          <a:avLst/>
        </a:prstGeom>
        <a:blipFill>
          <a:blip xmlns:r="http://schemas.openxmlformats.org/officeDocument/2006/relationships" r:embed="rId2"/>
          <a:srcRect/>
          <a:stretch>
            <a:fillRect l="-18000" r="-18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AC8320-CBC3-4FAE-A07C-6B768E898FC3}">
      <dsp:nvSpPr>
        <dsp:cNvPr id="0" name=""/>
        <dsp:cNvSpPr/>
      </dsp:nvSpPr>
      <dsp:spPr>
        <a:xfrm>
          <a:off x="5964726" y="1033039"/>
          <a:ext cx="225021" cy="1147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ctr" anchorCtr="0">
          <a:noAutofit/>
        </a:bodyPr>
        <a:lstStyle/>
        <a:p>
          <a:pPr marL="0" lvl="0" indent="0" algn="l" defTabSz="622300">
            <a:lnSpc>
              <a:spcPct val="90000"/>
            </a:lnSpc>
            <a:spcBef>
              <a:spcPct val="0"/>
            </a:spcBef>
            <a:spcAft>
              <a:spcPct val="35000"/>
            </a:spcAft>
            <a:buNone/>
          </a:pPr>
          <a:r>
            <a:rPr lang="en-US" sz="1400" b="1" kern="1200">
              <a:latin typeface="Lato" panose="020F0502020204030203" pitchFamily="34" charset="0"/>
            </a:rPr>
            <a:t> </a:t>
          </a:r>
          <a:endParaRPr lang="en-US" sz="1400" kern="1200">
            <a:latin typeface="Lato" panose="020F0502020204030203" pitchFamily="34" charset="0"/>
          </a:endParaRPr>
        </a:p>
      </dsp:txBody>
      <dsp:txXfrm>
        <a:off x="5964726" y="1033039"/>
        <a:ext cx="225021" cy="1147299"/>
      </dsp:txXfrm>
    </dsp:sp>
    <dsp:sp modelId="{B34E9DCA-17F0-4CC8-9C55-FCFEA8BB6C7F}">
      <dsp:nvSpPr>
        <dsp:cNvPr id="0" name=""/>
        <dsp:cNvSpPr/>
      </dsp:nvSpPr>
      <dsp:spPr>
        <a:xfrm>
          <a:off x="4009466" y="2932605"/>
          <a:ext cx="1031242" cy="1031242"/>
        </a:xfrm>
        <a:prstGeom prst="ellipse">
          <a:avLst/>
        </a:prstGeom>
        <a:blipFill dpi="0" rotWithShape="1">
          <a:blip xmlns:r="http://schemas.openxmlformats.org/officeDocument/2006/relationships" r:embed="rId3"/>
          <a:srcRect/>
          <a:stretch>
            <a:fillRect l="1013" t="-60550" r="-98961" b="-441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1D1A2D-ED8A-4FED-915C-CDAF892BED0E}">
      <dsp:nvSpPr>
        <dsp:cNvPr id="0" name=""/>
        <dsp:cNvSpPr/>
      </dsp:nvSpPr>
      <dsp:spPr>
        <a:xfrm>
          <a:off x="5380304" y="2477435"/>
          <a:ext cx="845392" cy="853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ctr" anchorCtr="0">
          <a:noAutofit/>
        </a:bodyPr>
        <a:lstStyle/>
        <a:p>
          <a:pPr marL="0" lvl="0" indent="0" algn="l" defTabSz="622300">
            <a:lnSpc>
              <a:spcPct val="90000"/>
            </a:lnSpc>
            <a:spcBef>
              <a:spcPct val="0"/>
            </a:spcBef>
            <a:spcAft>
              <a:spcPct val="35000"/>
            </a:spcAft>
            <a:buNone/>
          </a:pPr>
          <a:r>
            <a:rPr lang="en-US" sz="1400" b="1" kern="1200">
              <a:latin typeface="Lato" panose="020F0502020204030203" pitchFamily="34" charset="0"/>
            </a:rPr>
            <a:t> </a:t>
          </a:r>
          <a:endParaRPr lang="en-US" sz="1400" kern="1200">
            <a:latin typeface="Lato" panose="020F0502020204030203" pitchFamily="34" charset="0"/>
          </a:endParaRPr>
        </a:p>
      </dsp:txBody>
      <dsp:txXfrm>
        <a:off x="5380304" y="2477435"/>
        <a:ext cx="845392" cy="853209"/>
      </dsp:txXfrm>
    </dsp:sp>
    <dsp:sp modelId="{81A193C8-25A8-4730-A058-8D76B6F41C59}">
      <dsp:nvSpPr>
        <dsp:cNvPr id="0" name=""/>
        <dsp:cNvSpPr/>
      </dsp:nvSpPr>
      <dsp:spPr>
        <a:xfrm>
          <a:off x="4504462" y="4456624"/>
          <a:ext cx="1031242" cy="1031242"/>
        </a:xfrm>
        <a:prstGeom prst="ellipse">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B5EE34-697E-4978-A0EE-BC74493D4FE9}">
      <dsp:nvSpPr>
        <dsp:cNvPr id="0" name=""/>
        <dsp:cNvSpPr/>
      </dsp:nvSpPr>
      <dsp:spPr>
        <a:xfrm>
          <a:off x="4367119" y="3655586"/>
          <a:ext cx="527060" cy="1031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ctr" anchorCtr="0">
          <a:noAutofit/>
        </a:bodyPr>
        <a:lstStyle/>
        <a:p>
          <a:pPr marL="0" lvl="0" indent="0" algn="l" defTabSz="622300">
            <a:lnSpc>
              <a:spcPct val="90000"/>
            </a:lnSpc>
            <a:spcBef>
              <a:spcPct val="0"/>
            </a:spcBef>
            <a:spcAft>
              <a:spcPct val="35000"/>
            </a:spcAft>
            <a:buNone/>
          </a:pPr>
          <a:r>
            <a:rPr lang="en-US" sz="1400" b="1" kern="1200">
              <a:latin typeface="Lato" panose="020F0502020204030203" pitchFamily="34" charset="0"/>
            </a:rPr>
            <a:t> </a:t>
          </a:r>
          <a:endParaRPr lang="en-US" sz="1400" kern="1200">
            <a:latin typeface="Lato" panose="020F0502020204030203" pitchFamily="34" charset="0"/>
          </a:endParaRPr>
        </a:p>
      </dsp:txBody>
      <dsp:txXfrm>
        <a:off x="4367119" y="3655586"/>
        <a:ext cx="527060" cy="1031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C6CC5-0410-4A9E-AB85-6959F0060623}">
      <dsp:nvSpPr>
        <dsp:cNvPr id="0" name=""/>
        <dsp:cNvSpPr/>
      </dsp:nvSpPr>
      <dsp:spPr>
        <a:xfrm>
          <a:off x="1209598" y="445694"/>
          <a:ext cx="1299738" cy="12997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179C5A-3693-4366-BE92-0982209A5A54}">
      <dsp:nvSpPr>
        <dsp:cNvPr id="0" name=""/>
        <dsp:cNvSpPr/>
      </dsp:nvSpPr>
      <dsp:spPr>
        <a:xfrm>
          <a:off x="415313" y="2193753"/>
          <a:ext cx="2888307"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Lato" panose="020F0502020204030203" pitchFamily="34" charset="0"/>
            </a:rPr>
            <a:t>Enhance each other outcomes</a:t>
          </a:r>
        </a:p>
      </dsp:txBody>
      <dsp:txXfrm>
        <a:off x="415313" y="2193753"/>
        <a:ext cx="2888307" cy="1237500"/>
      </dsp:txXfrm>
    </dsp:sp>
    <dsp:sp modelId="{AA2A6CC8-4B77-452F-8966-EBDC6FEC58F4}">
      <dsp:nvSpPr>
        <dsp:cNvPr id="0" name=""/>
        <dsp:cNvSpPr/>
      </dsp:nvSpPr>
      <dsp:spPr>
        <a:xfrm>
          <a:off x="4603358" y="445694"/>
          <a:ext cx="1299738" cy="12997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3A5643-319B-47D9-877E-A383587FA1AD}">
      <dsp:nvSpPr>
        <dsp:cNvPr id="0" name=""/>
        <dsp:cNvSpPr/>
      </dsp:nvSpPr>
      <dsp:spPr>
        <a:xfrm>
          <a:off x="3809074" y="2193753"/>
          <a:ext cx="2888307"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Lato" panose="020F0502020204030203" pitchFamily="34" charset="0"/>
            </a:rPr>
            <a:t>Ensures sustainability of infrastructures </a:t>
          </a:r>
        </a:p>
      </dsp:txBody>
      <dsp:txXfrm>
        <a:off x="3809074" y="2193753"/>
        <a:ext cx="2888307" cy="1237500"/>
      </dsp:txXfrm>
    </dsp:sp>
    <dsp:sp modelId="{63859982-DA36-4C94-99BB-7A6941C90E47}">
      <dsp:nvSpPr>
        <dsp:cNvPr id="0" name=""/>
        <dsp:cNvSpPr/>
      </dsp:nvSpPr>
      <dsp:spPr>
        <a:xfrm>
          <a:off x="7997119" y="445694"/>
          <a:ext cx="1299738" cy="12997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411026-4E7E-412E-9ACF-250FCC6B4C86}">
      <dsp:nvSpPr>
        <dsp:cNvPr id="0" name=""/>
        <dsp:cNvSpPr/>
      </dsp:nvSpPr>
      <dsp:spPr>
        <a:xfrm>
          <a:off x="7202835" y="2193753"/>
          <a:ext cx="2888307" cy="123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Lato" panose="020F0502020204030203" pitchFamily="34" charset="0"/>
            </a:rPr>
            <a:t>It enables the environment for other sector outcomes to be achieved</a:t>
          </a:r>
        </a:p>
      </dsp:txBody>
      <dsp:txXfrm>
        <a:off x="7202835" y="2193753"/>
        <a:ext cx="2888307" cy="12375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C4662-F71E-4002-BF6A-355D1A729019}" type="datetimeFigureOut">
              <a:rPr lang="en-KE" smtClean="0"/>
              <a:t>03/03/2026</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4056F2-5CAD-46BB-B336-DAF743B75331}" type="slidenum">
              <a:rPr lang="en-KE" smtClean="0"/>
              <a:t>‹#›</a:t>
            </a:fld>
            <a:endParaRPr lang="en-KE"/>
          </a:p>
        </p:txBody>
      </p:sp>
    </p:spTree>
    <p:extLst>
      <p:ext uri="{BB962C8B-B14F-4D97-AF65-F5344CB8AC3E}">
        <p14:creationId xmlns:p14="http://schemas.microsoft.com/office/powerpoint/2010/main" val="266015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6F6982-1D49-4D66-A76E-419855F4BB28}" type="slidenum">
              <a:rPr lang="en-US" smtClean="0"/>
              <a:t>1</a:t>
            </a:fld>
            <a:endParaRPr lang="en-US"/>
          </a:p>
        </p:txBody>
      </p:sp>
    </p:spTree>
    <p:extLst>
      <p:ext uri="{BB962C8B-B14F-4D97-AF65-F5344CB8AC3E}">
        <p14:creationId xmlns:p14="http://schemas.microsoft.com/office/powerpoint/2010/main" val="187631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fld id="{CE4056F2-5CAD-46BB-B336-DAF743B75331}" type="slidenum">
              <a:rPr lang="en-KE" smtClean="0"/>
              <a:t>3</a:t>
            </a:fld>
            <a:endParaRPr lang="en-KE"/>
          </a:p>
        </p:txBody>
      </p:sp>
    </p:spTree>
    <p:extLst>
      <p:ext uri="{BB962C8B-B14F-4D97-AF65-F5344CB8AC3E}">
        <p14:creationId xmlns:p14="http://schemas.microsoft.com/office/powerpoint/2010/main" val="206647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8710DF-9DDB-48E2-AC65-299674D837F8}" type="slidenum">
              <a:rPr lang="en-US" smtClean="0"/>
              <a:t>4</a:t>
            </a:fld>
            <a:endParaRPr lang="en-US"/>
          </a:p>
        </p:txBody>
      </p:sp>
    </p:spTree>
    <p:extLst>
      <p:ext uri="{BB962C8B-B14F-4D97-AF65-F5344CB8AC3E}">
        <p14:creationId xmlns:p14="http://schemas.microsoft.com/office/powerpoint/2010/main" val="2893114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B56C095C-0709-4063-BA2B-9105BD2A60F8}" type="slidenum">
              <a:rPr lang="en-US" smtClean="0"/>
              <a:t>8</a:t>
            </a:fld>
            <a:endParaRPr lang="en-US"/>
          </a:p>
        </p:txBody>
      </p:sp>
    </p:spTree>
    <p:extLst>
      <p:ext uri="{BB962C8B-B14F-4D97-AF65-F5344CB8AC3E}">
        <p14:creationId xmlns:p14="http://schemas.microsoft.com/office/powerpoint/2010/main" val="3274284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Is this idea here to talk about phase 1, or the overall approach? If the latter, I added a more recent version below – though slides 11 and 12 cover similar topics. If the former, then I’d add “phase 1” somewhere.</a:t>
            </a:r>
          </a:p>
        </p:txBody>
      </p:sp>
      <p:sp>
        <p:nvSpPr>
          <p:cNvPr id="4" name="Slide Number Placeholder 3"/>
          <p:cNvSpPr>
            <a:spLocks noGrp="1"/>
          </p:cNvSpPr>
          <p:nvPr>
            <p:ph type="sldNum" sz="quarter" idx="5"/>
          </p:nvPr>
        </p:nvSpPr>
        <p:spPr/>
        <p:txBody>
          <a:bodyPr/>
          <a:lstStyle/>
          <a:p>
            <a:fld id="{607EF222-63AF-4935-8106-3476225CC390}" type="slidenum">
              <a:rPr lang="en-US" smtClean="0"/>
              <a:t>9</a:t>
            </a:fld>
            <a:endParaRPr lang="en-US"/>
          </a:p>
        </p:txBody>
      </p:sp>
    </p:spTree>
    <p:extLst>
      <p:ext uri="{BB962C8B-B14F-4D97-AF65-F5344CB8AC3E}">
        <p14:creationId xmlns:p14="http://schemas.microsoft.com/office/powerpoint/2010/main" val="2933470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1: </a:t>
            </a:r>
            <a:r>
              <a:rPr lang="en-US" sz="1200">
                <a:latin typeface="Lato" panose="020F0502020204030203" pitchFamily="34" charset="0"/>
              </a:rPr>
              <a:t>Establish a d</a:t>
            </a:r>
            <a:r>
              <a:rPr lang="en-US" sz="1200" kern="1200">
                <a:latin typeface="Lato" panose="020F0502020204030203" pitchFamily="34" charset="0"/>
              </a:rPr>
              <a:t>ignifying enabling environment</a:t>
            </a:r>
          </a:p>
          <a:p>
            <a:r>
              <a:rPr lang="en-US" sz="1200" kern="1200">
                <a:latin typeface="Lato" panose="020F0502020204030203" pitchFamily="34" charset="0"/>
              </a:rPr>
              <a:t>Step 2: Expand involvement and earning opportunities</a:t>
            </a:r>
          </a:p>
          <a:p>
            <a:r>
              <a:rPr lang="en-US" sz="1200" kern="1200">
                <a:latin typeface="Lato" panose="020F0502020204030203" pitchFamily="34" charset="0"/>
              </a:rPr>
              <a:t>Step 3: Reinforce resilience</a:t>
            </a:r>
            <a:endParaRPr lang="en-US"/>
          </a:p>
        </p:txBody>
      </p:sp>
      <p:sp>
        <p:nvSpPr>
          <p:cNvPr id="4" name="Slide Number Placeholder 3"/>
          <p:cNvSpPr>
            <a:spLocks noGrp="1"/>
          </p:cNvSpPr>
          <p:nvPr>
            <p:ph type="sldNum" sz="quarter" idx="5"/>
          </p:nvPr>
        </p:nvSpPr>
        <p:spPr/>
        <p:txBody>
          <a:bodyPr/>
          <a:lstStyle/>
          <a:p>
            <a:fld id="{607EF222-63AF-4935-8106-3476225CC390}" type="slidenum">
              <a:rPr lang="en-US" smtClean="0"/>
              <a:t>10</a:t>
            </a:fld>
            <a:endParaRPr lang="en-US"/>
          </a:p>
        </p:txBody>
      </p:sp>
    </p:spTree>
    <p:extLst>
      <p:ext uri="{BB962C8B-B14F-4D97-AF65-F5344CB8AC3E}">
        <p14:creationId xmlns:p14="http://schemas.microsoft.com/office/powerpoint/2010/main" val="1736684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ED65B-92DA-2CF0-ECE8-7B1F90B79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F8DE2-1E66-ACAE-0554-2CCB2CD31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371E2-E0A1-E67D-A515-FF5C67CAB0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AB301C-77AD-6D52-487F-FB787D58151F}"/>
              </a:ext>
            </a:extLst>
          </p:cNvPr>
          <p:cNvSpPr>
            <a:spLocks noGrp="1"/>
          </p:cNvSpPr>
          <p:nvPr>
            <p:ph type="sldNum" sz="quarter" idx="5"/>
          </p:nvPr>
        </p:nvSpPr>
        <p:spPr/>
        <p:txBody>
          <a:bodyPr/>
          <a:lstStyle/>
          <a:p>
            <a:fld id="{B46F6982-1D49-4D66-A76E-419855F4BB28}" type="slidenum">
              <a:rPr lang="en-US" smtClean="0"/>
              <a:t>11</a:t>
            </a:fld>
            <a:endParaRPr lang="en-US"/>
          </a:p>
        </p:txBody>
      </p:sp>
    </p:spTree>
    <p:extLst>
      <p:ext uri="{BB962C8B-B14F-4D97-AF65-F5344CB8AC3E}">
        <p14:creationId xmlns:p14="http://schemas.microsoft.com/office/powerpoint/2010/main" val="264990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A984D-B146-A38B-DAEC-DC67959AF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D6F1F-7A49-BBD5-4084-7F0C11309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3E8CF-6EB1-E570-9320-AF6DE317DF00}"/>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3661ED7B-6DEA-6298-2CE1-6872D99EDC1B}"/>
              </a:ext>
            </a:extLst>
          </p:cNvPr>
          <p:cNvSpPr>
            <a:spLocks noGrp="1"/>
          </p:cNvSpPr>
          <p:nvPr>
            <p:ph type="sldNum" sz="quarter" idx="5"/>
          </p:nvPr>
        </p:nvSpPr>
        <p:spPr/>
        <p:txBody>
          <a:bodyPr/>
          <a:lstStyle/>
          <a:p>
            <a:fld id="{B56C095C-0709-4063-BA2B-9105BD2A60F8}" type="slidenum">
              <a:rPr lang="en-US" smtClean="0"/>
              <a:t>12</a:t>
            </a:fld>
            <a:endParaRPr lang="en-US"/>
          </a:p>
        </p:txBody>
      </p:sp>
    </p:spTree>
    <p:extLst>
      <p:ext uri="{BB962C8B-B14F-4D97-AF65-F5344CB8AC3E}">
        <p14:creationId xmlns:p14="http://schemas.microsoft.com/office/powerpoint/2010/main" val="31858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B56C095C-0709-4063-BA2B-9105BD2A60F8}" type="slidenum">
              <a:rPr lang="en-US" smtClean="0"/>
              <a:t>17</a:t>
            </a:fld>
            <a:endParaRPr lang="en-US"/>
          </a:p>
        </p:txBody>
      </p:sp>
    </p:spTree>
    <p:extLst>
      <p:ext uri="{BB962C8B-B14F-4D97-AF65-F5344CB8AC3E}">
        <p14:creationId xmlns:p14="http://schemas.microsoft.com/office/powerpoint/2010/main" val="2748835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BB7F-473B-9BF6-0D4D-D40C8093BB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6E20C-AE2C-B2A4-F310-69F76E7F71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6EE68F-A01F-D912-FD1F-6431DFFA5A74}"/>
              </a:ext>
            </a:extLst>
          </p:cNvPr>
          <p:cNvSpPr>
            <a:spLocks noGrp="1"/>
          </p:cNvSpPr>
          <p:nvPr>
            <p:ph type="dt" sz="half" idx="10"/>
          </p:nvPr>
        </p:nvSpPr>
        <p:spPr/>
        <p:txBody>
          <a:bodyPr/>
          <a:lstStyle/>
          <a:p>
            <a:fld id="{BDEC8F7B-37B9-4994-8146-109B2AD9653C}" type="datetimeFigureOut">
              <a:rPr lang="en-US" smtClean="0"/>
              <a:t>3/3/2026</a:t>
            </a:fld>
            <a:endParaRPr lang="en-US"/>
          </a:p>
        </p:txBody>
      </p:sp>
      <p:sp>
        <p:nvSpPr>
          <p:cNvPr id="5" name="Footer Placeholder 4">
            <a:extLst>
              <a:ext uri="{FF2B5EF4-FFF2-40B4-BE49-F238E27FC236}">
                <a16:creationId xmlns:a16="http://schemas.microsoft.com/office/drawing/2014/main" id="{991E7A12-0771-7A34-0DF8-6627519A1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28E7A-3ACB-B35F-A2DD-7A88390841AA}"/>
              </a:ext>
            </a:extLst>
          </p:cNvPr>
          <p:cNvSpPr>
            <a:spLocks noGrp="1"/>
          </p:cNvSpPr>
          <p:nvPr>
            <p:ph type="sldNum" sz="quarter" idx="12"/>
          </p:nvPr>
        </p:nvSpPr>
        <p:spPr/>
        <p:txBody>
          <a:bodyPr/>
          <a:lstStyle/>
          <a:p>
            <a:fld id="{9D6BD0ED-08BB-41EE-A80A-B4A89F438EB7}" type="slidenum">
              <a:rPr lang="en-US" smtClean="0"/>
              <a:t>‹#›</a:t>
            </a:fld>
            <a:endParaRPr lang="en-US"/>
          </a:p>
        </p:txBody>
      </p:sp>
    </p:spTree>
    <p:extLst>
      <p:ext uri="{BB962C8B-B14F-4D97-AF65-F5344CB8AC3E}">
        <p14:creationId xmlns:p14="http://schemas.microsoft.com/office/powerpoint/2010/main" val="3287116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34C0-851E-64FC-0D10-C14B15C593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5544C-7293-65A4-01A2-3A68FA592A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44FDD4-99E4-5FF6-AA07-6610510F8C5C}"/>
              </a:ext>
            </a:extLst>
          </p:cNvPr>
          <p:cNvSpPr>
            <a:spLocks noGrp="1"/>
          </p:cNvSpPr>
          <p:nvPr>
            <p:ph type="dt" sz="half" idx="10"/>
          </p:nvPr>
        </p:nvSpPr>
        <p:spPr/>
        <p:txBody>
          <a:bodyPr/>
          <a:lstStyle/>
          <a:p>
            <a:fld id="{BDEC8F7B-37B9-4994-8146-109B2AD9653C}" type="datetimeFigureOut">
              <a:rPr lang="en-US" smtClean="0"/>
              <a:t>3/3/2026</a:t>
            </a:fld>
            <a:endParaRPr lang="en-US"/>
          </a:p>
        </p:txBody>
      </p:sp>
      <p:sp>
        <p:nvSpPr>
          <p:cNvPr id="5" name="Footer Placeholder 4">
            <a:extLst>
              <a:ext uri="{FF2B5EF4-FFF2-40B4-BE49-F238E27FC236}">
                <a16:creationId xmlns:a16="http://schemas.microsoft.com/office/drawing/2014/main" id="{73510DA9-0101-8361-240F-7369B5838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1B487-69F4-0025-1202-631F42061982}"/>
              </a:ext>
            </a:extLst>
          </p:cNvPr>
          <p:cNvSpPr>
            <a:spLocks noGrp="1"/>
          </p:cNvSpPr>
          <p:nvPr>
            <p:ph type="sldNum" sz="quarter" idx="12"/>
          </p:nvPr>
        </p:nvSpPr>
        <p:spPr/>
        <p:txBody>
          <a:bodyPr/>
          <a:lstStyle/>
          <a:p>
            <a:fld id="{9D6BD0ED-08BB-41EE-A80A-B4A89F438EB7}" type="slidenum">
              <a:rPr lang="en-US" smtClean="0"/>
              <a:t>‹#›</a:t>
            </a:fld>
            <a:endParaRPr lang="en-US"/>
          </a:p>
        </p:txBody>
      </p:sp>
    </p:spTree>
    <p:extLst>
      <p:ext uri="{BB962C8B-B14F-4D97-AF65-F5344CB8AC3E}">
        <p14:creationId xmlns:p14="http://schemas.microsoft.com/office/powerpoint/2010/main" val="60599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9CFA75-12DD-CA12-5206-2EB692FBF2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D477EA-52F1-A8C5-7957-C7CD2922CF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B9A40-CADA-5528-418B-F9B0C79A773A}"/>
              </a:ext>
            </a:extLst>
          </p:cNvPr>
          <p:cNvSpPr>
            <a:spLocks noGrp="1"/>
          </p:cNvSpPr>
          <p:nvPr>
            <p:ph type="dt" sz="half" idx="10"/>
          </p:nvPr>
        </p:nvSpPr>
        <p:spPr/>
        <p:txBody>
          <a:bodyPr/>
          <a:lstStyle/>
          <a:p>
            <a:fld id="{BDEC8F7B-37B9-4994-8146-109B2AD9653C}" type="datetimeFigureOut">
              <a:rPr lang="en-US" smtClean="0"/>
              <a:t>3/3/2026</a:t>
            </a:fld>
            <a:endParaRPr lang="en-US"/>
          </a:p>
        </p:txBody>
      </p:sp>
      <p:sp>
        <p:nvSpPr>
          <p:cNvPr id="5" name="Footer Placeholder 4">
            <a:extLst>
              <a:ext uri="{FF2B5EF4-FFF2-40B4-BE49-F238E27FC236}">
                <a16:creationId xmlns:a16="http://schemas.microsoft.com/office/drawing/2014/main" id="{7232E462-052B-DDB7-33A7-B1019565F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068CD-BE59-7F72-AF5B-F5FF00FB5DA9}"/>
              </a:ext>
            </a:extLst>
          </p:cNvPr>
          <p:cNvSpPr>
            <a:spLocks noGrp="1"/>
          </p:cNvSpPr>
          <p:nvPr>
            <p:ph type="sldNum" sz="quarter" idx="12"/>
          </p:nvPr>
        </p:nvSpPr>
        <p:spPr/>
        <p:txBody>
          <a:bodyPr/>
          <a:lstStyle/>
          <a:p>
            <a:fld id="{9D6BD0ED-08BB-41EE-A80A-B4A89F438EB7}" type="slidenum">
              <a:rPr lang="en-US" smtClean="0"/>
              <a:t>‹#›</a:t>
            </a:fld>
            <a:endParaRPr lang="en-US"/>
          </a:p>
        </p:txBody>
      </p:sp>
    </p:spTree>
    <p:extLst>
      <p:ext uri="{BB962C8B-B14F-4D97-AF65-F5344CB8AC3E}">
        <p14:creationId xmlns:p14="http://schemas.microsoft.com/office/powerpoint/2010/main" val="3913654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32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7E87-93FF-351C-613F-B1585A31E2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69D0DF-1ABD-5B0B-35B8-8281107F66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21FB6-7160-03FF-7F14-DE249B27555C}"/>
              </a:ext>
            </a:extLst>
          </p:cNvPr>
          <p:cNvSpPr>
            <a:spLocks noGrp="1"/>
          </p:cNvSpPr>
          <p:nvPr>
            <p:ph type="dt" sz="half" idx="10"/>
          </p:nvPr>
        </p:nvSpPr>
        <p:spPr/>
        <p:txBody>
          <a:bodyPr/>
          <a:lstStyle/>
          <a:p>
            <a:fld id="{BDEC8F7B-37B9-4994-8146-109B2AD9653C}" type="datetimeFigureOut">
              <a:rPr lang="en-US" smtClean="0"/>
              <a:t>3/3/2026</a:t>
            </a:fld>
            <a:endParaRPr lang="en-US"/>
          </a:p>
        </p:txBody>
      </p:sp>
      <p:sp>
        <p:nvSpPr>
          <p:cNvPr id="5" name="Footer Placeholder 4">
            <a:extLst>
              <a:ext uri="{FF2B5EF4-FFF2-40B4-BE49-F238E27FC236}">
                <a16:creationId xmlns:a16="http://schemas.microsoft.com/office/drawing/2014/main" id="{178A50EF-73BD-EF86-CA04-332FACC42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E212B-FBAB-6EBF-3934-70AA7B9803F9}"/>
              </a:ext>
            </a:extLst>
          </p:cNvPr>
          <p:cNvSpPr>
            <a:spLocks noGrp="1"/>
          </p:cNvSpPr>
          <p:nvPr>
            <p:ph type="sldNum" sz="quarter" idx="12"/>
          </p:nvPr>
        </p:nvSpPr>
        <p:spPr/>
        <p:txBody>
          <a:bodyPr/>
          <a:lstStyle/>
          <a:p>
            <a:fld id="{9D6BD0ED-08BB-41EE-A80A-B4A89F438EB7}" type="slidenum">
              <a:rPr lang="en-US" smtClean="0"/>
              <a:t>‹#›</a:t>
            </a:fld>
            <a:endParaRPr lang="en-US"/>
          </a:p>
        </p:txBody>
      </p:sp>
    </p:spTree>
    <p:extLst>
      <p:ext uri="{BB962C8B-B14F-4D97-AF65-F5344CB8AC3E}">
        <p14:creationId xmlns:p14="http://schemas.microsoft.com/office/powerpoint/2010/main" val="179488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83D0D-5C53-A448-B2A6-02D3A822E9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C4423A-CC74-C304-403F-D1C88E5852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DAE1A6-70BC-D491-8C2B-0B3927A97C4F}"/>
              </a:ext>
            </a:extLst>
          </p:cNvPr>
          <p:cNvSpPr>
            <a:spLocks noGrp="1"/>
          </p:cNvSpPr>
          <p:nvPr>
            <p:ph type="dt" sz="half" idx="10"/>
          </p:nvPr>
        </p:nvSpPr>
        <p:spPr/>
        <p:txBody>
          <a:bodyPr/>
          <a:lstStyle/>
          <a:p>
            <a:fld id="{BDEC8F7B-37B9-4994-8146-109B2AD9653C}" type="datetimeFigureOut">
              <a:rPr lang="en-US" smtClean="0"/>
              <a:t>3/3/2026</a:t>
            </a:fld>
            <a:endParaRPr lang="en-US"/>
          </a:p>
        </p:txBody>
      </p:sp>
      <p:sp>
        <p:nvSpPr>
          <p:cNvPr id="5" name="Footer Placeholder 4">
            <a:extLst>
              <a:ext uri="{FF2B5EF4-FFF2-40B4-BE49-F238E27FC236}">
                <a16:creationId xmlns:a16="http://schemas.microsoft.com/office/drawing/2014/main" id="{F9ADCA1F-CE2C-A97E-1A4F-906FFC065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565F4-9D52-F5DF-9192-9EE58982C132}"/>
              </a:ext>
            </a:extLst>
          </p:cNvPr>
          <p:cNvSpPr>
            <a:spLocks noGrp="1"/>
          </p:cNvSpPr>
          <p:nvPr>
            <p:ph type="sldNum" sz="quarter" idx="12"/>
          </p:nvPr>
        </p:nvSpPr>
        <p:spPr/>
        <p:txBody>
          <a:bodyPr/>
          <a:lstStyle/>
          <a:p>
            <a:fld id="{9D6BD0ED-08BB-41EE-A80A-B4A89F438EB7}" type="slidenum">
              <a:rPr lang="en-US" smtClean="0"/>
              <a:t>‹#›</a:t>
            </a:fld>
            <a:endParaRPr lang="en-US"/>
          </a:p>
        </p:txBody>
      </p:sp>
    </p:spTree>
    <p:extLst>
      <p:ext uri="{BB962C8B-B14F-4D97-AF65-F5344CB8AC3E}">
        <p14:creationId xmlns:p14="http://schemas.microsoft.com/office/powerpoint/2010/main" val="2779425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8E0C-4277-D707-E4E1-5C5FFB9936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4E6C5-17EC-B352-F415-020FF50115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A702BC-0A5B-9DFC-5C32-146710F45B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374CA6-BAAF-55C5-C5CA-2D9768E0D47A}"/>
              </a:ext>
            </a:extLst>
          </p:cNvPr>
          <p:cNvSpPr>
            <a:spLocks noGrp="1"/>
          </p:cNvSpPr>
          <p:nvPr>
            <p:ph type="dt" sz="half" idx="10"/>
          </p:nvPr>
        </p:nvSpPr>
        <p:spPr/>
        <p:txBody>
          <a:bodyPr/>
          <a:lstStyle/>
          <a:p>
            <a:fld id="{BDEC8F7B-37B9-4994-8146-109B2AD9653C}" type="datetimeFigureOut">
              <a:rPr lang="en-US" smtClean="0"/>
              <a:t>3/3/2026</a:t>
            </a:fld>
            <a:endParaRPr lang="en-US"/>
          </a:p>
        </p:txBody>
      </p:sp>
      <p:sp>
        <p:nvSpPr>
          <p:cNvPr id="6" name="Footer Placeholder 5">
            <a:extLst>
              <a:ext uri="{FF2B5EF4-FFF2-40B4-BE49-F238E27FC236}">
                <a16:creationId xmlns:a16="http://schemas.microsoft.com/office/drawing/2014/main" id="{803919F5-A9E0-FC47-6C4D-434D1E85A1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7EE46-CD78-E2A5-1E04-5D6CDB5A6D4A}"/>
              </a:ext>
            </a:extLst>
          </p:cNvPr>
          <p:cNvSpPr>
            <a:spLocks noGrp="1"/>
          </p:cNvSpPr>
          <p:nvPr>
            <p:ph type="sldNum" sz="quarter" idx="12"/>
          </p:nvPr>
        </p:nvSpPr>
        <p:spPr/>
        <p:txBody>
          <a:bodyPr/>
          <a:lstStyle/>
          <a:p>
            <a:fld id="{9D6BD0ED-08BB-41EE-A80A-B4A89F438EB7}" type="slidenum">
              <a:rPr lang="en-US" smtClean="0"/>
              <a:t>‹#›</a:t>
            </a:fld>
            <a:endParaRPr lang="en-US"/>
          </a:p>
        </p:txBody>
      </p:sp>
    </p:spTree>
    <p:extLst>
      <p:ext uri="{BB962C8B-B14F-4D97-AF65-F5344CB8AC3E}">
        <p14:creationId xmlns:p14="http://schemas.microsoft.com/office/powerpoint/2010/main" val="1657755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9A5B-11BE-96C8-A4D3-2E93F1596D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9E5684-5317-A2C8-C098-1969CF6EDE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307803-4639-5B11-E81A-94EA49CA72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C6F848-3989-6F11-53F7-7366444BA5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24C37C-D71A-2F63-9CD6-105C02A3EE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17DAA-D766-E70A-8595-C28AD7526D88}"/>
              </a:ext>
            </a:extLst>
          </p:cNvPr>
          <p:cNvSpPr>
            <a:spLocks noGrp="1"/>
          </p:cNvSpPr>
          <p:nvPr>
            <p:ph type="dt" sz="half" idx="10"/>
          </p:nvPr>
        </p:nvSpPr>
        <p:spPr/>
        <p:txBody>
          <a:bodyPr/>
          <a:lstStyle/>
          <a:p>
            <a:fld id="{BDEC8F7B-37B9-4994-8146-109B2AD9653C}" type="datetimeFigureOut">
              <a:rPr lang="en-US" smtClean="0"/>
              <a:t>3/3/2026</a:t>
            </a:fld>
            <a:endParaRPr lang="en-US"/>
          </a:p>
        </p:txBody>
      </p:sp>
      <p:sp>
        <p:nvSpPr>
          <p:cNvPr id="8" name="Footer Placeholder 7">
            <a:extLst>
              <a:ext uri="{FF2B5EF4-FFF2-40B4-BE49-F238E27FC236}">
                <a16:creationId xmlns:a16="http://schemas.microsoft.com/office/drawing/2014/main" id="{5AD00BEB-3D93-2478-E2FB-7EA7AF0C20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8DCA92-E6F3-7DA5-F0F0-BDB7EB6EF592}"/>
              </a:ext>
            </a:extLst>
          </p:cNvPr>
          <p:cNvSpPr>
            <a:spLocks noGrp="1"/>
          </p:cNvSpPr>
          <p:nvPr>
            <p:ph type="sldNum" sz="quarter" idx="12"/>
          </p:nvPr>
        </p:nvSpPr>
        <p:spPr/>
        <p:txBody>
          <a:bodyPr/>
          <a:lstStyle/>
          <a:p>
            <a:fld id="{9D6BD0ED-08BB-41EE-A80A-B4A89F438EB7}" type="slidenum">
              <a:rPr lang="en-US" smtClean="0"/>
              <a:t>‹#›</a:t>
            </a:fld>
            <a:endParaRPr lang="en-US"/>
          </a:p>
        </p:txBody>
      </p:sp>
    </p:spTree>
    <p:extLst>
      <p:ext uri="{BB962C8B-B14F-4D97-AF65-F5344CB8AC3E}">
        <p14:creationId xmlns:p14="http://schemas.microsoft.com/office/powerpoint/2010/main" val="3622204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AE27-A9CC-02FC-EB94-F4DE1512A4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C79C45-4DA6-5C41-9836-B5D7E17131A1}"/>
              </a:ext>
            </a:extLst>
          </p:cNvPr>
          <p:cNvSpPr>
            <a:spLocks noGrp="1"/>
          </p:cNvSpPr>
          <p:nvPr>
            <p:ph type="dt" sz="half" idx="10"/>
          </p:nvPr>
        </p:nvSpPr>
        <p:spPr/>
        <p:txBody>
          <a:bodyPr/>
          <a:lstStyle/>
          <a:p>
            <a:fld id="{BDEC8F7B-37B9-4994-8146-109B2AD9653C}" type="datetimeFigureOut">
              <a:rPr lang="en-US" smtClean="0"/>
              <a:t>3/3/2026</a:t>
            </a:fld>
            <a:endParaRPr lang="en-US"/>
          </a:p>
        </p:txBody>
      </p:sp>
      <p:sp>
        <p:nvSpPr>
          <p:cNvPr id="4" name="Footer Placeholder 3">
            <a:extLst>
              <a:ext uri="{FF2B5EF4-FFF2-40B4-BE49-F238E27FC236}">
                <a16:creationId xmlns:a16="http://schemas.microsoft.com/office/drawing/2014/main" id="{F5B9AD53-4E16-B434-0383-84064A2A24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B9091F-6697-717E-46AC-47041191A99A}"/>
              </a:ext>
            </a:extLst>
          </p:cNvPr>
          <p:cNvSpPr>
            <a:spLocks noGrp="1"/>
          </p:cNvSpPr>
          <p:nvPr>
            <p:ph type="sldNum" sz="quarter" idx="12"/>
          </p:nvPr>
        </p:nvSpPr>
        <p:spPr/>
        <p:txBody>
          <a:bodyPr/>
          <a:lstStyle/>
          <a:p>
            <a:fld id="{9D6BD0ED-08BB-41EE-A80A-B4A89F438EB7}" type="slidenum">
              <a:rPr lang="en-US" smtClean="0"/>
              <a:t>‹#›</a:t>
            </a:fld>
            <a:endParaRPr lang="en-US"/>
          </a:p>
        </p:txBody>
      </p:sp>
    </p:spTree>
    <p:extLst>
      <p:ext uri="{BB962C8B-B14F-4D97-AF65-F5344CB8AC3E}">
        <p14:creationId xmlns:p14="http://schemas.microsoft.com/office/powerpoint/2010/main" val="185329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E98D83-4875-F2E0-FC48-65B260531F5E}"/>
              </a:ext>
            </a:extLst>
          </p:cNvPr>
          <p:cNvSpPr>
            <a:spLocks noGrp="1"/>
          </p:cNvSpPr>
          <p:nvPr>
            <p:ph type="dt" sz="half" idx="10"/>
          </p:nvPr>
        </p:nvSpPr>
        <p:spPr/>
        <p:txBody>
          <a:bodyPr/>
          <a:lstStyle/>
          <a:p>
            <a:fld id="{BDEC8F7B-37B9-4994-8146-109B2AD9653C}" type="datetimeFigureOut">
              <a:rPr lang="en-US" smtClean="0"/>
              <a:t>3/3/2026</a:t>
            </a:fld>
            <a:endParaRPr lang="en-US"/>
          </a:p>
        </p:txBody>
      </p:sp>
      <p:sp>
        <p:nvSpPr>
          <p:cNvPr id="3" name="Footer Placeholder 2">
            <a:extLst>
              <a:ext uri="{FF2B5EF4-FFF2-40B4-BE49-F238E27FC236}">
                <a16:creationId xmlns:a16="http://schemas.microsoft.com/office/drawing/2014/main" id="{3C4CEE1E-559A-FAFC-B317-073CAD499C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EDD6F5-10F2-5AE1-3F58-0EE368190473}"/>
              </a:ext>
            </a:extLst>
          </p:cNvPr>
          <p:cNvSpPr>
            <a:spLocks noGrp="1"/>
          </p:cNvSpPr>
          <p:nvPr>
            <p:ph type="sldNum" sz="quarter" idx="12"/>
          </p:nvPr>
        </p:nvSpPr>
        <p:spPr/>
        <p:txBody>
          <a:bodyPr/>
          <a:lstStyle/>
          <a:p>
            <a:fld id="{9D6BD0ED-08BB-41EE-A80A-B4A89F438EB7}" type="slidenum">
              <a:rPr lang="en-US" smtClean="0"/>
              <a:t>‹#›</a:t>
            </a:fld>
            <a:endParaRPr lang="en-US"/>
          </a:p>
        </p:txBody>
      </p:sp>
    </p:spTree>
    <p:extLst>
      <p:ext uri="{BB962C8B-B14F-4D97-AF65-F5344CB8AC3E}">
        <p14:creationId xmlns:p14="http://schemas.microsoft.com/office/powerpoint/2010/main" val="3162532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A672D-A5AA-3853-4D94-44753276B3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F6CBF7-BF32-D596-876C-743D9F8739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E7AF88-9724-40ED-D907-72CB2A909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AE2926-9390-DA5C-3A1D-8217E66A152B}"/>
              </a:ext>
            </a:extLst>
          </p:cNvPr>
          <p:cNvSpPr>
            <a:spLocks noGrp="1"/>
          </p:cNvSpPr>
          <p:nvPr>
            <p:ph type="dt" sz="half" idx="10"/>
          </p:nvPr>
        </p:nvSpPr>
        <p:spPr/>
        <p:txBody>
          <a:bodyPr/>
          <a:lstStyle/>
          <a:p>
            <a:fld id="{BDEC8F7B-37B9-4994-8146-109B2AD9653C}" type="datetimeFigureOut">
              <a:rPr lang="en-US" smtClean="0"/>
              <a:t>3/3/2026</a:t>
            </a:fld>
            <a:endParaRPr lang="en-US"/>
          </a:p>
        </p:txBody>
      </p:sp>
      <p:sp>
        <p:nvSpPr>
          <p:cNvPr id="6" name="Footer Placeholder 5">
            <a:extLst>
              <a:ext uri="{FF2B5EF4-FFF2-40B4-BE49-F238E27FC236}">
                <a16:creationId xmlns:a16="http://schemas.microsoft.com/office/drawing/2014/main" id="{5DD2951C-27D4-C9E5-57F1-78394EF1B6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0252A2-1022-D499-4E31-5629ACCBEF1F}"/>
              </a:ext>
            </a:extLst>
          </p:cNvPr>
          <p:cNvSpPr>
            <a:spLocks noGrp="1"/>
          </p:cNvSpPr>
          <p:nvPr>
            <p:ph type="sldNum" sz="quarter" idx="12"/>
          </p:nvPr>
        </p:nvSpPr>
        <p:spPr/>
        <p:txBody>
          <a:bodyPr/>
          <a:lstStyle/>
          <a:p>
            <a:fld id="{9D6BD0ED-08BB-41EE-A80A-B4A89F438EB7}" type="slidenum">
              <a:rPr lang="en-US" smtClean="0"/>
              <a:t>‹#›</a:t>
            </a:fld>
            <a:endParaRPr lang="en-US"/>
          </a:p>
        </p:txBody>
      </p:sp>
    </p:spTree>
    <p:extLst>
      <p:ext uri="{BB962C8B-B14F-4D97-AF65-F5344CB8AC3E}">
        <p14:creationId xmlns:p14="http://schemas.microsoft.com/office/powerpoint/2010/main" val="3729785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765E-26FC-AE36-08D7-9C1277AB39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FE8506-147A-E153-9A0B-8555F8779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83B986-F8F4-EDC9-451E-61986CDDB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07236-DFDA-AD15-AA23-2E1BFA6F340D}"/>
              </a:ext>
            </a:extLst>
          </p:cNvPr>
          <p:cNvSpPr>
            <a:spLocks noGrp="1"/>
          </p:cNvSpPr>
          <p:nvPr>
            <p:ph type="dt" sz="half" idx="10"/>
          </p:nvPr>
        </p:nvSpPr>
        <p:spPr/>
        <p:txBody>
          <a:bodyPr/>
          <a:lstStyle/>
          <a:p>
            <a:fld id="{BDEC8F7B-37B9-4994-8146-109B2AD9653C}" type="datetimeFigureOut">
              <a:rPr lang="en-US" smtClean="0"/>
              <a:t>3/3/2026</a:t>
            </a:fld>
            <a:endParaRPr lang="en-US"/>
          </a:p>
        </p:txBody>
      </p:sp>
      <p:sp>
        <p:nvSpPr>
          <p:cNvPr id="6" name="Footer Placeholder 5">
            <a:extLst>
              <a:ext uri="{FF2B5EF4-FFF2-40B4-BE49-F238E27FC236}">
                <a16:creationId xmlns:a16="http://schemas.microsoft.com/office/drawing/2014/main" id="{9F9CECE0-0813-0D0A-85B6-4817D1D6E1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4BD227-E653-8976-544C-CB268978514B}"/>
              </a:ext>
            </a:extLst>
          </p:cNvPr>
          <p:cNvSpPr>
            <a:spLocks noGrp="1"/>
          </p:cNvSpPr>
          <p:nvPr>
            <p:ph type="sldNum" sz="quarter" idx="12"/>
          </p:nvPr>
        </p:nvSpPr>
        <p:spPr/>
        <p:txBody>
          <a:bodyPr/>
          <a:lstStyle/>
          <a:p>
            <a:fld id="{9D6BD0ED-08BB-41EE-A80A-B4A89F438EB7}" type="slidenum">
              <a:rPr lang="en-US" smtClean="0"/>
              <a:t>‹#›</a:t>
            </a:fld>
            <a:endParaRPr lang="en-US"/>
          </a:p>
        </p:txBody>
      </p:sp>
    </p:spTree>
    <p:extLst>
      <p:ext uri="{BB962C8B-B14F-4D97-AF65-F5344CB8AC3E}">
        <p14:creationId xmlns:p14="http://schemas.microsoft.com/office/powerpoint/2010/main" val="3661309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016BCE-0D3D-322F-C672-657BDD6CDB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5D4235-B65B-CEA3-D555-697D78195F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0F09D-06A3-37DB-07A4-6C8F87E5E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EC8F7B-37B9-4994-8146-109B2AD9653C}" type="datetimeFigureOut">
              <a:rPr lang="en-US" smtClean="0"/>
              <a:t>3/3/2026</a:t>
            </a:fld>
            <a:endParaRPr lang="en-US"/>
          </a:p>
        </p:txBody>
      </p:sp>
      <p:sp>
        <p:nvSpPr>
          <p:cNvPr id="5" name="Footer Placeholder 4">
            <a:extLst>
              <a:ext uri="{FF2B5EF4-FFF2-40B4-BE49-F238E27FC236}">
                <a16:creationId xmlns:a16="http://schemas.microsoft.com/office/drawing/2014/main" id="{C9AD08DA-BD28-502B-9D0C-3C95C8A32B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B14520A-AE12-BB2F-9778-1A1FC343A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6BD0ED-08BB-41EE-A80A-B4A89F438EB7}" type="slidenum">
              <a:rPr lang="en-US" smtClean="0"/>
              <a:t>‹#›</a:t>
            </a:fld>
            <a:endParaRPr lang="en-US"/>
          </a:p>
        </p:txBody>
      </p:sp>
    </p:spTree>
    <p:extLst>
      <p:ext uri="{BB962C8B-B14F-4D97-AF65-F5344CB8AC3E}">
        <p14:creationId xmlns:p14="http://schemas.microsoft.com/office/powerpoint/2010/main" val="29319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svg"/><Relationship Id="rId11" Type="http://schemas.openxmlformats.org/officeDocument/2006/relationships/image" Target="../media/image43.jpeg"/><Relationship Id="rId5" Type="http://schemas.openxmlformats.org/officeDocument/2006/relationships/image" Target="../media/image38.png"/><Relationship Id="rId15" Type="http://schemas.openxmlformats.org/officeDocument/2006/relationships/image" Target="../media/image4.png"/><Relationship Id="rId10" Type="http://schemas.openxmlformats.org/officeDocument/2006/relationships/image" Target="../media/image42.jpeg"/><Relationship Id="rId4" Type="http://schemas.openxmlformats.org/officeDocument/2006/relationships/image" Target="../media/image37.svg"/><Relationship Id="rId9" Type="http://schemas.openxmlformats.org/officeDocument/2006/relationships/image" Target="../media/image35.png"/><Relationship Id="rId14" Type="http://schemas.openxmlformats.org/officeDocument/2006/relationships/image" Target="../media/image4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microsoft.com/office/2007/relationships/diagramDrawing" Target="../diagrams/drawing2.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diagramQuickStyle" Target="../diagrams/quickStyle2.xml"/><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diagramLayout" Target="../diagrams/layout2.xml"/><Relationship Id="rId4" Type="http://schemas.openxmlformats.org/officeDocument/2006/relationships/image" Target="../media/image24.svg"/><Relationship Id="rId9" Type="http://schemas.openxmlformats.org/officeDocument/2006/relationships/diagramData" Target="../diagrams/data2.xml"/><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A7FCBB-DA09-B6BE-3195-53955AD2044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D223ECB-3706-D1BE-77AF-241868DAC36F}"/>
              </a:ext>
            </a:extLst>
          </p:cNvPr>
          <p:cNvPicPr>
            <a:picLocks noChangeAspect="1"/>
          </p:cNvPicPr>
          <p:nvPr/>
        </p:nvPicPr>
        <p:blipFill>
          <a:blip r:embed="rId4">
            <a:alphaModFix amt="40000"/>
            <a:extLst>
              <a:ext uri="{28A0092B-C50C-407E-A947-70E740481C1C}">
                <a14:useLocalDpi xmlns:a14="http://schemas.microsoft.com/office/drawing/2010/main"/>
              </a:ext>
            </a:extLst>
          </a:blip>
          <a:stretch>
            <a:fillRect/>
          </a:stretch>
        </p:blipFill>
        <p:spPr>
          <a:xfrm rot="16200000">
            <a:off x="5440803" y="115043"/>
            <a:ext cx="6866239" cy="6636154"/>
          </a:xfrm>
          <a:prstGeom prst="rect">
            <a:avLst/>
          </a:prstGeom>
        </p:spPr>
      </p:pic>
      <p:sp>
        <p:nvSpPr>
          <p:cNvPr id="7" name="Text Placeholder 19">
            <a:extLst>
              <a:ext uri="{FF2B5EF4-FFF2-40B4-BE49-F238E27FC236}">
                <a16:creationId xmlns:a16="http://schemas.microsoft.com/office/drawing/2014/main" id="{AA572332-6FA3-2C3C-3894-CA1E3C67F4C2}"/>
              </a:ext>
            </a:extLst>
          </p:cNvPr>
          <p:cNvSpPr txBox="1">
            <a:spLocks/>
          </p:cNvSpPr>
          <p:nvPr/>
        </p:nvSpPr>
        <p:spPr>
          <a:xfrm>
            <a:off x="7124847" y="4102924"/>
            <a:ext cx="4541868" cy="1525120"/>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200" b="0" i="0" kern="1200">
                <a:solidFill>
                  <a:schemeClr val="bg1"/>
                </a:solidFill>
                <a:latin typeface="Lato Medium" panose="020F0502020204030203" pitchFamily="34" charset="77"/>
                <a:ea typeface="Gill Sans Nova SemiBold" panose="020B0502020204020203" pitchFamily="34" charset="-128"/>
                <a:cs typeface="Gill Sans Nova SemiBold" panose="020B0502020204020203"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Gill Sans Nova SemiBold" panose="020B0502020204020203" pitchFamily="34" charset="-128"/>
                <a:ea typeface="Gill Sans Nova SemiBold" panose="020B0502020204020203" pitchFamily="34" charset="-128"/>
                <a:cs typeface="Gill Sans Nova SemiBold" panose="020B0502020204020203" pitchFamily="34"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Gill Sans Nova SemiBold" panose="020B0502020204020203" pitchFamily="34" charset="-128"/>
                <a:ea typeface="Gill Sans Nova SemiBold" panose="020B0502020204020203" pitchFamily="34" charset="-128"/>
                <a:cs typeface="Gill Sans Nova SemiBold" panose="020B0502020204020203" pitchFamily="34"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Gill Sans Nova SemiBold" panose="020B0502020204020203" pitchFamily="34" charset="-128"/>
                <a:ea typeface="Gill Sans Nova SemiBold" panose="020B0502020204020203" pitchFamily="34" charset="-128"/>
                <a:cs typeface="Gill Sans Nova SemiBold" panose="020B0502020204020203" pitchFamily="34"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Gill Sans Nova SemiBold" panose="020B0502020204020203" pitchFamily="34" charset="-128"/>
                <a:ea typeface="Gill Sans Nova SemiBold" panose="020B0502020204020203" pitchFamily="34" charset="-128"/>
                <a:cs typeface="Gill Sans Nova SemiBold" panose="020B0502020204020203" pitchFamily="34"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i="1">
              <a:effectLst>
                <a:glow rad="423820">
                  <a:srgbClr val="666666">
                    <a:alpha val="9227"/>
                  </a:srgbClr>
                </a:glow>
              </a:effectLst>
            </a:endParaRPr>
          </a:p>
        </p:txBody>
      </p:sp>
      <p:sp>
        <p:nvSpPr>
          <p:cNvPr id="8" name="Text Placeholder 19">
            <a:extLst>
              <a:ext uri="{FF2B5EF4-FFF2-40B4-BE49-F238E27FC236}">
                <a16:creationId xmlns:a16="http://schemas.microsoft.com/office/drawing/2014/main" id="{9E8D5AA5-1BD0-6387-859D-5732810B700B}"/>
              </a:ext>
            </a:extLst>
          </p:cNvPr>
          <p:cNvSpPr txBox="1">
            <a:spLocks/>
          </p:cNvSpPr>
          <p:nvPr/>
        </p:nvSpPr>
        <p:spPr>
          <a:xfrm>
            <a:off x="3366" y="3656661"/>
            <a:ext cx="12191808" cy="1598248"/>
          </a:xfrm>
          <a:prstGeom prst="rect">
            <a:avLst/>
          </a:prstGeom>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5000" b="1" i="0" kern="1200">
                <a:solidFill>
                  <a:schemeClr val="bg1"/>
                </a:solidFill>
                <a:effectLst>
                  <a:outerShdw blurRad="825500" dist="50800" dir="5400000" sx="96000" sy="96000" algn="ctr" rotWithShape="0">
                    <a:prstClr val="black">
                      <a:alpha val="88000"/>
                    </a:prstClr>
                  </a:outerShdw>
                </a:effectLst>
                <a:latin typeface="Lato Black" panose="020F0502020204030203" pitchFamily="34" charset="77"/>
                <a:ea typeface="Gill Sans Nova ExtraBold" panose="020B0502020204020203" pitchFamily="34" charset="-128"/>
                <a:cs typeface="Gill Sans Nova ExtraBold" panose="020B0502020204020203"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a:effectLst>
                  <a:outerShdw blurRad="825500" dist="50800" dir="5400000" sx="96000" sy="96000" algn="ctr" rotWithShape="0">
                    <a:srgbClr val="333333">
                      <a:alpha val="44099"/>
                    </a:srgbClr>
                  </a:outerShdw>
                </a:effectLst>
                <a:latin typeface="Lato Black"/>
                <a:ea typeface="Gill Sans Nova ExtraBold"/>
              </a:rPr>
              <a:t>Beyond Access </a:t>
            </a:r>
            <a:endParaRPr lang="en-US">
              <a:latin typeface="Lato Black"/>
              <a:ea typeface="Gill Sans Nova ExtraBold"/>
            </a:endParaRPr>
          </a:p>
          <a:p>
            <a:r>
              <a:rPr lang="en-US" sz="7200">
                <a:effectLst>
                  <a:outerShdw blurRad="825500" dist="50800" dir="5400000" sx="96000" sy="96000" algn="ctr" rotWithShape="0">
                    <a:srgbClr val="333333">
                      <a:alpha val="44099"/>
                    </a:srgbClr>
                  </a:outerShdw>
                </a:effectLst>
                <a:latin typeface="Lato Black"/>
                <a:ea typeface="Gill Sans Nova ExtraBold"/>
              </a:rPr>
              <a:t>Program</a:t>
            </a:r>
            <a:endParaRPr lang="en-US">
              <a:latin typeface="Lato Black"/>
              <a:ea typeface="Gill Sans Nova ExtraBold"/>
            </a:endParaRPr>
          </a:p>
        </p:txBody>
      </p:sp>
      <p:pic>
        <p:nvPicPr>
          <p:cNvPr id="3" name="Picture 2">
            <a:extLst>
              <a:ext uri="{FF2B5EF4-FFF2-40B4-BE49-F238E27FC236}">
                <a16:creationId xmlns:a16="http://schemas.microsoft.com/office/drawing/2014/main" id="{A5B6A91D-9919-B7D8-1869-3D1F3E06CD7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545515" y="3459323"/>
            <a:ext cx="2861396" cy="3952432"/>
          </a:xfrm>
          <a:prstGeom prst="rect">
            <a:avLst/>
          </a:prstGeom>
        </p:spPr>
      </p:pic>
      <p:pic>
        <p:nvPicPr>
          <p:cNvPr id="6" name="Picture 5">
            <a:extLst>
              <a:ext uri="{FF2B5EF4-FFF2-40B4-BE49-F238E27FC236}">
                <a16:creationId xmlns:a16="http://schemas.microsoft.com/office/drawing/2014/main" id="{0D21A032-3674-2142-C237-B4D6D52100C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0800000">
            <a:off x="0" y="-8240"/>
            <a:ext cx="12192000" cy="170606"/>
          </a:xfrm>
          <a:prstGeom prst="rect">
            <a:avLst/>
          </a:prstGeom>
        </p:spPr>
      </p:pic>
    </p:spTree>
    <p:extLst>
      <p:ext uri="{BB962C8B-B14F-4D97-AF65-F5344CB8AC3E}">
        <p14:creationId xmlns:p14="http://schemas.microsoft.com/office/powerpoint/2010/main" val="84592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1B98BE93-9D34-CFEF-F10F-0A04B23F8AF1}"/>
              </a:ext>
            </a:extLst>
          </p:cNvPr>
          <p:cNvSpPr/>
          <p:nvPr/>
        </p:nvSpPr>
        <p:spPr>
          <a:xfrm>
            <a:off x="-1" y="5175418"/>
            <a:ext cx="12225502" cy="1682582"/>
          </a:xfrm>
          <a:prstGeom prst="rect">
            <a:avLst/>
          </a:prstGeom>
          <a:solidFill>
            <a:srgbClr val="CAC4BB">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F285405-10B4-5174-E41B-9E3ED73E4FF0}"/>
              </a:ext>
            </a:extLst>
          </p:cNvPr>
          <p:cNvSpPr/>
          <p:nvPr/>
        </p:nvSpPr>
        <p:spPr>
          <a:xfrm>
            <a:off x="16750" y="3753569"/>
            <a:ext cx="12191999" cy="1425811"/>
          </a:xfrm>
          <a:prstGeom prst="rect">
            <a:avLst/>
          </a:prstGeom>
          <a:solidFill>
            <a:srgbClr val="CAC4BB">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B300818-5368-0136-B5D9-BC9AAF1B5327}"/>
              </a:ext>
            </a:extLst>
          </p:cNvPr>
          <p:cNvSpPr/>
          <p:nvPr/>
        </p:nvSpPr>
        <p:spPr>
          <a:xfrm>
            <a:off x="0" y="2348395"/>
            <a:ext cx="12191999" cy="1425811"/>
          </a:xfrm>
          <a:prstGeom prst="rect">
            <a:avLst/>
          </a:prstGeom>
          <a:solidFill>
            <a:srgbClr val="CAC4BB">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08D4E4-41D4-5BBD-8E52-8D70DB02A164}"/>
              </a:ext>
            </a:extLst>
          </p:cNvPr>
          <p:cNvSpPr/>
          <p:nvPr/>
        </p:nvSpPr>
        <p:spPr>
          <a:xfrm>
            <a:off x="5555974" y="657330"/>
            <a:ext cx="6636025" cy="956820"/>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2400">
              <a:solidFill>
                <a:schemeClr val="tx1"/>
              </a:solidFill>
              <a:latin typeface="Lato" panose="020F0502020204030203" pitchFamily="34" charset="0"/>
            </a:endParaRPr>
          </a:p>
        </p:txBody>
      </p:sp>
      <p:sp>
        <p:nvSpPr>
          <p:cNvPr id="41" name="Title 1">
            <a:extLst>
              <a:ext uri="{FF2B5EF4-FFF2-40B4-BE49-F238E27FC236}">
                <a16:creationId xmlns:a16="http://schemas.microsoft.com/office/drawing/2014/main" id="{67F4B96F-6774-7498-64C1-5B15FE526600}"/>
              </a:ext>
            </a:extLst>
          </p:cNvPr>
          <p:cNvSpPr txBox="1">
            <a:spLocks/>
          </p:cNvSpPr>
          <p:nvPr/>
        </p:nvSpPr>
        <p:spPr>
          <a:xfrm>
            <a:off x="8875453" y="1959997"/>
            <a:ext cx="839510" cy="341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a:solidFill>
                  <a:srgbClr val="00ACCA"/>
                </a:solidFill>
                <a:latin typeface="Lato" panose="020F0502020204030203" pitchFamily="34" charset="0"/>
              </a:rPr>
              <a:t>WASH</a:t>
            </a:r>
          </a:p>
        </p:txBody>
      </p:sp>
      <p:sp>
        <p:nvSpPr>
          <p:cNvPr id="42" name="Title 1">
            <a:extLst>
              <a:ext uri="{FF2B5EF4-FFF2-40B4-BE49-F238E27FC236}">
                <a16:creationId xmlns:a16="http://schemas.microsoft.com/office/drawing/2014/main" id="{43E2F52F-FF5A-AD3E-577D-2CF54B1264F7}"/>
              </a:ext>
            </a:extLst>
          </p:cNvPr>
          <p:cNvSpPr txBox="1">
            <a:spLocks/>
          </p:cNvSpPr>
          <p:nvPr/>
        </p:nvSpPr>
        <p:spPr>
          <a:xfrm>
            <a:off x="6797264" y="1960447"/>
            <a:ext cx="898935" cy="341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a:solidFill>
                  <a:srgbClr val="FF6B00"/>
                </a:solidFill>
                <a:latin typeface="Lato" panose="020F0502020204030203" pitchFamily="34" charset="0"/>
              </a:rPr>
              <a:t>Mindset</a:t>
            </a:r>
          </a:p>
        </p:txBody>
      </p:sp>
      <p:sp>
        <p:nvSpPr>
          <p:cNvPr id="43" name="Title 1">
            <a:extLst>
              <a:ext uri="{FF2B5EF4-FFF2-40B4-BE49-F238E27FC236}">
                <a16:creationId xmlns:a16="http://schemas.microsoft.com/office/drawing/2014/main" id="{96496048-D641-7AEE-6FC1-D8083AF899CC}"/>
              </a:ext>
            </a:extLst>
          </p:cNvPr>
          <p:cNvSpPr txBox="1">
            <a:spLocks/>
          </p:cNvSpPr>
          <p:nvPr/>
        </p:nvSpPr>
        <p:spPr>
          <a:xfrm>
            <a:off x="10698532" y="1909831"/>
            <a:ext cx="1251381" cy="4811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a:solidFill>
                  <a:srgbClr val="12AE84"/>
                </a:solidFill>
                <a:latin typeface="Lato" panose="020F0502020204030203" pitchFamily="34" charset="0"/>
              </a:rPr>
              <a:t>THRIVE</a:t>
            </a:r>
          </a:p>
        </p:txBody>
      </p:sp>
      <p:pic>
        <p:nvPicPr>
          <p:cNvPr id="57" name="Graphic 56" descr="Money with solid fill">
            <a:extLst>
              <a:ext uri="{FF2B5EF4-FFF2-40B4-BE49-F238E27FC236}">
                <a16:creationId xmlns:a16="http://schemas.microsoft.com/office/drawing/2014/main" id="{7CA8BBBB-36C3-2046-5C65-56C4534902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4370" y="1892079"/>
            <a:ext cx="489777" cy="489777"/>
          </a:xfrm>
          <a:prstGeom prst="rect">
            <a:avLst/>
          </a:prstGeom>
        </p:spPr>
      </p:pic>
      <p:pic>
        <p:nvPicPr>
          <p:cNvPr id="59" name="Graphic 58" descr="Leaky Tap with solid fill">
            <a:extLst>
              <a:ext uri="{FF2B5EF4-FFF2-40B4-BE49-F238E27FC236}">
                <a16:creationId xmlns:a16="http://schemas.microsoft.com/office/drawing/2014/main" id="{52F94704-1552-4BF3-E30A-17D9BF035B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4207" y="1859749"/>
            <a:ext cx="556674" cy="556674"/>
          </a:xfrm>
          <a:prstGeom prst="rect">
            <a:avLst/>
          </a:prstGeom>
        </p:spPr>
      </p:pic>
      <p:pic>
        <p:nvPicPr>
          <p:cNvPr id="61" name="Graphic 60" descr="Head with gears with solid fill">
            <a:extLst>
              <a:ext uri="{FF2B5EF4-FFF2-40B4-BE49-F238E27FC236}">
                <a16:creationId xmlns:a16="http://schemas.microsoft.com/office/drawing/2014/main" id="{3479AD84-F677-ADCB-9B98-A4900528FD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64657" y="1893684"/>
            <a:ext cx="446303" cy="446303"/>
          </a:xfrm>
          <a:prstGeom prst="rect">
            <a:avLst/>
          </a:prstGeom>
        </p:spPr>
      </p:pic>
      <p:sp>
        <p:nvSpPr>
          <p:cNvPr id="2" name="Title Placeholder 1">
            <a:extLst>
              <a:ext uri="{FF2B5EF4-FFF2-40B4-BE49-F238E27FC236}">
                <a16:creationId xmlns:a16="http://schemas.microsoft.com/office/drawing/2014/main" id="{90B5CE03-C40B-0C9F-9803-0C68C369F453}"/>
              </a:ext>
            </a:extLst>
          </p:cNvPr>
          <p:cNvSpPr>
            <a:spLocks noGrp="1"/>
          </p:cNvSpPr>
          <p:nvPr>
            <p:ph type="title"/>
          </p:nvPr>
        </p:nvSpPr>
        <p:spPr>
          <a:xfrm>
            <a:off x="33500" y="16415"/>
            <a:ext cx="12191999" cy="812511"/>
          </a:xfrm>
          <a:prstGeom prst="rect">
            <a:avLst/>
          </a:prstGeom>
        </p:spPr>
        <p:txBody>
          <a:bodyPr vert="horz" lIns="91440" tIns="45720" rIns="91440" bIns="45720" rtlCol="0" anchor="ctr">
            <a:noAutofit/>
          </a:bodyPr>
          <a:lstStyle>
            <a:lvl1pPr>
              <a:defRPr sz="2600" b="1" i="0">
                <a:solidFill>
                  <a:schemeClr val="bg1"/>
                </a:solidFill>
                <a:latin typeface="Gill Sans MT" panose="020B0502020104020203" pitchFamily="34" charset="77"/>
              </a:defRPr>
            </a:lvl1pPr>
          </a:lstStyle>
          <a:p>
            <a:pPr algn="ctr"/>
            <a:r>
              <a:rPr lang="en-US" sz="2800">
                <a:solidFill>
                  <a:schemeClr val="tx1"/>
                </a:solidFill>
                <a:latin typeface="Lato  "/>
                <a:cs typeface="Latha" panose="020B0604020202020204" pitchFamily="34" charset="0"/>
              </a:rPr>
              <a:t>Beyond Access </a:t>
            </a:r>
            <a:r>
              <a:rPr lang="en-US" sz="2800">
                <a:solidFill>
                  <a:srgbClr val="9B5EAB"/>
                </a:solidFill>
                <a:latin typeface="Lato  "/>
                <a:cs typeface="Latha" panose="020B0604020202020204" pitchFamily="34" charset="0"/>
              </a:rPr>
              <a:t>Approach</a:t>
            </a:r>
          </a:p>
        </p:txBody>
      </p:sp>
      <p:sp>
        <p:nvSpPr>
          <p:cNvPr id="9" name="Rectangle: Rounded Corners 8">
            <a:extLst>
              <a:ext uri="{FF2B5EF4-FFF2-40B4-BE49-F238E27FC236}">
                <a16:creationId xmlns:a16="http://schemas.microsoft.com/office/drawing/2014/main" id="{08545898-A5A7-8B2F-F77B-8B3CC469A01C}"/>
              </a:ext>
            </a:extLst>
          </p:cNvPr>
          <p:cNvSpPr/>
          <p:nvPr/>
        </p:nvSpPr>
        <p:spPr>
          <a:xfrm>
            <a:off x="6384882" y="2864915"/>
            <a:ext cx="1723103" cy="655526"/>
          </a:xfrm>
          <a:prstGeom prst="round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Biblical Empowered Worldview</a:t>
            </a:r>
          </a:p>
        </p:txBody>
      </p:sp>
      <p:sp>
        <p:nvSpPr>
          <p:cNvPr id="10" name="Rectangle 25">
            <a:extLst>
              <a:ext uri="{FF2B5EF4-FFF2-40B4-BE49-F238E27FC236}">
                <a16:creationId xmlns:a16="http://schemas.microsoft.com/office/drawing/2014/main" id="{E818F2DA-D5F5-C546-0310-39B04C56A601}"/>
              </a:ext>
            </a:extLst>
          </p:cNvPr>
          <p:cNvSpPr/>
          <p:nvPr/>
        </p:nvSpPr>
        <p:spPr>
          <a:xfrm>
            <a:off x="6364080" y="4056302"/>
            <a:ext cx="1751651" cy="452149"/>
          </a:xfrm>
          <a:prstGeom prst="round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Citizen Voice in Action</a:t>
            </a:r>
          </a:p>
        </p:txBody>
      </p:sp>
      <p:sp>
        <p:nvSpPr>
          <p:cNvPr id="11" name="Rectangle 9">
            <a:extLst>
              <a:ext uri="{FF2B5EF4-FFF2-40B4-BE49-F238E27FC236}">
                <a16:creationId xmlns:a16="http://schemas.microsoft.com/office/drawing/2014/main" id="{62F8E79E-4EC4-AFA4-39ED-61FDAB17AC87}"/>
              </a:ext>
            </a:extLst>
          </p:cNvPr>
          <p:cNvSpPr/>
          <p:nvPr/>
        </p:nvSpPr>
        <p:spPr>
          <a:xfrm>
            <a:off x="8285608" y="2565810"/>
            <a:ext cx="1751652" cy="505447"/>
          </a:xfrm>
          <a:prstGeom prst="roundRect">
            <a:avLst/>
          </a:prstGeom>
          <a:solidFill>
            <a:srgbClr val="00AC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Community water access</a:t>
            </a:r>
          </a:p>
        </p:txBody>
      </p:sp>
      <p:sp>
        <p:nvSpPr>
          <p:cNvPr id="12" name="Rectangle 9">
            <a:extLst>
              <a:ext uri="{FF2B5EF4-FFF2-40B4-BE49-F238E27FC236}">
                <a16:creationId xmlns:a16="http://schemas.microsoft.com/office/drawing/2014/main" id="{9A3F993F-9B39-AE50-5E55-870C59F4F174}"/>
              </a:ext>
            </a:extLst>
          </p:cNvPr>
          <p:cNvSpPr/>
          <p:nvPr/>
        </p:nvSpPr>
        <p:spPr>
          <a:xfrm>
            <a:off x="8295824" y="3126689"/>
            <a:ext cx="1741436" cy="452149"/>
          </a:xfrm>
          <a:prstGeom prst="roundRect">
            <a:avLst/>
          </a:prstGeom>
          <a:solidFill>
            <a:srgbClr val="00AC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Lato" panose="020F0502020204030203" pitchFamily="34" charset="0"/>
              </a:rPr>
              <a:t>Community sanitation &amp; hygiene</a:t>
            </a:r>
          </a:p>
        </p:txBody>
      </p:sp>
      <p:sp>
        <p:nvSpPr>
          <p:cNvPr id="13" name="TextBox 12">
            <a:extLst>
              <a:ext uri="{FF2B5EF4-FFF2-40B4-BE49-F238E27FC236}">
                <a16:creationId xmlns:a16="http://schemas.microsoft.com/office/drawing/2014/main" id="{AA2971AC-F5F9-E666-396B-C5D9DC6D5BD5}"/>
              </a:ext>
            </a:extLst>
          </p:cNvPr>
          <p:cNvSpPr txBox="1"/>
          <p:nvPr/>
        </p:nvSpPr>
        <p:spPr>
          <a:xfrm>
            <a:off x="480491" y="833579"/>
            <a:ext cx="11501857" cy="657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b" anchorCtr="0">
            <a:noAutofit/>
          </a:bodyPr>
          <a:lstStyle/>
          <a:p>
            <a:pPr marL="0" lvl="0" indent="0" algn="ctr" defTabSz="488950">
              <a:spcBef>
                <a:spcPct val="0"/>
              </a:spcBef>
              <a:buNone/>
            </a:pPr>
            <a:r>
              <a:rPr lang="en-US" sz="2000" b="1" kern="1200">
                <a:solidFill>
                  <a:schemeClr val="tx1"/>
                </a:solidFill>
                <a:latin typeface="Lato" panose="020F0502020204030203" pitchFamily="34" charset="0"/>
              </a:rPr>
              <a:t>Goal:</a:t>
            </a:r>
            <a:r>
              <a:rPr lang="en-US" sz="2000" kern="1200">
                <a:solidFill>
                  <a:schemeClr val="tx1"/>
                </a:solidFill>
                <a:latin typeface="Lato" panose="020F0502020204030203" pitchFamily="34" charset="0"/>
              </a:rPr>
              <a:t> </a:t>
            </a:r>
            <a:r>
              <a:rPr lang="en-US" sz="2000" b="1" kern="1200">
                <a:solidFill>
                  <a:srgbClr val="9B5EAB"/>
                </a:solidFill>
                <a:latin typeface="Lato" panose="020F0502020204030203" pitchFamily="34" charset="0"/>
              </a:rPr>
              <a:t>Empowered*</a:t>
            </a:r>
            <a:r>
              <a:rPr lang="en-US" sz="2000" kern="1200">
                <a:solidFill>
                  <a:schemeClr val="tx1"/>
                </a:solidFill>
                <a:latin typeface="Lato" panose="020F0502020204030203" pitchFamily="34" charset="0"/>
              </a:rPr>
              <a:t> </a:t>
            </a:r>
            <a:r>
              <a:rPr lang="en-US" sz="2000">
                <a:solidFill>
                  <a:schemeClr val="tx1"/>
                </a:solidFill>
                <a:latin typeface="Lato" panose="020F0502020204030203" pitchFamily="34" charset="0"/>
              </a:rPr>
              <a:t>women, </a:t>
            </a:r>
            <a:r>
              <a:rPr lang="en-US" sz="2000" b="1">
                <a:solidFill>
                  <a:srgbClr val="9B5EAB"/>
                </a:solidFill>
                <a:latin typeface="Lato" panose="020F0502020204030203" pitchFamily="34" charset="0"/>
              </a:rPr>
              <a:t>Accelerated Impact</a:t>
            </a:r>
            <a:r>
              <a:rPr lang="en-US" sz="2000">
                <a:solidFill>
                  <a:srgbClr val="9B5EAB"/>
                </a:solidFill>
                <a:latin typeface="Lato" panose="020F0502020204030203" pitchFamily="34" charset="0"/>
              </a:rPr>
              <a:t> </a:t>
            </a:r>
            <a:r>
              <a:rPr lang="en-US" sz="2000">
                <a:solidFill>
                  <a:schemeClr val="tx1"/>
                </a:solidFill>
                <a:latin typeface="Lato" panose="020F0502020204030203" pitchFamily="34" charset="0"/>
              </a:rPr>
              <a:t>in Communities</a:t>
            </a:r>
          </a:p>
          <a:p>
            <a:pPr marL="0" lvl="0" indent="0" algn="ctr" defTabSz="488950">
              <a:spcBef>
                <a:spcPct val="0"/>
              </a:spcBef>
              <a:buNone/>
            </a:pPr>
            <a:r>
              <a:rPr lang="en-US" i="1" kern="1200">
                <a:solidFill>
                  <a:schemeClr val="tx1"/>
                </a:solidFill>
                <a:latin typeface="Lato" panose="020F0502020204030203" pitchFamily="34" charset="0"/>
              </a:rPr>
              <a:t>Unlocking opportunities, building economic resilience and catalyzing lasting change for women and their families</a:t>
            </a:r>
            <a:endParaRPr lang="en-US" sz="2000" i="1" kern="1200">
              <a:solidFill>
                <a:schemeClr val="tx1"/>
              </a:solidFill>
              <a:latin typeface="Lato" panose="020F0502020204030203" pitchFamily="34" charset="0"/>
            </a:endParaRPr>
          </a:p>
        </p:txBody>
      </p:sp>
      <p:sp>
        <p:nvSpPr>
          <p:cNvPr id="40" name="Rectangle: Rounded Corners 39">
            <a:extLst>
              <a:ext uri="{FF2B5EF4-FFF2-40B4-BE49-F238E27FC236}">
                <a16:creationId xmlns:a16="http://schemas.microsoft.com/office/drawing/2014/main" id="{8B37FCD3-B7DE-466E-3FD9-8A16602DCB8D}"/>
              </a:ext>
            </a:extLst>
          </p:cNvPr>
          <p:cNvSpPr/>
          <p:nvPr/>
        </p:nvSpPr>
        <p:spPr>
          <a:xfrm>
            <a:off x="6384882" y="3563772"/>
            <a:ext cx="1723103" cy="442717"/>
          </a:xfrm>
          <a:prstGeom prst="round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Celebrating Families</a:t>
            </a:r>
          </a:p>
        </p:txBody>
      </p:sp>
      <p:sp>
        <p:nvSpPr>
          <p:cNvPr id="44" name="Rectangle: Rounded Corners 43">
            <a:extLst>
              <a:ext uri="{FF2B5EF4-FFF2-40B4-BE49-F238E27FC236}">
                <a16:creationId xmlns:a16="http://schemas.microsoft.com/office/drawing/2014/main" id="{EF38FF99-A01F-A496-09EC-1DC708383C07}"/>
              </a:ext>
            </a:extLst>
          </p:cNvPr>
          <p:cNvSpPr/>
          <p:nvPr/>
        </p:nvSpPr>
        <p:spPr>
          <a:xfrm>
            <a:off x="6384882" y="2381837"/>
            <a:ext cx="1723103" cy="442717"/>
          </a:xfrm>
          <a:prstGeom prst="round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Equity and Inclusion</a:t>
            </a:r>
          </a:p>
        </p:txBody>
      </p:sp>
      <p:sp>
        <p:nvSpPr>
          <p:cNvPr id="45" name="Rectangle: Rounded Corners 44">
            <a:extLst>
              <a:ext uri="{FF2B5EF4-FFF2-40B4-BE49-F238E27FC236}">
                <a16:creationId xmlns:a16="http://schemas.microsoft.com/office/drawing/2014/main" id="{96078928-6FD8-A65C-88EC-170FE79EB03C}"/>
              </a:ext>
            </a:extLst>
          </p:cNvPr>
          <p:cNvSpPr/>
          <p:nvPr/>
        </p:nvSpPr>
        <p:spPr>
          <a:xfrm>
            <a:off x="10194479" y="2830687"/>
            <a:ext cx="1840871" cy="481139"/>
          </a:xfrm>
          <a:prstGeom prst="roundRect">
            <a:avLst/>
          </a:prstGeom>
          <a:solidFill>
            <a:srgbClr val="12AE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Savings Groups</a:t>
            </a:r>
            <a:endParaRPr lang="en-US" sz="1400" i="1">
              <a:solidFill>
                <a:schemeClr val="bg1"/>
              </a:solidFill>
              <a:latin typeface="Lato" panose="020F0502020204030203" pitchFamily="34" charset="0"/>
            </a:endParaRPr>
          </a:p>
        </p:txBody>
      </p:sp>
      <p:sp>
        <p:nvSpPr>
          <p:cNvPr id="46" name="Rectangle 9">
            <a:extLst>
              <a:ext uri="{FF2B5EF4-FFF2-40B4-BE49-F238E27FC236}">
                <a16:creationId xmlns:a16="http://schemas.microsoft.com/office/drawing/2014/main" id="{E26585F6-F6AD-94E1-9867-D86A5986AEB6}"/>
              </a:ext>
            </a:extLst>
          </p:cNvPr>
          <p:cNvSpPr/>
          <p:nvPr/>
        </p:nvSpPr>
        <p:spPr>
          <a:xfrm>
            <a:off x="8285608" y="3628835"/>
            <a:ext cx="1741436" cy="452149"/>
          </a:xfrm>
          <a:prstGeom prst="roundRect">
            <a:avLst>
              <a:gd name="adj" fmla="val 16667"/>
            </a:avLst>
          </a:prstGeom>
          <a:solidFill>
            <a:srgbClr val="00AC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Institutional WASH</a:t>
            </a:r>
          </a:p>
        </p:txBody>
      </p:sp>
      <p:sp>
        <p:nvSpPr>
          <p:cNvPr id="47" name="Rectangle 9">
            <a:extLst>
              <a:ext uri="{FF2B5EF4-FFF2-40B4-BE49-F238E27FC236}">
                <a16:creationId xmlns:a16="http://schemas.microsoft.com/office/drawing/2014/main" id="{769247B7-3C34-2CAE-4728-16B817491046}"/>
              </a:ext>
            </a:extLst>
          </p:cNvPr>
          <p:cNvSpPr/>
          <p:nvPr/>
        </p:nvSpPr>
        <p:spPr>
          <a:xfrm>
            <a:off x="8295824" y="4127703"/>
            <a:ext cx="1741436" cy="617993"/>
          </a:xfrm>
          <a:prstGeom prst="roundRect">
            <a:avLst/>
          </a:prstGeom>
          <a:solidFill>
            <a:srgbClr val="00AC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Lato" panose="020F0502020204030203" pitchFamily="34" charset="0"/>
              </a:rPr>
              <a:t>Institutional behavior change &amp; menstrual health</a:t>
            </a:r>
          </a:p>
        </p:txBody>
      </p:sp>
      <p:sp>
        <p:nvSpPr>
          <p:cNvPr id="49" name="Rectangle: Rounded Corners 48">
            <a:extLst>
              <a:ext uri="{FF2B5EF4-FFF2-40B4-BE49-F238E27FC236}">
                <a16:creationId xmlns:a16="http://schemas.microsoft.com/office/drawing/2014/main" id="{BC220385-9784-9DD8-9417-395EEB8ABC39}"/>
              </a:ext>
            </a:extLst>
          </p:cNvPr>
          <p:cNvSpPr/>
          <p:nvPr/>
        </p:nvSpPr>
        <p:spPr>
          <a:xfrm>
            <a:off x="10200554" y="4585459"/>
            <a:ext cx="1822270" cy="567430"/>
          </a:xfrm>
          <a:prstGeom prst="roundRect">
            <a:avLst/>
          </a:prstGeom>
          <a:solidFill>
            <a:srgbClr val="12AE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Lato" panose="020F0502020204030203" pitchFamily="34" charset="0"/>
              </a:rPr>
              <a:t>Inclusive Market Knowledge &amp; Access</a:t>
            </a:r>
            <a:endParaRPr lang="en-US" sz="1300" i="1">
              <a:solidFill>
                <a:schemeClr val="bg1"/>
              </a:solidFill>
              <a:latin typeface="Lato" panose="020F0502020204030203" pitchFamily="34" charset="0"/>
            </a:endParaRPr>
          </a:p>
        </p:txBody>
      </p:sp>
      <p:pic>
        <p:nvPicPr>
          <p:cNvPr id="1030" name="Picture 6">
            <a:extLst>
              <a:ext uri="{FF2B5EF4-FFF2-40B4-BE49-F238E27FC236}">
                <a16:creationId xmlns:a16="http://schemas.microsoft.com/office/drawing/2014/main" id="{CE71F6DA-C100-E634-AF08-C658C618E96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691803" y="6319669"/>
            <a:ext cx="3290545" cy="3676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8E38CDF-573D-855E-BF1D-78F7D906EE9C}"/>
              </a:ext>
            </a:extLst>
          </p:cNvPr>
          <p:cNvSpPr/>
          <p:nvPr/>
        </p:nvSpPr>
        <p:spPr>
          <a:xfrm>
            <a:off x="10194479" y="5503136"/>
            <a:ext cx="1822270" cy="446954"/>
          </a:xfrm>
          <a:prstGeom prst="roundRect">
            <a:avLst/>
          </a:prstGeom>
          <a:solidFill>
            <a:srgbClr val="12AE8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00">
                <a:solidFill>
                  <a:schemeClr val="bg1"/>
                </a:solidFill>
                <a:latin typeface="Lato"/>
              </a:rPr>
              <a:t>Microfinance (FAST) Loans</a:t>
            </a:r>
            <a:endParaRPr lang="en-US"/>
          </a:p>
        </p:txBody>
      </p:sp>
      <p:sp>
        <p:nvSpPr>
          <p:cNvPr id="5" name="Oval 4">
            <a:extLst>
              <a:ext uri="{FF2B5EF4-FFF2-40B4-BE49-F238E27FC236}">
                <a16:creationId xmlns:a16="http://schemas.microsoft.com/office/drawing/2014/main" id="{1D32DACC-4E9F-6BEE-4B4C-08C8D15E2FBD}"/>
              </a:ext>
            </a:extLst>
          </p:cNvPr>
          <p:cNvSpPr/>
          <p:nvPr/>
        </p:nvSpPr>
        <p:spPr>
          <a:xfrm>
            <a:off x="220358" y="2351620"/>
            <a:ext cx="3437476" cy="3437476"/>
          </a:xfrm>
          <a:prstGeom prst="ellipse">
            <a:avLst/>
          </a:prstGeom>
          <a:blipFill dpi="0" rotWithShape="1">
            <a:blip r:embed="rId10" cstate="print">
              <a:extLst>
                <a:ext uri="{28A0092B-C50C-407E-A947-70E740481C1C}">
                  <a14:useLocalDpi xmlns:a14="http://schemas.microsoft.com/office/drawing/2010/main"/>
                </a:ext>
              </a:extLst>
            </a:blip>
            <a:srcRect/>
            <a:stretch>
              <a:fillRect b="46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8" name="Straight Connector 47">
            <a:extLst>
              <a:ext uri="{FF2B5EF4-FFF2-40B4-BE49-F238E27FC236}">
                <a16:creationId xmlns:a16="http://schemas.microsoft.com/office/drawing/2014/main" id="{099966C7-474C-D3FC-B8C8-D76CF6864195}"/>
              </a:ext>
            </a:extLst>
          </p:cNvPr>
          <p:cNvSpPr/>
          <p:nvPr/>
        </p:nvSpPr>
        <p:spPr>
          <a:xfrm>
            <a:off x="2162571" y="4452251"/>
            <a:ext cx="1873795" cy="0"/>
          </a:xfrm>
          <a:prstGeom prst="line">
            <a:avLst/>
          </a:prstGeom>
          <a:ln>
            <a:solidFill>
              <a:schemeClr val="tx1"/>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63" name="Group 62">
            <a:extLst>
              <a:ext uri="{FF2B5EF4-FFF2-40B4-BE49-F238E27FC236}">
                <a16:creationId xmlns:a16="http://schemas.microsoft.com/office/drawing/2014/main" id="{88F6C0D2-7638-9021-1F38-39649A3AC78B}"/>
              </a:ext>
            </a:extLst>
          </p:cNvPr>
          <p:cNvGrpSpPr/>
          <p:nvPr/>
        </p:nvGrpSpPr>
        <p:grpSpPr>
          <a:xfrm>
            <a:off x="200882" y="2359430"/>
            <a:ext cx="6387702" cy="3930407"/>
            <a:chOff x="120197" y="2359430"/>
            <a:chExt cx="6387702" cy="3930407"/>
          </a:xfrm>
        </p:grpSpPr>
        <p:grpSp>
          <p:nvGrpSpPr>
            <p:cNvPr id="29" name="Group 28">
              <a:extLst>
                <a:ext uri="{FF2B5EF4-FFF2-40B4-BE49-F238E27FC236}">
                  <a16:creationId xmlns:a16="http://schemas.microsoft.com/office/drawing/2014/main" id="{3280C8D1-8324-4269-52BF-2D22CDB101E6}"/>
                </a:ext>
              </a:extLst>
            </p:cNvPr>
            <p:cNvGrpSpPr/>
            <p:nvPr/>
          </p:nvGrpSpPr>
          <p:grpSpPr>
            <a:xfrm>
              <a:off x="4792337" y="2603195"/>
              <a:ext cx="1609690" cy="1084819"/>
              <a:chOff x="4517882" y="376613"/>
              <a:chExt cx="1048877" cy="1084819"/>
            </a:xfrm>
          </p:grpSpPr>
          <p:sp>
            <p:nvSpPr>
              <p:cNvPr id="30" name="Rectangle 29">
                <a:extLst>
                  <a:ext uri="{FF2B5EF4-FFF2-40B4-BE49-F238E27FC236}">
                    <a16:creationId xmlns:a16="http://schemas.microsoft.com/office/drawing/2014/main" id="{7AF901AB-2C04-07C9-4984-75B01BC88333}"/>
                  </a:ext>
                </a:extLst>
              </p:cNvPr>
              <p:cNvSpPr/>
              <p:nvPr/>
            </p:nvSpPr>
            <p:spPr>
              <a:xfrm>
                <a:off x="4563998" y="493704"/>
                <a:ext cx="1002761" cy="9677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1" name="TextBox 30">
                <a:extLst>
                  <a:ext uri="{FF2B5EF4-FFF2-40B4-BE49-F238E27FC236}">
                    <a16:creationId xmlns:a16="http://schemas.microsoft.com/office/drawing/2014/main" id="{DD3FFE16-7786-32E6-53E1-9096613C39AD}"/>
                  </a:ext>
                </a:extLst>
              </p:cNvPr>
              <p:cNvSpPr txBox="1"/>
              <p:nvPr/>
            </p:nvSpPr>
            <p:spPr>
              <a:xfrm>
                <a:off x="4517882" y="376613"/>
                <a:ext cx="1002761" cy="967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0" rIns="53340" bIns="0" numCol="1" spcCol="1270" anchor="ctr" anchorCtr="0">
                <a:noAutofit/>
              </a:bodyPr>
              <a:lstStyle/>
              <a:p>
                <a:pPr marL="0" lvl="0" indent="0" algn="l" defTabSz="622300">
                  <a:lnSpc>
                    <a:spcPct val="90000"/>
                  </a:lnSpc>
                  <a:spcBef>
                    <a:spcPct val="0"/>
                  </a:spcBef>
                  <a:spcAft>
                    <a:spcPct val="35000"/>
                  </a:spcAft>
                  <a:buNone/>
                </a:pPr>
                <a:r>
                  <a:rPr lang="en-US" sz="2800" b="1" kern="1200">
                    <a:latin typeface="Lato" panose="020F0502020204030203" pitchFamily="34" charset="0"/>
                  </a:rPr>
                  <a:t>Step 1</a:t>
                </a:r>
                <a:endParaRPr lang="en-US" sz="2800" kern="1200">
                  <a:latin typeface="Lato" panose="020F0502020204030203" pitchFamily="34" charset="0"/>
                </a:endParaRPr>
              </a:p>
            </p:txBody>
          </p:sp>
        </p:grpSp>
        <p:grpSp>
          <p:nvGrpSpPr>
            <p:cNvPr id="32" name="Group 31">
              <a:extLst>
                <a:ext uri="{FF2B5EF4-FFF2-40B4-BE49-F238E27FC236}">
                  <a16:creationId xmlns:a16="http://schemas.microsoft.com/office/drawing/2014/main" id="{19CBB197-24A0-3EA8-C9E5-5D27196FD9C3}"/>
                </a:ext>
              </a:extLst>
            </p:cNvPr>
            <p:cNvGrpSpPr/>
            <p:nvPr/>
          </p:nvGrpSpPr>
          <p:grpSpPr>
            <a:xfrm>
              <a:off x="5050066" y="4119226"/>
              <a:ext cx="1457833" cy="763988"/>
              <a:chOff x="4103335" y="1667710"/>
              <a:chExt cx="1457833" cy="763988"/>
            </a:xfrm>
          </p:grpSpPr>
          <p:sp>
            <p:nvSpPr>
              <p:cNvPr id="33" name="Rectangle 32">
                <a:extLst>
                  <a:ext uri="{FF2B5EF4-FFF2-40B4-BE49-F238E27FC236}">
                    <a16:creationId xmlns:a16="http://schemas.microsoft.com/office/drawing/2014/main" id="{57691BD6-F4C3-EE6F-D2EE-EE6A5D03BA2E}"/>
                  </a:ext>
                </a:extLst>
              </p:cNvPr>
              <p:cNvSpPr/>
              <p:nvPr/>
            </p:nvSpPr>
            <p:spPr>
              <a:xfrm>
                <a:off x="4140589" y="1712030"/>
                <a:ext cx="1420579" cy="7196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4" name="TextBox 33">
                <a:extLst>
                  <a:ext uri="{FF2B5EF4-FFF2-40B4-BE49-F238E27FC236}">
                    <a16:creationId xmlns:a16="http://schemas.microsoft.com/office/drawing/2014/main" id="{E7CABE31-FD24-A41F-D0F2-D391588F3830}"/>
                  </a:ext>
                </a:extLst>
              </p:cNvPr>
              <p:cNvSpPr txBox="1"/>
              <p:nvPr/>
            </p:nvSpPr>
            <p:spPr>
              <a:xfrm>
                <a:off x="4103335" y="1667710"/>
                <a:ext cx="1298563" cy="7196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0" rIns="53340" bIns="0" numCol="1" spcCol="1270" anchor="ctr" anchorCtr="0">
                <a:noAutofit/>
              </a:bodyPr>
              <a:lstStyle/>
              <a:p>
                <a:pPr marL="0" lvl="0" indent="0" algn="l" defTabSz="622300">
                  <a:lnSpc>
                    <a:spcPct val="90000"/>
                  </a:lnSpc>
                  <a:spcBef>
                    <a:spcPct val="0"/>
                  </a:spcBef>
                  <a:spcAft>
                    <a:spcPct val="35000"/>
                  </a:spcAft>
                  <a:buNone/>
                </a:pPr>
                <a:r>
                  <a:rPr lang="en-US" sz="2800" b="1" kern="1200">
                    <a:latin typeface="Lato" panose="020F0502020204030203" pitchFamily="34" charset="0"/>
                  </a:rPr>
                  <a:t>Step 2</a:t>
                </a:r>
                <a:endParaRPr lang="en-US" sz="2800" kern="1200">
                  <a:latin typeface="Lato" panose="020F0502020204030203" pitchFamily="34" charset="0"/>
                </a:endParaRPr>
              </a:p>
            </p:txBody>
          </p:sp>
        </p:grpSp>
        <p:grpSp>
          <p:nvGrpSpPr>
            <p:cNvPr id="35" name="Group 34">
              <a:extLst>
                <a:ext uri="{FF2B5EF4-FFF2-40B4-BE49-F238E27FC236}">
                  <a16:creationId xmlns:a16="http://schemas.microsoft.com/office/drawing/2014/main" id="{1792941A-1CFE-97D8-B347-18FF463CA492}"/>
                </a:ext>
              </a:extLst>
            </p:cNvPr>
            <p:cNvGrpSpPr/>
            <p:nvPr/>
          </p:nvGrpSpPr>
          <p:grpSpPr>
            <a:xfrm>
              <a:off x="4506919" y="5491756"/>
              <a:ext cx="1895110" cy="735217"/>
              <a:chOff x="3666058" y="1696481"/>
              <a:chExt cx="1895110" cy="735217"/>
            </a:xfrm>
          </p:grpSpPr>
          <p:sp>
            <p:nvSpPr>
              <p:cNvPr id="36" name="Rectangle 35">
                <a:extLst>
                  <a:ext uri="{FF2B5EF4-FFF2-40B4-BE49-F238E27FC236}">
                    <a16:creationId xmlns:a16="http://schemas.microsoft.com/office/drawing/2014/main" id="{2A75EDB0-A857-852F-9CC1-F8311E2C4B2D}"/>
                  </a:ext>
                </a:extLst>
              </p:cNvPr>
              <p:cNvSpPr/>
              <p:nvPr/>
            </p:nvSpPr>
            <p:spPr>
              <a:xfrm>
                <a:off x="4140589" y="1712030"/>
                <a:ext cx="1420579" cy="7196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7" name="TextBox 36">
                <a:extLst>
                  <a:ext uri="{FF2B5EF4-FFF2-40B4-BE49-F238E27FC236}">
                    <a16:creationId xmlns:a16="http://schemas.microsoft.com/office/drawing/2014/main" id="{79B82ED9-03D5-8BCC-FE58-4741FCDFEBCE}"/>
                  </a:ext>
                </a:extLst>
              </p:cNvPr>
              <p:cNvSpPr txBox="1"/>
              <p:nvPr/>
            </p:nvSpPr>
            <p:spPr>
              <a:xfrm>
                <a:off x="3666058" y="1696481"/>
                <a:ext cx="1298563" cy="7196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0" rIns="53340" bIns="0" numCol="1" spcCol="1270" anchor="ctr" anchorCtr="0">
                <a:noAutofit/>
              </a:bodyPr>
              <a:lstStyle/>
              <a:p>
                <a:pPr marL="0" lvl="0" indent="0" algn="l" defTabSz="622300">
                  <a:lnSpc>
                    <a:spcPct val="90000"/>
                  </a:lnSpc>
                  <a:spcBef>
                    <a:spcPct val="0"/>
                  </a:spcBef>
                  <a:spcAft>
                    <a:spcPct val="35000"/>
                  </a:spcAft>
                  <a:buNone/>
                </a:pPr>
                <a:r>
                  <a:rPr lang="en-US" sz="2800" b="1" kern="1200">
                    <a:latin typeface="Lato" panose="020F0502020204030203" pitchFamily="34" charset="0"/>
                  </a:rPr>
                  <a:t>Step </a:t>
                </a:r>
                <a:r>
                  <a:rPr lang="en-US" sz="2800" b="1">
                    <a:latin typeface="Lato" panose="020F0502020204030203" pitchFamily="34" charset="0"/>
                  </a:rPr>
                  <a:t>3</a:t>
                </a:r>
                <a:endParaRPr lang="en-US" sz="2800" kern="1200">
                  <a:latin typeface="Lato" panose="020F0502020204030203" pitchFamily="34" charset="0"/>
                </a:endParaRPr>
              </a:p>
            </p:txBody>
          </p:sp>
        </p:grpSp>
        <p:sp>
          <p:nvSpPr>
            <p:cNvPr id="28" name="Straight Connector 27">
              <a:extLst>
                <a:ext uri="{FF2B5EF4-FFF2-40B4-BE49-F238E27FC236}">
                  <a16:creationId xmlns:a16="http://schemas.microsoft.com/office/drawing/2014/main" id="{98A12665-7FC7-4124-3F15-2095517DAEDC}"/>
                </a:ext>
              </a:extLst>
            </p:cNvPr>
            <p:cNvSpPr/>
            <p:nvPr/>
          </p:nvSpPr>
          <p:spPr>
            <a:xfrm flipV="1">
              <a:off x="1371890" y="5687861"/>
              <a:ext cx="3014700" cy="1"/>
            </a:xfrm>
            <a:prstGeom prst="line">
              <a:avLst/>
            </a:prstGeom>
            <a:ln>
              <a:solidFill>
                <a:schemeClr val="tx1"/>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0" name="Straight Connector 49">
              <a:extLst>
                <a:ext uri="{FF2B5EF4-FFF2-40B4-BE49-F238E27FC236}">
                  <a16:creationId xmlns:a16="http://schemas.microsoft.com/office/drawing/2014/main" id="{641A9DDB-E93E-5456-3BD8-9EFD82487AF3}"/>
                </a:ext>
              </a:extLst>
            </p:cNvPr>
            <p:cNvSpPr/>
            <p:nvPr/>
          </p:nvSpPr>
          <p:spPr>
            <a:xfrm flipV="1">
              <a:off x="1363650" y="3071257"/>
              <a:ext cx="3303212" cy="10101"/>
            </a:xfrm>
            <a:prstGeom prst="line">
              <a:avLst/>
            </a:prstGeom>
            <a:ln>
              <a:solidFill>
                <a:schemeClr val="tx1"/>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pic>
          <p:nvPicPr>
            <p:cNvPr id="8" name="Picture 7" descr="A person holding a bunch of vegetables&#10;&#10;AI-generated content may be incorrect.">
              <a:extLst>
                <a:ext uri="{FF2B5EF4-FFF2-40B4-BE49-F238E27FC236}">
                  <a16:creationId xmlns:a16="http://schemas.microsoft.com/office/drawing/2014/main" id="{4063D819-2736-E732-EDF1-D74487BB2705}"/>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120197" y="2359430"/>
              <a:ext cx="3565663" cy="3439669"/>
            </a:xfrm>
            <a:prstGeom prst="flowChartConnector">
              <a:avLst/>
            </a:prstGeom>
            <a:ln>
              <a:solidFill>
                <a:schemeClr val="bg1"/>
              </a:solidFill>
            </a:ln>
          </p:spPr>
        </p:pic>
        <p:pic>
          <p:nvPicPr>
            <p:cNvPr id="18" name="Picture 17" descr="A person smiling while holding a bag of cookies&#10;&#10;AI-generated content may be incorrect.">
              <a:extLst>
                <a:ext uri="{FF2B5EF4-FFF2-40B4-BE49-F238E27FC236}">
                  <a16:creationId xmlns:a16="http://schemas.microsoft.com/office/drawing/2014/main" id="{88673A8B-9881-99FD-4D77-D1E94C34D67F}"/>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3381540" y="5269863"/>
              <a:ext cx="1066058" cy="1019974"/>
            </a:xfrm>
            <a:prstGeom prst="flowChartConnector">
              <a:avLst/>
            </a:prstGeom>
            <a:ln>
              <a:solidFill>
                <a:schemeClr val="bg1"/>
              </a:solidFill>
            </a:ln>
          </p:spPr>
        </p:pic>
        <p:sp>
          <p:nvSpPr>
            <p:cNvPr id="51" name="Oval 50">
              <a:extLst>
                <a:ext uri="{FF2B5EF4-FFF2-40B4-BE49-F238E27FC236}">
                  <a16:creationId xmlns:a16="http://schemas.microsoft.com/office/drawing/2014/main" id="{3CD7F7D4-0453-D653-11E8-F39765FA652E}"/>
                </a:ext>
              </a:extLst>
            </p:cNvPr>
            <p:cNvSpPr/>
            <p:nvPr/>
          </p:nvSpPr>
          <p:spPr>
            <a:xfrm>
              <a:off x="3714522" y="2621093"/>
              <a:ext cx="1031242" cy="1031242"/>
            </a:xfrm>
            <a:prstGeom prst="ellipse">
              <a:avLst/>
            </a:prstGeom>
            <a:blipFill>
              <a:blip r:embed="rId13" cstate="print">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62" name="Picture 61" descr="A person holding vegetables in her hands&#10;&#10;AI-generated content may be incorrect.">
              <a:extLst>
                <a:ext uri="{FF2B5EF4-FFF2-40B4-BE49-F238E27FC236}">
                  <a16:creationId xmlns:a16="http://schemas.microsoft.com/office/drawing/2014/main" id="{C8060749-693E-7607-427A-31F66E1D278F}"/>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3848698" y="3980218"/>
              <a:ext cx="1115223" cy="1002479"/>
            </a:xfrm>
            <a:prstGeom prst="flowChartConnector">
              <a:avLst/>
            </a:prstGeom>
            <a:ln>
              <a:solidFill>
                <a:schemeClr val="bg1"/>
              </a:solidFill>
            </a:ln>
          </p:spPr>
        </p:pic>
      </p:grpSp>
      <p:pic>
        <p:nvPicPr>
          <p:cNvPr id="6" name="Picture 5">
            <a:extLst>
              <a:ext uri="{FF2B5EF4-FFF2-40B4-BE49-F238E27FC236}">
                <a16:creationId xmlns:a16="http://schemas.microsoft.com/office/drawing/2014/main" id="{A98DD8AE-020C-FC61-93FB-32B8950AB76B}"/>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r="43837" b="-495"/>
          <a:stretch/>
        </p:blipFill>
        <p:spPr>
          <a:xfrm rot="16200000">
            <a:off x="-3337972" y="3343275"/>
            <a:ext cx="6847394" cy="171450"/>
          </a:xfrm>
          <a:prstGeom prst="rect">
            <a:avLst/>
          </a:prstGeom>
        </p:spPr>
      </p:pic>
      <p:sp>
        <p:nvSpPr>
          <p:cNvPr id="4" name="TextBox 3">
            <a:extLst>
              <a:ext uri="{FF2B5EF4-FFF2-40B4-BE49-F238E27FC236}">
                <a16:creationId xmlns:a16="http://schemas.microsoft.com/office/drawing/2014/main" id="{90978925-E7ED-6E68-C871-7F110171C1DA}"/>
              </a:ext>
            </a:extLst>
          </p:cNvPr>
          <p:cNvSpPr txBox="1"/>
          <p:nvPr/>
        </p:nvSpPr>
        <p:spPr>
          <a:xfrm>
            <a:off x="242086" y="6435417"/>
            <a:ext cx="6346497" cy="38188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b" anchorCtr="0">
            <a:noAutofit/>
          </a:bodyPr>
          <a:lstStyle/>
          <a:p>
            <a:pPr marL="0" lvl="0" indent="0" defTabSz="488950">
              <a:lnSpc>
                <a:spcPct val="90000"/>
              </a:lnSpc>
              <a:spcBef>
                <a:spcPct val="0"/>
              </a:spcBef>
              <a:spcAft>
                <a:spcPct val="35000"/>
              </a:spcAft>
              <a:buNone/>
            </a:pPr>
            <a:r>
              <a:rPr lang="en-US" sz="1200" i="1" kern="1200">
                <a:solidFill>
                  <a:schemeClr val="tx1"/>
                </a:solidFill>
                <a:latin typeface="Lato" panose="020F0502020204030203" pitchFamily="34" charset="0"/>
              </a:rPr>
              <a:t>*Women and girls experience an </a:t>
            </a:r>
            <a:r>
              <a:rPr lang="en-US" sz="1200" b="1" i="1" kern="1200">
                <a:solidFill>
                  <a:srgbClr val="FF6B00"/>
                </a:solidFill>
                <a:latin typeface="Lato" panose="020F0502020204030203" pitchFamily="34" charset="0"/>
              </a:rPr>
              <a:t>increased sense of self-worth</a:t>
            </a:r>
            <a:r>
              <a:rPr lang="en-US" sz="1200" i="1" kern="1200">
                <a:solidFill>
                  <a:schemeClr val="tx1"/>
                </a:solidFill>
                <a:latin typeface="Lato" panose="020F0502020204030203" pitchFamily="34" charset="0"/>
              </a:rPr>
              <a:t>, ability to determine their </a:t>
            </a:r>
            <a:r>
              <a:rPr lang="en-US" sz="1200" b="1" i="1" kern="1200">
                <a:solidFill>
                  <a:srgbClr val="FF6B00"/>
                </a:solidFill>
                <a:latin typeface="Lato" panose="020F0502020204030203" pitchFamily="34" charset="0"/>
              </a:rPr>
              <a:t>own choices</a:t>
            </a:r>
            <a:r>
              <a:rPr lang="en-US" sz="1200" i="1" kern="1200">
                <a:solidFill>
                  <a:schemeClr val="tx1"/>
                </a:solidFill>
                <a:latin typeface="Lato" panose="020F0502020204030203" pitchFamily="34" charset="0"/>
              </a:rPr>
              <a:t>, and right to influence </a:t>
            </a:r>
            <a:r>
              <a:rPr lang="en-US" sz="1200" b="1" i="1" kern="1200">
                <a:solidFill>
                  <a:srgbClr val="FF6B00"/>
                </a:solidFill>
                <a:latin typeface="Lato" panose="020F0502020204030203" pitchFamily="34" charset="0"/>
              </a:rPr>
              <a:t>social change </a:t>
            </a:r>
            <a:r>
              <a:rPr lang="en-US" sz="1200" i="1" kern="1200">
                <a:solidFill>
                  <a:schemeClr val="tx1"/>
                </a:solidFill>
                <a:latin typeface="Lato" panose="020F0502020204030203" pitchFamily="34" charset="0"/>
              </a:rPr>
              <a:t>for themselves, their families and communities. </a:t>
            </a:r>
          </a:p>
        </p:txBody>
      </p:sp>
    </p:spTree>
    <p:extLst>
      <p:ext uri="{BB962C8B-B14F-4D97-AF65-F5344CB8AC3E}">
        <p14:creationId xmlns:p14="http://schemas.microsoft.com/office/powerpoint/2010/main" val="2998287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4153F-F647-FF26-CD96-B079F46FB73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E80DCEC-89DF-DC45-F4BE-4FA0151F7FE1}"/>
              </a:ext>
            </a:extLst>
          </p:cNvPr>
          <p:cNvSpPr/>
          <p:nvPr/>
        </p:nvSpPr>
        <p:spPr>
          <a:xfrm>
            <a:off x="-14616" y="0"/>
            <a:ext cx="12206616" cy="1499939"/>
          </a:xfrm>
          <a:prstGeom prst="rect">
            <a:avLst/>
          </a:prstGeom>
          <a:solidFill>
            <a:srgbClr val="DECA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04F8317-F2DF-FE94-E4AB-70BA75B80470}"/>
              </a:ext>
            </a:extLst>
          </p:cNvPr>
          <p:cNvSpPr/>
          <p:nvPr/>
        </p:nvSpPr>
        <p:spPr>
          <a:xfrm>
            <a:off x="-7559" y="5438190"/>
            <a:ext cx="12234265" cy="1426506"/>
          </a:xfrm>
          <a:prstGeom prst="rect">
            <a:avLst/>
          </a:prstGeom>
          <a:solidFill>
            <a:srgbClr val="C5F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Lato" panose="020F0502020204030203" pitchFamily="34" charset="0"/>
            </a:endParaRPr>
          </a:p>
        </p:txBody>
      </p:sp>
      <p:sp>
        <p:nvSpPr>
          <p:cNvPr id="51" name="TextBox 50">
            <a:extLst>
              <a:ext uri="{FF2B5EF4-FFF2-40B4-BE49-F238E27FC236}">
                <a16:creationId xmlns:a16="http://schemas.microsoft.com/office/drawing/2014/main" id="{04EB9B15-051F-B5AF-8C4D-2C0CC4FB10BB}"/>
              </a:ext>
            </a:extLst>
          </p:cNvPr>
          <p:cNvSpPr txBox="1"/>
          <p:nvPr/>
        </p:nvSpPr>
        <p:spPr>
          <a:xfrm rot="16200000">
            <a:off x="-39327" y="5901747"/>
            <a:ext cx="1535054" cy="584775"/>
          </a:xfrm>
          <a:prstGeom prst="rect">
            <a:avLst/>
          </a:prstGeom>
          <a:noFill/>
        </p:spPr>
        <p:txBody>
          <a:bodyPr wrap="square" rtlCol="0">
            <a:spAutoFit/>
          </a:bodyPr>
          <a:lstStyle/>
          <a:p>
            <a:pPr algn="ctr"/>
            <a:r>
              <a:rPr lang="en-US" sz="3200" b="1">
                <a:solidFill>
                  <a:srgbClr val="00ACCA"/>
                </a:solidFill>
                <a:latin typeface="Lato" panose="020F0502020204030203" pitchFamily="34" charset="0"/>
              </a:rPr>
              <a:t>STEP 3</a:t>
            </a:r>
          </a:p>
        </p:txBody>
      </p:sp>
      <p:sp>
        <p:nvSpPr>
          <p:cNvPr id="28" name="Rectangle 27">
            <a:extLst>
              <a:ext uri="{FF2B5EF4-FFF2-40B4-BE49-F238E27FC236}">
                <a16:creationId xmlns:a16="http://schemas.microsoft.com/office/drawing/2014/main" id="{5273EDD2-3393-5F44-899B-5064601FA042}"/>
              </a:ext>
            </a:extLst>
          </p:cNvPr>
          <p:cNvSpPr/>
          <p:nvPr/>
        </p:nvSpPr>
        <p:spPr>
          <a:xfrm>
            <a:off x="0" y="1489780"/>
            <a:ext cx="12192000" cy="171150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Lato" panose="020F0502020204030203" pitchFamily="34" charset="0"/>
            </a:endParaRPr>
          </a:p>
        </p:txBody>
      </p:sp>
      <p:sp>
        <p:nvSpPr>
          <p:cNvPr id="7" name="Rectangle: Rounded Corners 6">
            <a:extLst>
              <a:ext uri="{FF2B5EF4-FFF2-40B4-BE49-F238E27FC236}">
                <a16:creationId xmlns:a16="http://schemas.microsoft.com/office/drawing/2014/main" id="{B420F334-7DD8-59C9-18A5-1D86CFBE7833}"/>
              </a:ext>
            </a:extLst>
          </p:cNvPr>
          <p:cNvSpPr/>
          <p:nvPr/>
        </p:nvSpPr>
        <p:spPr>
          <a:xfrm>
            <a:off x="1392765" y="1914749"/>
            <a:ext cx="2689378" cy="734438"/>
          </a:xfrm>
          <a:prstGeom prst="round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0" i="0" u="none" strike="noStrike" baseline="0">
                <a:solidFill>
                  <a:schemeClr val="bg1"/>
                </a:solidFill>
                <a:latin typeface="Lato" panose="020F0502020204030203" pitchFamily="34" charset="0"/>
              </a:rPr>
              <a:t>GESI Training</a:t>
            </a:r>
          </a:p>
          <a:p>
            <a:pPr algn="ctr"/>
            <a:r>
              <a:rPr lang="en-US" i="1">
                <a:solidFill>
                  <a:schemeClr val="bg1"/>
                </a:solidFill>
                <a:latin typeface="Lato" panose="020F0502020204030203" pitchFamily="34" charset="0"/>
              </a:rPr>
              <a:t>Staff &amp; community</a:t>
            </a:r>
          </a:p>
        </p:txBody>
      </p:sp>
      <p:sp>
        <p:nvSpPr>
          <p:cNvPr id="8" name="Rectangle: Rounded Corners 7">
            <a:extLst>
              <a:ext uri="{FF2B5EF4-FFF2-40B4-BE49-F238E27FC236}">
                <a16:creationId xmlns:a16="http://schemas.microsoft.com/office/drawing/2014/main" id="{798751E1-679A-0406-BD58-CC6AA5C5EAC2}"/>
              </a:ext>
            </a:extLst>
          </p:cNvPr>
          <p:cNvSpPr/>
          <p:nvPr/>
        </p:nvSpPr>
        <p:spPr>
          <a:xfrm>
            <a:off x="1366565" y="55818"/>
            <a:ext cx="10173272" cy="317304"/>
          </a:xfrm>
          <a:prstGeom prst="roundRect">
            <a:avLst/>
          </a:prstGeom>
          <a:solidFill>
            <a:srgbClr val="9054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Lato" panose="020F0502020204030203" pitchFamily="34" charset="0"/>
              </a:rPr>
              <a:t>Empowered Worldview</a:t>
            </a:r>
          </a:p>
        </p:txBody>
      </p:sp>
      <p:sp>
        <p:nvSpPr>
          <p:cNvPr id="10" name="Rectangle 9">
            <a:extLst>
              <a:ext uri="{FF2B5EF4-FFF2-40B4-BE49-F238E27FC236}">
                <a16:creationId xmlns:a16="http://schemas.microsoft.com/office/drawing/2014/main" id="{21A73F6F-5789-E927-67B9-6DD9E37D7F9C}"/>
              </a:ext>
            </a:extLst>
          </p:cNvPr>
          <p:cNvSpPr/>
          <p:nvPr/>
        </p:nvSpPr>
        <p:spPr>
          <a:xfrm>
            <a:off x="1392764" y="795081"/>
            <a:ext cx="10147075" cy="303489"/>
          </a:xfrm>
          <a:prstGeom prst="roundRect">
            <a:avLst/>
          </a:prstGeom>
          <a:solidFill>
            <a:srgbClr val="9054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Lato" panose="020F0502020204030203" pitchFamily="34" charset="0"/>
              </a:rPr>
              <a:t>Community water access</a:t>
            </a:r>
          </a:p>
        </p:txBody>
      </p:sp>
      <p:sp>
        <p:nvSpPr>
          <p:cNvPr id="11" name="Rectangle: Rounded Corners 10">
            <a:extLst>
              <a:ext uri="{FF2B5EF4-FFF2-40B4-BE49-F238E27FC236}">
                <a16:creationId xmlns:a16="http://schemas.microsoft.com/office/drawing/2014/main" id="{D4D4F52E-DFE2-FE6C-CCCD-D6321B9FDA0A}"/>
              </a:ext>
            </a:extLst>
          </p:cNvPr>
          <p:cNvSpPr/>
          <p:nvPr/>
        </p:nvSpPr>
        <p:spPr>
          <a:xfrm>
            <a:off x="4316070" y="1716371"/>
            <a:ext cx="3867729" cy="1074970"/>
          </a:xfrm>
          <a:prstGeom prst="round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Lato" panose="020F0502020204030203" pitchFamily="34" charset="0"/>
              </a:rPr>
              <a:t>Savings for Transformation:</a:t>
            </a:r>
          </a:p>
          <a:p>
            <a:pPr algn="ctr"/>
            <a:r>
              <a:rPr lang="en-US" i="1">
                <a:solidFill>
                  <a:schemeClr val="bg1"/>
                </a:solidFill>
                <a:latin typeface="Lato" panose="020F0502020204030203" pitchFamily="34" charset="0"/>
              </a:rPr>
              <a:t>HH financial literacy</a:t>
            </a:r>
          </a:p>
          <a:p>
            <a:pPr algn="ctr"/>
            <a:r>
              <a:rPr lang="en-US" i="1">
                <a:solidFill>
                  <a:schemeClr val="bg1"/>
                </a:solidFill>
                <a:latin typeface="Lato" panose="020F0502020204030203" pitchFamily="34" charset="0"/>
              </a:rPr>
              <a:t>Women’s economic empowerment</a:t>
            </a:r>
          </a:p>
        </p:txBody>
      </p:sp>
      <p:sp>
        <p:nvSpPr>
          <p:cNvPr id="23" name="Rectangle: Rounded Corners 22">
            <a:extLst>
              <a:ext uri="{FF2B5EF4-FFF2-40B4-BE49-F238E27FC236}">
                <a16:creationId xmlns:a16="http://schemas.microsoft.com/office/drawing/2014/main" id="{4A31D2B2-AB31-F83A-E876-B5355C5F7E5D}"/>
              </a:ext>
            </a:extLst>
          </p:cNvPr>
          <p:cNvSpPr/>
          <p:nvPr/>
        </p:nvSpPr>
        <p:spPr>
          <a:xfrm>
            <a:off x="1296819" y="5594119"/>
            <a:ext cx="9514120" cy="1160995"/>
          </a:xfrm>
          <a:prstGeom prst="roundRect">
            <a:avLst/>
          </a:prstGeom>
          <a:solidFill>
            <a:srgbClr val="00AC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Lato" panose="020F0502020204030203" pitchFamily="34" charset="0"/>
              </a:rPr>
              <a:t>FAST Loans to savings groups</a:t>
            </a:r>
          </a:p>
          <a:p>
            <a:pPr algn="ctr"/>
            <a:r>
              <a:rPr lang="en-US" sz="2000" i="1">
                <a:latin typeface="Lato" panose="020F0502020204030203" pitchFamily="34" charset="0"/>
              </a:rPr>
              <a:t>Continued business financial literacy</a:t>
            </a:r>
          </a:p>
          <a:p>
            <a:pPr algn="ctr"/>
            <a:r>
              <a:rPr lang="en-US" sz="2000" i="1">
                <a:latin typeface="Lato" panose="020F0502020204030203" pitchFamily="34" charset="0"/>
              </a:rPr>
              <a:t>Women’s economic empowerment</a:t>
            </a:r>
          </a:p>
        </p:txBody>
      </p:sp>
      <p:sp>
        <p:nvSpPr>
          <p:cNvPr id="24" name="Rectangle 23">
            <a:extLst>
              <a:ext uri="{FF2B5EF4-FFF2-40B4-BE49-F238E27FC236}">
                <a16:creationId xmlns:a16="http://schemas.microsoft.com/office/drawing/2014/main" id="{710242DF-FBFE-C4A9-A51F-7CA067C1544B}"/>
              </a:ext>
            </a:extLst>
          </p:cNvPr>
          <p:cNvSpPr/>
          <p:nvPr/>
        </p:nvSpPr>
        <p:spPr>
          <a:xfrm>
            <a:off x="8399449" y="2364577"/>
            <a:ext cx="2435029" cy="734438"/>
          </a:xfrm>
          <a:prstGeom prst="roundRect">
            <a:avLst/>
          </a:prstGeom>
          <a:solidFill>
            <a:srgbClr val="FFB9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65000"/>
                    <a:lumOff val="35000"/>
                  </a:schemeClr>
                </a:solidFill>
                <a:latin typeface="Lato" panose="020F0502020204030203" pitchFamily="34" charset="0"/>
              </a:rPr>
              <a:t>Channels of Hope for Restore (Gender)</a:t>
            </a:r>
          </a:p>
        </p:txBody>
      </p:sp>
      <p:sp>
        <p:nvSpPr>
          <p:cNvPr id="25" name="Rectangle 24">
            <a:extLst>
              <a:ext uri="{FF2B5EF4-FFF2-40B4-BE49-F238E27FC236}">
                <a16:creationId xmlns:a16="http://schemas.microsoft.com/office/drawing/2014/main" id="{F84BA9FD-4986-2517-D14B-3BAF6C470245}"/>
              </a:ext>
            </a:extLst>
          </p:cNvPr>
          <p:cNvSpPr/>
          <p:nvPr/>
        </p:nvSpPr>
        <p:spPr>
          <a:xfrm>
            <a:off x="8376085" y="1558182"/>
            <a:ext cx="2435030" cy="734437"/>
          </a:xfrm>
          <a:prstGeom prst="roundRect">
            <a:avLst/>
          </a:prstGeom>
          <a:solidFill>
            <a:srgbClr val="FF6A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Lato" panose="020F0502020204030203" pitchFamily="34" charset="0"/>
              </a:rPr>
              <a:t>Celebrating Families</a:t>
            </a:r>
          </a:p>
        </p:txBody>
      </p:sp>
      <p:sp>
        <p:nvSpPr>
          <p:cNvPr id="26" name="Rectangle 25">
            <a:extLst>
              <a:ext uri="{FF2B5EF4-FFF2-40B4-BE49-F238E27FC236}">
                <a16:creationId xmlns:a16="http://schemas.microsoft.com/office/drawing/2014/main" id="{6CB7FBBC-989F-F79D-3747-662005AF2046}"/>
              </a:ext>
            </a:extLst>
          </p:cNvPr>
          <p:cNvSpPr/>
          <p:nvPr/>
        </p:nvSpPr>
        <p:spPr>
          <a:xfrm>
            <a:off x="1366566" y="434641"/>
            <a:ext cx="10173273" cy="292395"/>
          </a:xfrm>
          <a:prstGeom prst="roundRect">
            <a:avLst/>
          </a:prstGeom>
          <a:solidFill>
            <a:srgbClr val="9054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Lato" panose="020F0502020204030203" pitchFamily="34" charset="0"/>
              </a:rPr>
              <a:t>Citizen Voice in Action</a:t>
            </a:r>
          </a:p>
        </p:txBody>
      </p:sp>
      <p:sp>
        <p:nvSpPr>
          <p:cNvPr id="29" name="TextBox 28">
            <a:extLst>
              <a:ext uri="{FF2B5EF4-FFF2-40B4-BE49-F238E27FC236}">
                <a16:creationId xmlns:a16="http://schemas.microsoft.com/office/drawing/2014/main" id="{24520DD2-7D8A-0EA9-E82A-A8AF75E81595}"/>
              </a:ext>
            </a:extLst>
          </p:cNvPr>
          <p:cNvSpPr txBox="1"/>
          <p:nvPr/>
        </p:nvSpPr>
        <p:spPr>
          <a:xfrm rot="16200000">
            <a:off x="-100416" y="2048881"/>
            <a:ext cx="1702975" cy="584775"/>
          </a:xfrm>
          <a:prstGeom prst="rect">
            <a:avLst/>
          </a:prstGeom>
          <a:noFill/>
        </p:spPr>
        <p:txBody>
          <a:bodyPr wrap="square" rtlCol="0">
            <a:spAutoFit/>
          </a:bodyPr>
          <a:lstStyle/>
          <a:p>
            <a:pPr algn="ctr"/>
            <a:r>
              <a:rPr lang="en-US" sz="3200" b="1">
                <a:solidFill>
                  <a:srgbClr val="FF6B00"/>
                </a:solidFill>
                <a:latin typeface="Lato" panose="020F0502020204030203" pitchFamily="34" charset="0"/>
              </a:rPr>
              <a:t>STEP 1 </a:t>
            </a:r>
          </a:p>
        </p:txBody>
      </p:sp>
      <p:sp>
        <p:nvSpPr>
          <p:cNvPr id="45" name="Rectangle 44">
            <a:extLst>
              <a:ext uri="{FF2B5EF4-FFF2-40B4-BE49-F238E27FC236}">
                <a16:creationId xmlns:a16="http://schemas.microsoft.com/office/drawing/2014/main" id="{CF75E326-5D93-16CD-BDEF-71397FED2D41}"/>
              </a:ext>
            </a:extLst>
          </p:cNvPr>
          <p:cNvSpPr/>
          <p:nvPr/>
        </p:nvSpPr>
        <p:spPr>
          <a:xfrm>
            <a:off x="11012557" y="2709308"/>
            <a:ext cx="996116" cy="204781"/>
          </a:xfrm>
          <a:prstGeom prst="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0" u="none" strike="noStrike" baseline="0">
                <a:solidFill>
                  <a:schemeClr val="bg1"/>
                </a:solidFill>
                <a:latin typeface="Lato" panose="020F0502020204030203" pitchFamily="34" charset="0"/>
              </a:rPr>
              <a:t>Required</a:t>
            </a:r>
            <a:endParaRPr lang="en-US" sz="1400" b="1">
              <a:solidFill>
                <a:schemeClr val="bg1"/>
              </a:solidFill>
              <a:latin typeface="Lato" panose="020F0502020204030203" pitchFamily="34" charset="0"/>
            </a:endParaRPr>
          </a:p>
        </p:txBody>
      </p:sp>
      <p:sp>
        <p:nvSpPr>
          <p:cNvPr id="46" name="Rectangle 45">
            <a:extLst>
              <a:ext uri="{FF2B5EF4-FFF2-40B4-BE49-F238E27FC236}">
                <a16:creationId xmlns:a16="http://schemas.microsoft.com/office/drawing/2014/main" id="{8714AED9-4023-7DF9-E15B-FE071B7E82B8}"/>
              </a:ext>
            </a:extLst>
          </p:cNvPr>
          <p:cNvSpPr/>
          <p:nvPr/>
        </p:nvSpPr>
        <p:spPr>
          <a:xfrm>
            <a:off x="11012557" y="2929204"/>
            <a:ext cx="1012533" cy="204781"/>
          </a:xfrm>
          <a:prstGeom prst="rect">
            <a:avLst/>
          </a:prstGeom>
          <a:solidFill>
            <a:srgbClr val="FFB9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lumMod val="65000"/>
                    <a:lumOff val="35000"/>
                  </a:schemeClr>
                </a:solidFill>
                <a:latin typeface="Lato" panose="020F0502020204030203" pitchFamily="34" charset="0"/>
              </a:rPr>
              <a:t>Contextual</a:t>
            </a:r>
          </a:p>
        </p:txBody>
      </p:sp>
      <p:sp>
        <p:nvSpPr>
          <p:cNvPr id="32" name="Rectangle 31">
            <a:extLst>
              <a:ext uri="{FF2B5EF4-FFF2-40B4-BE49-F238E27FC236}">
                <a16:creationId xmlns:a16="http://schemas.microsoft.com/office/drawing/2014/main" id="{F0666B24-1D00-89AD-1970-1DDDAEEDEBCE}"/>
              </a:ext>
            </a:extLst>
          </p:cNvPr>
          <p:cNvSpPr/>
          <p:nvPr/>
        </p:nvSpPr>
        <p:spPr>
          <a:xfrm>
            <a:off x="-14616" y="3172905"/>
            <a:ext cx="12241322" cy="2265284"/>
          </a:xfrm>
          <a:prstGeom prst="rect">
            <a:avLst/>
          </a:prstGeom>
          <a:solidFill>
            <a:srgbClr val="D0FC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Lato" panose="020F0502020204030203" pitchFamily="34" charset="0"/>
            </a:endParaRPr>
          </a:p>
        </p:txBody>
      </p:sp>
      <p:sp>
        <p:nvSpPr>
          <p:cNvPr id="33" name="TextBox 32">
            <a:extLst>
              <a:ext uri="{FF2B5EF4-FFF2-40B4-BE49-F238E27FC236}">
                <a16:creationId xmlns:a16="http://schemas.microsoft.com/office/drawing/2014/main" id="{823F7AFA-FF97-DC14-A790-F7811F27B670}"/>
              </a:ext>
            </a:extLst>
          </p:cNvPr>
          <p:cNvSpPr txBox="1"/>
          <p:nvPr/>
        </p:nvSpPr>
        <p:spPr>
          <a:xfrm rot="16200000">
            <a:off x="-470373" y="3978044"/>
            <a:ext cx="2397143" cy="587141"/>
          </a:xfrm>
          <a:prstGeom prst="rect">
            <a:avLst/>
          </a:prstGeom>
          <a:noFill/>
        </p:spPr>
        <p:txBody>
          <a:bodyPr wrap="square" rtlCol="0">
            <a:spAutoFit/>
          </a:bodyPr>
          <a:lstStyle/>
          <a:p>
            <a:pPr algn="ctr"/>
            <a:r>
              <a:rPr lang="en-US" sz="3200" b="1">
                <a:solidFill>
                  <a:srgbClr val="006661"/>
                </a:solidFill>
                <a:latin typeface="Lato" panose="020F0502020204030203" pitchFamily="34" charset="0"/>
              </a:rPr>
              <a:t>STEP 2 </a:t>
            </a:r>
          </a:p>
        </p:txBody>
      </p:sp>
      <p:sp>
        <p:nvSpPr>
          <p:cNvPr id="44" name="Rectangle: Rounded Corners 43">
            <a:extLst>
              <a:ext uri="{FF2B5EF4-FFF2-40B4-BE49-F238E27FC236}">
                <a16:creationId xmlns:a16="http://schemas.microsoft.com/office/drawing/2014/main" id="{066BB6D0-A856-D051-0B20-D023C77DA699}"/>
              </a:ext>
            </a:extLst>
          </p:cNvPr>
          <p:cNvSpPr/>
          <p:nvPr/>
        </p:nvSpPr>
        <p:spPr>
          <a:xfrm>
            <a:off x="7955827" y="3533052"/>
            <a:ext cx="4091843" cy="1324851"/>
          </a:xfrm>
          <a:prstGeom prst="roundRect">
            <a:avLst/>
          </a:prstGeom>
          <a:solidFill>
            <a:srgbClr val="006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Lato" panose="020F0502020204030203" pitchFamily="34" charset="0"/>
              </a:rPr>
              <a:t>Inclusive Market Knowledge and Access: </a:t>
            </a:r>
          </a:p>
          <a:p>
            <a:pPr algn="ctr"/>
            <a:r>
              <a:rPr lang="en-US" sz="1600" i="1">
                <a:latin typeface="Lato" panose="020F0502020204030203" pitchFamily="34" charset="0"/>
              </a:rPr>
              <a:t>Business management</a:t>
            </a:r>
          </a:p>
          <a:p>
            <a:pPr algn="ctr"/>
            <a:r>
              <a:rPr lang="en-US" sz="1600" i="1">
                <a:latin typeface="Lato" panose="020F0502020204030203" pitchFamily="34" charset="0"/>
              </a:rPr>
              <a:t>Business financial literacy</a:t>
            </a:r>
          </a:p>
          <a:p>
            <a:pPr algn="ctr"/>
            <a:r>
              <a:rPr lang="en-US" sz="1600" i="1">
                <a:latin typeface="Lato" panose="020F0502020204030203" pitchFamily="34" charset="0"/>
              </a:rPr>
              <a:t>Entrepreneurship</a:t>
            </a:r>
          </a:p>
          <a:p>
            <a:pPr algn="ctr"/>
            <a:r>
              <a:rPr lang="en-US" sz="1600" i="1">
                <a:latin typeface="Lato" panose="020F0502020204030203" pitchFamily="34" charset="0"/>
              </a:rPr>
              <a:t>Local Value Chain Development (IGAs)</a:t>
            </a:r>
          </a:p>
        </p:txBody>
      </p:sp>
      <p:grpSp>
        <p:nvGrpSpPr>
          <p:cNvPr id="48" name="Group 47">
            <a:extLst>
              <a:ext uri="{FF2B5EF4-FFF2-40B4-BE49-F238E27FC236}">
                <a16:creationId xmlns:a16="http://schemas.microsoft.com/office/drawing/2014/main" id="{02AD271D-49CD-341A-5049-99C336E20FB3}"/>
              </a:ext>
            </a:extLst>
          </p:cNvPr>
          <p:cNvGrpSpPr/>
          <p:nvPr/>
        </p:nvGrpSpPr>
        <p:grpSpPr>
          <a:xfrm>
            <a:off x="1366566" y="3501955"/>
            <a:ext cx="2034752" cy="1536921"/>
            <a:chOff x="1375617" y="3061781"/>
            <a:chExt cx="1857300" cy="1536921"/>
          </a:xfrm>
        </p:grpSpPr>
        <p:sp>
          <p:nvSpPr>
            <p:cNvPr id="22" name="Rectangle: Rounded Corners 21">
              <a:extLst>
                <a:ext uri="{FF2B5EF4-FFF2-40B4-BE49-F238E27FC236}">
                  <a16:creationId xmlns:a16="http://schemas.microsoft.com/office/drawing/2014/main" id="{AF253E91-853E-F910-F7A9-706E5DD334C3}"/>
                </a:ext>
              </a:extLst>
            </p:cNvPr>
            <p:cNvSpPr/>
            <p:nvPr/>
          </p:nvSpPr>
          <p:spPr>
            <a:xfrm>
              <a:off x="1392764" y="3061781"/>
              <a:ext cx="1840153" cy="734438"/>
            </a:xfrm>
            <a:prstGeom prst="roundRect">
              <a:avLst/>
            </a:prstGeom>
            <a:solidFill>
              <a:srgbClr val="006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Lato" panose="020F0502020204030203" pitchFamily="34" charset="0"/>
                </a:rPr>
                <a:t>HH sanitation &amp; Hygiene</a:t>
              </a:r>
            </a:p>
          </p:txBody>
        </p:sp>
        <p:sp>
          <p:nvSpPr>
            <p:cNvPr id="47" name="Rectangle: Rounded Corners 46">
              <a:extLst>
                <a:ext uri="{FF2B5EF4-FFF2-40B4-BE49-F238E27FC236}">
                  <a16:creationId xmlns:a16="http://schemas.microsoft.com/office/drawing/2014/main" id="{2601A529-A9C5-E379-459A-CE68F4C1D72A}"/>
                </a:ext>
              </a:extLst>
            </p:cNvPr>
            <p:cNvSpPr/>
            <p:nvPr/>
          </p:nvSpPr>
          <p:spPr>
            <a:xfrm>
              <a:off x="1375617" y="3864264"/>
              <a:ext cx="1840153" cy="734438"/>
            </a:xfrm>
            <a:prstGeom prst="roundRect">
              <a:avLst/>
            </a:prstGeom>
            <a:solidFill>
              <a:srgbClr val="006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Lato" panose="020F0502020204030203" pitchFamily="34" charset="0"/>
                </a:rPr>
                <a:t>Institutional Menstrual health</a:t>
              </a:r>
            </a:p>
          </p:txBody>
        </p:sp>
      </p:grpSp>
      <p:sp>
        <p:nvSpPr>
          <p:cNvPr id="53" name="Rectangle 52">
            <a:extLst>
              <a:ext uri="{FF2B5EF4-FFF2-40B4-BE49-F238E27FC236}">
                <a16:creationId xmlns:a16="http://schemas.microsoft.com/office/drawing/2014/main" id="{828D5D61-C6D8-625E-6900-727BD63E0221}"/>
              </a:ext>
            </a:extLst>
          </p:cNvPr>
          <p:cNvSpPr/>
          <p:nvPr/>
        </p:nvSpPr>
        <p:spPr>
          <a:xfrm>
            <a:off x="11038743" y="4907834"/>
            <a:ext cx="1003895" cy="231983"/>
          </a:xfrm>
          <a:prstGeom prst="rect">
            <a:avLst/>
          </a:prstGeom>
          <a:solidFill>
            <a:srgbClr val="466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0" u="none" strike="noStrike" baseline="0">
                <a:solidFill>
                  <a:schemeClr val="bg1"/>
                </a:solidFill>
                <a:latin typeface="Lato" panose="020F0502020204030203" pitchFamily="34" charset="0"/>
              </a:rPr>
              <a:t>Required</a:t>
            </a:r>
            <a:endParaRPr lang="en-US" sz="1400" b="1">
              <a:solidFill>
                <a:schemeClr val="bg1"/>
              </a:solidFill>
              <a:latin typeface="Lato" panose="020F0502020204030203" pitchFamily="34" charset="0"/>
            </a:endParaRPr>
          </a:p>
        </p:txBody>
      </p:sp>
      <p:sp>
        <p:nvSpPr>
          <p:cNvPr id="54" name="Rectangle 53">
            <a:extLst>
              <a:ext uri="{FF2B5EF4-FFF2-40B4-BE49-F238E27FC236}">
                <a16:creationId xmlns:a16="http://schemas.microsoft.com/office/drawing/2014/main" id="{C431C45D-7390-2BEF-99FF-D352AF0A0D83}"/>
              </a:ext>
            </a:extLst>
          </p:cNvPr>
          <p:cNvSpPr/>
          <p:nvPr/>
        </p:nvSpPr>
        <p:spPr>
          <a:xfrm>
            <a:off x="11026008" y="5163382"/>
            <a:ext cx="1016629" cy="231983"/>
          </a:xfrm>
          <a:prstGeom prst="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lumMod val="65000"/>
                    <a:lumOff val="35000"/>
                  </a:schemeClr>
                </a:solidFill>
                <a:latin typeface="Lato" panose="020F0502020204030203" pitchFamily="34" charset="0"/>
              </a:rPr>
              <a:t>Contextual</a:t>
            </a:r>
          </a:p>
        </p:txBody>
      </p:sp>
      <p:sp>
        <p:nvSpPr>
          <p:cNvPr id="57" name="Rectangle 56">
            <a:extLst>
              <a:ext uri="{FF2B5EF4-FFF2-40B4-BE49-F238E27FC236}">
                <a16:creationId xmlns:a16="http://schemas.microsoft.com/office/drawing/2014/main" id="{B0B8EC6D-E7A1-8BD8-5C3D-C942499CEB24}"/>
              </a:ext>
            </a:extLst>
          </p:cNvPr>
          <p:cNvSpPr/>
          <p:nvPr/>
        </p:nvSpPr>
        <p:spPr>
          <a:xfrm>
            <a:off x="11016875" y="6473537"/>
            <a:ext cx="1003895" cy="287326"/>
          </a:xfrm>
          <a:prstGeom prst="rect">
            <a:avLst/>
          </a:prstGeom>
          <a:solidFill>
            <a:srgbClr val="00AC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0" u="none" strike="noStrike" baseline="0">
                <a:solidFill>
                  <a:schemeClr val="bg1"/>
                </a:solidFill>
                <a:latin typeface="Lato" panose="020F0502020204030203" pitchFamily="34" charset="0"/>
              </a:rPr>
              <a:t>Required</a:t>
            </a:r>
            <a:endParaRPr lang="en-US" sz="1400" b="1">
              <a:solidFill>
                <a:schemeClr val="bg1"/>
              </a:solidFill>
              <a:latin typeface="Lato" panose="020F0502020204030203" pitchFamily="34" charset="0"/>
            </a:endParaRPr>
          </a:p>
        </p:txBody>
      </p:sp>
      <p:grpSp>
        <p:nvGrpSpPr>
          <p:cNvPr id="2" name="Group 1">
            <a:extLst>
              <a:ext uri="{FF2B5EF4-FFF2-40B4-BE49-F238E27FC236}">
                <a16:creationId xmlns:a16="http://schemas.microsoft.com/office/drawing/2014/main" id="{DAD0934C-8661-1739-2DB9-CB4F5FB4B81E}"/>
              </a:ext>
            </a:extLst>
          </p:cNvPr>
          <p:cNvGrpSpPr/>
          <p:nvPr/>
        </p:nvGrpSpPr>
        <p:grpSpPr>
          <a:xfrm>
            <a:off x="3512265" y="3244958"/>
            <a:ext cx="2537825" cy="1575612"/>
            <a:chOff x="3512265" y="3244958"/>
            <a:chExt cx="2537825" cy="1575612"/>
          </a:xfrm>
        </p:grpSpPr>
        <p:grpSp>
          <p:nvGrpSpPr>
            <p:cNvPr id="40" name="Group 39">
              <a:extLst>
                <a:ext uri="{FF2B5EF4-FFF2-40B4-BE49-F238E27FC236}">
                  <a16:creationId xmlns:a16="http://schemas.microsoft.com/office/drawing/2014/main" id="{ABAF53F7-A870-4336-C4C3-B94EC0047BB8}"/>
                </a:ext>
              </a:extLst>
            </p:cNvPr>
            <p:cNvGrpSpPr/>
            <p:nvPr/>
          </p:nvGrpSpPr>
          <p:grpSpPr>
            <a:xfrm>
              <a:off x="3512265" y="3244958"/>
              <a:ext cx="2537653" cy="1050902"/>
              <a:chOff x="3413845" y="2728514"/>
              <a:chExt cx="1840153" cy="1050902"/>
            </a:xfrm>
          </p:grpSpPr>
          <p:sp>
            <p:nvSpPr>
              <p:cNvPr id="31" name="Rectangle: Rounded Corners 30">
                <a:extLst>
                  <a:ext uri="{FF2B5EF4-FFF2-40B4-BE49-F238E27FC236}">
                    <a16:creationId xmlns:a16="http://schemas.microsoft.com/office/drawing/2014/main" id="{992A6073-41A8-4D5D-113A-1CAD02C97BAD}"/>
                  </a:ext>
                </a:extLst>
              </p:cNvPr>
              <p:cNvSpPr/>
              <p:nvPr/>
            </p:nvSpPr>
            <p:spPr>
              <a:xfrm>
                <a:off x="3413845" y="2728514"/>
                <a:ext cx="1840153" cy="371139"/>
              </a:xfrm>
              <a:prstGeom prst="round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65000"/>
                        <a:lumOff val="35000"/>
                      </a:schemeClr>
                    </a:solidFill>
                    <a:latin typeface="Lato" panose="020F0502020204030203" pitchFamily="34" charset="0"/>
                  </a:rPr>
                  <a:t>Nurturing Care Groups</a:t>
                </a:r>
              </a:p>
            </p:txBody>
          </p:sp>
          <p:sp>
            <p:nvSpPr>
              <p:cNvPr id="37" name="Rectangle: Rounded Corners 36">
                <a:extLst>
                  <a:ext uri="{FF2B5EF4-FFF2-40B4-BE49-F238E27FC236}">
                    <a16:creationId xmlns:a16="http://schemas.microsoft.com/office/drawing/2014/main" id="{C2D6F89A-0580-FD11-1F4B-E80E94F30B51}"/>
                  </a:ext>
                </a:extLst>
              </p:cNvPr>
              <p:cNvSpPr/>
              <p:nvPr/>
            </p:nvSpPr>
            <p:spPr>
              <a:xfrm>
                <a:off x="3413845" y="3118586"/>
                <a:ext cx="1840153" cy="318292"/>
              </a:xfrm>
              <a:prstGeom prst="round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65000"/>
                        <a:lumOff val="35000"/>
                      </a:schemeClr>
                    </a:solidFill>
                    <a:latin typeface="Lato" panose="020F0502020204030203" pitchFamily="34" charset="0"/>
                  </a:rPr>
                  <a:t>WASH UP!</a:t>
                </a:r>
              </a:p>
            </p:txBody>
          </p:sp>
          <p:sp>
            <p:nvSpPr>
              <p:cNvPr id="38" name="Rectangle: Rounded Corners 37">
                <a:extLst>
                  <a:ext uri="{FF2B5EF4-FFF2-40B4-BE49-F238E27FC236}">
                    <a16:creationId xmlns:a16="http://schemas.microsoft.com/office/drawing/2014/main" id="{8FF26662-81FA-DE5D-9DDA-450372D81C0B}"/>
                  </a:ext>
                </a:extLst>
              </p:cNvPr>
              <p:cNvSpPr/>
              <p:nvPr/>
            </p:nvSpPr>
            <p:spPr>
              <a:xfrm>
                <a:off x="3413845" y="3461124"/>
                <a:ext cx="1840153" cy="318292"/>
              </a:xfrm>
              <a:prstGeom prst="round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65000"/>
                        <a:lumOff val="35000"/>
                      </a:schemeClr>
                    </a:solidFill>
                    <a:latin typeface="Lato" panose="020F0502020204030203" pitchFamily="34" charset="0"/>
                  </a:rPr>
                  <a:t>Girl Talk/WASH United</a:t>
                </a:r>
              </a:p>
            </p:txBody>
          </p:sp>
        </p:grpSp>
        <p:sp>
          <p:nvSpPr>
            <p:cNvPr id="58" name="Rectangle: Rounded Corners 57">
              <a:extLst>
                <a:ext uri="{FF2B5EF4-FFF2-40B4-BE49-F238E27FC236}">
                  <a16:creationId xmlns:a16="http://schemas.microsoft.com/office/drawing/2014/main" id="{E1916BD9-7C21-6E42-6FDD-7017308D6322}"/>
                </a:ext>
              </a:extLst>
            </p:cNvPr>
            <p:cNvSpPr/>
            <p:nvPr/>
          </p:nvSpPr>
          <p:spPr>
            <a:xfrm>
              <a:off x="3512265" y="4317945"/>
              <a:ext cx="2537825" cy="502625"/>
            </a:xfrm>
            <a:prstGeom prst="round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65000"/>
                      <a:lumOff val="35000"/>
                    </a:schemeClr>
                  </a:solidFill>
                  <a:latin typeface="Lato" panose="020F0502020204030203" pitchFamily="34" charset="0"/>
                </a:rPr>
                <a:t>HH Menstrual Health &amp; hygiene </a:t>
              </a:r>
            </a:p>
          </p:txBody>
        </p:sp>
      </p:grpSp>
      <p:sp>
        <p:nvSpPr>
          <p:cNvPr id="3" name="TextBox 2">
            <a:extLst>
              <a:ext uri="{FF2B5EF4-FFF2-40B4-BE49-F238E27FC236}">
                <a16:creationId xmlns:a16="http://schemas.microsoft.com/office/drawing/2014/main" id="{B4332F10-F086-7379-EC5F-D2E29FA2A304}"/>
              </a:ext>
            </a:extLst>
          </p:cNvPr>
          <p:cNvSpPr txBox="1"/>
          <p:nvPr/>
        </p:nvSpPr>
        <p:spPr>
          <a:xfrm rot="16200000">
            <a:off x="-4704" y="390946"/>
            <a:ext cx="1489783" cy="707886"/>
          </a:xfrm>
          <a:prstGeom prst="rect">
            <a:avLst/>
          </a:prstGeom>
          <a:noFill/>
        </p:spPr>
        <p:txBody>
          <a:bodyPr wrap="square" rtlCol="0">
            <a:spAutoFit/>
          </a:bodyPr>
          <a:lstStyle/>
          <a:p>
            <a:pPr algn="ctr"/>
            <a:r>
              <a:rPr lang="en-US" sz="2000" b="1">
                <a:solidFill>
                  <a:srgbClr val="9054A1"/>
                </a:solidFill>
                <a:latin typeface="Lato" panose="020F0502020204030203" pitchFamily="34" charset="0"/>
              </a:rPr>
              <a:t>FOUND-</a:t>
            </a:r>
          </a:p>
          <a:p>
            <a:pPr algn="ctr"/>
            <a:r>
              <a:rPr lang="en-US" sz="2000" b="1">
                <a:solidFill>
                  <a:srgbClr val="9054A1"/>
                </a:solidFill>
                <a:latin typeface="Lato" panose="020F0502020204030203" pitchFamily="34" charset="0"/>
              </a:rPr>
              <a:t>ATIONAL</a:t>
            </a:r>
          </a:p>
        </p:txBody>
      </p:sp>
      <p:sp>
        <p:nvSpPr>
          <p:cNvPr id="12" name="Rectangle 9">
            <a:extLst>
              <a:ext uri="{FF2B5EF4-FFF2-40B4-BE49-F238E27FC236}">
                <a16:creationId xmlns:a16="http://schemas.microsoft.com/office/drawing/2014/main" id="{59E0E196-A4C5-B6C5-7BCF-876705500472}"/>
              </a:ext>
            </a:extLst>
          </p:cNvPr>
          <p:cNvSpPr/>
          <p:nvPr/>
        </p:nvSpPr>
        <p:spPr>
          <a:xfrm>
            <a:off x="1392760" y="1165201"/>
            <a:ext cx="10147075" cy="303489"/>
          </a:xfrm>
          <a:prstGeom prst="roundRect">
            <a:avLst/>
          </a:prstGeom>
          <a:solidFill>
            <a:srgbClr val="9054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Lato" panose="020F0502020204030203" pitchFamily="34" charset="0"/>
              </a:rPr>
              <a:t>Institutional WASH</a:t>
            </a:r>
          </a:p>
        </p:txBody>
      </p:sp>
      <p:sp>
        <p:nvSpPr>
          <p:cNvPr id="5" name="Rectangle: Rounded Corners 4">
            <a:extLst>
              <a:ext uri="{FF2B5EF4-FFF2-40B4-BE49-F238E27FC236}">
                <a16:creationId xmlns:a16="http://schemas.microsoft.com/office/drawing/2014/main" id="{8A3F2DF4-5EC3-5807-3CBA-C6EFBEE911E5}"/>
              </a:ext>
            </a:extLst>
          </p:cNvPr>
          <p:cNvSpPr/>
          <p:nvPr/>
        </p:nvSpPr>
        <p:spPr>
          <a:xfrm>
            <a:off x="6096000" y="3240117"/>
            <a:ext cx="1761269" cy="502625"/>
          </a:xfrm>
          <a:prstGeom prst="round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65000"/>
                    <a:lumOff val="35000"/>
                  </a:schemeClr>
                </a:solidFill>
                <a:latin typeface="Lato" panose="020F0502020204030203" pitchFamily="34" charset="0"/>
              </a:rPr>
              <a:t>Climate Smart Agriculture</a:t>
            </a:r>
          </a:p>
        </p:txBody>
      </p:sp>
      <p:sp>
        <p:nvSpPr>
          <p:cNvPr id="6" name="Rectangle: Rounded Corners 5">
            <a:extLst>
              <a:ext uri="{FF2B5EF4-FFF2-40B4-BE49-F238E27FC236}">
                <a16:creationId xmlns:a16="http://schemas.microsoft.com/office/drawing/2014/main" id="{95384AFC-6D0E-A0BF-DAC2-CC631A96036D}"/>
              </a:ext>
            </a:extLst>
          </p:cNvPr>
          <p:cNvSpPr/>
          <p:nvPr/>
        </p:nvSpPr>
        <p:spPr>
          <a:xfrm>
            <a:off x="6106045" y="3793235"/>
            <a:ext cx="1761269" cy="502625"/>
          </a:xfrm>
          <a:prstGeom prst="round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65000"/>
                    <a:lumOff val="35000"/>
                  </a:schemeClr>
                </a:solidFill>
                <a:latin typeface="Lato" panose="020F0502020204030203" pitchFamily="34" charset="0"/>
              </a:rPr>
              <a:t>Water for Production</a:t>
            </a:r>
          </a:p>
        </p:txBody>
      </p:sp>
      <p:sp>
        <p:nvSpPr>
          <p:cNvPr id="9" name="Rectangle: Rounded Corners 8">
            <a:extLst>
              <a:ext uri="{FF2B5EF4-FFF2-40B4-BE49-F238E27FC236}">
                <a16:creationId xmlns:a16="http://schemas.microsoft.com/office/drawing/2014/main" id="{1B1486D5-C5F0-5EAB-20C4-A1CF70D486FB}"/>
              </a:ext>
            </a:extLst>
          </p:cNvPr>
          <p:cNvSpPr/>
          <p:nvPr/>
        </p:nvSpPr>
        <p:spPr>
          <a:xfrm>
            <a:off x="3512265" y="4842655"/>
            <a:ext cx="2537653" cy="359479"/>
          </a:xfrm>
          <a:prstGeom prst="round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65000"/>
                    <a:lumOff val="35000"/>
                  </a:schemeClr>
                </a:solidFill>
                <a:latin typeface="Lato" panose="020F0502020204030203" pitchFamily="34" charset="0"/>
              </a:rPr>
              <a:t>MenCare</a:t>
            </a:r>
          </a:p>
        </p:txBody>
      </p:sp>
      <p:sp>
        <p:nvSpPr>
          <p:cNvPr id="13" name="Rectangle: Rounded Corners 12">
            <a:extLst>
              <a:ext uri="{FF2B5EF4-FFF2-40B4-BE49-F238E27FC236}">
                <a16:creationId xmlns:a16="http://schemas.microsoft.com/office/drawing/2014/main" id="{819B9D86-CEA6-B932-C146-6BAA3B7AEB23}"/>
              </a:ext>
            </a:extLst>
          </p:cNvPr>
          <p:cNvSpPr/>
          <p:nvPr/>
        </p:nvSpPr>
        <p:spPr>
          <a:xfrm>
            <a:off x="6095999" y="4334690"/>
            <a:ext cx="1761269" cy="351360"/>
          </a:xfrm>
          <a:prstGeom prst="round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65000"/>
                    <a:lumOff val="35000"/>
                  </a:schemeClr>
                </a:solidFill>
                <a:latin typeface="Lato" panose="020F0502020204030203" pitchFamily="34" charset="0"/>
              </a:rPr>
              <a:t>FMNR</a:t>
            </a:r>
          </a:p>
        </p:txBody>
      </p:sp>
      <p:sp>
        <p:nvSpPr>
          <p:cNvPr id="14" name="Rectangle: Rounded Corners 13">
            <a:extLst>
              <a:ext uri="{FF2B5EF4-FFF2-40B4-BE49-F238E27FC236}">
                <a16:creationId xmlns:a16="http://schemas.microsoft.com/office/drawing/2014/main" id="{C99F3601-8BA9-E171-7E1F-C687569A981F}"/>
              </a:ext>
            </a:extLst>
          </p:cNvPr>
          <p:cNvSpPr/>
          <p:nvPr/>
        </p:nvSpPr>
        <p:spPr>
          <a:xfrm>
            <a:off x="6095999" y="4724880"/>
            <a:ext cx="1761269" cy="351360"/>
          </a:xfrm>
          <a:prstGeom prst="round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65000"/>
                    <a:lumOff val="35000"/>
                  </a:schemeClr>
                </a:solidFill>
                <a:latin typeface="Lato" panose="020F0502020204030203" pitchFamily="34" charset="0"/>
              </a:rPr>
              <a:t>Youth Ready</a:t>
            </a:r>
          </a:p>
        </p:txBody>
      </p:sp>
    </p:spTree>
    <p:extLst>
      <p:ext uri="{BB962C8B-B14F-4D97-AF65-F5344CB8AC3E}">
        <p14:creationId xmlns:p14="http://schemas.microsoft.com/office/powerpoint/2010/main" val="4224464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CB60-90FF-1C85-4606-814C22D01BE7}"/>
            </a:ext>
          </a:extLst>
        </p:cNvPr>
        <p:cNvGrpSpPr/>
        <p:nvPr/>
      </p:nvGrpSpPr>
      <p:grpSpPr>
        <a:xfrm>
          <a:off x="0" y="0"/>
          <a:ext cx="0" cy="0"/>
          <a:chOff x="0" y="0"/>
          <a:chExt cx="0" cy="0"/>
        </a:xfrm>
      </p:grpSpPr>
      <p:sp>
        <p:nvSpPr>
          <p:cNvPr id="12" name="Flowchart: Off-page Connector 46">
            <a:extLst>
              <a:ext uri="{FF2B5EF4-FFF2-40B4-BE49-F238E27FC236}">
                <a16:creationId xmlns:a16="http://schemas.microsoft.com/office/drawing/2014/main" id="{B50B20D5-C56A-632F-23AE-D63FC94B16CD}"/>
              </a:ext>
            </a:extLst>
          </p:cNvPr>
          <p:cNvSpPr/>
          <p:nvPr/>
        </p:nvSpPr>
        <p:spPr>
          <a:xfrm rot="16200000">
            <a:off x="5189520" y="1270172"/>
            <a:ext cx="1382673" cy="9471617"/>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808"/>
              <a:gd name="connsiteX1" fmla="*/ 10000 w 10000"/>
              <a:gd name="connsiteY1" fmla="*/ 0 h 8808"/>
              <a:gd name="connsiteX2" fmla="*/ 10000 w 10000"/>
              <a:gd name="connsiteY2" fmla="*/ 8000 h 8808"/>
              <a:gd name="connsiteX3" fmla="*/ 5077 w 10000"/>
              <a:gd name="connsiteY3" fmla="*/ 8808 h 8808"/>
              <a:gd name="connsiteX4" fmla="*/ 0 w 10000"/>
              <a:gd name="connsiteY4" fmla="*/ 8000 h 8808"/>
              <a:gd name="connsiteX5" fmla="*/ 0 w 10000"/>
              <a:gd name="connsiteY5" fmla="*/ 0 h 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808">
                <a:moveTo>
                  <a:pt x="0" y="0"/>
                </a:moveTo>
                <a:lnTo>
                  <a:pt x="10000" y="0"/>
                </a:lnTo>
                <a:lnTo>
                  <a:pt x="10000" y="8000"/>
                </a:lnTo>
                <a:lnTo>
                  <a:pt x="5077" y="8808"/>
                </a:lnTo>
                <a:lnTo>
                  <a:pt x="0" y="8000"/>
                </a:lnTo>
                <a:lnTo>
                  <a:pt x="0" y="0"/>
                </a:lnTo>
                <a:close/>
              </a:path>
            </a:pathLst>
          </a:custGeom>
          <a:solidFill>
            <a:srgbClr val="E0E1E3"/>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0" name="Flowchart: Off-page Connector 46">
            <a:extLst>
              <a:ext uri="{FF2B5EF4-FFF2-40B4-BE49-F238E27FC236}">
                <a16:creationId xmlns:a16="http://schemas.microsoft.com/office/drawing/2014/main" id="{9C4A9825-846A-7C14-557D-924594EA6547}"/>
              </a:ext>
            </a:extLst>
          </p:cNvPr>
          <p:cNvSpPr/>
          <p:nvPr/>
        </p:nvSpPr>
        <p:spPr>
          <a:xfrm rot="16200000">
            <a:off x="5188929" y="-168907"/>
            <a:ext cx="1382673" cy="9471617"/>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808"/>
              <a:gd name="connsiteX1" fmla="*/ 10000 w 10000"/>
              <a:gd name="connsiteY1" fmla="*/ 0 h 8808"/>
              <a:gd name="connsiteX2" fmla="*/ 10000 w 10000"/>
              <a:gd name="connsiteY2" fmla="*/ 8000 h 8808"/>
              <a:gd name="connsiteX3" fmla="*/ 5077 w 10000"/>
              <a:gd name="connsiteY3" fmla="*/ 8808 h 8808"/>
              <a:gd name="connsiteX4" fmla="*/ 0 w 10000"/>
              <a:gd name="connsiteY4" fmla="*/ 8000 h 8808"/>
              <a:gd name="connsiteX5" fmla="*/ 0 w 10000"/>
              <a:gd name="connsiteY5" fmla="*/ 0 h 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808">
                <a:moveTo>
                  <a:pt x="0" y="0"/>
                </a:moveTo>
                <a:lnTo>
                  <a:pt x="10000" y="0"/>
                </a:lnTo>
                <a:lnTo>
                  <a:pt x="10000" y="8000"/>
                </a:lnTo>
                <a:lnTo>
                  <a:pt x="5077" y="8808"/>
                </a:lnTo>
                <a:lnTo>
                  <a:pt x="0" y="8000"/>
                </a:lnTo>
                <a:lnTo>
                  <a:pt x="0" y="0"/>
                </a:lnTo>
                <a:close/>
              </a:path>
            </a:pathLst>
          </a:custGeom>
          <a:solidFill>
            <a:srgbClr val="EAE7E4"/>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47" name="Flowchart: Off-page Connector 46">
            <a:extLst>
              <a:ext uri="{FF2B5EF4-FFF2-40B4-BE49-F238E27FC236}">
                <a16:creationId xmlns:a16="http://schemas.microsoft.com/office/drawing/2014/main" id="{6157F91E-2B7E-E02E-78B6-18BC1300AD24}"/>
              </a:ext>
            </a:extLst>
          </p:cNvPr>
          <p:cNvSpPr/>
          <p:nvPr/>
        </p:nvSpPr>
        <p:spPr>
          <a:xfrm rot="16200000">
            <a:off x="5189520" y="-1599967"/>
            <a:ext cx="1382673" cy="9471618"/>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808"/>
              <a:gd name="connsiteX1" fmla="*/ 10000 w 10000"/>
              <a:gd name="connsiteY1" fmla="*/ 0 h 8808"/>
              <a:gd name="connsiteX2" fmla="*/ 10000 w 10000"/>
              <a:gd name="connsiteY2" fmla="*/ 8000 h 8808"/>
              <a:gd name="connsiteX3" fmla="*/ 5077 w 10000"/>
              <a:gd name="connsiteY3" fmla="*/ 8808 h 8808"/>
              <a:gd name="connsiteX4" fmla="*/ 0 w 10000"/>
              <a:gd name="connsiteY4" fmla="*/ 8000 h 8808"/>
              <a:gd name="connsiteX5" fmla="*/ 0 w 10000"/>
              <a:gd name="connsiteY5" fmla="*/ 0 h 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808">
                <a:moveTo>
                  <a:pt x="0" y="0"/>
                </a:moveTo>
                <a:lnTo>
                  <a:pt x="10000" y="0"/>
                </a:lnTo>
                <a:lnTo>
                  <a:pt x="10000" y="8000"/>
                </a:lnTo>
                <a:lnTo>
                  <a:pt x="5077" y="8808"/>
                </a:lnTo>
                <a:lnTo>
                  <a:pt x="0" y="8000"/>
                </a:lnTo>
                <a:lnTo>
                  <a:pt x="0" y="0"/>
                </a:lnTo>
                <a:close/>
              </a:path>
            </a:pathLst>
          </a:custGeom>
          <a:solidFill>
            <a:srgbClr val="CAC4BB">
              <a:alpha val="74902"/>
            </a:srgb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4" name="Rectangle 3">
            <a:extLst>
              <a:ext uri="{FF2B5EF4-FFF2-40B4-BE49-F238E27FC236}">
                <a16:creationId xmlns:a16="http://schemas.microsoft.com/office/drawing/2014/main" id="{A594A78E-DFF4-0EFF-7720-502600B4E863}"/>
              </a:ext>
            </a:extLst>
          </p:cNvPr>
          <p:cNvSpPr/>
          <p:nvPr/>
        </p:nvSpPr>
        <p:spPr>
          <a:xfrm>
            <a:off x="6142548" y="1339046"/>
            <a:ext cx="1704927" cy="102171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26" name="Rectangle 25">
            <a:extLst>
              <a:ext uri="{FF2B5EF4-FFF2-40B4-BE49-F238E27FC236}">
                <a16:creationId xmlns:a16="http://schemas.microsoft.com/office/drawing/2014/main" id="{8E66E2B7-BBA5-30A4-1375-DF52A08FB797}"/>
              </a:ext>
            </a:extLst>
          </p:cNvPr>
          <p:cNvSpPr/>
          <p:nvPr/>
        </p:nvSpPr>
        <p:spPr>
          <a:xfrm>
            <a:off x="4950597" y="2859715"/>
            <a:ext cx="1538916" cy="9677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Lato" panose="020F0502020204030203" pitchFamily="34" charset="0"/>
            </a:endParaRPr>
          </a:p>
        </p:txBody>
      </p:sp>
      <p:sp>
        <p:nvSpPr>
          <p:cNvPr id="27" name="TextBox 26">
            <a:extLst>
              <a:ext uri="{FF2B5EF4-FFF2-40B4-BE49-F238E27FC236}">
                <a16:creationId xmlns:a16="http://schemas.microsoft.com/office/drawing/2014/main" id="{289BC315-59D0-C405-01E5-748E90726579}"/>
              </a:ext>
            </a:extLst>
          </p:cNvPr>
          <p:cNvSpPr txBox="1"/>
          <p:nvPr/>
        </p:nvSpPr>
        <p:spPr>
          <a:xfrm>
            <a:off x="1368298" y="2536740"/>
            <a:ext cx="2259164" cy="967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0" rIns="53340" bIns="0" numCol="1" spcCol="1270" anchor="ctr" anchorCtr="0">
            <a:noAutofit/>
          </a:bodyPr>
          <a:lstStyle/>
          <a:p>
            <a:pPr marL="0" lvl="0" indent="0" algn="l" defTabSz="622300">
              <a:lnSpc>
                <a:spcPct val="90000"/>
              </a:lnSpc>
              <a:spcBef>
                <a:spcPct val="0"/>
              </a:spcBef>
              <a:spcAft>
                <a:spcPts val="600"/>
              </a:spcAft>
              <a:buNone/>
            </a:pPr>
            <a:r>
              <a:rPr lang="en-US" sz="2800" kern="1200">
                <a:latin typeface="Lato" panose="020F0502020204030203" pitchFamily="34" charset="0"/>
              </a:rPr>
              <a:t>Step 1</a:t>
            </a:r>
          </a:p>
          <a:p>
            <a:pPr marL="0" lvl="0" indent="0" algn="l" defTabSz="622300">
              <a:lnSpc>
                <a:spcPct val="90000"/>
              </a:lnSpc>
              <a:spcBef>
                <a:spcPct val="0"/>
              </a:spcBef>
              <a:spcAft>
                <a:spcPct val="35000"/>
              </a:spcAft>
              <a:buNone/>
            </a:pPr>
            <a:r>
              <a:rPr lang="en-US" sz="1600" kern="1200">
                <a:latin typeface="Lato" panose="020F0502020204030203" pitchFamily="34" charset="0"/>
              </a:rPr>
              <a:t>Establish a dignifying enabling environment</a:t>
            </a:r>
          </a:p>
        </p:txBody>
      </p:sp>
      <p:sp>
        <p:nvSpPr>
          <p:cNvPr id="54" name="Rectangle: Rounded Corners 53">
            <a:extLst>
              <a:ext uri="{FF2B5EF4-FFF2-40B4-BE49-F238E27FC236}">
                <a16:creationId xmlns:a16="http://schemas.microsoft.com/office/drawing/2014/main" id="{64EC2797-13E2-C290-99A4-680BF33265FF}"/>
              </a:ext>
            </a:extLst>
          </p:cNvPr>
          <p:cNvSpPr/>
          <p:nvPr/>
        </p:nvSpPr>
        <p:spPr>
          <a:xfrm>
            <a:off x="4219194" y="2978944"/>
            <a:ext cx="1723103" cy="655526"/>
          </a:xfrm>
          <a:prstGeom prst="roundRect">
            <a:avLst/>
          </a:prstGeom>
          <a:solidFill>
            <a:srgbClr val="F67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Biblical Empowered Worldview</a:t>
            </a:r>
          </a:p>
        </p:txBody>
      </p:sp>
      <p:sp>
        <p:nvSpPr>
          <p:cNvPr id="55" name="Rectangle 25">
            <a:extLst>
              <a:ext uri="{FF2B5EF4-FFF2-40B4-BE49-F238E27FC236}">
                <a16:creationId xmlns:a16="http://schemas.microsoft.com/office/drawing/2014/main" id="{A0C21331-397B-4289-D3C3-7DD0D504167E}"/>
              </a:ext>
            </a:extLst>
          </p:cNvPr>
          <p:cNvSpPr/>
          <p:nvPr/>
        </p:nvSpPr>
        <p:spPr>
          <a:xfrm>
            <a:off x="4219194" y="4170331"/>
            <a:ext cx="1730849" cy="452149"/>
          </a:xfrm>
          <a:prstGeom prst="roundRect">
            <a:avLst/>
          </a:prstGeom>
          <a:solidFill>
            <a:srgbClr val="F67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Citizen Voice in Action</a:t>
            </a:r>
          </a:p>
        </p:txBody>
      </p:sp>
      <p:sp>
        <p:nvSpPr>
          <p:cNvPr id="56" name="Rectangle 9">
            <a:extLst>
              <a:ext uri="{FF2B5EF4-FFF2-40B4-BE49-F238E27FC236}">
                <a16:creationId xmlns:a16="http://schemas.microsoft.com/office/drawing/2014/main" id="{BFE54F4C-2D64-4548-FF74-FD168E11E2AD}"/>
              </a:ext>
            </a:extLst>
          </p:cNvPr>
          <p:cNvSpPr/>
          <p:nvPr/>
        </p:nvSpPr>
        <p:spPr>
          <a:xfrm>
            <a:off x="6139170" y="2670213"/>
            <a:ext cx="1708305" cy="505447"/>
          </a:xfrm>
          <a:prstGeom prst="roundRect">
            <a:avLst/>
          </a:prstGeom>
          <a:solidFill>
            <a:srgbClr val="46B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Community Water Access</a:t>
            </a:r>
          </a:p>
        </p:txBody>
      </p:sp>
      <p:sp>
        <p:nvSpPr>
          <p:cNvPr id="57" name="Rectangle 9">
            <a:extLst>
              <a:ext uri="{FF2B5EF4-FFF2-40B4-BE49-F238E27FC236}">
                <a16:creationId xmlns:a16="http://schemas.microsoft.com/office/drawing/2014/main" id="{CECC78A1-E8B9-82EC-764E-2817211C8E8C}"/>
              </a:ext>
            </a:extLst>
          </p:cNvPr>
          <p:cNvSpPr/>
          <p:nvPr/>
        </p:nvSpPr>
        <p:spPr>
          <a:xfrm>
            <a:off x="6149386" y="3221467"/>
            <a:ext cx="1698639" cy="586726"/>
          </a:xfrm>
          <a:prstGeom prst="roundRect">
            <a:avLst/>
          </a:prstGeom>
          <a:solidFill>
            <a:srgbClr val="46B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Lato" panose="020F0502020204030203" pitchFamily="34" charset="0"/>
              </a:rPr>
              <a:t>Community Sanitation &amp; Hygiene</a:t>
            </a:r>
          </a:p>
        </p:txBody>
      </p:sp>
      <p:sp>
        <p:nvSpPr>
          <p:cNvPr id="58" name="Rectangle: Rounded Corners 57">
            <a:extLst>
              <a:ext uri="{FF2B5EF4-FFF2-40B4-BE49-F238E27FC236}">
                <a16:creationId xmlns:a16="http://schemas.microsoft.com/office/drawing/2014/main" id="{11769B2E-F3E5-FE0B-ABA6-6E7AA466C659}"/>
              </a:ext>
            </a:extLst>
          </p:cNvPr>
          <p:cNvSpPr/>
          <p:nvPr/>
        </p:nvSpPr>
        <p:spPr>
          <a:xfrm>
            <a:off x="4219194" y="3677801"/>
            <a:ext cx="1723103" cy="442717"/>
          </a:xfrm>
          <a:prstGeom prst="roundRect">
            <a:avLst/>
          </a:prstGeom>
          <a:solidFill>
            <a:srgbClr val="F67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Celebrating Families</a:t>
            </a:r>
          </a:p>
        </p:txBody>
      </p:sp>
      <p:sp>
        <p:nvSpPr>
          <p:cNvPr id="59" name="Rectangle: Rounded Corners 58">
            <a:extLst>
              <a:ext uri="{FF2B5EF4-FFF2-40B4-BE49-F238E27FC236}">
                <a16:creationId xmlns:a16="http://schemas.microsoft.com/office/drawing/2014/main" id="{F4CF2D50-F6C8-0E4C-A2B9-49FFF5377CF3}"/>
              </a:ext>
            </a:extLst>
          </p:cNvPr>
          <p:cNvSpPr/>
          <p:nvPr/>
        </p:nvSpPr>
        <p:spPr>
          <a:xfrm>
            <a:off x="4219194" y="2495866"/>
            <a:ext cx="1723103" cy="442717"/>
          </a:xfrm>
          <a:prstGeom prst="roundRect">
            <a:avLst/>
          </a:prstGeom>
          <a:solidFill>
            <a:srgbClr val="F67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Equity and Inclusion</a:t>
            </a:r>
          </a:p>
        </p:txBody>
      </p:sp>
      <p:sp>
        <p:nvSpPr>
          <p:cNvPr id="60" name="Rectangle: Rounded Corners 59">
            <a:extLst>
              <a:ext uri="{FF2B5EF4-FFF2-40B4-BE49-F238E27FC236}">
                <a16:creationId xmlns:a16="http://schemas.microsoft.com/office/drawing/2014/main" id="{3D4F58BE-D3AA-451D-463C-43F5A08E19AD}"/>
              </a:ext>
            </a:extLst>
          </p:cNvPr>
          <p:cNvSpPr/>
          <p:nvPr/>
        </p:nvSpPr>
        <p:spPr>
          <a:xfrm>
            <a:off x="8037237" y="2932562"/>
            <a:ext cx="1708661" cy="586726"/>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Savings Groups</a:t>
            </a:r>
            <a:endParaRPr lang="en-US" sz="1400" i="1">
              <a:solidFill>
                <a:schemeClr val="bg1"/>
              </a:solidFill>
              <a:latin typeface="Lato" panose="020F0502020204030203" pitchFamily="34" charset="0"/>
            </a:endParaRPr>
          </a:p>
        </p:txBody>
      </p:sp>
      <p:sp>
        <p:nvSpPr>
          <p:cNvPr id="61" name="Rectangle 9">
            <a:extLst>
              <a:ext uri="{FF2B5EF4-FFF2-40B4-BE49-F238E27FC236}">
                <a16:creationId xmlns:a16="http://schemas.microsoft.com/office/drawing/2014/main" id="{52158F5D-B00F-8308-8DD7-4879845EB94E}"/>
              </a:ext>
            </a:extLst>
          </p:cNvPr>
          <p:cNvSpPr/>
          <p:nvPr/>
        </p:nvSpPr>
        <p:spPr>
          <a:xfrm>
            <a:off x="6139170" y="3906493"/>
            <a:ext cx="1715634" cy="452149"/>
          </a:xfrm>
          <a:prstGeom prst="roundRect">
            <a:avLst>
              <a:gd name="adj" fmla="val 16667"/>
            </a:avLst>
          </a:prstGeom>
          <a:solidFill>
            <a:srgbClr val="46B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Lato" panose="020F0502020204030203" pitchFamily="34" charset="0"/>
              </a:rPr>
              <a:t>Institutional WASH</a:t>
            </a:r>
          </a:p>
        </p:txBody>
      </p:sp>
      <p:sp>
        <p:nvSpPr>
          <p:cNvPr id="62" name="Rectangle 9">
            <a:extLst>
              <a:ext uri="{FF2B5EF4-FFF2-40B4-BE49-F238E27FC236}">
                <a16:creationId xmlns:a16="http://schemas.microsoft.com/office/drawing/2014/main" id="{9075CDE4-D6C8-7B90-0F6D-9C5564A3DBB9}"/>
              </a:ext>
            </a:extLst>
          </p:cNvPr>
          <p:cNvSpPr/>
          <p:nvPr/>
        </p:nvSpPr>
        <p:spPr>
          <a:xfrm>
            <a:off x="6149386" y="4405361"/>
            <a:ext cx="1698639" cy="617993"/>
          </a:xfrm>
          <a:prstGeom prst="roundRect">
            <a:avLst/>
          </a:prstGeom>
          <a:solidFill>
            <a:srgbClr val="46B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Lato" panose="020F0502020204030203" pitchFamily="34" charset="0"/>
              </a:rPr>
              <a:t>Institutional Behavior Change &amp; Menstrual Health</a:t>
            </a:r>
          </a:p>
        </p:txBody>
      </p:sp>
      <p:sp>
        <p:nvSpPr>
          <p:cNvPr id="63" name="Rectangle: Rounded Corners 62">
            <a:extLst>
              <a:ext uri="{FF2B5EF4-FFF2-40B4-BE49-F238E27FC236}">
                <a16:creationId xmlns:a16="http://schemas.microsoft.com/office/drawing/2014/main" id="{7195ADFB-AE8D-C888-07C1-CDD556F730AF}"/>
              </a:ext>
            </a:extLst>
          </p:cNvPr>
          <p:cNvSpPr/>
          <p:nvPr/>
        </p:nvSpPr>
        <p:spPr>
          <a:xfrm>
            <a:off x="8036962" y="4658459"/>
            <a:ext cx="1691396" cy="56743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a:solidFill>
                  <a:schemeClr val="bg1"/>
                </a:solidFill>
                <a:latin typeface="Lato" panose="020F0502020204030203" pitchFamily="34" charset="0"/>
              </a:rPr>
              <a:t>Market Knowledge &amp; Access</a:t>
            </a:r>
            <a:endParaRPr lang="en-US" sz="1300" i="1">
              <a:solidFill>
                <a:schemeClr val="bg1"/>
              </a:solidFill>
              <a:latin typeface="Lato" panose="020F0502020204030203" pitchFamily="34" charset="0"/>
            </a:endParaRPr>
          </a:p>
        </p:txBody>
      </p:sp>
      <p:sp>
        <p:nvSpPr>
          <p:cNvPr id="1024" name="Rectangle: Rounded Corners 1023">
            <a:extLst>
              <a:ext uri="{FF2B5EF4-FFF2-40B4-BE49-F238E27FC236}">
                <a16:creationId xmlns:a16="http://schemas.microsoft.com/office/drawing/2014/main" id="{1EB6F5E0-F940-D584-EAF6-628FA448EB33}"/>
              </a:ext>
            </a:extLst>
          </p:cNvPr>
          <p:cNvSpPr/>
          <p:nvPr/>
        </p:nvSpPr>
        <p:spPr>
          <a:xfrm>
            <a:off x="8037237" y="5374001"/>
            <a:ext cx="1691396" cy="558048"/>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300">
                <a:solidFill>
                  <a:schemeClr val="bg1"/>
                </a:solidFill>
                <a:latin typeface="Lato" panose="020F0502020204030203" pitchFamily="34" charset="0"/>
              </a:rPr>
              <a:t>Lending to Savings Groups</a:t>
            </a:r>
            <a:endParaRPr lang="en-US">
              <a:latin typeface="Lato" panose="020F0502020204030203" pitchFamily="34" charset="0"/>
            </a:endParaRPr>
          </a:p>
        </p:txBody>
      </p:sp>
      <p:sp>
        <p:nvSpPr>
          <p:cNvPr id="1025" name="TextBox 1024">
            <a:extLst>
              <a:ext uri="{FF2B5EF4-FFF2-40B4-BE49-F238E27FC236}">
                <a16:creationId xmlns:a16="http://schemas.microsoft.com/office/drawing/2014/main" id="{EAF60CA2-DFC2-5DD8-F4F9-CBECA34A45A7}"/>
              </a:ext>
            </a:extLst>
          </p:cNvPr>
          <p:cNvSpPr txBox="1"/>
          <p:nvPr/>
        </p:nvSpPr>
        <p:spPr>
          <a:xfrm>
            <a:off x="234479" y="55548"/>
            <a:ext cx="11094570" cy="623440"/>
          </a:xfrm>
          <a:prstGeom prst="rect">
            <a:avLst/>
          </a:prstGeom>
          <a:noFill/>
        </p:spPr>
        <p:txBody>
          <a:bodyPr wrap="square" rtlCol="0">
            <a:spAutoFit/>
          </a:bodyPr>
          <a:lstStyle/>
          <a:p>
            <a:pPr>
              <a:lnSpc>
                <a:spcPts val="4500"/>
              </a:lnSpc>
            </a:pPr>
            <a:r>
              <a:rPr lang="en-US" sz="3600">
                <a:latin typeface="Lato" panose="020F0502020204030203" pitchFamily="34" charset="0"/>
              </a:rPr>
              <a:t>BEYOND ACCESS PROGRAM SEQUENCING</a:t>
            </a:r>
          </a:p>
        </p:txBody>
      </p:sp>
      <p:sp>
        <p:nvSpPr>
          <p:cNvPr id="2" name="Rectangle 1">
            <a:extLst>
              <a:ext uri="{FF2B5EF4-FFF2-40B4-BE49-F238E27FC236}">
                <a16:creationId xmlns:a16="http://schemas.microsoft.com/office/drawing/2014/main" id="{302A371D-690F-CBB5-B115-D33706BECBE7}"/>
              </a:ext>
            </a:extLst>
          </p:cNvPr>
          <p:cNvSpPr/>
          <p:nvPr/>
        </p:nvSpPr>
        <p:spPr>
          <a:xfrm>
            <a:off x="4237369" y="1339047"/>
            <a:ext cx="1704928" cy="1021719"/>
          </a:xfrm>
          <a:prstGeom prst="rect">
            <a:avLst/>
          </a:prstGeom>
          <a:solidFill>
            <a:srgbClr val="F67A1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49" name="Title 1">
            <a:extLst>
              <a:ext uri="{FF2B5EF4-FFF2-40B4-BE49-F238E27FC236}">
                <a16:creationId xmlns:a16="http://schemas.microsoft.com/office/drawing/2014/main" id="{1C387A8E-9A88-8F67-3EA1-5087CA743CE7}"/>
              </a:ext>
            </a:extLst>
          </p:cNvPr>
          <p:cNvSpPr txBox="1">
            <a:spLocks/>
          </p:cNvSpPr>
          <p:nvPr/>
        </p:nvSpPr>
        <p:spPr>
          <a:xfrm>
            <a:off x="4237369" y="1398605"/>
            <a:ext cx="1704928" cy="341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a:solidFill>
                  <a:schemeClr val="bg1"/>
                </a:solidFill>
                <a:latin typeface="Lato" panose="020F0502020204030203" pitchFamily="34" charset="0"/>
              </a:rPr>
              <a:t>BEHAVIOR CHANGE</a:t>
            </a:r>
          </a:p>
        </p:txBody>
      </p:sp>
      <p:pic>
        <p:nvPicPr>
          <p:cNvPr id="3" name="Graphic 2" descr="Right Brain outline">
            <a:extLst>
              <a:ext uri="{FF2B5EF4-FFF2-40B4-BE49-F238E27FC236}">
                <a16:creationId xmlns:a16="http://schemas.microsoft.com/office/drawing/2014/main" id="{F9DC94D7-7333-3A93-48D4-B8849C090A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1110" y="1695368"/>
            <a:ext cx="697445" cy="697445"/>
          </a:xfrm>
          <a:prstGeom prst="rect">
            <a:avLst/>
          </a:prstGeom>
        </p:spPr>
      </p:pic>
      <p:pic>
        <p:nvPicPr>
          <p:cNvPr id="5" name="Graphic 4" descr="Leaky Tap outline">
            <a:extLst>
              <a:ext uri="{FF2B5EF4-FFF2-40B4-BE49-F238E27FC236}">
                <a16:creationId xmlns:a16="http://schemas.microsoft.com/office/drawing/2014/main" id="{1CD4435B-11E7-654E-2805-571B3B4A4F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5093" y="1716906"/>
            <a:ext cx="677364" cy="677364"/>
          </a:xfrm>
          <a:prstGeom prst="rect">
            <a:avLst/>
          </a:prstGeom>
        </p:spPr>
      </p:pic>
      <p:sp>
        <p:nvSpPr>
          <p:cNvPr id="6" name="Title 1">
            <a:extLst>
              <a:ext uri="{FF2B5EF4-FFF2-40B4-BE49-F238E27FC236}">
                <a16:creationId xmlns:a16="http://schemas.microsoft.com/office/drawing/2014/main" id="{3A865FF7-99B8-00FB-D3C1-899784F1A7B1}"/>
              </a:ext>
            </a:extLst>
          </p:cNvPr>
          <p:cNvSpPr txBox="1">
            <a:spLocks/>
          </p:cNvSpPr>
          <p:nvPr/>
        </p:nvSpPr>
        <p:spPr>
          <a:xfrm>
            <a:off x="6139170" y="1394827"/>
            <a:ext cx="1704928" cy="341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a:solidFill>
                  <a:schemeClr val="bg1"/>
                </a:solidFill>
                <a:latin typeface="Lato" panose="020F0502020204030203" pitchFamily="34" charset="0"/>
              </a:rPr>
              <a:t>ACCESS TO CLEAN WATER </a:t>
            </a:r>
          </a:p>
        </p:txBody>
      </p:sp>
      <p:sp>
        <p:nvSpPr>
          <p:cNvPr id="7" name="Rectangle 6">
            <a:extLst>
              <a:ext uri="{FF2B5EF4-FFF2-40B4-BE49-F238E27FC236}">
                <a16:creationId xmlns:a16="http://schemas.microsoft.com/office/drawing/2014/main" id="{71FC1BA1-40B1-3CEF-00F4-FDBB5E03DD63}"/>
              </a:ext>
            </a:extLst>
          </p:cNvPr>
          <p:cNvSpPr/>
          <p:nvPr/>
        </p:nvSpPr>
        <p:spPr>
          <a:xfrm>
            <a:off x="8040971" y="1339046"/>
            <a:ext cx="1704927" cy="1021719"/>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pic>
        <p:nvPicPr>
          <p:cNvPr id="8" name="Graphic 7" descr="Money outline">
            <a:extLst>
              <a:ext uri="{FF2B5EF4-FFF2-40B4-BE49-F238E27FC236}">
                <a16:creationId xmlns:a16="http://schemas.microsoft.com/office/drawing/2014/main" id="{D32DD9A1-3A9B-B061-66ED-9AAE386B2C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48193" y="1646938"/>
            <a:ext cx="727797" cy="727797"/>
          </a:xfrm>
          <a:prstGeom prst="rect">
            <a:avLst/>
          </a:prstGeom>
        </p:spPr>
      </p:pic>
      <p:sp>
        <p:nvSpPr>
          <p:cNvPr id="9" name="Title 1">
            <a:extLst>
              <a:ext uri="{FF2B5EF4-FFF2-40B4-BE49-F238E27FC236}">
                <a16:creationId xmlns:a16="http://schemas.microsoft.com/office/drawing/2014/main" id="{F5CDA18B-6151-129F-A26E-4A5EC0D50EDA}"/>
              </a:ext>
            </a:extLst>
          </p:cNvPr>
          <p:cNvSpPr txBox="1">
            <a:spLocks/>
          </p:cNvSpPr>
          <p:nvPr/>
        </p:nvSpPr>
        <p:spPr>
          <a:xfrm>
            <a:off x="8046230" y="1393679"/>
            <a:ext cx="1704928" cy="341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a:solidFill>
                  <a:schemeClr val="bg1"/>
                </a:solidFill>
                <a:latin typeface="Lato" panose="020F0502020204030203" pitchFamily="34" charset="0"/>
              </a:rPr>
              <a:t>ECONOMIC EMPOWERMENT</a:t>
            </a:r>
          </a:p>
        </p:txBody>
      </p:sp>
      <p:sp>
        <p:nvSpPr>
          <p:cNvPr id="11" name="TextBox 10">
            <a:extLst>
              <a:ext uri="{FF2B5EF4-FFF2-40B4-BE49-F238E27FC236}">
                <a16:creationId xmlns:a16="http://schemas.microsoft.com/office/drawing/2014/main" id="{C5C1370B-33B9-97E7-A66C-227D3A27E69A}"/>
              </a:ext>
            </a:extLst>
          </p:cNvPr>
          <p:cNvSpPr txBox="1"/>
          <p:nvPr/>
        </p:nvSpPr>
        <p:spPr>
          <a:xfrm>
            <a:off x="1318487" y="3971170"/>
            <a:ext cx="2557807" cy="967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0" rIns="53340" bIns="0" numCol="1" spcCol="1270" anchor="ctr" anchorCtr="0">
            <a:noAutofit/>
          </a:bodyPr>
          <a:lstStyle/>
          <a:p>
            <a:pPr marL="0" lvl="0" indent="0" algn="l" defTabSz="622300">
              <a:lnSpc>
                <a:spcPct val="90000"/>
              </a:lnSpc>
              <a:spcBef>
                <a:spcPct val="0"/>
              </a:spcBef>
              <a:spcAft>
                <a:spcPts val="600"/>
              </a:spcAft>
              <a:buNone/>
            </a:pPr>
            <a:r>
              <a:rPr lang="en-US" sz="2800" kern="1200">
                <a:latin typeface="Lato" panose="020F0502020204030203" pitchFamily="34" charset="0"/>
              </a:rPr>
              <a:t>Step 2</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Lato" panose="020F0502020204030203" pitchFamily="34" charset="0"/>
              </a:rPr>
              <a:t>Expand involvement and earning opportunities</a:t>
            </a:r>
            <a:endParaRPr lang="en-US" sz="2400" kern="1200">
              <a:latin typeface="Lato" panose="020F0502020204030203" pitchFamily="34" charset="0"/>
            </a:endParaRPr>
          </a:p>
        </p:txBody>
      </p:sp>
      <p:sp>
        <p:nvSpPr>
          <p:cNvPr id="13" name="TextBox 12">
            <a:extLst>
              <a:ext uri="{FF2B5EF4-FFF2-40B4-BE49-F238E27FC236}">
                <a16:creationId xmlns:a16="http://schemas.microsoft.com/office/drawing/2014/main" id="{EB93D0B1-0BE6-9212-F96C-23B86D63D749}"/>
              </a:ext>
            </a:extLst>
          </p:cNvPr>
          <p:cNvSpPr txBox="1"/>
          <p:nvPr/>
        </p:nvSpPr>
        <p:spPr>
          <a:xfrm>
            <a:off x="1318487" y="5299111"/>
            <a:ext cx="2308975" cy="967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0" rIns="53340" bIns="0" numCol="1" spcCol="1270" anchor="ctr" anchorCtr="0">
            <a:noAutofit/>
          </a:bodyPr>
          <a:lstStyle/>
          <a:p>
            <a:pPr marL="0" lvl="0" indent="0" algn="l" defTabSz="622300">
              <a:lnSpc>
                <a:spcPct val="90000"/>
              </a:lnSpc>
              <a:spcBef>
                <a:spcPct val="0"/>
              </a:spcBef>
              <a:spcAft>
                <a:spcPts val="600"/>
              </a:spcAft>
              <a:buNone/>
            </a:pPr>
            <a:r>
              <a:rPr lang="en-US" sz="2800" kern="1200">
                <a:latin typeface="Lato" panose="020F0502020204030203" pitchFamily="34" charset="0"/>
              </a:rPr>
              <a:t>Step 3</a:t>
            </a:r>
          </a:p>
          <a:p>
            <a:pPr defTabSz="622300">
              <a:lnSpc>
                <a:spcPct val="90000"/>
              </a:lnSpc>
              <a:spcBef>
                <a:spcPct val="0"/>
              </a:spcBef>
              <a:spcAft>
                <a:spcPct val="35000"/>
              </a:spcAft>
              <a:defRPr/>
            </a:pPr>
            <a:r>
              <a:rPr lang="en-US" sz="1600">
                <a:solidFill>
                  <a:prstClr val="black">
                    <a:hueOff val="0"/>
                    <a:satOff val="0"/>
                    <a:lumOff val="0"/>
                    <a:alphaOff val="0"/>
                  </a:prstClr>
                </a:solidFill>
                <a:latin typeface="Lato" panose="020F0502020204030203" pitchFamily="34" charset="0"/>
              </a:rPr>
              <a:t>Reinforce resilience</a:t>
            </a:r>
          </a:p>
        </p:txBody>
      </p:sp>
      <p:sp>
        <p:nvSpPr>
          <p:cNvPr id="14" name="TextBox 13">
            <a:extLst>
              <a:ext uri="{FF2B5EF4-FFF2-40B4-BE49-F238E27FC236}">
                <a16:creationId xmlns:a16="http://schemas.microsoft.com/office/drawing/2014/main" id="{57724B2B-0A9A-98F7-53BF-9E628695EA86}"/>
              </a:ext>
            </a:extLst>
          </p:cNvPr>
          <p:cNvSpPr txBox="1"/>
          <p:nvPr/>
        </p:nvSpPr>
        <p:spPr>
          <a:xfrm rot="16200000">
            <a:off x="-1238464" y="4084839"/>
            <a:ext cx="4248396" cy="967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0" rIns="53340" bIns="0" numCol="1" spcCol="1270" anchor="ctr" anchorCtr="0">
            <a:noAutofit/>
          </a:bodyPr>
          <a:lstStyle/>
          <a:p>
            <a:pPr marL="0" lvl="0" indent="0" algn="ctr" defTabSz="622300">
              <a:lnSpc>
                <a:spcPct val="90000"/>
              </a:lnSpc>
              <a:spcBef>
                <a:spcPct val="0"/>
              </a:spcBef>
              <a:spcAft>
                <a:spcPct val="35000"/>
              </a:spcAft>
              <a:buNone/>
            </a:pPr>
            <a:r>
              <a:rPr lang="en-US" sz="2800" kern="1200">
                <a:latin typeface="Lato" panose="020F0502020204030203" pitchFamily="34" charset="0"/>
              </a:rPr>
              <a:t>SEQUENCING</a:t>
            </a:r>
          </a:p>
        </p:txBody>
      </p:sp>
      <p:sp>
        <p:nvSpPr>
          <p:cNvPr id="15" name="TextBox 14">
            <a:extLst>
              <a:ext uri="{FF2B5EF4-FFF2-40B4-BE49-F238E27FC236}">
                <a16:creationId xmlns:a16="http://schemas.microsoft.com/office/drawing/2014/main" id="{D6858165-E18A-7F63-069A-2560BA90F116}"/>
              </a:ext>
            </a:extLst>
          </p:cNvPr>
          <p:cNvSpPr txBox="1"/>
          <p:nvPr/>
        </p:nvSpPr>
        <p:spPr>
          <a:xfrm>
            <a:off x="4237369" y="615972"/>
            <a:ext cx="5490989" cy="967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0" rIns="53340" bIns="0" numCol="1" spcCol="1270" anchor="ctr" anchorCtr="0">
            <a:noAutofit/>
          </a:bodyPr>
          <a:lstStyle/>
          <a:p>
            <a:pPr marL="0" lvl="0" indent="0" algn="ctr" defTabSz="622300">
              <a:lnSpc>
                <a:spcPct val="90000"/>
              </a:lnSpc>
              <a:spcBef>
                <a:spcPct val="0"/>
              </a:spcBef>
              <a:spcAft>
                <a:spcPct val="35000"/>
              </a:spcAft>
              <a:buNone/>
            </a:pPr>
            <a:r>
              <a:rPr lang="en-US" sz="2800">
                <a:latin typeface="Lato" panose="020F0502020204030203" pitchFamily="34" charset="0"/>
              </a:rPr>
              <a:t>INTERVENTIONS</a:t>
            </a:r>
            <a:endParaRPr lang="en-US" sz="2800" kern="1200">
              <a:latin typeface="Lato" panose="020F0502020204030203" pitchFamily="34" charset="0"/>
            </a:endParaRPr>
          </a:p>
        </p:txBody>
      </p:sp>
      <p:pic>
        <p:nvPicPr>
          <p:cNvPr id="20" name="Picture 19" descr="A black text with a white background&#10;&#10;AI-generated content may be incorrect.">
            <a:extLst>
              <a:ext uri="{FF2B5EF4-FFF2-40B4-BE49-F238E27FC236}">
                <a16:creationId xmlns:a16="http://schemas.microsoft.com/office/drawing/2014/main" id="{DAAB2276-475D-C6B9-0199-8D78978CF4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3785" y="6389969"/>
            <a:ext cx="1719715" cy="447126"/>
          </a:xfrm>
          <a:prstGeom prst="rect">
            <a:avLst/>
          </a:prstGeom>
        </p:spPr>
      </p:pic>
    </p:spTree>
    <p:extLst>
      <p:ext uri="{BB962C8B-B14F-4D97-AF65-F5344CB8AC3E}">
        <p14:creationId xmlns:p14="http://schemas.microsoft.com/office/powerpoint/2010/main" val="4063060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33A3-03CD-C460-DACD-DE59C8A4D46E}"/>
              </a:ext>
            </a:extLst>
          </p:cNvPr>
          <p:cNvSpPr>
            <a:spLocks noGrp="1"/>
          </p:cNvSpPr>
          <p:nvPr>
            <p:ph type="title"/>
          </p:nvPr>
        </p:nvSpPr>
        <p:spPr/>
        <p:txBody>
          <a:bodyPr/>
          <a:lstStyle/>
          <a:p>
            <a:r>
              <a:rPr lang="en-US" dirty="0">
                <a:latin typeface="Lato" panose="020F0502020204030203" pitchFamily="34" charset="0"/>
              </a:rPr>
              <a:t>Intentional GEDSI Integration</a:t>
            </a:r>
          </a:p>
        </p:txBody>
      </p:sp>
      <p:sp>
        <p:nvSpPr>
          <p:cNvPr id="3" name="Content Placeholder 2">
            <a:extLst>
              <a:ext uri="{FF2B5EF4-FFF2-40B4-BE49-F238E27FC236}">
                <a16:creationId xmlns:a16="http://schemas.microsoft.com/office/drawing/2014/main" id="{357F65BC-BBCD-5557-05C8-6D0A73FA848B}"/>
              </a:ext>
            </a:extLst>
          </p:cNvPr>
          <p:cNvSpPr>
            <a:spLocks noGrp="1"/>
          </p:cNvSpPr>
          <p:nvPr>
            <p:ph idx="1"/>
          </p:nvPr>
        </p:nvSpPr>
        <p:spPr>
          <a:xfrm>
            <a:off x="838200" y="1425253"/>
            <a:ext cx="10515600" cy="5067622"/>
          </a:xfrm>
        </p:spPr>
        <p:txBody>
          <a:bodyPr vert="horz" lIns="91440" tIns="45720" rIns="91440" bIns="45720" rtlCol="0" anchor="t">
            <a:normAutofit fontScale="92500"/>
          </a:bodyPr>
          <a:lstStyle/>
          <a:p>
            <a:pPr>
              <a:lnSpc>
                <a:spcPct val="110000"/>
              </a:lnSpc>
            </a:pPr>
            <a:r>
              <a:rPr lang="en-US" dirty="0">
                <a:latin typeface="Lato" panose="020F0502020204030203" pitchFamily="34" charset="0"/>
              </a:rPr>
              <a:t>Baseline: benchmarking tools assess the targeted households across all 5 GEDSI domains across the sectors integrated at all levels</a:t>
            </a:r>
          </a:p>
          <a:p>
            <a:pPr>
              <a:lnSpc>
                <a:spcPct val="110000"/>
              </a:lnSpc>
            </a:pPr>
            <a:r>
              <a:rPr lang="en-US" dirty="0">
                <a:latin typeface="Lato" panose="020F0502020204030203" pitchFamily="34" charset="0"/>
              </a:rPr>
              <a:t>Research respondents  include all groups (women, men, boys and girls and people with disabilities)</a:t>
            </a:r>
          </a:p>
          <a:p>
            <a:pPr>
              <a:lnSpc>
                <a:spcPct val="110000"/>
              </a:lnSpc>
            </a:pPr>
            <a:r>
              <a:rPr lang="en-US" dirty="0">
                <a:latin typeface="Lato" panose="020F0502020204030203" pitchFamily="34" charset="0"/>
              </a:rPr>
              <a:t>Use of GEDSI tool kit for GEDSI trainings adapted and </a:t>
            </a:r>
            <a:r>
              <a:rPr lang="en-US" dirty="0" err="1">
                <a:latin typeface="Lato" panose="020F0502020204030203" pitchFamily="34" charset="0"/>
              </a:rPr>
              <a:t>contextualised</a:t>
            </a:r>
            <a:r>
              <a:rPr lang="en-US" dirty="0">
                <a:latin typeface="Lato" panose="020F0502020204030203" pitchFamily="34" charset="0"/>
              </a:rPr>
              <a:t> to barriers identified from the GEDSI assessment at baseline</a:t>
            </a:r>
          </a:p>
          <a:p>
            <a:pPr>
              <a:lnSpc>
                <a:spcPct val="110000"/>
              </a:lnSpc>
            </a:pPr>
            <a:r>
              <a:rPr lang="en-US" dirty="0">
                <a:latin typeface="Lato" panose="020F0502020204030203" pitchFamily="34" charset="0"/>
              </a:rPr>
              <a:t>Community participation and decision making is key at identification of barriers of disempowerment, causes and formulation of strategies to address significantly contribute to proper formulation of appropriate interventions</a:t>
            </a:r>
          </a:p>
        </p:txBody>
      </p:sp>
    </p:spTree>
    <p:extLst>
      <p:ext uri="{BB962C8B-B14F-4D97-AF65-F5344CB8AC3E}">
        <p14:creationId xmlns:p14="http://schemas.microsoft.com/office/powerpoint/2010/main" val="1324686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5632A0-051F-5B9F-1AA2-3F72950A1402}"/>
              </a:ext>
            </a:extLst>
          </p:cNvPr>
          <p:cNvSpPr>
            <a:spLocks noGrp="1"/>
          </p:cNvSpPr>
          <p:nvPr>
            <p:ph type="title"/>
          </p:nvPr>
        </p:nvSpPr>
        <p:spPr>
          <a:xfrm>
            <a:off x="761803" y="350196"/>
            <a:ext cx="4646904" cy="1624520"/>
          </a:xfrm>
        </p:spPr>
        <p:txBody>
          <a:bodyPr anchor="ctr">
            <a:normAutofit/>
          </a:bodyPr>
          <a:lstStyle/>
          <a:p>
            <a:r>
              <a:rPr lang="en-US" sz="4000" dirty="0">
                <a:latin typeface="Lato" panose="020F0502020204030203" pitchFamily="34" charset="0"/>
              </a:rPr>
              <a:t>Research and Learning</a:t>
            </a:r>
          </a:p>
        </p:txBody>
      </p:sp>
      <p:sp>
        <p:nvSpPr>
          <p:cNvPr id="3" name="Content Placeholder 2">
            <a:extLst>
              <a:ext uri="{FF2B5EF4-FFF2-40B4-BE49-F238E27FC236}">
                <a16:creationId xmlns:a16="http://schemas.microsoft.com/office/drawing/2014/main" id="{265C111F-6577-7207-157D-EC6939C715ED}"/>
              </a:ext>
            </a:extLst>
          </p:cNvPr>
          <p:cNvSpPr>
            <a:spLocks noGrp="1"/>
          </p:cNvSpPr>
          <p:nvPr>
            <p:ph idx="1"/>
          </p:nvPr>
        </p:nvSpPr>
        <p:spPr>
          <a:xfrm>
            <a:off x="761802" y="2743200"/>
            <a:ext cx="4646905" cy="3613149"/>
          </a:xfrm>
        </p:spPr>
        <p:txBody>
          <a:bodyPr vert="horz" lIns="91440" tIns="45720" rIns="91440" bIns="45720" rtlCol="0" anchor="ctr">
            <a:normAutofit/>
          </a:bodyPr>
          <a:lstStyle/>
          <a:p>
            <a:pPr marL="0" indent="0">
              <a:buNone/>
            </a:pPr>
            <a:r>
              <a:rPr lang="en-US" dirty="0">
                <a:latin typeface="Lato" panose="020F0502020204030203" pitchFamily="34" charset="0"/>
              </a:rPr>
              <a:t>Implement, review, refine and implement as you go process</a:t>
            </a:r>
          </a:p>
        </p:txBody>
      </p:sp>
      <p:pic>
        <p:nvPicPr>
          <p:cNvPr id="5" name="Picture 4" descr="People working on ideas">
            <a:extLst>
              <a:ext uri="{FF2B5EF4-FFF2-40B4-BE49-F238E27FC236}">
                <a16:creationId xmlns:a16="http://schemas.microsoft.com/office/drawing/2014/main" id="{27CE7B80-0D6F-2496-69B6-F6F73AC45392}"/>
              </a:ext>
            </a:extLst>
          </p:cNvPr>
          <p:cNvPicPr>
            <a:picLocks noChangeAspect="1"/>
          </p:cNvPicPr>
          <p:nvPr/>
        </p:nvPicPr>
        <p:blipFill>
          <a:blip r:embed="rId2"/>
          <a:srcRect l="18732" r="23044" b="2"/>
          <a:stretch>
            <a:fillRect/>
          </a:stretch>
        </p:blipFill>
        <p:spPr>
          <a:xfrm>
            <a:off x="6096000" y="1"/>
            <a:ext cx="6102825" cy="6858000"/>
          </a:xfrm>
          <a:prstGeom prst="rect">
            <a:avLst/>
          </a:prstGeom>
        </p:spPr>
      </p:pic>
    </p:spTree>
    <p:extLst>
      <p:ext uri="{BB962C8B-B14F-4D97-AF65-F5344CB8AC3E}">
        <p14:creationId xmlns:p14="http://schemas.microsoft.com/office/powerpoint/2010/main" val="2321535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01D5-CA78-AAAF-8664-3B93F1F12B65}"/>
              </a:ext>
            </a:extLst>
          </p:cNvPr>
          <p:cNvSpPr>
            <a:spLocks noGrp="1"/>
          </p:cNvSpPr>
          <p:nvPr>
            <p:ph type="title"/>
          </p:nvPr>
        </p:nvSpPr>
        <p:spPr/>
        <p:txBody>
          <a:bodyPr/>
          <a:lstStyle/>
          <a:p>
            <a:r>
              <a:rPr lang="en-US" dirty="0">
                <a:latin typeface="Lato" panose="020F0502020204030203" pitchFamily="34" charset="0"/>
              </a:rPr>
              <a:t>Dive deeper into research.......</a:t>
            </a:r>
          </a:p>
        </p:txBody>
      </p:sp>
      <p:sp>
        <p:nvSpPr>
          <p:cNvPr id="3" name="Content Placeholder 2">
            <a:extLst>
              <a:ext uri="{FF2B5EF4-FFF2-40B4-BE49-F238E27FC236}">
                <a16:creationId xmlns:a16="http://schemas.microsoft.com/office/drawing/2014/main" id="{B0812BBF-3D25-4E08-6D3B-AAEB577546B9}"/>
              </a:ext>
            </a:extLst>
          </p:cNvPr>
          <p:cNvSpPr>
            <a:spLocks noGrp="1"/>
          </p:cNvSpPr>
          <p:nvPr>
            <p:ph idx="1"/>
          </p:nvPr>
        </p:nvSpPr>
        <p:spPr/>
        <p:txBody>
          <a:bodyPr vert="horz" lIns="91440" tIns="45720" rIns="91440" bIns="45720" rtlCol="0" anchor="t">
            <a:normAutofit/>
          </a:bodyPr>
          <a:lstStyle/>
          <a:p>
            <a:r>
              <a:rPr lang="en-US" dirty="0">
                <a:latin typeface="Lato" panose="020F0502020204030203" pitchFamily="34" charset="0"/>
              </a:rPr>
              <a:t>Midline results: informed us of the emerging barriers to guide in the refining our program interventions</a:t>
            </a:r>
          </a:p>
          <a:p>
            <a:r>
              <a:rPr lang="en-US" dirty="0">
                <a:latin typeface="Lato" panose="020F0502020204030203" pitchFamily="34" charset="0"/>
              </a:rPr>
              <a:t>Water journeys: Exploring program assumptions</a:t>
            </a:r>
          </a:p>
          <a:p>
            <a:r>
              <a:rPr lang="en-US" dirty="0">
                <a:latin typeface="Lato" panose="020F0502020204030203" pitchFamily="34" charset="0"/>
              </a:rPr>
              <a:t>Process evaluation: assessing program delivery (fidelity, dose delivery, quality, effectiveness)</a:t>
            </a:r>
          </a:p>
        </p:txBody>
      </p:sp>
    </p:spTree>
    <p:extLst>
      <p:ext uri="{BB962C8B-B14F-4D97-AF65-F5344CB8AC3E}">
        <p14:creationId xmlns:p14="http://schemas.microsoft.com/office/powerpoint/2010/main" val="841226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57C1-1436-53E1-F170-22937803FD1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AE9AD7-974D-FAFC-1A64-8D8FFD393139}"/>
              </a:ext>
            </a:extLst>
          </p:cNvPr>
          <p:cNvSpPr>
            <a:spLocks noGrp="1"/>
          </p:cNvSpPr>
          <p:nvPr>
            <p:ph idx="1"/>
          </p:nvPr>
        </p:nvSpPr>
        <p:spPr>
          <a:xfrm>
            <a:off x="59378" y="1733793"/>
            <a:ext cx="12085122" cy="5008459"/>
          </a:xfrm>
        </p:spPr>
        <p:txBody>
          <a:bodyPr vert="horz" lIns="91440" tIns="45720" rIns="91440" bIns="45720" rtlCol="0" anchor="t">
            <a:normAutofit fontScale="92500"/>
          </a:bodyPr>
          <a:lstStyle/>
          <a:p>
            <a:pPr marL="0" indent="0">
              <a:lnSpc>
                <a:spcPct val="110000"/>
              </a:lnSpc>
              <a:buNone/>
            </a:pPr>
            <a:r>
              <a:rPr lang="en-US" dirty="0">
                <a:latin typeface="Lato" panose="020F0502020204030203" pitchFamily="34" charset="0"/>
                <a:ea typeface="+mn-lt"/>
                <a:cs typeface="+mn-lt"/>
              </a:rPr>
              <a:t>1. Disapproval from husbands and community leaders limited women’s participation.</a:t>
            </a:r>
            <a:r>
              <a:rPr lang="en-US" dirty="0">
                <a:solidFill>
                  <a:srgbClr val="FFC000"/>
                </a:solidFill>
                <a:latin typeface="Lato" panose="020F0502020204030203" pitchFamily="34" charset="0"/>
                <a:ea typeface="+mn-lt"/>
                <a:cs typeface="+mn-lt"/>
              </a:rPr>
              <a:t> </a:t>
            </a:r>
            <a:r>
              <a:rPr lang="en-US" b="1" dirty="0">
                <a:solidFill>
                  <a:srgbClr val="FF6B00"/>
                </a:solidFill>
                <a:latin typeface="Lato" panose="020F0502020204030203" pitchFamily="34" charset="0"/>
                <a:ea typeface="+mn-lt"/>
                <a:cs typeface="+mn-lt"/>
              </a:rPr>
              <a:t>Enhance male engagement to encourage buy-in and mutual benefit. </a:t>
            </a:r>
          </a:p>
          <a:p>
            <a:pPr marL="0" indent="0">
              <a:lnSpc>
                <a:spcPct val="110000"/>
              </a:lnSpc>
              <a:buNone/>
            </a:pPr>
            <a:r>
              <a:rPr lang="en-US" dirty="0">
                <a:latin typeface="Lato" panose="020F0502020204030203" pitchFamily="34" charset="0"/>
                <a:ea typeface="+mn-lt"/>
                <a:cs typeface="+mn-lt"/>
              </a:rPr>
              <a:t>2.Literacy challenges affected comprehension despite adaptations:</a:t>
            </a:r>
            <a:r>
              <a:rPr lang="en-US" dirty="0">
                <a:solidFill>
                  <a:srgbClr val="FFC000"/>
                </a:solidFill>
                <a:latin typeface="Lato" panose="020F0502020204030203" pitchFamily="34" charset="0"/>
                <a:ea typeface="+mn-lt"/>
                <a:cs typeface="+mn-lt"/>
              </a:rPr>
              <a:t> </a:t>
            </a:r>
            <a:r>
              <a:rPr lang="en-US" b="1" dirty="0">
                <a:solidFill>
                  <a:srgbClr val="FF6B00"/>
                </a:solidFill>
                <a:latin typeface="Lato" panose="020F0502020204030203" pitchFamily="34" charset="0"/>
                <a:ea typeface="+mn-lt"/>
                <a:cs typeface="+mn-lt"/>
              </a:rPr>
              <a:t>Continue refining contextual adaptations to ensure appropriateness and accessibility. </a:t>
            </a:r>
          </a:p>
          <a:p>
            <a:pPr marL="0" indent="0">
              <a:lnSpc>
                <a:spcPct val="110000"/>
              </a:lnSpc>
              <a:buNone/>
            </a:pPr>
            <a:r>
              <a:rPr lang="en-US" dirty="0">
                <a:latin typeface="Lato" panose="020F0502020204030203" pitchFamily="34" charset="0"/>
                <a:ea typeface="+mn-lt"/>
                <a:cs typeface="+mn-lt"/>
              </a:rPr>
              <a:t>3. Migration disrupted group continuity: While the program does not focus on migration, it can ensure existing groups are trained and connected to other support structures. </a:t>
            </a:r>
          </a:p>
          <a:p>
            <a:pPr marL="0" indent="0">
              <a:lnSpc>
                <a:spcPct val="110000"/>
              </a:lnSpc>
              <a:buNone/>
            </a:pPr>
            <a:r>
              <a:rPr lang="en-US" dirty="0">
                <a:latin typeface="Lato" panose="020F0502020204030203" pitchFamily="34" charset="0"/>
                <a:ea typeface="+mn-lt"/>
                <a:cs typeface="+mn-lt"/>
              </a:rPr>
              <a:t>4. Limited market access hindered entrepreneurial success: </a:t>
            </a:r>
            <a:r>
              <a:rPr lang="en-US" b="1" dirty="0">
                <a:solidFill>
                  <a:srgbClr val="FF6B00"/>
                </a:solidFill>
                <a:latin typeface="Lato" panose="020F0502020204030203" pitchFamily="34" charset="0"/>
                <a:ea typeface="+mn-lt"/>
                <a:cs typeface="+mn-lt"/>
              </a:rPr>
              <a:t>Implement the Inclusive Market Knowledge and Access component (from the THRIVE framework) to strengthen market access. </a:t>
            </a:r>
            <a:endParaRPr lang="en-US" b="1" dirty="0">
              <a:solidFill>
                <a:srgbClr val="FF6B00"/>
              </a:solidFill>
              <a:latin typeface="Lato" panose="020F0502020204030203" pitchFamily="34" charset="0"/>
            </a:endParaRPr>
          </a:p>
        </p:txBody>
      </p:sp>
      <p:sp>
        <p:nvSpPr>
          <p:cNvPr id="6" name="TextBox 5">
            <a:extLst>
              <a:ext uri="{FF2B5EF4-FFF2-40B4-BE49-F238E27FC236}">
                <a16:creationId xmlns:a16="http://schemas.microsoft.com/office/drawing/2014/main" id="{000951E1-0B2C-2A1D-FCDA-020CC238523B}"/>
              </a:ext>
            </a:extLst>
          </p:cNvPr>
          <p:cNvSpPr txBox="1"/>
          <p:nvPr/>
        </p:nvSpPr>
        <p:spPr>
          <a:xfrm>
            <a:off x="-17014" y="37492"/>
            <a:ext cx="12209014" cy="1569660"/>
          </a:xfrm>
          <a:prstGeom prst="rect">
            <a:avLst/>
          </a:prstGeom>
          <a:solidFill>
            <a:srgbClr val="824C91"/>
          </a:solidFill>
        </p:spPr>
        <p:txBody>
          <a:bodyPr wrap="square" rtlCol="0">
            <a:spAutoFit/>
          </a:bodyPr>
          <a:lstStyle/>
          <a:p>
            <a:pPr algn="ctr"/>
            <a:r>
              <a:rPr lang="en-US" sz="4800" dirty="0">
                <a:solidFill>
                  <a:schemeClr val="bg1"/>
                </a:solidFill>
                <a:latin typeface="Lato" panose="020F0502020204030203" pitchFamily="34" charset="0"/>
              </a:rPr>
              <a:t>Phase 1 learnings and program improvements for phase 2</a:t>
            </a:r>
            <a:endParaRPr lang="en-US" sz="4800" b="1" dirty="0">
              <a:solidFill>
                <a:schemeClr val="bg1"/>
              </a:solidFill>
              <a:latin typeface="Lato" panose="020F0502020204030203" pitchFamily="34" charset="0"/>
            </a:endParaRPr>
          </a:p>
        </p:txBody>
      </p:sp>
    </p:spTree>
    <p:extLst>
      <p:ext uri="{BB962C8B-B14F-4D97-AF65-F5344CB8AC3E}">
        <p14:creationId xmlns:p14="http://schemas.microsoft.com/office/powerpoint/2010/main" val="302619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24285-5348-DF2B-050D-B3114C2F0840}"/>
            </a:ext>
          </a:extLst>
        </p:cNvPr>
        <p:cNvGrpSpPr/>
        <p:nvPr/>
      </p:nvGrpSpPr>
      <p:grpSpPr>
        <a:xfrm>
          <a:off x="0" y="0"/>
          <a:ext cx="0" cy="0"/>
          <a:chOff x="0" y="0"/>
          <a:chExt cx="0" cy="0"/>
        </a:xfrm>
      </p:grpSpPr>
      <p:pic>
        <p:nvPicPr>
          <p:cNvPr id="2" name="Picture 1" descr="A person sewing on a sewing machine&#10;&#10;AI-generated content may be incorrect.">
            <a:extLst>
              <a:ext uri="{FF2B5EF4-FFF2-40B4-BE49-F238E27FC236}">
                <a16:creationId xmlns:a16="http://schemas.microsoft.com/office/drawing/2014/main" id="{DDC4BFA3-BD4B-7BFF-2620-27F74647E184}"/>
              </a:ext>
            </a:extLst>
          </p:cNvPr>
          <p:cNvPicPr>
            <a:picLocks noChangeAspect="1"/>
          </p:cNvPicPr>
          <p:nvPr/>
        </p:nvPicPr>
        <p:blipFill>
          <a:blip r:embed="rId3">
            <a:extLst>
              <a:ext uri="{28A0092B-C50C-407E-A947-70E740481C1C}">
                <a14:useLocalDpi xmlns:a14="http://schemas.microsoft.com/office/drawing/2010/main" val="0"/>
              </a:ext>
            </a:extLst>
          </a:blip>
          <a:srcRect l="333" t="1296"/>
          <a:stretch>
            <a:fillRect/>
          </a:stretch>
        </p:blipFill>
        <p:spPr>
          <a:xfrm>
            <a:off x="0" y="0"/>
            <a:ext cx="12192000" cy="6858000"/>
          </a:xfrm>
          <a:prstGeom prst="rect">
            <a:avLst/>
          </a:prstGeom>
        </p:spPr>
      </p:pic>
      <p:pic>
        <p:nvPicPr>
          <p:cNvPr id="6" name="Picture 5" descr="A black and white logo&#10;&#10;AI-generated content may be incorrect.">
            <a:extLst>
              <a:ext uri="{FF2B5EF4-FFF2-40B4-BE49-F238E27FC236}">
                <a16:creationId xmlns:a16="http://schemas.microsoft.com/office/drawing/2014/main" id="{BBB9559B-E4D5-A3B5-6DFB-2542BF6C96F1}"/>
              </a:ext>
            </a:extLst>
          </p:cNvPr>
          <p:cNvPicPr>
            <a:picLocks noChangeAspect="1"/>
          </p:cNvPicPr>
          <p:nvPr/>
        </p:nvPicPr>
        <p:blipFill>
          <a:blip r:embed="rId4"/>
          <a:stretch>
            <a:fillRect/>
          </a:stretch>
        </p:blipFill>
        <p:spPr>
          <a:xfrm>
            <a:off x="10385659" y="6376596"/>
            <a:ext cx="1806341" cy="481404"/>
          </a:xfrm>
          <a:prstGeom prst="rect">
            <a:avLst/>
          </a:prstGeom>
        </p:spPr>
      </p:pic>
      <p:sp>
        <p:nvSpPr>
          <p:cNvPr id="12" name="Rectangle 11">
            <a:extLst>
              <a:ext uri="{FF2B5EF4-FFF2-40B4-BE49-F238E27FC236}">
                <a16:creationId xmlns:a16="http://schemas.microsoft.com/office/drawing/2014/main" id="{6CB46339-4EAE-185A-1346-1D326D972585}"/>
              </a:ext>
            </a:extLst>
          </p:cNvPr>
          <p:cNvSpPr/>
          <p:nvPr/>
        </p:nvSpPr>
        <p:spPr>
          <a:xfrm>
            <a:off x="4452074" y="4406899"/>
            <a:ext cx="3409226" cy="1766497"/>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b="1">
              <a:solidFill>
                <a:schemeClr val="tx1"/>
              </a:solidFill>
              <a:latin typeface="Lato" panose="020F0502020204030203" pitchFamily="34" charset="0"/>
            </a:endParaRPr>
          </a:p>
          <a:p>
            <a:pPr algn="ctr">
              <a:lnSpc>
                <a:spcPts val="1800"/>
              </a:lnSpc>
            </a:pPr>
            <a:r>
              <a:rPr lang="en-US" b="1">
                <a:solidFill>
                  <a:schemeClr val="tx1"/>
                </a:solidFill>
                <a:latin typeface="Lato" panose="020F0502020204030203" pitchFamily="34" charset="0"/>
              </a:rPr>
              <a:t>Transformational impact</a:t>
            </a:r>
          </a:p>
          <a:p>
            <a:pPr algn="ctr">
              <a:spcBef>
                <a:spcPts val="1200"/>
              </a:spcBef>
            </a:pPr>
            <a:r>
              <a:rPr lang="en-US" sz="1600" b="1" i="1">
                <a:solidFill>
                  <a:schemeClr val="tx1"/>
                </a:solidFill>
                <a:latin typeface="Lato" panose="020F0502020204030203" pitchFamily="34" charset="0"/>
              </a:rPr>
              <a:t>Children thrive in safe homes free from extreme poverty</a:t>
            </a:r>
            <a:r>
              <a:rPr lang="en-US" sz="1600" i="1">
                <a:solidFill>
                  <a:schemeClr val="tx1"/>
                </a:solidFill>
                <a:latin typeface="Lato" panose="020F0502020204030203" pitchFamily="34" charset="0"/>
              </a:rPr>
              <a:t>, where families grow resilient and raise empowered youth who strengthen their communities.</a:t>
            </a:r>
            <a:endParaRPr lang="en-US" sz="1400">
              <a:solidFill>
                <a:schemeClr val="tx1"/>
              </a:solidFill>
            </a:endParaRPr>
          </a:p>
        </p:txBody>
      </p:sp>
      <p:sp>
        <p:nvSpPr>
          <p:cNvPr id="13" name="Rectangle 12">
            <a:extLst>
              <a:ext uri="{FF2B5EF4-FFF2-40B4-BE49-F238E27FC236}">
                <a16:creationId xmlns:a16="http://schemas.microsoft.com/office/drawing/2014/main" id="{A853C44E-3A59-EC44-9564-1500C82A53BB}"/>
              </a:ext>
            </a:extLst>
          </p:cNvPr>
          <p:cNvSpPr/>
          <p:nvPr/>
        </p:nvSpPr>
        <p:spPr>
          <a:xfrm>
            <a:off x="8147774" y="4406899"/>
            <a:ext cx="3409226" cy="1766497"/>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Lato" panose="020F0502020204030203" pitchFamily="34" charset="0"/>
              </a:rPr>
              <a:t> </a:t>
            </a:r>
          </a:p>
          <a:p>
            <a:pPr algn="ctr">
              <a:lnSpc>
                <a:spcPts val="1800"/>
              </a:lnSpc>
            </a:pPr>
            <a:r>
              <a:rPr lang="en-US" b="1">
                <a:solidFill>
                  <a:schemeClr val="tx1"/>
                </a:solidFill>
                <a:latin typeface="Lato" panose="020F0502020204030203" pitchFamily="34" charset="0"/>
              </a:rPr>
              <a:t>Rapid progress</a:t>
            </a:r>
          </a:p>
          <a:p>
            <a:pPr algn="ctr">
              <a:spcBef>
                <a:spcPts val="1200"/>
              </a:spcBef>
            </a:pPr>
            <a:r>
              <a:rPr lang="en-US" sz="1600" b="1" i="1">
                <a:solidFill>
                  <a:schemeClr val="tx1"/>
                </a:solidFill>
                <a:latin typeface="Lato" panose="020F0502020204030203" pitchFamily="34" charset="0"/>
              </a:rPr>
              <a:t>Families fast-track their path out of extreme poverty</a:t>
            </a:r>
            <a:r>
              <a:rPr lang="en-US" sz="1600" i="1">
                <a:solidFill>
                  <a:schemeClr val="tx1"/>
                </a:solidFill>
                <a:latin typeface="Lato" panose="020F0502020204030203" pitchFamily="34" charset="0"/>
              </a:rPr>
              <a:t>, building resilience and self-sufficiency.</a:t>
            </a:r>
          </a:p>
          <a:p>
            <a:pPr algn="ctr">
              <a:spcBef>
                <a:spcPts val="1200"/>
              </a:spcBef>
            </a:pPr>
            <a:endParaRPr lang="en-US" sz="1600" i="1">
              <a:solidFill>
                <a:schemeClr val="tx1"/>
              </a:solidFill>
              <a:latin typeface="Lato" panose="020F0502020204030203" pitchFamily="34" charset="0"/>
            </a:endParaRPr>
          </a:p>
        </p:txBody>
      </p:sp>
      <p:sp>
        <p:nvSpPr>
          <p:cNvPr id="14" name="Rectangle 13">
            <a:extLst>
              <a:ext uri="{FF2B5EF4-FFF2-40B4-BE49-F238E27FC236}">
                <a16:creationId xmlns:a16="http://schemas.microsoft.com/office/drawing/2014/main" id="{CF78AC35-ED5F-9E4B-6751-9B63FAFB47CD}"/>
              </a:ext>
            </a:extLst>
          </p:cNvPr>
          <p:cNvSpPr/>
          <p:nvPr/>
        </p:nvSpPr>
        <p:spPr>
          <a:xfrm>
            <a:off x="765537" y="4406899"/>
            <a:ext cx="3409226" cy="1766497"/>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b="1">
                <a:solidFill>
                  <a:schemeClr val="tx1"/>
                </a:solidFill>
                <a:latin typeface="Lato" panose="020F0502020204030203" pitchFamily="34" charset="0"/>
              </a:rPr>
              <a:t>Multiplier effect</a:t>
            </a:r>
          </a:p>
          <a:p>
            <a:pPr algn="ctr">
              <a:spcBef>
                <a:spcPts val="1200"/>
              </a:spcBef>
            </a:pPr>
            <a:r>
              <a:rPr lang="en-US" sz="1600" b="1" i="1">
                <a:solidFill>
                  <a:schemeClr val="tx1"/>
                </a:solidFill>
                <a:latin typeface="Lato" panose="020F0502020204030203" pitchFamily="34" charset="0"/>
              </a:rPr>
              <a:t>Sequenced interventions amplify impact</a:t>
            </a:r>
            <a:r>
              <a:rPr lang="en-US" sz="1600" i="1">
                <a:solidFill>
                  <a:schemeClr val="tx1"/>
                </a:solidFill>
                <a:latin typeface="Lato" panose="020F0502020204030203" pitchFamily="34" charset="0"/>
              </a:rPr>
              <a:t>-each dollar goes further as efforts strengthen one another.</a:t>
            </a:r>
          </a:p>
        </p:txBody>
      </p:sp>
      <p:sp>
        <p:nvSpPr>
          <p:cNvPr id="15" name="Content Placeholder 2">
            <a:extLst>
              <a:ext uri="{FF2B5EF4-FFF2-40B4-BE49-F238E27FC236}">
                <a16:creationId xmlns:a16="http://schemas.microsoft.com/office/drawing/2014/main" id="{500B87B5-55CA-F504-9653-7FBD2CFEF689}"/>
              </a:ext>
            </a:extLst>
          </p:cNvPr>
          <p:cNvSpPr txBox="1">
            <a:spLocks/>
          </p:cNvSpPr>
          <p:nvPr/>
        </p:nvSpPr>
        <p:spPr>
          <a:xfrm>
            <a:off x="6429646" y="481404"/>
            <a:ext cx="5127354" cy="2459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700"/>
              </a:lnSpc>
              <a:spcBef>
                <a:spcPts val="0"/>
              </a:spcBef>
              <a:buFont typeface="Arial" panose="020B0604020202020204" pitchFamily="34" charset="0"/>
              <a:buNone/>
            </a:pPr>
            <a:r>
              <a:rPr lang="en-US" sz="4800">
                <a:solidFill>
                  <a:schemeClr val="bg1"/>
                </a:solidFill>
                <a:latin typeface="Lato" panose="020F0502020204030203" pitchFamily="34" charset="0"/>
                <a:ea typeface="Calibri Light" panose="020F0302020204030204" pitchFamily="34" charset="0"/>
                <a:cs typeface="Calibri Light" panose="020F0302020204030204" pitchFamily="34" charset="0"/>
              </a:rPr>
              <a:t>BEYOND ACCESS IMPACT</a:t>
            </a:r>
          </a:p>
        </p:txBody>
      </p:sp>
    </p:spTree>
    <p:extLst>
      <p:ext uri="{BB962C8B-B14F-4D97-AF65-F5344CB8AC3E}">
        <p14:creationId xmlns:p14="http://schemas.microsoft.com/office/powerpoint/2010/main" val="1706384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2DD4CA-7827-E7BE-CE0F-78E3D07B24F1}"/>
              </a:ext>
            </a:extLst>
          </p:cNvPr>
          <p:cNvSpPr>
            <a:spLocks noGrp="1"/>
          </p:cNvSpPr>
          <p:nvPr>
            <p:ph type="title"/>
          </p:nvPr>
        </p:nvSpPr>
        <p:spPr>
          <a:xfrm>
            <a:off x="841248" y="685800"/>
            <a:ext cx="10506456" cy="1157005"/>
          </a:xfrm>
        </p:spPr>
        <p:txBody>
          <a:bodyPr anchor="b">
            <a:normAutofit/>
          </a:bodyPr>
          <a:lstStyle/>
          <a:p>
            <a:r>
              <a:rPr lang="en-US" sz="4800" dirty="0">
                <a:latin typeface="Lato" panose="020F0502020204030203" pitchFamily="34" charset="0"/>
              </a:rPr>
              <a:t>Benefits of multi-sectoral integration</a:t>
            </a:r>
          </a:p>
        </p:txBody>
      </p:sp>
      <p:sp>
        <p:nvSpPr>
          <p:cNvPr id="22" name="Rectangle 21">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35CD90F6-F2FA-C6BF-3D2E-F3B6920BF7C9}"/>
              </a:ext>
            </a:extLst>
          </p:cNvPr>
          <p:cNvGraphicFramePr>
            <a:graphicFrameLocks noGrp="1"/>
          </p:cNvGraphicFramePr>
          <p:nvPr>
            <p:ph idx="1"/>
            <p:extLst>
              <p:ext uri="{D42A27DB-BD31-4B8C-83A1-F6EECF244321}">
                <p14:modId xmlns:p14="http://schemas.microsoft.com/office/powerpoint/2010/main" val="1540742383"/>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0283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2D5BE9-8B0B-2B59-9132-F755B4F3D2C8}"/>
              </a:ext>
            </a:extLst>
          </p:cNvPr>
          <p:cNvSpPr txBox="1"/>
          <p:nvPr/>
        </p:nvSpPr>
        <p:spPr>
          <a:xfrm>
            <a:off x="2446317" y="2458192"/>
            <a:ext cx="6626431" cy="1569660"/>
          </a:xfrm>
          <a:prstGeom prst="rect">
            <a:avLst/>
          </a:prstGeom>
          <a:noFill/>
        </p:spPr>
        <p:txBody>
          <a:bodyPr wrap="square" rtlCol="0">
            <a:spAutoFit/>
          </a:bodyPr>
          <a:lstStyle/>
          <a:p>
            <a:pPr algn="ctr"/>
            <a:r>
              <a:rPr lang="en-US" sz="9600" dirty="0">
                <a:latin typeface="Lato" panose="020F0502020204030203" pitchFamily="34" charset="0"/>
              </a:rPr>
              <a:t>Q&amp;A</a:t>
            </a:r>
          </a:p>
        </p:txBody>
      </p:sp>
    </p:spTree>
    <p:extLst>
      <p:ext uri="{BB962C8B-B14F-4D97-AF65-F5344CB8AC3E}">
        <p14:creationId xmlns:p14="http://schemas.microsoft.com/office/powerpoint/2010/main" val="16586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group of women holding vegetables&#10;&#10;AI-generated content may be incorrect.">
            <a:extLst>
              <a:ext uri="{FF2B5EF4-FFF2-40B4-BE49-F238E27FC236}">
                <a16:creationId xmlns:a16="http://schemas.microsoft.com/office/drawing/2014/main" id="{AA035EDD-3F3E-53B2-9992-21698572E50F}"/>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29015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311DF2-3BF5-B52F-18B0-9805D4086B85}"/>
              </a:ext>
            </a:extLst>
          </p:cNvPr>
          <p:cNvSpPr txBox="1"/>
          <p:nvPr/>
        </p:nvSpPr>
        <p:spPr>
          <a:xfrm>
            <a:off x="116773" y="868489"/>
            <a:ext cx="11958453" cy="5573192"/>
          </a:xfrm>
          <a:prstGeom prst="rect">
            <a:avLst/>
          </a:prstGeom>
          <a:noFill/>
        </p:spPr>
        <p:txBody>
          <a:bodyPr wrap="square">
            <a:spAutoFit/>
          </a:bodyPr>
          <a:lstStyle/>
          <a:p>
            <a:pPr marL="342900" marR="0" lvl="0" indent="-342900">
              <a:lnSpc>
                <a:spcPct val="115000"/>
              </a:lnSpc>
              <a:buFont typeface="+mj-lt"/>
              <a:buAutoNum type="arabicPeriod"/>
            </a:pPr>
            <a:r>
              <a:rPr lang="en-US" sz="2400" kern="100" dirty="0">
                <a:effectLst/>
                <a:latin typeface="Lato" panose="020F0502020204030203" pitchFamily="34" charset="0"/>
                <a:ea typeface="Aptos" panose="020B0004020202020204" pitchFamily="34" charset="0"/>
                <a:cs typeface="Times New Roman" panose="02020603050405020304" pitchFamily="18" charset="0"/>
              </a:rPr>
              <a:t>What shared harmful norms cut across WASH, economic empowerment/livelihoods, and education? </a:t>
            </a:r>
          </a:p>
          <a:p>
            <a:pPr marL="342900" marR="0" lvl="0" indent="-342900">
              <a:lnSpc>
                <a:spcPct val="115000"/>
              </a:lnSpc>
              <a:buFont typeface="+mj-lt"/>
              <a:buAutoNum type="arabicPeriod"/>
            </a:pPr>
            <a:r>
              <a:rPr lang="en-US" sz="2400" kern="100" dirty="0">
                <a:effectLst/>
                <a:latin typeface="Lato" panose="020F0502020204030203" pitchFamily="34" charset="0"/>
                <a:ea typeface="Aptos" panose="020B0004020202020204" pitchFamily="34" charset="0"/>
                <a:cs typeface="Times New Roman" panose="02020603050405020304" pitchFamily="18" charset="0"/>
              </a:rPr>
              <a:t>With Beyond Access being women- and girl-focused, where have been opportunities to engage men and boys across the 3 sectors ?</a:t>
            </a:r>
          </a:p>
          <a:p>
            <a:pPr marL="342900" marR="0" lvl="0" indent="-342900">
              <a:lnSpc>
                <a:spcPct val="115000"/>
              </a:lnSpc>
              <a:buFont typeface="+mj-lt"/>
              <a:buAutoNum type="arabicPeriod"/>
            </a:pPr>
            <a:r>
              <a:rPr lang="en-US" sz="2400" kern="100" dirty="0">
                <a:effectLst/>
                <a:latin typeface="Lato" panose="020F0502020204030203" pitchFamily="34" charset="0"/>
                <a:ea typeface="Aptos" panose="020B0004020202020204" pitchFamily="34" charset="0"/>
                <a:cs typeface="Times New Roman" panose="02020603050405020304" pitchFamily="18" charset="0"/>
              </a:rPr>
              <a:t>In WASH and Economic Empowerment sectors, how have women moved from participation into leadership? </a:t>
            </a:r>
          </a:p>
          <a:p>
            <a:pPr marL="342900" marR="0" lvl="0" indent="-342900">
              <a:lnSpc>
                <a:spcPct val="115000"/>
              </a:lnSpc>
              <a:buFont typeface="+mj-lt"/>
              <a:buAutoNum type="arabicPeriod"/>
            </a:pPr>
            <a:r>
              <a:rPr lang="en-US" sz="2400" kern="100" dirty="0">
                <a:effectLst/>
                <a:latin typeface="Lato" panose="020F0502020204030203" pitchFamily="34" charset="0"/>
                <a:ea typeface="Aptos" panose="020B0004020202020204" pitchFamily="34" charset="0"/>
                <a:cs typeface="Times New Roman" panose="02020603050405020304" pitchFamily="18" charset="0"/>
              </a:rPr>
              <a:t>What can education learn from economic empowerment with respect to supporting female youth interested in TVET/vocational education? </a:t>
            </a:r>
          </a:p>
          <a:p>
            <a:pPr marL="342900" marR="0" lvl="0" indent="-342900">
              <a:lnSpc>
                <a:spcPct val="115000"/>
              </a:lnSpc>
              <a:buFont typeface="+mj-lt"/>
              <a:buAutoNum type="arabicPeriod"/>
            </a:pPr>
            <a:r>
              <a:rPr lang="en-US" sz="2400" kern="100" dirty="0">
                <a:effectLst/>
                <a:latin typeface="Lato" panose="020F0502020204030203" pitchFamily="34" charset="0"/>
                <a:ea typeface="Aptos" panose="020B0004020202020204" pitchFamily="34" charset="0"/>
                <a:cs typeface="Times New Roman" panose="02020603050405020304" pitchFamily="18" charset="0"/>
              </a:rPr>
              <a:t> What monitoring systems need to be in place to capture outcomes around intersectionality? </a:t>
            </a:r>
          </a:p>
          <a:p>
            <a:pPr marL="342900" marR="0" lvl="0" indent="-342900">
              <a:lnSpc>
                <a:spcPct val="115000"/>
              </a:lnSpc>
              <a:spcAft>
                <a:spcPts val="800"/>
              </a:spcAft>
              <a:buFont typeface="+mj-lt"/>
              <a:buAutoNum type="arabicPeriod"/>
            </a:pPr>
            <a:r>
              <a:rPr lang="en-US" sz="2400" kern="100" dirty="0">
                <a:effectLst/>
                <a:latin typeface="Lato" panose="020F0502020204030203" pitchFamily="34" charset="0"/>
                <a:ea typeface="Aptos" panose="020B0004020202020204" pitchFamily="34" charset="0"/>
                <a:cs typeface="Times New Roman" panose="02020603050405020304" pitchFamily="18" charset="0"/>
              </a:rPr>
              <a:t>What measures does BA take to use WASH data to enhance EE programming?  What about EE data to enhance WASH programming? What about EE data to enhance education programming?</a:t>
            </a:r>
          </a:p>
        </p:txBody>
      </p:sp>
      <p:sp>
        <p:nvSpPr>
          <p:cNvPr id="3" name="TextBox 2">
            <a:extLst>
              <a:ext uri="{FF2B5EF4-FFF2-40B4-BE49-F238E27FC236}">
                <a16:creationId xmlns:a16="http://schemas.microsoft.com/office/drawing/2014/main" id="{01FFEDB0-0C96-B57E-6668-D5115C845720}"/>
              </a:ext>
            </a:extLst>
          </p:cNvPr>
          <p:cNvSpPr txBox="1"/>
          <p:nvPr/>
        </p:nvSpPr>
        <p:spPr>
          <a:xfrm>
            <a:off x="-17014" y="37492"/>
            <a:ext cx="12209014" cy="830997"/>
          </a:xfrm>
          <a:prstGeom prst="rect">
            <a:avLst/>
          </a:prstGeom>
          <a:solidFill>
            <a:srgbClr val="824C91"/>
          </a:solidFill>
        </p:spPr>
        <p:txBody>
          <a:bodyPr wrap="square" rtlCol="0">
            <a:spAutoFit/>
          </a:bodyPr>
          <a:lstStyle/>
          <a:p>
            <a:pPr algn="ctr"/>
            <a:r>
              <a:rPr lang="en-US" sz="4800" dirty="0">
                <a:solidFill>
                  <a:schemeClr val="bg1"/>
                </a:solidFill>
                <a:latin typeface="Lato" panose="020F0502020204030203" pitchFamily="34" charset="0"/>
              </a:rPr>
              <a:t>Breakout Discussion Questions</a:t>
            </a:r>
            <a:endParaRPr lang="en-US" sz="4800" b="1" dirty="0">
              <a:solidFill>
                <a:schemeClr val="bg1"/>
              </a:solidFill>
              <a:latin typeface="Lato" panose="020F0502020204030203" pitchFamily="34" charset="0"/>
            </a:endParaRPr>
          </a:p>
        </p:txBody>
      </p:sp>
    </p:spTree>
    <p:extLst>
      <p:ext uri="{BB962C8B-B14F-4D97-AF65-F5344CB8AC3E}">
        <p14:creationId xmlns:p14="http://schemas.microsoft.com/office/powerpoint/2010/main" val="3049138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8C9D5-08D5-46AE-86CF-F49ED21BA6C4}"/>
              </a:ext>
            </a:extLst>
          </p:cNvPr>
          <p:cNvSpPr>
            <a:spLocks noGrp="1"/>
          </p:cNvSpPr>
          <p:nvPr>
            <p:ph type="title"/>
          </p:nvPr>
        </p:nvSpPr>
        <p:spPr>
          <a:xfrm>
            <a:off x="0" y="1"/>
            <a:ext cx="12192000" cy="1371600"/>
          </a:xfrm>
          <a:solidFill>
            <a:srgbClr val="824C91"/>
          </a:solidFill>
        </p:spPr>
        <p:txBody>
          <a:bodyPr>
            <a:normAutofit/>
          </a:bodyPr>
          <a:lstStyle/>
          <a:p>
            <a:r>
              <a:rPr lang="en-ZW" sz="5400" dirty="0">
                <a:solidFill>
                  <a:schemeClr val="bg1"/>
                </a:solidFill>
                <a:latin typeface="Lato" panose="020F0502020204030203" pitchFamily="34" charset="0"/>
              </a:rPr>
              <a:t>Expected Outcomes</a:t>
            </a:r>
          </a:p>
        </p:txBody>
      </p:sp>
      <p:sp>
        <p:nvSpPr>
          <p:cNvPr id="3" name="Content Placeholder 2">
            <a:extLst>
              <a:ext uri="{FF2B5EF4-FFF2-40B4-BE49-F238E27FC236}">
                <a16:creationId xmlns:a16="http://schemas.microsoft.com/office/drawing/2014/main" id="{D348C7B1-A555-44E5-A493-57753772F010}"/>
              </a:ext>
            </a:extLst>
          </p:cNvPr>
          <p:cNvSpPr>
            <a:spLocks noGrp="1"/>
          </p:cNvSpPr>
          <p:nvPr>
            <p:ph sz="half" idx="1"/>
          </p:nvPr>
        </p:nvSpPr>
        <p:spPr>
          <a:xfrm>
            <a:off x="216559" y="1728439"/>
            <a:ext cx="5565134" cy="5129560"/>
          </a:xfrm>
        </p:spPr>
        <p:txBody>
          <a:bodyPr>
            <a:normAutofit lnSpcReduction="10000"/>
          </a:bodyPr>
          <a:lstStyle/>
          <a:p>
            <a:pPr lvl="0"/>
            <a:r>
              <a:rPr lang="en-US" dirty="0">
                <a:latin typeface="Lato" panose="020F0502020204030203" pitchFamily="34" charset="0"/>
              </a:rPr>
              <a:t>Deepen the impact of WASH programming on the needs of women and girls, beyond WASH access</a:t>
            </a:r>
            <a:endParaRPr lang="en-ZW" dirty="0">
              <a:latin typeface="Lato" panose="020F0502020204030203" pitchFamily="34" charset="0"/>
            </a:endParaRPr>
          </a:p>
          <a:p>
            <a:pPr lvl="0"/>
            <a:r>
              <a:rPr lang="en-US" dirty="0">
                <a:latin typeface="Lato" panose="020F0502020204030203" pitchFamily="34" charset="0"/>
              </a:rPr>
              <a:t>Collect GEDSI Annual Impact Measures (AIM) annually to track changes over time in key sectoral and women's empowerment indicators</a:t>
            </a:r>
            <a:endParaRPr lang="en-ZW" dirty="0">
              <a:latin typeface="Lato" panose="020F0502020204030203" pitchFamily="34" charset="0"/>
            </a:endParaRPr>
          </a:p>
          <a:p>
            <a:pPr lvl="0"/>
            <a:r>
              <a:rPr lang="en-US" dirty="0">
                <a:latin typeface="Lato" panose="020F0502020204030203" pitchFamily="34" charset="0"/>
              </a:rPr>
              <a:t>Identify key learnings for scale-up of these multi-sectoral approaches </a:t>
            </a:r>
            <a:endParaRPr lang="en-ZW" dirty="0">
              <a:latin typeface="Lato" panose="020F0502020204030203" pitchFamily="34" charset="0"/>
            </a:endParaRPr>
          </a:p>
        </p:txBody>
      </p:sp>
      <p:sp>
        <p:nvSpPr>
          <p:cNvPr id="5" name="Thought Bubble: Cloud 4">
            <a:extLst>
              <a:ext uri="{FF2B5EF4-FFF2-40B4-BE49-F238E27FC236}">
                <a16:creationId xmlns:a16="http://schemas.microsoft.com/office/drawing/2014/main" id="{2B736524-B700-470F-869E-E01B3FBFF5D9}"/>
              </a:ext>
            </a:extLst>
          </p:cNvPr>
          <p:cNvSpPr/>
          <p:nvPr/>
        </p:nvSpPr>
        <p:spPr>
          <a:xfrm>
            <a:off x="5781695" y="1468582"/>
            <a:ext cx="6140141" cy="4667140"/>
          </a:xfrm>
          <a:prstGeom prst="cloudCallout">
            <a:avLst>
              <a:gd name="adj1" fmla="val -14548"/>
              <a:gd name="adj2" fmla="val 60222"/>
            </a:avLst>
          </a:prstGeom>
          <a:solidFill>
            <a:srgbClr val="824C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W"/>
          </a:p>
        </p:txBody>
      </p:sp>
      <p:sp>
        <p:nvSpPr>
          <p:cNvPr id="4" name="Content Placeholder 3">
            <a:extLst>
              <a:ext uri="{FF2B5EF4-FFF2-40B4-BE49-F238E27FC236}">
                <a16:creationId xmlns:a16="http://schemas.microsoft.com/office/drawing/2014/main" id="{78BCFFB8-855B-47A3-BE4B-7483EF3F1F24}"/>
              </a:ext>
            </a:extLst>
          </p:cNvPr>
          <p:cNvSpPr>
            <a:spLocks noGrp="1"/>
          </p:cNvSpPr>
          <p:nvPr>
            <p:ph sz="half" idx="2"/>
          </p:nvPr>
        </p:nvSpPr>
        <p:spPr>
          <a:xfrm>
            <a:off x="6164900" y="1212940"/>
            <a:ext cx="5373729" cy="4667140"/>
          </a:xfrm>
        </p:spPr>
        <p:txBody>
          <a:bodyPr>
            <a:normAutofit lnSpcReduction="10000"/>
          </a:bodyPr>
          <a:lstStyle/>
          <a:p>
            <a:pPr marL="0" indent="0" algn="ctr">
              <a:buNone/>
            </a:pPr>
            <a:endParaRPr lang="en-US" sz="3200" dirty="0">
              <a:solidFill>
                <a:schemeClr val="bg1"/>
              </a:solidFill>
              <a:latin typeface="Lato" panose="020F0502020204030203" pitchFamily="34" charset="0"/>
            </a:endParaRPr>
          </a:p>
          <a:p>
            <a:pPr algn="ctr"/>
            <a:endParaRPr lang="en-US" sz="3200" dirty="0">
              <a:solidFill>
                <a:schemeClr val="bg1"/>
              </a:solidFill>
              <a:latin typeface="Lato" panose="020F0502020204030203" pitchFamily="34" charset="0"/>
            </a:endParaRPr>
          </a:p>
          <a:p>
            <a:pPr marL="0" indent="0" algn="ctr">
              <a:buNone/>
            </a:pPr>
            <a:r>
              <a:rPr lang="en-US" sz="3200" i="1" dirty="0">
                <a:solidFill>
                  <a:schemeClr val="bg1"/>
                </a:solidFill>
                <a:latin typeface="Lato" panose="020F0502020204030203" pitchFamily="34" charset="0"/>
              </a:rPr>
              <a:t>“What are the impacts of GEDSI-transformative WASH, particularly in communities, healthcare facilities and schools? How can combined impact of an integrated sector approach improve GEDSI outcomes?”</a:t>
            </a:r>
            <a:endParaRPr lang="en-ZW" sz="3200" dirty="0">
              <a:solidFill>
                <a:schemeClr val="bg1"/>
              </a:solidFill>
              <a:latin typeface="Lato" panose="020F0502020204030203" pitchFamily="34" charset="0"/>
            </a:endParaRPr>
          </a:p>
        </p:txBody>
      </p:sp>
    </p:spTree>
    <p:extLst>
      <p:ext uri="{BB962C8B-B14F-4D97-AF65-F5344CB8AC3E}">
        <p14:creationId xmlns:p14="http://schemas.microsoft.com/office/powerpoint/2010/main" val="1763725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04575BC-29E0-C016-4296-BD111F12D99E}"/>
              </a:ext>
            </a:extLst>
          </p:cNvPr>
          <p:cNvGrpSpPr/>
          <p:nvPr/>
        </p:nvGrpSpPr>
        <p:grpSpPr>
          <a:xfrm>
            <a:off x="-178131" y="1092533"/>
            <a:ext cx="11756572" cy="5462647"/>
            <a:chOff x="65314" y="247490"/>
            <a:chExt cx="11854542" cy="5570936"/>
          </a:xfrm>
        </p:grpSpPr>
        <p:grpSp>
          <p:nvGrpSpPr>
            <p:cNvPr id="29" name="Group 28">
              <a:extLst>
                <a:ext uri="{FF2B5EF4-FFF2-40B4-BE49-F238E27FC236}">
                  <a16:creationId xmlns:a16="http://schemas.microsoft.com/office/drawing/2014/main" id="{84E213DF-E79E-E38C-362D-45EBDD1C3B2D}"/>
                </a:ext>
              </a:extLst>
            </p:cNvPr>
            <p:cNvGrpSpPr/>
            <p:nvPr/>
          </p:nvGrpSpPr>
          <p:grpSpPr>
            <a:xfrm>
              <a:off x="65314" y="247490"/>
              <a:ext cx="11854542" cy="5570936"/>
              <a:chOff x="65314" y="247490"/>
              <a:chExt cx="11854542" cy="5570936"/>
            </a:xfrm>
          </p:grpSpPr>
          <p:grpSp>
            <p:nvGrpSpPr>
              <p:cNvPr id="27" name="Group 26">
                <a:extLst>
                  <a:ext uri="{FF2B5EF4-FFF2-40B4-BE49-F238E27FC236}">
                    <a16:creationId xmlns:a16="http://schemas.microsoft.com/office/drawing/2014/main" id="{106E288C-187A-F14B-580E-99C076272E26}"/>
                  </a:ext>
                </a:extLst>
              </p:cNvPr>
              <p:cNvGrpSpPr/>
              <p:nvPr/>
            </p:nvGrpSpPr>
            <p:grpSpPr>
              <a:xfrm>
                <a:off x="65314" y="247490"/>
                <a:ext cx="11854542" cy="5570936"/>
                <a:chOff x="65314" y="247490"/>
                <a:chExt cx="11854542" cy="5570936"/>
              </a:xfrm>
            </p:grpSpPr>
            <p:sp>
              <p:nvSpPr>
                <p:cNvPr id="4" name="Rectangle 3">
                  <a:extLst>
                    <a:ext uri="{FF2B5EF4-FFF2-40B4-BE49-F238E27FC236}">
                      <a16:creationId xmlns:a16="http://schemas.microsoft.com/office/drawing/2014/main" id="{3255A05C-C167-51CF-577C-BB1D591875CB}"/>
                    </a:ext>
                  </a:extLst>
                </p:cNvPr>
                <p:cNvSpPr/>
                <p:nvPr/>
              </p:nvSpPr>
              <p:spPr>
                <a:xfrm>
                  <a:off x="2778931" y="247490"/>
                  <a:ext cx="9140925" cy="469153"/>
                </a:xfrm>
                <a:prstGeom prst="rect">
                  <a:avLst/>
                </a:prstGeom>
                <a:solidFill>
                  <a:srgbClr val="9054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atin typeface="Lato" panose="020F0502020204030203" pitchFamily="34" charset="0"/>
                    </a:rPr>
                    <a:t>Women-centered Design</a:t>
                  </a:r>
                </a:p>
              </p:txBody>
            </p:sp>
            <p:sp>
              <p:nvSpPr>
                <p:cNvPr id="5" name="Rectangle 4">
                  <a:extLst>
                    <a:ext uri="{FF2B5EF4-FFF2-40B4-BE49-F238E27FC236}">
                      <a16:creationId xmlns:a16="http://schemas.microsoft.com/office/drawing/2014/main" id="{E0F9494E-E08A-95B4-9FE9-116113FB6F71}"/>
                    </a:ext>
                  </a:extLst>
                </p:cNvPr>
                <p:cNvSpPr/>
                <p:nvPr/>
              </p:nvSpPr>
              <p:spPr>
                <a:xfrm>
                  <a:off x="2778931" y="865773"/>
                  <a:ext cx="2911929" cy="923109"/>
                </a:xfrm>
                <a:prstGeom prst="rect">
                  <a:avLst/>
                </a:prstGeom>
                <a:solidFill>
                  <a:srgbClr val="006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Lato" panose="020F0502020204030203" pitchFamily="34" charset="0"/>
                    </a:rPr>
                    <a:t>WASH + Livelihoods </a:t>
                  </a:r>
                  <a:r>
                    <a:rPr lang="en-US" sz="2400" b="1" dirty="0">
                      <a:latin typeface="Lato" panose="020F0502020204030203" pitchFamily="34" charset="0"/>
                    </a:rPr>
                    <a:t>(Beyond Access</a:t>
                  </a:r>
                </a:p>
              </p:txBody>
            </p:sp>
            <p:sp>
              <p:nvSpPr>
                <p:cNvPr id="6" name="Rectangle 5">
                  <a:extLst>
                    <a:ext uri="{FF2B5EF4-FFF2-40B4-BE49-F238E27FC236}">
                      <a16:creationId xmlns:a16="http://schemas.microsoft.com/office/drawing/2014/main" id="{5C29C1F6-5DD8-228E-1CDA-1BB89FD5A24C}"/>
                    </a:ext>
                  </a:extLst>
                </p:cNvPr>
                <p:cNvSpPr/>
                <p:nvPr/>
              </p:nvSpPr>
              <p:spPr>
                <a:xfrm>
                  <a:off x="5881401" y="865773"/>
                  <a:ext cx="2911929" cy="923109"/>
                </a:xfrm>
                <a:prstGeom prst="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panose="020F0502020204030203" pitchFamily="34" charset="0"/>
                    </a:rPr>
                    <a:t>WASH + Health/Nutrition</a:t>
                  </a:r>
                </a:p>
              </p:txBody>
            </p:sp>
            <p:sp>
              <p:nvSpPr>
                <p:cNvPr id="7" name="Rectangle 6">
                  <a:extLst>
                    <a:ext uri="{FF2B5EF4-FFF2-40B4-BE49-F238E27FC236}">
                      <a16:creationId xmlns:a16="http://schemas.microsoft.com/office/drawing/2014/main" id="{9DA6EF0F-1652-A95B-9FCE-23101D03B428}"/>
                    </a:ext>
                  </a:extLst>
                </p:cNvPr>
                <p:cNvSpPr/>
                <p:nvPr/>
              </p:nvSpPr>
              <p:spPr>
                <a:xfrm>
                  <a:off x="9007927" y="851263"/>
                  <a:ext cx="2911929" cy="923109"/>
                </a:xfrm>
                <a:prstGeom prst="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panose="020F0502020204030203" pitchFamily="34" charset="0"/>
                    </a:rPr>
                    <a:t>WASH + Education</a:t>
                  </a:r>
                </a:p>
              </p:txBody>
            </p:sp>
            <p:sp>
              <p:nvSpPr>
                <p:cNvPr id="8" name="Rectangle 7">
                  <a:extLst>
                    <a:ext uri="{FF2B5EF4-FFF2-40B4-BE49-F238E27FC236}">
                      <a16:creationId xmlns:a16="http://schemas.microsoft.com/office/drawing/2014/main" id="{0D2E6BD0-517F-DA2E-1268-830DD28B6736}"/>
                    </a:ext>
                  </a:extLst>
                </p:cNvPr>
                <p:cNvSpPr/>
                <p:nvPr/>
              </p:nvSpPr>
              <p:spPr>
                <a:xfrm>
                  <a:off x="2778931" y="1923502"/>
                  <a:ext cx="9140925" cy="674924"/>
                </a:xfrm>
                <a:prstGeom prst="rect">
                  <a:avLst/>
                </a:prstGeom>
                <a:solidFill>
                  <a:srgbClr val="9054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Lato" panose="020F0502020204030203" pitchFamily="34" charset="0"/>
                    </a:rPr>
                    <a:t>Tracking female &amp; disability participants  | Empowered Worldview | Gender-focused mindset change (</a:t>
                  </a:r>
                  <a:r>
                    <a:rPr lang="en-US" sz="2000" dirty="0" err="1">
                      <a:latin typeface="Lato" panose="020F0502020204030203" pitchFamily="34" charset="0"/>
                    </a:rPr>
                    <a:t>CoH</a:t>
                  </a:r>
                  <a:r>
                    <a:rPr lang="en-US" sz="2000" dirty="0">
                      <a:latin typeface="Lato" panose="020F0502020204030203" pitchFamily="34" charset="0"/>
                    </a:rPr>
                    <a:t> Gender, Celebrating Families, etc.)</a:t>
                  </a:r>
                </a:p>
              </p:txBody>
            </p:sp>
            <p:sp>
              <p:nvSpPr>
                <p:cNvPr id="9" name="TextBox 8">
                  <a:extLst>
                    <a:ext uri="{FF2B5EF4-FFF2-40B4-BE49-F238E27FC236}">
                      <a16:creationId xmlns:a16="http://schemas.microsoft.com/office/drawing/2014/main" id="{138E4935-D482-F7A0-01C1-AB926EE4A4C3}"/>
                    </a:ext>
                  </a:extLst>
                </p:cNvPr>
                <p:cNvSpPr txBox="1"/>
                <p:nvPr/>
              </p:nvSpPr>
              <p:spPr>
                <a:xfrm>
                  <a:off x="65315" y="2834970"/>
                  <a:ext cx="2638165" cy="707886"/>
                </a:xfrm>
                <a:prstGeom prst="rect">
                  <a:avLst/>
                </a:prstGeom>
                <a:noFill/>
                <a:ln>
                  <a:noFill/>
                </a:ln>
              </p:spPr>
              <p:txBody>
                <a:bodyPr wrap="square" rtlCol="0">
                  <a:spAutoFit/>
                </a:bodyPr>
                <a:lstStyle/>
                <a:p>
                  <a:pPr algn="ctr"/>
                  <a:r>
                    <a:rPr lang="en-US" sz="2000" b="1" dirty="0">
                      <a:latin typeface="Lato" panose="020F0502020204030203" pitchFamily="34" charset="0"/>
                    </a:rPr>
                    <a:t>WASH Service Delivery Component</a:t>
                  </a:r>
                </a:p>
              </p:txBody>
            </p:sp>
            <p:sp>
              <p:nvSpPr>
                <p:cNvPr id="11" name="TextBox 10">
                  <a:extLst>
                    <a:ext uri="{FF2B5EF4-FFF2-40B4-BE49-F238E27FC236}">
                      <a16:creationId xmlns:a16="http://schemas.microsoft.com/office/drawing/2014/main" id="{AE4E976B-AD43-328B-53E5-C2EB868EC5FC}"/>
                    </a:ext>
                  </a:extLst>
                </p:cNvPr>
                <p:cNvSpPr txBox="1"/>
                <p:nvPr/>
              </p:nvSpPr>
              <p:spPr>
                <a:xfrm>
                  <a:off x="65314" y="4023030"/>
                  <a:ext cx="2638165" cy="707886"/>
                </a:xfrm>
                <a:prstGeom prst="rect">
                  <a:avLst/>
                </a:prstGeom>
                <a:noFill/>
                <a:ln>
                  <a:noFill/>
                </a:ln>
              </p:spPr>
              <p:txBody>
                <a:bodyPr wrap="square" rtlCol="0">
                  <a:spAutoFit/>
                </a:bodyPr>
                <a:lstStyle/>
                <a:p>
                  <a:pPr algn="ctr"/>
                  <a:r>
                    <a:rPr lang="en-US" sz="2000" b="1" dirty="0">
                      <a:latin typeface="Lato" panose="020F0502020204030203" pitchFamily="34" charset="0"/>
                    </a:rPr>
                    <a:t>Behavior Change Component</a:t>
                  </a:r>
                </a:p>
              </p:txBody>
            </p:sp>
            <p:sp>
              <p:nvSpPr>
                <p:cNvPr id="12" name="TextBox 11">
                  <a:extLst>
                    <a:ext uri="{FF2B5EF4-FFF2-40B4-BE49-F238E27FC236}">
                      <a16:creationId xmlns:a16="http://schemas.microsoft.com/office/drawing/2014/main" id="{A0DAEC28-5FC3-E39D-21D9-7FC4264B8B89}"/>
                    </a:ext>
                  </a:extLst>
                </p:cNvPr>
                <p:cNvSpPr txBox="1"/>
                <p:nvPr/>
              </p:nvSpPr>
              <p:spPr>
                <a:xfrm>
                  <a:off x="65315" y="4884231"/>
                  <a:ext cx="2789069" cy="707886"/>
                </a:xfrm>
                <a:prstGeom prst="rect">
                  <a:avLst/>
                </a:prstGeom>
                <a:noFill/>
                <a:ln>
                  <a:noFill/>
                </a:ln>
              </p:spPr>
              <p:txBody>
                <a:bodyPr wrap="square" rtlCol="0">
                  <a:spAutoFit/>
                </a:bodyPr>
                <a:lstStyle/>
                <a:p>
                  <a:pPr algn="ctr"/>
                  <a:r>
                    <a:rPr lang="en-US" sz="2000" b="1" dirty="0">
                      <a:latin typeface="Lato" panose="020F0502020204030203" pitchFamily="34" charset="0"/>
                    </a:rPr>
                    <a:t>Integration Component</a:t>
                  </a:r>
                </a:p>
              </p:txBody>
            </p:sp>
            <p:sp>
              <p:nvSpPr>
                <p:cNvPr id="13" name="Rectangle 12">
                  <a:extLst>
                    <a:ext uri="{FF2B5EF4-FFF2-40B4-BE49-F238E27FC236}">
                      <a16:creationId xmlns:a16="http://schemas.microsoft.com/office/drawing/2014/main" id="{B662BC70-2319-DB1A-2E50-0449A793DA8F}"/>
                    </a:ext>
                  </a:extLst>
                </p:cNvPr>
                <p:cNvSpPr/>
                <p:nvPr/>
              </p:nvSpPr>
              <p:spPr>
                <a:xfrm>
                  <a:off x="3081488" y="2682121"/>
                  <a:ext cx="2609371" cy="923109"/>
                </a:xfrm>
                <a:prstGeom prst="rect">
                  <a:avLst/>
                </a:prstGeom>
                <a:solidFill>
                  <a:srgbClr val="006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panose="020F0502020204030203" pitchFamily="34" charset="0"/>
                    </a:rPr>
                    <a:t>Community WASH </a:t>
                  </a:r>
                </a:p>
              </p:txBody>
            </p:sp>
            <p:sp>
              <p:nvSpPr>
                <p:cNvPr id="14" name="Rectangle 13">
                  <a:extLst>
                    <a:ext uri="{FF2B5EF4-FFF2-40B4-BE49-F238E27FC236}">
                      <a16:creationId xmlns:a16="http://schemas.microsoft.com/office/drawing/2014/main" id="{52D7D14E-A25D-4089-7A1C-C70AF7664C51}"/>
                    </a:ext>
                  </a:extLst>
                </p:cNvPr>
                <p:cNvSpPr/>
                <p:nvPr/>
              </p:nvSpPr>
              <p:spPr>
                <a:xfrm>
                  <a:off x="3081488" y="3779155"/>
                  <a:ext cx="2609371" cy="923109"/>
                </a:xfrm>
                <a:prstGeom prst="rect">
                  <a:avLst/>
                </a:prstGeom>
                <a:solidFill>
                  <a:srgbClr val="006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panose="020F0502020204030203" pitchFamily="34" charset="0"/>
                    </a:rPr>
                    <a:t>Savings Groups</a:t>
                  </a:r>
                </a:p>
              </p:txBody>
            </p:sp>
            <p:sp>
              <p:nvSpPr>
                <p:cNvPr id="15" name="Rectangle 14">
                  <a:extLst>
                    <a:ext uri="{FF2B5EF4-FFF2-40B4-BE49-F238E27FC236}">
                      <a16:creationId xmlns:a16="http://schemas.microsoft.com/office/drawing/2014/main" id="{E673B1FC-02B5-2925-1732-5CCA435623A6}"/>
                    </a:ext>
                  </a:extLst>
                </p:cNvPr>
                <p:cNvSpPr/>
                <p:nvPr/>
              </p:nvSpPr>
              <p:spPr>
                <a:xfrm>
                  <a:off x="3081488" y="4884231"/>
                  <a:ext cx="2609371" cy="923109"/>
                </a:xfrm>
                <a:prstGeom prst="rect">
                  <a:avLst/>
                </a:prstGeom>
                <a:solidFill>
                  <a:srgbClr val="0066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panose="020F0502020204030203" pitchFamily="34" charset="0"/>
                    </a:rPr>
                    <a:t>Planned with sector</a:t>
                  </a:r>
                </a:p>
              </p:txBody>
            </p:sp>
            <p:sp>
              <p:nvSpPr>
                <p:cNvPr id="18" name="Rectangle 17">
                  <a:extLst>
                    <a:ext uri="{FF2B5EF4-FFF2-40B4-BE49-F238E27FC236}">
                      <a16:creationId xmlns:a16="http://schemas.microsoft.com/office/drawing/2014/main" id="{9070E5DF-8AEA-FE3F-E260-47538D0AF88F}"/>
                    </a:ext>
                  </a:extLst>
                </p:cNvPr>
                <p:cNvSpPr/>
                <p:nvPr/>
              </p:nvSpPr>
              <p:spPr>
                <a:xfrm>
                  <a:off x="5888421" y="2682121"/>
                  <a:ext cx="2836476" cy="923109"/>
                </a:xfrm>
                <a:prstGeom prst="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panose="020F0502020204030203" pitchFamily="34" charset="0"/>
                    </a:rPr>
                    <a:t>WASH in HCF</a:t>
                  </a:r>
                </a:p>
              </p:txBody>
            </p:sp>
            <p:sp>
              <p:nvSpPr>
                <p:cNvPr id="19" name="Rectangle 18">
                  <a:extLst>
                    <a:ext uri="{FF2B5EF4-FFF2-40B4-BE49-F238E27FC236}">
                      <a16:creationId xmlns:a16="http://schemas.microsoft.com/office/drawing/2014/main" id="{21D117B9-B03D-61DB-6352-08BFC25DF5F2}"/>
                    </a:ext>
                  </a:extLst>
                </p:cNvPr>
                <p:cNvSpPr/>
                <p:nvPr/>
              </p:nvSpPr>
              <p:spPr>
                <a:xfrm>
                  <a:off x="5888421" y="3761530"/>
                  <a:ext cx="2836476" cy="923109"/>
                </a:xfrm>
                <a:prstGeom prst="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panose="020F0502020204030203" pitchFamily="34" charset="0"/>
                    </a:rPr>
                    <a:t>Behavior change </a:t>
                  </a:r>
                </a:p>
                <a:p>
                  <a:pPr algn="ctr"/>
                  <a:r>
                    <a:rPr lang="en-US" sz="2400" b="1" dirty="0">
                      <a:latin typeface="Lato" panose="020F0502020204030203" pitchFamily="34" charset="0"/>
                    </a:rPr>
                    <a:t>(NCG or similar)</a:t>
                  </a:r>
                </a:p>
              </p:txBody>
            </p:sp>
            <p:sp>
              <p:nvSpPr>
                <p:cNvPr id="20" name="Rectangle 19">
                  <a:extLst>
                    <a:ext uri="{FF2B5EF4-FFF2-40B4-BE49-F238E27FC236}">
                      <a16:creationId xmlns:a16="http://schemas.microsoft.com/office/drawing/2014/main" id="{68922A27-C550-E92B-731C-072C8E92FD06}"/>
                    </a:ext>
                  </a:extLst>
                </p:cNvPr>
                <p:cNvSpPr/>
                <p:nvPr/>
              </p:nvSpPr>
              <p:spPr>
                <a:xfrm>
                  <a:off x="5888421" y="4884230"/>
                  <a:ext cx="2836476" cy="923109"/>
                </a:xfrm>
                <a:prstGeom prst="rect">
                  <a:avLst/>
                </a:prstGeom>
                <a:solidFill>
                  <a:srgbClr val="FF6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panose="020F0502020204030203" pitchFamily="34" charset="0"/>
                    </a:rPr>
                    <a:t>Planned with sector</a:t>
                  </a:r>
                </a:p>
              </p:txBody>
            </p:sp>
            <p:sp>
              <p:nvSpPr>
                <p:cNvPr id="23" name="Rectangle 22">
                  <a:extLst>
                    <a:ext uri="{FF2B5EF4-FFF2-40B4-BE49-F238E27FC236}">
                      <a16:creationId xmlns:a16="http://schemas.microsoft.com/office/drawing/2014/main" id="{DAD99CA0-85E4-6DDA-6300-55FB0158439B}"/>
                    </a:ext>
                  </a:extLst>
                </p:cNvPr>
                <p:cNvSpPr/>
                <p:nvPr/>
              </p:nvSpPr>
              <p:spPr>
                <a:xfrm>
                  <a:off x="9007927" y="2699946"/>
                  <a:ext cx="2908855" cy="923109"/>
                </a:xfrm>
                <a:prstGeom prst="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panose="020F0502020204030203" pitchFamily="34" charset="0"/>
                    </a:rPr>
                    <a:t>WASH in Schools</a:t>
                  </a:r>
                </a:p>
              </p:txBody>
            </p:sp>
            <p:sp>
              <p:nvSpPr>
                <p:cNvPr id="24" name="Rectangle 23">
                  <a:extLst>
                    <a:ext uri="{FF2B5EF4-FFF2-40B4-BE49-F238E27FC236}">
                      <a16:creationId xmlns:a16="http://schemas.microsoft.com/office/drawing/2014/main" id="{EC45F0C2-E7F0-2907-43A1-35B992F9676C}"/>
                    </a:ext>
                  </a:extLst>
                </p:cNvPr>
                <p:cNvSpPr/>
                <p:nvPr/>
              </p:nvSpPr>
              <p:spPr>
                <a:xfrm>
                  <a:off x="9007927" y="3803074"/>
                  <a:ext cx="2908855" cy="923109"/>
                </a:xfrm>
                <a:prstGeom prst="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panose="020F0502020204030203" pitchFamily="34" charset="0"/>
                    </a:rPr>
                    <a:t>School-based SBC (Sesame or other)</a:t>
                  </a:r>
                </a:p>
              </p:txBody>
            </p:sp>
            <p:sp>
              <p:nvSpPr>
                <p:cNvPr id="25" name="Rectangle 24">
                  <a:extLst>
                    <a:ext uri="{FF2B5EF4-FFF2-40B4-BE49-F238E27FC236}">
                      <a16:creationId xmlns:a16="http://schemas.microsoft.com/office/drawing/2014/main" id="{65C994F8-FF81-219E-3C1F-DF97CC4B63A2}"/>
                    </a:ext>
                  </a:extLst>
                </p:cNvPr>
                <p:cNvSpPr/>
                <p:nvPr/>
              </p:nvSpPr>
              <p:spPr>
                <a:xfrm>
                  <a:off x="9007927" y="4895317"/>
                  <a:ext cx="2908855" cy="923109"/>
                </a:xfrm>
                <a:prstGeom prst="rect">
                  <a:avLst/>
                </a:prstGeom>
                <a:solidFill>
                  <a:srgbClr val="46BB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Lato" panose="020F0502020204030203" pitchFamily="34" charset="0"/>
                    </a:rPr>
                    <a:t>Planned with sector</a:t>
                  </a:r>
                </a:p>
              </p:txBody>
            </p:sp>
          </p:grpSp>
          <p:sp>
            <p:nvSpPr>
              <p:cNvPr id="28" name="TextBox 27">
                <a:extLst>
                  <a:ext uri="{FF2B5EF4-FFF2-40B4-BE49-F238E27FC236}">
                    <a16:creationId xmlns:a16="http://schemas.microsoft.com/office/drawing/2014/main" id="{1BE72B7A-5306-67C9-EC3B-FCC7A44C4554}"/>
                  </a:ext>
                </a:extLst>
              </p:cNvPr>
              <p:cNvSpPr txBox="1"/>
              <p:nvPr/>
            </p:nvSpPr>
            <p:spPr>
              <a:xfrm>
                <a:off x="140766" y="958874"/>
                <a:ext cx="2638165" cy="707886"/>
              </a:xfrm>
              <a:prstGeom prst="rect">
                <a:avLst/>
              </a:prstGeom>
              <a:noFill/>
              <a:ln>
                <a:noFill/>
              </a:ln>
            </p:spPr>
            <p:txBody>
              <a:bodyPr wrap="square" rtlCol="0">
                <a:spAutoFit/>
              </a:bodyPr>
              <a:lstStyle/>
              <a:p>
                <a:pPr algn="ctr"/>
                <a:r>
                  <a:rPr lang="en-US" sz="2000" b="1" dirty="0">
                    <a:latin typeface="Lato" panose="020F0502020204030203" pitchFamily="34" charset="0"/>
                  </a:rPr>
                  <a:t>Focus Track </a:t>
                </a:r>
              </a:p>
              <a:p>
                <a:pPr algn="ctr"/>
                <a:r>
                  <a:rPr lang="en-US" sz="2000" b="1" dirty="0">
                    <a:latin typeface="Lato" panose="020F0502020204030203" pitchFamily="34" charset="0"/>
                  </a:rPr>
                  <a:t>(select one)</a:t>
                </a:r>
              </a:p>
            </p:txBody>
          </p:sp>
        </p:grpSp>
        <p:sp>
          <p:nvSpPr>
            <p:cNvPr id="3" name="Rectangle 2">
              <a:extLst>
                <a:ext uri="{FF2B5EF4-FFF2-40B4-BE49-F238E27FC236}">
                  <a16:creationId xmlns:a16="http://schemas.microsoft.com/office/drawing/2014/main" id="{BB6231EB-C54D-D6B4-8428-46955635E608}"/>
                </a:ext>
              </a:extLst>
            </p:cNvPr>
            <p:cNvSpPr/>
            <p:nvPr/>
          </p:nvSpPr>
          <p:spPr>
            <a:xfrm>
              <a:off x="2778931" y="2688859"/>
              <a:ext cx="286145" cy="3118480"/>
            </a:xfrm>
            <a:prstGeom prst="rect">
              <a:avLst/>
            </a:prstGeom>
            <a:solidFill>
              <a:srgbClr val="006661"/>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200" spc="100" dirty="0">
                  <a:latin typeface="Lato" panose="020F0502020204030203" pitchFamily="34" charset="0"/>
                </a:rPr>
                <a:t>Beyond Access</a:t>
              </a:r>
            </a:p>
          </p:txBody>
        </p:sp>
      </p:grpSp>
      <p:sp>
        <p:nvSpPr>
          <p:cNvPr id="2" name="TextBox 1">
            <a:extLst>
              <a:ext uri="{FF2B5EF4-FFF2-40B4-BE49-F238E27FC236}">
                <a16:creationId xmlns:a16="http://schemas.microsoft.com/office/drawing/2014/main" id="{0E9276AC-2874-B5DC-37A2-D8D326EA2708}"/>
              </a:ext>
            </a:extLst>
          </p:cNvPr>
          <p:cNvSpPr txBox="1"/>
          <p:nvPr/>
        </p:nvSpPr>
        <p:spPr>
          <a:xfrm>
            <a:off x="-17014" y="37492"/>
            <a:ext cx="12209014" cy="954107"/>
          </a:xfrm>
          <a:prstGeom prst="rect">
            <a:avLst/>
          </a:prstGeom>
          <a:solidFill>
            <a:srgbClr val="824C91"/>
          </a:solidFill>
        </p:spPr>
        <p:txBody>
          <a:bodyPr wrap="square" rtlCol="0">
            <a:spAutoFit/>
          </a:bodyPr>
          <a:lstStyle/>
          <a:p>
            <a:pPr algn="ctr"/>
            <a:r>
              <a:rPr lang="en-US" sz="2800" dirty="0">
                <a:solidFill>
                  <a:schemeClr val="bg1"/>
                </a:solidFill>
                <a:latin typeface="Lato" panose="020F0502020204030203" pitchFamily="34" charset="0"/>
              </a:rPr>
              <a:t>WASH Business Plan</a:t>
            </a:r>
          </a:p>
          <a:p>
            <a:pPr algn="ctr"/>
            <a:r>
              <a:rPr lang="en-US" sz="2800" dirty="0">
                <a:solidFill>
                  <a:schemeClr val="bg1"/>
                </a:solidFill>
                <a:latin typeface="Lato" panose="020F0502020204030203" pitchFamily="34" charset="0"/>
              </a:rPr>
              <a:t>Place Based Initiatives</a:t>
            </a:r>
          </a:p>
        </p:txBody>
      </p:sp>
    </p:spTree>
    <p:extLst>
      <p:ext uri="{BB962C8B-B14F-4D97-AF65-F5344CB8AC3E}">
        <p14:creationId xmlns:p14="http://schemas.microsoft.com/office/powerpoint/2010/main" val="1537398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6A1ACED-2448-4AF8-A460-F1F137A8FE5F}"/>
              </a:ext>
            </a:extLst>
          </p:cNvPr>
          <p:cNvSpPr>
            <a:spLocks noGrp="1"/>
          </p:cNvSpPr>
          <p:nvPr>
            <p:ph type="title"/>
          </p:nvPr>
        </p:nvSpPr>
        <p:spPr>
          <a:xfrm>
            <a:off x="0" y="28595"/>
            <a:ext cx="9381506" cy="1325563"/>
          </a:xfrm>
        </p:spPr>
        <p:txBody>
          <a:bodyPr>
            <a:normAutofit/>
          </a:bodyPr>
          <a:lstStyle/>
          <a:p>
            <a:r>
              <a:rPr lang="en-ZW" dirty="0">
                <a:latin typeface="Lato" panose="020F0502020204030203" pitchFamily="34" charset="0"/>
              </a:rPr>
              <a:t>Target Considerations</a:t>
            </a:r>
          </a:p>
        </p:txBody>
      </p:sp>
      <p:pic>
        <p:nvPicPr>
          <p:cNvPr id="21" name="Picture 20">
            <a:extLst>
              <a:ext uri="{FF2B5EF4-FFF2-40B4-BE49-F238E27FC236}">
                <a16:creationId xmlns:a16="http://schemas.microsoft.com/office/drawing/2014/main" id="{CA46ABE0-1B24-69E5-AFD9-87BA9358C953}"/>
              </a:ext>
            </a:extLst>
          </p:cNvPr>
          <p:cNvPicPr>
            <a:picLocks noChangeAspect="1"/>
          </p:cNvPicPr>
          <p:nvPr/>
        </p:nvPicPr>
        <p:blipFill>
          <a:blip r:embed="rId2"/>
          <a:srcRect l="25734" r="7624" b="12"/>
          <a:stretch/>
        </p:blipFill>
        <p:spPr>
          <a:xfrm>
            <a:off x="7181384" y="814637"/>
            <a:ext cx="4858255"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8" name="Content Placeholder 2">
            <a:extLst>
              <a:ext uri="{FF2B5EF4-FFF2-40B4-BE49-F238E27FC236}">
                <a16:creationId xmlns:a16="http://schemas.microsoft.com/office/drawing/2014/main" id="{11D274EB-F9A3-66D9-2B2B-0D596885E3F5}"/>
              </a:ext>
            </a:extLst>
          </p:cNvPr>
          <p:cNvGraphicFramePr>
            <a:graphicFrameLocks noGrp="1"/>
          </p:cNvGraphicFramePr>
          <p:nvPr>
            <p:ph idx="1"/>
            <p:extLst>
              <p:ext uri="{D42A27DB-BD31-4B8C-83A1-F6EECF244321}">
                <p14:modId xmlns:p14="http://schemas.microsoft.com/office/powerpoint/2010/main" val="2069313368"/>
              </p:ext>
            </p:extLst>
          </p:nvPr>
        </p:nvGraphicFramePr>
        <p:xfrm>
          <a:off x="253122" y="1354158"/>
          <a:ext cx="6928262" cy="521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7064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CF601-E808-882C-81F3-9ACD25AD0EC0}"/>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E219C786-7F67-0E75-9FEE-141D7B01E9DE}"/>
              </a:ext>
            </a:extLst>
          </p:cNvPr>
          <p:cNvGrpSpPr/>
          <p:nvPr/>
        </p:nvGrpSpPr>
        <p:grpSpPr>
          <a:xfrm>
            <a:off x="2099261" y="31984"/>
            <a:ext cx="7993477" cy="6794031"/>
            <a:chOff x="2238157" y="31984"/>
            <a:chExt cx="7993477" cy="6794031"/>
          </a:xfrm>
        </p:grpSpPr>
        <p:grpSp>
          <p:nvGrpSpPr>
            <p:cNvPr id="10" name="Group 9">
              <a:extLst>
                <a:ext uri="{FF2B5EF4-FFF2-40B4-BE49-F238E27FC236}">
                  <a16:creationId xmlns:a16="http://schemas.microsoft.com/office/drawing/2014/main" id="{8F252F80-B42C-64B9-FCE4-E23F05E8BAD5}"/>
                </a:ext>
              </a:extLst>
            </p:cNvPr>
            <p:cNvGrpSpPr/>
            <p:nvPr/>
          </p:nvGrpSpPr>
          <p:grpSpPr>
            <a:xfrm>
              <a:off x="3985624" y="31984"/>
              <a:ext cx="4499811" cy="4475747"/>
              <a:chOff x="4114800" y="240632"/>
              <a:chExt cx="4499811" cy="4475747"/>
            </a:xfrm>
          </p:grpSpPr>
          <p:sp>
            <p:nvSpPr>
              <p:cNvPr id="7" name="Oval 6">
                <a:extLst>
                  <a:ext uri="{FF2B5EF4-FFF2-40B4-BE49-F238E27FC236}">
                    <a16:creationId xmlns:a16="http://schemas.microsoft.com/office/drawing/2014/main" id="{3FFFAB80-CD80-6267-7661-0274FADD2F8F}"/>
                  </a:ext>
                </a:extLst>
              </p:cNvPr>
              <p:cNvSpPr/>
              <p:nvPr/>
            </p:nvSpPr>
            <p:spPr>
              <a:xfrm>
                <a:off x="4114800" y="240632"/>
                <a:ext cx="4499811" cy="4475747"/>
              </a:xfrm>
              <a:prstGeom prst="ellipse">
                <a:avLst/>
              </a:prstGeom>
              <a:solidFill>
                <a:srgbClr val="FF6B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9" name="TextBox 8">
                <a:extLst>
                  <a:ext uri="{FF2B5EF4-FFF2-40B4-BE49-F238E27FC236}">
                    <a16:creationId xmlns:a16="http://schemas.microsoft.com/office/drawing/2014/main" id="{7F3A2C99-55BC-4204-4F78-1C998D7DE3A5}"/>
                  </a:ext>
                </a:extLst>
              </p:cNvPr>
              <p:cNvSpPr txBox="1"/>
              <p:nvPr/>
            </p:nvSpPr>
            <p:spPr>
              <a:xfrm>
                <a:off x="4567072" y="1511908"/>
                <a:ext cx="3590647" cy="461665"/>
              </a:xfrm>
              <a:prstGeom prst="rect">
                <a:avLst/>
              </a:prstGeom>
              <a:noFill/>
            </p:spPr>
            <p:txBody>
              <a:bodyPr wrap="square" rtlCol="0">
                <a:spAutoFit/>
              </a:bodyPr>
              <a:lstStyle/>
              <a:p>
                <a:pPr algn="ctr"/>
                <a:r>
                  <a:rPr lang="en-US" sz="2400" b="1">
                    <a:solidFill>
                      <a:schemeClr val="bg1"/>
                    </a:solidFill>
                    <a:latin typeface="Lato" panose="020F0502020204030203" pitchFamily="34" charset="0"/>
                  </a:rPr>
                  <a:t>MINDSET CHANGE</a:t>
                </a:r>
              </a:p>
            </p:txBody>
          </p:sp>
        </p:grpSp>
        <p:sp>
          <p:nvSpPr>
            <p:cNvPr id="8" name="Oval 7">
              <a:extLst>
                <a:ext uri="{FF2B5EF4-FFF2-40B4-BE49-F238E27FC236}">
                  <a16:creationId xmlns:a16="http://schemas.microsoft.com/office/drawing/2014/main" id="{659AE93F-0369-5528-E67E-76991C825993}"/>
                </a:ext>
              </a:extLst>
            </p:cNvPr>
            <p:cNvSpPr/>
            <p:nvPr/>
          </p:nvSpPr>
          <p:spPr>
            <a:xfrm>
              <a:off x="5731823" y="2269857"/>
              <a:ext cx="4499811" cy="4475747"/>
            </a:xfrm>
            <a:prstGeom prst="ellipse">
              <a:avLst/>
            </a:prstGeom>
            <a:solidFill>
              <a:srgbClr val="12AE8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grpSp>
          <p:nvGrpSpPr>
            <p:cNvPr id="13" name="Group 12">
              <a:extLst>
                <a:ext uri="{FF2B5EF4-FFF2-40B4-BE49-F238E27FC236}">
                  <a16:creationId xmlns:a16="http://schemas.microsoft.com/office/drawing/2014/main" id="{7763879C-5C5F-BC6B-8495-029CADB88FA8}"/>
                </a:ext>
              </a:extLst>
            </p:cNvPr>
            <p:cNvGrpSpPr/>
            <p:nvPr/>
          </p:nvGrpSpPr>
          <p:grpSpPr>
            <a:xfrm>
              <a:off x="2238157" y="2350268"/>
              <a:ext cx="4499811" cy="4475747"/>
              <a:chOff x="6027821" y="2653186"/>
              <a:chExt cx="4499811" cy="4475747"/>
            </a:xfrm>
            <a:solidFill>
              <a:srgbClr val="00ACCA">
                <a:alpha val="69804"/>
              </a:srgbClr>
            </a:solidFill>
          </p:grpSpPr>
          <p:sp>
            <p:nvSpPr>
              <p:cNvPr id="14" name="Oval 13">
                <a:extLst>
                  <a:ext uri="{FF2B5EF4-FFF2-40B4-BE49-F238E27FC236}">
                    <a16:creationId xmlns:a16="http://schemas.microsoft.com/office/drawing/2014/main" id="{5F1378F4-AA23-BD15-1183-CBDC789B6950}"/>
                  </a:ext>
                </a:extLst>
              </p:cNvPr>
              <p:cNvSpPr/>
              <p:nvPr/>
            </p:nvSpPr>
            <p:spPr>
              <a:xfrm>
                <a:off x="6027821" y="2653186"/>
                <a:ext cx="4499811" cy="447574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5" name="TextBox 14">
                <a:extLst>
                  <a:ext uri="{FF2B5EF4-FFF2-40B4-BE49-F238E27FC236}">
                    <a16:creationId xmlns:a16="http://schemas.microsoft.com/office/drawing/2014/main" id="{F8D041CA-12AC-4EA6-6F27-A858F8EAD7F5}"/>
                  </a:ext>
                </a:extLst>
              </p:cNvPr>
              <p:cNvSpPr txBox="1"/>
              <p:nvPr/>
            </p:nvSpPr>
            <p:spPr>
              <a:xfrm>
                <a:off x="6733648" y="4962955"/>
                <a:ext cx="2490539" cy="461665"/>
              </a:xfrm>
              <a:prstGeom prst="rect">
                <a:avLst/>
              </a:prstGeom>
              <a:noFill/>
              <a:ln>
                <a:noFill/>
              </a:ln>
            </p:spPr>
            <p:txBody>
              <a:bodyPr wrap="square" rtlCol="0">
                <a:spAutoFit/>
              </a:bodyPr>
              <a:lstStyle/>
              <a:p>
                <a:pPr algn="ctr"/>
                <a:r>
                  <a:rPr lang="en-US" sz="2400" b="1">
                    <a:solidFill>
                      <a:schemeClr val="bg1"/>
                    </a:solidFill>
                    <a:latin typeface="Lato" panose="020F0502020204030203" pitchFamily="34" charset="0"/>
                  </a:rPr>
                  <a:t>WASH</a:t>
                </a:r>
              </a:p>
            </p:txBody>
          </p:sp>
        </p:grpSp>
      </p:grpSp>
      <p:pic>
        <p:nvPicPr>
          <p:cNvPr id="3" name="Graphic 2" descr="Family with two children with solid fill">
            <a:extLst>
              <a:ext uri="{FF2B5EF4-FFF2-40B4-BE49-F238E27FC236}">
                <a16:creationId xmlns:a16="http://schemas.microsoft.com/office/drawing/2014/main" id="{8058DF03-E31E-CEB7-D708-3143F53AC3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5808" y="2061296"/>
            <a:ext cx="3017520" cy="3017520"/>
          </a:xfrm>
          <a:prstGeom prst="rect">
            <a:avLst/>
          </a:prstGeom>
        </p:spPr>
      </p:pic>
      <p:pic>
        <p:nvPicPr>
          <p:cNvPr id="4" name="Picture 3" descr="An orange background with a pattern&#10;&#10;AI-generated content may be incorrect.">
            <a:extLst>
              <a:ext uri="{FF2B5EF4-FFF2-40B4-BE49-F238E27FC236}">
                <a16:creationId xmlns:a16="http://schemas.microsoft.com/office/drawing/2014/main" id="{339245A1-6154-E9E2-DF73-C1667C1E9D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3837" b="-495"/>
          <a:stretch/>
        </p:blipFill>
        <p:spPr>
          <a:xfrm rot="16200000">
            <a:off x="-3337972" y="3343275"/>
            <a:ext cx="6847394" cy="171450"/>
          </a:xfrm>
          <a:prstGeom prst="rect">
            <a:avLst/>
          </a:prstGeom>
        </p:spPr>
      </p:pic>
      <p:pic>
        <p:nvPicPr>
          <p:cNvPr id="2" name="Graphic 1" descr="Woman with solid fill">
            <a:extLst>
              <a:ext uri="{FF2B5EF4-FFF2-40B4-BE49-F238E27FC236}">
                <a16:creationId xmlns:a16="http://schemas.microsoft.com/office/drawing/2014/main" id="{74AC3AFE-6232-3EE1-231E-9108C2F6AB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4498" y="2490444"/>
            <a:ext cx="2347943" cy="2347943"/>
          </a:xfrm>
          <a:prstGeom prst="rect">
            <a:avLst/>
          </a:prstGeom>
        </p:spPr>
      </p:pic>
      <p:sp>
        <p:nvSpPr>
          <p:cNvPr id="17" name="TextBox 16">
            <a:extLst>
              <a:ext uri="{FF2B5EF4-FFF2-40B4-BE49-F238E27FC236}">
                <a16:creationId xmlns:a16="http://schemas.microsoft.com/office/drawing/2014/main" id="{2047CFB3-E900-98D7-6E99-5C6B19742B58}"/>
              </a:ext>
            </a:extLst>
          </p:cNvPr>
          <p:cNvSpPr txBox="1"/>
          <p:nvPr/>
        </p:nvSpPr>
        <p:spPr>
          <a:xfrm>
            <a:off x="4899328" y="2964239"/>
            <a:ext cx="2458824" cy="1015663"/>
          </a:xfrm>
          <a:prstGeom prst="rect">
            <a:avLst/>
          </a:prstGeom>
          <a:noFill/>
        </p:spPr>
        <p:txBody>
          <a:bodyPr wrap="square" rtlCol="0">
            <a:spAutoFit/>
          </a:bodyPr>
          <a:lstStyle/>
          <a:p>
            <a:pPr algn="ctr"/>
            <a:r>
              <a:rPr lang="en-US" sz="2000" dirty="0">
                <a:solidFill>
                  <a:schemeClr val="bg1"/>
                </a:solidFill>
                <a:latin typeface="Lato" panose="020F0502020204030203" pitchFamily="34" charset="0"/>
              </a:rPr>
              <a:t>Family Centered programming, </a:t>
            </a:r>
            <a:r>
              <a:rPr lang="en-US" sz="2000" b="1" dirty="0">
                <a:solidFill>
                  <a:schemeClr val="bg1"/>
                </a:solidFill>
                <a:latin typeface="Lato" panose="020F0502020204030203" pitchFamily="34" charset="0"/>
              </a:rPr>
              <a:t>with a focus on women</a:t>
            </a:r>
          </a:p>
        </p:txBody>
      </p:sp>
      <p:sp>
        <p:nvSpPr>
          <p:cNvPr id="5" name="TextBox 4">
            <a:extLst>
              <a:ext uri="{FF2B5EF4-FFF2-40B4-BE49-F238E27FC236}">
                <a16:creationId xmlns:a16="http://schemas.microsoft.com/office/drawing/2014/main" id="{F96CE219-0C9E-94BD-DCC9-EC9B33C5AF9B}"/>
              </a:ext>
            </a:extLst>
          </p:cNvPr>
          <p:cNvSpPr txBox="1"/>
          <p:nvPr/>
        </p:nvSpPr>
        <p:spPr>
          <a:xfrm>
            <a:off x="7078192" y="4481185"/>
            <a:ext cx="2643199" cy="830997"/>
          </a:xfrm>
          <a:prstGeom prst="rect">
            <a:avLst/>
          </a:prstGeom>
          <a:noFill/>
        </p:spPr>
        <p:txBody>
          <a:bodyPr wrap="square" rtlCol="0">
            <a:spAutoFit/>
          </a:bodyPr>
          <a:lstStyle/>
          <a:p>
            <a:pPr algn="ctr"/>
            <a:r>
              <a:rPr lang="en-US" sz="2400" b="1" dirty="0">
                <a:solidFill>
                  <a:schemeClr val="bg1"/>
                </a:solidFill>
                <a:latin typeface="Lato" panose="020F0502020204030203" pitchFamily="34" charset="0"/>
              </a:rPr>
              <a:t>ECONOMIC EMPOWERMENT</a:t>
            </a:r>
          </a:p>
        </p:txBody>
      </p:sp>
    </p:spTree>
    <p:extLst>
      <p:ext uri="{BB962C8B-B14F-4D97-AF65-F5344CB8AC3E}">
        <p14:creationId xmlns:p14="http://schemas.microsoft.com/office/powerpoint/2010/main" val="2624315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hat&#10;&#10;AI-generated content may be incorrect.">
            <a:extLst>
              <a:ext uri="{FF2B5EF4-FFF2-40B4-BE49-F238E27FC236}">
                <a16:creationId xmlns:a16="http://schemas.microsoft.com/office/drawing/2014/main" id="{A6CB30FE-8A0B-FB80-4CAE-B9EDF5411F23}"/>
              </a:ext>
            </a:extLst>
          </p:cNvPr>
          <p:cNvPicPr>
            <a:picLocks noChangeAspect="1"/>
          </p:cNvPicPr>
          <p:nvPr/>
        </p:nvPicPr>
        <p:blipFill>
          <a:blip r:embed="rId2"/>
          <a:stretch>
            <a:fillRect/>
          </a:stretch>
        </p:blipFill>
        <p:spPr>
          <a:xfrm>
            <a:off x="138547" y="61851"/>
            <a:ext cx="12043556" cy="6793674"/>
          </a:xfrm>
          <a:prstGeom prst="rect">
            <a:avLst/>
          </a:prstGeom>
        </p:spPr>
      </p:pic>
    </p:spTree>
    <p:extLst>
      <p:ext uri="{BB962C8B-B14F-4D97-AF65-F5344CB8AC3E}">
        <p14:creationId xmlns:p14="http://schemas.microsoft.com/office/powerpoint/2010/main" val="161468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a colorful necklace&#10;&#10;AI-generated content may be incorrect.">
            <a:extLst>
              <a:ext uri="{FF2B5EF4-FFF2-40B4-BE49-F238E27FC236}">
                <a16:creationId xmlns:a16="http://schemas.microsoft.com/office/drawing/2014/main" id="{9340AA1A-5B55-7E65-FBB0-99802E0B8A4B}"/>
              </a:ext>
            </a:extLst>
          </p:cNvPr>
          <p:cNvPicPr>
            <a:picLocks noChangeAspect="1"/>
          </p:cNvPicPr>
          <p:nvPr/>
        </p:nvPicPr>
        <p:blipFill>
          <a:blip r:embed="rId3">
            <a:extLst>
              <a:ext uri="{28A0092B-C50C-407E-A947-70E740481C1C}">
                <a14:useLocalDpi xmlns:a14="http://schemas.microsoft.com/office/drawing/2010/main" val="0"/>
              </a:ext>
            </a:extLst>
          </a:blip>
          <a:srcRect b="92"/>
          <a:stretch>
            <a:fillRect/>
          </a:stretch>
        </p:blipFill>
        <p:spPr>
          <a:xfrm>
            <a:off x="1805" y="9525"/>
            <a:ext cx="12188389" cy="6851724"/>
          </a:xfrm>
          <a:prstGeom prst="rect">
            <a:avLst/>
          </a:prstGeom>
        </p:spPr>
      </p:pic>
      <p:pic>
        <p:nvPicPr>
          <p:cNvPr id="10" name="Picture 9" descr="A person wearing a colorful necklace&#10;&#10;AI-generated content may be incorrect.">
            <a:extLst>
              <a:ext uri="{FF2B5EF4-FFF2-40B4-BE49-F238E27FC236}">
                <a16:creationId xmlns:a16="http://schemas.microsoft.com/office/drawing/2014/main" id="{72393630-560C-48BD-98D5-567C6DAAF948}"/>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80"/>
                    </a14:imgEffect>
                    <a14:imgEffect>
                      <a14:brightnessContrast bright="-49000"/>
                    </a14:imgEffect>
                  </a14:imgLayer>
                </a14:imgProps>
              </a:ext>
              <a:ext uri="{28A0092B-C50C-407E-A947-70E740481C1C}">
                <a14:useLocalDpi xmlns:a14="http://schemas.microsoft.com/office/drawing/2010/main" val="0"/>
              </a:ext>
            </a:extLst>
          </a:blip>
          <a:srcRect l="47619"/>
          <a:stretch>
            <a:fillRect/>
          </a:stretch>
        </p:blipFill>
        <p:spPr>
          <a:xfrm>
            <a:off x="5804034" y="3249"/>
            <a:ext cx="6384355" cy="6858000"/>
          </a:xfrm>
          <a:prstGeom prst="rect">
            <a:avLst/>
          </a:prstGeom>
        </p:spPr>
      </p:pic>
      <p:pic>
        <p:nvPicPr>
          <p:cNvPr id="2" name="Picture 1" descr="A black and white logo&#10;&#10;AI-generated content may be incorrect.">
            <a:extLst>
              <a:ext uri="{FF2B5EF4-FFF2-40B4-BE49-F238E27FC236}">
                <a16:creationId xmlns:a16="http://schemas.microsoft.com/office/drawing/2014/main" id="{D24A73FA-DEE8-4FB5-251E-05C818C9E697}"/>
              </a:ext>
            </a:extLst>
          </p:cNvPr>
          <p:cNvPicPr>
            <a:picLocks noChangeAspect="1"/>
          </p:cNvPicPr>
          <p:nvPr/>
        </p:nvPicPr>
        <p:blipFill>
          <a:blip r:embed="rId6"/>
          <a:stretch>
            <a:fillRect/>
          </a:stretch>
        </p:blipFill>
        <p:spPr>
          <a:xfrm>
            <a:off x="10385659" y="6376596"/>
            <a:ext cx="1806341" cy="481404"/>
          </a:xfrm>
          <a:prstGeom prst="rect">
            <a:avLst/>
          </a:prstGeom>
        </p:spPr>
      </p:pic>
      <p:sp>
        <p:nvSpPr>
          <p:cNvPr id="3" name="Content Placeholder 2">
            <a:extLst>
              <a:ext uri="{FF2B5EF4-FFF2-40B4-BE49-F238E27FC236}">
                <a16:creationId xmlns:a16="http://schemas.microsoft.com/office/drawing/2014/main" id="{DD65CC2B-8241-D94A-1201-7BB300800D41}"/>
              </a:ext>
            </a:extLst>
          </p:cNvPr>
          <p:cNvSpPr>
            <a:spLocks noGrp="1"/>
          </p:cNvSpPr>
          <p:nvPr>
            <p:ph idx="1"/>
          </p:nvPr>
        </p:nvSpPr>
        <p:spPr>
          <a:xfrm>
            <a:off x="6449595" y="1031077"/>
            <a:ext cx="4572000" cy="4447866"/>
          </a:xfrm>
          <a:ln w="38100">
            <a:solidFill>
              <a:schemeClr val="bg1"/>
            </a:solidFill>
          </a:ln>
        </p:spPr>
        <p:txBody>
          <a:bodyPr>
            <a:noAutofit/>
          </a:bodyPr>
          <a:lstStyle/>
          <a:p>
            <a:pPr marL="115888" indent="0">
              <a:spcBef>
                <a:spcPts val="0"/>
              </a:spcBef>
              <a:buNone/>
            </a:pPr>
            <a:endParaRPr lang="en-US" sz="800">
              <a:solidFill>
                <a:schemeClr val="bg1"/>
              </a:solidFill>
              <a:highlight>
                <a:srgbClr val="FFFF00"/>
              </a:highlight>
              <a:latin typeface="Lato" panose="020F0502020204030203" pitchFamily="34" charset="0"/>
              <a:ea typeface="Calibri Light" panose="020F0302020204030204" pitchFamily="34" charset="0"/>
              <a:cs typeface="Calibri Light" panose="020F0302020204030204" pitchFamily="34" charset="0"/>
            </a:endParaRPr>
          </a:p>
          <a:p>
            <a:pPr marL="115888" indent="0">
              <a:spcBef>
                <a:spcPts val="0"/>
              </a:spcBef>
              <a:buNone/>
            </a:pPr>
            <a:r>
              <a:rPr lang="en-US" sz="2200">
                <a:solidFill>
                  <a:schemeClr val="bg1"/>
                </a:solidFill>
                <a:latin typeface="Lato" panose="020F0502020204030203" pitchFamily="34" charset="0"/>
                <a:ea typeface="Calibri Light" panose="020F0302020204030204" pitchFamily="34" charset="0"/>
                <a:cs typeface="Calibri Light" panose="020F0302020204030204" pitchFamily="34" charset="0"/>
              </a:rPr>
              <a:t>Beyond Access accelerates</a:t>
            </a:r>
          </a:p>
          <a:p>
            <a:pPr marL="115888" indent="0">
              <a:spcBef>
                <a:spcPts val="0"/>
              </a:spcBef>
              <a:buNone/>
            </a:pPr>
            <a:r>
              <a:rPr lang="en-US" sz="2200">
                <a:solidFill>
                  <a:schemeClr val="bg1"/>
                </a:solidFill>
                <a:latin typeface="Lato" panose="020F0502020204030203" pitchFamily="34" charset="0"/>
                <a:ea typeface="Calibri Light" panose="020F0302020204030204" pitchFamily="34" charset="0"/>
                <a:cs typeface="Calibri Light" panose="020F0302020204030204" pitchFamily="34" charset="0"/>
              </a:rPr>
              <a:t>transformation by strengthening families and uplifting entire communities, </a:t>
            </a:r>
            <a:r>
              <a:rPr lang="en-US" sz="2200" b="1">
                <a:solidFill>
                  <a:schemeClr val="bg1"/>
                </a:solidFill>
                <a:latin typeface="Lato" panose="020F0502020204030203" pitchFamily="34" charset="0"/>
                <a:ea typeface="Calibri Light" panose="020F0302020204030204" pitchFamily="34" charset="0"/>
                <a:cs typeface="Calibri Light" panose="020F0302020204030204" pitchFamily="34" charset="0"/>
              </a:rPr>
              <a:t>through unlocking</a:t>
            </a:r>
          </a:p>
          <a:p>
            <a:pPr marL="115888" indent="0">
              <a:spcBef>
                <a:spcPts val="0"/>
              </a:spcBef>
              <a:buNone/>
            </a:pPr>
            <a:r>
              <a:rPr lang="en-US" sz="2200" b="1">
                <a:solidFill>
                  <a:schemeClr val="bg1"/>
                </a:solidFill>
                <a:latin typeface="Lato" panose="020F0502020204030203" pitchFamily="34" charset="0"/>
                <a:ea typeface="Calibri Light" panose="020F0302020204030204" pitchFamily="34" charset="0"/>
                <a:cs typeface="Calibri Light" panose="020F0302020204030204" pitchFamily="34" charset="0"/>
              </a:rPr>
              <a:t>women’s potential.</a:t>
            </a:r>
          </a:p>
          <a:p>
            <a:pPr marL="115888" indent="0">
              <a:spcBef>
                <a:spcPts val="0"/>
              </a:spcBef>
              <a:buNone/>
            </a:pPr>
            <a:endParaRPr lang="en-US" sz="3600">
              <a:solidFill>
                <a:schemeClr val="bg1"/>
              </a:solidFill>
              <a:latin typeface="Lato" panose="020F0502020204030203" pitchFamily="34" charset="0"/>
              <a:ea typeface="Calibri Light" panose="020F0302020204030204" pitchFamily="34" charset="0"/>
              <a:cs typeface="Calibri Light" panose="020F0302020204030204" pitchFamily="34" charset="0"/>
            </a:endParaRPr>
          </a:p>
          <a:p>
            <a:pPr marL="115888" indent="0">
              <a:spcBef>
                <a:spcPts val="0"/>
              </a:spcBef>
              <a:buNone/>
            </a:pPr>
            <a:r>
              <a:rPr lang="en-US" sz="2200">
                <a:solidFill>
                  <a:schemeClr val="bg1"/>
                </a:solidFill>
                <a:latin typeface="Lato" panose="020F0502020204030203" pitchFamily="34" charset="0"/>
                <a:ea typeface="Calibri Light" panose="020F0302020204030204" pitchFamily="34" charset="0"/>
                <a:cs typeface="Calibri Light" panose="020F0302020204030204" pitchFamily="34" charset="0"/>
              </a:rPr>
              <a:t>Multi-sector approach executed through intentional sequencing of:</a:t>
            </a:r>
          </a:p>
          <a:p>
            <a:pPr marL="115888" indent="0">
              <a:spcBef>
                <a:spcPts val="600"/>
              </a:spcBef>
              <a:buNone/>
            </a:pPr>
            <a:r>
              <a:rPr lang="en-US" sz="2200" b="1" u="sng">
                <a:solidFill>
                  <a:schemeClr val="bg1"/>
                </a:solidFill>
                <a:latin typeface="Lato" panose="020F0502020204030203" pitchFamily="34" charset="0"/>
                <a:ea typeface="Calibri Light" panose="020F0302020204030204" pitchFamily="34" charset="0"/>
                <a:cs typeface="Calibri Light" panose="020F0302020204030204" pitchFamily="34" charset="0"/>
              </a:rPr>
              <a:t>BEHAVIOR CHANGE</a:t>
            </a:r>
            <a:endParaRPr lang="en-US" sz="2200" b="1">
              <a:solidFill>
                <a:schemeClr val="bg1"/>
              </a:solidFill>
              <a:latin typeface="Lato" panose="020F0502020204030203" pitchFamily="34" charset="0"/>
              <a:ea typeface="Calibri Light" panose="020F0302020204030204" pitchFamily="34" charset="0"/>
              <a:cs typeface="Calibri Light" panose="020F0302020204030204" pitchFamily="34" charset="0"/>
            </a:endParaRPr>
          </a:p>
          <a:p>
            <a:pPr marL="115888" indent="0">
              <a:spcBef>
                <a:spcPts val="600"/>
              </a:spcBef>
              <a:buNone/>
            </a:pPr>
            <a:r>
              <a:rPr lang="en-US" sz="2200" b="1" u="sng">
                <a:solidFill>
                  <a:schemeClr val="bg1"/>
                </a:solidFill>
                <a:latin typeface="Lato" panose="020F0502020204030203" pitchFamily="34" charset="0"/>
                <a:ea typeface="Calibri Light" panose="020F0302020204030204" pitchFamily="34" charset="0"/>
                <a:cs typeface="Calibri Light" panose="020F0302020204030204" pitchFamily="34" charset="0"/>
              </a:rPr>
              <a:t>WATER AND SANITATION</a:t>
            </a:r>
          </a:p>
          <a:p>
            <a:pPr marL="115888" indent="0">
              <a:spcBef>
                <a:spcPts val="600"/>
              </a:spcBef>
              <a:buNone/>
            </a:pPr>
            <a:r>
              <a:rPr lang="en-US" sz="2200" b="1" u="sng">
                <a:solidFill>
                  <a:schemeClr val="bg1"/>
                </a:solidFill>
                <a:latin typeface="Lato" panose="020F0502020204030203" pitchFamily="34" charset="0"/>
                <a:ea typeface="Calibri Light" panose="020F0302020204030204" pitchFamily="34" charset="0"/>
                <a:cs typeface="Calibri Light" panose="020F0302020204030204" pitchFamily="34" charset="0"/>
              </a:rPr>
              <a:t>ECONOMIC EMPOWERMENT</a:t>
            </a:r>
            <a:endParaRPr lang="en-US" sz="2200" b="1">
              <a:solidFill>
                <a:schemeClr val="bg1"/>
              </a:solidFill>
              <a:latin typeface="Lato" panose="020F0502020204030203" pitchFamily="34" charset="0"/>
              <a:ea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0887A082-DF5F-0C7B-46D4-CA3829221719}"/>
              </a:ext>
            </a:extLst>
          </p:cNvPr>
          <p:cNvSpPr txBox="1"/>
          <p:nvPr/>
        </p:nvSpPr>
        <p:spPr>
          <a:xfrm>
            <a:off x="6355912" y="245046"/>
            <a:ext cx="4452687" cy="646331"/>
          </a:xfrm>
          <a:prstGeom prst="rect">
            <a:avLst/>
          </a:prstGeom>
          <a:noFill/>
        </p:spPr>
        <p:txBody>
          <a:bodyPr wrap="square" rtlCol="0">
            <a:spAutoFit/>
          </a:bodyPr>
          <a:lstStyle/>
          <a:p>
            <a:r>
              <a:rPr lang="en-US" sz="3600">
                <a:solidFill>
                  <a:schemeClr val="bg1"/>
                </a:solidFill>
                <a:latin typeface="Lato" panose="020F0502020204030203" pitchFamily="34" charset="0"/>
              </a:rPr>
              <a:t>OUR  APPROACH</a:t>
            </a:r>
          </a:p>
        </p:txBody>
      </p:sp>
    </p:spTree>
    <p:extLst>
      <p:ext uri="{BB962C8B-B14F-4D97-AF65-F5344CB8AC3E}">
        <p14:creationId xmlns:p14="http://schemas.microsoft.com/office/powerpoint/2010/main" val="29878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D72938B-3FD6-4370-4939-B17778622F34}"/>
              </a:ext>
            </a:extLst>
          </p:cNvPr>
          <p:cNvSpPr/>
          <p:nvPr/>
        </p:nvSpPr>
        <p:spPr>
          <a:xfrm>
            <a:off x="1" y="1673799"/>
            <a:ext cx="12192000" cy="1755201"/>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50" name="Rectangle 49">
            <a:extLst>
              <a:ext uri="{FF2B5EF4-FFF2-40B4-BE49-F238E27FC236}">
                <a16:creationId xmlns:a16="http://schemas.microsoft.com/office/drawing/2014/main" id="{7FFC03BD-F118-2A02-E411-3371E0E0EF22}"/>
              </a:ext>
            </a:extLst>
          </p:cNvPr>
          <p:cNvSpPr/>
          <p:nvPr/>
        </p:nvSpPr>
        <p:spPr>
          <a:xfrm>
            <a:off x="0" y="3415768"/>
            <a:ext cx="12192000" cy="1783022"/>
          </a:xfrm>
          <a:prstGeom prst="rect">
            <a:avLst/>
          </a:prstGeom>
          <a:solidFill>
            <a:schemeClr val="bg1">
              <a:lumMod val="75000"/>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4" name="TextBox 14">
            <a:extLst>
              <a:ext uri="{FF2B5EF4-FFF2-40B4-BE49-F238E27FC236}">
                <a16:creationId xmlns:a16="http://schemas.microsoft.com/office/drawing/2014/main" id="{8249352B-1557-43D7-897D-62C8CE272597}"/>
              </a:ext>
            </a:extLst>
          </p:cNvPr>
          <p:cNvSpPr txBox="1"/>
          <p:nvPr/>
        </p:nvSpPr>
        <p:spPr>
          <a:xfrm>
            <a:off x="7011201" y="5597156"/>
            <a:ext cx="4892029" cy="340519"/>
          </a:xfrm>
          <a:prstGeom prst="roundRect">
            <a:avLst/>
          </a:prstGeom>
          <a:solidFill>
            <a:srgbClr val="00666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b="1">
                <a:solidFill>
                  <a:prstClr val="white"/>
                </a:solidFill>
                <a:latin typeface="Lato" panose="020F0502020204030203" pitchFamily="34" charset="0"/>
              </a:rPr>
              <a:t>Micro-credit, Support, and Sustainability</a:t>
            </a:r>
            <a:endParaRPr lang="en-US" sz="1050">
              <a:solidFill>
                <a:prstClr val="white"/>
              </a:solidFill>
              <a:latin typeface="Lato" panose="020F0502020204030203" pitchFamily="34" charset="0"/>
            </a:endParaRPr>
          </a:p>
        </p:txBody>
      </p:sp>
      <p:sp>
        <p:nvSpPr>
          <p:cNvPr id="16" name="TextBox 3">
            <a:extLst>
              <a:ext uri="{FF2B5EF4-FFF2-40B4-BE49-F238E27FC236}">
                <a16:creationId xmlns:a16="http://schemas.microsoft.com/office/drawing/2014/main" id="{0CE71EA1-79C9-6555-3C04-C5DA8D7EF7A7}"/>
              </a:ext>
            </a:extLst>
          </p:cNvPr>
          <p:cNvSpPr txBox="1"/>
          <p:nvPr/>
        </p:nvSpPr>
        <p:spPr>
          <a:xfrm>
            <a:off x="10516123" y="2642366"/>
            <a:ext cx="1539633" cy="2089011"/>
          </a:xfrm>
          <a:prstGeom prst="roundRect">
            <a:avLst/>
          </a:prstGeom>
          <a:solidFill>
            <a:srgbClr val="FF6B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a:solidFill>
                  <a:prstClr val="white"/>
                </a:solidFill>
                <a:latin typeface="Lato" panose="020F0502020204030203" pitchFamily="34" charset="0"/>
              </a:rPr>
              <a:t>Savings for Transformation</a:t>
            </a:r>
          </a:p>
          <a:p>
            <a:pPr>
              <a:defRPr/>
            </a:pPr>
            <a:endParaRPr lang="en-US" sz="1200" dirty="0">
              <a:solidFill>
                <a:prstClr val="white"/>
              </a:solidFill>
              <a:latin typeface="Lato" panose="020F0502020204030203" pitchFamily="34" charset="0"/>
            </a:endParaRPr>
          </a:p>
          <a:p>
            <a:r>
              <a:rPr lang="en-US" sz="1200" dirty="0">
                <a:solidFill>
                  <a:schemeClr val="bg1"/>
                </a:solidFill>
                <a:latin typeface="Lato" panose="020F0502020204030203" pitchFamily="34" charset="0"/>
              </a:rPr>
              <a:t>Local value-chain development</a:t>
            </a:r>
            <a:endParaRPr lang="en-US" sz="1200" dirty="0">
              <a:solidFill>
                <a:prstClr val="white"/>
              </a:solidFill>
              <a:latin typeface="Lato" panose="020F0502020204030203" pitchFamily="34" charset="0"/>
            </a:endParaRPr>
          </a:p>
          <a:p>
            <a:endParaRPr lang="en-US" sz="1200" dirty="0">
              <a:solidFill>
                <a:schemeClr val="bg1"/>
              </a:solidFill>
              <a:latin typeface="Lato" panose="020F0502020204030203" pitchFamily="34" charset="0"/>
            </a:endParaRPr>
          </a:p>
          <a:p>
            <a:r>
              <a:rPr lang="en-US" sz="1200" dirty="0">
                <a:solidFill>
                  <a:schemeClr val="bg1"/>
                </a:solidFill>
                <a:latin typeface="Lato" panose="020F0502020204030203" pitchFamily="34" charset="0"/>
              </a:rPr>
              <a:t>Financial literacy and business management training</a:t>
            </a:r>
          </a:p>
        </p:txBody>
      </p:sp>
      <p:sp>
        <p:nvSpPr>
          <p:cNvPr id="5" name="TextBox 3">
            <a:extLst>
              <a:ext uri="{FF2B5EF4-FFF2-40B4-BE49-F238E27FC236}">
                <a16:creationId xmlns:a16="http://schemas.microsoft.com/office/drawing/2014/main" id="{B2449291-035A-9A21-7C46-FB71C3466F69}"/>
              </a:ext>
            </a:extLst>
          </p:cNvPr>
          <p:cNvSpPr txBox="1"/>
          <p:nvPr/>
        </p:nvSpPr>
        <p:spPr>
          <a:xfrm>
            <a:off x="6565205" y="2316296"/>
            <a:ext cx="1413201" cy="2807137"/>
          </a:xfrm>
          <a:prstGeom prst="roundRect">
            <a:avLst/>
          </a:prstGeom>
          <a:solidFill>
            <a:srgbClr val="00ACCA"/>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200" dirty="0">
              <a:solidFill>
                <a:prstClr val="white"/>
              </a:solidFill>
              <a:latin typeface="Lato" panose="020F0502020204030203" pitchFamily="34" charset="0"/>
            </a:endParaRPr>
          </a:p>
          <a:p>
            <a:pPr>
              <a:defRPr/>
            </a:pPr>
            <a:r>
              <a:rPr lang="en-US" sz="1200" dirty="0">
                <a:solidFill>
                  <a:prstClr val="white"/>
                </a:solidFill>
                <a:latin typeface="Lato" panose="020F0502020204030203" pitchFamily="34" charset="0"/>
              </a:rPr>
              <a:t>Empowered Worldview</a:t>
            </a:r>
          </a:p>
          <a:p>
            <a:pPr>
              <a:defRPr/>
            </a:pPr>
            <a:endParaRPr lang="en-US" sz="1200" i="1" dirty="0">
              <a:solidFill>
                <a:prstClr val="white"/>
              </a:solidFill>
              <a:latin typeface="Lato" panose="020F0502020204030203" pitchFamily="34" charset="0"/>
            </a:endParaRPr>
          </a:p>
          <a:p>
            <a:pPr>
              <a:defRPr/>
            </a:pPr>
            <a:r>
              <a:rPr lang="en-US" sz="1200" i="1" dirty="0">
                <a:solidFill>
                  <a:prstClr val="white"/>
                </a:solidFill>
                <a:latin typeface="Lato" panose="020F0502020204030203" pitchFamily="34" charset="0"/>
              </a:rPr>
              <a:t>GEDSI </a:t>
            </a:r>
          </a:p>
          <a:p>
            <a:pPr>
              <a:defRPr/>
            </a:pPr>
            <a:endParaRPr lang="en-US" sz="1200" dirty="0">
              <a:solidFill>
                <a:prstClr val="white"/>
              </a:solidFill>
              <a:latin typeface="Lato" panose="020F0502020204030203" pitchFamily="34" charset="0"/>
            </a:endParaRPr>
          </a:p>
          <a:p>
            <a:pPr>
              <a:defRPr/>
            </a:pPr>
            <a:r>
              <a:rPr lang="en-US" sz="1200" dirty="0">
                <a:solidFill>
                  <a:prstClr val="white"/>
                </a:solidFill>
                <a:latin typeface="Lato" panose="020F0502020204030203" pitchFamily="34" charset="0"/>
              </a:rPr>
              <a:t>Local-level advocacy</a:t>
            </a:r>
          </a:p>
          <a:p>
            <a:pPr>
              <a:defRPr/>
            </a:pPr>
            <a:endParaRPr lang="en-US" sz="1200" dirty="0">
              <a:solidFill>
                <a:prstClr val="white"/>
              </a:solidFill>
              <a:latin typeface="Lato" panose="020F0502020204030203" pitchFamily="34" charset="0"/>
            </a:endParaRPr>
          </a:p>
          <a:p>
            <a:pPr>
              <a:defRPr/>
            </a:pPr>
            <a:r>
              <a:rPr lang="en-US" sz="1200" dirty="0">
                <a:solidFill>
                  <a:prstClr val="white"/>
                </a:solidFill>
                <a:latin typeface="Lato" panose="020F0502020204030203" pitchFamily="34" charset="0"/>
              </a:rPr>
              <a:t>Women in Leadership trainings</a:t>
            </a:r>
          </a:p>
          <a:p>
            <a:pPr>
              <a:defRPr/>
            </a:pPr>
            <a:endParaRPr lang="en-US" sz="1200" dirty="0">
              <a:solidFill>
                <a:prstClr val="white"/>
              </a:solidFill>
              <a:latin typeface="Lato" panose="020F0502020204030203" pitchFamily="34" charset="0"/>
            </a:endParaRPr>
          </a:p>
          <a:p>
            <a:pPr>
              <a:defRPr/>
            </a:pPr>
            <a:endParaRPr lang="en-US" sz="1200" dirty="0">
              <a:solidFill>
                <a:prstClr val="white"/>
              </a:solidFill>
              <a:latin typeface="Lato" panose="020F0502020204030203" pitchFamily="34" charset="0"/>
            </a:endParaRPr>
          </a:p>
        </p:txBody>
      </p:sp>
      <p:sp>
        <p:nvSpPr>
          <p:cNvPr id="18" name="TextBox 3">
            <a:extLst>
              <a:ext uri="{FF2B5EF4-FFF2-40B4-BE49-F238E27FC236}">
                <a16:creationId xmlns:a16="http://schemas.microsoft.com/office/drawing/2014/main" id="{8DCF6657-8BB2-C58F-6A6E-48151857EA38}"/>
              </a:ext>
            </a:extLst>
          </p:cNvPr>
          <p:cNvSpPr txBox="1"/>
          <p:nvPr/>
        </p:nvSpPr>
        <p:spPr>
          <a:xfrm>
            <a:off x="8083817" y="2613781"/>
            <a:ext cx="2326895" cy="2349579"/>
          </a:xfrm>
          <a:prstGeom prst="roundRect">
            <a:avLst/>
          </a:prstGeom>
          <a:solidFill>
            <a:srgbClr val="46BB95"/>
          </a:solidFill>
        </p:spPr>
        <p:txBody>
          <a:bodyPr wrap="square" rtlCol="0">
            <a:spAutoFit/>
          </a:bodyPr>
          <a:lstStyle>
            <a:defPPr>
              <a:defRPr lang="en-US"/>
            </a:defPPr>
            <a:lvl1pPr>
              <a:defRPr kumimoji="0" sz="1200" b="0" i="0" u="none" strike="noStrike" cap="none" spc="0" normalizeH="0" baseline="0">
                <a:ln>
                  <a:noFill/>
                </a:ln>
                <a:solidFill>
                  <a:prstClr val="white"/>
                </a:solidFill>
                <a:effectLst/>
                <a:uLnTx/>
                <a:uFillTx/>
                <a:latin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Household Water Access</a:t>
            </a:r>
          </a:p>
          <a:p>
            <a:endParaRPr lang="en-US"/>
          </a:p>
          <a:p>
            <a:endParaRPr lang="en-US"/>
          </a:p>
          <a:p>
            <a:r>
              <a:rPr lang="en-US"/>
              <a:t>School WASH Infrastructure</a:t>
            </a:r>
          </a:p>
          <a:p>
            <a:endParaRPr lang="en-US"/>
          </a:p>
          <a:p>
            <a:endParaRPr lang="en-US"/>
          </a:p>
          <a:p>
            <a:pPr>
              <a:defRPr/>
            </a:pPr>
            <a:r>
              <a:rPr lang="en-US"/>
              <a:t>HH sanitation and hygiene</a:t>
            </a:r>
          </a:p>
          <a:p>
            <a:pPr>
              <a:defRPr/>
            </a:pPr>
            <a:endParaRPr lang="en-US"/>
          </a:p>
          <a:p>
            <a:pPr>
              <a:defRPr/>
            </a:pPr>
            <a:endParaRPr lang="en-US"/>
          </a:p>
          <a:p>
            <a:pPr>
              <a:defRPr/>
            </a:pPr>
            <a:r>
              <a:rPr lang="en-US"/>
              <a:t>HH and school –based WASH behavior change</a:t>
            </a:r>
          </a:p>
        </p:txBody>
      </p:sp>
      <p:grpSp>
        <p:nvGrpSpPr>
          <p:cNvPr id="26" name="Group 25">
            <a:extLst>
              <a:ext uri="{FF2B5EF4-FFF2-40B4-BE49-F238E27FC236}">
                <a16:creationId xmlns:a16="http://schemas.microsoft.com/office/drawing/2014/main" id="{CF6E405D-83C4-5878-939E-49DB8CD01952}"/>
              </a:ext>
            </a:extLst>
          </p:cNvPr>
          <p:cNvGrpSpPr/>
          <p:nvPr/>
        </p:nvGrpSpPr>
        <p:grpSpPr>
          <a:xfrm>
            <a:off x="205112" y="5767414"/>
            <a:ext cx="3818416" cy="956820"/>
            <a:chOff x="605168" y="2428356"/>
            <a:chExt cx="1855652" cy="956820"/>
          </a:xfrm>
        </p:grpSpPr>
        <p:sp>
          <p:nvSpPr>
            <p:cNvPr id="27" name="Rectangle 26">
              <a:extLst>
                <a:ext uri="{FF2B5EF4-FFF2-40B4-BE49-F238E27FC236}">
                  <a16:creationId xmlns:a16="http://schemas.microsoft.com/office/drawing/2014/main" id="{DF08D4E4-41D4-5BBD-8E52-8D70DB02A164}"/>
                </a:ext>
              </a:extLst>
            </p:cNvPr>
            <p:cNvSpPr/>
            <p:nvPr/>
          </p:nvSpPr>
          <p:spPr>
            <a:xfrm>
              <a:off x="605168" y="2428356"/>
              <a:ext cx="1855652" cy="956820"/>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sz="2400">
                <a:solidFill>
                  <a:schemeClr val="tx1"/>
                </a:solidFill>
                <a:latin typeface="Lato" panose="020F0502020204030203" pitchFamily="34" charset="0"/>
              </a:endParaRPr>
            </a:p>
          </p:txBody>
        </p:sp>
        <p:sp>
          <p:nvSpPr>
            <p:cNvPr id="28" name="TextBox 27">
              <a:extLst>
                <a:ext uri="{FF2B5EF4-FFF2-40B4-BE49-F238E27FC236}">
                  <a16:creationId xmlns:a16="http://schemas.microsoft.com/office/drawing/2014/main" id="{AA2971AC-F5F9-E666-396B-C5D9DC6D5BD5}"/>
                </a:ext>
              </a:extLst>
            </p:cNvPr>
            <p:cNvSpPr txBox="1"/>
            <p:nvPr/>
          </p:nvSpPr>
          <p:spPr>
            <a:xfrm>
              <a:off x="605168" y="2428356"/>
              <a:ext cx="1855652" cy="9568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b" anchorCtr="0">
              <a:noAutofit/>
            </a:bodyPr>
            <a:lstStyle/>
            <a:p>
              <a:pPr algn="ctr" defTabSz="488950">
                <a:lnSpc>
                  <a:spcPct val="90000"/>
                </a:lnSpc>
                <a:spcBef>
                  <a:spcPct val="0"/>
                </a:spcBef>
                <a:spcAft>
                  <a:spcPct val="35000"/>
                </a:spcAft>
              </a:pPr>
              <a:r>
                <a:rPr lang="en-US" sz="1600">
                  <a:solidFill>
                    <a:schemeClr val="tx1"/>
                  </a:solidFill>
                  <a:latin typeface="Lato" panose="020F0502020204030203" pitchFamily="34" charset="0"/>
                </a:rPr>
                <a:t>Women and girls experience an </a:t>
              </a:r>
              <a:r>
                <a:rPr lang="en-US" sz="1600" b="1">
                  <a:solidFill>
                    <a:srgbClr val="FF6B00"/>
                  </a:solidFill>
                  <a:latin typeface="Lato" panose="020F0502020204030203" pitchFamily="34" charset="0"/>
                </a:rPr>
                <a:t>increased sense of self-worth</a:t>
              </a:r>
              <a:r>
                <a:rPr lang="en-US" sz="1600">
                  <a:solidFill>
                    <a:schemeClr val="tx1"/>
                  </a:solidFill>
                  <a:latin typeface="Lato" panose="020F0502020204030203" pitchFamily="34" charset="0"/>
                </a:rPr>
                <a:t>, ability to determine their </a:t>
              </a:r>
              <a:r>
                <a:rPr lang="en-US" sz="1600" b="1">
                  <a:solidFill>
                    <a:srgbClr val="FF6B00"/>
                  </a:solidFill>
                  <a:latin typeface="Lato" panose="020F0502020204030203" pitchFamily="34" charset="0"/>
                </a:rPr>
                <a:t>own choices</a:t>
              </a:r>
              <a:r>
                <a:rPr lang="en-US" sz="1600">
                  <a:solidFill>
                    <a:schemeClr val="tx1"/>
                  </a:solidFill>
                  <a:latin typeface="Lato" panose="020F0502020204030203" pitchFamily="34" charset="0"/>
                </a:rPr>
                <a:t>, and right to influence </a:t>
              </a:r>
              <a:r>
                <a:rPr lang="en-US" sz="1600" b="1">
                  <a:solidFill>
                    <a:srgbClr val="FF6B00"/>
                  </a:solidFill>
                  <a:latin typeface="Lato" panose="020F0502020204030203" pitchFamily="34" charset="0"/>
                </a:rPr>
                <a:t>social change </a:t>
              </a:r>
              <a:r>
                <a:rPr lang="en-US" sz="1600">
                  <a:solidFill>
                    <a:schemeClr val="tx1"/>
                  </a:solidFill>
                  <a:latin typeface="Lato" panose="020F0502020204030203" pitchFamily="34" charset="0"/>
                </a:rPr>
                <a:t>for themselves and others</a:t>
              </a:r>
            </a:p>
          </p:txBody>
        </p:sp>
      </p:grpSp>
      <p:grpSp>
        <p:nvGrpSpPr>
          <p:cNvPr id="29" name="Group 28">
            <a:extLst>
              <a:ext uri="{FF2B5EF4-FFF2-40B4-BE49-F238E27FC236}">
                <a16:creationId xmlns:a16="http://schemas.microsoft.com/office/drawing/2014/main" id="{3280C8D1-8324-4269-52BF-2D22CDB101E6}"/>
              </a:ext>
            </a:extLst>
          </p:cNvPr>
          <p:cNvGrpSpPr/>
          <p:nvPr/>
        </p:nvGrpSpPr>
        <p:grpSpPr>
          <a:xfrm>
            <a:off x="4873761" y="2145662"/>
            <a:ext cx="1538917" cy="1133256"/>
            <a:chOff x="4563998" y="328176"/>
            <a:chExt cx="1002761" cy="1133256"/>
          </a:xfrm>
        </p:grpSpPr>
        <p:sp>
          <p:nvSpPr>
            <p:cNvPr id="30" name="Rectangle 29">
              <a:extLst>
                <a:ext uri="{FF2B5EF4-FFF2-40B4-BE49-F238E27FC236}">
                  <a16:creationId xmlns:a16="http://schemas.microsoft.com/office/drawing/2014/main" id="{7AF901AB-2C04-07C9-4984-75B01BC88333}"/>
                </a:ext>
              </a:extLst>
            </p:cNvPr>
            <p:cNvSpPr/>
            <p:nvPr/>
          </p:nvSpPr>
          <p:spPr>
            <a:xfrm>
              <a:off x="4563998" y="493704"/>
              <a:ext cx="1002761" cy="9677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Lato" panose="020F0502020204030203" pitchFamily="34" charset="0"/>
              </a:endParaRPr>
            </a:p>
          </p:txBody>
        </p:sp>
        <p:sp>
          <p:nvSpPr>
            <p:cNvPr id="31" name="TextBox 30">
              <a:extLst>
                <a:ext uri="{FF2B5EF4-FFF2-40B4-BE49-F238E27FC236}">
                  <a16:creationId xmlns:a16="http://schemas.microsoft.com/office/drawing/2014/main" id="{DD3FFE16-7786-32E6-53E1-9096613C39AD}"/>
                </a:ext>
              </a:extLst>
            </p:cNvPr>
            <p:cNvSpPr txBox="1"/>
            <p:nvPr/>
          </p:nvSpPr>
          <p:spPr>
            <a:xfrm>
              <a:off x="4563998" y="328176"/>
              <a:ext cx="1002761" cy="967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0" rIns="53340" bIns="0" numCol="1" spcCol="1270" anchor="ctr" anchorCtr="0">
              <a:noAutofit/>
            </a:bodyPr>
            <a:lstStyle/>
            <a:p>
              <a:pPr defTabSz="622300">
                <a:lnSpc>
                  <a:spcPct val="90000"/>
                </a:lnSpc>
                <a:spcBef>
                  <a:spcPct val="0"/>
                </a:spcBef>
                <a:spcAft>
                  <a:spcPct val="35000"/>
                </a:spcAft>
              </a:pPr>
              <a:r>
                <a:rPr lang="en-US" sz="1400" b="1">
                  <a:latin typeface="Lato" panose="020F0502020204030203" pitchFamily="34" charset="0"/>
                </a:rPr>
                <a:t>Step 1: </a:t>
              </a:r>
              <a:r>
                <a:rPr lang="en-US" sz="1400">
                  <a:latin typeface="Lato" panose="020F0502020204030203" pitchFamily="34" charset="0"/>
                </a:rPr>
                <a:t>Dignifying enabling environment: safety and health</a:t>
              </a:r>
            </a:p>
          </p:txBody>
        </p:sp>
      </p:grpSp>
      <p:grpSp>
        <p:nvGrpSpPr>
          <p:cNvPr id="32" name="Group 31">
            <a:extLst>
              <a:ext uri="{FF2B5EF4-FFF2-40B4-BE49-F238E27FC236}">
                <a16:creationId xmlns:a16="http://schemas.microsoft.com/office/drawing/2014/main" id="{19CBB197-24A0-3EA8-C9E5-5D27196FD9C3}"/>
              </a:ext>
            </a:extLst>
          </p:cNvPr>
          <p:cNvGrpSpPr/>
          <p:nvPr/>
        </p:nvGrpSpPr>
        <p:grpSpPr>
          <a:xfrm>
            <a:off x="5209318" y="3966150"/>
            <a:ext cx="1420579" cy="719668"/>
            <a:chOff x="4140589" y="1712030"/>
            <a:chExt cx="1420579" cy="719668"/>
          </a:xfrm>
        </p:grpSpPr>
        <p:sp>
          <p:nvSpPr>
            <p:cNvPr id="33" name="Rectangle 32">
              <a:extLst>
                <a:ext uri="{FF2B5EF4-FFF2-40B4-BE49-F238E27FC236}">
                  <a16:creationId xmlns:a16="http://schemas.microsoft.com/office/drawing/2014/main" id="{57691BD6-F4C3-EE6F-D2EE-EE6A5D03BA2E}"/>
                </a:ext>
              </a:extLst>
            </p:cNvPr>
            <p:cNvSpPr/>
            <p:nvPr/>
          </p:nvSpPr>
          <p:spPr>
            <a:xfrm>
              <a:off x="4140589" y="1712030"/>
              <a:ext cx="1420579" cy="7196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Lato" panose="020F0502020204030203" pitchFamily="34" charset="0"/>
              </a:endParaRPr>
            </a:p>
          </p:txBody>
        </p:sp>
        <p:sp>
          <p:nvSpPr>
            <p:cNvPr id="34" name="TextBox 33">
              <a:extLst>
                <a:ext uri="{FF2B5EF4-FFF2-40B4-BE49-F238E27FC236}">
                  <a16:creationId xmlns:a16="http://schemas.microsoft.com/office/drawing/2014/main" id="{E7CABE31-FD24-A41F-D0F2-D391588F3830}"/>
                </a:ext>
              </a:extLst>
            </p:cNvPr>
            <p:cNvSpPr txBox="1"/>
            <p:nvPr/>
          </p:nvSpPr>
          <p:spPr>
            <a:xfrm>
              <a:off x="4140589" y="1712030"/>
              <a:ext cx="1298563" cy="7196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0" rIns="53340" bIns="0" numCol="1" spcCol="1270" anchor="ctr" anchorCtr="0">
              <a:noAutofit/>
            </a:bodyPr>
            <a:lstStyle/>
            <a:p>
              <a:pPr defTabSz="622300">
                <a:lnSpc>
                  <a:spcPct val="90000"/>
                </a:lnSpc>
                <a:spcBef>
                  <a:spcPct val="0"/>
                </a:spcBef>
                <a:spcAft>
                  <a:spcPct val="35000"/>
                </a:spcAft>
              </a:pPr>
              <a:r>
                <a:rPr lang="en-US" sz="1400" b="1">
                  <a:latin typeface="Lato" panose="020F0502020204030203" pitchFamily="34" charset="0"/>
                </a:rPr>
                <a:t>Step 2: </a:t>
              </a:r>
              <a:r>
                <a:rPr lang="en-US" sz="1400">
                  <a:latin typeface="Lato" panose="020F0502020204030203" pitchFamily="34" charset="0"/>
                </a:rPr>
                <a:t>Opportunities to learn and use skills</a:t>
              </a:r>
            </a:p>
          </p:txBody>
        </p:sp>
      </p:grpSp>
      <p:grpSp>
        <p:nvGrpSpPr>
          <p:cNvPr id="35" name="Group 34">
            <a:extLst>
              <a:ext uri="{FF2B5EF4-FFF2-40B4-BE49-F238E27FC236}">
                <a16:creationId xmlns:a16="http://schemas.microsoft.com/office/drawing/2014/main" id="{1792941A-1CFE-97D8-B347-18FF463CA492}"/>
              </a:ext>
            </a:extLst>
          </p:cNvPr>
          <p:cNvGrpSpPr/>
          <p:nvPr/>
        </p:nvGrpSpPr>
        <p:grpSpPr>
          <a:xfrm>
            <a:off x="5712638" y="5407580"/>
            <a:ext cx="1420579" cy="719668"/>
            <a:chOff x="4140589" y="1712030"/>
            <a:chExt cx="1420579" cy="719668"/>
          </a:xfrm>
        </p:grpSpPr>
        <p:sp>
          <p:nvSpPr>
            <p:cNvPr id="36" name="Rectangle 35">
              <a:extLst>
                <a:ext uri="{FF2B5EF4-FFF2-40B4-BE49-F238E27FC236}">
                  <a16:creationId xmlns:a16="http://schemas.microsoft.com/office/drawing/2014/main" id="{2A75EDB0-A857-852F-9CC1-F8311E2C4B2D}"/>
                </a:ext>
              </a:extLst>
            </p:cNvPr>
            <p:cNvSpPr/>
            <p:nvPr/>
          </p:nvSpPr>
          <p:spPr>
            <a:xfrm>
              <a:off x="4140589" y="1712030"/>
              <a:ext cx="1420579" cy="7196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Lato" panose="020F0502020204030203" pitchFamily="34" charset="0"/>
              </a:endParaRPr>
            </a:p>
          </p:txBody>
        </p:sp>
        <p:sp>
          <p:nvSpPr>
            <p:cNvPr id="37" name="TextBox 36">
              <a:extLst>
                <a:ext uri="{FF2B5EF4-FFF2-40B4-BE49-F238E27FC236}">
                  <a16:creationId xmlns:a16="http://schemas.microsoft.com/office/drawing/2014/main" id="{79B82ED9-03D5-8BCC-FE58-4741FCDFEBCE}"/>
                </a:ext>
              </a:extLst>
            </p:cNvPr>
            <p:cNvSpPr txBox="1"/>
            <p:nvPr/>
          </p:nvSpPr>
          <p:spPr>
            <a:xfrm>
              <a:off x="4140589" y="1712030"/>
              <a:ext cx="1298563" cy="7196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0" rIns="53340" bIns="0" numCol="1" spcCol="1270" anchor="ctr" anchorCtr="0">
              <a:noAutofit/>
            </a:bodyPr>
            <a:lstStyle/>
            <a:p>
              <a:pPr defTabSz="622300">
                <a:lnSpc>
                  <a:spcPct val="90000"/>
                </a:lnSpc>
                <a:spcBef>
                  <a:spcPct val="0"/>
                </a:spcBef>
                <a:spcAft>
                  <a:spcPct val="35000"/>
                </a:spcAft>
              </a:pPr>
              <a:r>
                <a:rPr lang="en-US" sz="1400" b="1">
                  <a:latin typeface="Lato" panose="020F0502020204030203" pitchFamily="34" charset="0"/>
                </a:rPr>
                <a:t>Step 3: </a:t>
              </a:r>
              <a:r>
                <a:rPr lang="en-US" sz="1400">
                  <a:latin typeface="Lato" panose="020F0502020204030203" pitchFamily="34" charset="0"/>
                </a:rPr>
                <a:t>Resiliency and growth</a:t>
              </a:r>
            </a:p>
          </p:txBody>
        </p:sp>
      </p:grpSp>
      <p:sp>
        <p:nvSpPr>
          <p:cNvPr id="41" name="Title 1">
            <a:extLst>
              <a:ext uri="{FF2B5EF4-FFF2-40B4-BE49-F238E27FC236}">
                <a16:creationId xmlns:a16="http://schemas.microsoft.com/office/drawing/2014/main" id="{67F4B96F-6774-7498-64C1-5B15FE526600}"/>
              </a:ext>
            </a:extLst>
          </p:cNvPr>
          <p:cNvSpPr txBox="1">
            <a:spLocks/>
          </p:cNvSpPr>
          <p:nvPr/>
        </p:nvSpPr>
        <p:spPr>
          <a:xfrm>
            <a:off x="8863390" y="2113395"/>
            <a:ext cx="839510" cy="3416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a:latin typeface="Lato" panose="020F0502020204030203" pitchFamily="34" charset="0"/>
              </a:rPr>
              <a:t>WASH</a:t>
            </a:r>
          </a:p>
        </p:txBody>
      </p:sp>
      <p:sp>
        <p:nvSpPr>
          <p:cNvPr id="42" name="Title 1">
            <a:extLst>
              <a:ext uri="{FF2B5EF4-FFF2-40B4-BE49-F238E27FC236}">
                <a16:creationId xmlns:a16="http://schemas.microsoft.com/office/drawing/2014/main" id="{43E2F52F-FF5A-AD3E-577D-2CF54B1264F7}"/>
              </a:ext>
            </a:extLst>
          </p:cNvPr>
          <p:cNvSpPr txBox="1">
            <a:spLocks/>
          </p:cNvSpPr>
          <p:nvPr/>
        </p:nvSpPr>
        <p:spPr>
          <a:xfrm>
            <a:off x="6797265" y="1960449"/>
            <a:ext cx="839510" cy="34167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a:latin typeface="Lato" panose="020F0502020204030203" pitchFamily="34" charset="0"/>
              </a:rPr>
              <a:t>Mindset</a:t>
            </a:r>
          </a:p>
        </p:txBody>
      </p:sp>
      <p:sp>
        <p:nvSpPr>
          <p:cNvPr id="43" name="Title 1">
            <a:extLst>
              <a:ext uri="{FF2B5EF4-FFF2-40B4-BE49-F238E27FC236}">
                <a16:creationId xmlns:a16="http://schemas.microsoft.com/office/drawing/2014/main" id="{96496048-D641-7AEE-6FC1-D8083AF899CC}"/>
              </a:ext>
            </a:extLst>
          </p:cNvPr>
          <p:cNvSpPr txBox="1">
            <a:spLocks/>
          </p:cNvSpPr>
          <p:nvPr/>
        </p:nvSpPr>
        <p:spPr>
          <a:xfrm>
            <a:off x="10911990" y="2028531"/>
            <a:ext cx="1251381" cy="481139"/>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a:latin typeface="Lato" panose="020F0502020204030203" pitchFamily="34" charset="0"/>
              </a:rPr>
              <a:t>Economic Empowerment</a:t>
            </a:r>
          </a:p>
        </p:txBody>
      </p:sp>
      <p:sp>
        <p:nvSpPr>
          <p:cNvPr id="53" name="TextBox 52">
            <a:extLst>
              <a:ext uri="{FF2B5EF4-FFF2-40B4-BE49-F238E27FC236}">
                <a16:creationId xmlns:a16="http://schemas.microsoft.com/office/drawing/2014/main" id="{7A29FAA6-CB81-FBFF-51C7-C9004BCAB128}"/>
              </a:ext>
            </a:extLst>
          </p:cNvPr>
          <p:cNvSpPr txBox="1"/>
          <p:nvPr/>
        </p:nvSpPr>
        <p:spPr>
          <a:xfrm>
            <a:off x="9702900" y="296922"/>
            <a:ext cx="2489100" cy="461665"/>
          </a:xfrm>
          <a:prstGeom prst="rect">
            <a:avLst/>
          </a:prstGeom>
          <a:solidFill>
            <a:srgbClr val="FF6B00"/>
          </a:solidFill>
        </p:spPr>
        <p:txBody>
          <a:bodyPr wrap="square" rtlCol="0">
            <a:spAutoFit/>
          </a:bodyPr>
          <a:lstStyle/>
          <a:p>
            <a:r>
              <a:rPr lang="en-US" sz="2400" dirty="0">
                <a:solidFill>
                  <a:schemeClr val="bg1"/>
                </a:solidFill>
                <a:latin typeface="Lato" panose="020F0502020204030203" pitchFamily="34" charset="0"/>
              </a:rPr>
              <a:t>Beyond Access</a:t>
            </a:r>
          </a:p>
        </p:txBody>
      </p:sp>
      <p:sp>
        <p:nvSpPr>
          <p:cNvPr id="52" name="Rectangle 51">
            <a:extLst>
              <a:ext uri="{FF2B5EF4-FFF2-40B4-BE49-F238E27FC236}">
                <a16:creationId xmlns:a16="http://schemas.microsoft.com/office/drawing/2014/main" id="{C4B27A3C-0B6C-A590-09A3-9F0E5941EDF3}"/>
              </a:ext>
            </a:extLst>
          </p:cNvPr>
          <p:cNvSpPr/>
          <p:nvPr/>
        </p:nvSpPr>
        <p:spPr>
          <a:xfrm>
            <a:off x="-72173" y="5167898"/>
            <a:ext cx="12235543" cy="1681843"/>
          </a:xfrm>
          <a:prstGeom prst="rect">
            <a:avLst/>
          </a:prstGeom>
          <a:solidFill>
            <a:schemeClr val="bg1">
              <a:lumMod val="75000"/>
              <a:alpha val="2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pic>
        <p:nvPicPr>
          <p:cNvPr id="57" name="Graphic 56" descr="Money with solid fill">
            <a:extLst>
              <a:ext uri="{FF2B5EF4-FFF2-40B4-BE49-F238E27FC236}">
                <a16:creationId xmlns:a16="http://schemas.microsoft.com/office/drawing/2014/main" id="{7CA8BBBB-36C3-2046-5C65-56C45349022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7828" y="2010779"/>
            <a:ext cx="489777" cy="489777"/>
          </a:xfrm>
          <a:prstGeom prst="rect">
            <a:avLst/>
          </a:prstGeom>
        </p:spPr>
      </p:pic>
      <p:pic>
        <p:nvPicPr>
          <p:cNvPr id="59" name="Graphic 58" descr="Leaky Tap with solid fill">
            <a:extLst>
              <a:ext uri="{FF2B5EF4-FFF2-40B4-BE49-F238E27FC236}">
                <a16:creationId xmlns:a16="http://schemas.microsoft.com/office/drawing/2014/main" id="{52F94704-1552-4BF3-E30A-17D9BF035B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62144" y="2013145"/>
            <a:ext cx="556674" cy="556674"/>
          </a:xfrm>
          <a:prstGeom prst="rect">
            <a:avLst/>
          </a:prstGeom>
        </p:spPr>
      </p:pic>
      <p:pic>
        <p:nvPicPr>
          <p:cNvPr id="61" name="Graphic 60" descr="Head with gears with solid fill">
            <a:extLst>
              <a:ext uri="{FF2B5EF4-FFF2-40B4-BE49-F238E27FC236}">
                <a16:creationId xmlns:a16="http://schemas.microsoft.com/office/drawing/2014/main" id="{3479AD84-F677-ADCB-9B98-A4900528FD9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64659" y="1893686"/>
            <a:ext cx="446303" cy="446303"/>
          </a:xfrm>
          <a:prstGeom prst="rect">
            <a:avLst/>
          </a:prstGeom>
        </p:spPr>
      </p:pic>
      <p:graphicFrame>
        <p:nvGraphicFramePr>
          <p:cNvPr id="3" name="Diagram 2">
            <a:extLst>
              <a:ext uri="{FF2B5EF4-FFF2-40B4-BE49-F238E27FC236}">
                <a16:creationId xmlns:a16="http://schemas.microsoft.com/office/drawing/2014/main" id="{3210C915-C74D-0C9A-0E19-9E7EC2F4FA9D}"/>
              </a:ext>
            </a:extLst>
          </p:cNvPr>
          <p:cNvGraphicFramePr/>
          <p:nvPr>
            <p:extLst>
              <p:ext uri="{D42A27DB-BD31-4B8C-83A1-F6EECF244321}">
                <p14:modId xmlns:p14="http://schemas.microsoft.com/office/powerpoint/2010/main" val="1386569176"/>
              </p:ext>
            </p:extLst>
          </p:nvPr>
        </p:nvGraphicFramePr>
        <p:xfrm>
          <a:off x="199268" y="853413"/>
          <a:ext cx="6874953" cy="575005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7" name="Picture 66">
            <a:extLst>
              <a:ext uri="{FF2B5EF4-FFF2-40B4-BE49-F238E27FC236}">
                <a16:creationId xmlns:a16="http://schemas.microsoft.com/office/drawing/2014/main" id="{7790176D-1AA0-4DF8-BC26-30E8CE26A19A}"/>
              </a:ext>
            </a:extLst>
          </p:cNvPr>
          <p:cNvPicPr>
            <a:picLocks noChangeAspect="1"/>
          </p:cNvPicPr>
          <p:nvPr/>
        </p:nvPicPr>
        <p:blipFill>
          <a:blip r:embed="rId14"/>
          <a:stretch>
            <a:fillRect/>
          </a:stretch>
        </p:blipFill>
        <p:spPr>
          <a:xfrm>
            <a:off x="2" y="0"/>
            <a:ext cx="3311709" cy="1821696"/>
          </a:xfrm>
          <a:prstGeom prst="rect">
            <a:avLst/>
          </a:prstGeom>
        </p:spPr>
      </p:pic>
      <p:pic>
        <p:nvPicPr>
          <p:cNvPr id="1030" name="Picture 6">
            <a:extLst>
              <a:ext uri="{FF2B5EF4-FFF2-40B4-BE49-F238E27FC236}">
                <a16:creationId xmlns:a16="http://schemas.microsoft.com/office/drawing/2014/main" id="{CE71F6DA-C100-E634-AF08-C658C618E96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06914" y="1093359"/>
            <a:ext cx="3086523" cy="3448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90B5CE03-C40B-0C9F-9803-0C68C369F453}"/>
              </a:ext>
            </a:extLst>
          </p:cNvPr>
          <p:cNvSpPr>
            <a:spLocks noGrp="1"/>
          </p:cNvSpPr>
          <p:nvPr>
            <p:ph type="title" hasCustomPrompt="1"/>
          </p:nvPr>
        </p:nvSpPr>
        <p:spPr>
          <a:xfrm>
            <a:off x="376888" y="8263"/>
            <a:ext cx="3114611" cy="812511"/>
          </a:xfrm>
          <a:prstGeom prst="rect">
            <a:avLst/>
          </a:prstGeom>
        </p:spPr>
        <p:txBody>
          <a:bodyPr vert="horz" lIns="91440" tIns="45720" rIns="91440" bIns="45720" rtlCol="0" anchor="ctr">
            <a:noAutofit/>
          </a:bodyPr>
          <a:lstStyle>
            <a:lvl1pPr>
              <a:defRPr sz="2600" b="1" i="0">
                <a:solidFill>
                  <a:schemeClr val="bg1"/>
                </a:solidFill>
                <a:latin typeface="Gill Sans MT" panose="020B0502020104020203" pitchFamily="34" charset="77"/>
              </a:defRPr>
            </a:lvl1pPr>
          </a:lstStyle>
          <a:p>
            <a:r>
              <a:rPr lang="en-US" sz="2800">
                <a:solidFill>
                  <a:srgbClr val="ED7D31"/>
                </a:solidFill>
                <a:latin typeface="Lato  "/>
                <a:cs typeface="Latha" panose="020B0604020202020204" pitchFamily="34" charset="0"/>
              </a:rPr>
              <a:t>THE APPROACH</a:t>
            </a:r>
          </a:p>
        </p:txBody>
      </p:sp>
      <p:sp>
        <p:nvSpPr>
          <p:cNvPr id="6" name="Rectangle: Rounded Corners 5">
            <a:extLst>
              <a:ext uri="{FF2B5EF4-FFF2-40B4-BE49-F238E27FC236}">
                <a16:creationId xmlns:a16="http://schemas.microsoft.com/office/drawing/2014/main" id="{C2B6A6BB-CD9B-126D-C9F2-FFB218995599}"/>
              </a:ext>
            </a:extLst>
          </p:cNvPr>
          <p:cNvSpPr/>
          <p:nvPr/>
        </p:nvSpPr>
        <p:spPr>
          <a:xfrm>
            <a:off x="6910960" y="5437134"/>
            <a:ext cx="5144794" cy="701110"/>
          </a:xfrm>
          <a:prstGeom prst="roundRect">
            <a:avLst/>
          </a:prstGeom>
          <a:solidFill>
            <a:srgbClr val="0066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bg1"/>
                </a:solidFill>
                <a:latin typeface="Lato" panose="020F0502020204030203" pitchFamily="34" charset="0"/>
              </a:rPr>
              <a:t>Connecting S4T groups to microfinance institutions</a:t>
            </a:r>
          </a:p>
          <a:p>
            <a:endParaRPr lang="en-US" sz="1200">
              <a:solidFill>
                <a:schemeClr val="bg1"/>
              </a:solidFill>
              <a:latin typeface="Lato" panose="020F0502020204030203" pitchFamily="34" charset="0"/>
            </a:endParaRPr>
          </a:p>
          <a:p>
            <a:r>
              <a:rPr lang="en-US" sz="1200">
                <a:solidFill>
                  <a:schemeClr val="bg1"/>
                </a:solidFill>
                <a:latin typeface="Lato" panose="020F0502020204030203" pitchFamily="34" charset="0"/>
              </a:rPr>
              <a:t>Strengthening S4T groups to disburse loans</a:t>
            </a:r>
            <a:endParaRPr lang="en-US" sz="1200" i="1">
              <a:solidFill>
                <a:schemeClr val="bg1"/>
              </a:solidFill>
              <a:latin typeface="Lato" panose="020F0502020204030203" pitchFamily="34" charset="0"/>
            </a:endParaRPr>
          </a:p>
        </p:txBody>
      </p:sp>
      <p:sp>
        <p:nvSpPr>
          <p:cNvPr id="7" name="TextBox 6">
            <a:extLst>
              <a:ext uri="{FF2B5EF4-FFF2-40B4-BE49-F238E27FC236}">
                <a16:creationId xmlns:a16="http://schemas.microsoft.com/office/drawing/2014/main" id="{59C1622C-46FA-47A9-49C3-5ECE2C1627E6}"/>
              </a:ext>
            </a:extLst>
          </p:cNvPr>
          <p:cNvSpPr txBox="1"/>
          <p:nvPr/>
        </p:nvSpPr>
        <p:spPr>
          <a:xfrm>
            <a:off x="3970738" y="6326794"/>
            <a:ext cx="8458200" cy="461665"/>
          </a:xfrm>
          <a:prstGeom prst="rect">
            <a:avLst/>
          </a:prstGeom>
          <a:noFill/>
        </p:spPr>
        <p:txBody>
          <a:bodyPr wrap="square" rtlCol="0">
            <a:spAutoFit/>
          </a:bodyPr>
          <a:lstStyle/>
          <a:p>
            <a:pPr algn="ctr"/>
            <a:r>
              <a:rPr lang="en-US" sz="2400" i="1" dirty="0">
                <a:solidFill>
                  <a:srgbClr val="FF8833"/>
                </a:solidFill>
                <a:latin typeface="Lato" panose="020F0502020204030203" pitchFamily="34" charset="0"/>
              </a:rPr>
              <a:t>Ongoing learning partnership with local learning partner</a:t>
            </a:r>
          </a:p>
        </p:txBody>
      </p:sp>
    </p:spTree>
    <p:extLst>
      <p:ext uri="{BB962C8B-B14F-4D97-AF65-F5344CB8AC3E}">
        <p14:creationId xmlns:p14="http://schemas.microsoft.com/office/powerpoint/2010/main" val="740157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A39C583FC9EE40BAFB060464527E68" ma:contentTypeVersion="22" ma:contentTypeDescription="Create a new document." ma:contentTypeScope="" ma:versionID="5b9add50a3e89a6268a7959f025c29e6">
  <xsd:schema xmlns:xsd="http://www.w3.org/2001/XMLSchema" xmlns:xs="http://www.w3.org/2001/XMLSchema" xmlns:p="http://schemas.microsoft.com/office/2006/metadata/properties" xmlns:ns2="4384309d-e97d-4ba5-a323-191c128aa61a" xmlns:ns3="45acc7b7-64b8-4441-85b4-92dff5bde5be" xmlns:ns4="78f5446a-0da4-4646-b538-6148e11a8c67" targetNamespace="http://schemas.microsoft.com/office/2006/metadata/properties" ma:root="true" ma:fieldsID="a43f4329538081b2ec0d2053fe102d54" ns2:_="" ns3:_="" ns4:_="">
    <xsd:import namespace="4384309d-e97d-4ba5-a323-191c128aa61a"/>
    <xsd:import namespace="45acc7b7-64b8-4441-85b4-92dff5bde5be"/>
    <xsd:import namespace="78f5446a-0da4-4646-b538-6148e11a8c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DateTaken" minOccurs="0"/>
                <xsd:element ref="ns2:MediaServiceAutoKeyPoints" minOccurs="0"/>
                <xsd:element ref="ns2:MediaServiceKeyPoints" minOccurs="0"/>
                <xsd:element ref="ns2:Date"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element ref="ns2:Folder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84309d-e97d-4ba5-a323-191c128aa6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Date" ma:index="19" nillable="true" ma:displayName="Date" ma:format="DateOnly" ma:internalName="Date">
      <xsd:simpleType>
        <xsd:restriction base="dms:DateTime"/>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47c8b17-4304-4e6c-b5cf-d38e73ef2c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FolderDescription" ma:index="28" nillable="true" ma:displayName="Folder Description" ma:format="Dropdown" ma:internalName="Folder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acc7b7-64b8-4441-85b4-92dff5bde5b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f5446a-0da4-4646-b538-6148e11a8c67"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b86f61ba-98a4-4ab3-9c6e-78a70321a253}" ma:internalName="TaxCatchAll" ma:showField="CatchAllData" ma:web="45acc7b7-64b8-4441-85b4-92dff5bde5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84309d-e97d-4ba5-a323-191c128aa61a">
      <Terms xmlns="http://schemas.microsoft.com/office/infopath/2007/PartnerControls"/>
    </lcf76f155ced4ddcb4097134ff3c332f>
    <TaxCatchAll xmlns="78f5446a-0da4-4646-b538-6148e11a8c67" xsi:nil="true"/>
    <Date xmlns="4384309d-e97d-4ba5-a323-191c128aa61a" xsi:nil="true"/>
    <FolderDescription xmlns="4384309d-e97d-4ba5-a323-191c128aa61a" xsi:nil="true"/>
  </documentManagement>
</p:properties>
</file>

<file path=customXml/itemProps1.xml><?xml version="1.0" encoding="utf-8"?>
<ds:datastoreItem xmlns:ds="http://schemas.openxmlformats.org/officeDocument/2006/customXml" ds:itemID="{42AF2B45-4C18-4AA0-9C08-BCC97A462448}">
  <ds:schemaRefs>
    <ds:schemaRef ds:uri="http://schemas.microsoft.com/sharepoint/v3/contenttype/forms"/>
  </ds:schemaRefs>
</ds:datastoreItem>
</file>

<file path=customXml/itemProps2.xml><?xml version="1.0" encoding="utf-8"?>
<ds:datastoreItem xmlns:ds="http://schemas.openxmlformats.org/officeDocument/2006/customXml" ds:itemID="{FEA69803-D500-4F82-B1B2-F1FE918C9800}"/>
</file>

<file path=customXml/itemProps3.xml><?xml version="1.0" encoding="utf-8"?>
<ds:datastoreItem xmlns:ds="http://schemas.openxmlformats.org/officeDocument/2006/customXml" ds:itemID="{F9134D8B-2E58-4A30-A3FA-726CAE2AD5F1}">
  <ds:schemaRefs>
    <ds:schemaRef ds:uri="http://schemas.microsoft.com/office/2006/metadata/properties"/>
    <ds:schemaRef ds:uri="http://purl.org/dc/terms/"/>
    <ds:schemaRef ds:uri="http://schemas.openxmlformats.org/package/2006/metadata/core-properties"/>
    <ds:schemaRef ds:uri="ce2cf8d2-83cf-42b1-9a5f-04b6011d8dcd"/>
    <ds:schemaRef ds:uri="http://schemas.microsoft.com/office/2006/documentManagement/types"/>
    <ds:schemaRef ds:uri="366d1ec3-f5c2-4ba4-b8be-51e4460b8ede"/>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3664</TotalTime>
  <Words>1291</Words>
  <Application>Microsoft Office PowerPoint</Application>
  <PresentationFormat>Widescreen</PresentationFormat>
  <Paragraphs>226</Paragraphs>
  <Slides>20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Aptos Display</vt:lpstr>
      <vt:lpstr>Arial</vt:lpstr>
      <vt:lpstr>Calibri</vt:lpstr>
      <vt:lpstr>Lato</vt:lpstr>
      <vt:lpstr>Lato  </vt:lpstr>
      <vt:lpstr>Lato Black</vt:lpstr>
      <vt:lpstr>Office Theme</vt:lpstr>
      <vt:lpstr>PowerPoint Presentation</vt:lpstr>
      <vt:lpstr>PowerPoint Presentation</vt:lpstr>
      <vt:lpstr>Expected Outcomes</vt:lpstr>
      <vt:lpstr>PowerPoint Presentation</vt:lpstr>
      <vt:lpstr>Target Considerations</vt:lpstr>
      <vt:lpstr>PowerPoint Presentation</vt:lpstr>
      <vt:lpstr>PowerPoint Presentation</vt:lpstr>
      <vt:lpstr>PowerPoint Presentation</vt:lpstr>
      <vt:lpstr>THE APPROACH</vt:lpstr>
      <vt:lpstr>Beyond Access Approach</vt:lpstr>
      <vt:lpstr>PowerPoint Presentation</vt:lpstr>
      <vt:lpstr>PowerPoint Presentation</vt:lpstr>
      <vt:lpstr>Intentional GEDSI Integration</vt:lpstr>
      <vt:lpstr>Research and Learning</vt:lpstr>
      <vt:lpstr>Dive deeper into research.......</vt:lpstr>
      <vt:lpstr>PowerPoint Presentation</vt:lpstr>
      <vt:lpstr>PowerPoint Presentation</vt:lpstr>
      <vt:lpstr>Benefits of multi-sectoral integration</vt:lpstr>
      <vt:lpstr>PowerPoint Presentation</vt:lpstr>
      <vt:lpstr>PowerPoint Presentation</vt:lpstr>
    </vt:vector>
  </TitlesOfParts>
  <Company>WVUS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Smoke</dc:creator>
  <cp:lastModifiedBy>Kristie Urich</cp:lastModifiedBy>
  <cp:revision>647</cp:revision>
  <dcterms:created xsi:type="dcterms:W3CDTF">2025-01-06T16:08:41Z</dcterms:created>
  <dcterms:modified xsi:type="dcterms:W3CDTF">2026-03-03T05:31:41Z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0x010100BEA39C583FC9EE40BAFB060464527E68</vt:lpwstr>
  </property>
  <property fmtid="{D5CDD505-2E9C-101B-9397-08002B2CF9AE}" pid="3" name="MediaServiceImageTags">
    <vt:lpwstr/>
  </property>
</Properties>
</file>