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9"/>
  </p:notesMasterIdLst>
  <p:sldIdLst>
    <p:sldId id="351" r:id="rId2"/>
    <p:sldId id="397" r:id="rId3"/>
    <p:sldId id="398" r:id="rId4"/>
    <p:sldId id="403" r:id="rId5"/>
    <p:sldId id="399" r:id="rId6"/>
    <p:sldId id="404" r:id="rId7"/>
    <p:sldId id="4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BB7E-A8A4-42B4-AF4A-F827F4714DB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A4EF-F68E-41E3-9E41-6BD4DC39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7049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83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458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7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052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75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53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224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International Resource Development and Management, WVL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86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17 – 19 JUNE 2024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International Resource Development and Management, WVL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– 19 JUNE 2024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Resource Development and Management, WVL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97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17 – 19 JUNE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International Resource Development and Management, WVL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5C9195-24FF-4E43-81EA-77EBB60E2E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BC944-6C75-484C-B5F0-78349E64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C9195-24FF-4E43-81EA-77EBB60E2E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20EBA-5457-42AF-A8BE-733CDCA9A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201709"/>
            <a:ext cx="2128345" cy="851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A6329-634F-460B-982C-5A4B28C5F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46" y="282560"/>
            <a:ext cx="735508" cy="1070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D054B0-60E4-4409-9361-ED05220D0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07" y="201709"/>
            <a:ext cx="2440279" cy="64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0FB93-016F-19CA-B00C-F9C32A311A63}"/>
              </a:ext>
            </a:extLst>
          </p:cNvPr>
          <p:cNvSpPr txBox="1">
            <a:spLocks/>
          </p:cNvSpPr>
          <p:nvPr/>
        </p:nvSpPr>
        <p:spPr>
          <a:xfrm>
            <a:off x="805918" y="1757823"/>
            <a:ext cx="9513435" cy="38069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Promoting Gender Equality &amp; Social Inclusion in Community Structures</a:t>
            </a:r>
            <a:b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Iskoola Pota" panose="020B0502040204020203" pitchFamily="34" charset="0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Climate-Resilient Soil Conservation &amp; Watershed Management</a:t>
            </a:r>
            <a:br>
              <a:rPr kumimoji="0" lang="en-US" sz="3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Iskoola Pota" panose="020B0502040204020203" pitchFamily="34" charset="0"/>
              </a:rPr>
            </a:b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Mihikatha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(ACCESS) Project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</a:b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Welikanda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 &amp;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Rideemaliyadda</a:t>
            </a:r>
            <a:b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Iskoola Pota" panose="020B0502040204020203" pitchFamily="34" charset="0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77718245-8971-4968-9127-F6FFFE356848}"/>
              </a:ext>
            </a:extLst>
          </p:cNvPr>
          <p:cNvGrpSpPr/>
          <p:nvPr/>
        </p:nvGrpSpPr>
        <p:grpSpPr>
          <a:xfrm>
            <a:off x="7966841" y="4151586"/>
            <a:ext cx="4304847" cy="2490761"/>
            <a:chOff x="0" y="0"/>
            <a:chExt cx="812800" cy="406400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CAE832D4-BBBE-4B2D-8392-46B5EC06272F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30" y="0"/>
                    <a:pt x="812800" y="90970"/>
                    <a:pt x="812800" y="203200"/>
                  </a:cubicBezTo>
                  <a:cubicBezTo>
                    <a:pt x="812800" y="315430"/>
                    <a:pt x="721830" y="406400"/>
                    <a:pt x="609600" y="406400"/>
                  </a:cubicBezTo>
                  <a:lnTo>
                    <a:pt x="203200" y="406400"/>
                  </a:lnTo>
                  <a:cubicBezTo>
                    <a:pt x="90970" y="406400"/>
                    <a:pt x="0" y="315430"/>
                    <a:pt x="0" y="203200"/>
                  </a:cubicBezTo>
                  <a:cubicBezTo>
                    <a:pt x="0" y="90970"/>
                    <a:pt x="90970" y="0"/>
                    <a:pt x="203200" y="0"/>
                  </a:cubicBezTo>
                  <a:lnTo>
                    <a:pt x="609600" y="0"/>
                  </a:lnTo>
                </a:path>
              </a:pathLst>
            </a:custGeom>
            <a:blipFill>
              <a:blip r:embed="rId5"/>
              <a:stretch>
                <a:fillRect b="-53623"/>
              </a:stretch>
            </a:blipFill>
            <a:ln w="333375" cap="sq">
              <a:solidFill>
                <a:srgbClr val="FFFFFF"/>
              </a:solidFill>
              <a:prstDash val="solid"/>
              <a:miter/>
            </a:ln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E213C-F2E8-42E0-8953-B60EF6A89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3" y="1645017"/>
            <a:ext cx="1476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61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A58-305D-4E9A-A295-46D19F9B6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1695488"/>
            <a:ext cx="10058400" cy="3925062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Context:</a:t>
            </a: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2200" b="1" dirty="0"/>
            </a:br>
            <a:r>
              <a:rPr lang="en-US" sz="2800" b="1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55AD8-960D-4C4F-B5A4-17C58996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533" y="6339219"/>
            <a:ext cx="10058400" cy="6334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Source Climate Vulnerability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C7FE-844B-4898-908E-D6C931FF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60C40-C7B0-4333-98C8-C4C7FA2B9C76}"/>
              </a:ext>
            </a:extLst>
          </p:cNvPr>
          <p:cNvSpPr/>
          <p:nvPr/>
        </p:nvSpPr>
        <p:spPr>
          <a:xfrm>
            <a:off x="283779" y="518781"/>
            <a:ext cx="3384331" cy="307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>
                <a:solidFill>
                  <a:schemeClr val="bg1"/>
                </a:solidFill>
              </a:rPr>
              <a:t>Climate Context – Sri Lanka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temperature: 27–28°C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• Observed warming: +0.8°C (20th century)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• Projected rise: up to 3.2°C by 2090s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• Dry Zone rainfall: &lt;1,750 mm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• Increasing droughts &amp; intense rainfall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2268F-A625-4381-919C-435AAA555639}"/>
              </a:ext>
            </a:extLst>
          </p:cNvPr>
          <p:cNvSpPr/>
          <p:nvPr/>
        </p:nvSpPr>
        <p:spPr>
          <a:xfrm>
            <a:off x="4375458" y="518781"/>
            <a:ext cx="3520965" cy="30756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/>
              <a:t>Project Focus Areas:</a:t>
            </a:r>
          </a:p>
          <a:p>
            <a:r>
              <a:rPr lang="en-US" b="1" dirty="0" err="1"/>
              <a:t>Welikanda</a:t>
            </a:r>
            <a:r>
              <a:rPr lang="en-US" b="1" dirty="0"/>
              <a:t> (Polonnaruwa District</a:t>
            </a:r>
            <a:r>
              <a:rPr lang="en-US" dirty="0"/>
              <a:t>)</a:t>
            </a:r>
          </a:p>
          <a:p>
            <a:r>
              <a:rPr lang="en-US" b="1" u="sng" dirty="0"/>
              <a:t>• 573.75 </a:t>
            </a:r>
            <a:r>
              <a:rPr lang="en-US" dirty="0"/>
              <a:t>km²</a:t>
            </a:r>
          </a:p>
          <a:p>
            <a:r>
              <a:rPr lang="en-US" dirty="0"/>
              <a:t>• </a:t>
            </a:r>
            <a:r>
              <a:rPr lang="en-US" b="1" u="sng" dirty="0"/>
              <a:t>9,667 ha </a:t>
            </a:r>
            <a:r>
              <a:rPr lang="en-US" dirty="0"/>
              <a:t>irrigated land</a:t>
            </a:r>
          </a:p>
          <a:p>
            <a:endParaRPr lang="en-US" dirty="0"/>
          </a:p>
          <a:p>
            <a:r>
              <a:rPr lang="en-US" b="1" dirty="0" err="1"/>
              <a:t>Rideemaliyadda</a:t>
            </a:r>
            <a:r>
              <a:rPr lang="en-US" b="1" dirty="0"/>
              <a:t> (Badulla District)</a:t>
            </a:r>
          </a:p>
          <a:p>
            <a:r>
              <a:rPr lang="en-US" dirty="0"/>
              <a:t>• </a:t>
            </a:r>
            <a:r>
              <a:rPr lang="en-US" b="1" u="sng" dirty="0"/>
              <a:t>37</a:t>
            </a:r>
            <a:r>
              <a:rPr lang="en-US" dirty="0"/>
              <a:t> irrigation tanks</a:t>
            </a:r>
          </a:p>
          <a:p>
            <a:r>
              <a:rPr lang="en-US" b="1" u="sng" dirty="0"/>
              <a:t>• 8,604 acres </a:t>
            </a:r>
            <a:r>
              <a:rPr lang="en-US" dirty="0"/>
              <a:t>irrigated paddy</a:t>
            </a:r>
          </a:p>
          <a:p>
            <a:r>
              <a:rPr lang="en-US" dirty="0"/>
              <a:t>• </a:t>
            </a:r>
            <a:r>
              <a:rPr lang="en-US" b="1" u="sng" dirty="0"/>
              <a:t>75%</a:t>
            </a:r>
            <a:r>
              <a:rPr lang="en-US" dirty="0"/>
              <a:t> employment in agriculture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64805-27F1-434A-9FD9-A504DC730B18}"/>
              </a:ext>
            </a:extLst>
          </p:cNvPr>
          <p:cNvSpPr/>
          <p:nvPr/>
        </p:nvSpPr>
        <p:spPr>
          <a:xfrm>
            <a:off x="8321924" y="489878"/>
            <a:ext cx="3384331" cy="3075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Key Climate 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drought probability: ~4%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70% of national paddy in Dry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Harvest reduced by ~50% (last 20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</a:t>
            </a:r>
            <a:r>
              <a:rPr lang="en-US" dirty="0" err="1"/>
              <a:t>Yala</a:t>
            </a:r>
            <a:r>
              <a:rPr lang="en-US" dirty="0"/>
              <a:t> cultivation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pests &amp; crop diseases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4002D-3414-42CE-AE3C-42D13DE3D326}"/>
              </a:ext>
            </a:extLst>
          </p:cNvPr>
          <p:cNvSpPr/>
          <p:nvPr/>
        </p:nvSpPr>
        <p:spPr>
          <a:xfrm>
            <a:off x="2848973" y="3790760"/>
            <a:ext cx="3286968" cy="24278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Social &amp; Gender Impacts: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Declining farm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leaving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Increased household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face water scarcity for domestic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vulnerability of women farmers</a:t>
            </a:r>
          </a:p>
          <a:p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B0B82-5239-46E1-AA8B-5476E886DDF0}"/>
              </a:ext>
            </a:extLst>
          </p:cNvPr>
          <p:cNvSpPr/>
          <p:nvPr/>
        </p:nvSpPr>
        <p:spPr>
          <a:xfrm>
            <a:off x="6695091" y="3790761"/>
            <a:ext cx="3520965" cy="242789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/>
              <a:t>Existing Adaptation Practices• </a:t>
            </a:r>
          </a:p>
          <a:p>
            <a:r>
              <a:rPr lang="en-US" dirty="0" err="1"/>
              <a:t>Bethma</a:t>
            </a:r>
            <a:r>
              <a:rPr lang="en-US" dirty="0"/>
              <a:t> irrigation sharing system</a:t>
            </a:r>
          </a:p>
          <a:p>
            <a:r>
              <a:rPr lang="en-US" dirty="0"/>
              <a:t>• Short-duration rice varieties</a:t>
            </a:r>
          </a:p>
          <a:p>
            <a:r>
              <a:rPr lang="en-US" dirty="0"/>
              <a:t>• Drought-resistant seeds</a:t>
            </a:r>
          </a:p>
          <a:p>
            <a:r>
              <a:rPr lang="en-US" dirty="0"/>
              <a:t>• Crop diversification (maize, cowpea, green gram)</a:t>
            </a:r>
          </a:p>
          <a:p>
            <a:r>
              <a:rPr lang="en-US" dirty="0"/>
              <a:t>• Village tanks &amp; </a:t>
            </a:r>
            <a:r>
              <a:rPr lang="en-US" dirty="0" err="1"/>
              <a:t>agro</a:t>
            </a:r>
            <a:r>
              <a:rPr lang="en-US" dirty="0"/>
              <a:t>-wells</a:t>
            </a:r>
          </a:p>
        </p:txBody>
      </p:sp>
    </p:spTree>
    <p:extLst>
      <p:ext uri="{BB962C8B-B14F-4D97-AF65-F5344CB8AC3E}">
        <p14:creationId xmlns:p14="http://schemas.microsoft.com/office/powerpoint/2010/main" val="20575373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888A-820A-41A0-933A-1174C6CB3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42" y="1659064"/>
            <a:ext cx="10058400" cy="2670048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ltimate outcome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:- “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enhanced gender-responsive resilience of farming households, especially women-headed, and their agri-food based livelihoods to the impacts of climate change in the Dry Zone divisions of </a:t>
            </a:r>
            <a:r>
              <a:rPr lang="en-US" sz="36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Welikanda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36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Rideemaliyadda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Sri Lanka.”</a:t>
            </a:r>
            <a:b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DA7B1-34AF-46AD-9F95-2171FDE2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52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EDCE-1D9E-4172-AE33-07AAF586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600075"/>
            <a:ext cx="10815638" cy="51720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1100 –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Strengthened sustainable land and watershed management mechanisms for climate adaptive farming used by climate-vulnerable farmers especially women in the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Welikanda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Rideemaliyadda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divisions of Sri Lanka”</a:t>
            </a: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1200: 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“increased adoption of climate adaptive farming practices by vulnerable farmers, especially women, to climate-adaptive farming risks in the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Welikanda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Rideemaliyadda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divisions of Sri Lanka.”</a:t>
            </a: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1300: 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“Enhanced women's agency in leadership, decision making and collective action in reducing gender and poverty related barriers for climate adaptive farming practices in the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Welikanda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Rideemaliyadda</a:t>
            </a:r>
            <a:r>
              <a:rPr lang="en-US" sz="2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divisions of Sri Lanka”</a:t>
            </a:r>
          </a:p>
          <a:p>
            <a:endParaRPr lang="en-US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5B3D-414B-4DA4-9EC5-E62BD29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20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ABBE-5F14-474F-9BED-36AEEE1A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Target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97DE-96ED-4B2C-87F1-CC3651B9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14425"/>
            <a:ext cx="10058400" cy="4754669"/>
          </a:xfrm>
        </p:spPr>
        <p:txBody>
          <a:bodyPr>
            <a:normAutofit/>
          </a:bodyPr>
          <a:lstStyle/>
          <a:p>
            <a:pPr lvl="0">
              <a:buChar char="•"/>
            </a:pPr>
            <a:endPara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endParaRPr>
          </a:p>
          <a:p>
            <a:pPr lvl="0">
              <a:buChar char="•"/>
            </a:pPr>
            <a:endPara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endParaRPr>
          </a:p>
          <a:p>
            <a:pPr lvl="0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Members of Women Farmer Organizations</a:t>
            </a:r>
          </a:p>
          <a:p>
            <a:pPr lvl="0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Members of Main Farmer Organizations</a:t>
            </a:r>
          </a:p>
          <a:p>
            <a:pPr lvl="0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Social exclusion affecting:</a:t>
            </a:r>
          </a:p>
          <a:p>
            <a:pPr lvl="1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Women with disabilities</a:t>
            </a:r>
          </a:p>
          <a:p>
            <a:pPr lvl="1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Widows &amp; female-headed households</a:t>
            </a:r>
          </a:p>
          <a:p>
            <a:pPr lvl="1">
              <a:buChar char="•"/>
            </a:pPr>
            <a:r>
              <a:rPr lang="en-US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rPr>
              <a:t>Landless and marginalized women</a:t>
            </a:r>
            <a:endParaRPr lang="en-US" sz="2400" dirty="0"/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*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The project will directly benefit 23,689 people                                                    (13,029 women and 10,660 men) from 5,640 households                                           and indirectly benefit 86,430 people </a:t>
            </a:r>
            <a:endPara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CCFD-8AA2-4637-90E9-3CE51FC5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78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8D5C-A528-4E32-AD00-B4BEA9B9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5390"/>
            <a:ext cx="10058400" cy="785452"/>
          </a:xfrm>
        </p:spPr>
        <p:txBody>
          <a:bodyPr>
            <a:normAutofit fontScale="90000"/>
          </a:bodyPr>
          <a:lstStyle/>
          <a:p>
            <a:r>
              <a:rPr lang="en-US" sz="4800" b="1" kern="100" dirty="0">
                <a:effectLst/>
                <a:ea typeface="Aptos"/>
                <a:cs typeface="Iskoola Pota" panose="020B0502040204020203" pitchFamily="34" charset="0"/>
              </a:rPr>
              <a:t>What adaptation/ integration was necessary for transformative change to occur</a:t>
            </a:r>
            <a:br>
              <a:rPr lang="en-US" sz="4800" kern="100" dirty="0">
                <a:effectLst/>
                <a:latin typeface="Aptos"/>
                <a:ea typeface="Aptos"/>
                <a:cs typeface="Iskoola Pota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E0AD-52E4-442F-B9F3-F50302C1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82330"/>
            <a:ext cx="10815637" cy="4832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-     _      </a:t>
            </a:r>
            <a:r>
              <a:rPr lang="en-US" sz="7000" dirty="0"/>
              <a:t>Gender Roles and Responsibilities</a:t>
            </a:r>
          </a:p>
          <a:p>
            <a:r>
              <a:rPr lang="en-US" sz="7000" dirty="0"/>
              <a:t>- Community Change concept</a:t>
            </a:r>
          </a:p>
          <a:p>
            <a:r>
              <a:rPr lang="en-US" sz="7000" dirty="0"/>
              <a:t>- Leadership and Governance – Org., and Individual capacity, Steering Committee Meeting</a:t>
            </a:r>
          </a:p>
          <a:p>
            <a:r>
              <a:rPr lang="en-US" sz="7000" dirty="0"/>
              <a:t>- Soil Conservation and Water Management – Individual plans, Department of Agrarian </a:t>
            </a:r>
          </a:p>
          <a:p>
            <a:r>
              <a:rPr lang="en-US" sz="7000" dirty="0"/>
              <a:t>- Water Governance – Agrarian Act </a:t>
            </a:r>
          </a:p>
          <a:p>
            <a:r>
              <a:rPr lang="en-US" sz="7000" dirty="0"/>
              <a:t>- Water Shed Management- replating, encroaching, soil management</a:t>
            </a:r>
          </a:p>
          <a:p>
            <a:r>
              <a:rPr lang="en-US" sz="7000" dirty="0"/>
              <a:t>- Soil quality testing services</a:t>
            </a:r>
          </a:p>
          <a:p>
            <a:r>
              <a:rPr lang="en-US" sz="7000" dirty="0"/>
              <a:t>- Crop based mentors for the Female Farmers </a:t>
            </a:r>
          </a:p>
          <a:p>
            <a:r>
              <a:rPr lang="en-US" sz="7000" dirty="0"/>
              <a:t>- Community Voice of Action</a:t>
            </a:r>
          </a:p>
          <a:p>
            <a:r>
              <a:rPr lang="en-US" sz="7000" dirty="0"/>
              <a:t>- </a:t>
            </a:r>
            <a:r>
              <a:rPr lang="en-US" sz="7000" dirty="0" err="1"/>
              <a:t>MenCare</a:t>
            </a:r>
            <a:endParaRPr lang="en-US" sz="7000" dirty="0"/>
          </a:p>
          <a:p>
            <a:r>
              <a:rPr lang="en-US" sz="7000" dirty="0"/>
              <a:t>- Production market :mini mkt places, Agri business development</a:t>
            </a:r>
          </a:p>
          <a:p>
            <a:r>
              <a:rPr lang="en-US" sz="7000" dirty="0"/>
              <a:t>- Street Drama on Breaking Gender Norms in Agriculture</a:t>
            </a:r>
          </a:p>
          <a:p>
            <a:r>
              <a:rPr lang="en-US" sz="7000" dirty="0"/>
              <a:t>- National Level Policy Review Paper </a:t>
            </a:r>
          </a:p>
          <a:p>
            <a:endParaRPr lang="en-US" sz="7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3290-52EA-44A1-9613-09B80112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of agro mate">
            <a:extLst>
              <a:ext uri="{FF2B5EF4-FFF2-40B4-BE49-F238E27FC236}">
                <a16:creationId xmlns:a16="http://schemas.microsoft.com/office/drawing/2014/main" id="{8C95D93B-9F3C-43BB-942F-D9EA209322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95" y="3563006"/>
            <a:ext cx="4746005" cy="2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66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11B7-3762-4F0B-9BE3-844A8852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b="1" dirty="0"/>
              <a:t>Thank You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EBDC5-0687-4A05-AFD4-BCD1ACAD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9195-24FF-4E43-81EA-77EBB60E2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36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A666"/>
      </a:accent1>
      <a:accent2>
        <a:srgbClr val="FF8833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9C583FC9EE40BAFB060464527E68" ma:contentTypeVersion="22" ma:contentTypeDescription="Create a new document." ma:contentTypeScope="" ma:versionID="5b9add50a3e89a6268a7959f025c29e6">
  <xsd:schema xmlns:xsd="http://www.w3.org/2001/XMLSchema" xmlns:xs="http://www.w3.org/2001/XMLSchema" xmlns:p="http://schemas.microsoft.com/office/2006/metadata/properties" xmlns:ns2="4384309d-e97d-4ba5-a323-191c128aa61a" xmlns:ns3="45acc7b7-64b8-4441-85b4-92dff5bde5be" xmlns:ns4="78f5446a-0da4-4646-b538-6148e11a8c67" targetNamespace="http://schemas.microsoft.com/office/2006/metadata/properties" ma:root="true" ma:fieldsID="a43f4329538081b2ec0d2053fe102d54" ns2:_="" ns3:_="" ns4:_="">
    <xsd:import namespace="4384309d-e97d-4ba5-a323-191c128aa61a"/>
    <xsd:import namespace="45acc7b7-64b8-4441-85b4-92dff5bde5be"/>
    <xsd:import namespace="78f5446a-0da4-4646-b538-6148e11a8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Folder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4309d-e97d-4ba5-a323-191c128aa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47c8b17-4304-4e6c-b5cf-d38e73ef2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FolderDescription" ma:index="28" nillable="true" ma:displayName="Folder Description" ma:format="Dropdown" ma:internalName="Folder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cc7b7-64b8-4441-85b4-92dff5bd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5446a-0da4-4646-b538-6148e11a8c6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86f61ba-98a4-4ab3-9c6e-78a70321a253}" ma:internalName="TaxCatchAll" ma:showField="CatchAllData" ma:web="45acc7b7-64b8-4441-85b4-92dff5bde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84309d-e97d-4ba5-a323-191c128aa61a">
      <Terms xmlns="http://schemas.microsoft.com/office/infopath/2007/PartnerControls"/>
    </lcf76f155ced4ddcb4097134ff3c332f>
    <Date xmlns="4384309d-e97d-4ba5-a323-191c128aa61a" xsi:nil="true"/>
    <FolderDescription xmlns="4384309d-e97d-4ba5-a323-191c128aa61a" xsi:nil="true"/>
    <TaxCatchAll xmlns="78f5446a-0da4-4646-b538-6148e11a8c67" xsi:nil="true"/>
  </documentManagement>
</p:properties>
</file>

<file path=customXml/itemProps1.xml><?xml version="1.0" encoding="utf-8"?>
<ds:datastoreItem xmlns:ds="http://schemas.openxmlformats.org/officeDocument/2006/customXml" ds:itemID="{0A00CB42-4DAF-4A32-8B6C-E2D0DDC1DF6D}"/>
</file>

<file path=customXml/itemProps2.xml><?xml version="1.0" encoding="utf-8"?>
<ds:datastoreItem xmlns:ds="http://schemas.openxmlformats.org/officeDocument/2006/customXml" ds:itemID="{FA92F5F3-146A-454C-8558-226999B6E325}"/>
</file>

<file path=customXml/itemProps3.xml><?xml version="1.0" encoding="utf-8"?>
<ds:datastoreItem xmlns:ds="http://schemas.openxmlformats.org/officeDocument/2006/customXml" ds:itemID="{45D10289-94C0-40A2-8921-7D366D3EE6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617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Lato</vt:lpstr>
      <vt:lpstr>Times New Roman</vt:lpstr>
      <vt:lpstr>Retrospect</vt:lpstr>
      <vt:lpstr>PowerPoint Presentation</vt:lpstr>
      <vt:lpstr>                                                       Context:                                 </vt:lpstr>
      <vt:lpstr>     Ultimate outcome :- “enhanced gender-responsive resilience of farming households, especially women-headed, and their agri-food based livelihoods to the impacts of climate change in the Dry Zone divisions of Welikanda and Rideemaliyadda, Sri Lanka.” </vt:lpstr>
      <vt:lpstr>PowerPoint Presentation</vt:lpstr>
      <vt:lpstr>Target Groups</vt:lpstr>
      <vt:lpstr>What adaptation/ integration was necessary for transformative change to occur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Indika Dayarathna</dc:creator>
  <cp:lastModifiedBy>Savini Sirikumara</cp:lastModifiedBy>
  <cp:revision>45</cp:revision>
  <dcterms:created xsi:type="dcterms:W3CDTF">2026-02-13T05:42:18Z</dcterms:created>
  <dcterms:modified xsi:type="dcterms:W3CDTF">2026-03-02T11:34:05Z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0x010100BEA39C583FC9EE40BAFB060464527E68</vt:lpwstr>
  </property>
</Properties>
</file>