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Lst>
  <p:notesMasterIdLst>
    <p:notesMasterId r:id="rId15"/>
  </p:notesMasterIdLst>
  <p:sldIdLst>
    <p:sldId id="261" r:id="rId3"/>
    <p:sldId id="650" r:id="rId4"/>
    <p:sldId id="655" r:id="rId5"/>
    <p:sldId id="656" r:id="rId6"/>
    <p:sldId id="657" r:id="rId7"/>
    <p:sldId id="663" r:id="rId8"/>
    <p:sldId id="662" r:id="rId9"/>
    <p:sldId id="658" r:id="rId10"/>
    <p:sldId id="659" r:id="rId11"/>
    <p:sldId id="661" r:id="rId12"/>
    <p:sldId id="660" r:id="rId13"/>
    <p:sldId id="276" r:id="rId1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E91"/>
    <a:srgbClr val="8A0000"/>
    <a:srgbClr val="11B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63" autoAdjust="0"/>
  </p:normalViewPr>
  <p:slideViewPr>
    <p:cSldViewPr snapToGrid="0">
      <p:cViewPr varScale="1">
        <p:scale>
          <a:sx n="82" d="100"/>
          <a:sy n="82" d="100"/>
        </p:scale>
        <p:origin x="56"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6E61A-CB82-4727-9D35-BBE42FA5AD64}" type="datetimeFigureOut">
              <a:rPr lang="en-GB" smtClean="0"/>
              <a:t>03/03/2026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C1002-1368-436E-A400-C08AC141E85D}" type="slidenum">
              <a:rPr lang="en-GB" smtClean="0"/>
              <a:t>‹#›</a:t>
            </a:fld>
            <a:endParaRPr lang="en-GB"/>
          </a:p>
        </p:txBody>
      </p:sp>
    </p:spTree>
    <p:extLst>
      <p:ext uri="{BB962C8B-B14F-4D97-AF65-F5344CB8AC3E}">
        <p14:creationId xmlns:p14="http://schemas.microsoft.com/office/powerpoint/2010/main" val="198619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FF2CC-4B06-CB47-A2DC-DD9E6CE0C0AD}" type="slidenum">
              <a:rPr kumimoji="0" lang="en-US" sz="25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40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C1002-1368-436E-A400-C08AC141E85D}" type="slidenum">
              <a:rPr lang="en-GB" smtClean="0"/>
              <a:t>2</a:t>
            </a:fld>
            <a:endParaRPr lang="en-GB"/>
          </a:p>
        </p:txBody>
      </p:sp>
    </p:spTree>
    <p:extLst>
      <p:ext uri="{BB962C8B-B14F-4D97-AF65-F5344CB8AC3E}">
        <p14:creationId xmlns:p14="http://schemas.microsoft.com/office/powerpoint/2010/main" val="69019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C1002-1368-436E-A400-C08AC141E85D}" type="slidenum">
              <a:rPr lang="en-GB" smtClean="0"/>
              <a:t>4</a:t>
            </a:fld>
            <a:endParaRPr lang="en-GB"/>
          </a:p>
        </p:txBody>
      </p:sp>
    </p:spTree>
    <p:extLst>
      <p:ext uri="{BB962C8B-B14F-4D97-AF65-F5344CB8AC3E}">
        <p14:creationId xmlns:p14="http://schemas.microsoft.com/office/powerpoint/2010/main" val="336277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C1002-1368-436E-A400-C08AC141E85D}" type="slidenum">
              <a:rPr lang="en-GB" smtClean="0"/>
              <a:t>9</a:t>
            </a:fld>
            <a:endParaRPr lang="en-GB"/>
          </a:p>
        </p:txBody>
      </p:sp>
    </p:spTree>
    <p:extLst>
      <p:ext uri="{BB962C8B-B14F-4D97-AF65-F5344CB8AC3E}">
        <p14:creationId xmlns:p14="http://schemas.microsoft.com/office/powerpoint/2010/main" val="27003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C1002-1368-436E-A400-C08AC141E85D}" type="slidenum">
              <a:rPr lang="en-GB" smtClean="0"/>
              <a:t>10</a:t>
            </a:fld>
            <a:endParaRPr lang="en-GB"/>
          </a:p>
        </p:txBody>
      </p:sp>
    </p:spTree>
    <p:extLst>
      <p:ext uri="{BB962C8B-B14F-4D97-AF65-F5344CB8AC3E}">
        <p14:creationId xmlns:p14="http://schemas.microsoft.com/office/powerpoint/2010/main" val="2427349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C1002-1368-436E-A400-C08AC141E85D}" type="slidenum">
              <a:rPr lang="en-GB" smtClean="0"/>
              <a:t>11</a:t>
            </a:fld>
            <a:endParaRPr lang="en-GB"/>
          </a:p>
        </p:txBody>
      </p:sp>
    </p:spTree>
    <p:extLst>
      <p:ext uri="{BB962C8B-B14F-4D97-AF65-F5344CB8AC3E}">
        <p14:creationId xmlns:p14="http://schemas.microsoft.com/office/powerpoint/2010/main" val="45116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1f27f6ff4e_0_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1f27f6ff4e_0_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20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5A7BEE-7023-487C-9D15-F9030D8FF4FC}"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85EC7-730E-4D77-A92B-242B03EB032E}" type="slidenum">
              <a:rPr lang="en-GB" smtClean="0"/>
              <a:t>‹#›</a:t>
            </a:fld>
            <a:endParaRPr lang="en-GB"/>
          </a:p>
        </p:txBody>
      </p:sp>
    </p:spTree>
    <p:extLst>
      <p:ext uri="{BB962C8B-B14F-4D97-AF65-F5344CB8AC3E}">
        <p14:creationId xmlns:p14="http://schemas.microsoft.com/office/powerpoint/2010/main" val="74000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A7BEE-7023-487C-9D15-F9030D8FF4FC}"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85EC7-730E-4D77-A92B-242B03EB032E}" type="slidenum">
              <a:rPr lang="en-GB" smtClean="0"/>
              <a:t>‹#›</a:t>
            </a:fld>
            <a:endParaRPr lang="en-GB"/>
          </a:p>
        </p:txBody>
      </p:sp>
    </p:spTree>
    <p:extLst>
      <p:ext uri="{BB962C8B-B14F-4D97-AF65-F5344CB8AC3E}">
        <p14:creationId xmlns:p14="http://schemas.microsoft.com/office/powerpoint/2010/main" val="110950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A7BEE-7023-487C-9D15-F9030D8FF4FC}"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85EC7-730E-4D77-A92B-242B03EB032E}" type="slidenum">
              <a:rPr lang="en-GB" smtClean="0"/>
              <a:t>‹#›</a:t>
            </a:fld>
            <a:endParaRPr lang="en-GB"/>
          </a:p>
        </p:txBody>
      </p:sp>
    </p:spTree>
    <p:extLst>
      <p:ext uri="{BB962C8B-B14F-4D97-AF65-F5344CB8AC3E}">
        <p14:creationId xmlns:p14="http://schemas.microsoft.com/office/powerpoint/2010/main" val="409307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Horizon TR" type="title">
  <p:cSld name="Title - Horizon TR">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r="18227"/>
          <a:stretch/>
        </p:blipFill>
        <p:spPr>
          <a:xfrm>
            <a:off x="2222501" y="1"/>
            <a:ext cx="9969500" cy="6096001"/>
          </a:xfrm>
          <a:prstGeom prst="rect">
            <a:avLst/>
          </a:prstGeom>
          <a:noFill/>
          <a:ln>
            <a:noFill/>
          </a:ln>
        </p:spPr>
      </p:pic>
      <p:sp>
        <p:nvSpPr>
          <p:cNvPr id="11" name="Google Shape;11;p2"/>
          <p:cNvSpPr txBox="1">
            <a:spLocks noGrp="1"/>
          </p:cNvSpPr>
          <p:nvPr>
            <p:ph type="ctrTitle"/>
          </p:nvPr>
        </p:nvSpPr>
        <p:spPr>
          <a:xfrm>
            <a:off x="415603" y="2930567"/>
            <a:ext cx="8344000" cy="2736800"/>
          </a:xfrm>
          <a:prstGeom prst="rect">
            <a:avLst/>
          </a:prstGeom>
        </p:spPr>
        <p:txBody>
          <a:bodyPr spcFirstLastPara="1" wrap="square" lIns="91425" tIns="91425" rIns="91425" bIns="91425" anchor="b" anchorCtr="0">
            <a:normAutofit/>
          </a:bodyPr>
          <a:lstStyle>
            <a:lvl1pPr lvl="0">
              <a:lnSpc>
                <a:spcPct val="70000"/>
              </a:lnSpc>
              <a:spcBef>
                <a:spcPts val="0"/>
              </a:spcBef>
              <a:spcAft>
                <a:spcPts val="0"/>
              </a:spcAft>
              <a:buSzPts val="5200"/>
              <a:buFont typeface="Inter Black"/>
              <a:buNone/>
              <a:defRPr sz="6933">
                <a:latin typeface="Inter Black"/>
                <a:ea typeface="Inter Black"/>
                <a:cs typeface="Inter Black"/>
                <a:sym typeface="Inter Black"/>
              </a:defRPr>
            </a:lvl1pPr>
            <a:lvl2pPr lvl="1">
              <a:spcBef>
                <a:spcPts val="0"/>
              </a:spcBef>
              <a:spcAft>
                <a:spcPts val="0"/>
              </a:spcAft>
              <a:buSzPts val="5200"/>
              <a:buFont typeface="Inter Black"/>
              <a:buNone/>
              <a:defRPr sz="6933">
                <a:latin typeface="Inter Black"/>
                <a:ea typeface="Inter Black"/>
                <a:cs typeface="Inter Black"/>
                <a:sym typeface="Inter Black"/>
              </a:defRPr>
            </a:lvl2pPr>
            <a:lvl3pPr lvl="2">
              <a:spcBef>
                <a:spcPts val="0"/>
              </a:spcBef>
              <a:spcAft>
                <a:spcPts val="0"/>
              </a:spcAft>
              <a:buSzPts val="5200"/>
              <a:buFont typeface="Inter Black"/>
              <a:buNone/>
              <a:defRPr sz="6933">
                <a:latin typeface="Inter Black"/>
                <a:ea typeface="Inter Black"/>
                <a:cs typeface="Inter Black"/>
                <a:sym typeface="Inter Black"/>
              </a:defRPr>
            </a:lvl3pPr>
            <a:lvl4pPr lvl="3">
              <a:spcBef>
                <a:spcPts val="0"/>
              </a:spcBef>
              <a:spcAft>
                <a:spcPts val="0"/>
              </a:spcAft>
              <a:buSzPts val="5200"/>
              <a:buFont typeface="Inter Black"/>
              <a:buNone/>
              <a:defRPr sz="6933">
                <a:latin typeface="Inter Black"/>
                <a:ea typeface="Inter Black"/>
                <a:cs typeface="Inter Black"/>
                <a:sym typeface="Inter Black"/>
              </a:defRPr>
            </a:lvl4pPr>
            <a:lvl5pPr lvl="4">
              <a:spcBef>
                <a:spcPts val="0"/>
              </a:spcBef>
              <a:spcAft>
                <a:spcPts val="0"/>
              </a:spcAft>
              <a:buSzPts val="5200"/>
              <a:buFont typeface="Inter Black"/>
              <a:buNone/>
              <a:defRPr sz="6933">
                <a:latin typeface="Inter Black"/>
                <a:ea typeface="Inter Black"/>
                <a:cs typeface="Inter Black"/>
                <a:sym typeface="Inter Black"/>
              </a:defRPr>
            </a:lvl5pPr>
            <a:lvl6pPr lvl="5">
              <a:spcBef>
                <a:spcPts val="0"/>
              </a:spcBef>
              <a:spcAft>
                <a:spcPts val="0"/>
              </a:spcAft>
              <a:buSzPts val="5200"/>
              <a:buFont typeface="Inter Black"/>
              <a:buNone/>
              <a:defRPr sz="6933">
                <a:latin typeface="Inter Black"/>
                <a:ea typeface="Inter Black"/>
                <a:cs typeface="Inter Black"/>
                <a:sym typeface="Inter Black"/>
              </a:defRPr>
            </a:lvl6pPr>
            <a:lvl7pPr lvl="6">
              <a:spcBef>
                <a:spcPts val="0"/>
              </a:spcBef>
              <a:spcAft>
                <a:spcPts val="0"/>
              </a:spcAft>
              <a:buSzPts val="5200"/>
              <a:buFont typeface="Inter Black"/>
              <a:buNone/>
              <a:defRPr sz="6933">
                <a:latin typeface="Inter Black"/>
                <a:ea typeface="Inter Black"/>
                <a:cs typeface="Inter Black"/>
                <a:sym typeface="Inter Black"/>
              </a:defRPr>
            </a:lvl7pPr>
            <a:lvl8pPr lvl="7">
              <a:spcBef>
                <a:spcPts val="0"/>
              </a:spcBef>
              <a:spcAft>
                <a:spcPts val="0"/>
              </a:spcAft>
              <a:buSzPts val="5200"/>
              <a:buFont typeface="Inter Black"/>
              <a:buNone/>
              <a:defRPr sz="6933">
                <a:latin typeface="Inter Black"/>
                <a:ea typeface="Inter Black"/>
                <a:cs typeface="Inter Black"/>
                <a:sym typeface="Inter Black"/>
              </a:defRPr>
            </a:lvl8pPr>
            <a:lvl9pPr lvl="8">
              <a:spcBef>
                <a:spcPts val="0"/>
              </a:spcBef>
              <a:spcAft>
                <a:spcPts val="0"/>
              </a:spcAft>
              <a:buSzPts val="5200"/>
              <a:buFont typeface="Inter Black"/>
              <a:buNone/>
              <a:defRPr sz="6933">
                <a:latin typeface="Inter Black"/>
                <a:ea typeface="Inter Black"/>
                <a:cs typeface="Inter Black"/>
                <a:sym typeface="Inter Black"/>
              </a:defRPr>
            </a:lvl9pPr>
          </a:lstStyle>
          <a:p>
            <a:endParaRPr/>
          </a:p>
        </p:txBody>
      </p:sp>
      <p:sp>
        <p:nvSpPr>
          <p:cNvPr id="12" name="Google Shape;12;p2"/>
          <p:cNvSpPr txBox="1">
            <a:spLocks noGrp="1"/>
          </p:cNvSpPr>
          <p:nvPr>
            <p:ph type="subTitle" idx="1"/>
          </p:nvPr>
        </p:nvSpPr>
        <p:spPr>
          <a:xfrm>
            <a:off x="415600" y="5667367"/>
            <a:ext cx="11360800" cy="7104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800"/>
              <a:buNone/>
              <a:defRPr sz="3733"/>
            </a:lvl2pPr>
            <a:lvl3pPr lvl="2">
              <a:lnSpc>
                <a:spcPct val="100000"/>
              </a:lnSpc>
              <a:spcBef>
                <a:spcPts val="0"/>
              </a:spcBef>
              <a:spcAft>
                <a:spcPts val="0"/>
              </a:spcAft>
              <a:buSzPts val="2800"/>
              <a:buNone/>
              <a:defRPr sz="3733"/>
            </a:lvl3pPr>
            <a:lvl4pPr lvl="3">
              <a:lnSpc>
                <a:spcPct val="100000"/>
              </a:lnSpc>
              <a:spcBef>
                <a:spcPts val="0"/>
              </a:spcBef>
              <a:spcAft>
                <a:spcPts val="0"/>
              </a:spcAft>
              <a:buSzPts val="2800"/>
              <a:buNone/>
              <a:defRPr sz="3733"/>
            </a:lvl4pPr>
            <a:lvl5pPr lvl="4">
              <a:lnSpc>
                <a:spcPct val="100000"/>
              </a:lnSpc>
              <a:spcBef>
                <a:spcPts val="0"/>
              </a:spcBef>
              <a:spcAft>
                <a:spcPts val="0"/>
              </a:spcAft>
              <a:buSzPts val="2800"/>
              <a:buNone/>
              <a:defRPr sz="3733"/>
            </a:lvl5pPr>
            <a:lvl6pPr lvl="5">
              <a:lnSpc>
                <a:spcPct val="100000"/>
              </a:lnSpc>
              <a:spcBef>
                <a:spcPts val="0"/>
              </a:spcBef>
              <a:spcAft>
                <a:spcPts val="0"/>
              </a:spcAft>
              <a:buSzPts val="2800"/>
              <a:buNone/>
              <a:defRPr sz="3733"/>
            </a:lvl6pPr>
            <a:lvl7pPr lvl="6">
              <a:lnSpc>
                <a:spcPct val="100000"/>
              </a:lnSpc>
              <a:spcBef>
                <a:spcPts val="0"/>
              </a:spcBef>
              <a:spcAft>
                <a:spcPts val="0"/>
              </a:spcAft>
              <a:buSzPts val="2800"/>
              <a:buNone/>
              <a:defRPr sz="3733"/>
            </a:lvl7pPr>
            <a:lvl8pPr lvl="7">
              <a:lnSpc>
                <a:spcPct val="100000"/>
              </a:lnSpc>
              <a:spcBef>
                <a:spcPts val="0"/>
              </a:spcBef>
              <a:spcAft>
                <a:spcPts val="0"/>
              </a:spcAft>
              <a:buSzPts val="2800"/>
              <a:buNone/>
              <a:defRPr sz="3733"/>
            </a:lvl8pPr>
            <a:lvl9pPr lvl="8">
              <a:lnSpc>
                <a:spcPct val="100000"/>
              </a:lnSpc>
              <a:spcBef>
                <a:spcPts val="0"/>
              </a:spcBef>
              <a:spcAft>
                <a:spcPts val="0"/>
              </a:spcAft>
              <a:buSzPts val="2800"/>
              <a:buNone/>
              <a:defRPr sz="3733"/>
            </a:lvl9pPr>
          </a:lstStyle>
          <a:p>
            <a:endParaRPr/>
          </a:p>
        </p:txBody>
      </p:sp>
      <p:grpSp>
        <p:nvGrpSpPr>
          <p:cNvPr id="13" name="Google Shape;13;p2"/>
          <p:cNvGrpSpPr/>
          <p:nvPr/>
        </p:nvGrpSpPr>
        <p:grpSpPr>
          <a:xfrm>
            <a:off x="-133" y="8931067"/>
            <a:ext cx="12192133" cy="6858000"/>
            <a:chOff x="-100" y="0"/>
            <a:chExt cx="9144100" cy="5143500"/>
          </a:xfrm>
        </p:grpSpPr>
        <p:sp>
          <p:nvSpPr>
            <p:cNvPr id="14" name="Google Shape;14;p2"/>
            <p:cNvSpPr/>
            <p:nvPr/>
          </p:nvSpPr>
          <p:spPr>
            <a:xfrm>
              <a:off x="-100" y="4749900"/>
              <a:ext cx="9144000" cy="393600"/>
            </a:xfrm>
            <a:prstGeom prst="rect">
              <a:avLst/>
            </a:prstGeom>
            <a:solidFill>
              <a:srgbClr val="FF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Inter Light"/>
                <a:ea typeface="Inter Light"/>
                <a:cs typeface="Inter Light"/>
                <a:sym typeface="Inter Light"/>
              </a:endParaRPr>
            </a:p>
          </p:txBody>
        </p:sp>
        <p:sp>
          <p:nvSpPr>
            <p:cNvPr id="15" name="Google Shape;15;p2"/>
            <p:cNvSpPr/>
            <p:nvPr/>
          </p:nvSpPr>
          <p:spPr>
            <a:xfrm rot="5400000">
              <a:off x="-2374950" y="2374950"/>
              <a:ext cx="5143500" cy="393600"/>
            </a:xfrm>
            <a:prstGeom prst="rect">
              <a:avLst/>
            </a:prstGeom>
            <a:solidFill>
              <a:srgbClr val="FF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Inter Light"/>
                <a:ea typeface="Inter Light"/>
                <a:cs typeface="Inter Light"/>
                <a:sym typeface="Inter Light"/>
              </a:endParaRPr>
            </a:p>
          </p:txBody>
        </p:sp>
        <p:sp>
          <p:nvSpPr>
            <p:cNvPr id="16" name="Google Shape;16;p2"/>
            <p:cNvSpPr/>
            <p:nvPr/>
          </p:nvSpPr>
          <p:spPr>
            <a:xfrm rot="5400000">
              <a:off x="6375450" y="2374950"/>
              <a:ext cx="5143500" cy="393600"/>
            </a:xfrm>
            <a:prstGeom prst="rect">
              <a:avLst/>
            </a:prstGeom>
            <a:solidFill>
              <a:srgbClr val="FF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Inter Light"/>
                <a:ea typeface="Inter Light"/>
                <a:cs typeface="Inter Light"/>
                <a:sym typeface="Inter Light"/>
              </a:endParaRPr>
            </a:p>
          </p:txBody>
        </p:sp>
        <p:grpSp>
          <p:nvGrpSpPr>
            <p:cNvPr id="17" name="Google Shape;17;p2"/>
            <p:cNvGrpSpPr/>
            <p:nvPr/>
          </p:nvGrpSpPr>
          <p:grpSpPr>
            <a:xfrm>
              <a:off x="-100" y="0"/>
              <a:ext cx="9144000" cy="5143500"/>
              <a:chOff x="-100" y="0"/>
              <a:chExt cx="9144000" cy="5143500"/>
            </a:xfrm>
          </p:grpSpPr>
          <p:sp>
            <p:nvSpPr>
              <p:cNvPr id="18" name="Google Shape;18;p2"/>
              <p:cNvSpPr/>
              <p:nvPr/>
            </p:nvSpPr>
            <p:spPr>
              <a:xfrm>
                <a:off x="-100" y="0"/>
                <a:ext cx="9144000" cy="393600"/>
              </a:xfrm>
              <a:prstGeom prst="rect">
                <a:avLst/>
              </a:prstGeom>
              <a:solidFill>
                <a:srgbClr val="FF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Inter Light"/>
                  <a:ea typeface="Inter Light"/>
                  <a:cs typeface="Inter Light"/>
                  <a:sym typeface="Inter Light"/>
                </a:endParaRPr>
              </a:p>
            </p:txBody>
          </p:sp>
          <p:sp>
            <p:nvSpPr>
              <p:cNvPr id="19" name="Google Shape;19;p2"/>
              <p:cNvSpPr/>
              <p:nvPr/>
            </p:nvSpPr>
            <p:spPr>
              <a:xfrm rot="5400000">
                <a:off x="2000250" y="2374950"/>
                <a:ext cx="5143500" cy="393600"/>
              </a:xfrm>
              <a:prstGeom prst="rect">
                <a:avLst/>
              </a:prstGeom>
              <a:solidFill>
                <a:srgbClr val="FF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Inter Light"/>
                  <a:ea typeface="Inter Light"/>
                  <a:cs typeface="Inter Light"/>
                  <a:sym typeface="Inter Light"/>
                </a:endParaRPr>
              </a:p>
            </p:txBody>
          </p:sp>
        </p:grpSp>
        <p:sp>
          <p:nvSpPr>
            <p:cNvPr id="20" name="Google Shape;20;p2"/>
            <p:cNvSpPr/>
            <p:nvPr/>
          </p:nvSpPr>
          <p:spPr>
            <a:xfrm rot="5400000">
              <a:off x="-187350" y="2374950"/>
              <a:ext cx="5143500" cy="393600"/>
            </a:xfrm>
            <a:prstGeom prst="rect">
              <a:avLst/>
            </a:prstGeom>
            <a:solidFill>
              <a:srgbClr val="FF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Inter Light"/>
                <a:ea typeface="Inter Light"/>
                <a:cs typeface="Inter Light"/>
                <a:sym typeface="Inter Light"/>
              </a:endParaRPr>
            </a:p>
          </p:txBody>
        </p:sp>
        <p:sp>
          <p:nvSpPr>
            <p:cNvPr id="21" name="Google Shape;21;p2"/>
            <p:cNvSpPr/>
            <p:nvPr/>
          </p:nvSpPr>
          <p:spPr>
            <a:xfrm rot="5400000">
              <a:off x="4187850" y="2374950"/>
              <a:ext cx="5143500" cy="393600"/>
            </a:xfrm>
            <a:prstGeom prst="rect">
              <a:avLst/>
            </a:prstGeom>
            <a:solidFill>
              <a:srgbClr val="FF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Inter Light"/>
                <a:ea typeface="Inter Light"/>
                <a:cs typeface="Inter Light"/>
                <a:sym typeface="Inter Light"/>
              </a:endParaRPr>
            </a:p>
          </p:txBody>
        </p:sp>
      </p:grpSp>
      <p:sp>
        <p:nvSpPr>
          <p:cNvPr id="22" name="Google Shape;22;p2"/>
          <p:cNvSpPr txBox="1">
            <a:spLocks noGrp="1"/>
          </p:cNvSpPr>
          <p:nvPr>
            <p:ph type="subTitle" idx="2"/>
          </p:nvPr>
        </p:nvSpPr>
        <p:spPr>
          <a:xfrm>
            <a:off x="521933" y="524733"/>
            <a:ext cx="2398400" cy="1243200"/>
          </a:xfrm>
          <a:prstGeom prst="rect">
            <a:avLst/>
          </a:prstGeom>
        </p:spPr>
        <p:txBody>
          <a:bodyPr spcFirstLastPara="1" wrap="square" lIns="91425" tIns="91425" rIns="91425" bIns="91425" anchor="t" anchorCtr="0">
            <a:noAutofit/>
          </a:bodyPr>
          <a:lstStyle>
            <a:lvl1pPr lvl="0">
              <a:spcBef>
                <a:spcPts val="0"/>
              </a:spcBef>
              <a:spcAft>
                <a:spcPts val="0"/>
              </a:spcAft>
              <a:buSzPts val="1000"/>
              <a:buNone/>
              <a:defRPr sz="1333"/>
            </a:lvl1pPr>
            <a:lvl2pPr lvl="1">
              <a:spcBef>
                <a:spcPts val="0"/>
              </a:spcBef>
              <a:spcAft>
                <a:spcPts val="0"/>
              </a:spcAft>
              <a:buSzPts val="1000"/>
              <a:buNone/>
              <a:defRPr sz="1333"/>
            </a:lvl2pPr>
            <a:lvl3pPr lvl="2">
              <a:spcBef>
                <a:spcPts val="0"/>
              </a:spcBef>
              <a:spcAft>
                <a:spcPts val="0"/>
              </a:spcAft>
              <a:buSzPts val="1000"/>
              <a:buNone/>
              <a:defRPr sz="1333"/>
            </a:lvl3pPr>
            <a:lvl4pPr lvl="3">
              <a:spcBef>
                <a:spcPts val="0"/>
              </a:spcBef>
              <a:spcAft>
                <a:spcPts val="0"/>
              </a:spcAft>
              <a:buSzPts val="1000"/>
              <a:buNone/>
              <a:defRPr sz="1333"/>
            </a:lvl4pPr>
            <a:lvl5pPr lvl="4">
              <a:spcBef>
                <a:spcPts val="0"/>
              </a:spcBef>
              <a:spcAft>
                <a:spcPts val="0"/>
              </a:spcAft>
              <a:buSzPts val="1000"/>
              <a:buNone/>
              <a:defRPr sz="1333"/>
            </a:lvl5pPr>
            <a:lvl6pPr lvl="5">
              <a:spcBef>
                <a:spcPts val="0"/>
              </a:spcBef>
              <a:spcAft>
                <a:spcPts val="0"/>
              </a:spcAft>
              <a:buSzPts val="1000"/>
              <a:buNone/>
              <a:defRPr sz="1333"/>
            </a:lvl6pPr>
            <a:lvl7pPr lvl="6">
              <a:spcBef>
                <a:spcPts val="0"/>
              </a:spcBef>
              <a:spcAft>
                <a:spcPts val="0"/>
              </a:spcAft>
              <a:buSzPts val="1000"/>
              <a:buNone/>
              <a:defRPr sz="1333"/>
            </a:lvl7pPr>
            <a:lvl8pPr lvl="7">
              <a:spcBef>
                <a:spcPts val="0"/>
              </a:spcBef>
              <a:spcAft>
                <a:spcPts val="0"/>
              </a:spcAft>
              <a:buSzPts val="1000"/>
              <a:buNone/>
              <a:defRPr sz="1333"/>
            </a:lvl8pPr>
            <a:lvl9pPr lvl="8">
              <a:spcBef>
                <a:spcPts val="0"/>
              </a:spcBef>
              <a:spcAft>
                <a:spcPts val="0"/>
              </a:spcAft>
              <a:buSzPts val="1000"/>
              <a:buNone/>
              <a:defRPr sz="1333"/>
            </a:lvl9pPr>
          </a:lstStyle>
          <a:p>
            <a:endParaRPr/>
          </a:p>
        </p:txBody>
      </p:sp>
      <p:pic>
        <p:nvPicPr>
          <p:cNvPr id="23" name="Google Shape;23;p2"/>
          <p:cNvPicPr preferRelativeResize="0"/>
          <p:nvPr/>
        </p:nvPicPr>
        <p:blipFill>
          <a:blip r:embed="rId3">
            <a:alphaModFix/>
          </a:blip>
          <a:stretch>
            <a:fillRect/>
          </a:stretch>
        </p:blipFill>
        <p:spPr>
          <a:xfrm>
            <a:off x="9200401" y="293634"/>
            <a:ext cx="2596967" cy="877477"/>
          </a:xfrm>
          <a:prstGeom prst="rect">
            <a:avLst/>
          </a:prstGeom>
          <a:noFill/>
          <a:ln>
            <a:noFill/>
          </a:ln>
        </p:spPr>
      </p:pic>
    </p:spTree>
    <p:extLst>
      <p:ext uri="{BB962C8B-B14F-4D97-AF65-F5344CB8AC3E}">
        <p14:creationId xmlns:p14="http://schemas.microsoft.com/office/powerpoint/2010/main" val="2106280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TW"/>
              <a:t>Click to edit Master title style</a:t>
            </a:r>
            <a:endParaRPr lang="zh-TW" alt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ltLang="zh-TW"/>
              <a:t>Click to edit Master subtitle style</a:t>
            </a:r>
            <a:endParaRPr lang="zh-TW" altLang="en-US"/>
          </a:p>
        </p:txBody>
      </p:sp>
      <p:sp>
        <p:nvSpPr>
          <p:cNvPr id="4" name="Date Placeholder 3"/>
          <p:cNvSpPr>
            <a:spLocks noGrp="1"/>
          </p:cNvSpPr>
          <p:nvPr>
            <p:ph type="dt" sz="half" idx="10"/>
          </p:nvPr>
        </p:nvSpPr>
        <p:spPr/>
        <p:txBody>
          <a:bodyPr/>
          <a:lstStyle/>
          <a:p>
            <a:pPr defTabSz="1219170"/>
            <a:fld id="{A4C8C9DE-DCD0-4B78-B566-7E0A77457170}" type="datetimeFigureOut">
              <a:rPr lang="zh-TW" altLang="en-US" smtClean="0">
                <a:solidFill>
                  <a:prstClr val="black">
                    <a:tint val="75000"/>
                  </a:prstClr>
                </a:solidFill>
              </a:rPr>
              <a:pPr defTabSz="1219170"/>
              <a:t>2026/3/3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A7331257-5BE5-4D79-BEAE-53D5439B647E}" type="slidenum">
              <a:rPr lang="zh-TW" altLang="en-US" smtClean="0">
                <a:solidFill>
                  <a:prstClr val="black">
                    <a:tint val="75000"/>
                  </a:prstClr>
                </a:solidFill>
              </a:rPr>
              <a:pPr defTabSz="1219170"/>
              <a:t>‹#›</a:t>
            </a:fld>
            <a:endParaRPr lang="zh-TW" altLang="en-US">
              <a:solidFill>
                <a:prstClr val="black">
                  <a:tint val="75000"/>
                </a:prstClr>
              </a:solidFill>
            </a:endParaRPr>
          </a:p>
        </p:txBody>
      </p:sp>
    </p:spTree>
    <p:extLst>
      <p:ext uri="{BB962C8B-B14F-4D97-AF65-F5344CB8AC3E}">
        <p14:creationId xmlns:p14="http://schemas.microsoft.com/office/powerpoint/2010/main" val="31725360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idx="1"/>
          </p:nvPr>
        </p:nvSpPr>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p>
            <a:pPr defTabSz="1219170"/>
            <a:fld id="{8BEEBAAA-29B5-4AF5-BC5F-7E580C29002D}" type="datetimeFigureOut">
              <a:rPr lang="en-US" smtClean="0">
                <a:solidFill>
                  <a:prstClr val="black">
                    <a:tint val="75000"/>
                  </a:prstClr>
                </a:solidFill>
              </a:rPr>
              <a:pPr defTabSz="1219170"/>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9860EDB8-5305-433F-BE41-D7A86D811DB3}" type="slidenum">
              <a:rPr lang="en-US" smtClean="0">
                <a:solidFill>
                  <a:prstClr val="black">
                    <a:tint val="75000"/>
                  </a:prstClr>
                </a:solidFill>
              </a:rPr>
              <a:pPr defTabSz="1219170"/>
              <a:t>‹#›</a:t>
            </a:fld>
            <a:endParaRPr lang="en-US">
              <a:solidFill>
                <a:prstClr val="black">
                  <a:tint val="75000"/>
                </a:prstClr>
              </a:solidFill>
            </a:endParaRPr>
          </a:p>
        </p:txBody>
      </p:sp>
      <p:sp>
        <p:nvSpPr>
          <p:cNvPr id="7" name="Rectangle 6"/>
          <p:cNvSpPr/>
          <p:nvPr/>
        </p:nvSpPr>
        <p:spPr>
          <a:xfrm>
            <a:off x="256033"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p:cNvCxnSpPr/>
          <p:nvPr/>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762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ltLang="zh-TW"/>
              <a:t>Click to edit Master title style</a:t>
            </a:r>
            <a:endParaRPr lang="zh-TW" alt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ltLang="zh-TW"/>
              <a:t>Edit Master text styles</a:t>
            </a:r>
          </a:p>
        </p:txBody>
      </p:sp>
      <p:sp>
        <p:nvSpPr>
          <p:cNvPr id="4" name="Date Placeholder 3"/>
          <p:cNvSpPr>
            <a:spLocks noGrp="1"/>
          </p:cNvSpPr>
          <p:nvPr>
            <p:ph type="dt" sz="half" idx="10"/>
          </p:nvPr>
        </p:nvSpPr>
        <p:spPr/>
        <p:txBody>
          <a:bodyPr/>
          <a:lstStyle/>
          <a:p>
            <a:pPr defTabSz="1219170"/>
            <a:fld id="{A4C8C9DE-DCD0-4B78-B566-7E0A77457170}" type="datetimeFigureOut">
              <a:rPr lang="zh-TW" altLang="en-US" smtClean="0">
                <a:solidFill>
                  <a:prstClr val="black">
                    <a:tint val="75000"/>
                  </a:prstClr>
                </a:solidFill>
              </a:rPr>
              <a:pPr defTabSz="1219170"/>
              <a:t>2026/3/3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A7331257-5BE5-4D79-BEAE-53D5439B647E}" type="slidenum">
              <a:rPr lang="zh-TW" altLang="en-US" smtClean="0">
                <a:solidFill>
                  <a:prstClr val="black">
                    <a:tint val="75000"/>
                  </a:prstClr>
                </a:solidFill>
              </a:rPr>
              <a:pPr defTabSz="1219170"/>
              <a:t>‹#›</a:t>
            </a:fld>
            <a:endParaRPr lang="zh-TW" altLang="en-US">
              <a:solidFill>
                <a:prstClr val="black">
                  <a:tint val="75000"/>
                </a:prstClr>
              </a:solidFill>
            </a:endParaRPr>
          </a:p>
        </p:txBody>
      </p:sp>
    </p:spTree>
    <p:extLst>
      <p:ext uri="{BB962C8B-B14F-4D97-AF65-F5344CB8AC3E}">
        <p14:creationId xmlns:p14="http://schemas.microsoft.com/office/powerpoint/2010/main" val="124327379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838200" y="1825625"/>
            <a:ext cx="5181600" cy="4351339"/>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6172200" y="1825625"/>
            <a:ext cx="5181600" cy="4351339"/>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p:txBody>
          <a:bodyPr/>
          <a:lstStyle/>
          <a:p>
            <a:pPr defTabSz="1219170"/>
            <a:fld id="{A4C8C9DE-DCD0-4B78-B566-7E0A77457170}" type="datetimeFigureOut">
              <a:rPr lang="zh-TW" altLang="en-US" smtClean="0">
                <a:solidFill>
                  <a:prstClr val="black">
                    <a:tint val="75000"/>
                  </a:prstClr>
                </a:solidFill>
              </a:rPr>
              <a:pPr defTabSz="1219170"/>
              <a:t>2026/3/3</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A7331257-5BE5-4D79-BEAE-53D5439B647E}" type="slidenum">
              <a:rPr lang="zh-TW" altLang="en-US" smtClean="0">
                <a:solidFill>
                  <a:prstClr val="black">
                    <a:tint val="75000"/>
                  </a:prstClr>
                </a:solidFill>
              </a:rPr>
              <a:pPr defTabSz="1219170"/>
              <a:t>‹#›</a:t>
            </a:fld>
            <a:endParaRPr lang="zh-TW" altLang="en-US">
              <a:solidFill>
                <a:prstClr val="black">
                  <a:tint val="75000"/>
                </a:prstClr>
              </a:solidFill>
            </a:endParaRPr>
          </a:p>
        </p:txBody>
      </p:sp>
    </p:spTree>
    <p:extLst>
      <p:ext uri="{BB962C8B-B14F-4D97-AF65-F5344CB8AC3E}">
        <p14:creationId xmlns:p14="http://schemas.microsoft.com/office/powerpoint/2010/main" val="380758103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TW"/>
              <a:t>Click to edit Master title style</a:t>
            </a:r>
            <a:endParaRPr lang="zh-TW" alt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zh-TW"/>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zh-TW"/>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6"/>
          <p:cNvSpPr>
            <a:spLocks noGrp="1"/>
          </p:cNvSpPr>
          <p:nvPr>
            <p:ph type="dt" sz="half" idx="10"/>
          </p:nvPr>
        </p:nvSpPr>
        <p:spPr/>
        <p:txBody>
          <a:bodyPr/>
          <a:lstStyle/>
          <a:p>
            <a:pPr defTabSz="1219170"/>
            <a:fld id="{A4C8C9DE-DCD0-4B78-B566-7E0A77457170}" type="datetimeFigureOut">
              <a:rPr lang="zh-TW" altLang="en-US" smtClean="0">
                <a:solidFill>
                  <a:prstClr val="black">
                    <a:tint val="75000"/>
                  </a:prstClr>
                </a:solidFill>
              </a:rPr>
              <a:pPr defTabSz="1219170"/>
              <a:t>2026/3/3</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A7331257-5BE5-4D79-BEAE-53D5439B647E}" type="slidenum">
              <a:rPr lang="zh-TW" altLang="en-US" smtClean="0">
                <a:solidFill>
                  <a:prstClr val="black">
                    <a:tint val="75000"/>
                  </a:prstClr>
                </a:solidFill>
              </a:rPr>
              <a:pPr defTabSz="1219170"/>
              <a:t>‹#›</a:t>
            </a:fld>
            <a:endParaRPr lang="zh-TW" altLang="en-US">
              <a:solidFill>
                <a:prstClr val="black">
                  <a:tint val="75000"/>
                </a:prstClr>
              </a:solidFill>
            </a:endParaRPr>
          </a:p>
        </p:txBody>
      </p:sp>
    </p:spTree>
    <p:extLst>
      <p:ext uri="{BB962C8B-B14F-4D97-AF65-F5344CB8AC3E}">
        <p14:creationId xmlns:p14="http://schemas.microsoft.com/office/powerpoint/2010/main" val="409965093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Date Placeholder 2"/>
          <p:cNvSpPr>
            <a:spLocks noGrp="1"/>
          </p:cNvSpPr>
          <p:nvPr>
            <p:ph type="dt" sz="half" idx="10"/>
          </p:nvPr>
        </p:nvSpPr>
        <p:spPr/>
        <p:txBody>
          <a:bodyPr/>
          <a:lstStyle/>
          <a:p>
            <a:pPr defTabSz="1219170"/>
            <a:fld id="{A4C8C9DE-DCD0-4B78-B566-7E0A77457170}" type="datetimeFigureOut">
              <a:rPr lang="zh-TW" altLang="en-US" smtClean="0">
                <a:solidFill>
                  <a:prstClr val="black">
                    <a:tint val="75000"/>
                  </a:prstClr>
                </a:solidFill>
              </a:rPr>
              <a:pPr defTabSz="1219170"/>
              <a:t>2026/3/3</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A7331257-5BE5-4D79-BEAE-53D5439B647E}" type="slidenum">
              <a:rPr lang="zh-TW" altLang="en-US" smtClean="0">
                <a:solidFill>
                  <a:prstClr val="black">
                    <a:tint val="75000"/>
                  </a:prstClr>
                </a:solidFill>
              </a:rPr>
              <a:pPr defTabSz="1219170"/>
              <a:t>‹#›</a:t>
            </a:fld>
            <a:endParaRPr lang="zh-TW" altLang="en-US">
              <a:solidFill>
                <a:prstClr val="black">
                  <a:tint val="75000"/>
                </a:prstClr>
              </a:solidFill>
            </a:endParaRPr>
          </a:p>
        </p:txBody>
      </p:sp>
    </p:spTree>
    <p:extLst>
      <p:ext uri="{BB962C8B-B14F-4D97-AF65-F5344CB8AC3E}">
        <p14:creationId xmlns:p14="http://schemas.microsoft.com/office/powerpoint/2010/main" val="262067885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A4C8C9DE-DCD0-4B78-B566-7E0A77457170}" type="datetimeFigureOut">
              <a:rPr lang="zh-TW" altLang="en-US" smtClean="0">
                <a:solidFill>
                  <a:prstClr val="black">
                    <a:tint val="75000"/>
                  </a:prstClr>
                </a:solidFill>
              </a:rPr>
              <a:pPr defTabSz="1219170"/>
              <a:t>2026/3/3</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A7331257-5BE5-4D79-BEAE-53D5439B647E}" type="slidenum">
              <a:rPr lang="zh-TW" altLang="en-US" smtClean="0">
                <a:solidFill>
                  <a:prstClr val="black">
                    <a:tint val="75000"/>
                  </a:prstClr>
                </a:solidFill>
              </a:rPr>
              <a:pPr defTabSz="1219170"/>
              <a:t>‹#›</a:t>
            </a:fld>
            <a:endParaRPr lang="zh-TW" altLang="en-US">
              <a:solidFill>
                <a:prstClr val="black">
                  <a:tint val="75000"/>
                </a:prstClr>
              </a:solidFill>
            </a:endParaRPr>
          </a:p>
        </p:txBody>
      </p:sp>
    </p:spTree>
    <p:extLst>
      <p:ext uri="{BB962C8B-B14F-4D97-AF65-F5344CB8AC3E}">
        <p14:creationId xmlns:p14="http://schemas.microsoft.com/office/powerpoint/2010/main" val="33147945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A7BEE-7023-487C-9D15-F9030D8FF4FC}"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85EC7-730E-4D77-A92B-242B03EB032E}" type="slidenum">
              <a:rPr lang="en-GB" smtClean="0"/>
              <a:t>‹#›</a:t>
            </a:fld>
            <a:endParaRPr lang="en-GB"/>
          </a:p>
        </p:txBody>
      </p:sp>
    </p:spTree>
    <p:extLst>
      <p:ext uri="{BB962C8B-B14F-4D97-AF65-F5344CB8AC3E}">
        <p14:creationId xmlns:p14="http://schemas.microsoft.com/office/powerpoint/2010/main" val="3198875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zh-TW" alt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zh-TW"/>
              <a:t>Edit Master text styles</a:t>
            </a:r>
          </a:p>
        </p:txBody>
      </p:sp>
      <p:sp>
        <p:nvSpPr>
          <p:cNvPr id="5" name="Date Placeholder 4"/>
          <p:cNvSpPr>
            <a:spLocks noGrp="1"/>
          </p:cNvSpPr>
          <p:nvPr>
            <p:ph type="dt" sz="half" idx="10"/>
          </p:nvPr>
        </p:nvSpPr>
        <p:spPr/>
        <p:txBody>
          <a:bodyPr/>
          <a:lstStyle/>
          <a:p>
            <a:pPr defTabSz="1219170"/>
            <a:fld id="{A4C8C9DE-DCD0-4B78-B566-7E0A77457170}" type="datetimeFigureOut">
              <a:rPr lang="zh-TW" altLang="en-US" smtClean="0">
                <a:solidFill>
                  <a:prstClr val="black">
                    <a:tint val="75000"/>
                  </a:prstClr>
                </a:solidFill>
              </a:rPr>
              <a:pPr defTabSz="1219170"/>
              <a:t>2026/3/3</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A7331257-5BE5-4D79-BEAE-53D5439B647E}" type="slidenum">
              <a:rPr lang="zh-TW" altLang="en-US" smtClean="0">
                <a:solidFill>
                  <a:prstClr val="black">
                    <a:tint val="75000"/>
                  </a:prstClr>
                </a:solidFill>
              </a:rPr>
              <a:pPr defTabSz="1219170"/>
              <a:t>‹#›</a:t>
            </a:fld>
            <a:endParaRPr lang="zh-TW" altLang="en-US">
              <a:solidFill>
                <a:prstClr val="black">
                  <a:tint val="75000"/>
                </a:prstClr>
              </a:solidFill>
            </a:endParaRPr>
          </a:p>
        </p:txBody>
      </p:sp>
    </p:spTree>
    <p:extLst>
      <p:ext uri="{BB962C8B-B14F-4D97-AF65-F5344CB8AC3E}">
        <p14:creationId xmlns:p14="http://schemas.microsoft.com/office/powerpoint/2010/main" val="318882617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zh-TW" alt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TW" alt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zh-TW"/>
              <a:t>Edit Master text styles</a:t>
            </a:r>
          </a:p>
        </p:txBody>
      </p:sp>
      <p:sp>
        <p:nvSpPr>
          <p:cNvPr id="5" name="Date Placeholder 4"/>
          <p:cNvSpPr>
            <a:spLocks noGrp="1"/>
          </p:cNvSpPr>
          <p:nvPr>
            <p:ph type="dt" sz="half" idx="10"/>
          </p:nvPr>
        </p:nvSpPr>
        <p:spPr/>
        <p:txBody>
          <a:bodyPr/>
          <a:lstStyle/>
          <a:p>
            <a:pPr defTabSz="1219170"/>
            <a:fld id="{A4C8C9DE-DCD0-4B78-B566-7E0A77457170}" type="datetimeFigureOut">
              <a:rPr lang="zh-TW" altLang="en-US" smtClean="0">
                <a:solidFill>
                  <a:prstClr val="black">
                    <a:tint val="75000"/>
                  </a:prstClr>
                </a:solidFill>
              </a:rPr>
              <a:pPr defTabSz="1219170"/>
              <a:t>2026/3/3</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A7331257-5BE5-4D79-BEAE-53D5439B647E}" type="slidenum">
              <a:rPr lang="zh-TW" altLang="en-US" smtClean="0">
                <a:solidFill>
                  <a:prstClr val="black">
                    <a:tint val="75000"/>
                  </a:prstClr>
                </a:solidFill>
              </a:rPr>
              <a:pPr defTabSz="1219170"/>
              <a:t>‹#›</a:t>
            </a:fld>
            <a:endParaRPr lang="zh-TW" altLang="en-US">
              <a:solidFill>
                <a:prstClr val="black">
                  <a:tint val="75000"/>
                </a:prstClr>
              </a:solidFill>
            </a:endParaRPr>
          </a:p>
        </p:txBody>
      </p:sp>
    </p:spTree>
    <p:extLst>
      <p:ext uri="{BB962C8B-B14F-4D97-AF65-F5344CB8AC3E}">
        <p14:creationId xmlns:p14="http://schemas.microsoft.com/office/powerpoint/2010/main" val="184841727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p>
            <a:pPr defTabSz="1219170"/>
            <a:fld id="{A4C8C9DE-DCD0-4B78-B566-7E0A77457170}" type="datetimeFigureOut">
              <a:rPr lang="zh-TW" altLang="en-US" smtClean="0">
                <a:solidFill>
                  <a:prstClr val="black">
                    <a:tint val="75000"/>
                  </a:prstClr>
                </a:solidFill>
              </a:rPr>
              <a:pPr defTabSz="1219170"/>
              <a:t>2026/3/3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A7331257-5BE5-4D79-BEAE-53D5439B647E}" type="slidenum">
              <a:rPr lang="zh-TW" altLang="en-US" smtClean="0">
                <a:solidFill>
                  <a:prstClr val="black">
                    <a:tint val="75000"/>
                  </a:prstClr>
                </a:solidFill>
              </a:rPr>
              <a:pPr defTabSz="1219170"/>
              <a:t>‹#›</a:t>
            </a:fld>
            <a:endParaRPr lang="zh-TW" altLang="en-US">
              <a:solidFill>
                <a:prstClr val="black">
                  <a:tint val="75000"/>
                </a:prstClr>
              </a:solidFill>
            </a:endParaRPr>
          </a:p>
        </p:txBody>
      </p:sp>
    </p:spTree>
    <p:extLst>
      <p:ext uri="{BB962C8B-B14F-4D97-AF65-F5344CB8AC3E}">
        <p14:creationId xmlns:p14="http://schemas.microsoft.com/office/powerpoint/2010/main" val="176608051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ltLang="zh-TW"/>
              <a:t>Click to edit Master title style</a:t>
            </a:r>
            <a:endParaRPr lang="zh-TW" alt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p>
            <a:pPr defTabSz="1219170"/>
            <a:fld id="{A4C8C9DE-DCD0-4B78-B566-7E0A77457170}" type="datetimeFigureOut">
              <a:rPr lang="zh-TW" altLang="en-US" smtClean="0">
                <a:solidFill>
                  <a:prstClr val="black">
                    <a:tint val="75000"/>
                  </a:prstClr>
                </a:solidFill>
              </a:rPr>
              <a:pPr defTabSz="1219170"/>
              <a:t>2026/3/3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A7331257-5BE5-4D79-BEAE-53D5439B647E}" type="slidenum">
              <a:rPr lang="zh-TW" altLang="en-US" smtClean="0">
                <a:solidFill>
                  <a:prstClr val="black">
                    <a:tint val="75000"/>
                  </a:prstClr>
                </a:solidFill>
              </a:rPr>
              <a:pPr defTabSz="1219170"/>
              <a:t>‹#›</a:t>
            </a:fld>
            <a:endParaRPr lang="zh-TW" altLang="en-US">
              <a:solidFill>
                <a:prstClr val="black">
                  <a:tint val="75000"/>
                </a:prstClr>
              </a:solidFill>
            </a:endParaRPr>
          </a:p>
        </p:txBody>
      </p:sp>
    </p:spTree>
    <p:extLst>
      <p:ext uri="{BB962C8B-B14F-4D97-AF65-F5344CB8AC3E}">
        <p14:creationId xmlns:p14="http://schemas.microsoft.com/office/powerpoint/2010/main" val="403721787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Jack_Cover_slide">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11226" y="867834"/>
            <a:ext cx="9451975" cy="865716"/>
          </a:xfrm>
        </p:spPr>
        <p:txBody>
          <a:bodyPr lIns="0" tIns="0" rIns="0" bIns="0" anchor="t">
            <a:noAutofit/>
          </a:bodyPr>
          <a:lstStyle>
            <a:lvl1pPr algn="l">
              <a:lnSpc>
                <a:spcPct val="90000"/>
              </a:lnSpc>
              <a:defRPr sz="5333" b="1" i="0">
                <a:solidFill>
                  <a:srgbClr val="FF6600"/>
                </a:solidFill>
                <a:latin typeface="Gill Sans"/>
                <a:cs typeface="Gill Sans"/>
              </a:defRPr>
            </a:lvl1pPr>
          </a:lstStyle>
          <a:p>
            <a:r>
              <a:rPr lang="en-US" noProof="0"/>
              <a:t>Heading here</a:t>
            </a:r>
          </a:p>
        </p:txBody>
      </p:sp>
      <p:sp>
        <p:nvSpPr>
          <p:cNvPr id="4" name="Text Placeholder 14"/>
          <p:cNvSpPr>
            <a:spLocks noGrp="1"/>
          </p:cNvSpPr>
          <p:nvPr>
            <p:ph type="body" sz="quarter" idx="11"/>
          </p:nvPr>
        </p:nvSpPr>
        <p:spPr>
          <a:xfrm>
            <a:off x="897997" y="2575560"/>
            <a:ext cx="9465203" cy="2574873"/>
          </a:xfrm>
          <a:noFill/>
          <a:ln>
            <a:noFill/>
          </a:ln>
        </p:spPr>
        <p:txBody>
          <a:bodyPr lIns="0" tIns="0" rIns="0" bIns="0">
            <a:noAutofit/>
          </a:bodyPr>
          <a:lstStyle>
            <a:lvl1pPr marL="0" indent="0">
              <a:lnSpc>
                <a:spcPct val="90000"/>
              </a:lnSpc>
              <a:spcBef>
                <a:spcPts val="400"/>
              </a:spcBef>
              <a:buFont typeface="Wingdings" panose="05000000000000000000" pitchFamily="2" charset="2"/>
              <a:buNone/>
              <a:defRPr sz="2667" b="0">
                <a:solidFill>
                  <a:schemeClr val="bg1"/>
                </a:solidFill>
                <a:latin typeface="+mn-lt"/>
                <a:cs typeface="Arial" panose="020B0604020202020204" pitchFamily="34" charset="0"/>
              </a:defRPr>
            </a:lvl1pPr>
            <a:lvl2pPr marL="609585" indent="0">
              <a:buFontTx/>
              <a:buNone/>
              <a:defRPr sz="2667">
                <a:solidFill>
                  <a:schemeClr val="bg1"/>
                </a:solidFill>
                <a:latin typeface="Franklin Gothic Book" panose="020B0503020102020204" pitchFamily="34" charset="0"/>
              </a:defRPr>
            </a:lvl2pPr>
            <a:lvl3pPr marL="1219170" indent="0">
              <a:buFontTx/>
              <a:buNone/>
              <a:defRPr sz="2400">
                <a:solidFill>
                  <a:schemeClr val="bg1"/>
                </a:solidFill>
                <a:latin typeface="Franklin Gothic Book" panose="020B0503020102020204" pitchFamily="34" charset="0"/>
              </a:defRPr>
            </a:lvl3pPr>
            <a:lvl4pPr marL="1828754" indent="0">
              <a:buFontTx/>
              <a:buNone/>
              <a:defRPr sz="2133">
                <a:solidFill>
                  <a:schemeClr val="bg1"/>
                </a:solidFill>
                <a:latin typeface="Franklin Gothic Book" panose="020B0503020102020204" pitchFamily="34" charset="0"/>
              </a:defRPr>
            </a:lvl4pPr>
            <a:lvl5pPr marL="2438339" indent="0">
              <a:buFontTx/>
              <a:buNone/>
              <a:defRPr sz="2133">
                <a:solidFill>
                  <a:schemeClr val="bg1"/>
                </a:solidFill>
                <a:latin typeface="Franklin Gothic Book" panose="020B05030201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7436739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Backgroun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defRPr/>
            </a:pPr>
            <a:fld id="{6BF33BEC-CFBA-4FC9-A9B9-DBB8DFE84F63}" type="datetimeFigureOut">
              <a:rPr lang="en-US" smtClean="0">
                <a:solidFill>
                  <a:prstClr val="black">
                    <a:tint val="75000"/>
                  </a:prstClr>
                </a:solidFill>
              </a:rPr>
              <a:pPr defTabSz="1219170">
                <a:defRPr/>
              </a:pPr>
              <a:t>3/3/2026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defRPr/>
            </a:pPr>
            <a:fld id="{C2518BEF-E18F-47F9-A524-E703AD131801}" type="slidenum">
              <a:rPr lang="en-US" smtClean="0">
                <a:solidFill>
                  <a:prstClr val="black">
                    <a:tint val="75000"/>
                  </a:prstClr>
                </a:solidFill>
              </a:rPr>
              <a:pPr defTabSz="1219170">
                <a:defRPr/>
              </a:pPr>
              <a:t>‹#›</a:t>
            </a:fld>
            <a:endParaRPr lang="en-US">
              <a:solidFill>
                <a:prstClr val="black">
                  <a:tint val="75000"/>
                </a:prstClr>
              </a:solidFill>
            </a:endParaRPr>
          </a:p>
        </p:txBody>
      </p:sp>
      <p:sp>
        <p:nvSpPr>
          <p:cNvPr id="6"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465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Jack_Cover_slide">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11226" y="867834"/>
            <a:ext cx="9451975" cy="865716"/>
          </a:xfrm>
        </p:spPr>
        <p:txBody>
          <a:bodyPr lIns="0" tIns="0" rIns="0" bIns="0" anchor="t">
            <a:noAutofit/>
          </a:bodyPr>
          <a:lstStyle>
            <a:lvl1pPr algn="l">
              <a:lnSpc>
                <a:spcPct val="90000"/>
              </a:lnSpc>
              <a:defRPr sz="5333" b="1" i="0">
                <a:solidFill>
                  <a:srgbClr val="FF6600"/>
                </a:solidFill>
                <a:latin typeface="Gill Sans"/>
                <a:cs typeface="Gill Sans"/>
              </a:defRPr>
            </a:lvl1pPr>
          </a:lstStyle>
          <a:p>
            <a:r>
              <a:rPr lang="en-US" noProof="0"/>
              <a:t>Heading here</a:t>
            </a:r>
          </a:p>
        </p:txBody>
      </p:sp>
      <p:sp>
        <p:nvSpPr>
          <p:cNvPr id="4" name="Text Placeholder 14"/>
          <p:cNvSpPr>
            <a:spLocks noGrp="1"/>
          </p:cNvSpPr>
          <p:nvPr>
            <p:ph type="body" sz="quarter" idx="11"/>
          </p:nvPr>
        </p:nvSpPr>
        <p:spPr>
          <a:xfrm>
            <a:off x="897997" y="2575560"/>
            <a:ext cx="9465203" cy="2574873"/>
          </a:xfrm>
          <a:noFill/>
          <a:ln>
            <a:noFill/>
          </a:ln>
        </p:spPr>
        <p:txBody>
          <a:bodyPr lIns="0" tIns="0" rIns="0" bIns="0">
            <a:noAutofit/>
          </a:bodyPr>
          <a:lstStyle>
            <a:lvl1pPr marL="0" indent="0">
              <a:lnSpc>
                <a:spcPct val="90000"/>
              </a:lnSpc>
              <a:spcBef>
                <a:spcPts val="400"/>
              </a:spcBef>
              <a:buFont typeface="Wingdings" panose="05000000000000000000" pitchFamily="2" charset="2"/>
              <a:buNone/>
              <a:defRPr sz="2667" b="0">
                <a:solidFill>
                  <a:schemeClr val="bg1"/>
                </a:solidFill>
                <a:latin typeface="+mn-lt"/>
                <a:cs typeface="Arial" panose="020B0604020202020204" pitchFamily="34" charset="0"/>
              </a:defRPr>
            </a:lvl1pPr>
            <a:lvl2pPr marL="609585" indent="0">
              <a:buFontTx/>
              <a:buNone/>
              <a:defRPr sz="2667">
                <a:solidFill>
                  <a:schemeClr val="bg1"/>
                </a:solidFill>
                <a:latin typeface="Franklin Gothic Book" panose="020B0503020102020204" pitchFamily="34" charset="0"/>
              </a:defRPr>
            </a:lvl2pPr>
            <a:lvl3pPr marL="1219170" indent="0">
              <a:buFontTx/>
              <a:buNone/>
              <a:defRPr sz="2400">
                <a:solidFill>
                  <a:schemeClr val="bg1"/>
                </a:solidFill>
                <a:latin typeface="Franklin Gothic Book" panose="020B0503020102020204" pitchFamily="34" charset="0"/>
              </a:defRPr>
            </a:lvl3pPr>
            <a:lvl4pPr marL="1828754" indent="0">
              <a:buFontTx/>
              <a:buNone/>
              <a:defRPr sz="2133">
                <a:solidFill>
                  <a:schemeClr val="bg1"/>
                </a:solidFill>
                <a:latin typeface="Franklin Gothic Book" panose="020B0503020102020204" pitchFamily="34" charset="0"/>
              </a:defRPr>
            </a:lvl4pPr>
            <a:lvl5pPr marL="2438339" indent="0">
              <a:buFontTx/>
              <a:buNone/>
              <a:defRPr sz="2133">
                <a:solidFill>
                  <a:schemeClr val="bg1"/>
                </a:solidFill>
                <a:latin typeface="Franklin Gothic Book" panose="020B05030201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416349278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Jack_Layout 01">
    <p:bg>
      <p:bgPr>
        <a:solidFill>
          <a:schemeClr val="bg1"/>
        </a:solidFill>
        <a:effectLst/>
      </p:bgPr>
    </p:bg>
    <p:spTree>
      <p:nvGrpSpPr>
        <p:cNvPr id="1" name=""/>
        <p:cNvGrpSpPr/>
        <p:nvPr/>
      </p:nvGrpSpPr>
      <p:grpSpPr>
        <a:xfrm>
          <a:off x="0" y="0"/>
          <a:ext cx="0" cy="0"/>
          <a:chOff x="0" y="0"/>
          <a:chExt cx="0" cy="0"/>
        </a:xfrm>
      </p:grpSpPr>
      <p:sp>
        <p:nvSpPr>
          <p:cNvPr id="16" name="Text Placeholder 14"/>
          <p:cNvSpPr>
            <a:spLocks noGrp="1"/>
          </p:cNvSpPr>
          <p:nvPr>
            <p:ph type="body" sz="quarter" idx="11"/>
          </p:nvPr>
        </p:nvSpPr>
        <p:spPr>
          <a:xfrm>
            <a:off x="897997" y="2124040"/>
            <a:ext cx="5198003" cy="3442867"/>
          </a:xfrm>
          <a:noFill/>
          <a:ln>
            <a:noFill/>
          </a:ln>
        </p:spPr>
        <p:txBody>
          <a:bodyPr lIns="0" tIns="0" rIns="0" bIns="0">
            <a:noAutofit/>
          </a:bodyPr>
          <a:lstStyle>
            <a:lvl1pPr marL="0" indent="0">
              <a:lnSpc>
                <a:spcPct val="90000"/>
              </a:lnSpc>
              <a:spcBef>
                <a:spcPts val="400"/>
              </a:spcBef>
              <a:buFontTx/>
              <a:buNone/>
              <a:defRPr sz="2667" b="0">
                <a:solidFill>
                  <a:schemeClr val="tx2"/>
                </a:solidFill>
                <a:latin typeface="+mj-lt"/>
                <a:cs typeface="Arial" panose="020B0604020202020204" pitchFamily="34" charset="0"/>
              </a:defRPr>
            </a:lvl1pPr>
            <a:lvl2pPr marL="609585" indent="0">
              <a:buFontTx/>
              <a:buNone/>
              <a:defRPr sz="2667">
                <a:solidFill>
                  <a:schemeClr val="bg1"/>
                </a:solidFill>
                <a:latin typeface="Franklin Gothic Book" panose="020B0503020102020204" pitchFamily="34" charset="0"/>
              </a:defRPr>
            </a:lvl2pPr>
            <a:lvl3pPr marL="1219170" indent="0">
              <a:buFontTx/>
              <a:buNone/>
              <a:defRPr sz="2400">
                <a:solidFill>
                  <a:schemeClr val="bg1"/>
                </a:solidFill>
                <a:latin typeface="Franklin Gothic Book" panose="020B0503020102020204" pitchFamily="34" charset="0"/>
              </a:defRPr>
            </a:lvl3pPr>
            <a:lvl4pPr marL="1828754" indent="0">
              <a:buFontTx/>
              <a:buNone/>
              <a:defRPr sz="2133">
                <a:solidFill>
                  <a:schemeClr val="bg1"/>
                </a:solidFill>
                <a:latin typeface="Franklin Gothic Book" panose="020B0503020102020204" pitchFamily="34" charset="0"/>
              </a:defRPr>
            </a:lvl4pPr>
            <a:lvl5pPr marL="2438339" indent="0">
              <a:buFontTx/>
              <a:buNone/>
              <a:defRPr sz="2133">
                <a:solidFill>
                  <a:schemeClr val="bg1"/>
                </a:solidFill>
                <a:latin typeface="Franklin Gothic Book" panose="020B0503020102020204" pitchFamily="34" charset="0"/>
              </a:defRPr>
            </a:lvl5pPr>
          </a:lstStyle>
          <a:p>
            <a:pPr lvl="0"/>
            <a:r>
              <a:rPr lang="en-US" noProof="0"/>
              <a:t>Click to edit Master text styles</a:t>
            </a:r>
          </a:p>
        </p:txBody>
      </p:sp>
      <p:sp>
        <p:nvSpPr>
          <p:cNvPr id="18" name="Picture Placeholder 4"/>
          <p:cNvSpPr>
            <a:spLocks noGrp="1"/>
          </p:cNvSpPr>
          <p:nvPr>
            <p:ph type="pic" sz="quarter" idx="12"/>
          </p:nvPr>
        </p:nvSpPr>
        <p:spPr>
          <a:xfrm>
            <a:off x="6959600" y="1373"/>
            <a:ext cx="5232401" cy="6856627"/>
          </a:xfrm>
          <a:solidFill>
            <a:schemeClr val="accent1">
              <a:lumMod val="40000"/>
              <a:lumOff val="60000"/>
            </a:schemeClr>
          </a:solidFill>
        </p:spPr>
        <p:txBody>
          <a:bodyPr anchor="ctr"/>
          <a:lstStyle>
            <a:lvl1pPr marL="0" indent="0" algn="ctr">
              <a:buFontTx/>
              <a:buNone/>
              <a:defRPr b="0">
                <a:solidFill>
                  <a:schemeClr val="bg1"/>
                </a:solidFill>
                <a:latin typeface="+mn-lt"/>
                <a:cs typeface="Arial" panose="020B0604020202020204" pitchFamily="34" charset="0"/>
              </a:defRPr>
            </a:lvl1pPr>
          </a:lstStyle>
          <a:p>
            <a:r>
              <a:rPr lang="en-US" noProof="0"/>
              <a:t>Click icon to add picture</a:t>
            </a:r>
          </a:p>
        </p:txBody>
      </p:sp>
    </p:spTree>
    <p:extLst>
      <p:ext uri="{BB962C8B-B14F-4D97-AF65-F5344CB8AC3E}">
        <p14:creationId xmlns:p14="http://schemas.microsoft.com/office/powerpoint/2010/main" val="4198609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Jack_Layout_04">
    <p:bg>
      <p:bgPr>
        <a:solidFill>
          <a:schemeClr val="bg1"/>
        </a:solidFill>
        <a:effectLst/>
      </p:bgPr>
    </p:bg>
    <p:spTree>
      <p:nvGrpSpPr>
        <p:cNvPr id="1" name=""/>
        <p:cNvGrpSpPr/>
        <p:nvPr/>
      </p:nvGrpSpPr>
      <p:grpSpPr>
        <a:xfrm>
          <a:off x="0" y="0"/>
          <a:ext cx="0" cy="0"/>
          <a:chOff x="0" y="0"/>
          <a:chExt cx="0" cy="0"/>
        </a:xfrm>
      </p:grpSpPr>
      <p:sp>
        <p:nvSpPr>
          <p:cNvPr id="16" name="Text Placeholder 14"/>
          <p:cNvSpPr>
            <a:spLocks noGrp="1"/>
          </p:cNvSpPr>
          <p:nvPr>
            <p:ph type="body" sz="quarter" idx="11"/>
          </p:nvPr>
        </p:nvSpPr>
        <p:spPr>
          <a:xfrm>
            <a:off x="8656319" y="2575560"/>
            <a:ext cx="2593764" cy="3442867"/>
          </a:xfrm>
          <a:noFill/>
          <a:ln>
            <a:noFill/>
          </a:ln>
        </p:spPr>
        <p:txBody>
          <a:bodyPr lIns="0" tIns="0" rIns="0" bIns="0">
            <a:noAutofit/>
          </a:bodyPr>
          <a:lstStyle>
            <a:lvl1pPr marL="0" indent="0">
              <a:lnSpc>
                <a:spcPct val="90000"/>
              </a:lnSpc>
              <a:spcBef>
                <a:spcPts val="400"/>
              </a:spcBef>
              <a:buFontTx/>
              <a:buNone/>
              <a:defRPr sz="1867" b="0">
                <a:solidFill>
                  <a:srgbClr val="666666"/>
                </a:solidFill>
                <a:latin typeface="+mj-lt"/>
                <a:cs typeface="Arial" panose="020B0604020202020204" pitchFamily="34" charset="0"/>
              </a:defRPr>
            </a:lvl1pPr>
            <a:lvl2pPr marL="609585" indent="0">
              <a:buFontTx/>
              <a:buNone/>
              <a:defRPr sz="2667">
                <a:solidFill>
                  <a:schemeClr val="bg1"/>
                </a:solidFill>
                <a:latin typeface="Franklin Gothic Book" panose="020B0503020102020204" pitchFamily="34" charset="0"/>
              </a:defRPr>
            </a:lvl2pPr>
            <a:lvl3pPr marL="1219170" indent="0">
              <a:buFontTx/>
              <a:buNone/>
              <a:defRPr sz="2400">
                <a:solidFill>
                  <a:schemeClr val="bg1"/>
                </a:solidFill>
                <a:latin typeface="Franklin Gothic Book" panose="020B0503020102020204" pitchFamily="34" charset="0"/>
              </a:defRPr>
            </a:lvl3pPr>
            <a:lvl4pPr marL="1828754" indent="0">
              <a:buFontTx/>
              <a:buNone/>
              <a:defRPr sz="2133">
                <a:solidFill>
                  <a:schemeClr val="bg1"/>
                </a:solidFill>
                <a:latin typeface="Franklin Gothic Book" panose="020B0503020102020204" pitchFamily="34" charset="0"/>
              </a:defRPr>
            </a:lvl4pPr>
            <a:lvl5pPr marL="2438339" indent="0">
              <a:buFontTx/>
              <a:buNone/>
              <a:defRPr sz="2133">
                <a:solidFill>
                  <a:schemeClr val="bg1"/>
                </a:solidFill>
                <a:latin typeface="Franklin Gothic Book" panose="020B0503020102020204" pitchFamily="34" charset="0"/>
              </a:defRPr>
            </a:lvl5pPr>
          </a:lstStyle>
          <a:p>
            <a:pPr lvl="0"/>
            <a:r>
              <a:rPr lang="en-US" noProof="0"/>
              <a:t>Click to edit Master text styles</a:t>
            </a:r>
          </a:p>
        </p:txBody>
      </p:sp>
      <p:sp>
        <p:nvSpPr>
          <p:cNvPr id="18" name="Picture Placeholder 4"/>
          <p:cNvSpPr>
            <a:spLocks noGrp="1"/>
          </p:cNvSpPr>
          <p:nvPr>
            <p:ph type="pic" sz="quarter" idx="12"/>
          </p:nvPr>
        </p:nvSpPr>
        <p:spPr>
          <a:xfrm>
            <a:off x="0" y="1"/>
            <a:ext cx="7802880" cy="6858000"/>
          </a:xfrm>
          <a:solidFill>
            <a:schemeClr val="accent1">
              <a:lumMod val="40000"/>
              <a:lumOff val="60000"/>
            </a:schemeClr>
          </a:solidFill>
          <a:ln w="57150">
            <a:noFill/>
          </a:ln>
        </p:spPr>
        <p:txBody>
          <a:bodyPr anchor="ctr"/>
          <a:lstStyle>
            <a:lvl1pPr marL="0" indent="0" algn="ctr">
              <a:buFontTx/>
              <a:buNone/>
              <a:defRPr b="0">
                <a:solidFill>
                  <a:schemeClr val="bg1"/>
                </a:solidFill>
                <a:latin typeface="+mn-lt"/>
                <a:cs typeface="Arial" panose="020B0604020202020204" pitchFamily="34" charset="0"/>
              </a:defRPr>
            </a:lvl1pPr>
          </a:lstStyle>
          <a:p>
            <a:r>
              <a:rPr lang="en-US" noProof="0"/>
              <a:t>Click icon to add picture</a:t>
            </a:r>
          </a:p>
        </p:txBody>
      </p:sp>
    </p:spTree>
    <p:extLst>
      <p:ext uri="{BB962C8B-B14F-4D97-AF65-F5344CB8AC3E}">
        <p14:creationId xmlns:p14="http://schemas.microsoft.com/office/powerpoint/2010/main" val="2119157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Jack_Layout_04">
    <p:bg>
      <p:bgPr>
        <a:solidFill>
          <a:schemeClr val="bg1"/>
        </a:solidFill>
        <a:effectLst/>
      </p:bgPr>
    </p:bg>
    <p:spTree>
      <p:nvGrpSpPr>
        <p:cNvPr id="1" name=""/>
        <p:cNvGrpSpPr/>
        <p:nvPr/>
      </p:nvGrpSpPr>
      <p:grpSpPr>
        <a:xfrm>
          <a:off x="0" y="0"/>
          <a:ext cx="0" cy="0"/>
          <a:chOff x="0" y="0"/>
          <a:chExt cx="0" cy="0"/>
        </a:xfrm>
      </p:grpSpPr>
      <p:sp>
        <p:nvSpPr>
          <p:cNvPr id="18" name="Picture Placeholder 4"/>
          <p:cNvSpPr>
            <a:spLocks noGrp="1"/>
          </p:cNvSpPr>
          <p:nvPr>
            <p:ph type="pic" sz="quarter" idx="12" hasCustomPrompt="1"/>
          </p:nvPr>
        </p:nvSpPr>
        <p:spPr>
          <a:xfrm>
            <a:off x="0" y="1"/>
            <a:ext cx="12192000" cy="6858000"/>
          </a:xfrm>
          <a:solidFill>
            <a:schemeClr val="accent1">
              <a:lumMod val="40000"/>
              <a:lumOff val="60000"/>
            </a:schemeClr>
          </a:solidFill>
          <a:ln w="57150">
            <a:noFill/>
          </a:ln>
        </p:spPr>
        <p:txBody>
          <a:bodyPr anchor="ctr"/>
          <a:lstStyle>
            <a:lvl1pPr marL="0" indent="0" algn="ctr">
              <a:buFontTx/>
              <a:buNone/>
              <a:defRPr b="0" baseline="0">
                <a:solidFill>
                  <a:schemeClr val="bg1"/>
                </a:solidFill>
                <a:latin typeface="+mn-lt"/>
                <a:cs typeface="Arial" panose="020B0604020202020204" pitchFamily="34" charset="0"/>
              </a:defRPr>
            </a:lvl1pPr>
          </a:lstStyle>
          <a:p>
            <a:r>
              <a:rPr lang="en-US" noProof="0"/>
              <a:t>Drag video to placeholder</a:t>
            </a:r>
          </a:p>
        </p:txBody>
      </p:sp>
    </p:spTree>
    <p:extLst>
      <p:ext uri="{BB962C8B-B14F-4D97-AF65-F5344CB8AC3E}">
        <p14:creationId xmlns:p14="http://schemas.microsoft.com/office/powerpoint/2010/main" val="363234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5A7BEE-7023-487C-9D15-F9030D8FF4FC}"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85EC7-730E-4D77-A92B-242B03EB032E}" type="slidenum">
              <a:rPr lang="en-GB" smtClean="0"/>
              <a:t>‹#›</a:t>
            </a:fld>
            <a:endParaRPr lang="en-GB"/>
          </a:p>
        </p:txBody>
      </p:sp>
    </p:spTree>
    <p:extLst>
      <p:ext uri="{BB962C8B-B14F-4D97-AF65-F5344CB8AC3E}">
        <p14:creationId xmlns:p14="http://schemas.microsoft.com/office/powerpoint/2010/main" val="869894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Jack_Layout_04">
    <p:bg>
      <p:bgPr>
        <a:solidFill>
          <a:schemeClr val="bg1"/>
        </a:solidFill>
        <a:effectLst/>
      </p:bgPr>
    </p:bg>
    <p:spTree>
      <p:nvGrpSpPr>
        <p:cNvPr id="1" name=""/>
        <p:cNvGrpSpPr/>
        <p:nvPr/>
      </p:nvGrpSpPr>
      <p:grpSpPr>
        <a:xfrm>
          <a:off x="0" y="0"/>
          <a:ext cx="0" cy="0"/>
          <a:chOff x="0" y="0"/>
          <a:chExt cx="0" cy="0"/>
        </a:xfrm>
      </p:grpSpPr>
      <p:sp>
        <p:nvSpPr>
          <p:cNvPr id="18" name="Picture Placeholder 4"/>
          <p:cNvSpPr>
            <a:spLocks noGrp="1"/>
          </p:cNvSpPr>
          <p:nvPr>
            <p:ph type="pic" sz="quarter" idx="12" hasCustomPrompt="1"/>
          </p:nvPr>
        </p:nvSpPr>
        <p:spPr>
          <a:xfrm>
            <a:off x="0" y="1"/>
            <a:ext cx="12192000" cy="6858000"/>
          </a:xfrm>
          <a:solidFill>
            <a:schemeClr val="accent1">
              <a:lumMod val="40000"/>
              <a:lumOff val="60000"/>
            </a:schemeClr>
          </a:solidFill>
          <a:ln w="57150">
            <a:noFill/>
          </a:ln>
        </p:spPr>
        <p:txBody>
          <a:bodyPr anchor="ctr"/>
          <a:lstStyle>
            <a:lvl1pPr marL="0" indent="0" algn="ctr">
              <a:buFontTx/>
              <a:buNone/>
              <a:defRPr b="0" baseline="0">
                <a:solidFill>
                  <a:schemeClr val="bg1"/>
                </a:solidFill>
                <a:latin typeface="+mn-lt"/>
                <a:cs typeface="Arial" panose="020B0604020202020204" pitchFamily="34" charset="0"/>
              </a:defRPr>
            </a:lvl1pPr>
          </a:lstStyle>
          <a:p>
            <a:r>
              <a:rPr lang="en-US" noProof="0"/>
              <a:t>Drag photo to placeholder</a:t>
            </a:r>
          </a:p>
        </p:txBody>
      </p:sp>
    </p:spTree>
    <p:extLst>
      <p:ext uri="{BB962C8B-B14F-4D97-AF65-F5344CB8AC3E}">
        <p14:creationId xmlns:p14="http://schemas.microsoft.com/office/powerpoint/2010/main" val="2760076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Jack_Layout 06">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2284" y="836085"/>
            <a:ext cx="10337800" cy="865716"/>
          </a:xfrm>
        </p:spPr>
        <p:txBody>
          <a:bodyPr lIns="0" tIns="0" rIns="0" bIns="0" anchor="t">
            <a:noAutofit/>
          </a:bodyPr>
          <a:lstStyle>
            <a:lvl1pPr algn="l">
              <a:defRPr sz="3733" b="1" i="0">
                <a:solidFill>
                  <a:schemeClr val="accent1"/>
                </a:solidFill>
                <a:latin typeface="Gill Sans"/>
                <a:cs typeface="Gill Sans"/>
              </a:defRPr>
            </a:lvl1pPr>
          </a:lstStyle>
          <a:p>
            <a:r>
              <a:rPr lang="en-US" noProof="0"/>
              <a:t>Heading here</a:t>
            </a:r>
          </a:p>
        </p:txBody>
      </p:sp>
      <p:sp>
        <p:nvSpPr>
          <p:cNvPr id="4" name="Text Placeholder 7"/>
          <p:cNvSpPr>
            <a:spLocks noGrp="1"/>
          </p:cNvSpPr>
          <p:nvPr>
            <p:ph type="body" sz="quarter" idx="10"/>
          </p:nvPr>
        </p:nvSpPr>
        <p:spPr>
          <a:xfrm>
            <a:off x="907641" y="1689101"/>
            <a:ext cx="8640153" cy="4332816"/>
          </a:xfrm>
        </p:spPr>
        <p:txBody>
          <a:bodyPr lIns="0" tIns="0" rIns="0" bIns="0">
            <a:noAutofit/>
          </a:bodyPr>
          <a:lstStyle>
            <a:lvl1pPr marL="302676" indent="-302676">
              <a:spcBef>
                <a:spcPts val="0"/>
              </a:spcBef>
              <a:buFont typeface="Wingdings" panose="05000000000000000000" pitchFamily="2" charset="2"/>
              <a:buChar char="§"/>
              <a:defRPr sz="2667" b="0">
                <a:solidFill>
                  <a:schemeClr val="tx2"/>
                </a:solidFill>
                <a:latin typeface="+mn-lt"/>
              </a:defRPr>
            </a:lvl1pPr>
            <a:lvl2pPr marL="609585" indent="0">
              <a:buFontTx/>
              <a:buNone/>
              <a:defRPr sz="6400">
                <a:latin typeface="Futura LT Bold" panose="02000803040000020003" pitchFamily="2" charset="0"/>
              </a:defRPr>
            </a:lvl2pPr>
            <a:lvl3pPr marL="1219170" indent="0">
              <a:buFontTx/>
              <a:buNone/>
              <a:defRPr sz="6400">
                <a:latin typeface="Futura LT Bold" panose="02000803040000020003" pitchFamily="2" charset="0"/>
              </a:defRPr>
            </a:lvl3pPr>
            <a:lvl4pPr marL="1828754" indent="0">
              <a:buFontTx/>
              <a:buNone/>
              <a:defRPr sz="6400">
                <a:latin typeface="Futura LT Bold" panose="02000803040000020003" pitchFamily="2" charset="0"/>
              </a:defRPr>
            </a:lvl4pPr>
            <a:lvl5pPr marL="2438339" indent="0">
              <a:buFontTx/>
              <a:buNone/>
              <a:defRPr sz="6400">
                <a:latin typeface="Futura LT Bold" panose="02000803040000020003" pitchFamily="2" charset="0"/>
              </a:defRPr>
            </a:lvl5pPr>
          </a:lstStyle>
          <a:p>
            <a:pPr lvl="0"/>
            <a:r>
              <a:rPr lang="en-US" noProof="0"/>
              <a:t>Click to edit Master text styles</a:t>
            </a:r>
          </a:p>
        </p:txBody>
      </p:sp>
    </p:spTree>
    <p:extLst>
      <p:ext uri="{BB962C8B-B14F-4D97-AF65-F5344CB8AC3E}">
        <p14:creationId xmlns:p14="http://schemas.microsoft.com/office/powerpoint/2010/main" val="197435935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Rectangle 8"/>
          <p:cNvSpPr/>
          <p:nvPr/>
        </p:nvSpPr>
        <p:spPr>
          <a:xfrm>
            <a:off x="256033"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p:cNvCxnSpPr/>
          <p:nvPr/>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9"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defTabSz="1219170"/>
            <a:fld id="{8BEEBAAA-29B5-4AF5-BC5F-7E580C29002D}" type="datetimeFigureOut">
              <a:rPr lang="en-US" smtClean="0">
                <a:solidFill>
                  <a:prstClr val="black">
                    <a:lumMod val="65000"/>
                    <a:lumOff val="35000"/>
                  </a:prstClr>
                </a:solidFill>
              </a:rPr>
              <a:pPr defTabSz="1219170"/>
              <a:t>3/3/2026</a:t>
            </a:fld>
            <a:endParaRPr lang="en-US">
              <a:solidFill>
                <a:prstClr val="black">
                  <a:lumMod val="65000"/>
                  <a:lumOff val="35000"/>
                </a:prstClr>
              </a:solidFill>
            </a:endParaRPr>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defTabSz="1219170"/>
            <a:endParaRPr lang="en-US">
              <a:solidFill>
                <a:prstClr val="black">
                  <a:lumMod val="65000"/>
                  <a:lumOff val="35000"/>
                </a:prstClr>
              </a:solidFill>
            </a:endParaRPr>
          </a:p>
        </p:txBody>
      </p:sp>
      <p:sp>
        <p:nvSpPr>
          <p:cNvPr id="8" name="Slide Number Placeholder 5"/>
          <p:cNvSpPr>
            <a:spLocks noGrp="1"/>
          </p:cNvSpPr>
          <p:nvPr>
            <p:ph type="sldNum" sz="quarter" idx="4"/>
          </p:nvPr>
        </p:nvSpPr>
        <p:spPr>
          <a:xfrm>
            <a:off x="8371927"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defTabSz="1219170"/>
            <a:fld id="{9860EDB8-5305-433F-BE41-D7A86D811DB3}" type="slidenum">
              <a:rPr lang="en-US" smtClean="0">
                <a:solidFill>
                  <a:prstClr val="black">
                    <a:lumMod val="65000"/>
                    <a:lumOff val="35000"/>
                  </a:prstClr>
                </a:solidFill>
              </a:rPr>
              <a:pPr defTabSz="1219170"/>
              <a:t>‹#›</a:t>
            </a:fld>
            <a:endParaRPr lang="en-US">
              <a:solidFill>
                <a:prstClr val="black">
                  <a:lumMod val="65000"/>
                  <a:lumOff val="35000"/>
                </a:prstClr>
              </a:solidFill>
            </a:endParaRPr>
          </a:p>
        </p:txBody>
      </p:sp>
    </p:spTree>
    <p:extLst>
      <p:ext uri="{BB962C8B-B14F-4D97-AF65-F5344CB8AC3E}">
        <p14:creationId xmlns:p14="http://schemas.microsoft.com/office/powerpoint/2010/main" val="908484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Rectangle 2"/>
          <p:cNvSpPr/>
          <p:nvPr/>
        </p:nvSpPr>
        <p:spPr>
          <a:xfrm>
            <a:off x="0" y="1"/>
            <a:ext cx="12192000" cy="1172308"/>
          </a:xfrm>
          <a:prstGeom prst="rect">
            <a:avLst/>
          </a:prstGeom>
          <a:gradFill flip="none" rotWithShape="1">
            <a:gsLst>
              <a:gs pos="0">
                <a:srgbClr val="D1CCBD">
                  <a:shade val="30000"/>
                  <a:satMod val="115000"/>
                </a:srgbClr>
              </a:gs>
              <a:gs pos="50000">
                <a:srgbClr val="D1CCBD">
                  <a:shade val="67500"/>
                  <a:satMod val="115000"/>
                </a:srgbClr>
              </a:gs>
              <a:gs pos="100000">
                <a:srgbClr val="D1CCBD">
                  <a:shade val="100000"/>
                  <a:satMod val="115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4" name="Rectangle 3"/>
          <p:cNvSpPr/>
          <p:nvPr/>
        </p:nvSpPr>
        <p:spPr>
          <a:xfrm>
            <a:off x="196852" y="1171576"/>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2870971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13" y="3043730"/>
            <a:ext cx="5472863" cy="2137871"/>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pPr defTabSz="1218956"/>
            <a:fld id="{9578D6DB-6798-42D2-B9AD-FC6F1C72FC30}" type="datetimeFigureOut">
              <a:rPr lang="en-US" smtClean="0">
                <a:solidFill>
                  <a:srgbClr val="000000">
                    <a:tint val="75000"/>
                  </a:srgbClr>
                </a:solidFill>
              </a:rPr>
              <a:pPr defTabSz="1218956"/>
              <a:t>3/3/2026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8956"/>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956"/>
            <a:fld id="{E5EDE275-BE14-4364-AEA2-5F5667C0FD49}" type="slidenum">
              <a:rPr lang="en-US" smtClean="0">
                <a:solidFill>
                  <a:srgbClr val="000000">
                    <a:tint val="75000"/>
                  </a:srgbClr>
                </a:solidFill>
              </a:rPr>
              <a:pPr defTabSz="1218956"/>
              <a:t>‹#›</a:t>
            </a:fld>
            <a:endParaRPr lang="en-US">
              <a:solidFill>
                <a:srgbClr val="000000">
                  <a:tint val="75000"/>
                </a:srgbClr>
              </a:solidFill>
            </a:endParaRPr>
          </a:p>
        </p:txBody>
      </p:sp>
      <p:sp>
        <p:nvSpPr>
          <p:cNvPr id="7" name="Content Placeholder 6"/>
          <p:cNvSpPr>
            <a:spLocks noGrp="1"/>
          </p:cNvSpPr>
          <p:nvPr>
            <p:ph sz="quarter" idx="13"/>
          </p:nvPr>
        </p:nvSpPr>
        <p:spPr>
          <a:xfrm>
            <a:off x="614298" y="5357597"/>
            <a:ext cx="5481703"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32290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pPr defTabSz="1218956"/>
            <a:fld id="{425404F2-BE9A-4460-8815-8F645183555F}" type="datetimeFigureOut">
              <a:rPr lang="en-US" smtClean="0">
                <a:solidFill>
                  <a:srgbClr val="000000">
                    <a:tint val="75000"/>
                  </a:srgbClr>
                </a:solidFill>
              </a:rPr>
              <a:pPr defTabSz="1218956"/>
              <a:t>3/3/2026</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8956"/>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956"/>
            <a:fld id="{96E69268-9C8B-4EBF-A9EE-DC5DC2D48DC3}" type="slidenum">
              <a:rPr lang="en-US" smtClean="0">
                <a:solidFill>
                  <a:srgbClr val="000000">
                    <a:tint val="75000"/>
                  </a:srgbClr>
                </a:solidFill>
              </a:rPr>
              <a:pPr defTabSz="1218956"/>
              <a:t>‹#›</a:t>
            </a:fld>
            <a:endParaRPr lang="en-US">
              <a:solidFill>
                <a:srgbClr val="000000">
                  <a:tint val="75000"/>
                </a:srgbClr>
              </a:solidFill>
            </a:endParaRPr>
          </a:p>
        </p:txBody>
      </p:sp>
    </p:spTree>
    <p:extLst>
      <p:ext uri="{BB962C8B-B14F-4D97-AF65-F5344CB8AC3E}">
        <p14:creationId xmlns:p14="http://schemas.microsoft.com/office/powerpoint/2010/main" val="671255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4" y="2870636"/>
            <a:ext cx="5932223" cy="711081"/>
          </a:xfrm>
          <a:prstGeom prst="rect">
            <a:avLst/>
          </a:prstGeo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defTabSz="914377"/>
            <a:fld id="{425404F2-BE9A-4460-8815-8F645183555F}" type="datetimeFigureOut">
              <a:rPr lang="en-US" smtClean="0">
                <a:solidFill>
                  <a:prstClr val="black">
                    <a:tint val="75000"/>
                  </a:prstClr>
                </a:solidFill>
              </a:rPr>
              <a:pPr defTabSz="914377"/>
              <a:t>3/3/2026</a:t>
            </a:fld>
            <a:endParaRPr lang="en-US">
              <a:solidFill>
                <a:prstClr val="black">
                  <a:tint val="75000"/>
                </a:prstClr>
              </a:solidFill>
            </a:endParaRPr>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pPr defTabSz="914377"/>
            <a:endParaRPr lang="en-US">
              <a:solidFill>
                <a:prstClr val="black">
                  <a:tint val="75000"/>
                </a:prstClr>
              </a:solidFill>
            </a:endParaRPr>
          </a:p>
        </p:txBody>
      </p:sp>
      <p:sp>
        <p:nvSpPr>
          <p:cNvPr id="5" name="Slide Number Placeholder 4"/>
          <p:cNvSpPr>
            <a:spLocks noGrp="1"/>
          </p:cNvSpPr>
          <p:nvPr>
            <p:ph type="sldNum" sz="quarter" idx="12"/>
          </p:nvPr>
        </p:nvSpPr>
        <p:spPr>
          <a:xfrm>
            <a:off x="8737601" y="6356352"/>
            <a:ext cx="2844800" cy="365125"/>
          </a:xfrm>
          <a:prstGeom prst="rect">
            <a:avLst/>
          </a:prstGeom>
        </p:spPr>
        <p:txBody>
          <a:bodyPr/>
          <a:lstStyle/>
          <a:p>
            <a:pPr defTabSz="914377"/>
            <a:fld id="{96E69268-9C8B-4EBF-A9EE-DC5DC2D48DC3}"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9811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5A7BEE-7023-487C-9D15-F9030D8FF4FC}" type="datetimeFigureOut">
              <a:rPr lang="en-GB" smtClean="0"/>
              <a:t>03/03/2026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85EC7-730E-4D77-A92B-242B03EB032E}" type="slidenum">
              <a:rPr lang="en-GB" smtClean="0"/>
              <a:t>‹#›</a:t>
            </a:fld>
            <a:endParaRPr lang="en-GB"/>
          </a:p>
        </p:txBody>
      </p:sp>
    </p:spTree>
    <p:extLst>
      <p:ext uri="{BB962C8B-B14F-4D97-AF65-F5344CB8AC3E}">
        <p14:creationId xmlns:p14="http://schemas.microsoft.com/office/powerpoint/2010/main" val="329491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5A7BEE-7023-487C-9D15-F9030D8FF4FC}" type="datetimeFigureOut">
              <a:rPr lang="en-GB" smtClean="0"/>
              <a:t>03/03/2026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485EC7-730E-4D77-A92B-242B03EB032E}" type="slidenum">
              <a:rPr lang="en-GB" smtClean="0"/>
              <a:t>‹#›</a:t>
            </a:fld>
            <a:endParaRPr lang="en-GB"/>
          </a:p>
        </p:txBody>
      </p:sp>
    </p:spTree>
    <p:extLst>
      <p:ext uri="{BB962C8B-B14F-4D97-AF65-F5344CB8AC3E}">
        <p14:creationId xmlns:p14="http://schemas.microsoft.com/office/powerpoint/2010/main" val="178626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5A7BEE-7023-487C-9D15-F9030D8FF4FC}" type="datetimeFigureOut">
              <a:rPr lang="en-GB" smtClean="0"/>
              <a:t>03/03/2026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485EC7-730E-4D77-A92B-242B03EB032E}" type="slidenum">
              <a:rPr lang="en-GB" smtClean="0"/>
              <a:t>‹#›</a:t>
            </a:fld>
            <a:endParaRPr lang="en-GB"/>
          </a:p>
        </p:txBody>
      </p:sp>
    </p:spTree>
    <p:extLst>
      <p:ext uri="{BB962C8B-B14F-4D97-AF65-F5344CB8AC3E}">
        <p14:creationId xmlns:p14="http://schemas.microsoft.com/office/powerpoint/2010/main" val="260846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A7BEE-7023-487C-9D15-F9030D8FF4FC}" type="datetimeFigureOut">
              <a:rPr lang="en-GB" smtClean="0"/>
              <a:t>03/03/2026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485EC7-730E-4D77-A92B-242B03EB032E}" type="slidenum">
              <a:rPr lang="en-GB" smtClean="0"/>
              <a:t>‹#›</a:t>
            </a:fld>
            <a:endParaRPr lang="en-GB"/>
          </a:p>
        </p:txBody>
      </p:sp>
    </p:spTree>
    <p:extLst>
      <p:ext uri="{BB962C8B-B14F-4D97-AF65-F5344CB8AC3E}">
        <p14:creationId xmlns:p14="http://schemas.microsoft.com/office/powerpoint/2010/main" val="395309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5A7BEE-7023-487C-9D15-F9030D8FF4FC}" type="datetimeFigureOut">
              <a:rPr lang="en-GB" smtClean="0"/>
              <a:t>03/03/2026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85EC7-730E-4D77-A92B-242B03EB032E}" type="slidenum">
              <a:rPr lang="en-GB" smtClean="0"/>
              <a:t>‹#›</a:t>
            </a:fld>
            <a:endParaRPr lang="en-GB"/>
          </a:p>
        </p:txBody>
      </p:sp>
    </p:spTree>
    <p:extLst>
      <p:ext uri="{BB962C8B-B14F-4D97-AF65-F5344CB8AC3E}">
        <p14:creationId xmlns:p14="http://schemas.microsoft.com/office/powerpoint/2010/main" val="274321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5A7BEE-7023-487C-9D15-F9030D8FF4FC}" type="datetimeFigureOut">
              <a:rPr lang="en-GB" smtClean="0"/>
              <a:t>03/03/2026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85EC7-730E-4D77-A92B-242B03EB032E}" type="slidenum">
              <a:rPr lang="en-GB" smtClean="0"/>
              <a:t>‹#›</a:t>
            </a:fld>
            <a:endParaRPr lang="en-GB"/>
          </a:p>
        </p:txBody>
      </p:sp>
    </p:spTree>
    <p:extLst>
      <p:ext uri="{BB962C8B-B14F-4D97-AF65-F5344CB8AC3E}">
        <p14:creationId xmlns:p14="http://schemas.microsoft.com/office/powerpoint/2010/main" val="10488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A7BEE-7023-487C-9D15-F9030D8FF4FC}" type="datetimeFigureOut">
              <a:rPr lang="en-GB" smtClean="0"/>
              <a:t>03/03/2026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85EC7-730E-4D77-A92B-242B03EB032E}" type="slidenum">
              <a:rPr lang="en-GB" smtClean="0"/>
              <a:t>‹#›</a:t>
            </a:fld>
            <a:endParaRPr lang="en-GB"/>
          </a:p>
        </p:txBody>
      </p:sp>
    </p:spTree>
    <p:extLst>
      <p:ext uri="{BB962C8B-B14F-4D97-AF65-F5344CB8AC3E}">
        <p14:creationId xmlns:p14="http://schemas.microsoft.com/office/powerpoint/2010/main" val="1299543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TW"/>
              <a:t>Click to edit Master title style</a:t>
            </a:r>
            <a:endParaRPr lang="zh-TW" alt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219170"/>
            <a:fld id="{A4C8C9DE-DCD0-4B78-B566-7E0A77457170}" type="datetimeFigureOut">
              <a:rPr lang="zh-TW" altLang="en-US" smtClean="0">
                <a:solidFill>
                  <a:prstClr val="black">
                    <a:tint val="75000"/>
                  </a:prstClr>
                </a:solidFill>
              </a:rPr>
              <a:pPr defTabSz="1219170"/>
              <a:t>2026/3/3</a:t>
            </a:fld>
            <a:endParaRPr lang="zh-TW"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219170"/>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219170"/>
            <a:fld id="{A7331257-5BE5-4D79-BEAE-53D5439B647E}" type="slidenum">
              <a:rPr lang="zh-TW" altLang="en-US" smtClean="0">
                <a:solidFill>
                  <a:prstClr val="black">
                    <a:tint val="75000"/>
                  </a:prstClr>
                </a:solidFill>
              </a:rPr>
              <a:pPr defTabSz="1219170"/>
              <a:t>‹#›</a:t>
            </a:fld>
            <a:endParaRPr lang="zh-TW" altLang="en-US">
              <a:solidFill>
                <a:prstClr val="black">
                  <a:tint val="75000"/>
                </a:prstClr>
              </a:solidFill>
            </a:endParaRPr>
          </a:p>
        </p:txBody>
      </p:sp>
    </p:spTree>
    <p:extLst>
      <p:ext uri="{BB962C8B-B14F-4D97-AF65-F5344CB8AC3E}">
        <p14:creationId xmlns:p14="http://schemas.microsoft.com/office/powerpoint/2010/main" val="6564139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333" y="324873"/>
            <a:ext cx="11582400" cy="3145536"/>
          </a:xfrm>
          <a:prstGeom prst="rect">
            <a:avLst/>
          </a:prstGeom>
        </p:spPr>
      </p:pic>
      <p:sp>
        <p:nvSpPr>
          <p:cNvPr id="2" name="Rectangle 1"/>
          <p:cNvSpPr/>
          <p:nvPr/>
        </p:nvSpPr>
        <p:spPr>
          <a:xfrm>
            <a:off x="0" y="324873"/>
            <a:ext cx="12105861" cy="296497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3" name="Text Placeholder 2"/>
          <p:cNvSpPr>
            <a:spLocks noGrp="1"/>
          </p:cNvSpPr>
          <p:nvPr>
            <p:ph type="body" sz="quarter" idx="11"/>
          </p:nvPr>
        </p:nvSpPr>
        <p:spPr>
          <a:xfrm>
            <a:off x="369454" y="1432780"/>
            <a:ext cx="11509279" cy="1996220"/>
          </a:xfrm>
        </p:spPr>
        <p:txBody>
          <a:bodyPr anchor="t"/>
          <a:lstStyle/>
          <a:p>
            <a:pPr algn="ctr"/>
            <a:r>
              <a:rPr lang="en-US" sz="2000" b="1" dirty="0">
                <a:solidFill>
                  <a:schemeClr val="tx1"/>
                </a:solidFill>
                <a:latin typeface="Gill Sans MT Pro Light"/>
                <a:cs typeface="Gill Sans MT Pro Light"/>
              </a:rPr>
              <a:t>Rebuilding Economies, Creating Opportunities,</a:t>
            </a:r>
          </a:p>
          <a:p>
            <a:pPr algn="ctr"/>
            <a:r>
              <a:rPr lang="en-US" sz="2000" b="1" dirty="0">
                <a:solidFill>
                  <a:schemeClr val="tx1"/>
                </a:solidFill>
                <a:latin typeface="Gill Sans MT Pro Light"/>
                <a:cs typeface="Gill Sans MT Pro Light"/>
              </a:rPr>
              <a:t>and the Vision of Enduring Resilience (RECOVER-TR)</a:t>
            </a:r>
            <a:endParaRPr lang="tr-TR" sz="2000" b="1" dirty="0">
              <a:solidFill>
                <a:schemeClr val="tx1"/>
              </a:solidFill>
              <a:latin typeface="Gill Sans MT Pro Light"/>
              <a:cs typeface="Gill Sans MT Pro Light"/>
            </a:endParaRPr>
          </a:p>
          <a:p>
            <a:pPr algn="ctr"/>
            <a:endParaRPr lang="tr-TR" sz="2000" b="1" dirty="0">
              <a:solidFill>
                <a:schemeClr val="tx1"/>
              </a:solidFill>
              <a:latin typeface="Gill Sans MT Pro Light"/>
              <a:cs typeface="Gill Sans MT Pro Light"/>
            </a:endParaRPr>
          </a:p>
          <a:p>
            <a:pPr algn="ctr"/>
            <a:r>
              <a:rPr lang="en-US" sz="1600" b="1" dirty="0">
                <a:solidFill>
                  <a:schemeClr val="tx1">
                    <a:lumMod val="95000"/>
                  </a:schemeClr>
                </a:solidFill>
              </a:rPr>
              <a:t>Gönül Doğru</a:t>
            </a:r>
          </a:p>
          <a:p>
            <a:pPr algn="ctr"/>
            <a:r>
              <a:rPr lang="en-US" sz="1600" b="1" dirty="0">
                <a:solidFill>
                  <a:schemeClr val="tx1">
                    <a:lumMod val="95000"/>
                  </a:schemeClr>
                </a:solidFill>
              </a:rPr>
              <a:t>World Vision Syria Response</a:t>
            </a:r>
          </a:p>
          <a:p>
            <a:pPr algn="ctr"/>
            <a:r>
              <a:rPr lang="en-US" sz="1600" b="1" dirty="0">
                <a:solidFill>
                  <a:schemeClr val="tx1">
                    <a:lumMod val="95000"/>
                  </a:schemeClr>
                </a:solidFill>
              </a:rPr>
              <a:t>4th Global GEDSI Learning Forum – 2026</a:t>
            </a:r>
          </a:p>
          <a:p>
            <a:pPr algn="ctr"/>
            <a:endParaRPr lang="tr-TR" sz="2000" b="1" dirty="0">
              <a:solidFill>
                <a:schemeClr val="tx1"/>
              </a:solidFill>
              <a:latin typeface="Gill Sans MT Pro Light"/>
              <a:cs typeface="Gill Sans MT Pro Light"/>
            </a:endParaRPr>
          </a:p>
          <a:p>
            <a:pPr algn="ctr"/>
            <a:endParaRPr lang="en-US" sz="2000" b="1" dirty="0">
              <a:solidFill>
                <a:schemeClr val="tx1"/>
              </a:solidFill>
              <a:latin typeface="Gill Sans MT Pro Light"/>
              <a:cs typeface="Gill Sans MT Pro Light"/>
            </a:endParaRPr>
          </a:p>
          <a:p>
            <a:pPr algn="ctr"/>
            <a:endParaRPr lang="en-US" sz="4133" b="1" dirty="0">
              <a:solidFill>
                <a:schemeClr val="tx1"/>
              </a:solidFill>
              <a:latin typeface="Gill Sans MT Pro Light"/>
              <a:cs typeface="Gill Sans MT Pro Light"/>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3734" y="629913"/>
            <a:ext cx="2404533" cy="497827"/>
          </a:xfrm>
          <a:prstGeom prst="rect">
            <a:avLst/>
          </a:prstGeom>
          <a:ln w="0" cap="flat" cmpd="sng" algn="ctr">
            <a:noFill/>
            <a:prstDash val="solid"/>
            <a:round/>
            <a:headEnd type="none" w="med" len="med"/>
            <a:tailEnd type="none" w="med" len="med"/>
          </a:ln>
        </p:spPr>
      </p:pic>
      <p:pic>
        <p:nvPicPr>
          <p:cNvPr id="10" name="Content Placeholder 8">
            <a:extLst>
              <a:ext uri="{FF2B5EF4-FFF2-40B4-BE49-F238E27FC236}">
                <a16:creationId xmlns:a16="http://schemas.microsoft.com/office/drawing/2014/main" id="{D992B703-528C-4C1A-8CF8-BAE91EDF3F7B}"/>
              </a:ext>
            </a:extLst>
          </p:cNvPr>
          <p:cNvPicPr>
            <a:picLocks noGrp="1"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326" y="3289852"/>
            <a:ext cx="4185382" cy="3311384"/>
          </a:xfrm>
          <a:prstGeom prst="rect">
            <a:avLst/>
          </a:prstGeom>
        </p:spPr>
      </p:pic>
      <p:pic>
        <p:nvPicPr>
          <p:cNvPr id="12" name="Picture 11">
            <a:extLst>
              <a:ext uri="{FF2B5EF4-FFF2-40B4-BE49-F238E27FC236}">
                <a16:creationId xmlns:a16="http://schemas.microsoft.com/office/drawing/2014/main" id="{78A833ED-C455-4863-A0B5-D49D7315D4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3651" y="3258487"/>
            <a:ext cx="3821270" cy="3342749"/>
          </a:xfrm>
          <a:prstGeom prst="rect">
            <a:avLst/>
          </a:prstGeom>
        </p:spPr>
      </p:pic>
      <p:pic>
        <p:nvPicPr>
          <p:cNvPr id="14" name="Picture 13">
            <a:extLst>
              <a:ext uri="{FF2B5EF4-FFF2-40B4-BE49-F238E27FC236}">
                <a16:creationId xmlns:a16="http://schemas.microsoft.com/office/drawing/2014/main" id="{3A2B3B15-56C3-4018-B734-8E7B51BC2427}"/>
              </a:ext>
            </a:extLst>
          </p:cNvPr>
          <p:cNvPicPr>
            <a:picLocks noChangeAspect="1"/>
          </p:cNvPicPr>
          <p:nvPr/>
        </p:nvPicPr>
        <p:blipFill>
          <a:blip r:embed="rId7"/>
          <a:stretch>
            <a:fillRect/>
          </a:stretch>
        </p:blipFill>
        <p:spPr>
          <a:xfrm>
            <a:off x="8340865" y="3258487"/>
            <a:ext cx="3610990" cy="3349066"/>
          </a:xfrm>
          <a:prstGeom prst="rect">
            <a:avLst/>
          </a:prstGeom>
        </p:spPr>
      </p:pic>
    </p:spTree>
    <p:extLst>
      <p:ext uri="{BB962C8B-B14F-4D97-AF65-F5344CB8AC3E}">
        <p14:creationId xmlns:p14="http://schemas.microsoft.com/office/powerpoint/2010/main" val="3417075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oogle Shape;112;p4"/>
          <p:cNvPicPr preferRelativeResize="0"/>
          <p:nvPr/>
        </p:nvPicPr>
        <p:blipFill rotWithShape="1">
          <a:blip r:embed="rId3">
            <a:alphaModFix/>
          </a:blip>
          <a:srcRect/>
          <a:stretch/>
        </p:blipFill>
        <p:spPr>
          <a:xfrm>
            <a:off x="10336194" y="25601"/>
            <a:ext cx="1731258" cy="548785"/>
          </a:xfrm>
          <a:prstGeom prst="rect">
            <a:avLst/>
          </a:prstGeom>
          <a:noFill/>
          <a:ln>
            <a:noFill/>
          </a:ln>
        </p:spPr>
      </p:pic>
      <p:sp>
        <p:nvSpPr>
          <p:cNvPr id="4" name="Text Placeholder 2">
            <a:extLst>
              <a:ext uri="{FF2B5EF4-FFF2-40B4-BE49-F238E27FC236}">
                <a16:creationId xmlns:a16="http://schemas.microsoft.com/office/drawing/2014/main" id="{A5017E8D-4400-7F44-BF6F-F4D1D64978EB}"/>
              </a:ext>
            </a:extLst>
          </p:cNvPr>
          <p:cNvSpPr txBox="1">
            <a:spLocks/>
          </p:cNvSpPr>
          <p:nvPr/>
        </p:nvSpPr>
        <p:spPr>
          <a:xfrm>
            <a:off x="509556" y="215041"/>
            <a:ext cx="7201884" cy="66887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3200" b="1" dirty="0">
              <a:solidFill>
                <a:schemeClr val="accent6"/>
              </a:solidFill>
              <a:latin typeface="Gill Sans MT" panose="020B0502020104020203" pitchFamily="34" charset="0"/>
              <a:ea typeface="Gill Sans Nova ExtraBold" panose="020B0502020204020203" pitchFamily="34" charset="-128"/>
              <a:cs typeface="Gill Sans Nova ExtraBold" panose="020B0502020204020203" pitchFamily="34" charset="-128"/>
            </a:endParaRPr>
          </a:p>
        </p:txBody>
      </p:sp>
      <p:sp>
        <p:nvSpPr>
          <p:cNvPr id="7" name="Text Placeholder 2">
            <a:extLst>
              <a:ext uri="{FF2B5EF4-FFF2-40B4-BE49-F238E27FC236}">
                <a16:creationId xmlns:a16="http://schemas.microsoft.com/office/drawing/2014/main" id="{66C3A630-72D7-4CE8-A413-FDE7CF3B5773}"/>
              </a:ext>
            </a:extLst>
          </p:cNvPr>
          <p:cNvSpPr txBox="1">
            <a:spLocks/>
          </p:cNvSpPr>
          <p:nvPr/>
        </p:nvSpPr>
        <p:spPr>
          <a:xfrm>
            <a:off x="1443814" y="883920"/>
            <a:ext cx="8065945" cy="565636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85750" indent="-285750" algn="l">
              <a:buFontTx/>
              <a:buChar char="-"/>
            </a:pPr>
            <a:endParaRPr lang="en-US" sz="1400" dirty="0"/>
          </a:p>
          <a:p>
            <a:pPr algn="l">
              <a:buFont typeface="Arial" panose="020B0604020202020204" pitchFamily="34" charset="0"/>
              <a:buChar char="•"/>
            </a:pPr>
            <a:endParaRPr lang="en-US" sz="1800" dirty="0"/>
          </a:p>
        </p:txBody>
      </p:sp>
      <p:sp>
        <p:nvSpPr>
          <p:cNvPr id="6" name="Text Placeholder 2">
            <a:extLst>
              <a:ext uri="{FF2B5EF4-FFF2-40B4-BE49-F238E27FC236}">
                <a16:creationId xmlns:a16="http://schemas.microsoft.com/office/drawing/2014/main" id="{A04001BC-3DCB-4238-BDAF-7E7CA17863D8}"/>
              </a:ext>
            </a:extLst>
          </p:cNvPr>
          <p:cNvSpPr txBox="1">
            <a:spLocks/>
          </p:cNvSpPr>
          <p:nvPr/>
        </p:nvSpPr>
        <p:spPr>
          <a:xfrm>
            <a:off x="1443814" y="195978"/>
            <a:ext cx="8065945" cy="72224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tr-TR" sz="1800" dirty="0">
                <a:ln w="22225">
                  <a:solidFill>
                    <a:schemeClr val="accent2"/>
                  </a:solidFill>
                  <a:prstDash val="solid"/>
                </a:ln>
                <a:solidFill>
                  <a:schemeClr val="accent2">
                    <a:lumMod val="40000"/>
                    <a:lumOff val="60000"/>
                  </a:schemeClr>
                </a:solidFill>
              </a:rPr>
              <a:t>	</a:t>
            </a:r>
          </a:p>
          <a:p>
            <a:pPr algn="l"/>
            <a:r>
              <a:rPr lang="tr-TR" sz="1800" dirty="0">
                <a:ln w="22225">
                  <a:solidFill>
                    <a:schemeClr val="accent2"/>
                  </a:solidFill>
                  <a:prstDash val="solid"/>
                </a:ln>
                <a:solidFill>
                  <a:schemeClr val="accent2">
                    <a:lumMod val="40000"/>
                    <a:lumOff val="60000"/>
                  </a:schemeClr>
                </a:solidFill>
              </a:rPr>
              <a:t>			Demographic Inclusion</a:t>
            </a:r>
            <a:endParaRPr lang="en-US" sz="1800" dirty="0">
              <a:ln w="22225">
                <a:solidFill>
                  <a:schemeClr val="accent2"/>
                </a:solidFill>
                <a:prstDash val="solid"/>
              </a:ln>
              <a:solidFill>
                <a:schemeClr val="accent2">
                  <a:lumMod val="40000"/>
                  <a:lumOff val="60000"/>
                </a:schemeClr>
              </a:solidFill>
            </a:endParaRPr>
          </a:p>
        </p:txBody>
      </p:sp>
      <p:pic>
        <p:nvPicPr>
          <p:cNvPr id="8" name="Content Placeholder 7">
            <a:extLst>
              <a:ext uri="{FF2B5EF4-FFF2-40B4-BE49-F238E27FC236}">
                <a16:creationId xmlns:a16="http://schemas.microsoft.com/office/drawing/2014/main" id="{5FB7C49E-669A-4A29-AB43-19655467CE9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04176" y="982323"/>
            <a:ext cx="7309918" cy="5434380"/>
          </a:xfrm>
        </p:spPr>
      </p:pic>
    </p:spTree>
    <p:extLst>
      <p:ext uri="{BB962C8B-B14F-4D97-AF65-F5344CB8AC3E}">
        <p14:creationId xmlns:p14="http://schemas.microsoft.com/office/powerpoint/2010/main" val="268454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oogle Shape;112;p4"/>
          <p:cNvPicPr preferRelativeResize="0"/>
          <p:nvPr/>
        </p:nvPicPr>
        <p:blipFill rotWithShape="1">
          <a:blip r:embed="rId3">
            <a:alphaModFix/>
          </a:blip>
          <a:srcRect/>
          <a:stretch/>
        </p:blipFill>
        <p:spPr>
          <a:xfrm>
            <a:off x="10336194" y="25601"/>
            <a:ext cx="1731258" cy="548785"/>
          </a:xfrm>
          <a:prstGeom prst="rect">
            <a:avLst/>
          </a:prstGeom>
          <a:noFill/>
          <a:ln>
            <a:noFill/>
          </a:ln>
        </p:spPr>
      </p:pic>
      <p:sp>
        <p:nvSpPr>
          <p:cNvPr id="4" name="Text Placeholder 2">
            <a:extLst>
              <a:ext uri="{FF2B5EF4-FFF2-40B4-BE49-F238E27FC236}">
                <a16:creationId xmlns:a16="http://schemas.microsoft.com/office/drawing/2014/main" id="{A5017E8D-4400-7F44-BF6F-F4D1D64978EB}"/>
              </a:ext>
            </a:extLst>
          </p:cNvPr>
          <p:cNvSpPr txBox="1">
            <a:spLocks/>
          </p:cNvSpPr>
          <p:nvPr/>
        </p:nvSpPr>
        <p:spPr>
          <a:xfrm>
            <a:off x="509556" y="215041"/>
            <a:ext cx="7201884" cy="66887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3200" b="1" dirty="0">
              <a:solidFill>
                <a:schemeClr val="accent6"/>
              </a:solidFill>
              <a:latin typeface="Gill Sans MT" panose="020B0502020104020203" pitchFamily="34" charset="0"/>
              <a:ea typeface="Gill Sans Nova ExtraBold" panose="020B0502020204020203" pitchFamily="34" charset="-128"/>
              <a:cs typeface="Gill Sans Nova ExtraBold" panose="020B0502020204020203" pitchFamily="34" charset="-128"/>
            </a:endParaRPr>
          </a:p>
        </p:txBody>
      </p:sp>
      <p:sp>
        <p:nvSpPr>
          <p:cNvPr id="7" name="Text Placeholder 2">
            <a:extLst>
              <a:ext uri="{FF2B5EF4-FFF2-40B4-BE49-F238E27FC236}">
                <a16:creationId xmlns:a16="http://schemas.microsoft.com/office/drawing/2014/main" id="{66C3A630-72D7-4CE8-A413-FDE7CF3B5773}"/>
              </a:ext>
            </a:extLst>
          </p:cNvPr>
          <p:cNvSpPr txBox="1">
            <a:spLocks/>
          </p:cNvSpPr>
          <p:nvPr/>
        </p:nvSpPr>
        <p:spPr>
          <a:xfrm>
            <a:off x="109330" y="883920"/>
            <a:ext cx="11026201" cy="565636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endParaRPr lang="tr-TR" sz="1000" dirty="0">
              <a:solidFill>
                <a:schemeClr val="accent2">
                  <a:lumMod val="75000"/>
                </a:schemeClr>
              </a:solidFill>
            </a:endParaRPr>
          </a:p>
          <a:p>
            <a:pPr algn="l"/>
            <a:endParaRPr lang="tr-TR" sz="1000" dirty="0">
              <a:solidFill>
                <a:schemeClr val="accent2">
                  <a:lumMod val="75000"/>
                </a:schemeClr>
              </a:solidFill>
            </a:endParaRPr>
          </a:p>
          <a:p>
            <a:pPr algn="l">
              <a:buFont typeface="Arial" panose="020B0604020202020204" pitchFamily="34" charset="0"/>
              <a:buChar char="•"/>
            </a:pPr>
            <a:endParaRPr lang="en-US" sz="1800" dirty="0"/>
          </a:p>
        </p:txBody>
      </p:sp>
      <p:sp>
        <p:nvSpPr>
          <p:cNvPr id="6" name="Text Placeholder 2">
            <a:extLst>
              <a:ext uri="{FF2B5EF4-FFF2-40B4-BE49-F238E27FC236}">
                <a16:creationId xmlns:a16="http://schemas.microsoft.com/office/drawing/2014/main" id="{A04001BC-3DCB-4238-BDAF-7E7CA17863D8}"/>
              </a:ext>
            </a:extLst>
          </p:cNvPr>
          <p:cNvSpPr txBox="1">
            <a:spLocks/>
          </p:cNvSpPr>
          <p:nvPr/>
        </p:nvSpPr>
        <p:spPr>
          <a:xfrm>
            <a:off x="109331" y="236732"/>
            <a:ext cx="9978886" cy="548785"/>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tr-TR" sz="2400" dirty="0">
                <a:ln w="22225">
                  <a:solidFill>
                    <a:schemeClr val="accent2"/>
                  </a:solidFill>
                  <a:prstDash val="solid"/>
                </a:ln>
                <a:solidFill>
                  <a:schemeClr val="accent2">
                    <a:lumMod val="40000"/>
                    <a:lumOff val="60000"/>
                  </a:schemeClr>
                </a:solidFill>
              </a:rPr>
              <a:t>			</a:t>
            </a:r>
            <a:r>
              <a:rPr lang="en-US" sz="2400" dirty="0">
                <a:ln w="22225">
                  <a:solidFill>
                    <a:schemeClr val="accent2"/>
                  </a:solidFill>
                  <a:prstDash val="solid"/>
                </a:ln>
                <a:solidFill>
                  <a:schemeClr val="accent2">
                    <a:lumMod val="40000"/>
                    <a:lumOff val="60000"/>
                  </a:schemeClr>
                </a:solidFill>
              </a:rPr>
              <a:t>Impact and Transformed Lives</a:t>
            </a:r>
          </a:p>
        </p:txBody>
      </p:sp>
      <p:graphicFrame>
        <p:nvGraphicFramePr>
          <p:cNvPr id="12" name="Table 11">
            <a:extLst>
              <a:ext uri="{FF2B5EF4-FFF2-40B4-BE49-F238E27FC236}">
                <a16:creationId xmlns:a16="http://schemas.microsoft.com/office/drawing/2014/main" id="{F30E5793-0433-4ABF-A0A5-1C4E0C9E704D}"/>
              </a:ext>
            </a:extLst>
          </p:cNvPr>
          <p:cNvGraphicFramePr>
            <a:graphicFrameLocks noGrp="1"/>
          </p:cNvGraphicFramePr>
          <p:nvPr>
            <p:extLst>
              <p:ext uri="{D42A27DB-BD31-4B8C-83A1-F6EECF244321}">
                <p14:modId xmlns:p14="http://schemas.microsoft.com/office/powerpoint/2010/main" val="190652097"/>
              </p:ext>
            </p:extLst>
          </p:nvPr>
        </p:nvGraphicFramePr>
        <p:xfrm>
          <a:off x="109330" y="883920"/>
          <a:ext cx="11094058" cy="5974080"/>
        </p:xfrm>
        <a:graphic>
          <a:graphicData uri="http://schemas.openxmlformats.org/drawingml/2006/table">
            <a:tbl>
              <a:tblPr firstRow="1" firstCol="1" bandRow="1">
                <a:tableStyleId>{5C22544A-7EE6-4342-B048-85BDC9FD1C3A}</a:tableStyleId>
              </a:tblPr>
              <a:tblGrid>
                <a:gridCol w="5547029">
                  <a:extLst>
                    <a:ext uri="{9D8B030D-6E8A-4147-A177-3AD203B41FA5}">
                      <a16:colId xmlns:a16="http://schemas.microsoft.com/office/drawing/2014/main" val="1987947146"/>
                    </a:ext>
                  </a:extLst>
                </a:gridCol>
                <a:gridCol w="5547029">
                  <a:extLst>
                    <a:ext uri="{9D8B030D-6E8A-4147-A177-3AD203B41FA5}">
                      <a16:colId xmlns:a16="http://schemas.microsoft.com/office/drawing/2014/main" val="359029322"/>
                    </a:ext>
                  </a:extLst>
                </a:gridCol>
              </a:tblGrid>
              <a:tr h="2987040">
                <a:tc>
                  <a:txBody>
                    <a:bodyPr/>
                    <a:lstStyle/>
                    <a:p>
                      <a:pPr marL="0" marR="0">
                        <a:lnSpc>
                          <a:spcPct val="115000"/>
                        </a:lnSpc>
                        <a:spcBef>
                          <a:spcPts val="0"/>
                        </a:spcBef>
                        <a:spcAft>
                          <a:spcPts val="0"/>
                        </a:spcAft>
                      </a:pPr>
                      <a:r>
                        <a:rPr lang="en-US" sz="1050" kern="100" dirty="0" err="1">
                          <a:solidFill>
                            <a:schemeClr val="tx1"/>
                          </a:solidFill>
                          <a:effectLst/>
                        </a:rPr>
                        <a:t>Semra</a:t>
                      </a:r>
                      <a:r>
                        <a:rPr lang="en-US" sz="1050" kern="100" dirty="0">
                          <a:solidFill>
                            <a:schemeClr val="tx1"/>
                          </a:solidFill>
                          <a:effectLst/>
                        </a:rPr>
                        <a:t> </a:t>
                      </a:r>
                      <a:r>
                        <a:rPr lang="en-US" sz="1050" kern="100" dirty="0" err="1">
                          <a:solidFill>
                            <a:schemeClr val="tx1"/>
                          </a:solidFill>
                          <a:effectLst/>
                        </a:rPr>
                        <a:t>Bayrak</a:t>
                      </a:r>
                      <a:r>
                        <a:rPr lang="en-US" sz="1050" kern="100" dirty="0">
                          <a:solidFill>
                            <a:schemeClr val="tx1"/>
                          </a:solidFill>
                          <a:effectLst/>
                        </a:rPr>
                        <a:t>: </a:t>
                      </a:r>
                      <a:endParaRPr lang="tr-TR" sz="1050" kern="100" dirty="0">
                        <a:solidFill>
                          <a:schemeClr val="tx1"/>
                        </a:solidFill>
                        <a:effectLst/>
                      </a:endParaRPr>
                    </a:p>
                    <a:p>
                      <a:pPr marL="0" marR="0">
                        <a:lnSpc>
                          <a:spcPct val="115000"/>
                        </a:lnSpc>
                        <a:spcBef>
                          <a:spcPts val="0"/>
                        </a:spcBef>
                        <a:spcAft>
                          <a:spcPts val="0"/>
                        </a:spcAft>
                      </a:pPr>
                      <a:r>
                        <a:rPr lang="en-US" sz="1050" b="0" kern="100" dirty="0" err="1">
                          <a:solidFill>
                            <a:schemeClr val="tx1"/>
                          </a:solidFill>
                          <a:effectLst/>
                        </a:rPr>
                        <a:t>Semra</a:t>
                      </a:r>
                      <a:r>
                        <a:rPr lang="en-US" sz="1050" b="0" kern="100" dirty="0">
                          <a:solidFill>
                            <a:schemeClr val="tx1"/>
                          </a:solidFill>
                          <a:effectLst/>
                        </a:rPr>
                        <a:t> </a:t>
                      </a:r>
                      <a:r>
                        <a:rPr lang="en-US" sz="1050" b="0" kern="100" dirty="0" err="1">
                          <a:solidFill>
                            <a:schemeClr val="tx1"/>
                          </a:solidFill>
                          <a:effectLst/>
                        </a:rPr>
                        <a:t>Bayrak</a:t>
                      </a:r>
                      <a:r>
                        <a:rPr lang="en-US" sz="1050" b="0" kern="100" dirty="0">
                          <a:solidFill>
                            <a:schemeClr val="tx1"/>
                          </a:solidFill>
                          <a:effectLst/>
                        </a:rPr>
                        <a:t> is a mother of three who earns a living by operating her own hairdressing salon. She is a survivor of gender-based violence (GBV) and is currently in the process of divorcing her husband.</a:t>
                      </a:r>
                    </a:p>
                    <a:p>
                      <a:pPr marL="0" marR="0">
                        <a:lnSpc>
                          <a:spcPct val="115000"/>
                        </a:lnSpc>
                        <a:spcBef>
                          <a:spcPts val="0"/>
                        </a:spcBef>
                        <a:spcAft>
                          <a:spcPts val="0"/>
                        </a:spcAft>
                      </a:pPr>
                      <a:r>
                        <a:rPr lang="en-US" sz="1050" b="0" kern="100" dirty="0">
                          <a:solidFill>
                            <a:schemeClr val="tx1"/>
                          </a:solidFill>
                          <a:effectLst/>
                        </a:rPr>
                        <a:t> </a:t>
                      </a:r>
                    </a:p>
                    <a:p>
                      <a:pPr marL="0" marR="0">
                        <a:lnSpc>
                          <a:spcPct val="115000"/>
                        </a:lnSpc>
                        <a:spcBef>
                          <a:spcPts val="0"/>
                        </a:spcBef>
                        <a:spcAft>
                          <a:spcPts val="0"/>
                        </a:spcAft>
                      </a:pPr>
                      <a:r>
                        <a:rPr lang="en-US" sz="1050" b="0" kern="100" dirty="0">
                          <a:solidFill>
                            <a:schemeClr val="tx1"/>
                          </a:solidFill>
                          <a:effectLst/>
                        </a:rPr>
                        <a:t>Following the earthquake, her workplace sustained damage, forcing her to close the salon and relocate to a different location. Due to financial hardship, she was unable to fully equip and operate the new salon, which significantly limited her income and her ability to provide for her children.</a:t>
                      </a:r>
                    </a:p>
                    <a:p>
                      <a:pPr marL="0" marR="0">
                        <a:lnSpc>
                          <a:spcPct val="115000"/>
                        </a:lnSpc>
                        <a:spcBef>
                          <a:spcPts val="0"/>
                        </a:spcBef>
                        <a:spcAft>
                          <a:spcPts val="0"/>
                        </a:spcAft>
                      </a:pPr>
                      <a:r>
                        <a:rPr lang="en-US" sz="1050" b="0" kern="100" dirty="0">
                          <a:solidFill>
                            <a:schemeClr val="tx1"/>
                          </a:solidFill>
                          <a:effectLst/>
                        </a:rPr>
                        <a:t> </a:t>
                      </a:r>
                    </a:p>
                    <a:p>
                      <a:pPr marL="0" marR="0">
                        <a:lnSpc>
                          <a:spcPct val="115000"/>
                        </a:lnSpc>
                        <a:spcBef>
                          <a:spcPts val="0"/>
                        </a:spcBef>
                        <a:spcAft>
                          <a:spcPts val="0"/>
                        </a:spcAft>
                      </a:pPr>
                      <a:r>
                        <a:rPr lang="en-US" sz="1050" b="0" kern="100" dirty="0">
                          <a:solidFill>
                            <a:schemeClr val="tx1"/>
                          </a:solidFill>
                          <a:effectLst/>
                        </a:rPr>
                        <a:t>After receiving business management training and a USD 5,000 grant from World Vision, </a:t>
                      </a:r>
                      <a:r>
                        <a:rPr lang="en-US" sz="1050" b="0" kern="100" dirty="0" err="1">
                          <a:solidFill>
                            <a:schemeClr val="tx1"/>
                          </a:solidFill>
                          <a:effectLst/>
                        </a:rPr>
                        <a:t>Semra</a:t>
                      </a:r>
                      <a:r>
                        <a:rPr lang="en-US" sz="1050" b="0" kern="100" dirty="0">
                          <a:solidFill>
                            <a:schemeClr val="tx1"/>
                          </a:solidFill>
                          <a:effectLst/>
                        </a:rPr>
                        <a:t> was able to reopen her salon, purchase the necessary equipment and supplies, and resume full operations. As a result, she has restored her source of income and is now able to sustainably support her children and rebuild her life with greater financial independence and stability.</a:t>
                      </a:r>
                      <a:endParaRPr lang="en-US" sz="1050" kern="100" dirty="0">
                        <a:solidFill>
                          <a:schemeClr val="tx1"/>
                        </a:solidFill>
                        <a:effectLst/>
                      </a:endParaRPr>
                    </a:p>
                    <a:p>
                      <a:pPr marL="0" marR="0">
                        <a:lnSpc>
                          <a:spcPct val="115000"/>
                        </a:lnSpc>
                        <a:spcBef>
                          <a:spcPts val="0"/>
                        </a:spcBef>
                        <a:spcAft>
                          <a:spcPts val="0"/>
                        </a:spcAft>
                      </a:pPr>
                      <a:r>
                        <a:rPr lang="en-US" sz="1050" kern="100" dirty="0">
                          <a:solidFill>
                            <a:schemeClr val="tx1"/>
                          </a:solidFill>
                          <a:effectLst/>
                        </a:rPr>
                        <a:t> </a:t>
                      </a:r>
                    </a:p>
                    <a:p>
                      <a:pPr marL="0" marR="0">
                        <a:lnSpc>
                          <a:spcPct val="115000"/>
                        </a:lnSpc>
                        <a:spcBef>
                          <a:spcPts val="0"/>
                        </a:spcBef>
                        <a:spcAft>
                          <a:spcPts val="0"/>
                        </a:spcAft>
                      </a:pPr>
                      <a:r>
                        <a:rPr lang="en-US" sz="1050" kern="100" dirty="0">
                          <a:solidFill>
                            <a:schemeClr val="tx1"/>
                          </a:solidFill>
                          <a:effectLst/>
                        </a:rPr>
                        <a:t> </a:t>
                      </a:r>
                      <a:endParaRPr lang="en-US" sz="1050" kern="100" dirty="0">
                        <a:solidFill>
                          <a:schemeClr val="tx1"/>
                        </a:solidFill>
                        <a:effectLst/>
                        <a:latin typeface="Aptos"/>
                        <a:ea typeface="Aptos"/>
                        <a:cs typeface="Times New Roman" panose="02020603050405020304" pitchFamily="18" charset="0"/>
                      </a:endParaRPr>
                    </a:p>
                  </a:txBody>
                  <a:tcPr marL="35442" marR="35442" marT="0" marB="0"/>
                </a:tc>
                <a:tc>
                  <a:txBody>
                    <a:bodyPr/>
                    <a:lstStyle/>
                    <a:p>
                      <a:pPr marL="0" marR="0">
                        <a:lnSpc>
                          <a:spcPct val="115000"/>
                        </a:lnSpc>
                        <a:spcBef>
                          <a:spcPts val="0"/>
                        </a:spcBef>
                        <a:spcAft>
                          <a:spcPts val="0"/>
                        </a:spcAft>
                      </a:pPr>
                      <a:r>
                        <a:rPr lang="en-US" sz="1050" kern="100" dirty="0">
                          <a:solidFill>
                            <a:schemeClr val="tx1"/>
                          </a:solidFill>
                          <a:effectLst/>
                        </a:rPr>
                        <a:t>Feride El Osman: </a:t>
                      </a:r>
                      <a:endParaRPr lang="tr-TR" sz="1050" kern="100" dirty="0">
                        <a:solidFill>
                          <a:schemeClr val="tx1"/>
                        </a:solidFill>
                        <a:effectLst/>
                      </a:endParaRPr>
                    </a:p>
                    <a:p>
                      <a:pPr marL="0" marR="0">
                        <a:lnSpc>
                          <a:spcPct val="115000"/>
                        </a:lnSpc>
                        <a:spcBef>
                          <a:spcPts val="0"/>
                        </a:spcBef>
                        <a:spcAft>
                          <a:spcPts val="0"/>
                        </a:spcAft>
                      </a:pPr>
                      <a:r>
                        <a:rPr lang="en-US" sz="1050" b="0" kern="100" dirty="0">
                          <a:solidFill>
                            <a:schemeClr val="tx1"/>
                          </a:solidFill>
                          <a:effectLst/>
                        </a:rPr>
                        <a:t>Feride El Osman is a 53-year-old entrepreneur who moved to </a:t>
                      </a:r>
                      <a:r>
                        <a:rPr lang="en-US" sz="1050" b="0" kern="100" dirty="0" err="1">
                          <a:solidFill>
                            <a:schemeClr val="tx1"/>
                          </a:solidFill>
                          <a:effectLst/>
                        </a:rPr>
                        <a:t>Türkiye</a:t>
                      </a:r>
                      <a:r>
                        <a:rPr lang="en-US" sz="1050" b="0" kern="100" dirty="0">
                          <a:solidFill>
                            <a:schemeClr val="tx1"/>
                          </a:solidFill>
                          <a:effectLst/>
                        </a:rPr>
                        <a:t> in 2013 and later settled in </a:t>
                      </a:r>
                      <a:r>
                        <a:rPr lang="en-US" sz="1050" b="0" kern="100" dirty="0" err="1">
                          <a:solidFill>
                            <a:schemeClr val="tx1"/>
                          </a:solidFill>
                          <a:effectLst/>
                        </a:rPr>
                        <a:t>Şanlıurfa</a:t>
                      </a:r>
                      <a:r>
                        <a:rPr lang="en-US" sz="1050" b="0" kern="100" dirty="0">
                          <a:solidFill>
                            <a:schemeClr val="tx1"/>
                          </a:solidFill>
                          <a:effectLst/>
                        </a:rPr>
                        <a:t> in 2014 with her family. She operates a small tailoring workshop in </a:t>
                      </a:r>
                      <a:r>
                        <a:rPr lang="en-US" sz="1050" b="0" kern="100" dirty="0" err="1">
                          <a:solidFill>
                            <a:schemeClr val="tx1"/>
                          </a:solidFill>
                          <a:effectLst/>
                        </a:rPr>
                        <a:t>Şanlıurfa</a:t>
                      </a:r>
                      <a:r>
                        <a:rPr lang="en-US" sz="1050" b="0" kern="100" dirty="0">
                          <a:solidFill>
                            <a:schemeClr val="tx1"/>
                          </a:solidFill>
                          <a:effectLst/>
                        </a:rPr>
                        <a:t>. and works in the same sector as her husband.</a:t>
                      </a:r>
                    </a:p>
                    <a:p>
                      <a:pPr marL="0" marR="0">
                        <a:lnSpc>
                          <a:spcPct val="115000"/>
                        </a:lnSpc>
                        <a:spcBef>
                          <a:spcPts val="0"/>
                        </a:spcBef>
                        <a:spcAft>
                          <a:spcPts val="800"/>
                        </a:spcAft>
                      </a:pPr>
                      <a:r>
                        <a:rPr lang="en-US" sz="1050" b="0" kern="100" dirty="0">
                          <a:solidFill>
                            <a:schemeClr val="tx1"/>
                          </a:solidFill>
                          <a:effectLst/>
                        </a:rPr>
                        <a:t>Her business was severely affected by both the earthquake and subsequent flooding, resulting in significant damage to equipment and operational capacity. The household consists of four family members, including two children. The loss of productivity placed considerable financial pressure on the family.</a:t>
                      </a:r>
                    </a:p>
                    <a:p>
                      <a:pPr marL="0" marR="0">
                        <a:lnSpc>
                          <a:spcPct val="115000"/>
                        </a:lnSpc>
                        <a:spcBef>
                          <a:spcPts val="0"/>
                        </a:spcBef>
                        <a:spcAft>
                          <a:spcPts val="800"/>
                        </a:spcAft>
                      </a:pPr>
                      <a:r>
                        <a:rPr lang="en-US" sz="1050" b="0" kern="100" dirty="0">
                          <a:solidFill>
                            <a:schemeClr val="tx1"/>
                          </a:solidFill>
                          <a:effectLst/>
                        </a:rPr>
                        <a:t>Through the grant support provided, Feride was able to purchase new equipment and restore her production capacity. With upgraded tools, her workflow accelerated, allowing her to increase sales, procure new materials, and fulfill customer orders on time. As a result, her business performance improved, contributing to greater household income stability and economic resilience for her family. She is preparing expand her work and open the second workshop for her husband.</a:t>
                      </a:r>
                    </a:p>
                    <a:p>
                      <a:pPr marL="0" marR="0">
                        <a:lnSpc>
                          <a:spcPct val="115000"/>
                        </a:lnSpc>
                        <a:spcBef>
                          <a:spcPts val="0"/>
                        </a:spcBef>
                        <a:spcAft>
                          <a:spcPts val="0"/>
                        </a:spcAft>
                      </a:pPr>
                      <a:r>
                        <a:rPr lang="en-US" sz="1050" kern="100" dirty="0">
                          <a:solidFill>
                            <a:schemeClr val="tx1"/>
                          </a:solidFill>
                          <a:effectLst/>
                        </a:rPr>
                        <a:t> </a:t>
                      </a:r>
                      <a:endParaRPr lang="en-US" sz="1050" kern="100" dirty="0">
                        <a:solidFill>
                          <a:schemeClr val="tx1"/>
                        </a:solidFill>
                        <a:effectLst/>
                        <a:latin typeface="Aptos"/>
                        <a:ea typeface="Aptos"/>
                        <a:cs typeface="Times New Roman" panose="02020603050405020304" pitchFamily="18" charset="0"/>
                      </a:endParaRPr>
                    </a:p>
                  </a:txBody>
                  <a:tcPr marL="35442" marR="35442" marT="0" marB="0"/>
                </a:tc>
                <a:extLst>
                  <a:ext uri="{0D108BD9-81ED-4DB2-BD59-A6C34878D82A}">
                    <a16:rowId xmlns:a16="http://schemas.microsoft.com/office/drawing/2014/main" val="3713435594"/>
                  </a:ext>
                </a:extLst>
              </a:tr>
              <a:tr h="2987040">
                <a:tc>
                  <a:txBody>
                    <a:bodyPr/>
                    <a:lstStyle/>
                    <a:p>
                      <a:pPr marL="0" marR="0">
                        <a:lnSpc>
                          <a:spcPct val="115000"/>
                        </a:lnSpc>
                        <a:spcBef>
                          <a:spcPts val="0"/>
                        </a:spcBef>
                        <a:spcAft>
                          <a:spcPts val="0"/>
                        </a:spcAft>
                      </a:pPr>
                      <a:r>
                        <a:rPr lang="en-US" sz="1050" kern="100" dirty="0" err="1">
                          <a:solidFill>
                            <a:schemeClr val="tx1"/>
                          </a:solidFill>
                          <a:effectLst/>
                        </a:rPr>
                        <a:t>Refik</a:t>
                      </a:r>
                      <a:r>
                        <a:rPr lang="en-US" sz="1050" kern="100" dirty="0">
                          <a:solidFill>
                            <a:schemeClr val="tx1"/>
                          </a:solidFill>
                          <a:effectLst/>
                        </a:rPr>
                        <a:t> </a:t>
                      </a:r>
                      <a:r>
                        <a:rPr lang="en-US" sz="1050" kern="100" dirty="0" err="1">
                          <a:solidFill>
                            <a:schemeClr val="tx1"/>
                          </a:solidFill>
                          <a:effectLst/>
                        </a:rPr>
                        <a:t>Uğur</a:t>
                      </a:r>
                      <a:r>
                        <a:rPr lang="en-US" sz="1050" kern="100" dirty="0">
                          <a:solidFill>
                            <a:schemeClr val="tx1"/>
                          </a:solidFill>
                          <a:effectLst/>
                        </a:rPr>
                        <a:t> Can: </a:t>
                      </a:r>
                      <a:endParaRPr lang="tr-TR" sz="1050" kern="100" dirty="0">
                        <a:solidFill>
                          <a:schemeClr val="tx1"/>
                        </a:solidFill>
                        <a:effectLst/>
                      </a:endParaRPr>
                    </a:p>
                    <a:p>
                      <a:pPr marL="0" marR="0">
                        <a:lnSpc>
                          <a:spcPct val="115000"/>
                        </a:lnSpc>
                        <a:spcBef>
                          <a:spcPts val="0"/>
                        </a:spcBef>
                        <a:spcAft>
                          <a:spcPts val="0"/>
                        </a:spcAft>
                      </a:pPr>
                      <a:r>
                        <a:rPr lang="en-US" sz="1050" b="0" kern="100" dirty="0" err="1">
                          <a:solidFill>
                            <a:schemeClr val="tx1"/>
                          </a:solidFill>
                          <a:effectLst/>
                        </a:rPr>
                        <a:t>Refik</a:t>
                      </a:r>
                      <a:r>
                        <a:rPr lang="en-US" sz="1050" b="0" kern="100" dirty="0">
                          <a:solidFill>
                            <a:schemeClr val="tx1"/>
                          </a:solidFill>
                          <a:effectLst/>
                        </a:rPr>
                        <a:t> was engaged but employed as a cleaner in low-paid, unstable work, with limited career prospects and no pathway to professional advancement.</a:t>
                      </a:r>
                    </a:p>
                    <a:p>
                      <a:pPr marL="0" marR="0">
                        <a:lnSpc>
                          <a:spcPct val="115000"/>
                        </a:lnSpc>
                        <a:spcBef>
                          <a:spcPts val="0"/>
                        </a:spcBef>
                        <a:spcAft>
                          <a:spcPts val="0"/>
                        </a:spcAft>
                      </a:pPr>
                      <a:br>
                        <a:rPr lang="en-US" sz="1050" b="0" kern="100" dirty="0">
                          <a:solidFill>
                            <a:schemeClr val="tx1"/>
                          </a:solidFill>
                          <a:effectLst/>
                        </a:rPr>
                      </a:br>
                      <a:r>
                        <a:rPr lang="en-US" sz="1050" b="0" kern="100" dirty="0" err="1">
                          <a:solidFill>
                            <a:schemeClr val="tx1"/>
                          </a:solidFill>
                          <a:effectLst/>
                        </a:rPr>
                        <a:t>Refik</a:t>
                      </a:r>
                      <a:r>
                        <a:rPr lang="en-US" sz="1050" b="0" kern="100" dirty="0">
                          <a:solidFill>
                            <a:schemeClr val="tx1"/>
                          </a:solidFill>
                          <a:effectLst/>
                        </a:rPr>
                        <a:t> enrolled in the CNC Operation TVET course, successfully obtained his nationally recognized MYK certification, and completed a six-month supported job placement. Through this structured pathway, he acquired in-demand technical skills aligned with labor market needs.</a:t>
                      </a:r>
                    </a:p>
                    <a:p>
                      <a:pPr marL="0" marR="0">
                        <a:lnSpc>
                          <a:spcPct val="115000"/>
                        </a:lnSpc>
                        <a:spcBef>
                          <a:spcPts val="0"/>
                        </a:spcBef>
                        <a:spcAft>
                          <a:spcPts val="0"/>
                        </a:spcAft>
                      </a:pPr>
                      <a:r>
                        <a:rPr lang="en-US" sz="1050" b="0" kern="100" dirty="0">
                          <a:solidFill>
                            <a:schemeClr val="tx1"/>
                          </a:solidFill>
                          <a:effectLst/>
                        </a:rPr>
                        <a:t>He secured formal employment in the manufacturing sector and continues to work in the same field, demonstrating strong job retention and career progression. The intervention enabled </a:t>
                      </a:r>
                      <a:r>
                        <a:rPr lang="en-US" sz="1050" b="0" kern="100" dirty="0" err="1">
                          <a:solidFill>
                            <a:schemeClr val="tx1"/>
                          </a:solidFill>
                          <a:effectLst/>
                        </a:rPr>
                        <a:t>Refik</a:t>
                      </a:r>
                      <a:r>
                        <a:rPr lang="en-US" sz="1050" b="0" kern="100" dirty="0">
                          <a:solidFill>
                            <a:schemeClr val="tx1"/>
                          </a:solidFill>
                          <a:effectLst/>
                        </a:rPr>
                        <a:t> to transition from precarious labor to skilled employment, ensuring stable income, professional growth, and long-term employment sustainability</a:t>
                      </a:r>
                    </a:p>
                    <a:p>
                      <a:pPr marL="0" marR="0">
                        <a:lnSpc>
                          <a:spcPct val="115000"/>
                        </a:lnSpc>
                        <a:spcBef>
                          <a:spcPts val="0"/>
                        </a:spcBef>
                        <a:spcAft>
                          <a:spcPts val="0"/>
                        </a:spcAft>
                      </a:pPr>
                      <a:r>
                        <a:rPr lang="en-US" sz="1050" b="0" kern="100" dirty="0">
                          <a:solidFill>
                            <a:schemeClr val="tx1"/>
                          </a:solidFill>
                          <a:effectLst/>
                        </a:rPr>
                        <a:t> </a:t>
                      </a:r>
                    </a:p>
                  </a:txBody>
                  <a:tcPr marL="35442" marR="35442" marT="0" marB="0"/>
                </a:tc>
                <a:tc>
                  <a:txBody>
                    <a:bodyPr/>
                    <a:lstStyle/>
                    <a:p>
                      <a:pPr marL="0" marR="0">
                        <a:lnSpc>
                          <a:spcPct val="115000"/>
                        </a:lnSpc>
                        <a:spcBef>
                          <a:spcPts val="0"/>
                        </a:spcBef>
                        <a:spcAft>
                          <a:spcPts val="0"/>
                        </a:spcAft>
                      </a:pPr>
                      <a:r>
                        <a:rPr lang="en-US" sz="1050" b="1" kern="100" dirty="0">
                          <a:solidFill>
                            <a:schemeClr val="tx1"/>
                          </a:solidFill>
                          <a:effectLst/>
                        </a:rPr>
                        <a:t>Ibrahim </a:t>
                      </a:r>
                      <a:r>
                        <a:rPr lang="en-US" sz="1050" b="1" kern="100" dirty="0" err="1">
                          <a:solidFill>
                            <a:schemeClr val="tx1"/>
                          </a:solidFill>
                          <a:effectLst/>
                        </a:rPr>
                        <a:t>Sevvah</a:t>
                      </a:r>
                      <a:r>
                        <a:rPr lang="en-US" sz="1050" b="1" kern="100" dirty="0">
                          <a:solidFill>
                            <a:schemeClr val="tx1"/>
                          </a:solidFill>
                          <a:effectLst/>
                        </a:rPr>
                        <a:t>: </a:t>
                      </a:r>
                      <a:endParaRPr lang="tr-TR" sz="1050" b="1" kern="100" dirty="0">
                        <a:solidFill>
                          <a:schemeClr val="tx1"/>
                        </a:solidFill>
                        <a:effectLst/>
                      </a:endParaRPr>
                    </a:p>
                    <a:p>
                      <a:pPr marL="0" marR="0">
                        <a:lnSpc>
                          <a:spcPct val="115000"/>
                        </a:lnSpc>
                        <a:spcBef>
                          <a:spcPts val="0"/>
                        </a:spcBef>
                        <a:spcAft>
                          <a:spcPts val="0"/>
                        </a:spcAft>
                      </a:pPr>
                      <a:r>
                        <a:rPr lang="en-US" sz="1050" kern="100" dirty="0">
                          <a:solidFill>
                            <a:schemeClr val="tx1"/>
                          </a:solidFill>
                          <a:effectLst/>
                        </a:rPr>
                        <a:t>Ibrahim owned a very small grocery shop with almost empty shelves and limited stock. The business generated insufficient income, placing his family of eight children at serious risk of economic hardship and school dropout.</a:t>
                      </a:r>
                    </a:p>
                    <a:p>
                      <a:pPr marL="0" marR="0">
                        <a:lnSpc>
                          <a:spcPct val="115000"/>
                        </a:lnSpc>
                        <a:spcBef>
                          <a:spcPts val="0"/>
                        </a:spcBef>
                        <a:spcAft>
                          <a:spcPts val="0"/>
                        </a:spcAft>
                      </a:pPr>
                      <a:br>
                        <a:rPr lang="en-US" sz="1050" kern="100" dirty="0">
                          <a:solidFill>
                            <a:schemeClr val="tx1"/>
                          </a:solidFill>
                          <a:effectLst/>
                        </a:rPr>
                      </a:br>
                      <a:r>
                        <a:rPr lang="en-US" sz="1050" kern="100" dirty="0">
                          <a:solidFill>
                            <a:schemeClr val="tx1"/>
                          </a:solidFill>
                          <a:effectLst/>
                        </a:rPr>
                        <a:t>After completing business management capacity-building training, Ibrahim received a USD 5,000 grant to strengthen his enterprise. He invested strategically by opening a new, better-positioned shop on the same street and purchasing essential equipment, including a coffee machine to diversify products and attract customers.</a:t>
                      </a:r>
                    </a:p>
                    <a:p>
                      <a:pPr marL="0" marR="0">
                        <a:lnSpc>
                          <a:spcPct val="115000"/>
                        </a:lnSpc>
                        <a:spcBef>
                          <a:spcPts val="0"/>
                        </a:spcBef>
                        <a:spcAft>
                          <a:spcPts val="0"/>
                        </a:spcAft>
                      </a:pPr>
                      <a:r>
                        <a:rPr lang="en-US" sz="1050" kern="100" dirty="0">
                          <a:solidFill>
                            <a:schemeClr val="tx1"/>
                          </a:solidFill>
                          <a:effectLst/>
                        </a:rPr>
                        <a:t>As a result, Ibrahim significantly increased his sales and customer flow, improved stock availability, and stabilized his income. His business is now sustainable, enabling him to meet household needs and ensure his children continue their education without interruption. The intervention transformed a vulnerable micro-enterprise into a viable and growing family business</a:t>
                      </a:r>
                      <a:r>
                        <a:rPr lang="tr-TR" sz="1050" kern="100" dirty="0">
                          <a:solidFill>
                            <a:schemeClr val="tx1"/>
                          </a:solidFill>
                          <a:effectLst/>
                        </a:rPr>
                        <a:t>.</a:t>
                      </a:r>
                      <a:endParaRPr lang="en-US" sz="1050" kern="100" dirty="0">
                        <a:solidFill>
                          <a:schemeClr val="tx1"/>
                        </a:solidFill>
                        <a:effectLst/>
                      </a:endParaRPr>
                    </a:p>
                  </a:txBody>
                  <a:tcPr marL="35442" marR="35442" marT="0" marB="0"/>
                </a:tc>
                <a:extLst>
                  <a:ext uri="{0D108BD9-81ED-4DB2-BD59-A6C34878D82A}">
                    <a16:rowId xmlns:a16="http://schemas.microsoft.com/office/drawing/2014/main" val="2874037068"/>
                  </a:ext>
                </a:extLst>
              </a:tr>
            </a:tbl>
          </a:graphicData>
        </a:graphic>
      </p:graphicFrame>
    </p:spTree>
    <p:extLst>
      <p:ext uri="{BB962C8B-B14F-4D97-AF65-F5344CB8AC3E}">
        <p14:creationId xmlns:p14="http://schemas.microsoft.com/office/powerpoint/2010/main" val="117165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TextBox 1">
            <a:extLst>
              <a:ext uri="{FF2B5EF4-FFF2-40B4-BE49-F238E27FC236}">
                <a16:creationId xmlns:a16="http://schemas.microsoft.com/office/drawing/2014/main" id="{94301E9C-DE4C-40FA-9AD1-8244102833C1}"/>
              </a:ext>
            </a:extLst>
          </p:cNvPr>
          <p:cNvSpPr txBox="1"/>
          <p:nvPr/>
        </p:nvSpPr>
        <p:spPr>
          <a:xfrm>
            <a:off x="8030703" y="1303718"/>
            <a:ext cx="3355385" cy="523220"/>
          </a:xfrm>
          <a:prstGeom prst="rect">
            <a:avLst/>
          </a:prstGeom>
          <a:noFill/>
        </p:spPr>
        <p:txBody>
          <a:bodyPr wrap="square" rtlCol="0">
            <a:spAutoFit/>
          </a:bodyPr>
          <a:lstStyle/>
          <a:p>
            <a:pPr algn="ctr"/>
            <a:r>
              <a:rPr lang="en-US" sz="2800" b="1" i="1" dirty="0"/>
              <a:t>Thanks for listening</a:t>
            </a:r>
          </a:p>
        </p:txBody>
      </p:sp>
      <p:pic>
        <p:nvPicPr>
          <p:cNvPr id="6" name="Picture 5">
            <a:extLst>
              <a:ext uri="{FF2B5EF4-FFF2-40B4-BE49-F238E27FC236}">
                <a16:creationId xmlns:a16="http://schemas.microsoft.com/office/drawing/2014/main" id="{52388B88-8BBE-4821-A5BC-3E5BD9BF4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59" y="85241"/>
            <a:ext cx="6036590" cy="6594528"/>
          </a:xfrm>
          <a:prstGeom prst="rect">
            <a:avLst/>
          </a:prstGeom>
        </p:spPr>
      </p:pic>
    </p:spTree>
    <p:extLst>
      <p:ext uri="{BB962C8B-B14F-4D97-AF65-F5344CB8AC3E}">
        <p14:creationId xmlns:p14="http://schemas.microsoft.com/office/powerpoint/2010/main" val="391079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oogle Shape;112;p4"/>
          <p:cNvPicPr preferRelativeResize="0"/>
          <p:nvPr/>
        </p:nvPicPr>
        <p:blipFill rotWithShape="1">
          <a:blip r:embed="rId3">
            <a:alphaModFix/>
          </a:blip>
          <a:srcRect/>
          <a:stretch/>
        </p:blipFill>
        <p:spPr>
          <a:xfrm>
            <a:off x="10336194" y="25601"/>
            <a:ext cx="1731258" cy="548785"/>
          </a:xfrm>
          <a:prstGeom prst="rect">
            <a:avLst/>
          </a:prstGeom>
          <a:noFill/>
          <a:ln>
            <a:noFill/>
          </a:ln>
        </p:spPr>
      </p:pic>
      <p:sp>
        <p:nvSpPr>
          <p:cNvPr id="4" name="Text Placeholder 2">
            <a:extLst>
              <a:ext uri="{FF2B5EF4-FFF2-40B4-BE49-F238E27FC236}">
                <a16:creationId xmlns:a16="http://schemas.microsoft.com/office/drawing/2014/main" id="{A5017E8D-4400-7F44-BF6F-F4D1D64978EB}"/>
              </a:ext>
            </a:extLst>
          </p:cNvPr>
          <p:cNvSpPr txBox="1">
            <a:spLocks/>
          </p:cNvSpPr>
          <p:nvPr/>
        </p:nvSpPr>
        <p:spPr>
          <a:xfrm>
            <a:off x="509556" y="215041"/>
            <a:ext cx="7201884" cy="66887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3200" b="1" dirty="0">
              <a:solidFill>
                <a:schemeClr val="accent6"/>
              </a:solidFill>
              <a:latin typeface="Gill Sans MT" panose="020B0502020104020203" pitchFamily="34" charset="0"/>
              <a:ea typeface="Gill Sans Nova ExtraBold" panose="020B0502020204020203" pitchFamily="34" charset="-128"/>
              <a:cs typeface="Gill Sans Nova ExtraBold" panose="020B0502020204020203" pitchFamily="34" charset="-128"/>
            </a:endParaRPr>
          </a:p>
        </p:txBody>
      </p:sp>
      <p:sp>
        <p:nvSpPr>
          <p:cNvPr id="7" name="Text Placeholder 2">
            <a:extLst>
              <a:ext uri="{FF2B5EF4-FFF2-40B4-BE49-F238E27FC236}">
                <a16:creationId xmlns:a16="http://schemas.microsoft.com/office/drawing/2014/main" id="{66C3A630-72D7-4CE8-A413-FDE7CF3B5773}"/>
              </a:ext>
            </a:extLst>
          </p:cNvPr>
          <p:cNvSpPr txBox="1">
            <a:spLocks/>
          </p:cNvSpPr>
          <p:nvPr/>
        </p:nvSpPr>
        <p:spPr>
          <a:xfrm>
            <a:off x="69574" y="937284"/>
            <a:ext cx="6569765" cy="5920716"/>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1800" b="1" dirty="0">
                <a:solidFill>
                  <a:schemeClr val="accent2">
                    <a:lumMod val="75000"/>
                  </a:schemeClr>
                </a:solidFill>
              </a:rPr>
              <a:t>Economic Recovery </a:t>
            </a:r>
            <a:endParaRPr lang="en-US" sz="1800" dirty="0">
              <a:solidFill>
                <a:schemeClr val="accent2">
                  <a:lumMod val="75000"/>
                </a:schemeClr>
              </a:solidFill>
            </a:endParaRPr>
          </a:p>
          <a:p>
            <a:pPr algn="l">
              <a:buFont typeface="Arial" panose="020B0604020202020204" pitchFamily="34" charset="0"/>
              <a:buChar char="•"/>
            </a:pPr>
            <a:r>
              <a:rPr lang="en-US" sz="1600" b="0" dirty="0">
                <a:solidFill>
                  <a:schemeClr val="tx1"/>
                </a:solidFill>
              </a:rPr>
              <a:t>Widespread infrastructure damage disrupted markets and livelihoods.</a:t>
            </a:r>
          </a:p>
          <a:p>
            <a:pPr algn="l">
              <a:buFont typeface="Arial" panose="020B0604020202020204" pitchFamily="34" charset="0"/>
              <a:buChar char="•"/>
            </a:pPr>
            <a:r>
              <a:rPr lang="en-US" sz="1600" b="0" dirty="0">
                <a:solidFill>
                  <a:schemeClr val="tx1"/>
                </a:solidFill>
              </a:rPr>
              <a:t>Unemployment surged among women, youth, and refugees.</a:t>
            </a:r>
          </a:p>
          <a:p>
            <a:pPr algn="l">
              <a:buFont typeface="Arial" panose="020B0604020202020204" pitchFamily="34" charset="0"/>
              <a:buChar char="•"/>
            </a:pPr>
            <a:r>
              <a:rPr lang="en-US" sz="1600" b="0" dirty="0">
                <a:solidFill>
                  <a:schemeClr val="tx1"/>
                </a:solidFill>
              </a:rPr>
              <a:t>SMEs and agri-businesses face operational and capital challenges.</a:t>
            </a:r>
            <a:endParaRPr lang="tr-TR" sz="1600" b="0" dirty="0">
              <a:solidFill>
                <a:schemeClr val="tx1"/>
              </a:solidFill>
            </a:endParaRPr>
          </a:p>
          <a:p>
            <a:pPr algn="l">
              <a:buFont typeface="Arial" panose="020B0604020202020204" pitchFamily="34" charset="0"/>
              <a:buChar char="•"/>
            </a:pPr>
            <a:r>
              <a:rPr lang="en-US" sz="1600" b="0" dirty="0">
                <a:solidFill>
                  <a:schemeClr val="tx1"/>
                </a:solidFill>
              </a:rPr>
              <a:t>High refugee population under temporary protection</a:t>
            </a:r>
            <a:r>
              <a:rPr lang="tr-TR" sz="1600" b="0" dirty="0">
                <a:solidFill>
                  <a:schemeClr val="tx1"/>
                </a:solidFill>
              </a:rPr>
              <a:t>.</a:t>
            </a:r>
          </a:p>
          <a:p>
            <a:pPr algn="l">
              <a:buFont typeface="Arial" panose="020B0604020202020204" pitchFamily="34" charset="0"/>
              <a:buChar char="•"/>
            </a:pPr>
            <a:r>
              <a:rPr lang="en-US" sz="1600" b="0" dirty="0">
                <a:solidFill>
                  <a:schemeClr val="tx1"/>
                </a:solidFill>
              </a:rPr>
              <a:t>Structural gender inequality in economic participation</a:t>
            </a:r>
            <a:r>
              <a:rPr lang="tr-TR" sz="1600" b="0" dirty="0">
                <a:solidFill>
                  <a:schemeClr val="tx1"/>
                </a:solidFill>
              </a:rPr>
              <a:t>.</a:t>
            </a:r>
            <a:endParaRPr lang="tr-TR" sz="1600" dirty="0"/>
          </a:p>
          <a:p>
            <a:pPr algn="l">
              <a:buFont typeface="Arial" panose="020B0604020202020204" pitchFamily="34" charset="0"/>
              <a:buChar char="•"/>
            </a:pPr>
            <a:endParaRPr lang="tr-TR" sz="1800" b="1" dirty="0"/>
          </a:p>
          <a:p>
            <a:pPr algn="l"/>
            <a:r>
              <a:rPr lang="en-US" sz="1800" dirty="0">
                <a:solidFill>
                  <a:schemeClr val="accent2">
                    <a:lumMod val="75000"/>
                  </a:schemeClr>
                </a:solidFill>
              </a:rPr>
              <a:t>Humanitarian Needs </a:t>
            </a:r>
          </a:p>
          <a:p>
            <a:pPr indent="-171450" algn="l">
              <a:buFont typeface="Arial" panose="020B0604020202020204" pitchFamily="34" charset="0"/>
              <a:buChar char="•"/>
            </a:pPr>
            <a:r>
              <a:rPr lang="en-US" sz="1600" b="0" dirty="0">
                <a:solidFill>
                  <a:schemeClr val="tx1"/>
                </a:solidFill>
              </a:rPr>
              <a:t>Immediate: shelter, food, water, healthcare, psychosocial support.</a:t>
            </a:r>
          </a:p>
          <a:p>
            <a:pPr indent="-171450" algn="l">
              <a:buFont typeface="Arial" panose="020B0604020202020204" pitchFamily="34" charset="0"/>
              <a:buChar char="•"/>
            </a:pPr>
            <a:r>
              <a:rPr lang="en-US" sz="1600" b="0" dirty="0">
                <a:solidFill>
                  <a:schemeClr val="tx1"/>
                </a:solidFill>
              </a:rPr>
              <a:t>Medium-term: livelihoods support, vocational training, access to micro-grants.</a:t>
            </a:r>
          </a:p>
          <a:p>
            <a:pPr indent="-171450" algn="l">
              <a:buFont typeface="Arial" panose="020B0604020202020204" pitchFamily="34" charset="0"/>
              <a:buChar char="•"/>
            </a:pPr>
            <a:r>
              <a:rPr lang="en-US" sz="1600" b="0" dirty="0">
                <a:solidFill>
                  <a:schemeClr val="tx1"/>
                </a:solidFill>
              </a:rPr>
              <a:t>Vulnerable groups: female-headed households, </a:t>
            </a:r>
            <a:r>
              <a:rPr lang="en-US" sz="1600" b="0" dirty="0" err="1">
                <a:solidFill>
                  <a:schemeClr val="tx1"/>
                </a:solidFill>
              </a:rPr>
              <a:t>PwDs</a:t>
            </a:r>
            <a:r>
              <a:rPr lang="en-US" sz="1600" b="0" dirty="0">
                <a:solidFill>
                  <a:schemeClr val="tx1"/>
                </a:solidFill>
              </a:rPr>
              <a:t>, refugees, children, and youth.</a:t>
            </a:r>
          </a:p>
          <a:p>
            <a:pPr indent="-171450" algn="l">
              <a:buFont typeface="Arial" panose="020B0604020202020204" pitchFamily="34" charset="0"/>
              <a:buChar char="•"/>
            </a:pPr>
            <a:r>
              <a:rPr lang="en-US" sz="1600" b="0" dirty="0">
                <a:solidFill>
                  <a:schemeClr val="tx1"/>
                </a:solidFill>
              </a:rPr>
              <a:t>Protection risks: gender-based violence, child labor, social exclusion</a:t>
            </a:r>
            <a:r>
              <a:rPr lang="tr-TR" sz="1600" b="0" dirty="0">
                <a:solidFill>
                  <a:schemeClr val="tx1"/>
                </a:solidFill>
              </a:rPr>
              <a:t>.</a:t>
            </a:r>
          </a:p>
          <a:p>
            <a:pPr indent="-171450" algn="l">
              <a:buFont typeface="Arial" panose="020B0604020202020204" pitchFamily="34" charset="0"/>
              <a:buChar char="•"/>
            </a:pPr>
            <a:endParaRPr lang="tr-TR" sz="1600" dirty="0">
              <a:solidFill>
                <a:schemeClr val="tx1"/>
              </a:solidFill>
            </a:endParaRPr>
          </a:p>
          <a:p>
            <a:pPr indent="-171450" algn="l">
              <a:buFont typeface="Arial" panose="020B0604020202020204" pitchFamily="34" charset="0"/>
              <a:buChar char="•"/>
            </a:pPr>
            <a:r>
              <a:rPr lang="en-US" sz="1600" dirty="0">
                <a:solidFill>
                  <a:schemeClr val="accent2">
                    <a:lumMod val="75000"/>
                  </a:schemeClr>
                </a:solidFill>
              </a:rPr>
              <a:t>Recovery priorities: </a:t>
            </a:r>
            <a:r>
              <a:rPr lang="en-US" sz="1600" b="0" dirty="0">
                <a:solidFill>
                  <a:schemeClr val="tx1"/>
                </a:solidFill>
              </a:rPr>
              <a:t>Pre-existing poverty &amp; informal </a:t>
            </a:r>
            <a:r>
              <a:rPr lang="en-US" sz="1600" b="0" dirty="0" err="1">
                <a:solidFill>
                  <a:schemeClr val="tx1"/>
                </a:solidFill>
              </a:rPr>
              <a:t>labour</a:t>
            </a:r>
            <a:r>
              <a:rPr lang="en-US" sz="1600" b="0" dirty="0">
                <a:solidFill>
                  <a:schemeClr val="tx1"/>
                </a:solidFill>
              </a:rPr>
              <a:t> markets</a:t>
            </a:r>
            <a:r>
              <a:rPr lang="tr-TR" sz="1600" b="0" dirty="0">
                <a:solidFill>
                  <a:schemeClr val="tx1"/>
                </a:solidFill>
              </a:rPr>
              <a:t>, </a:t>
            </a:r>
            <a:r>
              <a:rPr lang="en-US" sz="1600" b="0" dirty="0">
                <a:solidFill>
                  <a:schemeClr val="tx1"/>
                </a:solidFill>
              </a:rPr>
              <a:t>job creation, skills training, market linkages</a:t>
            </a:r>
            <a:r>
              <a:rPr lang="en-US" sz="1600" b="0" dirty="0"/>
              <a:t>.</a:t>
            </a:r>
            <a:endParaRPr lang="tr-TR" sz="1600" b="0" dirty="0"/>
          </a:p>
          <a:p>
            <a:pPr algn="l"/>
            <a:endParaRPr lang="tr-TR" sz="1600" dirty="0">
              <a:solidFill>
                <a:schemeClr val="tx1"/>
              </a:solidFill>
            </a:endParaRPr>
          </a:p>
          <a:p>
            <a:pPr indent="-171450" algn="l">
              <a:buFont typeface="Arial" panose="020B0604020202020204" pitchFamily="34" charset="0"/>
              <a:buChar char="•"/>
            </a:pPr>
            <a:endParaRPr lang="tr-TR" sz="2000" dirty="0"/>
          </a:p>
          <a:p>
            <a:pPr algn="l">
              <a:buFont typeface="Arial" panose="020B0604020202020204" pitchFamily="34" charset="0"/>
              <a:buChar char="•"/>
            </a:pPr>
            <a:endParaRPr lang="en-US" sz="1800" dirty="0"/>
          </a:p>
        </p:txBody>
      </p:sp>
      <p:sp>
        <p:nvSpPr>
          <p:cNvPr id="6" name="Text Placeholder 2">
            <a:extLst>
              <a:ext uri="{FF2B5EF4-FFF2-40B4-BE49-F238E27FC236}">
                <a16:creationId xmlns:a16="http://schemas.microsoft.com/office/drawing/2014/main" id="{A04001BC-3DCB-4238-BDAF-7E7CA17863D8}"/>
              </a:ext>
            </a:extLst>
          </p:cNvPr>
          <p:cNvSpPr txBox="1">
            <a:spLocks/>
          </p:cNvSpPr>
          <p:nvPr/>
        </p:nvSpPr>
        <p:spPr>
          <a:xfrm>
            <a:off x="124548" y="215041"/>
            <a:ext cx="6514791" cy="72224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3200" dirty="0">
                <a:ln w="22225">
                  <a:solidFill>
                    <a:schemeClr val="accent2"/>
                  </a:solidFill>
                  <a:prstDash val="solid"/>
                </a:ln>
                <a:solidFill>
                  <a:schemeClr val="accent2">
                    <a:lumMod val="40000"/>
                    <a:lumOff val="60000"/>
                  </a:schemeClr>
                </a:solidFill>
              </a:rPr>
              <a:t>Post-Earthquake Fragility Context</a:t>
            </a:r>
            <a:endParaRPr lang="en-US" sz="1800" dirty="0">
              <a:ln w="22225">
                <a:solidFill>
                  <a:schemeClr val="accent2"/>
                </a:solidFill>
                <a:prstDash val="solid"/>
              </a:ln>
              <a:solidFill>
                <a:schemeClr val="accent2">
                  <a:lumMod val="40000"/>
                  <a:lumOff val="60000"/>
                </a:schemeClr>
              </a:solidFill>
            </a:endParaRPr>
          </a:p>
        </p:txBody>
      </p:sp>
      <p:pic>
        <p:nvPicPr>
          <p:cNvPr id="10" name="Picture 9">
            <a:extLst>
              <a:ext uri="{FF2B5EF4-FFF2-40B4-BE49-F238E27FC236}">
                <a16:creationId xmlns:a16="http://schemas.microsoft.com/office/drawing/2014/main" id="{9ECA0FBD-5628-4D89-A5B2-1A4C17AB0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566" y="215041"/>
            <a:ext cx="4902200" cy="5076626"/>
          </a:xfrm>
          <a:prstGeom prst="rect">
            <a:avLst/>
          </a:prstGeom>
        </p:spPr>
      </p:pic>
      <p:pic>
        <p:nvPicPr>
          <p:cNvPr id="14" name="Picture 13">
            <a:extLst>
              <a:ext uri="{FF2B5EF4-FFF2-40B4-BE49-F238E27FC236}">
                <a16:creationId xmlns:a16="http://schemas.microsoft.com/office/drawing/2014/main" id="{9AB27224-0614-4A3D-9E4C-6DDE076C7D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5566" y="3886201"/>
            <a:ext cx="4902200" cy="2946198"/>
          </a:xfrm>
          <a:prstGeom prst="rect">
            <a:avLst/>
          </a:prstGeom>
        </p:spPr>
      </p:pic>
    </p:spTree>
    <p:extLst>
      <p:ext uri="{BB962C8B-B14F-4D97-AF65-F5344CB8AC3E}">
        <p14:creationId xmlns:p14="http://schemas.microsoft.com/office/powerpoint/2010/main" val="26192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oogle Shape;112;p4"/>
          <p:cNvPicPr preferRelativeResize="0"/>
          <p:nvPr/>
        </p:nvPicPr>
        <p:blipFill rotWithShape="1">
          <a:blip r:embed="rId2">
            <a:alphaModFix/>
          </a:blip>
          <a:srcRect/>
          <a:stretch/>
        </p:blipFill>
        <p:spPr>
          <a:xfrm>
            <a:off x="10336194" y="25601"/>
            <a:ext cx="1731258" cy="548785"/>
          </a:xfrm>
          <a:prstGeom prst="rect">
            <a:avLst/>
          </a:prstGeom>
          <a:noFill/>
          <a:ln>
            <a:noFill/>
          </a:ln>
        </p:spPr>
      </p:pic>
      <p:sp>
        <p:nvSpPr>
          <p:cNvPr id="4" name="Text Placeholder 2">
            <a:extLst>
              <a:ext uri="{FF2B5EF4-FFF2-40B4-BE49-F238E27FC236}">
                <a16:creationId xmlns:a16="http://schemas.microsoft.com/office/drawing/2014/main" id="{A5017E8D-4400-7F44-BF6F-F4D1D64978EB}"/>
              </a:ext>
            </a:extLst>
          </p:cNvPr>
          <p:cNvSpPr txBox="1">
            <a:spLocks/>
          </p:cNvSpPr>
          <p:nvPr/>
        </p:nvSpPr>
        <p:spPr>
          <a:xfrm>
            <a:off x="509556" y="215041"/>
            <a:ext cx="7201884" cy="66887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3200" b="1" dirty="0">
              <a:solidFill>
                <a:schemeClr val="accent6"/>
              </a:solidFill>
              <a:latin typeface="Gill Sans MT" panose="020B0502020104020203" pitchFamily="34" charset="0"/>
              <a:ea typeface="Gill Sans Nova ExtraBold" panose="020B0502020204020203" pitchFamily="34" charset="-128"/>
              <a:cs typeface="Gill Sans Nova ExtraBold" panose="020B0502020204020203" pitchFamily="34" charset="-128"/>
            </a:endParaRPr>
          </a:p>
        </p:txBody>
      </p:sp>
      <p:sp>
        <p:nvSpPr>
          <p:cNvPr id="7" name="Text Placeholder 2">
            <a:extLst>
              <a:ext uri="{FF2B5EF4-FFF2-40B4-BE49-F238E27FC236}">
                <a16:creationId xmlns:a16="http://schemas.microsoft.com/office/drawing/2014/main" id="{66C3A630-72D7-4CE8-A413-FDE7CF3B5773}"/>
              </a:ext>
            </a:extLst>
          </p:cNvPr>
          <p:cNvSpPr txBox="1">
            <a:spLocks/>
          </p:cNvSpPr>
          <p:nvPr/>
        </p:nvSpPr>
        <p:spPr>
          <a:xfrm>
            <a:off x="109331" y="883920"/>
            <a:ext cx="5880651" cy="594847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algn="just">
              <a:lnSpc>
                <a:spcPct val="115000"/>
              </a:lnSpc>
              <a:spcBef>
                <a:spcPts val="0"/>
              </a:spcBef>
              <a:spcAft>
                <a:spcPts val="1000"/>
              </a:spcAft>
            </a:pPr>
            <a:r>
              <a:rPr lang="en-GB" sz="1600" b="0" dirty="0">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The project is being implemented in the earthquake-affected provinces of Gaziantep and </a:t>
            </a:r>
            <a:r>
              <a:rPr lang="en-GB" sz="1600" b="0" dirty="0" err="1">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Ş</a:t>
            </a:r>
            <a:r>
              <a:rPr lang="en-GB" sz="1600" b="0" dirty="0" err="1">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anl</a:t>
            </a:r>
            <a:r>
              <a:rPr lang="en-GB" sz="1600" b="0" dirty="0" err="1">
                <a:solidFill>
                  <a:schemeClr val="accent2">
                    <a:lumMod val="75000"/>
                  </a:schemeClr>
                </a:solidFill>
                <a:effectLst/>
                <a:latin typeface="Lato" panose="020F0502020204030203" pitchFamily="34" charset="0"/>
                <a:ea typeface="Calibri" panose="020F0502020204030204" pitchFamily="34" charset="0"/>
                <a:cs typeface="Lato" panose="020F0502020204030203" pitchFamily="34" charset="0"/>
              </a:rPr>
              <a:t>ı</a:t>
            </a:r>
            <a:r>
              <a:rPr lang="en-GB" sz="1600" b="0" dirty="0" err="1">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urfa</a:t>
            </a:r>
            <a:r>
              <a:rPr lang="en-GB" sz="1600" b="0" dirty="0">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 following the 6 February earthquake. The </a:t>
            </a:r>
            <a:r>
              <a:rPr lang="en-GB" sz="1600" b="0" dirty="0">
                <a:solidFill>
                  <a:schemeClr val="accent2">
                    <a:lumMod val="75000"/>
                  </a:schemeClr>
                </a:solidFill>
                <a:effectLst/>
                <a:latin typeface="Lato" panose="020F0502020204030203" pitchFamily="34" charset="0"/>
                <a:ea typeface="Calibri" panose="020F0502020204030204" pitchFamily="34" charset="0"/>
                <a:cs typeface="Lato" panose="020F0502020204030203" pitchFamily="34" charset="0"/>
              </a:rPr>
              <a:t>“</a:t>
            </a:r>
            <a:r>
              <a:rPr lang="en-GB" sz="1600" b="0" dirty="0">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Rebuilding Economies, Creating Opportunities and Vision of Enduring Resilience in </a:t>
            </a:r>
            <a:r>
              <a:rPr lang="en-GB" sz="1600" b="0" dirty="0" err="1">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Türkiye</a:t>
            </a:r>
            <a:r>
              <a:rPr lang="en-GB" sz="1600" b="0" dirty="0">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 (RECOVER-TR) project aims to sustainably strengthen secure livelihoods for marginally poor households.</a:t>
            </a:r>
            <a:endParaRPr lang="tr-TR" sz="1600" b="0" dirty="0">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endParaRPr lang="tr-TR" sz="1600" b="0" dirty="0">
              <a:solidFill>
                <a:schemeClr val="accent2">
                  <a:lumMod val="75000"/>
                </a:schemeClr>
              </a:solidFill>
              <a:ea typeface="Calibri" panose="020F0502020204030204" pitchFamily="34" charset="0"/>
              <a:cs typeface="Arial" panose="020B0604020202020204" pitchFamily="34" charset="0"/>
            </a:endParaRPr>
          </a:p>
          <a:p>
            <a:pPr algn="just">
              <a:lnSpc>
                <a:spcPct val="115000"/>
              </a:lnSpc>
              <a:spcAft>
                <a:spcPts val="1000"/>
              </a:spcAft>
            </a:pPr>
            <a:r>
              <a:rPr lang="en-US" sz="1600" b="0" dirty="0">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Project </a:t>
            </a:r>
            <a:r>
              <a:rPr lang="tr-TR" sz="1600" b="0" dirty="0">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G</a:t>
            </a:r>
            <a:r>
              <a:rPr lang="en-US" sz="1600" b="0" dirty="0" err="1">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oal</a:t>
            </a:r>
            <a:r>
              <a:rPr lang="tr-TR" sz="1600" b="0" dirty="0">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 </a:t>
            </a:r>
            <a:r>
              <a:rPr lang="en-US" sz="1600" b="0" dirty="0">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rPr>
              <a:t>Empower earthquake-affected households to secure sustainable well being through the establishment and improvement of HHs income adequacy, and resilience, by promoting positive behavior changes within their families that contribute to the households' resistance to poverty and food security.</a:t>
            </a:r>
            <a:endParaRPr lang="tr-TR" sz="1600" b="0" dirty="0">
              <a:solidFill>
                <a:schemeClr val="accent2">
                  <a:lumMod val="75000"/>
                </a:schemeClr>
              </a:solidFill>
              <a:effectLst/>
              <a:latin typeface="Lato" panose="020F0502020204030203"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600" b="0" dirty="0">
                <a:solidFill>
                  <a:schemeClr val="accent2">
                    <a:lumMod val="75000"/>
                  </a:schemeClr>
                </a:solidFill>
                <a:ea typeface="Calibri" panose="020F0502020204030204" pitchFamily="34" charset="0"/>
                <a:cs typeface="Arial" panose="020B0604020202020204" pitchFamily="34" charset="0"/>
              </a:rPr>
              <a:t>The project adopts and contextualizes the Building Secure Livelihoods (BSL) model, which defines the marginal poor as households living slightly below or above the poverty line but not classified as extremely poor</a:t>
            </a:r>
            <a:r>
              <a:rPr lang="tr-TR" sz="1600" b="0" dirty="0">
                <a:solidFill>
                  <a:schemeClr val="accent2">
                    <a:lumMod val="75000"/>
                  </a:schemeClr>
                </a:solidFill>
                <a:ea typeface="Calibri" panose="020F0502020204030204" pitchFamily="34" charset="0"/>
                <a:cs typeface="Arial" panose="020B0604020202020204" pitchFamily="34" charset="0"/>
              </a:rPr>
              <a:t>.</a:t>
            </a:r>
            <a:endParaRPr lang="en-US" sz="1600" b="0" dirty="0">
              <a:ea typeface="Calibri" panose="020F0502020204030204" pitchFamily="34" charset="0"/>
              <a:cs typeface="Arial" panose="020B0604020202020204" pitchFamily="34" charset="0"/>
            </a:endParaRPr>
          </a:p>
          <a:p>
            <a:pPr algn="just">
              <a:lnSpc>
                <a:spcPct val="115000"/>
              </a:lnSpc>
              <a:spcAft>
                <a:spcPts val="10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indent="-171450" algn="l">
              <a:buFont typeface="Arial" panose="020B0604020202020204" pitchFamily="34" charset="0"/>
              <a:buChar char="•"/>
            </a:pPr>
            <a:endParaRPr lang="en-US" sz="1800" dirty="0"/>
          </a:p>
          <a:p>
            <a:pPr algn="l">
              <a:buFont typeface="Arial" panose="020B0604020202020204" pitchFamily="34" charset="0"/>
              <a:buChar char="•"/>
            </a:pPr>
            <a:endParaRPr lang="en-US" sz="1800" dirty="0"/>
          </a:p>
        </p:txBody>
      </p:sp>
      <p:sp>
        <p:nvSpPr>
          <p:cNvPr id="6" name="Text Placeholder 2">
            <a:extLst>
              <a:ext uri="{FF2B5EF4-FFF2-40B4-BE49-F238E27FC236}">
                <a16:creationId xmlns:a16="http://schemas.microsoft.com/office/drawing/2014/main" id="{A04001BC-3DCB-4238-BDAF-7E7CA17863D8}"/>
              </a:ext>
            </a:extLst>
          </p:cNvPr>
          <p:cNvSpPr txBox="1">
            <a:spLocks/>
          </p:cNvSpPr>
          <p:nvPr/>
        </p:nvSpPr>
        <p:spPr>
          <a:xfrm>
            <a:off x="109331" y="161677"/>
            <a:ext cx="9983548" cy="72224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3200" dirty="0">
                <a:ln w="22225">
                  <a:solidFill>
                    <a:schemeClr val="accent2"/>
                  </a:solidFill>
                  <a:prstDash val="solid"/>
                </a:ln>
                <a:solidFill>
                  <a:schemeClr val="accent2">
                    <a:lumMod val="40000"/>
                    <a:lumOff val="60000"/>
                  </a:schemeClr>
                </a:solidFill>
              </a:rPr>
              <a:t>Project Goal &amp; Outcomes</a:t>
            </a:r>
            <a:endParaRPr lang="en-US" sz="1800" dirty="0">
              <a:ln w="22225">
                <a:solidFill>
                  <a:schemeClr val="accent2"/>
                </a:solidFill>
                <a:prstDash val="solid"/>
              </a:ln>
              <a:solidFill>
                <a:schemeClr val="accent2">
                  <a:lumMod val="40000"/>
                  <a:lumOff val="60000"/>
                </a:schemeClr>
              </a:solidFill>
            </a:endParaRPr>
          </a:p>
        </p:txBody>
      </p:sp>
      <p:pic>
        <p:nvPicPr>
          <p:cNvPr id="9" name="Content Placeholder 8">
            <a:extLst>
              <a:ext uri="{FF2B5EF4-FFF2-40B4-BE49-F238E27FC236}">
                <a16:creationId xmlns:a16="http://schemas.microsoft.com/office/drawing/2014/main" id="{F32E1027-12F8-4F93-8EA6-B74D81874787}"/>
              </a:ext>
            </a:extLst>
          </p:cNvPr>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0617" y="937283"/>
            <a:ext cx="5327373" cy="5705675"/>
          </a:xfrm>
          <a:prstGeom prst="rect">
            <a:avLst/>
          </a:prstGeom>
        </p:spPr>
      </p:pic>
    </p:spTree>
    <p:extLst>
      <p:ext uri="{BB962C8B-B14F-4D97-AF65-F5344CB8AC3E}">
        <p14:creationId xmlns:p14="http://schemas.microsoft.com/office/powerpoint/2010/main" val="367753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oogle Shape;112;p4"/>
          <p:cNvPicPr preferRelativeResize="0"/>
          <p:nvPr/>
        </p:nvPicPr>
        <p:blipFill rotWithShape="1">
          <a:blip r:embed="rId3">
            <a:alphaModFix/>
          </a:blip>
          <a:srcRect/>
          <a:stretch/>
        </p:blipFill>
        <p:spPr>
          <a:xfrm>
            <a:off x="10336194" y="25601"/>
            <a:ext cx="1731258" cy="548785"/>
          </a:xfrm>
          <a:prstGeom prst="rect">
            <a:avLst/>
          </a:prstGeom>
          <a:noFill/>
          <a:ln>
            <a:noFill/>
          </a:ln>
        </p:spPr>
      </p:pic>
      <p:sp>
        <p:nvSpPr>
          <p:cNvPr id="4" name="Text Placeholder 2">
            <a:extLst>
              <a:ext uri="{FF2B5EF4-FFF2-40B4-BE49-F238E27FC236}">
                <a16:creationId xmlns:a16="http://schemas.microsoft.com/office/drawing/2014/main" id="{A5017E8D-4400-7F44-BF6F-F4D1D64978EB}"/>
              </a:ext>
            </a:extLst>
          </p:cNvPr>
          <p:cNvSpPr txBox="1">
            <a:spLocks/>
          </p:cNvSpPr>
          <p:nvPr/>
        </p:nvSpPr>
        <p:spPr>
          <a:xfrm>
            <a:off x="509556" y="215041"/>
            <a:ext cx="7201884" cy="66887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3200" b="1" dirty="0">
              <a:solidFill>
                <a:schemeClr val="accent6"/>
              </a:solidFill>
              <a:latin typeface="Gill Sans MT" panose="020B0502020104020203" pitchFamily="34" charset="0"/>
              <a:ea typeface="Gill Sans Nova ExtraBold" panose="020B0502020204020203" pitchFamily="34" charset="-128"/>
              <a:cs typeface="Gill Sans Nova ExtraBold" panose="020B0502020204020203" pitchFamily="34" charset="-128"/>
            </a:endParaRPr>
          </a:p>
        </p:txBody>
      </p:sp>
      <p:sp>
        <p:nvSpPr>
          <p:cNvPr id="7" name="Text Placeholder 2">
            <a:extLst>
              <a:ext uri="{FF2B5EF4-FFF2-40B4-BE49-F238E27FC236}">
                <a16:creationId xmlns:a16="http://schemas.microsoft.com/office/drawing/2014/main" id="{66C3A630-72D7-4CE8-A413-FDE7CF3B5773}"/>
              </a:ext>
            </a:extLst>
          </p:cNvPr>
          <p:cNvSpPr txBox="1">
            <a:spLocks/>
          </p:cNvSpPr>
          <p:nvPr/>
        </p:nvSpPr>
        <p:spPr>
          <a:xfrm>
            <a:off x="109331" y="1053548"/>
            <a:ext cx="4959625" cy="5589411"/>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en-US" sz="1400" dirty="0">
                <a:solidFill>
                  <a:schemeClr val="accent2">
                    <a:lumMod val="75000"/>
                  </a:schemeClr>
                </a:solidFill>
              </a:rPr>
              <a:t>Outcome 1:</a:t>
            </a:r>
            <a:r>
              <a:rPr lang="tr-TR" sz="1400" dirty="0">
                <a:solidFill>
                  <a:schemeClr val="accent2">
                    <a:lumMod val="75000"/>
                  </a:schemeClr>
                </a:solidFill>
              </a:rPr>
              <a:t> </a:t>
            </a:r>
            <a:r>
              <a:rPr lang="en-US" sz="1400" dirty="0">
                <a:solidFill>
                  <a:schemeClr val="accent2">
                    <a:lumMod val="75000"/>
                  </a:schemeClr>
                </a:solidFill>
              </a:rPr>
              <a:t>Individuals improve well-being and career success through personalized career counselling, legal guidance, and skills development.</a:t>
            </a:r>
            <a:r>
              <a:rPr lang="tr-TR" sz="1400" dirty="0">
                <a:solidFill>
                  <a:schemeClr val="accent2">
                    <a:lumMod val="75000"/>
                  </a:schemeClr>
                </a:solidFill>
              </a:rPr>
              <a:t> </a:t>
            </a:r>
          </a:p>
          <a:p>
            <a:pPr marL="285750" indent="-285750" algn="just">
              <a:buFontTx/>
              <a:buChar char="-"/>
            </a:pPr>
            <a:r>
              <a:rPr lang="tr-TR" sz="1400" b="0" dirty="0">
                <a:solidFill>
                  <a:schemeClr val="tx1"/>
                </a:solidFill>
              </a:rPr>
              <a:t>One-to-one Career Counselling (1918/2000)</a:t>
            </a:r>
          </a:p>
          <a:p>
            <a:pPr marL="285750" indent="-285750" algn="just">
              <a:buFontTx/>
              <a:buChar char="-"/>
            </a:pPr>
            <a:r>
              <a:rPr lang="tr-TR" sz="1400" b="0" dirty="0">
                <a:solidFill>
                  <a:schemeClr val="tx1"/>
                </a:solidFill>
              </a:rPr>
              <a:t>One-to-one Legal Advisory Support (955/1000)</a:t>
            </a:r>
          </a:p>
          <a:p>
            <a:pPr marL="285750" indent="-285750" algn="just">
              <a:buFontTx/>
              <a:buChar char="-"/>
            </a:pPr>
            <a:r>
              <a:rPr lang="tr-TR" sz="1400" b="0" dirty="0">
                <a:solidFill>
                  <a:schemeClr val="tx1"/>
                </a:solidFill>
              </a:rPr>
              <a:t> </a:t>
            </a:r>
            <a:r>
              <a:rPr lang="en-US" sz="1400" b="0" dirty="0">
                <a:solidFill>
                  <a:schemeClr val="tx1"/>
                </a:solidFill>
              </a:rPr>
              <a:t>Parental &amp; Well-being Support (PAW)</a:t>
            </a:r>
            <a:r>
              <a:rPr lang="tr-TR" sz="1400" b="0" dirty="0">
                <a:solidFill>
                  <a:schemeClr val="tx1"/>
                </a:solidFill>
              </a:rPr>
              <a:t> (122)</a:t>
            </a:r>
          </a:p>
          <a:p>
            <a:pPr algn="just"/>
            <a:endParaRPr lang="en-US" sz="1400" b="0" dirty="0"/>
          </a:p>
          <a:p>
            <a:pPr algn="just"/>
            <a:r>
              <a:rPr lang="en-US" sz="1400" dirty="0">
                <a:solidFill>
                  <a:schemeClr val="accent2">
                    <a:lumMod val="75000"/>
                  </a:schemeClr>
                </a:solidFill>
              </a:rPr>
              <a:t>Outcome 2:</a:t>
            </a:r>
            <a:r>
              <a:rPr lang="tr-TR" sz="1400" dirty="0">
                <a:solidFill>
                  <a:schemeClr val="accent2">
                    <a:lumMod val="75000"/>
                  </a:schemeClr>
                </a:solidFill>
              </a:rPr>
              <a:t> </a:t>
            </a:r>
            <a:r>
              <a:rPr lang="en-US" sz="1400" dirty="0">
                <a:solidFill>
                  <a:schemeClr val="accent2">
                    <a:lumMod val="75000"/>
                  </a:schemeClr>
                </a:solidFill>
              </a:rPr>
              <a:t>Participants gain market-relevant technical and vocational skills aligned with labor market needs.</a:t>
            </a:r>
            <a:endParaRPr lang="tr-TR" sz="1400" dirty="0">
              <a:solidFill>
                <a:schemeClr val="accent2">
                  <a:lumMod val="75000"/>
                </a:schemeClr>
              </a:solidFill>
            </a:endParaRPr>
          </a:p>
          <a:p>
            <a:pPr marL="285750" indent="-285750" algn="just">
              <a:buFontTx/>
              <a:buChar char="-"/>
            </a:pPr>
            <a:r>
              <a:rPr lang="tr-TR" sz="1400" b="0" dirty="0">
                <a:solidFill>
                  <a:schemeClr val="tx1"/>
                </a:solidFill>
              </a:rPr>
              <a:t>Market Driven </a:t>
            </a:r>
            <a:r>
              <a:rPr lang="en-US" sz="1400" b="0" dirty="0">
                <a:solidFill>
                  <a:schemeClr val="tx1"/>
                </a:solidFill>
              </a:rPr>
              <a:t>TVET (technical and vocational) training</a:t>
            </a:r>
            <a:r>
              <a:rPr lang="tr-TR" sz="1400" b="0" dirty="0">
                <a:solidFill>
                  <a:schemeClr val="tx1"/>
                </a:solidFill>
              </a:rPr>
              <a:t> (350/397)</a:t>
            </a:r>
          </a:p>
          <a:p>
            <a:pPr marL="285750" indent="-285750" algn="just">
              <a:buFontTx/>
              <a:buChar char="-"/>
            </a:pPr>
            <a:r>
              <a:rPr lang="en-US" sz="1400" b="0" dirty="0">
                <a:solidFill>
                  <a:schemeClr val="tx1"/>
                </a:solidFill>
              </a:rPr>
              <a:t>Capacity Building &amp; Skills Development</a:t>
            </a:r>
            <a:endParaRPr lang="tr-TR" sz="1400" b="0" dirty="0">
              <a:solidFill>
                <a:schemeClr val="tx1"/>
              </a:solidFill>
            </a:endParaRPr>
          </a:p>
          <a:p>
            <a:pPr marL="285750" indent="-285750" algn="just">
              <a:buFontTx/>
              <a:buChar char="-"/>
            </a:pPr>
            <a:endParaRPr lang="en-US" sz="1400" b="0" dirty="0"/>
          </a:p>
          <a:p>
            <a:pPr algn="just"/>
            <a:r>
              <a:rPr lang="en-US" sz="1400" dirty="0">
                <a:solidFill>
                  <a:schemeClr val="accent2">
                    <a:lumMod val="75000"/>
                  </a:schemeClr>
                </a:solidFill>
              </a:rPr>
              <a:t>Outcome 3:</a:t>
            </a:r>
            <a:r>
              <a:rPr lang="tr-TR" sz="1400" dirty="0">
                <a:solidFill>
                  <a:schemeClr val="accent2">
                    <a:lumMod val="75000"/>
                  </a:schemeClr>
                </a:solidFill>
              </a:rPr>
              <a:t> </a:t>
            </a:r>
            <a:r>
              <a:rPr lang="en-US" sz="1400" dirty="0">
                <a:solidFill>
                  <a:schemeClr val="accent2">
                    <a:lumMod val="75000"/>
                  </a:schemeClr>
                </a:solidFill>
              </a:rPr>
              <a:t>Households increase resilience and income, reduce reliance on negative coping strategies, and manage debts more effectively.</a:t>
            </a:r>
            <a:endParaRPr lang="tr-TR" sz="1400" dirty="0">
              <a:solidFill>
                <a:schemeClr val="accent2">
                  <a:lumMod val="75000"/>
                </a:schemeClr>
              </a:solidFill>
            </a:endParaRPr>
          </a:p>
          <a:p>
            <a:pPr marL="285750" indent="-285750" algn="just">
              <a:buFontTx/>
              <a:buChar char="-"/>
            </a:pPr>
            <a:r>
              <a:rPr lang="tr-TR" sz="1400" b="0" dirty="0">
                <a:solidFill>
                  <a:schemeClr val="tx1"/>
                </a:solidFill>
              </a:rPr>
              <a:t>Creating linkages to job approctunites (88 jp &amp; 134 referrals)</a:t>
            </a:r>
          </a:p>
          <a:p>
            <a:pPr marL="285750" indent="-285750" algn="just">
              <a:buFontTx/>
              <a:buChar char="-"/>
            </a:pPr>
            <a:r>
              <a:rPr lang="en-US" sz="1400" b="0" dirty="0">
                <a:solidFill>
                  <a:schemeClr val="tx1"/>
                </a:solidFill>
              </a:rPr>
              <a:t>Access to Financial Support &amp; </a:t>
            </a:r>
            <a:r>
              <a:rPr lang="tr-TR" sz="1400" b="0" dirty="0">
                <a:solidFill>
                  <a:schemeClr val="tx1"/>
                </a:solidFill>
              </a:rPr>
              <a:t>Restoring opration capacities of SMEs (100/105)</a:t>
            </a:r>
          </a:p>
          <a:p>
            <a:pPr marL="285750" indent="-285750" algn="just">
              <a:buFontTx/>
              <a:buChar char="-"/>
            </a:pPr>
            <a:r>
              <a:rPr lang="tr-TR" sz="1400" b="0" dirty="0">
                <a:solidFill>
                  <a:schemeClr val="tx1"/>
                </a:solidFill>
              </a:rPr>
              <a:t>Supporting women’s collective afforts to access financial means and create income generating approtunites 20/13)</a:t>
            </a:r>
          </a:p>
          <a:p>
            <a:pPr marL="285750" indent="-285750" algn="l">
              <a:buFontTx/>
              <a:buChar char="-"/>
            </a:pPr>
            <a:endParaRPr lang="en-US" sz="1400" dirty="0"/>
          </a:p>
          <a:p>
            <a:pPr algn="l">
              <a:buFont typeface="Arial" panose="020B0604020202020204" pitchFamily="34" charset="0"/>
              <a:buChar char="•"/>
            </a:pPr>
            <a:endParaRPr lang="en-US" sz="1800" dirty="0"/>
          </a:p>
        </p:txBody>
      </p:sp>
      <p:sp>
        <p:nvSpPr>
          <p:cNvPr id="6" name="Text Placeholder 2">
            <a:extLst>
              <a:ext uri="{FF2B5EF4-FFF2-40B4-BE49-F238E27FC236}">
                <a16:creationId xmlns:a16="http://schemas.microsoft.com/office/drawing/2014/main" id="{A04001BC-3DCB-4238-BDAF-7E7CA17863D8}"/>
              </a:ext>
            </a:extLst>
          </p:cNvPr>
          <p:cNvSpPr txBox="1">
            <a:spLocks/>
          </p:cNvSpPr>
          <p:nvPr/>
        </p:nvSpPr>
        <p:spPr>
          <a:xfrm>
            <a:off x="124548" y="179472"/>
            <a:ext cx="10043182" cy="72224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3200" dirty="0">
                <a:ln w="22225">
                  <a:solidFill>
                    <a:schemeClr val="accent2"/>
                  </a:solidFill>
                  <a:prstDash val="solid"/>
                </a:ln>
                <a:solidFill>
                  <a:schemeClr val="accent2">
                    <a:lumMod val="40000"/>
                    <a:lumOff val="60000"/>
                  </a:schemeClr>
                </a:solidFill>
              </a:rPr>
              <a:t>Project Goal &amp; Outcomes</a:t>
            </a:r>
            <a:endParaRPr lang="en-US" sz="1800" dirty="0">
              <a:ln w="22225">
                <a:solidFill>
                  <a:schemeClr val="accent2"/>
                </a:solidFill>
                <a:prstDash val="solid"/>
              </a:ln>
              <a:solidFill>
                <a:schemeClr val="accent2">
                  <a:lumMod val="40000"/>
                  <a:lumOff val="60000"/>
                </a:schemeClr>
              </a:solidFill>
            </a:endParaRPr>
          </a:p>
        </p:txBody>
      </p:sp>
      <p:pic>
        <p:nvPicPr>
          <p:cNvPr id="10" name="Picture 9">
            <a:extLst>
              <a:ext uri="{FF2B5EF4-FFF2-40B4-BE49-F238E27FC236}">
                <a16:creationId xmlns:a16="http://schemas.microsoft.com/office/drawing/2014/main" id="{ACC38214-F4D3-4AFC-9CEF-7C7A551FF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170" y="1053548"/>
            <a:ext cx="6158525" cy="5473147"/>
          </a:xfrm>
          <a:prstGeom prst="rect">
            <a:avLst/>
          </a:prstGeom>
        </p:spPr>
      </p:pic>
    </p:spTree>
    <p:extLst>
      <p:ext uri="{BB962C8B-B14F-4D97-AF65-F5344CB8AC3E}">
        <p14:creationId xmlns:p14="http://schemas.microsoft.com/office/powerpoint/2010/main" val="410488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oogle Shape;112;p4"/>
          <p:cNvPicPr preferRelativeResize="0"/>
          <p:nvPr/>
        </p:nvPicPr>
        <p:blipFill rotWithShape="1">
          <a:blip r:embed="rId2">
            <a:alphaModFix/>
          </a:blip>
          <a:srcRect/>
          <a:stretch/>
        </p:blipFill>
        <p:spPr>
          <a:xfrm>
            <a:off x="10336194" y="25601"/>
            <a:ext cx="1731258" cy="548785"/>
          </a:xfrm>
          <a:prstGeom prst="rect">
            <a:avLst/>
          </a:prstGeom>
          <a:noFill/>
          <a:ln>
            <a:noFill/>
          </a:ln>
        </p:spPr>
      </p:pic>
      <p:sp>
        <p:nvSpPr>
          <p:cNvPr id="4" name="Text Placeholder 2">
            <a:extLst>
              <a:ext uri="{FF2B5EF4-FFF2-40B4-BE49-F238E27FC236}">
                <a16:creationId xmlns:a16="http://schemas.microsoft.com/office/drawing/2014/main" id="{A5017E8D-4400-7F44-BF6F-F4D1D64978EB}"/>
              </a:ext>
            </a:extLst>
          </p:cNvPr>
          <p:cNvSpPr txBox="1">
            <a:spLocks/>
          </p:cNvSpPr>
          <p:nvPr/>
        </p:nvSpPr>
        <p:spPr>
          <a:xfrm>
            <a:off x="509556" y="215041"/>
            <a:ext cx="7201884" cy="66887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3200" b="1" dirty="0">
              <a:solidFill>
                <a:schemeClr val="accent6"/>
              </a:solidFill>
              <a:latin typeface="Gill Sans MT" panose="020B0502020104020203" pitchFamily="34" charset="0"/>
              <a:ea typeface="Gill Sans Nova ExtraBold" panose="020B0502020204020203" pitchFamily="34" charset="-128"/>
              <a:cs typeface="Gill Sans Nova ExtraBold" panose="020B0502020204020203" pitchFamily="34" charset="-128"/>
            </a:endParaRPr>
          </a:p>
        </p:txBody>
      </p:sp>
      <p:sp>
        <p:nvSpPr>
          <p:cNvPr id="7" name="Text Placeholder 2">
            <a:extLst>
              <a:ext uri="{FF2B5EF4-FFF2-40B4-BE49-F238E27FC236}">
                <a16:creationId xmlns:a16="http://schemas.microsoft.com/office/drawing/2014/main" id="{66C3A630-72D7-4CE8-A413-FDE7CF3B5773}"/>
              </a:ext>
            </a:extLst>
          </p:cNvPr>
          <p:cNvSpPr txBox="1">
            <a:spLocks/>
          </p:cNvSpPr>
          <p:nvPr/>
        </p:nvSpPr>
        <p:spPr>
          <a:xfrm>
            <a:off x="124547" y="937284"/>
            <a:ext cx="11229253" cy="577647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algn="l">
              <a:lnSpc>
                <a:spcPct val="107000"/>
              </a:lnSpc>
              <a:spcBef>
                <a:spcPts val="0"/>
              </a:spcBef>
              <a:spcAft>
                <a:spcPts val="800"/>
              </a:spcAft>
            </a:pPr>
            <a:r>
              <a:rPr lang="en-US" sz="1200" dirty="0">
                <a:solidFill>
                  <a:schemeClr val="accent2">
                    <a:lumMod val="75000"/>
                  </a:schemeClr>
                </a:solidFill>
                <a:effectLst/>
                <a:latin typeface="Arial" panose="020B0604020202020204" pitchFamily="34" charset="0"/>
                <a:ea typeface="Times New Roman" panose="02020603050405020304" pitchFamily="18" charset="0"/>
                <a:cs typeface="Arial" panose="020B0604020202020204" pitchFamily="34" charset="0"/>
              </a:rPr>
              <a:t>Enhancing Secure Livelihoods and Economic Inclusion</a:t>
            </a:r>
            <a:endParaRPr lang="en-US" sz="12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2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Labour</a:t>
            </a:r>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Market and Career Support</a:t>
            </a:r>
            <a:endParaRPr lang="tr-TR"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Comprehensive </a:t>
            </a:r>
            <a:r>
              <a:rPr lang="en-US" sz="1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Labour</a:t>
            </a: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Market &amp; Socio-Economic Gender Assessments informed project design, stakeholder engagement, and sector selection, ensuring gender-sensitive, demand-driven approaches.</a:t>
            </a:r>
            <a:endParaRPr lang="tr-TR" sz="12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Personalized career counseling was delivered to 1,918 individuals (96% of the 2,000 target), including 1,072 women and 846 men. Sessions addressed career aspirations, CV preparation (Turkish &amp; English), job application strategies, and barriers to employment.</a:t>
            </a:r>
            <a:endParaRPr lang="tr-TR" sz="12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Career counseling targeted diverse participant groups: 60% unemployed, 20% skilled workers (welding, sewing, farming, hairdressing, etc.), 10% professionals, and 8% SME/cooperative aspirants.</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Workshops and Legal Awareness</a:t>
            </a:r>
            <a:endParaRPr lang="tr-TR"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Monthly employability workshops reached 300 participants, providing practical training on CV writing, interviews, labor regulations, and workplace rights.</a:t>
            </a:r>
            <a:endParaRPr lang="tr-TR" sz="12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Legal awareness sessions addressed SME legislation, labor law, work permits, tax procedures, and cooperative management, enabling participants to navigate formal employment and entrepreneurial opportunities.</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Market-Facing Skills &amp; Job Placement</a:t>
            </a:r>
            <a:endParaRPr lang="tr-TR"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Technical and Vocational Education and Training (TVET) included chef assistant, agribusiness, welding, CNC operator, packaging/wrapping, footwear, and textile skills.</a:t>
            </a:r>
            <a:endParaRPr lang="tr-TR" sz="12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SME and Women’s Cooperative Capacity-Building strengthened operational, financial, and market management skills.</a:t>
            </a:r>
            <a:endParaRPr lang="tr-TR" sz="12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Job placements: 8</a:t>
            </a:r>
            <a:r>
              <a:rPr lang="tr-TR"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a:t>
            </a: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participants secured employment in local sectors, including food services, manufacturing, agriculture, and textiles, linking training to sustainable livelihoods.</a:t>
            </a:r>
            <a:endParaRPr lang="tr-TR" sz="12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Seed fund distribution: 105 SMEs and 13 women cooperative member SMEs received $5,000 grants each, enhancing entrepreneurship and women’s economic empowerment</a:t>
            </a: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tr-TR"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latin typeface="Arial" panose="020B0604020202020204" pitchFamily="34" charset="0"/>
                <a:cs typeface="Arial" panose="020B0604020202020204" pitchFamily="34" charset="0"/>
              </a:rPr>
              <a:t>Community engagement events promoted local market access, sales, and networking, with municipalities supporting visibility and collaboration</a:t>
            </a:r>
          </a:p>
        </p:txBody>
      </p:sp>
      <p:sp>
        <p:nvSpPr>
          <p:cNvPr id="6" name="Text Placeholder 2">
            <a:extLst>
              <a:ext uri="{FF2B5EF4-FFF2-40B4-BE49-F238E27FC236}">
                <a16:creationId xmlns:a16="http://schemas.microsoft.com/office/drawing/2014/main" id="{A04001BC-3DCB-4238-BDAF-7E7CA17863D8}"/>
              </a:ext>
            </a:extLst>
          </p:cNvPr>
          <p:cNvSpPr txBox="1">
            <a:spLocks/>
          </p:cNvSpPr>
          <p:nvPr/>
        </p:nvSpPr>
        <p:spPr>
          <a:xfrm>
            <a:off x="124547" y="161677"/>
            <a:ext cx="9943791" cy="72224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2400">
                <a:ln w="22225">
                  <a:solidFill>
                    <a:schemeClr val="accent2"/>
                  </a:solidFill>
                  <a:prstDash val="solid"/>
                </a:ln>
                <a:solidFill>
                  <a:schemeClr val="accent2">
                    <a:lumMod val="40000"/>
                    <a:lumOff val="60000"/>
                  </a:schemeClr>
                </a:solidFill>
              </a:rPr>
              <a:t>Project Goal &amp; Outcomes</a:t>
            </a:r>
            <a:endParaRPr lang="en-US" sz="1400"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877760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oogle Shape;112;p4"/>
          <p:cNvPicPr preferRelativeResize="0"/>
          <p:nvPr/>
        </p:nvPicPr>
        <p:blipFill rotWithShape="1">
          <a:blip r:embed="rId2">
            <a:alphaModFix/>
          </a:blip>
          <a:srcRect/>
          <a:stretch/>
        </p:blipFill>
        <p:spPr>
          <a:xfrm>
            <a:off x="10336194" y="25601"/>
            <a:ext cx="1731258" cy="548785"/>
          </a:xfrm>
          <a:prstGeom prst="rect">
            <a:avLst/>
          </a:prstGeom>
          <a:noFill/>
          <a:ln>
            <a:noFill/>
          </a:ln>
        </p:spPr>
      </p:pic>
      <p:sp>
        <p:nvSpPr>
          <p:cNvPr id="4" name="Text Placeholder 2">
            <a:extLst>
              <a:ext uri="{FF2B5EF4-FFF2-40B4-BE49-F238E27FC236}">
                <a16:creationId xmlns:a16="http://schemas.microsoft.com/office/drawing/2014/main" id="{A5017E8D-4400-7F44-BF6F-F4D1D64978EB}"/>
              </a:ext>
            </a:extLst>
          </p:cNvPr>
          <p:cNvSpPr txBox="1">
            <a:spLocks/>
          </p:cNvSpPr>
          <p:nvPr/>
        </p:nvSpPr>
        <p:spPr>
          <a:xfrm>
            <a:off x="509556" y="215041"/>
            <a:ext cx="7201884" cy="66887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3200" b="1" dirty="0">
              <a:solidFill>
                <a:schemeClr val="accent6"/>
              </a:solidFill>
              <a:latin typeface="Gill Sans MT" panose="020B0502020104020203" pitchFamily="34" charset="0"/>
              <a:ea typeface="Gill Sans Nova ExtraBold" panose="020B0502020204020203" pitchFamily="34" charset="-128"/>
              <a:cs typeface="Gill Sans Nova ExtraBold" panose="020B0502020204020203" pitchFamily="34" charset="-128"/>
            </a:endParaRPr>
          </a:p>
        </p:txBody>
      </p:sp>
      <p:sp>
        <p:nvSpPr>
          <p:cNvPr id="7" name="Text Placeholder 2">
            <a:extLst>
              <a:ext uri="{FF2B5EF4-FFF2-40B4-BE49-F238E27FC236}">
                <a16:creationId xmlns:a16="http://schemas.microsoft.com/office/drawing/2014/main" id="{66C3A630-72D7-4CE8-A413-FDE7CF3B5773}"/>
              </a:ext>
            </a:extLst>
          </p:cNvPr>
          <p:cNvSpPr txBox="1">
            <a:spLocks/>
          </p:cNvSpPr>
          <p:nvPr/>
        </p:nvSpPr>
        <p:spPr>
          <a:xfrm>
            <a:off x="124547" y="937284"/>
            <a:ext cx="11229253" cy="577647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lnSpc>
                <a:spcPct val="107000"/>
              </a:lnSpc>
              <a:spcAft>
                <a:spcPts val="800"/>
              </a:spcAft>
            </a:pPr>
            <a:r>
              <a:rPr lang="en-US" sz="1200" dirty="0">
                <a:solidFill>
                  <a:schemeClr val="accent2">
                    <a:lumMod val="75000"/>
                  </a:schemeClr>
                </a:solidFill>
                <a:latin typeface="Arial" panose="020B0604020202020204" pitchFamily="34" charset="0"/>
                <a:cs typeface="Arial" panose="020B0604020202020204" pitchFamily="34" charset="0"/>
              </a:rPr>
              <a:t>Enhancing Secure Livelihoods and Economic Inclusion</a:t>
            </a:r>
            <a:endParaRPr lang="tr-TR" sz="1200" dirty="0">
              <a:solidFill>
                <a:schemeClr val="accent2">
                  <a:lumMod val="75000"/>
                </a:schemeClr>
              </a:solidFill>
              <a:latin typeface="Arial" panose="020B0604020202020204" pitchFamily="34" charset="0"/>
              <a:cs typeface="Arial" panose="020B0604020202020204" pitchFamily="34" charset="0"/>
            </a:endParaRPr>
          </a:p>
          <a:p>
            <a:pPr algn="l">
              <a:lnSpc>
                <a:spcPct val="107000"/>
              </a:lnSpc>
              <a:spcAft>
                <a:spcPts val="800"/>
              </a:spcAft>
            </a:pPr>
            <a:r>
              <a:rPr lang="en-US" sz="1200" dirty="0">
                <a:solidFill>
                  <a:schemeClr val="tx1"/>
                </a:solidFill>
                <a:latin typeface="Arial" panose="020B0604020202020204" pitchFamily="34" charset="0"/>
                <a:cs typeface="Arial" panose="020B0604020202020204" pitchFamily="34" charset="0"/>
              </a:rPr>
              <a:t>Coaching and Mentoring</a:t>
            </a:r>
            <a:endParaRPr lang="tr-TR" sz="1200" dirty="0">
              <a:solidFill>
                <a:schemeClr val="tx1"/>
              </a:solidFill>
              <a:latin typeface="Arial" panose="020B0604020202020204" pitchFamily="34" charset="0"/>
              <a:cs typeface="Arial" panose="020B0604020202020204" pitchFamily="34" charset="0"/>
            </a:endParaRPr>
          </a:p>
          <a:p>
            <a:pPr marL="171450" indent="-171450" algn="l">
              <a:lnSpc>
                <a:spcPct val="107000"/>
              </a:lnSpc>
              <a:spcAft>
                <a:spcPts val="800"/>
              </a:spcAft>
              <a:buFontTx/>
              <a:buChar char="-"/>
            </a:pPr>
            <a:r>
              <a:rPr lang="en-US" sz="1200" b="0" dirty="0">
                <a:solidFill>
                  <a:schemeClr val="tx1"/>
                </a:solidFill>
                <a:latin typeface="Arial" panose="020B0604020202020204" pitchFamily="34" charset="0"/>
                <a:cs typeface="Arial" panose="020B0604020202020204" pitchFamily="34" charset="0"/>
              </a:rPr>
              <a:t>Continuous monthly mentoring ensured follow-up for SMEs, women cooperative members, and job-placed participants, addressing business development, workplace integration, and adherence to labor regulations.</a:t>
            </a:r>
            <a:endParaRPr lang="tr-TR" sz="1200" b="0" dirty="0">
              <a:solidFill>
                <a:schemeClr val="tx1"/>
              </a:solidFill>
              <a:latin typeface="Arial" panose="020B0604020202020204" pitchFamily="34" charset="0"/>
              <a:cs typeface="Arial" panose="020B0604020202020204" pitchFamily="34" charset="0"/>
            </a:endParaRPr>
          </a:p>
          <a:p>
            <a:pPr marL="171450" indent="-171450" algn="l">
              <a:lnSpc>
                <a:spcPct val="107000"/>
              </a:lnSpc>
              <a:spcAft>
                <a:spcPts val="800"/>
              </a:spcAft>
              <a:buFontTx/>
              <a:buChar char="-"/>
            </a:pPr>
            <a:r>
              <a:rPr lang="en-US" sz="1200" b="0" dirty="0">
                <a:solidFill>
                  <a:schemeClr val="tx1"/>
                </a:solidFill>
                <a:latin typeface="Arial" panose="020B0604020202020204" pitchFamily="34" charset="0"/>
                <a:cs typeface="Arial" panose="020B0604020202020204" pitchFamily="34" charset="0"/>
              </a:rPr>
              <a:t>Monitoring emphasized skill development, employment rights, and overall participant well-being.</a:t>
            </a:r>
          </a:p>
          <a:p>
            <a:pPr marR="0" algn="l">
              <a:lnSpc>
                <a:spcPct val="107000"/>
              </a:lnSpc>
              <a:spcBef>
                <a:spcPts val="0"/>
              </a:spcBef>
              <a:spcAft>
                <a:spcPts val="800"/>
              </a:spcAft>
            </a:pPr>
            <a:r>
              <a:rPr lang="en-US" sz="1200" dirty="0">
                <a:solidFill>
                  <a:schemeClr val="tx1"/>
                </a:solidFill>
                <a:latin typeface="Arial" panose="020B0604020202020204" pitchFamily="34" charset="0"/>
                <a:cs typeface="Arial" panose="020B0604020202020204" pitchFamily="34" charset="0"/>
              </a:rPr>
              <a:t>Women’s Economic Empowerment</a:t>
            </a:r>
            <a:endParaRPr lang="tr-TR" sz="1200" dirty="0">
              <a:solidFill>
                <a:schemeClr val="tx1"/>
              </a:solidFill>
              <a:latin typeface="Arial" panose="020B060402020202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latin typeface="Arial" panose="020B0604020202020204" pitchFamily="34" charset="0"/>
                <a:cs typeface="Arial" panose="020B0604020202020204" pitchFamily="34" charset="0"/>
              </a:rPr>
              <a:t>Women were actively targeted across career counseling, vocational training, SME grants, and cooperative initiatives.</a:t>
            </a:r>
            <a:endParaRPr lang="tr-TR" sz="1200" b="0" dirty="0">
              <a:solidFill>
                <a:schemeClr val="tx1"/>
              </a:solidFill>
              <a:latin typeface="Arial" panose="020B060402020202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latin typeface="Arial" panose="020B0604020202020204" pitchFamily="34" charset="0"/>
                <a:cs typeface="Arial" panose="020B0604020202020204" pitchFamily="34" charset="0"/>
              </a:rPr>
              <a:t>High female participation</a:t>
            </a:r>
            <a:r>
              <a:rPr lang="tr-TR" sz="1200" b="0" dirty="0">
                <a:solidFill>
                  <a:schemeClr val="tx1"/>
                </a:solidFill>
                <a:latin typeface="Arial" panose="020B0604020202020204" pitchFamily="34" charset="0"/>
                <a:cs typeface="Arial" panose="020B0604020202020204" pitchFamily="34" charset="0"/>
              </a:rPr>
              <a:t> (58%)</a:t>
            </a:r>
          </a:p>
          <a:p>
            <a:pPr marL="171450" marR="0" indent="-171450" algn="l">
              <a:lnSpc>
                <a:spcPct val="107000"/>
              </a:lnSpc>
              <a:spcBef>
                <a:spcPts val="0"/>
              </a:spcBef>
              <a:spcAft>
                <a:spcPts val="800"/>
              </a:spcAft>
              <a:buFontTx/>
              <a:buChar char="-"/>
            </a:pPr>
            <a:r>
              <a:rPr lang="en-US" sz="1200" b="0" dirty="0">
                <a:solidFill>
                  <a:schemeClr val="tx1"/>
                </a:solidFill>
                <a:latin typeface="Arial" panose="020B0604020202020204" pitchFamily="34" charset="0"/>
                <a:cs typeface="Arial" panose="020B0604020202020204" pitchFamily="34" charset="0"/>
              </a:rPr>
              <a:t>Women’s cooperative programs included capacity-building and seed fund support, enabling women to establish or expand small enterprises, generate income, and strengthen resilience.</a:t>
            </a:r>
            <a:endParaRPr lang="tr-TR" sz="1200" b="0" dirty="0">
              <a:solidFill>
                <a:schemeClr val="tx1"/>
              </a:solidFill>
              <a:latin typeface="Arial" panose="020B0604020202020204" pitchFamily="34" charset="0"/>
              <a:cs typeface="Arial" panose="020B0604020202020204" pitchFamily="34" charset="0"/>
            </a:endParaRPr>
          </a:p>
          <a:p>
            <a:pPr marL="171450" marR="0" indent="-171450" algn="l">
              <a:lnSpc>
                <a:spcPct val="107000"/>
              </a:lnSpc>
              <a:spcBef>
                <a:spcPts val="0"/>
              </a:spcBef>
              <a:spcAft>
                <a:spcPts val="800"/>
              </a:spcAft>
              <a:buFontTx/>
              <a:buChar char="-"/>
            </a:pPr>
            <a:r>
              <a:rPr lang="en-US" sz="1200" b="0" dirty="0">
                <a:solidFill>
                  <a:schemeClr val="tx1"/>
                </a:solidFill>
                <a:latin typeface="Arial" panose="020B0604020202020204" pitchFamily="34" charset="0"/>
                <a:cs typeface="Arial" panose="020B0604020202020204" pitchFamily="34" charset="0"/>
              </a:rPr>
              <a:t>Legal guidance empowered women entrepreneurs on cooperative governance, tax compliance, work permits, and labor laws.</a:t>
            </a:r>
          </a:p>
          <a:p>
            <a:pPr algn="l">
              <a:lnSpc>
                <a:spcPct val="107000"/>
              </a:lnSpc>
              <a:spcAft>
                <a:spcPts val="800"/>
              </a:spcAft>
            </a:pPr>
            <a:r>
              <a:rPr lang="en-US" sz="1200" dirty="0">
                <a:solidFill>
                  <a:schemeClr val="tx1"/>
                </a:solidFill>
                <a:latin typeface="Arial" panose="020B0604020202020204" pitchFamily="34" charset="0"/>
                <a:cs typeface="Arial" panose="020B0604020202020204" pitchFamily="34" charset="0"/>
              </a:rPr>
              <a:t>Child Protection and Parenting Support</a:t>
            </a:r>
            <a:endParaRPr lang="tr-TR" sz="1200" dirty="0">
              <a:solidFill>
                <a:schemeClr val="tx1"/>
              </a:solidFill>
              <a:latin typeface="Arial" panose="020B0604020202020204" pitchFamily="34" charset="0"/>
              <a:cs typeface="Arial" panose="020B0604020202020204" pitchFamily="34" charset="0"/>
            </a:endParaRPr>
          </a:p>
          <a:p>
            <a:pPr algn="l">
              <a:lnSpc>
                <a:spcPct val="107000"/>
              </a:lnSpc>
              <a:spcAft>
                <a:spcPts val="800"/>
              </a:spcAft>
            </a:pPr>
            <a:r>
              <a:rPr lang="en-US" sz="1200" b="0" dirty="0">
                <a:solidFill>
                  <a:schemeClr val="tx1"/>
                </a:solidFill>
                <a:latin typeface="Arial" panose="020B0604020202020204" pitchFamily="34" charset="0"/>
                <a:cs typeface="Arial" panose="020B0604020202020204" pitchFamily="34" charset="0"/>
              </a:rPr>
              <a:t>Parents Awareness Workshops (PAW) reached 12</a:t>
            </a:r>
            <a:r>
              <a:rPr lang="tr-TR" sz="1200" b="0" dirty="0">
                <a:solidFill>
                  <a:schemeClr val="tx1"/>
                </a:solidFill>
                <a:latin typeface="Arial" panose="020B0604020202020204" pitchFamily="34" charset="0"/>
                <a:cs typeface="Arial" panose="020B0604020202020204" pitchFamily="34" charset="0"/>
              </a:rPr>
              <a:t>2</a:t>
            </a:r>
            <a:r>
              <a:rPr lang="en-US" sz="1200" b="0" dirty="0">
                <a:solidFill>
                  <a:schemeClr val="tx1"/>
                </a:solidFill>
                <a:latin typeface="Arial" panose="020B0604020202020204" pitchFamily="34" charset="0"/>
                <a:cs typeface="Arial" panose="020B0604020202020204" pitchFamily="34" charset="0"/>
              </a:rPr>
              <a:t> participants (4</a:t>
            </a:r>
            <a:r>
              <a:rPr lang="tr-TR" sz="1200" b="0" dirty="0">
                <a:solidFill>
                  <a:schemeClr val="tx1"/>
                </a:solidFill>
                <a:latin typeface="Arial" panose="020B0604020202020204" pitchFamily="34" charset="0"/>
                <a:cs typeface="Arial" panose="020B0604020202020204" pitchFamily="34" charset="0"/>
              </a:rPr>
              <a:t>7</a:t>
            </a:r>
            <a:r>
              <a:rPr lang="en-US" sz="1200" b="0" dirty="0">
                <a:solidFill>
                  <a:schemeClr val="tx1"/>
                </a:solidFill>
                <a:latin typeface="Arial" panose="020B0604020202020204" pitchFamily="34" charset="0"/>
                <a:cs typeface="Arial" panose="020B0604020202020204" pitchFamily="34" charset="0"/>
              </a:rPr>
              <a:t> in Gaziantep, 75 in </a:t>
            </a:r>
            <a:r>
              <a:rPr lang="en-US" sz="1200" b="0" dirty="0" err="1">
                <a:solidFill>
                  <a:schemeClr val="tx1"/>
                </a:solidFill>
                <a:latin typeface="Arial" panose="020B0604020202020204" pitchFamily="34" charset="0"/>
                <a:cs typeface="Arial" panose="020B0604020202020204" pitchFamily="34" charset="0"/>
              </a:rPr>
              <a:t>Şanlıurfa</a:t>
            </a:r>
            <a:r>
              <a:rPr lang="en-US" sz="1200" b="0" dirty="0">
                <a:solidFill>
                  <a:schemeClr val="tx1"/>
                </a:solidFill>
                <a:latin typeface="Arial" panose="020B0604020202020204" pitchFamily="34" charset="0"/>
                <a:cs typeface="Arial" panose="020B0604020202020204" pitchFamily="34" charset="0"/>
              </a:rPr>
              <a:t>), focusing on:</a:t>
            </a:r>
            <a:endParaRPr lang="tr-TR" sz="1200" b="0" dirty="0">
              <a:solidFill>
                <a:schemeClr val="tx1"/>
              </a:solidFill>
              <a:latin typeface="Arial" panose="020B0604020202020204" pitchFamily="34" charset="0"/>
              <a:cs typeface="Arial" panose="020B0604020202020204" pitchFamily="34" charset="0"/>
            </a:endParaRPr>
          </a:p>
          <a:p>
            <a:pPr marL="171450" indent="-171450" algn="l">
              <a:lnSpc>
                <a:spcPct val="107000"/>
              </a:lnSpc>
              <a:spcAft>
                <a:spcPts val="800"/>
              </a:spcAft>
              <a:buFontTx/>
              <a:buChar char="-"/>
            </a:pPr>
            <a:r>
              <a:rPr lang="en-US" sz="1200" b="0" dirty="0">
                <a:solidFill>
                  <a:schemeClr val="tx1"/>
                </a:solidFill>
                <a:latin typeface="Arial" panose="020B0604020202020204" pitchFamily="34" charset="0"/>
                <a:cs typeface="Arial" panose="020B0604020202020204" pitchFamily="34" charset="0"/>
              </a:rPr>
              <a:t>Positive parenting practices</a:t>
            </a:r>
            <a:endParaRPr lang="tr-TR" sz="1200" b="0" dirty="0">
              <a:solidFill>
                <a:schemeClr val="tx1"/>
              </a:solidFill>
              <a:latin typeface="Arial" panose="020B0604020202020204" pitchFamily="34" charset="0"/>
              <a:cs typeface="Arial" panose="020B0604020202020204" pitchFamily="34" charset="0"/>
            </a:endParaRPr>
          </a:p>
          <a:p>
            <a:pPr marL="171450" indent="-171450" algn="l">
              <a:lnSpc>
                <a:spcPct val="107000"/>
              </a:lnSpc>
              <a:spcAft>
                <a:spcPts val="800"/>
              </a:spcAft>
              <a:buFontTx/>
              <a:buChar char="-"/>
            </a:pPr>
            <a:r>
              <a:rPr lang="en-US" sz="1200" b="0" dirty="0">
                <a:solidFill>
                  <a:schemeClr val="tx1"/>
                </a:solidFill>
                <a:latin typeface="Arial" panose="020B0604020202020204" pitchFamily="34" charset="0"/>
                <a:cs typeface="Arial" panose="020B0604020202020204" pitchFamily="34" charset="0"/>
              </a:rPr>
              <a:t>Effective communication and emotional support</a:t>
            </a:r>
            <a:endParaRPr lang="tr-TR" sz="1200" b="0" dirty="0">
              <a:solidFill>
                <a:schemeClr val="tx1"/>
              </a:solidFill>
              <a:latin typeface="Arial" panose="020B0604020202020204" pitchFamily="34" charset="0"/>
              <a:cs typeface="Arial" panose="020B0604020202020204" pitchFamily="34" charset="0"/>
            </a:endParaRPr>
          </a:p>
          <a:p>
            <a:pPr marL="171450" indent="-171450" algn="l">
              <a:lnSpc>
                <a:spcPct val="107000"/>
              </a:lnSpc>
              <a:spcAft>
                <a:spcPts val="800"/>
              </a:spcAft>
              <a:buFontTx/>
              <a:buChar char="-"/>
            </a:pPr>
            <a:r>
              <a:rPr lang="en-US" sz="1200" b="0" dirty="0">
                <a:solidFill>
                  <a:schemeClr val="tx1"/>
                </a:solidFill>
                <a:latin typeface="Arial" panose="020B0604020202020204" pitchFamily="34" charset="0"/>
                <a:cs typeface="Arial" panose="020B0604020202020204" pitchFamily="34" charset="0"/>
              </a:rPr>
              <a:t>Coping with post-displacement stress and economic hardship</a:t>
            </a:r>
            <a:endParaRPr lang="tr-TR" sz="1200" b="0" dirty="0">
              <a:solidFill>
                <a:schemeClr val="tx1"/>
              </a:solidFill>
              <a:latin typeface="Arial" panose="020B0604020202020204" pitchFamily="34" charset="0"/>
              <a:cs typeface="Arial" panose="020B0604020202020204" pitchFamily="34" charset="0"/>
            </a:endParaRPr>
          </a:p>
          <a:p>
            <a:pPr marL="0" marR="0" algn="l">
              <a:lnSpc>
                <a:spcPct val="107000"/>
              </a:lnSpc>
              <a:spcBef>
                <a:spcPts val="0"/>
              </a:spcBef>
              <a:spcAft>
                <a:spcPts val="800"/>
              </a:spcAft>
            </a:pPr>
            <a:endParaRPr lang="tr-TR" sz="1200" dirty="0">
              <a:solidFill>
                <a:schemeClr val="accent2">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7000"/>
              </a:lnSpc>
              <a:spcBef>
                <a:spcPts val="0"/>
              </a:spcBef>
              <a:spcAft>
                <a:spcPts val="800"/>
              </a:spcAft>
            </a:pPr>
            <a:endParaRPr lang="en-US" sz="12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A04001BC-3DCB-4238-BDAF-7E7CA17863D8}"/>
              </a:ext>
            </a:extLst>
          </p:cNvPr>
          <p:cNvSpPr txBox="1">
            <a:spLocks/>
          </p:cNvSpPr>
          <p:nvPr/>
        </p:nvSpPr>
        <p:spPr>
          <a:xfrm>
            <a:off x="124547" y="161677"/>
            <a:ext cx="9943791" cy="72224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2400">
                <a:ln w="22225">
                  <a:solidFill>
                    <a:schemeClr val="accent2"/>
                  </a:solidFill>
                  <a:prstDash val="solid"/>
                </a:ln>
                <a:solidFill>
                  <a:schemeClr val="accent2">
                    <a:lumMod val="40000"/>
                    <a:lumOff val="60000"/>
                  </a:schemeClr>
                </a:solidFill>
              </a:rPr>
              <a:t>Project Goal &amp; Outcomes</a:t>
            </a:r>
            <a:endParaRPr lang="en-US" sz="1400"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72713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oogle Shape;112;p4"/>
          <p:cNvPicPr preferRelativeResize="0"/>
          <p:nvPr/>
        </p:nvPicPr>
        <p:blipFill rotWithShape="1">
          <a:blip r:embed="rId2">
            <a:alphaModFix/>
          </a:blip>
          <a:srcRect/>
          <a:stretch/>
        </p:blipFill>
        <p:spPr>
          <a:xfrm>
            <a:off x="10336194" y="25601"/>
            <a:ext cx="1731258" cy="548785"/>
          </a:xfrm>
          <a:prstGeom prst="rect">
            <a:avLst/>
          </a:prstGeom>
          <a:noFill/>
          <a:ln>
            <a:noFill/>
          </a:ln>
        </p:spPr>
      </p:pic>
      <p:sp>
        <p:nvSpPr>
          <p:cNvPr id="4" name="Text Placeholder 2">
            <a:extLst>
              <a:ext uri="{FF2B5EF4-FFF2-40B4-BE49-F238E27FC236}">
                <a16:creationId xmlns:a16="http://schemas.microsoft.com/office/drawing/2014/main" id="{A5017E8D-4400-7F44-BF6F-F4D1D64978EB}"/>
              </a:ext>
            </a:extLst>
          </p:cNvPr>
          <p:cNvSpPr txBox="1">
            <a:spLocks/>
          </p:cNvSpPr>
          <p:nvPr/>
        </p:nvSpPr>
        <p:spPr>
          <a:xfrm>
            <a:off x="509556" y="215041"/>
            <a:ext cx="7201884" cy="66887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3200" b="1" dirty="0">
              <a:solidFill>
                <a:schemeClr val="accent6"/>
              </a:solidFill>
              <a:latin typeface="Gill Sans MT" panose="020B0502020104020203" pitchFamily="34" charset="0"/>
              <a:ea typeface="Gill Sans Nova ExtraBold" panose="020B0502020204020203" pitchFamily="34" charset="-128"/>
              <a:cs typeface="Gill Sans Nova ExtraBold" panose="020B0502020204020203" pitchFamily="34" charset="-128"/>
            </a:endParaRPr>
          </a:p>
        </p:txBody>
      </p:sp>
      <p:sp>
        <p:nvSpPr>
          <p:cNvPr id="7" name="Text Placeholder 2">
            <a:extLst>
              <a:ext uri="{FF2B5EF4-FFF2-40B4-BE49-F238E27FC236}">
                <a16:creationId xmlns:a16="http://schemas.microsoft.com/office/drawing/2014/main" id="{66C3A630-72D7-4CE8-A413-FDE7CF3B5773}"/>
              </a:ext>
            </a:extLst>
          </p:cNvPr>
          <p:cNvSpPr txBox="1">
            <a:spLocks/>
          </p:cNvSpPr>
          <p:nvPr/>
        </p:nvSpPr>
        <p:spPr>
          <a:xfrm>
            <a:off x="109332" y="883920"/>
            <a:ext cx="6488692" cy="594847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buFont typeface="+mj-lt"/>
              <a:buAutoNum type="arabicPeriod"/>
            </a:pPr>
            <a:r>
              <a:rPr lang="en-US" sz="1200" b="1" dirty="0">
                <a:solidFill>
                  <a:schemeClr val="accent2">
                    <a:lumMod val="75000"/>
                  </a:schemeClr>
                </a:solidFill>
              </a:rPr>
              <a:t>Marginally Poor Households</a:t>
            </a:r>
            <a:endParaRPr lang="en-US" sz="1200" dirty="0">
              <a:solidFill>
                <a:schemeClr val="accent2">
                  <a:lumMod val="75000"/>
                </a:schemeClr>
              </a:solidFill>
            </a:endParaRPr>
          </a:p>
          <a:p>
            <a:pPr marL="742950" lvl="1" indent="-285750" algn="just">
              <a:buFont typeface="+mj-lt"/>
              <a:buAutoNum type="arabicPeriod"/>
            </a:pPr>
            <a:r>
              <a:rPr lang="en-US" sz="1200" dirty="0"/>
              <a:t>Households with dependent children.</a:t>
            </a:r>
          </a:p>
          <a:p>
            <a:pPr marL="742950" lvl="1" indent="-285750" algn="just">
              <a:buFont typeface="+mj-lt"/>
              <a:buAutoNum type="arabicPeriod"/>
            </a:pPr>
            <a:r>
              <a:rPr lang="en-US" sz="1200" dirty="0"/>
              <a:t>Households affected by displacement or migration due to the earthquake.</a:t>
            </a:r>
          </a:p>
          <a:p>
            <a:pPr marL="742950" lvl="1" indent="-285750" algn="just">
              <a:buFont typeface="+mj-lt"/>
              <a:buAutoNum type="arabicPeriod"/>
            </a:pPr>
            <a:r>
              <a:rPr lang="en-US" sz="1200" dirty="0"/>
              <a:t>Households in both community host and refugee populations.</a:t>
            </a:r>
            <a:endParaRPr lang="tr-TR" sz="1200" dirty="0"/>
          </a:p>
          <a:p>
            <a:pPr marL="742950" lvl="1" indent="-285750" algn="just">
              <a:buFont typeface="+mj-lt"/>
              <a:buAutoNum type="arabicPeriod"/>
            </a:pPr>
            <a:r>
              <a:rPr lang="en-US" sz="1200" dirty="0"/>
              <a:t>Elderly individuals, people with disabilities, and other vulnerable community members.</a:t>
            </a:r>
          </a:p>
          <a:p>
            <a:pPr marL="742950" lvl="1" indent="-285750" algn="just">
              <a:buFont typeface="+mj-lt"/>
              <a:buAutoNum type="arabicPeriod"/>
            </a:pPr>
            <a:r>
              <a:rPr lang="en-US" sz="1200" dirty="0"/>
              <a:t>Refugees and displaced populations residing in Gaziantep and </a:t>
            </a:r>
            <a:r>
              <a:rPr lang="en-US" sz="1200" dirty="0" err="1"/>
              <a:t>Şanlıurfa</a:t>
            </a:r>
            <a:r>
              <a:rPr lang="en-US" sz="1200" dirty="0"/>
              <a:t>.</a:t>
            </a:r>
          </a:p>
          <a:p>
            <a:pPr marL="742950" lvl="1" indent="-285750" algn="just">
              <a:buFont typeface="+mj-lt"/>
              <a:buAutoNum type="arabicPeriod"/>
            </a:pPr>
            <a:r>
              <a:rPr lang="en-US" sz="1200" dirty="0"/>
              <a:t>Households facing higher debt burdens, lower savings, or economic fragility exacerbated by the earthquake.</a:t>
            </a:r>
          </a:p>
          <a:p>
            <a:pPr lvl="1" algn="just"/>
            <a:endParaRPr lang="en-US" sz="1200" dirty="0"/>
          </a:p>
          <a:p>
            <a:pPr algn="just">
              <a:buFont typeface="+mj-lt"/>
              <a:buAutoNum type="arabicPeriod"/>
            </a:pPr>
            <a:r>
              <a:rPr lang="en-US" sz="1200" b="1" dirty="0">
                <a:solidFill>
                  <a:schemeClr val="accent2">
                    <a:lumMod val="75000"/>
                  </a:schemeClr>
                </a:solidFill>
              </a:rPr>
              <a:t>Women and Women’s Cooperatives</a:t>
            </a:r>
            <a:endParaRPr lang="en-US" sz="1200" dirty="0">
              <a:solidFill>
                <a:schemeClr val="accent2">
                  <a:lumMod val="75000"/>
                </a:schemeClr>
              </a:solidFill>
            </a:endParaRPr>
          </a:p>
          <a:p>
            <a:pPr marL="742950" lvl="1" indent="-285750" algn="just">
              <a:buFont typeface="+mj-lt"/>
              <a:buAutoNum type="arabicPeriod"/>
            </a:pPr>
            <a:r>
              <a:rPr lang="en-US" sz="1200" dirty="0"/>
              <a:t>Women engaged in income-generating activities, including those in cooperatives.</a:t>
            </a:r>
          </a:p>
          <a:p>
            <a:pPr marL="742950" lvl="1" indent="-285750" algn="just">
              <a:buFont typeface="+mj-lt"/>
              <a:buAutoNum type="arabicPeriod"/>
            </a:pPr>
            <a:r>
              <a:rPr lang="en-US" sz="1200" dirty="0"/>
              <a:t>Female-headed households and women with caregiving responsibilities.</a:t>
            </a:r>
            <a:endParaRPr lang="tr-TR" sz="1200" dirty="0"/>
          </a:p>
          <a:p>
            <a:pPr marL="742950" lvl="1" indent="-285750" algn="just">
              <a:buFont typeface="+mj-lt"/>
              <a:buAutoNum type="arabicPeriod"/>
            </a:pPr>
            <a:endParaRPr lang="en-US" sz="1200" dirty="0"/>
          </a:p>
          <a:p>
            <a:pPr algn="just">
              <a:buFont typeface="+mj-lt"/>
              <a:buAutoNum type="arabicPeriod"/>
            </a:pPr>
            <a:r>
              <a:rPr lang="en-US" sz="1200" b="1" dirty="0">
                <a:solidFill>
                  <a:schemeClr val="accent2">
                    <a:lumMod val="75000"/>
                  </a:schemeClr>
                </a:solidFill>
              </a:rPr>
              <a:t>Job Seekers </a:t>
            </a:r>
            <a:endParaRPr lang="en-US" sz="1200" dirty="0">
              <a:solidFill>
                <a:schemeClr val="accent2">
                  <a:lumMod val="75000"/>
                </a:schemeClr>
              </a:solidFill>
            </a:endParaRPr>
          </a:p>
          <a:p>
            <a:pPr marL="742950" lvl="1" indent="-285750" algn="just">
              <a:buFont typeface="+mj-lt"/>
              <a:buAutoNum type="arabicPeriod"/>
            </a:pPr>
            <a:r>
              <a:rPr lang="en-US" sz="1200" dirty="0"/>
              <a:t>Youth and adults seeking employment or career guidance.</a:t>
            </a:r>
            <a:endParaRPr lang="tr-TR" sz="1200" dirty="0"/>
          </a:p>
          <a:p>
            <a:pPr marL="742950" lvl="1" indent="-285750" algn="just">
              <a:buFont typeface="+mj-lt"/>
              <a:buAutoNum type="arabicPeriod"/>
            </a:pPr>
            <a:r>
              <a:rPr lang="tr-TR" sz="1200" dirty="0"/>
              <a:t>Individuals excluded from economic life and willing to work</a:t>
            </a:r>
            <a:endParaRPr lang="en-US" sz="1200" dirty="0"/>
          </a:p>
          <a:p>
            <a:pPr marL="742950" lvl="1" indent="-285750" algn="just">
              <a:buFont typeface="+mj-lt"/>
              <a:buAutoNum type="arabicPeriod"/>
            </a:pPr>
            <a:r>
              <a:rPr lang="en-US" sz="1200" dirty="0"/>
              <a:t>Individuals requiring skills development, training, or access to labor market opportunities.</a:t>
            </a:r>
          </a:p>
          <a:p>
            <a:pPr algn="just">
              <a:buFont typeface="+mj-lt"/>
              <a:buAutoNum type="arabicPeriod"/>
            </a:pPr>
            <a:r>
              <a:rPr lang="en-US" sz="1200" b="1" dirty="0">
                <a:solidFill>
                  <a:schemeClr val="accent2">
                    <a:lumMod val="75000"/>
                  </a:schemeClr>
                </a:solidFill>
              </a:rPr>
              <a:t>Small and Medium Enterprises (SMEs)</a:t>
            </a:r>
            <a:r>
              <a:rPr lang="tr-TR" sz="1200" b="1" dirty="0">
                <a:solidFill>
                  <a:schemeClr val="accent2">
                    <a:lumMod val="75000"/>
                  </a:schemeClr>
                </a:solidFill>
              </a:rPr>
              <a:t> and Cooperatives </a:t>
            </a:r>
            <a:endParaRPr lang="en-US" sz="1200" dirty="0">
              <a:solidFill>
                <a:schemeClr val="accent2">
                  <a:lumMod val="75000"/>
                </a:schemeClr>
              </a:solidFill>
            </a:endParaRPr>
          </a:p>
          <a:p>
            <a:pPr marL="742950" lvl="1" indent="-285750" algn="just">
              <a:buFont typeface="+mj-lt"/>
              <a:buAutoNum type="arabicPeriod"/>
            </a:pPr>
            <a:r>
              <a:rPr lang="en-US" sz="1200" dirty="0"/>
              <a:t>SMEs affected by the earthquake and seeking business recovery and growth support.</a:t>
            </a:r>
            <a:endParaRPr lang="tr-TR" sz="1200" dirty="0"/>
          </a:p>
          <a:p>
            <a:pPr marL="742950" lvl="1" indent="-285750" algn="just">
              <a:buFont typeface="+mj-lt"/>
              <a:buAutoNum type="arabicPeriod"/>
            </a:pPr>
            <a:r>
              <a:rPr lang="tr-TR" sz="1200" dirty="0"/>
              <a:t>Women cooperative member </a:t>
            </a:r>
            <a:endParaRPr lang="en-US" sz="1200" dirty="0"/>
          </a:p>
          <a:p>
            <a:pPr algn="just">
              <a:buFont typeface="Arial" panose="020B0604020202020204" pitchFamily="34" charset="0"/>
              <a:buChar char="•"/>
            </a:pPr>
            <a:r>
              <a:rPr lang="en-US" sz="1200" b="1" dirty="0">
                <a:solidFill>
                  <a:schemeClr val="accent2">
                    <a:lumMod val="75000"/>
                  </a:schemeClr>
                </a:solidFill>
              </a:rPr>
              <a:t>Families and Communities</a:t>
            </a:r>
            <a:endParaRPr lang="en-US" sz="1200" dirty="0">
              <a:solidFill>
                <a:schemeClr val="accent2">
                  <a:lumMod val="75000"/>
                </a:schemeClr>
              </a:solidFill>
            </a:endParaRPr>
          </a:p>
          <a:p>
            <a:pPr marL="742950" lvl="1" indent="-285750" algn="just">
              <a:buFont typeface="Arial" panose="020B0604020202020204" pitchFamily="34" charset="0"/>
              <a:buChar char="•"/>
            </a:pPr>
            <a:r>
              <a:rPr lang="en-US" sz="1200" dirty="0"/>
              <a:t>Beneficiaries of awareness-raising programs, such as Parents Awareness Workshops (PAWs).</a:t>
            </a:r>
          </a:p>
          <a:p>
            <a:pPr marL="742950" lvl="1" indent="-285750" algn="just">
              <a:buFont typeface="Arial" panose="020B0604020202020204" pitchFamily="34" charset="0"/>
              <a:buChar char="•"/>
            </a:pPr>
            <a:r>
              <a:rPr lang="en-US" sz="1200" dirty="0"/>
              <a:t>Communities engaged in risk reduction, preparedness, and long-term resilience activities.</a:t>
            </a:r>
            <a:endParaRPr lang="tr-TR" sz="1200" dirty="0"/>
          </a:p>
          <a:p>
            <a:pPr lvl="1" algn="just"/>
            <a:endParaRPr lang="en-US" sz="1200" dirty="0">
              <a:solidFill>
                <a:schemeClr val="accent2">
                  <a:lumMod val="75000"/>
                </a:schemeClr>
              </a:solidFill>
            </a:endParaRPr>
          </a:p>
          <a:p>
            <a:pPr algn="just"/>
            <a:r>
              <a:rPr lang="en-US" sz="1200" b="1" dirty="0">
                <a:solidFill>
                  <a:schemeClr val="accent2">
                    <a:lumMod val="75000"/>
                  </a:schemeClr>
                </a:solidFill>
              </a:rPr>
              <a:t>Key Inclusion Principles:</a:t>
            </a:r>
            <a:endParaRPr lang="en-US" sz="1200" dirty="0">
              <a:solidFill>
                <a:schemeClr val="accent2">
                  <a:lumMod val="75000"/>
                </a:schemeClr>
              </a:solidFill>
            </a:endParaRPr>
          </a:p>
          <a:p>
            <a:pPr algn="just">
              <a:buFont typeface="Arial" panose="020B0604020202020204" pitchFamily="34" charset="0"/>
              <a:buChar char="•"/>
            </a:pPr>
            <a:r>
              <a:rPr lang="en-US" sz="1200" dirty="0">
                <a:solidFill>
                  <a:schemeClr val="tx1"/>
                </a:solidFill>
              </a:rPr>
              <a:t>Promoting gender equality and social inclusion.</a:t>
            </a:r>
          </a:p>
          <a:p>
            <a:pPr algn="just">
              <a:buFont typeface="Arial" panose="020B0604020202020204" pitchFamily="34" charset="0"/>
              <a:buChar char="•"/>
            </a:pPr>
            <a:r>
              <a:rPr lang="en-US" sz="1200" dirty="0">
                <a:solidFill>
                  <a:schemeClr val="tx1"/>
                </a:solidFill>
              </a:rPr>
              <a:t>Supporting self-efficacy and financial literacy.</a:t>
            </a:r>
          </a:p>
          <a:p>
            <a:pPr algn="just">
              <a:buFont typeface="Arial" panose="020B0604020202020204" pitchFamily="34" charset="0"/>
              <a:buChar char="•"/>
            </a:pPr>
            <a:r>
              <a:rPr lang="en-US" sz="1200" dirty="0">
                <a:solidFill>
                  <a:schemeClr val="tx1"/>
                </a:solidFill>
              </a:rPr>
              <a:t>Ensuring equitable access for both host communities and refugees.</a:t>
            </a:r>
          </a:p>
          <a:p>
            <a:pPr algn="just">
              <a:buFont typeface="Arial" panose="020B0604020202020204" pitchFamily="34" charset="0"/>
              <a:buChar char="•"/>
            </a:pPr>
            <a:r>
              <a:rPr lang="en-US" sz="1200" dirty="0">
                <a:solidFill>
                  <a:schemeClr val="tx1"/>
                </a:solidFill>
              </a:rPr>
              <a:t>Targeting those most affected by displacement, economic loss, or limited access to resources</a:t>
            </a:r>
            <a:r>
              <a:rPr lang="tr-TR" sz="1200" dirty="0">
                <a:solidFill>
                  <a:schemeClr val="tx1"/>
                </a:solidFill>
              </a:rPr>
              <a:t> due to eartquake </a:t>
            </a:r>
            <a:endParaRPr lang="en-US" sz="1200" dirty="0">
              <a:solidFill>
                <a:schemeClr val="tx1"/>
              </a:solidFill>
            </a:endParaRPr>
          </a:p>
          <a:p>
            <a:pPr marL="285750" indent="-285750" algn="l">
              <a:buFontTx/>
              <a:buChar char="-"/>
            </a:pPr>
            <a:endParaRPr lang="en-US" sz="1400" dirty="0"/>
          </a:p>
          <a:p>
            <a:pPr algn="l">
              <a:buFont typeface="Arial" panose="020B0604020202020204" pitchFamily="34" charset="0"/>
              <a:buChar char="•"/>
            </a:pPr>
            <a:endParaRPr lang="en-US" sz="1800" dirty="0"/>
          </a:p>
        </p:txBody>
      </p:sp>
      <p:sp>
        <p:nvSpPr>
          <p:cNvPr id="6" name="Text Placeholder 2">
            <a:extLst>
              <a:ext uri="{FF2B5EF4-FFF2-40B4-BE49-F238E27FC236}">
                <a16:creationId xmlns:a16="http://schemas.microsoft.com/office/drawing/2014/main" id="{A04001BC-3DCB-4238-BDAF-7E7CA17863D8}"/>
              </a:ext>
            </a:extLst>
          </p:cNvPr>
          <p:cNvSpPr txBox="1">
            <a:spLocks/>
          </p:cNvSpPr>
          <p:nvPr/>
        </p:nvSpPr>
        <p:spPr>
          <a:xfrm>
            <a:off x="124547" y="161677"/>
            <a:ext cx="9943791" cy="72224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2400" dirty="0">
                <a:ln w="22225">
                  <a:solidFill>
                    <a:schemeClr val="accent2"/>
                  </a:solidFill>
                  <a:prstDash val="solid"/>
                </a:ln>
                <a:solidFill>
                  <a:schemeClr val="accent2">
                    <a:lumMod val="40000"/>
                    <a:lumOff val="60000"/>
                  </a:schemeClr>
                </a:solidFill>
              </a:rPr>
              <a:t>Primary Target Groups</a:t>
            </a:r>
          </a:p>
        </p:txBody>
      </p:sp>
      <p:pic>
        <p:nvPicPr>
          <p:cNvPr id="9" name="Picture 8">
            <a:extLst>
              <a:ext uri="{FF2B5EF4-FFF2-40B4-BE49-F238E27FC236}">
                <a16:creationId xmlns:a16="http://schemas.microsoft.com/office/drawing/2014/main" id="{32F4097A-9668-4348-8C4C-9830D4170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024" y="3690167"/>
            <a:ext cx="5032184" cy="3167833"/>
          </a:xfrm>
          <a:prstGeom prst="rect">
            <a:avLst/>
          </a:prstGeom>
        </p:spPr>
      </p:pic>
      <p:pic>
        <p:nvPicPr>
          <p:cNvPr id="10" name="Content Placeholder 9">
            <a:extLst>
              <a:ext uri="{FF2B5EF4-FFF2-40B4-BE49-F238E27FC236}">
                <a16:creationId xmlns:a16="http://schemas.microsoft.com/office/drawing/2014/main" id="{695430D1-A119-488E-AABC-3024C8C0304A}"/>
              </a:ext>
            </a:extLst>
          </p:cNvPr>
          <p:cNvPicPr>
            <a:picLocks noGrp="1" noChangeAspect="1"/>
          </p:cNvPicPr>
          <p:nvPr>
            <p:ph idx="1"/>
          </p:nvPr>
        </p:nvPicPr>
        <p:blipFill>
          <a:blip r:embed="rId4"/>
          <a:stretch>
            <a:fillRect/>
          </a:stretch>
        </p:blipFill>
        <p:spPr>
          <a:xfrm>
            <a:off x="6598024" y="883920"/>
            <a:ext cx="5032184" cy="2703938"/>
          </a:xfrm>
          <a:prstGeom prst="rect">
            <a:avLst/>
          </a:prstGeom>
        </p:spPr>
      </p:pic>
    </p:spTree>
    <p:extLst>
      <p:ext uri="{BB962C8B-B14F-4D97-AF65-F5344CB8AC3E}">
        <p14:creationId xmlns:p14="http://schemas.microsoft.com/office/powerpoint/2010/main" val="360277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oogle Shape;112;p4"/>
          <p:cNvPicPr preferRelativeResize="0"/>
          <p:nvPr/>
        </p:nvPicPr>
        <p:blipFill rotWithShape="1">
          <a:blip r:embed="rId2">
            <a:alphaModFix/>
          </a:blip>
          <a:srcRect/>
          <a:stretch/>
        </p:blipFill>
        <p:spPr>
          <a:xfrm>
            <a:off x="10336194" y="25601"/>
            <a:ext cx="1731258" cy="548785"/>
          </a:xfrm>
          <a:prstGeom prst="rect">
            <a:avLst/>
          </a:prstGeom>
          <a:noFill/>
          <a:ln>
            <a:noFill/>
          </a:ln>
        </p:spPr>
      </p:pic>
      <p:sp>
        <p:nvSpPr>
          <p:cNvPr id="4" name="Text Placeholder 2">
            <a:extLst>
              <a:ext uri="{FF2B5EF4-FFF2-40B4-BE49-F238E27FC236}">
                <a16:creationId xmlns:a16="http://schemas.microsoft.com/office/drawing/2014/main" id="{A5017E8D-4400-7F44-BF6F-F4D1D64978EB}"/>
              </a:ext>
            </a:extLst>
          </p:cNvPr>
          <p:cNvSpPr txBox="1">
            <a:spLocks/>
          </p:cNvSpPr>
          <p:nvPr/>
        </p:nvSpPr>
        <p:spPr>
          <a:xfrm>
            <a:off x="509556" y="215041"/>
            <a:ext cx="7201884" cy="66887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3200" b="1" dirty="0">
              <a:solidFill>
                <a:schemeClr val="accent6"/>
              </a:solidFill>
              <a:latin typeface="Gill Sans MT" panose="020B0502020104020203" pitchFamily="34" charset="0"/>
              <a:ea typeface="Gill Sans Nova ExtraBold" panose="020B0502020204020203" pitchFamily="34" charset="-128"/>
              <a:cs typeface="Gill Sans Nova ExtraBold" panose="020B0502020204020203" pitchFamily="34" charset="-128"/>
            </a:endParaRPr>
          </a:p>
        </p:txBody>
      </p:sp>
      <p:sp>
        <p:nvSpPr>
          <p:cNvPr id="7" name="Text Placeholder 2">
            <a:extLst>
              <a:ext uri="{FF2B5EF4-FFF2-40B4-BE49-F238E27FC236}">
                <a16:creationId xmlns:a16="http://schemas.microsoft.com/office/drawing/2014/main" id="{66C3A630-72D7-4CE8-A413-FDE7CF3B5773}"/>
              </a:ext>
            </a:extLst>
          </p:cNvPr>
          <p:cNvSpPr txBox="1">
            <a:spLocks/>
          </p:cNvSpPr>
          <p:nvPr/>
        </p:nvSpPr>
        <p:spPr>
          <a:xfrm>
            <a:off x="109331" y="747844"/>
            <a:ext cx="4750903" cy="597100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457200" indent="-457200" algn="just">
              <a:buFontTx/>
              <a:buChar char="-"/>
            </a:pPr>
            <a:r>
              <a:rPr lang="en-US" sz="2000" dirty="0">
                <a:solidFill>
                  <a:schemeClr val="accent2">
                    <a:lumMod val="75000"/>
                  </a:schemeClr>
                </a:solidFill>
              </a:rPr>
              <a:t>Gender Equality: </a:t>
            </a:r>
            <a:r>
              <a:rPr lang="en-US" sz="2000" b="0" dirty="0">
                <a:solidFill>
                  <a:schemeClr val="tx1"/>
                </a:solidFill>
              </a:rPr>
              <a:t>Women-focused SMEs, women cooperative members</a:t>
            </a:r>
            <a:r>
              <a:rPr lang="tr-TR" sz="2000" b="0" dirty="0">
                <a:solidFill>
                  <a:schemeClr val="tx1"/>
                </a:solidFill>
              </a:rPr>
              <a:t>,</a:t>
            </a:r>
            <a:r>
              <a:rPr lang="en-US" sz="2000" b="0" dirty="0">
                <a:solidFill>
                  <a:schemeClr val="tx1"/>
                </a:solidFill>
              </a:rPr>
              <a:t> capacity-building, gender-sensitive training.</a:t>
            </a:r>
            <a:endParaRPr lang="tr-TR" sz="2000" b="0" dirty="0">
              <a:solidFill>
                <a:schemeClr val="tx1"/>
              </a:solidFill>
            </a:endParaRPr>
          </a:p>
          <a:p>
            <a:pPr marL="457200" indent="-457200" algn="just">
              <a:buFontTx/>
              <a:buChar char="-"/>
            </a:pPr>
            <a:endParaRPr lang="en-US" sz="2000" dirty="0">
              <a:solidFill>
                <a:schemeClr val="accent2">
                  <a:lumMod val="75000"/>
                </a:schemeClr>
              </a:solidFill>
            </a:endParaRPr>
          </a:p>
          <a:p>
            <a:pPr marL="457200" indent="-457200" algn="just">
              <a:buFontTx/>
              <a:buChar char="-"/>
            </a:pPr>
            <a:r>
              <a:rPr lang="en-US" sz="2000" dirty="0">
                <a:solidFill>
                  <a:schemeClr val="accent2">
                    <a:lumMod val="75000"/>
                  </a:schemeClr>
                </a:solidFill>
              </a:rPr>
              <a:t>Social Inclusion: </a:t>
            </a:r>
            <a:r>
              <a:rPr lang="en-US" sz="2000" b="0" dirty="0">
                <a:solidFill>
                  <a:schemeClr val="tx1"/>
                </a:solidFill>
              </a:rPr>
              <a:t>Equal access for refugees and marginalized Turkish communities,</a:t>
            </a:r>
            <a:r>
              <a:rPr lang="tr-TR" sz="2000" b="0" dirty="0">
                <a:solidFill>
                  <a:schemeClr val="tx1"/>
                </a:solidFill>
              </a:rPr>
              <a:t> </a:t>
            </a:r>
            <a:r>
              <a:rPr lang="en-US" sz="2000" b="0" dirty="0">
                <a:solidFill>
                  <a:schemeClr val="tx1"/>
                </a:solidFill>
              </a:rPr>
              <a:t>legal assistance</a:t>
            </a:r>
            <a:endParaRPr lang="tr-TR" sz="2000" b="0" dirty="0">
              <a:solidFill>
                <a:schemeClr val="tx1"/>
              </a:solidFill>
            </a:endParaRPr>
          </a:p>
          <a:p>
            <a:pPr marL="457200" indent="-457200" algn="just">
              <a:buFontTx/>
              <a:buChar char="-"/>
            </a:pPr>
            <a:endParaRPr lang="tr-TR" sz="2000" dirty="0"/>
          </a:p>
          <a:p>
            <a:pPr marL="457200" indent="-457200" algn="just">
              <a:buFontTx/>
              <a:buChar char="-"/>
            </a:pPr>
            <a:r>
              <a:rPr lang="en-US" sz="2000" b="1" dirty="0">
                <a:solidFill>
                  <a:schemeClr val="accent2">
                    <a:lumMod val="75000"/>
                  </a:schemeClr>
                </a:solidFill>
                <a:latin typeface="Lato" panose="020F0502020204030203" pitchFamily="34" charset="0"/>
                <a:ea typeface="Gill Sans Nova ExtraBold" panose="020B0502020204020203" pitchFamily="34" charset="-128"/>
              </a:rPr>
              <a:t>Households with disability </a:t>
            </a:r>
            <a:r>
              <a:rPr lang="en-US" sz="2000" b="0" dirty="0">
                <a:solidFill>
                  <a:schemeClr val="accent2">
                    <a:lumMod val="75000"/>
                  </a:schemeClr>
                </a:solidFill>
                <a:latin typeface="Lato" panose="020F0502020204030203" pitchFamily="34" charset="0"/>
                <a:ea typeface="Gill Sans Nova ExtraBold" panose="020B0502020204020203" pitchFamily="34" charset="-128"/>
              </a:rPr>
              <a:t>or chronic illness</a:t>
            </a:r>
            <a:r>
              <a:rPr lang="tr-TR" sz="2000" b="0" dirty="0">
                <a:solidFill>
                  <a:schemeClr val="accent2">
                    <a:lumMod val="75000"/>
                  </a:schemeClr>
                </a:solidFill>
                <a:latin typeface="Lato" panose="020F0502020204030203" pitchFamily="34" charset="0"/>
                <a:ea typeface="Gill Sans Nova ExtraBold" panose="020B0502020204020203" pitchFamily="34" charset="-128"/>
              </a:rPr>
              <a:t>,</a:t>
            </a:r>
            <a:r>
              <a:rPr lang="en-US" sz="2000" b="0" dirty="0">
                <a:solidFill>
                  <a:schemeClr val="accent2">
                    <a:lumMod val="75000"/>
                  </a:schemeClr>
                </a:solidFill>
                <a:effectLst/>
                <a:latin typeface="Lato" panose="020F0502020204030203" pitchFamily="34" charset="0"/>
                <a:ea typeface="Lato" panose="020F0502020204030203" pitchFamily="34" charset="0"/>
                <a:cs typeface="Lato" panose="020F0502020204030203" pitchFamily="34" charset="0"/>
              </a:rPr>
              <a:t> SME owners’ households include members of </a:t>
            </a:r>
            <a:r>
              <a:rPr lang="en-US" sz="2000" b="0" dirty="0" err="1">
                <a:solidFill>
                  <a:schemeClr val="accent2">
                    <a:lumMod val="75000"/>
                  </a:schemeClr>
                </a:solidFill>
                <a:effectLst/>
                <a:latin typeface="Lato" panose="020F0502020204030203" pitchFamily="34" charset="0"/>
                <a:ea typeface="Lato" panose="020F0502020204030203" pitchFamily="34" charset="0"/>
                <a:cs typeface="Lato" panose="020F0502020204030203" pitchFamily="34" charset="0"/>
              </a:rPr>
              <a:t>PwDs</a:t>
            </a:r>
            <a:r>
              <a:rPr lang="en-US" sz="2000" b="0" dirty="0">
                <a:solidFill>
                  <a:schemeClr val="accent2">
                    <a:lumMod val="75000"/>
                  </a:schemeClr>
                </a:solidFill>
                <a:effectLst/>
                <a:latin typeface="Lato" panose="020F0502020204030203" pitchFamily="34" charset="0"/>
                <a:ea typeface="Lato" panose="020F0502020204030203" pitchFamily="34" charset="0"/>
                <a:cs typeface="Lato" panose="020F0502020204030203" pitchFamily="34" charset="0"/>
              </a:rPr>
              <a:t>, the elderly, pregnant or lactating women</a:t>
            </a:r>
            <a:endParaRPr lang="tr-TR" sz="2000" b="0" dirty="0">
              <a:solidFill>
                <a:schemeClr val="accent2">
                  <a:lumMod val="75000"/>
                </a:schemeClr>
              </a:solidFill>
              <a:effectLst/>
              <a:latin typeface="Lato" panose="020F0502020204030203" pitchFamily="34" charset="0"/>
              <a:ea typeface="Lato" panose="020F0502020204030203" pitchFamily="34" charset="0"/>
              <a:cs typeface="Lato" panose="020F0502020204030203" pitchFamily="34" charset="0"/>
            </a:endParaRPr>
          </a:p>
          <a:p>
            <a:pPr marL="457200" indent="-457200" algn="just">
              <a:buFontTx/>
              <a:buChar char="-"/>
            </a:pPr>
            <a:endParaRPr lang="tr-TR" sz="2000" b="0" dirty="0">
              <a:solidFill>
                <a:schemeClr val="accent2">
                  <a:lumMod val="75000"/>
                </a:schemeClr>
              </a:solidFill>
              <a:effectLst/>
              <a:latin typeface="Lato" panose="020F0502020204030203" pitchFamily="34" charset="0"/>
              <a:ea typeface="Lato" panose="020F0502020204030203" pitchFamily="34" charset="0"/>
              <a:cs typeface="Lato" panose="020F0502020204030203" pitchFamily="34" charset="0"/>
            </a:endParaRPr>
          </a:p>
          <a:p>
            <a:pPr marL="457200" indent="-457200" algn="just">
              <a:buFontTx/>
              <a:buChar char="-"/>
            </a:pPr>
            <a:r>
              <a:rPr lang="tr-TR" sz="2000" b="0" dirty="0">
                <a:solidFill>
                  <a:schemeClr val="accent2">
                    <a:lumMod val="75000"/>
                  </a:schemeClr>
                </a:solidFill>
                <a:effectLst/>
                <a:latin typeface="Lato" panose="020F0502020204030203" pitchFamily="34" charset="0"/>
                <a:ea typeface="Lato" panose="020F0502020204030203" pitchFamily="34" charset="0"/>
                <a:cs typeface="Lato" panose="020F0502020204030203" pitchFamily="34" charset="0"/>
              </a:rPr>
              <a:t>13.5% PwDs included</a:t>
            </a:r>
          </a:p>
          <a:p>
            <a:pPr marL="457200" indent="-457200" algn="l">
              <a:buFontTx/>
              <a:buChar char="-"/>
            </a:pPr>
            <a:endParaRPr lang="tr-TR" sz="2000" b="1" dirty="0">
              <a:solidFill>
                <a:schemeClr val="accent6"/>
              </a:solidFill>
              <a:latin typeface="Lato" panose="020F0502020204030203" pitchFamily="34" charset="0"/>
              <a:ea typeface="Gill Sans Nova ExtraBold" panose="020B0502020204020203" pitchFamily="34" charset="-128"/>
            </a:endParaRPr>
          </a:p>
          <a:p>
            <a:pPr marL="285750" indent="-285750" algn="l">
              <a:buFontTx/>
              <a:buChar char="-"/>
            </a:pPr>
            <a:endParaRPr lang="en-US" sz="1400" dirty="0"/>
          </a:p>
          <a:p>
            <a:pPr algn="l">
              <a:buFont typeface="Arial" panose="020B0604020202020204" pitchFamily="34" charset="0"/>
              <a:buChar char="•"/>
            </a:pPr>
            <a:endParaRPr lang="en-US" sz="1800" dirty="0"/>
          </a:p>
        </p:txBody>
      </p:sp>
      <p:sp>
        <p:nvSpPr>
          <p:cNvPr id="6" name="Text Placeholder 2">
            <a:extLst>
              <a:ext uri="{FF2B5EF4-FFF2-40B4-BE49-F238E27FC236}">
                <a16:creationId xmlns:a16="http://schemas.microsoft.com/office/drawing/2014/main" id="{A04001BC-3DCB-4238-BDAF-7E7CA17863D8}"/>
              </a:ext>
            </a:extLst>
          </p:cNvPr>
          <p:cNvSpPr txBox="1">
            <a:spLocks/>
          </p:cNvSpPr>
          <p:nvPr/>
        </p:nvSpPr>
        <p:spPr>
          <a:xfrm>
            <a:off x="124548" y="25601"/>
            <a:ext cx="6924914" cy="72224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3200" dirty="0">
                <a:ln w="22225">
                  <a:solidFill>
                    <a:schemeClr val="accent2"/>
                  </a:solidFill>
                  <a:prstDash val="solid"/>
                </a:ln>
                <a:solidFill>
                  <a:schemeClr val="accent2">
                    <a:lumMod val="40000"/>
                    <a:lumOff val="60000"/>
                  </a:schemeClr>
                </a:solidFill>
              </a:rPr>
              <a:t>GEDSI-Integrated Targeting</a:t>
            </a:r>
            <a:endParaRPr lang="en-US" sz="1800" dirty="0">
              <a:ln w="22225">
                <a:solidFill>
                  <a:schemeClr val="accent2"/>
                </a:solidFill>
                <a:prstDash val="solid"/>
              </a:ln>
              <a:solidFill>
                <a:schemeClr val="accent2">
                  <a:lumMod val="40000"/>
                  <a:lumOff val="60000"/>
                </a:schemeClr>
              </a:solidFill>
            </a:endParaRPr>
          </a:p>
        </p:txBody>
      </p:sp>
      <p:pic>
        <p:nvPicPr>
          <p:cNvPr id="8" name="Picture 7">
            <a:extLst>
              <a:ext uri="{FF2B5EF4-FFF2-40B4-BE49-F238E27FC236}">
                <a16:creationId xmlns:a16="http://schemas.microsoft.com/office/drawing/2014/main" id="{572A8795-0B0E-476C-98BC-F3BDCA559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9077" y="763826"/>
            <a:ext cx="6708913" cy="5879133"/>
          </a:xfrm>
          <a:prstGeom prst="rect">
            <a:avLst/>
          </a:prstGeom>
        </p:spPr>
      </p:pic>
    </p:spTree>
    <p:extLst>
      <p:ext uri="{BB962C8B-B14F-4D97-AF65-F5344CB8AC3E}">
        <p14:creationId xmlns:p14="http://schemas.microsoft.com/office/powerpoint/2010/main" val="201598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oogle Shape;112;p4"/>
          <p:cNvPicPr preferRelativeResize="0"/>
          <p:nvPr/>
        </p:nvPicPr>
        <p:blipFill rotWithShape="1">
          <a:blip r:embed="rId3">
            <a:alphaModFix/>
          </a:blip>
          <a:srcRect/>
          <a:stretch/>
        </p:blipFill>
        <p:spPr>
          <a:xfrm>
            <a:off x="10336194" y="25601"/>
            <a:ext cx="1731258" cy="548785"/>
          </a:xfrm>
          <a:prstGeom prst="rect">
            <a:avLst/>
          </a:prstGeom>
          <a:noFill/>
          <a:ln>
            <a:noFill/>
          </a:ln>
        </p:spPr>
      </p:pic>
      <p:sp>
        <p:nvSpPr>
          <p:cNvPr id="4" name="Text Placeholder 2">
            <a:extLst>
              <a:ext uri="{FF2B5EF4-FFF2-40B4-BE49-F238E27FC236}">
                <a16:creationId xmlns:a16="http://schemas.microsoft.com/office/drawing/2014/main" id="{A5017E8D-4400-7F44-BF6F-F4D1D64978EB}"/>
              </a:ext>
            </a:extLst>
          </p:cNvPr>
          <p:cNvSpPr txBox="1">
            <a:spLocks/>
          </p:cNvSpPr>
          <p:nvPr/>
        </p:nvSpPr>
        <p:spPr>
          <a:xfrm>
            <a:off x="509556" y="215041"/>
            <a:ext cx="7201884" cy="66887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3200" b="1" dirty="0">
              <a:solidFill>
                <a:schemeClr val="accent6"/>
              </a:solidFill>
              <a:latin typeface="Gill Sans MT" panose="020B0502020104020203" pitchFamily="34" charset="0"/>
              <a:ea typeface="Gill Sans Nova ExtraBold" panose="020B0502020204020203" pitchFamily="34" charset="-128"/>
              <a:cs typeface="Gill Sans Nova ExtraBold" panose="020B0502020204020203" pitchFamily="34" charset="-128"/>
            </a:endParaRPr>
          </a:p>
        </p:txBody>
      </p:sp>
      <p:sp>
        <p:nvSpPr>
          <p:cNvPr id="7" name="Text Placeholder 2">
            <a:extLst>
              <a:ext uri="{FF2B5EF4-FFF2-40B4-BE49-F238E27FC236}">
                <a16:creationId xmlns:a16="http://schemas.microsoft.com/office/drawing/2014/main" id="{66C3A630-72D7-4CE8-A413-FDE7CF3B5773}"/>
              </a:ext>
            </a:extLst>
          </p:cNvPr>
          <p:cNvSpPr txBox="1">
            <a:spLocks/>
          </p:cNvSpPr>
          <p:nvPr/>
        </p:nvSpPr>
        <p:spPr>
          <a:xfrm>
            <a:off x="109331" y="883920"/>
            <a:ext cx="7309918" cy="565636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457200" indent="-457200" algn="just">
              <a:buFontTx/>
              <a:buChar char="-"/>
            </a:pPr>
            <a:r>
              <a:rPr lang="en-US" sz="1400" b="1" dirty="0">
                <a:solidFill>
                  <a:schemeClr val="accent2">
                    <a:lumMod val="75000"/>
                  </a:schemeClr>
                </a:solidFill>
                <a:latin typeface="Lato" panose="020F0502020204030203" pitchFamily="34" charset="0"/>
                <a:ea typeface="Gill Sans Nova ExtraBold" panose="020B0502020204020203" pitchFamily="34" charset="-128"/>
              </a:rPr>
              <a:t>Personalized Support: </a:t>
            </a:r>
            <a:r>
              <a:rPr lang="en-US" sz="1400" b="0" dirty="0">
                <a:solidFill>
                  <a:schemeClr val="tx1"/>
                </a:solidFill>
                <a:latin typeface="Lato" panose="020F0502020204030203" pitchFamily="34" charset="0"/>
                <a:ea typeface="Gill Sans Nova ExtraBold" panose="020B0502020204020203" pitchFamily="34" charset="-128"/>
              </a:rPr>
              <a:t>One-on-one counselling, tailored legal guidance, mentorship, and coaching.</a:t>
            </a:r>
          </a:p>
          <a:p>
            <a:pPr marL="457200" indent="-457200" algn="just">
              <a:buFontTx/>
              <a:buChar char="-"/>
            </a:pPr>
            <a:endParaRPr lang="en-US" sz="1400" b="1" dirty="0">
              <a:solidFill>
                <a:schemeClr val="accent6"/>
              </a:solidFill>
              <a:latin typeface="Lato" panose="020F0502020204030203" pitchFamily="34" charset="0"/>
              <a:ea typeface="Gill Sans Nova ExtraBold" panose="020B0502020204020203" pitchFamily="34" charset="-128"/>
            </a:endParaRPr>
          </a:p>
          <a:p>
            <a:pPr marL="457200" indent="-457200" algn="just">
              <a:buFontTx/>
              <a:buChar char="-"/>
            </a:pPr>
            <a:r>
              <a:rPr lang="en-US" sz="1400" b="1" dirty="0">
                <a:solidFill>
                  <a:schemeClr val="accent2">
                    <a:lumMod val="75000"/>
                  </a:schemeClr>
                </a:solidFill>
                <a:latin typeface="Lato" panose="020F0502020204030203" pitchFamily="34" charset="0"/>
                <a:ea typeface="Gill Sans Nova ExtraBold" panose="020B0502020204020203" pitchFamily="34" charset="-128"/>
              </a:rPr>
              <a:t>Data-Driven Design: </a:t>
            </a:r>
            <a:r>
              <a:rPr lang="en-US" sz="1400" b="0" dirty="0" err="1">
                <a:solidFill>
                  <a:schemeClr val="tx1"/>
                </a:solidFill>
                <a:latin typeface="Lato" panose="020F0502020204030203" pitchFamily="34" charset="0"/>
                <a:ea typeface="Gill Sans Nova ExtraBold" panose="020B0502020204020203" pitchFamily="34" charset="-128"/>
              </a:rPr>
              <a:t>Labour</a:t>
            </a:r>
            <a:r>
              <a:rPr lang="en-US" sz="1400" b="0" dirty="0">
                <a:solidFill>
                  <a:schemeClr val="tx1"/>
                </a:solidFill>
                <a:latin typeface="Lato" panose="020F0502020204030203" pitchFamily="34" charset="0"/>
                <a:ea typeface="Gill Sans Nova ExtraBold" panose="020B0502020204020203" pitchFamily="34" charset="-128"/>
              </a:rPr>
              <a:t> market and socio-economic gender assessments informed targeting and program design.</a:t>
            </a:r>
          </a:p>
          <a:p>
            <a:pPr marL="457200" indent="-457200" algn="just">
              <a:buFontTx/>
              <a:buChar char="-"/>
            </a:pPr>
            <a:endParaRPr lang="en-US" sz="1400" b="0" dirty="0">
              <a:solidFill>
                <a:schemeClr val="accent2">
                  <a:lumMod val="75000"/>
                </a:schemeClr>
              </a:solidFill>
              <a:latin typeface="Lato" panose="020F0502020204030203" pitchFamily="34" charset="0"/>
              <a:ea typeface="Gill Sans Nova ExtraBold" panose="020B0502020204020203" pitchFamily="34" charset="-128"/>
            </a:endParaRPr>
          </a:p>
          <a:p>
            <a:pPr marL="457200" indent="-457200" algn="just">
              <a:buFontTx/>
              <a:buChar char="-"/>
            </a:pPr>
            <a:r>
              <a:rPr lang="en-US" sz="1400" b="1" dirty="0">
                <a:solidFill>
                  <a:schemeClr val="accent2">
                    <a:lumMod val="75000"/>
                  </a:schemeClr>
                </a:solidFill>
                <a:latin typeface="Lato" panose="020F0502020204030203" pitchFamily="34" charset="0"/>
                <a:ea typeface="Gill Sans Nova ExtraBold" panose="020B0502020204020203" pitchFamily="34" charset="-128"/>
              </a:rPr>
              <a:t>Market-Oriented Training: </a:t>
            </a:r>
            <a:r>
              <a:rPr lang="en-US" sz="1400" b="0" dirty="0">
                <a:solidFill>
                  <a:schemeClr val="tx1"/>
                </a:solidFill>
                <a:latin typeface="Lato" panose="020F0502020204030203" pitchFamily="34" charset="0"/>
                <a:ea typeface="Gill Sans Nova ExtraBold" panose="020B0502020204020203" pitchFamily="34" charset="-128"/>
              </a:rPr>
              <a:t>TVET and SME capacity-building aligned with local economic opportunities.</a:t>
            </a:r>
          </a:p>
          <a:p>
            <a:pPr marL="457200" indent="-457200" algn="just">
              <a:buFontTx/>
              <a:buChar char="-"/>
            </a:pPr>
            <a:endParaRPr lang="en-US" sz="1400" b="1" dirty="0">
              <a:solidFill>
                <a:schemeClr val="accent6"/>
              </a:solidFill>
              <a:latin typeface="Lato" panose="020F0502020204030203" pitchFamily="34" charset="0"/>
              <a:ea typeface="Gill Sans Nova ExtraBold" panose="020B0502020204020203" pitchFamily="34" charset="-128"/>
            </a:endParaRPr>
          </a:p>
          <a:p>
            <a:pPr marL="457200" indent="-457200" algn="just">
              <a:buFontTx/>
              <a:buChar char="-"/>
            </a:pPr>
            <a:r>
              <a:rPr lang="en-US" sz="1400" b="1" dirty="0">
                <a:solidFill>
                  <a:schemeClr val="accent2">
                    <a:lumMod val="75000"/>
                  </a:schemeClr>
                </a:solidFill>
                <a:latin typeface="Lato" panose="020F0502020204030203" pitchFamily="34" charset="0"/>
                <a:ea typeface="Gill Sans Nova ExtraBold" panose="020B0502020204020203" pitchFamily="34" charset="-128"/>
              </a:rPr>
              <a:t>Gender Inclusion: </a:t>
            </a:r>
            <a:r>
              <a:rPr lang="en-US" sz="1400" b="0" dirty="0">
                <a:solidFill>
                  <a:schemeClr val="tx1"/>
                </a:solidFill>
                <a:latin typeface="Lato" panose="020F0502020204030203" pitchFamily="34" charset="0"/>
                <a:ea typeface="Gill Sans Nova ExtraBold" panose="020B0502020204020203" pitchFamily="34" charset="-128"/>
              </a:rPr>
              <a:t>Strong female engagement in career, SME, and cooperative interventions.</a:t>
            </a:r>
          </a:p>
          <a:p>
            <a:pPr marL="457200" indent="-457200" algn="just">
              <a:buFontTx/>
              <a:buChar char="-"/>
            </a:pPr>
            <a:endParaRPr lang="en-US" sz="1400" b="1" dirty="0">
              <a:solidFill>
                <a:schemeClr val="accent2">
                  <a:lumMod val="75000"/>
                </a:schemeClr>
              </a:solidFill>
              <a:latin typeface="Lato" panose="020F0502020204030203" pitchFamily="34" charset="0"/>
              <a:ea typeface="Gill Sans Nova ExtraBold" panose="020B0502020204020203" pitchFamily="34" charset="-128"/>
            </a:endParaRPr>
          </a:p>
          <a:p>
            <a:pPr marL="457200" indent="-457200" algn="just">
              <a:buFontTx/>
              <a:buChar char="-"/>
            </a:pPr>
            <a:r>
              <a:rPr lang="en-US" sz="1400" b="1" dirty="0">
                <a:solidFill>
                  <a:schemeClr val="accent2">
                    <a:lumMod val="75000"/>
                  </a:schemeClr>
                </a:solidFill>
                <a:latin typeface="Lato" panose="020F0502020204030203" pitchFamily="34" charset="0"/>
                <a:ea typeface="Gill Sans Nova ExtraBold" panose="020B0502020204020203" pitchFamily="34" charset="-128"/>
              </a:rPr>
              <a:t>Digital Integration: </a:t>
            </a:r>
            <a:r>
              <a:rPr lang="en-US" sz="1400" b="0" dirty="0">
                <a:solidFill>
                  <a:schemeClr val="tx1"/>
                </a:solidFill>
                <a:latin typeface="Lato" panose="020F0502020204030203" pitchFamily="34" charset="0"/>
                <a:ea typeface="Gill Sans Nova ExtraBold" panose="020B0502020204020203" pitchFamily="34" charset="-128"/>
              </a:rPr>
              <a:t>Use of online job platforms and digital tools for CV development and job search.</a:t>
            </a:r>
          </a:p>
          <a:p>
            <a:pPr marL="457200" indent="-457200" algn="just">
              <a:buFontTx/>
              <a:buChar char="-"/>
            </a:pPr>
            <a:endParaRPr lang="en-US" sz="1400" b="1" dirty="0">
              <a:solidFill>
                <a:schemeClr val="accent6"/>
              </a:solidFill>
              <a:latin typeface="Lato" panose="020F0502020204030203" pitchFamily="34" charset="0"/>
              <a:ea typeface="Gill Sans Nova ExtraBold" panose="020B0502020204020203" pitchFamily="34" charset="-128"/>
            </a:endParaRPr>
          </a:p>
          <a:p>
            <a:pPr marL="457200" indent="-457200" algn="just">
              <a:buFontTx/>
              <a:buChar char="-"/>
            </a:pPr>
            <a:r>
              <a:rPr lang="en-US" sz="1400" b="1" dirty="0">
                <a:solidFill>
                  <a:schemeClr val="accent2">
                    <a:lumMod val="75000"/>
                  </a:schemeClr>
                </a:solidFill>
                <a:latin typeface="Lato" panose="020F0502020204030203" pitchFamily="34" charset="0"/>
                <a:ea typeface="Gill Sans Nova ExtraBold" panose="020B0502020204020203" pitchFamily="34" charset="-128"/>
              </a:rPr>
              <a:t>Multi-Level Support: </a:t>
            </a:r>
            <a:r>
              <a:rPr lang="en-US" sz="1400" b="0" dirty="0">
                <a:solidFill>
                  <a:schemeClr val="tx1"/>
                </a:solidFill>
                <a:latin typeface="Lato" panose="020F0502020204030203" pitchFamily="34" charset="0"/>
                <a:ea typeface="Gill Sans Nova ExtraBold" panose="020B0502020204020203" pitchFamily="34" charset="-128"/>
              </a:rPr>
              <a:t>Combination of training, mentoring, legal awareness, and community engagement.</a:t>
            </a:r>
          </a:p>
          <a:p>
            <a:pPr marL="457200" indent="-457200" algn="just">
              <a:buFontTx/>
              <a:buChar char="-"/>
            </a:pPr>
            <a:endParaRPr lang="en-US" sz="1400" b="1" dirty="0">
              <a:solidFill>
                <a:schemeClr val="accent2">
                  <a:lumMod val="75000"/>
                </a:schemeClr>
              </a:solidFill>
              <a:latin typeface="Lato" panose="020F0502020204030203" pitchFamily="34" charset="0"/>
              <a:ea typeface="Gill Sans Nova ExtraBold" panose="020B0502020204020203" pitchFamily="34" charset="-128"/>
            </a:endParaRPr>
          </a:p>
          <a:p>
            <a:pPr marL="457200" indent="-457200" algn="just">
              <a:buFontTx/>
              <a:buChar char="-"/>
            </a:pPr>
            <a:r>
              <a:rPr lang="en-US" sz="1400" b="1" dirty="0">
                <a:solidFill>
                  <a:schemeClr val="accent2">
                    <a:lumMod val="75000"/>
                  </a:schemeClr>
                </a:solidFill>
                <a:latin typeface="Lato" panose="020F0502020204030203" pitchFamily="34" charset="0"/>
                <a:ea typeface="Gill Sans Nova ExtraBold" panose="020B0502020204020203" pitchFamily="34" charset="-128"/>
              </a:rPr>
              <a:t>Collaboration with Local Authorities: </a:t>
            </a:r>
            <a:r>
              <a:rPr lang="en-US" sz="1400" b="0" dirty="0">
                <a:solidFill>
                  <a:schemeClr val="tx1"/>
                </a:solidFill>
                <a:latin typeface="Lato" panose="020F0502020204030203" pitchFamily="34" charset="0"/>
                <a:ea typeface="Gill Sans Nova ExtraBold" panose="020B0502020204020203" pitchFamily="34" charset="-128"/>
              </a:rPr>
              <a:t>Municipalities and chambers supported access to markets and employment opportunities.</a:t>
            </a:r>
          </a:p>
          <a:p>
            <a:pPr marL="457200" indent="-457200" algn="just">
              <a:buFontTx/>
              <a:buChar char="-"/>
            </a:pPr>
            <a:endParaRPr lang="en-US" sz="1400" b="1" dirty="0">
              <a:solidFill>
                <a:schemeClr val="accent6"/>
              </a:solidFill>
              <a:latin typeface="Lato" panose="020F0502020204030203" pitchFamily="34" charset="0"/>
              <a:ea typeface="Gill Sans Nova ExtraBold" panose="020B0502020204020203" pitchFamily="34" charset="-128"/>
            </a:endParaRPr>
          </a:p>
          <a:p>
            <a:pPr marL="457200" indent="-457200" algn="just">
              <a:buFontTx/>
              <a:buChar char="-"/>
            </a:pPr>
            <a:r>
              <a:rPr lang="en-US" sz="1400" b="1" dirty="0">
                <a:solidFill>
                  <a:schemeClr val="accent2">
                    <a:lumMod val="75000"/>
                  </a:schemeClr>
                </a:solidFill>
                <a:latin typeface="Lato" panose="020F0502020204030203" pitchFamily="34" charset="0"/>
                <a:ea typeface="Gill Sans Nova ExtraBold" panose="020B0502020204020203" pitchFamily="34" charset="-128"/>
              </a:rPr>
              <a:t>Sustainability Focus: </a:t>
            </a:r>
            <a:r>
              <a:rPr lang="en-US" sz="1400" b="0" dirty="0">
                <a:solidFill>
                  <a:schemeClr val="tx1"/>
                </a:solidFill>
                <a:latin typeface="Lato" panose="020F0502020204030203" pitchFamily="34" charset="0"/>
                <a:ea typeface="Gill Sans Nova ExtraBold" panose="020B0502020204020203" pitchFamily="34" charset="-128"/>
              </a:rPr>
              <a:t>Follow-ups, coaching, and structured pathways for employment and SME development ensured long-term impact.</a:t>
            </a:r>
          </a:p>
          <a:p>
            <a:pPr marL="285750" indent="-285750" algn="l">
              <a:buFontTx/>
              <a:buChar char="-"/>
            </a:pPr>
            <a:endParaRPr lang="en-US" sz="1400" b="0" dirty="0"/>
          </a:p>
          <a:p>
            <a:pPr algn="l">
              <a:buFont typeface="Arial" panose="020B0604020202020204" pitchFamily="34" charset="0"/>
              <a:buChar char="•"/>
            </a:pPr>
            <a:endParaRPr lang="en-US" sz="1800" dirty="0"/>
          </a:p>
        </p:txBody>
      </p:sp>
      <p:sp>
        <p:nvSpPr>
          <p:cNvPr id="6" name="Text Placeholder 2">
            <a:extLst>
              <a:ext uri="{FF2B5EF4-FFF2-40B4-BE49-F238E27FC236}">
                <a16:creationId xmlns:a16="http://schemas.microsoft.com/office/drawing/2014/main" id="{A04001BC-3DCB-4238-BDAF-7E7CA17863D8}"/>
              </a:ext>
            </a:extLst>
          </p:cNvPr>
          <p:cNvSpPr txBox="1">
            <a:spLocks/>
          </p:cNvSpPr>
          <p:nvPr/>
        </p:nvSpPr>
        <p:spPr>
          <a:xfrm>
            <a:off x="109331" y="63274"/>
            <a:ext cx="9978886" cy="72224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lstStyle>
            <a:defPPr>
              <a:defRPr lang="zh-TW"/>
            </a:defPPr>
            <a:lvl1pPr algn="ctr">
              <a:defRPr sz="2700" b="1">
                <a:solidFill>
                  <a:schemeClr val="accent6"/>
                </a:solidFill>
                <a:latin typeface="Lato" panose="020F0502020204030203" pitchFamily="34" charset="0"/>
                <a:ea typeface="Gill Sans Nova ExtraBold" panose="020B0502020204020203" pitchFamily="34" charset="-128"/>
                <a:cs typeface="Gill Sans Nova ExtraBold" panose="020B0502020204020203"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3200" dirty="0">
                <a:ln w="22225">
                  <a:solidFill>
                    <a:schemeClr val="accent2"/>
                  </a:solidFill>
                  <a:prstDash val="solid"/>
                </a:ln>
                <a:solidFill>
                  <a:schemeClr val="accent2">
                    <a:lumMod val="40000"/>
                    <a:lumOff val="60000"/>
                  </a:schemeClr>
                </a:solidFill>
              </a:rPr>
              <a:t>Approaches Across the Project</a:t>
            </a:r>
            <a:endParaRPr lang="en-US" sz="1800" dirty="0">
              <a:ln w="22225">
                <a:solidFill>
                  <a:schemeClr val="accent2"/>
                </a:solidFill>
                <a:prstDash val="solid"/>
              </a:ln>
              <a:solidFill>
                <a:schemeClr val="accent2">
                  <a:lumMod val="40000"/>
                  <a:lumOff val="60000"/>
                </a:schemeClr>
              </a:solidFill>
            </a:endParaRPr>
          </a:p>
        </p:txBody>
      </p:sp>
      <p:pic>
        <p:nvPicPr>
          <p:cNvPr id="9" name="Picture 8">
            <a:extLst>
              <a:ext uri="{FF2B5EF4-FFF2-40B4-BE49-F238E27FC236}">
                <a16:creationId xmlns:a16="http://schemas.microsoft.com/office/drawing/2014/main" id="{65F3F32C-CAFB-4856-A775-E385B54176DD}"/>
              </a:ext>
            </a:extLst>
          </p:cNvPr>
          <p:cNvPicPr>
            <a:picLocks noChangeAspect="1"/>
          </p:cNvPicPr>
          <p:nvPr/>
        </p:nvPicPr>
        <p:blipFill>
          <a:blip r:embed="rId4"/>
          <a:stretch>
            <a:fillRect/>
          </a:stretch>
        </p:blipFill>
        <p:spPr>
          <a:xfrm rot="5400000">
            <a:off x="8144104" y="301964"/>
            <a:ext cx="2611827" cy="3882469"/>
          </a:xfrm>
          <a:prstGeom prst="rect">
            <a:avLst/>
          </a:prstGeom>
        </p:spPr>
      </p:pic>
      <p:pic>
        <p:nvPicPr>
          <p:cNvPr id="10" name="Content Placeholder 4">
            <a:extLst>
              <a:ext uri="{FF2B5EF4-FFF2-40B4-BE49-F238E27FC236}">
                <a16:creationId xmlns:a16="http://schemas.microsoft.com/office/drawing/2014/main" id="{5B913D4A-F703-4A45-88B4-8C7262499076}"/>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7485680" y="3602477"/>
            <a:ext cx="4037310" cy="2744079"/>
          </a:xfrm>
        </p:spPr>
      </p:pic>
    </p:spTree>
    <p:extLst>
      <p:ext uri="{BB962C8B-B14F-4D97-AF65-F5344CB8AC3E}">
        <p14:creationId xmlns:p14="http://schemas.microsoft.com/office/powerpoint/2010/main" val="1865355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39C583FC9EE40BAFB060464527E68" ma:contentTypeVersion="22" ma:contentTypeDescription="Create a new document." ma:contentTypeScope="" ma:versionID="5b9add50a3e89a6268a7959f025c29e6">
  <xsd:schema xmlns:xsd="http://www.w3.org/2001/XMLSchema" xmlns:xs="http://www.w3.org/2001/XMLSchema" xmlns:p="http://schemas.microsoft.com/office/2006/metadata/properties" xmlns:ns2="4384309d-e97d-4ba5-a323-191c128aa61a" xmlns:ns3="45acc7b7-64b8-4441-85b4-92dff5bde5be" xmlns:ns4="78f5446a-0da4-4646-b538-6148e11a8c67" targetNamespace="http://schemas.microsoft.com/office/2006/metadata/properties" ma:root="true" ma:fieldsID="a43f4329538081b2ec0d2053fe102d54" ns2:_="" ns3:_="" ns4:_="">
    <xsd:import namespace="4384309d-e97d-4ba5-a323-191c128aa61a"/>
    <xsd:import namespace="45acc7b7-64b8-4441-85b4-92dff5bde5be"/>
    <xsd:import namespace="78f5446a-0da4-4646-b538-6148e11a8c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KeyPoints" minOccurs="0"/>
                <xsd:element ref="ns2:MediaServiceKeyPoints" minOccurs="0"/>
                <xsd:element ref="ns2:Date"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element ref="ns2:Folder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84309d-e97d-4ba5-a323-191c128aa6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ate" ma:index="19" nillable="true" ma:displayName="Date" ma:format="DateOnly" ma:internalName="Date">
      <xsd:simpleType>
        <xsd:restriction base="dms:DateTime"/>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47c8b17-4304-4e6c-b5cf-d38e73ef2c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FolderDescription" ma:index="28" nillable="true" ma:displayName="Folder Description" ma:format="Dropdown" ma:internalName="Folder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acc7b7-64b8-4441-85b4-92dff5bde5b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f5446a-0da4-4646-b538-6148e11a8c6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b86f61ba-98a4-4ab3-9c6e-78a70321a253}" ma:internalName="TaxCatchAll" ma:showField="CatchAllData" ma:web="45acc7b7-64b8-4441-85b4-92dff5bde5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84309d-e97d-4ba5-a323-191c128aa61a">
      <Terms xmlns="http://schemas.microsoft.com/office/infopath/2007/PartnerControls"/>
    </lcf76f155ced4ddcb4097134ff3c332f>
    <Date xmlns="4384309d-e97d-4ba5-a323-191c128aa61a" xsi:nil="true"/>
    <FolderDescription xmlns="4384309d-e97d-4ba5-a323-191c128aa61a" xsi:nil="true"/>
    <TaxCatchAll xmlns="78f5446a-0da4-4646-b538-6148e11a8c67" xsi:nil="true"/>
  </documentManagement>
</p:properties>
</file>

<file path=customXml/itemProps1.xml><?xml version="1.0" encoding="utf-8"?>
<ds:datastoreItem xmlns:ds="http://schemas.openxmlformats.org/officeDocument/2006/customXml" ds:itemID="{2653EE60-AD73-49B8-A199-B208FD2789A9}"/>
</file>

<file path=customXml/itemProps2.xml><?xml version="1.0" encoding="utf-8"?>
<ds:datastoreItem xmlns:ds="http://schemas.openxmlformats.org/officeDocument/2006/customXml" ds:itemID="{97600612-8AE4-4D3A-AC39-2F453AD9B272}"/>
</file>

<file path=customXml/itemProps3.xml><?xml version="1.0" encoding="utf-8"?>
<ds:datastoreItem xmlns:ds="http://schemas.openxmlformats.org/officeDocument/2006/customXml" ds:itemID="{0985AA6D-E835-45C3-91F0-EE4E510F879A}"/>
</file>

<file path=docProps/app.xml><?xml version="1.0" encoding="utf-8"?>
<Properties xmlns="http://schemas.openxmlformats.org/officeDocument/2006/extended-properties" xmlns:vt="http://schemas.openxmlformats.org/officeDocument/2006/docPropsVTypes">
  <Template/>
  <TotalTime>18471</TotalTime>
  <Words>1943</Words>
  <Application>Microsoft Office PowerPoint</Application>
  <PresentationFormat>Widescreen</PresentationFormat>
  <Paragraphs>160</Paragraphs>
  <Slides>12</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12</vt:i4>
      </vt:variant>
    </vt:vector>
  </HeadingPairs>
  <TitlesOfParts>
    <vt:vector size="27" baseType="lpstr">
      <vt:lpstr>Aptos</vt:lpstr>
      <vt:lpstr>Arial</vt:lpstr>
      <vt:lpstr>Calibri</vt:lpstr>
      <vt:lpstr>Calibri Light</vt:lpstr>
      <vt:lpstr>Franklin Gothic Book</vt:lpstr>
      <vt:lpstr>Futura LT Bold</vt:lpstr>
      <vt:lpstr>Gill Sans</vt:lpstr>
      <vt:lpstr>Gill Sans MT</vt:lpstr>
      <vt:lpstr>Gill Sans MT Pro Light</vt:lpstr>
      <vt:lpstr>Inter Black</vt:lpstr>
      <vt:lpstr>Inter Light</vt:lpstr>
      <vt:lpstr>Lato</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Cheung</dc:creator>
  <cp:lastModifiedBy>Gönül Doğru</cp:lastModifiedBy>
  <cp:revision>172</cp:revision>
  <dcterms:created xsi:type="dcterms:W3CDTF">2023-10-16T07:16:39Z</dcterms:created>
  <dcterms:modified xsi:type="dcterms:W3CDTF">2026-03-03T10:38:54Z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0x010100BEA39C583FC9EE40BAFB060464527E68</vt:lpwstr>
  </property>
</Properties>
</file>