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4"/>
  </p:notesMasterIdLst>
  <p:sldIdLst>
    <p:sldId id="256" r:id="rId5"/>
    <p:sldId id="262" r:id="rId6"/>
    <p:sldId id="334" r:id="rId7"/>
    <p:sldId id="264" r:id="rId8"/>
    <p:sldId id="267" r:id="rId9"/>
    <p:sldId id="293" r:id="rId10"/>
    <p:sldId id="336" r:id="rId11"/>
    <p:sldId id="343" r:id="rId12"/>
    <p:sldId id="344" r:id="rId13"/>
    <p:sldId id="327" r:id="rId14"/>
    <p:sldId id="335" r:id="rId15"/>
    <p:sldId id="348" r:id="rId16"/>
    <p:sldId id="325" r:id="rId17"/>
    <p:sldId id="286" r:id="rId18"/>
    <p:sldId id="324" r:id="rId19"/>
    <p:sldId id="333" r:id="rId20"/>
    <p:sldId id="345" r:id="rId21"/>
    <p:sldId id="346" r:id="rId22"/>
    <p:sldId id="349" r:id="rId23"/>
    <p:sldId id="347" r:id="rId24"/>
    <p:sldId id="265" r:id="rId25"/>
    <p:sldId id="294" r:id="rId26"/>
    <p:sldId id="342" r:id="rId27"/>
    <p:sldId id="289" r:id="rId28"/>
    <p:sldId id="337" r:id="rId29"/>
    <p:sldId id="338" r:id="rId30"/>
    <p:sldId id="339" r:id="rId31"/>
    <p:sldId id="340" r:id="rId32"/>
    <p:sldId id="341" r:id="rId33"/>
  </p:sldIdLst>
  <p:sldSz cx="15544800" cy="100584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48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2DD7DB"/>
    <a:srgbClr val="33ED52"/>
    <a:srgbClr val="2B2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78" autoAdjust="0"/>
  </p:normalViewPr>
  <p:slideViewPr>
    <p:cSldViewPr snapToGrid="0">
      <p:cViewPr varScale="1">
        <p:scale>
          <a:sx n="71" d="100"/>
          <a:sy n="71" d="100"/>
        </p:scale>
        <p:origin x="1326" y="54"/>
      </p:cViewPr>
      <p:guideLst>
        <p:guide orient="horz" pos="3168"/>
        <p:guide pos="48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kinley Labure" userId="72210453-fffc-4119-9af3-83ffe8bcdaa4" providerId="ADAL" clId="{F9FED883-71B5-45A4-BB4B-4585FC1AFA09}"/>
    <pc:docChg chg="undo custSel addSld delSld modSld sldOrd">
      <pc:chgData name="Makinley Labure" userId="72210453-fffc-4119-9af3-83ffe8bcdaa4" providerId="ADAL" clId="{F9FED883-71B5-45A4-BB4B-4585FC1AFA09}" dt="2026-04-13T14:09:44.489" v="6485" actId="34135"/>
      <pc:docMkLst>
        <pc:docMk/>
      </pc:docMkLst>
      <pc:sldChg chg="modSp mod">
        <pc:chgData name="Makinley Labure" userId="72210453-fffc-4119-9af3-83ffe8bcdaa4" providerId="ADAL" clId="{F9FED883-71B5-45A4-BB4B-4585FC1AFA09}" dt="2026-04-07T20:44:46.845" v="6021" actId="20577"/>
        <pc:sldMkLst>
          <pc:docMk/>
          <pc:sldMk cId="607472137" sldId="256"/>
        </pc:sldMkLst>
        <pc:spChg chg="mod">
          <ac:chgData name="Makinley Labure" userId="72210453-fffc-4119-9af3-83ffe8bcdaa4" providerId="ADAL" clId="{F9FED883-71B5-45A4-BB4B-4585FC1AFA09}" dt="2026-04-07T20:44:46.845" v="6021" actId="20577"/>
          <ac:spMkLst>
            <pc:docMk/>
            <pc:sldMk cId="607472137" sldId="256"/>
            <ac:spMk id="2" creationId="{39B97611-BC4E-BDB4-84C7-A14E21BCC4A9}"/>
          </ac:spMkLst>
        </pc:spChg>
      </pc:sldChg>
      <pc:sldChg chg="addSp modSp mod">
        <pc:chgData name="Makinley Labure" userId="72210453-fffc-4119-9af3-83ffe8bcdaa4" providerId="ADAL" clId="{F9FED883-71B5-45A4-BB4B-4585FC1AFA09}" dt="2026-04-09T20:42:40.631" v="6470" actId="20577"/>
        <pc:sldMkLst>
          <pc:docMk/>
          <pc:sldMk cId="2719347628" sldId="267"/>
        </pc:sldMkLst>
        <pc:spChg chg="add mod">
          <ac:chgData name="Makinley Labure" userId="72210453-fffc-4119-9af3-83ffe8bcdaa4" providerId="ADAL" clId="{F9FED883-71B5-45A4-BB4B-4585FC1AFA09}" dt="2026-04-09T20:42:40.631" v="6470" actId="20577"/>
          <ac:spMkLst>
            <pc:docMk/>
            <pc:sldMk cId="2719347628" sldId="267"/>
            <ac:spMk id="2" creationId="{0CCA9F09-5D59-4D83-65E2-D44D0C98348C}"/>
          </ac:spMkLst>
        </pc:spChg>
        <pc:picChg chg="mod">
          <ac:chgData name="Makinley Labure" userId="72210453-fffc-4119-9af3-83ffe8bcdaa4" providerId="ADAL" clId="{F9FED883-71B5-45A4-BB4B-4585FC1AFA09}" dt="2026-04-09T20:42:02.313" v="6429" actId="34135"/>
          <ac:picMkLst>
            <pc:docMk/>
            <pc:sldMk cId="2719347628" sldId="267"/>
            <ac:picMk id="4" creationId="{8167017F-971B-6E36-1063-A9D538716364}"/>
          </ac:picMkLst>
        </pc:picChg>
        <pc:cxnChg chg="mod">
          <ac:chgData name="Makinley Labure" userId="72210453-fffc-4119-9af3-83ffe8bcdaa4" providerId="ADAL" clId="{F9FED883-71B5-45A4-BB4B-4585FC1AFA09}" dt="2026-04-09T20:42:07.411" v="6430" actId="1076"/>
          <ac:cxnSpMkLst>
            <pc:docMk/>
            <pc:sldMk cId="2719347628" sldId="267"/>
            <ac:cxnSpMk id="11" creationId="{06307DD3-395F-41E1-A9CA-069AD1B12D21}"/>
          </ac:cxnSpMkLst>
        </pc:cxnChg>
      </pc:sldChg>
      <pc:sldChg chg="addSp delSp modSp mod">
        <pc:chgData name="Makinley Labure" userId="72210453-fffc-4119-9af3-83ffe8bcdaa4" providerId="ADAL" clId="{F9FED883-71B5-45A4-BB4B-4585FC1AFA09}" dt="2026-04-09T20:33:27.351" v="6237" actId="115"/>
        <pc:sldMkLst>
          <pc:docMk/>
          <pc:sldMk cId="3344265634" sldId="286"/>
        </pc:sldMkLst>
        <pc:spChg chg="mod">
          <ac:chgData name="Makinley Labure" userId="72210453-fffc-4119-9af3-83ffe8bcdaa4" providerId="ADAL" clId="{F9FED883-71B5-45A4-BB4B-4585FC1AFA09}" dt="2026-03-20T14:15:15.708" v="5950" actId="15"/>
          <ac:spMkLst>
            <pc:docMk/>
            <pc:sldMk cId="3344265634" sldId="286"/>
            <ac:spMk id="4" creationId="{888F21C2-F4D3-0599-3704-2AB514B15E68}"/>
          </ac:spMkLst>
        </pc:spChg>
        <pc:spChg chg="mod">
          <ac:chgData name="Makinley Labure" userId="72210453-fffc-4119-9af3-83ffe8bcdaa4" providerId="ADAL" clId="{F9FED883-71B5-45A4-BB4B-4585FC1AFA09}" dt="2026-04-09T20:33:27.351" v="6237" actId="115"/>
          <ac:spMkLst>
            <pc:docMk/>
            <pc:sldMk cId="3344265634" sldId="286"/>
            <ac:spMk id="10" creationId="{418D0FBD-3DDC-7B1D-FBAD-BBC5AC3FA086}"/>
          </ac:spMkLst>
        </pc:spChg>
        <pc:spChg chg="mod">
          <ac:chgData name="Makinley Labure" userId="72210453-fffc-4119-9af3-83ffe8bcdaa4" providerId="ADAL" clId="{F9FED883-71B5-45A4-BB4B-4585FC1AFA09}" dt="2026-04-08T15:20:47.776" v="6069" actId="1076"/>
          <ac:spMkLst>
            <pc:docMk/>
            <pc:sldMk cId="3344265634" sldId="286"/>
            <ac:spMk id="11" creationId="{30193ED7-B9A4-4880-B64E-E4A5CAD92B46}"/>
          </ac:spMkLst>
        </pc:spChg>
      </pc:sldChg>
      <pc:sldChg chg="addSp delSp modSp mod">
        <pc:chgData name="Makinley Labure" userId="72210453-fffc-4119-9af3-83ffe8bcdaa4" providerId="ADAL" clId="{F9FED883-71B5-45A4-BB4B-4585FC1AFA09}" dt="2026-04-09T20:34:26.346" v="6268" actId="1076"/>
        <pc:sldMkLst>
          <pc:docMk/>
          <pc:sldMk cId="324671019" sldId="324"/>
        </pc:sldMkLst>
        <pc:spChg chg="mod">
          <ac:chgData name="Makinley Labure" userId="72210453-fffc-4119-9af3-83ffe8bcdaa4" providerId="ADAL" clId="{F9FED883-71B5-45A4-BB4B-4585FC1AFA09}" dt="2026-03-20T14:16:02.474" v="5952" actId="1076"/>
          <ac:spMkLst>
            <pc:docMk/>
            <pc:sldMk cId="324671019" sldId="324"/>
            <ac:spMk id="6" creationId="{F8EF5897-E843-ED01-F6FB-BDD679391F5F}"/>
          </ac:spMkLst>
        </pc:spChg>
        <pc:spChg chg="add mod">
          <ac:chgData name="Makinley Labure" userId="72210453-fffc-4119-9af3-83ffe8bcdaa4" providerId="ADAL" clId="{F9FED883-71B5-45A4-BB4B-4585FC1AFA09}" dt="2026-04-08T15:21:55.926" v="6072" actId="108"/>
          <ac:spMkLst>
            <pc:docMk/>
            <pc:sldMk cId="324671019" sldId="324"/>
            <ac:spMk id="10" creationId="{2918AC9C-8BC8-E43A-42DB-28EF2ACC6BA9}"/>
          </ac:spMkLst>
        </pc:spChg>
        <pc:spChg chg="add mod">
          <ac:chgData name="Makinley Labure" userId="72210453-fffc-4119-9af3-83ffe8bcdaa4" providerId="ADAL" clId="{F9FED883-71B5-45A4-BB4B-4585FC1AFA09}" dt="2026-04-08T15:22:00.501" v="6073" actId="1076"/>
          <ac:spMkLst>
            <pc:docMk/>
            <pc:sldMk cId="324671019" sldId="324"/>
            <ac:spMk id="11" creationId="{51682401-9B06-AA61-7124-A9DD78221CAB}"/>
          </ac:spMkLst>
        </pc:spChg>
        <pc:spChg chg="mod">
          <ac:chgData name="Makinley Labure" userId="72210453-fffc-4119-9af3-83ffe8bcdaa4" providerId="ADAL" clId="{F9FED883-71B5-45A4-BB4B-4585FC1AFA09}" dt="2026-04-09T20:34:18.965" v="6267" actId="1076"/>
          <ac:spMkLst>
            <pc:docMk/>
            <pc:sldMk cId="324671019" sldId="324"/>
            <ac:spMk id="12" creationId="{506B065A-E975-29AA-C996-1477A05304A3}"/>
          </ac:spMkLst>
        </pc:spChg>
        <pc:spChg chg="mod">
          <ac:chgData name="Makinley Labure" userId="72210453-fffc-4119-9af3-83ffe8bcdaa4" providerId="ADAL" clId="{F9FED883-71B5-45A4-BB4B-4585FC1AFA09}" dt="2026-04-09T20:33:34.410" v="6238" actId="115"/>
          <ac:spMkLst>
            <pc:docMk/>
            <pc:sldMk cId="324671019" sldId="324"/>
            <ac:spMk id="21" creationId="{33A67F33-6CCF-437F-928F-727EA38B8644}"/>
          </ac:spMkLst>
        </pc:spChg>
        <pc:cxnChg chg="mod">
          <ac:chgData name="Makinley Labure" userId="72210453-fffc-4119-9af3-83ffe8bcdaa4" providerId="ADAL" clId="{F9FED883-71B5-45A4-BB4B-4585FC1AFA09}" dt="2026-04-09T20:34:26.346" v="6268" actId="1076"/>
          <ac:cxnSpMkLst>
            <pc:docMk/>
            <pc:sldMk cId="324671019" sldId="324"/>
            <ac:cxnSpMk id="7" creationId="{92315B1F-535A-466C-AFF1-7D42C537B0DB}"/>
          </ac:cxnSpMkLst>
        </pc:cxnChg>
      </pc:sldChg>
      <pc:sldChg chg="delSp modSp mod ord">
        <pc:chgData name="Makinley Labure" userId="72210453-fffc-4119-9af3-83ffe8bcdaa4" providerId="ADAL" clId="{F9FED883-71B5-45A4-BB4B-4585FC1AFA09}" dt="2026-04-08T15:20:24.572" v="6068" actId="1076"/>
        <pc:sldMkLst>
          <pc:docMk/>
          <pc:sldMk cId="3708407910" sldId="325"/>
        </pc:sldMkLst>
        <pc:spChg chg="mod">
          <ac:chgData name="Makinley Labure" userId="72210453-fffc-4119-9af3-83ffe8bcdaa4" providerId="ADAL" clId="{F9FED883-71B5-45A4-BB4B-4585FC1AFA09}" dt="2026-04-08T15:20:24.572" v="6068" actId="1076"/>
          <ac:spMkLst>
            <pc:docMk/>
            <pc:sldMk cId="3708407910" sldId="325"/>
            <ac:spMk id="3" creationId="{527D4208-87BE-9744-B97F-F227DB072850}"/>
          </ac:spMkLst>
        </pc:spChg>
      </pc:sldChg>
      <pc:sldChg chg="addSp delSp modSp mod">
        <pc:chgData name="Makinley Labure" userId="72210453-fffc-4119-9af3-83ffe8bcdaa4" providerId="ADAL" clId="{F9FED883-71B5-45A4-BB4B-4585FC1AFA09}" dt="2026-04-09T20:29:39.156" v="6236" actId="1076"/>
        <pc:sldMkLst>
          <pc:docMk/>
          <pc:sldMk cId="3657888289" sldId="334"/>
        </pc:sldMkLst>
        <pc:spChg chg="add mod">
          <ac:chgData name="Makinley Labure" userId="72210453-fffc-4119-9af3-83ffe8bcdaa4" providerId="ADAL" clId="{F9FED883-71B5-45A4-BB4B-4585FC1AFA09}" dt="2026-04-09T20:28:57.784" v="6200" actId="1076"/>
          <ac:spMkLst>
            <pc:docMk/>
            <pc:sldMk cId="3657888289" sldId="334"/>
            <ac:spMk id="2" creationId="{984D47CC-F56B-627A-806F-EEAEDFF5EB4E}"/>
          </ac:spMkLst>
        </pc:spChg>
        <pc:spChg chg="add mod">
          <ac:chgData name="Makinley Labure" userId="72210453-fffc-4119-9af3-83ffe8bcdaa4" providerId="ADAL" clId="{F9FED883-71B5-45A4-BB4B-4585FC1AFA09}" dt="2026-04-09T20:28:09.263" v="6198" actId="20577"/>
          <ac:spMkLst>
            <pc:docMk/>
            <pc:sldMk cId="3657888289" sldId="334"/>
            <ac:spMk id="7" creationId="{62E89039-7B60-0E5D-A3AD-8F031A0C4BC3}"/>
          </ac:spMkLst>
        </pc:spChg>
        <pc:spChg chg="add mod">
          <ac:chgData name="Makinley Labure" userId="72210453-fffc-4119-9af3-83ffe8bcdaa4" providerId="ADAL" clId="{F9FED883-71B5-45A4-BB4B-4585FC1AFA09}" dt="2026-04-09T20:29:39.156" v="6236" actId="1076"/>
          <ac:spMkLst>
            <pc:docMk/>
            <pc:sldMk cId="3657888289" sldId="334"/>
            <ac:spMk id="8" creationId="{A211DAA0-DC4D-379D-3438-F19BE8B01DC0}"/>
          </ac:spMkLst>
        </pc:spChg>
      </pc:sldChg>
      <pc:sldChg chg="addSp delSp modSp add mod ord">
        <pc:chgData name="Makinley Labure" userId="72210453-fffc-4119-9af3-83ffe8bcdaa4" providerId="ADAL" clId="{F9FED883-71B5-45A4-BB4B-4585FC1AFA09}" dt="2026-04-08T14:59:49.489" v="6061" actId="34135"/>
        <pc:sldMkLst>
          <pc:docMk/>
          <pc:sldMk cId="3436088131" sldId="335"/>
        </pc:sldMkLst>
        <pc:spChg chg="mod">
          <ac:chgData name="Makinley Labure" userId="72210453-fffc-4119-9af3-83ffe8bcdaa4" providerId="ADAL" clId="{F9FED883-71B5-45A4-BB4B-4585FC1AFA09}" dt="2026-04-08T14:59:39.286" v="6060" actId="20577"/>
          <ac:spMkLst>
            <pc:docMk/>
            <pc:sldMk cId="3436088131" sldId="335"/>
            <ac:spMk id="21" creationId="{F5DA6DF1-1C0F-C3F8-4FFC-3F5E424D37B3}"/>
          </ac:spMkLst>
        </pc:spChg>
        <pc:picChg chg="add mod">
          <ac:chgData name="Makinley Labure" userId="72210453-fffc-4119-9af3-83ffe8bcdaa4" providerId="ADAL" clId="{F9FED883-71B5-45A4-BB4B-4585FC1AFA09}" dt="2026-04-08T14:59:49.489" v="6061" actId="34135"/>
          <ac:picMkLst>
            <pc:docMk/>
            <pc:sldMk cId="3436088131" sldId="335"/>
            <ac:picMk id="9" creationId="{5059C5A0-0484-448C-A0EA-D53953577A5D}"/>
          </ac:picMkLst>
        </pc:picChg>
      </pc:sldChg>
      <pc:sldChg chg="addSp delSp modSp add mod">
        <pc:chgData name="Makinley Labure" userId="72210453-fffc-4119-9af3-83ffe8bcdaa4" providerId="ADAL" clId="{F9FED883-71B5-45A4-BB4B-4585FC1AFA09}" dt="2026-04-09T20:40:33.783" v="6426" actId="20577"/>
        <pc:sldMkLst>
          <pc:docMk/>
          <pc:sldMk cId="4278300443" sldId="345"/>
        </pc:sldMkLst>
        <pc:spChg chg="add mod">
          <ac:chgData name="Makinley Labure" userId="72210453-fffc-4119-9af3-83ffe8bcdaa4" providerId="ADAL" clId="{F9FED883-71B5-45A4-BB4B-4585FC1AFA09}" dt="2026-04-09T20:40:33.783" v="6426" actId="20577"/>
          <ac:spMkLst>
            <pc:docMk/>
            <pc:sldMk cId="4278300443" sldId="345"/>
            <ac:spMk id="2" creationId="{4283D58D-5EC5-3E71-388F-DC3AFF59474E}"/>
          </ac:spMkLst>
        </pc:spChg>
        <pc:cxnChg chg="mod">
          <ac:chgData name="Makinley Labure" userId="72210453-fffc-4119-9af3-83ffe8bcdaa4" providerId="ADAL" clId="{F9FED883-71B5-45A4-BB4B-4585FC1AFA09}" dt="2026-04-08T15:26:28.843" v="6192" actId="1076"/>
          <ac:cxnSpMkLst>
            <pc:docMk/>
            <pc:sldMk cId="4278300443" sldId="345"/>
            <ac:cxnSpMk id="7" creationId="{DB902255-8CD8-8EBB-C15D-00F81DC34F4B}"/>
          </ac:cxnSpMkLst>
        </pc:cxnChg>
      </pc:sldChg>
      <pc:sldChg chg="addSp delSp modSp add mod">
        <pc:chgData name="Makinley Labure" userId="72210453-fffc-4119-9af3-83ffe8bcdaa4" providerId="ADAL" clId="{F9FED883-71B5-45A4-BB4B-4585FC1AFA09}" dt="2026-04-13T14:09:44.489" v="6485" actId="34135"/>
        <pc:sldMkLst>
          <pc:docMk/>
          <pc:sldMk cId="1926674459" sldId="346"/>
        </pc:sldMkLst>
        <pc:picChg chg="add mod">
          <ac:chgData name="Makinley Labure" userId="72210453-fffc-4119-9af3-83ffe8bcdaa4" providerId="ADAL" clId="{F9FED883-71B5-45A4-BB4B-4585FC1AFA09}" dt="2026-04-13T14:09:44.489" v="6485" actId="34135"/>
          <ac:picMkLst>
            <pc:docMk/>
            <pc:sldMk cId="1926674459" sldId="346"/>
            <ac:picMk id="3" creationId="{CDC1B30C-AD3E-98B1-FBC9-BFF584F77F27}"/>
          </ac:picMkLst>
        </pc:picChg>
        <pc:cxnChg chg="mod">
          <ac:chgData name="Makinley Labure" userId="72210453-fffc-4119-9af3-83ffe8bcdaa4" providerId="ADAL" clId="{F9FED883-71B5-45A4-BB4B-4585FC1AFA09}" dt="2026-04-13T14:08:25.650" v="6474" actId="1076"/>
          <ac:cxnSpMkLst>
            <pc:docMk/>
            <pc:sldMk cId="1926674459" sldId="346"/>
            <ac:cxnSpMk id="7" creationId="{81C3E106-2800-FAEE-C9FF-879E36FA5341}"/>
          </ac:cxnSpMkLst>
        </pc:cxnChg>
      </pc:sldChg>
      <pc:sldChg chg="add">
        <pc:chgData name="Makinley Labure" userId="72210453-fffc-4119-9af3-83ffe8bcdaa4" providerId="ADAL" clId="{F9FED883-71B5-45A4-BB4B-4585FC1AFA09}" dt="2026-04-08T14:57:14.811" v="6022" actId="2890"/>
        <pc:sldMkLst>
          <pc:docMk/>
          <pc:sldMk cId="3595035557" sldId="348"/>
        </pc:sldMkLst>
      </pc:sldChg>
      <pc:sldChg chg="addSp delSp modSp add mod">
        <pc:chgData name="Makinley Labure" userId="72210453-fffc-4119-9af3-83ffe8bcdaa4" providerId="ADAL" clId="{F9FED883-71B5-45A4-BB4B-4585FC1AFA09}" dt="2026-04-13T14:09:41.414" v="6484" actId="34135"/>
        <pc:sldMkLst>
          <pc:docMk/>
          <pc:sldMk cId="3352737175" sldId="349"/>
        </pc:sldMkLst>
        <pc:picChg chg="del">
          <ac:chgData name="Makinley Labure" userId="72210453-fffc-4119-9af3-83ffe8bcdaa4" providerId="ADAL" clId="{F9FED883-71B5-45A4-BB4B-4585FC1AFA09}" dt="2026-04-13T14:08:42.670" v="6479" actId="478"/>
          <ac:picMkLst>
            <pc:docMk/>
            <pc:sldMk cId="3352737175" sldId="349"/>
            <ac:picMk id="3" creationId="{0A91C108-83BB-6C8E-D3D5-427524DAFC5C}"/>
          </ac:picMkLst>
        </pc:picChg>
        <pc:picChg chg="add mod">
          <ac:chgData name="Makinley Labure" userId="72210453-fffc-4119-9af3-83ffe8bcdaa4" providerId="ADAL" clId="{F9FED883-71B5-45A4-BB4B-4585FC1AFA09}" dt="2026-04-13T14:09:41.414" v="6484" actId="34135"/>
          <ac:picMkLst>
            <pc:docMk/>
            <pc:sldMk cId="3352737175" sldId="349"/>
            <ac:picMk id="4" creationId="{9F321C62-6FE6-63B9-D162-6164256D246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C35DDEF8-7E51-4879-9C33-DFE01DBA18DA}" type="datetimeFigureOut">
              <a:rPr lang="en-US" smtClean="0"/>
              <a:t>4/7/2026</a:t>
            </a:fld>
            <a:endParaRPr lang="en-US"/>
          </a:p>
        </p:txBody>
      </p:sp>
      <p:sp>
        <p:nvSpPr>
          <p:cNvPr id="4" name="Slide Image Placeholder 3"/>
          <p:cNvSpPr>
            <a:spLocks noGrp="1" noRot="1" noChangeAspect="1"/>
          </p:cNvSpPr>
          <p:nvPr>
            <p:ph type="sldImg" idx="2"/>
          </p:nvPr>
        </p:nvSpPr>
        <p:spPr>
          <a:xfrm>
            <a:off x="2820988" y="876300"/>
            <a:ext cx="3654425"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7C49E209-81C3-49DA-8625-AE06348CD02B}" type="slidenum">
              <a:rPr lang="en-US" smtClean="0"/>
              <a:t>‹#›</a:t>
            </a:fld>
            <a:endParaRPr lang="en-US"/>
          </a:p>
        </p:txBody>
      </p:sp>
    </p:spTree>
    <p:extLst>
      <p:ext uri="{BB962C8B-B14F-4D97-AF65-F5344CB8AC3E}">
        <p14:creationId xmlns:p14="http://schemas.microsoft.com/office/powerpoint/2010/main" val="1291861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n-US"/>
              <a:t>Click to edit Master title style</a:t>
            </a:r>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n-US"/>
              <a:t>Click to edit Master subtitle style</a:t>
            </a:r>
          </a:p>
        </p:txBody>
      </p:sp>
      <p:sp>
        <p:nvSpPr>
          <p:cNvPr id="4" name="Date Placeholder 3"/>
          <p:cNvSpPr>
            <a:spLocks noGrp="1"/>
          </p:cNvSpPr>
          <p:nvPr>
            <p:ph type="dt" sz="half" idx="10"/>
          </p:nvPr>
        </p:nvSpPr>
        <p:spPr/>
        <p:txBody>
          <a:bodyPr/>
          <a:lstStyle/>
          <a:p>
            <a:fld id="{5C13F3E7-664B-411E-8786-A4D4D98D3508}"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31778086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13F3E7-664B-411E-8786-A4D4D98D3508}"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5331096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n-US"/>
              <a:t>Click to edit Master title style</a:t>
            </a:r>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solidFill>
              </a:defRPr>
            </a:lvl1pPr>
            <a:lvl2pPr marL="670575" indent="0">
              <a:buNone/>
              <a:defRPr sz="2933">
                <a:solidFill>
                  <a:schemeClr val="tx1">
                    <a:tint val="75000"/>
                  </a:schemeClr>
                </a:solidFill>
              </a:defRPr>
            </a:lvl2pPr>
            <a:lvl3pPr marL="1341150" indent="0">
              <a:buNone/>
              <a:defRPr sz="2640">
                <a:solidFill>
                  <a:schemeClr val="tx1">
                    <a:tint val="75000"/>
                  </a:schemeClr>
                </a:solidFill>
              </a:defRPr>
            </a:lvl3pPr>
            <a:lvl4pPr marL="2011726" indent="0">
              <a:buNone/>
              <a:defRPr sz="2347">
                <a:solidFill>
                  <a:schemeClr val="tx1">
                    <a:tint val="75000"/>
                  </a:schemeClr>
                </a:solidFill>
              </a:defRPr>
            </a:lvl4pPr>
            <a:lvl5pPr marL="2682301" indent="0">
              <a:buNone/>
              <a:defRPr sz="2347">
                <a:solidFill>
                  <a:schemeClr val="tx1">
                    <a:tint val="75000"/>
                  </a:schemeClr>
                </a:solidFill>
              </a:defRPr>
            </a:lvl5pPr>
            <a:lvl6pPr marL="3352876" indent="0">
              <a:buNone/>
              <a:defRPr sz="2347">
                <a:solidFill>
                  <a:schemeClr val="tx1">
                    <a:tint val="75000"/>
                  </a:schemeClr>
                </a:solidFill>
              </a:defRPr>
            </a:lvl6pPr>
            <a:lvl7pPr marL="4023451" indent="0">
              <a:buNone/>
              <a:defRPr sz="2347">
                <a:solidFill>
                  <a:schemeClr val="tx1">
                    <a:tint val="75000"/>
                  </a:schemeClr>
                </a:solidFill>
              </a:defRPr>
            </a:lvl7pPr>
            <a:lvl8pPr marL="4694027" indent="0">
              <a:buNone/>
              <a:defRPr sz="2347">
                <a:solidFill>
                  <a:schemeClr val="tx1">
                    <a:tint val="75000"/>
                  </a:schemeClr>
                </a:solidFill>
              </a:defRPr>
            </a:lvl8pPr>
            <a:lvl9pPr marL="5364602" indent="0">
              <a:buNone/>
              <a:defRPr sz="234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3F3E7-664B-411E-8786-A4D4D98D3508}"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340655276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8705" y="2677584"/>
            <a:ext cx="660654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69555" y="2677584"/>
            <a:ext cx="660654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13F3E7-664B-411E-8786-A4D4D98D3508}"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6322280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n-US"/>
              <a:t>Click to edit Master title style</a:t>
            </a:r>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4" name="Content Placeholder 3"/>
          <p:cNvSpPr>
            <a:spLocks noGrp="1"/>
          </p:cNvSpPr>
          <p:nvPr>
            <p:ph sz="half" idx="2"/>
          </p:nvPr>
        </p:nvSpPr>
        <p:spPr>
          <a:xfrm>
            <a:off x="1070731" y="3674110"/>
            <a:ext cx="6576178"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n-US"/>
              <a:t>Click to edit Master text styles</a:t>
            </a:r>
          </a:p>
        </p:txBody>
      </p:sp>
      <p:sp>
        <p:nvSpPr>
          <p:cNvPr id="6" name="Content Placeholder 5"/>
          <p:cNvSpPr>
            <a:spLocks noGrp="1"/>
          </p:cNvSpPr>
          <p:nvPr>
            <p:ph sz="quarter" idx="4"/>
          </p:nvPr>
        </p:nvSpPr>
        <p:spPr>
          <a:xfrm>
            <a:off x="7869556" y="3674110"/>
            <a:ext cx="6608565"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13F3E7-664B-411E-8786-A4D4D98D3508}" type="datetimeFigureOut">
              <a:rPr lang="en-US" smtClean="0"/>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63911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13F3E7-664B-411E-8786-A4D4D98D3508}" type="datetimeFigureOut">
              <a:rPr lang="en-US" smtClean="0"/>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85192443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13F3E7-664B-411E-8786-A4D4D98D3508}" type="datetimeFigureOut">
              <a:rPr lang="en-US" smtClean="0"/>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814401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n-US"/>
              <a:t>Click to edit Master title style</a:t>
            </a:r>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p:cNvSpPr>
            <a:spLocks noGrp="1"/>
          </p:cNvSpPr>
          <p:nvPr>
            <p:ph type="dt" sz="half" idx="10"/>
          </p:nvPr>
        </p:nvSpPr>
        <p:spPr/>
        <p:txBody>
          <a:bodyPr/>
          <a:lstStyle/>
          <a:p>
            <a:fld id="{5C13F3E7-664B-411E-8786-A4D4D98D3508}"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351237777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n-US"/>
              <a:t>Click to edit Master title style</a:t>
            </a:r>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n-US"/>
              <a:t>Click icon to add picture</a:t>
            </a:r>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n-US"/>
              <a:t>Click to edit Master text styles</a:t>
            </a:r>
          </a:p>
        </p:txBody>
      </p:sp>
      <p:sp>
        <p:nvSpPr>
          <p:cNvPr id="5" name="Date Placeholder 4"/>
          <p:cNvSpPr>
            <a:spLocks noGrp="1"/>
          </p:cNvSpPr>
          <p:nvPr>
            <p:ph type="dt" sz="half" idx="10"/>
          </p:nvPr>
        </p:nvSpPr>
        <p:spPr/>
        <p:txBody>
          <a:bodyPr/>
          <a:lstStyle/>
          <a:p>
            <a:fld id="{5C13F3E7-664B-411E-8786-A4D4D98D3508}"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12585929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13F3E7-664B-411E-8786-A4D4D98D3508}"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24931340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13F3E7-664B-411E-8786-A4D4D98D3508}"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1D2D-7CCB-40A7-B1CE-894650E3877C}" type="slidenum">
              <a:rPr lang="en-US" smtClean="0"/>
              <a:t>‹#›</a:t>
            </a:fld>
            <a:endParaRPr lang="en-US"/>
          </a:p>
        </p:txBody>
      </p:sp>
    </p:spTree>
    <p:extLst>
      <p:ext uri="{BB962C8B-B14F-4D97-AF65-F5344CB8AC3E}">
        <p14:creationId xmlns:p14="http://schemas.microsoft.com/office/powerpoint/2010/main" val="375706585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75000"/>
                  </a:schemeClr>
                </a:solidFill>
              </a:defRPr>
            </a:lvl1pPr>
          </a:lstStyle>
          <a:p>
            <a:fld id="{5C13F3E7-664B-411E-8786-A4D4D98D3508}" type="datetimeFigureOut">
              <a:rPr lang="en-US" smtClean="0"/>
              <a:t>4/7/2026</a:t>
            </a:fld>
            <a:endParaRPr lang="en-US"/>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75000"/>
                  </a:schemeClr>
                </a:solidFill>
              </a:defRPr>
            </a:lvl1pPr>
          </a:lstStyle>
          <a:p>
            <a:fld id="{9EC21D2D-7CCB-40A7-B1CE-894650E3877C}" type="slidenum">
              <a:rPr lang="en-US" smtClean="0"/>
              <a:t>‹#›</a:t>
            </a:fld>
            <a:endParaRPr lang="en-US"/>
          </a:p>
        </p:txBody>
      </p:sp>
    </p:spTree>
    <p:extLst>
      <p:ext uri="{BB962C8B-B14F-4D97-AF65-F5344CB8AC3E}">
        <p14:creationId xmlns:p14="http://schemas.microsoft.com/office/powerpoint/2010/main" val="17305386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B97611-BC4E-BDB4-84C7-A14E21BCC4A9}"/>
              </a:ext>
            </a:extLst>
          </p:cNvPr>
          <p:cNvSpPr txBox="1"/>
          <p:nvPr/>
        </p:nvSpPr>
        <p:spPr>
          <a:xfrm>
            <a:off x="4083964" y="2534843"/>
            <a:ext cx="7364517" cy="2862322"/>
          </a:xfrm>
          <a:prstGeom prst="rect">
            <a:avLst/>
          </a:prstGeom>
          <a:noFill/>
        </p:spPr>
        <p:txBody>
          <a:bodyPr wrap="none" rtlCol="0">
            <a:spAutoFit/>
          </a:bodyPr>
          <a:lstStyle/>
          <a:p>
            <a:pPr algn="ctr"/>
            <a:r>
              <a:rPr lang="en-US" sz="6000" dirty="0">
                <a:latin typeface="Times New Roman" panose="02020603050405020304" pitchFamily="18" charset="0"/>
                <a:cs typeface="Times New Roman" panose="02020603050405020304" pitchFamily="18" charset="0"/>
              </a:rPr>
              <a:t>Harvest Ridge Phase 7 </a:t>
            </a:r>
          </a:p>
          <a:p>
            <a:pPr algn="ctr"/>
            <a:r>
              <a:rPr lang="en-US" sz="6000" dirty="0">
                <a:latin typeface="Times New Roman" panose="02020603050405020304" pitchFamily="18" charset="0"/>
                <a:cs typeface="Times New Roman" panose="02020603050405020304" pitchFamily="18" charset="0"/>
              </a:rPr>
              <a:t>Community Kickoff </a:t>
            </a:r>
          </a:p>
          <a:p>
            <a:pPr algn="ctr"/>
            <a:r>
              <a:rPr lang="en-US" sz="6000" dirty="0">
                <a:latin typeface="Times New Roman" panose="02020603050405020304" pitchFamily="18" charset="0"/>
                <a:cs typeface="Times New Roman" panose="02020603050405020304" pitchFamily="18" charset="0"/>
              </a:rPr>
              <a:t>4/13/26</a:t>
            </a:r>
          </a:p>
        </p:txBody>
      </p:sp>
      <p:pic>
        <p:nvPicPr>
          <p:cNvPr id="3" name="Picture 2" descr="Logo, company name&#10;&#10;Description automatically generated">
            <a:extLst>
              <a:ext uri="{FF2B5EF4-FFF2-40B4-BE49-F238E27FC236}">
                <a16:creationId xmlns:a16="http://schemas.microsoft.com/office/drawing/2014/main" id="{83E43804-0D77-0F67-86F3-B85EA7BBACA4}"/>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369800" y="8352488"/>
            <a:ext cx="2344560" cy="992990"/>
          </a:xfrm>
          <a:prstGeom prst="rect">
            <a:avLst/>
          </a:prstGeom>
        </p:spPr>
      </p:pic>
      <p:cxnSp>
        <p:nvCxnSpPr>
          <p:cNvPr id="4" name="Straight Connector 3">
            <a:extLst>
              <a:ext uri="{FF2B5EF4-FFF2-40B4-BE49-F238E27FC236}">
                <a16:creationId xmlns:a16="http://schemas.microsoft.com/office/drawing/2014/main" id="{A01DEF3D-6B7E-97E7-0A7B-C4E15761D07E}"/>
              </a:ext>
            </a:extLst>
          </p:cNvPr>
          <p:cNvCxnSpPr>
            <a:cxnSpLocks/>
          </p:cNvCxnSpPr>
          <p:nvPr/>
        </p:nvCxnSpPr>
        <p:spPr>
          <a:xfrm>
            <a:off x="393700" y="77216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747213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61CFC2F9-FB77-46DA-BC8C-875B686D610A}"/>
              </a:ext>
            </a:extLst>
          </p:cNvPr>
          <p:cNvSpPr txBox="1">
            <a:spLocks/>
          </p:cNvSpPr>
          <p:nvPr/>
        </p:nvSpPr>
        <p:spPr>
          <a:xfrm>
            <a:off x="-531342" y="7696766"/>
            <a:ext cx="7016219"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2200" b="1" u="sng" dirty="0">
                <a:latin typeface="+mn-lt"/>
                <a:ea typeface="+mn-ea"/>
                <a:cs typeface="+mn-cs"/>
              </a:rPr>
              <a:t>LOCATION</a:t>
            </a:r>
          </a:p>
          <a:p>
            <a:pPr marL="913171" algn="l">
              <a:spcAft>
                <a:spcPts val="799"/>
              </a:spcAft>
            </a:pPr>
            <a:r>
              <a:rPr lang="en-US" sz="2200" dirty="0">
                <a:latin typeface="+mn-lt"/>
                <a:ea typeface="+mn-ea"/>
                <a:cs typeface="+mn-cs"/>
              </a:rPr>
              <a:t>103 Roost Rd, Elgin, TX 78621</a:t>
            </a:r>
          </a:p>
          <a:p>
            <a:pPr marL="913171" algn="l">
              <a:spcAft>
                <a:spcPts val="799"/>
              </a:spcAft>
            </a:pPr>
            <a:r>
              <a:rPr lang="en-US" sz="1800" dirty="0">
                <a:latin typeface="Romantic" panose="00000400000000000000" pitchFamily="2" charset="2"/>
              </a:rPr>
              <a:t>24.5 Miles East of Downtown Austin (32 Min.)</a:t>
            </a:r>
          </a:p>
          <a:p>
            <a:pPr marL="913171" algn="l">
              <a:spcAft>
                <a:spcPts val="799"/>
              </a:spcAft>
            </a:pPr>
            <a:r>
              <a:rPr lang="en-US" sz="1800" dirty="0">
                <a:latin typeface="Romantic" panose="00000400000000000000" pitchFamily="2" charset="2"/>
              </a:rPr>
              <a:t>12.5 Miles East of Texas 130 Toll (17 Min.)</a:t>
            </a:r>
          </a:p>
          <a:p>
            <a:pPr marL="913171" algn="l">
              <a:spcAft>
                <a:spcPts val="799"/>
              </a:spcAft>
            </a:pPr>
            <a:r>
              <a:rPr lang="en-US" sz="1800" dirty="0">
                <a:latin typeface="Romantic" panose="00000400000000000000" pitchFamily="2" charset="2"/>
              </a:rPr>
              <a:t>17.1 Miles To Samsung (28 Min.)</a:t>
            </a: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6" name="Picture 5" descr="Logo, company name&#10;&#10;Description automatically generated">
            <a:extLst>
              <a:ext uri="{FF2B5EF4-FFF2-40B4-BE49-F238E27FC236}">
                <a16:creationId xmlns:a16="http://schemas.microsoft.com/office/drawing/2014/main" id="{8C45B021-337A-410D-86E0-C3F2E2D4A989}"/>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052300" y="8327137"/>
            <a:ext cx="2344560" cy="992990"/>
          </a:xfrm>
          <a:prstGeom prst="rect">
            <a:avLst/>
          </a:prstGeom>
        </p:spPr>
      </p:pic>
      <p:cxnSp>
        <p:nvCxnSpPr>
          <p:cNvPr id="22" name="Straight Connector 21">
            <a:extLst>
              <a:ext uri="{FF2B5EF4-FFF2-40B4-BE49-F238E27FC236}">
                <a16:creationId xmlns:a16="http://schemas.microsoft.com/office/drawing/2014/main" id="{8C435A39-0837-4D90-B4EF-75AB1FB36AC2}"/>
              </a:ext>
            </a:extLst>
          </p:cNvPr>
          <p:cNvCxnSpPr>
            <a:cxnSpLocks/>
          </p:cNvCxnSpPr>
          <p:nvPr/>
        </p:nvCxnSpPr>
        <p:spPr>
          <a:xfrm>
            <a:off x="393700" y="77216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6F5D01F-6B87-E7F2-E6C1-C5351F4A9478}"/>
              </a:ext>
            </a:extLst>
          </p:cNvPr>
          <p:cNvPicPr>
            <a:picLocks noGrp="1" noRot="1" noChangeAspect="1" noMove="1" noResize="1" noEditPoints="1" noAdjustHandles="1" noChangeArrowheads="1" noChangeShapeType="1" noCrop="1"/>
          </p:cNvPicPr>
          <p:nvPr/>
        </p:nvPicPr>
        <p:blipFill>
          <a:blip r:embed="rId3"/>
          <a:stretch>
            <a:fillRect/>
          </a:stretch>
        </p:blipFill>
        <p:spPr>
          <a:xfrm>
            <a:off x="1586049" y="255874"/>
            <a:ext cx="11874455" cy="7432779"/>
          </a:xfrm>
          <a:prstGeom prst="rect">
            <a:avLst/>
          </a:prstGeom>
        </p:spPr>
      </p:pic>
      <p:sp>
        <p:nvSpPr>
          <p:cNvPr id="10" name="Star: 5 Points 9">
            <a:extLst>
              <a:ext uri="{FF2B5EF4-FFF2-40B4-BE49-F238E27FC236}">
                <a16:creationId xmlns:a16="http://schemas.microsoft.com/office/drawing/2014/main" id="{D7AAE5AB-2BE5-DE40-AF94-528E33DDF8A3}"/>
              </a:ext>
            </a:extLst>
          </p:cNvPr>
          <p:cNvSpPr/>
          <p:nvPr/>
        </p:nvSpPr>
        <p:spPr>
          <a:xfrm>
            <a:off x="11426911" y="2518200"/>
            <a:ext cx="1035424" cy="833717"/>
          </a:xfrm>
          <a:prstGeom prst="star5">
            <a:avLst/>
          </a:prstGeom>
          <a:solidFill>
            <a:srgbClr val="2DD7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7223A7F-8388-64F4-1432-D6B8590D7258}"/>
              </a:ext>
            </a:extLst>
          </p:cNvPr>
          <p:cNvSpPr txBox="1"/>
          <p:nvPr/>
        </p:nvSpPr>
        <p:spPr>
          <a:xfrm>
            <a:off x="9063319" y="2518200"/>
            <a:ext cx="2474258" cy="830997"/>
          </a:xfrm>
          <a:prstGeom prst="rect">
            <a:avLst/>
          </a:prstGeom>
          <a:noFill/>
        </p:spPr>
        <p:txBody>
          <a:bodyPr wrap="square" rtlCol="0">
            <a:spAutoFit/>
          </a:bodyPr>
          <a:lstStyle/>
          <a:p>
            <a:r>
              <a:rPr lang="en-US" sz="2400" b="1" dirty="0">
                <a:solidFill>
                  <a:schemeClr val="bg1"/>
                </a:solidFill>
                <a:highlight>
                  <a:srgbClr val="008080"/>
                </a:highlight>
              </a:rPr>
              <a:t>Harvest Ridge by Brohn Homes </a:t>
            </a:r>
          </a:p>
        </p:txBody>
      </p:sp>
    </p:spTree>
    <p:extLst>
      <p:ext uri="{BB962C8B-B14F-4D97-AF65-F5344CB8AC3E}">
        <p14:creationId xmlns:p14="http://schemas.microsoft.com/office/powerpoint/2010/main" val="794040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C141E-A8A6-BDC9-8BC7-78263B9374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906703-2474-F774-8EEA-F2AED0D2D157}"/>
              </a:ext>
            </a:extLst>
          </p:cNvPr>
          <p:cNvPicPr>
            <a:picLocks noGrp="1" noRot="1" noChangeAspect="1" noMove="1" noResize="1" noEditPoints="1" noAdjustHandles="1" noChangeArrowheads="1" noChangeShapeType="1" noCrop="1"/>
          </p:cNvPicPr>
          <p:nvPr/>
        </p:nvPicPr>
        <p:blipFill>
          <a:blip r:embed="rId2"/>
          <a:srcRect t="5158" b="3592"/>
          <a:stretch>
            <a:fillRect/>
          </a:stretch>
        </p:blipFill>
        <p:spPr>
          <a:xfrm>
            <a:off x="1021631" y="432135"/>
            <a:ext cx="11299209" cy="8444742"/>
          </a:xfrm>
          <a:prstGeom prst="rect">
            <a:avLst/>
          </a:prstGeom>
        </p:spPr>
      </p:pic>
      <p:sp>
        <p:nvSpPr>
          <p:cNvPr id="125" name="Rectangle 124">
            <a:extLst>
              <a:ext uri="{FF2B5EF4-FFF2-40B4-BE49-F238E27FC236}">
                <a16:creationId xmlns:a16="http://schemas.microsoft.com/office/drawing/2014/main" id="{BA31AB6E-4A4F-B91F-C858-3D4A9DB72B1D}"/>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Logo, company name&#10;&#10;Description automatically generated">
            <a:extLst>
              <a:ext uri="{FF2B5EF4-FFF2-40B4-BE49-F238E27FC236}">
                <a16:creationId xmlns:a16="http://schemas.microsoft.com/office/drawing/2014/main" id="{7F27163B-7A1D-0A07-DCC6-B4AA1B09E59A}"/>
              </a:ext>
            </a:extLst>
          </p:cNvPr>
          <p:cNvPicPr>
            <a:picLocks noChangeAspect="1"/>
          </p:cNvPicPr>
          <p:nvPr/>
        </p:nvPicPr>
        <p:blipFill rotWithShape="1">
          <a:blip r:embed="rId3">
            <a:extLst>
              <a:ext uri="{28A0092B-C50C-407E-A947-70E740481C1C}">
                <a14:useLocalDpi xmlns:a14="http://schemas.microsoft.com/office/drawing/2010/main" val="0"/>
              </a:ext>
            </a:extLst>
          </a:blip>
          <a:srcRect l="13865" t="18412" r="14707" b="27801"/>
          <a:stretch/>
        </p:blipFill>
        <p:spPr>
          <a:xfrm>
            <a:off x="12554134" y="8650106"/>
            <a:ext cx="2344560" cy="992990"/>
          </a:xfrm>
          <a:prstGeom prst="rect">
            <a:avLst/>
          </a:prstGeom>
        </p:spPr>
      </p:pic>
      <p:sp>
        <p:nvSpPr>
          <p:cNvPr id="3" name="Title 1">
            <a:extLst>
              <a:ext uri="{FF2B5EF4-FFF2-40B4-BE49-F238E27FC236}">
                <a16:creationId xmlns:a16="http://schemas.microsoft.com/office/drawing/2014/main" id="{7073B8F4-A2DD-BA3F-5BD7-AA1071BB591C}"/>
              </a:ext>
            </a:extLst>
          </p:cNvPr>
          <p:cNvSpPr txBox="1">
            <a:spLocks/>
          </p:cNvSpPr>
          <p:nvPr/>
        </p:nvSpPr>
        <p:spPr>
          <a:xfrm>
            <a:off x="-444205" y="7609037"/>
            <a:ext cx="7016219"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endParaRPr lang="en-US" sz="2000">
              <a:latin typeface="+mn-lt"/>
              <a:ea typeface="+mn-ea"/>
              <a:cs typeface="+mn-cs"/>
            </a:endParaRPr>
          </a:p>
          <a:p>
            <a:pPr marL="1141771" indent="-228600" algn="l">
              <a:spcAft>
                <a:spcPts val="799"/>
              </a:spcAft>
              <a:buFont typeface="Arial" panose="020B0604020202020204" pitchFamily="34" charset="0"/>
              <a:buChar char="•"/>
            </a:pPr>
            <a:endParaRPr lang="en-US" sz="200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a:latin typeface="+mn-lt"/>
              <a:ea typeface="+mn-ea"/>
              <a:cs typeface="+mn-cs"/>
            </a:endParaRPr>
          </a:p>
        </p:txBody>
      </p:sp>
      <p:sp>
        <p:nvSpPr>
          <p:cNvPr id="13" name="Title 1">
            <a:extLst>
              <a:ext uri="{FF2B5EF4-FFF2-40B4-BE49-F238E27FC236}">
                <a16:creationId xmlns:a16="http://schemas.microsoft.com/office/drawing/2014/main" id="{20D5794F-8120-092D-E398-C25D09CC44D8}"/>
              </a:ext>
            </a:extLst>
          </p:cNvPr>
          <p:cNvSpPr txBox="1">
            <a:spLocks/>
          </p:cNvSpPr>
          <p:nvPr/>
        </p:nvSpPr>
        <p:spPr>
          <a:xfrm>
            <a:off x="-344983" y="8162898"/>
            <a:ext cx="7016219"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a:latin typeface="+mn-lt"/>
                <a:ea typeface="+mn-ea"/>
                <a:cs typeface="+mn-cs"/>
              </a:rPr>
              <a:t>NEIGHBORS</a:t>
            </a:r>
            <a:endParaRPr lang="en-US" sz="2400">
              <a:latin typeface="+mn-lt"/>
              <a:ea typeface="+mn-ea"/>
              <a:cs typeface="+mn-cs"/>
            </a:endParaRPr>
          </a:p>
          <a:p>
            <a:pPr marL="1141771" indent="-228600" algn="l">
              <a:spcAft>
                <a:spcPts val="799"/>
              </a:spcAft>
              <a:buFont typeface="Arial" panose="020B0604020202020204" pitchFamily="34" charset="0"/>
              <a:buChar char="•"/>
            </a:pPr>
            <a:endParaRPr lang="en-US" sz="200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a:latin typeface="+mn-lt"/>
              <a:ea typeface="+mn-ea"/>
              <a:cs typeface="+mn-cs"/>
            </a:endParaRPr>
          </a:p>
        </p:txBody>
      </p:sp>
      <p:sp>
        <p:nvSpPr>
          <p:cNvPr id="9" name="Oval 8">
            <a:extLst>
              <a:ext uri="{FF2B5EF4-FFF2-40B4-BE49-F238E27FC236}">
                <a16:creationId xmlns:a16="http://schemas.microsoft.com/office/drawing/2014/main" id="{677E4BBF-606B-63D1-D77D-F07B86C60174}"/>
              </a:ext>
            </a:extLst>
          </p:cNvPr>
          <p:cNvSpPr/>
          <p:nvPr/>
        </p:nvSpPr>
        <p:spPr>
          <a:xfrm>
            <a:off x="1021631" y="4206417"/>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089781-E08E-49DE-78EC-F77B9E846B65}"/>
              </a:ext>
            </a:extLst>
          </p:cNvPr>
          <p:cNvSpPr txBox="1"/>
          <p:nvPr/>
        </p:nvSpPr>
        <p:spPr>
          <a:xfrm>
            <a:off x="1372215" y="4254396"/>
            <a:ext cx="3356346" cy="400110"/>
          </a:xfrm>
          <a:prstGeom prst="rect">
            <a:avLst/>
          </a:prstGeom>
          <a:noFill/>
        </p:spPr>
        <p:txBody>
          <a:bodyPr wrap="square" rtlCol="0">
            <a:spAutoFit/>
          </a:bodyPr>
          <a:lstStyle/>
          <a:p>
            <a:r>
              <a:rPr lang="en-US" sz="2000" b="1" dirty="0">
                <a:solidFill>
                  <a:schemeClr val="bg1"/>
                </a:solidFill>
                <a:highlight>
                  <a:srgbClr val="000000"/>
                </a:highlight>
              </a:rPr>
              <a:t>Triada by Empire Homes</a:t>
            </a:r>
          </a:p>
        </p:txBody>
      </p:sp>
      <p:sp>
        <p:nvSpPr>
          <p:cNvPr id="15" name="Oval 14">
            <a:extLst>
              <a:ext uri="{FF2B5EF4-FFF2-40B4-BE49-F238E27FC236}">
                <a16:creationId xmlns:a16="http://schemas.microsoft.com/office/drawing/2014/main" id="{9656B7E5-636D-A8CA-C944-31D0AAA14048}"/>
              </a:ext>
            </a:extLst>
          </p:cNvPr>
          <p:cNvSpPr/>
          <p:nvPr/>
        </p:nvSpPr>
        <p:spPr>
          <a:xfrm>
            <a:off x="2668260" y="670112"/>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295D28A-1BA5-4203-4CB7-6B3667EEA21C}"/>
              </a:ext>
            </a:extLst>
          </p:cNvPr>
          <p:cNvSpPr txBox="1"/>
          <p:nvPr/>
        </p:nvSpPr>
        <p:spPr>
          <a:xfrm>
            <a:off x="2997091" y="778750"/>
            <a:ext cx="3995118" cy="400110"/>
          </a:xfrm>
          <a:prstGeom prst="rect">
            <a:avLst/>
          </a:prstGeom>
          <a:noFill/>
        </p:spPr>
        <p:txBody>
          <a:bodyPr wrap="square" rtlCol="0">
            <a:spAutoFit/>
          </a:bodyPr>
          <a:lstStyle/>
          <a:p>
            <a:r>
              <a:rPr lang="en-US" sz="2000" b="1" dirty="0">
                <a:solidFill>
                  <a:schemeClr val="bg1"/>
                </a:solidFill>
                <a:highlight>
                  <a:srgbClr val="000000"/>
                </a:highlight>
              </a:rPr>
              <a:t>Eagles Landing by Starlight Homes</a:t>
            </a:r>
          </a:p>
        </p:txBody>
      </p:sp>
      <p:sp>
        <p:nvSpPr>
          <p:cNvPr id="17" name="Oval 16">
            <a:extLst>
              <a:ext uri="{FF2B5EF4-FFF2-40B4-BE49-F238E27FC236}">
                <a16:creationId xmlns:a16="http://schemas.microsoft.com/office/drawing/2014/main" id="{75903649-031D-187D-DFA0-8472B7241BC6}"/>
              </a:ext>
            </a:extLst>
          </p:cNvPr>
          <p:cNvSpPr/>
          <p:nvPr/>
        </p:nvSpPr>
        <p:spPr>
          <a:xfrm>
            <a:off x="4994650" y="3303787"/>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23F1B1B-0DFB-8473-D125-24B5F0E1BC09}"/>
              </a:ext>
            </a:extLst>
          </p:cNvPr>
          <p:cNvSpPr txBox="1"/>
          <p:nvPr/>
        </p:nvSpPr>
        <p:spPr>
          <a:xfrm>
            <a:off x="1065039" y="2701013"/>
            <a:ext cx="4606963" cy="400110"/>
          </a:xfrm>
          <a:prstGeom prst="rect">
            <a:avLst/>
          </a:prstGeom>
          <a:noFill/>
        </p:spPr>
        <p:txBody>
          <a:bodyPr wrap="square" rtlCol="0">
            <a:spAutoFit/>
          </a:bodyPr>
          <a:lstStyle/>
          <a:p>
            <a:r>
              <a:rPr lang="en-US" sz="2000" b="1" dirty="0">
                <a:solidFill>
                  <a:schemeClr val="bg1"/>
                </a:solidFill>
                <a:highlight>
                  <a:srgbClr val="000000"/>
                </a:highlight>
              </a:rPr>
              <a:t>Homestead Estates – LGI Homes</a:t>
            </a:r>
          </a:p>
        </p:txBody>
      </p:sp>
      <p:sp>
        <p:nvSpPr>
          <p:cNvPr id="22" name="TextBox 21">
            <a:extLst>
              <a:ext uri="{FF2B5EF4-FFF2-40B4-BE49-F238E27FC236}">
                <a16:creationId xmlns:a16="http://schemas.microsoft.com/office/drawing/2014/main" id="{ACB492CC-97D5-57AE-E064-B0F9F8B1E962}"/>
              </a:ext>
            </a:extLst>
          </p:cNvPr>
          <p:cNvSpPr txBox="1"/>
          <p:nvPr/>
        </p:nvSpPr>
        <p:spPr>
          <a:xfrm>
            <a:off x="5371168" y="3432424"/>
            <a:ext cx="3356346" cy="369332"/>
          </a:xfrm>
          <a:prstGeom prst="rect">
            <a:avLst/>
          </a:prstGeom>
          <a:noFill/>
        </p:spPr>
        <p:txBody>
          <a:bodyPr wrap="square" rtlCol="0">
            <a:spAutoFit/>
          </a:bodyPr>
          <a:lstStyle/>
          <a:p>
            <a:r>
              <a:rPr lang="en-US" b="1" dirty="0">
                <a:solidFill>
                  <a:schemeClr val="bg1"/>
                </a:solidFill>
                <a:highlight>
                  <a:srgbClr val="CC00FF"/>
                </a:highlight>
              </a:rPr>
              <a:t>Harvest Ridge by Brohn Homes</a:t>
            </a:r>
          </a:p>
        </p:txBody>
      </p:sp>
      <p:sp>
        <p:nvSpPr>
          <p:cNvPr id="5" name="Oval 4">
            <a:extLst>
              <a:ext uri="{FF2B5EF4-FFF2-40B4-BE49-F238E27FC236}">
                <a16:creationId xmlns:a16="http://schemas.microsoft.com/office/drawing/2014/main" id="{8D313693-89C3-8455-9287-4BCF62BEB967}"/>
              </a:ext>
            </a:extLst>
          </p:cNvPr>
          <p:cNvSpPr/>
          <p:nvPr/>
        </p:nvSpPr>
        <p:spPr>
          <a:xfrm>
            <a:off x="3348929" y="3118062"/>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18722FF-19FA-DC93-95BC-E46C6944CC86}"/>
              </a:ext>
            </a:extLst>
          </p:cNvPr>
          <p:cNvSpPr/>
          <p:nvPr/>
        </p:nvSpPr>
        <p:spPr>
          <a:xfrm>
            <a:off x="8199533" y="1086971"/>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2E89039-7B60-0E5D-A3AD-8F031A0C4BC3}"/>
              </a:ext>
            </a:extLst>
          </p:cNvPr>
          <p:cNvSpPr txBox="1"/>
          <p:nvPr/>
        </p:nvSpPr>
        <p:spPr>
          <a:xfrm>
            <a:off x="8513086" y="1377209"/>
            <a:ext cx="4606963" cy="400110"/>
          </a:xfrm>
          <a:prstGeom prst="rect">
            <a:avLst/>
          </a:prstGeom>
          <a:noFill/>
        </p:spPr>
        <p:txBody>
          <a:bodyPr wrap="square" rtlCol="0">
            <a:spAutoFit/>
          </a:bodyPr>
          <a:lstStyle/>
          <a:p>
            <a:r>
              <a:rPr lang="en-US" sz="2000" b="1" dirty="0">
                <a:solidFill>
                  <a:schemeClr val="bg1"/>
                </a:solidFill>
                <a:highlight>
                  <a:srgbClr val="000000"/>
                </a:highlight>
              </a:rPr>
              <a:t>Fika by Blossoms L&amp;Y Development </a:t>
            </a:r>
          </a:p>
        </p:txBody>
      </p:sp>
      <p:sp>
        <p:nvSpPr>
          <p:cNvPr id="2" name="Oval 1">
            <a:extLst>
              <a:ext uri="{FF2B5EF4-FFF2-40B4-BE49-F238E27FC236}">
                <a16:creationId xmlns:a16="http://schemas.microsoft.com/office/drawing/2014/main" id="{984D47CC-F56B-627A-806F-EEAEDFF5EB4E}"/>
              </a:ext>
            </a:extLst>
          </p:cNvPr>
          <p:cNvSpPr/>
          <p:nvPr/>
        </p:nvSpPr>
        <p:spPr>
          <a:xfrm>
            <a:off x="9938686" y="4279050"/>
            <a:ext cx="376518" cy="416859"/>
          </a:xfrm>
          <a:prstGeom prst="ellips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211DAA0-DC4D-379D-3438-F19BE8B01DC0}"/>
              </a:ext>
            </a:extLst>
          </p:cNvPr>
          <p:cNvSpPr txBox="1"/>
          <p:nvPr/>
        </p:nvSpPr>
        <p:spPr>
          <a:xfrm>
            <a:off x="9519475" y="4769343"/>
            <a:ext cx="2594184" cy="400110"/>
          </a:xfrm>
          <a:prstGeom prst="rect">
            <a:avLst/>
          </a:prstGeom>
          <a:noFill/>
        </p:spPr>
        <p:txBody>
          <a:bodyPr wrap="square" rtlCol="0">
            <a:spAutoFit/>
          </a:bodyPr>
          <a:lstStyle/>
          <a:p>
            <a:r>
              <a:rPr lang="en-US" sz="2000" b="1" dirty="0">
                <a:solidFill>
                  <a:schemeClr val="bg1"/>
                </a:solidFill>
                <a:highlight>
                  <a:srgbClr val="000000"/>
                </a:highlight>
              </a:rPr>
              <a:t>Commercial Tract </a:t>
            </a:r>
          </a:p>
        </p:txBody>
      </p:sp>
    </p:spTree>
    <p:extLst>
      <p:ext uri="{BB962C8B-B14F-4D97-AF65-F5344CB8AC3E}">
        <p14:creationId xmlns:p14="http://schemas.microsoft.com/office/powerpoint/2010/main" val="36578882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 company name&#10;&#10;Description automatically generated">
            <a:extLst>
              <a:ext uri="{FF2B5EF4-FFF2-40B4-BE49-F238E27FC236}">
                <a16:creationId xmlns:a16="http://schemas.microsoft.com/office/drawing/2014/main" id="{593B72A3-DFF5-4007-A138-0F725FC0D5DD}"/>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85700" y="8276288"/>
            <a:ext cx="2344560" cy="992990"/>
          </a:xfrm>
          <a:prstGeom prst="rect">
            <a:avLst/>
          </a:prstGeom>
        </p:spPr>
      </p:pic>
      <p:cxnSp>
        <p:nvCxnSpPr>
          <p:cNvPr id="17" name="Straight Connector 16">
            <a:extLst>
              <a:ext uri="{FF2B5EF4-FFF2-40B4-BE49-F238E27FC236}">
                <a16:creationId xmlns:a16="http://schemas.microsoft.com/office/drawing/2014/main" id="{9D9F66CA-C99C-4762-9B50-F0650E1707D2}"/>
              </a:ext>
            </a:extLst>
          </p:cNvPr>
          <p:cNvCxnSpPr>
            <a:cxnSpLocks/>
          </p:cNvCxnSpPr>
          <p:nvPr/>
        </p:nvCxnSpPr>
        <p:spPr>
          <a:xfrm>
            <a:off x="22038" y="741581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FBE491B-1A23-0A3E-C88B-94EFE61DEDDC}"/>
              </a:ext>
            </a:extLst>
          </p:cNvPr>
          <p:cNvSpPr txBox="1">
            <a:spLocks/>
          </p:cNvSpPr>
          <p:nvPr/>
        </p:nvSpPr>
        <p:spPr>
          <a:xfrm>
            <a:off x="-531343" y="7648938"/>
            <a:ext cx="7900330"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2200" b="1" u="sng" dirty="0">
                <a:latin typeface="+mn-lt"/>
                <a:ea typeface="+mn-ea"/>
                <a:cs typeface="+mn-cs"/>
              </a:rPr>
              <a:t>ELGIN ISD</a:t>
            </a:r>
          </a:p>
          <a:p>
            <a:pPr marL="913171" algn="l">
              <a:spcAft>
                <a:spcPts val="799"/>
              </a:spcAft>
            </a:pPr>
            <a:r>
              <a:rPr lang="en-US" sz="2200" dirty="0">
                <a:latin typeface="+mn-lt"/>
                <a:ea typeface="+mn-ea"/>
                <a:cs typeface="+mn-cs"/>
              </a:rPr>
              <a:t>Harvest Ridge Elementary School (0 miles)</a:t>
            </a:r>
          </a:p>
          <a:p>
            <a:pPr marL="913171" algn="l">
              <a:spcAft>
                <a:spcPts val="799"/>
              </a:spcAft>
            </a:pPr>
            <a:r>
              <a:rPr lang="en-US" sz="2200" dirty="0">
                <a:latin typeface="+mn-lt"/>
                <a:ea typeface="+mn-ea"/>
                <a:cs typeface="+mn-cs"/>
              </a:rPr>
              <a:t>Elgin Intermediate School (2.8 Miles) </a:t>
            </a:r>
          </a:p>
          <a:p>
            <a:pPr marL="913171" algn="l">
              <a:spcAft>
                <a:spcPts val="799"/>
              </a:spcAft>
            </a:pPr>
            <a:r>
              <a:rPr lang="en-US" sz="2200" dirty="0">
                <a:latin typeface="+mn-lt"/>
                <a:ea typeface="+mn-ea"/>
                <a:cs typeface="+mn-cs"/>
              </a:rPr>
              <a:t>Elgin Middle School (2.0 miles)</a:t>
            </a:r>
          </a:p>
          <a:p>
            <a:pPr marL="913171" algn="l">
              <a:spcAft>
                <a:spcPts val="799"/>
              </a:spcAft>
            </a:pPr>
            <a:r>
              <a:rPr lang="en-US" sz="2200" dirty="0">
                <a:latin typeface="+mn-lt"/>
                <a:ea typeface="+mn-ea"/>
                <a:cs typeface="+mn-cs"/>
              </a:rPr>
              <a:t>Elgin High School (0.6 miles)</a:t>
            </a:r>
          </a:p>
          <a:p>
            <a:pPr marL="913171" algn="l">
              <a:spcAft>
                <a:spcPts val="799"/>
              </a:spcAft>
            </a:pPr>
            <a:r>
              <a:rPr lang="en-US" sz="2200" dirty="0">
                <a:latin typeface="+mn-lt"/>
                <a:ea typeface="+mn-ea"/>
                <a:cs typeface="+mn-cs"/>
              </a:rPr>
              <a:t>Austin Community College (1.6 Miles)</a:t>
            </a: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sp>
        <p:nvSpPr>
          <p:cNvPr id="7" name="TextBox 6">
            <a:extLst>
              <a:ext uri="{FF2B5EF4-FFF2-40B4-BE49-F238E27FC236}">
                <a16:creationId xmlns:a16="http://schemas.microsoft.com/office/drawing/2014/main" id="{9AFE5635-EDCB-E16A-0725-81D445EB8D1D}"/>
              </a:ext>
            </a:extLst>
          </p:cNvPr>
          <p:cNvSpPr txBox="1"/>
          <p:nvPr/>
        </p:nvSpPr>
        <p:spPr>
          <a:xfrm>
            <a:off x="11012435" y="789122"/>
            <a:ext cx="2177199" cy="369332"/>
          </a:xfrm>
          <a:prstGeom prst="rect">
            <a:avLst/>
          </a:prstGeom>
          <a:noFill/>
        </p:spPr>
        <p:txBody>
          <a:bodyPr wrap="none" rtlCol="0">
            <a:spAutoFit/>
          </a:bodyPr>
          <a:lstStyle/>
          <a:p>
            <a:r>
              <a:rPr lang="en-US" b="1" dirty="0">
                <a:solidFill>
                  <a:schemeClr val="bg1"/>
                </a:solidFill>
              </a:rPr>
              <a:t>WEISS HIGH SCHOOL</a:t>
            </a:r>
          </a:p>
        </p:txBody>
      </p:sp>
      <p:sp>
        <p:nvSpPr>
          <p:cNvPr id="8" name="TextBox 7">
            <a:extLst>
              <a:ext uri="{FF2B5EF4-FFF2-40B4-BE49-F238E27FC236}">
                <a16:creationId xmlns:a16="http://schemas.microsoft.com/office/drawing/2014/main" id="{5DA4DCAB-B484-2A2C-D546-A4D566C70500}"/>
              </a:ext>
            </a:extLst>
          </p:cNvPr>
          <p:cNvSpPr txBox="1"/>
          <p:nvPr/>
        </p:nvSpPr>
        <p:spPr>
          <a:xfrm>
            <a:off x="5138311" y="3915771"/>
            <a:ext cx="3102709" cy="369332"/>
          </a:xfrm>
          <a:prstGeom prst="rect">
            <a:avLst/>
          </a:prstGeom>
          <a:noFill/>
        </p:spPr>
        <p:txBody>
          <a:bodyPr wrap="none" rtlCol="0">
            <a:spAutoFit/>
          </a:bodyPr>
          <a:lstStyle/>
          <a:p>
            <a:r>
              <a:rPr lang="en-US" b="1" dirty="0">
                <a:solidFill>
                  <a:schemeClr val="bg1"/>
                </a:solidFill>
              </a:rPr>
              <a:t>DESSAU ELEMENTARY SCHOOL</a:t>
            </a:r>
          </a:p>
        </p:txBody>
      </p:sp>
      <p:sp>
        <p:nvSpPr>
          <p:cNvPr id="19" name="TextBox 18">
            <a:extLst>
              <a:ext uri="{FF2B5EF4-FFF2-40B4-BE49-F238E27FC236}">
                <a16:creationId xmlns:a16="http://schemas.microsoft.com/office/drawing/2014/main" id="{ABF0D720-5D2E-1916-2062-27F46EA23A33}"/>
              </a:ext>
            </a:extLst>
          </p:cNvPr>
          <p:cNvSpPr txBox="1"/>
          <p:nvPr/>
        </p:nvSpPr>
        <p:spPr>
          <a:xfrm>
            <a:off x="3271411" y="4966952"/>
            <a:ext cx="2597762" cy="369332"/>
          </a:xfrm>
          <a:prstGeom prst="rect">
            <a:avLst/>
          </a:prstGeom>
          <a:noFill/>
        </p:spPr>
        <p:txBody>
          <a:bodyPr wrap="none" rtlCol="0">
            <a:spAutoFit/>
          </a:bodyPr>
          <a:lstStyle/>
          <a:p>
            <a:r>
              <a:rPr lang="en-US" b="1" dirty="0">
                <a:solidFill>
                  <a:schemeClr val="bg1"/>
                </a:solidFill>
              </a:rPr>
              <a:t>DESSAU MIDDLE SCHOOL</a:t>
            </a:r>
          </a:p>
        </p:txBody>
      </p:sp>
      <p:sp>
        <p:nvSpPr>
          <p:cNvPr id="20" name="TextBox 19">
            <a:extLst>
              <a:ext uri="{FF2B5EF4-FFF2-40B4-BE49-F238E27FC236}">
                <a16:creationId xmlns:a16="http://schemas.microsoft.com/office/drawing/2014/main" id="{8DEF3510-CD3F-4C23-D96B-4D6BB0A1CB9F}"/>
              </a:ext>
            </a:extLst>
          </p:cNvPr>
          <p:cNvSpPr txBox="1"/>
          <p:nvPr/>
        </p:nvSpPr>
        <p:spPr>
          <a:xfrm>
            <a:off x="6941711" y="5426036"/>
            <a:ext cx="1509709" cy="369332"/>
          </a:xfrm>
          <a:prstGeom prst="rect">
            <a:avLst/>
          </a:prstGeom>
          <a:noFill/>
        </p:spPr>
        <p:txBody>
          <a:bodyPr wrap="none" rtlCol="0">
            <a:spAutoFit/>
          </a:bodyPr>
          <a:lstStyle/>
          <a:p>
            <a:r>
              <a:rPr lang="en-US" b="1" dirty="0">
                <a:solidFill>
                  <a:schemeClr val="bg1"/>
                </a:solidFill>
              </a:rPr>
              <a:t>EDGEBROOKE</a:t>
            </a:r>
          </a:p>
        </p:txBody>
      </p:sp>
      <p:pic>
        <p:nvPicPr>
          <p:cNvPr id="9" name="Picture 8">
            <a:extLst>
              <a:ext uri="{FF2B5EF4-FFF2-40B4-BE49-F238E27FC236}">
                <a16:creationId xmlns:a16="http://schemas.microsoft.com/office/drawing/2014/main" id="{FAF49E16-A86B-A988-4E72-5AD3E07E050C}"/>
              </a:ext>
            </a:extLst>
          </p:cNvPr>
          <p:cNvPicPr>
            <a:picLocks noGrp="1" noRot="1" noChangeAspect="1" noMove="1" noResize="1" noEditPoints="1" noAdjustHandles="1" noChangeArrowheads="1" noChangeShapeType="1" noCrop="1"/>
          </p:cNvPicPr>
          <p:nvPr/>
        </p:nvPicPr>
        <p:blipFill>
          <a:blip r:embed="rId3"/>
          <a:stretch>
            <a:fillRect/>
          </a:stretch>
        </p:blipFill>
        <p:spPr>
          <a:xfrm>
            <a:off x="2007356" y="331195"/>
            <a:ext cx="10723263" cy="6990742"/>
          </a:xfrm>
          <a:prstGeom prst="rect">
            <a:avLst/>
          </a:prstGeom>
        </p:spPr>
      </p:pic>
      <p:sp>
        <p:nvSpPr>
          <p:cNvPr id="10" name="Flowchart: Connector 9">
            <a:extLst>
              <a:ext uri="{FF2B5EF4-FFF2-40B4-BE49-F238E27FC236}">
                <a16:creationId xmlns:a16="http://schemas.microsoft.com/office/drawing/2014/main" id="{D290F700-0F1B-6FBB-D1A1-F8C756A8C092}"/>
              </a:ext>
            </a:extLst>
          </p:cNvPr>
          <p:cNvSpPr/>
          <p:nvPr/>
        </p:nvSpPr>
        <p:spPr>
          <a:xfrm>
            <a:off x="7049286" y="2014679"/>
            <a:ext cx="292807" cy="252505"/>
          </a:xfrm>
          <a:prstGeom prst="flowChartConnec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EA2A026C-2955-1C4B-C148-F7685A0F9110}"/>
              </a:ext>
            </a:extLst>
          </p:cNvPr>
          <p:cNvSpPr/>
          <p:nvPr/>
        </p:nvSpPr>
        <p:spPr>
          <a:xfrm>
            <a:off x="5329771" y="2382285"/>
            <a:ext cx="292807" cy="252505"/>
          </a:xfrm>
          <a:prstGeom prst="flowChartConnec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a:extLst>
              <a:ext uri="{FF2B5EF4-FFF2-40B4-BE49-F238E27FC236}">
                <a16:creationId xmlns:a16="http://schemas.microsoft.com/office/drawing/2014/main" id="{00002B76-DB9A-E4CE-9ED1-2E5B8F318F78}"/>
              </a:ext>
            </a:extLst>
          </p:cNvPr>
          <p:cNvSpPr/>
          <p:nvPr/>
        </p:nvSpPr>
        <p:spPr>
          <a:xfrm>
            <a:off x="7342093" y="3504543"/>
            <a:ext cx="292807" cy="252505"/>
          </a:xfrm>
          <a:prstGeom prst="flowChartConnec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9318E3E-D318-09ED-2FB2-9183E5C323D9}"/>
              </a:ext>
            </a:extLst>
          </p:cNvPr>
          <p:cNvSpPr txBox="1"/>
          <p:nvPr/>
        </p:nvSpPr>
        <p:spPr>
          <a:xfrm>
            <a:off x="7234518" y="1807234"/>
            <a:ext cx="3643448" cy="461665"/>
          </a:xfrm>
          <a:prstGeom prst="rect">
            <a:avLst/>
          </a:prstGeom>
          <a:noFill/>
        </p:spPr>
        <p:txBody>
          <a:bodyPr wrap="square" rtlCol="0">
            <a:spAutoFit/>
          </a:bodyPr>
          <a:lstStyle/>
          <a:p>
            <a:r>
              <a:rPr lang="en-US" sz="2400" b="1" dirty="0">
                <a:solidFill>
                  <a:schemeClr val="bg1"/>
                </a:solidFill>
              </a:rPr>
              <a:t>Harvest Ridge Elementary </a:t>
            </a:r>
          </a:p>
        </p:txBody>
      </p:sp>
      <p:sp>
        <p:nvSpPr>
          <p:cNvPr id="14" name="TextBox 13">
            <a:extLst>
              <a:ext uri="{FF2B5EF4-FFF2-40B4-BE49-F238E27FC236}">
                <a16:creationId xmlns:a16="http://schemas.microsoft.com/office/drawing/2014/main" id="{02BFEF01-4C08-9B94-EAA3-888310BDA70C}"/>
              </a:ext>
            </a:extLst>
          </p:cNvPr>
          <p:cNvSpPr txBox="1"/>
          <p:nvPr/>
        </p:nvSpPr>
        <p:spPr>
          <a:xfrm>
            <a:off x="6941711" y="3699957"/>
            <a:ext cx="3102709" cy="461665"/>
          </a:xfrm>
          <a:prstGeom prst="rect">
            <a:avLst/>
          </a:prstGeom>
          <a:noFill/>
        </p:spPr>
        <p:txBody>
          <a:bodyPr wrap="square" rtlCol="0">
            <a:spAutoFit/>
          </a:bodyPr>
          <a:lstStyle/>
          <a:p>
            <a:r>
              <a:rPr lang="en-US" sz="2400" b="1" dirty="0">
                <a:solidFill>
                  <a:schemeClr val="bg1"/>
                </a:solidFill>
              </a:rPr>
              <a:t>Elgin Middle School </a:t>
            </a:r>
          </a:p>
        </p:txBody>
      </p:sp>
      <p:sp>
        <p:nvSpPr>
          <p:cNvPr id="15" name="TextBox 14">
            <a:extLst>
              <a:ext uri="{FF2B5EF4-FFF2-40B4-BE49-F238E27FC236}">
                <a16:creationId xmlns:a16="http://schemas.microsoft.com/office/drawing/2014/main" id="{91092C7E-4BCA-379D-9D3F-9F494D26366B}"/>
              </a:ext>
            </a:extLst>
          </p:cNvPr>
          <p:cNvSpPr txBox="1"/>
          <p:nvPr/>
        </p:nvSpPr>
        <p:spPr>
          <a:xfrm>
            <a:off x="2766464" y="2438653"/>
            <a:ext cx="3102709" cy="461665"/>
          </a:xfrm>
          <a:prstGeom prst="rect">
            <a:avLst/>
          </a:prstGeom>
          <a:noFill/>
        </p:spPr>
        <p:txBody>
          <a:bodyPr wrap="square" rtlCol="0">
            <a:spAutoFit/>
          </a:bodyPr>
          <a:lstStyle/>
          <a:p>
            <a:r>
              <a:rPr lang="en-US" sz="2400" b="1" dirty="0">
                <a:solidFill>
                  <a:schemeClr val="bg1"/>
                </a:solidFill>
              </a:rPr>
              <a:t>Elgin High School </a:t>
            </a:r>
          </a:p>
        </p:txBody>
      </p:sp>
      <p:sp>
        <p:nvSpPr>
          <p:cNvPr id="18" name="Star: 5 Points 17">
            <a:extLst>
              <a:ext uri="{FF2B5EF4-FFF2-40B4-BE49-F238E27FC236}">
                <a16:creationId xmlns:a16="http://schemas.microsoft.com/office/drawing/2014/main" id="{3AA1A2AF-F7F1-636C-EB6A-E6A2E77C656B}"/>
              </a:ext>
            </a:extLst>
          </p:cNvPr>
          <p:cNvSpPr/>
          <p:nvPr/>
        </p:nvSpPr>
        <p:spPr>
          <a:xfrm>
            <a:off x="6018524" y="1907643"/>
            <a:ext cx="695656" cy="600894"/>
          </a:xfrm>
          <a:prstGeom prst="star5">
            <a:avLst/>
          </a:prstGeom>
          <a:solidFill>
            <a:srgbClr val="2DD7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Connector 20">
            <a:extLst>
              <a:ext uri="{FF2B5EF4-FFF2-40B4-BE49-F238E27FC236}">
                <a16:creationId xmlns:a16="http://schemas.microsoft.com/office/drawing/2014/main" id="{6EE4FEFE-5245-36EE-0D23-4B8E0D45FB30}"/>
              </a:ext>
            </a:extLst>
          </p:cNvPr>
          <p:cNvSpPr/>
          <p:nvPr/>
        </p:nvSpPr>
        <p:spPr>
          <a:xfrm>
            <a:off x="8010095" y="4498925"/>
            <a:ext cx="292807" cy="252505"/>
          </a:xfrm>
          <a:prstGeom prst="flowChartConnec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CA4306A-D62B-CFA0-C097-7B5C4E24CC84}"/>
              </a:ext>
            </a:extLst>
          </p:cNvPr>
          <p:cNvSpPr txBox="1"/>
          <p:nvPr/>
        </p:nvSpPr>
        <p:spPr>
          <a:xfrm>
            <a:off x="8241020" y="4567535"/>
            <a:ext cx="4112272" cy="461665"/>
          </a:xfrm>
          <a:prstGeom prst="rect">
            <a:avLst/>
          </a:prstGeom>
          <a:noFill/>
        </p:spPr>
        <p:txBody>
          <a:bodyPr wrap="square" rtlCol="0">
            <a:spAutoFit/>
          </a:bodyPr>
          <a:lstStyle/>
          <a:p>
            <a:r>
              <a:rPr lang="en-US" sz="2400" b="1" dirty="0">
                <a:solidFill>
                  <a:schemeClr val="bg1"/>
                </a:solidFill>
              </a:rPr>
              <a:t>Elgin Intermediate School </a:t>
            </a:r>
          </a:p>
        </p:txBody>
      </p:sp>
      <p:sp>
        <p:nvSpPr>
          <p:cNvPr id="3" name="Flowchart: Connector 2">
            <a:extLst>
              <a:ext uri="{FF2B5EF4-FFF2-40B4-BE49-F238E27FC236}">
                <a16:creationId xmlns:a16="http://schemas.microsoft.com/office/drawing/2014/main" id="{0C302845-0F61-7C00-F5C6-041484EAFE4C}"/>
              </a:ext>
            </a:extLst>
          </p:cNvPr>
          <p:cNvSpPr/>
          <p:nvPr/>
        </p:nvSpPr>
        <p:spPr>
          <a:xfrm>
            <a:off x="5229830" y="3938156"/>
            <a:ext cx="292807" cy="252505"/>
          </a:xfrm>
          <a:prstGeom prst="flowChartConnec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7209E3A-ABF8-1EB9-2ED1-3706CD672DFF}"/>
              </a:ext>
            </a:extLst>
          </p:cNvPr>
          <p:cNvSpPr txBox="1"/>
          <p:nvPr/>
        </p:nvSpPr>
        <p:spPr>
          <a:xfrm>
            <a:off x="2441179" y="4223085"/>
            <a:ext cx="3615306" cy="830997"/>
          </a:xfrm>
          <a:prstGeom prst="rect">
            <a:avLst/>
          </a:prstGeom>
          <a:noFill/>
        </p:spPr>
        <p:txBody>
          <a:bodyPr wrap="square" rtlCol="0">
            <a:spAutoFit/>
          </a:bodyPr>
          <a:lstStyle/>
          <a:p>
            <a:r>
              <a:rPr lang="en-US" sz="2400" b="1" dirty="0">
                <a:solidFill>
                  <a:schemeClr val="bg1"/>
                </a:solidFill>
              </a:rPr>
              <a:t>Austin Community College, Elgin	</a:t>
            </a:r>
          </a:p>
        </p:txBody>
      </p:sp>
    </p:spTree>
    <p:extLst>
      <p:ext uri="{BB962C8B-B14F-4D97-AF65-F5344CB8AC3E}">
        <p14:creationId xmlns:p14="http://schemas.microsoft.com/office/powerpoint/2010/main" val="115961028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60E713D5-3387-4505-A9C8-162CF039F942}"/>
              </a:ext>
            </a:extLst>
          </p:cNvPr>
          <p:cNvSpPr txBox="1">
            <a:spLocks/>
          </p:cNvSpPr>
          <p:nvPr/>
        </p:nvSpPr>
        <p:spPr>
          <a:xfrm>
            <a:off x="-544425" y="6993133"/>
            <a:ext cx="7106955"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2800" b="1" u="sng" dirty="0">
                <a:latin typeface="+mn-lt"/>
                <a:ea typeface="+mn-ea"/>
                <a:cs typeface="+mn-cs"/>
              </a:rPr>
              <a:t>HARVEST RIDGE COMMUNITY MAP</a:t>
            </a:r>
          </a:p>
          <a:p>
            <a:pPr marL="1256071" indent="-342900" algn="l">
              <a:spcAft>
                <a:spcPts val="799"/>
              </a:spcAft>
              <a:buFont typeface="Arial" panose="020B0604020202020204" pitchFamily="34" charset="0"/>
              <a:buChar char="•"/>
            </a:pPr>
            <a:r>
              <a:rPr lang="en-US" sz="2400" dirty="0">
                <a:latin typeface="+mn-lt"/>
                <a:ea typeface="+mn-ea"/>
                <a:cs typeface="+mn-cs"/>
              </a:rPr>
              <a:t>9 Phases, +/- 283 Acres </a:t>
            </a:r>
          </a:p>
          <a:p>
            <a:pPr marL="1256071" indent="-342900" algn="l">
              <a:spcAft>
                <a:spcPts val="799"/>
              </a:spcAft>
              <a:buFont typeface="Arial" panose="020B0604020202020204" pitchFamily="34" charset="0"/>
              <a:buChar char="•"/>
            </a:pPr>
            <a:r>
              <a:rPr lang="en-US" sz="2400" dirty="0">
                <a:latin typeface="+mn-lt"/>
                <a:ea typeface="+mn-ea"/>
                <a:cs typeface="+mn-cs"/>
              </a:rPr>
              <a:t>1,287 Lots </a:t>
            </a:r>
          </a:p>
        </p:txBody>
      </p:sp>
      <p:pic>
        <p:nvPicPr>
          <p:cNvPr id="10" name="Picture 9" descr="Logo, company name&#10;&#10;Description automatically generated">
            <a:extLst>
              <a:ext uri="{FF2B5EF4-FFF2-40B4-BE49-F238E27FC236}">
                <a16:creationId xmlns:a16="http://schemas.microsoft.com/office/drawing/2014/main" id="{276CAA83-6EAD-4FB2-B204-8CFD65C157C7}"/>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649200" y="8276288"/>
            <a:ext cx="2344560" cy="992990"/>
          </a:xfrm>
          <a:prstGeom prst="rect">
            <a:avLst/>
          </a:prstGeom>
        </p:spPr>
      </p:pic>
      <p:cxnSp>
        <p:nvCxnSpPr>
          <p:cNvPr id="11" name="Straight Connector 10">
            <a:extLst>
              <a:ext uri="{FF2B5EF4-FFF2-40B4-BE49-F238E27FC236}">
                <a16:creationId xmlns:a16="http://schemas.microsoft.com/office/drawing/2014/main" id="{06307DD3-395F-41E1-A9CA-069AD1B12D21}"/>
              </a:ext>
            </a:extLst>
          </p:cNvPr>
          <p:cNvCxnSpPr>
            <a:cxnSpLocks/>
          </p:cNvCxnSpPr>
          <p:nvPr/>
        </p:nvCxnSpPr>
        <p:spPr>
          <a:xfrm>
            <a:off x="222422" y="7837264"/>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167017F-971B-6E36-1063-A9D538716364}"/>
              </a:ext>
            </a:extLst>
          </p:cNvPr>
          <p:cNvPicPr>
            <a:picLocks noGrp="1" noRot="1" noChangeAspect="1" noMove="1" noResize="1" noEditPoints="1" noAdjustHandles="1" noChangeArrowheads="1" noChangeShapeType="1" noCrop="1"/>
          </p:cNvPicPr>
          <p:nvPr/>
        </p:nvPicPr>
        <p:blipFill>
          <a:blip r:embed="rId3"/>
          <a:stretch>
            <a:fillRect/>
          </a:stretch>
        </p:blipFill>
        <p:spPr>
          <a:xfrm>
            <a:off x="605117" y="328659"/>
            <a:ext cx="12849211" cy="7333794"/>
          </a:xfrm>
          <a:prstGeom prst="rect">
            <a:avLst/>
          </a:prstGeom>
        </p:spPr>
      </p:pic>
      <p:sp>
        <p:nvSpPr>
          <p:cNvPr id="5" name="TextBox 4">
            <a:extLst>
              <a:ext uri="{FF2B5EF4-FFF2-40B4-BE49-F238E27FC236}">
                <a16:creationId xmlns:a16="http://schemas.microsoft.com/office/drawing/2014/main" id="{76041A78-BCE7-36E8-9E5A-4F999CAAADD7}"/>
              </a:ext>
            </a:extLst>
          </p:cNvPr>
          <p:cNvSpPr txBox="1"/>
          <p:nvPr/>
        </p:nvSpPr>
        <p:spPr>
          <a:xfrm>
            <a:off x="3930358" y="8331774"/>
            <a:ext cx="7553430" cy="2308324"/>
          </a:xfrm>
          <a:prstGeom prst="rect">
            <a:avLst/>
          </a:prstGeom>
          <a:noFill/>
        </p:spPr>
        <p:txBody>
          <a:bodyPr wrap="square" numCol="2" rtlCol="0">
            <a:spAutoFit/>
          </a:bodyPr>
          <a:lstStyle/>
          <a:p>
            <a:pPr marL="285750" indent="-285750">
              <a:buFont typeface="Arial" panose="020B0604020202020204" pitchFamily="34" charset="0"/>
              <a:buChar char="•"/>
            </a:pPr>
            <a:r>
              <a:rPr lang="en-US" sz="2400" dirty="0"/>
              <a:t>35’ Alley (392 Total)</a:t>
            </a:r>
          </a:p>
          <a:p>
            <a:pPr marL="285750" indent="-285750">
              <a:buFont typeface="Arial" panose="020B0604020202020204" pitchFamily="34" charset="0"/>
              <a:buChar char="•"/>
            </a:pPr>
            <a:r>
              <a:rPr lang="en-US" sz="2400" dirty="0"/>
              <a:t>40’ Alley (104) </a:t>
            </a:r>
          </a:p>
          <a:p>
            <a:pPr marL="285750" indent="-285750">
              <a:buFont typeface="Arial" panose="020B0604020202020204" pitchFamily="34" charset="0"/>
              <a:buChar char="•"/>
            </a:pPr>
            <a:r>
              <a:rPr lang="en-US" sz="2400" dirty="0"/>
              <a:t>40’ Front Load (499 Total)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50’ Front Load (75 Total)</a:t>
            </a:r>
          </a:p>
          <a:p>
            <a:pPr marL="285750" indent="-285750">
              <a:buFont typeface="Arial" panose="020B0604020202020204" pitchFamily="34" charset="0"/>
              <a:buChar char="•"/>
            </a:pPr>
            <a:r>
              <a:rPr lang="en-US" sz="2400" dirty="0"/>
              <a:t>31’ Cottage (56 Total)</a:t>
            </a:r>
          </a:p>
          <a:p>
            <a:pPr marL="285750" indent="-285750">
              <a:buFont typeface="Arial" panose="020B0604020202020204" pitchFamily="34" charset="0"/>
              <a:buChar char="•"/>
            </a:pPr>
            <a:r>
              <a:rPr lang="en-US" sz="2400" dirty="0"/>
              <a:t>40’ Cottage (161 Total)</a:t>
            </a:r>
            <a:endParaRPr lang="en-US" sz="2400" dirty="0">
              <a:latin typeface="Romantic" panose="00000400000000000000" pitchFamily="2" charset="2"/>
            </a:endParaRPr>
          </a:p>
          <a:p>
            <a:endParaRPr lang="en-US" dirty="0"/>
          </a:p>
        </p:txBody>
      </p:sp>
      <p:sp>
        <p:nvSpPr>
          <p:cNvPr id="2" name="TextBox 1">
            <a:extLst>
              <a:ext uri="{FF2B5EF4-FFF2-40B4-BE49-F238E27FC236}">
                <a16:creationId xmlns:a16="http://schemas.microsoft.com/office/drawing/2014/main" id="{0CCA9F09-5D59-4D83-65E2-D44D0C98348C}"/>
              </a:ext>
            </a:extLst>
          </p:cNvPr>
          <p:cNvSpPr txBox="1"/>
          <p:nvPr/>
        </p:nvSpPr>
        <p:spPr>
          <a:xfrm>
            <a:off x="12371294" y="820271"/>
            <a:ext cx="2545028" cy="923330"/>
          </a:xfrm>
          <a:prstGeom prst="rect">
            <a:avLst/>
          </a:prstGeom>
          <a:noFill/>
        </p:spPr>
        <p:txBody>
          <a:bodyPr wrap="square" rtlCol="0">
            <a:spAutoFit/>
          </a:bodyPr>
          <a:lstStyle/>
          <a:p>
            <a:r>
              <a:rPr lang="en-US" dirty="0"/>
              <a:t>Group A: 1200 LUEs </a:t>
            </a:r>
          </a:p>
          <a:p>
            <a:endParaRPr lang="en-US" dirty="0"/>
          </a:p>
          <a:p>
            <a:r>
              <a:rPr lang="en-US" dirty="0"/>
              <a:t>Group B: 87 LUEs</a:t>
            </a:r>
          </a:p>
        </p:txBody>
      </p:sp>
    </p:spTree>
    <p:extLst>
      <p:ext uri="{BB962C8B-B14F-4D97-AF65-F5344CB8AC3E}">
        <p14:creationId xmlns:p14="http://schemas.microsoft.com/office/powerpoint/2010/main" val="27193476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Logo, company name&#10;&#10;Description automatically generated">
            <a:extLst>
              <a:ext uri="{FF2B5EF4-FFF2-40B4-BE49-F238E27FC236}">
                <a16:creationId xmlns:a16="http://schemas.microsoft.com/office/drawing/2014/main" id="{82A6D653-102F-406F-B67D-80CE1BF3DBFC}"/>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34900" y="8276288"/>
            <a:ext cx="2344560" cy="992990"/>
          </a:xfrm>
          <a:prstGeom prst="rect">
            <a:avLst/>
          </a:prstGeom>
        </p:spPr>
      </p:pic>
      <p:sp>
        <p:nvSpPr>
          <p:cNvPr id="23" name="Title 1">
            <a:extLst>
              <a:ext uri="{FF2B5EF4-FFF2-40B4-BE49-F238E27FC236}">
                <a16:creationId xmlns:a16="http://schemas.microsoft.com/office/drawing/2014/main" id="{211FE7DD-9F78-4B83-875C-97236BA75DB4}"/>
              </a:ext>
            </a:extLst>
          </p:cNvPr>
          <p:cNvSpPr txBox="1">
            <a:spLocks/>
          </p:cNvSpPr>
          <p:nvPr/>
        </p:nvSpPr>
        <p:spPr>
          <a:xfrm>
            <a:off x="-561723" y="7967265"/>
            <a:ext cx="95864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2800" b="1" u="sng" dirty="0">
                <a:latin typeface="+mn-lt"/>
                <a:ea typeface="+mn-ea"/>
                <a:cs typeface="+mn-cs"/>
              </a:rPr>
              <a:t>HARVEST RIDGE PHAES 7 FINAL PLAT</a:t>
            </a:r>
          </a:p>
          <a:p>
            <a:pPr marL="1256071" indent="-342900" algn="l">
              <a:spcAft>
                <a:spcPts val="799"/>
              </a:spcAft>
              <a:buFont typeface="Arial" panose="020B0604020202020204" pitchFamily="34" charset="0"/>
              <a:buChar char="•"/>
            </a:pPr>
            <a:r>
              <a:rPr lang="en-US" sz="2000" dirty="0">
                <a:latin typeface="+mn-lt"/>
                <a:ea typeface="+mn-ea"/>
                <a:cs typeface="+mn-cs"/>
              </a:rPr>
              <a:t>130 platted lots, 128 Residential</a:t>
            </a:r>
          </a:p>
          <a:p>
            <a:pPr marL="1256071" indent="-342900" algn="l">
              <a:spcAft>
                <a:spcPts val="799"/>
              </a:spcAft>
              <a:buFont typeface="Arial" panose="020B0604020202020204" pitchFamily="34" charset="0"/>
              <a:buChar char="•"/>
            </a:pPr>
            <a:r>
              <a:rPr lang="en-US" sz="2000" dirty="0">
                <a:latin typeface="+mn-lt"/>
                <a:ea typeface="+mn-ea"/>
                <a:cs typeface="+mn-cs"/>
              </a:rPr>
              <a:t>22.101 acres</a:t>
            </a:r>
          </a:p>
          <a:p>
            <a:pPr marL="913171" algn="l">
              <a:spcAft>
                <a:spcPts val="799"/>
              </a:spcAft>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3" name="Picture 2">
            <a:extLst>
              <a:ext uri="{FF2B5EF4-FFF2-40B4-BE49-F238E27FC236}">
                <a16:creationId xmlns:a16="http://schemas.microsoft.com/office/drawing/2014/main" id="{E658BA8C-B94E-6950-BA59-DCDF763722C4}"/>
              </a:ext>
            </a:extLst>
          </p:cNvPr>
          <p:cNvPicPr>
            <a:picLocks noChangeAspect="1"/>
          </p:cNvPicPr>
          <p:nvPr/>
        </p:nvPicPr>
        <p:blipFill>
          <a:blip r:embed="rId3"/>
          <a:stretch>
            <a:fillRect/>
          </a:stretch>
        </p:blipFill>
        <p:spPr>
          <a:xfrm>
            <a:off x="1820193" y="289501"/>
            <a:ext cx="10936226" cy="8068801"/>
          </a:xfrm>
          <a:prstGeom prst="rect">
            <a:avLst/>
          </a:prstGeom>
        </p:spPr>
      </p:pic>
    </p:spTree>
    <p:extLst>
      <p:ext uri="{BB962C8B-B14F-4D97-AF65-F5344CB8AC3E}">
        <p14:creationId xmlns:p14="http://schemas.microsoft.com/office/powerpoint/2010/main" val="150375661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A7F097-9794-860D-7CF2-ED58EA2543E3}"/>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C46CD289-D22E-B984-06E7-7FA9B2B451B9}"/>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635D962E-925A-F001-725B-C257FFF055E6}"/>
              </a:ext>
            </a:extLst>
          </p:cNvPr>
          <p:cNvSpPr txBox="1">
            <a:spLocks/>
          </p:cNvSpPr>
          <p:nvPr/>
        </p:nvSpPr>
        <p:spPr>
          <a:xfrm>
            <a:off x="-609480" y="9214649"/>
            <a:ext cx="11636068" cy="126668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PHASE 7 DRAINAGE LOTS &amp; MAILBOX LOCATION</a:t>
            </a:r>
            <a:endParaRPr lang="en-US" sz="36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66E02F23-0CE6-C481-F1E5-9E01E1C62276}"/>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609514" y="8315358"/>
            <a:ext cx="2344560" cy="992990"/>
          </a:xfrm>
          <a:prstGeom prst="rect">
            <a:avLst/>
          </a:prstGeom>
        </p:spPr>
      </p:pic>
      <p:sp>
        <p:nvSpPr>
          <p:cNvPr id="4" name="Rectangle 3">
            <a:extLst>
              <a:ext uri="{FF2B5EF4-FFF2-40B4-BE49-F238E27FC236}">
                <a16:creationId xmlns:a16="http://schemas.microsoft.com/office/drawing/2014/main" id="{83250579-A7EA-BE0C-5610-C148ED46E055}"/>
              </a:ext>
            </a:extLst>
          </p:cNvPr>
          <p:cNvSpPr/>
          <p:nvPr/>
        </p:nvSpPr>
        <p:spPr>
          <a:xfrm>
            <a:off x="5092183" y="234435"/>
            <a:ext cx="642904" cy="728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14A7F24-67CA-91BE-55C8-0611C568F391}"/>
              </a:ext>
            </a:extLst>
          </p:cNvPr>
          <p:cNvSpPr/>
          <p:nvPr/>
        </p:nvSpPr>
        <p:spPr>
          <a:xfrm rot="5400000">
            <a:off x="10531829" y="-670359"/>
            <a:ext cx="106018" cy="1915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B1633D7-7B32-CECB-C050-6343C2FEE22A}"/>
              </a:ext>
            </a:extLst>
          </p:cNvPr>
          <p:cNvPicPr>
            <a:picLocks noChangeAspect="1"/>
          </p:cNvPicPr>
          <p:nvPr/>
        </p:nvPicPr>
        <p:blipFill>
          <a:blip r:embed="rId3"/>
          <a:stretch>
            <a:fillRect/>
          </a:stretch>
        </p:blipFill>
        <p:spPr>
          <a:xfrm>
            <a:off x="455459" y="410875"/>
            <a:ext cx="14435262" cy="7657360"/>
          </a:xfrm>
          <a:prstGeom prst="rect">
            <a:avLst/>
          </a:prstGeom>
        </p:spPr>
      </p:pic>
    </p:spTree>
    <p:extLst>
      <p:ext uri="{BB962C8B-B14F-4D97-AF65-F5344CB8AC3E}">
        <p14:creationId xmlns:p14="http://schemas.microsoft.com/office/powerpoint/2010/main" val="234664589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6F2ACD-3E5D-FD3B-EF7E-BDD4B761B76B}"/>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59A74341-71E1-D1AC-74AC-33C8FD7F55EA}"/>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C922FBEE-F9B4-A225-311B-2F1C41C5B94A}"/>
              </a:ext>
            </a:extLst>
          </p:cNvPr>
          <p:cNvSpPr txBox="1">
            <a:spLocks/>
          </p:cNvSpPr>
          <p:nvPr/>
        </p:nvSpPr>
        <p:spPr>
          <a:xfrm>
            <a:off x="-493242" y="7717898"/>
            <a:ext cx="10667756"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OVERALL WATER DISTRIBUTION PLAN </a:t>
            </a: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15" name="Picture 14" descr="Logo, company name&#10;&#10;Description automatically generated">
            <a:extLst>
              <a:ext uri="{FF2B5EF4-FFF2-40B4-BE49-F238E27FC236}">
                <a16:creationId xmlns:a16="http://schemas.microsoft.com/office/drawing/2014/main" id="{0AA9D1AD-3C2C-DB98-45C7-A75DEAC84333}"/>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98400" y="8276288"/>
            <a:ext cx="2344560" cy="992990"/>
          </a:xfrm>
          <a:prstGeom prst="rect">
            <a:avLst/>
          </a:prstGeom>
        </p:spPr>
      </p:pic>
      <p:cxnSp>
        <p:nvCxnSpPr>
          <p:cNvPr id="16" name="Straight Connector 15">
            <a:extLst>
              <a:ext uri="{FF2B5EF4-FFF2-40B4-BE49-F238E27FC236}">
                <a16:creationId xmlns:a16="http://schemas.microsoft.com/office/drawing/2014/main" id="{6BA4DF3E-CBF3-5F59-EB24-045F7CB799B9}"/>
              </a:ext>
            </a:extLst>
          </p:cNvPr>
          <p:cNvCxnSpPr>
            <a:cxnSpLocks/>
          </p:cNvCxnSpPr>
          <p:nvPr/>
        </p:nvCxnSpPr>
        <p:spPr>
          <a:xfrm>
            <a:off x="419272" y="8131033"/>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2083D64-D51A-E878-DA43-160803FEA453}"/>
              </a:ext>
            </a:extLst>
          </p:cNvPr>
          <p:cNvSpPr/>
          <p:nvPr/>
        </p:nvSpPr>
        <p:spPr>
          <a:xfrm>
            <a:off x="462882" y="2887359"/>
            <a:ext cx="622300" cy="406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BAFD75-6219-F4BE-C282-DA25F834AD77}"/>
              </a:ext>
            </a:extLst>
          </p:cNvPr>
          <p:cNvPicPr>
            <a:picLocks noGrp="1" noRot="1" noChangeAspect="1" noMove="1" noResize="1" noEditPoints="1" noAdjustHandles="1" noChangeArrowheads="1" noChangeShapeType="1" noCrop="1"/>
          </p:cNvPicPr>
          <p:nvPr/>
        </p:nvPicPr>
        <p:blipFill>
          <a:blip r:embed="rId3"/>
          <a:stretch>
            <a:fillRect/>
          </a:stretch>
        </p:blipFill>
        <p:spPr>
          <a:xfrm>
            <a:off x="1993219" y="193865"/>
            <a:ext cx="11546006" cy="7864541"/>
          </a:xfrm>
          <a:prstGeom prst="rect">
            <a:avLst/>
          </a:prstGeom>
        </p:spPr>
      </p:pic>
    </p:spTree>
    <p:extLst>
      <p:ext uri="{BB962C8B-B14F-4D97-AF65-F5344CB8AC3E}">
        <p14:creationId xmlns:p14="http://schemas.microsoft.com/office/powerpoint/2010/main" val="362132278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B79A3E-CBA6-01CB-E305-092D0DBC29BC}"/>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19BBDF41-7EA6-E9EB-9F7F-B84B2DBAE5AA}"/>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CD3BA457-7A4E-944B-58A9-0C77B23D2F79}"/>
              </a:ext>
            </a:extLst>
          </p:cNvPr>
          <p:cNvSpPr txBox="1">
            <a:spLocks/>
          </p:cNvSpPr>
          <p:nvPr/>
        </p:nvSpPr>
        <p:spPr>
          <a:xfrm>
            <a:off x="-493242" y="7717898"/>
            <a:ext cx="10667756"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OVERALL WASTEWATER COLLECTION PLAN </a:t>
            </a: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15" name="Picture 14" descr="Logo, company name&#10;&#10;Description automatically generated">
            <a:extLst>
              <a:ext uri="{FF2B5EF4-FFF2-40B4-BE49-F238E27FC236}">
                <a16:creationId xmlns:a16="http://schemas.microsoft.com/office/drawing/2014/main" id="{A6F6C837-B20B-9B62-45C9-E44332A4AD51}"/>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98400" y="8276288"/>
            <a:ext cx="2344560" cy="992990"/>
          </a:xfrm>
          <a:prstGeom prst="rect">
            <a:avLst/>
          </a:prstGeom>
        </p:spPr>
      </p:pic>
      <p:cxnSp>
        <p:nvCxnSpPr>
          <p:cNvPr id="16" name="Straight Connector 15">
            <a:extLst>
              <a:ext uri="{FF2B5EF4-FFF2-40B4-BE49-F238E27FC236}">
                <a16:creationId xmlns:a16="http://schemas.microsoft.com/office/drawing/2014/main" id="{07B92544-0CFB-F1A4-1A42-9C11D6AE53E5}"/>
              </a:ext>
            </a:extLst>
          </p:cNvPr>
          <p:cNvCxnSpPr>
            <a:cxnSpLocks/>
          </p:cNvCxnSpPr>
          <p:nvPr/>
        </p:nvCxnSpPr>
        <p:spPr>
          <a:xfrm>
            <a:off x="419272" y="8076441"/>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468F974-63D6-5D83-685A-FD1B22B8319C}"/>
              </a:ext>
            </a:extLst>
          </p:cNvPr>
          <p:cNvSpPr/>
          <p:nvPr/>
        </p:nvSpPr>
        <p:spPr>
          <a:xfrm>
            <a:off x="462882" y="2887359"/>
            <a:ext cx="622300" cy="406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3DCF9A9-05D3-6783-D020-26409DE73F45}"/>
              </a:ext>
            </a:extLst>
          </p:cNvPr>
          <p:cNvPicPr>
            <a:picLocks noGrp="1" noRot="1" noChangeAspect="1" noMove="1" noResize="1" noEditPoints="1" noAdjustHandles="1" noChangeArrowheads="1" noChangeShapeType="1" noCrop="1"/>
          </p:cNvPicPr>
          <p:nvPr/>
        </p:nvPicPr>
        <p:blipFill>
          <a:blip r:embed="rId3"/>
          <a:stretch>
            <a:fillRect/>
          </a:stretch>
        </p:blipFill>
        <p:spPr>
          <a:xfrm>
            <a:off x="2074779" y="234435"/>
            <a:ext cx="11395242" cy="7775888"/>
          </a:xfrm>
          <a:prstGeom prst="rect">
            <a:avLst/>
          </a:prstGeom>
        </p:spPr>
      </p:pic>
    </p:spTree>
    <p:extLst>
      <p:ext uri="{BB962C8B-B14F-4D97-AF65-F5344CB8AC3E}">
        <p14:creationId xmlns:p14="http://schemas.microsoft.com/office/powerpoint/2010/main" val="17380334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3644AC-ABA1-FFFD-43BB-CB2829670F94}"/>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28D363EE-9A80-C8F7-FEE6-556F684F454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Logo, company name&#10;&#10;Description automatically generated">
            <a:extLst>
              <a:ext uri="{FF2B5EF4-FFF2-40B4-BE49-F238E27FC236}">
                <a16:creationId xmlns:a16="http://schemas.microsoft.com/office/drawing/2014/main" id="{67B51263-2D07-1857-319F-5077216D5F28}"/>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34900" y="8276288"/>
            <a:ext cx="2344560" cy="992990"/>
          </a:xfrm>
          <a:prstGeom prst="rect">
            <a:avLst/>
          </a:prstGeom>
        </p:spPr>
      </p:pic>
      <p:sp>
        <p:nvSpPr>
          <p:cNvPr id="23" name="Title 1">
            <a:extLst>
              <a:ext uri="{FF2B5EF4-FFF2-40B4-BE49-F238E27FC236}">
                <a16:creationId xmlns:a16="http://schemas.microsoft.com/office/drawing/2014/main" id="{86257764-9A4C-0F0B-3E8C-FD7E084C860B}"/>
              </a:ext>
            </a:extLst>
          </p:cNvPr>
          <p:cNvSpPr txBox="1">
            <a:spLocks/>
          </p:cNvSpPr>
          <p:nvPr/>
        </p:nvSpPr>
        <p:spPr>
          <a:xfrm>
            <a:off x="-518642" y="7240149"/>
            <a:ext cx="95864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endParaRPr lang="en-US" sz="2100" dirty="0">
              <a:latin typeface="+mn-lt"/>
              <a:ea typeface="+mn-ea"/>
              <a:cs typeface="+mn-cs"/>
            </a:endParaRPr>
          </a:p>
        </p:txBody>
      </p:sp>
      <p:sp>
        <p:nvSpPr>
          <p:cNvPr id="2" name="Title 1">
            <a:extLst>
              <a:ext uri="{FF2B5EF4-FFF2-40B4-BE49-F238E27FC236}">
                <a16:creationId xmlns:a16="http://schemas.microsoft.com/office/drawing/2014/main" id="{DE50E866-1A52-0B75-2140-C14F2861C53E}"/>
              </a:ext>
            </a:extLst>
          </p:cNvPr>
          <p:cNvSpPr txBox="1">
            <a:spLocks/>
          </p:cNvSpPr>
          <p:nvPr/>
        </p:nvSpPr>
        <p:spPr>
          <a:xfrm>
            <a:off x="-303361" y="7329482"/>
            <a:ext cx="95864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2200" b="1" u="sng" dirty="0">
                <a:latin typeface="+mn-lt"/>
                <a:ea typeface="+mn-ea"/>
                <a:cs typeface="+mn-cs"/>
              </a:rPr>
              <a:t>PHASE 7 LOT MIX</a:t>
            </a:r>
          </a:p>
          <a:p>
            <a:pPr marL="913171" algn="l">
              <a:spcAft>
                <a:spcPts val="799"/>
              </a:spcAft>
            </a:pPr>
            <a:r>
              <a:rPr lang="en-US" sz="2200" b="1" dirty="0"/>
              <a:t>35’ Alley (42)</a:t>
            </a:r>
          </a:p>
          <a:p>
            <a:pPr marL="913171" algn="l">
              <a:spcAft>
                <a:spcPts val="799"/>
              </a:spcAft>
            </a:pPr>
            <a:r>
              <a:rPr lang="en-US" sz="2200" b="1" dirty="0"/>
              <a:t>40’ Cottage (30)</a:t>
            </a:r>
          </a:p>
          <a:p>
            <a:pPr marL="913171" algn="l">
              <a:spcAft>
                <a:spcPts val="799"/>
              </a:spcAft>
            </a:pPr>
            <a:r>
              <a:rPr lang="en-US" sz="2200" b="1" dirty="0"/>
              <a:t>40’ Front Load (56)</a:t>
            </a:r>
            <a:endParaRPr lang="en-US" sz="2100" b="1" dirty="0">
              <a:latin typeface="+mn-lt"/>
              <a:ea typeface="+mn-ea"/>
              <a:cs typeface="+mn-cs"/>
            </a:endParaRPr>
          </a:p>
        </p:txBody>
      </p:sp>
      <p:sp>
        <p:nvSpPr>
          <p:cNvPr id="5" name="Rectangle 4">
            <a:extLst>
              <a:ext uri="{FF2B5EF4-FFF2-40B4-BE49-F238E27FC236}">
                <a16:creationId xmlns:a16="http://schemas.microsoft.com/office/drawing/2014/main" id="{B17D4FB9-81E5-F516-41E6-D273EE2E575A}"/>
              </a:ext>
            </a:extLst>
          </p:cNvPr>
          <p:cNvSpPr/>
          <p:nvPr/>
        </p:nvSpPr>
        <p:spPr>
          <a:xfrm>
            <a:off x="12761843" y="6149009"/>
            <a:ext cx="1749287" cy="11804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FC964F-7F90-11D5-1ED9-42725785DF07}"/>
              </a:ext>
            </a:extLst>
          </p:cNvPr>
          <p:cNvPicPr>
            <a:picLocks noChangeAspect="1"/>
          </p:cNvPicPr>
          <p:nvPr/>
        </p:nvPicPr>
        <p:blipFill>
          <a:blip r:embed="rId3"/>
          <a:stretch>
            <a:fillRect/>
          </a:stretch>
        </p:blipFill>
        <p:spPr>
          <a:xfrm>
            <a:off x="1893719" y="234435"/>
            <a:ext cx="11426495" cy="7797608"/>
          </a:xfrm>
          <a:prstGeom prst="rect">
            <a:avLst/>
          </a:prstGeom>
        </p:spPr>
      </p:pic>
    </p:spTree>
    <p:extLst>
      <p:ext uri="{BB962C8B-B14F-4D97-AF65-F5344CB8AC3E}">
        <p14:creationId xmlns:p14="http://schemas.microsoft.com/office/powerpoint/2010/main" val="327210710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EA6A1E-5609-491E-ED37-7BFD584D4A9A}"/>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75406102-BD0B-A296-8EA8-B1A43DE11616}"/>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F5DA6DF1-1C0F-C3F8-4FFC-3F5E424D37B3}"/>
              </a:ext>
            </a:extLst>
          </p:cNvPr>
          <p:cNvSpPr txBox="1">
            <a:spLocks/>
          </p:cNvSpPr>
          <p:nvPr/>
        </p:nvSpPr>
        <p:spPr>
          <a:xfrm>
            <a:off x="-609480" y="9214649"/>
            <a:ext cx="8512643" cy="126668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PHASE 7 SIDEWALK EXHIBIT</a:t>
            </a:r>
            <a:endParaRPr lang="en-US" sz="36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AEAE02F1-CC86-10F8-D3DD-5D536534C0D5}"/>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609514" y="8315358"/>
            <a:ext cx="2344560" cy="992990"/>
          </a:xfrm>
          <a:prstGeom prst="rect">
            <a:avLst/>
          </a:prstGeom>
        </p:spPr>
      </p:pic>
      <p:sp>
        <p:nvSpPr>
          <p:cNvPr id="4" name="Rectangle 3">
            <a:extLst>
              <a:ext uri="{FF2B5EF4-FFF2-40B4-BE49-F238E27FC236}">
                <a16:creationId xmlns:a16="http://schemas.microsoft.com/office/drawing/2014/main" id="{FFD9BD9C-036D-C30E-1CD7-209BF8851748}"/>
              </a:ext>
            </a:extLst>
          </p:cNvPr>
          <p:cNvSpPr/>
          <p:nvPr/>
        </p:nvSpPr>
        <p:spPr>
          <a:xfrm>
            <a:off x="5092183" y="234435"/>
            <a:ext cx="642904" cy="728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369D8E-364A-A98A-A370-B7521777E70B}"/>
              </a:ext>
            </a:extLst>
          </p:cNvPr>
          <p:cNvSpPr/>
          <p:nvPr/>
        </p:nvSpPr>
        <p:spPr>
          <a:xfrm rot="5400000">
            <a:off x="10531829" y="-670359"/>
            <a:ext cx="106018" cy="1915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59C5A0-0484-448C-A0EA-D53953577A5D}"/>
              </a:ext>
            </a:extLst>
          </p:cNvPr>
          <p:cNvPicPr>
            <a:picLocks noGrp="1" noRot="1" noChangeAspect="1" noMove="1" noResize="1" noEditPoints="1" noAdjustHandles="1" noChangeArrowheads="1" noChangeShapeType="1" noCrop="1"/>
          </p:cNvPicPr>
          <p:nvPr/>
        </p:nvPicPr>
        <p:blipFill>
          <a:blip r:embed="rId3"/>
          <a:stretch>
            <a:fillRect/>
          </a:stretch>
        </p:blipFill>
        <p:spPr>
          <a:xfrm>
            <a:off x="371619" y="364481"/>
            <a:ext cx="14789330" cy="7623072"/>
          </a:xfrm>
          <a:prstGeom prst="rect">
            <a:avLst/>
          </a:prstGeom>
        </p:spPr>
      </p:pic>
    </p:spTree>
    <p:extLst>
      <p:ext uri="{BB962C8B-B14F-4D97-AF65-F5344CB8AC3E}">
        <p14:creationId xmlns:p14="http://schemas.microsoft.com/office/powerpoint/2010/main" val="34360881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8F0B44-9DCD-5BFB-3DB7-E640551B14AB}"/>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A3134FEB-2B6A-1698-6E34-71F79434F8A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10F72083-A9F6-742B-2308-129C26D7802D}"/>
              </a:ext>
            </a:extLst>
          </p:cNvPr>
          <p:cNvSpPr txBox="1">
            <a:spLocks/>
          </p:cNvSpPr>
          <p:nvPr/>
        </p:nvSpPr>
        <p:spPr>
          <a:xfrm>
            <a:off x="-609480" y="9214649"/>
            <a:ext cx="8512643" cy="126668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PHASE 7 FENCING PLAN</a:t>
            </a:r>
            <a:endParaRPr lang="en-US" sz="36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1253638-A676-09C1-CFD1-E1B68E1F521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609514" y="8315358"/>
            <a:ext cx="2344560" cy="992990"/>
          </a:xfrm>
          <a:prstGeom prst="rect">
            <a:avLst/>
          </a:prstGeom>
        </p:spPr>
      </p:pic>
      <p:sp>
        <p:nvSpPr>
          <p:cNvPr id="4" name="Rectangle 3">
            <a:extLst>
              <a:ext uri="{FF2B5EF4-FFF2-40B4-BE49-F238E27FC236}">
                <a16:creationId xmlns:a16="http://schemas.microsoft.com/office/drawing/2014/main" id="{A3D41327-926F-24F2-5148-B6FB166E71A9}"/>
              </a:ext>
            </a:extLst>
          </p:cNvPr>
          <p:cNvSpPr/>
          <p:nvPr/>
        </p:nvSpPr>
        <p:spPr>
          <a:xfrm>
            <a:off x="5092183" y="234435"/>
            <a:ext cx="642904" cy="728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44154FB-9C66-DE71-09B3-212A72294893}"/>
              </a:ext>
            </a:extLst>
          </p:cNvPr>
          <p:cNvSpPr/>
          <p:nvPr/>
        </p:nvSpPr>
        <p:spPr>
          <a:xfrm rot="5400000">
            <a:off x="10531829" y="-670359"/>
            <a:ext cx="106018" cy="1915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83551E4-ED4D-0DCE-B09E-9DCCDA831159}"/>
              </a:ext>
            </a:extLst>
          </p:cNvPr>
          <p:cNvPicPr>
            <a:picLocks noChangeAspect="1"/>
          </p:cNvPicPr>
          <p:nvPr/>
        </p:nvPicPr>
        <p:blipFill>
          <a:blip r:embed="rId3"/>
          <a:stretch>
            <a:fillRect/>
          </a:stretch>
        </p:blipFill>
        <p:spPr>
          <a:xfrm>
            <a:off x="386198" y="511521"/>
            <a:ext cx="14602237" cy="7288219"/>
          </a:xfrm>
          <a:prstGeom prst="rect">
            <a:avLst/>
          </a:prstGeom>
        </p:spPr>
      </p:pic>
    </p:spTree>
    <p:extLst>
      <p:ext uri="{BB962C8B-B14F-4D97-AF65-F5344CB8AC3E}">
        <p14:creationId xmlns:p14="http://schemas.microsoft.com/office/powerpoint/2010/main" val="3595035557"/>
      </p:ext>
    </p:extLst>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3A67F33-6CCF-437F-928F-727EA38B8644}"/>
              </a:ext>
            </a:extLst>
          </p:cNvPr>
          <p:cNvSpPr txBox="1">
            <a:spLocks/>
          </p:cNvSpPr>
          <p:nvPr/>
        </p:nvSpPr>
        <p:spPr>
          <a:xfrm>
            <a:off x="-493240" y="7732624"/>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DESIGN GUIDELINES (GENERAL FENCING)</a:t>
            </a:r>
            <a:endParaRPr lang="en-US" sz="36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F275989F-0495-4401-B6C4-E6E6874A7B6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272268"/>
            <a:ext cx="2344560" cy="992990"/>
          </a:xfrm>
          <a:prstGeom prst="rect">
            <a:avLst/>
          </a:prstGeom>
        </p:spPr>
      </p:pic>
      <p:cxnSp>
        <p:nvCxnSpPr>
          <p:cNvPr id="7" name="Straight Connector 6">
            <a:extLst>
              <a:ext uri="{FF2B5EF4-FFF2-40B4-BE49-F238E27FC236}">
                <a16:creationId xmlns:a16="http://schemas.microsoft.com/office/drawing/2014/main" id="{92315B1F-535A-466C-AFF1-7D42C537B0DB}"/>
              </a:ext>
            </a:extLst>
          </p:cNvPr>
          <p:cNvCxnSpPr>
            <a:cxnSpLocks/>
          </p:cNvCxnSpPr>
          <p:nvPr/>
        </p:nvCxnSpPr>
        <p:spPr>
          <a:xfrm>
            <a:off x="393700" y="77216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42EA8E2-BE76-4AB7-9B1E-C7947C2270A1}"/>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3" name="TextBox 2">
            <a:extLst>
              <a:ext uri="{FF2B5EF4-FFF2-40B4-BE49-F238E27FC236}">
                <a16:creationId xmlns:a16="http://schemas.microsoft.com/office/drawing/2014/main" id="{527D4208-87BE-9744-B97F-F227DB072850}"/>
              </a:ext>
            </a:extLst>
          </p:cNvPr>
          <p:cNvSpPr txBox="1"/>
          <p:nvPr/>
        </p:nvSpPr>
        <p:spPr>
          <a:xfrm>
            <a:off x="629924" y="2336799"/>
            <a:ext cx="14221451" cy="4029565"/>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Fencing to be 6’ in height </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All street facing fencing shall consist of 1”x4” pickets with 2”x6” cap and 1”x2” trim </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All fencing to be painted “white paint” (Color – PPG (Pittsburg Paint “WHITE NG” Paint)</a:t>
            </a:r>
          </a:p>
          <a:p>
            <a:pPr marR="0" lvl="0">
              <a:lnSpc>
                <a:spcPct val="107000"/>
              </a:lnSpc>
              <a:spcBef>
                <a:spcPts val="0"/>
              </a:spcBef>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Fencing shall be good neighbor on </a:t>
            </a:r>
            <a:r>
              <a:rPr lang="en-US" sz="2000" u="sng" dirty="0">
                <a:latin typeface="Calibri" panose="020F0502020204030204" pitchFamily="34" charset="0"/>
                <a:ea typeface="Calibri" panose="020F0502020204030204" pitchFamily="34" charset="0"/>
                <a:cs typeface="Times New Roman" panose="02020603050405020304" pitchFamily="18" charset="0"/>
              </a:rPr>
              <a:t>ALL</a:t>
            </a:r>
            <a:r>
              <a:rPr lang="en-US" sz="2000" dirty="0">
                <a:latin typeface="Calibri" panose="020F0502020204030204" pitchFamily="34" charset="0"/>
                <a:ea typeface="Calibri" panose="020F0502020204030204" pitchFamily="34" charset="0"/>
                <a:cs typeface="Times New Roman" panose="02020603050405020304" pitchFamily="18" charset="0"/>
              </a:rPr>
              <a:t> internal fences</a:t>
            </a:r>
          </a:p>
          <a:p>
            <a:pPr marR="0" lvl="0">
              <a:lnSpc>
                <a:spcPct val="107000"/>
              </a:lnSpc>
              <a:spcBef>
                <a:spcPts val="0"/>
              </a:spcBef>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Corner lots only, AC condensers shall be screened in with fencing or shrubs if the condenser cannot be placed on the internal side of the lot </a:t>
            </a:r>
          </a:p>
          <a:p>
            <a:pPr marL="342900" marR="0" lvl="0" indent="-342900">
              <a:lnSpc>
                <a:spcPct val="107000"/>
              </a:lnSpc>
              <a:spcBef>
                <a:spcPts val="0"/>
              </a:spcBef>
              <a:spcAft>
                <a:spcPts val="0"/>
              </a:spcAft>
              <a:buFont typeface="Symbol" panose="05050102010706020507" pitchFamily="18" charset="2"/>
              <a:buChar cha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840791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 company name&#10;&#10;Description automatically generated">
            <a:extLst>
              <a:ext uri="{FF2B5EF4-FFF2-40B4-BE49-F238E27FC236}">
                <a16:creationId xmlns:a16="http://schemas.microsoft.com/office/drawing/2014/main" id="{F275989F-0495-4401-B6C4-E6E6874A7B6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93600" y="8276288"/>
            <a:ext cx="2344560" cy="992990"/>
          </a:xfrm>
          <a:prstGeom prst="rect">
            <a:avLst/>
          </a:prstGeom>
        </p:spPr>
      </p:pic>
      <p:cxnSp>
        <p:nvCxnSpPr>
          <p:cNvPr id="7" name="Straight Connector 6">
            <a:extLst>
              <a:ext uri="{FF2B5EF4-FFF2-40B4-BE49-F238E27FC236}">
                <a16:creationId xmlns:a16="http://schemas.microsoft.com/office/drawing/2014/main" id="{92315B1F-535A-466C-AFF1-7D42C537B0DB}"/>
              </a:ext>
            </a:extLst>
          </p:cNvPr>
          <p:cNvCxnSpPr>
            <a:cxnSpLocks/>
          </p:cNvCxnSpPr>
          <p:nvPr/>
        </p:nvCxnSpPr>
        <p:spPr>
          <a:xfrm>
            <a:off x="438151" y="801624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30193ED7-B9A4-4880-B64E-E4A5CAD92B46}"/>
              </a:ext>
            </a:extLst>
          </p:cNvPr>
          <p:cNvSpPr txBox="1">
            <a:spLocks/>
          </p:cNvSpPr>
          <p:nvPr/>
        </p:nvSpPr>
        <p:spPr>
          <a:xfrm>
            <a:off x="433815" y="637965"/>
            <a:ext cx="7215443" cy="449462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000" b="1" u="sng" dirty="0">
                <a:latin typeface="+mn-lt"/>
              </a:rPr>
              <a:t>HOA</a:t>
            </a:r>
            <a:endParaRPr lang="en-US" sz="2000" dirty="0">
              <a:latin typeface="+mn-lt"/>
            </a:endParaRPr>
          </a:p>
          <a:p>
            <a:pPr algn="l">
              <a:lnSpc>
                <a:spcPct val="100000"/>
              </a:lnSpc>
            </a:pPr>
            <a:r>
              <a:rPr lang="en-US" sz="2000" dirty="0">
                <a:latin typeface="+mn-lt"/>
              </a:rPr>
              <a:t>	</a:t>
            </a:r>
            <a:r>
              <a:rPr lang="en-US" sz="2000" b="1" dirty="0">
                <a:latin typeface="+mn-lt"/>
              </a:rPr>
              <a:t>Management Company: PAMCO</a:t>
            </a:r>
          </a:p>
          <a:p>
            <a:pPr algn="l">
              <a:lnSpc>
                <a:spcPct val="100000"/>
              </a:lnSpc>
            </a:pPr>
            <a:r>
              <a:rPr lang="en-US" sz="2000" b="1" dirty="0">
                <a:latin typeface="+mn-lt"/>
              </a:rPr>
              <a:t>	HOA Manager: Kelly Kilpatrick</a:t>
            </a:r>
          </a:p>
          <a:p>
            <a:pPr algn="l">
              <a:lnSpc>
                <a:spcPct val="100000"/>
              </a:lnSpc>
            </a:pPr>
            <a:r>
              <a:rPr lang="en-US" sz="2000" b="1" dirty="0">
                <a:latin typeface="+mn-lt"/>
              </a:rPr>
              <a:t>	512-918-8100</a:t>
            </a:r>
          </a:p>
          <a:p>
            <a:pPr algn="l">
              <a:lnSpc>
                <a:spcPct val="100000"/>
              </a:lnSpc>
            </a:pPr>
            <a:r>
              <a:rPr lang="en-US" sz="2000" b="1" dirty="0">
                <a:latin typeface="+mn-lt"/>
              </a:rPr>
              <a:t>	Lifestyle Coordinator: Courtney Olson </a:t>
            </a:r>
          </a:p>
          <a:p>
            <a:pPr algn="l">
              <a:lnSpc>
                <a:spcPct val="100000"/>
              </a:lnSpc>
            </a:pPr>
            <a:endParaRPr lang="en-US" sz="2000" dirty="0">
              <a:latin typeface="+mn-lt"/>
            </a:endParaRPr>
          </a:p>
          <a:p>
            <a:pPr algn="l">
              <a:lnSpc>
                <a:spcPct val="100000"/>
              </a:lnSpc>
            </a:pPr>
            <a:r>
              <a:rPr lang="en-US" sz="2000" dirty="0">
                <a:latin typeface="+mn-lt"/>
              </a:rPr>
              <a:t>	</a:t>
            </a:r>
            <a:r>
              <a:rPr lang="en-US" sz="2000" b="1" dirty="0">
                <a:latin typeface="+mn-lt"/>
              </a:rPr>
              <a:t>Monthly Dues: $70/mo.</a:t>
            </a:r>
          </a:p>
          <a:p>
            <a:pPr algn="l">
              <a:lnSpc>
                <a:spcPct val="100000"/>
              </a:lnSpc>
            </a:pPr>
            <a:r>
              <a:rPr lang="en-US" sz="2000" b="1" dirty="0">
                <a:latin typeface="+mn-lt"/>
              </a:rPr>
              <a:t>	Capital Contribution: $275 paid by the Buyer at closing</a:t>
            </a:r>
          </a:p>
          <a:p>
            <a:pPr algn="l">
              <a:lnSpc>
                <a:spcPct val="100000"/>
              </a:lnSpc>
            </a:pPr>
            <a:endParaRPr lang="en-US" sz="2000" dirty="0">
              <a:latin typeface="+mn-lt"/>
            </a:endParaRPr>
          </a:p>
          <a:p>
            <a:pPr algn="l">
              <a:lnSpc>
                <a:spcPct val="100000"/>
              </a:lnSpc>
            </a:pPr>
            <a:endParaRPr lang="en-US" sz="2000" b="1" dirty="0">
              <a:latin typeface="+mn-lt"/>
            </a:endParaRPr>
          </a:p>
          <a:p>
            <a:pPr algn="l">
              <a:lnSpc>
                <a:spcPct val="100000"/>
              </a:lnSpc>
            </a:pPr>
            <a:endParaRPr lang="en-US" sz="2000" b="1" dirty="0">
              <a:latin typeface="+mn-lt"/>
            </a:endParaRPr>
          </a:p>
          <a:p>
            <a:pPr algn="l">
              <a:lnSpc>
                <a:spcPct val="100000"/>
              </a:lnSpc>
            </a:pPr>
            <a:endParaRPr lang="en-US" sz="2000" b="1" dirty="0">
              <a:latin typeface="+mn-lt"/>
            </a:endParaRPr>
          </a:p>
          <a:p>
            <a:pPr algn="l">
              <a:lnSpc>
                <a:spcPct val="100000"/>
              </a:lnSpc>
            </a:pPr>
            <a:endParaRPr lang="en-US" sz="2000" b="1" dirty="0">
              <a:latin typeface="+mn-lt"/>
            </a:endParaRPr>
          </a:p>
          <a:p>
            <a:pPr algn="l">
              <a:lnSpc>
                <a:spcPct val="100000"/>
              </a:lnSpc>
            </a:pPr>
            <a:endParaRPr lang="en-US" sz="2000" b="1" dirty="0">
              <a:latin typeface="+mn-lt"/>
            </a:endParaRPr>
          </a:p>
          <a:p>
            <a:pPr algn="l">
              <a:lnSpc>
                <a:spcPct val="100000"/>
              </a:lnSpc>
            </a:pPr>
            <a:endParaRPr lang="en-US" sz="2000" b="1" dirty="0">
              <a:latin typeface="+mn-lt"/>
            </a:endParaRPr>
          </a:p>
        </p:txBody>
      </p:sp>
      <p:cxnSp>
        <p:nvCxnSpPr>
          <p:cNvPr id="13" name="Straight Connector 12">
            <a:extLst>
              <a:ext uri="{FF2B5EF4-FFF2-40B4-BE49-F238E27FC236}">
                <a16:creationId xmlns:a16="http://schemas.microsoft.com/office/drawing/2014/main" id="{9965F6B5-46C8-45D8-B181-C9346D391081}"/>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A5562EA-05AF-FE8E-6472-CD991B140B5E}"/>
              </a:ext>
            </a:extLst>
          </p:cNvPr>
          <p:cNvSpPr txBox="1"/>
          <p:nvPr/>
        </p:nvSpPr>
        <p:spPr>
          <a:xfrm>
            <a:off x="7885858" y="368329"/>
            <a:ext cx="8039100" cy="5047536"/>
          </a:xfrm>
          <a:prstGeom prst="rect">
            <a:avLst/>
          </a:prstGeom>
          <a:noFill/>
        </p:spPr>
        <p:txBody>
          <a:bodyPr wrap="square">
            <a:spAutoFit/>
          </a:bodyPr>
          <a:lstStyle/>
          <a:p>
            <a:pPr algn="l">
              <a:lnSpc>
                <a:spcPct val="100000"/>
              </a:lnSpc>
            </a:pPr>
            <a:r>
              <a:rPr lang="en-US" sz="2000" b="1" u="sng" dirty="0">
                <a:latin typeface="+mn-lt"/>
              </a:rPr>
              <a:t>UTILITIES &amp; LOCAL SERVICES</a:t>
            </a:r>
          </a:p>
          <a:p>
            <a:pPr algn="l">
              <a:lnSpc>
                <a:spcPct val="100000"/>
              </a:lnSpc>
            </a:pPr>
            <a:endParaRPr lang="en-US" sz="2000" dirty="0">
              <a:latin typeface="+mn-lt"/>
            </a:endParaRPr>
          </a:p>
          <a:p>
            <a:r>
              <a:rPr lang="en-US" sz="2000" dirty="0">
                <a:latin typeface="+mn-lt"/>
              </a:rPr>
              <a:t>	</a:t>
            </a:r>
            <a:r>
              <a:rPr lang="en-US" b="1" dirty="0"/>
              <a:t>Gas: </a:t>
            </a:r>
            <a:r>
              <a:rPr lang="en-US" dirty="0"/>
              <a:t>Centerpoint Energy (800) 376-9663 </a:t>
            </a:r>
          </a:p>
          <a:p>
            <a:r>
              <a:rPr lang="en-US" dirty="0"/>
              <a:t>		centerpointenergy.com </a:t>
            </a:r>
          </a:p>
          <a:p>
            <a:r>
              <a:rPr lang="en-US" b="1" dirty="0"/>
              <a:t>	Electric </a:t>
            </a:r>
            <a:r>
              <a:rPr lang="en-US" dirty="0"/>
              <a:t>TXU (866) 898-4968 | txu.com Power to Choose </a:t>
            </a:r>
          </a:p>
          <a:p>
            <a:r>
              <a:rPr lang="en-US" dirty="0"/>
              <a:t>		powertochoose.org 	</a:t>
            </a:r>
          </a:p>
          <a:p>
            <a:r>
              <a:rPr lang="en-US" b="1" dirty="0"/>
              <a:t>	Water </a:t>
            </a:r>
            <a:r>
              <a:rPr lang="en-US" dirty="0"/>
              <a:t>MUD - Aqua (512) 303-3943 | aquawsc.com </a:t>
            </a:r>
          </a:p>
          <a:p>
            <a:endParaRPr lang="en-US" dirty="0"/>
          </a:p>
          <a:p>
            <a:r>
              <a:rPr lang="en-US" b="1" dirty="0"/>
              <a:t>	Cable/Internet </a:t>
            </a:r>
            <a:r>
              <a:rPr lang="en-US" dirty="0"/>
              <a:t>Centric Fiber (877) 342-7270 | centricfiber.com </a:t>
            </a:r>
          </a:p>
          <a:p>
            <a:endParaRPr lang="en-US" dirty="0"/>
          </a:p>
          <a:p>
            <a:r>
              <a:rPr lang="en-US" b="1" dirty="0"/>
              <a:t>	Garbage Service &amp; Wastewater </a:t>
            </a:r>
            <a:r>
              <a:rPr lang="en-US" dirty="0"/>
              <a:t>Crossroads (512) 246-1400</a:t>
            </a:r>
          </a:p>
          <a:p>
            <a:r>
              <a:rPr lang="en-US" dirty="0"/>
              <a:t>		crossroadsus.com </a:t>
            </a:r>
          </a:p>
          <a:p>
            <a:r>
              <a:rPr lang="en-US" sz="2000" b="1" dirty="0"/>
              <a:t>	</a:t>
            </a:r>
            <a:endParaRPr lang="en-US" sz="2000" dirty="0">
              <a:latin typeface="+mn-lt"/>
            </a:endParaRPr>
          </a:p>
          <a:p>
            <a:pPr algn="l">
              <a:lnSpc>
                <a:spcPct val="100000"/>
              </a:lnSpc>
            </a:pPr>
            <a:r>
              <a:rPr lang="en-US" sz="2000" b="1" u="sng" dirty="0">
                <a:latin typeface="+mn-lt"/>
              </a:rPr>
              <a:t>POST OFFICE</a:t>
            </a:r>
          </a:p>
          <a:p>
            <a:pPr algn="l">
              <a:lnSpc>
                <a:spcPct val="100000"/>
              </a:lnSpc>
            </a:pPr>
            <a:r>
              <a:rPr lang="en-US" sz="2000" b="1" dirty="0">
                <a:latin typeface="+mn-lt"/>
              </a:rPr>
              <a:t>	301 </a:t>
            </a:r>
            <a:r>
              <a:rPr lang="en-US" sz="2000" b="1" dirty="0" err="1">
                <a:latin typeface="+mn-lt"/>
              </a:rPr>
              <a:t>Heatherwilde</a:t>
            </a:r>
            <a:r>
              <a:rPr lang="en-US" sz="2000" b="1" dirty="0">
                <a:latin typeface="+mn-lt"/>
              </a:rPr>
              <a:t> Blvd</a:t>
            </a:r>
          </a:p>
          <a:p>
            <a:pPr algn="l">
              <a:lnSpc>
                <a:spcPct val="100000"/>
              </a:lnSpc>
            </a:pPr>
            <a:r>
              <a:rPr lang="en-US" sz="2000" b="1" dirty="0">
                <a:latin typeface="+mn-lt"/>
              </a:rPr>
              <a:t>	Pflugerville, TX 78660</a:t>
            </a:r>
          </a:p>
          <a:p>
            <a:pPr algn="l">
              <a:lnSpc>
                <a:spcPct val="100000"/>
              </a:lnSpc>
            </a:pPr>
            <a:r>
              <a:rPr lang="en-US" sz="2000" b="1" dirty="0">
                <a:latin typeface="+mn-lt"/>
              </a:rPr>
              <a:t>	800-275-8777</a:t>
            </a:r>
            <a:endParaRPr lang="en-US" sz="2000" dirty="0"/>
          </a:p>
        </p:txBody>
      </p:sp>
      <p:sp>
        <p:nvSpPr>
          <p:cNvPr id="2" name="Title 1">
            <a:extLst>
              <a:ext uri="{FF2B5EF4-FFF2-40B4-BE49-F238E27FC236}">
                <a16:creationId xmlns:a16="http://schemas.microsoft.com/office/drawing/2014/main" id="{5B99EAA2-515A-A833-27EF-7C139D512787}"/>
              </a:ext>
            </a:extLst>
          </p:cNvPr>
          <p:cNvSpPr txBox="1">
            <a:spLocks/>
          </p:cNvSpPr>
          <p:nvPr/>
        </p:nvSpPr>
        <p:spPr>
          <a:xfrm>
            <a:off x="438151" y="3032597"/>
            <a:ext cx="7317213" cy="4951411"/>
          </a:xfrm>
          <a:prstGeom prst="rect">
            <a:avLst/>
          </a:prstGeom>
        </p:spPr>
        <p:txBody>
          <a:bodyPr vert="horz" lIns="121793" tIns="60897" rIns="121793" bIns="60897"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600" b="1" u="sng" dirty="0">
                <a:latin typeface="+mn-lt"/>
              </a:rPr>
              <a:t>COUNTY TAXES</a:t>
            </a:r>
          </a:p>
          <a:p>
            <a:pPr algn="l">
              <a:lnSpc>
                <a:spcPct val="100000"/>
              </a:lnSpc>
            </a:pPr>
            <a:r>
              <a:rPr lang="en-US" sz="2600" b="1" dirty="0">
                <a:latin typeface="+mn-lt"/>
              </a:rPr>
              <a:t>Travis</a:t>
            </a:r>
            <a:r>
              <a:rPr lang="en-US" sz="2600" dirty="0">
                <a:latin typeface="+mn-lt"/>
              </a:rPr>
              <a:t>: </a:t>
            </a:r>
          </a:p>
          <a:p>
            <a:pPr algn="l"/>
            <a:r>
              <a:rPr lang="en-US" sz="2600" dirty="0">
                <a:latin typeface="+mn-lt"/>
              </a:rPr>
              <a:t>Travis County:  0.375845%</a:t>
            </a:r>
          </a:p>
          <a:p>
            <a:pPr algn="l"/>
            <a:r>
              <a:rPr lang="en-US" sz="2600" dirty="0">
                <a:latin typeface="+mn-lt"/>
              </a:rPr>
              <a:t>Elgin ISD:  1.2234%</a:t>
            </a:r>
          </a:p>
          <a:p>
            <a:pPr algn="l"/>
            <a:r>
              <a:rPr lang="en-US" sz="2600" dirty="0">
                <a:latin typeface="+mn-lt"/>
              </a:rPr>
              <a:t>Travis ESD:  0.1000%</a:t>
            </a:r>
          </a:p>
          <a:p>
            <a:pPr algn="l"/>
            <a:r>
              <a:rPr lang="en-US" sz="2600" dirty="0">
                <a:latin typeface="+mn-lt"/>
              </a:rPr>
              <a:t>Travis Co. Healthcare:  0.118023%</a:t>
            </a:r>
          </a:p>
          <a:p>
            <a:pPr algn="l"/>
            <a:r>
              <a:rPr lang="en-US" sz="2600" dirty="0">
                <a:latin typeface="+mn-lt"/>
              </a:rPr>
              <a:t>ACC:  0.1034%</a:t>
            </a:r>
          </a:p>
          <a:p>
            <a:pPr algn="l"/>
            <a:r>
              <a:rPr lang="en-US" sz="2600" dirty="0">
                <a:latin typeface="+mn-lt"/>
              </a:rPr>
              <a:t>Altessa MUD:  0.8300%</a:t>
            </a:r>
          </a:p>
          <a:p>
            <a:pPr algn="l"/>
            <a:r>
              <a:rPr lang="en-US" sz="2600" dirty="0">
                <a:latin typeface="+mn-lt"/>
              </a:rPr>
              <a:t>Total = 2.750668%</a:t>
            </a:r>
          </a:p>
          <a:p>
            <a:pPr algn="l"/>
            <a:endParaRPr lang="en-US" sz="2600" dirty="0">
              <a:latin typeface="+mn-lt"/>
            </a:endParaRPr>
          </a:p>
          <a:p>
            <a:pPr algn="l"/>
            <a:r>
              <a:rPr lang="en-US" sz="2600" b="1" dirty="0">
                <a:latin typeface="+mn-lt"/>
              </a:rPr>
              <a:t>Bastrop</a:t>
            </a:r>
            <a:r>
              <a:rPr lang="en-US" sz="2600" dirty="0">
                <a:latin typeface="+mn-lt"/>
              </a:rPr>
              <a:t>:</a:t>
            </a:r>
          </a:p>
          <a:p>
            <a:pPr algn="l"/>
            <a:r>
              <a:rPr lang="en-US" sz="2600" dirty="0">
                <a:latin typeface="+mn-lt"/>
              </a:rPr>
              <a:t>Bastrop County:  0.35049%</a:t>
            </a:r>
          </a:p>
          <a:p>
            <a:pPr algn="l"/>
            <a:r>
              <a:rPr lang="en-US" sz="2600" dirty="0">
                <a:latin typeface="+mn-lt"/>
              </a:rPr>
              <a:t>Elgin ISD:  1.2234%</a:t>
            </a:r>
          </a:p>
          <a:p>
            <a:pPr algn="l"/>
            <a:r>
              <a:rPr lang="en-US" sz="2600" dirty="0">
                <a:latin typeface="+mn-lt"/>
              </a:rPr>
              <a:t>Bastrop ESD:  0.1000%</a:t>
            </a:r>
          </a:p>
          <a:p>
            <a:pPr algn="l"/>
            <a:r>
              <a:rPr lang="en-US" sz="2600" dirty="0">
                <a:latin typeface="+mn-lt"/>
              </a:rPr>
              <a:t>Altessa MUD:  0.8300%</a:t>
            </a:r>
          </a:p>
          <a:p>
            <a:pPr algn="l"/>
            <a:r>
              <a:rPr lang="en-US" sz="2600" dirty="0">
                <a:latin typeface="+mn-lt"/>
              </a:rPr>
              <a:t>ACC:   0.1034%</a:t>
            </a:r>
          </a:p>
          <a:p>
            <a:pPr algn="l"/>
            <a:r>
              <a:rPr lang="en-US" sz="2600" dirty="0">
                <a:latin typeface="+mn-lt"/>
              </a:rPr>
              <a:t>County Rd:  0.07821%</a:t>
            </a:r>
          </a:p>
          <a:p>
            <a:pPr algn="l"/>
            <a:r>
              <a:rPr lang="en-US" sz="2600" dirty="0">
                <a:latin typeface="+mn-lt"/>
              </a:rPr>
              <a:t>Total = 2.6855%</a:t>
            </a:r>
          </a:p>
          <a:p>
            <a:pPr algn="l"/>
            <a:endParaRPr lang="en-US" sz="2000" dirty="0">
              <a:latin typeface="+mn-lt"/>
            </a:endParaRPr>
          </a:p>
        </p:txBody>
      </p:sp>
      <p:sp>
        <p:nvSpPr>
          <p:cNvPr id="4" name="Title 1">
            <a:extLst>
              <a:ext uri="{FF2B5EF4-FFF2-40B4-BE49-F238E27FC236}">
                <a16:creationId xmlns:a16="http://schemas.microsoft.com/office/drawing/2014/main" id="{888F21C2-F4D3-0599-3704-2AB514B15E68}"/>
              </a:ext>
            </a:extLst>
          </p:cNvPr>
          <p:cNvSpPr txBox="1">
            <a:spLocks/>
          </p:cNvSpPr>
          <p:nvPr/>
        </p:nvSpPr>
        <p:spPr>
          <a:xfrm>
            <a:off x="7814838" y="5573786"/>
            <a:ext cx="7317213" cy="2147815"/>
          </a:xfrm>
          <a:prstGeom prst="rect">
            <a:avLst/>
          </a:prstGeom>
        </p:spPr>
        <p:txBody>
          <a:bodyPr vert="horz" lIns="121793" tIns="60897" rIns="121793" bIns="60897"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000" b="1" u="sng" dirty="0">
                <a:latin typeface="+mn-lt"/>
              </a:rPr>
              <a:t>PARKING &amp; SIDEWALKS</a:t>
            </a:r>
          </a:p>
          <a:p>
            <a:pPr marL="342900" indent="-342900" algn="l">
              <a:lnSpc>
                <a:spcPct val="100000"/>
              </a:lnSpc>
              <a:buFont typeface="Arial" panose="020B0604020202020204" pitchFamily="34" charset="0"/>
              <a:buChar char="•"/>
            </a:pPr>
            <a:r>
              <a:rPr lang="en-US" sz="2100" dirty="0">
                <a:latin typeface="+mn-lt"/>
              </a:rPr>
              <a:t>One-way streets may have a min pavement width of 14ft but </a:t>
            </a:r>
            <a:r>
              <a:rPr lang="en-US" sz="2100" u="sng" dirty="0">
                <a:latin typeface="+mn-lt"/>
              </a:rPr>
              <a:t>will not </a:t>
            </a:r>
            <a:r>
              <a:rPr lang="en-US" sz="2100" dirty="0">
                <a:latin typeface="+mn-lt"/>
              </a:rPr>
              <a:t>be used for parking. </a:t>
            </a:r>
          </a:p>
          <a:p>
            <a:pPr marL="342900" indent="-342900" algn="l">
              <a:lnSpc>
                <a:spcPct val="100000"/>
              </a:lnSpc>
              <a:buFont typeface="Arial" panose="020B0604020202020204" pitchFamily="34" charset="0"/>
              <a:buChar char="•"/>
            </a:pPr>
            <a:endParaRPr lang="en-US" sz="2100" dirty="0">
              <a:latin typeface="+mn-lt"/>
            </a:endParaRPr>
          </a:p>
          <a:p>
            <a:pPr marL="342900" indent="-342900" algn="l">
              <a:lnSpc>
                <a:spcPct val="100000"/>
              </a:lnSpc>
              <a:buFont typeface="Arial" panose="020B0604020202020204" pitchFamily="34" charset="0"/>
              <a:buChar char="•"/>
            </a:pPr>
            <a:r>
              <a:rPr lang="en-US" sz="2100" dirty="0">
                <a:latin typeface="+mn-lt"/>
              </a:rPr>
              <a:t>Only designated parking on Harvest Ridge Blvd. </a:t>
            </a:r>
          </a:p>
          <a:p>
            <a:pPr marL="342900" indent="-342900" algn="l">
              <a:lnSpc>
                <a:spcPct val="100000"/>
              </a:lnSpc>
              <a:buFont typeface="Arial" panose="020B0604020202020204" pitchFamily="34" charset="0"/>
              <a:buChar char="•"/>
            </a:pPr>
            <a:endParaRPr lang="en-US" sz="2100" dirty="0">
              <a:latin typeface="+mn-lt"/>
            </a:endParaRPr>
          </a:p>
          <a:p>
            <a:pPr marL="342900" indent="-342900" algn="l">
              <a:lnSpc>
                <a:spcPct val="100000"/>
              </a:lnSpc>
              <a:buFont typeface="Arial" panose="020B0604020202020204" pitchFamily="34" charset="0"/>
              <a:buChar char="•"/>
            </a:pPr>
            <a:r>
              <a:rPr lang="en-US" sz="2000" dirty="0">
                <a:latin typeface="+mn-lt"/>
              </a:rPr>
              <a:t>4’ sidewalks on one side of the street and are not required in alleys.</a:t>
            </a:r>
            <a:r>
              <a:rPr lang="en-US" sz="1900" dirty="0">
                <a:highlight>
                  <a:srgbClr val="FFFF00"/>
                </a:highlight>
                <a:latin typeface="Romantic" panose="00000400000000000000" pitchFamily="2" charset="2"/>
              </a:rPr>
              <a:t>	</a:t>
            </a:r>
          </a:p>
        </p:txBody>
      </p:sp>
      <p:sp>
        <p:nvSpPr>
          <p:cNvPr id="10" name="TextBox 9">
            <a:extLst>
              <a:ext uri="{FF2B5EF4-FFF2-40B4-BE49-F238E27FC236}">
                <a16:creationId xmlns:a16="http://schemas.microsoft.com/office/drawing/2014/main" id="{418D0FBD-3DDC-7B1D-FBAD-BBC5AC3FA086}"/>
              </a:ext>
            </a:extLst>
          </p:cNvPr>
          <p:cNvSpPr txBox="1"/>
          <p:nvPr/>
        </p:nvSpPr>
        <p:spPr>
          <a:xfrm>
            <a:off x="-279399" y="8449617"/>
            <a:ext cx="8064500" cy="646331"/>
          </a:xfrm>
          <a:prstGeom prst="rect">
            <a:avLst/>
          </a:prstGeom>
          <a:noFill/>
        </p:spPr>
        <p:txBody>
          <a:bodyPr wrap="square">
            <a:spAutoFit/>
          </a:bodyPr>
          <a:lstStyle/>
          <a:p>
            <a:pPr marL="913171" algn="l">
              <a:spcAft>
                <a:spcPts val="799"/>
              </a:spcAft>
            </a:pPr>
            <a:r>
              <a:rPr lang="en-US" sz="3600" b="1" u="sng" dirty="0">
                <a:latin typeface="+mn-lt"/>
                <a:ea typeface="+mn-ea"/>
                <a:cs typeface="+mn-cs"/>
              </a:rPr>
              <a:t>GENERAL INFORMATION</a:t>
            </a:r>
            <a:endParaRPr lang="en-US" sz="1200" b="1" u="sng" dirty="0">
              <a:latin typeface="+mn-lt"/>
              <a:ea typeface="+mn-ea"/>
              <a:cs typeface="+mn-cs"/>
            </a:endParaRPr>
          </a:p>
        </p:txBody>
      </p:sp>
    </p:spTree>
    <p:extLst>
      <p:ext uri="{BB962C8B-B14F-4D97-AF65-F5344CB8AC3E}">
        <p14:creationId xmlns:p14="http://schemas.microsoft.com/office/powerpoint/2010/main" val="334426563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133522" y="6865"/>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3A67F33-6CCF-437F-928F-727EA38B8644}"/>
              </a:ext>
            </a:extLst>
          </p:cNvPr>
          <p:cNvSpPr txBox="1">
            <a:spLocks/>
          </p:cNvSpPr>
          <p:nvPr/>
        </p:nvSpPr>
        <p:spPr>
          <a:xfrm>
            <a:off x="-205798" y="7331575"/>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GENERAL RESTRICTIONS (PLAT AND CCR’s)</a:t>
            </a:r>
            <a:endParaRPr lang="en-US" sz="1200" b="1" u="sng" dirty="0">
              <a:latin typeface="+mn-lt"/>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F275989F-0495-4401-B6C4-E6E6874A7B6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04700" y="8276288"/>
            <a:ext cx="2344560" cy="992990"/>
          </a:xfrm>
          <a:prstGeom prst="rect">
            <a:avLst/>
          </a:prstGeom>
        </p:spPr>
      </p:pic>
      <p:cxnSp>
        <p:nvCxnSpPr>
          <p:cNvPr id="7" name="Straight Connector 6">
            <a:extLst>
              <a:ext uri="{FF2B5EF4-FFF2-40B4-BE49-F238E27FC236}">
                <a16:creationId xmlns:a16="http://schemas.microsoft.com/office/drawing/2014/main" id="{92315B1F-535A-466C-AFF1-7D42C537B0DB}"/>
              </a:ext>
            </a:extLst>
          </p:cNvPr>
          <p:cNvCxnSpPr>
            <a:cxnSpLocks/>
          </p:cNvCxnSpPr>
          <p:nvPr/>
        </p:nvCxnSpPr>
        <p:spPr>
          <a:xfrm>
            <a:off x="330372" y="7904039"/>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4B7534E-3B39-76A7-56D4-1D21C83CBF79}"/>
              </a:ext>
            </a:extLst>
          </p:cNvPr>
          <p:cNvSpPr txBox="1"/>
          <p:nvPr/>
        </p:nvSpPr>
        <p:spPr>
          <a:xfrm>
            <a:off x="7846872" y="330200"/>
            <a:ext cx="7240840" cy="2053639"/>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b="1" u="sng" dirty="0">
                <a:effectLst/>
                <a:latin typeface="Calibri" panose="020F0502020204030204" pitchFamily="34" charset="0"/>
                <a:ea typeface="Calibri" panose="020F0502020204030204" pitchFamily="34" charset="0"/>
                <a:cs typeface="Times New Roman" panose="02020603050405020304" pitchFamily="18" charset="0"/>
              </a:rPr>
              <a:t>Prelim/Plat Restrictions </a:t>
            </a:r>
          </a:p>
          <a:p>
            <a:pPr lvl="1">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A typical 12’ Easement, measured from the ROW, shall be dedicated to Aqua Water Supply Corporation along one side of the side of streets as shown (on the plats and prelim). A typical 10’ PUE shall be dedicated along the opposite side of said streets. </a:t>
            </a:r>
          </a:p>
        </p:txBody>
      </p:sp>
      <p:sp>
        <p:nvSpPr>
          <p:cNvPr id="6" name="TextBox 5">
            <a:extLst>
              <a:ext uri="{FF2B5EF4-FFF2-40B4-BE49-F238E27FC236}">
                <a16:creationId xmlns:a16="http://schemas.microsoft.com/office/drawing/2014/main" id="{F8EF5897-E843-ED01-F6FB-BDD679391F5F}"/>
              </a:ext>
            </a:extLst>
          </p:cNvPr>
          <p:cNvSpPr txBox="1"/>
          <p:nvPr/>
        </p:nvSpPr>
        <p:spPr>
          <a:xfrm>
            <a:off x="7903618" y="2618434"/>
            <a:ext cx="7317213" cy="1065676"/>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Driveways</a:t>
            </a:r>
          </a:p>
          <a:p>
            <a:pPr lvl="1">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All driveways shall be surfaced with concrete or similar substance approved by the Architectural Reviewer.</a:t>
            </a:r>
          </a:p>
        </p:txBody>
      </p:sp>
      <p:sp>
        <p:nvSpPr>
          <p:cNvPr id="12" name="TextBox 11">
            <a:extLst>
              <a:ext uri="{FF2B5EF4-FFF2-40B4-BE49-F238E27FC236}">
                <a16:creationId xmlns:a16="http://schemas.microsoft.com/office/drawing/2014/main" id="{506B065A-E975-29AA-C996-1477A05304A3}"/>
              </a:ext>
            </a:extLst>
          </p:cNvPr>
          <p:cNvSpPr txBox="1"/>
          <p:nvPr/>
        </p:nvSpPr>
        <p:spPr>
          <a:xfrm>
            <a:off x="323678" y="172658"/>
            <a:ext cx="7389784" cy="7725192"/>
          </a:xfrm>
          <a:prstGeom prst="rect">
            <a:avLst/>
          </a:prstGeom>
          <a:noFill/>
        </p:spPr>
        <p:txBody>
          <a:bodyPr wrap="square">
            <a:spAutoFit/>
          </a:bodyPr>
          <a:lstStyle/>
          <a:p>
            <a:r>
              <a:rPr lang="en-US" sz="2400" b="1" u="sng" dirty="0"/>
              <a:t>SETBACKS</a:t>
            </a:r>
          </a:p>
          <a:p>
            <a:endParaRPr lang="en-US" sz="2400" b="1" u="sng" dirty="0"/>
          </a:p>
          <a:p>
            <a:r>
              <a:rPr lang="en-US" sz="2000" b="1" u="sng" dirty="0"/>
              <a:t>Alley Load:</a:t>
            </a:r>
          </a:p>
          <a:p>
            <a:r>
              <a:rPr lang="en-US" sz="2000" dirty="0"/>
              <a:t>Front: 10’ (Per Plat) </a:t>
            </a:r>
          </a:p>
          <a:p>
            <a:r>
              <a:rPr lang="en-US" sz="2000" dirty="0"/>
              <a:t>Side: 5’ (Per Plat)</a:t>
            </a:r>
          </a:p>
          <a:p>
            <a:r>
              <a:rPr lang="en-US" sz="2000" dirty="0"/>
              <a:t>Corner Side: 15’ (Per Plat) </a:t>
            </a:r>
          </a:p>
          <a:p>
            <a:r>
              <a:rPr lang="en-US" sz="2000" dirty="0"/>
              <a:t>Rear: 18.5’ from pave line (Self Imposed per design guidelines to allow for two parking spaces in driveway)</a:t>
            </a:r>
          </a:p>
          <a:p>
            <a:endParaRPr lang="en-US" sz="2000" b="1" dirty="0"/>
          </a:p>
          <a:p>
            <a:r>
              <a:rPr lang="en-US" sz="2000" b="1" u="sng" dirty="0"/>
              <a:t>Front Load:</a:t>
            </a:r>
          </a:p>
          <a:p>
            <a:r>
              <a:rPr lang="en-US" sz="2000" dirty="0"/>
              <a:t>Front: 20’ (Per Plat) </a:t>
            </a:r>
          </a:p>
          <a:p>
            <a:r>
              <a:rPr lang="en-US" sz="2000" dirty="0"/>
              <a:t>Side: 5’ (Per Plat and Plat) </a:t>
            </a:r>
          </a:p>
          <a:p>
            <a:r>
              <a:rPr lang="en-US" sz="2000" dirty="0"/>
              <a:t>Corner Side: 15’ (Per Plat) </a:t>
            </a:r>
          </a:p>
          <a:p>
            <a:r>
              <a:rPr lang="en-US" sz="2000" dirty="0"/>
              <a:t>Rear: 10’ (Per Plat) </a:t>
            </a:r>
          </a:p>
          <a:p>
            <a:endParaRPr lang="en-US" sz="2000" dirty="0"/>
          </a:p>
          <a:p>
            <a:r>
              <a:rPr lang="en-US" sz="2000" b="1" u="sng" dirty="0"/>
              <a:t>Cottage:</a:t>
            </a:r>
          </a:p>
          <a:p>
            <a:r>
              <a:rPr lang="en-US" sz="2000" dirty="0"/>
              <a:t>Front: 10’ (Per Plat) </a:t>
            </a:r>
          </a:p>
          <a:p>
            <a:r>
              <a:rPr lang="en-US" sz="2000" dirty="0"/>
              <a:t>	22’ On Aqua Side </a:t>
            </a:r>
          </a:p>
          <a:p>
            <a:r>
              <a:rPr lang="en-US" sz="2000" dirty="0"/>
              <a:t>Side: 5’ (Per Plat)</a:t>
            </a:r>
          </a:p>
          <a:p>
            <a:r>
              <a:rPr lang="en-US" sz="2000" dirty="0"/>
              <a:t>Rear: 7.5’ (Self Imposed) </a:t>
            </a:r>
          </a:p>
          <a:p>
            <a:r>
              <a:rPr lang="en-US" sz="2000" dirty="0"/>
              <a:t>Corner: 10’ (Self Imposed) </a:t>
            </a:r>
          </a:p>
          <a:p>
            <a:endParaRPr lang="en-US" sz="2000" dirty="0"/>
          </a:p>
          <a:p>
            <a:r>
              <a:rPr lang="en-US" sz="2400" b="1" dirty="0"/>
              <a:t>Buildings cannot be placed within 10ft of the edge of the Aqua easement. – Per Inspector</a:t>
            </a:r>
          </a:p>
        </p:txBody>
      </p:sp>
      <p:sp>
        <p:nvSpPr>
          <p:cNvPr id="10" name="TextBox 9">
            <a:extLst>
              <a:ext uri="{FF2B5EF4-FFF2-40B4-BE49-F238E27FC236}">
                <a16:creationId xmlns:a16="http://schemas.microsoft.com/office/drawing/2014/main" id="{2918AC9C-8BC8-E43A-42DB-28EF2ACC6BA9}"/>
              </a:ext>
            </a:extLst>
          </p:cNvPr>
          <p:cNvSpPr txBox="1"/>
          <p:nvPr/>
        </p:nvSpPr>
        <p:spPr>
          <a:xfrm>
            <a:off x="7903618" y="4035254"/>
            <a:ext cx="6967043" cy="2382960"/>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Sidewalks</a:t>
            </a:r>
            <a:endParaRPr lang="en-US" sz="1600" dirty="0"/>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Street sidewalk (4’ W) shall sit 1’ from front property line and be installed within the ROW </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Lead walk (3’ W) shall connect the front door to the street sidewalk or driveway </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Alley load walkways shall connect backdoor to either the garage or driveway  </a:t>
            </a:r>
          </a:p>
        </p:txBody>
      </p:sp>
      <p:sp>
        <p:nvSpPr>
          <p:cNvPr id="11" name="TextBox 10">
            <a:extLst>
              <a:ext uri="{FF2B5EF4-FFF2-40B4-BE49-F238E27FC236}">
                <a16:creationId xmlns:a16="http://schemas.microsoft.com/office/drawing/2014/main" id="{51682401-9B06-AA61-7124-A9DD78221CAB}"/>
              </a:ext>
            </a:extLst>
          </p:cNvPr>
          <p:cNvSpPr txBox="1"/>
          <p:nvPr/>
        </p:nvSpPr>
        <p:spPr>
          <a:xfrm>
            <a:off x="7903618" y="6563356"/>
            <a:ext cx="6763657" cy="736355"/>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Roof Pitch</a:t>
            </a:r>
            <a:endParaRPr lang="en-US" sz="1600" dirty="0"/>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No less than 5:12 </a:t>
            </a:r>
          </a:p>
        </p:txBody>
      </p:sp>
      <p:cxnSp>
        <p:nvCxnSpPr>
          <p:cNvPr id="2" name="Straight Connector 1">
            <a:extLst>
              <a:ext uri="{FF2B5EF4-FFF2-40B4-BE49-F238E27FC236}">
                <a16:creationId xmlns:a16="http://schemas.microsoft.com/office/drawing/2014/main" id="{265BC822-AB60-64F0-9A2F-C33D2577DFB1}"/>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7101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3F35-089D-1B63-64F1-FD6CD0D46693}"/>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FF8EE0F6-2AD7-2F13-1737-D8623FDC14DF}"/>
              </a:ext>
            </a:extLst>
          </p:cNvPr>
          <p:cNvSpPr>
            <a:spLocks noGrp="1" noRot="1" noMove="1" noResize="1" noEditPoints="1" noAdjustHandles="1" noChangeArrowheads="1" noChangeShapeType="1"/>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2DD4CF85-A54F-2A5A-4190-BAD88723CD20}"/>
              </a:ext>
            </a:extLst>
          </p:cNvPr>
          <p:cNvSpPr txBox="1">
            <a:spLocks/>
          </p:cNvSpPr>
          <p:nvPr/>
        </p:nvSpPr>
        <p:spPr>
          <a:xfrm>
            <a:off x="-437492" y="8135020"/>
            <a:ext cx="10916217"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PLAN AND EXTERIOR COLOR REPITITION</a:t>
            </a:r>
          </a:p>
          <a:p>
            <a:pPr marL="913171" algn="l">
              <a:spcAft>
                <a:spcPts val="799"/>
              </a:spcAft>
            </a:pP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03E4F428-74CC-5301-76D6-7807E8172964}"/>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cxnSp>
        <p:nvCxnSpPr>
          <p:cNvPr id="7" name="Straight Connector 6">
            <a:extLst>
              <a:ext uri="{FF2B5EF4-FFF2-40B4-BE49-F238E27FC236}">
                <a16:creationId xmlns:a16="http://schemas.microsoft.com/office/drawing/2014/main" id="{93ED4433-5896-3B6C-0D90-3DEACB6C342D}"/>
              </a:ext>
            </a:extLst>
          </p:cNvPr>
          <p:cNvCxnSpPr>
            <a:cxnSpLocks/>
          </p:cNvCxnSpPr>
          <p:nvPr/>
        </p:nvCxnSpPr>
        <p:spPr>
          <a:xfrm>
            <a:off x="393700" y="76200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7B9400DC-2945-D048-E326-89484CBD3741}"/>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4" name="Title 1">
            <a:extLst>
              <a:ext uri="{FF2B5EF4-FFF2-40B4-BE49-F238E27FC236}">
                <a16:creationId xmlns:a16="http://schemas.microsoft.com/office/drawing/2014/main" id="{AEF36B7C-1273-B5F3-31DC-9DFE08DB7D0E}"/>
              </a:ext>
            </a:extLst>
          </p:cNvPr>
          <p:cNvSpPr txBox="1">
            <a:spLocks/>
          </p:cNvSpPr>
          <p:nvPr/>
        </p:nvSpPr>
        <p:spPr>
          <a:xfrm>
            <a:off x="1085798" y="1439166"/>
            <a:ext cx="11871291"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spcAft>
                <a:spcPts val="799"/>
              </a:spcAft>
            </a:pPr>
            <a:r>
              <a:rPr lang="en-US" sz="3200" dirty="0">
                <a:latin typeface="+mn-lt"/>
                <a:ea typeface="+mn-ea"/>
                <a:cs typeface="+mn-cs"/>
              </a:rPr>
              <a:t>Plans and exterior color schemes </a:t>
            </a:r>
            <a:r>
              <a:rPr lang="en-US" sz="3200" b="1" dirty="0">
                <a:latin typeface="+mn-lt"/>
                <a:ea typeface="+mn-ea"/>
                <a:cs typeface="+mn-cs"/>
              </a:rPr>
              <a:t>can</a:t>
            </a:r>
            <a:r>
              <a:rPr lang="en-US" sz="3200" dirty="0">
                <a:latin typeface="+mn-lt"/>
                <a:ea typeface="+mn-ea"/>
                <a:cs typeface="+mn-cs"/>
              </a:rPr>
              <a:t> be repeated </a:t>
            </a:r>
            <a:r>
              <a:rPr lang="en-US" sz="3200" u="sng" dirty="0">
                <a:latin typeface="+mn-lt"/>
                <a:ea typeface="+mn-ea"/>
                <a:cs typeface="+mn-cs"/>
              </a:rPr>
              <a:t>every 3</a:t>
            </a:r>
            <a:r>
              <a:rPr lang="en-US" sz="3200" u="sng" baseline="30000" dirty="0">
                <a:latin typeface="+mn-lt"/>
                <a:ea typeface="+mn-ea"/>
                <a:cs typeface="+mn-cs"/>
              </a:rPr>
              <a:t>rd</a:t>
            </a:r>
            <a:r>
              <a:rPr lang="en-US" sz="3200" u="sng" dirty="0">
                <a:latin typeface="+mn-lt"/>
                <a:ea typeface="+mn-ea"/>
                <a:cs typeface="+mn-cs"/>
              </a:rPr>
              <a:t> lot. </a:t>
            </a:r>
          </a:p>
          <a:p>
            <a:pPr marL="913171">
              <a:spcAft>
                <a:spcPts val="799"/>
              </a:spcAft>
            </a:pPr>
            <a:endParaRPr lang="en-US" sz="3200" u="sng" dirty="0">
              <a:latin typeface="+mn-lt"/>
              <a:ea typeface="+mn-ea"/>
              <a:cs typeface="+mn-cs"/>
            </a:endParaRPr>
          </a:p>
          <a:p>
            <a:pPr marL="913171">
              <a:spcAft>
                <a:spcPts val="799"/>
              </a:spcAft>
            </a:pPr>
            <a:r>
              <a:rPr lang="en-US" sz="3200" dirty="0">
                <a:latin typeface="+mn-lt"/>
                <a:ea typeface="+mn-ea"/>
                <a:cs typeface="+mn-cs"/>
              </a:rPr>
              <a:t>The same plan or exterior color scheme </a:t>
            </a:r>
            <a:r>
              <a:rPr lang="en-US" sz="3200" u="sng" dirty="0">
                <a:latin typeface="+mn-lt"/>
                <a:ea typeface="+mn-ea"/>
                <a:cs typeface="+mn-cs"/>
              </a:rPr>
              <a:t>cannot</a:t>
            </a:r>
            <a:r>
              <a:rPr lang="en-US" sz="3200" dirty="0">
                <a:latin typeface="+mn-lt"/>
                <a:ea typeface="+mn-ea"/>
                <a:cs typeface="+mn-cs"/>
              </a:rPr>
              <a:t> be placed </a:t>
            </a:r>
            <a:r>
              <a:rPr lang="en-US" sz="3200" u="sng" dirty="0">
                <a:latin typeface="+mn-lt"/>
                <a:ea typeface="+mn-ea"/>
                <a:cs typeface="+mn-cs"/>
              </a:rPr>
              <a:t>across the street or diagonal </a:t>
            </a:r>
            <a:r>
              <a:rPr lang="en-US" sz="3200" dirty="0">
                <a:latin typeface="+mn-lt"/>
                <a:ea typeface="+mn-ea"/>
                <a:cs typeface="+mn-cs"/>
              </a:rPr>
              <a:t>from the same plan or exterior color scheme, unless otherwise approved by the Architectural Reviewer.   </a:t>
            </a:r>
            <a:endParaRPr lang="en-US" sz="2200" dirty="0">
              <a:latin typeface="Romantic" panose="00000400000000000000" pitchFamily="2" charset="2"/>
              <a:ea typeface="+mn-ea"/>
              <a:cs typeface="+mn-cs"/>
            </a:endParaRPr>
          </a:p>
          <a:p>
            <a:pPr marL="1141771" indent="-228600">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spcAft>
                <a:spcPts val="799"/>
              </a:spcAft>
              <a:buFont typeface="Arial" panose="020B0604020202020204" pitchFamily="34" charset="0"/>
              <a:buChar char="•"/>
            </a:pPr>
            <a:endParaRPr lang="en-US" sz="2100" dirty="0">
              <a:latin typeface="+mn-lt"/>
              <a:ea typeface="+mn-ea"/>
              <a:cs typeface="+mn-cs"/>
            </a:endParaRPr>
          </a:p>
        </p:txBody>
      </p:sp>
      <p:pic>
        <p:nvPicPr>
          <p:cNvPr id="11" name="Picture 10">
            <a:extLst>
              <a:ext uri="{FF2B5EF4-FFF2-40B4-BE49-F238E27FC236}">
                <a16:creationId xmlns:a16="http://schemas.microsoft.com/office/drawing/2014/main" id="{D9647397-58DD-BC97-7A78-48BED8AC13A7}"/>
              </a:ext>
            </a:extLst>
          </p:cNvPr>
          <p:cNvPicPr>
            <a:picLocks noChangeAspect="1"/>
          </p:cNvPicPr>
          <p:nvPr/>
        </p:nvPicPr>
        <p:blipFill>
          <a:blip r:embed="rId3"/>
          <a:stretch>
            <a:fillRect/>
          </a:stretch>
        </p:blipFill>
        <p:spPr>
          <a:xfrm>
            <a:off x="4553019" y="4709957"/>
            <a:ext cx="6426406" cy="2046467"/>
          </a:xfrm>
          <a:prstGeom prst="rect">
            <a:avLst/>
          </a:prstGeom>
        </p:spPr>
      </p:pic>
    </p:spTree>
    <p:extLst>
      <p:ext uri="{BB962C8B-B14F-4D97-AF65-F5344CB8AC3E}">
        <p14:creationId xmlns:p14="http://schemas.microsoft.com/office/powerpoint/2010/main" val="330216589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63DA5-5761-0093-4D1D-1B3FC818A18E}"/>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DABDBF3E-F770-A6FD-A7E8-67C495A8B19C}"/>
              </a:ext>
            </a:extLst>
          </p:cNvPr>
          <p:cNvSpPr>
            <a:spLocks noGrp="1" noRot="1" noMove="1" noResize="1" noEditPoints="1" noAdjustHandles="1" noChangeArrowheads="1" noChangeShapeType="1"/>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83BDB897-2E60-7C58-B6A7-E0247FF2B5BA}"/>
              </a:ext>
            </a:extLst>
          </p:cNvPr>
          <p:cNvSpPr txBox="1">
            <a:spLocks/>
          </p:cNvSpPr>
          <p:nvPr/>
        </p:nvSpPr>
        <p:spPr>
          <a:xfrm>
            <a:off x="0" y="7882570"/>
            <a:ext cx="10916217"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r>
              <a:rPr lang="en-US" sz="3200" b="1" u="sng" dirty="0"/>
              <a:t>FRONT LOAD WITHOUT GARAGES (COTTAGES)</a:t>
            </a:r>
          </a:p>
          <a:p>
            <a:pPr marL="913171" algn="l">
              <a:spcAft>
                <a:spcPts val="799"/>
              </a:spcAft>
            </a:pP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D212529D-A685-279D-6AA5-86749EC525A9}"/>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cxnSp>
        <p:nvCxnSpPr>
          <p:cNvPr id="7" name="Straight Connector 6">
            <a:extLst>
              <a:ext uri="{FF2B5EF4-FFF2-40B4-BE49-F238E27FC236}">
                <a16:creationId xmlns:a16="http://schemas.microsoft.com/office/drawing/2014/main" id="{DB902255-8CD8-8EBB-C15D-00F81DC34F4B}"/>
              </a:ext>
            </a:extLst>
          </p:cNvPr>
          <p:cNvCxnSpPr>
            <a:cxnSpLocks/>
          </p:cNvCxnSpPr>
          <p:nvPr/>
        </p:nvCxnSpPr>
        <p:spPr>
          <a:xfrm>
            <a:off x="419272" y="8088623"/>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D87B6D36-31F0-AA19-E9E5-2409935A5D72}"/>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2" name="TextBox 1">
            <a:extLst>
              <a:ext uri="{FF2B5EF4-FFF2-40B4-BE49-F238E27FC236}">
                <a16:creationId xmlns:a16="http://schemas.microsoft.com/office/drawing/2014/main" id="{4283D58D-5EC5-3E71-388F-DC3AFF59474E}"/>
              </a:ext>
            </a:extLst>
          </p:cNvPr>
          <p:cNvSpPr txBox="1"/>
          <p:nvPr/>
        </p:nvSpPr>
        <p:spPr>
          <a:xfrm>
            <a:off x="362294" y="723703"/>
            <a:ext cx="14590835" cy="8586966"/>
          </a:xfrm>
          <a:prstGeom prst="rect">
            <a:avLst/>
          </a:prstGeom>
          <a:noFill/>
        </p:spPr>
        <p:txBody>
          <a:bodyPr wrap="square" numCol="2" rtlCol="0">
            <a:spAutoFit/>
          </a:bodyPr>
          <a:lstStyle/>
          <a:p>
            <a:pPr lvl="0"/>
            <a:r>
              <a:rPr lang="en-US" sz="2400" b="1" dirty="0"/>
              <a:t>Main Fencing Internal Lots: </a:t>
            </a:r>
            <a:endParaRPr lang="en-US" sz="2400" dirty="0"/>
          </a:p>
          <a:p>
            <a:pPr marL="800100" lvl="1" indent="-342900">
              <a:buFont typeface="Arial" panose="020B0604020202020204" pitchFamily="34" charset="0"/>
              <a:buChar char="•"/>
            </a:pPr>
            <a:r>
              <a:rPr lang="en-US" sz="2400" dirty="0"/>
              <a:t>Gate is to be installed on the same side as entry door/driveway access</a:t>
            </a:r>
          </a:p>
          <a:p>
            <a:pPr marL="800100" lvl="1" indent="-342900">
              <a:buFont typeface="Arial" panose="020B0604020202020204" pitchFamily="34" charset="0"/>
              <a:buChar char="•"/>
            </a:pPr>
            <a:r>
              <a:rPr lang="en-US" sz="2400" dirty="0"/>
              <a:t>Fencing to start at rear corner of the house </a:t>
            </a:r>
          </a:p>
          <a:p>
            <a:pPr lvl="1"/>
            <a:endParaRPr lang="en-US" sz="2400" dirty="0"/>
          </a:p>
          <a:p>
            <a:pPr lvl="0"/>
            <a:r>
              <a:rPr lang="en-US" sz="2400" b="1" dirty="0"/>
              <a:t>Driveway: </a:t>
            </a:r>
            <a:endParaRPr lang="en-US" sz="2400" dirty="0"/>
          </a:p>
          <a:p>
            <a:pPr marL="800100" lvl="1" indent="-342900">
              <a:buFont typeface="Arial" panose="020B0604020202020204" pitchFamily="34" charset="0"/>
              <a:buChar char="•"/>
            </a:pPr>
            <a:r>
              <a:rPr lang="en-US" sz="2400" dirty="0"/>
              <a:t>Begins at front property line and shall be 40’ (L)  and 8’ (W)</a:t>
            </a:r>
          </a:p>
          <a:p>
            <a:pPr marL="800100" lvl="1" indent="-342900">
              <a:buFont typeface="Arial" panose="020B0604020202020204" pitchFamily="34" charset="0"/>
              <a:buChar char="•"/>
            </a:pPr>
            <a:r>
              <a:rPr lang="en-US" sz="2400" dirty="0"/>
              <a:t>Driveway placement shall be up against the property line </a:t>
            </a:r>
          </a:p>
          <a:p>
            <a:pPr marL="800100" lvl="1" indent="-342900">
              <a:buFont typeface="Arial" panose="020B0604020202020204" pitchFamily="34" charset="0"/>
              <a:buChar char="•"/>
            </a:pPr>
            <a:r>
              <a:rPr lang="en-US" sz="2400" dirty="0"/>
              <a:t>Entry door shall be on driveway side </a:t>
            </a:r>
          </a:p>
          <a:p>
            <a:pPr lvl="1"/>
            <a:endParaRPr lang="en-US" sz="2400" dirty="0"/>
          </a:p>
          <a:p>
            <a:r>
              <a:rPr lang="en-US" sz="2400" b="1" dirty="0"/>
              <a:t>Square Footage: </a:t>
            </a:r>
          </a:p>
          <a:p>
            <a:pPr marL="800100" lvl="1" indent="-342900">
              <a:buFont typeface="Arial" panose="020B0604020202020204" pitchFamily="34" charset="0"/>
              <a:buChar char="•"/>
            </a:pPr>
            <a:r>
              <a:rPr lang="en-US" sz="2400" dirty="0"/>
              <a:t>	Minimum of 2,000 </a:t>
            </a:r>
            <a:r>
              <a:rPr lang="en-US" sz="2400" dirty="0" err="1"/>
              <a:t>sqft</a:t>
            </a:r>
            <a:r>
              <a:rPr lang="en-US" sz="2400" dirty="0"/>
              <a:t> per Third Amendment to Development Agreement </a:t>
            </a:r>
          </a:p>
          <a:p>
            <a:pPr lvl="1"/>
            <a:endParaRPr lang="en-US" sz="2400" dirty="0"/>
          </a:p>
          <a:p>
            <a:pPr marL="0" lvl="1"/>
            <a:r>
              <a:rPr lang="en-US" sz="2400" b="1" dirty="0"/>
              <a:t>Wet utilities</a:t>
            </a:r>
          </a:p>
          <a:p>
            <a:pPr marL="800100" lvl="1" indent="-342900">
              <a:buFont typeface="Arial" panose="020B0604020202020204" pitchFamily="34" charset="0"/>
              <a:buChar char="•"/>
            </a:pPr>
            <a:r>
              <a:rPr lang="en-US" sz="2400" dirty="0"/>
              <a:t> Single service and will be located in the middle of the lot</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endParaRPr lang="en-US" sz="2400" dirty="0"/>
          </a:p>
          <a:p>
            <a:pPr lvl="1"/>
            <a:endParaRPr lang="en-US" sz="2400" dirty="0"/>
          </a:p>
          <a:p>
            <a:pPr marL="0" lvl="1"/>
            <a:r>
              <a:rPr lang="en-US" sz="2400" b="1" dirty="0"/>
              <a:t>Landscaping:</a:t>
            </a:r>
          </a:p>
          <a:p>
            <a:pPr lvl="1"/>
            <a:r>
              <a:rPr lang="en-US" sz="2400" dirty="0"/>
              <a:t>All Cottages</a:t>
            </a:r>
          </a:p>
          <a:p>
            <a:pPr marL="1257300" lvl="2" indent="-342900">
              <a:buFont typeface="Arial" panose="020B0604020202020204" pitchFamily="34" charset="0"/>
              <a:buChar char="•"/>
            </a:pPr>
            <a:r>
              <a:rPr lang="en-US" sz="2400" dirty="0"/>
              <a:t>10 front yard shrubs </a:t>
            </a:r>
          </a:p>
          <a:p>
            <a:pPr marL="1257300" lvl="2" indent="-342900">
              <a:buFont typeface="Arial" panose="020B0604020202020204" pitchFamily="34" charset="0"/>
              <a:buChar char="•"/>
            </a:pPr>
            <a:r>
              <a:rPr lang="en-US" sz="2400" dirty="0"/>
              <a:t>2 trees required at each front yard. 1 (3”) Lacebark Elm tree in the ROW and 1 Crape Myrtle (6-10’ tall minimum)</a:t>
            </a:r>
          </a:p>
          <a:p>
            <a:pPr lvl="1"/>
            <a:r>
              <a:rPr lang="en-US" sz="2400" dirty="0"/>
              <a:t>Corner Lots</a:t>
            </a:r>
          </a:p>
          <a:p>
            <a:pPr marL="1257300" lvl="2" indent="-342900">
              <a:buFont typeface="Arial" panose="020B0604020202020204" pitchFamily="34" charset="0"/>
              <a:buChar char="•"/>
            </a:pPr>
            <a:r>
              <a:rPr lang="en-US" sz="2400" dirty="0"/>
              <a:t>5 shrubs along the house on the ROW side </a:t>
            </a:r>
          </a:p>
          <a:p>
            <a:pPr marL="1257300" lvl="2" indent="-342900">
              <a:buFont typeface="Arial" panose="020B0604020202020204" pitchFamily="34" charset="0"/>
              <a:buChar char="•"/>
            </a:pPr>
            <a:r>
              <a:rPr lang="en-US" sz="2400" dirty="0"/>
              <a:t>5 shrubs spaced evenly along the fenceline on the alley street or ROW side</a:t>
            </a:r>
          </a:p>
        </p:txBody>
      </p:sp>
    </p:spTree>
    <p:extLst>
      <p:ext uri="{BB962C8B-B14F-4D97-AF65-F5344CB8AC3E}">
        <p14:creationId xmlns:p14="http://schemas.microsoft.com/office/powerpoint/2010/main" val="427830044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1C62F-E067-D09D-69CA-F19384AD6EC2}"/>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02EFB3CC-7396-0946-80B4-64CC90E58B60}"/>
              </a:ext>
            </a:extLst>
          </p:cNvPr>
          <p:cNvSpPr>
            <a:spLocks noGrp="1" noRot="1" noMove="1" noResize="1" noEditPoints="1" noAdjustHandles="1" noChangeArrowheads="1" noChangeShapeType="1"/>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C7BAC519-F025-14FD-ADB7-F66470509F79}"/>
              </a:ext>
            </a:extLst>
          </p:cNvPr>
          <p:cNvSpPr txBox="1">
            <a:spLocks/>
          </p:cNvSpPr>
          <p:nvPr/>
        </p:nvSpPr>
        <p:spPr>
          <a:xfrm>
            <a:off x="0" y="7882570"/>
            <a:ext cx="10916217"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r>
              <a:rPr lang="en-US" sz="3200" b="1" u="sng" dirty="0"/>
              <a:t>FRONT LOAD WITHOUT GARAGES (COTTAGES)</a:t>
            </a:r>
          </a:p>
          <a:p>
            <a:pPr marL="913171" algn="l">
              <a:spcAft>
                <a:spcPts val="799"/>
              </a:spcAft>
            </a:pP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755B3DE0-3605-C1FC-5F1E-F69FC3F3C408}"/>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cxnSp>
        <p:nvCxnSpPr>
          <p:cNvPr id="7" name="Straight Connector 6">
            <a:extLst>
              <a:ext uri="{FF2B5EF4-FFF2-40B4-BE49-F238E27FC236}">
                <a16:creationId xmlns:a16="http://schemas.microsoft.com/office/drawing/2014/main" id="{81C3E106-2800-FAEE-C9FF-879E36FA5341}"/>
              </a:ext>
            </a:extLst>
          </p:cNvPr>
          <p:cNvCxnSpPr>
            <a:cxnSpLocks/>
          </p:cNvCxnSpPr>
          <p:nvPr/>
        </p:nvCxnSpPr>
        <p:spPr>
          <a:xfrm>
            <a:off x="425450" y="8182754"/>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9DC869E7-B1CB-38E8-F720-CB74DB22F67E}"/>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pic>
        <p:nvPicPr>
          <p:cNvPr id="3" name="Picture 2">
            <a:extLst>
              <a:ext uri="{FF2B5EF4-FFF2-40B4-BE49-F238E27FC236}">
                <a16:creationId xmlns:a16="http://schemas.microsoft.com/office/drawing/2014/main" id="{CDC1B30C-AD3E-98B1-FBC9-BFF584F77F27}"/>
              </a:ext>
            </a:extLst>
          </p:cNvPr>
          <p:cNvPicPr>
            <a:picLocks noGrp="1" noRot="1" noChangeAspect="1" noMove="1" noResize="1" noEditPoints="1" noAdjustHandles="1" noChangeArrowheads="1" noChangeShapeType="1" noCrop="1"/>
          </p:cNvPicPr>
          <p:nvPr/>
        </p:nvPicPr>
        <p:blipFill>
          <a:blip r:embed="rId3"/>
          <a:stretch>
            <a:fillRect/>
          </a:stretch>
        </p:blipFill>
        <p:spPr>
          <a:xfrm>
            <a:off x="2743076" y="300043"/>
            <a:ext cx="10247525" cy="7882711"/>
          </a:xfrm>
          <a:prstGeom prst="rect">
            <a:avLst/>
          </a:prstGeom>
        </p:spPr>
      </p:pic>
    </p:spTree>
    <p:extLst>
      <p:ext uri="{BB962C8B-B14F-4D97-AF65-F5344CB8AC3E}">
        <p14:creationId xmlns:p14="http://schemas.microsoft.com/office/powerpoint/2010/main" val="19266744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83E19-F50D-D220-0432-25374618C3F1}"/>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9F05E400-E386-9DFF-2FB3-5FD05EE402AE}"/>
              </a:ext>
            </a:extLst>
          </p:cNvPr>
          <p:cNvSpPr>
            <a:spLocks noGrp="1" noRot="1" noMove="1" noResize="1" noEditPoints="1" noAdjustHandles="1" noChangeArrowheads="1" noChangeShapeType="1"/>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0367F0D1-9905-1D28-9DF0-039EA8A428AA}"/>
              </a:ext>
            </a:extLst>
          </p:cNvPr>
          <p:cNvSpPr txBox="1">
            <a:spLocks/>
          </p:cNvSpPr>
          <p:nvPr/>
        </p:nvSpPr>
        <p:spPr>
          <a:xfrm>
            <a:off x="0" y="7882570"/>
            <a:ext cx="10916217"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r>
              <a:rPr lang="en-US" sz="3200" b="1" u="sng" dirty="0"/>
              <a:t>FRONT LOAD WITHOUT GARAGES (COTTAGES)</a:t>
            </a:r>
          </a:p>
          <a:p>
            <a:pPr marL="913171" algn="l">
              <a:spcAft>
                <a:spcPts val="799"/>
              </a:spcAft>
            </a:pP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7369BF38-4BB1-F98D-3EB7-B10EEA781656}"/>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cxnSp>
        <p:nvCxnSpPr>
          <p:cNvPr id="7" name="Straight Connector 6">
            <a:extLst>
              <a:ext uri="{FF2B5EF4-FFF2-40B4-BE49-F238E27FC236}">
                <a16:creationId xmlns:a16="http://schemas.microsoft.com/office/drawing/2014/main" id="{6CD7ED8C-C17D-1272-36FB-56C5ED3B1827}"/>
              </a:ext>
            </a:extLst>
          </p:cNvPr>
          <p:cNvCxnSpPr>
            <a:cxnSpLocks/>
          </p:cNvCxnSpPr>
          <p:nvPr/>
        </p:nvCxnSpPr>
        <p:spPr>
          <a:xfrm>
            <a:off x="425450" y="8182754"/>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2C887DC4-5712-C565-42A6-756F246F6BE2}"/>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pic>
        <p:nvPicPr>
          <p:cNvPr id="4" name="Picture 3">
            <a:extLst>
              <a:ext uri="{FF2B5EF4-FFF2-40B4-BE49-F238E27FC236}">
                <a16:creationId xmlns:a16="http://schemas.microsoft.com/office/drawing/2014/main" id="{9F321C62-6FE6-63B9-D162-6164256D246A}"/>
              </a:ext>
            </a:extLst>
          </p:cNvPr>
          <p:cNvPicPr>
            <a:picLocks noGrp="1" noRot="1" noChangeAspect="1" noMove="1" noResize="1" noEditPoints="1" noAdjustHandles="1" noChangeArrowheads="1" noChangeShapeType="1" noCrop="1"/>
          </p:cNvPicPr>
          <p:nvPr/>
        </p:nvPicPr>
        <p:blipFill>
          <a:blip r:embed="rId3"/>
          <a:stretch>
            <a:fillRect/>
          </a:stretch>
        </p:blipFill>
        <p:spPr>
          <a:xfrm>
            <a:off x="2661242" y="328424"/>
            <a:ext cx="10222315" cy="7779101"/>
          </a:xfrm>
          <a:prstGeom prst="rect">
            <a:avLst/>
          </a:prstGeom>
        </p:spPr>
      </p:pic>
    </p:spTree>
    <p:extLst>
      <p:ext uri="{BB962C8B-B14F-4D97-AF65-F5344CB8AC3E}">
        <p14:creationId xmlns:p14="http://schemas.microsoft.com/office/powerpoint/2010/main" val="3352737175"/>
      </p:ext>
    </p:extLst>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98CB4-22F2-A9EB-1BB7-D293B197F5BE}"/>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3C5E6C56-EC40-1352-0510-2CBBBB264827}"/>
              </a:ext>
            </a:extLst>
          </p:cNvPr>
          <p:cNvSpPr>
            <a:spLocks noGrp="1" noRot="1" noMove="1" noResize="1" noEditPoints="1" noAdjustHandles="1" noChangeArrowheads="1" noChangeShapeType="1"/>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6AC8D570-6ABF-081E-0B89-AB915267F543}"/>
              </a:ext>
            </a:extLst>
          </p:cNvPr>
          <p:cNvSpPr txBox="1">
            <a:spLocks/>
          </p:cNvSpPr>
          <p:nvPr/>
        </p:nvSpPr>
        <p:spPr>
          <a:xfrm>
            <a:off x="0" y="7882570"/>
            <a:ext cx="10916217"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1"/>
            <a:r>
              <a:rPr lang="en-US" sz="3200" b="1" u="sng" dirty="0"/>
              <a:t>FRONT LOAD WITHOUT GARAGES (COTTAGES)</a:t>
            </a:r>
          </a:p>
          <a:p>
            <a:pPr marL="913171" algn="l">
              <a:spcAft>
                <a:spcPts val="799"/>
              </a:spcAft>
            </a:pP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6D8A0DC7-32D2-98F5-FD65-FBC3CB209CF7}"/>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cxnSp>
        <p:nvCxnSpPr>
          <p:cNvPr id="7" name="Straight Connector 6">
            <a:extLst>
              <a:ext uri="{FF2B5EF4-FFF2-40B4-BE49-F238E27FC236}">
                <a16:creationId xmlns:a16="http://schemas.microsoft.com/office/drawing/2014/main" id="{EA6C66B8-B651-3179-0AB8-55FBF7927429}"/>
              </a:ext>
            </a:extLst>
          </p:cNvPr>
          <p:cNvCxnSpPr>
            <a:cxnSpLocks/>
          </p:cNvCxnSpPr>
          <p:nvPr/>
        </p:nvCxnSpPr>
        <p:spPr>
          <a:xfrm>
            <a:off x="419272" y="7873471"/>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3064DB94-305C-C765-2931-2D2F6E99FA99}"/>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pic>
        <p:nvPicPr>
          <p:cNvPr id="3" name="Picture 2">
            <a:extLst>
              <a:ext uri="{FF2B5EF4-FFF2-40B4-BE49-F238E27FC236}">
                <a16:creationId xmlns:a16="http://schemas.microsoft.com/office/drawing/2014/main" id="{47C61476-7809-41C4-5C08-FDA48778DB82}"/>
              </a:ext>
            </a:extLst>
          </p:cNvPr>
          <p:cNvPicPr>
            <a:picLocks noChangeAspect="1"/>
          </p:cNvPicPr>
          <p:nvPr/>
        </p:nvPicPr>
        <p:blipFill>
          <a:blip r:embed="rId3"/>
          <a:stretch>
            <a:fillRect/>
          </a:stretch>
        </p:blipFill>
        <p:spPr>
          <a:xfrm>
            <a:off x="4241360" y="328338"/>
            <a:ext cx="7062079" cy="7435839"/>
          </a:xfrm>
          <a:prstGeom prst="rect">
            <a:avLst/>
          </a:prstGeom>
        </p:spPr>
      </p:pic>
    </p:spTree>
    <p:extLst>
      <p:ext uri="{BB962C8B-B14F-4D97-AF65-F5344CB8AC3E}">
        <p14:creationId xmlns:p14="http://schemas.microsoft.com/office/powerpoint/2010/main" val="329098262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3A67F33-6CCF-437F-928F-727EA38B8644}"/>
              </a:ext>
            </a:extLst>
          </p:cNvPr>
          <p:cNvSpPr txBox="1">
            <a:spLocks/>
          </p:cNvSpPr>
          <p:nvPr/>
        </p:nvSpPr>
        <p:spPr>
          <a:xfrm>
            <a:off x="-493242" y="7717898"/>
            <a:ext cx="10667756"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ENTRY MONUMENTATION</a:t>
            </a: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15" name="Picture 14" descr="Logo, company name&#10;&#10;Description automatically generated">
            <a:extLst>
              <a:ext uri="{FF2B5EF4-FFF2-40B4-BE49-F238E27FC236}">
                <a16:creationId xmlns:a16="http://schemas.microsoft.com/office/drawing/2014/main" id="{C6C54E3E-4C61-4641-9FE0-49F15B719A7F}"/>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598400" y="8276288"/>
            <a:ext cx="2344560" cy="992990"/>
          </a:xfrm>
          <a:prstGeom prst="rect">
            <a:avLst/>
          </a:prstGeom>
        </p:spPr>
      </p:pic>
      <p:cxnSp>
        <p:nvCxnSpPr>
          <p:cNvPr id="16" name="Straight Connector 15">
            <a:extLst>
              <a:ext uri="{FF2B5EF4-FFF2-40B4-BE49-F238E27FC236}">
                <a16:creationId xmlns:a16="http://schemas.microsoft.com/office/drawing/2014/main" id="{87994440-99E9-4271-8470-DCB7DF014A56}"/>
              </a:ext>
            </a:extLst>
          </p:cNvPr>
          <p:cNvCxnSpPr>
            <a:cxnSpLocks/>
          </p:cNvCxnSpPr>
          <p:nvPr/>
        </p:nvCxnSpPr>
        <p:spPr>
          <a:xfrm>
            <a:off x="393700" y="77216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6E050B2-0D3C-7E57-1D49-D49830F64A14}"/>
              </a:ext>
            </a:extLst>
          </p:cNvPr>
          <p:cNvSpPr/>
          <p:nvPr/>
        </p:nvSpPr>
        <p:spPr>
          <a:xfrm>
            <a:off x="462882" y="2887359"/>
            <a:ext cx="622300" cy="406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text, road, sky, outdoor&#10;&#10;Description automatically generated">
            <a:extLst>
              <a:ext uri="{FF2B5EF4-FFF2-40B4-BE49-F238E27FC236}">
                <a16:creationId xmlns:a16="http://schemas.microsoft.com/office/drawing/2014/main" id="{BFEFF3A8-FF4D-A1B9-DC3D-20AA37F1C7CC}"/>
              </a:ext>
            </a:extLst>
          </p:cNvPr>
          <p:cNvPicPr>
            <a:picLocks noChangeAspect="1"/>
          </p:cNvPicPr>
          <p:nvPr/>
        </p:nvPicPr>
        <p:blipFill rotWithShape="1">
          <a:blip r:embed="rId3">
            <a:extLst>
              <a:ext uri="{28A0092B-C50C-407E-A947-70E740481C1C}">
                <a14:useLocalDpi xmlns:a14="http://schemas.microsoft.com/office/drawing/2010/main" val="0"/>
              </a:ext>
            </a:extLst>
          </a:blip>
          <a:srcRect t="12819"/>
          <a:stretch/>
        </p:blipFill>
        <p:spPr>
          <a:xfrm>
            <a:off x="330200" y="355600"/>
            <a:ext cx="14839244" cy="7277100"/>
          </a:xfrm>
          <a:prstGeom prst="rect">
            <a:avLst/>
          </a:prstGeom>
        </p:spPr>
      </p:pic>
    </p:spTree>
    <p:extLst>
      <p:ext uri="{BB962C8B-B14F-4D97-AF65-F5344CB8AC3E}">
        <p14:creationId xmlns:p14="http://schemas.microsoft.com/office/powerpoint/2010/main" val="24985930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3A67F33-6CCF-437F-928F-727EA38B8644}"/>
              </a:ext>
            </a:extLst>
          </p:cNvPr>
          <p:cNvSpPr txBox="1">
            <a:spLocks/>
          </p:cNvSpPr>
          <p:nvPr/>
        </p:nvSpPr>
        <p:spPr>
          <a:xfrm>
            <a:off x="-316709" y="7772402"/>
            <a:ext cx="9359900" cy="27940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AMENITIES</a:t>
            </a: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F275989F-0495-4401-B6C4-E6E6874A7B6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192000" y="8359881"/>
            <a:ext cx="2344560" cy="992990"/>
          </a:xfrm>
          <a:prstGeom prst="rect">
            <a:avLst/>
          </a:prstGeom>
        </p:spPr>
      </p:pic>
      <p:cxnSp>
        <p:nvCxnSpPr>
          <p:cNvPr id="7" name="Straight Connector 6">
            <a:extLst>
              <a:ext uri="{FF2B5EF4-FFF2-40B4-BE49-F238E27FC236}">
                <a16:creationId xmlns:a16="http://schemas.microsoft.com/office/drawing/2014/main" id="{92315B1F-535A-466C-AFF1-7D42C537B0DB}"/>
              </a:ext>
            </a:extLst>
          </p:cNvPr>
          <p:cNvCxnSpPr>
            <a:cxnSpLocks/>
          </p:cNvCxnSpPr>
          <p:nvPr/>
        </p:nvCxnSpPr>
        <p:spPr>
          <a:xfrm>
            <a:off x="425450" y="8171975"/>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pic>
        <p:nvPicPr>
          <p:cNvPr id="2" name="Picture 1" descr="A picture containing text&#10;&#10;Description automatically generated">
            <a:extLst>
              <a:ext uri="{FF2B5EF4-FFF2-40B4-BE49-F238E27FC236}">
                <a16:creationId xmlns:a16="http://schemas.microsoft.com/office/drawing/2014/main" id="{1E841640-6F3B-0D2C-4234-84D8D8E46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55" y="298816"/>
            <a:ext cx="13852476" cy="7792018"/>
          </a:xfrm>
          <a:prstGeom prst="rect">
            <a:avLst/>
          </a:prstGeom>
        </p:spPr>
      </p:pic>
    </p:spTree>
    <p:extLst>
      <p:ext uri="{BB962C8B-B14F-4D97-AF65-F5344CB8AC3E}">
        <p14:creationId xmlns:p14="http://schemas.microsoft.com/office/powerpoint/2010/main" val="32292317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84B096-7F41-C335-5939-123FAF20090B}"/>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9C0BD313-7E78-E321-AD65-E39520B2CD24}"/>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2B77AAEF-9128-8A9C-C13A-0B46A64CA2AB}"/>
              </a:ext>
            </a:extLst>
          </p:cNvPr>
          <p:cNvSpPr txBox="1">
            <a:spLocks/>
          </p:cNvSpPr>
          <p:nvPr/>
        </p:nvSpPr>
        <p:spPr>
          <a:xfrm>
            <a:off x="-316709" y="7772402"/>
            <a:ext cx="9359900" cy="2794000"/>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9F362394-AA27-72AD-3995-E26B29DE4B7D}"/>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192000" y="8359881"/>
            <a:ext cx="2344560" cy="992990"/>
          </a:xfrm>
          <a:prstGeom prst="rect">
            <a:avLst/>
          </a:prstGeom>
        </p:spPr>
      </p:pic>
      <p:cxnSp>
        <p:nvCxnSpPr>
          <p:cNvPr id="7" name="Straight Connector 6">
            <a:extLst>
              <a:ext uri="{FF2B5EF4-FFF2-40B4-BE49-F238E27FC236}">
                <a16:creationId xmlns:a16="http://schemas.microsoft.com/office/drawing/2014/main" id="{89043B57-7E12-1DBF-7B3F-45D346023E1A}"/>
              </a:ext>
            </a:extLst>
          </p:cNvPr>
          <p:cNvCxnSpPr>
            <a:cxnSpLocks/>
          </p:cNvCxnSpPr>
          <p:nvPr/>
        </p:nvCxnSpPr>
        <p:spPr>
          <a:xfrm>
            <a:off x="393700" y="7721600"/>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161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D3EBCC69-0A40-46B7-AC3D-3AFF37CD7B5B}"/>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33A67F33-6CCF-437F-928F-727EA38B8644}"/>
              </a:ext>
            </a:extLst>
          </p:cNvPr>
          <p:cNvSpPr txBox="1">
            <a:spLocks/>
          </p:cNvSpPr>
          <p:nvPr/>
        </p:nvSpPr>
        <p:spPr>
          <a:xfrm>
            <a:off x="-408723" y="8002533"/>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DESIGN GUIDELINES (LANDSCAPING)</a:t>
            </a: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F275989F-0495-4401-B6C4-E6E6874A7B6E}"/>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sp>
        <p:nvSpPr>
          <p:cNvPr id="11" name="Title 1">
            <a:extLst>
              <a:ext uri="{FF2B5EF4-FFF2-40B4-BE49-F238E27FC236}">
                <a16:creationId xmlns:a16="http://schemas.microsoft.com/office/drawing/2014/main" id="{30193ED7-B9A4-4880-B64E-E4A5CAD92B46}"/>
              </a:ext>
            </a:extLst>
          </p:cNvPr>
          <p:cNvSpPr txBox="1">
            <a:spLocks/>
          </p:cNvSpPr>
          <p:nvPr/>
        </p:nvSpPr>
        <p:spPr>
          <a:xfrm>
            <a:off x="721887" y="-3329801"/>
            <a:ext cx="6186913" cy="1063916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b="1" u="sng">
              <a:latin typeface="+mn-lt"/>
            </a:endParaRPr>
          </a:p>
          <a:p>
            <a:pPr algn="l">
              <a:lnSpc>
                <a:spcPct val="100000"/>
              </a:lnSpc>
            </a:pPr>
            <a:endParaRPr lang="en-US" sz="8000" b="1" u="sng">
              <a:latin typeface="+mn-lt"/>
            </a:endParaRPr>
          </a:p>
        </p:txBody>
      </p:sp>
      <p:cxnSp>
        <p:nvCxnSpPr>
          <p:cNvPr id="13" name="Straight Connector 12">
            <a:extLst>
              <a:ext uri="{FF2B5EF4-FFF2-40B4-BE49-F238E27FC236}">
                <a16:creationId xmlns:a16="http://schemas.microsoft.com/office/drawing/2014/main" id="{9965F6B5-46C8-45D8-B181-C9346D391081}"/>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42EA8E2-BE76-4AB7-9B1E-C7947C2270A1}"/>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9" name="TextBox 8">
            <a:extLst>
              <a:ext uri="{FF2B5EF4-FFF2-40B4-BE49-F238E27FC236}">
                <a16:creationId xmlns:a16="http://schemas.microsoft.com/office/drawing/2014/main" id="{57176E25-6DB5-1327-A348-E4D1DE867B63}"/>
              </a:ext>
            </a:extLst>
          </p:cNvPr>
          <p:cNvSpPr txBox="1"/>
          <p:nvPr/>
        </p:nvSpPr>
        <p:spPr>
          <a:xfrm>
            <a:off x="416692" y="550135"/>
            <a:ext cx="7100528" cy="6248634"/>
          </a:xfrm>
          <a:prstGeom prst="rect">
            <a:avLst/>
          </a:prstGeom>
          <a:noFill/>
        </p:spPr>
        <p:txBody>
          <a:bodyPr wrap="square">
            <a:spAutoFit/>
          </a:bodyPr>
          <a:lstStyle/>
          <a:p>
            <a:pPr marL="0" marR="0" algn="ctr">
              <a:lnSpc>
                <a:spcPct val="107000"/>
              </a:lnSpc>
              <a:spcBef>
                <a:spcPts val="0"/>
              </a:spcBef>
              <a:spcAft>
                <a:spcPts val="800"/>
              </a:spcAft>
            </a:pPr>
            <a:r>
              <a:rPr lang="en-US" sz="20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Planting &amp; Tree Requirements</a:t>
            </a:r>
          </a:p>
          <a:p>
            <a:pPr marL="0" marR="0" algn="ctr">
              <a:lnSpc>
                <a:spcPct val="107000"/>
              </a:lnSpc>
              <a:spcBef>
                <a:spcPts val="0"/>
              </a:spcBef>
              <a:spcAft>
                <a:spcPts val="800"/>
              </a:spcAft>
            </a:pPr>
            <a:endParaRPr lang="en-US" sz="20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Screen all A/C condenser units, gas meters, electric meters and panels, low voltage boxes, pool equipment, and any above ground utilities with shrubs, if not screened with fence.</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Street Yard Trees shall be Lacebark Elm</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Front Yard Trees shall be Live Oak</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Ornamental Trees shall be Crape Myrtle</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1 Gallon Shrubs shall be Knock Out Roses</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Full Shrub Package shall be provided for approval on all lots.</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419799B7-4EDF-058F-7BAA-7C01EDCA7280}"/>
              </a:ext>
            </a:extLst>
          </p:cNvPr>
          <p:cNvCxnSpPr>
            <a:cxnSpLocks/>
          </p:cNvCxnSpPr>
          <p:nvPr/>
        </p:nvCxnSpPr>
        <p:spPr>
          <a:xfrm>
            <a:off x="519889" y="8201947"/>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8800522-5925-B17A-C899-DC28EC5EE8C8}"/>
              </a:ext>
            </a:extLst>
          </p:cNvPr>
          <p:cNvSpPr txBox="1"/>
          <p:nvPr/>
        </p:nvSpPr>
        <p:spPr>
          <a:xfrm>
            <a:off x="7953970" y="592941"/>
            <a:ext cx="7100528" cy="7609006"/>
          </a:xfrm>
          <a:prstGeom prst="rect">
            <a:avLst/>
          </a:prstGeom>
          <a:noFill/>
        </p:spPr>
        <p:txBody>
          <a:bodyPr wrap="square">
            <a:spAutoFit/>
          </a:bodyPr>
          <a:lstStyle/>
          <a:p>
            <a:pPr marL="0" marR="0" algn="ctr">
              <a:lnSpc>
                <a:spcPct val="107000"/>
              </a:lnSpc>
              <a:spcBef>
                <a:spcPts val="0"/>
              </a:spcBef>
              <a:spcAft>
                <a:spcPts val="800"/>
              </a:spcAft>
            </a:pPr>
            <a:r>
              <a:rPr lang="en-US" sz="20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Planting &amp; Tree Requirements</a:t>
            </a:r>
            <a:r>
              <a:rPr lang="en-US" sz="20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 (Front Load)</a:t>
            </a:r>
          </a:p>
          <a:p>
            <a:pPr marL="0" marR="0" algn="ctr">
              <a:lnSpc>
                <a:spcPct val="107000"/>
              </a:lnSpc>
              <a:spcBef>
                <a:spcPts val="0"/>
              </a:spcBef>
              <a:spcAft>
                <a:spcPts val="800"/>
              </a:spcAft>
            </a:pPr>
            <a:endParaRPr lang="en-US" sz="20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Corner/ROW Side Lots (Alley’s) shall get 13 shrubs installed against the house (street side), 10 – (2 sets of 5) 1-gallon shrubs against the fence between sidewalk and fence (centered on fence), 8 shrubs installed in groups of 4 (2 sets) shall be spaced evenly along the fence, 1 (3”) alley corner tree installed between the ROW and the driveway and 3 (3”) street trees installed within the ROW (Street Side)</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Corner/Alley Side Lots shall get 13 shrubs installed against the house (alley side), 10 – (2 sets of 5) 1-gallon shrubs against the fence between sidewalk and fence (centered on fence), 8 shrubs installed in groups of 4 (2 sets) shall be spaced evenly along the fence. 1 (3”) alley corner tree installed between the alley street and the driveway and 2 ornamental trees (6-10’ tall minimum) installed between the house and the alley (alley street side) </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Alley Load Rear Plantings shall consist of 1 (2”-3”) yard tree (Live Oak) and 5 1-gallon shrubs to be located on the non-garage side. </a:t>
            </a:r>
          </a:p>
        </p:txBody>
      </p:sp>
    </p:spTree>
    <p:extLst>
      <p:ext uri="{BB962C8B-B14F-4D97-AF65-F5344CB8AC3E}">
        <p14:creationId xmlns:p14="http://schemas.microsoft.com/office/powerpoint/2010/main" val="42098719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18605B-680C-9339-BAC4-28B884CBD041}"/>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4CCFF5F1-1AD9-3E11-A2BA-B9FA58A2F05E}"/>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584C533A-D975-8EC5-56B1-D0C9FFE97677}"/>
              </a:ext>
            </a:extLst>
          </p:cNvPr>
          <p:cNvSpPr txBox="1">
            <a:spLocks/>
          </p:cNvSpPr>
          <p:nvPr/>
        </p:nvSpPr>
        <p:spPr>
          <a:xfrm>
            <a:off x="-476817" y="8012255"/>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200" b="1" u="sng" dirty="0">
                <a:latin typeface="+mn-lt"/>
                <a:ea typeface="+mn-ea"/>
                <a:cs typeface="+mn-cs"/>
              </a:rPr>
              <a:t>DESIGN GUIDELINES (LANDSCAPING)</a:t>
            </a:r>
            <a:endParaRPr lang="en-US" sz="32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78878841-C82E-CBF9-A81B-49206EB308E2}"/>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422214"/>
            <a:ext cx="2344560" cy="992990"/>
          </a:xfrm>
          <a:prstGeom prst="rect">
            <a:avLst/>
          </a:prstGeom>
        </p:spPr>
      </p:pic>
      <p:sp>
        <p:nvSpPr>
          <p:cNvPr id="11" name="Title 1">
            <a:extLst>
              <a:ext uri="{FF2B5EF4-FFF2-40B4-BE49-F238E27FC236}">
                <a16:creationId xmlns:a16="http://schemas.microsoft.com/office/drawing/2014/main" id="{C6EA320C-675C-E9AC-063D-F26795E36258}"/>
              </a:ext>
            </a:extLst>
          </p:cNvPr>
          <p:cNvSpPr txBox="1">
            <a:spLocks/>
          </p:cNvSpPr>
          <p:nvPr/>
        </p:nvSpPr>
        <p:spPr>
          <a:xfrm>
            <a:off x="721887" y="-3329801"/>
            <a:ext cx="6186913" cy="1063916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b="1" u="sng">
              <a:latin typeface="+mn-lt"/>
            </a:endParaRPr>
          </a:p>
          <a:p>
            <a:pPr algn="l">
              <a:lnSpc>
                <a:spcPct val="100000"/>
              </a:lnSpc>
            </a:pPr>
            <a:endParaRPr lang="en-US" sz="8000" b="1" u="sng">
              <a:latin typeface="+mn-lt"/>
            </a:endParaRPr>
          </a:p>
        </p:txBody>
      </p:sp>
      <p:sp>
        <p:nvSpPr>
          <p:cNvPr id="18" name="Title 1">
            <a:extLst>
              <a:ext uri="{FF2B5EF4-FFF2-40B4-BE49-F238E27FC236}">
                <a16:creationId xmlns:a16="http://schemas.microsoft.com/office/drawing/2014/main" id="{A1EB40A8-C3A8-B9F7-9131-683AEB6E9BF6}"/>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9" name="TextBox 8">
            <a:extLst>
              <a:ext uri="{FF2B5EF4-FFF2-40B4-BE49-F238E27FC236}">
                <a16:creationId xmlns:a16="http://schemas.microsoft.com/office/drawing/2014/main" id="{A553E3FC-4A89-AE24-592A-51F39BB925C0}"/>
              </a:ext>
            </a:extLst>
          </p:cNvPr>
          <p:cNvSpPr txBox="1"/>
          <p:nvPr/>
        </p:nvSpPr>
        <p:spPr>
          <a:xfrm>
            <a:off x="965932" y="814582"/>
            <a:ext cx="13284213" cy="1929503"/>
          </a:xfrm>
          <a:prstGeom prst="rect">
            <a:avLst/>
          </a:prstGeom>
          <a:noFill/>
        </p:spPr>
        <p:txBody>
          <a:bodyPr wrap="square">
            <a:spAutoFit/>
          </a:bodyPr>
          <a:lstStyle/>
          <a:p>
            <a:pPr marL="0" marR="0" algn="ctr">
              <a:lnSpc>
                <a:spcPct val="107000"/>
              </a:lnSpc>
              <a:spcBef>
                <a:spcPts val="0"/>
              </a:spcBef>
              <a:spcAft>
                <a:spcPts val="800"/>
              </a:spcAft>
            </a:pPr>
            <a:r>
              <a:rPr lang="en-US" sz="20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Planting &amp; Tree Requirements (Front Load)</a:t>
            </a:r>
          </a:p>
          <a:p>
            <a:pPr marL="0" marR="0" algn="ctr">
              <a:lnSpc>
                <a:spcPct val="107000"/>
              </a:lnSpc>
              <a:spcBef>
                <a:spcPts val="0"/>
              </a:spcBef>
              <a:spcAft>
                <a:spcPts val="800"/>
              </a:spcAft>
            </a:pPr>
            <a:endParaRPr lang="en-US" sz="20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Front Load internal lots shall get 1 (3”) street yard tree planted in the ROW, 1 (3”) front yard tree and 1 ornamental tree (6-10’ tall minimum).  Front Street yard tree shall be centered on the lot. If lot is atypical, placement to be approved by the Architectural Control Committee</a:t>
            </a:r>
            <a:endPar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DDB309E1-24B5-2132-5A27-68E232D950FE}"/>
              </a:ext>
            </a:extLst>
          </p:cNvPr>
          <p:cNvCxnSpPr>
            <a:cxnSpLocks/>
          </p:cNvCxnSpPr>
          <p:nvPr/>
        </p:nvCxnSpPr>
        <p:spPr>
          <a:xfrm>
            <a:off x="519889" y="8201947"/>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22A53BF-8AA1-571F-DEEC-09C51E05D7FF}"/>
              </a:ext>
            </a:extLst>
          </p:cNvPr>
          <p:cNvSpPr txBox="1"/>
          <p:nvPr/>
        </p:nvSpPr>
        <p:spPr>
          <a:xfrm>
            <a:off x="519889" y="3069991"/>
            <a:ext cx="14303024" cy="4747710"/>
          </a:xfrm>
          <a:prstGeom prst="rect">
            <a:avLst/>
          </a:prstGeom>
          <a:noFill/>
        </p:spPr>
        <p:txBody>
          <a:bodyPr wrap="square">
            <a:spAutoFit/>
          </a:bodyPr>
          <a:lstStyle/>
          <a:p>
            <a:pPr marL="0" marR="0" algn="ctr">
              <a:lnSpc>
                <a:spcPct val="107000"/>
              </a:lnSpc>
              <a:spcBef>
                <a:spcPts val="0"/>
              </a:spcBef>
              <a:spcAft>
                <a:spcPts val="800"/>
              </a:spcAft>
            </a:pPr>
            <a:r>
              <a:rPr lang="en-US" sz="2000" b="1"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Front Yard Landscape</a:t>
            </a:r>
            <a:endParaRPr lang="en-US" sz="20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Front Yards shall be landscaped using a minimum of 20 (1) gallon shrubs </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Alley Lots shall get 1 (3”) street yard tree planted in the ROW, 1 (3”) front yard tree, and 1 ornamental tree (6-10’ tall minimum).  Front Street yard tree shall be centered on the lot. If lot is atypical; placement to be approved by the Architectural Control Committee </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Alley Lots shall have front yard landscape beds which shall start from the house and stop 5’ from the city walk and generally the width of the lot.  Grass shall be installed starting at back of city walk running 5’ towards the house. </a:t>
            </a:r>
          </a:p>
          <a:p>
            <a:pPr>
              <a:lnSpc>
                <a:spcPct val="107000"/>
              </a:lnSpc>
              <a:spcAft>
                <a:spcPts val="800"/>
              </a:spcAft>
            </a:pPr>
            <a:endPar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All Front Load internal lots shall get 1 (3”) street yard tree planted in the ROW, 1 (3”) front yard tree and 1 ornamental tree (6-10’ tall minimum).  Front Street yard tree shall be centered on the lot. If lot is atypical, placement to be approved by the Architectural Control Committee</a:t>
            </a:r>
          </a:p>
        </p:txBody>
      </p:sp>
    </p:spTree>
    <p:extLst>
      <p:ext uri="{BB962C8B-B14F-4D97-AF65-F5344CB8AC3E}">
        <p14:creationId xmlns:p14="http://schemas.microsoft.com/office/powerpoint/2010/main" val="16498656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F9FF5F-831A-3460-4F5E-E4CB7D6EA972}"/>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5DD35C4A-54ED-58FC-0DDC-DF8BDA0E7263}"/>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49095A29-2D52-1F56-05F6-96B871F69E75}"/>
              </a:ext>
            </a:extLst>
          </p:cNvPr>
          <p:cNvSpPr txBox="1">
            <a:spLocks/>
          </p:cNvSpPr>
          <p:nvPr/>
        </p:nvSpPr>
        <p:spPr>
          <a:xfrm>
            <a:off x="-493240" y="7732624"/>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DESIGN GUIDELINES (ALLEY LOAD FENCING)</a:t>
            </a:r>
            <a:endParaRPr lang="en-US" sz="36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A39579C0-ACFA-B45D-CF4E-19F7FF66A67A}"/>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272268"/>
            <a:ext cx="2344560" cy="992990"/>
          </a:xfrm>
          <a:prstGeom prst="rect">
            <a:avLst/>
          </a:prstGeom>
        </p:spPr>
      </p:pic>
      <p:cxnSp>
        <p:nvCxnSpPr>
          <p:cNvPr id="7" name="Straight Connector 6">
            <a:extLst>
              <a:ext uri="{FF2B5EF4-FFF2-40B4-BE49-F238E27FC236}">
                <a16:creationId xmlns:a16="http://schemas.microsoft.com/office/drawing/2014/main" id="{AF638868-5E4F-CD30-109B-BDE4C2A5C29E}"/>
              </a:ext>
            </a:extLst>
          </p:cNvPr>
          <p:cNvCxnSpPr>
            <a:cxnSpLocks/>
          </p:cNvCxnSpPr>
          <p:nvPr/>
        </p:nvCxnSpPr>
        <p:spPr>
          <a:xfrm>
            <a:off x="412750" y="8013429"/>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90A91375-38AF-6786-6C41-6E2B2E1AFCA6}"/>
              </a:ext>
            </a:extLst>
          </p:cNvPr>
          <p:cNvSpPr txBox="1">
            <a:spLocks/>
          </p:cNvSpPr>
          <p:nvPr/>
        </p:nvSpPr>
        <p:spPr>
          <a:xfrm>
            <a:off x="721887" y="-3329801"/>
            <a:ext cx="6186913" cy="1063916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b="1" u="sng">
              <a:latin typeface="+mn-lt"/>
            </a:endParaRPr>
          </a:p>
          <a:p>
            <a:pPr algn="l">
              <a:lnSpc>
                <a:spcPct val="100000"/>
              </a:lnSpc>
            </a:pPr>
            <a:endParaRPr lang="en-US" sz="8000" b="1" u="sng">
              <a:latin typeface="+mn-lt"/>
            </a:endParaRPr>
          </a:p>
        </p:txBody>
      </p:sp>
      <p:sp>
        <p:nvSpPr>
          <p:cNvPr id="18" name="Title 1">
            <a:extLst>
              <a:ext uri="{FF2B5EF4-FFF2-40B4-BE49-F238E27FC236}">
                <a16:creationId xmlns:a16="http://schemas.microsoft.com/office/drawing/2014/main" id="{CEC083F3-88BA-4A5D-E0A1-5B5EA2D69657}"/>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3" name="TextBox 2">
            <a:extLst>
              <a:ext uri="{FF2B5EF4-FFF2-40B4-BE49-F238E27FC236}">
                <a16:creationId xmlns:a16="http://schemas.microsoft.com/office/drawing/2014/main" id="{5792A0E4-41AE-4F0C-D8C9-F6D2F7F02B8F}"/>
              </a:ext>
            </a:extLst>
          </p:cNvPr>
          <p:cNvSpPr txBox="1"/>
          <p:nvPr/>
        </p:nvSpPr>
        <p:spPr>
          <a:xfrm>
            <a:off x="487796" y="1461776"/>
            <a:ext cx="6921499" cy="5346848"/>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Alley Load Fencing Main Internal Lots </a:t>
            </a:r>
          </a:p>
          <a:p>
            <a:pPr marR="0" lvl="0">
              <a:lnSpc>
                <a:spcPct val="107000"/>
              </a:lnSpc>
              <a:spcBef>
                <a:spcPts val="0"/>
              </a:spcBef>
              <a:spcAft>
                <a:spcPts val="0"/>
              </a:spcAft>
            </a:pPr>
            <a:endParaRPr lang="en-US" sz="2000" b="1" u="sng"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start as close to 5’ as possible from the front corner of the house; depending on architectural features, windows, gas meters, electric meters and panels, low voltage boxes, and pool equipment, but shall not be less than 5’. </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return 3’ forward from front corners of detached garage on alley facing sides.</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Provide front gate on patio side.  If AC condenser conflicts, gate shall be located on opposing side.</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Provide rear gate that opens to largest side of rear yard to alley.</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18CF1ADC-7D0E-710E-B13E-2E02D73D6B11}"/>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97572F1-5599-D144-58CA-EA6E67695782}"/>
              </a:ext>
            </a:extLst>
          </p:cNvPr>
          <p:cNvSpPr txBox="1"/>
          <p:nvPr/>
        </p:nvSpPr>
        <p:spPr>
          <a:xfrm>
            <a:off x="7866839" y="330200"/>
            <a:ext cx="6921499" cy="7981416"/>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Alley Load Fencing Corner Lots </a:t>
            </a: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start as close to 5’ as possible from the front corner of the house; depending on architectural features, windows, gas meters, electric meters and panels, low voltage boxes, and pool equipment, but shall not be less than 5’. </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be offset 2’ from property line – street side (Corner Lot) (3’ grass/landscape space between fence and city walk</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be offset 3’ from alley/edge of pavement – alley side (Alley lot)</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Provide front gate on non-street side.  If AC condenser conflicts (as they may on corner lots), gate is to be located on opposing side.</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Provide rear gate that opens to largest side of rear yard.</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extend past garage street side to 3’ from edge of alley pavement</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extend past garage alley side 3’ from edge of pavement</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212096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D8FB50-6F78-BDD4-2311-B2777B088E29}"/>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C3914F9B-B81D-24DD-A7A5-ED761E24A8A5}"/>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DDE10A04-2776-65E4-63D6-56148C98AE71}"/>
              </a:ext>
            </a:extLst>
          </p:cNvPr>
          <p:cNvSpPr txBox="1">
            <a:spLocks/>
          </p:cNvSpPr>
          <p:nvPr/>
        </p:nvSpPr>
        <p:spPr>
          <a:xfrm>
            <a:off x="-493240" y="7732624"/>
            <a:ext cx="1112557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DESIGN GUIDELINES (FRONT LOAD FENCING)</a:t>
            </a:r>
            <a:endParaRPr lang="en-US" sz="3600" b="1" dirty="0">
              <a:latin typeface="+mn-lt"/>
              <a:ea typeface="+mn-ea"/>
              <a:cs typeface="+mn-cs"/>
            </a:endParaRPr>
          </a:p>
          <a:p>
            <a:pPr marL="1141771" indent="-228600" algn="l">
              <a:spcAft>
                <a:spcPts val="799"/>
              </a:spcAft>
              <a:buFont typeface="Arial" panose="020B0604020202020204" pitchFamily="34" charset="0"/>
              <a:buChar char="•"/>
            </a:pPr>
            <a:endParaRPr lang="en-US" sz="22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EECE3BD2-0516-1A58-3322-1C78362BDCC8}"/>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272268"/>
            <a:ext cx="2344560" cy="992990"/>
          </a:xfrm>
          <a:prstGeom prst="rect">
            <a:avLst/>
          </a:prstGeom>
        </p:spPr>
      </p:pic>
      <p:cxnSp>
        <p:nvCxnSpPr>
          <p:cNvPr id="7" name="Straight Connector 6">
            <a:extLst>
              <a:ext uri="{FF2B5EF4-FFF2-40B4-BE49-F238E27FC236}">
                <a16:creationId xmlns:a16="http://schemas.microsoft.com/office/drawing/2014/main" id="{7CDEB6CE-5643-F032-CE9D-89D36F7BA382}"/>
              </a:ext>
            </a:extLst>
          </p:cNvPr>
          <p:cNvCxnSpPr>
            <a:cxnSpLocks/>
          </p:cNvCxnSpPr>
          <p:nvPr/>
        </p:nvCxnSpPr>
        <p:spPr>
          <a:xfrm>
            <a:off x="412750" y="8013429"/>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C882D1D-F141-1615-57C3-31FC56C19325}"/>
              </a:ext>
            </a:extLst>
          </p:cNvPr>
          <p:cNvSpPr txBox="1">
            <a:spLocks/>
          </p:cNvSpPr>
          <p:nvPr/>
        </p:nvSpPr>
        <p:spPr>
          <a:xfrm>
            <a:off x="721887" y="-3329801"/>
            <a:ext cx="6186913" cy="1063916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b="1" u="sng">
              <a:latin typeface="+mn-lt"/>
            </a:endParaRPr>
          </a:p>
          <a:p>
            <a:pPr algn="l">
              <a:lnSpc>
                <a:spcPct val="100000"/>
              </a:lnSpc>
            </a:pPr>
            <a:endParaRPr lang="en-US" sz="8000" b="1" u="sng">
              <a:latin typeface="+mn-lt"/>
            </a:endParaRPr>
          </a:p>
        </p:txBody>
      </p:sp>
      <p:sp>
        <p:nvSpPr>
          <p:cNvPr id="18" name="Title 1">
            <a:extLst>
              <a:ext uri="{FF2B5EF4-FFF2-40B4-BE49-F238E27FC236}">
                <a16:creationId xmlns:a16="http://schemas.microsoft.com/office/drawing/2014/main" id="{A321A882-A081-CE5E-BA2C-5FF5DB31DCC2}"/>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3" name="TextBox 2">
            <a:extLst>
              <a:ext uri="{FF2B5EF4-FFF2-40B4-BE49-F238E27FC236}">
                <a16:creationId xmlns:a16="http://schemas.microsoft.com/office/drawing/2014/main" id="{19DDBA14-E257-F110-8F7D-7853CDA21AFF}"/>
              </a:ext>
            </a:extLst>
          </p:cNvPr>
          <p:cNvSpPr txBox="1"/>
          <p:nvPr/>
        </p:nvSpPr>
        <p:spPr>
          <a:xfrm>
            <a:off x="1714503" y="2968163"/>
            <a:ext cx="6921499" cy="2053639"/>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Front Load Fencing Internal Lots </a:t>
            </a:r>
          </a:p>
          <a:p>
            <a:pPr marR="0" lvl="0">
              <a:lnSpc>
                <a:spcPct val="107000"/>
              </a:lnSpc>
              <a:spcBef>
                <a:spcPts val="0"/>
              </a:spcBef>
              <a:spcAft>
                <a:spcPts val="0"/>
              </a:spcAft>
            </a:pPr>
            <a:endParaRPr lang="en-US" sz="2000" b="1" u="sng"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start at rear corners of house</a:t>
            </a:r>
          </a:p>
          <a:p>
            <a:pPr marL="342900" marR="0" lvl="0" indent="-342900">
              <a:lnSpc>
                <a:spcPct val="107000"/>
              </a:lnSpc>
              <a:spcBef>
                <a:spcPts val="0"/>
              </a:spcBef>
              <a:spcAft>
                <a:spcPts val="0"/>
              </a:spcAft>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Gate to be installed on garage side</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DD2F9896-8545-8C17-026D-A51D6E1CAC7A}"/>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71FCFAD-D4C9-BDF0-3F3C-FB81044CE6D1}"/>
              </a:ext>
            </a:extLst>
          </p:cNvPr>
          <p:cNvSpPr txBox="1"/>
          <p:nvPr/>
        </p:nvSpPr>
        <p:spPr>
          <a:xfrm>
            <a:off x="8074112" y="2144861"/>
            <a:ext cx="6921499" cy="3700244"/>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Front Load Fencing Corner Lots </a:t>
            </a: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start 5’ forward rear corner of house or 5’ forward rear patio on street side</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start at rear corner of house non street side</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Fence to be offset 2’ from property line – street side (Corner Lot) (3’ grass/landscape space between fence and city walk)</a:t>
            </a:r>
          </a:p>
          <a:p>
            <a:pPr marL="342900" indent="-342900">
              <a:lnSpc>
                <a:spcPct val="107000"/>
              </a:lnSpc>
              <a:buFont typeface="Symbol" panose="05050102010706020507" pitchFamily="18" charset="2"/>
              <a:buChar char=""/>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2000" dirty="0">
                <a:latin typeface="Calibri" panose="020F0502020204030204" pitchFamily="34" charset="0"/>
                <a:ea typeface="Calibri" panose="020F0502020204030204" pitchFamily="34" charset="0"/>
                <a:cs typeface="Times New Roman" panose="02020603050405020304" pitchFamily="18" charset="0"/>
              </a:rPr>
              <a:t>Gate to be installed on non-street side</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571549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32F777-4BCB-BD94-834B-9E71740C5F92}"/>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7E7D1006-529C-0910-5968-96B729FECECD}"/>
              </a:ext>
            </a:extLst>
          </p:cNvPr>
          <p:cNvSpPr/>
          <p:nvPr/>
        </p:nvSpPr>
        <p:spPr>
          <a:xfrm>
            <a:off x="222422" y="210408"/>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D651D17B-84AD-6898-7E18-7D815770D013}"/>
              </a:ext>
            </a:extLst>
          </p:cNvPr>
          <p:cNvSpPr txBox="1">
            <a:spLocks/>
          </p:cNvSpPr>
          <p:nvPr/>
        </p:nvSpPr>
        <p:spPr>
          <a:xfrm>
            <a:off x="-493241" y="7732624"/>
            <a:ext cx="12407333"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u="sng" dirty="0">
                <a:latin typeface="+mn-lt"/>
                <a:ea typeface="+mn-ea"/>
                <a:cs typeface="+mn-cs"/>
              </a:rPr>
              <a:t>DESIGN GUIDELINES (PRODUCT SPECIFIC REQUIREMENTS)</a:t>
            </a:r>
            <a:endParaRPr lang="en-US" sz="3600" b="1" dirty="0">
              <a:latin typeface="+mn-lt"/>
              <a:ea typeface="+mn-ea"/>
              <a:cs typeface="+mn-cs"/>
            </a:endParaRPr>
          </a:p>
          <a:p>
            <a:pPr marL="913171" algn="l">
              <a:spcAft>
                <a:spcPts val="799"/>
              </a:spcAft>
            </a:pPr>
            <a:endParaRPr lang="en-US" sz="2000" dirty="0">
              <a:latin typeface="Romantic" panose="00000400000000000000" pitchFamily="2" charset="2"/>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B913B9E7-971F-4DB4-2ABA-B7264FFA8DA9}"/>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68200" y="8272268"/>
            <a:ext cx="2344560" cy="992990"/>
          </a:xfrm>
          <a:prstGeom prst="rect">
            <a:avLst/>
          </a:prstGeom>
        </p:spPr>
      </p:pic>
      <p:cxnSp>
        <p:nvCxnSpPr>
          <p:cNvPr id="7" name="Straight Connector 6">
            <a:extLst>
              <a:ext uri="{FF2B5EF4-FFF2-40B4-BE49-F238E27FC236}">
                <a16:creationId xmlns:a16="http://schemas.microsoft.com/office/drawing/2014/main" id="{90BA7B27-85A4-A9EB-ADB6-86E081CA77CC}"/>
              </a:ext>
            </a:extLst>
          </p:cNvPr>
          <p:cNvCxnSpPr>
            <a:cxnSpLocks/>
          </p:cNvCxnSpPr>
          <p:nvPr/>
        </p:nvCxnSpPr>
        <p:spPr>
          <a:xfrm>
            <a:off x="412750" y="8013429"/>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7FA200D1-5149-3120-3E09-D6EEA13D21AF}"/>
              </a:ext>
            </a:extLst>
          </p:cNvPr>
          <p:cNvSpPr txBox="1">
            <a:spLocks/>
          </p:cNvSpPr>
          <p:nvPr/>
        </p:nvSpPr>
        <p:spPr>
          <a:xfrm>
            <a:off x="721887" y="-3329801"/>
            <a:ext cx="6186913" cy="10639166"/>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pPr>
            <a:endParaRPr lang="en-US" sz="1800" b="1" u="sng">
              <a:latin typeface="+mn-lt"/>
            </a:endParaRPr>
          </a:p>
          <a:p>
            <a:pPr algn="l">
              <a:lnSpc>
                <a:spcPct val="100000"/>
              </a:lnSpc>
            </a:pPr>
            <a:endParaRPr lang="en-US" sz="8000" b="1" u="sng">
              <a:latin typeface="+mn-lt"/>
            </a:endParaRPr>
          </a:p>
        </p:txBody>
      </p:sp>
      <p:sp>
        <p:nvSpPr>
          <p:cNvPr id="18" name="Title 1">
            <a:extLst>
              <a:ext uri="{FF2B5EF4-FFF2-40B4-BE49-F238E27FC236}">
                <a16:creationId xmlns:a16="http://schemas.microsoft.com/office/drawing/2014/main" id="{D4AB0907-BB03-6FF0-F6EF-0D2C288D98FD}"/>
              </a:ext>
            </a:extLst>
          </p:cNvPr>
          <p:cNvSpPr txBox="1">
            <a:spLocks/>
          </p:cNvSpPr>
          <p:nvPr/>
        </p:nvSpPr>
        <p:spPr>
          <a:xfrm>
            <a:off x="7866839" y="-5207000"/>
            <a:ext cx="7500161" cy="8178800"/>
          </a:xfrm>
          <a:prstGeom prst="rect">
            <a:avLst/>
          </a:prstGeom>
        </p:spPr>
        <p:txBody>
          <a:bodyPr vert="horz" lIns="121793" tIns="60897" rIns="121793" bIns="60897"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US" sz="8000" b="1" u="sng">
              <a:latin typeface="+mn-lt"/>
            </a:endParaRPr>
          </a:p>
          <a:p>
            <a:pPr algn="l">
              <a:lnSpc>
                <a:spcPct val="100000"/>
              </a:lnSpc>
            </a:pPr>
            <a:endParaRPr lang="en-US" sz="1800" b="1">
              <a:latin typeface="+mn-lt"/>
            </a:endParaRPr>
          </a:p>
          <a:p>
            <a:pPr algn="l">
              <a:lnSpc>
                <a:spcPct val="100000"/>
              </a:lnSpc>
            </a:pPr>
            <a:endParaRPr lang="en-US" sz="7200" b="1" u="sng">
              <a:latin typeface="+mn-lt"/>
            </a:endParaRPr>
          </a:p>
          <a:p>
            <a:pPr algn="l">
              <a:lnSpc>
                <a:spcPct val="100000"/>
              </a:lnSpc>
            </a:pPr>
            <a:endParaRPr lang="en-US" sz="4000" b="1" u="sng">
              <a:latin typeface="+mn-lt"/>
            </a:endParaRPr>
          </a:p>
        </p:txBody>
      </p:sp>
      <p:sp>
        <p:nvSpPr>
          <p:cNvPr id="3" name="TextBox 2">
            <a:extLst>
              <a:ext uri="{FF2B5EF4-FFF2-40B4-BE49-F238E27FC236}">
                <a16:creationId xmlns:a16="http://schemas.microsoft.com/office/drawing/2014/main" id="{3873A436-D7C8-7148-6DC5-92D62F4A2FD5}"/>
              </a:ext>
            </a:extLst>
          </p:cNvPr>
          <p:cNvSpPr txBox="1"/>
          <p:nvPr/>
        </p:nvSpPr>
        <p:spPr>
          <a:xfrm>
            <a:off x="466320" y="565528"/>
            <a:ext cx="6921499" cy="1619674"/>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Internal Alley Load; No Garage</a:t>
            </a:r>
          </a:p>
          <a:p>
            <a:pPr marR="0" lvl="0">
              <a:lnSpc>
                <a:spcPct val="107000"/>
              </a:lnSpc>
              <a:spcBef>
                <a:spcPts val="0"/>
              </a:spcBef>
              <a:spcAft>
                <a:spcPts val="0"/>
              </a:spcAft>
            </a:pPr>
            <a:endParaRPr lang="en-US" sz="2000" b="1" u="sng"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n-US" dirty="0"/>
              <a:t>Driveway parking shall be 18’ (w) x 18.5’ (d) and no less than 333 </a:t>
            </a:r>
            <a:r>
              <a:rPr lang="en-US" dirty="0" err="1"/>
              <a:t>sqft</a:t>
            </a:r>
            <a:r>
              <a:rPr lang="en-US" dirty="0"/>
              <a:t>. </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B9D6676C-4E88-3E8D-659D-6DF7932CB797}"/>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14DF36B-C6F2-8179-3A98-A40CC2E209E6}"/>
              </a:ext>
            </a:extLst>
          </p:cNvPr>
          <p:cNvSpPr txBox="1"/>
          <p:nvPr/>
        </p:nvSpPr>
        <p:spPr>
          <a:xfrm>
            <a:off x="480369" y="2297826"/>
            <a:ext cx="6921499" cy="4943661"/>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Internal Alley Storage Shed (Non-Corner Lots)</a:t>
            </a:r>
          </a:p>
          <a:p>
            <a:pPr marR="0" lvl="0">
              <a:lnSpc>
                <a:spcPct val="107000"/>
              </a:lnSpc>
              <a:spcBef>
                <a:spcPts val="0"/>
              </a:spcBef>
              <a:spcAft>
                <a:spcPts val="0"/>
              </a:spcAft>
            </a:pPr>
            <a:endParaRPr lang="en-US" sz="2000" b="1" u="sng"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n-US" dirty="0"/>
              <a:t>All Internal Alley Lots (non-corner) without a garage option, shall receive 1 standard storage shed and sited accordingly</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Storage shed shall be no more than 100 </a:t>
            </a:r>
            <a:r>
              <a:rPr lang="en-US" dirty="0" err="1"/>
              <a:t>sqft</a:t>
            </a:r>
            <a:r>
              <a:rPr lang="en-US" dirty="0"/>
              <a:t>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Storage shed shall be no more than 8.5’ in height when measured from the surface of the lot to the highest point of the storage building</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Storage shed to be placed 3’ from rear fence and 1’ from rear walkway.</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Storage shed colors and materials (including shingles) to match house</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5075D53-F542-302E-DCCF-02FBBE1970C1}"/>
              </a:ext>
            </a:extLst>
          </p:cNvPr>
          <p:cNvSpPr txBox="1"/>
          <p:nvPr/>
        </p:nvSpPr>
        <p:spPr>
          <a:xfrm>
            <a:off x="8003598" y="565528"/>
            <a:ext cx="6921499" cy="4389663"/>
          </a:xfrm>
          <a:prstGeom prst="rect">
            <a:avLst/>
          </a:prstGeom>
          <a:noFill/>
        </p:spPr>
        <p:txBody>
          <a:bodyPr wrap="square">
            <a:spAutoFit/>
          </a:bodyPr>
          <a:lstStyle/>
          <a:p>
            <a:pPr marR="0" lvl="0">
              <a:lnSpc>
                <a:spcPct val="107000"/>
              </a:lnSpc>
              <a:spcBef>
                <a:spcPts val="0"/>
              </a:spcBef>
              <a:spcAft>
                <a:spcPts val="0"/>
              </a:spcAft>
            </a:pPr>
            <a:r>
              <a:rPr lang="en-US" sz="2000" b="1" u="sng" dirty="0">
                <a:latin typeface="Calibri" panose="020F0502020204030204" pitchFamily="34" charset="0"/>
                <a:ea typeface="Calibri" panose="020F0502020204030204" pitchFamily="34" charset="0"/>
                <a:cs typeface="Times New Roman" panose="02020603050405020304" pitchFamily="18" charset="0"/>
              </a:rPr>
              <a:t>Internal Alley Lot Fencing </a:t>
            </a:r>
          </a:p>
          <a:p>
            <a:pPr marR="0" lvl="0">
              <a:lnSpc>
                <a:spcPct val="107000"/>
              </a:lnSpc>
              <a:spcBef>
                <a:spcPts val="0"/>
              </a:spcBef>
              <a:spcAft>
                <a:spcPts val="0"/>
              </a:spcAft>
            </a:pPr>
            <a:endParaRPr lang="en-US" sz="2000" b="1" u="sng"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n-US" dirty="0"/>
              <a:t>Fence to start as close to 5’ as possible from the front corner of the house; depending on architectural features, windows, gas meters, electric meters and panels, low voltage boxes, and pool equipment, but shall not be less than 5’.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Fence to return 3’ forward from front corners of detached garage on alley facing sides.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Provide front gate on patio side.  If AC condenser conflicts, gate shall be located on opposing side.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Provide rear gate that opens to largest side of rear yard to alley.</a:t>
            </a:r>
          </a:p>
          <a:p>
            <a:pPr marL="742950" marR="0" lvl="1" indent="-285750">
              <a:lnSpc>
                <a:spcPct val="107000"/>
              </a:lnSpc>
              <a:spcBef>
                <a:spcPts val="0"/>
              </a:spcBef>
              <a:spcAft>
                <a:spcPts val="800"/>
              </a:spcAft>
              <a:buFont typeface="Courier New" panose="02070309020205020404" pitchFamily="49" charset="0"/>
              <a:buChar char="o"/>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488764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2EF2F6-7813-9C5F-95A4-951336DFB6D1}"/>
            </a:ext>
          </a:extLst>
        </p:cNvPr>
        <p:cNvGrpSpPr/>
        <p:nvPr/>
      </p:nvGrpSpPr>
      <p:grpSpPr>
        <a:xfrm>
          <a:off x="0" y="0"/>
          <a:ext cx="0" cy="0"/>
          <a:chOff x="0" y="0"/>
          <a:chExt cx="0" cy="0"/>
        </a:xfrm>
      </p:grpSpPr>
      <p:sp>
        <p:nvSpPr>
          <p:cNvPr id="125" name="Rectangle 124">
            <a:extLst>
              <a:ext uri="{FF2B5EF4-FFF2-40B4-BE49-F238E27FC236}">
                <a16:creationId xmlns:a16="http://schemas.microsoft.com/office/drawing/2014/main" id="{85643DF9-B470-5156-933B-A2C7F4CDCA6B}"/>
              </a:ext>
            </a:extLst>
          </p:cNvPr>
          <p:cNvSpPr/>
          <p:nvPr/>
        </p:nvSpPr>
        <p:spPr>
          <a:xfrm>
            <a:off x="133522" y="6865"/>
            <a:ext cx="15087600" cy="961355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B6AB2FE3-1258-D4D3-98BF-2EAB99D10A84}"/>
              </a:ext>
            </a:extLst>
          </p:cNvPr>
          <p:cNvSpPr txBox="1">
            <a:spLocks/>
          </p:cNvSpPr>
          <p:nvPr/>
        </p:nvSpPr>
        <p:spPr>
          <a:xfrm>
            <a:off x="-205798" y="7331575"/>
            <a:ext cx="9497542" cy="30652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913171" algn="l">
              <a:spcAft>
                <a:spcPts val="799"/>
              </a:spcAft>
            </a:pPr>
            <a:r>
              <a:rPr lang="en-US" sz="3600" b="1" dirty="0">
                <a:latin typeface="+mn-lt"/>
                <a:ea typeface="+mn-ea"/>
                <a:cs typeface="+mn-cs"/>
              </a:rPr>
              <a:t>GENERAL RESTRICTIONS (PLAT AND CCR’s)</a:t>
            </a:r>
            <a:endParaRPr lang="en-US" sz="1200" b="1" dirty="0">
              <a:latin typeface="+mn-lt"/>
              <a:ea typeface="+mn-ea"/>
              <a:cs typeface="+mn-cs"/>
            </a:endParaRPr>
          </a:p>
          <a:p>
            <a:pPr marL="1141771" indent="-228600" algn="l">
              <a:spcAft>
                <a:spcPts val="799"/>
              </a:spcAft>
              <a:buFont typeface="Arial" panose="020B0604020202020204" pitchFamily="34" charset="0"/>
              <a:buChar char="•"/>
            </a:pPr>
            <a:endParaRPr lang="en-US" sz="2100" dirty="0">
              <a:latin typeface="+mn-lt"/>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75CCE183-EEDB-8DE5-2BFD-7BF879895C84}"/>
              </a:ext>
            </a:extLst>
          </p:cNvPr>
          <p:cNvPicPr>
            <a:picLocks noChangeAspect="1"/>
          </p:cNvPicPr>
          <p:nvPr/>
        </p:nvPicPr>
        <p:blipFill rotWithShape="1">
          <a:blip r:embed="rId2">
            <a:extLst>
              <a:ext uri="{28A0092B-C50C-407E-A947-70E740481C1C}">
                <a14:useLocalDpi xmlns:a14="http://schemas.microsoft.com/office/drawing/2010/main" val="0"/>
              </a:ext>
            </a:extLst>
          </a:blip>
          <a:srcRect l="13865" t="18412" r="14707" b="27801"/>
          <a:stretch/>
        </p:blipFill>
        <p:spPr>
          <a:xfrm>
            <a:off x="12204700" y="8276288"/>
            <a:ext cx="2344560" cy="992990"/>
          </a:xfrm>
          <a:prstGeom prst="rect">
            <a:avLst/>
          </a:prstGeom>
        </p:spPr>
      </p:pic>
      <p:cxnSp>
        <p:nvCxnSpPr>
          <p:cNvPr id="7" name="Straight Connector 6">
            <a:extLst>
              <a:ext uri="{FF2B5EF4-FFF2-40B4-BE49-F238E27FC236}">
                <a16:creationId xmlns:a16="http://schemas.microsoft.com/office/drawing/2014/main" id="{FAA7017F-EE5D-630A-5DC6-2C939871EC1B}"/>
              </a:ext>
            </a:extLst>
          </p:cNvPr>
          <p:cNvCxnSpPr>
            <a:cxnSpLocks/>
          </p:cNvCxnSpPr>
          <p:nvPr/>
        </p:nvCxnSpPr>
        <p:spPr>
          <a:xfrm>
            <a:off x="425450" y="7765142"/>
            <a:ext cx="14693900" cy="0"/>
          </a:xfrm>
          <a:prstGeom prst="line">
            <a:avLst/>
          </a:prstGeom>
          <a:ln w="15875" cmpd="sng">
            <a:solidFill>
              <a:schemeClr val="bg1">
                <a:lumMod val="65000"/>
              </a:schemeClr>
            </a:solidFill>
          </a:ln>
          <a:effectLst>
            <a:outerShdw dist="38100" dir="5400000" algn="t" rotWithShape="0">
              <a:schemeClr val="bg1">
                <a:lumMod val="75000"/>
                <a:alpha val="71000"/>
              </a:scheme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871AF05-1483-2775-6E06-4BF3C30A309F}"/>
              </a:ext>
            </a:extLst>
          </p:cNvPr>
          <p:cNvSpPr txBox="1"/>
          <p:nvPr/>
        </p:nvSpPr>
        <p:spPr>
          <a:xfrm>
            <a:off x="7878510" y="239618"/>
            <a:ext cx="7240840" cy="2053639"/>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b="1" u="sng" dirty="0">
                <a:effectLst/>
                <a:latin typeface="Calibri" panose="020F0502020204030204" pitchFamily="34" charset="0"/>
                <a:ea typeface="Calibri" panose="020F0502020204030204" pitchFamily="34" charset="0"/>
                <a:cs typeface="Times New Roman" panose="02020603050405020304" pitchFamily="18" charset="0"/>
              </a:rPr>
              <a:t>Prelim/Plat Restrictions </a:t>
            </a:r>
          </a:p>
          <a:p>
            <a:pPr lvl="1">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A typical 12’ Easement, measured from the ROW, shall be dedicated to Aqua Water Supply Corporation along one side of the side of streets as shown (on the plats and prelim). A typical 10’ PUE shall be dedicated along the opposite side of said streets. </a:t>
            </a:r>
          </a:p>
        </p:txBody>
      </p:sp>
      <p:sp>
        <p:nvSpPr>
          <p:cNvPr id="6" name="TextBox 5">
            <a:extLst>
              <a:ext uri="{FF2B5EF4-FFF2-40B4-BE49-F238E27FC236}">
                <a16:creationId xmlns:a16="http://schemas.microsoft.com/office/drawing/2014/main" id="{7CCDD970-8D86-4851-A81C-98684217765F}"/>
              </a:ext>
            </a:extLst>
          </p:cNvPr>
          <p:cNvSpPr txBox="1"/>
          <p:nvPr/>
        </p:nvSpPr>
        <p:spPr>
          <a:xfrm>
            <a:off x="323678" y="6206043"/>
            <a:ext cx="7317213" cy="1065676"/>
          </a:xfrm>
          <a:prstGeom prst="rect">
            <a:avLst/>
          </a:prstGeom>
          <a:noFill/>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Driveways</a:t>
            </a:r>
          </a:p>
          <a:p>
            <a:pPr lvl="1">
              <a:lnSpc>
                <a:spcPct val="107000"/>
              </a:lnSpc>
            </a:pPr>
            <a:r>
              <a:rPr lang="en-US" sz="2000" dirty="0">
                <a:latin typeface="Calibri" panose="020F0502020204030204" pitchFamily="34" charset="0"/>
                <a:ea typeface="Calibri" panose="020F0502020204030204" pitchFamily="34" charset="0"/>
                <a:cs typeface="Times New Roman" panose="02020603050405020304" pitchFamily="18" charset="0"/>
              </a:rPr>
              <a:t>All driveways shall be surfaced with concrete or similar substance approved by the Architectural Reviewer.</a:t>
            </a:r>
          </a:p>
        </p:txBody>
      </p:sp>
      <p:sp>
        <p:nvSpPr>
          <p:cNvPr id="12" name="TextBox 11">
            <a:extLst>
              <a:ext uri="{FF2B5EF4-FFF2-40B4-BE49-F238E27FC236}">
                <a16:creationId xmlns:a16="http://schemas.microsoft.com/office/drawing/2014/main" id="{667C1382-CF90-0597-107F-2E082DC43CBF}"/>
              </a:ext>
            </a:extLst>
          </p:cNvPr>
          <p:cNvSpPr txBox="1"/>
          <p:nvPr/>
        </p:nvSpPr>
        <p:spPr>
          <a:xfrm>
            <a:off x="323678" y="228178"/>
            <a:ext cx="5727037" cy="5755422"/>
          </a:xfrm>
          <a:prstGeom prst="rect">
            <a:avLst/>
          </a:prstGeom>
          <a:noFill/>
        </p:spPr>
        <p:txBody>
          <a:bodyPr wrap="square">
            <a:spAutoFit/>
          </a:bodyPr>
          <a:lstStyle/>
          <a:p>
            <a:r>
              <a:rPr lang="en-US" sz="2400" b="1" u="sng" dirty="0"/>
              <a:t>SETBACKS</a:t>
            </a:r>
          </a:p>
          <a:p>
            <a:endParaRPr lang="en-US" sz="2400" b="1" u="sng" dirty="0"/>
          </a:p>
          <a:p>
            <a:r>
              <a:rPr lang="en-US" sz="2000" b="1" u="sng" dirty="0"/>
              <a:t>Alley Load:</a:t>
            </a:r>
          </a:p>
          <a:p>
            <a:r>
              <a:rPr lang="en-US" sz="2000" dirty="0"/>
              <a:t>Front: 10’ (Per Plat and Prelim) </a:t>
            </a:r>
          </a:p>
          <a:p>
            <a:r>
              <a:rPr lang="en-US" sz="2000" dirty="0"/>
              <a:t>Side: 5’ (Per Plat and Prelim)</a:t>
            </a:r>
          </a:p>
          <a:p>
            <a:r>
              <a:rPr lang="en-US" sz="2000" dirty="0"/>
              <a:t>Corner Side: 15’ (Per Prelim) </a:t>
            </a:r>
          </a:p>
          <a:p>
            <a:r>
              <a:rPr lang="en-US" sz="2000" dirty="0"/>
              <a:t>Rear: 18.5’ from pave line (self imposed per design guidelines to allow for two parking spaces in driveway)</a:t>
            </a:r>
          </a:p>
          <a:p>
            <a:endParaRPr lang="en-US" sz="2000" b="1" dirty="0"/>
          </a:p>
          <a:p>
            <a:r>
              <a:rPr lang="en-US" sz="2000" b="1" u="sng" dirty="0"/>
              <a:t>Front Load:</a:t>
            </a:r>
          </a:p>
          <a:p>
            <a:r>
              <a:rPr lang="en-US" sz="2000" dirty="0"/>
              <a:t>Front: 20’ (Per Prelim) </a:t>
            </a:r>
          </a:p>
          <a:p>
            <a:r>
              <a:rPr lang="en-US" sz="2000" dirty="0"/>
              <a:t>Side: 5’ (Per Plat and Prelim) </a:t>
            </a:r>
          </a:p>
          <a:p>
            <a:r>
              <a:rPr lang="en-US" sz="2000" dirty="0"/>
              <a:t>Corner Side: 15’ (Per Prelim) </a:t>
            </a:r>
          </a:p>
          <a:p>
            <a:r>
              <a:rPr lang="en-US" sz="2000" dirty="0"/>
              <a:t>Rear: 10’ (Per Prelim) </a:t>
            </a:r>
          </a:p>
          <a:p>
            <a:endParaRPr lang="en-US" sz="2000" dirty="0"/>
          </a:p>
          <a:p>
            <a:r>
              <a:rPr lang="en-US" sz="2000" b="1" dirty="0"/>
              <a:t>Buildings cannot be placed within 10ft of the edge of the Aqua easement. – Per Inspector</a:t>
            </a:r>
          </a:p>
        </p:txBody>
      </p:sp>
      <p:sp>
        <p:nvSpPr>
          <p:cNvPr id="5" name="TextBox 4">
            <a:extLst>
              <a:ext uri="{FF2B5EF4-FFF2-40B4-BE49-F238E27FC236}">
                <a16:creationId xmlns:a16="http://schemas.microsoft.com/office/drawing/2014/main" id="{BF1F94EC-9431-B85C-792F-81D9152A5DB1}"/>
              </a:ext>
            </a:extLst>
          </p:cNvPr>
          <p:cNvSpPr txBox="1"/>
          <p:nvPr/>
        </p:nvSpPr>
        <p:spPr>
          <a:xfrm>
            <a:off x="7878510" y="2350963"/>
            <a:ext cx="7128408" cy="1065676"/>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Garage Color</a:t>
            </a:r>
            <a:endParaRPr lang="en-US" sz="1600" dirty="0"/>
          </a:p>
          <a:p>
            <a:pPr lvl="1">
              <a:lnSpc>
                <a:spcPct val="107000"/>
              </a:lnSpc>
            </a:pPr>
            <a:r>
              <a:rPr lang="en-US" sz="2000" dirty="0">
                <a:highlight>
                  <a:srgbClr val="FFFF00"/>
                </a:highlight>
                <a:latin typeface="Calibri" panose="020F0502020204030204" pitchFamily="34" charset="0"/>
                <a:ea typeface="Calibri" panose="020F0502020204030204" pitchFamily="34" charset="0"/>
                <a:cs typeface="Times New Roman" panose="02020603050405020304" pitchFamily="18" charset="0"/>
              </a:rPr>
              <a:t>All garages shall be the color white unless otherwise approved by the Architectural Control Committee</a:t>
            </a:r>
          </a:p>
        </p:txBody>
      </p:sp>
      <p:sp>
        <p:nvSpPr>
          <p:cNvPr id="10" name="TextBox 9">
            <a:extLst>
              <a:ext uri="{FF2B5EF4-FFF2-40B4-BE49-F238E27FC236}">
                <a16:creationId xmlns:a16="http://schemas.microsoft.com/office/drawing/2014/main" id="{0179B2DE-135D-2C07-CE00-B137484D68A2}"/>
              </a:ext>
            </a:extLst>
          </p:cNvPr>
          <p:cNvSpPr txBox="1"/>
          <p:nvPr/>
        </p:nvSpPr>
        <p:spPr>
          <a:xfrm>
            <a:off x="7878510" y="3576812"/>
            <a:ext cx="6967043" cy="1960537"/>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Sidewalks</a:t>
            </a:r>
            <a:endParaRPr lang="en-US" sz="1600" dirty="0"/>
          </a:p>
          <a:p>
            <a:pPr marL="742950" lvl="1" indent="-285750">
              <a:buFont typeface="Arial" panose="020B0604020202020204" pitchFamily="34" charset="0"/>
              <a:buChar char="•"/>
            </a:pPr>
            <a:r>
              <a:rPr lang="en-US" sz="2000" dirty="0"/>
              <a:t>Lead walk (3’ W) shall connect the house to the back of city walk</a:t>
            </a:r>
          </a:p>
          <a:p>
            <a:pPr marL="742950" lvl="1" indent="-285750">
              <a:buFont typeface="Arial" panose="020B0604020202020204" pitchFamily="34" charset="0"/>
              <a:buChar char="•"/>
            </a:pPr>
            <a:r>
              <a:rPr lang="en-US" sz="2000" dirty="0"/>
              <a:t>City walk (4’ W) shall sit 1’ from front property line and be installed within the ROW, or per City/County Requirements.</a:t>
            </a:r>
          </a:p>
        </p:txBody>
      </p:sp>
      <p:sp>
        <p:nvSpPr>
          <p:cNvPr id="11" name="TextBox 10">
            <a:extLst>
              <a:ext uri="{FF2B5EF4-FFF2-40B4-BE49-F238E27FC236}">
                <a16:creationId xmlns:a16="http://schemas.microsoft.com/office/drawing/2014/main" id="{470F5877-1911-C171-95E8-B86CCE88E389}"/>
              </a:ext>
            </a:extLst>
          </p:cNvPr>
          <p:cNvSpPr txBox="1"/>
          <p:nvPr/>
        </p:nvSpPr>
        <p:spPr>
          <a:xfrm>
            <a:off x="7878510" y="5476296"/>
            <a:ext cx="6763657" cy="1065676"/>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Roof Pitch and Building Height</a:t>
            </a:r>
            <a:endParaRPr lang="en-US" sz="1600" dirty="0"/>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No less than 5:12 </a:t>
            </a:r>
          </a:p>
          <a:p>
            <a:pPr marL="800100" lvl="1" indent="-342900">
              <a:lnSpc>
                <a:spcPct val="107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35’ Height </a:t>
            </a:r>
          </a:p>
        </p:txBody>
      </p:sp>
      <p:sp>
        <p:nvSpPr>
          <p:cNvPr id="13" name="TextBox 12">
            <a:extLst>
              <a:ext uri="{FF2B5EF4-FFF2-40B4-BE49-F238E27FC236}">
                <a16:creationId xmlns:a16="http://schemas.microsoft.com/office/drawing/2014/main" id="{74BD985B-41CA-1160-288C-75BCAB597F48}"/>
              </a:ext>
            </a:extLst>
          </p:cNvPr>
          <p:cNvSpPr txBox="1"/>
          <p:nvPr/>
        </p:nvSpPr>
        <p:spPr>
          <a:xfrm>
            <a:off x="7878510" y="6577547"/>
            <a:ext cx="6865342" cy="1065676"/>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2000" b="1" u="sng" dirty="0">
                <a:latin typeface="Calibri" panose="020F0502020204030204" pitchFamily="34" charset="0"/>
                <a:ea typeface="Calibri" panose="020F0502020204030204" pitchFamily="34" charset="0"/>
                <a:cs typeface="Times New Roman" panose="02020603050405020304" pitchFamily="18" charset="0"/>
              </a:rPr>
              <a:t>Roofing </a:t>
            </a:r>
            <a:endParaRPr lang="en-US" sz="1600" dirty="0"/>
          </a:p>
          <a:p>
            <a:pPr lvl="1">
              <a:lnSpc>
                <a:spcPct val="107000"/>
              </a:lnSpc>
            </a:pPr>
            <a:r>
              <a:rPr lang="en-US" sz="20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Weatherwood</a:t>
            </a:r>
            <a:r>
              <a:rPr lang="en-US" sz="20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shingles unless otherwise approved by the Architectural Control Committee</a:t>
            </a:r>
          </a:p>
        </p:txBody>
      </p:sp>
      <p:cxnSp>
        <p:nvCxnSpPr>
          <p:cNvPr id="2" name="Straight Connector 1">
            <a:extLst>
              <a:ext uri="{FF2B5EF4-FFF2-40B4-BE49-F238E27FC236}">
                <a16:creationId xmlns:a16="http://schemas.microsoft.com/office/drawing/2014/main" id="{60824808-8D38-8434-7D73-A201903B0687}"/>
              </a:ext>
            </a:extLst>
          </p:cNvPr>
          <p:cNvCxnSpPr>
            <a:cxnSpLocks/>
          </p:cNvCxnSpPr>
          <p:nvPr/>
        </p:nvCxnSpPr>
        <p:spPr>
          <a:xfrm flipV="1">
            <a:off x="7759700" y="330200"/>
            <a:ext cx="0" cy="7289800"/>
          </a:xfrm>
          <a:prstGeom prst="line">
            <a:avLst/>
          </a:prstGeom>
          <a:ln w="15875" cmpd="sng">
            <a:solidFill>
              <a:schemeClr val="bg1">
                <a:lumMod val="65000"/>
              </a:schemeClr>
            </a:solidFill>
          </a:ln>
          <a:effectLst>
            <a:outerShdw blurRad="12700" dist="38100" algn="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75566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3573e0-6475-4074-9143-32ab2ac3435c">
      <Terms xmlns="http://schemas.microsoft.com/office/infopath/2007/PartnerControls"/>
    </lcf76f155ced4ddcb4097134ff3c332f>
    <TaxCatchAll xmlns="cf9ff6cb-17e1-428e-89ed-e6cd3ada9c93" xsi:nil="true"/>
    <_ip_UnifiedCompliancePolicyUIAction xmlns="http://schemas.microsoft.com/sharepoint/v3" xsi:nil="true"/>
    <_ip_UnifiedCompliancePolicyProperties xmlns="http://schemas.microsoft.com/sharepoint/v3" xsi:nil="true"/>
    <ParentFolder xmlns="ff3573e0-6475-4074-9143-32ab2ac343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A764B7C401EF4483B68A056ED42B1B" ma:contentTypeVersion="16" ma:contentTypeDescription="Create a new document." ma:contentTypeScope="" ma:versionID="030057ab354dd9c3adc383b59aae944b">
  <xsd:schema xmlns:xsd="http://www.w3.org/2001/XMLSchema" xmlns:xs="http://www.w3.org/2001/XMLSchema" xmlns:p="http://schemas.microsoft.com/office/2006/metadata/properties" xmlns:ns1="http://schemas.microsoft.com/sharepoint/v3" xmlns:ns2="ff3573e0-6475-4074-9143-32ab2ac3435c" xmlns:ns3="cf9ff6cb-17e1-428e-89ed-e6cd3ada9c93" targetNamespace="http://schemas.microsoft.com/office/2006/metadata/properties" ma:root="true" ma:fieldsID="6f77209859cffde75d673163ba4d72ed" ns1:_="" ns2:_="" ns3:_="">
    <xsd:import namespace="http://schemas.microsoft.com/sharepoint/v3"/>
    <xsd:import namespace="ff3573e0-6475-4074-9143-32ab2ac3435c"/>
    <xsd:import namespace="cf9ff6cb-17e1-428e-89ed-e6cd3ada9c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1:_ip_UnifiedCompliancePolicyProperties" minOccurs="0"/>
                <xsd:element ref="ns1:_ip_UnifiedCompliancePolicyUIAction" minOccurs="0"/>
                <xsd:element ref="ns2:ParentFol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3573e0-6475-4074-9143-32ab2ac343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052123c-91b4-4cb7-a60e-2d9b18f6e90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ParentFolder" ma:index="23" nillable="true" ma:displayName="Parent Folder" ma:format="Dropdown" ma:internalName="ParentFolde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9ff6cb-17e1-428e-89ed-e6cd3ada9c9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d712c-bb35-457a-870c-54cf64ee1ea0}" ma:internalName="TaxCatchAll" ma:showField="CatchAllData" ma:web="cf9ff6cb-17e1-428e-89ed-e6cd3ada9c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157F1E-DDDA-48F3-A59C-8C9009C62DCC}">
  <ds:schemaRefs>
    <ds:schemaRef ds:uri="d7f069ec-3dc6-4a0d-a9b1-20cfd3db0f61"/>
    <ds:schemaRef ds:uri="http://purl.org/dc/terms/"/>
    <ds:schemaRef ds:uri="http://purl.org/dc/elements/1.1/"/>
    <ds:schemaRef ds:uri="http://www.w3.org/XML/1998/namespace"/>
    <ds:schemaRef ds:uri="http://schemas.microsoft.com/office/2006/documentManagement/types"/>
    <ds:schemaRef ds:uri="c9402de0-0cd7-4668-889c-f123c2d3e9de"/>
    <ds:schemaRef ds:uri="http://schemas.openxmlformats.org/package/2006/metadata/core-properties"/>
    <ds:schemaRef ds:uri="http://schemas.microsoft.com/office/infopath/2007/PartnerControls"/>
    <ds:schemaRef ds:uri="http://schemas.microsoft.com/office/2006/metadata/properties"/>
    <ds:schemaRef ds:uri="http://purl.org/dc/dcmitype/"/>
    <ds:schemaRef ds:uri="ff3573e0-6475-4074-9143-32ab2ac3435c"/>
    <ds:schemaRef ds:uri="cf9ff6cb-17e1-428e-89ed-e6cd3ada9c93"/>
    <ds:schemaRef ds:uri="http://schemas.microsoft.com/sharepoint/v3"/>
  </ds:schemaRefs>
</ds:datastoreItem>
</file>

<file path=customXml/itemProps2.xml><?xml version="1.0" encoding="utf-8"?>
<ds:datastoreItem xmlns:ds="http://schemas.openxmlformats.org/officeDocument/2006/customXml" ds:itemID="{B790A33A-757F-4A12-BD73-D1BBD6229873}">
  <ds:schemaRefs>
    <ds:schemaRef ds:uri="http://schemas.microsoft.com/sharepoint/v3/contenttype/forms"/>
  </ds:schemaRefs>
</ds:datastoreItem>
</file>

<file path=customXml/itemProps3.xml><?xml version="1.0" encoding="utf-8"?>
<ds:datastoreItem xmlns:ds="http://schemas.openxmlformats.org/officeDocument/2006/customXml" ds:itemID="{DEDBE9DF-1726-4C6C-8813-91AAAC218ED2}"/>
</file>

<file path=docProps/app.xml><?xml version="1.0" encoding="utf-8"?>
<Properties xmlns="http://schemas.openxmlformats.org/officeDocument/2006/extended-properties" xmlns:vt="http://schemas.openxmlformats.org/officeDocument/2006/docPropsVTypes">
  <Template>Office Theme</Template>
  <TotalTime>47366</TotalTime>
  <Words>2625</Words>
  <Application>Microsoft Office PowerPoint</Application>
  <PresentationFormat>Custom</PresentationFormat>
  <Paragraphs>366</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Light</vt:lpstr>
      <vt:lpstr>Courier New</vt:lpstr>
      <vt:lpstr>Romantic</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Location</dc:title>
  <dc:creator>Brad Boenig</dc:creator>
  <cp:lastModifiedBy>Makinley Labure</cp:lastModifiedBy>
  <cp:revision>5</cp:revision>
  <cp:lastPrinted>2025-05-05T17:34:12Z</cp:lastPrinted>
  <dcterms:created xsi:type="dcterms:W3CDTF">2022-01-19T15:51:53Z</dcterms:created>
  <dcterms:modified xsi:type="dcterms:W3CDTF">2026-04-13T14:09:51Z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0x010100B2A764B7C401EF4483B68A056ED42B1B</vt:lpwstr>
  </property>
  <property fmtid="{D5CDD505-2E9C-101B-9397-08002B2CF9AE}" pid="3" name="Order">
    <vt:r8>4549000</vt:r8>
  </property>
  <property fmtid="{D5CDD505-2E9C-101B-9397-08002B2CF9AE}" pid="4" name="MediaServiceImageTags">
    <vt:lpwstr/>
  </property>
</Properties>
</file>