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6" r:id="rId2"/>
    <p:sldMasterId id="2147483687" r:id="rId3"/>
  </p:sldMasterIdLst>
  <p:notesMasterIdLst>
    <p:notesMasterId r:id="rId49"/>
  </p:notesMasterIdLst>
  <p:sldIdLst>
    <p:sldId id="256" r:id="rId4"/>
    <p:sldId id="271" r:id="rId5"/>
    <p:sldId id="272" r:id="rId6"/>
    <p:sldId id="267" r:id="rId7"/>
    <p:sldId id="269" r:id="rId8"/>
    <p:sldId id="268" r:id="rId9"/>
    <p:sldId id="270" r:id="rId10"/>
    <p:sldId id="273" r:id="rId11"/>
    <p:sldId id="274" r:id="rId12"/>
    <p:sldId id="275" r:id="rId13"/>
    <p:sldId id="276" r:id="rId14"/>
    <p:sldId id="277" r:id="rId15"/>
    <p:sldId id="278" r:id="rId16"/>
    <p:sldId id="279" r:id="rId17"/>
    <p:sldId id="280" r:id="rId18"/>
    <p:sldId id="282" r:id="rId19"/>
    <p:sldId id="281" r:id="rId20"/>
    <p:sldId id="283" r:id="rId21"/>
    <p:sldId id="285" r:id="rId22"/>
    <p:sldId id="284" r:id="rId23"/>
    <p:sldId id="286" r:id="rId24"/>
    <p:sldId id="287" r:id="rId25"/>
    <p:sldId id="288" r:id="rId26"/>
    <p:sldId id="289" r:id="rId27"/>
    <p:sldId id="304" r:id="rId28"/>
    <p:sldId id="303" r:id="rId29"/>
    <p:sldId id="307" r:id="rId30"/>
    <p:sldId id="306" r:id="rId31"/>
    <p:sldId id="308" r:id="rId32"/>
    <p:sldId id="290" r:id="rId33"/>
    <p:sldId id="312" r:id="rId34"/>
    <p:sldId id="291" r:id="rId35"/>
    <p:sldId id="293" r:id="rId36"/>
    <p:sldId id="296" r:id="rId37"/>
    <p:sldId id="294" r:id="rId38"/>
    <p:sldId id="297" r:id="rId39"/>
    <p:sldId id="298" r:id="rId40"/>
    <p:sldId id="299" r:id="rId41"/>
    <p:sldId id="300" r:id="rId42"/>
    <p:sldId id="305" r:id="rId43"/>
    <p:sldId id="301" r:id="rId44"/>
    <p:sldId id="309" r:id="rId45"/>
    <p:sldId id="302" r:id="rId46"/>
    <p:sldId id="310" r:id="rId47"/>
    <p:sldId id="311"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verview" id="{B2166FA9-3A74-4B97-9593-1195C102BB80}">
          <p14:sldIdLst>
            <p14:sldId id="256"/>
            <p14:sldId id="271"/>
            <p14:sldId id="272"/>
            <p14:sldId id="267"/>
            <p14:sldId id="269"/>
            <p14:sldId id="268"/>
            <p14:sldId id="270"/>
            <p14:sldId id="273"/>
            <p14:sldId id="274"/>
            <p14:sldId id="275"/>
            <p14:sldId id="276"/>
            <p14:sldId id="277"/>
            <p14:sldId id="278"/>
            <p14:sldId id="279"/>
            <p14:sldId id="280"/>
            <p14:sldId id="282"/>
            <p14:sldId id="281"/>
            <p14:sldId id="283"/>
            <p14:sldId id="285"/>
            <p14:sldId id="284"/>
            <p14:sldId id="286"/>
            <p14:sldId id="287"/>
            <p14:sldId id="288"/>
            <p14:sldId id="289"/>
            <p14:sldId id="304"/>
            <p14:sldId id="303"/>
            <p14:sldId id="307"/>
            <p14:sldId id="306"/>
            <p14:sldId id="308"/>
            <p14:sldId id="290"/>
            <p14:sldId id="312"/>
            <p14:sldId id="291"/>
            <p14:sldId id="293"/>
            <p14:sldId id="296"/>
            <p14:sldId id="294"/>
            <p14:sldId id="297"/>
            <p14:sldId id="298"/>
            <p14:sldId id="299"/>
            <p14:sldId id="300"/>
            <p14:sldId id="305"/>
            <p14:sldId id="301"/>
            <p14:sldId id="309"/>
            <p14:sldId id="302"/>
            <p14:sldId id="310"/>
            <p14:sldId id="311"/>
          </p14:sldIdLst>
        </p14:section>
        <p14:section name="Sources" id="{E10BD1DE-68BD-4B33-81D2-CA5B3AD25DC9}">
          <p14:sldIdLst/>
        </p14:section>
        <p14:section name="Untitled Section" id="{DCB40080-EFC9-4BB9-9F3D-AD2ECE48393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504" userDrawn="1">
          <p15:clr>
            <a:srgbClr val="A4A3A4"/>
          </p15:clr>
        </p15:guide>
        <p15:guide id="4" pos="2112" userDrawn="1">
          <p15:clr>
            <a:srgbClr val="A4A3A4"/>
          </p15:clr>
        </p15:guide>
        <p15:guide id="5" pos="7416" userDrawn="1">
          <p15:clr>
            <a:srgbClr val="A4A3A4"/>
          </p15:clr>
        </p15:guide>
        <p15:guide id="6" pos="4040" userDrawn="1">
          <p15:clr>
            <a:srgbClr val="A4A3A4"/>
          </p15:clr>
        </p15:guide>
        <p15:guide id="7" orient="horz" pos="64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220BB3-614C-18A6-6B6A-C59DED941F6C}" name="Leonard, Brendan M." initials="LB" userId="S::leonard.749@buckeyemail.osu.edu::a04d29f0-fb62-45a1-9307-b0241b407c8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1F5F7"/>
    <a:srgbClr val="F07E65"/>
    <a:srgbClr val="5C73B5"/>
    <a:srgbClr val="E86161"/>
    <a:srgbClr val="EB3F3F"/>
    <a:srgbClr val="068A4A"/>
    <a:srgbClr val="F8F8F8"/>
    <a:srgbClr val="BA0201"/>
    <a:srgbClr val="BC0000"/>
    <a:srgbClr val="E1E8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E493A1-5190-D739-36DE-2D0C098F4426}" v="877" dt="2026-04-14T00:18:55.770"/>
    <p1510:client id="{36C75421-712A-9745-9257-EA3F21EDE6E9}" v="1071" dt="2026-04-14T18:23:36.986"/>
    <p1510:client id="{470CFDFB-32C4-A9A0-BE0E-B7B3F0AA34A3}" v="80" dt="2026-04-14T02:11:36.730"/>
    <p1510:client id="{57DD93DB-6705-73D9-A7E6-41C421876B2C}" v="2" dt="2026-04-14T00:30:38.671"/>
    <p1510:client id="{783AA3D9-871D-9C20-BC11-C1CDCD5F708B}" v="24" dt="2026-04-14T01:07:29.037"/>
    <p1510:client id="{7B32324C-37AD-59A3-D799-D91D3881A8A8}" v="734" dt="2026-04-14T04:51:50.523"/>
    <p1510:client id="{84E5E31D-CD8E-50D4-ED21-E6E9C00753A5}" v="246" dt="2026-04-14T18:17:40.020"/>
    <p1510:client id="{9AE2CE91-ED8F-964E-B730-7D8A793FE2D9}" v="14" dt="2026-04-13T23:10:41.226"/>
    <p1510:client id="{A58B832C-B8D4-E361-1727-79EE9FB7B222}" v="485" dt="2026-04-14T00:53:22.549"/>
    <p1510:client id="{B640CF9A-E3BD-A4D3-A361-7C96E9E09047}" v="245" dt="2026-04-14T18:48:35.470"/>
    <p1510:client id="{D7FB8D38-605D-DA86-5E42-61421037F2B0}" v="71" dt="2026-04-14T18:16:12.215"/>
    <p1510:client id="{D9AC5644-3C62-6883-2605-9213FA7FCD31}" v="25" dt="2026-04-13T19:23:57.563"/>
    <p1510:client id="{DF3ED02D-DFD9-5451-96B0-7E279FD39518}" v="102" dt="2026-04-14T18:45:10.860"/>
    <p1510:client id="{F2A8024A-80DC-CDAB-0559-179181785325}" v="1250" dt="2026-04-14T01:44:11.296"/>
    <p1510:client id="{F56CD397-7CF5-CFD5-DA35-8772AF387D51}" v="1603" dt="2026-04-14T19:01:12.2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 pos="504"/>
        <p:guide pos="2112"/>
        <p:guide pos="7416"/>
        <p:guide pos="4040"/>
        <p:guide orient="horz" pos="648"/>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Chart%20in%20Microsoft%20PowerPoint"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solidFill>
                  <a:srgbClr val="990000"/>
                </a:solidFill>
              </a:rPr>
              <a:t>Materials Sector S&amp;P 500 Weight</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dk1">
                  <a:tint val="885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CE9-0044-9342-7BDC46105565}"/>
              </c:ext>
            </c:extLst>
          </c:dPt>
          <c:dPt>
            <c:idx val="1"/>
            <c:bubble3D val="0"/>
            <c:spPr>
              <a:solidFill>
                <a:schemeClr val="dk1">
                  <a:tint val="5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CE9-0044-9342-7BDC46105565}"/>
              </c:ext>
            </c:extLst>
          </c:dPt>
          <c:dLbls>
            <c:dLbl>
              <c:idx val="0"/>
              <c:tx>
                <c:rich>
                  <a:bodyPr/>
                  <a:lstStyle/>
                  <a:p>
                    <a:r>
                      <a:rPr lang="en-US"/>
                      <a:t>2.7%</a:t>
                    </a:r>
                  </a:p>
                </c:rich>
              </c:tx>
              <c:dLblPos val="ctr"/>
              <c:showLegendKey val="0"/>
              <c:showVal val="0"/>
              <c:showCatName val="0"/>
              <c:showSerName val="0"/>
              <c:showPercent val="1"/>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1-2CE9-0044-9342-7BDC46105565}"/>
                </c:ext>
              </c:extLst>
            </c:dLbl>
            <c:dLbl>
              <c:idx val="1"/>
              <c:tx>
                <c:rich>
                  <a:bodyPr/>
                  <a:lstStyle/>
                  <a:p>
                    <a:r>
                      <a:rPr lang="en-US"/>
                      <a:t>97.3%</a:t>
                    </a:r>
                  </a:p>
                </c:rich>
              </c:tx>
              <c:dLblPos val="ct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2CE9-0044-9342-7BDC46105565}"/>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'[Chart in Microsoft PowerPoint]Sheet1'!$A$1:$A$2</c:f>
              <c:strCache>
                <c:ptCount val="2"/>
                <c:pt idx="0">
                  <c:v>Materials sector </c:v>
                </c:pt>
                <c:pt idx="1">
                  <c:v>Rest of S&amp;P 500</c:v>
                </c:pt>
              </c:strCache>
            </c:strRef>
          </c:cat>
          <c:val>
            <c:numRef>
              <c:f>'[Chart in Microsoft PowerPoint]Sheet1'!$B$1:$B$2</c:f>
              <c:numCache>
                <c:formatCode>0.00%</c:formatCode>
                <c:ptCount val="2"/>
                <c:pt idx="0">
                  <c:v>2.5999999999999999E-2</c:v>
                </c:pt>
                <c:pt idx="1">
                  <c:v>0.97399999999999998</c:v>
                </c:pt>
              </c:numCache>
            </c:numRef>
          </c:val>
          <c:extLst>
            <c:ext xmlns:c16="http://schemas.microsoft.com/office/drawing/2014/chart" uri="{C3380CC4-5D6E-409C-BE32-E72D297353CC}">
              <c16:uniqueId val="{00000004-2CE9-0044-9342-7BDC4610556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rgbClr val="990000"/>
              </a:solidFill>
              <a:latin typeface="+mn-lt"/>
              <a:ea typeface="+mn-ea"/>
              <a:cs typeface="+mn-cs"/>
            </a:defRPr>
          </a:pPr>
          <a:endParaRPr lang="en-US"/>
        </a:p>
      </c:txPr>
    </c:title>
    <c:autoTitleDeleted val="0"/>
    <c:plotArea>
      <c:layout/>
      <c:barChart>
        <c:barDir val="col"/>
        <c:grouping val="clustered"/>
        <c:varyColors val="0"/>
        <c:ser>
          <c:idx val="0"/>
          <c:order val="0"/>
          <c:tx>
            <c:strRef>
              <c:f>Sheet1!$B$2</c:f>
              <c:strCache>
                <c:ptCount val="1"/>
                <c:pt idx="0">
                  <c:v>Market Cap (Billions)</c:v>
                </c:pt>
              </c:strCache>
            </c:strRef>
          </c:tx>
          <c:spPr>
            <a:solidFill>
              <a:srgbClr val="990000"/>
            </a:solidFill>
            <a:ln>
              <a:noFill/>
            </a:ln>
            <a:effectLst/>
          </c:spPr>
          <c:invertIfNegative val="0"/>
          <c:cat>
            <c:strRef>
              <c:f>Sheet1!$A$3:$A$11</c:f>
              <c:strCache>
                <c:ptCount val="9"/>
                <c:pt idx="0">
                  <c:v>Linde plc</c:v>
                </c:pt>
                <c:pt idx="1">
                  <c:v>BHP Group Limited</c:v>
                </c:pt>
                <c:pt idx="2">
                  <c:v>Southern Copper Corporation</c:v>
                </c:pt>
                <c:pt idx="3">
                  <c:v>Rio Tinto Group</c:v>
                </c:pt>
                <c:pt idx="4">
                  <c:v>Newmont Corporation</c:v>
                </c:pt>
                <c:pt idx="5">
                  <c:v>Agnico Eagle Mines Limited</c:v>
                </c:pt>
                <c:pt idx="6">
                  <c:v>Freeport-McMoRan Inc.</c:v>
                </c:pt>
                <c:pt idx="7">
                  <c:v>The Sherwin-Williams Company</c:v>
                </c:pt>
                <c:pt idx="8">
                  <c:v>Ecolab Inc.</c:v>
                </c:pt>
              </c:strCache>
            </c:strRef>
          </c:cat>
          <c:val>
            <c:numRef>
              <c:f>Sheet1!$B$3:$B$11</c:f>
              <c:numCache>
                <c:formatCode>General</c:formatCode>
                <c:ptCount val="9"/>
                <c:pt idx="0">
                  <c:v>232.48</c:v>
                </c:pt>
                <c:pt idx="1">
                  <c:v>205.67</c:v>
                </c:pt>
                <c:pt idx="2">
                  <c:v>170.36</c:v>
                </c:pt>
                <c:pt idx="3">
                  <c:v>161.66999999999999</c:v>
                </c:pt>
                <c:pt idx="4">
                  <c:v>128.93</c:v>
                </c:pt>
                <c:pt idx="5">
                  <c:v>117.32</c:v>
                </c:pt>
                <c:pt idx="6">
                  <c:v>94.24</c:v>
                </c:pt>
                <c:pt idx="7">
                  <c:v>85.93</c:v>
                </c:pt>
                <c:pt idx="8">
                  <c:v>84.16</c:v>
                </c:pt>
              </c:numCache>
            </c:numRef>
          </c:val>
          <c:extLst>
            <c:ext xmlns:c16="http://schemas.microsoft.com/office/drawing/2014/chart" uri="{C3380CC4-5D6E-409C-BE32-E72D297353CC}">
              <c16:uniqueId val="{00000000-1337-1145-9530-1F6C7A621C04}"/>
            </c:ext>
          </c:extLst>
        </c:ser>
        <c:dLbls>
          <c:showLegendKey val="0"/>
          <c:showVal val="0"/>
          <c:showCatName val="0"/>
          <c:showSerName val="0"/>
          <c:showPercent val="0"/>
          <c:showBubbleSize val="0"/>
        </c:dLbls>
        <c:gapWidth val="219"/>
        <c:overlap val="-27"/>
        <c:axId val="1386202895"/>
        <c:axId val="808975167"/>
      </c:barChart>
      <c:catAx>
        <c:axId val="1386202895"/>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990000"/>
                </a:solidFill>
                <a:latin typeface="+mn-lt"/>
                <a:ea typeface="+mn-ea"/>
                <a:cs typeface="+mn-cs"/>
              </a:defRPr>
            </a:pPr>
            <a:endParaRPr lang="en-US"/>
          </a:p>
        </c:txPr>
        <c:crossAx val="808975167"/>
        <c:crosses val="autoZero"/>
        <c:auto val="1"/>
        <c:lblAlgn val="ctr"/>
        <c:lblOffset val="100"/>
        <c:noMultiLvlLbl val="0"/>
      </c:catAx>
      <c:valAx>
        <c:axId val="8089751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8620289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0.06299</cdr:x>
      <cdr:y>0.08126</cdr:y>
    </cdr:from>
    <cdr:to>
      <cdr:x>0.8119</cdr:x>
      <cdr:y>0.13236</cdr:y>
    </cdr:to>
    <cdr:sp macro="" textlink="">
      <cdr:nvSpPr>
        <cdr:cNvPr id="2" name="TextBox 5">
          <a:extLst xmlns:a="http://schemas.openxmlformats.org/drawingml/2006/main">
            <a:ext uri="{FF2B5EF4-FFF2-40B4-BE49-F238E27FC236}">
              <a16:creationId xmlns:a16="http://schemas.microsoft.com/office/drawing/2014/main" id="{C9A69B7C-308F-2A0F-8533-F82D656FC411}"/>
            </a:ext>
          </a:extLst>
        </cdr:cNvPr>
        <cdr:cNvSpPr txBox="1"/>
      </cdr:nvSpPr>
      <cdr:spPr>
        <a:xfrm xmlns:a="http://schemas.openxmlformats.org/drawingml/2006/main">
          <a:off x="528240" y="440466"/>
          <a:ext cx="6280727"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200" b="1" dirty="0">
              <a:solidFill>
                <a:srgbClr val="990000"/>
              </a:solidFill>
            </a:rPr>
            <a:t>232.48b</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E3B30B-6328-594D-A639-92A9E915C156}" type="datetimeFigureOut">
              <a:rPr lang="en-US" smtClean="0"/>
              <a:t>4/14/2026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514DFD-E125-F14F-9ADE-F43B9D1536A6}" type="slidenum">
              <a:rPr lang="en-US" smtClean="0"/>
              <a:t>‹#›</a:t>
            </a:fld>
            <a:endParaRPr lang="en-US"/>
          </a:p>
        </p:txBody>
      </p:sp>
    </p:spTree>
    <p:extLst>
      <p:ext uri="{BB962C8B-B14F-4D97-AF65-F5344CB8AC3E}">
        <p14:creationId xmlns:p14="http://schemas.microsoft.com/office/powerpoint/2010/main" val="3357979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EBITDA margin below peer average</a:t>
            </a:r>
          </a:p>
          <a:p>
            <a:r>
              <a:rPr lang="en-US">
                <a:latin typeface="Calibri"/>
                <a:ea typeface="Calibri"/>
                <a:cs typeface="Calibri"/>
              </a:rPr>
              <a:t>ROI TTM is negative due to restructuring and acquisition expenses, one time only</a:t>
            </a:r>
          </a:p>
          <a:p>
            <a:r>
              <a:rPr lang="en-US">
                <a:latin typeface="Calibri"/>
                <a:ea typeface="Calibri"/>
                <a:cs typeface="Calibri"/>
              </a:rPr>
              <a:t>ROI 5-year is below average as well</a:t>
            </a:r>
          </a:p>
          <a:p>
            <a:r>
              <a:rPr lang="en-US">
                <a:latin typeface="Calibri"/>
                <a:ea typeface="Calibri"/>
                <a:cs typeface="Calibri"/>
              </a:rPr>
              <a:t>Revenue growth is below, but close, to peer average of 7.06%</a:t>
            </a:r>
          </a:p>
          <a:p>
            <a:r>
              <a:rPr lang="en-US">
                <a:latin typeface="Calibri"/>
                <a:ea typeface="Calibri"/>
                <a:cs typeface="Calibri"/>
              </a:rPr>
              <a:t>Relatively lower debt/total capital ratio lower than peer average, can be inferred it is a little less risky</a:t>
            </a:r>
          </a:p>
          <a:p>
            <a:r>
              <a:rPr lang="en-US">
                <a:latin typeface="Calibri"/>
                <a:ea typeface="Calibri"/>
                <a:cs typeface="Calibri"/>
              </a:rPr>
              <a:t>Low interest coverage ratio, compared to peer average, may negate the previous inference. </a:t>
            </a:r>
          </a:p>
        </p:txBody>
      </p:sp>
      <p:sp>
        <p:nvSpPr>
          <p:cNvPr id="4" name="Slide Number Placeholder 3"/>
          <p:cNvSpPr>
            <a:spLocks noGrp="1"/>
          </p:cNvSpPr>
          <p:nvPr>
            <p:ph type="sldNum" sz="quarter" idx="5"/>
          </p:nvPr>
        </p:nvSpPr>
        <p:spPr/>
        <p:txBody>
          <a:bodyPr/>
          <a:lstStyle/>
          <a:p>
            <a:fld id="{F0514DFD-E125-F14F-9ADE-F43B9D1536A6}" type="slidenum">
              <a:rPr lang="en-US" smtClean="0"/>
              <a:t>17</a:t>
            </a:fld>
            <a:endParaRPr lang="en-US"/>
          </a:p>
        </p:txBody>
      </p:sp>
    </p:spTree>
    <p:extLst>
      <p:ext uri="{BB962C8B-B14F-4D97-AF65-F5344CB8AC3E}">
        <p14:creationId xmlns:p14="http://schemas.microsoft.com/office/powerpoint/2010/main" val="278099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330326"/>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Content Placeholder 2"/>
          <p:cNvSpPr>
            <a:spLocks noGrp="1"/>
          </p:cNvSpPr>
          <p:nvPr>
            <p:ph idx="16" hasCustomPrompt="1"/>
          </p:nvPr>
        </p:nvSpPr>
        <p:spPr>
          <a:xfrm>
            <a:off x="5753853" y="1052952"/>
            <a:ext cx="6190428"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a:t>TOPIC TITLE HERE</a:t>
            </a:r>
          </a:p>
        </p:txBody>
      </p:sp>
      <p:sp>
        <p:nvSpPr>
          <p:cNvPr id="6" name="Content Placeholder 2"/>
          <p:cNvSpPr>
            <a:spLocks noGrp="1"/>
          </p:cNvSpPr>
          <p:nvPr>
            <p:ph idx="14"/>
          </p:nvPr>
        </p:nvSpPr>
        <p:spPr>
          <a:xfrm>
            <a:off x="1867204" y="1830388"/>
            <a:ext cx="8703443" cy="4525963"/>
          </a:xfrm>
          <a:prstGeom prst="rect">
            <a:avLst/>
          </a:prstGeom>
          <a:ln>
            <a:solidFill>
              <a:srgbClr val="FFFFFF"/>
            </a:solidFill>
          </a:ln>
        </p:spPr>
        <p:txBody>
          <a:bodyPr/>
          <a:lstStyle>
            <a:lvl1pPr algn="ctr">
              <a:lnSpc>
                <a:spcPts val="3440"/>
              </a:lnSpc>
              <a:spcBef>
                <a:spcPts val="0"/>
              </a:spcBef>
              <a:defRPr>
                <a:solidFill>
                  <a:schemeClr val="bg1">
                    <a:lumMod val="7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0803878"/>
      </p:ext>
    </p:extLst>
  </p:cSld>
  <p:clrMapOvr>
    <a:masterClrMapping/>
  </p:clrMapOvr>
  <p:transition spd="slow">
    <p:fade/>
  </p:transition>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68800" y="0"/>
            <a:ext cx="7823200" cy="838200"/>
          </a:xfrm>
          <a:prstGeom prst="rect">
            <a:avLst/>
          </a:prstGeom>
        </p:spPr>
        <p:txBody>
          <a:bodyPr/>
          <a:lstStyle>
            <a:lvl1pPr>
              <a:defRPr sz="3600">
                <a:solidFill>
                  <a:schemeClr val="bg1"/>
                </a:solidFill>
              </a:defRPr>
            </a:lvl1pPr>
          </a:lstStyle>
          <a:p>
            <a:r>
              <a:rPr lang="en-US"/>
              <a:t>Master title style</a:t>
            </a:r>
          </a:p>
        </p:txBody>
      </p:sp>
      <p:sp>
        <p:nvSpPr>
          <p:cNvPr id="3" name="Content Placeholder 2"/>
          <p:cNvSpPr>
            <a:spLocks noGrp="1"/>
          </p:cNvSpPr>
          <p:nvPr>
            <p:ph idx="1"/>
          </p:nvPr>
        </p:nvSpPr>
        <p:spPr>
          <a:xfrm>
            <a:off x="609600" y="1295401"/>
            <a:ext cx="10972800" cy="4830763"/>
          </a:xfrm>
          <a:prstGeom prst="rect">
            <a:avLst/>
          </a:prstGeom>
        </p:spPr>
        <p:txBody>
          <a:bodyPr/>
          <a:lstStyle>
            <a:lvl1pPr marL="227013" indent="-227013">
              <a:buFont typeface="Arial" panose="020B0604020202020204" pitchFamily="34" charset="0"/>
              <a:buChar char="•"/>
              <a:defRPr/>
            </a:lvl1pPr>
            <a:lvl2pPr marL="457200" indent="-230188">
              <a:buFont typeface="Arial" panose="020B0604020202020204" pitchFamily="34" charset="0"/>
              <a:buChar char="•"/>
              <a:defRPr/>
            </a:lvl2pPr>
            <a:lvl3pPr marL="687388" indent="-228600">
              <a:defRPr/>
            </a:lvl3pPr>
            <a:lvl4pPr marL="914400" indent="-227013">
              <a:buFont typeface="Arial" panose="020B0604020202020204" pitchFamily="34" charset="0"/>
              <a:buChar cha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pPr defTabSz="457200"/>
            <a:fld id="{2EA3292E-5493-4687-AD5D-3A188D363B3F}" type="datetimeFigureOut">
              <a:rPr lang="en-US" smtClean="0">
                <a:solidFill>
                  <a:prstClr val="black">
                    <a:tint val="75000"/>
                  </a:prstClr>
                </a:solidFill>
              </a:rPr>
              <a:pPr defTabSz="457200"/>
              <a:t>4/14/2026</a:t>
            </a:fld>
            <a:endParaRPr lang="en-US">
              <a:solidFill>
                <a:prstClr val="black">
                  <a:tint val="75000"/>
                </a:prstClr>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pPr defTabSz="457200"/>
            <a:fld id="{31B88968-69AF-4974-8688-D553AA0B5E68}" type="slidenum">
              <a:rPr lang="en-US" smtClean="0">
                <a:solidFill>
                  <a:prstClr val="black"/>
                </a:solidFill>
              </a:rPr>
              <a:pPr defTabSz="457200"/>
              <a:t>‹#›</a:t>
            </a:fld>
            <a:endParaRPr lang="en-US">
              <a:solidFill>
                <a:prstClr val="black"/>
              </a:solidFill>
            </a:endParaRPr>
          </a:p>
        </p:txBody>
      </p:sp>
    </p:spTree>
    <p:extLst>
      <p:ext uri="{BB962C8B-B14F-4D97-AF65-F5344CB8AC3E}">
        <p14:creationId xmlns:p14="http://schemas.microsoft.com/office/powerpoint/2010/main" val="395165334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US"/>
              <a:t>Click to edit Master title style</a:t>
            </a:r>
          </a:p>
        </p:txBody>
      </p:sp>
      <p:sp>
        <p:nvSpPr>
          <p:cNvPr id="3" name="Content Placeholder 2"/>
          <p:cNvSpPr>
            <a:spLocks noGrp="1"/>
          </p:cNvSpPr>
          <p:nvPr>
            <p:ph sz="half" idx="1"/>
          </p:nvPr>
        </p:nvSpPr>
        <p:spPr>
          <a:xfrm>
            <a:off x="15769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60117" y="2017713"/>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C383934-973D-45F0-A7F9-2D1F7B5FCC97}" type="slidenum">
              <a:rPr lang="en-US"/>
              <a:pPr/>
              <a:t>‹#›</a:t>
            </a:fld>
            <a:endParaRPr lang="en-US"/>
          </a:p>
        </p:txBody>
      </p:sp>
    </p:spTree>
    <p:extLst>
      <p:ext uri="{BB962C8B-B14F-4D97-AF65-F5344CB8AC3E}">
        <p14:creationId xmlns:p14="http://schemas.microsoft.com/office/powerpoint/2010/main" val="35870106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19833086"/>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2619194"/>
      </p:ext>
    </p:extLst>
  </p:cSld>
  <p:clrMapOvr>
    <a:masterClrMapping/>
  </p:clrMapOvr>
  <p:transition spd="slow">
    <p:fade/>
  </p:transition>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541968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68800" y="0"/>
            <a:ext cx="7823200" cy="838200"/>
          </a:xfrm>
          <a:prstGeom prst="rect">
            <a:avLst/>
          </a:prstGeom>
        </p:spPr>
        <p:txBody>
          <a:bodyPr/>
          <a:lstStyle>
            <a:lvl1pPr>
              <a:defRPr sz="3600">
                <a:solidFill>
                  <a:schemeClr val="bg1"/>
                </a:solidFill>
              </a:defRPr>
            </a:lvl1pPr>
          </a:lstStyle>
          <a:p>
            <a:r>
              <a:rPr lang="en-US"/>
              <a:t>Master title style</a:t>
            </a:r>
          </a:p>
        </p:txBody>
      </p:sp>
      <p:sp>
        <p:nvSpPr>
          <p:cNvPr id="3" name="Content Placeholder 2"/>
          <p:cNvSpPr>
            <a:spLocks noGrp="1"/>
          </p:cNvSpPr>
          <p:nvPr>
            <p:ph idx="1"/>
          </p:nvPr>
        </p:nvSpPr>
        <p:spPr>
          <a:xfrm>
            <a:off x="609600" y="1295401"/>
            <a:ext cx="10972800" cy="4830763"/>
          </a:xfrm>
          <a:prstGeom prst="rect">
            <a:avLst/>
          </a:prstGeom>
        </p:spPr>
        <p:txBody>
          <a:bodyPr/>
          <a:lstStyle>
            <a:lvl1pPr marL="227013" indent="-227013">
              <a:buFont typeface="Arial" panose="020B0604020202020204" pitchFamily="34" charset="0"/>
              <a:buChar char="•"/>
              <a:defRPr/>
            </a:lvl1pPr>
            <a:lvl2pPr marL="457200" indent="-230188">
              <a:buFont typeface="Arial" panose="020B0604020202020204" pitchFamily="34" charset="0"/>
              <a:buChar char="•"/>
              <a:defRPr/>
            </a:lvl2pPr>
            <a:lvl3pPr marL="687388" indent="-228600">
              <a:defRPr/>
            </a:lvl3pPr>
            <a:lvl4pPr marL="914400" indent="-227013">
              <a:buFont typeface="Arial" panose="020B0604020202020204" pitchFamily="34" charset="0"/>
              <a:buChar cha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846CE7D5-CF57-46EF-B807-FDD0502418D4}" type="datetimeFigureOut">
              <a:rPr lang="en-US" smtClean="0"/>
              <a:t>4/14/2026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75533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68800" y="0"/>
            <a:ext cx="7823200" cy="838200"/>
          </a:xfrm>
          <a:prstGeom prst="rect">
            <a:avLst/>
          </a:prstGeom>
        </p:spPr>
        <p:txBody>
          <a:bodyPr/>
          <a:lstStyle>
            <a:lvl1pPr>
              <a:defRPr sz="3600">
                <a:solidFill>
                  <a:schemeClr val="bg1"/>
                </a:solidFill>
              </a:defRPr>
            </a:lvl1pPr>
          </a:lstStyle>
          <a:p>
            <a:r>
              <a:rPr lang="en-US"/>
              <a:t>Master title style</a:t>
            </a:r>
          </a:p>
        </p:txBody>
      </p:sp>
      <p:sp>
        <p:nvSpPr>
          <p:cNvPr id="3" name="Content Placeholder 2"/>
          <p:cNvSpPr>
            <a:spLocks noGrp="1"/>
          </p:cNvSpPr>
          <p:nvPr>
            <p:ph idx="1"/>
          </p:nvPr>
        </p:nvSpPr>
        <p:spPr>
          <a:xfrm>
            <a:off x="609600" y="1295401"/>
            <a:ext cx="10972800" cy="4830763"/>
          </a:xfrm>
          <a:prstGeom prst="rect">
            <a:avLst/>
          </a:prstGeom>
        </p:spPr>
        <p:txBody>
          <a:bodyPr/>
          <a:lstStyle>
            <a:lvl1pPr marL="227013" indent="-227013">
              <a:buFont typeface="Arial" panose="020B0604020202020204" pitchFamily="34" charset="0"/>
              <a:buChar char="•"/>
              <a:defRPr/>
            </a:lvl1pPr>
            <a:lvl2pPr marL="457200" indent="-230188">
              <a:buFont typeface="Arial" panose="020B0604020202020204" pitchFamily="34" charset="0"/>
              <a:buChar char="•"/>
              <a:defRPr/>
            </a:lvl2pPr>
            <a:lvl3pPr marL="687388" indent="-228600">
              <a:defRPr/>
            </a:lvl3pPr>
            <a:lvl4pPr marL="914400" indent="-227013">
              <a:buFont typeface="Arial" panose="020B0604020202020204" pitchFamily="34" charset="0"/>
              <a:buChar cha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846CE7D5-CF57-46EF-B807-FDD0502418D4}" type="datetimeFigureOut">
              <a:rPr lang="en-US" smtClean="0"/>
              <a:t>4/14/2026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30043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53498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ext Slide">
    <p:spTree>
      <p:nvGrpSpPr>
        <p:cNvPr id="1" name=""/>
        <p:cNvGrpSpPr/>
        <p:nvPr/>
      </p:nvGrpSpPr>
      <p:grpSpPr>
        <a:xfrm>
          <a:off x="0" y="0"/>
          <a:ext cx="0" cy="0"/>
          <a:chOff x="0" y="0"/>
          <a:chExt cx="0" cy="0"/>
        </a:xfrm>
      </p:grpSpPr>
      <p:sp>
        <p:nvSpPr>
          <p:cNvPr id="9" name="Content Placeholder 2"/>
          <p:cNvSpPr>
            <a:spLocks noGrp="1"/>
          </p:cNvSpPr>
          <p:nvPr>
            <p:ph idx="13"/>
          </p:nvPr>
        </p:nvSpPr>
        <p:spPr>
          <a:xfrm>
            <a:off x="995907" y="1830388"/>
            <a:ext cx="10972800" cy="4525963"/>
          </a:xfrm>
          <a:prstGeom prst="rect">
            <a:avLst/>
          </a:prstGeom>
          <a:ln>
            <a:solidFill>
              <a:srgbClr val="FFFFFF"/>
            </a:solidFill>
          </a:ln>
        </p:spPr>
        <p:txBody>
          <a:bodyPr/>
          <a:lstStyle>
            <a:lvl1pPr>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Content Placeholder 2"/>
          <p:cNvSpPr>
            <a:spLocks noGrp="1"/>
          </p:cNvSpPr>
          <p:nvPr>
            <p:ph idx="16" hasCustomPrompt="1"/>
          </p:nvPr>
        </p:nvSpPr>
        <p:spPr>
          <a:xfrm>
            <a:off x="5753853" y="1052952"/>
            <a:ext cx="6190428"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a:t>TOPIC TITLE HERE</a:t>
            </a:r>
          </a:p>
        </p:txBody>
      </p:sp>
    </p:spTree>
    <p:extLst>
      <p:ext uri="{BB962C8B-B14F-4D97-AF65-F5344CB8AC3E}">
        <p14:creationId xmlns:p14="http://schemas.microsoft.com/office/powerpoint/2010/main" val="28457982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ig Phrase-Word Slide WHITE1">
    <p:spTree>
      <p:nvGrpSpPr>
        <p:cNvPr id="1" name=""/>
        <p:cNvGrpSpPr/>
        <p:nvPr/>
      </p:nvGrpSpPr>
      <p:grpSpPr>
        <a:xfrm>
          <a:off x="0" y="0"/>
          <a:ext cx="0" cy="0"/>
          <a:chOff x="0" y="0"/>
          <a:chExt cx="0" cy="0"/>
        </a:xfrm>
      </p:grpSpPr>
      <p:sp>
        <p:nvSpPr>
          <p:cNvPr id="10" name="Content Placeholder 2"/>
          <p:cNvSpPr>
            <a:spLocks noGrp="1"/>
          </p:cNvSpPr>
          <p:nvPr>
            <p:ph idx="16" hasCustomPrompt="1"/>
          </p:nvPr>
        </p:nvSpPr>
        <p:spPr>
          <a:xfrm>
            <a:off x="869009" y="1734522"/>
            <a:ext cx="9592027" cy="4417350"/>
          </a:xfrm>
          <a:prstGeom prst="rect">
            <a:avLst/>
          </a:prstGeom>
          <a:ln>
            <a:solidFill>
              <a:srgbClr val="FFFFFF"/>
            </a:solidFill>
          </a:ln>
        </p:spPr>
        <p:txBody>
          <a:bodyPr/>
          <a:lstStyle>
            <a:lvl1pPr algn="l">
              <a:lnSpc>
                <a:spcPts val="8400"/>
              </a:lnSpc>
              <a:spcBef>
                <a:spcPts val="0"/>
              </a:spcBef>
              <a:defRPr sz="8000" b="1" baseline="0">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a:t>BIG WORD BIG PHRASE</a:t>
            </a:r>
            <a:br>
              <a:rPr lang="en-US"/>
            </a:br>
            <a:r>
              <a:rPr lang="en-US"/>
              <a:t>SLIDE</a:t>
            </a:r>
          </a:p>
        </p:txBody>
      </p:sp>
    </p:spTree>
    <p:extLst>
      <p:ext uri="{BB962C8B-B14F-4D97-AF65-F5344CB8AC3E}">
        <p14:creationId xmlns:p14="http://schemas.microsoft.com/office/powerpoint/2010/main" val="204574907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ig Phrase-Word Slide RED">
    <p:spTree>
      <p:nvGrpSpPr>
        <p:cNvPr id="1" name=""/>
        <p:cNvGrpSpPr/>
        <p:nvPr/>
      </p:nvGrpSpPr>
      <p:grpSpPr>
        <a:xfrm>
          <a:off x="0" y="0"/>
          <a:ext cx="0" cy="0"/>
          <a:chOff x="0" y="0"/>
          <a:chExt cx="0" cy="0"/>
        </a:xfrm>
      </p:grpSpPr>
      <p:sp>
        <p:nvSpPr>
          <p:cNvPr id="4" name="Rectangle 3"/>
          <p:cNvSpPr/>
          <p:nvPr/>
        </p:nvSpPr>
        <p:spPr>
          <a:xfrm>
            <a:off x="0" y="910168"/>
            <a:ext cx="12192000" cy="5947833"/>
          </a:xfrm>
          <a:prstGeom prst="rect">
            <a:avLst/>
          </a:prstGeom>
          <a:solidFill>
            <a:srgbClr val="B70F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a:solidFill>
                <a:prstClr val="white"/>
              </a:solidFill>
            </a:endParaRPr>
          </a:p>
        </p:txBody>
      </p:sp>
      <p:sp>
        <p:nvSpPr>
          <p:cNvPr id="9" name="Content Placeholder 2"/>
          <p:cNvSpPr>
            <a:spLocks noGrp="1"/>
          </p:cNvSpPr>
          <p:nvPr>
            <p:ph idx="16" hasCustomPrompt="1"/>
          </p:nvPr>
        </p:nvSpPr>
        <p:spPr>
          <a:xfrm>
            <a:off x="869009" y="1734522"/>
            <a:ext cx="9592027" cy="4417350"/>
          </a:xfrm>
          <a:prstGeom prst="rect">
            <a:avLst/>
          </a:prstGeom>
          <a:ln>
            <a:solidFill>
              <a:srgbClr val="BB0000"/>
            </a:solidFill>
          </a:ln>
        </p:spPr>
        <p:txBody>
          <a:bodyPr/>
          <a:lstStyle>
            <a:lvl1pPr algn="l">
              <a:lnSpc>
                <a:spcPts val="8400"/>
              </a:lnSpc>
              <a:spcBef>
                <a:spcPts val="0"/>
              </a:spcBef>
              <a:defRPr sz="8000" b="1"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a:t>BIG WORD</a:t>
            </a:r>
          </a:p>
          <a:p>
            <a:pPr lvl="0"/>
            <a:r>
              <a:rPr lang="en-US"/>
              <a:t>BIG PHRASE</a:t>
            </a:r>
            <a:br>
              <a:rPr lang="en-US"/>
            </a:br>
            <a:r>
              <a:rPr lang="en-US"/>
              <a:t>SLIDE</a:t>
            </a:r>
          </a:p>
        </p:txBody>
      </p:sp>
    </p:spTree>
    <p:extLst>
      <p:ext uri="{BB962C8B-B14F-4D97-AF65-F5344CB8AC3E}">
        <p14:creationId xmlns:p14="http://schemas.microsoft.com/office/powerpoint/2010/main" val="258973955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Slide">
    <p:spTree>
      <p:nvGrpSpPr>
        <p:cNvPr id="1" name=""/>
        <p:cNvGrpSpPr/>
        <p:nvPr/>
      </p:nvGrpSpPr>
      <p:grpSpPr>
        <a:xfrm>
          <a:off x="0" y="0"/>
          <a:ext cx="0" cy="0"/>
          <a:chOff x="0" y="0"/>
          <a:chExt cx="0" cy="0"/>
        </a:xfrm>
      </p:grpSpPr>
      <p:sp>
        <p:nvSpPr>
          <p:cNvPr id="13" name="Content Placeholder 2"/>
          <p:cNvSpPr>
            <a:spLocks noGrp="1"/>
          </p:cNvSpPr>
          <p:nvPr>
            <p:ph idx="17" hasCustomPrompt="1"/>
          </p:nvPr>
        </p:nvSpPr>
        <p:spPr>
          <a:xfrm>
            <a:off x="6508014" y="5372666"/>
            <a:ext cx="4522941" cy="1094025"/>
          </a:xfrm>
          <a:prstGeom prst="rect">
            <a:avLst/>
          </a:prstGeom>
          <a:ln>
            <a:solidFill>
              <a:schemeClr val="bg1"/>
            </a:solidFill>
          </a:ln>
        </p:spPr>
        <p:txBody>
          <a:bodyPr/>
          <a:lstStyle>
            <a:lvl1pPr algn="r">
              <a:lnSpc>
                <a:spcPct val="110000"/>
              </a:lnSpc>
              <a:spcBef>
                <a:spcPts val="0"/>
              </a:spcBef>
              <a:defRPr sz="2400" baseline="-25000">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algn="r">
              <a:lnSpc>
                <a:spcPct val="110000"/>
              </a:lnSpc>
            </a:pPr>
            <a:r>
              <a:rPr lang="en-US" sz="2400">
                <a:solidFill>
                  <a:schemeClr val="tx1">
                    <a:lumMod val="75000"/>
                    <a:lumOff val="25000"/>
                  </a:schemeClr>
                </a:solidFill>
                <a:cs typeface="Arial"/>
              </a:rPr>
              <a:t>– </a:t>
            </a:r>
            <a:r>
              <a:rPr lang="en-US" sz="2400" err="1">
                <a:solidFill>
                  <a:schemeClr val="tx1">
                    <a:lumMod val="75000"/>
                    <a:lumOff val="25000"/>
                  </a:schemeClr>
                </a:solidFill>
                <a:cs typeface="Arial"/>
              </a:rPr>
              <a:t>Firstandlast</a:t>
            </a:r>
            <a:r>
              <a:rPr lang="en-US" sz="2400">
                <a:solidFill>
                  <a:schemeClr val="tx1">
                    <a:lumMod val="75000"/>
                    <a:lumOff val="25000"/>
                  </a:schemeClr>
                </a:solidFill>
                <a:cs typeface="Arial"/>
              </a:rPr>
              <a:t> Name</a:t>
            </a:r>
          </a:p>
          <a:p>
            <a:pPr algn="r">
              <a:lnSpc>
                <a:spcPct val="110000"/>
              </a:lnSpc>
            </a:pPr>
            <a:r>
              <a:rPr lang="en-US" sz="1800">
                <a:solidFill>
                  <a:schemeClr val="tx1">
                    <a:lumMod val="60000"/>
                    <a:lumOff val="40000"/>
                  </a:schemeClr>
                </a:solidFill>
                <a:cs typeface="Arial"/>
              </a:rPr>
              <a:t>   Optional title line</a:t>
            </a:r>
            <a:endParaRPr lang="en-US"/>
          </a:p>
        </p:txBody>
      </p:sp>
      <p:sp>
        <p:nvSpPr>
          <p:cNvPr id="14" name="Text Placeholder 13"/>
          <p:cNvSpPr>
            <a:spLocks noGrp="1"/>
          </p:cNvSpPr>
          <p:nvPr>
            <p:ph type="body" sz="quarter" idx="18" hasCustomPrompt="1"/>
          </p:nvPr>
        </p:nvSpPr>
        <p:spPr>
          <a:xfrm>
            <a:off x="1259597" y="1734523"/>
            <a:ext cx="9600512" cy="3789978"/>
          </a:xfrm>
          <a:prstGeom prst="rect">
            <a:avLst/>
          </a:prstGeom>
          <a:ln>
            <a:solidFill>
              <a:srgbClr val="FFFFFF"/>
            </a:solidFill>
          </a:ln>
        </p:spPr>
        <p:txBody>
          <a:bodyPr vert="horz"/>
          <a:lstStyle>
            <a:lvl1pPr algn="ctr">
              <a:defRPr lang="en-US" sz="3200" b="0" smtClean="0">
                <a:solidFill>
                  <a:srgbClr val="BB0032"/>
                </a:solidFill>
                <a:cs typeface="Arial"/>
              </a:defRPr>
            </a:lvl1pPr>
          </a:lstStyle>
          <a:p>
            <a:pPr lvl="0"/>
            <a:r>
              <a:rPr lang="en-US" sz="6500" b="0">
                <a:solidFill>
                  <a:srgbClr val="BB0032"/>
                </a:solidFill>
                <a:latin typeface="+mj-lt"/>
                <a:cs typeface="Arial"/>
              </a:rPr>
              <a:t>“Notable quotes</a:t>
            </a:r>
            <a:br>
              <a:rPr lang="en-US" sz="6500" b="0">
                <a:solidFill>
                  <a:srgbClr val="BB0032"/>
                </a:solidFill>
                <a:latin typeface="+mj-lt"/>
                <a:cs typeface="Arial"/>
              </a:rPr>
            </a:br>
            <a:r>
              <a:rPr lang="en-US" sz="6500" b="0">
                <a:solidFill>
                  <a:srgbClr val="BB0032"/>
                </a:solidFill>
                <a:latin typeface="+mj-lt"/>
                <a:cs typeface="Arial"/>
              </a:rPr>
              <a:t>goes right here,</a:t>
            </a:r>
            <a:br>
              <a:rPr lang="en-US" sz="6500" b="0">
                <a:solidFill>
                  <a:srgbClr val="BB0032"/>
                </a:solidFill>
                <a:latin typeface="+mj-lt"/>
                <a:cs typeface="Arial"/>
              </a:rPr>
            </a:br>
            <a:r>
              <a:rPr lang="en-US" sz="6500" b="0">
                <a:solidFill>
                  <a:srgbClr val="BB0032"/>
                </a:solidFill>
                <a:latin typeface="+mj-lt"/>
                <a:cs typeface="Arial"/>
              </a:rPr>
              <a:t>yes right here.”</a:t>
            </a:r>
            <a:endParaRPr lang="en-US"/>
          </a:p>
        </p:txBody>
      </p:sp>
    </p:spTree>
    <p:extLst>
      <p:ext uri="{BB962C8B-B14F-4D97-AF65-F5344CB8AC3E}">
        <p14:creationId xmlns:p14="http://schemas.microsoft.com/office/powerpoint/2010/main" val="385329704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ull Photo Sli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923936"/>
            <a:ext cx="12192000" cy="5934064"/>
          </a:xfrm>
          <a:prstGeom prst="rect">
            <a:avLst/>
          </a:prstGeom>
        </p:spPr>
        <p:txBody>
          <a:bodyPr vert="horz"/>
          <a:lstStyle>
            <a:lvl1pPr>
              <a:defRPr>
                <a:solidFill>
                  <a:schemeClr val="bg1">
                    <a:lumMod val="75000"/>
                  </a:schemeClr>
                </a:solidFill>
              </a:defRPr>
            </a:lvl1pPr>
          </a:lstStyle>
          <a:p>
            <a:r>
              <a:rPr lang="en-US"/>
              <a:t>Full slide picture</a:t>
            </a:r>
          </a:p>
        </p:txBody>
      </p:sp>
      <p:sp>
        <p:nvSpPr>
          <p:cNvPr id="12" name="Content Placeholder 2"/>
          <p:cNvSpPr>
            <a:spLocks noGrp="1"/>
          </p:cNvSpPr>
          <p:nvPr>
            <p:ph idx="14"/>
          </p:nvPr>
        </p:nvSpPr>
        <p:spPr>
          <a:xfrm>
            <a:off x="6491387" y="1436104"/>
            <a:ext cx="5331852" cy="1695866"/>
          </a:xfrm>
          <a:prstGeom prst="rect">
            <a:avLst/>
          </a:prstGeom>
          <a:ln w="38100" cmpd="sng">
            <a:solidFill>
              <a:schemeClr val="tx1">
                <a:lumMod val="50000"/>
                <a:lumOff val="50000"/>
              </a:schemeClr>
            </a:solidFill>
          </a:ln>
          <a:effectLst/>
        </p:spPr>
        <p:txBody>
          <a:bodyPr/>
          <a:lstStyle>
            <a:lvl1pPr marL="91440">
              <a:lnSpc>
                <a:spcPts val="3440"/>
              </a:lnSpc>
              <a:spcBef>
                <a:spcPts val="0"/>
              </a:spcBef>
              <a:defRPr sz="2000" b="1">
                <a:solidFill>
                  <a:srgbClr val="BB0000"/>
                </a:solidFill>
              </a:defRPr>
            </a:lvl1pPr>
            <a:lvl2pPr marL="91440" indent="182880">
              <a:spcBef>
                <a:spcPts val="200"/>
              </a:spcBef>
              <a:spcAft>
                <a:spcPts val="0"/>
              </a:spcAft>
              <a:buClr>
                <a:srgbClr val="BB0000"/>
              </a:buClr>
              <a:buFont typeface="Arial"/>
              <a:buChar char="•"/>
              <a:defRPr sz="1600">
                <a:solidFill>
                  <a:schemeClr val="tx1">
                    <a:lumMod val="65000"/>
                    <a:lumOff val="35000"/>
                  </a:schemeClr>
                </a:solidFill>
              </a:defRPr>
            </a:lvl2pPr>
            <a:lvl3pPr marL="91440" indent="182880">
              <a:spcBef>
                <a:spcPts val="200"/>
              </a:spcBef>
              <a:spcAft>
                <a:spcPts val="0"/>
              </a:spcAft>
              <a:buClr>
                <a:srgbClr val="BB0000"/>
              </a:buClr>
              <a:defRPr sz="1600">
                <a:solidFill>
                  <a:schemeClr val="tx1">
                    <a:lumMod val="65000"/>
                    <a:lumOff val="35000"/>
                  </a:schemeClr>
                </a:solidFill>
              </a:defRPr>
            </a:lvl3pPr>
            <a:lvl5pPr marL="502920" indent="0">
              <a:spcBef>
                <a:spcPts val="350"/>
              </a:spcBef>
              <a:buFont typeface="Arial"/>
              <a:buNone/>
              <a:defRPr sz="1800">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66441804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hoto-Text Sli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923936"/>
            <a:ext cx="5178467" cy="5934064"/>
          </a:xfrm>
          <a:prstGeom prst="rect">
            <a:avLst/>
          </a:prstGeom>
        </p:spPr>
        <p:txBody>
          <a:bodyPr vert="horz"/>
          <a:lstStyle>
            <a:lvl1pPr>
              <a:defRPr>
                <a:solidFill>
                  <a:srgbClr val="BFBFBF"/>
                </a:solidFill>
              </a:defRPr>
            </a:lvl1pPr>
          </a:lstStyle>
          <a:p>
            <a:r>
              <a:rPr lang="en-US"/>
              <a:t>½ slide picture</a:t>
            </a:r>
          </a:p>
        </p:txBody>
      </p:sp>
      <p:sp>
        <p:nvSpPr>
          <p:cNvPr id="8" name="Content Placeholder 2"/>
          <p:cNvSpPr>
            <a:spLocks noGrp="1"/>
          </p:cNvSpPr>
          <p:nvPr>
            <p:ph idx="14"/>
          </p:nvPr>
        </p:nvSpPr>
        <p:spPr>
          <a:xfrm>
            <a:off x="5516790" y="1830388"/>
            <a:ext cx="6268671" cy="4525963"/>
          </a:xfrm>
          <a:prstGeom prst="rect">
            <a:avLst/>
          </a:prstGeom>
          <a:ln>
            <a:solidFill>
              <a:srgbClr val="FFFFFF"/>
            </a:solidFill>
          </a:ln>
        </p:spPr>
        <p:txBody>
          <a:bodyPr/>
          <a:lstStyle>
            <a:lvl1pPr>
              <a:lnSpc>
                <a:spcPts val="3440"/>
              </a:lnSpc>
              <a:spcBef>
                <a:spcPts val="0"/>
              </a:spcBef>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2"/>
          <p:cNvSpPr>
            <a:spLocks noGrp="1"/>
          </p:cNvSpPr>
          <p:nvPr>
            <p:ph idx="16" hasCustomPrompt="1"/>
          </p:nvPr>
        </p:nvSpPr>
        <p:spPr>
          <a:xfrm>
            <a:off x="5753853" y="1052952"/>
            <a:ext cx="6190428"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a:t>TOPIC TITLE HERE</a:t>
            </a:r>
          </a:p>
        </p:txBody>
      </p:sp>
    </p:spTree>
    <p:extLst>
      <p:ext uri="{BB962C8B-B14F-4D97-AF65-F5344CB8AC3E}">
        <p14:creationId xmlns:p14="http://schemas.microsoft.com/office/powerpoint/2010/main" val="3926411644"/>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image" Target="../media/image2.jpe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2.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1.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32499" y="6356351"/>
            <a:ext cx="284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846CE7D5-CF57-46EF-B807-FDD0502418D4}" type="datetimeFigureOut">
              <a:rPr lang="en-US" smtClean="0"/>
              <a:t>4/14/2026</a:t>
            </a:fld>
            <a:endParaRPr lang="en-US"/>
          </a:p>
        </p:txBody>
      </p:sp>
      <p:sp>
        <p:nvSpPr>
          <p:cNvPr id="7" name="Rectangle 6"/>
          <p:cNvSpPr/>
          <p:nvPr/>
        </p:nvSpPr>
        <p:spPr>
          <a:xfrm>
            <a:off x="0" y="2974444"/>
            <a:ext cx="12192000" cy="2962806"/>
          </a:xfrm>
          <a:prstGeom prst="rect">
            <a:avLst/>
          </a:prstGeom>
          <a:solidFill>
            <a:srgbClr val="B70F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a:solidFill>
                <a:prstClr val="white"/>
              </a:solidFill>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0334" y="1567434"/>
            <a:ext cx="8599289" cy="924740"/>
          </a:xfrm>
          <a:prstGeom prst="rect">
            <a:avLst/>
          </a:prstGeom>
        </p:spPr>
      </p:pic>
    </p:spTree>
    <p:extLst>
      <p:ext uri="{BB962C8B-B14F-4D97-AF65-F5344CB8AC3E}">
        <p14:creationId xmlns:p14="http://schemas.microsoft.com/office/powerpoint/2010/main" val="34538395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p:cNvSpPr/>
          <p:nvPr/>
        </p:nvSpPr>
        <p:spPr>
          <a:xfrm>
            <a:off x="11357824" y="6351239"/>
            <a:ext cx="436338" cy="338554"/>
          </a:xfrm>
          <a:prstGeom prst="rect">
            <a:avLst/>
          </a:prstGeom>
        </p:spPr>
        <p:txBody>
          <a:bodyPr wrap="none">
            <a:spAutoFit/>
          </a:bodyPr>
          <a:lstStyle/>
          <a:p>
            <a:pPr defTabSz="457200"/>
            <a:fld id="{B5C881AA-F0C4-B947-803C-EA0A96934EAC}" type="slidenum">
              <a:rPr lang="en-US" sz="1600">
                <a:solidFill>
                  <a:prstClr val="black"/>
                </a:solidFill>
              </a:rPr>
              <a:pPr defTabSz="457200"/>
              <a:t>‹#›</a:t>
            </a:fld>
            <a:endParaRPr lang="en-US" sz="1600">
              <a:solidFill>
                <a:prstClr val="black"/>
              </a:solidFill>
            </a:endParaRPr>
          </a:p>
        </p:txBody>
      </p:sp>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12699"/>
            <a:ext cx="12192000" cy="914400"/>
          </a:xfrm>
          <a:prstGeom prst="rect">
            <a:avLst/>
          </a:prstGeom>
        </p:spPr>
      </p:pic>
    </p:spTree>
    <p:extLst>
      <p:ext uri="{BB962C8B-B14F-4D97-AF65-F5344CB8AC3E}">
        <p14:creationId xmlns:p14="http://schemas.microsoft.com/office/powerpoint/2010/main" val="260828428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0" indent="-228600" algn="l" defTabSz="457200" rtl="0" eaLnBrk="1" latinLnBrk="0" hangingPunct="1">
        <a:spcBef>
          <a:spcPts val="500"/>
        </a:spcBef>
        <a:buFont typeface="Arial"/>
        <a:buChar char="•"/>
        <a:defRPr sz="2400" kern="1200">
          <a:solidFill>
            <a:schemeClr val="tx1"/>
          </a:solidFill>
          <a:latin typeface="+mn-lt"/>
          <a:ea typeface="+mn-ea"/>
          <a:cs typeface="+mn-cs"/>
        </a:defRPr>
      </a:lvl3pPr>
      <a:lvl4pPr marL="548640" indent="0" algn="l" defTabSz="457200" rtl="0" eaLnBrk="1" latinLnBrk="0" hangingPunct="1">
        <a:spcBef>
          <a:spcPts val="0"/>
        </a:spcBef>
        <a:buFont typeface="Arial"/>
        <a:buNone/>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32499" y="6356351"/>
            <a:ext cx="284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fld id="{0F0D8E7B-AF3B-B444-8E74-E549FC814F53}" type="datetimeFigureOut">
              <a:rPr lang="en-US" smtClean="0">
                <a:solidFill>
                  <a:prstClr val="black">
                    <a:tint val="75000"/>
                  </a:prstClr>
                </a:solidFill>
              </a:rPr>
              <a:pPr defTabSz="457200"/>
              <a:t>4/14/2026</a:t>
            </a:fld>
            <a:endParaRPr lang="en-US">
              <a:solidFill>
                <a:prstClr val="black">
                  <a:tint val="75000"/>
                </a:prstClr>
              </a:solidFill>
            </a:endParaRPr>
          </a:p>
        </p:txBody>
      </p:sp>
      <p:sp>
        <p:nvSpPr>
          <p:cNvPr id="7" name="Rectangle 6"/>
          <p:cNvSpPr/>
          <p:nvPr/>
        </p:nvSpPr>
        <p:spPr>
          <a:xfrm>
            <a:off x="0" y="2974444"/>
            <a:ext cx="12192000" cy="2962806"/>
          </a:xfrm>
          <a:prstGeom prst="rect">
            <a:avLst/>
          </a:prstGeom>
          <a:solidFill>
            <a:srgbClr val="B70F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a:solidFill>
                <a:prstClr val="white"/>
              </a:solidFill>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0334" y="1567434"/>
            <a:ext cx="8599289" cy="924740"/>
          </a:xfrm>
          <a:prstGeom prst="rect">
            <a:avLst/>
          </a:prstGeom>
        </p:spPr>
      </p:pic>
    </p:spTree>
    <p:extLst>
      <p:ext uri="{BB962C8B-B14F-4D97-AF65-F5344CB8AC3E}">
        <p14:creationId xmlns:p14="http://schemas.microsoft.com/office/powerpoint/2010/main" val="218159687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1.xml"/><Relationship Id="rId5" Type="http://schemas.openxmlformats.org/officeDocument/2006/relationships/image" Target="../media/image36.png"/><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1.xml"/><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png"/><Relationship Id="rId7" Type="http://schemas.openxmlformats.org/officeDocument/2006/relationships/chart" Target="../charts/chart2.xml"/><Relationship Id="rId2" Type="http://schemas.openxmlformats.org/officeDocument/2006/relationships/image" Target="../media/image4.jpeg"/><Relationship Id="rId1" Type="http://schemas.openxmlformats.org/officeDocument/2006/relationships/slideLayout" Target="../slideLayouts/slideLayout11.xml"/><Relationship Id="rId6" Type="http://schemas.openxmlformats.org/officeDocument/2006/relationships/image" Target="../media/image8.jpeg"/><Relationship Id="rId11" Type="http://schemas.openxmlformats.org/officeDocument/2006/relationships/image" Target="../media/image12.jpeg"/><Relationship Id="rId5" Type="http://schemas.openxmlformats.org/officeDocument/2006/relationships/image" Target="../media/image7.jpeg"/><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44320"/>
            <a:ext cx="9144000" cy="2387600"/>
          </a:xfrm>
        </p:spPr>
        <p:txBody>
          <a:bodyPr/>
          <a:lstStyle/>
          <a:p>
            <a:pPr marL="0" marR="0">
              <a:lnSpc>
                <a:spcPct val="116000"/>
              </a:lnSpc>
              <a:spcBef>
                <a:spcPts val="0"/>
              </a:spcBef>
              <a:spcAft>
                <a:spcPts val="800"/>
              </a:spcAft>
            </a:pPr>
            <a:r>
              <a:rPr lang="en-US" sz="4200">
                <a:solidFill>
                  <a:schemeClr val="bg1"/>
                </a:solidFill>
                <a:latin typeface="Buckeye Sans 2 Black" pitchFamily="50" charset="0"/>
                <a:ea typeface="Times New Roman" panose="02020603050405020304" pitchFamily="18" charset="0"/>
                <a:cs typeface="Times New Roman" panose="02020603050405020304" pitchFamily="18" charset="0"/>
              </a:rPr>
              <a:t>Stock Recommendation: Materials Sector </a:t>
            </a:r>
            <a:endParaRPr lang="en-US" sz="420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524000" y="3931920"/>
            <a:ext cx="9144000" cy="1655762"/>
          </a:xfrm>
        </p:spPr>
        <p:txBody>
          <a:bodyPr/>
          <a:lstStyle/>
          <a:p>
            <a:r>
              <a:rPr lang="en-US" sz="2800">
                <a:solidFill>
                  <a:schemeClr val="bg1"/>
                </a:solidFill>
              </a:rPr>
              <a:t>BUSFIN 4228 – Stock Market </a:t>
            </a:r>
          </a:p>
          <a:p>
            <a:r>
              <a:rPr lang="en-US" sz="2000">
                <a:solidFill>
                  <a:schemeClr val="bg1"/>
                </a:solidFill>
              </a:rPr>
              <a:t>Jaren Leiken, Quintin Liao, David Noel, Brendan Leonard, Hayden Mosher </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276D6-04B9-79A5-FCC8-224E77BEC3C6}"/>
              </a:ext>
            </a:extLst>
          </p:cNvPr>
          <p:cNvSpPr>
            <a:spLocks noGrp="1"/>
          </p:cNvSpPr>
          <p:nvPr>
            <p:ph type="title"/>
          </p:nvPr>
        </p:nvSpPr>
        <p:spPr/>
        <p:txBody>
          <a:bodyPr lIns="91440" tIns="45720" rIns="91440" bIns="45720" anchor="t"/>
          <a:lstStyle/>
          <a:p>
            <a:r>
              <a:rPr lang="en-US" sz="3200">
                <a:cs typeface="Arial"/>
              </a:rPr>
              <a:t>International Paper Business Analysis</a:t>
            </a:r>
            <a:endParaRPr lang="en-US" sz="3200"/>
          </a:p>
        </p:txBody>
      </p:sp>
      <p:sp>
        <p:nvSpPr>
          <p:cNvPr id="3" name="Content Placeholder 2">
            <a:extLst>
              <a:ext uri="{FF2B5EF4-FFF2-40B4-BE49-F238E27FC236}">
                <a16:creationId xmlns:a16="http://schemas.microsoft.com/office/drawing/2014/main" id="{429FFD5F-0DE3-9B8F-FB89-F0E3C784659D}"/>
              </a:ext>
            </a:extLst>
          </p:cNvPr>
          <p:cNvSpPr>
            <a:spLocks noGrp="1"/>
          </p:cNvSpPr>
          <p:nvPr>
            <p:ph idx="1"/>
          </p:nvPr>
        </p:nvSpPr>
        <p:spPr/>
        <p:txBody>
          <a:bodyPr lIns="91440" tIns="45720" rIns="91440" bIns="45720" anchor="t"/>
          <a:lstStyle/>
          <a:p>
            <a:pPr marL="226695" indent="-226695"/>
            <a:r>
              <a:rPr lang="en-US">
                <a:cs typeface="Arial"/>
              </a:rPr>
              <a:t>Key Business Drivers: overall market conditions (equity beta close to 1), demand for containerboard/corrugated packaging, business structure simplification and 80/20 plan implementation, energy and input costs. </a:t>
            </a:r>
          </a:p>
        </p:txBody>
      </p:sp>
      <p:sp>
        <p:nvSpPr>
          <p:cNvPr id="4" name="Slide Number Placeholder 3">
            <a:extLst>
              <a:ext uri="{FF2B5EF4-FFF2-40B4-BE49-F238E27FC236}">
                <a16:creationId xmlns:a16="http://schemas.microsoft.com/office/drawing/2014/main" id="{A9FD581E-3D8E-64CA-057A-4D0F69C1D443}"/>
              </a:ext>
            </a:extLst>
          </p:cNvPr>
          <p:cNvSpPr>
            <a:spLocks noGrp="1"/>
          </p:cNvSpPr>
          <p:nvPr>
            <p:ph type="sldNum" sz="quarter" idx="12"/>
          </p:nvPr>
        </p:nvSpPr>
        <p:spPr/>
        <p:txBody>
          <a:bodyPr/>
          <a:lstStyle/>
          <a:p>
            <a:pPr defTabSz="457200"/>
            <a:fld id="{31B88968-69AF-4974-8688-D553AA0B5E68}" type="slidenum">
              <a:rPr lang="en-US" smtClean="0">
                <a:solidFill>
                  <a:prstClr val="black"/>
                </a:solidFill>
              </a:rPr>
              <a:pPr defTabSz="457200"/>
              <a:t>10</a:t>
            </a:fld>
            <a:endParaRPr lang="en-US">
              <a:solidFill>
                <a:prstClr val="black"/>
              </a:solidFill>
            </a:endParaRPr>
          </a:p>
        </p:txBody>
      </p:sp>
    </p:spTree>
    <p:extLst>
      <p:ext uri="{BB962C8B-B14F-4D97-AF65-F5344CB8AC3E}">
        <p14:creationId xmlns:p14="http://schemas.microsoft.com/office/powerpoint/2010/main" val="2556031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1C4D683-4A36-64D3-7826-8E62D0E754DF}"/>
              </a:ext>
            </a:extLst>
          </p:cNvPr>
          <p:cNvSpPr>
            <a:spLocks noGrp="1"/>
          </p:cNvSpPr>
          <p:nvPr>
            <p:ph type="title"/>
          </p:nvPr>
        </p:nvSpPr>
        <p:spPr>
          <a:xfrm>
            <a:off x="4368800" y="0"/>
            <a:ext cx="7823200" cy="838200"/>
          </a:xfrm>
        </p:spPr>
        <p:txBody>
          <a:bodyPr lIns="91440" tIns="45720" rIns="91440" bIns="45720" anchor="t"/>
          <a:lstStyle/>
          <a:p>
            <a:r>
              <a:rPr lang="en-US" sz="3200">
                <a:cs typeface="Arial"/>
              </a:rPr>
              <a:t>International Paper Business Analysis</a:t>
            </a:r>
          </a:p>
        </p:txBody>
      </p:sp>
      <p:pic>
        <p:nvPicPr>
          <p:cNvPr id="5" name="Content Placeholder 4">
            <a:extLst>
              <a:ext uri="{FF2B5EF4-FFF2-40B4-BE49-F238E27FC236}">
                <a16:creationId xmlns:a16="http://schemas.microsoft.com/office/drawing/2014/main" id="{E82CB28E-B114-AC84-5C03-7A91192F5862}"/>
              </a:ext>
            </a:extLst>
          </p:cNvPr>
          <p:cNvPicPr>
            <a:picLocks noGrp="1" noChangeAspect="1"/>
          </p:cNvPicPr>
          <p:nvPr>
            <p:ph idx="1"/>
          </p:nvPr>
        </p:nvPicPr>
        <p:blipFill>
          <a:blip r:embed="rId2"/>
          <a:stretch>
            <a:fillRect/>
          </a:stretch>
        </p:blipFill>
        <p:spPr>
          <a:xfrm>
            <a:off x="1602267" y="1295401"/>
            <a:ext cx="8987465" cy="4830763"/>
          </a:xfrm>
          <a:prstGeom prst="rect">
            <a:avLst/>
          </a:prstGeom>
          <a:noFill/>
        </p:spPr>
      </p:pic>
      <p:sp>
        <p:nvSpPr>
          <p:cNvPr id="12" name="Slide Number Placeholder 3">
            <a:extLst>
              <a:ext uri="{FF2B5EF4-FFF2-40B4-BE49-F238E27FC236}">
                <a16:creationId xmlns:a16="http://schemas.microsoft.com/office/drawing/2014/main" id="{A1E85B95-B448-66D7-F9C3-8A4D9F8DAF8D}"/>
              </a:ext>
            </a:extLst>
          </p:cNvPr>
          <p:cNvSpPr>
            <a:spLocks noGrp="1"/>
          </p:cNvSpPr>
          <p:nvPr>
            <p:ph type="sldNum" sz="quarter" idx="12"/>
          </p:nvPr>
        </p:nvSpPr>
        <p:spPr>
          <a:xfrm>
            <a:off x="8737600" y="6356351"/>
            <a:ext cx="2844800" cy="365125"/>
          </a:xfrm>
        </p:spPr>
        <p:txBody>
          <a:bodyPr/>
          <a:lstStyle/>
          <a:p>
            <a:pPr defTabSz="457200">
              <a:spcAft>
                <a:spcPts val="600"/>
              </a:spcAft>
            </a:pPr>
            <a:fld id="{31B88968-69AF-4974-8688-D553AA0B5E68}" type="slidenum">
              <a:rPr lang="en-US" smtClean="0">
                <a:solidFill>
                  <a:prstClr val="black"/>
                </a:solidFill>
              </a:rPr>
              <a:pPr defTabSz="457200">
                <a:spcAft>
                  <a:spcPts val="600"/>
                </a:spcAft>
              </a:pPr>
              <a:t>11</a:t>
            </a:fld>
            <a:endParaRPr lang="en-US">
              <a:solidFill>
                <a:prstClr val="black"/>
              </a:solidFill>
            </a:endParaRPr>
          </a:p>
        </p:txBody>
      </p:sp>
      <p:sp>
        <p:nvSpPr>
          <p:cNvPr id="4" name="Slide Number Placeholder 3" hidden="1">
            <a:extLst>
              <a:ext uri="{FF2B5EF4-FFF2-40B4-BE49-F238E27FC236}">
                <a16:creationId xmlns:a16="http://schemas.microsoft.com/office/drawing/2014/main" id="{7336644C-A855-5957-317F-886D4166C605}"/>
              </a:ext>
            </a:extLst>
          </p:cNvPr>
          <p:cNvSpPr>
            <a:spLocks noGrp="1"/>
          </p:cNvSpPr>
          <p:nvPr>
            <p:ph type="sldNum" sz="quarter" idx="4294967295"/>
          </p:nvPr>
        </p:nvSpPr>
        <p:spPr>
          <a:xfrm>
            <a:off x="8737600" y="6356351"/>
            <a:ext cx="2844800" cy="365125"/>
          </a:xfrm>
          <a:prstGeom prst="rect">
            <a:avLst/>
          </a:prstGeom>
        </p:spPr>
        <p:txBody>
          <a:bodyPr/>
          <a:lstStyle/>
          <a:p>
            <a:pPr defTabSz="457200">
              <a:spcAft>
                <a:spcPts val="600"/>
              </a:spcAft>
            </a:pPr>
            <a:fld id="{31B88968-69AF-4974-8688-D553AA0B5E68}" type="slidenum">
              <a:rPr lang="en-US" smtClean="0">
                <a:solidFill>
                  <a:prstClr val="black"/>
                </a:solidFill>
              </a:rPr>
              <a:pPr defTabSz="457200">
                <a:spcAft>
                  <a:spcPts val="600"/>
                </a:spcAft>
              </a:pPr>
              <a:t>11</a:t>
            </a:fld>
            <a:endParaRPr lang="en-US">
              <a:solidFill>
                <a:prstClr val="black"/>
              </a:solidFill>
            </a:endParaRPr>
          </a:p>
        </p:txBody>
      </p:sp>
    </p:spTree>
    <p:extLst>
      <p:ext uri="{BB962C8B-B14F-4D97-AF65-F5344CB8AC3E}">
        <p14:creationId xmlns:p14="http://schemas.microsoft.com/office/powerpoint/2010/main" val="3299601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50769DE-9AE6-6D98-F051-FC5D575B2A7E}"/>
              </a:ext>
            </a:extLst>
          </p:cNvPr>
          <p:cNvSpPr>
            <a:spLocks noGrp="1"/>
          </p:cNvSpPr>
          <p:nvPr>
            <p:ph type="title"/>
          </p:nvPr>
        </p:nvSpPr>
        <p:spPr>
          <a:xfrm>
            <a:off x="4368800" y="0"/>
            <a:ext cx="7823200" cy="838200"/>
          </a:xfrm>
        </p:spPr>
        <p:txBody>
          <a:bodyPr lIns="91440" tIns="45720" rIns="91440" bIns="45720" anchor="t"/>
          <a:lstStyle/>
          <a:p>
            <a:r>
              <a:rPr lang="en-US" sz="3200">
                <a:cs typeface="Arial"/>
              </a:rPr>
              <a:t>International Paper Business Analysis</a:t>
            </a:r>
          </a:p>
        </p:txBody>
      </p:sp>
      <p:pic>
        <p:nvPicPr>
          <p:cNvPr id="5" name="Content Placeholder 4" descr="A graph of a global container&#10;&#10;AI-generated content may be incorrect.">
            <a:extLst>
              <a:ext uri="{FF2B5EF4-FFF2-40B4-BE49-F238E27FC236}">
                <a16:creationId xmlns:a16="http://schemas.microsoft.com/office/drawing/2014/main" id="{6D59CFBB-F21E-CD6C-4E98-7E76010938CF}"/>
              </a:ext>
            </a:extLst>
          </p:cNvPr>
          <p:cNvPicPr>
            <a:picLocks noGrp="1" noChangeAspect="1"/>
          </p:cNvPicPr>
          <p:nvPr>
            <p:ph idx="1"/>
          </p:nvPr>
        </p:nvPicPr>
        <p:blipFill>
          <a:blip r:embed="rId2"/>
          <a:stretch>
            <a:fillRect/>
          </a:stretch>
        </p:blipFill>
        <p:spPr>
          <a:xfrm>
            <a:off x="2103634" y="1295401"/>
            <a:ext cx="7984732" cy="4830763"/>
          </a:xfrm>
          <a:prstGeom prst="rect">
            <a:avLst/>
          </a:prstGeom>
          <a:noFill/>
        </p:spPr>
      </p:pic>
      <p:sp>
        <p:nvSpPr>
          <p:cNvPr id="12" name="Slide Number Placeholder 3">
            <a:extLst>
              <a:ext uri="{FF2B5EF4-FFF2-40B4-BE49-F238E27FC236}">
                <a16:creationId xmlns:a16="http://schemas.microsoft.com/office/drawing/2014/main" id="{19FB1279-8C27-8207-2886-D0F5C44EDF85}"/>
              </a:ext>
            </a:extLst>
          </p:cNvPr>
          <p:cNvSpPr>
            <a:spLocks noGrp="1"/>
          </p:cNvSpPr>
          <p:nvPr>
            <p:ph type="sldNum" sz="quarter" idx="12"/>
          </p:nvPr>
        </p:nvSpPr>
        <p:spPr>
          <a:xfrm>
            <a:off x="8737600" y="6356351"/>
            <a:ext cx="2844800" cy="365125"/>
          </a:xfrm>
        </p:spPr>
        <p:txBody>
          <a:bodyPr/>
          <a:lstStyle/>
          <a:p>
            <a:pPr defTabSz="457200">
              <a:spcAft>
                <a:spcPts val="600"/>
              </a:spcAft>
            </a:pPr>
            <a:fld id="{31B88968-69AF-4974-8688-D553AA0B5E68}" type="slidenum">
              <a:rPr lang="en-US" smtClean="0">
                <a:solidFill>
                  <a:prstClr val="black"/>
                </a:solidFill>
              </a:rPr>
              <a:pPr defTabSz="457200">
                <a:spcAft>
                  <a:spcPts val="600"/>
                </a:spcAft>
              </a:pPr>
              <a:t>12</a:t>
            </a:fld>
            <a:endParaRPr lang="en-US">
              <a:solidFill>
                <a:prstClr val="black"/>
              </a:solidFill>
            </a:endParaRPr>
          </a:p>
        </p:txBody>
      </p:sp>
      <p:sp>
        <p:nvSpPr>
          <p:cNvPr id="4" name="Slide Number Placeholder 3" hidden="1">
            <a:extLst>
              <a:ext uri="{FF2B5EF4-FFF2-40B4-BE49-F238E27FC236}">
                <a16:creationId xmlns:a16="http://schemas.microsoft.com/office/drawing/2014/main" id="{A62BB56B-43E6-1893-6137-50D6833501B3}"/>
              </a:ext>
            </a:extLst>
          </p:cNvPr>
          <p:cNvSpPr>
            <a:spLocks noGrp="1"/>
          </p:cNvSpPr>
          <p:nvPr>
            <p:ph type="sldNum" sz="quarter" idx="4294967295"/>
          </p:nvPr>
        </p:nvSpPr>
        <p:spPr>
          <a:xfrm>
            <a:off x="8737600" y="6356351"/>
            <a:ext cx="2844800" cy="365125"/>
          </a:xfrm>
          <a:prstGeom prst="rect">
            <a:avLst/>
          </a:prstGeom>
        </p:spPr>
        <p:txBody>
          <a:bodyPr/>
          <a:lstStyle/>
          <a:p>
            <a:pPr defTabSz="457200">
              <a:spcAft>
                <a:spcPts val="600"/>
              </a:spcAft>
            </a:pPr>
            <a:fld id="{31B88968-69AF-4974-8688-D553AA0B5E68}" type="slidenum">
              <a:rPr lang="en-US" smtClean="0">
                <a:solidFill>
                  <a:prstClr val="black"/>
                </a:solidFill>
              </a:rPr>
              <a:pPr defTabSz="457200">
                <a:spcAft>
                  <a:spcPts val="600"/>
                </a:spcAft>
              </a:pPr>
              <a:t>12</a:t>
            </a:fld>
            <a:endParaRPr lang="en-US">
              <a:solidFill>
                <a:prstClr val="black"/>
              </a:solidFill>
            </a:endParaRPr>
          </a:p>
        </p:txBody>
      </p:sp>
    </p:spTree>
    <p:extLst>
      <p:ext uri="{BB962C8B-B14F-4D97-AF65-F5344CB8AC3E}">
        <p14:creationId xmlns:p14="http://schemas.microsoft.com/office/powerpoint/2010/main" val="4156820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835D1E1-4F99-44BA-84E2-0BF857855C0A}"/>
              </a:ext>
            </a:extLst>
          </p:cNvPr>
          <p:cNvSpPr>
            <a:spLocks noGrp="1"/>
          </p:cNvSpPr>
          <p:nvPr>
            <p:ph type="title"/>
          </p:nvPr>
        </p:nvSpPr>
        <p:spPr>
          <a:xfrm>
            <a:off x="4368800" y="0"/>
            <a:ext cx="7823200" cy="838200"/>
          </a:xfrm>
        </p:spPr>
        <p:txBody>
          <a:bodyPr lIns="91440" tIns="45720" rIns="91440" bIns="45720" anchor="t"/>
          <a:lstStyle/>
          <a:p>
            <a:r>
              <a:rPr lang="en-US" sz="2800">
                <a:cs typeface="Arial"/>
              </a:rPr>
              <a:t>International Paper Business Analysis</a:t>
            </a:r>
          </a:p>
        </p:txBody>
      </p:sp>
      <p:pic>
        <p:nvPicPr>
          <p:cNvPr id="6" name="Content Placeholder 5" descr="A graph showing the price of oil&#10;&#10;AI-generated content may be incorrect.">
            <a:extLst>
              <a:ext uri="{FF2B5EF4-FFF2-40B4-BE49-F238E27FC236}">
                <a16:creationId xmlns:a16="http://schemas.microsoft.com/office/drawing/2014/main" id="{3F306041-7DFB-2C92-5D81-B4842B2576F9}"/>
              </a:ext>
            </a:extLst>
          </p:cNvPr>
          <p:cNvPicPr>
            <a:picLocks noGrp="1" noChangeAspect="1"/>
          </p:cNvPicPr>
          <p:nvPr>
            <p:ph idx="1"/>
          </p:nvPr>
        </p:nvPicPr>
        <p:blipFill>
          <a:blip r:embed="rId2"/>
          <a:stretch>
            <a:fillRect/>
          </a:stretch>
        </p:blipFill>
        <p:spPr>
          <a:xfrm>
            <a:off x="2070364" y="1295401"/>
            <a:ext cx="8051272" cy="4830763"/>
          </a:xfrm>
          <a:prstGeom prst="rect">
            <a:avLst/>
          </a:prstGeom>
          <a:noFill/>
          <a:ln>
            <a:solidFill>
              <a:srgbClr val="FFFFFF"/>
            </a:solidFill>
          </a:ln>
        </p:spPr>
      </p:pic>
      <p:sp>
        <p:nvSpPr>
          <p:cNvPr id="13" name="Slide Number Placeholder 3">
            <a:extLst>
              <a:ext uri="{FF2B5EF4-FFF2-40B4-BE49-F238E27FC236}">
                <a16:creationId xmlns:a16="http://schemas.microsoft.com/office/drawing/2014/main" id="{AC7649A3-EDCB-54F4-0690-836442F9FDC2}"/>
              </a:ext>
            </a:extLst>
          </p:cNvPr>
          <p:cNvSpPr>
            <a:spLocks noGrp="1"/>
          </p:cNvSpPr>
          <p:nvPr>
            <p:ph type="sldNum" sz="quarter" idx="12"/>
          </p:nvPr>
        </p:nvSpPr>
        <p:spPr>
          <a:xfrm>
            <a:off x="8737600" y="6356351"/>
            <a:ext cx="2844800" cy="365125"/>
          </a:xfrm>
        </p:spPr>
        <p:txBody>
          <a:bodyPr/>
          <a:lstStyle/>
          <a:p>
            <a:pPr defTabSz="457200">
              <a:spcAft>
                <a:spcPts val="600"/>
              </a:spcAft>
            </a:pPr>
            <a:fld id="{31B88968-69AF-4974-8688-D553AA0B5E68}" type="slidenum">
              <a:rPr lang="en-US" smtClean="0">
                <a:solidFill>
                  <a:prstClr val="black"/>
                </a:solidFill>
              </a:rPr>
              <a:pPr defTabSz="457200">
                <a:spcAft>
                  <a:spcPts val="600"/>
                </a:spcAft>
              </a:pPr>
              <a:t>13</a:t>
            </a:fld>
            <a:endParaRPr lang="en-US">
              <a:solidFill>
                <a:prstClr val="black"/>
              </a:solidFill>
            </a:endParaRPr>
          </a:p>
        </p:txBody>
      </p:sp>
    </p:spTree>
    <p:extLst>
      <p:ext uri="{BB962C8B-B14F-4D97-AF65-F5344CB8AC3E}">
        <p14:creationId xmlns:p14="http://schemas.microsoft.com/office/powerpoint/2010/main" val="3156988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05D15-A8D1-F6E1-C07E-94F22FF65356}"/>
              </a:ext>
            </a:extLst>
          </p:cNvPr>
          <p:cNvSpPr>
            <a:spLocks noGrp="1"/>
          </p:cNvSpPr>
          <p:nvPr>
            <p:ph type="title"/>
          </p:nvPr>
        </p:nvSpPr>
        <p:spPr/>
        <p:txBody>
          <a:bodyPr lIns="91440" tIns="45720" rIns="91440" bIns="45720" anchor="t"/>
          <a:lstStyle/>
          <a:p>
            <a:r>
              <a:rPr lang="en-US" sz="2800">
                <a:cs typeface="Arial"/>
              </a:rPr>
              <a:t>International Paper Recent Performance</a:t>
            </a:r>
            <a:endParaRPr lang="en-US" sz="2800"/>
          </a:p>
        </p:txBody>
      </p:sp>
      <p:pic>
        <p:nvPicPr>
          <p:cNvPr id="5" name="Content Placeholder 4" descr="A graph with red circles and numbers&#10;&#10;AI-generated content may be incorrect.">
            <a:extLst>
              <a:ext uri="{FF2B5EF4-FFF2-40B4-BE49-F238E27FC236}">
                <a16:creationId xmlns:a16="http://schemas.microsoft.com/office/drawing/2014/main" id="{A67843F9-BDA3-C26E-84FA-4851C6CCD720}"/>
              </a:ext>
            </a:extLst>
          </p:cNvPr>
          <p:cNvPicPr>
            <a:picLocks noGrp="1" noChangeAspect="1"/>
          </p:cNvPicPr>
          <p:nvPr>
            <p:ph idx="1"/>
          </p:nvPr>
        </p:nvPicPr>
        <p:blipFill>
          <a:blip r:embed="rId2"/>
          <a:stretch>
            <a:fillRect/>
          </a:stretch>
        </p:blipFill>
        <p:spPr>
          <a:xfrm>
            <a:off x="416585" y="1717991"/>
            <a:ext cx="6901850" cy="3769923"/>
          </a:xfrm>
          <a:prstGeom prst="rect">
            <a:avLst/>
          </a:prstGeom>
        </p:spPr>
      </p:pic>
      <p:sp>
        <p:nvSpPr>
          <p:cNvPr id="6" name="TextBox 5">
            <a:extLst>
              <a:ext uri="{FF2B5EF4-FFF2-40B4-BE49-F238E27FC236}">
                <a16:creationId xmlns:a16="http://schemas.microsoft.com/office/drawing/2014/main" id="{630A1C0C-8E2E-3BFE-80A1-93E05D91D24D}"/>
              </a:ext>
            </a:extLst>
          </p:cNvPr>
          <p:cNvSpPr txBox="1"/>
          <p:nvPr/>
        </p:nvSpPr>
        <p:spPr>
          <a:xfrm>
            <a:off x="7463692" y="1269999"/>
            <a:ext cx="4435230"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Arial"/>
              </a:rPr>
              <a:t>Event 1: global conflict seemingly triggers decline in stock price at beginning of March. Resulted in ~ 18% decline in stock price. </a:t>
            </a:r>
          </a:p>
          <a:p>
            <a:endParaRPr lang="en-US">
              <a:cs typeface="Arial"/>
            </a:endParaRPr>
          </a:p>
          <a:p>
            <a:r>
              <a:rPr lang="en-US">
                <a:cs typeface="Arial"/>
              </a:rPr>
              <a:t>Event 2: Earnings call on Jan 29, reported a net earnings loss of $3,516 M. Not followed by price decrease. Also announced IP would split into two publicly traded companies. </a:t>
            </a:r>
          </a:p>
          <a:p>
            <a:endParaRPr lang="en-US">
              <a:cs typeface="Arial"/>
            </a:endParaRPr>
          </a:p>
          <a:p>
            <a:r>
              <a:rPr lang="en-US">
                <a:cs typeface="Arial"/>
              </a:rPr>
              <a:t>Event 3: Jan 23, 2026 IP finalized sale of Global Cellulose Fibers business. </a:t>
            </a:r>
          </a:p>
          <a:p>
            <a:endParaRPr lang="en-US">
              <a:cs typeface="Arial"/>
            </a:endParaRPr>
          </a:p>
          <a:p>
            <a:r>
              <a:rPr lang="en-US">
                <a:cs typeface="Arial"/>
              </a:rPr>
              <a:t>Event 4: April 16, 2024 IP announces plant to acquire DS Smith, which corresponds with an increase in price. </a:t>
            </a:r>
          </a:p>
        </p:txBody>
      </p:sp>
      <p:sp>
        <p:nvSpPr>
          <p:cNvPr id="3" name="TextBox 2">
            <a:extLst>
              <a:ext uri="{FF2B5EF4-FFF2-40B4-BE49-F238E27FC236}">
                <a16:creationId xmlns:a16="http://schemas.microsoft.com/office/drawing/2014/main" id="{C84F36DE-A796-D7ED-523D-100B5A3554F4}"/>
              </a:ext>
            </a:extLst>
          </p:cNvPr>
          <p:cNvSpPr txBox="1"/>
          <p:nvPr/>
        </p:nvSpPr>
        <p:spPr>
          <a:xfrm>
            <a:off x="135192" y="5837903"/>
            <a:ext cx="764458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Arial"/>
              </a:rPr>
              <a:t>Note the upward trendline, cyclical but going in a good direction. </a:t>
            </a:r>
            <a:endParaRPr lang="en-US"/>
          </a:p>
          <a:p>
            <a:r>
              <a:rPr lang="en-US">
                <a:cs typeface="Arial"/>
              </a:rPr>
              <a:t>Positive target prices indicate price may go up 1-year from now.</a:t>
            </a:r>
            <a:endParaRPr lang="en-US"/>
          </a:p>
          <a:p>
            <a:r>
              <a:rPr lang="en-US">
                <a:cs typeface="Arial"/>
              </a:rPr>
              <a:t>Question about the validity of those target prices, changing environment.</a:t>
            </a:r>
          </a:p>
        </p:txBody>
      </p:sp>
    </p:spTree>
    <p:extLst>
      <p:ext uri="{BB962C8B-B14F-4D97-AF65-F5344CB8AC3E}">
        <p14:creationId xmlns:p14="http://schemas.microsoft.com/office/powerpoint/2010/main" val="117707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27D50-CBC5-61EA-2B55-E0FF5FBB8833}"/>
              </a:ext>
            </a:extLst>
          </p:cNvPr>
          <p:cNvSpPr>
            <a:spLocks noGrp="1"/>
          </p:cNvSpPr>
          <p:nvPr>
            <p:ph type="title"/>
          </p:nvPr>
        </p:nvSpPr>
        <p:spPr/>
        <p:txBody>
          <a:bodyPr lIns="91440" tIns="45720" rIns="91440" bIns="45720" anchor="t"/>
          <a:lstStyle/>
          <a:p>
            <a:r>
              <a:rPr lang="en-US">
                <a:cs typeface="Arial"/>
              </a:rPr>
              <a:t>International Paper Financial Analysis</a:t>
            </a:r>
            <a:endParaRPr lang="en-US"/>
          </a:p>
        </p:txBody>
      </p:sp>
      <p:sp>
        <p:nvSpPr>
          <p:cNvPr id="3" name="Content Placeholder 2">
            <a:extLst>
              <a:ext uri="{FF2B5EF4-FFF2-40B4-BE49-F238E27FC236}">
                <a16:creationId xmlns:a16="http://schemas.microsoft.com/office/drawing/2014/main" id="{79D12D1E-0FF4-4608-C445-D223394F2FB6}"/>
              </a:ext>
            </a:extLst>
          </p:cNvPr>
          <p:cNvSpPr>
            <a:spLocks noGrp="1"/>
          </p:cNvSpPr>
          <p:nvPr>
            <p:ph idx="1"/>
          </p:nvPr>
        </p:nvSpPr>
        <p:spPr/>
        <p:txBody>
          <a:bodyPr lIns="91440" tIns="45720" rIns="91440" bIns="45720" anchor="t"/>
          <a:lstStyle/>
          <a:p>
            <a:pPr marL="0" indent="0">
              <a:buNone/>
            </a:pPr>
            <a:r>
              <a:rPr lang="en-US">
                <a:cs typeface="Arial"/>
              </a:rPr>
              <a:t>Projected Earnings and Sales for International Paper</a:t>
            </a:r>
          </a:p>
        </p:txBody>
      </p:sp>
      <p:graphicFrame>
        <p:nvGraphicFramePr>
          <p:cNvPr id="7" name="Table 6">
            <a:extLst>
              <a:ext uri="{FF2B5EF4-FFF2-40B4-BE49-F238E27FC236}">
                <a16:creationId xmlns:a16="http://schemas.microsoft.com/office/drawing/2014/main" id="{EADF05AC-829C-FC73-8CD1-A7EAD7748B24}"/>
              </a:ext>
            </a:extLst>
          </p:cNvPr>
          <p:cNvGraphicFramePr>
            <a:graphicFrameLocks noGrp="1"/>
          </p:cNvGraphicFramePr>
          <p:nvPr>
            <p:extLst>
              <p:ext uri="{D42A27DB-BD31-4B8C-83A1-F6EECF244321}">
                <p14:modId xmlns:p14="http://schemas.microsoft.com/office/powerpoint/2010/main" val="1140316551"/>
              </p:ext>
            </p:extLst>
          </p:nvPr>
        </p:nvGraphicFramePr>
        <p:xfrm>
          <a:off x="661012" y="2065662"/>
          <a:ext cx="10962905" cy="2903787"/>
        </p:xfrm>
        <a:graphic>
          <a:graphicData uri="http://schemas.openxmlformats.org/drawingml/2006/table">
            <a:tbl>
              <a:tblPr firstRow="1" bandRow="1">
                <a:tableStyleId>{5C22544A-7EE6-4342-B048-85BDC9FD1C3A}</a:tableStyleId>
              </a:tblPr>
              <a:tblGrid>
                <a:gridCol w="2192581">
                  <a:extLst>
                    <a:ext uri="{9D8B030D-6E8A-4147-A177-3AD203B41FA5}">
                      <a16:colId xmlns:a16="http://schemas.microsoft.com/office/drawing/2014/main" val="790890355"/>
                    </a:ext>
                  </a:extLst>
                </a:gridCol>
                <a:gridCol w="2192581">
                  <a:extLst>
                    <a:ext uri="{9D8B030D-6E8A-4147-A177-3AD203B41FA5}">
                      <a16:colId xmlns:a16="http://schemas.microsoft.com/office/drawing/2014/main" val="21667308"/>
                    </a:ext>
                  </a:extLst>
                </a:gridCol>
                <a:gridCol w="2192581">
                  <a:extLst>
                    <a:ext uri="{9D8B030D-6E8A-4147-A177-3AD203B41FA5}">
                      <a16:colId xmlns:a16="http://schemas.microsoft.com/office/drawing/2014/main" val="2317195004"/>
                    </a:ext>
                  </a:extLst>
                </a:gridCol>
                <a:gridCol w="2192581">
                  <a:extLst>
                    <a:ext uri="{9D8B030D-6E8A-4147-A177-3AD203B41FA5}">
                      <a16:colId xmlns:a16="http://schemas.microsoft.com/office/drawing/2014/main" val="3532734474"/>
                    </a:ext>
                  </a:extLst>
                </a:gridCol>
                <a:gridCol w="2192581">
                  <a:extLst>
                    <a:ext uri="{9D8B030D-6E8A-4147-A177-3AD203B41FA5}">
                      <a16:colId xmlns:a16="http://schemas.microsoft.com/office/drawing/2014/main" val="209898119"/>
                    </a:ext>
                  </a:extLst>
                </a:gridCol>
              </a:tblGrid>
              <a:tr h="967929">
                <a:tc>
                  <a:txBody>
                    <a:bodyPr/>
                    <a:lstStyle/>
                    <a:p>
                      <a:r>
                        <a:rPr lang="en-US">
                          <a:solidFill>
                            <a:schemeClr val="tx1"/>
                          </a:solidFill>
                        </a:rPr>
                        <a:t>(In $Millions)</a:t>
                      </a:r>
                    </a:p>
                  </a:txBody>
                  <a:tcPr/>
                </a:tc>
                <a:tc>
                  <a:txBody>
                    <a:bodyPr/>
                    <a:lstStyle/>
                    <a:p>
                      <a:r>
                        <a:rPr lang="en-US">
                          <a:solidFill>
                            <a:schemeClr val="tx1"/>
                          </a:solidFill>
                        </a:rPr>
                        <a:t>2028 F</a:t>
                      </a:r>
                    </a:p>
                  </a:txBody>
                  <a:tcPr/>
                </a:tc>
                <a:tc>
                  <a:txBody>
                    <a:bodyPr/>
                    <a:lstStyle/>
                    <a:p>
                      <a:r>
                        <a:rPr lang="en-US">
                          <a:solidFill>
                            <a:schemeClr val="tx1"/>
                          </a:solidFill>
                        </a:rPr>
                        <a:t>2027 F</a:t>
                      </a:r>
                    </a:p>
                  </a:txBody>
                  <a:tcPr/>
                </a:tc>
                <a:tc>
                  <a:txBody>
                    <a:bodyPr/>
                    <a:lstStyle/>
                    <a:p>
                      <a:r>
                        <a:rPr lang="en-US">
                          <a:solidFill>
                            <a:schemeClr val="tx1"/>
                          </a:solidFill>
                        </a:rPr>
                        <a:t>2026 F</a:t>
                      </a:r>
                    </a:p>
                  </a:txBody>
                  <a:tcPr/>
                </a:tc>
                <a:tc>
                  <a:txBody>
                    <a:bodyPr/>
                    <a:lstStyle/>
                    <a:p>
                      <a:r>
                        <a:rPr lang="en-US">
                          <a:solidFill>
                            <a:schemeClr val="tx1"/>
                          </a:solidFill>
                        </a:rPr>
                        <a:t>2025</a:t>
                      </a:r>
                    </a:p>
                  </a:txBody>
                  <a:tcPr/>
                </a:tc>
                <a:extLst>
                  <a:ext uri="{0D108BD9-81ED-4DB2-BD59-A6C34878D82A}">
                    <a16:rowId xmlns:a16="http://schemas.microsoft.com/office/drawing/2014/main" val="3156584796"/>
                  </a:ext>
                </a:extLst>
              </a:tr>
              <a:tr h="967929">
                <a:tc>
                  <a:txBody>
                    <a:bodyPr/>
                    <a:lstStyle/>
                    <a:p>
                      <a:r>
                        <a:rPr lang="en-US">
                          <a:solidFill>
                            <a:schemeClr val="tx1"/>
                          </a:solidFill>
                        </a:rPr>
                        <a:t>Revenue</a:t>
                      </a:r>
                    </a:p>
                  </a:txBody>
                  <a:tcPr/>
                </a:tc>
                <a:tc>
                  <a:txBody>
                    <a:bodyPr/>
                    <a:lstStyle/>
                    <a:p>
                      <a:r>
                        <a:rPr lang="en-US">
                          <a:solidFill>
                            <a:schemeClr val="tx1"/>
                          </a:solidFill>
                        </a:rPr>
                        <a:t>26,394 </a:t>
                      </a:r>
                    </a:p>
                  </a:txBody>
                  <a:tcPr/>
                </a:tc>
                <a:tc>
                  <a:txBody>
                    <a:bodyPr/>
                    <a:lstStyle/>
                    <a:p>
                      <a:r>
                        <a:rPr lang="en-US">
                          <a:solidFill>
                            <a:schemeClr val="tx1"/>
                          </a:solidFill>
                        </a:rPr>
                        <a:t>25,440</a:t>
                      </a:r>
                    </a:p>
                  </a:txBody>
                  <a:tcPr/>
                </a:tc>
                <a:tc>
                  <a:txBody>
                    <a:bodyPr/>
                    <a:lstStyle/>
                    <a:p>
                      <a:r>
                        <a:rPr lang="en-US">
                          <a:solidFill>
                            <a:schemeClr val="tx1"/>
                          </a:solidFill>
                        </a:rPr>
                        <a:t>24,520</a:t>
                      </a:r>
                    </a:p>
                  </a:txBody>
                  <a:tcPr/>
                </a:tc>
                <a:tc>
                  <a:txBody>
                    <a:bodyPr/>
                    <a:lstStyle/>
                    <a:p>
                      <a:r>
                        <a:rPr lang="en-US">
                          <a:solidFill>
                            <a:schemeClr val="tx1"/>
                          </a:solidFill>
                        </a:rPr>
                        <a:t>23,634</a:t>
                      </a:r>
                    </a:p>
                  </a:txBody>
                  <a:tcPr/>
                </a:tc>
                <a:extLst>
                  <a:ext uri="{0D108BD9-81ED-4DB2-BD59-A6C34878D82A}">
                    <a16:rowId xmlns:a16="http://schemas.microsoft.com/office/drawing/2014/main" val="1006513330"/>
                  </a:ext>
                </a:extLst>
              </a:tr>
              <a:tr h="967929">
                <a:tc>
                  <a:txBody>
                    <a:bodyPr/>
                    <a:lstStyle/>
                    <a:p>
                      <a:r>
                        <a:rPr lang="en-US">
                          <a:solidFill>
                            <a:schemeClr val="tx1"/>
                          </a:solidFill>
                        </a:rPr>
                        <a:t>Net Income</a:t>
                      </a:r>
                    </a:p>
                  </a:txBody>
                  <a:tcPr/>
                </a:tc>
                <a:tc>
                  <a:txBody>
                    <a:bodyPr/>
                    <a:lstStyle/>
                    <a:p>
                      <a:r>
                        <a:rPr lang="en-US">
                          <a:solidFill>
                            <a:schemeClr val="tx1"/>
                          </a:solidFill>
                        </a:rPr>
                        <a:t>1,312</a:t>
                      </a:r>
                    </a:p>
                  </a:txBody>
                  <a:tcPr/>
                </a:tc>
                <a:tc>
                  <a:txBody>
                    <a:bodyPr/>
                    <a:lstStyle/>
                    <a:p>
                      <a:r>
                        <a:rPr lang="en-US">
                          <a:solidFill>
                            <a:schemeClr val="tx1"/>
                          </a:solidFill>
                        </a:rPr>
                        <a:t>1,265</a:t>
                      </a:r>
                    </a:p>
                  </a:txBody>
                  <a:tcPr/>
                </a:tc>
                <a:tc>
                  <a:txBody>
                    <a:bodyPr/>
                    <a:lstStyle/>
                    <a:p>
                      <a:r>
                        <a:rPr lang="en-US">
                          <a:solidFill>
                            <a:schemeClr val="tx1"/>
                          </a:solidFill>
                        </a:rPr>
                        <a:t>1,219</a:t>
                      </a:r>
                    </a:p>
                  </a:txBody>
                  <a:tcPr/>
                </a:tc>
                <a:tc>
                  <a:txBody>
                    <a:bodyPr/>
                    <a:lstStyle/>
                    <a:p>
                      <a:r>
                        <a:rPr lang="en-US">
                          <a:solidFill>
                            <a:schemeClr val="tx1"/>
                          </a:solidFill>
                        </a:rPr>
                        <a:t>(3,516)</a:t>
                      </a:r>
                    </a:p>
                  </a:txBody>
                  <a:tcPr/>
                </a:tc>
                <a:extLst>
                  <a:ext uri="{0D108BD9-81ED-4DB2-BD59-A6C34878D82A}">
                    <a16:rowId xmlns:a16="http://schemas.microsoft.com/office/drawing/2014/main" val="816809686"/>
                  </a:ext>
                </a:extLst>
              </a:tr>
            </a:tbl>
          </a:graphicData>
        </a:graphic>
      </p:graphicFrame>
      <p:sp>
        <p:nvSpPr>
          <p:cNvPr id="4" name="TextBox 3">
            <a:extLst>
              <a:ext uri="{FF2B5EF4-FFF2-40B4-BE49-F238E27FC236}">
                <a16:creationId xmlns:a16="http://schemas.microsoft.com/office/drawing/2014/main" id="{23C71137-B108-CE1C-CA72-AE502FC212DF}"/>
              </a:ext>
            </a:extLst>
          </p:cNvPr>
          <p:cNvSpPr txBox="1"/>
          <p:nvPr/>
        </p:nvSpPr>
        <p:spPr>
          <a:xfrm>
            <a:off x="918307" y="4884615"/>
            <a:ext cx="990600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cs typeface="Arial"/>
              </a:rPr>
              <a:t>Tapered to a terminal revenue growth rate of 3% by 2036</a:t>
            </a:r>
          </a:p>
          <a:p>
            <a:r>
              <a:rPr lang="en-US" sz="2800">
                <a:cs typeface="Arial"/>
              </a:rPr>
              <a:t>Net Income tapers to a 3.3% growth rate by 2036</a:t>
            </a:r>
          </a:p>
        </p:txBody>
      </p:sp>
    </p:spTree>
    <p:extLst>
      <p:ext uri="{BB962C8B-B14F-4D97-AF65-F5344CB8AC3E}">
        <p14:creationId xmlns:p14="http://schemas.microsoft.com/office/powerpoint/2010/main" val="1238750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BBF2186-2446-A85A-7E45-B038AE146344}"/>
              </a:ext>
            </a:extLst>
          </p:cNvPr>
          <p:cNvSpPr>
            <a:spLocks noGrp="1"/>
          </p:cNvSpPr>
          <p:nvPr>
            <p:ph type="title"/>
          </p:nvPr>
        </p:nvSpPr>
        <p:spPr>
          <a:xfrm>
            <a:off x="4368800" y="0"/>
            <a:ext cx="7823200" cy="838200"/>
          </a:xfrm>
        </p:spPr>
        <p:txBody>
          <a:bodyPr lIns="91440" tIns="45720" rIns="91440" bIns="45720" anchor="t"/>
          <a:lstStyle/>
          <a:p>
            <a:r>
              <a:rPr lang="en-US">
                <a:cs typeface="Arial"/>
              </a:rPr>
              <a:t>International Paper ROE</a:t>
            </a:r>
            <a:endParaRPr lang="en-US"/>
          </a:p>
        </p:txBody>
      </p:sp>
      <p:pic>
        <p:nvPicPr>
          <p:cNvPr id="5" name="Content Placeholder 4" descr="A graph with a line going up&#10;&#10;AI-generated content may be incorrect.">
            <a:extLst>
              <a:ext uri="{FF2B5EF4-FFF2-40B4-BE49-F238E27FC236}">
                <a16:creationId xmlns:a16="http://schemas.microsoft.com/office/drawing/2014/main" id="{A7F71164-034C-DE1C-7E9F-B8BA8825C2CD}"/>
              </a:ext>
            </a:extLst>
          </p:cNvPr>
          <p:cNvPicPr>
            <a:picLocks noGrp="1" noChangeAspect="1"/>
          </p:cNvPicPr>
          <p:nvPr>
            <p:ph idx="1"/>
          </p:nvPr>
        </p:nvPicPr>
        <p:blipFill>
          <a:blip r:embed="rId2"/>
          <a:stretch>
            <a:fillRect/>
          </a:stretch>
        </p:blipFill>
        <p:spPr>
          <a:xfrm>
            <a:off x="609600" y="2325467"/>
            <a:ext cx="10972800" cy="2770631"/>
          </a:xfrm>
          <a:prstGeom prst="rect">
            <a:avLst/>
          </a:prstGeom>
          <a:noFill/>
        </p:spPr>
      </p:pic>
      <p:sp>
        <p:nvSpPr>
          <p:cNvPr id="4" name="Slide Number Placeholder 3">
            <a:extLst>
              <a:ext uri="{FF2B5EF4-FFF2-40B4-BE49-F238E27FC236}">
                <a16:creationId xmlns:a16="http://schemas.microsoft.com/office/drawing/2014/main" id="{3CAE4C8A-3AF9-62BF-664F-ADE00D4A67CC}"/>
              </a:ext>
            </a:extLst>
          </p:cNvPr>
          <p:cNvSpPr>
            <a:spLocks noGrp="1"/>
          </p:cNvSpPr>
          <p:nvPr>
            <p:ph type="sldNum" sz="quarter" idx="12"/>
          </p:nvPr>
        </p:nvSpPr>
        <p:spPr>
          <a:xfrm>
            <a:off x="8737600" y="6356351"/>
            <a:ext cx="2844800" cy="365125"/>
          </a:xfrm>
        </p:spPr>
        <p:txBody>
          <a:bodyPr>
            <a:normAutofit/>
          </a:bodyPr>
          <a:lstStyle/>
          <a:p>
            <a:pPr defTabSz="457200">
              <a:lnSpc>
                <a:spcPct val="90000"/>
              </a:lnSpc>
              <a:spcAft>
                <a:spcPts val="600"/>
              </a:spcAft>
            </a:pPr>
            <a:fld id="{31B88968-69AF-4974-8688-D553AA0B5E68}" type="slidenum">
              <a:rPr lang="en-US" smtClean="0">
                <a:solidFill>
                  <a:prstClr val="black"/>
                </a:solidFill>
              </a:rPr>
              <a:pPr defTabSz="457200">
                <a:lnSpc>
                  <a:spcPct val="90000"/>
                </a:lnSpc>
                <a:spcAft>
                  <a:spcPts val="600"/>
                </a:spcAft>
              </a:pPr>
              <a:t>16</a:t>
            </a:fld>
            <a:endParaRPr lang="en-US">
              <a:solidFill>
                <a:prstClr val="black"/>
              </a:solidFill>
            </a:endParaRPr>
          </a:p>
        </p:txBody>
      </p:sp>
      <p:sp>
        <p:nvSpPr>
          <p:cNvPr id="6" name="TextBox 5">
            <a:extLst>
              <a:ext uri="{FF2B5EF4-FFF2-40B4-BE49-F238E27FC236}">
                <a16:creationId xmlns:a16="http://schemas.microsoft.com/office/drawing/2014/main" id="{2B8A3080-D448-D9D8-A207-B35E9AFD6DDF}"/>
              </a:ext>
            </a:extLst>
          </p:cNvPr>
          <p:cNvSpPr txBox="1"/>
          <p:nvPr/>
        </p:nvSpPr>
        <p:spPr>
          <a:xfrm>
            <a:off x="683845" y="5412154"/>
            <a:ext cx="937846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Arial"/>
              </a:rPr>
              <a:t>2025 Year-end ROE = -20.43%</a:t>
            </a:r>
          </a:p>
          <a:p>
            <a:r>
              <a:rPr lang="en-US">
                <a:cs typeface="Arial"/>
              </a:rPr>
              <a:t>Source: macrotrends</a:t>
            </a:r>
          </a:p>
        </p:txBody>
      </p:sp>
      <p:sp>
        <p:nvSpPr>
          <p:cNvPr id="2" name="Star: 5 Points 1">
            <a:extLst>
              <a:ext uri="{FF2B5EF4-FFF2-40B4-BE49-F238E27FC236}">
                <a16:creationId xmlns:a16="http://schemas.microsoft.com/office/drawing/2014/main" id="{6FAE3CD0-F92C-F3E4-5986-2EDC692B558B}"/>
              </a:ext>
            </a:extLst>
          </p:cNvPr>
          <p:cNvSpPr/>
          <p:nvPr/>
        </p:nvSpPr>
        <p:spPr>
          <a:xfrm>
            <a:off x="11147234" y="4018401"/>
            <a:ext cx="437002" cy="446183"/>
          </a:xfrm>
          <a:prstGeom prst="star5">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9733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0B460-65D5-ECAA-255D-184534BAEC09}"/>
              </a:ext>
            </a:extLst>
          </p:cNvPr>
          <p:cNvSpPr>
            <a:spLocks noGrp="1"/>
          </p:cNvSpPr>
          <p:nvPr>
            <p:ph type="title"/>
          </p:nvPr>
        </p:nvSpPr>
        <p:spPr/>
        <p:txBody>
          <a:bodyPr lIns="91440" tIns="45720" rIns="91440" bIns="45720" anchor="t"/>
          <a:lstStyle/>
          <a:p>
            <a:r>
              <a:rPr lang="en-US">
                <a:cs typeface="Arial"/>
              </a:rPr>
              <a:t>International Paper Financial Ratios</a:t>
            </a:r>
            <a:endParaRPr lang="en-US"/>
          </a:p>
        </p:txBody>
      </p:sp>
      <p:pic>
        <p:nvPicPr>
          <p:cNvPr id="5" name="Content Placeholder 4" descr="A black and white sign with white text&#10;&#10;AI-generated content may be incorrect.">
            <a:extLst>
              <a:ext uri="{FF2B5EF4-FFF2-40B4-BE49-F238E27FC236}">
                <a16:creationId xmlns:a16="http://schemas.microsoft.com/office/drawing/2014/main" id="{F2CFCA1F-E051-CFBF-7AB9-454A95B69F25}"/>
              </a:ext>
            </a:extLst>
          </p:cNvPr>
          <p:cNvPicPr>
            <a:picLocks noGrp="1" noChangeAspect="1"/>
          </p:cNvPicPr>
          <p:nvPr>
            <p:ph idx="1"/>
          </p:nvPr>
        </p:nvPicPr>
        <p:blipFill>
          <a:blip r:embed="rId3"/>
          <a:stretch>
            <a:fillRect/>
          </a:stretch>
        </p:blipFill>
        <p:spPr>
          <a:xfrm>
            <a:off x="173746" y="1714672"/>
            <a:ext cx="11844508" cy="1543738"/>
          </a:xfrm>
          <a:prstGeom prst="rect">
            <a:avLst/>
          </a:prstGeom>
        </p:spPr>
      </p:pic>
      <p:sp>
        <p:nvSpPr>
          <p:cNvPr id="6" name="TextBox 5">
            <a:extLst>
              <a:ext uri="{FF2B5EF4-FFF2-40B4-BE49-F238E27FC236}">
                <a16:creationId xmlns:a16="http://schemas.microsoft.com/office/drawing/2014/main" id="{080E14F8-A732-43D7-0965-B33C7D54D023}"/>
              </a:ext>
            </a:extLst>
          </p:cNvPr>
          <p:cNvSpPr txBox="1"/>
          <p:nvPr/>
        </p:nvSpPr>
        <p:spPr>
          <a:xfrm>
            <a:off x="800708" y="4548775"/>
            <a:ext cx="8564481"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cs typeface="Arial"/>
              </a:rPr>
              <a:t>Negative return due to expenses related to restructuring and acquisitions. Since this a one-time occurrence, the negative ROI is not as concerning. </a:t>
            </a:r>
            <a:endParaRPr lang="en-US" sz="2800"/>
          </a:p>
        </p:txBody>
      </p:sp>
      <p:cxnSp>
        <p:nvCxnSpPr>
          <p:cNvPr id="7" name="Straight Arrow Connector 6">
            <a:extLst>
              <a:ext uri="{FF2B5EF4-FFF2-40B4-BE49-F238E27FC236}">
                <a16:creationId xmlns:a16="http://schemas.microsoft.com/office/drawing/2014/main" id="{1B1316DA-233E-831D-50BD-0BBBB15D6CF8}"/>
              </a:ext>
            </a:extLst>
          </p:cNvPr>
          <p:cNvCxnSpPr/>
          <p:nvPr/>
        </p:nvCxnSpPr>
        <p:spPr>
          <a:xfrm flipV="1">
            <a:off x="2877448" y="2893265"/>
            <a:ext cx="540590" cy="167352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9659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54F23-7C65-AD5B-CB4B-A8006F630353}"/>
              </a:ext>
            </a:extLst>
          </p:cNvPr>
          <p:cNvSpPr>
            <a:spLocks noGrp="1"/>
          </p:cNvSpPr>
          <p:nvPr>
            <p:ph type="title"/>
          </p:nvPr>
        </p:nvSpPr>
        <p:spPr/>
        <p:txBody>
          <a:bodyPr lIns="91440" tIns="45720" rIns="91440" bIns="45720" anchor="t"/>
          <a:lstStyle/>
          <a:p>
            <a:r>
              <a:rPr lang="en-US">
                <a:cs typeface="Arial"/>
              </a:rPr>
              <a:t>International Paper Valuation</a:t>
            </a:r>
            <a:endParaRPr lang="en-US"/>
          </a:p>
        </p:txBody>
      </p:sp>
      <p:sp>
        <p:nvSpPr>
          <p:cNvPr id="3" name="Content Placeholder 2">
            <a:extLst>
              <a:ext uri="{FF2B5EF4-FFF2-40B4-BE49-F238E27FC236}">
                <a16:creationId xmlns:a16="http://schemas.microsoft.com/office/drawing/2014/main" id="{6E97CF97-26A7-B3F8-39D3-0DEB88D6702B}"/>
              </a:ext>
            </a:extLst>
          </p:cNvPr>
          <p:cNvSpPr>
            <a:spLocks noGrp="1"/>
          </p:cNvSpPr>
          <p:nvPr>
            <p:ph idx="1"/>
          </p:nvPr>
        </p:nvSpPr>
        <p:spPr/>
        <p:txBody>
          <a:bodyPr lIns="91440" tIns="45720" rIns="91440" bIns="45720" anchor="t"/>
          <a:lstStyle/>
          <a:p>
            <a:pPr marL="0" indent="0">
              <a:buNone/>
            </a:pPr>
            <a:r>
              <a:rPr lang="en-US">
                <a:cs typeface="Arial"/>
              </a:rPr>
              <a:t>Implied equity value/share: $34.38</a:t>
            </a:r>
          </a:p>
          <a:p>
            <a:pPr marL="0" indent="0">
              <a:buNone/>
            </a:pPr>
            <a:r>
              <a:rPr lang="en-US">
                <a:cs typeface="Arial"/>
              </a:rPr>
              <a:t>Terminal Growth Rate: 9.75%</a:t>
            </a:r>
          </a:p>
          <a:p>
            <a:pPr marL="0" indent="0">
              <a:buNone/>
            </a:pPr>
            <a:r>
              <a:rPr lang="en-US">
                <a:cs typeface="Arial"/>
              </a:rPr>
              <a:t>Terminal FCF Growth: 3.30%</a:t>
            </a:r>
          </a:p>
          <a:p>
            <a:pPr marL="0" indent="0">
              <a:buNone/>
            </a:pPr>
            <a:r>
              <a:rPr lang="en-US">
                <a:cs typeface="Arial"/>
              </a:rPr>
              <a:t>Current Price: $36.50</a:t>
            </a:r>
          </a:p>
          <a:p>
            <a:pPr marL="0" indent="0">
              <a:buNone/>
            </a:pPr>
            <a:r>
              <a:rPr lang="en-US">
                <a:cs typeface="Arial"/>
              </a:rPr>
              <a:t>Downside to DCF of 5.8%</a:t>
            </a:r>
          </a:p>
          <a:p>
            <a:pPr marL="0" indent="0">
              <a:buNone/>
            </a:pPr>
            <a:r>
              <a:rPr lang="en-US">
                <a:cs typeface="Arial"/>
              </a:rPr>
              <a:t>Currently, given that assumptions are somewhat correct, IP's market price is close to its intrinsic value. Not a large enough margin of safety, furthering hold recommendation.</a:t>
            </a:r>
          </a:p>
          <a:p>
            <a:pPr marL="0" indent="0">
              <a:buNone/>
            </a:pPr>
            <a:endParaRPr lang="en-US">
              <a:cs typeface="Arial"/>
            </a:endParaRPr>
          </a:p>
        </p:txBody>
      </p:sp>
      <p:sp>
        <p:nvSpPr>
          <p:cNvPr id="4" name="Slide Number Placeholder 3">
            <a:extLst>
              <a:ext uri="{FF2B5EF4-FFF2-40B4-BE49-F238E27FC236}">
                <a16:creationId xmlns:a16="http://schemas.microsoft.com/office/drawing/2014/main" id="{DFB80730-0FA6-DD6D-E946-D4E43A4D8626}"/>
              </a:ext>
            </a:extLst>
          </p:cNvPr>
          <p:cNvSpPr>
            <a:spLocks noGrp="1"/>
          </p:cNvSpPr>
          <p:nvPr>
            <p:ph type="sldNum" sz="quarter" idx="12"/>
          </p:nvPr>
        </p:nvSpPr>
        <p:spPr/>
        <p:txBody>
          <a:bodyPr/>
          <a:lstStyle/>
          <a:p>
            <a:pPr defTabSz="457200"/>
            <a:fld id="{31B88968-69AF-4974-8688-D553AA0B5E68}" type="slidenum">
              <a:rPr lang="en-US" smtClean="0">
                <a:solidFill>
                  <a:prstClr val="black"/>
                </a:solidFill>
              </a:rPr>
              <a:pPr defTabSz="457200"/>
              <a:t>18</a:t>
            </a:fld>
            <a:endParaRPr lang="en-US">
              <a:solidFill>
                <a:prstClr val="black"/>
              </a:solidFill>
            </a:endParaRPr>
          </a:p>
        </p:txBody>
      </p:sp>
    </p:spTree>
    <p:extLst>
      <p:ext uri="{BB962C8B-B14F-4D97-AF65-F5344CB8AC3E}">
        <p14:creationId xmlns:p14="http://schemas.microsoft.com/office/powerpoint/2010/main" val="1170719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DA3F2-9A0B-3307-5C61-0B29E7EF358D}"/>
              </a:ext>
            </a:extLst>
          </p:cNvPr>
          <p:cNvSpPr>
            <a:spLocks noGrp="1"/>
          </p:cNvSpPr>
          <p:nvPr>
            <p:ph type="title"/>
          </p:nvPr>
        </p:nvSpPr>
        <p:spPr/>
        <p:txBody>
          <a:bodyPr lIns="91440" tIns="45720" rIns="91440" bIns="45720" anchor="t"/>
          <a:lstStyle/>
          <a:p>
            <a:r>
              <a:rPr lang="en-US" sz="3200">
                <a:cs typeface="Arial"/>
              </a:rPr>
              <a:t>International Paper Relative Valuation </a:t>
            </a:r>
          </a:p>
        </p:txBody>
      </p:sp>
      <p:sp>
        <p:nvSpPr>
          <p:cNvPr id="4" name="Slide Number Placeholder 3">
            <a:extLst>
              <a:ext uri="{FF2B5EF4-FFF2-40B4-BE49-F238E27FC236}">
                <a16:creationId xmlns:a16="http://schemas.microsoft.com/office/drawing/2014/main" id="{A9008592-51E2-0736-D6CC-8874042DB07F}"/>
              </a:ext>
            </a:extLst>
          </p:cNvPr>
          <p:cNvSpPr>
            <a:spLocks noGrp="1"/>
          </p:cNvSpPr>
          <p:nvPr>
            <p:ph type="sldNum" sz="quarter" idx="12"/>
          </p:nvPr>
        </p:nvSpPr>
        <p:spPr/>
        <p:txBody>
          <a:bodyPr/>
          <a:lstStyle/>
          <a:p>
            <a:pPr defTabSz="457200"/>
            <a:fld id="{31B88968-69AF-4974-8688-D553AA0B5E68}" type="slidenum">
              <a:rPr lang="en-US" smtClean="0">
                <a:solidFill>
                  <a:prstClr val="black"/>
                </a:solidFill>
              </a:rPr>
              <a:pPr defTabSz="457200"/>
              <a:t>19</a:t>
            </a:fld>
            <a:endParaRPr lang="en-US">
              <a:solidFill>
                <a:prstClr val="black"/>
              </a:solidFill>
            </a:endParaRPr>
          </a:p>
        </p:txBody>
      </p:sp>
      <p:pic>
        <p:nvPicPr>
          <p:cNvPr id="5" name="Picture 4" descr="A table with numbers and text&#10;&#10;AI-generated content may be incorrect.">
            <a:extLst>
              <a:ext uri="{FF2B5EF4-FFF2-40B4-BE49-F238E27FC236}">
                <a16:creationId xmlns:a16="http://schemas.microsoft.com/office/drawing/2014/main" id="{8F0485A6-D73C-1C23-6EE5-7A1913D3DC8B}"/>
              </a:ext>
            </a:extLst>
          </p:cNvPr>
          <p:cNvPicPr>
            <a:picLocks noChangeAspect="1"/>
          </p:cNvPicPr>
          <p:nvPr/>
        </p:nvPicPr>
        <p:blipFill>
          <a:blip r:embed="rId2"/>
          <a:stretch>
            <a:fillRect/>
          </a:stretch>
        </p:blipFill>
        <p:spPr>
          <a:xfrm>
            <a:off x="902866" y="2473229"/>
            <a:ext cx="10377085" cy="1911541"/>
          </a:xfrm>
          <a:prstGeom prst="rect">
            <a:avLst/>
          </a:prstGeom>
        </p:spPr>
      </p:pic>
    </p:spTree>
    <p:extLst>
      <p:ext uri="{BB962C8B-B14F-4D97-AF65-F5344CB8AC3E}">
        <p14:creationId xmlns:p14="http://schemas.microsoft.com/office/powerpoint/2010/main" val="3823971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6CC2F2-01C1-A383-E3CF-27761284C9B7}"/>
              </a:ext>
            </a:extLst>
          </p:cNvPr>
          <p:cNvSpPr>
            <a:spLocks noGrp="1"/>
          </p:cNvSpPr>
          <p:nvPr>
            <p:ph idx="13"/>
          </p:nvPr>
        </p:nvSpPr>
        <p:spPr/>
        <p:txBody>
          <a:bodyPr lIns="91440" tIns="45720" rIns="91440" bIns="45720" anchor="t"/>
          <a:lstStyle/>
          <a:p>
            <a:r>
              <a:rPr lang="en-US">
                <a:solidFill>
                  <a:schemeClr val="tx1"/>
                </a:solidFill>
                <a:cs typeface="Arial"/>
              </a:rPr>
              <a:t>International Paper (IP)</a:t>
            </a:r>
          </a:p>
          <a:p>
            <a:r>
              <a:rPr lang="en-US">
                <a:solidFill>
                  <a:schemeClr val="tx1"/>
                </a:solidFill>
                <a:cs typeface="Arial"/>
              </a:rPr>
              <a:t>% of SIM portfolio: 0.54%</a:t>
            </a:r>
          </a:p>
          <a:p>
            <a:r>
              <a:rPr lang="en-US">
                <a:solidFill>
                  <a:schemeClr val="tx1"/>
                </a:solidFill>
                <a:cs typeface="Arial"/>
              </a:rPr>
              <a:t>Average Cost/Share: $39.28</a:t>
            </a:r>
          </a:p>
          <a:p>
            <a:r>
              <a:rPr lang="en-US">
                <a:solidFill>
                  <a:schemeClr val="tx1"/>
                </a:solidFill>
                <a:cs typeface="Arial"/>
              </a:rPr>
              <a:t>Total Cost: $58,920.00</a:t>
            </a:r>
          </a:p>
          <a:p>
            <a:r>
              <a:rPr lang="en-US">
                <a:solidFill>
                  <a:schemeClr val="tx1"/>
                </a:solidFill>
                <a:cs typeface="Arial"/>
              </a:rPr>
              <a:t>Shares: 1,500</a:t>
            </a:r>
          </a:p>
          <a:p>
            <a:r>
              <a:rPr lang="en-US">
                <a:solidFill>
                  <a:schemeClr val="tx1"/>
                </a:solidFill>
                <a:cs typeface="Arial"/>
              </a:rPr>
              <a:t>Market Price: $36.50 (4.11.2026 close)</a:t>
            </a:r>
          </a:p>
          <a:p>
            <a:r>
              <a:rPr lang="en-US">
                <a:solidFill>
                  <a:schemeClr val="tx1"/>
                </a:solidFill>
                <a:cs typeface="Arial"/>
              </a:rPr>
              <a:t>Market Value: $54,750.00</a:t>
            </a:r>
          </a:p>
          <a:p>
            <a:r>
              <a:rPr lang="en-US">
                <a:solidFill>
                  <a:schemeClr val="tx1"/>
                </a:solidFill>
                <a:cs typeface="Arial"/>
              </a:rPr>
              <a:t>Unrealized loss: $4,170</a:t>
            </a:r>
          </a:p>
          <a:p>
            <a:endParaRPr lang="en-US">
              <a:cs typeface="Arial"/>
            </a:endParaRPr>
          </a:p>
          <a:p>
            <a:endParaRPr lang="en-US">
              <a:cs typeface="Arial"/>
            </a:endParaRPr>
          </a:p>
        </p:txBody>
      </p:sp>
      <p:sp>
        <p:nvSpPr>
          <p:cNvPr id="3" name="Content Placeholder 2">
            <a:extLst>
              <a:ext uri="{FF2B5EF4-FFF2-40B4-BE49-F238E27FC236}">
                <a16:creationId xmlns:a16="http://schemas.microsoft.com/office/drawing/2014/main" id="{A0F4EE03-B965-E803-026C-797453A51F27}"/>
              </a:ext>
            </a:extLst>
          </p:cNvPr>
          <p:cNvSpPr>
            <a:spLocks noGrp="1"/>
          </p:cNvSpPr>
          <p:nvPr>
            <p:ph idx="16"/>
          </p:nvPr>
        </p:nvSpPr>
        <p:spPr>
          <a:xfrm>
            <a:off x="2834384" y="1199843"/>
            <a:ext cx="7310475" cy="516769"/>
          </a:xfrm>
        </p:spPr>
        <p:txBody>
          <a:bodyPr lIns="91440" tIns="45720" rIns="91440" bIns="45720" anchor="t"/>
          <a:lstStyle/>
          <a:p>
            <a:pPr algn="ctr">
              <a:lnSpc>
                <a:spcPct val="0"/>
              </a:lnSpc>
            </a:pPr>
            <a:r>
              <a:rPr lang="en-US" sz="3200">
                <a:solidFill>
                  <a:srgbClr val="000000"/>
                </a:solidFill>
                <a:cs typeface="Arial"/>
              </a:rPr>
              <a:t>SIM Portfolio Materials Holdings</a:t>
            </a:r>
          </a:p>
        </p:txBody>
      </p:sp>
    </p:spTree>
    <p:extLst>
      <p:ext uri="{BB962C8B-B14F-4D97-AF65-F5344CB8AC3E}">
        <p14:creationId xmlns:p14="http://schemas.microsoft.com/office/powerpoint/2010/main" val="1386223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96ADE9E-E7CC-E10C-E77D-77AF0F98E5E1}"/>
              </a:ext>
            </a:extLst>
          </p:cNvPr>
          <p:cNvSpPr>
            <a:spLocks noGrp="1"/>
          </p:cNvSpPr>
          <p:nvPr>
            <p:ph type="title"/>
          </p:nvPr>
        </p:nvSpPr>
        <p:spPr>
          <a:xfrm>
            <a:off x="4368800" y="0"/>
            <a:ext cx="7823200" cy="838200"/>
          </a:xfrm>
        </p:spPr>
        <p:txBody>
          <a:bodyPr lIns="91440" tIns="45720" rIns="91440" bIns="45720" anchor="t"/>
          <a:lstStyle/>
          <a:p>
            <a:r>
              <a:rPr lang="en-US">
                <a:cs typeface="Arial"/>
              </a:rPr>
              <a:t>International Paper DCF</a:t>
            </a:r>
            <a:endParaRPr lang="en-US"/>
          </a:p>
        </p:txBody>
      </p:sp>
      <p:pic>
        <p:nvPicPr>
          <p:cNvPr id="5" name="Content Placeholder 4" descr="A screenshot of a spreadsheet&#10;&#10;AI-generated content may be incorrect.">
            <a:extLst>
              <a:ext uri="{FF2B5EF4-FFF2-40B4-BE49-F238E27FC236}">
                <a16:creationId xmlns:a16="http://schemas.microsoft.com/office/drawing/2014/main" id="{753DC261-D827-6674-F038-F6A10A36A57F}"/>
              </a:ext>
            </a:extLst>
          </p:cNvPr>
          <p:cNvPicPr>
            <a:picLocks noGrp="1" noChangeAspect="1"/>
          </p:cNvPicPr>
          <p:nvPr>
            <p:ph idx="1"/>
          </p:nvPr>
        </p:nvPicPr>
        <p:blipFill>
          <a:blip r:embed="rId2"/>
          <a:stretch>
            <a:fillRect/>
          </a:stretch>
        </p:blipFill>
        <p:spPr>
          <a:xfrm>
            <a:off x="1313067" y="1295401"/>
            <a:ext cx="9565865" cy="4830763"/>
          </a:xfrm>
          <a:prstGeom prst="rect">
            <a:avLst/>
          </a:prstGeom>
          <a:noFill/>
        </p:spPr>
      </p:pic>
      <p:sp>
        <p:nvSpPr>
          <p:cNvPr id="4" name="Slide Number Placeholder 3">
            <a:extLst>
              <a:ext uri="{FF2B5EF4-FFF2-40B4-BE49-F238E27FC236}">
                <a16:creationId xmlns:a16="http://schemas.microsoft.com/office/drawing/2014/main" id="{36CB2896-2890-353F-568B-B2187A9B6E4A}"/>
              </a:ext>
            </a:extLst>
          </p:cNvPr>
          <p:cNvSpPr>
            <a:spLocks noGrp="1"/>
          </p:cNvSpPr>
          <p:nvPr>
            <p:ph type="sldNum" sz="quarter" idx="12"/>
          </p:nvPr>
        </p:nvSpPr>
        <p:spPr>
          <a:xfrm>
            <a:off x="8737600" y="6356351"/>
            <a:ext cx="2844800" cy="365125"/>
          </a:xfrm>
        </p:spPr>
        <p:txBody>
          <a:bodyPr>
            <a:normAutofit/>
          </a:bodyPr>
          <a:lstStyle/>
          <a:p>
            <a:pPr defTabSz="457200">
              <a:lnSpc>
                <a:spcPct val="90000"/>
              </a:lnSpc>
              <a:spcAft>
                <a:spcPts val="600"/>
              </a:spcAft>
            </a:pPr>
            <a:fld id="{31B88968-69AF-4974-8688-D553AA0B5E68}" type="slidenum">
              <a:rPr lang="en-US" smtClean="0">
                <a:solidFill>
                  <a:prstClr val="black"/>
                </a:solidFill>
              </a:rPr>
              <a:pPr defTabSz="457200">
                <a:lnSpc>
                  <a:spcPct val="90000"/>
                </a:lnSpc>
                <a:spcAft>
                  <a:spcPts val="600"/>
                </a:spcAft>
              </a:pPr>
              <a:t>20</a:t>
            </a:fld>
            <a:endParaRPr lang="en-US">
              <a:solidFill>
                <a:prstClr val="black"/>
              </a:solidFill>
            </a:endParaRPr>
          </a:p>
        </p:txBody>
      </p:sp>
    </p:spTree>
    <p:extLst>
      <p:ext uri="{BB962C8B-B14F-4D97-AF65-F5344CB8AC3E}">
        <p14:creationId xmlns:p14="http://schemas.microsoft.com/office/powerpoint/2010/main" val="308015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A8A32-EDEF-8885-293A-7FF3F935B97E}"/>
              </a:ext>
            </a:extLst>
          </p:cNvPr>
          <p:cNvSpPr>
            <a:spLocks noGrp="1"/>
          </p:cNvSpPr>
          <p:nvPr>
            <p:ph type="title"/>
          </p:nvPr>
        </p:nvSpPr>
        <p:spPr/>
        <p:txBody>
          <a:bodyPr/>
          <a:lstStyle/>
          <a:p>
            <a:r>
              <a:rPr lang="en-US"/>
              <a:t>Martin Marietta Materials Overview</a:t>
            </a:r>
          </a:p>
        </p:txBody>
      </p:sp>
      <p:sp>
        <p:nvSpPr>
          <p:cNvPr id="4" name="Slide Number Placeholder 3">
            <a:extLst>
              <a:ext uri="{FF2B5EF4-FFF2-40B4-BE49-F238E27FC236}">
                <a16:creationId xmlns:a16="http://schemas.microsoft.com/office/drawing/2014/main" id="{8A837F8A-DE40-5629-F38D-F7F81CFFBD11}"/>
              </a:ext>
            </a:extLst>
          </p:cNvPr>
          <p:cNvSpPr>
            <a:spLocks noGrp="1"/>
          </p:cNvSpPr>
          <p:nvPr>
            <p:ph type="sldNum" sz="quarter" idx="12"/>
          </p:nvPr>
        </p:nvSpPr>
        <p:spPr/>
        <p:txBody>
          <a:bodyPr/>
          <a:lstStyle/>
          <a:p>
            <a:pPr defTabSz="457200"/>
            <a:fld id="{31B88968-69AF-4974-8688-D553AA0B5E68}" type="slidenum">
              <a:rPr lang="en-US" smtClean="0">
                <a:solidFill>
                  <a:prstClr val="black"/>
                </a:solidFill>
              </a:rPr>
              <a:pPr defTabSz="457200"/>
              <a:t>21</a:t>
            </a:fld>
            <a:endParaRPr lang="en-US">
              <a:solidFill>
                <a:prstClr val="black"/>
              </a:solidFill>
            </a:endParaRPr>
          </a:p>
        </p:txBody>
      </p:sp>
      <p:sp>
        <p:nvSpPr>
          <p:cNvPr id="5" name="Content Placeholder 2">
            <a:extLst>
              <a:ext uri="{FF2B5EF4-FFF2-40B4-BE49-F238E27FC236}">
                <a16:creationId xmlns:a16="http://schemas.microsoft.com/office/drawing/2014/main" id="{AD6BAEC2-9BA4-27EF-DB9A-3F388314616F}"/>
              </a:ext>
            </a:extLst>
          </p:cNvPr>
          <p:cNvSpPr>
            <a:spLocks noGrp="1"/>
          </p:cNvSpPr>
          <p:nvPr>
            <p:ph idx="1"/>
          </p:nvPr>
        </p:nvSpPr>
        <p:spPr>
          <a:xfrm>
            <a:off x="322053" y="1094118"/>
            <a:ext cx="8046695" cy="5448989"/>
          </a:xfrm>
        </p:spPr>
        <p:txBody>
          <a:bodyPr lIns="91440" tIns="45720" rIns="91440" bIns="45720" anchor="t"/>
          <a:lstStyle/>
          <a:p>
            <a:pPr marL="226695" indent="-226695"/>
            <a:r>
              <a:rPr lang="en-US" sz="2800">
                <a:ea typeface="+mn-lt"/>
                <a:cs typeface="+mn-lt"/>
              </a:rPr>
              <a:t>International Paper (NYSE: MLM) is a leading U.S. supplier of construction aggregates and heavy-side building materials. </a:t>
            </a:r>
          </a:p>
          <a:p>
            <a:pPr marL="226695" indent="-226695"/>
            <a:r>
              <a:rPr lang="en-US" sz="2800">
                <a:ea typeface="+mn-lt"/>
                <a:cs typeface="+mn-lt"/>
              </a:rPr>
              <a:t>Martin Marietta’s core products include crushed stone, sand, gravel, ready-mixed concrete, asphalt and related materials used in infrastructure, residential and non-residential construction projects. </a:t>
            </a:r>
          </a:p>
          <a:p>
            <a:pPr marL="226695" indent="-226695"/>
            <a:r>
              <a:rPr lang="en-US" sz="2800">
                <a:ea typeface="+mn-lt"/>
                <a:cs typeface="+mn-lt"/>
              </a:rPr>
              <a:t>Martin Marietta is a fundamental input driver for various industries as well, including the railroad, agricultural and environmental industries </a:t>
            </a:r>
          </a:p>
          <a:p>
            <a:pPr marL="226695" indent="-226695"/>
            <a:endParaRPr lang="en-US" sz="2000">
              <a:cs typeface="Arial"/>
            </a:endParaRPr>
          </a:p>
        </p:txBody>
      </p:sp>
      <p:pic>
        <p:nvPicPr>
          <p:cNvPr id="7170" name="Picture 2" descr="Image result for martin marietta materials">
            <a:extLst>
              <a:ext uri="{FF2B5EF4-FFF2-40B4-BE49-F238E27FC236}">
                <a16:creationId xmlns:a16="http://schemas.microsoft.com/office/drawing/2014/main" id="{9225FD0F-AF2F-CF44-AF9B-3CEF06390C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7549" y="1094118"/>
            <a:ext cx="3684901" cy="157342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descr="Image result for aggregates">
            <a:extLst>
              <a:ext uri="{FF2B5EF4-FFF2-40B4-BE49-F238E27FC236}">
                <a16:creationId xmlns:a16="http://schemas.microsoft.com/office/drawing/2014/main" id="{22398CB0-D3D7-335D-D1F9-F2E12335398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4" name="Picture 6" descr="Image result for aggregates">
            <a:extLst>
              <a:ext uri="{FF2B5EF4-FFF2-40B4-BE49-F238E27FC236}">
                <a16:creationId xmlns:a16="http://schemas.microsoft.com/office/drawing/2014/main" id="{871D6096-5EA7-51B9-0C4B-606F6B8E0D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4253" y="2716420"/>
            <a:ext cx="2895089" cy="3047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0228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hidden="1">
            <a:extLst>
              <a:ext uri="{FF2B5EF4-FFF2-40B4-BE49-F238E27FC236}">
                <a16:creationId xmlns:a16="http://schemas.microsoft.com/office/drawing/2014/main" id="{CF89A1E1-B72A-B156-08F0-350CBB8B49E2}"/>
              </a:ext>
            </a:extLst>
          </p:cNvPr>
          <p:cNvSpPr>
            <a:spLocks noGrp="1"/>
          </p:cNvSpPr>
          <p:nvPr>
            <p:ph type="sldNum" sz="quarter" idx="4294967295"/>
          </p:nvPr>
        </p:nvSpPr>
        <p:spPr>
          <a:xfrm>
            <a:off x="8737600" y="6356351"/>
            <a:ext cx="2844800" cy="365125"/>
          </a:xfrm>
          <a:prstGeom prst="rect">
            <a:avLst/>
          </a:prstGeom>
        </p:spPr>
        <p:txBody>
          <a:bodyPr/>
          <a:lstStyle/>
          <a:p>
            <a:pPr defTabSz="457200">
              <a:spcAft>
                <a:spcPts val="600"/>
              </a:spcAft>
            </a:pPr>
            <a:fld id="{31B88968-69AF-4974-8688-D553AA0B5E68}" type="slidenum">
              <a:rPr lang="en-US" smtClean="0">
                <a:solidFill>
                  <a:prstClr val="black"/>
                </a:solidFill>
              </a:rPr>
              <a:pPr defTabSz="457200">
                <a:spcAft>
                  <a:spcPts val="600"/>
                </a:spcAft>
              </a:pPr>
              <a:t>22</a:t>
            </a:fld>
            <a:endParaRPr lang="en-US">
              <a:solidFill>
                <a:prstClr val="black"/>
              </a:solidFill>
            </a:endParaRPr>
          </a:p>
        </p:txBody>
      </p:sp>
      <p:graphicFrame>
        <p:nvGraphicFramePr>
          <p:cNvPr id="5" name="Table 4">
            <a:extLst>
              <a:ext uri="{FF2B5EF4-FFF2-40B4-BE49-F238E27FC236}">
                <a16:creationId xmlns:a16="http://schemas.microsoft.com/office/drawing/2014/main" id="{66773CCF-3BAF-611C-3AF9-C8F42793B3A0}"/>
              </a:ext>
            </a:extLst>
          </p:cNvPr>
          <p:cNvGraphicFramePr>
            <a:graphicFrameLocks noGrp="1"/>
          </p:cNvGraphicFramePr>
          <p:nvPr>
            <p:extLst>
              <p:ext uri="{D42A27DB-BD31-4B8C-83A1-F6EECF244321}">
                <p14:modId xmlns:p14="http://schemas.microsoft.com/office/powerpoint/2010/main" val="2113909669"/>
              </p:ext>
            </p:extLst>
          </p:nvPr>
        </p:nvGraphicFramePr>
        <p:xfrm>
          <a:off x="492369" y="1178169"/>
          <a:ext cx="10832123" cy="5302647"/>
        </p:xfrm>
        <a:graphic>
          <a:graphicData uri="http://schemas.openxmlformats.org/drawingml/2006/table">
            <a:tbl>
              <a:tblPr firstRow="1" firstCol="1" bandRow="1">
                <a:noFill/>
                <a:tableStyleId>{5C22544A-7EE6-4342-B048-85BDC9FD1C3A}</a:tableStyleId>
              </a:tblPr>
              <a:tblGrid>
                <a:gridCol w="8392235">
                  <a:extLst>
                    <a:ext uri="{9D8B030D-6E8A-4147-A177-3AD203B41FA5}">
                      <a16:colId xmlns:a16="http://schemas.microsoft.com/office/drawing/2014/main" val="2860954306"/>
                    </a:ext>
                  </a:extLst>
                </a:gridCol>
                <a:gridCol w="2439888">
                  <a:extLst>
                    <a:ext uri="{9D8B030D-6E8A-4147-A177-3AD203B41FA5}">
                      <a16:colId xmlns:a16="http://schemas.microsoft.com/office/drawing/2014/main" val="2717600922"/>
                    </a:ext>
                  </a:extLst>
                </a:gridCol>
              </a:tblGrid>
              <a:tr h="507705">
                <a:tc gridSpan="2">
                  <a:txBody>
                    <a:bodyPr/>
                    <a:lstStyle/>
                    <a:p>
                      <a:pPr marL="0" marR="0" algn="l">
                        <a:lnSpc>
                          <a:spcPct val="115000"/>
                        </a:lnSpc>
                        <a:spcAft>
                          <a:spcPts val="800"/>
                        </a:spcAft>
                        <a:buNone/>
                      </a:pPr>
                      <a:r>
                        <a:rPr lang="en-US" sz="3200" b="0" kern="0" cap="none" spc="60">
                          <a:solidFill>
                            <a:schemeClr val="tx1"/>
                          </a:solidFill>
                          <a:effectLst/>
                        </a:rPr>
                        <a:t>Overview</a:t>
                      </a:r>
                      <a:endParaRPr lang="en-US" sz="3200" b="0" kern="100" cap="none" spc="6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ctr">
                    <a:lnL w="12700" cmpd="sng">
                      <a:noFill/>
                    </a:lnL>
                    <a:lnR w="12700" cmpd="sng">
                      <a:noFill/>
                    </a:lnR>
                    <a:lnT w="19050" cap="flat" cmpd="sng" algn="ctr">
                      <a:noFill/>
                      <a:prstDash val="solid"/>
                    </a:lnT>
                    <a:lnB w="38100" cmpd="sng">
                      <a:noFill/>
                    </a:lnB>
                    <a:solidFill>
                      <a:schemeClr val="accent1"/>
                    </a:solidFill>
                  </a:tcPr>
                </a:tc>
                <a:tc hMerge="1">
                  <a:txBody>
                    <a:bodyPr/>
                    <a:lstStyle/>
                    <a:p>
                      <a:endParaRPr lang="en-US"/>
                    </a:p>
                  </a:txBody>
                  <a:tcPr/>
                </a:tc>
                <a:extLst>
                  <a:ext uri="{0D108BD9-81ED-4DB2-BD59-A6C34878D82A}">
                    <a16:rowId xmlns:a16="http://schemas.microsoft.com/office/drawing/2014/main" val="1914126715"/>
                  </a:ext>
                </a:extLst>
              </a:tr>
              <a:tr h="464904">
                <a:tc>
                  <a:txBody>
                    <a:bodyPr/>
                    <a:lstStyle/>
                    <a:p>
                      <a:pPr marL="0" marR="0" algn="r">
                        <a:lnSpc>
                          <a:spcPct val="115000"/>
                        </a:lnSpc>
                        <a:spcAft>
                          <a:spcPts val="800"/>
                        </a:spcAft>
                        <a:buNone/>
                      </a:pPr>
                      <a:r>
                        <a:rPr lang="en-US" sz="1600" b="1" kern="0" cap="none" spc="0">
                          <a:solidFill>
                            <a:schemeClr val="tx1"/>
                          </a:solidFill>
                          <a:effectLst/>
                        </a:rPr>
                        <a:t>Market Capitalization </a:t>
                      </a:r>
                      <a:endParaRPr lang="en-US" sz="1600" b="1"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38100" cmpd="sng">
                      <a:noFill/>
                    </a:lnT>
                    <a:lnB w="12700" cap="flat" cmpd="sng" algn="ctr">
                      <a:noFill/>
                      <a:prstDash val="solid"/>
                    </a:lnB>
                    <a:noFill/>
                  </a:tcPr>
                </a:tc>
                <a:tc>
                  <a:txBody>
                    <a:bodyPr/>
                    <a:lstStyle/>
                    <a:p>
                      <a:pPr marL="0" marR="0" algn="r">
                        <a:lnSpc>
                          <a:spcPct val="115000"/>
                        </a:lnSpc>
                        <a:spcAft>
                          <a:spcPts val="800"/>
                        </a:spcAft>
                        <a:buNone/>
                      </a:pPr>
                      <a:r>
                        <a:rPr lang="en-US" sz="1600" kern="0" cap="none" spc="0">
                          <a:solidFill>
                            <a:schemeClr val="tx1"/>
                          </a:solidFill>
                          <a:effectLst/>
                        </a:rPr>
                        <a:t>$33.816B </a:t>
                      </a:r>
                      <a:endParaRPr lang="en-US" sz="16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38100" cmpd="sng">
                      <a:noFill/>
                    </a:lnT>
                    <a:lnB w="12700" cap="flat" cmpd="sng" algn="ctr">
                      <a:noFill/>
                      <a:prstDash val="solid"/>
                    </a:lnB>
                    <a:noFill/>
                  </a:tcPr>
                </a:tc>
                <a:extLst>
                  <a:ext uri="{0D108BD9-81ED-4DB2-BD59-A6C34878D82A}">
                    <a16:rowId xmlns:a16="http://schemas.microsoft.com/office/drawing/2014/main" val="3761128730"/>
                  </a:ext>
                </a:extLst>
              </a:tr>
              <a:tr h="464904">
                <a:tc>
                  <a:txBody>
                    <a:bodyPr/>
                    <a:lstStyle/>
                    <a:p>
                      <a:pPr marL="0" marR="0" algn="r">
                        <a:lnSpc>
                          <a:spcPct val="115000"/>
                        </a:lnSpc>
                        <a:spcAft>
                          <a:spcPts val="800"/>
                        </a:spcAft>
                        <a:buNone/>
                      </a:pPr>
                      <a:r>
                        <a:rPr lang="en-US" sz="1600" b="1" kern="0" cap="none" spc="0">
                          <a:solidFill>
                            <a:schemeClr val="tx1"/>
                          </a:solidFill>
                          <a:effectLst/>
                        </a:rPr>
                        <a:t>Industry </a:t>
                      </a:r>
                      <a:endParaRPr lang="en-US" sz="1600" b="1"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marL="0" marR="0" algn="r">
                        <a:lnSpc>
                          <a:spcPct val="115000"/>
                        </a:lnSpc>
                        <a:spcAft>
                          <a:spcPts val="800"/>
                        </a:spcAft>
                        <a:buNone/>
                      </a:pPr>
                      <a:r>
                        <a:rPr lang="en-US" sz="1600" kern="0" cap="none" spc="0">
                          <a:solidFill>
                            <a:schemeClr val="tx1"/>
                          </a:solidFill>
                          <a:effectLst/>
                        </a:rPr>
                        <a:t>Building Materials </a:t>
                      </a:r>
                      <a:endParaRPr lang="en-US" sz="16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216836437"/>
                  </a:ext>
                </a:extLst>
              </a:tr>
              <a:tr h="464904">
                <a:tc>
                  <a:txBody>
                    <a:bodyPr/>
                    <a:lstStyle/>
                    <a:p>
                      <a:pPr marL="0" marR="0" algn="r">
                        <a:lnSpc>
                          <a:spcPct val="115000"/>
                        </a:lnSpc>
                        <a:spcAft>
                          <a:spcPts val="800"/>
                        </a:spcAft>
                        <a:buNone/>
                      </a:pPr>
                      <a:r>
                        <a:rPr lang="en-US" sz="1600" b="1" kern="0" cap="none" spc="0">
                          <a:solidFill>
                            <a:schemeClr val="tx1"/>
                          </a:solidFill>
                          <a:effectLst/>
                        </a:rPr>
                        <a:t>Sector </a:t>
                      </a:r>
                      <a:endParaRPr lang="en-US" sz="1600" b="1"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marL="0" marR="0" algn="r">
                        <a:lnSpc>
                          <a:spcPct val="115000"/>
                        </a:lnSpc>
                        <a:spcAft>
                          <a:spcPts val="800"/>
                        </a:spcAft>
                        <a:buNone/>
                      </a:pPr>
                      <a:r>
                        <a:rPr lang="en-US" sz="1600" kern="0" cap="none" spc="0">
                          <a:solidFill>
                            <a:schemeClr val="tx1"/>
                          </a:solidFill>
                          <a:effectLst/>
                        </a:rPr>
                        <a:t>Basic Materials </a:t>
                      </a:r>
                      <a:endParaRPr lang="en-US" sz="16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3289446516"/>
                  </a:ext>
                </a:extLst>
              </a:tr>
              <a:tr h="464904">
                <a:tc>
                  <a:txBody>
                    <a:bodyPr/>
                    <a:lstStyle/>
                    <a:p>
                      <a:pPr marL="0" marR="0" algn="r">
                        <a:lnSpc>
                          <a:spcPct val="115000"/>
                        </a:lnSpc>
                        <a:spcAft>
                          <a:spcPts val="800"/>
                        </a:spcAft>
                        <a:buNone/>
                      </a:pPr>
                      <a:r>
                        <a:rPr lang="en-US" sz="1600" b="1" kern="0" cap="none" spc="0">
                          <a:solidFill>
                            <a:schemeClr val="tx1"/>
                          </a:solidFill>
                          <a:effectLst/>
                        </a:rPr>
                        <a:t>Current Stock Price </a:t>
                      </a:r>
                      <a:endParaRPr lang="en-US" sz="1600" b="1"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marL="0" marR="0" algn="r">
                        <a:lnSpc>
                          <a:spcPct val="115000"/>
                        </a:lnSpc>
                        <a:spcAft>
                          <a:spcPts val="800"/>
                        </a:spcAft>
                        <a:buNone/>
                      </a:pPr>
                      <a:r>
                        <a:rPr lang="en-US" sz="1600" kern="0" cap="none" spc="0">
                          <a:solidFill>
                            <a:schemeClr val="tx1"/>
                          </a:solidFill>
                          <a:effectLst/>
                        </a:rPr>
                        <a:t>$560.69 </a:t>
                      </a:r>
                      <a:endParaRPr lang="en-US" sz="16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75570335"/>
                  </a:ext>
                </a:extLst>
              </a:tr>
              <a:tr h="464904">
                <a:tc>
                  <a:txBody>
                    <a:bodyPr/>
                    <a:lstStyle/>
                    <a:p>
                      <a:pPr marL="0" marR="0" algn="r">
                        <a:lnSpc>
                          <a:spcPct val="115000"/>
                        </a:lnSpc>
                        <a:spcAft>
                          <a:spcPts val="800"/>
                        </a:spcAft>
                        <a:buNone/>
                      </a:pPr>
                      <a:r>
                        <a:rPr lang="en-US" sz="1600" b="1" kern="0" cap="none" spc="0">
                          <a:solidFill>
                            <a:schemeClr val="tx1"/>
                          </a:solidFill>
                          <a:effectLst/>
                        </a:rPr>
                        <a:t>Target Stock Price </a:t>
                      </a:r>
                      <a:endParaRPr lang="en-US" sz="1600" b="1"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marL="0" marR="0" algn="r">
                        <a:lnSpc>
                          <a:spcPct val="115000"/>
                        </a:lnSpc>
                        <a:spcAft>
                          <a:spcPts val="800"/>
                        </a:spcAft>
                        <a:buNone/>
                      </a:pPr>
                      <a:r>
                        <a:rPr lang="en-US" sz="1600" kern="0" cap="none" spc="0">
                          <a:solidFill>
                            <a:schemeClr val="tx1"/>
                          </a:solidFill>
                          <a:effectLst/>
                        </a:rPr>
                        <a:t>$525.57 </a:t>
                      </a:r>
                      <a:endParaRPr lang="en-US" sz="16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453717530"/>
                  </a:ext>
                </a:extLst>
              </a:tr>
              <a:tr h="464904">
                <a:tc>
                  <a:txBody>
                    <a:bodyPr/>
                    <a:lstStyle/>
                    <a:p>
                      <a:pPr marL="0" marR="0" algn="r">
                        <a:lnSpc>
                          <a:spcPct val="115000"/>
                        </a:lnSpc>
                        <a:spcAft>
                          <a:spcPts val="800"/>
                        </a:spcAft>
                        <a:buNone/>
                      </a:pPr>
                      <a:r>
                        <a:rPr lang="en-US" sz="1600" b="1" kern="0" cap="none" spc="0">
                          <a:solidFill>
                            <a:schemeClr val="tx1"/>
                          </a:solidFill>
                          <a:effectLst/>
                        </a:rPr>
                        <a:t>Dividend Yield </a:t>
                      </a:r>
                      <a:endParaRPr lang="en-US" sz="1600" b="1"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marL="0" marR="0" algn="r">
                        <a:lnSpc>
                          <a:spcPct val="115000"/>
                        </a:lnSpc>
                        <a:spcAft>
                          <a:spcPts val="800"/>
                        </a:spcAft>
                        <a:buNone/>
                      </a:pPr>
                      <a:r>
                        <a:rPr lang="en-US" sz="1600" kern="0" cap="none" spc="0">
                          <a:solidFill>
                            <a:schemeClr val="tx1"/>
                          </a:solidFill>
                          <a:effectLst/>
                        </a:rPr>
                        <a:t>0.59% </a:t>
                      </a:r>
                      <a:endParaRPr lang="en-US" sz="16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806934509"/>
                  </a:ext>
                </a:extLst>
              </a:tr>
              <a:tr h="464904">
                <a:tc>
                  <a:txBody>
                    <a:bodyPr/>
                    <a:lstStyle/>
                    <a:p>
                      <a:pPr marL="0" marR="0" algn="r">
                        <a:lnSpc>
                          <a:spcPct val="115000"/>
                        </a:lnSpc>
                        <a:spcAft>
                          <a:spcPts val="800"/>
                        </a:spcAft>
                        <a:buNone/>
                      </a:pPr>
                      <a:r>
                        <a:rPr lang="en-US" sz="1600" b="1" kern="0" cap="none" spc="0">
                          <a:solidFill>
                            <a:schemeClr val="tx1"/>
                          </a:solidFill>
                          <a:effectLst/>
                        </a:rPr>
                        <a:t>Total Projected Return </a:t>
                      </a:r>
                      <a:endParaRPr lang="en-US" sz="1600" b="1"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marL="0" marR="0" algn="r">
                        <a:lnSpc>
                          <a:spcPct val="115000"/>
                        </a:lnSpc>
                        <a:spcAft>
                          <a:spcPts val="800"/>
                        </a:spcAft>
                        <a:buNone/>
                      </a:pPr>
                      <a:r>
                        <a:rPr lang="en-US" sz="1600" kern="0" cap="none" spc="0">
                          <a:solidFill>
                            <a:schemeClr val="tx1"/>
                          </a:solidFill>
                          <a:effectLst/>
                        </a:rPr>
                        <a:t>-5.67%</a:t>
                      </a:r>
                      <a:endParaRPr lang="en-US" sz="16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3062806916"/>
                  </a:ext>
                </a:extLst>
              </a:tr>
              <a:tr h="464904">
                <a:tc>
                  <a:txBody>
                    <a:bodyPr/>
                    <a:lstStyle/>
                    <a:p>
                      <a:pPr marL="0" marR="0" algn="r">
                        <a:lnSpc>
                          <a:spcPct val="115000"/>
                        </a:lnSpc>
                        <a:spcAft>
                          <a:spcPts val="800"/>
                        </a:spcAft>
                        <a:buNone/>
                      </a:pPr>
                      <a:r>
                        <a:rPr lang="en-US" sz="1600" b="1" kern="0" cap="none" spc="0">
                          <a:solidFill>
                            <a:schemeClr val="tx1"/>
                          </a:solidFill>
                          <a:effectLst/>
                        </a:rPr>
                        <a:t>52-Week Range </a:t>
                      </a:r>
                      <a:endParaRPr lang="en-US" sz="1600" b="1"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marL="0" marR="0" algn="r">
                        <a:lnSpc>
                          <a:spcPct val="115000"/>
                        </a:lnSpc>
                        <a:spcAft>
                          <a:spcPts val="800"/>
                        </a:spcAft>
                        <a:buNone/>
                      </a:pPr>
                      <a:r>
                        <a:rPr lang="en-US" sz="1600" kern="0" cap="none" spc="0">
                          <a:solidFill>
                            <a:schemeClr val="tx1"/>
                          </a:solidFill>
                          <a:effectLst/>
                        </a:rPr>
                        <a:t>$441.96-$710.97 </a:t>
                      </a:r>
                      <a:endParaRPr lang="en-US" sz="16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493331109"/>
                  </a:ext>
                </a:extLst>
              </a:tr>
              <a:tr h="464904">
                <a:tc>
                  <a:txBody>
                    <a:bodyPr/>
                    <a:lstStyle/>
                    <a:p>
                      <a:pPr marL="0" marR="0" algn="r">
                        <a:lnSpc>
                          <a:spcPct val="115000"/>
                        </a:lnSpc>
                        <a:spcAft>
                          <a:spcPts val="800"/>
                        </a:spcAft>
                        <a:buNone/>
                      </a:pPr>
                      <a:r>
                        <a:rPr lang="en-US" sz="1600" b="1" kern="0" cap="none" spc="0">
                          <a:solidFill>
                            <a:schemeClr val="tx1"/>
                          </a:solidFill>
                          <a:effectLst/>
                        </a:rPr>
                        <a:t>Diluted Shares Outstanding </a:t>
                      </a:r>
                      <a:endParaRPr lang="en-US" sz="1600" b="1"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marL="0" marR="0" algn="r">
                        <a:lnSpc>
                          <a:spcPct val="115000"/>
                        </a:lnSpc>
                        <a:spcAft>
                          <a:spcPts val="800"/>
                        </a:spcAft>
                        <a:buNone/>
                      </a:pPr>
                      <a:r>
                        <a:rPr lang="en-US" sz="1600" kern="0" cap="none" spc="0">
                          <a:solidFill>
                            <a:schemeClr val="tx1"/>
                          </a:solidFill>
                          <a:effectLst/>
                        </a:rPr>
                        <a:t>61.63M</a:t>
                      </a:r>
                      <a:endParaRPr lang="en-US" sz="1600" kern="100" cap="none" spc="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7550" marR="77550" marT="103400" marB="0" anchor="b">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3210661432"/>
                  </a:ext>
                </a:extLst>
              </a:tr>
              <a:tr h="486346">
                <a:tc>
                  <a:txBody>
                    <a:bodyPr/>
                    <a:lstStyle/>
                    <a:p>
                      <a:pPr algn="r">
                        <a:lnSpc>
                          <a:spcPct val="115000"/>
                        </a:lnSpc>
                        <a:buNone/>
                      </a:pPr>
                      <a:endParaRPr lang="en-US" sz="1600" b="1" kern="100" cap="none" spc="0">
                        <a:solidFill>
                          <a:schemeClr val="tx1"/>
                        </a:solidFill>
                        <a:effectLst/>
                        <a:latin typeface="Aptos" panose="020B0004020202020204" pitchFamily="34" charset="0"/>
                      </a:endParaRPr>
                    </a:p>
                  </a:txBody>
                  <a:tcPr marL="77550" marR="77550" marT="103400" marB="0" anchor="b">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r">
                        <a:lnSpc>
                          <a:spcPct val="115000"/>
                        </a:lnSpc>
                        <a:buNone/>
                      </a:pPr>
                      <a:endParaRPr lang="en-US" sz="1600" kern="100" cap="none" spc="0">
                        <a:solidFill>
                          <a:schemeClr val="tx1"/>
                        </a:solidFill>
                        <a:effectLst/>
                        <a:latin typeface="Aptos" panose="020B0004020202020204" pitchFamily="34" charset="0"/>
                      </a:endParaRPr>
                    </a:p>
                  </a:txBody>
                  <a:tcPr marL="77550" marR="77550" marT="103400" marB="0" anchor="b">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380170709"/>
                  </a:ext>
                </a:extLst>
              </a:tr>
            </a:tbl>
          </a:graphicData>
        </a:graphic>
      </p:graphicFrame>
      <p:sp>
        <p:nvSpPr>
          <p:cNvPr id="7" name="Title 1">
            <a:extLst>
              <a:ext uri="{FF2B5EF4-FFF2-40B4-BE49-F238E27FC236}">
                <a16:creationId xmlns:a16="http://schemas.microsoft.com/office/drawing/2014/main" id="{FB48F1D4-D173-0AF4-6AD1-5CB6BAEBDC77}"/>
              </a:ext>
            </a:extLst>
          </p:cNvPr>
          <p:cNvSpPr txBox="1">
            <a:spLocks/>
          </p:cNvSpPr>
          <p:nvPr/>
        </p:nvSpPr>
        <p:spPr>
          <a:xfrm>
            <a:off x="4368800" y="0"/>
            <a:ext cx="7823200" cy="8382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a:solidFill>
                  <a:schemeClr val="bg1"/>
                </a:solidFill>
              </a:rPr>
              <a:t>Martin Marietta Materials Overview</a:t>
            </a:r>
          </a:p>
        </p:txBody>
      </p:sp>
    </p:spTree>
    <p:extLst>
      <p:ext uri="{BB962C8B-B14F-4D97-AF65-F5344CB8AC3E}">
        <p14:creationId xmlns:p14="http://schemas.microsoft.com/office/powerpoint/2010/main" val="4002358222"/>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B00A4C1-16A4-E6E4-2B2C-B21C7CADEFA2}"/>
              </a:ext>
            </a:extLst>
          </p:cNvPr>
          <p:cNvSpPr txBox="1">
            <a:spLocks/>
          </p:cNvSpPr>
          <p:nvPr/>
        </p:nvSpPr>
        <p:spPr>
          <a:xfrm>
            <a:off x="609600" y="1295401"/>
            <a:ext cx="10972800" cy="4830763"/>
          </a:xfrm>
          <a:prstGeom prst="rect">
            <a:avLst/>
          </a:prstGeom>
        </p:spPr>
        <p:txBody>
          <a:bodyPr lIns="91440" tIns="45720" rIns="91440" bIns="45720" anchor="t"/>
          <a:lst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0" indent="-228600" algn="l" defTabSz="457200" rtl="0" eaLnBrk="1" latinLnBrk="0" hangingPunct="1">
              <a:spcBef>
                <a:spcPts val="500"/>
              </a:spcBef>
              <a:buFont typeface="Arial"/>
              <a:buChar char="•"/>
              <a:defRPr sz="2400" kern="1200">
                <a:solidFill>
                  <a:schemeClr val="tx1"/>
                </a:solidFill>
                <a:latin typeface="+mn-lt"/>
                <a:ea typeface="+mn-ea"/>
                <a:cs typeface="+mn-cs"/>
              </a:defRPr>
            </a:lvl3pPr>
            <a:lvl4pPr marL="548640" indent="0" algn="l" defTabSz="457200" rtl="0" eaLnBrk="1" latinLnBrk="0" hangingPunct="1">
              <a:spcBef>
                <a:spcPts val="0"/>
              </a:spcBef>
              <a:buFont typeface="Arial"/>
              <a:buNone/>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6695" indent="-226695"/>
            <a:r>
              <a:rPr lang="en-US">
                <a:cs typeface="Arial"/>
              </a:rPr>
              <a:t>Key Business Drivers: Some of Martin Marietta’s key business drivers include consistent demand stemming from infrastructure and highway construction spending, residential construction / housing recovery, strict pricing power in the aggregates industry, local positions in relevant geographic markets and finally energy, freight and input cost trends. </a:t>
            </a:r>
          </a:p>
        </p:txBody>
      </p:sp>
      <p:sp>
        <p:nvSpPr>
          <p:cNvPr id="5" name="Title 1">
            <a:extLst>
              <a:ext uri="{FF2B5EF4-FFF2-40B4-BE49-F238E27FC236}">
                <a16:creationId xmlns:a16="http://schemas.microsoft.com/office/drawing/2014/main" id="{B93FF647-FB5E-CECF-4AD0-18A5A6125BCD}"/>
              </a:ext>
            </a:extLst>
          </p:cNvPr>
          <p:cNvSpPr txBox="1">
            <a:spLocks/>
          </p:cNvSpPr>
          <p:nvPr/>
        </p:nvSpPr>
        <p:spPr>
          <a:xfrm>
            <a:off x="4368800" y="0"/>
            <a:ext cx="7823200" cy="8382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a:solidFill>
                  <a:schemeClr val="bg1"/>
                </a:solidFill>
              </a:rPr>
              <a:t>Martin Marietta Materials Business Analysis</a:t>
            </a:r>
          </a:p>
        </p:txBody>
      </p:sp>
    </p:spTree>
    <p:extLst>
      <p:ext uri="{BB962C8B-B14F-4D97-AF65-F5344CB8AC3E}">
        <p14:creationId xmlns:p14="http://schemas.microsoft.com/office/powerpoint/2010/main" val="2420450847"/>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FBFF53A-0007-D83F-38B7-918F964E1535}"/>
              </a:ext>
            </a:extLst>
          </p:cNvPr>
          <p:cNvSpPr txBox="1">
            <a:spLocks/>
          </p:cNvSpPr>
          <p:nvPr/>
        </p:nvSpPr>
        <p:spPr>
          <a:xfrm>
            <a:off x="4368800" y="0"/>
            <a:ext cx="7823200" cy="838200"/>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90000"/>
              </a:lnSpc>
              <a:spcAft>
                <a:spcPts val="600"/>
              </a:spcAft>
            </a:pPr>
            <a:r>
              <a:rPr lang="en-US" sz="3100" kern="1200">
                <a:solidFill>
                  <a:schemeClr val="bg1"/>
                </a:solidFill>
                <a:latin typeface="+mj-lt"/>
                <a:ea typeface="+mj-ea"/>
                <a:cs typeface="+mj-cs"/>
              </a:rPr>
              <a:t>Martin Marietta Materials Business Analysis</a:t>
            </a:r>
          </a:p>
        </p:txBody>
      </p:sp>
      <p:pic>
        <p:nvPicPr>
          <p:cNvPr id="7" name="Picture 6" descr="A screenshot of a graph&#10;&#10;AI-generated content may be incorrect.">
            <a:extLst>
              <a:ext uri="{FF2B5EF4-FFF2-40B4-BE49-F238E27FC236}">
                <a16:creationId xmlns:a16="http://schemas.microsoft.com/office/drawing/2014/main" id="{AD010193-8EFA-AFE9-B1E0-686D45A454D2}"/>
              </a:ext>
            </a:extLst>
          </p:cNvPr>
          <p:cNvPicPr>
            <a:picLocks noChangeAspect="1"/>
          </p:cNvPicPr>
          <p:nvPr/>
        </p:nvPicPr>
        <p:blipFill>
          <a:blip r:embed="rId2"/>
          <a:stretch>
            <a:fillRect/>
          </a:stretch>
        </p:blipFill>
        <p:spPr>
          <a:xfrm>
            <a:off x="1256368" y="953671"/>
            <a:ext cx="9679264" cy="5662367"/>
          </a:xfrm>
          <a:prstGeom prst="rect">
            <a:avLst/>
          </a:prstGeom>
          <a:noFill/>
        </p:spPr>
      </p:pic>
      <p:sp>
        <p:nvSpPr>
          <p:cNvPr id="8" name="TextBox 7">
            <a:extLst>
              <a:ext uri="{FF2B5EF4-FFF2-40B4-BE49-F238E27FC236}">
                <a16:creationId xmlns:a16="http://schemas.microsoft.com/office/drawing/2014/main" id="{4FDD8668-842C-DA37-E6C6-0A3DB51A669E}"/>
              </a:ext>
            </a:extLst>
          </p:cNvPr>
          <p:cNvSpPr txBox="1"/>
          <p:nvPr/>
        </p:nvSpPr>
        <p:spPr>
          <a:xfrm>
            <a:off x="5300420" y="1095324"/>
            <a:ext cx="4943959" cy="369332"/>
          </a:xfrm>
          <a:prstGeom prst="rect">
            <a:avLst/>
          </a:prstGeom>
          <a:noFill/>
        </p:spPr>
        <p:txBody>
          <a:bodyPr wrap="square" rtlCol="0">
            <a:spAutoFit/>
          </a:bodyPr>
          <a:lstStyle/>
          <a:p>
            <a:r>
              <a:rPr lang="en-US">
                <a:solidFill>
                  <a:schemeClr val="bg1"/>
                </a:solidFill>
              </a:rPr>
              <a:t>5-year Price History: S&amp;P 500 v. MLM</a:t>
            </a:r>
          </a:p>
        </p:txBody>
      </p:sp>
      <p:pic>
        <p:nvPicPr>
          <p:cNvPr id="10" name="Picture 9">
            <a:extLst>
              <a:ext uri="{FF2B5EF4-FFF2-40B4-BE49-F238E27FC236}">
                <a16:creationId xmlns:a16="http://schemas.microsoft.com/office/drawing/2014/main" id="{CF773095-F4A1-7639-1D7D-AE0182866EC9}"/>
              </a:ext>
            </a:extLst>
          </p:cNvPr>
          <p:cNvPicPr>
            <a:picLocks noChangeAspect="1"/>
          </p:cNvPicPr>
          <p:nvPr/>
        </p:nvPicPr>
        <p:blipFill>
          <a:blip r:embed="rId3"/>
          <a:stretch>
            <a:fillRect/>
          </a:stretch>
        </p:blipFill>
        <p:spPr>
          <a:xfrm>
            <a:off x="8688953" y="3784854"/>
            <a:ext cx="1168400" cy="266700"/>
          </a:xfrm>
          <a:prstGeom prst="rect">
            <a:avLst/>
          </a:prstGeom>
        </p:spPr>
      </p:pic>
      <p:pic>
        <p:nvPicPr>
          <p:cNvPr id="12" name="Picture 11">
            <a:extLst>
              <a:ext uri="{FF2B5EF4-FFF2-40B4-BE49-F238E27FC236}">
                <a16:creationId xmlns:a16="http://schemas.microsoft.com/office/drawing/2014/main" id="{1E67F691-FA90-70F8-20D8-80B26DB9DE7F}"/>
              </a:ext>
            </a:extLst>
          </p:cNvPr>
          <p:cNvPicPr>
            <a:picLocks noChangeAspect="1"/>
          </p:cNvPicPr>
          <p:nvPr/>
        </p:nvPicPr>
        <p:blipFill>
          <a:blip r:embed="rId4"/>
          <a:stretch>
            <a:fillRect/>
          </a:stretch>
        </p:blipFill>
        <p:spPr>
          <a:xfrm>
            <a:off x="8249404" y="2582552"/>
            <a:ext cx="609600" cy="266700"/>
          </a:xfrm>
          <a:prstGeom prst="rect">
            <a:avLst/>
          </a:prstGeom>
        </p:spPr>
      </p:pic>
    </p:spTree>
    <p:extLst>
      <p:ext uri="{BB962C8B-B14F-4D97-AF65-F5344CB8AC3E}">
        <p14:creationId xmlns:p14="http://schemas.microsoft.com/office/powerpoint/2010/main" val="3855205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8C237BD-D558-5A41-2578-3E11587C1612}"/>
              </a:ext>
            </a:extLst>
          </p:cNvPr>
          <p:cNvSpPr txBox="1">
            <a:spLocks/>
          </p:cNvSpPr>
          <p:nvPr/>
        </p:nvSpPr>
        <p:spPr>
          <a:xfrm>
            <a:off x="4368800" y="136524"/>
            <a:ext cx="7823200" cy="838200"/>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90000"/>
              </a:lnSpc>
              <a:spcAft>
                <a:spcPts val="600"/>
              </a:spcAft>
            </a:pPr>
            <a:r>
              <a:rPr lang="en-US" sz="3100" kern="1200">
                <a:solidFill>
                  <a:schemeClr val="bg1"/>
                </a:solidFill>
                <a:latin typeface="+mj-lt"/>
                <a:ea typeface="+mj-ea"/>
                <a:cs typeface="+mj-cs"/>
              </a:rPr>
              <a:t>Martin Marietta Materials Business Analysis</a:t>
            </a:r>
          </a:p>
        </p:txBody>
      </p:sp>
      <p:pic>
        <p:nvPicPr>
          <p:cNvPr id="6" name="Picture 5" descr="A graph showing the construction spending&#10;&#10;AI-generated content may be incorrect.">
            <a:extLst>
              <a:ext uri="{FF2B5EF4-FFF2-40B4-BE49-F238E27FC236}">
                <a16:creationId xmlns:a16="http://schemas.microsoft.com/office/drawing/2014/main" id="{0D22A5E4-39BE-3D57-7A0F-9B23BE993C86}"/>
              </a:ext>
            </a:extLst>
          </p:cNvPr>
          <p:cNvPicPr>
            <a:picLocks noChangeAspect="1"/>
          </p:cNvPicPr>
          <p:nvPr/>
        </p:nvPicPr>
        <p:blipFill>
          <a:blip r:embed="rId2"/>
          <a:stretch>
            <a:fillRect/>
          </a:stretch>
        </p:blipFill>
        <p:spPr>
          <a:xfrm>
            <a:off x="1445729" y="974724"/>
            <a:ext cx="9300542" cy="5260307"/>
          </a:xfrm>
          <a:prstGeom prst="rect">
            <a:avLst/>
          </a:prstGeom>
        </p:spPr>
      </p:pic>
    </p:spTree>
    <p:extLst>
      <p:ext uri="{BB962C8B-B14F-4D97-AF65-F5344CB8AC3E}">
        <p14:creationId xmlns:p14="http://schemas.microsoft.com/office/powerpoint/2010/main" val="1372863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5DB33D2-E922-DFE4-B6A5-A851E8CF41C0}"/>
              </a:ext>
            </a:extLst>
          </p:cNvPr>
          <p:cNvSpPr txBox="1">
            <a:spLocks/>
          </p:cNvSpPr>
          <p:nvPr/>
        </p:nvSpPr>
        <p:spPr>
          <a:xfrm>
            <a:off x="4368800" y="99390"/>
            <a:ext cx="7823200" cy="838200"/>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90000"/>
              </a:lnSpc>
              <a:spcAft>
                <a:spcPts val="600"/>
              </a:spcAft>
            </a:pPr>
            <a:r>
              <a:rPr lang="en-US" sz="3100" kern="1200">
                <a:solidFill>
                  <a:schemeClr val="bg1"/>
                </a:solidFill>
                <a:latin typeface="+mj-lt"/>
                <a:ea typeface="+mj-ea"/>
                <a:cs typeface="+mj-cs"/>
              </a:rPr>
              <a:t>Martin Marietta Materials Business Analysis</a:t>
            </a:r>
          </a:p>
        </p:txBody>
      </p:sp>
      <p:pic>
        <p:nvPicPr>
          <p:cNvPr id="6" name="Picture 5" descr="A graph showing the growth of a house&#10;&#10;AI-generated content may be incorrect.">
            <a:extLst>
              <a:ext uri="{FF2B5EF4-FFF2-40B4-BE49-F238E27FC236}">
                <a16:creationId xmlns:a16="http://schemas.microsoft.com/office/drawing/2014/main" id="{296F8018-9047-877B-75B2-2D65B4F3D1EF}"/>
              </a:ext>
            </a:extLst>
          </p:cNvPr>
          <p:cNvPicPr>
            <a:picLocks noChangeAspect="1"/>
          </p:cNvPicPr>
          <p:nvPr/>
        </p:nvPicPr>
        <p:blipFill>
          <a:blip r:embed="rId2"/>
          <a:stretch>
            <a:fillRect/>
          </a:stretch>
        </p:blipFill>
        <p:spPr>
          <a:xfrm>
            <a:off x="331304" y="1276890"/>
            <a:ext cx="8934585" cy="4368536"/>
          </a:xfrm>
          <a:prstGeom prst="rect">
            <a:avLst/>
          </a:prstGeom>
          <a:noFill/>
        </p:spPr>
      </p:pic>
      <p:pic>
        <p:nvPicPr>
          <p:cNvPr id="7" name="Picture 6" descr="A close-up of a phone screen&#10;&#10;AI-generated content may be incorrect.">
            <a:extLst>
              <a:ext uri="{FF2B5EF4-FFF2-40B4-BE49-F238E27FC236}">
                <a16:creationId xmlns:a16="http://schemas.microsoft.com/office/drawing/2014/main" id="{75BA2BB0-2D73-2405-6886-914AA744B3D0}"/>
              </a:ext>
            </a:extLst>
          </p:cNvPr>
          <p:cNvPicPr>
            <a:picLocks noChangeAspect="1"/>
          </p:cNvPicPr>
          <p:nvPr/>
        </p:nvPicPr>
        <p:blipFill>
          <a:blip r:embed="rId3"/>
          <a:stretch>
            <a:fillRect/>
          </a:stretch>
        </p:blipFill>
        <p:spPr>
          <a:xfrm>
            <a:off x="9547773" y="1276890"/>
            <a:ext cx="2306297" cy="4361910"/>
          </a:xfrm>
          <a:prstGeom prst="rect">
            <a:avLst/>
          </a:prstGeom>
        </p:spPr>
      </p:pic>
    </p:spTree>
    <p:extLst>
      <p:ext uri="{BB962C8B-B14F-4D97-AF65-F5344CB8AC3E}">
        <p14:creationId xmlns:p14="http://schemas.microsoft.com/office/powerpoint/2010/main" val="374568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04D13B7-FC5A-BE16-9A9A-7D19C49D75F7}"/>
              </a:ext>
            </a:extLst>
          </p:cNvPr>
          <p:cNvSpPr>
            <a:spLocks noGrp="1"/>
          </p:cNvSpPr>
          <p:nvPr>
            <p:ph type="title"/>
          </p:nvPr>
        </p:nvSpPr>
        <p:spPr>
          <a:xfrm>
            <a:off x="4368800" y="0"/>
            <a:ext cx="7823200" cy="838200"/>
          </a:xfrm>
        </p:spPr>
        <p:txBody>
          <a:bodyPr/>
          <a:lstStyle/>
          <a:p>
            <a:r>
              <a:rPr lang="en-US"/>
              <a:t>Martin Marietta Projected Earnings</a:t>
            </a:r>
          </a:p>
        </p:txBody>
      </p:sp>
      <p:pic>
        <p:nvPicPr>
          <p:cNvPr id="5" name="Picture 4" descr="A graph with numbers and a line&#10;&#10;AI-generated content may be incorrect.">
            <a:extLst>
              <a:ext uri="{FF2B5EF4-FFF2-40B4-BE49-F238E27FC236}">
                <a16:creationId xmlns:a16="http://schemas.microsoft.com/office/drawing/2014/main" id="{58DF8066-C79E-634C-43DB-72BC449CCB04}"/>
              </a:ext>
            </a:extLst>
          </p:cNvPr>
          <p:cNvPicPr>
            <a:picLocks noChangeAspect="1"/>
          </p:cNvPicPr>
          <p:nvPr/>
        </p:nvPicPr>
        <p:blipFill>
          <a:blip r:embed="rId2"/>
          <a:srcRect t="1004" b="15930"/>
          <a:stretch>
            <a:fillRect/>
          </a:stretch>
        </p:blipFill>
        <p:spPr>
          <a:xfrm>
            <a:off x="609600" y="1295401"/>
            <a:ext cx="10972800" cy="4830763"/>
          </a:xfrm>
          <a:prstGeom prst="rect">
            <a:avLst/>
          </a:prstGeom>
          <a:noFill/>
        </p:spPr>
      </p:pic>
    </p:spTree>
    <p:extLst>
      <p:ext uri="{BB962C8B-B14F-4D97-AF65-F5344CB8AC3E}">
        <p14:creationId xmlns:p14="http://schemas.microsoft.com/office/powerpoint/2010/main" val="23009125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spreadsheet&#10;&#10;AI-generated content may be incorrect.">
            <a:extLst>
              <a:ext uri="{FF2B5EF4-FFF2-40B4-BE49-F238E27FC236}">
                <a16:creationId xmlns:a16="http://schemas.microsoft.com/office/drawing/2014/main" id="{0507B65F-7C27-BB1D-4CB2-2538BF7B9991}"/>
              </a:ext>
            </a:extLst>
          </p:cNvPr>
          <p:cNvPicPr>
            <a:picLocks noChangeAspect="1"/>
          </p:cNvPicPr>
          <p:nvPr/>
        </p:nvPicPr>
        <p:blipFill>
          <a:blip r:embed="rId2"/>
          <a:stretch>
            <a:fillRect/>
          </a:stretch>
        </p:blipFill>
        <p:spPr>
          <a:xfrm>
            <a:off x="2227776" y="937590"/>
            <a:ext cx="7869276" cy="5888251"/>
          </a:xfrm>
          <a:prstGeom prst="rect">
            <a:avLst/>
          </a:prstGeom>
          <a:noFill/>
        </p:spPr>
      </p:pic>
      <p:sp>
        <p:nvSpPr>
          <p:cNvPr id="6" name="Title 1">
            <a:extLst>
              <a:ext uri="{FF2B5EF4-FFF2-40B4-BE49-F238E27FC236}">
                <a16:creationId xmlns:a16="http://schemas.microsoft.com/office/drawing/2014/main" id="{A7FAF449-6B40-9C19-AC6E-6363A0EAFEAD}"/>
              </a:ext>
            </a:extLst>
          </p:cNvPr>
          <p:cNvSpPr txBox="1">
            <a:spLocks/>
          </p:cNvSpPr>
          <p:nvPr/>
        </p:nvSpPr>
        <p:spPr>
          <a:xfrm>
            <a:off x="4368800" y="99390"/>
            <a:ext cx="7823200" cy="838200"/>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90000"/>
              </a:lnSpc>
              <a:spcAft>
                <a:spcPts val="600"/>
              </a:spcAft>
            </a:pPr>
            <a:r>
              <a:rPr lang="en-US" sz="3100" kern="1200">
                <a:solidFill>
                  <a:schemeClr val="bg1"/>
                </a:solidFill>
                <a:latin typeface="+mj-lt"/>
                <a:ea typeface="+mj-ea"/>
                <a:cs typeface="+mj-cs"/>
              </a:rPr>
              <a:t>Martin Marietta Materials Valuation</a:t>
            </a:r>
          </a:p>
        </p:txBody>
      </p:sp>
    </p:spTree>
    <p:extLst>
      <p:ext uri="{BB962C8B-B14F-4D97-AF65-F5344CB8AC3E}">
        <p14:creationId xmlns:p14="http://schemas.microsoft.com/office/powerpoint/2010/main" val="3657568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8E59B-82B4-E780-221A-B1450310B0D3}"/>
              </a:ext>
            </a:extLst>
          </p:cNvPr>
          <p:cNvSpPr>
            <a:spLocks noGrp="1"/>
          </p:cNvSpPr>
          <p:nvPr>
            <p:ph type="title"/>
          </p:nvPr>
        </p:nvSpPr>
        <p:spPr/>
        <p:txBody>
          <a:bodyPr/>
          <a:lstStyle/>
          <a:p>
            <a:r>
              <a:rPr lang="en-US"/>
              <a:t>Martin Marietta Recommendation</a:t>
            </a:r>
          </a:p>
        </p:txBody>
      </p:sp>
      <p:sp>
        <p:nvSpPr>
          <p:cNvPr id="5" name="矩形 1">
            <a:extLst>
              <a:ext uri="{FF2B5EF4-FFF2-40B4-BE49-F238E27FC236}">
                <a16:creationId xmlns:a16="http://schemas.microsoft.com/office/drawing/2014/main" id="{30CAFAF1-281C-7C8D-3FB1-B168FFBAB0DB}"/>
              </a:ext>
            </a:extLst>
          </p:cNvPr>
          <p:cNvSpPr/>
          <p:nvPr/>
        </p:nvSpPr>
        <p:spPr>
          <a:xfrm>
            <a:off x="325607" y="1022547"/>
            <a:ext cx="4043193" cy="2574727"/>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altLang="zh-TW" sz="6000">
                <a:ea typeface="微軟正黑體"/>
                <a:cs typeface="Arial"/>
              </a:rPr>
              <a:t>Hold</a:t>
            </a:r>
            <a:endParaRPr lang="zh-TW" altLang="en-US" sz="6000">
              <a:ea typeface="微軟正黑體"/>
              <a:cs typeface="Arial"/>
            </a:endParaRPr>
          </a:p>
          <a:p>
            <a:pPr algn="ctr"/>
            <a:endParaRPr lang="zh-TW" altLang="en-US" sz="1100">
              <a:ea typeface="微軟正黑體"/>
              <a:cs typeface="Arial"/>
            </a:endParaRPr>
          </a:p>
          <a:p>
            <a:pPr algn="ctr"/>
            <a:r>
              <a:rPr lang="zh-TW" altLang="en-US" sz="1400">
                <a:ea typeface="微軟正黑體"/>
                <a:cs typeface="Arial"/>
              </a:rPr>
              <a:t>Recommendation</a:t>
            </a:r>
            <a:endParaRPr lang="en-US" altLang="zh-TW" sz="1400">
              <a:ea typeface="微軟正黑體"/>
              <a:cs typeface="Arial"/>
            </a:endParaRPr>
          </a:p>
        </p:txBody>
      </p:sp>
      <p:sp>
        <p:nvSpPr>
          <p:cNvPr id="6" name="矩形 2">
            <a:extLst>
              <a:ext uri="{FF2B5EF4-FFF2-40B4-BE49-F238E27FC236}">
                <a16:creationId xmlns:a16="http://schemas.microsoft.com/office/drawing/2014/main" id="{55F4EC73-E013-85AF-B66A-D1FA6905B795}"/>
              </a:ext>
            </a:extLst>
          </p:cNvPr>
          <p:cNvSpPr/>
          <p:nvPr/>
        </p:nvSpPr>
        <p:spPr>
          <a:xfrm>
            <a:off x="4590372" y="1022547"/>
            <a:ext cx="2271942" cy="1188127"/>
          </a:xfrm>
          <a:prstGeom prst="rect">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b="1">
                <a:solidFill>
                  <a:srgbClr val="FFC000"/>
                </a:solidFill>
                <a:ea typeface="微軟正黑體"/>
                <a:cs typeface="Arial"/>
              </a:rPr>
              <a:t>MLM</a:t>
            </a:r>
            <a:endParaRPr lang="zh-TW" altLang="en-US" sz="2800" b="1">
              <a:solidFill>
                <a:srgbClr val="FFC000"/>
              </a:solidFill>
              <a:ea typeface="微軟正黑體"/>
              <a:cs typeface="Arial"/>
            </a:endParaRPr>
          </a:p>
          <a:p>
            <a:pPr algn="ctr"/>
            <a:r>
              <a:rPr lang="zh-TW" altLang="en-US" sz="1200">
                <a:ea typeface="微軟正黑體"/>
                <a:cs typeface="Arial"/>
              </a:rPr>
              <a:t>Stock</a:t>
            </a:r>
          </a:p>
        </p:txBody>
      </p:sp>
      <p:sp>
        <p:nvSpPr>
          <p:cNvPr id="7" name="矩形 2">
            <a:extLst>
              <a:ext uri="{FF2B5EF4-FFF2-40B4-BE49-F238E27FC236}">
                <a16:creationId xmlns:a16="http://schemas.microsoft.com/office/drawing/2014/main" id="{8049899D-166F-8BD7-D812-512E13F2AAFA}"/>
              </a:ext>
            </a:extLst>
          </p:cNvPr>
          <p:cNvSpPr/>
          <p:nvPr/>
        </p:nvSpPr>
        <p:spPr>
          <a:xfrm>
            <a:off x="7092411" y="1022546"/>
            <a:ext cx="2271942" cy="1188127"/>
          </a:xfrm>
          <a:prstGeom prst="rect">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b="1">
                <a:solidFill>
                  <a:srgbClr val="FFC000"/>
                </a:solidFill>
                <a:ea typeface="微軟正黑體"/>
                <a:cs typeface="Arial"/>
              </a:rPr>
              <a:t>$560.69</a:t>
            </a:r>
            <a:endParaRPr lang="zh-TW" altLang="en-US" sz="2800" b="1">
              <a:solidFill>
                <a:srgbClr val="FFC000"/>
              </a:solidFill>
              <a:ea typeface="微軟正黑體"/>
              <a:cs typeface="Arial"/>
            </a:endParaRPr>
          </a:p>
          <a:p>
            <a:pPr algn="ctr"/>
            <a:r>
              <a:rPr lang="en-US" altLang="zh-TW" sz="1200">
                <a:ea typeface="微軟正黑體"/>
                <a:cs typeface="Arial"/>
              </a:rPr>
              <a:t>Current Price</a:t>
            </a:r>
            <a:endParaRPr lang="zh-TW" altLang="en-US" sz="1200">
              <a:ea typeface="微軟正黑體"/>
              <a:cs typeface="Arial"/>
            </a:endParaRPr>
          </a:p>
        </p:txBody>
      </p:sp>
      <p:sp>
        <p:nvSpPr>
          <p:cNvPr id="8" name="矩形 2">
            <a:extLst>
              <a:ext uri="{FF2B5EF4-FFF2-40B4-BE49-F238E27FC236}">
                <a16:creationId xmlns:a16="http://schemas.microsoft.com/office/drawing/2014/main" id="{2B29E052-C16E-EAF9-E79D-B8BBF19266F6}"/>
              </a:ext>
            </a:extLst>
          </p:cNvPr>
          <p:cNvSpPr/>
          <p:nvPr/>
        </p:nvSpPr>
        <p:spPr>
          <a:xfrm>
            <a:off x="9594451" y="1022546"/>
            <a:ext cx="2271942" cy="1188127"/>
          </a:xfrm>
          <a:prstGeom prst="rect">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b="1">
                <a:solidFill>
                  <a:srgbClr val="FFC000"/>
                </a:solidFill>
                <a:ea typeface="微軟正黑體"/>
                <a:cs typeface="Arial"/>
              </a:rPr>
              <a:t>$525.57</a:t>
            </a:r>
            <a:endParaRPr lang="zh-TW" altLang="en-US" sz="2800" b="1">
              <a:solidFill>
                <a:srgbClr val="FFC000"/>
              </a:solidFill>
              <a:ea typeface="微軟正黑體"/>
              <a:cs typeface="Arial"/>
            </a:endParaRPr>
          </a:p>
          <a:p>
            <a:pPr algn="ctr"/>
            <a:r>
              <a:rPr lang="en-US" altLang="zh-TW" sz="1200">
                <a:ea typeface="微軟正黑體"/>
                <a:cs typeface="Arial"/>
              </a:rPr>
              <a:t>Current Price</a:t>
            </a:r>
            <a:endParaRPr lang="zh-TW" altLang="en-US" sz="1200">
              <a:ea typeface="微軟正黑體"/>
              <a:cs typeface="Arial"/>
            </a:endParaRPr>
          </a:p>
        </p:txBody>
      </p:sp>
      <p:sp>
        <p:nvSpPr>
          <p:cNvPr id="9" name="矩形 2">
            <a:extLst>
              <a:ext uri="{FF2B5EF4-FFF2-40B4-BE49-F238E27FC236}">
                <a16:creationId xmlns:a16="http://schemas.microsoft.com/office/drawing/2014/main" id="{9D0FB6AF-BCF4-A285-EF75-48ED3AB88B6F}"/>
              </a:ext>
            </a:extLst>
          </p:cNvPr>
          <p:cNvSpPr/>
          <p:nvPr/>
        </p:nvSpPr>
        <p:spPr>
          <a:xfrm>
            <a:off x="5764567" y="2409148"/>
            <a:ext cx="2271942" cy="1188127"/>
          </a:xfrm>
          <a:prstGeom prst="rect">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b="1">
                <a:solidFill>
                  <a:srgbClr val="FFC000"/>
                </a:solidFill>
                <a:ea typeface="微軟正黑體"/>
                <a:cs typeface="Arial"/>
              </a:rPr>
              <a:t>-5.67%</a:t>
            </a:r>
            <a:endParaRPr lang="zh-TW" altLang="en-US" sz="2800" b="1">
              <a:solidFill>
                <a:srgbClr val="FFC000"/>
              </a:solidFill>
              <a:ea typeface="微軟正黑體"/>
              <a:cs typeface="Arial"/>
            </a:endParaRPr>
          </a:p>
          <a:p>
            <a:pPr algn="ctr"/>
            <a:r>
              <a:rPr lang="en-US" altLang="zh-TW" sz="1200">
                <a:ea typeface="微軟正黑體"/>
                <a:cs typeface="Arial"/>
              </a:rPr>
              <a:t>Expected Return</a:t>
            </a:r>
            <a:endParaRPr lang="zh-TW" altLang="en-US" sz="1200">
              <a:ea typeface="微軟正黑體"/>
              <a:cs typeface="Arial"/>
            </a:endParaRPr>
          </a:p>
        </p:txBody>
      </p:sp>
      <p:sp>
        <p:nvSpPr>
          <p:cNvPr id="10" name="矩形 2">
            <a:extLst>
              <a:ext uri="{FF2B5EF4-FFF2-40B4-BE49-F238E27FC236}">
                <a16:creationId xmlns:a16="http://schemas.microsoft.com/office/drawing/2014/main" id="{F0EC0F20-83D4-9CAB-E804-0D6D7ADEBC2B}"/>
              </a:ext>
            </a:extLst>
          </p:cNvPr>
          <p:cNvSpPr/>
          <p:nvPr/>
        </p:nvSpPr>
        <p:spPr>
          <a:xfrm>
            <a:off x="8458479" y="2409148"/>
            <a:ext cx="2271942" cy="1188127"/>
          </a:xfrm>
          <a:prstGeom prst="rect">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2800" b="1">
                <a:solidFill>
                  <a:srgbClr val="FFC000"/>
                </a:solidFill>
                <a:ea typeface="微軟正黑體"/>
                <a:cs typeface="Arial"/>
              </a:rPr>
              <a:t>-0.59%</a:t>
            </a:r>
            <a:endParaRPr lang="zh-TW" altLang="en-US" sz="2800" b="1">
              <a:solidFill>
                <a:srgbClr val="FFC000"/>
              </a:solidFill>
              <a:ea typeface="微軟正黑體"/>
              <a:cs typeface="Arial"/>
            </a:endParaRPr>
          </a:p>
          <a:p>
            <a:pPr algn="ctr"/>
            <a:r>
              <a:rPr lang="en-US" altLang="zh-TW" sz="1200">
                <a:ea typeface="微軟正黑體"/>
                <a:cs typeface="Arial"/>
              </a:rPr>
              <a:t>Dividend Yield</a:t>
            </a:r>
            <a:endParaRPr lang="zh-TW" altLang="en-US" sz="1200">
              <a:ea typeface="微軟正黑體"/>
              <a:cs typeface="Arial"/>
            </a:endParaRPr>
          </a:p>
        </p:txBody>
      </p:sp>
      <p:sp>
        <p:nvSpPr>
          <p:cNvPr id="11" name="文字方塊 13">
            <a:extLst>
              <a:ext uri="{FF2B5EF4-FFF2-40B4-BE49-F238E27FC236}">
                <a16:creationId xmlns:a16="http://schemas.microsoft.com/office/drawing/2014/main" id="{55D3F795-20C6-2D50-8D3D-A5EBD35DF8EF}"/>
              </a:ext>
            </a:extLst>
          </p:cNvPr>
          <p:cNvSpPr txBox="1"/>
          <p:nvPr/>
        </p:nvSpPr>
        <p:spPr>
          <a:xfrm>
            <a:off x="310594" y="3781621"/>
            <a:ext cx="5415749" cy="2862322"/>
          </a:xfrm>
          <a:prstGeom prst="rect">
            <a:avLst/>
          </a:prstGeom>
          <a:solidFill>
            <a:schemeClr val="bg2">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a:cs typeface="Arial"/>
              </a:rPr>
              <a:t>Primary Catalysts </a:t>
            </a:r>
            <a:endParaRPr lang="zh-TW" altLang="en-US" b="1">
              <a:cs typeface="Arial"/>
            </a:endParaRPr>
          </a:p>
          <a:p>
            <a:pPr marL="285750" indent="-285750">
              <a:buFont typeface="Arial"/>
              <a:buChar char="•"/>
            </a:pPr>
            <a:endParaRPr lang="af-ZA" altLang="zh-TW">
              <a:ea typeface="微軟正黑體"/>
              <a:cs typeface="Arial"/>
            </a:endParaRPr>
          </a:p>
          <a:p>
            <a:pPr marL="285750" indent="-285750">
              <a:buFont typeface="Arial"/>
              <a:buChar char="•"/>
            </a:pPr>
            <a:r>
              <a:rPr lang="af-ZA" altLang="zh-TW">
                <a:ea typeface="微軟正黑體"/>
                <a:cs typeface="Arial"/>
              </a:rPr>
              <a:t>Long-term, </a:t>
            </a:r>
            <a:r>
              <a:rPr lang="af-ZA" altLang="zh-TW" err="1">
                <a:ea typeface="微軟正黑體"/>
                <a:cs typeface="Arial"/>
              </a:rPr>
              <a:t>capturable</a:t>
            </a:r>
            <a:r>
              <a:rPr lang="af-ZA" altLang="zh-TW">
                <a:ea typeface="微軟正黑體"/>
                <a:cs typeface="Arial"/>
              </a:rPr>
              <a:t> </a:t>
            </a:r>
            <a:r>
              <a:rPr lang="af-ZA" altLang="zh-TW" err="1">
                <a:ea typeface="微軟正黑體"/>
                <a:cs typeface="Arial"/>
              </a:rPr>
              <a:t>infrastructure</a:t>
            </a:r>
            <a:r>
              <a:rPr lang="af-ZA" altLang="zh-TW">
                <a:ea typeface="微軟正黑體"/>
                <a:cs typeface="Arial"/>
              </a:rPr>
              <a:t> </a:t>
            </a:r>
            <a:r>
              <a:rPr lang="af-ZA" altLang="zh-TW" err="1">
                <a:ea typeface="微軟正黑體"/>
                <a:cs typeface="Arial"/>
              </a:rPr>
              <a:t>demand</a:t>
            </a:r>
            <a:r>
              <a:rPr lang="af-ZA" altLang="zh-TW">
                <a:ea typeface="微軟正黑體"/>
                <a:cs typeface="Arial"/>
              </a:rPr>
              <a:t> </a:t>
            </a:r>
            <a:r>
              <a:rPr lang="af-ZA" altLang="zh-TW" err="1">
                <a:ea typeface="微軟正黑體"/>
                <a:cs typeface="Arial"/>
              </a:rPr>
              <a:t>promotes</a:t>
            </a:r>
            <a:r>
              <a:rPr lang="af-ZA" altLang="zh-TW">
                <a:ea typeface="微軟正黑體"/>
                <a:cs typeface="Arial"/>
              </a:rPr>
              <a:t> </a:t>
            </a:r>
            <a:r>
              <a:rPr lang="af-ZA" altLang="zh-TW" err="1">
                <a:ea typeface="微軟正黑體"/>
                <a:cs typeface="Arial"/>
              </a:rPr>
              <a:t>aggregates-centered</a:t>
            </a:r>
            <a:r>
              <a:rPr lang="af-ZA" altLang="zh-TW">
                <a:ea typeface="微軟正黑體"/>
                <a:cs typeface="Arial"/>
              </a:rPr>
              <a:t> </a:t>
            </a:r>
            <a:r>
              <a:rPr lang="af-ZA" altLang="zh-TW" err="1">
                <a:ea typeface="微軟正黑體"/>
                <a:cs typeface="Arial"/>
              </a:rPr>
              <a:t>business</a:t>
            </a:r>
            <a:endParaRPr lang="en-US" altLang="zh-TW">
              <a:ea typeface="微軟正黑體"/>
              <a:cs typeface="Arial"/>
            </a:endParaRPr>
          </a:p>
          <a:p>
            <a:pPr marL="285750" indent="-285750">
              <a:buFont typeface="Arial"/>
              <a:buChar char="•"/>
            </a:pPr>
            <a:endParaRPr lang="af-ZA" altLang="zh-TW">
              <a:ea typeface="微軟正黑體"/>
              <a:cs typeface="Arial"/>
            </a:endParaRPr>
          </a:p>
          <a:p>
            <a:pPr marL="285750" indent="-285750">
              <a:buFont typeface="Arial"/>
              <a:buChar char="•"/>
            </a:pPr>
            <a:r>
              <a:rPr lang="af-ZA" altLang="zh-TW" err="1">
                <a:ea typeface="微軟正黑體"/>
                <a:cs typeface="Arial"/>
              </a:rPr>
              <a:t>Optimism</a:t>
            </a:r>
            <a:r>
              <a:rPr lang="af-ZA" altLang="zh-TW">
                <a:ea typeface="微軟正黑體"/>
                <a:cs typeface="Arial"/>
              </a:rPr>
              <a:t> in </a:t>
            </a:r>
            <a:r>
              <a:rPr lang="af-ZA" altLang="zh-TW" err="1">
                <a:ea typeface="微軟正黑體"/>
                <a:cs typeface="Arial"/>
              </a:rPr>
              <a:t>housing</a:t>
            </a:r>
            <a:r>
              <a:rPr lang="af-ZA" altLang="zh-TW">
                <a:ea typeface="微軟正黑體"/>
                <a:cs typeface="Arial"/>
              </a:rPr>
              <a:t> </a:t>
            </a:r>
            <a:r>
              <a:rPr lang="af-ZA" altLang="zh-TW" err="1">
                <a:ea typeface="微軟正黑體"/>
                <a:cs typeface="Arial"/>
              </a:rPr>
              <a:t>recovery</a:t>
            </a:r>
            <a:r>
              <a:rPr lang="af-ZA" altLang="zh-TW">
                <a:ea typeface="微軟正黑體"/>
                <a:cs typeface="Arial"/>
              </a:rPr>
              <a:t> </a:t>
            </a:r>
            <a:r>
              <a:rPr lang="af-ZA" altLang="zh-TW" err="1">
                <a:ea typeface="微軟正黑體"/>
                <a:cs typeface="Arial"/>
              </a:rPr>
              <a:t>efforts</a:t>
            </a:r>
            <a:r>
              <a:rPr lang="af-ZA" altLang="zh-TW">
                <a:ea typeface="微軟正黑體"/>
                <a:cs typeface="Arial"/>
              </a:rPr>
              <a:t> </a:t>
            </a:r>
            <a:r>
              <a:rPr lang="af-ZA" altLang="zh-TW" err="1">
                <a:ea typeface="微軟正黑體"/>
                <a:cs typeface="Arial"/>
              </a:rPr>
              <a:t>looking</a:t>
            </a:r>
            <a:r>
              <a:rPr lang="af-ZA" altLang="zh-TW">
                <a:ea typeface="微軟正黑體"/>
                <a:cs typeface="Arial"/>
              </a:rPr>
              <a:t> </a:t>
            </a:r>
            <a:r>
              <a:rPr lang="af-ZA" altLang="zh-TW" err="1">
                <a:ea typeface="微軟正黑體"/>
                <a:cs typeface="Arial"/>
              </a:rPr>
              <a:t>forward</a:t>
            </a:r>
            <a:endParaRPr lang="en-US" altLang="zh-TW">
              <a:ea typeface="微軟正黑體"/>
              <a:cs typeface="Arial"/>
            </a:endParaRPr>
          </a:p>
          <a:p>
            <a:pPr marL="285750" indent="-285750">
              <a:buFont typeface="Arial"/>
              <a:buChar char="•"/>
            </a:pPr>
            <a:endParaRPr lang="af-ZA" altLang="zh-TW">
              <a:ea typeface="微軟正黑體"/>
              <a:cs typeface="Arial"/>
            </a:endParaRPr>
          </a:p>
          <a:p>
            <a:pPr marL="285750" indent="-285750">
              <a:buFont typeface="Arial"/>
              <a:buChar char="•"/>
            </a:pPr>
            <a:r>
              <a:rPr lang="af-ZA" altLang="zh-TW" err="1">
                <a:ea typeface="微軟正黑體"/>
                <a:cs typeface="Arial"/>
              </a:rPr>
              <a:t>Pricing</a:t>
            </a:r>
            <a:r>
              <a:rPr lang="af-ZA" altLang="zh-TW">
                <a:ea typeface="微軟正黑體"/>
                <a:cs typeface="Arial"/>
              </a:rPr>
              <a:t> power + </a:t>
            </a:r>
            <a:r>
              <a:rPr lang="af-ZA" altLang="zh-TW" err="1">
                <a:ea typeface="微軟正黑體"/>
                <a:cs typeface="Arial"/>
              </a:rPr>
              <a:t>strong</a:t>
            </a:r>
            <a:r>
              <a:rPr lang="af-ZA" altLang="zh-TW">
                <a:ea typeface="微軟正黑體"/>
                <a:cs typeface="Arial"/>
              </a:rPr>
              <a:t> </a:t>
            </a:r>
            <a:r>
              <a:rPr lang="af-ZA" altLang="zh-TW" err="1">
                <a:ea typeface="微軟正黑體"/>
                <a:cs typeface="Arial"/>
              </a:rPr>
              <a:t>market</a:t>
            </a:r>
            <a:r>
              <a:rPr lang="af-ZA" altLang="zh-TW">
                <a:ea typeface="微軟正黑體"/>
                <a:cs typeface="Arial"/>
              </a:rPr>
              <a:t> </a:t>
            </a:r>
            <a:r>
              <a:rPr lang="af-ZA" altLang="zh-TW" err="1">
                <a:ea typeface="微軟正黑體"/>
                <a:cs typeface="Arial"/>
              </a:rPr>
              <a:t>positions</a:t>
            </a:r>
            <a:r>
              <a:rPr lang="af-ZA" altLang="zh-TW">
                <a:ea typeface="微軟正黑體"/>
                <a:cs typeface="Arial"/>
              </a:rPr>
              <a:t> </a:t>
            </a:r>
            <a:r>
              <a:rPr lang="af-ZA" altLang="zh-TW" err="1">
                <a:ea typeface="微軟正黑體"/>
                <a:cs typeface="Arial"/>
              </a:rPr>
              <a:t>provide</a:t>
            </a:r>
            <a:r>
              <a:rPr lang="af-ZA" altLang="zh-TW">
                <a:ea typeface="微軟正黑體"/>
                <a:cs typeface="Arial"/>
              </a:rPr>
              <a:t> </a:t>
            </a:r>
            <a:r>
              <a:rPr lang="af-ZA" altLang="zh-TW" err="1">
                <a:ea typeface="微軟正黑體"/>
                <a:cs typeface="Arial"/>
              </a:rPr>
              <a:t>stable</a:t>
            </a:r>
            <a:r>
              <a:rPr lang="af-ZA" altLang="zh-TW">
                <a:ea typeface="微軟正黑體"/>
                <a:cs typeface="Arial"/>
              </a:rPr>
              <a:t> </a:t>
            </a:r>
            <a:r>
              <a:rPr lang="af-ZA" altLang="zh-TW" err="1">
                <a:ea typeface="微軟正黑體"/>
                <a:cs typeface="Arial"/>
              </a:rPr>
              <a:t>margins</a:t>
            </a:r>
            <a:r>
              <a:rPr lang="af-ZA" altLang="zh-TW">
                <a:ea typeface="微軟正黑體"/>
                <a:cs typeface="Arial"/>
              </a:rPr>
              <a:t> </a:t>
            </a:r>
            <a:r>
              <a:rPr lang="af-ZA" altLang="zh-TW" err="1">
                <a:ea typeface="微軟正黑體"/>
                <a:cs typeface="Arial"/>
              </a:rPr>
              <a:t>and</a:t>
            </a:r>
            <a:r>
              <a:rPr lang="af-ZA" altLang="zh-TW">
                <a:ea typeface="微軟正黑體"/>
                <a:cs typeface="Arial"/>
              </a:rPr>
              <a:t> </a:t>
            </a:r>
            <a:r>
              <a:rPr lang="af-ZA" altLang="zh-TW" err="1">
                <a:ea typeface="微軟正黑體"/>
                <a:cs typeface="Arial"/>
              </a:rPr>
              <a:t>profits</a:t>
            </a:r>
            <a:r>
              <a:rPr lang="af-ZA" altLang="zh-TW">
                <a:ea typeface="微軟正黑體"/>
                <a:cs typeface="Arial"/>
              </a:rPr>
              <a:t> </a:t>
            </a:r>
          </a:p>
        </p:txBody>
      </p:sp>
      <p:sp>
        <p:nvSpPr>
          <p:cNvPr id="12" name="文字方塊 13">
            <a:extLst>
              <a:ext uri="{FF2B5EF4-FFF2-40B4-BE49-F238E27FC236}">
                <a16:creationId xmlns:a16="http://schemas.microsoft.com/office/drawing/2014/main" id="{408DEF65-9E20-2021-2048-412A8A611730}"/>
              </a:ext>
            </a:extLst>
          </p:cNvPr>
          <p:cNvSpPr txBox="1"/>
          <p:nvPr/>
        </p:nvSpPr>
        <p:spPr>
          <a:xfrm>
            <a:off x="6465659" y="3781621"/>
            <a:ext cx="5415747" cy="2308324"/>
          </a:xfrm>
          <a:prstGeom prst="rect">
            <a:avLst/>
          </a:prstGeom>
          <a:solidFill>
            <a:schemeClr val="bg2">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a:cs typeface="Arial"/>
              </a:rPr>
              <a:t>Primary Risks </a:t>
            </a:r>
            <a:endParaRPr lang="zh-TW" altLang="en-US" b="1">
              <a:cs typeface="Arial"/>
            </a:endParaRPr>
          </a:p>
          <a:p>
            <a:pPr marL="285750" indent="-285750">
              <a:buFont typeface="Arial"/>
              <a:buChar char="•"/>
            </a:pPr>
            <a:endParaRPr lang="af-ZA" altLang="zh-TW">
              <a:ea typeface="微軟正黑體"/>
              <a:cs typeface="Arial"/>
            </a:endParaRPr>
          </a:p>
          <a:p>
            <a:pPr marL="285750" indent="-285750">
              <a:buFont typeface="Arial"/>
              <a:buChar char="•"/>
            </a:pPr>
            <a:r>
              <a:rPr lang="af-ZA" altLang="zh-TW" err="1">
                <a:ea typeface="微軟正黑體"/>
                <a:cs typeface="Arial"/>
              </a:rPr>
              <a:t>Cyclical</a:t>
            </a:r>
            <a:r>
              <a:rPr lang="af-ZA" altLang="zh-TW">
                <a:ea typeface="微軟正黑體"/>
                <a:cs typeface="Arial"/>
              </a:rPr>
              <a:t> </a:t>
            </a:r>
            <a:r>
              <a:rPr lang="af-ZA" altLang="zh-TW" err="1">
                <a:ea typeface="微軟正黑體"/>
                <a:cs typeface="Arial"/>
              </a:rPr>
              <a:t>construction</a:t>
            </a:r>
            <a:r>
              <a:rPr lang="af-ZA" altLang="zh-TW">
                <a:ea typeface="微軟正黑體"/>
                <a:cs typeface="Arial"/>
              </a:rPr>
              <a:t> </a:t>
            </a:r>
            <a:r>
              <a:rPr lang="af-ZA" altLang="zh-TW" err="1">
                <a:ea typeface="微軟正黑體"/>
                <a:cs typeface="Arial"/>
              </a:rPr>
              <a:t>and</a:t>
            </a:r>
            <a:r>
              <a:rPr lang="af-ZA" altLang="zh-TW">
                <a:ea typeface="微軟正黑體"/>
                <a:cs typeface="Arial"/>
              </a:rPr>
              <a:t> </a:t>
            </a:r>
            <a:r>
              <a:rPr lang="af-ZA" altLang="zh-TW" err="1">
                <a:ea typeface="微軟正黑體"/>
                <a:cs typeface="Arial"/>
              </a:rPr>
              <a:t>infrastructure</a:t>
            </a:r>
            <a:r>
              <a:rPr lang="af-ZA" altLang="zh-TW">
                <a:ea typeface="微軟正黑體"/>
                <a:cs typeface="Arial"/>
              </a:rPr>
              <a:t> </a:t>
            </a:r>
            <a:r>
              <a:rPr lang="af-ZA" altLang="zh-TW" err="1">
                <a:ea typeface="微軟正黑體"/>
                <a:cs typeface="Arial"/>
              </a:rPr>
              <a:t>demand</a:t>
            </a:r>
            <a:endParaRPr lang="en-US" altLang="zh-TW">
              <a:ea typeface="微軟正黑體"/>
              <a:cs typeface="Arial"/>
            </a:endParaRPr>
          </a:p>
          <a:p>
            <a:pPr marL="285750" indent="-285750">
              <a:buFont typeface="Arial"/>
              <a:buChar char="•"/>
            </a:pPr>
            <a:endParaRPr lang="af-ZA" altLang="zh-TW">
              <a:ea typeface="微軟正黑體"/>
              <a:cs typeface="Arial"/>
            </a:endParaRPr>
          </a:p>
          <a:p>
            <a:pPr marL="285750" indent="-285750">
              <a:buFont typeface="Arial"/>
              <a:buChar char="•"/>
            </a:pPr>
            <a:r>
              <a:rPr lang="af-ZA" altLang="zh-TW">
                <a:ea typeface="微軟正黑體"/>
                <a:cs typeface="Arial"/>
              </a:rPr>
              <a:t>High input </a:t>
            </a:r>
            <a:r>
              <a:rPr lang="af-ZA" altLang="zh-TW" err="1">
                <a:ea typeface="微軟正黑體"/>
                <a:cs typeface="Arial"/>
              </a:rPr>
              <a:t>costs</a:t>
            </a:r>
            <a:r>
              <a:rPr lang="af-ZA" altLang="zh-TW">
                <a:ea typeface="微軟正黑體"/>
                <a:cs typeface="Arial"/>
              </a:rPr>
              <a:t> (</a:t>
            </a:r>
            <a:r>
              <a:rPr lang="af-ZA" altLang="zh-TW" err="1">
                <a:ea typeface="微軟正黑體"/>
                <a:cs typeface="Arial"/>
              </a:rPr>
              <a:t>fuel</a:t>
            </a:r>
            <a:r>
              <a:rPr lang="af-ZA" altLang="zh-TW">
                <a:ea typeface="微軟正黑體"/>
                <a:cs typeface="Arial"/>
              </a:rPr>
              <a:t>, </a:t>
            </a:r>
            <a:r>
              <a:rPr lang="af-ZA" altLang="zh-TW" err="1">
                <a:ea typeface="微軟正黑體"/>
                <a:cs typeface="Arial"/>
              </a:rPr>
              <a:t>freight</a:t>
            </a:r>
            <a:r>
              <a:rPr lang="af-ZA" altLang="zh-TW">
                <a:ea typeface="微軟正黑體"/>
                <a:cs typeface="Arial"/>
              </a:rPr>
              <a:t>, </a:t>
            </a:r>
            <a:r>
              <a:rPr lang="af-ZA" altLang="zh-TW" err="1">
                <a:ea typeface="微軟正黑體"/>
                <a:cs typeface="Arial"/>
              </a:rPr>
              <a:t>labor</a:t>
            </a:r>
            <a:r>
              <a:rPr lang="af-ZA" altLang="zh-TW">
                <a:ea typeface="微軟正黑體"/>
                <a:cs typeface="Arial"/>
              </a:rPr>
              <a:t>)</a:t>
            </a:r>
          </a:p>
          <a:p>
            <a:pPr marL="285750" indent="-285750">
              <a:buFont typeface="Arial"/>
              <a:buChar char="•"/>
            </a:pPr>
            <a:endParaRPr lang="af-ZA" altLang="zh-TW">
              <a:ea typeface="微軟正黑體"/>
              <a:cs typeface="Arial"/>
            </a:endParaRPr>
          </a:p>
          <a:p>
            <a:pPr marL="285750" indent="-285750">
              <a:buFont typeface="Arial"/>
              <a:buChar char="•"/>
            </a:pPr>
            <a:r>
              <a:rPr lang="af-ZA" altLang="zh-TW" err="1">
                <a:ea typeface="微軟正黑體"/>
                <a:cs typeface="Arial"/>
              </a:rPr>
              <a:t>Materials</a:t>
            </a:r>
            <a:r>
              <a:rPr lang="af-ZA" altLang="zh-TW">
                <a:ea typeface="微軟正黑體"/>
                <a:cs typeface="Arial"/>
              </a:rPr>
              <a:t> </a:t>
            </a:r>
            <a:r>
              <a:rPr lang="af-ZA" altLang="zh-TW" err="1">
                <a:ea typeface="微軟正黑體"/>
                <a:cs typeface="Arial"/>
              </a:rPr>
              <a:t>sector</a:t>
            </a:r>
            <a:r>
              <a:rPr lang="af-ZA" altLang="zh-TW">
                <a:ea typeface="微軟正黑體"/>
                <a:cs typeface="Arial"/>
              </a:rPr>
              <a:t> </a:t>
            </a:r>
            <a:r>
              <a:rPr lang="af-ZA" altLang="zh-TW" err="1">
                <a:ea typeface="微軟正黑體"/>
                <a:cs typeface="Arial"/>
              </a:rPr>
              <a:t>overall</a:t>
            </a:r>
            <a:r>
              <a:rPr lang="af-ZA" altLang="zh-TW">
                <a:ea typeface="微軟正黑體"/>
                <a:cs typeface="Arial"/>
              </a:rPr>
              <a:t> </a:t>
            </a:r>
            <a:r>
              <a:rPr lang="af-ZA" altLang="zh-TW" err="1">
                <a:ea typeface="微軟正黑體"/>
                <a:cs typeface="Arial"/>
              </a:rPr>
              <a:t>recent</a:t>
            </a:r>
            <a:r>
              <a:rPr lang="af-ZA" altLang="zh-TW">
                <a:ea typeface="微軟正黑體"/>
                <a:cs typeface="Arial"/>
              </a:rPr>
              <a:t> </a:t>
            </a:r>
            <a:r>
              <a:rPr lang="af-ZA" altLang="zh-TW" err="1">
                <a:ea typeface="微軟正黑體"/>
                <a:cs typeface="Arial"/>
              </a:rPr>
              <a:t>performance</a:t>
            </a:r>
            <a:r>
              <a:rPr lang="af-ZA" altLang="zh-TW">
                <a:ea typeface="微軟正黑體"/>
                <a:cs typeface="Arial"/>
              </a:rPr>
              <a:t> </a:t>
            </a:r>
            <a:r>
              <a:rPr lang="af-ZA" altLang="zh-TW" err="1">
                <a:ea typeface="微軟正黑體"/>
                <a:cs typeface="Arial"/>
              </a:rPr>
              <a:t>relative</a:t>
            </a:r>
            <a:r>
              <a:rPr lang="af-ZA" altLang="zh-TW">
                <a:ea typeface="微軟正黑體"/>
                <a:cs typeface="Arial"/>
              </a:rPr>
              <a:t> </a:t>
            </a:r>
            <a:r>
              <a:rPr lang="af-ZA" altLang="zh-TW" err="1">
                <a:ea typeface="微軟正黑體"/>
                <a:cs typeface="Arial"/>
              </a:rPr>
              <a:t>to</a:t>
            </a:r>
            <a:r>
              <a:rPr lang="af-ZA" altLang="zh-TW">
                <a:ea typeface="微軟正黑體"/>
                <a:cs typeface="Arial"/>
              </a:rPr>
              <a:t> S&amp;P 500 </a:t>
            </a:r>
          </a:p>
        </p:txBody>
      </p:sp>
    </p:spTree>
    <p:extLst>
      <p:ext uri="{BB962C8B-B14F-4D97-AF65-F5344CB8AC3E}">
        <p14:creationId xmlns:p14="http://schemas.microsoft.com/office/powerpoint/2010/main" val="1871906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B78CA-395E-D485-D168-C239E98DF32D}"/>
              </a:ext>
            </a:extLst>
          </p:cNvPr>
          <p:cNvSpPr>
            <a:spLocks noGrp="1"/>
          </p:cNvSpPr>
          <p:nvPr>
            <p:ph type="title"/>
          </p:nvPr>
        </p:nvSpPr>
        <p:spPr/>
        <p:txBody>
          <a:bodyPr lIns="91440" tIns="45720" rIns="91440" bIns="45720" anchor="t"/>
          <a:lstStyle/>
          <a:p>
            <a:r>
              <a:rPr lang="en-US">
                <a:cs typeface="Arial"/>
              </a:rPr>
              <a:t>SIM Materials Sector</a:t>
            </a:r>
          </a:p>
        </p:txBody>
      </p:sp>
      <p:sp>
        <p:nvSpPr>
          <p:cNvPr id="3" name="Content Placeholder 2">
            <a:extLst>
              <a:ext uri="{FF2B5EF4-FFF2-40B4-BE49-F238E27FC236}">
                <a16:creationId xmlns:a16="http://schemas.microsoft.com/office/drawing/2014/main" id="{28CB77B1-588F-939A-63FC-45351ED5ADBE}"/>
              </a:ext>
            </a:extLst>
          </p:cNvPr>
          <p:cNvSpPr>
            <a:spLocks noGrp="1"/>
          </p:cNvSpPr>
          <p:nvPr>
            <p:ph idx="1"/>
          </p:nvPr>
        </p:nvSpPr>
        <p:spPr/>
        <p:txBody>
          <a:bodyPr lIns="91440" tIns="45720" rIns="91440" bIns="45720" anchor="t"/>
          <a:lstStyle/>
          <a:p>
            <a:pPr marL="0" indent="0">
              <a:buNone/>
            </a:pPr>
            <a:r>
              <a:rPr lang="en-US">
                <a:cs typeface="Arial"/>
              </a:rPr>
              <a:t>S&amp;P 500 Materials Weight: 2.10%</a:t>
            </a:r>
          </a:p>
          <a:p>
            <a:pPr marL="0" indent="0">
              <a:buNone/>
            </a:pPr>
            <a:r>
              <a:rPr lang="en-US">
                <a:cs typeface="Arial"/>
              </a:rPr>
              <a:t>SIM Materials Weight: 0.54%</a:t>
            </a:r>
          </a:p>
          <a:p>
            <a:pPr marL="0" indent="0">
              <a:buNone/>
            </a:pPr>
            <a:r>
              <a:rPr lang="en-US">
                <a:cs typeface="Arial"/>
              </a:rPr>
              <a:t>We are underweight compared to benchmark</a:t>
            </a:r>
          </a:p>
          <a:p>
            <a:pPr marL="0" indent="0">
              <a:buNone/>
            </a:pPr>
            <a:r>
              <a:rPr lang="en-US">
                <a:cs typeface="Arial"/>
              </a:rPr>
              <a:t>Sector recommendation: remain underweight</a:t>
            </a:r>
          </a:p>
          <a:p>
            <a:pPr marL="0" indent="0">
              <a:buNone/>
            </a:pPr>
            <a:endParaRPr lang="en-US">
              <a:cs typeface="Arial"/>
            </a:endParaRPr>
          </a:p>
          <a:p>
            <a:pPr marL="0" indent="0">
              <a:buNone/>
            </a:pPr>
            <a:endParaRPr lang="en-US">
              <a:cs typeface="Arial"/>
            </a:endParaRPr>
          </a:p>
        </p:txBody>
      </p:sp>
      <p:sp>
        <p:nvSpPr>
          <p:cNvPr id="4" name="Slide Number Placeholder 3">
            <a:extLst>
              <a:ext uri="{FF2B5EF4-FFF2-40B4-BE49-F238E27FC236}">
                <a16:creationId xmlns:a16="http://schemas.microsoft.com/office/drawing/2014/main" id="{3A2DB696-C4B6-636B-9C83-AC4FCBEFD990}"/>
              </a:ext>
            </a:extLst>
          </p:cNvPr>
          <p:cNvSpPr>
            <a:spLocks noGrp="1"/>
          </p:cNvSpPr>
          <p:nvPr>
            <p:ph type="sldNum" sz="quarter" idx="12"/>
          </p:nvPr>
        </p:nvSpPr>
        <p:spPr/>
        <p:txBody>
          <a:bodyPr/>
          <a:lstStyle/>
          <a:p>
            <a:pPr defTabSz="457200"/>
            <a:fld id="{31B88968-69AF-4974-8688-D553AA0B5E68}" type="slidenum">
              <a:rPr lang="en-US" smtClean="0">
                <a:solidFill>
                  <a:prstClr val="black"/>
                </a:solidFill>
              </a:rPr>
              <a:pPr defTabSz="457200"/>
              <a:t>3</a:t>
            </a:fld>
            <a:endParaRPr lang="en-US">
              <a:solidFill>
                <a:prstClr val="black"/>
              </a:solidFill>
            </a:endParaRPr>
          </a:p>
        </p:txBody>
      </p:sp>
    </p:spTree>
    <p:extLst>
      <p:ext uri="{BB962C8B-B14F-4D97-AF65-F5344CB8AC3E}">
        <p14:creationId xmlns:p14="http://schemas.microsoft.com/office/powerpoint/2010/main" val="39207247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63867-CACF-8C21-68F5-3785675ED5F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BC21AC4-76CA-7D86-4BDA-C43E5B5A808A}"/>
              </a:ext>
            </a:extLst>
          </p:cNvPr>
          <p:cNvSpPr txBox="1">
            <a:spLocks/>
          </p:cNvSpPr>
          <p:nvPr/>
        </p:nvSpPr>
        <p:spPr>
          <a:xfrm>
            <a:off x="4368800" y="0"/>
            <a:ext cx="7823200" cy="838200"/>
          </a:xfrm>
          <a:prstGeom prst="rect">
            <a:avLst/>
          </a:prstGeom>
        </p:spPr>
        <p:txBody>
          <a:bodyPr lIns="91440" tIns="45720" rIns="91440" bIns="45720" anchor="t">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90000"/>
              </a:lnSpc>
              <a:spcAft>
                <a:spcPts val="600"/>
              </a:spcAft>
            </a:pPr>
            <a:r>
              <a:rPr lang="en-US" sz="3100">
                <a:solidFill>
                  <a:schemeClr val="bg1"/>
                </a:solidFill>
              </a:rPr>
              <a:t>Vulcan</a:t>
            </a:r>
            <a:r>
              <a:rPr lang="en-US" sz="3100" kern="1200">
                <a:solidFill>
                  <a:schemeClr val="bg1"/>
                </a:solidFill>
                <a:latin typeface="+mj-lt"/>
                <a:ea typeface="+mj-ea"/>
                <a:cs typeface="+mj-cs"/>
              </a:rPr>
              <a:t> Materials </a:t>
            </a:r>
            <a:r>
              <a:rPr lang="en-US" sz="3100">
                <a:solidFill>
                  <a:schemeClr val="bg1"/>
                </a:solidFill>
              </a:rPr>
              <a:t>Company Overview</a:t>
            </a:r>
            <a:endParaRPr lang="en-US" sz="3100" kern="1200">
              <a:solidFill>
                <a:schemeClr val="bg1"/>
              </a:solidFill>
              <a:latin typeface="+mj-lt"/>
              <a:ea typeface="+mj-ea"/>
              <a:cs typeface="+mj-cs"/>
            </a:endParaRPr>
          </a:p>
          <a:p>
            <a:pPr>
              <a:lnSpc>
                <a:spcPct val="90000"/>
              </a:lnSpc>
              <a:spcAft>
                <a:spcPts val="600"/>
              </a:spcAft>
            </a:pPr>
            <a:r>
              <a:rPr lang="en-US" sz="1600">
                <a:solidFill>
                  <a:schemeClr val="bg1"/>
                </a:solidFill>
                <a:cs typeface="Arial"/>
              </a:rPr>
              <a:t>NYSE: VMC</a:t>
            </a:r>
          </a:p>
        </p:txBody>
      </p:sp>
      <p:sp>
        <p:nvSpPr>
          <p:cNvPr id="8" name="TextBox 7">
            <a:extLst>
              <a:ext uri="{FF2B5EF4-FFF2-40B4-BE49-F238E27FC236}">
                <a16:creationId xmlns:a16="http://schemas.microsoft.com/office/drawing/2014/main" id="{FD75DC77-1413-5E4F-9C3B-604508D4838A}"/>
              </a:ext>
            </a:extLst>
          </p:cNvPr>
          <p:cNvSpPr txBox="1"/>
          <p:nvPr/>
        </p:nvSpPr>
        <p:spPr>
          <a:xfrm>
            <a:off x="5300420" y="1095324"/>
            <a:ext cx="4943959" cy="369332"/>
          </a:xfrm>
          <a:prstGeom prst="rect">
            <a:avLst/>
          </a:prstGeom>
          <a:noFill/>
        </p:spPr>
        <p:txBody>
          <a:bodyPr wrap="square" rtlCol="0">
            <a:spAutoFit/>
          </a:bodyPr>
          <a:lstStyle/>
          <a:p>
            <a:r>
              <a:rPr lang="en-US">
                <a:solidFill>
                  <a:schemeClr val="bg1"/>
                </a:solidFill>
              </a:rPr>
              <a:t>5-year Price History: S&amp;P 500 v. MLM</a:t>
            </a:r>
          </a:p>
        </p:txBody>
      </p:sp>
      <p:sp>
        <p:nvSpPr>
          <p:cNvPr id="2" name="矩形 1">
            <a:extLst>
              <a:ext uri="{FF2B5EF4-FFF2-40B4-BE49-F238E27FC236}">
                <a16:creationId xmlns:a16="http://schemas.microsoft.com/office/drawing/2014/main" id="{44EF15C3-7D25-0859-19DC-E63046FAC3A7}"/>
              </a:ext>
            </a:extLst>
          </p:cNvPr>
          <p:cNvSpPr/>
          <p:nvPr/>
        </p:nvSpPr>
        <p:spPr>
          <a:xfrm>
            <a:off x="267811" y="1584665"/>
            <a:ext cx="2431000" cy="1262107"/>
          </a:xfrm>
          <a:prstGeom prst="rect">
            <a:avLst/>
          </a:prstGeom>
          <a:solidFill>
            <a:srgbClr val="F07E6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sz="2400" b="1">
                <a:solidFill>
                  <a:srgbClr val="FFC000"/>
                </a:solidFill>
                <a:ea typeface="微軟正黑體"/>
                <a:cs typeface="Arial"/>
              </a:rPr>
              <a:t>$34.1B</a:t>
            </a:r>
            <a:endParaRPr lang="zh-TW" sz="2400" b="1">
              <a:solidFill>
                <a:srgbClr val="FFC000"/>
              </a:solidFill>
              <a:ea typeface="微軟正黑體"/>
              <a:cs typeface="Arial"/>
            </a:endParaRPr>
          </a:p>
          <a:p>
            <a:pPr algn="ctr"/>
            <a:endParaRPr lang="zh-TW"/>
          </a:p>
          <a:p>
            <a:pPr algn="ctr"/>
            <a:r>
              <a:rPr lang="zh-TW" altLang="en-US" sz="1200">
                <a:solidFill>
                  <a:schemeClr val="tx1"/>
                </a:solidFill>
                <a:ea typeface="微軟正黑體"/>
                <a:cs typeface="Arial"/>
              </a:rPr>
              <a:t>Market Cap.</a:t>
            </a:r>
          </a:p>
        </p:txBody>
      </p:sp>
      <p:sp>
        <p:nvSpPr>
          <p:cNvPr id="3" name="矩形 2">
            <a:extLst>
              <a:ext uri="{FF2B5EF4-FFF2-40B4-BE49-F238E27FC236}">
                <a16:creationId xmlns:a16="http://schemas.microsoft.com/office/drawing/2014/main" id="{49399320-F64F-B2E1-8EB2-727F894B5BF6}"/>
              </a:ext>
            </a:extLst>
          </p:cNvPr>
          <p:cNvSpPr/>
          <p:nvPr/>
        </p:nvSpPr>
        <p:spPr>
          <a:xfrm>
            <a:off x="6426694" y="1584665"/>
            <a:ext cx="2431000" cy="1262107"/>
          </a:xfrm>
          <a:prstGeom prst="rect">
            <a:avLst/>
          </a:prstGeom>
          <a:solidFill>
            <a:srgbClr val="F07E65"/>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TW" altLang="en-US" sz="2400" b="1">
                <a:solidFill>
                  <a:srgbClr val="FFC000"/>
                </a:solidFill>
                <a:ea typeface="微軟正黑體"/>
                <a:cs typeface="Arial"/>
              </a:rPr>
              <a:t>1.06</a:t>
            </a:r>
          </a:p>
          <a:p>
            <a:pPr algn="ctr"/>
            <a:endParaRPr lang="zh-TW" altLang="en-US">
              <a:solidFill>
                <a:schemeClr val="tx1"/>
              </a:solidFill>
              <a:ea typeface="微軟正黑體"/>
              <a:cs typeface="Arial"/>
            </a:endParaRPr>
          </a:p>
          <a:p>
            <a:pPr algn="ctr"/>
            <a:r>
              <a:rPr lang="zh-TW" altLang="en-US" sz="1200">
                <a:solidFill>
                  <a:schemeClr val="tx1"/>
                </a:solidFill>
                <a:ea typeface="微軟正黑體"/>
                <a:cs typeface="Arial"/>
              </a:rPr>
              <a:t>Beta</a:t>
            </a:r>
          </a:p>
        </p:txBody>
      </p:sp>
      <p:sp>
        <p:nvSpPr>
          <p:cNvPr id="4" name="矩形 3">
            <a:extLst>
              <a:ext uri="{FF2B5EF4-FFF2-40B4-BE49-F238E27FC236}">
                <a16:creationId xmlns:a16="http://schemas.microsoft.com/office/drawing/2014/main" id="{293ADD52-0BD6-F7A4-BD84-5441E3C1C01A}"/>
              </a:ext>
            </a:extLst>
          </p:cNvPr>
          <p:cNvSpPr/>
          <p:nvPr/>
        </p:nvSpPr>
        <p:spPr>
          <a:xfrm>
            <a:off x="3297315" y="1584665"/>
            <a:ext cx="2431000" cy="1262107"/>
          </a:xfrm>
          <a:prstGeom prst="rect">
            <a:avLst/>
          </a:prstGeom>
          <a:solidFill>
            <a:srgbClr val="F07E65"/>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TW" altLang="en-US" sz="2400" b="1">
                <a:solidFill>
                  <a:srgbClr val="FFC000"/>
                </a:solidFill>
                <a:ea typeface="微軟正黑體"/>
                <a:cs typeface="Arial"/>
              </a:rPr>
              <a:t>$261.46</a:t>
            </a:r>
          </a:p>
          <a:p>
            <a:pPr algn="ctr"/>
            <a:endParaRPr lang="zh-TW" altLang="en-US">
              <a:solidFill>
                <a:schemeClr val="tx1"/>
              </a:solidFill>
              <a:ea typeface="微軟正黑體"/>
              <a:cs typeface="Arial"/>
            </a:endParaRPr>
          </a:p>
          <a:p>
            <a:pPr algn="ctr"/>
            <a:r>
              <a:rPr lang="zh-TW" altLang="en-US" sz="1200">
                <a:solidFill>
                  <a:schemeClr val="tx1"/>
                </a:solidFill>
                <a:ea typeface="微軟正黑體"/>
                <a:cs typeface="Arial"/>
              </a:rPr>
              <a:t>Current Price</a:t>
            </a:r>
          </a:p>
        </p:txBody>
      </p:sp>
      <p:sp>
        <p:nvSpPr>
          <p:cNvPr id="6" name="矩形 5">
            <a:extLst>
              <a:ext uri="{FF2B5EF4-FFF2-40B4-BE49-F238E27FC236}">
                <a16:creationId xmlns:a16="http://schemas.microsoft.com/office/drawing/2014/main" id="{D230DE01-CF19-BCED-5A9A-9BABD3DDCAFC}"/>
              </a:ext>
            </a:extLst>
          </p:cNvPr>
          <p:cNvSpPr/>
          <p:nvPr/>
        </p:nvSpPr>
        <p:spPr>
          <a:xfrm>
            <a:off x="9552374" y="1584665"/>
            <a:ext cx="2431000" cy="1262107"/>
          </a:xfrm>
          <a:prstGeom prst="rect">
            <a:avLst/>
          </a:prstGeom>
          <a:solidFill>
            <a:srgbClr val="F07E65"/>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TW" altLang="en-US" sz="2400" b="1">
                <a:solidFill>
                  <a:srgbClr val="FFC000"/>
                </a:solidFill>
                <a:ea typeface="微軟正黑體"/>
                <a:cs typeface="Arial"/>
              </a:rPr>
              <a:t>$7.94B</a:t>
            </a:r>
          </a:p>
          <a:p>
            <a:pPr algn="ctr"/>
            <a:endParaRPr lang="zh-TW" altLang="en-US">
              <a:solidFill>
                <a:schemeClr val="tx1"/>
              </a:solidFill>
              <a:ea typeface="微軟正黑體"/>
              <a:cs typeface="Arial"/>
            </a:endParaRPr>
          </a:p>
          <a:p>
            <a:pPr algn="ctr"/>
            <a:r>
              <a:rPr lang="zh-TW" altLang="en-US" sz="1200">
                <a:solidFill>
                  <a:schemeClr val="tx1"/>
                </a:solidFill>
                <a:ea typeface="微軟正黑體"/>
                <a:cs typeface="Arial"/>
              </a:rPr>
              <a:t>Revennue (2025)</a:t>
            </a:r>
          </a:p>
        </p:txBody>
      </p:sp>
      <p:sp>
        <p:nvSpPr>
          <p:cNvPr id="9" name="矩形 8">
            <a:extLst>
              <a:ext uri="{FF2B5EF4-FFF2-40B4-BE49-F238E27FC236}">
                <a16:creationId xmlns:a16="http://schemas.microsoft.com/office/drawing/2014/main" id="{1A2BF991-6710-B851-3853-221FF9B62D2D}"/>
              </a:ext>
            </a:extLst>
          </p:cNvPr>
          <p:cNvSpPr/>
          <p:nvPr/>
        </p:nvSpPr>
        <p:spPr>
          <a:xfrm>
            <a:off x="269747" y="3019015"/>
            <a:ext cx="11722585" cy="1801651"/>
          </a:xfrm>
          <a:prstGeom prst="rect">
            <a:avLst/>
          </a:prstGeom>
          <a:solidFill>
            <a:schemeClr val="accent2">
              <a:lumMod val="20000"/>
              <a:lumOff val="80000"/>
            </a:schemeClr>
          </a:solidFill>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lnSpc>
                <a:spcPct val="150000"/>
              </a:lnSpc>
              <a:buFont typeface="Arial"/>
              <a:buChar char="•"/>
            </a:pPr>
            <a:r>
              <a:rPr lang="zh-TW">
                <a:solidFill>
                  <a:schemeClr val="tx1"/>
                </a:solidFill>
                <a:ea typeface="+mn-lt"/>
                <a:cs typeface="+mn-lt"/>
              </a:rPr>
              <a:t>Largest producer of construction aggregates in the United States </a:t>
            </a:r>
            <a:endParaRPr lang="zh-TW">
              <a:solidFill>
                <a:schemeClr val="tx1"/>
              </a:solidFill>
              <a:ea typeface="微軟正黑體"/>
              <a:cs typeface="Arial"/>
            </a:endParaRPr>
          </a:p>
          <a:p>
            <a:pPr marL="285750" indent="-285750">
              <a:lnSpc>
                <a:spcPct val="150000"/>
              </a:lnSpc>
              <a:buFont typeface="Arial"/>
              <a:buChar char="•"/>
            </a:pPr>
            <a:r>
              <a:rPr lang="zh-TW">
                <a:solidFill>
                  <a:schemeClr val="tx1"/>
                </a:solidFill>
                <a:ea typeface="+mn-lt"/>
                <a:cs typeface="+mn-lt"/>
              </a:rPr>
              <a:t>Products include crushed stone, sand, gravel, asphalt mix, and ready-mix concrete </a:t>
            </a:r>
            <a:endParaRPr lang="zh-TW">
              <a:solidFill>
                <a:schemeClr val="tx1"/>
              </a:solidFill>
              <a:ea typeface="微軟正黑體"/>
              <a:cs typeface="Arial"/>
            </a:endParaRPr>
          </a:p>
          <a:p>
            <a:pPr marL="285750" indent="-285750">
              <a:lnSpc>
                <a:spcPct val="150000"/>
              </a:lnSpc>
              <a:buFont typeface="Arial"/>
              <a:buChar char="•"/>
            </a:pPr>
            <a:r>
              <a:rPr lang="zh-TW">
                <a:solidFill>
                  <a:schemeClr val="tx1"/>
                </a:solidFill>
                <a:ea typeface="+mn-lt"/>
                <a:cs typeface="+mn-lt"/>
              </a:rPr>
              <a:t>Serves infrastructure, commercial, and non-residential construction markets </a:t>
            </a:r>
            <a:endParaRPr lang="zh-TW">
              <a:solidFill>
                <a:schemeClr val="tx1"/>
              </a:solidFill>
              <a:ea typeface="微軟正黑體"/>
              <a:cs typeface="Arial"/>
            </a:endParaRPr>
          </a:p>
          <a:p>
            <a:pPr marL="285750" indent="-285750">
              <a:lnSpc>
                <a:spcPct val="150000"/>
              </a:lnSpc>
              <a:buFont typeface="Arial"/>
              <a:buChar char="•"/>
            </a:pPr>
            <a:r>
              <a:rPr lang="zh-TW">
                <a:solidFill>
                  <a:schemeClr val="tx1"/>
                </a:solidFill>
                <a:ea typeface="+mn-lt"/>
                <a:cs typeface="+mn-lt"/>
              </a:rPr>
              <a:t>Extensive network of quarries, distribution yards, and marine terminals </a:t>
            </a:r>
            <a:endParaRPr lang="zh-TW">
              <a:solidFill>
                <a:schemeClr val="tx1"/>
              </a:solidFill>
              <a:cs typeface="Arial"/>
            </a:endParaRPr>
          </a:p>
          <a:p>
            <a:pPr algn="ctr"/>
            <a:endParaRPr lang="zh-TW" altLang="en-US">
              <a:ea typeface="微軟正黑體"/>
              <a:cs typeface="Arial"/>
            </a:endParaRPr>
          </a:p>
        </p:txBody>
      </p:sp>
      <p:sp>
        <p:nvSpPr>
          <p:cNvPr id="11" name="矩形 10">
            <a:extLst>
              <a:ext uri="{FF2B5EF4-FFF2-40B4-BE49-F238E27FC236}">
                <a16:creationId xmlns:a16="http://schemas.microsoft.com/office/drawing/2014/main" id="{E3485F11-545A-531B-A07C-B38584F0D2B4}"/>
              </a:ext>
            </a:extLst>
          </p:cNvPr>
          <p:cNvSpPr/>
          <p:nvPr/>
        </p:nvSpPr>
        <p:spPr>
          <a:xfrm>
            <a:off x="268636" y="4924171"/>
            <a:ext cx="11720945" cy="1488955"/>
          </a:xfrm>
          <a:prstGeom prst="rect">
            <a:avLst/>
          </a:prstGeom>
          <a:solidFill>
            <a:schemeClr val="bg2">
              <a:lumMod val="90000"/>
            </a:schemeClr>
          </a:solidFill>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r>
              <a:rPr lang="zh-TW" altLang="en-US" sz="1600">
                <a:solidFill>
                  <a:schemeClr val="tx1"/>
                </a:solidFill>
                <a:ea typeface="+mn-lt"/>
                <a:cs typeface="+mn-lt"/>
              </a:rPr>
              <a:t>Company Overview </a:t>
            </a:r>
          </a:p>
          <a:p>
            <a:endParaRPr lang="zh-TW" altLang="en-US" sz="1600">
              <a:solidFill>
                <a:schemeClr val="tx1"/>
              </a:solidFill>
              <a:ea typeface="+mn-lt"/>
              <a:cs typeface="+mn-lt"/>
            </a:endParaRPr>
          </a:p>
          <a:p>
            <a:r>
              <a:rPr lang="zh-TW" sz="1600">
                <a:solidFill>
                  <a:schemeClr val="tx1"/>
                </a:solidFill>
                <a:ea typeface="+mn-lt"/>
                <a:cs typeface="+mn-lt"/>
              </a:rPr>
              <a:t>Vulcan Materials is the largest aggregates producer in the United States. Their core products — crushed stone, sand, and gravel — are essential materials used in highways, commercial buildings, and infrastructure development across the country.</a:t>
            </a:r>
            <a:endParaRPr lang="zh-TW" sz="1600">
              <a:solidFill>
                <a:schemeClr val="tx1"/>
              </a:solidFill>
              <a:ea typeface="微軟正黑體"/>
              <a:cs typeface="Arial"/>
            </a:endParaRPr>
          </a:p>
          <a:p>
            <a:pPr algn="ctr"/>
            <a:endParaRPr lang="zh-TW" altLang="en-US">
              <a:ea typeface="微軟正黑體"/>
              <a:cs typeface="Arial"/>
            </a:endParaRPr>
          </a:p>
        </p:txBody>
      </p:sp>
    </p:spTree>
    <p:extLst>
      <p:ext uri="{BB962C8B-B14F-4D97-AF65-F5344CB8AC3E}">
        <p14:creationId xmlns:p14="http://schemas.microsoft.com/office/powerpoint/2010/main" val="3789794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3BE23-84FB-FF2C-BD14-B0817163DCA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955E2E7-D010-1698-C0A4-903D72257FFF}"/>
              </a:ext>
            </a:extLst>
          </p:cNvPr>
          <p:cNvSpPr txBox="1">
            <a:spLocks/>
          </p:cNvSpPr>
          <p:nvPr/>
        </p:nvSpPr>
        <p:spPr>
          <a:xfrm>
            <a:off x="4368800" y="0"/>
            <a:ext cx="7823200" cy="838200"/>
          </a:xfrm>
          <a:prstGeom prst="rect">
            <a:avLst/>
          </a:prstGeom>
        </p:spPr>
        <p:txBody>
          <a:bodyPr lIns="91440" tIns="45720" rIns="91440" bIns="45720" anchor="t">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90000"/>
              </a:lnSpc>
              <a:spcAft>
                <a:spcPts val="600"/>
              </a:spcAft>
            </a:pPr>
            <a:r>
              <a:rPr lang="en-US" sz="3100">
                <a:solidFill>
                  <a:schemeClr val="bg1"/>
                </a:solidFill>
              </a:rPr>
              <a:t>Vulcan</a:t>
            </a:r>
            <a:r>
              <a:rPr lang="en-US" sz="3100" kern="1200">
                <a:solidFill>
                  <a:schemeClr val="bg1"/>
                </a:solidFill>
                <a:latin typeface="+mj-lt"/>
                <a:ea typeface="+mj-ea"/>
                <a:cs typeface="+mj-cs"/>
              </a:rPr>
              <a:t> Materials </a:t>
            </a:r>
            <a:r>
              <a:rPr lang="en-US" sz="3100">
                <a:solidFill>
                  <a:schemeClr val="bg1"/>
                </a:solidFill>
              </a:rPr>
              <a:t>Company Overview</a:t>
            </a:r>
            <a:endParaRPr lang="en-US" sz="3100" kern="1200">
              <a:solidFill>
                <a:schemeClr val="bg1"/>
              </a:solidFill>
              <a:latin typeface="+mj-lt"/>
              <a:ea typeface="+mj-ea"/>
              <a:cs typeface="+mj-cs"/>
            </a:endParaRPr>
          </a:p>
          <a:p>
            <a:pPr>
              <a:lnSpc>
                <a:spcPct val="90000"/>
              </a:lnSpc>
              <a:spcAft>
                <a:spcPts val="600"/>
              </a:spcAft>
            </a:pPr>
            <a:r>
              <a:rPr lang="en-US" sz="1600">
                <a:solidFill>
                  <a:schemeClr val="bg1"/>
                </a:solidFill>
                <a:cs typeface="Arial"/>
              </a:rPr>
              <a:t>NYSE: VMC</a:t>
            </a:r>
          </a:p>
        </p:txBody>
      </p:sp>
      <p:sp>
        <p:nvSpPr>
          <p:cNvPr id="8" name="TextBox 7">
            <a:extLst>
              <a:ext uri="{FF2B5EF4-FFF2-40B4-BE49-F238E27FC236}">
                <a16:creationId xmlns:a16="http://schemas.microsoft.com/office/drawing/2014/main" id="{D4814C0A-3D6D-EB63-6EA9-2F1D853C50B1}"/>
              </a:ext>
            </a:extLst>
          </p:cNvPr>
          <p:cNvSpPr txBox="1"/>
          <p:nvPr/>
        </p:nvSpPr>
        <p:spPr>
          <a:xfrm>
            <a:off x="5300420" y="1095324"/>
            <a:ext cx="4943959" cy="369332"/>
          </a:xfrm>
          <a:prstGeom prst="rect">
            <a:avLst/>
          </a:prstGeom>
          <a:noFill/>
        </p:spPr>
        <p:txBody>
          <a:bodyPr wrap="square" rtlCol="0">
            <a:spAutoFit/>
          </a:bodyPr>
          <a:lstStyle/>
          <a:p>
            <a:r>
              <a:rPr lang="en-US">
                <a:solidFill>
                  <a:schemeClr val="bg1"/>
                </a:solidFill>
              </a:rPr>
              <a:t>5-year Price History: S&amp;P 500 v. MLM</a:t>
            </a:r>
          </a:p>
        </p:txBody>
      </p:sp>
      <p:pic>
        <p:nvPicPr>
          <p:cNvPr id="17" name="圖片 16" descr="一張含有 文字, 圓形, 圖表, 螢幕擷取畫面 的圖片&#10;&#10;AI 產生的內容可能不正確。">
            <a:extLst>
              <a:ext uri="{FF2B5EF4-FFF2-40B4-BE49-F238E27FC236}">
                <a16:creationId xmlns:a16="http://schemas.microsoft.com/office/drawing/2014/main" id="{48E79B6C-623C-7CB5-CE60-CCC6A4C38AE0}"/>
              </a:ext>
            </a:extLst>
          </p:cNvPr>
          <p:cNvPicPr>
            <a:picLocks noChangeAspect="1"/>
          </p:cNvPicPr>
          <p:nvPr/>
        </p:nvPicPr>
        <p:blipFill>
          <a:blip r:embed="rId2"/>
          <a:srcRect b="1881"/>
          <a:stretch>
            <a:fillRect/>
          </a:stretch>
        </p:blipFill>
        <p:spPr>
          <a:xfrm>
            <a:off x="591845" y="1563659"/>
            <a:ext cx="11141476" cy="3664137"/>
          </a:xfrm>
          <a:prstGeom prst="rect">
            <a:avLst/>
          </a:prstGeom>
        </p:spPr>
      </p:pic>
    </p:spTree>
    <p:extLst>
      <p:ext uri="{BB962C8B-B14F-4D97-AF65-F5344CB8AC3E}">
        <p14:creationId xmlns:p14="http://schemas.microsoft.com/office/powerpoint/2010/main" val="10228942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3645D-895F-91CD-AE2F-D745C702E02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C07CA50-BFD4-2E65-C3C6-2752B7F1EFB2}"/>
              </a:ext>
            </a:extLst>
          </p:cNvPr>
          <p:cNvSpPr txBox="1">
            <a:spLocks/>
          </p:cNvSpPr>
          <p:nvPr/>
        </p:nvSpPr>
        <p:spPr>
          <a:xfrm>
            <a:off x="4368800" y="0"/>
            <a:ext cx="7823200" cy="838200"/>
          </a:xfrm>
          <a:prstGeom prst="rect">
            <a:avLst/>
          </a:prstGeom>
        </p:spPr>
        <p:txBody>
          <a:bodyPr lIns="91440" tIns="45720" rIns="91440" bIns="45720" anchor="t">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90000"/>
              </a:lnSpc>
              <a:spcAft>
                <a:spcPts val="600"/>
              </a:spcAft>
            </a:pPr>
            <a:r>
              <a:rPr lang="en-US" sz="3100">
                <a:solidFill>
                  <a:schemeClr val="bg1"/>
                </a:solidFill>
              </a:rPr>
              <a:t>Vulcan</a:t>
            </a:r>
            <a:r>
              <a:rPr lang="en-US" sz="3100" kern="1200">
                <a:solidFill>
                  <a:schemeClr val="bg1"/>
                </a:solidFill>
                <a:latin typeface="+mj-lt"/>
                <a:ea typeface="+mj-ea"/>
                <a:cs typeface="+mj-cs"/>
              </a:rPr>
              <a:t> Materials Business Analysis</a:t>
            </a:r>
          </a:p>
          <a:p>
            <a:pPr>
              <a:lnSpc>
                <a:spcPct val="90000"/>
              </a:lnSpc>
              <a:spcAft>
                <a:spcPts val="600"/>
              </a:spcAft>
            </a:pPr>
            <a:r>
              <a:rPr lang="en-US" sz="1600">
                <a:solidFill>
                  <a:schemeClr val="bg1"/>
                </a:solidFill>
                <a:cs typeface="Arial"/>
              </a:rPr>
              <a:t>NYSE: VMC</a:t>
            </a:r>
          </a:p>
        </p:txBody>
      </p:sp>
      <p:sp>
        <p:nvSpPr>
          <p:cNvPr id="8" name="TextBox 7">
            <a:extLst>
              <a:ext uri="{FF2B5EF4-FFF2-40B4-BE49-F238E27FC236}">
                <a16:creationId xmlns:a16="http://schemas.microsoft.com/office/drawing/2014/main" id="{CC8C1A42-9AD1-C1D6-0B26-23795E05D397}"/>
              </a:ext>
            </a:extLst>
          </p:cNvPr>
          <p:cNvSpPr txBox="1"/>
          <p:nvPr/>
        </p:nvSpPr>
        <p:spPr>
          <a:xfrm>
            <a:off x="5300420" y="1095324"/>
            <a:ext cx="4943959" cy="369332"/>
          </a:xfrm>
          <a:prstGeom prst="rect">
            <a:avLst/>
          </a:prstGeom>
          <a:noFill/>
        </p:spPr>
        <p:txBody>
          <a:bodyPr wrap="square" rtlCol="0">
            <a:spAutoFit/>
          </a:bodyPr>
          <a:lstStyle/>
          <a:p>
            <a:r>
              <a:rPr lang="en-US">
                <a:solidFill>
                  <a:schemeClr val="bg1"/>
                </a:solidFill>
              </a:rPr>
              <a:t>5-year Price History: S&amp;P 500 v. MLM</a:t>
            </a:r>
          </a:p>
        </p:txBody>
      </p:sp>
      <p:sp>
        <p:nvSpPr>
          <p:cNvPr id="2" name="矩形 1">
            <a:extLst>
              <a:ext uri="{FF2B5EF4-FFF2-40B4-BE49-F238E27FC236}">
                <a16:creationId xmlns:a16="http://schemas.microsoft.com/office/drawing/2014/main" id="{63E48998-A199-6B25-C0BC-75882149D856}"/>
              </a:ext>
            </a:extLst>
          </p:cNvPr>
          <p:cNvSpPr/>
          <p:nvPr/>
        </p:nvSpPr>
        <p:spPr>
          <a:xfrm>
            <a:off x="64169" y="1102895"/>
            <a:ext cx="5959642" cy="2550694"/>
          </a:xfrm>
          <a:prstGeom prst="rect">
            <a:avLst/>
          </a:prstGeom>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3" name="矩形 2">
            <a:extLst>
              <a:ext uri="{FF2B5EF4-FFF2-40B4-BE49-F238E27FC236}">
                <a16:creationId xmlns:a16="http://schemas.microsoft.com/office/drawing/2014/main" id="{00E0EFD6-82E7-F414-5399-EF8CEA6DF56A}"/>
              </a:ext>
            </a:extLst>
          </p:cNvPr>
          <p:cNvSpPr/>
          <p:nvPr/>
        </p:nvSpPr>
        <p:spPr>
          <a:xfrm>
            <a:off x="6095999" y="1094873"/>
            <a:ext cx="5959642" cy="2550694"/>
          </a:xfrm>
          <a:prstGeom prst="rect">
            <a:avLst/>
          </a:prstGeom>
          <a:ln>
            <a:solidFill>
              <a:srgbClr val="4472C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4" name="矩形 3">
            <a:extLst>
              <a:ext uri="{FF2B5EF4-FFF2-40B4-BE49-F238E27FC236}">
                <a16:creationId xmlns:a16="http://schemas.microsoft.com/office/drawing/2014/main" id="{4504DAC2-9DED-6D58-116A-6B2EDABBDB1F}"/>
              </a:ext>
            </a:extLst>
          </p:cNvPr>
          <p:cNvSpPr/>
          <p:nvPr/>
        </p:nvSpPr>
        <p:spPr>
          <a:xfrm>
            <a:off x="64168" y="3789947"/>
            <a:ext cx="5959642" cy="2550694"/>
          </a:xfrm>
          <a:prstGeom prst="rect">
            <a:avLst/>
          </a:prstGeom>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313EA973-D643-7AA2-B4DE-7CC9175DE919}"/>
              </a:ext>
            </a:extLst>
          </p:cNvPr>
          <p:cNvSpPr/>
          <p:nvPr/>
        </p:nvSpPr>
        <p:spPr>
          <a:xfrm>
            <a:off x="6096000" y="3789947"/>
            <a:ext cx="5959642" cy="2550694"/>
          </a:xfrm>
          <a:prstGeom prst="rect">
            <a:avLst/>
          </a:prstGeom>
          <a:ln>
            <a:solidFill>
              <a:srgbClr val="4472C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A777D672-01A5-F6D0-51A8-493047FDCD93}"/>
              </a:ext>
            </a:extLst>
          </p:cNvPr>
          <p:cNvSpPr/>
          <p:nvPr/>
        </p:nvSpPr>
        <p:spPr>
          <a:xfrm>
            <a:off x="64638" y="1093541"/>
            <a:ext cx="5959084" cy="111652"/>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14AA05EB-945A-5818-BD3F-2D726FBCA675}"/>
              </a:ext>
            </a:extLst>
          </p:cNvPr>
          <p:cNvSpPr/>
          <p:nvPr/>
        </p:nvSpPr>
        <p:spPr>
          <a:xfrm>
            <a:off x="6099515" y="1101690"/>
            <a:ext cx="5959084" cy="111652"/>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76BCC063-93B1-0515-C443-252134D72F31}"/>
              </a:ext>
            </a:extLst>
          </p:cNvPr>
          <p:cNvSpPr/>
          <p:nvPr/>
        </p:nvSpPr>
        <p:spPr>
          <a:xfrm>
            <a:off x="68712" y="3791102"/>
            <a:ext cx="5959084" cy="111652"/>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11" name="矩形 10">
            <a:extLst>
              <a:ext uri="{FF2B5EF4-FFF2-40B4-BE49-F238E27FC236}">
                <a16:creationId xmlns:a16="http://schemas.microsoft.com/office/drawing/2014/main" id="{24B311A5-AE16-3383-9E67-8F23EFB6AA0B}"/>
              </a:ext>
            </a:extLst>
          </p:cNvPr>
          <p:cNvSpPr/>
          <p:nvPr/>
        </p:nvSpPr>
        <p:spPr>
          <a:xfrm>
            <a:off x="6099514" y="3791102"/>
            <a:ext cx="5959084" cy="111652"/>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12" name="橢圓 11">
            <a:extLst>
              <a:ext uri="{FF2B5EF4-FFF2-40B4-BE49-F238E27FC236}">
                <a16:creationId xmlns:a16="http://schemas.microsoft.com/office/drawing/2014/main" id="{04F38533-4273-318D-6377-3CFA1821391B}"/>
              </a:ext>
            </a:extLst>
          </p:cNvPr>
          <p:cNvSpPr/>
          <p:nvPr/>
        </p:nvSpPr>
        <p:spPr>
          <a:xfrm>
            <a:off x="168442" y="1263316"/>
            <a:ext cx="786064" cy="753980"/>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pic>
        <p:nvPicPr>
          <p:cNvPr id="13" name="圖片 12" descr="一張含有 標誌, 符號, 白色, 圖形 的圖片&#10;&#10;AI 產生的內容可能不正確。">
            <a:extLst>
              <a:ext uri="{FF2B5EF4-FFF2-40B4-BE49-F238E27FC236}">
                <a16:creationId xmlns:a16="http://schemas.microsoft.com/office/drawing/2014/main" id="{6629F93B-B09C-EEBE-BD4D-B9DE50D1DD5E}"/>
              </a:ext>
            </a:extLst>
          </p:cNvPr>
          <p:cNvPicPr>
            <a:picLocks noChangeAspect="1"/>
          </p:cNvPicPr>
          <p:nvPr/>
        </p:nvPicPr>
        <p:blipFill>
          <a:blip r:embed="rId2"/>
          <a:stretch>
            <a:fillRect/>
          </a:stretch>
        </p:blipFill>
        <p:spPr>
          <a:xfrm>
            <a:off x="296779" y="1383632"/>
            <a:ext cx="521369" cy="513348"/>
          </a:xfrm>
          <a:prstGeom prst="rect">
            <a:avLst/>
          </a:prstGeom>
        </p:spPr>
      </p:pic>
      <p:sp>
        <p:nvSpPr>
          <p:cNvPr id="14" name="橢圓 13">
            <a:extLst>
              <a:ext uri="{FF2B5EF4-FFF2-40B4-BE49-F238E27FC236}">
                <a16:creationId xmlns:a16="http://schemas.microsoft.com/office/drawing/2014/main" id="{5A34C070-CDDF-E7DF-FAFF-3D709D1BF83F}"/>
              </a:ext>
            </a:extLst>
          </p:cNvPr>
          <p:cNvSpPr/>
          <p:nvPr/>
        </p:nvSpPr>
        <p:spPr>
          <a:xfrm>
            <a:off x="168441" y="4006515"/>
            <a:ext cx="786064" cy="753980"/>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15" name="橢圓 14">
            <a:extLst>
              <a:ext uri="{FF2B5EF4-FFF2-40B4-BE49-F238E27FC236}">
                <a16:creationId xmlns:a16="http://schemas.microsoft.com/office/drawing/2014/main" id="{985B7C85-AD98-B8F3-621F-390C8E55400C}"/>
              </a:ext>
            </a:extLst>
          </p:cNvPr>
          <p:cNvSpPr/>
          <p:nvPr/>
        </p:nvSpPr>
        <p:spPr>
          <a:xfrm>
            <a:off x="6264441" y="1263316"/>
            <a:ext cx="786064" cy="753980"/>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16" name="橢圓 15">
            <a:extLst>
              <a:ext uri="{FF2B5EF4-FFF2-40B4-BE49-F238E27FC236}">
                <a16:creationId xmlns:a16="http://schemas.microsoft.com/office/drawing/2014/main" id="{A7CECB45-5652-BDDA-EACD-F176BE5581A2}"/>
              </a:ext>
            </a:extLst>
          </p:cNvPr>
          <p:cNvSpPr/>
          <p:nvPr/>
        </p:nvSpPr>
        <p:spPr>
          <a:xfrm>
            <a:off x="6264440" y="4014535"/>
            <a:ext cx="786064" cy="753980"/>
          </a:xfrm>
          <a:prstGeom prst="ellips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pic>
        <p:nvPicPr>
          <p:cNvPr id="17" name="圖片 16" descr="一張含有 標誌, 符號, 美工圖案, 圖形 的圖片&#10;&#10;AI 產生的內容可能不正確。">
            <a:extLst>
              <a:ext uri="{FF2B5EF4-FFF2-40B4-BE49-F238E27FC236}">
                <a16:creationId xmlns:a16="http://schemas.microsoft.com/office/drawing/2014/main" id="{D22458C4-07E3-0968-3992-AB2165055161}"/>
              </a:ext>
            </a:extLst>
          </p:cNvPr>
          <p:cNvPicPr>
            <a:picLocks noChangeAspect="1"/>
          </p:cNvPicPr>
          <p:nvPr/>
        </p:nvPicPr>
        <p:blipFill>
          <a:blip r:embed="rId3"/>
          <a:stretch>
            <a:fillRect/>
          </a:stretch>
        </p:blipFill>
        <p:spPr>
          <a:xfrm>
            <a:off x="6352674" y="1343526"/>
            <a:ext cx="601579" cy="601579"/>
          </a:xfrm>
          <a:prstGeom prst="rect">
            <a:avLst/>
          </a:prstGeom>
        </p:spPr>
      </p:pic>
      <p:pic>
        <p:nvPicPr>
          <p:cNvPr id="18" name="圖片 17" descr="一張含有 標誌, 符號, 字型, 白色 的圖片&#10;&#10;AI 產生的內容可能不正確。">
            <a:extLst>
              <a:ext uri="{FF2B5EF4-FFF2-40B4-BE49-F238E27FC236}">
                <a16:creationId xmlns:a16="http://schemas.microsoft.com/office/drawing/2014/main" id="{F3AB96C6-D5E3-C585-8371-22159DEA7D42}"/>
              </a:ext>
            </a:extLst>
          </p:cNvPr>
          <p:cNvPicPr>
            <a:picLocks noChangeAspect="1"/>
          </p:cNvPicPr>
          <p:nvPr/>
        </p:nvPicPr>
        <p:blipFill>
          <a:blip r:embed="rId4"/>
          <a:stretch>
            <a:fillRect/>
          </a:stretch>
        </p:blipFill>
        <p:spPr>
          <a:xfrm>
            <a:off x="256674" y="4078705"/>
            <a:ext cx="601579" cy="609600"/>
          </a:xfrm>
          <a:prstGeom prst="rect">
            <a:avLst/>
          </a:prstGeom>
        </p:spPr>
      </p:pic>
      <p:pic>
        <p:nvPicPr>
          <p:cNvPr id="19" name="圖片 18" descr="一張含有 黑色, 設計 的圖片&#10;&#10;AI 產生的內容可能不正確。">
            <a:extLst>
              <a:ext uri="{FF2B5EF4-FFF2-40B4-BE49-F238E27FC236}">
                <a16:creationId xmlns:a16="http://schemas.microsoft.com/office/drawing/2014/main" id="{F22770CB-5DD9-050E-B75C-F15E215D894E}"/>
              </a:ext>
            </a:extLst>
          </p:cNvPr>
          <p:cNvPicPr>
            <a:picLocks noChangeAspect="1"/>
          </p:cNvPicPr>
          <p:nvPr/>
        </p:nvPicPr>
        <p:blipFill>
          <a:blip r:embed="rId5"/>
          <a:stretch>
            <a:fillRect/>
          </a:stretch>
        </p:blipFill>
        <p:spPr>
          <a:xfrm>
            <a:off x="6384759" y="4134852"/>
            <a:ext cx="537412" cy="505328"/>
          </a:xfrm>
          <a:prstGeom prst="rect">
            <a:avLst/>
          </a:prstGeom>
        </p:spPr>
      </p:pic>
      <p:sp>
        <p:nvSpPr>
          <p:cNvPr id="20" name="文字方塊 19">
            <a:extLst>
              <a:ext uri="{FF2B5EF4-FFF2-40B4-BE49-F238E27FC236}">
                <a16:creationId xmlns:a16="http://schemas.microsoft.com/office/drawing/2014/main" id="{56731584-809F-E529-1894-1C675069B1C5}"/>
              </a:ext>
            </a:extLst>
          </p:cNvPr>
          <p:cNvSpPr txBox="1"/>
          <p:nvPr/>
        </p:nvSpPr>
        <p:spPr>
          <a:xfrm>
            <a:off x="1154423" y="1428599"/>
            <a:ext cx="435794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b="1">
                <a:ea typeface="+mn-lt"/>
                <a:cs typeface="+mn-lt"/>
              </a:rPr>
              <a:t>Aggregate Reserve Ownership</a:t>
            </a:r>
            <a:endParaRPr lang="zh-TW"/>
          </a:p>
          <a:p>
            <a:pPr algn="l"/>
            <a:endParaRPr lang="zh-TW" altLang="en-US">
              <a:ea typeface="微軟正黑體"/>
              <a:cs typeface="Arial"/>
            </a:endParaRPr>
          </a:p>
        </p:txBody>
      </p:sp>
      <p:sp>
        <p:nvSpPr>
          <p:cNvPr id="21" name="文字方塊 20">
            <a:extLst>
              <a:ext uri="{FF2B5EF4-FFF2-40B4-BE49-F238E27FC236}">
                <a16:creationId xmlns:a16="http://schemas.microsoft.com/office/drawing/2014/main" id="{D2351427-D5F5-DE7B-92B8-55883E5606F6}"/>
              </a:ext>
            </a:extLst>
          </p:cNvPr>
          <p:cNvSpPr txBox="1"/>
          <p:nvPr/>
        </p:nvSpPr>
        <p:spPr>
          <a:xfrm>
            <a:off x="524325" y="2178974"/>
            <a:ext cx="5360238"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zh-TW">
                <a:ea typeface="+mn-lt"/>
                <a:cs typeface="+mn-lt"/>
              </a:rPr>
              <a:t>Billions of tons of permitted aggregate reserves </a:t>
            </a:r>
            <a:endParaRPr lang="zh-TW"/>
          </a:p>
          <a:p>
            <a:pPr marL="285750" indent="-285750">
              <a:buFont typeface="Arial"/>
              <a:buChar char="•"/>
            </a:pPr>
            <a:endParaRPr lang="zh-TW" altLang="en-US">
              <a:ea typeface="+mn-lt"/>
              <a:cs typeface="+mn-lt"/>
            </a:endParaRPr>
          </a:p>
          <a:p>
            <a:pPr marL="285750" indent="-285750">
              <a:buFont typeface="Arial"/>
              <a:buChar char="•"/>
            </a:pPr>
            <a:r>
              <a:rPr lang="zh-TW">
                <a:ea typeface="+mn-lt"/>
                <a:cs typeface="+mn-lt"/>
              </a:rPr>
              <a:t>New quarry permits are difficult due to environmental regulations</a:t>
            </a:r>
            <a:endParaRPr lang="zh-TW">
              <a:ea typeface="微軟正黑體"/>
              <a:cs typeface="Arial"/>
            </a:endParaRPr>
          </a:p>
          <a:p>
            <a:pPr algn="l"/>
            <a:endParaRPr lang="zh-TW" altLang="en-US">
              <a:ea typeface="微軟正黑體"/>
              <a:cs typeface="Arial"/>
            </a:endParaRPr>
          </a:p>
        </p:txBody>
      </p:sp>
      <p:sp>
        <p:nvSpPr>
          <p:cNvPr id="22" name="文字方塊 21">
            <a:extLst>
              <a:ext uri="{FF2B5EF4-FFF2-40B4-BE49-F238E27FC236}">
                <a16:creationId xmlns:a16="http://schemas.microsoft.com/office/drawing/2014/main" id="{20B088F7-58F1-5DC0-AB9F-589F638F09C9}"/>
              </a:ext>
            </a:extLst>
          </p:cNvPr>
          <p:cNvSpPr txBox="1"/>
          <p:nvPr/>
        </p:nvSpPr>
        <p:spPr>
          <a:xfrm>
            <a:off x="7330552" y="1428598"/>
            <a:ext cx="4343518" cy="6493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b="1">
                <a:ea typeface="+mn-lt"/>
                <a:cs typeface="+mn-lt"/>
              </a:rPr>
              <a:t>Transportation Advantage</a:t>
            </a:r>
            <a:endParaRPr lang="zh-TW"/>
          </a:p>
          <a:p>
            <a:pPr algn="l"/>
            <a:endParaRPr lang="zh-TW" altLang="en-US">
              <a:ea typeface="微軟正黑體"/>
              <a:cs typeface="Arial"/>
            </a:endParaRPr>
          </a:p>
        </p:txBody>
      </p:sp>
      <p:sp>
        <p:nvSpPr>
          <p:cNvPr id="23" name="文字方塊 22">
            <a:extLst>
              <a:ext uri="{FF2B5EF4-FFF2-40B4-BE49-F238E27FC236}">
                <a16:creationId xmlns:a16="http://schemas.microsoft.com/office/drawing/2014/main" id="{95341796-365B-7CAE-7991-2428240E3A56}"/>
              </a:ext>
            </a:extLst>
          </p:cNvPr>
          <p:cNvSpPr txBox="1"/>
          <p:nvPr/>
        </p:nvSpPr>
        <p:spPr>
          <a:xfrm>
            <a:off x="6349329" y="2074700"/>
            <a:ext cx="5483512"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zh-TW">
                <a:ea typeface="+mn-lt"/>
                <a:cs typeface="+mn-lt"/>
              </a:rPr>
              <a:t>Aggregates are heavy and expensive to transport </a:t>
            </a:r>
            <a:endParaRPr lang="zh-TW"/>
          </a:p>
          <a:p>
            <a:pPr marL="285750" indent="-285750">
              <a:buFont typeface="Arial"/>
              <a:buChar char="•"/>
            </a:pPr>
            <a:endParaRPr lang="zh-TW" altLang="en-US">
              <a:ea typeface="+mn-lt"/>
              <a:cs typeface="+mn-lt"/>
            </a:endParaRPr>
          </a:p>
          <a:p>
            <a:pPr marL="285750" indent="-285750">
              <a:buFont typeface="Arial"/>
              <a:buChar char="•"/>
            </a:pPr>
            <a:r>
              <a:rPr lang="zh-TW">
                <a:ea typeface="+mn-lt"/>
                <a:cs typeface="+mn-lt"/>
              </a:rPr>
              <a:t>Local quarry networks give Vulcan cost advantage</a:t>
            </a:r>
            <a:endParaRPr lang="zh-TW">
              <a:ea typeface="微軟正黑體"/>
              <a:cs typeface="Arial"/>
            </a:endParaRPr>
          </a:p>
          <a:p>
            <a:pPr algn="l"/>
            <a:endParaRPr lang="zh-TW" altLang="en-US">
              <a:ea typeface="微軟正黑體"/>
              <a:cs typeface="Arial"/>
            </a:endParaRPr>
          </a:p>
        </p:txBody>
      </p:sp>
      <p:sp>
        <p:nvSpPr>
          <p:cNvPr id="24" name="文字方塊 23">
            <a:extLst>
              <a:ext uri="{FF2B5EF4-FFF2-40B4-BE49-F238E27FC236}">
                <a16:creationId xmlns:a16="http://schemas.microsoft.com/office/drawing/2014/main" id="{94CF6760-205B-6C0F-BC9D-84166F636344}"/>
              </a:ext>
            </a:extLst>
          </p:cNvPr>
          <p:cNvSpPr txBox="1"/>
          <p:nvPr/>
        </p:nvSpPr>
        <p:spPr>
          <a:xfrm>
            <a:off x="1154422" y="4075545"/>
            <a:ext cx="435794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a:ea typeface="+mn-lt"/>
                <a:cs typeface="+mn-lt"/>
              </a:rPr>
              <a:t>Sc</a:t>
            </a:r>
            <a:r>
              <a:rPr lang="zh-TW" b="1">
                <a:ea typeface="+mn-lt"/>
                <a:cs typeface="+mn-lt"/>
              </a:rPr>
              <a:t>a</a:t>
            </a:r>
            <a:r>
              <a:rPr lang="en-US" altLang="zh-TW" b="1">
                <a:ea typeface="+mn-lt"/>
                <a:cs typeface="+mn-lt"/>
              </a:rPr>
              <a:t>l</a:t>
            </a:r>
            <a:r>
              <a:rPr lang="zh-TW" b="1">
                <a:ea typeface="+mn-lt"/>
                <a:cs typeface="+mn-lt"/>
              </a:rPr>
              <a:t>e </a:t>
            </a:r>
            <a:r>
              <a:rPr lang="en-US" altLang="zh-TW" b="1">
                <a:ea typeface="+mn-lt"/>
                <a:cs typeface="+mn-lt"/>
              </a:rPr>
              <a:t>&amp;</a:t>
            </a:r>
            <a:r>
              <a:rPr lang="zh-TW" altLang="en-US" b="1">
                <a:ea typeface="+mn-lt"/>
                <a:cs typeface="+mn-lt"/>
              </a:rPr>
              <a:t> </a:t>
            </a:r>
            <a:r>
              <a:rPr lang="en-US" altLang="zh-TW" b="1">
                <a:ea typeface="+mn-lt"/>
                <a:cs typeface="+mn-lt"/>
              </a:rPr>
              <a:t>Op</a:t>
            </a:r>
            <a:r>
              <a:rPr lang="zh-TW" b="1">
                <a:ea typeface="+mn-lt"/>
                <a:cs typeface="+mn-lt"/>
              </a:rPr>
              <a:t>er</a:t>
            </a:r>
            <a:r>
              <a:rPr lang="en-US" altLang="zh-TW" b="1" err="1">
                <a:ea typeface="+mn-lt"/>
                <a:cs typeface="+mn-lt"/>
              </a:rPr>
              <a:t>ational</a:t>
            </a:r>
            <a:r>
              <a:rPr lang="zh-TW" altLang="en-US" b="1">
                <a:ea typeface="+mn-lt"/>
                <a:cs typeface="+mn-lt"/>
              </a:rPr>
              <a:t> </a:t>
            </a:r>
            <a:r>
              <a:rPr lang="en-US" altLang="zh-TW" b="1">
                <a:ea typeface="+mn-lt"/>
                <a:cs typeface="+mn-lt"/>
              </a:rPr>
              <a:t>Effici</a:t>
            </a:r>
            <a:r>
              <a:rPr lang="zh-TW" b="1">
                <a:ea typeface="+mn-lt"/>
                <a:cs typeface="+mn-lt"/>
              </a:rPr>
              <a:t>en</a:t>
            </a:r>
            <a:r>
              <a:rPr lang="en-US" altLang="zh-TW" b="1">
                <a:ea typeface="+mn-lt"/>
                <a:cs typeface="+mn-lt"/>
              </a:rPr>
              <a:t>cy</a:t>
            </a:r>
            <a:endParaRPr lang="zh-TW" altLang="en-US"/>
          </a:p>
        </p:txBody>
      </p:sp>
      <p:sp>
        <p:nvSpPr>
          <p:cNvPr id="25" name="文字方塊 24">
            <a:extLst>
              <a:ext uri="{FF2B5EF4-FFF2-40B4-BE49-F238E27FC236}">
                <a16:creationId xmlns:a16="http://schemas.microsoft.com/office/drawing/2014/main" id="{72633CDE-C641-6732-6C3B-1E7FD04B83DF}"/>
              </a:ext>
            </a:extLst>
          </p:cNvPr>
          <p:cNvSpPr txBox="1"/>
          <p:nvPr/>
        </p:nvSpPr>
        <p:spPr>
          <a:xfrm>
            <a:off x="7314591" y="4115651"/>
            <a:ext cx="435794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a:ea typeface="+mn-lt"/>
                <a:cs typeface="+mn-lt"/>
              </a:rPr>
              <a:t>Ve</a:t>
            </a:r>
            <a:r>
              <a:rPr lang="zh-TW" b="1">
                <a:ea typeface="+mn-lt"/>
                <a:cs typeface="+mn-lt"/>
              </a:rPr>
              <a:t>r</a:t>
            </a:r>
            <a:r>
              <a:rPr lang="en-US" altLang="zh-TW" b="1">
                <a:ea typeface="+mn-lt"/>
                <a:cs typeface="+mn-lt"/>
              </a:rPr>
              <a:t>tical</a:t>
            </a:r>
            <a:r>
              <a:rPr lang="zh-TW" altLang="en-US" b="1">
                <a:ea typeface="+mn-lt"/>
                <a:cs typeface="+mn-lt"/>
              </a:rPr>
              <a:t> </a:t>
            </a:r>
            <a:r>
              <a:rPr lang="en-US" altLang="zh-TW" b="1">
                <a:ea typeface="+mn-lt"/>
                <a:cs typeface="+mn-lt"/>
              </a:rPr>
              <a:t>Int</a:t>
            </a:r>
            <a:r>
              <a:rPr lang="zh-TW" b="1">
                <a:ea typeface="+mn-lt"/>
                <a:cs typeface="+mn-lt"/>
              </a:rPr>
              <a:t>eg</a:t>
            </a:r>
            <a:r>
              <a:rPr lang="en-US" altLang="zh-TW" b="1">
                <a:ea typeface="+mn-lt"/>
                <a:cs typeface="+mn-lt"/>
              </a:rPr>
              <a:t>r</a:t>
            </a:r>
            <a:r>
              <a:rPr lang="zh-TW" b="1">
                <a:ea typeface="+mn-lt"/>
                <a:cs typeface="+mn-lt"/>
              </a:rPr>
              <a:t>ati</a:t>
            </a:r>
            <a:r>
              <a:rPr lang="en-US" altLang="zh-TW" b="1">
                <a:ea typeface="+mn-lt"/>
                <a:cs typeface="+mn-lt"/>
              </a:rPr>
              <a:t>on</a:t>
            </a:r>
            <a:endParaRPr lang="zh-TW" altLang="en-US"/>
          </a:p>
        </p:txBody>
      </p:sp>
      <p:sp>
        <p:nvSpPr>
          <p:cNvPr id="26" name="文字方塊 25">
            <a:extLst>
              <a:ext uri="{FF2B5EF4-FFF2-40B4-BE49-F238E27FC236}">
                <a16:creationId xmlns:a16="http://schemas.microsoft.com/office/drawing/2014/main" id="{446530C0-E1E2-2DB8-7DD2-C56F764ADA08}"/>
              </a:ext>
            </a:extLst>
          </p:cNvPr>
          <p:cNvSpPr txBox="1"/>
          <p:nvPr/>
        </p:nvSpPr>
        <p:spPr>
          <a:xfrm>
            <a:off x="556408" y="4769773"/>
            <a:ext cx="5360238"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Arial"/>
              <a:buChar char="•"/>
            </a:pPr>
            <a:r>
              <a:rPr lang="en-US" altLang="zh-TW">
                <a:ea typeface="+mn-lt"/>
                <a:cs typeface="+mn-lt"/>
              </a:rPr>
              <a:t>Large</a:t>
            </a:r>
            <a:r>
              <a:rPr lang="zh-TW">
                <a:ea typeface="+mn-lt"/>
                <a:cs typeface="+mn-lt"/>
              </a:rPr>
              <a:t>st aggregates</a:t>
            </a:r>
            <a:r>
              <a:rPr lang="zh-TW" altLang="en-US">
                <a:ea typeface="+mn-lt"/>
                <a:cs typeface="+mn-lt"/>
              </a:rPr>
              <a:t> </a:t>
            </a:r>
            <a:r>
              <a:rPr lang="en-US" altLang="zh-TW">
                <a:ea typeface="+mn-lt"/>
                <a:cs typeface="+mn-lt"/>
              </a:rPr>
              <a:t>p</a:t>
            </a:r>
            <a:r>
              <a:rPr lang="zh-TW">
                <a:ea typeface="+mn-lt"/>
                <a:cs typeface="+mn-lt"/>
              </a:rPr>
              <a:t>r</a:t>
            </a:r>
            <a:r>
              <a:rPr lang="en-US" altLang="zh-TW">
                <a:ea typeface="+mn-lt"/>
                <a:cs typeface="+mn-lt"/>
              </a:rPr>
              <a:t>od</a:t>
            </a:r>
            <a:r>
              <a:rPr lang="zh-TW">
                <a:ea typeface="+mn-lt"/>
                <a:cs typeface="+mn-lt"/>
              </a:rPr>
              <a:t>u</a:t>
            </a:r>
            <a:r>
              <a:rPr lang="en-US" altLang="zh-TW">
                <a:ea typeface="+mn-lt"/>
                <a:cs typeface="+mn-lt"/>
              </a:rPr>
              <a:t>c</a:t>
            </a:r>
            <a:r>
              <a:rPr lang="zh-TW">
                <a:ea typeface="+mn-lt"/>
                <a:cs typeface="+mn-lt"/>
              </a:rPr>
              <a:t>er</a:t>
            </a:r>
            <a:r>
              <a:rPr lang="zh-TW" altLang="en-US">
                <a:ea typeface="+mn-lt"/>
                <a:cs typeface="+mn-lt"/>
              </a:rPr>
              <a:t> </a:t>
            </a:r>
            <a:r>
              <a:rPr lang="zh-TW">
                <a:ea typeface="+mn-lt"/>
                <a:cs typeface="+mn-lt"/>
              </a:rPr>
              <a:t>i</a:t>
            </a:r>
            <a:r>
              <a:rPr lang="en-US" altLang="zh-TW">
                <a:ea typeface="+mn-lt"/>
                <a:cs typeface="+mn-lt"/>
              </a:rPr>
              <a:t>n</a:t>
            </a:r>
            <a:r>
              <a:rPr lang="zh-TW" altLang="en-US">
                <a:ea typeface="+mn-lt"/>
                <a:cs typeface="+mn-lt"/>
              </a:rPr>
              <a:t> </a:t>
            </a:r>
            <a:r>
              <a:rPr lang="zh-TW">
                <a:ea typeface="+mn-lt"/>
                <a:cs typeface="+mn-lt"/>
              </a:rPr>
              <a:t>t</a:t>
            </a:r>
            <a:r>
              <a:rPr lang="en-US" altLang="zh-TW">
                <a:ea typeface="+mn-lt"/>
                <a:cs typeface="+mn-lt"/>
              </a:rPr>
              <a:t>he</a:t>
            </a:r>
            <a:r>
              <a:rPr lang="zh-TW" altLang="en-US">
                <a:ea typeface="+mn-lt"/>
                <a:cs typeface="+mn-lt"/>
              </a:rPr>
              <a:t> </a:t>
            </a:r>
            <a:r>
              <a:rPr lang="en-US" altLang="zh-TW">
                <a:ea typeface="+mn-lt"/>
                <a:cs typeface="+mn-lt"/>
              </a:rPr>
              <a:t>U.S.</a:t>
            </a:r>
            <a:r>
              <a:rPr lang="zh-TW" altLang="en-US">
                <a:ea typeface="+mn-lt"/>
                <a:cs typeface="+mn-lt"/>
              </a:rPr>
              <a:t> </a:t>
            </a:r>
            <a:endParaRPr lang="zh-TW" altLang="en-US">
              <a:ea typeface="微軟正黑體"/>
              <a:cs typeface="+mn-lt"/>
            </a:endParaRPr>
          </a:p>
          <a:p>
            <a:pPr>
              <a:buFont typeface="Arial"/>
              <a:buChar char="•"/>
            </a:pPr>
            <a:endParaRPr lang="zh-TW" altLang="en-US">
              <a:ea typeface="+mn-lt"/>
              <a:cs typeface="+mn-lt"/>
            </a:endParaRPr>
          </a:p>
          <a:p>
            <a:pPr>
              <a:buFont typeface="Arial"/>
              <a:buChar char="•"/>
            </a:pPr>
            <a:r>
              <a:rPr lang="en-US" altLang="zh-TW">
                <a:ea typeface="+mn-lt"/>
                <a:cs typeface="+mn-lt"/>
              </a:rPr>
              <a:t>L</a:t>
            </a:r>
            <a:r>
              <a:rPr lang="zh-TW">
                <a:ea typeface="+mn-lt"/>
                <a:cs typeface="+mn-lt"/>
              </a:rPr>
              <a:t>ar</a:t>
            </a:r>
            <a:r>
              <a:rPr lang="en-US" altLang="zh-TW">
                <a:ea typeface="+mn-lt"/>
                <a:cs typeface="+mn-lt"/>
              </a:rPr>
              <a:t>g</a:t>
            </a:r>
            <a:r>
              <a:rPr lang="zh-TW">
                <a:ea typeface="+mn-lt"/>
                <a:cs typeface="+mn-lt"/>
              </a:rPr>
              <a:t>e </a:t>
            </a:r>
            <a:r>
              <a:rPr lang="en-US" altLang="zh-TW">
                <a:ea typeface="+mn-lt"/>
                <a:cs typeface="+mn-lt"/>
              </a:rPr>
              <a:t>pro</a:t>
            </a:r>
            <a:r>
              <a:rPr lang="zh-TW">
                <a:ea typeface="+mn-lt"/>
                <a:cs typeface="+mn-lt"/>
              </a:rPr>
              <a:t>du</a:t>
            </a:r>
            <a:r>
              <a:rPr lang="en-US" altLang="zh-TW">
                <a:ea typeface="+mn-lt"/>
                <a:cs typeface="+mn-lt"/>
              </a:rPr>
              <a:t>c</a:t>
            </a:r>
            <a:r>
              <a:rPr lang="zh-TW">
                <a:ea typeface="+mn-lt"/>
                <a:cs typeface="+mn-lt"/>
              </a:rPr>
              <a:t>t</a:t>
            </a:r>
            <a:r>
              <a:rPr lang="en-US" altLang="zh-TW">
                <a:ea typeface="+mn-lt"/>
                <a:cs typeface="+mn-lt"/>
              </a:rPr>
              <a:t>ion</a:t>
            </a:r>
            <a:r>
              <a:rPr lang="zh-TW" altLang="en-US">
                <a:ea typeface="+mn-lt"/>
                <a:cs typeface="+mn-lt"/>
              </a:rPr>
              <a:t> </a:t>
            </a:r>
            <a:r>
              <a:rPr lang="en-US" altLang="zh-TW">
                <a:ea typeface="+mn-lt"/>
                <a:cs typeface="+mn-lt"/>
              </a:rPr>
              <a:t>n</a:t>
            </a:r>
            <a:r>
              <a:rPr lang="zh-TW">
                <a:ea typeface="+mn-lt"/>
                <a:cs typeface="+mn-lt"/>
              </a:rPr>
              <a:t>et</a:t>
            </a:r>
            <a:r>
              <a:rPr lang="en-US" altLang="zh-TW">
                <a:ea typeface="+mn-lt"/>
                <a:cs typeface="+mn-lt"/>
              </a:rPr>
              <a:t>w</a:t>
            </a:r>
            <a:r>
              <a:rPr lang="zh-TW">
                <a:ea typeface="+mn-lt"/>
                <a:cs typeface="+mn-lt"/>
              </a:rPr>
              <a:t>o</a:t>
            </a:r>
            <a:r>
              <a:rPr lang="en-US" altLang="zh-TW" err="1">
                <a:ea typeface="+mn-lt"/>
                <a:cs typeface="+mn-lt"/>
              </a:rPr>
              <a:t>rk</a:t>
            </a:r>
            <a:r>
              <a:rPr lang="zh-TW">
                <a:ea typeface="+mn-lt"/>
                <a:cs typeface="+mn-lt"/>
              </a:rPr>
              <a:t> i</a:t>
            </a:r>
            <a:r>
              <a:rPr lang="en-US" altLang="zh-TW" err="1">
                <a:ea typeface="+mn-lt"/>
                <a:cs typeface="+mn-lt"/>
              </a:rPr>
              <a:t>mp</a:t>
            </a:r>
            <a:r>
              <a:rPr lang="zh-TW">
                <a:ea typeface="+mn-lt"/>
                <a:cs typeface="+mn-lt"/>
              </a:rPr>
              <a:t>ro</a:t>
            </a:r>
            <a:r>
              <a:rPr lang="en-US" altLang="zh-TW" err="1">
                <a:ea typeface="+mn-lt"/>
                <a:cs typeface="+mn-lt"/>
              </a:rPr>
              <a:t>ves</a:t>
            </a:r>
            <a:r>
              <a:rPr lang="zh-TW" altLang="en-US">
                <a:ea typeface="+mn-lt"/>
                <a:cs typeface="+mn-lt"/>
              </a:rPr>
              <a:t> </a:t>
            </a:r>
            <a:r>
              <a:rPr lang="zh-TW">
                <a:ea typeface="+mn-lt"/>
                <a:cs typeface="+mn-lt"/>
              </a:rPr>
              <a:t>marg</a:t>
            </a:r>
            <a:r>
              <a:rPr lang="en-US" altLang="zh-TW">
                <a:ea typeface="+mn-lt"/>
                <a:cs typeface="+mn-lt"/>
              </a:rPr>
              <a:t>ins</a:t>
            </a:r>
            <a:r>
              <a:rPr lang="zh-TW" altLang="en-US">
                <a:ea typeface="+mn-lt"/>
                <a:cs typeface="+mn-lt"/>
              </a:rPr>
              <a:t> </a:t>
            </a:r>
            <a:r>
              <a:rPr lang="en-US" altLang="zh-TW">
                <a:ea typeface="+mn-lt"/>
                <a:cs typeface="+mn-lt"/>
              </a:rPr>
              <a:t>and</a:t>
            </a:r>
            <a:r>
              <a:rPr lang="zh-TW" altLang="en-US">
                <a:ea typeface="+mn-lt"/>
                <a:cs typeface="+mn-lt"/>
              </a:rPr>
              <a:t> </a:t>
            </a:r>
            <a:r>
              <a:rPr lang="zh-TW">
                <a:ea typeface="+mn-lt"/>
                <a:cs typeface="+mn-lt"/>
              </a:rPr>
              <a:t>l</a:t>
            </a:r>
            <a:r>
              <a:rPr lang="en-US" altLang="zh-TW" err="1">
                <a:ea typeface="+mn-lt"/>
                <a:cs typeface="+mn-lt"/>
              </a:rPr>
              <a:t>ogis</a:t>
            </a:r>
            <a:r>
              <a:rPr lang="zh-TW">
                <a:ea typeface="+mn-lt"/>
                <a:cs typeface="+mn-lt"/>
              </a:rPr>
              <a:t>ti</a:t>
            </a:r>
            <a:r>
              <a:rPr lang="en-US" altLang="zh-TW">
                <a:ea typeface="+mn-lt"/>
                <a:cs typeface="+mn-lt"/>
              </a:rPr>
              <a:t>cs</a:t>
            </a:r>
            <a:r>
              <a:rPr lang="zh-TW" altLang="en-US">
                <a:ea typeface="+mn-lt"/>
                <a:cs typeface="+mn-lt"/>
              </a:rPr>
              <a:t> </a:t>
            </a:r>
            <a:r>
              <a:rPr lang="en-US" altLang="zh-TW" err="1">
                <a:ea typeface="+mn-lt"/>
                <a:cs typeface="+mn-lt"/>
              </a:rPr>
              <a:t>efficie</a:t>
            </a:r>
            <a:r>
              <a:rPr lang="zh-TW">
                <a:ea typeface="+mn-lt"/>
                <a:cs typeface="+mn-lt"/>
              </a:rPr>
              <a:t>n</a:t>
            </a:r>
            <a:r>
              <a:rPr lang="en-US" altLang="zh-TW">
                <a:ea typeface="+mn-lt"/>
                <a:cs typeface="+mn-lt"/>
              </a:rPr>
              <a:t>cy</a:t>
            </a:r>
            <a:endParaRPr lang="zh-TW"/>
          </a:p>
          <a:p>
            <a:pPr marL="285750" indent="-285750" algn="l">
              <a:buFont typeface="Arial"/>
              <a:buChar char="•"/>
            </a:pPr>
            <a:endParaRPr lang="zh-TW">
              <a:ea typeface="微軟正黑體"/>
              <a:cs typeface="Arial"/>
            </a:endParaRPr>
          </a:p>
        </p:txBody>
      </p:sp>
      <p:sp>
        <p:nvSpPr>
          <p:cNvPr id="27" name="文字方塊 26">
            <a:extLst>
              <a:ext uri="{FF2B5EF4-FFF2-40B4-BE49-F238E27FC236}">
                <a16:creationId xmlns:a16="http://schemas.microsoft.com/office/drawing/2014/main" id="{E590C777-5116-6DEA-49C6-90A0C544107A}"/>
              </a:ext>
            </a:extLst>
          </p:cNvPr>
          <p:cNvSpPr txBox="1"/>
          <p:nvPr/>
        </p:nvSpPr>
        <p:spPr>
          <a:xfrm>
            <a:off x="6459903" y="4769773"/>
            <a:ext cx="5360238"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Arial"/>
              <a:buChar char="•"/>
            </a:pPr>
            <a:r>
              <a:rPr lang="en-US" altLang="zh-TW" err="1">
                <a:ea typeface="+mn-lt"/>
                <a:cs typeface="+mn-lt"/>
              </a:rPr>
              <a:t>Operat</a:t>
            </a:r>
            <a:r>
              <a:rPr lang="zh-TW">
                <a:ea typeface="+mn-lt"/>
                <a:cs typeface="+mn-lt"/>
              </a:rPr>
              <a:t>ions i</a:t>
            </a:r>
            <a:r>
              <a:rPr lang="en-US" altLang="zh-TW">
                <a:ea typeface="+mn-lt"/>
                <a:cs typeface="+mn-lt"/>
              </a:rPr>
              <a:t>n</a:t>
            </a:r>
            <a:r>
              <a:rPr lang="zh-TW" altLang="en-US">
                <a:ea typeface="+mn-lt"/>
                <a:cs typeface="+mn-lt"/>
              </a:rPr>
              <a:t> </a:t>
            </a:r>
            <a:r>
              <a:rPr lang="zh-TW">
                <a:ea typeface="+mn-lt"/>
                <a:cs typeface="+mn-lt"/>
              </a:rPr>
              <a:t>aggregate</a:t>
            </a:r>
            <a:r>
              <a:rPr lang="en-US" altLang="zh-TW">
                <a:ea typeface="+mn-lt"/>
                <a:cs typeface="+mn-lt"/>
              </a:rPr>
              <a:t>s,</a:t>
            </a:r>
            <a:r>
              <a:rPr lang="zh-TW" altLang="en-US">
                <a:ea typeface="+mn-lt"/>
                <a:cs typeface="+mn-lt"/>
              </a:rPr>
              <a:t> </a:t>
            </a:r>
            <a:r>
              <a:rPr lang="en-US" altLang="zh-TW">
                <a:ea typeface="+mn-lt"/>
                <a:cs typeface="+mn-lt"/>
              </a:rPr>
              <a:t>asphalt,</a:t>
            </a:r>
            <a:r>
              <a:rPr lang="zh-TW" altLang="en-US">
                <a:ea typeface="+mn-lt"/>
                <a:cs typeface="+mn-lt"/>
              </a:rPr>
              <a:t> </a:t>
            </a:r>
            <a:r>
              <a:rPr lang="en-US" altLang="zh-TW">
                <a:ea typeface="+mn-lt"/>
                <a:cs typeface="+mn-lt"/>
              </a:rPr>
              <a:t>and</a:t>
            </a:r>
            <a:r>
              <a:rPr lang="zh-TW" altLang="en-US">
                <a:ea typeface="+mn-lt"/>
                <a:cs typeface="+mn-lt"/>
              </a:rPr>
              <a:t> </a:t>
            </a:r>
            <a:r>
              <a:rPr lang="en-US" altLang="zh-TW">
                <a:ea typeface="+mn-lt"/>
                <a:cs typeface="+mn-lt"/>
              </a:rPr>
              <a:t>conc</a:t>
            </a:r>
            <a:r>
              <a:rPr lang="zh-TW">
                <a:ea typeface="+mn-lt"/>
                <a:cs typeface="+mn-lt"/>
              </a:rPr>
              <a:t>re</a:t>
            </a:r>
            <a:r>
              <a:rPr lang="en-US" altLang="zh-TW">
                <a:ea typeface="+mn-lt"/>
                <a:cs typeface="+mn-lt"/>
              </a:rPr>
              <a:t>t</a:t>
            </a:r>
            <a:r>
              <a:rPr lang="zh-TW">
                <a:ea typeface="+mn-lt"/>
                <a:cs typeface="+mn-lt"/>
              </a:rPr>
              <a:t>e </a:t>
            </a:r>
          </a:p>
          <a:p>
            <a:pPr>
              <a:buFont typeface="Arial"/>
              <a:buChar char="•"/>
            </a:pPr>
            <a:endParaRPr lang="zh-TW" altLang="en-US">
              <a:ea typeface="+mn-lt"/>
              <a:cs typeface="+mn-lt"/>
            </a:endParaRPr>
          </a:p>
          <a:p>
            <a:pPr>
              <a:buFont typeface="Arial"/>
              <a:buChar char="•"/>
            </a:pPr>
            <a:r>
              <a:rPr lang="zh-TW">
                <a:ea typeface="+mn-lt"/>
                <a:cs typeface="+mn-lt"/>
              </a:rPr>
              <a:t>Allow</a:t>
            </a:r>
            <a:r>
              <a:rPr lang="en-US" altLang="zh-TW">
                <a:ea typeface="+mn-lt"/>
                <a:cs typeface="+mn-lt"/>
              </a:rPr>
              <a:t>s</a:t>
            </a:r>
            <a:r>
              <a:rPr lang="zh-TW" altLang="en-US">
                <a:ea typeface="+mn-lt"/>
                <a:cs typeface="+mn-lt"/>
              </a:rPr>
              <a:t> </a:t>
            </a:r>
            <a:r>
              <a:rPr lang="en-US" altLang="zh-TW">
                <a:ea typeface="+mn-lt"/>
                <a:cs typeface="+mn-lt"/>
              </a:rPr>
              <a:t>V</a:t>
            </a:r>
            <a:r>
              <a:rPr lang="zh-TW">
                <a:ea typeface="+mn-lt"/>
                <a:cs typeface="+mn-lt"/>
              </a:rPr>
              <a:t>u</a:t>
            </a:r>
            <a:r>
              <a:rPr lang="en-US" altLang="zh-TW" err="1">
                <a:ea typeface="+mn-lt"/>
                <a:cs typeface="+mn-lt"/>
              </a:rPr>
              <a:t>lcan</a:t>
            </a:r>
            <a:r>
              <a:rPr lang="zh-TW" altLang="en-US">
                <a:ea typeface="+mn-lt"/>
                <a:cs typeface="+mn-lt"/>
              </a:rPr>
              <a:t> </a:t>
            </a:r>
            <a:r>
              <a:rPr lang="en-US" altLang="zh-TW">
                <a:ea typeface="+mn-lt"/>
                <a:cs typeface="+mn-lt"/>
              </a:rPr>
              <a:t>to</a:t>
            </a:r>
            <a:r>
              <a:rPr lang="zh-TW" altLang="en-US">
                <a:ea typeface="+mn-lt"/>
                <a:cs typeface="+mn-lt"/>
              </a:rPr>
              <a:t> </a:t>
            </a:r>
            <a:r>
              <a:rPr lang="en-US" altLang="zh-TW">
                <a:ea typeface="+mn-lt"/>
                <a:cs typeface="+mn-lt"/>
              </a:rPr>
              <a:t>c</a:t>
            </a:r>
            <a:r>
              <a:rPr lang="zh-TW">
                <a:ea typeface="+mn-lt"/>
                <a:cs typeface="+mn-lt"/>
              </a:rPr>
              <a:t>ap</a:t>
            </a:r>
            <a:r>
              <a:rPr lang="en-US" altLang="zh-TW">
                <a:ea typeface="+mn-lt"/>
                <a:cs typeface="+mn-lt"/>
              </a:rPr>
              <a:t>tur</a:t>
            </a:r>
            <a:r>
              <a:rPr lang="zh-TW">
                <a:ea typeface="+mn-lt"/>
                <a:cs typeface="+mn-lt"/>
              </a:rPr>
              <a:t>e</a:t>
            </a:r>
            <a:r>
              <a:rPr lang="zh-TW" altLang="en-US">
                <a:ea typeface="+mn-lt"/>
                <a:cs typeface="+mn-lt"/>
              </a:rPr>
              <a:t> </a:t>
            </a:r>
            <a:r>
              <a:rPr lang="zh-TW">
                <a:ea typeface="+mn-lt"/>
                <a:cs typeface="+mn-lt"/>
              </a:rPr>
              <a:t>m</a:t>
            </a:r>
            <a:r>
              <a:rPr lang="en-US" altLang="zh-TW">
                <a:ea typeface="+mn-lt"/>
                <a:cs typeface="+mn-lt"/>
              </a:rPr>
              <a:t>o</a:t>
            </a:r>
            <a:r>
              <a:rPr lang="zh-TW">
                <a:ea typeface="+mn-lt"/>
                <a:cs typeface="+mn-lt"/>
              </a:rPr>
              <a:t>re </a:t>
            </a:r>
            <a:r>
              <a:rPr lang="en-US" altLang="zh-TW" err="1">
                <a:ea typeface="+mn-lt"/>
                <a:cs typeface="+mn-lt"/>
              </a:rPr>
              <a:t>va</a:t>
            </a:r>
            <a:r>
              <a:rPr lang="zh-TW">
                <a:ea typeface="+mn-lt"/>
                <a:cs typeface="+mn-lt"/>
              </a:rPr>
              <a:t>lue </a:t>
            </a:r>
            <a:r>
              <a:rPr lang="en-US" altLang="zh-TW">
                <a:ea typeface="+mn-lt"/>
                <a:cs typeface="+mn-lt"/>
              </a:rPr>
              <a:t>ac</a:t>
            </a:r>
            <a:r>
              <a:rPr lang="zh-TW">
                <a:ea typeface="+mn-lt"/>
                <a:cs typeface="+mn-lt"/>
              </a:rPr>
              <a:t>ro</a:t>
            </a:r>
            <a:r>
              <a:rPr lang="en-US" altLang="zh-TW">
                <a:ea typeface="+mn-lt"/>
                <a:cs typeface="+mn-lt"/>
              </a:rPr>
              <a:t>ss</a:t>
            </a:r>
            <a:r>
              <a:rPr lang="zh-TW" altLang="en-US">
                <a:ea typeface="+mn-lt"/>
                <a:cs typeface="+mn-lt"/>
              </a:rPr>
              <a:t> </a:t>
            </a:r>
            <a:r>
              <a:rPr lang="en-US" altLang="zh-TW" err="1">
                <a:ea typeface="+mn-lt"/>
                <a:cs typeface="+mn-lt"/>
              </a:rPr>
              <a:t>th</a:t>
            </a:r>
            <a:r>
              <a:rPr lang="zh-TW">
                <a:ea typeface="+mn-lt"/>
                <a:cs typeface="+mn-lt"/>
              </a:rPr>
              <a:t>e</a:t>
            </a:r>
            <a:r>
              <a:rPr lang="zh-TW" altLang="en-US">
                <a:ea typeface="+mn-lt"/>
                <a:cs typeface="+mn-lt"/>
              </a:rPr>
              <a:t> </a:t>
            </a:r>
            <a:r>
              <a:rPr lang="en-US" altLang="zh-TW">
                <a:ea typeface="+mn-lt"/>
                <a:cs typeface="+mn-lt"/>
              </a:rPr>
              <a:t>co</a:t>
            </a:r>
            <a:r>
              <a:rPr lang="zh-TW">
                <a:ea typeface="+mn-lt"/>
                <a:cs typeface="+mn-lt"/>
              </a:rPr>
              <a:t>n</a:t>
            </a:r>
            <a:r>
              <a:rPr lang="en-US" altLang="zh-TW">
                <a:ea typeface="+mn-lt"/>
                <a:cs typeface="+mn-lt"/>
              </a:rPr>
              <a:t>s</a:t>
            </a:r>
            <a:r>
              <a:rPr lang="zh-TW">
                <a:ea typeface="+mn-lt"/>
                <a:cs typeface="+mn-lt"/>
              </a:rPr>
              <a:t>tru</a:t>
            </a:r>
            <a:r>
              <a:rPr lang="en-US" altLang="zh-TW">
                <a:ea typeface="+mn-lt"/>
                <a:cs typeface="+mn-lt"/>
              </a:rPr>
              <a:t>c</a:t>
            </a:r>
            <a:r>
              <a:rPr lang="zh-TW">
                <a:ea typeface="+mn-lt"/>
                <a:cs typeface="+mn-lt"/>
              </a:rPr>
              <a:t>tion</a:t>
            </a:r>
            <a:r>
              <a:rPr lang="zh-TW" altLang="en-US">
                <a:ea typeface="+mn-lt"/>
                <a:cs typeface="+mn-lt"/>
              </a:rPr>
              <a:t> </a:t>
            </a:r>
            <a:r>
              <a:rPr lang="zh-TW">
                <a:ea typeface="+mn-lt"/>
                <a:cs typeface="+mn-lt"/>
              </a:rPr>
              <a:t>s</a:t>
            </a:r>
            <a:r>
              <a:rPr lang="en-US" altLang="zh-TW" err="1">
                <a:ea typeface="+mn-lt"/>
                <a:cs typeface="+mn-lt"/>
              </a:rPr>
              <a:t>upply</a:t>
            </a:r>
            <a:r>
              <a:rPr lang="zh-TW" altLang="en-US">
                <a:ea typeface="+mn-lt"/>
                <a:cs typeface="+mn-lt"/>
              </a:rPr>
              <a:t> </a:t>
            </a:r>
            <a:r>
              <a:rPr lang="en-US" altLang="zh-TW">
                <a:ea typeface="+mn-lt"/>
                <a:cs typeface="+mn-lt"/>
              </a:rPr>
              <a:t>chain</a:t>
            </a:r>
            <a:endParaRPr lang="zh-TW"/>
          </a:p>
          <a:p>
            <a:pPr marL="285750" indent="-285750" algn="l">
              <a:buFont typeface="Arial"/>
              <a:buChar char="•"/>
            </a:pPr>
            <a:endParaRPr lang="zh-TW">
              <a:ea typeface="微軟正黑體"/>
              <a:cs typeface="Arial"/>
            </a:endParaRPr>
          </a:p>
        </p:txBody>
      </p:sp>
    </p:spTree>
    <p:extLst>
      <p:ext uri="{BB962C8B-B14F-4D97-AF65-F5344CB8AC3E}">
        <p14:creationId xmlns:p14="http://schemas.microsoft.com/office/powerpoint/2010/main" val="20248357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E3EA0-4A3A-A3A8-F286-EB0E4820120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28FD7CF-7D93-1C57-2796-0B503D872AA1}"/>
              </a:ext>
            </a:extLst>
          </p:cNvPr>
          <p:cNvSpPr txBox="1">
            <a:spLocks/>
          </p:cNvSpPr>
          <p:nvPr/>
        </p:nvSpPr>
        <p:spPr>
          <a:xfrm>
            <a:off x="4368800" y="0"/>
            <a:ext cx="7823200" cy="838200"/>
          </a:xfrm>
          <a:prstGeom prst="rect">
            <a:avLst/>
          </a:prstGeom>
        </p:spPr>
        <p:txBody>
          <a:bodyPr lIns="91440" tIns="45720" rIns="91440" bIns="45720" anchor="t">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90000"/>
              </a:lnSpc>
              <a:spcAft>
                <a:spcPts val="600"/>
              </a:spcAft>
            </a:pPr>
            <a:r>
              <a:rPr lang="en-US" sz="3100">
                <a:solidFill>
                  <a:schemeClr val="bg1"/>
                </a:solidFill>
              </a:rPr>
              <a:t>Vulcan</a:t>
            </a:r>
            <a:r>
              <a:rPr lang="en-US" sz="3100" kern="1200">
                <a:solidFill>
                  <a:schemeClr val="bg1"/>
                </a:solidFill>
                <a:latin typeface="+mj-lt"/>
                <a:ea typeface="+mj-ea"/>
                <a:cs typeface="+mj-cs"/>
              </a:rPr>
              <a:t> Materials Business Analysis</a:t>
            </a:r>
          </a:p>
          <a:p>
            <a:pPr>
              <a:lnSpc>
                <a:spcPct val="90000"/>
              </a:lnSpc>
              <a:spcAft>
                <a:spcPts val="600"/>
              </a:spcAft>
            </a:pPr>
            <a:r>
              <a:rPr lang="en-US" sz="1600">
                <a:solidFill>
                  <a:schemeClr val="bg1"/>
                </a:solidFill>
                <a:cs typeface="Arial"/>
              </a:rPr>
              <a:t>NYSE: VMC</a:t>
            </a:r>
          </a:p>
        </p:txBody>
      </p:sp>
      <p:sp>
        <p:nvSpPr>
          <p:cNvPr id="8" name="TextBox 7">
            <a:extLst>
              <a:ext uri="{FF2B5EF4-FFF2-40B4-BE49-F238E27FC236}">
                <a16:creationId xmlns:a16="http://schemas.microsoft.com/office/drawing/2014/main" id="{068E6D00-E668-E400-AC7F-1ABDE4572958}"/>
              </a:ext>
            </a:extLst>
          </p:cNvPr>
          <p:cNvSpPr txBox="1"/>
          <p:nvPr/>
        </p:nvSpPr>
        <p:spPr>
          <a:xfrm>
            <a:off x="5300420" y="1095324"/>
            <a:ext cx="4943959" cy="369332"/>
          </a:xfrm>
          <a:prstGeom prst="rect">
            <a:avLst/>
          </a:prstGeom>
          <a:noFill/>
        </p:spPr>
        <p:txBody>
          <a:bodyPr wrap="square" rtlCol="0">
            <a:spAutoFit/>
          </a:bodyPr>
          <a:lstStyle/>
          <a:p>
            <a:r>
              <a:rPr lang="en-US">
                <a:solidFill>
                  <a:schemeClr val="bg1"/>
                </a:solidFill>
              </a:rPr>
              <a:t>5-year Price History: S&amp;P 500 v. MLM</a:t>
            </a:r>
          </a:p>
        </p:txBody>
      </p:sp>
      <p:sp>
        <p:nvSpPr>
          <p:cNvPr id="2" name="文字方塊 1">
            <a:extLst>
              <a:ext uri="{FF2B5EF4-FFF2-40B4-BE49-F238E27FC236}">
                <a16:creationId xmlns:a16="http://schemas.microsoft.com/office/drawing/2014/main" id="{F36E3469-4CEB-BF43-3F96-FDBF4E9B8CFA}"/>
              </a:ext>
            </a:extLst>
          </p:cNvPr>
          <p:cNvSpPr txBox="1"/>
          <p:nvPr/>
        </p:nvSpPr>
        <p:spPr>
          <a:xfrm>
            <a:off x="2668481" y="2446793"/>
            <a:ext cx="6773839" cy="20526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zh-TW" altLang="en-US"/>
          </a:p>
        </p:txBody>
      </p:sp>
      <p:pic>
        <p:nvPicPr>
          <p:cNvPr id="3" name="圖片 2" descr="一張含有 文字, 筆跡, 行, 圖表 的圖片&#10;&#10;AI 產生的內容可能不正確。">
            <a:extLst>
              <a:ext uri="{FF2B5EF4-FFF2-40B4-BE49-F238E27FC236}">
                <a16:creationId xmlns:a16="http://schemas.microsoft.com/office/drawing/2014/main" id="{AA28ABB1-3A26-17E4-E05D-E461E1ED2282}"/>
              </a:ext>
            </a:extLst>
          </p:cNvPr>
          <p:cNvPicPr>
            <a:picLocks noChangeAspect="1"/>
          </p:cNvPicPr>
          <p:nvPr/>
        </p:nvPicPr>
        <p:blipFill>
          <a:blip r:embed="rId2"/>
          <a:stretch>
            <a:fillRect/>
          </a:stretch>
        </p:blipFill>
        <p:spPr>
          <a:xfrm>
            <a:off x="0" y="858670"/>
            <a:ext cx="12192000" cy="5514816"/>
          </a:xfrm>
          <a:prstGeom prst="rect">
            <a:avLst/>
          </a:prstGeom>
        </p:spPr>
      </p:pic>
      <p:sp>
        <p:nvSpPr>
          <p:cNvPr id="4" name="文字方塊 3">
            <a:extLst>
              <a:ext uri="{FF2B5EF4-FFF2-40B4-BE49-F238E27FC236}">
                <a16:creationId xmlns:a16="http://schemas.microsoft.com/office/drawing/2014/main" id="{49AEC4F6-E345-440F-D138-DF82FEA3B2C0}"/>
              </a:ext>
            </a:extLst>
          </p:cNvPr>
          <p:cNvSpPr txBox="1"/>
          <p:nvPr/>
        </p:nvSpPr>
        <p:spPr>
          <a:xfrm>
            <a:off x="221689" y="1070137"/>
            <a:ext cx="443502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en-US" altLang="zh-TW"/>
            </a:br>
            <a:r>
              <a:rPr lang="en-US" altLang="zh-TW" b="1">
                <a:highlight>
                  <a:srgbClr val="F8FAFC"/>
                </a:highlight>
                <a:ea typeface="微軟正黑體"/>
              </a:rPr>
              <a:t>1</a:t>
            </a:r>
            <a:r>
              <a:rPr lang="zh-TW" altLang="en-US" b="1">
                <a:highlight>
                  <a:srgbClr val="F8FAFC"/>
                </a:highlight>
                <a:ea typeface="微軟正黑體"/>
              </a:rPr>
              <a:t> Year VMC VS. S&amp;P500 </a:t>
            </a:r>
            <a:r>
              <a:rPr lang="zh-TW" altLang="en-US" b="1">
                <a:highlight>
                  <a:srgbClr val="F8FAFC"/>
                </a:highlight>
                <a:ea typeface="微軟正黑體"/>
                <a:cs typeface="Arial"/>
              </a:rPr>
              <a:t>Performacne </a:t>
            </a:r>
          </a:p>
          <a:p>
            <a:endParaRPr lang="zh-TW" altLang="en-US">
              <a:ea typeface="微軟正黑體"/>
              <a:cs typeface="Arial"/>
            </a:endParaRPr>
          </a:p>
        </p:txBody>
      </p:sp>
      <p:sp>
        <p:nvSpPr>
          <p:cNvPr id="6" name="文字方塊 5">
            <a:extLst>
              <a:ext uri="{FF2B5EF4-FFF2-40B4-BE49-F238E27FC236}">
                <a16:creationId xmlns:a16="http://schemas.microsoft.com/office/drawing/2014/main" id="{2C830CB1-C442-EC93-BF80-2408CCF972C6}"/>
              </a:ext>
            </a:extLst>
          </p:cNvPr>
          <p:cNvSpPr txBox="1"/>
          <p:nvPr/>
        </p:nvSpPr>
        <p:spPr>
          <a:xfrm>
            <a:off x="5201773" y="4193279"/>
            <a:ext cx="5269220" cy="1661993"/>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zh-TW" sz="1400">
                <a:ea typeface="+mn-lt"/>
                <a:cs typeface="+mn-lt"/>
              </a:rPr>
              <a:t>Vulcan’s stock pullback was primarily driven by macro concerns about construction demand and interest rates, which pressured the broader building materials sector. </a:t>
            </a:r>
            <a:endParaRPr lang="zh-TW" sz="1400">
              <a:ea typeface="微軟正黑體"/>
              <a:cs typeface="Arial"/>
            </a:endParaRPr>
          </a:p>
          <a:p>
            <a:pPr marL="285750" indent="-285750">
              <a:buFont typeface="Arial"/>
              <a:buChar char="•"/>
            </a:pPr>
            <a:endParaRPr lang="zh-TW" altLang="en-US" sz="1400">
              <a:ea typeface="+mn-lt"/>
              <a:cs typeface="+mn-lt"/>
            </a:endParaRPr>
          </a:p>
          <a:p>
            <a:pPr marL="285750" indent="-285750">
              <a:buFont typeface="Arial"/>
              <a:buChar char="•"/>
            </a:pPr>
            <a:r>
              <a:rPr lang="zh-TW" sz="1400">
                <a:ea typeface="+mn-lt"/>
                <a:cs typeface="+mn-lt"/>
              </a:rPr>
              <a:t>The decline was also amplified by valuation compression after the stock had reached relatively high multiples.</a:t>
            </a:r>
            <a:endParaRPr lang="zh-TW" sz="1400"/>
          </a:p>
          <a:p>
            <a:pPr algn="l"/>
            <a:endParaRPr lang="zh-TW" altLang="en-US">
              <a:ea typeface="微軟正黑體"/>
              <a:cs typeface="Arial"/>
            </a:endParaRPr>
          </a:p>
        </p:txBody>
      </p:sp>
      <p:cxnSp>
        <p:nvCxnSpPr>
          <p:cNvPr id="7" name="直線單箭頭接點 6">
            <a:extLst>
              <a:ext uri="{FF2B5EF4-FFF2-40B4-BE49-F238E27FC236}">
                <a16:creationId xmlns:a16="http://schemas.microsoft.com/office/drawing/2014/main" id="{7442FCE1-5014-535E-C8AE-CDFFDA3B0D0D}"/>
              </a:ext>
            </a:extLst>
          </p:cNvPr>
          <p:cNvCxnSpPr/>
          <p:nvPr/>
        </p:nvCxnSpPr>
        <p:spPr>
          <a:xfrm flipV="1">
            <a:off x="9453385" y="2806871"/>
            <a:ext cx="678057" cy="129010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5935195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32FE7-C8DE-7C6B-6E26-F4C390848CF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0AB8836-5BDF-7849-8E8E-3954190A4F0F}"/>
              </a:ext>
            </a:extLst>
          </p:cNvPr>
          <p:cNvSpPr txBox="1">
            <a:spLocks/>
          </p:cNvSpPr>
          <p:nvPr/>
        </p:nvSpPr>
        <p:spPr>
          <a:xfrm>
            <a:off x="4368800" y="0"/>
            <a:ext cx="7823200" cy="838200"/>
          </a:xfrm>
          <a:prstGeom prst="rect">
            <a:avLst/>
          </a:prstGeom>
        </p:spPr>
        <p:txBody>
          <a:bodyPr lIns="91440" tIns="45720" rIns="91440" bIns="45720" anchor="t">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90000"/>
              </a:lnSpc>
              <a:spcAft>
                <a:spcPts val="600"/>
              </a:spcAft>
            </a:pPr>
            <a:r>
              <a:rPr lang="en-US" sz="3100">
                <a:solidFill>
                  <a:schemeClr val="bg1"/>
                </a:solidFill>
              </a:rPr>
              <a:t>Vulcan</a:t>
            </a:r>
            <a:r>
              <a:rPr lang="en-US" sz="3100" kern="1200">
                <a:solidFill>
                  <a:schemeClr val="bg1"/>
                </a:solidFill>
                <a:latin typeface="+mj-lt"/>
                <a:ea typeface="+mj-ea"/>
                <a:cs typeface="+mj-cs"/>
              </a:rPr>
              <a:t> Materials </a:t>
            </a:r>
            <a:r>
              <a:rPr lang="en-US" sz="3100">
                <a:solidFill>
                  <a:schemeClr val="bg1"/>
                </a:solidFill>
              </a:rPr>
              <a:t>Valuation</a:t>
            </a:r>
            <a:endParaRPr lang="en-US" sz="3100" kern="1200">
              <a:solidFill>
                <a:schemeClr val="bg1"/>
              </a:solidFill>
              <a:latin typeface="+mj-lt"/>
              <a:ea typeface="+mj-ea"/>
              <a:cs typeface="+mj-cs"/>
            </a:endParaRPr>
          </a:p>
          <a:p>
            <a:pPr>
              <a:lnSpc>
                <a:spcPct val="90000"/>
              </a:lnSpc>
              <a:spcAft>
                <a:spcPts val="600"/>
              </a:spcAft>
            </a:pPr>
            <a:r>
              <a:rPr lang="en-US" sz="1600">
                <a:solidFill>
                  <a:schemeClr val="bg1"/>
                </a:solidFill>
                <a:cs typeface="Arial"/>
              </a:rPr>
              <a:t>NYSE: VMC</a:t>
            </a:r>
          </a:p>
        </p:txBody>
      </p:sp>
      <p:sp>
        <p:nvSpPr>
          <p:cNvPr id="8" name="TextBox 7">
            <a:extLst>
              <a:ext uri="{FF2B5EF4-FFF2-40B4-BE49-F238E27FC236}">
                <a16:creationId xmlns:a16="http://schemas.microsoft.com/office/drawing/2014/main" id="{A36CE6F3-4D58-30B9-4CC3-75009B438A66}"/>
              </a:ext>
            </a:extLst>
          </p:cNvPr>
          <p:cNvSpPr txBox="1"/>
          <p:nvPr/>
        </p:nvSpPr>
        <p:spPr>
          <a:xfrm>
            <a:off x="5300420" y="1095324"/>
            <a:ext cx="4943959" cy="369332"/>
          </a:xfrm>
          <a:prstGeom prst="rect">
            <a:avLst/>
          </a:prstGeom>
          <a:noFill/>
        </p:spPr>
        <p:txBody>
          <a:bodyPr wrap="square" rtlCol="0">
            <a:spAutoFit/>
          </a:bodyPr>
          <a:lstStyle/>
          <a:p>
            <a:r>
              <a:rPr lang="en-US">
                <a:solidFill>
                  <a:schemeClr val="bg1"/>
                </a:solidFill>
              </a:rPr>
              <a:t>5-year Price History: S&amp;P 500 v. MLM</a:t>
            </a:r>
          </a:p>
        </p:txBody>
      </p:sp>
      <p:sp>
        <p:nvSpPr>
          <p:cNvPr id="2" name="文字方塊 1">
            <a:extLst>
              <a:ext uri="{FF2B5EF4-FFF2-40B4-BE49-F238E27FC236}">
                <a16:creationId xmlns:a16="http://schemas.microsoft.com/office/drawing/2014/main" id="{05698973-E0B8-24C8-C13D-CA9148D3CF94}"/>
              </a:ext>
            </a:extLst>
          </p:cNvPr>
          <p:cNvSpPr txBox="1"/>
          <p:nvPr/>
        </p:nvSpPr>
        <p:spPr>
          <a:xfrm>
            <a:off x="2668481" y="2446793"/>
            <a:ext cx="6773839" cy="20526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zh-TW" altLang="en-US"/>
          </a:p>
        </p:txBody>
      </p:sp>
      <p:pic>
        <p:nvPicPr>
          <p:cNvPr id="10" name="圖片 9" descr="一張含有 文字, 螢幕擷取畫面, 數字, 字型 的圖片&#10;&#10;AI 產生的內容可能不正確。">
            <a:extLst>
              <a:ext uri="{FF2B5EF4-FFF2-40B4-BE49-F238E27FC236}">
                <a16:creationId xmlns:a16="http://schemas.microsoft.com/office/drawing/2014/main" id="{EA8453A0-510B-9056-7DB5-52FC9BED6FDA}"/>
              </a:ext>
            </a:extLst>
          </p:cNvPr>
          <p:cNvPicPr>
            <a:picLocks noChangeAspect="1"/>
          </p:cNvPicPr>
          <p:nvPr/>
        </p:nvPicPr>
        <p:blipFill>
          <a:blip r:embed="rId2"/>
          <a:stretch>
            <a:fillRect/>
          </a:stretch>
        </p:blipFill>
        <p:spPr>
          <a:xfrm>
            <a:off x="465601" y="839679"/>
            <a:ext cx="8545711" cy="6018321"/>
          </a:xfrm>
          <a:prstGeom prst="rect">
            <a:avLst/>
          </a:prstGeom>
        </p:spPr>
      </p:pic>
      <p:pic>
        <p:nvPicPr>
          <p:cNvPr id="4" name="內容版面配置區 4" descr="一張含有 文字, 螢幕擷取畫面, 字型, 數字 的圖片&#10;&#10;AI 產生的內容可能不正確。">
            <a:extLst>
              <a:ext uri="{FF2B5EF4-FFF2-40B4-BE49-F238E27FC236}">
                <a16:creationId xmlns:a16="http://schemas.microsoft.com/office/drawing/2014/main" id="{EDC25B55-59A3-2EA3-D8B2-18BF72704F8B}"/>
              </a:ext>
            </a:extLst>
          </p:cNvPr>
          <p:cNvPicPr>
            <a:picLocks noGrp="1" noChangeAspect="1"/>
          </p:cNvPicPr>
          <p:nvPr>
            <p:ph idx="1"/>
          </p:nvPr>
        </p:nvPicPr>
        <p:blipFill>
          <a:blip r:embed="rId3"/>
          <a:srcRect t="191" r="51125" b="4598"/>
          <a:stretch>
            <a:fillRect/>
          </a:stretch>
        </p:blipFill>
        <p:spPr>
          <a:xfrm>
            <a:off x="6147694" y="5862877"/>
            <a:ext cx="5120510" cy="928374"/>
          </a:xfrm>
          <a:prstGeom prst="rect">
            <a:avLst/>
          </a:prstGeom>
        </p:spPr>
      </p:pic>
      <p:sp>
        <p:nvSpPr>
          <p:cNvPr id="6" name="文字方塊 5">
            <a:extLst>
              <a:ext uri="{FF2B5EF4-FFF2-40B4-BE49-F238E27FC236}">
                <a16:creationId xmlns:a16="http://schemas.microsoft.com/office/drawing/2014/main" id="{B650E8CF-86DC-1B9E-CB48-913FA3C8606E}"/>
              </a:ext>
            </a:extLst>
          </p:cNvPr>
          <p:cNvSpPr txBox="1"/>
          <p:nvPr/>
        </p:nvSpPr>
        <p:spPr>
          <a:xfrm>
            <a:off x="9078060" y="901026"/>
            <a:ext cx="3059919" cy="41960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TW">
                <a:ea typeface="+mn-lt"/>
                <a:cs typeface="+mn-lt"/>
              </a:rPr>
              <a:t>Key Valuation Assumptions</a:t>
            </a:r>
            <a:endParaRPr lang="zh-TW">
              <a:cs typeface="Arial"/>
            </a:endParaRPr>
          </a:p>
          <a:p>
            <a:pPr marL="285750" indent="-285750">
              <a:lnSpc>
                <a:spcPct val="150000"/>
              </a:lnSpc>
              <a:buFont typeface="Arial"/>
              <a:buChar char="•"/>
            </a:pPr>
            <a:r>
              <a:rPr lang="zh-TW">
                <a:ea typeface="+mn-lt"/>
                <a:cs typeface="+mn-lt"/>
              </a:rPr>
              <a:t>WACC: 8.52% </a:t>
            </a:r>
            <a:endParaRPr lang="zh-TW">
              <a:cs typeface="Arial"/>
            </a:endParaRPr>
          </a:p>
          <a:p>
            <a:pPr marL="285750" indent="-285750">
              <a:lnSpc>
                <a:spcPct val="150000"/>
              </a:lnSpc>
              <a:buFont typeface="Arial"/>
              <a:buChar char="•"/>
            </a:pPr>
            <a:r>
              <a:rPr lang="zh-TW">
                <a:ea typeface="+mn-lt"/>
                <a:cs typeface="+mn-lt"/>
              </a:rPr>
              <a:t>Terminal Growth Rate: 3.0% </a:t>
            </a:r>
            <a:endParaRPr lang="zh-TW">
              <a:cs typeface="Arial"/>
            </a:endParaRPr>
          </a:p>
          <a:p>
            <a:pPr marL="285750" indent="-285750">
              <a:lnSpc>
                <a:spcPct val="150000"/>
              </a:lnSpc>
              <a:buFont typeface="Arial"/>
              <a:buChar char="•"/>
            </a:pPr>
            <a:r>
              <a:rPr lang="zh-TW">
                <a:ea typeface="+mn-lt"/>
                <a:cs typeface="+mn-lt"/>
              </a:rPr>
              <a:t>Revenue Growth (2027–2031): ~7% </a:t>
            </a:r>
            <a:endParaRPr lang="zh-TW">
              <a:cs typeface="Arial"/>
            </a:endParaRPr>
          </a:p>
          <a:p>
            <a:pPr marL="285750" indent="-285750">
              <a:lnSpc>
                <a:spcPct val="150000"/>
              </a:lnSpc>
              <a:buFont typeface="Arial"/>
              <a:buChar char="•"/>
            </a:pPr>
            <a:r>
              <a:rPr lang="zh-TW">
                <a:ea typeface="+mn-lt"/>
                <a:cs typeface="+mn-lt"/>
              </a:rPr>
              <a:t>Long-term Margin: ~23–24% </a:t>
            </a:r>
            <a:endParaRPr lang="zh-TW">
              <a:cs typeface="Arial"/>
            </a:endParaRPr>
          </a:p>
          <a:p>
            <a:pPr marL="285750" indent="-285750">
              <a:lnSpc>
                <a:spcPct val="150000"/>
              </a:lnSpc>
              <a:buFont typeface="Arial"/>
              <a:buChar char="•"/>
            </a:pPr>
            <a:r>
              <a:rPr lang="zh-TW">
                <a:ea typeface="+mn-lt"/>
                <a:cs typeface="+mn-lt"/>
              </a:rPr>
              <a:t>Capex: 6–9% of revenue </a:t>
            </a:r>
            <a:endParaRPr lang="zh-TW">
              <a:cs typeface="Arial"/>
            </a:endParaRPr>
          </a:p>
          <a:p>
            <a:pPr algn="l">
              <a:lnSpc>
                <a:spcPct val="150000"/>
              </a:lnSpc>
            </a:pPr>
            <a:endParaRPr lang="zh-TW" altLang="en-US">
              <a:ea typeface="微軟正黑體"/>
              <a:cs typeface="Arial"/>
            </a:endParaRPr>
          </a:p>
        </p:txBody>
      </p:sp>
    </p:spTree>
    <p:extLst>
      <p:ext uri="{BB962C8B-B14F-4D97-AF65-F5344CB8AC3E}">
        <p14:creationId xmlns:p14="http://schemas.microsoft.com/office/powerpoint/2010/main" val="21308208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FE82E-F8D7-8194-1BFD-6B0590D4E52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1B13520-C904-18F7-BA76-EF8E1A81FB69}"/>
              </a:ext>
            </a:extLst>
          </p:cNvPr>
          <p:cNvSpPr txBox="1">
            <a:spLocks/>
          </p:cNvSpPr>
          <p:nvPr/>
        </p:nvSpPr>
        <p:spPr>
          <a:xfrm>
            <a:off x="4368800" y="0"/>
            <a:ext cx="7823200" cy="838200"/>
          </a:xfrm>
          <a:prstGeom prst="rect">
            <a:avLst/>
          </a:prstGeom>
        </p:spPr>
        <p:txBody>
          <a:bodyPr lIns="91440" tIns="45720" rIns="91440" bIns="45720" anchor="t">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90000"/>
              </a:lnSpc>
              <a:spcAft>
                <a:spcPts val="600"/>
              </a:spcAft>
            </a:pPr>
            <a:r>
              <a:rPr lang="en-US" sz="3100">
                <a:solidFill>
                  <a:schemeClr val="bg1"/>
                </a:solidFill>
              </a:rPr>
              <a:t>Vulcan</a:t>
            </a:r>
            <a:r>
              <a:rPr lang="en-US" sz="3100" kern="1200">
                <a:solidFill>
                  <a:schemeClr val="bg1"/>
                </a:solidFill>
                <a:latin typeface="+mj-lt"/>
                <a:ea typeface="+mj-ea"/>
                <a:cs typeface="+mj-cs"/>
              </a:rPr>
              <a:t> Materials </a:t>
            </a:r>
            <a:r>
              <a:rPr lang="en-US" sz="3100">
                <a:solidFill>
                  <a:schemeClr val="bg1"/>
                </a:solidFill>
              </a:rPr>
              <a:t>Recommendation</a:t>
            </a:r>
            <a:endParaRPr lang="en-US" sz="3100" kern="1200">
              <a:solidFill>
                <a:schemeClr val="bg1"/>
              </a:solidFill>
              <a:latin typeface="+mj-lt"/>
              <a:ea typeface="+mj-ea"/>
              <a:cs typeface="+mj-cs"/>
            </a:endParaRPr>
          </a:p>
          <a:p>
            <a:pPr>
              <a:lnSpc>
                <a:spcPct val="90000"/>
              </a:lnSpc>
              <a:spcAft>
                <a:spcPts val="600"/>
              </a:spcAft>
            </a:pPr>
            <a:r>
              <a:rPr lang="en-US" sz="1600">
                <a:solidFill>
                  <a:schemeClr val="bg1"/>
                </a:solidFill>
                <a:cs typeface="Arial"/>
              </a:rPr>
              <a:t>NYSE: VMC</a:t>
            </a:r>
          </a:p>
        </p:txBody>
      </p:sp>
      <p:sp>
        <p:nvSpPr>
          <p:cNvPr id="8" name="TextBox 7">
            <a:extLst>
              <a:ext uri="{FF2B5EF4-FFF2-40B4-BE49-F238E27FC236}">
                <a16:creationId xmlns:a16="http://schemas.microsoft.com/office/drawing/2014/main" id="{BBFCC853-6B3B-B7C4-1FB0-0F1B326EB14A}"/>
              </a:ext>
            </a:extLst>
          </p:cNvPr>
          <p:cNvSpPr txBox="1"/>
          <p:nvPr/>
        </p:nvSpPr>
        <p:spPr>
          <a:xfrm>
            <a:off x="5300420" y="1095324"/>
            <a:ext cx="4943959" cy="369332"/>
          </a:xfrm>
          <a:prstGeom prst="rect">
            <a:avLst/>
          </a:prstGeom>
          <a:noFill/>
        </p:spPr>
        <p:txBody>
          <a:bodyPr wrap="square" lIns="91440" tIns="45720" rIns="91440" bIns="45720" rtlCol="0" anchor="t">
            <a:spAutoFit/>
          </a:bodyPr>
          <a:lstStyle/>
          <a:p>
            <a:endParaRPr lang="en-US">
              <a:solidFill>
                <a:schemeClr val="bg1"/>
              </a:solidFill>
              <a:cs typeface="Arial"/>
            </a:endParaRPr>
          </a:p>
        </p:txBody>
      </p:sp>
      <p:sp>
        <p:nvSpPr>
          <p:cNvPr id="2" name="矩形 1">
            <a:extLst>
              <a:ext uri="{FF2B5EF4-FFF2-40B4-BE49-F238E27FC236}">
                <a16:creationId xmlns:a16="http://schemas.microsoft.com/office/drawing/2014/main" id="{040DFBBD-C100-BA93-FA5D-2BFF711FFF12}"/>
              </a:ext>
            </a:extLst>
          </p:cNvPr>
          <p:cNvSpPr/>
          <p:nvPr/>
        </p:nvSpPr>
        <p:spPr>
          <a:xfrm>
            <a:off x="4155490" y="1002670"/>
            <a:ext cx="3881019" cy="1643108"/>
          </a:xfrm>
          <a:prstGeom prst="rect">
            <a:avLst/>
          </a:prstGeom>
          <a:solidFill>
            <a:srgbClr val="E86161"/>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zh-TW" altLang="en-US" sz="6000">
                <a:ea typeface="微軟正黑體"/>
                <a:cs typeface="Arial"/>
              </a:rPr>
              <a:t>HOLD</a:t>
            </a:r>
          </a:p>
          <a:p>
            <a:pPr algn="ctr"/>
            <a:endParaRPr lang="zh-TW" altLang="en-US" sz="1100">
              <a:ea typeface="微軟正黑體"/>
              <a:cs typeface="Arial"/>
            </a:endParaRPr>
          </a:p>
          <a:p>
            <a:pPr algn="ctr"/>
            <a:r>
              <a:rPr lang="zh-TW" altLang="en-US" sz="1400">
                <a:ea typeface="微軟正黑體"/>
                <a:cs typeface="Arial"/>
              </a:rPr>
              <a:t>Recommendation </a:t>
            </a:r>
            <a:r>
              <a:rPr lang="en-US" altLang="en-US" sz="1400">
                <a:ea typeface="微軟正黑體"/>
                <a:cs typeface="+mn-lt"/>
              </a:rPr>
              <a:t>(</a:t>
            </a:r>
            <a:r>
              <a:rPr lang="zh-TW" sz="1400">
                <a:ea typeface="+mn-lt"/>
                <a:cs typeface="+mn-lt"/>
              </a:rPr>
              <a:t>No Position</a:t>
            </a:r>
            <a:r>
              <a:rPr lang="en-US" altLang="zh-TW" sz="1400">
                <a:ea typeface="+mn-lt"/>
                <a:cs typeface="+mn-lt"/>
              </a:rPr>
              <a:t>)</a:t>
            </a:r>
            <a:endParaRPr lang="zh-TW" sz="1400">
              <a:ea typeface="+mn-lt"/>
              <a:cs typeface="+mn-lt"/>
            </a:endParaRPr>
          </a:p>
        </p:txBody>
      </p:sp>
      <p:sp>
        <p:nvSpPr>
          <p:cNvPr id="3" name="矩形 2">
            <a:extLst>
              <a:ext uri="{FF2B5EF4-FFF2-40B4-BE49-F238E27FC236}">
                <a16:creationId xmlns:a16="http://schemas.microsoft.com/office/drawing/2014/main" id="{2985549B-A010-C79E-0D72-8E9EBA2507A9}"/>
              </a:ext>
            </a:extLst>
          </p:cNvPr>
          <p:cNvSpPr/>
          <p:nvPr/>
        </p:nvSpPr>
        <p:spPr>
          <a:xfrm>
            <a:off x="325607" y="2915007"/>
            <a:ext cx="2271942" cy="1188127"/>
          </a:xfrm>
          <a:prstGeom prst="rect">
            <a:avLst/>
          </a:prstGeom>
          <a:solidFill>
            <a:srgbClr val="5C73B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sz="2800" b="1">
                <a:solidFill>
                  <a:srgbClr val="FFC000"/>
                </a:solidFill>
                <a:ea typeface="微軟正黑體"/>
                <a:cs typeface="Arial"/>
              </a:rPr>
              <a:t>VMC</a:t>
            </a:r>
          </a:p>
          <a:p>
            <a:pPr algn="ctr"/>
            <a:r>
              <a:rPr lang="zh-TW" altLang="en-US" sz="1200">
                <a:ea typeface="微軟正黑體"/>
                <a:cs typeface="Arial"/>
              </a:rPr>
              <a:t>Stock</a:t>
            </a:r>
          </a:p>
        </p:txBody>
      </p:sp>
      <p:sp>
        <p:nvSpPr>
          <p:cNvPr id="9" name="矩形 8">
            <a:extLst>
              <a:ext uri="{FF2B5EF4-FFF2-40B4-BE49-F238E27FC236}">
                <a16:creationId xmlns:a16="http://schemas.microsoft.com/office/drawing/2014/main" id="{E9B5F8A4-A74F-012F-DF5E-CD7283E92766}"/>
              </a:ext>
            </a:extLst>
          </p:cNvPr>
          <p:cNvSpPr/>
          <p:nvPr/>
        </p:nvSpPr>
        <p:spPr>
          <a:xfrm>
            <a:off x="3488653" y="2915006"/>
            <a:ext cx="2271942" cy="1188127"/>
          </a:xfrm>
          <a:prstGeom prst="rect">
            <a:avLst/>
          </a:prstGeom>
          <a:solidFill>
            <a:srgbClr val="5C73B5"/>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TW" altLang="en-US" sz="2800" b="1">
                <a:solidFill>
                  <a:srgbClr val="FFC000"/>
                </a:solidFill>
                <a:ea typeface="微軟正黑體"/>
                <a:cs typeface="Arial"/>
              </a:rPr>
              <a:t>$261.46</a:t>
            </a:r>
          </a:p>
          <a:p>
            <a:pPr algn="ctr"/>
            <a:r>
              <a:rPr lang="zh-TW" altLang="en-US" sz="1200">
                <a:ea typeface="微軟正黑體"/>
                <a:cs typeface="Arial"/>
              </a:rPr>
              <a:t>Current price</a:t>
            </a:r>
          </a:p>
        </p:txBody>
      </p:sp>
      <p:sp>
        <p:nvSpPr>
          <p:cNvPr id="10" name="矩形 9">
            <a:extLst>
              <a:ext uri="{FF2B5EF4-FFF2-40B4-BE49-F238E27FC236}">
                <a16:creationId xmlns:a16="http://schemas.microsoft.com/office/drawing/2014/main" id="{80784E08-3CE4-F716-6476-1F706C56484D}"/>
              </a:ext>
            </a:extLst>
          </p:cNvPr>
          <p:cNvSpPr/>
          <p:nvPr/>
        </p:nvSpPr>
        <p:spPr>
          <a:xfrm>
            <a:off x="6636151" y="2915006"/>
            <a:ext cx="2271942" cy="1188127"/>
          </a:xfrm>
          <a:prstGeom prst="rect">
            <a:avLst/>
          </a:prstGeom>
          <a:solidFill>
            <a:srgbClr val="5C73B5"/>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TW" altLang="en-US" sz="2800" b="1">
                <a:solidFill>
                  <a:srgbClr val="FFC000"/>
                </a:solidFill>
                <a:ea typeface="微軟正黑體"/>
                <a:cs typeface="Arial"/>
              </a:rPr>
              <a:t>$240.11 </a:t>
            </a:r>
          </a:p>
          <a:p>
            <a:pPr algn="ctr"/>
            <a:r>
              <a:rPr lang="zh-TW" altLang="en-US" sz="1200">
                <a:ea typeface="微軟正黑體"/>
                <a:cs typeface="Arial"/>
              </a:rPr>
              <a:t>Target Price</a:t>
            </a:r>
          </a:p>
        </p:txBody>
      </p:sp>
      <p:sp>
        <p:nvSpPr>
          <p:cNvPr id="11" name="矩形 10">
            <a:extLst>
              <a:ext uri="{FF2B5EF4-FFF2-40B4-BE49-F238E27FC236}">
                <a16:creationId xmlns:a16="http://schemas.microsoft.com/office/drawing/2014/main" id="{37ADF68C-1C06-C501-2814-44BF13A8881D}"/>
              </a:ext>
            </a:extLst>
          </p:cNvPr>
          <p:cNvSpPr/>
          <p:nvPr/>
        </p:nvSpPr>
        <p:spPr>
          <a:xfrm>
            <a:off x="9681953" y="2915006"/>
            <a:ext cx="2271942" cy="1188127"/>
          </a:xfrm>
          <a:prstGeom prst="rect">
            <a:avLst/>
          </a:prstGeom>
          <a:solidFill>
            <a:srgbClr val="5C73B5"/>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TW" altLang="en-US" sz="2800" b="1">
                <a:solidFill>
                  <a:srgbClr val="FF0000"/>
                </a:solidFill>
                <a:ea typeface="微軟正黑體"/>
                <a:cs typeface="Arial"/>
              </a:rPr>
              <a:t>-8.2%</a:t>
            </a:r>
          </a:p>
          <a:p>
            <a:pPr algn="ctr"/>
            <a:r>
              <a:rPr lang="zh-TW" altLang="en-US" sz="1200">
                <a:ea typeface="微軟正黑體"/>
                <a:cs typeface="Arial"/>
              </a:rPr>
              <a:t>Expected Return</a:t>
            </a:r>
          </a:p>
        </p:txBody>
      </p:sp>
      <p:sp>
        <p:nvSpPr>
          <p:cNvPr id="12" name="矩形 11">
            <a:extLst>
              <a:ext uri="{FF2B5EF4-FFF2-40B4-BE49-F238E27FC236}">
                <a16:creationId xmlns:a16="http://schemas.microsoft.com/office/drawing/2014/main" id="{CDF038F7-9A34-3905-1955-1DD487556792}"/>
              </a:ext>
            </a:extLst>
          </p:cNvPr>
          <p:cNvSpPr/>
          <p:nvPr/>
        </p:nvSpPr>
        <p:spPr>
          <a:xfrm>
            <a:off x="325684" y="4211069"/>
            <a:ext cx="5437501" cy="2552495"/>
          </a:xfrm>
          <a:prstGeom prst="rect">
            <a:avLst/>
          </a:prstGeom>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endParaRPr lang="af-ZA" b="1"/>
          </a:p>
          <a:p>
            <a:pPr>
              <a:buFont typeface=""/>
              <a:buChar char="•"/>
            </a:pPr>
            <a:endParaRPr lang="af-ZA" altLang="zh-TW">
              <a:cs typeface="Arial"/>
            </a:endParaRPr>
          </a:p>
        </p:txBody>
      </p:sp>
      <p:sp>
        <p:nvSpPr>
          <p:cNvPr id="13" name="矩形 12">
            <a:extLst>
              <a:ext uri="{FF2B5EF4-FFF2-40B4-BE49-F238E27FC236}">
                <a16:creationId xmlns:a16="http://schemas.microsoft.com/office/drawing/2014/main" id="{3F065E82-148B-BEF5-EF61-78349718C462}"/>
              </a:ext>
            </a:extLst>
          </p:cNvPr>
          <p:cNvSpPr/>
          <p:nvPr/>
        </p:nvSpPr>
        <p:spPr>
          <a:xfrm>
            <a:off x="6633576" y="4211069"/>
            <a:ext cx="5323405" cy="2552495"/>
          </a:xfrm>
          <a:prstGeom prst="rect">
            <a:avLst/>
          </a:prstGeom>
          <a:ln>
            <a:solidFill>
              <a:srgbClr val="FFC000"/>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ea typeface="微軟正黑體"/>
              <a:cs typeface="Arial"/>
            </a:endParaRPr>
          </a:p>
        </p:txBody>
      </p:sp>
      <p:sp>
        <p:nvSpPr>
          <p:cNvPr id="14" name="文字方塊 13">
            <a:extLst>
              <a:ext uri="{FF2B5EF4-FFF2-40B4-BE49-F238E27FC236}">
                <a16:creationId xmlns:a16="http://schemas.microsoft.com/office/drawing/2014/main" id="{119B0DBF-0ED5-8FC4-0E61-FF78726B6185}"/>
              </a:ext>
            </a:extLst>
          </p:cNvPr>
          <p:cNvSpPr txBox="1"/>
          <p:nvPr/>
        </p:nvSpPr>
        <p:spPr>
          <a:xfrm>
            <a:off x="401711" y="4319595"/>
            <a:ext cx="526578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a:solidFill>
                  <a:srgbClr val="FF0000"/>
                </a:solidFill>
                <a:ea typeface="+mn-lt"/>
                <a:cs typeface="+mn-lt"/>
              </a:rPr>
              <a:t>Re</a:t>
            </a:r>
            <a:r>
              <a:rPr lang="zh-TW" b="1">
                <a:solidFill>
                  <a:srgbClr val="FF0000"/>
                </a:solidFill>
                <a:ea typeface="+mn-lt"/>
                <a:cs typeface="+mn-lt"/>
              </a:rPr>
              <a:t>as</a:t>
            </a:r>
            <a:r>
              <a:rPr lang="en-US" altLang="zh-TW" b="1">
                <a:solidFill>
                  <a:srgbClr val="FF0000"/>
                </a:solidFill>
                <a:ea typeface="+mn-lt"/>
                <a:cs typeface="+mn-lt"/>
              </a:rPr>
              <a:t>on</a:t>
            </a:r>
            <a:r>
              <a:rPr lang="zh-TW" b="1">
                <a:solidFill>
                  <a:srgbClr val="FF0000"/>
                </a:solidFill>
                <a:ea typeface="+mn-lt"/>
                <a:cs typeface="+mn-lt"/>
              </a:rPr>
              <a:t>s </a:t>
            </a:r>
            <a:r>
              <a:rPr lang="en-US" altLang="zh-TW" b="1">
                <a:solidFill>
                  <a:srgbClr val="FF0000"/>
                </a:solidFill>
                <a:ea typeface="+mn-lt"/>
                <a:cs typeface="+mn-lt"/>
              </a:rPr>
              <a:t>N</a:t>
            </a:r>
            <a:r>
              <a:rPr lang="zh-TW" b="1">
                <a:solidFill>
                  <a:srgbClr val="FF0000"/>
                </a:solidFill>
                <a:ea typeface="+mn-lt"/>
                <a:cs typeface="+mn-lt"/>
              </a:rPr>
              <a:t>ot</a:t>
            </a:r>
            <a:r>
              <a:rPr lang="zh-TW" altLang="en-US" b="1">
                <a:solidFill>
                  <a:srgbClr val="FF0000"/>
                </a:solidFill>
                <a:ea typeface="+mn-lt"/>
                <a:cs typeface="+mn-lt"/>
              </a:rPr>
              <a:t> </a:t>
            </a:r>
            <a:r>
              <a:rPr lang="en-US" altLang="zh-TW" b="1">
                <a:solidFill>
                  <a:srgbClr val="FF0000"/>
                </a:solidFill>
                <a:ea typeface="+mn-lt"/>
                <a:cs typeface="+mn-lt"/>
              </a:rPr>
              <a:t>to</a:t>
            </a:r>
            <a:r>
              <a:rPr lang="zh-TW" altLang="en-US" b="1">
                <a:solidFill>
                  <a:srgbClr val="FF0000"/>
                </a:solidFill>
                <a:ea typeface="+mn-lt"/>
                <a:cs typeface="+mn-lt"/>
              </a:rPr>
              <a:t> </a:t>
            </a:r>
            <a:r>
              <a:rPr lang="en-US" altLang="zh-TW" b="1">
                <a:solidFill>
                  <a:srgbClr val="FF0000"/>
                </a:solidFill>
                <a:ea typeface="+mn-lt"/>
                <a:cs typeface="+mn-lt"/>
              </a:rPr>
              <a:t>Add</a:t>
            </a:r>
            <a:endParaRPr lang="zh-TW" b="1"/>
          </a:p>
          <a:p>
            <a:endParaRPr lang="zh-TW" altLang="en-US" b="1">
              <a:cs typeface="Arial"/>
            </a:endParaRPr>
          </a:p>
          <a:p>
            <a:pPr marL="285750" indent="-285750">
              <a:buFont typeface="Arial"/>
              <a:buChar char="•"/>
            </a:pPr>
            <a:r>
              <a:rPr lang="af-ZA" altLang="zh-TW" err="1">
                <a:ea typeface="微軟正黑體"/>
                <a:cs typeface="Arial"/>
              </a:rPr>
              <a:t>Elevated</a:t>
            </a:r>
            <a:r>
              <a:rPr lang="af-ZA" altLang="zh-TW">
                <a:ea typeface="微軟正黑體"/>
                <a:cs typeface="Arial"/>
              </a:rPr>
              <a:t> </a:t>
            </a:r>
            <a:r>
              <a:rPr lang="af-ZA" altLang="zh-TW" err="1">
                <a:ea typeface="微軟正黑體"/>
                <a:cs typeface="Arial"/>
              </a:rPr>
              <a:t>valuation</a:t>
            </a:r>
            <a:r>
              <a:rPr lang="af-ZA" altLang="zh-TW">
                <a:ea typeface="微軟正黑體"/>
                <a:cs typeface="Arial"/>
              </a:rPr>
              <a:t> </a:t>
            </a:r>
            <a:endParaRPr lang="en-US" altLang="zh-TW">
              <a:ea typeface="微軟正黑體"/>
              <a:cs typeface="Arial"/>
            </a:endParaRPr>
          </a:p>
          <a:p>
            <a:pPr marL="285750" indent="-285750">
              <a:buFont typeface="Arial"/>
              <a:buChar char="•"/>
            </a:pPr>
            <a:endParaRPr lang="af-ZA" altLang="zh-TW">
              <a:ea typeface="微軟正黑體"/>
              <a:cs typeface="Arial"/>
            </a:endParaRPr>
          </a:p>
          <a:p>
            <a:pPr marL="285750" indent="-285750">
              <a:buFont typeface="Arial"/>
              <a:buChar char="•"/>
            </a:pPr>
            <a:r>
              <a:rPr lang="af-ZA" altLang="zh-TW" err="1">
                <a:ea typeface="微軟正黑體"/>
                <a:cs typeface="Arial"/>
              </a:rPr>
              <a:t>Cyclical</a:t>
            </a:r>
            <a:r>
              <a:rPr lang="af-ZA" altLang="zh-TW">
                <a:ea typeface="微軟正黑體"/>
                <a:cs typeface="Arial"/>
              </a:rPr>
              <a:t> </a:t>
            </a:r>
            <a:r>
              <a:rPr lang="af-ZA" altLang="zh-TW" err="1">
                <a:ea typeface="微軟正黑體"/>
                <a:cs typeface="Arial"/>
              </a:rPr>
              <a:t>risk</a:t>
            </a:r>
            <a:r>
              <a:rPr lang="af-ZA" altLang="zh-TW">
                <a:ea typeface="微軟正黑體"/>
                <a:cs typeface="Arial"/>
              </a:rPr>
              <a:t> in </a:t>
            </a:r>
            <a:r>
              <a:rPr lang="af-ZA" altLang="zh-TW" err="1">
                <a:ea typeface="微軟正黑體"/>
                <a:cs typeface="Arial"/>
              </a:rPr>
              <a:t>construction</a:t>
            </a:r>
            <a:r>
              <a:rPr lang="af-ZA" altLang="zh-TW">
                <a:ea typeface="微軟正黑體"/>
                <a:cs typeface="Arial"/>
              </a:rPr>
              <a:t> </a:t>
            </a:r>
            <a:r>
              <a:rPr lang="af-ZA" altLang="zh-TW" err="1">
                <a:ea typeface="微軟正黑體"/>
                <a:cs typeface="Arial"/>
              </a:rPr>
              <a:t>demand</a:t>
            </a:r>
            <a:r>
              <a:rPr lang="af-ZA" altLang="zh-TW">
                <a:ea typeface="微軟正黑體"/>
                <a:cs typeface="Arial"/>
              </a:rPr>
              <a:t> </a:t>
            </a:r>
            <a:endParaRPr lang="en-US" altLang="zh-TW">
              <a:ea typeface="微軟正黑體"/>
              <a:cs typeface="Arial"/>
            </a:endParaRPr>
          </a:p>
          <a:p>
            <a:pPr marL="285750" indent="-285750">
              <a:buFont typeface="Arial"/>
              <a:buChar char="•"/>
            </a:pPr>
            <a:endParaRPr lang="af-ZA" altLang="zh-TW">
              <a:ea typeface="微軟正黑體"/>
              <a:cs typeface="Arial"/>
            </a:endParaRPr>
          </a:p>
          <a:p>
            <a:pPr marL="285750" indent="-285750">
              <a:buFont typeface="Arial"/>
              <a:buChar char="•"/>
            </a:pPr>
            <a:r>
              <a:rPr lang="af-ZA" altLang="zh-TW" err="1">
                <a:ea typeface="微軟正黑體"/>
                <a:cs typeface="Arial"/>
              </a:rPr>
              <a:t>Materials</a:t>
            </a:r>
            <a:r>
              <a:rPr lang="af-ZA" altLang="zh-TW">
                <a:ea typeface="微軟正黑體"/>
                <a:cs typeface="Arial"/>
              </a:rPr>
              <a:t> </a:t>
            </a:r>
            <a:r>
              <a:rPr lang="af-ZA" altLang="zh-TW" err="1">
                <a:ea typeface="微軟正黑體"/>
                <a:cs typeface="Arial"/>
              </a:rPr>
              <a:t>sector</a:t>
            </a:r>
            <a:r>
              <a:rPr lang="af-ZA" altLang="zh-TW">
                <a:ea typeface="微軟正黑體"/>
                <a:cs typeface="Arial"/>
              </a:rPr>
              <a:t> </a:t>
            </a:r>
            <a:r>
              <a:rPr lang="af-ZA" altLang="zh-TW" err="1">
                <a:ea typeface="微軟正黑體"/>
                <a:cs typeface="Arial"/>
              </a:rPr>
              <a:t>underperformance</a:t>
            </a:r>
            <a:r>
              <a:rPr lang="af-ZA" altLang="zh-TW">
                <a:ea typeface="微軟正黑體"/>
                <a:cs typeface="Arial"/>
              </a:rPr>
              <a:t> </a:t>
            </a:r>
            <a:r>
              <a:rPr lang="af-ZA" altLang="zh-TW" err="1">
                <a:ea typeface="微軟正黑體"/>
                <a:cs typeface="Arial"/>
              </a:rPr>
              <a:t>vs</a:t>
            </a:r>
            <a:r>
              <a:rPr lang="af-ZA" altLang="zh-TW">
                <a:ea typeface="微軟正黑體"/>
                <a:cs typeface="Arial"/>
              </a:rPr>
              <a:t> S&amp;P 500</a:t>
            </a:r>
            <a:endParaRPr lang="zh-TW"/>
          </a:p>
        </p:txBody>
      </p:sp>
      <p:sp>
        <p:nvSpPr>
          <p:cNvPr id="15" name="文字方塊 14">
            <a:extLst>
              <a:ext uri="{FF2B5EF4-FFF2-40B4-BE49-F238E27FC236}">
                <a16:creationId xmlns:a16="http://schemas.microsoft.com/office/drawing/2014/main" id="{A83D9F6F-273B-2730-3B97-835D22EDB48C}"/>
              </a:ext>
            </a:extLst>
          </p:cNvPr>
          <p:cNvSpPr txBox="1"/>
          <p:nvPr/>
        </p:nvSpPr>
        <p:spPr>
          <a:xfrm>
            <a:off x="6612601" y="4322039"/>
            <a:ext cx="5574553"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b="1">
                <a:solidFill>
                  <a:srgbClr val="FFC000"/>
                </a:solidFill>
                <a:ea typeface="+mn-lt"/>
                <a:cs typeface="+mn-lt"/>
              </a:rPr>
              <a:t>Key Risks</a:t>
            </a:r>
            <a:endParaRPr lang="zh-TW">
              <a:solidFill>
                <a:srgbClr val="FFC000"/>
              </a:solidFill>
            </a:endParaRPr>
          </a:p>
          <a:p>
            <a:endParaRPr lang="zh-TW" altLang="en-US" b="1">
              <a:ea typeface="+mn-lt"/>
              <a:cs typeface="+mn-lt"/>
            </a:endParaRPr>
          </a:p>
          <a:p>
            <a:pPr marL="285750" indent="-285750">
              <a:buFont typeface="Arial"/>
              <a:buChar char="•"/>
            </a:pPr>
            <a:r>
              <a:rPr lang="zh-TW">
                <a:ea typeface="+mn-lt"/>
                <a:cs typeface="+mn-lt"/>
              </a:rPr>
              <a:t>Stronger</a:t>
            </a:r>
            <a:r>
              <a:rPr lang="zh-TW" altLang="en-US">
                <a:ea typeface="+mn-lt"/>
                <a:cs typeface="+mn-lt"/>
              </a:rPr>
              <a:t> </a:t>
            </a:r>
            <a:r>
              <a:rPr lang="zh-TW">
                <a:ea typeface="+mn-lt"/>
                <a:cs typeface="+mn-lt"/>
              </a:rPr>
              <a:t>than</a:t>
            </a:r>
            <a:r>
              <a:rPr lang="zh-TW" altLang="en-US">
                <a:ea typeface="+mn-lt"/>
                <a:cs typeface="+mn-lt"/>
              </a:rPr>
              <a:t> </a:t>
            </a:r>
            <a:r>
              <a:rPr lang="zh-TW">
                <a:ea typeface="+mn-lt"/>
                <a:cs typeface="+mn-lt"/>
              </a:rPr>
              <a:t>expected infrastructure spending</a:t>
            </a:r>
            <a:endParaRPr lang="zh-TW" altLang="en-US">
              <a:ea typeface="微軟正黑體" panose="020B0604030504040204" pitchFamily="34" charset="-120"/>
              <a:cs typeface="+mn-lt"/>
            </a:endParaRPr>
          </a:p>
          <a:p>
            <a:pPr marL="285750" indent="-285750">
              <a:buFont typeface="Arial"/>
              <a:buChar char="•"/>
            </a:pPr>
            <a:endParaRPr lang="zh-TW">
              <a:ea typeface="微軟正黑體"/>
              <a:cs typeface="Arial"/>
            </a:endParaRPr>
          </a:p>
          <a:p>
            <a:pPr marL="285750" indent="-285750">
              <a:buFont typeface="Arial"/>
              <a:buChar char="•"/>
            </a:pPr>
            <a:r>
              <a:rPr lang="zh-TW">
                <a:ea typeface="+mn-lt"/>
                <a:cs typeface="+mn-lt"/>
              </a:rPr>
              <a:t>Continued pricing power in aggregates market </a:t>
            </a:r>
            <a:endParaRPr lang="zh-TW"/>
          </a:p>
          <a:p>
            <a:pPr marL="285750" indent="-285750">
              <a:buFont typeface="Arial"/>
              <a:buChar char="•"/>
            </a:pPr>
            <a:endParaRPr lang="zh-TW" altLang="en-US">
              <a:ea typeface="+mn-lt"/>
              <a:cs typeface="+mn-lt"/>
            </a:endParaRPr>
          </a:p>
          <a:p>
            <a:pPr marL="285750" indent="-285750">
              <a:buFont typeface="Arial"/>
              <a:buChar char="•"/>
            </a:pPr>
            <a:r>
              <a:rPr lang="zh-TW">
                <a:ea typeface="+mn-lt"/>
                <a:cs typeface="+mn-lt"/>
              </a:rPr>
              <a:t>Potential operational improvements or acquisitions </a:t>
            </a:r>
            <a:endParaRPr lang="zh-TW"/>
          </a:p>
          <a:p>
            <a:pPr algn="l"/>
            <a:endParaRPr lang="zh-TW" altLang="en-US">
              <a:ea typeface="微軟正黑體"/>
              <a:cs typeface="Arial"/>
            </a:endParaRPr>
          </a:p>
        </p:txBody>
      </p:sp>
    </p:spTree>
    <p:extLst>
      <p:ext uri="{BB962C8B-B14F-4D97-AF65-F5344CB8AC3E}">
        <p14:creationId xmlns:p14="http://schemas.microsoft.com/office/powerpoint/2010/main" val="2632246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EFF77-90D3-9CC8-5E85-AA724E95C39E}"/>
              </a:ext>
            </a:extLst>
          </p:cNvPr>
          <p:cNvSpPr>
            <a:spLocks noGrp="1"/>
          </p:cNvSpPr>
          <p:nvPr>
            <p:ph type="title"/>
          </p:nvPr>
        </p:nvSpPr>
        <p:spPr/>
        <p:txBody>
          <a:bodyPr lIns="91440" tIns="45720" rIns="91440" bIns="45720" anchor="t"/>
          <a:lstStyle/>
          <a:p>
            <a:r>
              <a:rPr lang="en-US">
                <a:cs typeface="Arial"/>
              </a:rPr>
              <a:t>Sherwin Williams</a:t>
            </a:r>
            <a:endParaRPr lang="en-US"/>
          </a:p>
        </p:txBody>
      </p:sp>
      <p:sp>
        <p:nvSpPr>
          <p:cNvPr id="4" name="Slide Number Placeholder 3">
            <a:extLst>
              <a:ext uri="{FF2B5EF4-FFF2-40B4-BE49-F238E27FC236}">
                <a16:creationId xmlns:a16="http://schemas.microsoft.com/office/drawing/2014/main" id="{D22C0D57-012A-7867-8DF8-349D35360CAE}"/>
              </a:ext>
            </a:extLst>
          </p:cNvPr>
          <p:cNvSpPr>
            <a:spLocks noGrp="1"/>
          </p:cNvSpPr>
          <p:nvPr>
            <p:ph type="sldNum" sz="quarter" idx="12"/>
          </p:nvPr>
        </p:nvSpPr>
        <p:spPr/>
        <p:txBody>
          <a:bodyPr lIns="91440" tIns="45720" rIns="91440" bIns="45720" anchor="t"/>
          <a:lstStyle/>
          <a:p>
            <a:pPr defTabSz="457200"/>
            <a:endParaRPr lang="en-US">
              <a:solidFill>
                <a:prstClr val="black"/>
              </a:solidFill>
              <a:cs typeface="Arial"/>
            </a:endParaRPr>
          </a:p>
          <a:p>
            <a:pPr defTabSz="457200"/>
            <a:endParaRPr lang="en-US">
              <a:solidFill>
                <a:prstClr val="black"/>
              </a:solidFill>
              <a:cs typeface="Arial"/>
            </a:endParaRPr>
          </a:p>
        </p:txBody>
      </p:sp>
      <p:pic>
        <p:nvPicPr>
          <p:cNvPr id="3" name="Content Placeholder 2">
            <a:extLst>
              <a:ext uri="{FF2B5EF4-FFF2-40B4-BE49-F238E27FC236}">
                <a16:creationId xmlns:a16="http://schemas.microsoft.com/office/drawing/2014/main" id="{2470EEA4-37EF-249D-3DFE-2E66A138FCBB}"/>
              </a:ext>
            </a:extLst>
          </p:cNvPr>
          <p:cNvPicPr>
            <a:picLocks noGrp="1" noChangeAspect="1"/>
          </p:cNvPicPr>
          <p:nvPr>
            <p:ph idx="1"/>
          </p:nvPr>
        </p:nvPicPr>
        <p:blipFill>
          <a:blip r:embed="rId2"/>
          <a:srcRect l="3412" t="21676" r="162" b="31647"/>
          <a:stretch>
            <a:fillRect/>
          </a:stretch>
        </p:blipFill>
        <p:spPr>
          <a:xfrm>
            <a:off x="-3429" y="841282"/>
            <a:ext cx="12168919" cy="3340625"/>
          </a:xfrm>
          <a:prstGeom prst="rect">
            <a:avLst/>
          </a:prstGeom>
        </p:spPr>
      </p:pic>
      <p:pic>
        <p:nvPicPr>
          <p:cNvPr id="8" name="Picture 7" descr="A blue and white logo&#10;&#10;AI-generated content may be incorrect.">
            <a:extLst>
              <a:ext uri="{FF2B5EF4-FFF2-40B4-BE49-F238E27FC236}">
                <a16:creationId xmlns:a16="http://schemas.microsoft.com/office/drawing/2014/main" id="{A4A18731-79CD-24E9-091F-9CB6A4604554}"/>
              </a:ext>
            </a:extLst>
          </p:cNvPr>
          <p:cNvPicPr>
            <a:picLocks noChangeAspect="1"/>
          </p:cNvPicPr>
          <p:nvPr/>
        </p:nvPicPr>
        <p:blipFill>
          <a:blip r:embed="rId3"/>
          <a:stretch>
            <a:fillRect/>
          </a:stretch>
        </p:blipFill>
        <p:spPr>
          <a:xfrm>
            <a:off x="153939" y="4343832"/>
            <a:ext cx="4787515" cy="2357485"/>
          </a:xfrm>
          <a:prstGeom prst="rect">
            <a:avLst/>
          </a:prstGeom>
        </p:spPr>
      </p:pic>
      <p:pic>
        <p:nvPicPr>
          <p:cNvPr id="9" name="Picture 8" descr="A person in a white coverall standing in front of a store&#10;&#10;AI-generated content may be incorrect.">
            <a:extLst>
              <a:ext uri="{FF2B5EF4-FFF2-40B4-BE49-F238E27FC236}">
                <a16:creationId xmlns:a16="http://schemas.microsoft.com/office/drawing/2014/main" id="{B9DC819E-F411-811C-C26A-872F5DAD1974}"/>
              </a:ext>
            </a:extLst>
          </p:cNvPr>
          <p:cNvPicPr>
            <a:picLocks noChangeAspect="1"/>
          </p:cNvPicPr>
          <p:nvPr/>
        </p:nvPicPr>
        <p:blipFill>
          <a:blip r:embed="rId4"/>
          <a:stretch>
            <a:fillRect/>
          </a:stretch>
        </p:blipFill>
        <p:spPr>
          <a:xfrm>
            <a:off x="6094797" y="4220008"/>
            <a:ext cx="3912465" cy="2635923"/>
          </a:xfrm>
          <a:prstGeom prst="rect">
            <a:avLst/>
          </a:prstGeom>
        </p:spPr>
      </p:pic>
    </p:spTree>
    <p:extLst>
      <p:ext uri="{BB962C8B-B14F-4D97-AF65-F5344CB8AC3E}">
        <p14:creationId xmlns:p14="http://schemas.microsoft.com/office/powerpoint/2010/main" val="41060270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0C2D9-E5C2-D1DA-2F9F-63775973C122}"/>
              </a:ext>
            </a:extLst>
          </p:cNvPr>
          <p:cNvSpPr>
            <a:spLocks noGrp="1"/>
          </p:cNvSpPr>
          <p:nvPr>
            <p:ph type="title"/>
          </p:nvPr>
        </p:nvSpPr>
        <p:spPr/>
        <p:txBody>
          <a:bodyPr lIns="91440" tIns="45720" rIns="91440" bIns="45720" anchor="t"/>
          <a:lstStyle/>
          <a:p>
            <a:r>
              <a:rPr lang="en-US">
                <a:cs typeface="Arial"/>
              </a:rPr>
              <a:t>Business Overview</a:t>
            </a:r>
            <a:endParaRPr lang="en-US"/>
          </a:p>
        </p:txBody>
      </p:sp>
      <p:sp>
        <p:nvSpPr>
          <p:cNvPr id="4" name="Slide Number Placeholder 3">
            <a:extLst>
              <a:ext uri="{FF2B5EF4-FFF2-40B4-BE49-F238E27FC236}">
                <a16:creationId xmlns:a16="http://schemas.microsoft.com/office/drawing/2014/main" id="{4A902784-5076-8ADF-5B57-5AC5E103994D}"/>
              </a:ext>
            </a:extLst>
          </p:cNvPr>
          <p:cNvSpPr>
            <a:spLocks noGrp="1"/>
          </p:cNvSpPr>
          <p:nvPr>
            <p:ph type="sldNum" sz="quarter" idx="12"/>
          </p:nvPr>
        </p:nvSpPr>
        <p:spPr>
          <a:xfrm>
            <a:off x="8834550" y="7518184"/>
            <a:ext cx="2844800" cy="365125"/>
          </a:xfrm>
        </p:spPr>
        <p:txBody>
          <a:bodyPr/>
          <a:lstStyle/>
          <a:p>
            <a:pPr defTabSz="457200"/>
            <a:fld id="{31B88968-69AF-4974-8688-D553AA0B5E68}" type="slidenum">
              <a:rPr lang="en-US" smtClean="0">
                <a:solidFill>
                  <a:prstClr val="black"/>
                </a:solidFill>
              </a:rPr>
              <a:pPr defTabSz="457200"/>
              <a:t>37</a:t>
            </a:fld>
            <a:endParaRPr lang="en-US">
              <a:solidFill>
                <a:prstClr val="black"/>
              </a:solidFill>
            </a:endParaRPr>
          </a:p>
        </p:txBody>
      </p:sp>
      <p:sp>
        <p:nvSpPr>
          <p:cNvPr id="17" name="TextBox 16">
            <a:extLst>
              <a:ext uri="{FF2B5EF4-FFF2-40B4-BE49-F238E27FC236}">
                <a16:creationId xmlns:a16="http://schemas.microsoft.com/office/drawing/2014/main" id="{47B15D53-67F8-DE19-11BA-DC7238317422}"/>
              </a:ext>
            </a:extLst>
          </p:cNvPr>
          <p:cNvSpPr txBox="1"/>
          <p:nvPr/>
        </p:nvSpPr>
        <p:spPr>
          <a:xfrm>
            <a:off x="230908" y="1108363"/>
            <a:ext cx="6080605" cy="56015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FF0000"/>
                </a:solidFill>
                <a:cs typeface="Arial"/>
              </a:rPr>
              <a:t>Company Overview</a:t>
            </a:r>
          </a:p>
          <a:p>
            <a:pPr marL="285750" indent="-285750">
              <a:buFont typeface="Arial"/>
              <a:buChar char="•"/>
            </a:pPr>
            <a:r>
              <a:rPr lang="en-US" sz="1600">
                <a:solidFill>
                  <a:srgbClr val="1A1A1A"/>
                </a:solidFill>
                <a:latin typeface="Calibri"/>
                <a:ea typeface="Calibri"/>
                <a:cs typeface="Calibri"/>
              </a:rPr>
              <a:t>Founded 1866, headquartered in Cleveland, OH. World's largest paint &amp; coatings company by revenue.</a:t>
            </a:r>
            <a:endParaRPr lang="en-US" sz="1600">
              <a:cs typeface="Arial"/>
            </a:endParaRPr>
          </a:p>
          <a:p>
            <a:pPr marL="285750" indent="-285750">
              <a:buFont typeface="Arial"/>
              <a:buChar char="•"/>
            </a:pPr>
            <a:r>
              <a:rPr lang="en-US" sz="1600">
                <a:solidFill>
                  <a:srgbClr val="1A1A1A"/>
                </a:solidFill>
                <a:latin typeface="Calibri"/>
                <a:ea typeface="Calibri"/>
                <a:cs typeface="Calibri"/>
              </a:rPr>
              <a:t>~$23B annual revenue | ~$83B market cap | ~60,000 employees worldwide</a:t>
            </a:r>
            <a:endParaRPr lang="en-US" sz="1600">
              <a:cs typeface="Arial"/>
            </a:endParaRPr>
          </a:p>
          <a:p>
            <a:pPr marL="285750" indent="-285750">
              <a:buFont typeface="Arial"/>
              <a:buChar char="•"/>
            </a:pPr>
            <a:r>
              <a:rPr lang="en-US" sz="1600">
                <a:solidFill>
                  <a:srgbClr val="1A1A1A"/>
                </a:solidFill>
                <a:latin typeface="Calibri"/>
                <a:ea typeface="Calibri"/>
                <a:cs typeface="Calibri"/>
              </a:rPr>
              <a:t>Operates 4,900+ company-owned stores in the Americas — unmatched retail distribution moat.</a:t>
            </a:r>
            <a:endParaRPr lang="en-US" sz="1600">
              <a:cs typeface="Arial"/>
            </a:endParaRPr>
          </a:p>
          <a:p>
            <a:pPr marL="285750" indent="-285750">
              <a:buFont typeface="Arial"/>
              <a:buChar char="•"/>
            </a:pPr>
            <a:r>
              <a:rPr lang="en-US" sz="1600">
                <a:solidFill>
                  <a:srgbClr val="1A1A1A"/>
                </a:solidFill>
                <a:latin typeface="Calibri"/>
                <a:ea typeface="Calibri"/>
                <a:cs typeface="Calibri"/>
              </a:rPr>
              <a:t>Dividend Aristocrat — 45+ consecutive years of dividend increases.</a:t>
            </a:r>
            <a:endParaRPr lang="en-US" sz="1600">
              <a:cs typeface="Arial"/>
            </a:endParaRPr>
          </a:p>
          <a:p>
            <a:endParaRPr lang="en-US" sz="2400">
              <a:solidFill>
                <a:srgbClr val="FF0000"/>
              </a:solidFill>
              <a:latin typeface="Calibri"/>
              <a:ea typeface="Calibri"/>
              <a:cs typeface="Calibri"/>
            </a:endParaRPr>
          </a:p>
          <a:p>
            <a:endParaRPr lang="en-US" sz="2400">
              <a:solidFill>
                <a:srgbClr val="FF0000"/>
              </a:solidFill>
              <a:latin typeface="Calibri"/>
              <a:ea typeface="Calibri"/>
              <a:cs typeface="Calibri"/>
            </a:endParaRPr>
          </a:p>
          <a:p>
            <a:r>
              <a:rPr lang="en-US" sz="2400">
                <a:solidFill>
                  <a:srgbClr val="FF0000"/>
                </a:solidFill>
                <a:latin typeface="Calibri"/>
                <a:ea typeface="Calibri"/>
                <a:cs typeface="Calibri"/>
              </a:rPr>
              <a:t>Key </a:t>
            </a:r>
            <a:r>
              <a:rPr lang="en-US" sz="2400" err="1">
                <a:solidFill>
                  <a:srgbClr val="FF0000"/>
                </a:solidFill>
                <a:latin typeface="Calibri"/>
                <a:ea typeface="Calibri"/>
                <a:cs typeface="Calibri"/>
              </a:rPr>
              <a:t>Busines</a:t>
            </a:r>
            <a:r>
              <a:rPr lang="en-US" sz="2400">
                <a:solidFill>
                  <a:srgbClr val="FF0000"/>
                </a:solidFill>
                <a:latin typeface="Calibri"/>
                <a:ea typeface="Calibri"/>
                <a:cs typeface="Calibri"/>
              </a:rPr>
              <a:t>s Drivers </a:t>
            </a:r>
            <a:endParaRPr lang="en-US">
              <a:cs typeface="Arial"/>
            </a:endParaRPr>
          </a:p>
          <a:p>
            <a:pPr marL="285750" indent="-285750">
              <a:buFont typeface="Arial"/>
              <a:buChar char="•"/>
            </a:pPr>
            <a:r>
              <a:rPr lang="en-US" sz="1600">
                <a:solidFill>
                  <a:srgbClr val="1A1A1A"/>
                </a:solidFill>
                <a:latin typeface="Calibri"/>
                <a:ea typeface="Calibri"/>
                <a:cs typeface="Calibri"/>
              </a:rPr>
              <a:t>Housing turnover &amp; renovation cycle (primary demand driver)</a:t>
            </a:r>
            <a:endParaRPr lang="en-US" sz="1600">
              <a:cs typeface="Arial"/>
            </a:endParaRPr>
          </a:p>
          <a:p>
            <a:pPr marL="285750" indent="-285750">
              <a:buFont typeface="Arial"/>
              <a:buChar char="•"/>
            </a:pPr>
            <a:r>
              <a:rPr lang="en-US" sz="1600">
                <a:solidFill>
                  <a:srgbClr val="1A1A1A"/>
                </a:solidFill>
                <a:latin typeface="Calibri"/>
                <a:ea typeface="Calibri"/>
                <a:cs typeface="Calibri"/>
              </a:rPr>
              <a:t>New residential &amp; commercial construction activity</a:t>
            </a:r>
            <a:endParaRPr lang="en-US" sz="1600">
              <a:cs typeface="Arial"/>
            </a:endParaRPr>
          </a:p>
          <a:p>
            <a:pPr marL="285750" indent="-285750">
              <a:buFont typeface="Arial"/>
              <a:buChar char="•"/>
            </a:pPr>
            <a:r>
              <a:rPr lang="en-US" sz="1600">
                <a:solidFill>
                  <a:srgbClr val="1A1A1A"/>
                </a:solidFill>
                <a:latin typeface="Calibri"/>
                <a:ea typeface="Calibri"/>
                <a:cs typeface="Calibri"/>
              </a:rPr>
              <a:t>Raw material costs: </a:t>
            </a:r>
            <a:r>
              <a:rPr lang="en-US" sz="1600" err="1">
                <a:solidFill>
                  <a:srgbClr val="1A1A1A"/>
                </a:solidFill>
                <a:latin typeface="Calibri"/>
                <a:ea typeface="Calibri"/>
                <a:cs typeface="Calibri"/>
              </a:rPr>
              <a:t>TiO</a:t>
            </a:r>
            <a:r>
              <a:rPr lang="en-US" sz="1600">
                <a:solidFill>
                  <a:srgbClr val="1A1A1A"/>
                </a:solidFill>
                <a:latin typeface="Calibri"/>
                <a:ea typeface="Calibri"/>
                <a:cs typeface="Calibri"/>
              </a:rPr>
              <a:t>₂, petrochemical inputs (~40% of COGS)</a:t>
            </a:r>
            <a:endParaRPr lang="en-US" sz="1600">
              <a:cs typeface="Arial"/>
            </a:endParaRPr>
          </a:p>
          <a:p>
            <a:pPr marL="285750" indent="-285750">
              <a:buFont typeface="Arial"/>
              <a:buChar char="•"/>
            </a:pPr>
            <a:r>
              <a:rPr lang="en-US" sz="1600">
                <a:solidFill>
                  <a:srgbClr val="1A1A1A"/>
                </a:solidFill>
                <a:latin typeface="Calibri"/>
                <a:ea typeface="Calibri"/>
                <a:cs typeface="Calibri"/>
              </a:rPr>
              <a:t>Pro-painter channel pricing power &amp; contractor loyalty programs</a:t>
            </a:r>
            <a:endParaRPr lang="en-US" sz="1600">
              <a:cs typeface="Arial"/>
            </a:endParaRPr>
          </a:p>
          <a:p>
            <a:pPr marL="285750" indent="-285750">
              <a:buFont typeface="Arial"/>
              <a:buChar char="•"/>
            </a:pPr>
            <a:r>
              <a:rPr lang="en-US" sz="1600">
                <a:solidFill>
                  <a:srgbClr val="1A1A1A"/>
                </a:solidFill>
                <a:latin typeface="Calibri"/>
                <a:ea typeface="Calibri"/>
                <a:cs typeface="Calibri"/>
              </a:rPr>
              <a:t>International expansion &amp; Performance Coatings industrial growth</a:t>
            </a:r>
            <a:endParaRPr lang="en-US" sz="1600">
              <a:cs typeface="Arial"/>
            </a:endParaRPr>
          </a:p>
          <a:p>
            <a:endParaRPr lang="en-US" sz="1600">
              <a:solidFill>
                <a:srgbClr val="FF0000"/>
              </a:solidFill>
              <a:latin typeface="Calibri"/>
              <a:ea typeface="Calibri"/>
              <a:cs typeface="Calibri"/>
            </a:endParaRPr>
          </a:p>
          <a:p>
            <a:br>
              <a:rPr lang="en-US"/>
            </a:br>
            <a:endParaRPr lang="en-US"/>
          </a:p>
          <a:p>
            <a:endParaRPr lang="en-US">
              <a:solidFill>
                <a:srgbClr val="FF0000"/>
              </a:solidFill>
              <a:cs typeface="Arial"/>
            </a:endParaRPr>
          </a:p>
        </p:txBody>
      </p:sp>
      <p:sp>
        <p:nvSpPr>
          <p:cNvPr id="18" name="Rectangle 17">
            <a:extLst>
              <a:ext uri="{FF2B5EF4-FFF2-40B4-BE49-F238E27FC236}">
                <a16:creationId xmlns:a16="http://schemas.microsoft.com/office/drawing/2014/main" id="{31278D90-0F87-226F-E88F-7181B11BA1B4}"/>
              </a:ext>
            </a:extLst>
          </p:cNvPr>
          <p:cNvSpPr/>
          <p:nvPr/>
        </p:nvSpPr>
        <p:spPr>
          <a:xfrm>
            <a:off x="6415659" y="1255394"/>
            <a:ext cx="5462016" cy="126796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E6D2F7FD-09C2-8985-ADB1-A99BBE65A3EA}"/>
              </a:ext>
            </a:extLst>
          </p:cNvPr>
          <p:cNvSpPr txBox="1"/>
          <p:nvPr/>
        </p:nvSpPr>
        <p:spPr>
          <a:xfrm>
            <a:off x="6406896" y="1377696"/>
            <a:ext cx="523036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FF0000"/>
                </a:solidFill>
                <a:cs typeface="Arial"/>
              </a:rPr>
              <a:t>Paint Stores Group: ~58% of sales </a:t>
            </a:r>
          </a:p>
          <a:p>
            <a:r>
              <a:rPr lang="en-US" sz="1600">
                <a:latin typeface="Calibri"/>
                <a:ea typeface="Calibri"/>
                <a:cs typeface="Calibri"/>
              </a:rPr>
              <a:t>~4,900 company-owned stores; serves pro painters &amp; contractors; highest-margin segment</a:t>
            </a:r>
            <a:endParaRPr lang="en-US" sz="1600"/>
          </a:p>
        </p:txBody>
      </p:sp>
      <p:sp>
        <p:nvSpPr>
          <p:cNvPr id="20" name="Rectangle 19">
            <a:extLst>
              <a:ext uri="{FF2B5EF4-FFF2-40B4-BE49-F238E27FC236}">
                <a16:creationId xmlns:a16="http://schemas.microsoft.com/office/drawing/2014/main" id="{3C2460B1-34A4-0E88-26B6-05F2AD20A0CD}"/>
              </a:ext>
            </a:extLst>
          </p:cNvPr>
          <p:cNvSpPr/>
          <p:nvPr/>
        </p:nvSpPr>
        <p:spPr>
          <a:xfrm>
            <a:off x="6415659" y="3065906"/>
            <a:ext cx="5462016" cy="1267968"/>
          </a:xfrm>
          <a:prstGeom prst="rect">
            <a:avLst/>
          </a:prstGeom>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a:cs typeface="Arial"/>
            </a:endParaRPr>
          </a:p>
        </p:txBody>
      </p:sp>
      <p:sp>
        <p:nvSpPr>
          <p:cNvPr id="21" name="Rectangle 20">
            <a:extLst>
              <a:ext uri="{FF2B5EF4-FFF2-40B4-BE49-F238E27FC236}">
                <a16:creationId xmlns:a16="http://schemas.microsoft.com/office/drawing/2014/main" id="{F8F7DBCF-4467-BE29-1A97-BD09F9DF5A4B}"/>
              </a:ext>
            </a:extLst>
          </p:cNvPr>
          <p:cNvSpPr/>
          <p:nvPr/>
        </p:nvSpPr>
        <p:spPr>
          <a:xfrm>
            <a:off x="6415659" y="4888610"/>
            <a:ext cx="5462016" cy="126796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6257A18A-098B-C0B3-2299-8D1E48B975B6}"/>
              </a:ext>
            </a:extLst>
          </p:cNvPr>
          <p:cNvSpPr txBox="1"/>
          <p:nvPr/>
        </p:nvSpPr>
        <p:spPr>
          <a:xfrm>
            <a:off x="6571488" y="3206496"/>
            <a:ext cx="5108448" cy="103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24" name="TextBox 23">
            <a:extLst>
              <a:ext uri="{FF2B5EF4-FFF2-40B4-BE49-F238E27FC236}">
                <a16:creationId xmlns:a16="http://schemas.microsoft.com/office/drawing/2014/main" id="{EA9FF5BE-D08F-A261-1869-7A668D4A473A}"/>
              </a:ext>
            </a:extLst>
          </p:cNvPr>
          <p:cNvSpPr txBox="1"/>
          <p:nvPr/>
        </p:nvSpPr>
        <p:spPr>
          <a:xfrm>
            <a:off x="6412992" y="3224784"/>
            <a:ext cx="530351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a:solidFill>
                  <a:srgbClr val="FF0000"/>
                </a:solidFill>
                <a:cs typeface="Arial"/>
              </a:rPr>
              <a:t>Performance Coatings: ~27% of sales</a:t>
            </a:r>
          </a:p>
          <a:p>
            <a:r>
              <a:rPr lang="en-US" sz="1600">
                <a:latin typeface="Calibri"/>
                <a:ea typeface="Calibri"/>
                <a:cs typeface="Calibri"/>
              </a:rPr>
              <a:t>Industrial coatings, auto refinish, protective &amp; marine; global diversification</a:t>
            </a:r>
            <a:endParaRPr lang="en-US" sz="1600"/>
          </a:p>
        </p:txBody>
      </p:sp>
      <p:sp>
        <p:nvSpPr>
          <p:cNvPr id="25" name="TextBox 24">
            <a:extLst>
              <a:ext uri="{FF2B5EF4-FFF2-40B4-BE49-F238E27FC236}">
                <a16:creationId xmlns:a16="http://schemas.microsoft.com/office/drawing/2014/main" id="{68C8AFC2-9CEB-95F4-2AAC-6E8CAD04B150}"/>
              </a:ext>
            </a:extLst>
          </p:cNvPr>
          <p:cNvSpPr txBox="1"/>
          <p:nvPr/>
        </p:nvSpPr>
        <p:spPr>
          <a:xfrm>
            <a:off x="6412992" y="5071872"/>
            <a:ext cx="532790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a:solidFill>
                  <a:srgbClr val="FF0000"/>
                </a:solidFill>
                <a:cs typeface="Arial"/>
              </a:rPr>
              <a:t>Consumer Brands Group: ~15% of sales</a:t>
            </a:r>
          </a:p>
          <a:p>
            <a:r>
              <a:rPr lang="en-US" sz="1600">
                <a:latin typeface="Calibri"/>
                <a:ea typeface="Calibri"/>
                <a:cs typeface="Calibri"/>
              </a:rPr>
              <a:t>Sells branded &amp; private-label products through Lowe's, Home Depot, and independent dealers</a:t>
            </a:r>
            <a:endParaRPr lang="en-US" sz="1600"/>
          </a:p>
        </p:txBody>
      </p:sp>
    </p:spTree>
    <p:extLst>
      <p:ext uri="{BB962C8B-B14F-4D97-AF65-F5344CB8AC3E}">
        <p14:creationId xmlns:p14="http://schemas.microsoft.com/office/powerpoint/2010/main" val="24866305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18073-9F68-AFE0-3AA4-F40EF56C73B1}"/>
              </a:ext>
            </a:extLst>
          </p:cNvPr>
          <p:cNvSpPr>
            <a:spLocks noGrp="1"/>
          </p:cNvSpPr>
          <p:nvPr>
            <p:ph type="title"/>
          </p:nvPr>
        </p:nvSpPr>
        <p:spPr/>
        <p:txBody>
          <a:bodyPr lIns="91440" tIns="45720" rIns="91440" bIns="45720" anchor="t"/>
          <a:lstStyle/>
          <a:p>
            <a:r>
              <a:rPr lang="en-US">
                <a:cs typeface="Arial"/>
              </a:rPr>
              <a:t>Financial analysis</a:t>
            </a:r>
            <a:endParaRPr lang="en-US"/>
          </a:p>
        </p:txBody>
      </p:sp>
      <p:sp>
        <p:nvSpPr>
          <p:cNvPr id="4" name="Slide Number Placeholder 3">
            <a:extLst>
              <a:ext uri="{FF2B5EF4-FFF2-40B4-BE49-F238E27FC236}">
                <a16:creationId xmlns:a16="http://schemas.microsoft.com/office/drawing/2014/main" id="{3CBD0A71-B97B-7134-EA13-25A8C286987F}"/>
              </a:ext>
            </a:extLst>
          </p:cNvPr>
          <p:cNvSpPr>
            <a:spLocks noGrp="1"/>
          </p:cNvSpPr>
          <p:nvPr>
            <p:ph type="sldNum" sz="quarter" idx="12"/>
          </p:nvPr>
        </p:nvSpPr>
        <p:spPr/>
        <p:txBody>
          <a:bodyPr lIns="91440" tIns="45720" rIns="91440" bIns="45720" anchor="t"/>
          <a:lstStyle/>
          <a:p>
            <a:pPr defTabSz="457200"/>
            <a:endParaRPr lang="en-US">
              <a:solidFill>
                <a:prstClr val="black"/>
              </a:solidFill>
              <a:cs typeface="Arial"/>
            </a:endParaRPr>
          </a:p>
        </p:txBody>
      </p:sp>
      <p:sp>
        <p:nvSpPr>
          <p:cNvPr id="17" name="Rectangle 16">
            <a:extLst>
              <a:ext uri="{FF2B5EF4-FFF2-40B4-BE49-F238E27FC236}">
                <a16:creationId xmlns:a16="http://schemas.microsoft.com/office/drawing/2014/main" id="{4FF07D9C-0D31-63C5-2F5F-DF22FC83099A}"/>
              </a:ext>
            </a:extLst>
          </p:cNvPr>
          <p:cNvSpPr/>
          <p:nvPr/>
        </p:nvSpPr>
        <p:spPr>
          <a:xfrm>
            <a:off x="306982" y="1256868"/>
            <a:ext cx="2267801" cy="91439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5C037CA-09F0-1D52-6607-BA1DA7A0DC47}"/>
              </a:ext>
            </a:extLst>
          </p:cNvPr>
          <p:cNvSpPr/>
          <p:nvPr/>
        </p:nvSpPr>
        <p:spPr>
          <a:xfrm>
            <a:off x="3292430" y="1256868"/>
            <a:ext cx="2318980" cy="91439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F184301-DFC5-2BF8-637F-914B3ED603FF}"/>
              </a:ext>
            </a:extLst>
          </p:cNvPr>
          <p:cNvSpPr/>
          <p:nvPr/>
        </p:nvSpPr>
        <p:spPr>
          <a:xfrm>
            <a:off x="6289251" y="1256868"/>
            <a:ext cx="2290548" cy="91439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91D657-C3FD-A357-7956-C7119CC7BA6F}"/>
              </a:ext>
            </a:extLst>
          </p:cNvPr>
          <p:cNvSpPr/>
          <p:nvPr/>
        </p:nvSpPr>
        <p:spPr>
          <a:xfrm>
            <a:off x="9371370" y="1256867"/>
            <a:ext cx="2210936" cy="91439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D6C22E5-E0C9-4BCA-E039-BD8527B0C2F8}"/>
              </a:ext>
            </a:extLst>
          </p:cNvPr>
          <p:cNvSpPr txBox="1"/>
          <p:nvPr/>
        </p:nvSpPr>
        <p:spPr>
          <a:xfrm>
            <a:off x="307074" y="1256730"/>
            <a:ext cx="194480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solidFill>
                  <a:srgbClr val="FF0000"/>
                </a:solidFill>
                <a:cs typeface="Arial"/>
              </a:rPr>
              <a:t>Revenue</a:t>
            </a:r>
          </a:p>
          <a:p>
            <a:r>
              <a:rPr lang="en-US" sz="1600">
                <a:cs typeface="Arial"/>
              </a:rPr>
              <a:t>~23B (2025)</a:t>
            </a:r>
          </a:p>
        </p:txBody>
      </p:sp>
      <p:sp>
        <p:nvSpPr>
          <p:cNvPr id="22" name="TextBox 21">
            <a:extLst>
              <a:ext uri="{FF2B5EF4-FFF2-40B4-BE49-F238E27FC236}">
                <a16:creationId xmlns:a16="http://schemas.microsoft.com/office/drawing/2014/main" id="{F706A310-192B-1960-84C5-AD03ECA98CBE}"/>
              </a:ext>
            </a:extLst>
          </p:cNvPr>
          <p:cNvSpPr txBox="1"/>
          <p:nvPr/>
        </p:nvSpPr>
        <p:spPr>
          <a:xfrm>
            <a:off x="3292522" y="1256730"/>
            <a:ext cx="244522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FF0000"/>
                </a:solidFill>
                <a:cs typeface="Arial"/>
              </a:rPr>
              <a:t>Adj. EPS</a:t>
            </a:r>
          </a:p>
          <a:p>
            <a:r>
              <a:rPr lang="en-US" sz="1600">
                <a:cs typeface="Arial"/>
              </a:rPr>
              <a:t>$11.65 (10.91 Yr prior)</a:t>
            </a:r>
          </a:p>
        </p:txBody>
      </p:sp>
      <p:sp>
        <p:nvSpPr>
          <p:cNvPr id="23" name="TextBox 22">
            <a:extLst>
              <a:ext uri="{FF2B5EF4-FFF2-40B4-BE49-F238E27FC236}">
                <a16:creationId xmlns:a16="http://schemas.microsoft.com/office/drawing/2014/main" id="{B081C502-CA43-61A0-4D75-876EFCE7311F}"/>
              </a:ext>
            </a:extLst>
          </p:cNvPr>
          <p:cNvSpPr txBox="1"/>
          <p:nvPr/>
        </p:nvSpPr>
        <p:spPr>
          <a:xfrm>
            <a:off x="6312090" y="1256730"/>
            <a:ext cx="212677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FF0000"/>
                </a:solidFill>
                <a:cs typeface="Arial"/>
              </a:rPr>
              <a:t>Gross Margin</a:t>
            </a:r>
          </a:p>
          <a:p>
            <a:r>
              <a:rPr lang="en-US" sz="1600">
                <a:cs typeface="Arial"/>
              </a:rPr>
              <a:t>49.4% (+60 Bps YoY)</a:t>
            </a:r>
          </a:p>
        </p:txBody>
      </p:sp>
      <p:sp>
        <p:nvSpPr>
          <p:cNvPr id="24" name="TextBox 23">
            <a:extLst>
              <a:ext uri="{FF2B5EF4-FFF2-40B4-BE49-F238E27FC236}">
                <a16:creationId xmlns:a16="http://schemas.microsoft.com/office/drawing/2014/main" id="{62B9E727-28B8-D337-1797-E4B89CCEC207}"/>
              </a:ext>
            </a:extLst>
          </p:cNvPr>
          <p:cNvSpPr txBox="1"/>
          <p:nvPr/>
        </p:nvSpPr>
        <p:spPr>
          <a:xfrm>
            <a:off x="9371462" y="1256729"/>
            <a:ext cx="1944805"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solidFill>
                  <a:srgbClr val="FF0000"/>
                </a:solidFill>
                <a:cs typeface="Arial"/>
              </a:rPr>
              <a:t>ROIC</a:t>
            </a:r>
          </a:p>
          <a:p>
            <a:r>
              <a:rPr lang="en-US" sz="1600">
                <a:cs typeface="Arial"/>
              </a:rPr>
              <a:t>~16.5% vs S&amp;P500 avg. Of ~10%</a:t>
            </a:r>
          </a:p>
        </p:txBody>
      </p:sp>
      <p:pic>
        <p:nvPicPr>
          <p:cNvPr id="26" name="Picture 25" descr="A screenshot of a graph&#10;&#10;AI-generated content may be incorrect.">
            <a:extLst>
              <a:ext uri="{FF2B5EF4-FFF2-40B4-BE49-F238E27FC236}">
                <a16:creationId xmlns:a16="http://schemas.microsoft.com/office/drawing/2014/main" id="{49BB2E36-2ACD-78D2-2B65-76361B4DD231}"/>
              </a:ext>
            </a:extLst>
          </p:cNvPr>
          <p:cNvPicPr>
            <a:picLocks noChangeAspect="1"/>
          </p:cNvPicPr>
          <p:nvPr/>
        </p:nvPicPr>
        <p:blipFill>
          <a:blip r:embed="rId2"/>
          <a:srcRect t="13043" b="5169"/>
          <a:stretch>
            <a:fillRect/>
          </a:stretch>
        </p:blipFill>
        <p:spPr>
          <a:xfrm>
            <a:off x="125104" y="3426765"/>
            <a:ext cx="5970896" cy="2780243"/>
          </a:xfrm>
          <a:prstGeom prst="rect">
            <a:avLst/>
          </a:prstGeom>
        </p:spPr>
      </p:pic>
      <p:sp>
        <p:nvSpPr>
          <p:cNvPr id="28" name="TextBox 27">
            <a:extLst>
              <a:ext uri="{FF2B5EF4-FFF2-40B4-BE49-F238E27FC236}">
                <a16:creationId xmlns:a16="http://schemas.microsoft.com/office/drawing/2014/main" id="{25EB6DF5-808D-089A-C8BD-5287193A93E6}"/>
              </a:ext>
            </a:extLst>
          </p:cNvPr>
          <p:cNvSpPr txBox="1"/>
          <p:nvPr/>
        </p:nvSpPr>
        <p:spPr>
          <a:xfrm>
            <a:off x="1819701" y="2922895"/>
            <a:ext cx="33437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Arial"/>
              </a:rPr>
              <a:t>Revenue Trend</a:t>
            </a:r>
            <a:endParaRPr lang="en-US"/>
          </a:p>
        </p:txBody>
      </p:sp>
      <p:pic>
        <p:nvPicPr>
          <p:cNvPr id="29" name="Picture 28" descr="A screenshot of a graph&#10;&#10;AI-generated content may be incorrect.">
            <a:extLst>
              <a:ext uri="{FF2B5EF4-FFF2-40B4-BE49-F238E27FC236}">
                <a16:creationId xmlns:a16="http://schemas.microsoft.com/office/drawing/2014/main" id="{CE8E6607-930D-99CE-B024-2B7985288903}"/>
              </a:ext>
            </a:extLst>
          </p:cNvPr>
          <p:cNvPicPr>
            <a:picLocks noChangeAspect="1"/>
          </p:cNvPicPr>
          <p:nvPr/>
        </p:nvPicPr>
        <p:blipFill>
          <a:blip r:embed="rId3"/>
          <a:srcRect l="507" t="29235" r="49725" b="5682"/>
          <a:stretch>
            <a:fillRect/>
          </a:stretch>
        </p:blipFill>
        <p:spPr>
          <a:xfrm>
            <a:off x="6807177" y="2686344"/>
            <a:ext cx="4772101" cy="3433642"/>
          </a:xfrm>
          <a:prstGeom prst="rect">
            <a:avLst/>
          </a:prstGeom>
        </p:spPr>
      </p:pic>
    </p:spTree>
    <p:extLst>
      <p:ext uri="{BB962C8B-B14F-4D97-AF65-F5344CB8AC3E}">
        <p14:creationId xmlns:p14="http://schemas.microsoft.com/office/powerpoint/2010/main" val="21425029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E71E7-19E0-3C49-D5FB-527C0F638F10}"/>
              </a:ext>
            </a:extLst>
          </p:cNvPr>
          <p:cNvSpPr>
            <a:spLocks noGrp="1"/>
          </p:cNvSpPr>
          <p:nvPr>
            <p:ph type="title"/>
          </p:nvPr>
        </p:nvSpPr>
        <p:spPr/>
        <p:txBody>
          <a:bodyPr lIns="91440" tIns="45720" rIns="91440" bIns="45720" anchor="t"/>
          <a:lstStyle/>
          <a:p>
            <a:r>
              <a:rPr lang="en-US">
                <a:cs typeface="Arial"/>
              </a:rPr>
              <a:t>SHW DCF</a:t>
            </a:r>
            <a:endParaRPr lang="en-US"/>
          </a:p>
        </p:txBody>
      </p:sp>
      <p:sp>
        <p:nvSpPr>
          <p:cNvPr id="4" name="Slide Number Placeholder 3">
            <a:extLst>
              <a:ext uri="{FF2B5EF4-FFF2-40B4-BE49-F238E27FC236}">
                <a16:creationId xmlns:a16="http://schemas.microsoft.com/office/drawing/2014/main" id="{2E022686-C6E1-5AA5-8006-6C2E65FEA3AE}"/>
              </a:ext>
            </a:extLst>
          </p:cNvPr>
          <p:cNvSpPr>
            <a:spLocks noGrp="1"/>
          </p:cNvSpPr>
          <p:nvPr>
            <p:ph type="sldNum" sz="quarter" idx="12"/>
          </p:nvPr>
        </p:nvSpPr>
        <p:spPr/>
        <p:txBody>
          <a:bodyPr/>
          <a:lstStyle/>
          <a:p>
            <a:pPr defTabSz="457200"/>
            <a:fld id="{31B88968-69AF-4974-8688-D553AA0B5E68}" type="slidenum">
              <a:rPr lang="en-US" smtClean="0">
                <a:solidFill>
                  <a:prstClr val="black"/>
                </a:solidFill>
              </a:rPr>
              <a:pPr defTabSz="457200"/>
              <a:t>39</a:t>
            </a:fld>
            <a:endParaRPr lang="en-US">
              <a:solidFill>
                <a:prstClr val="black"/>
              </a:solidFill>
            </a:endParaRPr>
          </a:p>
        </p:txBody>
      </p:sp>
      <p:pic>
        <p:nvPicPr>
          <p:cNvPr id="3" name="Content Placeholder 2">
            <a:extLst>
              <a:ext uri="{FF2B5EF4-FFF2-40B4-BE49-F238E27FC236}">
                <a16:creationId xmlns:a16="http://schemas.microsoft.com/office/drawing/2014/main" id="{C80FE151-A99E-5926-3746-4F590C21A798}"/>
              </a:ext>
            </a:extLst>
          </p:cNvPr>
          <p:cNvPicPr>
            <a:picLocks noGrp="1" noChangeAspect="1"/>
          </p:cNvPicPr>
          <p:nvPr>
            <p:ph idx="1"/>
          </p:nvPr>
        </p:nvPicPr>
        <p:blipFill>
          <a:blip r:embed="rId2"/>
          <a:srcRect t="17296" r="8579" b="32578"/>
          <a:stretch>
            <a:fillRect/>
          </a:stretch>
        </p:blipFill>
        <p:spPr>
          <a:xfrm>
            <a:off x="-1674" y="840582"/>
            <a:ext cx="12229509" cy="6016989"/>
          </a:xfrm>
          <a:prstGeom prst="rect">
            <a:avLst/>
          </a:prstGeom>
        </p:spPr>
      </p:pic>
    </p:spTree>
    <p:extLst>
      <p:ext uri="{BB962C8B-B14F-4D97-AF65-F5344CB8AC3E}">
        <p14:creationId xmlns:p14="http://schemas.microsoft.com/office/powerpoint/2010/main" val="1972880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10FB8-37C8-884C-AD03-40784A44FFA1}"/>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6DF42116-C015-440D-D4A9-7F039C282387}"/>
              </a:ext>
            </a:extLst>
          </p:cNvPr>
          <p:cNvSpPr>
            <a:spLocks noGrp="1"/>
          </p:cNvSpPr>
          <p:nvPr>
            <p:ph type="title"/>
          </p:nvPr>
        </p:nvSpPr>
        <p:spPr>
          <a:xfrm>
            <a:off x="6959600" y="101600"/>
            <a:ext cx="7823200" cy="838200"/>
          </a:xfrm>
        </p:spPr>
        <p:txBody>
          <a:bodyPr/>
          <a:lstStyle/>
          <a:p>
            <a:r>
              <a:rPr lang="en-US" sz="2800"/>
              <a:t>Sector Size</a:t>
            </a:r>
          </a:p>
        </p:txBody>
      </p:sp>
      <p:sp>
        <p:nvSpPr>
          <p:cNvPr id="12" name="TextBox 11">
            <a:extLst>
              <a:ext uri="{FF2B5EF4-FFF2-40B4-BE49-F238E27FC236}">
                <a16:creationId xmlns:a16="http://schemas.microsoft.com/office/drawing/2014/main" id="{1744508D-1C9A-84D7-AC47-6FDAA3A600EE}"/>
              </a:ext>
            </a:extLst>
          </p:cNvPr>
          <p:cNvSpPr txBox="1"/>
          <p:nvPr/>
        </p:nvSpPr>
        <p:spPr>
          <a:xfrm>
            <a:off x="5588000" y="1074906"/>
            <a:ext cx="6380480" cy="5216813"/>
          </a:xfrm>
          <a:prstGeom prst="rect">
            <a:avLst/>
          </a:prstGeom>
          <a:noFill/>
        </p:spPr>
        <p:txBody>
          <a:bodyPr wrap="square" lIns="91440" tIns="45720" rIns="91440" bIns="45720" rtlCol="0" anchor="t">
            <a:spAutoFit/>
          </a:bodyPr>
          <a:lstStyle/>
          <a:p>
            <a:pPr algn="ctr">
              <a:lnSpc>
                <a:spcPct val="150000"/>
              </a:lnSpc>
            </a:pPr>
            <a:r>
              <a:rPr lang="en-US" sz="2400" b="1">
                <a:solidFill>
                  <a:srgbClr val="990000"/>
                </a:solidFill>
              </a:rPr>
              <a:t>Materials Sector Size Overview: </a:t>
            </a:r>
          </a:p>
          <a:p>
            <a:pPr>
              <a:lnSpc>
                <a:spcPct val="150000"/>
              </a:lnSpc>
            </a:pPr>
            <a:endParaRPr lang="en-US" b="1">
              <a:solidFill>
                <a:srgbClr val="990000"/>
              </a:solidFill>
            </a:endParaRPr>
          </a:p>
          <a:p>
            <a:pPr>
              <a:lnSpc>
                <a:spcPct val="150000"/>
              </a:lnSpc>
            </a:pPr>
            <a:r>
              <a:rPr lang="en-US" b="1">
                <a:solidFill>
                  <a:srgbClr val="990000"/>
                </a:solidFill>
              </a:rPr>
              <a:t>	</a:t>
            </a:r>
            <a:endParaRPr lang="en-US" b="1">
              <a:solidFill>
                <a:srgbClr val="990000"/>
              </a:solidFill>
              <a:cs typeface="Arial"/>
            </a:endParaRPr>
          </a:p>
          <a:p>
            <a:pPr>
              <a:lnSpc>
                <a:spcPct val="150000"/>
              </a:lnSpc>
            </a:pPr>
            <a:r>
              <a:rPr lang="en-US" b="1">
                <a:solidFill>
                  <a:srgbClr val="990000"/>
                </a:solidFill>
              </a:rPr>
              <a:t>	-  Total Market Capitalization: $2.467 trillion USD</a:t>
            </a:r>
          </a:p>
          <a:p>
            <a:pPr>
              <a:lnSpc>
                <a:spcPct val="300000"/>
              </a:lnSpc>
            </a:pPr>
            <a:r>
              <a:rPr lang="en-US" b="1">
                <a:solidFill>
                  <a:srgbClr val="990000"/>
                </a:solidFill>
              </a:rPr>
              <a:t>	-  Percentage of S&amp;P 500 Market Value: 2.7%</a:t>
            </a:r>
          </a:p>
          <a:p>
            <a:pPr>
              <a:lnSpc>
                <a:spcPct val="300000"/>
              </a:lnSpc>
            </a:pPr>
            <a:r>
              <a:rPr lang="en-US" b="1">
                <a:solidFill>
                  <a:srgbClr val="990000"/>
                </a:solidFill>
              </a:rPr>
              <a:t>	-  Number of Industries: 14 </a:t>
            </a:r>
          </a:p>
          <a:p>
            <a:pPr>
              <a:lnSpc>
                <a:spcPct val="300000"/>
              </a:lnSpc>
            </a:pPr>
            <a:r>
              <a:rPr lang="en-US" b="1">
                <a:solidFill>
                  <a:srgbClr val="990000"/>
                </a:solidFill>
              </a:rPr>
              <a:t>	-  Number of Companies: 276 </a:t>
            </a:r>
          </a:p>
          <a:p>
            <a:pPr>
              <a:lnSpc>
                <a:spcPct val="200000"/>
              </a:lnSpc>
            </a:pPr>
            <a:endParaRPr lang="en-US" b="1">
              <a:solidFill>
                <a:srgbClr val="990000"/>
              </a:solidFill>
            </a:endParaRPr>
          </a:p>
          <a:p>
            <a:endParaRPr lang="en-US" b="1">
              <a:solidFill>
                <a:srgbClr val="990000"/>
              </a:solidFill>
            </a:endParaRPr>
          </a:p>
        </p:txBody>
      </p:sp>
      <p:sp>
        <p:nvSpPr>
          <p:cNvPr id="13" name="TextBox 12">
            <a:extLst>
              <a:ext uri="{FF2B5EF4-FFF2-40B4-BE49-F238E27FC236}">
                <a16:creationId xmlns:a16="http://schemas.microsoft.com/office/drawing/2014/main" id="{C3882482-F326-01B7-B28D-9918BF09D750}"/>
              </a:ext>
            </a:extLst>
          </p:cNvPr>
          <p:cNvSpPr txBox="1"/>
          <p:nvPr/>
        </p:nvSpPr>
        <p:spPr>
          <a:xfrm>
            <a:off x="0" y="6657945"/>
            <a:ext cx="6380480" cy="200055"/>
          </a:xfrm>
          <a:prstGeom prst="rect">
            <a:avLst/>
          </a:prstGeom>
          <a:noFill/>
        </p:spPr>
        <p:txBody>
          <a:bodyPr wrap="square" rtlCol="0">
            <a:spAutoFit/>
          </a:bodyPr>
          <a:lstStyle/>
          <a:p>
            <a:r>
              <a:rPr lang="en-US" sz="700" i="1"/>
              <a:t>Source: Yahoo Finance – Basic Materials Sector, Visual Capitalist S&amp;P 500 Breakdown </a:t>
            </a:r>
          </a:p>
        </p:txBody>
      </p:sp>
      <p:graphicFrame>
        <p:nvGraphicFramePr>
          <p:cNvPr id="5" name="Chart 4">
            <a:extLst>
              <a:ext uri="{FF2B5EF4-FFF2-40B4-BE49-F238E27FC236}">
                <a16:creationId xmlns:a16="http://schemas.microsoft.com/office/drawing/2014/main" id="{9CF31A8F-B689-1667-92BE-8A379746E7A6}"/>
              </a:ext>
            </a:extLst>
          </p:cNvPr>
          <p:cNvGraphicFramePr>
            <a:graphicFrameLocks/>
          </p:cNvGraphicFramePr>
          <p:nvPr>
            <p:extLst>
              <p:ext uri="{D42A27DB-BD31-4B8C-83A1-F6EECF244321}">
                <p14:modId xmlns:p14="http://schemas.microsoft.com/office/powerpoint/2010/main" val="3979138225"/>
              </p:ext>
            </p:extLst>
          </p:nvPr>
        </p:nvGraphicFramePr>
        <p:xfrm>
          <a:off x="447040" y="1249680"/>
          <a:ext cx="5648960" cy="47447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481015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661F1-3562-DBA7-6AEE-21068ACB2D3F}"/>
              </a:ext>
            </a:extLst>
          </p:cNvPr>
          <p:cNvSpPr>
            <a:spLocks noGrp="1"/>
          </p:cNvSpPr>
          <p:nvPr>
            <p:ph type="title"/>
          </p:nvPr>
        </p:nvSpPr>
        <p:spPr/>
        <p:txBody>
          <a:bodyPr lIns="91440" tIns="45720" rIns="91440" bIns="45720" anchor="t"/>
          <a:lstStyle/>
          <a:p>
            <a:r>
              <a:rPr lang="en-US">
                <a:cs typeface="Arial"/>
              </a:rPr>
              <a:t>SHW Recommendation</a:t>
            </a:r>
            <a:endParaRPr lang="en-US"/>
          </a:p>
        </p:txBody>
      </p:sp>
      <p:sp>
        <p:nvSpPr>
          <p:cNvPr id="4" name="Slide Number Placeholder 3">
            <a:extLst>
              <a:ext uri="{FF2B5EF4-FFF2-40B4-BE49-F238E27FC236}">
                <a16:creationId xmlns:a16="http://schemas.microsoft.com/office/drawing/2014/main" id="{29BE54C5-724B-42D9-088B-45FDF3DB44C0}"/>
              </a:ext>
            </a:extLst>
          </p:cNvPr>
          <p:cNvSpPr>
            <a:spLocks noGrp="1"/>
          </p:cNvSpPr>
          <p:nvPr>
            <p:ph type="sldNum" sz="quarter" idx="12"/>
          </p:nvPr>
        </p:nvSpPr>
        <p:spPr/>
        <p:txBody>
          <a:bodyPr lIns="91440" tIns="45720" rIns="91440" bIns="45720" anchor="t"/>
          <a:lstStyle/>
          <a:p>
            <a:pPr defTabSz="457200"/>
            <a:endParaRPr lang="en-US">
              <a:solidFill>
                <a:prstClr val="black"/>
              </a:solidFill>
              <a:cs typeface="Arial"/>
            </a:endParaRPr>
          </a:p>
          <a:p>
            <a:pPr defTabSz="457200"/>
            <a:endParaRPr lang="en-US">
              <a:solidFill>
                <a:prstClr val="black"/>
              </a:solidFill>
              <a:cs typeface="Arial"/>
            </a:endParaRPr>
          </a:p>
        </p:txBody>
      </p:sp>
      <p:sp>
        <p:nvSpPr>
          <p:cNvPr id="5" name="Rectangle 4">
            <a:extLst>
              <a:ext uri="{FF2B5EF4-FFF2-40B4-BE49-F238E27FC236}">
                <a16:creationId xmlns:a16="http://schemas.microsoft.com/office/drawing/2014/main" id="{E37B63B9-6031-4AC4-B090-89C0B9D0524E}"/>
              </a:ext>
            </a:extLst>
          </p:cNvPr>
          <p:cNvSpPr/>
          <p:nvPr/>
        </p:nvSpPr>
        <p:spPr>
          <a:xfrm>
            <a:off x="4193822" y="1244600"/>
            <a:ext cx="4910666" cy="128128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41254C0-950C-ED87-37F3-BA9C97254B37}"/>
              </a:ext>
            </a:extLst>
          </p:cNvPr>
          <p:cNvSpPr/>
          <p:nvPr/>
        </p:nvSpPr>
        <p:spPr>
          <a:xfrm>
            <a:off x="316088" y="2971799"/>
            <a:ext cx="2246488" cy="914400"/>
          </a:xfrm>
          <a:prstGeom prst="rect">
            <a:avLst/>
          </a:prstGeom>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a:solidFill>
                  <a:srgbClr val="FF0000"/>
                </a:solidFill>
                <a:cs typeface="Arial"/>
              </a:rPr>
              <a:t>Current Price: $336</a:t>
            </a:r>
            <a:endParaRPr lang="en-US">
              <a:solidFill>
                <a:srgbClr val="FF0000"/>
              </a:solidFill>
            </a:endParaRPr>
          </a:p>
        </p:txBody>
      </p:sp>
      <p:sp>
        <p:nvSpPr>
          <p:cNvPr id="10" name="Rectangle 9">
            <a:extLst>
              <a:ext uri="{FF2B5EF4-FFF2-40B4-BE49-F238E27FC236}">
                <a16:creationId xmlns:a16="http://schemas.microsoft.com/office/drawing/2014/main" id="{FEE8219A-85D4-A3EB-DE6D-C431DDE29F35}"/>
              </a:ext>
            </a:extLst>
          </p:cNvPr>
          <p:cNvSpPr/>
          <p:nvPr/>
        </p:nvSpPr>
        <p:spPr>
          <a:xfrm>
            <a:off x="3409244" y="2971799"/>
            <a:ext cx="2246488" cy="914400"/>
          </a:xfrm>
          <a:prstGeom prst="rect">
            <a:avLst/>
          </a:prstGeom>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a:solidFill>
                  <a:srgbClr val="FF0000"/>
                </a:solidFill>
                <a:cs typeface="Arial"/>
              </a:rPr>
              <a:t>Price Target: $387</a:t>
            </a:r>
            <a:endParaRPr lang="en-US">
              <a:solidFill>
                <a:srgbClr val="FF0000"/>
              </a:solidFill>
            </a:endParaRPr>
          </a:p>
        </p:txBody>
      </p:sp>
      <p:sp>
        <p:nvSpPr>
          <p:cNvPr id="11" name="Rectangle 10">
            <a:extLst>
              <a:ext uri="{FF2B5EF4-FFF2-40B4-BE49-F238E27FC236}">
                <a16:creationId xmlns:a16="http://schemas.microsoft.com/office/drawing/2014/main" id="{0234A4AB-506F-BACE-C4A9-00A162338AFE}"/>
              </a:ext>
            </a:extLst>
          </p:cNvPr>
          <p:cNvSpPr/>
          <p:nvPr/>
        </p:nvSpPr>
        <p:spPr>
          <a:xfrm>
            <a:off x="6491111" y="2971799"/>
            <a:ext cx="2246488" cy="914400"/>
          </a:xfrm>
          <a:prstGeom prst="rect">
            <a:avLst/>
          </a:prstGeom>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a:solidFill>
                  <a:srgbClr val="FF0000"/>
                </a:solidFill>
                <a:cs typeface="Arial"/>
              </a:rPr>
              <a:t>% Material weight:~8.5%</a:t>
            </a:r>
          </a:p>
        </p:txBody>
      </p:sp>
      <p:sp>
        <p:nvSpPr>
          <p:cNvPr id="12" name="Rectangle 11">
            <a:extLst>
              <a:ext uri="{FF2B5EF4-FFF2-40B4-BE49-F238E27FC236}">
                <a16:creationId xmlns:a16="http://schemas.microsoft.com/office/drawing/2014/main" id="{23C2EB80-0F63-D1BB-429A-C290D0268FEE}"/>
              </a:ext>
            </a:extLst>
          </p:cNvPr>
          <p:cNvSpPr/>
          <p:nvPr/>
        </p:nvSpPr>
        <p:spPr>
          <a:xfrm>
            <a:off x="9589911" y="2971799"/>
            <a:ext cx="2246488" cy="914400"/>
          </a:xfrm>
          <a:prstGeom prst="rect">
            <a:avLst/>
          </a:prstGeom>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a:solidFill>
                  <a:srgbClr val="FF0000"/>
                </a:solidFill>
                <a:cs typeface="Arial"/>
              </a:rPr>
              <a:t>S&amp;P 500 weight:~0.2%</a:t>
            </a:r>
            <a:endParaRPr lang="en-US">
              <a:solidFill>
                <a:srgbClr val="FF0000"/>
              </a:solidFill>
            </a:endParaRPr>
          </a:p>
        </p:txBody>
      </p:sp>
      <p:sp>
        <p:nvSpPr>
          <p:cNvPr id="13" name="TextBox 12">
            <a:extLst>
              <a:ext uri="{FF2B5EF4-FFF2-40B4-BE49-F238E27FC236}">
                <a16:creationId xmlns:a16="http://schemas.microsoft.com/office/drawing/2014/main" id="{839AD8E8-68FC-362D-C464-94B4CC26FE28}"/>
              </a:ext>
            </a:extLst>
          </p:cNvPr>
          <p:cNvSpPr txBox="1"/>
          <p:nvPr/>
        </p:nvSpPr>
        <p:spPr>
          <a:xfrm>
            <a:off x="4503563" y="1532467"/>
            <a:ext cx="423333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solidFill>
                  <a:srgbClr val="FF0000"/>
                </a:solidFill>
                <a:cs typeface="Arial"/>
              </a:rPr>
              <a:t>HOLD at 20 Bps</a:t>
            </a:r>
          </a:p>
        </p:txBody>
      </p:sp>
      <p:sp>
        <p:nvSpPr>
          <p:cNvPr id="20" name="TextBox 19">
            <a:extLst>
              <a:ext uri="{FF2B5EF4-FFF2-40B4-BE49-F238E27FC236}">
                <a16:creationId xmlns:a16="http://schemas.microsoft.com/office/drawing/2014/main" id="{F2C03199-1049-A7DD-9E64-18C39B729D15}"/>
              </a:ext>
            </a:extLst>
          </p:cNvPr>
          <p:cNvSpPr txBox="1"/>
          <p:nvPr/>
        </p:nvSpPr>
        <p:spPr>
          <a:xfrm>
            <a:off x="609600" y="4362450"/>
            <a:ext cx="10594622"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ea typeface="+mn-lt"/>
                <a:cs typeface="+mn-lt"/>
              </a:rPr>
              <a:t>Our DCF puts fair value at $387</a:t>
            </a:r>
            <a:r>
              <a:rPr lang="en-US">
                <a:ea typeface="+mn-lt"/>
                <a:cs typeface="+mn-lt"/>
              </a:rPr>
              <a:t> — at $336 today, there's ~15% upside on the table, not enough to buy more but too much to sell</a:t>
            </a:r>
            <a:endParaRPr lang="en-US"/>
          </a:p>
          <a:p>
            <a:pPr marL="285750" indent="-285750">
              <a:buFont typeface="Arial"/>
              <a:buChar char="•"/>
            </a:pPr>
            <a:r>
              <a:rPr lang="en-US" b="1">
                <a:ea typeface="+mn-lt"/>
                <a:cs typeface="+mn-lt"/>
              </a:rPr>
              <a:t>Housing is the key unlock</a:t>
            </a:r>
            <a:r>
              <a:rPr lang="en-US">
                <a:ea typeface="+mn-lt"/>
                <a:cs typeface="+mn-lt"/>
              </a:rPr>
              <a:t> — renovation and turnover volumes are still depressed by elevated rates, but any Fed cuts go straight to SHW's top line</a:t>
            </a:r>
            <a:endParaRPr lang="en-US"/>
          </a:p>
          <a:p>
            <a:pPr marL="285750" indent="-285750">
              <a:buFont typeface="Arial"/>
              <a:buChar char="•"/>
            </a:pPr>
            <a:r>
              <a:rPr lang="en-US" b="1">
                <a:ea typeface="+mn-lt"/>
                <a:cs typeface="+mn-lt"/>
              </a:rPr>
              <a:t>Margins are quietly improving</a:t>
            </a:r>
            <a:r>
              <a:rPr lang="en-US">
                <a:ea typeface="+mn-lt"/>
                <a:cs typeface="+mn-lt"/>
              </a:rPr>
              <a:t> — gross margin expanded to 49.4% in 2025 and the company has $80M in restructuring savings still hitting the P&amp;L</a:t>
            </a:r>
            <a:endParaRPr lang="en-US"/>
          </a:p>
          <a:p>
            <a:pPr marL="285750" indent="-285750">
              <a:buFont typeface="Arial"/>
              <a:buChar char="•"/>
            </a:pPr>
            <a:r>
              <a:rPr lang="en-US" b="1">
                <a:ea typeface="+mn-lt"/>
                <a:cs typeface="+mn-lt"/>
              </a:rPr>
              <a:t>The moat is real</a:t>
            </a:r>
            <a:r>
              <a:rPr lang="en-US">
                <a:ea typeface="+mn-lt"/>
                <a:cs typeface="+mn-lt"/>
              </a:rPr>
              <a:t> — nearly 5,000 company-owned stores and deep contractor relationships make this brand nearly impossible to displace</a:t>
            </a:r>
            <a:endParaRPr lang="en-US"/>
          </a:p>
          <a:p>
            <a:pPr algn="l"/>
            <a:endParaRPr lang="en-US">
              <a:cs typeface="Arial"/>
            </a:endParaRPr>
          </a:p>
        </p:txBody>
      </p:sp>
      <p:pic>
        <p:nvPicPr>
          <p:cNvPr id="21" name="Picture 20" descr="A blue text on a white background&#10;&#10;AI-generated content may be incorrect.">
            <a:extLst>
              <a:ext uri="{FF2B5EF4-FFF2-40B4-BE49-F238E27FC236}">
                <a16:creationId xmlns:a16="http://schemas.microsoft.com/office/drawing/2014/main" id="{ED1861C3-37EE-BE26-A200-B4BE75025C37}"/>
              </a:ext>
            </a:extLst>
          </p:cNvPr>
          <p:cNvPicPr>
            <a:picLocks noChangeAspect="1"/>
          </p:cNvPicPr>
          <p:nvPr/>
        </p:nvPicPr>
        <p:blipFill>
          <a:blip r:embed="rId2"/>
          <a:stretch>
            <a:fillRect/>
          </a:stretch>
        </p:blipFill>
        <p:spPr>
          <a:xfrm>
            <a:off x="159103" y="1075796"/>
            <a:ext cx="3249083" cy="1618897"/>
          </a:xfrm>
          <a:prstGeom prst="rect">
            <a:avLst/>
          </a:prstGeom>
        </p:spPr>
      </p:pic>
    </p:spTree>
    <p:extLst>
      <p:ext uri="{BB962C8B-B14F-4D97-AF65-F5344CB8AC3E}">
        <p14:creationId xmlns:p14="http://schemas.microsoft.com/office/powerpoint/2010/main" val="3552047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D7501-8C9E-CCAB-2DB4-CC7AA8C8B334}"/>
              </a:ext>
            </a:extLst>
          </p:cNvPr>
          <p:cNvSpPr>
            <a:spLocks noGrp="1"/>
          </p:cNvSpPr>
          <p:nvPr>
            <p:ph type="title"/>
          </p:nvPr>
        </p:nvSpPr>
        <p:spPr/>
        <p:txBody>
          <a:bodyPr lIns="91440" tIns="45720" rIns="91440" bIns="45720" anchor="t"/>
          <a:lstStyle/>
          <a:p>
            <a:r>
              <a:rPr lang="en-US">
                <a:cs typeface="Arial"/>
              </a:rPr>
              <a:t>Albemarle Overview (ALB)</a:t>
            </a:r>
            <a:endParaRPr lang="en-US"/>
          </a:p>
        </p:txBody>
      </p:sp>
      <p:sp>
        <p:nvSpPr>
          <p:cNvPr id="3" name="Content Placeholder 2">
            <a:extLst>
              <a:ext uri="{FF2B5EF4-FFF2-40B4-BE49-F238E27FC236}">
                <a16:creationId xmlns:a16="http://schemas.microsoft.com/office/drawing/2014/main" id="{36FC7EE6-551A-9D36-8FED-DE87B0D32698}"/>
              </a:ext>
            </a:extLst>
          </p:cNvPr>
          <p:cNvSpPr>
            <a:spLocks noGrp="1"/>
          </p:cNvSpPr>
          <p:nvPr>
            <p:ph idx="1"/>
          </p:nvPr>
        </p:nvSpPr>
        <p:spPr/>
        <p:txBody>
          <a:bodyPr lIns="91440" tIns="45720" rIns="91440" bIns="45720" anchor="t"/>
          <a:lstStyle/>
          <a:p>
            <a:pPr marL="226695" indent="-226695"/>
            <a:r>
              <a:rPr lang="en-US" sz="2500">
                <a:cs typeface="Arial"/>
              </a:rPr>
              <a:t>Albemarle Corporation (ALB) is a global specialty chemicals company and one of the world's largest lithium producers.</a:t>
            </a:r>
          </a:p>
          <a:p>
            <a:pPr marL="226695" indent="-226695"/>
            <a:r>
              <a:rPr lang="en-US" sz="2500">
                <a:cs typeface="Arial"/>
              </a:rPr>
              <a:t>They have three main segments which are energy storage, specialties and </a:t>
            </a:r>
            <a:r>
              <a:rPr lang="en-US" sz="2500" err="1">
                <a:cs typeface="Arial"/>
              </a:rPr>
              <a:t>ketjen</a:t>
            </a:r>
            <a:r>
              <a:rPr lang="en-US" sz="2500">
                <a:cs typeface="Arial"/>
              </a:rPr>
              <a:t>. Energy storage focuses on battery-grade lithium, specialties focuses on specialty grade lithium and bromine, and </a:t>
            </a:r>
            <a:r>
              <a:rPr lang="en-US" sz="2500" err="1">
                <a:cs typeface="Arial"/>
              </a:rPr>
              <a:t>ketjen</a:t>
            </a:r>
            <a:r>
              <a:rPr lang="en-US" sz="2500">
                <a:cs typeface="Arial"/>
              </a:rPr>
              <a:t> focuses on catalysts used in petroleum mining.</a:t>
            </a:r>
          </a:p>
        </p:txBody>
      </p:sp>
      <p:sp>
        <p:nvSpPr>
          <p:cNvPr id="4" name="Slide Number Placeholder 3">
            <a:extLst>
              <a:ext uri="{FF2B5EF4-FFF2-40B4-BE49-F238E27FC236}">
                <a16:creationId xmlns:a16="http://schemas.microsoft.com/office/drawing/2014/main" id="{F5999BE7-340E-06D9-BAF1-0E9CB20FF3ED}"/>
              </a:ext>
            </a:extLst>
          </p:cNvPr>
          <p:cNvSpPr>
            <a:spLocks noGrp="1"/>
          </p:cNvSpPr>
          <p:nvPr>
            <p:ph type="sldNum" sz="quarter" idx="12"/>
          </p:nvPr>
        </p:nvSpPr>
        <p:spPr/>
        <p:txBody>
          <a:bodyPr/>
          <a:lstStyle/>
          <a:p>
            <a:pPr defTabSz="457200"/>
            <a:fld id="{31B88968-69AF-4974-8688-D553AA0B5E68}" type="slidenum">
              <a:rPr lang="en-US" smtClean="0">
                <a:solidFill>
                  <a:prstClr val="black"/>
                </a:solidFill>
              </a:rPr>
              <a:pPr defTabSz="457200"/>
              <a:t>41</a:t>
            </a:fld>
            <a:endParaRPr lang="en-US">
              <a:solidFill>
                <a:prstClr val="black"/>
              </a:solidFill>
            </a:endParaRPr>
          </a:p>
        </p:txBody>
      </p:sp>
      <p:sp>
        <p:nvSpPr>
          <p:cNvPr id="6" name="矩形 1">
            <a:extLst>
              <a:ext uri="{FF2B5EF4-FFF2-40B4-BE49-F238E27FC236}">
                <a16:creationId xmlns:a16="http://schemas.microsoft.com/office/drawing/2014/main" id="{DD8E5166-4AA2-52F7-03AA-F6CF28D47936}"/>
              </a:ext>
            </a:extLst>
          </p:cNvPr>
          <p:cNvSpPr/>
          <p:nvPr/>
        </p:nvSpPr>
        <p:spPr>
          <a:xfrm>
            <a:off x="611640" y="4418933"/>
            <a:ext cx="2431000" cy="1262107"/>
          </a:xfrm>
          <a:prstGeom prst="rect">
            <a:avLst/>
          </a:prstGeom>
          <a:solidFill>
            <a:srgbClr val="F07E65"/>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zh-TW" altLang="en-US" sz="2400" b="1">
                <a:solidFill>
                  <a:srgbClr val="FFC000"/>
                </a:solidFill>
                <a:ea typeface="微軟正黑體"/>
                <a:cs typeface="Arial"/>
              </a:rPr>
              <a:t>$21.16B</a:t>
            </a:r>
            <a:endParaRPr lang="zh-TW" sz="2400" b="1">
              <a:solidFill>
                <a:srgbClr val="FFC000"/>
              </a:solidFill>
              <a:ea typeface="微軟正黑體"/>
              <a:cs typeface="Arial"/>
            </a:endParaRPr>
          </a:p>
          <a:p>
            <a:pPr algn="ctr"/>
            <a:endParaRPr lang="zh-TW"/>
          </a:p>
          <a:p>
            <a:pPr algn="ctr"/>
            <a:r>
              <a:rPr lang="zh-TW" altLang="en-US" sz="1200">
                <a:solidFill>
                  <a:schemeClr val="tx1"/>
                </a:solidFill>
                <a:ea typeface="微軟正黑體"/>
                <a:cs typeface="Arial"/>
              </a:rPr>
              <a:t>Market Cap.</a:t>
            </a:r>
          </a:p>
        </p:txBody>
      </p:sp>
      <p:sp>
        <p:nvSpPr>
          <p:cNvPr id="8" name="矩形 1">
            <a:extLst>
              <a:ext uri="{FF2B5EF4-FFF2-40B4-BE49-F238E27FC236}">
                <a16:creationId xmlns:a16="http://schemas.microsoft.com/office/drawing/2014/main" id="{E1F87E8D-80D1-5054-A2CE-E7411EE1EEFC}"/>
              </a:ext>
            </a:extLst>
          </p:cNvPr>
          <p:cNvSpPr/>
          <p:nvPr/>
        </p:nvSpPr>
        <p:spPr>
          <a:xfrm>
            <a:off x="3464493" y="4418933"/>
            <a:ext cx="2431000" cy="1262107"/>
          </a:xfrm>
          <a:prstGeom prst="rect">
            <a:avLst/>
          </a:prstGeom>
          <a:solidFill>
            <a:srgbClr val="F07E65"/>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zh-TW" altLang="en-US" sz="2400" b="1">
                <a:solidFill>
                  <a:srgbClr val="FFC000"/>
                </a:solidFill>
                <a:ea typeface="微軟正黑體"/>
                <a:cs typeface="Arial"/>
              </a:rPr>
              <a:t>$185.43</a:t>
            </a:r>
            <a:endParaRPr lang="zh-TW" sz="2400" b="1">
              <a:solidFill>
                <a:srgbClr val="FFC000"/>
              </a:solidFill>
              <a:ea typeface="微軟正黑體"/>
              <a:cs typeface="Arial"/>
            </a:endParaRPr>
          </a:p>
          <a:p>
            <a:pPr algn="ctr"/>
            <a:endParaRPr lang="zh-TW"/>
          </a:p>
          <a:p>
            <a:pPr algn="ctr"/>
            <a:r>
              <a:rPr lang="zh-TW" altLang="en-US" sz="1200">
                <a:solidFill>
                  <a:schemeClr val="tx1"/>
                </a:solidFill>
                <a:ea typeface="微軟正黑體"/>
                <a:cs typeface="Arial"/>
              </a:rPr>
              <a:t>Current Price</a:t>
            </a:r>
          </a:p>
        </p:txBody>
      </p:sp>
      <p:sp>
        <p:nvSpPr>
          <p:cNvPr id="10" name="矩形 1">
            <a:extLst>
              <a:ext uri="{FF2B5EF4-FFF2-40B4-BE49-F238E27FC236}">
                <a16:creationId xmlns:a16="http://schemas.microsoft.com/office/drawing/2014/main" id="{59A0AFB9-646D-EAC5-AB67-209BAEED71F2}"/>
              </a:ext>
            </a:extLst>
          </p:cNvPr>
          <p:cNvSpPr/>
          <p:nvPr/>
        </p:nvSpPr>
        <p:spPr>
          <a:xfrm>
            <a:off x="6456739" y="4418933"/>
            <a:ext cx="2431000" cy="1262107"/>
          </a:xfrm>
          <a:prstGeom prst="rect">
            <a:avLst/>
          </a:prstGeom>
          <a:solidFill>
            <a:srgbClr val="F07E6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sz="2400" b="1">
                <a:solidFill>
                  <a:srgbClr val="FFC000"/>
                </a:solidFill>
                <a:ea typeface="微軟正黑體"/>
                <a:cs typeface="Arial"/>
              </a:rPr>
              <a:t>$34.1B</a:t>
            </a:r>
            <a:endParaRPr lang="zh-TW" sz="2400" b="1">
              <a:solidFill>
                <a:srgbClr val="FFC000"/>
              </a:solidFill>
              <a:ea typeface="微軟正黑體"/>
              <a:cs typeface="Arial"/>
            </a:endParaRPr>
          </a:p>
          <a:p>
            <a:pPr algn="ctr"/>
            <a:endParaRPr lang="zh-TW"/>
          </a:p>
          <a:p>
            <a:pPr algn="ctr"/>
            <a:r>
              <a:rPr lang="zh-TW" altLang="en-US" sz="1200">
                <a:solidFill>
                  <a:schemeClr val="tx1"/>
                </a:solidFill>
                <a:ea typeface="微軟正黑體"/>
                <a:cs typeface="Arial"/>
              </a:rPr>
              <a:t>Market Cap.</a:t>
            </a:r>
          </a:p>
        </p:txBody>
      </p:sp>
      <p:sp>
        <p:nvSpPr>
          <p:cNvPr id="14" name="矩形 1">
            <a:extLst>
              <a:ext uri="{FF2B5EF4-FFF2-40B4-BE49-F238E27FC236}">
                <a16:creationId xmlns:a16="http://schemas.microsoft.com/office/drawing/2014/main" id="{0A2F36BD-E5BD-FCEA-47B1-1F6F429A2391}"/>
              </a:ext>
            </a:extLst>
          </p:cNvPr>
          <p:cNvSpPr/>
          <p:nvPr/>
        </p:nvSpPr>
        <p:spPr>
          <a:xfrm>
            <a:off x="9291006" y="4418933"/>
            <a:ext cx="2431000" cy="1262107"/>
          </a:xfrm>
          <a:prstGeom prst="rect">
            <a:avLst/>
          </a:prstGeom>
          <a:solidFill>
            <a:srgbClr val="F07E65"/>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zh-TW" altLang="en-US" sz="2400" b="1">
                <a:solidFill>
                  <a:srgbClr val="FFC000"/>
                </a:solidFill>
                <a:ea typeface="微軟正黑體"/>
                <a:cs typeface="Arial"/>
              </a:rPr>
              <a:t>1.43</a:t>
            </a:r>
            <a:endParaRPr lang="zh-TW" sz="2400" b="1">
              <a:solidFill>
                <a:srgbClr val="FFC000"/>
              </a:solidFill>
              <a:ea typeface="微軟正黑體"/>
              <a:cs typeface="Arial"/>
            </a:endParaRPr>
          </a:p>
          <a:p>
            <a:pPr algn="ctr"/>
            <a:endParaRPr lang="zh-TW"/>
          </a:p>
          <a:p>
            <a:pPr algn="ctr"/>
            <a:r>
              <a:rPr lang="zh-TW" altLang="en-US" sz="1200">
                <a:solidFill>
                  <a:schemeClr val="tx1"/>
                </a:solidFill>
                <a:ea typeface="微軟正黑體"/>
                <a:cs typeface="Arial"/>
              </a:rPr>
              <a:t>Beta</a:t>
            </a:r>
          </a:p>
        </p:txBody>
      </p:sp>
    </p:spTree>
    <p:extLst>
      <p:ext uri="{BB962C8B-B14F-4D97-AF65-F5344CB8AC3E}">
        <p14:creationId xmlns:p14="http://schemas.microsoft.com/office/powerpoint/2010/main" val="14110834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25DD4-7883-0DB1-30E0-46F83858D0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3484A4-5FDF-5879-F4CF-BB713C33E11A}"/>
              </a:ext>
            </a:extLst>
          </p:cNvPr>
          <p:cNvSpPr>
            <a:spLocks noGrp="1"/>
          </p:cNvSpPr>
          <p:nvPr>
            <p:ph type="title"/>
          </p:nvPr>
        </p:nvSpPr>
        <p:spPr/>
        <p:txBody>
          <a:bodyPr lIns="91440" tIns="45720" rIns="91440" bIns="45720" anchor="t"/>
          <a:lstStyle/>
          <a:p>
            <a:r>
              <a:rPr lang="en-US">
                <a:cs typeface="Arial"/>
              </a:rPr>
              <a:t>Albemarle Business Analysis (ALB)</a:t>
            </a:r>
            <a:endParaRPr lang="en-US"/>
          </a:p>
        </p:txBody>
      </p:sp>
      <p:sp>
        <p:nvSpPr>
          <p:cNvPr id="3" name="Content Placeholder 2">
            <a:extLst>
              <a:ext uri="{FF2B5EF4-FFF2-40B4-BE49-F238E27FC236}">
                <a16:creationId xmlns:a16="http://schemas.microsoft.com/office/drawing/2014/main" id="{0C146040-3F88-7D5D-BC94-C01DD382A704}"/>
              </a:ext>
            </a:extLst>
          </p:cNvPr>
          <p:cNvSpPr>
            <a:spLocks noGrp="1"/>
          </p:cNvSpPr>
          <p:nvPr>
            <p:ph idx="1"/>
          </p:nvPr>
        </p:nvSpPr>
        <p:spPr/>
        <p:txBody>
          <a:bodyPr lIns="91440" tIns="45720" rIns="91440" bIns="45720" anchor="t"/>
          <a:lstStyle/>
          <a:p>
            <a:pPr marL="226695" indent="-226695"/>
            <a:r>
              <a:rPr lang="en-US">
                <a:cs typeface="Arial"/>
              </a:rPr>
              <a:t>Key Drivers</a:t>
            </a:r>
          </a:p>
          <a:p>
            <a:pPr lvl="1" indent="-229870">
              <a:buFont typeface="Courier New" panose="020B0604020202020204" pitchFamily="34" charset="0"/>
              <a:buChar char="o"/>
            </a:pPr>
            <a:r>
              <a:rPr lang="en-US">
                <a:cs typeface="Arial"/>
              </a:rPr>
              <a:t>The main driver for ALB is lithium prices. Lithium is the biggest component of their company, when it is in demand, they do well. Global EV demand is another big driver for them. </a:t>
            </a:r>
          </a:p>
        </p:txBody>
      </p:sp>
      <p:sp>
        <p:nvSpPr>
          <p:cNvPr id="4" name="Slide Number Placeholder 3">
            <a:extLst>
              <a:ext uri="{FF2B5EF4-FFF2-40B4-BE49-F238E27FC236}">
                <a16:creationId xmlns:a16="http://schemas.microsoft.com/office/drawing/2014/main" id="{D177700F-64FE-0D85-3F36-5D8293FB3C31}"/>
              </a:ext>
            </a:extLst>
          </p:cNvPr>
          <p:cNvSpPr>
            <a:spLocks noGrp="1"/>
          </p:cNvSpPr>
          <p:nvPr>
            <p:ph type="sldNum" sz="quarter" idx="12"/>
          </p:nvPr>
        </p:nvSpPr>
        <p:spPr/>
        <p:txBody>
          <a:bodyPr/>
          <a:lstStyle/>
          <a:p>
            <a:pPr defTabSz="457200"/>
            <a:fld id="{31B88968-69AF-4974-8688-D553AA0B5E68}" type="slidenum">
              <a:rPr lang="en-US" smtClean="0">
                <a:solidFill>
                  <a:prstClr val="black"/>
                </a:solidFill>
              </a:rPr>
              <a:pPr defTabSz="457200"/>
              <a:t>42</a:t>
            </a:fld>
            <a:endParaRPr lang="en-US">
              <a:solidFill>
                <a:prstClr val="black"/>
              </a:solidFill>
            </a:endParaRPr>
          </a:p>
        </p:txBody>
      </p:sp>
      <p:pic>
        <p:nvPicPr>
          <p:cNvPr id="5" name="Picture 4">
            <a:extLst>
              <a:ext uri="{FF2B5EF4-FFF2-40B4-BE49-F238E27FC236}">
                <a16:creationId xmlns:a16="http://schemas.microsoft.com/office/drawing/2014/main" id="{D3FD1FD1-8975-6443-7AD9-CB1286051368}"/>
              </a:ext>
            </a:extLst>
          </p:cNvPr>
          <p:cNvPicPr>
            <a:picLocks noChangeAspect="1"/>
          </p:cNvPicPr>
          <p:nvPr/>
        </p:nvPicPr>
        <p:blipFill>
          <a:blip r:embed="rId2"/>
          <a:stretch>
            <a:fillRect/>
          </a:stretch>
        </p:blipFill>
        <p:spPr>
          <a:xfrm>
            <a:off x="1009332" y="3427412"/>
            <a:ext cx="7724775" cy="3030855"/>
          </a:xfrm>
          <a:prstGeom prst="rect">
            <a:avLst/>
          </a:prstGeom>
        </p:spPr>
      </p:pic>
    </p:spTree>
    <p:extLst>
      <p:ext uri="{BB962C8B-B14F-4D97-AF65-F5344CB8AC3E}">
        <p14:creationId xmlns:p14="http://schemas.microsoft.com/office/powerpoint/2010/main" val="27492429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A268E-DD0D-8AE2-E70B-B3C1DAB3EBF4}"/>
            </a:ext>
          </a:extLst>
        </p:cNvPr>
        <p:cNvGrpSpPr/>
        <p:nvPr/>
      </p:nvGrpSpPr>
      <p:grpSpPr>
        <a:xfrm>
          <a:off x="0" y="0"/>
          <a:ext cx="0" cy="0"/>
          <a:chOff x="0" y="0"/>
          <a:chExt cx="0" cy="0"/>
        </a:xfrm>
      </p:grpSpPr>
      <p:pic>
        <p:nvPicPr>
          <p:cNvPr id="5" name="Content Placeholder 4" descr="A screenshot of a spreadsheet&#10;&#10;AI-generated content may be incorrect.">
            <a:extLst>
              <a:ext uri="{FF2B5EF4-FFF2-40B4-BE49-F238E27FC236}">
                <a16:creationId xmlns:a16="http://schemas.microsoft.com/office/drawing/2014/main" id="{EC86030F-F74A-841E-627D-44A32DA68A01}"/>
              </a:ext>
            </a:extLst>
          </p:cNvPr>
          <p:cNvPicPr>
            <a:picLocks noGrp="1" noChangeAspect="1"/>
          </p:cNvPicPr>
          <p:nvPr>
            <p:ph sz="half" idx="1"/>
          </p:nvPr>
        </p:nvPicPr>
        <p:blipFill>
          <a:blip r:embed="rId2"/>
          <a:stretch>
            <a:fillRect/>
          </a:stretch>
        </p:blipFill>
        <p:spPr>
          <a:xfrm>
            <a:off x="340991" y="994899"/>
            <a:ext cx="7124388" cy="5547109"/>
          </a:xfrm>
          <a:prstGeom prst="rect">
            <a:avLst/>
          </a:prstGeom>
          <a:noFill/>
        </p:spPr>
      </p:pic>
      <p:sp>
        <p:nvSpPr>
          <p:cNvPr id="10" name="Content Placeholder 3">
            <a:extLst>
              <a:ext uri="{FF2B5EF4-FFF2-40B4-BE49-F238E27FC236}">
                <a16:creationId xmlns:a16="http://schemas.microsoft.com/office/drawing/2014/main" id="{62C78EF2-C1CE-E775-1FC6-430B78A55245}"/>
              </a:ext>
            </a:extLst>
          </p:cNvPr>
          <p:cNvSpPr>
            <a:spLocks noGrp="1"/>
          </p:cNvSpPr>
          <p:nvPr>
            <p:ph sz="half" idx="2"/>
          </p:nvPr>
        </p:nvSpPr>
        <p:spPr>
          <a:xfrm>
            <a:off x="8030995" y="995518"/>
            <a:ext cx="3909122" cy="5545872"/>
          </a:xfrm>
        </p:spPr>
        <p:txBody>
          <a:bodyPr lIns="91440" tIns="45720" rIns="91440" bIns="45720" anchor="t"/>
          <a:lstStyle/>
          <a:p>
            <a:pPr marL="457200" indent="-457200">
              <a:buFont typeface="Calibri"/>
              <a:buChar char="-"/>
            </a:pPr>
            <a:r>
              <a:rPr lang="en-US" sz="2300">
                <a:cs typeface="Arial"/>
              </a:rPr>
              <a:t>The DCF model shows a price target of $168.56 (about a 9% downside from current price).</a:t>
            </a:r>
          </a:p>
          <a:p>
            <a:pPr marL="457200" indent="-457200">
              <a:buFont typeface="Calibri"/>
              <a:buChar char="-"/>
            </a:pPr>
            <a:r>
              <a:rPr lang="en-US" sz="2300">
                <a:cs typeface="Arial"/>
              </a:rPr>
              <a:t>However, there is a lot of uncertainty here with how cyclical this company is.</a:t>
            </a:r>
            <a:r>
              <a:rPr lang="en-US">
                <a:cs typeface="Arial"/>
              </a:rPr>
              <a:t> </a:t>
            </a:r>
          </a:p>
        </p:txBody>
      </p:sp>
      <p:sp>
        <p:nvSpPr>
          <p:cNvPr id="4" name="Slide Number Placeholder 3" hidden="1">
            <a:extLst>
              <a:ext uri="{FF2B5EF4-FFF2-40B4-BE49-F238E27FC236}">
                <a16:creationId xmlns:a16="http://schemas.microsoft.com/office/drawing/2014/main" id="{8EBCF634-6897-1C3E-3DD6-A1290F309147}"/>
              </a:ext>
            </a:extLst>
          </p:cNvPr>
          <p:cNvSpPr>
            <a:spLocks noGrp="1"/>
          </p:cNvSpPr>
          <p:nvPr>
            <p:ph type="sldNum" sz="quarter" idx="12"/>
          </p:nvPr>
        </p:nvSpPr>
        <p:spPr/>
        <p:txBody>
          <a:bodyPr/>
          <a:lstStyle/>
          <a:p>
            <a:pPr defTabSz="457200">
              <a:spcAft>
                <a:spcPts val="600"/>
              </a:spcAft>
            </a:pPr>
            <a:fld id="{31B88968-69AF-4974-8688-D553AA0B5E68}" type="slidenum">
              <a:rPr lang="en-US" smtClean="0">
                <a:solidFill>
                  <a:prstClr val="black"/>
                </a:solidFill>
              </a:rPr>
              <a:pPr defTabSz="457200">
                <a:spcAft>
                  <a:spcPts val="600"/>
                </a:spcAft>
              </a:pPr>
              <a:t>43</a:t>
            </a:fld>
            <a:endParaRPr lang="en-US">
              <a:solidFill>
                <a:prstClr val="black"/>
              </a:solidFill>
            </a:endParaRPr>
          </a:p>
        </p:txBody>
      </p:sp>
      <p:pic>
        <p:nvPicPr>
          <p:cNvPr id="6" name="Picture 5" descr="A screenshot of a phone&#10;&#10;AI-generated content may be incorrect.">
            <a:extLst>
              <a:ext uri="{FF2B5EF4-FFF2-40B4-BE49-F238E27FC236}">
                <a16:creationId xmlns:a16="http://schemas.microsoft.com/office/drawing/2014/main" id="{14380DE7-663A-D549-44E7-E5EE731D6BA7}"/>
              </a:ext>
            </a:extLst>
          </p:cNvPr>
          <p:cNvPicPr>
            <a:picLocks noChangeAspect="1"/>
          </p:cNvPicPr>
          <p:nvPr/>
        </p:nvPicPr>
        <p:blipFill>
          <a:blip r:embed="rId3"/>
          <a:stretch>
            <a:fillRect/>
          </a:stretch>
        </p:blipFill>
        <p:spPr>
          <a:xfrm>
            <a:off x="8213222" y="4655983"/>
            <a:ext cx="3552825" cy="1114425"/>
          </a:xfrm>
          <a:prstGeom prst="rect">
            <a:avLst/>
          </a:prstGeom>
        </p:spPr>
      </p:pic>
      <p:sp>
        <p:nvSpPr>
          <p:cNvPr id="8" name="Title 1">
            <a:extLst>
              <a:ext uri="{FF2B5EF4-FFF2-40B4-BE49-F238E27FC236}">
                <a16:creationId xmlns:a16="http://schemas.microsoft.com/office/drawing/2014/main" id="{420C14AB-B8F3-9401-4FC6-F20A14469DB7}"/>
              </a:ext>
            </a:extLst>
          </p:cNvPr>
          <p:cNvSpPr>
            <a:spLocks noGrp="1"/>
          </p:cNvSpPr>
          <p:nvPr>
            <p:ph type="title"/>
          </p:nvPr>
        </p:nvSpPr>
        <p:spPr>
          <a:xfrm>
            <a:off x="3904166" y="0"/>
            <a:ext cx="8287834" cy="838200"/>
          </a:xfrm>
        </p:spPr>
        <p:txBody>
          <a:bodyPr lIns="91440" tIns="45720" rIns="91440" bIns="45720" anchor="t"/>
          <a:lstStyle/>
          <a:p>
            <a:r>
              <a:rPr lang="en-US">
                <a:solidFill>
                  <a:schemeClr val="bg1"/>
                </a:solidFill>
                <a:cs typeface="Arial"/>
              </a:rPr>
              <a:t>Albemarle Financial Analysis (ALB)</a:t>
            </a:r>
            <a:endParaRPr lang="en-US">
              <a:solidFill>
                <a:schemeClr val="bg1"/>
              </a:solidFill>
            </a:endParaRPr>
          </a:p>
        </p:txBody>
      </p:sp>
    </p:spTree>
    <p:extLst>
      <p:ext uri="{BB962C8B-B14F-4D97-AF65-F5344CB8AC3E}">
        <p14:creationId xmlns:p14="http://schemas.microsoft.com/office/powerpoint/2010/main" val="26109996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E5F46-2C22-940E-C138-F195B0DD93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FCA8A9-9C32-E01D-5FC0-16ABB93BD0D9}"/>
              </a:ext>
            </a:extLst>
          </p:cNvPr>
          <p:cNvSpPr>
            <a:spLocks noGrp="1"/>
          </p:cNvSpPr>
          <p:nvPr>
            <p:ph type="title"/>
          </p:nvPr>
        </p:nvSpPr>
        <p:spPr>
          <a:xfrm>
            <a:off x="4610411" y="0"/>
            <a:ext cx="7823200" cy="838200"/>
          </a:xfrm>
        </p:spPr>
        <p:txBody>
          <a:bodyPr lIns="91440" tIns="45720" rIns="91440" bIns="45720" anchor="t"/>
          <a:lstStyle/>
          <a:p>
            <a:r>
              <a:rPr lang="en-US">
                <a:cs typeface="Arial"/>
              </a:rPr>
              <a:t>Albemarle Recommendation (ALB)</a:t>
            </a:r>
            <a:endParaRPr lang="en-US"/>
          </a:p>
        </p:txBody>
      </p:sp>
      <p:sp>
        <p:nvSpPr>
          <p:cNvPr id="3" name="Content Placeholder 2">
            <a:extLst>
              <a:ext uri="{FF2B5EF4-FFF2-40B4-BE49-F238E27FC236}">
                <a16:creationId xmlns:a16="http://schemas.microsoft.com/office/drawing/2014/main" id="{E80CBC0E-14DC-F39B-71D0-86E372377C0D}"/>
              </a:ext>
            </a:extLst>
          </p:cNvPr>
          <p:cNvSpPr>
            <a:spLocks noGrp="1"/>
          </p:cNvSpPr>
          <p:nvPr>
            <p:ph idx="1"/>
          </p:nvPr>
        </p:nvSpPr>
        <p:spPr>
          <a:xfrm>
            <a:off x="609600" y="4891668"/>
            <a:ext cx="10982092" cy="1234496"/>
          </a:xfrm>
        </p:spPr>
        <p:txBody>
          <a:bodyPr lIns="91440" tIns="45720" rIns="91440" bIns="45720" anchor="t"/>
          <a:lstStyle/>
          <a:p>
            <a:pPr marL="226695" indent="-226695"/>
            <a:r>
              <a:rPr lang="en-US" sz="2500">
                <a:cs typeface="Arial"/>
              </a:rPr>
              <a:t>We value ALB at $168.56, about a 9% downside from its current price. </a:t>
            </a:r>
          </a:p>
          <a:p>
            <a:pPr marL="226695" indent="-226695"/>
            <a:r>
              <a:rPr lang="en-US" sz="2500">
                <a:cs typeface="Arial"/>
              </a:rPr>
              <a:t>We recommend a HOLD due to ALB being a highly cyclical company and the expected return can vary a ton based on lithium pricing and EV demand.</a:t>
            </a:r>
          </a:p>
        </p:txBody>
      </p:sp>
      <p:sp>
        <p:nvSpPr>
          <p:cNvPr id="4" name="Slide Number Placeholder 3">
            <a:extLst>
              <a:ext uri="{FF2B5EF4-FFF2-40B4-BE49-F238E27FC236}">
                <a16:creationId xmlns:a16="http://schemas.microsoft.com/office/drawing/2014/main" id="{4B16B86D-E434-953F-72BB-6859EAD5D4C7}"/>
              </a:ext>
            </a:extLst>
          </p:cNvPr>
          <p:cNvSpPr>
            <a:spLocks noGrp="1"/>
          </p:cNvSpPr>
          <p:nvPr>
            <p:ph type="sldNum" sz="quarter" idx="12"/>
          </p:nvPr>
        </p:nvSpPr>
        <p:spPr/>
        <p:txBody>
          <a:bodyPr/>
          <a:lstStyle/>
          <a:p>
            <a:pPr defTabSz="457200"/>
            <a:fld id="{31B88968-69AF-4974-8688-D553AA0B5E68}" type="slidenum">
              <a:rPr lang="en-US" smtClean="0">
                <a:solidFill>
                  <a:prstClr val="black"/>
                </a:solidFill>
              </a:rPr>
              <a:pPr defTabSz="457200"/>
              <a:t>44</a:t>
            </a:fld>
            <a:endParaRPr lang="en-US">
              <a:solidFill>
                <a:prstClr val="black"/>
              </a:solidFill>
            </a:endParaRPr>
          </a:p>
        </p:txBody>
      </p:sp>
      <p:sp>
        <p:nvSpPr>
          <p:cNvPr id="6" name="矩形 1">
            <a:extLst>
              <a:ext uri="{FF2B5EF4-FFF2-40B4-BE49-F238E27FC236}">
                <a16:creationId xmlns:a16="http://schemas.microsoft.com/office/drawing/2014/main" id="{736D7E70-8B4C-DDFC-F639-D6DCAB8DFAD4}"/>
              </a:ext>
            </a:extLst>
          </p:cNvPr>
          <p:cNvSpPr/>
          <p:nvPr/>
        </p:nvSpPr>
        <p:spPr>
          <a:xfrm>
            <a:off x="4003470" y="1120032"/>
            <a:ext cx="4196609" cy="2005521"/>
          </a:xfrm>
          <a:prstGeom prst="rect">
            <a:avLst/>
          </a:prstGeom>
          <a:solidFill>
            <a:srgbClr val="F07E65"/>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zh-TW" altLang="en-US" sz="2400" b="1">
                <a:solidFill>
                  <a:srgbClr val="FFC000"/>
                </a:solidFill>
                <a:ea typeface="微軟正黑體"/>
                <a:cs typeface="Arial"/>
              </a:rPr>
              <a:t>Recommendation:</a:t>
            </a:r>
            <a:endParaRPr lang="zh-TW" sz="2400" b="1">
              <a:solidFill>
                <a:srgbClr val="FFC000"/>
              </a:solidFill>
              <a:ea typeface="微軟正黑體"/>
              <a:cs typeface="Arial"/>
            </a:endParaRPr>
          </a:p>
          <a:p>
            <a:pPr algn="ctr"/>
            <a:endParaRPr lang="zh-TW"/>
          </a:p>
          <a:p>
            <a:pPr algn="ctr"/>
            <a:r>
              <a:rPr lang="zh-TW" altLang="en-US" sz="5000" b="1">
                <a:solidFill>
                  <a:srgbClr val="FF0000"/>
                </a:solidFill>
                <a:ea typeface="微軟正黑體"/>
                <a:cs typeface="Arial"/>
              </a:rPr>
              <a:t>HOLD</a:t>
            </a:r>
          </a:p>
        </p:txBody>
      </p:sp>
      <p:sp>
        <p:nvSpPr>
          <p:cNvPr id="8" name="矩形 1">
            <a:extLst>
              <a:ext uri="{FF2B5EF4-FFF2-40B4-BE49-F238E27FC236}">
                <a16:creationId xmlns:a16="http://schemas.microsoft.com/office/drawing/2014/main" id="{E70225D4-8F03-250E-49F2-8C90A3D40C42}"/>
              </a:ext>
            </a:extLst>
          </p:cNvPr>
          <p:cNvSpPr/>
          <p:nvPr/>
        </p:nvSpPr>
        <p:spPr>
          <a:xfrm>
            <a:off x="1345762" y="3424616"/>
            <a:ext cx="2431000" cy="1262107"/>
          </a:xfrm>
          <a:prstGeom prst="rect">
            <a:avLst/>
          </a:prstGeom>
          <a:solidFill>
            <a:srgbClr val="F07E65"/>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zh-TW" altLang="en-US" sz="2000" b="1">
                <a:solidFill>
                  <a:srgbClr val="FFC000"/>
                </a:solidFill>
                <a:ea typeface="微軟正黑體"/>
                <a:cs typeface="Arial"/>
              </a:rPr>
              <a:t>Current Price</a:t>
            </a:r>
          </a:p>
          <a:p>
            <a:pPr algn="ctr"/>
            <a:endParaRPr lang="zh-TW" b="1">
              <a:ea typeface="微軟正黑體"/>
              <a:cs typeface="Arial"/>
            </a:endParaRPr>
          </a:p>
          <a:p>
            <a:pPr algn="ctr"/>
            <a:r>
              <a:rPr lang="zh-TW" altLang="en-US" sz="2000" b="1">
                <a:solidFill>
                  <a:srgbClr val="FF0000"/>
                </a:solidFill>
                <a:ea typeface="微軟正黑體"/>
                <a:cs typeface="Arial"/>
              </a:rPr>
              <a:t>185.43</a:t>
            </a:r>
          </a:p>
        </p:txBody>
      </p:sp>
      <p:sp>
        <p:nvSpPr>
          <p:cNvPr id="9" name="矩形 1">
            <a:extLst>
              <a:ext uri="{FF2B5EF4-FFF2-40B4-BE49-F238E27FC236}">
                <a16:creationId xmlns:a16="http://schemas.microsoft.com/office/drawing/2014/main" id="{9BB2ADE0-B1F1-530F-396E-68DE4FEFD41B}"/>
              </a:ext>
            </a:extLst>
          </p:cNvPr>
          <p:cNvSpPr/>
          <p:nvPr/>
        </p:nvSpPr>
        <p:spPr>
          <a:xfrm>
            <a:off x="4886274" y="3424616"/>
            <a:ext cx="2431000" cy="1262107"/>
          </a:xfrm>
          <a:prstGeom prst="rect">
            <a:avLst/>
          </a:prstGeom>
          <a:solidFill>
            <a:srgbClr val="F07E65"/>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zh-TW" altLang="en-US" sz="2000" b="1">
                <a:solidFill>
                  <a:srgbClr val="FFC000"/>
                </a:solidFill>
                <a:ea typeface="微軟正黑體"/>
                <a:cs typeface="Arial"/>
              </a:rPr>
              <a:t>Price Target</a:t>
            </a:r>
          </a:p>
          <a:p>
            <a:pPr algn="ctr"/>
            <a:endParaRPr lang="zh-TW"/>
          </a:p>
          <a:p>
            <a:pPr algn="ctr"/>
            <a:r>
              <a:rPr lang="zh-TW" altLang="en-US" sz="2000" b="1">
                <a:solidFill>
                  <a:srgbClr val="FF0000"/>
                </a:solidFill>
                <a:ea typeface="微軟正黑體"/>
                <a:cs typeface="Arial"/>
              </a:rPr>
              <a:t>168.56</a:t>
            </a:r>
          </a:p>
        </p:txBody>
      </p:sp>
      <p:sp>
        <p:nvSpPr>
          <p:cNvPr id="10" name="矩形 1">
            <a:extLst>
              <a:ext uri="{FF2B5EF4-FFF2-40B4-BE49-F238E27FC236}">
                <a16:creationId xmlns:a16="http://schemas.microsoft.com/office/drawing/2014/main" id="{6817AF50-B39D-F2FD-78F6-DBAB4280C7E8}"/>
              </a:ext>
            </a:extLst>
          </p:cNvPr>
          <p:cNvSpPr/>
          <p:nvPr/>
        </p:nvSpPr>
        <p:spPr>
          <a:xfrm>
            <a:off x="8519712" y="3424616"/>
            <a:ext cx="2431000" cy="1262107"/>
          </a:xfrm>
          <a:prstGeom prst="rect">
            <a:avLst/>
          </a:prstGeom>
          <a:solidFill>
            <a:srgbClr val="F07E65"/>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zh-TW" altLang="en-US" sz="2000" b="1">
                <a:solidFill>
                  <a:srgbClr val="FFC000"/>
                </a:solidFill>
                <a:ea typeface="微軟正黑體"/>
                <a:cs typeface="Arial"/>
              </a:rPr>
              <a:t>Expected Return</a:t>
            </a:r>
          </a:p>
          <a:p>
            <a:pPr algn="ctr"/>
            <a:endParaRPr lang="zh-TW"/>
          </a:p>
          <a:p>
            <a:pPr algn="ctr"/>
            <a:r>
              <a:rPr lang="zh-TW" altLang="en-US" sz="2000" b="1">
                <a:solidFill>
                  <a:srgbClr val="FF0000"/>
                </a:solidFill>
                <a:ea typeface="微軟正黑體"/>
                <a:cs typeface="Arial"/>
              </a:rPr>
              <a:t>-9.1%</a:t>
            </a:r>
          </a:p>
        </p:txBody>
      </p:sp>
    </p:spTree>
    <p:extLst>
      <p:ext uri="{BB962C8B-B14F-4D97-AF65-F5344CB8AC3E}">
        <p14:creationId xmlns:p14="http://schemas.microsoft.com/office/powerpoint/2010/main" val="29823088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412A6-723B-E286-449A-618109F2AD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F09748-8D6C-E5C4-18D7-386EC58F521C}"/>
              </a:ext>
            </a:extLst>
          </p:cNvPr>
          <p:cNvSpPr>
            <a:spLocks noGrp="1"/>
          </p:cNvSpPr>
          <p:nvPr>
            <p:ph type="title"/>
          </p:nvPr>
        </p:nvSpPr>
        <p:spPr/>
        <p:txBody>
          <a:bodyPr lIns="91440" tIns="45720" rIns="91440" bIns="45720" anchor="t"/>
          <a:lstStyle/>
          <a:p>
            <a:r>
              <a:rPr lang="en-US">
                <a:cs typeface="Arial"/>
              </a:rPr>
              <a:t>Recommendation Summary</a:t>
            </a:r>
            <a:endParaRPr lang="en-US"/>
          </a:p>
        </p:txBody>
      </p:sp>
      <p:graphicFrame>
        <p:nvGraphicFramePr>
          <p:cNvPr id="5" name="Table 4">
            <a:extLst>
              <a:ext uri="{FF2B5EF4-FFF2-40B4-BE49-F238E27FC236}">
                <a16:creationId xmlns:a16="http://schemas.microsoft.com/office/drawing/2014/main" id="{270B71D5-709A-7B95-6A07-45ECE35AF356}"/>
              </a:ext>
            </a:extLst>
          </p:cNvPr>
          <p:cNvGraphicFramePr>
            <a:graphicFrameLocks noGrp="1"/>
          </p:cNvGraphicFramePr>
          <p:nvPr>
            <p:extLst>
              <p:ext uri="{D42A27DB-BD31-4B8C-83A1-F6EECF244321}">
                <p14:modId xmlns:p14="http://schemas.microsoft.com/office/powerpoint/2010/main" val="3980728445"/>
              </p:ext>
            </p:extLst>
          </p:nvPr>
        </p:nvGraphicFramePr>
        <p:xfrm>
          <a:off x="453866" y="1013460"/>
          <a:ext cx="11282463" cy="5435273"/>
        </p:xfrm>
        <a:graphic>
          <a:graphicData uri="http://schemas.openxmlformats.org/drawingml/2006/table">
            <a:tbl>
              <a:tblPr firstRow="1" bandRow="1">
                <a:tableStyleId>{5C22544A-7EE6-4342-B048-85BDC9FD1C3A}</a:tableStyleId>
              </a:tblPr>
              <a:tblGrid>
                <a:gridCol w="1275903">
                  <a:extLst>
                    <a:ext uri="{9D8B030D-6E8A-4147-A177-3AD203B41FA5}">
                      <a16:colId xmlns:a16="http://schemas.microsoft.com/office/drawing/2014/main" val="4281823178"/>
                    </a:ext>
                  </a:extLst>
                </a:gridCol>
                <a:gridCol w="1275903">
                  <a:extLst>
                    <a:ext uri="{9D8B030D-6E8A-4147-A177-3AD203B41FA5}">
                      <a16:colId xmlns:a16="http://schemas.microsoft.com/office/drawing/2014/main" val="1351851143"/>
                    </a:ext>
                  </a:extLst>
                </a:gridCol>
                <a:gridCol w="1075241">
                  <a:extLst>
                    <a:ext uri="{9D8B030D-6E8A-4147-A177-3AD203B41FA5}">
                      <a16:colId xmlns:a16="http://schemas.microsoft.com/office/drawing/2014/main" val="2887239972"/>
                    </a:ext>
                  </a:extLst>
                </a:gridCol>
                <a:gridCol w="1151468">
                  <a:extLst>
                    <a:ext uri="{9D8B030D-6E8A-4147-A177-3AD203B41FA5}">
                      <a16:colId xmlns:a16="http://schemas.microsoft.com/office/drawing/2014/main" val="351274525"/>
                    </a:ext>
                  </a:extLst>
                </a:gridCol>
                <a:gridCol w="1400336">
                  <a:extLst>
                    <a:ext uri="{9D8B030D-6E8A-4147-A177-3AD203B41FA5}">
                      <a16:colId xmlns:a16="http://schemas.microsoft.com/office/drawing/2014/main" val="1045949338"/>
                    </a:ext>
                  </a:extLst>
                </a:gridCol>
                <a:gridCol w="1275903">
                  <a:extLst>
                    <a:ext uri="{9D8B030D-6E8A-4147-A177-3AD203B41FA5}">
                      <a16:colId xmlns:a16="http://schemas.microsoft.com/office/drawing/2014/main" val="844805426"/>
                    </a:ext>
                  </a:extLst>
                </a:gridCol>
                <a:gridCol w="1275903">
                  <a:extLst>
                    <a:ext uri="{9D8B030D-6E8A-4147-A177-3AD203B41FA5}">
                      <a16:colId xmlns:a16="http://schemas.microsoft.com/office/drawing/2014/main" val="164658529"/>
                    </a:ext>
                  </a:extLst>
                </a:gridCol>
                <a:gridCol w="1275903">
                  <a:extLst>
                    <a:ext uri="{9D8B030D-6E8A-4147-A177-3AD203B41FA5}">
                      <a16:colId xmlns:a16="http://schemas.microsoft.com/office/drawing/2014/main" val="1779624826"/>
                    </a:ext>
                  </a:extLst>
                </a:gridCol>
                <a:gridCol w="1275903">
                  <a:extLst>
                    <a:ext uri="{9D8B030D-6E8A-4147-A177-3AD203B41FA5}">
                      <a16:colId xmlns:a16="http://schemas.microsoft.com/office/drawing/2014/main" val="3992301562"/>
                    </a:ext>
                  </a:extLst>
                </a:gridCol>
              </a:tblGrid>
              <a:tr h="796251">
                <a:tc>
                  <a:txBody>
                    <a:bodyPr/>
                    <a:lstStyle/>
                    <a:p>
                      <a:endParaRPr lang="en-US" sz="1200">
                        <a:solidFill>
                          <a:schemeClr val="tx1"/>
                        </a:solidFill>
                      </a:endParaRPr>
                    </a:p>
                  </a:txBody>
                  <a:tcPr/>
                </a:tc>
                <a:tc>
                  <a:txBody>
                    <a:bodyPr/>
                    <a:lstStyle/>
                    <a:p>
                      <a:r>
                        <a:rPr lang="en-US" sz="1200">
                          <a:solidFill>
                            <a:schemeClr val="tx1"/>
                          </a:solidFill>
                        </a:rPr>
                        <a:t>Suggestion (+/-bps change)</a:t>
                      </a:r>
                    </a:p>
                  </a:txBody>
                  <a:tcPr/>
                </a:tc>
                <a:tc>
                  <a:txBody>
                    <a:bodyPr/>
                    <a:lstStyle/>
                    <a:p>
                      <a:r>
                        <a:rPr lang="en-US" sz="1200">
                          <a:solidFill>
                            <a:schemeClr val="tx1"/>
                          </a:solidFill>
                        </a:rPr>
                        <a:t>Current Price</a:t>
                      </a:r>
                    </a:p>
                  </a:txBody>
                  <a:tcPr/>
                </a:tc>
                <a:tc>
                  <a:txBody>
                    <a:bodyPr/>
                    <a:lstStyle/>
                    <a:p>
                      <a:pPr lvl="0">
                        <a:buNone/>
                      </a:pPr>
                      <a:r>
                        <a:rPr lang="en-US" sz="1200">
                          <a:solidFill>
                            <a:schemeClr val="tx1"/>
                          </a:solidFill>
                        </a:rPr>
                        <a:t>Target Price</a:t>
                      </a:r>
                    </a:p>
                  </a:txBody>
                  <a:tcPr/>
                </a:tc>
                <a:tc>
                  <a:txBody>
                    <a:bodyPr/>
                    <a:lstStyle/>
                    <a:p>
                      <a:r>
                        <a:rPr lang="en-US" sz="1200">
                          <a:solidFill>
                            <a:schemeClr val="tx1"/>
                          </a:solidFill>
                        </a:rPr>
                        <a:t>Current Weighting</a:t>
                      </a:r>
                    </a:p>
                  </a:txBody>
                  <a:tcPr/>
                </a:tc>
                <a:tc>
                  <a:txBody>
                    <a:bodyPr/>
                    <a:lstStyle/>
                    <a:p>
                      <a:pPr lvl="0">
                        <a:buNone/>
                      </a:pPr>
                      <a:r>
                        <a:rPr lang="en-US" sz="1200">
                          <a:solidFill>
                            <a:schemeClr val="tx1"/>
                          </a:solidFill>
                        </a:rPr>
                        <a:t>Weighting after Suggestion</a:t>
                      </a:r>
                    </a:p>
                  </a:txBody>
                  <a:tcPr/>
                </a:tc>
                <a:tc>
                  <a:txBody>
                    <a:bodyPr/>
                    <a:lstStyle/>
                    <a:p>
                      <a:pPr lvl="0">
                        <a:buNone/>
                      </a:pPr>
                      <a:r>
                        <a:rPr lang="en-US" sz="1200">
                          <a:solidFill>
                            <a:schemeClr val="tx1"/>
                          </a:solidFill>
                        </a:rPr>
                        <a:t>Expected Return</a:t>
                      </a:r>
                    </a:p>
                  </a:txBody>
                  <a:tcPr/>
                </a:tc>
                <a:tc>
                  <a:txBody>
                    <a:bodyPr/>
                    <a:lstStyle/>
                    <a:p>
                      <a:pPr lvl="0">
                        <a:buNone/>
                      </a:pPr>
                      <a:r>
                        <a:rPr lang="en-US" sz="1200">
                          <a:solidFill>
                            <a:schemeClr val="tx1"/>
                          </a:solidFill>
                        </a:rPr>
                        <a:t>Catalysts</a:t>
                      </a:r>
                    </a:p>
                  </a:txBody>
                  <a:tcPr/>
                </a:tc>
                <a:tc>
                  <a:txBody>
                    <a:bodyPr/>
                    <a:lstStyle/>
                    <a:p>
                      <a:pPr lvl="0">
                        <a:buNone/>
                      </a:pPr>
                      <a:r>
                        <a:rPr lang="en-US" sz="1200">
                          <a:solidFill>
                            <a:schemeClr val="tx1"/>
                          </a:solidFill>
                        </a:rPr>
                        <a:t>Risks</a:t>
                      </a:r>
                    </a:p>
                  </a:txBody>
                  <a:tcPr/>
                </a:tc>
                <a:extLst>
                  <a:ext uri="{0D108BD9-81ED-4DB2-BD59-A6C34878D82A}">
                    <a16:rowId xmlns:a16="http://schemas.microsoft.com/office/drawing/2014/main" val="2224454507"/>
                  </a:ext>
                </a:extLst>
              </a:tr>
              <a:tr h="900108">
                <a:tc>
                  <a:txBody>
                    <a:bodyPr/>
                    <a:lstStyle/>
                    <a:p>
                      <a:r>
                        <a:rPr lang="en-US" sz="1200">
                          <a:solidFill>
                            <a:schemeClr val="tx1"/>
                          </a:solidFill>
                        </a:rPr>
                        <a:t>International Paper (IP)</a:t>
                      </a:r>
                    </a:p>
                  </a:txBody>
                  <a:tcPr/>
                </a:tc>
                <a:tc>
                  <a:txBody>
                    <a:bodyPr/>
                    <a:lstStyle/>
                    <a:p>
                      <a:r>
                        <a:rPr lang="en-US" sz="1200">
                          <a:solidFill>
                            <a:schemeClr val="tx1"/>
                          </a:solidFill>
                        </a:rPr>
                        <a:t>Hold (0 bps)</a:t>
                      </a:r>
                    </a:p>
                  </a:txBody>
                  <a:tcPr/>
                </a:tc>
                <a:tc>
                  <a:txBody>
                    <a:bodyPr/>
                    <a:lstStyle/>
                    <a:p>
                      <a:r>
                        <a:rPr lang="en-US" sz="1200">
                          <a:solidFill>
                            <a:schemeClr val="tx1"/>
                          </a:solidFill>
                        </a:rPr>
                        <a:t>$36.50</a:t>
                      </a:r>
                    </a:p>
                  </a:txBody>
                  <a:tcPr/>
                </a:tc>
                <a:tc>
                  <a:txBody>
                    <a:bodyPr/>
                    <a:lstStyle/>
                    <a:p>
                      <a:pPr lvl="0">
                        <a:buNone/>
                      </a:pPr>
                      <a:r>
                        <a:rPr lang="en-US" sz="1200">
                          <a:solidFill>
                            <a:schemeClr val="tx1"/>
                          </a:solidFill>
                        </a:rPr>
                        <a:t>$45.52</a:t>
                      </a:r>
                    </a:p>
                  </a:txBody>
                  <a:tcPr/>
                </a:tc>
                <a:tc>
                  <a:txBody>
                    <a:bodyPr/>
                    <a:lstStyle/>
                    <a:p>
                      <a:r>
                        <a:rPr lang="en-US" sz="1200">
                          <a:solidFill>
                            <a:schemeClr val="tx1"/>
                          </a:solidFill>
                        </a:rPr>
                        <a:t>0.54%</a:t>
                      </a:r>
                    </a:p>
                  </a:txBody>
                  <a:tcPr/>
                </a:tc>
                <a:tc>
                  <a:txBody>
                    <a:bodyPr/>
                    <a:lstStyle/>
                    <a:p>
                      <a:r>
                        <a:rPr lang="en-US" sz="1200">
                          <a:solidFill>
                            <a:schemeClr val="tx1"/>
                          </a:solidFill>
                        </a:rPr>
                        <a:t>0.54%</a:t>
                      </a:r>
                    </a:p>
                  </a:txBody>
                  <a:tcPr/>
                </a:tc>
                <a:tc>
                  <a:txBody>
                    <a:bodyPr/>
                    <a:lstStyle/>
                    <a:p>
                      <a:pPr lvl="0">
                        <a:buNone/>
                      </a:pPr>
                      <a:r>
                        <a:rPr lang="en-US" sz="1200">
                          <a:solidFill>
                            <a:schemeClr val="tx1"/>
                          </a:solidFill>
                        </a:rPr>
                        <a:t>-5.81%</a:t>
                      </a:r>
                    </a:p>
                  </a:txBody>
                  <a:tcPr/>
                </a:tc>
                <a:tc>
                  <a:txBody>
                    <a:bodyPr/>
                    <a:lstStyle/>
                    <a:p>
                      <a:pPr lvl="0">
                        <a:buNone/>
                      </a:pPr>
                      <a:r>
                        <a:rPr lang="en-US" sz="1200">
                          <a:solidFill>
                            <a:schemeClr val="tx1"/>
                          </a:solidFill>
                        </a:rPr>
                        <a:t>Dividend yield, + demand.</a:t>
                      </a:r>
                    </a:p>
                  </a:txBody>
                  <a:tcPr/>
                </a:tc>
                <a:tc>
                  <a:txBody>
                    <a:bodyPr/>
                    <a:lstStyle/>
                    <a:p>
                      <a:pPr lvl="0">
                        <a:buNone/>
                      </a:pPr>
                      <a:r>
                        <a:rPr lang="en-US" sz="1200">
                          <a:solidFill>
                            <a:schemeClr val="tx1"/>
                          </a:solidFill>
                        </a:rPr>
                        <a:t>Economic volatility, split uncertainty</a:t>
                      </a:r>
                    </a:p>
                  </a:txBody>
                  <a:tcPr/>
                </a:tc>
                <a:extLst>
                  <a:ext uri="{0D108BD9-81ED-4DB2-BD59-A6C34878D82A}">
                    <a16:rowId xmlns:a16="http://schemas.microsoft.com/office/drawing/2014/main" val="3549369412"/>
                  </a:ext>
                </a:extLst>
              </a:tr>
              <a:tr h="1107827">
                <a:tc>
                  <a:txBody>
                    <a:bodyPr/>
                    <a:lstStyle/>
                    <a:p>
                      <a:r>
                        <a:rPr lang="en-US" sz="1200">
                          <a:solidFill>
                            <a:schemeClr val="tx1"/>
                          </a:solidFill>
                        </a:rPr>
                        <a:t>Martin Marietta (MLM)</a:t>
                      </a:r>
                    </a:p>
                  </a:txBody>
                  <a:tcPr/>
                </a:tc>
                <a:tc>
                  <a:txBody>
                    <a:bodyPr/>
                    <a:lstStyle/>
                    <a:p>
                      <a:r>
                        <a:rPr lang="en-US" sz="1200">
                          <a:solidFill>
                            <a:schemeClr val="tx1"/>
                          </a:solidFill>
                        </a:rPr>
                        <a:t>Hold</a:t>
                      </a:r>
                    </a:p>
                  </a:txBody>
                  <a:tcPr/>
                </a:tc>
                <a:tc>
                  <a:txBody>
                    <a:bodyPr/>
                    <a:lstStyle/>
                    <a:p>
                      <a:r>
                        <a:rPr lang="en-US" sz="1200">
                          <a:solidFill>
                            <a:schemeClr val="tx1"/>
                          </a:solidFill>
                        </a:rPr>
                        <a:t>$560.69</a:t>
                      </a:r>
                    </a:p>
                  </a:txBody>
                  <a:tcPr/>
                </a:tc>
                <a:tc>
                  <a:txBody>
                    <a:bodyPr/>
                    <a:lstStyle/>
                    <a:p>
                      <a:pPr lvl="0">
                        <a:buNone/>
                      </a:pPr>
                      <a:r>
                        <a:rPr lang="en-US" sz="1200">
                          <a:solidFill>
                            <a:schemeClr val="tx1"/>
                          </a:solidFill>
                        </a:rPr>
                        <a:t>$525.57</a:t>
                      </a:r>
                    </a:p>
                  </a:txBody>
                  <a:tcPr/>
                </a:tc>
                <a:tc>
                  <a:txBody>
                    <a:bodyPr/>
                    <a:lstStyle/>
                    <a:p>
                      <a:r>
                        <a:rPr lang="en-US" sz="1200">
                          <a:solidFill>
                            <a:schemeClr val="tx1"/>
                          </a:solidFill>
                        </a:rPr>
                        <a:t>0%</a:t>
                      </a:r>
                    </a:p>
                  </a:txBody>
                  <a:tcPr/>
                </a:tc>
                <a:tc>
                  <a:txBody>
                    <a:bodyPr/>
                    <a:lstStyle/>
                    <a:p>
                      <a:r>
                        <a:rPr lang="en-US" sz="1200">
                          <a:solidFill>
                            <a:schemeClr val="tx1"/>
                          </a:solidFill>
                        </a:rPr>
                        <a:t>0%</a:t>
                      </a:r>
                    </a:p>
                  </a:txBody>
                  <a:tcPr/>
                </a:tc>
                <a:tc>
                  <a:txBody>
                    <a:bodyPr/>
                    <a:lstStyle/>
                    <a:p>
                      <a:pPr lvl="0">
                        <a:buNone/>
                      </a:pPr>
                      <a:r>
                        <a:rPr lang="en-US" sz="1200">
                          <a:solidFill>
                            <a:schemeClr val="tx1"/>
                          </a:solidFill>
                        </a:rPr>
                        <a:t>-5.67%</a:t>
                      </a:r>
                    </a:p>
                  </a:txBody>
                  <a:tcPr/>
                </a:tc>
                <a:tc>
                  <a:txBody>
                    <a:bodyPr/>
                    <a:lstStyle/>
                    <a:p>
                      <a:pPr lvl="0">
                        <a:buNone/>
                      </a:pPr>
                      <a:r>
                        <a:rPr lang="af-ZA" sz="1200" kern="1200" noProof="0" err="1">
                          <a:solidFill>
                            <a:schemeClr val="tx1"/>
                          </a:solidFill>
                          <a:latin typeface="+mn-lt"/>
                          <a:ea typeface="+mn-ea"/>
                          <a:cs typeface="+mn-cs"/>
                        </a:rPr>
                        <a:t>Pricing</a:t>
                      </a:r>
                      <a:r>
                        <a:rPr lang="af-ZA" sz="1200" kern="1200" noProof="0">
                          <a:solidFill>
                            <a:schemeClr val="tx1"/>
                          </a:solidFill>
                          <a:latin typeface="+mn-lt"/>
                          <a:ea typeface="+mn-ea"/>
                          <a:cs typeface="+mn-cs"/>
                        </a:rPr>
                        <a:t> power + </a:t>
                      </a:r>
                      <a:r>
                        <a:rPr lang="af-ZA" sz="1200" kern="1200" noProof="0" err="1">
                          <a:solidFill>
                            <a:schemeClr val="tx1"/>
                          </a:solidFill>
                          <a:latin typeface="+mn-lt"/>
                          <a:ea typeface="+mn-ea"/>
                          <a:cs typeface="+mn-cs"/>
                        </a:rPr>
                        <a:t>housing</a:t>
                      </a:r>
                      <a:r>
                        <a:rPr lang="af-ZA" sz="1200" kern="1200" noProof="0">
                          <a:solidFill>
                            <a:schemeClr val="tx1"/>
                          </a:solidFill>
                          <a:latin typeface="+mn-lt"/>
                          <a:ea typeface="+mn-ea"/>
                          <a:cs typeface="+mn-cs"/>
                        </a:rPr>
                        <a:t> </a:t>
                      </a:r>
                      <a:r>
                        <a:rPr lang="af-ZA" sz="1200" kern="1200" noProof="0" err="1">
                          <a:solidFill>
                            <a:schemeClr val="tx1"/>
                          </a:solidFill>
                          <a:latin typeface="+mn-lt"/>
                          <a:ea typeface="+mn-ea"/>
                          <a:cs typeface="+mn-cs"/>
                        </a:rPr>
                        <a:t>recovery</a:t>
                      </a:r>
                      <a:r>
                        <a:rPr lang="af-ZA" sz="1200" kern="1200" noProof="0">
                          <a:solidFill>
                            <a:schemeClr val="tx1"/>
                          </a:solidFill>
                          <a:latin typeface="+mn-lt"/>
                          <a:ea typeface="+mn-ea"/>
                          <a:cs typeface="+mn-cs"/>
                        </a:rPr>
                        <a:t> </a:t>
                      </a:r>
                      <a:r>
                        <a:rPr lang="af-ZA" sz="1200" kern="1200" noProof="0" err="1">
                          <a:solidFill>
                            <a:schemeClr val="tx1"/>
                          </a:solidFill>
                          <a:latin typeface="+mn-lt"/>
                          <a:ea typeface="+mn-ea"/>
                          <a:cs typeface="+mn-cs"/>
                        </a:rPr>
                        <a:t>optimism</a:t>
                      </a:r>
                      <a:endParaRPr lang="af-ZA" sz="1200" kern="1200" noProof="0">
                        <a:solidFill>
                          <a:schemeClr val="tx1"/>
                        </a:solidFill>
                        <a:latin typeface="+mn-lt"/>
                        <a:ea typeface="+mn-ea"/>
                        <a:cs typeface="+mn-cs"/>
                      </a:endParaRPr>
                    </a:p>
                  </a:txBody>
                  <a:tcPr/>
                </a:tc>
                <a:tc>
                  <a:txBody>
                    <a:bodyPr/>
                    <a:lstStyle/>
                    <a:p>
                      <a:pPr lvl="0">
                        <a:buNone/>
                      </a:pPr>
                      <a:r>
                        <a:rPr lang="en-US" sz="1200">
                          <a:solidFill>
                            <a:schemeClr val="tx1"/>
                          </a:solidFill>
                        </a:rPr>
                        <a:t>Cyclical infrastructure demand</a:t>
                      </a:r>
                    </a:p>
                  </a:txBody>
                  <a:tcPr/>
                </a:tc>
                <a:extLst>
                  <a:ext uri="{0D108BD9-81ED-4DB2-BD59-A6C34878D82A}">
                    <a16:rowId xmlns:a16="http://schemas.microsoft.com/office/drawing/2014/main" val="1754000351"/>
                  </a:ext>
                </a:extLst>
              </a:tr>
              <a:tr h="952038">
                <a:tc>
                  <a:txBody>
                    <a:bodyPr/>
                    <a:lstStyle/>
                    <a:p>
                      <a:r>
                        <a:rPr lang="en-US" sz="1200">
                          <a:solidFill>
                            <a:schemeClr val="tx1"/>
                          </a:solidFill>
                        </a:rPr>
                        <a:t>Vulcan (VMC)</a:t>
                      </a:r>
                    </a:p>
                  </a:txBody>
                  <a:tcPr/>
                </a:tc>
                <a:tc>
                  <a:txBody>
                    <a:bodyPr/>
                    <a:lstStyle/>
                    <a:p>
                      <a:pPr lvl="0">
                        <a:buNone/>
                      </a:pPr>
                      <a:r>
                        <a:rPr lang="en-US" sz="1200" b="0" i="0" u="none" strike="noStrike" noProof="0">
                          <a:solidFill>
                            <a:schemeClr val="tx1"/>
                          </a:solidFill>
                          <a:latin typeface="Arial"/>
                          <a:cs typeface="Arial"/>
                        </a:rPr>
                        <a:t>Hold</a:t>
                      </a:r>
                      <a:endParaRPr lang="en-US" altLang="zh-TW" sz="1200" b="0" i="0" u="none" strike="noStrike" noProof="0">
                        <a:solidFill>
                          <a:schemeClr val="tx1"/>
                        </a:solidFill>
                        <a:latin typeface="Arial"/>
                        <a:cs typeface="Arial"/>
                      </a:endParaRPr>
                    </a:p>
                  </a:txBody>
                  <a:tcPr/>
                </a:tc>
                <a:tc>
                  <a:txBody>
                    <a:bodyPr/>
                    <a:lstStyle/>
                    <a:p>
                      <a:pPr lvl="0" algn="ctr">
                        <a:lnSpc>
                          <a:spcPct val="100000"/>
                        </a:lnSpc>
                        <a:spcBef>
                          <a:spcPts val="0"/>
                        </a:spcBef>
                        <a:spcAft>
                          <a:spcPts val="0"/>
                        </a:spcAft>
                        <a:buNone/>
                      </a:pPr>
                      <a:r>
                        <a:rPr lang="en-US" altLang="zh-TW" sz="1200" kern="1200" noProof="0">
                          <a:solidFill>
                            <a:schemeClr val="tx1"/>
                          </a:solidFill>
                          <a:latin typeface="+mn-lt"/>
                          <a:ea typeface="+mn-ea"/>
                          <a:cs typeface="+mn-cs"/>
                        </a:rPr>
                        <a:t>$261.46</a:t>
                      </a:r>
                      <a:endParaRPr lang="en-US" sz="1200" kern="1200" noProof="0">
                        <a:solidFill>
                          <a:schemeClr val="tx1"/>
                        </a:solidFill>
                        <a:latin typeface="+mn-lt"/>
                        <a:ea typeface="+mn-ea"/>
                        <a:cs typeface="+mn-cs"/>
                      </a:endParaRPr>
                    </a:p>
                    <a:p>
                      <a:pPr lvl="0">
                        <a:buNone/>
                      </a:pPr>
                      <a:endParaRPr lang="en-US" sz="1200" kern="1200">
                        <a:solidFill>
                          <a:schemeClr val="tx1"/>
                        </a:solidFill>
                        <a:latin typeface="+mn-lt"/>
                        <a:ea typeface="+mn-ea"/>
                        <a:cs typeface="+mn-cs"/>
                      </a:endParaRPr>
                    </a:p>
                  </a:txBody>
                  <a:tcPr/>
                </a:tc>
                <a:tc>
                  <a:txBody>
                    <a:bodyPr/>
                    <a:lstStyle/>
                    <a:p>
                      <a:pPr lvl="0">
                        <a:buNone/>
                      </a:pPr>
                      <a:r>
                        <a:rPr lang="en-US" sz="1200" kern="1200">
                          <a:solidFill>
                            <a:schemeClr val="tx1"/>
                          </a:solidFill>
                          <a:latin typeface="+mn-lt"/>
                          <a:ea typeface="+mn-ea"/>
                          <a:cs typeface="+mn-cs"/>
                        </a:rPr>
                        <a:t>$240.11</a:t>
                      </a:r>
                    </a:p>
                  </a:txBody>
                  <a:tcPr/>
                </a:tc>
                <a:tc>
                  <a:txBody>
                    <a:bodyPr/>
                    <a:lstStyle/>
                    <a:p>
                      <a:r>
                        <a:rPr lang="en-US" sz="1200">
                          <a:solidFill>
                            <a:schemeClr val="tx1"/>
                          </a:solidFill>
                        </a:rPr>
                        <a:t>0%</a:t>
                      </a:r>
                    </a:p>
                  </a:txBody>
                  <a:tcPr/>
                </a:tc>
                <a:tc>
                  <a:txBody>
                    <a:bodyPr/>
                    <a:lstStyle/>
                    <a:p>
                      <a:r>
                        <a:rPr lang="en-US" sz="1200">
                          <a:solidFill>
                            <a:schemeClr val="tx1"/>
                          </a:solidFill>
                        </a:rPr>
                        <a:t>0%</a:t>
                      </a:r>
                    </a:p>
                  </a:txBody>
                  <a:tcPr/>
                </a:tc>
                <a:tc>
                  <a:txBody>
                    <a:bodyPr/>
                    <a:lstStyle/>
                    <a:p>
                      <a:pPr lvl="0">
                        <a:buNone/>
                      </a:pPr>
                      <a:r>
                        <a:rPr lang="en-US" sz="1200">
                          <a:solidFill>
                            <a:schemeClr val="tx1"/>
                          </a:solidFill>
                        </a:rPr>
                        <a:t>-8.2%</a:t>
                      </a:r>
                    </a:p>
                  </a:txBody>
                  <a:tcPr/>
                </a:tc>
                <a:tc>
                  <a:txBody>
                    <a:bodyPr/>
                    <a:lstStyle/>
                    <a:p>
                      <a:pPr lvl="0">
                        <a:buNone/>
                      </a:pPr>
                      <a:r>
                        <a:rPr lang="af-ZA" sz="1200" b="0" i="0" u="none" strike="noStrike" noProof="0">
                          <a:solidFill>
                            <a:schemeClr val="tx1"/>
                          </a:solidFill>
                          <a:latin typeface="Arial"/>
                          <a:cs typeface="Arial"/>
                        </a:rPr>
                        <a:t>Macro concerns</a:t>
                      </a:r>
                      <a:endParaRPr lang="zh-TW" altLang="en-US" sz="1200"/>
                    </a:p>
                  </a:txBody>
                  <a:tcPr/>
                </a:tc>
                <a:tc>
                  <a:txBody>
                    <a:bodyPr/>
                    <a:lstStyle/>
                    <a:p>
                      <a:pPr lvl="0">
                        <a:buNone/>
                      </a:pPr>
                      <a:r>
                        <a:rPr lang="en-US" sz="1200" b="0" i="0" u="none" strike="noStrike" kern="1200">
                          <a:solidFill>
                            <a:schemeClr val="tx1"/>
                          </a:solidFill>
                          <a:latin typeface="Arial"/>
                          <a:ea typeface="+mn-ea"/>
                          <a:cs typeface="Arial"/>
                        </a:rPr>
                        <a:t>Stronger </a:t>
                      </a:r>
                      <a:r>
                        <a:rPr lang="en-US" altLang="zh-TW" sz="1200" b="0" i="0" u="none" strike="noStrike" kern="1200" noProof="0">
                          <a:solidFill>
                            <a:schemeClr val="tx1"/>
                          </a:solidFill>
                          <a:latin typeface="Arial"/>
                          <a:ea typeface="+mn-ea"/>
                          <a:cs typeface="Arial"/>
                        </a:rPr>
                        <a:t>infrastructure</a:t>
                      </a:r>
                      <a:r>
                        <a:rPr lang="zh-TW" altLang="en-US" sz="1200" b="0" i="0" u="none" strike="noStrike" kern="1200" noProof="0">
                          <a:solidFill>
                            <a:schemeClr val="tx1"/>
                          </a:solidFill>
                          <a:latin typeface="Arial"/>
                          <a:ea typeface="+mn-ea"/>
                          <a:cs typeface="Arial"/>
                        </a:rPr>
                        <a:t> </a:t>
                      </a:r>
                      <a:r>
                        <a:rPr lang="en-US" altLang="zh-TW" sz="1200" b="0" i="0" u="none" strike="noStrike" kern="1200" noProof="0">
                          <a:solidFill>
                            <a:schemeClr val="tx1"/>
                          </a:solidFill>
                          <a:latin typeface="Arial"/>
                          <a:ea typeface="+mn-ea"/>
                          <a:cs typeface="Arial"/>
                        </a:rPr>
                        <a:t>spending</a:t>
                      </a:r>
                    </a:p>
                    <a:p>
                      <a:pPr lvl="0">
                        <a:buNone/>
                      </a:pPr>
                      <a:endParaRPr lang="en-US" sz="1200">
                        <a:solidFill>
                          <a:schemeClr val="tx1"/>
                        </a:solidFill>
                      </a:endParaRPr>
                    </a:p>
                  </a:txBody>
                  <a:tcPr/>
                </a:tc>
                <a:extLst>
                  <a:ext uri="{0D108BD9-81ED-4DB2-BD59-A6C34878D82A}">
                    <a16:rowId xmlns:a16="http://schemas.microsoft.com/office/drawing/2014/main" val="1917775096"/>
                  </a:ext>
                </a:extLst>
              </a:tr>
              <a:tr h="692391">
                <a:tc>
                  <a:txBody>
                    <a:bodyPr/>
                    <a:lstStyle/>
                    <a:p>
                      <a:r>
                        <a:rPr lang="en-US" sz="1200">
                          <a:solidFill>
                            <a:schemeClr val="tx1"/>
                          </a:solidFill>
                        </a:rPr>
                        <a:t>Sherwin Williams (SHW)</a:t>
                      </a:r>
                    </a:p>
                  </a:txBody>
                  <a:tcPr/>
                </a:tc>
                <a:tc>
                  <a:txBody>
                    <a:bodyPr/>
                    <a:lstStyle/>
                    <a:p>
                      <a:r>
                        <a:rPr lang="en-US" sz="1200">
                          <a:solidFill>
                            <a:schemeClr val="tx1"/>
                          </a:solidFill>
                        </a:rPr>
                        <a:t>Hold</a:t>
                      </a:r>
                    </a:p>
                  </a:txBody>
                  <a:tcPr/>
                </a:tc>
                <a:tc>
                  <a:txBody>
                    <a:bodyPr/>
                    <a:lstStyle/>
                    <a:p>
                      <a:r>
                        <a:rPr lang="en-US" sz="1200">
                          <a:solidFill>
                            <a:schemeClr val="tx1"/>
                          </a:solidFill>
                        </a:rPr>
                        <a:t>$336</a:t>
                      </a:r>
                    </a:p>
                  </a:txBody>
                  <a:tcPr/>
                </a:tc>
                <a:tc>
                  <a:txBody>
                    <a:bodyPr/>
                    <a:lstStyle/>
                    <a:p>
                      <a:pPr lvl="0">
                        <a:buNone/>
                      </a:pPr>
                      <a:r>
                        <a:rPr lang="en-US" sz="1200">
                          <a:solidFill>
                            <a:schemeClr val="tx1"/>
                          </a:solidFill>
                        </a:rPr>
                        <a:t>$387</a:t>
                      </a:r>
                    </a:p>
                  </a:txBody>
                  <a:tcPr/>
                </a:tc>
                <a:tc>
                  <a:txBody>
                    <a:bodyPr/>
                    <a:lstStyle/>
                    <a:p>
                      <a:r>
                        <a:rPr lang="en-US" sz="1200">
                          <a:solidFill>
                            <a:schemeClr val="tx1"/>
                          </a:solidFill>
                        </a:rPr>
                        <a:t>0%</a:t>
                      </a:r>
                    </a:p>
                  </a:txBody>
                  <a:tcPr/>
                </a:tc>
                <a:tc>
                  <a:txBody>
                    <a:bodyPr/>
                    <a:lstStyle/>
                    <a:p>
                      <a:r>
                        <a:rPr lang="en-US" sz="1200">
                          <a:solidFill>
                            <a:schemeClr val="tx1"/>
                          </a:solidFill>
                        </a:rPr>
                        <a:t>0%</a:t>
                      </a:r>
                    </a:p>
                  </a:txBody>
                  <a:tcPr/>
                </a:tc>
                <a:tc>
                  <a:txBody>
                    <a:bodyPr/>
                    <a:lstStyle/>
                    <a:p>
                      <a:pPr lvl="0">
                        <a:buNone/>
                      </a:pPr>
                      <a:r>
                        <a:rPr lang="en-US" sz="1200">
                          <a:solidFill>
                            <a:schemeClr val="tx1"/>
                          </a:solidFill>
                        </a:rPr>
                        <a:t>14%</a:t>
                      </a:r>
                    </a:p>
                  </a:txBody>
                  <a:tcPr/>
                </a:tc>
                <a:tc>
                  <a:txBody>
                    <a:bodyPr/>
                    <a:lstStyle/>
                    <a:p>
                      <a:pPr lvl="0">
                        <a:buNone/>
                      </a:pPr>
                      <a:r>
                        <a:rPr lang="en-US" sz="1200">
                          <a:solidFill>
                            <a:schemeClr val="tx1"/>
                          </a:solidFill>
                        </a:rPr>
                        <a:t>Rate cuts, new store openings</a:t>
                      </a:r>
                    </a:p>
                  </a:txBody>
                  <a:tcPr/>
                </a:tc>
                <a:tc>
                  <a:txBody>
                    <a:bodyPr/>
                    <a:lstStyle/>
                    <a:p>
                      <a:pPr lvl="0">
                        <a:buNone/>
                      </a:pPr>
                      <a:r>
                        <a:rPr lang="en-US" sz="1200">
                          <a:solidFill>
                            <a:schemeClr val="tx1"/>
                          </a:solidFill>
                        </a:rPr>
                        <a:t>Tariffs, rates stay high</a:t>
                      </a:r>
                    </a:p>
                  </a:txBody>
                  <a:tcPr/>
                </a:tc>
                <a:extLst>
                  <a:ext uri="{0D108BD9-81ED-4DB2-BD59-A6C34878D82A}">
                    <a16:rowId xmlns:a16="http://schemas.microsoft.com/office/drawing/2014/main" val="4042381163"/>
                  </a:ext>
                </a:extLst>
              </a:tr>
              <a:tr h="986658">
                <a:tc>
                  <a:txBody>
                    <a:bodyPr/>
                    <a:lstStyle/>
                    <a:p>
                      <a:r>
                        <a:rPr lang="en-US" sz="1200">
                          <a:solidFill>
                            <a:schemeClr val="tx1"/>
                          </a:solidFill>
                        </a:rPr>
                        <a:t>Albemarle Corporation (ALB)</a:t>
                      </a:r>
                    </a:p>
                  </a:txBody>
                  <a:tcPr/>
                </a:tc>
                <a:tc>
                  <a:txBody>
                    <a:bodyPr/>
                    <a:lstStyle/>
                    <a:p>
                      <a:r>
                        <a:rPr lang="en-US" sz="1200">
                          <a:solidFill>
                            <a:schemeClr val="tx1"/>
                          </a:solidFill>
                        </a:rPr>
                        <a:t>Hold</a:t>
                      </a:r>
                    </a:p>
                  </a:txBody>
                  <a:tcPr/>
                </a:tc>
                <a:tc>
                  <a:txBody>
                    <a:bodyPr/>
                    <a:lstStyle/>
                    <a:p>
                      <a:r>
                        <a:rPr lang="en-US" sz="1200">
                          <a:solidFill>
                            <a:schemeClr val="tx1"/>
                          </a:solidFill>
                        </a:rPr>
                        <a:t>$185.43</a:t>
                      </a:r>
                    </a:p>
                  </a:txBody>
                  <a:tcPr/>
                </a:tc>
                <a:tc>
                  <a:txBody>
                    <a:bodyPr/>
                    <a:lstStyle/>
                    <a:p>
                      <a:pPr lvl="0">
                        <a:buNone/>
                      </a:pPr>
                      <a:r>
                        <a:rPr lang="en-US" sz="1200">
                          <a:solidFill>
                            <a:schemeClr val="tx1"/>
                          </a:solidFill>
                        </a:rPr>
                        <a:t>$168.56</a:t>
                      </a:r>
                    </a:p>
                  </a:txBody>
                  <a:tcPr/>
                </a:tc>
                <a:tc>
                  <a:txBody>
                    <a:bodyPr/>
                    <a:lstStyle/>
                    <a:p>
                      <a:r>
                        <a:rPr lang="en-US" sz="1200">
                          <a:solidFill>
                            <a:schemeClr val="tx1"/>
                          </a:solidFill>
                        </a:rPr>
                        <a:t>0%</a:t>
                      </a:r>
                    </a:p>
                  </a:txBody>
                  <a:tcPr/>
                </a:tc>
                <a:tc>
                  <a:txBody>
                    <a:bodyPr/>
                    <a:lstStyle/>
                    <a:p>
                      <a:r>
                        <a:rPr lang="en-US" sz="1200">
                          <a:solidFill>
                            <a:schemeClr val="tx1"/>
                          </a:solidFill>
                        </a:rPr>
                        <a:t>0%</a:t>
                      </a:r>
                    </a:p>
                  </a:txBody>
                  <a:tcPr/>
                </a:tc>
                <a:tc>
                  <a:txBody>
                    <a:bodyPr/>
                    <a:lstStyle/>
                    <a:p>
                      <a:pPr lvl="0">
                        <a:buNone/>
                      </a:pPr>
                      <a:r>
                        <a:rPr lang="en-US" sz="1200">
                          <a:solidFill>
                            <a:schemeClr val="tx1"/>
                          </a:solidFill>
                        </a:rPr>
                        <a:t>-9.1%</a:t>
                      </a:r>
                    </a:p>
                  </a:txBody>
                  <a:tcPr/>
                </a:tc>
                <a:tc>
                  <a:txBody>
                    <a:bodyPr/>
                    <a:lstStyle/>
                    <a:p>
                      <a:pPr lvl="0">
                        <a:buNone/>
                      </a:pPr>
                      <a:r>
                        <a:rPr lang="en-US" sz="1200">
                          <a:solidFill>
                            <a:schemeClr val="tx1"/>
                          </a:solidFill>
                        </a:rPr>
                        <a:t>EV demand rising, increased lithium demand</a:t>
                      </a:r>
                    </a:p>
                  </a:txBody>
                  <a:tcPr/>
                </a:tc>
                <a:tc>
                  <a:txBody>
                    <a:bodyPr/>
                    <a:lstStyle/>
                    <a:p>
                      <a:pPr lvl="0">
                        <a:buNone/>
                      </a:pPr>
                      <a:r>
                        <a:rPr lang="en-US" sz="1200">
                          <a:solidFill>
                            <a:schemeClr val="tx1"/>
                          </a:solidFill>
                        </a:rPr>
                        <a:t>Lithium demand decreasing</a:t>
                      </a:r>
                    </a:p>
                  </a:txBody>
                  <a:tcPr/>
                </a:tc>
                <a:extLst>
                  <a:ext uri="{0D108BD9-81ED-4DB2-BD59-A6C34878D82A}">
                    <a16:rowId xmlns:a16="http://schemas.microsoft.com/office/drawing/2014/main" val="1578245867"/>
                  </a:ext>
                </a:extLst>
              </a:tr>
            </a:tbl>
          </a:graphicData>
        </a:graphic>
      </p:graphicFrame>
    </p:spTree>
    <p:extLst>
      <p:ext uri="{BB962C8B-B14F-4D97-AF65-F5344CB8AC3E}">
        <p14:creationId xmlns:p14="http://schemas.microsoft.com/office/powerpoint/2010/main" val="2649003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4283E-1EDB-D6CA-5E18-675990AC9991}"/>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6A00260D-5DB7-1B03-D096-274F47EED1D6}"/>
              </a:ext>
            </a:extLst>
          </p:cNvPr>
          <p:cNvSpPr>
            <a:spLocks noGrp="1"/>
          </p:cNvSpPr>
          <p:nvPr>
            <p:ph type="title"/>
          </p:nvPr>
        </p:nvSpPr>
        <p:spPr>
          <a:xfrm>
            <a:off x="6959600" y="101600"/>
            <a:ext cx="7823200" cy="838200"/>
          </a:xfrm>
        </p:spPr>
        <p:txBody>
          <a:bodyPr/>
          <a:lstStyle/>
          <a:p>
            <a:r>
              <a:rPr lang="en-US" sz="2800"/>
              <a:t>Industries</a:t>
            </a:r>
          </a:p>
        </p:txBody>
      </p:sp>
      <p:sp>
        <p:nvSpPr>
          <p:cNvPr id="13" name="TextBox 12">
            <a:extLst>
              <a:ext uri="{FF2B5EF4-FFF2-40B4-BE49-F238E27FC236}">
                <a16:creationId xmlns:a16="http://schemas.microsoft.com/office/drawing/2014/main" id="{FF0D532E-9954-6F9F-0199-6A2A18725B47}"/>
              </a:ext>
            </a:extLst>
          </p:cNvPr>
          <p:cNvSpPr txBox="1"/>
          <p:nvPr/>
        </p:nvSpPr>
        <p:spPr>
          <a:xfrm>
            <a:off x="0" y="6657945"/>
            <a:ext cx="9408160" cy="200055"/>
          </a:xfrm>
          <a:prstGeom prst="rect">
            <a:avLst/>
          </a:prstGeom>
          <a:noFill/>
        </p:spPr>
        <p:txBody>
          <a:bodyPr wrap="square" rtlCol="0">
            <a:spAutoFit/>
          </a:bodyPr>
          <a:lstStyle/>
          <a:p>
            <a:r>
              <a:rPr lang="en-US" sz="700" i="1"/>
              <a:t>Source: Yahoo Finance – Basic Materials Sector Breakdown </a:t>
            </a:r>
          </a:p>
        </p:txBody>
      </p:sp>
      <p:pic>
        <p:nvPicPr>
          <p:cNvPr id="4" name="Picture 3">
            <a:extLst>
              <a:ext uri="{FF2B5EF4-FFF2-40B4-BE49-F238E27FC236}">
                <a16:creationId xmlns:a16="http://schemas.microsoft.com/office/drawing/2014/main" id="{513A6B90-3E66-2B10-B3D5-592D5F17475E}"/>
              </a:ext>
            </a:extLst>
          </p:cNvPr>
          <p:cNvPicPr>
            <a:picLocks noChangeAspect="1"/>
          </p:cNvPicPr>
          <p:nvPr/>
        </p:nvPicPr>
        <p:blipFill>
          <a:blip r:embed="rId2"/>
          <a:stretch>
            <a:fillRect/>
          </a:stretch>
        </p:blipFill>
        <p:spPr>
          <a:xfrm>
            <a:off x="589280" y="939553"/>
            <a:ext cx="10657840" cy="5689843"/>
          </a:xfrm>
          <a:prstGeom prst="rect">
            <a:avLst/>
          </a:prstGeom>
        </p:spPr>
      </p:pic>
      <p:sp>
        <p:nvSpPr>
          <p:cNvPr id="6" name="TextBox 5">
            <a:extLst>
              <a:ext uri="{FF2B5EF4-FFF2-40B4-BE49-F238E27FC236}">
                <a16:creationId xmlns:a16="http://schemas.microsoft.com/office/drawing/2014/main" id="{C9A69B7C-308F-2A0F-8533-F82D656FC411}"/>
              </a:ext>
            </a:extLst>
          </p:cNvPr>
          <p:cNvSpPr txBox="1"/>
          <p:nvPr/>
        </p:nvSpPr>
        <p:spPr>
          <a:xfrm>
            <a:off x="727736" y="6035992"/>
            <a:ext cx="6280727" cy="279796"/>
          </a:xfrm>
          <a:prstGeom prst="rect">
            <a:avLst/>
          </a:prstGeom>
          <a:noFill/>
        </p:spPr>
        <p:txBody>
          <a:bodyPr wrap="square" rtlCol="0">
            <a:spAutoFit/>
          </a:bodyPr>
          <a:lstStyle/>
          <a:p>
            <a:r>
              <a:rPr lang="en-US" sz="1600" b="1">
                <a:solidFill>
                  <a:srgbClr val="990000"/>
                </a:solidFill>
              </a:rPr>
              <a:t>30.22%</a:t>
            </a:r>
          </a:p>
        </p:txBody>
      </p:sp>
      <p:sp>
        <p:nvSpPr>
          <p:cNvPr id="8" name="TextBox 7">
            <a:extLst>
              <a:ext uri="{FF2B5EF4-FFF2-40B4-BE49-F238E27FC236}">
                <a16:creationId xmlns:a16="http://schemas.microsoft.com/office/drawing/2014/main" id="{509DF667-9C3A-D0E9-134D-E89582F6AE0F}"/>
              </a:ext>
            </a:extLst>
          </p:cNvPr>
          <p:cNvSpPr txBox="1"/>
          <p:nvPr/>
        </p:nvSpPr>
        <p:spPr>
          <a:xfrm>
            <a:off x="3345180" y="6026933"/>
            <a:ext cx="7391400" cy="338554"/>
          </a:xfrm>
          <a:prstGeom prst="rect">
            <a:avLst/>
          </a:prstGeom>
          <a:noFill/>
        </p:spPr>
        <p:txBody>
          <a:bodyPr wrap="square">
            <a:spAutoFit/>
          </a:bodyPr>
          <a:lstStyle/>
          <a:p>
            <a:r>
              <a:rPr lang="en-US" sz="1600" b="1">
                <a:solidFill>
                  <a:srgbClr val="990000"/>
                </a:solidFill>
              </a:rPr>
              <a:t>28.02%</a:t>
            </a:r>
          </a:p>
        </p:txBody>
      </p:sp>
      <p:sp>
        <p:nvSpPr>
          <p:cNvPr id="10" name="TextBox 9">
            <a:extLst>
              <a:ext uri="{FF2B5EF4-FFF2-40B4-BE49-F238E27FC236}">
                <a16:creationId xmlns:a16="http://schemas.microsoft.com/office/drawing/2014/main" id="{7DF5D0DB-A394-E45E-1D8C-5510E1FE6E8A}"/>
              </a:ext>
            </a:extLst>
          </p:cNvPr>
          <p:cNvSpPr txBox="1"/>
          <p:nvPr/>
        </p:nvSpPr>
        <p:spPr>
          <a:xfrm>
            <a:off x="5623560" y="3356659"/>
            <a:ext cx="7391400" cy="338554"/>
          </a:xfrm>
          <a:prstGeom prst="rect">
            <a:avLst/>
          </a:prstGeom>
          <a:noFill/>
        </p:spPr>
        <p:txBody>
          <a:bodyPr wrap="square">
            <a:spAutoFit/>
          </a:bodyPr>
          <a:lstStyle/>
          <a:p>
            <a:r>
              <a:rPr lang="en-US" sz="1600" b="1">
                <a:solidFill>
                  <a:srgbClr val="990000"/>
                </a:solidFill>
              </a:rPr>
              <a:t>11.43%</a:t>
            </a:r>
          </a:p>
        </p:txBody>
      </p:sp>
      <p:sp>
        <p:nvSpPr>
          <p:cNvPr id="11" name="TextBox 10">
            <a:extLst>
              <a:ext uri="{FF2B5EF4-FFF2-40B4-BE49-F238E27FC236}">
                <a16:creationId xmlns:a16="http://schemas.microsoft.com/office/drawing/2014/main" id="{5FA9ED74-B765-F067-4A51-5F9E894196F9}"/>
              </a:ext>
            </a:extLst>
          </p:cNvPr>
          <p:cNvSpPr txBox="1"/>
          <p:nvPr/>
        </p:nvSpPr>
        <p:spPr>
          <a:xfrm>
            <a:off x="7645400" y="3356659"/>
            <a:ext cx="7391400" cy="338554"/>
          </a:xfrm>
          <a:prstGeom prst="rect">
            <a:avLst/>
          </a:prstGeom>
          <a:noFill/>
        </p:spPr>
        <p:txBody>
          <a:bodyPr wrap="square">
            <a:spAutoFit/>
          </a:bodyPr>
          <a:lstStyle/>
          <a:p>
            <a:r>
              <a:rPr lang="en-US" sz="1600" b="1">
                <a:solidFill>
                  <a:srgbClr val="990000"/>
                </a:solidFill>
              </a:rPr>
              <a:t>9.01%</a:t>
            </a:r>
          </a:p>
        </p:txBody>
      </p:sp>
      <p:sp>
        <p:nvSpPr>
          <p:cNvPr id="14" name="TextBox 13">
            <a:extLst>
              <a:ext uri="{FF2B5EF4-FFF2-40B4-BE49-F238E27FC236}">
                <a16:creationId xmlns:a16="http://schemas.microsoft.com/office/drawing/2014/main" id="{608AEA9E-1AB3-A792-9EC5-68B20C151F01}"/>
              </a:ext>
            </a:extLst>
          </p:cNvPr>
          <p:cNvSpPr txBox="1"/>
          <p:nvPr/>
        </p:nvSpPr>
        <p:spPr>
          <a:xfrm>
            <a:off x="5623560" y="4823750"/>
            <a:ext cx="7391400" cy="338554"/>
          </a:xfrm>
          <a:prstGeom prst="rect">
            <a:avLst/>
          </a:prstGeom>
          <a:noFill/>
        </p:spPr>
        <p:txBody>
          <a:bodyPr wrap="square">
            <a:spAutoFit/>
          </a:bodyPr>
          <a:lstStyle/>
          <a:p>
            <a:r>
              <a:rPr lang="en-US" sz="1600" b="1">
                <a:solidFill>
                  <a:srgbClr val="990000"/>
                </a:solidFill>
              </a:rPr>
              <a:t>6.09%</a:t>
            </a:r>
          </a:p>
        </p:txBody>
      </p:sp>
      <p:sp>
        <p:nvSpPr>
          <p:cNvPr id="15" name="TextBox 14">
            <a:extLst>
              <a:ext uri="{FF2B5EF4-FFF2-40B4-BE49-F238E27FC236}">
                <a16:creationId xmlns:a16="http://schemas.microsoft.com/office/drawing/2014/main" id="{05715D19-7FF0-0A48-3DCF-7BF941658071}"/>
              </a:ext>
            </a:extLst>
          </p:cNvPr>
          <p:cNvSpPr txBox="1"/>
          <p:nvPr/>
        </p:nvSpPr>
        <p:spPr>
          <a:xfrm>
            <a:off x="5623560" y="6026933"/>
            <a:ext cx="7391400" cy="338554"/>
          </a:xfrm>
          <a:prstGeom prst="rect">
            <a:avLst/>
          </a:prstGeom>
          <a:noFill/>
        </p:spPr>
        <p:txBody>
          <a:bodyPr wrap="square">
            <a:spAutoFit/>
          </a:bodyPr>
          <a:lstStyle/>
          <a:p>
            <a:r>
              <a:rPr lang="en-US" sz="1600" b="1">
                <a:solidFill>
                  <a:srgbClr val="990000"/>
                </a:solidFill>
              </a:rPr>
              <a:t>5.15%</a:t>
            </a:r>
          </a:p>
        </p:txBody>
      </p:sp>
      <p:sp>
        <p:nvSpPr>
          <p:cNvPr id="16" name="TextBox 15">
            <a:extLst>
              <a:ext uri="{FF2B5EF4-FFF2-40B4-BE49-F238E27FC236}">
                <a16:creationId xmlns:a16="http://schemas.microsoft.com/office/drawing/2014/main" id="{81AC460B-4B8E-DB45-3290-079E2CA709B9}"/>
              </a:ext>
            </a:extLst>
          </p:cNvPr>
          <p:cNvSpPr txBox="1"/>
          <p:nvPr/>
        </p:nvSpPr>
        <p:spPr>
          <a:xfrm>
            <a:off x="7520940" y="4625924"/>
            <a:ext cx="7391400" cy="338554"/>
          </a:xfrm>
          <a:prstGeom prst="rect">
            <a:avLst/>
          </a:prstGeom>
          <a:noFill/>
        </p:spPr>
        <p:txBody>
          <a:bodyPr wrap="square">
            <a:spAutoFit/>
          </a:bodyPr>
          <a:lstStyle/>
          <a:p>
            <a:r>
              <a:rPr lang="en-US" sz="1600" b="1">
                <a:solidFill>
                  <a:srgbClr val="990000"/>
                </a:solidFill>
              </a:rPr>
              <a:t>3.57%</a:t>
            </a:r>
          </a:p>
        </p:txBody>
      </p:sp>
    </p:spTree>
    <p:extLst>
      <p:ext uri="{BB962C8B-B14F-4D97-AF65-F5344CB8AC3E}">
        <p14:creationId xmlns:p14="http://schemas.microsoft.com/office/powerpoint/2010/main" val="2722522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DA4EF-442D-9E99-F3FC-65BAA32DACA4}"/>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E48E187D-D559-1D43-E445-99327C2C18B4}"/>
              </a:ext>
            </a:extLst>
          </p:cNvPr>
          <p:cNvSpPr>
            <a:spLocks noGrp="1"/>
          </p:cNvSpPr>
          <p:nvPr>
            <p:ph type="title"/>
          </p:nvPr>
        </p:nvSpPr>
        <p:spPr>
          <a:xfrm>
            <a:off x="6959600" y="101600"/>
            <a:ext cx="7823200" cy="838200"/>
          </a:xfrm>
        </p:spPr>
        <p:txBody>
          <a:bodyPr/>
          <a:lstStyle/>
          <a:p>
            <a:r>
              <a:rPr lang="en-US" sz="2800"/>
              <a:t>Companies</a:t>
            </a:r>
          </a:p>
        </p:txBody>
      </p:sp>
      <p:sp>
        <p:nvSpPr>
          <p:cNvPr id="6" name="TextBox 5">
            <a:extLst>
              <a:ext uri="{FF2B5EF4-FFF2-40B4-BE49-F238E27FC236}">
                <a16:creationId xmlns:a16="http://schemas.microsoft.com/office/drawing/2014/main" id="{B1DD799C-F9E8-7CCB-A3D0-70E88599BAEB}"/>
              </a:ext>
            </a:extLst>
          </p:cNvPr>
          <p:cNvSpPr txBox="1"/>
          <p:nvPr/>
        </p:nvSpPr>
        <p:spPr>
          <a:xfrm>
            <a:off x="0" y="6657945"/>
            <a:ext cx="9408160" cy="200055"/>
          </a:xfrm>
          <a:prstGeom prst="rect">
            <a:avLst/>
          </a:prstGeom>
          <a:noFill/>
        </p:spPr>
        <p:txBody>
          <a:bodyPr wrap="square" rtlCol="0">
            <a:spAutoFit/>
          </a:bodyPr>
          <a:lstStyle/>
          <a:p>
            <a:r>
              <a:rPr lang="en-US" sz="700" i="1"/>
              <a:t>Source: Stock Analysis – Materials Sector Stocks, Google Images </a:t>
            </a:r>
          </a:p>
        </p:txBody>
      </p:sp>
      <p:pic>
        <p:nvPicPr>
          <p:cNvPr id="4098" name="Picture 2" descr="Linde plc (Linde) - BNamericas">
            <a:extLst>
              <a:ext uri="{FF2B5EF4-FFF2-40B4-BE49-F238E27FC236}">
                <a16:creationId xmlns:a16="http://schemas.microsoft.com/office/drawing/2014/main" id="{2CF257B5-B7D3-0FFB-1533-09E0C0F864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2943" y="1100505"/>
            <a:ext cx="1267832" cy="51678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HP GROUP LIMITED BHP Stock | London Stock Exchange">
            <a:extLst>
              <a:ext uri="{FF2B5EF4-FFF2-40B4-BE49-F238E27FC236}">
                <a16:creationId xmlns:a16="http://schemas.microsoft.com/office/drawing/2014/main" id="{8F4C63DF-CBDC-95DC-6499-A1FBD8C50A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8284" y="1353378"/>
            <a:ext cx="1324355" cy="73132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Southern Copper Corporation - Prewave.ai">
            <a:extLst>
              <a:ext uri="{FF2B5EF4-FFF2-40B4-BE49-F238E27FC236}">
                <a16:creationId xmlns:a16="http://schemas.microsoft.com/office/drawing/2014/main" id="{7F0299D5-155F-9C82-5048-67D9A2801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1636" y="1662938"/>
            <a:ext cx="1400131" cy="140013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Rio Tinto completes acquisition of Arcadium Lithium">
            <a:extLst>
              <a:ext uri="{FF2B5EF4-FFF2-40B4-BE49-F238E27FC236}">
                <a16:creationId xmlns:a16="http://schemas.microsoft.com/office/drawing/2014/main" id="{594FC0C1-5AC8-E569-04E9-C751342C64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76653" y="2451126"/>
            <a:ext cx="1627616" cy="81380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Newmont Corporation Announces Sale of Holdings of Orosur Mining Inc.">
            <a:extLst>
              <a:ext uri="{FF2B5EF4-FFF2-40B4-BE49-F238E27FC236}">
                <a16:creationId xmlns:a16="http://schemas.microsoft.com/office/drawing/2014/main" id="{3D2ABC29-2DB6-FFB1-8FED-7F1F984E29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42943" y="2996529"/>
            <a:ext cx="1573283" cy="78664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hart 6">
            <a:extLst>
              <a:ext uri="{FF2B5EF4-FFF2-40B4-BE49-F238E27FC236}">
                <a16:creationId xmlns:a16="http://schemas.microsoft.com/office/drawing/2014/main" id="{A247E0E8-28B8-C07F-432A-70B33F572CC2}"/>
              </a:ext>
            </a:extLst>
          </p:cNvPr>
          <p:cNvGraphicFramePr>
            <a:graphicFrameLocks/>
          </p:cNvGraphicFramePr>
          <p:nvPr>
            <p:extLst>
              <p:ext uri="{D42A27DB-BD31-4B8C-83A1-F6EECF244321}">
                <p14:modId xmlns:p14="http://schemas.microsoft.com/office/powerpoint/2010/main" val="3112402247"/>
              </p:ext>
            </p:extLst>
          </p:nvPr>
        </p:nvGraphicFramePr>
        <p:xfrm>
          <a:off x="138953" y="939800"/>
          <a:ext cx="8386481" cy="5420659"/>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5">
            <a:extLst>
              <a:ext uri="{FF2B5EF4-FFF2-40B4-BE49-F238E27FC236}">
                <a16:creationId xmlns:a16="http://schemas.microsoft.com/office/drawing/2014/main" id="{2B20FD85-68FB-1338-5091-CF9E2BF52E29}"/>
              </a:ext>
            </a:extLst>
          </p:cNvPr>
          <p:cNvSpPr txBox="1"/>
          <p:nvPr/>
        </p:nvSpPr>
        <p:spPr>
          <a:xfrm>
            <a:off x="1563716" y="1778000"/>
            <a:ext cx="6280727" cy="276999"/>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r>
              <a:rPr lang="en-US" sz="1200" b="1">
                <a:solidFill>
                  <a:srgbClr val="990000"/>
                </a:solidFill>
              </a:rPr>
              <a:t>205.67b</a:t>
            </a:r>
          </a:p>
        </p:txBody>
      </p:sp>
      <p:sp>
        <p:nvSpPr>
          <p:cNvPr id="14" name="TextBox 5">
            <a:extLst>
              <a:ext uri="{FF2B5EF4-FFF2-40B4-BE49-F238E27FC236}">
                <a16:creationId xmlns:a16="http://schemas.microsoft.com/office/drawing/2014/main" id="{2B20FD85-68FB-1338-5091-CF9E2BF52E29}"/>
              </a:ext>
            </a:extLst>
          </p:cNvPr>
          <p:cNvSpPr txBox="1"/>
          <p:nvPr/>
        </p:nvSpPr>
        <p:spPr>
          <a:xfrm>
            <a:off x="2429227" y="2283976"/>
            <a:ext cx="6280727" cy="276999"/>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r>
              <a:rPr lang="en-US" sz="1200" b="1">
                <a:solidFill>
                  <a:srgbClr val="990000"/>
                </a:solidFill>
              </a:rPr>
              <a:t>170.36b</a:t>
            </a:r>
          </a:p>
        </p:txBody>
      </p:sp>
      <p:sp>
        <p:nvSpPr>
          <p:cNvPr id="15" name="TextBox 5">
            <a:extLst>
              <a:ext uri="{FF2B5EF4-FFF2-40B4-BE49-F238E27FC236}">
                <a16:creationId xmlns:a16="http://schemas.microsoft.com/office/drawing/2014/main" id="{2B20FD85-68FB-1338-5091-CF9E2BF52E29}"/>
              </a:ext>
            </a:extLst>
          </p:cNvPr>
          <p:cNvSpPr txBox="1"/>
          <p:nvPr/>
        </p:nvSpPr>
        <p:spPr>
          <a:xfrm>
            <a:off x="3290541" y="2412334"/>
            <a:ext cx="6280727" cy="276999"/>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r>
              <a:rPr lang="en-US" sz="1200" b="1">
                <a:solidFill>
                  <a:srgbClr val="990000"/>
                </a:solidFill>
              </a:rPr>
              <a:t>161.67b</a:t>
            </a:r>
          </a:p>
        </p:txBody>
      </p:sp>
      <p:sp>
        <p:nvSpPr>
          <p:cNvPr id="16" name="TextBox 5">
            <a:extLst>
              <a:ext uri="{FF2B5EF4-FFF2-40B4-BE49-F238E27FC236}">
                <a16:creationId xmlns:a16="http://schemas.microsoft.com/office/drawing/2014/main" id="{2B20FD85-68FB-1338-5091-CF9E2BF52E29}"/>
              </a:ext>
            </a:extLst>
          </p:cNvPr>
          <p:cNvSpPr txBox="1"/>
          <p:nvPr/>
        </p:nvSpPr>
        <p:spPr>
          <a:xfrm>
            <a:off x="4144704" y="2858030"/>
            <a:ext cx="6280727" cy="276999"/>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r>
              <a:rPr lang="en-US" sz="1200" b="1">
                <a:solidFill>
                  <a:srgbClr val="990000"/>
                </a:solidFill>
              </a:rPr>
              <a:t>128.93b</a:t>
            </a:r>
          </a:p>
        </p:txBody>
      </p:sp>
      <p:sp>
        <p:nvSpPr>
          <p:cNvPr id="17" name="TextBox 5">
            <a:extLst>
              <a:ext uri="{FF2B5EF4-FFF2-40B4-BE49-F238E27FC236}">
                <a16:creationId xmlns:a16="http://schemas.microsoft.com/office/drawing/2014/main" id="{2B20FD85-68FB-1338-5091-CF9E2BF52E29}"/>
              </a:ext>
            </a:extLst>
          </p:cNvPr>
          <p:cNvSpPr txBox="1"/>
          <p:nvPr/>
        </p:nvSpPr>
        <p:spPr>
          <a:xfrm>
            <a:off x="5037964" y="3031698"/>
            <a:ext cx="6280727" cy="276999"/>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r>
              <a:rPr lang="en-US" sz="1200" b="1">
                <a:solidFill>
                  <a:srgbClr val="990000"/>
                </a:solidFill>
              </a:rPr>
              <a:t>117.32b</a:t>
            </a:r>
          </a:p>
        </p:txBody>
      </p:sp>
      <p:sp>
        <p:nvSpPr>
          <p:cNvPr id="18" name="TextBox 5">
            <a:extLst>
              <a:ext uri="{FF2B5EF4-FFF2-40B4-BE49-F238E27FC236}">
                <a16:creationId xmlns:a16="http://schemas.microsoft.com/office/drawing/2014/main" id="{1FA3C378-6189-BA6A-FCD8-DFF054C00911}"/>
              </a:ext>
            </a:extLst>
          </p:cNvPr>
          <p:cNvSpPr txBox="1"/>
          <p:nvPr/>
        </p:nvSpPr>
        <p:spPr>
          <a:xfrm>
            <a:off x="5911273" y="3372908"/>
            <a:ext cx="6280727" cy="276999"/>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r>
              <a:rPr lang="en-US" sz="1200" b="1">
                <a:solidFill>
                  <a:srgbClr val="990000"/>
                </a:solidFill>
              </a:rPr>
              <a:t>94.24b</a:t>
            </a:r>
          </a:p>
        </p:txBody>
      </p:sp>
      <p:sp>
        <p:nvSpPr>
          <p:cNvPr id="19" name="TextBox 5">
            <a:extLst>
              <a:ext uri="{FF2B5EF4-FFF2-40B4-BE49-F238E27FC236}">
                <a16:creationId xmlns:a16="http://schemas.microsoft.com/office/drawing/2014/main" id="{41C40CE4-0205-326B-AD05-1A6C9742803F}"/>
              </a:ext>
            </a:extLst>
          </p:cNvPr>
          <p:cNvSpPr txBox="1"/>
          <p:nvPr/>
        </p:nvSpPr>
        <p:spPr>
          <a:xfrm>
            <a:off x="6778780" y="3479151"/>
            <a:ext cx="6280727" cy="276999"/>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r>
              <a:rPr lang="en-US" sz="1200" b="1">
                <a:solidFill>
                  <a:srgbClr val="990000"/>
                </a:solidFill>
              </a:rPr>
              <a:t>85.93b</a:t>
            </a:r>
          </a:p>
        </p:txBody>
      </p:sp>
      <p:sp>
        <p:nvSpPr>
          <p:cNvPr id="20" name="TextBox 5">
            <a:extLst>
              <a:ext uri="{FF2B5EF4-FFF2-40B4-BE49-F238E27FC236}">
                <a16:creationId xmlns:a16="http://schemas.microsoft.com/office/drawing/2014/main" id="{03C394F1-EB0D-11CE-4D20-60855C59149D}"/>
              </a:ext>
            </a:extLst>
          </p:cNvPr>
          <p:cNvSpPr txBox="1"/>
          <p:nvPr/>
        </p:nvSpPr>
        <p:spPr>
          <a:xfrm>
            <a:off x="7646287" y="3489394"/>
            <a:ext cx="6280727" cy="276999"/>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r>
              <a:rPr lang="en-US" sz="1200" b="1">
                <a:solidFill>
                  <a:srgbClr val="990000"/>
                </a:solidFill>
              </a:rPr>
              <a:t>84.16b</a:t>
            </a:r>
          </a:p>
        </p:txBody>
      </p:sp>
      <p:pic>
        <p:nvPicPr>
          <p:cNvPr id="4110" name="Picture 14" descr="Agnico Eagle Mines Stock - What Moves it's Price | IFCM">
            <a:extLst>
              <a:ext uri="{FF2B5EF4-FFF2-40B4-BE49-F238E27FC236}">
                <a16:creationId xmlns:a16="http://schemas.microsoft.com/office/drawing/2014/main" id="{3B6A9762-E58D-9648-C169-7F9979DBE0D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50936" y="3793414"/>
            <a:ext cx="1653333" cy="930000"/>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Freeport-McMoran Copper &amp; Gold Foundation">
            <a:extLst>
              <a:ext uri="{FF2B5EF4-FFF2-40B4-BE49-F238E27FC236}">
                <a16:creationId xmlns:a16="http://schemas.microsoft.com/office/drawing/2014/main" id="{2685A561-3213-0E35-7BD1-241713FEB11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51636" y="4007051"/>
            <a:ext cx="1272598" cy="636299"/>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descr="Sherwin Williams Logo and symbol, meaning, history, PNG, brand">
            <a:extLst>
              <a:ext uri="{FF2B5EF4-FFF2-40B4-BE49-F238E27FC236}">
                <a16:creationId xmlns:a16="http://schemas.microsoft.com/office/drawing/2014/main" id="{39DAAB83-37E5-31FD-2B19-34A2893244B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85156" y="4703928"/>
            <a:ext cx="1805557" cy="1015626"/>
          </a:xfrm>
          <a:prstGeom prst="rect">
            <a:avLst/>
          </a:prstGeom>
          <a:noFill/>
          <a:extLst>
            <a:ext uri="{909E8E84-426E-40DD-AFC4-6F175D3DCCD1}">
              <a14:hiddenFill xmlns:a14="http://schemas.microsoft.com/office/drawing/2010/main">
                <a:solidFill>
                  <a:srgbClr val="FFFFFF"/>
                </a:solidFill>
              </a14:hiddenFill>
            </a:ext>
          </a:extLst>
        </p:spPr>
      </p:pic>
      <p:pic>
        <p:nvPicPr>
          <p:cNvPr id="4118" name="Picture 22" descr="Water, Hygiene and Infection Prevention Solutions and Services | Ecolab">
            <a:extLst>
              <a:ext uri="{FF2B5EF4-FFF2-40B4-BE49-F238E27FC236}">
                <a16:creationId xmlns:a16="http://schemas.microsoft.com/office/drawing/2014/main" id="{2F6AFEF9-B069-8084-D362-DFC34E6B707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24234" y="5602420"/>
            <a:ext cx="1450138" cy="276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5547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B1C5E-C02D-5BF8-A19F-878D52503FA9}"/>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5D96C07-4F4D-4562-FCE0-4A42D2043FA2}"/>
              </a:ext>
            </a:extLst>
          </p:cNvPr>
          <p:cNvSpPr>
            <a:spLocks noGrp="1"/>
          </p:cNvSpPr>
          <p:nvPr>
            <p:ph type="title"/>
          </p:nvPr>
        </p:nvSpPr>
        <p:spPr>
          <a:xfrm>
            <a:off x="6959600" y="101600"/>
            <a:ext cx="7823200" cy="838200"/>
          </a:xfrm>
        </p:spPr>
        <p:txBody>
          <a:bodyPr/>
          <a:lstStyle/>
          <a:p>
            <a:r>
              <a:rPr lang="en-US" sz="2800"/>
              <a:t>Performance</a:t>
            </a:r>
          </a:p>
        </p:txBody>
      </p:sp>
      <p:sp>
        <p:nvSpPr>
          <p:cNvPr id="13" name="TextBox 12">
            <a:extLst>
              <a:ext uri="{FF2B5EF4-FFF2-40B4-BE49-F238E27FC236}">
                <a16:creationId xmlns:a16="http://schemas.microsoft.com/office/drawing/2014/main" id="{B0CA04F1-67F5-828D-1C63-8183403504E4}"/>
              </a:ext>
            </a:extLst>
          </p:cNvPr>
          <p:cNvSpPr txBox="1"/>
          <p:nvPr/>
        </p:nvSpPr>
        <p:spPr>
          <a:xfrm>
            <a:off x="0" y="6657945"/>
            <a:ext cx="3446585" cy="200055"/>
          </a:xfrm>
          <a:prstGeom prst="rect">
            <a:avLst/>
          </a:prstGeom>
          <a:noFill/>
        </p:spPr>
        <p:txBody>
          <a:bodyPr wrap="square" rtlCol="0">
            <a:spAutoFit/>
          </a:bodyPr>
          <a:lstStyle/>
          <a:p>
            <a:r>
              <a:rPr lang="en-US" sz="700" i="1"/>
              <a:t>Source: S&amp;P Dow Jones Indices – S&amp;P 500 Materials  </a:t>
            </a:r>
          </a:p>
        </p:txBody>
      </p:sp>
      <p:sp>
        <p:nvSpPr>
          <p:cNvPr id="5" name="TextBox 4">
            <a:extLst>
              <a:ext uri="{FF2B5EF4-FFF2-40B4-BE49-F238E27FC236}">
                <a16:creationId xmlns:a16="http://schemas.microsoft.com/office/drawing/2014/main" id="{24641E99-DFD0-7353-0ECE-1BDDF9928F35}"/>
              </a:ext>
            </a:extLst>
          </p:cNvPr>
          <p:cNvSpPr txBox="1"/>
          <p:nvPr/>
        </p:nvSpPr>
        <p:spPr>
          <a:xfrm>
            <a:off x="6959600" y="1549425"/>
            <a:ext cx="4287716" cy="4195957"/>
          </a:xfrm>
          <a:prstGeom prst="rect">
            <a:avLst/>
          </a:prstGeom>
          <a:noFill/>
        </p:spPr>
        <p:txBody>
          <a:bodyPr wrap="square">
            <a:spAutoFit/>
          </a:bodyPr>
          <a:lstStyle/>
          <a:p>
            <a:pPr marL="285750" indent="-285750">
              <a:lnSpc>
                <a:spcPct val="150000"/>
              </a:lnSpc>
              <a:buFontTx/>
              <a:buChar char="-"/>
            </a:pPr>
            <a:r>
              <a:rPr lang="en-US" b="1">
                <a:solidFill>
                  <a:srgbClr val="990000"/>
                </a:solidFill>
              </a:rPr>
              <a:t>Driven by strong demand for industrial commodities (metals and chemicals) </a:t>
            </a:r>
          </a:p>
          <a:p>
            <a:pPr marL="285750" indent="-285750">
              <a:lnSpc>
                <a:spcPct val="150000"/>
              </a:lnSpc>
              <a:buFontTx/>
              <a:buChar char="-"/>
            </a:pPr>
            <a:endParaRPr lang="en-US" b="1">
              <a:solidFill>
                <a:srgbClr val="990000"/>
              </a:solidFill>
            </a:endParaRPr>
          </a:p>
          <a:p>
            <a:pPr marL="285750" indent="-285750">
              <a:lnSpc>
                <a:spcPct val="150000"/>
              </a:lnSpc>
              <a:buFontTx/>
              <a:buChar char="-"/>
            </a:pPr>
            <a:r>
              <a:rPr lang="en-US" b="1">
                <a:solidFill>
                  <a:srgbClr val="990000"/>
                </a:solidFill>
              </a:rPr>
              <a:t>Driven by increased investment in infrastructure inputs </a:t>
            </a:r>
          </a:p>
          <a:p>
            <a:pPr marL="285750" indent="-285750">
              <a:lnSpc>
                <a:spcPct val="150000"/>
              </a:lnSpc>
              <a:buFontTx/>
              <a:buChar char="-"/>
            </a:pPr>
            <a:endParaRPr lang="en-US" b="1">
              <a:solidFill>
                <a:srgbClr val="990000"/>
              </a:solidFill>
            </a:endParaRPr>
          </a:p>
          <a:p>
            <a:pPr marL="285750" indent="-285750">
              <a:lnSpc>
                <a:spcPct val="150000"/>
              </a:lnSpc>
              <a:buFontTx/>
              <a:buChar char="-"/>
            </a:pPr>
            <a:r>
              <a:rPr lang="en-US" b="1">
                <a:solidFill>
                  <a:srgbClr val="990000"/>
                </a:solidFill>
              </a:rPr>
              <a:t>Supports rotation in cyclical sectors </a:t>
            </a:r>
          </a:p>
          <a:p>
            <a:pPr marL="285750" indent="-285750">
              <a:lnSpc>
                <a:spcPct val="150000"/>
              </a:lnSpc>
              <a:buFontTx/>
              <a:buChar char="-"/>
            </a:pPr>
            <a:endParaRPr lang="en-US" b="1">
              <a:solidFill>
                <a:srgbClr val="990000"/>
              </a:solidFill>
            </a:endParaRPr>
          </a:p>
        </p:txBody>
      </p:sp>
      <p:pic>
        <p:nvPicPr>
          <p:cNvPr id="6" name="Picture 5">
            <a:extLst>
              <a:ext uri="{FF2B5EF4-FFF2-40B4-BE49-F238E27FC236}">
                <a16:creationId xmlns:a16="http://schemas.microsoft.com/office/drawing/2014/main" id="{D1F01CEF-ABE6-FB55-1E6B-41F3D48C3985}"/>
              </a:ext>
            </a:extLst>
          </p:cNvPr>
          <p:cNvPicPr>
            <a:picLocks noChangeAspect="1"/>
          </p:cNvPicPr>
          <p:nvPr/>
        </p:nvPicPr>
        <p:blipFill>
          <a:blip r:embed="rId2"/>
          <a:stretch>
            <a:fillRect/>
          </a:stretch>
        </p:blipFill>
        <p:spPr>
          <a:xfrm>
            <a:off x="986204" y="1047274"/>
            <a:ext cx="4920762" cy="5512499"/>
          </a:xfrm>
          <a:prstGeom prst="rect">
            <a:avLst/>
          </a:prstGeom>
        </p:spPr>
      </p:pic>
    </p:spTree>
    <p:extLst>
      <p:ext uri="{BB962C8B-B14F-4D97-AF65-F5344CB8AC3E}">
        <p14:creationId xmlns:p14="http://schemas.microsoft.com/office/powerpoint/2010/main" val="1009804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C115-A580-4DA3-5754-DE83EA871A13}"/>
              </a:ext>
            </a:extLst>
          </p:cNvPr>
          <p:cNvSpPr>
            <a:spLocks noGrp="1"/>
          </p:cNvSpPr>
          <p:nvPr>
            <p:ph type="title"/>
          </p:nvPr>
        </p:nvSpPr>
        <p:spPr/>
        <p:txBody>
          <a:bodyPr lIns="91440" tIns="45720" rIns="91440" bIns="45720" anchor="t"/>
          <a:lstStyle/>
          <a:p>
            <a:r>
              <a:rPr lang="en-US" sz="2800">
                <a:cs typeface="Arial"/>
              </a:rPr>
              <a:t>International Paper (IP) Overview</a:t>
            </a:r>
            <a:endParaRPr lang="en-US" sz="2800"/>
          </a:p>
        </p:txBody>
      </p:sp>
      <p:sp>
        <p:nvSpPr>
          <p:cNvPr id="3" name="Content Placeholder 2">
            <a:extLst>
              <a:ext uri="{FF2B5EF4-FFF2-40B4-BE49-F238E27FC236}">
                <a16:creationId xmlns:a16="http://schemas.microsoft.com/office/drawing/2014/main" id="{5AAE95BC-8899-7190-C31F-109CFED1CDCD}"/>
              </a:ext>
            </a:extLst>
          </p:cNvPr>
          <p:cNvSpPr>
            <a:spLocks noGrp="1"/>
          </p:cNvSpPr>
          <p:nvPr>
            <p:ph idx="1"/>
          </p:nvPr>
        </p:nvSpPr>
        <p:spPr>
          <a:xfrm>
            <a:off x="322053" y="1094118"/>
            <a:ext cx="11245970" cy="5448989"/>
          </a:xfrm>
        </p:spPr>
        <p:txBody>
          <a:bodyPr lIns="91440" tIns="45720" rIns="91440" bIns="45720" anchor="t"/>
          <a:lstStyle/>
          <a:p>
            <a:pPr marL="226695" indent="-226695"/>
            <a:r>
              <a:rPr lang="en-US">
                <a:ea typeface="+mn-lt"/>
                <a:cs typeface="+mn-lt"/>
              </a:rPr>
              <a:t>International Paper (NYSE: IP) is a global producer of renewable, fiber-based packaging. </a:t>
            </a:r>
          </a:p>
          <a:p>
            <a:pPr marL="226695" indent="-226695"/>
            <a:r>
              <a:rPr lang="en-US">
                <a:ea typeface="+mn-lt"/>
                <a:cs typeface="+mn-lt"/>
              </a:rPr>
              <a:t> They are primarily an Industrial Packaging business after divesting their Global Cellulose Fibers division ($1.5B). </a:t>
            </a:r>
          </a:p>
          <a:p>
            <a:pPr marL="226695" indent="-226695"/>
            <a:r>
              <a:rPr lang="en-US">
                <a:ea typeface="+mn-lt"/>
                <a:cs typeface="+mn-lt"/>
              </a:rPr>
              <a:t>They produce products such as linerboard, medium, whitetop, recycled linerboard, recycled medium and saturated kraft; 75% of those products are further processed into corrugated packaging material. </a:t>
            </a:r>
          </a:p>
          <a:p>
            <a:pPr marL="226695" indent="-226695"/>
            <a:r>
              <a:rPr lang="en-US">
                <a:cs typeface="Arial"/>
              </a:rPr>
              <a:t>Two business segments: Packaging Solution North America and Packaging Solutions EMEA</a:t>
            </a:r>
          </a:p>
          <a:p>
            <a:pPr marL="226695" indent="-226695"/>
            <a:endParaRPr lang="en-US" sz="2000">
              <a:cs typeface="Arial"/>
            </a:endParaRPr>
          </a:p>
        </p:txBody>
      </p:sp>
      <p:sp>
        <p:nvSpPr>
          <p:cNvPr id="4" name="Slide Number Placeholder 3">
            <a:extLst>
              <a:ext uri="{FF2B5EF4-FFF2-40B4-BE49-F238E27FC236}">
                <a16:creationId xmlns:a16="http://schemas.microsoft.com/office/drawing/2014/main" id="{C82F5C9E-8AF1-E9F7-6DE9-0FF7A4E437FA}"/>
              </a:ext>
            </a:extLst>
          </p:cNvPr>
          <p:cNvSpPr>
            <a:spLocks noGrp="1"/>
          </p:cNvSpPr>
          <p:nvPr>
            <p:ph type="sldNum" sz="quarter" idx="12"/>
          </p:nvPr>
        </p:nvSpPr>
        <p:spPr/>
        <p:txBody>
          <a:bodyPr/>
          <a:lstStyle/>
          <a:p>
            <a:pPr defTabSz="457200"/>
            <a:fld id="{31B88968-69AF-4974-8688-D553AA0B5E68}" type="slidenum">
              <a:rPr lang="en-US" smtClean="0">
                <a:solidFill>
                  <a:prstClr val="black"/>
                </a:solidFill>
              </a:rPr>
              <a:pPr defTabSz="457200"/>
              <a:t>8</a:t>
            </a:fld>
            <a:endParaRPr lang="en-US">
              <a:solidFill>
                <a:prstClr val="black"/>
              </a:solidFill>
            </a:endParaRPr>
          </a:p>
        </p:txBody>
      </p:sp>
    </p:spTree>
    <p:extLst>
      <p:ext uri="{BB962C8B-B14F-4D97-AF65-F5344CB8AC3E}">
        <p14:creationId xmlns:p14="http://schemas.microsoft.com/office/powerpoint/2010/main" val="1595810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323BA-29FC-A98D-D0D0-8A63BE71D76A}"/>
              </a:ext>
            </a:extLst>
          </p:cNvPr>
          <p:cNvSpPr>
            <a:spLocks noGrp="1"/>
          </p:cNvSpPr>
          <p:nvPr>
            <p:ph type="title"/>
          </p:nvPr>
        </p:nvSpPr>
        <p:spPr/>
        <p:txBody>
          <a:bodyPr lIns="91440" tIns="45720" rIns="91440" bIns="45720" anchor="t"/>
          <a:lstStyle/>
          <a:p>
            <a:r>
              <a:rPr lang="en-US">
                <a:cs typeface="Arial"/>
              </a:rPr>
              <a:t>International Paper (IP) Overview</a:t>
            </a:r>
            <a:endParaRPr lang="en-US"/>
          </a:p>
        </p:txBody>
      </p:sp>
      <p:graphicFrame>
        <p:nvGraphicFramePr>
          <p:cNvPr id="5" name="Content Placeholder 4">
            <a:extLst>
              <a:ext uri="{FF2B5EF4-FFF2-40B4-BE49-F238E27FC236}">
                <a16:creationId xmlns:a16="http://schemas.microsoft.com/office/drawing/2014/main" id="{AF6D08F8-9439-FF20-7EFF-2EAC62475D2C}"/>
              </a:ext>
            </a:extLst>
          </p:cNvPr>
          <p:cNvGraphicFramePr>
            <a:graphicFrameLocks noGrp="1"/>
          </p:cNvGraphicFramePr>
          <p:nvPr>
            <p:ph idx="1"/>
            <p:extLst>
              <p:ext uri="{D42A27DB-BD31-4B8C-83A1-F6EECF244321}">
                <p14:modId xmlns:p14="http://schemas.microsoft.com/office/powerpoint/2010/main" val="3931686643"/>
              </p:ext>
            </p:extLst>
          </p:nvPr>
        </p:nvGraphicFramePr>
        <p:xfrm>
          <a:off x="805132" y="848264"/>
          <a:ext cx="10601564" cy="5511355"/>
        </p:xfrm>
        <a:graphic>
          <a:graphicData uri="http://schemas.openxmlformats.org/drawingml/2006/table">
            <a:tbl>
              <a:tblPr firstRow="1" bandRow="1">
                <a:tableStyleId>{BC89EF96-8CEA-46FF-86C4-4CE0E7609802}</a:tableStyleId>
              </a:tblPr>
              <a:tblGrid>
                <a:gridCol w="5300782">
                  <a:extLst>
                    <a:ext uri="{9D8B030D-6E8A-4147-A177-3AD203B41FA5}">
                      <a16:colId xmlns:a16="http://schemas.microsoft.com/office/drawing/2014/main" val="896271014"/>
                    </a:ext>
                  </a:extLst>
                </a:gridCol>
                <a:gridCol w="5300782">
                  <a:extLst>
                    <a:ext uri="{9D8B030D-6E8A-4147-A177-3AD203B41FA5}">
                      <a16:colId xmlns:a16="http://schemas.microsoft.com/office/drawing/2014/main" val="518317233"/>
                    </a:ext>
                  </a:extLst>
                </a:gridCol>
              </a:tblGrid>
              <a:tr h="384513">
                <a:tc>
                  <a:txBody>
                    <a:bodyPr/>
                    <a:lstStyle/>
                    <a:p>
                      <a:r>
                        <a:rPr lang="en-US"/>
                        <a:t>Sector</a:t>
                      </a:r>
                    </a:p>
                  </a:txBody>
                  <a:tcPr/>
                </a:tc>
                <a:tc>
                  <a:txBody>
                    <a:bodyPr/>
                    <a:lstStyle/>
                    <a:p>
                      <a:endParaRPr lang="en-US"/>
                    </a:p>
                  </a:txBody>
                  <a:tcPr/>
                </a:tc>
                <a:extLst>
                  <a:ext uri="{0D108BD9-81ED-4DB2-BD59-A6C34878D82A}">
                    <a16:rowId xmlns:a16="http://schemas.microsoft.com/office/drawing/2014/main" val="847406537"/>
                  </a:ext>
                </a:extLst>
              </a:tr>
              <a:tr h="366203">
                <a:tc>
                  <a:txBody>
                    <a:bodyPr/>
                    <a:lstStyle/>
                    <a:p>
                      <a:r>
                        <a:rPr lang="en-US"/>
                        <a:t>Market Capitalization</a:t>
                      </a:r>
                    </a:p>
                  </a:txBody>
                  <a:tcPr/>
                </a:tc>
                <a:tc>
                  <a:txBody>
                    <a:bodyPr/>
                    <a:lstStyle/>
                    <a:p>
                      <a:r>
                        <a:rPr lang="en-US"/>
                        <a:t>$19,301.2 M</a:t>
                      </a:r>
                    </a:p>
                  </a:txBody>
                  <a:tcPr/>
                </a:tc>
                <a:extLst>
                  <a:ext uri="{0D108BD9-81ED-4DB2-BD59-A6C34878D82A}">
                    <a16:rowId xmlns:a16="http://schemas.microsoft.com/office/drawing/2014/main" val="1092060116"/>
                  </a:ext>
                </a:extLst>
              </a:tr>
              <a:tr h="366203">
                <a:tc>
                  <a:txBody>
                    <a:bodyPr/>
                    <a:lstStyle/>
                    <a:p>
                      <a:r>
                        <a:rPr lang="en-US"/>
                        <a:t>Price as of April 10, 2026</a:t>
                      </a:r>
                    </a:p>
                  </a:txBody>
                  <a:tcPr/>
                </a:tc>
                <a:tc>
                  <a:txBody>
                    <a:bodyPr/>
                    <a:lstStyle/>
                    <a:p>
                      <a:r>
                        <a:rPr lang="en-US" b="1"/>
                        <a:t>$36.50</a:t>
                      </a:r>
                    </a:p>
                  </a:txBody>
                  <a:tcPr/>
                </a:tc>
                <a:extLst>
                  <a:ext uri="{0D108BD9-81ED-4DB2-BD59-A6C34878D82A}">
                    <a16:rowId xmlns:a16="http://schemas.microsoft.com/office/drawing/2014/main" val="3457978600"/>
                  </a:ext>
                </a:extLst>
              </a:tr>
              <a:tr h="366203">
                <a:tc>
                  <a:txBody>
                    <a:bodyPr/>
                    <a:lstStyle/>
                    <a:p>
                      <a:r>
                        <a:rPr lang="en-US"/>
                        <a:t>Shares Outstanding </a:t>
                      </a:r>
                    </a:p>
                  </a:txBody>
                  <a:tcPr/>
                </a:tc>
                <a:tc>
                  <a:txBody>
                    <a:bodyPr/>
                    <a:lstStyle/>
                    <a:p>
                      <a:r>
                        <a:rPr lang="en-US"/>
                        <a:t>528.8 M</a:t>
                      </a:r>
                    </a:p>
                  </a:txBody>
                  <a:tcPr/>
                </a:tc>
                <a:extLst>
                  <a:ext uri="{0D108BD9-81ED-4DB2-BD59-A6C34878D82A}">
                    <a16:rowId xmlns:a16="http://schemas.microsoft.com/office/drawing/2014/main" val="2516924889"/>
                  </a:ext>
                </a:extLst>
              </a:tr>
              <a:tr h="366203">
                <a:tc>
                  <a:txBody>
                    <a:bodyPr/>
                    <a:lstStyle/>
                    <a:p>
                      <a:r>
                        <a:rPr lang="en-US"/>
                        <a:t>Individual Stock Recommendation</a:t>
                      </a:r>
                    </a:p>
                  </a:txBody>
                  <a:tcPr/>
                </a:tc>
                <a:tc>
                  <a:txBody>
                    <a:bodyPr/>
                    <a:lstStyle/>
                    <a:p>
                      <a:r>
                        <a:rPr lang="en-US" b="1"/>
                        <a:t>Hold</a:t>
                      </a:r>
                    </a:p>
                  </a:txBody>
                  <a:tcPr/>
                </a:tc>
                <a:extLst>
                  <a:ext uri="{0D108BD9-81ED-4DB2-BD59-A6C34878D82A}">
                    <a16:rowId xmlns:a16="http://schemas.microsoft.com/office/drawing/2014/main" val="2608223406"/>
                  </a:ext>
                </a:extLst>
              </a:tr>
              <a:tr h="366203">
                <a:tc>
                  <a:txBody>
                    <a:bodyPr/>
                    <a:lstStyle/>
                    <a:p>
                      <a:r>
                        <a:rPr lang="en-US"/>
                        <a:t>Value derived from fundamental analysis</a:t>
                      </a:r>
                    </a:p>
                  </a:txBody>
                  <a:tcPr/>
                </a:tc>
                <a:tc>
                  <a:txBody>
                    <a:bodyPr/>
                    <a:lstStyle/>
                    <a:p>
                      <a:r>
                        <a:rPr lang="en-US" b="1"/>
                        <a:t>$34.38</a:t>
                      </a:r>
                    </a:p>
                  </a:txBody>
                  <a:tcPr/>
                </a:tc>
                <a:extLst>
                  <a:ext uri="{0D108BD9-81ED-4DB2-BD59-A6C34878D82A}">
                    <a16:rowId xmlns:a16="http://schemas.microsoft.com/office/drawing/2014/main" val="705959744"/>
                  </a:ext>
                </a:extLst>
              </a:tr>
              <a:tr h="366203">
                <a:tc>
                  <a:txBody>
                    <a:bodyPr/>
                    <a:lstStyle/>
                    <a:p>
                      <a:r>
                        <a:rPr lang="en-US"/>
                        <a:t>Downside/Upside from Actual</a:t>
                      </a:r>
                    </a:p>
                  </a:txBody>
                  <a:tcPr/>
                </a:tc>
                <a:tc>
                  <a:txBody>
                    <a:bodyPr/>
                    <a:lstStyle/>
                    <a:p>
                      <a:r>
                        <a:rPr lang="en-US"/>
                        <a:t>-5.81%</a:t>
                      </a:r>
                    </a:p>
                  </a:txBody>
                  <a:tcPr/>
                </a:tc>
                <a:extLst>
                  <a:ext uri="{0D108BD9-81ED-4DB2-BD59-A6C34878D82A}">
                    <a16:rowId xmlns:a16="http://schemas.microsoft.com/office/drawing/2014/main" val="4033654627"/>
                  </a:ext>
                </a:extLst>
              </a:tr>
              <a:tr h="366203">
                <a:tc>
                  <a:txBody>
                    <a:bodyPr/>
                    <a:lstStyle/>
                    <a:p>
                      <a:r>
                        <a:rPr lang="en-US"/>
                        <a:t>2025 Dividend Yield</a:t>
                      </a:r>
                    </a:p>
                  </a:txBody>
                  <a:tcPr/>
                </a:tc>
                <a:tc>
                  <a:txBody>
                    <a:bodyPr/>
                    <a:lstStyle/>
                    <a:p>
                      <a:r>
                        <a:rPr lang="en-US" b="1"/>
                        <a:t>5.5%</a:t>
                      </a:r>
                    </a:p>
                  </a:txBody>
                  <a:tcPr/>
                </a:tc>
                <a:extLst>
                  <a:ext uri="{0D108BD9-81ED-4DB2-BD59-A6C34878D82A}">
                    <a16:rowId xmlns:a16="http://schemas.microsoft.com/office/drawing/2014/main" val="412134179"/>
                  </a:ext>
                </a:extLst>
              </a:tr>
              <a:tr h="366203">
                <a:tc>
                  <a:txBody>
                    <a:bodyPr/>
                    <a:lstStyle/>
                    <a:p>
                      <a:pPr lvl="0">
                        <a:buNone/>
                      </a:pPr>
                      <a:r>
                        <a:rPr lang="en-US"/>
                        <a:t>1-year High Market Price</a:t>
                      </a:r>
                    </a:p>
                  </a:txBody>
                  <a:tcPr/>
                </a:tc>
                <a:tc>
                  <a:txBody>
                    <a:bodyPr/>
                    <a:lstStyle/>
                    <a:p>
                      <a:pPr lvl="0">
                        <a:buNone/>
                      </a:pPr>
                      <a:r>
                        <a:rPr lang="en-US"/>
                        <a:t>$56.64</a:t>
                      </a:r>
                    </a:p>
                  </a:txBody>
                  <a:tcPr/>
                </a:tc>
                <a:extLst>
                  <a:ext uri="{0D108BD9-81ED-4DB2-BD59-A6C34878D82A}">
                    <a16:rowId xmlns:a16="http://schemas.microsoft.com/office/drawing/2014/main" val="4251328030"/>
                  </a:ext>
                </a:extLst>
              </a:tr>
              <a:tr h="366203">
                <a:tc>
                  <a:txBody>
                    <a:bodyPr/>
                    <a:lstStyle/>
                    <a:p>
                      <a:pPr lvl="0">
                        <a:buNone/>
                      </a:pPr>
                      <a:r>
                        <a:rPr lang="en-US"/>
                        <a:t>1-year Low Market Price</a:t>
                      </a:r>
                    </a:p>
                  </a:txBody>
                  <a:tcPr/>
                </a:tc>
                <a:tc>
                  <a:txBody>
                    <a:bodyPr/>
                    <a:lstStyle/>
                    <a:p>
                      <a:pPr lvl="0">
                        <a:buNone/>
                      </a:pPr>
                      <a:r>
                        <a:rPr lang="en-US"/>
                        <a:t>$33.65</a:t>
                      </a:r>
                    </a:p>
                  </a:txBody>
                  <a:tcPr/>
                </a:tc>
                <a:extLst>
                  <a:ext uri="{0D108BD9-81ED-4DB2-BD59-A6C34878D82A}">
                    <a16:rowId xmlns:a16="http://schemas.microsoft.com/office/drawing/2014/main" val="3505736690"/>
                  </a:ext>
                </a:extLst>
              </a:tr>
              <a:tr h="366203">
                <a:tc>
                  <a:txBody>
                    <a:bodyPr/>
                    <a:lstStyle/>
                    <a:p>
                      <a:pPr lvl="0">
                        <a:buNone/>
                      </a:pPr>
                      <a:r>
                        <a:rPr lang="en-US"/>
                        <a:t>1-year Projected Return excl. dividend yield </a:t>
                      </a:r>
                    </a:p>
                  </a:txBody>
                  <a:tcPr/>
                </a:tc>
                <a:tc>
                  <a:txBody>
                    <a:bodyPr/>
                    <a:lstStyle/>
                    <a:p>
                      <a:pPr lvl="0">
                        <a:buNone/>
                      </a:pPr>
                      <a:r>
                        <a:rPr lang="en-US"/>
                        <a:t>31.5%</a:t>
                      </a:r>
                    </a:p>
                  </a:txBody>
                  <a:tcPr/>
                </a:tc>
                <a:extLst>
                  <a:ext uri="{0D108BD9-81ED-4DB2-BD59-A6C34878D82A}">
                    <a16:rowId xmlns:a16="http://schemas.microsoft.com/office/drawing/2014/main" val="2553450866"/>
                  </a:ext>
                </a:extLst>
              </a:tr>
              <a:tr h="366203">
                <a:tc>
                  <a:txBody>
                    <a:bodyPr/>
                    <a:lstStyle/>
                    <a:p>
                      <a:pPr lvl="0">
                        <a:buNone/>
                      </a:pPr>
                      <a:r>
                        <a:rPr lang="en-US"/>
                        <a:t>1-year Consensus Target Price</a:t>
                      </a:r>
                    </a:p>
                  </a:txBody>
                  <a:tcPr/>
                </a:tc>
                <a:tc>
                  <a:txBody>
                    <a:bodyPr/>
                    <a:lstStyle/>
                    <a:p>
                      <a:pPr lvl="0">
                        <a:buNone/>
                      </a:pPr>
                      <a:r>
                        <a:rPr lang="en-US" b="1"/>
                        <a:t>$48.00</a:t>
                      </a:r>
                    </a:p>
                  </a:txBody>
                  <a:tcPr/>
                </a:tc>
                <a:extLst>
                  <a:ext uri="{0D108BD9-81ED-4DB2-BD59-A6C34878D82A}">
                    <a16:rowId xmlns:a16="http://schemas.microsoft.com/office/drawing/2014/main" val="3623030326"/>
                  </a:ext>
                </a:extLst>
              </a:tr>
              <a:tr h="366203">
                <a:tc>
                  <a:txBody>
                    <a:bodyPr/>
                    <a:lstStyle/>
                    <a:p>
                      <a:pPr lvl="0">
                        <a:buNone/>
                      </a:pPr>
                      <a:r>
                        <a:rPr lang="en-US"/>
                        <a:t>2025 Revenue</a:t>
                      </a:r>
                    </a:p>
                  </a:txBody>
                  <a:tcPr/>
                </a:tc>
                <a:tc>
                  <a:txBody>
                    <a:bodyPr/>
                    <a:lstStyle/>
                    <a:p>
                      <a:pPr lvl="0">
                        <a:buNone/>
                      </a:pPr>
                      <a:r>
                        <a:rPr lang="en-US"/>
                        <a:t>$23,634.00 M</a:t>
                      </a:r>
                    </a:p>
                  </a:txBody>
                  <a:tcPr/>
                </a:tc>
                <a:extLst>
                  <a:ext uri="{0D108BD9-81ED-4DB2-BD59-A6C34878D82A}">
                    <a16:rowId xmlns:a16="http://schemas.microsoft.com/office/drawing/2014/main" val="606951332"/>
                  </a:ext>
                </a:extLst>
              </a:tr>
              <a:tr h="366203">
                <a:tc>
                  <a:txBody>
                    <a:bodyPr/>
                    <a:lstStyle/>
                    <a:p>
                      <a:pPr lvl="0">
                        <a:buNone/>
                      </a:pPr>
                      <a:r>
                        <a:rPr lang="en-US"/>
                        <a:t>2025 EBITDA</a:t>
                      </a:r>
                    </a:p>
                  </a:txBody>
                  <a:tcPr/>
                </a:tc>
                <a:tc>
                  <a:txBody>
                    <a:bodyPr/>
                    <a:lstStyle/>
                    <a:p>
                      <a:pPr lvl="0">
                        <a:buNone/>
                      </a:pPr>
                      <a:r>
                        <a:rPr lang="en-US" b="1"/>
                        <a:t>$3,948.00 M</a:t>
                      </a:r>
                    </a:p>
                  </a:txBody>
                  <a:tcPr/>
                </a:tc>
                <a:extLst>
                  <a:ext uri="{0D108BD9-81ED-4DB2-BD59-A6C34878D82A}">
                    <a16:rowId xmlns:a16="http://schemas.microsoft.com/office/drawing/2014/main" val="1177392836"/>
                  </a:ext>
                </a:extLst>
              </a:tr>
              <a:tr h="366203">
                <a:tc>
                  <a:txBody>
                    <a:bodyPr/>
                    <a:lstStyle/>
                    <a:p>
                      <a:pPr lvl="0">
                        <a:buNone/>
                      </a:pPr>
                      <a:r>
                        <a:rPr lang="en-US"/>
                        <a:t>2025 Net Income</a:t>
                      </a:r>
                    </a:p>
                  </a:txBody>
                  <a:tcPr/>
                </a:tc>
                <a:tc>
                  <a:txBody>
                    <a:bodyPr/>
                    <a:lstStyle/>
                    <a:p>
                      <a:pPr lvl="0">
                        <a:buNone/>
                      </a:pPr>
                      <a:r>
                        <a:rPr lang="en-US"/>
                        <a:t>-$3,516.00 M</a:t>
                      </a:r>
                    </a:p>
                  </a:txBody>
                  <a:tcPr/>
                </a:tc>
                <a:extLst>
                  <a:ext uri="{0D108BD9-81ED-4DB2-BD59-A6C34878D82A}">
                    <a16:rowId xmlns:a16="http://schemas.microsoft.com/office/drawing/2014/main" val="4155120684"/>
                  </a:ext>
                </a:extLst>
              </a:tr>
            </a:tbl>
          </a:graphicData>
        </a:graphic>
      </p:graphicFrame>
    </p:spTree>
    <p:extLst>
      <p:ext uri="{BB962C8B-B14F-4D97-AF65-F5344CB8AC3E}">
        <p14:creationId xmlns:p14="http://schemas.microsoft.com/office/powerpoint/2010/main" val="961853814"/>
      </p:ext>
    </p:extLst>
  </p:cSld>
  <p:clrMapOvr>
    <a:masterClrMapping/>
  </p:clrMapOvr>
</p:sld>
</file>

<file path=ppt/theme/theme1.xml><?xml version="1.0" encoding="utf-8"?>
<a:theme xmlns:a="http://schemas.openxmlformats.org/drawingml/2006/main" name="Theme1">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1" id="{AF0E1928-0BE9-4FB2-90A1-CF97562CE3CC}" vid="{4B236B61-8A2B-452B-B9FA-799ECD4C5195}"/>
    </a:ext>
  </a:extLst>
</a:theme>
</file>

<file path=ppt/theme/theme2.xml><?xml version="1.0" encoding="utf-8"?>
<a:theme xmlns:a="http://schemas.openxmlformats.org/drawingml/2006/main" name="Content Slid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Title Slid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Theme1</Template>
  <Application>Microsoft Office PowerPoint</Application>
  <PresentationFormat>Widescreen</PresentationFormat>
  <Slides>45</Slides>
  <Notes>1</Notes>
  <HiddenSlides>0</HiddenSlides>
  <ScaleCrop>false</ScaleCrop>
  <HeadingPairs>
    <vt:vector size="4" baseType="variant">
      <vt:variant>
        <vt:lpstr>Theme</vt:lpstr>
      </vt:variant>
      <vt:variant>
        <vt:i4>3</vt:i4>
      </vt:variant>
      <vt:variant>
        <vt:lpstr>Slide Titles</vt:lpstr>
      </vt:variant>
      <vt:variant>
        <vt:i4>45</vt:i4>
      </vt:variant>
    </vt:vector>
  </HeadingPairs>
  <TitlesOfParts>
    <vt:vector size="48" baseType="lpstr">
      <vt:lpstr>Theme1</vt:lpstr>
      <vt:lpstr>Content Slide</vt:lpstr>
      <vt:lpstr>3_Title Slide</vt:lpstr>
      <vt:lpstr>Stock Recommendation: Materials Sector </vt:lpstr>
      <vt:lpstr>PowerPoint Presentation</vt:lpstr>
      <vt:lpstr>SIM Materials Sector</vt:lpstr>
      <vt:lpstr>Sector Size</vt:lpstr>
      <vt:lpstr>Industries</vt:lpstr>
      <vt:lpstr>Companies</vt:lpstr>
      <vt:lpstr>Performance</vt:lpstr>
      <vt:lpstr>International Paper (IP) Overview</vt:lpstr>
      <vt:lpstr>International Paper (IP) Overview</vt:lpstr>
      <vt:lpstr>International Paper Business Analysis</vt:lpstr>
      <vt:lpstr>International Paper Business Analysis</vt:lpstr>
      <vt:lpstr>International Paper Business Analysis</vt:lpstr>
      <vt:lpstr>International Paper Business Analysis</vt:lpstr>
      <vt:lpstr>International Paper Recent Performance</vt:lpstr>
      <vt:lpstr>International Paper Financial Analysis</vt:lpstr>
      <vt:lpstr>International Paper ROE</vt:lpstr>
      <vt:lpstr>International Paper Financial Ratios</vt:lpstr>
      <vt:lpstr>International Paper Valuation</vt:lpstr>
      <vt:lpstr>International Paper Relative Valuation </vt:lpstr>
      <vt:lpstr>International Paper DCF</vt:lpstr>
      <vt:lpstr>Martin Marietta Materials Overview</vt:lpstr>
      <vt:lpstr>PowerPoint Presentation</vt:lpstr>
      <vt:lpstr>PowerPoint Presentation</vt:lpstr>
      <vt:lpstr>PowerPoint Presentation</vt:lpstr>
      <vt:lpstr>PowerPoint Presentation</vt:lpstr>
      <vt:lpstr>PowerPoint Presentation</vt:lpstr>
      <vt:lpstr>Martin Marietta Projected Earnings</vt:lpstr>
      <vt:lpstr>PowerPoint Presentation</vt:lpstr>
      <vt:lpstr>Martin Marietta Recommendation</vt:lpstr>
      <vt:lpstr>PowerPoint Presentation</vt:lpstr>
      <vt:lpstr>PowerPoint Presentation</vt:lpstr>
      <vt:lpstr>PowerPoint Presentation</vt:lpstr>
      <vt:lpstr>PowerPoint Presentation</vt:lpstr>
      <vt:lpstr>PowerPoint Presentation</vt:lpstr>
      <vt:lpstr>PowerPoint Presentation</vt:lpstr>
      <vt:lpstr>Sherwin Williams</vt:lpstr>
      <vt:lpstr>Business Overview</vt:lpstr>
      <vt:lpstr>Financial analysis</vt:lpstr>
      <vt:lpstr>SHW DCF</vt:lpstr>
      <vt:lpstr>SHW Recommendation</vt:lpstr>
      <vt:lpstr>Albemarle Overview (ALB)</vt:lpstr>
      <vt:lpstr>Albemarle Business Analysis (ALB)</vt:lpstr>
      <vt:lpstr>Albemarle Financial Analysis (ALB)</vt:lpstr>
      <vt:lpstr>Albemarle Recommendation (ALB)</vt:lpstr>
      <vt:lpstr>Recommendation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4</cp:revision>
  <dcterms:created xsi:type="dcterms:W3CDTF">2024-06-15T13:58:17Z</dcterms:created>
  <dcterms:modified xsi:type="dcterms:W3CDTF">2026-04-14T19:22:26Z</dcterms:modified>
</cp:coreProperties>
</file>