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87" r:id="rId3"/>
  </p:sldMasterIdLst>
  <p:notesMasterIdLst>
    <p:notesMasterId r:id="rId32"/>
  </p:notesMasterIdLst>
  <p:sldIdLst>
    <p:sldId id="256" r:id="rId4"/>
    <p:sldId id="266" r:id="rId5"/>
    <p:sldId id="267" r:id="rId6"/>
    <p:sldId id="269" r:id="rId7"/>
    <p:sldId id="268" r:id="rId8"/>
    <p:sldId id="270" r:id="rId9"/>
    <p:sldId id="272" r:id="rId10"/>
    <p:sldId id="273" r:id="rId11"/>
    <p:sldId id="275" r:id="rId12"/>
    <p:sldId id="276" r:id="rId13"/>
    <p:sldId id="277" r:id="rId14"/>
    <p:sldId id="278" r:id="rId15"/>
    <p:sldId id="289" r:id="rId16"/>
    <p:sldId id="292" r:id="rId17"/>
    <p:sldId id="291" r:id="rId18"/>
    <p:sldId id="290" r:id="rId19"/>
    <p:sldId id="293" r:id="rId20"/>
    <p:sldId id="286" r:id="rId21"/>
    <p:sldId id="287" r:id="rId22"/>
    <p:sldId id="288" r:id="rId23"/>
    <p:sldId id="280" r:id="rId24"/>
    <p:sldId id="281" r:id="rId25"/>
    <p:sldId id="282" r:id="rId26"/>
    <p:sldId id="283" r:id="rId27"/>
    <p:sldId id="284" r:id="rId28"/>
    <p:sldId id="294" r:id="rId29"/>
    <p:sldId id="285" r:id="rId30"/>
    <p:sldId id="27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verview" id="{B2166FA9-3A74-4B97-9593-1195C102BB80}">
          <p14:sldIdLst>
            <p14:sldId id="256"/>
            <p14:sldId id="266"/>
            <p14:sldId id="267"/>
            <p14:sldId id="269"/>
            <p14:sldId id="268"/>
            <p14:sldId id="270"/>
          </p14:sldIdLst>
        </p14:section>
        <p14:section name="Business Analysis" id="{55C2022A-2C26-42A6-8296-74EEAD584B41}">
          <p14:sldIdLst>
            <p14:sldId id="272"/>
            <p14:sldId id="273"/>
            <p14:sldId id="275"/>
            <p14:sldId id="276"/>
            <p14:sldId id="277"/>
            <p14:sldId id="278"/>
          </p14:sldIdLst>
        </p14:section>
        <p14:section name="Economic Analysis" id="{C6DFEB48-31F7-4F97-ADE9-884CC43423B2}">
          <p14:sldIdLst>
            <p14:sldId id="289"/>
            <p14:sldId id="292"/>
            <p14:sldId id="291"/>
            <p14:sldId id="290"/>
            <p14:sldId id="293"/>
          </p14:sldIdLst>
        </p14:section>
        <p14:section name="Financial Analysis" id="{08AB9807-09E3-48A4-9467-1AFCA88896D8}">
          <p14:sldIdLst>
            <p14:sldId id="286"/>
            <p14:sldId id="287"/>
            <p14:sldId id="288"/>
          </p14:sldIdLst>
        </p14:section>
        <p14:section name="Valuation Analysis" id="{7A3F3F3E-DD71-48A4-A891-DBAD214EA881}">
          <p14:sldIdLst>
            <p14:sldId id="280"/>
            <p14:sldId id="281"/>
            <p14:sldId id="282"/>
            <p14:sldId id="283"/>
          </p14:sldIdLst>
        </p14:section>
        <p14:section name="Recommendation" id="{30E9B4D8-22BC-428B-99CC-6EBB722483FA}">
          <p14:sldIdLst>
            <p14:sldId id="284"/>
            <p14:sldId id="294"/>
            <p14:sldId id="285"/>
          </p14:sldIdLst>
        </p14:section>
        <p14:section name="Sources" id="{E10BD1DE-68BD-4B33-81D2-CA5B3AD25DC9}">
          <p14:sldIdLst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pos="2112" userDrawn="1">
          <p15:clr>
            <a:srgbClr val="A4A3A4"/>
          </p15:clr>
        </p15:guide>
        <p15:guide id="5" pos="7416" userDrawn="1">
          <p15:clr>
            <a:srgbClr val="A4A3A4"/>
          </p15:clr>
        </p15:guide>
        <p15:guide id="6" pos="4040" userDrawn="1">
          <p15:clr>
            <a:srgbClr val="A4A3A4"/>
          </p15:clr>
        </p15:guide>
        <p15:guide id="7" orient="horz" pos="6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3F3F"/>
    <a:srgbClr val="E86161"/>
    <a:srgbClr val="068A4A"/>
    <a:srgbClr val="F8F8F8"/>
    <a:srgbClr val="E1F5F7"/>
    <a:srgbClr val="BA0201"/>
    <a:srgbClr val="BC0000"/>
    <a:srgbClr val="E1E8F2"/>
    <a:srgbClr val="C7D8F0"/>
    <a:srgbClr val="EAD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ACD9B7-F4BB-7F5F-ACC8-376E9203FD75}" v="69" dt="2026-03-09T16:46:00.243"/>
    <p1510:client id="{302509DA-25FD-5FD6-D623-9FEF234ADCD4}" v="859" dt="2026-03-10T02:00:18.435"/>
    <p1510:client id="{3493ED95-9AF3-12D3-05B4-BE6485114696}" v="1343" dt="2026-03-10T01:35:34.012"/>
    <p1510:client id="{5437DE24-16E1-6B1B-85B5-EEA0AC4FD437}" v="19" dt="2026-03-10T14:36:55.680"/>
    <p1510:client id="{548E2091-9D7E-8CBC-24F9-94FC28F7CB3C}" v="5" dt="2026-03-10T02:10:20.747"/>
    <p1510:client id="{56F8657A-6142-1198-4FD5-EA2E6D3315BF}" v="2" dt="2026-03-10T02:15:14.157"/>
    <p1510:client id="{57019190-91AE-5346-B01E-9499D74C8027}" v="232" dt="2026-03-10T04:12:43.730"/>
    <p1510:client id="{6BE7AA4A-C6C9-74E8-682F-D096BD09D46D}" v="187" dt="2026-03-10T18:36:24.261"/>
    <p1510:client id="{856763A3-E1F6-56DA-36B3-235E7E76F405}" v="670" dt="2026-03-09T20:56:49.175"/>
    <p1510:client id="{C211C0AB-3C51-CE64-790B-1541F9EAA3F5}" v="1980" dt="2026-03-10T04:38:33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  <p:guide pos="504"/>
        <p:guide pos="2112"/>
        <p:guide pos="7416"/>
        <p:guide pos="4040"/>
        <p:guide orient="horz" pos="64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uckeyemailosu-my.sharepoint.com/personal/liao_631_buckeyemail_osu_edu/Documents/Materials%20Sector%20Presentation_Lin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rgbClr val="990000"/>
                </a:solidFill>
              </a:rPr>
              <a:t>Materials Sector S&amp;P 500 Weight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CE9-0044-9342-7BDC46105565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CE9-0044-9342-7BDC4610556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2.7%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CE9-0044-9342-7BDC461055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97.3%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CE9-0044-9342-7BDC46105565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PowerPoint]Sheet1'!$A$1:$A$2</c:f>
              <c:strCache>
                <c:ptCount val="2"/>
                <c:pt idx="0">
                  <c:v>Materials sector </c:v>
                </c:pt>
                <c:pt idx="1">
                  <c:v>Rest of S&amp;P 500</c:v>
                </c:pt>
              </c:strCache>
            </c:strRef>
          </c:cat>
          <c:val>
            <c:numRef>
              <c:f>'[Chart in Microsoft PowerPoint]Sheet1'!$B$1:$B$2</c:f>
              <c:numCache>
                <c:formatCode>0.00%</c:formatCode>
                <c:ptCount val="2"/>
                <c:pt idx="0">
                  <c:v>2.5999999999999999E-2</c:v>
                </c:pt>
                <c:pt idx="1">
                  <c:v>0.97399999999999998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E9-0044-9342-7BDC4610556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99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Market Cap (Billions)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Sheet1!$A$3:$A$11</c:f>
              <c:strCache>
                <c:ptCount val="9"/>
                <c:pt idx="0">
                  <c:v>Linde plc</c:v>
                </c:pt>
                <c:pt idx="1">
                  <c:v>BHP Group Limited</c:v>
                </c:pt>
                <c:pt idx="2">
                  <c:v>Southern Copper Corporation</c:v>
                </c:pt>
                <c:pt idx="3">
                  <c:v>Rio Tinto Group</c:v>
                </c:pt>
                <c:pt idx="4">
                  <c:v>Newmont Corporation</c:v>
                </c:pt>
                <c:pt idx="5">
                  <c:v>Agnico Eagle Mines Limited</c:v>
                </c:pt>
                <c:pt idx="6">
                  <c:v>Freeport-McMoRan Inc.</c:v>
                </c:pt>
                <c:pt idx="7">
                  <c:v>The Sherwin-Williams Company</c:v>
                </c:pt>
                <c:pt idx="8">
                  <c:v>Ecolab Inc.</c:v>
                </c:pt>
              </c:strCache>
            </c:strRef>
          </c:cat>
          <c:val>
            <c:numRef>
              <c:f>Sheet1!$B$3:$B$11</c:f>
              <c:numCache>
                <c:formatCode>General</c:formatCode>
                <c:ptCount val="9"/>
                <c:pt idx="0">
                  <c:v>232.48</c:v>
                </c:pt>
                <c:pt idx="1">
                  <c:v>205.67</c:v>
                </c:pt>
                <c:pt idx="2">
                  <c:v>170.36</c:v>
                </c:pt>
                <c:pt idx="3">
                  <c:v>161.66999999999999</c:v>
                </c:pt>
                <c:pt idx="4">
                  <c:v>128.93</c:v>
                </c:pt>
                <c:pt idx="5">
                  <c:v>117.32</c:v>
                </c:pt>
                <c:pt idx="6">
                  <c:v>94.24</c:v>
                </c:pt>
                <c:pt idx="7">
                  <c:v>85.93</c:v>
                </c:pt>
                <c:pt idx="8">
                  <c:v>84.16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37-1145-9530-1F6C7A621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6202895"/>
        <c:axId val="808975167"/>
      </c:barChart>
      <c:catAx>
        <c:axId val="1386202895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99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8975167"/>
        <c:crosses val="autoZero"/>
        <c:auto val="1"/>
        <c:lblAlgn val="ctr"/>
        <c:lblOffset val="100"/>
        <c:noMultiLvlLbl val="0"/>
      </c:catAx>
      <c:valAx>
        <c:axId val="808975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62028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215C98"/>
                </a:solidFill>
                <a:latin typeface="+mn-lt"/>
                <a:ea typeface="+mn-ea"/>
                <a:cs typeface="+mn-cs"/>
              </a:defRPr>
            </a:pPr>
            <a:r>
              <a:rPr lang="en-US" altLang="ja-JP"/>
              <a:t>PE Valuation Trend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215C98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Materials Sector</c:v>
                </c:pt>
              </c:strCache>
            </c:strRef>
          </c:tx>
          <c:spPr>
            <a:ln w="28575" cap="rnd">
              <a:solidFill>
                <a:srgbClr val="0F9ED5"/>
              </a:solidFill>
              <a:prstDash val="solid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11.1</c:v>
                </c:pt>
                <c:pt idx="1">
                  <c:v>17.399999999999999</c:v>
                </c:pt>
                <c:pt idx="2">
                  <c:v>18.7</c:v>
                </c:pt>
                <c:pt idx="3">
                  <c:v>22.7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79-4A3D-BEB9-9C17EE04EC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S&amp;P 500</c:v>
                </c:pt>
              </c:strCache>
            </c:strRef>
          </c:tx>
          <c:spPr>
            <a:ln w="28575" cap="rnd">
              <a:solidFill>
                <a:srgbClr val="E87331"/>
              </a:solidFill>
              <a:prstDash val="solid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21.5</c:v>
                </c:pt>
                <c:pt idx="1">
                  <c:v>24</c:v>
                </c:pt>
                <c:pt idx="2">
                  <c:v>26</c:v>
                </c:pt>
                <c:pt idx="3">
                  <c:v>28.5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79-4A3D-BEB9-9C17EE04ECD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072216080"/>
        <c:axId val="1072200240"/>
      </c:lineChart>
      <c:catAx>
        <c:axId val="107221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72200240"/>
        <c:crosses val="autoZero"/>
        <c:auto val="1"/>
        <c:lblAlgn val="ctr"/>
        <c:lblOffset val="100"/>
        <c:noMultiLvlLbl val="0"/>
      </c:catAx>
      <c:valAx>
        <c:axId val="1072200240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07221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2773F5-BF7D-41CF-A4B9-6D9228F2D82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5EED2D0-8010-4006-8B73-F54E37C2516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Materials Sector is highly cyclical and strongly tied to macroeconomic conditions.</a:t>
          </a:r>
        </a:p>
      </dgm:t>
    </dgm:pt>
    <dgm:pt modelId="{FFDC0433-24E2-4073-A129-29643841F520}" type="parTrans" cxnId="{73E07839-6F73-474D-96CD-2D8F24CCDE11}">
      <dgm:prSet/>
      <dgm:spPr/>
      <dgm:t>
        <a:bodyPr/>
        <a:lstStyle/>
        <a:p>
          <a:endParaRPr lang="en-US"/>
        </a:p>
      </dgm:t>
    </dgm:pt>
    <dgm:pt modelId="{8ECACD61-6FED-4B43-82A8-325E16729903}" type="sibTrans" cxnId="{73E07839-6F73-474D-96CD-2D8F24CCDE11}">
      <dgm:prSet/>
      <dgm:spPr/>
      <dgm:t>
        <a:bodyPr/>
        <a:lstStyle/>
        <a:p>
          <a:endParaRPr lang="en-US"/>
        </a:p>
      </dgm:t>
    </dgm:pt>
    <dgm:pt modelId="{39A2E373-A35E-426A-9E5F-251C684C39F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Key </a:t>
          </a:r>
          <a:r>
            <a:rPr lang="en-US">
              <a:latin typeface="Arial"/>
            </a:rPr>
            <a:t>Drivers</a:t>
          </a:r>
        </a:p>
      </dgm:t>
    </dgm:pt>
    <dgm:pt modelId="{8C74A558-BDBA-4104-ABD7-1893231DCDAD}" type="parTrans" cxnId="{FD316B5D-3BE2-4B21-9BE9-54003EEABADF}">
      <dgm:prSet/>
      <dgm:spPr/>
      <dgm:t>
        <a:bodyPr/>
        <a:lstStyle/>
        <a:p>
          <a:endParaRPr lang="en-US"/>
        </a:p>
      </dgm:t>
    </dgm:pt>
    <dgm:pt modelId="{8A11538F-DE29-4218-A660-FE1E404947E0}" type="sibTrans" cxnId="{FD316B5D-3BE2-4B21-9BE9-54003EEABADF}">
      <dgm:prSet/>
      <dgm:spPr/>
      <dgm:t>
        <a:bodyPr/>
        <a:lstStyle/>
        <a:p>
          <a:endParaRPr lang="en-US"/>
        </a:p>
      </dgm:t>
    </dgm:pt>
    <dgm:pt modelId="{5ECE2E0B-7039-4BF5-8198-CA2BDAA121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Global industrial production</a:t>
          </a:r>
        </a:p>
      </dgm:t>
    </dgm:pt>
    <dgm:pt modelId="{CEE97A71-8503-467D-A9A6-2F83C490FB9B}" type="parTrans" cxnId="{7FD4E1F3-950D-42BF-B931-CC2592D395DE}">
      <dgm:prSet/>
      <dgm:spPr/>
      <dgm:t>
        <a:bodyPr/>
        <a:lstStyle/>
        <a:p>
          <a:endParaRPr lang="en-US"/>
        </a:p>
      </dgm:t>
    </dgm:pt>
    <dgm:pt modelId="{139907A4-F476-4476-B658-491652513B2D}" type="sibTrans" cxnId="{7FD4E1F3-950D-42BF-B931-CC2592D395DE}">
      <dgm:prSet/>
      <dgm:spPr/>
      <dgm:t>
        <a:bodyPr/>
        <a:lstStyle/>
        <a:p>
          <a:endParaRPr lang="en-US"/>
        </a:p>
      </dgm:t>
    </dgm:pt>
    <dgm:pt modelId="{F604D9C1-526E-4E63-9453-57CBA7E58C2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Infrastructure and construction spending</a:t>
          </a:r>
        </a:p>
      </dgm:t>
    </dgm:pt>
    <dgm:pt modelId="{8E827762-BFC2-414C-869F-3E3D4727D067}" type="parTrans" cxnId="{C79D63BE-CF84-44B5-9CAA-DD020489D5BA}">
      <dgm:prSet/>
      <dgm:spPr/>
      <dgm:t>
        <a:bodyPr/>
        <a:lstStyle/>
        <a:p>
          <a:endParaRPr lang="en-US"/>
        </a:p>
      </dgm:t>
    </dgm:pt>
    <dgm:pt modelId="{AF32232B-B10B-4403-9F83-D5918DD6DF0A}" type="sibTrans" cxnId="{C79D63BE-CF84-44B5-9CAA-DD020489D5BA}">
      <dgm:prSet/>
      <dgm:spPr/>
      <dgm:t>
        <a:bodyPr/>
        <a:lstStyle/>
        <a:p>
          <a:endParaRPr lang="en-US"/>
        </a:p>
      </dgm:t>
    </dgm:pt>
    <dgm:pt modelId="{00BB321E-2C7C-46DE-9CA1-7EA71E0398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Commodity price trends</a:t>
          </a:r>
        </a:p>
      </dgm:t>
    </dgm:pt>
    <dgm:pt modelId="{03B46527-560A-4F88-AC52-3F1F6178409D}" type="parTrans" cxnId="{F68CE23B-42E1-402C-9005-EFB43BF883BA}">
      <dgm:prSet/>
      <dgm:spPr/>
      <dgm:t>
        <a:bodyPr/>
        <a:lstStyle/>
        <a:p>
          <a:endParaRPr lang="en-US"/>
        </a:p>
      </dgm:t>
    </dgm:pt>
    <dgm:pt modelId="{4A455109-00BA-4B9D-9BE1-0CC06F467C13}" type="sibTrans" cxnId="{F68CE23B-42E1-402C-9005-EFB43BF883BA}">
      <dgm:prSet/>
      <dgm:spPr/>
      <dgm:t>
        <a:bodyPr/>
        <a:lstStyle/>
        <a:p>
          <a:endParaRPr lang="en-US"/>
        </a:p>
      </dgm:t>
    </dgm:pt>
    <dgm:pt modelId="{E1EE75C6-F4F3-4E14-93D8-5F72BEADC1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Inflation</a:t>
          </a:r>
        </a:p>
      </dgm:t>
    </dgm:pt>
    <dgm:pt modelId="{05A6199C-FF3B-45E9-9760-ACAC572D45C9}" type="parTrans" cxnId="{0BF43539-569F-4DCC-A03D-FF413052CC70}">
      <dgm:prSet/>
      <dgm:spPr/>
      <dgm:t>
        <a:bodyPr/>
        <a:lstStyle/>
        <a:p>
          <a:endParaRPr lang="en-US"/>
        </a:p>
      </dgm:t>
    </dgm:pt>
    <dgm:pt modelId="{65D52192-8D11-4268-9D8F-1BCD10896AF9}" type="sibTrans" cxnId="{0BF43539-569F-4DCC-A03D-FF413052CC70}">
      <dgm:prSet/>
      <dgm:spPr/>
      <dgm:t>
        <a:bodyPr/>
        <a:lstStyle/>
        <a:p>
          <a:endParaRPr lang="en-US"/>
        </a:p>
      </dgm:t>
    </dgm:pt>
    <dgm:pt modelId="{F46D0560-4149-40A4-A5A0-A8E806D921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Interest rates</a:t>
          </a:r>
        </a:p>
      </dgm:t>
    </dgm:pt>
    <dgm:pt modelId="{4D83DF7A-9CEF-4086-B441-9440F578D56B}" type="parTrans" cxnId="{B6DC9A0D-056C-4E1B-A467-23FF3A043549}">
      <dgm:prSet/>
      <dgm:spPr/>
      <dgm:t>
        <a:bodyPr/>
        <a:lstStyle/>
        <a:p>
          <a:endParaRPr lang="en-US"/>
        </a:p>
      </dgm:t>
    </dgm:pt>
    <dgm:pt modelId="{63A17EF5-D981-4F8E-A093-4669961F4FDE}" type="sibTrans" cxnId="{B6DC9A0D-056C-4E1B-A467-23FF3A043549}">
      <dgm:prSet/>
      <dgm:spPr/>
      <dgm:t>
        <a:bodyPr/>
        <a:lstStyle/>
        <a:p>
          <a:endParaRPr lang="en-US"/>
        </a:p>
      </dgm:t>
    </dgm:pt>
    <dgm:pt modelId="{BA42DF4C-C32B-4F20-B367-CFB82A6612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Global trade activity</a:t>
          </a:r>
        </a:p>
      </dgm:t>
    </dgm:pt>
    <dgm:pt modelId="{C724E7DE-4F79-4C2F-9F1E-DD06CA9DDB28}" type="parTrans" cxnId="{E55FFBFF-6739-4A42-BE11-7AD7D3B4D43C}">
      <dgm:prSet/>
      <dgm:spPr/>
      <dgm:t>
        <a:bodyPr/>
        <a:lstStyle/>
        <a:p>
          <a:endParaRPr lang="en-US"/>
        </a:p>
      </dgm:t>
    </dgm:pt>
    <dgm:pt modelId="{9329273D-A8CD-4412-A6C2-6E9DCC1127C9}" type="sibTrans" cxnId="{E55FFBFF-6739-4A42-BE11-7AD7D3B4D43C}">
      <dgm:prSet/>
      <dgm:spPr/>
      <dgm:t>
        <a:bodyPr/>
        <a:lstStyle/>
        <a:p>
          <a:endParaRPr lang="en-US"/>
        </a:p>
      </dgm:t>
    </dgm:pt>
    <dgm:pt modelId="{E63344A1-743D-4185-AE40-7530C72F9D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sector often moves early in economic cycle because it produces raw inputs</a:t>
          </a:r>
        </a:p>
      </dgm:t>
    </dgm:pt>
    <dgm:pt modelId="{89AC1BE7-A76E-490F-91B3-5F917D763630}" type="parTrans" cxnId="{F8F6D252-AF28-4882-863C-2F92F9B2DF8E}">
      <dgm:prSet/>
      <dgm:spPr/>
      <dgm:t>
        <a:bodyPr/>
        <a:lstStyle/>
        <a:p>
          <a:endParaRPr lang="en-US"/>
        </a:p>
      </dgm:t>
    </dgm:pt>
    <dgm:pt modelId="{25E8D8F1-EE66-4F34-9D80-3D40C74EED99}" type="sibTrans" cxnId="{F8F6D252-AF28-4882-863C-2F92F9B2DF8E}">
      <dgm:prSet/>
      <dgm:spPr/>
      <dgm:t>
        <a:bodyPr/>
        <a:lstStyle/>
        <a:p>
          <a:endParaRPr lang="en-US"/>
        </a:p>
      </dgm:t>
    </dgm:pt>
    <dgm:pt modelId="{79C5F433-4560-43CF-8240-97819331E509}" type="pres">
      <dgm:prSet presAssocID="{E82773F5-BF7D-41CF-A4B9-6D9228F2D823}" presName="root" presStyleCnt="0">
        <dgm:presLayoutVars>
          <dgm:dir/>
          <dgm:resizeHandles val="exact"/>
        </dgm:presLayoutVars>
      </dgm:prSet>
      <dgm:spPr/>
    </dgm:pt>
    <dgm:pt modelId="{4976478A-AE6F-4FF7-B2BA-EF7BF1E559EF}" type="pres">
      <dgm:prSet presAssocID="{F5EED2D0-8010-4006-8B73-F54E37C2516A}" presName="compNode" presStyleCnt="0"/>
      <dgm:spPr/>
    </dgm:pt>
    <dgm:pt modelId="{F73D2309-8C8F-4BD1-848D-A369A2F7B870}" type="pres">
      <dgm:prSet presAssocID="{F5EED2D0-8010-4006-8B73-F54E37C2516A}" presName="bgRect" presStyleLbl="bgShp" presStyleIdx="0" presStyleCnt="3"/>
      <dgm:spPr/>
    </dgm:pt>
    <dgm:pt modelId="{9DBFD566-4C18-4AE1-9FA9-0A5782E981FC}" type="pres">
      <dgm:prSet presAssocID="{F5EED2D0-8010-4006-8B73-F54E37C2516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D4160F0D-AAA5-47FB-A952-2F86BAD77714}" type="pres">
      <dgm:prSet presAssocID="{F5EED2D0-8010-4006-8B73-F54E37C2516A}" presName="spaceRect" presStyleCnt="0"/>
      <dgm:spPr/>
    </dgm:pt>
    <dgm:pt modelId="{2A070C8C-591C-4991-BA8D-CD91070D49A6}" type="pres">
      <dgm:prSet presAssocID="{F5EED2D0-8010-4006-8B73-F54E37C2516A}" presName="parTx" presStyleLbl="revTx" presStyleIdx="0" presStyleCnt="4">
        <dgm:presLayoutVars>
          <dgm:chMax val="0"/>
          <dgm:chPref val="0"/>
        </dgm:presLayoutVars>
      </dgm:prSet>
      <dgm:spPr/>
    </dgm:pt>
    <dgm:pt modelId="{33740C65-6ACE-446E-8E46-62390680AA7B}" type="pres">
      <dgm:prSet presAssocID="{8ECACD61-6FED-4B43-82A8-325E16729903}" presName="sibTrans" presStyleCnt="0"/>
      <dgm:spPr/>
    </dgm:pt>
    <dgm:pt modelId="{14D88B96-46A6-4883-BDEC-CB969CABC80B}" type="pres">
      <dgm:prSet presAssocID="{39A2E373-A35E-426A-9E5F-251C684C39F5}" presName="compNode" presStyleCnt="0"/>
      <dgm:spPr/>
    </dgm:pt>
    <dgm:pt modelId="{8A36C131-7411-4691-9061-E07528F9DC2B}" type="pres">
      <dgm:prSet presAssocID="{39A2E373-A35E-426A-9E5F-251C684C39F5}" presName="bgRect" presStyleLbl="bgShp" presStyleIdx="1" presStyleCnt="3"/>
      <dgm:spPr/>
    </dgm:pt>
    <dgm:pt modelId="{119DAB9E-D40A-4A69-9F28-5AFECCF3AF06}" type="pres">
      <dgm:prSet presAssocID="{39A2E373-A35E-426A-9E5F-251C684C39F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8DAAB68-F8A6-412F-B2C9-BEFF2ECBE1CF}" type="pres">
      <dgm:prSet presAssocID="{39A2E373-A35E-426A-9E5F-251C684C39F5}" presName="spaceRect" presStyleCnt="0"/>
      <dgm:spPr/>
    </dgm:pt>
    <dgm:pt modelId="{663AFE74-92F0-417C-A3D3-E80BE6630A83}" type="pres">
      <dgm:prSet presAssocID="{39A2E373-A35E-426A-9E5F-251C684C39F5}" presName="parTx" presStyleLbl="revTx" presStyleIdx="1" presStyleCnt="4">
        <dgm:presLayoutVars>
          <dgm:chMax val="0"/>
          <dgm:chPref val="0"/>
        </dgm:presLayoutVars>
      </dgm:prSet>
      <dgm:spPr/>
    </dgm:pt>
    <dgm:pt modelId="{A9F068CD-BF42-4A02-AC6C-D9BC8D7516D2}" type="pres">
      <dgm:prSet presAssocID="{39A2E373-A35E-426A-9E5F-251C684C39F5}" presName="desTx" presStyleLbl="revTx" presStyleIdx="2" presStyleCnt="4">
        <dgm:presLayoutVars/>
      </dgm:prSet>
      <dgm:spPr/>
    </dgm:pt>
    <dgm:pt modelId="{25ADE1EC-75A6-4C3F-BA5C-4323FA118C88}" type="pres">
      <dgm:prSet presAssocID="{8A11538F-DE29-4218-A660-FE1E404947E0}" presName="sibTrans" presStyleCnt="0"/>
      <dgm:spPr/>
    </dgm:pt>
    <dgm:pt modelId="{4B13556B-E684-4FF3-B3B2-5C3B5EEAFAC3}" type="pres">
      <dgm:prSet presAssocID="{E63344A1-743D-4185-AE40-7530C72F9D4E}" presName="compNode" presStyleCnt="0"/>
      <dgm:spPr/>
    </dgm:pt>
    <dgm:pt modelId="{E0860A81-BA0C-403A-BB15-314A97B18A87}" type="pres">
      <dgm:prSet presAssocID="{E63344A1-743D-4185-AE40-7530C72F9D4E}" presName="bgRect" presStyleLbl="bgShp" presStyleIdx="2" presStyleCnt="3"/>
      <dgm:spPr/>
    </dgm:pt>
    <dgm:pt modelId="{32E0D3A0-8E18-4E1C-91E6-03D708760DD5}" type="pres">
      <dgm:prSet presAssocID="{E63344A1-743D-4185-AE40-7530C72F9D4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FBFEF101-8186-4800-AE64-674C2845CE84}" type="pres">
      <dgm:prSet presAssocID="{E63344A1-743D-4185-AE40-7530C72F9D4E}" presName="spaceRect" presStyleCnt="0"/>
      <dgm:spPr/>
    </dgm:pt>
    <dgm:pt modelId="{DF8D64E1-E04D-46A9-8CB7-D0DB4C3D2ED0}" type="pres">
      <dgm:prSet presAssocID="{E63344A1-743D-4185-AE40-7530C72F9D4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6DC9A0D-056C-4E1B-A467-23FF3A043549}" srcId="{39A2E373-A35E-426A-9E5F-251C684C39F5}" destId="{F46D0560-4149-40A4-A5A0-A8E806D92199}" srcOrd="4" destOrd="0" parTransId="{4D83DF7A-9CEF-4086-B441-9440F578D56B}" sibTransId="{63A17EF5-D981-4F8E-A093-4669961F4FDE}"/>
    <dgm:cxn modelId="{BA562C20-3ECD-7345-8E32-8B6B7096C673}" type="presOf" srcId="{00BB321E-2C7C-46DE-9CA1-7EA71E0398FC}" destId="{A9F068CD-BF42-4A02-AC6C-D9BC8D7516D2}" srcOrd="0" destOrd="2" presId="urn:microsoft.com/office/officeart/2018/2/layout/IconVerticalSolidList"/>
    <dgm:cxn modelId="{B15D4B2E-BDD9-004C-91E5-07B0A6F73B20}" type="presOf" srcId="{F604D9C1-526E-4E63-9453-57CBA7E58C2C}" destId="{A9F068CD-BF42-4A02-AC6C-D9BC8D7516D2}" srcOrd="0" destOrd="1" presId="urn:microsoft.com/office/officeart/2018/2/layout/IconVerticalSolidList"/>
    <dgm:cxn modelId="{6A01B934-B43A-48A1-979C-EA3B1EC40E5A}" type="presOf" srcId="{F5EED2D0-8010-4006-8B73-F54E37C2516A}" destId="{2A070C8C-591C-4991-BA8D-CD91070D49A6}" srcOrd="0" destOrd="0" presId="urn:microsoft.com/office/officeart/2018/2/layout/IconVerticalSolidList"/>
    <dgm:cxn modelId="{0BF43539-569F-4DCC-A03D-FF413052CC70}" srcId="{39A2E373-A35E-426A-9E5F-251C684C39F5}" destId="{E1EE75C6-F4F3-4E14-93D8-5F72BEADC1F9}" srcOrd="3" destOrd="0" parTransId="{05A6199C-FF3B-45E9-9760-ACAC572D45C9}" sibTransId="{65D52192-8D11-4268-9D8F-1BCD10896AF9}"/>
    <dgm:cxn modelId="{73E07839-6F73-474D-96CD-2D8F24CCDE11}" srcId="{E82773F5-BF7D-41CF-A4B9-6D9228F2D823}" destId="{F5EED2D0-8010-4006-8B73-F54E37C2516A}" srcOrd="0" destOrd="0" parTransId="{FFDC0433-24E2-4073-A129-29643841F520}" sibTransId="{8ECACD61-6FED-4B43-82A8-325E16729903}"/>
    <dgm:cxn modelId="{F68CE23B-42E1-402C-9005-EFB43BF883BA}" srcId="{39A2E373-A35E-426A-9E5F-251C684C39F5}" destId="{00BB321E-2C7C-46DE-9CA1-7EA71E0398FC}" srcOrd="2" destOrd="0" parTransId="{03B46527-560A-4F88-AC52-3F1F6178409D}" sibTransId="{4A455109-00BA-4B9D-9BE1-0CC06F467C13}"/>
    <dgm:cxn modelId="{FD316B5D-3BE2-4B21-9BE9-54003EEABADF}" srcId="{E82773F5-BF7D-41CF-A4B9-6D9228F2D823}" destId="{39A2E373-A35E-426A-9E5F-251C684C39F5}" srcOrd="1" destOrd="0" parTransId="{8C74A558-BDBA-4104-ABD7-1893231DCDAD}" sibTransId="{8A11538F-DE29-4218-A660-FE1E404947E0}"/>
    <dgm:cxn modelId="{F8F6D252-AF28-4882-863C-2F92F9B2DF8E}" srcId="{E82773F5-BF7D-41CF-A4B9-6D9228F2D823}" destId="{E63344A1-743D-4185-AE40-7530C72F9D4E}" srcOrd="2" destOrd="0" parTransId="{89AC1BE7-A76E-490F-91B3-5F917D763630}" sibTransId="{25E8D8F1-EE66-4F34-9D80-3D40C74EED99}"/>
    <dgm:cxn modelId="{B16DDC8A-FE3F-4DBB-BB6A-8C4E6A5AC096}" type="presOf" srcId="{39A2E373-A35E-426A-9E5F-251C684C39F5}" destId="{663AFE74-92F0-417C-A3D3-E80BE6630A83}" srcOrd="0" destOrd="0" presId="urn:microsoft.com/office/officeart/2018/2/layout/IconVerticalSolidList"/>
    <dgm:cxn modelId="{9B7F6E98-EA5D-430C-9F20-F7C6656EE8F5}" type="presOf" srcId="{E63344A1-743D-4185-AE40-7530C72F9D4E}" destId="{DF8D64E1-E04D-46A9-8CB7-D0DB4C3D2ED0}" srcOrd="0" destOrd="0" presId="urn:microsoft.com/office/officeart/2018/2/layout/IconVerticalSolidList"/>
    <dgm:cxn modelId="{FE9363B4-D525-4741-B875-778107DA8C77}" type="presOf" srcId="{F46D0560-4149-40A4-A5A0-A8E806D92199}" destId="{A9F068CD-BF42-4A02-AC6C-D9BC8D7516D2}" srcOrd="0" destOrd="4" presId="urn:microsoft.com/office/officeart/2018/2/layout/IconVerticalSolidList"/>
    <dgm:cxn modelId="{4CA24BB5-04CB-FF40-A66F-59F8BAC7B14D}" type="presOf" srcId="{BA42DF4C-C32B-4F20-B367-CFB82A6612C1}" destId="{A9F068CD-BF42-4A02-AC6C-D9BC8D7516D2}" srcOrd="0" destOrd="5" presId="urn:microsoft.com/office/officeart/2018/2/layout/IconVerticalSolidList"/>
    <dgm:cxn modelId="{0EFEC6B8-6746-A148-8880-A862E9B006DB}" type="presOf" srcId="{5ECE2E0B-7039-4BF5-8198-CA2BDAA12187}" destId="{A9F068CD-BF42-4A02-AC6C-D9BC8D7516D2}" srcOrd="0" destOrd="0" presId="urn:microsoft.com/office/officeart/2018/2/layout/IconVerticalSolidList"/>
    <dgm:cxn modelId="{C79D63BE-CF84-44B5-9CAA-DD020489D5BA}" srcId="{39A2E373-A35E-426A-9E5F-251C684C39F5}" destId="{F604D9C1-526E-4E63-9453-57CBA7E58C2C}" srcOrd="1" destOrd="0" parTransId="{8E827762-BFC2-414C-869F-3E3D4727D067}" sibTransId="{AF32232B-B10B-4403-9F83-D5918DD6DF0A}"/>
    <dgm:cxn modelId="{4D2C97C3-B6F0-D645-8C05-105CF0934B58}" type="presOf" srcId="{E1EE75C6-F4F3-4E14-93D8-5F72BEADC1F9}" destId="{A9F068CD-BF42-4A02-AC6C-D9BC8D7516D2}" srcOrd="0" destOrd="3" presId="urn:microsoft.com/office/officeart/2018/2/layout/IconVerticalSolidList"/>
    <dgm:cxn modelId="{7FD4E1F3-950D-42BF-B931-CC2592D395DE}" srcId="{39A2E373-A35E-426A-9E5F-251C684C39F5}" destId="{5ECE2E0B-7039-4BF5-8198-CA2BDAA12187}" srcOrd="0" destOrd="0" parTransId="{CEE97A71-8503-467D-A9A6-2F83C490FB9B}" sibTransId="{139907A4-F476-4476-B658-491652513B2D}"/>
    <dgm:cxn modelId="{01DF12FB-6C82-421A-971E-33E024916E21}" type="presOf" srcId="{E82773F5-BF7D-41CF-A4B9-6D9228F2D823}" destId="{79C5F433-4560-43CF-8240-97819331E509}" srcOrd="0" destOrd="0" presId="urn:microsoft.com/office/officeart/2018/2/layout/IconVerticalSolidList"/>
    <dgm:cxn modelId="{E55FFBFF-6739-4A42-BE11-7AD7D3B4D43C}" srcId="{39A2E373-A35E-426A-9E5F-251C684C39F5}" destId="{BA42DF4C-C32B-4F20-B367-CFB82A6612C1}" srcOrd="5" destOrd="0" parTransId="{C724E7DE-4F79-4C2F-9F1E-DD06CA9DDB28}" sibTransId="{9329273D-A8CD-4412-A6C2-6E9DCC1127C9}"/>
    <dgm:cxn modelId="{FA0F40AD-BF1E-4FB8-B1D6-587105360BB6}" type="presParOf" srcId="{79C5F433-4560-43CF-8240-97819331E509}" destId="{4976478A-AE6F-4FF7-B2BA-EF7BF1E559EF}" srcOrd="0" destOrd="0" presId="urn:microsoft.com/office/officeart/2018/2/layout/IconVerticalSolidList"/>
    <dgm:cxn modelId="{0500384A-EBA4-43FE-8EA2-341CAE8EEBEE}" type="presParOf" srcId="{4976478A-AE6F-4FF7-B2BA-EF7BF1E559EF}" destId="{F73D2309-8C8F-4BD1-848D-A369A2F7B870}" srcOrd="0" destOrd="0" presId="urn:microsoft.com/office/officeart/2018/2/layout/IconVerticalSolidList"/>
    <dgm:cxn modelId="{87682891-6612-40F6-A4D7-C47982C7EBD9}" type="presParOf" srcId="{4976478A-AE6F-4FF7-B2BA-EF7BF1E559EF}" destId="{9DBFD566-4C18-4AE1-9FA9-0A5782E981FC}" srcOrd="1" destOrd="0" presId="urn:microsoft.com/office/officeart/2018/2/layout/IconVerticalSolidList"/>
    <dgm:cxn modelId="{2C8CB755-A194-4D36-B55D-20EEA8FA91D4}" type="presParOf" srcId="{4976478A-AE6F-4FF7-B2BA-EF7BF1E559EF}" destId="{D4160F0D-AAA5-47FB-A952-2F86BAD77714}" srcOrd="2" destOrd="0" presId="urn:microsoft.com/office/officeart/2018/2/layout/IconVerticalSolidList"/>
    <dgm:cxn modelId="{105E21DF-6016-4AD3-B6CE-E15B35A82C38}" type="presParOf" srcId="{4976478A-AE6F-4FF7-B2BA-EF7BF1E559EF}" destId="{2A070C8C-591C-4991-BA8D-CD91070D49A6}" srcOrd="3" destOrd="0" presId="urn:microsoft.com/office/officeart/2018/2/layout/IconVerticalSolidList"/>
    <dgm:cxn modelId="{846071B4-556D-4A06-B70B-757160679C0C}" type="presParOf" srcId="{79C5F433-4560-43CF-8240-97819331E509}" destId="{33740C65-6ACE-446E-8E46-62390680AA7B}" srcOrd="1" destOrd="0" presId="urn:microsoft.com/office/officeart/2018/2/layout/IconVerticalSolidList"/>
    <dgm:cxn modelId="{3E1F1C35-10C4-4E58-8994-5FA297A16793}" type="presParOf" srcId="{79C5F433-4560-43CF-8240-97819331E509}" destId="{14D88B96-46A6-4883-BDEC-CB969CABC80B}" srcOrd="2" destOrd="0" presId="urn:microsoft.com/office/officeart/2018/2/layout/IconVerticalSolidList"/>
    <dgm:cxn modelId="{1DCABB99-3AC3-4ABD-A30F-C0C5E421205F}" type="presParOf" srcId="{14D88B96-46A6-4883-BDEC-CB969CABC80B}" destId="{8A36C131-7411-4691-9061-E07528F9DC2B}" srcOrd="0" destOrd="0" presId="urn:microsoft.com/office/officeart/2018/2/layout/IconVerticalSolidList"/>
    <dgm:cxn modelId="{EE91B83B-ABF4-4011-B985-7C31DFF241E0}" type="presParOf" srcId="{14D88B96-46A6-4883-BDEC-CB969CABC80B}" destId="{119DAB9E-D40A-4A69-9F28-5AFECCF3AF06}" srcOrd="1" destOrd="0" presId="urn:microsoft.com/office/officeart/2018/2/layout/IconVerticalSolidList"/>
    <dgm:cxn modelId="{6102BBEF-599A-478A-AB67-92B6E5C2F655}" type="presParOf" srcId="{14D88B96-46A6-4883-BDEC-CB969CABC80B}" destId="{68DAAB68-F8A6-412F-B2C9-BEFF2ECBE1CF}" srcOrd="2" destOrd="0" presId="urn:microsoft.com/office/officeart/2018/2/layout/IconVerticalSolidList"/>
    <dgm:cxn modelId="{F297C0BD-2601-47E6-9EC1-61E879C6DAA2}" type="presParOf" srcId="{14D88B96-46A6-4883-BDEC-CB969CABC80B}" destId="{663AFE74-92F0-417C-A3D3-E80BE6630A83}" srcOrd="3" destOrd="0" presId="urn:microsoft.com/office/officeart/2018/2/layout/IconVerticalSolidList"/>
    <dgm:cxn modelId="{1D063827-78DC-7B47-8D61-50D3E3B2B365}" type="presParOf" srcId="{14D88B96-46A6-4883-BDEC-CB969CABC80B}" destId="{A9F068CD-BF42-4A02-AC6C-D9BC8D7516D2}" srcOrd="4" destOrd="0" presId="urn:microsoft.com/office/officeart/2018/2/layout/IconVerticalSolidList"/>
    <dgm:cxn modelId="{C3A2F850-4A35-4FBA-85A5-42378C23C8A6}" type="presParOf" srcId="{79C5F433-4560-43CF-8240-97819331E509}" destId="{25ADE1EC-75A6-4C3F-BA5C-4323FA118C88}" srcOrd="3" destOrd="0" presId="urn:microsoft.com/office/officeart/2018/2/layout/IconVerticalSolidList"/>
    <dgm:cxn modelId="{07F3EE40-38F4-4C80-87AF-07E85B9810EC}" type="presParOf" srcId="{79C5F433-4560-43CF-8240-97819331E509}" destId="{4B13556B-E684-4FF3-B3B2-5C3B5EEAFAC3}" srcOrd="4" destOrd="0" presId="urn:microsoft.com/office/officeart/2018/2/layout/IconVerticalSolidList"/>
    <dgm:cxn modelId="{4968190C-F908-4DC9-B9A1-E45F322209C8}" type="presParOf" srcId="{4B13556B-E684-4FF3-B3B2-5C3B5EEAFAC3}" destId="{E0860A81-BA0C-403A-BB15-314A97B18A87}" srcOrd="0" destOrd="0" presId="urn:microsoft.com/office/officeart/2018/2/layout/IconVerticalSolidList"/>
    <dgm:cxn modelId="{79E09782-8C42-444D-BB09-8F90E063F867}" type="presParOf" srcId="{4B13556B-E684-4FF3-B3B2-5C3B5EEAFAC3}" destId="{32E0D3A0-8E18-4E1C-91E6-03D708760DD5}" srcOrd="1" destOrd="0" presId="urn:microsoft.com/office/officeart/2018/2/layout/IconVerticalSolidList"/>
    <dgm:cxn modelId="{EBC61F5F-C74C-4803-88DA-791FA1DA9F1C}" type="presParOf" srcId="{4B13556B-E684-4FF3-B3B2-5C3B5EEAFAC3}" destId="{FBFEF101-8186-4800-AE64-674C2845CE84}" srcOrd="2" destOrd="0" presId="urn:microsoft.com/office/officeart/2018/2/layout/IconVerticalSolidList"/>
    <dgm:cxn modelId="{DCD31441-3400-47B5-8635-C774EBD52E8A}" type="presParOf" srcId="{4B13556B-E684-4FF3-B3B2-5C3B5EEAFAC3}" destId="{DF8D64E1-E04D-46A9-8CB7-D0DB4C3D2ED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A044BF-C88A-4AEC-B36D-D9C5C0E4CE1E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752C788-87A5-4802-939E-24BC706B0DC2}">
      <dgm:prSet/>
      <dgm:spPr/>
      <dgm:t>
        <a:bodyPr/>
        <a:lstStyle/>
        <a:p>
          <a:r>
            <a:rPr lang="en-US"/>
            <a:t>Demand for Materials</a:t>
          </a:r>
        </a:p>
      </dgm:t>
    </dgm:pt>
    <dgm:pt modelId="{55189330-972C-45F4-B864-F2A4C25F8747}" type="parTrans" cxnId="{0E11F58C-6C75-4A3B-B1A1-EE68CA4E1A41}">
      <dgm:prSet/>
      <dgm:spPr/>
      <dgm:t>
        <a:bodyPr/>
        <a:lstStyle/>
        <a:p>
          <a:endParaRPr lang="en-US"/>
        </a:p>
      </dgm:t>
    </dgm:pt>
    <dgm:pt modelId="{A1A817AA-EF16-4568-AB6F-BE89339A7CB9}" type="sibTrans" cxnId="{0E11F58C-6C75-4A3B-B1A1-EE68CA4E1A41}">
      <dgm:prSet/>
      <dgm:spPr/>
      <dgm:t>
        <a:bodyPr/>
        <a:lstStyle/>
        <a:p>
          <a:endParaRPr lang="en-US"/>
        </a:p>
      </dgm:t>
    </dgm:pt>
    <dgm:pt modelId="{2828389B-6043-4FDE-B1FA-E8A622C0485B}">
      <dgm:prSet/>
      <dgm:spPr/>
      <dgm:t>
        <a:bodyPr/>
        <a:lstStyle/>
        <a:p>
          <a:r>
            <a:rPr lang="en-US"/>
            <a:t>Driven by manufacturing, construction and infrastructure</a:t>
          </a:r>
        </a:p>
      </dgm:t>
    </dgm:pt>
    <dgm:pt modelId="{D285D1ED-A909-40F0-9397-6C405A2B08E1}" type="parTrans" cxnId="{2900200C-79A4-49D5-81A1-AC1FC5B2DFD5}">
      <dgm:prSet/>
      <dgm:spPr/>
      <dgm:t>
        <a:bodyPr/>
        <a:lstStyle/>
        <a:p>
          <a:endParaRPr lang="en-US"/>
        </a:p>
      </dgm:t>
    </dgm:pt>
    <dgm:pt modelId="{7634088B-B54E-4DD6-958E-539BA00FC03F}" type="sibTrans" cxnId="{2900200C-79A4-49D5-81A1-AC1FC5B2DFD5}">
      <dgm:prSet/>
      <dgm:spPr/>
      <dgm:t>
        <a:bodyPr/>
        <a:lstStyle/>
        <a:p>
          <a:endParaRPr lang="en-US"/>
        </a:p>
      </dgm:t>
    </dgm:pt>
    <dgm:pt modelId="{1A6D2AD7-C198-473E-BAB5-9836AED09820}">
      <dgm:prSet/>
      <dgm:spPr/>
      <dgm:t>
        <a:bodyPr/>
        <a:lstStyle/>
        <a:p>
          <a:r>
            <a:rPr lang="en-US"/>
            <a:t>Growth in EVs, renewable energy and data centers increase demand for materials like copper and aluminum</a:t>
          </a:r>
        </a:p>
      </dgm:t>
    </dgm:pt>
    <dgm:pt modelId="{0B117CC7-C6F8-4400-B2F9-B0962781127B}" type="parTrans" cxnId="{296C2550-F3A4-420F-9479-9E9121C3B12E}">
      <dgm:prSet/>
      <dgm:spPr/>
      <dgm:t>
        <a:bodyPr/>
        <a:lstStyle/>
        <a:p>
          <a:endParaRPr lang="en-US"/>
        </a:p>
      </dgm:t>
    </dgm:pt>
    <dgm:pt modelId="{B74688C2-028D-4E5E-B087-3DB01FD58F93}" type="sibTrans" cxnId="{296C2550-F3A4-420F-9479-9E9121C3B12E}">
      <dgm:prSet/>
      <dgm:spPr/>
      <dgm:t>
        <a:bodyPr/>
        <a:lstStyle/>
        <a:p>
          <a:endParaRPr lang="en-US"/>
        </a:p>
      </dgm:t>
    </dgm:pt>
    <dgm:pt modelId="{4FF3E8EE-209F-4457-9865-D87B96AC3F4E}">
      <dgm:prSet/>
      <dgm:spPr/>
      <dgm:t>
        <a:bodyPr/>
        <a:lstStyle/>
        <a:p>
          <a:r>
            <a:rPr lang="en-US"/>
            <a:t>Industrial Production</a:t>
          </a:r>
        </a:p>
      </dgm:t>
    </dgm:pt>
    <dgm:pt modelId="{2233AE24-B38C-4BEC-9F7E-218DC353CF4B}" type="parTrans" cxnId="{2386A513-17D0-427F-8DE0-C93C1F73C145}">
      <dgm:prSet/>
      <dgm:spPr/>
      <dgm:t>
        <a:bodyPr/>
        <a:lstStyle/>
        <a:p>
          <a:endParaRPr lang="en-US"/>
        </a:p>
      </dgm:t>
    </dgm:pt>
    <dgm:pt modelId="{83E6609D-F453-4EFC-BF2C-E7E79BB5DB15}" type="sibTrans" cxnId="{2386A513-17D0-427F-8DE0-C93C1F73C145}">
      <dgm:prSet/>
      <dgm:spPr/>
      <dgm:t>
        <a:bodyPr/>
        <a:lstStyle/>
        <a:p>
          <a:endParaRPr lang="en-US"/>
        </a:p>
      </dgm:t>
    </dgm:pt>
    <dgm:pt modelId="{7F73A7D6-7873-40A6-B05C-41D746A3AC47}">
      <dgm:prSet/>
      <dgm:spPr/>
      <dgm:t>
        <a:bodyPr/>
        <a:lstStyle/>
        <a:p>
          <a:r>
            <a:rPr lang="en-US"/>
            <a:t>Materials demand tied closely with global manufacturing activity</a:t>
          </a:r>
        </a:p>
      </dgm:t>
    </dgm:pt>
    <dgm:pt modelId="{D586328D-CEF4-46D4-A69E-38883BAA2FC1}" type="parTrans" cxnId="{C2EE557D-C39F-4248-8ED4-7B25E72458A5}">
      <dgm:prSet/>
      <dgm:spPr/>
      <dgm:t>
        <a:bodyPr/>
        <a:lstStyle/>
        <a:p>
          <a:endParaRPr lang="en-US"/>
        </a:p>
      </dgm:t>
    </dgm:pt>
    <dgm:pt modelId="{7144EF9A-684F-4181-B229-D78AC341D69C}" type="sibTrans" cxnId="{C2EE557D-C39F-4248-8ED4-7B25E72458A5}">
      <dgm:prSet/>
      <dgm:spPr/>
      <dgm:t>
        <a:bodyPr/>
        <a:lstStyle/>
        <a:p>
          <a:endParaRPr lang="en-US"/>
        </a:p>
      </dgm:t>
    </dgm:pt>
    <dgm:pt modelId="{5AF43C82-4E34-4633-B559-5A907E861390}">
      <dgm:prSet/>
      <dgm:spPr/>
      <dgm:t>
        <a:bodyPr/>
        <a:lstStyle/>
        <a:p>
          <a:r>
            <a:rPr lang="en-US"/>
            <a:t>Industrial production growth often leads to positive sector performance</a:t>
          </a:r>
        </a:p>
      </dgm:t>
    </dgm:pt>
    <dgm:pt modelId="{BCCEEC7B-A922-4694-A620-446617D89B0B}" type="parTrans" cxnId="{A0BB2E53-CC03-4054-9785-D4092352D423}">
      <dgm:prSet/>
      <dgm:spPr/>
      <dgm:t>
        <a:bodyPr/>
        <a:lstStyle/>
        <a:p>
          <a:endParaRPr lang="en-US"/>
        </a:p>
      </dgm:t>
    </dgm:pt>
    <dgm:pt modelId="{9366601F-42D9-41B4-A076-F1864825F21A}" type="sibTrans" cxnId="{A0BB2E53-CC03-4054-9785-D4092352D423}">
      <dgm:prSet/>
      <dgm:spPr/>
      <dgm:t>
        <a:bodyPr/>
        <a:lstStyle/>
        <a:p>
          <a:endParaRPr lang="en-US"/>
        </a:p>
      </dgm:t>
    </dgm:pt>
    <dgm:pt modelId="{3F99D915-03B7-4767-A4DF-3CBA17E64DE7}">
      <dgm:prSet/>
      <dgm:spPr/>
      <dgm:t>
        <a:bodyPr/>
        <a:lstStyle/>
        <a:p>
          <a:r>
            <a:rPr lang="en-US"/>
            <a:t>Capital Investment</a:t>
          </a:r>
        </a:p>
      </dgm:t>
    </dgm:pt>
    <dgm:pt modelId="{6301CA04-8598-46DF-8A1B-A67DBCE37E45}" type="parTrans" cxnId="{B2FC2645-7DFA-40BE-ADE8-197AB4FEBA8D}">
      <dgm:prSet/>
      <dgm:spPr/>
      <dgm:t>
        <a:bodyPr/>
        <a:lstStyle/>
        <a:p>
          <a:endParaRPr lang="en-US"/>
        </a:p>
      </dgm:t>
    </dgm:pt>
    <dgm:pt modelId="{55E75C2E-025D-43E9-905E-5B0DE956A2AC}" type="sibTrans" cxnId="{B2FC2645-7DFA-40BE-ADE8-197AB4FEBA8D}">
      <dgm:prSet/>
      <dgm:spPr/>
      <dgm:t>
        <a:bodyPr/>
        <a:lstStyle/>
        <a:p>
          <a:endParaRPr lang="en-US"/>
        </a:p>
      </dgm:t>
    </dgm:pt>
    <dgm:pt modelId="{39DAA633-CECA-49F7-93D2-207D420FD8F8}">
      <dgm:prSet/>
      <dgm:spPr/>
      <dgm:t>
        <a:bodyPr/>
        <a:lstStyle/>
        <a:p>
          <a:r>
            <a:rPr lang="en-US"/>
            <a:t>Infrastructure spending and investment boost materials demand</a:t>
          </a:r>
        </a:p>
      </dgm:t>
    </dgm:pt>
    <dgm:pt modelId="{70E7335E-7905-472A-85F1-87ED5907B93C}" type="parTrans" cxnId="{F84688A6-B164-41B5-8896-2AFF36CBF9EB}">
      <dgm:prSet/>
      <dgm:spPr/>
      <dgm:t>
        <a:bodyPr/>
        <a:lstStyle/>
        <a:p>
          <a:endParaRPr lang="en-US"/>
        </a:p>
      </dgm:t>
    </dgm:pt>
    <dgm:pt modelId="{7A1AA60E-3DDE-4244-B75E-41F76168ED29}" type="sibTrans" cxnId="{F84688A6-B164-41B5-8896-2AFF36CBF9EB}">
      <dgm:prSet/>
      <dgm:spPr/>
      <dgm:t>
        <a:bodyPr/>
        <a:lstStyle/>
        <a:p>
          <a:endParaRPr lang="en-US"/>
        </a:p>
      </dgm:t>
    </dgm:pt>
    <dgm:pt modelId="{CB2E6210-B5E4-45E0-BCB9-8DA64A4E1E31}">
      <dgm:prSet/>
      <dgm:spPr/>
      <dgm:t>
        <a:bodyPr/>
        <a:lstStyle/>
        <a:p>
          <a:r>
            <a:rPr lang="en-US"/>
            <a:t>Commodity Prices</a:t>
          </a:r>
        </a:p>
      </dgm:t>
    </dgm:pt>
    <dgm:pt modelId="{84F8BC21-0DAD-43B0-AF42-A1E92EA44C8C}" type="parTrans" cxnId="{1326D919-B727-4E1F-9902-4197245C48BB}">
      <dgm:prSet/>
      <dgm:spPr/>
      <dgm:t>
        <a:bodyPr/>
        <a:lstStyle/>
        <a:p>
          <a:endParaRPr lang="en-US"/>
        </a:p>
      </dgm:t>
    </dgm:pt>
    <dgm:pt modelId="{2380A65A-8A5F-4EE4-8509-DD077ACF2A24}" type="sibTrans" cxnId="{1326D919-B727-4E1F-9902-4197245C48BB}">
      <dgm:prSet/>
      <dgm:spPr/>
      <dgm:t>
        <a:bodyPr/>
        <a:lstStyle/>
        <a:p>
          <a:endParaRPr lang="en-US"/>
        </a:p>
      </dgm:t>
    </dgm:pt>
    <dgm:pt modelId="{A4271B79-10F5-4D26-8E90-F43AC0E59AE1}">
      <dgm:prSet/>
      <dgm:spPr/>
      <dgm:t>
        <a:bodyPr/>
        <a:lstStyle/>
        <a:p>
          <a:r>
            <a:rPr lang="en-US"/>
            <a:t>Higher commodity prices increase revenues for these companies</a:t>
          </a:r>
        </a:p>
      </dgm:t>
    </dgm:pt>
    <dgm:pt modelId="{6C320AB4-2757-41A3-8036-9186F42F9F66}" type="parTrans" cxnId="{A8381B53-9C1C-402C-8760-C963A7A35C5C}">
      <dgm:prSet/>
      <dgm:spPr/>
      <dgm:t>
        <a:bodyPr/>
        <a:lstStyle/>
        <a:p>
          <a:endParaRPr lang="en-US"/>
        </a:p>
      </dgm:t>
    </dgm:pt>
    <dgm:pt modelId="{BFA2D951-DD60-487E-B5EC-F14CD33ED8A9}" type="sibTrans" cxnId="{A8381B53-9C1C-402C-8760-C963A7A35C5C}">
      <dgm:prSet/>
      <dgm:spPr/>
      <dgm:t>
        <a:bodyPr/>
        <a:lstStyle/>
        <a:p>
          <a:endParaRPr lang="en-US"/>
        </a:p>
      </dgm:t>
    </dgm:pt>
    <dgm:pt modelId="{66A72F18-DC1C-4614-AA18-30BC8775407A}">
      <dgm:prSet/>
      <dgm:spPr/>
      <dgm:t>
        <a:bodyPr/>
        <a:lstStyle/>
        <a:p>
          <a:r>
            <a:rPr lang="en-US"/>
            <a:t>Global Trade</a:t>
          </a:r>
        </a:p>
      </dgm:t>
    </dgm:pt>
    <dgm:pt modelId="{6B99B3E9-0F3D-4280-8A0B-1BBE08DBF087}" type="parTrans" cxnId="{E2F904CC-E348-444E-93C5-1C3214626B42}">
      <dgm:prSet/>
      <dgm:spPr/>
      <dgm:t>
        <a:bodyPr/>
        <a:lstStyle/>
        <a:p>
          <a:endParaRPr lang="en-US"/>
        </a:p>
      </dgm:t>
    </dgm:pt>
    <dgm:pt modelId="{573A5BFE-BA64-4A35-AD4D-1A77C3D1FB66}" type="sibTrans" cxnId="{E2F904CC-E348-444E-93C5-1C3214626B42}">
      <dgm:prSet/>
      <dgm:spPr/>
      <dgm:t>
        <a:bodyPr/>
        <a:lstStyle/>
        <a:p>
          <a:endParaRPr lang="en-US"/>
        </a:p>
      </dgm:t>
    </dgm:pt>
    <dgm:pt modelId="{E45E3BD2-7061-42DE-ADB2-C41C217F32FD}">
      <dgm:prSet/>
      <dgm:spPr/>
      <dgm:t>
        <a:bodyPr/>
        <a:lstStyle/>
        <a:p>
          <a:r>
            <a:rPr lang="en-US"/>
            <a:t>Materials are a globally traded good</a:t>
          </a:r>
        </a:p>
      </dgm:t>
    </dgm:pt>
    <dgm:pt modelId="{C25356E1-362D-4EEB-A0F9-FFCBBB4A1570}" type="parTrans" cxnId="{CC50FA5B-75D0-4575-8BE6-03E08EDD0EF4}">
      <dgm:prSet/>
      <dgm:spPr/>
      <dgm:t>
        <a:bodyPr/>
        <a:lstStyle/>
        <a:p>
          <a:endParaRPr lang="en-US"/>
        </a:p>
      </dgm:t>
    </dgm:pt>
    <dgm:pt modelId="{0246B627-6C45-4D0E-B0C3-08A074782794}" type="sibTrans" cxnId="{CC50FA5B-75D0-4575-8BE6-03E08EDD0EF4}">
      <dgm:prSet/>
      <dgm:spPr/>
      <dgm:t>
        <a:bodyPr/>
        <a:lstStyle/>
        <a:p>
          <a:endParaRPr lang="en-US"/>
        </a:p>
      </dgm:t>
    </dgm:pt>
    <dgm:pt modelId="{8678DD7D-5FE9-44D1-90AB-7DFA21C3E0A9}">
      <dgm:prSet/>
      <dgm:spPr/>
      <dgm:t>
        <a:bodyPr/>
        <a:lstStyle/>
        <a:p>
          <a:r>
            <a:rPr lang="en-US"/>
            <a:t>Trade slowdowns reduce demand for them</a:t>
          </a:r>
        </a:p>
      </dgm:t>
    </dgm:pt>
    <dgm:pt modelId="{54C222EE-BC77-42E0-BB32-A7192A696DE4}" type="parTrans" cxnId="{8176DA34-A811-4623-B28E-211FBD4DAA01}">
      <dgm:prSet/>
      <dgm:spPr/>
      <dgm:t>
        <a:bodyPr/>
        <a:lstStyle/>
        <a:p>
          <a:endParaRPr lang="en-US"/>
        </a:p>
      </dgm:t>
    </dgm:pt>
    <dgm:pt modelId="{38DB76D0-9F54-4CBF-BC27-4F894127B1EC}" type="sibTrans" cxnId="{8176DA34-A811-4623-B28E-211FBD4DAA01}">
      <dgm:prSet/>
      <dgm:spPr/>
      <dgm:t>
        <a:bodyPr/>
        <a:lstStyle/>
        <a:p>
          <a:endParaRPr lang="en-US"/>
        </a:p>
      </dgm:t>
    </dgm:pt>
    <dgm:pt modelId="{F746E876-4798-4DEE-AA70-4B1A546F6F03}">
      <dgm:prSet/>
      <dgm:spPr/>
      <dgm:t>
        <a:bodyPr/>
        <a:lstStyle/>
        <a:p>
          <a:r>
            <a:rPr lang="en-US"/>
            <a:t>Interest Rates</a:t>
          </a:r>
        </a:p>
      </dgm:t>
    </dgm:pt>
    <dgm:pt modelId="{4D04A684-8BE1-4938-B750-DBDB908AB5B6}" type="parTrans" cxnId="{D97B26B3-EA32-4C44-9973-7658870128AE}">
      <dgm:prSet/>
      <dgm:spPr/>
      <dgm:t>
        <a:bodyPr/>
        <a:lstStyle/>
        <a:p>
          <a:endParaRPr lang="en-US"/>
        </a:p>
      </dgm:t>
    </dgm:pt>
    <dgm:pt modelId="{BE77B09D-B3AB-4DD2-A0A7-FCAE04F4A56A}" type="sibTrans" cxnId="{D97B26B3-EA32-4C44-9973-7658870128AE}">
      <dgm:prSet/>
      <dgm:spPr/>
      <dgm:t>
        <a:bodyPr/>
        <a:lstStyle/>
        <a:p>
          <a:endParaRPr lang="en-US"/>
        </a:p>
      </dgm:t>
    </dgm:pt>
    <dgm:pt modelId="{810140CE-5693-4B4D-84B1-567F2E54DFEF}">
      <dgm:prSet/>
      <dgm:spPr/>
      <dgm:t>
        <a:bodyPr/>
        <a:lstStyle/>
        <a:p>
          <a:r>
            <a:rPr lang="en-US"/>
            <a:t>High interest rates reduce construction and demand for materials</a:t>
          </a:r>
        </a:p>
      </dgm:t>
    </dgm:pt>
    <dgm:pt modelId="{E85E5280-054A-4395-B489-DB6A2BEAE2B9}" type="parTrans" cxnId="{97DE79F3-DF75-42A7-8A11-0C40F6BFF6BE}">
      <dgm:prSet/>
      <dgm:spPr/>
      <dgm:t>
        <a:bodyPr/>
        <a:lstStyle/>
        <a:p>
          <a:endParaRPr lang="en-US"/>
        </a:p>
      </dgm:t>
    </dgm:pt>
    <dgm:pt modelId="{D995B4EF-7F3E-47E7-8413-E91EBA450DE1}" type="sibTrans" cxnId="{97DE79F3-DF75-42A7-8A11-0C40F6BFF6BE}">
      <dgm:prSet/>
      <dgm:spPr/>
      <dgm:t>
        <a:bodyPr/>
        <a:lstStyle/>
        <a:p>
          <a:endParaRPr lang="en-US"/>
        </a:p>
      </dgm:t>
    </dgm:pt>
    <dgm:pt modelId="{8118C311-6418-4777-ACDE-20E569A8B886}" type="pres">
      <dgm:prSet presAssocID="{96A044BF-C88A-4AEC-B36D-D9C5C0E4CE1E}" presName="diagram" presStyleCnt="0">
        <dgm:presLayoutVars>
          <dgm:dir/>
          <dgm:resizeHandles val="exact"/>
        </dgm:presLayoutVars>
      </dgm:prSet>
      <dgm:spPr/>
    </dgm:pt>
    <dgm:pt modelId="{F524F970-7222-4218-926F-1F9DFF05E8E7}" type="pres">
      <dgm:prSet presAssocID="{8752C788-87A5-4802-939E-24BC706B0DC2}" presName="node" presStyleLbl="node1" presStyleIdx="0" presStyleCnt="6">
        <dgm:presLayoutVars>
          <dgm:bulletEnabled val="1"/>
        </dgm:presLayoutVars>
      </dgm:prSet>
      <dgm:spPr/>
    </dgm:pt>
    <dgm:pt modelId="{4F35FA23-5EE0-45CB-AE12-7C0D7B008C09}" type="pres">
      <dgm:prSet presAssocID="{A1A817AA-EF16-4568-AB6F-BE89339A7CB9}" presName="sibTrans" presStyleCnt="0"/>
      <dgm:spPr/>
    </dgm:pt>
    <dgm:pt modelId="{A93AECCC-DE4E-4DFE-9366-5FBF8E7DA6FA}" type="pres">
      <dgm:prSet presAssocID="{4FF3E8EE-209F-4457-9865-D87B96AC3F4E}" presName="node" presStyleLbl="node1" presStyleIdx="1" presStyleCnt="6">
        <dgm:presLayoutVars>
          <dgm:bulletEnabled val="1"/>
        </dgm:presLayoutVars>
      </dgm:prSet>
      <dgm:spPr/>
    </dgm:pt>
    <dgm:pt modelId="{23BE422E-5A8D-4217-91B6-857C5F96EE8E}" type="pres">
      <dgm:prSet presAssocID="{83E6609D-F453-4EFC-BF2C-E7E79BB5DB15}" presName="sibTrans" presStyleCnt="0"/>
      <dgm:spPr/>
    </dgm:pt>
    <dgm:pt modelId="{12040739-D070-4B07-A7EF-059158DE3CBB}" type="pres">
      <dgm:prSet presAssocID="{3F99D915-03B7-4767-A4DF-3CBA17E64DE7}" presName="node" presStyleLbl="node1" presStyleIdx="2" presStyleCnt="6">
        <dgm:presLayoutVars>
          <dgm:bulletEnabled val="1"/>
        </dgm:presLayoutVars>
      </dgm:prSet>
      <dgm:spPr/>
    </dgm:pt>
    <dgm:pt modelId="{482F2D46-5045-4DCC-94D0-DAEA814238AD}" type="pres">
      <dgm:prSet presAssocID="{55E75C2E-025D-43E9-905E-5B0DE956A2AC}" presName="sibTrans" presStyleCnt="0"/>
      <dgm:spPr/>
    </dgm:pt>
    <dgm:pt modelId="{A54E40FE-D680-4B0C-B450-7986419DEA1D}" type="pres">
      <dgm:prSet presAssocID="{CB2E6210-B5E4-45E0-BCB9-8DA64A4E1E31}" presName="node" presStyleLbl="node1" presStyleIdx="3" presStyleCnt="6">
        <dgm:presLayoutVars>
          <dgm:bulletEnabled val="1"/>
        </dgm:presLayoutVars>
      </dgm:prSet>
      <dgm:spPr/>
    </dgm:pt>
    <dgm:pt modelId="{4277AB95-1584-4F2A-9EDC-677EB32A9C49}" type="pres">
      <dgm:prSet presAssocID="{2380A65A-8A5F-4EE4-8509-DD077ACF2A24}" presName="sibTrans" presStyleCnt="0"/>
      <dgm:spPr/>
    </dgm:pt>
    <dgm:pt modelId="{F4E7C1B8-B675-4124-B23A-CC9AA128A640}" type="pres">
      <dgm:prSet presAssocID="{66A72F18-DC1C-4614-AA18-30BC8775407A}" presName="node" presStyleLbl="node1" presStyleIdx="4" presStyleCnt="6">
        <dgm:presLayoutVars>
          <dgm:bulletEnabled val="1"/>
        </dgm:presLayoutVars>
      </dgm:prSet>
      <dgm:spPr/>
    </dgm:pt>
    <dgm:pt modelId="{DA18E414-A8E3-468B-8FD9-6B7CA37EF5BF}" type="pres">
      <dgm:prSet presAssocID="{573A5BFE-BA64-4A35-AD4D-1A77C3D1FB66}" presName="sibTrans" presStyleCnt="0"/>
      <dgm:spPr/>
    </dgm:pt>
    <dgm:pt modelId="{758A425F-C2CB-4495-BE2B-BCBA2233315E}" type="pres">
      <dgm:prSet presAssocID="{F746E876-4798-4DEE-AA70-4B1A546F6F03}" presName="node" presStyleLbl="node1" presStyleIdx="5" presStyleCnt="6">
        <dgm:presLayoutVars>
          <dgm:bulletEnabled val="1"/>
        </dgm:presLayoutVars>
      </dgm:prSet>
      <dgm:spPr/>
    </dgm:pt>
  </dgm:ptLst>
  <dgm:cxnLst>
    <dgm:cxn modelId="{F73FDF01-7266-4151-BA1A-EBC216337880}" type="presOf" srcId="{66A72F18-DC1C-4614-AA18-30BC8775407A}" destId="{F4E7C1B8-B675-4124-B23A-CC9AA128A640}" srcOrd="0" destOrd="0" presId="urn:microsoft.com/office/officeart/2005/8/layout/default"/>
    <dgm:cxn modelId="{2900200C-79A4-49D5-81A1-AC1FC5B2DFD5}" srcId="{8752C788-87A5-4802-939E-24BC706B0DC2}" destId="{2828389B-6043-4FDE-B1FA-E8A622C0485B}" srcOrd="0" destOrd="0" parTransId="{D285D1ED-A909-40F0-9397-6C405A2B08E1}" sibTransId="{7634088B-B54E-4DD6-958E-539BA00FC03F}"/>
    <dgm:cxn modelId="{2386A513-17D0-427F-8DE0-C93C1F73C145}" srcId="{96A044BF-C88A-4AEC-B36D-D9C5C0E4CE1E}" destId="{4FF3E8EE-209F-4457-9865-D87B96AC3F4E}" srcOrd="1" destOrd="0" parTransId="{2233AE24-B38C-4BEC-9F7E-218DC353CF4B}" sibTransId="{83E6609D-F453-4EFC-BF2C-E7E79BB5DB15}"/>
    <dgm:cxn modelId="{8E746615-8AF1-4EA9-A27A-28B0B87D1C7B}" type="presOf" srcId="{2828389B-6043-4FDE-B1FA-E8A622C0485B}" destId="{F524F970-7222-4218-926F-1F9DFF05E8E7}" srcOrd="0" destOrd="1" presId="urn:microsoft.com/office/officeart/2005/8/layout/default"/>
    <dgm:cxn modelId="{1326D919-B727-4E1F-9902-4197245C48BB}" srcId="{96A044BF-C88A-4AEC-B36D-D9C5C0E4CE1E}" destId="{CB2E6210-B5E4-45E0-BCB9-8DA64A4E1E31}" srcOrd="3" destOrd="0" parTransId="{84F8BC21-0DAD-43B0-AF42-A1E92EA44C8C}" sibTransId="{2380A65A-8A5F-4EE4-8509-DD077ACF2A24}"/>
    <dgm:cxn modelId="{8176DA34-A811-4623-B28E-211FBD4DAA01}" srcId="{66A72F18-DC1C-4614-AA18-30BC8775407A}" destId="{8678DD7D-5FE9-44D1-90AB-7DFA21C3E0A9}" srcOrd="1" destOrd="0" parTransId="{54C222EE-BC77-42E0-BB32-A7192A696DE4}" sibTransId="{38DB76D0-9F54-4CBF-BC27-4F894127B1EC}"/>
    <dgm:cxn modelId="{CC50FA5B-75D0-4575-8BE6-03E08EDD0EF4}" srcId="{66A72F18-DC1C-4614-AA18-30BC8775407A}" destId="{E45E3BD2-7061-42DE-ADB2-C41C217F32FD}" srcOrd="0" destOrd="0" parTransId="{C25356E1-362D-4EEB-A0F9-FFCBBB4A1570}" sibTransId="{0246B627-6C45-4D0E-B0C3-08A074782794}"/>
    <dgm:cxn modelId="{D2E59A62-A0A9-408D-BD83-0E979A6E4891}" type="presOf" srcId="{5AF43C82-4E34-4633-B559-5A907E861390}" destId="{A93AECCC-DE4E-4DFE-9366-5FBF8E7DA6FA}" srcOrd="0" destOrd="2" presId="urn:microsoft.com/office/officeart/2005/8/layout/default"/>
    <dgm:cxn modelId="{B2FC2645-7DFA-40BE-ADE8-197AB4FEBA8D}" srcId="{96A044BF-C88A-4AEC-B36D-D9C5C0E4CE1E}" destId="{3F99D915-03B7-4767-A4DF-3CBA17E64DE7}" srcOrd="2" destOrd="0" parTransId="{6301CA04-8598-46DF-8A1B-A67DBCE37E45}" sibTransId="{55E75C2E-025D-43E9-905E-5B0DE956A2AC}"/>
    <dgm:cxn modelId="{361BE765-10D6-4D00-A3C2-DAA9A8AEAE29}" type="presOf" srcId="{3F99D915-03B7-4767-A4DF-3CBA17E64DE7}" destId="{12040739-D070-4B07-A7EF-059158DE3CBB}" srcOrd="0" destOrd="0" presId="urn:microsoft.com/office/officeart/2005/8/layout/default"/>
    <dgm:cxn modelId="{6A440846-2072-4892-8A03-24969AA37B88}" type="presOf" srcId="{F746E876-4798-4DEE-AA70-4B1A546F6F03}" destId="{758A425F-C2CB-4495-BE2B-BCBA2233315E}" srcOrd="0" destOrd="0" presId="urn:microsoft.com/office/officeart/2005/8/layout/default"/>
    <dgm:cxn modelId="{296C2550-F3A4-420F-9479-9E9121C3B12E}" srcId="{8752C788-87A5-4802-939E-24BC706B0DC2}" destId="{1A6D2AD7-C198-473E-BAB5-9836AED09820}" srcOrd="1" destOrd="0" parTransId="{0B117CC7-C6F8-4400-B2F9-B0962781127B}" sibTransId="{B74688C2-028D-4E5E-B087-3DB01FD58F93}"/>
    <dgm:cxn modelId="{A8381B53-9C1C-402C-8760-C963A7A35C5C}" srcId="{CB2E6210-B5E4-45E0-BCB9-8DA64A4E1E31}" destId="{A4271B79-10F5-4D26-8E90-F43AC0E59AE1}" srcOrd="0" destOrd="0" parTransId="{6C320AB4-2757-41A3-8036-9186F42F9F66}" sibTransId="{BFA2D951-DD60-487E-B5EC-F14CD33ED8A9}"/>
    <dgm:cxn modelId="{A0BB2E53-CC03-4054-9785-D4092352D423}" srcId="{4FF3E8EE-209F-4457-9865-D87B96AC3F4E}" destId="{5AF43C82-4E34-4633-B559-5A907E861390}" srcOrd="1" destOrd="0" parTransId="{BCCEEC7B-A922-4694-A620-446617D89B0B}" sibTransId="{9366601F-42D9-41B4-A076-F1864825F21A}"/>
    <dgm:cxn modelId="{4B210C74-81C1-4BBC-9EE5-46FDA18EF6FA}" type="presOf" srcId="{96A044BF-C88A-4AEC-B36D-D9C5C0E4CE1E}" destId="{8118C311-6418-4777-ACDE-20E569A8B886}" srcOrd="0" destOrd="0" presId="urn:microsoft.com/office/officeart/2005/8/layout/default"/>
    <dgm:cxn modelId="{97C99E55-0E05-467F-AAE0-D1C4899BF37C}" type="presOf" srcId="{1A6D2AD7-C198-473E-BAB5-9836AED09820}" destId="{F524F970-7222-4218-926F-1F9DFF05E8E7}" srcOrd="0" destOrd="2" presId="urn:microsoft.com/office/officeart/2005/8/layout/default"/>
    <dgm:cxn modelId="{DC1EFF7A-7825-4D84-A5AE-1B72D485A55B}" type="presOf" srcId="{8752C788-87A5-4802-939E-24BC706B0DC2}" destId="{F524F970-7222-4218-926F-1F9DFF05E8E7}" srcOrd="0" destOrd="0" presId="urn:microsoft.com/office/officeart/2005/8/layout/default"/>
    <dgm:cxn modelId="{C2EE557D-C39F-4248-8ED4-7B25E72458A5}" srcId="{4FF3E8EE-209F-4457-9865-D87B96AC3F4E}" destId="{7F73A7D6-7873-40A6-B05C-41D746A3AC47}" srcOrd="0" destOrd="0" parTransId="{D586328D-CEF4-46D4-A69E-38883BAA2FC1}" sibTransId="{7144EF9A-684F-4181-B229-D78AC341D69C}"/>
    <dgm:cxn modelId="{494D4A81-DB20-45EE-9EC7-7CDD19349CF0}" type="presOf" srcId="{CB2E6210-B5E4-45E0-BCB9-8DA64A4E1E31}" destId="{A54E40FE-D680-4B0C-B450-7986419DEA1D}" srcOrd="0" destOrd="0" presId="urn:microsoft.com/office/officeart/2005/8/layout/default"/>
    <dgm:cxn modelId="{91113185-11FD-451F-A914-8361976B6398}" type="presOf" srcId="{7F73A7D6-7873-40A6-B05C-41D746A3AC47}" destId="{A93AECCC-DE4E-4DFE-9366-5FBF8E7DA6FA}" srcOrd="0" destOrd="1" presId="urn:microsoft.com/office/officeart/2005/8/layout/default"/>
    <dgm:cxn modelId="{0E11F58C-6C75-4A3B-B1A1-EE68CA4E1A41}" srcId="{96A044BF-C88A-4AEC-B36D-D9C5C0E4CE1E}" destId="{8752C788-87A5-4802-939E-24BC706B0DC2}" srcOrd="0" destOrd="0" parTransId="{55189330-972C-45F4-B864-F2A4C25F8747}" sibTransId="{A1A817AA-EF16-4568-AB6F-BE89339A7CB9}"/>
    <dgm:cxn modelId="{7BF52AA3-D9BD-4231-9CBF-72A638C6CB8D}" type="presOf" srcId="{4FF3E8EE-209F-4457-9865-D87B96AC3F4E}" destId="{A93AECCC-DE4E-4DFE-9366-5FBF8E7DA6FA}" srcOrd="0" destOrd="0" presId="urn:microsoft.com/office/officeart/2005/8/layout/default"/>
    <dgm:cxn modelId="{F84688A6-B164-41B5-8896-2AFF36CBF9EB}" srcId="{3F99D915-03B7-4767-A4DF-3CBA17E64DE7}" destId="{39DAA633-CECA-49F7-93D2-207D420FD8F8}" srcOrd="0" destOrd="0" parTransId="{70E7335E-7905-472A-85F1-87ED5907B93C}" sibTransId="{7A1AA60E-3DDE-4244-B75E-41F76168ED29}"/>
    <dgm:cxn modelId="{D97B26B3-EA32-4C44-9973-7658870128AE}" srcId="{96A044BF-C88A-4AEC-B36D-D9C5C0E4CE1E}" destId="{F746E876-4798-4DEE-AA70-4B1A546F6F03}" srcOrd="5" destOrd="0" parTransId="{4D04A684-8BE1-4938-B750-DBDB908AB5B6}" sibTransId="{BE77B09D-B3AB-4DD2-A0A7-FCAE04F4A56A}"/>
    <dgm:cxn modelId="{9A0613BD-C43E-49C1-AFE1-55DCA9A2EEA0}" type="presOf" srcId="{8678DD7D-5FE9-44D1-90AB-7DFA21C3E0A9}" destId="{F4E7C1B8-B675-4124-B23A-CC9AA128A640}" srcOrd="0" destOrd="2" presId="urn:microsoft.com/office/officeart/2005/8/layout/default"/>
    <dgm:cxn modelId="{E2F904CC-E348-444E-93C5-1C3214626B42}" srcId="{96A044BF-C88A-4AEC-B36D-D9C5C0E4CE1E}" destId="{66A72F18-DC1C-4614-AA18-30BC8775407A}" srcOrd="4" destOrd="0" parTransId="{6B99B3E9-0F3D-4280-8A0B-1BBE08DBF087}" sibTransId="{573A5BFE-BA64-4A35-AD4D-1A77C3D1FB66}"/>
    <dgm:cxn modelId="{65BA72E0-CC47-49BF-AFA8-9237AC8748EF}" type="presOf" srcId="{E45E3BD2-7061-42DE-ADB2-C41C217F32FD}" destId="{F4E7C1B8-B675-4124-B23A-CC9AA128A640}" srcOrd="0" destOrd="1" presId="urn:microsoft.com/office/officeart/2005/8/layout/default"/>
    <dgm:cxn modelId="{36C0B4E0-74D2-4312-9A70-431086E31F0B}" type="presOf" srcId="{810140CE-5693-4B4D-84B1-567F2E54DFEF}" destId="{758A425F-C2CB-4495-BE2B-BCBA2233315E}" srcOrd="0" destOrd="1" presId="urn:microsoft.com/office/officeart/2005/8/layout/default"/>
    <dgm:cxn modelId="{4835E5EF-EE6D-4667-9D5C-A3514FA80ABD}" type="presOf" srcId="{A4271B79-10F5-4D26-8E90-F43AC0E59AE1}" destId="{A54E40FE-D680-4B0C-B450-7986419DEA1D}" srcOrd="0" destOrd="1" presId="urn:microsoft.com/office/officeart/2005/8/layout/default"/>
    <dgm:cxn modelId="{97DE79F3-DF75-42A7-8A11-0C40F6BFF6BE}" srcId="{F746E876-4798-4DEE-AA70-4B1A546F6F03}" destId="{810140CE-5693-4B4D-84B1-567F2E54DFEF}" srcOrd="0" destOrd="0" parTransId="{E85E5280-054A-4395-B489-DB6A2BEAE2B9}" sibTransId="{D995B4EF-7F3E-47E7-8413-E91EBA450DE1}"/>
    <dgm:cxn modelId="{A57C03FE-2D5D-4631-BFAD-102D2E9E748D}" type="presOf" srcId="{39DAA633-CECA-49F7-93D2-207D420FD8F8}" destId="{12040739-D070-4B07-A7EF-059158DE3CBB}" srcOrd="0" destOrd="1" presId="urn:microsoft.com/office/officeart/2005/8/layout/default"/>
    <dgm:cxn modelId="{2985CF12-840B-4E2C-BED5-940A676A7A1C}" type="presParOf" srcId="{8118C311-6418-4777-ACDE-20E569A8B886}" destId="{F524F970-7222-4218-926F-1F9DFF05E8E7}" srcOrd="0" destOrd="0" presId="urn:microsoft.com/office/officeart/2005/8/layout/default"/>
    <dgm:cxn modelId="{F01EBA6B-3B2D-4CEB-8044-FCDEEE5504DA}" type="presParOf" srcId="{8118C311-6418-4777-ACDE-20E569A8B886}" destId="{4F35FA23-5EE0-45CB-AE12-7C0D7B008C09}" srcOrd="1" destOrd="0" presId="urn:microsoft.com/office/officeart/2005/8/layout/default"/>
    <dgm:cxn modelId="{23EDE1AD-F680-43E0-A1CE-52F5D759B6AF}" type="presParOf" srcId="{8118C311-6418-4777-ACDE-20E569A8B886}" destId="{A93AECCC-DE4E-4DFE-9366-5FBF8E7DA6FA}" srcOrd="2" destOrd="0" presId="urn:microsoft.com/office/officeart/2005/8/layout/default"/>
    <dgm:cxn modelId="{7D61FF83-5777-477B-92DF-91D1681BBAC8}" type="presParOf" srcId="{8118C311-6418-4777-ACDE-20E569A8B886}" destId="{23BE422E-5A8D-4217-91B6-857C5F96EE8E}" srcOrd="3" destOrd="0" presId="urn:microsoft.com/office/officeart/2005/8/layout/default"/>
    <dgm:cxn modelId="{0C25841A-B2A1-4414-9672-6ECA808405D4}" type="presParOf" srcId="{8118C311-6418-4777-ACDE-20E569A8B886}" destId="{12040739-D070-4B07-A7EF-059158DE3CBB}" srcOrd="4" destOrd="0" presId="urn:microsoft.com/office/officeart/2005/8/layout/default"/>
    <dgm:cxn modelId="{522DA75C-3664-45F9-B63D-58ED14486653}" type="presParOf" srcId="{8118C311-6418-4777-ACDE-20E569A8B886}" destId="{482F2D46-5045-4DCC-94D0-DAEA814238AD}" srcOrd="5" destOrd="0" presId="urn:microsoft.com/office/officeart/2005/8/layout/default"/>
    <dgm:cxn modelId="{FD040F6F-FE6F-48E2-A632-3E267EDB2B2D}" type="presParOf" srcId="{8118C311-6418-4777-ACDE-20E569A8B886}" destId="{A54E40FE-D680-4B0C-B450-7986419DEA1D}" srcOrd="6" destOrd="0" presId="urn:microsoft.com/office/officeart/2005/8/layout/default"/>
    <dgm:cxn modelId="{DD015DA7-9BC3-481F-A1D9-C2A275A26AA4}" type="presParOf" srcId="{8118C311-6418-4777-ACDE-20E569A8B886}" destId="{4277AB95-1584-4F2A-9EDC-677EB32A9C49}" srcOrd="7" destOrd="0" presId="urn:microsoft.com/office/officeart/2005/8/layout/default"/>
    <dgm:cxn modelId="{4B9292DD-072A-411F-B417-51370BCFCAD3}" type="presParOf" srcId="{8118C311-6418-4777-ACDE-20E569A8B886}" destId="{F4E7C1B8-B675-4124-B23A-CC9AA128A640}" srcOrd="8" destOrd="0" presId="urn:microsoft.com/office/officeart/2005/8/layout/default"/>
    <dgm:cxn modelId="{E18D400E-9B46-45E5-8291-EC6DF3918133}" type="presParOf" srcId="{8118C311-6418-4777-ACDE-20E569A8B886}" destId="{DA18E414-A8E3-468B-8FD9-6B7CA37EF5BF}" srcOrd="9" destOrd="0" presId="urn:microsoft.com/office/officeart/2005/8/layout/default"/>
    <dgm:cxn modelId="{E243165F-610E-42EA-92F5-310C0B4D6A11}" type="presParOf" srcId="{8118C311-6418-4777-ACDE-20E569A8B886}" destId="{758A425F-C2CB-4495-BE2B-BCBA2233315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D2309-8C8F-4BD1-848D-A369A2F7B870}">
      <dsp:nvSpPr>
        <dsp:cNvPr id="0" name=""/>
        <dsp:cNvSpPr/>
      </dsp:nvSpPr>
      <dsp:spPr>
        <a:xfrm>
          <a:off x="0" y="2761"/>
          <a:ext cx="8703443" cy="129155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BFD566-4C18-4AE1-9FA9-0A5782E981FC}">
      <dsp:nvSpPr>
        <dsp:cNvPr id="0" name=""/>
        <dsp:cNvSpPr/>
      </dsp:nvSpPr>
      <dsp:spPr>
        <a:xfrm>
          <a:off x="390695" y="293361"/>
          <a:ext cx="710354" cy="7103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070C8C-591C-4991-BA8D-CD91070D49A6}">
      <dsp:nvSpPr>
        <dsp:cNvPr id="0" name=""/>
        <dsp:cNvSpPr/>
      </dsp:nvSpPr>
      <dsp:spPr>
        <a:xfrm>
          <a:off x="1491744" y="2761"/>
          <a:ext cx="7210239" cy="1291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689" tIns="136689" rIns="136689" bIns="13668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Materials Sector is highly cyclical and strongly tied to macroeconomic conditions.</a:t>
          </a:r>
        </a:p>
      </dsp:txBody>
      <dsp:txXfrm>
        <a:off x="1491744" y="2761"/>
        <a:ext cx="7210239" cy="1291554"/>
      </dsp:txXfrm>
    </dsp:sp>
    <dsp:sp modelId="{8A36C131-7411-4691-9061-E07528F9DC2B}">
      <dsp:nvSpPr>
        <dsp:cNvPr id="0" name=""/>
        <dsp:cNvSpPr/>
      </dsp:nvSpPr>
      <dsp:spPr>
        <a:xfrm>
          <a:off x="0" y="1617204"/>
          <a:ext cx="8703443" cy="129155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9DAB9E-D40A-4A69-9F28-5AFECCF3AF06}">
      <dsp:nvSpPr>
        <dsp:cNvPr id="0" name=""/>
        <dsp:cNvSpPr/>
      </dsp:nvSpPr>
      <dsp:spPr>
        <a:xfrm>
          <a:off x="390695" y="1907804"/>
          <a:ext cx="710354" cy="7103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AFE74-92F0-417C-A3D3-E80BE6630A83}">
      <dsp:nvSpPr>
        <dsp:cNvPr id="0" name=""/>
        <dsp:cNvSpPr/>
      </dsp:nvSpPr>
      <dsp:spPr>
        <a:xfrm>
          <a:off x="1491744" y="1617204"/>
          <a:ext cx="3916549" cy="1291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689" tIns="136689" rIns="136689" bIns="13668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Key </a:t>
          </a:r>
          <a:r>
            <a:rPr lang="en-US" sz="2500" kern="1200">
              <a:latin typeface="Arial"/>
            </a:rPr>
            <a:t>Drivers</a:t>
          </a:r>
        </a:p>
      </dsp:txBody>
      <dsp:txXfrm>
        <a:off x="1491744" y="1617204"/>
        <a:ext cx="3916549" cy="1291554"/>
      </dsp:txXfrm>
    </dsp:sp>
    <dsp:sp modelId="{A9F068CD-BF42-4A02-AC6C-D9BC8D7516D2}">
      <dsp:nvSpPr>
        <dsp:cNvPr id="0" name=""/>
        <dsp:cNvSpPr/>
      </dsp:nvSpPr>
      <dsp:spPr>
        <a:xfrm>
          <a:off x="5408294" y="1617204"/>
          <a:ext cx="3293690" cy="1291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689" tIns="136689" rIns="136689" bIns="13668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Global industrial production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Infrastructure and construction spending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Commodity price trends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Inflation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Interest rates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Global trade activity</a:t>
          </a:r>
        </a:p>
      </dsp:txBody>
      <dsp:txXfrm>
        <a:off x="5408294" y="1617204"/>
        <a:ext cx="3293690" cy="1291554"/>
      </dsp:txXfrm>
    </dsp:sp>
    <dsp:sp modelId="{E0860A81-BA0C-403A-BB15-314A97B18A87}">
      <dsp:nvSpPr>
        <dsp:cNvPr id="0" name=""/>
        <dsp:cNvSpPr/>
      </dsp:nvSpPr>
      <dsp:spPr>
        <a:xfrm>
          <a:off x="0" y="3231647"/>
          <a:ext cx="8703443" cy="129155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E0D3A0-8E18-4E1C-91E6-03D708760DD5}">
      <dsp:nvSpPr>
        <dsp:cNvPr id="0" name=""/>
        <dsp:cNvSpPr/>
      </dsp:nvSpPr>
      <dsp:spPr>
        <a:xfrm>
          <a:off x="390695" y="3522246"/>
          <a:ext cx="710354" cy="7103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D64E1-E04D-46A9-8CB7-D0DB4C3D2ED0}">
      <dsp:nvSpPr>
        <dsp:cNvPr id="0" name=""/>
        <dsp:cNvSpPr/>
      </dsp:nvSpPr>
      <dsp:spPr>
        <a:xfrm>
          <a:off x="1491744" y="3231647"/>
          <a:ext cx="7210239" cy="1291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689" tIns="136689" rIns="136689" bIns="13668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sector often moves early in economic cycle because it produces raw inputs</a:t>
          </a:r>
        </a:p>
      </dsp:txBody>
      <dsp:txXfrm>
        <a:off x="1491744" y="3231647"/>
        <a:ext cx="7210239" cy="1291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4F970-7222-4218-926F-1F9DFF05E8E7}">
      <dsp:nvSpPr>
        <dsp:cNvPr id="0" name=""/>
        <dsp:cNvSpPr/>
      </dsp:nvSpPr>
      <dsp:spPr>
        <a:xfrm>
          <a:off x="0" y="495094"/>
          <a:ext cx="2719825" cy="16318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Demand for Materials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Driven by manufacturing, construction and infrastructure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Growth in EVs, renewable energy and data centers increase demand for materials like copper and aluminum</a:t>
          </a:r>
        </a:p>
      </dsp:txBody>
      <dsp:txXfrm>
        <a:off x="0" y="495094"/>
        <a:ext cx="2719825" cy="1631895"/>
      </dsp:txXfrm>
    </dsp:sp>
    <dsp:sp modelId="{A93AECCC-DE4E-4DFE-9366-5FBF8E7DA6FA}">
      <dsp:nvSpPr>
        <dsp:cNvPr id="0" name=""/>
        <dsp:cNvSpPr/>
      </dsp:nvSpPr>
      <dsp:spPr>
        <a:xfrm>
          <a:off x="2991808" y="495094"/>
          <a:ext cx="2719825" cy="16318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Industrial Production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Materials demand tied closely with global manufacturing activity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Industrial production growth often leads to positive sector performance</a:t>
          </a:r>
        </a:p>
      </dsp:txBody>
      <dsp:txXfrm>
        <a:off x="2991808" y="495094"/>
        <a:ext cx="2719825" cy="1631895"/>
      </dsp:txXfrm>
    </dsp:sp>
    <dsp:sp modelId="{12040739-D070-4B07-A7EF-059158DE3CBB}">
      <dsp:nvSpPr>
        <dsp:cNvPr id="0" name=""/>
        <dsp:cNvSpPr/>
      </dsp:nvSpPr>
      <dsp:spPr>
        <a:xfrm>
          <a:off x="5983617" y="495094"/>
          <a:ext cx="2719825" cy="16318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Capital Investment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Infrastructure spending and investment boost materials demand</a:t>
          </a:r>
        </a:p>
      </dsp:txBody>
      <dsp:txXfrm>
        <a:off x="5983617" y="495094"/>
        <a:ext cx="2719825" cy="1631895"/>
      </dsp:txXfrm>
    </dsp:sp>
    <dsp:sp modelId="{A54E40FE-D680-4B0C-B450-7986419DEA1D}">
      <dsp:nvSpPr>
        <dsp:cNvPr id="0" name=""/>
        <dsp:cNvSpPr/>
      </dsp:nvSpPr>
      <dsp:spPr>
        <a:xfrm>
          <a:off x="0" y="2398972"/>
          <a:ext cx="2719825" cy="16318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Commodity Prices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Higher commodity prices increase revenues for these companies</a:t>
          </a:r>
        </a:p>
      </dsp:txBody>
      <dsp:txXfrm>
        <a:off x="0" y="2398972"/>
        <a:ext cx="2719825" cy="1631895"/>
      </dsp:txXfrm>
    </dsp:sp>
    <dsp:sp modelId="{F4E7C1B8-B675-4124-B23A-CC9AA128A640}">
      <dsp:nvSpPr>
        <dsp:cNvPr id="0" name=""/>
        <dsp:cNvSpPr/>
      </dsp:nvSpPr>
      <dsp:spPr>
        <a:xfrm>
          <a:off x="2991808" y="2398972"/>
          <a:ext cx="2719825" cy="16318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Global Trade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Materials are a globally traded good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Trade slowdowns reduce demand for them</a:t>
          </a:r>
        </a:p>
      </dsp:txBody>
      <dsp:txXfrm>
        <a:off x="2991808" y="2398972"/>
        <a:ext cx="2719825" cy="1631895"/>
      </dsp:txXfrm>
    </dsp:sp>
    <dsp:sp modelId="{758A425F-C2CB-4495-BE2B-BCBA2233315E}">
      <dsp:nvSpPr>
        <dsp:cNvPr id="0" name=""/>
        <dsp:cNvSpPr/>
      </dsp:nvSpPr>
      <dsp:spPr>
        <a:xfrm>
          <a:off x="5983617" y="2398972"/>
          <a:ext cx="2719825" cy="16318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Interest Rates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High interest rates reduce construction and demand for materials</a:t>
          </a:r>
        </a:p>
      </dsp:txBody>
      <dsp:txXfrm>
        <a:off x="5983617" y="2398972"/>
        <a:ext cx="2719825" cy="1631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0.06299</cdr:x>
      <cdr:y>0.08126</cdr:y>
    </cdr:from>
    <cdr:to>
      <cdr:x>0.8119</cdr:x>
      <cdr:y>0.13236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C9A69B7C-308F-2A0F-8533-F82D656FC411}"/>
            </a:ext>
          </a:extLst>
        </cdr:cNvPr>
        <cdr:cNvSpPr txBox="1"/>
      </cdr:nvSpPr>
      <cdr:spPr>
        <a:xfrm xmlns:a="http://schemas.openxmlformats.org/drawingml/2006/main">
          <a:off x="528240" y="440466"/>
          <a:ext cx="628072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>
              <a:solidFill>
                <a:srgbClr val="990000"/>
              </a:solidFill>
            </a:rPr>
            <a:t>232.48b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3B30B-6328-594D-A639-92A9E915C156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14DFD-E125-F14F-9ADE-F43B9D153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979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Industry Life Cycle: </a:t>
            </a:r>
          </a:p>
          <a:p>
            <a:endParaRPr lang="en-US" b="1"/>
          </a:p>
          <a:p>
            <a:r>
              <a:rPr lang="en-US" b="1"/>
              <a:t>What the slide should say</a:t>
            </a:r>
          </a:p>
          <a:p>
            <a:r>
              <a:rPr lang="en-US"/>
              <a:t>The Materials sector is generally considered a </a:t>
            </a:r>
            <a:r>
              <a:rPr lang="en-US" b="1"/>
              <a:t>mature cyclical industry</a:t>
            </a:r>
            <a:r>
              <a:rPr lang="en-US"/>
              <a:t>.</a:t>
            </a:r>
          </a:p>
          <a:p>
            <a:r>
              <a:rPr lang="en-US"/>
              <a:t>It produces </a:t>
            </a:r>
            <a:r>
              <a:rPr lang="en-US" b="1"/>
              <a:t>raw materials used by other industries</a:t>
            </a:r>
            <a:r>
              <a:rPr lang="en-US"/>
              <a:t>, such as chemicals, metals, and construction materials.</a:t>
            </a:r>
          </a:p>
          <a:p>
            <a:r>
              <a:rPr lang="en-US"/>
              <a:t>Demand depends heavily on </a:t>
            </a:r>
            <a:r>
              <a:rPr lang="en-US" b="1"/>
              <a:t>economic activity and industrial production</a:t>
            </a:r>
            <a:r>
              <a:rPr lang="en-US"/>
              <a:t>.</a:t>
            </a:r>
          </a:p>
          <a:p>
            <a:r>
              <a:rPr lang="en-US"/>
              <a:t>Growth tends to be moderate but cyclical.</a:t>
            </a:r>
          </a:p>
          <a:p>
            <a:r>
              <a:rPr lang="en-US" b="1"/>
              <a:t>Simple explanation</a:t>
            </a:r>
          </a:p>
          <a:p>
            <a:r>
              <a:rPr lang="en-US"/>
              <a:t>Materials companies produce the </a:t>
            </a:r>
            <a:r>
              <a:rPr lang="en-US" b="1"/>
              <a:t>basic inputs used to build and manufacture products</a:t>
            </a:r>
            <a:r>
              <a:rPr lang="en-US"/>
              <a:t>, including metals, chemicals, paper, and construction materials. Because nearly every industry needs these inputs, demand for materials rises when the economy is expanding and falls during economic slowdowns. </a:t>
            </a:r>
          </a:p>
          <a:p>
            <a:r>
              <a:rPr lang="en-US" b="1"/>
              <a:t>Visual idea</a:t>
            </a:r>
          </a:p>
          <a:p>
            <a:r>
              <a:rPr lang="en-US"/>
              <a:t>Use a </a:t>
            </a:r>
            <a:r>
              <a:rPr lang="en-US" b="1"/>
              <a:t>simple life-cycle diagram</a:t>
            </a:r>
            <a:r>
              <a:rPr lang="en-US"/>
              <a:t>:</a:t>
            </a:r>
          </a:p>
          <a:p>
            <a:r>
              <a:rPr lang="en-US"/>
              <a:t>Introduction → Growth → </a:t>
            </a:r>
            <a:r>
              <a:rPr lang="en-US" b="1"/>
              <a:t>Maturity (Materials sector)</a:t>
            </a:r>
          </a:p>
          <a:p>
            <a:endParaRPr lang="en-US" b="1"/>
          </a:p>
          <a:p>
            <a:r>
              <a:rPr lang="en-US" b="1"/>
              <a:t>Business Cycle: </a:t>
            </a:r>
          </a:p>
          <a:p>
            <a:endParaRPr lang="en-US" b="1"/>
          </a:p>
          <a:p>
            <a:r>
              <a:rPr lang="en-US" b="1"/>
              <a:t>What the slide should say</a:t>
            </a:r>
          </a:p>
          <a:p>
            <a:r>
              <a:rPr lang="en-US"/>
              <a:t>The Materials sector is </a:t>
            </a:r>
            <a:r>
              <a:rPr lang="en-US" b="1"/>
              <a:t>highly cyclical</a:t>
            </a:r>
            <a:r>
              <a:rPr lang="en-US"/>
              <a:t>.</a:t>
            </a:r>
          </a:p>
          <a:p>
            <a:r>
              <a:rPr lang="en-US"/>
              <a:t>Demand increases when:</a:t>
            </a:r>
          </a:p>
          <a:p>
            <a:r>
              <a:rPr lang="en-US"/>
              <a:t>GDP growth rises</a:t>
            </a:r>
          </a:p>
          <a:p>
            <a:r>
              <a:rPr lang="en-US"/>
              <a:t>Industrial production increases</a:t>
            </a:r>
          </a:p>
          <a:p>
            <a:r>
              <a:rPr lang="en-US"/>
              <a:t>Infrastructure spending expands</a:t>
            </a:r>
          </a:p>
          <a:p>
            <a:r>
              <a:rPr lang="en-US"/>
              <a:t>Construction activity increases</a:t>
            </a:r>
          </a:p>
          <a:p>
            <a:r>
              <a:rPr lang="en-US"/>
              <a:t>Demand weakens when:</a:t>
            </a:r>
          </a:p>
          <a:p>
            <a:r>
              <a:rPr lang="en-US"/>
              <a:t>Economic growth slows</a:t>
            </a:r>
          </a:p>
          <a:p>
            <a:r>
              <a:rPr lang="en-US"/>
              <a:t>Manufacturing declines</a:t>
            </a:r>
          </a:p>
          <a:p>
            <a:r>
              <a:rPr lang="en-US"/>
              <a:t>Construction activity falls</a:t>
            </a:r>
          </a:p>
          <a:p>
            <a:r>
              <a:rPr lang="en-US" b="1"/>
              <a:t>Simple explanation</a:t>
            </a:r>
          </a:p>
          <a:p>
            <a:r>
              <a:rPr lang="en-US"/>
              <a:t>Because materials are used to make physical goods, the sector’s performance </a:t>
            </a:r>
            <a:r>
              <a:rPr lang="en-US" b="1"/>
              <a:t>closely mirrors economic growth</a:t>
            </a:r>
            <a:r>
              <a:rPr lang="en-US"/>
              <a:t>. When the economy grows and factories produce more goods, companies need more metals, chemicals, and raw materials. During recessions, demand for these inputs falls. </a:t>
            </a:r>
          </a:p>
          <a:p>
            <a:r>
              <a:rPr lang="en-US" b="1"/>
              <a:t>Visual idea</a:t>
            </a:r>
          </a:p>
          <a:p>
            <a:r>
              <a:rPr lang="en-US"/>
              <a:t>Small graphic:</a:t>
            </a:r>
          </a:p>
          <a:p>
            <a:r>
              <a:rPr lang="en-US"/>
              <a:t>Economic expansion → ↑ Materials demand</a:t>
            </a:r>
            <a:br>
              <a:rPr lang="en-US"/>
            </a:br>
            <a:r>
              <a:rPr lang="en-US"/>
              <a:t>Recession → ↓ Materials demand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21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7A6C7-6B1D-9D2D-997B-80E330660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5836D-1D5B-533B-773C-55CC5F765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A5D8A8-C3A8-0073-161A-ED8952192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Industry Life Cycle: </a:t>
            </a:r>
          </a:p>
          <a:p>
            <a:endParaRPr lang="en-US" b="1"/>
          </a:p>
          <a:p>
            <a:r>
              <a:rPr lang="en-US" b="1"/>
              <a:t>What the slide should say</a:t>
            </a:r>
          </a:p>
          <a:p>
            <a:r>
              <a:rPr lang="en-US"/>
              <a:t>The Materials sector is generally considered a </a:t>
            </a:r>
            <a:r>
              <a:rPr lang="en-US" b="1"/>
              <a:t>mature cyclical industry</a:t>
            </a:r>
            <a:r>
              <a:rPr lang="en-US"/>
              <a:t>.</a:t>
            </a:r>
          </a:p>
          <a:p>
            <a:r>
              <a:rPr lang="en-US"/>
              <a:t>It produces </a:t>
            </a:r>
            <a:r>
              <a:rPr lang="en-US" b="1"/>
              <a:t>raw materials used by other industries</a:t>
            </a:r>
            <a:r>
              <a:rPr lang="en-US"/>
              <a:t>, such as chemicals, metals, and construction materials.</a:t>
            </a:r>
          </a:p>
          <a:p>
            <a:r>
              <a:rPr lang="en-US"/>
              <a:t>Demand depends heavily on </a:t>
            </a:r>
            <a:r>
              <a:rPr lang="en-US" b="1"/>
              <a:t>economic activity and industrial production</a:t>
            </a:r>
            <a:r>
              <a:rPr lang="en-US"/>
              <a:t>.</a:t>
            </a:r>
          </a:p>
          <a:p>
            <a:r>
              <a:rPr lang="en-US"/>
              <a:t>Growth tends to be moderate but cyclical.</a:t>
            </a:r>
          </a:p>
          <a:p>
            <a:r>
              <a:rPr lang="en-US" b="1"/>
              <a:t>Simple explanation</a:t>
            </a:r>
          </a:p>
          <a:p>
            <a:r>
              <a:rPr lang="en-US"/>
              <a:t>Materials companies produce the </a:t>
            </a:r>
            <a:r>
              <a:rPr lang="en-US" b="1"/>
              <a:t>basic inputs used to build and manufacture products</a:t>
            </a:r>
            <a:r>
              <a:rPr lang="en-US"/>
              <a:t>, including metals, chemicals, paper, and construction materials. Because nearly every industry needs these inputs, demand for materials rises when the economy is expanding and falls during economic slowdowns. </a:t>
            </a:r>
          </a:p>
          <a:p>
            <a:r>
              <a:rPr lang="en-US" b="1"/>
              <a:t>Visual idea</a:t>
            </a:r>
          </a:p>
          <a:p>
            <a:r>
              <a:rPr lang="en-US"/>
              <a:t>Use a </a:t>
            </a:r>
            <a:r>
              <a:rPr lang="en-US" b="1"/>
              <a:t>simple life-cycle diagram</a:t>
            </a:r>
            <a:r>
              <a:rPr lang="en-US"/>
              <a:t>:</a:t>
            </a:r>
          </a:p>
          <a:p>
            <a:r>
              <a:rPr lang="en-US"/>
              <a:t>Introduction → Growth → </a:t>
            </a:r>
            <a:r>
              <a:rPr lang="en-US" b="1"/>
              <a:t>Maturity (Materials sector)</a:t>
            </a:r>
          </a:p>
          <a:p>
            <a:endParaRPr lang="en-US" b="1"/>
          </a:p>
          <a:p>
            <a:r>
              <a:rPr lang="en-US" b="1"/>
              <a:t>Business Cycle: </a:t>
            </a:r>
          </a:p>
          <a:p>
            <a:endParaRPr lang="en-US" b="1"/>
          </a:p>
          <a:p>
            <a:r>
              <a:rPr lang="en-US" b="1"/>
              <a:t>What the slide should say</a:t>
            </a:r>
          </a:p>
          <a:p>
            <a:r>
              <a:rPr lang="en-US"/>
              <a:t>The Materials sector is </a:t>
            </a:r>
            <a:r>
              <a:rPr lang="en-US" b="1"/>
              <a:t>highly cyclical</a:t>
            </a:r>
            <a:r>
              <a:rPr lang="en-US"/>
              <a:t>.</a:t>
            </a:r>
          </a:p>
          <a:p>
            <a:r>
              <a:rPr lang="en-US"/>
              <a:t>Demand increases when:</a:t>
            </a:r>
          </a:p>
          <a:p>
            <a:r>
              <a:rPr lang="en-US"/>
              <a:t>GDP growth rises</a:t>
            </a:r>
          </a:p>
          <a:p>
            <a:r>
              <a:rPr lang="en-US"/>
              <a:t>Industrial production increases</a:t>
            </a:r>
          </a:p>
          <a:p>
            <a:r>
              <a:rPr lang="en-US"/>
              <a:t>Infrastructure spending expands</a:t>
            </a:r>
          </a:p>
          <a:p>
            <a:r>
              <a:rPr lang="en-US"/>
              <a:t>Construction activity increases</a:t>
            </a:r>
          </a:p>
          <a:p>
            <a:r>
              <a:rPr lang="en-US"/>
              <a:t>Demand weakens when:</a:t>
            </a:r>
          </a:p>
          <a:p>
            <a:r>
              <a:rPr lang="en-US"/>
              <a:t>Economic growth slows</a:t>
            </a:r>
          </a:p>
          <a:p>
            <a:r>
              <a:rPr lang="en-US"/>
              <a:t>Manufacturing declines</a:t>
            </a:r>
          </a:p>
          <a:p>
            <a:r>
              <a:rPr lang="en-US"/>
              <a:t>Construction activity falls</a:t>
            </a:r>
          </a:p>
          <a:p>
            <a:r>
              <a:rPr lang="en-US" b="1"/>
              <a:t>Simple explanation</a:t>
            </a:r>
          </a:p>
          <a:p>
            <a:r>
              <a:rPr lang="en-US"/>
              <a:t>Because materials are used to make physical goods, the sector’s performance </a:t>
            </a:r>
            <a:r>
              <a:rPr lang="en-US" b="1"/>
              <a:t>closely mirrors economic growth</a:t>
            </a:r>
            <a:r>
              <a:rPr lang="en-US"/>
              <a:t>. When the economy grows and factories produce more goods, companies need more metals, chemicals, and raw materials. During recessions, demand for these inputs falls. </a:t>
            </a:r>
          </a:p>
          <a:p>
            <a:r>
              <a:rPr lang="en-US" b="1"/>
              <a:t>Visual idea</a:t>
            </a:r>
          </a:p>
          <a:p>
            <a:r>
              <a:rPr lang="en-US"/>
              <a:t>Small graphic:</a:t>
            </a:r>
          </a:p>
          <a:p>
            <a:r>
              <a:rPr lang="en-US"/>
              <a:t>Economic expansion → ↑ Materials demand</a:t>
            </a:r>
            <a:br>
              <a:rPr lang="en-US"/>
            </a:br>
            <a:r>
              <a:rPr lang="en-US"/>
              <a:t>Recession → ↓ Materials demand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EA907-B1FB-35FB-184F-A15C64CBD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864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73511-CCC2-180E-69A2-D4D350341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218BF1-3DA3-677C-693D-C01E0EC2A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2CD676-BDCD-630B-9F65-8A74B9C7A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Industry Life Cycle: </a:t>
            </a:r>
          </a:p>
          <a:p>
            <a:endParaRPr lang="en-US" b="1"/>
          </a:p>
          <a:p>
            <a:r>
              <a:rPr lang="en-US" b="1"/>
              <a:t>What the slide should say</a:t>
            </a:r>
          </a:p>
          <a:p>
            <a:r>
              <a:rPr lang="en-US"/>
              <a:t>The Materials sector is generally considered a </a:t>
            </a:r>
            <a:r>
              <a:rPr lang="en-US" b="1"/>
              <a:t>mature cyclical industry</a:t>
            </a:r>
            <a:r>
              <a:rPr lang="en-US"/>
              <a:t>.</a:t>
            </a:r>
          </a:p>
          <a:p>
            <a:r>
              <a:rPr lang="en-US"/>
              <a:t>It produces </a:t>
            </a:r>
            <a:r>
              <a:rPr lang="en-US" b="1"/>
              <a:t>raw materials used by other industries</a:t>
            </a:r>
            <a:r>
              <a:rPr lang="en-US"/>
              <a:t>, such as chemicals, metals, and construction materials.</a:t>
            </a:r>
          </a:p>
          <a:p>
            <a:r>
              <a:rPr lang="en-US"/>
              <a:t>Demand depends heavily on </a:t>
            </a:r>
            <a:r>
              <a:rPr lang="en-US" b="1"/>
              <a:t>economic activity and industrial production</a:t>
            </a:r>
            <a:r>
              <a:rPr lang="en-US"/>
              <a:t>.</a:t>
            </a:r>
          </a:p>
          <a:p>
            <a:r>
              <a:rPr lang="en-US"/>
              <a:t>Growth tends to be moderate but cyclical.</a:t>
            </a:r>
          </a:p>
          <a:p>
            <a:r>
              <a:rPr lang="en-US" b="1"/>
              <a:t>Simple explanation</a:t>
            </a:r>
          </a:p>
          <a:p>
            <a:r>
              <a:rPr lang="en-US"/>
              <a:t>Materials companies produce the </a:t>
            </a:r>
            <a:r>
              <a:rPr lang="en-US" b="1"/>
              <a:t>basic inputs used to build and manufacture products</a:t>
            </a:r>
            <a:r>
              <a:rPr lang="en-US"/>
              <a:t>, including metals, chemicals, paper, and construction materials. Because nearly every industry needs these inputs, demand for materials rises when the economy is expanding and falls during economic slowdowns. </a:t>
            </a:r>
          </a:p>
          <a:p>
            <a:r>
              <a:rPr lang="en-US" b="1"/>
              <a:t>Visual idea</a:t>
            </a:r>
          </a:p>
          <a:p>
            <a:r>
              <a:rPr lang="en-US"/>
              <a:t>Use a </a:t>
            </a:r>
            <a:r>
              <a:rPr lang="en-US" b="1"/>
              <a:t>simple life-cycle diagram</a:t>
            </a:r>
            <a:r>
              <a:rPr lang="en-US"/>
              <a:t>:</a:t>
            </a:r>
          </a:p>
          <a:p>
            <a:r>
              <a:rPr lang="en-US"/>
              <a:t>Introduction → Growth → </a:t>
            </a:r>
            <a:r>
              <a:rPr lang="en-US" b="1"/>
              <a:t>Maturity (Materials sector)</a:t>
            </a:r>
          </a:p>
          <a:p>
            <a:endParaRPr lang="en-US" b="1"/>
          </a:p>
          <a:p>
            <a:r>
              <a:rPr lang="en-US" b="1"/>
              <a:t>Business Cycle: </a:t>
            </a:r>
          </a:p>
          <a:p>
            <a:endParaRPr lang="en-US" b="1"/>
          </a:p>
          <a:p>
            <a:r>
              <a:rPr lang="en-US" b="1"/>
              <a:t>What the slide should say</a:t>
            </a:r>
          </a:p>
          <a:p>
            <a:r>
              <a:rPr lang="en-US"/>
              <a:t>The Materials sector is </a:t>
            </a:r>
            <a:r>
              <a:rPr lang="en-US" b="1"/>
              <a:t>highly cyclical</a:t>
            </a:r>
            <a:r>
              <a:rPr lang="en-US"/>
              <a:t>.</a:t>
            </a:r>
          </a:p>
          <a:p>
            <a:r>
              <a:rPr lang="en-US"/>
              <a:t>Demand increases when:</a:t>
            </a:r>
          </a:p>
          <a:p>
            <a:r>
              <a:rPr lang="en-US"/>
              <a:t>GDP growth rises</a:t>
            </a:r>
          </a:p>
          <a:p>
            <a:r>
              <a:rPr lang="en-US"/>
              <a:t>Industrial production increases</a:t>
            </a:r>
          </a:p>
          <a:p>
            <a:r>
              <a:rPr lang="en-US"/>
              <a:t>Infrastructure spending expands</a:t>
            </a:r>
          </a:p>
          <a:p>
            <a:r>
              <a:rPr lang="en-US"/>
              <a:t>Construction activity increases</a:t>
            </a:r>
          </a:p>
          <a:p>
            <a:r>
              <a:rPr lang="en-US"/>
              <a:t>Demand weakens when:</a:t>
            </a:r>
          </a:p>
          <a:p>
            <a:r>
              <a:rPr lang="en-US"/>
              <a:t>Economic growth slows</a:t>
            </a:r>
          </a:p>
          <a:p>
            <a:r>
              <a:rPr lang="en-US"/>
              <a:t>Manufacturing declines</a:t>
            </a:r>
          </a:p>
          <a:p>
            <a:r>
              <a:rPr lang="en-US"/>
              <a:t>Construction activity falls</a:t>
            </a:r>
          </a:p>
          <a:p>
            <a:r>
              <a:rPr lang="en-US" b="1"/>
              <a:t>Simple explanation</a:t>
            </a:r>
          </a:p>
          <a:p>
            <a:r>
              <a:rPr lang="en-US"/>
              <a:t>Because materials are used to make physical goods, the sector’s performance </a:t>
            </a:r>
            <a:r>
              <a:rPr lang="en-US" b="1"/>
              <a:t>closely mirrors economic growth</a:t>
            </a:r>
            <a:r>
              <a:rPr lang="en-US"/>
              <a:t>. When the economy grows and factories produce more goods, companies need more metals, chemicals, and raw materials. During recessions, demand for these inputs falls. </a:t>
            </a:r>
          </a:p>
          <a:p>
            <a:r>
              <a:rPr lang="en-US" b="1"/>
              <a:t>Visual idea</a:t>
            </a:r>
          </a:p>
          <a:p>
            <a:r>
              <a:rPr lang="en-US"/>
              <a:t>Small graphic:</a:t>
            </a:r>
          </a:p>
          <a:p>
            <a:r>
              <a:rPr lang="en-US"/>
              <a:t>Economic expansion → ↑ Materials demand</a:t>
            </a:r>
            <a:br>
              <a:rPr lang="en-US"/>
            </a:br>
            <a:r>
              <a:rPr lang="en-US"/>
              <a:t>Recession → ↓ Materials demand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B948A-EB7B-58B6-82F3-BCCB03EF1A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75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8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F5E33-444D-1D55-9ECE-A34F06A3D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699ADE-88A1-A1F1-A668-7E8222D38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B9D3BA-9781-7F29-2E91-2FF94CE36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FF4BC-4D6A-92BC-22F8-92D647AF1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203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8D7B7-9634-F9DA-AC49-D0D8653B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FCDB6-39D1-BAC5-F8D2-48EAF9FC1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72059-B24F-8F9F-1F0E-F28AB4EEA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C0A4E-1B18-96F4-4497-926DF9365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94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Brendan 1 min?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8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Brendan 1 min?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2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4DFD-E125-F14F-9ADE-F43B9D1536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2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3032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5753853" y="1052952"/>
            <a:ext cx="6190428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867204" y="1830388"/>
            <a:ext cx="870344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0803878"/>
      </p:ext>
    </p:extLst>
  </p:cSld>
  <p:clrMapOvr>
    <a:masterClrMapping/>
  </p:clrMapOvr>
  <p:transition spd="slow">
    <p:fade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68800" y="0"/>
            <a:ext cx="7823200" cy="8382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10972800" cy="4830763"/>
          </a:xfrm>
          <a:prstGeom prst="rect">
            <a:avLst/>
          </a:prstGeom>
        </p:spPr>
        <p:txBody>
          <a:bodyPr/>
          <a:lstStyle>
            <a:lvl1pPr marL="227013" indent="-227013">
              <a:buFont typeface="Arial" panose="020B0604020202020204" pitchFamily="34" charset="0"/>
              <a:buChar char="•"/>
              <a:defRPr/>
            </a:lvl1pPr>
            <a:lvl2pPr marL="457200" indent="-230188">
              <a:buFont typeface="Arial" panose="020B0604020202020204" pitchFamily="34" charset="0"/>
              <a:buChar char="•"/>
              <a:defRPr/>
            </a:lvl2pPr>
            <a:lvl3pPr marL="687388" indent="-228600">
              <a:defRPr/>
            </a:lvl3pPr>
            <a:lvl4pPr marL="914400" indent="-227013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2EA3292E-5493-4687-AD5D-3A188D363B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1B88968-69AF-4974-8688-D553AA0B5E68}" type="slidenum">
              <a:rPr 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5334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83934-973D-45F0-A7F9-2D1F7B5FCC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106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83308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619194"/>
      </p:ext>
    </p:extLst>
  </p:cSld>
  <p:clrMapOvr>
    <a:masterClrMapping/>
  </p:clrMapOvr>
  <p:transition spd="slow">
    <p:fade/>
  </p:transition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96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68800" y="0"/>
            <a:ext cx="7823200" cy="8382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10972800" cy="4830763"/>
          </a:xfrm>
          <a:prstGeom prst="rect">
            <a:avLst/>
          </a:prstGeom>
        </p:spPr>
        <p:txBody>
          <a:bodyPr/>
          <a:lstStyle>
            <a:lvl1pPr marL="227013" indent="-227013">
              <a:buFont typeface="Arial" panose="020B0604020202020204" pitchFamily="34" charset="0"/>
              <a:buChar char="•"/>
              <a:defRPr/>
            </a:lvl1pPr>
            <a:lvl2pPr marL="457200" indent="-230188">
              <a:buFont typeface="Arial" panose="020B0604020202020204" pitchFamily="34" charset="0"/>
              <a:buChar char="•"/>
              <a:defRPr/>
            </a:lvl2pPr>
            <a:lvl3pPr marL="687388" indent="-228600">
              <a:defRPr/>
            </a:lvl3pPr>
            <a:lvl4pPr marL="914400" indent="-227013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3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68800" y="0"/>
            <a:ext cx="7823200" cy="8382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10972800" cy="4830763"/>
          </a:xfrm>
          <a:prstGeom prst="rect">
            <a:avLst/>
          </a:prstGeom>
        </p:spPr>
        <p:txBody>
          <a:bodyPr/>
          <a:lstStyle>
            <a:lvl1pPr marL="227013" indent="-227013">
              <a:buFont typeface="Arial" panose="020B0604020202020204" pitchFamily="34" charset="0"/>
              <a:buChar char="•"/>
              <a:defRPr/>
            </a:lvl1pPr>
            <a:lvl2pPr marL="457200" indent="-230188">
              <a:buFont typeface="Arial" panose="020B0604020202020204" pitchFamily="34" charset="0"/>
              <a:buChar char="•"/>
              <a:defRPr/>
            </a:lvl2pPr>
            <a:lvl3pPr marL="687388" indent="-228600">
              <a:defRPr/>
            </a:lvl3pPr>
            <a:lvl4pPr marL="914400" indent="-227013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4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98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995907" y="1830388"/>
            <a:ext cx="109728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5753853" y="1052952"/>
            <a:ext cx="6190428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28457982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869009" y="1734522"/>
            <a:ext cx="9592027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BIG WORD BIG PHRASE</a:t>
            </a:r>
            <a:br>
              <a:rPr lang="en-US"/>
            </a:br>
            <a:r>
              <a:rPr lang="en-US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0457490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0168"/>
            <a:ext cx="12192000" cy="5947833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869009" y="1734522"/>
            <a:ext cx="9592027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BIG WORD</a:t>
            </a:r>
          </a:p>
          <a:p>
            <a:pPr lvl="0"/>
            <a:r>
              <a:rPr lang="en-US"/>
              <a:t>BIG PHRASE</a:t>
            </a:r>
            <a:br>
              <a:rPr lang="en-US"/>
            </a:br>
            <a:r>
              <a:rPr lang="en-US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5897395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508014" y="5372666"/>
            <a:ext cx="4522941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59597" y="1734523"/>
            <a:ext cx="9600512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>
                <a:solidFill>
                  <a:srgbClr val="BB0032"/>
                </a:solidFill>
                <a:latin typeface="+mj-lt"/>
                <a:cs typeface="Arial"/>
              </a:rPr>
              <a:t>“Notable quotes</a:t>
            </a:r>
            <a:br>
              <a:rPr lang="en-US" sz="6500" b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9704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12192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Full slide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6491387" y="1436104"/>
            <a:ext cx="5331852" cy="1695866"/>
          </a:xfrm>
          <a:prstGeom prst="rect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6441804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5178467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5516790" y="1830388"/>
            <a:ext cx="6268671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5753853" y="1052952"/>
            <a:ext cx="6190428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92641164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2499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974444"/>
            <a:ext cx="12192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34" y="1567434"/>
            <a:ext cx="8599289" cy="9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3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57824" y="6351239"/>
            <a:ext cx="4363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fld id="{B5C881AA-F0C4-B947-803C-EA0A96934EAC}" type="slidenum">
              <a:rPr lang="en-US" sz="1600">
                <a:solidFill>
                  <a:prstClr val="black"/>
                </a:solidFill>
              </a:rPr>
              <a:pPr defTabSz="457200"/>
              <a:t>‹#›</a:t>
            </a:fld>
            <a:endParaRPr lang="en-US" sz="160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9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8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2499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0D8E7B-AF3B-B444-8E74-E549FC814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74444"/>
            <a:ext cx="12192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34" y="1567434"/>
            <a:ext cx="8599289" cy="9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9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ensus.gov/economic-indicators/" TargetMode="External"/><Relationship Id="rId13" Type="http://schemas.openxmlformats.org/officeDocument/2006/relationships/hyperlink" Target="https://www.spglobal.com/spdji/en/indices/equity/sp-500-materials-sector/?utm_source=chatgpt.com#overview" TargetMode="External"/><Relationship Id="rId3" Type="http://schemas.openxmlformats.org/officeDocument/2006/relationships/hyperlink" Target="https://finance.yahoo.com/sectors/basic-materials/?utm_source=chatgpt.com" TargetMode="External"/><Relationship Id="rId7" Type="http://schemas.openxmlformats.org/officeDocument/2006/relationships/hyperlink" Target="https://www.imf.org/en/publications/weo" TargetMode="External"/><Relationship Id="rId12" Type="http://schemas.openxmlformats.org/officeDocument/2006/relationships/hyperlink" Target="https://www.bea.gov/data/gdp/gross-domestic-produc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fred.stlouisfed.org/series/IPMAT?utm_source=chatgpt.com" TargetMode="External"/><Relationship Id="rId11" Type="http://schemas.openxmlformats.org/officeDocument/2006/relationships/hyperlink" Target="https://institutional.fidelity.com/advisors/insights/spotlights/equity-sector-performance-outlook/materials-sector" TargetMode="External"/><Relationship Id="rId5" Type="http://schemas.openxmlformats.org/officeDocument/2006/relationships/hyperlink" Target="https://stockanalysis.com/stocks/sector/materials/?utm_source=chatgpt.com" TargetMode="External"/><Relationship Id="rId10" Type="http://schemas.openxmlformats.org/officeDocument/2006/relationships/hyperlink" Target="https://natural-resources.canada.ca/minerals-mining/mining-data-statistics-analysis/minerals-metals-facts/copper-facts?utm_source=chatgpt.com" TargetMode="External"/><Relationship Id="rId4" Type="http://schemas.openxmlformats.org/officeDocument/2006/relationships/hyperlink" Target="https://www.visualcapitalist.com/complete-breakdown-of-sp-500-companies/?utm_source=chatgpt.com" TargetMode="External"/><Relationship Id="rId9" Type="http://schemas.openxmlformats.org/officeDocument/2006/relationships/hyperlink" Target="https://www.worldbank.org/en/research/commodity-market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chart" Target="../charts/chart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44320"/>
            <a:ext cx="9144000" cy="2387600"/>
          </a:xfrm>
        </p:spPr>
        <p:txBody>
          <a:bodyPr/>
          <a:lstStyle/>
          <a:p>
            <a:pPr marL="0" marR="0">
              <a:lnSpc>
                <a:spcPct val="11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>
                <a:solidFill>
                  <a:schemeClr val="bg1"/>
                </a:solidFill>
                <a:latin typeface="Buckeye Sans 2 Black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Sector Analysis: Materials </a:t>
            </a:r>
            <a:endParaRPr lang="en-US" sz="440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31920"/>
            <a:ext cx="9144000" cy="1655762"/>
          </a:xfrm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</a:rPr>
              <a:t>BUSFIN 4228 – Stock Market </a:t>
            </a:r>
          </a:p>
          <a:p>
            <a:r>
              <a:rPr lang="en-US" sz="2000">
                <a:solidFill>
                  <a:schemeClr val="bg1"/>
                </a:solidFill>
              </a:rPr>
              <a:t>Jaren Leiken, Quintin Liao, David Noel, Brendan Leonard, Hayden Mosher 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7989C-4288-4C30-D1CF-8A9AC4930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B60B3A0-0F1B-854D-B29A-0B6944A03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4815" y="99674"/>
            <a:ext cx="7823200" cy="838200"/>
          </a:xfrm>
        </p:spPr>
        <p:txBody>
          <a:bodyPr/>
          <a:lstStyle/>
          <a:p>
            <a:r>
              <a:rPr lang="en-US" sz="2800"/>
              <a:t>Supply Structure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B980DD-20FE-5B42-DAFF-042876714208}"/>
              </a:ext>
            </a:extLst>
          </p:cNvPr>
          <p:cNvSpPr txBox="1"/>
          <p:nvPr/>
        </p:nvSpPr>
        <p:spPr>
          <a:xfrm>
            <a:off x="0" y="6657945"/>
            <a:ext cx="94081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 Government of Canada – Natural Resources Canada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3220F-66AD-A5C4-8BB8-A9908C4DFE85}"/>
              </a:ext>
            </a:extLst>
          </p:cNvPr>
          <p:cNvSpPr txBox="1"/>
          <p:nvPr/>
        </p:nvSpPr>
        <p:spPr>
          <a:xfrm>
            <a:off x="112346" y="1181100"/>
            <a:ext cx="5956300" cy="4749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990000"/>
                </a:solidFill>
              </a:rPr>
              <a:t>Supply Trends in the Materials Sector: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b="1">
                <a:solidFill>
                  <a:srgbClr val="990000"/>
                </a:solidFill>
              </a:rPr>
              <a:t>Materials supply depends on two things: 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1.  Mining Production 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- Copper </a:t>
            </a:r>
            <a:r>
              <a:rPr lang="en-US" b="1">
                <a:solidFill>
                  <a:srgbClr val="990000"/>
                </a:solidFill>
                <a:sym typeface="Wingdings" pitchFamily="2" charset="2"/>
              </a:rPr>
              <a:t> 3</a:t>
            </a:r>
            <a:r>
              <a:rPr lang="en-US" b="1" baseline="30000">
                <a:solidFill>
                  <a:srgbClr val="990000"/>
                </a:solidFill>
                <a:sym typeface="Wingdings" pitchFamily="2" charset="2"/>
              </a:rPr>
              <a:t>rd</a:t>
            </a:r>
            <a:r>
              <a:rPr lang="en-US" b="1">
                <a:solidFill>
                  <a:srgbClr val="990000"/>
                </a:solidFill>
                <a:sym typeface="Wingdings" pitchFamily="2" charset="2"/>
              </a:rPr>
              <a:t> most produced in sector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  <a:sym typeface="Wingdings" pitchFamily="2" charset="2"/>
              </a:rPr>
              <a:t>	- Expansion over time in Copper production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  <a:sym typeface="Wingdings" pitchFamily="2" charset="2"/>
              </a:rPr>
              <a:t>	- Copper production is mining steadily </a:t>
            </a:r>
            <a:endParaRPr lang="en-US" b="1">
              <a:solidFill>
                <a:srgbClr val="990000"/>
              </a:solidFill>
            </a:endParaRPr>
          </a:p>
          <a:p>
            <a:pPr marL="800100" lvl="1" indent="-342900">
              <a:lnSpc>
                <a:spcPct val="150000"/>
              </a:lnSpc>
              <a:buAutoNum type="arabicPeriod" startAt="2"/>
            </a:pPr>
            <a:r>
              <a:rPr lang="en-US" b="1">
                <a:solidFill>
                  <a:srgbClr val="990000"/>
                </a:solidFill>
              </a:rPr>
              <a:t>Industrial Capacity Expansion 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- Increasing supply means… 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	a. new mines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	b. new chemical plants </a:t>
            </a:r>
          </a:p>
          <a:p>
            <a:pPr lvl="1"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	c. expanded refining capacity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579D2-CEDD-B10C-20ED-89ACBFBFD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646" y="1308177"/>
            <a:ext cx="59563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31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B5790-5E9A-F315-950E-4E66E04C4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08969C3-45F9-08BC-5571-07547C6C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8646" y="35110"/>
            <a:ext cx="7823200" cy="838200"/>
          </a:xfrm>
        </p:spPr>
        <p:txBody>
          <a:bodyPr/>
          <a:lstStyle/>
          <a:p>
            <a:r>
              <a:rPr lang="en-US" sz="2800"/>
              <a:t>Profitability and Pricing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3F0B02-1EE6-6A73-5F9C-9734A5C91210}"/>
              </a:ext>
            </a:extLst>
          </p:cNvPr>
          <p:cNvSpPr txBox="1"/>
          <p:nvPr/>
        </p:nvSpPr>
        <p:spPr>
          <a:xfrm>
            <a:off x="0" y="6657945"/>
            <a:ext cx="94081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 Google Images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AA5D3-38A7-80B1-AAAD-3ADFCAE02B8E}"/>
              </a:ext>
            </a:extLst>
          </p:cNvPr>
          <p:cNvSpPr txBox="1"/>
          <p:nvPr/>
        </p:nvSpPr>
        <p:spPr>
          <a:xfrm>
            <a:off x="112345" y="1181100"/>
            <a:ext cx="10491178" cy="5442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990000"/>
                </a:solidFill>
              </a:rPr>
              <a:t>Materials Pricing is Driven by S/D: </a:t>
            </a: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990000"/>
                </a:solidFill>
              </a:rPr>
              <a:t>- Commodity prices </a:t>
            </a: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 determine profitability in sector </a:t>
            </a:r>
            <a:endParaRPr lang="en-US" sz="2400" b="1">
              <a:solidFill>
                <a:srgbClr val="99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990000"/>
                </a:solidFill>
              </a:rPr>
              <a:t>- When demand &gt; supply </a:t>
            </a: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 prices increase  company profits rise</a:t>
            </a:r>
          </a:p>
          <a:p>
            <a:pPr>
              <a:lnSpc>
                <a:spcPct val="150000"/>
              </a:lnSpc>
            </a:pPr>
            <a:endParaRPr lang="en-US" sz="2400" b="1">
              <a:solidFill>
                <a:srgbClr val="990000"/>
              </a:solidFill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- Participants are </a:t>
            </a:r>
            <a:r>
              <a:rPr lang="en-US" sz="2400" b="1" i="1" u="sng">
                <a:solidFill>
                  <a:srgbClr val="990000"/>
                </a:solidFill>
                <a:sym typeface="Wingdings" pitchFamily="2" charset="2"/>
              </a:rPr>
              <a:t>Price Takers</a:t>
            </a: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: profits depend on… 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Global commodity demand 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Production costs 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r>
              <a:rPr lang="en-US" sz="2400" b="1">
                <a:solidFill>
                  <a:srgbClr val="990000"/>
                </a:solidFill>
                <a:sym typeface="Wingdings" pitchFamily="2" charset="2"/>
              </a:rPr>
              <a:t>Supply constraints 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en-US" sz="2400" b="1">
              <a:solidFill>
                <a:srgbClr val="990000"/>
              </a:solidFill>
              <a:sym typeface="Wingdings" pitchFamily="2" charset="2"/>
            </a:endParaRP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endParaRPr lang="en-US" b="1" i="1" u="sng">
              <a:solidFill>
                <a:srgbClr val="990000"/>
              </a:solidFill>
            </a:endParaRPr>
          </a:p>
        </p:txBody>
      </p:sp>
      <p:pic>
        <p:nvPicPr>
          <p:cNvPr id="15362" name="Picture 2" descr="Law of Supply and Demand: What It Is and How It Works | The Motley Fool">
            <a:extLst>
              <a:ext uri="{FF2B5EF4-FFF2-40B4-BE49-F238E27FC236}">
                <a16:creationId xmlns:a16="http://schemas.microsoft.com/office/drawing/2014/main" id="{CEA01923-C970-797D-98BB-8C37DCE96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367" y="3200399"/>
            <a:ext cx="3835107" cy="260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801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B79-7059-D36C-B04D-2907DEB19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E5A2726-5565-E3C3-1CF8-95DF548E2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8646" y="35110"/>
            <a:ext cx="7823200" cy="838200"/>
          </a:xfrm>
        </p:spPr>
        <p:txBody>
          <a:bodyPr/>
          <a:lstStyle/>
          <a:p>
            <a:r>
              <a:rPr lang="en-US" sz="2800"/>
              <a:t>Profitability and Pricing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E67607-6058-28E9-EF7F-7646AD7D9688}"/>
              </a:ext>
            </a:extLst>
          </p:cNvPr>
          <p:cNvSpPr txBox="1"/>
          <p:nvPr/>
        </p:nvSpPr>
        <p:spPr>
          <a:xfrm>
            <a:off x="0" y="6657945"/>
            <a:ext cx="94081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 Google Images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ADAB8F-9415-EC74-F796-5867FE0AA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81" y="1328059"/>
            <a:ext cx="1845770" cy="20124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FFE11F-47A7-A615-48AC-0E379DE0C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465" y="1015681"/>
            <a:ext cx="1540142" cy="27015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459190-7963-80C9-5532-9BEB280753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410" y="1293937"/>
            <a:ext cx="2076820" cy="21747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8F2E24-6500-2CE4-BB2F-597B15912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5208" y="1229499"/>
            <a:ext cx="2050111" cy="22095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9ABAA9-E2A4-1032-5C45-73FD10E7B544}"/>
              </a:ext>
            </a:extLst>
          </p:cNvPr>
          <p:cNvSpPr txBox="1"/>
          <p:nvPr/>
        </p:nvSpPr>
        <p:spPr>
          <a:xfrm>
            <a:off x="276473" y="3400146"/>
            <a:ext cx="6945922" cy="2314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High barriers to entry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Large capital requirements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Strict regulations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Projects take 10+ years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Extremely large firms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Time to capture </a:t>
            </a:r>
            <a:r>
              <a:rPr lang="en-US" sz="1400" b="1" err="1">
                <a:solidFill>
                  <a:srgbClr val="990000"/>
                </a:solidFill>
              </a:rPr>
              <a:t>EoS</a:t>
            </a:r>
            <a:endParaRPr lang="en-US" sz="1400" b="1">
              <a:solidFill>
                <a:srgbClr val="99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545125-4E98-2D47-78D6-6BA4D0D07732}"/>
              </a:ext>
            </a:extLst>
          </p:cNvPr>
          <p:cNvSpPr txBox="1"/>
          <p:nvPr/>
        </p:nvSpPr>
        <p:spPr>
          <a:xfrm>
            <a:off x="2901300" y="3591738"/>
            <a:ext cx="6945922" cy="2960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Buyer power: High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Product type: commodities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Little product differentiation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Purchases in bulk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400" b="1">
              <a:solidFill>
                <a:srgbClr val="99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Supplier power = Moderate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Key inputs = influence production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Limited # of suppliers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400" b="1">
              <a:solidFill>
                <a:srgbClr val="99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FB39CF-FFEE-A32F-BFED-A4E15A01007E}"/>
              </a:ext>
            </a:extLst>
          </p:cNvPr>
          <p:cNvSpPr txBox="1"/>
          <p:nvPr/>
        </p:nvSpPr>
        <p:spPr>
          <a:xfrm>
            <a:off x="5966621" y="3468655"/>
            <a:ext cx="6945922" cy="2960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Highly competitive sector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Large # of global producers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Continued re-investment for… </a:t>
            </a:r>
          </a:p>
          <a:p>
            <a:pPr lvl="1"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Innovation </a:t>
            </a:r>
          </a:p>
          <a:p>
            <a:pPr lvl="1"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Scale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Compete on… </a:t>
            </a:r>
          </a:p>
          <a:p>
            <a:pPr lvl="1"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Cost efficiency </a:t>
            </a:r>
          </a:p>
          <a:p>
            <a:pPr lvl="1"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Scale </a:t>
            </a:r>
          </a:p>
          <a:p>
            <a:pPr lvl="1"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Production Capacity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E11A99-41B5-469B-F23A-D89B2E12B0E9}"/>
              </a:ext>
            </a:extLst>
          </p:cNvPr>
          <p:cNvSpPr txBox="1"/>
          <p:nvPr/>
        </p:nvSpPr>
        <p:spPr>
          <a:xfrm>
            <a:off x="8935422" y="3567264"/>
            <a:ext cx="6945922" cy="2637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- Low threat of substitution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Raw materials always needed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Low threat due to…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Strength requirements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Durability requirements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Some material replacement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Depends on cost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Depends on performance</a:t>
            </a:r>
          </a:p>
        </p:txBody>
      </p:sp>
    </p:spTree>
    <p:extLst>
      <p:ext uri="{BB962C8B-B14F-4D97-AF65-F5344CB8AC3E}">
        <p14:creationId xmlns:p14="http://schemas.microsoft.com/office/powerpoint/2010/main" val="1529835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6FAB70CB-FE58-6C46-490E-3B9DD019B1A7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940874694"/>
              </p:ext>
            </p:extLst>
          </p:nvPr>
        </p:nvGraphicFramePr>
        <p:xfrm>
          <a:off x="1867204" y="1830388"/>
          <a:ext cx="870344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0306F0EA-480F-DEEC-F930-ECEEFC0FE6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457200">
              <a:spcAft>
                <a:spcPts val="600"/>
              </a:spcAft>
            </a:pPr>
            <a:fld id="{31B88968-69AF-4974-8688-D553AA0B5E68}" type="slidenum">
              <a:rPr lang="en-US" smtClean="0">
                <a:solidFill>
                  <a:prstClr val="black"/>
                </a:solidFill>
              </a:rPr>
              <a:pPr defTabSz="457200">
                <a:spcAft>
                  <a:spcPts val="600"/>
                </a:spcAft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le 8">
            <a:extLst>
              <a:ext uri="{FF2B5EF4-FFF2-40B4-BE49-F238E27FC236}">
                <a16:creationId xmlns:a16="http://schemas.microsoft.com/office/drawing/2014/main" id="{48CC0A1F-B37F-A5CB-E1A5-E0C5622BB305}"/>
              </a:ext>
            </a:extLst>
          </p:cNvPr>
          <p:cNvSpPr txBox="1">
            <a:spLocks/>
          </p:cNvSpPr>
          <p:nvPr/>
        </p:nvSpPr>
        <p:spPr>
          <a:xfrm>
            <a:off x="6007686" y="126550"/>
            <a:ext cx="7823200" cy="8382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  <a:cs typeface="Arial"/>
              </a:rPr>
              <a:t>Economic Overview</a:t>
            </a:r>
          </a:p>
        </p:txBody>
      </p:sp>
    </p:spTree>
    <p:extLst>
      <p:ext uri="{BB962C8B-B14F-4D97-AF65-F5344CB8AC3E}">
        <p14:creationId xmlns:p14="http://schemas.microsoft.com/office/powerpoint/2010/main" val="114260243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5914-3DED-D38E-078B-84C49E9AA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extBox 3">
            <a:extLst>
              <a:ext uri="{FF2B5EF4-FFF2-40B4-BE49-F238E27FC236}">
                <a16:creationId xmlns:a16="http://schemas.microsoft.com/office/drawing/2014/main" id="{408561D1-CD56-5CFF-EA90-7735485AC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748094"/>
              </p:ext>
            </p:extLst>
          </p:nvPr>
        </p:nvGraphicFramePr>
        <p:xfrm>
          <a:off x="1746399" y="1477266"/>
          <a:ext cx="870344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3" name="Title 8">
            <a:extLst>
              <a:ext uri="{FF2B5EF4-FFF2-40B4-BE49-F238E27FC236}">
                <a16:creationId xmlns:a16="http://schemas.microsoft.com/office/drawing/2014/main" id="{BDA70313-8BEA-2A23-8EB4-25B29569FAD6}"/>
              </a:ext>
            </a:extLst>
          </p:cNvPr>
          <p:cNvSpPr txBox="1">
            <a:spLocks/>
          </p:cNvSpPr>
          <p:nvPr/>
        </p:nvSpPr>
        <p:spPr>
          <a:xfrm>
            <a:off x="6007686" y="126550"/>
            <a:ext cx="7823200" cy="8382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  <a:cs typeface="Arial"/>
              </a:rPr>
              <a:t>Key Drivers</a:t>
            </a:r>
          </a:p>
        </p:txBody>
      </p:sp>
    </p:spTree>
    <p:extLst>
      <p:ext uri="{BB962C8B-B14F-4D97-AF65-F5344CB8AC3E}">
        <p14:creationId xmlns:p14="http://schemas.microsoft.com/office/powerpoint/2010/main" val="415946248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5ED5B-62F3-9FC3-E0BA-80459AD88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8">
            <a:extLst>
              <a:ext uri="{FF2B5EF4-FFF2-40B4-BE49-F238E27FC236}">
                <a16:creationId xmlns:a16="http://schemas.microsoft.com/office/drawing/2014/main" id="{DB48B6C4-FF96-91B2-3F8F-DEAEAF1821B0}"/>
              </a:ext>
            </a:extLst>
          </p:cNvPr>
          <p:cNvSpPr txBox="1">
            <a:spLocks/>
          </p:cNvSpPr>
          <p:nvPr/>
        </p:nvSpPr>
        <p:spPr>
          <a:xfrm>
            <a:off x="5743526" y="126550"/>
            <a:ext cx="7823200" cy="8382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</a:rPr>
              <a:t>Materials Sector vs S&amp;P 500</a:t>
            </a:r>
          </a:p>
        </p:txBody>
      </p:sp>
      <p:pic>
        <p:nvPicPr>
          <p:cNvPr id="6" name="Content Placeholder 5" descr="A line graph with green lines and text&#10;&#10;AI-generated content may be incorrect.">
            <a:extLst>
              <a:ext uri="{FF2B5EF4-FFF2-40B4-BE49-F238E27FC236}">
                <a16:creationId xmlns:a16="http://schemas.microsoft.com/office/drawing/2014/main" id="{467BDD16-C21D-D4AE-5DF3-CA4227A2C521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1193629" y="962881"/>
            <a:ext cx="9604916" cy="5188104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FFDB24-0DDB-D399-C780-14942BE32374}"/>
              </a:ext>
            </a:extLst>
          </p:cNvPr>
          <p:cNvSpPr txBox="1"/>
          <p:nvPr/>
        </p:nvSpPr>
        <p:spPr>
          <a:xfrm>
            <a:off x="1425498" y="6276402"/>
            <a:ext cx="91441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cs typeface="Arial"/>
              </a:rPr>
              <a:t>The materials sector underperformed compared to the S&amp;P 500 in 2025. Source: Fidelity</a:t>
            </a:r>
          </a:p>
        </p:txBody>
      </p:sp>
    </p:spTree>
    <p:extLst>
      <p:ext uri="{BB962C8B-B14F-4D97-AF65-F5344CB8AC3E}">
        <p14:creationId xmlns:p14="http://schemas.microsoft.com/office/powerpoint/2010/main" val="367999161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aph of growth and materials sector performance&#10;&#10;AI-generated content may be incorrect.">
            <a:extLst>
              <a:ext uri="{FF2B5EF4-FFF2-40B4-BE49-F238E27FC236}">
                <a16:creationId xmlns:a16="http://schemas.microsoft.com/office/drawing/2014/main" id="{C98909C9-FC70-0D2B-82FE-05C4D714C735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1272466" y="970876"/>
            <a:ext cx="9486394" cy="5344835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FA2E3E8F-ACEA-B2E9-A02D-2E73259E375E}"/>
              </a:ext>
            </a:extLst>
          </p:cNvPr>
          <p:cNvSpPr txBox="1">
            <a:spLocks/>
          </p:cNvSpPr>
          <p:nvPr/>
        </p:nvSpPr>
        <p:spPr>
          <a:xfrm>
            <a:off x="5154246" y="126550"/>
            <a:ext cx="7823200" cy="8382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</a:rPr>
              <a:t>Materials Sector Performance vs GDP</a:t>
            </a:r>
            <a:endParaRPr lang="en-US" sz="2800">
              <a:solidFill>
                <a:schemeClr val="bg1"/>
              </a:solidFill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A014D2-CE25-C780-BBD1-647FEAFF9AF9}"/>
              </a:ext>
            </a:extLst>
          </p:cNvPr>
          <p:cNvSpPr txBox="1"/>
          <p:nvPr/>
        </p:nvSpPr>
        <p:spPr>
          <a:xfrm>
            <a:off x="1270000" y="6319520"/>
            <a:ext cx="9652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cs typeface="Arial"/>
              </a:rPr>
              <a:t>Materials sector highly correlated with GDP growth and is highly cyclical</a:t>
            </a:r>
            <a:r>
              <a:rPr lang="en-US">
                <a:cs typeface="Arial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1601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C0ACA-46A7-0308-30CA-89CAA6CCC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A graph of different types of materials&#10;&#10;AI-generated content may be incorrect.">
            <a:extLst>
              <a:ext uri="{FF2B5EF4-FFF2-40B4-BE49-F238E27FC236}">
                <a16:creationId xmlns:a16="http://schemas.microsoft.com/office/drawing/2014/main" id="{63C490D4-89EF-2792-CA4F-9D9773F5CDFF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2125798" y="873241"/>
            <a:ext cx="7396378" cy="5111402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81476D92-14B1-D02F-7C85-DB81C449664A}"/>
              </a:ext>
            </a:extLst>
          </p:cNvPr>
          <p:cNvSpPr txBox="1">
            <a:spLocks/>
          </p:cNvSpPr>
          <p:nvPr/>
        </p:nvSpPr>
        <p:spPr>
          <a:xfrm>
            <a:off x="5743526" y="126550"/>
            <a:ext cx="7823200" cy="8382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</a:rPr>
              <a:t>Industry Performance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632727-B3AC-3195-3074-4D492019E6F0}"/>
              </a:ext>
            </a:extLst>
          </p:cNvPr>
          <p:cNvSpPr txBox="1"/>
          <p:nvPr/>
        </p:nvSpPr>
        <p:spPr>
          <a:xfrm>
            <a:off x="2052320" y="6258560"/>
            <a:ext cx="76708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cs typeface="Arial"/>
              </a:rPr>
              <a:t>Source: Fidelity</a:t>
            </a:r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232228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D2693-C512-64A7-0F57-DE1E48C5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Revenue &amp; Earnings Growth Sector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42CD-5B99-87C9-45D8-1A76EC682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 marL="226695" indent="-226695"/>
            <a:endParaRPr lang="en-US">
              <a:cs typeface="Arial"/>
            </a:endParaRPr>
          </a:p>
          <a:p>
            <a:pPr marL="0" indent="0">
              <a:buNone/>
            </a:pPr>
            <a:endParaRPr lang="en-US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FE1C5-8C6A-346B-7050-C50EACA3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1334" y="6401506"/>
            <a:ext cx="2844800" cy="365125"/>
          </a:xfrm>
        </p:spPr>
        <p:txBody>
          <a:bodyPr lIns="91440" tIns="45720" rIns="91440" bIns="45720" anchor="t"/>
          <a:lstStyle/>
          <a:p>
            <a:pPr defTabSz="457200"/>
            <a:endParaRPr lang="en-US">
              <a:solidFill>
                <a:prstClr val="black"/>
              </a:solidFill>
              <a:cs typeface="Arial"/>
            </a:endParaRPr>
          </a:p>
        </p:txBody>
      </p:sp>
      <p:pic>
        <p:nvPicPr>
          <p:cNvPr id="6" name="Picture 5" descr="A graph on a white background&#10;&#10;AI-generated content may be incorrect.">
            <a:extLst>
              <a:ext uri="{FF2B5EF4-FFF2-40B4-BE49-F238E27FC236}">
                <a16:creationId xmlns:a16="http://schemas.microsoft.com/office/drawing/2014/main" id="{BFC254A3-D49D-3456-0A20-1565B05443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386" b="70"/>
          <a:stretch>
            <a:fillRect/>
          </a:stretch>
        </p:blipFill>
        <p:spPr>
          <a:xfrm>
            <a:off x="0" y="858215"/>
            <a:ext cx="12192000" cy="599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07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07DC-E996-2FC3-6F6B-74BF35AFC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Margins and Profitability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4CBB6-C452-6834-7470-E6CB4A09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31B88968-69AF-4974-8688-D553AA0B5E68}" type="slidenum">
              <a:rPr lang="en-US" smtClean="0">
                <a:solidFill>
                  <a:prstClr val="black"/>
                </a:solidFill>
              </a:rPr>
              <a:pPr defTabSz="457200"/>
              <a:t>19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CB801FC-F1B2-FB7D-3D38-C136E5C21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" t="11949" r="17" b="-112"/>
          <a:stretch>
            <a:fillRect/>
          </a:stretch>
        </p:blipFill>
        <p:spPr>
          <a:xfrm>
            <a:off x="-1716" y="820882"/>
            <a:ext cx="12202726" cy="60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39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A8217BA-EC96-9419-7189-51193D6B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1600"/>
            <a:ext cx="7823200" cy="838200"/>
          </a:xfrm>
        </p:spPr>
        <p:txBody>
          <a:bodyPr/>
          <a:lstStyle/>
          <a:p>
            <a:r>
              <a:rPr lang="en-US" sz="2800"/>
              <a:t>Overview</a:t>
            </a:r>
          </a:p>
        </p:txBody>
      </p:sp>
      <p:pic>
        <p:nvPicPr>
          <p:cNvPr id="1028" name="Picture 4" descr="The best materials ETFs">
            <a:extLst>
              <a:ext uri="{FF2B5EF4-FFF2-40B4-BE49-F238E27FC236}">
                <a16:creationId xmlns:a16="http://schemas.microsoft.com/office/drawing/2014/main" id="{4D1C2359-F57E-112A-B06B-19CC75822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043" y="1148800"/>
            <a:ext cx="2406797" cy="155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sic Materials Sector Holding Up As Market Indices Take A Bruising | ETF  Trends">
            <a:extLst>
              <a:ext uri="{FF2B5EF4-FFF2-40B4-BE49-F238E27FC236}">
                <a16:creationId xmlns:a16="http://schemas.microsoft.com/office/drawing/2014/main" id="{96F15960-EC84-40D8-D275-46861D90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963" y="2908847"/>
            <a:ext cx="2406797" cy="174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A9B729-7BAF-2D58-71AB-4DE711A6DED9}"/>
              </a:ext>
            </a:extLst>
          </p:cNvPr>
          <p:cNvSpPr txBox="1"/>
          <p:nvPr/>
        </p:nvSpPr>
        <p:spPr>
          <a:xfrm>
            <a:off x="0" y="6657945"/>
            <a:ext cx="137603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Google Images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9E6877-80F3-A176-4FAA-C61C7A23A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1032489"/>
            <a:ext cx="8245549" cy="5501640"/>
          </a:xfrm>
          <a:prstGeom prst="rect">
            <a:avLst/>
          </a:prstGeom>
        </p:spPr>
      </p:pic>
      <p:pic>
        <p:nvPicPr>
          <p:cNvPr id="1034" name="Picture 10" descr="10 Best Material Dividend Stocks To Buy Now">
            <a:extLst>
              <a:ext uri="{FF2B5EF4-FFF2-40B4-BE49-F238E27FC236}">
                <a16:creationId xmlns:a16="http://schemas.microsoft.com/office/drawing/2014/main" id="{CD1D0809-B7F2-FD51-15EE-3A0C61662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300" y="4866772"/>
            <a:ext cx="2222281" cy="148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679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4060F-2ADC-0200-5A31-EC7D1A5CD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Company level breakdown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CB3A4-9139-7BFB-0DA3-984FBCEE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91440" tIns="45720" rIns="91440" bIns="45720" anchor="t"/>
          <a:lstStyle/>
          <a:p>
            <a:pPr defTabSz="457200"/>
            <a:endParaRPr lang="en-US">
              <a:solidFill>
                <a:prstClr val="black"/>
              </a:solidFill>
              <a:cs typeface="Arial"/>
            </a:endParaRPr>
          </a:p>
        </p:txBody>
      </p:sp>
      <p:pic>
        <p:nvPicPr>
          <p:cNvPr id="10" name="Content Placeholder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358BD0F-26B8-9624-F47B-27930B1FB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" t="12075" r="-65" b="-152"/>
          <a:stretch>
            <a:fillRect/>
          </a:stretch>
        </p:blipFill>
        <p:spPr>
          <a:xfrm>
            <a:off x="-1715" y="828580"/>
            <a:ext cx="12189642" cy="60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94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D30A1-486E-9ADA-3D2C-41D3AB324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7DD72A9-3032-7002-2565-2E08D5C1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zh-TW">
                <a:ea typeface="+mj-lt"/>
                <a:cs typeface="+mj-lt"/>
              </a:rPr>
              <a:t>Sector Valuation Overview</a:t>
            </a:r>
            <a:endParaRPr lang="zh-TW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10FDD460-A7D5-9904-EFF7-C6DAB9018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983942"/>
              </p:ext>
            </p:extLst>
          </p:nvPr>
        </p:nvGraphicFramePr>
        <p:xfrm>
          <a:off x="65197" y="949443"/>
          <a:ext cx="6910237" cy="49911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551457">
                  <a:extLst>
                    <a:ext uri="{9D8B030D-6E8A-4147-A177-3AD203B41FA5}">
                      <a16:colId xmlns:a16="http://schemas.microsoft.com/office/drawing/2014/main" val="2935881695"/>
                    </a:ext>
                  </a:extLst>
                </a:gridCol>
                <a:gridCol w="1731473">
                  <a:extLst>
                    <a:ext uri="{9D8B030D-6E8A-4147-A177-3AD203B41FA5}">
                      <a16:colId xmlns:a16="http://schemas.microsoft.com/office/drawing/2014/main" val="3542348045"/>
                    </a:ext>
                  </a:extLst>
                </a:gridCol>
                <a:gridCol w="1231822">
                  <a:extLst>
                    <a:ext uri="{9D8B030D-6E8A-4147-A177-3AD203B41FA5}">
                      <a16:colId xmlns:a16="http://schemas.microsoft.com/office/drawing/2014/main" val="507257502"/>
                    </a:ext>
                  </a:extLst>
                </a:gridCol>
                <a:gridCol w="2395485">
                  <a:extLst>
                    <a:ext uri="{9D8B030D-6E8A-4147-A177-3AD203B41FA5}">
                      <a16:colId xmlns:a16="http://schemas.microsoft.com/office/drawing/2014/main" val="2390037774"/>
                    </a:ext>
                  </a:extLst>
                </a:gridCol>
              </a:tblGrid>
              <a:tr h="4529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Valuation Metric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Materials Sector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S&amp;P 500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Interpretation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8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59294"/>
                  </a:ext>
                </a:extLst>
              </a:tr>
              <a:tr h="8039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buNone/>
                      </a:pPr>
                      <a:r>
                        <a:rPr lang="af-ZA"/>
                        <a:t>P/E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buNone/>
                      </a:pPr>
                      <a:r>
                        <a:rPr lang="af-ZA"/>
                        <a:t>21.9x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buNone/>
                      </a:pPr>
                      <a:r>
                        <a:rPr lang="af-ZA"/>
                        <a:t>28.5x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buNone/>
                      </a:pPr>
                      <a:r>
                        <a:rPr lang="af-ZA"/>
                        <a:t>Materials trades at lower earnings multiple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208108"/>
                  </a:ext>
                </a:extLst>
              </a:tr>
              <a:tr h="8039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P/B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2.1x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5.3x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Market values S&amp;P assets higher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4889008"/>
                  </a:ext>
                </a:extLst>
              </a:tr>
              <a:tr h="8039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EV / Revenue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1.8x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3.8x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Materials firms generate lower sales multiples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55840"/>
                  </a:ext>
                </a:extLst>
              </a:tr>
              <a:tr h="8039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EV / EBITDA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11.0x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18.2x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Cash-flow valuation lower than market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rgbClr val="E1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174723"/>
                  </a:ext>
                </a:extLst>
              </a:tr>
              <a:tr h="8039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EV / EBIT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16.2x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24.1x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/>
                        <a:t>Operating earnings valued less than market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322875"/>
                  </a:ext>
                </a:extLst>
              </a:tr>
            </a:tbl>
          </a:graphicData>
        </a:graphic>
      </p:graphicFrame>
      <p:sp>
        <p:nvSpPr>
          <p:cNvPr id="17" name="矩形 16">
            <a:extLst>
              <a:ext uri="{FF2B5EF4-FFF2-40B4-BE49-F238E27FC236}">
                <a16:creationId xmlns:a16="http://schemas.microsoft.com/office/drawing/2014/main" id="{8F7722D0-001A-1D10-0A1B-922F8F63B5A4}"/>
              </a:ext>
            </a:extLst>
          </p:cNvPr>
          <p:cNvSpPr/>
          <p:nvPr/>
        </p:nvSpPr>
        <p:spPr>
          <a:xfrm>
            <a:off x="7367562" y="1037257"/>
            <a:ext cx="4545105" cy="11874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A796B50-5B6B-6778-C66C-36B3ACB334B9}"/>
              </a:ext>
            </a:extLst>
          </p:cNvPr>
          <p:cNvSpPr/>
          <p:nvPr/>
        </p:nvSpPr>
        <p:spPr>
          <a:xfrm>
            <a:off x="7367307" y="1037003"/>
            <a:ext cx="144251" cy="1183340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流程圖: 接點 18">
            <a:extLst>
              <a:ext uri="{FF2B5EF4-FFF2-40B4-BE49-F238E27FC236}">
                <a16:creationId xmlns:a16="http://schemas.microsoft.com/office/drawing/2014/main" id="{DF0E7302-A087-C52A-2B81-8D8F4D2F2B12}"/>
              </a:ext>
            </a:extLst>
          </p:cNvPr>
          <p:cNvSpPr/>
          <p:nvPr/>
        </p:nvSpPr>
        <p:spPr>
          <a:xfrm>
            <a:off x="7584192" y="1139791"/>
            <a:ext cx="457200" cy="457200"/>
          </a:xfrm>
          <a:prstGeom prst="flowChartConnector">
            <a:avLst/>
          </a:prstGeom>
          <a:solidFill>
            <a:srgbClr val="E8616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41139000-C295-57C6-37FA-104E93F62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004" y="1189454"/>
            <a:ext cx="334955" cy="359404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AFA204A5-2EA8-7BA5-A647-F33917781B8C}"/>
              </a:ext>
            </a:extLst>
          </p:cNvPr>
          <p:cNvSpPr txBox="1"/>
          <p:nvPr/>
        </p:nvSpPr>
        <p:spPr>
          <a:xfrm>
            <a:off x="8206497" y="1210073"/>
            <a:ext cx="3270865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500">
                <a:ea typeface="微軟正黑體"/>
                <a:cs typeface="Arial"/>
              </a:rPr>
              <a:t>The Materials sector trades at a significant discount to the S&amp;P 500 across all valuation metrics.</a:t>
            </a:r>
            <a:endParaRPr lang="zh-TW" sz="1500">
              <a:ea typeface="微軟正黑體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19F8676-7BED-010C-A876-719193ACBBDF}"/>
              </a:ext>
            </a:extLst>
          </p:cNvPr>
          <p:cNvSpPr/>
          <p:nvPr/>
        </p:nvSpPr>
        <p:spPr>
          <a:xfrm>
            <a:off x="7367561" y="2671277"/>
            <a:ext cx="4545105" cy="11874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>
              <a:ea typeface="微軟正黑體"/>
              <a:cs typeface="Arial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768106D-F0AF-FAAC-BEBC-A4465BA44F1E}"/>
              </a:ext>
            </a:extLst>
          </p:cNvPr>
          <p:cNvSpPr/>
          <p:nvPr/>
        </p:nvSpPr>
        <p:spPr>
          <a:xfrm>
            <a:off x="7367562" y="4305299"/>
            <a:ext cx="4545105" cy="11874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5ADADD1-55D3-2EC4-8F61-D8FC24F08DC3}"/>
              </a:ext>
            </a:extLst>
          </p:cNvPr>
          <p:cNvSpPr/>
          <p:nvPr/>
        </p:nvSpPr>
        <p:spPr>
          <a:xfrm>
            <a:off x="7367307" y="2671024"/>
            <a:ext cx="144251" cy="1183340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A260859-707E-A47E-F9E7-D1573F4856BB}"/>
              </a:ext>
            </a:extLst>
          </p:cNvPr>
          <p:cNvSpPr/>
          <p:nvPr/>
        </p:nvSpPr>
        <p:spPr>
          <a:xfrm>
            <a:off x="7367306" y="4305045"/>
            <a:ext cx="144251" cy="1183340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流程圖: 接點 27">
            <a:extLst>
              <a:ext uri="{FF2B5EF4-FFF2-40B4-BE49-F238E27FC236}">
                <a16:creationId xmlns:a16="http://schemas.microsoft.com/office/drawing/2014/main" id="{FE6E0212-DC19-1292-8B0F-574B7BBBD7E4}"/>
              </a:ext>
            </a:extLst>
          </p:cNvPr>
          <p:cNvSpPr/>
          <p:nvPr/>
        </p:nvSpPr>
        <p:spPr>
          <a:xfrm>
            <a:off x="7584192" y="2773812"/>
            <a:ext cx="457200" cy="457200"/>
          </a:xfrm>
          <a:prstGeom prst="flowChartConnector">
            <a:avLst/>
          </a:prstGeom>
          <a:solidFill>
            <a:srgbClr val="E8616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流程圖: 接點 28">
            <a:extLst>
              <a:ext uri="{FF2B5EF4-FFF2-40B4-BE49-F238E27FC236}">
                <a16:creationId xmlns:a16="http://schemas.microsoft.com/office/drawing/2014/main" id="{BFD59320-5362-720C-E318-7709B2D7EB0A}"/>
              </a:ext>
            </a:extLst>
          </p:cNvPr>
          <p:cNvSpPr/>
          <p:nvPr/>
        </p:nvSpPr>
        <p:spPr>
          <a:xfrm>
            <a:off x="7584191" y="4440432"/>
            <a:ext cx="457200" cy="457200"/>
          </a:xfrm>
          <a:prstGeom prst="flowChartConnector">
            <a:avLst/>
          </a:prstGeom>
          <a:solidFill>
            <a:srgbClr val="E8616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3514915-61FB-6DAD-688D-8D5E8DCD3F2D}"/>
              </a:ext>
            </a:extLst>
          </p:cNvPr>
          <p:cNvSpPr txBox="1"/>
          <p:nvPr/>
        </p:nvSpPr>
        <p:spPr>
          <a:xfrm>
            <a:off x="8208119" y="2774606"/>
            <a:ext cx="3461543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500">
                <a:ea typeface="微軟正黑體"/>
                <a:cs typeface="Arial"/>
              </a:rPr>
              <a:t>Lower multiples reflect cyclical earnings, commodity price volatility, and capital-intensive operations.</a:t>
            </a:r>
          </a:p>
        </p:txBody>
      </p:sp>
      <p:pic>
        <p:nvPicPr>
          <p:cNvPr id="33" name="圖片 32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4911916B-475E-EFC0-70D9-A1A85EDB1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303" y="2831624"/>
            <a:ext cx="318656" cy="351254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74EE78A3-0802-B55F-1FAE-86D4F643D694}"/>
              </a:ext>
            </a:extLst>
          </p:cNvPr>
          <p:cNvSpPr txBox="1"/>
          <p:nvPr/>
        </p:nvSpPr>
        <p:spPr>
          <a:xfrm>
            <a:off x="8221165" y="4458937"/>
            <a:ext cx="3424874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500">
                <a:ea typeface="微軟正黑體"/>
                <a:cs typeface="Arial"/>
              </a:rPr>
              <a:t>I</a:t>
            </a:r>
            <a:r>
              <a:rPr lang="zh-TW" sz="1500">
                <a:ea typeface="微軟正黑體"/>
                <a:cs typeface="Arial"/>
              </a:rPr>
              <a:t>nvestors typically assign higher valuations to the broader market due to growth sectors like technology.</a:t>
            </a:r>
          </a:p>
        </p:txBody>
      </p:sp>
      <p:pic>
        <p:nvPicPr>
          <p:cNvPr id="35" name="圖片 34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1C1C5BA6-D491-6C6F-78F4-A590C7813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553" y="4477871"/>
            <a:ext cx="383854" cy="3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80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7DA6F2-DE42-5FA6-3F46-B7816C1D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0" y="0"/>
            <a:ext cx="7823200" cy="838200"/>
          </a:xfrm>
        </p:spPr>
        <p:txBody>
          <a:bodyPr lIns="91440" tIns="45720" rIns="91440" bIns="45720">
            <a:normAutofit/>
          </a:bodyPr>
          <a:lstStyle/>
          <a:p>
            <a:pPr>
              <a:spcAft>
                <a:spcPts val="600"/>
              </a:spcAft>
            </a:pPr>
            <a:r>
              <a:rPr lang="zh-TW"/>
              <a:t>Valuation Within the Sector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D6E2794B-93AB-F47D-F6D6-38EF178185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145251"/>
              </p:ext>
            </p:extLst>
          </p:nvPr>
        </p:nvGraphicFramePr>
        <p:xfrm>
          <a:off x="52973" y="1112438"/>
          <a:ext cx="8003630" cy="5030907"/>
        </p:xfrm>
        <a:graphic>
          <a:graphicData uri="http://schemas.openxmlformats.org/drawingml/2006/table">
            <a:tbl>
              <a:tblPr firstRow="1" bandRow="1">
                <a:solidFill>
                  <a:schemeClr val="accent1">
                    <a:lumMod val="20000"/>
                    <a:lumOff val="80000"/>
                  </a:schemeClr>
                </a:solidFill>
                <a:tableStyleId>{073A0DAA-6AF3-43AB-8588-CEC1D06C72B9}</a:tableStyleId>
              </a:tblPr>
              <a:tblGrid>
                <a:gridCol w="1753006">
                  <a:extLst>
                    <a:ext uri="{9D8B030D-6E8A-4147-A177-3AD203B41FA5}">
                      <a16:colId xmlns:a16="http://schemas.microsoft.com/office/drawing/2014/main" val="3982287428"/>
                    </a:ext>
                  </a:extLst>
                </a:gridCol>
                <a:gridCol w="1797016">
                  <a:extLst>
                    <a:ext uri="{9D8B030D-6E8A-4147-A177-3AD203B41FA5}">
                      <a16:colId xmlns:a16="http://schemas.microsoft.com/office/drawing/2014/main" val="1715233187"/>
                    </a:ext>
                  </a:extLst>
                </a:gridCol>
                <a:gridCol w="1633001">
                  <a:extLst>
                    <a:ext uri="{9D8B030D-6E8A-4147-A177-3AD203B41FA5}">
                      <a16:colId xmlns:a16="http://schemas.microsoft.com/office/drawing/2014/main" val="4262831512"/>
                    </a:ext>
                  </a:extLst>
                </a:gridCol>
                <a:gridCol w="1283580">
                  <a:extLst>
                    <a:ext uri="{9D8B030D-6E8A-4147-A177-3AD203B41FA5}">
                      <a16:colId xmlns:a16="http://schemas.microsoft.com/office/drawing/2014/main" val="3570240244"/>
                    </a:ext>
                  </a:extLst>
                </a:gridCol>
                <a:gridCol w="777484">
                  <a:extLst>
                    <a:ext uri="{9D8B030D-6E8A-4147-A177-3AD203B41FA5}">
                      <a16:colId xmlns:a16="http://schemas.microsoft.com/office/drawing/2014/main" val="1658191344"/>
                    </a:ext>
                  </a:extLst>
                </a:gridCol>
                <a:gridCol w="759543">
                  <a:extLst>
                    <a:ext uri="{9D8B030D-6E8A-4147-A177-3AD203B41FA5}">
                      <a16:colId xmlns:a16="http://schemas.microsoft.com/office/drawing/2014/main" val="3608633405"/>
                    </a:ext>
                  </a:extLst>
                </a:gridCol>
              </a:tblGrid>
              <a:tr h="9948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600" b="0" cap="all" spc="60">
                          <a:solidFill>
                            <a:schemeClr val="tx1"/>
                          </a:solidFill>
                        </a:rPr>
                        <a:t>Industry</a:t>
                      </a:r>
                    </a:p>
                  </a:txBody>
                  <a:tcPr marL="202311" marR="202311" marT="202311" marB="202311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mpd="sng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af-ZA" sz="1600" b="0" cap="all" spc="60">
                          <a:solidFill>
                            <a:schemeClr val="tx1"/>
                          </a:solidFill>
                        </a:rPr>
                        <a:t>EV/Revenue</a:t>
                      </a:r>
                    </a:p>
                  </a:txBody>
                  <a:tcPr marL="202311" marR="202311" marT="202311" marB="202311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mpd="sng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600" b="0" cap="all" spc="60">
                          <a:solidFill>
                            <a:schemeClr val="tx1"/>
                          </a:solidFill>
                        </a:rPr>
                        <a:t>EV/EBITDA</a:t>
                      </a:r>
                    </a:p>
                  </a:txBody>
                  <a:tcPr marL="202311" marR="202311" marT="202311" marB="202311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mpd="sng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600" b="0" cap="all" spc="60">
                          <a:solidFill>
                            <a:schemeClr val="tx1"/>
                          </a:solidFill>
                        </a:rPr>
                        <a:t>EV/EBIT</a:t>
                      </a:r>
                    </a:p>
                  </a:txBody>
                  <a:tcPr marL="202311" marR="202311" marT="202311" marB="202311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mpd="sng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600" b="0" cap="all" spc="60">
                          <a:solidFill>
                            <a:schemeClr val="tx1"/>
                          </a:solidFill>
                        </a:rPr>
                        <a:t>P/E</a:t>
                      </a:r>
                    </a:p>
                  </a:txBody>
                  <a:tcPr marL="202311" marR="202311" marT="202311" marB="202311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mpd="sng">
                      <a:noFill/>
                    </a:lnB>
                    <a:solidFill>
                      <a:srgbClr val="E8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1600" b="0" cap="all" spc="60">
                          <a:solidFill>
                            <a:schemeClr val="tx1"/>
                          </a:solidFill>
                        </a:rPr>
                        <a:t>P/B</a:t>
                      </a:r>
                    </a:p>
                  </a:txBody>
                  <a:tcPr marL="202311" marR="202311" marT="202311" marB="202311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mpd="sng">
                      <a:noFill/>
                    </a:lnB>
                    <a:solidFill>
                      <a:srgbClr val="E8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353153"/>
                  </a:ext>
                </a:extLst>
              </a:tr>
              <a:tr h="76838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Specialty Chemicals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2.4x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</a:lnT>
                    <a:lnB w="0" cmpd="sng">
                      <a:noFill/>
                      <a:prstDash val="soli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14.1x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20.7x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26.5x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2.5x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761798"/>
                  </a:ext>
                </a:extLst>
              </a:tr>
              <a:tr h="104338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Diversified Metals &amp; Mining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2.0x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10.3x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14.7x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23.3x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2.9x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591312"/>
                  </a:ext>
                </a:extLst>
              </a:tr>
              <a:tr h="76838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Construction Materials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2.2x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11.1x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17.1x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22.6x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1.6x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378119"/>
                  </a:ext>
                </a:extLst>
              </a:tr>
              <a:tr h="7279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Copper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3.1x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13.7x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17.3x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27.9x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4.2x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solidFill>
                      <a:srgbClr val="E1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907788"/>
                  </a:ext>
                </a:extLst>
              </a:tr>
              <a:tr h="72794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Steel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1.0x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9.2x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14.4x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19.7x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600" b="0" cap="none" spc="0">
                          <a:solidFill>
                            <a:schemeClr val="tx1"/>
                          </a:solidFill>
                        </a:rPr>
                        <a:t>1.1x</a:t>
                      </a:r>
                    </a:p>
                  </a:txBody>
                  <a:tcPr marL="134875" marR="134875" marT="67437" marB="134875" anchor="ctr">
                    <a:lnL w="0" cmpd="sng">
                      <a:noFill/>
                      <a:prstDash val="solid"/>
                    </a:lnL>
                    <a:lnR w="0" cmpd="sng">
                      <a:noFill/>
                      <a:prstDash val="solid"/>
                    </a:lnR>
                    <a:lnT w="0" cmpd="sng">
                      <a:noFill/>
                      <a:prstDash val="solid"/>
                    </a:lnT>
                    <a:lnB w="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252088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1E8EF3FB-C3A2-4F43-9073-D3F3F674D419}"/>
              </a:ext>
            </a:extLst>
          </p:cNvPr>
          <p:cNvSpPr/>
          <p:nvPr/>
        </p:nvSpPr>
        <p:spPr>
          <a:xfrm>
            <a:off x="8259958" y="1037257"/>
            <a:ext cx="3872751" cy="1391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4A43249-B19F-ADA6-DD6D-9D0F9FCDE605}"/>
              </a:ext>
            </a:extLst>
          </p:cNvPr>
          <p:cNvSpPr txBox="1"/>
          <p:nvPr/>
        </p:nvSpPr>
        <p:spPr>
          <a:xfrm>
            <a:off x="9036906" y="1486348"/>
            <a:ext cx="311441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>
                <a:ea typeface="微軟正黑體"/>
                <a:cs typeface="Arial"/>
              </a:rPr>
              <a:t>Valuation multiples vary significantly across industries within the Materials sector.</a:t>
            </a:r>
            <a:endParaRPr lang="zh-TW" sz="1400">
              <a:ea typeface="微軟正黑體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F8ED2D5-8707-08E7-4097-39398319DCEA}"/>
              </a:ext>
            </a:extLst>
          </p:cNvPr>
          <p:cNvSpPr/>
          <p:nvPr/>
        </p:nvSpPr>
        <p:spPr>
          <a:xfrm>
            <a:off x="8272182" y="2850572"/>
            <a:ext cx="3860527" cy="1391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D65A7C7-C504-04E2-E899-490A829251B2}"/>
              </a:ext>
            </a:extLst>
          </p:cNvPr>
          <p:cNvSpPr/>
          <p:nvPr/>
        </p:nvSpPr>
        <p:spPr>
          <a:xfrm>
            <a:off x="8259957" y="4594615"/>
            <a:ext cx="3872751" cy="1391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76017BE-7A4A-624E-628D-5A27D86C5717}"/>
              </a:ext>
            </a:extLst>
          </p:cNvPr>
          <p:cNvSpPr txBox="1"/>
          <p:nvPr/>
        </p:nvSpPr>
        <p:spPr>
          <a:xfrm>
            <a:off x="9036907" y="3287439"/>
            <a:ext cx="311441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err="1">
                <a:ea typeface="微軟正黑體"/>
                <a:cs typeface="Arial"/>
              </a:rPr>
              <a:t>Speci</a:t>
            </a:r>
            <a:r>
              <a:rPr lang="zh-TW" sz="1400">
                <a:ea typeface="微軟正黑體"/>
                <a:cs typeface="Arial"/>
              </a:rPr>
              <a:t>alty </a:t>
            </a:r>
            <a:r>
              <a:rPr lang="en-US" altLang="zh-TW" sz="1400">
                <a:ea typeface="微軟正黑體"/>
                <a:cs typeface="Arial"/>
              </a:rPr>
              <a:t>chem</a:t>
            </a:r>
            <a:r>
              <a:rPr lang="zh-TW" sz="1400">
                <a:ea typeface="微軟正黑體"/>
                <a:cs typeface="Arial"/>
              </a:rPr>
              <a:t>ical</a:t>
            </a:r>
            <a:r>
              <a:rPr lang="en-US" altLang="zh-TW" sz="1400">
                <a:ea typeface="微軟正黑體"/>
                <a:cs typeface="Arial"/>
              </a:rPr>
              <a:t>s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a</a:t>
            </a:r>
            <a:r>
              <a:rPr lang="en-US" altLang="zh-TW" sz="1400" err="1">
                <a:ea typeface="微軟正黑體"/>
                <a:cs typeface="Arial"/>
              </a:rPr>
              <a:t>nd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c</a:t>
            </a:r>
            <a:r>
              <a:rPr lang="en-US" altLang="zh-TW" sz="1400" err="1">
                <a:ea typeface="微軟正黑體"/>
                <a:cs typeface="Arial"/>
              </a:rPr>
              <a:t>oppe</a:t>
            </a:r>
            <a:r>
              <a:rPr lang="zh-TW" sz="1400">
                <a:ea typeface="微軟正黑體"/>
                <a:cs typeface="Arial"/>
              </a:rPr>
              <a:t>r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c</a:t>
            </a:r>
            <a:r>
              <a:rPr lang="zh-TW" sz="1400">
                <a:ea typeface="微軟正黑體"/>
                <a:cs typeface="Arial"/>
              </a:rPr>
              <a:t>o</a:t>
            </a:r>
            <a:r>
              <a:rPr lang="en-US" altLang="zh-TW" sz="1400" err="1">
                <a:ea typeface="微軟正黑體"/>
                <a:cs typeface="Arial"/>
              </a:rPr>
              <a:t>mpan</a:t>
            </a:r>
            <a:r>
              <a:rPr lang="zh-TW" sz="1400">
                <a:ea typeface="微軟正黑體"/>
                <a:cs typeface="Arial"/>
              </a:rPr>
              <a:t>i</a:t>
            </a:r>
            <a:r>
              <a:rPr lang="en-US" altLang="zh-TW" sz="1400">
                <a:ea typeface="微軟正黑體"/>
                <a:cs typeface="Arial"/>
              </a:rPr>
              <a:t>e</a:t>
            </a:r>
            <a:r>
              <a:rPr lang="zh-TW" sz="1400">
                <a:ea typeface="微軟正黑體"/>
                <a:cs typeface="Arial"/>
              </a:rPr>
              <a:t>s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tr</a:t>
            </a:r>
            <a:r>
              <a:rPr lang="en-US" altLang="zh-TW" sz="1400">
                <a:ea typeface="微軟正黑體"/>
                <a:cs typeface="Arial"/>
              </a:rPr>
              <a:t>ad</a:t>
            </a:r>
            <a:r>
              <a:rPr lang="zh-TW" sz="1400">
                <a:ea typeface="微軟正黑體"/>
                <a:cs typeface="Arial"/>
              </a:rPr>
              <a:t>e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a</a:t>
            </a:r>
            <a:r>
              <a:rPr lang="zh-TW" sz="1400">
                <a:ea typeface="微軟正黑體"/>
                <a:cs typeface="Arial"/>
              </a:rPr>
              <a:t>t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hi</a:t>
            </a:r>
            <a:r>
              <a:rPr lang="en-US" altLang="zh-TW" sz="1400">
                <a:ea typeface="微軟正黑體"/>
                <a:cs typeface="Arial"/>
              </a:rPr>
              <a:t>g</a:t>
            </a:r>
            <a:r>
              <a:rPr lang="zh-TW" sz="1400">
                <a:ea typeface="微軟正黑體"/>
                <a:cs typeface="Arial"/>
              </a:rPr>
              <a:t>her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 err="1">
                <a:ea typeface="微軟正黑體"/>
                <a:cs typeface="Arial"/>
              </a:rPr>
              <a:t>mult</a:t>
            </a:r>
            <a:r>
              <a:rPr lang="zh-TW" sz="1400">
                <a:ea typeface="微軟正黑體"/>
                <a:cs typeface="Arial"/>
              </a:rPr>
              <a:t>i</a:t>
            </a:r>
            <a:r>
              <a:rPr lang="en-US" altLang="zh-TW" sz="1400">
                <a:ea typeface="微軟正黑體"/>
                <a:cs typeface="Arial"/>
              </a:rPr>
              <a:t>p</a:t>
            </a:r>
            <a:r>
              <a:rPr lang="zh-TW" sz="1400">
                <a:ea typeface="微軟正黑體"/>
                <a:cs typeface="Arial"/>
              </a:rPr>
              <a:t>l</a:t>
            </a:r>
            <a:r>
              <a:rPr lang="en-US" altLang="zh-TW" sz="1400">
                <a:ea typeface="微軟正黑體"/>
                <a:cs typeface="Arial"/>
              </a:rPr>
              <a:t>e</a:t>
            </a:r>
            <a:r>
              <a:rPr lang="zh-TW" sz="1400">
                <a:ea typeface="微軟正黑體"/>
                <a:cs typeface="Arial"/>
              </a:rPr>
              <a:t>s </a:t>
            </a:r>
            <a:r>
              <a:rPr lang="en-US" altLang="zh-TW" sz="1400">
                <a:ea typeface="微軟正黑體"/>
                <a:cs typeface="Arial"/>
              </a:rPr>
              <a:t>due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to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s</a:t>
            </a:r>
            <a:r>
              <a:rPr lang="en-US" altLang="zh-TW" sz="1400" err="1">
                <a:ea typeface="微軟正黑體"/>
                <a:cs typeface="Arial"/>
              </a:rPr>
              <a:t>trong</a:t>
            </a:r>
            <a:r>
              <a:rPr lang="zh-TW" sz="1400">
                <a:ea typeface="微軟正黑體"/>
                <a:cs typeface="Arial"/>
              </a:rPr>
              <a:t>e</a:t>
            </a:r>
            <a:r>
              <a:rPr lang="en-US" altLang="zh-TW" sz="1400">
                <a:ea typeface="微軟正黑體"/>
                <a:cs typeface="Arial"/>
              </a:rPr>
              <a:t>r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margins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and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 err="1">
                <a:ea typeface="微軟正黑體"/>
                <a:cs typeface="Arial"/>
              </a:rPr>
              <a:t>pri</a:t>
            </a:r>
            <a:r>
              <a:rPr lang="zh-TW" sz="1400">
                <a:ea typeface="微軟正黑體"/>
                <a:cs typeface="Arial"/>
              </a:rPr>
              <a:t>c</a:t>
            </a:r>
            <a:r>
              <a:rPr lang="en-US" altLang="zh-TW" sz="1400" err="1">
                <a:ea typeface="微軟正黑體"/>
                <a:cs typeface="Arial"/>
              </a:rPr>
              <a:t>ing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p</a:t>
            </a:r>
            <a:r>
              <a:rPr lang="zh-TW" sz="1400">
                <a:ea typeface="微軟正黑體"/>
                <a:cs typeface="Arial"/>
              </a:rPr>
              <a:t>o</a:t>
            </a:r>
            <a:r>
              <a:rPr lang="en-US" altLang="zh-TW" sz="1400">
                <a:ea typeface="微軟正黑體"/>
                <a:cs typeface="Arial"/>
              </a:rPr>
              <a:t>we</a:t>
            </a:r>
            <a:r>
              <a:rPr lang="zh-TW" sz="1400">
                <a:ea typeface="微軟正黑體"/>
                <a:cs typeface="Arial"/>
              </a:rPr>
              <a:t>r.</a:t>
            </a:r>
            <a:endParaRPr lang="zh-TW" sz="14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88D2B12-537A-99C2-779B-405ECE14187F}"/>
              </a:ext>
            </a:extLst>
          </p:cNvPr>
          <p:cNvSpPr txBox="1"/>
          <p:nvPr/>
        </p:nvSpPr>
        <p:spPr>
          <a:xfrm>
            <a:off x="8983932" y="5031481"/>
            <a:ext cx="322035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ea typeface="微軟正黑體"/>
                <a:cs typeface="Arial"/>
              </a:rPr>
              <a:t>Stee</a:t>
            </a:r>
            <a:r>
              <a:rPr lang="zh-TW" sz="1400">
                <a:ea typeface="微軟正黑體"/>
                <a:cs typeface="Arial"/>
              </a:rPr>
              <a:t>l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an</a:t>
            </a:r>
            <a:r>
              <a:rPr lang="en-US" altLang="zh-TW" sz="1400">
                <a:ea typeface="微軟正黑體"/>
                <a:cs typeface="Arial"/>
              </a:rPr>
              <a:t>d</a:t>
            </a:r>
            <a:r>
              <a:rPr lang="zh-TW" sz="1400">
                <a:ea typeface="微軟正黑體"/>
                <a:cs typeface="Arial"/>
              </a:rPr>
              <a:t> minin</a:t>
            </a:r>
            <a:r>
              <a:rPr lang="en-US" altLang="zh-TW" sz="1400">
                <a:ea typeface="微軟正黑體"/>
                <a:cs typeface="Arial"/>
              </a:rPr>
              <a:t>g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industries t</a:t>
            </a:r>
            <a:r>
              <a:rPr lang="en-US" altLang="zh-TW" sz="1400">
                <a:ea typeface="微軟正黑體"/>
                <a:cs typeface="Arial"/>
              </a:rPr>
              <a:t>rad</a:t>
            </a:r>
            <a:r>
              <a:rPr lang="zh-TW" sz="1400">
                <a:ea typeface="微軟正黑體"/>
                <a:cs typeface="Arial"/>
              </a:rPr>
              <a:t>e at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low</a:t>
            </a:r>
            <a:r>
              <a:rPr lang="zh-TW" sz="1400">
                <a:ea typeface="微軟正黑體"/>
                <a:cs typeface="Arial"/>
              </a:rPr>
              <a:t>er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v</a:t>
            </a:r>
            <a:r>
              <a:rPr lang="zh-TW" sz="1400">
                <a:ea typeface="微軟正黑體"/>
                <a:cs typeface="Arial"/>
              </a:rPr>
              <a:t>al</a:t>
            </a:r>
            <a:r>
              <a:rPr lang="en-US" altLang="zh-TW" sz="1400" err="1">
                <a:ea typeface="微軟正黑體"/>
                <a:cs typeface="Arial"/>
              </a:rPr>
              <a:t>uation</a:t>
            </a:r>
            <a:r>
              <a:rPr lang="zh-TW" sz="1400">
                <a:ea typeface="微軟正黑體"/>
                <a:cs typeface="Arial"/>
              </a:rPr>
              <a:t>s </a:t>
            </a:r>
            <a:r>
              <a:rPr lang="en-US" altLang="zh-TW" sz="1400" err="1">
                <a:ea typeface="微軟正黑體"/>
                <a:cs typeface="Arial"/>
              </a:rPr>
              <a:t>becau</a:t>
            </a:r>
            <a:r>
              <a:rPr lang="zh-TW" sz="1400">
                <a:ea typeface="微軟正黑體"/>
                <a:cs typeface="Arial"/>
              </a:rPr>
              <a:t>se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earnings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are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highly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 err="1">
                <a:ea typeface="微軟正黑體"/>
                <a:cs typeface="Arial"/>
              </a:rPr>
              <a:t>cycli</a:t>
            </a:r>
            <a:r>
              <a:rPr lang="zh-TW" sz="1400">
                <a:ea typeface="微軟正黑體"/>
                <a:cs typeface="Arial"/>
              </a:rPr>
              <a:t>c</a:t>
            </a:r>
            <a:r>
              <a:rPr lang="en-US" altLang="zh-TW" sz="1400">
                <a:ea typeface="微軟正黑體"/>
                <a:cs typeface="Arial"/>
              </a:rPr>
              <a:t>al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and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tied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zh-TW" sz="1400">
                <a:ea typeface="微軟正黑體"/>
                <a:cs typeface="Arial"/>
              </a:rPr>
              <a:t>to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commodity</a:t>
            </a:r>
            <a:r>
              <a:rPr lang="zh-TW" altLang="en-US" sz="1400">
                <a:ea typeface="微軟正黑體"/>
                <a:cs typeface="Arial"/>
              </a:rPr>
              <a:t> </a:t>
            </a:r>
            <a:r>
              <a:rPr lang="en-US" altLang="zh-TW" sz="1400">
                <a:ea typeface="微軟正黑體"/>
                <a:cs typeface="Arial"/>
              </a:rPr>
              <a:t>p</a:t>
            </a:r>
            <a:r>
              <a:rPr lang="zh-TW" sz="1400">
                <a:ea typeface="微軟正黑體"/>
                <a:cs typeface="Arial"/>
              </a:rPr>
              <a:t>r</a:t>
            </a:r>
            <a:r>
              <a:rPr lang="en-US" altLang="zh-TW" sz="1400">
                <a:ea typeface="微軟正黑體"/>
                <a:cs typeface="Arial"/>
              </a:rPr>
              <a:t>ices</a:t>
            </a:r>
            <a:r>
              <a:rPr lang="zh-TW" sz="1400">
                <a:ea typeface="微軟正黑體"/>
                <a:cs typeface="Arial"/>
              </a:rPr>
              <a:t>.</a:t>
            </a:r>
          </a:p>
        </p:txBody>
      </p:sp>
      <p:pic>
        <p:nvPicPr>
          <p:cNvPr id="19" name="圖片 18" descr="一張含有 圓形 的圖片&#10;&#10;AI 產生的內容可能不正確。">
            <a:extLst>
              <a:ext uri="{FF2B5EF4-FFF2-40B4-BE49-F238E27FC236}">
                <a16:creationId xmlns:a16="http://schemas.microsoft.com/office/drawing/2014/main" id="{0BA6167C-F01D-DD19-E63E-7639B7440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737" y="3079427"/>
            <a:ext cx="552450" cy="552450"/>
          </a:xfrm>
          <a:prstGeom prst="rect">
            <a:avLst/>
          </a:prstGeom>
        </p:spPr>
      </p:pic>
      <p:pic>
        <p:nvPicPr>
          <p:cNvPr id="20" name="圖片 19" descr="一張含有 圓形 的圖片&#10;&#10;AI 產生的內容可能不正確。">
            <a:extLst>
              <a:ext uri="{FF2B5EF4-FFF2-40B4-BE49-F238E27FC236}">
                <a16:creationId xmlns:a16="http://schemas.microsoft.com/office/drawing/2014/main" id="{73104CA6-8FCA-0BF9-7CFB-6C2686373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738" y="4794946"/>
            <a:ext cx="552450" cy="55245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7B242D9D-C2CB-4E26-5850-60301AF117E2}"/>
              </a:ext>
            </a:extLst>
          </p:cNvPr>
          <p:cNvSpPr/>
          <p:nvPr/>
        </p:nvSpPr>
        <p:spPr>
          <a:xfrm>
            <a:off x="8259704" y="1037003"/>
            <a:ext cx="132026" cy="1387083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ED68E17A-8875-17CA-4B86-850B3DD4E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5149" y="3169837"/>
            <a:ext cx="379778" cy="367554"/>
          </a:xfrm>
          <a:prstGeom prst="rect">
            <a:avLst/>
          </a:prstGeom>
        </p:spPr>
      </p:pic>
      <p:pic>
        <p:nvPicPr>
          <p:cNvPr id="24" name="圖片 23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E595A2E6-A439-30AB-B5C1-BE384508F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612639" y="4897581"/>
            <a:ext cx="312946" cy="347177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0E1EB8C-30E0-1C09-3E7E-E90F4EC2A182}"/>
              </a:ext>
            </a:extLst>
          </p:cNvPr>
          <p:cNvSpPr/>
          <p:nvPr/>
        </p:nvSpPr>
        <p:spPr>
          <a:xfrm>
            <a:off x="8280078" y="2850318"/>
            <a:ext cx="132026" cy="1387083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2D077DF-C457-C4D5-1C99-B65733E218BC}"/>
              </a:ext>
            </a:extLst>
          </p:cNvPr>
          <p:cNvSpPr/>
          <p:nvPr/>
        </p:nvSpPr>
        <p:spPr>
          <a:xfrm>
            <a:off x="8259703" y="4594361"/>
            <a:ext cx="132026" cy="1387083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 descr="一張含有 圓形 的圖片&#10;&#10;AI 產生的內容可能不正確。">
            <a:extLst>
              <a:ext uri="{FF2B5EF4-FFF2-40B4-BE49-F238E27FC236}">
                <a16:creationId xmlns:a16="http://schemas.microsoft.com/office/drawing/2014/main" id="{18496700-76CB-D7A3-B9FF-DEAF381E4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738" y="1306860"/>
            <a:ext cx="552450" cy="552450"/>
          </a:xfrm>
          <a:prstGeom prst="rect">
            <a:avLst/>
          </a:prstGeom>
        </p:spPr>
      </p:pic>
      <p:pic>
        <p:nvPicPr>
          <p:cNvPr id="22" name="圖片 21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D57F2D4F-60E0-57C7-8ED0-FAB5795C7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3673" y="1413571"/>
            <a:ext cx="318655" cy="302356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F3811982-429D-73B2-61E5-C2945278290B}"/>
              </a:ext>
            </a:extLst>
          </p:cNvPr>
          <p:cNvSpPr txBox="1"/>
          <p:nvPr/>
        </p:nvSpPr>
        <p:spPr>
          <a:xfrm>
            <a:off x="9040907" y="1117172"/>
            <a:ext cx="2246583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Diverse Multiples</a:t>
            </a:r>
            <a:endParaRPr lang="zh-TW" sz="1600">
              <a:solidFill>
                <a:srgbClr val="E86161"/>
              </a:solidFill>
              <a:ea typeface="微軟正黑體"/>
              <a:cs typeface="Arial"/>
            </a:endParaRPr>
          </a:p>
          <a:p>
            <a:pPr algn="l"/>
            <a:endParaRPr lang="zh-TW" altLang="en-US">
              <a:solidFill>
                <a:srgbClr val="E86161"/>
              </a:solidFill>
              <a:ea typeface="微軟正黑體"/>
              <a:cs typeface="Arial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06FAA62-0931-D0AD-54B1-7AF4D970138E}"/>
              </a:ext>
            </a:extLst>
          </p:cNvPr>
          <p:cNvSpPr txBox="1"/>
          <p:nvPr/>
        </p:nvSpPr>
        <p:spPr>
          <a:xfrm>
            <a:off x="9040907" y="2930487"/>
            <a:ext cx="297190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solidFill>
                  <a:srgbClr val="E86161"/>
                </a:solidFill>
                <a:ea typeface="+mn-lt"/>
                <a:cs typeface="+mn-lt"/>
              </a:rPr>
              <a:t>H</a:t>
            </a:r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i</a:t>
            </a:r>
            <a:r>
              <a:rPr lang="en-US" altLang="zh-TW" sz="1600" b="1" err="1">
                <a:solidFill>
                  <a:srgbClr val="E86161"/>
                </a:solidFill>
                <a:ea typeface="+mn-lt"/>
                <a:cs typeface="+mn-lt"/>
              </a:rPr>
              <a:t>gh</a:t>
            </a:r>
            <a:r>
              <a:rPr lang="en-US" altLang="zh-TW" sz="1600" b="1">
                <a:solidFill>
                  <a:srgbClr val="E86161"/>
                </a:solidFill>
                <a:ea typeface="+mn-lt"/>
                <a:cs typeface="+mn-lt"/>
              </a:rPr>
              <a:t>-</a:t>
            </a:r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Multiple</a:t>
            </a:r>
            <a:r>
              <a:rPr lang="zh-TW" altLang="en-US" sz="1600" b="1">
                <a:solidFill>
                  <a:srgbClr val="E86161"/>
                </a:solidFill>
                <a:ea typeface="+mn-lt"/>
                <a:cs typeface="+mn-lt"/>
              </a:rPr>
              <a:t> </a:t>
            </a:r>
            <a:r>
              <a:rPr lang="en-US" altLang="zh-TW" sz="1600" b="1">
                <a:solidFill>
                  <a:srgbClr val="E86161"/>
                </a:solidFill>
                <a:ea typeface="+mn-lt"/>
                <a:cs typeface="+mn-lt"/>
              </a:rPr>
              <a:t>Leader</a:t>
            </a:r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s</a:t>
            </a:r>
            <a:endParaRPr lang="zh-TW" altLang="en-US">
              <a:ea typeface="+mn-lt"/>
              <a:cs typeface="+mn-lt"/>
            </a:endParaRPr>
          </a:p>
          <a:p>
            <a:endParaRPr lang="zh-TW" sz="1600" b="1">
              <a:solidFill>
                <a:srgbClr val="E86161"/>
              </a:solidFill>
              <a:ea typeface="微軟正黑體"/>
              <a:cs typeface="Arial"/>
            </a:endParaRPr>
          </a:p>
          <a:p>
            <a:pPr algn="l"/>
            <a:endParaRPr lang="zh-TW" altLang="en-US">
              <a:solidFill>
                <a:srgbClr val="E86161"/>
              </a:solidFill>
              <a:ea typeface="微軟正黑體"/>
              <a:cs typeface="Arial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690AD81-7956-F73D-5831-487DC6C7DDF7}"/>
              </a:ext>
            </a:extLst>
          </p:cNvPr>
          <p:cNvSpPr txBox="1"/>
          <p:nvPr/>
        </p:nvSpPr>
        <p:spPr>
          <a:xfrm>
            <a:off x="8983859" y="4646006"/>
            <a:ext cx="2246583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solidFill>
                  <a:srgbClr val="E86161"/>
                </a:solidFill>
                <a:ea typeface="+mn-lt"/>
                <a:cs typeface="+mn-lt"/>
              </a:rPr>
              <a:t>Cyclical</a:t>
            </a:r>
            <a:r>
              <a:rPr lang="zh-TW" altLang="en-US" sz="1600" b="1">
                <a:solidFill>
                  <a:srgbClr val="E86161"/>
                </a:solidFill>
                <a:ea typeface="+mn-lt"/>
                <a:cs typeface="+mn-lt"/>
              </a:rPr>
              <a:t> </a:t>
            </a:r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Dis</a:t>
            </a:r>
            <a:r>
              <a:rPr lang="en-US" altLang="zh-TW" sz="1600" b="1">
                <a:solidFill>
                  <a:srgbClr val="E86161"/>
                </a:solidFill>
                <a:ea typeface="+mn-lt"/>
                <a:cs typeface="+mn-lt"/>
              </a:rPr>
              <a:t>co</a:t>
            </a:r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u</a:t>
            </a:r>
            <a:r>
              <a:rPr lang="en-US" altLang="zh-TW" sz="1600" b="1">
                <a:solidFill>
                  <a:srgbClr val="E86161"/>
                </a:solidFill>
                <a:ea typeface="+mn-lt"/>
                <a:cs typeface="+mn-lt"/>
              </a:rPr>
              <a:t>n</a:t>
            </a:r>
            <a:r>
              <a:rPr lang="zh-TW" sz="1600" b="1">
                <a:solidFill>
                  <a:srgbClr val="E86161"/>
                </a:solidFill>
                <a:ea typeface="+mn-lt"/>
                <a:cs typeface="+mn-lt"/>
              </a:rPr>
              <a:t>ts</a:t>
            </a:r>
            <a:endParaRPr lang="zh-TW" altLang="en-US">
              <a:ea typeface="+mn-lt"/>
              <a:cs typeface="+mn-lt"/>
            </a:endParaRPr>
          </a:p>
          <a:p>
            <a:endParaRPr lang="zh-TW" sz="1600" b="1">
              <a:solidFill>
                <a:srgbClr val="E86161"/>
              </a:solidFill>
              <a:ea typeface="微軟正黑體"/>
              <a:cs typeface="Arial"/>
            </a:endParaRPr>
          </a:p>
          <a:p>
            <a:pPr algn="l"/>
            <a:endParaRPr lang="zh-TW" altLang="en-US">
              <a:solidFill>
                <a:srgbClr val="E86161"/>
              </a:solidFill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9398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AD41B3-EFAA-3626-B3AF-E8C9FCBE1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zh-TW"/>
              <a:t>Historical Valuation Trend</a:t>
            </a:r>
          </a:p>
          <a:p>
            <a:endParaRPr lang="zh-TW" altLang="en-US">
              <a:ea typeface="微軟正黑體"/>
              <a:cs typeface="Arial"/>
            </a:endParaRPr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99B22836-02B5-3334-0F45-56F1B52AB0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099022"/>
              </p:ext>
            </p:extLst>
          </p:nvPr>
        </p:nvGraphicFramePr>
        <p:xfrm>
          <a:off x="892396" y="1143832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E86FCE33-014D-D725-79E7-45B5C36BD0EC}"/>
              </a:ext>
            </a:extLst>
          </p:cNvPr>
          <p:cNvSpPr/>
          <p:nvPr/>
        </p:nvSpPr>
        <p:spPr>
          <a:xfrm>
            <a:off x="7546856" y="1082081"/>
            <a:ext cx="4259863" cy="1391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434C9F5-B649-1CCA-58D4-DA1158D77E61}"/>
              </a:ext>
            </a:extLst>
          </p:cNvPr>
          <p:cNvSpPr/>
          <p:nvPr/>
        </p:nvSpPr>
        <p:spPr>
          <a:xfrm>
            <a:off x="7546856" y="2903546"/>
            <a:ext cx="4259863" cy="1391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2193B58-CE81-3A09-511A-856BE3E20815}"/>
              </a:ext>
            </a:extLst>
          </p:cNvPr>
          <p:cNvSpPr/>
          <p:nvPr/>
        </p:nvSpPr>
        <p:spPr>
          <a:xfrm>
            <a:off x="7546855" y="4720936"/>
            <a:ext cx="4259863" cy="13911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3AC4A13-172D-879E-D9AA-25F75E393CDE}"/>
              </a:ext>
            </a:extLst>
          </p:cNvPr>
          <p:cNvSpPr/>
          <p:nvPr/>
        </p:nvSpPr>
        <p:spPr>
          <a:xfrm>
            <a:off x="7546602" y="1081827"/>
            <a:ext cx="132026" cy="1387083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9717629-7537-68EC-D40E-3F00F2D6ABBF}"/>
              </a:ext>
            </a:extLst>
          </p:cNvPr>
          <p:cNvSpPr/>
          <p:nvPr/>
        </p:nvSpPr>
        <p:spPr>
          <a:xfrm>
            <a:off x="7546602" y="2903292"/>
            <a:ext cx="132026" cy="1387083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6E3E996-D491-B967-5D65-23336033C471}"/>
              </a:ext>
            </a:extLst>
          </p:cNvPr>
          <p:cNvSpPr/>
          <p:nvPr/>
        </p:nvSpPr>
        <p:spPr>
          <a:xfrm>
            <a:off x="7546602" y="4720682"/>
            <a:ext cx="132026" cy="1387083"/>
          </a:xfrm>
          <a:prstGeom prst="rect">
            <a:avLst/>
          </a:prstGeom>
          <a:solidFill>
            <a:srgbClr val="E86161"/>
          </a:solidFill>
          <a:ln>
            <a:solidFill>
              <a:srgbClr val="EB3F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一張含有 圓形 的圖片&#10;&#10;AI 產生的內容可能不正確。">
            <a:extLst>
              <a:ext uri="{FF2B5EF4-FFF2-40B4-BE49-F238E27FC236}">
                <a16:creationId xmlns:a16="http://schemas.microsoft.com/office/drawing/2014/main" id="{5215C00C-24EB-CF8B-C9F1-AAE1E94AB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914" y="1225363"/>
            <a:ext cx="552450" cy="552450"/>
          </a:xfrm>
          <a:prstGeom prst="rect">
            <a:avLst/>
          </a:prstGeom>
        </p:spPr>
      </p:pic>
      <p:pic>
        <p:nvPicPr>
          <p:cNvPr id="21" name="圖片 20" descr="一張含有 圓形 的圖片&#10;&#10;AI 產生的內容可能不正確。">
            <a:extLst>
              <a:ext uri="{FF2B5EF4-FFF2-40B4-BE49-F238E27FC236}">
                <a16:creationId xmlns:a16="http://schemas.microsoft.com/office/drawing/2014/main" id="{7BD7212F-8850-0A44-17EE-B1BA9A0A7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914" y="3046828"/>
            <a:ext cx="552450" cy="552450"/>
          </a:xfrm>
          <a:prstGeom prst="rect">
            <a:avLst/>
          </a:prstGeom>
        </p:spPr>
      </p:pic>
      <p:pic>
        <p:nvPicPr>
          <p:cNvPr id="23" name="圖片 22" descr="一張含有 圓形 的圖片&#10;&#10;AI 產生的內容可能不正確。">
            <a:extLst>
              <a:ext uri="{FF2B5EF4-FFF2-40B4-BE49-F238E27FC236}">
                <a16:creationId xmlns:a16="http://schemas.microsoft.com/office/drawing/2014/main" id="{312B2C22-73E7-B115-3E59-65DE6D7E5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914" y="4880518"/>
            <a:ext cx="552450" cy="552450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C3181050-91AB-B6F3-80DD-070A2674F50E}"/>
              </a:ext>
            </a:extLst>
          </p:cNvPr>
          <p:cNvSpPr txBox="1"/>
          <p:nvPr/>
        </p:nvSpPr>
        <p:spPr>
          <a:xfrm>
            <a:off x="8279431" y="1082120"/>
            <a:ext cx="3256197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500" b="1">
                <a:solidFill>
                  <a:srgbClr val="E86161"/>
                </a:solidFill>
                <a:ea typeface="+mn-lt"/>
                <a:cs typeface="+mn-lt"/>
              </a:rPr>
              <a:t>Multiples Expanded</a:t>
            </a:r>
            <a:endParaRPr lang="zh-TW">
              <a:solidFill>
                <a:srgbClr val="E86161"/>
              </a:solidFill>
            </a:endParaRPr>
          </a:p>
          <a:p>
            <a:endParaRPr lang="zh-TW" sz="1500">
              <a:ea typeface="微軟正黑體"/>
              <a:cs typeface="Arial"/>
            </a:endParaRPr>
          </a:p>
          <a:p>
            <a:r>
              <a:rPr lang="zh-TW" sz="1500">
                <a:ea typeface="微軟正黑體"/>
                <a:cs typeface="Arial"/>
              </a:rPr>
              <a:t>Valuation multiples expanded significantly after 2022, reflecting recovery in industrial demand and commodity markets.</a:t>
            </a:r>
            <a:endParaRPr lang="zh-TW"/>
          </a:p>
          <a:p>
            <a:pPr algn="l"/>
            <a:endParaRPr lang="zh-TW" altLang="en-US" sz="1500">
              <a:ea typeface="微軟正黑體"/>
              <a:cs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1B309A6-35F0-DB9B-2C31-F9DB0DDD932F}"/>
              </a:ext>
            </a:extLst>
          </p:cNvPr>
          <p:cNvSpPr txBox="1"/>
          <p:nvPr/>
        </p:nvSpPr>
        <p:spPr>
          <a:xfrm>
            <a:off x="8331983" y="2846537"/>
            <a:ext cx="3565886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500" b="1" err="1">
                <a:solidFill>
                  <a:srgbClr val="E86161"/>
                </a:solidFill>
                <a:ea typeface="+mn-lt"/>
                <a:cs typeface="+mn-lt"/>
              </a:rPr>
              <a:t>Persisten</a:t>
            </a:r>
            <a:r>
              <a:rPr lang="zh-TW" sz="1500" b="1">
                <a:solidFill>
                  <a:srgbClr val="E86161"/>
                </a:solidFill>
                <a:ea typeface="+mn-lt"/>
                <a:cs typeface="+mn-lt"/>
              </a:rPr>
              <a:t>t</a:t>
            </a:r>
            <a:r>
              <a:rPr lang="zh-TW" altLang="en-US" sz="1500" b="1">
                <a:solidFill>
                  <a:srgbClr val="E86161"/>
                </a:solidFill>
                <a:ea typeface="+mn-lt"/>
                <a:cs typeface="+mn-lt"/>
              </a:rPr>
              <a:t> </a:t>
            </a:r>
            <a:r>
              <a:rPr lang="en-US" altLang="zh-TW" sz="1500" b="1">
                <a:solidFill>
                  <a:srgbClr val="E86161"/>
                </a:solidFill>
                <a:ea typeface="+mn-lt"/>
                <a:cs typeface="+mn-lt"/>
              </a:rPr>
              <a:t>D</a:t>
            </a:r>
            <a:r>
              <a:rPr lang="zh-TW" sz="1500" b="1">
                <a:solidFill>
                  <a:srgbClr val="E86161"/>
                </a:solidFill>
                <a:ea typeface="+mn-lt"/>
                <a:cs typeface="+mn-lt"/>
              </a:rPr>
              <a:t>is</a:t>
            </a:r>
            <a:r>
              <a:rPr lang="en-US" altLang="zh-TW" sz="1500" b="1" err="1">
                <a:solidFill>
                  <a:srgbClr val="E86161"/>
                </a:solidFill>
                <a:ea typeface="+mn-lt"/>
                <a:cs typeface="+mn-lt"/>
              </a:rPr>
              <a:t>cou</a:t>
            </a:r>
            <a:r>
              <a:rPr lang="zh-TW" sz="1500" b="1">
                <a:solidFill>
                  <a:srgbClr val="E86161"/>
                </a:solidFill>
                <a:ea typeface="+mn-lt"/>
                <a:cs typeface="+mn-lt"/>
              </a:rPr>
              <a:t>n</a:t>
            </a:r>
            <a:r>
              <a:rPr lang="en-US" altLang="zh-TW" sz="1500" b="1">
                <a:solidFill>
                  <a:srgbClr val="E86161"/>
                </a:solidFill>
                <a:ea typeface="+mn-lt"/>
                <a:cs typeface="+mn-lt"/>
              </a:rPr>
              <a:t>t</a:t>
            </a:r>
            <a:endParaRPr lang="zh-TW" altLang="en-US"/>
          </a:p>
          <a:p>
            <a:endParaRPr lang="zh-TW" sz="1500">
              <a:solidFill>
                <a:srgbClr val="000000"/>
              </a:solidFill>
              <a:ea typeface="微軟正黑體"/>
              <a:cs typeface="Arial"/>
            </a:endParaRPr>
          </a:p>
          <a:p>
            <a:r>
              <a:rPr lang="en-US" altLang="zh-TW" sz="1500">
                <a:ea typeface="微軟正黑體"/>
                <a:cs typeface="Arial"/>
              </a:rPr>
              <a:t>The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M</a:t>
            </a:r>
            <a:r>
              <a:rPr lang="zh-TW" sz="1500">
                <a:ea typeface="微軟正黑體"/>
                <a:cs typeface="Arial"/>
              </a:rPr>
              <a:t>at</a:t>
            </a:r>
            <a:r>
              <a:rPr lang="en-US" altLang="zh-TW" sz="1500">
                <a:ea typeface="微軟正黑體"/>
                <a:cs typeface="Arial"/>
              </a:rPr>
              <a:t>er</a:t>
            </a:r>
            <a:r>
              <a:rPr lang="zh-TW" sz="1500">
                <a:ea typeface="微軟正黑體"/>
                <a:cs typeface="Arial"/>
              </a:rPr>
              <a:t>i</a:t>
            </a:r>
            <a:r>
              <a:rPr lang="en-US" altLang="zh-TW" sz="1500">
                <a:ea typeface="微軟正黑體"/>
                <a:cs typeface="Arial"/>
              </a:rPr>
              <a:t>a</a:t>
            </a:r>
            <a:r>
              <a:rPr lang="zh-TW" sz="1500">
                <a:ea typeface="微軟正黑體"/>
                <a:cs typeface="Arial"/>
              </a:rPr>
              <a:t>ls </a:t>
            </a:r>
            <a:r>
              <a:rPr lang="en-US" altLang="zh-TW" sz="1500">
                <a:ea typeface="微軟正黑體"/>
                <a:cs typeface="Arial"/>
              </a:rPr>
              <a:t>sector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r</a:t>
            </a:r>
            <a:r>
              <a:rPr lang="zh-TW" sz="1500">
                <a:ea typeface="微軟正黑體"/>
                <a:cs typeface="Arial"/>
              </a:rPr>
              <a:t>e</a:t>
            </a:r>
            <a:r>
              <a:rPr lang="en-US" altLang="zh-TW" sz="1500">
                <a:ea typeface="微軟正黑體"/>
                <a:cs typeface="Arial"/>
              </a:rPr>
              <a:t>m</a:t>
            </a:r>
            <a:r>
              <a:rPr lang="zh-TW" sz="1500">
                <a:ea typeface="微軟正黑體"/>
                <a:cs typeface="Arial"/>
              </a:rPr>
              <a:t>a</a:t>
            </a:r>
            <a:r>
              <a:rPr lang="en-US" altLang="zh-TW" sz="1500" err="1">
                <a:ea typeface="微軟正黑體"/>
                <a:cs typeface="Arial"/>
              </a:rPr>
              <a:t>i</a:t>
            </a:r>
            <a:r>
              <a:rPr lang="zh-TW" sz="1500">
                <a:ea typeface="微軟正黑體"/>
                <a:cs typeface="Arial"/>
              </a:rPr>
              <a:t>ns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co</a:t>
            </a:r>
            <a:r>
              <a:rPr lang="zh-TW" sz="1500">
                <a:ea typeface="微軟正黑體"/>
                <a:cs typeface="Arial"/>
              </a:rPr>
              <a:t>n</a:t>
            </a:r>
            <a:r>
              <a:rPr lang="en-US" altLang="zh-TW" sz="1500">
                <a:ea typeface="微軟正黑體"/>
                <a:cs typeface="Arial"/>
              </a:rPr>
              <a:t>s</a:t>
            </a:r>
            <a:r>
              <a:rPr lang="zh-TW" sz="1500">
                <a:ea typeface="微軟正黑體"/>
                <a:cs typeface="Arial"/>
              </a:rPr>
              <a:t>i</a:t>
            </a:r>
            <a:r>
              <a:rPr lang="en-US" altLang="zh-TW" sz="1500" err="1">
                <a:ea typeface="微軟正黑體"/>
                <a:cs typeface="Arial"/>
              </a:rPr>
              <a:t>ste</a:t>
            </a:r>
            <a:r>
              <a:rPr lang="zh-TW" sz="1500">
                <a:ea typeface="微軟正黑體"/>
                <a:cs typeface="Arial"/>
              </a:rPr>
              <a:t>ntly </a:t>
            </a:r>
            <a:r>
              <a:rPr lang="en-US" altLang="zh-TW" sz="1500" err="1">
                <a:ea typeface="微軟正黑體"/>
                <a:cs typeface="Arial"/>
              </a:rPr>
              <a:t>discoun</a:t>
            </a:r>
            <a:r>
              <a:rPr lang="zh-TW" sz="1500">
                <a:ea typeface="微軟正黑體"/>
                <a:cs typeface="Arial"/>
              </a:rPr>
              <a:t>te</a:t>
            </a:r>
            <a:r>
              <a:rPr lang="en-US" altLang="zh-TW" sz="1500">
                <a:ea typeface="微軟正黑體"/>
                <a:cs typeface="Arial"/>
              </a:rPr>
              <a:t>d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zh-TW" sz="1500">
                <a:ea typeface="微軟正黑體"/>
                <a:cs typeface="Arial"/>
              </a:rPr>
              <a:t>rel</a:t>
            </a:r>
            <a:r>
              <a:rPr lang="en-US" altLang="zh-TW" sz="1500">
                <a:ea typeface="微軟正黑體"/>
                <a:cs typeface="Arial"/>
              </a:rPr>
              <a:t>a</a:t>
            </a:r>
            <a:r>
              <a:rPr lang="zh-TW" sz="1500">
                <a:ea typeface="微軟正黑體"/>
                <a:cs typeface="Arial"/>
              </a:rPr>
              <a:t>ti</a:t>
            </a:r>
            <a:r>
              <a:rPr lang="en-US" altLang="zh-TW" sz="1500">
                <a:ea typeface="微軟正黑體"/>
                <a:cs typeface="Arial"/>
              </a:rPr>
              <a:t>v</a:t>
            </a:r>
            <a:r>
              <a:rPr lang="zh-TW" sz="1500">
                <a:ea typeface="微軟正黑體"/>
                <a:cs typeface="Arial"/>
              </a:rPr>
              <a:t>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t</a:t>
            </a:r>
            <a:r>
              <a:rPr lang="zh-TW" sz="1500">
                <a:ea typeface="微軟正黑體"/>
                <a:cs typeface="Arial"/>
              </a:rPr>
              <a:t>o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 err="1">
                <a:ea typeface="微軟正黑體"/>
                <a:cs typeface="Arial"/>
              </a:rPr>
              <a:t>th</a:t>
            </a:r>
            <a:r>
              <a:rPr lang="zh-TW" sz="1500">
                <a:ea typeface="微軟正黑體"/>
                <a:cs typeface="Arial"/>
              </a:rPr>
              <a:t>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S&amp;P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500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zh-TW" sz="1500">
                <a:ea typeface="微軟正黑體"/>
                <a:cs typeface="Arial"/>
              </a:rPr>
              <a:t>du</a:t>
            </a:r>
            <a:r>
              <a:rPr lang="en-US" altLang="zh-TW" sz="1500">
                <a:ea typeface="微軟正黑體"/>
                <a:cs typeface="Arial"/>
              </a:rPr>
              <a:t>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zh-TW" sz="1500">
                <a:ea typeface="微軟正黑體"/>
                <a:cs typeface="Arial"/>
              </a:rPr>
              <a:t>t</a:t>
            </a:r>
            <a:r>
              <a:rPr lang="en-US" altLang="zh-TW" sz="1500">
                <a:ea typeface="微軟正黑體"/>
                <a:cs typeface="Arial"/>
              </a:rPr>
              <a:t>o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 err="1">
                <a:ea typeface="微軟正黑體"/>
                <a:cs typeface="Arial"/>
              </a:rPr>
              <a:t>highe</a:t>
            </a:r>
            <a:r>
              <a:rPr lang="zh-TW" sz="1500">
                <a:ea typeface="微軟正黑體"/>
                <a:cs typeface="Arial"/>
              </a:rPr>
              <a:t>r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 err="1">
                <a:ea typeface="微軟正黑體"/>
                <a:cs typeface="Arial"/>
              </a:rPr>
              <a:t>cycl</a:t>
            </a:r>
            <a:r>
              <a:rPr lang="zh-TW" sz="1500">
                <a:ea typeface="微軟正黑體"/>
                <a:cs typeface="Arial"/>
              </a:rPr>
              <a:t>i</a:t>
            </a:r>
            <a:r>
              <a:rPr lang="en-US" altLang="zh-TW" sz="1500">
                <a:ea typeface="微軟正黑體"/>
                <a:cs typeface="Arial"/>
              </a:rPr>
              <a:t>c</a:t>
            </a:r>
            <a:r>
              <a:rPr lang="zh-TW" sz="1500">
                <a:ea typeface="微軟正黑體"/>
                <a:cs typeface="Arial"/>
              </a:rPr>
              <a:t>al</a:t>
            </a:r>
            <a:r>
              <a:rPr lang="en-US" altLang="zh-TW" sz="1500" err="1">
                <a:ea typeface="微軟正黑體"/>
                <a:cs typeface="Arial"/>
              </a:rPr>
              <a:t>ity</a:t>
            </a:r>
            <a:r>
              <a:rPr lang="zh-TW" sz="1500">
                <a:ea typeface="微軟正黑體"/>
                <a:cs typeface="Arial"/>
              </a:rPr>
              <a:t> and commodity </a:t>
            </a:r>
            <a:r>
              <a:rPr lang="en-US" altLang="zh-TW" sz="1500">
                <a:ea typeface="微軟正黑體"/>
                <a:cs typeface="Arial"/>
              </a:rPr>
              <a:t>p</a:t>
            </a:r>
            <a:r>
              <a:rPr lang="zh-TW" sz="1500">
                <a:ea typeface="微軟正黑體"/>
                <a:cs typeface="Arial"/>
              </a:rPr>
              <a:t>r</a:t>
            </a:r>
            <a:r>
              <a:rPr lang="en-US" altLang="zh-TW" sz="1500">
                <a:ea typeface="微軟正黑體"/>
                <a:cs typeface="Arial"/>
              </a:rPr>
              <a:t>ice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zh-TW" sz="1500">
                <a:ea typeface="微軟正黑體"/>
                <a:cs typeface="Arial"/>
              </a:rPr>
              <a:t>e</a:t>
            </a:r>
            <a:r>
              <a:rPr lang="en-US" altLang="zh-TW" sz="1500" err="1">
                <a:ea typeface="微軟正黑體"/>
                <a:cs typeface="Arial"/>
              </a:rPr>
              <a:t>xpo</a:t>
            </a:r>
            <a:r>
              <a:rPr lang="zh-TW" sz="1500">
                <a:ea typeface="微軟正黑體"/>
                <a:cs typeface="Arial"/>
              </a:rPr>
              <a:t>s</a:t>
            </a:r>
            <a:r>
              <a:rPr lang="en-US" altLang="zh-TW" sz="1500" err="1">
                <a:ea typeface="微軟正黑體"/>
                <a:cs typeface="Arial"/>
              </a:rPr>
              <a:t>ure</a:t>
            </a:r>
            <a:r>
              <a:rPr lang="zh-TW" sz="1500">
                <a:ea typeface="微軟正黑體"/>
                <a:cs typeface="Arial"/>
              </a:rPr>
              <a:t>.</a:t>
            </a:r>
          </a:p>
          <a:p>
            <a:pPr algn="l"/>
            <a:endParaRPr lang="zh-TW" altLang="en-US" sz="1500">
              <a:ea typeface="微軟正黑體"/>
              <a:cs typeface="Arial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14E0E8D-905A-4438-EAB0-C55722D6DB68}"/>
              </a:ext>
            </a:extLst>
          </p:cNvPr>
          <p:cNvSpPr txBox="1"/>
          <p:nvPr/>
        </p:nvSpPr>
        <p:spPr>
          <a:xfrm>
            <a:off x="8331982" y="4668002"/>
            <a:ext cx="3256197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500" b="1">
                <a:solidFill>
                  <a:srgbClr val="E86161"/>
                </a:solidFill>
                <a:ea typeface="+mn-lt"/>
                <a:cs typeface="+mn-lt"/>
              </a:rPr>
              <a:t>Norma</a:t>
            </a:r>
            <a:r>
              <a:rPr lang="zh-TW" sz="1500" b="1">
                <a:solidFill>
                  <a:srgbClr val="E86161"/>
                </a:solidFill>
                <a:ea typeface="+mn-lt"/>
                <a:cs typeface="+mn-lt"/>
              </a:rPr>
              <a:t>li</a:t>
            </a:r>
            <a:r>
              <a:rPr lang="en-US" altLang="zh-TW" sz="1500" b="1">
                <a:solidFill>
                  <a:srgbClr val="E86161"/>
                </a:solidFill>
                <a:ea typeface="+mn-lt"/>
                <a:cs typeface="+mn-lt"/>
              </a:rPr>
              <a:t>zi</a:t>
            </a:r>
            <a:r>
              <a:rPr lang="zh-TW" sz="1500" b="1">
                <a:solidFill>
                  <a:srgbClr val="E86161"/>
                </a:solidFill>
                <a:ea typeface="+mn-lt"/>
                <a:cs typeface="+mn-lt"/>
              </a:rPr>
              <a:t>n</a:t>
            </a:r>
            <a:r>
              <a:rPr lang="en-US" altLang="zh-TW" sz="1500" b="1">
                <a:solidFill>
                  <a:srgbClr val="E86161"/>
                </a:solidFill>
                <a:ea typeface="+mn-lt"/>
                <a:cs typeface="+mn-lt"/>
              </a:rPr>
              <a:t>g</a:t>
            </a:r>
            <a:endParaRPr lang="zh-TW" altLang="en-US"/>
          </a:p>
          <a:p>
            <a:endParaRPr lang="zh-TW" sz="1500">
              <a:solidFill>
                <a:srgbClr val="000000"/>
              </a:solidFill>
              <a:ea typeface="微軟正黑體"/>
              <a:cs typeface="Arial"/>
            </a:endParaRPr>
          </a:p>
          <a:p>
            <a:r>
              <a:rPr lang="en-US" altLang="zh-TW" sz="1500">
                <a:ea typeface="微軟正黑體"/>
                <a:cs typeface="Arial"/>
              </a:rPr>
              <a:t>M</a:t>
            </a:r>
            <a:r>
              <a:rPr lang="zh-TW" sz="1500">
                <a:ea typeface="微軟正黑體"/>
                <a:cs typeface="Arial"/>
              </a:rPr>
              <a:t>ultiples </a:t>
            </a:r>
            <a:r>
              <a:rPr lang="en-US" altLang="zh-TW" sz="1500" err="1">
                <a:ea typeface="微軟正黑體"/>
                <a:cs typeface="Arial"/>
              </a:rPr>
              <a:t>st</a:t>
            </a:r>
            <a:r>
              <a:rPr lang="zh-TW" sz="1500">
                <a:ea typeface="微軟正黑體"/>
                <a:cs typeface="Arial"/>
              </a:rPr>
              <a:t>a</a:t>
            </a:r>
            <a:r>
              <a:rPr lang="en-US" altLang="zh-TW" sz="1500" err="1">
                <a:ea typeface="微軟正黑體"/>
                <a:cs typeface="Arial"/>
              </a:rPr>
              <a:t>biliz</a:t>
            </a:r>
            <a:r>
              <a:rPr lang="zh-TW" sz="1500">
                <a:ea typeface="微軟正黑體"/>
                <a:cs typeface="Arial"/>
              </a:rPr>
              <a:t>ed s</a:t>
            </a:r>
            <a:r>
              <a:rPr lang="en-US" altLang="zh-TW" sz="1500">
                <a:ea typeface="微軟正黑體"/>
                <a:cs typeface="Arial"/>
              </a:rPr>
              <a:t>l</a:t>
            </a:r>
            <a:r>
              <a:rPr lang="zh-TW" sz="1500">
                <a:ea typeface="微軟正黑體"/>
                <a:cs typeface="Arial"/>
              </a:rPr>
              <a:t>ig</a:t>
            </a:r>
            <a:r>
              <a:rPr lang="en-US" altLang="zh-TW" sz="1500">
                <a:ea typeface="微軟正黑體"/>
                <a:cs typeface="Arial"/>
              </a:rPr>
              <a:t>h</a:t>
            </a:r>
            <a:r>
              <a:rPr lang="zh-TW" sz="1500">
                <a:ea typeface="微軟正黑體"/>
                <a:cs typeface="Arial"/>
              </a:rPr>
              <a:t>tly </a:t>
            </a:r>
            <a:r>
              <a:rPr lang="en-US" altLang="zh-TW" sz="1500">
                <a:ea typeface="微軟正黑體"/>
                <a:cs typeface="Arial"/>
              </a:rPr>
              <a:t>in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zh-TW" sz="1500">
                <a:ea typeface="微軟正黑體"/>
                <a:cs typeface="Arial"/>
              </a:rPr>
              <a:t>202</a:t>
            </a:r>
            <a:r>
              <a:rPr lang="en-US" altLang="zh-TW" sz="1500">
                <a:ea typeface="微軟正黑體"/>
                <a:cs typeface="Arial"/>
              </a:rPr>
              <a:t>6</a:t>
            </a:r>
            <a:r>
              <a:rPr lang="zh-TW" sz="1500">
                <a:ea typeface="微軟正黑體"/>
                <a:cs typeface="Arial"/>
              </a:rPr>
              <a:t>, </a:t>
            </a:r>
            <a:r>
              <a:rPr lang="en-US" altLang="zh-TW" sz="1500" err="1">
                <a:ea typeface="微軟正黑體"/>
                <a:cs typeface="Arial"/>
              </a:rPr>
              <a:t>sugg</a:t>
            </a:r>
            <a:r>
              <a:rPr lang="zh-TW" sz="1500">
                <a:ea typeface="微軟正黑體"/>
                <a:cs typeface="Arial"/>
              </a:rPr>
              <a:t>e</a:t>
            </a:r>
            <a:r>
              <a:rPr lang="en-US" altLang="zh-TW" sz="1500">
                <a:ea typeface="微軟正黑體"/>
                <a:cs typeface="Arial"/>
              </a:rPr>
              <a:t>s</a:t>
            </a:r>
            <a:r>
              <a:rPr lang="zh-TW" sz="1500">
                <a:ea typeface="微軟正黑體"/>
                <a:cs typeface="Arial"/>
              </a:rPr>
              <a:t>ting </a:t>
            </a:r>
            <a:r>
              <a:rPr lang="en-US" altLang="zh-TW" sz="1500">
                <a:ea typeface="微軟正黑體"/>
                <a:cs typeface="Arial"/>
              </a:rPr>
              <a:t>the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s</a:t>
            </a:r>
            <a:r>
              <a:rPr lang="zh-TW" sz="1500">
                <a:ea typeface="微軟正黑體"/>
                <a:cs typeface="Arial"/>
              </a:rPr>
              <a:t>ec</a:t>
            </a:r>
            <a:r>
              <a:rPr lang="en-US" altLang="zh-TW" sz="1500">
                <a:ea typeface="微軟正黑體"/>
                <a:cs typeface="Arial"/>
              </a:rPr>
              <a:t>t</a:t>
            </a:r>
            <a:r>
              <a:rPr lang="zh-TW" sz="1500">
                <a:ea typeface="微軟正黑體"/>
                <a:cs typeface="Arial"/>
              </a:rPr>
              <a:t>or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ma</a:t>
            </a:r>
            <a:r>
              <a:rPr lang="zh-TW" sz="1500">
                <a:ea typeface="微軟正黑體"/>
                <a:cs typeface="Arial"/>
              </a:rPr>
              <a:t>y </a:t>
            </a:r>
            <a:r>
              <a:rPr lang="en-US" altLang="zh-TW" sz="1500">
                <a:ea typeface="微軟正黑體"/>
                <a:cs typeface="Arial"/>
              </a:rPr>
              <a:t>be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approach</a:t>
            </a:r>
            <a:r>
              <a:rPr lang="zh-TW" sz="1500">
                <a:ea typeface="微軟正黑體"/>
                <a:cs typeface="Arial"/>
              </a:rPr>
              <a:t>in</a:t>
            </a:r>
            <a:r>
              <a:rPr lang="en-US" altLang="zh-TW" sz="1500">
                <a:ea typeface="微軟正黑體"/>
                <a:cs typeface="Arial"/>
              </a:rPr>
              <a:t>g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a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more</a:t>
            </a:r>
            <a:r>
              <a:rPr lang="zh-TW" sz="1500">
                <a:ea typeface="微軟正黑體"/>
                <a:cs typeface="Arial"/>
              </a:rPr>
              <a:t> n</a:t>
            </a:r>
            <a:r>
              <a:rPr lang="en-US" altLang="zh-TW" sz="1500">
                <a:ea typeface="微軟正黑體"/>
                <a:cs typeface="Arial"/>
              </a:rPr>
              <a:t>o</a:t>
            </a:r>
            <a:r>
              <a:rPr lang="zh-TW" sz="1500">
                <a:ea typeface="微軟正黑體"/>
                <a:cs typeface="Arial"/>
              </a:rPr>
              <a:t>r</a:t>
            </a:r>
            <a:r>
              <a:rPr lang="en-US" altLang="zh-TW" sz="1500">
                <a:ea typeface="微軟正黑體"/>
                <a:cs typeface="Arial"/>
              </a:rPr>
              <a:t>m</a:t>
            </a:r>
            <a:r>
              <a:rPr lang="zh-TW" sz="1500">
                <a:ea typeface="微軟正黑體"/>
                <a:cs typeface="Arial"/>
              </a:rPr>
              <a:t>al</a:t>
            </a:r>
            <a:r>
              <a:rPr lang="en-US" altLang="zh-TW" sz="1500" err="1">
                <a:ea typeface="微軟正黑體"/>
                <a:cs typeface="Arial"/>
              </a:rPr>
              <a:t>iz</a:t>
            </a:r>
            <a:r>
              <a:rPr lang="zh-TW" sz="1500">
                <a:ea typeface="微軟正黑體"/>
                <a:cs typeface="Arial"/>
              </a:rPr>
              <a:t>ed </a:t>
            </a:r>
            <a:r>
              <a:rPr lang="en-US" altLang="zh-TW" sz="1500" err="1">
                <a:ea typeface="微軟正黑體"/>
                <a:cs typeface="Arial"/>
              </a:rPr>
              <a:t>valu</a:t>
            </a:r>
            <a:r>
              <a:rPr lang="zh-TW" sz="1500">
                <a:ea typeface="微軟正黑體"/>
                <a:cs typeface="Arial"/>
              </a:rPr>
              <a:t>a</a:t>
            </a:r>
            <a:r>
              <a:rPr lang="en-US" altLang="zh-TW" sz="1500" err="1">
                <a:ea typeface="微軟正黑體"/>
                <a:cs typeface="Arial"/>
              </a:rPr>
              <a:t>tio</a:t>
            </a:r>
            <a:r>
              <a:rPr lang="zh-TW" sz="1500">
                <a:ea typeface="微軟正黑體"/>
                <a:cs typeface="Arial"/>
              </a:rPr>
              <a:t>n</a:t>
            </a:r>
            <a:r>
              <a:rPr lang="zh-TW" altLang="en-US" sz="1500">
                <a:ea typeface="微軟正黑體"/>
                <a:cs typeface="Arial"/>
              </a:rPr>
              <a:t> </a:t>
            </a:r>
            <a:r>
              <a:rPr lang="en-US" altLang="zh-TW" sz="1500">
                <a:ea typeface="微軟正黑體"/>
                <a:cs typeface="Arial"/>
              </a:rPr>
              <a:t>lev</a:t>
            </a:r>
            <a:r>
              <a:rPr lang="zh-TW" sz="1500">
                <a:ea typeface="微軟正黑體"/>
                <a:cs typeface="Arial"/>
              </a:rPr>
              <a:t>e</a:t>
            </a:r>
            <a:r>
              <a:rPr lang="en-US" altLang="zh-TW" sz="1500">
                <a:ea typeface="微軟正黑體"/>
                <a:cs typeface="Arial"/>
              </a:rPr>
              <a:t>l</a:t>
            </a:r>
            <a:r>
              <a:rPr lang="zh-TW" sz="1500">
                <a:ea typeface="微軟正黑體"/>
                <a:cs typeface="Arial"/>
              </a:rPr>
              <a:t>.</a:t>
            </a:r>
          </a:p>
          <a:p>
            <a:pPr algn="l"/>
            <a:endParaRPr lang="zh-TW" altLang="en-US" sz="1500">
              <a:ea typeface="微軟正黑體"/>
              <a:cs typeface="Arial"/>
            </a:endParaRPr>
          </a:p>
        </p:txBody>
      </p:sp>
      <p:pic>
        <p:nvPicPr>
          <p:cNvPr id="28" name="圖片 27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E62BAFDD-41DE-CD42-FBEC-E49D9510C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1327998"/>
            <a:ext cx="359404" cy="343105"/>
          </a:xfrm>
          <a:prstGeom prst="rect">
            <a:avLst/>
          </a:prstGeom>
        </p:spPr>
      </p:pic>
      <p:pic>
        <p:nvPicPr>
          <p:cNvPr id="29" name="圖片 28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CD778B36-7CA5-706E-9C5A-91768CA3A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652" y="3108715"/>
            <a:ext cx="444976" cy="424602"/>
          </a:xfrm>
          <a:prstGeom prst="rect">
            <a:avLst/>
          </a:prstGeom>
        </p:spPr>
      </p:pic>
      <p:pic>
        <p:nvPicPr>
          <p:cNvPr id="30" name="圖片 29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5FB3589E-5AB6-F59C-873E-74EE7A54E5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7951" y="4958704"/>
            <a:ext cx="428676" cy="3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31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8F04EF-117C-79CF-BA0A-139208C9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822" y="0"/>
            <a:ext cx="7713178" cy="838200"/>
          </a:xfrm>
        </p:spPr>
        <p:txBody>
          <a:bodyPr lIns="91440" tIns="45720" rIns="91440" bIns="45720" anchor="t"/>
          <a:lstStyle/>
          <a:p>
            <a:r>
              <a:rPr lang="en-US" altLang="zh-TW" sz="2800">
                <a:ea typeface="+mj-lt"/>
                <a:cs typeface="+mj-lt"/>
              </a:rPr>
              <a:t>Ma</a:t>
            </a:r>
            <a:r>
              <a:rPr lang="zh-TW" sz="2800">
                <a:ea typeface="+mj-lt"/>
                <a:cs typeface="+mj-lt"/>
              </a:rPr>
              <a:t>te</a:t>
            </a:r>
            <a:r>
              <a:rPr lang="en-US" altLang="zh-TW" sz="2800" err="1">
                <a:ea typeface="+mj-lt"/>
                <a:cs typeface="+mj-lt"/>
              </a:rPr>
              <a:t>ri</a:t>
            </a:r>
            <a:r>
              <a:rPr lang="zh-TW" sz="2800">
                <a:ea typeface="+mj-lt"/>
                <a:cs typeface="+mj-lt"/>
              </a:rPr>
              <a:t>al</a:t>
            </a:r>
            <a:r>
              <a:rPr lang="zh-TW" altLang="en-US" sz="2800">
                <a:ea typeface="+mj-lt"/>
                <a:cs typeface="+mj-lt"/>
              </a:rPr>
              <a:t> </a:t>
            </a:r>
            <a:r>
              <a:rPr lang="en-US" altLang="zh-TW" sz="2800">
                <a:ea typeface="+mj-lt"/>
                <a:cs typeface="+mj-lt"/>
              </a:rPr>
              <a:t>Sec</a:t>
            </a:r>
            <a:r>
              <a:rPr lang="zh-TW" sz="2800">
                <a:ea typeface="+mj-lt"/>
                <a:cs typeface="+mj-lt"/>
              </a:rPr>
              <a:t>to</a:t>
            </a:r>
            <a:r>
              <a:rPr lang="en-US" altLang="zh-TW" sz="2800">
                <a:ea typeface="+mj-lt"/>
                <a:cs typeface="+mj-lt"/>
              </a:rPr>
              <a:t>r</a:t>
            </a:r>
            <a:r>
              <a:rPr lang="zh-TW" altLang="en-US" sz="2800">
                <a:ea typeface="+mj-lt"/>
                <a:cs typeface="+mj-lt"/>
              </a:rPr>
              <a:t> </a:t>
            </a:r>
            <a:r>
              <a:rPr lang="zh-TW" sz="2800">
                <a:ea typeface="+mj-lt"/>
                <a:cs typeface="+mj-lt"/>
              </a:rPr>
              <a:t>Outlook</a:t>
            </a:r>
            <a:r>
              <a:rPr lang="zh-TW" altLang="en-US" sz="2800">
                <a:ea typeface="+mj-lt"/>
                <a:cs typeface="+mj-lt"/>
              </a:rPr>
              <a:t> </a:t>
            </a:r>
            <a:r>
              <a:rPr lang="en-US" altLang="zh-TW" sz="2800">
                <a:ea typeface="+mj-lt"/>
                <a:cs typeface="+mj-lt"/>
              </a:rPr>
              <a:t>&amp;</a:t>
            </a:r>
            <a:r>
              <a:rPr lang="zh-TW" altLang="en-US" sz="2800">
                <a:ea typeface="+mj-lt"/>
                <a:cs typeface="+mj-lt"/>
              </a:rPr>
              <a:t> </a:t>
            </a:r>
            <a:r>
              <a:rPr lang="en-US" altLang="zh-TW" sz="2800">
                <a:ea typeface="+mj-lt"/>
                <a:cs typeface="+mj-lt"/>
              </a:rPr>
              <a:t>Technical</a:t>
            </a:r>
            <a:r>
              <a:rPr lang="zh-TW" altLang="en-US" sz="2800">
                <a:ea typeface="+mj-lt"/>
                <a:cs typeface="+mj-lt"/>
              </a:rPr>
              <a:t> </a:t>
            </a:r>
            <a:r>
              <a:rPr lang="en-US" altLang="zh-TW" sz="2800">
                <a:ea typeface="+mj-lt"/>
                <a:cs typeface="+mj-lt"/>
              </a:rPr>
              <a:t>Analysis</a:t>
            </a:r>
            <a:endParaRPr lang="zh-TW" sz="2800">
              <a:ea typeface="微軟正黑體"/>
              <a:cs typeface="Arial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C9E161E-A1B9-7E23-40AA-33E60C55DCD3}"/>
              </a:ext>
            </a:extLst>
          </p:cNvPr>
          <p:cNvSpPr/>
          <p:nvPr/>
        </p:nvSpPr>
        <p:spPr>
          <a:xfrm>
            <a:off x="484095" y="1195159"/>
            <a:ext cx="4968892" cy="508298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7387117-A5FD-1FB1-CDE9-09F115EF14CB}"/>
              </a:ext>
            </a:extLst>
          </p:cNvPr>
          <p:cNvSpPr/>
          <p:nvPr/>
        </p:nvSpPr>
        <p:spPr>
          <a:xfrm>
            <a:off x="6221506" y="1195159"/>
            <a:ext cx="4968892" cy="508298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A79D1B7-A3F9-29F8-E6AB-10B067D1C62E}"/>
              </a:ext>
            </a:extLst>
          </p:cNvPr>
          <p:cNvSpPr/>
          <p:nvPr/>
        </p:nvSpPr>
        <p:spPr>
          <a:xfrm>
            <a:off x="484349" y="1195413"/>
            <a:ext cx="4972967" cy="576185"/>
          </a:xfrm>
          <a:prstGeom prst="rect">
            <a:avLst/>
          </a:prstGeom>
          <a:solidFill>
            <a:srgbClr val="EB3F3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466AEA9-A584-92DC-C8EE-7B7B424D5476}"/>
              </a:ext>
            </a:extLst>
          </p:cNvPr>
          <p:cNvSpPr txBox="1"/>
          <p:nvPr/>
        </p:nvSpPr>
        <p:spPr>
          <a:xfrm>
            <a:off x="1334782" y="1283406"/>
            <a:ext cx="38942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>
                <a:solidFill>
                  <a:schemeClr val="bg1"/>
                </a:solidFill>
                <a:ea typeface="微軟正黑體"/>
                <a:cs typeface="Arial"/>
              </a:rPr>
              <a:t>Valuation Outlook</a:t>
            </a:r>
          </a:p>
        </p:txBody>
      </p:sp>
      <p:pic>
        <p:nvPicPr>
          <p:cNvPr id="10" name="圖片 9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511870D0-7C72-6B12-BF70-0AF7C3235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33" y="1295400"/>
            <a:ext cx="383852" cy="37570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2371C0D-E043-520B-BB80-FDD4B40A95A6}"/>
              </a:ext>
            </a:extLst>
          </p:cNvPr>
          <p:cNvSpPr/>
          <p:nvPr/>
        </p:nvSpPr>
        <p:spPr>
          <a:xfrm>
            <a:off x="6221760" y="1195413"/>
            <a:ext cx="4972967" cy="576185"/>
          </a:xfrm>
          <a:prstGeom prst="rect">
            <a:avLst/>
          </a:prstGeom>
          <a:solidFill>
            <a:srgbClr val="068A4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A7643EE-F6BE-4AA0-2E56-17F2267BD4A2}"/>
              </a:ext>
            </a:extLst>
          </p:cNvPr>
          <p:cNvSpPr txBox="1"/>
          <p:nvPr/>
        </p:nvSpPr>
        <p:spPr>
          <a:xfrm>
            <a:off x="7098276" y="1301332"/>
            <a:ext cx="309485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>
                <a:solidFill>
                  <a:schemeClr val="bg1"/>
                </a:solidFill>
                <a:ea typeface="微軟正黑體"/>
                <a:cs typeface="Arial"/>
              </a:rPr>
              <a:t>Technical Analysis</a:t>
            </a:r>
          </a:p>
        </p:txBody>
      </p:sp>
      <p:pic>
        <p:nvPicPr>
          <p:cNvPr id="13" name="圖片 12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34659CA3-4760-EA76-D55F-3AD2B6A3F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871" y="1254651"/>
            <a:ext cx="465350" cy="461277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BEA9E6C-DA40-7E5A-7BFF-57EEC8636874}"/>
              </a:ext>
            </a:extLst>
          </p:cNvPr>
          <p:cNvSpPr txBox="1"/>
          <p:nvPr/>
        </p:nvSpPr>
        <p:spPr>
          <a:xfrm>
            <a:off x="1134321" y="1987454"/>
            <a:ext cx="4318002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>
                <a:ea typeface="微軟正黑體"/>
                <a:cs typeface="Arial"/>
              </a:rPr>
              <a:t>The Materials sector will likely continue trading at a discount to the S&amp;P 500 due to its cyclical earnings and commodity price exposure.</a:t>
            </a:r>
            <a:endParaRPr lang="en-US" altLang="zh-TW" sz="1600">
              <a:ea typeface="微軟正黑體"/>
              <a:cs typeface="Arial"/>
            </a:endParaRPr>
          </a:p>
          <a:p>
            <a:endParaRPr lang="zh-TW" sz="1600">
              <a:ea typeface="微軟正黑體"/>
              <a:cs typeface="Arial"/>
            </a:endParaRPr>
          </a:p>
          <a:p>
            <a:endParaRPr lang="zh-TW" sz="1600">
              <a:ea typeface="微軟正黑體"/>
              <a:cs typeface="Arial"/>
            </a:endParaRPr>
          </a:p>
          <a:p>
            <a:r>
              <a:rPr lang="zh-TW" sz="1600">
                <a:ea typeface="微軟正黑體"/>
                <a:cs typeface="Arial"/>
              </a:rPr>
              <a:t>Valuations may expand moderately if global industrial activity and infrastructure spending increase.</a:t>
            </a:r>
            <a:endParaRPr lang="en-US" altLang="zh-TW" sz="1600">
              <a:ea typeface="微軟正黑體"/>
              <a:cs typeface="Arial"/>
            </a:endParaRPr>
          </a:p>
          <a:p>
            <a:endParaRPr lang="zh-TW" sz="1600">
              <a:ea typeface="微軟正黑體"/>
              <a:cs typeface="Arial"/>
            </a:endParaRPr>
          </a:p>
          <a:p>
            <a:endParaRPr lang="zh-TW" altLang="en-US" sz="1600">
              <a:ea typeface="微軟正黑體"/>
              <a:cs typeface="Arial"/>
            </a:endParaRPr>
          </a:p>
          <a:p>
            <a:r>
              <a:rPr lang="zh-TW" sz="1600">
                <a:ea typeface="微軟正黑體"/>
                <a:cs typeface="Arial"/>
              </a:rPr>
              <a:t>Demand for energy transition metals such as copper and lithium could support long-term sector growth.</a:t>
            </a:r>
            <a:endParaRPr lang="en-US" altLang="zh-TW" sz="1600">
              <a:ea typeface="微軟正黑體"/>
              <a:cs typeface="Arial"/>
            </a:endParaRPr>
          </a:p>
          <a:p>
            <a:endParaRPr lang="zh-TW" sz="1600">
              <a:ea typeface="微軟正黑體"/>
              <a:cs typeface="Arial"/>
            </a:endParaRPr>
          </a:p>
          <a:p>
            <a:pPr algn="l"/>
            <a:endParaRPr lang="zh-TW" altLang="en-US" sz="1600">
              <a:ea typeface="微軟正黑體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7E3BE5A-C281-352F-C9F5-DBA17AA2D486}"/>
              </a:ext>
            </a:extLst>
          </p:cNvPr>
          <p:cNvSpPr txBox="1"/>
          <p:nvPr/>
        </p:nvSpPr>
        <p:spPr>
          <a:xfrm>
            <a:off x="6809044" y="1989075"/>
            <a:ext cx="4378265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600">
                <a:ea typeface="微軟正黑體"/>
                <a:cs typeface="Arial"/>
              </a:rPr>
              <a:t>The Materials sector generally follows global economic and commodity cycles.</a:t>
            </a:r>
          </a:p>
          <a:p>
            <a:endParaRPr lang="zh-TW" sz="1600">
              <a:ea typeface="微軟正黑體"/>
              <a:cs typeface="Arial"/>
            </a:endParaRPr>
          </a:p>
          <a:p>
            <a:endParaRPr lang="zh-TW" altLang="en-US" sz="1600">
              <a:ea typeface="微軟正黑體"/>
              <a:cs typeface="Arial"/>
            </a:endParaRPr>
          </a:p>
          <a:p>
            <a:r>
              <a:rPr lang="zh-TW" sz="1600">
                <a:ea typeface="微軟正黑體"/>
                <a:cs typeface="Arial"/>
              </a:rPr>
              <a:t>Recent price trends suggest stable support levels during market corrections.</a:t>
            </a:r>
          </a:p>
          <a:p>
            <a:endParaRPr lang="zh-TW" sz="1600">
              <a:ea typeface="微軟正黑體"/>
              <a:cs typeface="Arial"/>
            </a:endParaRPr>
          </a:p>
          <a:p>
            <a:endParaRPr lang="zh-TW" altLang="en-US" sz="1600">
              <a:ea typeface="微軟正黑體"/>
              <a:cs typeface="Arial"/>
            </a:endParaRPr>
          </a:p>
          <a:p>
            <a:r>
              <a:rPr lang="zh-TW" sz="1600">
                <a:ea typeface="微軟正黑體"/>
                <a:cs typeface="Arial"/>
              </a:rPr>
              <a:t>If the sector remains above long-term moving averages (e.g., 200-day moving average), it indicates a potential bullish trend.</a:t>
            </a:r>
          </a:p>
        </p:txBody>
      </p:sp>
      <p:pic>
        <p:nvPicPr>
          <p:cNvPr id="17" name="圖片 16" descr="一張含有 圓形, 太陽 的圖片&#10;&#10;AI 產生的內容可能不正確。">
            <a:extLst>
              <a:ext uri="{FF2B5EF4-FFF2-40B4-BE49-F238E27FC236}">
                <a16:creationId xmlns:a16="http://schemas.microsoft.com/office/drawing/2014/main" id="{A166594A-C9DA-0980-CE4C-A3CEBBE7A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48" y="1987363"/>
            <a:ext cx="511702" cy="499477"/>
          </a:xfrm>
          <a:prstGeom prst="rect">
            <a:avLst/>
          </a:prstGeom>
        </p:spPr>
      </p:pic>
      <p:pic>
        <p:nvPicPr>
          <p:cNvPr id="18" name="圖片 17" descr="一張含有 圓形, 太陽 的圖片&#10;&#10;AI 產生的內容可能不正確。">
            <a:extLst>
              <a:ext uri="{FF2B5EF4-FFF2-40B4-BE49-F238E27FC236}">
                <a16:creationId xmlns:a16="http://schemas.microsoft.com/office/drawing/2014/main" id="{02CB2C54-EEF9-1216-2104-2434A1BED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48" y="3389117"/>
            <a:ext cx="511702" cy="499477"/>
          </a:xfrm>
          <a:prstGeom prst="rect">
            <a:avLst/>
          </a:prstGeom>
        </p:spPr>
      </p:pic>
      <p:pic>
        <p:nvPicPr>
          <p:cNvPr id="19" name="圖片 18" descr="一張含有 圓形, 太陽 的圖片&#10;&#10;AI 產生的內容可能不正確。">
            <a:extLst>
              <a:ext uri="{FF2B5EF4-FFF2-40B4-BE49-F238E27FC236}">
                <a16:creationId xmlns:a16="http://schemas.microsoft.com/office/drawing/2014/main" id="{8DD87BB3-98E0-C3B3-407E-C155E33F8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47" y="4538229"/>
            <a:ext cx="511702" cy="499477"/>
          </a:xfrm>
          <a:prstGeom prst="rect">
            <a:avLst/>
          </a:prstGeom>
        </p:spPr>
      </p:pic>
      <p:pic>
        <p:nvPicPr>
          <p:cNvPr id="20" name="圖片 19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97969E3F-0973-452D-E752-9DE6C1757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61" y="2045176"/>
            <a:ext cx="396077" cy="379778"/>
          </a:xfrm>
          <a:prstGeom prst="rect">
            <a:avLst/>
          </a:prstGeom>
        </p:spPr>
      </p:pic>
      <p:pic>
        <p:nvPicPr>
          <p:cNvPr id="21" name="圖片 20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9FB95C09-DE92-9722-6635-F028600FD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46273" y="3479528"/>
            <a:ext cx="337400" cy="318656"/>
          </a:xfrm>
          <a:prstGeom prst="rect">
            <a:avLst/>
          </a:prstGeom>
        </p:spPr>
      </p:pic>
      <p:pic>
        <p:nvPicPr>
          <p:cNvPr id="22" name="圖片 21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AB3E70DF-3E2F-A4D8-1F8A-0AF8B7C8F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234" y="4624566"/>
            <a:ext cx="375703" cy="330880"/>
          </a:xfrm>
          <a:prstGeom prst="rect">
            <a:avLst/>
          </a:prstGeom>
        </p:spPr>
      </p:pic>
      <p:pic>
        <p:nvPicPr>
          <p:cNvPr id="23" name="圖片 22" descr="一張含有 圓形, 建築 的圖片&#10;&#10;AI 產生的內容可能不正確。">
            <a:extLst>
              <a:ext uri="{FF2B5EF4-FFF2-40B4-BE49-F238E27FC236}">
                <a16:creationId xmlns:a16="http://schemas.microsoft.com/office/drawing/2014/main" id="{7B22148C-2DB1-A7DD-CA90-D2EF9BAF56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235" y="1987363"/>
            <a:ext cx="528001" cy="544301"/>
          </a:xfrm>
          <a:prstGeom prst="rect">
            <a:avLst/>
          </a:prstGeom>
        </p:spPr>
      </p:pic>
      <p:pic>
        <p:nvPicPr>
          <p:cNvPr id="24" name="圖片 23" descr="一張含有 圓形, 建築 的圖片&#10;&#10;AI 產生的內容可能不正確。">
            <a:extLst>
              <a:ext uri="{FF2B5EF4-FFF2-40B4-BE49-F238E27FC236}">
                <a16:creationId xmlns:a16="http://schemas.microsoft.com/office/drawing/2014/main" id="{9A99B854-5B13-EF84-2D63-0B6E32F34B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235" y="2936807"/>
            <a:ext cx="528001" cy="544301"/>
          </a:xfrm>
          <a:prstGeom prst="rect">
            <a:avLst/>
          </a:prstGeom>
        </p:spPr>
      </p:pic>
      <p:pic>
        <p:nvPicPr>
          <p:cNvPr id="25" name="圖片 24" descr="一張含有 圓形, 建築 的圖片&#10;&#10;AI 產生的內容可能不正確。">
            <a:extLst>
              <a:ext uri="{FF2B5EF4-FFF2-40B4-BE49-F238E27FC236}">
                <a16:creationId xmlns:a16="http://schemas.microsoft.com/office/drawing/2014/main" id="{25E2B508-D318-FCAB-D04E-9FBCE05960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234" y="3886250"/>
            <a:ext cx="528001" cy="544301"/>
          </a:xfrm>
          <a:prstGeom prst="rect">
            <a:avLst/>
          </a:prstGeom>
        </p:spPr>
      </p:pic>
      <p:pic>
        <p:nvPicPr>
          <p:cNvPr id="27" name="圖片 26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CE974747-ED5A-F52F-59C3-CC17C3AF81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6571" y="2053324"/>
            <a:ext cx="351254" cy="371629"/>
          </a:xfrm>
          <a:prstGeom prst="rect">
            <a:avLst/>
          </a:prstGeom>
        </p:spPr>
      </p:pic>
      <p:pic>
        <p:nvPicPr>
          <p:cNvPr id="28" name="圖片 27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B1698C23-CB87-7D3D-658A-9AB23B84D8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4347" y="3002769"/>
            <a:ext cx="375704" cy="408302"/>
          </a:xfrm>
          <a:prstGeom prst="rect">
            <a:avLst/>
          </a:prstGeom>
        </p:spPr>
      </p:pic>
      <p:pic>
        <p:nvPicPr>
          <p:cNvPr id="29" name="圖片 28" descr="一張含有 黑色, 黑暗 的圖片&#10;&#10;AI 產生的內容可能不正確。">
            <a:extLst>
              <a:ext uri="{FF2B5EF4-FFF2-40B4-BE49-F238E27FC236}">
                <a16:creationId xmlns:a16="http://schemas.microsoft.com/office/drawing/2014/main" id="{6A5BEF71-4BFD-D1A8-33B6-967B165021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4722" y="3984812"/>
            <a:ext cx="355329" cy="34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09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D0DE1-E773-F3B1-CA41-E1520431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351663" y="73445"/>
            <a:ext cx="7840336" cy="1367927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chemeClr val="bg1"/>
                </a:solidFill>
                <a:cs typeface="Arial"/>
              </a:rPr>
              <a:t>Sector Weight Recommendation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8D863-FD6C-0DAF-78E2-CC583C86E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3" y="1145544"/>
            <a:ext cx="5979710" cy="5326655"/>
          </a:xfrm>
        </p:spPr>
        <p:txBody>
          <a:bodyPr lIns="91440" tIns="45720" rIns="91440" bIns="45720" anchor="t"/>
          <a:lstStyle/>
          <a:p>
            <a:r>
              <a:rPr lang="en-US" sz="2000">
                <a:cs typeface="Arial"/>
              </a:rPr>
              <a:t>Factors suggesting overweighting:</a:t>
            </a:r>
          </a:p>
          <a:p>
            <a:pPr marL="457200" indent="-457200">
              <a:buChar char="•"/>
            </a:pPr>
            <a:r>
              <a:rPr lang="en-US" sz="2000">
                <a:cs typeface="Arial"/>
              </a:rPr>
              <a:t>Trending infrastructure such as data centers, EVs, AI all require greater need for copper and special chemicals such as lithium</a:t>
            </a:r>
          </a:p>
          <a:p>
            <a:pPr marL="457200" indent="-457200">
              <a:buChar char="•"/>
            </a:pPr>
            <a:r>
              <a:rPr lang="en-US" sz="2000">
                <a:cs typeface="Arial"/>
              </a:rPr>
              <a:t>Precious metals (i.e. gold/silver) have increased in price, especially in face of macroeconomic uncertainty</a:t>
            </a:r>
          </a:p>
          <a:p>
            <a:pPr marL="457200" indent="-457200">
              <a:buChar char="•"/>
            </a:pPr>
            <a:r>
              <a:rPr lang="en-US" sz="2000">
                <a:cs typeface="Arial"/>
              </a:rPr>
              <a:t>Supply constrained, demand not, upward pressure on commodity prices</a:t>
            </a:r>
          </a:p>
          <a:p>
            <a:pPr marL="457200" indent="-457200">
              <a:buChar char="•"/>
            </a:pPr>
            <a:r>
              <a:rPr lang="en-US" sz="2000">
                <a:cs typeface="Arial"/>
              </a:rPr>
              <a:t>Basic inputs to most goods/services</a:t>
            </a:r>
          </a:p>
          <a:p>
            <a:pPr marL="457200" indent="-457200">
              <a:buChar char="•"/>
            </a:pPr>
            <a:endParaRPr lang="en-US" sz="2000">
              <a:cs typeface="Arial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2642E3-F946-5792-8E17-5416B4DA3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8117" y="1145544"/>
            <a:ext cx="5961349" cy="5326655"/>
          </a:xfrm>
        </p:spPr>
        <p:txBody>
          <a:bodyPr lIns="91440" tIns="45720" rIns="91440" bIns="45720" anchor="t"/>
          <a:lstStyle/>
          <a:p>
            <a:r>
              <a:rPr lang="en-US" sz="2000">
                <a:cs typeface="Arial"/>
              </a:rPr>
              <a:t>Factors </a:t>
            </a:r>
            <a:r>
              <a:rPr lang="en-US" sz="2000" err="1">
                <a:cs typeface="Arial"/>
              </a:rPr>
              <a:t>sugges</a:t>
            </a:r>
            <a:r>
              <a:rPr lang="en-US" sz="2000">
                <a:cs typeface="Arial"/>
              </a:rPr>
              <a:t>ting underweighting:</a:t>
            </a:r>
          </a:p>
          <a:p>
            <a:pPr marL="342900" indent="-342900">
              <a:buChar char="•"/>
            </a:pPr>
            <a:r>
              <a:rPr lang="en-US" sz="2000">
                <a:cs typeface="Arial"/>
              </a:rPr>
              <a:t>Highly cyclical, very sensitive to macroeconomic factors</a:t>
            </a:r>
          </a:p>
          <a:p>
            <a:pPr marL="800100" lvl="1" indent="-342900">
              <a:buChar char="•"/>
            </a:pPr>
            <a:r>
              <a:rPr lang="en-US" sz="2000">
                <a:cs typeface="Arial"/>
              </a:rPr>
              <a:t>Uncertain trade policies</a:t>
            </a:r>
          </a:p>
          <a:p>
            <a:pPr marL="800100" lvl="1" indent="-342900">
              <a:buChar char="•"/>
            </a:pPr>
            <a:r>
              <a:rPr lang="en-US" sz="2000">
                <a:cs typeface="Arial"/>
              </a:rPr>
              <a:t>Federal Reserve is maintaining interest rate goals, uncertain future</a:t>
            </a:r>
          </a:p>
          <a:p>
            <a:pPr marL="342900" lvl="2" indent="-342900"/>
            <a:r>
              <a:rPr lang="en-US">
                <a:cs typeface="Arial"/>
              </a:rPr>
              <a:t>High capital intensity industry -&gt; long term fixed-rate liabilities are highly sensitive to interest rate changes. </a:t>
            </a:r>
          </a:p>
          <a:p>
            <a:pPr marL="342900" lvl="2" indent="-342900"/>
            <a:r>
              <a:rPr lang="en-US">
                <a:cs typeface="Arial"/>
              </a:rPr>
              <a:t>Strong competitive forces, lower sector profitability</a:t>
            </a:r>
          </a:p>
          <a:p>
            <a:pPr marL="342900" lvl="2" indent="-342900"/>
            <a:r>
              <a:rPr lang="en-US">
                <a:cs typeface="Arial"/>
              </a:rPr>
              <a:t>Sector is highly mature, overall, not much room for growth</a:t>
            </a:r>
          </a:p>
          <a:p>
            <a:pPr marL="342900" lvl="2" indent="-342900"/>
            <a:r>
              <a:rPr lang="en-US">
                <a:cs typeface="Arial"/>
              </a:rPr>
              <a:t>Lower sector profitability ratios than S&amp;P 500</a:t>
            </a:r>
          </a:p>
        </p:txBody>
      </p:sp>
    </p:spTree>
    <p:extLst>
      <p:ext uri="{BB962C8B-B14F-4D97-AF65-F5344CB8AC3E}">
        <p14:creationId xmlns:p14="http://schemas.microsoft.com/office/powerpoint/2010/main" val="1620667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9A4EA-DB17-99A8-E9FF-BA7B0E4F687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669829" y="226687"/>
            <a:ext cx="8522330" cy="883998"/>
          </a:xfr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4000" b="0">
                <a:solidFill>
                  <a:schemeClr val="bg1"/>
                </a:solidFill>
                <a:latin typeface="+mj-lt"/>
                <a:ea typeface="+mj-ea"/>
                <a:cs typeface="Arial"/>
              </a:rPr>
              <a:t>Sector Weight Recommendation</a:t>
            </a:r>
          </a:p>
        </p:txBody>
      </p:sp>
      <p:sp>
        <p:nvSpPr>
          <p:cNvPr id="6" name="Explosion: 8 Points 5">
            <a:extLst>
              <a:ext uri="{FF2B5EF4-FFF2-40B4-BE49-F238E27FC236}">
                <a16:creationId xmlns:a16="http://schemas.microsoft.com/office/drawing/2014/main" id="{ACCCD354-4094-3898-487C-E07BD240FCAB}"/>
              </a:ext>
            </a:extLst>
          </p:cNvPr>
          <p:cNvSpPr/>
          <p:nvPr/>
        </p:nvSpPr>
        <p:spPr>
          <a:xfrm>
            <a:off x="2508174" y="1424562"/>
            <a:ext cx="7175651" cy="4742759"/>
          </a:xfrm>
          <a:prstGeom prst="irregularSeal1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cs typeface="Arial"/>
              </a:rPr>
              <a:t>Entire Sector: Underweight</a:t>
            </a:r>
          </a:p>
          <a:p>
            <a:pPr algn="ctr"/>
            <a:r>
              <a:rPr lang="en-US" sz="2800">
                <a:solidFill>
                  <a:schemeClr val="tx1"/>
                </a:solidFill>
                <a:cs typeface="Arial"/>
              </a:rPr>
              <a:t>Within-sector: Depends</a:t>
            </a:r>
          </a:p>
        </p:txBody>
      </p:sp>
    </p:spTree>
    <p:extLst>
      <p:ext uri="{BB962C8B-B14F-4D97-AF65-F5344CB8AC3E}">
        <p14:creationId xmlns:p14="http://schemas.microsoft.com/office/powerpoint/2010/main" val="2313477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4914A-D89A-1414-96A3-833C1E0F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0" y="137711"/>
            <a:ext cx="7823200" cy="838200"/>
          </a:xfrm>
        </p:spPr>
        <p:txBody>
          <a:bodyPr lIns="91440" tIns="45720" rIns="91440" bIns="45720" anchor="t"/>
          <a:lstStyle/>
          <a:p>
            <a:r>
              <a:rPr lang="en-US" sz="3200">
                <a:cs typeface="Arial"/>
              </a:rPr>
              <a:t>Within-Sector Weight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B76CE-0C83-031C-3D58-6FD0C8BF6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 marL="226695" indent="-226695"/>
            <a:r>
              <a:rPr lang="en-US" sz="3000">
                <a:cs typeface="Arial"/>
              </a:rPr>
              <a:t>Copper: </a:t>
            </a:r>
            <a:r>
              <a:rPr lang="en-US" sz="3000" b="1">
                <a:cs typeface="Arial"/>
              </a:rPr>
              <a:t>overweight</a:t>
            </a:r>
            <a:r>
              <a:rPr lang="en-US" sz="3000">
                <a:cs typeface="Arial"/>
              </a:rPr>
              <a:t> due to the increasing demand for data centers, AI infrastructure, grid buildout and high P/E multiple for the sector at 27.9x</a:t>
            </a:r>
          </a:p>
          <a:p>
            <a:pPr marL="226695" indent="-226695"/>
            <a:r>
              <a:rPr lang="en-US" sz="3000">
                <a:cs typeface="Arial"/>
              </a:rPr>
              <a:t>Specialty chemicals: </a:t>
            </a:r>
            <a:r>
              <a:rPr lang="en-US" sz="3000" b="1">
                <a:cs typeface="Arial"/>
              </a:rPr>
              <a:t>overweight</a:t>
            </a:r>
            <a:r>
              <a:rPr lang="en-US" sz="3000">
                <a:cs typeface="Arial"/>
              </a:rPr>
              <a:t> due to high demand (i.e. lithium as a battery part) and high P/E multiple for sector at 26.5x</a:t>
            </a:r>
          </a:p>
          <a:p>
            <a:pPr marL="226695" indent="-226695"/>
            <a:r>
              <a:rPr lang="en-US" sz="3000">
                <a:cs typeface="Arial"/>
              </a:rPr>
              <a:t>Gold: </a:t>
            </a:r>
            <a:r>
              <a:rPr lang="en-US" sz="3000" b="1">
                <a:cs typeface="Arial"/>
              </a:rPr>
              <a:t>overweight</a:t>
            </a:r>
            <a:r>
              <a:rPr lang="en-US" sz="3000">
                <a:cs typeface="Arial"/>
              </a:rPr>
              <a:t> due to increased macroeconomic volatility</a:t>
            </a:r>
          </a:p>
          <a:p>
            <a:pPr marL="226695" indent="-226695"/>
            <a:r>
              <a:rPr lang="en-US" sz="3000">
                <a:cs typeface="Arial"/>
              </a:rPr>
              <a:t>Steel: </a:t>
            </a:r>
            <a:r>
              <a:rPr lang="en-US" sz="3000" b="1">
                <a:cs typeface="Arial"/>
              </a:rPr>
              <a:t>underweight</a:t>
            </a:r>
            <a:r>
              <a:rPr lang="en-US" sz="3000">
                <a:cs typeface="Arial"/>
              </a:rPr>
              <a:t> due to lowest P/E multiple at 19.5x, very competitive, no differentiation, commodity, tariffs</a:t>
            </a:r>
          </a:p>
          <a:p>
            <a:pPr marL="0" indent="0">
              <a:buNone/>
            </a:pPr>
            <a:endParaRPr lang="en-US">
              <a:cs typeface="Arial"/>
            </a:endParaRPr>
          </a:p>
          <a:p>
            <a:pPr marL="226695" indent="-226695"/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4146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5585A-023E-4507-A730-2C7F3C80F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FE0A163-06DA-3C93-BC47-3BC861ECC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1600"/>
            <a:ext cx="7823200" cy="838200"/>
          </a:xfrm>
        </p:spPr>
        <p:txBody>
          <a:bodyPr/>
          <a:lstStyle/>
          <a:p>
            <a:r>
              <a:rPr lang="en-US" sz="2800"/>
              <a:t>Sources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A2B2CA-64D3-F849-A412-AD26C3F2B975}"/>
              </a:ext>
            </a:extLst>
          </p:cNvPr>
          <p:cNvSpPr txBox="1"/>
          <p:nvPr/>
        </p:nvSpPr>
        <p:spPr>
          <a:xfrm>
            <a:off x="166053" y="939800"/>
            <a:ext cx="11612880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solidFill>
                  <a:srgbClr val="990000"/>
                </a:solidFill>
              </a:rPr>
              <a:t>Yahoo Finance – Basic Materials Sector (</a:t>
            </a:r>
            <a:r>
              <a:rPr lang="en-US" sz="1200" b="1">
                <a:solidFill>
                  <a:srgbClr val="990000"/>
                </a:solidFill>
                <a:hlinkClick r:id="rId3"/>
              </a:rPr>
              <a:t>https://finance.yahoo.com/sectors/basic-materials/?utm_source=chatgpt.com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Visual Capitalist S&amp;P 500 Breakdown (</a:t>
            </a:r>
            <a:r>
              <a:rPr lang="en-US" sz="1200" b="1">
                <a:solidFill>
                  <a:srgbClr val="990000"/>
                </a:solidFill>
                <a:hlinkClick r:id="rId4"/>
              </a:rPr>
              <a:t>https://www.visualcapitalist.com/complete-breakdown-of-sp-500-companies/?utm_source=chatgpt.com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Stock Analysis – Materials Sector Page (</a:t>
            </a:r>
            <a:r>
              <a:rPr lang="en-US" sz="1200" b="1">
                <a:solidFill>
                  <a:srgbClr val="990000"/>
                </a:solidFill>
                <a:hlinkClick r:id="rId5"/>
              </a:rPr>
              <a:t>https://stockanalysis.com/stocks/sector/materials/?utm_source=chatgpt.com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Fred – Industrial Production: Materials (</a:t>
            </a:r>
            <a:r>
              <a:rPr lang="en-US" sz="1200" b="1">
                <a:solidFill>
                  <a:srgbClr val="990000"/>
                </a:solidFill>
                <a:hlinkClick r:id="rId6"/>
              </a:rPr>
              <a:t>https://fred.stlouisfed.org/series/IPMAT?utm_source=chatgpt.com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International Monetary Fund – World Economic Outlook (</a:t>
            </a:r>
            <a:r>
              <a:rPr lang="en-US" sz="1200" b="1">
                <a:solidFill>
                  <a:srgbClr val="990000"/>
                </a:solidFill>
                <a:hlinkClick r:id="rId7"/>
              </a:rPr>
              <a:t>https://www.imf.org/en/publications/weo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US Census Bureau (</a:t>
            </a:r>
            <a:r>
              <a:rPr lang="en-US" sz="1200" b="1">
                <a:solidFill>
                  <a:srgbClr val="990000"/>
                </a:solidFill>
                <a:hlinkClick r:id="rId8"/>
              </a:rPr>
              <a:t>https://www.census.gov/economic-indicators/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World Bank Commodity Markets Outlook (</a:t>
            </a:r>
            <a:r>
              <a:rPr lang="en-US" sz="1200" b="1">
                <a:solidFill>
                  <a:srgbClr val="990000"/>
                </a:solidFill>
                <a:hlinkClick r:id="rId9"/>
              </a:rPr>
              <a:t>https://www.worldbank.org/en/research/commodity-markets</a:t>
            </a:r>
            <a:r>
              <a:rPr lang="en-US" sz="1200" b="1">
                <a:solidFill>
                  <a:srgbClr val="990000"/>
                </a:solidFill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</a:rPr>
              <a:t>Government of Canada – Natural Resources of Canada (</a:t>
            </a:r>
            <a:r>
              <a:rPr lang="en-US" sz="1200" b="1">
                <a:solidFill>
                  <a:srgbClr val="990000"/>
                </a:solidFill>
                <a:hlinkClick r:id="rId10"/>
              </a:rPr>
              <a:t>https://natural-resources.canada.ca/minerals-mining/mining-data-statistics-analysis/minerals-metals-facts/copper-facts?utm_source=chatgpt.com</a:t>
            </a:r>
            <a:r>
              <a:rPr lang="en-US" sz="1200" b="1">
                <a:solidFill>
                  <a:srgbClr val="990000"/>
                </a:solidFill>
              </a:rPr>
              <a:t>) </a:t>
            </a:r>
          </a:p>
          <a:p>
            <a:r>
              <a:rPr lang="en-US" sz="1200">
                <a:solidFill>
                  <a:srgbClr val="990000"/>
                </a:solidFill>
                <a:ea typeface="+mn-lt"/>
                <a:cs typeface="+mn-lt"/>
                <a:hlinkClick r:id="rId11"/>
              </a:rPr>
              <a:t>https://institutional.fidelity.com/advisors/insights/spotlights/equity-sector-performance-outlook/materials-sector</a:t>
            </a:r>
            <a:endParaRPr lang="en-US"/>
          </a:p>
          <a:p>
            <a:r>
              <a:rPr lang="en-US" sz="1200">
                <a:solidFill>
                  <a:srgbClr val="990000"/>
                </a:solidFill>
                <a:ea typeface="+mn-lt"/>
                <a:cs typeface="+mn-lt"/>
                <a:hlinkClick r:id="rId12"/>
              </a:rPr>
              <a:t>https://www.bea.gov/data/gdp/gross-domestic-product</a:t>
            </a:r>
            <a:endParaRPr lang="en-US">
              <a:cs typeface="Arial"/>
            </a:endParaRPr>
          </a:p>
          <a:p>
            <a:r>
              <a:rPr lang="en-US" sz="1200" b="1">
                <a:solidFill>
                  <a:srgbClr val="990000"/>
                </a:solidFill>
                <a:cs typeface="Arial"/>
              </a:rPr>
              <a:t>S&amp;P Dow Jones Indices – Materials Sector </a:t>
            </a:r>
            <a:r>
              <a:rPr lang="en-US" sz="1200">
                <a:solidFill>
                  <a:srgbClr val="990000"/>
                </a:solidFill>
                <a:cs typeface="Arial"/>
              </a:rPr>
              <a:t>(</a:t>
            </a:r>
            <a:r>
              <a:rPr lang="en-US" sz="1200">
                <a:solidFill>
                  <a:srgbClr val="990000"/>
                </a:solidFill>
                <a:cs typeface="Arial"/>
                <a:hlinkClick r:id="rId13"/>
              </a:rPr>
              <a:t>https://www.spglobal.com/spdji/en/indices/equity/sp-500-materials-sector/?utm_source=chatgpt.com#overview</a:t>
            </a:r>
            <a:r>
              <a:rPr lang="en-US" sz="1200">
                <a:solidFill>
                  <a:srgbClr val="990000"/>
                </a:solidFill>
                <a:cs typeface="Arial"/>
              </a:rPr>
              <a:t>)</a:t>
            </a:r>
          </a:p>
          <a:p>
            <a:r>
              <a:rPr lang="en-US" sz="1200" b="1">
                <a:solidFill>
                  <a:srgbClr val="990000"/>
                </a:solidFill>
                <a:cs typeface="Arial"/>
              </a:rPr>
              <a:t>Fidelity Materials Sector Commentary -</a:t>
            </a:r>
            <a:r>
              <a:rPr lang="en-US" sz="1200">
                <a:solidFill>
                  <a:srgbClr val="990000"/>
                </a:solidFill>
                <a:cs typeface="Arial"/>
              </a:rPr>
              <a:t> </a:t>
            </a:r>
            <a:r>
              <a:rPr lang="en-US" sz="1200">
                <a:solidFill>
                  <a:srgbClr val="990000"/>
                </a:solidFill>
                <a:ea typeface="+mn-lt"/>
                <a:cs typeface="+mn-lt"/>
                <a:hlinkClick r:id="rId11"/>
              </a:rPr>
              <a:t>Materials sector</a:t>
            </a:r>
          </a:p>
          <a:p>
            <a:endParaRPr lang="en-US" sz="1200" b="1">
              <a:solidFill>
                <a:srgbClr val="990000"/>
              </a:solidFill>
              <a:cs typeface="Arial"/>
            </a:endParaRPr>
          </a:p>
          <a:p>
            <a:endParaRPr lang="en-US" sz="1200" b="1">
              <a:solidFill>
                <a:srgbClr val="990000"/>
              </a:solidFill>
              <a:cs typeface="Arial"/>
            </a:endParaRPr>
          </a:p>
          <a:p>
            <a:endParaRPr lang="en-US" sz="1200" b="1">
              <a:solidFill>
                <a:srgbClr val="990000"/>
              </a:solidFill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619711-9D52-46DE-6417-90DF5381D11F}"/>
              </a:ext>
            </a:extLst>
          </p:cNvPr>
          <p:cNvSpPr txBox="1"/>
          <p:nvPr/>
        </p:nvSpPr>
        <p:spPr>
          <a:xfrm>
            <a:off x="0" y="6657945"/>
            <a:ext cx="137603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Google Images</a:t>
            </a:r>
          </a:p>
        </p:txBody>
      </p:sp>
    </p:spTree>
    <p:extLst>
      <p:ext uri="{BB962C8B-B14F-4D97-AF65-F5344CB8AC3E}">
        <p14:creationId xmlns:p14="http://schemas.microsoft.com/office/powerpoint/2010/main" val="217879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10FB8-37C8-884C-AD03-40784A44F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DF42116-C015-440D-D4A9-7F039C282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1600"/>
            <a:ext cx="7823200" cy="838200"/>
          </a:xfrm>
        </p:spPr>
        <p:txBody>
          <a:bodyPr/>
          <a:lstStyle/>
          <a:p>
            <a:r>
              <a:rPr lang="en-US" sz="2800"/>
              <a:t>Sector Size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44508D-1C9A-84D7-AC47-6FDAA3A600EE}"/>
              </a:ext>
            </a:extLst>
          </p:cNvPr>
          <p:cNvSpPr txBox="1"/>
          <p:nvPr/>
        </p:nvSpPr>
        <p:spPr>
          <a:xfrm>
            <a:off x="5588000" y="1074906"/>
            <a:ext cx="638048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rgbClr val="990000"/>
                </a:solidFill>
              </a:rPr>
              <a:t>Materials Sector Size Overview: </a:t>
            </a:r>
          </a:p>
          <a:p>
            <a:pPr>
              <a:lnSpc>
                <a:spcPct val="150000"/>
              </a:lnSpc>
            </a:pPr>
            <a:endParaRPr lang="en-US" b="1">
              <a:solidFill>
                <a:srgbClr val="99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US" b="1">
                <a:solidFill>
                  <a:srgbClr val="990000"/>
                </a:solidFill>
              </a:rPr>
              <a:t>	-  Total Market Capitalization: $2.467 trillion USD</a:t>
            </a:r>
          </a:p>
          <a:p>
            <a:pPr>
              <a:lnSpc>
                <a:spcPct val="300000"/>
              </a:lnSpc>
            </a:pPr>
            <a:r>
              <a:rPr lang="en-US" b="1">
                <a:solidFill>
                  <a:srgbClr val="990000"/>
                </a:solidFill>
              </a:rPr>
              <a:t>	-  Percentage of S&amp;P 500 Market Value: 2.7%</a:t>
            </a:r>
          </a:p>
          <a:p>
            <a:pPr>
              <a:lnSpc>
                <a:spcPct val="300000"/>
              </a:lnSpc>
            </a:pPr>
            <a:r>
              <a:rPr lang="en-US" b="1">
                <a:solidFill>
                  <a:srgbClr val="990000"/>
                </a:solidFill>
              </a:rPr>
              <a:t>	-  Number of Industries: 14 </a:t>
            </a:r>
          </a:p>
          <a:p>
            <a:pPr>
              <a:lnSpc>
                <a:spcPct val="300000"/>
              </a:lnSpc>
            </a:pPr>
            <a:r>
              <a:rPr lang="en-US" b="1">
                <a:solidFill>
                  <a:srgbClr val="990000"/>
                </a:solidFill>
              </a:rPr>
              <a:t>	-  Number of Companies: 276 </a:t>
            </a:r>
          </a:p>
          <a:p>
            <a:pPr>
              <a:lnSpc>
                <a:spcPct val="200000"/>
              </a:lnSpc>
            </a:pPr>
            <a:endParaRPr lang="en-US" b="1">
              <a:solidFill>
                <a:srgbClr val="990000"/>
              </a:solidFill>
            </a:endParaRPr>
          </a:p>
          <a:p>
            <a:endParaRPr lang="en-US" b="1">
              <a:solidFill>
                <a:srgbClr val="99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882482-F326-01B7-B28D-9918BF09D750}"/>
              </a:ext>
            </a:extLst>
          </p:cNvPr>
          <p:cNvSpPr txBox="1"/>
          <p:nvPr/>
        </p:nvSpPr>
        <p:spPr>
          <a:xfrm>
            <a:off x="0" y="6657945"/>
            <a:ext cx="63804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Yahoo Finance – Basic Materials Sector, Visual Capitalist S&amp;P 500 Breakdown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CF31A8F-B689-1667-92BE-8A379746E7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138225"/>
              </p:ext>
            </p:extLst>
          </p:nvPr>
        </p:nvGraphicFramePr>
        <p:xfrm>
          <a:off x="447040" y="1249680"/>
          <a:ext cx="5648960" cy="474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810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283E-1EDB-D6CA-5E18-675990AC9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A00260D-5DB7-1B03-D096-274F47EED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1600"/>
            <a:ext cx="7823200" cy="838200"/>
          </a:xfrm>
        </p:spPr>
        <p:txBody>
          <a:bodyPr/>
          <a:lstStyle/>
          <a:p>
            <a:r>
              <a:rPr lang="en-US" sz="2800"/>
              <a:t>Industries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0D532E-9954-6F9F-0199-6A2A18725B47}"/>
              </a:ext>
            </a:extLst>
          </p:cNvPr>
          <p:cNvSpPr txBox="1"/>
          <p:nvPr/>
        </p:nvSpPr>
        <p:spPr>
          <a:xfrm>
            <a:off x="0" y="6657945"/>
            <a:ext cx="94081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Yahoo Finance – Basic Materials Sector Breakdown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3A6B90-3E66-2B10-B3D5-592D5F174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" y="939553"/>
            <a:ext cx="10657840" cy="56898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A69B7C-308F-2A0F-8533-F82D656FC411}"/>
              </a:ext>
            </a:extLst>
          </p:cNvPr>
          <p:cNvSpPr txBox="1"/>
          <p:nvPr/>
        </p:nvSpPr>
        <p:spPr>
          <a:xfrm>
            <a:off x="727736" y="6035992"/>
            <a:ext cx="6280727" cy="279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30.22%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9DF667-9C3A-D0E9-134D-E89582F6AE0F}"/>
              </a:ext>
            </a:extLst>
          </p:cNvPr>
          <p:cNvSpPr txBox="1"/>
          <p:nvPr/>
        </p:nvSpPr>
        <p:spPr>
          <a:xfrm>
            <a:off x="3345180" y="6026933"/>
            <a:ext cx="739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28.02%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F5D0DB-A394-E45E-1D8C-5510E1FE6E8A}"/>
              </a:ext>
            </a:extLst>
          </p:cNvPr>
          <p:cNvSpPr txBox="1"/>
          <p:nvPr/>
        </p:nvSpPr>
        <p:spPr>
          <a:xfrm>
            <a:off x="5623560" y="3356659"/>
            <a:ext cx="739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11.43%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A9ED74-B765-F067-4A51-5F9E894196F9}"/>
              </a:ext>
            </a:extLst>
          </p:cNvPr>
          <p:cNvSpPr txBox="1"/>
          <p:nvPr/>
        </p:nvSpPr>
        <p:spPr>
          <a:xfrm>
            <a:off x="7645400" y="3356659"/>
            <a:ext cx="739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9.01%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8AEA9E-1AB3-A792-9EC5-68B20C151F01}"/>
              </a:ext>
            </a:extLst>
          </p:cNvPr>
          <p:cNvSpPr txBox="1"/>
          <p:nvPr/>
        </p:nvSpPr>
        <p:spPr>
          <a:xfrm>
            <a:off x="5623560" y="4823750"/>
            <a:ext cx="739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6.09%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715D19-7FF0-0A48-3DCF-7BF941658071}"/>
              </a:ext>
            </a:extLst>
          </p:cNvPr>
          <p:cNvSpPr txBox="1"/>
          <p:nvPr/>
        </p:nvSpPr>
        <p:spPr>
          <a:xfrm>
            <a:off x="5623560" y="6026933"/>
            <a:ext cx="739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5.15%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AC460B-4B8E-DB45-3290-079E2CA709B9}"/>
              </a:ext>
            </a:extLst>
          </p:cNvPr>
          <p:cNvSpPr txBox="1"/>
          <p:nvPr/>
        </p:nvSpPr>
        <p:spPr>
          <a:xfrm>
            <a:off x="7520940" y="4625924"/>
            <a:ext cx="739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>
                <a:solidFill>
                  <a:srgbClr val="990000"/>
                </a:solidFill>
              </a:rPr>
              <a:t>3.57%</a:t>
            </a:r>
          </a:p>
        </p:txBody>
      </p:sp>
    </p:spTree>
    <p:extLst>
      <p:ext uri="{BB962C8B-B14F-4D97-AF65-F5344CB8AC3E}">
        <p14:creationId xmlns:p14="http://schemas.microsoft.com/office/powerpoint/2010/main" val="2722522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DA4EF-442D-9E99-F3FC-65BAA32DA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48E187D-D559-1D43-E445-99327C2C1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1600"/>
            <a:ext cx="7823200" cy="838200"/>
          </a:xfrm>
        </p:spPr>
        <p:txBody>
          <a:bodyPr/>
          <a:lstStyle/>
          <a:p>
            <a:r>
              <a:rPr lang="en-US" sz="2800"/>
              <a:t>Companies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D799C-F9E8-7CCB-A3D0-70E88599BAEB}"/>
              </a:ext>
            </a:extLst>
          </p:cNvPr>
          <p:cNvSpPr txBox="1"/>
          <p:nvPr/>
        </p:nvSpPr>
        <p:spPr>
          <a:xfrm>
            <a:off x="0" y="6657945"/>
            <a:ext cx="94081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Stock Analysis – Materials Sector Stocks, Google Images </a:t>
            </a:r>
          </a:p>
        </p:txBody>
      </p:sp>
      <p:pic>
        <p:nvPicPr>
          <p:cNvPr id="4098" name="Picture 2" descr="Linde plc (Linde) - BNamericas">
            <a:extLst>
              <a:ext uri="{FF2B5EF4-FFF2-40B4-BE49-F238E27FC236}">
                <a16:creationId xmlns:a16="http://schemas.microsoft.com/office/drawing/2014/main" id="{2CF257B5-B7D3-0FFB-1533-09E0C0F86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943" y="1100505"/>
            <a:ext cx="1267832" cy="51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HP GROUP LIMITED BHP Stock | London Stock Exchange">
            <a:extLst>
              <a:ext uri="{FF2B5EF4-FFF2-40B4-BE49-F238E27FC236}">
                <a16:creationId xmlns:a16="http://schemas.microsoft.com/office/drawing/2014/main" id="{8F4C63DF-CBDC-95DC-6499-A1FBD8C50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284" y="1353378"/>
            <a:ext cx="1324355" cy="73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outhern Copper Corporation - Prewave.ai">
            <a:extLst>
              <a:ext uri="{FF2B5EF4-FFF2-40B4-BE49-F238E27FC236}">
                <a16:creationId xmlns:a16="http://schemas.microsoft.com/office/drawing/2014/main" id="{7F0299D5-155F-9C82-5048-67D9A2801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36" y="1662938"/>
            <a:ext cx="1400131" cy="140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io Tinto completes acquisition of Arcadium Lithium">
            <a:extLst>
              <a:ext uri="{FF2B5EF4-FFF2-40B4-BE49-F238E27FC236}">
                <a16:creationId xmlns:a16="http://schemas.microsoft.com/office/drawing/2014/main" id="{594FC0C1-5AC8-E569-04E9-C751342C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653" y="2451126"/>
            <a:ext cx="1627616" cy="81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Newmont Corporation Announces Sale of Holdings of Orosur Mining Inc.">
            <a:extLst>
              <a:ext uri="{FF2B5EF4-FFF2-40B4-BE49-F238E27FC236}">
                <a16:creationId xmlns:a16="http://schemas.microsoft.com/office/drawing/2014/main" id="{3D2ABC29-2DB6-FFB1-8FED-7F1F984E2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943" y="2996529"/>
            <a:ext cx="1573283" cy="78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247E0E8-28B8-C07F-432A-70B33F572C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402247"/>
              </p:ext>
            </p:extLst>
          </p:nvPr>
        </p:nvGraphicFramePr>
        <p:xfrm>
          <a:off x="138953" y="939800"/>
          <a:ext cx="8386481" cy="5420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xtBox 5">
            <a:extLst>
              <a:ext uri="{FF2B5EF4-FFF2-40B4-BE49-F238E27FC236}">
                <a16:creationId xmlns:a16="http://schemas.microsoft.com/office/drawing/2014/main" id="{2B20FD85-68FB-1338-5091-CF9E2BF52E29}"/>
              </a:ext>
            </a:extLst>
          </p:cNvPr>
          <p:cNvSpPr txBox="1"/>
          <p:nvPr/>
        </p:nvSpPr>
        <p:spPr>
          <a:xfrm>
            <a:off x="1563716" y="1778000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205.67b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2B20FD85-68FB-1338-5091-CF9E2BF52E29}"/>
              </a:ext>
            </a:extLst>
          </p:cNvPr>
          <p:cNvSpPr txBox="1"/>
          <p:nvPr/>
        </p:nvSpPr>
        <p:spPr>
          <a:xfrm>
            <a:off x="2429227" y="2283976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170.36b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B20FD85-68FB-1338-5091-CF9E2BF52E29}"/>
              </a:ext>
            </a:extLst>
          </p:cNvPr>
          <p:cNvSpPr txBox="1"/>
          <p:nvPr/>
        </p:nvSpPr>
        <p:spPr>
          <a:xfrm>
            <a:off x="3290541" y="2412334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161.67b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2B20FD85-68FB-1338-5091-CF9E2BF52E29}"/>
              </a:ext>
            </a:extLst>
          </p:cNvPr>
          <p:cNvSpPr txBox="1"/>
          <p:nvPr/>
        </p:nvSpPr>
        <p:spPr>
          <a:xfrm>
            <a:off x="4144704" y="2858030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128.93b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B20FD85-68FB-1338-5091-CF9E2BF52E29}"/>
              </a:ext>
            </a:extLst>
          </p:cNvPr>
          <p:cNvSpPr txBox="1"/>
          <p:nvPr/>
        </p:nvSpPr>
        <p:spPr>
          <a:xfrm>
            <a:off x="5037964" y="3031698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117.32b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1FA3C378-6189-BA6A-FCD8-DFF054C00911}"/>
              </a:ext>
            </a:extLst>
          </p:cNvPr>
          <p:cNvSpPr txBox="1"/>
          <p:nvPr/>
        </p:nvSpPr>
        <p:spPr>
          <a:xfrm>
            <a:off x="5911273" y="3372908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94.24b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41C40CE4-0205-326B-AD05-1A6C9742803F}"/>
              </a:ext>
            </a:extLst>
          </p:cNvPr>
          <p:cNvSpPr txBox="1"/>
          <p:nvPr/>
        </p:nvSpPr>
        <p:spPr>
          <a:xfrm>
            <a:off x="6778780" y="3479151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85.93b</a:t>
            </a: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03C394F1-EB0D-11CE-4D20-60855C59149D}"/>
              </a:ext>
            </a:extLst>
          </p:cNvPr>
          <p:cNvSpPr txBox="1"/>
          <p:nvPr/>
        </p:nvSpPr>
        <p:spPr>
          <a:xfrm>
            <a:off x="7646287" y="3489394"/>
            <a:ext cx="6280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990000"/>
                </a:solidFill>
              </a:rPr>
              <a:t>84.16b</a:t>
            </a:r>
          </a:p>
        </p:txBody>
      </p:sp>
      <p:pic>
        <p:nvPicPr>
          <p:cNvPr id="4110" name="Picture 14" descr="Agnico Eagle Mines Stock - What Moves it's Price | IFCM">
            <a:extLst>
              <a:ext uri="{FF2B5EF4-FFF2-40B4-BE49-F238E27FC236}">
                <a16:creationId xmlns:a16="http://schemas.microsoft.com/office/drawing/2014/main" id="{3B6A9762-E58D-9648-C169-7F9979DBE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936" y="3793414"/>
            <a:ext cx="1653333" cy="9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Freeport-McMoran Copper &amp; Gold Foundation">
            <a:extLst>
              <a:ext uri="{FF2B5EF4-FFF2-40B4-BE49-F238E27FC236}">
                <a16:creationId xmlns:a16="http://schemas.microsoft.com/office/drawing/2014/main" id="{2685A561-3213-0E35-7BD1-241713FEB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36" y="4007051"/>
            <a:ext cx="1272598" cy="63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Sherwin Williams Logo and symbol, meaning, history, PNG, brand">
            <a:extLst>
              <a:ext uri="{FF2B5EF4-FFF2-40B4-BE49-F238E27FC236}">
                <a16:creationId xmlns:a16="http://schemas.microsoft.com/office/drawing/2014/main" id="{39DAAB83-37E5-31FD-2B19-34A289324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156" y="4703928"/>
            <a:ext cx="1805557" cy="101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Water, Hygiene and Infection Prevention Solutions and Services | Ecolab">
            <a:extLst>
              <a:ext uri="{FF2B5EF4-FFF2-40B4-BE49-F238E27FC236}">
                <a16:creationId xmlns:a16="http://schemas.microsoft.com/office/drawing/2014/main" id="{2F6AFEF9-B069-8084-D362-DFC34E6B7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234" y="5602420"/>
            <a:ext cx="1450138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54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B1C5E-C02D-5BF8-A19F-878D52503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5D96C07-4F4D-4562-FCE0-4A42D204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1600"/>
            <a:ext cx="7823200" cy="838200"/>
          </a:xfrm>
        </p:spPr>
        <p:txBody>
          <a:bodyPr/>
          <a:lstStyle/>
          <a:p>
            <a:r>
              <a:rPr lang="en-US" sz="2800"/>
              <a:t>Performance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CA04F1-67F5-828D-1C63-8183403504E4}"/>
              </a:ext>
            </a:extLst>
          </p:cNvPr>
          <p:cNvSpPr txBox="1"/>
          <p:nvPr/>
        </p:nvSpPr>
        <p:spPr>
          <a:xfrm>
            <a:off x="0" y="6657945"/>
            <a:ext cx="34465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S&amp;P Dow Jones Indices – S&amp;P 500 Materials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641E99-DFD0-7353-0ECE-1BDDF9928F35}"/>
              </a:ext>
            </a:extLst>
          </p:cNvPr>
          <p:cNvSpPr txBox="1"/>
          <p:nvPr/>
        </p:nvSpPr>
        <p:spPr>
          <a:xfrm>
            <a:off x="6959600" y="1549425"/>
            <a:ext cx="4287716" cy="4195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>
                <a:solidFill>
                  <a:srgbClr val="990000"/>
                </a:solidFill>
              </a:rPr>
              <a:t>Driven by strong demand for industrial commodities (metals and chemicals)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b="1">
              <a:solidFill>
                <a:srgbClr val="990000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>
                <a:solidFill>
                  <a:srgbClr val="990000"/>
                </a:solidFill>
              </a:rPr>
              <a:t>Driven by increased investment in infrastructure inputs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b="1">
              <a:solidFill>
                <a:srgbClr val="990000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>
                <a:solidFill>
                  <a:srgbClr val="990000"/>
                </a:solidFill>
              </a:rPr>
              <a:t>Supports rotation in cyclical sectors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b="1">
              <a:solidFill>
                <a:srgbClr val="99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F01CEF-ABE6-FB55-1E6B-41F3D48C3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04" y="1047274"/>
            <a:ext cx="4920762" cy="551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0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42E9-11AE-C16A-6572-547E4DDF9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A69709E-9DEE-C83E-2874-3A7CECDE3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8061" y="101600"/>
            <a:ext cx="7823200" cy="838200"/>
          </a:xfrm>
        </p:spPr>
        <p:txBody>
          <a:bodyPr/>
          <a:lstStyle/>
          <a:p>
            <a:r>
              <a:rPr lang="en-US" sz="2800"/>
              <a:t>Demand: Life Cycle and Business Cycle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BF7BFB-A351-3102-34EA-1A91996BD8EA}"/>
              </a:ext>
            </a:extLst>
          </p:cNvPr>
          <p:cNvSpPr txBox="1"/>
          <p:nvPr/>
        </p:nvSpPr>
        <p:spPr>
          <a:xfrm>
            <a:off x="0" y="6657945"/>
            <a:ext cx="34465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FRED – Industrial Production: Materials, Images per ChatGPT+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3D444B-32E6-AB0A-9F83-300E86B63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365" y="1202976"/>
            <a:ext cx="2724639" cy="24897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6463EC-9C1E-B57E-ED1A-CBE96FCB2CE6}"/>
              </a:ext>
            </a:extLst>
          </p:cNvPr>
          <p:cNvSpPr txBox="1"/>
          <p:nvPr/>
        </p:nvSpPr>
        <p:spPr>
          <a:xfrm>
            <a:off x="297726" y="1202976"/>
            <a:ext cx="2724639" cy="2360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990000"/>
                </a:solidFill>
              </a:rPr>
              <a:t>Materials Life Cycle: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Mature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Cyclical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Produces basic inputs for other businesses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Growth moves w/ economic cycles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A399B7-5EA5-F22B-CC9F-0490734216F4}"/>
              </a:ext>
            </a:extLst>
          </p:cNvPr>
          <p:cNvSpPr txBox="1"/>
          <p:nvPr/>
        </p:nvSpPr>
        <p:spPr>
          <a:xfrm>
            <a:off x="297725" y="4130630"/>
            <a:ext cx="11406595" cy="2360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990000"/>
                </a:solidFill>
              </a:rPr>
              <a:t>Materials Business Cycle: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Demand rises with GDP growth, manufacturing production increases and infrastructure spending increases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Demand falls during recessions, industrial slowdowns and reduced manufacturing output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Materials are upstream in the supply chain </a:t>
            </a:r>
            <a:r>
              <a:rPr lang="en-US" sz="1400" b="1">
                <a:solidFill>
                  <a:srgbClr val="990000"/>
                </a:solidFill>
                <a:sym typeface="Wingdings" pitchFamily="2" charset="2"/>
              </a:rPr>
              <a:t> requirement for finished goods to be produced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  <a:sym typeface="Wingdings" pitchFamily="2" charset="2"/>
              </a:rPr>
              <a:t>FRED Industrial Production: Materials (IMPAT)  measures how much “stuff” the U.S. is producing in materials-heavy activity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  <a:sym typeface="Wingdings" pitchFamily="2" charset="2"/>
              </a:rPr>
              <a:t>IPMAT  RISES in expansions 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  <a:sym typeface="Wingdings" pitchFamily="2" charset="2"/>
              </a:rPr>
              <a:t>IPMAT  FALLS in recessions  </a:t>
            </a:r>
            <a:endParaRPr lang="en-US" sz="1400" b="1">
              <a:solidFill>
                <a:srgbClr val="99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E9DA2A-64BA-68F8-288D-DA47CC534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5485" y="1191950"/>
            <a:ext cx="5868789" cy="29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05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30735-E48D-9FD6-A18E-64C5DB9B1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94222B1-C78B-88F2-482C-00397C9D9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90" y="0"/>
            <a:ext cx="7823200" cy="838200"/>
          </a:xfrm>
        </p:spPr>
        <p:txBody>
          <a:bodyPr/>
          <a:lstStyle/>
          <a:p>
            <a:r>
              <a:rPr lang="en-US" sz="2800"/>
              <a:t>Demand: External Factors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AE440A-8ED0-67F4-1FDC-F38B969DC7F0}"/>
              </a:ext>
            </a:extLst>
          </p:cNvPr>
          <p:cNvSpPr txBox="1"/>
          <p:nvPr/>
        </p:nvSpPr>
        <p:spPr>
          <a:xfrm>
            <a:off x="0" y="6657945"/>
            <a:ext cx="49485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International Monetary Fund – World Economic Outlook , Images per Chat GPT+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F6D296-7073-47AE-8C6C-EF64880CF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06" y="890091"/>
            <a:ext cx="8666419" cy="35685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D180CD-4033-244A-691D-E5CCF55EC196}"/>
              </a:ext>
            </a:extLst>
          </p:cNvPr>
          <p:cNvSpPr txBox="1"/>
          <p:nvPr/>
        </p:nvSpPr>
        <p:spPr>
          <a:xfrm>
            <a:off x="222626" y="4187129"/>
            <a:ext cx="3223959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Economic Growth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=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Manufacturing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=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Demand for Raw Materials             </a:t>
            </a:r>
          </a:p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D71D3A-6B6B-5665-61E9-96CBC08A6902}"/>
              </a:ext>
            </a:extLst>
          </p:cNvPr>
          <p:cNvSpPr txBox="1"/>
          <p:nvPr/>
        </p:nvSpPr>
        <p:spPr>
          <a:xfrm>
            <a:off x="3140982" y="4187129"/>
            <a:ext cx="3223959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Infrastructure Budget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=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Manufacturing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=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Demand for Raw Materials             </a:t>
            </a:r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397676-0BBF-FDC3-8E57-90222D5A117A}"/>
              </a:ext>
            </a:extLst>
          </p:cNvPr>
          <p:cNvSpPr txBox="1"/>
          <p:nvPr/>
        </p:nvSpPr>
        <p:spPr>
          <a:xfrm>
            <a:off x="6245948" y="4160846"/>
            <a:ext cx="5091953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Commodity Prices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=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+ Higher Revenues </a:t>
            </a:r>
          </a:p>
          <a:p>
            <a:pPr>
              <a:lnSpc>
                <a:spcPct val="150000"/>
              </a:lnSpc>
            </a:pPr>
            <a:endParaRPr lang="en-US" sz="1400" b="1">
              <a:solidFill>
                <a:srgbClr val="99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Example: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Avg. Copper Price (2024/2025) = $4.00-$4.50 per pound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Increasing price of copper raises revenues for copper</a:t>
            </a:r>
          </a:p>
          <a:p>
            <a:pPr>
              <a:lnSpc>
                <a:spcPct val="150000"/>
              </a:lnSpc>
            </a:pPr>
            <a:r>
              <a:rPr lang="en-US" sz="1200" b="1">
                <a:solidFill>
                  <a:srgbClr val="990000"/>
                </a:solidFill>
              </a:rPr>
              <a:t>Mining and materials companies </a:t>
            </a:r>
          </a:p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0195B0-7932-F48B-B3C8-E97655894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706" y="1159702"/>
            <a:ext cx="2888014" cy="17347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237BB2-ADF6-276F-E50A-A548F81E9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6963" y="3119446"/>
            <a:ext cx="2603500" cy="1041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BBE962-5B27-5BDC-B451-89D43A968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0763" y="4458617"/>
            <a:ext cx="27559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64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BB4C4-5A2D-176D-B7A8-D070C4B68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5D224E7-A1FA-D06B-1128-A2E7A44FB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3618" y="47812"/>
            <a:ext cx="7823200" cy="838200"/>
          </a:xfrm>
        </p:spPr>
        <p:txBody>
          <a:bodyPr/>
          <a:lstStyle/>
          <a:p>
            <a:r>
              <a:rPr lang="en-US" sz="2800"/>
              <a:t>Demand: User/Geography and Material Flow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B96A6D-0B46-6877-ACF7-F73E2FC411A0}"/>
              </a:ext>
            </a:extLst>
          </p:cNvPr>
          <p:cNvSpPr txBox="1"/>
          <p:nvPr/>
        </p:nvSpPr>
        <p:spPr>
          <a:xfrm>
            <a:off x="0" y="6700838"/>
            <a:ext cx="92583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/>
              <a:t>Source: FRED – Industrial Production: Materials, images per Chat GPT+, Google Images, US Census Bureau, World Bank Commodity Markets Outlook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3E7F77-3DE7-1E0F-8E29-2FB242C91E50}"/>
              </a:ext>
            </a:extLst>
          </p:cNvPr>
          <p:cNvSpPr txBox="1"/>
          <p:nvPr/>
        </p:nvSpPr>
        <p:spPr>
          <a:xfrm>
            <a:off x="477019" y="1060383"/>
            <a:ext cx="4740439" cy="1391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990000"/>
                </a:solidFill>
              </a:rPr>
              <a:t>Materials Sector Major End Users: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400" b="1">
                <a:solidFill>
                  <a:srgbClr val="990000"/>
                </a:solidFill>
              </a:rPr>
              <a:t>Construction Industries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400" b="1">
                <a:solidFill>
                  <a:srgbClr val="990000"/>
                </a:solidFill>
              </a:rPr>
              <a:t>Manufacturing Industries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400" b="1">
                <a:solidFill>
                  <a:srgbClr val="990000"/>
                </a:solidFill>
              </a:rPr>
              <a:t>Automotive / Energy / Electronics Industries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BE7C4-803F-C356-3244-8B667E957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20" y="2625969"/>
            <a:ext cx="1983646" cy="13912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4772C6-C9DF-1B3A-6F71-BA52443E5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210" y="3563628"/>
            <a:ext cx="2096621" cy="1391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5033C3-1757-5B0C-1B45-63C1817BC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198" y="4954844"/>
            <a:ext cx="2413012" cy="1391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F7CEA6-B2E9-9055-C071-2C8B478DDF45}"/>
              </a:ext>
            </a:extLst>
          </p:cNvPr>
          <p:cNvSpPr txBox="1"/>
          <p:nvPr/>
        </p:nvSpPr>
        <p:spPr>
          <a:xfrm>
            <a:off x="5057217" y="960479"/>
            <a:ext cx="3834653" cy="2037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990000"/>
                </a:solidFill>
              </a:rPr>
              <a:t>Geographic Demand: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400" b="1">
                <a:solidFill>
                  <a:srgbClr val="990000"/>
                </a:solidFill>
              </a:rPr>
              <a:t> China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       - 50-55% of global metal consumption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2.     United States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       - $2 trillion annually generated </a:t>
            </a:r>
          </a:p>
          <a:p>
            <a:pPr>
              <a:lnSpc>
                <a:spcPct val="150000"/>
              </a:lnSpc>
            </a:pPr>
            <a:r>
              <a:rPr lang="en-US" sz="1400" b="1">
                <a:solidFill>
                  <a:srgbClr val="990000"/>
                </a:solidFill>
              </a:rPr>
              <a:t>       in construction industry </a:t>
            </a:r>
          </a:p>
        </p:txBody>
      </p:sp>
      <p:pic>
        <p:nvPicPr>
          <p:cNvPr id="11276" name="Picture 12" descr="Chinese flag icon. Vector. 5882923 Vector Art at Vecteezy">
            <a:extLst>
              <a:ext uri="{FF2B5EF4-FFF2-40B4-BE49-F238E27FC236}">
                <a16:creationId xmlns:a16="http://schemas.microsoft.com/office/drawing/2014/main" id="{4A34CDE3-4BBC-93E2-C48A-81C1B7068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446" y="3030511"/>
            <a:ext cx="24574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Image result for US Flag Icon Round Rectangle">
            <a:extLst>
              <a:ext uri="{FF2B5EF4-FFF2-40B4-BE49-F238E27FC236}">
                <a16:creationId xmlns:a16="http://schemas.microsoft.com/office/drawing/2014/main" id="{E05C2007-4DE9-C80E-B7A0-E52A68DAF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24" y="5062582"/>
            <a:ext cx="1240695" cy="128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EB0A958-C7C6-8F79-FC77-9DBC4BDBBCCE}"/>
              </a:ext>
            </a:extLst>
          </p:cNvPr>
          <p:cNvSpPr txBox="1"/>
          <p:nvPr/>
        </p:nvSpPr>
        <p:spPr>
          <a:xfrm>
            <a:off x="9105900" y="1023313"/>
            <a:ext cx="6172200" cy="3105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990000"/>
                </a:solidFill>
              </a:rPr>
              <a:t>Input/Output Analysis: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Sits EARLY in supply chain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Provides raw inputs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Sells for finished goods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b="1">
                <a:solidFill>
                  <a:srgbClr val="990000"/>
                </a:solidFill>
              </a:rPr>
              <a:t>Materials include: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Steel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Copper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Aluminum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Chemicals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en-US" sz="1200" b="1">
                <a:solidFill>
                  <a:srgbClr val="990000"/>
                </a:solidFill>
              </a:rPr>
              <a:t>Cement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61B9FA1-F6C6-70F7-BF7D-4C55177DAE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6344" y="4525992"/>
            <a:ext cx="4164892" cy="15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2571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AF0E1928-0BE9-4FB2-90A1-CF97562CE3CC}" vid="{4B236B61-8A2B-452B-B9FA-799ECD4C5195}"/>
    </a:ext>
  </a:extLst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Application>Microsoft Office PowerPoint</Application>
  <PresentationFormat>Widescreen</PresentationFormat>
  <Slides>28</Slides>
  <Notes>9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Theme1</vt:lpstr>
      <vt:lpstr>Content Slide</vt:lpstr>
      <vt:lpstr>3_Title Slide</vt:lpstr>
      <vt:lpstr>Sector Analysis: Materials </vt:lpstr>
      <vt:lpstr>Overview</vt:lpstr>
      <vt:lpstr>Sector Size</vt:lpstr>
      <vt:lpstr>Industries</vt:lpstr>
      <vt:lpstr>Companies</vt:lpstr>
      <vt:lpstr>Performance</vt:lpstr>
      <vt:lpstr>Demand: Life Cycle and Business Cycle </vt:lpstr>
      <vt:lpstr>Demand: External Factors  </vt:lpstr>
      <vt:lpstr>Demand: User/Geography and Material Flow</vt:lpstr>
      <vt:lpstr>Supply Structure</vt:lpstr>
      <vt:lpstr>Profitability and Pricing</vt:lpstr>
      <vt:lpstr>Profitability and Pricing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Revenue &amp; Earnings Growth Sector</vt:lpstr>
      <vt:lpstr>Margins and Profitability</vt:lpstr>
      <vt:lpstr>Company level breakdown</vt:lpstr>
      <vt:lpstr>Sector Valuation Overview</vt:lpstr>
      <vt:lpstr>Valuation Within the Sector</vt:lpstr>
      <vt:lpstr>Historical Valuation Trend </vt:lpstr>
      <vt:lpstr>Material Sector Outlook &amp; Technical Analysis</vt:lpstr>
      <vt:lpstr>Sector Weight Recommendation</vt:lpstr>
      <vt:lpstr>PowerPoint Presentation</vt:lpstr>
      <vt:lpstr>Within-Sector Weight Recommendation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</cp:revision>
  <dcterms:created xsi:type="dcterms:W3CDTF">2024-06-15T13:58:17Z</dcterms:created>
  <dcterms:modified xsi:type="dcterms:W3CDTF">2026-03-10T19:04:07Z</dcterms:modified>
</cp:coreProperties>
</file>