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4"/>
  </p:notesMasterIdLst>
  <p:sldIdLst>
    <p:sldId id="258" r:id="rId2"/>
    <p:sldId id="260" r:id="rId3"/>
    <p:sldId id="269" r:id="rId4"/>
    <p:sldId id="261" r:id="rId5"/>
    <p:sldId id="262" r:id="rId6"/>
    <p:sldId id="263" r:id="rId7"/>
    <p:sldId id="264" r:id="rId8"/>
    <p:sldId id="265" r:id="rId9"/>
    <p:sldId id="266" r:id="rId10"/>
    <p:sldId id="268" r:id="rId11"/>
    <p:sldId id="267" r:id="rId12"/>
    <p:sldId id="279" r:id="rId13"/>
    <p:sldId id="278" r:id="rId14"/>
    <p:sldId id="270" r:id="rId15"/>
    <p:sldId id="271" r:id="rId16"/>
    <p:sldId id="272" r:id="rId17"/>
    <p:sldId id="273" r:id="rId18"/>
    <p:sldId id="274" r:id="rId19"/>
    <p:sldId id="275" r:id="rId20"/>
    <p:sldId id="276" r:id="rId21"/>
    <p:sldId id="277" r:id="rId22"/>
    <p:sldId id="280"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992135"/>
    <a:srgbClr val="8B8D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0DE2D5-97A1-E9CC-148A-76401EC66473}" v="1786" dt="2026-04-14T19:51:27.933"/>
    <p1510:client id="{29C52FE8-6AEA-CF80-E0AB-948A28D8BA55}" v="63" dt="2026-04-13T23:32:24.108"/>
    <p1510:client id="{2C82222E-F686-00E9-28AF-E335E594201C}" v="314" dt="2026-04-14T01:25:10.957"/>
    <p1510:client id="{32160A2C-8380-67FC-2831-EBF5E8BA03F1}" v="202" dt="2026-04-14T18:26:19.785"/>
    <p1510:client id="{52FE706A-1C7F-F341-6D7F-EEC67545DE9F}" v="106" dt="2026-04-14T21:50:00.970"/>
    <p1510:client id="{752F1028-9BAE-730C-77B7-04B593E2768B}" v="31" dt="2026-04-14T19:37:43.558"/>
    <p1510:client id="{86A357C2-4FC7-E87D-491D-CFE1ECF575A4}" v="3887" dt="2026-04-14T20:50:37.008"/>
    <p1510:client id="{91E303EB-56E4-444E-B816-395BBBC9D8AA}" v="2638" dt="2026-04-14T21:47:46.048"/>
    <p1510:client id="{99E2179A-6EA8-4932-3EF2-E363C71F8CEE}" v="760" dt="2026-04-14T16:53:54.841"/>
    <p1510:client id="{9B6E319C-F89C-7D1D-2F9B-0B77C475CADE}" v="489" dt="2026-04-14T18:50:02.238"/>
    <p1510:client id="{A408F73C-4973-1322-7528-966C0C2A3893}" v="516" dt="2026-04-13T22:29:23.937"/>
    <p1510:client id="{AD3205B8-7951-E494-D504-66E2927F3E38}" v="3511" dt="2026-04-14T00:05:16.265"/>
    <p1510:client id="{B6FBE921-1EAB-6DED-725F-C1C847FE8568}" v="7733" dt="2026-04-14T21:57:48.568"/>
    <p1510:client id="{BEAD2C34-4112-4A4D-99ED-78485CE12D58}" v="663" dt="2026-04-14T21:57:56.861"/>
    <p1510:client id="{C40D5479-F686-199B-412F-60DA0CBFE58A}" v="68" dt="2026-04-14T21:57:26.009"/>
    <p1510:client id="{D09DDA4D-965C-AC56-D9F8-3D12F20B8D52}" v="548" dt="2026-04-14T03:04:32.022"/>
    <p1510:client id="{E04418E6-DA28-AE41-9EDF-7FB21FD394AC}" v="263" dt="2026-04-14T21:58:10.8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88"/>
  </p:normalViewPr>
  <p:slideViewPr>
    <p:cSldViewPr snapToGrid="0">
      <p:cViewPr varScale="1">
        <p:scale>
          <a:sx n="96" d="100"/>
          <a:sy n="96" d="100"/>
        </p:scale>
        <p:origin x="53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512419-0F4D-3F41-96EF-C2B3ABA384FA}" type="datetimeFigureOut">
              <a:rPr lang="en-US" smtClean="0"/>
              <a:t>4/14/26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996847-58D3-7F4D-8111-67AC73686C85}" type="slidenum">
              <a:rPr lang="en-US" smtClean="0"/>
              <a:t>‹#›</a:t>
            </a:fld>
            <a:endParaRPr lang="en-US"/>
          </a:p>
        </p:txBody>
      </p:sp>
    </p:spTree>
    <p:extLst>
      <p:ext uri="{BB962C8B-B14F-4D97-AF65-F5344CB8AC3E}">
        <p14:creationId xmlns:p14="http://schemas.microsoft.com/office/powerpoint/2010/main" val="2766205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96847-58D3-7F4D-8111-67AC73686C85}" type="slidenum">
              <a:rPr lang="en-US" smtClean="0"/>
              <a:t>3</a:t>
            </a:fld>
            <a:endParaRPr lang="en-US"/>
          </a:p>
        </p:txBody>
      </p:sp>
    </p:spTree>
    <p:extLst>
      <p:ext uri="{BB962C8B-B14F-4D97-AF65-F5344CB8AC3E}">
        <p14:creationId xmlns:p14="http://schemas.microsoft.com/office/powerpoint/2010/main" val="1632716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96847-58D3-7F4D-8111-67AC73686C85}" type="slidenum">
              <a:rPr lang="en-US" smtClean="0"/>
              <a:t>10</a:t>
            </a:fld>
            <a:endParaRPr lang="en-US"/>
          </a:p>
        </p:txBody>
      </p:sp>
    </p:spTree>
    <p:extLst>
      <p:ext uri="{BB962C8B-B14F-4D97-AF65-F5344CB8AC3E}">
        <p14:creationId xmlns:p14="http://schemas.microsoft.com/office/powerpoint/2010/main" val="2923336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1970A7F-118E-C14C-9E4B-90E494C56D1A}" type="datetime1">
              <a:rPr lang="en-US" smtClean="0"/>
              <a:t>4/14/26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32062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90505E-8B9F-F148-AB93-8640995769BA}" type="datetime1">
              <a:rPr lang="en-US" smtClean="0"/>
              <a:t>4/14/26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98860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365324-FD28-1643-A4AE-F11847DD466A}" type="datetime1">
              <a:rPr lang="en-US" smtClean="0"/>
              <a:t>4/14/26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66610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F875D0-DDBF-C343-9BED-EE4B769355CF}" type="datetime1">
              <a:rPr lang="en-US" smtClean="0"/>
              <a:t>4/14/26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62820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BDDC7F-CBFC-E946-8615-AD56D19FA7D6}" type="datetime1">
              <a:rPr lang="en-US" smtClean="0"/>
              <a:t>4/14/26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56829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349E1B-8A25-7044-92DB-1A6476D73AB2}" type="datetime1">
              <a:rPr lang="en-US" smtClean="0"/>
              <a:t>4/14/26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24132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7C13B2-0763-D547-B85F-89F64052D14D}" type="datetime1">
              <a:rPr lang="en-US" smtClean="0"/>
              <a:t>4/14/26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07080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90BD735-189E-4046-8484-34FB1722174B}" type="datetime1">
              <a:rPr lang="en-US" smtClean="0"/>
              <a:t>4/14/26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53422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CCE57D-4710-9240-92C0-AC9E15364388}" type="datetime1">
              <a:rPr lang="en-US" smtClean="0"/>
              <a:t>4/14/26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56508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651FB71-AC59-1942-98A8-CD5BA953B9CA}" type="datetime1">
              <a:rPr lang="en-US" smtClean="0"/>
              <a:t>4/14/26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15767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53137D-AC31-5A40-848C-75525856FBB3}" type="datetime1">
              <a:rPr lang="en-US" smtClean="0"/>
              <a:t>4/14/26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76743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9BA4DB5-C8A0-E84C-A74A-60F5905A34C8}" type="datetime1">
              <a:rPr lang="en-US" smtClean="0"/>
              <a:t>4/14/26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8771444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microsoft.com/office/2007/relationships/hdphoto" Target="../media/hdphoto5.wdp"/><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8.jpe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5.png"/><Relationship Id="rId14" Type="http://schemas.microsoft.com/office/2007/relationships/hdphoto" Target="../media/hdphoto6.wdp"/></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1A9D3-B989-AA35-5CB0-BDE3BE6D632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90A5B96-2941-DCEA-0A41-821C4EB14B73}"/>
              </a:ext>
            </a:extLst>
          </p:cNvPr>
          <p:cNvSpPr/>
          <p:nvPr/>
        </p:nvSpPr>
        <p:spPr>
          <a:xfrm rot="5400000">
            <a:off x="5831025" y="630097"/>
            <a:ext cx="6127752" cy="5597803"/>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450EA2E-1257-DCA9-A033-371163477E76}"/>
              </a:ext>
            </a:extLst>
          </p:cNvPr>
          <p:cNvSpPr txBox="1"/>
          <p:nvPr/>
        </p:nvSpPr>
        <p:spPr>
          <a:xfrm>
            <a:off x="6397642" y="2890388"/>
            <a:ext cx="4458415" cy="1077218"/>
          </a:xfrm>
          <a:prstGeom prst="rect">
            <a:avLst/>
          </a:prstGeom>
          <a:noFill/>
        </p:spPr>
        <p:txBody>
          <a:bodyPr wrap="square" lIns="91440" tIns="45720" rIns="91440" bIns="45720" rtlCol="0" anchor="t">
            <a:spAutoFit/>
          </a:bodyPr>
          <a:lstStyle/>
          <a:p>
            <a:r>
              <a:rPr lang="en-US" sz="3200">
                <a:ln>
                  <a:solidFill>
                    <a:schemeClr val="bg1"/>
                  </a:solidFill>
                </a:ln>
                <a:solidFill>
                  <a:schemeClr val="bg1"/>
                </a:solidFill>
                <a:latin typeface="Baskerville"/>
              </a:rPr>
              <a:t>Information Technology: Stock Pick Presentation</a:t>
            </a:r>
            <a:endParaRPr lang="en-US" sz="3200">
              <a:ln>
                <a:solidFill>
                  <a:prstClr val="white"/>
                </a:solidFill>
              </a:ln>
              <a:solidFill>
                <a:schemeClr val="bg1"/>
              </a:solidFill>
              <a:latin typeface="Baskerville"/>
            </a:endParaRPr>
          </a:p>
        </p:txBody>
      </p:sp>
      <p:sp>
        <p:nvSpPr>
          <p:cNvPr id="13" name="TextBox 12">
            <a:extLst>
              <a:ext uri="{FF2B5EF4-FFF2-40B4-BE49-F238E27FC236}">
                <a16:creationId xmlns:a16="http://schemas.microsoft.com/office/drawing/2014/main" id="{821B5998-2AC2-0925-BBFA-8F3EB98A7B8C}"/>
              </a:ext>
            </a:extLst>
          </p:cNvPr>
          <p:cNvSpPr txBox="1"/>
          <p:nvPr/>
        </p:nvSpPr>
        <p:spPr>
          <a:xfrm>
            <a:off x="6397642" y="5707631"/>
            <a:ext cx="1014257" cy="276999"/>
          </a:xfrm>
          <a:prstGeom prst="rect">
            <a:avLst/>
          </a:prstGeom>
          <a:noFill/>
        </p:spPr>
        <p:txBody>
          <a:bodyPr wrap="square" rtlCol="0">
            <a:spAutoFit/>
          </a:bodyPr>
          <a:lstStyle/>
          <a:p>
            <a:r>
              <a:rPr lang="en-US" sz="1200">
                <a:ln>
                  <a:solidFill>
                    <a:schemeClr val="bg1"/>
                  </a:solidFill>
                </a:ln>
                <a:solidFill>
                  <a:schemeClr val="bg1"/>
                </a:solidFill>
                <a:latin typeface="Baskerville" panose="02020502070401020303" pitchFamily="18" charset="0"/>
                <a:ea typeface="Baskerville" panose="02020502070401020303" pitchFamily="18" charset="0"/>
              </a:rPr>
              <a:t>April 2026</a:t>
            </a:r>
          </a:p>
        </p:txBody>
      </p:sp>
      <p:grpSp>
        <p:nvGrpSpPr>
          <p:cNvPr id="20" name="Group 19">
            <a:extLst>
              <a:ext uri="{FF2B5EF4-FFF2-40B4-BE49-F238E27FC236}">
                <a16:creationId xmlns:a16="http://schemas.microsoft.com/office/drawing/2014/main" id="{5878BAE3-25FA-F8AC-DB56-8024D4DD8E58}"/>
              </a:ext>
            </a:extLst>
          </p:cNvPr>
          <p:cNvGrpSpPr/>
          <p:nvPr/>
        </p:nvGrpSpPr>
        <p:grpSpPr>
          <a:xfrm>
            <a:off x="498199" y="365123"/>
            <a:ext cx="741877" cy="6127752"/>
            <a:chOff x="498199" y="365123"/>
            <a:chExt cx="741877" cy="6127752"/>
          </a:xfrm>
        </p:grpSpPr>
        <p:sp>
          <p:nvSpPr>
            <p:cNvPr id="10" name="Rectangle 9">
              <a:extLst>
                <a:ext uri="{FF2B5EF4-FFF2-40B4-BE49-F238E27FC236}">
                  <a16:creationId xmlns:a16="http://schemas.microsoft.com/office/drawing/2014/main" id="{1A3A3592-962C-1E85-85FE-2D7EF9D57D95}"/>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Fisher College Of Business Logo PNG Vectors Free Download">
              <a:extLst>
                <a:ext uri="{FF2B5EF4-FFF2-40B4-BE49-F238E27FC236}">
                  <a16:creationId xmlns:a16="http://schemas.microsoft.com/office/drawing/2014/main" id="{605C8CEF-74CF-15A3-045C-39409AA52F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86555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1325F-61DE-C983-0AFA-43A0C5CF632F}"/>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5AAAD83-9E59-6A04-6722-C67D1B8AF97F}"/>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508ED077-C6B4-CF29-C45C-FF47A85A63CF}"/>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0F4EBA5B-34A0-44AF-0351-84277628AE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F82EE307-B7FC-33E5-2F35-73088ACE8DFB}"/>
              </a:ext>
            </a:extLst>
          </p:cNvPr>
          <p:cNvSpPr txBox="1"/>
          <p:nvPr/>
        </p:nvSpPr>
        <p:spPr>
          <a:xfrm>
            <a:off x="1639055" y="593906"/>
            <a:ext cx="7981436" cy="584775"/>
          </a:xfrm>
          <a:prstGeom prst="rect">
            <a:avLst/>
          </a:prstGeom>
          <a:noFill/>
        </p:spPr>
        <p:txBody>
          <a:bodyPr wrap="square" rtlCol="0">
            <a:spAutoFit/>
          </a:bodyPr>
          <a:lstStyle/>
          <a:p>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Nvidia Corp. (NVDA)</a:t>
            </a:r>
          </a:p>
        </p:txBody>
      </p:sp>
      <p:sp>
        <p:nvSpPr>
          <p:cNvPr id="19" name="Slide Number Placeholder 18">
            <a:extLst>
              <a:ext uri="{FF2B5EF4-FFF2-40B4-BE49-F238E27FC236}">
                <a16:creationId xmlns:a16="http://schemas.microsoft.com/office/drawing/2014/main" id="{1EEE10BC-D6CC-1C67-A70B-8E58117516B2}"/>
              </a:ext>
            </a:extLst>
          </p:cNvPr>
          <p:cNvSpPr>
            <a:spLocks noGrp="1"/>
          </p:cNvSpPr>
          <p:nvPr>
            <p:ph type="sldNum" sz="quarter" idx="12"/>
          </p:nvPr>
        </p:nvSpPr>
        <p:spPr>
          <a:xfrm>
            <a:off x="689878" y="5979650"/>
            <a:ext cx="358517"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10</a:t>
            </a:fld>
            <a:endParaRPr lang="en-US" b="1">
              <a:solidFill>
                <a:schemeClr val="bg1"/>
              </a:solidFill>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C8C2B19C-52FD-68C6-30D9-52FDC37F5DFA}"/>
              </a:ext>
            </a:extLst>
          </p:cNvPr>
          <p:cNvGraphicFramePr>
            <a:graphicFrameLocks noGrp="1"/>
          </p:cNvGraphicFramePr>
          <p:nvPr>
            <p:extLst>
              <p:ext uri="{D42A27DB-BD31-4B8C-83A1-F6EECF244321}">
                <p14:modId xmlns:p14="http://schemas.microsoft.com/office/powerpoint/2010/main" val="3358217805"/>
              </p:ext>
            </p:extLst>
          </p:nvPr>
        </p:nvGraphicFramePr>
        <p:xfrm>
          <a:off x="1637346" y="1787313"/>
          <a:ext cx="6109284" cy="1393678"/>
        </p:xfrm>
        <a:graphic>
          <a:graphicData uri="http://schemas.openxmlformats.org/drawingml/2006/table">
            <a:tbl>
              <a:tblPr firstRow="1" bandRow="1">
                <a:tableStyleId>{5C22544A-7EE6-4342-B048-85BDC9FD1C3A}</a:tableStyleId>
              </a:tblPr>
              <a:tblGrid>
                <a:gridCol w="1018214">
                  <a:extLst>
                    <a:ext uri="{9D8B030D-6E8A-4147-A177-3AD203B41FA5}">
                      <a16:colId xmlns:a16="http://schemas.microsoft.com/office/drawing/2014/main" val="1976635271"/>
                    </a:ext>
                  </a:extLst>
                </a:gridCol>
                <a:gridCol w="1018214">
                  <a:extLst>
                    <a:ext uri="{9D8B030D-6E8A-4147-A177-3AD203B41FA5}">
                      <a16:colId xmlns:a16="http://schemas.microsoft.com/office/drawing/2014/main" val="248982863"/>
                    </a:ext>
                  </a:extLst>
                </a:gridCol>
                <a:gridCol w="1018214">
                  <a:extLst>
                    <a:ext uri="{9D8B030D-6E8A-4147-A177-3AD203B41FA5}">
                      <a16:colId xmlns:a16="http://schemas.microsoft.com/office/drawing/2014/main" val="3105901890"/>
                    </a:ext>
                  </a:extLst>
                </a:gridCol>
                <a:gridCol w="1018214">
                  <a:extLst>
                    <a:ext uri="{9D8B030D-6E8A-4147-A177-3AD203B41FA5}">
                      <a16:colId xmlns:a16="http://schemas.microsoft.com/office/drawing/2014/main" val="1557904642"/>
                    </a:ext>
                  </a:extLst>
                </a:gridCol>
                <a:gridCol w="1018214">
                  <a:extLst>
                    <a:ext uri="{9D8B030D-6E8A-4147-A177-3AD203B41FA5}">
                      <a16:colId xmlns:a16="http://schemas.microsoft.com/office/drawing/2014/main" val="1682194836"/>
                    </a:ext>
                  </a:extLst>
                </a:gridCol>
                <a:gridCol w="1018214">
                  <a:extLst>
                    <a:ext uri="{9D8B030D-6E8A-4147-A177-3AD203B41FA5}">
                      <a16:colId xmlns:a16="http://schemas.microsoft.com/office/drawing/2014/main" val="3175944524"/>
                    </a:ext>
                  </a:extLst>
                </a:gridCol>
              </a:tblGrid>
              <a:tr h="306358">
                <a:tc>
                  <a:txBody>
                    <a:bodyPr/>
                    <a:lstStyle/>
                    <a:p>
                      <a:r>
                        <a:rPr lang="en-US" sz="800">
                          <a:latin typeface="Arial" panose="020B0604020202020204" pitchFamily="34" charset="0"/>
                          <a:cs typeface="Arial" panose="020B0604020202020204" pitchFamily="34" charset="0"/>
                        </a:rPr>
                        <a:t>in millions of dollars</a:t>
                      </a:r>
                    </a:p>
                  </a:txBody>
                  <a:tcPr>
                    <a:solidFill>
                      <a:srgbClr val="992135"/>
                    </a:solidFill>
                  </a:tcPr>
                </a:tc>
                <a:tc>
                  <a:txBody>
                    <a:bodyPr/>
                    <a:lstStyle/>
                    <a:p>
                      <a:r>
                        <a:rPr lang="en-US" sz="800">
                          <a:latin typeface="Arial" panose="020B0604020202020204" pitchFamily="34" charset="0"/>
                          <a:cs typeface="Arial" panose="020B0604020202020204" pitchFamily="34" charset="0"/>
                        </a:rPr>
                        <a:t>2023</a:t>
                      </a:r>
                    </a:p>
                  </a:txBody>
                  <a:tcPr>
                    <a:solidFill>
                      <a:srgbClr val="992135"/>
                    </a:solidFill>
                  </a:tcPr>
                </a:tc>
                <a:tc>
                  <a:txBody>
                    <a:bodyPr/>
                    <a:lstStyle/>
                    <a:p>
                      <a:r>
                        <a:rPr lang="en-US" sz="800">
                          <a:latin typeface="Arial" panose="020B0604020202020204" pitchFamily="34" charset="0"/>
                          <a:cs typeface="Arial" panose="020B0604020202020204" pitchFamily="34" charset="0"/>
                        </a:rPr>
                        <a:t>2024</a:t>
                      </a:r>
                    </a:p>
                  </a:txBody>
                  <a:tcPr>
                    <a:solidFill>
                      <a:srgbClr val="992135"/>
                    </a:solidFill>
                  </a:tcPr>
                </a:tc>
                <a:tc>
                  <a:txBody>
                    <a:bodyPr/>
                    <a:lstStyle/>
                    <a:p>
                      <a:r>
                        <a:rPr lang="en-US" sz="800">
                          <a:latin typeface="Arial" panose="020B0604020202020204" pitchFamily="34" charset="0"/>
                          <a:cs typeface="Arial" panose="020B0604020202020204" pitchFamily="34" charset="0"/>
                        </a:rPr>
                        <a:t>2025</a:t>
                      </a:r>
                    </a:p>
                  </a:txBody>
                  <a:tcPr>
                    <a:solidFill>
                      <a:srgbClr val="992135"/>
                    </a:solidFill>
                  </a:tcPr>
                </a:tc>
                <a:tc>
                  <a:txBody>
                    <a:bodyPr/>
                    <a:lstStyle/>
                    <a:p>
                      <a:r>
                        <a:rPr lang="en-US" sz="800">
                          <a:latin typeface="Arial" panose="020B0604020202020204" pitchFamily="34" charset="0"/>
                          <a:cs typeface="Arial" panose="020B0604020202020204" pitchFamily="34" charset="0"/>
                        </a:rPr>
                        <a:t>2026E</a:t>
                      </a:r>
                    </a:p>
                  </a:txBody>
                  <a:tcPr>
                    <a:solidFill>
                      <a:srgbClr val="992135"/>
                    </a:solidFill>
                  </a:tcPr>
                </a:tc>
                <a:tc>
                  <a:txBody>
                    <a:bodyPr/>
                    <a:lstStyle/>
                    <a:p>
                      <a:r>
                        <a:rPr lang="en-US" sz="800">
                          <a:latin typeface="Arial" panose="020B0604020202020204" pitchFamily="34" charset="0"/>
                          <a:cs typeface="Arial" panose="020B0604020202020204" pitchFamily="34" charset="0"/>
                        </a:rPr>
                        <a:t>2027E</a:t>
                      </a:r>
                    </a:p>
                  </a:txBody>
                  <a:tcPr>
                    <a:solidFill>
                      <a:srgbClr val="992135"/>
                    </a:solidFill>
                  </a:tcPr>
                </a:tc>
                <a:extLst>
                  <a:ext uri="{0D108BD9-81ED-4DB2-BD59-A6C34878D82A}">
                    <a16:rowId xmlns:a16="http://schemas.microsoft.com/office/drawing/2014/main" val="3087261808"/>
                  </a:ext>
                </a:extLst>
              </a:tr>
              <a:tr h="250680">
                <a:tc>
                  <a:txBody>
                    <a:bodyPr/>
                    <a:lstStyle/>
                    <a:p>
                      <a:r>
                        <a:rPr lang="en-US" sz="800">
                          <a:latin typeface="Arial" panose="020B0604020202020204" pitchFamily="34" charset="0"/>
                          <a:cs typeface="Arial" panose="020B0604020202020204" pitchFamily="34" charset="0"/>
                        </a:rPr>
                        <a:t>Sales</a:t>
                      </a:r>
                    </a:p>
                  </a:txBody>
                  <a:tcPr/>
                </a:tc>
                <a:tc>
                  <a:txBody>
                    <a:bodyPr/>
                    <a:lstStyle/>
                    <a:p>
                      <a:r>
                        <a:rPr lang="en-US" sz="800">
                          <a:latin typeface="Arial"/>
                          <a:cs typeface="Arial"/>
                        </a:rPr>
                        <a:t>26974</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60922</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130497</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214015</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331723</a:t>
                      </a:r>
                      <a:endParaRPr lang="en-US"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18651532"/>
                  </a:ext>
                </a:extLst>
              </a:tr>
              <a:tr h="306358">
                <a:tc>
                  <a:txBody>
                    <a:bodyPr/>
                    <a:lstStyle/>
                    <a:p>
                      <a:r>
                        <a:rPr lang="en-US" sz="800">
                          <a:latin typeface="Arial"/>
                          <a:cs typeface="Arial"/>
                        </a:rPr>
                        <a:t>Gross Margin</a:t>
                      </a:r>
                    </a:p>
                  </a:txBody>
                  <a:tcPr/>
                </a:tc>
                <a:tc>
                  <a:txBody>
                    <a:bodyPr/>
                    <a:lstStyle/>
                    <a:p>
                      <a:r>
                        <a:rPr lang="en-US" sz="800">
                          <a:latin typeface="Arial"/>
                          <a:cs typeface="Arial"/>
                        </a:rPr>
                        <a:t>15356</a:t>
                      </a:r>
                    </a:p>
                  </a:txBody>
                  <a:tcPr/>
                </a:tc>
                <a:tc>
                  <a:txBody>
                    <a:bodyPr/>
                    <a:lstStyle/>
                    <a:p>
                      <a:r>
                        <a:rPr lang="en-US" sz="800">
                          <a:latin typeface="Arial"/>
                          <a:cs typeface="Arial"/>
                        </a:rPr>
                        <a:t>44301</a:t>
                      </a:r>
                    </a:p>
                  </a:txBody>
                  <a:tcPr/>
                </a:tc>
                <a:tc>
                  <a:txBody>
                    <a:bodyPr/>
                    <a:lstStyle/>
                    <a:p>
                      <a:r>
                        <a:rPr lang="en-US" sz="800">
                          <a:latin typeface="Arial"/>
                          <a:cs typeface="Arial"/>
                        </a:rPr>
                        <a:t>97858</a:t>
                      </a:r>
                    </a:p>
                  </a:txBody>
                  <a:tcPr/>
                </a:tc>
                <a:tc>
                  <a:txBody>
                    <a:bodyPr/>
                    <a:lstStyle/>
                    <a:p>
                      <a:r>
                        <a:rPr lang="en-US" sz="800">
                          <a:latin typeface="Arial"/>
                          <a:cs typeface="Arial"/>
                        </a:rPr>
                        <a:t>158371</a:t>
                      </a:r>
                    </a:p>
                  </a:txBody>
                  <a:tcPr/>
                </a:tc>
                <a:tc>
                  <a:txBody>
                    <a:bodyPr/>
                    <a:lstStyle/>
                    <a:p>
                      <a:r>
                        <a:rPr lang="en-US" sz="800">
                          <a:latin typeface="Arial"/>
                          <a:cs typeface="Arial"/>
                        </a:rPr>
                        <a:t>245475</a:t>
                      </a:r>
                    </a:p>
                  </a:txBody>
                  <a:tcPr/>
                </a:tc>
                <a:extLst>
                  <a:ext uri="{0D108BD9-81ED-4DB2-BD59-A6C34878D82A}">
                    <a16:rowId xmlns:a16="http://schemas.microsoft.com/office/drawing/2014/main" val="451774916"/>
                  </a:ext>
                </a:extLst>
              </a:tr>
              <a:tr h="250680">
                <a:tc>
                  <a:txBody>
                    <a:bodyPr/>
                    <a:lstStyle/>
                    <a:p>
                      <a:pPr lvl="0">
                        <a:buNone/>
                      </a:pPr>
                      <a:r>
                        <a:rPr lang="en-US" sz="800" b="0" i="0" u="none" strike="noStrike" noProof="0">
                          <a:solidFill>
                            <a:srgbClr val="000000"/>
                          </a:solidFill>
                          <a:latin typeface="Arial"/>
                          <a:cs typeface="Arial"/>
                        </a:rPr>
                        <a:t>Operating Margin</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4224</a:t>
                      </a:r>
                    </a:p>
                  </a:txBody>
                  <a:tcPr/>
                </a:tc>
                <a:tc>
                  <a:txBody>
                    <a:bodyPr/>
                    <a:lstStyle/>
                    <a:p>
                      <a:r>
                        <a:rPr lang="en-US" sz="800">
                          <a:latin typeface="Arial"/>
                          <a:cs typeface="Arial"/>
                        </a:rPr>
                        <a:t>32972</a:t>
                      </a:r>
                    </a:p>
                  </a:txBody>
                  <a:tcPr/>
                </a:tc>
                <a:tc>
                  <a:txBody>
                    <a:bodyPr/>
                    <a:lstStyle/>
                    <a:p>
                      <a:r>
                        <a:rPr lang="en-US" sz="800">
                          <a:latin typeface="Arial"/>
                          <a:cs typeface="Arial"/>
                        </a:rPr>
                        <a:t>81453</a:t>
                      </a:r>
                    </a:p>
                  </a:txBody>
                  <a:tcPr/>
                </a:tc>
                <a:tc>
                  <a:txBody>
                    <a:bodyPr/>
                    <a:lstStyle/>
                    <a:p>
                      <a:r>
                        <a:rPr lang="en-US" sz="800">
                          <a:latin typeface="Arial"/>
                          <a:cs typeface="Arial"/>
                        </a:rPr>
                        <a:t>124128</a:t>
                      </a:r>
                    </a:p>
                  </a:txBody>
                  <a:tcPr/>
                </a:tc>
                <a:tc>
                  <a:txBody>
                    <a:bodyPr/>
                    <a:lstStyle/>
                    <a:p>
                      <a:r>
                        <a:rPr lang="en-US" sz="800">
                          <a:latin typeface="Arial"/>
                          <a:cs typeface="Arial"/>
                        </a:rPr>
                        <a:t>192399</a:t>
                      </a:r>
                    </a:p>
                  </a:txBody>
                  <a:tcPr/>
                </a:tc>
                <a:extLst>
                  <a:ext uri="{0D108BD9-81ED-4DB2-BD59-A6C34878D82A}">
                    <a16:rowId xmlns:a16="http://schemas.microsoft.com/office/drawing/2014/main" val="3417281357"/>
                  </a:ext>
                </a:extLst>
              </a:tr>
              <a:tr h="250680">
                <a:tc>
                  <a:txBody>
                    <a:bodyPr/>
                    <a:lstStyle/>
                    <a:p>
                      <a:pPr lvl="0">
                        <a:buNone/>
                      </a:pPr>
                      <a:r>
                        <a:rPr lang="en-US" sz="800" b="0" i="0" u="none" strike="noStrike" noProof="0">
                          <a:solidFill>
                            <a:srgbClr val="000000"/>
                          </a:solidFill>
                          <a:latin typeface="Arial"/>
                          <a:cs typeface="Arial"/>
                        </a:rPr>
                        <a:t>EPS (Diluted)</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1.74</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1.19</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2.94</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4.70</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7.25</a:t>
                      </a:r>
                      <a:endParaRPr lang="en-US"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25355692"/>
                  </a:ext>
                </a:extLst>
              </a:tr>
            </a:tbl>
          </a:graphicData>
        </a:graphic>
      </p:graphicFrame>
      <p:graphicFrame>
        <p:nvGraphicFramePr>
          <p:cNvPr id="3" name="Table 2">
            <a:extLst>
              <a:ext uri="{FF2B5EF4-FFF2-40B4-BE49-F238E27FC236}">
                <a16:creationId xmlns:a16="http://schemas.microsoft.com/office/drawing/2014/main" id="{6EB83A53-EA22-9B19-A660-7938373A81D5}"/>
              </a:ext>
            </a:extLst>
          </p:cNvPr>
          <p:cNvGraphicFramePr>
            <a:graphicFrameLocks noGrp="1"/>
          </p:cNvGraphicFramePr>
          <p:nvPr>
            <p:extLst>
              <p:ext uri="{D42A27DB-BD31-4B8C-83A1-F6EECF244321}">
                <p14:modId xmlns:p14="http://schemas.microsoft.com/office/powerpoint/2010/main" val="1363398641"/>
              </p:ext>
            </p:extLst>
          </p:nvPr>
        </p:nvGraphicFramePr>
        <p:xfrm>
          <a:off x="7892715" y="1781405"/>
          <a:ext cx="3801086" cy="1393677"/>
        </p:xfrm>
        <a:graphic>
          <a:graphicData uri="http://schemas.openxmlformats.org/drawingml/2006/table">
            <a:tbl>
              <a:tblPr firstRow="1" bandRow="1">
                <a:tableStyleId>{5C22544A-7EE6-4342-B048-85BDC9FD1C3A}</a:tableStyleId>
              </a:tblPr>
              <a:tblGrid>
                <a:gridCol w="3801086">
                  <a:extLst>
                    <a:ext uri="{9D8B030D-6E8A-4147-A177-3AD203B41FA5}">
                      <a16:colId xmlns:a16="http://schemas.microsoft.com/office/drawing/2014/main" val="3100121734"/>
                    </a:ext>
                  </a:extLst>
                </a:gridCol>
              </a:tblGrid>
              <a:tr h="1393677">
                <a:tc>
                  <a:txBody>
                    <a:bodyPr/>
                    <a:lstStyle/>
                    <a:p>
                      <a:r>
                        <a:rPr lang="en-US" sz="900" b="1" i="1" u="sng">
                          <a:solidFill>
                            <a:schemeClr val="tx1"/>
                          </a:solidFill>
                          <a:latin typeface="Arial"/>
                          <a:cs typeface="Arial"/>
                        </a:rPr>
                        <a:t>Review (improve, deteriorate or stay the same?)</a:t>
                      </a:r>
                    </a:p>
                    <a:p>
                      <a:pPr lvl="0">
                        <a:buNone/>
                      </a:pPr>
                      <a:r>
                        <a:rPr lang="en-US" sz="900" b="0" i="0" u="none" strike="noStrike" noProof="0">
                          <a:solidFill>
                            <a:srgbClr val="0432FF"/>
                          </a:solidFill>
                        </a:rPr>
                        <a:t>Revenue grew 114% year-over-year in fiscal 2025, operating margins have expanded dramatically, and EPS is projected to nearly double from 2025 to 2027. ROE has surged from 17.9% to over 119%, reflecting exceptional capital efficiency. All key financial metrics point toward continued improvement driven by AI data center demand.</a:t>
                      </a:r>
                      <a:endParaRPr lang="en-US">
                        <a:solidFill>
                          <a:srgbClr val="0432FF"/>
                        </a:solidFill>
                      </a:endParaRPr>
                    </a:p>
                    <a:p>
                      <a:pPr lvl="0">
                        <a:buNone/>
                      </a:pPr>
                      <a:endParaRPr lang="en-US" sz="900" b="0" i="0" u="none" strike="noStrike" noProof="0">
                        <a:solidFill>
                          <a:schemeClr val="tx1"/>
                        </a:solidFill>
                      </a:endParaRP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sp>
        <p:nvSpPr>
          <p:cNvPr id="4" name="TextBox 3">
            <a:extLst>
              <a:ext uri="{FF2B5EF4-FFF2-40B4-BE49-F238E27FC236}">
                <a16:creationId xmlns:a16="http://schemas.microsoft.com/office/drawing/2014/main" id="{19BDEE7A-4A06-056A-54AD-0ACFE054DAEC}"/>
              </a:ext>
            </a:extLst>
          </p:cNvPr>
          <p:cNvSpPr txBox="1"/>
          <p:nvPr/>
        </p:nvSpPr>
        <p:spPr>
          <a:xfrm>
            <a:off x="1637346" y="1539332"/>
            <a:ext cx="1358064"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Financial Analysis</a:t>
            </a:r>
          </a:p>
        </p:txBody>
      </p:sp>
      <p:sp>
        <p:nvSpPr>
          <p:cNvPr id="5" name="TextBox 4">
            <a:extLst>
              <a:ext uri="{FF2B5EF4-FFF2-40B4-BE49-F238E27FC236}">
                <a16:creationId xmlns:a16="http://schemas.microsoft.com/office/drawing/2014/main" id="{2CF8AC7A-CB17-BEA2-1C64-37D2E2EB2AEB}"/>
              </a:ext>
            </a:extLst>
          </p:cNvPr>
          <p:cNvSpPr txBox="1"/>
          <p:nvPr/>
        </p:nvSpPr>
        <p:spPr>
          <a:xfrm>
            <a:off x="1567775" y="3169947"/>
            <a:ext cx="2855270"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Valuation – Target Price &amp; Relative Ratios</a:t>
            </a:r>
          </a:p>
        </p:txBody>
      </p:sp>
      <p:graphicFrame>
        <p:nvGraphicFramePr>
          <p:cNvPr id="6" name="Table 5">
            <a:extLst>
              <a:ext uri="{FF2B5EF4-FFF2-40B4-BE49-F238E27FC236}">
                <a16:creationId xmlns:a16="http://schemas.microsoft.com/office/drawing/2014/main" id="{9E4B89F4-FEC3-FAEF-78BA-FDE3829D8FF9}"/>
              </a:ext>
            </a:extLst>
          </p:cNvPr>
          <p:cNvGraphicFramePr>
            <a:graphicFrameLocks noGrp="1"/>
          </p:cNvGraphicFramePr>
          <p:nvPr>
            <p:extLst>
              <p:ext uri="{D42A27DB-BD31-4B8C-83A1-F6EECF244321}">
                <p14:modId xmlns:p14="http://schemas.microsoft.com/office/powerpoint/2010/main" val="2134862975"/>
              </p:ext>
            </p:extLst>
          </p:nvPr>
        </p:nvGraphicFramePr>
        <p:xfrm>
          <a:off x="1637346" y="4772112"/>
          <a:ext cx="6033706" cy="1720763"/>
        </p:xfrm>
        <a:graphic>
          <a:graphicData uri="http://schemas.openxmlformats.org/drawingml/2006/table">
            <a:tbl>
              <a:tblPr firstRow="1" bandRow="1">
                <a:tableStyleId>{5C22544A-7EE6-4342-B048-85BDC9FD1C3A}</a:tableStyleId>
              </a:tblPr>
              <a:tblGrid>
                <a:gridCol w="6033706">
                  <a:extLst>
                    <a:ext uri="{9D8B030D-6E8A-4147-A177-3AD203B41FA5}">
                      <a16:colId xmlns:a16="http://schemas.microsoft.com/office/drawing/2014/main" val="3100121734"/>
                    </a:ext>
                  </a:extLst>
                </a:gridCol>
              </a:tblGrid>
              <a:tr h="1720763">
                <a:tc>
                  <a:txBody>
                    <a:bodyPr/>
                    <a:lstStyle/>
                    <a:p>
                      <a:r>
                        <a:rPr lang="en-US" sz="900" b="1" i="1" u="sng">
                          <a:solidFill>
                            <a:schemeClr val="tx1"/>
                          </a:solidFill>
                          <a:latin typeface="Arial" panose="020B0604020202020204" pitchFamily="34" charset="0"/>
                          <a:cs typeface="Arial" panose="020B0604020202020204" pitchFamily="34" charset="0"/>
                        </a:rPr>
                        <a:t>Review</a:t>
                      </a:r>
                    </a:p>
                    <a:p>
                      <a:pPr lvl="0">
                        <a:buNone/>
                      </a:pPr>
                      <a:r>
                        <a:rPr lang="en-US" sz="900" b="0" i="0" u="none" strike="noStrike" noProof="0">
                          <a:solidFill>
                            <a:srgbClr val="0432FF"/>
                          </a:solidFill>
                        </a:rPr>
                        <a:t>Based on the target price valuation figures, we believe NVDA is a </a:t>
                      </a:r>
                      <a:r>
                        <a:rPr lang="en-US" sz="900" b="1" i="0" u="none" strike="noStrike" noProof="0">
                          <a:solidFill>
                            <a:srgbClr val="0432FF"/>
                          </a:solidFill>
                        </a:rPr>
                        <a:t>Buy</a:t>
                      </a:r>
                      <a:r>
                        <a:rPr lang="en-US" sz="900" b="0" i="0" u="none" strike="noStrike" noProof="0">
                          <a:solidFill>
                            <a:srgbClr val="0432FF"/>
                          </a:solidFill>
                        </a:rPr>
                        <a:t>. With a DCF price target of ~$253 which represents significant upside from current levels, explosive revenue growth, expanding margins, and dominant positioning in AI infrastructure, the fundamentals strongly support continued growth. Key risks include export restrictions, increased competition from AMD and Intel, and potential moderation in hyperscaler AI spending. </a:t>
                      </a:r>
                      <a:endParaRPr lang="en-US"/>
                    </a:p>
                    <a:p>
                      <a:pPr lvl="0">
                        <a:buNone/>
                      </a:pPr>
                      <a:endParaRPr lang="en-US" sz="900" b="0" i="0" u="none" strike="noStrike" noProof="0">
                        <a:solidFill>
                          <a:srgbClr val="0432FF"/>
                        </a:solidFill>
                      </a:endParaRPr>
                    </a:p>
                    <a:p>
                      <a:pPr lvl="0">
                        <a:buNone/>
                      </a:pPr>
                      <a:r>
                        <a:rPr lang="en-US" sz="900" b="0" i="0" u="none" strike="noStrike" noProof="0">
                          <a:solidFill>
                            <a:srgbClr val="0432FF"/>
                          </a:solidFill>
                        </a:rPr>
                        <a:t>I still believe there is room to grow with NVDA as they have posted consistent good earnings and the Compute and Networking line of business has consistently grown which shows they are putting money into that line and getting results. Even though NVDA is above the 5% mark in the SIM I would still suggest a small buy as we see AI being apart of the future.</a:t>
                      </a:r>
                      <a:endParaRPr lang="en-US"/>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pic>
        <p:nvPicPr>
          <p:cNvPr id="7" name="Picture 6">
            <a:extLst>
              <a:ext uri="{FF2B5EF4-FFF2-40B4-BE49-F238E27FC236}">
                <a16:creationId xmlns:a16="http://schemas.microsoft.com/office/drawing/2014/main" id="{1FB16430-8E08-1C8E-FB09-8B979F147C75}"/>
              </a:ext>
            </a:extLst>
          </p:cNvPr>
          <p:cNvPicPr>
            <a:picLocks noChangeAspect="1"/>
          </p:cNvPicPr>
          <p:nvPr/>
        </p:nvPicPr>
        <p:blipFill>
          <a:blip r:embed="rId4"/>
          <a:stretch>
            <a:fillRect/>
          </a:stretch>
        </p:blipFill>
        <p:spPr>
          <a:xfrm>
            <a:off x="7890785" y="4384792"/>
            <a:ext cx="3801085" cy="1927386"/>
          </a:xfrm>
          <a:prstGeom prst="rect">
            <a:avLst/>
          </a:prstGeom>
          <a:ln>
            <a:solidFill>
              <a:schemeClr val="tx1"/>
            </a:solidFill>
          </a:ln>
        </p:spPr>
      </p:pic>
      <p:sp>
        <p:nvSpPr>
          <p:cNvPr id="8" name="TextBox 7">
            <a:extLst>
              <a:ext uri="{FF2B5EF4-FFF2-40B4-BE49-F238E27FC236}">
                <a16:creationId xmlns:a16="http://schemas.microsoft.com/office/drawing/2014/main" id="{23291614-76ED-747C-953B-E589F507A0BF}"/>
              </a:ext>
            </a:extLst>
          </p:cNvPr>
          <p:cNvSpPr txBox="1"/>
          <p:nvPr/>
        </p:nvSpPr>
        <p:spPr>
          <a:xfrm>
            <a:off x="7890786" y="3192547"/>
            <a:ext cx="1433406"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Technical Analysis</a:t>
            </a:r>
          </a:p>
        </p:txBody>
      </p:sp>
      <p:graphicFrame>
        <p:nvGraphicFramePr>
          <p:cNvPr id="9" name="Table 8">
            <a:extLst>
              <a:ext uri="{FF2B5EF4-FFF2-40B4-BE49-F238E27FC236}">
                <a16:creationId xmlns:a16="http://schemas.microsoft.com/office/drawing/2014/main" id="{891D2AA4-EA4F-DEF2-C2B6-960EF671607B}"/>
              </a:ext>
            </a:extLst>
          </p:cNvPr>
          <p:cNvGraphicFramePr>
            <a:graphicFrameLocks noGrp="1"/>
          </p:cNvGraphicFramePr>
          <p:nvPr>
            <p:extLst>
              <p:ext uri="{D42A27DB-BD31-4B8C-83A1-F6EECF244321}">
                <p14:modId xmlns:p14="http://schemas.microsoft.com/office/powerpoint/2010/main" val="1083571676"/>
              </p:ext>
            </p:extLst>
          </p:nvPr>
        </p:nvGraphicFramePr>
        <p:xfrm>
          <a:off x="7890785" y="3446463"/>
          <a:ext cx="3801086" cy="640080"/>
        </p:xfrm>
        <a:graphic>
          <a:graphicData uri="http://schemas.openxmlformats.org/drawingml/2006/table">
            <a:tbl>
              <a:tblPr firstRow="1" bandRow="1">
                <a:tableStyleId>{5C22544A-7EE6-4342-B048-85BDC9FD1C3A}</a:tableStyleId>
              </a:tblPr>
              <a:tblGrid>
                <a:gridCol w="3801086">
                  <a:extLst>
                    <a:ext uri="{9D8B030D-6E8A-4147-A177-3AD203B41FA5}">
                      <a16:colId xmlns:a16="http://schemas.microsoft.com/office/drawing/2014/main" val="3100121734"/>
                    </a:ext>
                  </a:extLst>
                </a:gridCol>
              </a:tblGrid>
              <a:tr h="535228">
                <a:tc>
                  <a:txBody>
                    <a:bodyPr/>
                    <a:lstStyle/>
                    <a:p>
                      <a:pPr lvl="0">
                        <a:buNone/>
                      </a:pPr>
                      <a:r>
                        <a:rPr lang="en-US" sz="900" b="0" i="0" u="none" strike="noStrike" noProof="0">
                          <a:solidFill>
                            <a:srgbClr val="0432FF"/>
                          </a:solidFill>
                        </a:rPr>
                        <a:t>NVDA is currently trading around $188, approaching its 52-week high of $211.19, with the stock buoyed by massive AI chip demand and potential breakout momentum above $185. The stock is still below my target for NVDA.</a:t>
                      </a:r>
                      <a:endParaRPr lang="en-US"/>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graphicFrame>
        <p:nvGraphicFramePr>
          <p:cNvPr id="10" name="Table 9">
            <a:extLst>
              <a:ext uri="{FF2B5EF4-FFF2-40B4-BE49-F238E27FC236}">
                <a16:creationId xmlns:a16="http://schemas.microsoft.com/office/drawing/2014/main" id="{5AB308AE-84A6-68DD-5159-60B9632F9FD3}"/>
              </a:ext>
            </a:extLst>
          </p:cNvPr>
          <p:cNvGraphicFramePr>
            <a:graphicFrameLocks noGrp="1"/>
          </p:cNvGraphicFramePr>
          <p:nvPr>
            <p:extLst>
              <p:ext uri="{D42A27DB-BD31-4B8C-83A1-F6EECF244321}">
                <p14:modId xmlns:p14="http://schemas.microsoft.com/office/powerpoint/2010/main" val="709693118"/>
              </p:ext>
            </p:extLst>
          </p:nvPr>
        </p:nvGraphicFramePr>
        <p:xfrm>
          <a:off x="1637346" y="1080526"/>
          <a:ext cx="10054746" cy="502920"/>
        </p:xfrm>
        <a:graphic>
          <a:graphicData uri="http://schemas.openxmlformats.org/drawingml/2006/table">
            <a:tbl>
              <a:tblPr firstRow="1" bandRow="1">
                <a:tableStyleId>{5C22544A-7EE6-4342-B048-85BDC9FD1C3A}</a:tableStyleId>
              </a:tblPr>
              <a:tblGrid>
                <a:gridCol w="10054746">
                  <a:extLst>
                    <a:ext uri="{9D8B030D-6E8A-4147-A177-3AD203B41FA5}">
                      <a16:colId xmlns:a16="http://schemas.microsoft.com/office/drawing/2014/main" val="3100121734"/>
                    </a:ext>
                  </a:extLst>
                </a:gridCol>
              </a:tblGrid>
              <a:tr h="392084">
                <a:tc>
                  <a:txBody>
                    <a:bodyPr/>
                    <a:lstStyle/>
                    <a:p>
                      <a:r>
                        <a:rPr lang="en-US" sz="900" b="1" i="1" u="sng">
                          <a:solidFill>
                            <a:schemeClr val="tx1"/>
                          </a:solidFill>
                          <a:latin typeface="Arial"/>
                          <a:cs typeface="Arial"/>
                        </a:rPr>
                        <a:t>Business Analysis Headline:</a:t>
                      </a:r>
                      <a:r>
                        <a:rPr lang="en-US" sz="900" b="0" i="0" u="none">
                          <a:solidFill>
                            <a:schemeClr val="tx1"/>
                          </a:solidFill>
                          <a:latin typeface="Arial"/>
                          <a:cs typeface="Arial"/>
                        </a:rPr>
                        <a:t> </a:t>
                      </a:r>
                      <a:r>
                        <a:rPr lang="en-US" sz="900" b="0" i="0" u="none" strike="noStrike" noProof="0">
                          <a:solidFill>
                            <a:schemeClr val="tx1"/>
                          </a:solidFill>
                        </a:rPr>
                        <a:t>NVIDIA is the  leader in AI accelerated computing, with explosive revenue growth, expanding margins, and a dominant GPU ecosystem that positions it as the backbone of the global AI buildout  making it a compelling long-term Buy despite short-term noise.</a:t>
                      </a:r>
                      <a:r>
                        <a:rPr lang="en-US" sz="900" b="0" i="0" u="none" strike="noStrike" noProof="0">
                          <a:solidFill>
                            <a:srgbClr val="0432FF"/>
                          </a:solidFill>
                        </a:rPr>
                        <a:t> </a:t>
                      </a:r>
                      <a:r>
                        <a:rPr lang="en-US" sz="900" b="1" i="0" u="none" strike="noStrike" noProof="0">
                          <a:solidFill>
                            <a:srgbClr val="0432FF"/>
                          </a:solidFill>
                          <a:latin typeface="Aptos"/>
                        </a:rPr>
                        <a:t>Key business drivers – AI data center demand, Blackwell GPU ramp, and sovereign AI infrastructure spending.</a:t>
                      </a:r>
                      <a:endParaRPr lang="en-US" sz="900" b="0" i="0">
                        <a:solidFill>
                          <a:srgbClr val="0432FF"/>
                        </a:solidFill>
                        <a:latin typeface="Arial" panose="020B0604020202020204" pitchFamily="34" charset="0"/>
                        <a:cs typeface="Arial" panose="020B0604020202020204" pitchFamily="34" charset="0"/>
                      </a:endParaRP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pic>
        <p:nvPicPr>
          <p:cNvPr id="12" name="Picture 11" descr="A table with numbers and text&#10;&#10;AI-generated content may be incorrect.">
            <a:extLst>
              <a:ext uri="{FF2B5EF4-FFF2-40B4-BE49-F238E27FC236}">
                <a16:creationId xmlns:a16="http://schemas.microsoft.com/office/drawing/2014/main" id="{D8A4761D-62E9-29D2-B303-B538D0314E88}"/>
              </a:ext>
            </a:extLst>
          </p:cNvPr>
          <p:cNvPicPr>
            <a:picLocks noChangeAspect="1"/>
          </p:cNvPicPr>
          <p:nvPr/>
        </p:nvPicPr>
        <p:blipFill>
          <a:blip r:embed="rId5"/>
          <a:stretch>
            <a:fillRect/>
          </a:stretch>
        </p:blipFill>
        <p:spPr>
          <a:xfrm>
            <a:off x="1642214" y="3442047"/>
            <a:ext cx="3792777" cy="788097"/>
          </a:xfrm>
          <a:prstGeom prst="rect">
            <a:avLst/>
          </a:prstGeom>
        </p:spPr>
      </p:pic>
      <p:pic>
        <p:nvPicPr>
          <p:cNvPr id="13" name="Picture 12">
            <a:extLst>
              <a:ext uri="{FF2B5EF4-FFF2-40B4-BE49-F238E27FC236}">
                <a16:creationId xmlns:a16="http://schemas.microsoft.com/office/drawing/2014/main" id="{B4E9E821-B986-65BE-F843-32C24F2D2B34}"/>
              </a:ext>
            </a:extLst>
          </p:cNvPr>
          <p:cNvPicPr>
            <a:picLocks noChangeAspect="1"/>
          </p:cNvPicPr>
          <p:nvPr/>
        </p:nvPicPr>
        <p:blipFill>
          <a:blip r:embed="rId6"/>
          <a:stretch>
            <a:fillRect/>
          </a:stretch>
        </p:blipFill>
        <p:spPr>
          <a:xfrm>
            <a:off x="5469698" y="3191984"/>
            <a:ext cx="2202493" cy="1382169"/>
          </a:xfrm>
          <a:prstGeom prst="rect">
            <a:avLst/>
          </a:prstGeom>
        </p:spPr>
      </p:pic>
    </p:spTree>
    <p:extLst>
      <p:ext uri="{BB962C8B-B14F-4D97-AF65-F5344CB8AC3E}">
        <p14:creationId xmlns:p14="http://schemas.microsoft.com/office/powerpoint/2010/main" val="845603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02596-05DB-0D67-9961-87E46784EB35}"/>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11BD3818-F1F0-6649-2EB0-E7FE6CD39171}"/>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B6342B94-0B87-F837-6D6C-9B56ECBF8AB8}"/>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6CC8A807-5A6F-04AC-470C-FC4D0D0B18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3A320170-F12E-E5B4-0EE7-024F422DEFAC}"/>
              </a:ext>
            </a:extLst>
          </p:cNvPr>
          <p:cNvSpPr txBox="1"/>
          <p:nvPr/>
        </p:nvSpPr>
        <p:spPr>
          <a:xfrm>
            <a:off x="1639055" y="593906"/>
            <a:ext cx="7981436" cy="584775"/>
          </a:xfrm>
          <a:prstGeom prst="rect">
            <a:avLst/>
          </a:prstGeom>
          <a:noFill/>
        </p:spPr>
        <p:txBody>
          <a:bodyPr wrap="square" rtlCol="0">
            <a:spAutoFit/>
          </a:bodyPr>
          <a:lstStyle/>
          <a:p>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ON Semiconductor Corp. (ON)</a:t>
            </a:r>
          </a:p>
        </p:txBody>
      </p:sp>
      <p:sp>
        <p:nvSpPr>
          <p:cNvPr id="19" name="Slide Number Placeholder 18">
            <a:extLst>
              <a:ext uri="{FF2B5EF4-FFF2-40B4-BE49-F238E27FC236}">
                <a16:creationId xmlns:a16="http://schemas.microsoft.com/office/drawing/2014/main" id="{5A0D66E0-27C4-A54A-50C1-63F7FBED227D}"/>
              </a:ext>
            </a:extLst>
          </p:cNvPr>
          <p:cNvSpPr>
            <a:spLocks noGrp="1"/>
          </p:cNvSpPr>
          <p:nvPr>
            <p:ph type="sldNum" sz="quarter" idx="12"/>
          </p:nvPr>
        </p:nvSpPr>
        <p:spPr>
          <a:xfrm>
            <a:off x="689878" y="6002800"/>
            <a:ext cx="358517"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11</a:t>
            </a:fld>
            <a:endParaRPr lang="en-US" b="1">
              <a:solidFill>
                <a:schemeClr val="bg1"/>
              </a:solidFill>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3824C9BA-4935-F501-2240-E3830E1DA05A}"/>
              </a:ext>
            </a:extLst>
          </p:cNvPr>
          <p:cNvGraphicFramePr>
            <a:graphicFrameLocks noGrp="1"/>
          </p:cNvGraphicFramePr>
          <p:nvPr>
            <p:extLst>
              <p:ext uri="{D42A27DB-BD31-4B8C-83A1-F6EECF244321}">
                <p14:modId xmlns:p14="http://schemas.microsoft.com/office/powerpoint/2010/main" val="2380992011"/>
              </p:ext>
            </p:extLst>
          </p:nvPr>
        </p:nvGraphicFramePr>
        <p:xfrm>
          <a:off x="1637346" y="1787313"/>
          <a:ext cx="6109284" cy="1393678"/>
        </p:xfrm>
        <a:graphic>
          <a:graphicData uri="http://schemas.openxmlformats.org/drawingml/2006/table">
            <a:tbl>
              <a:tblPr firstRow="1" bandRow="1">
                <a:tableStyleId>{5C22544A-7EE6-4342-B048-85BDC9FD1C3A}</a:tableStyleId>
              </a:tblPr>
              <a:tblGrid>
                <a:gridCol w="1018214">
                  <a:extLst>
                    <a:ext uri="{9D8B030D-6E8A-4147-A177-3AD203B41FA5}">
                      <a16:colId xmlns:a16="http://schemas.microsoft.com/office/drawing/2014/main" val="1976635271"/>
                    </a:ext>
                  </a:extLst>
                </a:gridCol>
                <a:gridCol w="1018214">
                  <a:extLst>
                    <a:ext uri="{9D8B030D-6E8A-4147-A177-3AD203B41FA5}">
                      <a16:colId xmlns:a16="http://schemas.microsoft.com/office/drawing/2014/main" val="248982863"/>
                    </a:ext>
                  </a:extLst>
                </a:gridCol>
                <a:gridCol w="1018214">
                  <a:extLst>
                    <a:ext uri="{9D8B030D-6E8A-4147-A177-3AD203B41FA5}">
                      <a16:colId xmlns:a16="http://schemas.microsoft.com/office/drawing/2014/main" val="3105901890"/>
                    </a:ext>
                  </a:extLst>
                </a:gridCol>
                <a:gridCol w="1018214">
                  <a:extLst>
                    <a:ext uri="{9D8B030D-6E8A-4147-A177-3AD203B41FA5}">
                      <a16:colId xmlns:a16="http://schemas.microsoft.com/office/drawing/2014/main" val="1557904642"/>
                    </a:ext>
                  </a:extLst>
                </a:gridCol>
                <a:gridCol w="1018214">
                  <a:extLst>
                    <a:ext uri="{9D8B030D-6E8A-4147-A177-3AD203B41FA5}">
                      <a16:colId xmlns:a16="http://schemas.microsoft.com/office/drawing/2014/main" val="1682194836"/>
                    </a:ext>
                  </a:extLst>
                </a:gridCol>
                <a:gridCol w="1018214">
                  <a:extLst>
                    <a:ext uri="{9D8B030D-6E8A-4147-A177-3AD203B41FA5}">
                      <a16:colId xmlns:a16="http://schemas.microsoft.com/office/drawing/2014/main" val="3175944524"/>
                    </a:ext>
                  </a:extLst>
                </a:gridCol>
              </a:tblGrid>
              <a:tr h="306358">
                <a:tc>
                  <a:txBody>
                    <a:bodyPr/>
                    <a:lstStyle/>
                    <a:p>
                      <a:r>
                        <a:rPr lang="en-US" sz="800">
                          <a:latin typeface="Arial" panose="020B0604020202020204" pitchFamily="34" charset="0"/>
                          <a:cs typeface="Arial" panose="020B0604020202020204" pitchFamily="34" charset="0"/>
                        </a:rPr>
                        <a:t>in millions of dollars</a:t>
                      </a:r>
                    </a:p>
                  </a:txBody>
                  <a:tcPr>
                    <a:solidFill>
                      <a:srgbClr val="992135"/>
                    </a:solidFill>
                  </a:tcPr>
                </a:tc>
                <a:tc>
                  <a:txBody>
                    <a:bodyPr/>
                    <a:lstStyle/>
                    <a:p>
                      <a:r>
                        <a:rPr lang="en-US" sz="800">
                          <a:latin typeface="Arial" panose="020B0604020202020204" pitchFamily="34" charset="0"/>
                          <a:cs typeface="Arial" panose="020B0604020202020204" pitchFamily="34" charset="0"/>
                        </a:rPr>
                        <a:t>2023</a:t>
                      </a:r>
                    </a:p>
                  </a:txBody>
                  <a:tcPr>
                    <a:solidFill>
                      <a:srgbClr val="992135"/>
                    </a:solidFill>
                  </a:tcPr>
                </a:tc>
                <a:tc>
                  <a:txBody>
                    <a:bodyPr/>
                    <a:lstStyle/>
                    <a:p>
                      <a:r>
                        <a:rPr lang="en-US" sz="800">
                          <a:latin typeface="Arial" panose="020B0604020202020204" pitchFamily="34" charset="0"/>
                          <a:cs typeface="Arial" panose="020B0604020202020204" pitchFamily="34" charset="0"/>
                        </a:rPr>
                        <a:t>2024</a:t>
                      </a:r>
                    </a:p>
                  </a:txBody>
                  <a:tcPr>
                    <a:solidFill>
                      <a:srgbClr val="992135"/>
                    </a:solidFill>
                  </a:tcPr>
                </a:tc>
                <a:tc>
                  <a:txBody>
                    <a:bodyPr/>
                    <a:lstStyle/>
                    <a:p>
                      <a:r>
                        <a:rPr lang="en-US" sz="800">
                          <a:latin typeface="Arial" panose="020B0604020202020204" pitchFamily="34" charset="0"/>
                          <a:cs typeface="Arial" panose="020B0604020202020204" pitchFamily="34" charset="0"/>
                        </a:rPr>
                        <a:t>2025</a:t>
                      </a:r>
                    </a:p>
                  </a:txBody>
                  <a:tcPr>
                    <a:solidFill>
                      <a:srgbClr val="992135"/>
                    </a:solidFill>
                  </a:tcPr>
                </a:tc>
                <a:tc>
                  <a:txBody>
                    <a:bodyPr/>
                    <a:lstStyle/>
                    <a:p>
                      <a:r>
                        <a:rPr lang="en-US" sz="800">
                          <a:latin typeface="Arial" panose="020B0604020202020204" pitchFamily="34" charset="0"/>
                          <a:cs typeface="Arial" panose="020B0604020202020204" pitchFamily="34" charset="0"/>
                        </a:rPr>
                        <a:t>2026E</a:t>
                      </a:r>
                    </a:p>
                  </a:txBody>
                  <a:tcPr>
                    <a:solidFill>
                      <a:srgbClr val="992135"/>
                    </a:solidFill>
                  </a:tcPr>
                </a:tc>
                <a:tc>
                  <a:txBody>
                    <a:bodyPr/>
                    <a:lstStyle/>
                    <a:p>
                      <a:r>
                        <a:rPr lang="en-US" sz="800">
                          <a:latin typeface="Arial" panose="020B0604020202020204" pitchFamily="34" charset="0"/>
                          <a:cs typeface="Arial" panose="020B0604020202020204" pitchFamily="34" charset="0"/>
                        </a:rPr>
                        <a:t>2027E</a:t>
                      </a:r>
                    </a:p>
                  </a:txBody>
                  <a:tcPr>
                    <a:solidFill>
                      <a:srgbClr val="992135"/>
                    </a:solidFill>
                  </a:tcPr>
                </a:tc>
                <a:extLst>
                  <a:ext uri="{0D108BD9-81ED-4DB2-BD59-A6C34878D82A}">
                    <a16:rowId xmlns:a16="http://schemas.microsoft.com/office/drawing/2014/main" val="3087261808"/>
                  </a:ext>
                </a:extLst>
              </a:tr>
              <a:tr h="250680">
                <a:tc>
                  <a:txBody>
                    <a:bodyPr/>
                    <a:lstStyle/>
                    <a:p>
                      <a:r>
                        <a:rPr lang="en-US" sz="800">
                          <a:latin typeface="Arial" panose="020B0604020202020204" pitchFamily="34" charset="0"/>
                          <a:cs typeface="Arial" panose="020B0604020202020204" pitchFamily="34" charset="0"/>
                        </a:rPr>
                        <a:t>Sales</a:t>
                      </a:r>
                    </a:p>
                  </a:txBody>
                  <a:tcPr/>
                </a:tc>
                <a:tc>
                  <a:txBody>
                    <a:bodyPr/>
                    <a:lstStyle/>
                    <a:p>
                      <a:r>
                        <a:rPr lang="en-US" sz="800">
                          <a:latin typeface="Arial" panose="020B0604020202020204" pitchFamily="34" charset="0"/>
                          <a:cs typeface="Arial" panose="020B0604020202020204" pitchFamily="34" charset="0"/>
                        </a:rPr>
                        <a:t>8,253</a:t>
                      </a:r>
                    </a:p>
                  </a:txBody>
                  <a:tcPr/>
                </a:tc>
                <a:tc>
                  <a:txBody>
                    <a:bodyPr/>
                    <a:lstStyle/>
                    <a:p>
                      <a:r>
                        <a:rPr lang="en-US" sz="800">
                          <a:latin typeface="Arial" panose="020B0604020202020204" pitchFamily="34" charset="0"/>
                          <a:cs typeface="Arial" panose="020B0604020202020204" pitchFamily="34" charset="0"/>
                        </a:rPr>
                        <a:t>7,082</a:t>
                      </a:r>
                    </a:p>
                  </a:txBody>
                  <a:tcPr/>
                </a:tc>
                <a:tc>
                  <a:txBody>
                    <a:bodyPr/>
                    <a:lstStyle/>
                    <a:p>
                      <a:r>
                        <a:rPr lang="en-US" sz="800">
                          <a:latin typeface="Arial" panose="020B0604020202020204" pitchFamily="34" charset="0"/>
                          <a:cs typeface="Arial" panose="020B0604020202020204" pitchFamily="34" charset="0"/>
                        </a:rPr>
                        <a:t>5,995</a:t>
                      </a:r>
                    </a:p>
                  </a:txBody>
                  <a:tcPr/>
                </a:tc>
                <a:tc>
                  <a:txBody>
                    <a:bodyPr/>
                    <a:lstStyle/>
                    <a:p>
                      <a:r>
                        <a:rPr lang="en-US" sz="800">
                          <a:latin typeface="Arial" panose="020B0604020202020204" pitchFamily="34" charset="0"/>
                          <a:cs typeface="Arial" panose="020B0604020202020204" pitchFamily="34" charset="0"/>
                        </a:rPr>
                        <a:t>6331</a:t>
                      </a:r>
                    </a:p>
                  </a:txBody>
                  <a:tcPr/>
                </a:tc>
                <a:tc>
                  <a:txBody>
                    <a:bodyPr/>
                    <a:lstStyle/>
                    <a:p>
                      <a:r>
                        <a:rPr lang="en-US" sz="800">
                          <a:latin typeface="Arial" panose="020B0604020202020204" pitchFamily="34" charset="0"/>
                          <a:cs typeface="Arial" panose="020B0604020202020204" pitchFamily="34" charset="0"/>
                        </a:rPr>
                        <a:t>6919</a:t>
                      </a:r>
                    </a:p>
                  </a:txBody>
                  <a:tcPr/>
                </a:tc>
                <a:extLst>
                  <a:ext uri="{0D108BD9-81ED-4DB2-BD59-A6C34878D82A}">
                    <a16:rowId xmlns:a16="http://schemas.microsoft.com/office/drawing/2014/main" val="3618651532"/>
                  </a:ext>
                </a:extLst>
              </a:tr>
              <a:tr h="306358">
                <a:tc>
                  <a:txBody>
                    <a:bodyPr/>
                    <a:lstStyle/>
                    <a:p>
                      <a:r>
                        <a:rPr lang="en-US" sz="800">
                          <a:latin typeface="Arial" panose="020B0604020202020204" pitchFamily="34" charset="0"/>
                          <a:cs typeface="Arial" panose="020B0604020202020204" pitchFamily="34" charset="0"/>
                        </a:rPr>
                        <a:t>Gross Margin</a:t>
                      </a:r>
                    </a:p>
                  </a:txBody>
                  <a:tcPr/>
                </a:tc>
                <a:tc>
                  <a:txBody>
                    <a:bodyPr/>
                    <a:lstStyle/>
                    <a:p>
                      <a:r>
                        <a:rPr lang="en-US" sz="800">
                          <a:latin typeface="Arial" panose="020B0604020202020204" pitchFamily="34" charset="0"/>
                          <a:cs typeface="Arial" panose="020B0604020202020204" pitchFamily="34" charset="0"/>
                        </a:rPr>
                        <a:t>47.1%</a:t>
                      </a:r>
                    </a:p>
                  </a:txBody>
                  <a:tcPr/>
                </a:tc>
                <a:tc>
                  <a:txBody>
                    <a:bodyPr/>
                    <a:lstStyle/>
                    <a:p>
                      <a:r>
                        <a:rPr lang="en-US" sz="800">
                          <a:latin typeface="Arial" panose="020B0604020202020204" pitchFamily="34" charset="0"/>
                          <a:cs typeface="Arial" panose="020B0604020202020204" pitchFamily="34" charset="0"/>
                        </a:rPr>
                        <a:t>45.4%</a:t>
                      </a:r>
                    </a:p>
                  </a:txBody>
                  <a:tcPr/>
                </a:tc>
                <a:tc>
                  <a:txBody>
                    <a:bodyPr/>
                    <a:lstStyle/>
                    <a:p>
                      <a:r>
                        <a:rPr lang="en-US" sz="800">
                          <a:latin typeface="Arial" panose="020B0604020202020204" pitchFamily="34" charset="0"/>
                          <a:cs typeface="Arial" panose="020B0604020202020204" pitchFamily="34" charset="0"/>
                        </a:rPr>
                        <a:t>33.1%</a:t>
                      </a:r>
                    </a:p>
                  </a:txBody>
                  <a:tcPr/>
                </a:tc>
                <a:tc>
                  <a:txBody>
                    <a:bodyPr/>
                    <a:lstStyle/>
                    <a:p>
                      <a:r>
                        <a:rPr lang="en-US" sz="800">
                          <a:latin typeface="Arial" panose="020B0604020202020204" pitchFamily="34" charset="0"/>
                          <a:cs typeface="Arial" panose="020B0604020202020204" pitchFamily="34" charset="0"/>
                        </a:rPr>
                        <a:t>38.0%</a:t>
                      </a:r>
                    </a:p>
                  </a:txBody>
                  <a:tcPr/>
                </a:tc>
                <a:tc>
                  <a:txBody>
                    <a:bodyPr/>
                    <a:lstStyle/>
                    <a:p>
                      <a:r>
                        <a:rPr lang="en-US" sz="800">
                          <a:latin typeface="Arial" panose="020B0604020202020204" pitchFamily="34" charset="0"/>
                          <a:cs typeface="Arial" panose="020B0604020202020204" pitchFamily="34" charset="0"/>
                        </a:rPr>
                        <a:t>39.5%</a:t>
                      </a:r>
                    </a:p>
                  </a:txBody>
                  <a:tcPr/>
                </a:tc>
                <a:extLst>
                  <a:ext uri="{0D108BD9-81ED-4DB2-BD59-A6C34878D82A}">
                    <a16:rowId xmlns:a16="http://schemas.microsoft.com/office/drawing/2014/main" val="451774916"/>
                  </a:ext>
                </a:extLst>
              </a:tr>
              <a:tr h="250680">
                <a:tc>
                  <a:txBody>
                    <a:bodyPr/>
                    <a:lstStyle/>
                    <a:p>
                      <a:r>
                        <a:rPr lang="en-US" sz="800">
                          <a:latin typeface="Arial" panose="020B0604020202020204" pitchFamily="34" charset="0"/>
                          <a:cs typeface="Arial" panose="020B0604020202020204" pitchFamily="34" charset="0"/>
                        </a:rPr>
                        <a:t>Operating Margin</a:t>
                      </a:r>
                    </a:p>
                  </a:txBody>
                  <a:tcPr/>
                </a:tc>
                <a:tc>
                  <a:txBody>
                    <a:bodyPr/>
                    <a:lstStyle/>
                    <a:p>
                      <a:r>
                        <a:rPr lang="en-US" sz="800">
                          <a:latin typeface="Arial" panose="020B0604020202020204" pitchFamily="34" charset="0"/>
                          <a:cs typeface="Arial" panose="020B0604020202020204" pitchFamily="34" charset="0"/>
                        </a:rPr>
                        <a:t>30.8%</a:t>
                      </a:r>
                    </a:p>
                  </a:txBody>
                  <a:tcPr/>
                </a:tc>
                <a:tc>
                  <a:txBody>
                    <a:bodyPr/>
                    <a:lstStyle/>
                    <a:p>
                      <a:r>
                        <a:rPr lang="en-US" sz="800">
                          <a:latin typeface="Arial" panose="020B0604020202020204" pitchFamily="34" charset="0"/>
                          <a:cs typeface="Arial" panose="020B0604020202020204" pitchFamily="34" charset="0"/>
                        </a:rPr>
                        <a:t>25.0%</a:t>
                      </a:r>
                    </a:p>
                  </a:txBody>
                  <a:tcPr/>
                </a:tc>
                <a:tc>
                  <a:txBody>
                    <a:bodyPr/>
                    <a:lstStyle/>
                    <a:p>
                      <a:r>
                        <a:rPr lang="en-US" sz="800">
                          <a:latin typeface="Arial" panose="020B0604020202020204" pitchFamily="34" charset="0"/>
                          <a:cs typeface="Arial" panose="020B0604020202020204" pitchFamily="34" charset="0"/>
                        </a:rPr>
                        <a:t>1.4%</a:t>
                      </a:r>
                    </a:p>
                  </a:txBody>
                  <a:tcPr/>
                </a:tc>
                <a:tc>
                  <a:txBody>
                    <a:bodyPr/>
                    <a:lstStyle/>
                    <a:p>
                      <a:r>
                        <a:rPr lang="en-US" sz="800">
                          <a:latin typeface="Arial" panose="020B0604020202020204" pitchFamily="34" charset="0"/>
                          <a:cs typeface="Arial" panose="020B0604020202020204" pitchFamily="34" charset="0"/>
                        </a:rPr>
                        <a:t>18.0%</a:t>
                      </a:r>
                    </a:p>
                  </a:txBody>
                  <a:tcPr/>
                </a:tc>
                <a:tc>
                  <a:txBody>
                    <a:bodyPr/>
                    <a:lstStyle/>
                    <a:p>
                      <a:r>
                        <a:rPr lang="en-US" sz="800">
                          <a:latin typeface="Arial" panose="020B0604020202020204" pitchFamily="34" charset="0"/>
                          <a:cs typeface="Arial" panose="020B0604020202020204" pitchFamily="34" charset="0"/>
                        </a:rPr>
                        <a:t>20.0%</a:t>
                      </a:r>
                    </a:p>
                  </a:txBody>
                  <a:tcPr/>
                </a:tc>
                <a:extLst>
                  <a:ext uri="{0D108BD9-81ED-4DB2-BD59-A6C34878D82A}">
                    <a16:rowId xmlns:a16="http://schemas.microsoft.com/office/drawing/2014/main" val="3417281357"/>
                  </a:ext>
                </a:extLst>
              </a:tr>
              <a:tr h="250680">
                <a:tc>
                  <a:txBody>
                    <a:bodyPr/>
                    <a:lstStyle/>
                    <a:p>
                      <a:r>
                        <a:rPr lang="en-US" sz="800">
                          <a:latin typeface="Arial" panose="020B0604020202020204" pitchFamily="34" charset="0"/>
                          <a:cs typeface="Arial" panose="020B0604020202020204" pitchFamily="34" charset="0"/>
                        </a:rPr>
                        <a:t>EPS (Diluted)</a:t>
                      </a:r>
                    </a:p>
                  </a:txBody>
                  <a:tcPr/>
                </a:tc>
                <a:tc>
                  <a:txBody>
                    <a:bodyPr/>
                    <a:lstStyle/>
                    <a:p>
                      <a:r>
                        <a:rPr lang="en-US" sz="800">
                          <a:latin typeface="Arial" panose="020B0604020202020204" pitchFamily="34" charset="0"/>
                          <a:cs typeface="Arial" panose="020B0604020202020204" pitchFamily="34" charset="0"/>
                        </a:rPr>
                        <a:t>4.89</a:t>
                      </a:r>
                    </a:p>
                  </a:txBody>
                  <a:tcPr/>
                </a:tc>
                <a:tc>
                  <a:txBody>
                    <a:bodyPr/>
                    <a:lstStyle/>
                    <a:p>
                      <a:r>
                        <a:rPr lang="en-US" sz="800">
                          <a:latin typeface="Arial" panose="020B0604020202020204" pitchFamily="34" charset="0"/>
                          <a:cs typeface="Arial" panose="020B0604020202020204" pitchFamily="34" charset="0"/>
                        </a:rPr>
                        <a:t>3.63</a:t>
                      </a:r>
                    </a:p>
                  </a:txBody>
                  <a:tcPr/>
                </a:tc>
                <a:tc>
                  <a:txBody>
                    <a:bodyPr/>
                    <a:lstStyle/>
                    <a:p>
                      <a:r>
                        <a:rPr lang="en-US" sz="800">
                          <a:latin typeface="Arial" panose="020B0604020202020204" pitchFamily="34" charset="0"/>
                          <a:cs typeface="Arial" panose="020B0604020202020204" pitchFamily="34" charset="0"/>
                        </a:rPr>
                        <a:t>0.29</a:t>
                      </a:r>
                    </a:p>
                  </a:txBody>
                  <a:tcPr/>
                </a:tc>
                <a:tc>
                  <a:txBody>
                    <a:bodyPr/>
                    <a:lstStyle/>
                    <a:p>
                      <a:r>
                        <a:rPr lang="en-US" sz="800">
                          <a:latin typeface="Arial" panose="020B0604020202020204" pitchFamily="34" charset="0"/>
                          <a:cs typeface="Arial" panose="020B0604020202020204" pitchFamily="34" charset="0"/>
                        </a:rPr>
                        <a:t>2.40</a:t>
                      </a:r>
                    </a:p>
                  </a:txBody>
                  <a:tcPr/>
                </a:tc>
                <a:tc>
                  <a:txBody>
                    <a:bodyPr/>
                    <a:lstStyle/>
                    <a:p>
                      <a:r>
                        <a:rPr lang="en-US" sz="800">
                          <a:latin typeface="Arial" panose="020B0604020202020204" pitchFamily="34" charset="0"/>
                          <a:cs typeface="Arial" panose="020B0604020202020204" pitchFamily="34" charset="0"/>
                        </a:rPr>
                        <a:t>2.85</a:t>
                      </a:r>
                    </a:p>
                  </a:txBody>
                  <a:tcPr/>
                </a:tc>
                <a:extLst>
                  <a:ext uri="{0D108BD9-81ED-4DB2-BD59-A6C34878D82A}">
                    <a16:rowId xmlns:a16="http://schemas.microsoft.com/office/drawing/2014/main" val="2825355692"/>
                  </a:ext>
                </a:extLst>
              </a:tr>
            </a:tbl>
          </a:graphicData>
        </a:graphic>
      </p:graphicFrame>
      <p:graphicFrame>
        <p:nvGraphicFramePr>
          <p:cNvPr id="3" name="Table 2">
            <a:extLst>
              <a:ext uri="{FF2B5EF4-FFF2-40B4-BE49-F238E27FC236}">
                <a16:creationId xmlns:a16="http://schemas.microsoft.com/office/drawing/2014/main" id="{32C89CA2-F78F-FAE9-F2C5-BCDC1962977F}"/>
              </a:ext>
            </a:extLst>
          </p:cNvPr>
          <p:cNvGraphicFramePr>
            <a:graphicFrameLocks noGrp="1"/>
          </p:cNvGraphicFramePr>
          <p:nvPr>
            <p:extLst>
              <p:ext uri="{D42A27DB-BD31-4B8C-83A1-F6EECF244321}">
                <p14:modId xmlns:p14="http://schemas.microsoft.com/office/powerpoint/2010/main" val="1945096331"/>
              </p:ext>
            </p:extLst>
          </p:nvPr>
        </p:nvGraphicFramePr>
        <p:xfrm>
          <a:off x="7892715" y="1781405"/>
          <a:ext cx="3801086" cy="1393677"/>
        </p:xfrm>
        <a:graphic>
          <a:graphicData uri="http://schemas.openxmlformats.org/drawingml/2006/table">
            <a:tbl>
              <a:tblPr firstRow="1" bandRow="1">
                <a:tableStyleId>{5C22544A-7EE6-4342-B048-85BDC9FD1C3A}</a:tableStyleId>
              </a:tblPr>
              <a:tblGrid>
                <a:gridCol w="3801086">
                  <a:extLst>
                    <a:ext uri="{9D8B030D-6E8A-4147-A177-3AD203B41FA5}">
                      <a16:colId xmlns:a16="http://schemas.microsoft.com/office/drawing/2014/main" val="3100121734"/>
                    </a:ext>
                  </a:extLst>
                </a:gridCol>
              </a:tblGrid>
              <a:tr h="1393677">
                <a:tc>
                  <a:txBody>
                    <a:bodyPr/>
                    <a:lstStyle/>
                    <a:p>
                      <a:r>
                        <a:rPr lang="en-US" sz="900" b="1" i="1" u="sng">
                          <a:solidFill>
                            <a:schemeClr val="tx1"/>
                          </a:solidFill>
                          <a:latin typeface="Arial" panose="020B0604020202020204" pitchFamily="34" charset="0"/>
                          <a:cs typeface="Arial" panose="020B0604020202020204" pitchFamily="34" charset="0"/>
                        </a:rPr>
                        <a:t>Review (improve, deteriorate or stay the same?)</a:t>
                      </a:r>
                    </a:p>
                    <a:p>
                      <a:r>
                        <a:rPr lang="en-US" sz="900" b="0">
                          <a:solidFill>
                            <a:srgbClr val="0432FF"/>
                          </a:solidFill>
                        </a:rPr>
                        <a:t>Improve. 2025 was clearly a weak year, with revenue, margins, and EPS all falling sharply. That said, ON still generated strong cash flow, kept a solid balance sheet, and should benefit if automotive and industrial demand improve from here.</a:t>
                      </a:r>
                      <a:endParaRPr lang="en-US" sz="900" b="0" i="1" u="sng">
                        <a:solidFill>
                          <a:srgbClr val="0432FF"/>
                        </a:solidFill>
                        <a:latin typeface="Arial" panose="020B0604020202020204" pitchFamily="34" charset="0"/>
                        <a:cs typeface="Arial" panose="020B0604020202020204" pitchFamily="34" charset="0"/>
                      </a:endParaRP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sp>
        <p:nvSpPr>
          <p:cNvPr id="4" name="TextBox 3">
            <a:extLst>
              <a:ext uri="{FF2B5EF4-FFF2-40B4-BE49-F238E27FC236}">
                <a16:creationId xmlns:a16="http://schemas.microsoft.com/office/drawing/2014/main" id="{32F2211C-531C-D02F-3CE9-76E467F8141D}"/>
              </a:ext>
            </a:extLst>
          </p:cNvPr>
          <p:cNvSpPr txBox="1"/>
          <p:nvPr/>
        </p:nvSpPr>
        <p:spPr>
          <a:xfrm>
            <a:off x="1637346" y="1539332"/>
            <a:ext cx="1358064"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Financial Analysis</a:t>
            </a:r>
          </a:p>
        </p:txBody>
      </p:sp>
      <p:sp>
        <p:nvSpPr>
          <p:cNvPr id="5" name="TextBox 4">
            <a:extLst>
              <a:ext uri="{FF2B5EF4-FFF2-40B4-BE49-F238E27FC236}">
                <a16:creationId xmlns:a16="http://schemas.microsoft.com/office/drawing/2014/main" id="{1F851E7E-D478-2C1F-7A31-B7CE8D75A001}"/>
              </a:ext>
            </a:extLst>
          </p:cNvPr>
          <p:cNvSpPr txBox="1"/>
          <p:nvPr/>
        </p:nvSpPr>
        <p:spPr>
          <a:xfrm>
            <a:off x="1567775" y="3169947"/>
            <a:ext cx="2855270"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Valuation – Target Price &amp; Relative Ratios</a:t>
            </a:r>
          </a:p>
        </p:txBody>
      </p:sp>
      <p:graphicFrame>
        <p:nvGraphicFramePr>
          <p:cNvPr id="6" name="Table 5">
            <a:extLst>
              <a:ext uri="{FF2B5EF4-FFF2-40B4-BE49-F238E27FC236}">
                <a16:creationId xmlns:a16="http://schemas.microsoft.com/office/drawing/2014/main" id="{CE1EE548-B968-AC17-562D-698EDE1C1601}"/>
              </a:ext>
            </a:extLst>
          </p:cNvPr>
          <p:cNvGraphicFramePr>
            <a:graphicFrameLocks noGrp="1"/>
          </p:cNvGraphicFramePr>
          <p:nvPr>
            <p:extLst>
              <p:ext uri="{D42A27DB-BD31-4B8C-83A1-F6EECF244321}">
                <p14:modId xmlns:p14="http://schemas.microsoft.com/office/powerpoint/2010/main" val="1706364286"/>
              </p:ext>
            </p:extLst>
          </p:nvPr>
        </p:nvGraphicFramePr>
        <p:xfrm>
          <a:off x="1637346" y="4614371"/>
          <a:ext cx="6033706" cy="1720763"/>
        </p:xfrm>
        <a:graphic>
          <a:graphicData uri="http://schemas.openxmlformats.org/drawingml/2006/table">
            <a:tbl>
              <a:tblPr firstRow="1" bandRow="1">
                <a:tableStyleId>{5C22544A-7EE6-4342-B048-85BDC9FD1C3A}</a:tableStyleId>
              </a:tblPr>
              <a:tblGrid>
                <a:gridCol w="6033706">
                  <a:extLst>
                    <a:ext uri="{9D8B030D-6E8A-4147-A177-3AD203B41FA5}">
                      <a16:colId xmlns:a16="http://schemas.microsoft.com/office/drawing/2014/main" val="3100121734"/>
                    </a:ext>
                  </a:extLst>
                </a:gridCol>
              </a:tblGrid>
              <a:tr h="1720763">
                <a:tc>
                  <a:txBody>
                    <a:bodyPr/>
                    <a:lstStyle/>
                    <a:p>
                      <a:r>
                        <a:rPr lang="en-US" sz="900" b="1" i="1" u="sng">
                          <a:solidFill>
                            <a:schemeClr val="tx1"/>
                          </a:solidFill>
                          <a:latin typeface="Arial" panose="020B0604020202020204" pitchFamily="34" charset="0"/>
                          <a:cs typeface="Arial" panose="020B0604020202020204" pitchFamily="34" charset="0"/>
                        </a:rPr>
                        <a:t>Review</a:t>
                      </a:r>
                      <a:endParaRPr lang="en-US" sz="900" b="0" i="1" u="sng">
                        <a:solidFill>
                          <a:srgbClr val="0432FF"/>
                        </a:solidFill>
                        <a:latin typeface="Arial" panose="020B0604020202020204" pitchFamily="34" charset="0"/>
                        <a:cs typeface="Arial" panose="020B0604020202020204" pitchFamily="34" charset="0"/>
                      </a:endParaRPr>
                    </a:p>
                    <a:p>
                      <a:r>
                        <a:rPr lang="en-US" sz="900" b="0">
                          <a:solidFill>
                            <a:srgbClr val="0432FF"/>
                          </a:solidFill>
                        </a:rPr>
                        <a:t>ON Semiconductor has a solid long-term story because of its exposure to EVs, industrial automation, and power semiconductors, but the stock is not as attractive at the current price. </a:t>
                      </a:r>
                    </a:p>
                    <a:p>
                      <a:endParaRPr lang="en-US" sz="900" b="0">
                        <a:solidFill>
                          <a:srgbClr val="0432FF"/>
                        </a:solidFill>
                      </a:endParaRPr>
                    </a:p>
                    <a:p>
                      <a:r>
                        <a:rPr lang="en-US" sz="900" b="0">
                          <a:solidFill>
                            <a:srgbClr val="0432FF"/>
                          </a:solidFill>
                        </a:rPr>
                        <a:t>From a valuation standpoint, my DCF came out to $62.33 per share. At the time of the paper, that supported a Hold rating because upside was already limited. Now that the stock is trading around $72.04, shares are above my fair value estimate, which makes the risk reward even less compelling from here. </a:t>
                      </a:r>
                    </a:p>
                    <a:p>
                      <a:endParaRPr lang="en-US" sz="900" b="0">
                        <a:solidFill>
                          <a:srgbClr val="0432FF"/>
                        </a:solidFill>
                      </a:endParaRPr>
                    </a:p>
                    <a:p>
                      <a:r>
                        <a:rPr lang="en-US" sz="900" b="0">
                          <a:solidFill>
                            <a:srgbClr val="0432FF"/>
                          </a:solidFill>
                        </a:rPr>
                        <a:t>Overall, I think ON is a good company, but I like the business more than I like the stock at this level. The balance sheet is still solid, the company continues to generate cash flow, and the long-term positioning makes sense, but the current valuation already reflects a lot of that potential. Because of that, I would keep the rating at </a:t>
                      </a:r>
                      <a:r>
                        <a:rPr lang="en-US" sz="900" b="1">
                          <a:solidFill>
                            <a:srgbClr val="0432FF"/>
                          </a:solidFill>
                        </a:rPr>
                        <a:t>Hold</a:t>
                      </a:r>
                      <a:r>
                        <a:rPr lang="en-US" sz="900" b="0">
                          <a:solidFill>
                            <a:srgbClr val="0432FF"/>
                          </a:solidFill>
                        </a:rPr>
                        <a:t>. </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sp>
        <p:nvSpPr>
          <p:cNvPr id="8" name="TextBox 7">
            <a:extLst>
              <a:ext uri="{FF2B5EF4-FFF2-40B4-BE49-F238E27FC236}">
                <a16:creationId xmlns:a16="http://schemas.microsoft.com/office/drawing/2014/main" id="{BD0A5F3E-6A88-41F6-5F1D-579933ACAA30}"/>
              </a:ext>
            </a:extLst>
          </p:cNvPr>
          <p:cNvSpPr txBox="1"/>
          <p:nvPr/>
        </p:nvSpPr>
        <p:spPr>
          <a:xfrm>
            <a:off x="7890786" y="3192547"/>
            <a:ext cx="1433406"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Technical Analysis</a:t>
            </a:r>
          </a:p>
        </p:txBody>
      </p:sp>
      <p:graphicFrame>
        <p:nvGraphicFramePr>
          <p:cNvPr id="9" name="Table 8">
            <a:extLst>
              <a:ext uri="{FF2B5EF4-FFF2-40B4-BE49-F238E27FC236}">
                <a16:creationId xmlns:a16="http://schemas.microsoft.com/office/drawing/2014/main" id="{F90CF858-5D12-A47F-73A8-78F1A71FED61}"/>
              </a:ext>
            </a:extLst>
          </p:cNvPr>
          <p:cNvGraphicFramePr>
            <a:graphicFrameLocks noGrp="1"/>
          </p:cNvGraphicFramePr>
          <p:nvPr>
            <p:extLst>
              <p:ext uri="{D42A27DB-BD31-4B8C-83A1-F6EECF244321}">
                <p14:modId xmlns:p14="http://schemas.microsoft.com/office/powerpoint/2010/main" val="3591786967"/>
              </p:ext>
            </p:extLst>
          </p:nvPr>
        </p:nvGraphicFramePr>
        <p:xfrm>
          <a:off x="7890785" y="3446463"/>
          <a:ext cx="3801086" cy="535228"/>
        </p:xfrm>
        <a:graphic>
          <a:graphicData uri="http://schemas.openxmlformats.org/drawingml/2006/table">
            <a:tbl>
              <a:tblPr firstRow="1" bandRow="1">
                <a:tableStyleId>{5C22544A-7EE6-4342-B048-85BDC9FD1C3A}</a:tableStyleId>
              </a:tblPr>
              <a:tblGrid>
                <a:gridCol w="3801086">
                  <a:extLst>
                    <a:ext uri="{9D8B030D-6E8A-4147-A177-3AD203B41FA5}">
                      <a16:colId xmlns:a16="http://schemas.microsoft.com/office/drawing/2014/main" val="3100121734"/>
                    </a:ext>
                  </a:extLst>
                </a:gridCol>
              </a:tblGrid>
              <a:tr h="535228">
                <a:tc>
                  <a:txBody>
                    <a:bodyPr/>
                    <a:lstStyle/>
                    <a:p>
                      <a:r>
                        <a:rPr lang="en-US" sz="900" b="0">
                          <a:solidFill>
                            <a:srgbClr val="0432FF"/>
                          </a:solidFill>
                        </a:rPr>
                        <a:t>The stock has had a strong recent move higher and is now trading around $72.04. With the stock above my DCF target, I think the recent rally makes the valuation less attractive from here.</a:t>
                      </a:r>
                      <a:endParaRPr lang="en-US" sz="900" b="0" i="0">
                        <a:solidFill>
                          <a:srgbClr val="0432FF"/>
                        </a:solidFill>
                        <a:latin typeface="Arial" panose="020B0604020202020204" pitchFamily="34" charset="0"/>
                        <a:cs typeface="Arial" panose="020B0604020202020204" pitchFamily="34" charset="0"/>
                      </a:endParaRP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graphicFrame>
        <p:nvGraphicFramePr>
          <p:cNvPr id="10" name="Table 9">
            <a:extLst>
              <a:ext uri="{FF2B5EF4-FFF2-40B4-BE49-F238E27FC236}">
                <a16:creationId xmlns:a16="http://schemas.microsoft.com/office/drawing/2014/main" id="{ABC97071-952D-E33C-FBFE-D42FA2F80F23}"/>
              </a:ext>
            </a:extLst>
          </p:cNvPr>
          <p:cNvGraphicFramePr>
            <a:graphicFrameLocks noGrp="1"/>
          </p:cNvGraphicFramePr>
          <p:nvPr>
            <p:extLst>
              <p:ext uri="{D42A27DB-BD31-4B8C-83A1-F6EECF244321}">
                <p14:modId xmlns:p14="http://schemas.microsoft.com/office/powerpoint/2010/main" val="4249532230"/>
              </p:ext>
            </p:extLst>
          </p:nvPr>
        </p:nvGraphicFramePr>
        <p:xfrm>
          <a:off x="1639055" y="1178681"/>
          <a:ext cx="10054746" cy="365760"/>
        </p:xfrm>
        <a:graphic>
          <a:graphicData uri="http://schemas.openxmlformats.org/drawingml/2006/table">
            <a:tbl>
              <a:tblPr firstRow="1" bandRow="1">
                <a:tableStyleId>{5C22544A-7EE6-4342-B048-85BDC9FD1C3A}</a:tableStyleId>
              </a:tblPr>
              <a:tblGrid>
                <a:gridCol w="10054746">
                  <a:extLst>
                    <a:ext uri="{9D8B030D-6E8A-4147-A177-3AD203B41FA5}">
                      <a16:colId xmlns:a16="http://schemas.microsoft.com/office/drawing/2014/main" val="3100121734"/>
                    </a:ext>
                  </a:extLst>
                </a:gridCol>
              </a:tblGrid>
              <a:tr h="1806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1" u="sng">
                          <a:solidFill>
                            <a:schemeClr val="tx1"/>
                          </a:solidFill>
                          <a:latin typeface="Arial" panose="020B0604020202020204" pitchFamily="34" charset="0"/>
                          <a:cs typeface="Arial" panose="020B0604020202020204" pitchFamily="34" charset="0"/>
                        </a:rPr>
                        <a:t>Business Analysis Headline:</a:t>
                      </a:r>
                      <a:r>
                        <a:rPr lang="en-US" sz="900" b="0" i="0" u="none">
                          <a:solidFill>
                            <a:schemeClr val="tx1"/>
                          </a:solidFill>
                          <a:latin typeface="Arial" panose="020B0604020202020204" pitchFamily="34" charset="0"/>
                          <a:cs typeface="Arial" panose="020B0604020202020204" pitchFamily="34" charset="0"/>
                        </a:rPr>
                        <a:t> </a:t>
                      </a:r>
                      <a:r>
                        <a:rPr lang="en-US" sz="900">
                          <a:solidFill>
                            <a:schemeClr val="tx1"/>
                          </a:solidFill>
                        </a:rPr>
                        <a:t>ON is a solid semiconductor company with strong exposure to EVs, industrial automation, and power efficiency, but near-term cyclical weakness and limited valuation upside support a Hold view.</a:t>
                      </a:r>
                      <a:r>
                        <a:rPr lang="en-US" sz="900" b="1">
                          <a:solidFill>
                            <a:schemeClr val="tx1"/>
                          </a:solidFill>
                        </a:rPr>
                        <a:t> </a:t>
                      </a:r>
                      <a:r>
                        <a:rPr lang="en-US" sz="900" b="1">
                          <a:solidFill>
                            <a:srgbClr val="0432FF"/>
                          </a:solidFill>
                        </a:rPr>
                        <a:t>Key business drivers – EV growth, automotive demand, and industrial demand</a:t>
                      </a:r>
                      <a:endParaRPr lang="en-US" sz="900">
                        <a:solidFill>
                          <a:srgbClr val="0432FF"/>
                        </a:solidFill>
                      </a:endParaRP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pic>
        <p:nvPicPr>
          <p:cNvPr id="12" name="Picture 11">
            <a:extLst>
              <a:ext uri="{FF2B5EF4-FFF2-40B4-BE49-F238E27FC236}">
                <a16:creationId xmlns:a16="http://schemas.microsoft.com/office/drawing/2014/main" id="{9033318F-B47D-BA11-2625-77A4D5F6CDA3}"/>
              </a:ext>
            </a:extLst>
          </p:cNvPr>
          <p:cNvPicPr>
            <a:picLocks noChangeAspect="1"/>
          </p:cNvPicPr>
          <p:nvPr/>
        </p:nvPicPr>
        <p:blipFill>
          <a:blip r:embed="rId3"/>
          <a:stretch>
            <a:fillRect/>
          </a:stretch>
        </p:blipFill>
        <p:spPr>
          <a:xfrm>
            <a:off x="7822109" y="4218960"/>
            <a:ext cx="4181320" cy="22590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a16="http://schemas.microsoft.com/office/drawing/2014/main" id="{85A3BB34-DF59-2401-3DFC-9245056AC4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1834" y="3389913"/>
            <a:ext cx="1959218" cy="1183555"/>
          </a:xfrm>
          <a:prstGeom prst="rect">
            <a:avLst/>
          </a:prstGeom>
        </p:spPr>
      </p:pic>
      <p:pic>
        <p:nvPicPr>
          <p:cNvPr id="20" name="Picture 19">
            <a:extLst>
              <a:ext uri="{FF2B5EF4-FFF2-40B4-BE49-F238E27FC236}">
                <a16:creationId xmlns:a16="http://schemas.microsoft.com/office/drawing/2014/main" id="{A58DD97F-2D55-E193-C76B-CB90F0AFA198}"/>
              </a:ext>
            </a:extLst>
          </p:cNvPr>
          <p:cNvPicPr>
            <a:picLocks noChangeAspect="1"/>
          </p:cNvPicPr>
          <p:nvPr/>
        </p:nvPicPr>
        <p:blipFill>
          <a:blip r:embed="rId5">
            <a:extLst>
              <a:ext uri="{28A0092B-C50C-407E-A947-70E740481C1C}">
                <a14:useLocalDpi xmlns:a14="http://schemas.microsoft.com/office/drawing/2010/main" val="0"/>
              </a:ext>
            </a:extLst>
          </a:blip>
          <a:srcRect t="5421"/>
          <a:stretch>
            <a:fillRect/>
          </a:stretch>
        </p:blipFill>
        <p:spPr>
          <a:xfrm>
            <a:off x="1234099" y="3494300"/>
            <a:ext cx="4267356" cy="957222"/>
          </a:xfrm>
          <a:prstGeom prst="rect">
            <a:avLst/>
          </a:prstGeom>
        </p:spPr>
      </p:pic>
    </p:spTree>
    <p:extLst>
      <p:ext uri="{BB962C8B-B14F-4D97-AF65-F5344CB8AC3E}">
        <p14:creationId xmlns:p14="http://schemas.microsoft.com/office/powerpoint/2010/main" val="1596173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1B940-33D3-6268-B916-72204988C231}"/>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2B4CC6C8-01F6-094C-6C9F-42D26F84CF62}"/>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969073E5-2602-1A16-6282-E4547A967AC0}"/>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957AC411-39C1-CA65-81AD-221CEC0A06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59DAE6CE-3346-B4CD-0892-BB2F6628400A}"/>
              </a:ext>
            </a:extLst>
          </p:cNvPr>
          <p:cNvSpPr txBox="1"/>
          <p:nvPr/>
        </p:nvSpPr>
        <p:spPr>
          <a:xfrm>
            <a:off x="1639055" y="593906"/>
            <a:ext cx="7981436" cy="584775"/>
          </a:xfrm>
          <a:prstGeom prst="rect">
            <a:avLst/>
          </a:prstGeom>
          <a:noFill/>
        </p:spPr>
        <p:txBody>
          <a:bodyPr wrap="square" rtlCol="0">
            <a:spAutoFit/>
          </a:bodyPr>
          <a:lstStyle/>
          <a:p>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Recommendation – Catalysts and Risks</a:t>
            </a:r>
          </a:p>
        </p:txBody>
      </p:sp>
      <p:sp>
        <p:nvSpPr>
          <p:cNvPr id="19" name="Slide Number Placeholder 18">
            <a:extLst>
              <a:ext uri="{FF2B5EF4-FFF2-40B4-BE49-F238E27FC236}">
                <a16:creationId xmlns:a16="http://schemas.microsoft.com/office/drawing/2014/main" id="{BC6664F4-4F6F-C0E4-7914-40BCD4335B47}"/>
              </a:ext>
            </a:extLst>
          </p:cNvPr>
          <p:cNvSpPr>
            <a:spLocks noGrp="1"/>
          </p:cNvSpPr>
          <p:nvPr>
            <p:ph type="sldNum" sz="quarter" idx="12"/>
          </p:nvPr>
        </p:nvSpPr>
        <p:spPr>
          <a:xfrm>
            <a:off x="689878" y="6002800"/>
            <a:ext cx="358517"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12</a:t>
            </a:fld>
            <a:endParaRPr lang="en-US" b="1">
              <a:solidFill>
                <a:schemeClr val="bg1"/>
              </a:solidFill>
              <a:latin typeface="Arial" panose="020B0604020202020204" pitchFamily="34" charset="0"/>
              <a:cs typeface="Arial" panose="020B0604020202020204" pitchFamily="34" charset="0"/>
            </a:endParaRPr>
          </a:p>
        </p:txBody>
      </p:sp>
      <p:graphicFrame>
        <p:nvGraphicFramePr>
          <p:cNvPr id="5" name="Table 10">
            <a:extLst>
              <a:ext uri="{FF2B5EF4-FFF2-40B4-BE49-F238E27FC236}">
                <a16:creationId xmlns:a16="http://schemas.microsoft.com/office/drawing/2014/main" id="{30297B93-B048-9CDF-683B-6E8E1D5662C8}"/>
              </a:ext>
            </a:extLst>
          </p:cNvPr>
          <p:cNvGraphicFramePr>
            <a:graphicFrameLocks noGrp="1"/>
          </p:cNvGraphicFramePr>
          <p:nvPr>
            <p:extLst>
              <p:ext uri="{D42A27DB-BD31-4B8C-83A1-F6EECF244321}">
                <p14:modId xmlns:p14="http://schemas.microsoft.com/office/powerpoint/2010/main" val="1450012477"/>
              </p:ext>
            </p:extLst>
          </p:nvPr>
        </p:nvGraphicFramePr>
        <p:xfrm>
          <a:off x="1431756" y="1139851"/>
          <a:ext cx="10541708" cy="5630707"/>
        </p:xfrm>
        <a:graphic>
          <a:graphicData uri="http://schemas.openxmlformats.org/drawingml/2006/table">
            <a:tbl>
              <a:tblPr firstRow="1" bandRow="1">
                <a:tableStyleId>{5C22544A-7EE6-4342-B048-85BDC9FD1C3A}</a:tableStyleId>
              </a:tblPr>
              <a:tblGrid>
                <a:gridCol w="1665288">
                  <a:extLst>
                    <a:ext uri="{9D8B030D-6E8A-4147-A177-3AD203B41FA5}">
                      <a16:colId xmlns:a16="http://schemas.microsoft.com/office/drawing/2014/main" val="37025601"/>
                    </a:ext>
                  </a:extLst>
                </a:gridCol>
                <a:gridCol w="4438210">
                  <a:extLst>
                    <a:ext uri="{9D8B030D-6E8A-4147-A177-3AD203B41FA5}">
                      <a16:colId xmlns:a16="http://schemas.microsoft.com/office/drawing/2014/main" val="4183002035"/>
                    </a:ext>
                  </a:extLst>
                </a:gridCol>
                <a:gridCol w="4438210">
                  <a:extLst>
                    <a:ext uri="{9D8B030D-6E8A-4147-A177-3AD203B41FA5}">
                      <a16:colId xmlns:a16="http://schemas.microsoft.com/office/drawing/2014/main" val="1262215776"/>
                    </a:ext>
                  </a:extLst>
                </a:gridCol>
              </a:tblGrid>
              <a:tr h="296707">
                <a:tc>
                  <a:txBody>
                    <a:bodyPr/>
                    <a:lstStyle/>
                    <a:p>
                      <a:r>
                        <a:rPr lang="en-US" sz="1100">
                          <a:solidFill>
                            <a:schemeClr val="bg1"/>
                          </a:solidFill>
                          <a:latin typeface="Georgia"/>
                        </a:rPr>
                        <a:t>Stock</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accent1"/>
                    </a:solidFill>
                  </a:tcPr>
                </a:tc>
                <a:tc>
                  <a:txBody>
                    <a:bodyPr/>
                    <a:lstStyle/>
                    <a:p>
                      <a:pPr algn="ctr"/>
                      <a:r>
                        <a:rPr lang="en-US" sz="1100">
                          <a:solidFill>
                            <a:schemeClr val="bg1"/>
                          </a:solidFill>
                          <a:latin typeface="Georgia"/>
                        </a:rPr>
                        <a:t>Primary Catalysts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accent1"/>
                    </a:solidFill>
                  </a:tcPr>
                </a:tc>
                <a:tc>
                  <a:txBody>
                    <a:bodyPr/>
                    <a:lstStyle/>
                    <a:p>
                      <a:pPr algn="ctr"/>
                      <a:r>
                        <a:rPr lang="en-US" sz="1100">
                          <a:solidFill>
                            <a:schemeClr val="bg1"/>
                          </a:solidFill>
                          <a:latin typeface="Georgia"/>
                        </a:rPr>
                        <a:t>Primary Risks</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accent1"/>
                    </a:solidFill>
                  </a:tcPr>
                </a:tc>
                <a:extLst>
                  <a:ext uri="{0D108BD9-81ED-4DB2-BD59-A6C34878D82A}">
                    <a16:rowId xmlns:a16="http://schemas.microsoft.com/office/drawing/2014/main" val="415962129"/>
                  </a:ext>
                </a:extLst>
              </a:tr>
              <a:tr h="722108">
                <a:tc>
                  <a:txBody>
                    <a:bodyPr/>
                    <a:lstStyle/>
                    <a:p>
                      <a:r>
                        <a:rPr lang="en-US" sz="1100" b="1">
                          <a:solidFill>
                            <a:schemeClr val="tx1"/>
                          </a:solidFill>
                          <a:latin typeface="Georgia"/>
                        </a:rPr>
                        <a:t>Apple Inc.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9525" cap="flat" cmpd="sng" algn="ctr">
                      <a:noFill/>
                      <a:prstDash val="solid"/>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tc>
                  <a:txBody>
                    <a:bodyPr/>
                    <a:lstStyle/>
                    <a:p>
                      <a:pPr marL="171450" indent="-171450">
                        <a:buFont typeface="Arial" panose="020B0604020202020204" pitchFamily="34" charset="0"/>
                        <a:buChar char="•"/>
                      </a:pPr>
                      <a:r>
                        <a:rPr lang="en-US" sz="1100">
                          <a:solidFill>
                            <a:schemeClr val="tx1"/>
                          </a:solidFill>
                          <a:latin typeface="Georgia"/>
                        </a:rPr>
                        <a:t>iPhone saturation and longer replacement cycles</a:t>
                      </a:r>
                    </a:p>
                    <a:p>
                      <a:pPr marL="171450" indent="-171450">
                        <a:buFont typeface="Arial" panose="020B0604020202020204" pitchFamily="34" charset="0"/>
                        <a:buChar char="•"/>
                      </a:pPr>
                      <a:r>
                        <a:rPr lang="en-US" sz="1100">
                          <a:solidFill>
                            <a:schemeClr val="tx1"/>
                          </a:solidFill>
                          <a:latin typeface="Georgia"/>
                        </a:rPr>
                        <a:t>Regulatory pressure on high-margin Services</a:t>
                      </a:r>
                    </a:p>
                    <a:p>
                      <a:pPr marL="171450" indent="-171450">
                        <a:buFont typeface="Arial" panose="020B0604020202020204" pitchFamily="34" charset="0"/>
                        <a:buChar char="•"/>
                      </a:pPr>
                      <a:r>
                        <a:rPr lang="en-US" sz="1100">
                          <a:solidFill>
                            <a:schemeClr val="tx1"/>
                          </a:solidFill>
                          <a:latin typeface="Georgia"/>
                        </a:rPr>
                        <a:t>Stock priced for ”too much good news” – market stops paying a premium for a maturing business</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9525" cap="flat" cmpd="sng" algn="ctr">
                      <a:noFill/>
                      <a:prstDash val="solid"/>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tc>
                  <a:txBody>
                    <a:bodyPr/>
                    <a:lstStyle/>
                    <a:p>
                      <a:pPr marL="171450" indent="-171450">
                        <a:buFont typeface="Arial" panose="020B0604020202020204" pitchFamily="34" charset="0"/>
                        <a:buChar char="•"/>
                      </a:pPr>
                      <a:r>
                        <a:rPr lang="en-US" sz="1100">
                          <a:solidFill>
                            <a:schemeClr val="tx1"/>
                          </a:solidFill>
                          <a:latin typeface="Georgia"/>
                        </a:rPr>
                        <a:t>AI-driven upgrade cycle sustains revenue and margins</a:t>
                      </a:r>
                    </a:p>
                    <a:p>
                      <a:pPr marL="171450" indent="-171450">
                        <a:buFont typeface="Arial" panose="020B0604020202020204" pitchFamily="34" charset="0"/>
                        <a:buChar char="•"/>
                      </a:pPr>
                      <a:r>
                        <a:rPr lang="en-US" sz="1100">
                          <a:solidFill>
                            <a:schemeClr val="tx1"/>
                          </a:solidFill>
                          <a:latin typeface="Georgia"/>
                        </a:rPr>
                        <a:t>Services growth offsets hardware deceleration</a:t>
                      </a:r>
                    </a:p>
                    <a:p>
                      <a:pPr marL="171450" indent="-171450">
                        <a:buFont typeface="Arial" panose="020B0604020202020204" pitchFamily="34" charset="0"/>
                        <a:buChar char="•"/>
                      </a:pPr>
                      <a:r>
                        <a:rPr lang="en-US" sz="1100">
                          <a:solidFill>
                            <a:schemeClr val="tx1"/>
                          </a:solidFill>
                          <a:latin typeface="Georgia"/>
                        </a:rPr>
                        <a:t>Aggressive capital returns support EPS</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3999733070"/>
                  </a:ext>
                </a:extLst>
              </a:tr>
              <a:tr h="577685">
                <a:tc>
                  <a:txBody>
                    <a:bodyPr/>
                    <a:lstStyle/>
                    <a:p>
                      <a:r>
                        <a:rPr lang="en-US" sz="1100" b="1" err="1">
                          <a:solidFill>
                            <a:schemeClr val="tx1"/>
                          </a:solidFill>
                          <a:latin typeface="Georgia"/>
                        </a:rPr>
                        <a:t>Salesforce.com</a:t>
                      </a:r>
                      <a:endParaRPr lang="en-US" sz="1100" b="1">
                        <a:solidFill>
                          <a:schemeClr val="tx1"/>
                        </a:solidFill>
                        <a:latin typeface="Georgi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tc>
                  <a:txBody>
                    <a:bodyPr/>
                    <a:lstStyle/>
                    <a:p>
                      <a:pPr marL="171450" indent="-171450">
                        <a:buFont typeface="Arial" panose="020B0604020202020204" pitchFamily="34" charset="0"/>
                        <a:buChar char="•"/>
                      </a:pPr>
                      <a:r>
                        <a:rPr lang="en-US" sz="1100">
                          <a:solidFill>
                            <a:schemeClr val="tx1"/>
                          </a:solidFill>
                          <a:latin typeface="Georgia"/>
                        </a:rPr>
                        <a:t>Data cloud expansion</a:t>
                      </a:r>
                    </a:p>
                    <a:p>
                      <a:pPr marL="171450" lvl="0" indent="-171450">
                        <a:buFont typeface="Arial" panose="020B0604020202020204" pitchFamily="34" charset="0"/>
                        <a:buChar char="•"/>
                      </a:pPr>
                      <a:r>
                        <a:rPr lang="en-US" sz="1100">
                          <a:solidFill>
                            <a:schemeClr val="tx1"/>
                          </a:solidFill>
                          <a:latin typeface="Georgia"/>
                        </a:rPr>
                        <a:t>Operating margin improvement</a:t>
                      </a:r>
                    </a:p>
                    <a:p>
                      <a:pPr marL="171450" lvl="0" indent="-171450">
                        <a:buFont typeface="Arial" panose="020B0604020202020204" pitchFamily="34" charset="0"/>
                        <a:buChar char="•"/>
                      </a:pPr>
                      <a:r>
                        <a:rPr lang="en-US" sz="1100">
                          <a:solidFill>
                            <a:schemeClr val="tx1"/>
                          </a:solidFill>
                          <a:latin typeface="Georgia"/>
                        </a:rPr>
                        <a:t>AI &amp; Agentforce adoption</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tc>
                  <a:txBody>
                    <a:bodyPr/>
                    <a:lstStyle/>
                    <a:p>
                      <a:pPr marL="171450" indent="-171450">
                        <a:buFont typeface="Arial" panose="020B0604020202020204" pitchFamily="34" charset="0"/>
                        <a:buChar char="•"/>
                      </a:pPr>
                      <a:r>
                        <a:rPr lang="en-US" sz="1100">
                          <a:solidFill>
                            <a:schemeClr val="tx1"/>
                          </a:solidFill>
                          <a:latin typeface="Georgia"/>
                        </a:rPr>
                        <a:t>AI competition from Microsoft</a:t>
                      </a:r>
                    </a:p>
                    <a:p>
                      <a:pPr marL="171450" lvl="0" indent="-171450">
                        <a:buFont typeface="Arial" panose="020B0604020202020204" pitchFamily="34" charset="0"/>
                        <a:buChar char="•"/>
                      </a:pPr>
                      <a:r>
                        <a:rPr lang="en-US" sz="1100">
                          <a:solidFill>
                            <a:schemeClr val="tx1"/>
                          </a:solidFill>
                          <a:latin typeface="Georgia"/>
                        </a:rPr>
                        <a:t>Valuation &amp; multiple compression</a:t>
                      </a:r>
                    </a:p>
                    <a:p>
                      <a:pPr marL="171450" lvl="0" indent="-171450">
                        <a:buFont typeface="Arial" panose="020B0604020202020204" pitchFamily="34" charset="0"/>
                        <a:buChar char="•"/>
                      </a:pPr>
                      <a:r>
                        <a:rPr lang="en-US" sz="1100">
                          <a:solidFill>
                            <a:schemeClr val="tx1"/>
                          </a:solidFill>
                          <a:latin typeface="Georgia"/>
                        </a:rPr>
                        <a:t>Leadership stability</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654695511"/>
                  </a:ext>
                </a:extLst>
              </a:tr>
              <a:tr h="299668">
                <a:tc>
                  <a:txBody>
                    <a:bodyPr/>
                    <a:lstStyle/>
                    <a:p>
                      <a:r>
                        <a:rPr lang="en-US" sz="1100" b="1" err="1">
                          <a:solidFill>
                            <a:schemeClr val="tx1"/>
                          </a:solidFill>
                          <a:latin typeface="Georgia"/>
                        </a:rPr>
                        <a:t>Crowdstrike</a:t>
                      </a:r>
                      <a:r>
                        <a:rPr lang="en-US" sz="1100" b="1">
                          <a:solidFill>
                            <a:schemeClr val="tx1"/>
                          </a:solidFill>
                          <a:latin typeface="Georgia"/>
                        </a:rPr>
                        <a:t> Holdings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US" sz="1100">
                          <a:solidFill>
                            <a:schemeClr val="tx1"/>
                          </a:solidFill>
                          <a:latin typeface="Georgia"/>
                        </a:rPr>
                        <a:t>Emergence of AI tools and flaws in software</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US" sz="1100">
                          <a:solidFill>
                            <a:schemeClr val="tx1"/>
                          </a:solidFill>
                          <a:latin typeface="Georgia"/>
                        </a:rPr>
                        <a:t>Extreme premium compared to peers and industry</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endParaRPr lang="en-US" sz="1100">
                        <a:solidFill>
                          <a:schemeClr val="tx1"/>
                        </a:solidFill>
                        <a:latin typeface="Georgia"/>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tc>
                  <a:txBody>
                    <a:bodyPr/>
                    <a:lstStyle/>
                    <a:p>
                      <a:pPr marL="171450" indent="-171450">
                        <a:buFont typeface="Arial" panose="020B0604020202020204" pitchFamily="34" charset="0"/>
                        <a:buChar char="•"/>
                      </a:pPr>
                      <a:r>
                        <a:rPr lang="en-US" sz="1100">
                          <a:solidFill>
                            <a:schemeClr val="tx1"/>
                          </a:solidFill>
                          <a:latin typeface="Georgia"/>
                        </a:rPr>
                        <a:t>Continued strong growth and operating margins</a:t>
                      </a:r>
                    </a:p>
                    <a:p>
                      <a:pPr marL="171450" indent="-171450">
                        <a:buFont typeface="Arial" panose="020B0604020202020204" pitchFamily="34" charset="0"/>
                        <a:buChar char="•"/>
                      </a:pPr>
                      <a:r>
                        <a:rPr lang="en-US" sz="1100">
                          <a:solidFill>
                            <a:schemeClr val="tx1"/>
                          </a:solidFill>
                          <a:latin typeface="Georgia"/>
                        </a:rPr>
                        <a:t>AI advancements bringing software uncertainty</a:t>
                      </a:r>
                    </a:p>
                    <a:p>
                      <a:pPr marL="171450" indent="-171450">
                        <a:buFont typeface="Arial" panose="020B0604020202020204" pitchFamily="34" charset="0"/>
                        <a:buChar char="•"/>
                      </a:pPr>
                      <a:r>
                        <a:rPr lang="en-US" sz="1100">
                          <a:solidFill>
                            <a:schemeClr val="tx1"/>
                          </a:solidFill>
                          <a:latin typeface="Georgia"/>
                        </a:rPr>
                        <a:t>Accelerated cyber demand through emergence of tech weakpoints </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3493182767"/>
                  </a:ext>
                </a:extLst>
              </a:tr>
              <a:tr h="695847">
                <a:tc>
                  <a:txBody>
                    <a:bodyPr/>
                    <a:lstStyle/>
                    <a:p>
                      <a:r>
                        <a:rPr lang="en-US" sz="1100" b="1">
                          <a:solidFill>
                            <a:schemeClr val="tx1"/>
                          </a:solidFill>
                          <a:latin typeface="Georgia"/>
                        </a:rPr>
                        <a:t>Microsoft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tc>
                  <a:txBody>
                    <a:bodyPr/>
                    <a:lstStyle/>
                    <a:p>
                      <a:pPr marL="171450" indent="-171450">
                        <a:buFont typeface="Arial" panose="020B0604020202020204" pitchFamily="34" charset="0"/>
                        <a:buChar char="•"/>
                      </a:pPr>
                      <a:r>
                        <a:rPr lang="en-US" sz="1100">
                          <a:solidFill>
                            <a:schemeClr val="tx1"/>
                          </a:solidFill>
                          <a:latin typeface="Georgia"/>
                        </a:rPr>
                        <a:t>Azure AI revenue acceleration</a:t>
                      </a:r>
                    </a:p>
                    <a:p>
                      <a:pPr marL="171450" lvl="0" indent="-171450">
                        <a:buFont typeface="Arial" panose="020B0604020202020204" pitchFamily="34" charset="0"/>
                        <a:buChar char="•"/>
                      </a:pPr>
                      <a:r>
                        <a:rPr lang="en-US" sz="1100">
                          <a:solidFill>
                            <a:schemeClr val="tx1"/>
                          </a:solidFill>
                          <a:latin typeface="Georgia"/>
                        </a:rPr>
                        <a:t>Copilot enterprise adoption across 300M+ Office 365 seats</a:t>
                      </a:r>
                    </a:p>
                    <a:p>
                      <a:pPr marL="171450" lvl="0" indent="-171450">
                        <a:buFont typeface="Arial" panose="020B0604020202020204" pitchFamily="34" charset="0"/>
                        <a:buChar char="•"/>
                      </a:pPr>
                      <a:r>
                        <a:rPr lang="en-US" sz="1100">
                          <a:solidFill>
                            <a:schemeClr val="tx1"/>
                          </a:solidFill>
                          <a:latin typeface="Georgia"/>
                        </a:rPr>
                        <a:t>FCF recovery as data centers finish building and D&amp;A normalizes</a:t>
                      </a:r>
                    </a:p>
                    <a:p>
                      <a:pPr marL="171450" lvl="0" indent="-171450">
                        <a:buFont typeface="Arial" panose="020B0604020202020204" pitchFamily="34" charset="0"/>
                        <a:buChar char="•"/>
                      </a:pPr>
                      <a:r>
                        <a:rPr lang="en-US" sz="1100">
                          <a:solidFill>
                            <a:schemeClr val="tx1"/>
                          </a:solidFill>
                          <a:latin typeface="Georgia"/>
                        </a:rPr>
                        <a:t>Valuation going back to its historic averages from the current 10-year lows</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tc>
                  <a:txBody>
                    <a:bodyPr/>
                    <a:lstStyle/>
                    <a:p>
                      <a:pPr marL="171450" indent="-171450">
                        <a:buFont typeface="Arial" panose="020B0604020202020204" pitchFamily="34" charset="0"/>
                        <a:buChar char="•"/>
                      </a:pPr>
                      <a:r>
                        <a:rPr lang="en-US" sz="1100" b="0" i="0" u="none" strike="noStrike" kern="1200" cap="none" spc="0" normalizeH="0" baseline="0" noProof="0">
                          <a:ln>
                            <a:noFill/>
                          </a:ln>
                          <a:solidFill>
                            <a:schemeClr val="tx1"/>
                          </a:solidFill>
                          <a:effectLst/>
                          <a:uLnTx/>
                          <a:uFillTx/>
                          <a:latin typeface="Georgia"/>
                          <a:ea typeface="+mn-ea"/>
                          <a:cs typeface="+mn-cs"/>
                        </a:rPr>
                        <a:t>AI CapEx overbuilding, if AI adoption is slower than projected than FCF margin trough persists beyond 2026</a:t>
                      </a:r>
                    </a:p>
                    <a:p>
                      <a:pPr marL="171450" lvl="0" indent="-171450">
                        <a:buFont typeface="Arial" panose="020B0604020202020204" pitchFamily="34" charset="0"/>
                        <a:buChar char="•"/>
                      </a:pPr>
                      <a:r>
                        <a:rPr lang="en-US" sz="1100" b="0" i="0" u="none" strike="noStrike" kern="1200" cap="none" spc="0" normalizeH="0" baseline="0" noProof="0">
                          <a:ln>
                            <a:noFill/>
                          </a:ln>
                          <a:solidFill>
                            <a:schemeClr val="tx1"/>
                          </a:solidFill>
                          <a:effectLst/>
                          <a:uLnTx/>
                          <a:uFillTx/>
                          <a:latin typeface="Georgia"/>
                          <a:ea typeface="+mn-ea"/>
                          <a:cs typeface="+mn-cs"/>
                        </a:rPr>
                        <a:t>OpenAI relationship (risk of OpenAI IPO, renegotiating terms)</a:t>
                      </a:r>
                    </a:p>
                    <a:p>
                      <a:pPr marL="171450" lvl="0" indent="-171450">
                        <a:buFont typeface="Arial" panose="020B0604020202020204" pitchFamily="34" charset="0"/>
                        <a:buChar char="•"/>
                      </a:pPr>
                      <a:r>
                        <a:rPr lang="en-US" sz="1100" b="0" i="0" u="none" strike="noStrike" kern="1200" cap="none" spc="0" normalizeH="0" baseline="0" noProof="0">
                          <a:ln>
                            <a:noFill/>
                          </a:ln>
                          <a:solidFill>
                            <a:schemeClr val="tx1"/>
                          </a:solidFill>
                          <a:effectLst/>
                          <a:uLnTx/>
                          <a:uFillTx/>
                          <a:latin typeface="Georgia"/>
                          <a:ea typeface="+mn-ea"/>
                          <a:cs typeface="+mn-cs"/>
                        </a:rPr>
                        <a:t>Hyperscaler competition from AWS and Google Cloud closing AI inference gap</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2660328508"/>
                  </a:ext>
                </a:extLst>
              </a:tr>
              <a:tr h="741769">
                <a:tc>
                  <a:txBody>
                    <a:bodyPr/>
                    <a:lstStyle/>
                    <a:p>
                      <a:r>
                        <a:rPr lang="en-US" sz="1100" b="1">
                          <a:solidFill>
                            <a:schemeClr val="tx1"/>
                          </a:solidFill>
                          <a:latin typeface="Georgia"/>
                        </a:rPr>
                        <a:t>Service Now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US" sz="1100">
                          <a:solidFill>
                            <a:schemeClr val="tx1"/>
                          </a:solidFill>
                          <a:latin typeface="Georgia"/>
                        </a:rPr>
                        <a:t>AI control tower expansion </a:t>
                      </a:r>
                      <a:endParaRPr lang="en-US"/>
                    </a:p>
                    <a:p>
                      <a:pPr marL="171450" marR="0" lvl="0" indent="-171450" algn="l">
                        <a:lnSpc>
                          <a:spcPct val="100000"/>
                        </a:lnSpc>
                        <a:spcBef>
                          <a:spcPts val="0"/>
                        </a:spcBef>
                        <a:spcAft>
                          <a:spcPts val="0"/>
                        </a:spcAft>
                        <a:buClrTx/>
                        <a:buSzTx/>
                        <a:buFont typeface="Arial" panose="020B0604020202020204" pitchFamily="34" charset="0"/>
                        <a:buChar char="•"/>
                      </a:pPr>
                      <a:r>
                        <a:rPr lang="en-US" sz="1100">
                          <a:solidFill>
                            <a:schemeClr val="tx1"/>
                          </a:solidFill>
                          <a:latin typeface="Georgia"/>
                        </a:rPr>
                        <a:t>Strong revenue and EPS growth </a:t>
                      </a:r>
                    </a:p>
                    <a:p>
                      <a:pPr marL="171450" marR="0" lvl="0" indent="-171450" algn="l">
                        <a:lnSpc>
                          <a:spcPct val="100000"/>
                        </a:lnSpc>
                        <a:spcBef>
                          <a:spcPts val="0"/>
                        </a:spcBef>
                        <a:spcAft>
                          <a:spcPts val="0"/>
                        </a:spcAft>
                        <a:buClrTx/>
                        <a:buSzTx/>
                        <a:buFont typeface="Arial" panose="020B0604020202020204" pitchFamily="34" charset="0"/>
                        <a:buChar char="•"/>
                      </a:pPr>
                      <a:r>
                        <a:rPr lang="en-US" sz="1100">
                          <a:solidFill>
                            <a:schemeClr val="tx1"/>
                          </a:solidFill>
                          <a:latin typeface="Georgia"/>
                        </a:rPr>
                        <a:t>Subscription based business model with strong renewals</a:t>
                      </a:r>
                    </a:p>
                    <a:p>
                      <a:pPr marL="171450" marR="0" lvl="0" indent="-171450" algn="l">
                        <a:lnSpc>
                          <a:spcPct val="100000"/>
                        </a:lnSpc>
                        <a:spcBef>
                          <a:spcPts val="0"/>
                        </a:spcBef>
                        <a:spcAft>
                          <a:spcPts val="0"/>
                        </a:spcAft>
                        <a:buClrTx/>
                        <a:buSzTx/>
                        <a:buFont typeface="Arial" panose="020B0604020202020204" pitchFamily="34" charset="0"/>
                        <a:buChar char="•"/>
                      </a:pPr>
                      <a:endParaRPr lang="en-US" sz="1100">
                        <a:solidFill>
                          <a:schemeClr val="tx1"/>
                        </a:solidFill>
                        <a:latin typeface="Georgia"/>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tc>
                  <a:txBody>
                    <a:bodyPr/>
                    <a:lstStyle/>
                    <a:p>
                      <a:pPr marL="171450" lvl="0" indent="-171450">
                        <a:buFont typeface="Arial" panose="020B0604020202020204" pitchFamily="34" charset="0"/>
                        <a:buChar char="•"/>
                      </a:pPr>
                      <a:r>
                        <a:rPr lang="en-US" sz="1100"/>
                        <a:t>Competition from AI companies such as anthropic</a:t>
                      </a:r>
                      <a:endParaRPr lang="en-US"/>
                    </a:p>
                    <a:p>
                      <a:pPr marL="171450" lvl="0" indent="-171450">
                        <a:buFont typeface="Arial" panose="020B0604020202020204" pitchFamily="34" charset="0"/>
                        <a:buChar char="•"/>
                      </a:pPr>
                      <a:r>
                        <a:rPr lang="en-US" sz="1100"/>
                        <a:t>Does not pay dividends</a:t>
                      </a:r>
                    </a:p>
                    <a:p>
                      <a:pPr marL="171450" lvl="0" indent="-171450">
                        <a:buFont typeface="Arial" panose="020B0604020202020204" pitchFamily="34" charset="0"/>
                        <a:buChar char="•"/>
                      </a:pPr>
                      <a:r>
                        <a:rPr lang="en-US" sz="1100"/>
                        <a:t>High valuation ratios relative to the sector and S&amp;P 500</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3835016480"/>
                  </a:ext>
                </a:extLst>
              </a:tr>
              <a:tr h="1065451">
                <a:tc>
                  <a:txBody>
                    <a:bodyPr/>
                    <a:lstStyle/>
                    <a:p>
                      <a:r>
                        <a:rPr lang="en-US" sz="1100" b="1">
                          <a:solidFill>
                            <a:schemeClr val="tx1"/>
                          </a:solidFill>
                          <a:latin typeface="Georgia"/>
                        </a:rPr>
                        <a:t>Nvidia Corp.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tc>
                  <a:txBody>
                    <a:bodyPr/>
                    <a:lstStyle/>
                    <a:p>
                      <a:pPr marL="0" marR="0" lvl="0" indent="0" algn="l">
                        <a:lnSpc>
                          <a:spcPct val="100000"/>
                        </a:lnSpc>
                        <a:spcBef>
                          <a:spcPts val="0"/>
                        </a:spcBef>
                        <a:spcAft>
                          <a:spcPts val="0"/>
                        </a:spcAft>
                        <a:buClrTx/>
                        <a:buSzTx/>
                        <a:buFont typeface="Arial" panose="020B0604020202020204" pitchFamily="34" charset="0"/>
                        <a:buChar char="•"/>
                      </a:pPr>
                      <a:r>
                        <a:rPr lang="en-US" sz="1100" b="0" i="0" u="none" strike="noStrike" noProof="0">
                          <a:solidFill>
                            <a:schemeClr val="tx1"/>
                          </a:solidFill>
                          <a:latin typeface="Georgia"/>
                        </a:rPr>
                        <a:t> Blackwell GPU ramp driving record data center revenue growth</a:t>
                      </a:r>
                      <a:endParaRPr lang="en-US" sz="1100">
                        <a:solidFill>
                          <a:schemeClr val="tx1"/>
                        </a:solidFill>
                        <a:latin typeface="Georgia"/>
                      </a:endParaRPr>
                    </a:p>
                    <a:p>
                      <a:pPr marL="0" lvl="0" indent="0" algn="l">
                        <a:lnSpc>
                          <a:spcPct val="100000"/>
                        </a:lnSpc>
                        <a:spcBef>
                          <a:spcPts val="0"/>
                        </a:spcBef>
                        <a:spcAft>
                          <a:spcPts val="0"/>
                        </a:spcAft>
                        <a:buClrTx/>
                        <a:buSzTx/>
                        <a:buFont typeface="Arial" panose="020B0604020202020204" pitchFamily="34" charset="0"/>
                        <a:buChar char="•"/>
                      </a:pPr>
                      <a:r>
                        <a:rPr lang="en-US" sz="1100" b="0" i="0" u="none" strike="noStrike" noProof="0">
                          <a:solidFill>
                            <a:schemeClr val="tx1"/>
                          </a:solidFill>
                          <a:latin typeface="Georgia"/>
                        </a:rPr>
                        <a:t> Sovereign AI and enterprise AI infrastructure buildout expanding addressable market</a:t>
                      </a:r>
                      <a:endParaRPr lang="en-US">
                        <a:latin typeface="Georgia"/>
                      </a:endParaRPr>
                    </a:p>
                    <a:p>
                      <a:pPr marL="0" lvl="0" indent="0" algn="l">
                        <a:lnSpc>
                          <a:spcPct val="100000"/>
                        </a:lnSpc>
                        <a:spcBef>
                          <a:spcPts val="0"/>
                        </a:spcBef>
                        <a:spcAft>
                          <a:spcPts val="0"/>
                        </a:spcAft>
                        <a:buClrTx/>
                        <a:buSzTx/>
                        <a:buFont typeface="Arial" panose="020B0604020202020204" pitchFamily="34" charset="0"/>
                        <a:buChar char="•"/>
                      </a:pPr>
                      <a:r>
                        <a:rPr lang="en-US" sz="1100" b="0" i="0" u="none" strike="noStrike" noProof="0">
                          <a:solidFill>
                            <a:schemeClr val="tx1"/>
                          </a:solidFill>
                          <a:latin typeface="Georgia"/>
                        </a:rPr>
                        <a:t> CUDA software ecosystem creating high switching costs and recurring revenue</a:t>
                      </a:r>
                      <a:endParaRPr lang="en-US">
                        <a:latin typeface="Georgia"/>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tc>
                  <a:txBody>
                    <a:bodyPr/>
                    <a:lstStyle/>
                    <a:p>
                      <a:pPr marL="0" lvl="0" indent="0" algn="l">
                        <a:lnSpc>
                          <a:spcPct val="100000"/>
                        </a:lnSpc>
                        <a:spcBef>
                          <a:spcPts val="0"/>
                        </a:spcBef>
                        <a:spcAft>
                          <a:spcPts val="0"/>
                        </a:spcAft>
                        <a:buFont typeface="Arial" panose="020B0604020202020204" pitchFamily="34" charset="0"/>
                        <a:buChar char="•"/>
                      </a:pPr>
                      <a:r>
                        <a:rPr lang="en-US" sz="1100" b="0" i="0" u="none" strike="noStrike" noProof="0">
                          <a:solidFill>
                            <a:schemeClr val="tx1"/>
                          </a:solidFill>
                          <a:latin typeface="Georgia"/>
                        </a:rPr>
                        <a:t>U.S.-China export restrictions limiting access to a major revenue market</a:t>
                      </a:r>
                      <a:endParaRPr lang="en-US" sz="1100">
                        <a:solidFill>
                          <a:schemeClr val="tx1"/>
                        </a:solidFill>
                        <a:latin typeface="Georgia"/>
                      </a:endParaRPr>
                    </a:p>
                    <a:p>
                      <a:pPr marL="0" lvl="0" indent="0" algn="l">
                        <a:lnSpc>
                          <a:spcPct val="100000"/>
                        </a:lnSpc>
                        <a:spcBef>
                          <a:spcPts val="0"/>
                        </a:spcBef>
                        <a:spcAft>
                          <a:spcPts val="0"/>
                        </a:spcAft>
                        <a:buFont typeface="Arial" panose="020B0604020202020204" pitchFamily="34" charset="0"/>
                        <a:buChar char="•"/>
                      </a:pPr>
                      <a:r>
                        <a:rPr lang="en-US" sz="1100" b="0" i="0" u="none" strike="noStrike" noProof="0">
                          <a:solidFill>
                            <a:schemeClr val="tx1"/>
                          </a:solidFill>
                          <a:latin typeface="Georgia"/>
                        </a:rPr>
                        <a:t>Elevated valuation leaves little room for execution misses or demand slowdown</a:t>
                      </a:r>
                      <a:endParaRPr lang="en-US">
                        <a:solidFill>
                          <a:schemeClr val="tx1"/>
                        </a:solidFill>
                        <a:latin typeface="Georgia"/>
                      </a:endParaRPr>
                    </a:p>
                    <a:p>
                      <a:pPr marL="0" lvl="0" indent="0" algn="l">
                        <a:lnSpc>
                          <a:spcPct val="100000"/>
                        </a:lnSpc>
                        <a:spcBef>
                          <a:spcPts val="0"/>
                        </a:spcBef>
                        <a:spcAft>
                          <a:spcPts val="0"/>
                        </a:spcAft>
                        <a:buFont typeface="Arial" panose="020B0604020202020204" pitchFamily="34" charset="0"/>
                        <a:buChar char="•"/>
                      </a:pPr>
                      <a:r>
                        <a:rPr lang="en-US" sz="1100" b="0" i="0" u="none" strike="noStrike" noProof="0">
                          <a:solidFill>
                            <a:schemeClr val="tx1"/>
                          </a:solidFill>
                          <a:latin typeface="Georgia"/>
                        </a:rPr>
                        <a:t>Increasing competition from AMD, custom silicon</a:t>
                      </a:r>
                    </a:p>
                    <a:p>
                      <a:pPr marL="171450" lvl="0" indent="-171450">
                        <a:buFont typeface="Arial" panose="020B0604020202020204" pitchFamily="34" charset="0"/>
                        <a:buChar char="•"/>
                      </a:pPr>
                      <a:endParaRPr kumimoji="0" lang="en-US" sz="1100"/>
                    </a:p>
                  </a:txBody>
                  <a:tcP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2691370382"/>
                  </a:ext>
                </a:extLst>
              </a:tr>
              <a:tr h="564556">
                <a:tc>
                  <a:txBody>
                    <a:bodyPr/>
                    <a:lstStyle/>
                    <a:p>
                      <a:r>
                        <a:rPr lang="en-US" sz="1100" b="1">
                          <a:solidFill>
                            <a:schemeClr val="tx1"/>
                          </a:solidFill>
                          <a:latin typeface="Georgia"/>
                        </a:rPr>
                        <a:t>ON Semiconductor Corp.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171450" marR="0" lvl="0" indent="-171450" algn="l">
                        <a:lnSpc>
                          <a:spcPct val="100000"/>
                        </a:lnSpc>
                        <a:spcBef>
                          <a:spcPts val="0"/>
                        </a:spcBef>
                        <a:spcAft>
                          <a:spcPts val="0"/>
                        </a:spcAft>
                        <a:buClrTx/>
                        <a:buSzTx/>
                        <a:buFont typeface="Arial" panose="020B0604020202020204" pitchFamily="34" charset="0"/>
                        <a:buChar char="•"/>
                      </a:pPr>
                      <a:r>
                        <a:rPr lang="en-US" sz="1100">
                          <a:solidFill>
                            <a:schemeClr val="tx1"/>
                          </a:solidFill>
                          <a:latin typeface="Georgia"/>
                        </a:rPr>
                        <a:t>Recovery in automotive and industrial demand</a:t>
                      </a:r>
                    </a:p>
                    <a:p>
                      <a:pPr marL="171450" marR="0" lvl="0" indent="-171450" algn="l">
                        <a:lnSpc>
                          <a:spcPct val="100000"/>
                        </a:lnSpc>
                        <a:spcBef>
                          <a:spcPts val="0"/>
                        </a:spcBef>
                        <a:spcAft>
                          <a:spcPts val="0"/>
                        </a:spcAft>
                        <a:buClrTx/>
                        <a:buSzTx/>
                        <a:buFont typeface="Arial" panose="020B0604020202020204" pitchFamily="34" charset="0"/>
                        <a:buChar char="•"/>
                      </a:pPr>
                      <a:r>
                        <a:rPr lang="en-US" sz="1100">
                          <a:solidFill>
                            <a:schemeClr val="tx1"/>
                          </a:solidFill>
                          <a:latin typeface="Georgia"/>
                        </a:rPr>
                        <a:t>Continued EV growth and electrification trends</a:t>
                      </a:r>
                    </a:p>
                    <a:p>
                      <a:pPr marL="171450" marR="0" lvl="0" indent="-171450" algn="l">
                        <a:lnSpc>
                          <a:spcPct val="100000"/>
                        </a:lnSpc>
                        <a:spcBef>
                          <a:spcPts val="0"/>
                        </a:spcBef>
                        <a:spcAft>
                          <a:spcPts val="0"/>
                        </a:spcAft>
                        <a:buClrTx/>
                        <a:buSzTx/>
                        <a:buFont typeface="Arial" panose="020B0604020202020204" pitchFamily="34" charset="0"/>
                        <a:buChar char="•"/>
                      </a:pPr>
                      <a:r>
                        <a:rPr lang="en-US" sz="1100">
                          <a:solidFill>
                            <a:schemeClr val="tx1"/>
                          </a:solidFill>
                          <a:latin typeface="Georgia"/>
                        </a:rPr>
                        <a:t>Margin recovery as cyclical pressure eases</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171450" indent="-171450">
                        <a:buFont typeface="Arial" panose="020B0604020202020204" pitchFamily="34" charset="0"/>
                        <a:buChar char="•"/>
                      </a:pPr>
                      <a:r>
                        <a:rPr kumimoji="0" lang="en-US" sz="1100">
                          <a:latin typeface="Georgia" panose="02040502050405020303" pitchFamily="18" charset="0"/>
                        </a:rPr>
                        <a:t>Ongoing weakness in automotive and industrial markets</a:t>
                      </a:r>
                    </a:p>
                    <a:p>
                      <a:pPr marL="171450" indent="-171450">
                        <a:buFont typeface="Arial" panose="020B0604020202020204" pitchFamily="34" charset="0"/>
                        <a:buChar char="•"/>
                      </a:pPr>
                      <a:r>
                        <a:rPr kumimoji="0" lang="en-US" sz="1100">
                          <a:latin typeface="Georgia" panose="02040502050405020303" pitchFamily="18" charset="0"/>
                        </a:rPr>
                        <a:t>Semiconductor cyclicality and margin pressure</a:t>
                      </a:r>
                    </a:p>
                    <a:p>
                      <a:pPr marL="171450" indent="-171450">
                        <a:buFont typeface="Arial" panose="020B0604020202020204" pitchFamily="34" charset="0"/>
                        <a:buChar char="•"/>
                      </a:pPr>
                      <a:r>
                        <a:rPr kumimoji="0" lang="en-US" sz="1100">
                          <a:latin typeface="Georgia"/>
                        </a:rPr>
                        <a:t>Strong competition in power semiconductors</a:t>
                      </a:r>
                    </a:p>
                  </a:txBody>
                  <a:tcP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3416951614"/>
                  </a:ext>
                </a:extLst>
              </a:tr>
            </a:tbl>
          </a:graphicData>
        </a:graphic>
      </p:graphicFrame>
    </p:spTree>
    <p:extLst>
      <p:ext uri="{BB962C8B-B14F-4D97-AF65-F5344CB8AC3E}">
        <p14:creationId xmlns:p14="http://schemas.microsoft.com/office/powerpoint/2010/main" val="1507258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83F93-63FA-1F73-636F-DD564D274597}"/>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8C73C570-48F5-4A90-1AD0-5283A4F397F0}"/>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87B9526D-A56E-6970-5061-0EF072938D39}"/>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58DDDCC3-C5BC-14F9-AF60-8002200D35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F259A7F5-3655-BDCC-F6F8-91951AA7B805}"/>
              </a:ext>
            </a:extLst>
          </p:cNvPr>
          <p:cNvSpPr txBox="1"/>
          <p:nvPr/>
        </p:nvSpPr>
        <p:spPr>
          <a:xfrm>
            <a:off x="1639055" y="593906"/>
            <a:ext cx="7981436" cy="584775"/>
          </a:xfrm>
          <a:prstGeom prst="rect">
            <a:avLst/>
          </a:prstGeom>
          <a:noFill/>
        </p:spPr>
        <p:txBody>
          <a:bodyPr wrap="square" rtlCol="0">
            <a:spAutoFit/>
          </a:bodyPr>
          <a:lstStyle/>
          <a:p>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Recommendation</a:t>
            </a:r>
          </a:p>
        </p:txBody>
      </p:sp>
      <p:sp>
        <p:nvSpPr>
          <p:cNvPr id="19" name="Slide Number Placeholder 18">
            <a:extLst>
              <a:ext uri="{FF2B5EF4-FFF2-40B4-BE49-F238E27FC236}">
                <a16:creationId xmlns:a16="http://schemas.microsoft.com/office/drawing/2014/main" id="{83D48B93-09C5-D070-B2EA-D114CC121095}"/>
              </a:ext>
            </a:extLst>
          </p:cNvPr>
          <p:cNvSpPr>
            <a:spLocks noGrp="1"/>
          </p:cNvSpPr>
          <p:nvPr>
            <p:ph type="sldNum" sz="quarter" idx="12"/>
          </p:nvPr>
        </p:nvSpPr>
        <p:spPr>
          <a:xfrm>
            <a:off x="689878" y="6002800"/>
            <a:ext cx="358517"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13</a:t>
            </a:fld>
            <a:endParaRPr lang="en-US" b="1">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1314BDD0-5940-0781-D0E4-FACADF9F7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0077" y="2075238"/>
            <a:ext cx="10770962" cy="2707519"/>
          </a:xfrm>
          <a:prstGeom prst="rect">
            <a:avLst/>
          </a:prstGeom>
        </p:spPr>
      </p:pic>
    </p:spTree>
    <p:extLst>
      <p:ext uri="{BB962C8B-B14F-4D97-AF65-F5344CB8AC3E}">
        <p14:creationId xmlns:p14="http://schemas.microsoft.com/office/powerpoint/2010/main" val="2300603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B7D6F-CBCB-C8D4-A14C-687EB1ABFB5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700A0C3-AAEE-E6B1-D1ED-148EB1274B00}"/>
              </a:ext>
            </a:extLst>
          </p:cNvPr>
          <p:cNvSpPr/>
          <p:nvPr/>
        </p:nvSpPr>
        <p:spPr>
          <a:xfrm rot="5400000">
            <a:off x="5831025" y="630097"/>
            <a:ext cx="6127752" cy="5597803"/>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F982C1DD-E8F0-FEFC-4B19-65D3C6E58723}"/>
              </a:ext>
            </a:extLst>
          </p:cNvPr>
          <p:cNvSpPr txBox="1"/>
          <p:nvPr/>
        </p:nvSpPr>
        <p:spPr>
          <a:xfrm>
            <a:off x="6397642" y="2890388"/>
            <a:ext cx="4458415" cy="584775"/>
          </a:xfrm>
          <a:prstGeom prst="rect">
            <a:avLst/>
          </a:prstGeom>
          <a:noFill/>
        </p:spPr>
        <p:txBody>
          <a:bodyPr wrap="square" lIns="91440" tIns="45720" rIns="91440" bIns="45720" rtlCol="0" anchor="t">
            <a:spAutoFit/>
          </a:bodyPr>
          <a:lstStyle/>
          <a:p>
            <a:r>
              <a:rPr lang="en-US" sz="3200">
                <a:ln>
                  <a:solidFill>
                    <a:schemeClr val="bg1"/>
                  </a:solidFill>
                </a:ln>
                <a:solidFill>
                  <a:schemeClr val="bg1"/>
                </a:solidFill>
                <a:latin typeface="Baskerville"/>
              </a:rPr>
              <a:t>Appendices</a:t>
            </a:r>
            <a:endParaRPr lang="en-US" sz="3200">
              <a:ln>
                <a:solidFill>
                  <a:prstClr val="white"/>
                </a:solidFill>
              </a:ln>
              <a:solidFill>
                <a:schemeClr val="bg1"/>
              </a:solidFill>
              <a:latin typeface="Baskerville"/>
            </a:endParaRPr>
          </a:p>
        </p:txBody>
      </p:sp>
      <p:grpSp>
        <p:nvGrpSpPr>
          <p:cNvPr id="20" name="Group 19">
            <a:extLst>
              <a:ext uri="{FF2B5EF4-FFF2-40B4-BE49-F238E27FC236}">
                <a16:creationId xmlns:a16="http://schemas.microsoft.com/office/drawing/2014/main" id="{9448E639-0E13-4216-CFB9-E11D954C5B28}"/>
              </a:ext>
            </a:extLst>
          </p:cNvPr>
          <p:cNvGrpSpPr/>
          <p:nvPr/>
        </p:nvGrpSpPr>
        <p:grpSpPr>
          <a:xfrm>
            <a:off x="498199" y="365123"/>
            <a:ext cx="741877" cy="6127752"/>
            <a:chOff x="498199" y="365123"/>
            <a:chExt cx="741877" cy="6127752"/>
          </a:xfrm>
        </p:grpSpPr>
        <p:sp>
          <p:nvSpPr>
            <p:cNvPr id="10" name="Rectangle 9">
              <a:extLst>
                <a:ext uri="{FF2B5EF4-FFF2-40B4-BE49-F238E27FC236}">
                  <a16:creationId xmlns:a16="http://schemas.microsoft.com/office/drawing/2014/main" id="{54A62128-A5E6-7528-3814-C4368CF93563}"/>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Fisher College Of Business Logo PNG Vectors Free Download">
              <a:extLst>
                <a:ext uri="{FF2B5EF4-FFF2-40B4-BE49-F238E27FC236}">
                  <a16:creationId xmlns:a16="http://schemas.microsoft.com/office/drawing/2014/main" id="{83D99529-0D4A-0B77-7300-86D170B2D5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52355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FB08C-C660-1895-BD3F-DE84C3C470A2}"/>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0A157E87-74F4-4A51-6EC0-EA1AA4B1D886}"/>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18C1CE1B-BF24-977B-358D-633CE4E2ED77}"/>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5DCEEE48-519C-9D0B-DCDA-F99C2C9377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6C2FC49E-41DB-4669-2B48-188450F95E23}"/>
              </a:ext>
            </a:extLst>
          </p:cNvPr>
          <p:cNvSpPr txBox="1"/>
          <p:nvPr/>
        </p:nvSpPr>
        <p:spPr>
          <a:xfrm>
            <a:off x="1639055" y="593906"/>
            <a:ext cx="7981436" cy="584775"/>
          </a:xfrm>
          <a:prstGeom prst="rect">
            <a:avLst/>
          </a:prstGeom>
          <a:noFill/>
        </p:spPr>
        <p:txBody>
          <a:bodyPr wrap="square" rtlCol="0">
            <a:spAutoFit/>
          </a:bodyPr>
          <a:lstStyle/>
          <a:p>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Apple Inc. (AAPL) – DCF Model</a:t>
            </a:r>
          </a:p>
        </p:txBody>
      </p:sp>
      <p:sp>
        <p:nvSpPr>
          <p:cNvPr id="19" name="Slide Number Placeholder 18">
            <a:extLst>
              <a:ext uri="{FF2B5EF4-FFF2-40B4-BE49-F238E27FC236}">
                <a16:creationId xmlns:a16="http://schemas.microsoft.com/office/drawing/2014/main" id="{613D8396-3FF2-025E-3F0A-CC1ACD276DDB}"/>
              </a:ext>
            </a:extLst>
          </p:cNvPr>
          <p:cNvSpPr>
            <a:spLocks noGrp="1"/>
          </p:cNvSpPr>
          <p:nvPr>
            <p:ph type="sldNum" sz="quarter" idx="12"/>
          </p:nvPr>
        </p:nvSpPr>
        <p:spPr>
          <a:xfrm>
            <a:off x="652704" y="5979651"/>
            <a:ext cx="432866"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15</a:t>
            </a:fld>
            <a:endParaRPr lang="en-US" b="1">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3435345-9355-8FCB-9C09-03DEBF93DA8D}"/>
              </a:ext>
            </a:extLst>
          </p:cNvPr>
          <p:cNvPicPr>
            <a:picLocks noChangeAspect="1"/>
          </p:cNvPicPr>
          <p:nvPr/>
        </p:nvPicPr>
        <p:blipFill>
          <a:blip r:embed="rId3"/>
          <a:stretch>
            <a:fillRect/>
          </a:stretch>
        </p:blipFill>
        <p:spPr>
          <a:xfrm>
            <a:off x="1639055" y="1178681"/>
            <a:ext cx="5609301" cy="5397419"/>
          </a:xfrm>
          <a:prstGeom prst="rect">
            <a:avLst/>
          </a:prstGeom>
        </p:spPr>
      </p:pic>
    </p:spTree>
    <p:extLst>
      <p:ext uri="{BB962C8B-B14F-4D97-AF65-F5344CB8AC3E}">
        <p14:creationId xmlns:p14="http://schemas.microsoft.com/office/powerpoint/2010/main" val="393835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5BBCB-B356-8D66-CCF4-A578C413458F}"/>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4167D6E5-DB82-95B7-ADC2-C1D4AC17DC0F}"/>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EE5A15FB-8216-31CA-732E-C110F5009212}"/>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A08D32EC-4E36-1220-800F-2F9EC1995F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9D22621E-604E-7441-86D8-BDBBB96B9D03}"/>
              </a:ext>
            </a:extLst>
          </p:cNvPr>
          <p:cNvSpPr txBox="1"/>
          <p:nvPr/>
        </p:nvSpPr>
        <p:spPr>
          <a:xfrm>
            <a:off x="1639055" y="593906"/>
            <a:ext cx="7981436" cy="584775"/>
          </a:xfrm>
          <a:prstGeom prst="rect">
            <a:avLst/>
          </a:prstGeom>
          <a:noFill/>
        </p:spPr>
        <p:txBody>
          <a:bodyPr wrap="square" rtlCol="0">
            <a:spAutoFit/>
          </a:bodyPr>
          <a:lstStyle/>
          <a:p>
            <a:r>
              <a:rPr lang="en-US" sz="3200" err="1">
                <a:ln>
                  <a:solidFill>
                    <a:schemeClr val="tx1"/>
                  </a:solidFill>
                </a:ln>
                <a:latin typeface="Arial" panose="020B0604020202020204" pitchFamily="34" charset="0"/>
                <a:ea typeface="Baskerville" panose="02020502070401020303" pitchFamily="18" charset="0"/>
                <a:cs typeface="Arial" panose="020B0604020202020204" pitchFamily="34" charset="0"/>
              </a:rPr>
              <a:t>Salesforce.com</a:t>
            </a:r>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 (CRM) – DCF Model</a:t>
            </a:r>
          </a:p>
        </p:txBody>
      </p:sp>
      <p:sp>
        <p:nvSpPr>
          <p:cNvPr id="19" name="Slide Number Placeholder 18">
            <a:extLst>
              <a:ext uri="{FF2B5EF4-FFF2-40B4-BE49-F238E27FC236}">
                <a16:creationId xmlns:a16="http://schemas.microsoft.com/office/drawing/2014/main" id="{F0100170-0986-25B3-D1B5-7BE70B245C76}"/>
              </a:ext>
            </a:extLst>
          </p:cNvPr>
          <p:cNvSpPr>
            <a:spLocks noGrp="1"/>
          </p:cNvSpPr>
          <p:nvPr>
            <p:ph type="sldNum" sz="quarter" idx="12"/>
          </p:nvPr>
        </p:nvSpPr>
        <p:spPr>
          <a:xfrm>
            <a:off x="636609" y="5991225"/>
            <a:ext cx="383736"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16</a:t>
            </a:fld>
            <a:endParaRPr lang="en-US" b="1">
              <a:solidFill>
                <a:schemeClr val="bg1"/>
              </a:solidFill>
              <a:latin typeface="Arial" panose="020B0604020202020204" pitchFamily="34" charset="0"/>
              <a:cs typeface="Arial" panose="020B0604020202020204" pitchFamily="34" charset="0"/>
            </a:endParaRPr>
          </a:p>
        </p:txBody>
      </p:sp>
      <p:pic>
        <p:nvPicPr>
          <p:cNvPr id="2" name="Picture 1" descr="A spreadsheet with numbers and numbers&#10;&#10;AI-generated content may be incorrect.">
            <a:extLst>
              <a:ext uri="{FF2B5EF4-FFF2-40B4-BE49-F238E27FC236}">
                <a16:creationId xmlns:a16="http://schemas.microsoft.com/office/drawing/2014/main" id="{38FE06B3-2403-6936-BC1A-BFCE6287D57D}"/>
              </a:ext>
            </a:extLst>
          </p:cNvPr>
          <p:cNvPicPr>
            <a:picLocks noChangeAspect="1"/>
          </p:cNvPicPr>
          <p:nvPr/>
        </p:nvPicPr>
        <p:blipFill>
          <a:blip r:embed="rId3"/>
          <a:stretch>
            <a:fillRect/>
          </a:stretch>
        </p:blipFill>
        <p:spPr>
          <a:xfrm>
            <a:off x="1639241" y="1177159"/>
            <a:ext cx="7568192" cy="5318235"/>
          </a:xfrm>
          <a:prstGeom prst="rect">
            <a:avLst/>
          </a:prstGeom>
        </p:spPr>
      </p:pic>
    </p:spTree>
    <p:extLst>
      <p:ext uri="{BB962C8B-B14F-4D97-AF65-F5344CB8AC3E}">
        <p14:creationId xmlns:p14="http://schemas.microsoft.com/office/powerpoint/2010/main" val="4008186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82FD1-C3A8-3757-F3C5-11435EBF6520}"/>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A5FF3EFF-73C0-BD26-8F3D-F41903E30031}"/>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42C7E9FD-98D8-FF79-9206-FF049C578382}"/>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DAF7773E-69E2-1326-0851-B19E11D045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24FA522A-02DD-DED9-5183-1CAD561926CF}"/>
              </a:ext>
            </a:extLst>
          </p:cNvPr>
          <p:cNvSpPr txBox="1"/>
          <p:nvPr/>
        </p:nvSpPr>
        <p:spPr>
          <a:xfrm>
            <a:off x="1639054" y="593906"/>
            <a:ext cx="8647945" cy="584775"/>
          </a:xfrm>
          <a:prstGeom prst="rect">
            <a:avLst/>
          </a:prstGeom>
          <a:noFill/>
        </p:spPr>
        <p:txBody>
          <a:bodyPr wrap="square" rtlCol="0">
            <a:spAutoFit/>
          </a:bodyPr>
          <a:lstStyle/>
          <a:p>
            <a:r>
              <a:rPr lang="en-US" sz="3200" err="1">
                <a:ln>
                  <a:solidFill>
                    <a:schemeClr val="tx1"/>
                  </a:solidFill>
                </a:ln>
                <a:latin typeface="Arial" panose="020B0604020202020204" pitchFamily="34" charset="0"/>
                <a:ea typeface="Baskerville" panose="02020502070401020303" pitchFamily="18" charset="0"/>
                <a:cs typeface="Arial" panose="020B0604020202020204" pitchFamily="34" charset="0"/>
              </a:rPr>
              <a:t>Crowdstrike</a:t>
            </a:r>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 Holdings (CRWD) – DCF Model</a:t>
            </a:r>
          </a:p>
        </p:txBody>
      </p:sp>
      <p:sp>
        <p:nvSpPr>
          <p:cNvPr id="19" name="Slide Number Placeholder 18">
            <a:extLst>
              <a:ext uri="{FF2B5EF4-FFF2-40B4-BE49-F238E27FC236}">
                <a16:creationId xmlns:a16="http://schemas.microsoft.com/office/drawing/2014/main" id="{AF5254B0-FBE7-108A-9607-D48D50CC5B4D}"/>
              </a:ext>
            </a:extLst>
          </p:cNvPr>
          <p:cNvSpPr>
            <a:spLocks noGrp="1"/>
          </p:cNvSpPr>
          <p:nvPr>
            <p:ph type="sldNum" sz="quarter" idx="12"/>
          </p:nvPr>
        </p:nvSpPr>
        <p:spPr>
          <a:xfrm>
            <a:off x="672516" y="6002800"/>
            <a:ext cx="393241"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17</a:t>
            </a:fld>
            <a:endParaRPr lang="en-US" b="1">
              <a:solidFill>
                <a:schemeClr val="bg1"/>
              </a:solidFill>
              <a:latin typeface="Arial" panose="020B0604020202020204" pitchFamily="34" charset="0"/>
              <a:cs typeface="Arial" panose="020B0604020202020204" pitchFamily="34" charset="0"/>
            </a:endParaRPr>
          </a:p>
        </p:txBody>
      </p:sp>
      <p:pic>
        <p:nvPicPr>
          <p:cNvPr id="3" name="Picture 2" descr="A screenshot of a spreadsheet&#10;&#10;AI-generated content may be incorrect.">
            <a:extLst>
              <a:ext uri="{FF2B5EF4-FFF2-40B4-BE49-F238E27FC236}">
                <a16:creationId xmlns:a16="http://schemas.microsoft.com/office/drawing/2014/main" id="{F1D0F299-60D3-3E5F-F5E5-967430F352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30" y="1346605"/>
            <a:ext cx="7772400" cy="4917489"/>
          </a:xfrm>
          <a:prstGeom prst="rect">
            <a:avLst/>
          </a:prstGeom>
        </p:spPr>
      </p:pic>
    </p:spTree>
    <p:extLst>
      <p:ext uri="{BB962C8B-B14F-4D97-AF65-F5344CB8AC3E}">
        <p14:creationId xmlns:p14="http://schemas.microsoft.com/office/powerpoint/2010/main" val="1105914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73FD9-5D1E-FFF5-F733-5A9A6221F60E}"/>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AA992AA4-C98A-4F6C-039C-30E35520FC68}"/>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EA175DD1-5B61-CB33-E364-34369DD0BDF3}"/>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A06ED332-A6A7-DF78-CD21-1878E19F96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AFE4E51B-6B6A-3C3C-4252-E2A7C82F82E7}"/>
              </a:ext>
            </a:extLst>
          </p:cNvPr>
          <p:cNvSpPr txBox="1"/>
          <p:nvPr/>
        </p:nvSpPr>
        <p:spPr>
          <a:xfrm>
            <a:off x="1639055" y="593906"/>
            <a:ext cx="7981436" cy="584775"/>
          </a:xfrm>
          <a:prstGeom prst="rect">
            <a:avLst/>
          </a:prstGeom>
          <a:noFill/>
        </p:spPr>
        <p:txBody>
          <a:bodyPr wrap="square" rtlCol="0">
            <a:spAutoFit/>
          </a:bodyPr>
          <a:lstStyle/>
          <a:p>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Microsoft (MSFT) – DCF Model</a:t>
            </a:r>
          </a:p>
        </p:txBody>
      </p:sp>
      <p:sp>
        <p:nvSpPr>
          <p:cNvPr id="19" name="Slide Number Placeholder 18">
            <a:extLst>
              <a:ext uri="{FF2B5EF4-FFF2-40B4-BE49-F238E27FC236}">
                <a16:creationId xmlns:a16="http://schemas.microsoft.com/office/drawing/2014/main" id="{667A0E74-7622-1E32-7EB1-E4384091326E}"/>
              </a:ext>
            </a:extLst>
          </p:cNvPr>
          <p:cNvSpPr>
            <a:spLocks noGrp="1"/>
          </p:cNvSpPr>
          <p:nvPr>
            <p:ph type="sldNum" sz="quarter" idx="12"/>
          </p:nvPr>
        </p:nvSpPr>
        <p:spPr>
          <a:xfrm>
            <a:off x="671481" y="5956501"/>
            <a:ext cx="395311"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18</a:t>
            </a:fld>
            <a:endParaRPr lang="en-US" b="1">
              <a:solidFill>
                <a:schemeClr val="bg1"/>
              </a:solidFill>
              <a:latin typeface="Arial" panose="020B0604020202020204" pitchFamily="34" charset="0"/>
              <a:cs typeface="Arial" panose="020B0604020202020204" pitchFamily="34" charset="0"/>
            </a:endParaRPr>
          </a:p>
        </p:txBody>
      </p:sp>
      <p:pic>
        <p:nvPicPr>
          <p:cNvPr id="2" name="Picture 1" descr="A spreadsheet with numbers and text&#10;&#10;AI-generated content may be incorrect.">
            <a:extLst>
              <a:ext uri="{FF2B5EF4-FFF2-40B4-BE49-F238E27FC236}">
                <a16:creationId xmlns:a16="http://schemas.microsoft.com/office/drawing/2014/main" id="{9E12A371-8A9C-1BEC-08EB-5C4C059F73F5}"/>
              </a:ext>
            </a:extLst>
          </p:cNvPr>
          <p:cNvPicPr>
            <a:picLocks noChangeAspect="1"/>
          </p:cNvPicPr>
          <p:nvPr/>
        </p:nvPicPr>
        <p:blipFill>
          <a:blip r:embed="rId3"/>
          <a:stretch>
            <a:fillRect/>
          </a:stretch>
        </p:blipFill>
        <p:spPr>
          <a:xfrm>
            <a:off x="1642251" y="1495777"/>
            <a:ext cx="6452165" cy="4826001"/>
          </a:xfrm>
          <a:prstGeom prst="rect">
            <a:avLst/>
          </a:prstGeom>
        </p:spPr>
      </p:pic>
    </p:spTree>
    <p:extLst>
      <p:ext uri="{BB962C8B-B14F-4D97-AF65-F5344CB8AC3E}">
        <p14:creationId xmlns:p14="http://schemas.microsoft.com/office/powerpoint/2010/main" val="668591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A7156-A1C2-F8D8-68AA-5BB07779B86D}"/>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54571649-6F0A-4194-36C4-B3CC464ABADA}"/>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3DADA9A4-88DA-0E8C-1DC5-F8DFB32AC271}"/>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CCDAFCF6-906D-66A7-D7B5-1EFC0882C5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9A6CBE06-903A-31CB-E2A1-99FC97FCC416}"/>
              </a:ext>
            </a:extLst>
          </p:cNvPr>
          <p:cNvSpPr txBox="1"/>
          <p:nvPr/>
        </p:nvSpPr>
        <p:spPr>
          <a:xfrm>
            <a:off x="1639055" y="593906"/>
            <a:ext cx="7981436" cy="584775"/>
          </a:xfrm>
          <a:prstGeom prst="rect">
            <a:avLst/>
          </a:prstGeom>
          <a:noFill/>
        </p:spPr>
        <p:txBody>
          <a:bodyPr wrap="square" rtlCol="0">
            <a:spAutoFit/>
          </a:bodyPr>
          <a:lstStyle/>
          <a:p>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Service Now (NOW) – DCF Model</a:t>
            </a:r>
          </a:p>
        </p:txBody>
      </p:sp>
      <p:sp>
        <p:nvSpPr>
          <p:cNvPr id="19" name="Slide Number Placeholder 18">
            <a:extLst>
              <a:ext uri="{FF2B5EF4-FFF2-40B4-BE49-F238E27FC236}">
                <a16:creationId xmlns:a16="http://schemas.microsoft.com/office/drawing/2014/main" id="{D2577246-75D6-7B74-5718-55EFB56C803D}"/>
              </a:ext>
            </a:extLst>
          </p:cNvPr>
          <p:cNvSpPr>
            <a:spLocks noGrp="1"/>
          </p:cNvSpPr>
          <p:nvPr>
            <p:ph type="sldNum" sz="quarter" idx="12"/>
          </p:nvPr>
        </p:nvSpPr>
        <p:spPr>
          <a:xfrm>
            <a:off x="689165" y="5991225"/>
            <a:ext cx="359944"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19</a:t>
            </a:fld>
            <a:endParaRPr lang="en-US" b="1">
              <a:solidFill>
                <a:schemeClr val="bg1"/>
              </a:solidFill>
              <a:latin typeface="Arial" panose="020B0604020202020204" pitchFamily="34" charset="0"/>
              <a:cs typeface="Arial" panose="020B0604020202020204" pitchFamily="34" charset="0"/>
            </a:endParaRPr>
          </a:p>
        </p:txBody>
      </p:sp>
      <p:pic>
        <p:nvPicPr>
          <p:cNvPr id="2" name="Picture 1" descr="A spreadsheet with numbers and a number of objects&#10;&#10;AI-generated content may be incorrect.">
            <a:extLst>
              <a:ext uri="{FF2B5EF4-FFF2-40B4-BE49-F238E27FC236}">
                <a16:creationId xmlns:a16="http://schemas.microsoft.com/office/drawing/2014/main" id="{08414B68-3094-5045-235B-1D20AD347C32}"/>
              </a:ext>
            </a:extLst>
          </p:cNvPr>
          <p:cNvPicPr>
            <a:picLocks noChangeAspect="1"/>
          </p:cNvPicPr>
          <p:nvPr/>
        </p:nvPicPr>
        <p:blipFill>
          <a:blip r:embed="rId3"/>
          <a:stretch>
            <a:fillRect/>
          </a:stretch>
        </p:blipFill>
        <p:spPr>
          <a:xfrm>
            <a:off x="1638463" y="1114662"/>
            <a:ext cx="7164364" cy="5378083"/>
          </a:xfrm>
          <a:prstGeom prst="rect">
            <a:avLst/>
          </a:prstGeom>
        </p:spPr>
      </p:pic>
    </p:spTree>
    <p:extLst>
      <p:ext uri="{BB962C8B-B14F-4D97-AF65-F5344CB8AC3E}">
        <p14:creationId xmlns:p14="http://schemas.microsoft.com/office/powerpoint/2010/main" val="590636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BB68F785-3F57-7F1E-FCBA-3C523B148A5C}"/>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98DA5FEC-DB7F-8214-E7B2-9600CF19A37D}"/>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37856374-7B60-91ED-385D-D0B6F44AEA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4D0437FF-E234-E44B-3456-69D5D3107115}"/>
              </a:ext>
            </a:extLst>
          </p:cNvPr>
          <p:cNvSpPr txBox="1"/>
          <p:nvPr/>
        </p:nvSpPr>
        <p:spPr>
          <a:xfrm>
            <a:off x="1639055" y="593906"/>
            <a:ext cx="7981436" cy="584775"/>
          </a:xfrm>
          <a:prstGeom prst="rect">
            <a:avLst/>
          </a:prstGeom>
          <a:noFill/>
        </p:spPr>
        <p:txBody>
          <a:bodyPr wrap="square" rtlCol="0">
            <a:spAutoFit/>
          </a:bodyPr>
          <a:lstStyle/>
          <a:p>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Management Team</a:t>
            </a:r>
          </a:p>
        </p:txBody>
      </p:sp>
      <p:sp>
        <p:nvSpPr>
          <p:cNvPr id="19" name="Slide Number Placeholder 18">
            <a:extLst>
              <a:ext uri="{FF2B5EF4-FFF2-40B4-BE49-F238E27FC236}">
                <a16:creationId xmlns:a16="http://schemas.microsoft.com/office/drawing/2014/main" id="{90BF346C-44CA-13C9-E059-8C19893357D2}"/>
              </a:ext>
            </a:extLst>
          </p:cNvPr>
          <p:cNvSpPr>
            <a:spLocks noGrp="1"/>
          </p:cNvSpPr>
          <p:nvPr>
            <p:ph type="sldNum" sz="quarter" idx="12"/>
          </p:nvPr>
        </p:nvSpPr>
        <p:spPr>
          <a:xfrm>
            <a:off x="717929" y="5991225"/>
            <a:ext cx="302415"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2</a:t>
            </a:fld>
            <a:endParaRPr lang="en-US" b="1">
              <a:solidFill>
                <a:schemeClr val="bg1"/>
              </a:solidFill>
              <a:latin typeface="Arial" panose="020B0604020202020204" pitchFamily="34" charset="0"/>
              <a:cs typeface="Arial" panose="020B0604020202020204" pitchFamily="34" charset="0"/>
            </a:endParaRPr>
          </a:p>
        </p:txBody>
      </p:sp>
      <p:pic>
        <p:nvPicPr>
          <p:cNvPr id="25" name="Picture 24">
            <a:extLst>
              <a:ext uri="{FF2B5EF4-FFF2-40B4-BE49-F238E27FC236}">
                <a16:creationId xmlns:a16="http://schemas.microsoft.com/office/drawing/2014/main" id="{AB151A4E-8AA8-C02B-91D1-9E28075C2C0E}"/>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6678" r="16678"/>
          <a:stretch/>
        </p:blipFill>
        <p:spPr>
          <a:xfrm>
            <a:off x="8150663" y="1194537"/>
            <a:ext cx="1283050" cy="1928883"/>
          </a:xfrm>
          <a:prstGeom prst="ellipse">
            <a:avLst/>
          </a:prstGeom>
          <a:ln w="63500" cap="rnd">
            <a:no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pic>
        <p:nvPicPr>
          <p:cNvPr id="26" name="Picture 25">
            <a:extLst>
              <a:ext uri="{FF2B5EF4-FFF2-40B4-BE49-F238E27FC236}">
                <a16:creationId xmlns:a16="http://schemas.microsoft.com/office/drawing/2014/main" id="{DE4C5E6A-7111-A473-077B-02F743423E11}"/>
              </a:ext>
            </a:extLst>
          </p:cNvPr>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6678" r="16678"/>
          <a:stretch/>
        </p:blipFill>
        <p:spPr>
          <a:xfrm flipH="1">
            <a:off x="4812321" y="1197234"/>
            <a:ext cx="1283049" cy="1928881"/>
          </a:xfrm>
          <a:prstGeom prst="ellipse">
            <a:avLst/>
          </a:prstGeom>
          <a:ln w="63500" cap="rnd">
            <a:no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pic>
        <p:nvPicPr>
          <p:cNvPr id="27" name="Picture 26" descr="A person in a suit and tie&#10;&#10;AI-generated content may be incorrect.">
            <a:extLst>
              <a:ext uri="{FF2B5EF4-FFF2-40B4-BE49-F238E27FC236}">
                <a16:creationId xmlns:a16="http://schemas.microsoft.com/office/drawing/2014/main" id="{A6240BC7-9211-3A8F-DF85-A23DD283F206}"/>
              </a:ext>
            </a:extLst>
          </p:cNvPr>
          <p:cNvPicPr>
            <a:picLocks noChangeAspect="1"/>
          </p:cNvPicPr>
          <p:nvPr/>
        </p:nvPicPr>
        <p:blipFill>
          <a:blip r:embed="rId7" cstate="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a:stretch>
            <a:fillRect/>
          </a:stretch>
        </p:blipFill>
        <p:spPr>
          <a:xfrm>
            <a:off x="3173742" y="1200571"/>
            <a:ext cx="1283049" cy="1928882"/>
          </a:xfrm>
          <a:prstGeom prst="ellipse">
            <a:avLst/>
          </a:prstGeom>
          <a:ln w="63500" cap="rnd">
            <a:no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pic>
        <p:nvPicPr>
          <p:cNvPr id="28" name="Picture 27">
            <a:extLst>
              <a:ext uri="{FF2B5EF4-FFF2-40B4-BE49-F238E27FC236}">
                <a16:creationId xmlns:a16="http://schemas.microsoft.com/office/drawing/2014/main" id="{DA4AE2A6-FCB7-81E8-F383-17A631609B4A}"/>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l="16678" r="16678"/>
          <a:stretch/>
        </p:blipFill>
        <p:spPr>
          <a:xfrm>
            <a:off x="6462025" y="1200099"/>
            <a:ext cx="1283049" cy="1928881"/>
          </a:xfrm>
          <a:prstGeom prst="ellipse">
            <a:avLst/>
          </a:prstGeom>
          <a:ln w="63500" cap="rnd">
            <a:no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pic>
        <p:nvPicPr>
          <p:cNvPr id="29" name="Picture 28" descr="A person smiling at the camera&#10;&#10;AI-generated content may be incorrect.">
            <a:extLst>
              <a:ext uri="{FF2B5EF4-FFF2-40B4-BE49-F238E27FC236}">
                <a16:creationId xmlns:a16="http://schemas.microsoft.com/office/drawing/2014/main" id="{3AA99E0B-137B-AE41-8A47-697FCC282933}"/>
              </a:ext>
            </a:extLst>
          </p:cNvPr>
          <p:cNvPicPr>
            <a:picLocks noChangeAspect="1"/>
          </p:cNvPicPr>
          <p:nvPr/>
        </p:nvPicPr>
        <p:blipFill>
          <a:blip r:embed="rId11">
            <a:extLst>
              <a:ext uri="{BEBA8EAE-BF5A-486C-A8C5-ECC9F3942E4B}">
                <a14:imgProps xmlns:a14="http://schemas.microsoft.com/office/drawing/2010/main">
                  <a14:imgLayer r:embed="rId12">
                    <a14:imgEffect>
                      <a14:saturation sat="0"/>
                    </a14:imgEffect>
                    <a14:imgEffect>
                      <a14:brightnessContrast/>
                    </a14:imgEffect>
                  </a14:imgLayer>
                </a14:imgProps>
              </a:ext>
            </a:extLst>
          </a:blip>
          <a:srcRect l="16456" t="1934" r="6962" b="-2210"/>
          <a:stretch>
            <a:fillRect/>
          </a:stretch>
        </p:blipFill>
        <p:spPr>
          <a:xfrm>
            <a:off x="5726078" y="3631693"/>
            <a:ext cx="1289503" cy="1934883"/>
          </a:xfrm>
          <a:prstGeom prst="ellipse">
            <a:avLst/>
          </a:prstGeom>
          <a:ln w="63500" cap="rnd">
            <a:no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sp>
        <p:nvSpPr>
          <p:cNvPr id="30" name="TextBox 14">
            <a:extLst>
              <a:ext uri="{FF2B5EF4-FFF2-40B4-BE49-F238E27FC236}">
                <a16:creationId xmlns:a16="http://schemas.microsoft.com/office/drawing/2014/main" id="{60860DD7-72A4-99FC-8F96-172260BFE7B1}"/>
              </a:ext>
            </a:extLst>
          </p:cNvPr>
          <p:cNvSpPr txBox="1"/>
          <p:nvPr/>
        </p:nvSpPr>
        <p:spPr>
          <a:xfrm>
            <a:off x="3214787" y="3125647"/>
            <a:ext cx="1233199" cy="601647"/>
          </a:xfrm>
          <a:prstGeom prst="rect">
            <a:avLst/>
          </a:prstGeom>
          <a:ln w="6350">
            <a:noFill/>
            <a:miter lim="800000"/>
          </a:ln>
        </p:spPr>
        <p:txBody>
          <a:bodyPr vert="horz" wrap="square" lIns="0" tIns="0" rIns="0" bIns="0" rtlCol="0" anchor="ctr">
            <a:no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buNone/>
            </a:pPr>
            <a:r>
              <a:rPr lang="en-US" sz="1400" b="1">
                <a:latin typeface="Arial" panose="020B0604020202020204" pitchFamily="34" charset="0"/>
                <a:cs typeface="Arial" panose="020B0604020202020204" pitchFamily="34" charset="0"/>
              </a:rPr>
              <a:t>Adam Oyekola</a:t>
            </a:r>
          </a:p>
        </p:txBody>
      </p:sp>
      <p:pic>
        <p:nvPicPr>
          <p:cNvPr id="31" name="Picture 30">
            <a:extLst>
              <a:ext uri="{FF2B5EF4-FFF2-40B4-BE49-F238E27FC236}">
                <a16:creationId xmlns:a16="http://schemas.microsoft.com/office/drawing/2014/main" id="{13AF4B20-9EC1-B392-BA0F-AB08CBF284F2}"/>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0" b="100000" l="0" r="100000">
                        <a14:foregroundMark x1="42014" y1="44918" x2="61979" y2="45295"/>
                        <a14:foregroundMark x1="61979" y1="45295" x2="65278" y2="44166"/>
                        <a14:foregroundMark x1="49306" y1="0" x2="50521" y2="251"/>
                        <a14:foregroundMark x1="57118" y1="0" x2="50694" y2="251"/>
                        <a14:foregroundMark x1="54688" y1="76788" x2="37847" y2="80050"/>
                        <a14:foregroundMark x1="37674" y1="80050" x2="25868" y2="99875"/>
                        <a14:foregroundMark x1="88715" y1="97867" x2="85590" y2="99875"/>
                        <a14:foregroundMark x1="88889" y1="97867" x2="55382" y2="78921"/>
                        <a14:foregroundMark x1="55382" y1="78921" x2="42014" y2="74404"/>
                      </a14:backgroundRemoval>
                    </a14:imgEffect>
                    <a14:imgEffect>
                      <a14:saturation sat="0"/>
                    </a14:imgEffect>
                  </a14:imgLayer>
                </a14:imgProps>
              </a:ext>
              <a:ext uri="{28A0092B-C50C-407E-A947-70E740481C1C}">
                <a14:useLocalDpi xmlns:a14="http://schemas.microsoft.com/office/drawing/2010/main" val="0"/>
              </a:ext>
            </a:extLst>
          </a:blip>
          <a:srcRect l="16749" r="16749"/>
          <a:stretch/>
        </p:blipFill>
        <p:spPr>
          <a:xfrm>
            <a:off x="3990475" y="3652850"/>
            <a:ext cx="1279954" cy="1928882"/>
          </a:xfrm>
          <a:prstGeom prst="ellipse">
            <a:avLst/>
          </a:prstGeom>
          <a:ln w="63500" cap="rnd">
            <a:no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sp>
        <p:nvSpPr>
          <p:cNvPr id="32" name="TextBox 44">
            <a:extLst>
              <a:ext uri="{FF2B5EF4-FFF2-40B4-BE49-F238E27FC236}">
                <a16:creationId xmlns:a16="http://schemas.microsoft.com/office/drawing/2014/main" id="{44F8DECB-8C41-0D8D-567C-26B113B248FF}"/>
              </a:ext>
            </a:extLst>
          </p:cNvPr>
          <p:cNvSpPr txBox="1"/>
          <p:nvPr/>
        </p:nvSpPr>
        <p:spPr>
          <a:xfrm>
            <a:off x="4862183" y="3126737"/>
            <a:ext cx="1233199" cy="601647"/>
          </a:xfrm>
          <a:prstGeom prst="rect">
            <a:avLst/>
          </a:prstGeom>
          <a:ln w="6350">
            <a:noFill/>
            <a:miter lim="800000"/>
          </a:ln>
        </p:spPr>
        <p:txBody>
          <a:bodyPr vert="horz" wrap="square" lIns="0" tIns="0" rIns="0" bIns="0" rtlCol="0" anchor="ctr">
            <a:no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buNone/>
            </a:pPr>
            <a:r>
              <a:rPr lang="en-US" sz="1400" b="1">
                <a:latin typeface="Arial" panose="020B0604020202020204" pitchFamily="34" charset="0"/>
                <a:cs typeface="Arial" panose="020B0604020202020204" pitchFamily="34" charset="0"/>
              </a:rPr>
              <a:t>Pavan Patel</a:t>
            </a:r>
          </a:p>
        </p:txBody>
      </p:sp>
      <p:sp>
        <p:nvSpPr>
          <p:cNvPr id="33" name="TextBox 45">
            <a:extLst>
              <a:ext uri="{FF2B5EF4-FFF2-40B4-BE49-F238E27FC236}">
                <a16:creationId xmlns:a16="http://schemas.microsoft.com/office/drawing/2014/main" id="{70BCB020-F3C2-D289-653B-7C5802B72DCB}"/>
              </a:ext>
            </a:extLst>
          </p:cNvPr>
          <p:cNvSpPr txBox="1"/>
          <p:nvPr/>
        </p:nvSpPr>
        <p:spPr>
          <a:xfrm>
            <a:off x="6519839" y="3126737"/>
            <a:ext cx="1233199" cy="601647"/>
          </a:xfrm>
          <a:prstGeom prst="rect">
            <a:avLst/>
          </a:prstGeom>
          <a:ln w="6350">
            <a:noFill/>
            <a:miter lim="800000"/>
          </a:ln>
        </p:spPr>
        <p:txBody>
          <a:bodyPr vert="horz" wrap="square" lIns="0" tIns="0" rIns="0" bIns="0" rtlCol="0" anchor="ctr">
            <a:no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buNone/>
            </a:pPr>
            <a:r>
              <a:rPr lang="en-US" sz="1400" b="1">
                <a:latin typeface="Arial" panose="020B0604020202020204" pitchFamily="34" charset="0"/>
                <a:cs typeface="Arial" panose="020B0604020202020204" pitchFamily="34" charset="0"/>
              </a:rPr>
              <a:t>Colin Pelzer</a:t>
            </a:r>
          </a:p>
        </p:txBody>
      </p:sp>
      <p:sp>
        <p:nvSpPr>
          <p:cNvPr id="34" name="TextBox 46">
            <a:extLst>
              <a:ext uri="{FF2B5EF4-FFF2-40B4-BE49-F238E27FC236}">
                <a16:creationId xmlns:a16="http://schemas.microsoft.com/office/drawing/2014/main" id="{BAB595AB-DF60-67CA-CBBE-458FB1D1CA8D}"/>
              </a:ext>
            </a:extLst>
          </p:cNvPr>
          <p:cNvSpPr txBox="1"/>
          <p:nvPr/>
        </p:nvSpPr>
        <p:spPr>
          <a:xfrm>
            <a:off x="8074865" y="3148099"/>
            <a:ext cx="1489571" cy="551798"/>
          </a:xfrm>
          <a:prstGeom prst="rect">
            <a:avLst/>
          </a:prstGeom>
          <a:ln w="6350">
            <a:noFill/>
            <a:miter lim="800000"/>
          </a:ln>
        </p:spPr>
        <p:txBody>
          <a:bodyPr vert="horz" wrap="square" lIns="0" tIns="0" rIns="0" bIns="0" rtlCol="0" anchor="ctr">
            <a:no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buNone/>
            </a:pPr>
            <a:r>
              <a:rPr lang="en-US" sz="1400" b="1">
                <a:latin typeface="Arial" panose="020B0604020202020204" pitchFamily="34" charset="0"/>
                <a:cs typeface="Arial" panose="020B0604020202020204" pitchFamily="34" charset="0"/>
              </a:rPr>
              <a:t>Dylan Robinson</a:t>
            </a:r>
          </a:p>
        </p:txBody>
      </p:sp>
      <p:sp>
        <p:nvSpPr>
          <p:cNvPr id="35" name="TextBox 47">
            <a:extLst>
              <a:ext uri="{FF2B5EF4-FFF2-40B4-BE49-F238E27FC236}">
                <a16:creationId xmlns:a16="http://schemas.microsoft.com/office/drawing/2014/main" id="{FAADC7F9-9094-D29F-6004-CC6A39F8CCE6}"/>
              </a:ext>
            </a:extLst>
          </p:cNvPr>
          <p:cNvSpPr txBox="1"/>
          <p:nvPr/>
        </p:nvSpPr>
        <p:spPr>
          <a:xfrm>
            <a:off x="4014511" y="5580169"/>
            <a:ext cx="1233199" cy="601647"/>
          </a:xfrm>
          <a:prstGeom prst="rect">
            <a:avLst/>
          </a:prstGeom>
          <a:ln w="6350">
            <a:noFill/>
            <a:miter lim="800000"/>
          </a:ln>
        </p:spPr>
        <p:txBody>
          <a:bodyPr vert="horz" wrap="square" lIns="0" tIns="0" rIns="0" bIns="0" rtlCol="0" anchor="ctr">
            <a:no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buNone/>
            </a:pPr>
            <a:r>
              <a:rPr lang="en-US" sz="1400" b="1">
                <a:latin typeface="Arial" panose="020B0604020202020204" pitchFamily="34" charset="0"/>
                <a:cs typeface="Arial" panose="020B0604020202020204" pitchFamily="34" charset="0"/>
              </a:rPr>
              <a:t>Ben Randall</a:t>
            </a:r>
          </a:p>
        </p:txBody>
      </p:sp>
      <p:sp>
        <p:nvSpPr>
          <p:cNvPr id="36" name="TextBox 48">
            <a:extLst>
              <a:ext uri="{FF2B5EF4-FFF2-40B4-BE49-F238E27FC236}">
                <a16:creationId xmlns:a16="http://schemas.microsoft.com/office/drawing/2014/main" id="{4E687B0B-EBCB-38FD-C38A-258F3CA9FD8D}"/>
              </a:ext>
            </a:extLst>
          </p:cNvPr>
          <p:cNvSpPr txBox="1"/>
          <p:nvPr/>
        </p:nvSpPr>
        <p:spPr>
          <a:xfrm>
            <a:off x="5753341" y="5580376"/>
            <a:ext cx="1233199" cy="601647"/>
          </a:xfrm>
          <a:prstGeom prst="rect">
            <a:avLst/>
          </a:prstGeom>
          <a:ln w="6350">
            <a:noFill/>
            <a:miter lim="800000"/>
          </a:ln>
        </p:spPr>
        <p:txBody>
          <a:bodyPr vert="horz" wrap="square" lIns="0" tIns="0" rIns="0" bIns="0" rtlCol="0" anchor="ctr">
            <a:no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buNone/>
            </a:pPr>
            <a:r>
              <a:rPr lang="en-US" sz="1400" b="1">
                <a:latin typeface="Arial" panose="020B0604020202020204" pitchFamily="34" charset="0"/>
                <a:cs typeface="Arial" panose="020B0604020202020204" pitchFamily="34" charset="0"/>
              </a:rPr>
              <a:t>Jacob </a:t>
            </a:r>
            <a:r>
              <a:rPr lang="en-US" sz="1400" b="1" err="1">
                <a:latin typeface="Arial" panose="020B0604020202020204" pitchFamily="34" charset="0"/>
                <a:cs typeface="Arial" panose="020B0604020202020204" pitchFamily="34" charset="0"/>
              </a:rPr>
              <a:t>Pitcole</a:t>
            </a:r>
            <a:endParaRPr lang="en-US" sz="1400" b="1">
              <a:latin typeface="Arial" panose="020B0604020202020204" pitchFamily="34" charset="0"/>
              <a:cs typeface="Arial" panose="020B0604020202020204" pitchFamily="34" charset="0"/>
            </a:endParaRPr>
          </a:p>
        </p:txBody>
      </p:sp>
      <p:pic>
        <p:nvPicPr>
          <p:cNvPr id="37" name="Picture 36" descr="A person in a suit&#10;&#10;AI-generated content may be incorrect.">
            <a:extLst>
              <a:ext uri="{FF2B5EF4-FFF2-40B4-BE49-F238E27FC236}">
                <a16:creationId xmlns:a16="http://schemas.microsoft.com/office/drawing/2014/main" id="{017EDE6D-C285-21AE-8279-D0045451E24E}"/>
              </a:ext>
            </a:extLst>
          </p:cNvPr>
          <p:cNvPicPr>
            <a:picLocks noChangeAspect="1"/>
          </p:cNvPicPr>
          <p:nvPr/>
        </p:nvPicPr>
        <p:blipFill>
          <a:blip r:embed="rId15"/>
          <a:srcRect l="20769" t="513" r="29423" b="-769"/>
          <a:stretch>
            <a:fillRect/>
          </a:stretch>
        </p:blipFill>
        <p:spPr>
          <a:xfrm>
            <a:off x="7416939" y="3631693"/>
            <a:ext cx="1279954" cy="1928882"/>
          </a:xfrm>
          <a:prstGeom prst="ellipse">
            <a:avLst/>
          </a:prstGeom>
          <a:ln w="63500" cap="rnd">
            <a:no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sp>
        <p:nvSpPr>
          <p:cNvPr id="38" name="TextBox 15">
            <a:extLst>
              <a:ext uri="{FF2B5EF4-FFF2-40B4-BE49-F238E27FC236}">
                <a16:creationId xmlns:a16="http://schemas.microsoft.com/office/drawing/2014/main" id="{588E27DE-F69D-69C7-F2DD-EDA2BFF6E12A}"/>
              </a:ext>
            </a:extLst>
          </p:cNvPr>
          <p:cNvSpPr txBox="1"/>
          <p:nvPr/>
        </p:nvSpPr>
        <p:spPr>
          <a:xfrm>
            <a:off x="7411552" y="5717208"/>
            <a:ext cx="1292600" cy="3148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latin typeface="Arial"/>
                <a:cs typeface="Arial"/>
              </a:rPr>
              <a:t>Jay Ralston</a:t>
            </a:r>
            <a:endParaRPr lang="en-US"/>
          </a:p>
        </p:txBody>
      </p:sp>
    </p:spTree>
    <p:extLst>
      <p:ext uri="{BB962C8B-B14F-4D97-AF65-F5344CB8AC3E}">
        <p14:creationId xmlns:p14="http://schemas.microsoft.com/office/powerpoint/2010/main" val="3217620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12E0C-F79E-30B6-12EB-562FDDE4DDBF}"/>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80447C2C-747F-37EF-5749-B86566B58361}"/>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644F4844-8131-6C29-7C67-4526F6C6F816}"/>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414AB8A7-CA13-F870-2A1C-B455834589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2FC87CB9-C35A-3CCA-E7AA-B35053735561}"/>
              </a:ext>
            </a:extLst>
          </p:cNvPr>
          <p:cNvSpPr txBox="1"/>
          <p:nvPr/>
        </p:nvSpPr>
        <p:spPr>
          <a:xfrm>
            <a:off x="1639055" y="593906"/>
            <a:ext cx="7981436" cy="584775"/>
          </a:xfrm>
          <a:prstGeom prst="rect">
            <a:avLst/>
          </a:prstGeom>
          <a:noFill/>
        </p:spPr>
        <p:txBody>
          <a:bodyPr wrap="square" rtlCol="0">
            <a:spAutoFit/>
          </a:bodyPr>
          <a:lstStyle/>
          <a:p>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Nvidia Corp. (NVDA) – DCF Model</a:t>
            </a:r>
          </a:p>
        </p:txBody>
      </p:sp>
      <p:sp>
        <p:nvSpPr>
          <p:cNvPr id="19" name="Slide Number Placeholder 18">
            <a:extLst>
              <a:ext uri="{FF2B5EF4-FFF2-40B4-BE49-F238E27FC236}">
                <a16:creationId xmlns:a16="http://schemas.microsoft.com/office/drawing/2014/main" id="{3A0704F6-9F13-7A63-A854-A02C21A842CA}"/>
              </a:ext>
            </a:extLst>
          </p:cNvPr>
          <p:cNvSpPr>
            <a:spLocks noGrp="1"/>
          </p:cNvSpPr>
          <p:nvPr>
            <p:ph type="sldNum" sz="quarter" idx="12"/>
          </p:nvPr>
        </p:nvSpPr>
        <p:spPr>
          <a:xfrm>
            <a:off x="675651" y="6003925"/>
            <a:ext cx="386971"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20</a:t>
            </a:fld>
            <a:endParaRPr lang="en-US" b="1">
              <a:solidFill>
                <a:schemeClr val="bg1"/>
              </a:solidFill>
              <a:latin typeface="Arial" panose="020B0604020202020204" pitchFamily="34" charset="0"/>
              <a:cs typeface="Arial" panose="020B0604020202020204" pitchFamily="34" charset="0"/>
            </a:endParaRPr>
          </a:p>
        </p:txBody>
      </p:sp>
      <p:pic>
        <p:nvPicPr>
          <p:cNvPr id="4" name="Picture 3" descr="A screenshot of a spreadsheet&#10;&#10;AI-generated content may be incorrect.">
            <a:extLst>
              <a:ext uri="{FF2B5EF4-FFF2-40B4-BE49-F238E27FC236}">
                <a16:creationId xmlns:a16="http://schemas.microsoft.com/office/drawing/2014/main" id="{77111CD7-C6D4-DAA8-80C5-4E416834D153}"/>
              </a:ext>
            </a:extLst>
          </p:cNvPr>
          <p:cNvPicPr>
            <a:picLocks noChangeAspect="1"/>
          </p:cNvPicPr>
          <p:nvPr/>
        </p:nvPicPr>
        <p:blipFill>
          <a:blip r:embed="rId3"/>
          <a:stretch>
            <a:fillRect/>
          </a:stretch>
        </p:blipFill>
        <p:spPr>
          <a:xfrm>
            <a:off x="1234141" y="1055317"/>
            <a:ext cx="6383447" cy="4121064"/>
          </a:xfrm>
          <a:prstGeom prst="rect">
            <a:avLst/>
          </a:prstGeom>
        </p:spPr>
      </p:pic>
      <p:pic>
        <p:nvPicPr>
          <p:cNvPr id="5" name="Picture 4" descr="A screenshot of a graph&#10;&#10;AI-generated content may be incorrect.">
            <a:extLst>
              <a:ext uri="{FF2B5EF4-FFF2-40B4-BE49-F238E27FC236}">
                <a16:creationId xmlns:a16="http://schemas.microsoft.com/office/drawing/2014/main" id="{CD7CF700-D690-FB7A-98A3-A22B67548A2B}"/>
              </a:ext>
            </a:extLst>
          </p:cNvPr>
          <p:cNvPicPr>
            <a:picLocks noChangeAspect="1"/>
          </p:cNvPicPr>
          <p:nvPr/>
        </p:nvPicPr>
        <p:blipFill>
          <a:blip r:embed="rId4"/>
          <a:stretch>
            <a:fillRect/>
          </a:stretch>
        </p:blipFill>
        <p:spPr>
          <a:xfrm>
            <a:off x="1233552" y="5178468"/>
            <a:ext cx="5486922" cy="1636735"/>
          </a:xfrm>
          <a:prstGeom prst="rect">
            <a:avLst/>
          </a:prstGeom>
        </p:spPr>
      </p:pic>
    </p:spTree>
    <p:extLst>
      <p:ext uri="{BB962C8B-B14F-4D97-AF65-F5344CB8AC3E}">
        <p14:creationId xmlns:p14="http://schemas.microsoft.com/office/powerpoint/2010/main" val="36220702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E80D0-1E40-3B64-1FB9-B2D863892119}"/>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295447DD-9612-47D3-6270-BC3AA13FF7E2}"/>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A4214578-04F5-1707-524C-D29BC79A0D99}"/>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926A03A5-3869-AC32-C519-615A159542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D460AECF-7AE3-A4BC-D9B7-38B5E2ECD939}"/>
              </a:ext>
            </a:extLst>
          </p:cNvPr>
          <p:cNvSpPr txBox="1"/>
          <p:nvPr/>
        </p:nvSpPr>
        <p:spPr>
          <a:xfrm>
            <a:off x="1639054" y="593906"/>
            <a:ext cx="8890833" cy="584775"/>
          </a:xfrm>
          <a:prstGeom prst="rect">
            <a:avLst/>
          </a:prstGeom>
          <a:noFill/>
        </p:spPr>
        <p:txBody>
          <a:bodyPr wrap="square" rtlCol="0">
            <a:spAutoFit/>
          </a:bodyPr>
          <a:lstStyle/>
          <a:p>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ON Semiconductor Corp. (ON) – DCF Model</a:t>
            </a:r>
          </a:p>
        </p:txBody>
      </p:sp>
      <p:sp>
        <p:nvSpPr>
          <p:cNvPr id="19" name="Slide Number Placeholder 18">
            <a:extLst>
              <a:ext uri="{FF2B5EF4-FFF2-40B4-BE49-F238E27FC236}">
                <a16:creationId xmlns:a16="http://schemas.microsoft.com/office/drawing/2014/main" id="{D8CB3EB4-7723-D45E-E6E8-CDE7813FD3EC}"/>
              </a:ext>
            </a:extLst>
          </p:cNvPr>
          <p:cNvSpPr>
            <a:spLocks noGrp="1"/>
          </p:cNvSpPr>
          <p:nvPr>
            <p:ph type="sldNum" sz="quarter" idx="12"/>
          </p:nvPr>
        </p:nvSpPr>
        <p:spPr>
          <a:xfrm>
            <a:off x="689878" y="6002800"/>
            <a:ext cx="358517"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21</a:t>
            </a:fld>
            <a:endParaRPr lang="en-US" b="1">
              <a:solidFill>
                <a:schemeClr val="bg1"/>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65C99525-36DD-DE50-E62D-CF48F30B8A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0074" y="1178681"/>
            <a:ext cx="6583126" cy="5671732"/>
          </a:xfrm>
          <a:prstGeom prst="rect">
            <a:avLst/>
          </a:prstGeom>
        </p:spPr>
      </p:pic>
      <p:pic>
        <p:nvPicPr>
          <p:cNvPr id="10" name="Picture 9">
            <a:extLst>
              <a:ext uri="{FF2B5EF4-FFF2-40B4-BE49-F238E27FC236}">
                <a16:creationId xmlns:a16="http://schemas.microsoft.com/office/drawing/2014/main" id="{8AE39FA8-7C24-5526-9062-B93F98C5F0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2067" y="5915291"/>
            <a:ext cx="5943600" cy="697606"/>
          </a:xfrm>
          <a:prstGeom prst="rect">
            <a:avLst/>
          </a:prstGeom>
        </p:spPr>
      </p:pic>
    </p:spTree>
    <p:extLst>
      <p:ext uri="{BB962C8B-B14F-4D97-AF65-F5344CB8AC3E}">
        <p14:creationId xmlns:p14="http://schemas.microsoft.com/office/powerpoint/2010/main" val="3744665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402AD-6F85-DBF7-7D10-88EA7D7C2305}"/>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87798CC1-4693-4B2A-0D36-D1A1EF436F35}"/>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43E18FFB-4FE5-013D-5562-93927FFA3C71}"/>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B1A0C0FD-CF54-1608-6053-3B4F606D64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F1EFB439-1A7A-0892-9C45-0DF841ED6253}"/>
              </a:ext>
            </a:extLst>
          </p:cNvPr>
          <p:cNvSpPr txBox="1"/>
          <p:nvPr/>
        </p:nvSpPr>
        <p:spPr>
          <a:xfrm>
            <a:off x="1639054" y="593906"/>
            <a:ext cx="8890833" cy="584775"/>
          </a:xfrm>
          <a:prstGeom prst="rect">
            <a:avLst/>
          </a:prstGeom>
          <a:noFill/>
        </p:spPr>
        <p:txBody>
          <a:bodyPr wrap="square" rtlCol="0">
            <a:spAutoFit/>
          </a:bodyPr>
          <a:lstStyle/>
          <a:p>
            <a:r>
              <a:rPr lang="en-US" sz="3200" dirty="0">
                <a:ln>
                  <a:solidFill>
                    <a:schemeClr val="tx1"/>
                  </a:solidFill>
                </a:ln>
                <a:latin typeface="Arial" panose="020B0604020202020204" pitchFamily="34" charset="0"/>
                <a:ea typeface="Baskerville" panose="02020502070401020303" pitchFamily="18" charset="0"/>
                <a:cs typeface="Arial" panose="020B0604020202020204" pitchFamily="34" charset="0"/>
              </a:rPr>
              <a:t>Recommendation Buy/Sell Breakdown Table</a:t>
            </a:r>
          </a:p>
        </p:txBody>
      </p:sp>
      <p:sp>
        <p:nvSpPr>
          <p:cNvPr id="19" name="Slide Number Placeholder 18">
            <a:extLst>
              <a:ext uri="{FF2B5EF4-FFF2-40B4-BE49-F238E27FC236}">
                <a16:creationId xmlns:a16="http://schemas.microsoft.com/office/drawing/2014/main" id="{53528975-0A0A-4741-682E-C2602BBA32A2}"/>
              </a:ext>
            </a:extLst>
          </p:cNvPr>
          <p:cNvSpPr>
            <a:spLocks noGrp="1"/>
          </p:cNvSpPr>
          <p:nvPr>
            <p:ph type="sldNum" sz="quarter" idx="12"/>
          </p:nvPr>
        </p:nvSpPr>
        <p:spPr>
          <a:xfrm>
            <a:off x="689878" y="6002800"/>
            <a:ext cx="358517"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22</a:t>
            </a:fld>
            <a:endParaRPr lang="en-US" b="1">
              <a:solidFill>
                <a:schemeClr val="bg1"/>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717C9CD4-1591-AC2C-4523-7152FDE11A38}"/>
              </a:ext>
            </a:extLst>
          </p:cNvPr>
          <p:cNvPicPr>
            <a:picLocks noChangeAspect="1"/>
          </p:cNvPicPr>
          <p:nvPr/>
        </p:nvPicPr>
        <p:blipFill>
          <a:blip r:embed="rId3"/>
          <a:stretch>
            <a:fillRect/>
          </a:stretch>
        </p:blipFill>
        <p:spPr>
          <a:xfrm>
            <a:off x="133932" y="2610677"/>
            <a:ext cx="11924135" cy="1636646"/>
          </a:xfrm>
          <a:prstGeom prst="rect">
            <a:avLst/>
          </a:prstGeom>
        </p:spPr>
      </p:pic>
    </p:spTree>
    <p:extLst>
      <p:ext uri="{BB962C8B-B14F-4D97-AF65-F5344CB8AC3E}">
        <p14:creationId xmlns:p14="http://schemas.microsoft.com/office/powerpoint/2010/main" val="3011863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42343-9B8F-EEB8-4511-ABAFF4092E0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43DDC05-EA98-EE92-E080-3E4107027A71}"/>
              </a:ext>
            </a:extLst>
          </p:cNvPr>
          <p:cNvSpPr/>
          <p:nvPr/>
        </p:nvSpPr>
        <p:spPr>
          <a:xfrm rot="5400000">
            <a:off x="5831025" y="630097"/>
            <a:ext cx="6127752" cy="5597803"/>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35D5BC1-1651-95E9-2157-4204AD5756A5}"/>
              </a:ext>
            </a:extLst>
          </p:cNvPr>
          <p:cNvSpPr txBox="1"/>
          <p:nvPr/>
        </p:nvSpPr>
        <p:spPr>
          <a:xfrm>
            <a:off x="6397642" y="2890388"/>
            <a:ext cx="4143358" cy="584775"/>
          </a:xfrm>
          <a:prstGeom prst="rect">
            <a:avLst/>
          </a:prstGeom>
          <a:noFill/>
        </p:spPr>
        <p:txBody>
          <a:bodyPr wrap="square" lIns="91440" tIns="45720" rIns="91440" bIns="45720" rtlCol="0" anchor="t">
            <a:spAutoFit/>
          </a:bodyPr>
          <a:lstStyle/>
          <a:p>
            <a:r>
              <a:rPr lang="en-US" sz="3200">
                <a:ln>
                  <a:solidFill>
                    <a:schemeClr val="bg1"/>
                  </a:solidFill>
                </a:ln>
                <a:solidFill>
                  <a:schemeClr val="bg1"/>
                </a:solidFill>
                <a:latin typeface="Baskerville"/>
              </a:rPr>
              <a:t>Agenda</a:t>
            </a:r>
            <a:endParaRPr lang="en-US"/>
          </a:p>
        </p:txBody>
      </p:sp>
      <p:grpSp>
        <p:nvGrpSpPr>
          <p:cNvPr id="20" name="Group 19">
            <a:extLst>
              <a:ext uri="{FF2B5EF4-FFF2-40B4-BE49-F238E27FC236}">
                <a16:creationId xmlns:a16="http://schemas.microsoft.com/office/drawing/2014/main" id="{C915803C-E32E-A6BC-E29D-2370E5399386}"/>
              </a:ext>
            </a:extLst>
          </p:cNvPr>
          <p:cNvGrpSpPr/>
          <p:nvPr/>
        </p:nvGrpSpPr>
        <p:grpSpPr>
          <a:xfrm>
            <a:off x="498199" y="365123"/>
            <a:ext cx="741877" cy="6127752"/>
            <a:chOff x="498199" y="365123"/>
            <a:chExt cx="741877" cy="6127752"/>
          </a:xfrm>
        </p:grpSpPr>
        <p:sp>
          <p:nvSpPr>
            <p:cNvPr id="10" name="Rectangle 9">
              <a:extLst>
                <a:ext uri="{FF2B5EF4-FFF2-40B4-BE49-F238E27FC236}">
                  <a16:creationId xmlns:a16="http://schemas.microsoft.com/office/drawing/2014/main" id="{E54C8D27-C762-2821-C60F-DC26225CA6CC}"/>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Fisher College Of Business Logo PNG Vectors Free Download">
              <a:extLst>
                <a:ext uri="{FF2B5EF4-FFF2-40B4-BE49-F238E27FC236}">
                  <a16:creationId xmlns:a16="http://schemas.microsoft.com/office/drawing/2014/main" id="{08DE3902-AF87-1D7F-5320-C6ACD2D1A1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a:extLst>
              <a:ext uri="{FF2B5EF4-FFF2-40B4-BE49-F238E27FC236}">
                <a16:creationId xmlns:a16="http://schemas.microsoft.com/office/drawing/2014/main" id="{605AF021-E60C-7543-F2CA-CAB25B24273B}"/>
              </a:ext>
            </a:extLst>
          </p:cNvPr>
          <p:cNvGrpSpPr/>
          <p:nvPr/>
        </p:nvGrpSpPr>
        <p:grpSpPr>
          <a:xfrm>
            <a:off x="2048593" y="1299206"/>
            <a:ext cx="3688319" cy="4259583"/>
            <a:chOff x="2048593" y="1832303"/>
            <a:chExt cx="3688319" cy="4259583"/>
          </a:xfrm>
        </p:grpSpPr>
        <p:sp>
          <p:nvSpPr>
            <p:cNvPr id="13" name="TextBox 12">
              <a:extLst>
                <a:ext uri="{FF2B5EF4-FFF2-40B4-BE49-F238E27FC236}">
                  <a16:creationId xmlns:a16="http://schemas.microsoft.com/office/drawing/2014/main" id="{D73E27E3-00F1-CC8C-881B-F8738AE37CFA}"/>
                </a:ext>
              </a:extLst>
            </p:cNvPr>
            <p:cNvSpPr txBox="1"/>
            <p:nvPr/>
          </p:nvSpPr>
          <p:spPr>
            <a:xfrm>
              <a:off x="2048593" y="1832303"/>
              <a:ext cx="3688319" cy="276999"/>
            </a:xfrm>
            <a:prstGeom prst="rect">
              <a:avLst/>
            </a:prstGeom>
            <a:noFill/>
          </p:spPr>
          <p:txBody>
            <a:bodyPr wrap="square" rtlCol="0">
              <a:spAutoFit/>
            </a:bodyPr>
            <a:lstStyle/>
            <a:p>
              <a:r>
                <a:rPr lang="en-US" sz="1200">
                  <a:ln>
                    <a:solidFill>
                      <a:schemeClr val="tx1"/>
                    </a:solidFill>
                  </a:ln>
                  <a:latin typeface="Arial" panose="020B0604020202020204" pitchFamily="34" charset="0"/>
                  <a:ea typeface="Baskerville" panose="02020502070401020303" pitchFamily="18" charset="0"/>
                  <a:cs typeface="Arial" panose="020B0604020202020204" pitchFamily="34" charset="0"/>
                </a:rPr>
                <a:t>Sector:</a:t>
              </a:r>
            </a:p>
          </p:txBody>
        </p:sp>
        <p:sp>
          <p:nvSpPr>
            <p:cNvPr id="14" name="TextBox 13">
              <a:extLst>
                <a:ext uri="{FF2B5EF4-FFF2-40B4-BE49-F238E27FC236}">
                  <a16:creationId xmlns:a16="http://schemas.microsoft.com/office/drawing/2014/main" id="{A1278360-54FA-9200-8E7F-4FA2C6273077}"/>
                </a:ext>
              </a:extLst>
            </p:cNvPr>
            <p:cNvSpPr txBox="1"/>
            <p:nvPr/>
          </p:nvSpPr>
          <p:spPr>
            <a:xfrm>
              <a:off x="2048593" y="2692478"/>
              <a:ext cx="3688319" cy="276999"/>
            </a:xfrm>
            <a:prstGeom prst="rect">
              <a:avLst/>
            </a:prstGeom>
            <a:noFill/>
          </p:spPr>
          <p:txBody>
            <a:bodyPr wrap="square" rtlCol="0">
              <a:spAutoFit/>
            </a:bodyPr>
            <a:lstStyle/>
            <a:p>
              <a:r>
                <a:rPr lang="en-US" sz="1200">
                  <a:ln>
                    <a:solidFill>
                      <a:schemeClr val="tx1"/>
                    </a:solidFill>
                  </a:ln>
                  <a:latin typeface="Arial" panose="020B0604020202020204" pitchFamily="34" charset="0"/>
                  <a:ea typeface="Baskerville" panose="02020502070401020303" pitchFamily="18" charset="0"/>
                  <a:cs typeface="Arial" panose="020B0604020202020204" pitchFamily="34" charset="0"/>
                </a:rPr>
                <a:t>Stock:</a:t>
              </a:r>
            </a:p>
          </p:txBody>
        </p:sp>
        <p:grpSp>
          <p:nvGrpSpPr>
            <p:cNvPr id="17" name="Group 16">
              <a:extLst>
                <a:ext uri="{FF2B5EF4-FFF2-40B4-BE49-F238E27FC236}">
                  <a16:creationId xmlns:a16="http://schemas.microsoft.com/office/drawing/2014/main" id="{A1677288-1251-1606-1EEA-E738A5AC3392}"/>
                </a:ext>
              </a:extLst>
            </p:cNvPr>
            <p:cNvGrpSpPr/>
            <p:nvPr/>
          </p:nvGrpSpPr>
          <p:grpSpPr>
            <a:xfrm>
              <a:off x="2140742" y="2109302"/>
              <a:ext cx="3054592" cy="3982584"/>
              <a:chOff x="2140742" y="2109302"/>
              <a:chExt cx="3054592" cy="3982584"/>
            </a:xfrm>
          </p:grpSpPr>
          <p:grpSp>
            <p:nvGrpSpPr>
              <p:cNvPr id="11" name="Group 10">
                <a:extLst>
                  <a:ext uri="{FF2B5EF4-FFF2-40B4-BE49-F238E27FC236}">
                    <a16:creationId xmlns:a16="http://schemas.microsoft.com/office/drawing/2014/main" id="{D605B5B2-60D5-0694-62E1-E1F6D363EE2A}"/>
                  </a:ext>
                </a:extLst>
              </p:cNvPr>
              <p:cNvGrpSpPr/>
              <p:nvPr/>
            </p:nvGrpSpPr>
            <p:grpSpPr>
              <a:xfrm>
                <a:off x="2140742" y="2109302"/>
                <a:ext cx="3054592" cy="3115647"/>
                <a:chOff x="2099531" y="2256447"/>
                <a:chExt cx="3054592" cy="3115647"/>
              </a:xfrm>
            </p:grpSpPr>
            <p:sp>
              <p:nvSpPr>
                <p:cNvPr id="2" name="Rectangle 1">
                  <a:extLst>
                    <a:ext uri="{FF2B5EF4-FFF2-40B4-BE49-F238E27FC236}">
                      <a16:creationId xmlns:a16="http://schemas.microsoft.com/office/drawing/2014/main" id="{03DB2A80-E511-7157-2394-914BBEDEBC3E}"/>
                    </a:ext>
                  </a:extLst>
                </p:cNvPr>
                <p:cNvSpPr/>
                <p:nvPr/>
              </p:nvSpPr>
              <p:spPr>
                <a:xfrm>
                  <a:off x="2099531" y="2256447"/>
                  <a:ext cx="3054592" cy="350473"/>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200" b="1">
                      <a:solidFill>
                        <a:schemeClr val="tx1"/>
                      </a:solidFill>
                    </a:rPr>
                    <a:t>Overview</a:t>
                  </a:r>
                  <a:endParaRPr lang="en-US">
                    <a:solidFill>
                      <a:schemeClr val="tx1"/>
                    </a:solidFill>
                  </a:endParaRPr>
                </a:p>
              </p:txBody>
            </p:sp>
            <p:sp>
              <p:nvSpPr>
                <p:cNvPr id="3" name="Rectangle 2">
                  <a:extLst>
                    <a:ext uri="{FF2B5EF4-FFF2-40B4-BE49-F238E27FC236}">
                      <a16:creationId xmlns:a16="http://schemas.microsoft.com/office/drawing/2014/main" id="{03ED8A0B-C655-4141-833F-F39F08E9DB3B}"/>
                    </a:ext>
                  </a:extLst>
                </p:cNvPr>
                <p:cNvSpPr/>
                <p:nvPr/>
              </p:nvSpPr>
              <p:spPr>
                <a:xfrm>
                  <a:off x="2099531" y="3116622"/>
                  <a:ext cx="3054592" cy="350473"/>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200" b="1">
                      <a:solidFill>
                        <a:sysClr val="windowText" lastClr="000000"/>
                      </a:solidFill>
                    </a:rPr>
                    <a:t>Business Analysis</a:t>
                  </a:r>
                  <a:endParaRPr lang="en-US"/>
                </a:p>
              </p:txBody>
            </p:sp>
            <p:sp>
              <p:nvSpPr>
                <p:cNvPr id="4" name="Rectangle 3">
                  <a:extLst>
                    <a:ext uri="{FF2B5EF4-FFF2-40B4-BE49-F238E27FC236}">
                      <a16:creationId xmlns:a16="http://schemas.microsoft.com/office/drawing/2014/main" id="{856D5FEC-221C-7DBD-A19E-6135F101DD78}"/>
                    </a:ext>
                  </a:extLst>
                </p:cNvPr>
                <p:cNvSpPr/>
                <p:nvPr/>
              </p:nvSpPr>
              <p:spPr>
                <a:xfrm>
                  <a:off x="2099531" y="3592872"/>
                  <a:ext cx="3054592" cy="350473"/>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200" b="1">
                      <a:solidFill>
                        <a:sysClr val="windowText" lastClr="000000"/>
                      </a:solidFill>
                    </a:rPr>
                    <a:t>Financial Analysis</a:t>
                  </a:r>
                  <a:endParaRPr lang="en-US">
                    <a:solidFill>
                      <a:sysClr val="windowText" lastClr="000000"/>
                    </a:solidFill>
                  </a:endParaRPr>
                </a:p>
              </p:txBody>
            </p:sp>
            <p:sp>
              <p:nvSpPr>
                <p:cNvPr id="7" name="Rectangle 6">
                  <a:extLst>
                    <a:ext uri="{FF2B5EF4-FFF2-40B4-BE49-F238E27FC236}">
                      <a16:creationId xmlns:a16="http://schemas.microsoft.com/office/drawing/2014/main" id="{079FDE53-ADDD-1B9B-7602-9D7703D66D3A}"/>
                    </a:ext>
                  </a:extLst>
                </p:cNvPr>
                <p:cNvSpPr/>
                <p:nvPr/>
              </p:nvSpPr>
              <p:spPr>
                <a:xfrm>
                  <a:off x="2099531" y="4069122"/>
                  <a:ext cx="3054592" cy="350473"/>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200" b="1">
                      <a:solidFill>
                        <a:sysClr val="windowText" lastClr="000000"/>
                      </a:solidFill>
                    </a:rPr>
                    <a:t>Valuation</a:t>
                  </a:r>
                  <a:endParaRPr lang="en-US"/>
                </a:p>
              </p:txBody>
            </p:sp>
            <p:sp>
              <p:nvSpPr>
                <p:cNvPr id="8" name="Rectangle 7">
                  <a:extLst>
                    <a:ext uri="{FF2B5EF4-FFF2-40B4-BE49-F238E27FC236}">
                      <a16:creationId xmlns:a16="http://schemas.microsoft.com/office/drawing/2014/main" id="{D35BB237-BDE0-294A-E20C-BA714A88B90A}"/>
                    </a:ext>
                  </a:extLst>
                </p:cNvPr>
                <p:cNvSpPr/>
                <p:nvPr/>
              </p:nvSpPr>
              <p:spPr>
                <a:xfrm>
                  <a:off x="2099531" y="4545371"/>
                  <a:ext cx="3054592" cy="350473"/>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200" b="1">
                      <a:solidFill>
                        <a:sysClr val="windowText" lastClr="000000"/>
                      </a:solidFill>
                    </a:rPr>
                    <a:t>Recommendation</a:t>
                  </a:r>
                  <a:endParaRPr lang="en-US"/>
                </a:p>
              </p:txBody>
            </p:sp>
            <p:sp>
              <p:nvSpPr>
                <p:cNvPr id="9" name="Rectangle 8">
                  <a:extLst>
                    <a:ext uri="{FF2B5EF4-FFF2-40B4-BE49-F238E27FC236}">
                      <a16:creationId xmlns:a16="http://schemas.microsoft.com/office/drawing/2014/main" id="{9CEE9081-6B35-4023-FA85-41429F7064C0}"/>
                    </a:ext>
                  </a:extLst>
                </p:cNvPr>
                <p:cNvSpPr/>
                <p:nvPr/>
              </p:nvSpPr>
              <p:spPr>
                <a:xfrm>
                  <a:off x="2099531" y="5021621"/>
                  <a:ext cx="3054592" cy="350473"/>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200" b="1">
                      <a:solidFill>
                        <a:sysClr val="windowText" lastClr="000000"/>
                      </a:solidFill>
                    </a:rPr>
                    <a:t>Class Vote</a:t>
                  </a:r>
                  <a:endParaRPr lang="en-US"/>
                </a:p>
              </p:txBody>
            </p:sp>
          </p:grpSp>
          <p:sp>
            <p:nvSpPr>
              <p:cNvPr id="15" name="Rectangle 14">
                <a:extLst>
                  <a:ext uri="{FF2B5EF4-FFF2-40B4-BE49-F238E27FC236}">
                    <a16:creationId xmlns:a16="http://schemas.microsoft.com/office/drawing/2014/main" id="{5F2D37E0-3594-6E95-CB4E-CBE129490E85}"/>
                  </a:ext>
                </a:extLst>
              </p:cNvPr>
              <p:cNvSpPr/>
              <p:nvPr/>
            </p:nvSpPr>
            <p:spPr>
              <a:xfrm>
                <a:off x="2140742" y="5741413"/>
                <a:ext cx="3054592" cy="350473"/>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200" b="1" dirty="0">
                    <a:solidFill>
                      <a:sysClr val="windowText" lastClr="000000"/>
                    </a:solidFill>
                  </a:rPr>
                  <a:t>Appendices (DCFs, Buy/Sell Breakdown)</a:t>
                </a:r>
                <a:endParaRPr lang="en-US" dirty="0"/>
              </a:p>
            </p:txBody>
          </p:sp>
        </p:grpSp>
      </p:grpSp>
      <p:sp>
        <p:nvSpPr>
          <p:cNvPr id="19" name="TextBox 18">
            <a:extLst>
              <a:ext uri="{FF2B5EF4-FFF2-40B4-BE49-F238E27FC236}">
                <a16:creationId xmlns:a16="http://schemas.microsoft.com/office/drawing/2014/main" id="{B83718CD-C577-68CF-65E5-A90824DE7B12}"/>
              </a:ext>
            </a:extLst>
          </p:cNvPr>
          <p:cNvSpPr txBox="1"/>
          <p:nvPr/>
        </p:nvSpPr>
        <p:spPr>
          <a:xfrm>
            <a:off x="2048593" y="4880438"/>
            <a:ext cx="3688319" cy="276999"/>
          </a:xfrm>
          <a:prstGeom prst="rect">
            <a:avLst/>
          </a:prstGeom>
          <a:noFill/>
        </p:spPr>
        <p:txBody>
          <a:bodyPr wrap="square" rtlCol="0">
            <a:spAutoFit/>
          </a:bodyPr>
          <a:lstStyle/>
          <a:p>
            <a:r>
              <a:rPr lang="en-US" sz="1200">
                <a:ln>
                  <a:solidFill>
                    <a:schemeClr val="tx1"/>
                  </a:solidFill>
                </a:ln>
                <a:latin typeface="Arial" panose="020B0604020202020204" pitchFamily="34" charset="0"/>
                <a:ea typeface="Baskerville" panose="02020502070401020303" pitchFamily="18" charset="0"/>
                <a:cs typeface="Arial" panose="020B0604020202020204" pitchFamily="34" charset="0"/>
              </a:rPr>
              <a:t>Other:</a:t>
            </a:r>
          </a:p>
        </p:txBody>
      </p:sp>
    </p:spTree>
    <p:extLst>
      <p:ext uri="{BB962C8B-B14F-4D97-AF65-F5344CB8AC3E}">
        <p14:creationId xmlns:p14="http://schemas.microsoft.com/office/powerpoint/2010/main" val="3864833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DEB83-6A76-17EE-F1FA-8EF301CDFBF2}"/>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1956412A-BCFC-43C3-9CEB-4927FD560307}"/>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E2543990-A53F-C7A1-C163-C2D5528F82EA}"/>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8ADA74BA-6474-EE4B-7C6C-549E765705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FE5066EB-7A82-6854-FD41-BCF67FB872D0}"/>
              </a:ext>
            </a:extLst>
          </p:cNvPr>
          <p:cNvSpPr txBox="1"/>
          <p:nvPr/>
        </p:nvSpPr>
        <p:spPr>
          <a:xfrm>
            <a:off x="1639055" y="593906"/>
            <a:ext cx="7981436" cy="584775"/>
          </a:xfrm>
          <a:prstGeom prst="rect">
            <a:avLst/>
          </a:prstGeom>
          <a:noFill/>
        </p:spPr>
        <p:txBody>
          <a:bodyPr wrap="square" lIns="91440" tIns="45720" rIns="91440" bIns="45720" rtlCol="0" anchor="t">
            <a:spAutoFit/>
          </a:bodyPr>
          <a:lstStyle/>
          <a:p>
            <a:r>
              <a:rPr lang="en-US" sz="3200">
                <a:ln>
                  <a:solidFill>
                    <a:schemeClr val="tx1"/>
                  </a:solidFill>
                </a:ln>
                <a:latin typeface="Arial"/>
                <a:cs typeface="Arial"/>
              </a:rPr>
              <a:t>Overview</a:t>
            </a:r>
            <a:endParaRPr lang="en-US"/>
          </a:p>
        </p:txBody>
      </p:sp>
      <p:sp>
        <p:nvSpPr>
          <p:cNvPr id="19" name="Slide Number Placeholder 18">
            <a:extLst>
              <a:ext uri="{FF2B5EF4-FFF2-40B4-BE49-F238E27FC236}">
                <a16:creationId xmlns:a16="http://schemas.microsoft.com/office/drawing/2014/main" id="{6B42585C-A42D-D410-250D-6E761E53A318}"/>
              </a:ext>
            </a:extLst>
          </p:cNvPr>
          <p:cNvSpPr>
            <a:spLocks noGrp="1"/>
          </p:cNvSpPr>
          <p:nvPr>
            <p:ph type="sldNum" sz="quarter" idx="12"/>
          </p:nvPr>
        </p:nvSpPr>
        <p:spPr>
          <a:xfrm>
            <a:off x="717929" y="5991225"/>
            <a:ext cx="302415"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4</a:t>
            </a:fld>
            <a:endParaRPr lang="en-US" b="1">
              <a:solidFill>
                <a:schemeClr val="bg1"/>
              </a:solidFill>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227E2BE0-24BB-0E28-F8FE-22CB88AD4533}"/>
              </a:ext>
            </a:extLst>
          </p:cNvPr>
          <p:cNvCxnSpPr>
            <a:cxnSpLocks/>
          </p:cNvCxnSpPr>
          <p:nvPr/>
        </p:nvCxnSpPr>
        <p:spPr>
          <a:xfrm>
            <a:off x="6096000" y="1324455"/>
            <a:ext cx="0" cy="2439162"/>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CB7607F2-0909-3289-2951-10210D2B18C6}"/>
              </a:ext>
            </a:extLst>
          </p:cNvPr>
          <p:cNvCxnSpPr>
            <a:cxnSpLocks/>
          </p:cNvCxnSpPr>
          <p:nvPr/>
        </p:nvCxnSpPr>
        <p:spPr>
          <a:xfrm>
            <a:off x="1782501" y="3763617"/>
            <a:ext cx="9039828" cy="0"/>
          </a:xfrm>
          <a:prstGeom prst="line">
            <a:avLst/>
          </a:prstGeom>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CBA939B3-16F2-13D0-0BD7-021B50A8C71C}"/>
              </a:ext>
            </a:extLst>
          </p:cNvPr>
          <p:cNvSpPr txBox="1"/>
          <p:nvPr/>
        </p:nvSpPr>
        <p:spPr>
          <a:xfrm>
            <a:off x="2746040" y="1480304"/>
            <a:ext cx="1846980" cy="261610"/>
          </a:xfrm>
          <a:prstGeom prst="rect">
            <a:avLst/>
          </a:prstGeom>
          <a:noFill/>
        </p:spPr>
        <p:txBody>
          <a:bodyPr wrap="none" rtlCol="0">
            <a:spAutoFit/>
          </a:bodyPr>
          <a:lstStyle/>
          <a:p>
            <a:pPr algn="ctr"/>
            <a:r>
              <a:rPr lang="en-US" sz="1100" b="1" u="sng">
                <a:latin typeface="Arial" panose="020B0604020202020204" pitchFamily="34" charset="0"/>
                <a:cs typeface="Arial" panose="020B0604020202020204" pitchFamily="34" charset="0"/>
              </a:rPr>
              <a:t>Sector Recommendation</a:t>
            </a:r>
          </a:p>
        </p:txBody>
      </p:sp>
      <p:grpSp>
        <p:nvGrpSpPr>
          <p:cNvPr id="29" name="Group 28">
            <a:extLst>
              <a:ext uri="{FF2B5EF4-FFF2-40B4-BE49-F238E27FC236}">
                <a16:creationId xmlns:a16="http://schemas.microsoft.com/office/drawing/2014/main" id="{C311BEFB-75C2-CF03-C331-B010996F32E9}"/>
              </a:ext>
            </a:extLst>
          </p:cNvPr>
          <p:cNvGrpSpPr/>
          <p:nvPr/>
        </p:nvGrpSpPr>
        <p:grpSpPr>
          <a:xfrm>
            <a:off x="1970483" y="2036262"/>
            <a:ext cx="3398093" cy="507774"/>
            <a:chOff x="1968992" y="2289768"/>
            <a:chExt cx="3398093" cy="507774"/>
          </a:xfrm>
        </p:grpSpPr>
        <p:grpSp>
          <p:nvGrpSpPr>
            <p:cNvPr id="26" name="Group 25">
              <a:extLst>
                <a:ext uri="{FF2B5EF4-FFF2-40B4-BE49-F238E27FC236}">
                  <a16:creationId xmlns:a16="http://schemas.microsoft.com/office/drawing/2014/main" id="{1AD722BB-BB40-CCB2-8660-C12B70B11C09}"/>
                </a:ext>
              </a:extLst>
            </p:cNvPr>
            <p:cNvGrpSpPr/>
            <p:nvPr/>
          </p:nvGrpSpPr>
          <p:grpSpPr>
            <a:xfrm>
              <a:off x="1968992" y="2412850"/>
              <a:ext cx="3398093" cy="261610"/>
              <a:chOff x="1762781" y="2381958"/>
              <a:chExt cx="3398093" cy="261610"/>
            </a:xfrm>
          </p:grpSpPr>
          <p:sp>
            <p:nvSpPr>
              <p:cNvPr id="12" name="Rectangle 11">
                <a:extLst>
                  <a:ext uri="{FF2B5EF4-FFF2-40B4-BE49-F238E27FC236}">
                    <a16:creationId xmlns:a16="http://schemas.microsoft.com/office/drawing/2014/main" id="{5AF7F4CF-86D1-D75D-E5C7-F01F2F907F99}"/>
                  </a:ext>
                </a:extLst>
              </p:cNvPr>
              <p:cNvSpPr/>
              <p:nvPr/>
            </p:nvSpPr>
            <p:spPr>
              <a:xfrm>
                <a:off x="1762781" y="2381958"/>
                <a:ext cx="636102" cy="26161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80674ED-ED23-A59B-CA4B-44298257E3D4}"/>
                  </a:ext>
                </a:extLst>
              </p:cNvPr>
              <p:cNvSpPr/>
              <p:nvPr/>
            </p:nvSpPr>
            <p:spPr>
              <a:xfrm>
                <a:off x="2452533" y="2381958"/>
                <a:ext cx="636102" cy="26161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A98C6C5-C567-C5E0-A07A-A75AFAD793D4}"/>
                  </a:ext>
                </a:extLst>
              </p:cNvPr>
              <p:cNvSpPr/>
              <p:nvPr/>
            </p:nvSpPr>
            <p:spPr>
              <a:xfrm>
                <a:off x="3145268" y="2381958"/>
                <a:ext cx="636102" cy="261610"/>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DC1A2CC-B242-FEBA-A50E-AE5CE1B5A849}"/>
                  </a:ext>
                </a:extLst>
              </p:cNvPr>
              <p:cNvSpPr/>
              <p:nvPr/>
            </p:nvSpPr>
            <p:spPr>
              <a:xfrm>
                <a:off x="3835020" y="2381958"/>
                <a:ext cx="636102" cy="261610"/>
              </a:xfrm>
              <a:prstGeom prst="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045F96A-FD25-96C7-AFA1-4B215670F692}"/>
                  </a:ext>
                </a:extLst>
              </p:cNvPr>
              <p:cNvSpPr/>
              <p:nvPr/>
            </p:nvSpPr>
            <p:spPr>
              <a:xfrm>
                <a:off x="4524772" y="2381958"/>
                <a:ext cx="636102" cy="26161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Oval 27">
              <a:extLst>
                <a:ext uri="{FF2B5EF4-FFF2-40B4-BE49-F238E27FC236}">
                  <a16:creationId xmlns:a16="http://schemas.microsoft.com/office/drawing/2014/main" id="{F93AA477-5420-608A-DE68-701DAF569263}"/>
                </a:ext>
              </a:extLst>
            </p:cNvPr>
            <p:cNvSpPr/>
            <p:nvPr/>
          </p:nvSpPr>
          <p:spPr>
            <a:xfrm>
              <a:off x="4096660" y="2289768"/>
              <a:ext cx="507774" cy="507774"/>
            </a:xfrm>
            <a:prstGeom prst="ellipse">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69C7DF0D-E60A-7098-692D-34C20B5628A0}"/>
                </a:ext>
              </a:extLst>
            </p:cNvPr>
            <p:cNvSpPr/>
            <p:nvPr/>
          </p:nvSpPr>
          <p:spPr>
            <a:xfrm>
              <a:off x="4174219" y="2366217"/>
              <a:ext cx="355638" cy="35563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TextBox 29">
            <a:extLst>
              <a:ext uri="{FF2B5EF4-FFF2-40B4-BE49-F238E27FC236}">
                <a16:creationId xmlns:a16="http://schemas.microsoft.com/office/drawing/2014/main" id="{F7D9BF75-C81F-54E9-F05D-016D248DBD93}"/>
              </a:ext>
            </a:extLst>
          </p:cNvPr>
          <p:cNvSpPr txBox="1"/>
          <p:nvPr/>
        </p:nvSpPr>
        <p:spPr>
          <a:xfrm>
            <a:off x="3089884" y="2698754"/>
            <a:ext cx="1159292" cy="646331"/>
          </a:xfrm>
          <a:prstGeom prst="rect">
            <a:avLst/>
          </a:prstGeom>
          <a:noFill/>
        </p:spPr>
        <p:txBody>
          <a:bodyPr wrap="none" rtlCol="0">
            <a:spAutoFit/>
          </a:bodyPr>
          <a:lstStyle/>
          <a:p>
            <a:pPr algn="ctr"/>
            <a:r>
              <a:rPr lang="en-US" sz="3600" b="1">
                <a:latin typeface="Arial" panose="020B0604020202020204" pitchFamily="34" charset="0"/>
                <a:cs typeface="Arial" panose="020B0604020202020204" pitchFamily="34" charset="0"/>
              </a:rPr>
              <a:t>BUY</a:t>
            </a:r>
          </a:p>
        </p:txBody>
      </p:sp>
      <p:sp>
        <p:nvSpPr>
          <p:cNvPr id="31" name="TextBox 30">
            <a:extLst>
              <a:ext uri="{FF2B5EF4-FFF2-40B4-BE49-F238E27FC236}">
                <a16:creationId xmlns:a16="http://schemas.microsoft.com/office/drawing/2014/main" id="{920685DB-80CD-71B4-857A-F39D2646F814}"/>
              </a:ext>
            </a:extLst>
          </p:cNvPr>
          <p:cNvSpPr txBox="1"/>
          <p:nvPr/>
        </p:nvSpPr>
        <p:spPr>
          <a:xfrm>
            <a:off x="8568078" y="1480304"/>
            <a:ext cx="1162498" cy="261610"/>
          </a:xfrm>
          <a:prstGeom prst="rect">
            <a:avLst/>
          </a:prstGeom>
          <a:noFill/>
        </p:spPr>
        <p:txBody>
          <a:bodyPr wrap="none" rtlCol="0">
            <a:spAutoFit/>
          </a:bodyPr>
          <a:lstStyle/>
          <a:p>
            <a:pPr algn="ctr"/>
            <a:r>
              <a:rPr lang="en-US" sz="1100" b="1" u="sng">
                <a:latin typeface="Arial" panose="020B0604020202020204" pitchFamily="34" charset="0"/>
                <a:cs typeface="Arial" panose="020B0604020202020204" pitchFamily="34" charset="0"/>
              </a:rPr>
              <a:t>What we own?</a:t>
            </a:r>
          </a:p>
        </p:txBody>
      </p:sp>
      <p:sp>
        <p:nvSpPr>
          <p:cNvPr id="32" name="TextBox 31">
            <a:extLst>
              <a:ext uri="{FF2B5EF4-FFF2-40B4-BE49-F238E27FC236}">
                <a16:creationId xmlns:a16="http://schemas.microsoft.com/office/drawing/2014/main" id="{CD50C935-5D38-2EF0-5C97-2421A2A555EC}"/>
              </a:ext>
            </a:extLst>
          </p:cNvPr>
          <p:cNvSpPr txBox="1"/>
          <p:nvPr/>
        </p:nvSpPr>
        <p:spPr>
          <a:xfrm>
            <a:off x="5464256" y="3920539"/>
            <a:ext cx="1263487" cy="261610"/>
          </a:xfrm>
          <a:prstGeom prst="rect">
            <a:avLst/>
          </a:prstGeom>
          <a:noFill/>
        </p:spPr>
        <p:txBody>
          <a:bodyPr wrap="none" rtlCol="0">
            <a:spAutoFit/>
          </a:bodyPr>
          <a:lstStyle/>
          <a:p>
            <a:pPr algn="ctr"/>
            <a:r>
              <a:rPr lang="en-US" sz="1100" b="1" u="sng">
                <a:latin typeface="Arial" panose="020B0604020202020204" pitchFamily="34" charset="0"/>
                <a:cs typeface="Arial" panose="020B0604020202020204" pitchFamily="34" charset="0"/>
              </a:rPr>
              <a:t>What to buy/sell</a:t>
            </a:r>
          </a:p>
        </p:txBody>
      </p:sp>
      <p:pic>
        <p:nvPicPr>
          <p:cNvPr id="33" name="Picture 32">
            <a:extLst>
              <a:ext uri="{FF2B5EF4-FFF2-40B4-BE49-F238E27FC236}">
                <a16:creationId xmlns:a16="http://schemas.microsoft.com/office/drawing/2014/main" id="{EFE38526-B3AD-F11E-7B18-9710E49DB4A6}"/>
              </a:ext>
            </a:extLst>
          </p:cNvPr>
          <p:cNvPicPr>
            <a:picLocks noChangeAspect="1"/>
          </p:cNvPicPr>
          <p:nvPr/>
        </p:nvPicPr>
        <p:blipFill>
          <a:blip r:embed="rId3"/>
          <a:stretch>
            <a:fillRect/>
          </a:stretch>
        </p:blipFill>
        <p:spPr>
          <a:xfrm>
            <a:off x="6168899" y="1973484"/>
            <a:ext cx="5960856" cy="1146987"/>
          </a:xfrm>
          <a:prstGeom prst="rect">
            <a:avLst/>
          </a:prstGeom>
        </p:spPr>
      </p:pic>
      <p:graphicFrame>
        <p:nvGraphicFramePr>
          <p:cNvPr id="2" name="Table 1">
            <a:extLst>
              <a:ext uri="{FF2B5EF4-FFF2-40B4-BE49-F238E27FC236}">
                <a16:creationId xmlns:a16="http://schemas.microsoft.com/office/drawing/2014/main" id="{D02B6B8D-28B7-A7EB-D9A0-C7B4D7BF74E0}"/>
              </a:ext>
            </a:extLst>
          </p:cNvPr>
          <p:cNvGraphicFramePr>
            <a:graphicFrameLocks noGrp="1"/>
          </p:cNvGraphicFramePr>
          <p:nvPr>
            <p:extLst>
              <p:ext uri="{D42A27DB-BD31-4B8C-83A1-F6EECF244321}">
                <p14:modId xmlns:p14="http://schemas.microsoft.com/office/powerpoint/2010/main" val="4233938168"/>
              </p:ext>
            </p:extLst>
          </p:nvPr>
        </p:nvGraphicFramePr>
        <p:xfrm>
          <a:off x="3580295" y="4301925"/>
          <a:ext cx="5031408" cy="2116152"/>
        </p:xfrm>
        <a:graphic>
          <a:graphicData uri="http://schemas.openxmlformats.org/drawingml/2006/table">
            <a:tbl>
              <a:tblPr firstRow="1" bandRow="1">
                <a:tableStyleId>{5C22544A-7EE6-4342-B048-85BDC9FD1C3A}</a:tableStyleId>
              </a:tblPr>
              <a:tblGrid>
                <a:gridCol w="2515704">
                  <a:extLst>
                    <a:ext uri="{9D8B030D-6E8A-4147-A177-3AD203B41FA5}">
                      <a16:colId xmlns:a16="http://schemas.microsoft.com/office/drawing/2014/main" val="1613492589"/>
                    </a:ext>
                  </a:extLst>
                </a:gridCol>
                <a:gridCol w="2515704">
                  <a:extLst>
                    <a:ext uri="{9D8B030D-6E8A-4147-A177-3AD203B41FA5}">
                      <a16:colId xmlns:a16="http://schemas.microsoft.com/office/drawing/2014/main" val="498261326"/>
                    </a:ext>
                  </a:extLst>
                </a:gridCol>
              </a:tblGrid>
              <a:tr h="264519">
                <a:tc>
                  <a:txBody>
                    <a:bodyPr/>
                    <a:lstStyle/>
                    <a:p>
                      <a:pPr algn="ctr"/>
                      <a:r>
                        <a:rPr lang="en-US" sz="1100" dirty="0"/>
                        <a:t>Company</a:t>
                      </a:r>
                    </a:p>
                  </a:txBody>
                  <a:tcPr/>
                </a:tc>
                <a:tc>
                  <a:txBody>
                    <a:bodyPr/>
                    <a:lstStyle/>
                    <a:p>
                      <a:pPr algn="ctr"/>
                      <a:r>
                        <a:rPr lang="en-US" sz="1100" dirty="0"/>
                        <a:t>Decision</a:t>
                      </a:r>
                    </a:p>
                  </a:txBody>
                  <a:tcPr/>
                </a:tc>
                <a:extLst>
                  <a:ext uri="{0D108BD9-81ED-4DB2-BD59-A6C34878D82A}">
                    <a16:rowId xmlns:a16="http://schemas.microsoft.com/office/drawing/2014/main" val="2258279494"/>
                  </a:ext>
                </a:extLst>
              </a:tr>
              <a:tr h="264519">
                <a:tc>
                  <a:txBody>
                    <a:bodyPr/>
                    <a:lstStyle/>
                    <a:p>
                      <a:pPr algn="ctr"/>
                      <a:r>
                        <a:rPr lang="en-US" sz="1100" dirty="0"/>
                        <a:t>Apple Inc</a:t>
                      </a:r>
                    </a:p>
                  </a:txBody>
                  <a:tcPr/>
                </a:tc>
                <a:tc>
                  <a:txBody>
                    <a:bodyPr/>
                    <a:lstStyle/>
                    <a:p>
                      <a:pPr algn="ctr"/>
                      <a:r>
                        <a:rPr lang="en-US" sz="1100" dirty="0"/>
                        <a:t>Sell</a:t>
                      </a:r>
                    </a:p>
                  </a:txBody>
                  <a:tcPr/>
                </a:tc>
                <a:extLst>
                  <a:ext uri="{0D108BD9-81ED-4DB2-BD59-A6C34878D82A}">
                    <a16:rowId xmlns:a16="http://schemas.microsoft.com/office/drawing/2014/main" val="72260240"/>
                  </a:ext>
                </a:extLst>
              </a:tr>
              <a:tr h="264519">
                <a:tc>
                  <a:txBody>
                    <a:bodyPr/>
                    <a:lstStyle/>
                    <a:p>
                      <a:pPr algn="ctr"/>
                      <a:r>
                        <a:rPr lang="en-US" sz="1100"/>
                        <a:t>Crowdstrike Holdings Inc</a:t>
                      </a:r>
                    </a:p>
                  </a:txBody>
                  <a:tcPr/>
                </a:tc>
                <a:tc>
                  <a:txBody>
                    <a:bodyPr/>
                    <a:lstStyle/>
                    <a:p>
                      <a:pPr algn="ctr"/>
                      <a:r>
                        <a:rPr lang="en-US" sz="1100" dirty="0"/>
                        <a:t>Sell</a:t>
                      </a:r>
                    </a:p>
                  </a:txBody>
                  <a:tcPr/>
                </a:tc>
                <a:extLst>
                  <a:ext uri="{0D108BD9-81ED-4DB2-BD59-A6C34878D82A}">
                    <a16:rowId xmlns:a16="http://schemas.microsoft.com/office/drawing/2014/main" val="1640127167"/>
                  </a:ext>
                </a:extLst>
              </a:tr>
              <a:tr h="264519">
                <a:tc>
                  <a:txBody>
                    <a:bodyPr/>
                    <a:lstStyle/>
                    <a:p>
                      <a:pPr algn="ctr"/>
                      <a:r>
                        <a:rPr lang="en-US" sz="1100" dirty="0"/>
                        <a:t>Microsoft Corp</a:t>
                      </a:r>
                    </a:p>
                  </a:txBody>
                  <a:tcPr/>
                </a:tc>
                <a:tc>
                  <a:txBody>
                    <a:bodyPr/>
                    <a:lstStyle/>
                    <a:p>
                      <a:pPr algn="ctr"/>
                      <a:r>
                        <a:rPr lang="en-US" sz="1100" dirty="0"/>
                        <a:t>Buy</a:t>
                      </a:r>
                    </a:p>
                  </a:txBody>
                  <a:tcPr/>
                </a:tc>
                <a:extLst>
                  <a:ext uri="{0D108BD9-81ED-4DB2-BD59-A6C34878D82A}">
                    <a16:rowId xmlns:a16="http://schemas.microsoft.com/office/drawing/2014/main" val="426028708"/>
                  </a:ext>
                </a:extLst>
              </a:tr>
              <a:tr h="264519">
                <a:tc>
                  <a:txBody>
                    <a:bodyPr/>
                    <a:lstStyle/>
                    <a:p>
                      <a:pPr algn="ctr"/>
                      <a:r>
                        <a:rPr lang="en-US" sz="1100"/>
                        <a:t>Nvidia Corp</a:t>
                      </a:r>
                    </a:p>
                  </a:txBody>
                  <a:tcPr/>
                </a:tc>
                <a:tc>
                  <a:txBody>
                    <a:bodyPr/>
                    <a:lstStyle/>
                    <a:p>
                      <a:pPr algn="ctr"/>
                      <a:r>
                        <a:rPr lang="en-US" sz="1100" dirty="0"/>
                        <a:t>Buy</a:t>
                      </a:r>
                    </a:p>
                  </a:txBody>
                  <a:tcPr/>
                </a:tc>
                <a:extLst>
                  <a:ext uri="{0D108BD9-81ED-4DB2-BD59-A6C34878D82A}">
                    <a16:rowId xmlns:a16="http://schemas.microsoft.com/office/drawing/2014/main" val="612397617"/>
                  </a:ext>
                </a:extLst>
              </a:tr>
              <a:tr h="264519">
                <a:tc>
                  <a:txBody>
                    <a:bodyPr/>
                    <a:lstStyle/>
                    <a:p>
                      <a:pPr algn="ctr"/>
                      <a:r>
                        <a:rPr lang="en-US" sz="1100" dirty="0"/>
                        <a:t>ON Semiconductor Corp</a:t>
                      </a:r>
                    </a:p>
                  </a:txBody>
                  <a:tcPr/>
                </a:tc>
                <a:tc>
                  <a:txBody>
                    <a:bodyPr/>
                    <a:lstStyle/>
                    <a:p>
                      <a:pPr algn="ctr"/>
                      <a:r>
                        <a:rPr lang="en-US" sz="1100" dirty="0"/>
                        <a:t>Sell</a:t>
                      </a:r>
                    </a:p>
                  </a:txBody>
                  <a:tcPr/>
                </a:tc>
                <a:extLst>
                  <a:ext uri="{0D108BD9-81ED-4DB2-BD59-A6C34878D82A}">
                    <a16:rowId xmlns:a16="http://schemas.microsoft.com/office/drawing/2014/main" val="1045436676"/>
                  </a:ext>
                </a:extLst>
              </a:tr>
              <a:tr h="264519">
                <a:tc>
                  <a:txBody>
                    <a:bodyPr/>
                    <a:lstStyle/>
                    <a:p>
                      <a:pPr algn="ctr"/>
                      <a:r>
                        <a:rPr lang="en-US" sz="1100" dirty="0"/>
                        <a:t>Salesforce Inc</a:t>
                      </a:r>
                    </a:p>
                  </a:txBody>
                  <a:tcPr/>
                </a:tc>
                <a:tc>
                  <a:txBody>
                    <a:bodyPr/>
                    <a:lstStyle/>
                    <a:p>
                      <a:pPr algn="ctr"/>
                      <a:r>
                        <a:rPr lang="en-US" sz="1100"/>
                        <a:t>Buy</a:t>
                      </a:r>
                    </a:p>
                  </a:txBody>
                  <a:tcPr/>
                </a:tc>
                <a:extLst>
                  <a:ext uri="{0D108BD9-81ED-4DB2-BD59-A6C34878D82A}">
                    <a16:rowId xmlns:a16="http://schemas.microsoft.com/office/drawing/2014/main" val="1636217387"/>
                  </a:ext>
                </a:extLst>
              </a:tr>
              <a:tr h="264519">
                <a:tc>
                  <a:txBody>
                    <a:bodyPr/>
                    <a:lstStyle/>
                    <a:p>
                      <a:pPr algn="ctr"/>
                      <a:r>
                        <a:rPr lang="en-US" sz="1100"/>
                        <a:t>Servicenow Inc</a:t>
                      </a:r>
                    </a:p>
                  </a:txBody>
                  <a:tcPr/>
                </a:tc>
                <a:tc>
                  <a:txBody>
                    <a:bodyPr/>
                    <a:lstStyle/>
                    <a:p>
                      <a:pPr algn="ctr"/>
                      <a:r>
                        <a:rPr lang="en-US" sz="1100" dirty="0"/>
                        <a:t>Buy</a:t>
                      </a:r>
                    </a:p>
                  </a:txBody>
                  <a:tcPr/>
                </a:tc>
                <a:extLst>
                  <a:ext uri="{0D108BD9-81ED-4DB2-BD59-A6C34878D82A}">
                    <a16:rowId xmlns:a16="http://schemas.microsoft.com/office/drawing/2014/main" val="1048879080"/>
                  </a:ext>
                </a:extLst>
              </a:tr>
            </a:tbl>
          </a:graphicData>
        </a:graphic>
      </p:graphicFrame>
    </p:spTree>
    <p:extLst>
      <p:ext uri="{BB962C8B-B14F-4D97-AF65-F5344CB8AC3E}">
        <p14:creationId xmlns:p14="http://schemas.microsoft.com/office/powerpoint/2010/main" val="3065295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39659-C7C2-1528-5E22-8CF891494735}"/>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6335251B-A2A3-F7D1-EF5F-BD92C4AE6A15}"/>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CD16E172-2B7C-00CB-6F58-6CEAA2E9D79E}"/>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F8C2645B-2361-DDC5-5380-43AA616B5F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41BB07D7-D598-451B-D00F-DBD4265D7003}"/>
              </a:ext>
            </a:extLst>
          </p:cNvPr>
          <p:cNvSpPr txBox="1"/>
          <p:nvPr/>
        </p:nvSpPr>
        <p:spPr>
          <a:xfrm>
            <a:off x="1639055" y="593906"/>
            <a:ext cx="7981436" cy="584775"/>
          </a:xfrm>
          <a:prstGeom prst="rect">
            <a:avLst/>
          </a:prstGeom>
          <a:noFill/>
        </p:spPr>
        <p:txBody>
          <a:bodyPr wrap="square" rtlCol="0">
            <a:spAutoFit/>
          </a:bodyPr>
          <a:lstStyle/>
          <a:p>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Apple Inc. (AAPL)</a:t>
            </a:r>
          </a:p>
        </p:txBody>
      </p:sp>
      <p:sp>
        <p:nvSpPr>
          <p:cNvPr id="19" name="Slide Number Placeholder 18">
            <a:extLst>
              <a:ext uri="{FF2B5EF4-FFF2-40B4-BE49-F238E27FC236}">
                <a16:creationId xmlns:a16="http://schemas.microsoft.com/office/drawing/2014/main" id="{1CDBA5FD-4F3F-A08E-1BE6-762408D05366}"/>
              </a:ext>
            </a:extLst>
          </p:cNvPr>
          <p:cNvSpPr>
            <a:spLocks noGrp="1"/>
          </p:cNvSpPr>
          <p:nvPr>
            <p:ph type="sldNum" sz="quarter" idx="12"/>
          </p:nvPr>
        </p:nvSpPr>
        <p:spPr>
          <a:xfrm>
            <a:off x="717929" y="5991225"/>
            <a:ext cx="302415"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5</a:t>
            </a:fld>
            <a:endParaRPr lang="en-US" b="1">
              <a:solidFill>
                <a:schemeClr val="bg1"/>
              </a:solidFill>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250DCD37-EB7E-0ED0-3A21-04CB4332200C}"/>
              </a:ext>
            </a:extLst>
          </p:cNvPr>
          <p:cNvGraphicFramePr>
            <a:graphicFrameLocks noGrp="1"/>
          </p:cNvGraphicFramePr>
          <p:nvPr>
            <p:extLst>
              <p:ext uri="{D42A27DB-BD31-4B8C-83A1-F6EECF244321}">
                <p14:modId xmlns:p14="http://schemas.microsoft.com/office/powerpoint/2010/main" val="859379046"/>
              </p:ext>
            </p:extLst>
          </p:nvPr>
        </p:nvGraphicFramePr>
        <p:xfrm>
          <a:off x="1639055" y="1178681"/>
          <a:ext cx="10054746" cy="365760"/>
        </p:xfrm>
        <a:graphic>
          <a:graphicData uri="http://schemas.openxmlformats.org/drawingml/2006/table">
            <a:tbl>
              <a:tblPr firstRow="1" bandRow="1">
                <a:tableStyleId>{5C22544A-7EE6-4342-B048-85BDC9FD1C3A}</a:tableStyleId>
              </a:tblPr>
              <a:tblGrid>
                <a:gridCol w="10054746">
                  <a:extLst>
                    <a:ext uri="{9D8B030D-6E8A-4147-A177-3AD203B41FA5}">
                      <a16:colId xmlns:a16="http://schemas.microsoft.com/office/drawing/2014/main" val="3100121734"/>
                    </a:ext>
                  </a:extLst>
                </a:gridCol>
              </a:tblGrid>
              <a:tr h="180681">
                <a:tc>
                  <a:txBody>
                    <a:bodyPr/>
                    <a:lstStyle/>
                    <a:p>
                      <a:r>
                        <a:rPr lang="en-US" sz="900" b="1" i="1" u="sng">
                          <a:solidFill>
                            <a:schemeClr val="tx1"/>
                          </a:solidFill>
                          <a:latin typeface="Arial" panose="020B0604020202020204" pitchFamily="34" charset="0"/>
                          <a:cs typeface="Arial" panose="020B0604020202020204" pitchFamily="34" charset="0"/>
                        </a:rPr>
                        <a:t>Business Analysis Headline:</a:t>
                      </a:r>
                      <a:r>
                        <a:rPr lang="en-US" sz="900" b="0" i="0" u="none">
                          <a:solidFill>
                            <a:schemeClr val="tx1"/>
                          </a:solidFill>
                          <a:latin typeface="Arial" panose="020B0604020202020204" pitchFamily="34" charset="0"/>
                          <a:cs typeface="Arial" panose="020B0604020202020204" pitchFamily="34" charset="0"/>
                        </a:rPr>
                        <a:t> Apple stock has been performing moderately well. Solid long-term returns and resilience versus the broader market.</a:t>
                      </a:r>
                      <a:endParaRPr lang="en-US" sz="900" b="1" i="1" u="sng">
                        <a:solidFill>
                          <a:schemeClr val="tx1"/>
                        </a:solidFill>
                        <a:latin typeface="Arial" panose="020B0604020202020204" pitchFamily="34" charset="0"/>
                        <a:cs typeface="Arial" panose="020B0604020202020204" pitchFamily="34" charset="0"/>
                      </a:endParaRPr>
                    </a:p>
                    <a:p>
                      <a:r>
                        <a:rPr lang="en-US" sz="900" b="0" i="0">
                          <a:solidFill>
                            <a:srgbClr val="0432FF"/>
                          </a:solidFill>
                          <a:latin typeface="Arial" panose="020B0604020202020204" pitchFamily="34" charset="0"/>
                          <a:cs typeface="Arial" panose="020B0604020202020204" pitchFamily="34" charset="0"/>
                        </a:rPr>
                        <a:t>Key Business Drivers – artificial intelligence and the incorporation of Apple AI, aiming to improve regional sales through driving demand, services expansion with high margins, share buybacks</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graphicFrame>
        <p:nvGraphicFramePr>
          <p:cNvPr id="3" name="Table 2">
            <a:extLst>
              <a:ext uri="{FF2B5EF4-FFF2-40B4-BE49-F238E27FC236}">
                <a16:creationId xmlns:a16="http://schemas.microsoft.com/office/drawing/2014/main" id="{4A878D27-042C-36A5-4165-44AB6551DA14}"/>
              </a:ext>
            </a:extLst>
          </p:cNvPr>
          <p:cNvGraphicFramePr>
            <a:graphicFrameLocks noGrp="1"/>
          </p:cNvGraphicFramePr>
          <p:nvPr>
            <p:extLst>
              <p:ext uri="{D42A27DB-BD31-4B8C-83A1-F6EECF244321}">
                <p14:modId xmlns:p14="http://schemas.microsoft.com/office/powerpoint/2010/main" val="4232505943"/>
              </p:ext>
            </p:extLst>
          </p:nvPr>
        </p:nvGraphicFramePr>
        <p:xfrm>
          <a:off x="1637346" y="1787313"/>
          <a:ext cx="6109284" cy="1393678"/>
        </p:xfrm>
        <a:graphic>
          <a:graphicData uri="http://schemas.openxmlformats.org/drawingml/2006/table">
            <a:tbl>
              <a:tblPr firstRow="1" bandRow="1">
                <a:tableStyleId>{5C22544A-7EE6-4342-B048-85BDC9FD1C3A}</a:tableStyleId>
              </a:tblPr>
              <a:tblGrid>
                <a:gridCol w="1018214">
                  <a:extLst>
                    <a:ext uri="{9D8B030D-6E8A-4147-A177-3AD203B41FA5}">
                      <a16:colId xmlns:a16="http://schemas.microsoft.com/office/drawing/2014/main" val="1976635271"/>
                    </a:ext>
                  </a:extLst>
                </a:gridCol>
                <a:gridCol w="1018214">
                  <a:extLst>
                    <a:ext uri="{9D8B030D-6E8A-4147-A177-3AD203B41FA5}">
                      <a16:colId xmlns:a16="http://schemas.microsoft.com/office/drawing/2014/main" val="248982863"/>
                    </a:ext>
                  </a:extLst>
                </a:gridCol>
                <a:gridCol w="1018214">
                  <a:extLst>
                    <a:ext uri="{9D8B030D-6E8A-4147-A177-3AD203B41FA5}">
                      <a16:colId xmlns:a16="http://schemas.microsoft.com/office/drawing/2014/main" val="3105901890"/>
                    </a:ext>
                  </a:extLst>
                </a:gridCol>
                <a:gridCol w="1018214">
                  <a:extLst>
                    <a:ext uri="{9D8B030D-6E8A-4147-A177-3AD203B41FA5}">
                      <a16:colId xmlns:a16="http://schemas.microsoft.com/office/drawing/2014/main" val="1557904642"/>
                    </a:ext>
                  </a:extLst>
                </a:gridCol>
                <a:gridCol w="1018214">
                  <a:extLst>
                    <a:ext uri="{9D8B030D-6E8A-4147-A177-3AD203B41FA5}">
                      <a16:colId xmlns:a16="http://schemas.microsoft.com/office/drawing/2014/main" val="1682194836"/>
                    </a:ext>
                  </a:extLst>
                </a:gridCol>
                <a:gridCol w="1018214">
                  <a:extLst>
                    <a:ext uri="{9D8B030D-6E8A-4147-A177-3AD203B41FA5}">
                      <a16:colId xmlns:a16="http://schemas.microsoft.com/office/drawing/2014/main" val="3175944524"/>
                    </a:ext>
                  </a:extLst>
                </a:gridCol>
              </a:tblGrid>
              <a:tr h="306358">
                <a:tc>
                  <a:txBody>
                    <a:bodyPr/>
                    <a:lstStyle/>
                    <a:p>
                      <a:r>
                        <a:rPr lang="en-US" sz="800">
                          <a:latin typeface="Arial" panose="020B0604020202020204" pitchFamily="34" charset="0"/>
                          <a:cs typeface="Arial" panose="020B0604020202020204" pitchFamily="34" charset="0"/>
                        </a:rPr>
                        <a:t>in millions of dollars</a:t>
                      </a:r>
                    </a:p>
                  </a:txBody>
                  <a:tcPr>
                    <a:solidFill>
                      <a:srgbClr val="992135"/>
                    </a:solidFill>
                  </a:tcPr>
                </a:tc>
                <a:tc>
                  <a:txBody>
                    <a:bodyPr/>
                    <a:lstStyle/>
                    <a:p>
                      <a:r>
                        <a:rPr lang="en-US" sz="800">
                          <a:latin typeface="Arial" panose="020B0604020202020204" pitchFamily="34" charset="0"/>
                          <a:cs typeface="Arial" panose="020B0604020202020204" pitchFamily="34" charset="0"/>
                        </a:rPr>
                        <a:t>2023</a:t>
                      </a:r>
                    </a:p>
                  </a:txBody>
                  <a:tcPr>
                    <a:solidFill>
                      <a:srgbClr val="992135"/>
                    </a:solidFill>
                  </a:tcPr>
                </a:tc>
                <a:tc>
                  <a:txBody>
                    <a:bodyPr/>
                    <a:lstStyle/>
                    <a:p>
                      <a:r>
                        <a:rPr lang="en-US" sz="800">
                          <a:latin typeface="Arial" panose="020B0604020202020204" pitchFamily="34" charset="0"/>
                          <a:cs typeface="Arial" panose="020B0604020202020204" pitchFamily="34" charset="0"/>
                        </a:rPr>
                        <a:t>2024</a:t>
                      </a:r>
                    </a:p>
                  </a:txBody>
                  <a:tcPr>
                    <a:solidFill>
                      <a:srgbClr val="992135"/>
                    </a:solidFill>
                  </a:tcPr>
                </a:tc>
                <a:tc>
                  <a:txBody>
                    <a:bodyPr/>
                    <a:lstStyle/>
                    <a:p>
                      <a:r>
                        <a:rPr lang="en-US" sz="800">
                          <a:latin typeface="Arial" panose="020B0604020202020204" pitchFamily="34" charset="0"/>
                          <a:cs typeface="Arial" panose="020B0604020202020204" pitchFamily="34" charset="0"/>
                        </a:rPr>
                        <a:t>2025</a:t>
                      </a:r>
                    </a:p>
                  </a:txBody>
                  <a:tcPr>
                    <a:solidFill>
                      <a:srgbClr val="992135"/>
                    </a:solidFill>
                  </a:tcPr>
                </a:tc>
                <a:tc>
                  <a:txBody>
                    <a:bodyPr/>
                    <a:lstStyle/>
                    <a:p>
                      <a:r>
                        <a:rPr lang="en-US" sz="800">
                          <a:latin typeface="Arial" panose="020B0604020202020204" pitchFamily="34" charset="0"/>
                          <a:cs typeface="Arial" panose="020B0604020202020204" pitchFamily="34" charset="0"/>
                        </a:rPr>
                        <a:t>2026E</a:t>
                      </a:r>
                    </a:p>
                  </a:txBody>
                  <a:tcPr>
                    <a:solidFill>
                      <a:srgbClr val="992135"/>
                    </a:solidFill>
                  </a:tcPr>
                </a:tc>
                <a:tc>
                  <a:txBody>
                    <a:bodyPr/>
                    <a:lstStyle/>
                    <a:p>
                      <a:r>
                        <a:rPr lang="en-US" sz="800">
                          <a:latin typeface="Arial" panose="020B0604020202020204" pitchFamily="34" charset="0"/>
                          <a:cs typeface="Arial" panose="020B0604020202020204" pitchFamily="34" charset="0"/>
                        </a:rPr>
                        <a:t>2027E</a:t>
                      </a:r>
                    </a:p>
                  </a:txBody>
                  <a:tcPr>
                    <a:solidFill>
                      <a:srgbClr val="992135"/>
                    </a:solidFill>
                  </a:tcPr>
                </a:tc>
                <a:extLst>
                  <a:ext uri="{0D108BD9-81ED-4DB2-BD59-A6C34878D82A}">
                    <a16:rowId xmlns:a16="http://schemas.microsoft.com/office/drawing/2014/main" val="3087261808"/>
                  </a:ext>
                </a:extLst>
              </a:tr>
              <a:tr h="250680">
                <a:tc>
                  <a:txBody>
                    <a:bodyPr/>
                    <a:lstStyle/>
                    <a:p>
                      <a:r>
                        <a:rPr lang="en-US" sz="800">
                          <a:latin typeface="Arial" panose="020B0604020202020204" pitchFamily="34" charset="0"/>
                          <a:cs typeface="Arial" panose="020B0604020202020204" pitchFamily="34" charset="0"/>
                        </a:rPr>
                        <a:t>Sales</a:t>
                      </a:r>
                    </a:p>
                  </a:txBody>
                  <a:tcPr/>
                </a:tc>
                <a:tc>
                  <a:txBody>
                    <a:bodyPr/>
                    <a:lstStyle/>
                    <a:p>
                      <a:r>
                        <a:rPr lang="en-US" sz="800">
                          <a:latin typeface="Arial" panose="020B0604020202020204" pitchFamily="34" charset="0"/>
                          <a:cs typeface="Arial" panose="020B0604020202020204" pitchFamily="34" charset="0"/>
                        </a:rPr>
                        <a:t>383,285</a:t>
                      </a:r>
                    </a:p>
                  </a:txBody>
                  <a:tcPr/>
                </a:tc>
                <a:tc>
                  <a:txBody>
                    <a:bodyPr/>
                    <a:lstStyle/>
                    <a:p>
                      <a:r>
                        <a:rPr lang="en-US" sz="800">
                          <a:latin typeface="Arial" panose="020B0604020202020204" pitchFamily="34" charset="0"/>
                          <a:cs typeface="Arial" panose="020B0604020202020204" pitchFamily="34" charset="0"/>
                        </a:rPr>
                        <a:t>391,035</a:t>
                      </a:r>
                    </a:p>
                  </a:txBody>
                  <a:tcPr/>
                </a:tc>
                <a:tc>
                  <a:txBody>
                    <a:bodyPr/>
                    <a:lstStyle/>
                    <a:p>
                      <a:r>
                        <a:rPr lang="en-US" sz="800">
                          <a:latin typeface="Arial" panose="020B0604020202020204" pitchFamily="34" charset="0"/>
                          <a:cs typeface="Arial" panose="020B0604020202020204" pitchFamily="34" charset="0"/>
                        </a:rPr>
                        <a:t>416,161</a:t>
                      </a:r>
                    </a:p>
                  </a:txBody>
                  <a:tcPr/>
                </a:tc>
                <a:tc>
                  <a:txBody>
                    <a:bodyPr/>
                    <a:lstStyle/>
                    <a:p>
                      <a:r>
                        <a:rPr lang="en-US" sz="800">
                          <a:latin typeface="Arial" panose="020B0604020202020204" pitchFamily="34" charset="0"/>
                          <a:cs typeface="Arial" panose="020B0604020202020204" pitchFamily="34" charset="0"/>
                        </a:rPr>
                        <a:t>465,384</a:t>
                      </a:r>
                    </a:p>
                  </a:txBody>
                  <a:tcPr/>
                </a:tc>
                <a:tc>
                  <a:txBody>
                    <a:bodyPr/>
                    <a:lstStyle/>
                    <a:p>
                      <a:r>
                        <a:rPr lang="en-US" sz="800">
                          <a:latin typeface="Arial" panose="020B0604020202020204" pitchFamily="34" charset="0"/>
                          <a:cs typeface="Arial" panose="020B0604020202020204" pitchFamily="34" charset="0"/>
                        </a:rPr>
                        <a:t>498,033</a:t>
                      </a:r>
                    </a:p>
                  </a:txBody>
                  <a:tcPr/>
                </a:tc>
                <a:extLst>
                  <a:ext uri="{0D108BD9-81ED-4DB2-BD59-A6C34878D82A}">
                    <a16:rowId xmlns:a16="http://schemas.microsoft.com/office/drawing/2014/main" val="3618651532"/>
                  </a:ext>
                </a:extLst>
              </a:tr>
              <a:tr h="306358">
                <a:tc>
                  <a:txBody>
                    <a:bodyPr/>
                    <a:lstStyle/>
                    <a:p>
                      <a:r>
                        <a:rPr lang="en-US" sz="800">
                          <a:latin typeface="Arial" panose="020B0604020202020204" pitchFamily="34" charset="0"/>
                          <a:cs typeface="Arial" panose="020B0604020202020204" pitchFamily="34" charset="0"/>
                        </a:rPr>
                        <a:t>Operating Margin</a:t>
                      </a:r>
                    </a:p>
                  </a:txBody>
                  <a:tcPr/>
                </a:tc>
                <a:tc>
                  <a:txBody>
                    <a:bodyPr/>
                    <a:lstStyle/>
                    <a:p>
                      <a:r>
                        <a:rPr lang="en-US" sz="800">
                          <a:latin typeface="Arial" panose="020B0604020202020204" pitchFamily="34" charset="0"/>
                          <a:cs typeface="Arial" panose="020B0604020202020204" pitchFamily="34" charset="0"/>
                        </a:rPr>
                        <a:t>114,301</a:t>
                      </a:r>
                    </a:p>
                  </a:txBody>
                  <a:tcPr/>
                </a:tc>
                <a:tc>
                  <a:txBody>
                    <a:bodyPr/>
                    <a:lstStyle/>
                    <a:p>
                      <a:r>
                        <a:rPr lang="en-US" sz="800">
                          <a:latin typeface="Arial" panose="020B0604020202020204" pitchFamily="34" charset="0"/>
                          <a:cs typeface="Arial" panose="020B0604020202020204" pitchFamily="34" charset="0"/>
                        </a:rPr>
                        <a:t>123,216</a:t>
                      </a:r>
                    </a:p>
                  </a:txBody>
                  <a:tcPr/>
                </a:tc>
                <a:tc>
                  <a:txBody>
                    <a:bodyPr/>
                    <a:lstStyle/>
                    <a:p>
                      <a:r>
                        <a:rPr lang="en-US" sz="800">
                          <a:latin typeface="Arial" panose="020B0604020202020204" pitchFamily="34" charset="0"/>
                          <a:cs typeface="Arial" panose="020B0604020202020204" pitchFamily="34" charset="0"/>
                        </a:rPr>
                        <a:t>133,050</a:t>
                      </a:r>
                    </a:p>
                  </a:txBody>
                  <a:tcPr/>
                </a:tc>
                <a:tc>
                  <a:txBody>
                    <a:bodyPr/>
                    <a:lstStyle/>
                    <a:p>
                      <a:r>
                        <a:rPr lang="en-US" sz="800">
                          <a:latin typeface="Arial" panose="020B0604020202020204" pitchFamily="34" charset="0"/>
                          <a:cs typeface="Arial" panose="020B0604020202020204" pitchFamily="34" charset="0"/>
                        </a:rPr>
                        <a:t>150,139</a:t>
                      </a:r>
                    </a:p>
                  </a:txBody>
                  <a:tcPr/>
                </a:tc>
                <a:tc>
                  <a:txBody>
                    <a:bodyPr/>
                    <a:lstStyle/>
                    <a:p>
                      <a:r>
                        <a:rPr lang="en-US" sz="800">
                          <a:latin typeface="Arial" panose="020B0604020202020204" pitchFamily="34" charset="0"/>
                          <a:cs typeface="Arial" panose="020B0604020202020204" pitchFamily="34" charset="0"/>
                        </a:rPr>
                        <a:t>160,688</a:t>
                      </a:r>
                    </a:p>
                  </a:txBody>
                  <a:tcPr/>
                </a:tc>
                <a:extLst>
                  <a:ext uri="{0D108BD9-81ED-4DB2-BD59-A6C34878D82A}">
                    <a16:rowId xmlns:a16="http://schemas.microsoft.com/office/drawing/2014/main" val="451774916"/>
                  </a:ext>
                </a:extLst>
              </a:tr>
              <a:tr h="250680">
                <a:tc>
                  <a:txBody>
                    <a:bodyPr/>
                    <a:lstStyle/>
                    <a:p>
                      <a:r>
                        <a:rPr lang="en-US" sz="800">
                          <a:latin typeface="Arial" panose="020B0604020202020204" pitchFamily="34" charset="0"/>
                          <a:cs typeface="Arial" panose="020B0604020202020204" pitchFamily="34" charset="0"/>
                        </a:rPr>
                        <a:t>EPS (Diluted)</a:t>
                      </a:r>
                    </a:p>
                  </a:txBody>
                  <a:tcPr/>
                </a:tc>
                <a:tc>
                  <a:txBody>
                    <a:bodyPr/>
                    <a:lstStyle/>
                    <a:p>
                      <a:r>
                        <a:rPr lang="en-US" sz="800">
                          <a:latin typeface="Arial" panose="020B0604020202020204" pitchFamily="34" charset="0"/>
                          <a:cs typeface="Arial" panose="020B0604020202020204" pitchFamily="34" charset="0"/>
                        </a:rPr>
                        <a:t>6.13</a:t>
                      </a:r>
                    </a:p>
                  </a:txBody>
                  <a:tcPr/>
                </a:tc>
                <a:tc>
                  <a:txBody>
                    <a:bodyPr/>
                    <a:lstStyle/>
                    <a:p>
                      <a:r>
                        <a:rPr lang="en-US" sz="800">
                          <a:latin typeface="Arial" panose="020B0604020202020204" pitchFamily="34" charset="0"/>
                          <a:cs typeface="Arial" panose="020B0604020202020204" pitchFamily="34" charset="0"/>
                        </a:rPr>
                        <a:t>6.08</a:t>
                      </a:r>
                    </a:p>
                  </a:txBody>
                  <a:tcPr/>
                </a:tc>
                <a:tc>
                  <a:txBody>
                    <a:bodyPr/>
                    <a:lstStyle/>
                    <a:p>
                      <a:r>
                        <a:rPr lang="en-US" sz="800">
                          <a:latin typeface="Arial" panose="020B0604020202020204" pitchFamily="34" charset="0"/>
                          <a:cs typeface="Arial" panose="020B0604020202020204" pitchFamily="34" charset="0"/>
                        </a:rPr>
                        <a:t>7.46</a:t>
                      </a:r>
                    </a:p>
                  </a:txBody>
                  <a:tcPr/>
                </a:tc>
                <a:tc>
                  <a:txBody>
                    <a:bodyPr/>
                    <a:lstStyle/>
                    <a:p>
                      <a:r>
                        <a:rPr lang="en-US" sz="800">
                          <a:latin typeface="Arial" panose="020B0604020202020204" pitchFamily="34" charset="0"/>
                          <a:cs typeface="Arial" panose="020B0604020202020204" pitchFamily="34" charset="0"/>
                        </a:rPr>
                        <a:t>8.52</a:t>
                      </a:r>
                    </a:p>
                  </a:txBody>
                  <a:tcPr/>
                </a:tc>
                <a:tc>
                  <a:txBody>
                    <a:bodyPr/>
                    <a:lstStyle/>
                    <a:p>
                      <a:r>
                        <a:rPr lang="en-US" sz="800">
                          <a:latin typeface="Arial" panose="020B0604020202020204" pitchFamily="34" charset="0"/>
                          <a:cs typeface="Arial" panose="020B0604020202020204" pitchFamily="34" charset="0"/>
                        </a:rPr>
                        <a:t>9.36</a:t>
                      </a:r>
                    </a:p>
                  </a:txBody>
                  <a:tcPr/>
                </a:tc>
                <a:extLst>
                  <a:ext uri="{0D108BD9-81ED-4DB2-BD59-A6C34878D82A}">
                    <a16:rowId xmlns:a16="http://schemas.microsoft.com/office/drawing/2014/main" val="3417281357"/>
                  </a:ext>
                </a:extLst>
              </a:tr>
              <a:tr h="250680">
                <a:tc>
                  <a:txBody>
                    <a:bodyPr/>
                    <a:lstStyle/>
                    <a:p>
                      <a:r>
                        <a:rPr lang="en-US" sz="800">
                          <a:latin typeface="Arial" panose="020B0604020202020204" pitchFamily="34" charset="0"/>
                          <a:cs typeface="Arial" panose="020B0604020202020204" pitchFamily="34" charset="0"/>
                        </a:rPr>
                        <a:t>ROE</a:t>
                      </a:r>
                    </a:p>
                  </a:txBody>
                  <a:tcPr/>
                </a:tc>
                <a:tc>
                  <a:txBody>
                    <a:bodyPr/>
                    <a:lstStyle/>
                    <a:p>
                      <a:r>
                        <a:rPr lang="en-US" sz="800">
                          <a:latin typeface="Arial" panose="020B0604020202020204" pitchFamily="34" charset="0"/>
                          <a:cs typeface="Arial" panose="020B0604020202020204" pitchFamily="34" charset="0"/>
                        </a:rPr>
                        <a:t>171.95</a:t>
                      </a:r>
                    </a:p>
                  </a:txBody>
                  <a:tcPr/>
                </a:tc>
                <a:tc>
                  <a:txBody>
                    <a:bodyPr/>
                    <a:lstStyle/>
                    <a:p>
                      <a:r>
                        <a:rPr lang="en-US" sz="800">
                          <a:latin typeface="Arial" panose="020B0604020202020204" pitchFamily="34" charset="0"/>
                          <a:cs typeface="Arial" panose="020B0604020202020204" pitchFamily="34" charset="0"/>
                        </a:rPr>
                        <a:t>157.41</a:t>
                      </a:r>
                    </a:p>
                  </a:txBody>
                  <a:tcPr/>
                </a:tc>
                <a:tc>
                  <a:txBody>
                    <a:bodyPr/>
                    <a:lstStyle/>
                    <a:p>
                      <a:r>
                        <a:rPr lang="en-US" sz="800">
                          <a:latin typeface="Arial" panose="020B0604020202020204" pitchFamily="34" charset="0"/>
                          <a:cs typeface="Arial" panose="020B0604020202020204" pitchFamily="34" charset="0"/>
                        </a:rPr>
                        <a:t>171.42</a:t>
                      </a:r>
                    </a:p>
                  </a:txBody>
                  <a:tcPr/>
                </a:tc>
                <a:tc>
                  <a:txBody>
                    <a:bodyPr/>
                    <a:lstStyle/>
                    <a:p>
                      <a:r>
                        <a:rPr lang="en-US" sz="800">
                          <a:latin typeface="Arial" panose="020B0604020202020204" pitchFamily="34" charset="0"/>
                          <a:cs typeface="Arial" panose="020B0604020202020204" pitchFamily="34" charset="0"/>
                        </a:rPr>
                        <a:t>NM</a:t>
                      </a:r>
                    </a:p>
                  </a:txBody>
                  <a:tcPr/>
                </a:tc>
                <a:tc>
                  <a:txBody>
                    <a:bodyPr/>
                    <a:lstStyle/>
                    <a:p>
                      <a:r>
                        <a:rPr lang="en-US" sz="800">
                          <a:latin typeface="Arial" panose="020B0604020202020204" pitchFamily="34" charset="0"/>
                          <a:cs typeface="Arial" panose="020B0604020202020204" pitchFamily="34" charset="0"/>
                        </a:rPr>
                        <a:t>NM</a:t>
                      </a:r>
                    </a:p>
                  </a:txBody>
                  <a:tcPr/>
                </a:tc>
                <a:extLst>
                  <a:ext uri="{0D108BD9-81ED-4DB2-BD59-A6C34878D82A}">
                    <a16:rowId xmlns:a16="http://schemas.microsoft.com/office/drawing/2014/main" val="2825355692"/>
                  </a:ext>
                </a:extLst>
              </a:tr>
            </a:tbl>
          </a:graphicData>
        </a:graphic>
      </p:graphicFrame>
      <p:graphicFrame>
        <p:nvGraphicFramePr>
          <p:cNvPr id="4" name="Table 3">
            <a:extLst>
              <a:ext uri="{FF2B5EF4-FFF2-40B4-BE49-F238E27FC236}">
                <a16:creationId xmlns:a16="http://schemas.microsoft.com/office/drawing/2014/main" id="{A92CF825-8DE3-5108-1078-58E76243AD79}"/>
              </a:ext>
            </a:extLst>
          </p:cNvPr>
          <p:cNvGraphicFramePr>
            <a:graphicFrameLocks noGrp="1"/>
          </p:cNvGraphicFramePr>
          <p:nvPr>
            <p:extLst>
              <p:ext uri="{D42A27DB-BD31-4B8C-83A1-F6EECF244321}">
                <p14:modId xmlns:p14="http://schemas.microsoft.com/office/powerpoint/2010/main" val="3432224262"/>
              </p:ext>
            </p:extLst>
          </p:nvPr>
        </p:nvGraphicFramePr>
        <p:xfrm>
          <a:off x="7892715" y="1781405"/>
          <a:ext cx="3801086" cy="1393677"/>
        </p:xfrm>
        <a:graphic>
          <a:graphicData uri="http://schemas.openxmlformats.org/drawingml/2006/table">
            <a:tbl>
              <a:tblPr firstRow="1" bandRow="1">
                <a:tableStyleId>{5C22544A-7EE6-4342-B048-85BDC9FD1C3A}</a:tableStyleId>
              </a:tblPr>
              <a:tblGrid>
                <a:gridCol w="3801086">
                  <a:extLst>
                    <a:ext uri="{9D8B030D-6E8A-4147-A177-3AD203B41FA5}">
                      <a16:colId xmlns:a16="http://schemas.microsoft.com/office/drawing/2014/main" val="3100121734"/>
                    </a:ext>
                  </a:extLst>
                </a:gridCol>
              </a:tblGrid>
              <a:tr h="1393677">
                <a:tc>
                  <a:txBody>
                    <a:bodyPr/>
                    <a:lstStyle/>
                    <a:p>
                      <a:r>
                        <a:rPr lang="en-US" sz="900" b="1" i="1" u="sng">
                          <a:solidFill>
                            <a:schemeClr val="tx1"/>
                          </a:solidFill>
                          <a:latin typeface="Arial" panose="020B0604020202020204" pitchFamily="34" charset="0"/>
                          <a:cs typeface="Arial" panose="020B0604020202020204" pitchFamily="34" charset="0"/>
                        </a:rPr>
                        <a:t>Review (improve, deteriorate or stay the same?)</a:t>
                      </a:r>
                    </a:p>
                    <a:p>
                      <a:r>
                        <a:rPr lang="en-US" sz="900" b="0" i="0">
                          <a:solidFill>
                            <a:srgbClr val="0432FF"/>
                          </a:solidFill>
                          <a:latin typeface="Arial" panose="020B0604020202020204" pitchFamily="34" charset="0"/>
                          <a:cs typeface="Arial" panose="020B0604020202020204" pitchFamily="34" charset="0"/>
                        </a:rPr>
                        <a:t>Believe the financial environment is expected to improve driven by Services business line growth and capital returns. </a:t>
                      </a:r>
                    </a:p>
                    <a:p>
                      <a:r>
                        <a:rPr lang="en-US" sz="900" b="0" i="0">
                          <a:solidFill>
                            <a:srgbClr val="0432FF"/>
                          </a:solidFill>
                          <a:latin typeface="Arial" panose="020B0604020202020204" pitchFamily="34" charset="0"/>
                          <a:cs typeface="Arial" panose="020B0604020202020204" pitchFamily="34" charset="0"/>
                        </a:rPr>
                        <a:t>Relative to Microsoft, Apple’s improvement is more stability-focused whilst someone like Microsoft is looking to benefit from stronger AI-led organic growth, partnering with more businesses to deploy agentic tools and could render Apple-AI obsolete.</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sp>
        <p:nvSpPr>
          <p:cNvPr id="5" name="TextBox 4">
            <a:extLst>
              <a:ext uri="{FF2B5EF4-FFF2-40B4-BE49-F238E27FC236}">
                <a16:creationId xmlns:a16="http://schemas.microsoft.com/office/drawing/2014/main" id="{62C6C696-DF7A-F022-6047-8E391586C604}"/>
              </a:ext>
            </a:extLst>
          </p:cNvPr>
          <p:cNvSpPr txBox="1"/>
          <p:nvPr/>
        </p:nvSpPr>
        <p:spPr>
          <a:xfrm>
            <a:off x="1637346" y="1539332"/>
            <a:ext cx="1358064"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Financial Analysis</a:t>
            </a:r>
          </a:p>
        </p:txBody>
      </p:sp>
      <p:sp>
        <p:nvSpPr>
          <p:cNvPr id="8" name="TextBox 7">
            <a:extLst>
              <a:ext uri="{FF2B5EF4-FFF2-40B4-BE49-F238E27FC236}">
                <a16:creationId xmlns:a16="http://schemas.microsoft.com/office/drawing/2014/main" id="{0A3914AF-9984-51C0-43E0-A176605B2644}"/>
              </a:ext>
            </a:extLst>
          </p:cNvPr>
          <p:cNvSpPr txBox="1"/>
          <p:nvPr/>
        </p:nvSpPr>
        <p:spPr>
          <a:xfrm>
            <a:off x="1567775" y="3169947"/>
            <a:ext cx="2855270"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Valuation – Target Price &amp; Relative Ratios</a:t>
            </a:r>
          </a:p>
        </p:txBody>
      </p:sp>
      <p:graphicFrame>
        <p:nvGraphicFramePr>
          <p:cNvPr id="9" name="Table 8">
            <a:extLst>
              <a:ext uri="{FF2B5EF4-FFF2-40B4-BE49-F238E27FC236}">
                <a16:creationId xmlns:a16="http://schemas.microsoft.com/office/drawing/2014/main" id="{A8114794-97A6-7ACB-39BE-9D8D8A6A3012}"/>
              </a:ext>
            </a:extLst>
          </p:cNvPr>
          <p:cNvGraphicFramePr>
            <a:graphicFrameLocks noGrp="1"/>
          </p:cNvGraphicFramePr>
          <p:nvPr>
            <p:extLst>
              <p:ext uri="{D42A27DB-BD31-4B8C-83A1-F6EECF244321}">
                <p14:modId xmlns:p14="http://schemas.microsoft.com/office/powerpoint/2010/main" val="2226068263"/>
              </p:ext>
            </p:extLst>
          </p:nvPr>
        </p:nvGraphicFramePr>
        <p:xfrm>
          <a:off x="1637346" y="4772112"/>
          <a:ext cx="6033706" cy="1720763"/>
        </p:xfrm>
        <a:graphic>
          <a:graphicData uri="http://schemas.openxmlformats.org/drawingml/2006/table">
            <a:tbl>
              <a:tblPr firstRow="1" bandRow="1">
                <a:tableStyleId>{5C22544A-7EE6-4342-B048-85BDC9FD1C3A}</a:tableStyleId>
              </a:tblPr>
              <a:tblGrid>
                <a:gridCol w="6033706">
                  <a:extLst>
                    <a:ext uri="{9D8B030D-6E8A-4147-A177-3AD203B41FA5}">
                      <a16:colId xmlns:a16="http://schemas.microsoft.com/office/drawing/2014/main" val="3100121734"/>
                    </a:ext>
                  </a:extLst>
                </a:gridCol>
              </a:tblGrid>
              <a:tr h="1720763">
                <a:tc>
                  <a:txBody>
                    <a:bodyPr/>
                    <a:lstStyle/>
                    <a:p>
                      <a:r>
                        <a:rPr lang="en-US" sz="900" b="1" i="1" u="sng">
                          <a:solidFill>
                            <a:schemeClr val="tx1"/>
                          </a:solidFill>
                          <a:latin typeface="Arial" panose="020B0604020202020204" pitchFamily="34" charset="0"/>
                          <a:cs typeface="Arial" panose="020B0604020202020204" pitchFamily="34" charset="0"/>
                        </a:rPr>
                        <a:t>Review</a:t>
                      </a:r>
                    </a:p>
                    <a:p>
                      <a:r>
                        <a:rPr lang="en-US" sz="900" b="0" i="0">
                          <a:solidFill>
                            <a:srgbClr val="0432FF"/>
                          </a:solidFill>
                          <a:latin typeface="Arial" panose="020B0604020202020204" pitchFamily="34" charset="0"/>
                          <a:cs typeface="Arial" panose="020B0604020202020204" pitchFamily="34" charset="0"/>
                        </a:rPr>
                        <a:t>Apple trades at a premium versus the S&amp;P 500 and most mature mega-cap technology peers which depicts their great brand equity, strength in terms of balance sheet and capital return profile. </a:t>
                      </a:r>
                    </a:p>
                    <a:p>
                      <a:r>
                        <a:rPr lang="en-US" sz="900" b="0" i="0">
                          <a:solidFill>
                            <a:srgbClr val="0432FF"/>
                          </a:solidFill>
                          <a:latin typeface="Arial" panose="020B0604020202020204" pitchFamily="34" charset="0"/>
                          <a:cs typeface="Arial" panose="020B0604020202020204" pitchFamily="34" charset="0"/>
                        </a:rPr>
                        <a:t>Compared to the S&amp;P 500, the company is commanding a premium due to their consistent free cash flow generation and large-scale share repurchase program supporting the growth of their EPS.</a:t>
                      </a:r>
                    </a:p>
                    <a:p>
                      <a:r>
                        <a:rPr lang="en-US" sz="900" b="0" i="0">
                          <a:solidFill>
                            <a:srgbClr val="0432FF"/>
                          </a:solidFill>
                          <a:latin typeface="Arial" panose="020B0604020202020204" pitchFamily="34" charset="0"/>
                          <a:cs typeface="Arial" panose="020B0604020202020204" pitchFamily="34" charset="0"/>
                        </a:rPr>
                        <a:t>We slightly disregard P/B ratio for Apple because certain intangible assets are not captured on their balance sheet and the share buybacks shrink equity which inflate the P/B ratio. Based on the other ratios Apple’s valuation appears just in line/less compelling relative to the Information Technology sector. The premium, as mentioned before, is more so justified by stability and predictability rather than upside through growth – not saying zero is possible.</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pic>
        <p:nvPicPr>
          <p:cNvPr id="13" name="Picture 12">
            <a:extLst>
              <a:ext uri="{FF2B5EF4-FFF2-40B4-BE49-F238E27FC236}">
                <a16:creationId xmlns:a16="http://schemas.microsoft.com/office/drawing/2014/main" id="{7F5E549C-9B83-5F4B-2F25-FA770D87F8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785" y="4070919"/>
            <a:ext cx="3801085" cy="2555132"/>
          </a:xfrm>
          <a:prstGeom prst="rect">
            <a:avLst/>
          </a:prstGeom>
          <a:ln>
            <a:solidFill>
              <a:schemeClr val="tx1"/>
            </a:solidFill>
          </a:ln>
        </p:spPr>
      </p:pic>
      <p:sp>
        <p:nvSpPr>
          <p:cNvPr id="14" name="TextBox 13">
            <a:extLst>
              <a:ext uri="{FF2B5EF4-FFF2-40B4-BE49-F238E27FC236}">
                <a16:creationId xmlns:a16="http://schemas.microsoft.com/office/drawing/2014/main" id="{A029EFA1-782D-D983-A807-B06C536DABC0}"/>
              </a:ext>
            </a:extLst>
          </p:cNvPr>
          <p:cNvSpPr txBox="1"/>
          <p:nvPr/>
        </p:nvSpPr>
        <p:spPr>
          <a:xfrm>
            <a:off x="7890786" y="3192547"/>
            <a:ext cx="1433406"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Technical Analysis</a:t>
            </a:r>
          </a:p>
        </p:txBody>
      </p:sp>
      <p:graphicFrame>
        <p:nvGraphicFramePr>
          <p:cNvPr id="15" name="Table 14">
            <a:extLst>
              <a:ext uri="{FF2B5EF4-FFF2-40B4-BE49-F238E27FC236}">
                <a16:creationId xmlns:a16="http://schemas.microsoft.com/office/drawing/2014/main" id="{BBEBD8AC-2AF7-A7CD-7AE2-80F76FCADB33}"/>
              </a:ext>
            </a:extLst>
          </p:cNvPr>
          <p:cNvGraphicFramePr>
            <a:graphicFrameLocks noGrp="1"/>
          </p:cNvGraphicFramePr>
          <p:nvPr>
            <p:extLst>
              <p:ext uri="{D42A27DB-BD31-4B8C-83A1-F6EECF244321}">
                <p14:modId xmlns:p14="http://schemas.microsoft.com/office/powerpoint/2010/main" val="1189844662"/>
              </p:ext>
            </p:extLst>
          </p:nvPr>
        </p:nvGraphicFramePr>
        <p:xfrm>
          <a:off x="7890785" y="3446463"/>
          <a:ext cx="3801086" cy="535228"/>
        </p:xfrm>
        <a:graphic>
          <a:graphicData uri="http://schemas.openxmlformats.org/drawingml/2006/table">
            <a:tbl>
              <a:tblPr firstRow="1" bandRow="1">
                <a:tableStyleId>{5C22544A-7EE6-4342-B048-85BDC9FD1C3A}</a:tableStyleId>
              </a:tblPr>
              <a:tblGrid>
                <a:gridCol w="3801086">
                  <a:extLst>
                    <a:ext uri="{9D8B030D-6E8A-4147-A177-3AD203B41FA5}">
                      <a16:colId xmlns:a16="http://schemas.microsoft.com/office/drawing/2014/main" val="3100121734"/>
                    </a:ext>
                  </a:extLst>
                </a:gridCol>
              </a:tblGrid>
              <a:tr h="535228">
                <a:tc>
                  <a:txBody>
                    <a:bodyPr/>
                    <a:lstStyle/>
                    <a:p>
                      <a:r>
                        <a:rPr lang="en-US" sz="900" b="0" i="0">
                          <a:solidFill>
                            <a:srgbClr val="0432FF"/>
                          </a:solidFill>
                          <a:latin typeface="Arial" panose="020B0604020202020204" pitchFamily="34" charset="0"/>
                          <a:cs typeface="Arial" panose="020B0604020202020204" pitchFamily="34" charset="0"/>
                        </a:rPr>
                        <a:t>Been trending sideways around $260, general support around $250, neutral momentum, investors waiting for a catalyst which will break price upwards toward resistance or downward towards support</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pic>
        <p:nvPicPr>
          <p:cNvPr id="16" name="Picture 15">
            <a:extLst>
              <a:ext uri="{FF2B5EF4-FFF2-40B4-BE49-F238E27FC236}">
                <a16:creationId xmlns:a16="http://schemas.microsoft.com/office/drawing/2014/main" id="{4A896B56-7F6F-C4DC-EB33-C56B703B490F}"/>
              </a:ext>
            </a:extLst>
          </p:cNvPr>
          <p:cNvPicPr>
            <a:picLocks noChangeAspect="1"/>
          </p:cNvPicPr>
          <p:nvPr/>
        </p:nvPicPr>
        <p:blipFill>
          <a:blip r:embed="rId4"/>
          <a:stretch>
            <a:fillRect/>
          </a:stretch>
        </p:blipFill>
        <p:spPr>
          <a:xfrm>
            <a:off x="5535922" y="3319505"/>
            <a:ext cx="2261012" cy="1314093"/>
          </a:xfrm>
          <a:prstGeom prst="rect">
            <a:avLst/>
          </a:prstGeom>
        </p:spPr>
      </p:pic>
      <p:pic>
        <p:nvPicPr>
          <p:cNvPr id="6" name="Picture 5">
            <a:extLst>
              <a:ext uri="{FF2B5EF4-FFF2-40B4-BE49-F238E27FC236}">
                <a16:creationId xmlns:a16="http://schemas.microsoft.com/office/drawing/2014/main" id="{FEDECC29-4B7E-BF91-12AC-8F1DCD62413A}"/>
              </a:ext>
            </a:extLst>
          </p:cNvPr>
          <p:cNvPicPr>
            <a:picLocks noChangeAspect="1"/>
          </p:cNvPicPr>
          <p:nvPr/>
        </p:nvPicPr>
        <p:blipFill>
          <a:blip r:embed="rId5"/>
          <a:stretch>
            <a:fillRect/>
          </a:stretch>
        </p:blipFill>
        <p:spPr>
          <a:xfrm>
            <a:off x="1333928" y="3618498"/>
            <a:ext cx="4136280" cy="880413"/>
          </a:xfrm>
          <a:prstGeom prst="rect">
            <a:avLst/>
          </a:prstGeom>
        </p:spPr>
      </p:pic>
    </p:spTree>
    <p:extLst>
      <p:ext uri="{BB962C8B-B14F-4D97-AF65-F5344CB8AC3E}">
        <p14:creationId xmlns:p14="http://schemas.microsoft.com/office/powerpoint/2010/main" val="3382495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C860D-1D33-D8C4-9B8E-88F5073BDA3C}"/>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0D0DA2DE-2A90-AE67-2964-01F9D921F6D3}"/>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151E5F21-08CA-0450-4723-33D063D33B31}"/>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54D6BC4A-1005-FEEA-4C26-BD475BEAEE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44C016CB-C49C-489C-BACC-F679350B10B6}"/>
              </a:ext>
            </a:extLst>
          </p:cNvPr>
          <p:cNvSpPr txBox="1"/>
          <p:nvPr/>
        </p:nvSpPr>
        <p:spPr>
          <a:xfrm>
            <a:off x="1639055" y="593906"/>
            <a:ext cx="7981436" cy="584775"/>
          </a:xfrm>
          <a:prstGeom prst="rect">
            <a:avLst/>
          </a:prstGeom>
          <a:noFill/>
        </p:spPr>
        <p:txBody>
          <a:bodyPr wrap="square" rtlCol="0">
            <a:spAutoFit/>
          </a:bodyPr>
          <a:lstStyle/>
          <a:p>
            <a:r>
              <a:rPr lang="en-US" sz="3200" err="1">
                <a:ln>
                  <a:solidFill>
                    <a:schemeClr val="tx1"/>
                  </a:solidFill>
                </a:ln>
                <a:latin typeface="Arial" panose="020B0604020202020204" pitchFamily="34" charset="0"/>
                <a:ea typeface="Baskerville" panose="02020502070401020303" pitchFamily="18" charset="0"/>
                <a:cs typeface="Arial" panose="020B0604020202020204" pitchFamily="34" charset="0"/>
              </a:rPr>
              <a:t>Salesforce.com</a:t>
            </a:r>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 (CRM)</a:t>
            </a:r>
          </a:p>
        </p:txBody>
      </p:sp>
      <p:sp>
        <p:nvSpPr>
          <p:cNvPr id="19" name="Slide Number Placeholder 18">
            <a:extLst>
              <a:ext uri="{FF2B5EF4-FFF2-40B4-BE49-F238E27FC236}">
                <a16:creationId xmlns:a16="http://schemas.microsoft.com/office/drawing/2014/main" id="{11711701-11AA-68D7-A470-0D20BE43E656}"/>
              </a:ext>
            </a:extLst>
          </p:cNvPr>
          <p:cNvSpPr>
            <a:spLocks noGrp="1"/>
          </p:cNvSpPr>
          <p:nvPr>
            <p:ph type="sldNum" sz="quarter" idx="12"/>
          </p:nvPr>
        </p:nvSpPr>
        <p:spPr>
          <a:xfrm>
            <a:off x="717929" y="5991225"/>
            <a:ext cx="302415"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6</a:t>
            </a:fld>
            <a:endParaRPr lang="en-US" b="1">
              <a:solidFill>
                <a:schemeClr val="bg1"/>
              </a:solidFill>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D9D414DD-B10D-3164-AB8D-E7D31467A08A}"/>
              </a:ext>
            </a:extLst>
          </p:cNvPr>
          <p:cNvGraphicFramePr>
            <a:graphicFrameLocks noGrp="1"/>
          </p:cNvGraphicFramePr>
          <p:nvPr>
            <p:extLst>
              <p:ext uri="{D42A27DB-BD31-4B8C-83A1-F6EECF244321}">
                <p14:modId xmlns:p14="http://schemas.microsoft.com/office/powerpoint/2010/main" val="2246622109"/>
              </p:ext>
            </p:extLst>
          </p:nvPr>
        </p:nvGraphicFramePr>
        <p:xfrm>
          <a:off x="1637346" y="1787313"/>
          <a:ext cx="6109284" cy="1393678"/>
        </p:xfrm>
        <a:graphic>
          <a:graphicData uri="http://schemas.openxmlformats.org/drawingml/2006/table">
            <a:tbl>
              <a:tblPr firstRow="1" bandRow="1">
                <a:tableStyleId>{5C22544A-7EE6-4342-B048-85BDC9FD1C3A}</a:tableStyleId>
              </a:tblPr>
              <a:tblGrid>
                <a:gridCol w="1018214">
                  <a:extLst>
                    <a:ext uri="{9D8B030D-6E8A-4147-A177-3AD203B41FA5}">
                      <a16:colId xmlns:a16="http://schemas.microsoft.com/office/drawing/2014/main" val="1976635271"/>
                    </a:ext>
                  </a:extLst>
                </a:gridCol>
                <a:gridCol w="1018214">
                  <a:extLst>
                    <a:ext uri="{9D8B030D-6E8A-4147-A177-3AD203B41FA5}">
                      <a16:colId xmlns:a16="http://schemas.microsoft.com/office/drawing/2014/main" val="248982863"/>
                    </a:ext>
                  </a:extLst>
                </a:gridCol>
                <a:gridCol w="1018214">
                  <a:extLst>
                    <a:ext uri="{9D8B030D-6E8A-4147-A177-3AD203B41FA5}">
                      <a16:colId xmlns:a16="http://schemas.microsoft.com/office/drawing/2014/main" val="3105901890"/>
                    </a:ext>
                  </a:extLst>
                </a:gridCol>
                <a:gridCol w="1018214">
                  <a:extLst>
                    <a:ext uri="{9D8B030D-6E8A-4147-A177-3AD203B41FA5}">
                      <a16:colId xmlns:a16="http://schemas.microsoft.com/office/drawing/2014/main" val="1557904642"/>
                    </a:ext>
                  </a:extLst>
                </a:gridCol>
                <a:gridCol w="1018214">
                  <a:extLst>
                    <a:ext uri="{9D8B030D-6E8A-4147-A177-3AD203B41FA5}">
                      <a16:colId xmlns:a16="http://schemas.microsoft.com/office/drawing/2014/main" val="1682194836"/>
                    </a:ext>
                  </a:extLst>
                </a:gridCol>
                <a:gridCol w="1018214">
                  <a:extLst>
                    <a:ext uri="{9D8B030D-6E8A-4147-A177-3AD203B41FA5}">
                      <a16:colId xmlns:a16="http://schemas.microsoft.com/office/drawing/2014/main" val="3175944524"/>
                    </a:ext>
                  </a:extLst>
                </a:gridCol>
              </a:tblGrid>
              <a:tr h="306358">
                <a:tc>
                  <a:txBody>
                    <a:bodyPr/>
                    <a:lstStyle/>
                    <a:p>
                      <a:r>
                        <a:rPr lang="en-US" sz="800">
                          <a:latin typeface="Arial" panose="020B0604020202020204" pitchFamily="34" charset="0"/>
                          <a:cs typeface="Arial" panose="020B0604020202020204" pitchFamily="34" charset="0"/>
                        </a:rPr>
                        <a:t>in millions of dollars</a:t>
                      </a:r>
                    </a:p>
                  </a:txBody>
                  <a:tcPr>
                    <a:solidFill>
                      <a:srgbClr val="992135"/>
                    </a:solidFill>
                  </a:tcPr>
                </a:tc>
                <a:tc>
                  <a:txBody>
                    <a:bodyPr/>
                    <a:lstStyle/>
                    <a:p>
                      <a:r>
                        <a:rPr lang="en-US" sz="800">
                          <a:latin typeface="Arial" panose="020B0604020202020204" pitchFamily="34" charset="0"/>
                          <a:cs typeface="Arial" panose="020B0604020202020204" pitchFamily="34" charset="0"/>
                        </a:rPr>
                        <a:t>2023</a:t>
                      </a:r>
                    </a:p>
                  </a:txBody>
                  <a:tcPr>
                    <a:solidFill>
                      <a:srgbClr val="992135"/>
                    </a:solidFill>
                  </a:tcPr>
                </a:tc>
                <a:tc>
                  <a:txBody>
                    <a:bodyPr/>
                    <a:lstStyle/>
                    <a:p>
                      <a:r>
                        <a:rPr lang="en-US" sz="800">
                          <a:latin typeface="Arial" panose="020B0604020202020204" pitchFamily="34" charset="0"/>
                          <a:cs typeface="Arial" panose="020B0604020202020204" pitchFamily="34" charset="0"/>
                        </a:rPr>
                        <a:t>2024</a:t>
                      </a:r>
                    </a:p>
                  </a:txBody>
                  <a:tcPr>
                    <a:solidFill>
                      <a:srgbClr val="992135"/>
                    </a:solidFill>
                  </a:tcPr>
                </a:tc>
                <a:tc>
                  <a:txBody>
                    <a:bodyPr/>
                    <a:lstStyle/>
                    <a:p>
                      <a:r>
                        <a:rPr lang="en-US" sz="800">
                          <a:latin typeface="Arial" panose="020B0604020202020204" pitchFamily="34" charset="0"/>
                          <a:cs typeface="Arial" panose="020B0604020202020204" pitchFamily="34" charset="0"/>
                        </a:rPr>
                        <a:t>2025</a:t>
                      </a:r>
                    </a:p>
                  </a:txBody>
                  <a:tcPr>
                    <a:solidFill>
                      <a:srgbClr val="992135"/>
                    </a:solidFill>
                  </a:tcPr>
                </a:tc>
                <a:tc>
                  <a:txBody>
                    <a:bodyPr/>
                    <a:lstStyle/>
                    <a:p>
                      <a:r>
                        <a:rPr lang="en-US" sz="800">
                          <a:latin typeface="Arial" panose="020B0604020202020204" pitchFamily="34" charset="0"/>
                          <a:cs typeface="Arial" panose="020B0604020202020204" pitchFamily="34" charset="0"/>
                        </a:rPr>
                        <a:t>2026E</a:t>
                      </a:r>
                    </a:p>
                  </a:txBody>
                  <a:tcPr>
                    <a:solidFill>
                      <a:srgbClr val="992135"/>
                    </a:solidFill>
                  </a:tcPr>
                </a:tc>
                <a:tc>
                  <a:txBody>
                    <a:bodyPr/>
                    <a:lstStyle/>
                    <a:p>
                      <a:r>
                        <a:rPr lang="en-US" sz="800">
                          <a:latin typeface="Arial" panose="020B0604020202020204" pitchFamily="34" charset="0"/>
                          <a:cs typeface="Arial" panose="020B0604020202020204" pitchFamily="34" charset="0"/>
                        </a:rPr>
                        <a:t>2027E</a:t>
                      </a:r>
                    </a:p>
                  </a:txBody>
                  <a:tcPr>
                    <a:solidFill>
                      <a:srgbClr val="992135"/>
                    </a:solidFill>
                  </a:tcPr>
                </a:tc>
                <a:extLst>
                  <a:ext uri="{0D108BD9-81ED-4DB2-BD59-A6C34878D82A}">
                    <a16:rowId xmlns:a16="http://schemas.microsoft.com/office/drawing/2014/main" val="3087261808"/>
                  </a:ext>
                </a:extLst>
              </a:tr>
              <a:tr h="250680">
                <a:tc>
                  <a:txBody>
                    <a:bodyPr/>
                    <a:lstStyle/>
                    <a:p>
                      <a:r>
                        <a:rPr lang="en-US" sz="800">
                          <a:latin typeface="Arial" panose="020B0604020202020204" pitchFamily="34" charset="0"/>
                          <a:cs typeface="Arial" panose="020B0604020202020204" pitchFamily="34" charset="0"/>
                        </a:rPr>
                        <a:t>Sales</a:t>
                      </a:r>
                    </a:p>
                  </a:txBody>
                  <a:tcPr/>
                </a:tc>
                <a:tc>
                  <a:txBody>
                    <a:bodyPr/>
                    <a:lstStyle/>
                    <a:p>
                      <a:r>
                        <a:rPr lang="en-US" sz="800">
                          <a:latin typeface="Arial"/>
                          <a:cs typeface="Arial"/>
                        </a:rPr>
                        <a:t>35,352</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34,857</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37,895</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42,063</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47,111</a:t>
                      </a:r>
                      <a:endParaRPr lang="en-US"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18651532"/>
                  </a:ext>
                </a:extLst>
              </a:tr>
              <a:tr h="306358">
                <a:tc>
                  <a:txBody>
                    <a:bodyPr/>
                    <a:lstStyle/>
                    <a:p>
                      <a:r>
                        <a:rPr lang="en-US" sz="800">
                          <a:latin typeface="Arial" panose="020B0604020202020204" pitchFamily="34" charset="0"/>
                          <a:cs typeface="Arial" panose="020B0604020202020204" pitchFamily="34" charset="0"/>
                        </a:rPr>
                        <a:t>Operating Margin</a:t>
                      </a:r>
                    </a:p>
                  </a:txBody>
                  <a:tcPr/>
                </a:tc>
                <a:tc>
                  <a:txBody>
                    <a:bodyPr/>
                    <a:lstStyle/>
                    <a:p>
                      <a:r>
                        <a:rPr lang="en-US" sz="800">
                          <a:latin typeface="Arial"/>
                          <a:cs typeface="Arial"/>
                        </a:rPr>
                        <a:t>3.29%</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14.38%</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19.01%</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16.80%</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21.10%</a:t>
                      </a:r>
                      <a:endParaRPr lang="en-US"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51774916"/>
                  </a:ext>
                </a:extLst>
              </a:tr>
              <a:tr h="250680">
                <a:tc>
                  <a:txBody>
                    <a:bodyPr/>
                    <a:lstStyle/>
                    <a:p>
                      <a:r>
                        <a:rPr lang="en-US" sz="800">
                          <a:latin typeface="Arial" panose="020B0604020202020204" pitchFamily="34" charset="0"/>
                          <a:cs typeface="Arial" panose="020B0604020202020204" pitchFamily="34" charset="0"/>
                        </a:rPr>
                        <a:t>EPS (Diluted)</a:t>
                      </a:r>
                    </a:p>
                  </a:txBody>
                  <a:tcPr/>
                </a:tc>
                <a:tc>
                  <a:txBody>
                    <a:bodyPr/>
                    <a:lstStyle/>
                    <a:p>
                      <a:r>
                        <a:rPr lang="en-US" sz="800">
                          <a:latin typeface="Arial"/>
                          <a:cs typeface="Arial"/>
                        </a:rPr>
                        <a:t>0.21</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4.20</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6.36</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8.97</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12.65</a:t>
                      </a:r>
                      <a:endParaRPr lang="en-US"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17281357"/>
                  </a:ext>
                </a:extLst>
              </a:tr>
              <a:tr h="250680">
                <a:tc>
                  <a:txBody>
                    <a:bodyPr/>
                    <a:lstStyle/>
                    <a:p>
                      <a:r>
                        <a:rPr lang="en-US" sz="800">
                          <a:latin typeface="Arial" panose="020B0604020202020204" pitchFamily="34" charset="0"/>
                          <a:cs typeface="Arial" panose="020B0604020202020204" pitchFamily="34" charset="0"/>
                        </a:rPr>
                        <a:t>ROE</a:t>
                      </a:r>
                    </a:p>
                  </a:txBody>
                  <a:tcPr/>
                </a:tc>
                <a:tc>
                  <a:txBody>
                    <a:bodyPr/>
                    <a:lstStyle/>
                    <a:p>
                      <a:r>
                        <a:rPr lang="en-US" sz="800">
                          <a:latin typeface="Arial"/>
                          <a:cs typeface="Arial"/>
                        </a:rPr>
                        <a:t>4.47%</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10.08%</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11.88%</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NM</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NM</a:t>
                      </a:r>
                      <a:endParaRPr lang="en-US"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25355692"/>
                  </a:ext>
                </a:extLst>
              </a:tr>
            </a:tbl>
          </a:graphicData>
        </a:graphic>
      </p:graphicFrame>
      <p:graphicFrame>
        <p:nvGraphicFramePr>
          <p:cNvPr id="3" name="Table 2">
            <a:extLst>
              <a:ext uri="{FF2B5EF4-FFF2-40B4-BE49-F238E27FC236}">
                <a16:creationId xmlns:a16="http://schemas.microsoft.com/office/drawing/2014/main" id="{6F14C70F-F59B-CA0A-2602-79B11852FC4D}"/>
              </a:ext>
            </a:extLst>
          </p:cNvPr>
          <p:cNvGraphicFramePr>
            <a:graphicFrameLocks noGrp="1"/>
          </p:cNvGraphicFramePr>
          <p:nvPr>
            <p:extLst>
              <p:ext uri="{D42A27DB-BD31-4B8C-83A1-F6EECF244321}">
                <p14:modId xmlns:p14="http://schemas.microsoft.com/office/powerpoint/2010/main" val="1149409642"/>
              </p:ext>
            </p:extLst>
          </p:nvPr>
        </p:nvGraphicFramePr>
        <p:xfrm>
          <a:off x="7892715" y="1781405"/>
          <a:ext cx="3801086" cy="1393677"/>
        </p:xfrm>
        <a:graphic>
          <a:graphicData uri="http://schemas.openxmlformats.org/drawingml/2006/table">
            <a:tbl>
              <a:tblPr firstRow="1" bandRow="1">
                <a:tableStyleId>{5C22544A-7EE6-4342-B048-85BDC9FD1C3A}</a:tableStyleId>
              </a:tblPr>
              <a:tblGrid>
                <a:gridCol w="3801086">
                  <a:extLst>
                    <a:ext uri="{9D8B030D-6E8A-4147-A177-3AD203B41FA5}">
                      <a16:colId xmlns:a16="http://schemas.microsoft.com/office/drawing/2014/main" val="3100121734"/>
                    </a:ext>
                  </a:extLst>
                </a:gridCol>
              </a:tblGrid>
              <a:tr h="1393677">
                <a:tc>
                  <a:txBody>
                    <a:bodyPr/>
                    <a:lstStyle/>
                    <a:p>
                      <a:r>
                        <a:rPr lang="en-US" sz="900" b="1" i="1" u="sng">
                          <a:solidFill>
                            <a:schemeClr val="tx1"/>
                          </a:solidFill>
                          <a:latin typeface="Arial"/>
                          <a:cs typeface="Arial"/>
                        </a:rPr>
                        <a:t>Review (improve, deteriorate or stay the same?)</a:t>
                      </a:r>
                    </a:p>
                    <a:p>
                      <a:pPr lvl="0">
                        <a:buNone/>
                      </a:pPr>
                      <a:endParaRPr lang="en-US" sz="900" b="1" i="1" u="sng">
                        <a:solidFill>
                          <a:schemeClr val="tx1"/>
                        </a:solidFill>
                        <a:latin typeface="Arial"/>
                        <a:cs typeface="Arial"/>
                      </a:endParaRPr>
                    </a:p>
                    <a:p>
                      <a:pPr lvl="0">
                        <a:buNone/>
                      </a:pPr>
                      <a:r>
                        <a:rPr lang="en-US" sz="1100" b="0" i="0" u="none">
                          <a:solidFill>
                            <a:srgbClr val="0432FF"/>
                          </a:solidFill>
                          <a:latin typeface="Arial"/>
                          <a:cs typeface="Arial"/>
                        </a:rPr>
                        <a:t>Believe the financial environment will improve driven by growth in profitability through a higher reported free cash flow. Improved data through Informatica acquisition gives the AI agents a better model to work from prompting organic re-acceleration.</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sp>
        <p:nvSpPr>
          <p:cNvPr id="4" name="TextBox 3">
            <a:extLst>
              <a:ext uri="{FF2B5EF4-FFF2-40B4-BE49-F238E27FC236}">
                <a16:creationId xmlns:a16="http://schemas.microsoft.com/office/drawing/2014/main" id="{5E516D05-5ED8-AC93-DAAA-1EF8D999B00C}"/>
              </a:ext>
            </a:extLst>
          </p:cNvPr>
          <p:cNvSpPr txBox="1"/>
          <p:nvPr/>
        </p:nvSpPr>
        <p:spPr>
          <a:xfrm>
            <a:off x="1637346" y="1539332"/>
            <a:ext cx="1358064"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Financial Analysis</a:t>
            </a:r>
          </a:p>
        </p:txBody>
      </p:sp>
      <p:sp>
        <p:nvSpPr>
          <p:cNvPr id="6" name="TextBox 5">
            <a:extLst>
              <a:ext uri="{FF2B5EF4-FFF2-40B4-BE49-F238E27FC236}">
                <a16:creationId xmlns:a16="http://schemas.microsoft.com/office/drawing/2014/main" id="{5FFCB405-8D17-332E-AB66-1422752328D9}"/>
              </a:ext>
            </a:extLst>
          </p:cNvPr>
          <p:cNvSpPr txBox="1"/>
          <p:nvPr/>
        </p:nvSpPr>
        <p:spPr>
          <a:xfrm>
            <a:off x="1567775" y="3169947"/>
            <a:ext cx="2855270"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Valuation – Target Price &amp; Relative Ratios</a:t>
            </a:r>
          </a:p>
        </p:txBody>
      </p:sp>
      <p:graphicFrame>
        <p:nvGraphicFramePr>
          <p:cNvPr id="7" name="Table 6">
            <a:extLst>
              <a:ext uri="{FF2B5EF4-FFF2-40B4-BE49-F238E27FC236}">
                <a16:creationId xmlns:a16="http://schemas.microsoft.com/office/drawing/2014/main" id="{9BF3BD3D-8728-3768-EBC6-879EACFE5684}"/>
              </a:ext>
            </a:extLst>
          </p:cNvPr>
          <p:cNvGraphicFramePr>
            <a:graphicFrameLocks noGrp="1"/>
          </p:cNvGraphicFramePr>
          <p:nvPr>
            <p:extLst>
              <p:ext uri="{D42A27DB-BD31-4B8C-83A1-F6EECF244321}">
                <p14:modId xmlns:p14="http://schemas.microsoft.com/office/powerpoint/2010/main" val="1324180757"/>
              </p:ext>
            </p:extLst>
          </p:nvPr>
        </p:nvGraphicFramePr>
        <p:xfrm>
          <a:off x="1637346" y="4772112"/>
          <a:ext cx="6033706" cy="1737360"/>
        </p:xfrm>
        <a:graphic>
          <a:graphicData uri="http://schemas.openxmlformats.org/drawingml/2006/table">
            <a:tbl>
              <a:tblPr firstRow="1" bandRow="1">
                <a:tableStyleId>{5C22544A-7EE6-4342-B048-85BDC9FD1C3A}</a:tableStyleId>
              </a:tblPr>
              <a:tblGrid>
                <a:gridCol w="6033706">
                  <a:extLst>
                    <a:ext uri="{9D8B030D-6E8A-4147-A177-3AD203B41FA5}">
                      <a16:colId xmlns:a16="http://schemas.microsoft.com/office/drawing/2014/main" val="3100121734"/>
                    </a:ext>
                  </a:extLst>
                </a:gridCol>
              </a:tblGrid>
              <a:tr h="1720763">
                <a:tc>
                  <a:txBody>
                    <a:bodyPr/>
                    <a:lstStyle/>
                    <a:p>
                      <a:r>
                        <a:rPr lang="en-US" sz="900" b="1" i="1" u="sng">
                          <a:solidFill>
                            <a:schemeClr val="tx1"/>
                          </a:solidFill>
                          <a:latin typeface="Arial" panose="020B0604020202020204" pitchFamily="34" charset="0"/>
                          <a:cs typeface="Arial" panose="020B0604020202020204" pitchFamily="34" charset="0"/>
                        </a:rPr>
                        <a:t>Review</a:t>
                      </a:r>
                    </a:p>
                    <a:p>
                      <a:r>
                        <a:rPr lang="en-US" sz="1100" b="0" i="0">
                          <a:solidFill>
                            <a:srgbClr val="0432FF"/>
                          </a:solidFill>
                          <a:latin typeface="Arial"/>
                          <a:cs typeface="Arial"/>
                        </a:rPr>
                        <a:t>Currently Salesforce is being traded at a discount with the stock price near the lower end of its 52-week range. Given this, Salesforce is still a fundamentally strong business with their strong AI growth, recent major government contract, and accelerated share buyback program. S&amp;P 500 is down but nowhere near Salesforce's drawdown. The company is outperforming investor expectations but is not being properly reflected in its stock price. We are seeing growth in the business' margins through its annual reports indicating a growth in profitability, however, this is contradicting stock performance. Wall Street remains bullish giving a target price of around $280 which is roughly a 70% upside. This stands on the basis on their Agentforce AI providing meaningful revenue acceleration.</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pic>
        <p:nvPicPr>
          <p:cNvPr id="8" name="Picture 7" descr="A graph of stock market&#10;&#10;AI-generated content may be incorrect.">
            <a:extLst>
              <a:ext uri="{FF2B5EF4-FFF2-40B4-BE49-F238E27FC236}">
                <a16:creationId xmlns:a16="http://schemas.microsoft.com/office/drawing/2014/main" id="{D8444D27-FFA3-C6CC-DAB8-8AAD4A3D15CD}"/>
              </a:ext>
            </a:extLst>
          </p:cNvPr>
          <p:cNvPicPr>
            <a:picLocks noChangeAspect="1"/>
          </p:cNvPicPr>
          <p:nvPr/>
        </p:nvPicPr>
        <p:blipFill>
          <a:blip r:embed="rId3"/>
          <a:stretch>
            <a:fillRect/>
          </a:stretch>
        </p:blipFill>
        <p:spPr>
          <a:xfrm>
            <a:off x="7890786" y="4107952"/>
            <a:ext cx="4210659" cy="2266753"/>
          </a:xfrm>
          <a:prstGeom prst="rect">
            <a:avLst/>
          </a:prstGeom>
          <a:ln>
            <a:solidFill>
              <a:schemeClr val="tx1"/>
            </a:solidFill>
          </a:ln>
        </p:spPr>
      </p:pic>
      <p:sp>
        <p:nvSpPr>
          <p:cNvPr id="9" name="TextBox 8">
            <a:extLst>
              <a:ext uri="{FF2B5EF4-FFF2-40B4-BE49-F238E27FC236}">
                <a16:creationId xmlns:a16="http://schemas.microsoft.com/office/drawing/2014/main" id="{C51D0390-DAF3-5AF5-CD73-9202E7DBAE40}"/>
              </a:ext>
            </a:extLst>
          </p:cNvPr>
          <p:cNvSpPr txBox="1"/>
          <p:nvPr/>
        </p:nvSpPr>
        <p:spPr>
          <a:xfrm>
            <a:off x="7890786" y="3192547"/>
            <a:ext cx="1433406"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Technical Analysis</a:t>
            </a:r>
          </a:p>
        </p:txBody>
      </p:sp>
      <p:graphicFrame>
        <p:nvGraphicFramePr>
          <p:cNvPr id="10" name="Table 9">
            <a:extLst>
              <a:ext uri="{FF2B5EF4-FFF2-40B4-BE49-F238E27FC236}">
                <a16:creationId xmlns:a16="http://schemas.microsoft.com/office/drawing/2014/main" id="{6D66A049-702F-9569-F132-BE469ABF99E4}"/>
              </a:ext>
            </a:extLst>
          </p:cNvPr>
          <p:cNvGraphicFramePr>
            <a:graphicFrameLocks noGrp="1"/>
          </p:cNvGraphicFramePr>
          <p:nvPr>
            <p:extLst>
              <p:ext uri="{D42A27DB-BD31-4B8C-83A1-F6EECF244321}">
                <p14:modId xmlns:p14="http://schemas.microsoft.com/office/powerpoint/2010/main" val="1485167654"/>
              </p:ext>
            </p:extLst>
          </p:nvPr>
        </p:nvGraphicFramePr>
        <p:xfrm>
          <a:off x="7890785" y="3446463"/>
          <a:ext cx="3801086" cy="571500"/>
        </p:xfrm>
        <a:graphic>
          <a:graphicData uri="http://schemas.openxmlformats.org/drawingml/2006/table">
            <a:tbl>
              <a:tblPr firstRow="1" bandRow="1">
                <a:tableStyleId>{5C22544A-7EE6-4342-B048-85BDC9FD1C3A}</a:tableStyleId>
              </a:tblPr>
              <a:tblGrid>
                <a:gridCol w="3801086">
                  <a:extLst>
                    <a:ext uri="{9D8B030D-6E8A-4147-A177-3AD203B41FA5}">
                      <a16:colId xmlns:a16="http://schemas.microsoft.com/office/drawing/2014/main" val="3100121734"/>
                    </a:ext>
                  </a:extLst>
                </a:gridCol>
              </a:tblGrid>
              <a:tr h="535228">
                <a:tc>
                  <a:txBody>
                    <a:bodyPr/>
                    <a:lstStyle/>
                    <a:p>
                      <a:r>
                        <a:rPr lang="en-US" sz="1050" b="0" i="0">
                          <a:solidFill>
                            <a:srgbClr val="0432FF"/>
                          </a:solidFill>
                          <a:latin typeface="Arial"/>
                          <a:cs typeface="Arial"/>
                        </a:rPr>
                        <a:t>Stock is trading near its lower end of 52-week range of $167-$296 indicating a bearish position. Currently on a downtrend with no clear reversal signal yet.</a:t>
                      </a:r>
                      <a:endParaRPr lang="en-US" sz="1050" b="0" i="0">
                        <a:solidFill>
                          <a:srgbClr val="0432FF"/>
                        </a:solidFill>
                        <a:latin typeface="Arial" panose="020B0604020202020204" pitchFamily="34" charset="0"/>
                        <a:cs typeface="Arial" panose="020B0604020202020204" pitchFamily="34" charset="0"/>
                      </a:endParaRP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graphicFrame>
        <p:nvGraphicFramePr>
          <p:cNvPr id="12" name="Table 11">
            <a:extLst>
              <a:ext uri="{FF2B5EF4-FFF2-40B4-BE49-F238E27FC236}">
                <a16:creationId xmlns:a16="http://schemas.microsoft.com/office/drawing/2014/main" id="{A2F918E7-0D7A-2D9B-F30B-CD6C2EBC186E}"/>
              </a:ext>
            </a:extLst>
          </p:cNvPr>
          <p:cNvGraphicFramePr>
            <a:graphicFrameLocks noGrp="1"/>
          </p:cNvGraphicFramePr>
          <p:nvPr>
            <p:extLst>
              <p:ext uri="{D42A27DB-BD31-4B8C-83A1-F6EECF244321}">
                <p14:modId xmlns:p14="http://schemas.microsoft.com/office/powerpoint/2010/main" val="2394209947"/>
              </p:ext>
            </p:extLst>
          </p:nvPr>
        </p:nvGraphicFramePr>
        <p:xfrm>
          <a:off x="1639055" y="1178681"/>
          <a:ext cx="10054746" cy="365760"/>
        </p:xfrm>
        <a:graphic>
          <a:graphicData uri="http://schemas.openxmlformats.org/drawingml/2006/table">
            <a:tbl>
              <a:tblPr firstRow="1" bandRow="1">
                <a:tableStyleId>{5C22544A-7EE6-4342-B048-85BDC9FD1C3A}</a:tableStyleId>
              </a:tblPr>
              <a:tblGrid>
                <a:gridCol w="10054746">
                  <a:extLst>
                    <a:ext uri="{9D8B030D-6E8A-4147-A177-3AD203B41FA5}">
                      <a16:colId xmlns:a16="http://schemas.microsoft.com/office/drawing/2014/main" val="3100121734"/>
                    </a:ext>
                  </a:extLst>
                </a:gridCol>
              </a:tblGrid>
              <a:tr h="180681">
                <a:tc>
                  <a:txBody>
                    <a:bodyPr/>
                    <a:lstStyle/>
                    <a:p>
                      <a:r>
                        <a:rPr lang="en-US" sz="900" b="1" i="1" u="sng">
                          <a:solidFill>
                            <a:schemeClr val="tx1"/>
                          </a:solidFill>
                          <a:latin typeface="Arial"/>
                          <a:cs typeface="Arial"/>
                        </a:rPr>
                        <a:t>Business Analysis Headline:</a:t>
                      </a:r>
                      <a:r>
                        <a:rPr lang="en-US" sz="900" b="0" i="0" u="none">
                          <a:solidFill>
                            <a:schemeClr val="tx1"/>
                          </a:solidFill>
                          <a:latin typeface="Arial"/>
                          <a:cs typeface="Arial"/>
                        </a:rPr>
                        <a:t> Strong fundamental indicators, however stock price has been seen to be struggling.</a:t>
                      </a:r>
                      <a:endParaRPr lang="en-US" sz="900" b="0" i="0">
                        <a:solidFill>
                          <a:srgbClr val="0432FF"/>
                        </a:solidFill>
                        <a:latin typeface="Arial" panose="020B0604020202020204" pitchFamily="34" charset="0"/>
                        <a:cs typeface="Arial" panose="020B0604020202020204" pitchFamily="34" charset="0"/>
                      </a:endParaRPr>
                    </a:p>
                    <a:p>
                      <a:r>
                        <a:rPr lang="en-US" sz="900" b="0" i="0">
                          <a:solidFill>
                            <a:srgbClr val="0432FF"/>
                          </a:solidFill>
                          <a:latin typeface="Arial"/>
                          <a:cs typeface="Arial"/>
                        </a:rPr>
                        <a:t>Key Business Drivers: Agentforce &amp; AI monetization, Informatica integration, profitability growth, and accelerated share repurchase</a:t>
                      </a:r>
                      <a:endParaRPr lang="en-US" sz="900" b="0" i="0">
                        <a:solidFill>
                          <a:srgbClr val="0432FF"/>
                        </a:solidFill>
                        <a:latin typeface="Arial" panose="020B0604020202020204" pitchFamily="34" charset="0"/>
                        <a:cs typeface="Arial" panose="020B0604020202020204" pitchFamily="34" charset="0"/>
                      </a:endParaRP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pic>
        <p:nvPicPr>
          <p:cNvPr id="5" name="Picture 4" descr="A black line with red text&#10;&#10;AI-generated content may be incorrect.">
            <a:extLst>
              <a:ext uri="{FF2B5EF4-FFF2-40B4-BE49-F238E27FC236}">
                <a16:creationId xmlns:a16="http://schemas.microsoft.com/office/drawing/2014/main" id="{E4FEC583-9B58-00E6-D965-9F5BCE24BC7D}"/>
              </a:ext>
            </a:extLst>
          </p:cNvPr>
          <p:cNvPicPr>
            <a:picLocks noChangeAspect="1"/>
          </p:cNvPicPr>
          <p:nvPr/>
        </p:nvPicPr>
        <p:blipFill>
          <a:blip r:embed="rId4"/>
          <a:stretch>
            <a:fillRect/>
          </a:stretch>
        </p:blipFill>
        <p:spPr>
          <a:xfrm>
            <a:off x="1567794" y="3567457"/>
            <a:ext cx="3656725" cy="835433"/>
          </a:xfrm>
          <a:prstGeom prst="rect">
            <a:avLst/>
          </a:prstGeom>
        </p:spPr>
      </p:pic>
      <p:pic>
        <p:nvPicPr>
          <p:cNvPr id="11" name="Picture 10" descr="A black line with red text&#10;&#10;AI-generated content may be incorrect.">
            <a:extLst>
              <a:ext uri="{FF2B5EF4-FFF2-40B4-BE49-F238E27FC236}">
                <a16:creationId xmlns:a16="http://schemas.microsoft.com/office/drawing/2014/main" id="{9EB12A6F-F45B-FED7-54E4-155BE378C44D}"/>
              </a:ext>
            </a:extLst>
          </p:cNvPr>
          <p:cNvPicPr>
            <a:picLocks noChangeAspect="1"/>
          </p:cNvPicPr>
          <p:nvPr/>
        </p:nvPicPr>
        <p:blipFill>
          <a:blip r:embed="rId5"/>
          <a:stretch>
            <a:fillRect/>
          </a:stretch>
        </p:blipFill>
        <p:spPr>
          <a:xfrm>
            <a:off x="5228239" y="3290887"/>
            <a:ext cx="2444970" cy="1379812"/>
          </a:xfrm>
          <a:prstGeom prst="rect">
            <a:avLst/>
          </a:prstGeom>
        </p:spPr>
      </p:pic>
    </p:spTree>
    <p:extLst>
      <p:ext uri="{BB962C8B-B14F-4D97-AF65-F5344CB8AC3E}">
        <p14:creationId xmlns:p14="http://schemas.microsoft.com/office/powerpoint/2010/main" val="2191908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3F825-9C4E-6D14-49B5-636F891C02BA}"/>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27F06DDD-4F44-29BA-BD7B-3315B3192275}"/>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B7A6CE20-ADA6-9762-6F3B-E7843742AC24}"/>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A5A4210C-2C0E-8343-29CC-B092FA6851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319598B5-8857-B2CD-FCBB-888F11A4B345}"/>
              </a:ext>
            </a:extLst>
          </p:cNvPr>
          <p:cNvSpPr txBox="1"/>
          <p:nvPr/>
        </p:nvSpPr>
        <p:spPr>
          <a:xfrm>
            <a:off x="1639055" y="593906"/>
            <a:ext cx="7981436" cy="584775"/>
          </a:xfrm>
          <a:prstGeom prst="rect">
            <a:avLst/>
          </a:prstGeom>
          <a:noFill/>
        </p:spPr>
        <p:txBody>
          <a:bodyPr wrap="square" rtlCol="0">
            <a:spAutoFit/>
          </a:bodyPr>
          <a:lstStyle/>
          <a:p>
            <a:r>
              <a:rPr lang="en-US" sz="3200" err="1">
                <a:ln>
                  <a:solidFill>
                    <a:schemeClr val="tx1"/>
                  </a:solidFill>
                </a:ln>
                <a:latin typeface="Arial" panose="020B0604020202020204" pitchFamily="34" charset="0"/>
                <a:ea typeface="Baskerville" panose="02020502070401020303" pitchFamily="18" charset="0"/>
                <a:cs typeface="Arial" panose="020B0604020202020204" pitchFamily="34" charset="0"/>
              </a:rPr>
              <a:t>Crowdstrike</a:t>
            </a:r>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 Holdings (CRWD)</a:t>
            </a:r>
          </a:p>
        </p:txBody>
      </p:sp>
      <p:sp>
        <p:nvSpPr>
          <p:cNvPr id="19" name="Slide Number Placeholder 18">
            <a:extLst>
              <a:ext uri="{FF2B5EF4-FFF2-40B4-BE49-F238E27FC236}">
                <a16:creationId xmlns:a16="http://schemas.microsoft.com/office/drawing/2014/main" id="{50EA4543-D3F0-D1E3-35DC-A5220618792E}"/>
              </a:ext>
            </a:extLst>
          </p:cNvPr>
          <p:cNvSpPr>
            <a:spLocks noGrp="1"/>
          </p:cNvSpPr>
          <p:nvPr>
            <p:ph type="sldNum" sz="quarter" idx="12"/>
          </p:nvPr>
        </p:nvSpPr>
        <p:spPr>
          <a:xfrm>
            <a:off x="717929" y="5991225"/>
            <a:ext cx="302415"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7</a:t>
            </a:fld>
            <a:endParaRPr lang="en-US" b="1">
              <a:solidFill>
                <a:schemeClr val="bg1"/>
              </a:solidFill>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7801099B-7276-0C2B-4E46-DFA5A3B2B41F}"/>
              </a:ext>
            </a:extLst>
          </p:cNvPr>
          <p:cNvGraphicFramePr>
            <a:graphicFrameLocks noGrp="1"/>
          </p:cNvGraphicFramePr>
          <p:nvPr>
            <p:extLst>
              <p:ext uri="{D42A27DB-BD31-4B8C-83A1-F6EECF244321}">
                <p14:modId xmlns:p14="http://schemas.microsoft.com/office/powerpoint/2010/main" val="2980212878"/>
              </p:ext>
            </p:extLst>
          </p:nvPr>
        </p:nvGraphicFramePr>
        <p:xfrm>
          <a:off x="1637346" y="1787313"/>
          <a:ext cx="6109284" cy="1415573"/>
        </p:xfrm>
        <a:graphic>
          <a:graphicData uri="http://schemas.openxmlformats.org/drawingml/2006/table">
            <a:tbl>
              <a:tblPr firstRow="1" bandRow="1">
                <a:tableStyleId>{5C22544A-7EE6-4342-B048-85BDC9FD1C3A}</a:tableStyleId>
              </a:tblPr>
              <a:tblGrid>
                <a:gridCol w="1018214">
                  <a:extLst>
                    <a:ext uri="{9D8B030D-6E8A-4147-A177-3AD203B41FA5}">
                      <a16:colId xmlns:a16="http://schemas.microsoft.com/office/drawing/2014/main" val="1976635271"/>
                    </a:ext>
                  </a:extLst>
                </a:gridCol>
                <a:gridCol w="1018214">
                  <a:extLst>
                    <a:ext uri="{9D8B030D-6E8A-4147-A177-3AD203B41FA5}">
                      <a16:colId xmlns:a16="http://schemas.microsoft.com/office/drawing/2014/main" val="248982863"/>
                    </a:ext>
                  </a:extLst>
                </a:gridCol>
                <a:gridCol w="1018214">
                  <a:extLst>
                    <a:ext uri="{9D8B030D-6E8A-4147-A177-3AD203B41FA5}">
                      <a16:colId xmlns:a16="http://schemas.microsoft.com/office/drawing/2014/main" val="3105901890"/>
                    </a:ext>
                  </a:extLst>
                </a:gridCol>
                <a:gridCol w="1018214">
                  <a:extLst>
                    <a:ext uri="{9D8B030D-6E8A-4147-A177-3AD203B41FA5}">
                      <a16:colId xmlns:a16="http://schemas.microsoft.com/office/drawing/2014/main" val="1557904642"/>
                    </a:ext>
                  </a:extLst>
                </a:gridCol>
                <a:gridCol w="1018214">
                  <a:extLst>
                    <a:ext uri="{9D8B030D-6E8A-4147-A177-3AD203B41FA5}">
                      <a16:colId xmlns:a16="http://schemas.microsoft.com/office/drawing/2014/main" val="1682194836"/>
                    </a:ext>
                  </a:extLst>
                </a:gridCol>
                <a:gridCol w="1018214">
                  <a:extLst>
                    <a:ext uri="{9D8B030D-6E8A-4147-A177-3AD203B41FA5}">
                      <a16:colId xmlns:a16="http://schemas.microsoft.com/office/drawing/2014/main" val="3175944524"/>
                    </a:ext>
                  </a:extLst>
                </a:gridCol>
              </a:tblGrid>
              <a:tr h="306358">
                <a:tc>
                  <a:txBody>
                    <a:bodyPr/>
                    <a:lstStyle/>
                    <a:p>
                      <a:r>
                        <a:rPr lang="en-US" sz="800">
                          <a:latin typeface="Arial" panose="020B0604020202020204" pitchFamily="34" charset="0"/>
                          <a:cs typeface="Arial" panose="020B0604020202020204" pitchFamily="34" charset="0"/>
                        </a:rPr>
                        <a:t>in millions of dollars</a:t>
                      </a:r>
                    </a:p>
                  </a:txBody>
                  <a:tcPr>
                    <a:solidFill>
                      <a:srgbClr val="992135"/>
                    </a:solidFill>
                  </a:tcPr>
                </a:tc>
                <a:tc>
                  <a:txBody>
                    <a:bodyPr/>
                    <a:lstStyle/>
                    <a:p>
                      <a:r>
                        <a:rPr lang="en-US" sz="800">
                          <a:latin typeface="Arial" panose="020B0604020202020204" pitchFamily="34" charset="0"/>
                          <a:cs typeface="Arial" panose="020B0604020202020204" pitchFamily="34" charset="0"/>
                        </a:rPr>
                        <a:t>2023</a:t>
                      </a:r>
                    </a:p>
                  </a:txBody>
                  <a:tcPr>
                    <a:solidFill>
                      <a:srgbClr val="992135"/>
                    </a:solidFill>
                  </a:tcPr>
                </a:tc>
                <a:tc>
                  <a:txBody>
                    <a:bodyPr/>
                    <a:lstStyle/>
                    <a:p>
                      <a:r>
                        <a:rPr lang="en-US" sz="800">
                          <a:latin typeface="Arial" panose="020B0604020202020204" pitchFamily="34" charset="0"/>
                          <a:cs typeface="Arial" panose="020B0604020202020204" pitchFamily="34" charset="0"/>
                        </a:rPr>
                        <a:t>2024</a:t>
                      </a:r>
                    </a:p>
                  </a:txBody>
                  <a:tcPr>
                    <a:solidFill>
                      <a:srgbClr val="992135"/>
                    </a:solidFill>
                  </a:tcPr>
                </a:tc>
                <a:tc>
                  <a:txBody>
                    <a:bodyPr/>
                    <a:lstStyle/>
                    <a:p>
                      <a:r>
                        <a:rPr lang="en-US" sz="800">
                          <a:latin typeface="Arial" panose="020B0604020202020204" pitchFamily="34" charset="0"/>
                          <a:cs typeface="Arial" panose="020B0604020202020204" pitchFamily="34" charset="0"/>
                        </a:rPr>
                        <a:t>2025</a:t>
                      </a:r>
                    </a:p>
                  </a:txBody>
                  <a:tcPr>
                    <a:solidFill>
                      <a:srgbClr val="992135"/>
                    </a:solidFill>
                  </a:tcPr>
                </a:tc>
                <a:tc>
                  <a:txBody>
                    <a:bodyPr/>
                    <a:lstStyle/>
                    <a:p>
                      <a:r>
                        <a:rPr lang="en-US" sz="800">
                          <a:latin typeface="Arial" panose="020B0604020202020204" pitchFamily="34" charset="0"/>
                          <a:cs typeface="Arial" panose="020B0604020202020204" pitchFamily="34" charset="0"/>
                        </a:rPr>
                        <a:t>2026A</a:t>
                      </a:r>
                    </a:p>
                  </a:txBody>
                  <a:tcPr>
                    <a:solidFill>
                      <a:srgbClr val="992135"/>
                    </a:solidFill>
                  </a:tcPr>
                </a:tc>
                <a:tc>
                  <a:txBody>
                    <a:bodyPr/>
                    <a:lstStyle/>
                    <a:p>
                      <a:r>
                        <a:rPr lang="en-US" sz="800">
                          <a:latin typeface="Arial" panose="020B0604020202020204" pitchFamily="34" charset="0"/>
                          <a:cs typeface="Arial" panose="020B0604020202020204" pitchFamily="34" charset="0"/>
                        </a:rPr>
                        <a:t>2027E</a:t>
                      </a:r>
                    </a:p>
                  </a:txBody>
                  <a:tcPr>
                    <a:solidFill>
                      <a:srgbClr val="992135"/>
                    </a:solidFill>
                  </a:tcPr>
                </a:tc>
                <a:extLst>
                  <a:ext uri="{0D108BD9-81ED-4DB2-BD59-A6C34878D82A}">
                    <a16:rowId xmlns:a16="http://schemas.microsoft.com/office/drawing/2014/main" val="3087261808"/>
                  </a:ext>
                </a:extLst>
              </a:tr>
              <a:tr h="250680">
                <a:tc>
                  <a:txBody>
                    <a:bodyPr/>
                    <a:lstStyle/>
                    <a:p>
                      <a:r>
                        <a:rPr lang="en-US" sz="800">
                          <a:latin typeface="Arial" panose="020B0604020202020204" pitchFamily="34" charset="0"/>
                          <a:cs typeface="Arial" panose="020B0604020202020204" pitchFamily="34" charset="0"/>
                        </a:rPr>
                        <a:t>Sales</a:t>
                      </a:r>
                    </a:p>
                  </a:txBody>
                  <a:tcPr/>
                </a:tc>
                <a:tc>
                  <a:txBody>
                    <a:bodyPr/>
                    <a:lstStyle/>
                    <a:p>
                      <a:r>
                        <a:rPr lang="en-US" sz="800">
                          <a:latin typeface="Arial" panose="020B0604020202020204" pitchFamily="34" charset="0"/>
                          <a:cs typeface="Arial" panose="020B0604020202020204" pitchFamily="34" charset="0"/>
                        </a:rPr>
                        <a:t>2241</a:t>
                      </a:r>
                    </a:p>
                  </a:txBody>
                  <a:tcPr/>
                </a:tc>
                <a:tc>
                  <a:txBody>
                    <a:bodyPr/>
                    <a:lstStyle/>
                    <a:p>
                      <a:r>
                        <a:rPr lang="en-US" sz="800">
                          <a:latin typeface="Arial" panose="020B0604020202020204" pitchFamily="34" charset="0"/>
                          <a:cs typeface="Arial" panose="020B0604020202020204" pitchFamily="34" charset="0"/>
                        </a:rPr>
                        <a:t>3055</a:t>
                      </a:r>
                    </a:p>
                  </a:txBody>
                  <a:tcPr/>
                </a:tc>
                <a:tc>
                  <a:txBody>
                    <a:bodyPr/>
                    <a:lstStyle/>
                    <a:p>
                      <a:r>
                        <a:rPr lang="en-US" sz="800">
                          <a:latin typeface="Arial" panose="020B0604020202020204" pitchFamily="34" charset="0"/>
                          <a:cs typeface="Arial" panose="020B0604020202020204" pitchFamily="34" charset="0"/>
                        </a:rPr>
                        <a:t>3953</a:t>
                      </a:r>
                    </a:p>
                  </a:txBody>
                  <a:tcPr/>
                </a:tc>
                <a:tc>
                  <a:txBody>
                    <a:bodyPr/>
                    <a:lstStyle/>
                    <a:p>
                      <a:r>
                        <a:rPr lang="en-US" sz="800">
                          <a:latin typeface="Arial" panose="020B0604020202020204" pitchFamily="34" charset="0"/>
                          <a:cs typeface="Arial" panose="020B0604020202020204" pitchFamily="34" charset="0"/>
                        </a:rPr>
                        <a:t>4812</a:t>
                      </a:r>
                    </a:p>
                  </a:txBody>
                  <a:tcPr/>
                </a:tc>
                <a:tc>
                  <a:txBody>
                    <a:bodyPr/>
                    <a:lstStyle/>
                    <a:p>
                      <a:r>
                        <a:rPr lang="en-US" sz="800">
                          <a:latin typeface="Arial" panose="020B0604020202020204" pitchFamily="34" charset="0"/>
                          <a:cs typeface="Arial" panose="020B0604020202020204" pitchFamily="34" charset="0"/>
                        </a:rPr>
                        <a:t>5870</a:t>
                      </a:r>
                    </a:p>
                  </a:txBody>
                  <a:tcPr/>
                </a:tc>
                <a:extLst>
                  <a:ext uri="{0D108BD9-81ED-4DB2-BD59-A6C34878D82A}">
                    <a16:rowId xmlns:a16="http://schemas.microsoft.com/office/drawing/2014/main" val="3618651532"/>
                  </a:ext>
                </a:extLst>
              </a:tr>
              <a:tr h="306358">
                <a:tc>
                  <a:txBody>
                    <a:bodyPr/>
                    <a:lstStyle/>
                    <a:p>
                      <a:r>
                        <a:rPr lang="en-US" sz="800">
                          <a:latin typeface="Arial" panose="020B0604020202020204" pitchFamily="34" charset="0"/>
                          <a:cs typeface="Arial" panose="020B0604020202020204" pitchFamily="34" charset="0"/>
                        </a:rPr>
                        <a:t>Gross Margin</a:t>
                      </a:r>
                    </a:p>
                  </a:txBody>
                  <a:tcPr/>
                </a:tc>
                <a:tc>
                  <a:txBody>
                    <a:bodyPr/>
                    <a:lstStyle/>
                    <a:p>
                      <a:r>
                        <a:rPr lang="en-US" sz="800">
                          <a:latin typeface="Arial" panose="020B0604020202020204" pitchFamily="34" charset="0"/>
                          <a:cs typeface="Arial" panose="020B0604020202020204" pitchFamily="34" charset="0"/>
                        </a:rPr>
                        <a:t>73.2%</a:t>
                      </a:r>
                    </a:p>
                  </a:txBody>
                  <a:tcPr/>
                </a:tc>
                <a:tc>
                  <a:txBody>
                    <a:bodyPr/>
                    <a:lstStyle/>
                    <a:p>
                      <a:r>
                        <a:rPr lang="en-US" sz="800">
                          <a:latin typeface="Arial" panose="020B0604020202020204" pitchFamily="34" charset="0"/>
                          <a:cs typeface="Arial" panose="020B0604020202020204" pitchFamily="34" charset="0"/>
                        </a:rPr>
                        <a:t>75.3%</a:t>
                      </a:r>
                    </a:p>
                  </a:txBody>
                  <a:tcPr/>
                </a:tc>
                <a:tc>
                  <a:txBody>
                    <a:bodyPr/>
                    <a:lstStyle/>
                    <a:p>
                      <a:r>
                        <a:rPr lang="en-US" sz="800">
                          <a:latin typeface="Arial" panose="020B0604020202020204" pitchFamily="34" charset="0"/>
                          <a:cs typeface="Arial" panose="020B0604020202020204" pitchFamily="34" charset="0"/>
                        </a:rPr>
                        <a:t>74.9%</a:t>
                      </a:r>
                    </a:p>
                  </a:txBody>
                  <a:tcPr/>
                </a:tc>
                <a:tc>
                  <a:txBody>
                    <a:bodyPr/>
                    <a:lstStyle/>
                    <a:p>
                      <a:r>
                        <a:rPr lang="en-US" sz="800">
                          <a:latin typeface="Arial" panose="020B0604020202020204" pitchFamily="34" charset="0"/>
                          <a:cs typeface="Arial" panose="020B0604020202020204" pitchFamily="34" charset="0"/>
                        </a:rPr>
                        <a:t>74.7%</a:t>
                      </a:r>
                    </a:p>
                  </a:txBody>
                  <a:tcPr/>
                </a:tc>
                <a:tc>
                  <a:txBody>
                    <a:bodyPr/>
                    <a:lstStyle/>
                    <a:p>
                      <a:r>
                        <a:rPr lang="en-US" sz="800">
                          <a:latin typeface="Arial" panose="020B0604020202020204" pitchFamily="34" charset="0"/>
                          <a:cs typeface="Arial" panose="020B0604020202020204" pitchFamily="34" charset="0"/>
                        </a:rPr>
                        <a:t>75%</a:t>
                      </a:r>
                    </a:p>
                  </a:txBody>
                  <a:tcPr/>
                </a:tc>
                <a:extLst>
                  <a:ext uri="{0D108BD9-81ED-4DB2-BD59-A6C34878D82A}">
                    <a16:rowId xmlns:a16="http://schemas.microsoft.com/office/drawing/2014/main" val="1463439860"/>
                  </a:ext>
                </a:extLst>
              </a:tr>
              <a:tr h="272575">
                <a:tc>
                  <a:txBody>
                    <a:bodyPr/>
                    <a:lstStyle/>
                    <a:p>
                      <a:r>
                        <a:rPr lang="en-US" sz="800">
                          <a:latin typeface="Arial" panose="020B0604020202020204" pitchFamily="34" charset="0"/>
                          <a:cs typeface="Arial" panose="020B0604020202020204" pitchFamily="34" charset="0"/>
                        </a:rPr>
                        <a:t>Operating Margin</a:t>
                      </a:r>
                    </a:p>
                  </a:txBody>
                  <a:tcPr/>
                </a:tc>
                <a:tc>
                  <a:txBody>
                    <a:bodyPr/>
                    <a:lstStyle/>
                    <a:p>
                      <a:r>
                        <a:rPr lang="en-US" sz="800">
                          <a:latin typeface="Arial" panose="020B0604020202020204" pitchFamily="34" charset="0"/>
                          <a:cs typeface="Arial" panose="020B0604020202020204" pitchFamily="34" charset="0"/>
                        </a:rPr>
                        <a:t>-8.5%</a:t>
                      </a:r>
                    </a:p>
                  </a:txBody>
                  <a:tcPr/>
                </a:tc>
                <a:tc>
                  <a:txBody>
                    <a:bodyPr/>
                    <a:lstStyle/>
                    <a:p>
                      <a:r>
                        <a:rPr lang="en-US" sz="800">
                          <a:latin typeface="Arial" panose="020B0604020202020204" pitchFamily="34" charset="0"/>
                          <a:cs typeface="Arial" panose="020B0604020202020204" pitchFamily="34" charset="0"/>
                        </a:rPr>
                        <a:t>-0.1%</a:t>
                      </a:r>
                    </a:p>
                  </a:txBody>
                  <a:tcPr/>
                </a:tc>
                <a:tc>
                  <a:txBody>
                    <a:bodyPr/>
                    <a:lstStyle/>
                    <a:p>
                      <a:r>
                        <a:rPr lang="en-US" sz="800">
                          <a:latin typeface="Arial" panose="020B0604020202020204" pitchFamily="34" charset="0"/>
                          <a:cs typeface="Arial" panose="020B0604020202020204" pitchFamily="34" charset="0"/>
                        </a:rPr>
                        <a:t>-3.0%</a:t>
                      </a:r>
                    </a:p>
                  </a:txBody>
                  <a:tcPr/>
                </a:tc>
                <a:tc>
                  <a:txBody>
                    <a:bodyPr/>
                    <a:lstStyle/>
                    <a:p>
                      <a:r>
                        <a:rPr lang="en-US" sz="800">
                          <a:latin typeface="Arial" panose="020B0604020202020204" pitchFamily="34" charset="0"/>
                          <a:cs typeface="Arial" panose="020B0604020202020204" pitchFamily="34" charset="0"/>
                        </a:rPr>
                        <a:t>-6.1%</a:t>
                      </a:r>
                    </a:p>
                  </a:txBody>
                  <a:tcPr/>
                </a:tc>
                <a:tc>
                  <a:txBody>
                    <a:bodyPr/>
                    <a:lstStyle/>
                    <a:p>
                      <a:r>
                        <a:rPr lang="en-US" sz="800">
                          <a:latin typeface="Arial" panose="020B0604020202020204" pitchFamily="34" charset="0"/>
                          <a:cs typeface="Arial" panose="020B0604020202020204" pitchFamily="34" charset="0"/>
                        </a:rPr>
                        <a:t>-2.0%</a:t>
                      </a:r>
                    </a:p>
                  </a:txBody>
                  <a:tcPr/>
                </a:tc>
                <a:extLst>
                  <a:ext uri="{0D108BD9-81ED-4DB2-BD59-A6C34878D82A}">
                    <a16:rowId xmlns:a16="http://schemas.microsoft.com/office/drawing/2014/main" val="451774916"/>
                  </a:ext>
                </a:extLst>
              </a:tr>
              <a:tr h="250680">
                <a:tc>
                  <a:txBody>
                    <a:bodyPr/>
                    <a:lstStyle/>
                    <a:p>
                      <a:r>
                        <a:rPr lang="en-US" sz="800">
                          <a:latin typeface="Arial" panose="020B0604020202020204" pitchFamily="34" charset="0"/>
                          <a:cs typeface="Arial" panose="020B0604020202020204" pitchFamily="34" charset="0"/>
                        </a:rPr>
                        <a:t>EPS (Diluted)</a:t>
                      </a:r>
                    </a:p>
                  </a:txBody>
                  <a:tcPr/>
                </a:tc>
                <a:tc>
                  <a:txBody>
                    <a:bodyPr/>
                    <a:lstStyle/>
                    <a:p>
                      <a:r>
                        <a:rPr lang="en-US" sz="800">
                          <a:latin typeface="Arial" panose="020B0604020202020204" pitchFamily="34" charset="0"/>
                          <a:cs typeface="Arial" panose="020B0604020202020204" pitchFamily="34" charset="0"/>
                        </a:rPr>
                        <a:t>(0.79)</a:t>
                      </a:r>
                    </a:p>
                  </a:txBody>
                  <a:tcPr/>
                </a:tc>
                <a:tc>
                  <a:txBody>
                    <a:bodyPr/>
                    <a:lstStyle/>
                    <a:p>
                      <a:r>
                        <a:rPr lang="en-US" sz="800">
                          <a:latin typeface="Arial" panose="020B0604020202020204" pitchFamily="34" charset="0"/>
                          <a:cs typeface="Arial" panose="020B0604020202020204" pitchFamily="34" charset="0"/>
                        </a:rPr>
                        <a:t>0.37</a:t>
                      </a:r>
                    </a:p>
                  </a:txBody>
                  <a:tcPr/>
                </a:tc>
                <a:tc>
                  <a:txBody>
                    <a:bodyPr/>
                    <a:lstStyle/>
                    <a:p>
                      <a:r>
                        <a:rPr lang="en-US" sz="800">
                          <a:latin typeface="Arial" panose="020B0604020202020204" pitchFamily="34" charset="0"/>
                          <a:cs typeface="Arial" panose="020B0604020202020204" pitchFamily="34" charset="0"/>
                        </a:rPr>
                        <a:t>(0.08)</a:t>
                      </a:r>
                    </a:p>
                  </a:txBody>
                  <a:tcPr/>
                </a:tc>
                <a:tc>
                  <a:txBody>
                    <a:bodyPr/>
                    <a:lstStyle/>
                    <a:p>
                      <a:r>
                        <a:rPr lang="en-US" sz="800">
                          <a:latin typeface="Arial" panose="020B0604020202020204" pitchFamily="34" charset="0"/>
                          <a:cs typeface="Arial" panose="020B0604020202020204" pitchFamily="34" charset="0"/>
                        </a:rPr>
                        <a:t>(0.65)</a:t>
                      </a:r>
                    </a:p>
                  </a:txBody>
                  <a:tcPr/>
                </a:tc>
                <a:tc>
                  <a:txBody>
                    <a:bodyPr/>
                    <a:lstStyle/>
                    <a:p>
                      <a:r>
                        <a:rPr lang="en-US" sz="800">
                          <a:latin typeface="Arial" panose="020B0604020202020204" pitchFamily="34" charset="0"/>
                          <a:cs typeface="Arial" panose="020B0604020202020204" pitchFamily="34" charset="0"/>
                        </a:rPr>
                        <a:t>(0.12)</a:t>
                      </a:r>
                    </a:p>
                  </a:txBody>
                  <a:tcPr/>
                </a:tc>
                <a:extLst>
                  <a:ext uri="{0D108BD9-81ED-4DB2-BD59-A6C34878D82A}">
                    <a16:rowId xmlns:a16="http://schemas.microsoft.com/office/drawing/2014/main" val="3417281357"/>
                  </a:ext>
                </a:extLst>
              </a:tr>
            </a:tbl>
          </a:graphicData>
        </a:graphic>
      </p:graphicFrame>
      <p:graphicFrame>
        <p:nvGraphicFramePr>
          <p:cNvPr id="3" name="Table 2">
            <a:extLst>
              <a:ext uri="{FF2B5EF4-FFF2-40B4-BE49-F238E27FC236}">
                <a16:creationId xmlns:a16="http://schemas.microsoft.com/office/drawing/2014/main" id="{EACEAACF-6DC6-9E1D-16AF-ACEF82146C82}"/>
              </a:ext>
            </a:extLst>
          </p:cNvPr>
          <p:cNvGraphicFramePr>
            <a:graphicFrameLocks noGrp="1"/>
          </p:cNvGraphicFramePr>
          <p:nvPr>
            <p:extLst>
              <p:ext uri="{D42A27DB-BD31-4B8C-83A1-F6EECF244321}">
                <p14:modId xmlns:p14="http://schemas.microsoft.com/office/powerpoint/2010/main" val="1733495295"/>
              </p:ext>
            </p:extLst>
          </p:nvPr>
        </p:nvGraphicFramePr>
        <p:xfrm>
          <a:off x="7892715" y="1781405"/>
          <a:ext cx="3801086" cy="1393677"/>
        </p:xfrm>
        <a:graphic>
          <a:graphicData uri="http://schemas.openxmlformats.org/drawingml/2006/table">
            <a:tbl>
              <a:tblPr firstRow="1" bandRow="1">
                <a:tableStyleId>{5C22544A-7EE6-4342-B048-85BDC9FD1C3A}</a:tableStyleId>
              </a:tblPr>
              <a:tblGrid>
                <a:gridCol w="3801086">
                  <a:extLst>
                    <a:ext uri="{9D8B030D-6E8A-4147-A177-3AD203B41FA5}">
                      <a16:colId xmlns:a16="http://schemas.microsoft.com/office/drawing/2014/main" val="3100121734"/>
                    </a:ext>
                  </a:extLst>
                </a:gridCol>
              </a:tblGrid>
              <a:tr h="1393677">
                <a:tc>
                  <a:txBody>
                    <a:bodyPr/>
                    <a:lstStyle/>
                    <a:p>
                      <a:r>
                        <a:rPr lang="en-US" sz="900" b="1" i="1" u="sng">
                          <a:solidFill>
                            <a:schemeClr val="tx1"/>
                          </a:solidFill>
                          <a:latin typeface="Arial" panose="020B0604020202020204" pitchFamily="34" charset="0"/>
                          <a:cs typeface="Arial" panose="020B0604020202020204" pitchFamily="34" charset="0"/>
                        </a:rPr>
                        <a:t>Review (improve, deteriorate or stay the same?)</a:t>
                      </a:r>
                    </a:p>
                    <a:p>
                      <a:endParaRPr lang="en-US" sz="900" b="1" i="1" u="sng">
                        <a:solidFill>
                          <a:schemeClr val="tx1"/>
                        </a:solidFill>
                        <a:latin typeface="Arial" panose="020B0604020202020204" pitchFamily="34" charset="0"/>
                        <a:cs typeface="Arial" panose="020B0604020202020204" pitchFamily="34" charset="0"/>
                      </a:endParaRPr>
                    </a:p>
                    <a:p>
                      <a:r>
                        <a:rPr lang="en-US" sz="900" b="0" i="0" u="none">
                          <a:solidFill>
                            <a:srgbClr val="0432FF"/>
                          </a:solidFill>
                          <a:latin typeface="Arial" panose="020B0604020202020204" pitchFamily="34" charset="0"/>
                          <a:cs typeface="Arial" panose="020B0604020202020204" pitchFamily="34" charset="0"/>
                        </a:rPr>
                        <a:t>Improving financials. Sales growth expected to increase at 20%+ through 2030. High gross margins staying stable. Operating margins improving as revenue growth outpaces expense growth. Transitioning from hyper growth to a scalable model where efficiency drives returns.</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sp>
        <p:nvSpPr>
          <p:cNvPr id="4" name="TextBox 3">
            <a:extLst>
              <a:ext uri="{FF2B5EF4-FFF2-40B4-BE49-F238E27FC236}">
                <a16:creationId xmlns:a16="http://schemas.microsoft.com/office/drawing/2014/main" id="{B63FECDF-7C5E-08E4-6C30-A633384297FA}"/>
              </a:ext>
            </a:extLst>
          </p:cNvPr>
          <p:cNvSpPr txBox="1"/>
          <p:nvPr/>
        </p:nvSpPr>
        <p:spPr>
          <a:xfrm>
            <a:off x="1637346" y="1539332"/>
            <a:ext cx="1358064"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Financial Analysis</a:t>
            </a:r>
          </a:p>
        </p:txBody>
      </p:sp>
      <p:sp>
        <p:nvSpPr>
          <p:cNvPr id="5" name="TextBox 4">
            <a:extLst>
              <a:ext uri="{FF2B5EF4-FFF2-40B4-BE49-F238E27FC236}">
                <a16:creationId xmlns:a16="http://schemas.microsoft.com/office/drawing/2014/main" id="{6DEF90BF-A909-A886-4541-7A1C606331BA}"/>
              </a:ext>
            </a:extLst>
          </p:cNvPr>
          <p:cNvSpPr txBox="1"/>
          <p:nvPr/>
        </p:nvSpPr>
        <p:spPr>
          <a:xfrm>
            <a:off x="1567775" y="3169947"/>
            <a:ext cx="2855270"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Valuation – Target Price &amp; Relative Ratios</a:t>
            </a:r>
          </a:p>
        </p:txBody>
      </p:sp>
      <p:graphicFrame>
        <p:nvGraphicFramePr>
          <p:cNvPr id="6" name="Table 5">
            <a:extLst>
              <a:ext uri="{FF2B5EF4-FFF2-40B4-BE49-F238E27FC236}">
                <a16:creationId xmlns:a16="http://schemas.microsoft.com/office/drawing/2014/main" id="{5E6FF3B6-1759-E68C-4E3B-E912FB5657E0}"/>
              </a:ext>
            </a:extLst>
          </p:cNvPr>
          <p:cNvGraphicFramePr>
            <a:graphicFrameLocks noGrp="1"/>
          </p:cNvGraphicFramePr>
          <p:nvPr>
            <p:extLst>
              <p:ext uri="{D42A27DB-BD31-4B8C-83A1-F6EECF244321}">
                <p14:modId xmlns:p14="http://schemas.microsoft.com/office/powerpoint/2010/main" val="2326516871"/>
              </p:ext>
            </p:extLst>
          </p:nvPr>
        </p:nvGraphicFramePr>
        <p:xfrm>
          <a:off x="1637346" y="4772112"/>
          <a:ext cx="6033706" cy="1720763"/>
        </p:xfrm>
        <a:graphic>
          <a:graphicData uri="http://schemas.openxmlformats.org/drawingml/2006/table">
            <a:tbl>
              <a:tblPr firstRow="1" bandRow="1">
                <a:tableStyleId>{5C22544A-7EE6-4342-B048-85BDC9FD1C3A}</a:tableStyleId>
              </a:tblPr>
              <a:tblGrid>
                <a:gridCol w="6033706">
                  <a:extLst>
                    <a:ext uri="{9D8B030D-6E8A-4147-A177-3AD203B41FA5}">
                      <a16:colId xmlns:a16="http://schemas.microsoft.com/office/drawing/2014/main" val="3100121734"/>
                    </a:ext>
                  </a:extLst>
                </a:gridCol>
              </a:tblGrid>
              <a:tr h="1720763">
                <a:tc>
                  <a:txBody>
                    <a:bodyPr/>
                    <a:lstStyle/>
                    <a:p>
                      <a:r>
                        <a:rPr lang="en-US" sz="900" b="1" i="1" u="sng">
                          <a:solidFill>
                            <a:schemeClr val="tx1"/>
                          </a:solidFill>
                          <a:latin typeface="Arial" panose="020B0604020202020204" pitchFamily="34" charset="0"/>
                          <a:cs typeface="Arial" panose="020B0604020202020204" pitchFamily="34" charset="0"/>
                        </a:rPr>
                        <a:t>Review</a:t>
                      </a:r>
                    </a:p>
                    <a:p>
                      <a:r>
                        <a:rPr lang="en-US" sz="900" b="0" i="0">
                          <a:solidFill>
                            <a:srgbClr val="0432FF"/>
                          </a:solidFill>
                          <a:latin typeface="Arial" panose="020B0604020202020204" pitchFamily="34" charset="0"/>
                          <a:cs typeface="Arial" panose="020B0604020202020204" pitchFamily="34" charset="0"/>
                        </a:rPr>
                        <a:t>Currently, CrowdStrike is trading at a heavy premium to its peers and industry. The business model is great and favorable going forward, especially with hopeful improving financials, however its pricing that factors in perfection moving forward, as well as its susceptibility to major improvements in artificial intelligence and software stock repricing make it an unattractive stock to own in the short term.</a:t>
                      </a:r>
                    </a:p>
                    <a:p>
                      <a:endParaRPr lang="en-US" sz="900" b="0" i="0">
                        <a:solidFill>
                          <a:srgbClr val="0432FF"/>
                        </a:solidFill>
                        <a:latin typeface="Arial" panose="020B0604020202020204" pitchFamily="34" charset="0"/>
                        <a:cs typeface="Arial" panose="020B0604020202020204" pitchFamily="34" charset="0"/>
                      </a:endParaRPr>
                    </a:p>
                    <a:p>
                      <a:r>
                        <a:rPr lang="en-US" sz="900" b="0" i="0">
                          <a:solidFill>
                            <a:srgbClr val="0432FF"/>
                          </a:solidFill>
                          <a:latin typeface="Arial" panose="020B0604020202020204" pitchFamily="34" charset="0"/>
                          <a:cs typeface="Arial" panose="020B0604020202020204" pitchFamily="34" charset="0"/>
                        </a:rPr>
                        <a:t>With a DCF derived intrinsic value of roughly $290, the ~28% downside leads me to believe that the risk/reward is unfavorable. Maintaining a smaller position allows us to stay exposed to long-term upside while reallocating capital to better investment opportunities.</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sp>
        <p:nvSpPr>
          <p:cNvPr id="8" name="TextBox 7">
            <a:extLst>
              <a:ext uri="{FF2B5EF4-FFF2-40B4-BE49-F238E27FC236}">
                <a16:creationId xmlns:a16="http://schemas.microsoft.com/office/drawing/2014/main" id="{7DC7631A-E93C-6923-9887-DF7E4364FED6}"/>
              </a:ext>
            </a:extLst>
          </p:cNvPr>
          <p:cNvSpPr txBox="1"/>
          <p:nvPr/>
        </p:nvSpPr>
        <p:spPr>
          <a:xfrm>
            <a:off x="7890786" y="3192547"/>
            <a:ext cx="1433406"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Technical Analysis</a:t>
            </a:r>
          </a:p>
        </p:txBody>
      </p:sp>
      <p:graphicFrame>
        <p:nvGraphicFramePr>
          <p:cNvPr id="9" name="Table 8">
            <a:extLst>
              <a:ext uri="{FF2B5EF4-FFF2-40B4-BE49-F238E27FC236}">
                <a16:creationId xmlns:a16="http://schemas.microsoft.com/office/drawing/2014/main" id="{823DE8CF-608B-1DDF-FE16-0C6158F7DC58}"/>
              </a:ext>
            </a:extLst>
          </p:cNvPr>
          <p:cNvGraphicFramePr>
            <a:graphicFrameLocks noGrp="1"/>
          </p:cNvGraphicFramePr>
          <p:nvPr>
            <p:extLst>
              <p:ext uri="{D42A27DB-BD31-4B8C-83A1-F6EECF244321}">
                <p14:modId xmlns:p14="http://schemas.microsoft.com/office/powerpoint/2010/main" val="2505340678"/>
              </p:ext>
            </p:extLst>
          </p:nvPr>
        </p:nvGraphicFramePr>
        <p:xfrm>
          <a:off x="7890785" y="3446463"/>
          <a:ext cx="3801086" cy="535228"/>
        </p:xfrm>
        <a:graphic>
          <a:graphicData uri="http://schemas.openxmlformats.org/drawingml/2006/table">
            <a:tbl>
              <a:tblPr firstRow="1" bandRow="1">
                <a:tableStyleId>{5C22544A-7EE6-4342-B048-85BDC9FD1C3A}</a:tableStyleId>
              </a:tblPr>
              <a:tblGrid>
                <a:gridCol w="3801086">
                  <a:extLst>
                    <a:ext uri="{9D8B030D-6E8A-4147-A177-3AD203B41FA5}">
                      <a16:colId xmlns:a16="http://schemas.microsoft.com/office/drawing/2014/main" val="3100121734"/>
                    </a:ext>
                  </a:extLst>
                </a:gridCol>
              </a:tblGrid>
              <a:tr h="535228">
                <a:tc>
                  <a:txBody>
                    <a:bodyPr/>
                    <a:lstStyle/>
                    <a:p>
                      <a:r>
                        <a:rPr lang="en-US" sz="900" b="0" i="0">
                          <a:solidFill>
                            <a:srgbClr val="0432FF"/>
                          </a:solidFill>
                          <a:latin typeface="Arial" panose="020B0604020202020204" pitchFamily="34" charset="0"/>
                          <a:cs typeface="Arial" panose="020B0604020202020204" pitchFamily="34" charset="0"/>
                        </a:rPr>
                        <a:t>Stock is trading toward the lower end of 52 week range, however cyclical price changes heavily reliant on external factors and extreme premium relative to market and peers cause speculation.</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graphicFrame>
        <p:nvGraphicFramePr>
          <p:cNvPr id="10" name="Table 9">
            <a:extLst>
              <a:ext uri="{FF2B5EF4-FFF2-40B4-BE49-F238E27FC236}">
                <a16:creationId xmlns:a16="http://schemas.microsoft.com/office/drawing/2014/main" id="{F4DE150A-F3FD-1543-9F4D-FAD2F7171153}"/>
              </a:ext>
            </a:extLst>
          </p:cNvPr>
          <p:cNvGraphicFramePr>
            <a:graphicFrameLocks noGrp="1"/>
          </p:cNvGraphicFramePr>
          <p:nvPr>
            <p:extLst>
              <p:ext uri="{D42A27DB-BD31-4B8C-83A1-F6EECF244321}">
                <p14:modId xmlns:p14="http://schemas.microsoft.com/office/powerpoint/2010/main" val="3363059715"/>
              </p:ext>
            </p:extLst>
          </p:nvPr>
        </p:nvGraphicFramePr>
        <p:xfrm>
          <a:off x="1639054" y="1178681"/>
          <a:ext cx="10146081" cy="365760"/>
        </p:xfrm>
        <a:graphic>
          <a:graphicData uri="http://schemas.openxmlformats.org/drawingml/2006/table">
            <a:tbl>
              <a:tblPr firstRow="1" bandRow="1">
                <a:tableStyleId>{5C22544A-7EE6-4342-B048-85BDC9FD1C3A}</a:tableStyleId>
              </a:tblPr>
              <a:tblGrid>
                <a:gridCol w="10146081">
                  <a:extLst>
                    <a:ext uri="{9D8B030D-6E8A-4147-A177-3AD203B41FA5}">
                      <a16:colId xmlns:a16="http://schemas.microsoft.com/office/drawing/2014/main" val="3100121734"/>
                    </a:ext>
                  </a:extLst>
                </a:gridCol>
              </a:tblGrid>
              <a:tr h="180681">
                <a:tc>
                  <a:txBody>
                    <a:bodyPr/>
                    <a:lstStyle/>
                    <a:p>
                      <a:r>
                        <a:rPr lang="en-US" sz="900" b="1" i="1" u="sng">
                          <a:solidFill>
                            <a:schemeClr val="tx1"/>
                          </a:solidFill>
                          <a:latin typeface="Arial" panose="020B0604020202020204" pitchFamily="34" charset="0"/>
                          <a:cs typeface="Arial" panose="020B0604020202020204" pitchFamily="34" charset="0"/>
                        </a:rPr>
                        <a:t>Business Analysis Headline:</a:t>
                      </a:r>
                      <a:r>
                        <a:rPr lang="en-US" sz="900" b="0" i="0" u="none">
                          <a:solidFill>
                            <a:schemeClr val="tx1"/>
                          </a:solidFill>
                          <a:latin typeface="Arial" panose="020B0604020202020204" pitchFamily="34" charset="0"/>
                          <a:cs typeface="Arial" panose="020B0604020202020204" pitchFamily="34" charset="0"/>
                        </a:rPr>
                        <a:t>  Cloud-native Cybersecurity service with strong platform execution, negative earnings with extremely premium valuation leaves little margin for error moving forward.</a:t>
                      </a:r>
                      <a:endParaRPr lang="en-US" sz="900" b="0" i="0">
                        <a:solidFill>
                          <a:srgbClr val="0432FF"/>
                        </a:solidFill>
                        <a:latin typeface="Arial" panose="020B0604020202020204" pitchFamily="34" charset="0"/>
                        <a:cs typeface="Arial" panose="020B0604020202020204" pitchFamily="34" charset="0"/>
                      </a:endParaRPr>
                    </a:p>
                    <a:p>
                      <a:r>
                        <a:rPr lang="en-US" sz="900" b="0" i="0">
                          <a:solidFill>
                            <a:srgbClr val="0432FF"/>
                          </a:solidFill>
                          <a:latin typeface="Arial" panose="020B0604020202020204" pitchFamily="34" charset="0"/>
                          <a:cs typeface="Arial" panose="020B0604020202020204" pitchFamily="34" charset="0"/>
                        </a:rPr>
                        <a:t>Key Drivers: Falcon Platform Expansion, Recurring Revenue/AAR Growth, Cybersecurity Demand, Artificial Intelligence</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pic>
        <p:nvPicPr>
          <p:cNvPr id="12" name="Picture 11" descr="A graph with numbers and a few words&#10;&#10;AI-generated content may be incorrect.">
            <a:extLst>
              <a:ext uri="{FF2B5EF4-FFF2-40B4-BE49-F238E27FC236}">
                <a16:creationId xmlns:a16="http://schemas.microsoft.com/office/drawing/2014/main" id="{980F029B-06E2-0942-5DE1-F15D23A47F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0077" y="3522210"/>
            <a:ext cx="4464991" cy="1035480"/>
          </a:xfrm>
          <a:prstGeom prst="rect">
            <a:avLst/>
          </a:prstGeom>
        </p:spPr>
      </p:pic>
      <p:pic>
        <p:nvPicPr>
          <p:cNvPr id="13" name="Picture 12">
            <a:extLst>
              <a:ext uri="{FF2B5EF4-FFF2-40B4-BE49-F238E27FC236}">
                <a16:creationId xmlns:a16="http://schemas.microsoft.com/office/drawing/2014/main" id="{111E9208-059F-6624-9DFF-210B017C42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97521" y="4124710"/>
            <a:ext cx="3987614" cy="2368165"/>
          </a:xfrm>
          <a:prstGeom prst="rect">
            <a:avLst/>
          </a:prstGeom>
          <a:ln>
            <a:solidFill>
              <a:schemeClr val="tx1"/>
            </a:solidFill>
          </a:ln>
        </p:spPr>
      </p:pic>
      <p:pic>
        <p:nvPicPr>
          <p:cNvPr id="16" name="Picture 15" descr="A graph with numbers and symbols&#10;&#10;AI-generated content may be incorrect.">
            <a:extLst>
              <a:ext uri="{FF2B5EF4-FFF2-40B4-BE49-F238E27FC236}">
                <a16:creationId xmlns:a16="http://schemas.microsoft.com/office/drawing/2014/main" id="{3596B079-4CFE-F60F-7EB2-F0B6A5C37A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5929" y="3319505"/>
            <a:ext cx="2103028" cy="1192762"/>
          </a:xfrm>
          <a:prstGeom prst="rect">
            <a:avLst/>
          </a:prstGeom>
        </p:spPr>
      </p:pic>
    </p:spTree>
    <p:extLst>
      <p:ext uri="{BB962C8B-B14F-4D97-AF65-F5344CB8AC3E}">
        <p14:creationId xmlns:p14="http://schemas.microsoft.com/office/powerpoint/2010/main" val="191441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251FE-6177-E06A-C34A-DF4A949290A5}"/>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237999E1-D9F1-B3AF-D5F3-21568594A62B}"/>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F0F1A64D-9966-6307-8150-A443DC66DDF2}"/>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BC39D53D-183C-052B-F203-1B88E6D8D2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7E8FEFF5-D23B-0131-9C1D-7105EF221C08}"/>
              </a:ext>
            </a:extLst>
          </p:cNvPr>
          <p:cNvSpPr txBox="1"/>
          <p:nvPr/>
        </p:nvSpPr>
        <p:spPr>
          <a:xfrm>
            <a:off x="1639055" y="593906"/>
            <a:ext cx="7981436" cy="584775"/>
          </a:xfrm>
          <a:prstGeom prst="rect">
            <a:avLst/>
          </a:prstGeom>
          <a:noFill/>
        </p:spPr>
        <p:txBody>
          <a:bodyPr wrap="square" rtlCol="0">
            <a:spAutoFit/>
          </a:bodyPr>
          <a:lstStyle/>
          <a:p>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Microsoft (MSFT)</a:t>
            </a:r>
          </a:p>
        </p:txBody>
      </p:sp>
      <p:sp>
        <p:nvSpPr>
          <p:cNvPr id="19" name="Slide Number Placeholder 18">
            <a:extLst>
              <a:ext uri="{FF2B5EF4-FFF2-40B4-BE49-F238E27FC236}">
                <a16:creationId xmlns:a16="http://schemas.microsoft.com/office/drawing/2014/main" id="{F5856546-4609-E0B6-4D31-D0628A5B2BD4}"/>
              </a:ext>
            </a:extLst>
          </p:cNvPr>
          <p:cNvSpPr>
            <a:spLocks noGrp="1"/>
          </p:cNvSpPr>
          <p:nvPr>
            <p:ph type="sldNum" sz="quarter" idx="12"/>
          </p:nvPr>
        </p:nvSpPr>
        <p:spPr>
          <a:xfrm>
            <a:off x="717929" y="5991225"/>
            <a:ext cx="302415"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8</a:t>
            </a:fld>
            <a:endParaRPr lang="en-US" b="1">
              <a:solidFill>
                <a:schemeClr val="bg1"/>
              </a:solidFill>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CC821D6D-FD8B-9AFA-2D2F-BBE52AD1284C}"/>
              </a:ext>
            </a:extLst>
          </p:cNvPr>
          <p:cNvGraphicFramePr>
            <a:graphicFrameLocks noGrp="1"/>
          </p:cNvGraphicFramePr>
          <p:nvPr>
            <p:extLst>
              <p:ext uri="{D42A27DB-BD31-4B8C-83A1-F6EECF244321}">
                <p14:modId xmlns:p14="http://schemas.microsoft.com/office/powerpoint/2010/main" val="2022723137"/>
              </p:ext>
            </p:extLst>
          </p:nvPr>
        </p:nvGraphicFramePr>
        <p:xfrm>
          <a:off x="1637346" y="1787313"/>
          <a:ext cx="6109284" cy="1393678"/>
        </p:xfrm>
        <a:graphic>
          <a:graphicData uri="http://schemas.openxmlformats.org/drawingml/2006/table">
            <a:tbl>
              <a:tblPr firstRow="1" bandRow="1">
                <a:tableStyleId>{5C22544A-7EE6-4342-B048-85BDC9FD1C3A}</a:tableStyleId>
              </a:tblPr>
              <a:tblGrid>
                <a:gridCol w="1018214">
                  <a:extLst>
                    <a:ext uri="{9D8B030D-6E8A-4147-A177-3AD203B41FA5}">
                      <a16:colId xmlns:a16="http://schemas.microsoft.com/office/drawing/2014/main" val="1976635271"/>
                    </a:ext>
                  </a:extLst>
                </a:gridCol>
                <a:gridCol w="1018214">
                  <a:extLst>
                    <a:ext uri="{9D8B030D-6E8A-4147-A177-3AD203B41FA5}">
                      <a16:colId xmlns:a16="http://schemas.microsoft.com/office/drawing/2014/main" val="248982863"/>
                    </a:ext>
                  </a:extLst>
                </a:gridCol>
                <a:gridCol w="1018214">
                  <a:extLst>
                    <a:ext uri="{9D8B030D-6E8A-4147-A177-3AD203B41FA5}">
                      <a16:colId xmlns:a16="http://schemas.microsoft.com/office/drawing/2014/main" val="3105901890"/>
                    </a:ext>
                  </a:extLst>
                </a:gridCol>
                <a:gridCol w="1018214">
                  <a:extLst>
                    <a:ext uri="{9D8B030D-6E8A-4147-A177-3AD203B41FA5}">
                      <a16:colId xmlns:a16="http://schemas.microsoft.com/office/drawing/2014/main" val="1557904642"/>
                    </a:ext>
                  </a:extLst>
                </a:gridCol>
                <a:gridCol w="1018214">
                  <a:extLst>
                    <a:ext uri="{9D8B030D-6E8A-4147-A177-3AD203B41FA5}">
                      <a16:colId xmlns:a16="http://schemas.microsoft.com/office/drawing/2014/main" val="1682194836"/>
                    </a:ext>
                  </a:extLst>
                </a:gridCol>
                <a:gridCol w="1018214">
                  <a:extLst>
                    <a:ext uri="{9D8B030D-6E8A-4147-A177-3AD203B41FA5}">
                      <a16:colId xmlns:a16="http://schemas.microsoft.com/office/drawing/2014/main" val="3175944524"/>
                    </a:ext>
                  </a:extLst>
                </a:gridCol>
              </a:tblGrid>
              <a:tr h="306358">
                <a:tc>
                  <a:txBody>
                    <a:bodyPr/>
                    <a:lstStyle/>
                    <a:p>
                      <a:r>
                        <a:rPr lang="en-US" sz="800">
                          <a:latin typeface="Arial" panose="020B0604020202020204" pitchFamily="34" charset="0"/>
                          <a:cs typeface="Arial" panose="020B0604020202020204" pitchFamily="34" charset="0"/>
                        </a:rPr>
                        <a:t>in millions of dollars</a:t>
                      </a:r>
                    </a:p>
                  </a:txBody>
                  <a:tcPr>
                    <a:solidFill>
                      <a:srgbClr val="992135"/>
                    </a:solidFill>
                  </a:tcPr>
                </a:tc>
                <a:tc>
                  <a:txBody>
                    <a:bodyPr/>
                    <a:lstStyle/>
                    <a:p>
                      <a:r>
                        <a:rPr lang="en-US" sz="800">
                          <a:latin typeface="Arial" panose="020B0604020202020204" pitchFamily="34" charset="0"/>
                          <a:cs typeface="Arial" panose="020B0604020202020204" pitchFamily="34" charset="0"/>
                        </a:rPr>
                        <a:t>2023</a:t>
                      </a:r>
                    </a:p>
                  </a:txBody>
                  <a:tcPr>
                    <a:solidFill>
                      <a:srgbClr val="992135"/>
                    </a:solidFill>
                  </a:tcPr>
                </a:tc>
                <a:tc>
                  <a:txBody>
                    <a:bodyPr/>
                    <a:lstStyle/>
                    <a:p>
                      <a:r>
                        <a:rPr lang="en-US" sz="800">
                          <a:latin typeface="Arial" panose="020B0604020202020204" pitchFamily="34" charset="0"/>
                          <a:cs typeface="Arial" panose="020B0604020202020204" pitchFamily="34" charset="0"/>
                        </a:rPr>
                        <a:t>2024</a:t>
                      </a:r>
                    </a:p>
                  </a:txBody>
                  <a:tcPr>
                    <a:solidFill>
                      <a:srgbClr val="992135"/>
                    </a:solidFill>
                  </a:tcPr>
                </a:tc>
                <a:tc>
                  <a:txBody>
                    <a:bodyPr/>
                    <a:lstStyle/>
                    <a:p>
                      <a:r>
                        <a:rPr lang="en-US" sz="800">
                          <a:latin typeface="Arial" panose="020B0604020202020204" pitchFamily="34" charset="0"/>
                          <a:cs typeface="Arial" panose="020B0604020202020204" pitchFamily="34" charset="0"/>
                        </a:rPr>
                        <a:t>2025</a:t>
                      </a:r>
                    </a:p>
                  </a:txBody>
                  <a:tcPr>
                    <a:solidFill>
                      <a:srgbClr val="992135"/>
                    </a:solidFill>
                  </a:tcPr>
                </a:tc>
                <a:tc>
                  <a:txBody>
                    <a:bodyPr/>
                    <a:lstStyle/>
                    <a:p>
                      <a:r>
                        <a:rPr lang="en-US" sz="800">
                          <a:latin typeface="Arial" panose="020B0604020202020204" pitchFamily="34" charset="0"/>
                          <a:cs typeface="Arial" panose="020B0604020202020204" pitchFamily="34" charset="0"/>
                        </a:rPr>
                        <a:t>2026E</a:t>
                      </a:r>
                    </a:p>
                  </a:txBody>
                  <a:tcPr>
                    <a:solidFill>
                      <a:srgbClr val="992135"/>
                    </a:solidFill>
                  </a:tcPr>
                </a:tc>
                <a:tc>
                  <a:txBody>
                    <a:bodyPr/>
                    <a:lstStyle/>
                    <a:p>
                      <a:r>
                        <a:rPr lang="en-US" sz="800">
                          <a:latin typeface="Arial" panose="020B0604020202020204" pitchFamily="34" charset="0"/>
                          <a:cs typeface="Arial" panose="020B0604020202020204" pitchFamily="34" charset="0"/>
                        </a:rPr>
                        <a:t>2027E</a:t>
                      </a:r>
                    </a:p>
                  </a:txBody>
                  <a:tcPr>
                    <a:solidFill>
                      <a:srgbClr val="992135"/>
                    </a:solidFill>
                  </a:tcPr>
                </a:tc>
                <a:extLst>
                  <a:ext uri="{0D108BD9-81ED-4DB2-BD59-A6C34878D82A}">
                    <a16:rowId xmlns:a16="http://schemas.microsoft.com/office/drawing/2014/main" val="3087261808"/>
                  </a:ext>
                </a:extLst>
              </a:tr>
              <a:tr h="250680">
                <a:tc>
                  <a:txBody>
                    <a:bodyPr/>
                    <a:lstStyle/>
                    <a:p>
                      <a:r>
                        <a:rPr lang="en-US" sz="800">
                          <a:latin typeface="Arial" panose="020B0604020202020204" pitchFamily="34" charset="0"/>
                          <a:cs typeface="Arial" panose="020B0604020202020204" pitchFamily="34" charset="0"/>
                        </a:rPr>
                        <a:t>Sales</a:t>
                      </a:r>
                    </a:p>
                  </a:txBody>
                  <a:tcPr/>
                </a:tc>
                <a:tc>
                  <a:txBody>
                    <a:bodyPr/>
                    <a:lstStyle/>
                    <a:p>
                      <a:r>
                        <a:rPr lang="en-US" sz="800">
                          <a:latin typeface="Arial"/>
                          <a:cs typeface="Arial"/>
                        </a:rPr>
                        <a:t>211,915</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245,122</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281,724</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323,983</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359,621</a:t>
                      </a:r>
                      <a:endParaRPr lang="en-US"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18651532"/>
                  </a:ext>
                </a:extLst>
              </a:tr>
              <a:tr h="306358">
                <a:tc>
                  <a:txBody>
                    <a:bodyPr/>
                    <a:lstStyle/>
                    <a:p>
                      <a:r>
                        <a:rPr lang="en-US" sz="800">
                          <a:latin typeface="Arial" panose="020B0604020202020204" pitchFamily="34" charset="0"/>
                          <a:cs typeface="Arial" panose="020B0604020202020204" pitchFamily="34" charset="0"/>
                        </a:rPr>
                        <a:t>Operating Margin</a:t>
                      </a:r>
                    </a:p>
                  </a:txBody>
                  <a:tcPr/>
                </a:tc>
                <a:tc>
                  <a:txBody>
                    <a:bodyPr/>
                    <a:lstStyle/>
                    <a:p>
                      <a:r>
                        <a:rPr lang="en-US" sz="800">
                          <a:latin typeface="Arial"/>
                          <a:cs typeface="Arial"/>
                        </a:rPr>
                        <a:t>41.6%</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44.6%</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45.6%</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43.0%</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44.7%</a:t>
                      </a:r>
                      <a:endParaRPr lang="en-US"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51774916"/>
                  </a:ext>
                </a:extLst>
              </a:tr>
              <a:tr h="250680">
                <a:tc>
                  <a:txBody>
                    <a:bodyPr/>
                    <a:lstStyle/>
                    <a:p>
                      <a:r>
                        <a:rPr lang="en-US" sz="800">
                          <a:latin typeface="Arial" panose="020B0604020202020204" pitchFamily="34" charset="0"/>
                          <a:cs typeface="Arial" panose="020B0604020202020204" pitchFamily="34" charset="0"/>
                        </a:rPr>
                        <a:t>EPS (Diluted)</a:t>
                      </a:r>
                    </a:p>
                  </a:txBody>
                  <a:tcPr/>
                </a:tc>
                <a:tc>
                  <a:txBody>
                    <a:bodyPr/>
                    <a:lstStyle/>
                    <a:p>
                      <a:r>
                        <a:rPr lang="en-US" sz="800">
                          <a:latin typeface="Arial"/>
                          <a:cs typeface="Arial"/>
                        </a:rPr>
                        <a:t>9.72</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11.80</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13.64</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15.91</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17.83</a:t>
                      </a:r>
                      <a:endParaRPr lang="en-US"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17281357"/>
                  </a:ext>
                </a:extLst>
              </a:tr>
              <a:tr h="250680">
                <a:tc>
                  <a:txBody>
                    <a:bodyPr/>
                    <a:lstStyle/>
                    <a:p>
                      <a:r>
                        <a:rPr lang="en-US" sz="800">
                          <a:latin typeface="Arial" panose="020B0604020202020204" pitchFamily="34" charset="0"/>
                          <a:cs typeface="Arial" panose="020B0604020202020204" pitchFamily="34" charset="0"/>
                        </a:rPr>
                        <a:t>ROE</a:t>
                      </a:r>
                    </a:p>
                  </a:txBody>
                  <a:tcPr/>
                </a:tc>
                <a:tc>
                  <a:txBody>
                    <a:bodyPr/>
                    <a:lstStyle/>
                    <a:p>
                      <a:r>
                        <a:rPr lang="en-US" sz="800">
                          <a:latin typeface="Arial"/>
                          <a:cs typeface="Arial"/>
                        </a:rPr>
                        <a:t>37.2%</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37.7%</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38.8%</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36.9%</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37.5%</a:t>
                      </a:r>
                      <a:endParaRPr lang="en-US"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25355692"/>
                  </a:ext>
                </a:extLst>
              </a:tr>
            </a:tbl>
          </a:graphicData>
        </a:graphic>
      </p:graphicFrame>
      <p:graphicFrame>
        <p:nvGraphicFramePr>
          <p:cNvPr id="3" name="Table 2">
            <a:extLst>
              <a:ext uri="{FF2B5EF4-FFF2-40B4-BE49-F238E27FC236}">
                <a16:creationId xmlns:a16="http://schemas.microsoft.com/office/drawing/2014/main" id="{AB772449-FDC4-656C-6AE3-C35C7C116CCE}"/>
              </a:ext>
            </a:extLst>
          </p:cNvPr>
          <p:cNvGraphicFramePr>
            <a:graphicFrameLocks noGrp="1"/>
          </p:cNvGraphicFramePr>
          <p:nvPr>
            <p:extLst>
              <p:ext uri="{D42A27DB-BD31-4B8C-83A1-F6EECF244321}">
                <p14:modId xmlns:p14="http://schemas.microsoft.com/office/powerpoint/2010/main" val="1713556242"/>
              </p:ext>
            </p:extLst>
          </p:nvPr>
        </p:nvGraphicFramePr>
        <p:xfrm>
          <a:off x="7892715" y="1781405"/>
          <a:ext cx="3801086" cy="1393677"/>
        </p:xfrm>
        <a:graphic>
          <a:graphicData uri="http://schemas.openxmlformats.org/drawingml/2006/table">
            <a:tbl>
              <a:tblPr firstRow="1" bandRow="1">
                <a:tableStyleId>{5C22544A-7EE6-4342-B048-85BDC9FD1C3A}</a:tableStyleId>
              </a:tblPr>
              <a:tblGrid>
                <a:gridCol w="3801086">
                  <a:extLst>
                    <a:ext uri="{9D8B030D-6E8A-4147-A177-3AD203B41FA5}">
                      <a16:colId xmlns:a16="http://schemas.microsoft.com/office/drawing/2014/main" val="3100121734"/>
                    </a:ext>
                  </a:extLst>
                </a:gridCol>
              </a:tblGrid>
              <a:tr h="1393677">
                <a:tc>
                  <a:txBody>
                    <a:bodyPr/>
                    <a:lstStyle/>
                    <a:p>
                      <a:r>
                        <a:rPr lang="en-US" sz="900" b="1" i="1" u="sng">
                          <a:solidFill>
                            <a:schemeClr val="tx1"/>
                          </a:solidFill>
                          <a:latin typeface="Arial"/>
                          <a:cs typeface="Arial"/>
                        </a:rPr>
                        <a:t>Review (improve, deteriorate or stay the same?)</a:t>
                      </a:r>
                    </a:p>
                    <a:p>
                      <a:pPr lvl="0">
                        <a:buNone/>
                      </a:pPr>
                      <a:r>
                        <a:rPr lang="en-US" sz="900" b="0" i="0" u="none">
                          <a:solidFill>
                            <a:srgbClr val="0432FF"/>
                          </a:solidFill>
                          <a:latin typeface="Arial"/>
                          <a:cs typeface="Arial"/>
                        </a:rPr>
                        <a:t>Improve. Revenue growing 15%+ annually with Azure growth through the increasing AI workload demand through Azure OpenAI services. Shifting to a more service based revenue company, now making up around 77% of total revenue, improves their margin quality. Recent operating margin compressions from the data centers is more temporary than structural. </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sp>
        <p:nvSpPr>
          <p:cNvPr id="4" name="TextBox 3">
            <a:extLst>
              <a:ext uri="{FF2B5EF4-FFF2-40B4-BE49-F238E27FC236}">
                <a16:creationId xmlns:a16="http://schemas.microsoft.com/office/drawing/2014/main" id="{5772C0CE-D61D-655B-FC0D-B0D3379F2802}"/>
              </a:ext>
            </a:extLst>
          </p:cNvPr>
          <p:cNvSpPr txBox="1"/>
          <p:nvPr/>
        </p:nvSpPr>
        <p:spPr>
          <a:xfrm>
            <a:off x="1637346" y="1539332"/>
            <a:ext cx="1358064"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Financial Analysis</a:t>
            </a:r>
          </a:p>
        </p:txBody>
      </p:sp>
      <p:sp>
        <p:nvSpPr>
          <p:cNvPr id="5" name="TextBox 4">
            <a:extLst>
              <a:ext uri="{FF2B5EF4-FFF2-40B4-BE49-F238E27FC236}">
                <a16:creationId xmlns:a16="http://schemas.microsoft.com/office/drawing/2014/main" id="{9147F4E6-D343-5216-C3D3-4DB81C64287B}"/>
              </a:ext>
            </a:extLst>
          </p:cNvPr>
          <p:cNvSpPr txBox="1"/>
          <p:nvPr/>
        </p:nvSpPr>
        <p:spPr>
          <a:xfrm>
            <a:off x="1567775" y="3169947"/>
            <a:ext cx="2855270"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Valuation – Target Price &amp; Relative Ratios</a:t>
            </a:r>
          </a:p>
        </p:txBody>
      </p:sp>
      <p:graphicFrame>
        <p:nvGraphicFramePr>
          <p:cNvPr id="6" name="Table 5">
            <a:extLst>
              <a:ext uri="{FF2B5EF4-FFF2-40B4-BE49-F238E27FC236}">
                <a16:creationId xmlns:a16="http://schemas.microsoft.com/office/drawing/2014/main" id="{DAA1E8AD-F9B1-B930-D6E5-5B9032F9391A}"/>
              </a:ext>
            </a:extLst>
          </p:cNvPr>
          <p:cNvGraphicFramePr>
            <a:graphicFrameLocks noGrp="1"/>
          </p:cNvGraphicFramePr>
          <p:nvPr>
            <p:extLst>
              <p:ext uri="{D42A27DB-BD31-4B8C-83A1-F6EECF244321}">
                <p14:modId xmlns:p14="http://schemas.microsoft.com/office/powerpoint/2010/main" val="4119290456"/>
              </p:ext>
            </p:extLst>
          </p:nvPr>
        </p:nvGraphicFramePr>
        <p:xfrm>
          <a:off x="1565346" y="4550112"/>
          <a:ext cx="6033706" cy="2011680"/>
        </p:xfrm>
        <a:graphic>
          <a:graphicData uri="http://schemas.openxmlformats.org/drawingml/2006/table">
            <a:tbl>
              <a:tblPr firstRow="1" bandRow="1">
                <a:tableStyleId>{5C22544A-7EE6-4342-B048-85BDC9FD1C3A}</a:tableStyleId>
              </a:tblPr>
              <a:tblGrid>
                <a:gridCol w="6033706">
                  <a:extLst>
                    <a:ext uri="{9D8B030D-6E8A-4147-A177-3AD203B41FA5}">
                      <a16:colId xmlns:a16="http://schemas.microsoft.com/office/drawing/2014/main" val="3100121734"/>
                    </a:ext>
                  </a:extLst>
                </a:gridCol>
              </a:tblGrid>
              <a:tr h="1720763">
                <a:tc>
                  <a:txBody>
                    <a:bodyPr/>
                    <a:lstStyle/>
                    <a:p>
                      <a:r>
                        <a:rPr lang="en-US" sz="900" b="1" i="1" u="sng">
                          <a:solidFill>
                            <a:schemeClr val="tx1"/>
                          </a:solidFill>
                          <a:latin typeface="Arial" panose="020B0604020202020204" pitchFamily="34" charset="0"/>
                          <a:cs typeface="Arial" panose="020B0604020202020204" pitchFamily="34" charset="0"/>
                        </a:rPr>
                        <a:t>Review</a:t>
                      </a:r>
                    </a:p>
                    <a:p>
                      <a:pPr lvl="0">
                        <a:buNone/>
                      </a:pPr>
                      <a:endParaRPr lang="en-US" sz="900" b="0" i="0">
                        <a:solidFill>
                          <a:srgbClr val="0432FF"/>
                        </a:solidFill>
                        <a:latin typeface="Arial"/>
                        <a:cs typeface="Arial"/>
                      </a:endParaRPr>
                    </a:p>
                    <a:p>
                      <a:pPr lvl="0">
                        <a:buNone/>
                      </a:pPr>
                      <a:r>
                        <a:rPr lang="en-US" sz="900" b="0" i="0">
                          <a:solidFill>
                            <a:srgbClr val="0432FF"/>
                          </a:solidFill>
                          <a:latin typeface="Arial"/>
                          <a:cs typeface="Arial"/>
                        </a:rPr>
                        <a:t>Microsoft Is trading at a significant discount compared to its own historical averages, and the broader IT sector. Each valuation metric is below its 10 year average. The compression is driven by investor concern over the $64.6B in CapEx spending, not anything wrong with the business itself. </a:t>
                      </a:r>
                    </a:p>
                    <a:p>
                      <a:pPr lvl="0">
                        <a:buNone/>
                      </a:pPr>
                      <a:endParaRPr lang="en-US" sz="900" b="0" i="0">
                        <a:solidFill>
                          <a:srgbClr val="0432FF"/>
                        </a:solidFill>
                        <a:latin typeface="Arial"/>
                        <a:cs typeface="Arial"/>
                      </a:endParaRPr>
                    </a:p>
                    <a:p>
                      <a:pPr lvl="0">
                        <a:buNone/>
                      </a:pPr>
                      <a:r>
                        <a:rPr lang="en-US" sz="900" b="0" i="0">
                          <a:solidFill>
                            <a:srgbClr val="0432FF"/>
                          </a:solidFill>
                          <a:latin typeface="Arial"/>
                          <a:cs typeface="Arial"/>
                        </a:rPr>
                        <a:t>This compression has happened twice before already. In 2022, the P/E compressed to ~28x as interest rates rose and weighed on the whole IT sector. MSFT stock fell from $343 to $276, but once Azure's cloud growth accelerated shortly after and AI demand turned to real revenue than hype, the stock recovered and surged to $515 mid 2025. Once before, in 2016 the P/E hit a decade low of ~19.8x, with the shares going for $51 as investors were skeptical about MSFT's relevance in a mobile world. MSFT proved investors wrong as Azure began scaling. Both times, nothing was internally wrong with the company, exactly what is at play today in my eyes. We believe the current price significantly undervalues the AI monetization opportunity ahead. We rate MSFT as a BUY</a:t>
                      </a:r>
                    </a:p>
                    <a:p>
                      <a:pPr lvl="0">
                        <a:buNone/>
                      </a:pPr>
                      <a:endParaRPr lang="en-US" sz="900" b="0" i="0">
                        <a:solidFill>
                          <a:srgbClr val="0432FF"/>
                        </a:solidFill>
                        <a:latin typeface="Arial"/>
                        <a:cs typeface="Arial"/>
                      </a:endParaRP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sp>
        <p:nvSpPr>
          <p:cNvPr id="8" name="TextBox 7">
            <a:extLst>
              <a:ext uri="{FF2B5EF4-FFF2-40B4-BE49-F238E27FC236}">
                <a16:creationId xmlns:a16="http://schemas.microsoft.com/office/drawing/2014/main" id="{13B3E77E-E0CB-08A3-B56C-3CFB55695045}"/>
              </a:ext>
            </a:extLst>
          </p:cNvPr>
          <p:cNvSpPr txBox="1"/>
          <p:nvPr/>
        </p:nvSpPr>
        <p:spPr>
          <a:xfrm>
            <a:off x="7890786" y="3192547"/>
            <a:ext cx="1433406"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Technical Analysis</a:t>
            </a:r>
          </a:p>
        </p:txBody>
      </p:sp>
      <p:graphicFrame>
        <p:nvGraphicFramePr>
          <p:cNvPr id="9" name="Table 8">
            <a:extLst>
              <a:ext uri="{FF2B5EF4-FFF2-40B4-BE49-F238E27FC236}">
                <a16:creationId xmlns:a16="http://schemas.microsoft.com/office/drawing/2014/main" id="{3B3750F8-31C5-A121-B5D0-B68CB220F2C2}"/>
              </a:ext>
            </a:extLst>
          </p:cNvPr>
          <p:cNvGraphicFramePr>
            <a:graphicFrameLocks noGrp="1"/>
          </p:cNvGraphicFramePr>
          <p:nvPr>
            <p:extLst>
              <p:ext uri="{D42A27DB-BD31-4B8C-83A1-F6EECF244321}">
                <p14:modId xmlns:p14="http://schemas.microsoft.com/office/powerpoint/2010/main" val="2764265013"/>
              </p:ext>
            </p:extLst>
          </p:nvPr>
        </p:nvGraphicFramePr>
        <p:xfrm>
          <a:off x="7890785" y="3446463"/>
          <a:ext cx="3801086" cy="640080"/>
        </p:xfrm>
        <a:graphic>
          <a:graphicData uri="http://schemas.openxmlformats.org/drawingml/2006/table">
            <a:tbl>
              <a:tblPr firstRow="1" bandRow="1">
                <a:tableStyleId>{5C22544A-7EE6-4342-B048-85BDC9FD1C3A}</a:tableStyleId>
              </a:tblPr>
              <a:tblGrid>
                <a:gridCol w="3801086">
                  <a:extLst>
                    <a:ext uri="{9D8B030D-6E8A-4147-A177-3AD203B41FA5}">
                      <a16:colId xmlns:a16="http://schemas.microsoft.com/office/drawing/2014/main" val="3100121734"/>
                    </a:ext>
                  </a:extLst>
                </a:gridCol>
              </a:tblGrid>
              <a:tr h="535228">
                <a:tc>
                  <a:txBody>
                    <a:bodyPr/>
                    <a:lstStyle/>
                    <a:p>
                      <a:r>
                        <a:rPr lang="en-US" sz="900" b="0" i="0">
                          <a:solidFill>
                            <a:srgbClr val="0432FF"/>
                          </a:solidFill>
                          <a:latin typeface="Arial"/>
                          <a:cs typeface="Arial"/>
                        </a:rPr>
                        <a:t>MSFT stock is currently trading around $393, sitting closer to its 52-week range of $344.79 - $555.45 and below our target price of $555. Brief recovery in February failed to hold, looks like a compelling entry point </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graphicFrame>
        <p:nvGraphicFramePr>
          <p:cNvPr id="10" name="Table 9">
            <a:extLst>
              <a:ext uri="{FF2B5EF4-FFF2-40B4-BE49-F238E27FC236}">
                <a16:creationId xmlns:a16="http://schemas.microsoft.com/office/drawing/2014/main" id="{6E24D5C9-C3B4-0ABB-998C-47202A1011CF}"/>
              </a:ext>
            </a:extLst>
          </p:cNvPr>
          <p:cNvGraphicFramePr>
            <a:graphicFrameLocks noGrp="1"/>
          </p:cNvGraphicFramePr>
          <p:nvPr>
            <p:extLst>
              <p:ext uri="{D42A27DB-BD31-4B8C-83A1-F6EECF244321}">
                <p14:modId xmlns:p14="http://schemas.microsoft.com/office/powerpoint/2010/main" val="4254253021"/>
              </p:ext>
            </p:extLst>
          </p:nvPr>
        </p:nvGraphicFramePr>
        <p:xfrm>
          <a:off x="1639055" y="1178681"/>
          <a:ext cx="10054746" cy="365760"/>
        </p:xfrm>
        <a:graphic>
          <a:graphicData uri="http://schemas.openxmlformats.org/drawingml/2006/table">
            <a:tbl>
              <a:tblPr firstRow="1" bandRow="1">
                <a:tableStyleId>{5C22544A-7EE6-4342-B048-85BDC9FD1C3A}</a:tableStyleId>
              </a:tblPr>
              <a:tblGrid>
                <a:gridCol w="10054746">
                  <a:extLst>
                    <a:ext uri="{9D8B030D-6E8A-4147-A177-3AD203B41FA5}">
                      <a16:colId xmlns:a16="http://schemas.microsoft.com/office/drawing/2014/main" val="3100121734"/>
                    </a:ext>
                  </a:extLst>
                </a:gridCol>
              </a:tblGrid>
              <a:tr h="180681">
                <a:tc>
                  <a:txBody>
                    <a:bodyPr/>
                    <a:lstStyle/>
                    <a:p>
                      <a:r>
                        <a:rPr lang="en-US" sz="900" b="1" i="1" u="sng">
                          <a:solidFill>
                            <a:schemeClr val="tx1"/>
                          </a:solidFill>
                          <a:latin typeface="Arial"/>
                          <a:cs typeface="Arial"/>
                        </a:rPr>
                        <a:t>Business Analysis Headline:</a:t>
                      </a:r>
                      <a:r>
                        <a:rPr lang="en-US" sz="900" b="0" i="0" u="none">
                          <a:solidFill>
                            <a:schemeClr val="tx1"/>
                          </a:solidFill>
                          <a:latin typeface="Arial"/>
                          <a:cs typeface="Arial"/>
                        </a:rPr>
                        <a:t> Microsoft is turning from a traditional cloud provider into an AI-driven enterprise platform, trading at multi-year valuation lows in spite of accelerated Azure growth and monetizing  and expanding AI. </a:t>
                      </a:r>
                      <a:r>
                        <a:rPr lang="en-US" sz="900" b="0" i="0">
                          <a:solidFill>
                            <a:srgbClr val="0432FF"/>
                          </a:solidFill>
                          <a:latin typeface="Arial"/>
                          <a:cs typeface="Arial"/>
                        </a:rPr>
                        <a:t>Key Business Drivers – Azure cloud and AI workload demand, OpenAI partnership, subscription based billing, Intelligent Cloud segment expansion</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pic>
        <p:nvPicPr>
          <p:cNvPr id="11" name="Picture 10">
            <a:extLst>
              <a:ext uri="{FF2B5EF4-FFF2-40B4-BE49-F238E27FC236}">
                <a16:creationId xmlns:a16="http://schemas.microsoft.com/office/drawing/2014/main" id="{85B1F84F-04B9-0617-226F-547C529A9AE9}"/>
              </a:ext>
            </a:extLst>
          </p:cNvPr>
          <p:cNvPicPr>
            <a:picLocks noChangeAspect="1"/>
          </p:cNvPicPr>
          <p:nvPr/>
        </p:nvPicPr>
        <p:blipFill>
          <a:blip r:embed="rId3"/>
          <a:stretch>
            <a:fillRect/>
          </a:stretch>
        </p:blipFill>
        <p:spPr>
          <a:xfrm>
            <a:off x="7830207" y="4248117"/>
            <a:ext cx="4361796" cy="2244029"/>
          </a:xfrm>
          <a:prstGeom prst="rect">
            <a:avLst/>
          </a:prstGeom>
        </p:spPr>
      </p:pic>
      <p:pic>
        <p:nvPicPr>
          <p:cNvPr id="12" name="Picture 11" descr="A black line with red text&#10;&#10;AI-generated content may be incorrect.">
            <a:extLst>
              <a:ext uri="{FF2B5EF4-FFF2-40B4-BE49-F238E27FC236}">
                <a16:creationId xmlns:a16="http://schemas.microsoft.com/office/drawing/2014/main" id="{0F92F7DF-3417-05BD-43AB-426A575A92E8}"/>
              </a:ext>
            </a:extLst>
          </p:cNvPr>
          <p:cNvPicPr>
            <a:picLocks noChangeAspect="1"/>
          </p:cNvPicPr>
          <p:nvPr/>
        </p:nvPicPr>
        <p:blipFill>
          <a:blip r:embed="rId4"/>
          <a:stretch>
            <a:fillRect/>
          </a:stretch>
        </p:blipFill>
        <p:spPr>
          <a:xfrm>
            <a:off x="1418894" y="3514301"/>
            <a:ext cx="4210708" cy="875976"/>
          </a:xfrm>
          <a:prstGeom prst="rect">
            <a:avLst/>
          </a:prstGeom>
        </p:spPr>
      </p:pic>
      <p:pic>
        <p:nvPicPr>
          <p:cNvPr id="14" name="Picture 13" descr="A graph with numbers and symbols&#10;&#10;AI-generated content may be incorrect.">
            <a:extLst>
              <a:ext uri="{FF2B5EF4-FFF2-40B4-BE49-F238E27FC236}">
                <a16:creationId xmlns:a16="http://schemas.microsoft.com/office/drawing/2014/main" id="{909DC220-3308-2158-3041-219E7B02FA42}"/>
              </a:ext>
            </a:extLst>
          </p:cNvPr>
          <p:cNvPicPr>
            <a:picLocks noChangeAspect="1"/>
          </p:cNvPicPr>
          <p:nvPr/>
        </p:nvPicPr>
        <p:blipFill>
          <a:blip r:embed="rId5"/>
          <a:srcRect l="6424" t="388" r="1681" b="-2735"/>
          <a:stretch>
            <a:fillRect/>
          </a:stretch>
        </p:blipFill>
        <p:spPr>
          <a:xfrm>
            <a:off x="5660197" y="3295033"/>
            <a:ext cx="2235646" cy="1306317"/>
          </a:xfrm>
          <a:prstGeom prst="rect">
            <a:avLst/>
          </a:prstGeom>
        </p:spPr>
      </p:pic>
    </p:spTree>
    <p:extLst>
      <p:ext uri="{BB962C8B-B14F-4D97-AF65-F5344CB8AC3E}">
        <p14:creationId xmlns:p14="http://schemas.microsoft.com/office/powerpoint/2010/main" val="1117519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04E98-4B9D-0894-D749-874F800966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D8560409-CCCB-1621-878E-09F20F176917}"/>
              </a:ext>
            </a:extLst>
          </p:cNvPr>
          <p:cNvGrpSpPr/>
          <p:nvPr/>
        </p:nvGrpSpPr>
        <p:grpSpPr>
          <a:xfrm>
            <a:off x="498199" y="365123"/>
            <a:ext cx="741877" cy="6127752"/>
            <a:chOff x="498199" y="365123"/>
            <a:chExt cx="741877" cy="6127752"/>
          </a:xfrm>
        </p:grpSpPr>
        <p:sp>
          <p:nvSpPr>
            <p:cNvPr id="23" name="Rectangle 22">
              <a:extLst>
                <a:ext uri="{FF2B5EF4-FFF2-40B4-BE49-F238E27FC236}">
                  <a16:creationId xmlns:a16="http://schemas.microsoft.com/office/drawing/2014/main" id="{DAD584F3-C676-A8C5-1326-2A2A1C8CFA5D}"/>
                </a:ext>
              </a:extLst>
            </p:cNvPr>
            <p:cNvSpPr/>
            <p:nvPr/>
          </p:nvSpPr>
          <p:spPr>
            <a:xfrm rot="5400000">
              <a:off x="-2194738" y="3058060"/>
              <a:ext cx="6127752" cy="741877"/>
            </a:xfrm>
            <a:prstGeom prst="rect">
              <a:avLst/>
            </a:prstGeom>
            <a:solidFill>
              <a:srgbClr val="99213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Fisher College Of Business Logo PNG Vectors Free Download">
              <a:extLst>
                <a:ext uri="{FF2B5EF4-FFF2-40B4-BE49-F238E27FC236}">
                  <a16:creationId xmlns:a16="http://schemas.microsoft.com/office/drawing/2014/main" id="{C8722DA1-D598-35D3-1B27-F5957E0B1D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21" y="387755"/>
              <a:ext cx="672233" cy="41230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CDA6DA8A-6EEA-8F6C-402C-F20223B1D5A0}"/>
              </a:ext>
            </a:extLst>
          </p:cNvPr>
          <p:cNvSpPr txBox="1"/>
          <p:nvPr/>
        </p:nvSpPr>
        <p:spPr>
          <a:xfrm>
            <a:off x="1639055" y="593906"/>
            <a:ext cx="7981436" cy="584775"/>
          </a:xfrm>
          <a:prstGeom prst="rect">
            <a:avLst/>
          </a:prstGeom>
          <a:noFill/>
        </p:spPr>
        <p:txBody>
          <a:bodyPr wrap="square" rtlCol="0">
            <a:spAutoFit/>
          </a:bodyPr>
          <a:lstStyle/>
          <a:p>
            <a:r>
              <a:rPr lang="en-US" sz="3200">
                <a:ln>
                  <a:solidFill>
                    <a:schemeClr val="tx1"/>
                  </a:solidFill>
                </a:ln>
                <a:latin typeface="Arial" panose="020B0604020202020204" pitchFamily="34" charset="0"/>
                <a:ea typeface="Baskerville" panose="02020502070401020303" pitchFamily="18" charset="0"/>
                <a:cs typeface="Arial" panose="020B0604020202020204" pitchFamily="34" charset="0"/>
              </a:rPr>
              <a:t>Service Now (NOW)</a:t>
            </a:r>
          </a:p>
        </p:txBody>
      </p:sp>
      <p:sp>
        <p:nvSpPr>
          <p:cNvPr id="19" name="Slide Number Placeholder 18">
            <a:extLst>
              <a:ext uri="{FF2B5EF4-FFF2-40B4-BE49-F238E27FC236}">
                <a16:creationId xmlns:a16="http://schemas.microsoft.com/office/drawing/2014/main" id="{46999F49-DFC1-EE44-94C8-352C78479D25}"/>
              </a:ext>
            </a:extLst>
          </p:cNvPr>
          <p:cNvSpPr>
            <a:spLocks noGrp="1"/>
          </p:cNvSpPr>
          <p:nvPr>
            <p:ph type="sldNum" sz="quarter" idx="12"/>
          </p:nvPr>
        </p:nvSpPr>
        <p:spPr>
          <a:xfrm>
            <a:off x="717929" y="5991225"/>
            <a:ext cx="302415" cy="365125"/>
          </a:xfrm>
        </p:spPr>
        <p:txBody>
          <a:bodyPr/>
          <a:lstStyle/>
          <a:p>
            <a:pPr algn="ctr"/>
            <a:fld id="{330EA680-D336-4FF7-8B7A-9848BB0A1C32}" type="slidenum">
              <a:rPr lang="en-US" b="1" smtClean="0">
                <a:solidFill>
                  <a:schemeClr val="bg1"/>
                </a:solidFill>
                <a:latin typeface="Arial" panose="020B0604020202020204" pitchFamily="34" charset="0"/>
                <a:cs typeface="Arial" panose="020B0604020202020204" pitchFamily="34" charset="0"/>
              </a:rPr>
              <a:pPr algn="ctr"/>
              <a:t>9</a:t>
            </a:fld>
            <a:endParaRPr lang="en-US" b="1">
              <a:solidFill>
                <a:schemeClr val="bg1"/>
              </a:solidFill>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9C6D62B4-EF3F-B8EE-5B95-5D3B44A63916}"/>
              </a:ext>
            </a:extLst>
          </p:cNvPr>
          <p:cNvGraphicFramePr>
            <a:graphicFrameLocks noGrp="1"/>
          </p:cNvGraphicFramePr>
          <p:nvPr>
            <p:extLst>
              <p:ext uri="{D42A27DB-BD31-4B8C-83A1-F6EECF244321}">
                <p14:modId xmlns:p14="http://schemas.microsoft.com/office/powerpoint/2010/main" val="2268734053"/>
              </p:ext>
            </p:extLst>
          </p:nvPr>
        </p:nvGraphicFramePr>
        <p:xfrm>
          <a:off x="1637346" y="1787313"/>
          <a:ext cx="6109284" cy="1393678"/>
        </p:xfrm>
        <a:graphic>
          <a:graphicData uri="http://schemas.openxmlformats.org/drawingml/2006/table">
            <a:tbl>
              <a:tblPr firstRow="1" bandRow="1">
                <a:tableStyleId>{5C22544A-7EE6-4342-B048-85BDC9FD1C3A}</a:tableStyleId>
              </a:tblPr>
              <a:tblGrid>
                <a:gridCol w="1018214">
                  <a:extLst>
                    <a:ext uri="{9D8B030D-6E8A-4147-A177-3AD203B41FA5}">
                      <a16:colId xmlns:a16="http://schemas.microsoft.com/office/drawing/2014/main" val="1976635271"/>
                    </a:ext>
                  </a:extLst>
                </a:gridCol>
                <a:gridCol w="1018214">
                  <a:extLst>
                    <a:ext uri="{9D8B030D-6E8A-4147-A177-3AD203B41FA5}">
                      <a16:colId xmlns:a16="http://schemas.microsoft.com/office/drawing/2014/main" val="248982863"/>
                    </a:ext>
                  </a:extLst>
                </a:gridCol>
                <a:gridCol w="1018214">
                  <a:extLst>
                    <a:ext uri="{9D8B030D-6E8A-4147-A177-3AD203B41FA5}">
                      <a16:colId xmlns:a16="http://schemas.microsoft.com/office/drawing/2014/main" val="3105901890"/>
                    </a:ext>
                  </a:extLst>
                </a:gridCol>
                <a:gridCol w="1018214">
                  <a:extLst>
                    <a:ext uri="{9D8B030D-6E8A-4147-A177-3AD203B41FA5}">
                      <a16:colId xmlns:a16="http://schemas.microsoft.com/office/drawing/2014/main" val="1557904642"/>
                    </a:ext>
                  </a:extLst>
                </a:gridCol>
                <a:gridCol w="1018214">
                  <a:extLst>
                    <a:ext uri="{9D8B030D-6E8A-4147-A177-3AD203B41FA5}">
                      <a16:colId xmlns:a16="http://schemas.microsoft.com/office/drawing/2014/main" val="1682194836"/>
                    </a:ext>
                  </a:extLst>
                </a:gridCol>
                <a:gridCol w="1018214">
                  <a:extLst>
                    <a:ext uri="{9D8B030D-6E8A-4147-A177-3AD203B41FA5}">
                      <a16:colId xmlns:a16="http://schemas.microsoft.com/office/drawing/2014/main" val="3175944524"/>
                    </a:ext>
                  </a:extLst>
                </a:gridCol>
              </a:tblGrid>
              <a:tr h="306358">
                <a:tc>
                  <a:txBody>
                    <a:bodyPr/>
                    <a:lstStyle/>
                    <a:p>
                      <a:r>
                        <a:rPr lang="en-US" sz="800">
                          <a:latin typeface="Arial" panose="020B0604020202020204" pitchFamily="34" charset="0"/>
                          <a:cs typeface="Arial" panose="020B0604020202020204" pitchFamily="34" charset="0"/>
                        </a:rPr>
                        <a:t>in millions of dollars</a:t>
                      </a:r>
                    </a:p>
                  </a:txBody>
                  <a:tcPr>
                    <a:solidFill>
                      <a:srgbClr val="992135"/>
                    </a:solidFill>
                  </a:tcPr>
                </a:tc>
                <a:tc>
                  <a:txBody>
                    <a:bodyPr/>
                    <a:lstStyle/>
                    <a:p>
                      <a:r>
                        <a:rPr lang="en-US" sz="800">
                          <a:latin typeface="Arial" panose="020B0604020202020204" pitchFamily="34" charset="0"/>
                          <a:cs typeface="Arial" panose="020B0604020202020204" pitchFamily="34" charset="0"/>
                        </a:rPr>
                        <a:t>2023</a:t>
                      </a:r>
                    </a:p>
                  </a:txBody>
                  <a:tcPr>
                    <a:solidFill>
                      <a:srgbClr val="992135"/>
                    </a:solidFill>
                  </a:tcPr>
                </a:tc>
                <a:tc>
                  <a:txBody>
                    <a:bodyPr/>
                    <a:lstStyle/>
                    <a:p>
                      <a:r>
                        <a:rPr lang="en-US" sz="800">
                          <a:latin typeface="Arial" panose="020B0604020202020204" pitchFamily="34" charset="0"/>
                          <a:cs typeface="Arial" panose="020B0604020202020204" pitchFamily="34" charset="0"/>
                        </a:rPr>
                        <a:t>2024</a:t>
                      </a:r>
                    </a:p>
                  </a:txBody>
                  <a:tcPr>
                    <a:solidFill>
                      <a:srgbClr val="992135"/>
                    </a:solidFill>
                  </a:tcPr>
                </a:tc>
                <a:tc>
                  <a:txBody>
                    <a:bodyPr/>
                    <a:lstStyle/>
                    <a:p>
                      <a:r>
                        <a:rPr lang="en-US" sz="800">
                          <a:latin typeface="Arial" panose="020B0604020202020204" pitchFamily="34" charset="0"/>
                          <a:cs typeface="Arial" panose="020B0604020202020204" pitchFamily="34" charset="0"/>
                        </a:rPr>
                        <a:t>2025</a:t>
                      </a:r>
                    </a:p>
                  </a:txBody>
                  <a:tcPr>
                    <a:solidFill>
                      <a:srgbClr val="992135"/>
                    </a:solidFill>
                  </a:tcPr>
                </a:tc>
                <a:tc>
                  <a:txBody>
                    <a:bodyPr/>
                    <a:lstStyle/>
                    <a:p>
                      <a:r>
                        <a:rPr lang="en-US" sz="800">
                          <a:latin typeface="Arial" panose="020B0604020202020204" pitchFamily="34" charset="0"/>
                          <a:cs typeface="Arial" panose="020B0604020202020204" pitchFamily="34" charset="0"/>
                        </a:rPr>
                        <a:t>2026E</a:t>
                      </a:r>
                    </a:p>
                  </a:txBody>
                  <a:tcPr>
                    <a:solidFill>
                      <a:srgbClr val="992135"/>
                    </a:solidFill>
                  </a:tcPr>
                </a:tc>
                <a:tc>
                  <a:txBody>
                    <a:bodyPr/>
                    <a:lstStyle/>
                    <a:p>
                      <a:r>
                        <a:rPr lang="en-US" sz="800">
                          <a:latin typeface="Arial" panose="020B0604020202020204" pitchFamily="34" charset="0"/>
                          <a:cs typeface="Arial" panose="020B0604020202020204" pitchFamily="34" charset="0"/>
                        </a:rPr>
                        <a:t>2027E</a:t>
                      </a:r>
                    </a:p>
                  </a:txBody>
                  <a:tcPr>
                    <a:solidFill>
                      <a:srgbClr val="992135"/>
                    </a:solidFill>
                  </a:tcPr>
                </a:tc>
                <a:extLst>
                  <a:ext uri="{0D108BD9-81ED-4DB2-BD59-A6C34878D82A}">
                    <a16:rowId xmlns:a16="http://schemas.microsoft.com/office/drawing/2014/main" val="3087261808"/>
                  </a:ext>
                </a:extLst>
              </a:tr>
              <a:tr h="250680">
                <a:tc>
                  <a:txBody>
                    <a:bodyPr/>
                    <a:lstStyle/>
                    <a:p>
                      <a:r>
                        <a:rPr lang="en-US" sz="800">
                          <a:latin typeface="Arial" panose="020B0604020202020204" pitchFamily="34" charset="0"/>
                          <a:cs typeface="Arial" panose="020B0604020202020204" pitchFamily="34" charset="0"/>
                        </a:rPr>
                        <a:t>Sales</a:t>
                      </a:r>
                    </a:p>
                  </a:txBody>
                  <a:tcPr/>
                </a:tc>
                <a:tc>
                  <a:txBody>
                    <a:bodyPr/>
                    <a:lstStyle/>
                    <a:p>
                      <a:r>
                        <a:rPr lang="en-US" sz="800">
                          <a:latin typeface="Arial"/>
                          <a:cs typeface="Arial"/>
                        </a:rPr>
                        <a:t>8660</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10646</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12883</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15492</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18511</a:t>
                      </a:r>
                      <a:endParaRPr lang="en-US"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18651532"/>
                  </a:ext>
                </a:extLst>
              </a:tr>
              <a:tr h="306358">
                <a:tc>
                  <a:txBody>
                    <a:bodyPr/>
                    <a:lstStyle/>
                    <a:p>
                      <a:r>
                        <a:rPr lang="en-US" sz="800">
                          <a:latin typeface="Arial" panose="020B0604020202020204" pitchFamily="34" charset="0"/>
                          <a:cs typeface="Arial" panose="020B0604020202020204" pitchFamily="34" charset="0"/>
                        </a:rPr>
                        <a:t>Operating Margin</a:t>
                      </a:r>
                    </a:p>
                  </a:txBody>
                  <a:tcPr/>
                </a:tc>
                <a:tc>
                  <a:txBody>
                    <a:bodyPr/>
                    <a:lstStyle/>
                    <a:p>
                      <a:r>
                        <a:rPr lang="en-US" sz="800">
                          <a:latin typeface="Arial"/>
                          <a:cs typeface="Arial"/>
                        </a:rPr>
                        <a:t>19.30%</a:t>
                      </a:r>
                    </a:p>
                  </a:txBody>
                  <a:tcPr/>
                </a:tc>
                <a:tc>
                  <a:txBody>
                    <a:bodyPr/>
                    <a:lstStyle/>
                    <a:p>
                      <a:r>
                        <a:rPr lang="en-US" sz="800">
                          <a:latin typeface="Arial"/>
                          <a:cs typeface="Arial"/>
                        </a:rPr>
                        <a:t>12.97%</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13.16%</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18.06%</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19.41%</a:t>
                      </a:r>
                      <a:endParaRPr lang="en-US"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51774916"/>
                  </a:ext>
                </a:extLst>
              </a:tr>
              <a:tr h="250680">
                <a:tc>
                  <a:txBody>
                    <a:bodyPr/>
                    <a:lstStyle/>
                    <a:p>
                      <a:r>
                        <a:rPr lang="en-US" sz="800">
                          <a:latin typeface="Arial" panose="020B0604020202020204" pitchFamily="34" charset="0"/>
                          <a:cs typeface="Arial" panose="020B0604020202020204" pitchFamily="34" charset="0"/>
                        </a:rPr>
                        <a:t>EPS (Diluted)</a:t>
                      </a:r>
                    </a:p>
                  </a:txBody>
                  <a:tcPr/>
                </a:tc>
                <a:tc>
                  <a:txBody>
                    <a:bodyPr/>
                    <a:lstStyle/>
                    <a:p>
                      <a:r>
                        <a:rPr lang="en-US" sz="800">
                          <a:latin typeface="Arial"/>
                          <a:cs typeface="Arial"/>
                        </a:rPr>
                        <a:t>1.68</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1.37</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1.67</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2.11</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2.69</a:t>
                      </a:r>
                      <a:endParaRPr lang="en-US" sz="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17281357"/>
                  </a:ext>
                </a:extLst>
              </a:tr>
              <a:tr h="250680">
                <a:tc>
                  <a:txBody>
                    <a:bodyPr/>
                    <a:lstStyle/>
                    <a:p>
                      <a:r>
                        <a:rPr lang="en-US" sz="800">
                          <a:latin typeface="Arial"/>
                          <a:cs typeface="Arial"/>
                        </a:rPr>
                        <a:t>ROE</a:t>
                      </a:r>
                    </a:p>
                  </a:txBody>
                  <a:tcPr/>
                </a:tc>
                <a:tc>
                  <a:txBody>
                    <a:bodyPr/>
                    <a:lstStyle/>
                    <a:p>
                      <a:r>
                        <a:rPr lang="en-US" sz="800">
                          <a:latin typeface="Arial"/>
                          <a:cs typeface="Arial"/>
                        </a:rPr>
                        <a:t>25.32%</a:t>
                      </a:r>
                    </a:p>
                  </a:txBody>
                  <a:tcPr/>
                </a:tc>
                <a:tc>
                  <a:txBody>
                    <a:bodyPr/>
                    <a:lstStyle/>
                    <a:p>
                      <a:r>
                        <a:rPr lang="en-US" sz="800">
                          <a:latin typeface="Arial"/>
                          <a:cs typeface="Arial"/>
                        </a:rPr>
                        <a:t>15.83%</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15.45%</a:t>
                      </a:r>
                      <a:endParaRPr lang="en-US" sz="800">
                        <a:latin typeface="Arial" panose="020B0604020202020204" pitchFamily="34" charset="0"/>
                        <a:cs typeface="Arial" panose="020B0604020202020204" pitchFamily="34" charset="0"/>
                      </a:endParaRPr>
                    </a:p>
                  </a:txBody>
                  <a:tcPr/>
                </a:tc>
                <a:tc>
                  <a:txBody>
                    <a:bodyPr/>
                    <a:lstStyle/>
                    <a:p>
                      <a:r>
                        <a:rPr lang="en-US" sz="800">
                          <a:latin typeface="Arial"/>
                          <a:cs typeface="Arial"/>
                        </a:rPr>
                        <a:t>15.5%</a:t>
                      </a:r>
                    </a:p>
                  </a:txBody>
                  <a:tcPr/>
                </a:tc>
                <a:tc>
                  <a:txBody>
                    <a:bodyPr/>
                    <a:lstStyle/>
                    <a:p>
                      <a:r>
                        <a:rPr lang="en-US" sz="800">
                          <a:latin typeface="Arial"/>
                          <a:cs typeface="Arial"/>
                        </a:rPr>
                        <a:t>15.5%</a:t>
                      </a:r>
                    </a:p>
                  </a:txBody>
                  <a:tcPr/>
                </a:tc>
                <a:extLst>
                  <a:ext uri="{0D108BD9-81ED-4DB2-BD59-A6C34878D82A}">
                    <a16:rowId xmlns:a16="http://schemas.microsoft.com/office/drawing/2014/main" val="2825355692"/>
                  </a:ext>
                </a:extLst>
              </a:tr>
            </a:tbl>
          </a:graphicData>
        </a:graphic>
      </p:graphicFrame>
      <p:graphicFrame>
        <p:nvGraphicFramePr>
          <p:cNvPr id="3" name="Table 2">
            <a:extLst>
              <a:ext uri="{FF2B5EF4-FFF2-40B4-BE49-F238E27FC236}">
                <a16:creationId xmlns:a16="http://schemas.microsoft.com/office/drawing/2014/main" id="{C8983ACB-45A0-5C85-3E03-9396B1C987BD}"/>
              </a:ext>
            </a:extLst>
          </p:cNvPr>
          <p:cNvGraphicFramePr>
            <a:graphicFrameLocks noGrp="1"/>
          </p:cNvGraphicFramePr>
          <p:nvPr>
            <p:extLst>
              <p:ext uri="{D42A27DB-BD31-4B8C-83A1-F6EECF244321}">
                <p14:modId xmlns:p14="http://schemas.microsoft.com/office/powerpoint/2010/main" val="2483493103"/>
              </p:ext>
            </p:extLst>
          </p:nvPr>
        </p:nvGraphicFramePr>
        <p:xfrm>
          <a:off x="7892715" y="1781405"/>
          <a:ext cx="3801086" cy="1463040"/>
        </p:xfrm>
        <a:graphic>
          <a:graphicData uri="http://schemas.openxmlformats.org/drawingml/2006/table">
            <a:tbl>
              <a:tblPr firstRow="1" bandRow="1">
                <a:tableStyleId>{5C22544A-7EE6-4342-B048-85BDC9FD1C3A}</a:tableStyleId>
              </a:tblPr>
              <a:tblGrid>
                <a:gridCol w="3801086">
                  <a:extLst>
                    <a:ext uri="{9D8B030D-6E8A-4147-A177-3AD203B41FA5}">
                      <a16:colId xmlns:a16="http://schemas.microsoft.com/office/drawing/2014/main" val="3100121734"/>
                    </a:ext>
                  </a:extLst>
                </a:gridCol>
              </a:tblGrid>
              <a:tr h="1393677">
                <a:tc>
                  <a:txBody>
                    <a:bodyPr/>
                    <a:lstStyle/>
                    <a:p>
                      <a:r>
                        <a:rPr lang="en-US" sz="900" b="1" i="1" u="sng">
                          <a:solidFill>
                            <a:schemeClr val="tx1"/>
                          </a:solidFill>
                          <a:latin typeface="Arial"/>
                          <a:cs typeface="Arial"/>
                        </a:rPr>
                        <a:t>Review (improve, deteriorate or stay the same?)</a:t>
                      </a:r>
                    </a:p>
                    <a:p>
                      <a:pPr lvl="0">
                        <a:buNone/>
                      </a:pPr>
                      <a:r>
                        <a:rPr lang="en-US" sz="900" b="0" i="0" u="none">
                          <a:solidFill>
                            <a:schemeClr val="tx1"/>
                          </a:solidFill>
                          <a:latin typeface="Arial"/>
                          <a:cs typeface="Arial"/>
                        </a:rPr>
                        <a:t>Improve. Revenue growing around 20% annually and consistently high gross margins. Subscription based model with high renewal rate around 95% year over year for the past 5 years.  ServiceNow is positioning itself as a tool for the AI expansion rather than a direct competitor. Their AI Control Tower allows businesses to connect various parts of their organization facilitating faster adoption of AI, helps businesses manage, secure and measure their AI tools. Currently partnered with Google Gemini, Microsoft CoPilot and Claude AI. </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sp>
        <p:nvSpPr>
          <p:cNvPr id="4" name="TextBox 3">
            <a:extLst>
              <a:ext uri="{FF2B5EF4-FFF2-40B4-BE49-F238E27FC236}">
                <a16:creationId xmlns:a16="http://schemas.microsoft.com/office/drawing/2014/main" id="{F90C11B6-3351-8E08-4F69-54BACDC2DD3C}"/>
              </a:ext>
            </a:extLst>
          </p:cNvPr>
          <p:cNvSpPr txBox="1"/>
          <p:nvPr/>
        </p:nvSpPr>
        <p:spPr>
          <a:xfrm>
            <a:off x="1637346" y="1539332"/>
            <a:ext cx="1358064"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Financial Analysis</a:t>
            </a:r>
          </a:p>
        </p:txBody>
      </p:sp>
      <p:sp>
        <p:nvSpPr>
          <p:cNvPr id="5" name="TextBox 4">
            <a:extLst>
              <a:ext uri="{FF2B5EF4-FFF2-40B4-BE49-F238E27FC236}">
                <a16:creationId xmlns:a16="http://schemas.microsoft.com/office/drawing/2014/main" id="{91DA5A86-F3A8-BED3-348A-AC05B6504DA2}"/>
              </a:ext>
            </a:extLst>
          </p:cNvPr>
          <p:cNvSpPr txBox="1"/>
          <p:nvPr/>
        </p:nvSpPr>
        <p:spPr>
          <a:xfrm>
            <a:off x="1567775" y="3169947"/>
            <a:ext cx="2855270"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Valuation – Target Price &amp; Relative Ratios</a:t>
            </a:r>
          </a:p>
        </p:txBody>
      </p:sp>
      <p:graphicFrame>
        <p:nvGraphicFramePr>
          <p:cNvPr id="6" name="Table 5">
            <a:extLst>
              <a:ext uri="{FF2B5EF4-FFF2-40B4-BE49-F238E27FC236}">
                <a16:creationId xmlns:a16="http://schemas.microsoft.com/office/drawing/2014/main" id="{42CAC15F-7397-B66F-2C40-45AECE3F6C5D}"/>
              </a:ext>
            </a:extLst>
          </p:cNvPr>
          <p:cNvGraphicFramePr>
            <a:graphicFrameLocks noGrp="1"/>
          </p:cNvGraphicFramePr>
          <p:nvPr>
            <p:extLst>
              <p:ext uri="{D42A27DB-BD31-4B8C-83A1-F6EECF244321}">
                <p14:modId xmlns:p14="http://schemas.microsoft.com/office/powerpoint/2010/main" val="2757453066"/>
              </p:ext>
            </p:extLst>
          </p:nvPr>
        </p:nvGraphicFramePr>
        <p:xfrm>
          <a:off x="1637346" y="4772112"/>
          <a:ext cx="6033706" cy="1720763"/>
        </p:xfrm>
        <a:graphic>
          <a:graphicData uri="http://schemas.openxmlformats.org/drawingml/2006/table">
            <a:tbl>
              <a:tblPr firstRow="1" bandRow="1">
                <a:tableStyleId>{5C22544A-7EE6-4342-B048-85BDC9FD1C3A}</a:tableStyleId>
              </a:tblPr>
              <a:tblGrid>
                <a:gridCol w="6033706">
                  <a:extLst>
                    <a:ext uri="{9D8B030D-6E8A-4147-A177-3AD203B41FA5}">
                      <a16:colId xmlns:a16="http://schemas.microsoft.com/office/drawing/2014/main" val="3100121734"/>
                    </a:ext>
                  </a:extLst>
                </a:gridCol>
              </a:tblGrid>
              <a:tr h="1720763">
                <a:tc>
                  <a:txBody>
                    <a:bodyPr/>
                    <a:lstStyle/>
                    <a:p>
                      <a:r>
                        <a:rPr lang="en-US" sz="900" b="1" i="1" u="sng">
                          <a:solidFill>
                            <a:schemeClr val="tx1"/>
                          </a:solidFill>
                          <a:latin typeface="Arial" panose="020B0604020202020204" pitchFamily="34" charset="0"/>
                          <a:cs typeface="Arial" panose="020B0604020202020204" pitchFamily="34" charset="0"/>
                        </a:rPr>
                        <a:t>Review</a:t>
                      </a:r>
                    </a:p>
                    <a:p>
                      <a:r>
                        <a:rPr lang="en-US" sz="900" b="0" i="0">
                          <a:solidFill>
                            <a:srgbClr val="0432FF"/>
                          </a:solidFill>
                          <a:latin typeface="Arial"/>
                          <a:cs typeface="Arial"/>
                        </a:rPr>
                        <a:t>Based on fundamental analysis ServiceNow is a currently a </a:t>
                      </a:r>
                      <a:r>
                        <a:rPr lang="en-US" sz="900" b="1" i="0">
                          <a:solidFill>
                            <a:srgbClr val="0432FF"/>
                          </a:solidFill>
                          <a:latin typeface="Arial"/>
                          <a:cs typeface="Arial"/>
                        </a:rPr>
                        <a:t>buy. </a:t>
                      </a:r>
                      <a:r>
                        <a:rPr lang="en-US" sz="900" b="0" i="0">
                          <a:solidFill>
                            <a:srgbClr val="0432FF"/>
                          </a:solidFill>
                          <a:latin typeface="Arial"/>
                          <a:cs typeface="Arial"/>
                        </a:rPr>
                        <a:t>Compared a year ago ServiceNow is trading at a 45% discount as well as 63% down from its all-time highs. This price dip in price comes in despite of strong fundamentals, ServiceNow's revenue has grown an average of 22.5% year over year for the past 5 years and gross margin has remained consistently in the 77-80-% range during that same period. ROE has leveled to around 15% in 2024 and 2025 indicating the company is running operations more efficiently, this is especially important as they continue to grow and scale. The DCF model projects a price target of around $138, or around a 58% upside from current prices. A big risk factor is competition from companies such as anthropic, who recently announced new managed agents which have the ability to complete complex tasks, putting pressure on traditional software as a service (SaaS) businesses. Despite this, much of the new AI technology is still years away from completely eliminating traditional SaaS providers. </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sp>
        <p:nvSpPr>
          <p:cNvPr id="8" name="TextBox 7">
            <a:extLst>
              <a:ext uri="{FF2B5EF4-FFF2-40B4-BE49-F238E27FC236}">
                <a16:creationId xmlns:a16="http://schemas.microsoft.com/office/drawing/2014/main" id="{EBEFA8B2-FA3A-D340-034B-6294F692BC3C}"/>
              </a:ext>
            </a:extLst>
          </p:cNvPr>
          <p:cNvSpPr txBox="1"/>
          <p:nvPr/>
        </p:nvSpPr>
        <p:spPr>
          <a:xfrm>
            <a:off x="7890786" y="3192547"/>
            <a:ext cx="1433406" cy="253916"/>
          </a:xfrm>
          <a:prstGeom prst="rect">
            <a:avLst/>
          </a:prstGeom>
          <a:noFill/>
        </p:spPr>
        <p:txBody>
          <a:bodyPr wrap="none" rtlCol="0">
            <a:spAutoFit/>
          </a:bodyPr>
          <a:lstStyle/>
          <a:p>
            <a:pPr algn="ctr"/>
            <a:r>
              <a:rPr lang="en-US" sz="1050" b="1" i="1" u="sng">
                <a:latin typeface="Arial" panose="020B0604020202020204" pitchFamily="34" charset="0"/>
                <a:cs typeface="Arial" panose="020B0604020202020204" pitchFamily="34" charset="0"/>
              </a:rPr>
              <a:t>Technical Analysis</a:t>
            </a:r>
          </a:p>
        </p:txBody>
      </p:sp>
      <p:graphicFrame>
        <p:nvGraphicFramePr>
          <p:cNvPr id="9" name="Table 8">
            <a:extLst>
              <a:ext uri="{FF2B5EF4-FFF2-40B4-BE49-F238E27FC236}">
                <a16:creationId xmlns:a16="http://schemas.microsoft.com/office/drawing/2014/main" id="{7D64CA9B-D30C-5472-5095-F131CC27CB59}"/>
              </a:ext>
            </a:extLst>
          </p:cNvPr>
          <p:cNvGraphicFramePr>
            <a:graphicFrameLocks noGrp="1"/>
          </p:cNvGraphicFramePr>
          <p:nvPr>
            <p:extLst>
              <p:ext uri="{D42A27DB-BD31-4B8C-83A1-F6EECF244321}">
                <p14:modId xmlns:p14="http://schemas.microsoft.com/office/powerpoint/2010/main" val="1100556503"/>
              </p:ext>
            </p:extLst>
          </p:nvPr>
        </p:nvGraphicFramePr>
        <p:xfrm>
          <a:off x="7890785" y="3446463"/>
          <a:ext cx="3801086" cy="535228"/>
        </p:xfrm>
        <a:graphic>
          <a:graphicData uri="http://schemas.openxmlformats.org/drawingml/2006/table">
            <a:tbl>
              <a:tblPr firstRow="1" bandRow="1">
                <a:tableStyleId>{5C22544A-7EE6-4342-B048-85BDC9FD1C3A}</a:tableStyleId>
              </a:tblPr>
              <a:tblGrid>
                <a:gridCol w="3801086">
                  <a:extLst>
                    <a:ext uri="{9D8B030D-6E8A-4147-A177-3AD203B41FA5}">
                      <a16:colId xmlns:a16="http://schemas.microsoft.com/office/drawing/2014/main" val="3100121734"/>
                    </a:ext>
                  </a:extLst>
                </a:gridCol>
              </a:tblGrid>
              <a:tr h="535228">
                <a:tc>
                  <a:txBody>
                    <a:bodyPr/>
                    <a:lstStyle/>
                    <a:p>
                      <a:r>
                        <a:rPr lang="en-US" sz="900" b="0" i="0">
                          <a:solidFill>
                            <a:srgbClr val="0432FF"/>
                          </a:solidFill>
                          <a:latin typeface="Arial"/>
                          <a:cs typeface="Arial"/>
                        </a:rPr>
                        <a:t>ServiceNow is down 45% year to date and 63% from all time highs just over a year ago. Currently price is the lowest it has been since May of 2023.</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graphicFrame>
        <p:nvGraphicFramePr>
          <p:cNvPr id="10" name="Table 9">
            <a:extLst>
              <a:ext uri="{FF2B5EF4-FFF2-40B4-BE49-F238E27FC236}">
                <a16:creationId xmlns:a16="http://schemas.microsoft.com/office/drawing/2014/main" id="{B0AF91EC-16ED-9F83-6E84-1843B6FFD7A7}"/>
              </a:ext>
            </a:extLst>
          </p:cNvPr>
          <p:cNvGraphicFramePr>
            <a:graphicFrameLocks noGrp="1"/>
          </p:cNvGraphicFramePr>
          <p:nvPr>
            <p:extLst>
              <p:ext uri="{D42A27DB-BD31-4B8C-83A1-F6EECF244321}">
                <p14:modId xmlns:p14="http://schemas.microsoft.com/office/powerpoint/2010/main" val="1160921262"/>
              </p:ext>
            </p:extLst>
          </p:nvPr>
        </p:nvGraphicFramePr>
        <p:xfrm>
          <a:off x="1639055" y="1178681"/>
          <a:ext cx="10054746" cy="365760"/>
        </p:xfrm>
        <a:graphic>
          <a:graphicData uri="http://schemas.openxmlformats.org/drawingml/2006/table">
            <a:tbl>
              <a:tblPr firstRow="1" bandRow="1">
                <a:tableStyleId>{5C22544A-7EE6-4342-B048-85BDC9FD1C3A}</a:tableStyleId>
              </a:tblPr>
              <a:tblGrid>
                <a:gridCol w="10054746">
                  <a:extLst>
                    <a:ext uri="{9D8B030D-6E8A-4147-A177-3AD203B41FA5}">
                      <a16:colId xmlns:a16="http://schemas.microsoft.com/office/drawing/2014/main" val="3100121734"/>
                    </a:ext>
                  </a:extLst>
                </a:gridCol>
              </a:tblGrid>
              <a:tr h="180681">
                <a:tc>
                  <a:txBody>
                    <a:bodyPr/>
                    <a:lstStyle/>
                    <a:p>
                      <a:r>
                        <a:rPr lang="en-US" sz="900" b="1" i="1" u="sng">
                          <a:solidFill>
                            <a:schemeClr val="tx1"/>
                          </a:solidFill>
                          <a:latin typeface="Arial"/>
                          <a:cs typeface="Arial"/>
                        </a:rPr>
                        <a:t>Business Analysis Headline:</a:t>
                      </a:r>
                      <a:r>
                        <a:rPr lang="en-US" sz="900" b="0" i="0" u="none">
                          <a:solidFill>
                            <a:schemeClr val="tx1"/>
                          </a:solidFill>
                          <a:latin typeface="Arial"/>
                          <a:cs typeface="Arial"/>
                        </a:rPr>
                        <a:t> Strong fundamental indicators, recent news has driven price down as of recent. Positioned outside of the race for AI infrastructure, platform built to capture the expansion of AI without being directly involved. Working with companies in the space rather than competing against them. </a:t>
                      </a:r>
                    </a:p>
                  </a:txBody>
                  <a:tcPr>
                    <a:solidFill>
                      <a:schemeClr val="tx2">
                        <a:lumMod val="10000"/>
                        <a:lumOff val="90000"/>
                      </a:schemeClr>
                    </a:solidFill>
                  </a:tcPr>
                </a:tc>
                <a:extLst>
                  <a:ext uri="{0D108BD9-81ED-4DB2-BD59-A6C34878D82A}">
                    <a16:rowId xmlns:a16="http://schemas.microsoft.com/office/drawing/2014/main" val="858687788"/>
                  </a:ext>
                </a:extLst>
              </a:tr>
            </a:tbl>
          </a:graphicData>
        </a:graphic>
      </p:graphicFrame>
      <p:pic>
        <p:nvPicPr>
          <p:cNvPr id="11" name="Picture 10" descr="A graph of stock market&#10;&#10;AI-generated content may be incorrect.">
            <a:extLst>
              <a:ext uri="{FF2B5EF4-FFF2-40B4-BE49-F238E27FC236}">
                <a16:creationId xmlns:a16="http://schemas.microsoft.com/office/drawing/2014/main" id="{77971A18-F394-1B41-6A03-CD805E72FE20}"/>
              </a:ext>
            </a:extLst>
          </p:cNvPr>
          <p:cNvPicPr>
            <a:picLocks noChangeAspect="1"/>
          </p:cNvPicPr>
          <p:nvPr/>
        </p:nvPicPr>
        <p:blipFill>
          <a:blip r:embed="rId3"/>
          <a:stretch>
            <a:fillRect/>
          </a:stretch>
        </p:blipFill>
        <p:spPr>
          <a:xfrm>
            <a:off x="7823200" y="4379938"/>
            <a:ext cx="3937000" cy="2117674"/>
          </a:xfrm>
          <a:prstGeom prst="rect">
            <a:avLst/>
          </a:prstGeom>
          <a:ln>
            <a:solidFill>
              <a:schemeClr val="tx1"/>
            </a:solidFill>
          </a:ln>
        </p:spPr>
      </p:pic>
      <p:pic>
        <p:nvPicPr>
          <p:cNvPr id="18" name="Picture 17">
            <a:extLst>
              <a:ext uri="{FF2B5EF4-FFF2-40B4-BE49-F238E27FC236}">
                <a16:creationId xmlns:a16="http://schemas.microsoft.com/office/drawing/2014/main" id="{A80D07B9-0D03-2077-0EBA-6E64A363502D}"/>
              </a:ext>
            </a:extLst>
          </p:cNvPr>
          <p:cNvPicPr>
            <a:picLocks noChangeAspect="1"/>
          </p:cNvPicPr>
          <p:nvPr/>
        </p:nvPicPr>
        <p:blipFill>
          <a:blip r:embed="rId4"/>
          <a:stretch>
            <a:fillRect/>
          </a:stretch>
        </p:blipFill>
        <p:spPr>
          <a:xfrm>
            <a:off x="5585126" y="3353355"/>
            <a:ext cx="2084099" cy="1252573"/>
          </a:xfrm>
          <a:prstGeom prst="rect">
            <a:avLst/>
          </a:prstGeom>
        </p:spPr>
      </p:pic>
      <p:pic>
        <p:nvPicPr>
          <p:cNvPr id="20" name="Picture 19" descr="A table with numbers and text&#10;&#10;AI-generated content may be incorrect.">
            <a:extLst>
              <a:ext uri="{FF2B5EF4-FFF2-40B4-BE49-F238E27FC236}">
                <a16:creationId xmlns:a16="http://schemas.microsoft.com/office/drawing/2014/main" id="{E71B2598-3DB1-5CBA-6B87-AAF547758FED}"/>
              </a:ext>
            </a:extLst>
          </p:cNvPr>
          <p:cNvPicPr>
            <a:picLocks noChangeAspect="1"/>
          </p:cNvPicPr>
          <p:nvPr/>
        </p:nvPicPr>
        <p:blipFill>
          <a:blip r:embed="rId5"/>
          <a:stretch>
            <a:fillRect/>
          </a:stretch>
        </p:blipFill>
        <p:spPr>
          <a:xfrm>
            <a:off x="1565645" y="3527100"/>
            <a:ext cx="3882447" cy="910647"/>
          </a:xfrm>
          <a:prstGeom prst="rect">
            <a:avLst/>
          </a:prstGeom>
        </p:spPr>
      </p:pic>
    </p:spTree>
    <p:extLst>
      <p:ext uri="{BB962C8B-B14F-4D97-AF65-F5344CB8AC3E}">
        <p14:creationId xmlns:p14="http://schemas.microsoft.com/office/powerpoint/2010/main" val="730238538"/>
      </p:ext>
    </p:extLst>
  </p:cSld>
  <p:clrMapOvr>
    <a:masterClrMapping/>
  </p:clrMapOvr>
</p:sld>
</file>

<file path=ppt/theme/theme1.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3154</Words>
  <Application>Microsoft Macintosh PowerPoint</Application>
  <PresentationFormat>Widescreen</PresentationFormat>
  <Paragraphs>425</Paragraphs>
  <Slides>22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Aptos Display</vt:lpstr>
      <vt:lpstr>Arial</vt:lpstr>
      <vt:lpstr>Baskerville</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Oyekola, Adam</cp:lastModifiedBy>
  <cp:revision>1</cp:revision>
  <dcterms:created xsi:type="dcterms:W3CDTF">2026-04-08T01:03:57Z</dcterms:created>
  <dcterms:modified xsi:type="dcterms:W3CDTF">2026-04-14T21:58:10Z</dcterms:modified>
</cp:coreProperties>
</file>