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60" r:id="rId3"/>
    <p:sldId id="257" r:id="rId4"/>
    <p:sldId id="258" r:id="rId5"/>
    <p:sldId id="268" r:id="rId6"/>
    <p:sldId id="259" r:id="rId7"/>
    <p:sldId id="267" r:id="rId8"/>
    <p:sldId id="279" r:id="rId9"/>
    <p:sldId id="286" r:id="rId10"/>
    <p:sldId id="278" r:id="rId11"/>
    <p:sldId id="284" r:id="rId12"/>
    <p:sldId id="261" r:id="rId13"/>
    <p:sldId id="295" r:id="rId14"/>
    <p:sldId id="294" r:id="rId15"/>
    <p:sldId id="293" r:id="rId16"/>
    <p:sldId id="298" r:id="rId17"/>
    <p:sldId id="299" r:id="rId18"/>
    <p:sldId id="287" r:id="rId19"/>
    <p:sldId id="288" r:id="rId20"/>
    <p:sldId id="282" r:id="rId21"/>
    <p:sldId id="290" r:id="rId22"/>
    <p:sldId id="291" r:id="rId23"/>
    <p:sldId id="292" r:id="rId24"/>
    <p:sldId id="297" r:id="rId25"/>
    <p:sldId id="262" r:id="rId26"/>
    <p:sldId id="269" r:id="rId27"/>
    <p:sldId id="263" r:id="rId28"/>
    <p:sldId id="270" r:id="rId29"/>
    <p:sldId id="272" r:id="rId30"/>
    <p:sldId id="274" r:id="rId31"/>
    <p:sldId id="273" r:id="rId32"/>
    <p:sldId id="275" r:id="rId33"/>
    <p:sldId id="276" r:id="rId34"/>
    <p:sldId id="264" r:id="rId35"/>
    <p:sldId id="265" r:id="rId36"/>
    <p:sldId id="266" r:id="rId37"/>
    <p:sldId id="281" r:id="rId3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4D59"/>
    <a:srgbClr val="BF3140"/>
    <a:srgbClr val="941728"/>
    <a:srgbClr val="E6737C"/>
    <a:srgbClr val="EAEAEA"/>
    <a:srgbClr val="7A0012"/>
    <a:srgbClr val="8B0A1A"/>
    <a:srgbClr val="D9606E"/>
    <a:srgbClr val="A61B2B"/>
    <a:srgbClr val="C447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2977D-80C8-7541-9510-BBE602FBCB26}" v="234" dt="2026-03-24T21:11:59.281"/>
    <p1510:client id="{1C26E6C4-AFF7-D8FC-2793-A01F99ADF3E6}" v="1130" dt="2026-03-24T00:15:20.884"/>
    <p1510:client id="{23EB314D-208C-5610-5A71-DCE6A640D959}" v="10" dt="2026-03-24T21:42:58.682"/>
    <p1510:client id="{3DB8E8C3-2A81-4A3E-A850-D28DC6EB5770}" v="3" dt="2026-03-24T21:38:30.146"/>
    <p1510:client id="{3F77DCD9-BC2E-B543-AD50-5B0CE7889EBF}" v="1882" dt="2026-03-23T22:58:45.491"/>
    <p1510:client id="{41262D88-801D-D4F2-4EE1-63995F868C8B}" v="45" dt="2026-03-23T23:17:17.196"/>
    <p1510:client id="{52384059-B2FB-5E0E-0D35-1E1A0DBB3065}" v="430" dt="2026-03-24T20:27:19.075"/>
    <p1510:client id="{628CBF81-186F-6AAB-7FD1-7BAECEA2E7FF}" v="273" dt="2026-03-23T23:58:25.210"/>
    <p1510:client id="{6A15D27A-3B0E-45F8-8E11-F5CC41AD11F0}" v="3353" dt="2026-03-24T21:43:31.567"/>
    <p1510:client id="{6BD8DECD-3E5F-D58A-52BF-2D9D33DB1D38}" v="243" dt="2026-03-24T18:10:02.439"/>
    <p1510:client id="{C401C4B4-1040-CDB7-348C-E9DFFED5548B}" v="42" dt="2026-03-24T21:05:52.624"/>
    <p1510:client id="{DF0EA588-D1FF-C7E5-F1CD-8069245D3D74}" v="3454" dt="2026-03-24T20:04:32.3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1758" y="6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FF98F3-38C3-A448-860E-D769D88BFB82}"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en-US"/>
        </a:p>
      </dgm:t>
    </dgm:pt>
    <dgm:pt modelId="{11602827-A28F-A84A-A393-58ABEA426079}">
      <dgm:prSet phldrT="[Text]"/>
      <dgm:spPr/>
      <dgm:t>
        <a:bodyPr/>
        <a:lstStyle/>
        <a:p>
          <a:r>
            <a:rPr lang="en-US"/>
            <a:t>P</a:t>
          </a:r>
        </a:p>
      </dgm:t>
    </dgm:pt>
    <dgm:pt modelId="{4AC146A0-CDC8-2141-BF76-E85028412109}" type="parTrans" cxnId="{85F1E609-AC2C-124C-ACFF-CAF1E1ACA9BE}">
      <dgm:prSet/>
      <dgm:spPr/>
      <dgm:t>
        <a:bodyPr/>
        <a:lstStyle/>
        <a:p>
          <a:endParaRPr lang="en-US"/>
        </a:p>
      </dgm:t>
    </dgm:pt>
    <dgm:pt modelId="{9A8AF754-EC29-B14E-A09B-4A754D472209}" type="sibTrans" cxnId="{85F1E609-AC2C-124C-ACFF-CAF1E1ACA9BE}">
      <dgm:prSet/>
      <dgm:spPr/>
      <dgm:t>
        <a:bodyPr/>
        <a:lstStyle/>
        <a:p>
          <a:endParaRPr lang="en-US"/>
        </a:p>
      </dgm:t>
    </dgm:pt>
    <dgm:pt modelId="{24E5F454-D76A-EC4F-A23B-6C82E0F68262}">
      <dgm:prSet phldrT="[Text]" custT="1"/>
      <dgm:spPr>
        <a:solidFill>
          <a:srgbClr val="C00000"/>
        </a:solidFill>
      </dgm:spPr>
      <dgm:t>
        <a:bodyPr/>
        <a:lstStyle/>
        <a:p>
          <a:r>
            <a:rPr lang="en-US" sz="1200" dirty="0"/>
            <a:t>Government regulation bills</a:t>
          </a:r>
        </a:p>
      </dgm:t>
    </dgm:pt>
    <dgm:pt modelId="{3EC64BB7-66F6-2B4D-9474-552F074DF36E}" type="parTrans" cxnId="{45DC7D4E-BA61-C04F-AE62-09101A23209A}">
      <dgm:prSet/>
      <dgm:spPr/>
      <dgm:t>
        <a:bodyPr/>
        <a:lstStyle/>
        <a:p>
          <a:endParaRPr lang="en-US"/>
        </a:p>
      </dgm:t>
    </dgm:pt>
    <dgm:pt modelId="{31D99614-1A4B-5F40-86CC-AD6EC937FBF2}" type="sibTrans" cxnId="{45DC7D4E-BA61-C04F-AE62-09101A23209A}">
      <dgm:prSet/>
      <dgm:spPr/>
      <dgm:t>
        <a:bodyPr/>
        <a:lstStyle/>
        <a:p>
          <a:endParaRPr lang="en-US"/>
        </a:p>
      </dgm:t>
    </dgm:pt>
    <dgm:pt modelId="{1346649E-9BC3-0049-845B-5A190AC9BB8A}">
      <dgm:prSet phldrT="[Text]"/>
      <dgm:spPr/>
      <dgm:t>
        <a:bodyPr/>
        <a:lstStyle/>
        <a:p>
          <a:r>
            <a:rPr lang="en-US"/>
            <a:t>E</a:t>
          </a:r>
        </a:p>
      </dgm:t>
    </dgm:pt>
    <dgm:pt modelId="{9159735C-EA7C-C048-B54C-0B80530FE4CB}" type="parTrans" cxnId="{AECCDF7F-280A-464A-8291-9855BB87A972}">
      <dgm:prSet/>
      <dgm:spPr/>
      <dgm:t>
        <a:bodyPr/>
        <a:lstStyle/>
        <a:p>
          <a:endParaRPr lang="en-US"/>
        </a:p>
      </dgm:t>
    </dgm:pt>
    <dgm:pt modelId="{31F642C1-8501-E84F-9935-9C682F0FEED1}" type="sibTrans" cxnId="{AECCDF7F-280A-464A-8291-9855BB87A972}">
      <dgm:prSet/>
      <dgm:spPr/>
      <dgm:t>
        <a:bodyPr/>
        <a:lstStyle/>
        <a:p>
          <a:endParaRPr lang="en-US"/>
        </a:p>
      </dgm:t>
    </dgm:pt>
    <dgm:pt modelId="{5232DAF9-6FB9-CA44-8B4D-75AC71B8DACB}">
      <dgm:prSet phldrT="[Text]" custT="1"/>
      <dgm:spPr>
        <a:solidFill>
          <a:srgbClr val="C00000"/>
        </a:solidFill>
      </dgm:spPr>
      <dgm:t>
        <a:bodyPr/>
        <a:lstStyle/>
        <a:p>
          <a:r>
            <a:rPr lang="en-US" sz="1200"/>
            <a:t>High rates affecting funding cycles</a:t>
          </a:r>
        </a:p>
      </dgm:t>
    </dgm:pt>
    <dgm:pt modelId="{4B7F56AC-BDE6-E14F-A1AE-B6561D3B3E86}" type="parTrans" cxnId="{AA28E022-A2BE-264D-A0A7-FA86B28183DD}">
      <dgm:prSet/>
      <dgm:spPr/>
      <dgm:t>
        <a:bodyPr/>
        <a:lstStyle/>
        <a:p>
          <a:endParaRPr lang="en-US"/>
        </a:p>
      </dgm:t>
    </dgm:pt>
    <dgm:pt modelId="{EAC2A9E8-4BC6-794A-9EC2-E9A11987C481}" type="sibTrans" cxnId="{AA28E022-A2BE-264D-A0A7-FA86B28183DD}">
      <dgm:prSet/>
      <dgm:spPr/>
      <dgm:t>
        <a:bodyPr/>
        <a:lstStyle/>
        <a:p>
          <a:endParaRPr lang="en-US"/>
        </a:p>
      </dgm:t>
    </dgm:pt>
    <dgm:pt modelId="{87995BF8-87A4-2645-8FE4-5340183CECE8}">
      <dgm:prSet phldrT="[Text]"/>
      <dgm:spPr/>
      <dgm:t>
        <a:bodyPr/>
        <a:lstStyle/>
        <a:p>
          <a:r>
            <a:rPr lang="en-US"/>
            <a:t>S</a:t>
          </a:r>
        </a:p>
      </dgm:t>
    </dgm:pt>
    <dgm:pt modelId="{D50A1B45-E597-B34C-B857-3CBF94F6B6E7}" type="parTrans" cxnId="{AB17CF56-550F-314D-9FC5-59652E4DFDB8}">
      <dgm:prSet/>
      <dgm:spPr/>
      <dgm:t>
        <a:bodyPr/>
        <a:lstStyle/>
        <a:p>
          <a:endParaRPr lang="en-US"/>
        </a:p>
      </dgm:t>
    </dgm:pt>
    <dgm:pt modelId="{C98B7D5E-B818-C247-AB3C-A11D09E5AD80}" type="sibTrans" cxnId="{AB17CF56-550F-314D-9FC5-59652E4DFDB8}">
      <dgm:prSet/>
      <dgm:spPr/>
      <dgm:t>
        <a:bodyPr/>
        <a:lstStyle/>
        <a:p>
          <a:endParaRPr lang="en-US"/>
        </a:p>
      </dgm:t>
    </dgm:pt>
    <dgm:pt modelId="{CB35BDE6-68FA-BC40-970B-EBC5F480032F}">
      <dgm:prSet phldrT="[Text]" custT="1"/>
      <dgm:spPr>
        <a:solidFill>
          <a:srgbClr val="C00000"/>
        </a:solidFill>
      </dgm:spPr>
      <dgm:t>
        <a:bodyPr/>
        <a:lstStyle/>
        <a:p>
          <a:r>
            <a:rPr lang="en-US" sz="1200"/>
            <a:t>More remote work</a:t>
          </a:r>
        </a:p>
      </dgm:t>
    </dgm:pt>
    <dgm:pt modelId="{E4FD8B09-01E0-1448-91A2-C333868EF83E}" type="parTrans" cxnId="{26782FDE-6401-4044-8343-3FCAA4AC9205}">
      <dgm:prSet/>
      <dgm:spPr/>
      <dgm:t>
        <a:bodyPr/>
        <a:lstStyle/>
        <a:p>
          <a:endParaRPr lang="en-US"/>
        </a:p>
      </dgm:t>
    </dgm:pt>
    <dgm:pt modelId="{9A7461A9-5868-8D4C-A73E-C2B7085C8141}" type="sibTrans" cxnId="{26782FDE-6401-4044-8343-3FCAA4AC9205}">
      <dgm:prSet/>
      <dgm:spPr/>
      <dgm:t>
        <a:bodyPr/>
        <a:lstStyle/>
        <a:p>
          <a:endParaRPr lang="en-US"/>
        </a:p>
      </dgm:t>
    </dgm:pt>
    <dgm:pt modelId="{203D44E7-430A-8243-A112-4A899B72FCD2}">
      <dgm:prSet/>
      <dgm:spPr/>
      <dgm:t>
        <a:bodyPr/>
        <a:lstStyle/>
        <a:p>
          <a:r>
            <a:rPr lang="en-US"/>
            <a:t>T</a:t>
          </a:r>
        </a:p>
      </dgm:t>
    </dgm:pt>
    <dgm:pt modelId="{451B8BF8-6368-B441-A7A3-C19AE2617A68}" type="parTrans" cxnId="{81FE5625-3609-9F4F-B994-0A9E361E09BB}">
      <dgm:prSet/>
      <dgm:spPr/>
      <dgm:t>
        <a:bodyPr/>
        <a:lstStyle/>
        <a:p>
          <a:endParaRPr lang="en-US"/>
        </a:p>
      </dgm:t>
    </dgm:pt>
    <dgm:pt modelId="{A36CBF59-E0DD-7C4C-AF4E-90EB6017D7DD}" type="sibTrans" cxnId="{81FE5625-3609-9F4F-B994-0A9E361E09BB}">
      <dgm:prSet/>
      <dgm:spPr/>
      <dgm:t>
        <a:bodyPr/>
        <a:lstStyle/>
        <a:p>
          <a:endParaRPr lang="en-US"/>
        </a:p>
      </dgm:t>
    </dgm:pt>
    <dgm:pt modelId="{EE19D220-2D0D-1640-A791-5F3ADEDEC059}">
      <dgm:prSet custT="1"/>
      <dgm:spPr>
        <a:solidFill>
          <a:srgbClr val="C00000"/>
        </a:solidFill>
      </dgm:spPr>
      <dgm:t>
        <a:bodyPr/>
        <a:lstStyle/>
        <a:p>
          <a:r>
            <a:rPr lang="en-US" sz="1200"/>
            <a:t>Evolving technology</a:t>
          </a:r>
        </a:p>
      </dgm:t>
    </dgm:pt>
    <dgm:pt modelId="{5193A230-7C5C-1241-B4BB-3B7E23D66D26}" type="parTrans" cxnId="{FB9973B4-3E7A-DF43-8369-803AFFA04ADF}">
      <dgm:prSet/>
      <dgm:spPr/>
      <dgm:t>
        <a:bodyPr/>
        <a:lstStyle/>
        <a:p>
          <a:endParaRPr lang="en-US"/>
        </a:p>
      </dgm:t>
    </dgm:pt>
    <dgm:pt modelId="{A43B08D4-3F8C-C249-8493-8EEADE0EDE1F}" type="sibTrans" cxnId="{FB9973B4-3E7A-DF43-8369-803AFFA04ADF}">
      <dgm:prSet/>
      <dgm:spPr/>
      <dgm:t>
        <a:bodyPr/>
        <a:lstStyle/>
        <a:p>
          <a:endParaRPr lang="en-US"/>
        </a:p>
      </dgm:t>
    </dgm:pt>
    <dgm:pt modelId="{C9A40090-1C44-E842-BA28-2C38B0D87EE0}">
      <dgm:prSet custT="1"/>
      <dgm:spPr>
        <a:solidFill>
          <a:srgbClr val="C00000"/>
        </a:solidFill>
      </dgm:spPr>
      <dgm:t>
        <a:bodyPr/>
        <a:lstStyle/>
        <a:p>
          <a:r>
            <a:rPr lang="en-US" sz="1200"/>
            <a:t>Global privacy frameworks</a:t>
          </a:r>
        </a:p>
      </dgm:t>
    </dgm:pt>
    <dgm:pt modelId="{9CCD2675-DBC6-2941-8278-B0D5B8311942}" type="parTrans" cxnId="{E731A489-F8FD-9848-9CA0-1A7D81F73C9D}">
      <dgm:prSet/>
      <dgm:spPr/>
      <dgm:t>
        <a:bodyPr/>
        <a:lstStyle/>
        <a:p>
          <a:endParaRPr lang="en-US"/>
        </a:p>
      </dgm:t>
    </dgm:pt>
    <dgm:pt modelId="{F15303DE-F3E8-6B44-8CD0-6EC771D40A9C}" type="sibTrans" cxnId="{E731A489-F8FD-9848-9CA0-1A7D81F73C9D}">
      <dgm:prSet/>
      <dgm:spPr/>
      <dgm:t>
        <a:bodyPr/>
        <a:lstStyle/>
        <a:p>
          <a:endParaRPr lang="en-US"/>
        </a:p>
      </dgm:t>
    </dgm:pt>
    <dgm:pt modelId="{7B9D10C0-C9EF-AB40-9C3C-44519DF48D1F}">
      <dgm:prSet/>
      <dgm:spPr/>
      <dgm:t>
        <a:bodyPr/>
        <a:lstStyle/>
        <a:p>
          <a:r>
            <a:rPr lang="en-US"/>
            <a:t>L</a:t>
          </a:r>
        </a:p>
      </dgm:t>
    </dgm:pt>
    <dgm:pt modelId="{0B777568-01F3-F14C-837B-121D332553C6}" type="parTrans" cxnId="{685F2E34-8A39-994D-A56C-F1B6D3067AA1}">
      <dgm:prSet/>
      <dgm:spPr/>
      <dgm:t>
        <a:bodyPr/>
        <a:lstStyle/>
        <a:p>
          <a:endParaRPr lang="en-US"/>
        </a:p>
      </dgm:t>
    </dgm:pt>
    <dgm:pt modelId="{43B01391-B682-6748-8782-30017F588FB8}" type="sibTrans" cxnId="{685F2E34-8A39-994D-A56C-F1B6D3067AA1}">
      <dgm:prSet/>
      <dgm:spPr/>
      <dgm:t>
        <a:bodyPr/>
        <a:lstStyle/>
        <a:p>
          <a:endParaRPr lang="en-US"/>
        </a:p>
      </dgm:t>
    </dgm:pt>
    <dgm:pt modelId="{026E634B-158D-E443-ADC4-0FF34824D873}">
      <dgm:prSet/>
      <dgm:spPr/>
      <dgm:t>
        <a:bodyPr/>
        <a:lstStyle/>
        <a:p>
          <a:r>
            <a:rPr lang="en-US"/>
            <a:t>E</a:t>
          </a:r>
        </a:p>
      </dgm:t>
    </dgm:pt>
    <dgm:pt modelId="{7FBA1A8B-34A4-0743-94D0-1B40ED5F9DEC}" type="parTrans" cxnId="{4F074E7D-5183-2241-B36B-B741831FDABE}">
      <dgm:prSet/>
      <dgm:spPr/>
      <dgm:t>
        <a:bodyPr/>
        <a:lstStyle/>
        <a:p>
          <a:endParaRPr lang="en-US"/>
        </a:p>
      </dgm:t>
    </dgm:pt>
    <dgm:pt modelId="{E1077B20-C021-6842-B10A-6173C77DACD6}" type="sibTrans" cxnId="{4F074E7D-5183-2241-B36B-B741831FDABE}">
      <dgm:prSet/>
      <dgm:spPr/>
      <dgm:t>
        <a:bodyPr/>
        <a:lstStyle/>
        <a:p>
          <a:endParaRPr lang="en-US"/>
        </a:p>
      </dgm:t>
    </dgm:pt>
    <dgm:pt modelId="{DBAB3E2D-5959-9F4A-A449-B3DEA74BB3E8}">
      <dgm:prSet custT="1"/>
      <dgm:spPr>
        <a:solidFill>
          <a:srgbClr val="C00000"/>
        </a:solidFill>
      </dgm:spPr>
      <dgm:t>
        <a:bodyPr/>
        <a:lstStyle/>
        <a:p>
          <a:r>
            <a:rPr lang="en-US" sz="1200"/>
            <a:t>E-waste regulation</a:t>
          </a:r>
        </a:p>
      </dgm:t>
    </dgm:pt>
    <dgm:pt modelId="{AE77A665-D39F-7346-AB69-DEC973031A46}" type="parTrans" cxnId="{A522232A-478E-D841-896C-9DBEDF3BB9C2}">
      <dgm:prSet/>
      <dgm:spPr/>
      <dgm:t>
        <a:bodyPr/>
        <a:lstStyle/>
        <a:p>
          <a:endParaRPr lang="en-US"/>
        </a:p>
      </dgm:t>
    </dgm:pt>
    <dgm:pt modelId="{746F2438-9000-AB44-81D6-D36045315568}" type="sibTrans" cxnId="{A522232A-478E-D841-896C-9DBEDF3BB9C2}">
      <dgm:prSet/>
      <dgm:spPr/>
      <dgm:t>
        <a:bodyPr/>
        <a:lstStyle/>
        <a:p>
          <a:endParaRPr lang="en-US"/>
        </a:p>
      </dgm:t>
    </dgm:pt>
    <dgm:pt modelId="{E7DC2A44-04BE-C84C-881B-972E9E956C74}" type="pres">
      <dgm:prSet presAssocID="{E1FF98F3-38C3-A448-860E-D769D88BFB82}" presName="theList" presStyleCnt="0">
        <dgm:presLayoutVars>
          <dgm:dir/>
          <dgm:animLvl val="lvl"/>
          <dgm:resizeHandles val="exact"/>
        </dgm:presLayoutVars>
      </dgm:prSet>
      <dgm:spPr/>
    </dgm:pt>
    <dgm:pt modelId="{6E38030F-CCBF-504D-B369-ADC723BC379A}" type="pres">
      <dgm:prSet presAssocID="{11602827-A28F-A84A-A393-58ABEA426079}" presName="compNode" presStyleCnt="0"/>
      <dgm:spPr/>
    </dgm:pt>
    <dgm:pt modelId="{7758CA06-713A-924D-BC26-76C09A8DCB11}" type="pres">
      <dgm:prSet presAssocID="{11602827-A28F-A84A-A393-58ABEA426079}" presName="aNode" presStyleLbl="bgShp" presStyleIdx="0" presStyleCnt="6"/>
      <dgm:spPr/>
    </dgm:pt>
    <dgm:pt modelId="{C43F64AB-A838-F847-BBC7-80F4B85FB444}" type="pres">
      <dgm:prSet presAssocID="{11602827-A28F-A84A-A393-58ABEA426079}" presName="textNode" presStyleLbl="bgShp" presStyleIdx="0" presStyleCnt="6"/>
      <dgm:spPr/>
    </dgm:pt>
    <dgm:pt modelId="{B306A5E3-128E-104B-9AC0-BA254E16A8E1}" type="pres">
      <dgm:prSet presAssocID="{11602827-A28F-A84A-A393-58ABEA426079}" presName="compChildNode" presStyleCnt="0"/>
      <dgm:spPr/>
    </dgm:pt>
    <dgm:pt modelId="{5FBB4BAA-2288-954D-9468-9FEAC2A5455B}" type="pres">
      <dgm:prSet presAssocID="{11602827-A28F-A84A-A393-58ABEA426079}" presName="theInnerList" presStyleCnt="0"/>
      <dgm:spPr/>
    </dgm:pt>
    <dgm:pt modelId="{9A0826AE-8FD6-614F-85C7-5477E99F6FC2}" type="pres">
      <dgm:prSet presAssocID="{24E5F454-D76A-EC4F-A23B-6C82E0F68262}" presName="childNode" presStyleLbl="node1" presStyleIdx="0" presStyleCnt="6">
        <dgm:presLayoutVars>
          <dgm:bulletEnabled val="1"/>
        </dgm:presLayoutVars>
      </dgm:prSet>
      <dgm:spPr/>
    </dgm:pt>
    <dgm:pt modelId="{69D5022A-C59F-1D41-B773-BA3B1892BCE9}" type="pres">
      <dgm:prSet presAssocID="{11602827-A28F-A84A-A393-58ABEA426079}" presName="aSpace" presStyleCnt="0"/>
      <dgm:spPr/>
    </dgm:pt>
    <dgm:pt modelId="{26C5535F-E972-C84E-98AF-E85534646F9E}" type="pres">
      <dgm:prSet presAssocID="{1346649E-9BC3-0049-845B-5A190AC9BB8A}" presName="compNode" presStyleCnt="0"/>
      <dgm:spPr/>
    </dgm:pt>
    <dgm:pt modelId="{F27230D0-5DA1-2747-B036-7F6BA8DF4872}" type="pres">
      <dgm:prSet presAssocID="{1346649E-9BC3-0049-845B-5A190AC9BB8A}" presName="aNode" presStyleLbl="bgShp" presStyleIdx="1" presStyleCnt="6"/>
      <dgm:spPr/>
    </dgm:pt>
    <dgm:pt modelId="{262EC26E-2F5A-1A4E-82F3-DAC34C66A2B4}" type="pres">
      <dgm:prSet presAssocID="{1346649E-9BC3-0049-845B-5A190AC9BB8A}" presName="textNode" presStyleLbl="bgShp" presStyleIdx="1" presStyleCnt="6"/>
      <dgm:spPr/>
    </dgm:pt>
    <dgm:pt modelId="{B41DD6DB-C472-4742-80D3-C1DEA6BDF49F}" type="pres">
      <dgm:prSet presAssocID="{1346649E-9BC3-0049-845B-5A190AC9BB8A}" presName="compChildNode" presStyleCnt="0"/>
      <dgm:spPr/>
    </dgm:pt>
    <dgm:pt modelId="{49F75B1C-66F2-7E4E-A2F4-29C23AE928D5}" type="pres">
      <dgm:prSet presAssocID="{1346649E-9BC3-0049-845B-5A190AC9BB8A}" presName="theInnerList" presStyleCnt="0"/>
      <dgm:spPr/>
    </dgm:pt>
    <dgm:pt modelId="{5DD7A12A-67A6-9A42-B092-4A18C0515F5F}" type="pres">
      <dgm:prSet presAssocID="{5232DAF9-6FB9-CA44-8B4D-75AC71B8DACB}" presName="childNode" presStyleLbl="node1" presStyleIdx="1" presStyleCnt="6">
        <dgm:presLayoutVars>
          <dgm:bulletEnabled val="1"/>
        </dgm:presLayoutVars>
      </dgm:prSet>
      <dgm:spPr/>
    </dgm:pt>
    <dgm:pt modelId="{5116B69A-D749-F24B-86DD-1699D9D399C7}" type="pres">
      <dgm:prSet presAssocID="{1346649E-9BC3-0049-845B-5A190AC9BB8A}" presName="aSpace" presStyleCnt="0"/>
      <dgm:spPr/>
    </dgm:pt>
    <dgm:pt modelId="{260C8A12-90C6-2E46-9099-31F3CDE0B143}" type="pres">
      <dgm:prSet presAssocID="{87995BF8-87A4-2645-8FE4-5340183CECE8}" presName="compNode" presStyleCnt="0"/>
      <dgm:spPr/>
    </dgm:pt>
    <dgm:pt modelId="{BE08C473-5EE8-1546-90BF-620E33894948}" type="pres">
      <dgm:prSet presAssocID="{87995BF8-87A4-2645-8FE4-5340183CECE8}" presName="aNode" presStyleLbl="bgShp" presStyleIdx="2" presStyleCnt="6"/>
      <dgm:spPr/>
    </dgm:pt>
    <dgm:pt modelId="{794EE5CF-30AA-DF4D-AAA1-07A5B611FF03}" type="pres">
      <dgm:prSet presAssocID="{87995BF8-87A4-2645-8FE4-5340183CECE8}" presName="textNode" presStyleLbl="bgShp" presStyleIdx="2" presStyleCnt="6"/>
      <dgm:spPr/>
    </dgm:pt>
    <dgm:pt modelId="{3D10C41F-FDF2-8644-BFD6-D5BB326368F7}" type="pres">
      <dgm:prSet presAssocID="{87995BF8-87A4-2645-8FE4-5340183CECE8}" presName="compChildNode" presStyleCnt="0"/>
      <dgm:spPr/>
    </dgm:pt>
    <dgm:pt modelId="{759FAC77-A672-EA44-8B36-3FC12D6C36C3}" type="pres">
      <dgm:prSet presAssocID="{87995BF8-87A4-2645-8FE4-5340183CECE8}" presName="theInnerList" presStyleCnt="0"/>
      <dgm:spPr/>
    </dgm:pt>
    <dgm:pt modelId="{2B79F5EF-FAD5-9A45-AEF3-20487C1E8AD7}" type="pres">
      <dgm:prSet presAssocID="{CB35BDE6-68FA-BC40-970B-EBC5F480032F}" presName="childNode" presStyleLbl="node1" presStyleIdx="2" presStyleCnt="6">
        <dgm:presLayoutVars>
          <dgm:bulletEnabled val="1"/>
        </dgm:presLayoutVars>
      </dgm:prSet>
      <dgm:spPr/>
    </dgm:pt>
    <dgm:pt modelId="{55DF2A61-C35F-5949-9355-77539720F06D}" type="pres">
      <dgm:prSet presAssocID="{87995BF8-87A4-2645-8FE4-5340183CECE8}" presName="aSpace" presStyleCnt="0"/>
      <dgm:spPr/>
    </dgm:pt>
    <dgm:pt modelId="{4D742B1B-0FF1-CA46-9A17-CEEE4A9FA548}" type="pres">
      <dgm:prSet presAssocID="{203D44E7-430A-8243-A112-4A899B72FCD2}" presName="compNode" presStyleCnt="0"/>
      <dgm:spPr/>
    </dgm:pt>
    <dgm:pt modelId="{7E7F0458-6C30-6642-A30C-FBA683300182}" type="pres">
      <dgm:prSet presAssocID="{203D44E7-430A-8243-A112-4A899B72FCD2}" presName="aNode" presStyleLbl="bgShp" presStyleIdx="3" presStyleCnt="6"/>
      <dgm:spPr/>
    </dgm:pt>
    <dgm:pt modelId="{FFD97B69-3D8A-5A47-8C15-4AD80B2DE2A4}" type="pres">
      <dgm:prSet presAssocID="{203D44E7-430A-8243-A112-4A899B72FCD2}" presName="textNode" presStyleLbl="bgShp" presStyleIdx="3" presStyleCnt="6"/>
      <dgm:spPr/>
    </dgm:pt>
    <dgm:pt modelId="{71CA9B29-3C93-8B4A-A8C4-3C143698A29D}" type="pres">
      <dgm:prSet presAssocID="{203D44E7-430A-8243-A112-4A899B72FCD2}" presName="compChildNode" presStyleCnt="0"/>
      <dgm:spPr/>
    </dgm:pt>
    <dgm:pt modelId="{1E8A5252-6CE5-464B-AF90-B15086D5A6B4}" type="pres">
      <dgm:prSet presAssocID="{203D44E7-430A-8243-A112-4A899B72FCD2}" presName="theInnerList" presStyleCnt="0"/>
      <dgm:spPr/>
    </dgm:pt>
    <dgm:pt modelId="{F94CF67F-D39C-AF4B-8F0A-16F74C4A6261}" type="pres">
      <dgm:prSet presAssocID="{EE19D220-2D0D-1640-A791-5F3ADEDEC059}" presName="childNode" presStyleLbl="node1" presStyleIdx="3" presStyleCnt="6">
        <dgm:presLayoutVars>
          <dgm:bulletEnabled val="1"/>
        </dgm:presLayoutVars>
      </dgm:prSet>
      <dgm:spPr/>
    </dgm:pt>
    <dgm:pt modelId="{A0ADA2A6-BC88-A24F-90BE-482B706DE48F}" type="pres">
      <dgm:prSet presAssocID="{203D44E7-430A-8243-A112-4A899B72FCD2}" presName="aSpace" presStyleCnt="0"/>
      <dgm:spPr/>
    </dgm:pt>
    <dgm:pt modelId="{5F2B6CB5-92C1-7947-B49B-5069488AD767}" type="pres">
      <dgm:prSet presAssocID="{7B9D10C0-C9EF-AB40-9C3C-44519DF48D1F}" presName="compNode" presStyleCnt="0"/>
      <dgm:spPr/>
    </dgm:pt>
    <dgm:pt modelId="{6A9A484F-C045-A046-8873-D2ECEC11D34E}" type="pres">
      <dgm:prSet presAssocID="{7B9D10C0-C9EF-AB40-9C3C-44519DF48D1F}" presName="aNode" presStyleLbl="bgShp" presStyleIdx="4" presStyleCnt="6"/>
      <dgm:spPr/>
    </dgm:pt>
    <dgm:pt modelId="{CE3FF94E-4094-FD4D-94E5-46399E4F758A}" type="pres">
      <dgm:prSet presAssocID="{7B9D10C0-C9EF-AB40-9C3C-44519DF48D1F}" presName="textNode" presStyleLbl="bgShp" presStyleIdx="4" presStyleCnt="6"/>
      <dgm:spPr/>
    </dgm:pt>
    <dgm:pt modelId="{C5BE8D90-A6D7-1A46-9437-D51A6C16A369}" type="pres">
      <dgm:prSet presAssocID="{7B9D10C0-C9EF-AB40-9C3C-44519DF48D1F}" presName="compChildNode" presStyleCnt="0"/>
      <dgm:spPr/>
    </dgm:pt>
    <dgm:pt modelId="{6A137D9B-AEA9-F24B-929A-47D08C4ECC95}" type="pres">
      <dgm:prSet presAssocID="{7B9D10C0-C9EF-AB40-9C3C-44519DF48D1F}" presName="theInnerList" presStyleCnt="0"/>
      <dgm:spPr/>
    </dgm:pt>
    <dgm:pt modelId="{D213674E-8359-264A-8C01-313F1D085366}" type="pres">
      <dgm:prSet presAssocID="{C9A40090-1C44-E842-BA28-2C38B0D87EE0}" presName="childNode" presStyleLbl="node1" presStyleIdx="4" presStyleCnt="6">
        <dgm:presLayoutVars>
          <dgm:bulletEnabled val="1"/>
        </dgm:presLayoutVars>
      </dgm:prSet>
      <dgm:spPr/>
    </dgm:pt>
    <dgm:pt modelId="{7C3CCA8E-2A21-7847-97F2-528E6DC7FB85}" type="pres">
      <dgm:prSet presAssocID="{7B9D10C0-C9EF-AB40-9C3C-44519DF48D1F}" presName="aSpace" presStyleCnt="0"/>
      <dgm:spPr/>
    </dgm:pt>
    <dgm:pt modelId="{EC7E37EC-F035-1F43-9A7B-C3B131569E6A}" type="pres">
      <dgm:prSet presAssocID="{026E634B-158D-E443-ADC4-0FF34824D873}" presName="compNode" presStyleCnt="0"/>
      <dgm:spPr/>
    </dgm:pt>
    <dgm:pt modelId="{5236A308-DB68-434E-AE08-862865E501C6}" type="pres">
      <dgm:prSet presAssocID="{026E634B-158D-E443-ADC4-0FF34824D873}" presName="aNode" presStyleLbl="bgShp" presStyleIdx="5" presStyleCnt="6"/>
      <dgm:spPr/>
    </dgm:pt>
    <dgm:pt modelId="{F950794E-0457-9D44-9E9B-3FFE5CE2316D}" type="pres">
      <dgm:prSet presAssocID="{026E634B-158D-E443-ADC4-0FF34824D873}" presName="textNode" presStyleLbl="bgShp" presStyleIdx="5" presStyleCnt="6"/>
      <dgm:spPr/>
    </dgm:pt>
    <dgm:pt modelId="{640C3184-2F7B-7548-94F0-4E43B1A067CC}" type="pres">
      <dgm:prSet presAssocID="{026E634B-158D-E443-ADC4-0FF34824D873}" presName="compChildNode" presStyleCnt="0"/>
      <dgm:spPr/>
    </dgm:pt>
    <dgm:pt modelId="{7D1E4FB9-E821-CE48-B245-0B1CD0A9C154}" type="pres">
      <dgm:prSet presAssocID="{026E634B-158D-E443-ADC4-0FF34824D873}" presName="theInnerList" presStyleCnt="0"/>
      <dgm:spPr/>
    </dgm:pt>
    <dgm:pt modelId="{268C4038-3B22-9245-9A79-47032E16D54B}" type="pres">
      <dgm:prSet presAssocID="{DBAB3E2D-5959-9F4A-A449-B3DEA74BB3E8}" presName="childNode" presStyleLbl="node1" presStyleIdx="5" presStyleCnt="6">
        <dgm:presLayoutVars>
          <dgm:bulletEnabled val="1"/>
        </dgm:presLayoutVars>
      </dgm:prSet>
      <dgm:spPr/>
    </dgm:pt>
  </dgm:ptLst>
  <dgm:cxnLst>
    <dgm:cxn modelId="{7EA7F407-A72E-E047-94C7-45256B271D3B}" type="presOf" srcId="{7B9D10C0-C9EF-AB40-9C3C-44519DF48D1F}" destId="{CE3FF94E-4094-FD4D-94E5-46399E4F758A}" srcOrd="1" destOrd="0" presId="urn:microsoft.com/office/officeart/2005/8/layout/lProcess2"/>
    <dgm:cxn modelId="{85F1E609-AC2C-124C-ACFF-CAF1E1ACA9BE}" srcId="{E1FF98F3-38C3-A448-860E-D769D88BFB82}" destId="{11602827-A28F-A84A-A393-58ABEA426079}" srcOrd="0" destOrd="0" parTransId="{4AC146A0-CDC8-2141-BF76-E85028412109}" sibTransId="{9A8AF754-EC29-B14E-A09B-4A754D472209}"/>
    <dgm:cxn modelId="{9C0D6817-6519-E64E-A637-5DEF14E84257}" type="presOf" srcId="{EE19D220-2D0D-1640-A791-5F3ADEDEC059}" destId="{F94CF67F-D39C-AF4B-8F0A-16F74C4A6261}" srcOrd="0" destOrd="0" presId="urn:microsoft.com/office/officeart/2005/8/layout/lProcess2"/>
    <dgm:cxn modelId="{09C54618-DE24-0F42-95EA-FF8B88243222}" type="presOf" srcId="{11602827-A28F-A84A-A393-58ABEA426079}" destId="{7758CA06-713A-924D-BC26-76C09A8DCB11}" srcOrd="0" destOrd="0" presId="urn:microsoft.com/office/officeart/2005/8/layout/lProcess2"/>
    <dgm:cxn modelId="{32FAC320-E5C5-544A-A05F-28EE4D972DAC}" type="presOf" srcId="{203D44E7-430A-8243-A112-4A899B72FCD2}" destId="{7E7F0458-6C30-6642-A30C-FBA683300182}" srcOrd="0" destOrd="0" presId="urn:microsoft.com/office/officeart/2005/8/layout/lProcess2"/>
    <dgm:cxn modelId="{AA28E022-A2BE-264D-A0A7-FA86B28183DD}" srcId="{1346649E-9BC3-0049-845B-5A190AC9BB8A}" destId="{5232DAF9-6FB9-CA44-8B4D-75AC71B8DACB}" srcOrd="0" destOrd="0" parTransId="{4B7F56AC-BDE6-E14F-A1AE-B6561D3B3E86}" sibTransId="{EAC2A9E8-4BC6-794A-9EC2-E9A11987C481}"/>
    <dgm:cxn modelId="{81FE5625-3609-9F4F-B994-0A9E361E09BB}" srcId="{E1FF98F3-38C3-A448-860E-D769D88BFB82}" destId="{203D44E7-430A-8243-A112-4A899B72FCD2}" srcOrd="3" destOrd="0" parTransId="{451B8BF8-6368-B441-A7A3-C19AE2617A68}" sibTransId="{A36CBF59-E0DD-7C4C-AF4E-90EB6017D7DD}"/>
    <dgm:cxn modelId="{A522232A-478E-D841-896C-9DBEDF3BB9C2}" srcId="{026E634B-158D-E443-ADC4-0FF34824D873}" destId="{DBAB3E2D-5959-9F4A-A449-B3DEA74BB3E8}" srcOrd="0" destOrd="0" parTransId="{AE77A665-D39F-7346-AB69-DEC973031A46}" sibTransId="{746F2438-9000-AB44-81D6-D36045315568}"/>
    <dgm:cxn modelId="{685F2E34-8A39-994D-A56C-F1B6D3067AA1}" srcId="{E1FF98F3-38C3-A448-860E-D769D88BFB82}" destId="{7B9D10C0-C9EF-AB40-9C3C-44519DF48D1F}" srcOrd="4" destOrd="0" parTransId="{0B777568-01F3-F14C-837B-121D332553C6}" sibTransId="{43B01391-B682-6748-8782-30017F588FB8}"/>
    <dgm:cxn modelId="{31F1A43E-67B3-7844-8C5E-671DCAF98685}" type="presOf" srcId="{CB35BDE6-68FA-BC40-970B-EBC5F480032F}" destId="{2B79F5EF-FAD5-9A45-AEF3-20487C1E8AD7}" srcOrd="0" destOrd="0" presId="urn:microsoft.com/office/officeart/2005/8/layout/lProcess2"/>
    <dgm:cxn modelId="{8B133C46-EE29-0940-A39A-07F61048E200}" type="presOf" srcId="{24E5F454-D76A-EC4F-A23B-6C82E0F68262}" destId="{9A0826AE-8FD6-614F-85C7-5477E99F6FC2}" srcOrd="0" destOrd="0" presId="urn:microsoft.com/office/officeart/2005/8/layout/lProcess2"/>
    <dgm:cxn modelId="{45DC7D4E-BA61-C04F-AE62-09101A23209A}" srcId="{11602827-A28F-A84A-A393-58ABEA426079}" destId="{24E5F454-D76A-EC4F-A23B-6C82E0F68262}" srcOrd="0" destOrd="0" parTransId="{3EC64BB7-66F6-2B4D-9474-552F074DF36E}" sibTransId="{31D99614-1A4B-5F40-86CC-AD6EC937FBF2}"/>
    <dgm:cxn modelId="{F25CD373-5433-9C4D-A0DD-1F292038FA64}" type="presOf" srcId="{203D44E7-430A-8243-A112-4A899B72FCD2}" destId="{FFD97B69-3D8A-5A47-8C15-4AD80B2DE2A4}" srcOrd="1" destOrd="0" presId="urn:microsoft.com/office/officeart/2005/8/layout/lProcess2"/>
    <dgm:cxn modelId="{AB17CF56-550F-314D-9FC5-59652E4DFDB8}" srcId="{E1FF98F3-38C3-A448-860E-D769D88BFB82}" destId="{87995BF8-87A4-2645-8FE4-5340183CECE8}" srcOrd="2" destOrd="0" parTransId="{D50A1B45-E597-B34C-B857-3CBF94F6B6E7}" sibTransId="{C98B7D5E-B818-C247-AB3C-A11D09E5AD80}"/>
    <dgm:cxn modelId="{F7184457-6EB0-B94D-83B1-915694F40B74}" type="presOf" srcId="{026E634B-158D-E443-ADC4-0FF34824D873}" destId="{F950794E-0457-9D44-9E9B-3FFE5CE2316D}" srcOrd="1" destOrd="0" presId="urn:microsoft.com/office/officeart/2005/8/layout/lProcess2"/>
    <dgm:cxn modelId="{721AF57B-77FB-7D42-8BD2-D6F0C9D58D8F}" type="presOf" srcId="{DBAB3E2D-5959-9F4A-A449-B3DEA74BB3E8}" destId="{268C4038-3B22-9245-9A79-47032E16D54B}" srcOrd="0" destOrd="0" presId="urn:microsoft.com/office/officeart/2005/8/layout/lProcess2"/>
    <dgm:cxn modelId="{4F074E7D-5183-2241-B36B-B741831FDABE}" srcId="{E1FF98F3-38C3-A448-860E-D769D88BFB82}" destId="{026E634B-158D-E443-ADC4-0FF34824D873}" srcOrd="5" destOrd="0" parTransId="{7FBA1A8B-34A4-0743-94D0-1B40ED5F9DEC}" sibTransId="{E1077B20-C021-6842-B10A-6173C77DACD6}"/>
    <dgm:cxn modelId="{AECCDF7F-280A-464A-8291-9855BB87A972}" srcId="{E1FF98F3-38C3-A448-860E-D769D88BFB82}" destId="{1346649E-9BC3-0049-845B-5A190AC9BB8A}" srcOrd="1" destOrd="0" parTransId="{9159735C-EA7C-C048-B54C-0B80530FE4CB}" sibTransId="{31F642C1-8501-E84F-9935-9C682F0FEED1}"/>
    <dgm:cxn modelId="{E731A489-F8FD-9848-9CA0-1A7D81F73C9D}" srcId="{7B9D10C0-C9EF-AB40-9C3C-44519DF48D1F}" destId="{C9A40090-1C44-E842-BA28-2C38B0D87EE0}" srcOrd="0" destOrd="0" parTransId="{9CCD2675-DBC6-2941-8278-B0D5B8311942}" sibTransId="{F15303DE-F3E8-6B44-8CD0-6EC771D40A9C}"/>
    <dgm:cxn modelId="{18E11794-3508-6748-97E4-856DA5A7FE02}" type="presOf" srcId="{E1FF98F3-38C3-A448-860E-D769D88BFB82}" destId="{E7DC2A44-04BE-C84C-881B-972E9E956C74}" srcOrd="0" destOrd="0" presId="urn:microsoft.com/office/officeart/2005/8/layout/lProcess2"/>
    <dgm:cxn modelId="{5449B19A-111A-6741-939C-BCB6CE2D74F6}" type="presOf" srcId="{5232DAF9-6FB9-CA44-8B4D-75AC71B8DACB}" destId="{5DD7A12A-67A6-9A42-B092-4A18C0515F5F}" srcOrd="0" destOrd="0" presId="urn:microsoft.com/office/officeart/2005/8/layout/lProcess2"/>
    <dgm:cxn modelId="{FB9973B4-3E7A-DF43-8369-803AFFA04ADF}" srcId="{203D44E7-430A-8243-A112-4A899B72FCD2}" destId="{EE19D220-2D0D-1640-A791-5F3ADEDEC059}" srcOrd="0" destOrd="0" parTransId="{5193A230-7C5C-1241-B4BB-3B7E23D66D26}" sibTransId="{A43B08D4-3F8C-C249-8493-8EEADE0EDE1F}"/>
    <dgm:cxn modelId="{6D875FB9-82E5-944B-B340-1714F234F0DB}" type="presOf" srcId="{026E634B-158D-E443-ADC4-0FF34824D873}" destId="{5236A308-DB68-434E-AE08-862865E501C6}" srcOrd="0" destOrd="0" presId="urn:microsoft.com/office/officeart/2005/8/layout/lProcess2"/>
    <dgm:cxn modelId="{8FB204C1-2479-EC4C-9A06-8390907B70C3}" type="presOf" srcId="{1346649E-9BC3-0049-845B-5A190AC9BB8A}" destId="{F27230D0-5DA1-2747-B036-7F6BA8DF4872}" srcOrd="0" destOrd="0" presId="urn:microsoft.com/office/officeart/2005/8/layout/lProcess2"/>
    <dgm:cxn modelId="{D2765AD1-C248-5A4F-9791-1FD16C27C3E4}" type="presOf" srcId="{87995BF8-87A4-2645-8FE4-5340183CECE8}" destId="{BE08C473-5EE8-1546-90BF-620E33894948}" srcOrd="0" destOrd="0" presId="urn:microsoft.com/office/officeart/2005/8/layout/lProcess2"/>
    <dgm:cxn modelId="{26782FDE-6401-4044-8343-3FCAA4AC9205}" srcId="{87995BF8-87A4-2645-8FE4-5340183CECE8}" destId="{CB35BDE6-68FA-BC40-970B-EBC5F480032F}" srcOrd="0" destOrd="0" parTransId="{E4FD8B09-01E0-1448-91A2-C333868EF83E}" sibTransId="{9A7461A9-5868-8D4C-A73E-C2B7085C8141}"/>
    <dgm:cxn modelId="{386158DF-D2AA-2446-9FE0-4AEBBE21AD44}" type="presOf" srcId="{11602827-A28F-A84A-A393-58ABEA426079}" destId="{C43F64AB-A838-F847-BBC7-80F4B85FB444}" srcOrd="1" destOrd="0" presId="urn:microsoft.com/office/officeart/2005/8/layout/lProcess2"/>
    <dgm:cxn modelId="{3DE84CE0-3050-634D-9749-ECAD146C051D}" type="presOf" srcId="{87995BF8-87A4-2645-8FE4-5340183CECE8}" destId="{794EE5CF-30AA-DF4D-AAA1-07A5B611FF03}" srcOrd="1" destOrd="0" presId="urn:microsoft.com/office/officeart/2005/8/layout/lProcess2"/>
    <dgm:cxn modelId="{1B4ACEE6-BB44-B64A-9DC7-6F00E5335B6E}" type="presOf" srcId="{7B9D10C0-C9EF-AB40-9C3C-44519DF48D1F}" destId="{6A9A484F-C045-A046-8873-D2ECEC11D34E}" srcOrd="0" destOrd="0" presId="urn:microsoft.com/office/officeart/2005/8/layout/lProcess2"/>
    <dgm:cxn modelId="{66AE6EF2-FB1C-AD44-98E2-7F55A54B0C1E}" type="presOf" srcId="{C9A40090-1C44-E842-BA28-2C38B0D87EE0}" destId="{D213674E-8359-264A-8C01-313F1D085366}" srcOrd="0" destOrd="0" presId="urn:microsoft.com/office/officeart/2005/8/layout/lProcess2"/>
    <dgm:cxn modelId="{74A4CEFF-34BA-5244-A27F-21B4863807E6}" type="presOf" srcId="{1346649E-9BC3-0049-845B-5A190AC9BB8A}" destId="{262EC26E-2F5A-1A4E-82F3-DAC34C66A2B4}" srcOrd="1" destOrd="0" presId="urn:microsoft.com/office/officeart/2005/8/layout/lProcess2"/>
    <dgm:cxn modelId="{B4914404-EA05-804F-B3CE-DA85B9688EC1}" type="presParOf" srcId="{E7DC2A44-04BE-C84C-881B-972E9E956C74}" destId="{6E38030F-CCBF-504D-B369-ADC723BC379A}" srcOrd="0" destOrd="0" presId="urn:microsoft.com/office/officeart/2005/8/layout/lProcess2"/>
    <dgm:cxn modelId="{155883B2-215B-9749-A7EB-86B3A5A556F2}" type="presParOf" srcId="{6E38030F-CCBF-504D-B369-ADC723BC379A}" destId="{7758CA06-713A-924D-BC26-76C09A8DCB11}" srcOrd="0" destOrd="0" presId="urn:microsoft.com/office/officeart/2005/8/layout/lProcess2"/>
    <dgm:cxn modelId="{B8713E39-F99E-4946-B482-44A0605B01CA}" type="presParOf" srcId="{6E38030F-CCBF-504D-B369-ADC723BC379A}" destId="{C43F64AB-A838-F847-BBC7-80F4B85FB444}" srcOrd="1" destOrd="0" presId="urn:microsoft.com/office/officeart/2005/8/layout/lProcess2"/>
    <dgm:cxn modelId="{796914BF-021F-394C-99CC-D83506115870}" type="presParOf" srcId="{6E38030F-CCBF-504D-B369-ADC723BC379A}" destId="{B306A5E3-128E-104B-9AC0-BA254E16A8E1}" srcOrd="2" destOrd="0" presId="urn:microsoft.com/office/officeart/2005/8/layout/lProcess2"/>
    <dgm:cxn modelId="{5B3A39CD-9509-0F48-AF0C-AC9BEB9DF28B}" type="presParOf" srcId="{B306A5E3-128E-104B-9AC0-BA254E16A8E1}" destId="{5FBB4BAA-2288-954D-9468-9FEAC2A5455B}" srcOrd="0" destOrd="0" presId="urn:microsoft.com/office/officeart/2005/8/layout/lProcess2"/>
    <dgm:cxn modelId="{1B4D7EAE-01C6-6C46-968C-F91F93FEB319}" type="presParOf" srcId="{5FBB4BAA-2288-954D-9468-9FEAC2A5455B}" destId="{9A0826AE-8FD6-614F-85C7-5477E99F6FC2}" srcOrd="0" destOrd="0" presId="urn:microsoft.com/office/officeart/2005/8/layout/lProcess2"/>
    <dgm:cxn modelId="{83BE97B6-C12B-0D4D-A89C-9B645B5A60BA}" type="presParOf" srcId="{E7DC2A44-04BE-C84C-881B-972E9E956C74}" destId="{69D5022A-C59F-1D41-B773-BA3B1892BCE9}" srcOrd="1" destOrd="0" presId="urn:microsoft.com/office/officeart/2005/8/layout/lProcess2"/>
    <dgm:cxn modelId="{938CF617-E816-E44A-91E6-799251280F22}" type="presParOf" srcId="{E7DC2A44-04BE-C84C-881B-972E9E956C74}" destId="{26C5535F-E972-C84E-98AF-E85534646F9E}" srcOrd="2" destOrd="0" presId="urn:microsoft.com/office/officeart/2005/8/layout/lProcess2"/>
    <dgm:cxn modelId="{F9402046-A167-EF4A-BE31-C527FBE53254}" type="presParOf" srcId="{26C5535F-E972-C84E-98AF-E85534646F9E}" destId="{F27230D0-5DA1-2747-B036-7F6BA8DF4872}" srcOrd="0" destOrd="0" presId="urn:microsoft.com/office/officeart/2005/8/layout/lProcess2"/>
    <dgm:cxn modelId="{53C14554-EF42-9641-9CAE-350B7AE807B0}" type="presParOf" srcId="{26C5535F-E972-C84E-98AF-E85534646F9E}" destId="{262EC26E-2F5A-1A4E-82F3-DAC34C66A2B4}" srcOrd="1" destOrd="0" presId="urn:microsoft.com/office/officeart/2005/8/layout/lProcess2"/>
    <dgm:cxn modelId="{662CBF16-EA86-1F44-A7C7-B6C054DD3BFE}" type="presParOf" srcId="{26C5535F-E972-C84E-98AF-E85534646F9E}" destId="{B41DD6DB-C472-4742-80D3-C1DEA6BDF49F}" srcOrd="2" destOrd="0" presId="urn:microsoft.com/office/officeart/2005/8/layout/lProcess2"/>
    <dgm:cxn modelId="{71D484AC-C01F-424C-B757-BECB429B308E}" type="presParOf" srcId="{B41DD6DB-C472-4742-80D3-C1DEA6BDF49F}" destId="{49F75B1C-66F2-7E4E-A2F4-29C23AE928D5}" srcOrd="0" destOrd="0" presId="urn:microsoft.com/office/officeart/2005/8/layout/lProcess2"/>
    <dgm:cxn modelId="{964D994A-1847-3E4E-82F3-E44618FCAB6C}" type="presParOf" srcId="{49F75B1C-66F2-7E4E-A2F4-29C23AE928D5}" destId="{5DD7A12A-67A6-9A42-B092-4A18C0515F5F}" srcOrd="0" destOrd="0" presId="urn:microsoft.com/office/officeart/2005/8/layout/lProcess2"/>
    <dgm:cxn modelId="{9EAD7E2D-0D52-EB49-A623-F46A06F7A4B1}" type="presParOf" srcId="{E7DC2A44-04BE-C84C-881B-972E9E956C74}" destId="{5116B69A-D749-F24B-86DD-1699D9D399C7}" srcOrd="3" destOrd="0" presId="urn:microsoft.com/office/officeart/2005/8/layout/lProcess2"/>
    <dgm:cxn modelId="{45FD1312-3B89-9048-8D04-6453C3EEAB8A}" type="presParOf" srcId="{E7DC2A44-04BE-C84C-881B-972E9E956C74}" destId="{260C8A12-90C6-2E46-9099-31F3CDE0B143}" srcOrd="4" destOrd="0" presId="urn:microsoft.com/office/officeart/2005/8/layout/lProcess2"/>
    <dgm:cxn modelId="{C43C0C46-83A7-7843-86DF-81E57A7B8CC1}" type="presParOf" srcId="{260C8A12-90C6-2E46-9099-31F3CDE0B143}" destId="{BE08C473-5EE8-1546-90BF-620E33894948}" srcOrd="0" destOrd="0" presId="urn:microsoft.com/office/officeart/2005/8/layout/lProcess2"/>
    <dgm:cxn modelId="{61D9F9D3-DE75-4248-BC56-224F87881319}" type="presParOf" srcId="{260C8A12-90C6-2E46-9099-31F3CDE0B143}" destId="{794EE5CF-30AA-DF4D-AAA1-07A5B611FF03}" srcOrd="1" destOrd="0" presId="urn:microsoft.com/office/officeart/2005/8/layout/lProcess2"/>
    <dgm:cxn modelId="{5A08286A-E890-F74E-9866-B428708967BB}" type="presParOf" srcId="{260C8A12-90C6-2E46-9099-31F3CDE0B143}" destId="{3D10C41F-FDF2-8644-BFD6-D5BB326368F7}" srcOrd="2" destOrd="0" presId="urn:microsoft.com/office/officeart/2005/8/layout/lProcess2"/>
    <dgm:cxn modelId="{4DB94D9D-0603-D644-9689-EB6D011DFB11}" type="presParOf" srcId="{3D10C41F-FDF2-8644-BFD6-D5BB326368F7}" destId="{759FAC77-A672-EA44-8B36-3FC12D6C36C3}" srcOrd="0" destOrd="0" presId="urn:microsoft.com/office/officeart/2005/8/layout/lProcess2"/>
    <dgm:cxn modelId="{68DF434E-EE9B-4E46-8931-F81780F0DA2F}" type="presParOf" srcId="{759FAC77-A672-EA44-8B36-3FC12D6C36C3}" destId="{2B79F5EF-FAD5-9A45-AEF3-20487C1E8AD7}" srcOrd="0" destOrd="0" presId="urn:microsoft.com/office/officeart/2005/8/layout/lProcess2"/>
    <dgm:cxn modelId="{ADAF60AE-1EF7-B84E-AA77-1991A02E20F3}" type="presParOf" srcId="{E7DC2A44-04BE-C84C-881B-972E9E956C74}" destId="{55DF2A61-C35F-5949-9355-77539720F06D}" srcOrd="5" destOrd="0" presId="urn:microsoft.com/office/officeart/2005/8/layout/lProcess2"/>
    <dgm:cxn modelId="{EDC7B65B-A3E5-784B-83B2-896B5A8ED92C}" type="presParOf" srcId="{E7DC2A44-04BE-C84C-881B-972E9E956C74}" destId="{4D742B1B-0FF1-CA46-9A17-CEEE4A9FA548}" srcOrd="6" destOrd="0" presId="urn:microsoft.com/office/officeart/2005/8/layout/lProcess2"/>
    <dgm:cxn modelId="{06018E6F-5576-3545-A182-0429AC9BBA1B}" type="presParOf" srcId="{4D742B1B-0FF1-CA46-9A17-CEEE4A9FA548}" destId="{7E7F0458-6C30-6642-A30C-FBA683300182}" srcOrd="0" destOrd="0" presId="urn:microsoft.com/office/officeart/2005/8/layout/lProcess2"/>
    <dgm:cxn modelId="{6E1549AB-0FD5-5646-87DA-BDC48F6E4461}" type="presParOf" srcId="{4D742B1B-0FF1-CA46-9A17-CEEE4A9FA548}" destId="{FFD97B69-3D8A-5A47-8C15-4AD80B2DE2A4}" srcOrd="1" destOrd="0" presId="urn:microsoft.com/office/officeart/2005/8/layout/lProcess2"/>
    <dgm:cxn modelId="{9235BA9E-6624-6A4D-92C7-EBED993F0AF0}" type="presParOf" srcId="{4D742B1B-0FF1-CA46-9A17-CEEE4A9FA548}" destId="{71CA9B29-3C93-8B4A-A8C4-3C143698A29D}" srcOrd="2" destOrd="0" presId="urn:microsoft.com/office/officeart/2005/8/layout/lProcess2"/>
    <dgm:cxn modelId="{DA067E74-DD5F-E043-ABA1-47D00E5BAF5F}" type="presParOf" srcId="{71CA9B29-3C93-8B4A-A8C4-3C143698A29D}" destId="{1E8A5252-6CE5-464B-AF90-B15086D5A6B4}" srcOrd="0" destOrd="0" presId="urn:microsoft.com/office/officeart/2005/8/layout/lProcess2"/>
    <dgm:cxn modelId="{DE846BBB-52DE-2B42-9B00-2792A9B723D9}" type="presParOf" srcId="{1E8A5252-6CE5-464B-AF90-B15086D5A6B4}" destId="{F94CF67F-D39C-AF4B-8F0A-16F74C4A6261}" srcOrd="0" destOrd="0" presId="urn:microsoft.com/office/officeart/2005/8/layout/lProcess2"/>
    <dgm:cxn modelId="{EB14A64E-E6B1-4D48-9B9D-5B3B806DBE74}" type="presParOf" srcId="{E7DC2A44-04BE-C84C-881B-972E9E956C74}" destId="{A0ADA2A6-BC88-A24F-90BE-482B706DE48F}" srcOrd="7" destOrd="0" presId="urn:microsoft.com/office/officeart/2005/8/layout/lProcess2"/>
    <dgm:cxn modelId="{7E18CB82-5702-D742-95AE-C9D3D4893F2A}" type="presParOf" srcId="{E7DC2A44-04BE-C84C-881B-972E9E956C74}" destId="{5F2B6CB5-92C1-7947-B49B-5069488AD767}" srcOrd="8" destOrd="0" presId="urn:microsoft.com/office/officeart/2005/8/layout/lProcess2"/>
    <dgm:cxn modelId="{CDF8C38E-50E2-A54A-988F-AB412B674134}" type="presParOf" srcId="{5F2B6CB5-92C1-7947-B49B-5069488AD767}" destId="{6A9A484F-C045-A046-8873-D2ECEC11D34E}" srcOrd="0" destOrd="0" presId="urn:microsoft.com/office/officeart/2005/8/layout/lProcess2"/>
    <dgm:cxn modelId="{B0281B47-4B1C-AC4A-9BA9-D3D295E2D900}" type="presParOf" srcId="{5F2B6CB5-92C1-7947-B49B-5069488AD767}" destId="{CE3FF94E-4094-FD4D-94E5-46399E4F758A}" srcOrd="1" destOrd="0" presId="urn:microsoft.com/office/officeart/2005/8/layout/lProcess2"/>
    <dgm:cxn modelId="{DD103142-5E16-E54C-9C66-C27989A7102F}" type="presParOf" srcId="{5F2B6CB5-92C1-7947-B49B-5069488AD767}" destId="{C5BE8D90-A6D7-1A46-9437-D51A6C16A369}" srcOrd="2" destOrd="0" presId="urn:microsoft.com/office/officeart/2005/8/layout/lProcess2"/>
    <dgm:cxn modelId="{6CA83E96-B768-854D-AB3D-DBF51936F285}" type="presParOf" srcId="{C5BE8D90-A6D7-1A46-9437-D51A6C16A369}" destId="{6A137D9B-AEA9-F24B-929A-47D08C4ECC95}" srcOrd="0" destOrd="0" presId="urn:microsoft.com/office/officeart/2005/8/layout/lProcess2"/>
    <dgm:cxn modelId="{44788FF6-9F81-5047-B3D4-31859553E74A}" type="presParOf" srcId="{6A137D9B-AEA9-F24B-929A-47D08C4ECC95}" destId="{D213674E-8359-264A-8C01-313F1D085366}" srcOrd="0" destOrd="0" presId="urn:microsoft.com/office/officeart/2005/8/layout/lProcess2"/>
    <dgm:cxn modelId="{7A57536C-2317-AA48-B0A6-61D7ABFC8CE9}" type="presParOf" srcId="{E7DC2A44-04BE-C84C-881B-972E9E956C74}" destId="{7C3CCA8E-2A21-7847-97F2-528E6DC7FB85}" srcOrd="9" destOrd="0" presId="urn:microsoft.com/office/officeart/2005/8/layout/lProcess2"/>
    <dgm:cxn modelId="{420348E0-3C0B-AC47-A2F1-31B94C55B0EE}" type="presParOf" srcId="{E7DC2A44-04BE-C84C-881B-972E9E956C74}" destId="{EC7E37EC-F035-1F43-9A7B-C3B131569E6A}" srcOrd="10" destOrd="0" presId="urn:microsoft.com/office/officeart/2005/8/layout/lProcess2"/>
    <dgm:cxn modelId="{457DE27C-E7DF-ED4D-B494-E38E771CDDFF}" type="presParOf" srcId="{EC7E37EC-F035-1F43-9A7B-C3B131569E6A}" destId="{5236A308-DB68-434E-AE08-862865E501C6}" srcOrd="0" destOrd="0" presId="urn:microsoft.com/office/officeart/2005/8/layout/lProcess2"/>
    <dgm:cxn modelId="{7EF3482F-8ED8-F54E-92E6-7FDD43571A98}" type="presParOf" srcId="{EC7E37EC-F035-1F43-9A7B-C3B131569E6A}" destId="{F950794E-0457-9D44-9E9B-3FFE5CE2316D}" srcOrd="1" destOrd="0" presId="urn:microsoft.com/office/officeart/2005/8/layout/lProcess2"/>
    <dgm:cxn modelId="{097B570B-0C22-BA4E-BBF6-BE2F2D7B002A}" type="presParOf" srcId="{EC7E37EC-F035-1F43-9A7B-C3B131569E6A}" destId="{640C3184-2F7B-7548-94F0-4E43B1A067CC}" srcOrd="2" destOrd="0" presId="urn:microsoft.com/office/officeart/2005/8/layout/lProcess2"/>
    <dgm:cxn modelId="{CEA4CAD0-EC75-D644-9029-BEC0DA178F38}" type="presParOf" srcId="{640C3184-2F7B-7548-94F0-4E43B1A067CC}" destId="{7D1E4FB9-E821-CE48-B245-0B1CD0A9C154}" srcOrd="0" destOrd="0" presId="urn:microsoft.com/office/officeart/2005/8/layout/lProcess2"/>
    <dgm:cxn modelId="{A5E6FF85-288A-8C40-9DA9-957A5D3D8F79}" type="presParOf" srcId="{7D1E4FB9-E821-CE48-B245-0B1CD0A9C154}" destId="{268C4038-3B22-9245-9A79-47032E16D54B}"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7E08BD-EFED-F246-AC7C-70FA32590A6F}" type="doc">
      <dgm:prSet loTypeId="urn:microsoft.com/office/officeart/2009/3/layout/OpposingIdeas" loCatId="" qsTypeId="urn:microsoft.com/office/officeart/2005/8/quickstyle/simple1" qsCatId="simple" csTypeId="urn:microsoft.com/office/officeart/2005/8/colors/accent1_2" csCatId="accent1" phldr="1"/>
      <dgm:spPr/>
      <dgm:t>
        <a:bodyPr/>
        <a:lstStyle/>
        <a:p>
          <a:endParaRPr lang="en-US"/>
        </a:p>
      </dgm:t>
    </dgm:pt>
    <dgm:pt modelId="{F86DABD9-0EB1-3941-A450-461CC07F6EA3}">
      <dgm:prSet phldrT="[Text]"/>
      <dgm:spPr/>
      <dgm:t>
        <a:bodyPr/>
        <a:lstStyle/>
        <a:p>
          <a:r>
            <a:rPr lang="en-US"/>
            <a:t>Input</a:t>
          </a:r>
        </a:p>
      </dgm:t>
    </dgm:pt>
    <dgm:pt modelId="{3024B3C8-FB9D-5F4B-B690-3696CD8235A9}" type="parTrans" cxnId="{D02AD6E8-94D0-994D-9690-D68A252136AB}">
      <dgm:prSet/>
      <dgm:spPr/>
      <dgm:t>
        <a:bodyPr/>
        <a:lstStyle/>
        <a:p>
          <a:endParaRPr lang="en-US"/>
        </a:p>
      </dgm:t>
    </dgm:pt>
    <dgm:pt modelId="{B67ABFFE-2787-1045-A6E9-5FBE4A541F06}" type="sibTrans" cxnId="{D02AD6E8-94D0-994D-9690-D68A252136AB}">
      <dgm:prSet/>
      <dgm:spPr/>
      <dgm:t>
        <a:bodyPr/>
        <a:lstStyle/>
        <a:p>
          <a:endParaRPr lang="en-US"/>
        </a:p>
      </dgm:t>
    </dgm:pt>
    <dgm:pt modelId="{C95CB51A-075D-804B-9057-2BC61ED2EDF5}">
      <dgm:prSet phldrT="[Text]"/>
      <dgm:spPr/>
      <dgm:t>
        <a:bodyPr/>
        <a:lstStyle/>
        <a:p>
          <a:r>
            <a:rPr lang="en-US" dirty="0"/>
            <a:t>Data, energy, CAPEX &amp; hardware</a:t>
          </a:r>
        </a:p>
      </dgm:t>
    </dgm:pt>
    <dgm:pt modelId="{7DB3AEF9-54FC-6947-9E5A-3E178A40D72E}" type="parTrans" cxnId="{98C6552C-8755-1D4F-93F4-3EAC33AB781C}">
      <dgm:prSet/>
      <dgm:spPr/>
      <dgm:t>
        <a:bodyPr/>
        <a:lstStyle/>
        <a:p>
          <a:endParaRPr lang="en-US"/>
        </a:p>
      </dgm:t>
    </dgm:pt>
    <dgm:pt modelId="{3229C7BF-586F-E142-BC83-E4D3BC687E68}" type="sibTrans" cxnId="{98C6552C-8755-1D4F-93F4-3EAC33AB781C}">
      <dgm:prSet/>
      <dgm:spPr/>
      <dgm:t>
        <a:bodyPr/>
        <a:lstStyle/>
        <a:p>
          <a:endParaRPr lang="en-US"/>
        </a:p>
      </dgm:t>
    </dgm:pt>
    <dgm:pt modelId="{31A25488-B48C-684A-BDC7-8B6A310F3658}">
      <dgm:prSet phldrT="[Text]"/>
      <dgm:spPr/>
      <dgm:t>
        <a:bodyPr/>
        <a:lstStyle/>
        <a:p>
          <a:r>
            <a:rPr lang="en-US"/>
            <a:t>Output</a:t>
          </a:r>
        </a:p>
      </dgm:t>
    </dgm:pt>
    <dgm:pt modelId="{697CD1B8-A37C-754E-8D9B-CE2C6FBC5534}" type="parTrans" cxnId="{867B1CED-E1E0-6F4D-AFA5-4669733D309C}">
      <dgm:prSet/>
      <dgm:spPr/>
      <dgm:t>
        <a:bodyPr/>
        <a:lstStyle/>
        <a:p>
          <a:endParaRPr lang="en-US"/>
        </a:p>
      </dgm:t>
    </dgm:pt>
    <dgm:pt modelId="{5A9A3646-B92F-5346-9423-B9C4EE239D7F}" type="sibTrans" cxnId="{867B1CED-E1E0-6F4D-AFA5-4669733D309C}">
      <dgm:prSet/>
      <dgm:spPr/>
      <dgm:t>
        <a:bodyPr/>
        <a:lstStyle/>
        <a:p>
          <a:endParaRPr lang="en-US"/>
        </a:p>
      </dgm:t>
    </dgm:pt>
    <dgm:pt modelId="{8D4FFA31-080C-4243-950C-0C3E5D6EAB8B}">
      <dgm:prSet phldrT="[Text]"/>
      <dgm:spPr/>
      <dgm:t>
        <a:bodyPr/>
        <a:lstStyle/>
        <a:p>
          <a:r>
            <a:rPr lang="en-US"/>
            <a:t>Cloud computing, software products, IT services </a:t>
          </a:r>
        </a:p>
      </dgm:t>
    </dgm:pt>
    <dgm:pt modelId="{9A18BC2D-CC32-7844-B76F-0B400B0F03F2}" type="parTrans" cxnId="{61C00D21-6FD4-9144-ADA8-E85F6C05122B}">
      <dgm:prSet/>
      <dgm:spPr/>
      <dgm:t>
        <a:bodyPr/>
        <a:lstStyle/>
        <a:p>
          <a:endParaRPr lang="en-US"/>
        </a:p>
      </dgm:t>
    </dgm:pt>
    <dgm:pt modelId="{5812ABBF-6D0C-1440-8C7E-996775CF52E5}" type="sibTrans" cxnId="{61C00D21-6FD4-9144-ADA8-E85F6C05122B}">
      <dgm:prSet/>
      <dgm:spPr/>
      <dgm:t>
        <a:bodyPr/>
        <a:lstStyle/>
        <a:p>
          <a:endParaRPr lang="en-US"/>
        </a:p>
      </dgm:t>
    </dgm:pt>
    <dgm:pt modelId="{CCD39AB6-1B0E-644B-802E-F33FE33BE63A}" type="pres">
      <dgm:prSet presAssocID="{D17E08BD-EFED-F246-AC7C-70FA32590A6F}" presName="Name0" presStyleCnt="0">
        <dgm:presLayoutVars>
          <dgm:chMax val="2"/>
          <dgm:dir/>
          <dgm:animOne val="branch"/>
          <dgm:animLvl val="lvl"/>
          <dgm:resizeHandles val="exact"/>
        </dgm:presLayoutVars>
      </dgm:prSet>
      <dgm:spPr/>
    </dgm:pt>
    <dgm:pt modelId="{E392288D-8F25-C94B-AFB8-B511C7ED9EA6}" type="pres">
      <dgm:prSet presAssocID="{D17E08BD-EFED-F246-AC7C-70FA32590A6F}" presName="Background" presStyleLbl="node1" presStyleIdx="0" presStyleCnt="1"/>
      <dgm:spPr>
        <a:solidFill>
          <a:srgbClr val="C00000"/>
        </a:solidFill>
      </dgm:spPr>
    </dgm:pt>
    <dgm:pt modelId="{B7DA1E76-F7E9-6D45-B726-8793E91DDC67}" type="pres">
      <dgm:prSet presAssocID="{D17E08BD-EFED-F246-AC7C-70FA32590A6F}" presName="Divider" presStyleLbl="callout" presStyleIdx="0" presStyleCnt="1"/>
      <dgm:spPr/>
    </dgm:pt>
    <dgm:pt modelId="{7B44A00D-5F8C-A64B-893E-CDEA9372EB9F}" type="pres">
      <dgm:prSet presAssocID="{D17E08BD-EFED-F246-AC7C-70FA32590A6F}" presName="ChildText1" presStyleLbl="revTx" presStyleIdx="0" presStyleCnt="0">
        <dgm:presLayoutVars>
          <dgm:chMax val="0"/>
          <dgm:chPref val="0"/>
          <dgm:bulletEnabled val="1"/>
        </dgm:presLayoutVars>
      </dgm:prSet>
      <dgm:spPr/>
    </dgm:pt>
    <dgm:pt modelId="{3FD19BC5-83CA-B042-B114-E93E4EEE415D}" type="pres">
      <dgm:prSet presAssocID="{D17E08BD-EFED-F246-AC7C-70FA32590A6F}" presName="ChildText2" presStyleLbl="revTx" presStyleIdx="0" presStyleCnt="0">
        <dgm:presLayoutVars>
          <dgm:chMax val="0"/>
          <dgm:chPref val="0"/>
          <dgm:bulletEnabled val="1"/>
        </dgm:presLayoutVars>
      </dgm:prSet>
      <dgm:spPr/>
    </dgm:pt>
    <dgm:pt modelId="{B06694BD-20D5-3741-A621-70D11795F161}" type="pres">
      <dgm:prSet presAssocID="{D17E08BD-EFED-F246-AC7C-70FA32590A6F}" presName="ParentText1" presStyleLbl="revTx" presStyleIdx="0" presStyleCnt="0">
        <dgm:presLayoutVars>
          <dgm:chMax val="1"/>
          <dgm:chPref val="1"/>
        </dgm:presLayoutVars>
      </dgm:prSet>
      <dgm:spPr/>
    </dgm:pt>
    <dgm:pt modelId="{5685CBB2-5FE4-F643-A5E3-25E61FE6CD18}" type="pres">
      <dgm:prSet presAssocID="{D17E08BD-EFED-F246-AC7C-70FA32590A6F}" presName="ParentShape1" presStyleLbl="alignImgPlace1" presStyleIdx="0" presStyleCnt="2">
        <dgm:presLayoutVars/>
      </dgm:prSet>
      <dgm:spPr/>
    </dgm:pt>
    <dgm:pt modelId="{2584768E-0FBC-494A-94E0-3930561D671F}" type="pres">
      <dgm:prSet presAssocID="{D17E08BD-EFED-F246-AC7C-70FA32590A6F}" presName="ParentText2" presStyleLbl="revTx" presStyleIdx="0" presStyleCnt="0">
        <dgm:presLayoutVars>
          <dgm:chMax val="1"/>
          <dgm:chPref val="1"/>
        </dgm:presLayoutVars>
      </dgm:prSet>
      <dgm:spPr/>
    </dgm:pt>
    <dgm:pt modelId="{135B621B-ED88-5648-B076-4166D10B5CB6}" type="pres">
      <dgm:prSet presAssocID="{D17E08BD-EFED-F246-AC7C-70FA32590A6F}" presName="ParentShape2" presStyleLbl="alignImgPlace1" presStyleIdx="1" presStyleCnt="2">
        <dgm:presLayoutVars/>
      </dgm:prSet>
      <dgm:spPr/>
    </dgm:pt>
  </dgm:ptLst>
  <dgm:cxnLst>
    <dgm:cxn modelId="{61C00D21-6FD4-9144-ADA8-E85F6C05122B}" srcId="{31A25488-B48C-684A-BDC7-8B6A310F3658}" destId="{8D4FFA31-080C-4243-950C-0C3E5D6EAB8B}" srcOrd="0" destOrd="0" parTransId="{9A18BC2D-CC32-7844-B76F-0B400B0F03F2}" sibTransId="{5812ABBF-6D0C-1440-8C7E-996775CF52E5}"/>
    <dgm:cxn modelId="{98C6552C-8755-1D4F-93F4-3EAC33AB781C}" srcId="{F86DABD9-0EB1-3941-A450-461CC07F6EA3}" destId="{C95CB51A-075D-804B-9057-2BC61ED2EDF5}" srcOrd="0" destOrd="0" parTransId="{7DB3AEF9-54FC-6947-9E5A-3E178A40D72E}" sibTransId="{3229C7BF-586F-E142-BC83-E4D3BC687E68}"/>
    <dgm:cxn modelId="{F2A7D568-970F-3641-A63C-AA8F3EBA20C8}" type="presOf" srcId="{D17E08BD-EFED-F246-AC7C-70FA32590A6F}" destId="{CCD39AB6-1B0E-644B-802E-F33FE33BE63A}" srcOrd="0" destOrd="0" presId="urn:microsoft.com/office/officeart/2009/3/layout/OpposingIdeas"/>
    <dgm:cxn modelId="{85D5234A-93E5-5B4B-BB93-675E24D107C5}" type="presOf" srcId="{8D4FFA31-080C-4243-950C-0C3E5D6EAB8B}" destId="{3FD19BC5-83CA-B042-B114-E93E4EEE415D}" srcOrd="0" destOrd="0" presId="urn:microsoft.com/office/officeart/2009/3/layout/OpposingIdeas"/>
    <dgm:cxn modelId="{1BDF9656-BFAD-B84E-B5C0-F8F79251C6B1}" type="presOf" srcId="{F86DABD9-0EB1-3941-A450-461CC07F6EA3}" destId="{5685CBB2-5FE4-F643-A5E3-25E61FE6CD18}" srcOrd="1" destOrd="0" presId="urn:microsoft.com/office/officeart/2009/3/layout/OpposingIdeas"/>
    <dgm:cxn modelId="{EDE540A1-D291-744F-9B84-139553B5C683}" type="presOf" srcId="{C95CB51A-075D-804B-9057-2BC61ED2EDF5}" destId="{7B44A00D-5F8C-A64B-893E-CDEA9372EB9F}" srcOrd="0" destOrd="0" presId="urn:microsoft.com/office/officeart/2009/3/layout/OpposingIdeas"/>
    <dgm:cxn modelId="{44ECFFB1-C99E-8A49-B87F-B5BF02C76455}" type="presOf" srcId="{31A25488-B48C-684A-BDC7-8B6A310F3658}" destId="{2584768E-0FBC-494A-94E0-3930561D671F}" srcOrd="0" destOrd="0" presId="urn:microsoft.com/office/officeart/2009/3/layout/OpposingIdeas"/>
    <dgm:cxn modelId="{C8E2AFBC-DC8D-4345-B60A-8DFD5DCDD6CF}" type="presOf" srcId="{F86DABD9-0EB1-3941-A450-461CC07F6EA3}" destId="{B06694BD-20D5-3741-A621-70D11795F161}" srcOrd="0" destOrd="0" presId="urn:microsoft.com/office/officeart/2009/3/layout/OpposingIdeas"/>
    <dgm:cxn modelId="{5CE05FBE-ED4D-C445-8264-5C7B2CE9DC14}" type="presOf" srcId="{31A25488-B48C-684A-BDC7-8B6A310F3658}" destId="{135B621B-ED88-5648-B076-4166D10B5CB6}" srcOrd="1" destOrd="0" presId="urn:microsoft.com/office/officeart/2009/3/layout/OpposingIdeas"/>
    <dgm:cxn modelId="{D02AD6E8-94D0-994D-9690-D68A252136AB}" srcId="{D17E08BD-EFED-F246-AC7C-70FA32590A6F}" destId="{F86DABD9-0EB1-3941-A450-461CC07F6EA3}" srcOrd="0" destOrd="0" parTransId="{3024B3C8-FB9D-5F4B-B690-3696CD8235A9}" sibTransId="{B67ABFFE-2787-1045-A6E9-5FBE4A541F06}"/>
    <dgm:cxn modelId="{867B1CED-E1E0-6F4D-AFA5-4669733D309C}" srcId="{D17E08BD-EFED-F246-AC7C-70FA32590A6F}" destId="{31A25488-B48C-684A-BDC7-8B6A310F3658}" srcOrd="1" destOrd="0" parTransId="{697CD1B8-A37C-754E-8D9B-CE2C6FBC5534}" sibTransId="{5A9A3646-B92F-5346-9423-B9C4EE239D7F}"/>
    <dgm:cxn modelId="{917819B5-5DF5-6148-B1F1-ECA1FEE9FEE4}" type="presParOf" srcId="{CCD39AB6-1B0E-644B-802E-F33FE33BE63A}" destId="{E392288D-8F25-C94B-AFB8-B511C7ED9EA6}" srcOrd="0" destOrd="0" presId="urn:microsoft.com/office/officeart/2009/3/layout/OpposingIdeas"/>
    <dgm:cxn modelId="{374462C6-9499-D64F-8D2E-2DAFDA804D5B}" type="presParOf" srcId="{CCD39AB6-1B0E-644B-802E-F33FE33BE63A}" destId="{B7DA1E76-F7E9-6D45-B726-8793E91DDC67}" srcOrd="1" destOrd="0" presId="urn:microsoft.com/office/officeart/2009/3/layout/OpposingIdeas"/>
    <dgm:cxn modelId="{20658DD2-8448-DF4D-9062-F118ABEC4FAC}" type="presParOf" srcId="{CCD39AB6-1B0E-644B-802E-F33FE33BE63A}" destId="{7B44A00D-5F8C-A64B-893E-CDEA9372EB9F}" srcOrd="2" destOrd="0" presId="urn:microsoft.com/office/officeart/2009/3/layout/OpposingIdeas"/>
    <dgm:cxn modelId="{6898476E-5555-3B47-BD86-C075659A349E}" type="presParOf" srcId="{CCD39AB6-1B0E-644B-802E-F33FE33BE63A}" destId="{3FD19BC5-83CA-B042-B114-E93E4EEE415D}" srcOrd="3" destOrd="0" presId="urn:microsoft.com/office/officeart/2009/3/layout/OpposingIdeas"/>
    <dgm:cxn modelId="{B8F94FB1-FF49-3941-A197-AD36748A8A12}" type="presParOf" srcId="{CCD39AB6-1B0E-644B-802E-F33FE33BE63A}" destId="{B06694BD-20D5-3741-A621-70D11795F161}" srcOrd="4" destOrd="0" presId="urn:microsoft.com/office/officeart/2009/3/layout/OpposingIdeas"/>
    <dgm:cxn modelId="{6512E94C-543C-8E4F-85B2-A8C82B7803AD}" type="presParOf" srcId="{CCD39AB6-1B0E-644B-802E-F33FE33BE63A}" destId="{5685CBB2-5FE4-F643-A5E3-25E61FE6CD18}" srcOrd="5" destOrd="0" presId="urn:microsoft.com/office/officeart/2009/3/layout/OpposingIdeas"/>
    <dgm:cxn modelId="{69EE13D6-499B-814C-BCCB-F4837A7043EC}" type="presParOf" srcId="{CCD39AB6-1B0E-644B-802E-F33FE33BE63A}" destId="{2584768E-0FBC-494A-94E0-3930561D671F}" srcOrd="6" destOrd="0" presId="urn:microsoft.com/office/officeart/2009/3/layout/OpposingIdeas"/>
    <dgm:cxn modelId="{97AC45A4-4F74-DC42-844D-BC09CA2B3A86}" type="presParOf" srcId="{CCD39AB6-1B0E-644B-802E-F33FE33BE63A}" destId="{135B621B-ED88-5648-B076-4166D10B5CB6}" srcOrd="7" destOrd="0" presId="urn:microsoft.com/office/officeart/2009/3/layout/OpposingIdea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339C32-69FF-4DA2-9934-467C14CAAB45}"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CFED676F-6BFC-421D-8CF4-03D3A8DEC316}">
      <dgm:prSet phldr="0" custT="1"/>
      <dgm:spPr>
        <a:solidFill>
          <a:srgbClr val="8B0A1A"/>
        </a:solidFill>
      </dgm:spPr>
      <dgm:t>
        <a:bodyPr/>
        <a:lstStyle/>
        <a:p>
          <a:pPr algn="ctr" rtl="0">
            <a:lnSpc>
              <a:spcPct val="90000"/>
            </a:lnSpc>
          </a:pPr>
          <a:r>
            <a:rPr lang="en-US" sz="1300" b="1">
              <a:solidFill>
                <a:srgbClr val="FFFFFF"/>
              </a:solidFill>
              <a:latin typeface="Aptos (body)"/>
              <a:ea typeface="+mn-ea"/>
              <a:cs typeface="+mn-cs"/>
            </a:rPr>
            <a:t>Silicon is one of the main components in semiconductors</a:t>
          </a:r>
        </a:p>
      </dgm:t>
    </dgm:pt>
    <dgm:pt modelId="{F3DAEC5D-2589-4028-AEFB-F36ED6D03E80}" type="parTrans" cxnId="{63EFA6AD-5EA5-418D-BAA0-AC4CBC9431AA}">
      <dgm:prSet/>
      <dgm:spPr/>
      <dgm:t>
        <a:bodyPr/>
        <a:lstStyle/>
        <a:p>
          <a:endParaRPr lang="en-US" sz="1400">
            <a:latin typeface="Aptos (body)"/>
          </a:endParaRPr>
        </a:p>
      </dgm:t>
    </dgm:pt>
    <dgm:pt modelId="{B4108FE7-A52E-4EAD-B3EB-34C8B18BFFB4}" type="sibTrans" cxnId="{63EFA6AD-5EA5-418D-BAA0-AC4CBC9431AA}">
      <dgm:prSet/>
      <dgm:spPr/>
      <dgm:t>
        <a:bodyPr/>
        <a:lstStyle/>
        <a:p>
          <a:endParaRPr lang="en-US" sz="1400">
            <a:latin typeface="Aptos (body)"/>
          </a:endParaRPr>
        </a:p>
      </dgm:t>
    </dgm:pt>
    <dgm:pt modelId="{12FE885D-5280-4FA4-A31D-A9CE8261A46A}">
      <dgm:prSet phldr="0" custT="1"/>
      <dgm:spPr>
        <a:solidFill>
          <a:srgbClr val="A61B2B"/>
        </a:solidFill>
      </dgm:spPr>
      <dgm:t>
        <a:bodyPr/>
        <a:lstStyle/>
        <a:p>
          <a:pPr algn="ctr" rtl="0">
            <a:lnSpc>
              <a:spcPct val="90000"/>
            </a:lnSpc>
          </a:pPr>
          <a:r>
            <a:rPr lang="en-US" sz="1300" b="1">
              <a:solidFill>
                <a:srgbClr val="FFFFFF"/>
              </a:solidFill>
              <a:latin typeface="Aptos (body)"/>
              <a:ea typeface="+mn-ea"/>
              <a:cs typeface="+mn-cs"/>
            </a:rPr>
            <a:t>Relatively flat, slightly increasing production </a:t>
          </a:r>
        </a:p>
      </dgm:t>
    </dgm:pt>
    <dgm:pt modelId="{B2087B4E-FEF4-49EA-A6FD-95E8A16E4719}" type="parTrans" cxnId="{02492EB2-022B-4CCE-A95A-1E359C1E8B53}">
      <dgm:prSet/>
      <dgm:spPr/>
      <dgm:t>
        <a:bodyPr/>
        <a:lstStyle/>
        <a:p>
          <a:endParaRPr lang="en-US" sz="1400">
            <a:latin typeface="Aptos (body)"/>
          </a:endParaRPr>
        </a:p>
      </dgm:t>
    </dgm:pt>
    <dgm:pt modelId="{C0B77749-C03A-4A23-AB17-C4FDB19B3DA9}" type="sibTrans" cxnId="{02492EB2-022B-4CCE-A95A-1E359C1E8B53}">
      <dgm:prSet/>
      <dgm:spPr/>
      <dgm:t>
        <a:bodyPr/>
        <a:lstStyle/>
        <a:p>
          <a:endParaRPr lang="en-US" sz="1400">
            <a:latin typeface="Aptos (body)"/>
          </a:endParaRPr>
        </a:p>
      </dgm:t>
    </dgm:pt>
    <dgm:pt modelId="{C670D508-76D2-4CEB-8E6D-E57E48B8FA9A}">
      <dgm:prSet phldr="0" custT="1"/>
      <dgm:spPr>
        <a:solidFill>
          <a:srgbClr val="BF3140"/>
        </a:solidFill>
      </dgm:spPr>
      <dgm:t>
        <a:bodyPr/>
        <a:lstStyle/>
        <a:p>
          <a:pPr algn="ctr" rtl="0">
            <a:lnSpc>
              <a:spcPct val="90000"/>
            </a:lnSpc>
          </a:pPr>
          <a:r>
            <a:rPr lang="en-US" sz="1300" b="1">
              <a:solidFill>
                <a:srgbClr val="FFFFFF"/>
              </a:solidFill>
              <a:latin typeface="Aptos (body)"/>
              <a:ea typeface="+mn-ea"/>
              <a:cs typeface="+mn-cs"/>
            </a:rPr>
            <a:t>China controls most of production </a:t>
          </a:r>
        </a:p>
      </dgm:t>
    </dgm:pt>
    <dgm:pt modelId="{AF9E1B06-655B-4690-8680-006786BADFC7}" type="parTrans" cxnId="{7AD26EC6-C8CA-463E-849B-D1C4D247E094}">
      <dgm:prSet/>
      <dgm:spPr/>
      <dgm:t>
        <a:bodyPr/>
        <a:lstStyle/>
        <a:p>
          <a:endParaRPr lang="en-US" sz="1400">
            <a:latin typeface="Aptos (body)"/>
          </a:endParaRPr>
        </a:p>
      </dgm:t>
    </dgm:pt>
    <dgm:pt modelId="{C8370267-FE81-458D-B3E4-CC80AF8D1472}" type="sibTrans" cxnId="{7AD26EC6-C8CA-463E-849B-D1C4D247E094}">
      <dgm:prSet/>
      <dgm:spPr/>
      <dgm:t>
        <a:bodyPr/>
        <a:lstStyle/>
        <a:p>
          <a:endParaRPr lang="en-US" sz="1400">
            <a:latin typeface="Aptos (body)"/>
          </a:endParaRPr>
        </a:p>
      </dgm:t>
    </dgm:pt>
    <dgm:pt modelId="{F9E7117A-5D76-440D-9AEF-7CC9B8DDDFD6}">
      <dgm:prSet phldr="0" custT="1"/>
      <dgm:spPr>
        <a:solidFill>
          <a:srgbClr val="D9606E"/>
        </a:solidFill>
      </dgm:spPr>
      <dgm:t>
        <a:bodyPr/>
        <a:lstStyle/>
        <a:p>
          <a:pPr algn="ctr" rtl="0">
            <a:lnSpc>
              <a:spcPct val="90000"/>
            </a:lnSpc>
          </a:pPr>
          <a:r>
            <a:rPr lang="en-US" sz="1300" b="1">
              <a:solidFill>
                <a:srgbClr val="FFFFFF"/>
              </a:solidFill>
              <a:latin typeface="Aptos (body)"/>
              <a:ea typeface="+mn-ea"/>
              <a:cs typeface="+mn-cs"/>
            </a:rPr>
            <a:t> Greater semiconductor demand could put pressure on silicon supply</a:t>
          </a:r>
        </a:p>
      </dgm:t>
    </dgm:pt>
    <dgm:pt modelId="{13667C41-874E-4124-B85E-A3DFC03DA53A}" type="parTrans" cxnId="{9015DDA6-DD34-4FA7-B204-1EFFBA6EA1AE}">
      <dgm:prSet/>
      <dgm:spPr/>
    </dgm:pt>
    <dgm:pt modelId="{EFCE32C5-E699-475C-8E0E-D20E3FD484E7}" type="sibTrans" cxnId="{9015DDA6-DD34-4FA7-B204-1EFFBA6EA1AE}">
      <dgm:prSet/>
      <dgm:spPr/>
    </dgm:pt>
    <dgm:pt modelId="{33331117-3B51-4484-8ACB-13404137BE80}" type="pres">
      <dgm:prSet presAssocID="{18339C32-69FF-4DA2-9934-467C14CAAB45}" presName="diagram" presStyleCnt="0">
        <dgm:presLayoutVars>
          <dgm:dir/>
          <dgm:resizeHandles val="exact"/>
        </dgm:presLayoutVars>
      </dgm:prSet>
      <dgm:spPr/>
    </dgm:pt>
    <dgm:pt modelId="{DA18D076-3B7B-4A5E-878B-E8439F4A58F4}" type="pres">
      <dgm:prSet presAssocID="{CFED676F-6BFC-421D-8CF4-03D3A8DEC316}" presName="node" presStyleLbl="node1" presStyleIdx="0" presStyleCnt="4">
        <dgm:presLayoutVars>
          <dgm:bulletEnabled val="1"/>
        </dgm:presLayoutVars>
      </dgm:prSet>
      <dgm:spPr/>
    </dgm:pt>
    <dgm:pt modelId="{19D28EB1-A96F-45EF-95F0-613565ED8FC3}" type="pres">
      <dgm:prSet presAssocID="{B4108FE7-A52E-4EAD-B3EB-34C8B18BFFB4}" presName="sibTrans" presStyleCnt="0"/>
      <dgm:spPr/>
    </dgm:pt>
    <dgm:pt modelId="{CA3133B2-962B-4A5D-B28A-E8DF20579F2F}" type="pres">
      <dgm:prSet presAssocID="{12FE885D-5280-4FA4-A31D-A9CE8261A46A}" presName="node" presStyleLbl="node1" presStyleIdx="1" presStyleCnt="4">
        <dgm:presLayoutVars>
          <dgm:bulletEnabled val="1"/>
        </dgm:presLayoutVars>
      </dgm:prSet>
      <dgm:spPr/>
    </dgm:pt>
    <dgm:pt modelId="{FA1614E3-2CBA-4C2D-B58F-B97C8D9F59D0}" type="pres">
      <dgm:prSet presAssocID="{C0B77749-C03A-4A23-AB17-C4FDB19B3DA9}" presName="sibTrans" presStyleCnt="0"/>
      <dgm:spPr/>
    </dgm:pt>
    <dgm:pt modelId="{D575375B-A26E-4FB6-81D2-70A953263F1A}" type="pres">
      <dgm:prSet presAssocID="{C670D508-76D2-4CEB-8E6D-E57E48B8FA9A}" presName="node" presStyleLbl="node1" presStyleIdx="2" presStyleCnt="4">
        <dgm:presLayoutVars>
          <dgm:bulletEnabled val="1"/>
        </dgm:presLayoutVars>
      </dgm:prSet>
      <dgm:spPr/>
    </dgm:pt>
    <dgm:pt modelId="{5D8AE840-6524-4994-9D3E-85C5D7EEB793}" type="pres">
      <dgm:prSet presAssocID="{C8370267-FE81-458D-B3E4-CC80AF8D1472}" presName="sibTrans" presStyleCnt="0"/>
      <dgm:spPr/>
    </dgm:pt>
    <dgm:pt modelId="{66A3CBA7-8DF1-45A6-A657-2C0AF56CF3FC}" type="pres">
      <dgm:prSet presAssocID="{F9E7117A-5D76-440D-9AEF-7CC9B8DDDFD6}" presName="node" presStyleLbl="node1" presStyleIdx="3" presStyleCnt="4">
        <dgm:presLayoutVars>
          <dgm:bulletEnabled val="1"/>
        </dgm:presLayoutVars>
      </dgm:prSet>
      <dgm:spPr/>
    </dgm:pt>
  </dgm:ptLst>
  <dgm:cxnLst>
    <dgm:cxn modelId="{B09CA255-E788-4C30-80A6-4017DBB3EC88}" type="presOf" srcId="{12FE885D-5280-4FA4-A31D-A9CE8261A46A}" destId="{CA3133B2-962B-4A5D-B28A-E8DF20579F2F}" srcOrd="0" destOrd="0" presId="urn:microsoft.com/office/officeart/2005/8/layout/default"/>
    <dgm:cxn modelId="{15A34EA3-375E-49E0-87EC-3A4552E18CDC}" type="presOf" srcId="{F9E7117A-5D76-440D-9AEF-7CC9B8DDDFD6}" destId="{66A3CBA7-8DF1-45A6-A657-2C0AF56CF3FC}" srcOrd="0" destOrd="0" presId="urn:microsoft.com/office/officeart/2005/8/layout/default"/>
    <dgm:cxn modelId="{9015DDA6-DD34-4FA7-B204-1EFFBA6EA1AE}" srcId="{18339C32-69FF-4DA2-9934-467C14CAAB45}" destId="{F9E7117A-5D76-440D-9AEF-7CC9B8DDDFD6}" srcOrd="3" destOrd="0" parTransId="{13667C41-874E-4124-B85E-A3DFC03DA53A}" sibTransId="{EFCE32C5-E699-475C-8E0E-D20E3FD484E7}"/>
    <dgm:cxn modelId="{63EFA6AD-5EA5-418D-BAA0-AC4CBC9431AA}" srcId="{18339C32-69FF-4DA2-9934-467C14CAAB45}" destId="{CFED676F-6BFC-421D-8CF4-03D3A8DEC316}" srcOrd="0" destOrd="0" parTransId="{F3DAEC5D-2589-4028-AEFB-F36ED6D03E80}" sibTransId="{B4108FE7-A52E-4EAD-B3EB-34C8B18BFFB4}"/>
    <dgm:cxn modelId="{02492EB2-022B-4CCE-A95A-1E359C1E8B53}" srcId="{18339C32-69FF-4DA2-9934-467C14CAAB45}" destId="{12FE885D-5280-4FA4-A31D-A9CE8261A46A}" srcOrd="1" destOrd="0" parTransId="{B2087B4E-FEF4-49EA-A6FD-95E8A16E4719}" sibTransId="{C0B77749-C03A-4A23-AB17-C4FDB19B3DA9}"/>
    <dgm:cxn modelId="{67B4BDBB-646F-4101-BDEB-6F31E0C65B60}" type="presOf" srcId="{C670D508-76D2-4CEB-8E6D-E57E48B8FA9A}" destId="{D575375B-A26E-4FB6-81D2-70A953263F1A}" srcOrd="0" destOrd="0" presId="urn:microsoft.com/office/officeart/2005/8/layout/default"/>
    <dgm:cxn modelId="{7AD26EC6-C8CA-463E-849B-D1C4D247E094}" srcId="{18339C32-69FF-4DA2-9934-467C14CAAB45}" destId="{C670D508-76D2-4CEB-8E6D-E57E48B8FA9A}" srcOrd="2" destOrd="0" parTransId="{AF9E1B06-655B-4690-8680-006786BADFC7}" sibTransId="{C8370267-FE81-458D-B3E4-CC80AF8D1472}"/>
    <dgm:cxn modelId="{A6EA0CCC-D4D6-4DA5-9DBF-C5A075DCF435}" type="presOf" srcId="{18339C32-69FF-4DA2-9934-467C14CAAB45}" destId="{33331117-3B51-4484-8ACB-13404137BE80}" srcOrd="0" destOrd="0" presId="urn:microsoft.com/office/officeart/2005/8/layout/default"/>
    <dgm:cxn modelId="{7F50E8F5-1569-477F-90A5-B5B731B8DB92}" type="presOf" srcId="{CFED676F-6BFC-421D-8CF4-03D3A8DEC316}" destId="{DA18D076-3B7B-4A5E-878B-E8439F4A58F4}" srcOrd="0" destOrd="0" presId="urn:microsoft.com/office/officeart/2005/8/layout/default"/>
    <dgm:cxn modelId="{328850EC-E786-49A7-8097-5B1164543A1B}" type="presParOf" srcId="{33331117-3B51-4484-8ACB-13404137BE80}" destId="{DA18D076-3B7B-4A5E-878B-E8439F4A58F4}" srcOrd="0" destOrd="0" presId="urn:microsoft.com/office/officeart/2005/8/layout/default"/>
    <dgm:cxn modelId="{9234E864-192F-4E57-A6A9-868E8852F877}" type="presParOf" srcId="{33331117-3B51-4484-8ACB-13404137BE80}" destId="{19D28EB1-A96F-45EF-95F0-613565ED8FC3}" srcOrd="1" destOrd="0" presId="urn:microsoft.com/office/officeart/2005/8/layout/default"/>
    <dgm:cxn modelId="{0C2440AC-BC8D-4849-B9C8-64F4199F5D19}" type="presParOf" srcId="{33331117-3B51-4484-8ACB-13404137BE80}" destId="{CA3133B2-962B-4A5D-B28A-E8DF20579F2F}" srcOrd="2" destOrd="0" presId="urn:microsoft.com/office/officeart/2005/8/layout/default"/>
    <dgm:cxn modelId="{B2911ECC-3F47-48A9-8AA3-1426C58BDAE7}" type="presParOf" srcId="{33331117-3B51-4484-8ACB-13404137BE80}" destId="{FA1614E3-2CBA-4C2D-B58F-B97C8D9F59D0}" srcOrd="3" destOrd="0" presId="urn:microsoft.com/office/officeart/2005/8/layout/default"/>
    <dgm:cxn modelId="{F1F5680D-2FD7-4477-A4D9-24144BE5424D}" type="presParOf" srcId="{33331117-3B51-4484-8ACB-13404137BE80}" destId="{D575375B-A26E-4FB6-81D2-70A953263F1A}" srcOrd="4" destOrd="0" presId="urn:microsoft.com/office/officeart/2005/8/layout/default"/>
    <dgm:cxn modelId="{D4C82CA1-59A1-42AB-B263-2296520999BD}" type="presParOf" srcId="{33331117-3B51-4484-8ACB-13404137BE80}" destId="{5D8AE840-6524-4994-9D3E-85C5D7EEB793}" srcOrd="5" destOrd="0" presId="urn:microsoft.com/office/officeart/2005/8/layout/default"/>
    <dgm:cxn modelId="{F5A23B92-41C9-4DE2-AC26-5CF2F7E9E585}" type="presParOf" srcId="{33331117-3B51-4484-8ACB-13404137BE80}" destId="{66A3CBA7-8DF1-45A6-A657-2C0AF56CF3FC}"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339C32-69FF-4DA2-9934-467C14CAAB45}"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CFED676F-6BFC-421D-8CF4-03D3A8DEC316}">
      <dgm:prSet phldr="0" custT="1"/>
      <dgm:spPr>
        <a:solidFill>
          <a:srgbClr val="8B0A1A"/>
        </a:solidFill>
      </dgm:spPr>
      <dgm:t>
        <a:bodyPr/>
        <a:lstStyle/>
        <a:p>
          <a:pPr algn="ctr" rtl="0">
            <a:lnSpc>
              <a:spcPct val="90000"/>
            </a:lnSpc>
          </a:pPr>
          <a:r>
            <a:rPr lang="en-US" sz="1300" b="1">
              <a:solidFill>
                <a:srgbClr val="FFFFFF"/>
              </a:solidFill>
              <a:latin typeface="Aptos (body)"/>
              <a:ea typeface="+mn-ea"/>
              <a:cs typeface="+mn-cs"/>
            </a:rPr>
            <a:t>Exponential growth in demand for data centers in US</a:t>
          </a:r>
        </a:p>
      </dgm:t>
    </dgm:pt>
    <dgm:pt modelId="{F3DAEC5D-2589-4028-AEFB-F36ED6D03E80}" type="parTrans" cxnId="{63EFA6AD-5EA5-418D-BAA0-AC4CBC9431AA}">
      <dgm:prSet/>
      <dgm:spPr/>
      <dgm:t>
        <a:bodyPr/>
        <a:lstStyle/>
        <a:p>
          <a:endParaRPr lang="en-US" sz="1400">
            <a:latin typeface="Aptos (body)"/>
          </a:endParaRPr>
        </a:p>
      </dgm:t>
    </dgm:pt>
    <dgm:pt modelId="{B4108FE7-A52E-4EAD-B3EB-34C8B18BFFB4}" type="sibTrans" cxnId="{63EFA6AD-5EA5-418D-BAA0-AC4CBC9431AA}">
      <dgm:prSet/>
      <dgm:spPr/>
      <dgm:t>
        <a:bodyPr/>
        <a:lstStyle/>
        <a:p>
          <a:endParaRPr lang="en-US" sz="1400">
            <a:latin typeface="Aptos (body)"/>
          </a:endParaRPr>
        </a:p>
      </dgm:t>
    </dgm:pt>
    <dgm:pt modelId="{12FE885D-5280-4FA4-A31D-A9CE8261A46A}">
      <dgm:prSet phldr="0" custT="1"/>
      <dgm:spPr>
        <a:solidFill>
          <a:srgbClr val="A61B2B"/>
        </a:solidFill>
      </dgm:spPr>
      <dgm:t>
        <a:bodyPr/>
        <a:lstStyle/>
        <a:p>
          <a:pPr algn="ctr" rtl="0">
            <a:lnSpc>
              <a:spcPct val="90000"/>
            </a:lnSpc>
          </a:pPr>
          <a:r>
            <a:rPr lang="en-US" sz="1300" b="1">
              <a:solidFill>
                <a:srgbClr val="FFFFFF"/>
              </a:solidFill>
              <a:latin typeface="Aptos (body)"/>
              <a:ea typeface="+mn-ea"/>
              <a:cs typeface="+mn-cs"/>
            </a:rPr>
            <a:t>Power is the largest constraint on data center infrastructure</a:t>
          </a:r>
        </a:p>
      </dgm:t>
    </dgm:pt>
    <dgm:pt modelId="{B2087B4E-FEF4-49EA-A6FD-95E8A16E4719}" type="parTrans" cxnId="{02492EB2-022B-4CCE-A95A-1E359C1E8B53}">
      <dgm:prSet/>
      <dgm:spPr/>
      <dgm:t>
        <a:bodyPr/>
        <a:lstStyle/>
        <a:p>
          <a:endParaRPr lang="en-US" sz="1400">
            <a:latin typeface="Aptos (body)"/>
          </a:endParaRPr>
        </a:p>
      </dgm:t>
    </dgm:pt>
    <dgm:pt modelId="{C0B77749-C03A-4A23-AB17-C4FDB19B3DA9}" type="sibTrans" cxnId="{02492EB2-022B-4CCE-A95A-1E359C1E8B53}">
      <dgm:prSet/>
      <dgm:spPr/>
      <dgm:t>
        <a:bodyPr/>
        <a:lstStyle/>
        <a:p>
          <a:endParaRPr lang="en-US" sz="1400">
            <a:latin typeface="Aptos (body)"/>
          </a:endParaRPr>
        </a:p>
      </dgm:t>
    </dgm:pt>
    <dgm:pt modelId="{C670D508-76D2-4CEB-8E6D-E57E48B8FA9A}">
      <dgm:prSet phldr="0" custT="1"/>
      <dgm:spPr>
        <a:solidFill>
          <a:srgbClr val="BF3140"/>
        </a:solidFill>
      </dgm:spPr>
      <dgm:t>
        <a:bodyPr/>
        <a:lstStyle/>
        <a:p>
          <a:pPr algn="ctr" rtl="0">
            <a:lnSpc>
              <a:spcPct val="90000"/>
            </a:lnSpc>
          </a:pPr>
          <a:r>
            <a:rPr lang="en-US" sz="1300" b="1">
              <a:solidFill>
                <a:srgbClr val="FFFFFF"/>
              </a:solidFill>
              <a:latin typeface="Aptos (body)"/>
              <a:ea typeface="+mn-ea"/>
              <a:cs typeface="+mn-cs"/>
            </a:rPr>
            <a:t>Greater competition in areas with access to power</a:t>
          </a:r>
        </a:p>
      </dgm:t>
    </dgm:pt>
    <dgm:pt modelId="{AF9E1B06-655B-4690-8680-006786BADFC7}" type="parTrans" cxnId="{7AD26EC6-C8CA-463E-849B-D1C4D247E094}">
      <dgm:prSet/>
      <dgm:spPr/>
      <dgm:t>
        <a:bodyPr/>
        <a:lstStyle/>
        <a:p>
          <a:endParaRPr lang="en-US" sz="1400">
            <a:latin typeface="Aptos (body)"/>
          </a:endParaRPr>
        </a:p>
      </dgm:t>
    </dgm:pt>
    <dgm:pt modelId="{C8370267-FE81-458D-B3E4-CC80AF8D1472}" type="sibTrans" cxnId="{7AD26EC6-C8CA-463E-849B-D1C4D247E094}">
      <dgm:prSet/>
      <dgm:spPr/>
      <dgm:t>
        <a:bodyPr/>
        <a:lstStyle/>
        <a:p>
          <a:endParaRPr lang="en-US" sz="1400">
            <a:latin typeface="Aptos (body)"/>
          </a:endParaRPr>
        </a:p>
      </dgm:t>
    </dgm:pt>
    <dgm:pt modelId="{F9E7117A-5D76-440D-9AEF-7CC9B8DDDFD6}">
      <dgm:prSet phldr="0" custT="1"/>
      <dgm:spPr>
        <a:solidFill>
          <a:srgbClr val="D9606E"/>
        </a:solidFill>
      </dgm:spPr>
      <dgm:t>
        <a:bodyPr/>
        <a:lstStyle/>
        <a:p>
          <a:pPr algn="ctr" rtl="0">
            <a:lnSpc>
              <a:spcPct val="90000"/>
            </a:lnSpc>
          </a:pPr>
          <a:r>
            <a:rPr lang="en-US" sz="1300" b="1">
              <a:solidFill>
                <a:srgbClr val="FFFFFF"/>
              </a:solidFill>
              <a:latin typeface="Aptos (body)"/>
              <a:ea typeface="+mn-ea"/>
              <a:cs typeface="+mn-cs"/>
            </a:rPr>
            <a:t> Greater data center demand puts pressure on power supply</a:t>
          </a:r>
        </a:p>
      </dgm:t>
    </dgm:pt>
    <dgm:pt modelId="{13667C41-874E-4124-B85E-A3DFC03DA53A}" type="parTrans" cxnId="{9015DDA6-DD34-4FA7-B204-1EFFBA6EA1AE}">
      <dgm:prSet/>
      <dgm:spPr/>
    </dgm:pt>
    <dgm:pt modelId="{EFCE32C5-E699-475C-8E0E-D20E3FD484E7}" type="sibTrans" cxnId="{9015DDA6-DD34-4FA7-B204-1EFFBA6EA1AE}">
      <dgm:prSet/>
      <dgm:spPr/>
    </dgm:pt>
    <dgm:pt modelId="{33331117-3B51-4484-8ACB-13404137BE80}" type="pres">
      <dgm:prSet presAssocID="{18339C32-69FF-4DA2-9934-467C14CAAB45}" presName="diagram" presStyleCnt="0">
        <dgm:presLayoutVars>
          <dgm:dir/>
          <dgm:resizeHandles val="exact"/>
        </dgm:presLayoutVars>
      </dgm:prSet>
      <dgm:spPr/>
    </dgm:pt>
    <dgm:pt modelId="{DA18D076-3B7B-4A5E-878B-E8439F4A58F4}" type="pres">
      <dgm:prSet presAssocID="{CFED676F-6BFC-421D-8CF4-03D3A8DEC316}" presName="node" presStyleLbl="node1" presStyleIdx="0" presStyleCnt="4">
        <dgm:presLayoutVars>
          <dgm:bulletEnabled val="1"/>
        </dgm:presLayoutVars>
      </dgm:prSet>
      <dgm:spPr/>
    </dgm:pt>
    <dgm:pt modelId="{19D28EB1-A96F-45EF-95F0-613565ED8FC3}" type="pres">
      <dgm:prSet presAssocID="{B4108FE7-A52E-4EAD-B3EB-34C8B18BFFB4}" presName="sibTrans" presStyleCnt="0"/>
      <dgm:spPr/>
    </dgm:pt>
    <dgm:pt modelId="{CA3133B2-962B-4A5D-B28A-E8DF20579F2F}" type="pres">
      <dgm:prSet presAssocID="{12FE885D-5280-4FA4-A31D-A9CE8261A46A}" presName="node" presStyleLbl="node1" presStyleIdx="1" presStyleCnt="4">
        <dgm:presLayoutVars>
          <dgm:bulletEnabled val="1"/>
        </dgm:presLayoutVars>
      </dgm:prSet>
      <dgm:spPr/>
    </dgm:pt>
    <dgm:pt modelId="{FA1614E3-2CBA-4C2D-B58F-B97C8D9F59D0}" type="pres">
      <dgm:prSet presAssocID="{C0B77749-C03A-4A23-AB17-C4FDB19B3DA9}" presName="sibTrans" presStyleCnt="0"/>
      <dgm:spPr/>
    </dgm:pt>
    <dgm:pt modelId="{D575375B-A26E-4FB6-81D2-70A953263F1A}" type="pres">
      <dgm:prSet presAssocID="{C670D508-76D2-4CEB-8E6D-E57E48B8FA9A}" presName="node" presStyleLbl="node1" presStyleIdx="2" presStyleCnt="4">
        <dgm:presLayoutVars>
          <dgm:bulletEnabled val="1"/>
        </dgm:presLayoutVars>
      </dgm:prSet>
      <dgm:spPr/>
    </dgm:pt>
    <dgm:pt modelId="{5D8AE840-6524-4994-9D3E-85C5D7EEB793}" type="pres">
      <dgm:prSet presAssocID="{C8370267-FE81-458D-B3E4-CC80AF8D1472}" presName="sibTrans" presStyleCnt="0"/>
      <dgm:spPr/>
    </dgm:pt>
    <dgm:pt modelId="{66A3CBA7-8DF1-45A6-A657-2C0AF56CF3FC}" type="pres">
      <dgm:prSet presAssocID="{F9E7117A-5D76-440D-9AEF-7CC9B8DDDFD6}" presName="node" presStyleLbl="node1" presStyleIdx="3" presStyleCnt="4">
        <dgm:presLayoutVars>
          <dgm:bulletEnabled val="1"/>
        </dgm:presLayoutVars>
      </dgm:prSet>
      <dgm:spPr/>
    </dgm:pt>
  </dgm:ptLst>
  <dgm:cxnLst>
    <dgm:cxn modelId="{B09CA255-E788-4C30-80A6-4017DBB3EC88}" type="presOf" srcId="{12FE885D-5280-4FA4-A31D-A9CE8261A46A}" destId="{CA3133B2-962B-4A5D-B28A-E8DF20579F2F}" srcOrd="0" destOrd="0" presId="urn:microsoft.com/office/officeart/2005/8/layout/default"/>
    <dgm:cxn modelId="{15A34EA3-375E-49E0-87EC-3A4552E18CDC}" type="presOf" srcId="{F9E7117A-5D76-440D-9AEF-7CC9B8DDDFD6}" destId="{66A3CBA7-8DF1-45A6-A657-2C0AF56CF3FC}" srcOrd="0" destOrd="0" presId="urn:microsoft.com/office/officeart/2005/8/layout/default"/>
    <dgm:cxn modelId="{9015DDA6-DD34-4FA7-B204-1EFFBA6EA1AE}" srcId="{18339C32-69FF-4DA2-9934-467C14CAAB45}" destId="{F9E7117A-5D76-440D-9AEF-7CC9B8DDDFD6}" srcOrd="3" destOrd="0" parTransId="{13667C41-874E-4124-B85E-A3DFC03DA53A}" sibTransId="{EFCE32C5-E699-475C-8E0E-D20E3FD484E7}"/>
    <dgm:cxn modelId="{63EFA6AD-5EA5-418D-BAA0-AC4CBC9431AA}" srcId="{18339C32-69FF-4DA2-9934-467C14CAAB45}" destId="{CFED676F-6BFC-421D-8CF4-03D3A8DEC316}" srcOrd="0" destOrd="0" parTransId="{F3DAEC5D-2589-4028-AEFB-F36ED6D03E80}" sibTransId="{B4108FE7-A52E-4EAD-B3EB-34C8B18BFFB4}"/>
    <dgm:cxn modelId="{02492EB2-022B-4CCE-A95A-1E359C1E8B53}" srcId="{18339C32-69FF-4DA2-9934-467C14CAAB45}" destId="{12FE885D-5280-4FA4-A31D-A9CE8261A46A}" srcOrd="1" destOrd="0" parTransId="{B2087B4E-FEF4-49EA-A6FD-95E8A16E4719}" sibTransId="{C0B77749-C03A-4A23-AB17-C4FDB19B3DA9}"/>
    <dgm:cxn modelId="{67B4BDBB-646F-4101-BDEB-6F31E0C65B60}" type="presOf" srcId="{C670D508-76D2-4CEB-8E6D-E57E48B8FA9A}" destId="{D575375B-A26E-4FB6-81D2-70A953263F1A}" srcOrd="0" destOrd="0" presId="urn:microsoft.com/office/officeart/2005/8/layout/default"/>
    <dgm:cxn modelId="{7AD26EC6-C8CA-463E-849B-D1C4D247E094}" srcId="{18339C32-69FF-4DA2-9934-467C14CAAB45}" destId="{C670D508-76D2-4CEB-8E6D-E57E48B8FA9A}" srcOrd="2" destOrd="0" parTransId="{AF9E1B06-655B-4690-8680-006786BADFC7}" sibTransId="{C8370267-FE81-458D-B3E4-CC80AF8D1472}"/>
    <dgm:cxn modelId="{A6EA0CCC-D4D6-4DA5-9DBF-C5A075DCF435}" type="presOf" srcId="{18339C32-69FF-4DA2-9934-467C14CAAB45}" destId="{33331117-3B51-4484-8ACB-13404137BE80}" srcOrd="0" destOrd="0" presId="urn:microsoft.com/office/officeart/2005/8/layout/default"/>
    <dgm:cxn modelId="{7F50E8F5-1569-477F-90A5-B5B731B8DB92}" type="presOf" srcId="{CFED676F-6BFC-421D-8CF4-03D3A8DEC316}" destId="{DA18D076-3B7B-4A5E-878B-E8439F4A58F4}" srcOrd="0" destOrd="0" presId="urn:microsoft.com/office/officeart/2005/8/layout/default"/>
    <dgm:cxn modelId="{328850EC-E786-49A7-8097-5B1164543A1B}" type="presParOf" srcId="{33331117-3B51-4484-8ACB-13404137BE80}" destId="{DA18D076-3B7B-4A5E-878B-E8439F4A58F4}" srcOrd="0" destOrd="0" presId="urn:microsoft.com/office/officeart/2005/8/layout/default"/>
    <dgm:cxn modelId="{9234E864-192F-4E57-A6A9-868E8852F877}" type="presParOf" srcId="{33331117-3B51-4484-8ACB-13404137BE80}" destId="{19D28EB1-A96F-45EF-95F0-613565ED8FC3}" srcOrd="1" destOrd="0" presId="urn:microsoft.com/office/officeart/2005/8/layout/default"/>
    <dgm:cxn modelId="{0C2440AC-BC8D-4849-B9C8-64F4199F5D19}" type="presParOf" srcId="{33331117-3B51-4484-8ACB-13404137BE80}" destId="{CA3133B2-962B-4A5D-B28A-E8DF20579F2F}" srcOrd="2" destOrd="0" presId="urn:microsoft.com/office/officeart/2005/8/layout/default"/>
    <dgm:cxn modelId="{B2911ECC-3F47-48A9-8AA3-1426C58BDAE7}" type="presParOf" srcId="{33331117-3B51-4484-8ACB-13404137BE80}" destId="{FA1614E3-2CBA-4C2D-B58F-B97C8D9F59D0}" srcOrd="3" destOrd="0" presId="urn:microsoft.com/office/officeart/2005/8/layout/default"/>
    <dgm:cxn modelId="{F1F5680D-2FD7-4477-A4D9-24144BE5424D}" type="presParOf" srcId="{33331117-3B51-4484-8ACB-13404137BE80}" destId="{D575375B-A26E-4FB6-81D2-70A953263F1A}" srcOrd="4" destOrd="0" presId="urn:microsoft.com/office/officeart/2005/8/layout/default"/>
    <dgm:cxn modelId="{D4C82CA1-59A1-42AB-B263-2296520999BD}" type="presParOf" srcId="{33331117-3B51-4484-8ACB-13404137BE80}" destId="{5D8AE840-6524-4994-9D3E-85C5D7EEB793}" srcOrd="5" destOrd="0" presId="urn:microsoft.com/office/officeart/2005/8/layout/default"/>
    <dgm:cxn modelId="{F5A23B92-41C9-4DE2-AC26-5CF2F7E9E585}" type="presParOf" srcId="{33331117-3B51-4484-8ACB-13404137BE80}" destId="{66A3CBA7-8DF1-45A6-A657-2C0AF56CF3FC}" srcOrd="6"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339C32-69FF-4DA2-9934-467C14CAAB45}"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CFED676F-6BFC-421D-8CF4-03D3A8DEC316}">
      <dgm:prSet custT="1"/>
      <dgm:spPr>
        <a:solidFill>
          <a:srgbClr val="8B0A1A"/>
        </a:solidFill>
      </dgm:spPr>
      <dgm:t>
        <a:bodyPr/>
        <a:lstStyle/>
        <a:p>
          <a:pPr algn="ctr" rtl="0">
            <a:lnSpc>
              <a:spcPct val="90000"/>
            </a:lnSpc>
          </a:pPr>
          <a:r>
            <a:rPr lang="en-US" sz="1300" b="1">
              <a:solidFill>
                <a:srgbClr val="FFFFFF"/>
              </a:solidFill>
              <a:latin typeface="Aptos (body)"/>
              <a:ea typeface="+mn-ea"/>
              <a:cs typeface="+mn-cs"/>
            </a:rPr>
            <a:t>US semiconductor manufacturing in early stages of life cycle growth</a:t>
          </a:r>
          <a:endParaRPr lang="en-US" sz="1300">
            <a:solidFill>
              <a:srgbClr val="FFFFFF"/>
            </a:solidFill>
            <a:latin typeface="Aptos (body)"/>
            <a:ea typeface="+mn-ea"/>
            <a:cs typeface="+mn-cs"/>
          </a:endParaRPr>
        </a:p>
      </dgm:t>
    </dgm:pt>
    <dgm:pt modelId="{F3DAEC5D-2589-4028-AEFB-F36ED6D03E80}" type="parTrans" cxnId="{63EFA6AD-5EA5-418D-BAA0-AC4CBC9431AA}">
      <dgm:prSet/>
      <dgm:spPr/>
      <dgm:t>
        <a:bodyPr/>
        <a:lstStyle/>
        <a:p>
          <a:endParaRPr lang="en-US" sz="1400">
            <a:latin typeface="Aptos (body)"/>
          </a:endParaRPr>
        </a:p>
      </dgm:t>
    </dgm:pt>
    <dgm:pt modelId="{B4108FE7-A52E-4EAD-B3EB-34C8B18BFFB4}" type="sibTrans" cxnId="{63EFA6AD-5EA5-418D-BAA0-AC4CBC9431AA}">
      <dgm:prSet/>
      <dgm:spPr/>
      <dgm:t>
        <a:bodyPr/>
        <a:lstStyle/>
        <a:p>
          <a:endParaRPr lang="en-US" sz="1400">
            <a:latin typeface="Aptos (body)"/>
          </a:endParaRPr>
        </a:p>
      </dgm:t>
    </dgm:pt>
    <dgm:pt modelId="{12FE885D-5280-4FA4-A31D-A9CE8261A46A}">
      <dgm:prSet phldr="0" custT="1"/>
      <dgm:spPr>
        <a:solidFill>
          <a:srgbClr val="A61B2B"/>
        </a:solidFill>
      </dgm:spPr>
      <dgm:t>
        <a:bodyPr/>
        <a:lstStyle/>
        <a:p>
          <a:pPr algn="ctr" rtl="0">
            <a:lnSpc>
              <a:spcPct val="90000"/>
            </a:lnSpc>
          </a:pPr>
          <a:r>
            <a:rPr lang="en-US" sz="1300" b="1">
              <a:solidFill>
                <a:srgbClr val="FFFFFF"/>
              </a:solidFill>
              <a:latin typeface="Aptos (body)"/>
              <a:ea typeface="+mn-ea"/>
              <a:cs typeface="+mn-cs"/>
            </a:rPr>
            <a:t>Exponential sales growth in semiconductors within the last 1-2 years</a:t>
          </a:r>
        </a:p>
      </dgm:t>
    </dgm:pt>
    <dgm:pt modelId="{B2087B4E-FEF4-49EA-A6FD-95E8A16E4719}" type="parTrans" cxnId="{02492EB2-022B-4CCE-A95A-1E359C1E8B53}">
      <dgm:prSet/>
      <dgm:spPr/>
      <dgm:t>
        <a:bodyPr/>
        <a:lstStyle/>
        <a:p>
          <a:endParaRPr lang="en-US" sz="1400">
            <a:latin typeface="Aptos (body)"/>
          </a:endParaRPr>
        </a:p>
      </dgm:t>
    </dgm:pt>
    <dgm:pt modelId="{C0B77749-C03A-4A23-AB17-C4FDB19B3DA9}" type="sibTrans" cxnId="{02492EB2-022B-4CCE-A95A-1E359C1E8B53}">
      <dgm:prSet/>
      <dgm:spPr/>
      <dgm:t>
        <a:bodyPr/>
        <a:lstStyle/>
        <a:p>
          <a:endParaRPr lang="en-US" sz="1400">
            <a:latin typeface="Aptos (body)"/>
          </a:endParaRPr>
        </a:p>
      </dgm:t>
    </dgm:pt>
    <dgm:pt modelId="{C670D508-76D2-4CEB-8E6D-E57E48B8FA9A}">
      <dgm:prSet phldr="0" custT="1"/>
      <dgm:spPr>
        <a:solidFill>
          <a:srgbClr val="BF3140"/>
        </a:solidFill>
      </dgm:spPr>
      <dgm:t>
        <a:bodyPr/>
        <a:lstStyle/>
        <a:p>
          <a:pPr algn="ctr" rtl="0">
            <a:lnSpc>
              <a:spcPct val="90000"/>
            </a:lnSpc>
          </a:pPr>
          <a:r>
            <a:rPr lang="en-US" sz="1300" b="1" dirty="0">
              <a:solidFill>
                <a:srgbClr val="FFFFFF"/>
              </a:solidFill>
              <a:latin typeface="Aptos (body)"/>
              <a:ea typeface="+mn-ea"/>
              <a:cs typeface="+mn-cs"/>
            </a:rPr>
            <a:t>Large investment to support growing demand </a:t>
          </a:r>
        </a:p>
      </dgm:t>
    </dgm:pt>
    <dgm:pt modelId="{AF9E1B06-655B-4690-8680-006786BADFC7}" type="parTrans" cxnId="{7AD26EC6-C8CA-463E-849B-D1C4D247E094}">
      <dgm:prSet/>
      <dgm:spPr/>
      <dgm:t>
        <a:bodyPr/>
        <a:lstStyle/>
        <a:p>
          <a:endParaRPr lang="en-US" sz="1400">
            <a:latin typeface="Aptos (body)"/>
          </a:endParaRPr>
        </a:p>
      </dgm:t>
    </dgm:pt>
    <dgm:pt modelId="{C8370267-FE81-458D-B3E4-CC80AF8D1472}" type="sibTrans" cxnId="{7AD26EC6-C8CA-463E-849B-D1C4D247E094}">
      <dgm:prSet/>
      <dgm:spPr/>
      <dgm:t>
        <a:bodyPr/>
        <a:lstStyle/>
        <a:p>
          <a:endParaRPr lang="en-US" sz="1400">
            <a:latin typeface="Aptos (body)"/>
          </a:endParaRPr>
        </a:p>
      </dgm:t>
    </dgm:pt>
    <dgm:pt modelId="{0ACE62FA-3276-43B1-B578-15CA503C84F0}">
      <dgm:prSet phldr="0" custT="1"/>
      <dgm:spPr>
        <a:solidFill>
          <a:srgbClr val="D64D59"/>
        </a:solidFill>
      </dgm:spPr>
      <dgm:t>
        <a:bodyPr/>
        <a:lstStyle/>
        <a:p>
          <a:pPr algn="ctr" rtl="0">
            <a:lnSpc>
              <a:spcPct val="90000"/>
            </a:lnSpc>
          </a:pPr>
          <a:r>
            <a:rPr lang="en-US" sz="1300" b="1">
              <a:solidFill>
                <a:srgbClr val="FFFFFF"/>
              </a:solidFill>
              <a:latin typeface="Aptos (body)"/>
              <a:ea typeface="+mn-ea"/>
              <a:cs typeface="+mn-cs"/>
            </a:rPr>
            <a:t>Increased demand for natural resources and power could lead to expansion constraints</a:t>
          </a:r>
        </a:p>
      </dgm:t>
    </dgm:pt>
    <dgm:pt modelId="{D62EDE07-61AE-4E9A-99B2-8E7459F05AE7}" type="parTrans" cxnId="{BD5D53C3-5504-4CE8-A5BE-0E71E7C6D049}">
      <dgm:prSet/>
      <dgm:spPr/>
      <dgm:t>
        <a:bodyPr/>
        <a:lstStyle/>
        <a:p>
          <a:endParaRPr lang="en-US" sz="1400">
            <a:latin typeface="Aptos (body)"/>
          </a:endParaRPr>
        </a:p>
      </dgm:t>
    </dgm:pt>
    <dgm:pt modelId="{B8731FEF-24FE-4D20-835C-183950187378}" type="sibTrans" cxnId="{BD5D53C3-5504-4CE8-A5BE-0E71E7C6D049}">
      <dgm:prSet/>
      <dgm:spPr/>
      <dgm:t>
        <a:bodyPr/>
        <a:lstStyle/>
        <a:p>
          <a:endParaRPr lang="en-US" sz="1400">
            <a:latin typeface="Aptos (body)"/>
          </a:endParaRPr>
        </a:p>
      </dgm:t>
    </dgm:pt>
    <dgm:pt modelId="{34A6CD50-33B0-46C3-B9BE-5A451CAF985C}">
      <dgm:prSet custT="1"/>
      <dgm:spPr/>
      <dgm:t>
        <a:bodyPr/>
        <a:lstStyle/>
        <a:p>
          <a:pPr algn="ctr" rtl="0">
            <a:lnSpc>
              <a:spcPct val="90000"/>
            </a:lnSpc>
          </a:pPr>
          <a:r>
            <a:rPr lang="en-US" sz="1300" b="1">
              <a:latin typeface="Aptos (body)"/>
              <a:ea typeface="+mn-ea"/>
              <a:cs typeface="+mn-cs"/>
            </a:rPr>
            <a:t>Larger firms dominating leaves less room for new additions</a:t>
          </a:r>
        </a:p>
      </dgm:t>
    </dgm:pt>
    <dgm:pt modelId="{A2894687-FA5A-453E-ABEB-6B8C70BB448F}" type="parTrans" cxnId="{D17FFAA6-932B-4EEF-9769-370B63864016}">
      <dgm:prSet/>
      <dgm:spPr/>
      <dgm:t>
        <a:bodyPr/>
        <a:lstStyle/>
        <a:p>
          <a:endParaRPr lang="en-GB"/>
        </a:p>
      </dgm:t>
    </dgm:pt>
    <dgm:pt modelId="{FA741655-63FA-4DD8-B8A7-F9F9D275E4A7}" type="sibTrans" cxnId="{D17FFAA6-932B-4EEF-9769-370B63864016}">
      <dgm:prSet/>
      <dgm:spPr/>
      <dgm:t>
        <a:bodyPr/>
        <a:lstStyle/>
        <a:p>
          <a:endParaRPr lang="en-GB"/>
        </a:p>
      </dgm:t>
    </dgm:pt>
    <dgm:pt modelId="{831408EA-DA86-4B5A-9D94-04001A6BA799}" type="pres">
      <dgm:prSet presAssocID="{18339C32-69FF-4DA2-9934-467C14CAAB45}" presName="diagram" presStyleCnt="0">
        <dgm:presLayoutVars>
          <dgm:dir/>
          <dgm:resizeHandles val="exact"/>
        </dgm:presLayoutVars>
      </dgm:prSet>
      <dgm:spPr/>
    </dgm:pt>
    <dgm:pt modelId="{3D64B7CC-1104-4C16-AB93-2150C5617A81}" type="pres">
      <dgm:prSet presAssocID="{CFED676F-6BFC-421D-8CF4-03D3A8DEC316}" presName="node" presStyleLbl="node1" presStyleIdx="0" presStyleCnt="5">
        <dgm:presLayoutVars>
          <dgm:bulletEnabled val="1"/>
        </dgm:presLayoutVars>
      </dgm:prSet>
      <dgm:spPr/>
    </dgm:pt>
    <dgm:pt modelId="{F1A21557-9BD0-4CF1-B1C3-B99D532BF234}" type="pres">
      <dgm:prSet presAssocID="{B4108FE7-A52E-4EAD-B3EB-34C8B18BFFB4}" presName="sibTrans" presStyleCnt="0"/>
      <dgm:spPr/>
    </dgm:pt>
    <dgm:pt modelId="{ACABA657-C47F-477A-8EE7-EFC3A1F08CCA}" type="pres">
      <dgm:prSet presAssocID="{12FE885D-5280-4FA4-A31D-A9CE8261A46A}" presName="node" presStyleLbl="node1" presStyleIdx="1" presStyleCnt="5">
        <dgm:presLayoutVars>
          <dgm:bulletEnabled val="1"/>
        </dgm:presLayoutVars>
      </dgm:prSet>
      <dgm:spPr/>
    </dgm:pt>
    <dgm:pt modelId="{16262C99-96D6-4D75-9A17-0D9FE33A3F30}" type="pres">
      <dgm:prSet presAssocID="{C0B77749-C03A-4A23-AB17-C4FDB19B3DA9}" presName="sibTrans" presStyleCnt="0"/>
      <dgm:spPr/>
    </dgm:pt>
    <dgm:pt modelId="{F9DF66D4-D537-4B47-92B0-AFAF3C361BD5}" type="pres">
      <dgm:prSet presAssocID="{C670D508-76D2-4CEB-8E6D-E57E48B8FA9A}" presName="node" presStyleLbl="node1" presStyleIdx="2" presStyleCnt="5">
        <dgm:presLayoutVars>
          <dgm:bulletEnabled val="1"/>
        </dgm:presLayoutVars>
      </dgm:prSet>
      <dgm:spPr/>
    </dgm:pt>
    <dgm:pt modelId="{E17EFDB5-F198-4144-B334-3BD58CBC87DC}" type="pres">
      <dgm:prSet presAssocID="{C8370267-FE81-458D-B3E4-CC80AF8D1472}" presName="sibTrans" presStyleCnt="0"/>
      <dgm:spPr/>
    </dgm:pt>
    <dgm:pt modelId="{A8839670-ABEB-40BC-9856-F5148DAE2C62}" type="pres">
      <dgm:prSet presAssocID="{0ACE62FA-3276-43B1-B578-15CA503C84F0}" presName="node" presStyleLbl="node1" presStyleIdx="3" presStyleCnt="5">
        <dgm:presLayoutVars>
          <dgm:bulletEnabled val="1"/>
        </dgm:presLayoutVars>
      </dgm:prSet>
      <dgm:spPr/>
    </dgm:pt>
    <dgm:pt modelId="{A2C10085-E04E-401E-9B38-9B04A83B2238}" type="pres">
      <dgm:prSet presAssocID="{B8731FEF-24FE-4D20-835C-183950187378}" presName="sibTrans" presStyleCnt="0"/>
      <dgm:spPr/>
    </dgm:pt>
    <dgm:pt modelId="{00047BEA-C943-45E4-88B8-BE40632B96F4}" type="pres">
      <dgm:prSet presAssocID="{34A6CD50-33B0-46C3-B9BE-5A451CAF985C}" presName="node" presStyleLbl="node1" presStyleIdx="4" presStyleCnt="5">
        <dgm:presLayoutVars>
          <dgm:bulletEnabled val="1"/>
        </dgm:presLayoutVars>
      </dgm:prSet>
      <dgm:spPr>
        <a:solidFill>
          <a:srgbClr val="E6737C"/>
        </a:solidFill>
      </dgm:spPr>
    </dgm:pt>
  </dgm:ptLst>
  <dgm:cxnLst>
    <dgm:cxn modelId="{2890EE24-B8BA-4718-99C3-C155D27FCC91}" type="presOf" srcId="{18339C32-69FF-4DA2-9934-467C14CAAB45}" destId="{831408EA-DA86-4B5A-9D94-04001A6BA799}" srcOrd="0" destOrd="0" presId="urn:microsoft.com/office/officeart/2005/8/layout/default"/>
    <dgm:cxn modelId="{4E36D930-0395-4367-8783-EE8E22F30591}" type="presOf" srcId="{CFED676F-6BFC-421D-8CF4-03D3A8DEC316}" destId="{3D64B7CC-1104-4C16-AB93-2150C5617A81}" srcOrd="0" destOrd="0" presId="urn:microsoft.com/office/officeart/2005/8/layout/default"/>
    <dgm:cxn modelId="{162FBE3A-D40B-4858-A90D-3804609A6DC2}" type="presOf" srcId="{12FE885D-5280-4FA4-A31D-A9CE8261A46A}" destId="{ACABA657-C47F-477A-8EE7-EFC3A1F08CCA}" srcOrd="0" destOrd="0" presId="urn:microsoft.com/office/officeart/2005/8/layout/default"/>
    <dgm:cxn modelId="{C1EF583C-D969-48B9-9164-04D6A61437A1}" type="presOf" srcId="{34A6CD50-33B0-46C3-B9BE-5A451CAF985C}" destId="{00047BEA-C943-45E4-88B8-BE40632B96F4}" srcOrd="0" destOrd="0" presId="urn:microsoft.com/office/officeart/2005/8/layout/default"/>
    <dgm:cxn modelId="{0941363E-3211-4E3F-80C3-BC6E8F37D218}" type="presOf" srcId="{C670D508-76D2-4CEB-8E6D-E57E48B8FA9A}" destId="{F9DF66D4-D537-4B47-92B0-AFAF3C361BD5}" srcOrd="0" destOrd="0" presId="urn:microsoft.com/office/officeart/2005/8/layout/default"/>
    <dgm:cxn modelId="{AA3E0143-8460-46FB-A68A-05E35737E764}" type="presOf" srcId="{0ACE62FA-3276-43B1-B578-15CA503C84F0}" destId="{A8839670-ABEB-40BC-9856-F5148DAE2C62}" srcOrd="0" destOrd="0" presId="urn:microsoft.com/office/officeart/2005/8/layout/default"/>
    <dgm:cxn modelId="{D17FFAA6-932B-4EEF-9769-370B63864016}" srcId="{18339C32-69FF-4DA2-9934-467C14CAAB45}" destId="{34A6CD50-33B0-46C3-B9BE-5A451CAF985C}" srcOrd="4" destOrd="0" parTransId="{A2894687-FA5A-453E-ABEB-6B8C70BB448F}" sibTransId="{FA741655-63FA-4DD8-B8A7-F9F9D275E4A7}"/>
    <dgm:cxn modelId="{63EFA6AD-5EA5-418D-BAA0-AC4CBC9431AA}" srcId="{18339C32-69FF-4DA2-9934-467C14CAAB45}" destId="{CFED676F-6BFC-421D-8CF4-03D3A8DEC316}" srcOrd="0" destOrd="0" parTransId="{F3DAEC5D-2589-4028-AEFB-F36ED6D03E80}" sibTransId="{B4108FE7-A52E-4EAD-B3EB-34C8B18BFFB4}"/>
    <dgm:cxn modelId="{02492EB2-022B-4CCE-A95A-1E359C1E8B53}" srcId="{18339C32-69FF-4DA2-9934-467C14CAAB45}" destId="{12FE885D-5280-4FA4-A31D-A9CE8261A46A}" srcOrd="1" destOrd="0" parTransId="{B2087B4E-FEF4-49EA-A6FD-95E8A16E4719}" sibTransId="{C0B77749-C03A-4A23-AB17-C4FDB19B3DA9}"/>
    <dgm:cxn modelId="{BD5D53C3-5504-4CE8-A5BE-0E71E7C6D049}" srcId="{18339C32-69FF-4DA2-9934-467C14CAAB45}" destId="{0ACE62FA-3276-43B1-B578-15CA503C84F0}" srcOrd="3" destOrd="0" parTransId="{D62EDE07-61AE-4E9A-99B2-8E7459F05AE7}" sibTransId="{B8731FEF-24FE-4D20-835C-183950187378}"/>
    <dgm:cxn modelId="{7AD26EC6-C8CA-463E-849B-D1C4D247E094}" srcId="{18339C32-69FF-4DA2-9934-467C14CAAB45}" destId="{C670D508-76D2-4CEB-8E6D-E57E48B8FA9A}" srcOrd="2" destOrd="0" parTransId="{AF9E1B06-655B-4690-8680-006786BADFC7}" sibTransId="{C8370267-FE81-458D-B3E4-CC80AF8D1472}"/>
    <dgm:cxn modelId="{5BEFCFC5-004B-48DB-9EB4-91EA1193EFDD}" type="presParOf" srcId="{831408EA-DA86-4B5A-9D94-04001A6BA799}" destId="{3D64B7CC-1104-4C16-AB93-2150C5617A81}" srcOrd="0" destOrd="0" presId="urn:microsoft.com/office/officeart/2005/8/layout/default"/>
    <dgm:cxn modelId="{D6ABC3C5-2867-429F-9A4B-9D124A4AA6DB}" type="presParOf" srcId="{831408EA-DA86-4B5A-9D94-04001A6BA799}" destId="{F1A21557-9BD0-4CF1-B1C3-B99D532BF234}" srcOrd="1" destOrd="0" presId="urn:microsoft.com/office/officeart/2005/8/layout/default"/>
    <dgm:cxn modelId="{74305406-A18D-4155-9EDA-32D4919EFF8A}" type="presParOf" srcId="{831408EA-DA86-4B5A-9D94-04001A6BA799}" destId="{ACABA657-C47F-477A-8EE7-EFC3A1F08CCA}" srcOrd="2" destOrd="0" presId="urn:microsoft.com/office/officeart/2005/8/layout/default"/>
    <dgm:cxn modelId="{5E51F1FF-2F34-4DBC-B72B-14F6E7CCC64D}" type="presParOf" srcId="{831408EA-DA86-4B5A-9D94-04001A6BA799}" destId="{16262C99-96D6-4D75-9A17-0D9FE33A3F30}" srcOrd="3" destOrd="0" presId="urn:microsoft.com/office/officeart/2005/8/layout/default"/>
    <dgm:cxn modelId="{6BDDE655-2BCF-47AC-874F-6DF9F5B65C4A}" type="presParOf" srcId="{831408EA-DA86-4B5A-9D94-04001A6BA799}" destId="{F9DF66D4-D537-4B47-92B0-AFAF3C361BD5}" srcOrd="4" destOrd="0" presId="urn:microsoft.com/office/officeart/2005/8/layout/default"/>
    <dgm:cxn modelId="{E208B279-C2D7-432C-B188-F67481C7B6FD}" type="presParOf" srcId="{831408EA-DA86-4B5A-9D94-04001A6BA799}" destId="{E17EFDB5-F198-4144-B334-3BD58CBC87DC}" srcOrd="5" destOrd="0" presId="urn:microsoft.com/office/officeart/2005/8/layout/default"/>
    <dgm:cxn modelId="{44D40684-8089-4E6F-8671-9EB8B91143BE}" type="presParOf" srcId="{831408EA-DA86-4B5A-9D94-04001A6BA799}" destId="{A8839670-ABEB-40BC-9856-F5148DAE2C62}" srcOrd="6" destOrd="0" presId="urn:microsoft.com/office/officeart/2005/8/layout/default"/>
    <dgm:cxn modelId="{A0ECE531-EE14-45B2-A438-58E32B371436}" type="presParOf" srcId="{831408EA-DA86-4B5A-9D94-04001A6BA799}" destId="{A2C10085-E04E-401E-9B38-9B04A83B2238}" srcOrd="7" destOrd="0" presId="urn:microsoft.com/office/officeart/2005/8/layout/default"/>
    <dgm:cxn modelId="{EB1B7046-F39D-43F1-B12C-92904A164BDF}" type="presParOf" srcId="{831408EA-DA86-4B5A-9D94-04001A6BA799}" destId="{00047BEA-C943-45E4-88B8-BE40632B96F4}"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339C32-69FF-4DA2-9934-467C14CAAB45}"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CFED676F-6BFC-421D-8CF4-03D3A8DEC316}">
      <dgm:prSet custT="1"/>
      <dgm:spPr>
        <a:solidFill>
          <a:srgbClr val="8B0A1A"/>
        </a:solidFill>
      </dgm:spPr>
      <dgm:t>
        <a:bodyPr/>
        <a:lstStyle/>
        <a:p>
          <a:pPr algn="ctr">
            <a:lnSpc>
              <a:spcPct val="90000"/>
            </a:lnSpc>
          </a:pPr>
          <a:r>
            <a:rPr lang="en-US" sz="1400" b="1" dirty="0">
              <a:solidFill>
                <a:srgbClr val="FFFFFF"/>
              </a:solidFill>
              <a:latin typeface="Aptos (body)"/>
              <a:ea typeface="+mn-ea"/>
              <a:cs typeface="+mn-cs"/>
            </a:rPr>
            <a:t>Cheap to scale: </a:t>
          </a:r>
          <a:r>
            <a:rPr lang="en-US" sz="1400" dirty="0">
              <a:solidFill>
                <a:srgbClr val="FFFFFF"/>
              </a:solidFill>
              <a:latin typeface="Aptos (body)"/>
              <a:ea typeface="+mn-ea"/>
              <a:cs typeface="+mn-cs"/>
            </a:rPr>
            <a:t>once a product is built, it can be sold to millions at very low additional cost</a:t>
          </a:r>
        </a:p>
      </dgm:t>
    </dgm:pt>
    <dgm:pt modelId="{F3DAEC5D-2589-4028-AEFB-F36ED6D03E80}" type="parTrans" cxnId="{63EFA6AD-5EA5-418D-BAA0-AC4CBC9431AA}">
      <dgm:prSet/>
      <dgm:spPr/>
      <dgm:t>
        <a:bodyPr/>
        <a:lstStyle/>
        <a:p>
          <a:endParaRPr lang="en-US" sz="1400">
            <a:latin typeface="Aptos (body)"/>
          </a:endParaRPr>
        </a:p>
      </dgm:t>
    </dgm:pt>
    <dgm:pt modelId="{B4108FE7-A52E-4EAD-B3EB-34C8B18BFFB4}" type="sibTrans" cxnId="{63EFA6AD-5EA5-418D-BAA0-AC4CBC9431AA}">
      <dgm:prSet/>
      <dgm:spPr/>
      <dgm:t>
        <a:bodyPr/>
        <a:lstStyle/>
        <a:p>
          <a:endParaRPr lang="en-US" sz="1400">
            <a:latin typeface="Aptos (body)"/>
          </a:endParaRPr>
        </a:p>
      </dgm:t>
    </dgm:pt>
    <dgm:pt modelId="{12FE885D-5280-4FA4-A31D-A9CE8261A46A}">
      <dgm:prSet custT="1"/>
      <dgm:spPr>
        <a:solidFill>
          <a:srgbClr val="A61B2B"/>
        </a:solidFill>
      </dgm:spPr>
      <dgm:t>
        <a:bodyPr/>
        <a:lstStyle/>
        <a:p>
          <a:pPr algn="ctr">
            <a:lnSpc>
              <a:spcPct val="90000"/>
            </a:lnSpc>
          </a:pPr>
          <a:r>
            <a:rPr lang="en-US" sz="1400" b="1" dirty="0">
              <a:solidFill>
                <a:srgbClr val="FFFFFF"/>
              </a:solidFill>
              <a:latin typeface="Aptos (body)"/>
              <a:ea typeface="+mn-ea"/>
              <a:cs typeface="+mn-cs"/>
            </a:rPr>
            <a:t>High switching costs: </a:t>
          </a:r>
          <a:r>
            <a:rPr lang="en-US" sz="1400" dirty="0">
              <a:solidFill>
                <a:srgbClr val="FFFFFF"/>
              </a:solidFill>
              <a:latin typeface="Aptos (body)"/>
              <a:ea typeface="+mn-ea"/>
              <a:cs typeface="+mn-cs"/>
            </a:rPr>
            <a:t>customers don’t want to change systems, so companies can maintain pricing</a:t>
          </a:r>
        </a:p>
      </dgm:t>
    </dgm:pt>
    <dgm:pt modelId="{B2087B4E-FEF4-49EA-A6FD-95E8A16E4719}" type="parTrans" cxnId="{02492EB2-022B-4CCE-A95A-1E359C1E8B53}">
      <dgm:prSet/>
      <dgm:spPr/>
      <dgm:t>
        <a:bodyPr/>
        <a:lstStyle/>
        <a:p>
          <a:endParaRPr lang="en-US" sz="1400">
            <a:latin typeface="Aptos (body)"/>
          </a:endParaRPr>
        </a:p>
      </dgm:t>
    </dgm:pt>
    <dgm:pt modelId="{C0B77749-C03A-4A23-AB17-C4FDB19B3DA9}" type="sibTrans" cxnId="{02492EB2-022B-4CCE-A95A-1E359C1E8B53}">
      <dgm:prSet/>
      <dgm:spPr/>
      <dgm:t>
        <a:bodyPr/>
        <a:lstStyle/>
        <a:p>
          <a:endParaRPr lang="en-US" sz="1400">
            <a:latin typeface="Aptos (body)"/>
          </a:endParaRPr>
        </a:p>
      </dgm:t>
    </dgm:pt>
    <dgm:pt modelId="{C670D508-76D2-4CEB-8E6D-E57E48B8FA9A}">
      <dgm:prSet custT="1"/>
      <dgm:spPr>
        <a:solidFill>
          <a:srgbClr val="BF3140"/>
        </a:solidFill>
      </dgm:spPr>
      <dgm:t>
        <a:bodyPr/>
        <a:lstStyle/>
        <a:p>
          <a:pPr algn="ctr">
            <a:lnSpc>
              <a:spcPct val="90000"/>
            </a:lnSpc>
          </a:pPr>
          <a:r>
            <a:rPr lang="en-US" sz="1400" b="1" dirty="0">
              <a:solidFill>
                <a:srgbClr val="FFFFFF"/>
              </a:solidFill>
              <a:latin typeface="Aptos (body)"/>
              <a:ea typeface="+mn-ea"/>
              <a:cs typeface="+mn-cs"/>
            </a:rPr>
            <a:t>Strong demand: </a:t>
          </a:r>
          <a:r>
            <a:rPr lang="en-US" sz="1400" dirty="0">
              <a:solidFill>
                <a:srgbClr val="FFFFFF"/>
              </a:solidFill>
              <a:latin typeface="Aptos (body)"/>
              <a:ea typeface="+mn-ea"/>
              <a:cs typeface="+mn-cs"/>
            </a:rPr>
            <a:t>businesses rely on tech (cloud, software, chips), making revenue more consistent</a:t>
          </a:r>
        </a:p>
      </dgm:t>
    </dgm:pt>
    <dgm:pt modelId="{AF9E1B06-655B-4690-8680-006786BADFC7}" type="parTrans" cxnId="{7AD26EC6-C8CA-463E-849B-D1C4D247E094}">
      <dgm:prSet/>
      <dgm:spPr/>
      <dgm:t>
        <a:bodyPr/>
        <a:lstStyle/>
        <a:p>
          <a:endParaRPr lang="en-US" sz="1400">
            <a:latin typeface="Aptos (body)"/>
          </a:endParaRPr>
        </a:p>
      </dgm:t>
    </dgm:pt>
    <dgm:pt modelId="{C8370267-FE81-458D-B3E4-CC80AF8D1472}" type="sibTrans" cxnId="{7AD26EC6-C8CA-463E-849B-D1C4D247E094}">
      <dgm:prSet/>
      <dgm:spPr/>
      <dgm:t>
        <a:bodyPr/>
        <a:lstStyle/>
        <a:p>
          <a:endParaRPr lang="en-US" sz="1400">
            <a:latin typeface="Aptos (body)"/>
          </a:endParaRPr>
        </a:p>
      </dgm:t>
    </dgm:pt>
    <dgm:pt modelId="{0ACE62FA-3276-43B1-B578-15CA503C84F0}">
      <dgm:prSet custT="1"/>
      <dgm:spPr>
        <a:solidFill>
          <a:srgbClr val="D64D59"/>
        </a:solidFill>
      </dgm:spPr>
      <dgm:t>
        <a:bodyPr/>
        <a:lstStyle/>
        <a:p>
          <a:pPr algn="ctr" rtl="0">
            <a:lnSpc>
              <a:spcPct val="90000"/>
            </a:lnSpc>
          </a:pPr>
          <a:r>
            <a:rPr lang="en-US" sz="1400" b="1" dirty="0">
              <a:solidFill>
                <a:srgbClr val="FFFFFF"/>
              </a:solidFill>
              <a:latin typeface="Aptos (body)"/>
              <a:ea typeface="+mn-ea"/>
              <a:cs typeface="+mn-cs"/>
            </a:rPr>
            <a:t>Differentiated products: </a:t>
          </a:r>
          <a:r>
            <a:rPr lang="en-US" sz="1400" dirty="0">
              <a:solidFill>
                <a:srgbClr val="FFFFFF"/>
              </a:solidFill>
              <a:latin typeface="Aptos (body)"/>
              <a:ea typeface="+mn-ea"/>
              <a:cs typeface="+mn-cs"/>
            </a:rPr>
            <a:t>innovation allows companies to charge premium prices (software, cloud, </a:t>
          </a:r>
          <a:r>
            <a:rPr lang="en-US" sz="1400" dirty="0" err="1">
              <a:solidFill>
                <a:srgbClr val="FFFFFF"/>
              </a:solidFill>
              <a:latin typeface="Aptos (body)"/>
              <a:ea typeface="+mn-ea"/>
              <a:cs typeface="+mn-cs"/>
            </a:rPr>
            <a:t>etc</a:t>
          </a:r>
          <a:r>
            <a:rPr lang="en-US" sz="1400" dirty="0">
              <a:solidFill>
                <a:srgbClr val="FFFFFF"/>
              </a:solidFill>
              <a:latin typeface="Aptos (body)"/>
              <a:ea typeface="+mn-ea"/>
              <a:cs typeface="+mn-cs"/>
            </a:rPr>
            <a:t>)</a:t>
          </a:r>
        </a:p>
      </dgm:t>
    </dgm:pt>
    <dgm:pt modelId="{D62EDE07-61AE-4E9A-99B2-8E7459F05AE7}" type="parTrans" cxnId="{BD5D53C3-5504-4CE8-A5BE-0E71E7C6D049}">
      <dgm:prSet/>
      <dgm:spPr/>
      <dgm:t>
        <a:bodyPr/>
        <a:lstStyle/>
        <a:p>
          <a:endParaRPr lang="en-US" sz="1400">
            <a:latin typeface="Aptos (body)"/>
          </a:endParaRPr>
        </a:p>
      </dgm:t>
    </dgm:pt>
    <dgm:pt modelId="{B8731FEF-24FE-4D20-835C-183950187378}" type="sibTrans" cxnId="{BD5D53C3-5504-4CE8-A5BE-0E71E7C6D049}">
      <dgm:prSet/>
      <dgm:spPr/>
      <dgm:t>
        <a:bodyPr/>
        <a:lstStyle/>
        <a:p>
          <a:endParaRPr lang="en-US" sz="1400">
            <a:latin typeface="Aptos (body)"/>
          </a:endParaRPr>
        </a:p>
      </dgm:t>
    </dgm:pt>
    <dgm:pt modelId="{8C4AE671-0631-4ED0-BC01-4EFBC358BB67}">
      <dgm:prSet custT="1"/>
      <dgm:spPr>
        <a:solidFill>
          <a:srgbClr val="E6737C"/>
        </a:solidFill>
      </dgm:spPr>
      <dgm:t>
        <a:bodyPr/>
        <a:lstStyle/>
        <a:p>
          <a:pPr algn="ctr">
            <a:lnSpc>
              <a:spcPct val="90000"/>
            </a:lnSpc>
          </a:pPr>
          <a:r>
            <a:rPr lang="en-US" sz="1400" b="1" dirty="0">
              <a:solidFill>
                <a:srgbClr val="FFFFFF"/>
              </a:solidFill>
              <a:latin typeface="Aptos (body)"/>
              <a:ea typeface="+mn-ea"/>
              <a:cs typeface="+mn-cs"/>
            </a:rPr>
            <a:t>High upfront costs, low ongoing costs: </a:t>
          </a:r>
          <a:r>
            <a:rPr lang="en-US" sz="1400" dirty="0">
              <a:solidFill>
                <a:srgbClr val="FFFFFF"/>
              </a:solidFill>
              <a:latin typeface="Aptos (body)"/>
              <a:ea typeface="+mn-ea"/>
              <a:cs typeface="+mn-cs"/>
            </a:rPr>
            <a:t>leads to strong long-term margins</a:t>
          </a:r>
        </a:p>
      </dgm:t>
    </dgm:pt>
    <dgm:pt modelId="{9DC476EA-9318-4A5B-83B5-E0E541A1485C}" type="parTrans" cxnId="{EAC15308-A4A1-4D0E-A734-3CCE854A6D8F}">
      <dgm:prSet/>
      <dgm:spPr/>
      <dgm:t>
        <a:bodyPr/>
        <a:lstStyle/>
        <a:p>
          <a:endParaRPr lang="en-US" sz="1400">
            <a:latin typeface="Aptos (body)"/>
          </a:endParaRPr>
        </a:p>
      </dgm:t>
    </dgm:pt>
    <dgm:pt modelId="{C2823E14-8E19-47C9-997A-D618CA921A32}" type="sibTrans" cxnId="{EAC15308-A4A1-4D0E-A734-3CCE854A6D8F}">
      <dgm:prSet/>
      <dgm:spPr/>
      <dgm:t>
        <a:bodyPr/>
        <a:lstStyle/>
        <a:p>
          <a:endParaRPr lang="en-US" sz="1400">
            <a:latin typeface="Aptos (body)"/>
          </a:endParaRPr>
        </a:p>
      </dgm:t>
    </dgm:pt>
    <dgm:pt modelId="{4AFF28B9-81F4-4429-BA3B-AA1B95690E9C}" type="pres">
      <dgm:prSet presAssocID="{18339C32-69FF-4DA2-9934-467C14CAAB45}" presName="linear" presStyleCnt="0">
        <dgm:presLayoutVars>
          <dgm:animLvl val="lvl"/>
          <dgm:resizeHandles val="exact"/>
        </dgm:presLayoutVars>
      </dgm:prSet>
      <dgm:spPr/>
    </dgm:pt>
    <dgm:pt modelId="{CF4E4169-4850-4856-80BF-4451291ADF69}" type="pres">
      <dgm:prSet presAssocID="{CFED676F-6BFC-421D-8CF4-03D3A8DEC316}" presName="parentText" presStyleLbl="node1" presStyleIdx="0" presStyleCnt="5">
        <dgm:presLayoutVars>
          <dgm:chMax val="0"/>
          <dgm:bulletEnabled val="1"/>
        </dgm:presLayoutVars>
      </dgm:prSet>
      <dgm:spPr/>
    </dgm:pt>
    <dgm:pt modelId="{DAFEB7EB-10BE-4EC9-B05D-38EC5BC091BB}" type="pres">
      <dgm:prSet presAssocID="{B4108FE7-A52E-4EAD-B3EB-34C8B18BFFB4}" presName="spacer" presStyleCnt="0"/>
      <dgm:spPr/>
    </dgm:pt>
    <dgm:pt modelId="{F7D420EC-A28C-49B0-A703-120D5652FAF6}" type="pres">
      <dgm:prSet presAssocID="{12FE885D-5280-4FA4-A31D-A9CE8261A46A}" presName="parentText" presStyleLbl="node1" presStyleIdx="1" presStyleCnt="5">
        <dgm:presLayoutVars>
          <dgm:chMax val="0"/>
          <dgm:bulletEnabled val="1"/>
        </dgm:presLayoutVars>
      </dgm:prSet>
      <dgm:spPr/>
    </dgm:pt>
    <dgm:pt modelId="{0E09D7DB-C076-4FD1-A638-D38721BAEAF5}" type="pres">
      <dgm:prSet presAssocID="{C0B77749-C03A-4A23-AB17-C4FDB19B3DA9}" presName="spacer" presStyleCnt="0"/>
      <dgm:spPr/>
    </dgm:pt>
    <dgm:pt modelId="{3950F0F0-C566-4C7C-80C3-7F7F7DA7E125}" type="pres">
      <dgm:prSet presAssocID="{C670D508-76D2-4CEB-8E6D-E57E48B8FA9A}" presName="parentText" presStyleLbl="node1" presStyleIdx="2" presStyleCnt="5">
        <dgm:presLayoutVars>
          <dgm:chMax val="0"/>
          <dgm:bulletEnabled val="1"/>
        </dgm:presLayoutVars>
      </dgm:prSet>
      <dgm:spPr/>
    </dgm:pt>
    <dgm:pt modelId="{76EEC21A-2FE8-4510-818F-62187F115E7C}" type="pres">
      <dgm:prSet presAssocID="{C8370267-FE81-458D-B3E4-CC80AF8D1472}" presName="spacer" presStyleCnt="0"/>
      <dgm:spPr/>
    </dgm:pt>
    <dgm:pt modelId="{2DAF51A7-4BD9-425B-98EA-59D779C92C97}" type="pres">
      <dgm:prSet presAssocID="{0ACE62FA-3276-43B1-B578-15CA503C84F0}" presName="parentText" presStyleLbl="node1" presStyleIdx="3" presStyleCnt="5">
        <dgm:presLayoutVars>
          <dgm:chMax val="0"/>
          <dgm:bulletEnabled val="1"/>
        </dgm:presLayoutVars>
      </dgm:prSet>
      <dgm:spPr/>
    </dgm:pt>
    <dgm:pt modelId="{67AEA159-3831-4738-BFA4-379D95CA25BC}" type="pres">
      <dgm:prSet presAssocID="{B8731FEF-24FE-4D20-835C-183950187378}" presName="spacer" presStyleCnt="0"/>
      <dgm:spPr/>
    </dgm:pt>
    <dgm:pt modelId="{A9BD0B47-DBFF-4DFA-B97E-DB433B0B3841}" type="pres">
      <dgm:prSet presAssocID="{8C4AE671-0631-4ED0-BC01-4EFBC358BB67}" presName="parentText" presStyleLbl="node1" presStyleIdx="4" presStyleCnt="5">
        <dgm:presLayoutVars>
          <dgm:chMax val="0"/>
          <dgm:bulletEnabled val="1"/>
        </dgm:presLayoutVars>
      </dgm:prSet>
      <dgm:spPr/>
    </dgm:pt>
  </dgm:ptLst>
  <dgm:cxnLst>
    <dgm:cxn modelId="{EAC15308-A4A1-4D0E-A734-3CCE854A6D8F}" srcId="{18339C32-69FF-4DA2-9934-467C14CAAB45}" destId="{8C4AE671-0631-4ED0-BC01-4EFBC358BB67}" srcOrd="4" destOrd="0" parTransId="{9DC476EA-9318-4A5B-83B5-E0E541A1485C}" sibTransId="{C2823E14-8E19-47C9-997A-D618CA921A32}"/>
    <dgm:cxn modelId="{E14B671F-1CE0-4C8B-B5CE-614157298D0B}" type="presOf" srcId="{12FE885D-5280-4FA4-A31D-A9CE8261A46A}" destId="{F7D420EC-A28C-49B0-A703-120D5652FAF6}" srcOrd="0" destOrd="0" presId="urn:microsoft.com/office/officeart/2005/8/layout/vList2"/>
    <dgm:cxn modelId="{58C8B336-E610-4299-8809-2F832669A77D}" type="presOf" srcId="{C670D508-76D2-4CEB-8E6D-E57E48B8FA9A}" destId="{3950F0F0-C566-4C7C-80C3-7F7F7DA7E125}" srcOrd="0" destOrd="0" presId="urn:microsoft.com/office/officeart/2005/8/layout/vList2"/>
    <dgm:cxn modelId="{63EFA6AD-5EA5-418D-BAA0-AC4CBC9431AA}" srcId="{18339C32-69FF-4DA2-9934-467C14CAAB45}" destId="{CFED676F-6BFC-421D-8CF4-03D3A8DEC316}" srcOrd="0" destOrd="0" parTransId="{F3DAEC5D-2589-4028-AEFB-F36ED6D03E80}" sibTransId="{B4108FE7-A52E-4EAD-B3EB-34C8B18BFFB4}"/>
    <dgm:cxn modelId="{02492EB2-022B-4CCE-A95A-1E359C1E8B53}" srcId="{18339C32-69FF-4DA2-9934-467C14CAAB45}" destId="{12FE885D-5280-4FA4-A31D-A9CE8261A46A}" srcOrd="1" destOrd="0" parTransId="{B2087B4E-FEF4-49EA-A6FD-95E8A16E4719}" sibTransId="{C0B77749-C03A-4A23-AB17-C4FDB19B3DA9}"/>
    <dgm:cxn modelId="{BD5D53C3-5504-4CE8-A5BE-0E71E7C6D049}" srcId="{18339C32-69FF-4DA2-9934-467C14CAAB45}" destId="{0ACE62FA-3276-43B1-B578-15CA503C84F0}" srcOrd="3" destOrd="0" parTransId="{D62EDE07-61AE-4E9A-99B2-8E7459F05AE7}" sibTransId="{B8731FEF-24FE-4D20-835C-183950187378}"/>
    <dgm:cxn modelId="{7AD26EC6-C8CA-463E-849B-D1C4D247E094}" srcId="{18339C32-69FF-4DA2-9934-467C14CAAB45}" destId="{C670D508-76D2-4CEB-8E6D-E57E48B8FA9A}" srcOrd="2" destOrd="0" parTransId="{AF9E1B06-655B-4690-8680-006786BADFC7}" sibTransId="{C8370267-FE81-458D-B3E4-CC80AF8D1472}"/>
    <dgm:cxn modelId="{88857ED5-2CAE-438C-AA5A-38DA3F802A1E}" type="presOf" srcId="{0ACE62FA-3276-43B1-B578-15CA503C84F0}" destId="{2DAF51A7-4BD9-425B-98EA-59D779C92C97}" srcOrd="0" destOrd="0" presId="urn:microsoft.com/office/officeart/2005/8/layout/vList2"/>
    <dgm:cxn modelId="{8C62F4D8-043D-4501-8CB4-C510D0C332B6}" type="presOf" srcId="{CFED676F-6BFC-421D-8CF4-03D3A8DEC316}" destId="{CF4E4169-4850-4856-80BF-4451291ADF69}" srcOrd="0" destOrd="0" presId="urn:microsoft.com/office/officeart/2005/8/layout/vList2"/>
    <dgm:cxn modelId="{0BC006E7-4B1F-4A02-98C0-4762FD92BCED}" type="presOf" srcId="{18339C32-69FF-4DA2-9934-467C14CAAB45}" destId="{4AFF28B9-81F4-4429-BA3B-AA1B95690E9C}" srcOrd="0" destOrd="0" presId="urn:microsoft.com/office/officeart/2005/8/layout/vList2"/>
    <dgm:cxn modelId="{C927EAEA-FA1C-48D2-801F-6B7756751C0A}" type="presOf" srcId="{8C4AE671-0631-4ED0-BC01-4EFBC358BB67}" destId="{A9BD0B47-DBFF-4DFA-B97E-DB433B0B3841}" srcOrd="0" destOrd="0" presId="urn:microsoft.com/office/officeart/2005/8/layout/vList2"/>
    <dgm:cxn modelId="{2A1F6946-24F8-4402-A657-78184AC79360}" type="presParOf" srcId="{4AFF28B9-81F4-4429-BA3B-AA1B95690E9C}" destId="{CF4E4169-4850-4856-80BF-4451291ADF69}" srcOrd="0" destOrd="0" presId="urn:microsoft.com/office/officeart/2005/8/layout/vList2"/>
    <dgm:cxn modelId="{1A28007D-3BA2-4703-A21F-12A6B8F2997E}" type="presParOf" srcId="{4AFF28B9-81F4-4429-BA3B-AA1B95690E9C}" destId="{DAFEB7EB-10BE-4EC9-B05D-38EC5BC091BB}" srcOrd="1" destOrd="0" presId="urn:microsoft.com/office/officeart/2005/8/layout/vList2"/>
    <dgm:cxn modelId="{1861DABA-CD2C-41A0-9881-04B61FF4E358}" type="presParOf" srcId="{4AFF28B9-81F4-4429-BA3B-AA1B95690E9C}" destId="{F7D420EC-A28C-49B0-A703-120D5652FAF6}" srcOrd="2" destOrd="0" presId="urn:microsoft.com/office/officeart/2005/8/layout/vList2"/>
    <dgm:cxn modelId="{E859DE8F-20BE-492D-A546-301680DE948C}" type="presParOf" srcId="{4AFF28B9-81F4-4429-BA3B-AA1B95690E9C}" destId="{0E09D7DB-C076-4FD1-A638-D38721BAEAF5}" srcOrd="3" destOrd="0" presId="urn:microsoft.com/office/officeart/2005/8/layout/vList2"/>
    <dgm:cxn modelId="{AA40B3CF-EC10-454D-A577-0F83866550F6}" type="presParOf" srcId="{4AFF28B9-81F4-4429-BA3B-AA1B95690E9C}" destId="{3950F0F0-C566-4C7C-80C3-7F7F7DA7E125}" srcOrd="4" destOrd="0" presId="urn:microsoft.com/office/officeart/2005/8/layout/vList2"/>
    <dgm:cxn modelId="{3694A097-A54A-421D-9222-51E580EE9066}" type="presParOf" srcId="{4AFF28B9-81F4-4429-BA3B-AA1B95690E9C}" destId="{76EEC21A-2FE8-4510-818F-62187F115E7C}" srcOrd="5" destOrd="0" presId="urn:microsoft.com/office/officeart/2005/8/layout/vList2"/>
    <dgm:cxn modelId="{3C887335-503F-491E-A633-6DCBE5CB5B26}" type="presParOf" srcId="{4AFF28B9-81F4-4429-BA3B-AA1B95690E9C}" destId="{2DAF51A7-4BD9-425B-98EA-59D779C92C97}" srcOrd="6" destOrd="0" presId="urn:microsoft.com/office/officeart/2005/8/layout/vList2"/>
    <dgm:cxn modelId="{986EA8A4-15F3-4144-B43E-F1C760D8B9B5}" type="presParOf" srcId="{4AFF28B9-81F4-4429-BA3B-AA1B95690E9C}" destId="{67AEA159-3831-4738-BFA4-379D95CA25BC}" srcOrd="7" destOrd="0" presId="urn:microsoft.com/office/officeart/2005/8/layout/vList2"/>
    <dgm:cxn modelId="{D2E6B50A-521F-403E-A51A-13174C093A78}" type="presParOf" srcId="{4AFF28B9-81F4-4429-BA3B-AA1B95690E9C}" destId="{A9BD0B47-DBFF-4DFA-B97E-DB433B0B3841}"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339C32-69FF-4DA2-9934-467C14CAAB45}" type="doc">
      <dgm:prSet loTypeId="urn:microsoft.com/office/officeart/2005/8/layout/equation2" loCatId="relationship" qsTypeId="urn:microsoft.com/office/officeart/2005/8/quickstyle/simple1" qsCatId="simple" csTypeId="urn:microsoft.com/office/officeart/2005/8/colors/accent0_3" csCatId="mainScheme" phldr="1"/>
      <dgm:spPr/>
      <dgm:t>
        <a:bodyPr/>
        <a:lstStyle/>
        <a:p>
          <a:endParaRPr lang="en-US"/>
        </a:p>
      </dgm:t>
    </dgm:pt>
    <dgm:pt modelId="{0ACE62FA-3276-43B1-B578-15CA503C84F0}">
      <dgm:prSet phldr="0"/>
      <dgm:spPr>
        <a:solidFill>
          <a:srgbClr val="BB0000"/>
        </a:solidFill>
      </dgm:spPr>
      <dgm:t>
        <a:bodyPr/>
        <a:lstStyle/>
        <a:p>
          <a:pPr rtl="0"/>
          <a:r>
            <a:rPr lang="en-US" dirty="0">
              <a:latin typeface="Aptos (body)"/>
            </a:rPr>
            <a:t>Barriers to Entry</a:t>
          </a:r>
        </a:p>
      </dgm:t>
    </dgm:pt>
    <dgm:pt modelId="{D62EDE07-61AE-4E9A-99B2-8E7459F05AE7}" type="parTrans" cxnId="{BD5D53C3-5504-4CE8-A5BE-0E71E7C6D049}">
      <dgm:prSet/>
      <dgm:spPr/>
      <dgm:t>
        <a:bodyPr/>
        <a:lstStyle/>
        <a:p>
          <a:endParaRPr lang="en-US"/>
        </a:p>
      </dgm:t>
    </dgm:pt>
    <dgm:pt modelId="{B8731FEF-24FE-4D20-835C-183950187378}" type="sibTrans" cxnId="{BD5D53C3-5504-4CE8-A5BE-0E71E7C6D049}">
      <dgm:prSet/>
      <dgm:spPr/>
      <dgm:t>
        <a:bodyPr/>
        <a:lstStyle/>
        <a:p>
          <a:endParaRPr lang="en-US"/>
        </a:p>
      </dgm:t>
    </dgm:pt>
    <dgm:pt modelId="{DCFFA65C-B2AA-4E3E-9870-C2653C60FAB3}">
      <dgm:prSet phldr="0"/>
      <dgm:spPr>
        <a:solidFill>
          <a:srgbClr val="BB0000"/>
        </a:solidFill>
      </dgm:spPr>
      <dgm:t>
        <a:bodyPr/>
        <a:lstStyle/>
        <a:p>
          <a:pPr rtl="0"/>
          <a:r>
            <a:rPr lang="en-US">
              <a:latin typeface="Aptos (body)"/>
            </a:rPr>
            <a:t>Pricing Power </a:t>
          </a:r>
          <a:r>
            <a:rPr lang="en-US" sz="1800">
              <a:latin typeface="Aptos (body)"/>
              <a:ea typeface="Calibri"/>
              <a:cs typeface="Calibri"/>
            </a:rPr>
            <a:t>+ </a:t>
          </a:r>
          <a:r>
            <a:rPr lang="en-US" sz="1100">
              <a:latin typeface="Aptos (body)"/>
              <a:ea typeface="Calibri"/>
              <a:cs typeface="Calibri"/>
            </a:rPr>
            <a:t>High Margins</a:t>
          </a:r>
        </a:p>
      </dgm:t>
    </dgm:pt>
    <dgm:pt modelId="{B4C3D4FA-D58A-431E-9CAD-4FA23518B9BF}" type="parTrans" cxnId="{9415645B-B9C7-44FB-8E9D-573A45044611}">
      <dgm:prSet/>
      <dgm:spPr/>
      <dgm:t>
        <a:bodyPr/>
        <a:lstStyle/>
        <a:p>
          <a:endParaRPr lang="en-GB"/>
        </a:p>
      </dgm:t>
    </dgm:pt>
    <dgm:pt modelId="{67DC379C-B54A-4630-A4CF-1EF1F1E2FEBE}" type="sibTrans" cxnId="{9415645B-B9C7-44FB-8E9D-573A45044611}">
      <dgm:prSet/>
      <dgm:spPr/>
      <dgm:t>
        <a:bodyPr/>
        <a:lstStyle/>
        <a:p>
          <a:endParaRPr lang="en-US"/>
        </a:p>
      </dgm:t>
    </dgm:pt>
    <dgm:pt modelId="{46FD3428-3A51-485E-9BB9-CB1769D56F41}">
      <dgm:prSet phldr="0"/>
      <dgm:spPr>
        <a:solidFill>
          <a:srgbClr val="BB0000"/>
        </a:solidFill>
      </dgm:spPr>
      <dgm:t>
        <a:bodyPr/>
        <a:lstStyle/>
        <a:p>
          <a:r>
            <a:rPr lang="en-US" sz="1100" dirty="0">
              <a:latin typeface="Aptos (body)"/>
              <a:ea typeface="Calibri"/>
              <a:cs typeface="Calibri"/>
            </a:rPr>
            <a:t>Lock-In</a:t>
          </a:r>
          <a:endParaRPr lang="en-US" dirty="0">
            <a:latin typeface="Aptos (body)"/>
          </a:endParaRPr>
        </a:p>
      </dgm:t>
    </dgm:pt>
    <dgm:pt modelId="{77413442-8175-44D6-8958-579C2CE1022B}" type="parTrans" cxnId="{753E1FCD-6CC7-44F2-9BDE-CA803DE5FFFA}">
      <dgm:prSet/>
      <dgm:spPr/>
      <dgm:t>
        <a:bodyPr/>
        <a:lstStyle/>
        <a:p>
          <a:endParaRPr lang="en-GB"/>
        </a:p>
      </dgm:t>
    </dgm:pt>
    <dgm:pt modelId="{A6DC2116-28A1-45F9-B99C-EA62E2C93882}" type="sibTrans" cxnId="{753E1FCD-6CC7-44F2-9BDE-CA803DE5FFFA}">
      <dgm:prSet/>
      <dgm:spPr/>
      <dgm:t>
        <a:bodyPr/>
        <a:lstStyle/>
        <a:p>
          <a:endParaRPr lang="en-US"/>
        </a:p>
      </dgm:t>
    </dgm:pt>
    <dgm:pt modelId="{E3A493AF-4E08-493F-AADA-A4C536AA2F16}">
      <dgm:prSet phldr="0"/>
      <dgm:spPr>
        <a:solidFill>
          <a:srgbClr val="BB0000"/>
        </a:solidFill>
      </dgm:spPr>
      <dgm:t>
        <a:bodyPr/>
        <a:lstStyle/>
        <a:p>
          <a:pPr rtl="0"/>
          <a:r>
            <a:rPr lang="en-US" sz="1100" dirty="0">
              <a:latin typeface="Aptos (body)"/>
              <a:ea typeface="Calibri"/>
              <a:cs typeface="Calibri"/>
            </a:rPr>
            <a:t>Tech Demand</a:t>
          </a:r>
        </a:p>
      </dgm:t>
    </dgm:pt>
    <dgm:pt modelId="{DAFBA33D-7447-4EC9-9A50-802454DE0589}" type="parTrans" cxnId="{A15232C2-72EF-4AC1-AA75-9FFEB2A209C3}">
      <dgm:prSet/>
      <dgm:spPr/>
      <dgm:t>
        <a:bodyPr/>
        <a:lstStyle/>
        <a:p>
          <a:endParaRPr lang="en-GB"/>
        </a:p>
      </dgm:t>
    </dgm:pt>
    <dgm:pt modelId="{85EFEADF-9198-411F-9871-A3F6A3303AFF}" type="sibTrans" cxnId="{A15232C2-72EF-4AC1-AA75-9FFEB2A209C3}">
      <dgm:prSet/>
      <dgm:spPr/>
      <dgm:t>
        <a:bodyPr/>
        <a:lstStyle/>
        <a:p>
          <a:endParaRPr lang="en-US"/>
        </a:p>
      </dgm:t>
    </dgm:pt>
    <dgm:pt modelId="{DA108EAF-DF9E-49B2-AC0C-AD037B5424F5}" type="pres">
      <dgm:prSet presAssocID="{18339C32-69FF-4DA2-9934-467C14CAAB45}" presName="Name0" presStyleCnt="0">
        <dgm:presLayoutVars>
          <dgm:dir/>
          <dgm:resizeHandles val="exact"/>
        </dgm:presLayoutVars>
      </dgm:prSet>
      <dgm:spPr/>
    </dgm:pt>
    <dgm:pt modelId="{E384CCDC-7C10-4F8A-8E19-F346E022A72D}" type="pres">
      <dgm:prSet presAssocID="{18339C32-69FF-4DA2-9934-467C14CAAB45}" presName="vNodes" presStyleCnt="0"/>
      <dgm:spPr/>
    </dgm:pt>
    <dgm:pt modelId="{1A502AAB-343E-46F0-B68E-4E811B3DF0A6}" type="pres">
      <dgm:prSet presAssocID="{0ACE62FA-3276-43B1-B578-15CA503C84F0}" presName="node" presStyleLbl="node1" presStyleIdx="0" presStyleCnt="4">
        <dgm:presLayoutVars>
          <dgm:bulletEnabled val="1"/>
        </dgm:presLayoutVars>
      </dgm:prSet>
      <dgm:spPr/>
    </dgm:pt>
    <dgm:pt modelId="{5978D842-39B8-4919-A2E6-4748B846ED8B}" type="pres">
      <dgm:prSet presAssocID="{B8731FEF-24FE-4D20-835C-183950187378}" presName="spacerT" presStyleCnt="0"/>
      <dgm:spPr/>
    </dgm:pt>
    <dgm:pt modelId="{4116380B-9367-41CF-85AC-1837E20E0913}" type="pres">
      <dgm:prSet presAssocID="{B8731FEF-24FE-4D20-835C-183950187378}" presName="sibTrans" presStyleLbl="sibTrans2D1" presStyleIdx="0" presStyleCnt="3"/>
      <dgm:spPr/>
    </dgm:pt>
    <dgm:pt modelId="{614B4EAF-2D01-4EDF-BC39-DEF8944FAC91}" type="pres">
      <dgm:prSet presAssocID="{B8731FEF-24FE-4D20-835C-183950187378}" presName="spacerB" presStyleCnt="0"/>
      <dgm:spPr/>
    </dgm:pt>
    <dgm:pt modelId="{34C129FF-2979-412D-97A0-DA9A0B671386}" type="pres">
      <dgm:prSet presAssocID="{46FD3428-3A51-485E-9BB9-CB1769D56F41}" presName="node" presStyleLbl="node1" presStyleIdx="1" presStyleCnt="4">
        <dgm:presLayoutVars>
          <dgm:bulletEnabled val="1"/>
        </dgm:presLayoutVars>
      </dgm:prSet>
      <dgm:spPr/>
    </dgm:pt>
    <dgm:pt modelId="{C07A700F-6448-4A23-A039-803EB55BA59F}" type="pres">
      <dgm:prSet presAssocID="{A6DC2116-28A1-45F9-B99C-EA62E2C93882}" presName="spacerT" presStyleCnt="0"/>
      <dgm:spPr/>
    </dgm:pt>
    <dgm:pt modelId="{6F023131-DCAC-4A34-81EA-744079B9A202}" type="pres">
      <dgm:prSet presAssocID="{A6DC2116-28A1-45F9-B99C-EA62E2C93882}" presName="sibTrans" presStyleLbl="sibTrans2D1" presStyleIdx="1" presStyleCnt="3"/>
      <dgm:spPr/>
    </dgm:pt>
    <dgm:pt modelId="{1A434FA6-91EC-4CE3-B4A1-455D01A3B24F}" type="pres">
      <dgm:prSet presAssocID="{A6DC2116-28A1-45F9-B99C-EA62E2C93882}" presName="spacerB" presStyleCnt="0"/>
      <dgm:spPr/>
    </dgm:pt>
    <dgm:pt modelId="{7531CCCF-295E-4526-9835-1B9564CA7A17}" type="pres">
      <dgm:prSet presAssocID="{E3A493AF-4E08-493F-AADA-A4C536AA2F16}" presName="node" presStyleLbl="node1" presStyleIdx="2" presStyleCnt="4">
        <dgm:presLayoutVars>
          <dgm:bulletEnabled val="1"/>
        </dgm:presLayoutVars>
      </dgm:prSet>
      <dgm:spPr/>
    </dgm:pt>
    <dgm:pt modelId="{4B0ED527-9C48-4628-9FBA-E4142D07811B}" type="pres">
      <dgm:prSet presAssocID="{18339C32-69FF-4DA2-9934-467C14CAAB45}" presName="sibTransLast" presStyleLbl="sibTrans2D1" presStyleIdx="2" presStyleCnt="3"/>
      <dgm:spPr/>
    </dgm:pt>
    <dgm:pt modelId="{2EC21707-046E-4BED-BDA8-67B01330F556}" type="pres">
      <dgm:prSet presAssocID="{18339C32-69FF-4DA2-9934-467C14CAAB45}" presName="connectorText" presStyleLbl="sibTrans2D1" presStyleIdx="2" presStyleCnt="3"/>
      <dgm:spPr/>
    </dgm:pt>
    <dgm:pt modelId="{8EF224F5-DE48-43A8-9879-2CE4B9A78187}" type="pres">
      <dgm:prSet presAssocID="{18339C32-69FF-4DA2-9934-467C14CAAB45}" presName="lastNode" presStyleLbl="node1" presStyleIdx="3" presStyleCnt="4">
        <dgm:presLayoutVars>
          <dgm:bulletEnabled val="1"/>
        </dgm:presLayoutVars>
      </dgm:prSet>
      <dgm:spPr/>
    </dgm:pt>
  </dgm:ptLst>
  <dgm:cxnLst>
    <dgm:cxn modelId="{1AAA1834-D92E-4963-8622-699E1D1382D4}" type="presOf" srcId="{DCFFA65C-B2AA-4E3E-9870-C2653C60FAB3}" destId="{8EF224F5-DE48-43A8-9879-2CE4B9A78187}" srcOrd="0" destOrd="0" presId="urn:microsoft.com/office/officeart/2005/8/layout/equation2"/>
    <dgm:cxn modelId="{9415645B-B9C7-44FB-8E9D-573A45044611}" srcId="{18339C32-69FF-4DA2-9934-467C14CAAB45}" destId="{DCFFA65C-B2AA-4E3E-9870-C2653C60FAB3}" srcOrd="3" destOrd="0" parTransId="{B4C3D4FA-D58A-431E-9CAD-4FA23518B9BF}" sibTransId="{67DC379C-B54A-4630-A4CF-1EF1F1E2FEBE}"/>
    <dgm:cxn modelId="{CA444584-DB8E-4A5C-98C1-E5214B94DC04}" type="presOf" srcId="{B8731FEF-24FE-4D20-835C-183950187378}" destId="{4116380B-9367-41CF-85AC-1837E20E0913}" srcOrd="0" destOrd="0" presId="urn:microsoft.com/office/officeart/2005/8/layout/equation2"/>
    <dgm:cxn modelId="{BAD9E989-A0D8-48A3-8AAB-0AA1FB0D0500}" type="presOf" srcId="{E3A493AF-4E08-493F-AADA-A4C536AA2F16}" destId="{7531CCCF-295E-4526-9835-1B9564CA7A17}" srcOrd="0" destOrd="0" presId="urn:microsoft.com/office/officeart/2005/8/layout/equation2"/>
    <dgm:cxn modelId="{DAF6EA9D-CA54-4AE3-95DF-4005B5273A78}" type="presOf" srcId="{0ACE62FA-3276-43B1-B578-15CA503C84F0}" destId="{1A502AAB-343E-46F0-B68E-4E811B3DF0A6}" srcOrd="0" destOrd="0" presId="urn:microsoft.com/office/officeart/2005/8/layout/equation2"/>
    <dgm:cxn modelId="{9CF7BDBB-1CB4-4125-A6B9-59C9FFA4E1D5}" type="presOf" srcId="{18339C32-69FF-4DA2-9934-467C14CAAB45}" destId="{DA108EAF-DF9E-49B2-AC0C-AD037B5424F5}" srcOrd="0" destOrd="0" presId="urn:microsoft.com/office/officeart/2005/8/layout/equation2"/>
    <dgm:cxn modelId="{CB03C3BF-C547-4BDB-ACD2-EC41363B33B1}" type="presOf" srcId="{85EFEADF-9198-411F-9871-A3F6A3303AFF}" destId="{2EC21707-046E-4BED-BDA8-67B01330F556}" srcOrd="1" destOrd="0" presId="urn:microsoft.com/office/officeart/2005/8/layout/equation2"/>
    <dgm:cxn modelId="{A15232C2-72EF-4AC1-AA75-9FFEB2A209C3}" srcId="{18339C32-69FF-4DA2-9934-467C14CAAB45}" destId="{E3A493AF-4E08-493F-AADA-A4C536AA2F16}" srcOrd="2" destOrd="0" parTransId="{DAFBA33D-7447-4EC9-9A50-802454DE0589}" sibTransId="{85EFEADF-9198-411F-9871-A3F6A3303AFF}"/>
    <dgm:cxn modelId="{BD5D53C3-5504-4CE8-A5BE-0E71E7C6D049}" srcId="{18339C32-69FF-4DA2-9934-467C14CAAB45}" destId="{0ACE62FA-3276-43B1-B578-15CA503C84F0}" srcOrd="0" destOrd="0" parTransId="{D62EDE07-61AE-4E9A-99B2-8E7459F05AE7}" sibTransId="{B8731FEF-24FE-4D20-835C-183950187378}"/>
    <dgm:cxn modelId="{753E1FCD-6CC7-44F2-9BDE-CA803DE5FFFA}" srcId="{18339C32-69FF-4DA2-9934-467C14CAAB45}" destId="{46FD3428-3A51-485E-9BB9-CB1769D56F41}" srcOrd="1" destOrd="0" parTransId="{77413442-8175-44D6-8958-579C2CE1022B}" sibTransId="{A6DC2116-28A1-45F9-B99C-EA62E2C93882}"/>
    <dgm:cxn modelId="{8C98ABD8-E805-4E07-9B36-2BD33C045E44}" type="presOf" srcId="{85EFEADF-9198-411F-9871-A3F6A3303AFF}" destId="{4B0ED527-9C48-4628-9FBA-E4142D07811B}" srcOrd="0" destOrd="0" presId="urn:microsoft.com/office/officeart/2005/8/layout/equation2"/>
    <dgm:cxn modelId="{DA1AC5E5-7E12-4929-BD29-9FF998A6191F}" type="presOf" srcId="{A6DC2116-28A1-45F9-B99C-EA62E2C93882}" destId="{6F023131-DCAC-4A34-81EA-744079B9A202}" srcOrd="0" destOrd="0" presId="urn:microsoft.com/office/officeart/2005/8/layout/equation2"/>
    <dgm:cxn modelId="{7F4716E9-54AB-4638-9FA8-67982B7F6D94}" type="presOf" srcId="{46FD3428-3A51-485E-9BB9-CB1769D56F41}" destId="{34C129FF-2979-412D-97A0-DA9A0B671386}" srcOrd="0" destOrd="0" presId="urn:microsoft.com/office/officeart/2005/8/layout/equation2"/>
    <dgm:cxn modelId="{53431D41-3DAF-40C6-AD61-974DEA66A41B}" type="presParOf" srcId="{DA108EAF-DF9E-49B2-AC0C-AD037B5424F5}" destId="{E384CCDC-7C10-4F8A-8E19-F346E022A72D}" srcOrd="0" destOrd="0" presId="urn:microsoft.com/office/officeart/2005/8/layout/equation2"/>
    <dgm:cxn modelId="{2CA25855-9DBA-4B77-9EB5-C514A0F86947}" type="presParOf" srcId="{E384CCDC-7C10-4F8A-8E19-F346E022A72D}" destId="{1A502AAB-343E-46F0-B68E-4E811B3DF0A6}" srcOrd="0" destOrd="0" presId="urn:microsoft.com/office/officeart/2005/8/layout/equation2"/>
    <dgm:cxn modelId="{49644264-CECD-43C1-85E9-4496E2A17E42}" type="presParOf" srcId="{E384CCDC-7C10-4F8A-8E19-F346E022A72D}" destId="{5978D842-39B8-4919-A2E6-4748B846ED8B}" srcOrd="1" destOrd="0" presId="urn:microsoft.com/office/officeart/2005/8/layout/equation2"/>
    <dgm:cxn modelId="{81A7B6BB-78CF-4B24-8D10-C0CAD7227477}" type="presParOf" srcId="{E384CCDC-7C10-4F8A-8E19-F346E022A72D}" destId="{4116380B-9367-41CF-85AC-1837E20E0913}" srcOrd="2" destOrd="0" presId="urn:microsoft.com/office/officeart/2005/8/layout/equation2"/>
    <dgm:cxn modelId="{7EDCAC75-3A8C-4261-A256-71108E0C8B7B}" type="presParOf" srcId="{E384CCDC-7C10-4F8A-8E19-F346E022A72D}" destId="{614B4EAF-2D01-4EDF-BC39-DEF8944FAC91}" srcOrd="3" destOrd="0" presId="urn:microsoft.com/office/officeart/2005/8/layout/equation2"/>
    <dgm:cxn modelId="{724D1EC4-992F-4A88-9958-C3ED1A6716F2}" type="presParOf" srcId="{E384CCDC-7C10-4F8A-8E19-F346E022A72D}" destId="{34C129FF-2979-412D-97A0-DA9A0B671386}" srcOrd="4" destOrd="0" presId="urn:microsoft.com/office/officeart/2005/8/layout/equation2"/>
    <dgm:cxn modelId="{B63C4F4B-A0CA-4051-828D-20FC78B60ADF}" type="presParOf" srcId="{E384CCDC-7C10-4F8A-8E19-F346E022A72D}" destId="{C07A700F-6448-4A23-A039-803EB55BA59F}" srcOrd="5" destOrd="0" presId="urn:microsoft.com/office/officeart/2005/8/layout/equation2"/>
    <dgm:cxn modelId="{643C3497-C0CE-4EEC-81C2-B943CECDAE9F}" type="presParOf" srcId="{E384CCDC-7C10-4F8A-8E19-F346E022A72D}" destId="{6F023131-DCAC-4A34-81EA-744079B9A202}" srcOrd="6" destOrd="0" presId="urn:microsoft.com/office/officeart/2005/8/layout/equation2"/>
    <dgm:cxn modelId="{D3103C00-B6A9-4D2E-B6D6-79362EC4B271}" type="presParOf" srcId="{E384CCDC-7C10-4F8A-8E19-F346E022A72D}" destId="{1A434FA6-91EC-4CE3-B4A1-455D01A3B24F}" srcOrd="7" destOrd="0" presId="urn:microsoft.com/office/officeart/2005/8/layout/equation2"/>
    <dgm:cxn modelId="{CAFD890D-0D82-422F-B981-95B58E4C0937}" type="presParOf" srcId="{E384CCDC-7C10-4F8A-8E19-F346E022A72D}" destId="{7531CCCF-295E-4526-9835-1B9564CA7A17}" srcOrd="8" destOrd="0" presId="urn:microsoft.com/office/officeart/2005/8/layout/equation2"/>
    <dgm:cxn modelId="{D0B9488D-B06A-4E74-94C1-BD00D3998AF1}" type="presParOf" srcId="{DA108EAF-DF9E-49B2-AC0C-AD037B5424F5}" destId="{4B0ED527-9C48-4628-9FBA-E4142D07811B}" srcOrd="1" destOrd="0" presId="urn:microsoft.com/office/officeart/2005/8/layout/equation2"/>
    <dgm:cxn modelId="{CD523263-448A-4308-940E-121ACB34C224}" type="presParOf" srcId="{4B0ED527-9C48-4628-9FBA-E4142D07811B}" destId="{2EC21707-046E-4BED-BDA8-67B01330F556}" srcOrd="0" destOrd="0" presId="urn:microsoft.com/office/officeart/2005/8/layout/equation2"/>
    <dgm:cxn modelId="{CCC25B7C-1BFE-4118-B66C-63AF680BB0A5}" type="presParOf" srcId="{DA108EAF-DF9E-49B2-AC0C-AD037B5424F5}" destId="{8EF224F5-DE48-43A8-9879-2CE4B9A78187}" srcOrd="2" destOrd="0" presId="urn:microsoft.com/office/officeart/2005/8/layout/equatio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58CA06-713A-924D-BC26-76C09A8DCB11}">
      <dsp:nvSpPr>
        <dsp:cNvPr id="0" name=""/>
        <dsp:cNvSpPr/>
      </dsp:nvSpPr>
      <dsp:spPr>
        <a:xfrm>
          <a:off x="3266" y="0"/>
          <a:ext cx="1290420" cy="30755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P</a:t>
          </a:r>
        </a:p>
      </dsp:txBody>
      <dsp:txXfrm>
        <a:off x="3266" y="0"/>
        <a:ext cx="1290420" cy="922665"/>
      </dsp:txXfrm>
    </dsp:sp>
    <dsp:sp modelId="{9A0826AE-8FD6-614F-85C7-5477E99F6FC2}">
      <dsp:nvSpPr>
        <dsp:cNvPr id="0" name=""/>
        <dsp:cNvSpPr/>
      </dsp:nvSpPr>
      <dsp:spPr>
        <a:xfrm>
          <a:off x="132308" y="922665"/>
          <a:ext cx="1032336" cy="1999108"/>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Government regulation bills</a:t>
          </a:r>
        </a:p>
      </dsp:txBody>
      <dsp:txXfrm>
        <a:off x="162544" y="952901"/>
        <a:ext cx="971864" cy="1938636"/>
      </dsp:txXfrm>
    </dsp:sp>
    <dsp:sp modelId="{F27230D0-5DA1-2747-B036-7F6BA8DF4872}">
      <dsp:nvSpPr>
        <dsp:cNvPr id="0" name=""/>
        <dsp:cNvSpPr/>
      </dsp:nvSpPr>
      <dsp:spPr>
        <a:xfrm>
          <a:off x="1390468" y="0"/>
          <a:ext cx="1290420" cy="30755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E</a:t>
          </a:r>
        </a:p>
      </dsp:txBody>
      <dsp:txXfrm>
        <a:off x="1390468" y="0"/>
        <a:ext cx="1290420" cy="922665"/>
      </dsp:txXfrm>
    </dsp:sp>
    <dsp:sp modelId="{5DD7A12A-67A6-9A42-B092-4A18C0515F5F}">
      <dsp:nvSpPr>
        <dsp:cNvPr id="0" name=""/>
        <dsp:cNvSpPr/>
      </dsp:nvSpPr>
      <dsp:spPr>
        <a:xfrm>
          <a:off x="1519510" y="922665"/>
          <a:ext cx="1032336" cy="1999108"/>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High rates affecting funding cycles</a:t>
          </a:r>
        </a:p>
      </dsp:txBody>
      <dsp:txXfrm>
        <a:off x="1549746" y="952901"/>
        <a:ext cx="971864" cy="1938636"/>
      </dsp:txXfrm>
    </dsp:sp>
    <dsp:sp modelId="{BE08C473-5EE8-1546-90BF-620E33894948}">
      <dsp:nvSpPr>
        <dsp:cNvPr id="0" name=""/>
        <dsp:cNvSpPr/>
      </dsp:nvSpPr>
      <dsp:spPr>
        <a:xfrm>
          <a:off x="2777670" y="0"/>
          <a:ext cx="1290420" cy="30755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S</a:t>
          </a:r>
        </a:p>
      </dsp:txBody>
      <dsp:txXfrm>
        <a:off x="2777670" y="0"/>
        <a:ext cx="1290420" cy="922665"/>
      </dsp:txXfrm>
    </dsp:sp>
    <dsp:sp modelId="{2B79F5EF-FAD5-9A45-AEF3-20487C1E8AD7}">
      <dsp:nvSpPr>
        <dsp:cNvPr id="0" name=""/>
        <dsp:cNvSpPr/>
      </dsp:nvSpPr>
      <dsp:spPr>
        <a:xfrm>
          <a:off x="2906712" y="922665"/>
          <a:ext cx="1032336" cy="1999108"/>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More remote work</a:t>
          </a:r>
        </a:p>
      </dsp:txBody>
      <dsp:txXfrm>
        <a:off x="2936948" y="952901"/>
        <a:ext cx="971864" cy="1938636"/>
      </dsp:txXfrm>
    </dsp:sp>
    <dsp:sp modelId="{7E7F0458-6C30-6642-A30C-FBA683300182}">
      <dsp:nvSpPr>
        <dsp:cNvPr id="0" name=""/>
        <dsp:cNvSpPr/>
      </dsp:nvSpPr>
      <dsp:spPr>
        <a:xfrm>
          <a:off x="4164872" y="0"/>
          <a:ext cx="1290420" cy="30755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T</a:t>
          </a:r>
        </a:p>
      </dsp:txBody>
      <dsp:txXfrm>
        <a:off x="4164872" y="0"/>
        <a:ext cx="1290420" cy="922665"/>
      </dsp:txXfrm>
    </dsp:sp>
    <dsp:sp modelId="{F94CF67F-D39C-AF4B-8F0A-16F74C4A6261}">
      <dsp:nvSpPr>
        <dsp:cNvPr id="0" name=""/>
        <dsp:cNvSpPr/>
      </dsp:nvSpPr>
      <dsp:spPr>
        <a:xfrm>
          <a:off x="4293914" y="922665"/>
          <a:ext cx="1032336" cy="1999108"/>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Evolving technology</a:t>
          </a:r>
        </a:p>
      </dsp:txBody>
      <dsp:txXfrm>
        <a:off x="4324150" y="952901"/>
        <a:ext cx="971864" cy="1938636"/>
      </dsp:txXfrm>
    </dsp:sp>
    <dsp:sp modelId="{6A9A484F-C045-A046-8873-D2ECEC11D34E}">
      <dsp:nvSpPr>
        <dsp:cNvPr id="0" name=""/>
        <dsp:cNvSpPr/>
      </dsp:nvSpPr>
      <dsp:spPr>
        <a:xfrm>
          <a:off x="5552074" y="0"/>
          <a:ext cx="1290420" cy="30755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L</a:t>
          </a:r>
        </a:p>
      </dsp:txBody>
      <dsp:txXfrm>
        <a:off x="5552074" y="0"/>
        <a:ext cx="1290420" cy="922665"/>
      </dsp:txXfrm>
    </dsp:sp>
    <dsp:sp modelId="{D213674E-8359-264A-8C01-313F1D085366}">
      <dsp:nvSpPr>
        <dsp:cNvPr id="0" name=""/>
        <dsp:cNvSpPr/>
      </dsp:nvSpPr>
      <dsp:spPr>
        <a:xfrm>
          <a:off x="5681116" y="922665"/>
          <a:ext cx="1032336" cy="1999108"/>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Global privacy frameworks</a:t>
          </a:r>
        </a:p>
      </dsp:txBody>
      <dsp:txXfrm>
        <a:off x="5711352" y="952901"/>
        <a:ext cx="971864" cy="1938636"/>
      </dsp:txXfrm>
    </dsp:sp>
    <dsp:sp modelId="{5236A308-DB68-434E-AE08-862865E501C6}">
      <dsp:nvSpPr>
        <dsp:cNvPr id="0" name=""/>
        <dsp:cNvSpPr/>
      </dsp:nvSpPr>
      <dsp:spPr>
        <a:xfrm>
          <a:off x="6939276" y="0"/>
          <a:ext cx="1290420" cy="307555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E</a:t>
          </a:r>
        </a:p>
      </dsp:txBody>
      <dsp:txXfrm>
        <a:off x="6939276" y="0"/>
        <a:ext cx="1290420" cy="922665"/>
      </dsp:txXfrm>
    </dsp:sp>
    <dsp:sp modelId="{268C4038-3B22-9245-9A79-47032E16D54B}">
      <dsp:nvSpPr>
        <dsp:cNvPr id="0" name=""/>
        <dsp:cNvSpPr/>
      </dsp:nvSpPr>
      <dsp:spPr>
        <a:xfrm>
          <a:off x="7068318" y="922665"/>
          <a:ext cx="1032336" cy="1999108"/>
        </a:xfrm>
        <a:prstGeom prst="roundRect">
          <a:avLst>
            <a:gd name="adj" fmla="val 1000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E-waste regulation</a:t>
          </a:r>
        </a:p>
      </dsp:txBody>
      <dsp:txXfrm>
        <a:off x="7098554" y="952901"/>
        <a:ext cx="971864" cy="1938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2288D-8F25-C94B-AFB8-B511C7ED9EA6}">
      <dsp:nvSpPr>
        <dsp:cNvPr id="0" name=""/>
        <dsp:cNvSpPr/>
      </dsp:nvSpPr>
      <dsp:spPr>
        <a:xfrm>
          <a:off x="556879" y="1180476"/>
          <a:ext cx="3341276" cy="1796824"/>
        </a:xfrm>
        <a:prstGeom prst="round2DiagRect">
          <a:avLst>
            <a:gd name="adj1" fmla="val 0"/>
            <a:gd name="adj2" fmla="val 16670"/>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A1E76-F7E9-6D45-B726-8793E91DDC67}">
      <dsp:nvSpPr>
        <dsp:cNvPr id="0" name=""/>
        <dsp:cNvSpPr/>
      </dsp:nvSpPr>
      <dsp:spPr>
        <a:xfrm>
          <a:off x="2227517" y="1371049"/>
          <a:ext cx="445" cy="1415679"/>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44A00D-5F8C-A64B-893E-CDEA9372EB9F}">
      <dsp:nvSpPr>
        <dsp:cNvPr id="0" name=""/>
        <dsp:cNvSpPr/>
      </dsp:nvSpPr>
      <dsp:spPr>
        <a:xfrm>
          <a:off x="668255" y="1316599"/>
          <a:ext cx="1447886" cy="152457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Data, energy, CAPEX &amp; hardware</a:t>
          </a:r>
        </a:p>
      </dsp:txBody>
      <dsp:txXfrm>
        <a:off x="668255" y="1316599"/>
        <a:ext cx="1447886" cy="1524578"/>
      </dsp:txXfrm>
    </dsp:sp>
    <dsp:sp modelId="{3FD19BC5-83CA-B042-B114-E93E4EEE415D}">
      <dsp:nvSpPr>
        <dsp:cNvPr id="0" name=""/>
        <dsp:cNvSpPr/>
      </dsp:nvSpPr>
      <dsp:spPr>
        <a:xfrm>
          <a:off x="2338893" y="1316599"/>
          <a:ext cx="1447886" cy="152457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Cloud computing, software products, IT services </a:t>
          </a:r>
        </a:p>
      </dsp:txBody>
      <dsp:txXfrm>
        <a:off x="2338893" y="1316599"/>
        <a:ext cx="1447886" cy="1524578"/>
      </dsp:txXfrm>
    </dsp:sp>
    <dsp:sp modelId="{5685CBB2-5FE4-F643-A5E3-25E61FE6CD18}">
      <dsp:nvSpPr>
        <dsp:cNvPr id="0" name=""/>
        <dsp:cNvSpPr/>
      </dsp:nvSpPr>
      <dsp:spPr>
        <a:xfrm rot="16200000">
          <a:off x="-701646" y="1419304"/>
          <a:ext cx="1960171" cy="556879"/>
        </a:xfrm>
        <a:prstGeom prst="rightArrow">
          <a:avLst>
            <a:gd name="adj1" fmla="val 49830"/>
            <a:gd name="adj2" fmla="val 6066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a:lnSpc>
              <a:spcPct val="90000"/>
            </a:lnSpc>
            <a:spcBef>
              <a:spcPct val="0"/>
            </a:spcBef>
            <a:spcAft>
              <a:spcPct val="35000"/>
            </a:spcAft>
            <a:buNone/>
          </a:pPr>
          <a:r>
            <a:rPr lang="en-US" sz="1200" kern="1200"/>
            <a:t>Input</a:t>
          </a:r>
        </a:p>
      </dsp:txBody>
      <dsp:txXfrm>
        <a:off x="-617483" y="1643161"/>
        <a:ext cx="1791844" cy="277493"/>
      </dsp:txXfrm>
    </dsp:sp>
    <dsp:sp modelId="{135B621B-ED88-5648-B076-4166D10B5CB6}">
      <dsp:nvSpPr>
        <dsp:cNvPr id="0" name=""/>
        <dsp:cNvSpPr/>
      </dsp:nvSpPr>
      <dsp:spPr>
        <a:xfrm rot="5400000">
          <a:off x="3196509" y="2181593"/>
          <a:ext cx="1960171" cy="556879"/>
        </a:xfrm>
        <a:prstGeom prst="rightArrow">
          <a:avLst>
            <a:gd name="adj1" fmla="val 49830"/>
            <a:gd name="adj2" fmla="val 6066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a:lnSpc>
              <a:spcPct val="90000"/>
            </a:lnSpc>
            <a:spcBef>
              <a:spcPct val="0"/>
            </a:spcBef>
            <a:spcAft>
              <a:spcPct val="35000"/>
            </a:spcAft>
            <a:buNone/>
          </a:pPr>
          <a:r>
            <a:rPr lang="en-US" sz="1200" kern="1200"/>
            <a:t>Output</a:t>
          </a:r>
        </a:p>
      </dsp:txBody>
      <dsp:txXfrm>
        <a:off x="3280673" y="2237123"/>
        <a:ext cx="1791844" cy="2774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8D076-3B7B-4A5E-878B-E8439F4A58F4}">
      <dsp:nvSpPr>
        <dsp:cNvPr id="0" name=""/>
        <dsp:cNvSpPr/>
      </dsp:nvSpPr>
      <dsp:spPr>
        <a:xfrm>
          <a:off x="481" y="243769"/>
          <a:ext cx="1876681" cy="1126009"/>
        </a:xfrm>
        <a:prstGeom prst="rect">
          <a:avLst/>
        </a:prstGeom>
        <a:solidFill>
          <a:srgbClr val="8B0A1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Silicon is one of the main components in semiconductors</a:t>
          </a:r>
        </a:p>
      </dsp:txBody>
      <dsp:txXfrm>
        <a:off x="481" y="243769"/>
        <a:ext cx="1876681" cy="1126009"/>
      </dsp:txXfrm>
    </dsp:sp>
    <dsp:sp modelId="{CA3133B2-962B-4A5D-B28A-E8DF20579F2F}">
      <dsp:nvSpPr>
        <dsp:cNvPr id="0" name=""/>
        <dsp:cNvSpPr/>
      </dsp:nvSpPr>
      <dsp:spPr>
        <a:xfrm>
          <a:off x="2064831" y="243769"/>
          <a:ext cx="1876681" cy="1126009"/>
        </a:xfrm>
        <a:prstGeom prst="rect">
          <a:avLst/>
        </a:prstGeom>
        <a:solidFill>
          <a:srgbClr val="A61B2B"/>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Relatively flat, slightly increasing production </a:t>
          </a:r>
        </a:p>
      </dsp:txBody>
      <dsp:txXfrm>
        <a:off x="2064831" y="243769"/>
        <a:ext cx="1876681" cy="1126009"/>
      </dsp:txXfrm>
    </dsp:sp>
    <dsp:sp modelId="{D575375B-A26E-4FB6-81D2-70A953263F1A}">
      <dsp:nvSpPr>
        <dsp:cNvPr id="0" name=""/>
        <dsp:cNvSpPr/>
      </dsp:nvSpPr>
      <dsp:spPr>
        <a:xfrm>
          <a:off x="481" y="1557447"/>
          <a:ext cx="1876681" cy="1126009"/>
        </a:xfrm>
        <a:prstGeom prst="rect">
          <a:avLst/>
        </a:prstGeom>
        <a:solidFill>
          <a:srgbClr val="BF314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China controls most of production </a:t>
          </a:r>
        </a:p>
      </dsp:txBody>
      <dsp:txXfrm>
        <a:off x="481" y="1557447"/>
        <a:ext cx="1876681" cy="1126009"/>
      </dsp:txXfrm>
    </dsp:sp>
    <dsp:sp modelId="{66A3CBA7-8DF1-45A6-A657-2C0AF56CF3FC}">
      <dsp:nvSpPr>
        <dsp:cNvPr id="0" name=""/>
        <dsp:cNvSpPr/>
      </dsp:nvSpPr>
      <dsp:spPr>
        <a:xfrm>
          <a:off x="2064831" y="1557447"/>
          <a:ext cx="1876681" cy="1126009"/>
        </a:xfrm>
        <a:prstGeom prst="rect">
          <a:avLst/>
        </a:prstGeom>
        <a:solidFill>
          <a:srgbClr val="D9606E"/>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 Greater semiconductor demand could put pressure on silicon supply</a:t>
          </a:r>
        </a:p>
      </dsp:txBody>
      <dsp:txXfrm>
        <a:off x="2064831" y="1557447"/>
        <a:ext cx="1876681" cy="1126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8D076-3B7B-4A5E-878B-E8439F4A58F4}">
      <dsp:nvSpPr>
        <dsp:cNvPr id="0" name=""/>
        <dsp:cNvSpPr/>
      </dsp:nvSpPr>
      <dsp:spPr>
        <a:xfrm>
          <a:off x="481" y="243769"/>
          <a:ext cx="1876681" cy="1126009"/>
        </a:xfrm>
        <a:prstGeom prst="rect">
          <a:avLst/>
        </a:prstGeom>
        <a:solidFill>
          <a:srgbClr val="8B0A1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Exponential growth in demand for data centers in US</a:t>
          </a:r>
        </a:p>
      </dsp:txBody>
      <dsp:txXfrm>
        <a:off x="481" y="243769"/>
        <a:ext cx="1876681" cy="1126009"/>
      </dsp:txXfrm>
    </dsp:sp>
    <dsp:sp modelId="{CA3133B2-962B-4A5D-B28A-E8DF20579F2F}">
      <dsp:nvSpPr>
        <dsp:cNvPr id="0" name=""/>
        <dsp:cNvSpPr/>
      </dsp:nvSpPr>
      <dsp:spPr>
        <a:xfrm>
          <a:off x="2064831" y="243769"/>
          <a:ext cx="1876681" cy="1126009"/>
        </a:xfrm>
        <a:prstGeom prst="rect">
          <a:avLst/>
        </a:prstGeom>
        <a:solidFill>
          <a:srgbClr val="A61B2B"/>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Power is the largest constraint on data center infrastructure</a:t>
          </a:r>
        </a:p>
      </dsp:txBody>
      <dsp:txXfrm>
        <a:off x="2064831" y="243769"/>
        <a:ext cx="1876681" cy="1126009"/>
      </dsp:txXfrm>
    </dsp:sp>
    <dsp:sp modelId="{D575375B-A26E-4FB6-81D2-70A953263F1A}">
      <dsp:nvSpPr>
        <dsp:cNvPr id="0" name=""/>
        <dsp:cNvSpPr/>
      </dsp:nvSpPr>
      <dsp:spPr>
        <a:xfrm>
          <a:off x="481" y="1557447"/>
          <a:ext cx="1876681" cy="1126009"/>
        </a:xfrm>
        <a:prstGeom prst="rect">
          <a:avLst/>
        </a:prstGeom>
        <a:solidFill>
          <a:srgbClr val="BF314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Greater competition in areas with access to power</a:t>
          </a:r>
        </a:p>
      </dsp:txBody>
      <dsp:txXfrm>
        <a:off x="481" y="1557447"/>
        <a:ext cx="1876681" cy="1126009"/>
      </dsp:txXfrm>
    </dsp:sp>
    <dsp:sp modelId="{66A3CBA7-8DF1-45A6-A657-2C0AF56CF3FC}">
      <dsp:nvSpPr>
        <dsp:cNvPr id="0" name=""/>
        <dsp:cNvSpPr/>
      </dsp:nvSpPr>
      <dsp:spPr>
        <a:xfrm>
          <a:off x="2064831" y="1557447"/>
          <a:ext cx="1876681" cy="1126009"/>
        </a:xfrm>
        <a:prstGeom prst="rect">
          <a:avLst/>
        </a:prstGeom>
        <a:solidFill>
          <a:srgbClr val="D9606E"/>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 Greater data center demand puts pressure on power supply</a:t>
          </a:r>
        </a:p>
      </dsp:txBody>
      <dsp:txXfrm>
        <a:off x="2064831" y="1557447"/>
        <a:ext cx="1876681" cy="11260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4B7CC-1104-4C16-AB93-2150C5617A81}">
      <dsp:nvSpPr>
        <dsp:cNvPr id="0" name=""/>
        <dsp:cNvSpPr/>
      </dsp:nvSpPr>
      <dsp:spPr>
        <a:xfrm>
          <a:off x="524934" y="549"/>
          <a:ext cx="1836594" cy="1101956"/>
        </a:xfrm>
        <a:prstGeom prst="rect">
          <a:avLst/>
        </a:prstGeom>
        <a:solidFill>
          <a:srgbClr val="8B0A1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US semiconductor manufacturing in early stages of life cycle growth</a:t>
          </a:r>
          <a:endParaRPr lang="en-US" sz="1300" kern="1200">
            <a:solidFill>
              <a:srgbClr val="FFFFFF"/>
            </a:solidFill>
            <a:latin typeface="Aptos (body)"/>
            <a:ea typeface="+mn-ea"/>
            <a:cs typeface="+mn-cs"/>
          </a:endParaRPr>
        </a:p>
      </dsp:txBody>
      <dsp:txXfrm>
        <a:off x="524934" y="549"/>
        <a:ext cx="1836594" cy="1101956"/>
      </dsp:txXfrm>
    </dsp:sp>
    <dsp:sp modelId="{ACABA657-C47F-477A-8EE7-EFC3A1F08CCA}">
      <dsp:nvSpPr>
        <dsp:cNvPr id="0" name=""/>
        <dsp:cNvSpPr/>
      </dsp:nvSpPr>
      <dsp:spPr>
        <a:xfrm>
          <a:off x="2545188" y="549"/>
          <a:ext cx="1836594" cy="1101956"/>
        </a:xfrm>
        <a:prstGeom prst="rect">
          <a:avLst/>
        </a:prstGeom>
        <a:solidFill>
          <a:srgbClr val="A61B2B"/>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Exponential sales growth in semiconductors within the last 1-2 years</a:t>
          </a:r>
        </a:p>
      </dsp:txBody>
      <dsp:txXfrm>
        <a:off x="2545188" y="549"/>
        <a:ext cx="1836594" cy="1101956"/>
      </dsp:txXfrm>
    </dsp:sp>
    <dsp:sp modelId="{F9DF66D4-D537-4B47-92B0-AFAF3C361BD5}">
      <dsp:nvSpPr>
        <dsp:cNvPr id="0" name=""/>
        <dsp:cNvSpPr/>
      </dsp:nvSpPr>
      <dsp:spPr>
        <a:xfrm>
          <a:off x="4565442" y="549"/>
          <a:ext cx="1836594" cy="1101956"/>
        </a:xfrm>
        <a:prstGeom prst="rect">
          <a:avLst/>
        </a:prstGeom>
        <a:solidFill>
          <a:srgbClr val="BF314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dirty="0">
              <a:solidFill>
                <a:srgbClr val="FFFFFF"/>
              </a:solidFill>
              <a:latin typeface="Aptos (body)"/>
              <a:ea typeface="+mn-ea"/>
              <a:cs typeface="+mn-cs"/>
            </a:rPr>
            <a:t>Large investment to support growing demand </a:t>
          </a:r>
        </a:p>
      </dsp:txBody>
      <dsp:txXfrm>
        <a:off x="4565442" y="549"/>
        <a:ext cx="1836594" cy="1101956"/>
      </dsp:txXfrm>
    </dsp:sp>
    <dsp:sp modelId="{A8839670-ABEB-40BC-9856-F5148DAE2C62}">
      <dsp:nvSpPr>
        <dsp:cNvPr id="0" name=""/>
        <dsp:cNvSpPr/>
      </dsp:nvSpPr>
      <dsp:spPr>
        <a:xfrm>
          <a:off x="1535061" y="1286165"/>
          <a:ext cx="1836594" cy="1101956"/>
        </a:xfrm>
        <a:prstGeom prst="rect">
          <a:avLst/>
        </a:prstGeom>
        <a:solidFill>
          <a:srgbClr val="D64D59"/>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solidFill>
                <a:srgbClr val="FFFFFF"/>
              </a:solidFill>
              <a:latin typeface="Aptos (body)"/>
              <a:ea typeface="+mn-ea"/>
              <a:cs typeface="+mn-cs"/>
            </a:rPr>
            <a:t>Increased demand for natural resources and power could lead to expansion constraints</a:t>
          </a:r>
        </a:p>
      </dsp:txBody>
      <dsp:txXfrm>
        <a:off x="1535061" y="1286165"/>
        <a:ext cx="1836594" cy="1101956"/>
      </dsp:txXfrm>
    </dsp:sp>
    <dsp:sp modelId="{00047BEA-C943-45E4-88B8-BE40632B96F4}">
      <dsp:nvSpPr>
        <dsp:cNvPr id="0" name=""/>
        <dsp:cNvSpPr/>
      </dsp:nvSpPr>
      <dsp:spPr>
        <a:xfrm>
          <a:off x="3555315" y="1286165"/>
          <a:ext cx="1836594" cy="1101956"/>
        </a:xfrm>
        <a:prstGeom prst="rect">
          <a:avLst/>
        </a:prstGeom>
        <a:solidFill>
          <a:srgbClr val="E6737C"/>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latin typeface="Aptos (body)"/>
              <a:ea typeface="+mn-ea"/>
              <a:cs typeface="+mn-cs"/>
            </a:rPr>
            <a:t>Larger firms dominating leaves less room for new additions</a:t>
          </a:r>
        </a:p>
      </dsp:txBody>
      <dsp:txXfrm>
        <a:off x="3555315" y="1286165"/>
        <a:ext cx="1836594" cy="11019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E4169-4850-4856-80BF-4451291ADF69}">
      <dsp:nvSpPr>
        <dsp:cNvPr id="0" name=""/>
        <dsp:cNvSpPr/>
      </dsp:nvSpPr>
      <dsp:spPr>
        <a:xfrm>
          <a:off x="0" y="31665"/>
          <a:ext cx="8184271" cy="411840"/>
        </a:xfrm>
        <a:prstGeom prst="roundRect">
          <a:avLst/>
        </a:prstGeom>
        <a:solidFill>
          <a:srgbClr val="8B0A1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Aptos (body)"/>
              <a:ea typeface="+mn-ea"/>
              <a:cs typeface="+mn-cs"/>
            </a:rPr>
            <a:t>Cheap to scale: </a:t>
          </a:r>
          <a:r>
            <a:rPr lang="en-US" sz="1400" kern="1200" dirty="0">
              <a:solidFill>
                <a:srgbClr val="FFFFFF"/>
              </a:solidFill>
              <a:latin typeface="Aptos (body)"/>
              <a:ea typeface="+mn-ea"/>
              <a:cs typeface="+mn-cs"/>
            </a:rPr>
            <a:t>once a product is built, it can be sold to millions at very low additional cost</a:t>
          </a:r>
        </a:p>
      </dsp:txBody>
      <dsp:txXfrm>
        <a:off x="20104" y="51769"/>
        <a:ext cx="8144063" cy="371632"/>
      </dsp:txXfrm>
    </dsp:sp>
    <dsp:sp modelId="{F7D420EC-A28C-49B0-A703-120D5652FAF6}">
      <dsp:nvSpPr>
        <dsp:cNvPr id="0" name=""/>
        <dsp:cNvSpPr/>
      </dsp:nvSpPr>
      <dsp:spPr>
        <a:xfrm>
          <a:off x="0" y="506865"/>
          <a:ext cx="8184271" cy="411840"/>
        </a:xfrm>
        <a:prstGeom prst="roundRect">
          <a:avLst/>
        </a:prstGeom>
        <a:solidFill>
          <a:srgbClr val="A61B2B"/>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Aptos (body)"/>
              <a:ea typeface="+mn-ea"/>
              <a:cs typeface="+mn-cs"/>
            </a:rPr>
            <a:t>High switching costs: </a:t>
          </a:r>
          <a:r>
            <a:rPr lang="en-US" sz="1400" kern="1200" dirty="0">
              <a:solidFill>
                <a:srgbClr val="FFFFFF"/>
              </a:solidFill>
              <a:latin typeface="Aptos (body)"/>
              <a:ea typeface="+mn-ea"/>
              <a:cs typeface="+mn-cs"/>
            </a:rPr>
            <a:t>customers don’t want to change systems, so companies can maintain pricing</a:t>
          </a:r>
        </a:p>
      </dsp:txBody>
      <dsp:txXfrm>
        <a:off x="20104" y="526969"/>
        <a:ext cx="8144063" cy="371632"/>
      </dsp:txXfrm>
    </dsp:sp>
    <dsp:sp modelId="{3950F0F0-C566-4C7C-80C3-7F7F7DA7E125}">
      <dsp:nvSpPr>
        <dsp:cNvPr id="0" name=""/>
        <dsp:cNvSpPr/>
      </dsp:nvSpPr>
      <dsp:spPr>
        <a:xfrm>
          <a:off x="0" y="982065"/>
          <a:ext cx="8184271" cy="411840"/>
        </a:xfrm>
        <a:prstGeom prst="roundRect">
          <a:avLst/>
        </a:prstGeom>
        <a:solidFill>
          <a:srgbClr val="BF314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Aptos (body)"/>
              <a:ea typeface="+mn-ea"/>
              <a:cs typeface="+mn-cs"/>
            </a:rPr>
            <a:t>Strong demand: </a:t>
          </a:r>
          <a:r>
            <a:rPr lang="en-US" sz="1400" kern="1200" dirty="0">
              <a:solidFill>
                <a:srgbClr val="FFFFFF"/>
              </a:solidFill>
              <a:latin typeface="Aptos (body)"/>
              <a:ea typeface="+mn-ea"/>
              <a:cs typeface="+mn-cs"/>
            </a:rPr>
            <a:t>businesses rely on tech (cloud, software, chips), making revenue more consistent</a:t>
          </a:r>
        </a:p>
      </dsp:txBody>
      <dsp:txXfrm>
        <a:off x="20104" y="1002169"/>
        <a:ext cx="8144063" cy="371632"/>
      </dsp:txXfrm>
    </dsp:sp>
    <dsp:sp modelId="{2DAF51A7-4BD9-425B-98EA-59D779C92C97}">
      <dsp:nvSpPr>
        <dsp:cNvPr id="0" name=""/>
        <dsp:cNvSpPr/>
      </dsp:nvSpPr>
      <dsp:spPr>
        <a:xfrm>
          <a:off x="0" y="1457265"/>
          <a:ext cx="8184271" cy="411840"/>
        </a:xfrm>
        <a:prstGeom prst="roundRect">
          <a:avLst/>
        </a:prstGeom>
        <a:solidFill>
          <a:srgbClr val="D64D59"/>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rgbClr val="FFFFFF"/>
              </a:solidFill>
              <a:latin typeface="Aptos (body)"/>
              <a:ea typeface="+mn-ea"/>
              <a:cs typeface="+mn-cs"/>
            </a:rPr>
            <a:t>Differentiated products: </a:t>
          </a:r>
          <a:r>
            <a:rPr lang="en-US" sz="1400" kern="1200" dirty="0">
              <a:solidFill>
                <a:srgbClr val="FFFFFF"/>
              </a:solidFill>
              <a:latin typeface="Aptos (body)"/>
              <a:ea typeface="+mn-ea"/>
              <a:cs typeface="+mn-cs"/>
            </a:rPr>
            <a:t>innovation allows companies to charge premium prices (software, cloud, </a:t>
          </a:r>
          <a:r>
            <a:rPr lang="en-US" sz="1400" kern="1200" dirty="0" err="1">
              <a:solidFill>
                <a:srgbClr val="FFFFFF"/>
              </a:solidFill>
              <a:latin typeface="Aptos (body)"/>
              <a:ea typeface="+mn-ea"/>
              <a:cs typeface="+mn-cs"/>
            </a:rPr>
            <a:t>etc</a:t>
          </a:r>
          <a:r>
            <a:rPr lang="en-US" sz="1400" kern="1200" dirty="0">
              <a:solidFill>
                <a:srgbClr val="FFFFFF"/>
              </a:solidFill>
              <a:latin typeface="Aptos (body)"/>
              <a:ea typeface="+mn-ea"/>
              <a:cs typeface="+mn-cs"/>
            </a:rPr>
            <a:t>)</a:t>
          </a:r>
        </a:p>
      </dsp:txBody>
      <dsp:txXfrm>
        <a:off x="20104" y="1477369"/>
        <a:ext cx="8144063" cy="371632"/>
      </dsp:txXfrm>
    </dsp:sp>
    <dsp:sp modelId="{A9BD0B47-DBFF-4DFA-B97E-DB433B0B3841}">
      <dsp:nvSpPr>
        <dsp:cNvPr id="0" name=""/>
        <dsp:cNvSpPr/>
      </dsp:nvSpPr>
      <dsp:spPr>
        <a:xfrm>
          <a:off x="0" y="1932466"/>
          <a:ext cx="8184271" cy="411840"/>
        </a:xfrm>
        <a:prstGeom prst="roundRect">
          <a:avLst/>
        </a:prstGeom>
        <a:solidFill>
          <a:srgbClr val="E6737C"/>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Aptos (body)"/>
              <a:ea typeface="+mn-ea"/>
              <a:cs typeface="+mn-cs"/>
            </a:rPr>
            <a:t>High upfront costs, low ongoing costs: </a:t>
          </a:r>
          <a:r>
            <a:rPr lang="en-US" sz="1400" kern="1200" dirty="0">
              <a:solidFill>
                <a:srgbClr val="FFFFFF"/>
              </a:solidFill>
              <a:latin typeface="Aptos (body)"/>
              <a:ea typeface="+mn-ea"/>
              <a:cs typeface="+mn-cs"/>
            </a:rPr>
            <a:t>leads to strong long-term margins</a:t>
          </a:r>
        </a:p>
      </dsp:txBody>
      <dsp:txXfrm>
        <a:off x="20104" y="1952570"/>
        <a:ext cx="8144063" cy="371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02AAB-343E-46F0-B68E-4E811B3DF0A6}">
      <dsp:nvSpPr>
        <dsp:cNvPr id="0" name=""/>
        <dsp:cNvSpPr/>
      </dsp:nvSpPr>
      <dsp:spPr>
        <a:xfrm>
          <a:off x="2160340" y="301"/>
          <a:ext cx="744267" cy="744267"/>
        </a:xfrm>
        <a:prstGeom prst="ellipse">
          <a:avLst/>
        </a:prstGeom>
        <a:solidFill>
          <a:srgbClr val="BB000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latin typeface="Aptos (body)"/>
            </a:rPr>
            <a:t>Barriers to Entry</a:t>
          </a:r>
        </a:p>
      </dsp:txBody>
      <dsp:txXfrm>
        <a:off x="2269335" y="109296"/>
        <a:ext cx="526277" cy="526277"/>
      </dsp:txXfrm>
    </dsp:sp>
    <dsp:sp modelId="{4116380B-9367-41CF-85AC-1837E20E0913}">
      <dsp:nvSpPr>
        <dsp:cNvPr id="0" name=""/>
        <dsp:cNvSpPr/>
      </dsp:nvSpPr>
      <dsp:spPr>
        <a:xfrm>
          <a:off x="2316636" y="805003"/>
          <a:ext cx="431675" cy="431675"/>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373855" y="970076"/>
        <a:ext cx="317237" cy="101529"/>
      </dsp:txXfrm>
    </dsp:sp>
    <dsp:sp modelId="{34C129FF-2979-412D-97A0-DA9A0B671386}">
      <dsp:nvSpPr>
        <dsp:cNvPr id="0" name=""/>
        <dsp:cNvSpPr/>
      </dsp:nvSpPr>
      <dsp:spPr>
        <a:xfrm>
          <a:off x="2160340" y="1297113"/>
          <a:ext cx="744267" cy="744267"/>
        </a:xfrm>
        <a:prstGeom prst="ellipse">
          <a:avLst/>
        </a:prstGeom>
        <a:solidFill>
          <a:srgbClr val="BB000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Aptos (body)"/>
              <a:ea typeface="Calibri"/>
              <a:cs typeface="Calibri"/>
            </a:rPr>
            <a:t>Lock-In</a:t>
          </a:r>
          <a:endParaRPr lang="en-US" sz="1000" kern="1200" dirty="0">
            <a:latin typeface="Aptos (body)"/>
          </a:endParaRPr>
        </a:p>
      </dsp:txBody>
      <dsp:txXfrm>
        <a:off x="2269335" y="1406108"/>
        <a:ext cx="526277" cy="526277"/>
      </dsp:txXfrm>
    </dsp:sp>
    <dsp:sp modelId="{6F023131-DCAC-4A34-81EA-744079B9A202}">
      <dsp:nvSpPr>
        <dsp:cNvPr id="0" name=""/>
        <dsp:cNvSpPr/>
      </dsp:nvSpPr>
      <dsp:spPr>
        <a:xfrm>
          <a:off x="2316636" y="2101815"/>
          <a:ext cx="431675" cy="431675"/>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373855" y="2266888"/>
        <a:ext cx="317237" cy="101529"/>
      </dsp:txXfrm>
    </dsp:sp>
    <dsp:sp modelId="{7531CCCF-295E-4526-9835-1B9564CA7A17}">
      <dsp:nvSpPr>
        <dsp:cNvPr id="0" name=""/>
        <dsp:cNvSpPr/>
      </dsp:nvSpPr>
      <dsp:spPr>
        <a:xfrm>
          <a:off x="2160340" y="2593924"/>
          <a:ext cx="744267" cy="744267"/>
        </a:xfrm>
        <a:prstGeom prst="ellipse">
          <a:avLst/>
        </a:prstGeom>
        <a:solidFill>
          <a:srgbClr val="BB000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latin typeface="Aptos (body)"/>
              <a:ea typeface="Calibri"/>
              <a:cs typeface="Calibri"/>
            </a:rPr>
            <a:t>Tech Demand</a:t>
          </a:r>
        </a:p>
      </dsp:txBody>
      <dsp:txXfrm>
        <a:off x="2269335" y="2702919"/>
        <a:ext cx="526277" cy="526277"/>
      </dsp:txXfrm>
    </dsp:sp>
    <dsp:sp modelId="{4B0ED527-9C48-4628-9FBA-E4142D07811B}">
      <dsp:nvSpPr>
        <dsp:cNvPr id="0" name=""/>
        <dsp:cNvSpPr/>
      </dsp:nvSpPr>
      <dsp:spPr>
        <a:xfrm>
          <a:off x="3016248" y="1530813"/>
          <a:ext cx="236677" cy="27686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016248" y="1586186"/>
        <a:ext cx="165674" cy="166121"/>
      </dsp:txXfrm>
    </dsp:sp>
    <dsp:sp modelId="{8EF224F5-DE48-43A8-9879-2CE4B9A78187}">
      <dsp:nvSpPr>
        <dsp:cNvPr id="0" name=""/>
        <dsp:cNvSpPr/>
      </dsp:nvSpPr>
      <dsp:spPr>
        <a:xfrm>
          <a:off x="3351168" y="924979"/>
          <a:ext cx="1488534" cy="1488534"/>
        </a:xfrm>
        <a:prstGeom prst="ellipse">
          <a:avLst/>
        </a:prstGeom>
        <a:solidFill>
          <a:srgbClr val="BB000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Aptos (body)"/>
            </a:rPr>
            <a:t>Pricing Power </a:t>
          </a:r>
          <a:r>
            <a:rPr lang="en-US" sz="1800" kern="1200">
              <a:latin typeface="Aptos (body)"/>
              <a:ea typeface="Calibri"/>
              <a:cs typeface="Calibri"/>
            </a:rPr>
            <a:t>+ High Margins</a:t>
          </a:r>
        </a:p>
      </dsp:txBody>
      <dsp:txXfrm>
        <a:off x="3569159" y="1142970"/>
        <a:ext cx="1052552" cy="105255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4D8FF-3128-475F-823F-C2C06E97B640}" type="datetimeFigureOut">
              <a:rPr lang="en-GB" smtClean="0"/>
              <a:t>24/03/2026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D5C54F-5907-4EB0-9B67-A81071EBB06C}" type="slidenum">
              <a:rPr lang="en-GB" smtClean="0"/>
              <a:t>‹#›</a:t>
            </a:fld>
            <a:endParaRPr lang="en-GB"/>
          </a:p>
        </p:txBody>
      </p:sp>
    </p:spTree>
    <p:extLst>
      <p:ext uri="{BB962C8B-B14F-4D97-AF65-F5344CB8AC3E}">
        <p14:creationId xmlns:p14="http://schemas.microsoft.com/office/powerpoint/2010/main" val="499625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1D5C54F-5907-4EB0-9B67-A81071EBB06C}" type="slidenum">
              <a:rPr lang="en-GB" smtClean="0"/>
              <a:t>28</a:t>
            </a:fld>
            <a:endParaRPr lang="en-GB"/>
          </a:p>
        </p:txBody>
      </p:sp>
    </p:spTree>
    <p:extLst>
      <p:ext uri="{BB962C8B-B14F-4D97-AF65-F5344CB8AC3E}">
        <p14:creationId xmlns:p14="http://schemas.microsoft.com/office/powerpoint/2010/main" val="2842367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74DF5FAF-99A8-4BDE-A562-ED8BBDC5CE4F}" type="datetime1">
              <a:rPr lang="en-GB" smtClean="0"/>
              <a:t>24/03/2026</a:t>
            </a:fld>
            <a:endParaRPr lang="en-GB"/>
          </a:p>
        </p:txBody>
      </p:sp>
      <p:sp>
        <p:nvSpPr>
          <p:cNvPr id="5" name="Footer Placeholder 4"/>
          <p:cNvSpPr>
            <a:spLocks noGrp="1"/>
          </p:cNvSpPr>
          <p:nvPr>
            <p:ph type="ftr" sz="quarter" idx="11"/>
          </p:nvPr>
        </p:nvSpPr>
        <p:spPr/>
        <p:txBody>
          <a:bodyPr/>
          <a:lstStyle/>
          <a:p>
            <a:r>
              <a:rPr lang="en-GB"/>
              <a:t>15</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EAEC610-1D07-4693-9D18-8373D4A13CD7}" type="datetime1">
              <a:rPr lang="en-GB" smtClean="0"/>
              <a:t>24/03/2026</a:t>
            </a:fld>
            <a:endParaRPr lang="en-GB"/>
          </a:p>
        </p:txBody>
      </p:sp>
      <p:sp>
        <p:nvSpPr>
          <p:cNvPr id="5" name="Footer Placeholder 4"/>
          <p:cNvSpPr>
            <a:spLocks noGrp="1"/>
          </p:cNvSpPr>
          <p:nvPr>
            <p:ph type="ftr" sz="quarter" idx="11"/>
          </p:nvPr>
        </p:nvSpPr>
        <p:spPr/>
        <p:txBody>
          <a:bodyPr/>
          <a:lstStyle/>
          <a:p>
            <a:r>
              <a:rPr lang="en-GB"/>
              <a:t>15</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F7BCB24-2099-40A7-AB5F-6EE7A4F04529}" type="datetime1">
              <a:rPr lang="en-GB" smtClean="0"/>
              <a:t>24/03/2026</a:t>
            </a:fld>
            <a:endParaRPr lang="en-GB"/>
          </a:p>
        </p:txBody>
      </p:sp>
      <p:sp>
        <p:nvSpPr>
          <p:cNvPr id="5" name="Footer Placeholder 4"/>
          <p:cNvSpPr>
            <a:spLocks noGrp="1"/>
          </p:cNvSpPr>
          <p:nvPr>
            <p:ph type="ftr" sz="quarter" idx="11"/>
          </p:nvPr>
        </p:nvSpPr>
        <p:spPr/>
        <p:txBody>
          <a:bodyPr/>
          <a:lstStyle/>
          <a:p>
            <a:r>
              <a:rPr lang="en-GB"/>
              <a:t>15</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94542876-9F7F-4D4B-BDA8-0BAF3C8333A6}" type="datetime1">
              <a:rPr lang="en-GB" smtClean="0"/>
              <a:t>24/03/2026</a:t>
            </a:fld>
            <a:endParaRPr lang="en-GB"/>
          </a:p>
        </p:txBody>
      </p:sp>
      <p:sp>
        <p:nvSpPr>
          <p:cNvPr id="5" name="Footer Placeholder 4"/>
          <p:cNvSpPr>
            <a:spLocks noGrp="1"/>
          </p:cNvSpPr>
          <p:nvPr>
            <p:ph type="ftr" sz="quarter" idx="11"/>
          </p:nvPr>
        </p:nvSpPr>
        <p:spPr/>
        <p:txBody>
          <a:bodyPr/>
          <a:lstStyle/>
          <a:p>
            <a:r>
              <a:rPr lang="en-GB"/>
              <a:t>15</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0194772-E2BF-453D-BCBD-B50A99731F0C}" type="datetime1">
              <a:rPr lang="en-GB" smtClean="0"/>
              <a:t>24/03/2026</a:t>
            </a:fld>
            <a:endParaRPr lang="en-GB"/>
          </a:p>
        </p:txBody>
      </p:sp>
      <p:sp>
        <p:nvSpPr>
          <p:cNvPr id="5" name="Footer Placeholder 4"/>
          <p:cNvSpPr>
            <a:spLocks noGrp="1"/>
          </p:cNvSpPr>
          <p:nvPr>
            <p:ph type="ftr" sz="quarter" idx="11"/>
          </p:nvPr>
        </p:nvSpPr>
        <p:spPr/>
        <p:txBody>
          <a:bodyPr/>
          <a:lstStyle/>
          <a:p>
            <a:r>
              <a:rPr lang="en-GB"/>
              <a:t>15</a:t>
            </a:r>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B7E6B84A-20A5-4733-9608-9ACB678A66DF}" type="datetime1">
              <a:rPr lang="en-GB" smtClean="0"/>
              <a:t>24/03/2026</a:t>
            </a:fld>
            <a:endParaRPr lang="en-GB"/>
          </a:p>
        </p:txBody>
      </p:sp>
      <p:sp>
        <p:nvSpPr>
          <p:cNvPr id="6" name="Footer Placeholder 5"/>
          <p:cNvSpPr>
            <a:spLocks noGrp="1"/>
          </p:cNvSpPr>
          <p:nvPr>
            <p:ph type="ftr" sz="quarter" idx="11"/>
          </p:nvPr>
        </p:nvSpPr>
        <p:spPr/>
        <p:txBody>
          <a:bodyPr/>
          <a:lstStyle/>
          <a:p>
            <a:r>
              <a:rPr lang="en-GB"/>
              <a:t>15</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2D997C87-360D-47C0-A782-A35E9C92AC22}" type="datetime1">
              <a:rPr lang="en-GB" smtClean="0"/>
              <a:t>24/03/2026</a:t>
            </a:fld>
            <a:endParaRPr lang="en-GB"/>
          </a:p>
        </p:txBody>
      </p:sp>
      <p:sp>
        <p:nvSpPr>
          <p:cNvPr id="8" name="Footer Placeholder 7"/>
          <p:cNvSpPr>
            <a:spLocks noGrp="1"/>
          </p:cNvSpPr>
          <p:nvPr>
            <p:ph type="ftr" sz="quarter" idx="11"/>
          </p:nvPr>
        </p:nvSpPr>
        <p:spPr/>
        <p:txBody>
          <a:bodyPr/>
          <a:lstStyle/>
          <a:p>
            <a:r>
              <a:rPr lang="en-GB"/>
              <a:t>15</a:t>
            </a:r>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EF6462CA-731B-4F80-8FAC-2FEAAB8E15B6}" type="datetime1">
              <a:rPr lang="en-GB" smtClean="0"/>
              <a:t>24/03/2026</a:t>
            </a:fld>
            <a:endParaRPr lang="en-GB"/>
          </a:p>
        </p:txBody>
      </p:sp>
      <p:sp>
        <p:nvSpPr>
          <p:cNvPr id="4" name="Footer Placeholder 3"/>
          <p:cNvSpPr>
            <a:spLocks noGrp="1"/>
          </p:cNvSpPr>
          <p:nvPr>
            <p:ph type="ftr" sz="quarter" idx="11"/>
          </p:nvPr>
        </p:nvSpPr>
        <p:spPr/>
        <p:txBody>
          <a:bodyPr/>
          <a:lstStyle/>
          <a:p>
            <a:r>
              <a:rPr lang="en-GB"/>
              <a:t>15</a:t>
            </a:r>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77C7C6-8F35-4F1E-8809-EA21FF566696}" type="datetime1">
              <a:rPr lang="en-GB" smtClean="0"/>
              <a:t>24/03/2026</a:t>
            </a:fld>
            <a:endParaRPr lang="en-GB"/>
          </a:p>
        </p:txBody>
      </p:sp>
      <p:sp>
        <p:nvSpPr>
          <p:cNvPr id="3" name="Footer Placeholder 2"/>
          <p:cNvSpPr>
            <a:spLocks noGrp="1"/>
          </p:cNvSpPr>
          <p:nvPr>
            <p:ph type="ftr" sz="quarter" idx="11"/>
          </p:nvPr>
        </p:nvSpPr>
        <p:spPr/>
        <p:txBody>
          <a:bodyPr/>
          <a:lstStyle/>
          <a:p>
            <a:r>
              <a:rPr lang="en-GB"/>
              <a:t>15</a:t>
            </a:r>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E5BCA06-985B-4F1F-81EB-332A5ACD80E0}" type="datetime1">
              <a:rPr lang="en-GB" smtClean="0"/>
              <a:t>24/03/2026</a:t>
            </a:fld>
            <a:endParaRPr lang="en-GB"/>
          </a:p>
        </p:txBody>
      </p:sp>
      <p:sp>
        <p:nvSpPr>
          <p:cNvPr id="6" name="Footer Placeholder 5"/>
          <p:cNvSpPr>
            <a:spLocks noGrp="1"/>
          </p:cNvSpPr>
          <p:nvPr>
            <p:ph type="ftr" sz="quarter" idx="11"/>
          </p:nvPr>
        </p:nvSpPr>
        <p:spPr/>
        <p:txBody>
          <a:bodyPr/>
          <a:lstStyle/>
          <a:p>
            <a:r>
              <a:rPr lang="en-GB"/>
              <a:t>15</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98F16558-4F2D-4DA5-B7D7-8DEC73752783}" type="datetime1">
              <a:rPr lang="en-GB" smtClean="0"/>
              <a:t>24/03/2026</a:t>
            </a:fld>
            <a:endParaRPr lang="en-GB"/>
          </a:p>
        </p:txBody>
      </p:sp>
      <p:sp>
        <p:nvSpPr>
          <p:cNvPr id="6" name="Footer Placeholder 5"/>
          <p:cNvSpPr>
            <a:spLocks noGrp="1"/>
          </p:cNvSpPr>
          <p:nvPr>
            <p:ph type="ftr" sz="quarter" idx="11"/>
          </p:nvPr>
        </p:nvSpPr>
        <p:spPr/>
        <p:txBody>
          <a:bodyPr/>
          <a:lstStyle/>
          <a:p>
            <a:r>
              <a:rPr lang="en-GB"/>
              <a:t>15</a:t>
            </a:r>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34167F-53CB-4845-9710-5D41E58DC844}" type="datetime1">
              <a:rPr lang="en-GB" smtClean="0"/>
              <a:t>24/03/2026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15</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9.jpeg"/><Relationship Id="rId7" Type="http://schemas.openxmlformats.org/officeDocument/2006/relationships/diagramColors" Target="../diagrams/colors6.xml"/><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microsoft.com/office/2007/relationships/hdphoto" Target="../media/hdphoto5.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jpe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Colors" Target="../diagrams/colors4.xml"/><Relationship Id="rId3" Type="http://schemas.openxmlformats.org/officeDocument/2006/relationships/image" Target="../media/image15.png"/><Relationship Id="rId7" Type="http://schemas.openxmlformats.org/officeDocument/2006/relationships/diagramQuickStyle" Target="../diagrams/quickStyle3.xml"/><Relationship Id="rId12" Type="http://schemas.openxmlformats.org/officeDocument/2006/relationships/diagramQuickStyle" Target="../diagrams/quickStyle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diagramLayout" Target="../diagrams/layout4.xml"/><Relationship Id="rId5" Type="http://schemas.openxmlformats.org/officeDocument/2006/relationships/diagramData" Target="../diagrams/data3.xml"/><Relationship Id="rId10" Type="http://schemas.openxmlformats.org/officeDocument/2006/relationships/diagramData" Target="../diagrams/data4.xml"/><Relationship Id="rId4" Type="http://schemas.openxmlformats.org/officeDocument/2006/relationships/image" Target="../media/image16.png"/><Relationship Id="rId9" Type="http://schemas.microsoft.com/office/2007/relationships/diagramDrawing" Target="../diagrams/drawing3.xml"/><Relationship Id="rId14" Type="http://schemas.microsoft.com/office/2007/relationships/diagramDrawing" Target="../diagrams/drawing4.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7.png"/><Relationship Id="rId7" Type="http://schemas.openxmlformats.org/officeDocument/2006/relationships/diagramQuickStyle" Target="../diagrams/quickStyle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8.png"/><Relationship Id="rId9"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61DBDE-8407-916E-27CA-EDDA4AF1E8C5}"/>
              </a:ext>
            </a:extLst>
          </p:cNvPr>
          <p:cNvPicPr>
            <a:picLocks noChangeAspect="1"/>
          </p:cNvPicPr>
          <p:nvPr/>
        </p:nvPicPr>
        <p:blipFill>
          <a:blip r:embed="rId2"/>
          <a:stretch>
            <a:fillRect/>
          </a:stretch>
        </p:blipFill>
        <p:spPr>
          <a:xfrm>
            <a:off x="750658" y="5110099"/>
            <a:ext cx="1547376" cy="1547376"/>
          </a:xfrm>
          <a:prstGeom prst="rect">
            <a:avLst/>
          </a:prstGeom>
        </p:spPr>
      </p:pic>
      <p:sp>
        <p:nvSpPr>
          <p:cNvPr id="5" name="Rectangle 4">
            <a:extLst>
              <a:ext uri="{FF2B5EF4-FFF2-40B4-BE49-F238E27FC236}">
                <a16:creationId xmlns:a16="http://schemas.microsoft.com/office/drawing/2014/main" id="{8AF2FD22-A601-D789-D477-72F30BA285CE}"/>
              </a:ext>
            </a:extLst>
          </p:cNvPr>
          <p:cNvSpPr/>
          <p:nvPr/>
        </p:nvSpPr>
        <p:spPr>
          <a:xfrm>
            <a:off x="609599" y="1058777"/>
            <a:ext cx="11470106" cy="4051322"/>
          </a:xfrm>
          <a:prstGeom prst="rect">
            <a:avLst/>
          </a:prstGeom>
          <a:solidFill>
            <a:srgbClr val="BB0000"/>
          </a:solidFill>
          <a:ln>
            <a:solidFill>
              <a:srgbClr val="B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9412AF1-13FC-4A4D-05C3-D8B16784315E}"/>
              </a:ext>
            </a:extLst>
          </p:cNvPr>
          <p:cNvSpPr txBox="1"/>
          <p:nvPr/>
        </p:nvSpPr>
        <p:spPr>
          <a:xfrm>
            <a:off x="9039723" y="700843"/>
            <a:ext cx="5630779" cy="1862048"/>
          </a:xfrm>
          <a:prstGeom prst="rect">
            <a:avLst/>
          </a:prstGeom>
          <a:noFill/>
        </p:spPr>
        <p:txBody>
          <a:bodyPr wrap="square" rtlCol="0">
            <a:spAutoFit/>
          </a:bodyPr>
          <a:lstStyle/>
          <a:p>
            <a:r>
              <a:rPr lang="en-GB" sz="11500">
                <a:solidFill>
                  <a:srgbClr val="FF0000">
                    <a:alpha val="50000"/>
                  </a:srgbClr>
                </a:solidFill>
                <a:latin typeface="Franklin Gothic Heavy" panose="020B0903020102020204" pitchFamily="34" charset="0"/>
              </a:rPr>
              <a:t>Fish</a:t>
            </a:r>
          </a:p>
        </p:txBody>
      </p:sp>
      <p:sp>
        <p:nvSpPr>
          <p:cNvPr id="7" name="TextBox 6">
            <a:extLst>
              <a:ext uri="{FF2B5EF4-FFF2-40B4-BE49-F238E27FC236}">
                <a16:creationId xmlns:a16="http://schemas.microsoft.com/office/drawing/2014/main" id="{0BAE8982-9E53-D68D-5144-C6ED6CB6F2EF}"/>
              </a:ext>
            </a:extLst>
          </p:cNvPr>
          <p:cNvSpPr txBox="1"/>
          <p:nvPr/>
        </p:nvSpPr>
        <p:spPr>
          <a:xfrm>
            <a:off x="9039723" y="2625203"/>
            <a:ext cx="5630779" cy="1862048"/>
          </a:xfrm>
          <a:prstGeom prst="rect">
            <a:avLst/>
          </a:prstGeom>
          <a:noFill/>
        </p:spPr>
        <p:txBody>
          <a:bodyPr wrap="square" rtlCol="0">
            <a:spAutoFit/>
          </a:bodyPr>
          <a:lstStyle/>
          <a:p>
            <a:r>
              <a:rPr lang="en-GB" sz="11500">
                <a:solidFill>
                  <a:srgbClr val="FF0000">
                    <a:alpha val="50000"/>
                  </a:srgbClr>
                </a:solidFill>
                <a:latin typeface="Franklin Gothic Heavy" panose="020B0903020102020204" pitchFamily="34" charset="0"/>
              </a:rPr>
              <a:t>Of</a:t>
            </a:r>
          </a:p>
        </p:txBody>
      </p:sp>
      <p:sp>
        <p:nvSpPr>
          <p:cNvPr id="8" name="TextBox 7">
            <a:extLst>
              <a:ext uri="{FF2B5EF4-FFF2-40B4-BE49-F238E27FC236}">
                <a16:creationId xmlns:a16="http://schemas.microsoft.com/office/drawing/2014/main" id="{EB2CD2B4-55AE-1166-745F-B8371D9862A6}"/>
              </a:ext>
            </a:extLst>
          </p:cNvPr>
          <p:cNvSpPr txBox="1"/>
          <p:nvPr/>
        </p:nvSpPr>
        <p:spPr>
          <a:xfrm>
            <a:off x="9039724" y="3556227"/>
            <a:ext cx="5630779" cy="1862048"/>
          </a:xfrm>
          <a:prstGeom prst="rect">
            <a:avLst/>
          </a:prstGeom>
          <a:noFill/>
        </p:spPr>
        <p:txBody>
          <a:bodyPr wrap="square" rtlCol="0">
            <a:spAutoFit/>
          </a:bodyPr>
          <a:lstStyle/>
          <a:p>
            <a:r>
              <a:rPr lang="en-GB" sz="11500">
                <a:solidFill>
                  <a:srgbClr val="FF0000">
                    <a:alpha val="50000"/>
                  </a:srgbClr>
                </a:solidFill>
                <a:latin typeface="Franklin Gothic Heavy" panose="020B0903020102020204" pitchFamily="34" charset="0"/>
              </a:rPr>
              <a:t>Busi</a:t>
            </a:r>
          </a:p>
        </p:txBody>
      </p:sp>
      <p:sp>
        <p:nvSpPr>
          <p:cNvPr id="9" name="TextBox 8">
            <a:extLst>
              <a:ext uri="{FF2B5EF4-FFF2-40B4-BE49-F238E27FC236}">
                <a16:creationId xmlns:a16="http://schemas.microsoft.com/office/drawing/2014/main" id="{1D272BAF-9D3A-4105-9905-64051943C6B8}"/>
              </a:ext>
            </a:extLst>
          </p:cNvPr>
          <p:cNvSpPr txBox="1"/>
          <p:nvPr/>
        </p:nvSpPr>
        <p:spPr>
          <a:xfrm>
            <a:off x="9039723" y="1645116"/>
            <a:ext cx="5630779" cy="1862048"/>
          </a:xfrm>
          <a:prstGeom prst="rect">
            <a:avLst/>
          </a:prstGeom>
          <a:noFill/>
        </p:spPr>
        <p:txBody>
          <a:bodyPr wrap="square" rtlCol="0">
            <a:spAutoFit/>
          </a:bodyPr>
          <a:lstStyle/>
          <a:p>
            <a:r>
              <a:rPr lang="en-GB" sz="11500">
                <a:solidFill>
                  <a:srgbClr val="FF0000">
                    <a:alpha val="50000"/>
                  </a:srgbClr>
                </a:solidFill>
                <a:latin typeface="Franklin Gothic Heavy" panose="020B0903020102020204" pitchFamily="34" charset="0"/>
              </a:rPr>
              <a:t>Coll</a:t>
            </a:r>
          </a:p>
        </p:txBody>
      </p:sp>
      <p:sp>
        <p:nvSpPr>
          <p:cNvPr id="10" name="Rectangle 9">
            <a:extLst>
              <a:ext uri="{FF2B5EF4-FFF2-40B4-BE49-F238E27FC236}">
                <a16:creationId xmlns:a16="http://schemas.microsoft.com/office/drawing/2014/main" id="{5E27B764-345E-6AE7-CEBE-EA82D82EFA39}"/>
              </a:ext>
            </a:extLst>
          </p:cNvPr>
          <p:cNvSpPr/>
          <p:nvPr/>
        </p:nvSpPr>
        <p:spPr>
          <a:xfrm>
            <a:off x="11582400" y="1058777"/>
            <a:ext cx="497305" cy="4051322"/>
          </a:xfrm>
          <a:prstGeom prst="rect">
            <a:avLst/>
          </a:prstGeom>
          <a:solidFill>
            <a:srgbClr val="FF9999">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70872D5-4318-AD37-01EB-434C7DC5150A}"/>
              </a:ext>
            </a:extLst>
          </p:cNvPr>
          <p:cNvSpPr/>
          <p:nvPr/>
        </p:nvSpPr>
        <p:spPr>
          <a:xfrm>
            <a:off x="10667999" y="1058777"/>
            <a:ext cx="914400" cy="4051322"/>
          </a:xfrm>
          <a:prstGeom prst="rect">
            <a:avLst/>
          </a:prstGeom>
          <a:solidFill>
            <a:srgbClr val="FF7C80">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3715C2F3-2956-7B1B-57F8-F5C8512F99AB}"/>
              </a:ext>
            </a:extLst>
          </p:cNvPr>
          <p:cNvSpPr txBox="1"/>
          <p:nvPr/>
        </p:nvSpPr>
        <p:spPr>
          <a:xfrm>
            <a:off x="1214650" y="3903258"/>
            <a:ext cx="1323567" cy="307777"/>
          </a:xfrm>
          <a:prstGeom prst="rect">
            <a:avLst/>
          </a:prstGeom>
          <a:noFill/>
        </p:spPr>
        <p:txBody>
          <a:bodyPr wrap="none" rtlCol="0">
            <a:spAutoFit/>
          </a:bodyPr>
          <a:lstStyle/>
          <a:p>
            <a:r>
              <a:rPr lang="en-GB" sz="1400">
                <a:solidFill>
                  <a:schemeClr val="bg1"/>
                </a:solidFill>
              </a:rPr>
              <a:t>March 24 2026</a:t>
            </a:r>
          </a:p>
        </p:txBody>
      </p:sp>
      <p:sp>
        <p:nvSpPr>
          <p:cNvPr id="13" name="TextBox 12">
            <a:extLst>
              <a:ext uri="{FF2B5EF4-FFF2-40B4-BE49-F238E27FC236}">
                <a16:creationId xmlns:a16="http://schemas.microsoft.com/office/drawing/2014/main" id="{D2CA645A-C352-539D-F96F-332D1CC9BC11}"/>
              </a:ext>
            </a:extLst>
          </p:cNvPr>
          <p:cNvSpPr txBox="1"/>
          <p:nvPr/>
        </p:nvSpPr>
        <p:spPr>
          <a:xfrm>
            <a:off x="1189629" y="1456834"/>
            <a:ext cx="9812742" cy="1200329"/>
          </a:xfrm>
          <a:prstGeom prst="rect">
            <a:avLst/>
          </a:prstGeom>
          <a:noFill/>
        </p:spPr>
        <p:txBody>
          <a:bodyPr wrap="square" rtlCol="0">
            <a:spAutoFit/>
          </a:bodyPr>
          <a:lstStyle/>
          <a:p>
            <a:r>
              <a:rPr lang="en-GB" sz="3600">
                <a:solidFill>
                  <a:schemeClr val="bg1"/>
                </a:solidFill>
              </a:rPr>
              <a:t>Information Technology Sector Analysis Prepared By</a:t>
            </a:r>
          </a:p>
        </p:txBody>
      </p:sp>
      <p:sp>
        <p:nvSpPr>
          <p:cNvPr id="14" name="TextBox 13">
            <a:extLst>
              <a:ext uri="{FF2B5EF4-FFF2-40B4-BE49-F238E27FC236}">
                <a16:creationId xmlns:a16="http://schemas.microsoft.com/office/drawing/2014/main" id="{A9307A4F-B000-D257-5DFF-BEFD010B1156}"/>
              </a:ext>
            </a:extLst>
          </p:cNvPr>
          <p:cNvSpPr txBox="1"/>
          <p:nvPr/>
        </p:nvSpPr>
        <p:spPr>
          <a:xfrm>
            <a:off x="1194240" y="3088741"/>
            <a:ext cx="6447271" cy="646331"/>
          </a:xfrm>
          <a:prstGeom prst="rect">
            <a:avLst/>
          </a:prstGeom>
          <a:noFill/>
        </p:spPr>
        <p:txBody>
          <a:bodyPr wrap="square" lIns="91440" tIns="45720" rIns="91440" bIns="45720" rtlCol="0" anchor="t">
            <a:spAutoFit/>
          </a:bodyPr>
          <a:lstStyle/>
          <a:p>
            <a:r>
              <a:rPr lang="en-GB">
                <a:solidFill>
                  <a:schemeClr val="bg1"/>
                </a:solidFill>
              </a:rPr>
              <a:t>Adam Oyekola, Benjamin Randall, Colin Pelzer, Dylan Robinson, Jacob </a:t>
            </a:r>
            <a:r>
              <a:rPr lang="en-GB" err="1">
                <a:solidFill>
                  <a:schemeClr val="bg1"/>
                </a:solidFill>
              </a:rPr>
              <a:t>Pitcole</a:t>
            </a:r>
            <a:r>
              <a:rPr lang="en-GB">
                <a:solidFill>
                  <a:schemeClr val="bg1"/>
                </a:solidFill>
              </a:rPr>
              <a:t>, Pavan Patel, Jay Ralston</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F2B8-2E29-3007-1FD2-B9F624ABCED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D701BE79-1A0D-12B3-FCB7-4D7C222B0517}"/>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89E9024-CC91-720A-E169-4C2A050A2275}"/>
              </a:ext>
            </a:extLst>
          </p:cNvPr>
          <p:cNvSpPr txBox="1"/>
          <p:nvPr/>
        </p:nvSpPr>
        <p:spPr>
          <a:xfrm>
            <a:off x="771525" y="554593"/>
            <a:ext cx="4681923" cy="369332"/>
          </a:xfrm>
          <a:prstGeom prst="rect">
            <a:avLst/>
          </a:prstGeom>
          <a:noFill/>
        </p:spPr>
        <p:txBody>
          <a:bodyPr wrap="none" rtlCol="0">
            <a:spAutoFit/>
          </a:bodyPr>
          <a:lstStyle/>
          <a:p>
            <a:r>
              <a:rPr lang="en-GB" dirty="0">
                <a:solidFill>
                  <a:schemeClr val="bg1">
                    <a:lumMod val="50000"/>
                  </a:schemeClr>
                </a:solidFill>
              </a:rPr>
              <a:t>Business Analysis – Profitability Of The Sector</a:t>
            </a:r>
          </a:p>
        </p:txBody>
      </p:sp>
      <p:pic>
        <p:nvPicPr>
          <p:cNvPr id="7" name="Picture 6">
            <a:extLst>
              <a:ext uri="{FF2B5EF4-FFF2-40B4-BE49-F238E27FC236}">
                <a16:creationId xmlns:a16="http://schemas.microsoft.com/office/drawing/2014/main" id="{1F81FBBF-818C-E789-38E8-0075CEDF7911}"/>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E6FC82A1-BA84-0F03-4C6C-2292FD033958}"/>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37B7FA3F-3CBF-8C3A-12A4-576B278D6382}"/>
              </a:ext>
            </a:extLst>
          </p:cNvPr>
          <p:cNvSpPr>
            <a:spLocks noGrp="1"/>
          </p:cNvSpPr>
          <p:nvPr>
            <p:ph type="ftr" sz="quarter" idx="11"/>
          </p:nvPr>
        </p:nvSpPr>
        <p:spPr/>
        <p:txBody>
          <a:bodyPr/>
          <a:lstStyle/>
          <a:p>
            <a:r>
              <a:rPr lang="en-GB"/>
              <a:t>5</a:t>
            </a:r>
          </a:p>
        </p:txBody>
      </p:sp>
      <p:graphicFrame>
        <p:nvGraphicFramePr>
          <p:cNvPr id="10" name="Table 9">
            <a:extLst>
              <a:ext uri="{FF2B5EF4-FFF2-40B4-BE49-F238E27FC236}">
                <a16:creationId xmlns:a16="http://schemas.microsoft.com/office/drawing/2014/main" id="{AE5FAB1B-44DB-84A8-9939-26F9E9A12D63}"/>
              </a:ext>
            </a:extLst>
          </p:cNvPr>
          <p:cNvGraphicFramePr>
            <a:graphicFrameLocks noGrp="1"/>
          </p:cNvGraphicFramePr>
          <p:nvPr>
            <p:extLst>
              <p:ext uri="{D42A27DB-BD31-4B8C-83A1-F6EECF244321}">
                <p14:modId xmlns:p14="http://schemas.microsoft.com/office/powerpoint/2010/main" val="976242663"/>
              </p:ext>
            </p:extLst>
          </p:nvPr>
        </p:nvGraphicFramePr>
        <p:xfrm>
          <a:off x="2319549" y="1494472"/>
          <a:ext cx="7552901" cy="2225040"/>
        </p:xfrm>
        <a:graphic>
          <a:graphicData uri="http://schemas.openxmlformats.org/drawingml/2006/table">
            <a:tbl>
              <a:tblPr firstRow="1" bandRow="1">
                <a:tableStyleId>{5C22544A-7EE6-4342-B048-85BDC9FD1C3A}</a:tableStyleId>
              </a:tblPr>
              <a:tblGrid>
                <a:gridCol w="1284377">
                  <a:extLst>
                    <a:ext uri="{9D8B030D-6E8A-4147-A177-3AD203B41FA5}">
                      <a16:colId xmlns:a16="http://schemas.microsoft.com/office/drawing/2014/main" val="179641824"/>
                    </a:ext>
                  </a:extLst>
                </a:gridCol>
                <a:gridCol w="2492073">
                  <a:extLst>
                    <a:ext uri="{9D8B030D-6E8A-4147-A177-3AD203B41FA5}">
                      <a16:colId xmlns:a16="http://schemas.microsoft.com/office/drawing/2014/main" val="2668051685"/>
                    </a:ext>
                  </a:extLst>
                </a:gridCol>
                <a:gridCol w="1667772">
                  <a:extLst>
                    <a:ext uri="{9D8B030D-6E8A-4147-A177-3AD203B41FA5}">
                      <a16:colId xmlns:a16="http://schemas.microsoft.com/office/drawing/2014/main" val="2046896706"/>
                    </a:ext>
                  </a:extLst>
                </a:gridCol>
                <a:gridCol w="2108679">
                  <a:extLst>
                    <a:ext uri="{9D8B030D-6E8A-4147-A177-3AD203B41FA5}">
                      <a16:colId xmlns:a16="http://schemas.microsoft.com/office/drawing/2014/main" val="654709941"/>
                    </a:ext>
                  </a:extLst>
                </a:gridCol>
              </a:tblGrid>
              <a:tr h="370840">
                <a:tc>
                  <a:txBody>
                    <a:bodyPr/>
                    <a:lstStyle/>
                    <a:p>
                      <a:r>
                        <a:rPr lang="en-US" sz="1600" dirty="0"/>
                        <a:t>Ticker</a:t>
                      </a:r>
                    </a:p>
                  </a:txBody>
                  <a:tcPr>
                    <a:solidFill>
                      <a:srgbClr val="BA2025"/>
                    </a:solidFill>
                  </a:tcPr>
                </a:tc>
                <a:tc>
                  <a:txBody>
                    <a:bodyPr/>
                    <a:lstStyle/>
                    <a:p>
                      <a:pPr algn="ctr"/>
                      <a:r>
                        <a:rPr lang="en-US" sz="1600"/>
                        <a:t>Revenue Growth (YoY)</a:t>
                      </a:r>
                    </a:p>
                  </a:txBody>
                  <a:tcPr>
                    <a:solidFill>
                      <a:srgbClr val="BA2025"/>
                    </a:solidFill>
                  </a:tcPr>
                </a:tc>
                <a:tc>
                  <a:txBody>
                    <a:bodyPr/>
                    <a:lstStyle/>
                    <a:p>
                      <a:pPr algn="ctr"/>
                      <a:r>
                        <a:rPr lang="en-US" sz="1600"/>
                        <a:t>Gross Margin</a:t>
                      </a:r>
                    </a:p>
                  </a:txBody>
                  <a:tcPr>
                    <a:solidFill>
                      <a:srgbClr val="BA2025"/>
                    </a:solidFill>
                  </a:tcPr>
                </a:tc>
                <a:tc>
                  <a:txBody>
                    <a:bodyPr/>
                    <a:lstStyle/>
                    <a:p>
                      <a:pPr algn="ctr"/>
                      <a:r>
                        <a:rPr lang="en-US" sz="1600"/>
                        <a:t>Operating Margin</a:t>
                      </a:r>
                    </a:p>
                  </a:txBody>
                  <a:tcPr>
                    <a:solidFill>
                      <a:srgbClr val="BA2025"/>
                    </a:solidFill>
                  </a:tcPr>
                </a:tc>
                <a:extLst>
                  <a:ext uri="{0D108BD9-81ED-4DB2-BD59-A6C34878D82A}">
                    <a16:rowId xmlns:a16="http://schemas.microsoft.com/office/drawing/2014/main" val="2097672075"/>
                  </a:ext>
                </a:extLst>
              </a:tr>
              <a:tr h="370840">
                <a:tc>
                  <a:txBody>
                    <a:bodyPr/>
                    <a:lstStyle/>
                    <a:p>
                      <a:r>
                        <a:rPr lang="en-US" sz="1600"/>
                        <a:t>NVDA</a:t>
                      </a:r>
                    </a:p>
                  </a:txBody>
                  <a:tcPr/>
                </a:tc>
                <a:tc>
                  <a:txBody>
                    <a:bodyPr/>
                    <a:lstStyle/>
                    <a:p>
                      <a:pPr algn="ctr"/>
                      <a:r>
                        <a:rPr lang="en-US" sz="1600"/>
                        <a:t>+65%</a:t>
                      </a:r>
                    </a:p>
                  </a:txBody>
                  <a:tcPr/>
                </a:tc>
                <a:tc>
                  <a:txBody>
                    <a:bodyPr/>
                    <a:lstStyle/>
                    <a:p>
                      <a:pPr algn="ctr"/>
                      <a:r>
                        <a:rPr lang="en-US" sz="1600" dirty="0"/>
                        <a:t>71.1%</a:t>
                      </a:r>
                    </a:p>
                  </a:txBody>
                  <a:tcPr/>
                </a:tc>
                <a:tc>
                  <a:txBody>
                    <a:bodyPr/>
                    <a:lstStyle/>
                    <a:p>
                      <a:pPr algn="ctr"/>
                      <a:r>
                        <a:rPr lang="en-US" sz="1600"/>
                        <a:t>60.4%</a:t>
                      </a:r>
                    </a:p>
                  </a:txBody>
                  <a:tcPr/>
                </a:tc>
                <a:extLst>
                  <a:ext uri="{0D108BD9-81ED-4DB2-BD59-A6C34878D82A}">
                    <a16:rowId xmlns:a16="http://schemas.microsoft.com/office/drawing/2014/main" val="3582932606"/>
                  </a:ext>
                </a:extLst>
              </a:tr>
              <a:tr h="370840">
                <a:tc>
                  <a:txBody>
                    <a:bodyPr/>
                    <a:lstStyle/>
                    <a:p>
                      <a:r>
                        <a:rPr lang="en-US" sz="1600"/>
                        <a:t>AAPL</a:t>
                      </a:r>
                    </a:p>
                  </a:txBody>
                  <a:tcPr/>
                </a:tc>
                <a:tc>
                  <a:txBody>
                    <a:bodyPr/>
                    <a:lstStyle/>
                    <a:p>
                      <a:pPr algn="ctr"/>
                      <a:r>
                        <a:rPr lang="en-US" sz="1600"/>
                        <a:t>+6.4%</a:t>
                      </a:r>
                    </a:p>
                  </a:txBody>
                  <a:tcPr/>
                </a:tc>
                <a:tc>
                  <a:txBody>
                    <a:bodyPr/>
                    <a:lstStyle/>
                    <a:p>
                      <a:pPr algn="ctr"/>
                      <a:r>
                        <a:rPr lang="en-US" sz="1600"/>
                        <a:t>46.9%</a:t>
                      </a:r>
                    </a:p>
                  </a:txBody>
                  <a:tcPr/>
                </a:tc>
                <a:tc>
                  <a:txBody>
                    <a:bodyPr/>
                    <a:lstStyle/>
                    <a:p>
                      <a:pPr algn="ctr"/>
                      <a:r>
                        <a:rPr lang="en-US" sz="1600"/>
                        <a:t>32.0%</a:t>
                      </a:r>
                    </a:p>
                  </a:txBody>
                  <a:tcPr/>
                </a:tc>
                <a:extLst>
                  <a:ext uri="{0D108BD9-81ED-4DB2-BD59-A6C34878D82A}">
                    <a16:rowId xmlns:a16="http://schemas.microsoft.com/office/drawing/2014/main" val="147117518"/>
                  </a:ext>
                </a:extLst>
              </a:tr>
              <a:tr h="370840">
                <a:tc>
                  <a:txBody>
                    <a:bodyPr/>
                    <a:lstStyle/>
                    <a:p>
                      <a:r>
                        <a:rPr lang="en-US" sz="1600"/>
                        <a:t>MSFT</a:t>
                      </a:r>
                    </a:p>
                  </a:txBody>
                  <a:tcPr/>
                </a:tc>
                <a:tc>
                  <a:txBody>
                    <a:bodyPr/>
                    <a:lstStyle/>
                    <a:p>
                      <a:pPr algn="ctr"/>
                      <a:r>
                        <a:rPr lang="en-US" sz="1600"/>
                        <a:t>+14.9%</a:t>
                      </a:r>
                    </a:p>
                  </a:txBody>
                  <a:tcPr/>
                </a:tc>
                <a:tc>
                  <a:txBody>
                    <a:bodyPr/>
                    <a:lstStyle/>
                    <a:p>
                      <a:pPr algn="ctr"/>
                      <a:r>
                        <a:rPr lang="en-US" sz="1600"/>
                        <a:t>68.8%</a:t>
                      </a:r>
                    </a:p>
                  </a:txBody>
                  <a:tcPr/>
                </a:tc>
                <a:tc>
                  <a:txBody>
                    <a:bodyPr/>
                    <a:lstStyle/>
                    <a:p>
                      <a:pPr algn="ctr"/>
                      <a:r>
                        <a:rPr lang="en-US" sz="1600"/>
                        <a:t>45.6%</a:t>
                      </a:r>
                    </a:p>
                  </a:txBody>
                  <a:tcPr/>
                </a:tc>
                <a:extLst>
                  <a:ext uri="{0D108BD9-81ED-4DB2-BD59-A6C34878D82A}">
                    <a16:rowId xmlns:a16="http://schemas.microsoft.com/office/drawing/2014/main" val="3597754344"/>
                  </a:ext>
                </a:extLst>
              </a:tr>
              <a:tr h="370840">
                <a:tc>
                  <a:txBody>
                    <a:bodyPr/>
                    <a:lstStyle/>
                    <a:p>
                      <a:r>
                        <a:rPr lang="en-US" sz="1600"/>
                        <a:t>AVGO</a:t>
                      </a:r>
                    </a:p>
                  </a:txBody>
                  <a:tcPr/>
                </a:tc>
                <a:tc>
                  <a:txBody>
                    <a:bodyPr/>
                    <a:lstStyle/>
                    <a:p>
                      <a:pPr algn="ctr"/>
                      <a:r>
                        <a:rPr lang="en-US" sz="1600"/>
                        <a:t>+23.9%</a:t>
                      </a:r>
                    </a:p>
                  </a:txBody>
                  <a:tcPr/>
                </a:tc>
                <a:tc>
                  <a:txBody>
                    <a:bodyPr/>
                    <a:lstStyle/>
                    <a:p>
                      <a:pPr algn="ctr"/>
                      <a:r>
                        <a:rPr lang="en-US" sz="1600"/>
                        <a:t>67.8%</a:t>
                      </a:r>
                    </a:p>
                  </a:txBody>
                  <a:tcPr/>
                </a:tc>
                <a:tc>
                  <a:txBody>
                    <a:bodyPr/>
                    <a:lstStyle/>
                    <a:p>
                      <a:pPr algn="ctr"/>
                      <a:r>
                        <a:rPr lang="en-US" sz="1600"/>
                        <a:t>39.9%</a:t>
                      </a:r>
                    </a:p>
                  </a:txBody>
                  <a:tcPr/>
                </a:tc>
                <a:extLst>
                  <a:ext uri="{0D108BD9-81ED-4DB2-BD59-A6C34878D82A}">
                    <a16:rowId xmlns:a16="http://schemas.microsoft.com/office/drawing/2014/main" val="4215369532"/>
                  </a:ext>
                </a:extLst>
              </a:tr>
              <a:tr h="370840">
                <a:tc>
                  <a:txBody>
                    <a:bodyPr/>
                    <a:lstStyle/>
                    <a:p>
                      <a:r>
                        <a:rPr lang="en-US" sz="1600"/>
                        <a:t>MU</a:t>
                      </a:r>
                    </a:p>
                  </a:txBody>
                  <a:tcPr/>
                </a:tc>
                <a:tc>
                  <a:txBody>
                    <a:bodyPr/>
                    <a:lstStyle/>
                    <a:p>
                      <a:pPr algn="ctr"/>
                      <a:r>
                        <a:rPr lang="en-US" sz="1600"/>
                        <a:t>+48.8%</a:t>
                      </a:r>
                    </a:p>
                  </a:txBody>
                  <a:tcPr/>
                </a:tc>
                <a:tc>
                  <a:txBody>
                    <a:bodyPr/>
                    <a:lstStyle/>
                    <a:p>
                      <a:pPr algn="ctr"/>
                      <a:r>
                        <a:rPr lang="en-US" sz="1600"/>
                        <a:t>39.8%</a:t>
                      </a:r>
                    </a:p>
                  </a:txBody>
                  <a:tcPr/>
                </a:tc>
                <a:tc>
                  <a:txBody>
                    <a:bodyPr/>
                    <a:lstStyle/>
                    <a:p>
                      <a:pPr algn="ctr"/>
                      <a:r>
                        <a:rPr lang="en-US" sz="1600" dirty="0"/>
                        <a:t>26.1%</a:t>
                      </a:r>
                    </a:p>
                  </a:txBody>
                  <a:tcPr/>
                </a:tc>
                <a:extLst>
                  <a:ext uri="{0D108BD9-81ED-4DB2-BD59-A6C34878D82A}">
                    <a16:rowId xmlns:a16="http://schemas.microsoft.com/office/drawing/2014/main" val="2972774778"/>
                  </a:ext>
                </a:extLst>
              </a:tr>
            </a:tbl>
          </a:graphicData>
        </a:graphic>
      </p:graphicFrame>
      <p:pic>
        <p:nvPicPr>
          <p:cNvPr id="12" name="Picture 11" descr="A hand holding up a graph&#10;&#10;AI-generated content may be incorrect.">
            <a:extLst>
              <a:ext uri="{FF2B5EF4-FFF2-40B4-BE49-F238E27FC236}">
                <a16:creationId xmlns:a16="http://schemas.microsoft.com/office/drawing/2014/main" id="{74316041-1212-942D-C41D-5F8B54E5C3CB}"/>
              </a:ext>
            </a:extLst>
          </p:cNvPr>
          <p:cNvPicPr>
            <a:picLocks noChangeAspect="1"/>
          </p:cNvPicPr>
          <p:nvPr/>
        </p:nvPicPr>
        <p:blipFill>
          <a:blip r:embed="rId3"/>
          <a:stretch>
            <a:fillRect/>
          </a:stretch>
        </p:blipFill>
        <p:spPr>
          <a:xfrm>
            <a:off x="9923122" y="224011"/>
            <a:ext cx="2128017" cy="1552227"/>
          </a:xfrm>
          <a:prstGeom prst="rect">
            <a:avLst/>
          </a:prstGeom>
        </p:spPr>
      </p:pic>
      <p:graphicFrame>
        <p:nvGraphicFramePr>
          <p:cNvPr id="14" name="TextBox 10">
            <a:extLst>
              <a:ext uri="{FF2B5EF4-FFF2-40B4-BE49-F238E27FC236}">
                <a16:creationId xmlns:a16="http://schemas.microsoft.com/office/drawing/2014/main" id="{8645832C-A805-4AAF-41B7-336914B7F7B0}"/>
              </a:ext>
            </a:extLst>
          </p:cNvPr>
          <p:cNvGraphicFramePr/>
          <p:nvPr>
            <p:extLst>
              <p:ext uri="{D42A27DB-BD31-4B8C-83A1-F6EECF244321}">
                <p14:modId xmlns:p14="http://schemas.microsoft.com/office/powerpoint/2010/main" val="42899096"/>
              </p:ext>
            </p:extLst>
          </p:nvPr>
        </p:nvGraphicFramePr>
        <p:xfrm>
          <a:off x="2003864" y="3817526"/>
          <a:ext cx="8184271" cy="23759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047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FE4DE-25FF-547F-89BB-5750E560A8C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CC808E8-9ED9-3E25-0B48-6329474A063B}"/>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B90CCE1-7B64-BCA9-54B4-95FFB13D4443}"/>
              </a:ext>
            </a:extLst>
          </p:cNvPr>
          <p:cNvSpPr txBox="1"/>
          <p:nvPr/>
        </p:nvSpPr>
        <p:spPr>
          <a:xfrm>
            <a:off x="771525" y="554593"/>
            <a:ext cx="3500574" cy="369332"/>
          </a:xfrm>
          <a:prstGeom prst="rect">
            <a:avLst/>
          </a:prstGeom>
          <a:noFill/>
        </p:spPr>
        <p:txBody>
          <a:bodyPr wrap="none" rtlCol="0">
            <a:spAutoFit/>
          </a:bodyPr>
          <a:lstStyle/>
          <a:p>
            <a:r>
              <a:rPr lang="en-GB" dirty="0">
                <a:solidFill>
                  <a:schemeClr val="bg1">
                    <a:lumMod val="50000"/>
                  </a:schemeClr>
                </a:solidFill>
              </a:rPr>
              <a:t>Business Analysis – Pricing Power</a:t>
            </a:r>
          </a:p>
        </p:txBody>
      </p:sp>
      <p:pic>
        <p:nvPicPr>
          <p:cNvPr id="7" name="Picture 6">
            <a:extLst>
              <a:ext uri="{FF2B5EF4-FFF2-40B4-BE49-F238E27FC236}">
                <a16:creationId xmlns:a16="http://schemas.microsoft.com/office/drawing/2014/main" id="{05ADEF68-E6FB-1AD0-5E14-AEE05BD63BAA}"/>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7251AE8B-C54F-FA34-04EC-9E49C1D0351D}"/>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85B1DBDF-0F80-5D7E-4753-D4DAF979D2BD}"/>
              </a:ext>
            </a:extLst>
          </p:cNvPr>
          <p:cNvSpPr>
            <a:spLocks noGrp="1"/>
          </p:cNvSpPr>
          <p:nvPr>
            <p:ph type="ftr" sz="quarter" idx="11"/>
          </p:nvPr>
        </p:nvSpPr>
        <p:spPr/>
        <p:txBody>
          <a:bodyPr/>
          <a:lstStyle/>
          <a:p>
            <a:r>
              <a:rPr lang="en-GB"/>
              <a:t>6</a:t>
            </a:r>
          </a:p>
        </p:txBody>
      </p:sp>
      <p:graphicFrame>
        <p:nvGraphicFramePr>
          <p:cNvPr id="54" name="TextBox 10">
            <a:extLst>
              <a:ext uri="{FF2B5EF4-FFF2-40B4-BE49-F238E27FC236}">
                <a16:creationId xmlns:a16="http://schemas.microsoft.com/office/drawing/2014/main" id="{45811340-7B2A-450E-8981-E30C7163A6AF}"/>
              </a:ext>
            </a:extLst>
          </p:cNvPr>
          <p:cNvGraphicFramePr/>
          <p:nvPr>
            <p:extLst>
              <p:ext uri="{D42A27DB-BD31-4B8C-83A1-F6EECF244321}">
                <p14:modId xmlns:p14="http://schemas.microsoft.com/office/powerpoint/2010/main" val="1872862501"/>
              </p:ext>
            </p:extLst>
          </p:nvPr>
        </p:nvGraphicFramePr>
        <p:xfrm>
          <a:off x="5961297" y="1759753"/>
          <a:ext cx="7000044" cy="3338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1" name="TextBox 60">
            <a:extLst>
              <a:ext uri="{FF2B5EF4-FFF2-40B4-BE49-F238E27FC236}">
                <a16:creationId xmlns:a16="http://schemas.microsoft.com/office/drawing/2014/main" id="{18A31449-E3EA-891D-E69C-BC026F798695}"/>
              </a:ext>
            </a:extLst>
          </p:cNvPr>
          <p:cNvSpPr txBox="1"/>
          <p:nvPr/>
        </p:nvSpPr>
        <p:spPr>
          <a:xfrm>
            <a:off x="854303" y="1000125"/>
            <a:ext cx="275092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dirty="0"/>
              <a:t>What Drives Pricing Power?</a:t>
            </a:r>
          </a:p>
        </p:txBody>
      </p:sp>
      <p:sp>
        <p:nvSpPr>
          <p:cNvPr id="324" name="TextBox 323">
            <a:extLst>
              <a:ext uri="{FF2B5EF4-FFF2-40B4-BE49-F238E27FC236}">
                <a16:creationId xmlns:a16="http://schemas.microsoft.com/office/drawing/2014/main" id="{A6D86562-F7AD-F8BD-0FCE-41A1981DDE4B}"/>
              </a:ext>
            </a:extLst>
          </p:cNvPr>
          <p:cNvSpPr txBox="1"/>
          <p:nvPr/>
        </p:nvSpPr>
        <p:spPr>
          <a:xfrm>
            <a:off x="879248" y="4215329"/>
            <a:ext cx="229371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dirty="0"/>
              <a:t>Impact on Profitability</a:t>
            </a:r>
          </a:p>
        </p:txBody>
      </p:sp>
      <p:pic>
        <p:nvPicPr>
          <p:cNvPr id="472" name="Picture 471" descr="Why IT Is So Expensive &amp; What You Can Do About It - Blue Tree Technology  Group">
            <a:extLst>
              <a:ext uri="{FF2B5EF4-FFF2-40B4-BE49-F238E27FC236}">
                <a16:creationId xmlns:a16="http://schemas.microsoft.com/office/drawing/2014/main" id="{A12B3681-7E5F-1886-1A0B-92476115D211}"/>
              </a:ext>
            </a:extLst>
          </p:cNvPr>
          <p:cNvPicPr>
            <a:picLocks noChangeAspect="1"/>
          </p:cNvPicPr>
          <p:nvPr/>
        </p:nvPicPr>
        <p:blipFill>
          <a:blip r:embed="rId8"/>
          <a:stretch>
            <a:fillRect/>
          </a:stretch>
        </p:blipFill>
        <p:spPr>
          <a:xfrm>
            <a:off x="9199603" y="245811"/>
            <a:ext cx="2868245" cy="1903322"/>
          </a:xfrm>
          <a:prstGeom prst="rect">
            <a:avLst/>
          </a:prstGeom>
        </p:spPr>
      </p:pic>
      <p:grpSp>
        <p:nvGrpSpPr>
          <p:cNvPr id="9" name="Group 8">
            <a:extLst>
              <a:ext uri="{FF2B5EF4-FFF2-40B4-BE49-F238E27FC236}">
                <a16:creationId xmlns:a16="http://schemas.microsoft.com/office/drawing/2014/main" id="{DC89BC99-3B35-4C60-D4FF-18BB98514158}"/>
              </a:ext>
            </a:extLst>
          </p:cNvPr>
          <p:cNvGrpSpPr/>
          <p:nvPr/>
        </p:nvGrpSpPr>
        <p:grpSpPr>
          <a:xfrm>
            <a:off x="912776" y="1311055"/>
            <a:ext cx="6062472" cy="2715768"/>
            <a:chOff x="896112" y="950976"/>
            <a:chExt cx="7342632" cy="3368040"/>
          </a:xfrm>
          <a:solidFill>
            <a:srgbClr val="BB0000"/>
          </a:solidFill>
        </p:grpSpPr>
        <p:sp>
          <p:nvSpPr>
            <p:cNvPr id="10" name="Rectangle: Rounded Corners 9">
              <a:extLst>
                <a:ext uri="{FF2B5EF4-FFF2-40B4-BE49-F238E27FC236}">
                  <a16:creationId xmlns:a16="http://schemas.microsoft.com/office/drawing/2014/main" id="{9068DADC-576C-D636-3C6B-599060432278}"/>
                </a:ext>
              </a:extLst>
            </p:cNvPr>
            <p:cNvSpPr/>
            <p:nvPr/>
          </p:nvSpPr>
          <p:spPr>
            <a:xfrm>
              <a:off x="896112" y="950976"/>
              <a:ext cx="7342632" cy="457200"/>
            </a:xfrm>
            <a:prstGeom prst="roundRect">
              <a:avLst/>
            </a:prstGeom>
            <a:solidFill>
              <a:srgbClr val="7A0012"/>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t>High industry concentration: </a:t>
              </a:r>
              <a:r>
                <a:rPr lang="en-US" sz="1400" dirty="0"/>
                <a:t>A few large firms dominate the market </a:t>
              </a:r>
            </a:p>
          </p:txBody>
        </p:sp>
        <p:sp>
          <p:nvSpPr>
            <p:cNvPr id="11" name="Rectangle: Rounded Corners 10">
              <a:extLst>
                <a:ext uri="{FF2B5EF4-FFF2-40B4-BE49-F238E27FC236}">
                  <a16:creationId xmlns:a16="http://schemas.microsoft.com/office/drawing/2014/main" id="{8B950205-F6CE-B203-E8FA-69E0E7783CB0}"/>
                </a:ext>
              </a:extLst>
            </p:cNvPr>
            <p:cNvSpPr/>
            <p:nvPr/>
          </p:nvSpPr>
          <p:spPr>
            <a:xfrm>
              <a:off x="896112" y="1533144"/>
              <a:ext cx="7342632" cy="457200"/>
            </a:xfrm>
            <a:prstGeom prst="roundRect">
              <a:avLst/>
            </a:prstGeom>
            <a:solidFill>
              <a:srgbClr val="941728"/>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t>High barriers to entry: </a:t>
              </a:r>
              <a:r>
                <a:rPr lang="en-US" sz="1400" dirty="0"/>
                <a:t>Difficult for new competitors to enter </a:t>
              </a:r>
            </a:p>
          </p:txBody>
        </p:sp>
        <p:sp>
          <p:nvSpPr>
            <p:cNvPr id="12" name="Rectangle: Rounded Corners 11">
              <a:extLst>
                <a:ext uri="{FF2B5EF4-FFF2-40B4-BE49-F238E27FC236}">
                  <a16:creationId xmlns:a16="http://schemas.microsoft.com/office/drawing/2014/main" id="{A0EBB42A-E76C-A3E8-6A9D-DC136DE004D7}"/>
                </a:ext>
              </a:extLst>
            </p:cNvPr>
            <p:cNvSpPr/>
            <p:nvPr/>
          </p:nvSpPr>
          <p:spPr>
            <a:xfrm>
              <a:off x="896112" y="2115312"/>
              <a:ext cx="7342632" cy="457200"/>
            </a:xfrm>
            <a:prstGeom prst="roundRect">
              <a:avLst/>
            </a:prstGeom>
            <a:solidFill>
              <a:srgbClr val="AD2E3E"/>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t>Limited substitutes</a:t>
              </a:r>
              <a:r>
                <a:rPr lang="en-US" sz="1400" dirty="0"/>
                <a:t> for advanced technology and platforms </a:t>
              </a:r>
            </a:p>
          </p:txBody>
        </p:sp>
        <p:sp>
          <p:nvSpPr>
            <p:cNvPr id="13" name="Rectangle: Rounded Corners 12">
              <a:extLst>
                <a:ext uri="{FF2B5EF4-FFF2-40B4-BE49-F238E27FC236}">
                  <a16:creationId xmlns:a16="http://schemas.microsoft.com/office/drawing/2014/main" id="{7B5085AE-C11C-A692-303A-8FBCE27762E1}"/>
                </a:ext>
              </a:extLst>
            </p:cNvPr>
            <p:cNvSpPr/>
            <p:nvPr/>
          </p:nvSpPr>
          <p:spPr>
            <a:xfrm>
              <a:off x="896112" y="2697480"/>
              <a:ext cx="7342632" cy="457200"/>
            </a:xfrm>
            <a:prstGeom prst="roundRect">
              <a:avLst/>
            </a:prstGeom>
            <a:solidFill>
              <a:srgbClr val="C44756"/>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Strong </a:t>
              </a:r>
              <a:r>
                <a:rPr lang="en-US" sz="1400" b="1" dirty="0"/>
                <a:t>customer lock-in</a:t>
              </a:r>
              <a:r>
                <a:rPr lang="en-US" sz="1400" dirty="0"/>
                <a:t> from switching costs and ecosystems </a:t>
              </a:r>
            </a:p>
          </p:txBody>
        </p:sp>
        <p:sp>
          <p:nvSpPr>
            <p:cNvPr id="14" name="Rectangle: Rounded Corners 13">
              <a:extLst>
                <a:ext uri="{FF2B5EF4-FFF2-40B4-BE49-F238E27FC236}">
                  <a16:creationId xmlns:a16="http://schemas.microsoft.com/office/drawing/2014/main" id="{FBFD85C5-61FA-5A06-5DC0-F548DC0A3B66}"/>
                </a:ext>
              </a:extLst>
            </p:cNvPr>
            <p:cNvSpPr/>
            <p:nvPr/>
          </p:nvSpPr>
          <p:spPr>
            <a:xfrm>
              <a:off x="896112" y="3279648"/>
              <a:ext cx="7342632" cy="457200"/>
            </a:xfrm>
            <a:prstGeom prst="roundRect">
              <a:avLst/>
            </a:prstGeom>
            <a:solidFill>
              <a:srgbClr val="D9606E"/>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t>Ongoing competition</a:t>
              </a:r>
              <a:r>
                <a:rPr lang="en-US" sz="1400" dirty="0"/>
                <a:t>, but firms differentiate through innovation</a:t>
              </a:r>
            </a:p>
          </p:txBody>
        </p:sp>
        <p:sp>
          <p:nvSpPr>
            <p:cNvPr id="15" name="Rectangle: Rounded Corners 14">
              <a:extLst>
                <a:ext uri="{FF2B5EF4-FFF2-40B4-BE49-F238E27FC236}">
                  <a16:creationId xmlns:a16="http://schemas.microsoft.com/office/drawing/2014/main" id="{3AE9F86C-C56F-36DF-3DCE-890953B7EF24}"/>
                </a:ext>
              </a:extLst>
            </p:cNvPr>
            <p:cNvSpPr/>
            <p:nvPr/>
          </p:nvSpPr>
          <p:spPr>
            <a:xfrm>
              <a:off x="896112" y="3861816"/>
              <a:ext cx="7342632" cy="457200"/>
            </a:xfrm>
            <a:prstGeom prst="roundRect">
              <a:avLst/>
            </a:prstGeom>
            <a:solidFill>
              <a:srgbClr val="EB7F89"/>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t>Strong growing demand for tech: </a:t>
              </a:r>
              <a:r>
                <a:rPr lang="en-US" sz="1400" dirty="0"/>
                <a:t>Supports pricing strength</a:t>
              </a:r>
            </a:p>
          </p:txBody>
        </p:sp>
      </p:grpSp>
      <p:grpSp>
        <p:nvGrpSpPr>
          <p:cNvPr id="16" name="Group 15">
            <a:extLst>
              <a:ext uri="{FF2B5EF4-FFF2-40B4-BE49-F238E27FC236}">
                <a16:creationId xmlns:a16="http://schemas.microsoft.com/office/drawing/2014/main" id="{DD509F29-4A48-DD57-78D0-A978804E2CAD}"/>
              </a:ext>
            </a:extLst>
          </p:cNvPr>
          <p:cNvGrpSpPr/>
          <p:nvPr/>
        </p:nvGrpSpPr>
        <p:grpSpPr>
          <a:xfrm>
            <a:off x="912776" y="4562597"/>
            <a:ext cx="6062472" cy="1307501"/>
            <a:chOff x="896112" y="950976"/>
            <a:chExt cx="7342632" cy="1621536"/>
          </a:xfrm>
          <a:solidFill>
            <a:srgbClr val="BB0000"/>
          </a:solidFill>
        </p:grpSpPr>
        <p:sp>
          <p:nvSpPr>
            <p:cNvPr id="17" name="Rectangle: Rounded Corners 16">
              <a:extLst>
                <a:ext uri="{FF2B5EF4-FFF2-40B4-BE49-F238E27FC236}">
                  <a16:creationId xmlns:a16="http://schemas.microsoft.com/office/drawing/2014/main" id="{763E7A51-D7B9-55AE-F447-BA4A301D59CE}"/>
                </a:ext>
              </a:extLst>
            </p:cNvPr>
            <p:cNvSpPr/>
            <p:nvPr/>
          </p:nvSpPr>
          <p:spPr>
            <a:xfrm>
              <a:off x="896112" y="950976"/>
              <a:ext cx="7342632" cy="457200"/>
            </a:xfrm>
            <a:prstGeom prst="roundRect">
              <a:avLst/>
            </a:prstGeom>
            <a:solidFill>
              <a:srgbClr val="7A0012"/>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Firms can </a:t>
              </a:r>
              <a:r>
                <a:rPr lang="en-US" sz="1400" b="1" dirty="0"/>
                <a:t>maintain or increase prices</a:t>
              </a:r>
              <a:r>
                <a:rPr lang="en-US" sz="1400" dirty="0"/>
                <a:t> </a:t>
              </a:r>
            </a:p>
          </p:txBody>
        </p:sp>
        <p:sp>
          <p:nvSpPr>
            <p:cNvPr id="18" name="Rectangle: Rounded Corners 17">
              <a:extLst>
                <a:ext uri="{FF2B5EF4-FFF2-40B4-BE49-F238E27FC236}">
                  <a16:creationId xmlns:a16="http://schemas.microsoft.com/office/drawing/2014/main" id="{94E05F39-D83D-22E7-F59D-0F1D5A242E63}"/>
                </a:ext>
              </a:extLst>
            </p:cNvPr>
            <p:cNvSpPr/>
            <p:nvPr/>
          </p:nvSpPr>
          <p:spPr>
            <a:xfrm>
              <a:off x="896112" y="1533144"/>
              <a:ext cx="7342632" cy="457200"/>
            </a:xfrm>
            <a:prstGeom prst="roundRect">
              <a:avLst/>
            </a:prstGeom>
            <a:solidFill>
              <a:srgbClr val="941728"/>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Demand remains </a:t>
              </a:r>
              <a:r>
                <a:rPr lang="en-US" sz="1400" b="1" dirty="0"/>
                <a:t>relatively stable</a:t>
              </a:r>
              <a:r>
                <a:rPr lang="en-US" sz="1400" dirty="0"/>
                <a:t> despite price changes</a:t>
              </a:r>
            </a:p>
          </p:txBody>
        </p:sp>
        <p:sp>
          <p:nvSpPr>
            <p:cNvPr id="19" name="Rectangle: Rounded Corners 18">
              <a:extLst>
                <a:ext uri="{FF2B5EF4-FFF2-40B4-BE49-F238E27FC236}">
                  <a16:creationId xmlns:a16="http://schemas.microsoft.com/office/drawing/2014/main" id="{DF775F42-62AD-8B85-5BCE-E818E68C42C0}"/>
                </a:ext>
              </a:extLst>
            </p:cNvPr>
            <p:cNvSpPr/>
            <p:nvPr/>
          </p:nvSpPr>
          <p:spPr>
            <a:xfrm>
              <a:off x="896112" y="2115312"/>
              <a:ext cx="7342632" cy="457200"/>
            </a:xfrm>
            <a:prstGeom prst="roundRect">
              <a:avLst/>
            </a:prstGeom>
            <a:solidFill>
              <a:srgbClr val="C44756"/>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Leads to </a:t>
              </a:r>
              <a:r>
                <a:rPr lang="en-US" sz="1400" b="1" dirty="0"/>
                <a:t>consistently high margins across the sector</a:t>
              </a:r>
              <a:endParaRPr lang="en-US" sz="1400" dirty="0"/>
            </a:p>
          </p:txBody>
        </p:sp>
      </p:grpSp>
    </p:spTree>
    <p:extLst>
      <p:ext uri="{BB962C8B-B14F-4D97-AF65-F5344CB8AC3E}">
        <p14:creationId xmlns:p14="http://schemas.microsoft.com/office/powerpoint/2010/main" val="2255673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9F859-C299-D07E-A1D3-0ECCEB8772F6}"/>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AAD29C1-75F1-169A-BD77-276A2C8CB5ED}"/>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FF42C957-8FC1-CEE6-06E1-FBFA6FA350D5}"/>
              </a:ext>
            </a:extLst>
          </p:cNvPr>
          <p:cNvSpPr txBox="1"/>
          <p:nvPr/>
        </p:nvSpPr>
        <p:spPr>
          <a:xfrm>
            <a:off x="771525" y="554593"/>
            <a:ext cx="937629" cy="369332"/>
          </a:xfrm>
          <a:prstGeom prst="rect">
            <a:avLst/>
          </a:prstGeom>
          <a:noFill/>
        </p:spPr>
        <p:txBody>
          <a:bodyPr wrap="none" rtlCol="0">
            <a:spAutoFit/>
          </a:bodyPr>
          <a:lstStyle/>
          <a:p>
            <a:r>
              <a:rPr lang="en-GB">
                <a:solidFill>
                  <a:schemeClr val="bg1">
                    <a:lumMod val="50000"/>
                  </a:schemeClr>
                </a:solidFill>
              </a:rPr>
              <a:t>Agenda</a:t>
            </a:r>
          </a:p>
        </p:txBody>
      </p:sp>
      <p:sp>
        <p:nvSpPr>
          <p:cNvPr id="13" name="Rectangle 12">
            <a:extLst>
              <a:ext uri="{FF2B5EF4-FFF2-40B4-BE49-F238E27FC236}">
                <a16:creationId xmlns:a16="http://schemas.microsoft.com/office/drawing/2014/main" id="{85AA7A9F-DE7A-62F9-07E4-F5DF9BEDF568}"/>
              </a:ext>
            </a:extLst>
          </p:cNvPr>
          <p:cNvSpPr/>
          <p:nvPr/>
        </p:nvSpPr>
        <p:spPr>
          <a:xfrm>
            <a:off x="3081339" y="15970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Overview</a:t>
            </a:r>
          </a:p>
        </p:txBody>
      </p:sp>
      <p:sp>
        <p:nvSpPr>
          <p:cNvPr id="14" name="Rectangle 13">
            <a:extLst>
              <a:ext uri="{FF2B5EF4-FFF2-40B4-BE49-F238E27FC236}">
                <a16:creationId xmlns:a16="http://schemas.microsoft.com/office/drawing/2014/main" id="{057A7C7D-E11F-D1BC-A03E-2A4159E7C4BA}"/>
              </a:ext>
            </a:extLst>
          </p:cNvPr>
          <p:cNvSpPr/>
          <p:nvPr/>
        </p:nvSpPr>
        <p:spPr>
          <a:xfrm>
            <a:off x="3081339" y="20732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Business Analysis</a:t>
            </a:r>
          </a:p>
        </p:txBody>
      </p:sp>
      <p:sp>
        <p:nvSpPr>
          <p:cNvPr id="15" name="Rectangle 14">
            <a:extLst>
              <a:ext uri="{FF2B5EF4-FFF2-40B4-BE49-F238E27FC236}">
                <a16:creationId xmlns:a16="http://schemas.microsoft.com/office/drawing/2014/main" id="{09AA4EB2-E9D5-062F-191E-88D8B8A2398E}"/>
              </a:ext>
            </a:extLst>
          </p:cNvPr>
          <p:cNvSpPr/>
          <p:nvPr/>
        </p:nvSpPr>
        <p:spPr>
          <a:xfrm>
            <a:off x="3081339" y="2549524"/>
            <a:ext cx="6029322"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Economic Analysis</a:t>
            </a:r>
          </a:p>
        </p:txBody>
      </p:sp>
      <p:sp>
        <p:nvSpPr>
          <p:cNvPr id="16" name="Rectangle 15">
            <a:extLst>
              <a:ext uri="{FF2B5EF4-FFF2-40B4-BE49-F238E27FC236}">
                <a16:creationId xmlns:a16="http://schemas.microsoft.com/office/drawing/2014/main" id="{698D96F9-FD40-2BEA-777A-65B346F3A519}"/>
              </a:ext>
            </a:extLst>
          </p:cNvPr>
          <p:cNvSpPr/>
          <p:nvPr/>
        </p:nvSpPr>
        <p:spPr>
          <a:xfrm>
            <a:off x="3081339" y="30257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Financial Analysis</a:t>
            </a:r>
          </a:p>
        </p:txBody>
      </p:sp>
      <p:sp>
        <p:nvSpPr>
          <p:cNvPr id="17" name="TextBox 16">
            <a:extLst>
              <a:ext uri="{FF2B5EF4-FFF2-40B4-BE49-F238E27FC236}">
                <a16:creationId xmlns:a16="http://schemas.microsoft.com/office/drawing/2014/main" id="{66078559-230C-4CE0-FDB2-9BB4B63FF0DB}"/>
              </a:ext>
            </a:extLst>
          </p:cNvPr>
          <p:cNvSpPr txBox="1"/>
          <p:nvPr/>
        </p:nvSpPr>
        <p:spPr>
          <a:xfrm>
            <a:off x="8677277" y="1320025"/>
            <a:ext cx="558118" cy="276999"/>
          </a:xfrm>
          <a:prstGeom prst="rect">
            <a:avLst/>
          </a:prstGeom>
          <a:noFill/>
        </p:spPr>
        <p:txBody>
          <a:bodyPr wrap="square" rtlCol="0">
            <a:spAutoFit/>
          </a:bodyPr>
          <a:lstStyle/>
          <a:p>
            <a:r>
              <a:rPr lang="en-GB" sz="1200" b="1"/>
              <a:t>Page</a:t>
            </a:r>
          </a:p>
        </p:txBody>
      </p:sp>
      <p:sp>
        <p:nvSpPr>
          <p:cNvPr id="18" name="TextBox 17">
            <a:extLst>
              <a:ext uri="{FF2B5EF4-FFF2-40B4-BE49-F238E27FC236}">
                <a16:creationId xmlns:a16="http://schemas.microsoft.com/office/drawing/2014/main" id="{D6AF2DBE-A711-73AB-64D8-3698F2183954}"/>
              </a:ext>
            </a:extLst>
          </p:cNvPr>
          <p:cNvSpPr txBox="1"/>
          <p:nvPr/>
        </p:nvSpPr>
        <p:spPr>
          <a:xfrm>
            <a:off x="8829674" y="1641087"/>
            <a:ext cx="339043" cy="276999"/>
          </a:xfrm>
          <a:prstGeom prst="rect">
            <a:avLst/>
          </a:prstGeom>
          <a:noFill/>
        </p:spPr>
        <p:txBody>
          <a:bodyPr wrap="square" rtlCol="0">
            <a:spAutoFit/>
          </a:bodyPr>
          <a:lstStyle/>
          <a:p>
            <a:pPr algn="ctr"/>
            <a:r>
              <a:rPr lang="en-GB" sz="1200" b="1"/>
              <a:t>1</a:t>
            </a:r>
          </a:p>
        </p:txBody>
      </p:sp>
      <p:sp>
        <p:nvSpPr>
          <p:cNvPr id="19" name="TextBox 18">
            <a:extLst>
              <a:ext uri="{FF2B5EF4-FFF2-40B4-BE49-F238E27FC236}">
                <a16:creationId xmlns:a16="http://schemas.microsoft.com/office/drawing/2014/main" id="{C246C362-63EE-77DE-749E-0634454C4EC2}"/>
              </a:ext>
            </a:extLst>
          </p:cNvPr>
          <p:cNvSpPr txBox="1"/>
          <p:nvPr/>
        </p:nvSpPr>
        <p:spPr>
          <a:xfrm>
            <a:off x="8829673" y="2117337"/>
            <a:ext cx="339043" cy="276999"/>
          </a:xfrm>
          <a:prstGeom prst="rect">
            <a:avLst/>
          </a:prstGeom>
          <a:noFill/>
        </p:spPr>
        <p:txBody>
          <a:bodyPr wrap="square" rtlCol="0">
            <a:spAutoFit/>
          </a:bodyPr>
          <a:lstStyle/>
          <a:p>
            <a:pPr algn="ctr"/>
            <a:r>
              <a:rPr lang="en-GB" sz="1200" b="1"/>
              <a:t>2</a:t>
            </a:r>
          </a:p>
        </p:txBody>
      </p:sp>
      <p:sp>
        <p:nvSpPr>
          <p:cNvPr id="20" name="TextBox 19">
            <a:extLst>
              <a:ext uri="{FF2B5EF4-FFF2-40B4-BE49-F238E27FC236}">
                <a16:creationId xmlns:a16="http://schemas.microsoft.com/office/drawing/2014/main" id="{9BED0579-A62B-8835-F121-47DFB8974668}"/>
              </a:ext>
            </a:extLst>
          </p:cNvPr>
          <p:cNvSpPr txBox="1"/>
          <p:nvPr/>
        </p:nvSpPr>
        <p:spPr>
          <a:xfrm>
            <a:off x="8753474" y="2593587"/>
            <a:ext cx="491439" cy="276999"/>
          </a:xfrm>
          <a:prstGeom prst="rect">
            <a:avLst/>
          </a:prstGeom>
          <a:noFill/>
        </p:spPr>
        <p:txBody>
          <a:bodyPr wrap="square" rtlCol="0">
            <a:spAutoFit/>
          </a:bodyPr>
          <a:lstStyle/>
          <a:p>
            <a:pPr algn="ctr"/>
            <a:r>
              <a:rPr lang="en-GB" sz="1200" b="1" dirty="0">
                <a:solidFill>
                  <a:schemeClr val="bg1"/>
                </a:solidFill>
              </a:rPr>
              <a:t>7</a:t>
            </a:r>
          </a:p>
        </p:txBody>
      </p:sp>
      <p:pic>
        <p:nvPicPr>
          <p:cNvPr id="22" name="Picture 21">
            <a:extLst>
              <a:ext uri="{FF2B5EF4-FFF2-40B4-BE49-F238E27FC236}">
                <a16:creationId xmlns:a16="http://schemas.microsoft.com/office/drawing/2014/main" id="{DDE358E7-465C-B4A8-2C45-0B8418A49DC9}"/>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7E938E2D-3A0E-F924-4973-9191D1A795B5}"/>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9F106293-DD3A-9E5B-10D5-8020C7BB79B7}"/>
              </a:ext>
            </a:extLst>
          </p:cNvPr>
          <p:cNvSpPr/>
          <p:nvPr/>
        </p:nvSpPr>
        <p:spPr>
          <a:xfrm>
            <a:off x="3081339" y="350202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Valuation Analysis</a:t>
            </a:r>
          </a:p>
        </p:txBody>
      </p:sp>
      <p:sp>
        <p:nvSpPr>
          <p:cNvPr id="3" name="Rectangle 2">
            <a:extLst>
              <a:ext uri="{FF2B5EF4-FFF2-40B4-BE49-F238E27FC236}">
                <a16:creationId xmlns:a16="http://schemas.microsoft.com/office/drawing/2014/main" id="{FBE889A4-2C27-48B3-CC6F-2079FD0D68B7}"/>
              </a:ext>
            </a:extLst>
          </p:cNvPr>
          <p:cNvSpPr/>
          <p:nvPr/>
        </p:nvSpPr>
        <p:spPr>
          <a:xfrm>
            <a:off x="3081339" y="397827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Recommendation</a:t>
            </a:r>
          </a:p>
        </p:txBody>
      </p:sp>
      <p:sp>
        <p:nvSpPr>
          <p:cNvPr id="4" name="TextBox 3">
            <a:extLst>
              <a:ext uri="{FF2B5EF4-FFF2-40B4-BE49-F238E27FC236}">
                <a16:creationId xmlns:a16="http://schemas.microsoft.com/office/drawing/2014/main" id="{B9FD78A7-5217-11C7-73BB-6ED637006DCF}"/>
              </a:ext>
            </a:extLst>
          </p:cNvPr>
          <p:cNvSpPr txBox="1"/>
          <p:nvPr/>
        </p:nvSpPr>
        <p:spPr>
          <a:xfrm>
            <a:off x="8710616" y="3546087"/>
            <a:ext cx="491439" cy="276999"/>
          </a:xfrm>
          <a:prstGeom prst="rect">
            <a:avLst/>
          </a:prstGeom>
          <a:noFill/>
        </p:spPr>
        <p:txBody>
          <a:bodyPr wrap="square" rtlCol="0">
            <a:spAutoFit/>
          </a:bodyPr>
          <a:lstStyle/>
          <a:p>
            <a:pPr algn="ctr"/>
            <a:r>
              <a:rPr lang="en-GB" sz="1200" b="1" dirty="0"/>
              <a:t>20</a:t>
            </a:r>
          </a:p>
        </p:txBody>
      </p:sp>
      <p:sp>
        <p:nvSpPr>
          <p:cNvPr id="5" name="TextBox 4">
            <a:extLst>
              <a:ext uri="{FF2B5EF4-FFF2-40B4-BE49-F238E27FC236}">
                <a16:creationId xmlns:a16="http://schemas.microsoft.com/office/drawing/2014/main" id="{A6FB517F-53B9-9FD4-0EAF-09C2DB47B450}"/>
              </a:ext>
            </a:extLst>
          </p:cNvPr>
          <p:cNvSpPr txBox="1"/>
          <p:nvPr/>
        </p:nvSpPr>
        <p:spPr>
          <a:xfrm>
            <a:off x="8710615" y="4022336"/>
            <a:ext cx="491439" cy="276999"/>
          </a:xfrm>
          <a:prstGeom prst="rect">
            <a:avLst/>
          </a:prstGeom>
          <a:noFill/>
        </p:spPr>
        <p:txBody>
          <a:bodyPr wrap="square" rtlCol="0">
            <a:spAutoFit/>
          </a:bodyPr>
          <a:lstStyle/>
          <a:p>
            <a:pPr algn="ctr"/>
            <a:r>
              <a:rPr lang="en-GB" sz="1200" b="1" dirty="0"/>
              <a:t>26</a:t>
            </a:r>
          </a:p>
        </p:txBody>
      </p:sp>
      <p:sp>
        <p:nvSpPr>
          <p:cNvPr id="7" name="TextBox 6">
            <a:extLst>
              <a:ext uri="{FF2B5EF4-FFF2-40B4-BE49-F238E27FC236}">
                <a16:creationId xmlns:a16="http://schemas.microsoft.com/office/drawing/2014/main" id="{3DB9F35C-804D-D6AB-C277-4DB3BFD0C71E}"/>
              </a:ext>
            </a:extLst>
          </p:cNvPr>
          <p:cNvSpPr txBox="1"/>
          <p:nvPr/>
        </p:nvSpPr>
        <p:spPr>
          <a:xfrm>
            <a:off x="8707946" y="3075026"/>
            <a:ext cx="491439" cy="276999"/>
          </a:xfrm>
          <a:prstGeom prst="rect">
            <a:avLst/>
          </a:prstGeom>
          <a:noFill/>
        </p:spPr>
        <p:txBody>
          <a:bodyPr wrap="square" rtlCol="0">
            <a:spAutoFit/>
          </a:bodyPr>
          <a:lstStyle/>
          <a:p>
            <a:pPr algn="ctr"/>
            <a:r>
              <a:rPr lang="en-GB" sz="1200" b="1" dirty="0"/>
              <a:t>19</a:t>
            </a:r>
          </a:p>
        </p:txBody>
      </p:sp>
    </p:spTree>
    <p:extLst>
      <p:ext uri="{BB962C8B-B14F-4D97-AF65-F5344CB8AC3E}">
        <p14:creationId xmlns:p14="http://schemas.microsoft.com/office/powerpoint/2010/main" val="3661833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3F54C-17A1-FBAD-736A-C6B8EBA52964}"/>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9F292D0-D77A-D80B-B2BD-A5D209FBD3CF}"/>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3EAA729-8AB9-50ED-19B3-9FE5F50B182A}"/>
              </a:ext>
            </a:extLst>
          </p:cNvPr>
          <p:cNvSpPr txBox="1"/>
          <p:nvPr/>
        </p:nvSpPr>
        <p:spPr>
          <a:xfrm>
            <a:off x="771525" y="554593"/>
            <a:ext cx="3984360" cy="369332"/>
          </a:xfrm>
          <a:prstGeom prst="rect">
            <a:avLst/>
          </a:prstGeom>
          <a:noFill/>
        </p:spPr>
        <p:txBody>
          <a:bodyPr wrap="none" lIns="91440" tIns="45720" rIns="91440" bIns="45720" rtlCol="0" anchor="t">
            <a:spAutoFit/>
          </a:bodyPr>
          <a:lstStyle/>
          <a:p>
            <a:r>
              <a:rPr lang="en-GB" dirty="0">
                <a:solidFill>
                  <a:schemeClr val="bg1">
                    <a:lumMod val="50000"/>
                  </a:schemeClr>
                </a:solidFill>
              </a:rPr>
              <a:t>Economic Analysis - Economic Drivers</a:t>
            </a:r>
            <a:endParaRPr lang="en-US" dirty="0"/>
          </a:p>
        </p:txBody>
      </p:sp>
      <p:pic>
        <p:nvPicPr>
          <p:cNvPr id="22" name="Picture 21">
            <a:extLst>
              <a:ext uri="{FF2B5EF4-FFF2-40B4-BE49-F238E27FC236}">
                <a16:creationId xmlns:a16="http://schemas.microsoft.com/office/drawing/2014/main" id="{A7C4260A-B613-634B-BC16-7D0A406A5859}"/>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E6EDB999-F02D-02B8-6ACB-4931B100870C}"/>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12" name="Content Placeholder 2">
            <a:extLst>
              <a:ext uri="{FF2B5EF4-FFF2-40B4-BE49-F238E27FC236}">
                <a16:creationId xmlns:a16="http://schemas.microsoft.com/office/drawing/2014/main" id="{B0A6079D-E3BC-1E39-1E53-D9869E105D6C}"/>
              </a:ext>
            </a:extLst>
          </p:cNvPr>
          <p:cNvSpPr>
            <a:spLocks noGrp="1"/>
          </p:cNvSpPr>
          <p:nvPr>
            <p:ph idx="1"/>
          </p:nvPr>
        </p:nvSpPr>
        <p:spPr>
          <a:xfrm>
            <a:off x="208789" y="3134111"/>
            <a:ext cx="12185839" cy="3720185"/>
          </a:xfrm>
        </p:spPr>
        <p:txBody>
          <a:bodyPr vert="horz" lIns="91440" tIns="45720" rIns="91440" bIns="45720" rtlCol="0" anchor="t">
            <a:normAutofit/>
          </a:bodyPr>
          <a:lstStyle/>
          <a:p>
            <a:pPr marL="0" indent="0">
              <a:buNone/>
            </a:pPr>
            <a:endParaRPr lang="en-US"/>
          </a:p>
          <a:p>
            <a:pPr marL="0" indent="0">
              <a:buNone/>
            </a:pPr>
            <a:endParaRPr lang="en-US"/>
          </a:p>
          <a:p>
            <a:pPr marL="457200" lvl="1" indent="0">
              <a:buNone/>
            </a:pPr>
            <a:endParaRPr lang="en-US"/>
          </a:p>
        </p:txBody>
      </p:sp>
      <p:pic>
        <p:nvPicPr>
          <p:cNvPr id="2" name="Picture 1" descr="A graph with blue lines&#10;&#10;AI-generated content may be incorrect.">
            <a:extLst>
              <a:ext uri="{FF2B5EF4-FFF2-40B4-BE49-F238E27FC236}">
                <a16:creationId xmlns:a16="http://schemas.microsoft.com/office/drawing/2014/main" id="{49B28BAD-3E10-7D8C-7D5C-EC55F50E03C4}"/>
              </a:ext>
            </a:extLst>
          </p:cNvPr>
          <p:cNvPicPr>
            <a:picLocks noChangeAspect="1"/>
          </p:cNvPicPr>
          <p:nvPr/>
        </p:nvPicPr>
        <p:blipFill>
          <a:blip r:embed="rId3"/>
          <a:stretch>
            <a:fillRect/>
          </a:stretch>
        </p:blipFill>
        <p:spPr>
          <a:xfrm>
            <a:off x="0" y="1027545"/>
            <a:ext cx="12192000" cy="4294909"/>
          </a:xfrm>
          <a:prstGeom prst="rect">
            <a:avLst/>
          </a:prstGeom>
        </p:spPr>
      </p:pic>
      <p:sp>
        <p:nvSpPr>
          <p:cNvPr id="3" name="Footer Placeholder 2">
            <a:extLst>
              <a:ext uri="{FF2B5EF4-FFF2-40B4-BE49-F238E27FC236}">
                <a16:creationId xmlns:a16="http://schemas.microsoft.com/office/drawing/2014/main" id="{42682945-CC32-A775-A173-25F56BF630E3}"/>
              </a:ext>
            </a:extLst>
          </p:cNvPr>
          <p:cNvSpPr>
            <a:spLocks noGrp="1"/>
          </p:cNvSpPr>
          <p:nvPr>
            <p:ph type="ftr" sz="quarter" idx="11"/>
          </p:nvPr>
        </p:nvSpPr>
        <p:spPr/>
        <p:txBody>
          <a:bodyPr/>
          <a:lstStyle/>
          <a:p>
            <a:r>
              <a:rPr lang="en-GB"/>
              <a:t>7</a:t>
            </a:r>
          </a:p>
        </p:txBody>
      </p:sp>
    </p:spTree>
    <p:extLst>
      <p:ext uri="{BB962C8B-B14F-4D97-AF65-F5344CB8AC3E}">
        <p14:creationId xmlns:p14="http://schemas.microsoft.com/office/powerpoint/2010/main" val="319660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3631-5EA5-3CF4-B352-700109D22B5B}"/>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5E8F19C-F44A-104C-D997-6E47866245CE}"/>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C1C3A0E-CE9E-57EA-D0BD-BB3F1C800CB8}"/>
              </a:ext>
            </a:extLst>
          </p:cNvPr>
          <p:cNvSpPr txBox="1"/>
          <p:nvPr/>
        </p:nvSpPr>
        <p:spPr>
          <a:xfrm>
            <a:off x="771525" y="554593"/>
            <a:ext cx="3984360" cy="369332"/>
          </a:xfrm>
          <a:prstGeom prst="rect">
            <a:avLst/>
          </a:prstGeom>
          <a:noFill/>
        </p:spPr>
        <p:txBody>
          <a:bodyPr wrap="none" lIns="91440" tIns="45720" rIns="91440" bIns="45720" rtlCol="0" anchor="t">
            <a:spAutoFit/>
          </a:bodyPr>
          <a:lstStyle/>
          <a:p>
            <a:r>
              <a:rPr lang="en-GB" dirty="0">
                <a:solidFill>
                  <a:schemeClr val="bg1">
                    <a:lumMod val="50000"/>
                  </a:schemeClr>
                </a:solidFill>
              </a:rPr>
              <a:t>Economic Analysis – Economic Drivers</a:t>
            </a:r>
            <a:endParaRPr lang="en-US" dirty="0"/>
          </a:p>
        </p:txBody>
      </p:sp>
      <p:pic>
        <p:nvPicPr>
          <p:cNvPr id="22" name="Picture 21">
            <a:extLst>
              <a:ext uri="{FF2B5EF4-FFF2-40B4-BE49-F238E27FC236}">
                <a16:creationId xmlns:a16="http://schemas.microsoft.com/office/drawing/2014/main" id="{D18B1FF9-136F-4C2A-4A5F-989DCB75A512}"/>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39FA781C-1F5A-75C9-D18F-988B6AA1EBE0}"/>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A455667D-EE7B-6B78-4172-A3530469E566}"/>
              </a:ext>
            </a:extLst>
          </p:cNvPr>
          <p:cNvSpPr>
            <a:spLocks noGrp="1"/>
          </p:cNvSpPr>
          <p:nvPr>
            <p:ph type="ftr" sz="quarter" idx="11"/>
          </p:nvPr>
        </p:nvSpPr>
        <p:spPr/>
        <p:txBody>
          <a:bodyPr/>
          <a:lstStyle/>
          <a:p>
            <a:r>
              <a:rPr lang="en-GB"/>
              <a:t>8</a:t>
            </a:r>
          </a:p>
        </p:txBody>
      </p:sp>
      <p:grpSp>
        <p:nvGrpSpPr>
          <p:cNvPr id="8" name="Group 7">
            <a:extLst>
              <a:ext uri="{FF2B5EF4-FFF2-40B4-BE49-F238E27FC236}">
                <a16:creationId xmlns:a16="http://schemas.microsoft.com/office/drawing/2014/main" id="{7F437C0F-C4D8-9C05-0275-B1E6D6C4D1B5}"/>
              </a:ext>
            </a:extLst>
          </p:cNvPr>
          <p:cNvGrpSpPr/>
          <p:nvPr/>
        </p:nvGrpSpPr>
        <p:grpSpPr>
          <a:xfrm>
            <a:off x="969263" y="1225871"/>
            <a:ext cx="6812279" cy="1914655"/>
            <a:chOff x="5422392" y="484632"/>
            <a:chExt cx="6411684" cy="1244906"/>
          </a:xfrm>
          <a:solidFill>
            <a:srgbClr val="C00000"/>
          </a:solidFill>
        </p:grpSpPr>
        <p:sp>
          <p:nvSpPr>
            <p:cNvPr id="3" name="Rectangle: Rounded Corners 2">
              <a:extLst>
                <a:ext uri="{FF2B5EF4-FFF2-40B4-BE49-F238E27FC236}">
                  <a16:creationId xmlns:a16="http://schemas.microsoft.com/office/drawing/2014/main" id="{71942626-D3F3-0771-3FA3-C4D8B51EB713}"/>
                </a:ext>
              </a:extLst>
            </p:cNvPr>
            <p:cNvSpPr/>
            <p:nvPr/>
          </p:nvSpPr>
          <p:spPr>
            <a:xfrm>
              <a:off x="5422392" y="484632"/>
              <a:ext cx="3246120"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u="sng"/>
                <a:t>Interest Rates (10-year OTR)</a:t>
              </a:r>
            </a:p>
          </p:txBody>
        </p:sp>
        <p:sp>
          <p:nvSpPr>
            <p:cNvPr id="4" name="Rectangle: Rounded Corners 3">
              <a:extLst>
                <a:ext uri="{FF2B5EF4-FFF2-40B4-BE49-F238E27FC236}">
                  <a16:creationId xmlns:a16="http://schemas.microsoft.com/office/drawing/2014/main" id="{5A8737A9-7764-29C3-9095-C6D07D308D83}"/>
                </a:ext>
              </a:extLst>
            </p:cNvPr>
            <p:cNvSpPr/>
            <p:nvPr/>
          </p:nvSpPr>
          <p:spPr>
            <a:xfrm>
              <a:off x="5858255" y="923925"/>
              <a:ext cx="5975821"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Elevated rates</a:t>
              </a:r>
            </a:p>
          </p:txBody>
        </p:sp>
        <p:sp>
          <p:nvSpPr>
            <p:cNvPr id="7" name="Rectangle: Rounded Corners 6">
              <a:extLst>
                <a:ext uri="{FF2B5EF4-FFF2-40B4-BE49-F238E27FC236}">
                  <a16:creationId xmlns:a16="http://schemas.microsoft.com/office/drawing/2014/main" id="{1C0D9269-529B-1EF9-C16C-AE92F840E445}"/>
                </a:ext>
              </a:extLst>
            </p:cNvPr>
            <p:cNvSpPr/>
            <p:nvPr/>
          </p:nvSpPr>
          <p:spPr>
            <a:xfrm>
              <a:off x="5858254" y="1378397"/>
              <a:ext cx="5975821"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Valuation compression driven by discount rate effects</a:t>
              </a:r>
            </a:p>
          </p:txBody>
        </p:sp>
      </p:grpSp>
      <p:grpSp>
        <p:nvGrpSpPr>
          <p:cNvPr id="10" name="Group 9">
            <a:extLst>
              <a:ext uri="{FF2B5EF4-FFF2-40B4-BE49-F238E27FC236}">
                <a16:creationId xmlns:a16="http://schemas.microsoft.com/office/drawing/2014/main" id="{6B03DEFB-FCAD-0937-14FA-DC2D916A1027}"/>
              </a:ext>
            </a:extLst>
          </p:cNvPr>
          <p:cNvGrpSpPr/>
          <p:nvPr/>
        </p:nvGrpSpPr>
        <p:grpSpPr>
          <a:xfrm>
            <a:off x="969262" y="3715716"/>
            <a:ext cx="6812279" cy="1864724"/>
            <a:chOff x="5422392" y="484632"/>
            <a:chExt cx="6411684" cy="1212441"/>
          </a:xfrm>
          <a:solidFill>
            <a:srgbClr val="C00000"/>
          </a:solidFill>
        </p:grpSpPr>
        <p:sp>
          <p:nvSpPr>
            <p:cNvPr id="13" name="Rectangle: Rounded Corners 12">
              <a:extLst>
                <a:ext uri="{FF2B5EF4-FFF2-40B4-BE49-F238E27FC236}">
                  <a16:creationId xmlns:a16="http://schemas.microsoft.com/office/drawing/2014/main" id="{16FFDFEC-5C02-52ED-79B9-B6FEEF7F8D1C}"/>
                </a:ext>
              </a:extLst>
            </p:cNvPr>
            <p:cNvSpPr/>
            <p:nvPr/>
          </p:nvSpPr>
          <p:spPr>
            <a:xfrm>
              <a:off x="5422392" y="484632"/>
              <a:ext cx="3246120"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u="sng"/>
                <a:t>Inflation</a:t>
              </a:r>
            </a:p>
          </p:txBody>
        </p:sp>
        <p:sp>
          <p:nvSpPr>
            <p:cNvPr id="14" name="Rectangle: Rounded Corners 13">
              <a:extLst>
                <a:ext uri="{FF2B5EF4-FFF2-40B4-BE49-F238E27FC236}">
                  <a16:creationId xmlns:a16="http://schemas.microsoft.com/office/drawing/2014/main" id="{C1F2E8CF-6C6B-989D-5870-6BF9742B904A}"/>
                </a:ext>
              </a:extLst>
            </p:cNvPr>
            <p:cNvSpPr/>
            <p:nvPr/>
          </p:nvSpPr>
          <p:spPr>
            <a:xfrm>
              <a:off x="5858255" y="923925"/>
              <a:ext cx="5975821"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Stabilized</a:t>
              </a:r>
            </a:p>
          </p:txBody>
        </p:sp>
        <p:sp>
          <p:nvSpPr>
            <p:cNvPr id="15" name="Rectangle: Rounded Corners 14">
              <a:extLst>
                <a:ext uri="{FF2B5EF4-FFF2-40B4-BE49-F238E27FC236}">
                  <a16:creationId xmlns:a16="http://schemas.microsoft.com/office/drawing/2014/main" id="{69524C28-6959-1093-B99D-AEE4E73C5A73}"/>
                </a:ext>
              </a:extLst>
            </p:cNvPr>
            <p:cNvSpPr/>
            <p:nvPr/>
          </p:nvSpPr>
          <p:spPr>
            <a:xfrm>
              <a:off x="5858255" y="1345932"/>
              <a:ext cx="5975821"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Macro conditions creating short-term headwinds</a:t>
              </a:r>
            </a:p>
          </p:txBody>
        </p:sp>
      </p:grpSp>
    </p:spTree>
    <p:extLst>
      <p:ext uri="{BB962C8B-B14F-4D97-AF65-F5344CB8AC3E}">
        <p14:creationId xmlns:p14="http://schemas.microsoft.com/office/powerpoint/2010/main" val="2512381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FDC4360-06BF-9D95-C8A8-1E6ED29EE63E}"/>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CA5DF466-451F-7222-B23A-13A7A85A0606}"/>
              </a:ext>
            </a:extLst>
          </p:cNvPr>
          <p:cNvSpPr txBox="1"/>
          <p:nvPr/>
        </p:nvSpPr>
        <p:spPr>
          <a:xfrm>
            <a:off x="771525" y="554593"/>
            <a:ext cx="3758978" cy="369332"/>
          </a:xfrm>
          <a:prstGeom prst="rect">
            <a:avLst/>
          </a:prstGeom>
          <a:noFill/>
        </p:spPr>
        <p:txBody>
          <a:bodyPr wrap="none" rtlCol="0">
            <a:spAutoFit/>
          </a:bodyPr>
          <a:lstStyle/>
          <a:p>
            <a:r>
              <a:rPr lang="en-GB" dirty="0">
                <a:solidFill>
                  <a:schemeClr val="bg1">
                    <a:lumMod val="50000"/>
                  </a:schemeClr>
                </a:solidFill>
              </a:rPr>
              <a:t>Economic Analysis – AI </a:t>
            </a:r>
            <a:r>
              <a:rPr lang="en-GB" dirty="0" err="1">
                <a:solidFill>
                  <a:schemeClr val="bg1">
                    <a:lumMod val="50000"/>
                  </a:schemeClr>
                </a:solidFill>
              </a:rPr>
              <a:t>CapEx</a:t>
            </a:r>
            <a:r>
              <a:rPr lang="en-GB" dirty="0">
                <a:solidFill>
                  <a:schemeClr val="bg1">
                    <a:lumMod val="50000"/>
                  </a:schemeClr>
                </a:solidFill>
              </a:rPr>
              <a:t> Cycle</a:t>
            </a:r>
          </a:p>
        </p:txBody>
      </p:sp>
      <p:pic>
        <p:nvPicPr>
          <p:cNvPr id="6" name="Picture 5">
            <a:extLst>
              <a:ext uri="{FF2B5EF4-FFF2-40B4-BE49-F238E27FC236}">
                <a16:creationId xmlns:a16="http://schemas.microsoft.com/office/drawing/2014/main" id="{58837F1C-84BF-E254-C6E5-0882526B898C}"/>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7" name="TextBox 6">
            <a:extLst>
              <a:ext uri="{FF2B5EF4-FFF2-40B4-BE49-F238E27FC236}">
                <a16:creationId xmlns:a16="http://schemas.microsoft.com/office/drawing/2014/main" id="{8991EF0B-E693-A349-9426-91D5FE9750F8}"/>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11" name="TextBox 10">
            <a:extLst>
              <a:ext uri="{FF2B5EF4-FFF2-40B4-BE49-F238E27FC236}">
                <a16:creationId xmlns:a16="http://schemas.microsoft.com/office/drawing/2014/main" id="{556FAF3E-EEDA-B17D-F036-14BEAB57DD0C}"/>
              </a:ext>
            </a:extLst>
          </p:cNvPr>
          <p:cNvSpPr txBox="1"/>
          <p:nvPr/>
        </p:nvSpPr>
        <p:spPr>
          <a:xfrm>
            <a:off x="1240339" y="6103352"/>
            <a:ext cx="1183337" cy="200055"/>
          </a:xfrm>
          <a:prstGeom prst="rect">
            <a:avLst/>
          </a:prstGeom>
          <a:noFill/>
        </p:spPr>
        <p:txBody>
          <a:bodyPr wrap="none" rtlCol="0">
            <a:spAutoFit/>
          </a:bodyPr>
          <a:lstStyle/>
          <a:p>
            <a:r>
              <a:rPr lang="en-GB" sz="700" dirty="0"/>
              <a:t>Source(s): Nvidia, Statista</a:t>
            </a:r>
          </a:p>
        </p:txBody>
      </p:sp>
      <p:sp>
        <p:nvSpPr>
          <p:cNvPr id="12" name="Footer Placeholder 11">
            <a:extLst>
              <a:ext uri="{FF2B5EF4-FFF2-40B4-BE49-F238E27FC236}">
                <a16:creationId xmlns:a16="http://schemas.microsoft.com/office/drawing/2014/main" id="{1F38A99E-0CD3-93F6-3A82-A41E70CE0948}"/>
              </a:ext>
            </a:extLst>
          </p:cNvPr>
          <p:cNvSpPr>
            <a:spLocks noGrp="1"/>
          </p:cNvSpPr>
          <p:nvPr>
            <p:ph type="ftr" sz="quarter" idx="11"/>
          </p:nvPr>
        </p:nvSpPr>
        <p:spPr/>
        <p:txBody>
          <a:bodyPr/>
          <a:lstStyle/>
          <a:p>
            <a:r>
              <a:rPr lang="en-GB"/>
              <a:t>9</a:t>
            </a:r>
          </a:p>
        </p:txBody>
      </p:sp>
      <p:grpSp>
        <p:nvGrpSpPr>
          <p:cNvPr id="24" name="Group 23">
            <a:extLst>
              <a:ext uri="{FF2B5EF4-FFF2-40B4-BE49-F238E27FC236}">
                <a16:creationId xmlns:a16="http://schemas.microsoft.com/office/drawing/2014/main" id="{379858FC-549B-1841-3E44-384F574F1C81}"/>
              </a:ext>
            </a:extLst>
          </p:cNvPr>
          <p:cNvGrpSpPr/>
          <p:nvPr/>
        </p:nvGrpSpPr>
        <p:grpSpPr>
          <a:xfrm>
            <a:off x="973495" y="1002482"/>
            <a:ext cx="9654800" cy="4988743"/>
            <a:chOff x="11958071" y="-553912"/>
            <a:chExt cx="9654800" cy="4988743"/>
          </a:xfrm>
        </p:grpSpPr>
        <p:grpSp>
          <p:nvGrpSpPr>
            <p:cNvPr id="13" name="Group 12">
              <a:extLst>
                <a:ext uri="{FF2B5EF4-FFF2-40B4-BE49-F238E27FC236}">
                  <a16:creationId xmlns:a16="http://schemas.microsoft.com/office/drawing/2014/main" id="{6364E2C1-96FB-58B7-9276-B2629F29304B}"/>
                </a:ext>
              </a:extLst>
            </p:cNvPr>
            <p:cNvGrpSpPr/>
            <p:nvPr/>
          </p:nvGrpSpPr>
          <p:grpSpPr>
            <a:xfrm>
              <a:off x="11958072" y="-553912"/>
              <a:ext cx="7707629" cy="1891310"/>
              <a:chOff x="5422392" y="484632"/>
              <a:chExt cx="7254383" cy="1229727"/>
            </a:xfrm>
            <a:solidFill>
              <a:srgbClr val="C00000"/>
            </a:solidFill>
          </p:grpSpPr>
          <p:sp>
            <p:nvSpPr>
              <p:cNvPr id="14" name="Rectangle: Rounded Corners 13">
                <a:extLst>
                  <a:ext uri="{FF2B5EF4-FFF2-40B4-BE49-F238E27FC236}">
                    <a16:creationId xmlns:a16="http://schemas.microsoft.com/office/drawing/2014/main" id="{9F54FBF6-D458-A84E-03C2-AAA41E9A9742}"/>
                  </a:ext>
                </a:extLst>
              </p:cNvPr>
              <p:cNvSpPr/>
              <p:nvPr/>
            </p:nvSpPr>
            <p:spPr>
              <a:xfrm>
                <a:off x="5422392" y="484632"/>
                <a:ext cx="3246120"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u="sng" dirty="0"/>
                  <a:t>Investment Surge</a:t>
                </a:r>
              </a:p>
            </p:txBody>
          </p:sp>
          <p:sp>
            <p:nvSpPr>
              <p:cNvPr id="15" name="Rectangle: Rounded Corners 14">
                <a:extLst>
                  <a:ext uri="{FF2B5EF4-FFF2-40B4-BE49-F238E27FC236}">
                    <a16:creationId xmlns:a16="http://schemas.microsoft.com/office/drawing/2014/main" id="{70D29510-16E7-763B-6000-B9FFB5058F4E}"/>
                  </a:ext>
                </a:extLst>
              </p:cNvPr>
              <p:cNvSpPr/>
              <p:nvPr/>
            </p:nvSpPr>
            <p:spPr>
              <a:xfrm>
                <a:off x="5858255" y="923925"/>
                <a:ext cx="5975821" cy="351141"/>
              </a:xfrm>
              <a:prstGeom prst="roundRect">
                <a:avLst/>
              </a:prstGeom>
              <a:solidFill>
                <a:srgbClr val="941728"/>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Tech firms massively increased their </a:t>
                </a:r>
                <a:r>
                  <a:rPr lang="en-US" dirty="0" err="1"/>
                  <a:t>CapEx</a:t>
                </a:r>
                <a:endParaRPr lang="en-US" dirty="0"/>
              </a:p>
            </p:txBody>
          </p:sp>
          <p:sp>
            <p:nvSpPr>
              <p:cNvPr id="16" name="Rectangle: Rounded Corners 15">
                <a:extLst>
                  <a:ext uri="{FF2B5EF4-FFF2-40B4-BE49-F238E27FC236}">
                    <a16:creationId xmlns:a16="http://schemas.microsoft.com/office/drawing/2014/main" id="{55188DBA-E02B-B7B5-C7DD-5ECCDB93C4D1}"/>
                  </a:ext>
                </a:extLst>
              </p:cNvPr>
              <p:cNvSpPr/>
              <p:nvPr/>
            </p:nvSpPr>
            <p:spPr>
              <a:xfrm>
                <a:off x="6700954" y="1363218"/>
                <a:ext cx="5975821" cy="351141"/>
              </a:xfrm>
              <a:prstGeom prst="roundRect">
                <a:avLst/>
              </a:prstGeom>
              <a:solidFill>
                <a:srgbClr val="BF314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Built data centers, GPUs, cloud infrastructure </a:t>
                </a:r>
              </a:p>
            </p:txBody>
          </p:sp>
        </p:grpSp>
        <p:grpSp>
          <p:nvGrpSpPr>
            <p:cNvPr id="18" name="Group 17">
              <a:extLst>
                <a:ext uri="{FF2B5EF4-FFF2-40B4-BE49-F238E27FC236}">
                  <a16:creationId xmlns:a16="http://schemas.microsoft.com/office/drawing/2014/main" id="{75A4E452-9CF6-425A-5C99-B6B80DECD6AE}"/>
                </a:ext>
              </a:extLst>
            </p:cNvPr>
            <p:cNvGrpSpPr/>
            <p:nvPr/>
          </p:nvGrpSpPr>
          <p:grpSpPr>
            <a:xfrm>
              <a:off x="11958071" y="1867892"/>
              <a:ext cx="7707630" cy="1215681"/>
              <a:chOff x="5422392" y="484632"/>
              <a:chExt cx="7254384" cy="790434"/>
            </a:xfrm>
            <a:solidFill>
              <a:srgbClr val="C00000"/>
            </a:solidFill>
          </p:grpSpPr>
          <p:sp>
            <p:nvSpPr>
              <p:cNvPr id="19" name="Rectangle: Rounded Corners 18">
                <a:extLst>
                  <a:ext uri="{FF2B5EF4-FFF2-40B4-BE49-F238E27FC236}">
                    <a16:creationId xmlns:a16="http://schemas.microsoft.com/office/drawing/2014/main" id="{2F044C32-0406-0E37-512B-F348F40FC908}"/>
                  </a:ext>
                </a:extLst>
              </p:cNvPr>
              <p:cNvSpPr/>
              <p:nvPr/>
            </p:nvSpPr>
            <p:spPr>
              <a:xfrm>
                <a:off x="5422392" y="484632"/>
                <a:ext cx="3246120" cy="351141"/>
              </a:xfrm>
              <a:prstGeom prst="roundRect">
                <a:avLst/>
              </a:prstGeom>
              <a:grp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u="sng" dirty="0"/>
                  <a:t>Self-Reinforcing Growth</a:t>
                </a:r>
              </a:p>
            </p:txBody>
          </p:sp>
          <p:sp>
            <p:nvSpPr>
              <p:cNvPr id="21" name="Rectangle: Rounded Corners 20">
                <a:extLst>
                  <a:ext uri="{FF2B5EF4-FFF2-40B4-BE49-F238E27FC236}">
                    <a16:creationId xmlns:a16="http://schemas.microsoft.com/office/drawing/2014/main" id="{AA0A31C1-7328-86E2-24A9-821E058F1330}"/>
                  </a:ext>
                </a:extLst>
              </p:cNvPr>
              <p:cNvSpPr/>
              <p:nvPr/>
            </p:nvSpPr>
            <p:spPr>
              <a:xfrm>
                <a:off x="5858256" y="923925"/>
                <a:ext cx="6818520" cy="351141"/>
              </a:xfrm>
              <a:prstGeom prst="roundRect">
                <a:avLst/>
              </a:prstGeom>
              <a:solidFill>
                <a:srgbClr val="941728"/>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Grow AI </a:t>
                </a:r>
                <a:r>
                  <a:rPr lang="en-US" dirty="0">
                    <a:sym typeface="Wingdings" panose="05000000000000000000" pitchFamily="2" charset="2"/>
                  </a:rPr>
                  <a:t> </a:t>
                </a:r>
                <a:r>
                  <a:rPr lang="en-US" dirty="0"/>
                  <a:t>higher productivity </a:t>
                </a:r>
                <a:r>
                  <a:rPr lang="en-US" dirty="0">
                    <a:sym typeface="Wingdings" panose="05000000000000000000" pitchFamily="2" charset="2"/>
                  </a:rPr>
                  <a:t></a:t>
                </a:r>
                <a:r>
                  <a:rPr lang="en-US" dirty="0"/>
                  <a:t> higher margins </a:t>
                </a:r>
                <a:r>
                  <a:rPr lang="en-US" dirty="0">
                    <a:sym typeface="Wingdings" panose="05000000000000000000" pitchFamily="2" charset="2"/>
                  </a:rPr>
                  <a:t></a:t>
                </a:r>
                <a:r>
                  <a:rPr lang="en-US" dirty="0"/>
                  <a:t> more cash flow</a:t>
                </a:r>
              </a:p>
            </p:txBody>
          </p:sp>
        </p:grpSp>
        <p:sp>
          <p:nvSpPr>
            <p:cNvPr id="22" name="Rectangle: Rounded Corners 21">
              <a:extLst>
                <a:ext uri="{FF2B5EF4-FFF2-40B4-BE49-F238E27FC236}">
                  <a16:creationId xmlns:a16="http://schemas.microsoft.com/office/drawing/2014/main" id="{CE6E3062-5F39-899B-0B9F-9F5733650FA3}"/>
                </a:ext>
              </a:extLst>
            </p:cNvPr>
            <p:cNvSpPr/>
            <p:nvPr/>
          </p:nvSpPr>
          <p:spPr>
            <a:xfrm>
              <a:off x="13338901" y="3219150"/>
              <a:ext cx="7244535" cy="540052"/>
            </a:xfrm>
            <a:prstGeom prst="roundRect">
              <a:avLst/>
            </a:prstGeom>
            <a:solidFill>
              <a:srgbClr val="BF314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More Cash Flow = Reinvestment into AI (</a:t>
              </a:r>
              <a:r>
                <a:rPr lang="en-US" dirty="0" err="1"/>
                <a:t>CapEx</a:t>
              </a:r>
              <a:r>
                <a:rPr lang="en-US" dirty="0"/>
                <a:t>)</a:t>
              </a:r>
            </a:p>
          </p:txBody>
        </p:sp>
        <p:sp>
          <p:nvSpPr>
            <p:cNvPr id="23" name="Rectangle: Rounded Corners 22">
              <a:extLst>
                <a:ext uri="{FF2B5EF4-FFF2-40B4-BE49-F238E27FC236}">
                  <a16:creationId xmlns:a16="http://schemas.microsoft.com/office/drawing/2014/main" id="{C4EC9412-E9FF-BF45-CA6F-1FC2B18CA93F}"/>
                </a:ext>
              </a:extLst>
            </p:cNvPr>
            <p:cNvSpPr/>
            <p:nvPr/>
          </p:nvSpPr>
          <p:spPr>
            <a:xfrm>
              <a:off x="14368338" y="3894779"/>
              <a:ext cx="7244533" cy="540052"/>
            </a:xfrm>
            <a:prstGeom prst="roundRect">
              <a:avLst/>
            </a:prstGeom>
            <a:solidFill>
              <a:srgbClr val="D64D59"/>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AI </a:t>
              </a:r>
              <a:r>
                <a:rPr lang="en-US" sz="1600" dirty="0" err="1"/>
                <a:t>CapEx</a:t>
              </a:r>
              <a:r>
                <a:rPr lang="en-US" sz="1600" dirty="0"/>
                <a:t> has become its own economic engine, reducing reliance on traditional macro drivers like interest rates and GDP</a:t>
              </a:r>
            </a:p>
          </p:txBody>
        </p:sp>
      </p:grpSp>
      <p:pic>
        <p:nvPicPr>
          <p:cNvPr id="10" name="Picture 9" descr="Chart: Data Centers Almost Sole Driver of Nvidia's Revenue Boom | Statista">
            <a:extLst>
              <a:ext uri="{FF2B5EF4-FFF2-40B4-BE49-F238E27FC236}">
                <a16:creationId xmlns:a16="http://schemas.microsoft.com/office/drawing/2014/main" id="{63BBA8E0-67A4-7EF5-6D36-695D851B9A60}"/>
              </a:ext>
            </a:extLst>
          </p:cNvPr>
          <p:cNvPicPr>
            <a:picLocks noChangeAspect="1"/>
          </p:cNvPicPr>
          <p:nvPr/>
        </p:nvPicPr>
        <p:blipFill>
          <a:blip r:embed="rId3"/>
          <a:stretch>
            <a:fillRect/>
          </a:stretch>
        </p:blipFill>
        <p:spPr>
          <a:xfrm>
            <a:off x="8813321" y="1388643"/>
            <a:ext cx="3358124" cy="3358124"/>
          </a:xfrm>
          <a:prstGeom prst="rect">
            <a:avLst/>
          </a:prstGeom>
        </p:spPr>
      </p:pic>
    </p:spTree>
    <p:extLst>
      <p:ext uri="{BB962C8B-B14F-4D97-AF65-F5344CB8AC3E}">
        <p14:creationId xmlns:p14="http://schemas.microsoft.com/office/powerpoint/2010/main" val="593313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5DC93-C7C2-6719-6161-85E67CF641BC}"/>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2036C36-0318-62F8-4B5E-D2CD5B153979}"/>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5DBF627-31FE-F80F-55DC-2F065F6772F4}"/>
              </a:ext>
            </a:extLst>
          </p:cNvPr>
          <p:cNvSpPr txBox="1"/>
          <p:nvPr/>
        </p:nvSpPr>
        <p:spPr>
          <a:xfrm>
            <a:off x="771525" y="554593"/>
            <a:ext cx="4255267" cy="369332"/>
          </a:xfrm>
          <a:prstGeom prst="rect">
            <a:avLst/>
          </a:prstGeom>
          <a:noFill/>
        </p:spPr>
        <p:txBody>
          <a:bodyPr wrap="none" lIns="91440" tIns="45720" rIns="91440" bIns="45720" rtlCol="0" anchor="t">
            <a:spAutoFit/>
          </a:bodyPr>
          <a:lstStyle/>
          <a:p>
            <a:r>
              <a:rPr lang="en-GB" dirty="0">
                <a:solidFill>
                  <a:schemeClr val="bg1">
                    <a:lumMod val="50000"/>
                  </a:schemeClr>
                </a:solidFill>
              </a:rPr>
              <a:t>Economic Analysis - Regression Analysis </a:t>
            </a:r>
          </a:p>
        </p:txBody>
      </p:sp>
      <p:pic>
        <p:nvPicPr>
          <p:cNvPr id="6" name="Picture 5">
            <a:extLst>
              <a:ext uri="{FF2B5EF4-FFF2-40B4-BE49-F238E27FC236}">
                <a16:creationId xmlns:a16="http://schemas.microsoft.com/office/drawing/2014/main" id="{E5DBFD03-5D4F-62B8-66A6-39B8A8213D01}"/>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7" name="TextBox 6">
            <a:extLst>
              <a:ext uri="{FF2B5EF4-FFF2-40B4-BE49-F238E27FC236}">
                <a16:creationId xmlns:a16="http://schemas.microsoft.com/office/drawing/2014/main" id="{6D2A8F2B-0A7D-1874-8162-50E4441AB0E9}"/>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12" name="Footer Placeholder 11">
            <a:extLst>
              <a:ext uri="{FF2B5EF4-FFF2-40B4-BE49-F238E27FC236}">
                <a16:creationId xmlns:a16="http://schemas.microsoft.com/office/drawing/2014/main" id="{EB4F1A95-D818-48C4-6FBB-F92085D43E5D}"/>
              </a:ext>
            </a:extLst>
          </p:cNvPr>
          <p:cNvSpPr>
            <a:spLocks noGrp="1"/>
          </p:cNvSpPr>
          <p:nvPr>
            <p:ph type="ftr" sz="quarter" idx="11"/>
          </p:nvPr>
        </p:nvSpPr>
        <p:spPr/>
        <p:txBody>
          <a:bodyPr/>
          <a:lstStyle/>
          <a:p>
            <a:r>
              <a:rPr lang="en-GB"/>
              <a:t>10</a:t>
            </a:r>
          </a:p>
        </p:txBody>
      </p:sp>
      <p:pic>
        <p:nvPicPr>
          <p:cNvPr id="9" name="Content Placeholder 8" descr="A graph with numbers and dots&#10;&#10;AI-generated content may be incorrect.">
            <a:extLst>
              <a:ext uri="{FF2B5EF4-FFF2-40B4-BE49-F238E27FC236}">
                <a16:creationId xmlns:a16="http://schemas.microsoft.com/office/drawing/2014/main" id="{572757DC-EE0B-9CFE-CF63-44A90E54C0B2}"/>
              </a:ext>
            </a:extLst>
          </p:cNvPr>
          <p:cNvPicPr>
            <a:picLocks noGrp="1" noChangeAspect="1"/>
          </p:cNvPicPr>
          <p:nvPr>
            <p:ph idx="1"/>
          </p:nvPr>
        </p:nvPicPr>
        <p:blipFill>
          <a:blip r:embed="rId3"/>
          <a:stretch>
            <a:fillRect/>
          </a:stretch>
        </p:blipFill>
        <p:spPr>
          <a:xfrm>
            <a:off x="1567983" y="1357625"/>
            <a:ext cx="9056033" cy="4351338"/>
          </a:xfrm>
          <a:prstGeom prst="rect">
            <a:avLst/>
          </a:prstGeom>
        </p:spPr>
      </p:pic>
    </p:spTree>
    <p:extLst>
      <p:ext uri="{BB962C8B-B14F-4D97-AF65-F5344CB8AC3E}">
        <p14:creationId xmlns:p14="http://schemas.microsoft.com/office/powerpoint/2010/main" val="811813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365DE-F345-B2DF-78CA-C1550B686272}"/>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17A51C8-DD0F-1FB6-C4B2-0030F98D8B0B}"/>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57C49BB8-E9AA-10E3-7B10-7D9FBFDF9EC4}"/>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7" name="TextBox 6">
            <a:extLst>
              <a:ext uri="{FF2B5EF4-FFF2-40B4-BE49-F238E27FC236}">
                <a16:creationId xmlns:a16="http://schemas.microsoft.com/office/drawing/2014/main" id="{AD6AA660-5141-10C5-16B7-D14D3BFA20BD}"/>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12" name="Footer Placeholder 11">
            <a:extLst>
              <a:ext uri="{FF2B5EF4-FFF2-40B4-BE49-F238E27FC236}">
                <a16:creationId xmlns:a16="http://schemas.microsoft.com/office/drawing/2014/main" id="{9A9D4D94-82F6-4F8B-C442-6FDE533B152E}"/>
              </a:ext>
            </a:extLst>
          </p:cNvPr>
          <p:cNvSpPr>
            <a:spLocks noGrp="1"/>
          </p:cNvSpPr>
          <p:nvPr>
            <p:ph type="ftr" sz="quarter" idx="11"/>
          </p:nvPr>
        </p:nvSpPr>
        <p:spPr/>
        <p:txBody>
          <a:bodyPr/>
          <a:lstStyle/>
          <a:p>
            <a:r>
              <a:rPr lang="en-GB"/>
              <a:t>11</a:t>
            </a:r>
          </a:p>
        </p:txBody>
      </p:sp>
      <p:pic>
        <p:nvPicPr>
          <p:cNvPr id="8" name="Content Placeholder 7" descr="A graph with numbers and dots&#10;&#10;AI-generated content may be incorrect.">
            <a:extLst>
              <a:ext uri="{FF2B5EF4-FFF2-40B4-BE49-F238E27FC236}">
                <a16:creationId xmlns:a16="http://schemas.microsoft.com/office/drawing/2014/main" id="{C66E4A98-74D7-53B3-A2AB-86B6FC59FCEF}"/>
              </a:ext>
            </a:extLst>
          </p:cNvPr>
          <p:cNvPicPr>
            <a:picLocks noGrp="1" noChangeAspect="1"/>
          </p:cNvPicPr>
          <p:nvPr>
            <p:ph idx="1"/>
          </p:nvPr>
        </p:nvPicPr>
        <p:blipFill>
          <a:blip r:embed="rId3"/>
          <a:stretch>
            <a:fillRect/>
          </a:stretch>
        </p:blipFill>
        <p:spPr>
          <a:xfrm>
            <a:off x="1729733" y="1095233"/>
            <a:ext cx="8732533" cy="5161338"/>
          </a:xfrm>
          <a:prstGeom prst="rect">
            <a:avLst/>
          </a:prstGeom>
        </p:spPr>
      </p:pic>
      <p:sp>
        <p:nvSpPr>
          <p:cNvPr id="2" name="TextBox 1">
            <a:extLst>
              <a:ext uri="{FF2B5EF4-FFF2-40B4-BE49-F238E27FC236}">
                <a16:creationId xmlns:a16="http://schemas.microsoft.com/office/drawing/2014/main" id="{B35E876E-4A11-3EF6-5C70-E8EC13AC48EC}"/>
              </a:ext>
            </a:extLst>
          </p:cNvPr>
          <p:cNvSpPr txBox="1"/>
          <p:nvPr/>
        </p:nvSpPr>
        <p:spPr>
          <a:xfrm>
            <a:off x="771525" y="554593"/>
            <a:ext cx="4255267" cy="369332"/>
          </a:xfrm>
          <a:prstGeom prst="rect">
            <a:avLst/>
          </a:prstGeom>
          <a:noFill/>
        </p:spPr>
        <p:txBody>
          <a:bodyPr wrap="none" lIns="91440" tIns="45720" rIns="91440" bIns="45720" rtlCol="0" anchor="t">
            <a:spAutoFit/>
          </a:bodyPr>
          <a:lstStyle/>
          <a:p>
            <a:r>
              <a:rPr lang="en-GB" dirty="0">
                <a:solidFill>
                  <a:schemeClr val="bg1">
                    <a:lumMod val="50000"/>
                  </a:schemeClr>
                </a:solidFill>
              </a:rPr>
              <a:t>Economic Analysis - Regression Analysis </a:t>
            </a:r>
          </a:p>
        </p:txBody>
      </p:sp>
    </p:spTree>
    <p:extLst>
      <p:ext uri="{BB962C8B-B14F-4D97-AF65-F5344CB8AC3E}">
        <p14:creationId xmlns:p14="http://schemas.microsoft.com/office/powerpoint/2010/main" val="4152675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08021A-31DB-C809-A5FF-43E763BF82F0}"/>
              </a:ext>
            </a:extLst>
          </p:cNvPr>
          <p:cNvSpPr>
            <a:spLocks noGrp="1"/>
          </p:cNvSpPr>
          <p:nvPr>
            <p:ph idx="1"/>
          </p:nvPr>
        </p:nvSpPr>
        <p:spPr>
          <a:xfrm>
            <a:off x="771525" y="4291503"/>
            <a:ext cx="10515600" cy="4987338"/>
          </a:xfrm>
        </p:spPr>
        <p:txBody>
          <a:bodyPr vert="horz" lIns="91440" tIns="45720" rIns="91440" bIns="45720" rtlCol="0" anchor="t">
            <a:normAutofit/>
          </a:bodyPr>
          <a:lstStyle/>
          <a:p>
            <a:pPr marL="0" indent="0">
              <a:buNone/>
            </a:pPr>
            <a:r>
              <a:rPr lang="en-US" dirty="0"/>
              <a:t> </a:t>
            </a:r>
          </a:p>
          <a:p>
            <a:pPr marL="0" indent="0">
              <a:buNone/>
            </a:pPr>
            <a:r>
              <a:rPr lang="en-US" dirty="0"/>
              <a:t> </a:t>
            </a:r>
          </a:p>
          <a:p>
            <a:pPr marL="0" indent="0">
              <a:buNone/>
            </a:pPr>
            <a:r>
              <a:rPr lang="en-US" dirty="0"/>
              <a:t> </a:t>
            </a:r>
            <a:br>
              <a:rPr lang="en-US" dirty="0"/>
            </a:b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cxnSp>
        <p:nvCxnSpPr>
          <p:cNvPr id="4" name="Straight Connector 3">
            <a:extLst>
              <a:ext uri="{FF2B5EF4-FFF2-40B4-BE49-F238E27FC236}">
                <a16:creationId xmlns:a16="http://schemas.microsoft.com/office/drawing/2014/main" id="{30A5F7F5-BC4B-CC3B-31A8-901E775DAB90}"/>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D934CACA-6A3C-5819-069B-72B59A108961}"/>
              </a:ext>
            </a:extLst>
          </p:cNvPr>
          <p:cNvSpPr txBox="1"/>
          <p:nvPr/>
        </p:nvSpPr>
        <p:spPr>
          <a:xfrm>
            <a:off x="771525" y="554593"/>
            <a:ext cx="5184689" cy="369332"/>
          </a:xfrm>
          <a:prstGeom prst="rect">
            <a:avLst/>
          </a:prstGeom>
          <a:noFill/>
        </p:spPr>
        <p:txBody>
          <a:bodyPr wrap="none" rtlCol="0">
            <a:spAutoFit/>
          </a:bodyPr>
          <a:lstStyle/>
          <a:p>
            <a:r>
              <a:rPr lang="en-GB" dirty="0">
                <a:solidFill>
                  <a:schemeClr val="bg1">
                    <a:lumMod val="50000"/>
                  </a:schemeClr>
                </a:solidFill>
              </a:rPr>
              <a:t>Economic Analysis – “X” vs GDP For Sector Growth</a:t>
            </a:r>
          </a:p>
        </p:txBody>
      </p:sp>
      <p:pic>
        <p:nvPicPr>
          <p:cNvPr id="6" name="Picture 5">
            <a:extLst>
              <a:ext uri="{FF2B5EF4-FFF2-40B4-BE49-F238E27FC236}">
                <a16:creationId xmlns:a16="http://schemas.microsoft.com/office/drawing/2014/main" id="{5B8C5A29-B0D8-F33B-C085-3432A4AE8986}"/>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7" name="TextBox 6">
            <a:extLst>
              <a:ext uri="{FF2B5EF4-FFF2-40B4-BE49-F238E27FC236}">
                <a16:creationId xmlns:a16="http://schemas.microsoft.com/office/drawing/2014/main" id="{F1904973-0C2F-93F6-9E32-38DA1BB2969F}"/>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10" name="Footer Placeholder 9">
            <a:extLst>
              <a:ext uri="{FF2B5EF4-FFF2-40B4-BE49-F238E27FC236}">
                <a16:creationId xmlns:a16="http://schemas.microsoft.com/office/drawing/2014/main" id="{4B2BD85A-7758-76C2-E87C-C78083711EB3}"/>
              </a:ext>
            </a:extLst>
          </p:cNvPr>
          <p:cNvSpPr>
            <a:spLocks noGrp="1"/>
          </p:cNvSpPr>
          <p:nvPr>
            <p:ph type="ftr" sz="quarter" idx="11"/>
          </p:nvPr>
        </p:nvSpPr>
        <p:spPr/>
        <p:txBody>
          <a:bodyPr/>
          <a:lstStyle/>
          <a:p>
            <a:r>
              <a:rPr lang="en-GB"/>
              <a:t>12</a:t>
            </a:r>
          </a:p>
        </p:txBody>
      </p:sp>
      <p:grpSp>
        <p:nvGrpSpPr>
          <p:cNvPr id="20" name="Group 19">
            <a:extLst>
              <a:ext uri="{FF2B5EF4-FFF2-40B4-BE49-F238E27FC236}">
                <a16:creationId xmlns:a16="http://schemas.microsoft.com/office/drawing/2014/main" id="{6EBDD8CF-A35E-50C8-A4A9-2BE60582108E}"/>
              </a:ext>
            </a:extLst>
          </p:cNvPr>
          <p:cNvGrpSpPr/>
          <p:nvPr/>
        </p:nvGrpSpPr>
        <p:grpSpPr>
          <a:xfrm>
            <a:off x="1082222" y="1155464"/>
            <a:ext cx="8121110" cy="1106424"/>
            <a:chOff x="6656832" y="777240"/>
            <a:chExt cx="7483405" cy="813051"/>
          </a:xfrm>
        </p:grpSpPr>
        <p:sp>
          <p:nvSpPr>
            <p:cNvPr id="21" name="Rectangle: Rounded Corners 20">
              <a:extLst>
                <a:ext uri="{FF2B5EF4-FFF2-40B4-BE49-F238E27FC236}">
                  <a16:creationId xmlns:a16="http://schemas.microsoft.com/office/drawing/2014/main" id="{DCEAB64C-0DD2-527A-F864-2EF0DED656BC}"/>
                </a:ext>
              </a:extLst>
            </p:cNvPr>
            <p:cNvSpPr/>
            <p:nvPr/>
          </p:nvSpPr>
          <p:spPr>
            <a:xfrm>
              <a:off x="6656832" y="777240"/>
              <a:ext cx="1316734" cy="369332"/>
            </a:xfrm>
            <a:prstGeom prst="roundRect">
              <a:avLst/>
            </a:prstGeom>
            <a:solidFill>
              <a:srgbClr val="C0000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2021 – 2023</a:t>
              </a:r>
            </a:p>
          </p:txBody>
        </p:sp>
        <p:sp>
          <p:nvSpPr>
            <p:cNvPr id="22" name="Rectangle: Rounded Corners 21">
              <a:extLst>
                <a:ext uri="{FF2B5EF4-FFF2-40B4-BE49-F238E27FC236}">
                  <a16:creationId xmlns:a16="http://schemas.microsoft.com/office/drawing/2014/main" id="{6BEB0359-09AD-3055-2FC8-C976C522159B}"/>
                </a:ext>
              </a:extLst>
            </p:cNvPr>
            <p:cNvSpPr/>
            <p:nvPr/>
          </p:nvSpPr>
          <p:spPr>
            <a:xfrm>
              <a:off x="6836665" y="1220959"/>
              <a:ext cx="7303572" cy="369332"/>
            </a:xfrm>
            <a:prstGeom prst="roundRect">
              <a:avLst/>
            </a:prstGeom>
            <a:solidFill>
              <a:srgbClr val="8B0A1A"/>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Energy Sector driven by Oil Prices</a:t>
              </a:r>
            </a:p>
          </p:txBody>
        </p:sp>
      </p:grpSp>
      <p:grpSp>
        <p:nvGrpSpPr>
          <p:cNvPr id="23" name="Group 22">
            <a:extLst>
              <a:ext uri="{FF2B5EF4-FFF2-40B4-BE49-F238E27FC236}">
                <a16:creationId xmlns:a16="http://schemas.microsoft.com/office/drawing/2014/main" id="{F7F2963C-7B5C-ADB8-8E96-15D24F1C8FB5}"/>
              </a:ext>
            </a:extLst>
          </p:cNvPr>
          <p:cNvGrpSpPr/>
          <p:nvPr/>
        </p:nvGrpSpPr>
        <p:grpSpPr>
          <a:xfrm>
            <a:off x="1082222" y="2408840"/>
            <a:ext cx="8121112" cy="1106424"/>
            <a:chOff x="6656832" y="777240"/>
            <a:chExt cx="7483407" cy="813051"/>
          </a:xfrm>
        </p:grpSpPr>
        <p:sp>
          <p:nvSpPr>
            <p:cNvPr id="24" name="Rectangle: Rounded Corners 23">
              <a:extLst>
                <a:ext uri="{FF2B5EF4-FFF2-40B4-BE49-F238E27FC236}">
                  <a16:creationId xmlns:a16="http://schemas.microsoft.com/office/drawing/2014/main" id="{BA1F7AC2-A303-7C3F-707C-29912FD4653F}"/>
                </a:ext>
              </a:extLst>
            </p:cNvPr>
            <p:cNvSpPr/>
            <p:nvPr/>
          </p:nvSpPr>
          <p:spPr>
            <a:xfrm>
              <a:off x="6656832" y="777240"/>
              <a:ext cx="1316734" cy="369332"/>
            </a:xfrm>
            <a:prstGeom prst="roundRect">
              <a:avLst/>
            </a:prstGeom>
            <a:solidFill>
              <a:srgbClr val="C0000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2020 – 2022</a:t>
              </a:r>
            </a:p>
          </p:txBody>
        </p:sp>
        <p:sp>
          <p:nvSpPr>
            <p:cNvPr id="25" name="Rectangle: Rounded Corners 24">
              <a:extLst>
                <a:ext uri="{FF2B5EF4-FFF2-40B4-BE49-F238E27FC236}">
                  <a16:creationId xmlns:a16="http://schemas.microsoft.com/office/drawing/2014/main" id="{6865DCB1-9F32-055E-0AC4-F2616DA568DE}"/>
                </a:ext>
              </a:extLst>
            </p:cNvPr>
            <p:cNvSpPr/>
            <p:nvPr/>
          </p:nvSpPr>
          <p:spPr>
            <a:xfrm>
              <a:off x="6836665" y="1220959"/>
              <a:ext cx="7303574" cy="369332"/>
            </a:xfrm>
            <a:prstGeom prst="roundRect">
              <a:avLst/>
            </a:prstGeom>
            <a:solidFill>
              <a:srgbClr val="BF314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Housing / Real Estate driven by interest rates (exploded during COVID period, unstable)</a:t>
              </a:r>
            </a:p>
          </p:txBody>
        </p:sp>
      </p:grpSp>
      <p:grpSp>
        <p:nvGrpSpPr>
          <p:cNvPr id="26" name="Group 25">
            <a:extLst>
              <a:ext uri="{FF2B5EF4-FFF2-40B4-BE49-F238E27FC236}">
                <a16:creationId xmlns:a16="http://schemas.microsoft.com/office/drawing/2014/main" id="{D953D1DC-CC2D-F3FE-778D-F291D544B248}"/>
              </a:ext>
            </a:extLst>
          </p:cNvPr>
          <p:cNvGrpSpPr/>
          <p:nvPr/>
        </p:nvGrpSpPr>
        <p:grpSpPr>
          <a:xfrm>
            <a:off x="1082220" y="3662216"/>
            <a:ext cx="8121112" cy="1106424"/>
            <a:chOff x="6656832" y="777240"/>
            <a:chExt cx="7483407" cy="813051"/>
          </a:xfrm>
        </p:grpSpPr>
        <p:sp>
          <p:nvSpPr>
            <p:cNvPr id="27" name="Rectangle: Rounded Corners 26">
              <a:extLst>
                <a:ext uri="{FF2B5EF4-FFF2-40B4-BE49-F238E27FC236}">
                  <a16:creationId xmlns:a16="http://schemas.microsoft.com/office/drawing/2014/main" id="{CBC63974-F8CF-CF83-AAA3-8CC9B7BF5C10}"/>
                </a:ext>
              </a:extLst>
            </p:cNvPr>
            <p:cNvSpPr/>
            <p:nvPr/>
          </p:nvSpPr>
          <p:spPr>
            <a:xfrm>
              <a:off x="6656832" y="777240"/>
              <a:ext cx="1316734" cy="369332"/>
            </a:xfrm>
            <a:prstGeom prst="roundRect">
              <a:avLst/>
            </a:prstGeom>
            <a:solidFill>
              <a:srgbClr val="C0000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2020 – 2021</a:t>
              </a:r>
            </a:p>
          </p:txBody>
        </p:sp>
        <p:sp>
          <p:nvSpPr>
            <p:cNvPr id="28" name="Rectangle: Rounded Corners 27">
              <a:extLst>
                <a:ext uri="{FF2B5EF4-FFF2-40B4-BE49-F238E27FC236}">
                  <a16:creationId xmlns:a16="http://schemas.microsoft.com/office/drawing/2014/main" id="{AF063D62-B430-8A9E-69EB-4A4447C70517}"/>
                </a:ext>
              </a:extLst>
            </p:cNvPr>
            <p:cNvSpPr/>
            <p:nvPr/>
          </p:nvSpPr>
          <p:spPr>
            <a:xfrm>
              <a:off x="6836665" y="1220959"/>
              <a:ext cx="7303574" cy="369332"/>
            </a:xfrm>
            <a:prstGeom prst="roundRect">
              <a:avLst/>
            </a:prstGeom>
            <a:solidFill>
              <a:srgbClr val="D64D59"/>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EV / Clean Energy (policy and narrative)</a:t>
              </a:r>
            </a:p>
          </p:txBody>
        </p:sp>
      </p:grpSp>
      <p:grpSp>
        <p:nvGrpSpPr>
          <p:cNvPr id="29" name="Group 28">
            <a:extLst>
              <a:ext uri="{FF2B5EF4-FFF2-40B4-BE49-F238E27FC236}">
                <a16:creationId xmlns:a16="http://schemas.microsoft.com/office/drawing/2014/main" id="{C55FFAE4-9124-A00B-6F9E-4860C8BA6F12}"/>
              </a:ext>
            </a:extLst>
          </p:cNvPr>
          <p:cNvGrpSpPr/>
          <p:nvPr/>
        </p:nvGrpSpPr>
        <p:grpSpPr>
          <a:xfrm>
            <a:off x="1082222" y="4870387"/>
            <a:ext cx="8121112" cy="1106424"/>
            <a:chOff x="6656832" y="777240"/>
            <a:chExt cx="7483407" cy="813051"/>
          </a:xfrm>
        </p:grpSpPr>
        <p:sp>
          <p:nvSpPr>
            <p:cNvPr id="30" name="Rectangle: Rounded Corners 29">
              <a:extLst>
                <a:ext uri="{FF2B5EF4-FFF2-40B4-BE49-F238E27FC236}">
                  <a16:creationId xmlns:a16="http://schemas.microsoft.com/office/drawing/2014/main" id="{C2284674-3C73-AED2-5A57-577F72ADD4D3}"/>
                </a:ext>
              </a:extLst>
            </p:cNvPr>
            <p:cNvSpPr/>
            <p:nvPr/>
          </p:nvSpPr>
          <p:spPr>
            <a:xfrm>
              <a:off x="6656832" y="777240"/>
              <a:ext cx="1316734" cy="369332"/>
            </a:xfrm>
            <a:prstGeom prst="roundRect">
              <a:avLst/>
            </a:prstGeom>
            <a:solidFill>
              <a:srgbClr val="C0000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2024 - ?</a:t>
              </a:r>
            </a:p>
          </p:txBody>
        </p:sp>
        <p:sp>
          <p:nvSpPr>
            <p:cNvPr id="31" name="Rectangle: Rounded Corners 30">
              <a:extLst>
                <a:ext uri="{FF2B5EF4-FFF2-40B4-BE49-F238E27FC236}">
                  <a16:creationId xmlns:a16="http://schemas.microsoft.com/office/drawing/2014/main" id="{4FED07B7-9C11-7A88-57DF-1CA171A8A901}"/>
                </a:ext>
              </a:extLst>
            </p:cNvPr>
            <p:cNvSpPr/>
            <p:nvPr/>
          </p:nvSpPr>
          <p:spPr>
            <a:xfrm>
              <a:off x="6836665" y="1220959"/>
              <a:ext cx="7303574" cy="369332"/>
            </a:xfrm>
            <a:prstGeom prst="roundRect">
              <a:avLst/>
            </a:prstGeom>
            <a:solidFill>
              <a:srgbClr val="E6737C"/>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t>Tech sector driven by AI </a:t>
              </a:r>
            </a:p>
          </p:txBody>
        </p:sp>
      </p:grpSp>
    </p:spTree>
    <p:extLst>
      <p:ext uri="{BB962C8B-B14F-4D97-AF65-F5344CB8AC3E}">
        <p14:creationId xmlns:p14="http://schemas.microsoft.com/office/powerpoint/2010/main" val="3256901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0F19B94-8FFD-5622-3905-D855294B22BC}"/>
              </a:ext>
            </a:extLst>
          </p:cNvPr>
          <p:cNvGraphicFramePr>
            <a:graphicFrameLocks noGrp="1"/>
          </p:cNvGraphicFramePr>
          <p:nvPr>
            <p:extLst>
              <p:ext uri="{D42A27DB-BD31-4B8C-83A1-F6EECF244321}">
                <p14:modId xmlns:p14="http://schemas.microsoft.com/office/powerpoint/2010/main" val="1646883195"/>
              </p:ext>
            </p:extLst>
          </p:nvPr>
        </p:nvGraphicFramePr>
        <p:xfrm>
          <a:off x="1130931" y="1125220"/>
          <a:ext cx="9930138" cy="4866005"/>
        </p:xfrm>
        <a:graphic>
          <a:graphicData uri="http://schemas.openxmlformats.org/drawingml/2006/table">
            <a:tbl>
              <a:tblPr firstRow="1" bandRow="1">
                <a:tableStyleId>{5C22544A-7EE6-4342-B048-85BDC9FD1C3A}</a:tableStyleId>
              </a:tblPr>
              <a:tblGrid>
                <a:gridCol w="1655023">
                  <a:extLst>
                    <a:ext uri="{9D8B030D-6E8A-4147-A177-3AD203B41FA5}">
                      <a16:colId xmlns:a16="http://schemas.microsoft.com/office/drawing/2014/main" val="2211957403"/>
                    </a:ext>
                  </a:extLst>
                </a:gridCol>
                <a:gridCol w="1655023">
                  <a:extLst>
                    <a:ext uri="{9D8B030D-6E8A-4147-A177-3AD203B41FA5}">
                      <a16:colId xmlns:a16="http://schemas.microsoft.com/office/drawing/2014/main" val="3196916743"/>
                    </a:ext>
                  </a:extLst>
                </a:gridCol>
                <a:gridCol w="1655023">
                  <a:extLst>
                    <a:ext uri="{9D8B030D-6E8A-4147-A177-3AD203B41FA5}">
                      <a16:colId xmlns:a16="http://schemas.microsoft.com/office/drawing/2014/main" val="1812884638"/>
                    </a:ext>
                  </a:extLst>
                </a:gridCol>
                <a:gridCol w="1655023">
                  <a:extLst>
                    <a:ext uri="{9D8B030D-6E8A-4147-A177-3AD203B41FA5}">
                      <a16:colId xmlns:a16="http://schemas.microsoft.com/office/drawing/2014/main" val="686594460"/>
                    </a:ext>
                  </a:extLst>
                </a:gridCol>
                <a:gridCol w="1655023">
                  <a:extLst>
                    <a:ext uri="{9D8B030D-6E8A-4147-A177-3AD203B41FA5}">
                      <a16:colId xmlns:a16="http://schemas.microsoft.com/office/drawing/2014/main" val="1293744054"/>
                    </a:ext>
                  </a:extLst>
                </a:gridCol>
                <a:gridCol w="1655023">
                  <a:extLst>
                    <a:ext uri="{9D8B030D-6E8A-4147-A177-3AD203B41FA5}">
                      <a16:colId xmlns:a16="http://schemas.microsoft.com/office/drawing/2014/main" val="3860780434"/>
                    </a:ext>
                  </a:extLst>
                </a:gridCol>
              </a:tblGrid>
              <a:tr h="605099">
                <a:tc>
                  <a:txBody>
                    <a:bodyPr/>
                    <a:lstStyle/>
                    <a:p>
                      <a:r>
                        <a:rPr lang="en-US" sz="1600" dirty="0"/>
                        <a:t>Stock</a:t>
                      </a:r>
                    </a:p>
                  </a:txBody>
                  <a:tcPr>
                    <a:solidFill>
                      <a:srgbClr val="C00000"/>
                    </a:solidFill>
                  </a:tcPr>
                </a:tc>
                <a:tc>
                  <a:txBody>
                    <a:bodyPr/>
                    <a:lstStyle/>
                    <a:p>
                      <a:r>
                        <a:rPr lang="en-US" sz="1600" dirty="0"/>
                        <a:t>Pre- Boom  </a:t>
                      </a:r>
                    </a:p>
                  </a:txBody>
                  <a:tcPr>
                    <a:solidFill>
                      <a:srgbClr val="C00000"/>
                    </a:solidFill>
                  </a:tcPr>
                </a:tc>
                <a:tc>
                  <a:txBody>
                    <a:bodyPr/>
                    <a:lstStyle/>
                    <a:p>
                      <a:r>
                        <a:rPr lang="en-US" sz="1600"/>
                        <a:t>Under-Boom </a:t>
                      </a:r>
                    </a:p>
                    <a:p>
                      <a:pPr lvl="0">
                        <a:buNone/>
                      </a:pPr>
                      <a:endParaRPr lang="en-US" sz="1600"/>
                    </a:p>
                  </a:txBody>
                  <a:tcPr>
                    <a:solidFill>
                      <a:srgbClr val="C00000"/>
                    </a:solidFill>
                  </a:tcPr>
                </a:tc>
                <a:tc>
                  <a:txBody>
                    <a:bodyPr/>
                    <a:lstStyle/>
                    <a:p>
                      <a:pPr lvl="0">
                        <a:buNone/>
                      </a:pPr>
                      <a:r>
                        <a:rPr lang="en-US" sz="1600"/>
                        <a:t>Post Boom</a:t>
                      </a:r>
                    </a:p>
                  </a:txBody>
                  <a:tcPr>
                    <a:solidFill>
                      <a:srgbClr val="C00000"/>
                    </a:solidFill>
                  </a:tcPr>
                </a:tc>
                <a:tc>
                  <a:txBody>
                    <a:bodyPr/>
                    <a:lstStyle/>
                    <a:p>
                      <a:pPr lvl="0">
                        <a:buNone/>
                      </a:pPr>
                      <a:r>
                        <a:rPr lang="en-US" sz="1600" dirty="0"/>
                        <a:t>Now</a:t>
                      </a:r>
                    </a:p>
                  </a:txBody>
                  <a:tcPr>
                    <a:solidFill>
                      <a:srgbClr val="C00000"/>
                    </a:solidFill>
                  </a:tcPr>
                </a:tc>
                <a:tc>
                  <a:txBody>
                    <a:bodyPr/>
                    <a:lstStyle/>
                    <a:p>
                      <a:r>
                        <a:rPr lang="en-US" sz="1600" dirty="0"/>
                        <a:t>Type </a:t>
                      </a:r>
                    </a:p>
                  </a:txBody>
                  <a:tcPr>
                    <a:solidFill>
                      <a:srgbClr val="C00000"/>
                    </a:solidFill>
                  </a:tcPr>
                </a:tc>
                <a:extLst>
                  <a:ext uri="{0D108BD9-81ED-4DB2-BD59-A6C34878D82A}">
                    <a16:rowId xmlns:a16="http://schemas.microsoft.com/office/drawing/2014/main" val="200288675"/>
                  </a:ext>
                </a:extLst>
              </a:tr>
              <a:tr h="605099">
                <a:tc>
                  <a:txBody>
                    <a:bodyPr/>
                    <a:lstStyle/>
                    <a:p>
                      <a:r>
                        <a:rPr lang="en-US" sz="1600"/>
                        <a:t>XOM</a:t>
                      </a:r>
                    </a:p>
                  </a:txBody>
                  <a:tcPr/>
                </a:tc>
                <a:tc>
                  <a:txBody>
                    <a:bodyPr/>
                    <a:lstStyle/>
                    <a:p>
                      <a:r>
                        <a:rPr lang="en-US" sz="1600" dirty="0"/>
                        <a:t>$70-80 </a:t>
                      </a:r>
                    </a:p>
                    <a:p>
                      <a:pPr lvl="0">
                        <a:buNone/>
                      </a:pPr>
                      <a:r>
                        <a:rPr lang="en-US" sz="1600" dirty="0"/>
                        <a:t>(2018)</a:t>
                      </a:r>
                    </a:p>
                  </a:txBody>
                  <a:tcPr/>
                </a:tc>
                <a:tc>
                  <a:txBody>
                    <a:bodyPr/>
                    <a:lstStyle/>
                    <a:p>
                      <a:r>
                        <a:rPr lang="en-US" sz="1600" dirty="0"/>
                        <a:t>$30-40 </a:t>
                      </a:r>
                    </a:p>
                    <a:p>
                      <a:pPr lvl="0">
                        <a:buNone/>
                      </a:pPr>
                      <a:r>
                        <a:rPr lang="en-US" sz="1600" dirty="0"/>
                        <a:t>(2020)</a:t>
                      </a:r>
                    </a:p>
                  </a:txBody>
                  <a:tcPr/>
                </a:tc>
                <a:tc>
                  <a:txBody>
                    <a:bodyPr/>
                    <a:lstStyle/>
                    <a:p>
                      <a:pPr lvl="0">
                        <a:buNone/>
                      </a:pPr>
                      <a:r>
                        <a:rPr lang="en-US" sz="1600" dirty="0"/>
                        <a:t>$100-110 (2023)</a:t>
                      </a:r>
                    </a:p>
                  </a:txBody>
                  <a:tcPr/>
                </a:tc>
                <a:tc>
                  <a:txBody>
                    <a:bodyPr/>
                    <a:lstStyle/>
                    <a:p>
                      <a:pPr lvl="0">
                        <a:buNone/>
                      </a:pPr>
                      <a:r>
                        <a:rPr lang="en-US" sz="1600"/>
                        <a:t>$160-170</a:t>
                      </a:r>
                    </a:p>
                  </a:txBody>
                  <a:tcPr/>
                </a:tc>
                <a:tc>
                  <a:txBody>
                    <a:bodyPr/>
                    <a:lstStyle/>
                    <a:p>
                      <a:r>
                        <a:rPr lang="en-US" sz="1600"/>
                        <a:t>Oil-driven</a:t>
                      </a:r>
                    </a:p>
                  </a:txBody>
                  <a:tcPr/>
                </a:tc>
                <a:extLst>
                  <a:ext uri="{0D108BD9-81ED-4DB2-BD59-A6C34878D82A}">
                    <a16:rowId xmlns:a16="http://schemas.microsoft.com/office/drawing/2014/main" val="1131018296"/>
                  </a:ext>
                </a:extLst>
              </a:tr>
              <a:tr h="605099">
                <a:tc>
                  <a:txBody>
                    <a:bodyPr/>
                    <a:lstStyle/>
                    <a:p>
                      <a:r>
                        <a:rPr lang="en-US" sz="1600"/>
                        <a:t>CVX</a:t>
                      </a:r>
                    </a:p>
                  </a:txBody>
                  <a:tcPr/>
                </a:tc>
                <a:tc>
                  <a:txBody>
                    <a:bodyPr/>
                    <a:lstStyle/>
                    <a:p>
                      <a:r>
                        <a:rPr lang="en-US" sz="1600"/>
                        <a:t>$110-125 (2018)</a:t>
                      </a:r>
                    </a:p>
                  </a:txBody>
                  <a:tcPr/>
                </a:tc>
                <a:tc>
                  <a:txBody>
                    <a:bodyPr/>
                    <a:lstStyle/>
                    <a:p>
                      <a:r>
                        <a:rPr lang="en-US" sz="1600"/>
                        <a:t>$70-80 </a:t>
                      </a:r>
                    </a:p>
                    <a:p>
                      <a:pPr lvl="0">
                        <a:buNone/>
                      </a:pPr>
                      <a:r>
                        <a:rPr lang="en-US" sz="1600"/>
                        <a:t>(2020)</a:t>
                      </a:r>
                    </a:p>
                  </a:txBody>
                  <a:tcPr/>
                </a:tc>
                <a:tc>
                  <a:txBody>
                    <a:bodyPr/>
                    <a:lstStyle/>
                    <a:p>
                      <a:pPr lvl="0">
                        <a:buNone/>
                      </a:pPr>
                      <a:r>
                        <a:rPr lang="en-US" sz="1600"/>
                        <a:t>$150-160 (2022)</a:t>
                      </a:r>
                    </a:p>
                  </a:txBody>
                  <a:tcPr/>
                </a:tc>
                <a:tc>
                  <a:txBody>
                    <a:bodyPr/>
                    <a:lstStyle/>
                    <a:p>
                      <a:pPr lvl="0">
                        <a:buNone/>
                      </a:pPr>
                      <a:r>
                        <a:rPr lang="en-US" sz="1600"/>
                        <a:t>$180-200</a:t>
                      </a:r>
                    </a:p>
                  </a:txBody>
                  <a:tcPr/>
                </a:tc>
                <a:tc>
                  <a:txBody>
                    <a:bodyPr/>
                    <a:lstStyle/>
                    <a:p>
                      <a:r>
                        <a:rPr lang="en-US" sz="1600"/>
                        <a:t>Oil-driven</a:t>
                      </a:r>
                    </a:p>
                  </a:txBody>
                  <a:tcPr/>
                </a:tc>
                <a:extLst>
                  <a:ext uri="{0D108BD9-81ED-4DB2-BD59-A6C34878D82A}">
                    <a16:rowId xmlns:a16="http://schemas.microsoft.com/office/drawing/2014/main" val="1236166581"/>
                  </a:ext>
                </a:extLst>
              </a:tr>
              <a:tr h="605099">
                <a:tc>
                  <a:txBody>
                    <a:bodyPr/>
                    <a:lstStyle/>
                    <a:p>
                      <a:pPr lvl="0">
                        <a:buNone/>
                      </a:pPr>
                      <a:r>
                        <a:rPr lang="en-US" sz="1600"/>
                        <a:t>OXY</a:t>
                      </a:r>
                    </a:p>
                  </a:txBody>
                  <a:tcPr/>
                </a:tc>
                <a:tc>
                  <a:txBody>
                    <a:bodyPr/>
                    <a:lstStyle/>
                    <a:p>
                      <a:pPr lvl="0">
                        <a:buNone/>
                      </a:pPr>
                      <a:r>
                        <a:rPr lang="en-US" sz="1600"/>
                        <a:t>$60-70 </a:t>
                      </a:r>
                    </a:p>
                    <a:p>
                      <a:pPr lvl="0">
                        <a:buNone/>
                      </a:pPr>
                      <a:r>
                        <a:rPr lang="en-US" sz="1600"/>
                        <a:t>(2018)</a:t>
                      </a:r>
                    </a:p>
                  </a:txBody>
                  <a:tcPr/>
                </a:tc>
                <a:tc>
                  <a:txBody>
                    <a:bodyPr/>
                    <a:lstStyle/>
                    <a:p>
                      <a:pPr lvl="0">
                        <a:buNone/>
                      </a:pPr>
                      <a:r>
                        <a:rPr lang="en-US" sz="1600"/>
                        <a:t>$10-15 </a:t>
                      </a:r>
                    </a:p>
                    <a:p>
                      <a:pPr lvl="0">
                        <a:buNone/>
                      </a:pPr>
                      <a:r>
                        <a:rPr lang="en-US" sz="1600"/>
                        <a:t>(2020)</a:t>
                      </a:r>
                    </a:p>
                  </a:txBody>
                  <a:tcPr/>
                </a:tc>
                <a:tc>
                  <a:txBody>
                    <a:bodyPr/>
                    <a:lstStyle/>
                    <a:p>
                      <a:pPr lvl="0">
                        <a:buNone/>
                      </a:pPr>
                      <a:r>
                        <a:rPr lang="en-US" sz="1600"/>
                        <a:t>$70-75 </a:t>
                      </a:r>
                    </a:p>
                    <a:p>
                      <a:pPr lvl="0">
                        <a:buNone/>
                      </a:pPr>
                      <a:r>
                        <a:rPr lang="en-US" sz="1600"/>
                        <a:t>(2022)</a:t>
                      </a:r>
                    </a:p>
                  </a:txBody>
                  <a:tcPr/>
                </a:tc>
                <a:tc>
                  <a:txBody>
                    <a:bodyPr/>
                    <a:lstStyle/>
                    <a:p>
                      <a:pPr lvl="0">
                        <a:buNone/>
                      </a:pPr>
                      <a:r>
                        <a:rPr lang="en-US" sz="1600"/>
                        <a:t>$50-60</a:t>
                      </a:r>
                    </a:p>
                  </a:txBody>
                  <a:tcPr/>
                </a:tc>
                <a:tc>
                  <a:txBody>
                    <a:bodyPr/>
                    <a:lstStyle/>
                    <a:p>
                      <a:pPr lvl="0">
                        <a:buNone/>
                      </a:pPr>
                      <a:r>
                        <a:rPr lang="en-US" sz="1600"/>
                        <a:t>Oil-driven</a:t>
                      </a:r>
                    </a:p>
                  </a:txBody>
                  <a:tcPr/>
                </a:tc>
                <a:extLst>
                  <a:ext uri="{0D108BD9-81ED-4DB2-BD59-A6C34878D82A}">
                    <a16:rowId xmlns:a16="http://schemas.microsoft.com/office/drawing/2014/main" val="2066218301"/>
                  </a:ext>
                </a:extLst>
              </a:tr>
              <a:tr h="605099">
                <a:tc>
                  <a:txBody>
                    <a:bodyPr/>
                    <a:lstStyle/>
                    <a:p>
                      <a:r>
                        <a:rPr lang="en-US" sz="1600"/>
                        <a:t>DHI</a:t>
                      </a:r>
                    </a:p>
                  </a:txBody>
                  <a:tcPr/>
                </a:tc>
                <a:tc>
                  <a:txBody>
                    <a:bodyPr/>
                    <a:lstStyle/>
                    <a:p>
                      <a:r>
                        <a:rPr lang="en-US" sz="1600"/>
                        <a:t>$40-50</a:t>
                      </a:r>
                    </a:p>
                    <a:p>
                      <a:pPr lvl="0">
                        <a:buNone/>
                      </a:pPr>
                      <a:r>
                        <a:rPr lang="en-US" sz="1600"/>
                        <a:t>(2019)</a:t>
                      </a:r>
                    </a:p>
                  </a:txBody>
                  <a:tcPr/>
                </a:tc>
                <a:tc>
                  <a:txBody>
                    <a:bodyPr/>
                    <a:lstStyle/>
                    <a:p>
                      <a:r>
                        <a:rPr lang="en-US" sz="1600"/>
                        <a:t>$55-65 (2020/21 surge)</a:t>
                      </a:r>
                    </a:p>
                  </a:txBody>
                  <a:tcPr/>
                </a:tc>
                <a:tc>
                  <a:txBody>
                    <a:bodyPr/>
                    <a:lstStyle/>
                    <a:p>
                      <a:pPr lvl="0">
                        <a:buNone/>
                      </a:pPr>
                      <a:r>
                        <a:rPr lang="en-US" sz="1600"/>
                        <a:t>$100-140 (2022)</a:t>
                      </a:r>
                    </a:p>
                  </a:txBody>
                  <a:tcPr/>
                </a:tc>
                <a:tc>
                  <a:txBody>
                    <a:bodyPr/>
                    <a:lstStyle/>
                    <a:p>
                      <a:pPr lvl="0">
                        <a:buNone/>
                      </a:pPr>
                      <a:r>
                        <a:rPr lang="en-US" sz="1600"/>
                        <a:t>$140-160 </a:t>
                      </a:r>
                    </a:p>
                  </a:txBody>
                  <a:tcPr/>
                </a:tc>
                <a:tc>
                  <a:txBody>
                    <a:bodyPr/>
                    <a:lstStyle/>
                    <a:p>
                      <a:r>
                        <a:rPr lang="en-US" sz="1600"/>
                        <a:t>Rate-driven</a:t>
                      </a:r>
                    </a:p>
                  </a:txBody>
                  <a:tcPr/>
                </a:tc>
                <a:extLst>
                  <a:ext uri="{0D108BD9-81ED-4DB2-BD59-A6C34878D82A}">
                    <a16:rowId xmlns:a16="http://schemas.microsoft.com/office/drawing/2014/main" val="2726399553"/>
                  </a:ext>
                </a:extLst>
              </a:tr>
              <a:tr h="605099">
                <a:tc>
                  <a:txBody>
                    <a:bodyPr/>
                    <a:lstStyle/>
                    <a:p>
                      <a:r>
                        <a:rPr lang="en-US" sz="1600"/>
                        <a:t>LEN</a:t>
                      </a:r>
                    </a:p>
                  </a:txBody>
                  <a:tcPr/>
                </a:tc>
                <a:tc>
                  <a:txBody>
                    <a:bodyPr/>
                    <a:lstStyle/>
                    <a:p>
                      <a:r>
                        <a:rPr lang="en-US" sz="1600"/>
                        <a:t>$45-55</a:t>
                      </a:r>
                    </a:p>
                    <a:p>
                      <a:pPr lvl="0">
                        <a:buNone/>
                      </a:pPr>
                      <a:r>
                        <a:rPr lang="en-US" sz="1600"/>
                        <a:t> (2019)</a:t>
                      </a:r>
                    </a:p>
                  </a:txBody>
                  <a:tcPr/>
                </a:tc>
                <a:tc>
                  <a:txBody>
                    <a:bodyPr/>
                    <a:lstStyle/>
                    <a:p>
                      <a:r>
                        <a:rPr lang="en-US" sz="1600"/>
                        <a:t>$75-85 (2020/21 surge)</a:t>
                      </a:r>
                    </a:p>
                  </a:txBody>
                  <a:tcPr/>
                </a:tc>
                <a:tc>
                  <a:txBody>
                    <a:bodyPr/>
                    <a:lstStyle/>
                    <a:p>
                      <a:pPr lvl="0">
                        <a:buNone/>
                      </a:pPr>
                      <a:r>
                        <a:rPr lang="en-US" sz="1600"/>
                        <a:t>$100-115 (2023) </a:t>
                      </a:r>
                    </a:p>
                  </a:txBody>
                  <a:tcPr/>
                </a:tc>
                <a:tc>
                  <a:txBody>
                    <a:bodyPr/>
                    <a:lstStyle/>
                    <a:p>
                      <a:pPr lvl="0">
                        <a:buNone/>
                      </a:pPr>
                      <a:r>
                        <a:rPr lang="en-US" sz="1600"/>
                        <a:t>$90-100</a:t>
                      </a:r>
                    </a:p>
                  </a:txBody>
                  <a:tcPr/>
                </a:tc>
                <a:tc>
                  <a:txBody>
                    <a:bodyPr/>
                    <a:lstStyle/>
                    <a:p>
                      <a:r>
                        <a:rPr lang="en-US" sz="1600"/>
                        <a:t>Rate-driven</a:t>
                      </a:r>
                    </a:p>
                  </a:txBody>
                  <a:tcPr/>
                </a:tc>
                <a:extLst>
                  <a:ext uri="{0D108BD9-81ED-4DB2-BD59-A6C34878D82A}">
                    <a16:rowId xmlns:a16="http://schemas.microsoft.com/office/drawing/2014/main" val="2931015804"/>
                  </a:ext>
                </a:extLst>
              </a:tr>
              <a:tr h="605099">
                <a:tc>
                  <a:txBody>
                    <a:bodyPr/>
                    <a:lstStyle/>
                    <a:p>
                      <a:r>
                        <a:rPr lang="en-US" sz="1600"/>
                        <a:t>TSLA</a:t>
                      </a:r>
                    </a:p>
                  </a:txBody>
                  <a:tcPr/>
                </a:tc>
                <a:tc>
                  <a:txBody>
                    <a:bodyPr/>
                    <a:lstStyle/>
                    <a:p>
                      <a:r>
                        <a:rPr lang="en-US" sz="1600"/>
                        <a:t>$10-20 </a:t>
                      </a:r>
                    </a:p>
                    <a:p>
                      <a:pPr lvl="0">
                        <a:buNone/>
                      </a:pPr>
                      <a:r>
                        <a:rPr lang="en-US" sz="1600"/>
                        <a:t>(2019)</a:t>
                      </a:r>
                    </a:p>
                  </a:txBody>
                  <a:tcPr/>
                </a:tc>
                <a:tc>
                  <a:txBody>
                    <a:bodyPr/>
                    <a:lstStyle/>
                    <a:p>
                      <a:r>
                        <a:rPr lang="en-US" sz="1600"/>
                        <a:t>$80-150</a:t>
                      </a:r>
                    </a:p>
                    <a:p>
                      <a:pPr lvl="0">
                        <a:buNone/>
                      </a:pPr>
                      <a:r>
                        <a:rPr lang="en-US" sz="1600"/>
                        <a:t>(2020)</a:t>
                      </a:r>
                    </a:p>
                  </a:txBody>
                  <a:tcPr/>
                </a:tc>
                <a:tc>
                  <a:txBody>
                    <a:bodyPr/>
                    <a:lstStyle/>
                    <a:p>
                      <a:pPr lvl="0">
                        <a:buNone/>
                      </a:pPr>
                      <a:r>
                        <a:rPr lang="en-US" sz="1600"/>
                        <a:t>$230-260</a:t>
                      </a:r>
                    </a:p>
                    <a:p>
                      <a:pPr lvl="0">
                        <a:buNone/>
                      </a:pPr>
                      <a:r>
                        <a:rPr lang="en-US" sz="1600"/>
                        <a:t>(2021)</a:t>
                      </a:r>
                    </a:p>
                  </a:txBody>
                  <a:tcPr/>
                </a:tc>
                <a:tc>
                  <a:txBody>
                    <a:bodyPr/>
                    <a:lstStyle/>
                    <a:p>
                      <a:pPr lvl="0">
                        <a:buNone/>
                      </a:pPr>
                      <a:r>
                        <a:rPr lang="en-US" sz="1600"/>
                        <a:t>$380-400</a:t>
                      </a:r>
                    </a:p>
                  </a:txBody>
                  <a:tcPr/>
                </a:tc>
                <a:tc>
                  <a:txBody>
                    <a:bodyPr/>
                    <a:lstStyle/>
                    <a:p>
                      <a:r>
                        <a:rPr lang="en-US" sz="1600" dirty="0"/>
                        <a:t>EV-driven</a:t>
                      </a:r>
                    </a:p>
                    <a:p>
                      <a:pPr lvl="0">
                        <a:buNone/>
                      </a:pPr>
                      <a:endParaRPr lang="en-US" sz="1600" dirty="0"/>
                    </a:p>
                  </a:txBody>
                  <a:tcPr/>
                </a:tc>
                <a:extLst>
                  <a:ext uri="{0D108BD9-81ED-4DB2-BD59-A6C34878D82A}">
                    <a16:rowId xmlns:a16="http://schemas.microsoft.com/office/drawing/2014/main" val="3529825084"/>
                  </a:ext>
                </a:extLst>
              </a:tr>
              <a:tr h="630312">
                <a:tc>
                  <a:txBody>
                    <a:bodyPr/>
                    <a:lstStyle/>
                    <a:p>
                      <a:r>
                        <a:rPr lang="en-US" sz="1600"/>
                        <a:t>NIO</a:t>
                      </a:r>
                    </a:p>
                  </a:txBody>
                  <a:tcPr/>
                </a:tc>
                <a:tc>
                  <a:txBody>
                    <a:bodyPr/>
                    <a:lstStyle/>
                    <a:p>
                      <a:r>
                        <a:rPr lang="en-US" sz="1600"/>
                        <a:t>$3-5</a:t>
                      </a:r>
                    </a:p>
                    <a:p>
                      <a:pPr lvl="0">
                        <a:buNone/>
                      </a:pPr>
                      <a:r>
                        <a:rPr lang="en-US" sz="1600"/>
                        <a:t>(2019)</a:t>
                      </a:r>
                    </a:p>
                  </a:txBody>
                  <a:tcPr/>
                </a:tc>
                <a:tc>
                  <a:txBody>
                    <a:bodyPr/>
                    <a:lstStyle/>
                    <a:p>
                      <a:r>
                        <a:rPr lang="en-US" sz="1600"/>
                        <a:t>$15-30 </a:t>
                      </a:r>
                    </a:p>
                    <a:p>
                      <a:pPr lvl="0">
                        <a:buNone/>
                      </a:pPr>
                      <a:r>
                        <a:rPr lang="en-US" sz="1600"/>
                        <a:t>(2020 surge)</a:t>
                      </a:r>
                    </a:p>
                  </a:txBody>
                  <a:tcPr/>
                </a:tc>
                <a:tc>
                  <a:txBody>
                    <a:bodyPr/>
                    <a:lstStyle/>
                    <a:p>
                      <a:pPr lvl="0">
                        <a:buNone/>
                      </a:pPr>
                      <a:r>
                        <a:rPr lang="en-US" sz="1600"/>
                        <a:t>$40-50</a:t>
                      </a:r>
                    </a:p>
                    <a:p>
                      <a:pPr lvl="0">
                        <a:buNone/>
                      </a:pPr>
                      <a:r>
                        <a:rPr lang="en-US" sz="1600"/>
                        <a:t>(2021)</a:t>
                      </a:r>
                    </a:p>
                  </a:txBody>
                  <a:tcPr/>
                </a:tc>
                <a:tc>
                  <a:txBody>
                    <a:bodyPr/>
                    <a:lstStyle/>
                    <a:p>
                      <a:pPr lvl="0">
                        <a:buNone/>
                      </a:pPr>
                      <a:r>
                        <a:rPr lang="en-US" sz="1600"/>
                        <a:t>$3-5</a:t>
                      </a:r>
                    </a:p>
                  </a:txBody>
                  <a:tcPr/>
                </a:tc>
                <a:tc>
                  <a:txBody>
                    <a:bodyPr/>
                    <a:lstStyle/>
                    <a:p>
                      <a:r>
                        <a:rPr lang="en-US" sz="1600" dirty="0"/>
                        <a:t>EV-driven</a:t>
                      </a:r>
                    </a:p>
                  </a:txBody>
                  <a:tcPr/>
                </a:tc>
                <a:extLst>
                  <a:ext uri="{0D108BD9-81ED-4DB2-BD59-A6C34878D82A}">
                    <a16:rowId xmlns:a16="http://schemas.microsoft.com/office/drawing/2014/main" val="2148265881"/>
                  </a:ext>
                </a:extLst>
              </a:tr>
            </a:tbl>
          </a:graphicData>
        </a:graphic>
      </p:graphicFrame>
      <p:cxnSp>
        <p:nvCxnSpPr>
          <p:cNvPr id="5" name="Straight Connector 4">
            <a:extLst>
              <a:ext uri="{FF2B5EF4-FFF2-40B4-BE49-F238E27FC236}">
                <a16:creationId xmlns:a16="http://schemas.microsoft.com/office/drawing/2014/main" id="{66AB4A35-C8A6-F3B7-B7A7-1ED930833DB2}"/>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FEE9BFB-5BD1-3CD5-D91C-31119D77F47F}"/>
              </a:ext>
            </a:extLst>
          </p:cNvPr>
          <p:cNvSpPr txBox="1"/>
          <p:nvPr/>
        </p:nvSpPr>
        <p:spPr>
          <a:xfrm>
            <a:off x="771525" y="554593"/>
            <a:ext cx="5184689" cy="369332"/>
          </a:xfrm>
          <a:prstGeom prst="rect">
            <a:avLst/>
          </a:prstGeom>
          <a:noFill/>
        </p:spPr>
        <p:txBody>
          <a:bodyPr wrap="none" rtlCol="0">
            <a:spAutoFit/>
          </a:bodyPr>
          <a:lstStyle/>
          <a:p>
            <a:r>
              <a:rPr lang="en-GB" dirty="0">
                <a:solidFill>
                  <a:schemeClr val="bg1">
                    <a:lumMod val="50000"/>
                  </a:schemeClr>
                </a:solidFill>
              </a:rPr>
              <a:t>Economic Analysis – “X” vs GDP For Sector Growth</a:t>
            </a:r>
          </a:p>
        </p:txBody>
      </p:sp>
      <p:pic>
        <p:nvPicPr>
          <p:cNvPr id="7" name="Picture 6">
            <a:extLst>
              <a:ext uri="{FF2B5EF4-FFF2-40B4-BE49-F238E27FC236}">
                <a16:creationId xmlns:a16="http://schemas.microsoft.com/office/drawing/2014/main" id="{20414130-BB99-A9B9-8660-7F0C8CB79A03}"/>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1136FD07-272D-112F-F171-1BE80DEF16B5}"/>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9" name="Footer Placeholder 8">
            <a:extLst>
              <a:ext uri="{FF2B5EF4-FFF2-40B4-BE49-F238E27FC236}">
                <a16:creationId xmlns:a16="http://schemas.microsoft.com/office/drawing/2014/main" id="{37C7AC9A-94C6-B546-386E-3E79FA73ECB9}"/>
              </a:ext>
            </a:extLst>
          </p:cNvPr>
          <p:cNvSpPr>
            <a:spLocks noGrp="1"/>
          </p:cNvSpPr>
          <p:nvPr>
            <p:ph type="ftr" sz="quarter" idx="11"/>
          </p:nvPr>
        </p:nvSpPr>
        <p:spPr/>
        <p:txBody>
          <a:bodyPr/>
          <a:lstStyle/>
          <a:p>
            <a:r>
              <a:rPr lang="en-GB"/>
              <a:t>13</a:t>
            </a:r>
          </a:p>
        </p:txBody>
      </p:sp>
    </p:spTree>
    <p:extLst>
      <p:ext uri="{BB962C8B-B14F-4D97-AF65-F5344CB8AC3E}">
        <p14:creationId xmlns:p14="http://schemas.microsoft.com/office/powerpoint/2010/main" val="669640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078C6F3-E220-6B5C-808F-928A2BA9D124}"/>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740F526-4FCD-314D-AB60-1A2A7709BD28}"/>
              </a:ext>
            </a:extLst>
          </p:cNvPr>
          <p:cNvSpPr txBox="1"/>
          <p:nvPr/>
        </p:nvSpPr>
        <p:spPr>
          <a:xfrm>
            <a:off x="771525" y="554593"/>
            <a:ext cx="1139223" cy="369332"/>
          </a:xfrm>
          <a:prstGeom prst="rect">
            <a:avLst/>
          </a:prstGeom>
          <a:noFill/>
        </p:spPr>
        <p:txBody>
          <a:bodyPr wrap="none" rtlCol="0">
            <a:spAutoFit/>
          </a:bodyPr>
          <a:lstStyle/>
          <a:p>
            <a:r>
              <a:rPr lang="en-GB">
                <a:solidFill>
                  <a:schemeClr val="bg1">
                    <a:lumMod val="50000"/>
                  </a:schemeClr>
                </a:solidFill>
              </a:rPr>
              <a:t>Our Team</a:t>
            </a:r>
          </a:p>
        </p:txBody>
      </p:sp>
      <p:pic>
        <p:nvPicPr>
          <p:cNvPr id="7" name="Picture 6">
            <a:extLst>
              <a:ext uri="{FF2B5EF4-FFF2-40B4-BE49-F238E27FC236}">
                <a16:creationId xmlns:a16="http://schemas.microsoft.com/office/drawing/2014/main" id="{D599E9FB-D46A-F7EE-1572-11E68FA0A024}"/>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2001A919-8F4D-EBBB-A602-1767B23D287E}"/>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pic>
        <p:nvPicPr>
          <p:cNvPr id="9" name="Picture 8">
            <a:extLst>
              <a:ext uri="{FF2B5EF4-FFF2-40B4-BE49-F238E27FC236}">
                <a16:creationId xmlns:a16="http://schemas.microsoft.com/office/drawing/2014/main" id="{AB151A4E-8AA8-C02B-91D1-9E28075C2C0E}"/>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6678" r="16678"/>
          <a:stretch/>
        </p:blipFill>
        <p:spPr>
          <a:xfrm>
            <a:off x="7986869" y="838463"/>
            <a:ext cx="1446844" cy="2171013"/>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DE4C5E6A-7111-A473-077B-02F743423E11}"/>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6678" r="16678"/>
          <a:stretch/>
        </p:blipFill>
        <p:spPr>
          <a:xfrm flipH="1">
            <a:off x="4648527" y="841160"/>
            <a:ext cx="1446843" cy="2171011"/>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descr="A person in a suit and tie&#10;&#10;AI-generated content may be incorrect.">
            <a:extLst>
              <a:ext uri="{FF2B5EF4-FFF2-40B4-BE49-F238E27FC236}">
                <a16:creationId xmlns:a16="http://schemas.microsoft.com/office/drawing/2014/main" id="{A6240BC7-9211-3A8F-DF85-A23DD283F206}"/>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a:stretch>
            <a:fillRect/>
          </a:stretch>
        </p:blipFill>
        <p:spPr>
          <a:xfrm>
            <a:off x="3009948" y="844497"/>
            <a:ext cx="1446843" cy="2171012"/>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a:extLst>
              <a:ext uri="{FF2B5EF4-FFF2-40B4-BE49-F238E27FC236}">
                <a16:creationId xmlns:a16="http://schemas.microsoft.com/office/drawing/2014/main" id="{DA4AE2A6-FCB7-81E8-F383-17A631609B4A}"/>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16678" r="16678"/>
          <a:stretch/>
        </p:blipFill>
        <p:spPr>
          <a:xfrm>
            <a:off x="6298231" y="844025"/>
            <a:ext cx="1446843" cy="2171011"/>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descr="A person smiling at the camera&#10;&#10;AI-generated content may be incorrect.">
            <a:extLst>
              <a:ext uri="{FF2B5EF4-FFF2-40B4-BE49-F238E27FC236}">
                <a16:creationId xmlns:a16="http://schemas.microsoft.com/office/drawing/2014/main" id="{3AA99E0B-137B-AE41-8A47-697FCC282933}"/>
              </a:ext>
            </a:extLst>
          </p:cNvPr>
          <p:cNvPicPr>
            <a:picLocks noChangeAspect="1"/>
          </p:cNvPicPr>
          <p:nvPr/>
        </p:nvPicPr>
        <p:blipFill>
          <a:blip r:embed="rId11">
            <a:extLst>
              <a:ext uri="{BEBA8EAE-BF5A-486C-A8C5-ECC9F3942E4B}">
                <a14:imgProps xmlns:a14="http://schemas.microsoft.com/office/drawing/2010/main">
                  <a14:imgLayer r:embed="rId12">
                    <a14:imgEffect>
                      <a14:saturation sat="0"/>
                    </a14:imgEffect>
                    <a14:imgEffect>
                      <a14:brightnessContrast/>
                    </a14:imgEffect>
                  </a14:imgLayer>
                </a14:imgProps>
              </a:ext>
            </a:extLst>
          </a:blip>
          <a:srcRect l="16456" t="1934" r="6962" b="-2210"/>
          <a:stretch>
            <a:fillRect/>
          </a:stretch>
        </p:blipFill>
        <p:spPr>
          <a:xfrm>
            <a:off x="5576527" y="3816853"/>
            <a:ext cx="1453297" cy="2177013"/>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60860DD7-72A4-99FC-8F96-172260BFE7B1}"/>
              </a:ext>
            </a:extLst>
          </p:cNvPr>
          <p:cNvSpPr txBox="1"/>
          <p:nvPr/>
        </p:nvSpPr>
        <p:spPr>
          <a:xfrm>
            <a:off x="3008265" y="3090040"/>
            <a:ext cx="1446843" cy="679983"/>
          </a:xfrm>
          <a:prstGeom prst="rect">
            <a:avLst/>
          </a:prstGeom>
          <a:ln w="6350">
            <a:noFill/>
            <a:miter lim="800000"/>
          </a:ln>
        </p:spPr>
        <p:txBody>
          <a:bodyPr vert="horz" wrap="square" lIns="0" tIns="0" rIns="0" bIns="0" rtlCol="0" anchor="ctr">
            <a:noAutofit/>
          </a:bodyPr>
          <a:lstStyle/>
          <a:p>
            <a:pPr algn="ctr">
              <a:spcBef>
                <a:spcPts val="300"/>
              </a:spcBef>
              <a:spcAft>
                <a:spcPts val="300"/>
              </a:spcAft>
              <a:buNone/>
            </a:pPr>
            <a:r>
              <a:rPr lang="en-US" sz="1400" b="1">
                <a:latin typeface="Arial" panose="020B0604020202020204" pitchFamily="34" charset="0"/>
                <a:cs typeface="Arial" panose="020B0604020202020204" pitchFamily="34" charset="0"/>
              </a:rPr>
              <a:t>Adam Oyekola</a:t>
            </a:r>
          </a:p>
        </p:txBody>
      </p:sp>
      <p:pic>
        <p:nvPicPr>
          <p:cNvPr id="39" name="Picture 38">
            <a:extLst>
              <a:ext uri="{FF2B5EF4-FFF2-40B4-BE49-F238E27FC236}">
                <a16:creationId xmlns:a16="http://schemas.microsoft.com/office/drawing/2014/main" id="{13AF4B20-9EC1-B392-BA0F-AB08CBF284F2}"/>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42014" y1="44918" x2="61979" y2="45295"/>
                        <a14:foregroundMark x1="61979" y1="45295" x2="65278" y2="44166"/>
                        <a14:foregroundMark x1="49306" y1="0" x2="50521" y2="251"/>
                        <a14:foregroundMark x1="57118" y1="0" x2="50694" y2="251"/>
                        <a14:foregroundMark x1="54688" y1="76788" x2="37847" y2="80050"/>
                        <a14:foregroundMark x1="37674" y1="80050" x2="25868" y2="99875"/>
                        <a14:foregroundMark x1="88715" y1="97867" x2="85590" y2="99875"/>
                        <a14:foregroundMark x1="88889" y1="97867" x2="55382" y2="78921"/>
                        <a14:foregroundMark x1="55382" y1="78921" x2="42014" y2="74404"/>
                      </a14:backgroundRemoval>
                    </a14:imgEffect>
                    <a14:imgEffect>
                      <a14:saturation sat="0"/>
                    </a14:imgEffect>
                  </a14:imgLayer>
                </a14:imgProps>
              </a:ext>
              <a:ext uri="{28A0092B-C50C-407E-A947-70E740481C1C}">
                <a14:useLocalDpi xmlns:a14="http://schemas.microsoft.com/office/drawing/2010/main" val="0"/>
              </a:ext>
            </a:extLst>
          </a:blip>
          <a:srcRect l="16749" r="16749"/>
          <a:stretch/>
        </p:blipFill>
        <p:spPr>
          <a:xfrm>
            <a:off x="3840924" y="3766795"/>
            <a:ext cx="1443748" cy="2171012"/>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
        <p:nvSpPr>
          <p:cNvPr id="45" name="TextBox 44">
            <a:extLst>
              <a:ext uri="{FF2B5EF4-FFF2-40B4-BE49-F238E27FC236}">
                <a16:creationId xmlns:a16="http://schemas.microsoft.com/office/drawing/2014/main" id="{44F8DECB-8C41-0D8D-567C-26B113B248FF}"/>
              </a:ext>
            </a:extLst>
          </p:cNvPr>
          <p:cNvSpPr txBox="1"/>
          <p:nvPr/>
        </p:nvSpPr>
        <p:spPr>
          <a:xfrm>
            <a:off x="4641418" y="3162345"/>
            <a:ext cx="1446843" cy="679983"/>
          </a:xfrm>
          <a:prstGeom prst="rect">
            <a:avLst/>
          </a:prstGeom>
          <a:ln w="6350">
            <a:noFill/>
            <a:miter lim="800000"/>
          </a:ln>
        </p:spPr>
        <p:txBody>
          <a:bodyPr vert="horz" wrap="square" lIns="0" tIns="0" rIns="0" bIns="0" rtlCol="0" anchor="ctr">
            <a:noAutofit/>
          </a:bodyPr>
          <a:lstStyle/>
          <a:p>
            <a:pPr algn="ctr">
              <a:spcBef>
                <a:spcPts val="300"/>
              </a:spcBef>
              <a:spcAft>
                <a:spcPts val="300"/>
              </a:spcAft>
              <a:buNone/>
            </a:pPr>
            <a:r>
              <a:rPr lang="en-US" sz="1400" b="1">
                <a:latin typeface="Arial" panose="020B0604020202020204" pitchFamily="34" charset="0"/>
                <a:cs typeface="Arial" panose="020B0604020202020204" pitchFamily="34" charset="0"/>
              </a:rPr>
              <a:t>Pavan Patel</a:t>
            </a:r>
          </a:p>
        </p:txBody>
      </p:sp>
      <p:sp>
        <p:nvSpPr>
          <p:cNvPr id="46" name="TextBox 45">
            <a:extLst>
              <a:ext uri="{FF2B5EF4-FFF2-40B4-BE49-F238E27FC236}">
                <a16:creationId xmlns:a16="http://schemas.microsoft.com/office/drawing/2014/main" id="{70BCB020-F3C2-D289-653B-7C5802B72DCB}"/>
              </a:ext>
            </a:extLst>
          </p:cNvPr>
          <p:cNvSpPr txBox="1"/>
          <p:nvPr/>
        </p:nvSpPr>
        <p:spPr>
          <a:xfrm>
            <a:off x="6299074" y="3162345"/>
            <a:ext cx="1446843" cy="679983"/>
          </a:xfrm>
          <a:prstGeom prst="rect">
            <a:avLst/>
          </a:prstGeom>
          <a:ln w="6350">
            <a:noFill/>
            <a:miter lim="800000"/>
          </a:ln>
        </p:spPr>
        <p:txBody>
          <a:bodyPr vert="horz" wrap="square" lIns="0" tIns="0" rIns="0" bIns="0" rtlCol="0" anchor="ctr">
            <a:noAutofit/>
          </a:bodyPr>
          <a:lstStyle/>
          <a:p>
            <a:pPr algn="ctr">
              <a:spcBef>
                <a:spcPts val="300"/>
              </a:spcBef>
              <a:spcAft>
                <a:spcPts val="300"/>
              </a:spcAft>
              <a:buNone/>
            </a:pPr>
            <a:r>
              <a:rPr lang="en-US" sz="1400" b="1">
                <a:latin typeface="Arial" panose="020B0604020202020204" pitchFamily="34" charset="0"/>
                <a:cs typeface="Arial" panose="020B0604020202020204" pitchFamily="34" charset="0"/>
              </a:rPr>
              <a:t>Colin Pelzer</a:t>
            </a:r>
          </a:p>
        </p:txBody>
      </p:sp>
      <p:sp>
        <p:nvSpPr>
          <p:cNvPr id="47" name="TextBox 46">
            <a:extLst>
              <a:ext uri="{FF2B5EF4-FFF2-40B4-BE49-F238E27FC236}">
                <a16:creationId xmlns:a16="http://schemas.microsoft.com/office/drawing/2014/main" id="{BAB595AB-DF60-67CA-CBBE-458FB1D1CA8D}"/>
              </a:ext>
            </a:extLst>
          </p:cNvPr>
          <p:cNvSpPr txBox="1"/>
          <p:nvPr/>
        </p:nvSpPr>
        <p:spPr>
          <a:xfrm>
            <a:off x="7982285" y="3162344"/>
            <a:ext cx="1446843" cy="679983"/>
          </a:xfrm>
          <a:prstGeom prst="rect">
            <a:avLst/>
          </a:prstGeom>
          <a:ln w="6350">
            <a:noFill/>
            <a:miter lim="800000"/>
          </a:ln>
        </p:spPr>
        <p:txBody>
          <a:bodyPr vert="horz" wrap="square" lIns="0" tIns="0" rIns="0" bIns="0" rtlCol="0" anchor="ctr">
            <a:noAutofit/>
          </a:bodyPr>
          <a:lstStyle/>
          <a:p>
            <a:pPr algn="ctr">
              <a:spcBef>
                <a:spcPts val="300"/>
              </a:spcBef>
              <a:spcAft>
                <a:spcPts val="300"/>
              </a:spcAft>
              <a:buNone/>
            </a:pPr>
            <a:r>
              <a:rPr lang="en-US" sz="1400" b="1">
                <a:latin typeface="Arial" panose="020B0604020202020204" pitchFamily="34" charset="0"/>
                <a:cs typeface="Arial" panose="020B0604020202020204" pitchFamily="34" charset="0"/>
              </a:rPr>
              <a:t>Dylan Robinson</a:t>
            </a:r>
          </a:p>
        </p:txBody>
      </p:sp>
      <p:sp>
        <p:nvSpPr>
          <p:cNvPr id="48" name="TextBox 47">
            <a:extLst>
              <a:ext uri="{FF2B5EF4-FFF2-40B4-BE49-F238E27FC236}">
                <a16:creationId xmlns:a16="http://schemas.microsoft.com/office/drawing/2014/main" id="{FAADC7F9-9094-D29F-6004-CC6A39F8CCE6}"/>
              </a:ext>
            </a:extLst>
          </p:cNvPr>
          <p:cNvSpPr txBox="1"/>
          <p:nvPr/>
        </p:nvSpPr>
        <p:spPr>
          <a:xfrm>
            <a:off x="3836474" y="5943366"/>
            <a:ext cx="1446843" cy="679983"/>
          </a:xfrm>
          <a:prstGeom prst="rect">
            <a:avLst/>
          </a:prstGeom>
          <a:ln w="6350">
            <a:noFill/>
            <a:miter lim="800000"/>
          </a:ln>
        </p:spPr>
        <p:txBody>
          <a:bodyPr vert="horz" wrap="square" lIns="0" tIns="0" rIns="0" bIns="0" rtlCol="0" anchor="ctr">
            <a:noAutofit/>
          </a:bodyPr>
          <a:lstStyle/>
          <a:p>
            <a:pPr algn="ctr">
              <a:spcBef>
                <a:spcPts val="300"/>
              </a:spcBef>
              <a:spcAft>
                <a:spcPts val="300"/>
              </a:spcAft>
              <a:buNone/>
            </a:pPr>
            <a:r>
              <a:rPr lang="en-US" sz="1400" b="1">
                <a:latin typeface="Arial" panose="020B0604020202020204" pitchFamily="34" charset="0"/>
                <a:cs typeface="Arial" panose="020B0604020202020204" pitchFamily="34" charset="0"/>
              </a:rPr>
              <a:t>Ben Randall</a:t>
            </a:r>
          </a:p>
        </p:txBody>
      </p:sp>
      <p:sp>
        <p:nvSpPr>
          <p:cNvPr id="49" name="TextBox 48">
            <a:extLst>
              <a:ext uri="{FF2B5EF4-FFF2-40B4-BE49-F238E27FC236}">
                <a16:creationId xmlns:a16="http://schemas.microsoft.com/office/drawing/2014/main" id="{4E687B0B-EBCB-38FD-C38A-258F3CA9FD8D}"/>
              </a:ext>
            </a:extLst>
          </p:cNvPr>
          <p:cNvSpPr txBox="1"/>
          <p:nvPr/>
        </p:nvSpPr>
        <p:spPr>
          <a:xfrm>
            <a:off x="5575305" y="5993424"/>
            <a:ext cx="1446843" cy="679983"/>
          </a:xfrm>
          <a:prstGeom prst="rect">
            <a:avLst/>
          </a:prstGeom>
          <a:ln w="6350">
            <a:noFill/>
            <a:miter lim="800000"/>
          </a:ln>
        </p:spPr>
        <p:txBody>
          <a:bodyPr vert="horz" wrap="square" lIns="0" tIns="0" rIns="0" bIns="0" rtlCol="0" anchor="ctr">
            <a:noAutofit/>
          </a:bodyPr>
          <a:lstStyle/>
          <a:p>
            <a:pPr algn="ctr">
              <a:spcBef>
                <a:spcPts val="300"/>
              </a:spcBef>
              <a:spcAft>
                <a:spcPts val="300"/>
              </a:spcAft>
              <a:buNone/>
            </a:pPr>
            <a:r>
              <a:rPr lang="en-US" sz="1400" b="1">
                <a:latin typeface="Arial" panose="020B0604020202020204" pitchFamily="34" charset="0"/>
                <a:cs typeface="Arial" panose="020B0604020202020204" pitchFamily="34" charset="0"/>
              </a:rPr>
              <a:t>Jacob </a:t>
            </a:r>
            <a:r>
              <a:rPr lang="en-US" sz="1400" b="1" err="1">
                <a:latin typeface="Arial" panose="020B0604020202020204" pitchFamily="34" charset="0"/>
                <a:cs typeface="Arial" panose="020B0604020202020204" pitchFamily="34" charset="0"/>
              </a:rPr>
              <a:t>Pitcole</a:t>
            </a:r>
            <a:endParaRPr lang="en-US" sz="1400" b="1">
              <a:latin typeface="Arial" panose="020B0604020202020204" pitchFamily="34" charset="0"/>
              <a:cs typeface="Arial" panose="020B0604020202020204" pitchFamily="34" charset="0"/>
            </a:endParaRPr>
          </a:p>
        </p:txBody>
      </p:sp>
      <p:pic>
        <p:nvPicPr>
          <p:cNvPr id="14" name="Picture 13" descr="A person in a suit&#10;&#10;AI-generated content may be incorrect.">
            <a:extLst>
              <a:ext uri="{FF2B5EF4-FFF2-40B4-BE49-F238E27FC236}">
                <a16:creationId xmlns:a16="http://schemas.microsoft.com/office/drawing/2014/main" id="{017EDE6D-C285-21AE-8279-D0045451E24E}"/>
              </a:ext>
            </a:extLst>
          </p:cNvPr>
          <p:cNvPicPr>
            <a:picLocks noChangeAspect="1"/>
          </p:cNvPicPr>
          <p:nvPr/>
        </p:nvPicPr>
        <p:blipFill>
          <a:blip r:embed="rId15"/>
          <a:srcRect l="20769" t="513" r="29423" b="-769"/>
          <a:stretch>
            <a:fillRect/>
          </a:stretch>
        </p:blipFill>
        <p:spPr>
          <a:xfrm>
            <a:off x="7267388" y="3816853"/>
            <a:ext cx="1443748" cy="2171012"/>
          </a:xfrm>
          <a:prstGeom prst="ellipse">
            <a:avLst/>
          </a:prstGeom>
          <a:ln w="63500" cap="rnd">
            <a:no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
        <p:nvSpPr>
          <p:cNvPr id="16" name="TextBox 15">
            <a:extLst>
              <a:ext uri="{FF2B5EF4-FFF2-40B4-BE49-F238E27FC236}">
                <a16:creationId xmlns:a16="http://schemas.microsoft.com/office/drawing/2014/main" id="{588E27DE-F69D-69C7-F2DD-EDA2BFF6E12A}"/>
              </a:ext>
            </a:extLst>
          </p:cNvPr>
          <p:cNvSpPr txBox="1"/>
          <p:nvPr/>
        </p:nvSpPr>
        <p:spPr>
          <a:xfrm>
            <a:off x="7347459" y="6151620"/>
            <a:ext cx="136381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Arial"/>
                <a:cs typeface="Arial"/>
              </a:rPr>
              <a:t>Jay Ralston</a:t>
            </a:r>
          </a:p>
        </p:txBody>
      </p:sp>
    </p:spTree>
    <p:extLst>
      <p:ext uri="{BB962C8B-B14F-4D97-AF65-F5344CB8AC3E}">
        <p14:creationId xmlns:p14="http://schemas.microsoft.com/office/powerpoint/2010/main" val="3217620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 screen&#10;&#10;AI-generated content may be incorrect.">
            <a:extLst>
              <a:ext uri="{FF2B5EF4-FFF2-40B4-BE49-F238E27FC236}">
                <a16:creationId xmlns:a16="http://schemas.microsoft.com/office/drawing/2014/main" id="{8840460E-D2A7-42F3-266C-165E96CC2965}"/>
              </a:ext>
            </a:extLst>
          </p:cNvPr>
          <p:cNvPicPr>
            <a:picLocks noGrp="1" noChangeAspect="1"/>
          </p:cNvPicPr>
          <p:nvPr>
            <p:ph idx="1"/>
          </p:nvPr>
        </p:nvPicPr>
        <p:blipFill>
          <a:blip r:embed="rId2"/>
          <a:stretch>
            <a:fillRect/>
          </a:stretch>
        </p:blipFill>
        <p:spPr>
          <a:xfrm>
            <a:off x="1449673" y="886968"/>
            <a:ext cx="9292654" cy="4903047"/>
          </a:xfrm>
          <a:prstGeom prst="rect">
            <a:avLst/>
          </a:prstGeom>
        </p:spPr>
      </p:pic>
      <p:sp>
        <p:nvSpPr>
          <p:cNvPr id="3" name="Footer Placeholder 2">
            <a:extLst>
              <a:ext uri="{FF2B5EF4-FFF2-40B4-BE49-F238E27FC236}">
                <a16:creationId xmlns:a16="http://schemas.microsoft.com/office/drawing/2014/main" id="{B8E38ED2-7484-89F6-110A-3A164AD5C750}"/>
              </a:ext>
            </a:extLst>
          </p:cNvPr>
          <p:cNvSpPr>
            <a:spLocks noGrp="1"/>
          </p:cNvSpPr>
          <p:nvPr>
            <p:ph type="ftr" sz="quarter" idx="11"/>
          </p:nvPr>
        </p:nvSpPr>
        <p:spPr/>
        <p:txBody>
          <a:bodyPr/>
          <a:lstStyle/>
          <a:p>
            <a:r>
              <a:rPr lang="en-GB"/>
              <a:t>14</a:t>
            </a:r>
          </a:p>
        </p:txBody>
      </p:sp>
      <p:cxnSp>
        <p:nvCxnSpPr>
          <p:cNvPr id="6" name="Straight Connector 5">
            <a:extLst>
              <a:ext uri="{FF2B5EF4-FFF2-40B4-BE49-F238E27FC236}">
                <a16:creationId xmlns:a16="http://schemas.microsoft.com/office/drawing/2014/main" id="{AF6D7271-7FA2-0331-0F5D-E5499E9E06D7}"/>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328D5E0E-F13D-594D-407D-B66366AC195E}"/>
              </a:ext>
            </a:extLst>
          </p:cNvPr>
          <p:cNvSpPr txBox="1"/>
          <p:nvPr/>
        </p:nvSpPr>
        <p:spPr>
          <a:xfrm>
            <a:off x="771525" y="554593"/>
            <a:ext cx="3914983" cy="369332"/>
          </a:xfrm>
          <a:prstGeom prst="rect">
            <a:avLst/>
          </a:prstGeom>
          <a:noFill/>
        </p:spPr>
        <p:txBody>
          <a:bodyPr wrap="none" rtlCol="0">
            <a:spAutoFit/>
          </a:bodyPr>
          <a:lstStyle/>
          <a:p>
            <a:r>
              <a:rPr lang="en-GB" dirty="0">
                <a:solidFill>
                  <a:schemeClr val="bg1">
                    <a:lumMod val="50000"/>
                  </a:schemeClr>
                </a:solidFill>
              </a:rPr>
              <a:t>Economic Analysis – % Change 1 Year</a:t>
            </a:r>
          </a:p>
        </p:txBody>
      </p:sp>
      <p:pic>
        <p:nvPicPr>
          <p:cNvPr id="9" name="Picture 8">
            <a:extLst>
              <a:ext uri="{FF2B5EF4-FFF2-40B4-BE49-F238E27FC236}">
                <a16:creationId xmlns:a16="http://schemas.microsoft.com/office/drawing/2014/main" id="{EC83EB7D-1CBA-19F6-9A8B-19692D453563}"/>
              </a:ext>
            </a:extLst>
          </p:cNvPr>
          <p:cNvPicPr>
            <a:picLocks noChangeAspect="1"/>
          </p:cNvPicPr>
          <p:nvPr/>
        </p:nvPicPr>
        <p:blipFill>
          <a:blip r:embed="rId3"/>
          <a:srcRect t="19503" b="20443"/>
          <a:stretch>
            <a:fillRect/>
          </a:stretch>
        </p:blipFill>
        <p:spPr>
          <a:xfrm>
            <a:off x="10952495" y="5991225"/>
            <a:ext cx="745459" cy="447675"/>
          </a:xfrm>
          <a:prstGeom prst="rect">
            <a:avLst/>
          </a:prstGeom>
        </p:spPr>
      </p:pic>
      <p:sp>
        <p:nvSpPr>
          <p:cNvPr id="10" name="TextBox 9">
            <a:extLst>
              <a:ext uri="{FF2B5EF4-FFF2-40B4-BE49-F238E27FC236}">
                <a16:creationId xmlns:a16="http://schemas.microsoft.com/office/drawing/2014/main" id="{00F53E2C-639E-3678-120E-20CA38D77408}"/>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Tree>
    <p:extLst>
      <p:ext uri="{BB962C8B-B14F-4D97-AF65-F5344CB8AC3E}">
        <p14:creationId xmlns:p14="http://schemas.microsoft.com/office/powerpoint/2010/main" val="411235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 screen&#10;&#10;AI-generated content may be incorrect.">
            <a:extLst>
              <a:ext uri="{FF2B5EF4-FFF2-40B4-BE49-F238E27FC236}">
                <a16:creationId xmlns:a16="http://schemas.microsoft.com/office/drawing/2014/main" id="{DC41475D-0696-1711-A486-A71586FF07BF}"/>
              </a:ext>
            </a:extLst>
          </p:cNvPr>
          <p:cNvPicPr>
            <a:picLocks noChangeAspect="1"/>
          </p:cNvPicPr>
          <p:nvPr/>
        </p:nvPicPr>
        <p:blipFill>
          <a:blip r:embed="rId2"/>
          <a:srcRect b="8341"/>
          <a:stretch>
            <a:fillRect/>
          </a:stretch>
        </p:blipFill>
        <p:spPr>
          <a:xfrm>
            <a:off x="1194809" y="923925"/>
            <a:ext cx="9802382" cy="5029744"/>
          </a:xfrm>
          <a:prstGeom prst="rect">
            <a:avLst/>
          </a:prstGeom>
        </p:spPr>
      </p:pic>
      <p:cxnSp>
        <p:nvCxnSpPr>
          <p:cNvPr id="3" name="Straight Connector 2">
            <a:extLst>
              <a:ext uri="{FF2B5EF4-FFF2-40B4-BE49-F238E27FC236}">
                <a16:creationId xmlns:a16="http://schemas.microsoft.com/office/drawing/2014/main" id="{FA5CE940-23E6-6818-9E8B-8598706F2D88}"/>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B06530F-9B50-67D1-BB97-4744786002F3}"/>
              </a:ext>
            </a:extLst>
          </p:cNvPr>
          <p:cNvSpPr txBox="1"/>
          <p:nvPr/>
        </p:nvSpPr>
        <p:spPr>
          <a:xfrm>
            <a:off x="771525" y="554593"/>
            <a:ext cx="3708259" cy="369332"/>
          </a:xfrm>
          <a:prstGeom prst="rect">
            <a:avLst/>
          </a:prstGeom>
          <a:noFill/>
        </p:spPr>
        <p:txBody>
          <a:bodyPr wrap="none" rtlCol="0">
            <a:spAutoFit/>
          </a:bodyPr>
          <a:lstStyle/>
          <a:p>
            <a:r>
              <a:rPr lang="en-GB" dirty="0">
                <a:solidFill>
                  <a:schemeClr val="bg1">
                    <a:lumMod val="50000"/>
                  </a:schemeClr>
                </a:solidFill>
              </a:rPr>
              <a:t>Economic Analysis – % Change YTD</a:t>
            </a:r>
          </a:p>
        </p:txBody>
      </p:sp>
      <p:pic>
        <p:nvPicPr>
          <p:cNvPr id="6" name="Picture 5">
            <a:extLst>
              <a:ext uri="{FF2B5EF4-FFF2-40B4-BE49-F238E27FC236}">
                <a16:creationId xmlns:a16="http://schemas.microsoft.com/office/drawing/2014/main" id="{64111A56-BF36-CCAB-441C-1916FF611433}"/>
              </a:ext>
            </a:extLst>
          </p:cNvPr>
          <p:cNvPicPr>
            <a:picLocks noChangeAspect="1"/>
          </p:cNvPicPr>
          <p:nvPr/>
        </p:nvPicPr>
        <p:blipFill>
          <a:blip r:embed="rId3"/>
          <a:srcRect t="19503" b="20443"/>
          <a:stretch>
            <a:fillRect/>
          </a:stretch>
        </p:blipFill>
        <p:spPr>
          <a:xfrm>
            <a:off x="10952495" y="5991225"/>
            <a:ext cx="745459" cy="447675"/>
          </a:xfrm>
          <a:prstGeom prst="rect">
            <a:avLst/>
          </a:prstGeom>
        </p:spPr>
      </p:pic>
      <p:sp>
        <p:nvSpPr>
          <p:cNvPr id="7" name="TextBox 6">
            <a:extLst>
              <a:ext uri="{FF2B5EF4-FFF2-40B4-BE49-F238E27FC236}">
                <a16:creationId xmlns:a16="http://schemas.microsoft.com/office/drawing/2014/main" id="{FEDDC4F8-BBCC-E083-37FB-95E49CD1D2B5}"/>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10" name="Footer Placeholder 9">
            <a:extLst>
              <a:ext uri="{FF2B5EF4-FFF2-40B4-BE49-F238E27FC236}">
                <a16:creationId xmlns:a16="http://schemas.microsoft.com/office/drawing/2014/main" id="{6371C9D1-3036-10BC-979A-FE6CF0906243}"/>
              </a:ext>
            </a:extLst>
          </p:cNvPr>
          <p:cNvSpPr>
            <a:spLocks noGrp="1"/>
          </p:cNvSpPr>
          <p:nvPr>
            <p:ph type="ftr" sz="quarter" idx="11"/>
          </p:nvPr>
        </p:nvSpPr>
        <p:spPr/>
        <p:txBody>
          <a:bodyPr/>
          <a:lstStyle/>
          <a:p>
            <a:r>
              <a:rPr lang="en-GB"/>
              <a:t>15</a:t>
            </a:r>
          </a:p>
        </p:txBody>
      </p:sp>
    </p:spTree>
    <p:extLst>
      <p:ext uri="{BB962C8B-B14F-4D97-AF65-F5344CB8AC3E}">
        <p14:creationId xmlns:p14="http://schemas.microsoft.com/office/powerpoint/2010/main" val="4058251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 screen shot of a computer&#10;&#10;AI-generated content may be incorrect.">
            <a:extLst>
              <a:ext uri="{FF2B5EF4-FFF2-40B4-BE49-F238E27FC236}">
                <a16:creationId xmlns:a16="http://schemas.microsoft.com/office/drawing/2014/main" id="{46B6047A-3AAC-0DD1-6583-8B0EE36C2E99}"/>
              </a:ext>
            </a:extLst>
          </p:cNvPr>
          <p:cNvPicPr>
            <a:picLocks noGrp="1" noChangeAspect="1"/>
          </p:cNvPicPr>
          <p:nvPr>
            <p:ph idx="1"/>
          </p:nvPr>
        </p:nvPicPr>
        <p:blipFill>
          <a:blip r:embed="rId2"/>
          <a:stretch>
            <a:fillRect/>
          </a:stretch>
        </p:blipFill>
        <p:spPr>
          <a:xfrm>
            <a:off x="1138563" y="939830"/>
            <a:ext cx="9914874" cy="5102795"/>
          </a:xfrm>
          <a:prstGeom prst="rect">
            <a:avLst/>
          </a:prstGeom>
        </p:spPr>
      </p:pic>
      <p:cxnSp>
        <p:nvCxnSpPr>
          <p:cNvPr id="3" name="Straight Connector 2">
            <a:extLst>
              <a:ext uri="{FF2B5EF4-FFF2-40B4-BE49-F238E27FC236}">
                <a16:creationId xmlns:a16="http://schemas.microsoft.com/office/drawing/2014/main" id="{688A7919-A035-B0C0-8C59-6CDB90100250}"/>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C80163B-679B-7890-C892-263F5D7B6CBA}"/>
              </a:ext>
            </a:extLst>
          </p:cNvPr>
          <p:cNvSpPr txBox="1"/>
          <p:nvPr/>
        </p:nvSpPr>
        <p:spPr>
          <a:xfrm>
            <a:off x="771525" y="554593"/>
            <a:ext cx="4121834" cy="369332"/>
          </a:xfrm>
          <a:prstGeom prst="rect">
            <a:avLst/>
          </a:prstGeom>
          <a:noFill/>
        </p:spPr>
        <p:txBody>
          <a:bodyPr wrap="none" rtlCol="0">
            <a:spAutoFit/>
          </a:bodyPr>
          <a:lstStyle/>
          <a:p>
            <a:r>
              <a:rPr lang="en-GB" dirty="0">
                <a:solidFill>
                  <a:schemeClr val="bg1">
                    <a:lumMod val="50000"/>
                  </a:schemeClr>
                </a:solidFill>
              </a:rPr>
              <a:t>Economic Analysis – % Change 1 Month</a:t>
            </a:r>
          </a:p>
        </p:txBody>
      </p:sp>
      <p:pic>
        <p:nvPicPr>
          <p:cNvPr id="6" name="Picture 5">
            <a:extLst>
              <a:ext uri="{FF2B5EF4-FFF2-40B4-BE49-F238E27FC236}">
                <a16:creationId xmlns:a16="http://schemas.microsoft.com/office/drawing/2014/main" id="{424403BD-27C0-9738-5A79-7C8BB25A5BB9}"/>
              </a:ext>
            </a:extLst>
          </p:cNvPr>
          <p:cNvPicPr>
            <a:picLocks noChangeAspect="1"/>
          </p:cNvPicPr>
          <p:nvPr/>
        </p:nvPicPr>
        <p:blipFill>
          <a:blip r:embed="rId3"/>
          <a:srcRect t="19503" b="20443"/>
          <a:stretch>
            <a:fillRect/>
          </a:stretch>
        </p:blipFill>
        <p:spPr>
          <a:xfrm>
            <a:off x="10952495" y="5991225"/>
            <a:ext cx="745459" cy="447675"/>
          </a:xfrm>
          <a:prstGeom prst="rect">
            <a:avLst/>
          </a:prstGeom>
        </p:spPr>
      </p:pic>
      <p:sp>
        <p:nvSpPr>
          <p:cNvPr id="7" name="TextBox 6">
            <a:extLst>
              <a:ext uri="{FF2B5EF4-FFF2-40B4-BE49-F238E27FC236}">
                <a16:creationId xmlns:a16="http://schemas.microsoft.com/office/drawing/2014/main" id="{0B9CC6B4-DB4D-4E79-2A53-4EF914DDC1D1}"/>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10" name="Footer Placeholder 9">
            <a:extLst>
              <a:ext uri="{FF2B5EF4-FFF2-40B4-BE49-F238E27FC236}">
                <a16:creationId xmlns:a16="http://schemas.microsoft.com/office/drawing/2014/main" id="{60D384C5-79D3-7070-35D5-B808F122789E}"/>
              </a:ext>
            </a:extLst>
          </p:cNvPr>
          <p:cNvSpPr>
            <a:spLocks noGrp="1"/>
          </p:cNvSpPr>
          <p:nvPr>
            <p:ph type="ftr" sz="quarter" idx="11"/>
          </p:nvPr>
        </p:nvSpPr>
        <p:spPr/>
        <p:txBody>
          <a:bodyPr/>
          <a:lstStyle/>
          <a:p>
            <a:r>
              <a:rPr lang="en-GB"/>
              <a:t>16</a:t>
            </a:r>
          </a:p>
        </p:txBody>
      </p:sp>
    </p:spTree>
    <p:extLst>
      <p:ext uri="{BB962C8B-B14F-4D97-AF65-F5344CB8AC3E}">
        <p14:creationId xmlns:p14="http://schemas.microsoft.com/office/powerpoint/2010/main" val="2633120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 shot of a computer&#10;&#10;AI-generated content may be incorrect.">
            <a:extLst>
              <a:ext uri="{FF2B5EF4-FFF2-40B4-BE49-F238E27FC236}">
                <a16:creationId xmlns:a16="http://schemas.microsoft.com/office/drawing/2014/main" id="{1852AEFF-2410-842A-663F-E80588442A61}"/>
              </a:ext>
            </a:extLst>
          </p:cNvPr>
          <p:cNvPicPr>
            <a:picLocks noChangeAspect="1"/>
          </p:cNvPicPr>
          <p:nvPr/>
        </p:nvPicPr>
        <p:blipFill>
          <a:blip r:embed="rId2"/>
          <a:srcRect b="8462"/>
          <a:stretch>
            <a:fillRect/>
          </a:stretch>
        </p:blipFill>
        <p:spPr>
          <a:xfrm>
            <a:off x="1166205" y="956005"/>
            <a:ext cx="9859590" cy="5035220"/>
          </a:xfrm>
          <a:prstGeom prst="rect">
            <a:avLst/>
          </a:prstGeom>
        </p:spPr>
      </p:pic>
      <p:cxnSp>
        <p:nvCxnSpPr>
          <p:cNvPr id="4" name="Straight Connector 3">
            <a:extLst>
              <a:ext uri="{FF2B5EF4-FFF2-40B4-BE49-F238E27FC236}">
                <a16:creationId xmlns:a16="http://schemas.microsoft.com/office/drawing/2014/main" id="{AFE1FE1A-0417-D11B-F239-F597FF455754}"/>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8B9DABF-A18F-63E1-1852-0151990E9DD2}"/>
              </a:ext>
            </a:extLst>
          </p:cNvPr>
          <p:cNvSpPr txBox="1"/>
          <p:nvPr/>
        </p:nvSpPr>
        <p:spPr>
          <a:xfrm>
            <a:off x="771525" y="554593"/>
            <a:ext cx="3980513" cy="369332"/>
          </a:xfrm>
          <a:prstGeom prst="rect">
            <a:avLst/>
          </a:prstGeom>
          <a:noFill/>
        </p:spPr>
        <p:txBody>
          <a:bodyPr wrap="none" rtlCol="0">
            <a:spAutoFit/>
          </a:bodyPr>
          <a:lstStyle/>
          <a:p>
            <a:r>
              <a:rPr lang="en-GB" dirty="0">
                <a:solidFill>
                  <a:schemeClr val="bg1">
                    <a:lumMod val="50000"/>
                  </a:schemeClr>
                </a:solidFill>
              </a:rPr>
              <a:t>Economic Analysis – % Change 5 Days</a:t>
            </a:r>
          </a:p>
        </p:txBody>
      </p:sp>
      <p:pic>
        <p:nvPicPr>
          <p:cNvPr id="7" name="Picture 6">
            <a:extLst>
              <a:ext uri="{FF2B5EF4-FFF2-40B4-BE49-F238E27FC236}">
                <a16:creationId xmlns:a16="http://schemas.microsoft.com/office/drawing/2014/main" id="{53EB3611-C4EB-8C0F-8597-235A78640638}"/>
              </a:ext>
            </a:extLst>
          </p:cNvPr>
          <p:cNvPicPr>
            <a:picLocks noChangeAspect="1"/>
          </p:cNvPicPr>
          <p:nvPr/>
        </p:nvPicPr>
        <p:blipFill>
          <a:blip r:embed="rId3"/>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09FE5102-AB77-42DF-5DBA-FCE23908090E}"/>
              </a:ext>
            </a:extLst>
          </p:cNvPr>
          <p:cNvSpPr txBox="1"/>
          <p:nvPr/>
        </p:nvSpPr>
        <p:spPr>
          <a:xfrm rot="16200000">
            <a:off x="-416460" y="5219393"/>
            <a:ext cx="2375971" cy="215444"/>
          </a:xfrm>
          <a:prstGeom prst="rect">
            <a:avLst/>
          </a:prstGeom>
          <a:noFill/>
        </p:spPr>
        <p:txBody>
          <a:bodyPr wrap="none" rtlCol="0">
            <a:spAutoFit/>
          </a:bodyPr>
          <a:lstStyle/>
          <a:p>
            <a:r>
              <a:rPr lang="en-GB" sz="800" dirty="0">
                <a:solidFill>
                  <a:schemeClr val="bg1">
                    <a:lumMod val="50000"/>
                  </a:schemeClr>
                </a:solidFill>
              </a:rPr>
              <a:t>INFORMATION TECHNOLOGY SECTOR ANALYSIS</a:t>
            </a:r>
          </a:p>
        </p:txBody>
      </p:sp>
      <p:sp>
        <p:nvSpPr>
          <p:cNvPr id="11" name="Footer Placeholder 10">
            <a:extLst>
              <a:ext uri="{FF2B5EF4-FFF2-40B4-BE49-F238E27FC236}">
                <a16:creationId xmlns:a16="http://schemas.microsoft.com/office/drawing/2014/main" id="{3243D3C3-6E20-FFE5-1396-4EC1543D081B}"/>
              </a:ext>
            </a:extLst>
          </p:cNvPr>
          <p:cNvSpPr>
            <a:spLocks noGrp="1"/>
          </p:cNvSpPr>
          <p:nvPr>
            <p:ph type="ftr" sz="quarter" idx="11"/>
          </p:nvPr>
        </p:nvSpPr>
        <p:spPr/>
        <p:txBody>
          <a:bodyPr/>
          <a:lstStyle/>
          <a:p>
            <a:r>
              <a:rPr lang="en-GB"/>
              <a:t>17</a:t>
            </a:r>
          </a:p>
        </p:txBody>
      </p:sp>
    </p:spTree>
    <p:extLst>
      <p:ext uri="{BB962C8B-B14F-4D97-AF65-F5344CB8AC3E}">
        <p14:creationId xmlns:p14="http://schemas.microsoft.com/office/powerpoint/2010/main" val="2740067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2BAA8-E491-B57A-2300-7DF6DE9AE9FE}"/>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15B39CB-2267-C1F5-34A9-C7E4D68D6023}"/>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1626C4C-A41D-40A0-760E-CBE35C7833F8}"/>
              </a:ext>
            </a:extLst>
          </p:cNvPr>
          <p:cNvSpPr txBox="1"/>
          <p:nvPr/>
        </p:nvSpPr>
        <p:spPr>
          <a:xfrm>
            <a:off x="771525" y="554593"/>
            <a:ext cx="5381986" cy="369332"/>
          </a:xfrm>
          <a:prstGeom prst="rect">
            <a:avLst/>
          </a:prstGeom>
          <a:noFill/>
        </p:spPr>
        <p:txBody>
          <a:bodyPr wrap="none" lIns="91440" tIns="45720" rIns="91440" bIns="45720" rtlCol="0" anchor="t">
            <a:spAutoFit/>
          </a:bodyPr>
          <a:lstStyle/>
          <a:p>
            <a:r>
              <a:rPr lang="en-GB" dirty="0">
                <a:solidFill>
                  <a:schemeClr val="bg1">
                    <a:lumMod val="50000"/>
                  </a:schemeClr>
                </a:solidFill>
              </a:rPr>
              <a:t>Economic Analysis - Technology Sector Performance</a:t>
            </a:r>
          </a:p>
        </p:txBody>
      </p:sp>
      <p:pic>
        <p:nvPicPr>
          <p:cNvPr id="22" name="Picture 21">
            <a:extLst>
              <a:ext uri="{FF2B5EF4-FFF2-40B4-BE49-F238E27FC236}">
                <a16:creationId xmlns:a16="http://schemas.microsoft.com/office/drawing/2014/main" id="{2C2522FA-ADEF-132F-9FD3-42F7FE1A5B40}"/>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2ADBFAA8-3A10-7B42-BE77-3A172D69377C}"/>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BAD28BC9-9DA8-7492-B346-DBA9E2DF2509}"/>
              </a:ext>
            </a:extLst>
          </p:cNvPr>
          <p:cNvSpPr>
            <a:spLocks noGrp="1"/>
          </p:cNvSpPr>
          <p:nvPr>
            <p:ph type="ftr" sz="quarter" idx="11"/>
          </p:nvPr>
        </p:nvSpPr>
        <p:spPr/>
        <p:txBody>
          <a:bodyPr/>
          <a:lstStyle/>
          <a:p>
            <a:r>
              <a:rPr lang="en-GB"/>
              <a:t>18</a:t>
            </a:r>
          </a:p>
        </p:txBody>
      </p:sp>
      <p:grpSp>
        <p:nvGrpSpPr>
          <p:cNvPr id="14" name="Group 13">
            <a:extLst>
              <a:ext uri="{FF2B5EF4-FFF2-40B4-BE49-F238E27FC236}">
                <a16:creationId xmlns:a16="http://schemas.microsoft.com/office/drawing/2014/main" id="{B0A54764-C2B7-81CD-5A63-B032A43D9C6C}"/>
              </a:ext>
            </a:extLst>
          </p:cNvPr>
          <p:cNvGrpSpPr/>
          <p:nvPr/>
        </p:nvGrpSpPr>
        <p:grpSpPr>
          <a:xfrm>
            <a:off x="1082220" y="1402441"/>
            <a:ext cx="10615728" cy="4475393"/>
            <a:chOff x="1093885" y="1000125"/>
            <a:chExt cx="8880293" cy="4475393"/>
          </a:xfrm>
        </p:grpSpPr>
        <p:sp>
          <p:nvSpPr>
            <p:cNvPr id="3" name="Rectangle 2">
              <a:extLst>
                <a:ext uri="{FF2B5EF4-FFF2-40B4-BE49-F238E27FC236}">
                  <a16:creationId xmlns:a16="http://schemas.microsoft.com/office/drawing/2014/main" id="{EACECDDA-C325-FD6D-2729-085FD993CB98}"/>
                </a:ext>
              </a:extLst>
            </p:cNvPr>
            <p:cNvSpPr/>
            <p:nvPr/>
          </p:nvSpPr>
          <p:spPr>
            <a:xfrm>
              <a:off x="1093885" y="1000125"/>
              <a:ext cx="914400" cy="914400"/>
            </a:xfrm>
            <a:prstGeom prst="rect">
              <a:avLst/>
            </a:prstGeom>
            <a:solidFill>
              <a:srgbClr val="7A0012"/>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1</a:t>
              </a:r>
            </a:p>
          </p:txBody>
        </p:sp>
        <p:sp>
          <p:nvSpPr>
            <p:cNvPr id="4" name="Rectangle 3">
              <a:extLst>
                <a:ext uri="{FF2B5EF4-FFF2-40B4-BE49-F238E27FC236}">
                  <a16:creationId xmlns:a16="http://schemas.microsoft.com/office/drawing/2014/main" id="{9F8AF1EE-792B-1DB1-0B2A-182216A21306}"/>
                </a:ext>
              </a:extLst>
            </p:cNvPr>
            <p:cNvSpPr/>
            <p:nvPr/>
          </p:nvSpPr>
          <p:spPr>
            <a:xfrm>
              <a:off x="2124589" y="1000125"/>
              <a:ext cx="7849589" cy="914400"/>
            </a:xfrm>
            <a:prstGeom prst="rect">
              <a:avLst/>
            </a:prstGeom>
            <a:solidFill>
              <a:srgbClr val="7A0012"/>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Aptos (body)"/>
                </a:rPr>
                <a:t>Strong 1-year performance confirms powerful AI-driven earnings momentum</a:t>
              </a:r>
              <a:endParaRPr lang="en-GB" b="1"/>
            </a:p>
          </p:txBody>
        </p:sp>
        <p:sp>
          <p:nvSpPr>
            <p:cNvPr id="5" name="Rectangle 4">
              <a:extLst>
                <a:ext uri="{FF2B5EF4-FFF2-40B4-BE49-F238E27FC236}">
                  <a16:creationId xmlns:a16="http://schemas.microsoft.com/office/drawing/2014/main" id="{0DAE615C-6DE2-3767-8155-D0E269D193F3}"/>
                </a:ext>
              </a:extLst>
            </p:cNvPr>
            <p:cNvSpPr/>
            <p:nvPr/>
          </p:nvSpPr>
          <p:spPr>
            <a:xfrm>
              <a:off x="1093885" y="2187122"/>
              <a:ext cx="914400" cy="914400"/>
            </a:xfrm>
            <a:prstGeom prst="rect">
              <a:avLst/>
            </a:prstGeom>
            <a:solidFill>
              <a:srgbClr val="BF314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2</a:t>
              </a:r>
            </a:p>
          </p:txBody>
        </p:sp>
        <p:sp>
          <p:nvSpPr>
            <p:cNvPr id="7" name="Rectangle 6">
              <a:extLst>
                <a:ext uri="{FF2B5EF4-FFF2-40B4-BE49-F238E27FC236}">
                  <a16:creationId xmlns:a16="http://schemas.microsoft.com/office/drawing/2014/main" id="{110E58B3-5ECD-147C-F5A2-EE4CE5CE3714}"/>
                </a:ext>
              </a:extLst>
            </p:cNvPr>
            <p:cNvSpPr/>
            <p:nvPr/>
          </p:nvSpPr>
          <p:spPr>
            <a:xfrm>
              <a:off x="2124589" y="2187122"/>
              <a:ext cx="7849589" cy="914400"/>
            </a:xfrm>
            <a:prstGeom prst="rect">
              <a:avLst/>
            </a:prstGeom>
            <a:solidFill>
              <a:srgbClr val="BF3140"/>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Aptos (body)"/>
                </a:rPr>
                <a:t>Short-term weaknesses reflect macro pressure NOT a fundamental breakdown</a:t>
              </a:r>
              <a:endParaRPr lang="en-GB" b="1"/>
            </a:p>
          </p:txBody>
        </p:sp>
        <p:sp>
          <p:nvSpPr>
            <p:cNvPr id="8" name="Rectangle 7">
              <a:extLst>
                <a:ext uri="{FF2B5EF4-FFF2-40B4-BE49-F238E27FC236}">
                  <a16:creationId xmlns:a16="http://schemas.microsoft.com/office/drawing/2014/main" id="{F089F6CC-5742-400D-949F-63F69CDB8DCC}"/>
                </a:ext>
              </a:extLst>
            </p:cNvPr>
            <p:cNvSpPr/>
            <p:nvPr/>
          </p:nvSpPr>
          <p:spPr>
            <a:xfrm>
              <a:off x="1093885" y="3374120"/>
              <a:ext cx="914400" cy="914400"/>
            </a:xfrm>
            <a:prstGeom prst="rect">
              <a:avLst/>
            </a:prstGeom>
            <a:solidFill>
              <a:srgbClr val="D64D59"/>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3</a:t>
              </a:r>
            </a:p>
          </p:txBody>
        </p:sp>
        <p:sp>
          <p:nvSpPr>
            <p:cNvPr id="10" name="Rectangle 9">
              <a:extLst>
                <a:ext uri="{FF2B5EF4-FFF2-40B4-BE49-F238E27FC236}">
                  <a16:creationId xmlns:a16="http://schemas.microsoft.com/office/drawing/2014/main" id="{6CDB1993-E16D-F7CC-77D9-7EB519F93B1A}"/>
                </a:ext>
              </a:extLst>
            </p:cNvPr>
            <p:cNvSpPr/>
            <p:nvPr/>
          </p:nvSpPr>
          <p:spPr>
            <a:xfrm>
              <a:off x="2124589" y="3374120"/>
              <a:ext cx="7849589" cy="914400"/>
            </a:xfrm>
            <a:prstGeom prst="rect">
              <a:avLst/>
            </a:prstGeom>
            <a:solidFill>
              <a:srgbClr val="D64D59"/>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a:latin typeface="Aptos (body)"/>
                </a:rPr>
                <a:t>Earnings are being made due to AI, but valuations are being held back by interest rates</a:t>
              </a:r>
              <a:endParaRPr lang="en-GB" b="1"/>
            </a:p>
          </p:txBody>
        </p:sp>
        <p:sp>
          <p:nvSpPr>
            <p:cNvPr id="12" name="Rectangle 11">
              <a:extLst>
                <a:ext uri="{FF2B5EF4-FFF2-40B4-BE49-F238E27FC236}">
                  <a16:creationId xmlns:a16="http://schemas.microsoft.com/office/drawing/2014/main" id="{1B17C3E5-0CFD-5B34-783C-B5B7963DC187}"/>
                </a:ext>
              </a:extLst>
            </p:cNvPr>
            <p:cNvSpPr/>
            <p:nvPr/>
          </p:nvSpPr>
          <p:spPr>
            <a:xfrm>
              <a:off x="1093885" y="4561118"/>
              <a:ext cx="914400" cy="914400"/>
            </a:xfrm>
            <a:prstGeom prst="rect">
              <a:avLst/>
            </a:prstGeom>
            <a:solidFill>
              <a:srgbClr val="E6737C"/>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4</a:t>
              </a:r>
            </a:p>
          </p:txBody>
        </p:sp>
        <p:sp>
          <p:nvSpPr>
            <p:cNvPr id="13" name="Rectangle 12">
              <a:extLst>
                <a:ext uri="{FF2B5EF4-FFF2-40B4-BE49-F238E27FC236}">
                  <a16:creationId xmlns:a16="http://schemas.microsoft.com/office/drawing/2014/main" id="{3BB50171-7FC3-7B41-BFA6-A1224332D06B}"/>
                </a:ext>
              </a:extLst>
            </p:cNvPr>
            <p:cNvSpPr/>
            <p:nvPr/>
          </p:nvSpPr>
          <p:spPr>
            <a:xfrm>
              <a:off x="2124589" y="4561118"/>
              <a:ext cx="7849589" cy="914400"/>
            </a:xfrm>
            <a:prstGeom prst="rect">
              <a:avLst/>
            </a:prstGeom>
            <a:solidFill>
              <a:srgbClr val="E6737C"/>
            </a:solidFill>
            <a:ln>
              <a:solidFill>
                <a:srgbClr val="EAEAE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latin typeface="Aptos (body)"/>
                </a:rPr>
                <a:t>Attractive opportunity to accumulate positions in a structurally strong, AI - driven sector</a:t>
              </a:r>
              <a:endParaRPr lang="en-GB" b="1"/>
            </a:p>
          </p:txBody>
        </p:sp>
      </p:grpSp>
    </p:spTree>
    <p:extLst>
      <p:ext uri="{BB962C8B-B14F-4D97-AF65-F5344CB8AC3E}">
        <p14:creationId xmlns:p14="http://schemas.microsoft.com/office/powerpoint/2010/main" val="1417130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4BC0E-CCFE-26A8-0FD3-C94A7D336065}"/>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26C6F4B-DE81-8C96-DD0F-2463B23F4413}"/>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2EC10269-A2F5-83D9-F67F-D19104BE3E43}"/>
              </a:ext>
            </a:extLst>
          </p:cNvPr>
          <p:cNvSpPr txBox="1"/>
          <p:nvPr/>
        </p:nvSpPr>
        <p:spPr>
          <a:xfrm>
            <a:off x="771525" y="554593"/>
            <a:ext cx="937629" cy="369332"/>
          </a:xfrm>
          <a:prstGeom prst="rect">
            <a:avLst/>
          </a:prstGeom>
          <a:noFill/>
        </p:spPr>
        <p:txBody>
          <a:bodyPr wrap="none" rtlCol="0">
            <a:spAutoFit/>
          </a:bodyPr>
          <a:lstStyle/>
          <a:p>
            <a:r>
              <a:rPr lang="en-GB">
                <a:solidFill>
                  <a:schemeClr val="bg1">
                    <a:lumMod val="50000"/>
                  </a:schemeClr>
                </a:solidFill>
              </a:rPr>
              <a:t>Agenda</a:t>
            </a:r>
          </a:p>
        </p:txBody>
      </p:sp>
      <p:sp>
        <p:nvSpPr>
          <p:cNvPr id="13" name="Rectangle 12">
            <a:extLst>
              <a:ext uri="{FF2B5EF4-FFF2-40B4-BE49-F238E27FC236}">
                <a16:creationId xmlns:a16="http://schemas.microsoft.com/office/drawing/2014/main" id="{6F4E0735-5C2B-505E-1B33-34FA9DDB5B56}"/>
              </a:ext>
            </a:extLst>
          </p:cNvPr>
          <p:cNvSpPr/>
          <p:nvPr/>
        </p:nvSpPr>
        <p:spPr>
          <a:xfrm>
            <a:off x="3081339" y="15970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Overview</a:t>
            </a:r>
          </a:p>
        </p:txBody>
      </p:sp>
      <p:sp>
        <p:nvSpPr>
          <p:cNvPr id="14" name="Rectangle 13">
            <a:extLst>
              <a:ext uri="{FF2B5EF4-FFF2-40B4-BE49-F238E27FC236}">
                <a16:creationId xmlns:a16="http://schemas.microsoft.com/office/drawing/2014/main" id="{D1F78B67-29A2-3625-D719-ACCBB9F418C3}"/>
              </a:ext>
            </a:extLst>
          </p:cNvPr>
          <p:cNvSpPr/>
          <p:nvPr/>
        </p:nvSpPr>
        <p:spPr>
          <a:xfrm>
            <a:off x="3081339" y="20732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Business Analysis</a:t>
            </a:r>
          </a:p>
        </p:txBody>
      </p:sp>
      <p:sp>
        <p:nvSpPr>
          <p:cNvPr id="15" name="Rectangle 14">
            <a:extLst>
              <a:ext uri="{FF2B5EF4-FFF2-40B4-BE49-F238E27FC236}">
                <a16:creationId xmlns:a16="http://schemas.microsoft.com/office/drawing/2014/main" id="{E47F028A-F39A-FAA0-C015-CBAFE834441D}"/>
              </a:ext>
            </a:extLst>
          </p:cNvPr>
          <p:cNvSpPr/>
          <p:nvPr/>
        </p:nvSpPr>
        <p:spPr>
          <a:xfrm>
            <a:off x="3081339" y="25495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Economic Analysis</a:t>
            </a:r>
          </a:p>
        </p:txBody>
      </p:sp>
      <p:sp>
        <p:nvSpPr>
          <p:cNvPr id="16" name="Rectangle 15">
            <a:extLst>
              <a:ext uri="{FF2B5EF4-FFF2-40B4-BE49-F238E27FC236}">
                <a16:creationId xmlns:a16="http://schemas.microsoft.com/office/drawing/2014/main" id="{C48816BF-B616-E1DA-64D6-0C6E01119CF1}"/>
              </a:ext>
            </a:extLst>
          </p:cNvPr>
          <p:cNvSpPr/>
          <p:nvPr/>
        </p:nvSpPr>
        <p:spPr>
          <a:xfrm>
            <a:off x="3081339" y="3025774"/>
            <a:ext cx="6029322"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Financial Analysis</a:t>
            </a:r>
          </a:p>
        </p:txBody>
      </p:sp>
      <p:sp>
        <p:nvSpPr>
          <p:cNvPr id="17" name="TextBox 16">
            <a:extLst>
              <a:ext uri="{FF2B5EF4-FFF2-40B4-BE49-F238E27FC236}">
                <a16:creationId xmlns:a16="http://schemas.microsoft.com/office/drawing/2014/main" id="{0F15593D-3BC0-E3B7-83A3-F93CBD5DBAB2}"/>
              </a:ext>
            </a:extLst>
          </p:cNvPr>
          <p:cNvSpPr txBox="1"/>
          <p:nvPr/>
        </p:nvSpPr>
        <p:spPr>
          <a:xfrm>
            <a:off x="8677277" y="1320025"/>
            <a:ext cx="558118" cy="276999"/>
          </a:xfrm>
          <a:prstGeom prst="rect">
            <a:avLst/>
          </a:prstGeom>
          <a:noFill/>
        </p:spPr>
        <p:txBody>
          <a:bodyPr wrap="square" rtlCol="0">
            <a:spAutoFit/>
          </a:bodyPr>
          <a:lstStyle/>
          <a:p>
            <a:r>
              <a:rPr lang="en-GB" sz="1200" b="1"/>
              <a:t>Page</a:t>
            </a:r>
          </a:p>
        </p:txBody>
      </p:sp>
      <p:sp>
        <p:nvSpPr>
          <p:cNvPr id="18" name="TextBox 17">
            <a:extLst>
              <a:ext uri="{FF2B5EF4-FFF2-40B4-BE49-F238E27FC236}">
                <a16:creationId xmlns:a16="http://schemas.microsoft.com/office/drawing/2014/main" id="{CEA7AC08-81D8-B04A-3340-A6B069619319}"/>
              </a:ext>
            </a:extLst>
          </p:cNvPr>
          <p:cNvSpPr txBox="1"/>
          <p:nvPr/>
        </p:nvSpPr>
        <p:spPr>
          <a:xfrm>
            <a:off x="8829674" y="1641087"/>
            <a:ext cx="339043" cy="276999"/>
          </a:xfrm>
          <a:prstGeom prst="rect">
            <a:avLst/>
          </a:prstGeom>
          <a:noFill/>
        </p:spPr>
        <p:txBody>
          <a:bodyPr wrap="square" rtlCol="0">
            <a:spAutoFit/>
          </a:bodyPr>
          <a:lstStyle/>
          <a:p>
            <a:pPr algn="ctr"/>
            <a:r>
              <a:rPr lang="en-GB" sz="1200" b="1"/>
              <a:t>1</a:t>
            </a:r>
          </a:p>
        </p:txBody>
      </p:sp>
      <p:sp>
        <p:nvSpPr>
          <p:cNvPr id="19" name="TextBox 18">
            <a:extLst>
              <a:ext uri="{FF2B5EF4-FFF2-40B4-BE49-F238E27FC236}">
                <a16:creationId xmlns:a16="http://schemas.microsoft.com/office/drawing/2014/main" id="{D2F5A694-6D47-2966-EAF2-343B97A11156}"/>
              </a:ext>
            </a:extLst>
          </p:cNvPr>
          <p:cNvSpPr txBox="1"/>
          <p:nvPr/>
        </p:nvSpPr>
        <p:spPr>
          <a:xfrm>
            <a:off x="8829673" y="2117337"/>
            <a:ext cx="339043" cy="276999"/>
          </a:xfrm>
          <a:prstGeom prst="rect">
            <a:avLst/>
          </a:prstGeom>
          <a:noFill/>
        </p:spPr>
        <p:txBody>
          <a:bodyPr wrap="square" rtlCol="0">
            <a:spAutoFit/>
          </a:bodyPr>
          <a:lstStyle/>
          <a:p>
            <a:pPr algn="ctr"/>
            <a:r>
              <a:rPr lang="en-GB" sz="1200" b="1"/>
              <a:t>2</a:t>
            </a:r>
          </a:p>
        </p:txBody>
      </p:sp>
      <p:pic>
        <p:nvPicPr>
          <p:cNvPr id="22" name="Picture 21">
            <a:extLst>
              <a:ext uri="{FF2B5EF4-FFF2-40B4-BE49-F238E27FC236}">
                <a16:creationId xmlns:a16="http://schemas.microsoft.com/office/drawing/2014/main" id="{DC30DB38-ABED-C882-D4B3-9B1B615E746D}"/>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353B80B2-4681-E529-4D37-F5D56449128E}"/>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923DF732-0837-E136-4377-A0FA85345B9E}"/>
              </a:ext>
            </a:extLst>
          </p:cNvPr>
          <p:cNvSpPr/>
          <p:nvPr/>
        </p:nvSpPr>
        <p:spPr>
          <a:xfrm>
            <a:off x="3081339" y="350202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Valuation Analysis</a:t>
            </a:r>
          </a:p>
        </p:txBody>
      </p:sp>
      <p:sp>
        <p:nvSpPr>
          <p:cNvPr id="3" name="Rectangle 2">
            <a:extLst>
              <a:ext uri="{FF2B5EF4-FFF2-40B4-BE49-F238E27FC236}">
                <a16:creationId xmlns:a16="http://schemas.microsoft.com/office/drawing/2014/main" id="{3827048A-3B43-25D8-979F-49DE88A8DCAB}"/>
              </a:ext>
            </a:extLst>
          </p:cNvPr>
          <p:cNvSpPr/>
          <p:nvPr/>
        </p:nvSpPr>
        <p:spPr>
          <a:xfrm>
            <a:off x="3081339" y="397827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Recommendation</a:t>
            </a:r>
          </a:p>
        </p:txBody>
      </p:sp>
      <p:sp>
        <p:nvSpPr>
          <p:cNvPr id="4" name="TextBox 3">
            <a:extLst>
              <a:ext uri="{FF2B5EF4-FFF2-40B4-BE49-F238E27FC236}">
                <a16:creationId xmlns:a16="http://schemas.microsoft.com/office/drawing/2014/main" id="{50F9979B-DBBC-8A10-6F84-7B4FA7CAD006}"/>
              </a:ext>
            </a:extLst>
          </p:cNvPr>
          <p:cNvSpPr txBox="1"/>
          <p:nvPr/>
        </p:nvSpPr>
        <p:spPr>
          <a:xfrm>
            <a:off x="8710616" y="3546087"/>
            <a:ext cx="491439" cy="276999"/>
          </a:xfrm>
          <a:prstGeom prst="rect">
            <a:avLst/>
          </a:prstGeom>
          <a:noFill/>
        </p:spPr>
        <p:txBody>
          <a:bodyPr wrap="square" rtlCol="0">
            <a:spAutoFit/>
          </a:bodyPr>
          <a:lstStyle/>
          <a:p>
            <a:pPr algn="ctr"/>
            <a:r>
              <a:rPr lang="en-GB" sz="1200" b="1" dirty="0"/>
              <a:t>20</a:t>
            </a:r>
          </a:p>
        </p:txBody>
      </p:sp>
      <p:sp>
        <p:nvSpPr>
          <p:cNvPr id="5" name="TextBox 4">
            <a:extLst>
              <a:ext uri="{FF2B5EF4-FFF2-40B4-BE49-F238E27FC236}">
                <a16:creationId xmlns:a16="http://schemas.microsoft.com/office/drawing/2014/main" id="{36CF7597-1894-5E58-CE9C-6445B5F5E4F3}"/>
              </a:ext>
            </a:extLst>
          </p:cNvPr>
          <p:cNvSpPr txBox="1"/>
          <p:nvPr/>
        </p:nvSpPr>
        <p:spPr>
          <a:xfrm>
            <a:off x="8710615" y="4022336"/>
            <a:ext cx="491439" cy="276999"/>
          </a:xfrm>
          <a:prstGeom prst="rect">
            <a:avLst/>
          </a:prstGeom>
          <a:noFill/>
        </p:spPr>
        <p:txBody>
          <a:bodyPr wrap="square" rtlCol="0">
            <a:spAutoFit/>
          </a:bodyPr>
          <a:lstStyle/>
          <a:p>
            <a:pPr algn="ctr"/>
            <a:r>
              <a:rPr lang="en-GB" sz="1200" b="1" dirty="0"/>
              <a:t>26</a:t>
            </a:r>
          </a:p>
        </p:txBody>
      </p:sp>
      <p:sp>
        <p:nvSpPr>
          <p:cNvPr id="7" name="TextBox 6">
            <a:extLst>
              <a:ext uri="{FF2B5EF4-FFF2-40B4-BE49-F238E27FC236}">
                <a16:creationId xmlns:a16="http://schemas.microsoft.com/office/drawing/2014/main" id="{A1475820-9552-1751-640A-050E7BD03B4D}"/>
              </a:ext>
            </a:extLst>
          </p:cNvPr>
          <p:cNvSpPr txBox="1"/>
          <p:nvPr/>
        </p:nvSpPr>
        <p:spPr>
          <a:xfrm>
            <a:off x="8753474" y="2593587"/>
            <a:ext cx="491439" cy="276999"/>
          </a:xfrm>
          <a:prstGeom prst="rect">
            <a:avLst/>
          </a:prstGeom>
          <a:noFill/>
        </p:spPr>
        <p:txBody>
          <a:bodyPr wrap="square" rtlCol="0">
            <a:spAutoFit/>
          </a:bodyPr>
          <a:lstStyle/>
          <a:p>
            <a:pPr algn="ctr"/>
            <a:r>
              <a:rPr lang="en-GB" sz="1200" b="1" dirty="0"/>
              <a:t>7</a:t>
            </a:r>
          </a:p>
        </p:txBody>
      </p:sp>
      <p:sp>
        <p:nvSpPr>
          <p:cNvPr id="9" name="TextBox 8">
            <a:extLst>
              <a:ext uri="{FF2B5EF4-FFF2-40B4-BE49-F238E27FC236}">
                <a16:creationId xmlns:a16="http://schemas.microsoft.com/office/drawing/2014/main" id="{5F7B81F9-7BFB-A51A-0D76-C8D69386E5BC}"/>
              </a:ext>
            </a:extLst>
          </p:cNvPr>
          <p:cNvSpPr txBox="1"/>
          <p:nvPr/>
        </p:nvSpPr>
        <p:spPr>
          <a:xfrm>
            <a:off x="8710614" y="3075026"/>
            <a:ext cx="491439" cy="276999"/>
          </a:xfrm>
          <a:prstGeom prst="rect">
            <a:avLst/>
          </a:prstGeom>
          <a:noFill/>
        </p:spPr>
        <p:txBody>
          <a:bodyPr wrap="square" rtlCol="0">
            <a:spAutoFit/>
          </a:bodyPr>
          <a:lstStyle/>
          <a:p>
            <a:pPr algn="ctr"/>
            <a:r>
              <a:rPr lang="en-GB" sz="1200" b="1" dirty="0">
                <a:solidFill>
                  <a:schemeClr val="bg1"/>
                </a:solidFill>
              </a:rPr>
              <a:t>19</a:t>
            </a:r>
          </a:p>
        </p:txBody>
      </p:sp>
    </p:spTree>
    <p:extLst>
      <p:ext uri="{BB962C8B-B14F-4D97-AF65-F5344CB8AC3E}">
        <p14:creationId xmlns:p14="http://schemas.microsoft.com/office/powerpoint/2010/main" val="2155162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F6539E7-C685-6B9A-EA98-5FB9C51C019A}"/>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207F238A-1310-BD3C-8F39-25FCFF0DB47F}"/>
              </a:ext>
            </a:extLst>
          </p:cNvPr>
          <p:cNvSpPr txBox="1"/>
          <p:nvPr/>
        </p:nvSpPr>
        <p:spPr>
          <a:xfrm>
            <a:off x="771525" y="554593"/>
            <a:ext cx="1954381" cy="369332"/>
          </a:xfrm>
          <a:prstGeom prst="rect">
            <a:avLst/>
          </a:prstGeom>
          <a:noFill/>
        </p:spPr>
        <p:txBody>
          <a:bodyPr wrap="none" rtlCol="0">
            <a:spAutoFit/>
          </a:bodyPr>
          <a:lstStyle/>
          <a:p>
            <a:r>
              <a:rPr lang="en-GB">
                <a:solidFill>
                  <a:schemeClr val="bg1">
                    <a:lumMod val="50000"/>
                  </a:schemeClr>
                </a:solidFill>
              </a:rPr>
              <a:t>Financial Analysis</a:t>
            </a:r>
          </a:p>
        </p:txBody>
      </p:sp>
      <p:pic>
        <p:nvPicPr>
          <p:cNvPr id="7" name="Picture 6">
            <a:extLst>
              <a:ext uri="{FF2B5EF4-FFF2-40B4-BE49-F238E27FC236}">
                <a16:creationId xmlns:a16="http://schemas.microsoft.com/office/drawing/2014/main" id="{D8B61A5E-7D88-D4BD-D799-C29AF5DCF063}"/>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4AD65A37-2EE3-2C89-CBBC-116CBF08ABD1}"/>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TextBox 1">
            <a:extLst>
              <a:ext uri="{FF2B5EF4-FFF2-40B4-BE49-F238E27FC236}">
                <a16:creationId xmlns:a16="http://schemas.microsoft.com/office/drawing/2014/main" id="{AC3B548C-F65A-1F9F-50F4-7C1EC6CBE40E}"/>
              </a:ext>
            </a:extLst>
          </p:cNvPr>
          <p:cNvSpPr txBox="1"/>
          <p:nvPr/>
        </p:nvSpPr>
        <p:spPr>
          <a:xfrm>
            <a:off x="879248" y="923925"/>
            <a:ext cx="10266079" cy="461665"/>
          </a:xfrm>
          <a:prstGeom prst="rect">
            <a:avLst/>
          </a:prstGeom>
          <a:noFill/>
        </p:spPr>
        <p:txBody>
          <a:bodyPr wrap="square" rtlCol="0">
            <a:spAutoFit/>
          </a:bodyPr>
          <a:lstStyle/>
          <a:p>
            <a:r>
              <a:rPr lang="en-GB" sz="1200" b="1"/>
              <a:t>The S&amp;P 500 Information Technology sector still shows very strong fundamentals, with healthy margins and solid returns while its valuation is expected to become less stretched over the next two years as earnings growth improves.</a:t>
            </a:r>
          </a:p>
        </p:txBody>
      </p:sp>
      <p:sp>
        <p:nvSpPr>
          <p:cNvPr id="15" name="TextBox 14">
            <a:extLst>
              <a:ext uri="{FF2B5EF4-FFF2-40B4-BE49-F238E27FC236}">
                <a16:creationId xmlns:a16="http://schemas.microsoft.com/office/drawing/2014/main" id="{BA276A57-0120-5046-2B07-DB9CE3EF7457}"/>
              </a:ext>
            </a:extLst>
          </p:cNvPr>
          <p:cNvSpPr txBox="1"/>
          <p:nvPr/>
        </p:nvSpPr>
        <p:spPr>
          <a:xfrm>
            <a:off x="879248" y="1616422"/>
            <a:ext cx="3952875" cy="276999"/>
          </a:xfrm>
          <a:prstGeom prst="rect">
            <a:avLst/>
          </a:prstGeom>
          <a:noFill/>
        </p:spPr>
        <p:txBody>
          <a:bodyPr wrap="square" rtlCol="0">
            <a:spAutoFit/>
          </a:bodyPr>
          <a:lstStyle/>
          <a:p>
            <a:r>
              <a:rPr lang="en-GB" sz="1200" b="1" u="sng"/>
              <a:t>Growth Rates of Sector, Industries &amp; Major Companies</a:t>
            </a:r>
          </a:p>
        </p:txBody>
      </p:sp>
      <p:cxnSp>
        <p:nvCxnSpPr>
          <p:cNvPr id="16" name="Straight Connector 15">
            <a:extLst>
              <a:ext uri="{FF2B5EF4-FFF2-40B4-BE49-F238E27FC236}">
                <a16:creationId xmlns:a16="http://schemas.microsoft.com/office/drawing/2014/main" id="{0EC6823C-213C-C541-6382-0F128318E030}"/>
              </a:ext>
            </a:extLst>
          </p:cNvPr>
          <p:cNvCxnSpPr>
            <a:cxnSpLocks/>
          </p:cNvCxnSpPr>
          <p:nvPr/>
        </p:nvCxnSpPr>
        <p:spPr>
          <a:xfrm>
            <a:off x="8229600" y="2022871"/>
            <a:ext cx="0" cy="3852069"/>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75B63726-DC58-50AF-20E0-1342CC200281}"/>
              </a:ext>
            </a:extLst>
          </p:cNvPr>
          <p:cNvSpPr txBox="1"/>
          <p:nvPr/>
        </p:nvSpPr>
        <p:spPr>
          <a:xfrm>
            <a:off x="8948002" y="1613594"/>
            <a:ext cx="2197325" cy="276999"/>
          </a:xfrm>
          <a:prstGeom prst="rect">
            <a:avLst/>
          </a:prstGeom>
          <a:noFill/>
        </p:spPr>
        <p:txBody>
          <a:bodyPr wrap="square" rtlCol="0">
            <a:spAutoFit/>
          </a:bodyPr>
          <a:lstStyle/>
          <a:p>
            <a:pPr algn="ctr"/>
            <a:r>
              <a:rPr lang="en-GB" sz="1200" b="1" u="sng"/>
              <a:t>Info Tech Sector Highlights</a:t>
            </a:r>
          </a:p>
        </p:txBody>
      </p:sp>
      <p:pic>
        <p:nvPicPr>
          <p:cNvPr id="23" name="Picture 22">
            <a:extLst>
              <a:ext uri="{FF2B5EF4-FFF2-40B4-BE49-F238E27FC236}">
                <a16:creationId xmlns:a16="http://schemas.microsoft.com/office/drawing/2014/main" id="{8EE18B90-3B55-E939-EDAC-A09C66C4A0F8}"/>
              </a:ext>
            </a:extLst>
          </p:cNvPr>
          <p:cNvPicPr>
            <a:picLocks noChangeAspect="1"/>
          </p:cNvPicPr>
          <p:nvPr/>
        </p:nvPicPr>
        <p:blipFill>
          <a:blip r:embed="rId3"/>
          <a:stretch>
            <a:fillRect/>
          </a:stretch>
        </p:blipFill>
        <p:spPr>
          <a:xfrm>
            <a:off x="8362950" y="2118597"/>
            <a:ext cx="3676650" cy="2133600"/>
          </a:xfrm>
          <a:prstGeom prst="rect">
            <a:avLst/>
          </a:prstGeom>
        </p:spPr>
      </p:pic>
      <p:sp>
        <p:nvSpPr>
          <p:cNvPr id="24" name="TextBox 23">
            <a:extLst>
              <a:ext uri="{FF2B5EF4-FFF2-40B4-BE49-F238E27FC236}">
                <a16:creationId xmlns:a16="http://schemas.microsoft.com/office/drawing/2014/main" id="{CE4AD698-7A5C-3527-47C9-5D72EEB2AAEA}"/>
              </a:ext>
            </a:extLst>
          </p:cNvPr>
          <p:cNvSpPr txBox="1"/>
          <p:nvPr/>
        </p:nvSpPr>
        <p:spPr>
          <a:xfrm>
            <a:off x="8362950" y="4429213"/>
            <a:ext cx="3676649" cy="830997"/>
          </a:xfrm>
          <a:prstGeom prst="rect">
            <a:avLst/>
          </a:prstGeom>
          <a:noFill/>
        </p:spPr>
        <p:txBody>
          <a:bodyPr wrap="square" rtlCol="0">
            <a:spAutoFit/>
          </a:bodyPr>
          <a:lstStyle/>
          <a:p>
            <a:r>
              <a:rPr lang="en-GB" sz="1200" b="1"/>
              <a:t>Margins are expanding versus the past and expanding even faster relative to the S&amp;P 500. The market is already operating/trading at a premium and this is only increasing.</a:t>
            </a:r>
          </a:p>
        </p:txBody>
      </p:sp>
      <p:graphicFrame>
        <p:nvGraphicFramePr>
          <p:cNvPr id="25" name="Table 24">
            <a:extLst>
              <a:ext uri="{FF2B5EF4-FFF2-40B4-BE49-F238E27FC236}">
                <a16:creationId xmlns:a16="http://schemas.microsoft.com/office/drawing/2014/main" id="{D0BFDEFE-C8A4-AA56-C9CE-FCA3BF63AF13}"/>
              </a:ext>
            </a:extLst>
          </p:cNvPr>
          <p:cNvGraphicFramePr>
            <a:graphicFrameLocks noGrp="1"/>
          </p:cNvGraphicFramePr>
          <p:nvPr>
            <p:extLst>
              <p:ext uri="{D42A27DB-BD31-4B8C-83A1-F6EECF244321}">
                <p14:modId xmlns:p14="http://schemas.microsoft.com/office/powerpoint/2010/main" val="3784362851"/>
              </p:ext>
            </p:extLst>
          </p:nvPr>
        </p:nvGraphicFramePr>
        <p:xfrm>
          <a:off x="1000125" y="2022871"/>
          <a:ext cx="6908800" cy="3838575"/>
        </p:xfrm>
        <a:graphic>
          <a:graphicData uri="http://schemas.openxmlformats.org/drawingml/2006/table">
            <a:tbl>
              <a:tblPr/>
              <a:tblGrid>
                <a:gridCol w="863600">
                  <a:extLst>
                    <a:ext uri="{9D8B030D-6E8A-4147-A177-3AD203B41FA5}">
                      <a16:colId xmlns:a16="http://schemas.microsoft.com/office/drawing/2014/main" val="1918569333"/>
                    </a:ext>
                  </a:extLst>
                </a:gridCol>
                <a:gridCol w="863600">
                  <a:extLst>
                    <a:ext uri="{9D8B030D-6E8A-4147-A177-3AD203B41FA5}">
                      <a16:colId xmlns:a16="http://schemas.microsoft.com/office/drawing/2014/main" val="2459966098"/>
                    </a:ext>
                  </a:extLst>
                </a:gridCol>
                <a:gridCol w="863600">
                  <a:extLst>
                    <a:ext uri="{9D8B030D-6E8A-4147-A177-3AD203B41FA5}">
                      <a16:colId xmlns:a16="http://schemas.microsoft.com/office/drawing/2014/main" val="2699681097"/>
                    </a:ext>
                  </a:extLst>
                </a:gridCol>
                <a:gridCol w="863600">
                  <a:extLst>
                    <a:ext uri="{9D8B030D-6E8A-4147-A177-3AD203B41FA5}">
                      <a16:colId xmlns:a16="http://schemas.microsoft.com/office/drawing/2014/main" val="2711897705"/>
                    </a:ext>
                  </a:extLst>
                </a:gridCol>
                <a:gridCol w="863600">
                  <a:extLst>
                    <a:ext uri="{9D8B030D-6E8A-4147-A177-3AD203B41FA5}">
                      <a16:colId xmlns:a16="http://schemas.microsoft.com/office/drawing/2014/main" val="3813529632"/>
                    </a:ext>
                  </a:extLst>
                </a:gridCol>
                <a:gridCol w="863600">
                  <a:extLst>
                    <a:ext uri="{9D8B030D-6E8A-4147-A177-3AD203B41FA5}">
                      <a16:colId xmlns:a16="http://schemas.microsoft.com/office/drawing/2014/main" val="4012813213"/>
                    </a:ext>
                  </a:extLst>
                </a:gridCol>
                <a:gridCol w="863600">
                  <a:extLst>
                    <a:ext uri="{9D8B030D-6E8A-4147-A177-3AD203B41FA5}">
                      <a16:colId xmlns:a16="http://schemas.microsoft.com/office/drawing/2014/main" val="2089432687"/>
                    </a:ext>
                  </a:extLst>
                </a:gridCol>
                <a:gridCol w="863600">
                  <a:extLst>
                    <a:ext uri="{9D8B030D-6E8A-4147-A177-3AD203B41FA5}">
                      <a16:colId xmlns:a16="http://schemas.microsoft.com/office/drawing/2014/main" val="2073082704"/>
                    </a:ext>
                  </a:extLst>
                </a:gridCol>
              </a:tblGrid>
              <a:tr h="190500">
                <a:tc>
                  <a:txBody>
                    <a:bodyPr/>
                    <a:lstStyle/>
                    <a:p>
                      <a:pPr algn="l" fontAlgn="b">
                        <a:buNone/>
                      </a:pPr>
                      <a:r>
                        <a:rPr lang="en-GB" sz="1100" b="1" i="1" u="none" strike="noStrike">
                          <a:solidFill>
                            <a:srgbClr val="000000"/>
                          </a:solidFill>
                          <a:effectLst/>
                          <a:latin typeface="Aptos (body)"/>
                        </a:rPr>
                        <a:t>Sales</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2023</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2024</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1" i="0" u="none" strike="noStrike">
                          <a:solidFill>
                            <a:srgbClr val="000000"/>
                          </a:solidFill>
                          <a:effectLst/>
                          <a:latin typeface="Aptos (body)"/>
                        </a:rPr>
                        <a:t>2025</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2158063743"/>
                  </a:ext>
                </a:extLst>
              </a:tr>
              <a:tr h="180975">
                <a:tc gridSpan="2">
                  <a:txBody>
                    <a:bodyPr/>
                    <a:lstStyle/>
                    <a:p>
                      <a:pPr algn="l" fontAlgn="b">
                        <a:buNone/>
                      </a:pPr>
                      <a:r>
                        <a:rPr lang="en-GB" sz="1100" b="0" i="0" u="none" strike="noStrike">
                          <a:solidFill>
                            <a:srgbClr val="000000"/>
                          </a:solidFill>
                          <a:effectLst/>
                          <a:latin typeface="Aptos (body)"/>
                        </a:rPr>
                        <a:t>Info Tech Sector</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20%</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3388340304"/>
                  </a:ext>
                </a:extLst>
              </a:tr>
              <a:tr h="180975">
                <a:tc gridSpan="2">
                  <a:txBody>
                    <a:bodyPr/>
                    <a:lstStyle/>
                    <a:p>
                      <a:pPr algn="l" fontAlgn="b">
                        <a:buNone/>
                      </a:pPr>
                      <a:r>
                        <a:rPr lang="en-GB" sz="1100" b="0" i="0" u="none" strike="noStrike">
                          <a:solidFill>
                            <a:srgbClr val="000000"/>
                          </a:solidFill>
                          <a:effectLst/>
                          <a:latin typeface="Aptos (body)"/>
                        </a:rPr>
                        <a:t>Semiconductors Industry</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-6%</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24%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27%</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2153720125"/>
                  </a:ext>
                </a:extLst>
              </a:tr>
              <a:tr h="180975">
                <a:tc gridSpan="3">
                  <a:txBody>
                    <a:bodyPr/>
                    <a:lstStyle/>
                    <a:p>
                      <a:pPr algn="l" fontAlgn="b">
                        <a:buNone/>
                      </a:pPr>
                      <a:r>
                        <a:rPr lang="en-GB" sz="1100" b="0" i="0" u="none" strike="noStrike">
                          <a:solidFill>
                            <a:srgbClr val="000000"/>
                          </a:solidFill>
                          <a:effectLst/>
                          <a:latin typeface="Aptos (body)"/>
                        </a:rPr>
                        <a:t>Software &amp; Services Industry</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6%</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9%</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807857914"/>
                  </a:ext>
                </a:extLst>
              </a:tr>
              <a:tr h="180975">
                <a:tc gridSpan="2">
                  <a:txBody>
                    <a:bodyPr/>
                    <a:lstStyle/>
                    <a:p>
                      <a:pPr algn="l" fontAlgn="b">
                        <a:buNone/>
                      </a:pPr>
                      <a:r>
                        <a:rPr lang="en-GB" sz="1100" b="0" i="0" u="none" strike="noStrike">
                          <a:solidFill>
                            <a:srgbClr val="000000"/>
                          </a:solidFill>
                          <a:effectLst/>
                          <a:latin typeface="Aptos (body)"/>
                        </a:rPr>
                        <a:t>Tech Hardware Industry</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-1%</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5%</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16%</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3661149990"/>
                  </a:ext>
                </a:extLst>
              </a:tr>
              <a:tr h="180975">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extLst>
                  <a:ext uri="{0D108BD9-81ED-4DB2-BD59-A6C34878D82A}">
                    <a16:rowId xmlns:a16="http://schemas.microsoft.com/office/drawing/2014/main" val="1565491890"/>
                  </a:ext>
                </a:extLst>
              </a:tr>
              <a:tr h="190500">
                <a:tc>
                  <a:txBody>
                    <a:bodyPr/>
                    <a:lstStyle/>
                    <a:p>
                      <a:pPr algn="l" fontAlgn="b">
                        <a:buNone/>
                      </a:pPr>
                      <a:r>
                        <a:rPr lang="en-GB" sz="1100" b="1" i="1" u="none" strike="noStrike">
                          <a:solidFill>
                            <a:srgbClr val="000000"/>
                          </a:solidFill>
                          <a:effectLst/>
                          <a:latin typeface="Aptos (body)"/>
                        </a:rPr>
                        <a:t>Earnings</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2023</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2024</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1" i="0" u="none" strike="noStrike">
                          <a:solidFill>
                            <a:srgbClr val="000000"/>
                          </a:solidFill>
                          <a:effectLst/>
                          <a:latin typeface="Aptos (body)"/>
                        </a:rPr>
                        <a:t>2025</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2287461738"/>
                  </a:ext>
                </a:extLst>
              </a:tr>
              <a:tr h="180975">
                <a:tc gridSpan="2">
                  <a:txBody>
                    <a:bodyPr/>
                    <a:lstStyle/>
                    <a:p>
                      <a:pPr algn="l" fontAlgn="b">
                        <a:buNone/>
                      </a:pPr>
                      <a:r>
                        <a:rPr lang="en-GB" sz="1100" b="0" i="0" u="none" strike="noStrike">
                          <a:solidFill>
                            <a:srgbClr val="000000"/>
                          </a:solidFill>
                          <a:effectLst/>
                          <a:latin typeface="Aptos (body)"/>
                        </a:rPr>
                        <a:t>Info Tech Sector</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0%</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17%</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28%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2418804"/>
                  </a:ext>
                </a:extLst>
              </a:tr>
              <a:tr h="180975">
                <a:tc gridSpan="2">
                  <a:txBody>
                    <a:bodyPr/>
                    <a:lstStyle/>
                    <a:p>
                      <a:pPr algn="l" fontAlgn="b">
                        <a:buNone/>
                      </a:pPr>
                      <a:r>
                        <a:rPr lang="en-GB" sz="1100" b="0" i="0" u="none" strike="noStrike">
                          <a:solidFill>
                            <a:srgbClr val="000000"/>
                          </a:solidFill>
                          <a:effectLst/>
                          <a:latin typeface="Aptos (body)"/>
                        </a:rPr>
                        <a:t>Semiconductors Industry</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-15%</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50%</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44%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3592929998"/>
                  </a:ext>
                </a:extLst>
              </a:tr>
              <a:tr h="180975">
                <a:tc gridSpan="3">
                  <a:txBody>
                    <a:bodyPr/>
                    <a:lstStyle/>
                    <a:p>
                      <a:pPr algn="l" fontAlgn="b">
                        <a:buNone/>
                      </a:pPr>
                      <a:r>
                        <a:rPr lang="en-GB" sz="1100" b="0" i="0" u="none" strike="noStrike">
                          <a:solidFill>
                            <a:srgbClr val="000000"/>
                          </a:solidFill>
                          <a:effectLst/>
                          <a:latin typeface="Aptos (body)"/>
                        </a:rPr>
                        <a:t>Software &amp; Services Industry</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14%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14%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849680531"/>
                  </a:ext>
                </a:extLst>
              </a:tr>
              <a:tr h="180975">
                <a:tc gridSpan="2">
                  <a:txBody>
                    <a:bodyPr/>
                    <a:lstStyle/>
                    <a:p>
                      <a:pPr algn="l" fontAlgn="b">
                        <a:buNone/>
                      </a:pPr>
                      <a:r>
                        <a:rPr lang="en-GB" sz="1100" b="0" i="0" u="none" strike="noStrike">
                          <a:solidFill>
                            <a:srgbClr val="000000"/>
                          </a:solidFill>
                          <a:effectLst/>
                          <a:latin typeface="Aptos (body)"/>
                        </a:rPr>
                        <a:t>Tech Hardware Industry</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-2%</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5%</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CCCC"/>
                    </a:solidFill>
                  </a:tcPr>
                </a:tc>
                <a:tc>
                  <a:txBody>
                    <a:bodyPr/>
                    <a:lstStyle/>
                    <a:p>
                      <a:pPr algn="r" fontAlgn="b">
                        <a:buNone/>
                      </a:pPr>
                      <a:r>
                        <a:rPr lang="en-GB" sz="1100" b="0" i="0" u="none" strike="noStrike">
                          <a:solidFill>
                            <a:srgbClr val="000000"/>
                          </a:solidFill>
                          <a:effectLst/>
                          <a:latin typeface="Aptos (body)"/>
                        </a:rPr>
                        <a:t>14%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FF9999"/>
                    </a:solidFill>
                  </a:tcPr>
                </a:tc>
                <a:extLst>
                  <a:ext uri="{0D108BD9-81ED-4DB2-BD59-A6C34878D82A}">
                    <a16:rowId xmlns:a16="http://schemas.microsoft.com/office/drawing/2014/main" val="3450919616"/>
                  </a:ext>
                </a:extLst>
              </a:tr>
              <a:tr h="180975">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extLst>
                  <a:ext uri="{0D108BD9-81ED-4DB2-BD59-A6C34878D82A}">
                    <a16:rowId xmlns:a16="http://schemas.microsoft.com/office/drawing/2014/main" val="678747979"/>
                  </a:ext>
                </a:extLst>
              </a:tr>
              <a:tr h="190500">
                <a:tc>
                  <a:txBody>
                    <a:bodyPr/>
                    <a:lstStyle/>
                    <a:p>
                      <a:pPr algn="l" fontAlgn="b">
                        <a:buNone/>
                      </a:pPr>
                      <a:r>
                        <a:rPr lang="en-GB" sz="1100" b="1" i="1" u="none" strike="noStrike">
                          <a:solidFill>
                            <a:srgbClr val="000000"/>
                          </a:solidFill>
                          <a:effectLst/>
                          <a:latin typeface="Aptos (body)"/>
                        </a:rPr>
                        <a:t>Sales</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2023</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2024</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1" i="0" u="none" strike="noStrike">
                          <a:solidFill>
                            <a:srgbClr val="000000"/>
                          </a:solidFill>
                          <a:effectLst/>
                          <a:latin typeface="Aptos (body)"/>
                        </a:rPr>
                        <a:t>2025</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3924879685"/>
                  </a:ext>
                </a:extLst>
              </a:tr>
              <a:tr h="180975">
                <a:tc gridSpan="2">
                  <a:txBody>
                    <a:bodyPr/>
                    <a:lstStyle/>
                    <a:p>
                      <a:pPr algn="l" fontAlgn="b">
                        <a:buNone/>
                      </a:pPr>
                      <a:r>
                        <a:rPr lang="en-GB" sz="1100" b="0" i="0" u="none" strike="noStrike">
                          <a:solidFill>
                            <a:srgbClr val="000000"/>
                          </a:solidFill>
                          <a:effectLst/>
                          <a:latin typeface="Aptos (body)"/>
                        </a:rPr>
                        <a:t>NVIDIA Corporation</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0.2%</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126%</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0" i="0" u="none" strike="noStrike">
                          <a:solidFill>
                            <a:srgbClr val="000000"/>
                          </a:solidFill>
                          <a:effectLst/>
                          <a:latin typeface="Aptos (body)"/>
                        </a:rPr>
                        <a:t>114%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1387722368"/>
                  </a:ext>
                </a:extLst>
              </a:tr>
              <a:tr h="180975">
                <a:tc>
                  <a:txBody>
                    <a:bodyPr/>
                    <a:lstStyle/>
                    <a:p>
                      <a:pPr algn="l" fontAlgn="b">
                        <a:buNone/>
                      </a:pPr>
                      <a:r>
                        <a:rPr lang="en-GB" sz="1100" b="0" i="0" u="none" strike="noStrike">
                          <a:solidFill>
                            <a:srgbClr val="000000"/>
                          </a:solidFill>
                          <a:effectLst/>
                          <a:latin typeface="Aptos (body)"/>
                        </a:rPr>
                        <a:t>Apple Inc.</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-3%</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2%</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0" i="0" u="none" strike="noStrike">
                          <a:solidFill>
                            <a:srgbClr val="000000"/>
                          </a:solidFill>
                          <a:effectLst/>
                          <a:latin typeface="Aptos (body)"/>
                        </a:rPr>
                        <a:t>6%</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1609963340"/>
                  </a:ext>
                </a:extLst>
              </a:tr>
              <a:tr h="180975">
                <a:tc gridSpan="2">
                  <a:txBody>
                    <a:bodyPr/>
                    <a:lstStyle/>
                    <a:p>
                      <a:pPr algn="l" fontAlgn="b">
                        <a:buNone/>
                      </a:pPr>
                      <a:r>
                        <a:rPr lang="en-GB" sz="1100" b="0" i="0" u="none" strike="noStrike">
                          <a:solidFill>
                            <a:srgbClr val="000000"/>
                          </a:solidFill>
                          <a:effectLst/>
                          <a:latin typeface="Aptos (body)"/>
                        </a:rPr>
                        <a:t>Microsoft Corporation</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7%</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16%</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0" i="0" u="none" strike="noStrike">
                          <a:solidFill>
                            <a:srgbClr val="000000"/>
                          </a:solidFill>
                          <a:effectLst/>
                          <a:latin typeface="Aptos (body)"/>
                        </a:rPr>
                        <a:t>15%</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2344638938"/>
                  </a:ext>
                </a:extLst>
              </a:tr>
              <a:tr h="180975">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w="6350" cap="flat" cmpd="sng" algn="ctr">
                      <a:solidFill>
                        <a:srgbClr val="CC3300"/>
                      </a:solidFill>
                      <a:prstDash val="solid"/>
                      <a:round/>
                      <a:headEnd type="none" w="med" len="med"/>
                      <a:tailEnd type="none" w="med" len="med"/>
                    </a:lnT>
                    <a:lnB>
                      <a:noFill/>
                    </a:lnB>
                    <a:noFill/>
                  </a:tcPr>
                </a:tc>
                <a:extLst>
                  <a:ext uri="{0D108BD9-81ED-4DB2-BD59-A6C34878D82A}">
                    <a16:rowId xmlns:a16="http://schemas.microsoft.com/office/drawing/2014/main" val="3651847211"/>
                  </a:ext>
                </a:extLst>
              </a:tr>
              <a:tr h="190500">
                <a:tc>
                  <a:txBody>
                    <a:bodyPr/>
                    <a:lstStyle/>
                    <a:p>
                      <a:pPr algn="l" fontAlgn="b">
                        <a:buNone/>
                      </a:pPr>
                      <a:r>
                        <a:rPr lang="en-GB" sz="1100" b="1" i="1" u="none" strike="noStrike">
                          <a:solidFill>
                            <a:srgbClr val="000000"/>
                          </a:solidFill>
                          <a:effectLst/>
                          <a:latin typeface="Aptos (body)"/>
                        </a:rPr>
                        <a:t>EBIT</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l" fontAlgn="b">
                        <a:buNone/>
                      </a:pPr>
                      <a:endParaRPr lang="en-GB" sz="1100" b="0" i="0" u="none" strike="noStrike">
                        <a:solidFill>
                          <a:srgbClr val="000000"/>
                        </a:solidFill>
                        <a:effectLst/>
                        <a:latin typeface="Aptos (body)"/>
                      </a:endParaRP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2023</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ptos (body)"/>
                        </a:rPr>
                        <a:t>2024</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1" i="0" u="none" strike="noStrike">
                          <a:solidFill>
                            <a:srgbClr val="000000"/>
                          </a:solidFill>
                          <a:effectLst/>
                          <a:latin typeface="Aptos (body)"/>
                        </a:rPr>
                        <a:t>2025</a:t>
                      </a:r>
                    </a:p>
                  </a:txBody>
                  <a:tcPr marL="9525" marR="9525" marT="9525" marB="0" anchor="b">
                    <a:lnL>
                      <a:noFill/>
                    </a:lnL>
                    <a:lnR>
                      <a:noFill/>
                    </a:lnR>
                    <a:lnT>
                      <a:noFill/>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845818216"/>
                  </a:ext>
                </a:extLst>
              </a:tr>
              <a:tr h="180975">
                <a:tc gridSpan="2">
                  <a:txBody>
                    <a:bodyPr/>
                    <a:lstStyle/>
                    <a:p>
                      <a:pPr algn="l" fontAlgn="b">
                        <a:buNone/>
                      </a:pPr>
                      <a:r>
                        <a:rPr lang="en-GB" sz="1100" b="0" i="0" u="none" strike="noStrike">
                          <a:solidFill>
                            <a:srgbClr val="000000"/>
                          </a:solidFill>
                          <a:effectLst/>
                          <a:latin typeface="Aptos (body)"/>
                        </a:rPr>
                        <a:t>NVIDIA Corporation</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-39%</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395%</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0" i="0" u="none" strike="noStrike">
                          <a:solidFill>
                            <a:srgbClr val="000000"/>
                          </a:solidFill>
                          <a:effectLst/>
                          <a:latin typeface="Aptos (body)"/>
                        </a:rPr>
                        <a:t>144%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2757293918"/>
                  </a:ext>
                </a:extLst>
              </a:tr>
              <a:tr h="180975">
                <a:tc>
                  <a:txBody>
                    <a:bodyPr/>
                    <a:lstStyle/>
                    <a:p>
                      <a:pPr algn="l" fontAlgn="b">
                        <a:buNone/>
                      </a:pPr>
                      <a:r>
                        <a:rPr lang="en-GB" sz="1100" b="0" i="0" u="none" strike="noStrike">
                          <a:solidFill>
                            <a:srgbClr val="000000"/>
                          </a:solidFill>
                          <a:effectLst/>
                          <a:latin typeface="Aptos (body)"/>
                        </a:rPr>
                        <a:t>Apple Inc.</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-4%</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0" i="0" u="none" strike="noStrike">
                          <a:solidFill>
                            <a:srgbClr val="000000"/>
                          </a:solidFill>
                          <a:effectLst/>
                          <a:latin typeface="Aptos (body)"/>
                        </a:rPr>
                        <a:t>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3426189147"/>
                  </a:ext>
                </a:extLst>
              </a:tr>
              <a:tr h="180975">
                <a:tc gridSpan="2">
                  <a:txBody>
                    <a:bodyPr/>
                    <a:lstStyle/>
                    <a:p>
                      <a:pPr algn="l" fontAlgn="b">
                        <a:buNone/>
                      </a:pPr>
                      <a:r>
                        <a:rPr lang="en-GB" sz="1100" b="0" i="0" u="none" strike="noStrike">
                          <a:solidFill>
                            <a:srgbClr val="000000"/>
                          </a:solidFill>
                          <a:effectLst/>
                          <a:latin typeface="Aptos (body)"/>
                        </a:rPr>
                        <a:t>Microsoft Corporation</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l" fontAlgn="b">
                        <a:buNone/>
                      </a:pPr>
                      <a:r>
                        <a:rPr lang="en-GB" sz="1100" b="0" i="0" u="none" strike="noStrike">
                          <a:solidFill>
                            <a:srgbClr val="000000"/>
                          </a:solidFill>
                          <a:effectLst/>
                          <a:latin typeface="Aptos (body)"/>
                        </a:rPr>
                        <a:t> </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8%</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ptos (body)"/>
                        </a:rPr>
                        <a:t>22%</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CCECFF"/>
                    </a:solidFill>
                  </a:tcPr>
                </a:tc>
                <a:tc>
                  <a:txBody>
                    <a:bodyPr/>
                    <a:lstStyle/>
                    <a:p>
                      <a:pPr algn="r" fontAlgn="b">
                        <a:buNone/>
                      </a:pPr>
                      <a:r>
                        <a:rPr lang="en-GB" sz="1100" b="0" i="0" u="none" strike="noStrike">
                          <a:solidFill>
                            <a:srgbClr val="000000"/>
                          </a:solidFill>
                          <a:effectLst/>
                          <a:latin typeface="Aptos (body)"/>
                        </a:rPr>
                        <a:t>17%</a:t>
                      </a:r>
                    </a:p>
                  </a:txBody>
                  <a:tcPr marL="9525" marR="9525" marT="9525" marB="0" anchor="b">
                    <a:lnL>
                      <a:noFill/>
                    </a:lnL>
                    <a:lnR>
                      <a:noFill/>
                    </a:lnR>
                    <a:lnT w="6350" cap="flat" cmpd="sng" algn="ctr">
                      <a:solidFill>
                        <a:srgbClr val="CC3300"/>
                      </a:solidFill>
                      <a:prstDash val="solid"/>
                      <a:round/>
                      <a:headEnd type="none" w="med" len="med"/>
                      <a:tailEnd type="none" w="med" len="med"/>
                    </a:lnT>
                    <a:lnB w="6350" cap="flat" cmpd="sng" algn="ctr">
                      <a:solidFill>
                        <a:srgbClr val="CC3300"/>
                      </a:solidFill>
                      <a:prstDash val="solid"/>
                      <a:round/>
                      <a:headEnd type="none" w="med" len="med"/>
                      <a:tailEnd type="none" w="med" len="med"/>
                    </a:lnB>
                    <a:solidFill>
                      <a:srgbClr val="99CCFF"/>
                    </a:solidFill>
                  </a:tcPr>
                </a:tc>
                <a:extLst>
                  <a:ext uri="{0D108BD9-81ED-4DB2-BD59-A6C34878D82A}">
                    <a16:rowId xmlns:a16="http://schemas.microsoft.com/office/drawing/2014/main" val="1603012639"/>
                  </a:ext>
                </a:extLst>
              </a:tr>
            </a:tbl>
          </a:graphicData>
        </a:graphic>
      </p:graphicFrame>
      <p:sp>
        <p:nvSpPr>
          <p:cNvPr id="26" name="TextBox 25">
            <a:extLst>
              <a:ext uri="{FF2B5EF4-FFF2-40B4-BE49-F238E27FC236}">
                <a16:creationId xmlns:a16="http://schemas.microsoft.com/office/drawing/2014/main" id="{0FF5E96F-1847-2ECB-9645-31019C83506E}"/>
              </a:ext>
            </a:extLst>
          </p:cNvPr>
          <p:cNvSpPr txBox="1"/>
          <p:nvPr/>
        </p:nvSpPr>
        <p:spPr>
          <a:xfrm>
            <a:off x="1240339" y="6103352"/>
            <a:ext cx="1024639" cy="200055"/>
          </a:xfrm>
          <a:prstGeom prst="rect">
            <a:avLst/>
          </a:prstGeom>
          <a:noFill/>
        </p:spPr>
        <p:txBody>
          <a:bodyPr wrap="none" rtlCol="0">
            <a:spAutoFit/>
          </a:bodyPr>
          <a:lstStyle/>
          <a:p>
            <a:r>
              <a:rPr lang="en-GB" sz="700"/>
              <a:t>Source(s): Bloomberg</a:t>
            </a:r>
          </a:p>
        </p:txBody>
      </p:sp>
      <p:sp>
        <p:nvSpPr>
          <p:cNvPr id="3" name="Footer Placeholder 2">
            <a:extLst>
              <a:ext uri="{FF2B5EF4-FFF2-40B4-BE49-F238E27FC236}">
                <a16:creationId xmlns:a16="http://schemas.microsoft.com/office/drawing/2014/main" id="{32F5DE66-BA31-FB71-55A9-69BA8CF6EDD8}"/>
              </a:ext>
            </a:extLst>
          </p:cNvPr>
          <p:cNvSpPr>
            <a:spLocks noGrp="1"/>
          </p:cNvSpPr>
          <p:nvPr>
            <p:ph type="ftr" sz="quarter" idx="11"/>
          </p:nvPr>
        </p:nvSpPr>
        <p:spPr/>
        <p:txBody>
          <a:bodyPr/>
          <a:lstStyle/>
          <a:p>
            <a:r>
              <a:rPr lang="en-GB"/>
              <a:t>19</a:t>
            </a:r>
          </a:p>
        </p:txBody>
      </p:sp>
    </p:spTree>
    <p:extLst>
      <p:ext uri="{BB962C8B-B14F-4D97-AF65-F5344CB8AC3E}">
        <p14:creationId xmlns:p14="http://schemas.microsoft.com/office/powerpoint/2010/main" val="2702436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71BB3-7CB4-AB68-E958-75958CF7CAE9}"/>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334CC21-9F44-AB60-F7DF-14ADC4FA5460}"/>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D28CA7D7-8BD2-B959-A5B3-D6759AB0CC0E}"/>
              </a:ext>
            </a:extLst>
          </p:cNvPr>
          <p:cNvSpPr txBox="1"/>
          <p:nvPr/>
        </p:nvSpPr>
        <p:spPr>
          <a:xfrm>
            <a:off x="771525" y="554593"/>
            <a:ext cx="937629" cy="369332"/>
          </a:xfrm>
          <a:prstGeom prst="rect">
            <a:avLst/>
          </a:prstGeom>
          <a:noFill/>
        </p:spPr>
        <p:txBody>
          <a:bodyPr wrap="none" rtlCol="0">
            <a:spAutoFit/>
          </a:bodyPr>
          <a:lstStyle/>
          <a:p>
            <a:r>
              <a:rPr lang="en-GB">
                <a:solidFill>
                  <a:schemeClr val="bg1">
                    <a:lumMod val="50000"/>
                  </a:schemeClr>
                </a:solidFill>
              </a:rPr>
              <a:t>Agenda</a:t>
            </a:r>
          </a:p>
        </p:txBody>
      </p:sp>
      <p:sp>
        <p:nvSpPr>
          <p:cNvPr id="13" name="Rectangle 12">
            <a:extLst>
              <a:ext uri="{FF2B5EF4-FFF2-40B4-BE49-F238E27FC236}">
                <a16:creationId xmlns:a16="http://schemas.microsoft.com/office/drawing/2014/main" id="{D1CB25DB-7A48-BEE0-4105-0C264ACFD827}"/>
              </a:ext>
            </a:extLst>
          </p:cNvPr>
          <p:cNvSpPr/>
          <p:nvPr/>
        </p:nvSpPr>
        <p:spPr>
          <a:xfrm>
            <a:off x="3081339" y="15970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Overview</a:t>
            </a:r>
          </a:p>
        </p:txBody>
      </p:sp>
      <p:sp>
        <p:nvSpPr>
          <p:cNvPr id="14" name="Rectangle 13">
            <a:extLst>
              <a:ext uri="{FF2B5EF4-FFF2-40B4-BE49-F238E27FC236}">
                <a16:creationId xmlns:a16="http://schemas.microsoft.com/office/drawing/2014/main" id="{BD87C632-BEA6-02F5-B6A8-F370F8F0DEF8}"/>
              </a:ext>
            </a:extLst>
          </p:cNvPr>
          <p:cNvSpPr/>
          <p:nvPr/>
        </p:nvSpPr>
        <p:spPr>
          <a:xfrm>
            <a:off x="3081339" y="20732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Business Analysis</a:t>
            </a:r>
          </a:p>
        </p:txBody>
      </p:sp>
      <p:sp>
        <p:nvSpPr>
          <p:cNvPr id="15" name="Rectangle 14">
            <a:extLst>
              <a:ext uri="{FF2B5EF4-FFF2-40B4-BE49-F238E27FC236}">
                <a16:creationId xmlns:a16="http://schemas.microsoft.com/office/drawing/2014/main" id="{93AFE0BF-8455-2381-F4AA-0B6A9073A649}"/>
              </a:ext>
            </a:extLst>
          </p:cNvPr>
          <p:cNvSpPr/>
          <p:nvPr/>
        </p:nvSpPr>
        <p:spPr>
          <a:xfrm>
            <a:off x="3081339" y="25495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Economic Analysis</a:t>
            </a:r>
          </a:p>
        </p:txBody>
      </p:sp>
      <p:sp>
        <p:nvSpPr>
          <p:cNvPr id="16" name="Rectangle 15">
            <a:extLst>
              <a:ext uri="{FF2B5EF4-FFF2-40B4-BE49-F238E27FC236}">
                <a16:creationId xmlns:a16="http://schemas.microsoft.com/office/drawing/2014/main" id="{D2DF8157-58D4-B337-BF37-65AF231C6E7D}"/>
              </a:ext>
            </a:extLst>
          </p:cNvPr>
          <p:cNvSpPr/>
          <p:nvPr/>
        </p:nvSpPr>
        <p:spPr>
          <a:xfrm>
            <a:off x="3081339" y="30257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Financial Analysis</a:t>
            </a:r>
          </a:p>
        </p:txBody>
      </p:sp>
      <p:sp>
        <p:nvSpPr>
          <p:cNvPr id="17" name="TextBox 16">
            <a:extLst>
              <a:ext uri="{FF2B5EF4-FFF2-40B4-BE49-F238E27FC236}">
                <a16:creationId xmlns:a16="http://schemas.microsoft.com/office/drawing/2014/main" id="{1EED888C-8936-3CE2-93A0-40C741F52742}"/>
              </a:ext>
            </a:extLst>
          </p:cNvPr>
          <p:cNvSpPr txBox="1"/>
          <p:nvPr/>
        </p:nvSpPr>
        <p:spPr>
          <a:xfrm>
            <a:off x="8677277" y="1320025"/>
            <a:ext cx="558118" cy="276999"/>
          </a:xfrm>
          <a:prstGeom prst="rect">
            <a:avLst/>
          </a:prstGeom>
          <a:noFill/>
        </p:spPr>
        <p:txBody>
          <a:bodyPr wrap="square" rtlCol="0">
            <a:spAutoFit/>
          </a:bodyPr>
          <a:lstStyle/>
          <a:p>
            <a:r>
              <a:rPr lang="en-GB" sz="1200" b="1"/>
              <a:t>Page</a:t>
            </a:r>
          </a:p>
        </p:txBody>
      </p:sp>
      <p:sp>
        <p:nvSpPr>
          <p:cNvPr id="18" name="TextBox 17">
            <a:extLst>
              <a:ext uri="{FF2B5EF4-FFF2-40B4-BE49-F238E27FC236}">
                <a16:creationId xmlns:a16="http://schemas.microsoft.com/office/drawing/2014/main" id="{E860C660-9FF6-62D2-92C0-05185C672983}"/>
              </a:ext>
            </a:extLst>
          </p:cNvPr>
          <p:cNvSpPr txBox="1"/>
          <p:nvPr/>
        </p:nvSpPr>
        <p:spPr>
          <a:xfrm>
            <a:off x="8829674" y="1641087"/>
            <a:ext cx="339043" cy="276999"/>
          </a:xfrm>
          <a:prstGeom prst="rect">
            <a:avLst/>
          </a:prstGeom>
          <a:noFill/>
        </p:spPr>
        <p:txBody>
          <a:bodyPr wrap="square" rtlCol="0">
            <a:spAutoFit/>
          </a:bodyPr>
          <a:lstStyle/>
          <a:p>
            <a:pPr algn="ctr"/>
            <a:r>
              <a:rPr lang="en-GB" sz="1200" b="1"/>
              <a:t>1</a:t>
            </a:r>
          </a:p>
        </p:txBody>
      </p:sp>
      <p:sp>
        <p:nvSpPr>
          <p:cNvPr id="19" name="TextBox 18">
            <a:extLst>
              <a:ext uri="{FF2B5EF4-FFF2-40B4-BE49-F238E27FC236}">
                <a16:creationId xmlns:a16="http://schemas.microsoft.com/office/drawing/2014/main" id="{432EE75E-BB32-585D-619B-DA093F02DB64}"/>
              </a:ext>
            </a:extLst>
          </p:cNvPr>
          <p:cNvSpPr txBox="1"/>
          <p:nvPr/>
        </p:nvSpPr>
        <p:spPr>
          <a:xfrm>
            <a:off x="8829673" y="2117337"/>
            <a:ext cx="339043" cy="276999"/>
          </a:xfrm>
          <a:prstGeom prst="rect">
            <a:avLst/>
          </a:prstGeom>
          <a:noFill/>
        </p:spPr>
        <p:txBody>
          <a:bodyPr wrap="square" rtlCol="0">
            <a:spAutoFit/>
          </a:bodyPr>
          <a:lstStyle/>
          <a:p>
            <a:pPr algn="ctr"/>
            <a:r>
              <a:rPr lang="en-GB" sz="1200" b="1"/>
              <a:t>2</a:t>
            </a:r>
          </a:p>
        </p:txBody>
      </p:sp>
      <p:pic>
        <p:nvPicPr>
          <p:cNvPr id="22" name="Picture 21">
            <a:extLst>
              <a:ext uri="{FF2B5EF4-FFF2-40B4-BE49-F238E27FC236}">
                <a16:creationId xmlns:a16="http://schemas.microsoft.com/office/drawing/2014/main" id="{5A765FC2-DA56-0275-B7EF-6D6450BA0317}"/>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78422D38-5224-EB7F-F782-6ED48566CE7F}"/>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B3AA391B-D601-ACC3-CCB0-423E50070A11}"/>
              </a:ext>
            </a:extLst>
          </p:cNvPr>
          <p:cNvSpPr/>
          <p:nvPr/>
        </p:nvSpPr>
        <p:spPr>
          <a:xfrm>
            <a:off x="3081339" y="3502023"/>
            <a:ext cx="6029322"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Valuation Analysis</a:t>
            </a:r>
          </a:p>
        </p:txBody>
      </p:sp>
      <p:sp>
        <p:nvSpPr>
          <p:cNvPr id="3" name="Rectangle 2">
            <a:extLst>
              <a:ext uri="{FF2B5EF4-FFF2-40B4-BE49-F238E27FC236}">
                <a16:creationId xmlns:a16="http://schemas.microsoft.com/office/drawing/2014/main" id="{BD254249-61FE-A5AE-AAB4-D2217BDA3F6A}"/>
              </a:ext>
            </a:extLst>
          </p:cNvPr>
          <p:cNvSpPr/>
          <p:nvPr/>
        </p:nvSpPr>
        <p:spPr>
          <a:xfrm>
            <a:off x="3081339" y="397827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Recommendation</a:t>
            </a:r>
          </a:p>
        </p:txBody>
      </p:sp>
      <p:sp>
        <p:nvSpPr>
          <p:cNvPr id="4" name="TextBox 3">
            <a:extLst>
              <a:ext uri="{FF2B5EF4-FFF2-40B4-BE49-F238E27FC236}">
                <a16:creationId xmlns:a16="http://schemas.microsoft.com/office/drawing/2014/main" id="{53712776-9FC2-D189-6635-E6E8ADAFFC62}"/>
              </a:ext>
            </a:extLst>
          </p:cNvPr>
          <p:cNvSpPr txBox="1"/>
          <p:nvPr/>
        </p:nvSpPr>
        <p:spPr>
          <a:xfrm>
            <a:off x="8710616" y="3546087"/>
            <a:ext cx="491439" cy="276999"/>
          </a:xfrm>
          <a:prstGeom prst="rect">
            <a:avLst/>
          </a:prstGeom>
          <a:noFill/>
        </p:spPr>
        <p:txBody>
          <a:bodyPr wrap="square" rtlCol="0">
            <a:spAutoFit/>
          </a:bodyPr>
          <a:lstStyle/>
          <a:p>
            <a:pPr algn="ctr"/>
            <a:r>
              <a:rPr lang="en-GB" sz="1200" b="1" dirty="0">
                <a:solidFill>
                  <a:schemeClr val="bg1"/>
                </a:solidFill>
              </a:rPr>
              <a:t>20</a:t>
            </a:r>
          </a:p>
        </p:txBody>
      </p:sp>
      <p:sp>
        <p:nvSpPr>
          <p:cNvPr id="5" name="TextBox 4">
            <a:extLst>
              <a:ext uri="{FF2B5EF4-FFF2-40B4-BE49-F238E27FC236}">
                <a16:creationId xmlns:a16="http://schemas.microsoft.com/office/drawing/2014/main" id="{AE32DD11-7037-2506-5FA8-0B76E6C91032}"/>
              </a:ext>
            </a:extLst>
          </p:cNvPr>
          <p:cNvSpPr txBox="1"/>
          <p:nvPr/>
        </p:nvSpPr>
        <p:spPr>
          <a:xfrm>
            <a:off x="8710615" y="4022336"/>
            <a:ext cx="491439" cy="276999"/>
          </a:xfrm>
          <a:prstGeom prst="rect">
            <a:avLst/>
          </a:prstGeom>
          <a:noFill/>
        </p:spPr>
        <p:txBody>
          <a:bodyPr wrap="square" rtlCol="0">
            <a:spAutoFit/>
          </a:bodyPr>
          <a:lstStyle/>
          <a:p>
            <a:pPr algn="ctr"/>
            <a:r>
              <a:rPr lang="en-GB" sz="1200" b="1" dirty="0"/>
              <a:t>26</a:t>
            </a:r>
          </a:p>
        </p:txBody>
      </p:sp>
      <p:sp>
        <p:nvSpPr>
          <p:cNvPr id="7" name="TextBox 6">
            <a:extLst>
              <a:ext uri="{FF2B5EF4-FFF2-40B4-BE49-F238E27FC236}">
                <a16:creationId xmlns:a16="http://schemas.microsoft.com/office/drawing/2014/main" id="{1098519A-33A6-374E-A0D6-95FBD4102916}"/>
              </a:ext>
            </a:extLst>
          </p:cNvPr>
          <p:cNvSpPr txBox="1"/>
          <p:nvPr/>
        </p:nvSpPr>
        <p:spPr>
          <a:xfrm>
            <a:off x="8753474" y="2593587"/>
            <a:ext cx="491439" cy="276999"/>
          </a:xfrm>
          <a:prstGeom prst="rect">
            <a:avLst/>
          </a:prstGeom>
          <a:noFill/>
        </p:spPr>
        <p:txBody>
          <a:bodyPr wrap="square" rtlCol="0">
            <a:spAutoFit/>
          </a:bodyPr>
          <a:lstStyle/>
          <a:p>
            <a:pPr algn="ctr"/>
            <a:r>
              <a:rPr lang="en-GB" sz="1200" b="1" dirty="0"/>
              <a:t>7</a:t>
            </a:r>
          </a:p>
        </p:txBody>
      </p:sp>
      <p:sp>
        <p:nvSpPr>
          <p:cNvPr id="9" name="TextBox 8">
            <a:extLst>
              <a:ext uri="{FF2B5EF4-FFF2-40B4-BE49-F238E27FC236}">
                <a16:creationId xmlns:a16="http://schemas.microsoft.com/office/drawing/2014/main" id="{E8F8CA34-ED66-565C-2B10-A9A448EBB0C0}"/>
              </a:ext>
            </a:extLst>
          </p:cNvPr>
          <p:cNvSpPr txBox="1"/>
          <p:nvPr/>
        </p:nvSpPr>
        <p:spPr>
          <a:xfrm>
            <a:off x="8710614" y="3075026"/>
            <a:ext cx="491439" cy="276999"/>
          </a:xfrm>
          <a:prstGeom prst="rect">
            <a:avLst/>
          </a:prstGeom>
          <a:noFill/>
        </p:spPr>
        <p:txBody>
          <a:bodyPr wrap="square" rtlCol="0">
            <a:spAutoFit/>
          </a:bodyPr>
          <a:lstStyle/>
          <a:p>
            <a:pPr algn="ctr"/>
            <a:r>
              <a:rPr lang="en-GB" sz="1200" b="1" dirty="0"/>
              <a:t>19</a:t>
            </a:r>
          </a:p>
        </p:txBody>
      </p:sp>
    </p:spTree>
    <p:extLst>
      <p:ext uri="{BB962C8B-B14F-4D97-AF65-F5344CB8AC3E}">
        <p14:creationId xmlns:p14="http://schemas.microsoft.com/office/powerpoint/2010/main" val="1184791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38E0D14-F4D1-D928-991F-BABB5BC28733}"/>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5CF55C3F-94C4-2A80-873A-AA2EE52E7792}"/>
              </a:ext>
            </a:extLst>
          </p:cNvPr>
          <p:cNvSpPr txBox="1"/>
          <p:nvPr/>
        </p:nvSpPr>
        <p:spPr>
          <a:xfrm>
            <a:off x="771525" y="554593"/>
            <a:ext cx="4420121" cy="369332"/>
          </a:xfrm>
          <a:prstGeom prst="rect">
            <a:avLst/>
          </a:prstGeom>
          <a:noFill/>
        </p:spPr>
        <p:txBody>
          <a:bodyPr wrap="none" rtlCol="0">
            <a:spAutoFit/>
          </a:bodyPr>
          <a:lstStyle/>
          <a:p>
            <a:r>
              <a:rPr lang="en-GB">
                <a:solidFill>
                  <a:schemeClr val="bg1">
                    <a:lumMod val="50000"/>
                  </a:schemeClr>
                </a:solidFill>
              </a:rPr>
              <a:t>Valuation Analysis – The State of the Sector</a:t>
            </a:r>
          </a:p>
        </p:txBody>
      </p:sp>
      <p:pic>
        <p:nvPicPr>
          <p:cNvPr id="7" name="Picture 6">
            <a:extLst>
              <a:ext uri="{FF2B5EF4-FFF2-40B4-BE49-F238E27FC236}">
                <a16:creationId xmlns:a16="http://schemas.microsoft.com/office/drawing/2014/main" id="{A0D111E8-89C3-5185-9758-0BBD8C02E1E5}"/>
              </a:ext>
            </a:extLst>
          </p:cNvPr>
          <p:cNvPicPr>
            <a:picLocks noChangeAspect="1"/>
          </p:cNvPicPr>
          <p:nvPr/>
        </p:nvPicPr>
        <p:blipFill>
          <a:blip r:embed="rId3"/>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E1AC287B-F810-2742-19AD-72C52E44642A}"/>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graphicFrame>
        <p:nvGraphicFramePr>
          <p:cNvPr id="2" name="Table 1">
            <a:extLst>
              <a:ext uri="{FF2B5EF4-FFF2-40B4-BE49-F238E27FC236}">
                <a16:creationId xmlns:a16="http://schemas.microsoft.com/office/drawing/2014/main" id="{3044CC1B-A0E5-C0AF-9B06-97E87E325225}"/>
              </a:ext>
            </a:extLst>
          </p:cNvPr>
          <p:cNvGraphicFramePr>
            <a:graphicFrameLocks noGrp="1"/>
          </p:cNvGraphicFramePr>
          <p:nvPr>
            <p:extLst>
              <p:ext uri="{D42A27DB-BD31-4B8C-83A1-F6EECF244321}">
                <p14:modId xmlns:p14="http://schemas.microsoft.com/office/powerpoint/2010/main" val="788884016"/>
              </p:ext>
            </p:extLst>
          </p:nvPr>
        </p:nvGraphicFramePr>
        <p:xfrm>
          <a:off x="2011683" y="1726982"/>
          <a:ext cx="8168634" cy="2062480"/>
        </p:xfrm>
        <a:graphic>
          <a:graphicData uri="http://schemas.openxmlformats.org/drawingml/2006/table">
            <a:tbl>
              <a:tblPr firstRow="1" bandRow="1">
                <a:tableStyleId>{5C22544A-7EE6-4342-B048-85BDC9FD1C3A}</a:tableStyleId>
              </a:tblPr>
              <a:tblGrid>
                <a:gridCol w="1361439">
                  <a:extLst>
                    <a:ext uri="{9D8B030D-6E8A-4147-A177-3AD203B41FA5}">
                      <a16:colId xmlns:a16="http://schemas.microsoft.com/office/drawing/2014/main" val="190458251"/>
                    </a:ext>
                  </a:extLst>
                </a:gridCol>
                <a:gridCol w="1361439">
                  <a:extLst>
                    <a:ext uri="{9D8B030D-6E8A-4147-A177-3AD203B41FA5}">
                      <a16:colId xmlns:a16="http://schemas.microsoft.com/office/drawing/2014/main" val="4029766429"/>
                    </a:ext>
                  </a:extLst>
                </a:gridCol>
                <a:gridCol w="1361439">
                  <a:extLst>
                    <a:ext uri="{9D8B030D-6E8A-4147-A177-3AD203B41FA5}">
                      <a16:colId xmlns:a16="http://schemas.microsoft.com/office/drawing/2014/main" val="257713898"/>
                    </a:ext>
                  </a:extLst>
                </a:gridCol>
                <a:gridCol w="1361439">
                  <a:extLst>
                    <a:ext uri="{9D8B030D-6E8A-4147-A177-3AD203B41FA5}">
                      <a16:colId xmlns:a16="http://schemas.microsoft.com/office/drawing/2014/main" val="1974464143"/>
                    </a:ext>
                  </a:extLst>
                </a:gridCol>
                <a:gridCol w="1361439">
                  <a:extLst>
                    <a:ext uri="{9D8B030D-6E8A-4147-A177-3AD203B41FA5}">
                      <a16:colId xmlns:a16="http://schemas.microsoft.com/office/drawing/2014/main" val="3504668844"/>
                    </a:ext>
                  </a:extLst>
                </a:gridCol>
                <a:gridCol w="1361439">
                  <a:extLst>
                    <a:ext uri="{9D8B030D-6E8A-4147-A177-3AD203B41FA5}">
                      <a16:colId xmlns:a16="http://schemas.microsoft.com/office/drawing/2014/main" val="1820929874"/>
                    </a:ext>
                  </a:extLst>
                </a:gridCol>
              </a:tblGrid>
              <a:tr h="370840">
                <a:tc>
                  <a:txBody>
                    <a:bodyPr/>
                    <a:lstStyle/>
                    <a:p>
                      <a:pPr algn="l"/>
                      <a:r>
                        <a:rPr lang="en-US" sz="1600"/>
                        <a:t>Absolute Basis</a:t>
                      </a:r>
                    </a:p>
                  </a:txBody>
                  <a:tcPr>
                    <a:solidFill>
                      <a:srgbClr val="BA2025"/>
                    </a:solidFill>
                  </a:tcPr>
                </a:tc>
                <a:tc>
                  <a:txBody>
                    <a:bodyPr/>
                    <a:lstStyle/>
                    <a:p>
                      <a:pPr algn="ctr"/>
                      <a:r>
                        <a:rPr lang="en-US" sz="1600"/>
                        <a:t>High</a:t>
                      </a:r>
                    </a:p>
                  </a:txBody>
                  <a:tcPr anchor="ctr">
                    <a:solidFill>
                      <a:srgbClr val="BA2025"/>
                    </a:solidFill>
                  </a:tcPr>
                </a:tc>
                <a:tc>
                  <a:txBody>
                    <a:bodyPr/>
                    <a:lstStyle/>
                    <a:p>
                      <a:pPr algn="ctr"/>
                      <a:r>
                        <a:rPr lang="en-US" sz="1600"/>
                        <a:t>Low</a:t>
                      </a:r>
                    </a:p>
                  </a:txBody>
                  <a:tcPr anchor="ctr">
                    <a:solidFill>
                      <a:srgbClr val="BA2025"/>
                    </a:solidFill>
                  </a:tcPr>
                </a:tc>
                <a:tc>
                  <a:txBody>
                    <a:bodyPr/>
                    <a:lstStyle/>
                    <a:p>
                      <a:pPr algn="ctr"/>
                      <a:r>
                        <a:rPr lang="en-US" sz="1600"/>
                        <a:t>Average</a:t>
                      </a:r>
                    </a:p>
                  </a:txBody>
                  <a:tcPr anchor="ctr">
                    <a:solidFill>
                      <a:srgbClr val="BA2025"/>
                    </a:solidFill>
                  </a:tcPr>
                </a:tc>
                <a:tc>
                  <a:txBody>
                    <a:bodyPr/>
                    <a:lstStyle/>
                    <a:p>
                      <a:pPr algn="ctr"/>
                      <a:r>
                        <a:rPr lang="en-US" sz="1600"/>
                        <a:t>Current</a:t>
                      </a:r>
                    </a:p>
                  </a:txBody>
                  <a:tcPr anchor="ctr">
                    <a:solidFill>
                      <a:srgbClr val="BA2025"/>
                    </a:solidFill>
                  </a:tcPr>
                </a:tc>
                <a:tc>
                  <a:txBody>
                    <a:bodyPr/>
                    <a:lstStyle/>
                    <a:p>
                      <a:pPr lvl="0" algn="ctr">
                        <a:buNone/>
                      </a:pPr>
                      <a:r>
                        <a:rPr lang="en-US" sz="1600"/>
                        <a:t>% Up from Average</a:t>
                      </a:r>
                    </a:p>
                  </a:txBody>
                  <a:tcPr anchor="ctr">
                    <a:solidFill>
                      <a:srgbClr val="BA2025"/>
                    </a:solidFill>
                  </a:tcPr>
                </a:tc>
                <a:extLst>
                  <a:ext uri="{0D108BD9-81ED-4DB2-BD59-A6C34878D82A}">
                    <a16:rowId xmlns:a16="http://schemas.microsoft.com/office/drawing/2014/main" val="3119671748"/>
                  </a:ext>
                </a:extLst>
              </a:tr>
              <a:tr h="370840">
                <a:tc>
                  <a:txBody>
                    <a:bodyPr/>
                    <a:lstStyle/>
                    <a:p>
                      <a:r>
                        <a:rPr lang="en-US" sz="1600"/>
                        <a:t>P/E</a:t>
                      </a:r>
                    </a:p>
                  </a:txBody>
                  <a:tcPr/>
                </a:tc>
                <a:tc>
                  <a:txBody>
                    <a:bodyPr/>
                    <a:lstStyle/>
                    <a:p>
                      <a:pPr algn="ctr"/>
                      <a:r>
                        <a:rPr lang="en-US" sz="1600"/>
                        <a:t>45.4425</a:t>
                      </a:r>
                    </a:p>
                  </a:txBody>
                  <a:tcPr/>
                </a:tc>
                <a:tc>
                  <a:txBody>
                    <a:bodyPr/>
                    <a:lstStyle/>
                    <a:p>
                      <a:pPr algn="ctr"/>
                      <a:r>
                        <a:rPr lang="en-US" sz="1600"/>
                        <a:t>11.0305</a:t>
                      </a:r>
                    </a:p>
                  </a:txBody>
                  <a:tcPr/>
                </a:tc>
                <a:tc>
                  <a:txBody>
                    <a:bodyPr/>
                    <a:lstStyle/>
                    <a:p>
                      <a:pPr algn="ctr"/>
                      <a:r>
                        <a:rPr lang="en-US" sz="1600"/>
                        <a:t>23.7466</a:t>
                      </a:r>
                    </a:p>
                  </a:txBody>
                  <a:tcPr/>
                </a:tc>
                <a:tc>
                  <a:txBody>
                    <a:bodyPr/>
                    <a:lstStyle/>
                    <a:p>
                      <a:pPr algn="ctr"/>
                      <a:r>
                        <a:rPr lang="en-US" sz="1600"/>
                        <a:t>39.5882</a:t>
                      </a:r>
                    </a:p>
                  </a:txBody>
                  <a:tcPr/>
                </a:tc>
                <a:tc>
                  <a:txBody>
                    <a:bodyPr/>
                    <a:lstStyle/>
                    <a:p>
                      <a:pPr lvl="0" algn="ctr">
                        <a:buNone/>
                      </a:pPr>
                      <a:r>
                        <a:rPr lang="en-US" sz="1600"/>
                        <a:t>66.71%</a:t>
                      </a:r>
                    </a:p>
                  </a:txBody>
                  <a:tcPr/>
                </a:tc>
                <a:extLst>
                  <a:ext uri="{0D108BD9-81ED-4DB2-BD59-A6C34878D82A}">
                    <a16:rowId xmlns:a16="http://schemas.microsoft.com/office/drawing/2014/main" val="2521155269"/>
                  </a:ext>
                </a:extLst>
              </a:tr>
              <a:tr h="370840">
                <a:tc>
                  <a:txBody>
                    <a:bodyPr/>
                    <a:lstStyle/>
                    <a:p>
                      <a:r>
                        <a:rPr lang="en-US" sz="1600"/>
                        <a:t>P/B</a:t>
                      </a:r>
                    </a:p>
                  </a:txBody>
                  <a:tcPr/>
                </a:tc>
                <a:tc>
                  <a:txBody>
                    <a:bodyPr/>
                    <a:lstStyle/>
                    <a:p>
                      <a:pPr algn="ctr"/>
                      <a:r>
                        <a:rPr lang="en-US" sz="1600"/>
                        <a:t>14.9783</a:t>
                      </a:r>
                    </a:p>
                  </a:txBody>
                  <a:tcPr/>
                </a:tc>
                <a:tc>
                  <a:txBody>
                    <a:bodyPr/>
                    <a:lstStyle/>
                    <a:p>
                      <a:pPr algn="ctr"/>
                      <a:r>
                        <a:rPr lang="en-US" sz="1600"/>
                        <a:t>2.4141</a:t>
                      </a:r>
                    </a:p>
                  </a:txBody>
                  <a:tcPr/>
                </a:tc>
                <a:tc>
                  <a:txBody>
                    <a:bodyPr/>
                    <a:lstStyle/>
                    <a:p>
                      <a:pPr algn="ctr"/>
                      <a:r>
                        <a:rPr lang="en-US" sz="1600"/>
                        <a:t>6.3111</a:t>
                      </a:r>
                    </a:p>
                  </a:txBody>
                  <a:tcPr/>
                </a:tc>
                <a:tc>
                  <a:txBody>
                    <a:bodyPr/>
                    <a:lstStyle/>
                    <a:p>
                      <a:pPr algn="ctr"/>
                      <a:r>
                        <a:rPr lang="en-US" sz="1600"/>
                        <a:t>13.6611</a:t>
                      </a:r>
                    </a:p>
                  </a:txBody>
                  <a:tcPr/>
                </a:tc>
                <a:tc>
                  <a:txBody>
                    <a:bodyPr/>
                    <a:lstStyle/>
                    <a:p>
                      <a:pPr lvl="0" algn="ctr">
                        <a:buNone/>
                      </a:pPr>
                      <a:r>
                        <a:rPr lang="en-US" sz="1600"/>
                        <a:t>116.46%</a:t>
                      </a:r>
                    </a:p>
                  </a:txBody>
                  <a:tcPr/>
                </a:tc>
                <a:extLst>
                  <a:ext uri="{0D108BD9-81ED-4DB2-BD59-A6C34878D82A}">
                    <a16:rowId xmlns:a16="http://schemas.microsoft.com/office/drawing/2014/main" val="1610048748"/>
                  </a:ext>
                </a:extLst>
              </a:tr>
              <a:tr h="370840">
                <a:tc>
                  <a:txBody>
                    <a:bodyPr/>
                    <a:lstStyle/>
                    <a:p>
                      <a:r>
                        <a:rPr lang="en-US" sz="1600"/>
                        <a:t>P/S</a:t>
                      </a:r>
                    </a:p>
                  </a:txBody>
                  <a:tcPr/>
                </a:tc>
                <a:tc>
                  <a:txBody>
                    <a:bodyPr/>
                    <a:lstStyle/>
                    <a:p>
                      <a:pPr algn="ctr"/>
                      <a:r>
                        <a:rPr lang="en-US" sz="1600"/>
                        <a:t>10.7124</a:t>
                      </a:r>
                    </a:p>
                  </a:txBody>
                  <a:tcPr/>
                </a:tc>
                <a:tc>
                  <a:txBody>
                    <a:bodyPr/>
                    <a:lstStyle/>
                    <a:p>
                      <a:pPr algn="ctr"/>
                      <a:r>
                        <a:rPr lang="en-US" sz="1600"/>
                        <a:t>1.3831</a:t>
                      </a:r>
                    </a:p>
                  </a:txBody>
                  <a:tcPr/>
                </a:tc>
                <a:tc>
                  <a:txBody>
                    <a:bodyPr/>
                    <a:lstStyle/>
                    <a:p>
                      <a:pPr algn="ctr"/>
                      <a:r>
                        <a:rPr lang="en-US" sz="1600"/>
                        <a:t>4.3302</a:t>
                      </a:r>
                    </a:p>
                  </a:txBody>
                  <a:tcPr/>
                </a:tc>
                <a:tc>
                  <a:txBody>
                    <a:bodyPr/>
                    <a:lstStyle/>
                    <a:p>
                      <a:pPr algn="ctr"/>
                      <a:r>
                        <a:rPr lang="en-US" sz="1600"/>
                        <a:t>9.8832</a:t>
                      </a:r>
                    </a:p>
                  </a:txBody>
                  <a:tcPr/>
                </a:tc>
                <a:tc>
                  <a:txBody>
                    <a:bodyPr/>
                    <a:lstStyle/>
                    <a:p>
                      <a:pPr lvl="0" algn="ctr">
                        <a:buNone/>
                      </a:pPr>
                      <a:r>
                        <a:rPr lang="en-US" sz="1600"/>
                        <a:t>128.24%</a:t>
                      </a:r>
                    </a:p>
                  </a:txBody>
                  <a:tcPr/>
                </a:tc>
                <a:extLst>
                  <a:ext uri="{0D108BD9-81ED-4DB2-BD59-A6C34878D82A}">
                    <a16:rowId xmlns:a16="http://schemas.microsoft.com/office/drawing/2014/main" val="2811340460"/>
                  </a:ext>
                </a:extLst>
              </a:tr>
              <a:tr h="370840">
                <a:tc>
                  <a:txBody>
                    <a:bodyPr/>
                    <a:lstStyle/>
                    <a:p>
                      <a:r>
                        <a:rPr lang="en-US" sz="1600"/>
                        <a:t>P/EBITDA</a:t>
                      </a:r>
                    </a:p>
                  </a:txBody>
                  <a:tcPr/>
                </a:tc>
                <a:tc>
                  <a:txBody>
                    <a:bodyPr/>
                    <a:lstStyle/>
                    <a:p>
                      <a:pPr algn="ctr"/>
                      <a:r>
                        <a:rPr lang="en-US" sz="1600"/>
                        <a:t>30.7422</a:t>
                      </a:r>
                    </a:p>
                  </a:txBody>
                  <a:tcPr/>
                </a:tc>
                <a:tc>
                  <a:txBody>
                    <a:bodyPr/>
                    <a:lstStyle/>
                    <a:p>
                      <a:pPr algn="ctr"/>
                      <a:r>
                        <a:rPr lang="en-US" sz="1600"/>
                        <a:t>6.7999</a:t>
                      </a:r>
                    </a:p>
                  </a:txBody>
                  <a:tcPr/>
                </a:tc>
                <a:tc>
                  <a:txBody>
                    <a:bodyPr/>
                    <a:lstStyle/>
                    <a:p>
                      <a:pPr algn="ctr"/>
                      <a:r>
                        <a:rPr lang="en-US" sz="1600"/>
                        <a:t>15.5156</a:t>
                      </a:r>
                    </a:p>
                  </a:txBody>
                  <a:tcPr/>
                </a:tc>
                <a:tc>
                  <a:txBody>
                    <a:bodyPr/>
                    <a:lstStyle/>
                    <a:p>
                      <a:pPr algn="ctr"/>
                      <a:r>
                        <a:rPr lang="en-US" sz="1600"/>
                        <a:t>27.4717</a:t>
                      </a:r>
                    </a:p>
                  </a:txBody>
                  <a:tcPr/>
                </a:tc>
                <a:tc>
                  <a:txBody>
                    <a:bodyPr/>
                    <a:lstStyle/>
                    <a:p>
                      <a:pPr lvl="0" algn="ctr">
                        <a:buNone/>
                      </a:pPr>
                      <a:r>
                        <a:rPr lang="en-US" sz="1600"/>
                        <a:t>77.06%</a:t>
                      </a:r>
                    </a:p>
                  </a:txBody>
                  <a:tcPr/>
                </a:tc>
                <a:extLst>
                  <a:ext uri="{0D108BD9-81ED-4DB2-BD59-A6C34878D82A}">
                    <a16:rowId xmlns:a16="http://schemas.microsoft.com/office/drawing/2014/main" val="4134518597"/>
                  </a:ext>
                </a:extLst>
              </a:tr>
            </a:tbl>
          </a:graphicData>
        </a:graphic>
      </p:graphicFrame>
      <p:sp>
        <p:nvSpPr>
          <p:cNvPr id="4" name="TextBox 3">
            <a:extLst>
              <a:ext uri="{FF2B5EF4-FFF2-40B4-BE49-F238E27FC236}">
                <a16:creationId xmlns:a16="http://schemas.microsoft.com/office/drawing/2014/main" id="{97B8C111-75BB-AF45-4599-2CF8FA745D23}"/>
              </a:ext>
            </a:extLst>
          </p:cNvPr>
          <p:cNvSpPr txBox="1"/>
          <p:nvPr/>
        </p:nvSpPr>
        <p:spPr>
          <a:xfrm>
            <a:off x="1397003" y="4139129"/>
            <a:ext cx="9397994" cy="1077218"/>
          </a:xfrm>
          <a:prstGeom prst="rect">
            <a:avLst/>
          </a:prstGeom>
          <a:noFill/>
        </p:spPr>
        <p:txBody>
          <a:bodyPr wrap="square" lIns="91440" tIns="45720" rIns="91440" bIns="45720" rtlCol="0" anchor="t">
            <a:spAutoFit/>
          </a:bodyPr>
          <a:lstStyle/>
          <a:p>
            <a:pPr marL="285750" indent="-285750" algn="ctr">
              <a:buFont typeface="Arial" panose="020B0604020202020204" pitchFamily="34" charset="0"/>
              <a:buChar char="•"/>
            </a:pPr>
            <a:r>
              <a:rPr lang="en-US" sz="1600" b="1"/>
              <a:t>Tech valuations are significantly above historic averages</a:t>
            </a:r>
          </a:p>
          <a:p>
            <a:pPr marL="285750" indent="-285750" algn="ctr">
              <a:buFont typeface="Arial" panose="020B0604020202020204" pitchFamily="34" charset="0"/>
              <a:buChar char="•"/>
            </a:pPr>
            <a:r>
              <a:rPr lang="en-US" sz="1600" b="1"/>
              <a:t>% Up category shows how much the current ratio is from their historical average</a:t>
            </a:r>
          </a:p>
          <a:p>
            <a:pPr marL="285750" indent="-285750" algn="ctr">
              <a:buFont typeface="Arial" panose="020B0604020202020204" pitchFamily="34" charset="0"/>
              <a:buChar char="•"/>
            </a:pPr>
            <a:r>
              <a:rPr lang="en-US" sz="1600" b="1"/>
              <a:t>Expansion is driven by AI growth expectations and strong earnings momentum</a:t>
            </a:r>
          </a:p>
          <a:p>
            <a:pPr marL="285750" indent="-285750" algn="ctr">
              <a:buFont typeface="Arial" panose="020B0604020202020204" pitchFamily="34" charset="0"/>
              <a:buChar char="•"/>
            </a:pPr>
            <a:r>
              <a:rPr lang="en-US" sz="1600" b="1"/>
              <a:t>Creates downside risk if growth slows or interest rates remain elevated</a:t>
            </a:r>
          </a:p>
        </p:txBody>
      </p:sp>
      <p:sp>
        <p:nvSpPr>
          <p:cNvPr id="9" name="TextBox 8">
            <a:extLst>
              <a:ext uri="{FF2B5EF4-FFF2-40B4-BE49-F238E27FC236}">
                <a16:creationId xmlns:a16="http://schemas.microsoft.com/office/drawing/2014/main" id="{78490CBD-6337-C899-F512-62424CFA6907}"/>
              </a:ext>
            </a:extLst>
          </p:cNvPr>
          <p:cNvSpPr txBox="1"/>
          <p:nvPr/>
        </p:nvSpPr>
        <p:spPr>
          <a:xfrm>
            <a:off x="1240339" y="6103352"/>
            <a:ext cx="1024639" cy="200055"/>
          </a:xfrm>
          <a:prstGeom prst="rect">
            <a:avLst/>
          </a:prstGeom>
          <a:noFill/>
        </p:spPr>
        <p:txBody>
          <a:bodyPr wrap="none" rtlCol="0">
            <a:spAutoFit/>
          </a:bodyPr>
          <a:lstStyle/>
          <a:p>
            <a:r>
              <a:rPr lang="en-GB" sz="700"/>
              <a:t>Source(s): Bloomberg</a:t>
            </a:r>
          </a:p>
        </p:txBody>
      </p:sp>
      <p:sp>
        <p:nvSpPr>
          <p:cNvPr id="3" name="Footer Placeholder 2">
            <a:extLst>
              <a:ext uri="{FF2B5EF4-FFF2-40B4-BE49-F238E27FC236}">
                <a16:creationId xmlns:a16="http://schemas.microsoft.com/office/drawing/2014/main" id="{A78EB751-EABC-679E-7299-52CF2CE42C53}"/>
              </a:ext>
            </a:extLst>
          </p:cNvPr>
          <p:cNvSpPr>
            <a:spLocks noGrp="1"/>
          </p:cNvSpPr>
          <p:nvPr>
            <p:ph type="ftr" sz="quarter" idx="11"/>
          </p:nvPr>
        </p:nvSpPr>
        <p:spPr/>
        <p:txBody>
          <a:bodyPr/>
          <a:lstStyle/>
          <a:p>
            <a:r>
              <a:rPr lang="en-GB"/>
              <a:t>20</a:t>
            </a:r>
          </a:p>
        </p:txBody>
      </p:sp>
    </p:spTree>
    <p:extLst>
      <p:ext uri="{BB962C8B-B14F-4D97-AF65-F5344CB8AC3E}">
        <p14:creationId xmlns:p14="http://schemas.microsoft.com/office/powerpoint/2010/main" val="173620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60BF0-4944-DF0C-CE87-94778E42FD7C}"/>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C095A51-F2A8-3E2E-3913-B2255F232BF0}"/>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DCEDB78-215B-84A6-D056-519F4F0F9D1D}"/>
              </a:ext>
            </a:extLst>
          </p:cNvPr>
          <p:cNvSpPr txBox="1"/>
          <p:nvPr/>
        </p:nvSpPr>
        <p:spPr>
          <a:xfrm>
            <a:off x="771525" y="554593"/>
            <a:ext cx="2750240" cy="369332"/>
          </a:xfrm>
          <a:prstGeom prst="rect">
            <a:avLst/>
          </a:prstGeom>
          <a:noFill/>
        </p:spPr>
        <p:txBody>
          <a:bodyPr wrap="none" rtlCol="0">
            <a:spAutoFit/>
          </a:bodyPr>
          <a:lstStyle/>
          <a:p>
            <a:r>
              <a:rPr lang="en-GB">
                <a:solidFill>
                  <a:schemeClr val="bg1">
                    <a:lumMod val="50000"/>
                  </a:schemeClr>
                </a:solidFill>
              </a:rPr>
              <a:t>Valuation Analysis – Cont.</a:t>
            </a:r>
          </a:p>
        </p:txBody>
      </p:sp>
      <p:pic>
        <p:nvPicPr>
          <p:cNvPr id="7" name="Picture 6">
            <a:extLst>
              <a:ext uri="{FF2B5EF4-FFF2-40B4-BE49-F238E27FC236}">
                <a16:creationId xmlns:a16="http://schemas.microsoft.com/office/drawing/2014/main" id="{04603209-185F-E23E-2871-4702A69993CE}"/>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A1670C19-B763-9AEC-C30A-85576E56558D}"/>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pic>
        <p:nvPicPr>
          <p:cNvPr id="2" name="Picture 1">
            <a:extLst>
              <a:ext uri="{FF2B5EF4-FFF2-40B4-BE49-F238E27FC236}">
                <a16:creationId xmlns:a16="http://schemas.microsoft.com/office/drawing/2014/main" id="{0B265925-A48B-92A4-F692-0B0727B185E9}"/>
              </a:ext>
            </a:extLst>
          </p:cNvPr>
          <p:cNvPicPr>
            <a:picLocks noChangeAspect="1"/>
          </p:cNvPicPr>
          <p:nvPr/>
        </p:nvPicPr>
        <p:blipFill>
          <a:blip r:embed="rId3"/>
          <a:stretch>
            <a:fillRect/>
          </a:stretch>
        </p:blipFill>
        <p:spPr>
          <a:xfrm>
            <a:off x="1082219" y="931529"/>
            <a:ext cx="9698461" cy="5267494"/>
          </a:xfrm>
          <a:prstGeom prst="rect">
            <a:avLst/>
          </a:prstGeom>
        </p:spPr>
      </p:pic>
      <p:sp>
        <p:nvSpPr>
          <p:cNvPr id="3" name="Footer Placeholder 2">
            <a:extLst>
              <a:ext uri="{FF2B5EF4-FFF2-40B4-BE49-F238E27FC236}">
                <a16:creationId xmlns:a16="http://schemas.microsoft.com/office/drawing/2014/main" id="{92ABBCE3-6EA1-50BF-0D34-F9160BEBDF96}"/>
              </a:ext>
            </a:extLst>
          </p:cNvPr>
          <p:cNvSpPr>
            <a:spLocks noGrp="1"/>
          </p:cNvSpPr>
          <p:nvPr>
            <p:ph type="ftr" sz="quarter" idx="11"/>
          </p:nvPr>
        </p:nvSpPr>
        <p:spPr/>
        <p:txBody>
          <a:bodyPr/>
          <a:lstStyle/>
          <a:p>
            <a:r>
              <a:rPr lang="en-GB"/>
              <a:t>21</a:t>
            </a:r>
          </a:p>
        </p:txBody>
      </p:sp>
    </p:spTree>
    <p:extLst>
      <p:ext uri="{BB962C8B-B14F-4D97-AF65-F5344CB8AC3E}">
        <p14:creationId xmlns:p14="http://schemas.microsoft.com/office/powerpoint/2010/main" val="2397420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EDCAF2D-20D0-F75C-63AB-DBEB1A7E1A92}"/>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3E1D04E3-5BD5-0862-3FA9-BBFDF87229F1}"/>
              </a:ext>
            </a:extLst>
          </p:cNvPr>
          <p:cNvSpPr txBox="1"/>
          <p:nvPr/>
        </p:nvSpPr>
        <p:spPr>
          <a:xfrm>
            <a:off x="771525" y="554593"/>
            <a:ext cx="937629" cy="369332"/>
          </a:xfrm>
          <a:prstGeom prst="rect">
            <a:avLst/>
          </a:prstGeom>
          <a:noFill/>
        </p:spPr>
        <p:txBody>
          <a:bodyPr wrap="none" rtlCol="0">
            <a:spAutoFit/>
          </a:bodyPr>
          <a:lstStyle/>
          <a:p>
            <a:r>
              <a:rPr lang="en-GB">
                <a:solidFill>
                  <a:schemeClr val="bg1">
                    <a:lumMod val="50000"/>
                  </a:schemeClr>
                </a:solidFill>
              </a:rPr>
              <a:t>Agenda</a:t>
            </a:r>
          </a:p>
        </p:txBody>
      </p:sp>
      <p:sp>
        <p:nvSpPr>
          <p:cNvPr id="13" name="Rectangle 12">
            <a:extLst>
              <a:ext uri="{FF2B5EF4-FFF2-40B4-BE49-F238E27FC236}">
                <a16:creationId xmlns:a16="http://schemas.microsoft.com/office/drawing/2014/main" id="{03DB2A80-E511-7157-2394-914BBEDEBC3E}"/>
              </a:ext>
            </a:extLst>
          </p:cNvPr>
          <p:cNvSpPr/>
          <p:nvPr/>
        </p:nvSpPr>
        <p:spPr>
          <a:xfrm>
            <a:off x="3081339" y="1597024"/>
            <a:ext cx="6029322"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Overview</a:t>
            </a:r>
          </a:p>
        </p:txBody>
      </p:sp>
      <p:sp>
        <p:nvSpPr>
          <p:cNvPr id="14" name="Rectangle 13">
            <a:extLst>
              <a:ext uri="{FF2B5EF4-FFF2-40B4-BE49-F238E27FC236}">
                <a16:creationId xmlns:a16="http://schemas.microsoft.com/office/drawing/2014/main" id="{03ED8A0B-C655-4141-833F-F39F08E9DB3B}"/>
              </a:ext>
            </a:extLst>
          </p:cNvPr>
          <p:cNvSpPr/>
          <p:nvPr/>
        </p:nvSpPr>
        <p:spPr>
          <a:xfrm>
            <a:off x="3081339" y="20732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Business Analysis</a:t>
            </a:r>
          </a:p>
        </p:txBody>
      </p:sp>
      <p:sp>
        <p:nvSpPr>
          <p:cNvPr id="15" name="Rectangle 14">
            <a:extLst>
              <a:ext uri="{FF2B5EF4-FFF2-40B4-BE49-F238E27FC236}">
                <a16:creationId xmlns:a16="http://schemas.microsoft.com/office/drawing/2014/main" id="{856D5FEC-221C-7DBD-A19E-6135F101DD78}"/>
              </a:ext>
            </a:extLst>
          </p:cNvPr>
          <p:cNvSpPr/>
          <p:nvPr/>
        </p:nvSpPr>
        <p:spPr>
          <a:xfrm>
            <a:off x="3081339" y="25495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Economic Analysis</a:t>
            </a:r>
          </a:p>
        </p:txBody>
      </p:sp>
      <p:sp>
        <p:nvSpPr>
          <p:cNvPr id="16" name="Rectangle 15">
            <a:extLst>
              <a:ext uri="{FF2B5EF4-FFF2-40B4-BE49-F238E27FC236}">
                <a16:creationId xmlns:a16="http://schemas.microsoft.com/office/drawing/2014/main" id="{079FDE53-ADDD-1B9B-7602-9D7703D66D3A}"/>
              </a:ext>
            </a:extLst>
          </p:cNvPr>
          <p:cNvSpPr/>
          <p:nvPr/>
        </p:nvSpPr>
        <p:spPr>
          <a:xfrm>
            <a:off x="3081339" y="30257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Financial Analysis</a:t>
            </a:r>
          </a:p>
        </p:txBody>
      </p:sp>
      <p:sp>
        <p:nvSpPr>
          <p:cNvPr id="17" name="TextBox 16">
            <a:extLst>
              <a:ext uri="{FF2B5EF4-FFF2-40B4-BE49-F238E27FC236}">
                <a16:creationId xmlns:a16="http://schemas.microsoft.com/office/drawing/2014/main" id="{5AA54B0B-A7C1-1D25-CB52-6364B33CE945}"/>
              </a:ext>
            </a:extLst>
          </p:cNvPr>
          <p:cNvSpPr txBox="1"/>
          <p:nvPr/>
        </p:nvSpPr>
        <p:spPr>
          <a:xfrm>
            <a:off x="8677277" y="1320025"/>
            <a:ext cx="558118" cy="276999"/>
          </a:xfrm>
          <a:prstGeom prst="rect">
            <a:avLst/>
          </a:prstGeom>
          <a:noFill/>
        </p:spPr>
        <p:txBody>
          <a:bodyPr wrap="square" rtlCol="0">
            <a:spAutoFit/>
          </a:bodyPr>
          <a:lstStyle/>
          <a:p>
            <a:r>
              <a:rPr lang="en-GB" sz="1200" b="1"/>
              <a:t>Page</a:t>
            </a:r>
          </a:p>
        </p:txBody>
      </p:sp>
      <p:sp>
        <p:nvSpPr>
          <p:cNvPr id="18" name="TextBox 17">
            <a:extLst>
              <a:ext uri="{FF2B5EF4-FFF2-40B4-BE49-F238E27FC236}">
                <a16:creationId xmlns:a16="http://schemas.microsoft.com/office/drawing/2014/main" id="{A94BEACA-E48F-961C-D50C-1D68D1641F57}"/>
              </a:ext>
            </a:extLst>
          </p:cNvPr>
          <p:cNvSpPr txBox="1"/>
          <p:nvPr/>
        </p:nvSpPr>
        <p:spPr>
          <a:xfrm>
            <a:off x="8829674" y="1641087"/>
            <a:ext cx="339043" cy="276999"/>
          </a:xfrm>
          <a:prstGeom prst="rect">
            <a:avLst/>
          </a:prstGeom>
          <a:noFill/>
        </p:spPr>
        <p:txBody>
          <a:bodyPr wrap="square" rtlCol="0">
            <a:spAutoFit/>
          </a:bodyPr>
          <a:lstStyle/>
          <a:p>
            <a:pPr algn="ctr"/>
            <a:r>
              <a:rPr lang="en-GB" sz="1200" b="1">
                <a:solidFill>
                  <a:schemeClr val="bg1"/>
                </a:solidFill>
              </a:rPr>
              <a:t>1</a:t>
            </a:r>
          </a:p>
        </p:txBody>
      </p:sp>
      <p:sp>
        <p:nvSpPr>
          <p:cNvPr id="19" name="TextBox 18">
            <a:extLst>
              <a:ext uri="{FF2B5EF4-FFF2-40B4-BE49-F238E27FC236}">
                <a16:creationId xmlns:a16="http://schemas.microsoft.com/office/drawing/2014/main" id="{6B2D9520-3B06-31CF-7A9F-06E40AC23209}"/>
              </a:ext>
            </a:extLst>
          </p:cNvPr>
          <p:cNvSpPr txBox="1"/>
          <p:nvPr/>
        </p:nvSpPr>
        <p:spPr>
          <a:xfrm>
            <a:off x="8829673" y="2117337"/>
            <a:ext cx="339043" cy="276999"/>
          </a:xfrm>
          <a:prstGeom prst="rect">
            <a:avLst/>
          </a:prstGeom>
          <a:noFill/>
        </p:spPr>
        <p:txBody>
          <a:bodyPr wrap="square" rtlCol="0">
            <a:spAutoFit/>
          </a:bodyPr>
          <a:lstStyle/>
          <a:p>
            <a:pPr algn="ctr"/>
            <a:r>
              <a:rPr lang="en-GB" sz="1200" b="1"/>
              <a:t>2</a:t>
            </a:r>
          </a:p>
        </p:txBody>
      </p:sp>
      <p:pic>
        <p:nvPicPr>
          <p:cNvPr id="22" name="Picture 21">
            <a:extLst>
              <a:ext uri="{FF2B5EF4-FFF2-40B4-BE49-F238E27FC236}">
                <a16:creationId xmlns:a16="http://schemas.microsoft.com/office/drawing/2014/main" id="{103A7BDC-53E8-0F94-6E78-CB4D621910B2}"/>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499FC056-0F75-B68E-4B64-209674EF2E7D}"/>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D35BB237-BDE0-294A-E20C-BA714A88B90A}"/>
              </a:ext>
            </a:extLst>
          </p:cNvPr>
          <p:cNvSpPr/>
          <p:nvPr/>
        </p:nvSpPr>
        <p:spPr>
          <a:xfrm>
            <a:off x="3081339" y="350202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Valuation Analysis</a:t>
            </a:r>
          </a:p>
        </p:txBody>
      </p:sp>
      <p:sp>
        <p:nvSpPr>
          <p:cNvPr id="3" name="Rectangle 2">
            <a:extLst>
              <a:ext uri="{FF2B5EF4-FFF2-40B4-BE49-F238E27FC236}">
                <a16:creationId xmlns:a16="http://schemas.microsoft.com/office/drawing/2014/main" id="{9CEE9081-6B35-4023-FA85-41429F7064C0}"/>
              </a:ext>
            </a:extLst>
          </p:cNvPr>
          <p:cNvSpPr/>
          <p:nvPr/>
        </p:nvSpPr>
        <p:spPr>
          <a:xfrm>
            <a:off x="3081339" y="397827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Recommendation</a:t>
            </a:r>
          </a:p>
        </p:txBody>
      </p:sp>
      <p:sp>
        <p:nvSpPr>
          <p:cNvPr id="4" name="TextBox 3">
            <a:extLst>
              <a:ext uri="{FF2B5EF4-FFF2-40B4-BE49-F238E27FC236}">
                <a16:creationId xmlns:a16="http://schemas.microsoft.com/office/drawing/2014/main" id="{9BC7CCE8-21E9-7C92-F83F-CA4940F979EB}"/>
              </a:ext>
            </a:extLst>
          </p:cNvPr>
          <p:cNvSpPr txBox="1"/>
          <p:nvPr/>
        </p:nvSpPr>
        <p:spPr>
          <a:xfrm>
            <a:off x="8710616" y="3546087"/>
            <a:ext cx="491439" cy="276999"/>
          </a:xfrm>
          <a:prstGeom prst="rect">
            <a:avLst/>
          </a:prstGeom>
          <a:noFill/>
        </p:spPr>
        <p:txBody>
          <a:bodyPr wrap="square" rtlCol="0">
            <a:spAutoFit/>
          </a:bodyPr>
          <a:lstStyle/>
          <a:p>
            <a:pPr algn="ctr"/>
            <a:r>
              <a:rPr lang="en-GB" sz="1200" b="1" dirty="0"/>
              <a:t>20</a:t>
            </a:r>
          </a:p>
        </p:txBody>
      </p:sp>
      <p:sp>
        <p:nvSpPr>
          <p:cNvPr id="5" name="TextBox 4">
            <a:extLst>
              <a:ext uri="{FF2B5EF4-FFF2-40B4-BE49-F238E27FC236}">
                <a16:creationId xmlns:a16="http://schemas.microsoft.com/office/drawing/2014/main" id="{EC1FAA93-F7F9-A45F-01DF-C8ABCBC93C14}"/>
              </a:ext>
            </a:extLst>
          </p:cNvPr>
          <p:cNvSpPr txBox="1"/>
          <p:nvPr/>
        </p:nvSpPr>
        <p:spPr>
          <a:xfrm>
            <a:off x="8710615" y="4022336"/>
            <a:ext cx="491439" cy="276999"/>
          </a:xfrm>
          <a:prstGeom prst="rect">
            <a:avLst/>
          </a:prstGeom>
          <a:noFill/>
        </p:spPr>
        <p:txBody>
          <a:bodyPr wrap="square" rtlCol="0">
            <a:spAutoFit/>
          </a:bodyPr>
          <a:lstStyle/>
          <a:p>
            <a:pPr algn="ctr"/>
            <a:r>
              <a:rPr lang="en-GB" sz="1200" b="1" dirty="0"/>
              <a:t>26</a:t>
            </a:r>
          </a:p>
        </p:txBody>
      </p:sp>
      <p:sp>
        <p:nvSpPr>
          <p:cNvPr id="8" name="TextBox 7">
            <a:extLst>
              <a:ext uri="{FF2B5EF4-FFF2-40B4-BE49-F238E27FC236}">
                <a16:creationId xmlns:a16="http://schemas.microsoft.com/office/drawing/2014/main" id="{F1FA7223-096B-6D79-2724-5908BD1D44AF}"/>
              </a:ext>
            </a:extLst>
          </p:cNvPr>
          <p:cNvSpPr txBox="1"/>
          <p:nvPr/>
        </p:nvSpPr>
        <p:spPr>
          <a:xfrm>
            <a:off x="8753474" y="2593587"/>
            <a:ext cx="491439" cy="276999"/>
          </a:xfrm>
          <a:prstGeom prst="rect">
            <a:avLst/>
          </a:prstGeom>
          <a:noFill/>
        </p:spPr>
        <p:txBody>
          <a:bodyPr wrap="square" rtlCol="0">
            <a:spAutoFit/>
          </a:bodyPr>
          <a:lstStyle/>
          <a:p>
            <a:pPr algn="ctr"/>
            <a:r>
              <a:rPr lang="en-GB" sz="1200" b="1" dirty="0"/>
              <a:t>7</a:t>
            </a:r>
          </a:p>
        </p:txBody>
      </p:sp>
      <p:sp>
        <p:nvSpPr>
          <p:cNvPr id="7" name="TextBox 6">
            <a:extLst>
              <a:ext uri="{FF2B5EF4-FFF2-40B4-BE49-F238E27FC236}">
                <a16:creationId xmlns:a16="http://schemas.microsoft.com/office/drawing/2014/main" id="{9567D25C-0A95-1982-9A0F-C70B16ADF566}"/>
              </a:ext>
            </a:extLst>
          </p:cNvPr>
          <p:cNvSpPr txBox="1"/>
          <p:nvPr/>
        </p:nvSpPr>
        <p:spPr>
          <a:xfrm>
            <a:off x="8710614" y="3069837"/>
            <a:ext cx="491439" cy="276999"/>
          </a:xfrm>
          <a:prstGeom prst="rect">
            <a:avLst/>
          </a:prstGeom>
          <a:noFill/>
        </p:spPr>
        <p:txBody>
          <a:bodyPr wrap="square" rtlCol="0">
            <a:spAutoFit/>
          </a:bodyPr>
          <a:lstStyle/>
          <a:p>
            <a:pPr algn="ctr"/>
            <a:r>
              <a:rPr lang="en-GB" sz="1200" b="1" dirty="0"/>
              <a:t>19</a:t>
            </a:r>
          </a:p>
        </p:txBody>
      </p:sp>
    </p:spTree>
    <p:extLst>
      <p:ext uri="{BB962C8B-B14F-4D97-AF65-F5344CB8AC3E}">
        <p14:creationId xmlns:p14="http://schemas.microsoft.com/office/powerpoint/2010/main" val="3940445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D56AB-ACD5-A459-8550-C63DDCD3FAF6}"/>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54AE88B-D429-53F0-0831-62AEF40F9A29}"/>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8F01A77-A9E4-499F-493F-A1602EC07F1B}"/>
              </a:ext>
            </a:extLst>
          </p:cNvPr>
          <p:cNvSpPr txBox="1"/>
          <p:nvPr/>
        </p:nvSpPr>
        <p:spPr>
          <a:xfrm>
            <a:off x="771525" y="554593"/>
            <a:ext cx="3590855" cy="369332"/>
          </a:xfrm>
          <a:prstGeom prst="rect">
            <a:avLst/>
          </a:prstGeom>
          <a:noFill/>
        </p:spPr>
        <p:txBody>
          <a:bodyPr wrap="none" rtlCol="0">
            <a:spAutoFit/>
          </a:bodyPr>
          <a:lstStyle/>
          <a:p>
            <a:r>
              <a:rPr lang="en-GB">
                <a:solidFill>
                  <a:schemeClr val="bg1">
                    <a:lumMod val="50000"/>
                  </a:schemeClr>
                </a:solidFill>
              </a:rPr>
              <a:t>Valuation Analysis – P/S 10Y Graph</a:t>
            </a:r>
          </a:p>
        </p:txBody>
      </p:sp>
      <p:pic>
        <p:nvPicPr>
          <p:cNvPr id="7" name="Picture 6">
            <a:extLst>
              <a:ext uri="{FF2B5EF4-FFF2-40B4-BE49-F238E27FC236}">
                <a16:creationId xmlns:a16="http://schemas.microsoft.com/office/drawing/2014/main" id="{45629019-42E4-A42F-6824-25A7703DDCEF}"/>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8C10CF97-9E4C-E31B-F9FC-CBC99659951D}"/>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pic>
        <p:nvPicPr>
          <p:cNvPr id="3" name="Picture 2" descr="A graph with lines and numbers&#10;&#10;AI-generated content may be incorrect.">
            <a:extLst>
              <a:ext uri="{FF2B5EF4-FFF2-40B4-BE49-F238E27FC236}">
                <a16:creationId xmlns:a16="http://schemas.microsoft.com/office/drawing/2014/main" id="{12AAEDCF-C433-10B3-6605-374F49DFB01D}"/>
              </a:ext>
            </a:extLst>
          </p:cNvPr>
          <p:cNvPicPr>
            <a:picLocks noChangeAspect="1"/>
          </p:cNvPicPr>
          <p:nvPr/>
        </p:nvPicPr>
        <p:blipFill>
          <a:blip r:embed="rId3"/>
          <a:stretch>
            <a:fillRect/>
          </a:stretch>
        </p:blipFill>
        <p:spPr>
          <a:xfrm>
            <a:off x="1068823" y="1602354"/>
            <a:ext cx="10805916" cy="3893376"/>
          </a:xfrm>
          <a:prstGeom prst="rect">
            <a:avLst/>
          </a:prstGeom>
        </p:spPr>
      </p:pic>
      <p:sp>
        <p:nvSpPr>
          <p:cNvPr id="4" name="TextBox 3">
            <a:extLst>
              <a:ext uri="{FF2B5EF4-FFF2-40B4-BE49-F238E27FC236}">
                <a16:creationId xmlns:a16="http://schemas.microsoft.com/office/drawing/2014/main" id="{8ACED861-4505-462D-2CEC-7F5556933C56}"/>
              </a:ext>
            </a:extLst>
          </p:cNvPr>
          <p:cNvSpPr txBox="1"/>
          <p:nvPr/>
        </p:nvSpPr>
        <p:spPr>
          <a:xfrm>
            <a:off x="999023" y="1270604"/>
            <a:ext cx="25319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u="sng">
                <a:latin typeface="Aptos (body)"/>
              </a:rPr>
              <a:t>Growth Overtime In Price to Sales</a:t>
            </a:r>
          </a:p>
        </p:txBody>
      </p:sp>
      <p:sp>
        <p:nvSpPr>
          <p:cNvPr id="9" name="TextBox 8">
            <a:extLst>
              <a:ext uri="{FF2B5EF4-FFF2-40B4-BE49-F238E27FC236}">
                <a16:creationId xmlns:a16="http://schemas.microsoft.com/office/drawing/2014/main" id="{57454247-A426-5167-2DAC-194C7C9A2629}"/>
              </a:ext>
            </a:extLst>
          </p:cNvPr>
          <p:cNvSpPr txBox="1"/>
          <p:nvPr/>
        </p:nvSpPr>
        <p:spPr>
          <a:xfrm>
            <a:off x="1240339" y="6103352"/>
            <a:ext cx="1024639" cy="200055"/>
          </a:xfrm>
          <a:prstGeom prst="rect">
            <a:avLst/>
          </a:prstGeom>
          <a:noFill/>
        </p:spPr>
        <p:txBody>
          <a:bodyPr wrap="none" rtlCol="0">
            <a:spAutoFit/>
          </a:bodyPr>
          <a:lstStyle/>
          <a:p>
            <a:r>
              <a:rPr lang="en-GB" sz="700"/>
              <a:t>Source(s): Bloomberg</a:t>
            </a:r>
          </a:p>
        </p:txBody>
      </p:sp>
      <p:sp>
        <p:nvSpPr>
          <p:cNvPr id="2" name="Footer Placeholder 1">
            <a:extLst>
              <a:ext uri="{FF2B5EF4-FFF2-40B4-BE49-F238E27FC236}">
                <a16:creationId xmlns:a16="http://schemas.microsoft.com/office/drawing/2014/main" id="{F69DE5FF-60A0-F0AB-112D-37A7F1358750}"/>
              </a:ext>
            </a:extLst>
          </p:cNvPr>
          <p:cNvSpPr>
            <a:spLocks noGrp="1"/>
          </p:cNvSpPr>
          <p:nvPr>
            <p:ph type="ftr" sz="quarter" idx="11"/>
          </p:nvPr>
        </p:nvSpPr>
        <p:spPr/>
        <p:txBody>
          <a:bodyPr/>
          <a:lstStyle/>
          <a:p>
            <a:r>
              <a:rPr lang="en-GB"/>
              <a:t>22</a:t>
            </a:r>
          </a:p>
        </p:txBody>
      </p:sp>
    </p:spTree>
    <p:extLst>
      <p:ext uri="{BB962C8B-B14F-4D97-AF65-F5344CB8AC3E}">
        <p14:creationId xmlns:p14="http://schemas.microsoft.com/office/powerpoint/2010/main" val="3782384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A17E3-D8E0-995D-6859-CF6D878AE5A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E9B9F4C-C242-9B52-6E68-F9D4C55A3044}"/>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D0BB352-CC26-D21F-6335-859513AD8A2F}"/>
              </a:ext>
            </a:extLst>
          </p:cNvPr>
          <p:cNvSpPr txBox="1"/>
          <p:nvPr/>
        </p:nvSpPr>
        <p:spPr>
          <a:xfrm>
            <a:off x="771525" y="554593"/>
            <a:ext cx="6104685" cy="369332"/>
          </a:xfrm>
          <a:prstGeom prst="rect">
            <a:avLst/>
          </a:prstGeom>
          <a:noFill/>
        </p:spPr>
        <p:txBody>
          <a:bodyPr wrap="none" rtlCol="0">
            <a:spAutoFit/>
          </a:bodyPr>
          <a:lstStyle/>
          <a:p>
            <a:r>
              <a:rPr lang="en-GB">
                <a:solidFill>
                  <a:schemeClr val="bg1">
                    <a:lumMod val="50000"/>
                  </a:schemeClr>
                </a:solidFill>
              </a:rPr>
              <a:t>Valuation Analysis – State Of The Market Relative To S&amp;P 500</a:t>
            </a:r>
          </a:p>
        </p:txBody>
      </p:sp>
      <p:pic>
        <p:nvPicPr>
          <p:cNvPr id="7" name="Picture 6">
            <a:extLst>
              <a:ext uri="{FF2B5EF4-FFF2-40B4-BE49-F238E27FC236}">
                <a16:creationId xmlns:a16="http://schemas.microsoft.com/office/drawing/2014/main" id="{30BCF979-ECCD-B80E-5DE0-830057082DEF}"/>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DCBEF1E3-DBF1-9F7A-5EF7-0D62DC7F95F7}"/>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graphicFrame>
        <p:nvGraphicFramePr>
          <p:cNvPr id="3" name="Table 2">
            <a:extLst>
              <a:ext uri="{FF2B5EF4-FFF2-40B4-BE49-F238E27FC236}">
                <a16:creationId xmlns:a16="http://schemas.microsoft.com/office/drawing/2014/main" id="{E54D1FE5-4741-1960-CDE9-1F70C2D003FA}"/>
              </a:ext>
            </a:extLst>
          </p:cNvPr>
          <p:cNvGraphicFramePr>
            <a:graphicFrameLocks noGrp="1"/>
          </p:cNvGraphicFramePr>
          <p:nvPr>
            <p:extLst>
              <p:ext uri="{D42A27DB-BD31-4B8C-83A1-F6EECF244321}">
                <p14:modId xmlns:p14="http://schemas.microsoft.com/office/powerpoint/2010/main" val="40587564"/>
              </p:ext>
            </p:extLst>
          </p:nvPr>
        </p:nvGraphicFramePr>
        <p:xfrm>
          <a:off x="2011680" y="1657032"/>
          <a:ext cx="8168640" cy="2062480"/>
        </p:xfrm>
        <a:graphic>
          <a:graphicData uri="http://schemas.openxmlformats.org/drawingml/2006/table">
            <a:tbl>
              <a:tblPr firstRow="1" bandRow="1">
                <a:tableStyleId>{5C22544A-7EE6-4342-B048-85BDC9FD1C3A}</a:tableStyleId>
              </a:tblPr>
              <a:tblGrid>
                <a:gridCol w="1361440">
                  <a:extLst>
                    <a:ext uri="{9D8B030D-6E8A-4147-A177-3AD203B41FA5}">
                      <a16:colId xmlns:a16="http://schemas.microsoft.com/office/drawing/2014/main" val="3774922455"/>
                    </a:ext>
                  </a:extLst>
                </a:gridCol>
                <a:gridCol w="1361440">
                  <a:extLst>
                    <a:ext uri="{9D8B030D-6E8A-4147-A177-3AD203B41FA5}">
                      <a16:colId xmlns:a16="http://schemas.microsoft.com/office/drawing/2014/main" val="2833771341"/>
                    </a:ext>
                  </a:extLst>
                </a:gridCol>
                <a:gridCol w="1361440">
                  <a:extLst>
                    <a:ext uri="{9D8B030D-6E8A-4147-A177-3AD203B41FA5}">
                      <a16:colId xmlns:a16="http://schemas.microsoft.com/office/drawing/2014/main" val="1243140221"/>
                    </a:ext>
                  </a:extLst>
                </a:gridCol>
                <a:gridCol w="1361440">
                  <a:extLst>
                    <a:ext uri="{9D8B030D-6E8A-4147-A177-3AD203B41FA5}">
                      <a16:colId xmlns:a16="http://schemas.microsoft.com/office/drawing/2014/main" val="2308754020"/>
                    </a:ext>
                  </a:extLst>
                </a:gridCol>
                <a:gridCol w="1361440">
                  <a:extLst>
                    <a:ext uri="{9D8B030D-6E8A-4147-A177-3AD203B41FA5}">
                      <a16:colId xmlns:a16="http://schemas.microsoft.com/office/drawing/2014/main" val="593858694"/>
                    </a:ext>
                  </a:extLst>
                </a:gridCol>
                <a:gridCol w="1361440">
                  <a:extLst>
                    <a:ext uri="{9D8B030D-6E8A-4147-A177-3AD203B41FA5}">
                      <a16:colId xmlns:a16="http://schemas.microsoft.com/office/drawing/2014/main" val="1718584464"/>
                    </a:ext>
                  </a:extLst>
                </a:gridCol>
              </a:tblGrid>
              <a:tr h="370840">
                <a:tc>
                  <a:txBody>
                    <a:bodyPr/>
                    <a:lstStyle/>
                    <a:p>
                      <a:pPr algn="l"/>
                      <a:r>
                        <a:rPr lang="en-US" sz="1600"/>
                        <a:t>Relative to SP500</a:t>
                      </a:r>
                    </a:p>
                  </a:txBody>
                  <a:tcPr anchor="ctr">
                    <a:solidFill>
                      <a:srgbClr val="BA2025"/>
                    </a:solidFill>
                  </a:tcPr>
                </a:tc>
                <a:tc>
                  <a:txBody>
                    <a:bodyPr/>
                    <a:lstStyle/>
                    <a:p>
                      <a:pPr algn="ctr"/>
                      <a:r>
                        <a:rPr lang="en-US" sz="1600"/>
                        <a:t>High</a:t>
                      </a:r>
                    </a:p>
                  </a:txBody>
                  <a:tcPr anchor="ctr">
                    <a:solidFill>
                      <a:srgbClr val="BA2025"/>
                    </a:solidFill>
                  </a:tcPr>
                </a:tc>
                <a:tc>
                  <a:txBody>
                    <a:bodyPr/>
                    <a:lstStyle/>
                    <a:p>
                      <a:pPr algn="ctr"/>
                      <a:r>
                        <a:rPr lang="en-US" sz="1600"/>
                        <a:t>Low</a:t>
                      </a:r>
                    </a:p>
                  </a:txBody>
                  <a:tcPr anchor="ctr">
                    <a:solidFill>
                      <a:srgbClr val="BA2025"/>
                    </a:solidFill>
                  </a:tcPr>
                </a:tc>
                <a:tc>
                  <a:txBody>
                    <a:bodyPr/>
                    <a:lstStyle/>
                    <a:p>
                      <a:pPr algn="ctr"/>
                      <a:r>
                        <a:rPr lang="en-US" sz="1600"/>
                        <a:t>Average</a:t>
                      </a:r>
                    </a:p>
                  </a:txBody>
                  <a:tcPr anchor="ctr">
                    <a:solidFill>
                      <a:srgbClr val="BA2025"/>
                    </a:solidFill>
                  </a:tcPr>
                </a:tc>
                <a:tc>
                  <a:txBody>
                    <a:bodyPr/>
                    <a:lstStyle/>
                    <a:p>
                      <a:pPr algn="ctr"/>
                      <a:r>
                        <a:rPr lang="en-US" sz="1600"/>
                        <a:t>Current</a:t>
                      </a:r>
                    </a:p>
                  </a:txBody>
                  <a:tcPr anchor="ctr">
                    <a:solidFill>
                      <a:srgbClr val="BA202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t>% Up from Average</a:t>
                      </a:r>
                    </a:p>
                  </a:txBody>
                  <a:tcPr anchor="ctr">
                    <a:solidFill>
                      <a:srgbClr val="BA2025"/>
                    </a:solidFill>
                  </a:tcPr>
                </a:tc>
                <a:extLst>
                  <a:ext uri="{0D108BD9-81ED-4DB2-BD59-A6C34878D82A}">
                    <a16:rowId xmlns:a16="http://schemas.microsoft.com/office/drawing/2014/main" val="3344800192"/>
                  </a:ext>
                </a:extLst>
              </a:tr>
              <a:tr h="370840">
                <a:tc>
                  <a:txBody>
                    <a:bodyPr/>
                    <a:lstStyle/>
                    <a:p>
                      <a:r>
                        <a:rPr lang="en-US" sz="1600"/>
                        <a:t>P/E</a:t>
                      </a:r>
                    </a:p>
                  </a:txBody>
                  <a:tcPr/>
                </a:tc>
                <a:tc>
                  <a:txBody>
                    <a:bodyPr/>
                    <a:lstStyle/>
                    <a:p>
                      <a:pPr algn="ctr"/>
                      <a:r>
                        <a:rPr lang="en-US" sz="1600"/>
                        <a:t>1.7349</a:t>
                      </a:r>
                    </a:p>
                  </a:txBody>
                  <a:tcPr/>
                </a:tc>
                <a:tc>
                  <a:txBody>
                    <a:bodyPr/>
                    <a:lstStyle/>
                    <a:p>
                      <a:pPr algn="ctr"/>
                      <a:r>
                        <a:rPr lang="en-US" sz="1600"/>
                        <a:t>0.9392</a:t>
                      </a:r>
                    </a:p>
                  </a:txBody>
                  <a:tcPr/>
                </a:tc>
                <a:tc>
                  <a:txBody>
                    <a:bodyPr/>
                    <a:lstStyle/>
                    <a:p>
                      <a:pPr algn="ctr"/>
                      <a:r>
                        <a:rPr lang="en-US" sz="1600"/>
                        <a:t>1.2423</a:t>
                      </a:r>
                    </a:p>
                  </a:txBody>
                  <a:tcPr/>
                </a:tc>
                <a:tc>
                  <a:txBody>
                    <a:bodyPr/>
                    <a:lstStyle/>
                    <a:p>
                      <a:pPr algn="ctr"/>
                      <a:r>
                        <a:rPr lang="en-US" sz="1600"/>
                        <a:t>1.4284</a:t>
                      </a:r>
                    </a:p>
                  </a:txBody>
                  <a:tcPr/>
                </a:tc>
                <a:tc>
                  <a:txBody>
                    <a:bodyPr/>
                    <a:lstStyle/>
                    <a:p>
                      <a:pPr algn="ctr"/>
                      <a:r>
                        <a:rPr lang="en-US" sz="1600"/>
                        <a:t>14.98%</a:t>
                      </a:r>
                    </a:p>
                  </a:txBody>
                  <a:tcPr/>
                </a:tc>
                <a:extLst>
                  <a:ext uri="{0D108BD9-81ED-4DB2-BD59-A6C34878D82A}">
                    <a16:rowId xmlns:a16="http://schemas.microsoft.com/office/drawing/2014/main" val="1968655613"/>
                  </a:ext>
                </a:extLst>
              </a:tr>
              <a:tr h="370840">
                <a:tc>
                  <a:txBody>
                    <a:bodyPr/>
                    <a:lstStyle/>
                    <a:p>
                      <a:r>
                        <a:rPr lang="en-US" sz="1600"/>
                        <a:t>P/B</a:t>
                      </a:r>
                    </a:p>
                  </a:txBody>
                  <a:tcPr/>
                </a:tc>
                <a:tc>
                  <a:txBody>
                    <a:bodyPr/>
                    <a:lstStyle/>
                    <a:p>
                      <a:pPr algn="ctr"/>
                      <a:r>
                        <a:rPr lang="en-US" sz="1600"/>
                        <a:t>2.6868</a:t>
                      </a:r>
                    </a:p>
                  </a:txBody>
                  <a:tcPr/>
                </a:tc>
                <a:tc>
                  <a:txBody>
                    <a:bodyPr/>
                    <a:lstStyle/>
                    <a:p>
                      <a:pPr algn="ctr"/>
                      <a:r>
                        <a:rPr lang="en-US" sz="1600"/>
                        <a:t>1.411</a:t>
                      </a:r>
                    </a:p>
                  </a:txBody>
                  <a:tcPr/>
                </a:tc>
                <a:tc>
                  <a:txBody>
                    <a:bodyPr/>
                    <a:lstStyle/>
                    <a:p>
                      <a:pPr algn="ctr"/>
                      <a:r>
                        <a:rPr lang="en-US" sz="1600"/>
                        <a:t>2.0639</a:t>
                      </a:r>
                    </a:p>
                  </a:txBody>
                  <a:tcPr/>
                </a:tc>
                <a:tc>
                  <a:txBody>
                    <a:bodyPr/>
                    <a:lstStyle/>
                    <a:p>
                      <a:pPr algn="ctr"/>
                      <a:r>
                        <a:rPr lang="en-US" sz="1600"/>
                        <a:t>2.4649</a:t>
                      </a:r>
                    </a:p>
                  </a:txBody>
                  <a:tcPr/>
                </a:tc>
                <a:tc>
                  <a:txBody>
                    <a:bodyPr/>
                    <a:lstStyle/>
                    <a:p>
                      <a:pPr algn="ctr"/>
                      <a:r>
                        <a:rPr lang="en-US" sz="1600"/>
                        <a:t>19.42%</a:t>
                      </a:r>
                    </a:p>
                  </a:txBody>
                  <a:tcPr/>
                </a:tc>
                <a:extLst>
                  <a:ext uri="{0D108BD9-81ED-4DB2-BD59-A6C34878D82A}">
                    <a16:rowId xmlns:a16="http://schemas.microsoft.com/office/drawing/2014/main" val="1898364479"/>
                  </a:ext>
                </a:extLst>
              </a:tr>
              <a:tr h="370840">
                <a:tc>
                  <a:txBody>
                    <a:bodyPr/>
                    <a:lstStyle/>
                    <a:p>
                      <a:r>
                        <a:rPr lang="en-US" sz="1600"/>
                        <a:t>P/S</a:t>
                      </a:r>
                    </a:p>
                  </a:txBody>
                  <a:tcPr/>
                </a:tc>
                <a:tc>
                  <a:txBody>
                    <a:bodyPr/>
                    <a:lstStyle/>
                    <a:p>
                      <a:pPr algn="ctr"/>
                      <a:r>
                        <a:rPr lang="en-US" sz="1600"/>
                        <a:t>3.3863</a:t>
                      </a:r>
                    </a:p>
                  </a:txBody>
                  <a:tcPr/>
                </a:tc>
                <a:tc>
                  <a:txBody>
                    <a:bodyPr/>
                    <a:lstStyle/>
                    <a:p>
                      <a:pPr algn="ctr"/>
                      <a:r>
                        <a:rPr lang="en-US" sz="1600"/>
                        <a:t>1.6965</a:t>
                      </a:r>
                    </a:p>
                  </a:txBody>
                  <a:tcPr/>
                </a:tc>
                <a:tc>
                  <a:txBody>
                    <a:bodyPr/>
                    <a:lstStyle/>
                    <a:p>
                      <a:pPr algn="ctr"/>
                      <a:r>
                        <a:rPr lang="en-US" sz="1600"/>
                        <a:t>2.3296</a:t>
                      </a:r>
                    </a:p>
                  </a:txBody>
                  <a:tcPr/>
                </a:tc>
                <a:tc>
                  <a:txBody>
                    <a:bodyPr/>
                    <a:lstStyle/>
                    <a:p>
                      <a:pPr algn="ctr"/>
                      <a:r>
                        <a:rPr lang="en-US" sz="1600"/>
                        <a:t>2.8799</a:t>
                      </a:r>
                    </a:p>
                  </a:txBody>
                  <a:tcPr/>
                </a:tc>
                <a:tc>
                  <a:txBody>
                    <a:bodyPr/>
                    <a:lstStyle/>
                    <a:p>
                      <a:pPr algn="ctr"/>
                      <a:r>
                        <a:rPr lang="en-US" sz="1600"/>
                        <a:t>23.62%</a:t>
                      </a:r>
                    </a:p>
                  </a:txBody>
                  <a:tcPr/>
                </a:tc>
                <a:extLst>
                  <a:ext uri="{0D108BD9-81ED-4DB2-BD59-A6C34878D82A}">
                    <a16:rowId xmlns:a16="http://schemas.microsoft.com/office/drawing/2014/main" val="3306439394"/>
                  </a:ext>
                </a:extLst>
              </a:tr>
              <a:tr h="370840">
                <a:tc>
                  <a:txBody>
                    <a:bodyPr/>
                    <a:lstStyle/>
                    <a:p>
                      <a:r>
                        <a:rPr lang="en-US" sz="1600"/>
                        <a:t>P/EBITDA</a:t>
                      </a:r>
                    </a:p>
                  </a:txBody>
                  <a:tcPr/>
                </a:tc>
                <a:tc>
                  <a:txBody>
                    <a:bodyPr/>
                    <a:lstStyle/>
                    <a:p>
                      <a:pPr algn="ctr"/>
                      <a:r>
                        <a:rPr lang="en-US" sz="1600"/>
                        <a:t>2.055</a:t>
                      </a:r>
                    </a:p>
                  </a:txBody>
                  <a:tcPr/>
                </a:tc>
                <a:tc>
                  <a:txBody>
                    <a:bodyPr/>
                    <a:lstStyle/>
                    <a:p>
                      <a:pPr algn="ctr"/>
                      <a:r>
                        <a:rPr lang="en-US" sz="1600"/>
                        <a:t>1.0843</a:t>
                      </a:r>
                    </a:p>
                  </a:txBody>
                  <a:tcPr/>
                </a:tc>
                <a:tc>
                  <a:txBody>
                    <a:bodyPr/>
                    <a:lstStyle/>
                    <a:p>
                      <a:pPr algn="ctr"/>
                      <a:r>
                        <a:rPr lang="en-US" sz="1600"/>
                        <a:t>1.4536</a:t>
                      </a:r>
                    </a:p>
                  </a:txBody>
                  <a:tcPr/>
                </a:tc>
                <a:tc>
                  <a:txBody>
                    <a:bodyPr/>
                    <a:lstStyle/>
                    <a:p>
                      <a:pPr algn="ctr"/>
                      <a:r>
                        <a:rPr lang="en-US" sz="1600"/>
                        <a:t>1.6642</a:t>
                      </a:r>
                    </a:p>
                  </a:txBody>
                  <a:tcPr/>
                </a:tc>
                <a:tc>
                  <a:txBody>
                    <a:bodyPr/>
                    <a:lstStyle/>
                    <a:p>
                      <a:pPr algn="ctr"/>
                      <a:r>
                        <a:rPr lang="en-US" sz="1600"/>
                        <a:t>14.49%</a:t>
                      </a:r>
                    </a:p>
                  </a:txBody>
                  <a:tcPr/>
                </a:tc>
                <a:extLst>
                  <a:ext uri="{0D108BD9-81ED-4DB2-BD59-A6C34878D82A}">
                    <a16:rowId xmlns:a16="http://schemas.microsoft.com/office/drawing/2014/main" val="3014306235"/>
                  </a:ext>
                </a:extLst>
              </a:tr>
            </a:tbl>
          </a:graphicData>
        </a:graphic>
      </p:graphicFrame>
      <p:sp>
        <p:nvSpPr>
          <p:cNvPr id="2" name="TextBox 1">
            <a:extLst>
              <a:ext uri="{FF2B5EF4-FFF2-40B4-BE49-F238E27FC236}">
                <a16:creationId xmlns:a16="http://schemas.microsoft.com/office/drawing/2014/main" id="{1A60FC66-7EE6-F9FE-D847-CAD57DD83440}"/>
              </a:ext>
            </a:extLst>
          </p:cNvPr>
          <p:cNvSpPr txBox="1"/>
          <p:nvPr/>
        </p:nvSpPr>
        <p:spPr>
          <a:xfrm>
            <a:off x="1285152" y="4139129"/>
            <a:ext cx="9618133" cy="1107996"/>
          </a:xfrm>
          <a:prstGeom prst="rect">
            <a:avLst/>
          </a:prstGeom>
          <a:noFill/>
        </p:spPr>
        <p:txBody>
          <a:bodyPr wrap="square" rtlCol="0">
            <a:spAutoFit/>
          </a:bodyPr>
          <a:lstStyle/>
          <a:p>
            <a:pPr marL="285750" indent="-285750" algn="ctr">
              <a:buFont typeface="Arial" panose="020B0604020202020204" pitchFamily="34" charset="0"/>
              <a:buChar char="•"/>
            </a:pPr>
            <a:r>
              <a:rPr lang="en-US" sz="1600" b="1"/>
              <a:t>Tech continues to trade at a premium relative to the S&amp;P 500 across all major valuation metrics</a:t>
            </a:r>
          </a:p>
          <a:p>
            <a:pPr marL="285750" indent="-285750" algn="ctr">
              <a:buFont typeface="Arial" panose="020B0604020202020204" pitchFamily="34" charset="0"/>
              <a:buChar char="•"/>
            </a:pPr>
            <a:r>
              <a:rPr lang="en-US" sz="1600" b="1"/>
              <a:t>Current multiples are above historical relative averages, but not at extreme levels</a:t>
            </a:r>
          </a:p>
          <a:p>
            <a:pPr marL="285750" indent="-285750" algn="ctr">
              <a:buFont typeface="Arial" panose="020B0604020202020204" pitchFamily="34" charset="0"/>
              <a:buChar char="•"/>
            </a:pPr>
            <a:r>
              <a:rPr lang="en-US" sz="1600" b="1"/>
              <a:t>Premium reflects strong earnings growth, AI-driven demand, and higher margins</a:t>
            </a:r>
          </a:p>
          <a:p>
            <a:pPr marL="285750" indent="-285750" algn="ctr">
              <a:buFont typeface="Arial" panose="020B0604020202020204" pitchFamily="34" charset="0"/>
              <a:buChar char="•"/>
            </a:pPr>
            <a:r>
              <a:rPr lang="en-US" sz="1600" b="1"/>
              <a:t>Suggests valuation remains elevated, but supported by fundamentals</a:t>
            </a:r>
          </a:p>
        </p:txBody>
      </p:sp>
      <p:sp>
        <p:nvSpPr>
          <p:cNvPr id="9" name="TextBox 8">
            <a:extLst>
              <a:ext uri="{FF2B5EF4-FFF2-40B4-BE49-F238E27FC236}">
                <a16:creationId xmlns:a16="http://schemas.microsoft.com/office/drawing/2014/main" id="{6515782C-5C05-EE99-3C62-0A60B749149E}"/>
              </a:ext>
            </a:extLst>
          </p:cNvPr>
          <p:cNvSpPr txBox="1"/>
          <p:nvPr/>
        </p:nvSpPr>
        <p:spPr>
          <a:xfrm>
            <a:off x="1240339" y="6103352"/>
            <a:ext cx="1024639" cy="200055"/>
          </a:xfrm>
          <a:prstGeom prst="rect">
            <a:avLst/>
          </a:prstGeom>
          <a:noFill/>
        </p:spPr>
        <p:txBody>
          <a:bodyPr wrap="none" rtlCol="0">
            <a:spAutoFit/>
          </a:bodyPr>
          <a:lstStyle/>
          <a:p>
            <a:r>
              <a:rPr lang="en-GB" sz="700"/>
              <a:t>Source(s): Bloomberg</a:t>
            </a:r>
          </a:p>
        </p:txBody>
      </p:sp>
      <p:sp>
        <p:nvSpPr>
          <p:cNvPr id="4" name="Footer Placeholder 3">
            <a:extLst>
              <a:ext uri="{FF2B5EF4-FFF2-40B4-BE49-F238E27FC236}">
                <a16:creationId xmlns:a16="http://schemas.microsoft.com/office/drawing/2014/main" id="{93061579-9937-EBA1-4B11-149C8D069A97}"/>
              </a:ext>
            </a:extLst>
          </p:cNvPr>
          <p:cNvSpPr>
            <a:spLocks noGrp="1"/>
          </p:cNvSpPr>
          <p:nvPr>
            <p:ph type="ftr" sz="quarter" idx="11"/>
          </p:nvPr>
        </p:nvSpPr>
        <p:spPr/>
        <p:txBody>
          <a:bodyPr/>
          <a:lstStyle/>
          <a:p>
            <a:r>
              <a:rPr lang="en-GB"/>
              <a:t>23</a:t>
            </a:r>
          </a:p>
        </p:txBody>
      </p:sp>
    </p:spTree>
    <p:extLst>
      <p:ext uri="{BB962C8B-B14F-4D97-AF65-F5344CB8AC3E}">
        <p14:creationId xmlns:p14="http://schemas.microsoft.com/office/powerpoint/2010/main" val="3642540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A82D8-B434-1D81-BA97-2AB8A13FD2A0}"/>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AAAA536-4296-8931-31DF-EFDE6CA37EC3}"/>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7CABDB3-44A8-0F65-9039-72ED320407C7}"/>
              </a:ext>
            </a:extLst>
          </p:cNvPr>
          <p:cNvSpPr txBox="1"/>
          <p:nvPr/>
        </p:nvSpPr>
        <p:spPr>
          <a:xfrm>
            <a:off x="771525" y="554593"/>
            <a:ext cx="6233630" cy="369332"/>
          </a:xfrm>
          <a:prstGeom prst="rect">
            <a:avLst/>
          </a:prstGeom>
          <a:noFill/>
        </p:spPr>
        <p:txBody>
          <a:bodyPr wrap="none" rtlCol="0">
            <a:spAutoFit/>
          </a:bodyPr>
          <a:lstStyle/>
          <a:p>
            <a:r>
              <a:rPr lang="en-GB">
                <a:solidFill>
                  <a:schemeClr val="bg1">
                    <a:lumMod val="50000"/>
                  </a:schemeClr>
                </a:solidFill>
              </a:rPr>
              <a:t>Valuation Analysis – State Of 3 Info Tech Stocks Inside ‘MAG7’</a:t>
            </a:r>
          </a:p>
        </p:txBody>
      </p:sp>
      <p:pic>
        <p:nvPicPr>
          <p:cNvPr id="7" name="Picture 6">
            <a:extLst>
              <a:ext uri="{FF2B5EF4-FFF2-40B4-BE49-F238E27FC236}">
                <a16:creationId xmlns:a16="http://schemas.microsoft.com/office/drawing/2014/main" id="{04861033-4878-D755-DC96-9DCD179A3CB6}"/>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0782D924-BA5C-85F0-CC1F-A8D646E17792}"/>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graphicFrame>
        <p:nvGraphicFramePr>
          <p:cNvPr id="9" name="Table 8">
            <a:extLst>
              <a:ext uri="{FF2B5EF4-FFF2-40B4-BE49-F238E27FC236}">
                <a16:creationId xmlns:a16="http://schemas.microsoft.com/office/drawing/2014/main" id="{7F6951E6-2D3C-8C34-4805-1B642CA1995B}"/>
              </a:ext>
            </a:extLst>
          </p:cNvPr>
          <p:cNvGraphicFramePr>
            <a:graphicFrameLocks noGrp="1"/>
          </p:cNvGraphicFramePr>
          <p:nvPr>
            <p:extLst>
              <p:ext uri="{D42A27DB-BD31-4B8C-83A1-F6EECF244321}">
                <p14:modId xmlns:p14="http://schemas.microsoft.com/office/powerpoint/2010/main" val="2429093376"/>
              </p:ext>
            </p:extLst>
          </p:nvPr>
        </p:nvGraphicFramePr>
        <p:xfrm>
          <a:off x="2032000" y="1945640"/>
          <a:ext cx="8128000" cy="14833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84628029"/>
                    </a:ext>
                  </a:extLst>
                </a:gridCol>
                <a:gridCol w="2032000">
                  <a:extLst>
                    <a:ext uri="{9D8B030D-6E8A-4147-A177-3AD203B41FA5}">
                      <a16:colId xmlns:a16="http://schemas.microsoft.com/office/drawing/2014/main" val="3320499538"/>
                    </a:ext>
                  </a:extLst>
                </a:gridCol>
                <a:gridCol w="2032000">
                  <a:extLst>
                    <a:ext uri="{9D8B030D-6E8A-4147-A177-3AD203B41FA5}">
                      <a16:colId xmlns:a16="http://schemas.microsoft.com/office/drawing/2014/main" val="84968291"/>
                    </a:ext>
                  </a:extLst>
                </a:gridCol>
                <a:gridCol w="2032000">
                  <a:extLst>
                    <a:ext uri="{9D8B030D-6E8A-4147-A177-3AD203B41FA5}">
                      <a16:colId xmlns:a16="http://schemas.microsoft.com/office/drawing/2014/main" val="3995958786"/>
                    </a:ext>
                  </a:extLst>
                </a:gridCol>
              </a:tblGrid>
              <a:tr h="370840">
                <a:tc>
                  <a:txBody>
                    <a:bodyPr/>
                    <a:lstStyle/>
                    <a:p>
                      <a:r>
                        <a:rPr lang="en-US" sz="1600"/>
                        <a:t>Ticker</a:t>
                      </a:r>
                    </a:p>
                  </a:txBody>
                  <a:tcPr>
                    <a:solidFill>
                      <a:srgbClr val="BA2025"/>
                    </a:solidFill>
                  </a:tcPr>
                </a:tc>
                <a:tc>
                  <a:txBody>
                    <a:bodyPr/>
                    <a:lstStyle/>
                    <a:p>
                      <a:pPr algn="ctr"/>
                      <a:r>
                        <a:rPr lang="en-US" sz="1600"/>
                        <a:t>P/E</a:t>
                      </a:r>
                    </a:p>
                  </a:txBody>
                  <a:tcPr>
                    <a:solidFill>
                      <a:srgbClr val="BA2025"/>
                    </a:solidFill>
                  </a:tcPr>
                </a:tc>
                <a:tc>
                  <a:txBody>
                    <a:bodyPr/>
                    <a:lstStyle/>
                    <a:p>
                      <a:pPr algn="ctr"/>
                      <a:r>
                        <a:rPr lang="en-US" sz="1600"/>
                        <a:t>P/S</a:t>
                      </a:r>
                    </a:p>
                  </a:txBody>
                  <a:tcPr>
                    <a:solidFill>
                      <a:srgbClr val="BA2025"/>
                    </a:solidFill>
                  </a:tcPr>
                </a:tc>
                <a:tc>
                  <a:txBody>
                    <a:bodyPr/>
                    <a:lstStyle/>
                    <a:p>
                      <a:pPr algn="ctr"/>
                      <a:r>
                        <a:rPr lang="en-US" sz="1600"/>
                        <a:t>P/B</a:t>
                      </a:r>
                    </a:p>
                  </a:txBody>
                  <a:tcPr>
                    <a:solidFill>
                      <a:srgbClr val="BA2025"/>
                    </a:solidFill>
                  </a:tcPr>
                </a:tc>
                <a:extLst>
                  <a:ext uri="{0D108BD9-81ED-4DB2-BD59-A6C34878D82A}">
                    <a16:rowId xmlns:a16="http://schemas.microsoft.com/office/drawing/2014/main" val="1466996648"/>
                  </a:ext>
                </a:extLst>
              </a:tr>
              <a:tr h="370840">
                <a:tc>
                  <a:txBody>
                    <a:bodyPr/>
                    <a:lstStyle/>
                    <a:p>
                      <a:r>
                        <a:rPr lang="en-US" sz="1600"/>
                        <a:t>NVDA</a:t>
                      </a:r>
                    </a:p>
                  </a:txBody>
                  <a:tcPr/>
                </a:tc>
                <a:tc>
                  <a:txBody>
                    <a:bodyPr/>
                    <a:lstStyle/>
                    <a:p>
                      <a:pPr algn="ctr"/>
                      <a:r>
                        <a:rPr lang="en-US" sz="1600">
                          <a:solidFill>
                            <a:srgbClr val="00B050"/>
                          </a:solidFill>
                        </a:rPr>
                        <a:t>48.5797</a:t>
                      </a:r>
                    </a:p>
                  </a:txBody>
                  <a:tcPr/>
                </a:tc>
                <a:tc>
                  <a:txBody>
                    <a:bodyPr/>
                    <a:lstStyle/>
                    <a:p>
                      <a:pPr algn="ctr"/>
                      <a:r>
                        <a:rPr lang="en-US" sz="1600">
                          <a:solidFill>
                            <a:srgbClr val="00B050"/>
                          </a:solidFill>
                        </a:rPr>
                        <a:t>25.0490</a:t>
                      </a:r>
                    </a:p>
                  </a:txBody>
                  <a:tcPr/>
                </a:tc>
                <a:tc>
                  <a:txBody>
                    <a:bodyPr/>
                    <a:lstStyle/>
                    <a:p>
                      <a:pPr algn="ctr"/>
                      <a:r>
                        <a:rPr lang="en-US" sz="1600">
                          <a:solidFill>
                            <a:srgbClr val="00B050"/>
                          </a:solidFill>
                        </a:rPr>
                        <a:t>39.2437</a:t>
                      </a:r>
                    </a:p>
                  </a:txBody>
                  <a:tcPr/>
                </a:tc>
                <a:extLst>
                  <a:ext uri="{0D108BD9-81ED-4DB2-BD59-A6C34878D82A}">
                    <a16:rowId xmlns:a16="http://schemas.microsoft.com/office/drawing/2014/main" val="2493928542"/>
                  </a:ext>
                </a:extLst>
              </a:tr>
              <a:tr h="370840">
                <a:tc>
                  <a:txBody>
                    <a:bodyPr/>
                    <a:lstStyle/>
                    <a:p>
                      <a:r>
                        <a:rPr lang="en-US" sz="1600"/>
                        <a:t>AAPL</a:t>
                      </a:r>
                    </a:p>
                  </a:txBody>
                  <a:tcPr/>
                </a:tc>
                <a:tc>
                  <a:txBody>
                    <a:bodyPr/>
                    <a:lstStyle/>
                    <a:p>
                      <a:pPr algn="ctr"/>
                      <a:r>
                        <a:rPr lang="en-US" sz="1600">
                          <a:solidFill>
                            <a:srgbClr val="FF0000"/>
                          </a:solidFill>
                        </a:rPr>
                        <a:t>34.2905</a:t>
                      </a:r>
                    </a:p>
                  </a:txBody>
                  <a:tcPr/>
                </a:tc>
                <a:tc>
                  <a:txBody>
                    <a:bodyPr/>
                    <a:lstStyle/>
                    <a:p>
                      <a:pPr algn="ctr"/>
                      <a:r>
                        <a:rPr lang="en-US" sz="1600">
                          <a:solidFill>
                            <a:srgbClr val="FF0000"/>
                          </a:solidFill>
                        </a:rPr>
                        <a:t>9.2057</a:t>
                      </a:r>
                    </a:p>
                  </a:txBody>
                  <a:tcPr/>
                </a:tc>
                <a:tc>
                  <a:txBody>
                    <a:bodyPr/>
                    <a:lstStyle/>
                    <a:p>
                      <a:pPr algn="ctr"/>
                      <a:r>
                        <a:rPr lang="en-US" sz="1600">
                          <a:solidFill>
                            <a:srgbClr val="00B050"/>
                          </a:solidFill>
                        </a:rPr>
                        <a:t>51.3198</a:t>
                      </a:r>
                    </a:p>
                  </a:txBody>
                  <a:tcPr/>
                </a:tc>
                <a:extLst>
                  <a:ext uri="{0D108BD9-81ED-4DB2-BD59-A6C34878D82A}">
                    <a16:rowId xmlns:a16="http://schemas.microsoft.com/office/drawing/2014/main" val="93062022"/>
                  </a:ext>
                </a:extLst>
              </a:tr>
              <a:tr h="370840">
                <a:tc>
                  <a:txBody>
                    <a:bodyPr/>
                    <a:lstStyle/>
                    <a:p>
                      <a:r>
                        <a:rPr lang="en-US" sz="1600"/>
                        <a:t>MSFT</a:t>
                      </a:r>
                    </a:p>
                  </a:txBody>
                  <a:tcPr/>
                </a:tc>
                <a:tc>
                  <a:txBody>
                    <a:bodyPr/>
                    <a:lstStyle/>
                    <a:p>
                      <a:pPr algn="ctr"/>
                      <a:r>
                        <a:rPr lang="en-US" sz="1600">
                          <a:solidFill>
                            <a:srgbClr val="FF0000"/>
                          </a:solidFill>
                        </a:rPr>
                        <a:t>33.9527</a:t>
                      </a:r>
                    </a:p>
                  </a:txBody>
                  <a:tcPr/>
                </a:tc>
                <a:tc>
                  <a:txBody>
                    <a:bodyPr/>
                    <a:lstStyle/>
                    <a:p>
                      <a:pPr algn="ctr"/>
                      <a:r>
                        <a:rPr lang="en-US" sz="1600">
                          <a:solidFill>
                            <a:srgbClr val="00B050"/>
                          </a:solidFill>
                        </a:rPr>
                        <a:t>12.1329</a:t>
                      </a:r>
                    </a:p>
                  </a:txBody>
                  <a:tcPr/>
                </a:tc>
                <a:tc>
                  <a:txBody>
                    <a:bodyPr/>
                    <a:lstStyle/>
                    <a:p>
                      <a:pPr algn="ctr"/>
                      <a:r>
                        <a:rPr lang="en-US" sz="1600">
                          <a:solidFill>
                            <a:srgbClr val="FF0000"/>
                          </a:solidFill>
                        </a:rPr>
                        <a:t>9.8182</a:t>
                      </a:r>
                    </a:p>
                  </a:txBody>
                  <a:tcPr/>
                </a:tc>
                <a:extLst>
                  <a:ext uri="{0D108BD9-81ED-4DB2-BD59-A6C34878D82A}">
                    <a16:rowId xmlns:a16="http://schemas.microsoft.com/office/drawing/2014/main" val="2589534180"/>
                  </a:ext>
                </a:extLst>
              </a:tr>
            </a:tbl>
          </a:graphicData>
        </a:graphic>
      </p:graphicFrame>
      <p:sp>
        <p:nvSpPr>
          <p:cNvPr id="2" name="TextBox 1">
            <a:extLst>
              <a:ext uri="{FF2B5EF4-FFF2-40B4-BE49-F238E27FC236}">
                <a16:creationId xmlns:a16="http://schemas.microsoft.com/office/drawing/2014/main" id="{FC309C74-FD7B-C0A4-4F43-0463A1A73BA4}"/>
              </a:ext>
            </a:extLst>
          </p:cNvPr>
          <p:cNvSpPr txBox="1"/>
          <p:nvPr/>
        </p:nvSpPr>
        <p:spPr>
          <a:xfrm>
            <a:off x="1346200" y="3733799"/>
            <a:ext cx="9499600" cy="1077218"/>
          </a:xfrm>
          <a:prstGeom prst="rect">
            <a:avLst/>
          </a:prstGeom>
          <a:noFill/>
        </p:spPr>
        <p:txBody>
          <a:bodyPr wrap="square" rtlCol="0">
            <a:spAutoFit/>
          </a:bodyPr>
          <a:lstStyle/>
          <a:p>
            <a:pPr marL="285750" indent="-285750" algn="ctr">
              <a:buFont typeface="Arial" panose="020B0604020202020204" pitchFamily="34" charset="0"/>
              <a:buChar char="•"/>
            </a:pPr>
            <a:r>
              <a:rPr lang="en-US" sz="1600" b="1"/>
              <a:t>Nvidia trades at the highest multiples, reflecting strong AI-driven growth expectations</a:t>
            </a:r>
          </a:p>
          <a:p>
            <a:pPr marL="285750" indent="-285750" algn="ctr">
              <a:buFont typeface="Arial" panose="020B0604020202020204" pitchFamily="34" charset="0"/>
              <a:buChar char="•"/>
            </a:pPr>
            <a:r>
              <a:rPr lang="en-US" sz="1600" b="1"/>
              <a:t>Microsoft is in line with sector averages, supported by stable earnings and cloud growth</a:t>
            </a:r>
          </a:p>
          <a:p>
            <a:pPr marL="285750" indent="-285750" algn="ctr">
              <a:buFont typeface="Arial" panose="020B0604020202020204" pitchFamily="34" charset="0"/>
              <a:buChar char="•"/>
            </a:pPr>
            <a:r>
              <a:rPr lang="en-US" sz="1600" b="1"/>
              <a:t>Apple trades at a lower multiple relative to peers, reflecting a more mature growth profile</a:t>
            </a:r>
          </a:p>
          <a:p>
            <a:pPr marL="285750" indent="-285750" algn="ctr">
              <a:buFont typeface="Arial" panose="020B0604020202020204" pitchFamily="34" charset="0"/>
              <a:buChar char="•"/>
            </a:pPr>
            <a:r>
              <a:rPr lang="en-US" sz="1600" b="1"/>
              <a:t>Valuation differences highlight varying growth expectations across the sector</a:t>
            </a:r>
          </a:p>
        </p:txBody>
      </p:sp>
      <p:sp>
        <p:nvSpPr>
          <p:cNvPr id="4" name="TextBox 3">
            <a:extLst>
              <a:ext uri="{FF2B5EF4-FFF2-40B4-BE49-F238E27FC236}">
                <a16:creationId xmlns:a16="http://schemas.microsoft.com/office/drawing/2014/main" id="{385E6A60-AE8F-BFE7-8845-D3E601E2326F}"/>
              </a:ext>
            </a:extLst>
          </p:cNvPr>
          <p:cNvSpPr txBox="1"/>
          <p:nvPr/>
        </p:nvSpPr>
        <p:spPr>
          <a:xfrm>
            <a:off x="1240339" y="6103352"/>
            <a:ext cx="1024639" cy="200055"/>
          </a:xfrm>
          <a:prstGeom prst="rect">
            <a:avLst/>
          </a:prstGeom>
          <a:noFill/>
        </p:spPr>
        <p:txBody>
          <a:bodyPr wrap="none" rtlCol="0">
            <a:spAutoFit/>
          </a:bodyPr>
          <a:lstStyle/>
          <a:p>
            <a:r>
              <a:rPr lang="en-GB" sz="700"/>
              <a:t>Source(s): Bloomberg</a:t>
            </a:r>
          </a:p>
        </p:txBody>
      </p:sp>
      <p:sp>
        <p:nvSpPr>
          <p:cNvPr id="3" name="Footer Placeholder 2">
            <a:extLst>
              <a:ext uri="{FF2B5EF4-FFF2-40B4-BE49-F238E27FC236}">
                <a16:creationId xmlns:a16="http://schemas.microsoft.com/office/drawing/2014/main" id="{30FBF639-1D05-57E6-F20C-B1631B35C3AB}"/>
              </a:ext>
            </a:extLst>
          </p:cNvPr>
          <p:cNvSpPr>
            <a:spLocks noGrp="1"/>
          </p:cNvSpPr>
          <p:nvPr>
            <p:ph type="ftr" sz="quarter" idx="11"/>
          </p:nvPr>
        </p:nvSpPr>
        <p:spPr/>
        <p:txBody>
          <a:bodyPr/>
          <a:lstStyle/>
          <a:p>
            <a:r>
              <a:rPr lang="en-GB"/>
              <a:t>24</a:t>
            </a:r>
          </a:p>
        </p:txBody>
      </p:sp>
    </p:spTree>
    <p:extLst>
      <p:ext uri="{BB962C8B-B14F-4D97-AF65-F5344CB8AC3E}">
        <p14:creationId xmlns:p14="http://schemas.microsoft.com/office/powerpoint/2010/main" val="7991264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85A4E-6BB5-36A0-3F68-F7446E1F69A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2BA43AC-69A0-C016-449C-958F82549034}"/>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26960FC-8522-4B36-EE83-B4975237B315}"/>
              </a:ext>
            </a:extLst>
          </p:cNvPr>
          <p:cNvSpPr txBox="1"/>
          <p:nvPr/>
        </p:nvSpPr>
        <p:spPr>
          <a:xfrm>
            <a:off x="771525" y="554593"/>
            <a:ext cx="9234387" cy="369332"/>
          </a:xfrm>
          <a:prstGeom prst="rect">
            <a:avLst/>
          </a:prstGeom>
          <a:noFill/>
        </p:spPr>
        <p:txBody>
          <a:bodyPr wrap="none" rtlCol="0">
            <a:spAutoFit/>
          </a:bodyPr>
          <a:lstStyle/>
          <a:p>
            <a:r>
              <a:rPr lang="en-GB">
                <a:solidFill>
                  <a:schemeClr val="bg1">
                    <a:lumMod val="50000"/>
                  </a:schemeClr>
                </a:solidFill>
              </a:rPr>
              <a:t>Valuation Analysis – State Of 3 Info Tech Stocks Inside ‘MAG7’ Compared To Info Tech Sector</a:t>
            </a:r>
          </a:p>
        </p:txBody>
      </p:sp>
      <p:pic>
        <p:nvPicPr>
          <p:cNvPr id="7" name="Picture 6">
            <a:extLst>
              <a:ext uri="{FF2B5EF4-FFF2-40B4-BE49-F238E27FC236}">
                <a16:creationId xmlns:a16="http://schemas.microsoft.com/office/drawing/2014/main" id="{656F3851-ED4B-A7FB-27D3-265BAE6476BC}"/>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4DBA031E-0BD9-6E47-D3DD-AF915FD123C6}"/>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pic>
        <p:nvPicPr>
          <p:cNvPr id="3" name="Picture 2" descr="A screenshot of a graph&#10;&#10;AI-generated content may be incorrect.">
            <a:extLst>
              <a:ext uri="{FF2B5EF4-FFF2-40B4-BE49-F238E27FC236}">
                <a16:creationId xmlns:a16="http://schemas.microsoft.com/office/drawing/2014/main" id="{DD68D1FB-2066-0739-9167-DA53E175B501}"/>
              </a:ext>
            </a:extLst>
          </p:cNvPr>
          <p:cNvPicPr>
            <a:picLocks noChangeAspect="1"/>
          </p:cNvPicPr>
          <p:nvPr/>
        </p:nvPicPr>
        <p:blipFill>
          <a:blip r:embed="rId3"/>
          <a:stretch>
            <a:fillRect/>
          </a:stretch>
        </p:blipFill>
        <p:spPr>
          <a:xfrm>
            <a:off x="882367" y="1498427"/>
            <a:ext cx="4978445" cy="1940490"/>
          </a:xfrm>
          <a:prstGeom prst="rect">
            <a:avLst/>
          </a:prstGeom>
        </p:spPr>
      </p:pic>
      <p:pic>
        <p:nvPicPr>
          <p:cNvPr id="11" name="Picture 10" descr="A screenshot of a graph&#10;&#10;AI-generated content may be incorrect.">
            <a:extLst>
              <a:ext uri="{FF2B5EF4-FFF2-40B4-BE49-F238E27FC236}">
                <a16:creationId xmlns:a16="http://schemas.microsoft.com/office/drawing/2014/main" id="{C8EE5CC6-0006-5B6D-06BD-C48057E6D50A}"/>
              </a:ext>
            </a:extLst>
          </p:cNvPr>
          <p:cNvPicPr>
            <a:picLocks noChangeAspect="1"/>
          </p:cNvPicPr>
          <p:nvPr/>
        </p:nvPicPr>
        <p:blipFill>
          <a:blip r:embed="rId4"/>
          <a:stretch>
            <a:fillRect/>
          </a:stretch>
        </p:blipFill>
        <p:spPr>
          <a:xfrm>
            <a:off x="2759250" y="3719448"/>
            <a:ext cx="6475173" cy="2310529"/>
          </a:xfrm>
          <a:prstGeom prst="rect">
            <a:avLst/>
          </a:prstGeom>
        </p:spPr>
      </p:pic>
      <p:pic>
        <p:nvPicPr>
          <p:cNvPr id="12" name="Picture 11" descr="A screenshot of a graph&#10;&#10;AI-generated content may be incorrect.">
            <a:extLst>
              <a:ext uri="{FF2B5EF4-FFF2-40B4-BE49-F238E27FC236}">
                <a16:creationId xmlns:a16="http://schemas.microsoft.com/office/drawing/2014/main" id="{BE575C7D-1F1B-4EA5-FFC7-2EC28B369391}"/>
              </a:ext>
            </a:extLst>
          </p:cNvPr>
          <p:cNvPicPr>
            <a:picLocks noChangeAspect="1"/>
          </p:cNvPicPr>
          <p:nvPr/>
        </p:nvPicPr>
        <p:blipFill>
          <a:blip r:embed="rId5"/>
          <a:stretch>
            <a:fillRect/>
          </a:stretch>
        </p:blipFill>
        <p:spPr>
          <a:xfrm>
            <a:off x="5942034" y="1549182"/>
            <a:ext cx="5746316" cy="1912046"/>
          </a:xfrm>
          <a:prstGeom prst="rect">
            <a:avLst/>
          </a:prstGeom>
        </p:spPr>
      </p:pic>
      <p:sp>
        <p:nvSpPr>
          <p:cNvPr id="2" name="Footer Placeholder 1">
            <a:extLst>
              <a:ext uri="{FF2B5EF4-FFF2-40B4-BE49-F238E27FC236}">
                <a16:creationId xmlns:a16="http://schemas.microsoft.com/office/drawing/2014/main" id="{7A58979D-20E6-7B2A-BB29-4A57872A5AB4}"/>
              </a:ext>
            </a:extLst>
          </p:cNvPr>
          <p:cNvSpPr>
            <a:spLocks noGrp="1"/>
          </p:cNvSpPr>
          <p:nvPr>
            <p:ph type="ftr" sz="quarter" idx="11"/>
          </p:nvPr>
        </p:nvSpPr>
        <p:spPr/>
        <p:txBody>
          <a:bodyPr/>
          <a:lstStyle/>
          <a:p>
            <a:r>
              <a:rPr lang="en-GB"/>
              <a:t>25</a:t>
            </a:r>
          </a:p>
        </p:txBody>
      </p:sp>
    </p:spTree>
    <p:extLst>
      <p:ext uri="{BB962C8B-B14F-4D97-AF65-F5344CB8AC3E}">
        <p14:creationId xmlns:p14="http://schemas.microsoft.com/office/powerpoint/2010/main" val="2414198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76EAB-B38A-E470-F6FD-DF73D3775CB5}"/>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DD78D051-0369-77E2-FC28-0B0F3C6AB6B5}"/>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80B1529-B171-25E7-7A6D-7945D9CC26A5}"/>
              </a:ext>
            </a:extLst>
          </p:cNvPr>
          <p:cNvSpPr txBox="1"/>
          <p:nvPr/>
        </p:nvSpPr>
        <p:spPr>
          <a:xfrm>
            <a:off x="771525" y="554593"/>
            <a:ext cx="937629" cy="369332"/>
          </a:xfrm>
          <a:prstGeom prst="rect">
            <a:avLst/>
          </a:prstGeom>
          <a:noFill/>
        </p:spPr>
        <p:txBody>
          <a:bodyPr wrap="none" rtlCol="0">
            <a:spAutoFit/>
          </a:bodyPr>
          <a:lstStyle/>
          <a:p>
            <a:r>
              <a:rPr lang="en-GB">
                <a:solidFill>
                  <a:schemeClr val="bg1">
                    <a:lumMod val="50000"/>
                  </a:schemeClr>
                </a:solidFill>
              </a:rPr>
              <a:t>Agenda</a:t>
            </a:r>
          </a:p>
        </p:txBody>
      </p:sp>
      <p:sp>
        <p:nvSpPr>
          <p:cNvPr id="13" name="Rectangle 12">
            <a:extLst>
              <a:ext uri="{FF2B5EF4-FFF2-40B4-BE49-F238E27FC236}">
                <a16:creationId xmlns:a16="http://schemas.microsoft.com/office/drawing/2014/main" id="{F2D64077-1A8E-2347-AED9-71EBFBDAED4F}"/>
              </a:ext>
            </a:extLst>
          </p:cNvPr>
          <p:cNvSpPr/>
          <p:nvPr/>
        </p:nvSpPr>
        <p:spPr>
          <a:xfrm>
            <a:off x="3081339" y="15970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Overview</a:t>
            </a:r>
          </a:p>
        </p:txBody>
      </p:sp>
      <p:sp>
        <p:nvSpPr>
          <p:cNvPr id="14" name="Rectangle 13">
            <a:extLst>
              <a:ext uri="{FF2B5EF4-FFF2-40B4-BE49-F238E27FC236}">
                <a16:creationId xmlns:a16="http://schemas.microsoft.com/office/drawing/2014/main" id="{04F4215D-3BCB-E5B5-4EA8-44845F0E2548}"/>
              </a:ext>
            </a:extLst>
          </p:cNvPr>
          <p:cNvSpPr/>
          <p:nvPr/>
        </p:nvSpPr>
        <p:spPr>
          <a:xfrm>
            <a:off x="3081339" y="20732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Business Analysis</a:t>
            </a:r>
          </a:p>
        </p:txBody>
      </p:sp>
      <p:sp>
        <p:nvSpPr>
          <p:cNvPr id="15" name="Rectangle 14">
            <a:extLst>
              <a:ext uri="{FF2B5EF4-FFF2-40B4-BE49-F238E27FC236}">
                <a16:creationId xmlns:a16="http://schemas.microsoft.com/office/drawing/2014/main" id="{A89689FA-AFB2-4465-83D6-A38FEAAEA65D}"/>
              </a:ext>
            </a:extLst>
          </p:cNvPr>
          <p:cNvSpPr/>
          <p:nvPr/>
        </p:nvSpPr>
        <p:spPr>
          <a:xfrm>
            <a:off x="3081339" y="25495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Economic Analysis</a:t>
            </a:r>
          </a:p>
        </p:txBody>
      </p:sp>
      <p:sp>
        <p:nvSpPr>
          <p:cNvPr id="16" name="Rectangle 15">
            <a:extLst>
              <a:ext uri="{FF2B5EF4-FFF2-40B4-BE49-F238E27FC236}">
                <a16:creationId xmlns:a16="http://schemas.microsoft.com/office/drawing/2014/main" id="{2882AA85-80B4-DA7F-D3BB-240881668284}"/>
              </a:ext>
            </a:extLst>
          </p:cNvPr>
          <p:cNvSpPr/>
          <p:nvPr/>
        </p:nvSpPr>
        <p:spPr>
          <a:xfrm>
            <a:off x="3081339" y="30257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Financial Analysis</a:t>
            </a:r>
          </a:p>
        </p:txBody>
      </p:sp>
      <p:sp>
        <p:nvSpPr>
          <p:cNvPr id="17" name="TextBox 16">
            <a:extLst>
              <a:ext uri="{FF2B5EF4-FFF2-40B4-BE49-F238E27FC236}">
                <a16:creationId xmlns:a16="http://schemas.microsoft.com/office/drawing/2014/main" id="{4F8A2570-FC80-310D-EC49-1987208CE43A}"/>
              </a:ext>
            </a:extLst>
          </p:cNvPr>
          <p:cNvSpPr txBox="1"/>
          <p:nvPr/>
        </p:nvSpPr>
        <p:spPr>
          <a:xfrm>
            <a:off x="8677277" y="1320025"/>
            <a:ext cx="558118" cy="276999"/>
          </a:xfrm>
          <a:prstGeom prst="rect">
            <a:avLst/>
          </a:prstGeom>
          <a:noFill/>
        </p:spPr>
        <p:txBody>
          <a:bodyPr wrap="square" rtlCol="0">
            <a:spAutoFit/>
          </a:bodyPr>
          <a:lstStyle/>
          <a:p>
            <a:r>
              <a:rPr lang="en-GB" sz="1200" b="1"/>
              <a:t>Page</a:t>
            </a:r>
          </a:p>
        </p:txBody>
      </p:sp>
      <p:sp>
        <p:nvSpPr>
          <p:cNvPr id="18" name="TextBox 17">
            <a:extLst>
              <a:ext uri="{FF2B5EF4-FFF2-40B4-BE49-F238E27FC236}">
                <a16:creationId xmlns:a16="http://schemas.microsoft.com/office/drawing/2014/main" id="{A5A8DCFA-C01D-2109-C3EA-F48A9694F54D}"/>
              </a:ext>
            </a:extLst>
          </p:cNvPr>
          <p:cNvSpPr txBox="1"/>
          <p:nvPr/>
        </p:nvSpPr>
        <p:spPr>
          <a:xfrm>
            <a:off x="8829674" y="1641087"/>
            <a:ext cx="339043" cy="276999"/>
          </a:xfrm>
          <a:prstGeom prst="rect">
            <a:avLst/>
          </a:prstGeom>
          <a:noFill/>
        </p:spPr>
        <p:txBody>
          <a:bodyPr wrap="square" rtlCol="0">
            <a:spAutoFit/>
          </a:bodyPr>
          <a:lstStyle/>
          <a:p>
            <a:pPr algn="ctr"/>
            <a:r>
              <a:rPr lang="en-GB" sz="1200" b="1"/>
              <a:t>1</a:t>
            </a:r>
          </a:p>
        </p:txBody>
      </p:sp>
      <p:sp>
        <p:nvSpPr>
          <p:cNvPr id="19" name="TextBox 18">
            <a:extLst>
              <a:ext uri="{FF2B5EF4-FFF2-40B4-BE49-F238E27FC236}">
                <a16:creationId xmlns:a16="http://schemas.microsoft.com/office/drawing/2014/main" id="{29DB52E8-2336-9616-3295-A6EAD50CAEEA}"/>
              </a:ext>
            </a:extLst>
          </p:cNvPr>
          <p:cNvSpPr txBox="1"/>
          <p:nvPr/>
        </p:nvSpPr>
        <p:spPr>
          <a:xfrm>
            <a:off x="8829673" y="2117337"/>
            <a:ext cx="339043" cy="276999"/>
          </a:xfrm>
          <a:prstGeom prst="rect">
            <a:avLst/>
          </a:prstGeom>
          <a:noFill/>
        </p:spPr>
        <p:txBody>
          <a:bodyPr wrap="square" rtlCol="0">
            <a:spAutoFit/>
          </a:bodyPr>
          <a:lstStyle/>
          <a:p>
            <a:pPr algn="ctr"/>
            <a:r>
              <a:rPr lang="en-GB" sz="1200" b="1"/>
              <a:t>2</a:t>
            </a:r>
          </a:p>
        </p:txBody>
      </p:sp>
      <p:pic>
        <p:nvPicPr>
          <p:cNvPr id="22" name="Picture 21">
            <a:extLst>
              <a:ext uri="{FF2B5EF4-FFF2-40B4-BE49-F238E27FC236}">
                <a16:creationId xmlns:a16="http://schemas.microsoft.com/office/drawing/2014/main" id="{F92CC831-D985-7BF1-F82A-A793984CF270}"/>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A2461B4E-4A61-51FE-4340-AF8B1B9250AD}"/>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2B039FFB-5935-726E-7D60-762238C2F8FB}"/>
              </a:ext>
            </a:extLst>
          </p:cNvPr>
          <p:cNvSpPr/>
          <p:nvPr/>
        </p:nvSpPr>
        <p:spPr>
          <a:xfrm>
            <a:off x="3081339" y="350202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Valuation Analysis</a:t>
            </a:r>
          </a:p>
        </p:txBody>
      </p:sp>
      <p:sp>
        <p:nvSpPr>
          <p:cNvPr id="3" name="Rectangle 2">
            <a:extLst>
              <a:ext uri="{FF2B5EF4-FFF2-40B4-BE49-F238E27FC236}">
                <a16:creationId xmlns:a16="http://schemas.microsoft.com/office/drawing/2014/main" id="{9438786B-7FE6-0A14-ABD1-B6F4C6E28103}"/>
              </a:ext>
            </a:extLst>
          </p:cNvPr>
          <p:cNvSpPr/>
          <p:nvPr/>
        </p:nvSpPr>
        <p:spPr>
          <a:xfrm>
            <a:off x="3081339" y="3978273"/>
            <a:ext cx="6029322"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Recommendation</a:t>
            </a:r>
          </a:p>
        </p:txBody>
      </p:sp>
      <p:sp>
        <p:nvSpPr>
          <p:cNvPr id="4" name="TextBox 3">
            <a:extLst>
              <a:ext uri="{FF2B5EF4-FFF2-40B4-BE49-F238E27FC236}">
                <a16:creationId xmlns:a16="http://schemas.microsoft.com/office/drawing/2014/main" id="{CE9642C7-55AA-19C0-5789-111ED931EFAA}"/>
              </a:ext>
            </a:extLst>
          </p:cNvPr>
          <p:cNvSpPr txBox="1"/>
          <p:nvPr/>
        </p:nvSpPr>
        <p:spPr>
          <a:xfrm>
            <a:off x="8710616" y="3546087"/>
            <a:ext cx="491439" cy="276999"/>
          </a:xfrm>
          <a:prstGeom prst="rect">
            <a:avLst/>
          </a:prstGeom>
          <a:noFill/>
        </p:spPr>
        <p:txBody>
          <a:bodyPr wrap="square" rtlCol="0">
            <a:spAutoFit/>
          </a:bodyPr>
          <a:lstStyle/>
          <a:p>
            <a:pPr algn="ctr"/>
            <a:r>
              <a:rPr lang="en-GB" sz="1200" b="1" dirty="0"/>
              <a:t>20</a:t>
            </a:r>
          </a:p>
        </p:txBody>
      </p:sp>
      <p:sp>
        <p:nvSpPr>
          <p:cNvPr id="5" name="TextBox 4">
            <a:extLst>
              <a:ext uri="{FF2B5EF4-FFF2-40B4-BE49-F238E27FC236}">
                <a16:creationId xmlns:a16="http://schemas.microsoft.com/office/drawing/2014/main" id="{65A56378-006D-427F-727E-7B0BC73CEC69}"/>
              </a:ext>
            </a:extLst>
          </p:cNvPr>
          <p:cNvSpPr txBox="1"/>
          <p:nvPr/>
        </p:nvSpPr>
        <p:spPr>
          <a:xfrm>
            <a:off x="8710615" y="4022336"/>
            <a:ext cx="491439" cy="276999"/>
          </a:xfrm>
          <a:prstGeom prst="rect">
            <a:avLst/>
          </a:prstGeom>
          <a:noFill/>
        </p:spPr>
        <p:txBody>
          <a:bodyPr wrap="square" rtlCol="0">
            <a:spAutoFit/>
          </a:bodyPr>
          <a:lstStyle/>
          <a:p>
            <a:pPr algn="ctr"/>
            <a:r>
              <a:rPr lang="en-GB" sz="1200" b="1" dirty="0">
                <a:solidFill>
                  <a:schemeClr val="bg1"/>
                </a:solidFill>
              </a:rPr>
              <a:t>26</a:t>
            </a:r>
          </a:p>
        </p:txBody>
      </p:sp>
      <p:sp>
        <p:nvSpPr>
          <p:cNvPr id="7" name="TextBox 6">
            <a:extLst>
              <a:ext uri="{FF2B5EF4-FFF2-40B4-BE49-F238E27FC236}">
                <a16:creationId xmlns:a16="http://schemas.microsoft.com/office/drawing/2014/main" id="{EF8E3221-5DCA-A3DB-5B03-844BDC986EA1}"/>
              </a:ext>
            </a:extLst>
          </p:cNvPr>
          <p:cNvSpPr txBox="1"/>
          <p:nvPr/>
        </p:nvSpPr>
        <p:spPr>
          <a:xfrm>
            <a:off x="8753474" y="2593587"/>
            <a:ext cx="491439" cy="276999"/>
          </a:xfrm>
          <a:prstGeom prst="rect">
            <a:avLst/>
          </a:prstGeom>
          <a:noFill/>
        </p:spPr>
        <p:txBody>
          <a:bodyPr wrap="square" rtlCol="0">
            <a:spAutoFit/>
          </a:bodyPr>
          <a:lstStyle/>
          <a:p>
            <a:pPr algn="ctr"/>
            <a:r>
              <a:rPr lang="en-GB" sz="1200" b="1" dirty="0"/>
              <a:t>7</a:t>
            </a:r>
          </a:p>
        </p:txBody>
      </p:sp>
      <p:sp>
        <p:nvSpPr>
          <p:cNvPr id="8" name="TextBox 7">
            <a:extLst>
              <a:ext uri="{FF2B5EF4-FFF2-40B4-BE49-F238E27FC236}">
                <a16:creationId xmlns:a16="http://schemas.microsoft.com/office/drawing/2014/main" id="{C336AF67-A8AE-A7C6-DF9C-DF3F401AE246}"/>
              </a:ext>
            </a:extLst>
          </p:cNvPr>
          <p:cNvSpPr txBox="1"/>
          <p:nvPr/>
        </p:nvSpPr>
        <p:spPr>
          <a:xfrm>
            <a:off x="8710614" y="3075026"/>
            <a:ext cx="491439" cy="276999"/>
          </a:xfrm>
          <a:prstGeom prst="rect">
            <a:avLst/>
          </a:prstGeom>
          <a:noFill/>
        </p:spPr>
        <p:txBody>
          <a:bodyPr wrap="square" rtlCol="0">
            <a:spAutoFit/>
          </a:bodyPr>
          <a:lstStyle/>
          <a:p>
            <a:pPr algn="ctr"/>
            <a:r>
              <a:rPr lang="en-GB" sz="1200" b="1" dirty="0"/>
              <a:t>19</a:t>
            </a:r>
          </a:p>
        </p:txBody>
      </p:sp>
    </p:spTree>
    <p:extLst>
      <p:ext uri="{BB962C8B-B14F-4D97-AF65-F5344CB8AC3E}">
        <p14:creationId xmlns:p14="http://schemas.microsoft.com/office/powerpoint/2010/main" val="3350418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47B37F5-0789-489B-D406-DE63533EF378}"/>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9CAA096-D3A7-9FFF-7593-B1922C5C1ED0}"/>
              </a:ext>
            </a:extLst>
          </p:cNvPr>
          <p:cNvSpPr txBox="1"/>
          <p:nvPr/>
        </p:nvSpPr>
        <p:spPr>
          <a:xfrm>
            <a:off x="771525" y="554593"/>
            <a:ext cx="4082592" cy="369332"/>
          </a:xfrm>
          <a:prstGeom prst="rect">
            <a:avLst/>
          </a:prstGeom>
          <a:noFill/>
        </p:spPr>
        <p:txBody>
          <a:bodyPr wrap="none" rtlCol="0">
            <a:spAutoFit/>
          </a:bodyPr>
          <a:lstStyle/>
          <a:p>
            <a:r>
              <a:rPr lang="en-GB">
                <a:solidFill>
                  <a:schemeClr val="bg1">
                    <a:lumMod val="50000"/>
                  </a:schemeClr>
                </a:solidFill>
              </a:rPr>
              <a:t>Risks That Affect Our Recommendation</a:t>
            </a:r>
          </a:p>
        </p:txBody>
      </p:sp>
      <p:pic>
        <p:nvPicPr>
          <p:cNvPr id="7" name="Picture 6">
            <a:extLst>
              <a:ext uri="{FF2B5EF4-FFF2-40B4-BE49-F238E27FC236}">
                <a16:creationId xmlns:a16="http://schemas.microsoft.com/office/drawing/2014/main" id="{A3C4EF8F-0DC9-A4F8-96B8-6B630E4052A6}"/>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071683F8-B6E4-FAC0-281E-411374D121CE}"/>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9" name="TextBox 8">
            <a:extLst>
              <a:ext uri="{FF2B5EF4-FFF2-40B4-BE49-F238E27FC236}">
                <a16:creationId xmlns:a16="http://schemas.microsoft.com/office/drawing/2014/main" id="{80A943C1-9823-2E6A-8AB4-940DC95D6852}"/>
              </a:ext>
            </a:extLst>
          </p:cNvPr>
          <p:cNvSpPr txBox="1"/>
          <p:nvPr/>
        </p:nvSpPr>
        <p:spPr bwMode="auto">
          <a:xfrm>
            <a:off x="977431" y="1091992"/>
            <a:ext cx="6834704" cy="215444"/>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ptos (body)"/>
                <a:cs typeface="Arial" panose="020B0604020202020204" pitchFamily="34" charset="0"/>
              </a:rPr>
              <a:t>Risk Assessment </a:t>
            </a:r>
            <a:r>
              <a:rPr lang="en-US" sz="1400" b="1">
                <a:solidFill>
                  <a:srgbClr val="000000"/>
                </a:solidFill>
                <a:latin typeface="Aptos (body)"/>
                <a:cs typeface="Arial" panose="020B0604020202020204" pitchFamily="34" charset="0"/>
              </a:rPr>
              <a:t>M</a:t>
            </a:r>
            <a:r>
              <a:rPr kumimoji="0" lang="en-US" sz="1400" b="1" i="0" u="none" strike="noStrike" kern="1200" cap="none" spc="0" normalizeH="0" baseline="0" noProof="0" err="1">
                <a:ln>
                  <a:noFill/>
                </a:ln>
                <a:solidFill>
                  <a:srgbClr val="000000"/>
                </a:solidFill>
                <a:effectLst/>
                <a:uLnTx/>
                <a:uFillTx/>
                <a:latin typeface="Aptos (body)"/>
                <a:cs typeface="Arial" panose="020B0604020202020204" pitchFamily="34" charset="0"/>
              </a:rPr>
              <a:t>atrix</a:t>
            </a:r>
            <a:endParaRPr kumimoji="0" lang="en-US" sz="1400" b="1"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cxnSp>
        <p:nvCxnSpPr>
          <p:cNvPr id="10" name="Straight Connector 9">
            <a:extLst>
              <a:ext uri="{FF2B5EF4-FFF2-40B4-BE49-F238E27FC236}">
                <a16:creationId xmlns:a16="http://schemas.microsoft.com/office/drawing/2014/main" id="{8E040785-AC11-B478-7180-F8803C7CBB76}"/>
              </a:ext>
            </a:extLst>
          </p:cNvPr>
          <p:cNvCxnSpPr>
            <a:cxnSpLocks/>
          </p:cNvCxnSpPr>
          <p:nvPr/>
        </p:nvCxnSpPr>
        <p:spPr>
          <a:xfrm flipH="1">
            <a:off x="977431" y="1331353"/>
            <a:ext cx="683470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8547162-B3ED-462F-E1F6-F6DF079981FC}"/>
              </a:ext>
            </a:extLst>
          </p:cNvPr>
          <p:cNvCxnSpPr>
            <a:cxnSpLocks/>
          </p:cNvCxnSpPr>
          <p:nvPr/>
        </p:nvCxnSpPr>
        <p:spPr>
          <a:xfrm flipV="1">
            <a:off x="1569567" y="1511820"/>
            <a:ext cx="10359" cy="3601358"/>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0903CCF-E341-CE8B-2DD0-4E5979E30E01}"/>
              </a:ext>
            </a:extLst>
          </p:cNvPr>
          <p:cNvCxnSpPr/>
          <p:nvPr/>
        </p:nvCxnSpPr>
        <p:spPr>
          <a:xfrm>
            <a:off x="1569565" y="5122604"/>
            <a:ext cx="6248522"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0">
            <a:extLst>
              <a:ext uri="{FF2B5EF4-FFF2-40B4-BE49-F238E27FC236}">
                <a16:creationId xmlns:a16="http://schemas.microsoft.com/office/drawing/2014/main" id="{DC283884-26C3-290E-9BBD-5665BFB4EA65}"/>
              </a:ext>
            </a:extLst>
          </p:cNvPr>
          <p:cNvSpPr txBox="1"/>
          <p:nvPr/>
        </p:nvSpPr>
        <p:spPr>
          <a:xfrm rot="16200000">
            <a:off x="622512" y="3103168"/>
            <a:ext cx="1008718" cy="276999"/>
          </a:xfrm>
          <a:prstGeom prst="rect">
            <a:avLst/>
          </a:prstGeom>
          <a:noFill/>
        </p:spPr>
        <p:txBody>
          <a:bodyPr wrap="square" lIns="36000" rIns="3600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ptos (body)"/>
                <a:cs typeface="Arial" panose="020B0604020202020204" pitchFamily="34" charset="0"/>
              </a:rPr>
              <a:t>Probability</a:t>
            </a:r>
          </a:p>
        </p:txBody>
      </p:sp>
      <p:sp>
        <p:nvSpPr>
          <p:cNvPr id="14" name="TextBox 11">
            <a:extLst>
              <a:ext uri="{FF2B5EF4-FFF2-40B4-BE49-F238E27FC236}">
                <a16:creationId xmlns:a16="http://schemas.microsoft.com/office/drawing/2014/main" id="{18DD2DB2-6101-0CC4-9F00-38D146F2322E}"/>
              </a:ext>
            </a:extLst>
          </p:cNvPr>
          <p:cNvSpPr txBox="1"/>
          <p:nvPr/>
        </p:nvSpPr>
        <p:spPr>
          <a:xfrm>
            <a:off x="4299776" y="5474515"/>
            <a:ext cx="905769"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ptos (body)"/>
                <a:cs typeface="Arial" panose="020B0604020202020204" pitchFamily="34" charset="0"/>
              </a:rPr>
              <a:t>Impact</a:t>
            </a:r>
          </a:p>
        </p:txBody>
      </p:sp>
      <p:sp>
        <p:nvSpPr>
          <p:cNvPr id="15" name="TextBox 28">
            <a:extLst>
              <a:ext uri="{FF2B5EF4-FFF2-40B4-BE49-F238E27FC236}">
                <a16:creationId xmlns:a16="http://schemas.microsoft.com/office/drawing/2014/main" id="{C3D56159-BCCA-6E7C-9FDB-4CE40FADCFCA}"/>
              </a:ext>
            </a:extLst>
          </p:cNvPr>
          <p:cNvSpPr txBox="1"/>
          <p:nvPr/>
        </p:nvSpPr>
        <p:spPr>
          <a:xfrm>
            <a:off x="1864010" y="5159373"/>
            <a:ext cx="1145467"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Marginal</a:t>
            </a:r>
          </a:p>
        </p:txBody>
      </p:sp>
      <p:sp>
        <p:nvSpPr>
          <p:cNvPr id="16" name="TextBox 29">
            <a:extLst>
              <a:ext uri="{FF2B5EF4-FFF2-40B4-BE49-F238E27FC236}">
                <a16:creationId xmlns:a16="http://schemas.microsoft.com/office/drawing/2014/main" id="{BCEE5633-6711-CAE6-5242-45BC0210A584}"/>
              </a:ext>
            </a:extLst>
          </p:cNvPr>
          <p:cNvSpPr txBox="1"/>
          <p:nvPr/>
        </p:nvSpPr>
        <p:spPr>
          <a:xfrm>
            <a:off x="3412975" y="5159373"/>
            <a:ext cx="1137936"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Serious</a:t>
            </a:r>
          </a:p>
        </p:txBody>
      </p:sp>
      <p:sp>
        <p:nvSpPr>
          <p:cNvPr id="17" name="TextBox 30">
            <a:extLst>
              <a:ext uri="{FF2B5EF4-FFF2-40B4-BE49-F238E27FC236}">
                <a16:creationId xmlns:a16="http://schemas.microsoft.com/office/drawing/2014/main" id="{2C0E68F9-1D78-B43F-AEC9-1CF09E46E640}"/>
              </a:ext>
            </a:extLst>
          </p:cNvPr>
          <p:cNvSpPr txBox="1"/>
          <p:nvPr/>
        </p:nvSpPr>
        <p:spPr>
          <a:xfrm>
            <a:off x="4954409" y="5159373"/>
            <a:ext cx="1153004"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Major</a:t>
            </a:r>
          </a:p>
        </p:txBody>
      </p:sp>
      <p:sp>
        <p:nvSpPr>
          <p:cNvPr id="18" name="TextBox 31">
            <a:extLst>
              <a:ext uri="{FF2B5EF4-FFF2-40B4-BE49-F238E27FC236}">
                <a16:creationId xmlns:a16="http://schemas.microsoft.com/office/drawing/2014/main" id="{1B60EACB-3321-91F0-2478-4CC19147B7C6}"/>
              </a:ext>
            </a:extLst>
          </p:cNvPr>
          <p:cNvSpPr txBox="1"/>
          <p:nvPr/>
        </p:nvSpPr>
        <p:spPr>
          <a:xfrm>
            <a:off x="6510912" y="5159373"/>
            <a:ext cx="1145467"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Catastrophic</a:t>
            </a:r>
          </a:p>
        </p:txBody>
      </p:sp>
      <p:sp>
        <p:nvSpPr>
          <p:cNvPr id="19" name="TextBox 40">
            <a:extLst>
              <a:ext uri="{FF2B5EF4-FFF2-40B4-BE49-F238E27FC236}">
                <a16:creationId xmlns:a16="http://schemas.microsoft.com/office/drawing/2014/main" id="{876DD661-0284-2672-E93F-4037100704BF}"/>
              </a:ext>
            </a:extLst>
          </p:cNvPr>
          <p:cNvSpPr txBox="1"/>
          <p:nvPr/>
        </p:nvSpPr>
        <p:spPr>
          <a:xfrm rot="16200000">
            <a:off x="871631" y="4333942"/>
            <a:ext cx="1090484"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Unlikely</a:t>
            </a:r>
          </a:p>
        </p:txBody>
      </p:sp>
      <p:sp>
        <p:nvSpPr>
          <p:cNvPr id="20" name="TextBox 41">
            <a:extLst>
              <a:ext uri="{FF2B5EF4-FFF2-40B4-BE49-F238E27FC236}">
                <a16:creationId xmlns:a16="http://schemas.microsoft.com/office/drawing/2014/main" id="{5066BA5C-CF00-BB96-C87F-56C928CB767C}"/>
              </a:ext>
            </a:extLst>
          </p:cNvPr>
          <p:cNvSpPr txBox="1"/>
          <p:nvPr/>
        </p:nvSpPr>
        <p:spPr>
          <a:xfrm rot="16200000">
            <a:off x="871631" y="3149336"/>
            <a:ext cx="1090484"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Possible</a:t>
            </a:r>
          </a:p>
        </p:txBody>
      </p:sp>
      <p:sp>
        <p:nvSpPr>
          <p:cNvPr id="21" name="TextBox 42">
            <a:extLst>
              <a:ext uri="{FF2B5EF4-FFF2-40B4-BE49-F238E27FC236}">
                <a16:creationId xmlns:a16="http://schemas.microsoft.com/office/drawing/2014/main" id="{3BB28EEB-2CDD-4CA3-4253-C3F83E8AFB5D}"/>
              </a:ext>
            </a:extLst>
          </p:cNvPr>
          <p:cNvSpPr txBox="1"/>
          <p:nvPr/>
        </p:nvSpPr>
        <p:spPr>
          <a:xfrm rot="16200000">
            <a:off x="871631" y="1964729"/>
            <a:ext cx="1090485" cy="184666"/>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Very likely</a:t>
            </a:r>
          </a:p>
        </p:txBody>
      </p:sp>
      <p:sp>
        <p:nvSpPr>
          <p:cNvPr id="22" name="Rectangle 21">
            <a:extLst>
              <a:ext uri="{FF2B5EF4-FFF2-40B4-BE49-F238E27FC236}">
                <a16:creationId xmlns:a16="http://schemas.microsoft.com/office/drawing/2014/main" id="{13B8F599-EE22-D814-531F-6127A5BABD50}"/>
              </a:ext>
            </a:extLst>
          </p:cNvPr>
          <p:cNvSpPr/>
          <p:nvPr/>
        </p:nvSpPr>
        <p:spPr>
          <a:xfrm>
            <a:off x="1708255" y="3881032"/>
            <a:ext cx="1456977" cy="1090485"/>
          </a:xfrm>
          <a:prstGeom prst="rect">
            <a:avLst/>
          </a:prstGeom>
          <a:solidFill>
            <a:srgbClr val="D8EED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3" name="Rectangle 22">
            <a:extLst>
              <a:ext uri="{FF2B5EF4-FFF2-40B4-BE49-F238E27FC236}">
                <a16:creationId xmlns:a16="http://schemas.microsoft.com/office/drawing/2014/main" id="{E97BFB36-6179-DF36-6D23-7CB9D58908D9}"/>
              </a:ext>
            </a:extLst>
          </p:cNvPr>
          <p:cNvSpPr/>
          <p:nvPr/>
        </p:nvSpPr>
        <p:spPr>
          <a:xfrm>
            <a:off x="1708255" y="2696427"/>
            <a:ext cx="1456977" cy="1090485"/>
          </a:xfrm>
          <a:prstGeom prst="rect">
            <a:avLst/>
          </a:prstGeom>
          <a:solidFill>
            <a:schemeClr val="accent6">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4" name="Rectangle 23">
            <a:extLst>
              <a:ext uri="{FF2B5EF4-FFF2-40B4-BE49-F238E27FC236}">
                <a16:creationId xmlns:a16="http://schemas.microsoft.com/office/drawing/2014/main" id="{B5A93109-2035-20B4-266A-D1BD3CEA7EF0}"/>
              </a:ext>
            </a:extLst>
          </p:cNvPr>
          <p:cNvSpPr/>
          <p:nvPr/>
        </p:nvSpPr>
        <p:spPr>
          <a:xfrm>
            <a:off x="1708255" y="1511820"/>
            <a:ext cx="1456977" cy="1090485"/>
          </a:xfrm>
          <a:prstGeom prst="rect">
            <a:avLst/>
          </a:prstGeom>
          <a:solidFill>
            <a:srgbClr val="FA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5" name="Rectangle 24">
            <a:extLst>
              <a:ext uri="{FF2B5EF4-FFF2-40B4-BE49-F238E27FC236}">
                <a16:creationId xmlns:a16="http://schemas.microsoft.com/office/drawing/2014/main" id="{84B7DDA7-DF2C-3CE7-7C0E-5AF884F73715}"/>
              </a:ext>
            </a:extLst>
          </p:cNvPr>
          <p:cNvSpPr/>
          <p:nvPr/>
        </p:nvSpPr>
        <p:spPr>
          <a:xfrm>
            <a:off x="3256727" y="3881032"/>
            <a:ext cx="1456977" cy="1090485"/>
          </a:xfrm>
          <a:prstGeom prst="rect">
            <a:avLst/>
          </a:prstGeom>
          <a:solidFill>
            <a:schemeClr val="accent6">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6" name="Rectangle 25">
            <a:extLst>
              <a:ext uri="{FF2B5EF4-FFF2-40B4-BE49-F238E27FC236}">
                <a16:creationId xmlns:a16="http://schemas.microsoft.com/office/drawing/2014/main" id="{09BF3B0F-5896-7D37-8810-774244A5F503}"/>
              </a:ext>
            </a:extLst>
          </p:cNvPr>
          <p:cNvSpPr/>
          <p:nvPr/>
        </p:nvSpPr>
        <p:spPr>
          <a:xfrm>
            <a:off x="3256727" y="2696427"/>
            <a:ext cx="1456977" cy="1090485"/>
          </a:xfrm>
          <a:prstGeom prst="rect">
            <a:avLst/>
          </a:prstGeom>
          <a:solidFill>
            <a:schemeClr val="accent6">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7" name="Rectangle 26">
            <a:extLst>
              <a:ext uri="{FF2B5EF4-FFF2-40B4-BE49-F238E27FC236}">
                <a16:creationId xmlns:a16="http://schemas.microsoft.com/office/drawing/2014/main" id="{1EA35160-3FD6-7F42-6191-546C865C2C74}"/>
              </a:ext>
            </a:extLst>
          </p:cNvPr>
          <p:cNvSpPr/>
          <p:nvPr/>
        </p:nvSpPr>
        <p:spPr>
          <a:xfrm>
            <a:off x="3256727" y="1511820"/>
            <a:ext cx="1456977" cy="1090485"/>
          </a:xfrm>
          <a:prstGeom prst="rect">
            <a:avLst/>
          </a:prstGeom>
          <a:solidFill>
            <a:srgbClr val="FA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8" name="Rectangle 27">
            <a:extLst>
              <a:ext uri="{FF2B5EF4-FFF2-40B4-BE49-F238E27FC236}">
                <a16:creationId xmlns:a16="http://schemas.microsoft.com/office/drawing/2014/main" id="{318E3156-3E8A-DEBF-D244-FBB2F2988709}"/>
              </a:ext>
            </a:extLst>
          </p:cNvPr>
          <p:cNvSpPr/>
          <p:nvPr/>
        </p:nvSpPr>
        <p:spPr>
          <a:xfrm>
            <a:off x="4805942" y="3881032"/>
            <a:ext cx="1456977" cy="1090485"/>
          </a:xfrm>
          <a:prstGeom prst="rect">
            <a:avLst/>
          </a:prstGeom>
          <a:solidFill>
            <a:schemeClr val="accent6">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29" name="Rectangle 28">
            <a:extLst>
              <a:ext uri="{FF2B5EF4-FFF2-40B4-BE49-F238E27FC236}">
                <a16:creationId xmlns:a16="http://schemas.microsoft.com/office/drawing/2014/main" id="{F81783D1-AF4F-C316-3D94-5CD59E787FBE}"/>
              </a:ext>
            </a:extLst>
          </p:cNvPr>
          <p:cNvSpPr/>
          <p:nvPr/>
        </p:nvSpPr>
        <p:spPr>
          <a:xfrm>
            <a:off x="4805942" y="2696427"/>
            <a:ext cx="1456977" cy="1090485"/>
          </a:xfrm>
          <a:prstGeom prst="rect">
            <a:avLst/>
          </a:prstGeom>
          <a:solidFill>
            <a:srgbClr val="FA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30" name="Rectangle 29">
            <a:extLst>
              <a:ext uri="{FF2B5EF4-FFF2-40B4-BE49-F238E27FC236}">
                <a16:creationId xmlns:a16="http://schemas.microsoft.com/office/drawing/2014/main" id="{B28A3F76-83FE-4B93-6E4F-42F3B06E1D02}"/>
              </a:ext>
            </a:extLst>
          </p:cNvPr>
          <p:cNvSpPr/>
          <p:nvPr/>
        </p:nvSpPr>
        <p:spPr>
          <a:xfrm>
            <a:off x="4805942" y="1511820"/>
            <a:ext cx="1456977" cy="1090485"/>
          </a:xfrm>
          <a:prstGeom prst="rect">
            <a:avLst/>
          </a:prstGeom>
          <a:solidFill>
            <a:srgbClr val="F1A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31" name="Rectangle 30">
            <a:extLst>
              <a:ext uri="{FF2B5EF4-FFF2-40B4-BE49-F238E27FC236}">
                <a16:creationId xmlns:a16="http://schemas.microsoft.com/office/drawing/2014/main" id="{1B66733F-9C8A-78B7-6307-AFA702BF1DD3}"/>
              </a:ext>
            </a:extLst>
          </p:cNvPr>
          <p:cNvSpPr/>
          <p:nvPr/>
        </p:nvSpPr>
        <p:spPr>
          <a:xfrm>
            <a:off x="6355157" y="3853781"/>
            <a:ext cx="1456977" cy="1090485"/>
          </a:xfrm>
          <a:prstGeom prst="rect">
            <a:avLst/>
          </a:prstGeom>
          <a:solidFill>
            <a:srgbClr val="FA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32" name="Rectangle 31">
            <a:extLst>
              <a:ext uri="{FF2B5EF4-FFF2-40B4-BE49-F238E27FC236}">
                <a16:creationId xmlns:a16="http://schemas.microsoft.com/office/drawing/2014/main" id="{5D34BDEE-D111-F803-A3B2-12F442DC9606}"/>
              </a:ext>
            </a:extLst>
          </p:cNvPr>
          <p:cNvSpPr/>
          <p:nvPr/>
        </p:nvSpPr>
        <p:spPr>
          <a:xfrm>
            <a:off x="6355157" y="2668632"/>
            <a:ext cx="1456977" cy="1090485"/>
          </a:xfrm>
          <a:prstGeom prst="rect">
            <a:avLst/>
          </a:prstGeom>
          <a:solidFill>
            <a:srgbClr val="F1A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33" name="Rectangle 32">
            <a:extLst>
              <a:ext uri="{FF2B5EF4-FFF2-40B4-BE49-F238E27FC236}">
                <a16:creationId xmlns:a16="http://schemas.microsoft.com/office/drawing/2014/main" id="{95F0F8DB-D5B0-DCE9-6659-4A4D717AF4A0}"/>
              </a:ext>
            </a:extLst>
          </p:cNvPr>
          <p:cNvSpPr/>
          <p:nvPr/>
        </p:nvSpPr>
        <p:spPr>
          <a:xfrm>
            <a:off x="6355157" y="1511820"/>
            <a:ext cx="1456977" cy="1090485"/>
          </a:xfrm>
          <a:prstGeom prst="rect">
            <a:avLst/>
          </a:prstGeom>
          <a:solidFill>
            <a:srgbClr val="F1A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rgbClr val="FFFFFF"/>
                </a:solidFill>
                <a:latin typeface="Trebuchet MS"/>
                <a:ea typeface="+mn-ea"/>
                <a:cs typeface="+mn-cs"/>
              </a:defRPr>
            </a:lvl1pPr>
            <a:lvl2pPr marL="609585" algn="l" defTabSz="1219170" rtl="0" eaLnBrk="1" latinLnBrk="0" hangingPunct="1">
              <a:defRPr sz="2400" kern="1200">
                <a:solidFill>
                  <a:srgbClr val="FFFFFF"/>
                </a:solidFill>
                <a:latin typeface="Trebuchet MS"/>
                <a:ea typeface="+mn-ea"/>
                <a:cs typeface="+mn-cs"/>
              </a:defRPr>
            </a:lvl2pPr>
            <a:lvl3pPr marL="1219170" algn="l" defTabSz="1219170" rtl="0" eaLnBrk="1" latinLnBrk="0" hangingPunct="1">
              <a:defRPr sz="2400" kern="1200">
                <a:solidFill>
                  <a:srgbClr val="FFFFFF"/>
                </a:solidFill>
                <a:latin typeface="Trebuchet MS"/>
                <a:ea typeface="+mn-ea"/>
                <a:cs typeface="+mn-cs"/>
              </a:defRPr>
            </a:lvl3pPr>
            <a:lvl4pPr marL="1828754" algn="l" defTabSz="1219170" rtl="0" eaLnBrk="1" latinLnBrk="0" hangingPunct="1">
              <a:defRPr sz="2400" kern="1200">
                <a:solidFill>
                  <a:srgbClr val="FFFFFF"/>
                </a:solidFill>
                <a:latin typeface="Trebuchet MS"/>
                <a:ea typeface="+mn-ea"/>
                <a:cs typeface="+mn-cs"/>
              </a:defRPr>
            </a:lvl4pPr>
            <a:lvl5pPr marL="2438339" algn="l" defTabSz="1219170" rtl="0" eaLnBrk="1" latinLnBrk="0" hangingPunct="1">
              <a:defRPr sz="2400" kern="1200">
                <a:solidFill>
                  <a:srgbClr val="FFFFFF"/>
                </a:solidFill>
                <a:latin typeface="Trebuchet MS"/>
                <a:ea typeface="+mn-ea"/>
                <a:cs typeface="+mn-cs"/>
              </a:defRPr>
            </a:lvl5pPr>
            <a:lvl6pPr marL="3047924" algn="l" defTabSz="1219170" rtl="0" eaLnBrk="1" latinLnBrk="0" hangingPunct="1">
              <a:defRPr sz="2400" kern="1200">
                <a:solidFill>
                  <a:srgbClr val="FFFFFF"/>
                </a:solidFill>
                <a:latin typeface="Trebuchet MS"/>
                <a:ea typeface="+mn-ea"/>
                <a:cs typeface="+mn-cs"/>
              </a:defRPr>
            </a:lvl6pPr>
            <a:lvl7pPr marL="3657509" algn="l" defTabSz="1219170" rtl="0" eaLnBrk="1" latinLnBrk="0" hangingPunct="1">
              <a:defRPr sz="2400" kern="1200">
                <a:solidFill>
                  <a:srgbClr val="FFFFFF"/>
                </a:solidFill>
                <a:latin typeface="Trebuchet MS"/>
                <a:ea typeface="+mn-ea"/>
                <a:cs typeface="+mn-cs"/>
              </a:defRPr>
            </a:lvl7pPr>
            <a:lvl8pPr marL="4267093" algn="l" defTabSz="1219170" rtl="0" eaLnBrk="1" latinLnBrk="0" hangingPunct="1">
              <a:defRPr sz="2400" kern="1200">
                <a:solidFill>
                  <a:srgbClr val="FFFFFF"/>
                </a:solidFill>
                <a:latin typeface="Trebuchet MS"/>
                <a:ea typeface="+mn-ea"/>
                <a:cs typeface="+mn-cs"/>
              </a:defRPr>
            </a:lvl8pPr>
            <a:lvl9pPr marL="4876678" algn="l" defTabSz="1219170" rtl="0" eaLnBrk="1" latinLnBrk="0" hangingPunct="1">
              <a:defRPr sz="2400" kern="1200">
                <a:solidFill>
                  <a:srgbClr val="FFFFFF"/>
                </a:solidFill>
                <a:latin typeface="Trebuchet MS"/>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sp>
        <p:nvSpPr>
          <p:cNvPr id="34" name="Textfeld 5">
            <a:extLst>
              <a:ext uri="{FF2B5EF4-FFF2-40B4-BE49-F238E27FC236}">
                <a16:creationId xmlns:a16="http://schemas.microsoft.com/office/drawing/2014/main" id="{E92F893A-7BC2-AC96-EEB1-A90887352B03}"/>
              </a:ext>
            </a:extLst>
          </p:cNvPr>
          <p:cNvSpPr txBox="1"/>
          <p:nvPr/>
        </p:nvSpPr>
        <p:spPr>
          <a:xfrm>
            <a:off x="6960024" y="4278202"/>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1</a:t>
            </a:r>
          </a:p>
        </p:txBody>
      </p:sp>
      <p:sp>
        <p:nvSpPr>
          <p:cNvPr id="35" name="Textfeld 5">
            <a:extLst>
              <a:ext uri="{FF2B5EF4-FFF2-40B4-BE49-F238E27FC236}">
                <a16:creationId xmlns:a16="http://schemas.microsoft.com/office/drawing/2014/main" id="{955DAB15-E123-DA6B-F508-2E1EA410A757}"/>
              </a:ext>
            </a:extLst>
          </p:cNvPr>
          <p:cNvSpPr txBox="1"/>
          <p:nvPr/>
        </p:nvSpPr>
        <p:spPr>
          <a:xfrm>
            <a:off x="5182768" y="3064582"/>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2</a:t>
            </a:r>
          </a:p>
        </p:txBody>
      </p:sp>
      <p:sp>
        <p:nvSpPr>
          <p:cNvPr id="36" name="Textfeld 5">
            <a:extLst>
              <a:ext uri="{FF2B5EF4-FFF2-40B4-BE49-F238E27FC236}">
                <a16:creationId xmlns:a16="http://schemas.microsoft.com/office/drawing/2014/main" id="{5E1C2EFD-1411-478A-32CE-6A810F828C09}"/>
              </a:ext>
            </a:extLst>
          </p:cNvPr>
          <p:cNvSpPr txBox="1"/>
          <p:nvPr/>
        </p:nvSpPr>
        <p:spPr>
          <a:xfrm>
            <a:off x="5577284" y="3066523"/>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3</a:t>
            </a:r>
          </a:p>
        </p:txBody>
      </p:sp>
      <p:sp>
        <p:nvSpPr>
          <p:cNvPr id="37" name="Textfeld 5">
            <a:extLst>
              <a:ext uri="{FF2B5EF4-FFF2-40B4-BE49-F238E27FC236}">
                <a16:creationId xmlns:a16="http://schemas.microsoft.com/office/drawing/2014/main" id="{13047E66-E1CB-A74E-96B5-09B08D67E369}"/>
              </a:ext>
            </a:extLst>
          </p:cNvPr>
          <p:cNvSpPr txBox="1"/>
          <p:nvPr/>
        </p:nvSpPr>
        <p:spPr>
          <a:xfrm>
            <a:off x="3842783" y="3066523"/>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4</a:t>
            </a:r>
          </a:p>
        </p:txBody>
      </p:sp>
      <p:sp>
        <p:nvSpPr>
          <p:cNvPr id="38" name="Textfeld 5">
            <a:extLst>
              <a:ext uri="{FF2B5EF4-FFF2-40B4-BE49-F238E27FC236}">
                <a16:creationId xmlns:a16="http://schemas.microsoft.com/office/drawing/2014/main" id="{875547AB-2A86-1247-68D9-362C7209792A}"/>
              </a:ext>
            </a:extLst>
          </p:cNvPr>
          <p:cNvSpPr txBox="1"/>
          <p:nvPr/>
        </p:nvSpPr>
        <p:spPr>
          <a:xfrm>
            <a:off x="3842266" y="4291946"/>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5</a:t>
            </a:r>
          </a:p>
        </p:txBody>
      </p:sp>
      <p:sp>
        <p:nvSpPr>
          <p:cNvPr id="39" name="Textfeld 5">
            <a:extLst>
              <a:ext uri="{FF2B5EF4-FFF2-40B4-BE49-F238E27FC236}">
                <a16:creationId xmlns:a16="http://schemas.microsoft.com/office/drawing/2014/main" id="{01DEC957-AD5F-EE22-BD88-76D8348F0E88}"/>
              </a:ext>
            </a:extLst>
          </p:cNvPr>
          <p:cNvSpPr txBox="1"/>
          <p:nvPr/>
        </p:nvSpPr>
        <p:spPr>
          <a:xfrm>
            <a:off x="2061309" y="4291946"/>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6</a:t>
            </a:r>
          </a:p>
        </p:txBody>
      </p:sp>
      <p:graphicFrame>
        <p:nvGraphicFramePr>
          <p:cNvPr id="40" name="Tabelle 7">
            <a:extLst>
              <a:ext uri="{FF2B5EF4-FFF2-40B4-BE49-F238E27FC236}">
                <a16:creationId xmlns:a16="http://schemas.microsoft.com/office/drawing/2014/main" id="{C742D1C5-01A1-D440-27D3-5DE14F4D68A0}"/>
              </a:ext>
            </a:extLst>
          </p:cNvPr>
          <p:cNvGraphicFramePr>
            <a:graphicFrameLocks noGrp="1"/>
          </p:cNvGraphicFramePr>
          <p:nvPr>
            <p:extLst>
              <p:ext uri="{D42A27DB-BD31-4B8C-83A1-F6EECF244321}">
                <p14:modId xmlns:p14="http://schemas.microsoft.com/office/powerpoint/2010/main" val="1330299430"/>
              </p:ext>
            </p:extLst>
          </p:nvPr>
        </p:nvGraphicFramePr>
        <p:xfrm>
          <a:off x="8121859" y="1422462"/>
          <a:ext cx="3936857" cy="4391024"/>
        </p:xfrm>
        <a:graphic>
          <a:graphicData uri="http://schemas.openxmlformats.org/drawingml/2006/table">
            <a:tbl>
              <a:tblPr>
                <a:tableStyleId>{5C22544A-7EE6-4342-B048-85BDC9FD1C3A}</a:tableStyleId>
              </a:tblPr>
              <a:tblGrid>
                <a:gridCol w="637105">
                  <a:extLst>
                    <a:ext uri="{9D8B030D-6E8A-4147-A177-3AD203B41FA5}">
                      <a16:colId xmlns:a16="http://schemas.microsoft.com/office/drawing/2014/main" val="3174037666"/>
                    </a:ext>
                  </a:extLst>
                </a:gridCol>
                <a:gridCol w="2015772">
                  <a:extLst>
                    <a:ext uri="{9D8B030D-6E8A-4147-A177-3AD203B41FA5}">
                      <a16:colId xmlns:a16="http://schemas.microsoft.com/office/drawing/2014/main" val="2370537653"/>
                    </a:ext>
                  </a:extLst>
                </a:gridCol>
                <a:gridCol w="1283980">
                  <a:extLst>
                    <a:ext uri="{9D8B030D-6E8A-4147-A177-3AD203B41FA5}">
                      <a16:colId xmlns:a16="http://schemas.microsoft.com/office/drawing/2014/main" val="456814420"/>
                    </a:ext>
                  </a:extLst>
                </a:gridCol>
              </a:tblGrid>
              <a:tr h="402396">
                <a:tc>
                  <a:txBody>
                    <a:bodyPr/>
                    <a:lstStyle/>
                    <a:p>
                      <a:pPr marL="0" algn="l" defTabSz="914400" rtl="0" eaLnBrk="1" latinLnBrk="0" hangingPunct="1"/>
                      <a:r>
                        <a:rPr lang="en-US" sz="1200" b="1" kern="1200">
                          <a:solidFill>
                            <a:schemeClr val="bg1"/>
                          </a:solidFill>
                          <a:latin typeface="Aptos (body)"/>
                          <a:ea typeface="+mn-ea"/>
                          <a:cs typeface="+mn-cs"/>
                        </a:rPr>
                        <a:t>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solidFill>
                      <a:srgbClr val="BA2025"/>
                    </a:solidFill>
                  </a:tcPr>
                </a:tc>
                <a:tc>
                  <a:txBody>
                    <a:bodyPr/>
                    <a:lstStyle/>
                    <a:p>
                      <a:pPr marL="0" algn="l" defTabSz="914400" rtl="0" eaLnBrk="1" latinLnBrk="0" hangingPunct="1"/>
                      <a:r>
                        <a:rPr lang="en-US" sz="1200" b="1" kern="1200">
                          <a:solidFill>
                            <a:schemeClr val="bg1"/>
                          </a:solidFill>
                          <a:latin typeface="Aptos (body)"/>
                          <a:ea typeface="+mn-ea"/>
                          <a:cs typeface="+mn-cs"/>
                        </a:rPr>
                        <a:t>Risk Name</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solidFill>
                      <a:srgbClr val="BA2025"/>
                    </a:solidFill>
                  </a:tcPr>
                </a:tc>
                <a:tc>
                  <a:txBody>
                    <a:bodyPr/>
                    <a:lstStyle/>
                    <a:p>
                      <a:pPr marL="0" algn="l" defTabSz="914400" rtl="0" eaLnBrk="1" latinLnBrk="0" hangingPunct="1"/>
                      <a:r>
                        <a:rPr lang="en-US" sz="1200" b="1" kern="1200">
                          <a:solidFill>
                            <a:schemeClr val="bg1"/>
                          </a:solidFill>
                          <a:latin typeface="Aptos (body)"/>
                          <a:ea typeface="+mn-ea"/>
                          <a:cs typeface="+mn-cs"/>
                        </a:rPr>
                        <a:t>Priority</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solidFill>
                      <a:srgbClr val="BA2025"/>
                    </a:solidFill>
                  </a:tcPr>
                </a:tc>
                <a:extLst>
                  <a:ext uri="{0D108BD9-81ED-4DB2-BD59-A6C34878D82A}">
                    <a16:rowId xmlns:a16="http://schemas.microsoft.com/office/drawing/2014/main" val="2859216647"/>
                  </a:ext>
                </a:extLst>
              </a:tr>
              <a:tr h="569804">
                <a:tc>
                  <a:txBody>
                    <a:bodyPr/>
                    <a:lstStyle/>
                    <a:p>
                      <a:pPr marL="0" algn="l" defTabSz="914400" rtl="0" eaLnBrk="1" latinLnBrk="0" hangingPunct="1"/>
                      <a:endParaRPr lang="da-DK" sz="1200" b="1" kern="120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rtl="0" eaLnBrk="1" latinLnBrk="0" hangingPunct="1"/>
                      <a:r>
                        <a:rPr lang="en-US" sz="1200" b="0" kern="1200">
                          <a:solidFill>
                            <a:schemeClr val="tx1"/>
                          </a:solidFill>
                          <a:latin typeface="Aptos (body)"/>
                          <a:ea typeface="+mn-ea"/>
                          <a:cs typeface="Arial" panose="020B0604020202020204" pitchFamily="34" charset="0"/>
                        </a:rPr>
                        <a:t>Big tech carries too much weight</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015888042"/>
                  </a:ext>
                </a:extLst>
              </a:tr>
              <a:tr h="569804">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1200" b="1" kern="1200" noProof="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schemeClr val="tx1"/>
                          </a:solidFill>
                          <a:effectLst/>
                          <a:uLnTx/>
                          <a:uFillTx/>
                          <a:latin typeface="Aptos (body)"/>
                          <a:ea typeface="+mn-ea"/>
                          <a:cs typeface="Arial" panose="020B0604020202020204" pitchFamily="34" charset="0"/>
                        </a:rPr>
                        <a:t>Tech valuations compress sharply</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27630115"/>
                  </a:ext>
                </a:extLst>
              </a:tr>
              <a:tr h="569804">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1200" b="1" kern="1200" noProof="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schemeClr val="tx1"/>
                          </a:solidFill>
                          <a:effectLst/>
                          <a:uLnTx/>
                          <a:uFillTx/>
                          <a:latin typeface="Aptos (body)"/>
                          <a:ea typeface="+mn-ea"/>
                          <a:cs typeface="Arial" panose="020B0604020202020204" pitchFamily="34" charset="0"/>
                        </a:rPr>
                        <a:t>Semiconductor demand weakens unexpectedly</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230964041"/>
                  </a:ext>
                </a:extLst>
              </a:tr>
              <a:tr h="569804">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1200" b="1" kern="1200" noProof="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schemeClr val="tx1"/>
                          </a:solidFill>
                          <a:effectLst/>
                          <a:uLnTx/>
                          <a:uFillTx/>
                          <a:latin typeface="Aptos (body)"/>
                          <a:ea typeface="+mn-ea"/>
                          <a:cs typeface="Arial" panose="020B0604020202020204" pitchFamily="34" charset="0"/>
                        </a:rPr>
                        <a:t>New regs. hurt profits</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579336323"/>
                  </a:ext>
                </a:extLst>
              </a:tr>
              <a:tr h="569804">
                <a:tc>
                  <a: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lang="da-DK" sz="1200" b="1" kern="1200" noProof="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ptos (body)"/>
                          <a:ea typeface="+mn-ea"/>
                          <a:cs typeface="Arial" panose="020B0604020202020204" pitchFamily="34" charset="0"/>
                        </a:rPr>
                        <a:t>Businesses cut tech spend</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554786114"/>
                  </a:ext>
                </a:extLst>
              </a:tr>
              <a:tr h="569804">
                <a:tc>
                  <a:txBody>
                    <a:bodyPr/>
                    <a:lstStyle/>
                    <a:p>
                      <a:pPr marL="0" marR="0" lvl="0" indent="0" algn="l" defTabSz="914400" rtl="0">
                        <a:lnSpc>
                          <a:spcPct val="100000"/>
                        </a:lnSpc>
                        <a:spcBef>
                          <a:spcPct val="0"/>
                        </a:spcBef>
                        <a:spcAft>
                          <a:spcPct val="0"/>
                        </a:spcAft>
                        <a:buClrTx/>
                        <a:buSzTx/>
                        <a:buFontTx/>
                        <a:buNone/>
                        <a:defRPr/>
                      </a:pPr>
                      <a:endParaRPr lang="da-DK" sz="1200" b="1" kern="1200" noProof="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schemeClr val="tx1"/>
                          </a:solidFill>
                          <a:effectLst/>
                          <a:uLnTx/>
                          <a:uFillTx/>
                          <a:latin typeface="Aptos (body)"/>
                          <a:ea typeface="+mn-ea"/>
                          <a:cs typeface="Arial" panose="020B0604020202020204" pitchFamily="34" charset="0"/>
                        </a:rPr>
                        <a:t>Cyberattacks</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858294106"/>
                  </a:ext>
                </a:extLst>
              </a:tr>
              <a:tr h="569804">
                <a:tc>
                  <a:txBody>
                    <a:bodyPr/>
                    <a:lstStyle/>
                    <a:p>
                      <a:pPr marL="0" marR="0" lvl="0" indent="0" algn="l" defTabSz="914400" rtl="0">
                        <a:lnSpc>
                          <a:spcPct val="100000"/>
                        </a:lnSpc>
                        <a:spcBef>
                          <a:spcPct val="0"/>
                        </a:spcBef>
                        <a:spcAft>
                          <a:spcPct val="0"/>
                        </a:spcAft>
                        <a:buClrTx/>
                        <a:buSzTx/>
                        <a:buFontTx/>
                        <a:buNone/>
                        <a:defRPr/>
                      </a:pPr>
                      <a:endParaRPr lang="da-DK" sz="1200" b="1" kern="1200" noProof="0">
                        <a:solidFill>
                          <a:schemeClr val="tx1"/>
                        </a:solidFill>
                        <a:latin typeface="Aptos (body)"/>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schemeClr val="tx1"/>
                          </a:solidFill>
                          <a:effectLst/>
                          <a:uLnTx/>
                          <a:uFillTx/>
                          <a:latin typeface="Aptos (body)"/>
                          <a:ea typeface="+mn-ea"/>
                          <a:cs typeface="Arial" panose="020B0604020202020204" pitchFamily="34" charset="0"/>
                        </a:rPr>
                        <a:t>Chip demand slowing</a:t>
                      </a: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tc>
                  <a:txBody>
                    <a:bodyPr/>
                    <a:lstStyle/>
                    <a:p>
                      <a:pPr marL="0" algn="l" defTabSz="914400" rtl="0" eaLnBrk="1" latinLnBrk="0" hangingPunct="1"/>
                      <a:endParaRPr lang="en-GB" sz="1200" b="1" kern="1200">
                        <a:solidFill>
                          <a:schemeClr val="tx1"/>
                        </a:solidFill>
                        <a:latin typeface="Aptos (body)"/>
                        <a:ea typeface="+mn-ea"/>
                        <a:cs typeface="Arial" panose="020B0604020202020204" pitchFamily="34" charset="0"/>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979360768"/>
                  </a:ext>
                </a:extLst>
              </a:tr>
            </a:tbl>
          </a:graphicData>
        </a:graphic>
      </p:graphicFrame>
      <p:sp>
        <p:nvSpPr>
          <p:cNvPr id="41" name="Textfeld 5">
            <a:extLst>
              <a:ext uri="{FF2B5EF4-FFF2-40B4-BE49-F238E27FC236}">
                <a16:creationId xmlns:a16="http://schemas.microsoft.com/office/drawing/2014/main" id="{EFEB79A7-A26B-C786-E120-5A6469F28B9D}"/>
              </a:ext>
            </a:extLst>
          </p:cNvPr>
          <p:cNvSpPr txBox="1"/>
          <p:nvPr/>
        </p:nvSpPr>
        <p:spPr>
          <a:xfrm>
            <a:off x="8306601" y="1958594"/>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1</a:t>
            </a:r>
          </a:p>
        </p:txBody>
      </p:sp>
      <p:sp>
        <p:nvSpPr>
          <p:cNvPr id="42" name="Textfeld 5">
            <a:extLst>
              <a:ext uri="{FF2B5EF4-FFF2-40B4-BE49-F238E27FC236}">
                <a16:creationId xmlns:a16="http://schemas.microsoft.com/office/drawing/2014/main" id="{18EE14BA-B255-93B4-41A5-0325CA5A62B0}"/>
              </a:ext>
            </a:extLst>
          </p:cNvPr>
          <p:cNvSpPr txBox="1"/>
          <p:nvPr/>
        </p:nvSpPr>
        <p:spPr>
          <a:xfrm>
            <a:off x="8306601" y="2525166"/>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2</a:t>
            </a:r>
          </a:p>
        </p:txBody>
      </p:sp>
      <p:sp>
        <p:nvSpPr>
          <p:cNvPr id="43" name="Textfeld 5">
            <a:extLst>
              <a:ext uri="{FF2B5EF4-FFF2-40B4-BE49-F238E27FC236}">
                <a16:creationId xmlns:a16="http://schemas.microsoft.com/office/drawing/2014/main" id="{399C30D9-D90A-154D-B369-964A7EB28E66}"/>
              </a:ext>
            </a:extLst>
          </p:cNvPr>
          <p:cNvSpPr txBox="1"/>
          <p:nvPr/>
        </p:nvSpPr>
        <p:spPr>
          <a:xfrm>
            <a:off x="8306601" y="3091738"/>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3</a:t>
            </a:r>
          </a:p>
        </p:txBody>
      </p:sp>
      <p:sp>
        <p:nvSpPr>
          <p:cNvPr id="44" name="Textfeld 5">
            <a:extLst>
              <a:ext uri="{FF2B5EF4-FFF2-40B4-BE49-F238E27FC236}">
                <a16:creationId xmlns:a16="http://schemas.microsoft.com/office/drawing/2014/main" id="{8B837438-6318-09CB-9C45-5E428CC6E0F2}"/>
              </a:ext>
            </a:extLst>
          </p:cNvPr>
          <p:cNvSpPr txBox="1"/>
          <p:nvPr/>
        </p:nvSpPr>
        <p:spPr>
          <a:xfrm>
            <a:off x="8306601" y="3658310"/>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4</a:t>
            </a:r>
          </a:p>
        </p:txBody>
      </p:sp>
      <p:sp>
        <p:nvSpPr>
          <p:cNvPr id="45" name="Textfeld 5">
            <a:extLst>
              <a:ext uri="{FF2B5EF4-FFF2-40B4-BE49-F238E27FC236}">
                <a16:creationId xmlns:a16="http://schemas.microsoft.com/office/drawing/2014/main" id="{52154C31-732B-81D5-3421-7345D8643613}"/>
              </a:ext>
            </a:extLst>
          </p:cNvPr>
          <p:cNvSpPr txBox="1"/>
          <p:nvPr/>
        </p:nvSpPr>
        <p:spPr>
          <a:xfrm>
            <a:off x="8306601" y="4224882"/>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5</a:t>
            </a:r>
          </a:p>
        </p:txBody>
      </p:sp>
      <p:sp>
        <p:nvSpPr>
          <p:cNvPr id="46" name="Rectangle 45">
            <a:extLst>
              <a:ext uri="{FF2B5EF4-FFF2-40B4-BE49-F238E27FC236}">
                <a16:creationId xmlns:a16="http://schemas.microsoft.com/office/drawing/2014/main" id="{A51841EE-3BD1-A21B-D537-BF6C76B8AE83}"/>
              </a:ext>
            </a:extLst>
          </p:cNvPr>
          <p:cNvSpPr/>
          <p:nvPr/>
        </p:nvSpPr>
        <p:spPr>
          <a:xfrm>
            <a:off x="10862094" y="2513786"/>
            <a:ext cx="1133475" cy="305063"/>
          </a:xfrm>
          <a:prstGeom prst="rect">
            <a:avLst/>
          </a:prstGeom>
          <a:solidFill>
            <a:srgbClr val="FA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High</a:t>
            </a:r>
          </a:p>
        </p:txBody>
      </p:sp>
      <p:sp>
        <p:nvSpPr>
          <p:cNvPr id="47" name="Rectangle 46">
            <a:extLst>
              <a:ext uri="{FF2B5EF4-FFF2-40B4-BE49-F238E27FC236}">
                <a16:creationId xmlns:a16="http://schemas.microsoft.com/office/drawing/2014/main" id="{8F5196AB-FD42-4A0E-37D8-F538733CC97B}"/>
              </a:ext>
            </a:extLst>
          </p:cNvPr>
          <p:cNvSpPr/>
          <p:nvPr/>
        </p:nvSpPr>
        <p:spPr>
          <a:xfrm>
            <a:off x="10862094" y="3655344"/>
            <a:ext cx="1133475" cy="30506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Medium</a:t>
            </a:r>
          </a:p>
        </p:txBody>
      </p:sp>
      <p:sp>
        <p:nvSpPr>
          <p:cNvPr id="48" name="Rectangle 47">
            <a:extLst>
              <a:ext uri="{FF2B5EF4-FFF2-40B4-BE49-F238E27FC236}">
                <a16:creationId xmlns:a16="http://schemas.microsoft.com/office/drawing/2014/main" id="{DC389D1F-ABD8-0C29-CEC0-B105323B6FD3}"/>
              </a:ext>
            </a:extLst>
          </p:cNvPr>
          <p:cNvSpPr/>
          <p:nvPr/>
        </p:nvSpPr>
        <p:spPr>
          <a:xfrm>
            <a:off x="10862094" y="1943007"/>
            <a:ext cx="1133475" cy="305063"/>
          </a:xfrm>
          <a:prstGeom prst="rect">
            <a:avLst/>
          </a:prstGeom>
          <a:solidFill>
            <a:srgbClr val="F1A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Very high</a:t>
            </a:r>
          </a:p>
        </p:txBody>
      </p:sp>
      <p:sp>
        <p:nvSpPr>
          <p:cNvPr id="49" name="Rectangle 48">
            <a:extLst>
              <a:ext uri="{FF2B5EF4-FFF2-40B4-BE49-F238E27FC236}">
                <a16:creationId xmlns:a16="http://schemas.microsoft.com/office/drawing/2014/main" id="{25123EE2-4768-EBC2-B756-1D2062741DD5}"/>
              </a:ext>
            </a:extLst>
          </p:cNvPr>
          <p:cNvSpPr/>
          <p:nvPr/>
        </p:nvSpPr>
        <p:spPr>
          <a:xfrm>
            <a:off x="10862094" y="4854629"/>
            <a:ext cx="1133475" cy="305063"/>
          </a:xfrm>
          <a:prstGeom prst="rect">
            <a:avLst/>
          </a:prstGeom>
          <a:solidFill>
            <a:srgbClr val="D8EED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1200">
                <a:solidFill>
                  <a:srgbClr val="000000"/>
                </a:solidFill>
                <a:latin typeface="Aptos (body)"/>
                <a:cs typeface="Arial" panose="020B0604020202020204" pitchFamily="34" charset="0"/>
              </a:rPr>
              <a:t>Low</a:t>
            </a:r>
          </a:p>
        </p:txBody>
      </p:sp>
      <p:sp>
        <p:nvSpPr>
          <p:cNvPr id="50" name="Rectangle 49">
            <a:extLst>
              <a:ext uri="{FF2B5EF4-FFF2-40B4-BE49-F238E27FC236}">
                <a16:creationId xmlns:a16="http://schemas.microsoft.com/office/drawing/2014/main" id="{CC0C3E7E-693B-C717-3173-D902FEC67643}"/>
              </a:ext>
            </a:extLst>
          </p:cNvPr>
          <p:cNvSpPr/>
          <p:nvPr/>
        </p:nvSpPr>
        <p:spPr>
          <a:xfrm>
            <a:off x="10862094" y="3084565"/>
            <a:ext cx="1133475" cy="305063"/>
          </a:xfrm>
          <a:prstGeom prst="rect">
            <a:avLst/>
          </a:prstGeom>
          <a:solidFill>
            <a:srgbClr val="FA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High</a:t>
            </a:r>
          </a:p>
        </p:txBody>
      </p:sp>
      <p:sp>
        <p:nvSpPr>
          <p:cNvPr id="51" name="TextBox 8">
            <a:extLst>
              <a:ext uri="{FF2B5EF4-FFF2-40B4-BE49-F238E27FC236}">
                <a16:creationId xmlns:a16="http://schemas.microsoft.com/office/drawing/2014/main" id="{DFD63D93-8C81-AB2B-920F-A8F76B061291}"/>
              </a:ext>
            </a:extLst>
          </p:cNvPr>
          <p:cNvSpPr txBox="1"/>
          <p:nvPr/>
        </p:nvSpPr>
        <p:spPr bwMode="auto">
          <a:xfrm>
            <a:off x="8117148" y="1091992"/>
            <a:ext cx="3938214" cy="215444"/>
          </a:xfrm>
          <a:prstGeom prst="rect">
            <a:avLst/>
          </a:prstGeom>
          <a:noFill/>
        </p:spPr>
        <p:txBody>
          <a:bodyPr wrap="square" lIns="0" tIns="0" rIns="0" bIns="0"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ptos (body)"/>
                <a:cs typeface="Arial" panose="020B0604020202020204" pitchFamily="34" charset="0"/>
              </a:rPr>
              <a:t>Most Important </a:t>
            </a:r>
            <a:r>
              <a:rPr lang="en-US" sz="1400" b="1">
                <a:solidFill>
                  <a:srgbClr val="000000"/>
                </a:solidFill>
                <a:latin typeface="Aptos (body)"/>
                <a:cs typeface="Arial" panose="020B0604020202020204" pitchFamily="34" charset="0"/>
              </a:rPr>
              <a:t>R</a:t>
            </a:r>
            <a:r>
              <a:rPr kumimoji="0" lang="en-US" sz="1400" b="1" i="0" u="none" strike="noStrike" kern="1200" cap="none" spc="0" normalizeH="0" baseline="0" noProof="0" err="1">
                <a:ln>
                  <a:noFill/>
                </a:ln>
                <a:solidFill>
                  <a:srgbClr val="000000"/>
                </a:solidFill>
                <a:effectLst/>
                <a:uLnTx/>
                <a:uFillTx/>
                <a:latin typeface="Aptos (body)"/>
                <a:cs typeface="Arial" panose="020B0604020202020204" pitchFamily="34" charset="0"/>
              </a:rPr>
              <a:t>isks</a:t>
            </a:r>
            <a:endParaRPr kumimoji="0" lang="en-US" sz="1400" b="1" i="0" u="none" strike="noStrike" kern="1200" cap="none" spc="0" normalizeH="0" baseline="0" noProof="0">
              <a:ln>
                <a:noFill/>
              </a:ln>
              <a:solidFill>
                <a:srgbClr val="000000"/>
              </a:solidFill>
              <a:effectLst/>
              <a:uLnTx/>
              <a:uFillTx/>
              <a:latin typeface="Aptos (body)"/>
              <a:cs typeface="Arial" panose="020B0604020202020204" pitchFamily="34" charset="0"/>
            </a:endParaRPr>
          </a:p>
        </p:txBody>
      </p:sp>
      <p:cxnSp>
        <p:nvCxnSpPr>
          <p:cNvPr id="52" name="Straight Connector 51">
            <a:extLst>
              <a:ext uri="{FF2B5EF4-FFF2-40B4-BE49-F238E27FC236}">
                <a16:creationId xmlns:a16="http://schemas.microsoft.com/office/drawing/2014/main" id="{0343458C-1171-BF7E-4A92-AD176237A123}"/>
              </a:ext>
            </a:extLst>
          </p:cNvPr>
          <p:cNvCxnSpPr>
            <a:cxnSpLocks/>
          </p:cNvCxnSpPr>
          <p:nvPr/>
        </p:nvCxnSpPr>
        <p:spPr>
          <a:xfrm flipH="1">
            <a:off x="8117148" y="1331353"/>
            <a:ext cx="393821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feld 5">
            <a:extLst>
              <a:ext uri="{FF2B5EF4-FFF2-40B4-BE49-F238E27FC236}">
                <a16:creationId xmlns:a16="http://schemas.microsoft.com/office/drawing/2014/main" id="{340BCBFA-41FA-3F46-3882-298D19BD819E}"/>
              </a:ext>
            </a:extLst>
          </p:cNvPr>
          <p:cNvSpPr txBox="1"/>
          <p:nvPr/>
        </p:nvSpPr>
        <p:spPr>
          <a:xfrm>
            <a:off x="8306601" y="4791454"/>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rPr>
              <a:t>6</a:t>
            </a:r>
          </a:p>
        </p:txBody>
      </p:sp>
      <p:sp>
        <p:nvSpPr>
          <p:cNvPr id="54" name="Rectangle 53">
            <a:extLst>
              <a:ext uri="{FF2B5EF4-FFF2-40B4-BE49-F238E27FC236}">
                <a16:creationId xmlns:a16="http://schemas.microsoft.com/office/drawing/2014/main" id="{34064160-94FF-A599-F19A-64C5600F3C2D}"/>
              </a:ext>
            </a:extLst>
          </p:cNvPr>
          <p:cNvSpPr/>
          <p:nvPr/>
        </p:nvSpPr>
        <p:spPr>
          <a:xfrm>
            <a:off x="10893667" y="4226123"/>
            <a:ext cx="1133475" cy="30506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body)"/>
                <a:cs typeface="Arial" panose="020B0604020202020204" pitchFamily="34" charset="0"/>
              </a:rPr>
              <a:t>Medium</a:t>
            </a:r>
          </a:p>
        </p:txBody>
      </p:sp>
      <p:sp>
        <p:nvSpPr>
          <p:cNvPr id="55" name="Textfeld 5">
            <a:extLst>
              <a:ext uri="{FF2B5EF4-FFF2-40B4-BE49-F238E27FC236}">
                <a16:creationId xmlns:a16="http://schemas.microsoft.com/office/drawing/2014/main" id="{218776E2-E05A-B77E-6EA6-BD8F85401F01}"/>
              </a:ext>
            </a:extLst>
          </p:cNvPr>
          <p:cNvSpPr txBox="1"/>
          <p:nvPr/>
        </p:nvSpPr>
        <p:spPr>
          <a:xfrm>
            <a:off x="8306601" y="5371181"/>
            <a:ext cx="288000" cy="288000"/>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200" b="1">
                <a:solidFill>
                  <a:srgbClr val="FFFFFF"/>
                </a:solidFill>
                <a:latin typeface="Aptos (body)"/>
                <a:cs typeface="Arial" panose="020B0604020202020204" pitchFamily="34" charset="0"/>
              </a:rPr>
              <a:t>7</a:t>
            </a:r>
            <a:endParaRPr kumimoji="0" lang="en-US" sz="1200" b="1" i="0" u="none" strike="noStrike" kern="1200" cap="none" spc="0" normalizeH="0" baseline="0" noProof="0">
              <a:ln>
                <a:noFill/>
              </a:ln>
              <a:solidFill>
                <a:srgbClr val="FFFFFF"/>
              </a:solidFill>
              <a:effectLst/>
              <a:uLnTx/>
              <a:uFillTx/>
              <a:latin typeface="Aptos (body)"/>
              <a:cs typeface="Arial" panose="020B0604020202020204" pitchFamily="34" charset="0"/>
            </a:endParaRPr>
          </a:p>
        </p:txBody>
      </p:sp>
      <p:sp>
        <p:nvSpPr>
          <p:cNvPr id="56" name="Rectangle 55">
            <a:extLst>
              <a:ext uri="{FF2B5EF4-FFF2-40B4-BE49-F238E27FC236}">
                <a16:creationId xmlns:a16="http://schemas.microsoft.com/office/drawing/2014/main" id="{39F52A88-DF8B-61CE-047F-AD65DCA75D5D}"/>
              </a:ext>
            </a:extLst>
          </p:cNvPr>
          <p:cNvSpPr/>
          <p:nvPr/>
        </p:nvSpPr>
        <p:spPr>
          <a:xfrm>
            <a:off x="10862094" y="5411845"/>
            <a:ext cx="1133475" cy="305063"/>
          </a:xfrm>
          <a:prstGeom prst="rect">
            <a:avLst/>
          </a:prstGeom>
          <a:solidFill>
            <a:srgbClr val="D8EED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algn="ctr"/>
            <a:r>
              <a:rPr lang="en-US" sz="1200">
                <a:solidFill>
                  <a:srgbClr val="000000"/>
                </a:solidFill>
                <a:latin typeface="Aptos (body)"/>
                <a:cs typeface="Arial" panose="020B0604020202020204" pitchFamily="34" charset="0"/>
              </a:rPr>
              <a:t>Low</a:t>
            </a:r>
          </a:p>
        </p:txBody>
      </p:sp>
      <p:sp>
        <p:nvSpPr>
          <p:cNvPr id="57" name="Textfeld 5">
            <a:extLst>
              <a:ext uri="{FF2B5EF4-FFF2-40B4-BE49-F238E27FC236}">
                <a16:creationId xmlns:a16="http://schemas.microsoft.com/office/drawing/2014/main" id="{C277C4C4-F62C-BAD3-6CB7-614D728FB107}"/>
              </a:ext>
            </a:extLst>
          </p:cNvPr>
          <p:cNvSpPr txBox="1"/>
          <p:nvPr/>
        </p:nvSpPr>
        <p:spPr>
          <a:xfrm>
            <a:off x="2442176" y="4278202"/>
            <a:ext cx="320040" cy="317186"/>
          </a:xfrm>
          <a:prstGeom prst="ellipse">
            <a:avLst/>
          </a:prstGeom>
          <a:solidFill>
            <a:schemeClr val="accent2"/>
          </a:solidFill>
          <a:ln w="12700">
            <a:noFill/>
          </a:ln>
        </p:spPr>
        <p:txBody>
          <a:bodyPr wrap="none" lIns="0" tIns="0" rIns="0" bIns="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200" b="1">
                <a:solidFill>
                  <a:srgbClr val="FFFFFF"/>
                </a:solidFill>
                <a:latin typeface="Aptos (body)"/>
                <a:cs typeface="Arial" panose="020B0604020202020204" pitchFamily="34" charset="0"/>
              </a:rPr>
              <a:t>7</a:t>
            </a:r>
            <a:endParaRPr lang="en-US" sz="1200" b="1" i="0" u="none" strike="noStrike" kern="1200" cap="none" spc="0" normalizeH="0" baseline="0" noProof="0">
              <a:ln>
                <a:noFill/>
              </a:ln>
              <a:solidFill>
                <a:srgbClr val="FFFFFF"/>
              </a:solidFill>
              <a:effectLst/>
              <a:uLnTx/>
              <a:uFillTx/>
              <a:latin typeface="Aptos (body)"/>
              <a:cs typeface="Arial" panose="020B0604020202020204" pitchFamily="34" charset="0"/>
            </a:endParaRPr>
          </a:p>
        </p:txBody>
      </p:sp>
      <p:sp>
        <p:nvSpPr>
          <p:cNvPr id="2" name="Footer Placeholder 1">
            <a:extLst>
              <a:ext uri="{FF2B5EF4-FFF2-40B4-BE49-F238E27FC236}">
                <a16:creationId xmlns:a16="http://schemas.microsoft.com/office/drawing/2014/main" id="{8C48B161-FFD8-1CF3-E14B-4126D30C95E9}"/>
              </a:ext>
            </a:extLst>
          </p:cNvPr>
          <p:cNvSpPr>
            <a:spLocks noGrp="1"/>
          </p:cNvSpPr>
          <p:nvPr>
            <p:ph type="ftr" sz="quarter" idx="11"/>
          </p:nvPr>
        </p:nvSpPr>
        <p:spPr/>
        <p:txBody>
          <a:bodyPr/>
          <a:lstStyle/>
          <a:p>
            <a:r>
              <a:rPr lang="en-GB"/>
              <a:t>26</a:t>
            </a:r>
          </a:p>
        </p:txBody>
      </p:sp>
    </p:spTree>
    <p:extLst>
      <p:ext uri="{BB962C8B-B14F-4D97-AF65-F5344CB8AC3E}">
        <p14:creationId xmlns:p14="http://schemas.microsoft.com/office/powerpoint/2010/main" val="2609040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5E446F3-F8EB-8F27-A8DC-8502F95BC44C}"/>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F72FAD1-6C3F-6DAD-C67F-A387B0CFD74B}"/>
              </a:ext>
            </a:extLst>
          </p:cNvPr>
          <p:cNvSpPr txBox="1"/>
          <p:nvPr/>
        </p:nvSpPr>
        <p:spPr>
          <a:xfrm>
            <a:off x="771525" y="554593"/>
            <a:ext cx="2391552" cy="369332"/>
          </a:xfrm>
          <a:prstGeom prst="rect">
            <a:avLst/>
          </a:prstGeom>
          <a:noFill/>
        </p:spPr>
        <p:txBody>
          <a:bodyPr wrap="none" rtlCol="0">
            <a:spAutoFit/>
          </a:bodyPr>
          <a:lstStyle/>
          <a:p>
            <a:r>
              <a:rPr lang="en-GB">
                <a:solidFill>
                  <a:schemeClr val="bg1">
                    <a:lumMod val="50000"/>
                  </a:schemeClr>
                </a:solidFill>
              </a:rPr>
              <a:t>Our Recommendation</a:t>
            </a:r>
          </a:p>
        </p:txBody>
      </p:sp>
      <p:pic>
        <p:nvPicPr>
          <p:cNvPr id="7" name="Picture 6">
            <a:extLst>
              <a:ext uri="{FF2B5EF4-FFF2-40B4-BE49-F238E27FC236}">
                <a16:creationId xmlns:a16="http://schemas.microsoft.com/office/drawing/2014/main" id="{9DE83D66-1508-77AD-2CB6-19B655F40734}"/>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C592F6BD-B791-F6B8-AFD3-978795BBDBCA}"/>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grpSp>
        <p:nvGrpSpPr>
          <p:cNvPr id="38" name="Group 37">
            <a:extLst>
              <a:ext uri="{FF2B5EF4-FFF2-40B4-BE49-F238E27FC236}">
                <a16:creationId xmlns:a16="http://schemas.microsoft.com/office/drawing/2014/main" id="{4BA03D5C-090C-E0B5-65DA-72A438A86B21}"/>
              </a:ext>
            </a:extLst>
          </p:cNvPr>
          <p:cNvGrpSpPr/>
          <p:nvPr/>
        </p:nvGrpSpPr>
        <p:grpSpPr>
          <a:xfrm>
            <a:off x="2131386" y="2967990"/>
            <a:ext cx="7929228" cy="922019"/>
            <a:chOff x="2449718" y="2971800"/>
            <a:chExt cx="7929228" cy="922019"/>
          </a:xfrm>
        </p:grpSpPr>
        <p:sp>
          <p:nvSpPr>
            <p:cNvPr id="34" name="Rectangle 33">
              <a:extLst>
                <a:ext uri="{FF2B5EF4-FFF2-40B4-BE49-F238E27FC236}">
                  <a16:creationId xmlns:a16="http://schemas.microsoft.com/office/drawing/2014/main" id="{A5A0BE7C-A39C-E279-E156-F5760EFC1282}"/>
                </a:ext>
              </a:extLst>
            </p:cNvPr>
            <p:cNvSpPr/>
            <p:nvPr/>
          </p:nvSpPr>
          <p:spPr>
            <a:xfrm>
              <a:off x="3364118" y="3362324"/>
              <a:ext cx="839307" cy="133351"/>
            </a:xfrm>
            <a:prstGeom prst="rect">
              <a:avLst/>
            </a:prstGeom>
            <a:solidFill>
              <a:srgbClr val="FF9999"/>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99B832D9-26D2-C65D-C7C3-EB546412DC26}"/>
                </a:ext>
              </a:extLst>
            </p:cNvPr>
            <p:cNvGrpSpPr/>
            <p:nvPr/>
          </p:nvGrpSpPr>
          <p:grpSpPr>
            <a:xfrm>
              <a:off x="2449718" y="2971800"/>
              <a:ext cx="914400" cy="914400"/>
              <a:chOff x="5638800" y="2971800"/>
              <a:chExt cx="914400" cy="914400"/>
            </a:xfrm>
          </p:grpSpPr>
          <p:sp>
            <p:nvSpPr>
              <p:cNvPr id="12" name="Oval 11">
                <a:extLst>
                  <a:ext uri="{FF2B5EF4-FFF2-40B4-BE49-F238E27FC236}">
                    <a16:creationId xmlns:a16="http://schemas.microsoft.com/office/drawing/2014/main" id="{8BB933E1-79E0-9962-C294-CD626E41AFAC}"/>
                  </a:ext>
                </a:extLst>
              </p:cNvPr>
              <p:cNvSpPr/>
              <p:nvPr/>
            </p:nvSpPr>
            <p:spPr>
              <a:xfrm>
                <a:off x="5638800" y="2971800"/>
                <a:ext cx="914400" cy="9144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Badge 1 with solid fill">
                <a:extLst>
                  <a:ext uri="{FF2B5EF4-FFF2-40B4-BE49-F238E27FC236}">
                    <a16:creationId xmlns:a16="http://schemas.microsoft.com/office/drawing/2014/main" id="{513A8209-F6F8-A956-B3B7-9FE12D53FB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800" y="2971800"/>
                <a:ext cx="914400" cy="914400"/>
              </a:xfrm>
              <a:prstGeom prst="rect">
                <a:avLst/>
              </a:prstGeom>
            </p:spPr>
          </p:pic>
        </p:grpSp>
        <p:grpSp>
          <p:nvGrpSpPr>
            <p:cNvPr id="33" name="Group 32">
              <a:extLst>
                <a:ext uri="{FF2B5EF4-FFF2-40B4-BE49-F238E27FC236}">
                  <a16:creationId xmlns:a16="http://schemas.microsoft.com/office/drawing/2014/main" id="{ED7169C9-260F-19B6-C254-9B62D75FB361}"/>
                </a:ext>
              </a:extLst>
            </p:cNvPr>
            <p:cNvGrpSpPr/>
            <p:nvPr/>
          </p:nvGrpSpPr>
          <p:grpSpPr>
            <a:xfrm>
              <a:off x="4203425" y="2979419"/>
              <a:ext cx="914400" cy="914400"/>
              <a:chOff x="4057650" y="1571625"/>
              <a:chExt cx="914400" cy="914400"/>
            </a:xfrm>
          </p:grpSpPr>
          <p:sp>
            <p:nvSpPr>
              <p:cNvPr id="4" name="Oval 3">
                <a:extLst>
                  <a:ext uri="{FF2B5EF4-FFF2-40B4-BE49-F238E27FC236}">
                    <a16:creationId xmlns:a16="http://schemas.microsoft.com/office/drawing/2014/main" id="{65510A3E-78D1-78AE-53A5-0D0D8AE78E16}"/>
                  </a:ext>
                </a:extLst>
              </p:cNvPr>
              <p:cNvSpPr/>
              <p:nvPr/>
            </p:nvSpPr>
            <p:spPr>
              <a:xfrm>
                <a:off x="4057650" y="1571625"/>
                <a:ext cx="914400" cy="9144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Badge with solid fill">
                <a:extLst>
                  <a:ext uri="{FF2B5EF4-FFF2-40B4-BE49-F238E27FC236}">
                    <a16:creationId xmlns:a16="http://schemas.microsoft.com/office/drawing/2014/main" id="{9590B591-3FF2-CF61-67B4-8483ABA1A9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57650" y="1571625"/>
                <a:ext cx="914400" cy="914400"/>
              </a:xfrm>
              <a:prstGeom prst="rect">
                <a:avLst/>
              </a:prstGeom>
            </p:spPr>
          </p:pic>
        </p:grpSp>
        <p:sp>
          <p:nvSpPr>
            <p:cNvPr id="35" name="Rectangle 34">
              <a:extLst>
                <a:ext uri="{FF2B5EF4-FFF2-40B4-BE49-F238E27FC236}">
                  <a16:creationId xmlns:a16="http://schemas.microsoft.com/office/drawing/2014/main" id="{5EBA71F1-7244-818A-C3B0-F679535EB427}"/>
                </a:ext>
              </a:extLst>
            </p:cNvPr>
            <p:cNvSpPr/>
            <p:nvPr/>
          </p:nvSpPr>
          <p:spPr>
            <a:xfrm>
              <a:off x="5117825" y="3369943"/>
              <a:ext cx="839307" cy="133351"/>
            </a:xfrm>
            <a:prstGeom prst="rect">
              <a:avLst/>
            </a:prstGeom>
            <a:solidFill>
              <a:srgbClr val="FF9999"/>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0F45D95-41BA-352F-C50E-1E6FA58A6CB4}"/>
                </a:ext>
              </a:extLst>
            </p:cNvPr>
            <p:cNvGrpSpPr/>
            <p:nvPr/>
          </p:nvGrpSpPr>
          <p:grpSpPr>
            <a:xfrm>
              <a:off x="7710839" y="2971800"/>
              <a:ext cx="914400" cy="914400"/>
              <a:chOff x="5915025" y="2805112"/>
              <a:chExt cx="914400" cy="914400"/>
            </a:xfrm>
          </p:grpSpPr>
          <p:sp>
            <p:nvSpPr>
              <p:cNvPr id="23" name="Oval 22">
                <a:extLst>
                  <a:ext uri="{FF2B5EF4-FFF2-40B4-BE49-F238E27FC236}">
                    <a16:creationId xmlns:a16="http://schemas.microsoft.com/office/drawing/2014/main" id="{B3C32627-E104-B0ED-A796-A549810F2B93}"/>
                  </a:ext>
                </a:extLst>
              </p:cNvPr>
              <p:cNvSpPr/>
              <p:nvPr/>
            </p:nvSpPr>
            <p:spPr>
              <a:xfrm>
                <a:off x="5915025" y="2805112"/>
                <a:ext cx="914400" cy="9144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Graphic 26" descr="Badge 4 with solid fill">
                <a:extLst>
                  <a:ext uri="{FF2B5EF4-FFF2-40B4-BE49-F238E27FC236}">
                    <a16:creationId xmlns:a16="http://schemas.microsoft.com/office/drawing/2014/main" id="{0FD8B221-0D0A-170F-8845-A2DC455AF5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15025" y="2805112"/>
                <a:ext cx="914400" cy="914400"/>
              </a:xfrm>
              <a:prstGeom prst="rect">
                <a:avLst/>
              </a:prstGeom>
            </p:spPr>
          </p:pic>
        </p:grpSp>
        <p:grpSp>
          <p:nvGrpSpPr>
            <p:cNvPr id="30" name="Group 29">
              <a:extLst>
                <a:ext uri="{FF2B5EF4-FFF2-40B4-BE49-F238E27FC236}">
                  <a16:creationId xmlns:a16="http://schemas.microsoft.com/office/drawing/2014/main" id="{94190048-BD36-9B55-836B-FC21DACC5052}"/>
                </a:ext>
              </a:extLst>
            </p:cNvPr>
            <p:cNvGrpSpPr/>
            <p:nvPr/>
          </p:nvGrpSpPr>
          <p:grpSpPr>
            <a:xfrm>
              <a:off x="9464546" y="2971800"/>
              <a:ext cx="914400" cy="914400"/>
              <a:chOff x="5457825" y="1485900"/>
              <a:chExt cx="914400" cy="914400"/>
            </a:xfrm>
          </p:grpSpPr>
          <p:sp>
            <p:nvSpPr>
              <p:cNvPr id="17" name="Oval 16">
                <a:extLst>
                  <a:ext uri="{FF2B5EF4-FFF2-40B4-BE49-F238E27FC236}">
                    <a16:creationId xmlns:a16="http://schemas.microsoft.com/office/drawing/2014/main" id="{AE19E732-249E-EAFC-345F-4F3F56206D46}"/>
                  </a:ext>
                </a:extLst>
              </p:cNvPr>
              <p:cNvSpPr/>
              <p:nvPr/>
            </p:nvSpPr>
            <p:spPr>
              <a:xfrm>
                <a:off x="5457825" y="1485900"/>
                <a:ext cx="914400" cy="9144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24" descr="Badge 5 with solid fill">
                <a:extLst>
                  <a:ext uri="{FF2B5EF4-FFF2-40B4-BE49-F238E27FC236}">
                    <a16:creationId xmlns:a16="http://schemas.microsoft.com/office/drawing/2014/main" id="{CDE92815-05E5-C0B8-0FA8-728C0091D2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57825" y="1485900"/>
                <a:ext cx="914400" cy="914400"/>
              </a:xfrm>
              <a:prstGeom prst="rect">
                <a:avLst/>
              </a:prstGeom>
            </p:spPr>
          </p:pic>
        </p:grpSp>
        <p:sp>
          <p:nvSpPr>
            <p:cNvPr id="36" name="Rectangle 35">
              <a:extLst>
                <a:ext uri="{FF2B5EF4-FFF2-40B4-BE49-F238E27FC236}">
                  <a16:creationId xmlns:a16="http://schemas.microsoft.com/office/drawing/2014/main" id="{B6C6EA09-39FD-0390-49C8-F5C05C1B8F0B}"/>
                </a:ext>
              </a:extLst>
            </p:cNvPr>
            <p:cNvSpPr/>
            <p:nvPr/>
          </p:nvSpPr>
          <p:spPr>
            <a:xfrm>
              <a:off x="6871532" y="3362323"/>
              <a:ext cx="839307" cy="133351"/>
            </a:xfrm>
            <a:prstGeom prst="rect">
              <a:avLst/>
            </a:prstGeom>
            <a:solidFill>
              <a:srgbClr val="FF9999"/>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roup 31">
              <a:extLst>
                <a:ext uri="{FF2B5EF4-FFF2-40B4-BE49-F238E27FC236}">
                  <a16:creationId xmlns:a16="http://schemas.microsoft.com/office/drawing/2014/main" id="{09EA42A5-2756-6D32-7BE6-5D2C9D4DDE12}"/>
                </a:ext>
              </a:extLst>
            </p:cNvPr>
            <p:cNvGrpSpPr/>
            <p:nvPr/>
          </p:nvGrpSpPr>
          <p:grpSpPr>
            <a:xfrm>
              <a:off x="5957132" y="2971800"/>
              <a:ext cx="914400" cy="914400"/>
              <a:chOff x="5231018" y="4210050"/>
              <a:chExt cx="914400" cy="914400"/>
            </a:xfrm>
          </p:grpSpPr>
          <p:sp>
            <p:nvSpPr>
              <p:cNvPr id="20" name="Oval 19">
                <a:extLst>
                  <a:ext uri="{FF2B5EF4-FFF2-40B4-BE49-F238E27FC236}">
                    <a16:creationId xmlns:a16="http://schemas.microsoft.com/office/drawing/2014/main" id="{51EE0861-C0A6-3D9D-CFA5-DAAB40B040A7}"/>
                  </a:ext>
                </a:extLst>
              </p:cNvPr>
              <p:cNvSpPr/>
              <p:nvPr/>
            </p:nvSpPr>
            <p:spPr>
              <a:xfrm>
                <a:off x="5231018" y="4210050"/>
                <a:ext cx="914400" cy="9144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Graphic 28" descr="Badge 3 with solid fill">
                <a:extLst>
                  <a:ext uri="{FF2B5EF4-FFF2-40B4-BE49-F238E27FC236}">
                    <a16:creationId xmlns:a16="http://schemas.microsoft.com/office/drawing/2014/main" id="{B11A4047-A600-7CD9-E405-D78229DD5B2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31018" y="4210050"/>
                <a:ext cx="914400" cy="914400"/>
              </a:xfrm>
              <a:prstGeom prst="rect">
                <a:avLst/>
              </a:prstGeom>
            </p:spPr>
          </p:pic>
        </p:grpSp>
        <p:sp>
          <p:nvSpPr>
            <p:cNvPr id="37" name="Rectangle 36">
              <a:extLst>
                <a:ext uri="{FF2B5EF4-FFF2-40B4-BE49-F238E27FC236}">
                  <a16:creationId xmlns:a16="http://schemas.microsoft.com/office/drawing/2014/main" id="{0B48B7F2-2617-5E8E-4801-F6FCCF0C8B35}"/>
                </a:ext>
              </a:extLst>
            </p:cNvPr>
            <p:cNvSpPr/>
            <p:nvPr/>
          </p:nvSpPr>
          <p:spPr>
            <a:xfrm>
              <a:off x="8625239" y="3362322"/>
              <a:ext cx="839307" cy="133351"/>
            </a:xfrm>
            <a:prstGeom prst="rect">
              <a:avLst/>
            </a:prstGeom>
            <a:solidFill>
              <a:srgbClr val="FF9999"/>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a:extLst>
              <a:ext uri="{FF2B5EF4-FFF2-40B4-BE49-F238E27FC236}">
                <a16:creationId xmlns:a16="http://schemas.microsoft.com/office/drawing/2014/main" id="{5392E071-2045-07E6-1B5C-DB3B47BC4D27}"/>
              </a:ext>
            </a:extLst>
          </p:cNvPr>
          <p:cNvSpPr txBox="1"/>
          <p:nvPr/>
        </p:nvSpPr>
        <p:spPr>
          <a:xfrm>
            <a:off x="1079611" y="3278919"/>
            <a:ext cx="914033" cy="307777"/>
          </a:xfrm>
          <a:prstGeom prst="rect">
            <a:avLst/>
          </a:prstGeom>
          <a:noFill/>
        </p:spPr>
        <p:txBody>
          <a:bodyPr wrap="none" rtlCol="0">
            <a:spAutoFit/>
          </a:bodyPr>
          <a:lstStyle/>
          <a:p>
            <a:r>
              <a:rPr lang="en-GB" sz="1400" b="1"/>
              <a:t>BEARISH</a:t>
            </a:r>
          </a:p>
        </p:txBody>
      </p:sp>
      <p:sp>
        <p:nvSpPr>
          <p:cNvPr id="40" name="TextBox 39">
            <a:extLst>
              <a:ext uri="{FF2B5EF4-FFF2-40B4-BE49-F238E27FC236}">
                <a16:creationId xmlns:a16="http://schemas.microsoft.com/office/drawing/2014/main" id="{5A0D810C-52FB-DAC9-0854-D3F0EB52C2A4}"/>
              </a:ext>
            </a:extLst>
          </p:cNvPr>
          <p:cNvSpPr txBox="1"/>
          <p:nvPr/>
        </p:nvSpPr>
        <p:spPr>
          <a:xfrm>
            <a:off x="10217592" y="3278919"/>
            <a:ext cx="894797" cy="307777"/>
          </a:xfrm>
          <a:prstGeom prst="rect">
            <a:avLst/>
          </a:prstGeom>
          <a:noFill/>
        </p:spPr>
        <p:txBody>
          <a:bodyPr wrap="none" rtlCol="0">
            <a:spAutoFit/>
          </a:bodyPr>
          <a:lstStyle/>
          <a:p>
            <a:r>
              <a:rPr lang="en-GB" sz="1400" b="1"/>
              <a:t>BULLISH</a:t>
            </a:r>
          </a:p>
        </p:txBody>
      </p:sp>
      <p:sp>
        <p:nvSpPr>
          <p:cNvPr id="41" name="Rectangle 40">
            <a:extLst>
              <a:ext uri="{FF2B5EF4-FFF2-40B4-BE49-F238E27FC236}">
                <a16:creationId xmlns:a16="http://schemas.microsoft.com/office/drawing/2014/main" id="{21D5E615-649C-4BDF-D3DB-CBDA6B379F62}"/>
              </a:ext>
            </a:extLst>
          </p:cNvPr>
          <p:cNvSpPr/>
          <p:nvPr/>
        </p:nvSpPr>
        <p:spPr>
          <a:xfrm>
            <a:off x="2036699" y="1712595"/>
            <a:ext cx="1103774" cy="466725"/>
          </a:xfrm>
          <a:prstGeom prst="rect">
            <a:avLst/>
          </a:prstGeom>
          <a:gradFill flip="none" rotWithShape="1">
            <a:gsLst>
              <a:gs pos="0">
                <a:srgbClr val="BA2025"/>
              </a:gs>
              <a:gs pos="50000">
                <a:srgbClr val="FF9999"/>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SELL</a:t>
            </a:r>
          </a:p>
        </p:txBody>
      </p:sp>
      <p:sp>
        <p:nvSpPr>
          <p:cNvPr id="42" name="Rectangle 41">
            <a:extLst>
              <a:ext uri="{FF2B5EF4-FFF2-40B4-BE49-F238E27FC236}">
                <a16:creationId xmlns:a16="http://schemas.microsoft.com/office/drawing/2014/main" id="{76D9D7B5-1B15-6C4C-4023-6B0625E8BFD7}"/>
              </a:ext>
            </a:extLst>
          </p:cNvPr>
          <p:cNvSpPr/>
          <p:nvPr/>
        </p:nvSpPr>
        <p:spPr>
          <a:xfrm>
            <a:off x="3418097" y="1712595"/>
            <a:ext cx="1848391" cy="466725"/>
          </a:xfrm>
          <a:prstGeom prst="rect">
            <a:avLst/>
          </a:prstGeom>
          <a:gradFill flip="none" rotWithShape="1">
            <a:gsLst>
              <a:gs pos="0">
                <a:srgbClr val="BA2025"/>
              </a:gs>
              <a:gs pos="50000">
                <a:srgbClr val="FF9999"/>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UNDERWEIGHT</a:t>
            </a:r>
          </a:p>
        </p:txBody>
      </p:sp>
      <p:sp>
        <p:nvSpPr>
          <p:cNvPr id="43" name="Rectangle 42">
            <a:extLst>
              <a:ext uri="{FF2B5EF4-FFF2-40B4-BE49-F238E27FC236}">
                <a16:creationId xmlns:a16="http://schemas.microsoft.com/office/drawing/2014/main" id="{D7661BEF-7BB8-D851-BE72-00E66A070306}"/>
              </a:ext>
            </a:extLst>
          </p:cNvPr>
          <p:cNvSpPr/>
          <p:nvPr/>
        </p:nvSpPr>
        <p:spPr>
          <a:xfrm>
            <a:off x="5541898" y="1712595"/>
            <a:ext cx="1103774" cy="466725"/>
          </a:xfrm>
          <a:prstGeom prst="rect">
            <a:avLst/>
          </a:prstGeom>
          <a:gradFill flip="none" rotWithShape="1">
            <a:gsLst>
              <a:gs pos="0">
                <a:srgbClr val="BA2025"/>
              </a:gs>
              <a:gs pos="50000">
                <a:srgbClr val="FF9999"/>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HOLD</a:t>
            </a:r>
          </a:p>
        </p:txBody>
      </p:sp>
      <p:sp>
        <p:nvSpPr>
          <p:cNvPr id="44" name="Rectangle 43">
            <a:extLst>
              <a:ext uri="{FF2B5EF4-FFF2-40B4-BE49-F238E27FC236}">
                <a16:creationId xmlns:a16="http://schemas.microsoft.com/office/drawing/2014/main" id="{A162F16D-2E22-4571-6F9C-4EAB6A66B04A}"/>
              </a:ext>
            </a:extLst>
          </p:cNvPr>
          <p:cNvSpPr/>
          <p:nvPr/>
        </p:nvSpPr>
        <p:spPr>
          <a:xfrm>
            <a:off x="6921082" y="1712595"/>
            <a:ext cx="1848391" cy="466725"/>
          </a:xfrm>
          <a:prstGeom prst="rect">
            <a:avLst/>
          </a:prstGeom>
          <a:gradFill flip="none" rotWithShape="1">
            <a:gsLst>
              <a:gs pos="0">
                <a:srgbClr val="BA2025"/>
              </a:gs>
              <a:gs pos="50000">
                <a:srgbClr val="FF9999"/>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OVERWEIGHT</a:t>
            </a:r>
          </a:p>
        </p:txBody>
      </p:sp>
      <p:sp>
        <p:nvSpPr>
          <p:cNvPr id="45" name="Rectangle 44">
            <a:extLst>
              <a:ext uri="{FF2B5EF4-FFF2-40B4-BE49-F238E27FC236}">
                <a16:creationId xmlns:a16="http://schemas.microsoft.com/office/drawing/2014/main" id="{399347BA-545D-B2E1-EEFA-E7015F98D316}"/>
              </a:ext>
            </a:extLst>
          </p:cNvPr>
          <p:cNvSpPr/>
          <p:nvPr/>
        </p:nvSpPr>
        <p:spPr>
          <a:xfrm>
            <a:off x="9051529" y="1712595"/>
            <a:ext cx="1103774" cy="466725"/>
          </a:xfrm>
          <a:prstGeom prst="rect">
            <a:avLst/>
          </a:prstGeom>
          <a:gradFill flip="none" rotWithShape="1">
            <a:gsLst>
              <a:gs pos="0">
                <a:srgbClr val="BA2025"/>
              </a:gs>
              <a:gs pos="50000">
                <a:srgbClr val="FF9999"/>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BUY</a:t>
            </a:r>
          </a:p>
        </p:txBody>
      </p:sp>
      <p:sp>
        <p:nvSpPr>
          <p:cNvPr id="46" name="Rectangle 45">
            <a:extLst>
              <a:ext uri="{FF2B5EF4-FFF2-40B4-BE49-F238E27FC236}">
                <a16:creationId xmlns:a16="http://schemas.microsoft.com/office/drawing/2014/main" id="{3D19DFAB-7D2F-644D-9639-75E5320CA32B}"/>
              </a:ext>
            </a:extLst>
          </p:cNvPr>
          <p:cNvSpPr/>
          <p:nvPr/>
        </p:nvSpPr>
        <p:spPr>
          <a:xfrm>
            <a:off x="6802650" y="1372133"/>
            <a:ext cx="2091900" cy="4429125"/>
          </a:xfrm>
          <a:prstGeom prst="rect">
            <a:avLst/>
          </a:prstGeom>
          <a:noFill/>
          <a:ln>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C4067248-811A-39C6-E446-BECC03CFEE6E}"/>
              </a:ext>
            </a:extLst>
          </p:cNvPr>
          <p:cNvSpPr txBox="1"/>
          <p:nvPr/>
        </p:nvSpPr>
        <p:spPr>
          <a:xfrm>
            <a:off x="1855378" y="3985240"/>
            <a:ext cx="1285095" cy="307777"/>
          </a:xfrm>
          <a:prstGeom prst="rect">
            <a:avLst/>
          </a:prstGeom>
          <a:noFill/>
        </p:spPr>
        <p:txBody>
          <a:bodyPr wrap="none" rtlCol="0">
            <a:spAutoFit/>
          </a:bodyPr>
          <a:lstStyle/>
          <a:p>
            <a:pPr marL="285750" indent="-285750">
              <a:buFont typeface="Arial" panose="020B0604020202020204" pitchFamily="34" charset="0"/>
              <a:buChar char="•"/>
            </a:pPr>
            <a:r>
              <a:rPr lang="en-GB" sz="1400"/>
              <a:t>Strong sell</a:t>
            </a:r>
          </a:p>
        </p:txBody>
      </p:sp>
      <p:sp>
        <p:nvSpPr>
          <p:cNvPr id="48" name="TextBox 47">
            <a:extLst>
              <a:ext uri="{FF2B5EF4-FFF2-40B4-BE49-F238E27FC236}">
                <a16:creationId xmlns:a16="http://schemas.microsoft.com/office/drawing/2014/main" id="{BE8B8084-64D0-97FE-7389-315127291A2B}"/>
              </a:ext>
            </a:extLst>
          </p:cNvPr>
          <p:cNvSpPr txBox="1"/>
          <p:nvPr/>
        </p:nvSpPr>
        <p:spPr>
          <a:xfrm>
            <a:off x="3514398" y="3985239"/>
            <a:ext cx="1569148" cy="954107"/>
          </a:xfrm>
          <a:prstGeom prst="rect">
            <a:avLst/>
          </a:prstGeom>
          <a:noFill/>
        </p:spPr>
        <p:txBody>
          <a:bodyPr wrap="none" rtlCol="0">
            <a:spAutoFit/>
          </a:bodyPr>
          <a:lstStyle/>
          <a:p>
            <a:pPr marL="285750" indent="-285750">
              <a:buFont typeface="Arial" panose="020B0604020202020204" pitchFamily="34" charset="0"/>
              <a:buChar char="•"/>
            </a:pPr>
            <a:r>
              <a:rPr lang="en-GB" sz="1400"/>
              <a:t>Moderate sell</a:t>
            </a:r>
          </a:p>
          <a:p>
            <a:pPr marL="285750" indent="-285750">
              <a:buFont typeface="Arial" panose="020B0604020202020204" pitchFamily="34" charset="0"/>
              <a:buChar char="•"/>
            </a:pPr>
            <a:r>
              <a:rPr lang="en-GB" sz="1400"/>
              <a:t>Weak hold</a:t>
            </a:r>
          </a:p>
          <a:p>
            <a:pPr marL="285750" indent="-285750">
              <a:buFont typeface="Arial" panose="020B0604020202020204" pitchFamily="34" charset="0"/>
              <a:buChar char="•"/>
            </a:pPr>
            <a:r>
              <a:rPr lang="en-GB" sz="1400"/>
              <a:t>Underperform</a:t>
            </a:r>
          </a:p>
          <a:p>
            <a:pPr marL="285750" indent="-285750">
              <a:buFont typeface="Arial" panose="020B0604020202020204" pitchFamily="34" charset="0"/>
              <a:buChar char="•"/>
            </a:pPr>
            <a:r>
              <a:rPr lang="en-GB" sz="1400"/>
              <a:t>Reduce</a:t>
            </a:r>
          </a:p>
        </p:txBody>
      </p:sp>
      <p:sp>
        <p:nvSpPr>
          <p:cNvPr id="49" name="TextBox 48">
            <a:extLst>
              <a:ext uri="{FF2B5EF4-FFF2-40B4-BE49-F238E27FC236}">
                <a16:creationId xmlns:a16="http://schemas.microsoft.com/office/drawing/2014/main" id="{F5257901-8D99-E5A6-3E5F-3E7AAD492E6C}"/>
              </a:ext>
            </a:extLst>
          </p:cNvPr>
          <p:cNvSpPr txBox="1"/>
          <p:nvPr/>
        </p:nvSpPr>
        <p:spPr>
          <a:xfrm>
            <a:off x="5457471" y="3985240"/>
            <a:ext cx="1049775" cy="307777"/>
          </a:xfrm>
          <a:prstGeom prst="rect">
            <a:avLst/>
          </a:prstGeom>
          <a:noFill/>
        </p:spPr>
        <p:txBody>
          <a:bodyPr wrap="none" rtlCol="0">
            <a:spAutoFit/>
          </a:bodyPr>
          <a:lstStyle/>
          <a:p>
            <a:pPr marL="285750" indent="-285750">
              <a:buFont typeface="Arial" panose="020B0604020202020204" pitchFamily="34" charset="0"/>
              <a:buChar char="•"/>
            </a:pPr>
            <a:r>
              <a:rPr lang="en-GB" sz="1400"/>
              <a:t>Neutral</a:t>
            </a:r>
          </a:p>
        </p:txBody>
      </p:sp>
      <p:sp>
        <p:nvSpPr>
          <p:cNvPr id="50" name="TextBox 49">
            <a:extLst>
              <a:ext uri="{FF2B5EF4-FFF2-40B4-BE49-F238E27FC236}">
                <a16:creationId xmlns:a16="http://schemas.microsoft.com/office/drawing/2014/main" id="{57EE9C16-1D25-4D1E-F56C-6B4001056C63}"/>
              </a:ext>
            </a:extLst>
          </p:cNvPr>
          <p:cNvSpPr txBox="1"/>
          <p:nvPr/>
        </p:nvSpPr>
        <p:spPr>
          <a:xfrm>
            <a:off x="7176575" y="3985240"/>
            <a:ext cx="1529778" cy="954107"/>
          </a:xfrm>
          <a:prstGeom prst="rect">
            <a:avLst/>
          </a:prstGeom>
          <a:noFill/>
        </p:spPr>
        <p:txBody>
          <a:bodyPr wrap="none" rtlCol="0">
            <a:spAutoFit/>
          </a:bodyPr>
          <a:lstStyle/>
          <a:p>
            <a:pPr marL="285750" indent="-285750">
              <a:buFont typeface="Arial" panose="020B0604020202020204" pitchFamily="34" charset="0"/>
              <a:buChar char="•"/>
            </a:pPr>
            <a:r>
              <a:rPr lang="en-GB" sz="1400"/>
              <a:t>Moderate buy</a:t>
            </a:r>
          </a:p>
          <a:p>
            <a:pPr marL="285750" indent="-285750">
              <a:buFont typeface="Arial" panose="020B0604020202020204" pitchFamily="34" charset="0"/>
              <a:buChar char="•"/>
            </a:pPr>
            <a:r>
              <a:rPr lang="en-GB" sz="1400"/>
              <a:t>Accumulate</a:t>
            </a:r>
          </a:p>
          <a:p>
            <a:pPr marL="285750" indent="-285750">
              <a:buFont typeface="Arial" panose="020B0604020202020204" pitchFamily="34" charset="0"/>
              <a:buChar char="•"/>
            </a:pPr>
            <a:r>
              <a:rPr lang="en-GB" sz="1400"/>
              <a:t>Outperform</a:t>
            </a:r>
          </a:p>
          <a:p>
            <a:pPr marL="285750" indent="-285750">
              <a:buFont typeface="Arial" panose="020B0604020202020204" pitchFamily="34" charset="0"/>
              <a:buChar char="•"/>
            </a:pPr>
            <a:r>
              <a:rPr lang="en-GB" sz="1400"/>
              <a:t>Add</a:t>
            </a:r>
          </a:p>
        </p:txBody>
      </p:sp>
      <p:sp>
        <p:nvSpPr>
          <p:cNvPr id="51" name="TextBox 50">
            <a:extLst>
              <a:ext uri="{FF2B5EF4-FFF2-40B4-BE49-F238E27FC236}">
                <a16:creationId xmlns:a16="http://schemas.microsoft.com/office/drawing/2014/main" id="{837C24F4-C06E-5111-8CEE-942B6B986DC6}"/>
              </a:ext>
            </a:extLst>
          </p:cNvPr>
          <p:cNvSpPr txBox="1"/>
          <p:nvPr/>
        </p:nvSpPr>
        <p:spPr>
          <a:xfrm>
            <a:off x="8924549" y="3985240"/>
            <a:ext cx="1294713" cy="307777"/>
          </a:xfrm>
          <a:prstGeom prst="rect">
            <a:avLst/>
          </a:prstGeom>
          <a:noFill/>
        </p:spPr>
        <p:txBody>
          <a:bodyPr wrap="none" rtlCol="0">
            <a:spAutoFit/>
          </a:bodyPr>
          <a:lstStyle/>
          <a:p>
            <a:pPr marL="285750" indent="-285750">
              <a:buFont typeface="Arial" panose="020B0604020202020204" pitchFamily="34" charset="0"/>
              <a:buChar char="•"/>
            </a:pPr>
            <a:r>
              <a:rPr lang="en-GB" sz="1400"/>
              <a:t>Strong buy</a:t>
            </a:r>
          </a:p>
        </p:txBody>
      </p:sp>
      <p:sp>
        <p:nvSpPr>
          <p:cNvPr id="52" name="TextBox 51">
            <a:extLst>
              <a:ext uri="{FF2B5EF4-FFF2-40B4-BE49-F238E27FC236}">
                <a16:creationId xmlns:a16="http://schemas.microsoft.com/office/drawing/2014/main" id="{3C302C54-C257-0B41-C910-57F8A0F8F80A}"/>
              </a:ext>
            </a:extLst>
          </p:cNvPr>
          <p:cNvSpPr txBox="1"/>
          <p:nvPr/>
        </p:nvSpPr>
        <p:spPr>
          <a:xfrm>
            <a:off x="926894" y="5839477"/>
            <a:ext cx="1392561" cy="369332"/>
          </a:xfrm>
          <a:prstGeom prst="rect">
            <a:avLst/>
          </a:prstGeom>
          <a:noFill/>
        </p:spPr>
        <p:txBody>
          <a:bodyPr wrap="none" rtlCol="0">
            <a:spAutoFit/>
          </a:bodyPr>
          <a:lstStyle/>
          <a:p>
            <a:r>
              <a:rPr lang="en-GB" b="1">
                <a:solidFill>
                  <a:schemeClr val="bg1"/>
                </a:solidFill>
                <a:highlight>
                  <a:srgbClr val="FF0000"/>
                </a:highlight>
              </a:rPr>
              <a:t>Class vote?</a:t>
            </a:r>
          </a:p>
        </p:txBody>
      </p:sp>
      <p:sp>
        <p:nvSpPr>
          <p:cNvPr id="2" name="Footer Placeholder 1">
            <a:extLst>
              <a:ext uri="{FF2B5EF4-FFF2-40B4-BE49-F238E27FC236}">
                <a16:creationId xmlns:a16="http://schemas.microsoft.com/office/drawing/2014/main" id="{0F2D0E7A-8178-3BFD-A2B7-7A33498B1CA7}"/>
              </a:ext>
            </a:extLst>
          </p:cNvPr>
          <p:cNvSpPr>
            <a:spLocks noGrp="1"/>
          </p:cNvSpPr>
          <p:nvPr>
            <p:ph type="ftr" sz="quarter" idx="11"/>
          </p:nvPr>
        </p:nvSpPr>
        <p:spPr/>
        <p:txBody>
          <a:bodyPr/>
          <a:lstStyle/>
          <a:p>
            <a:r>
              <a:rPr lang="en-GB"/>
              <a:t>27</a:t>
            </a:r>
          </a:p>
        </p:txBody>
      </p:sp>
    </p:spTree>
    <p:extLst>
      <p:ext uri="{BB962C8B-B14F-4D97-AF65-F5344CB8AC3E}">
        <p14:creationId xmlns:p14="http://schemas.microsoft.com/office/powerpoint/2010/main" val="1490105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BB0000"/>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90F7BFAA-EB59-B457-75D6-EC529F9E6B0C}"/>
              </a:ext>
            </a:extLst>
          </p:cNvPr>
          <p:cNvGrpSpPr/>
          <p:nvPr/>
        </p:nvGrpSpPr>
        <p:grpSpPr>
          <a:xfrm>
            <a:off x="6743700" y="-952500"/>
            <a:ext cx="12314321" cy="17384398"/>
            <a:chOff x="9039723" y="700843"/>
            <a:chExt cx="5630780" cy="10303577"/>
          </a:xfrm>
        </p:grpSpPr>
        <p:sp>
          <p:nvSpPr>
            <p:cNvPr id="10" name="TextBox 9">
              <a:extLst>
                <a:ext uri="{FF2B5EF4-FFF2-40B4-BE49-F238E27FC236}">
                  <a16:creationId xmlns:a16="http://schemas.microsoft.com/office/drawing/2014/main" id="{D4A3700A-59F2-31D3-8D13-A08AFCC1B7CD}"/>
                </a:ext>
              </a:extLst>
            </p:cNvPr>
            <p:cNvSpPr txBox="1"/>
            <p:nvPr/>
          </p:nvSpPr>
          <p:spPr>
            <a:xfrm>
              <a:off x="9039723" y="700843"/>
              <a:ext cx="5630779" cy="7448193"/>
            </a:xfrm>
            <a:prstGeom prst="rect">
              <a:avLst/>
            </a:prstGeom>
            <a:noFill/>
          </p:spPr>
          <p:txBody>
            <a:bodyPr wrap="square" rtlCol="0">
              <a:spAutoFit/>
            </a:bodyPr>
            <a:lstStyle/>
            <a:p>
              <a:r>
                <a:rPr lang="en-GB" sz="23900">
                  <a:solidFill>
                    <a:srgbClr val="FF0000">
                      <a:alpha val="50000"/>
                    </a:srgbClr>
                  </a:solidFill>
                  <a:latin typeface="Franklin Gothic Heavy" panose="020B0903020102020204" pitchFamily="34" charset="0"/>
                </a:rPr>
                <a:t>Fish</a:t>
              </a:r>
            </a:p>
          </p:txBody>
        </p:sp>
        <p:sp>
          <p:nvSpPr>
            <p:cNvPr id="11" name="TextBox 10">
              <a:extLst>
                <a:ext uri="{FF2B5EF4-FFF2-40B4-BE49-F238E27FC236}">
                  <a16:creationId xmlns:a16="http://schemas.microsoft.com/office/drawing/2014/main" id="{EBE1930D-E5C9-95ED-B566-DF10B7C9BF11}"/>
                </a:ext>
              </a:extLst>
            </p:cNvPr>
            <p:cNvSpPr txBox="1"/>
            <p:nvPr/>
          </p:nvSpPr>
          <p:spPr>
            <a:xfrm>
              <a:off x="9039723" y="2625203"/>
              <a:ext cx="5630779" cy="3770263"/>
            </a:xfrm>
            <a:prstGeom prst="rect">
              <a:avLst/>
            </a:prstGeom>
            <a:noFill/>
          </p:spPr>
          <p:txBody>
            <a:bodyPr wrap="square" rtlCol="0">
              <a:spAutoFit/>
            </a:bodyPr>
            <a:lstStyle/>
            <a:p>
              <a:r>
                <a:rPr lang="en-GB" sz="23900">
                  <a:solidFill>
                    <a:srgbClr val="FF0000">
                      <a:alpha val="50000"/>
                    </a:srgbClr>
                  </a:solidFill>
                  <a:latin typeface="Franklin Gothic Heavy" panose="020B0903020102020204" pitchFamily="34" charset="0"/>
                </a:rPr>
                <a:t>Of</a:t>
              </a:r>
            </a:p>
          </p:txBody>
        </p:sp>
        <p:sp>
          <p:nvSpPr>
            <p:cNvPr id="12" name="TextBox 11">
              <a:extLst>
                <a:ext uri="{FF2B5EF4-FFF2-40B4-BE49-F238E27FC236}">
                  <a16:creationId xmlns:a16="http://schemas.microsoft.com/office/drawing/2014/main" id="{DF563F1A-382D-3DA8-A5A4-EF67ADF76DCC}"/>
                </a:ext>
              </a:extLst>
            </p:cNvPr>
            <p:cNvSpPr txBox="1"/>
            <p:nvPr/>
          </p:nvSpPr>
          <p:spPr>
            <a:xfrm>
              <a:off x="9039724" y="3556227"/>
              <a:ext cx="5630779" cy="7448193"/>
            </a:xfrm>
            <a:prstGeom prst="rect">
              <a:avLst/>
            </a:prstGeom>
            <a:noFill/>
          </p:spPr>
          <p:txBody>
            <a:bodyPr wrap="square" rtlCol="0">
              <a:spAutoFit/>
            </a:bodyPr>
            <a:lstStyle/>
            <a:p>
              <a:r>
                <a:rPr lang="en-GB" sz="23900">
                  <a:solidFill>
                    <a:srgbClr val="FF0000">
                      <a:alpha val="50000"/>
                    </a:srgbClr>
                  </a:solidFill>
                  <a:latin typeface="Franklin Gothic Heavy" panose="020B0903020102020204" pitchFamily="34" charset="0"/>
                </a:rPr>
                <a:t>Busi</a:t>
              </a:r>
            </a:p>
          </p:txBody>
        </p:sp>
        <p:sp>
          <p:nvSpPr>
            <p:cNvPr id="13" name="TextBox 12">
              <a:extLst>
                <a:ext uri="{FF2B5EF4-FFF2-40B4-BE49-F238E27FC236}">
                  <a16:creationId xmlns:a16="http://schemas.microsoft.com/office/drawing/2014/main" id="{ED5D7CB7-9B61-0D97-E171-EB16434F10DC}"/>
                </a:ext>
              </a:extLst>
            </p:cNvPr>
            <p:cNvSpPr txBox="1"/>
            <p:nvPr/>
          </p:nvSpPr>
          <p:spPr>
            <a:xfrm>
              <a:off x="9039723" y="1645116"/>
              <a:ext cx="5630779" cy="7448193"/>
            </a:xfrm>
            <a:prstGeom prst="rect">
              <a:avLst/>
            </a:prstGeom>
            <a:noFill/>
          </p:spPr>
          <p:txBody>
            <a:bodyPr wrap="square" rtlCol="0">
              <a:spAutoFit/>
            </a:bodyPr>
            <a:lstStyle/>
            <a:p>
              <a:r>
                <a:rPr lang="en-GB" sz="23900">
                  <a:solidFill>
                    <a:srgbClr val="FF0000">
                      <a:alpha val="50000"/>
                    </a:srgbClr>
                  </a:solidFill>
                  <a:latin typeface="Franklin Gothic Heavy" panose="020B0903020102020204" pitchFamily="34" charset="0"/>
                </a:rPr>
                <a:t>Coll</a:t>
              </a:r>
            </a:p>
          </p:txBody>
        </p:sp>
      </p:grpSp>
      <p:grpSp>
        <p:nvGrpSpPr>
          <p:cNvPr id="53" name="Group 52">
            <a:extLst>
              <a:ext uri="{FF2B5EF4-FFF2-40B4-BE49-F238E27FC236}">
                <a16:creationId xmlns:a16="http://schemas.microsoft.com/office/drawing/2014/main" id="{8DF572D6-9C0C-831A-5074-5CA349471401}"/>
              </a:ext>
            </a:extLst>
          </p:cNvPr>
          <p:cNvGrpSpPr/>
          <p:nvPr/>
        </p:nvGrpSpPr>
        <p:grpSpPr>
          <a:xfrm>
            <a:off x="9986211" y="2"/>
            <a:ext cx="2205789" cy="7748336"/>
            <a:chOff x="10780294" y="0"/>
            <a:chExt cx="1411706" cy="6857999"/>
          </a:xfrm>
        </p:grpSpPr>
        <p:sp>
          <p:nvSpPr>
            <p:cNvPr id="54" name="Rectangle 53">
              <a:extLst>
                <a:ext uri="{FF2B5EF4-FFF2-40B4-BE49-F238E27FC236}">
                  <a16:creationId xmlns:a16="http://schemas.microsoft.com/office/drawing/2014/main" id="{3D0555D3-33B4-7282-CED1-2BA18B64F574}"/>
                </a:ext>
              </a:extLst>
            </p:cNvPr>
            <p:cNvSpPr/>
            <p:nvPr/>
          </p:nvSpPr>
          <p:spPr>
            <a:xfrm>
              <a:off x="11694695" y="0"/>
              <a:ext cx="497305" cy="6857999"/>
            </a:xfrm>
            <a:prstGeom prst="rect">
              <a:avLst/>
            </a:prstGeom>
            <a:solidFill>
              <a:srgbClr val="FF9999">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2EA7F1A0-5362-A8AB-61FC-0F3D5C8D0A54}"/>
                </a:ext>
              </a:extLst>
            </p:cNvPr>
            <p:cNvSpPr/>
            <p:nvPr/>
          </p:nvSpPr>
          <p:spPr>
            <a:xfrm>
              <a:off x="10780294" y="0"/>
              <a:ext cx="914400" cy="6857999"/>
            </a:xfrm>
            <a:prstGeom prst="rect">
              <a:avLst/>
            </a:prstGeom>
            <a:solidFill>
              <a:srgbClr val="FF7C80">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extBox 20">
            <a:extLst>
              <a:ext uri="{FF2B5EF4-FFF2-40B4-BE49-F238E27FC236}">
                <a16:creationId xmlns:a16="http://schemas.microsoft.com/office/drawing/2014/main" id="{EAAA26D9-CE4B-5612-9F3F-46C97087771B}"/>
              </a:ext>
            </a:extLst>
          </p:cNvPr>
          <p:cNvSpPr txBox="1"/>
          <p:nvPr/>
        </p:nvSpPr>
        <p:spPr>
          <a:xfrm>
            <a:off x="1010383" y="2551837"/>
            <a:ext cx="2476680" cy="1754326"/>
          </a:xfrm>
          <a:prstGeom prst="rect">
            <a:avLst/>
          </a:prstGeom>
          <a:noFill/>
        </p:spPr>
        <p:txBody>
          <a:bodyPr wrap="square" rtlCol="0">
            <a:spAutoFit/>
          </a:bodyPr>
          <a:lstStyle/>
          <a:p>
            <a:r>
              <a:rPr lang="en-GB" sz="3600">
                <a:solidFill>
                  <a:schemeClr val="bg1"/>
                </a:solidFill>
              </a:rPr>
              <a:t>Thank You</a:t>
            </a:r>
          </a:p>
          <a:p>
            <a:endParaRPr lang="en-GB" sz="3600">
              <a:solidFill>
                <a:schemeClr val="bg1"/>
              </a:solidFill>
            </a:endParaRPr>
          </a:p>
          <a:p>
            <a:r>
              <a:rPr lang="en-GB" sz="3600">
                <a:solidFill>
                  <a:schemeClr val="bg1"/>
                </a:solidFill>
              </a:rPr>
              <a:t>Questions?</a:t>
            </a:r>
          </a:p>
        </p:txBody>
      </p:sp>
      <p:sp>
        <p:nvSpPr>
          <p:cNvPr id="2" name="Footer Placeholder 1">
            <a:extLst>
              <a:ext uri="{FF2B5EF4-FFF2-40B4-BE49-F238E27FC236}">
                <a16:creationId xmlns:a16="http://schemas.microsoft.com/office/drawing/2014/main" id="{99C7B578-ED76-9353-4629-741F5D0EA97E}"/>
              </a:ext>
            </a:extLst>
          </p:cNvPr>
          <p:cNvSpPr>
            <a:spLocks noGrp="1"/>
          </p:cNvSpPr>
          <p:nvPr>
            <p:ph type="ftr" sz="quarter" idx="11"/>
          </p:nvPr>
        </p:nvSpPr>
        <p:spPr/>
        <p:txBody>
          <a:bodyPr/>
          <a:lstStyle/>
          <a:p>
            <a:r>
              <a:rPr lang="en-GB"/>
              <a:t>15</a:t>
            </a:r>
          </a:p>
        </p:txBody>
      </p:sp>
    </p:spTree>
    <p:extLst>
      <p:ext uri="{BB962C8B-B14F-4D97-AF65-F5344CB8AC3E}">
        <p14:creationId xmlns:p14="http://schemas.microsoft.com/office/powerpoint/2010/main" val="4018961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21CB9B-14E6-CE29-743A-5CDC89132C4D}"/>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cxnSp>
        <p:nvCxnSpPr>
          <p:cNvPr id="9" name="Straight Connector 8">
            <a:extLst>
              <a:ext uri="{FF2B5EF4-FFF2-40B4-BE49-F238E27FC236}">
                <a16:creationId xmlns:a16="http://schemas.microsoft.com/office/drawing/2014/main" id="{839B3BAF-6B09-7EB1-5B01-B7CC62D3F724}"/>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7AE6216-3890-C76E-D6EC-A17D4DFBE782}"/>
              </a:ext>
            </a:extLst>
          </p:cNvPr>
          <p:cNvSpPr txBox="1"/>
          <p:nvPr/>
        </p:nvSpPr>
        <p:spPr>
          <a:xfrm>
            <a:off x="771525" y="554593"/>
            <a:ext cx="4784708" cy="369332"/>
          </a:xfrm>
          <a:prstGeom prst="rect">
            <a:avLst/>
          </a:prstGeom>
          <a:noFill/>
        </p:spPr>
        <p:txBody>
          <a:bodyPr wrap="none" rtlCol="0">
            <a:spAutoFit/>
          </a:bodyPr>
          <a:lstStyle/>
          <a:p>
            <a:r>
              <a:rPr lang="en-GB" dirty="0">
                <a:solidFill>
                  <a:schemeClr val="bg1">
                    <a:lumMod val="50000"/>
                  </a:schemeClr>
                </a:solidFill>
              </a:rPr>
              <a:t>Overview of the Information Technology Sector</a:t>
            </a:r>
          </a:p>
        </p:txBody>
      </p:sp>
      <p:sp>
        <p:nvSpPr>
          <p:cNvPr id="11" name="TextBox 10">
            <a:extLst>
              <a:ext uri="{FF2B5EF4-FFF2-40B4-BE49-F238E27FC236}">
                <a16:creationId xmlns:a16="http://schemas.microsoft.com/office/drawing/2014/main" id="{65D3BE01-9328-B6F2-B7B6-2F52951E9471}"/>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A2FEE16A-7DA2-ACEA-37E1-F3707AD7D30C}"/>
              </a:ext>
            </a:extLst>
          </p:cNvPr>
          <p:cNvSpPr/>
          <p:nvPr/>
        </p:nvSpPr>
        <p:spPr>
          <a:xfrm>
            <a:off x="1240339" y="1143418"/>
            <a:ext cx="4677381"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Size of the sector</a:t>
            </a:r>
          </a:p>
        </p:txBody>
      </p:sp>
      <p:sp>
        <p:nvSpPr>
          <p:cNvPr id="3" name="Rectangle 2">
            <a:extLst>
              <a:ext uri="{FF2B5EF4-FFF2-40B4-BE49-F238E27FC236}">
                <a16:creationId xmlns:a16="http://schemas.microsoft.com/office/drawing/2014/main" id="{9980647A-C930-B5C4-2368-3BAE08286601}"/>
              </a:ext>
            </a:extLst>
          </p:cNvPr>
          <p:cNvSpPr/>
          <p:nvPr/>
        </p:nvSpPr>
        <p:spPr>
          <a:xfrm>
            <a:off x="6274281" y="1143418"/>
            <a:ext cx="4677381"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Industries in the sector</a:t>
            </a:r>
          </a:p>
        </p:txBody>
      </p:sp>
      <p:sp>
        <p:nvSpPr>
          <p:cNvPr id="4" name="Rectangle 3">
            <a:extLst>
              <a:ext uri="{FF2B5EF4-FFF2-40B4-BE49-F238E27FC236}">
                <a16:creationId xmlns:a16="http://schemas.microsoft.com/office/drawing/2014/main" id="{D4CF4B9E-20B2-F8AB-59E6-BA3CD4E482A7}"/>
              </a:ext>
            </a:extLst>
          </p:cNvPr>
          <p:cNvSpPr/>
          <p:nvPr/>
        </p:nvSpPr>
        <p:spPr>
          <a:xfrm>
            <a:off x="1240339" y="3749884"/>
            <a:ext cx="4677377"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Largest companies</a:t>
            </a:r>
          </a:p>
        </p:txBody>
      </p:sp>
      <p:sp>
        <p:nvSpPr>
          <p:cNvPr id="7" name="Rectangle 6">
            <a:extLst>
              <a:ext uri="{FF2B5EF4-FFF2-40B4-BE49-F238E27FC236}">
                <a16:creationId xmlns:a16="http://schemas.microsoft.com/office/drawing/2014/main" id="{9C972151-F573-F39F-768A-E6F5ED618EEE}"/>
              </a:ext>
            </a:extLst>
          </p:cNvPr>
          <p:cNvSpPr/>
          <p:nvPr/>
        </p:nvSpPr>
        <p:spPr>
          <a:xfrm>
            <a:off x="6274281" y="3749884"/>
            <a:ext cx="4677381"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Sector performance YTD</a:t>
            </a:r>
          </a:p>
        </p:txBody>
      </p:sp>
      <p:sp>
        <p:nvSpPr>
          <p:cNvPr id="8" name="TextBox 7">
            <a:extLst>
              <a:ext uri="{FF2B5EF4-FFF2-40B4-BE49-F238E27FC236}">
                <a16:creationId xmlns:a16="http://schemas.microsoft.com/office/drawing/2014/main" id="{16E4C16A-22EE-E779-84F2-6819764A570D}"/>
              </a:ext>
            </a:extLst>
          </p:cNvPr>
          <p:cNvSpPr txBox="1"/>
          <p:nvPr/>
        </p:nvSpPr>
        <p:spPr>
          <a:xfrm>
            <a:off x="1240339" y="6103352"/>
            <a:ext cx="1919115" cy="200055"/>
          </a:xfrm>
          <a:prstGeom prst="rect">
            <a:avLst/>
          </a:prstGeom>
          <a:noFill/>
        </p:spPr>
        <p:txBody>
          <a:bodyPr wrap="none" rtlCol="0">
            <a:spAutoFit/>
          </a:bodyPr>
          <a:lstStyle/>
          <a:p>
            <a:r>
              <a:rPr lang="en-GB" sz="700"/>
              <a:t>Source(s): </a:t>
            </a:r>
            <a:r>
              <a:rPr lang="en-GB" sz="700" err="1"/>
              <a:t>CapitalIQ</a:t>
            </a:r>
            <a:r>
              <a:rPr lang="en-GB" sz="700"/>
              <a:t>, us500.com, Bloomberg</a:t>
            </a:r>
          </a:p>
        </p:txBody>
      </p:sp>
      <p:pic>
        <p:nvPicPr>
          <p:cNvPr id="13" name="Picture 12">
            <a:extLst>
              <a:ext uri="{FF2B5EF4-FFF2-40B4-BE49-F238E27FC236}">
                <a16:creationId xmlns:a16="http://schemas.microsoft.com/office/drawing/2014/main" id="{665C00C9-D7A2-2052-B956-3D244E3FD5CF}"/>
              </a:ext>
            </a:extLst>
          </p:cNvPr>
          <p:cNvPicPr>
            <a:picLocks noChangeAspect="1"/>
          </p:cNvPicPr>
          <p:nvPr/>
        </p:nvPicPr>
        <p:blipFill>
          <a:blip r:embed="rId3"/>
          <a:stretch>
            <a:fillRect/>
          </a:stretch>
        </p:blipFill>
        <p:spPr>
          <a:xfrm>
            <a:off x="1240941" y="4432906"/>
            <a:ext cx="4676775" cy="1352550"/>
          </a:xfrm>
          <a:prstGeom prst="rect">
            <a:avLst/>
          </a:prstGeom>
        </p:spPr>
      </p:pic>
      <p:pic>
        <p:nvPicPr>
          <p:cNvPr id="15" name="Picture 14">
            <a:extLst>
              <a:ext uri="{FF2B5EF4-FFF2-40B4-BE49-F238E27FC236}">
                <a16:creationId xmlns:a16="http://schemas.microsoft.com/office/drawing/2014/main" id="{C348F425-A128-D6E6-3093-43CFA97A141C}"/>
              </a:ext>
            </a:extLst>
          </p:cNvPr>
          <p:cNvPicPr>
            <a:picLocks noChangeAspect="1"/>
          </p:cNvPicPr>
          <p:nvPr/>
        </p:nvPicPr>
        <p:blipFill>
          <a:blip r:embed="rId4"/>
          <a:stretch>
            <a:fillRect/>
          </a:stretch>
        </p:blipFill>
        <p:spPr>
          <a:xfrm>
            <a:off x="6274887" y="1714814"/>
            <a:ext cx="4676775" cy="1828800"/>
          </a:xfrm>
          <a:prstGeom prst="rect">
            <a:avLst/>
          </a:prstGeom>
        </p:spPr>
      </p:pic>
      <p:sp>
        <p:nvSpPr>
          <p:cNvPr id="16" name="Footer Placeholder 15">
            <a:extLst>
              <a:ext uri="{FF2B5EF4-FFF2-40B4-BE49-F238E27FC236}">
                <a16:creationId xmlns:a16="http://schemas.microsoft.com/office/drawing/2014/main" id="{87C574CD-5A6F-476C-A060-5DB1678736AC}"/>
              </a:ext>
            </a:extLst>
          </p:cNvPr>
          <p:cNvSpPr>
            <a:spLocks noGrp="1"/>
          </p:cNvSpPr>
          <p:nvPr>
            <p:ph type="ftr" sz="quarter" idx="11"/>
          </p:nvPr>
        </p:nvSpPr>
        <p:spPr/>
        <p:txBody>
          <a:bodyPr/>
          <a:lstStyle/>
          <a:p>
            <a:r>
              <a:rPr lang="en-GB"/>
              <a:t>1</a:t>
            </a:r>
          </a:p>
        </p:txBody>
      </p:sp>
      <p:pic>
        <p:nvPicPr>
          <p:cNvPr id="12" name="Picture 11">
            <a:extLst>
              <a:ext uri="{FF2B5EF4-FFF2-40B4-BE49-F238E27FC236}">
                <a16:creationId xmlns:a16="http://schemas.microsoft.com/office/drawing/2014/main" id="{76734725-B44D-4894-9A10-7095B3EF3A00}"/>
              </a:ext>
            </a:extLst>
          </p:cNvPr>
          <p:cNvPicPr>
            <a:picLocks noChangeAspect="1"/>
          </p:cNvPicPr>
          <p:nvPr/>
        </p:nvPicPr>
        <p:blipFill>
          <a:blip r:embed="rId5"/>
          <a:stretch>
            <a:fillRect/>
          </a:stretch>
        </p:blipFill>
        <p:spPr>
          <a:xfrm>
            <a:off x="1925178" y="1600618"/>
            <a:ext cx="3307697" cy="2078831"/>
          </a:xfrm>
          <a:prstGeom prst="rect">
            <a:avLst/>
          </a:prstGeom>
        </p:spPr>
      </p:pic>
      <p:sp>
        <p:nvSpPr>
          <p:cNvPr id="14" name="TextBox 13">
            <a:extLst>
              <a:ext uri="{FF2B5EF4-FFF2-40B4-BE49-F238E27FC236}">
                <a16:creationId xmlns:a16="http://schemas.microsoft.com/office/drawing/2014/main" id="{581BBC9E-A193-25D6-BB93-330659CB3514}"/>
              </a:ext>
            </a:extLst>
          </p:cNvPr>
          <p:cNvSpPr txBox="1"/>
          <p:nvPr/>
        </p:nvSpPr>
        <p:spPr>
          <a:xfrm>
            <a:off x="984023" y="2789000"/>
            <a:ext cx="1575797" cy="707886"/>
          </a:xfrm>
          <a:prstGeom prst="rect">
            <a:avLst/>
          </a:prstGeom>
          <a:noFill/>
        </p:spPr>
        <p:txBody>
          <a:bodyPr wrap="square" rtlCol="0">
            <a:spAutoFit/>
          </a:bodyPr>
          <a:lstStyle/>
          <a:p>
            <a:pPr algn="ctr"/>
            <a:r>
              <a:rPr lang="en-GB" sz="800"/>
              <a:t>Information Technology</a:t>
            </a:r>
          </a:p>
          <a:p>
            <a:pPr algn="ctr"/>
            <a:r>
              <a:rPr lang="en-GB" sz="800"/>
              <a:t>Total Return: </a:t>
            </a:r>
            <a:r>
              <a:rPr lang="en-GB" sz="800">
                <a:solidFill>
                  <a:srgbClr val="00B050"/>
                </a:solidFill>
              </a:rPr>
              <a:t>+1.79</a:t>
            </a:r>
          </a:p>
          <a:p>
            <a:pPr algn="ctr"/>
            <a:r>
              <a:rPr lang="en-GB" sz="800"/>
              <a:t>Weight (%): 33.42%</a:t>
            </a:r>
          </a:p>
          <a:p>
            <a:pPr algn="ctr"/>
            <a:r>
              <a:rPr lang="en-GB" sz="800"/>
              <a:t>Count: 73.00</a:t>
            </a:r>
          </a:p>
          <a:p>
            <a:pPr algn="ctr"/>
            <a:r>
              <a:rPr lang="en-GB" sz="800"/>
              <a:t>Realtime Securities</a:t>
            </a:r>
          </a:p>
        </p:txBody>
      </p:sp>
      <p:pic>
        <p:nvPicPr>
          <p:cNvPr id="19" name="Picture 18">
            <a:extLst>
              <a:ext uri="{FF2B5EF4-FFF2-40B4-BE49-F238E27FC236}">
                <a16:creationId xmlns:a16="http://schemas.microsoft.com/office/drawing/2014/main" id="{F9DCE77C-165E-656B-8B0A-890D5AC1DE7A}"/>
              </a:ext>
            </a:extLst>
          </p:cNvPr>
          <p:cNvPicPr>
            <a:picLocks noChangeAspect="1"/>
          </p:cNvPicPr>
          <p:nvPr/>
        </p:nvPicPr>
        <p:blipFill>
          <a:blip r:embed="rId6"/>
          <a:stretch>
            <a:fillRect/>
          </a:stretch>
        </p:blipFill>
        <p:spPr>
          <a:xfrm>
            <a:off x="6498526" y="4173206"/>
            <a:ext cx="4228890" cy="2130201"/>
          </a:xfrm>
          <a:prstGeom prst="rect">
            <a:avLst/>
          </a:prstGeom>
        </p:spPr>
      </p:pic>
    </p:spTree>
    <p:extLst>
      <p:ext uri="{BB962C8B-B14F-4D97-AF65-F5344CB8AC3E}">
        <p14:creationId xmlns:p14="http://schemas.microsoft.com/office/powerpoint/2010/main" val="921635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DEA6F01-19D9-0AE2-D68A-C95A30274DBE}"/>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51414A2-6634-0415-080E-B872C10548BE}"/>
              </a:ext>
            </a:extLst>
          </p:cNvPr>
          <p:cNvSpPr txBox="1"/>
          <p:nvPr/>
        </p:nvSpPr>
        <p:spPr>
          <a:xfrm>
            <a:off x="771525" y="554593"/>
            <a:ext cx="4784708" cy="369332"/>
          </a:xfrm>
          <a:prstGeom prst="rect">
            <a:avLst/>
          </a:prstGeom>
          <a:noFill/>
        </p:spPr>
        <p:txBody>
          <a:bodyPr wrap="none" rtlCol="0">
            <a:spAutoFit/>
          </a:bodyPr>
          <a:lstStyle/>
          <a:p>
            <a:r>
              <a:rPr lang="en-GB" dirty="0">
                <a:solidFill>
                  <a:schemeClr val="bg1">
                    <a:lumMod val="50000"/>
                  </a:schemeClr>
                </a:solidFill>
              </a:rPr>
              <a:t>Overview of the Information Technology Sector</a:t>
            </a:r>
          </a:p>
        </p:txBody>
      </p:sp>
      <p:pic>
        <p:nvPicPr>
          <p:cNvPr id="7" name="Picture 6">
            <a:extLst>
              <a:ext uri="{FF2B5EF4-FFF2-40B4-BE49-F238E27FC236}">
                <a16:creationId xmlns:a16="http://schemas.microsoft.com/office/drawing/2014/main" id="{E0FBC2AB-B9EF-BE18-73F8-6305257427F7}"/>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03E56482-F065-E317-E4C9-CADDF02ED5F3}"/>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pic>
        <p:nvPicPr>
          <p:cNvPr id="2" name="Picture 1" descr="A screenshot of a computer&#10;&#10;AI-generated content may be incorrect.">
            <a:extLst>
              <a:ext uri="{FF2B5EF4-FFF2-40B4-BE49-F238E27FC236}">
                <a16:creationId xmlns:a16="http://schemas.microsoft.com/office/drawing/2014/main" id="{0C687EB8-87FC-0E23-239E-026AEA18D821}"/>
              </a:ext>
            </a:extLst>
          </p:cNvPr>
          <p:cNvPicPr>
            <a:picLocks noChangeAspect="1"/>
          </p:cNvPicPr>
          <p:nvPr/>
        </p:nvPicPr>
        <p:blipFill>
          <a:blip r:embed="rId3"/>
          <a:stretch>
            <a:fillRect/>
          </a:stretch>
        </p:blipFill>
        <p:spPr>
          <a:xfrm>
            <a:off x="1881187" y="988549"/>
            <a:ext cx="8429625" cy="1885950"/>
          </a:xfrm>
          <a:prstGeom prst="rect">
            <a:avLst/>
          </a:prstGeom>
        </p:spPr>
      </p:pic>
      <p:pic>
        <p:nvPicPr>
          <p:cNvPr id="3" name="Picture 2" descr="A graph of stock market&#10;&#10;AI-generated content may be incorrect.">
            <a:extLst>
              <a:ext uri="{FF2B5EF4-FFF2-40B4-BE49-F238E27FC236}">
                <a16:creationId xmlns:a16="http://schemas.microsoft.com/office/drawing/2014/main" id="{6F710864-158C-2643-53EC-3CFEC022E7CB}"/>
              </a:ext>
            </a:extLst>
          </p:cNvPr>
          <p:cNvPicPr>
            <a:picLocks noChangeAspect="1"/>
          </p:cNvPicPr>
          <p:nvPr/>
        </p:nvPicPr>
        <p:blipFill>
          <a:blip r:embed="rId4"/>
          <a:stretch>
            <a:fillRect/>
          </a:stretch>
        </p:blipFill>
        <p:spPr>
          <a:xfrm>
            <a:off x="2711546" y="2939123"/>
            <a:ext cx="6768908" cy="3417227"/>
          </a:xfrm>
          <a:prstGeom prst="rect">
            <a:avLst/>
          </a:prstGeom>
        </p:spPr>
      </p:pic>
      <p:sp>
        <p:nvSpPr>
          <p:cNvPr id="4" name="Footer Placeholder 3">
            <a:extLst>
              <a:ext uri="{FF2B5EF4-FFF2-40B4-BE49-F238E27FC236}">
                <a16:creationId xmlns:a16="http://schemas.microsoft.com/office/drawing/2014/main" id="{D8660E13-7015-67A2-D8D7-D01620FBB374}"/>
              </a:ext>
            </a:extLst>
          </p:cNvPr>
          <p:cNvSpPr>
            <a:spLocks noGrp="1"/>
          </p:cNvSpPr>
          <p:nvPr>
            <p:ph type="ftr" sz="quarter" idx="11"/>
          </p:nvPr>
        </p:nvSpPr>
        <p:spPr/>
        <p:txBody>
          <a:bodyPr/>
          <a:lstStyle/>
          <a:p>
            <a:r>
              <a:rPr lang="en-GB"/>
              <a:t>15</a:t>
            </a:r>
          </a:p>
        </p:txBody>
      </p:sp>
    </p:spTree>
    <p:extLst>
      <p:ext uri="{BB962C8B-B14F-4D97-AF65-F5344CB8AC3E}">
        <p14:creationId xmlns:p14="http://schemas.microsoft.com/office/powerpoint/2010/main" val="746639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3DAD3-2DE4-AD31-EF33-83B0A006E01B}"/>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CAF6E8C-B7F9-57CD-244E-52A780400155}"/>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066506C5-17F0-49C9-2541-4E5BAAB5011F}"/>
              </a:ext>
            </a:extLst>
          </p:cNvPr>
          <p:cNvSpPr txBox="1"/>
          <p:nvPr/>
        </p:nvSpPr>
        <p:spPr>
          <a:xfrm>
            <a:off x="771525" y="554593"/>
            <a:ext cx="937629" cy="369332"/>
          </a:xfrm>
          <a:prstGeom prst="rect">
            <a:avLst/>
          </a:prstGeom>
          <a:noFill/>
        </p:spPr>
        <p:txBody>
          <a:bodyPr wrap="none" rtlCol="0">
            <a:spAutoFit/>
          </a:bodyPr>
          <a:lstStyle/>
          <a:p>
            <a:r>
              <a:rPr lang="en-GB">
                <a:solidFill>
                  <a:schemeClr val="bg1">
                    <a:lumMod val="50000"/>
                  </a:schemeClr>
                </a:solidFill>
              </a:rPr>
              <a:t>Agenda</a:t>
            </a:r>
          </a:p>
        </p:txBody>
      </p:sp>
      <p:sp>
        <p:nvSpPr>
          <p:cNvPr id="13" name="Rectangle 12">
            <a:extLst>
              <a:ext uri="{FF2B5EF4-FFF2-40B4-BE49-F238E27FC236}">
                <a16:creationId xmlns:a16="http://schemas.microsoft.com/office/drawing/2014/main" id="{DBDB88E4-4EAA-0C40-E9F1-9DDD02CD16BA}"/>
              </a:ext>
            </a:extLst>
          </p:cNvPr>
          <p:cNvSpPr/>
          <p:nvPr/>
        </p:nvSpPr>
        <p:spPr>
          <a:xfrm>
            <a:off x="3081339" y="15970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tx1"/>
                </a:solidFill>
              </a:rPr>
              <a:t>Overview</a:t>
            </a:r>
          </a:p>
        </p:txBody>
      </p:sp>
      <p:sp>
        <p:nvSpPr>
          <p:cNvPr id="14" name="Rectangle 13">
            <a:extLst>
              <a:ext uri="{FF2B5EF4-FFF2-40B4-BE49-F238E27FC236}">
                <a16:creationId xmlns:a16="http://schemas.microsoft.com/office/drawing/2014/main" id="{033B9022-F3C8-BC64-BDCD-F4159FCBE76F}"/>
              </a:ext>
            </a:extLst>
          </p:cNvPr>
          <p:cNvSpPr/>
          <p:nvPr/>
        </p:nvSpPr>
        <p:spPr>
          <a:xfrm>
            <a:off x="3081339" y="2073274"/>
            <a:ext cx="6029322" cy="365126"/>
          </a:xfrm>
          <a:prstGeom prst="rect">
            <a:avLst/>
          </a:prstGeom>
          <a:solidFill>
            <a:srgbClr val="BA20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chemeClr val="bg1"/>
                </a:solidFill>
              </a:rPr>
              <a:t>Business Analysis</a:t>
            </a:r>
          </a:p>
        </p:txBody>
      </p:sp>
      <p:sp>
        <p:nvSpPr>
          <p:cNvPr id="15" name="Rectangle 14">
            <a:extLst>
              <a:ext uri="{FF2B5EF4-FFF2-40B4-BE49-F238E27FC236}">
                <a16:creationId xmlns:a16="http://schemas.microsoft.com/office/drawing/2014/main" id="{C10E793D-A011-6A4D-4767-356B52F1B6C4}"/>
              </a:ext>
            </a:extLst>
          </p:cNvPr>
          <p:cNvSpPr/>
          <p:nvPr/>
        </p:nvSpPr>
        <p:spPr>
          <a:xfrm>
            <a:off x="3081339" y="254952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Economic Analysis</a:t>
            </a:r>
          </a:p>
        </p:txBody>
      </p:sp>
      <p:sp>
        <p:nvSpPr>
          <p:cNvPr id="16" name="Rectangle 15">
            <a:extLst>
              <a:ext uri="{FF2B5EF4-FFF2-40B4-BE49-F238E27FC236}">
                <a16:creationId xmlns:a16="http://schemas.microsoft.com/office/drawing/2014/main" id="{12BAD110-673E-96B8-9098-473A1F938614}"/>
              </a:ext>
            </a:extLst>
          </p:cNvPr>
          <p:cNvSpPr/>
          <p:nvPr/>
        </p:nvSpPr>
        <p:spPr>
          <a:xfrm>
            <a:off x="3081339" y="3025774"/>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Financial Analysis</a:t>
            </a:r>
          </a:p>
        </p:txBody>
      </p:sp>
      <p:sp>
        <p:nvSpPr>
          <p:cNvPr id="17" name="TextBox 16">
            <a:extLst>
              <a:ext uri="{FF2B5EF4-FFF2-40B4-BE49-F238E27FC236}">
                <a16:creationId xmlns:a16="http://schemas.microsoft.com/office/drawing/2014/main" id="{36C2CF92-E3FE-985D-60D2-EF4E147C3B40}"/>
              </a:ext>
            </a:extLst>
          </p:cNvPr>
          <p:cNvSpPr txBox="1"/>
          <p:nvPr/>
        </p:nvSpPr>
        <p:spPr>
          <a:xfrm>
            <a:off x="8677277" y="1320025"/>
            <a:ext cx="558118" cy="276999"/>
          </a:xfrm>
          <a:prstGeom prst="rect">
            <a:avLst/>
          </a:prstGeom>
          <a:noFill/>
        </p:spPr>
        <p:txBody>
          <a:bodyPr wrap="square" rtlCol="0">
            <a:spAutoFit/>
          </a:bodyPr>
          <a:lstStyle/>
          <a:p>
            <a:r>
              <a:rPr lang="en-GB" sz="1200" b="1"/>
              <a:t>Page</a:t>
            </a:r>
          </a:p>
        </p:txBody>
      </p:sp>
      <p:sp>
        <p:nvSpPr>
          <p:cNvPr id="18" name="TextBox 17">
            <a:extLst>
              <a:ext uri="{FF2B5EF4-FFF2-40B4-BE49-F238E27FC236}">
                <a16:creationId xmlns:a16="http://schemas.microsoft.com/office/drawing/2014/main" id="{CC2133A6-57D6-0744-AE71-9BCD07481EF1}"/>
              </a:ext>
            </a:extLst>
          </p:cNvPr>
          <p:cNvSpPr txBox="1"/>
          <p:nvPr/>
        </p:nvSpPr>
        <p:spPr>
          <a:xfrm>
            <a:off x="8829674" y="1641087"/>
            <a:ext cx="339043" cy="276999"/>
          </a:xfrm>
          <a:prstGeom prst="rect">
            <a:avLst/>
          </a:prstGeom>
          <a:noFill/>
        </p:spPr>
        <p:txBody>
          <a:bodyPr wrap="square" rtlCol="0">
            <a:spAutoFit/>
          </a:bodyPr>
          <a:lstStyle/>
          <a:p>
            <a:pPr algn="ctr"/>
            <a:r>
              <a:rPr lang="en-GB" sz="1200" b="1"/>
              <a:t>1</a:t>
            </a:r>
          </a:p>
        </p:txBody>
      </p:sp>
      <p:sp>
        <p:nvSpPr>
          <p:cNvPr id="19" name="TextBox 18">
            <a:extLst>
              <a:ext uri="{FF2B5EF4-FFF2-40B4-BE49-F238E27FC236}">
                <a16:creationId xmlns:a16="http://schemas.microsoft.com/office/drawing/2014/main" id="{E0C66843-4057-E895-36AE-DA03BD126713}"/>
              </a:ext>
            </a:extLst>
          </p:cNvPr>
          <p:cNvSpPr txBox="1"/>
          <p:nvPr/>
        </p:nvSpPr>
        <p:spPr>
          <a:xfrm>
            <a:off x="8829673" y="2117337"/>
            <a:ext cx="339043" cy="276999"/>
          </a:xfrm>
          <a:prstGeom prst="rect">
            <a:avLst/>
          </a:prstGeom>
          <a:noFill/>
        </p:spPr>
        <p:txBody>
          <a:bodyPr wrap="square" rtlCol="0">
            <a:spAutoFit/>
          </a:bodyPr>
          <a:lstStyle/>
          <a:p>
            <a:pPr algn="ctr"/>
            <a:r>
              <a:rPr lang="en-GB" sz="1200" b="1">
                <a:solidFill>
                  <a:schemeClr val="bg1"/>
                </a:solidFill>
              </a:rPr>
              <a:t>2</a:t>
            </a:r>
          </a:p>
        </p:txBody>
      </p:sp>
      <p:pic>
        <p:nvPicPr>
          <p:cNvPr id="22" name="Picture 21">
            <a:extLst>
              <a:ext uri="{FF2B5EF4-FFF2-40B4-BE49-F238E27FC236}">
                <a16:creationId xmlns:a16="http://schemas.microsoft.com/office/drawing/2014/main" id="{3083F847-B163-F653-F285-02AB744DD39C}"/>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23" name="TextBox 22">
            <a:extLst>
              <a:ext uri="{FF2B5EF4-FFF2-40B4-BE49-F238E27FC236}">
                <a16:creationId xmlns:a16="http://schemas.microsoft.com/office/drawing/2014/main" id="{67C492F1-FBFB-A542-F35C-C31108424E44}"/>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Rectangle 1">
            <a:extLst>
              <a:ext uri="{FF2B5EF4-FFF2-40B4-BE49-F238E27FC236}">
                <a16:creationId xmlns:a16="http://schemas.microsoft.com/office/drawing/2014/main" id="{FC4D857F-0BFB-7FFC-4C9A-83A50A2E951C}"/>
              </a:ext>
            </a:extLst>
          </p:cNvPr>
          <p:cNvSpPr/>
          <p:nvPr/>
        </p:nvSpPr>
        <p:spPr>
          <a:xfrm>
            <a:off x="3081339" y="350202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Valuation Analysis</a:t>
            </a:r>
          </a:p>
        </p:txBody>
      </p:sp>
      <p:sp>
        <p:nvSpPr>
          <p:cNvPr id="3" name="Rectangle 2">
            <a:extLst>
              <a:ext uri="{FF2B5EF4-FFF2-40B4-BE49-F238E27FC236}">
                <a16:creationId xmlns:a16="http://schemas.microsoft.com/office/drawing/2014/main" id="{4AE35BE5-B8EC-7F76-43DF-559E143FAA2F}"/>
              </a:ext>
            </a:extLst>
          </p:cNvPr>
          <p:cNvSpPr/>
          <p:nvPr/>
        </p:nvSpPr>
        <p:spPr>
          <a:xfrm>
            <a:off x="3081339" y="3978273"/>
            <a:ext cx="6029322" cy="365126"/>
          </a:xfrm>
          <a:prstGeom prst="rect">
            <a:avLst/>
          </a:prstGeom>
          <a:solidFill>
            <a:srgbClr val="EAE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a:solidFill>
                  <a:sysClr val="windowText" lastClr="000000"/>
                </a:solidFill>
              </a:rPr>
              <a:t>Recommendation</a:t>
            </a:r>
          </a:p>
        </p:txBody>
      </p:sp>
      <p:sp>
        <p:nvSpPr>
          <p:cNvPr id="4" name="TextBox 3">
            <a:extLst>
              <a:ext uri="{FF2B5EF4-FFF2-40B4-BE49-F238E27FC236}">
                <a16:creationId xmlns:a16="http://schemas.microsoft.com/office/drawing/2014/main" id="{18A65ABE-56F1-2026-C634-38E0FADF1E81}"/>
              </a:ext>
            </a:extLst>
          </p:cNvPr>
          <p:cNvSpPr txBox="1"/>
          <p:nvPr/>
        </p:nvSpPr>
        <p:spPr>
          <a:xfrm>
            <a:off x="8710616" y="3546087"/>
            <a:ext cx="491439" cy="276999"/>
          </a:xfrm>
          <a:prstGeom prst="rect">
            <a:avLst/>
          </a:prstGeom>
          <a:noFill/>
        </p:spPr>
        <p:txBody>
          <a:bodyPr wrap="square" rtlCol="0">
            <a:spAutoFit/>
          </a:bodyPr>
          <a:lstStyle/>
          <a:p>
            <a:pPr algn="ctr"/>
            <a:r>
              <a:rPr lang="en-GB" sz="1200" b="1" dirty="0"/>
              <a:t>20</a:t>
            </a:r>
          </a:p>
        </p:txBody>
      </p:sp>
      <p:sp>
        <p:nvSpPr>
          <p:cNvPr id="5" name="TextBox 4">
            <a:extLst>
              <a:ext uri="{FF2B5EF4-FFF2-40B4-BE49-F238E27FC236}">
                <a16:creationId xmlns:a16="http://schemas.microsoft.com/office/drawing/2014/main" id="{B5E20607-F354-1A0A-504C-962FBAA3BE0C}"/>
              </a:ext>
            </a:extLst>
          </p:cNvPr>
          <p:cNvSpPr txBox="1"/>
          <p:nvPr/>
        </p:nvSpPr>
        <p:spPr>
          <a:xfrm>
            <a:off x="8710615" y="4022336"/>
            <a:ext cx="491439" cy="276999"/>
          </a:xfrm>
          <a:prstGeom prst="rect">
            <a:avLst/>
          </a:prstGeom>
          <a:noFill/>
        </p:spPr>
        <p:txBody>
          <a:bodyPr wrap="square" rtlCol="0">
            <a:spAutoFit/>
          </a:bodyPr>
          <a:lstStyle/>
          <a:p>
            <a:pPr algn="ctr"/>
            <a:r>
              <a:rPr lang="en-GB" sz="1200" b="1" dirty="0"/>
              <a:t>26</a:t>
            </a:r>
          </a:p>
        </p:txBody>
      </p:sp>
      <p:sp>
        <p:nvSpPr>
          <p:cNvPr id="7" name="TextBox 6">
            <a:extLst>
              <a:ext uri="{FF2B5EF4-FFF2-40B4-BE49-F238E27FC236}">
                <a16:creationId xmlns:a16="http://schemas.microsoft.com/office/drawing/2014/main" id="{B93D155E-DD87-67EC-0813-1C8946E43DD3}"/>
              </a:ext>
            </a:extLst>
          </p:cNvPr>
          <p:cNvSpPr txBox="1"/>
          <p:nvPr/>
        </p:nvSpPr>
        <p:spPr>
          <a:xfrm>
            <a:off x="8753474" y="2593587"/>
            <a:ext cx="491439" cy="276999"/>
          </a:xfrm>
          <a:prstGeom prst="rect">
            <a:avLst/>
          </a:prstGeom>
          <a:noFill/>
        </p:spPr>
        <p:txBody>
          <a:bodyPr wrap="square" rtlCol="0">
            <a:spAutoFit/>
          </a:bodyPr>
          <a:lstStyle/>
          <a:p>
            <a:pPr algn="ctr"/>
            <a:r>
              <a:rPr lang="en-GB" sz="1200" b="1" dirty="0"/>
              <a:t>7</a:t>
            </a:r>
          </a:p>
        </p:txBody>
      </p:sp>
      <p:sp>
        <p:nvSpPr>
          <p:cNvPr id="8" name="TextBox 7">
            <a:extLst>
              <a:ext uri="{FF2B5EF4-FFF2-40B4-BE49-F238E27FC236}">
                <a16:creationId xmlns:a16="http://schemas.microsoft.com/office/drawing/2014/main" id="{266FEC18-278D-EF3B-F029-4A82017E3D15}"/>
              </a:ext>
            </a:extLst>
          </p:cNvPr>
          <p:cNvSpPr txBox="1"/>
          <p:nvPr/>
        </p:nvSpPr>
        <p:spPr>
          <a:xfrm>
            <a:off x="8710614" y="3069837"/>
            <a:ext cx="491439" cy="276999"/>
          </a:xfrm>
          <a:prstGeom prst="rect">
            <a:avLst/>
          </a:prstGeom>
          <a:noFill/>
        </p:spPr>
        <p:txBody>
          <a:bodyPr wrap="square" rtlCol="0">
            <a:spAutoFit/>
          </a:bodyPr>
          <a:lstStyle/>
          <a:p>
            <a:pPr algn="ctr"/>
            <a:r>
              <a:rPr lang="en-GB" sz="1200" b="1" dirty="0"/>
              <a:t>19</a:t>
            </a:r>
          </a:p>
        </p:txBody>
      </p:sp>
    </p:spTree>
    <p:extLst>
      <p:ext uri="{BB962C8B-B14F-4D97-AF65-F5344CB8AC3E}">
        <p14:creationId xmlns:p14="http://schemas.microsoft.com/office/powerpoint/2010/main" val="1910560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24F5727-63CA-75C0-B917-82CA7AA20FD3}"/>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59B22D2-9CA4-7FE4-238D-3E7E74DC9352}"/>
              </a:ext>
            </a:extLst>
          </p:cNvPr>
          <p:cNvSpPr txBox="1"/>
          <p:nvPr/>
        </p:nvSpPr>
        <p:spPr>
          <a:xfrm>
            <a:off x="771525" y="554593"/>
            <a:ext cx="1953035" cy="369332"/>
          </a:xfrm>
          <a:prstGeom prst="rect">
            <a:avLst/>
          </a:prstGeom>
          <a:noFill/>
        </p:spPr>
        <p:txBody>
          <a:bodyPr wrap="none" rtlCol="0">
            <a:spAutoFit/>
          </a:bodyPr>
          <a:lstStyle/>
          <a:p>
            <a:r>
              <a:rPr lang="en-GB">
                <a:solidFill>
                  <a:schemeClr val="bg1">
                    <a:lumMod val="50000"/>
                  </a:schemeClr>
                </a:solidFill>
              </a:rPr>
              <a:t>Business Analysis</a:t>
            </a:r>
          </a:p>
        </p:txBody>
      </p:sp>
      <p:pic>
        <p:nvPicPr>
          <p:cNvPr id="7" name="Picture 6">
            <a:extLst>
              <a:ext uri="{FF2B5EF4-FFF2-40B4-BE49-F238E27FC236}">
                <a16:creationId xmlns:a16="http://schemas.microsoft.com/office/drawing/2014/main" id="{C4278CB7-313C-4371-563C-31988F537C11}"/>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9403CAD6-B51E-E533-8C0E-FC6F261CC629}"/>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1739B6B9-837E-409E-B79D-14232270086D}"/>
              </a:ext>
            </a:extLst>
          </p:cNvPr>
          <p:cNvSpPr>
            <a:spLocks noGrp="1"/>
          </p:cNvSpPr>
          <p:nvPr>
            <p:ph type="ftr" sz="quarter" idx="11"/>
          </p:nvPr>
        </p:nvSpPr>
        <p:spPr/>
        <p:txBody>
          <a:bodyPr/>
          <a:lstStyle/>
          <a:p>
            <a:r>
              <a:rPr lang="en-GB"/>
              <a:t>2</a:t>
            </a:r>
          </a:p>
        </p:txBody>
      </p:sp>
      <p:sp>
        <p:nvSpPr>
          <p:cNvPr id="3" name="TextBox 2">
            <a:extLst>
              <a:ext uri="{FF2B5EF4-FFF2-40B4-BE49-F238E27FC236}">
                <a16:creationId xmlns:a16="http://schemas.microsoft.com/office/drawing/2014/main" id="{E28E7671-DE58-1670-FA0C-9CF34E3976F6}"/>
              </a:ext>
            </a:extLst>
          </p:cNvPr>
          <p:cNvSpPr txBox="1"/>
          <p:nvPr/>
        </p:nvSpPr>
        <p:spPr>
          <a:xfrm>
            <a:off x="999150" y="923925"/>
            <a:ext cx="5330531" cy="1569660"/>
          </a:xfrm>
          <a:prstGeom prst="rect">
            <a:avLst/>
          </a:prstGeom>
          <a:noFill/>
        </p:spPr>
        <p:txBody>
          <a:bodyPr wrap="square" rtlCol="0">
            <a:spAutoFit/>
          </a:bodyPr>
          <a:lstStyle/>
          <a:p>
            <a:r>
              <a:rPr lang="en-US" sz="1200" b="1" u="sng" dirty="0"/>
              <a:t>Business Cycle</a:t>
            </a:r>
          </a:p>
          <a:p>
            <a:endParaRPr lang="en-US" sz="1200" b="1" u="sng" dirty="0"/>
          </a:p>
          <a:p>
            <a:pPr marL="171450" indent="-171450">
              <a:buFont typeface="Arial" panose="020B0604020202020204" pitchFamily="34" charset="0"/>
              <a:buChar char="•"/>
            </a:pPr>
            <a:r>
              <a:rPr lang="en-US" sz="1200" b="1" dirty="0"/>
              <a:t>Mature high growth phase driven by AI driven capital expenditures and infrastructure investment</a:t>
            </a:r>
          </a:p>
          <a:p>
            <a:pPr marL="171450" indent="-171450">
              <a:buFont typeface="Arial" panose="020B0604020202020204" pitchFamily="34" charset="0"/>
              <a:buChar char="•"/>
            </a:pPr>
            <a:r>
              <a:rPr lang="en-US" sz="1200" b="1" dirty="0"/>
              <a:t>Shift from a pure growth phase to a maturity dominated growth phase</a:t>
            </a:r>
          </a:p>
          <a:p>
            <a:pPr marL="171450" indent="-171450">
              <a:buFont typeface="Arial" panose="020B0604020202020204" pitchFamily="34" charset="0"/>
              <a:buChar char="•"/>
            </a:pPr>
            <a:r>
              <a:rPr lang="en-US" sz="1200" b="1" dirty="0"/>
              <a:t>Cyclical sector</a:t>
            </a:r>
          </a:p>
          <a:p>
            <a:pPr marL="171450" indent="-171450">
              <a:buFont typeface="Arial" panose="020B0604020202020204" pitchFamily="34" charset="0"/>
              <a:buChar char="•"/>
            </a:pPr>
            <a:r>
              <a:rPr lang="en-US" sz="1200" b="1" dirty="0"/>
              <a:t>Business investment in technology outpaced consumer spending</a:t>
            </a:r>
          </a:p>
          <a:p>
            <a:pPr marL="171450" indent="-171450">
              <a:buFont typeface="Arial" panose="020B0604020202020204" pitchFamily="34" charset="0"/>
              <a:buChar char="•"/>
            </a:pPr>
            <a:r>
              <a:rPr lang="en-US" sz="1200" b="1" dirty="0"/>
              <a:t>Global tariffs</a:t>
            </a:r>
          </a:p>
        </p:txBody>
      </p:sp>
      <p:sp>
        <p:nvSpPr>
          <p:cNvPr id="4" name="TextBox 3">
            <a:extLst>
              <a:ext uri="{FF2B5EF4-FFF2-40B4-BE49-F238E27FC236}">
                <a16:creationId xmlns:a16="http://schemas.microsoft.com/office/drawing/2014/main" id="{AC3B8E86-6527-858D-3482-96BDF73DE925}"/>
              </a:ext>
            </a:extLst>
          </p:cNvPr>
          <p:cNvSpPr txBox="1"/>
          <p:nvPr/>
        </p:nvSpPr>
        <p:spPr>
          <a:xfrm>
            <a:off x="999160" y="2712467"/>
            <a:ext cx="4863159" cy="276999"/>
          </a:xfrm>
          <a:prstGeom prst="rect">
            <a:avLst/>
          </a:prstGeom>
          <a:noFill/>
        </p:spPr>
        <p:txBody>
          <a:bodyPr wrap="square" rtlCol="0">
            <a:spAutoFit/>
          </a:bodyPr>
          <a:lstStyle/>
          <a:p>
            <a:r>
              <a:rPr lang="en-US" sz="1200" b="1" u="sng"/>
              <a:t>External factors</a:t>
            </a:r>
          </a:p>
        </p:txBody>
      </p:sp>
      <p:graphicFrame>
        <p:nvGraphicFramePr>
          <p:cNvPr id="10" name="Diagram 9">
            <a:extLst>
              <a:ext uri="{FF2B5EF4-FFF2-40B4-BE49-F238E27FC236}">
                <a16:creationId xmlns:a16="http://schemas.microsoft.com/office/drawing/2014/main" id="{192B7708-C884-96A0-054B-68E9DFA9B256}"/>
              </a:ext>
            </a:extLst>
          </p:cNvPr>
          <p:cNvGraphicFramePr/>
          <p:nvPr>
            <p:extLst>
              <p:ext uri="{D42A27DB-BD31-4B8C-83A1-F6EECF244321}">
                <p14:modId xmlns:p14="http://schemas.microsoft.com/office/powerpoint/2010/main" val="4237803440"/>
              </p:ext>
            </p:extLst>
          </p:nvPr>
        </p:nvGraphicFramePr>
        <p:xfrm>
          <a:off x="1011620" y="3078360"/>
          <a:ext cx="8232963" cy="30755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72CAC8C3-B2F8-9D1C-E111-3FD44703B490}"/>
              </a:ext>
            </a:extLst>
          </p:cNvPr>
          <p:cNvGraphicFramePr/>
          <p:nvPr>
            <p:extLst>
              <p:ext uri="{D42A27DB-BD31-4B8C-83A1-F6EECF244321}">
                <p14:modId xmlns:p14="http://schemas.microsoft.com/office/powerpoint/2010/main" val="3307195438"/>
              </p:ext>
            </p:extLst>
          </p:nvPr>
        </p:nvGraphicFramePr>
        <p:xfrm>
          <a:off x="7498078" y="-289889"/>
          <a:ext cx="4455035" cy="41577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91557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BADB7-CB2E-3E5B-9C8F-98E0938CB73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D2C2732-1B7F-3E5F-2BA0-DFC2CD053679}"/>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4E92B54-8163-B744-7744-A74651C94D41}"/>
              </a:ext>
            </a:extLst>
          </p:cNvPr>
          <p:cNvSpPr txBox="1"/>
          <p:nvPr/>
        </p:nvSpPr>
        <p:spPr>
          <a:xfrm>
            <a:off x="771525" y="554593"/>
            <a:ext cx="1953035" cy="369332"/>
          </a:xfrm>
          <a:prstGeom prst="rect">
            <a:avLst/>
          </a:prstGeom>
          <a:noFill/>
        </p:spPr>
        <p:txBody>
          <a:bodyPr wrap="none" rtlCol="0">
            <a:spAutoFit/>
          </a:bodyPr>
          <a:lstStyle/>
          <a:p>
            <a:r>
              <a:rPr lang="en-GB">
                <a:solidFill>
                  <a:schemeClr val="bg1">
                    <a:lumMod val="50000"/>
                  </a:schemeClr>
                </a:solidFill>
              </a:rPr>
              <a:t>Business Analysis</a:t>
            </a:r>
          </a:p>
        </p:txBody>
      </p:sp>
      <p:pic>
        <p:nvPicPr>
          <p:cNvPr id="7" name="Picture 6">
            <a:extLst>
              <a:ext uri="{FF2B5EF4-FFF2-40B4-BE49-F238E27FC236}">
                <a16:creationId xmlns:a16="http://schemas.microsoft.com/office/drawing/2014/main" id="{1F31418D-A67D-BCEA-E5D6-AD43B13F8DA0}"/>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CA988469-3CB3-8561-2CC2-FC92F03A3905}"/>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196D8F12-9DE8-E8C4-0503-949FC7411728}"/>
              </a:ext>
            </a:extLst>
          </p:cNvPr>
          <p:cNvSpPr>
            <a:spLocks noGrp="1"/>
          </p:cNvSpPr>
          <p:nvPr>
            <p:ph type="ftr" sz="quarter" idx="11"/>
          </p:nvPr>
        </p:nvSpPr>
        <p:spPr/>
        <p:txBody>
          <a:bodyPr/>
          <a:lstStyle/>
          <a:p>
            <a:r>
              <a:rPr lang="en-GB"/>
              <a:t>3</a:t>
            </a:r>
          </a:p>
        </p:txBody>
      </p:sp>
      <p:pic>
        <p:nvPicPr>
          <p:cNvPr id="14" name="Picture 13" descr="A graph of blue bars&#10;&#10;AI-generated content may be incorrect.">
            <a:extLst>
              <a:ext uri="{FF2B5EF4-FFF2-40B4-BE49-F238E27FC236}">
                <a16:creationId xmlns:a16="http://schemas.microsoft.com/office/drawing/2014/main" id="{E9D0FCCD-9F7F-3FC1-C99D-F86AC1ACECE2}"/>
              </a:ext>
            </a:extLst>
          </p:cNvPr>
          <p:cNvPicPr>
            <a:picLocks noChangeAspect="1"/>
          </p:cNvPicPr>
          <p:nvPr/>
        </p:nvPicPr>
        <p:blipFill>
          <a:blip r:embed="rId3"/>
          <a:stretch>
            <a:fillRect/>
          </a:stretch>
        </p:blipFill>
        <p:spPr>
          <a:xfrm>
            <a:off x="1750204" y="922421"/>
            <a:ext cx="3672706" cy="2709971"/>
          </a:xfrm>
          <a:prstGeom prst="rect">
            <a:avLst/>
          </a:prstGeom>
        </p:spPr>
      </p:pic>
      <p:pic>
        <p:nvPicPr>
          <p:cNvPr id="15" name="Picture 14" descr="jkhdsa&#10;">
            <a:extLst>
              <a:ext uri="{FF2B5EF4-FFF2-40B4-BE49-F238E27FC236}">
                <a16:creationId xmlns:a16="http://schemas.microsoft.com/office/drawing/2014/main" id="{C307D016-8B16-C8D8-6611-21B3DDC1CC57}"/>
              </a:ext>
            </a:extLst>
          </p:cNvPr>
          <p:cNvPicPr>
            <a:picLocks noChangeAspect="1"/>
          </p:cNvPicPr>
          <p:nvPr/>
        </p:nvPicPr>
        <p:blipFill>
          <a:blip r:embed="rId4"/>
          <a:stretch>
            <a:fillRect/>
          </a:stretch>
        </p:blipFill>
        <p:spPr>
          <a:xfrm>
            <a:off x="6751903" y="916693"/>
            <a:ext cx="3678436" cy="2712739"/>
          </a:xfrm>
          <a:prstGeom prst="rect">
            <a:avLst/>
          </a:prstGeom>
        </p:spPr>
      </p:pic>
      <p:graphicFrame>
        <p:nvGraphicFramePr>
          <p:cNvPr id="1764" name="TextBox 10">
            <a:extLst>
              <a:ext uri="{FF2B5EF4-FFF2-40B4-BE49-F238E27FC236}">
                <a16:creationId xmlns:a16="http://schemas.microsoft.com/office/drawing/2014/main" id="{C1355A90-7F5C-1ECF-D2D8-C148D023AECB}"/>
              </a:ext>
            </a:extLst>
          </p:cNvPr>
          <p:cNvGraphicFramePr/>
          <p:nvPr>
            <p:extLst>
              <p:ext uri="{D42A27DB-BD31-4B8C-83A1-F6EECF244321}">
                <p14:modId xmlns:p14="http://schemas.microsoft.com/office/powerpoint/2010/main" val="3502766910"/>
              </p:ext>
            </p:extLst>
          </p:nvPr>
        </p:nvGraphicFramePr>
        <p:xfrm>
          <a:off x="1745854" y="3715879"/>
          <a:ext cx="3941994" cy="29272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882" name="TextBox 10">
            <a:extLst>
              <a:ext uri="{FF2B5EF4-FFF2-40B4-BE49-F238E27FC236}">
                <a16:creationId xmlns:a16="http://schemas.microsoft.com/office/drawing/2014/main" id="{B4498946-C5E5-C4CE-E44B-D13AA0EE62F1}"/>
              </a:ext>
            </a:extLst>
          </p:cNvPr>
          <p:cNvGraphicFramePr/>
          <p:nvPr>
            <p:extLst>
              <p:ext uri="{D42A27DB-BD31-4B8C-83A1-F6EECF244321}">
                <p14:modId xmlns:p14="http://schemas.microsoft.com/office/powerpoint/2010/main" val="2062645468"/>
              </p:ext>
            </p:extLst>
          </p:nvPr>
        </p:nvGraphicFramePr>
        <p:xfrm>
          <a:off x="6622654" y="3715879"/>
          <a:ext cx="3941994" cy="292722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56784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4413D-7D16-6116-AA45-3283A0A75CA3}"/>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42F5667-638A-CB0C-ADC7-8768E122952D}"/>
              </a:ext>
            </a:extLst>
          </p:cNvPr>
          <p:cNvCxnSpPr>
            <a:cxnSpLocks/>
          </p:cNvCxnSpPr>
          <p:nvPr/>
        </p:nvCxnSpPr>
        <p:spPr>
          <a:xfrm>
            <a:off x="866775" y="1000125"/>
            <a:ext cx="0" cy="5438775"/>
          </a:xfrm>
          <a:prstGeom prst="line">
            <a:avLst/>
          </a:prstGeom>
          <a:ln w="31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C338E6C-0166-D363-19F6-1F30E08BB71D}"/>
              </a:ext>
            </a:extLst>
          </p:cNvPr>
          <p:cNvSpPr txBox="1"/>
          <p:nvPr/>
        </p:nvSpPr>
        <p:spPr>
          <a:xfrm>
            <a:off x="771525" y="554593"/>
            <a:ext cx="1953035" cy="369332"/>
          </a:xfrm>
          <a:prstGeom prst="rect">
            <a:avLst/>
          </a:prstGeom>
          <a:noFill/>
        </p:spPr>
        <p:txBody>
          <a:bodyPr wrap="none" rtlCol="0">
            <a:spAutoFit/>
          </a:bodyPr>
          <a:lstStyle/>
          <a:p>
            <a:r>
              <a:rPr lang="en-GB">
                <a:solidFill>
                  <a:schemeClr val="bg1">
                    <a:lumMod val="50000"/>
                  </a:schemeClr>
                </a:solidFill>
              </a:rPr>
              <a:t>Business Analysis</a:t>
            </a:r>
          </a:p>
        </p:txBody>
      </p:sp>
      <p:pic>
        <p:nvPicPr>
          <p:cNvPr id="7" name="Picture 6">
            <a:extLst>
              <a:ext uri="{FF2B5EF4-FFF2-40B4-BE49-F238E27FC236}">
                <a16:creationId xmlns:a16="http://schemas.microsoft.com/office/drawing/2014/main" id="{EA156FB9-D06E-0260-5DB4-B23DE0762EA1}"/>
              </a:ext>
            </a:extLst>
          </p:cNvPr>
          <p:cNvPicPr>
            <a:picLocks noChangeAspect="1"/>
          </p:cNvPicPr>
          <p:nvPr/>
        </p:nvPicPr>
        <p:blipFill>
          <a:blip r:embed="rId2"/>
          <a:srcRect t="19503" b="20443"/>
          <a:stretch>
            <a:fillRect/>
          </a:stretch>
        </p:blipFill>
        <p:spPr>
          <a:xfrm>
            <a:off x="10952495" y="5991225"/>
            <a:ext cx="745459" cy="447675"/>
          </a:xfrm>
          <a:prstGeom prst="rect">
            <a:avLst/>
          </a:prstGeom>
        </p:spPr>
      </p:pic>
      <p:sp>
        <p:nvSpPr>
          <p:cNvPr id="8" name="TextBox 7">
            <a:extLst>
              <a:ext uri="{FF2B5EF4-FFF2-40B4-BE49-F238E27FC236}">
                <a16:creationId xmlns:a16="http://schemas.microsoft.com/office/drawing/2014/main" id="{C3DF723E-35E1-08FF-2E10-2CE996326C74}"/>
              </a:ext>
            </a:extLst>
          </p:cNvPr>
          <p:cNvSpPr txBox="1"/>
          <p:nvPr/>
        </p:nvSpPr>
        <p:spPr>
          <a:xfrm rot="16200000">
            <a:off x="-416460" y="5219393"/>
            <a:ext cx="2375971" cy="215444"/>
          </a:xfrm>
          <a:prstGeom prst="rect">
            <a:avLst/>
          </a:prstGeom>
          <a:noFill/>
        </p:spPr>
        <p:txBody>
          <a:bodyPr wrap="none" rtlCol="0">
            <a:spAutoFit/>
          </a:bodyPr>
          <a:lstStyle/>
          <a:p>
            <a:r>
              <a:rPr lang="en-GB" sz="800">
                <a:solidFill>
                  <a:schemeClr val="bg1">
                    <a:lumMod val="50000"/>
                  </a:schemeClr>
                </a:solidFill>
              </a:rPr>
              <a:t>INFORMATION TECHNOLOGY SECTOR ANALYSIS</a:t>
            </a:r>
          </a:p>
        </p:txBody>
      </p:sp>
      <p:sp>
        <p:nvSpPr>
          <p:cNvPr id="2" name="Footer Placeholder 1">
            <a:extLst>
              <a:ext uri="{FF2B5EF4-FFF2-40B4-BE49-F238E27FC236}">
                <a16:creationId xmlns:a16="http://schemas.microsoft.com/office/drawing/2014/main" id="{34657A0A-842B-9424-7ABF-38708500AA8B}"/>
              </a:ext>
            </a:extLst>
          </p:cNvPr>
          <p:cNvSpPr>
            <a:spLocks noGrp="1"/>
          </p:cNvSpPr>
          <p:nvPr>
            <p:ph type="ftr" sz="quarter" idx="11"/>
          </p:nvPr>
        </p:nvSpPr>
        <p:spPr/>
        <p:txBody>
          <a:bodyPr/>
          <a:lstStyle/>
          <a:p>
            <a:r>
              <a:rPr lang="en-GB"/>
              <a:t>4</a:t>
            </a:r>
          </a:p>
        </p:txBody>
      </p:sp>
      <p:pic>
        <p:nvPicPr>
          <p:cNvPr id="13" name="Picture 12">
            <a:extLst>
              <a:ext uri="{FF2B5EF4-FFF2-40B4-BE49-F238E27FC236}">
                <a16:creationId xmlns:a16="http://schemas.microsoft.com/office/drawing/2014/main" id="{0DD53242-7AFD-AF14-00F4-32D9F62256F5}"/>
              </a:ext>
            </a:extLst>
          </p:cNvPr>
          <p:cNvPicPr>
            <a:picLocks noChangeAspect="1"/>
          </p:cNvPicPr>
          <p:nvPr/>
        </p:nvPicPr>
        <p:blipFill>
          <a:blip r:embed="rId3"/>
          <a:stretch>
            <a:fillRect/>
          </a:stretch>
        </p:blipFill>
        <p:spPr>
          <a:xfrm>
            <a:off x="1207876" y="996950"/>
            <a:ext cx="4200948" cy="3124200"/>
          </a:xfrm>
          <a:prstGeom prst="rect">
            <a:avLst/>
          </a:prstGeom>
        </p:spPr>
      </p:pic>
      <p:pic>
        <p:nvPicPr>
          <p:cNvPr id="14" name="Picture 13">
            <a:extLst>
              <a:ext uri="{FF2B5EF4-FFF2-40B4-BE49-F238E27FC236}">
                <a16:creationId xmlns:a16="http://schemas.microsoft.com/office/drawing/2014/main" id="{EF66F357-6EB8-1432-27D1-14C06166A1B6}"/>
              </a:ext>
            </a:extLst>
          </p:cNvPr>
          <p:cNvPicPr>
            <a:picLocks noChangeAspect="1"/>
          </p:cNvPicPr>
          <p:nvPr/>
        </p:nvPicPr>
        <p:blipFill>
          <a:blip r:embed="rId4"/>
          <a:stretch>
            <a:fillRect/>
          </a:stretch>
        </p:blipFill>
        <p:spPr>
          <a:xfrm>
            <a:off x="5786226" y="965200"/>
            <a:ext cx="5183026" cy="3149600"/>
          </a:xfrm>
          <a:prstGeom prst="rect">
            <a:avLst/>
          </a:prstGeom>
        </p:spPr>
      </p:pic>
      <p:graphicFrame>
        <p:nvGraphicFramePr>
          <p:cNvPr id="711" name="TextBox 10">
            <a:extLst>
              <a:ext uri="{FF2B5EF4-FFF2-40B4-BE49-F238E27FC236}">
                <a16:creationId xmlns:a16="http://schemas.microsoft.com/office/drawing/2014/main" id="{C71557C9-7FA9-5C0A-9BD7-B8EE81DAA176}"/>
              </a:ext>
            </a:extLst>
          </p:cNvPr>
          <p:cNvGraphicFramePr/>
          <p:nvPr>
            <p:extLst>
              <p:ext uri="{D42A27DB-BD31-4B8C-83A1-F6EECF244321}">
                <p14:modId xmlns:p14="http://schemas.microsoft.com/office/powerpoint/2010/main" val="423778756"/>
              </p:ext>
            </p:extLst>
          </p:nvPr>
        </p:nvGraphicFramePr>
        <p:xfrm>
          <a:off x="2327714" y="4242976"/>
          <a:ext cx="6926971" cy="23886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98202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1983</Words>
  <Application>Microsoft Office PowerPoint</Application>
  <PresentationFormat>Widescreen</PresentationFormat>
  <Paragraphs>661</Paragraphs>
  <Slides>37</Slides>
  <Notes>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Aptos</vt:lpstr>
      <vt:lpstr>Aptos (body)</vt:lpstr>
      <vt:lpstr>Aptos Display</vt:lpstr>
      <vt:lpstr>Arial</vt:lpstr>
      <vt:lpstr>Franklin Gothic Heavy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Adam</dc:creator>
  <cp:lastModifiedBy>Oyekola, Adam</cp:lastModifiedBy>
  <cp:revision>1</cp:revision>
  <dcterms:created xsi:type="dcterms:W3CDTF">2026-03-09T23:47:55Z</dcterms:created>
  <dcterms:modified xsi:type="dcterms:W3CDTF">2026-03-24T21:43:32Z</dcterms:modified>
</cp:coreProperties>
</file>