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3" r:id="rId9"/>
    <p:sldId id="271" r:id="rId10"/>
    <p:sldId id="265" r:id="rId11"/>
    <p:sldId id="266" r:id="rId12"/>
    <p:sldId id="273" r:id="rId13"/>
    <p:sldId id="269" r:id="rId14"/>
    <p:sldId id="270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A34A"/>
    <a:srgbClr val="16A24A"/>
    <a:srgbClr val="86EFAC"/>
    <a:srgbClr val="149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822301-EBBB-E1BF-04A3-EAD3F5445D21}" v="1" dt="2026-04-21T16:58:37.679"/>
    <p1510:client id="{10DEDDDF-DAF6-29D3-82EC-4C40ED540018}" v="34" dt="2026-04-20T22:33:00.219"/>
    <p1510:client id="{1475AB22-A699-3C4D-99EC-E92EDC162A6B}" v="4" dt="2026-04-21T16:12:29.004"/>
    <p1510:client id="{4389BACC-2AE9-0475-4B64-1D40CA09D0C7}" v="3" dt="2026-04-20T23:54:35.317"/>
    <p1510:client id="{59AB6BA6-0B66-2214-B857-A929C095D889}" v="153" dt="2026-04-21T03:45:39.815"/>
    <p1510:client id="{5E12A811-3C8B-45DD-A627-EC14B779DE69}" v="1757" dt="2026-04-21T03:20:51.344"/>
    <p1510:client id="{6CB959D5-11E7-AE8B-47DC-B820939D16ED}" v="1128" dt="2026-04-21T00:42:19.486"/>
    <p1510:client id="{73ACAA5B-EE04-80D1-916C-E4F331FB74B8}" v="2135" dt="2026-04-21T01:53:22.525"/>
    <p1510:client id="{876CDF13-4370-FD45-AEBD-1454997D8461}" v="728" dt="2026-04-21T01:10:19.268"/>
    <p1510:client id="{92C1EFF0-5278-3ED4-BCD6-BC0EA93E51EE}" v="30" dt="2026-04-21T03:33:40.439"/>
    <p1510:client id="{DD3AAAAB-27CD-30CD-CA44-15D74953DB64}" v="1556" dt="2026-04-21T16:05:04.563"/>
    <p1510:client id="{EF2DF5DB-8986-7563-CF8A-F40CA5A11ADF}" v="46" dt="2026-04-20T22:41:59.9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F_F73FC36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buckeyemailosu-my.sharepoint.com/personal/zhou_4161_buckeyemail_osu_edu/Documents/4228%20-%20Assignment%20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 Mix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74-4896-8713-1970BBAF53BD}"/>
              </c:ext>
            </c:extLst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C74-4896-8713-1970BBAF53BD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FFFFF"/>
                      </a:solidFill>
                      <a:latin typeface="Arial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74-4896-8713-1970BBAF53BD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FFFFFF"/>
                      </a:solidFill>
                      <a:latin typeface="Arial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C74-4896-8713-1970BBAF53B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000000"/>
                    </a:solidFill>
                    <a:latin typeface="Arial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UnitedHealthcare</c:v>
                </c:pt>
                <c:pt idx="1">
                  <c:v>Optum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57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74-4896-8713-1970BBAF53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342970188427939"/>
          <c:y val="0.11611106506423537"/>
          <c:w val="0.46816547185333179"/>
          <c:h val="0.88047962425749415"/>
        </c:manualLayout>
      </c:layout>
      <c:pieChart>
        <c:varyColors val="1"/>
        <c:ser>
          <c:idx val="0"/>
          <c:order val="0"/>
          <c:tx>
            <c:strRef>
              <c:f>Geo!$B$1</c:f>
              <c:strCache>
                <c:ptCount val="1"/>
                <c:pt idx="0">
                  <c:v>Revenue by Region</c:v>
                </c:pt>
              </c:strCache>
            </c:strRef>
          </c:tx>
          <c:dPt>
            <c:idx val="0"/>
            <c:bubble3D val="0"/>
            <c:spPr>
              <a:solidFill>
                <a:srgbClr val="F571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09-466B-AA87-E3FD8BA2D7C2}"/>
              </c:ext>
            </c:extLst>
          </c:dPt>
          <c:dPt>
            <c:idx val="1"/>
            <c:bubble3D val="0"/>
            <c:spPr>
              <a:solidFill>
                <a:srgbClr val="CC99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09-466B-AA87-E3FD8BA2D7C2}"/>
              </c:ext>
            </c:extLst>
          </c:dPt>
          <c:dPt>
            <c:idx val="2"/>
            <c:bubble3D val="0"/>
            <c:spPr>
              <a:solidFill>
                <a:srgbClr val="FF99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D09-466B-AA87-E3FD8BA2D7C2}"/>
              </c:ext>
            </c:extLst>
          </c:dPt>
          <c:dPt>
            <c:idx val="3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D09-466B-AA87-E3FD8BA2D7C2}"/>
              </c:ext>
            </c:extLst>
          </c:dPt>
          <c:dLbls>
            <c:dLbl>
              <c:idx val="0"/>
              <c:layout>
                <c:manualLayout>
                  <c:x val="-0.21772162808007209"/>
                  <c:y val="5.2595846571810101E-2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09-466B-AA87-E3FD8BA2D7C2}"/>
                </c:ext>
              </c:extLst>
            </c:dLbl>
            <c:dLbl>
              <c:idx val="1"/>
              <c:layout>
                <c:manualLayout>
                  <c:x val="0.10920143377600183"/>
                  <c:y val="-0.15831321084864391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D09-466B-AA87-E3FD8BA2D7C2}"/>
                </c:ext>
              </c:extLst>
            </c:dLbl>
            <c:dLbl>
              <c:idx val="2"/>
              <c:layout>
                <c:manualLayout>
                  <c:x val="0.13305813452422924"/>
                  <c:y val="4.7301192614081132E-2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D09-466B-AA87-E3FD8BA2D7C2}"/>
                </c:ext>
              </c:extLst>
            </c:dLbl>
            <c:dLbl>
              <c:idx val="3"/>
              <c:layout>
                <c:manualLayout>
                  <c:x val="9.1117836016766512E-2"/>
                  <c:y val="0.20236938803702165"/>
                </c:manualLayout>
              </c:layout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D09-466B-AA87-E3FD8BA2D7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Geo!$A$2:$A$5</c:f>
              <c:strCache>
                <c:ptCount val="4"/>
                <c:pt idx="0">
                  <c:v>USCAN</c:v>
                </c:pt>
                <c:pt idx="1">
                  <c:v>EMEA</c:v>
                </c:pt>
                <c:pt idx="2">
                  <c:v>China</c:v>
                </c:pt>
                <c:pt idx="3">
                  <c:v>Other</c:v>
                </c:pt>
              </c:strCache>
            </c:strRef>
          </c:cat>
          <c:val>
            <c:numRef>
              <c:f>Geo!$B$2:$B$5</c:f>
              <c:numCache>
                <c:formatCode>General</c:formatCode>
                <c:ptCount val="4"/>
                <c:pt idx="0">
                  <c:v>9531</c:v>
                </c:pt>
                <c:pt idx="1">
                  <c:v>5425</c:v>
                </c:pt>
                <c:pt idx="2">
                  <c:v>2251</c:v>
                </c:pt>
                <c:pt idx="3">
                  <c:v>3418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09-466B-AA87-E3FD8BA2D7C2}"/>
            </c:ext>
          </c:extLst>
        </c:ser>
        <c:ser>
          <c:idx val="1"/>
          <c:order val="1"/>
          <c:tx>
            <c:strRef>
              <c:f>Geo!$C$1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5D09-466B-AA87-E3FD8BA2D7C2}"/>
              </c:ext>
            </c:extLst>
          </c:dPt>
          <c:dPt>
            <c:idx val="1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5D09-466B-AA87-E3FD8BA2D7C2}"/>
              </c:ext>
            </c:extLst>
          </c:dPt>
          <c:dPt>
            <c:idx val="2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5D09-466B-AA87-E3FD8BA2D7C2}"/>
              </c:ext>
            </c:extLst>
          </c:dPt>
          <c:dPt>
            <c:idx val="3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5D09-466B-AA87-E3FD8BA2D7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Geo!$A$2:$A$5</c:f>
              <c:strCache>
                <c:ptCount val="4"/>
                <c:pt idx="0">
                  <c:v>USCAN</c:v>
                </c:pt>
                <c:pt idx="1">
                  <c:v>EMEA</c:v>
                </c:pt>
                <c:pt idx="2">
                  <c:v>China</c:v>
                </c:pt>
                <c:pt idx="3">
                  <c:v>Other</c:v>
                </c:pt>
              </c:strCache>
            </c:strRef>
          </c:cat>
          <c:val>
            <c:numRef>
              <c:f>Geo!$C$2:$C$5</c:f>
              <c:numCache>
                <c:formatCode>0.00%</c:formatCode>
                <c:ptCount val="4"/>
                <c:pt idx="0">
                  <c:v>0.46210909090909091</c:v>
                </c:pt>
                <c:pt idx="1">
                  <c:v>0.263030303030303</c:v>
                </c:pt>
                <c:pt idx="2">
                  <c:v>0.10913939393939394</c:v>
                </c:pt>
                <c:pt idx="3">
                  <c:v>0.16572121212121213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D09-466B-AA87-E3FD8BA2D7C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960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4F844-936D-DAAC-7AF4-D5449A47D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F75185-9D71-DE60-4160-CC4C3C567A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84BD36-FBFB-4C65-E9DA-B69C24A29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0DCF3D-DDB4-0D7A-104C-E32DC9227F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030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D2E43-512C-DC2B-687F-A8C606B06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B35711-186B-E677-9380-EF3AF0F98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8DBFB9-6F76-C6EC-EDD6-1501B7F31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8E756-A729-F107-9042-4A649FB2A8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4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320A9-BF5C-E7A0-713C-F38876CCD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BC599A-3808-D057-0935-9F771A024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D6279E-D1C9-0584-6939-9D0434260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933C7-155F-5164-D42E-CF7332B8C9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37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754880" cy="6858000"/>
          </a:xfrm>
          <a:prstGeom prst="rect">
            <a:avLst/>
          </a:prstGeom>
          <a:noFill/>
          <a:ln w="12700">
            <a:solidFill>
              <a:srgbClr val="0D5E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754880" y="0"/>
            <a:ext cx="73152" cy="685800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120640" y="146304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6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SECTOR</a:t>
            </a:r>
            <a:endParaRPr lang="en-US" sz="1300">
              <a:solidFill>
                <a:schemeClr val="bg1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120640" y="1828800"/>
            <a:ext cx="6675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Recommendations</a:t>
            </a:r>
            <a:endParaRPr lang="en-US" sz="4400"/>
          </a:p>
        </p:txBody>
      </p:sp>
      <p:sp>
        <p:nvSpPr>
          <p:cNvPr id="6" name="Text 4"/>
          <p:cNvSpPr/>
          <p:nvPr/>
        </p:nvSpPr>
        <p:spPr>
          <a:xfrm>
            <a:off x="5120640" y="2651760"/>
            <a:ext cx="6675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 Portfolio Review  |  Q2 2026</a:t>
            </a:r>
            <a:endParaRPr lang="en-US" sz="1800"/>
          </a:p>
        </p:txBody>
      </p:sp>
      <p:sp>
        <p:nvSpPr>
          <p:cNvPr id="7" name="Shape 5"/>
          <p:cNvSpPr/>
          <p:nvPr/>
        </p:nvSpPr>
        <p:spPr>
          <a:xfrm>
            <a:off x="5120640" y="3429000"/>
            <a:ext cx="1463040" cy="0"/>
          </a:xfrm>
          <a:prstGeom prst="line">
            <a:avLst/>
          </a:prstGeom>
          <a:noFill/>
          <a:ln w="254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120640" y="3566160"/>
            <a:ext cx="6675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PRESENTED BY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5120640" y="3886200"/>
            <a:ext cx="6675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5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Connor Williamson  ·  Joseph Wiegand  ·  Haojun Wang</a:t>
            </a:r>
            <a:endParaRPr lang="en-US" sz="1500"/>
          </a:p>
          <a:p>
            <a:pPr>
              <a:lnSpc>
                <a:spcPct val="130000"/>
              </a:lnSpc>
            </a:pPr>
            <a:r>
              <a:rPr lang="en-US" sz="15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Michala Wings  ·  </a:t>
            </a:r>
            <a:r>
              <a:rPr lang="en-US" sz="150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Jiahang</a:t>
            </a:r>
            <a:r>
              <a:rPr lang="en-US" sz="15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Zhou</a:t>
            </a:r>
            <a:endParaRPr lang="en-US" sz="1500"/>
          </a:p>
        </p:txBody>
      </p:sp>
      <p:sp>
        <p:nvSpPr>
          <p:cNvPr id="10" name="Text 8"/>
          <p:cNvSpPr/>
          <p:nvPr/>
        </p:nvSpPr>
        <p:spPr>
          <a:xfrm>
            <a:off x="640080" y="164592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LLY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40080" y="228600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640080" y="292608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MDT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0080" y="35661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0080" y="420624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GEHC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640080" y="60350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APRIL 2026</a:t>
            </a:r>
            <a:endParaRPr lang="en-US" sz="11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43000"/>
            <a:ext cx="12161520" cy="4572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59080" y="178308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UnitedHealth Group Inc.</a:t>
            </a:r>
            <a:endParaRPr lang="en-US" sz="2400"/>
          </a:p>
        </p:txBody>
      </p:sp>
      <p:sp>
        <p:nvSpPr>
          <p:cNvPr id="8" name="Text 6"/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NYSE: UNH</a:t>
            </a:r>
            <a:endParaRPr lang="en-US" sz="1100"/>
          </a:p>
        </p:txBody>
      </p:sp>
      <p:sp>
        <p:nvSpPr>
          <p:cNvPr id="10" name="Text 8"/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$323.48</a:t>
            </a:r>
            <a:endParaRPr lang="en-US" sz="2400"/>
          </a:p>
        </p:txBody>
      </p:sp>
      <p:sp>
        <p:nvSpPr>
          <p:cNvPr id="11" name="Text 9"/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4/20/2026</a:t>
            </a:r>
            <a:endParaRPr lang="en-US" sz="800"/>
          </a:p>
        </p:txBody>
      </p:sp>
      <p:sp>
        <p:nvSpPr>
          <p:cNvPr id="13" name="Text 11"/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$263.82</a:t>
            </a:r>
            <a:endParaRPr lang="en-US" sz="2400"/>
          </a:p>
        </p:txBody>
      </p:sp>
      <p:sp>
        <p:nvSpPr>
          <p:cNvPr id="14" name="Text 12"/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-18.6% downside</a:t>
            </a:r>
            <a:endParaRPr lang="en-US" sz="900"/>
          </a:p>
        </p:txBody>
      </p:sp>
      <p:sp>
        <p:nvSpPr>
          <p:cNvPr id="15" name="Shape 13"/>
          <p:cNvSpPr/>
          <p:nvPr/>
        </p:nvSpPr>
        <p:spPr>
          <a:xfrm>
            <a:off x="10515600" y="365760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</a:t>
            </a:r>
            <a:endParaRPr lang="en-US" sz="1200"/>
          </a:p>
        </p:txBody>
      </p:sp>
      <p:sp>
        <p:nvSpPr>
          <p:cNvPr id="19" name="Text 17"/>
          <p:cNvSpPr/>
          <p:nvPr/>
        </p:nvSpPr>
        <p:spPr>
          <a:xfrm>
            <a:off x="204216" y="1380744"/>
            <a:ext cx="5138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VALUATION</a:t>
            </a:r>
            <a:endParaRPr lang="en-US" sz="1100"/>
          </a:p>
        </p:txBody>
      </p:sp>
      <p:sp>
        <p:nvSpPr>
          <p:cNvPr id="20" name="Shape 18"/>
          <p:cNvSpPr/>
          <p:nvPr/>
        </p:nvSpPr>
        <p:spPr>
          <a:xfrm>
            <a:off x="259080" y="1691640"/>
            <a:ext cx="5227320" cy="105156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96240" y="1798755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IMPLIED</a:t>
            </a:r>
            <a:r>
              <a:rPr lang="en-US" sz="1000" b="1" kern="0" spc="30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b="1" kern="0" spc="3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PER SHARE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386443" y="19888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$263.82</a:t>
            </a:r>
            <a:endParaRPr lang="en-US" sz="3600"/>
          </a:p>
        </p:txBody>
      </p:sp>
      <p:sp>
        <p:nvSpPr>
          <p:cNvPr id="23" name="Text 21"/>
          <p:cNvSpPr/>
          <p:nvPr/>
        </p:nvSpPr>
        <p:spPr>
          <a:xfrm>
            <a:off x="3032760" y="212140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-18.6% vs. current</a:t>
            </a:r>
            <a:endParaRPr lang="en-US" sz="1300"/>
          </a:p>
        </p:txBody>
      </p:sp>
      <p:sp>
        <p:nvSpPr>
          <p:cNvPr id="97" name="Text 95"/>
          <p:cNvSpPr/>
          <p:nvPr/>
        </p:nvSpPr>
        <p:spPr>
          <a:xfrm>
            <a:off x="6355080" y="498348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/>
          </a:p>
        </p:txBody>
      </p:sp>
      <p:sp>
        <p:nvSpPr>
          <p:cNvPr id="99" name="Shape 97"/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98"/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101" name="Text 99"/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/>
          </a:p>
        </p:txBody>
      </p:sp>
      <p:graphicFrame>
        <p:nvGraphicFramePr>
          <p:cNvPr id="24" name="Table 3">
            <a:extLst>
              <a:ext uri="{FF2B5EF4-FFF2-40B4-BE49-F238E27FC236}">
                <a16:creationId xmlns:a16="http://schemas.microsoft.com/office/drawing/2014/main" id="{9B4F5A7D-2964-CC62-54A2-4155138C4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780829"/>
              </p:ext>
            </p:extLst>
          </p:nvPr>
        </p:nvGraphicFramePr>
        <p:xfrm>
          <a:off x="259081" y="4856988"/>
          <a:ext cx="5227320" cy="13258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90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6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Shares Held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590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$324.00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Market Value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$191,160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~190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S&amp;P 500 UNH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~64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Recommendation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SELL 100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~90 bps (≈ benchmark)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$263.82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Expected Return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–15.9%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1B38EDD5-3AD5-0BBB-BF65-650865715628}"/>
              </a:ext>
            </a:extLst>
          </p:cNvPr>
          <p:cNvSpPr txBox="1"/>
          <p:nvPr/>
        </p:nvSpPr>
        <p:spPr>
          <a:xfrm>
            <a:off x="213360" y="4521815"/>
            <a:ext cx="4753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Calibri" pitchFamily="34" charset="0"/>
                <a:ea typeface="Calibri" pitchFamily="34" charset="-122"/>
                <a:cs typeface="Calibri" pitchFamily="34" charset="-120"/>
              </a:rPr>
              <a:t>SIM Portfolio Position &amp; Recommendation</a:t>
            </a:r>
            <a:endParaRPr lang="en-US" sz="1200"/>
          </a:p>
          <a:p>
            <a:endParaRPr lang="en-US" sz="1200"/>
          </a:p>
        </p:txBody>
      </p:sp>
      <p:sp>
        <p:nvSpPr>
          <p:cNvPr id="26" name="Shape 78">
            <a:extLst>
              <a:ext uri="{FF2B5EF4-FFF2-40B4-BE49-F238E27FC236}">
                <a16:creationId xmlns:a16="http://schemas.microsoft.com/office/drawing/2014/main" id="{574AD1EA-68F5-682C-C043-A30B15FAA5B0}"/>
              </a:ext>
            </a:extLst>
          </p:cNvPr>
          <p:cNvSpPr/>
          <p:nvPr/>
        </p:nvSpPr>
        <p:spPr>
          <a:xfrm>
            <a:off x="213360" y="2985516"/>
            <a:ext cx="5273040" cy="146304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79">
            <a:extLst>
              <a:ext uri="{FF2B5EF4-FFF2-40B4-BE49-F238E27FC236}">
                <a16:creationId xmlns:a16="http://schemas.microsoft.com/office/drawing/2014/main" id="{CFD7E08D-7D50-1967-A559-8E404E12B5B4}"/>
              </a:ext>
            </a:extLst>
          </p:cNvPr>
          <p:cNvSpPr/>
          <p:nvPr/>
        </p:nvSpPr>
        <p:spPr>
          <a:xfrm>
            <a:off x="228600" y="2985516"/>
            <a:ext cx="45719" cy="146304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8" name="Text 80">
            <a:extLst>
              <a:ext uri="{FF2B5EF4-FFF2-40B4-BE49-F238E27FC236}">
                <a16:creationId xmlns:a16="http://schemas.microsoft.com/office/drawing/2014/main" id="{DADB43B3-EB2B-5E77-3F01-C2A5A3BFFA34}"/>
              </a:ext>
            </a:extLst>
          </p:cNvPr>
          <p:cNvSpPr/>
          <p:nvPr/>
        </p:nvSpPr>
        <p:spPr>
          <a:xfrm>
            <a:off x="335280" y="3058668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latin typeface="Calibri" pitchFamily="34" charset="0"/>
                <a:ea typeface="Calibri" pitchFamily="34" charset="-122"/>
                <a:cs typeface="Calibri" pitchFamily="34" charset="-120"/>
              </a:rPr>
              <a:t>SIM POSITION</a:t>
            </a:r>
            <a:endParaRPr lang="en-US" sz="1000"/>
          </a:p>
        </p:txBody>
      </p:sp>
      <p:sp>
        <p:nvSpPr>
          <p:cNvPr id="29" name="Text 81">
            <a:extLst>
              <a:ext uri="{FF2B5EF4-FFF2-40B4-BE49-F238E27FC236}">
                <a16:creationId xmlns:a16="http://schemas.microsoft.com/office/drawing/2014/main" id="{BA310F92-B5F2-C5D7-FA21-71CC1B943004}"/>
              </a:ext>
            </a:extLst>
          </p:cNvPr>
          <p:cNvSpPr/>
          <p:nvPr/>
        </p:nvSpPr>
        <p:spPr>
          <a:xfrm>
            <a:off x="335280" y="3332988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WEIGHT</a:t>
            </a:r>
            <a:endParaRPr lang="en-US" sz="800"/>
          </a:p>
        </p:txBody>
      </p:sp>
      <p:sp>
        <p:nvSpPr>
          <p:cNvPr id="30" name="Text 82">
            <a:extLst>
              <a:ext uri="{FF2B5EF4-FFF2-40B4-BE49-F238E27FC236}">
                <a16:creationId xmlns:a16="http://schemas.microsoft.com/office/drawing/2014/main" id="{2B884485-1BEA-0B97-E2E2-2F81828DDE1F}"/>
              </a:ext>
            </a:extLst>
          </p:cNvPr>
          <p:cNvSpPr/>
          <p:nvPr/>
        </p:nvSpPr>
        <p:spPr>
          <a:xfrm>
            <a:off x="335280" y="3461004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1.62%</a:t>
            </a:r>
            <a:endParaRPr lang="en-US" sz="1200"/>
          </a:p>
        </p:txBody>
      </p:sp>
      <p:sp>
        <p:nvSpPr>
          <p:cNvPr id="31" name="Text 83">
            <a:extLst>
              <a:ext uri="{FF2B5EF4-FFF2-40B4-BE49-F238E27FC236}">
                <a16:creationId xmlns:a16="http://schemas.microsoft.com/office/drawing/2014/main" id="{2CD96AEF-6A6A-B73D-DCB5-209E5D8C6958}"/>
              </a:ext>
            </a:extLst>
          </p:cNvPr>
          <p:cNvSpPr/>
          <p:nvPr/>
        </p:nvSpPr>
        <p:spPr>
          <a:xfrm>
            <a:off x="3215640" y="3332988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VALUE</a:t>
            </a:r>
            <a:endParaRPr lang="en-US" sz="800"/>
          </a:p>
        </p:txBody>
      </p:sp>
      <p:sp>
        <p:nvSpPr>
          <p:cNvPr id="32" name="Text 84">
            <a:extLst>
              <a:ext uri="{FF2B5EF4-FFF2-40B4-BE49-F238E27FC236}">
                <a16:creationId xmlns:a16="http://schemas.microsoft.com/office/drawing/2014/main" id="{B652C897-9915-46D6-8E9B-A87876AE9E50}"/>
              </a:ext>
            </a:extLst>
          </p:cNvPr>
          <p:cNvSpPr/>
          <p:nvPr/>
        </p:nvSpPr>
        <p:spPr>
          <a:xfrm>
            <a:off x="3215640" y="3461004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$159.6kK</a:t>
            </a:r>
            <a:endParaRPr lang="en-US" sz="1200"/>
          </a:p>
        </p:txBody>
      </p:sp>
      <p:sp>
        <p:nvSpPr>
          <p:cNvPr id="33" name="Text 85">
            <a:extLst>
              <a:ext uri="{FF2B5EF4-FFF2-40B4-BE49-F238E27FC236}">
                <a16:creationId xmlns:a16="http://schemas.microsoft.com/office/drawing/2014/main" id="{EC3FF616-38EA-D82E-8E42-EE1284205589}"/>
              </a:ext>
            </a:extLst>
          </p:cNvPr>
          <p:cNvSpPr/>
          <p:nvPr/>
        </p:nvSpPr>
        <p:spPr>
          <a:xfrm>
            <a:off x="335280" y="3680460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/>
          </a:p>
        </p:txBody>
      </p:sp>
      <p:sp>
        <p:nvSpPr>
          <p:cNvPr id="34" name="Text 86">
            <a:extLst>
              <a:ext uri="{FF2B5EF4-FFF2-40B4-BE49-F238E27FC236}">
                <a16:creationId xmlns:a16="http://schemas.microsoft.com/office/drawing/2014/main" id="{F572230E-2302-AC18-E905-7A62101DAA87}"/>
              </a:ext>
            </a:extLst>
          </p:cNvPr>
          <p:cNvSpPr/>
          <p:nvPr/>
        </p:nvSpPr>
        <p:spPr>
          <a:xfrm>
            <a:off x="335280" y="3808476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Sell</a:t>
            </a:r>
            <a:endParaRPr lang="en-US" sz="1200"/>
          </a:p>
        </p:txBody>
      </p:sp>
      <p:sp>
        <p:nvSpPr>
          <p:cNvPr id="35" name="Text 87">
            <a:extLst>
              <a:ext uri="{FF2B5EF4-FFF2-40B4-BE49-F238E27FC236}">
                <a16:creationId xmlns:a16="http://schemas.microsoft.com/office/drawing/2014/main" id="{1E883885-2F7D-1EA2-38C4-A7B137AF256B}"/>
              </a:ext>
            </a:extLst>
          </p:cNvPr>
          <p:cNvSpPr/>
          <p:nvPr/>
        </p:nvSpPr>
        <p:spPr>
          <a:xfrm>
            <a:off x="3215640" y="3680460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WEIGHT</a:t>
            </a:r>
            <a:endParaRPr lang="en-US" sz="800"/>
          </a:p>
        </p:txBody>
      </p:sp>
      <p:sp>
        <p:nvSpPr>
          <p:cNvPr id="36" name="Text 88">
            <a:extLst>
              <a:ext uri="{FF2B5EF4-FFF2-40B4-BE49-F238E27FC236}">
                <a16:creationId xmlns:a16="http://schemas.microsoft.com/office/drawing/2014/main" id="{4758EE38-E42C-816A-1110-61E72995A6F7}"/>
              </a:ext>
            </a:extLst>
          </p:cNvPr>
          <p:cNvSpPr/>
          <p:nvPr/>
        </p:nvSpPr>
        <p:spPr>
          <a:xfrm>
            <a:off x="3215640" y="3808476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0.62% - closer to market</a:t>
            </a:r>
            <a:endParaRPr lang="en-US" sz="1200"/>
          </a:p>
        </p:txBody>
      </p:sp>
      <p:sp>
        <p:nvSpPr>
          <p:cNvPr id="37" name="Text 7">
            <a:extLst>
              <a:ext uri="{FF2B5EF4-FFF2-40B4-BE49-F238E27FC236}">
                <a16:creationId xmlns:a16="http://schemas.microsoft.com/office/drawing/2014/main" id="{3C912D83-9C47-D329-6C07-0FE27CB66FCE}"/>
              </a:ext>
            </a:extLst>
          </p:cNvPr>
          <p:cNvSpPr/>
          <p:nvPr/>
        </p:nvSpPr>
        <p:spPr>
          <a:xfrm>
            <a:off x="7223760" y="20116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</a:t>
            </a:r>
            <a:r>
              <a:rPr lang="en-US" sz="800" b="1" kern="0" spc="20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8" name="Text 10">
            <a:extLst>
              <a:ext uri="{FF2B5EF4-FFF2-40B4-BE49-F238E27FC236}">
                <a16:creationId xmlns:a16="http://schemas.microsoft.com/office/drawing/2014/main" id="{6AC015D4-7E59-62BC-801E-310DEE4E5CA7}"/>
              </a:ext>
            </a:extLst>
          </p:cNvPr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9" name="Text 15">
            <a:extLst>
              <a:ext uri="{FF2B5EF4-FFF2-40B4-BE49-F238E27FC236}">
                <a16:creationId xmlns:a16="http://schemas.microsoft.com/office/drawing/2014/main" id="{11A68845-13F7-270C-C236-293B8B7775B0}"/>
              </a:ext>
            </a:extLst>
          </p:cNvPr>
          <p:cNvSpPr/>
          <p:nvPr/>
        </p:nvSpPr>
        <p:spPr>
          <a:xfrm>
            <a:off x="10515600" y="165401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43" name="Picture 42" descr="A spreadsheet with numbers and numbers&#10;&#10;AI-generated content may be incorrect.">
            <a:extLst>
              <a:ext uri="{FF2B5EF4-FFF2-40B4-BE49-F238E27FC236}">
                <a16:creationId xmlns:a16="http://schemas.microsoft.com/office/drawing/2014/main" id="{BE725733-2C6E-81A6-FEAE-F4E32391C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0599" y="1518020"/>
            <a:ext cx="6372750" cy="478207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143000"/>
            <a:ext cx="12161520" cy="4572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59080" y="100912"/>
            <a:ext cx="975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GEHC</a:t>
            </a:r>
            <a:endParaRPr lang="en-US" sz="3200"/>
          </a:p>
        </p:txBody>
      </p:sp>
      <p:sp>
        <p:nvSpPr>
          <p:cNvPr id="7" name="Text 5"/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 HealthCare Technologies</a:t>
            </a:r>
            <a:endParaRPr lang="en-US" sz="2400"/>
          </a:p>
        </p:txBody>
      </p:sp>
      <p:sp>
        <p:nvSpPr>
          <p:cNvPr id="8" name="Text 6"/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NASDAQ: GEHC</a:t>
            </a:r>
            <a:endParaRPr lang="en-US" sz="1100"/>
          </a:p>
        </p:txBody>
      </p:sp>
      <p:sp>
        <p:nvSpPr>
          <p:cNvPr id="9" name="Text 7"/>
          <p:cNvSpPr/>
          <p:nvPr/>
        </p:nvSpPr>
        <p:spPr>
          <a:xfrm>
            <a:off x="7223760" y="20116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$74.15</a:t>
            </a:r>
            <a:endParaRPr lang="en-US" sz="2400"/>
          </a:p>
        </p:txBody>
      </p:sp>
      <p:sp>
        <p:nvSpPr>
          <p:cNvPr id="11" name="Text 9"/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4/20/2026</a:t>
            </a:r>
            <a:endParaRPr lang="en-US" sz="800"/>
          </a:p>
        </p:txBody>
      </p:sp>
      <p:sp>
        <p:nvSpPr>
          <p:cNvPr id="12" name="Text 10"/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$95.94</a:t>
            </a:r>
            <a:endParaRPr lang="en-US" sz="2400"/>
          </a:p>
        </p:txBody>
      </p:sp>
      <p:sp>
        <p:nvSpPr>
          <p:cNvPr id="14" name="Text 12"/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86EFAC"/>
                </a:solidFill>
                <a:latin typeface="Calibri"/>
                <a:ea typeface="Calibri"/>
                <a:cs typeface="Calibri"/>
              </a:rPr>
              <a:t>+29.39% upside</a:t>
            </a:r>
          </a:p>
        </p:txBody>
      </p:sp>
      <p:sp>
        <p:nvSpPr>
          <p:cNvPr id="15" name="Shape 13"/>
          <p:cNvSpPr/>
          <p:nvPr/>
        </p:nvSpPr>
        <p:spPr>
          <a:xfrm>
            <a:off x="10515600" y="365760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200"/>
          </a:p>
        </p:txBody>
      </p:sp>
      <p:sp>
        <p:nvSpPr>
          <p:cNvPr id="17" name="Text 15"/>
          <p:cNvSpPr/>
          <p:nvPr/>
        </p:nvSpPr>
        <p:spPr>
          <a:xfrm>
            <a:off x="10515600" y="20116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326123" y="5010489"/>
            <a:ext cx="5138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EPS Forecast (3-YEAR)</a:t>
            </a:r>
            <a:endParaRPr lang="en-US" sz="1100"/>
          </a:p>
        </p:txBody>
      </p:sp>
      <p:sp>
        <p:nvSpPr>
          <p:cNvPr id="25" name="Text 23"/>
          <p:cNvSpPr/>
          <p:nvPr/>
        </p:nvSpPr>
        <p:spPr>
          <a:xfrm>
            <a:off x="326123" y="3314416"/>
            <a:ext cx="5596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FORECAST (3-YEAR)</a:t>
            </a:r>
            <a:endParaRPr lang="en-US" sz="1100"/>
          </a:p>
        </p:txBody>
      </p:sp>
      <p:sp>
        <p:nvSpPr>
          <p:cNvPr id="65" name="Text 62"/>
          <p:cNvSpPr/>
          <p:nvPr/>
        </p:nvSpPr>
        <p:spPr>
          <a:xfrm>
            <a:off x="6355080" y="498348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/>
          </a:p>
        </p:txBody>
      </p:sp>
      <p:sp>
        <p:nvSpPr>
          <p:cNvPr id="67" name="Shape 64"/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5"/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69" name="Text 66"/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/>
          </a:p>
        </p:txBody>
      </p:sp>
      <p:graphicFrame>
        <p:nvGraphicFramePr>
          <p:cNvPr id="20" name="Table 0">
            <a:extLst>
              <a:ext uri="{FF2B5EF4-FFF2-40B4-BE49-F238E27FC236}">
                <a16:creationId xmlns:a16="http://schemas.microsoft.com/office/drawing/2014/main" id="{538FC147-DBF9-A7C9-4475-F72C853EE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152143"/>
              </p:ext>
            </p:extLst>
          </p:nvPr>
        </p:nvGraphicFramePr>
        <p:xfrm>
          <a:off x="269603" y="3676969"/>
          <a:ext cx="5652648" cy="128016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58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0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47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(dollars in millions)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$22,592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$21,606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$20,524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Revenue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$23,536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$21,450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$20,625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% Growth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3.0%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3.8%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4.8%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Operating Income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$18,850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$16,100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$15,230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Net Income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$2,464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$2,226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$2,083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6" name="Table 1">
            <a:extLst>
              <a:ext uri="{FF2B5EF4-FFF2-40B4-BE49-F238E27FC236}">
                <a16:creationId xmlns:a16="http://schemas.microsoft.com/office/drawing/2014/main" id="{D5925E4E-C623-711D-D8B9-9B960A2C9D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928113"/>
              </p:ext>
            </p:extLst>
          </p:nvPr>
        </p:nvGraphicFramePr>
        <p:xfrm>
          <a:off x="269604" y="5381811"/>
          <a:ext cx="5698166" cy="91155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02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78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EPS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Basic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$5.55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$5.02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$4.56</a:t>
                      </a:r>
                      <a:endParaRPr lang="en-US" sz="9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Diluted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$5.52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$5.00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$4.55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 – GAAP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$5.57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$5.02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$4.55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8" name="Table 2">
            <a:extLst>
              <a:ext uri="{FF2B5EF4-FFF2-40B4-BE49-F238E27FC236}">
                <a16:creationId xmlns:a16="http://schemas.microsoft.com/office/drawing/2014/main" id="{B9687253-D4AF-AFFA-403F-6FCF6E15CB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609527"/>
              </p:ext>
            </p:extLst>
          </p:nvPr>
        </p:nvGraphicFramePr>
        <p:xfrm>
          <a:off x="6437227" y="4328406"/>
          <a:ext cx="5349240" cy="11887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77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Absolute Basis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High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Low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Average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Current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26.26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11.34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17.99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FF0000"/>
                          </a:solidFill>
                        </a:rPr>
                        <a:t>15.26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P/B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5.99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1.52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4.37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FF0000"/>
                          </a:solidFill>
                        </a:rPr>
                        <a:t>3.26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P/S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2.19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1.36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1.82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FF0000"/>
                          </a:solidFill>
                        </a:rPr>
                        <a:t>1.64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P/EBITDA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14.02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8.07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11.22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FF0000"/>
                          </a:solidFill>
                        </a:rPr>
                        <a:t>9.94</a:t>
                      </a:r>
                      <a:endParaRPr lang="en-US" sz="90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81">
            <a:extLst>
              <a:ext uri="{FF2B5EF4-FFF2-40B4-BE49-F238E27FC236}">
                <a16:creationId xmlns:a16="http://schemas.microsoft.com/office/drawing/2014/main" id="{60267956-E653-9EBE-DD5A-BB273A9443E2}"/>
              </a:ext>
            </a:extLst>
          </p:cNvPr>
          <p:cNvSpPr txBox="1"/>
          <p:nvPr/>
        </p:nvSpPr>
        <p:spPr>
          <a:xfrm>
            <a:off x="8545030" y="1289149"/>
            <a:ext cx="3859579" cy="30896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1400" b="1"/>
              <a:t>Business</a:t>
            </a:r>
            <a:r>
              <a:rPr lang="en-US" sz="140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>
                <a:ea typeface="Calibri"/>
                <a:cs typeface="Calibri"/>
              </a:rPr>
              <a:t>Medtech with focus in imaging and visualization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>
                <a:ea typeface="Calibri"/>
                <a:cs typeface="Calibri"/>
              </a:rPr>
              <a:t>30%+ market share in imaging industry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>
                <a:ea typeface="Calibri"/>
                <a:cs typeface="Calibri"/>
              </a:rPr>
              <a:t>Sells services and consumables that pairs with equipment</a:t>
            </a:r>
          </a:p>
          <a:p>
            <a:pPr fontAlgn="base"/>
            <a:r>
              <a:rPr lang="en-US" sz="1400" b="1"/>
              <a:t>Growth Drivers </a:t>
            </a:r>
            <a:r>
              <a:rPr lang="en-US" sz="140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>
                <a:ea typeface="Calibri"/>
                <a:cs typeface="Calibri"/>
              </a:rPr>
              <a:t>Aging demographic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>
                <a:ea typeface="Calibri"/>
                <a:cs typeface="Calibri"/>
              </a:rPr>
              <a:t>AI-enabled productivity solutions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>
                <a:ea typeface="Calibri"/>
                <a:cs typeface="Calibri"/>
              </a:rPr>
              <a:t>Emerging markets</a:t>
            </a:r>
          </a:p>
          <a:p>
            <a:pPr fontAlgn="base"/>
            <a:r>
              <a:rPr lang="en-US" sz="1400" b="1"/>
              <a:t>Valuation</a:t>
            </a:r>
            <a:r>
              <a:rPr lang="en-US" sz="140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>
                <a:ea typeface="Calibri"/>
                <a:cs typeface="Calibri"/>
              </a:rPr>
              <a:t>P/E ~15.26 (value)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>
                <a:ea typeface="Calibri"/>
                <a:cs typeface="Calibri"/>
              </a:rPr>
              <a:t>Beat EPS and Revenue for 4 quarters</a:t>
            </a:r>
          </a:p>
          <a:p>
            <a:pPr fontAlgn="base">
              <a:lnSpc>
                <a:spcPts val="1500"/>
              </a:lnSpc>
            </a:pPr>
            <a:endParaRPr lang="en-US">
              <a:latin typeface="Segoe UI" panose="020B0502040204020203" pitchFamily="34" charset="0"/>
              <a:ea typeface="Calibri"/>
              <a:cs typeface="Segoe UI" panose="020B0502040204020203" pitchFamily="34" charset="0"/>
            </a:endParaRPr>
          </a:p>
        </p:txBody>
      </p:sp>
      <p:pic>
        <p:nvPicPr>
          <p:cNvPr id="29" name="Picture 28" descr="A graph with blue lines&#10;&#10;AI-generated content may be incorrect.">
            <a:extLst>
              <a:ext uri="{FF2B5EF4-FFF2-40B4-BE49-F238E27FC236}">
                <a16:creationId xmlns:a16="http://schemas.microsoft.com/office/drawing/2014/main" id="{E9EE5F64-2335-BD9E-3ABE-A10CC7830E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1" t="124" r="-1047" b="-2396"/>
          <a:stretch>
            <a:fillRect/>
          </a:stretch>
        </p:blipFill>
        <p:spPr>
          <a:xfrm>
            <a:off x="263854" y="1288919"/>
            <a:ext cx="5812356" cy="2025497"/>
          </a:xfrm>
          <a:prstGeom prst="rect">
            <a:avLst/>
          </a:prstGeom>
        </p:spPr>
      </p:pic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8EE3F5AB-A8B6-B174-22A3-56E851E0AD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3736341"/>
              </p:ext>
            </p:extLst>
          </p:nvPr>
        </p:nvGraphicFramePr>
        <p:xfrm>
          <a:off x="5120036" y="1290870"/>
          <a:ext cx="4572000" cy="271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FD08A-5D99-C5FB-B05A-C670BE86D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17">
            <a:extLst>
              <a:ext uri="{FF2B5EF4-FFF2-40B4-BE49-F238E27FC236}">
                <a16:creationId xmlns:a16="http://schemas.microsoft.com/office/drawing/2014/main" id="{C7950184-8536-572F-1EDF-AFA454CAC05C}"/>
              </a:ext>
            </a:extLst>
          </p:cNvPr>
          <p:cNvSpPr/>
          <p:nvPr/>
        </p:nvSpPr>
        <p:spPr>
          <a:xfrm>
            <a:off x="204216" y="1380744"/>
            <a:ext cx="5138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VALUATION</a:t>
            </a:r>
            <a:endParaRPr lang="en-US" sz="110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8B67DBF7-F47F-5564-3D32-F12576615A5E}"/>
              </a:ext>
            </a:extLst>
          </p:cNvPr>
          <p:cNvSpPr/>
          <p:nvPr/>
        </p:nvSpPr>
        <p:spPr>
          <a:xfrm>
            <a:off x="259080" y="1691640"/>
            <a:ext cx="5227320" cy="105156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7C47E078-F639-B3DD-3F33-25A93E28EFA2}"/>
              </a:ext>
            </a:extLst>
          </p:cNvPr>
          <p:cNvSpPr/>
          <p:nvPr/>
        </p:nvSpPr>
        <p:spPr>
          <a:xfrm>
            <a:off x="396240" y="1798755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IMPLIED</a:t>
            </a:r>
            <a:r>
              <a:rPr lang="en-US" sz="1000" b="1" kern="0" spc="300">
                <a:solidFill>
                  <a:srgbClr val="5EEA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b="1" kern="0" spc="3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PER SHARE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DC034DD5-540F-A020-8D0D-FC5B215DBFC1}"/>
              </a:ext>
            </a:extLst>
          </p:cNvPr>
          <p:cNvSpPr/>
          <p:nvPr/>
        </p:nvSpPr>
        <p:spPr>
          <a:xfrm>
            <a:off x="386443" y="19888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$95.94</a:t>
            </a:r>
            <a:endParaRPr lang="en-US" sz="3600">
              <a:latin typeface="Calibri"/>
              <a:ea typeface="Calibri"/>
              <a:cs typeface="Calibri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981482A2-13D9-8645-D462-C095169EA8B0}"/>
              </a:ext>
            </a:extLst>
          </p:cNvPr>
          <p:cNvSpPr/>
          <p:nvPr/>
        </p:nvSpPr>
        <p:spPr>
          <a:xfrm>
            <a:off x="3032760" y="212140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>
                <a:solidFill>
                  <a:srgbClr val="86EFAC"/>
                </a:solidFill>
                <a:latin typeface="Calibri"/>
                <a:ea typeface="Calibri"/>
                <a:cs typeface="Calibri"/>
              </a:rPr>
              <a:t>+29.39% vs. current</a:t>
            </a:r>
            <a:endParaRPr lang="en-US" sz="1300">
              <a:solidFill>
                <a:srgbClr val="86EFA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7" name="Text 95">
            <a:extLst>
              <a:ext uri="{FF2B5EF4-FFF2-40B4-BE49-F238E27FC236}">
                <a16:creationId xmlns:a16="http://schemas.microsoft.com/office/drawing/2014/main" id="{A6798467-E31F-A686-BD66-6362720C6228}"/>
              </a:ext>
            </a:extLst>
          </p:cNvPr>
          <p:cNvSpPr/>
          <p:nvPr/>
        </p:nvSpPr>
        <p:spPr>
          <a:xfrm>
            <a:off x="6355080" y="498348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/>
          </a:p>
        </p:txBody>
      </p:sp>
      <p:sp>
        <p:nvSpPr>
          <p:cNvPr id="99" name="Shape 97">
            <a:extLst>
              <a:ext uri="{FF2B5EF4-FFF2-40B4-BE49-F238E27FC236}">
                <a16:creationId xmlns:a16="http://schemas.microsoft.com/office/drawing/2014/main" id="{14B020A9-DD4D-5550-0900-59D8CD9E5B55}"/>
              </a:ext>
            </a:extLst>
          </p:cNvPr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98">
            <a:extLst>
              <a:ext uri="{FF2B5EF4-FFF2-40B4-BE49-F238E27FC236}">
                <a16:creationId xmlns:a16="http://schemas.microsoft.com/office/drawing/2014/main" id="{A0B1E116-2A81-6EFA-CDE5-6B559A68D155}"/>
              </a:ext>
            </a:extLst>
          </p:cNvPr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101" name="Text 99">
            <a:extLst>
              <a:ext uri="{FF2B5EF4-FFF2-40B4-BE49-F238E27FC236}">
                <a16:creationId xmlns:a16="http://schemas.microsoft.com/office/drawing/2014/main" id="{D234A600-FE51-B980-C6E2-90C9CAD53DD3}"/>
              </a:ext>
            </a:extLst>
          </p:cNvPr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/>
                <a:ea typeface="Calibri"/>
                <a:cs typeface="Calibri"/>
              </a:rPr>
              <a:t>12</a:t>
            </a:r>
            <a:endParaRPr lang="en-US" sz="900"/>
          </a:p>
        </p:txBody>
      </p:sp>
      <p:graphicFrame>
        <p:nvGraphicFramePr>
          <p:cNvPr id="24" name="Table 3">
            <a:extLst>
              <a:ext uri="{FF2B5EF4-FFF2-40B4-BE49-F238E27FC236}">
                <a16:creationId xmlns:a16="http://schemas.microsoft.com/office/drawing/2014/main" id="{F0A2859B-EAAD-6FBD-2633-76FAB6BF01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2294"/>
              </p:ext>
            </p:extLst>
          </p:nvPr>
        </p:nvGraphicFramePr>
        <p:xfrm>
          <a:off x="259081" y="4856988"/>
          <a:ext cx="5227320" cy="13258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90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6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Shares Held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0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$74.15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Market Value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$0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0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S&amp;P 500 GEHC 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 5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Recommendation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BUY 50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 50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$95.94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Expected Return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29.39%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90FBCFD7-69BE-36C4-02FE-4F77C3A85091}"/>
              </a:ext>
            </a:extLst>
          </p:cNvPr>
          <p:cNvSpPr txBox="1"/>
          <p:nvPr/>
        </p:nvSpPr>
        <p:spPr>
          <a:xfrm>
            <a:off x="206248" y="4538836"/>
            <a:ext cx="5632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Calibri" pitchFamily="34" charset="0"/>
                <a:ea typeface="Calibri" pitchFamily="34" charset="-122"/>
                <a:cs typeface="Calibri" pitchFamily="34" charset="-120"/>
              </a:rPr>
              <a:t>SIM Portfolio Position &amp; Recommendation</a:t>
            </a:r>
            <a:endParaRPr lang="en-US" sz="1200"/>
          </a:p>
          <a:p>
            <a:endParaRPr lang="en-US" sz="1200"/>
          </a:p>
        </p:txBody>
      </p:sp>
      <p:sp>
        <p:nvSpPr>
          <p:cNvPr id="26" name="Shape 78">
            <a:extLst>
              <a:ext uri="{FF2B5EF4-FFF2-40B4-BE49-F238E27FC236}">
                <a16:creationId xmlns:a16="http://schemas.microsoft.com/office/drawing/2014/main" id="{B2930F1E-241E-3A4D-CD0A-651CACFDFA36}"/>
              </a:ext>
            </a:extLst>
          </p:cNvPr>
          <p:cNvSpPr/>
          <p:nvPr/>
        </p:nvSpPr>
        <p:spPr>
          <a:xfrm>
            <a:off x="213360" y="2985516"/>
            <a:ext cx="5273040" cy="146304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79">
            <a:extLst>
              <a:ext uri="{FF2B5EF4-FFF2-40B4-BE49-F238E27FC236}">
                <a16:creationId xmlns:a16="http://schemas.microsoft.com/office/drawing/2014/main" id="{42CDA610-64D7-FBAC-AC16-3F29ECC2D27B}"/>
              </a:ext>
            </a:extLst>
          </p:cNvPr>
          <p:cNvSpPr/>
          <p:nvPr/>
        </p:nvSpPr>
        <p:spPr>
          <a:xfrm>
            <a:off x="219456" y="2985516"/>
            <a:ext cx="54864" cy="146304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8" name="Text 80">
            <a:extLst>
              <a:ext uri="{FF2B5EF4-FFF2-40B4-BE49-F238E27FC236}">
                <a16:creationId xmlns:a16="http://schemas.microsoft.com/office/drawing/2014/main" id="{FF17FBAB-6248-B0AF-459F-718FC8536918}"/>
              </a:ext>
            </a:extLst>
          </p:cNvPr>
          <p:cNvSpPr/>
          <p:nvPr/>
        </p:nvSpPr>
        <p:spPr>
          <a:xfrm>
            <a:off x="335280" y="3058668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latin typeface="Calibri" pitchFamily="34" charset="0"/>
                <a:ea typeface="Calibri" pitchFamily="34" charset="-122"/>
                <a:cs typeface="Calibri" pitchFamily="34" charset="-120"/>
              </a:rPr>
              <a:t>SIM POSITION</a:t>
            </a:r>
            <a:endParaRPr lang="en-US" sz="1000"/>
          </a:p>
        </p:txBody>
      </p:sp>
      <p:sp>
        <p:nvSpPr>
          <p:cNvPr id="29" name="Text 81">
            <a:extLst>
              <a:ext uri="{FF2B5EF4-FFF2-40B4-BE49-F238E27FC236}">
                <a16:creationId xmlns:a16="http://schemas.microsoft.com/office/drawing/2014/main" id="{CA537B06-D280-D380-8E74-F2EA305A6EB2}"/>
              </a:ext>
            </a:extLst>
          </p:cNvPr>
          <p:cNvSpPr/>
          <p:nvPr/>
        </p:nvSpPr>
        <p:spPr>
          <a:xfrm>
            <a:off x="335280" y="3332988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WEIGHT</a:t>
            </a:r>
            <a:endParaRPr lang="en-US" sz="800"/>
          </a:p>
        </p:txBody>
      </p:sp>
      <p:sp>
        <p:nvSpPr>
          <p:cNvPr id="30" name="Text 82">
            <a:extLst>
              <a:ext uri="{FF2B5EF4-FFF2-40B4-BE49-F238E27FC236}">
                <a16:creationId xmlns:a16="http://schemas.microsoft.com/office/drawing/2014/main" id="{4F14BAF0-0D28-1F1E-D1E9-99E819B032CF}"/>
              </a:ext>
            </a:extLst>
          </p:cNvPr>
          <p:cNvSpPr/>
          <p:nvPr/>
        </p:nvSpPr>
        <p:spPr>
          <a:xfrm>
            <a:off x="335280" y="3461004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0%</a:t>
            </a:r>
            <a:endParaRPr lang="en-US" sz="1200"/>
          </a:p>
        </p:txBody>
      </p:sp>
      <p:sp>
        <p:nvSpPr>
          <p:cNvPr id="31" name="Text 83">
            <a:extLst>
              <a:ext uri="{FF2B5EF4-FFF2-40B4-BE49-F238E27FC236}">
                <a16:creationId xmlns:a16="http://schemas.microsoft.com/office/drawing/2014/main" id="{0482D236-7443-48B9-E8C1-CED5E5705876}"/>
              </a:ext>
            </a:extLst>
          </p:cNvPr>
          <p:cNvSpPr/>
          <p:nvPr/>
        </p:nvSpPr>
        <p:spPr>
          <a:xfrm>
            <a:off x="3215640" y="3332988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VALUE</a:t>
            </a:r>
            <a:endParaRPr lang="en-US" sz="800"/>
          </a:p>
        </p:txBody>
      </p:sp>
      <p:sp>
        <p:nvSpPr>
          <p:cNvPr id="32" name="Text 84">
            <a:extLst>
              <a:ext uri="{FF2B5EF4-FFF2-40B4-BE49-F238E27FC236}">
                <a16:creationId xmlns:a16="http://schemas.microsoft.com/office/drawing/2014/main" id="{F021187F-0BB7-55CC-B9EE-65A264B1926C}"/>
              </a:ext>
            </a:extLst>
          </p:cNvPr>
          <p:cNvSpPr/>
          <p:nvPr/>
        </p:nvSpPr>
        <p:spPr>
          <a:xfrm>
            <a:off x="3215640" y="3461004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$0.0</a:t>
            </a:r>
            <a:endParaRPr lang="en-US" sz="1200"/>
          </a:p>
        </p:txBody>
      </p:sp>
      <p:sp>
        <p:nvSpPr>
          <p:cNvPr id="33" name="Text 85">
            <a:extLst>
              <a:ext uri="{FF2B5EF4-FFF2-40B4-BE49-F238E27FC236}">
                <a16:creationId xmlns:a16="http://schemas.microsoft.com/office/drawing/2014/main" id="{4BD39936-711F-38E6-3C24-F13B0012BB00}"/>
              </a:ext>
            </a:extLst>
          </p:cNvPr>
          <p:cNvSpPr/>
          <p:nvPr/>
        </p:nvSpPr>
        <p:spPr>
          <a:xfrm>
            <a:off x="335280" y="3680460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/>
          </a:p>
        </p:txBody>
      </p:sp>
      <p:sp>
        <p:nvSpPr>
          <p:cNvPr id="34" name="Text 86">
            <a:extLst>
              <a:ext uri="{FF2B5EF4-FFF2-40B4-BE49-F238E27FC236}">
                <a16:creationId xmlns:a16="http://schemas.microsoft.com/office/drawing/2014/main" id="{05536729-5435-D193-2AA6-6DC0BA0F493B}"/>
              </a:ext>
            </a:extLst>
          </p:cNvPr>
          <p:cNvSpPr/>
          <p:nvPr/>
        </p:nvSpPr>
        <p:spPr>
          <a:xfrm>
            <a:off x="335280" y="3808476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cs typeface="Calibri" pitchFamily="34" charset="-120"/>
              </a:rPr>
              <a:t>Buy </a:t>
            </a:r>
            <a:endParaRPr lang="en-US" sz="1200"/>
          </a:p>
        </p:txBody>
      </p:sp>
      <p:sp>
        <p:nvSpPr>
          <p:cNvPr id="35" name="Text 87">
            <a:extLst>
              <a:ext uri="{FF2B5EF4-FFF2-40B4-BE49-F238E27FC236}">
                <a16:creationId xmlns:a16="http://schemas.microsoft.com/office/drawing/2014/main" id="{5013C934-3797-D740-278E-631FE474534A}"/>
              </a:ext>
            </a:extLst>
          </p:cNvPr>
          <p:cNvSpPr/>
          <p:nvPr/>
        </p:nvSpPr>
        <p:spPr>
          <a:xfrm>
            <a:off x="3215640" y="3680460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WEIGHT</a:t>
            </a:r>
            <a:endParaRPr lang="en-US" sz="800"/>
          </a:p>
        </p:txBody>
      </p:sp>
      <p:sp>
        <p:nvSpPr>
          <p:cNvPr id="36" name="Text 88">
            <a:extLst>
              <a:ext uri="{FF2B5EF4-FFF2-40B4-BE49-F238E27FC236}">
                <a16:creationId xmlns:a16="http://schemas.microsoft.com/office/drawing/2014/main" id="{EEB95191-4AC6-296E-5B86-D1E5E7A50A2C}"/>
              </a:ext>
            </a:extLst>
          </p:cNvPr>
          <p:cNvSpPr/>
          <p:nvPr/>
        </p:nvSpPr>
        <p:spPr>
          <a:xfrm>
            <a:off x="3215640" y="3808476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0.50%</a:t>
            </a:r>
            <a:endParaRPr lang="en-US" sz="1200"/>
          </a:p>
        </p:txBody>
      </p:sp>
      <p:sp>
        <p:nvSpPr>
          <p:cNvPr id="9" name="Shape 0">
            <a:extLst>
              <a:ext uri="{FF2B5EF4-FFF2-40B4-BE49-F238E27FC236}">
                <a16:creationId xmlns:a16="http://schemas.microsoft.com/office/drawing/2014/main" id="{E6650098-18CB-579A-48C5-24729A0E02F0}"/>
              </a:ext>
            </a:extLst>
          </p:cNvPr>
          <p:cNvSpPr/>
          <p:nvPr/>
        </p:nvSpPr>
        <p:spPr>
          <a:xfrm>
            <a:off x="0" y="0"/>
            <a:ext cx="12161520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">
            <a:extLst>
              <a:ext uri="{FF2B5EF4-FFF2-40B4-BE49-F238E27FC236}">
                <a16:creationId xmlns:a16="http://schemas.microsoft.com/office/drawing/2014/main" id="{32110025-6142-D4AB-C241-C6C5E8CFF42A}"/>
              </a:ext>
            </a:extLst>
          </p:cNvPr>
          <p:cNvSpPr/>
          <p:nvPr/>
        </p:nvSpPr>
        <p:spPr>
          <a:xfrm>
            <a:off x="0" y="1143000"/>
            <a:ext cx="12161520" cy="4572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0CCDCC7D-044C-AB8B-CE83-9EF1D19D48CE}"/>
              </a:ext>
            </a:extLst>
          </p:cNvPr>
          <p:cNvSpPr/>
          <p:nvPr/>
        </p:nvSpPr>
        <p:spPr>
          <a:xfrm>
            <a:off x="259080" y="100912"/>
            <a:ext cx="975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GEHC</a:t>
            </a:r>
            <a:endParaRPr lang="en-US" sz="3200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E91F24AE-17CC-569B-FAFF-8E6BF11AB2B6}"/>
              </a:ext>
            </a:extLst>
          </p:cNvPr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 HealthCare Technologies</a:t>
            </a:r>
            <a:endParaRPr lang="en-US" sz="2400"/>
          </a:p>
        </p:txBody>
      </p:sp>
      <p:sp>
        <p:nvSpPr>
          <p:cNvPr id="40" name="Text 6">
            <a:extLst>
              <a:ext uri="{FF2B5EF4-FFF2-40B4-BE49-F238E27FC236}">
                <a16:creationId xmlns:a16="http://schemas.microsoft.com/office/drawing/2014/main" id="{1B01C6BE-2B01-FF37-D770-2E74B9713983}"/>
              </a:ext>
            </a:extLst>
          </p:cNvPr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NASDAQ: GEHC</a:t>
            </a:r>
            <a:endParaRPr lang="en-US" sz="1100"/>
          </a:p>
        </p:txBody>
      </p:sp>
      <p:sp>
        <p:nvSpPr>
          <p:cNvPr id="41" name="Text 7">
            <a:extLst>
              <a:ext uri="{FF2B5EF4-FFF2-40B4-BE49-F238E27FC236}">
                <a16:creationId xmlns:a16="http://schemas.microsoft.com/office/drawing/2014/main" id="{DB3E2692-E01B-D783-EF99-62A36678A91D}"/>
              </a:ext>
            </a:extLst>
          </p:cNvPr>
          <p:cNvSpPr/>
          <p:nvPr/>
        </p:nvSpPr>
        <p:spPr>
          <a:xfrm>
            <a:off x="7223760" y="20116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42" name="Text 8">
            <a:extLst>
              <a:ext uri="{FF2B5EF4-FFF2-40B4-BE49-F238E27FC236}">
                <a16:creationId xmlns:a16="http://schemas.microsoft.com/office/drawing/2014/main" id="{287987AE-9DE7-1B11-794A-BA053E6D2BF2}"/>
              </a:ext>
            </a:extLst>
          </p:cNvPr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$74.15</a:t>
            </a:r>
            <a:endParaRPr lang="en-US" sz="2400"/>
          </a:p>
        </p:txBody>
      </p:sp>
      <p:sp>
        <p:nvSpPr>
          <p:cNvPr id="44" name="Text 9">
            <a:extLst>
              <a:ext uri="{FF2B5EF4-FFF2-40B4-BE49-F238E27FC236}">
                <a16:creationId xmlns:a16="http://schemas.microsoft.com/office/drawing/2014/main" id="{B7C4E44B-430A-4A70-B6FF-1A92C96EA305}"/>
              </a:ext>
            </a:extLst>
          </p:cNvPr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4/20/2026</a:t>
            </a:r>
            <a:endParaRPr lang="en-US" sz="800"/>
          </a:p>
        </p:txBody>
      </p:sp>
      <p:sp>
        <p:nvSpPr>
          <p:cNvPr id="45" name="Text 10">
            <a:extLst>
              <a:ext uri="{FF2B5EF4-FFF2-40B4-BE49-F238E27FC236}">
                <a16:creationId xmlns:a16="http://schemas.microsoft.com/office/drawing/2014/main" id="{C9835A81-48F3-B9BA-83EA-EA3C2248E575}"/>
              </a:ext>
            </a:extLst>
          </p:cNvPr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46" name="Text 11">
            <a:extLst>
              <a:ext uri="{FF2B5EF4-FFF2-40B4-BE49-F238E27FC236}">
                <a16:creationId xmlns:a16="http://schemas.microsoft.com/office/drawing/2014/main" id="{B0E57E2D-D491-A255-A8D6-2F95FD4FDABE}"/>
              </a:ext>
            </a:extLst>
          </p:cNvPr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$95.94</a:t>
            </a:r>
            <a:endParaRPr lang="en-US" sz="2400"/>
          </a:p>
        </p:txBody>
      </p:sp>
      <p:sp>
        <p:nvSpPr>
          <p:cNvPr id="47" name="Text 12">
            <a:extLst>
              <a:ext uri="{FF2B5EF4-FFF2-40B4-BE49-F238E27FC236}">
                <a16:creationId xmlns:a16="http://schemas.microsoft.com/office/drawing/2014/main" id="{ED7E5497-C348-4527-8BF2-520B0627FA64}"/>
              </a:ext>
            </a:extLst>
          </p:cNvPr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86EFAC"/>
                </a:solidFill>
                <a:latin typeface="Calibri"/>
                <a:ea typeface="Calibri"/>
                <a:cs typeface="Calibri"/>
              </a:rPr>
              <a:t>+29.39% upside</a:t>
            </a:r>
          </a:p>
        </p:txBody>
      </p:sp>
      <p:sp>
        <p:nvSpPr>
          <p:cNvPr id="48" name="Shape 13">
            <a:extLst>
              <a:ext uri="{FF2B5EF4-FFF2-40B4-BE49-F238E27FC236}">
                <a16:creationId xmlns:a16="http://schemas.microsoft.com/office/drawing/2014/main" id="{85F0F83C-AB49-7CF1-C28C-BDC14CC75CA1}"/>
              </a:ext>
            </a:extLst>
          </p:cNvPr>
          <p:cNvSpPr/>
          <p:nvPr/>
        </p:nvSpPr>
        <p:spPr>
          <a:xfrm>
            <a:off x="10515600" y="365760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14">
            <a:extLst>
              <a:ext uri="{FF2B5EF4-FFF2-40B4-BE49-F238E27FC236}">
                <a16:creationId xmlns:a16="http://schemas.microsoft.com/office/drawing/2014/main" id="{447676C6-1FEE-5F10-AF2D-D8B952B56A6A}"/>
              </a:ext>
            </a:extLst>
          </p:cNvPr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200"/>
          </a:p>
        </p:txBody>
      </p:sp>
      <p:sp>
        <p:nvSpPr>
          <p:cNvPr id="50" name="Text 15">
            <a:extLst>
              <a:ext uri="{FF2B5EF4-FFF2-40B4-BE49-F238E27FC236}">
                <a16:creationId xmlns:a16="http://schemas.microsoft.com/office/drawing/2014/main" id="{0323ECF7-9279-970C-3E4B-49E718990558}"/>
              </a:ext>
            </a:extLst>
          </p:cNvPr>
          <p:cNvSpPr/>
          <p:nvPr/>
        </p:nvSpPr>
        <p:spPr>
          <a:xfrm>
            <a:off x="10515600" y="20116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51" name="Picture 50" descr="A screenshot of a spreadsheet&#10;&#10;AI-generated content may be incorrect.">
            <a:extLst>
              <a:ext uri="{FF2B5EF4-FFF2-40B4-BE49-F238E27FC236}">
                <a16:creationId xmlns:a16="http://schemas.microsoft.com/office/drawing/2014/main" id="{26021EC4-2A3F-40D4-19AF-C6F82F68E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792" y="1326197"/>
            <a:ext cx="5708015" cy="517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7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>
                <a:latin typeface="Calibri" pitchFamily="34" charset="0"/>
                <a:ea typeface="Calibri" pitchFamily="34" charset="-122"/>
                <a:cs typeface="Calibri" pitchFamily="34" charset="-120"/>
              </a:rPr>
              <a:t>FINAL RECOMMENDATION</a:t>
            </a:r>
            <a:endParaRPr lang="en-US" sz="110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Actions &amp; Target Returns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11247120" cy="4572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TICKER</a:t>
            </a:r>
            <a:endParaRPr lang="en-US" sz="1000"/>
          </a:p>
        </p:txBody>
      </p:sp>
      <p:sp>
        <p:nvSpPr>
          <p:cNvPr id="6" name="Text 4"/>
          <p:cNvSpPr/>
          <p:nvPr/>
        </p:nvSpPr>
        <p:spPr>
          <a:xfrm>
            <a:off x="1554480" y="141732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</a:t>
            </a:r>
            <a:endParaRPr lang="en-US" sz="1000"/>
          </a:p>
        </p:txBody>
      </p:sp>
      <p:sp>
        <p:nvSpPr>
          <p:cNvPr id="7" name="Text 5"/>
          <p:cNvSpPr/>
          <p:nvPr/>
        </p:nvSpPr>
        <p:spPr>
          <a:xfrm>
            <a:off x="3657600" y="141732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</a:t>
            </a:r>
            <a:endParaRPr lang="en-US" sz="1000"/>
          </a:p>
        </p:txBody>
      </p:sp>
      <p:sp>
        <p:nvSpPr>
          <p:cNvPr id="8" name="Text 6"/>
          <p:cNvSpPr/>
          <p:nvPr/>
        </p:nvSpPr>
        <p:spPr>
          <a:xfrm>
            <a:off x="4709160" y="141732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1000"/>
          </a:p>
        </p:txBody>
      </p:sp>
      <p:sp>
        <p:nvSpPr>
          <p:cNvPr id="9" name="Text 7"/>
          <p:cNvSpPr/>
          <p:nvPr/>
        </p:nvSpPr>
        <p:spPr>
          <a:xfrm>
            <a:off x="5760720" y="141732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WT.</a:t>
            </a:r>
            <a:endParaRPr lang="en-US" sz="1000"/>
          </a:p>
        </p:txBody>
      </p:sp>
      <p:sp>
        <p:nvSpPr>
          <p:cNvPr id="10" name="Text 8"/>
          <p:cNvSpPr/>
          <p:nvPr/>
        </p:nvSpPr>
        <p:spPr>
          <a:xfrm>
            <a:off x="6903720" y="141732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</a:t>
            </a:r>
            <a:endParaRPr lang="en-US" sz="1000"/>
          </a:p>
        </p:txBody>
      </p:sp>
      <p:sp>
        <p:nvSpPr>
          <p:cNvPr id="11" name="Text 9"/>
          <p:cNvSpPr/>
          <p:nvPr/>
        </p:nvSpPr>
        <p:spPr>
          <a:xfrm>
            <a:off x="8183880" y="1417320"/>
            <a:ext cx="1143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WT.</a:t>
            </a:r>
            <a:endParaRPr lang="en-US" sz="1000"/>
          </a:p>
        </p:txBody>
      </p:sp>
      <p:sp>
        <p:nvSpPr>
          <p:cNvPr id="12" name="Text 10"/>
          <p:cNvSpPr/>
          <p:nvPr/>
        </p:nvSpPr>
        <p:spPr>
          <a:xfrm>
            <a:off x="9326880" y="141732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 (BPS)</a:t>
            </a:r>
            <a:endParaRPr lang="en-US" sz="1000"/>
          </a:p>
        </p:txBody>
      </p:sp>
      <p:sp>
        <p:nvSpPr>
          <p:cNvPr id="13" name="Text 11"/>
          <p:cNvSpPr/>
          <p:nvPr/>
        </p:nvSpPr>
        <p:spPr>
          <a:xfrm>
            <a:off x="10241280" y="141732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EXP. RETURN</a:t>
            </a:r>
            <a:endParaRPr lang="en-US" sz="1000"/>
          </a:p>
        </p:txBody>
      </p:sp>
      <p:sp>
        <p:nvSpPr>
          <p:cNvPr id="14" name="Shape 12"/>
          <p:cNvSpPr/>
          <p:nvPr/>
        </p:nvSpPr>
        <p:spPr>
          <a:xfrm>
            <a:off x="457200" y="1874520"/>
            <a:ext cx="112471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57200" y="187452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0D5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LLY</a:t>
            </a:r>
            <a:endParaRPr lang="en-US" sz="1200"/>
          </a:p>
        </p:txBody>
      </p:sp>
      <p:sp>
        <p:nvSpPr>
          <p:cNvPr id="16" name="Text 14"/>
          <p:cNvSpPr/>
          <p:nvPr/>
        </p:nvSpPr>
        <p:spPr>
          <a:xfrm>
            <a:off x="1554480" y="18745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 Lilly</a:t>
            </a:r>
            <a:endParaRPr lang="en-US" sz="1100"/>
          </a:p>
        </p:txBody>
      </p:sp>
      <p:sp>
        <p:nvSpPr>
          <p:cNvPr id="17" name="Text 15"/>
          <p:cNvSpPr/>
          <p:nvPr/>
        </p:nvSpPr>
        <p:spPr>
          <a:xfrm>
            <a:off x="3657600" y="187452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$903.02</a:t>
            </a:r>
            <a:endParaRPr lang="en-US" sz="1200"/>
          </a:p>
        </p:txBody>
      </p:sp>
      <p:sp>
        <p:nvSpPr>
          <p:cNvPr id="18" name="Text 16"/>
          <p:cNvSpPr/>
          <p:nvPr/>
        </p:nvSpPr>
        <p:spPr>
          <a:xfrm>
            <a:off x="4709160" y="187452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$1,076.44</a:t>
            </a:r>
            <a:endParaRPr lang="en-US" sz="1200"/>
          </a:p>
        </p:txBody>
      </p:sp>
      <p:sp>
        <p:nvSpPr>
          <p:cNvPr id="19" name="Text 17"/>
          <p:cNvSpPr/>
          <p:nvPr/>
        </p:nvSpPr>
        <p:spPr>
          <a:xfrm>
            <a:off x="5760720" y="187452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4.20%</a:t>
            </a:r>
            <a:endParaRPr lang="en-US" sz="1200"/>
          </a:p>
        </p:txBody>
      </p:sp>
      <p:sp>
        <p:nvSpPr>
          <p:cNvPr id="20" name="Shape 18"/>
          <p:cNvSpPr/>
          <p:nvPr/>
        </p:nvSpPr>
        <p:spPr>
          <a:xfrm>
            <a:off x="7109460" y="1979676"/>
            <a:ext cx="868680" cy="292608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109460" y="1979676"/>
            <a:ext cx="868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200"/>
          </a:p>
        </p:txBody>
      </p:sp>
      <p:sp>
        <p:nvSpPr>
          <p:cNvPr id="22" name="Text 20"/>
          <p:cNvSpPr/>
          <p:nvPr/>
        </p:nvSpPr>
        <p:spPr>
          <a:xfrm>
            <a:off x="8183880" y="187452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4.50%</a:t>
            </a:r>
            <a:endParaRPr lang="en-US" sz="1200"/>
          </a:p>
        </p:txBody>
      </p:sp>
      <p:sp>
        <p:nvSpPr>
          <p:cNvPr id="23" name="Text 21"/>
          <p:cNvSpPr/>
          <p:nvPr/>
        </p:nvSpPr>
        <p:spPr>
          <a:xfrm>
            <a:off x="9326880" y="187452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16A24A"/>
                </a:solidFill>
                <a:latin typeface="Calibri"/>
                <a:ea typeface="Calibri"/>
                <a:cs typeface="Calibri"/>
              </a:rPr>
              <a:t>+30</a:t>
            </a:r>
            <a:endParaRPr lang="en-US" sz="1200">
              <a:solidFill>
                <a:srgbClr val="00B050"/>
              </a:solidFill>
              <a:ea typeface="Calibri"/>
              <a:cs typeface="Calibri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0241280" y="187452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16A34A"/>
                </a:solidFill>
                <a:ea typeface="Calibri"/>
                <a:cs typeface="Calibri"/>
              </a:rPr>
              <a:t>+19.2%</a:t>
            </a:r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457200" y="2377440"/>
            <a:ext cx="11247120" cy="50292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7200" y="237744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0D5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</a:t>
            </a:r>
            <a:endParaRPr lang="en-US" sz="1200"/>
          </a:p>
        </p:txBody>
      </p:sp>
      <p:sp>
        <p:nvSpPr>
          <p:cNvPr id="27" name="Text 25"/>
          <p:cNvSpPr/>
          <p:nvPr/>
        </p:nvSpPr>
        <p:spPr>
          <a:xfrm>
            <a:off x="1554480" y="237744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UnitedHealth</a:t>
            </a:r>
            <a:endParaRPr lang="en-US" sz="1100"/>
          </a:p>
        </p:txBody>
      </p:sp>
      <p:sp>
        <p:nvSpPr>
          <p:cNvPr id="28" name="Text 26"/>
          <p:cNvSpPr/>
          <p:nvPr/>
        </p:nvSpPr>
        <p:spPr>
          <a:xfrm>
            <a:off x="3657600" y="237744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$323.48</a:t>
            </a:r>
            <a:endParaRPr lang="en-US" sz="1200"/>
          </a:p>
        </p:txBody>
      </p:sp>
      <p:sp>
        <p:nvSpPr>
          <p:cNvPr id="29" name="Text 27"/>
          <p:cNvSpPr/>
          <p:nvPr/>
        </p:nvSpPr>
        <p:spPr>
          <a:xfrm>
            <a:off x="4709160" y="237744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$263.82</a:t>
            </a:r>
            <a:endParaRPr lang="en-US" sz="1200"/>
          </a:p>
        </p:txBody>
      </p:sp>
      <p:sp>
        <p:nvSpPr>
          <p:cNvPr id="30" name="Text 28"/>
          <p:cNvSpPr/>
          <p:nvPr/>
        </p:nvSpPr>
        <p:spPr>
          <a:xfrm>
            <a:off x="5760720" y="237744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1.62%</a:t>
            </a:r>
            <a:endParaRPr lang="en-US" sz="1200"/>
          </a:p>
        </p:txBody>
      </p:sp>
      <p:sp>
        <p:nvSpPr>
          <p:cNvPr id="31" name="Shape 29"/>
          <p:cNvSpPr/>
          <p:nvPr/>
        </p:nvSpPr>
        <p:spPr>
          <a:xfrm>
            <a:off x="7109460" y="2482596"/>
            <a:ext cx="868680" cy="292608"/>
          </a:xfrm>
          <a:prstGeom prst="roundRect">
            <a:avLst>
              <a:gd name="adj" fmla="val 50000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7109460" y="2482596"/>
            <a:ext cx="868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</a:t>
            </a:r>
            <a:endParaRPr lang="en-US" sz="1200"/>
          </a:p>
        </p:txBody>
      </p:sp>
      <p:sp>
        <p:nvSpPr>
          <p:cNvPr id="33" name="Text 31"/>
          <p:cNvSpPr/>
          <p:nvPr/>
        </p:nvSpPr>
        <p:spPr>
          <a:xfrm>
            <a:off x="8183880" y="237744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0.62%</a:t>
            </a:r>
            <a:endParaRPr lang="en-US" sz="1200">
              <a:latin typeface="Calibri"/>
              <a:ea typeface="Calibri"/>
              <a:cs typeface="Calibri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9326880" y="237744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-100</a:t>
            </a:r>
            <a:endParaRPr lang="en-US" sz="1200"/>
          </a:p>
        </p:txBody>
      </p:sp>
      <p:sp>
        <p:nvSpPr>
          <p:cNvPr id="35" name="Text 33"/>
          <p:cNvSpPr/>
          <p:nvPr/>
        </p:nvSpPr>
        <p:spPr>
          <a:xfrm>
            <a:off x="10241280" y="237744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-15.9%</a:t>
            </a:r>
            <a:endParaRPr lang="en-US" sz="1200"/>
          </a:p>
        </p:txBody>
      </p:sp>
      <p:sp>
        <p:nvSpPr>
          <p:cNvPr id="36" name="Shape 34"/>
          <p:cNvSpPr/>
          <p:nvPr/>
        </p:nvSpPr>
        <p:spPr>
          <a:xfrm>
            <a:off x="457200" y="2880360"/>
            <a:ext cx="112471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457200" y="288036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0D5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MDT</a:t>
            </a:r>
            <a:endParaRPr lang="en-US" sz="1200"/>
          </a:p>
        </p:txBody>
      </p:sp>
      <p:sp>
        <p:nvSpPr>
          <p:cNvPr id="38" name="Text 36"/>
          <p:cNvSpPr/>
          <p:nvPr/>
        </p:nvSpPr>
        <p:spPr>
          <a:xfrm>
            <a:off x="1554480" y="288036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Medtronic</a:t>
            </a:r>
            <a:endParaRPr lang="en-US" sz="1100"/>
          </a:p>
        </p:txBody>
      </p:sp>
      <p:sp>
        <p:nvSpPr>
          <p:cNvPr id="39" name="Text 37"/>
          <p:cNvSpPr/>
          <p:nvPr/>
        </p:nvSpPr>
        <p:spPr>
          <a:xfrm>
            <a:off x="3657600" y="288036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$85.00</a:t>
            </a:r>
            <a:endParaRPr lang="en-US" sz="1200"/>
          </a:p>
        </p:txBody>
      </p:sp>
      <p:sp>
        <p:nvSpPr>
          <p:cNvPr id="40" name="Text 38"/>
          <p:cNvSpPr/>
          <p:nvPr/>
        </p:nvSpPr>
        <p:spPr>
          <a:xfrm>
            <a:off x="4709160" y="288036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$130.21</a:t>
            </a:r>
            <a:endParaRPr lang="en-US" sz="1200"/>
          </a:p>
        </p:txBody>
      </p:sp>
      <p:sp>
        <p:nvSpPr>
          <p:cNvPr id="41" name="Text 39"/>
          <p:cNvSpPr/>
          <p:nvPr/>
        </p:nvSpPr>
        <p:spPr>
          <a:xfrm>
            <a:off x="5760720" y="288036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1.95%</a:t>
            </a:r>
            <a:endParaRPr lang="en-US" sz="1200"/>
          </a:p>
        </p:txBody>
      </p:sp>
      <p:sp>
        <p:nvSpPr>
          <p:cNvPr id="42" name="Shape 40"/>
          <p:cNvSpPr/>
          <p:nvPr/>
        </p:nvSpPr>
        <p:spPr>
          <a:xfrm>
            <a:off x="7109460" y="2985516"/>
            <a:ext cx="868680" cy="292608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7109460" y="2985516"/>
            <a:ext cx="868680" cy="2926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ea typeface="Calibri"/>
                <a:cs typeface="Calibri"/>
              </a:rPr>
              <a:t>BUY</a:t>
            </a:r>
          </a:p>
        </p:txBody>
      </p:sp>
      <p:sp>
        <p:nvSpPr>
          <p:cNvPr id="44" name="Text 42"/>
          <p:cNvSpPr/>
          <p:nvPr/>
        </p:nvSpPr>
        <p:spPr>
          <a:xfrm>
            <a:off x="8183880" y="288036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2.45%</a:t>
            </a:r>
            <a:endParaRPr lang="en-US" sz="1200">
              <a:latin typeface="Calibri"/>
              <a:ea typeface="Calibri"/>
              <a:cs typeface="Calibri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9326880" y="288036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>
                <a:solidFill>
                  <a:srgbClr val="16A24A"/>
                </a:solidFill>
                <a:ea typeface="Calibri"/>
                <a:cs typeface="Calibri"/>
              </a:rPr>
              <a:t>+50</a:t>
            </a:r>
          </a:p>
        </p:txBody>
      </p:sp>
      <p:sp>
        <p:nvSpPr>
          <p:cNvPr id="46" name="Text 44"/>
          <p:cNvSpPr/>
          <p:nvPr/>
        </p:nvSpPr>
        <p:spPr>
          <a:xfrm>
            <a:off x="10241280" y="288036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16A34A"/>
                </a:solidFill>
                <a:latin typeface="Calibri"/>
                <a:ea typeface="Calibri"/>
                <a:cs typeface="Calibri"/>
              </a:rPr>
              <a:t>+53.2%</a:t>
            </a:r>
            <a:endParaRPr lang="en-US" sz="1200">
              <a:latin typeface="Calibri"/>
              <a:ea typeface="Calibri"/>
              <a:cs typeface="Calibri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457200" y="3383280"/>
            <a:ext cx="11247120" cy="50292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457200" y="338328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0D5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</a:t>
            </a:r>
            <a:endParaRPr lang="en-US" sz="1200"/>
          </a:p>
        </p:txBody>
      </p:sp>
      <p:sp>
        <p:nvSpPr>
          <p:cNvPr id="49" name="Text 47"/>
          <p:cNvSpPr/>
          <p:nvPr/>
        </p:nvSpPr>
        <p:spPr>
          <a:xfrm>
            <a:off x="1554480" y="338328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Cencora</a:t>
            </a:r>
            <a:endParaRPr lang="en-US" sz="1100"/>
          </a:p>
        </p:txBody>
      </p:sp>
      <p:sp>
        <p:nvSpPr>
          <p:cNvPr id="50" name="Text 48"/>
          <p:cNvSpPr/>
          <p:nvPr/>
        </p:nvSpPr>
        <p:spPr>
          <a:xfrm>
            <a:off x="3657600" y="338328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$327.56</a:t>
            </a:r>
            <a:endParaRPr lang="en-US" sz="1200"/>
          </a:p>
        </p:txBody>
      </p:sp>
      <p:sp>
        <p:nvSpPr>
          <p:cNvPr id="51" name="Text 49"/>
          <p:cNvSpPr/>
          <p:nvPr/>
        </p:nvSpPr>
        <p:spPr>
          <a:xfrm>
            <a:off x="4709160" y="338328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$399.07</a:t>
            </a:r>
            <a:endParaRPr lang="en-US" sz="1200"/>
          </a:p>
        </p:txBody>
      </p:sp>
      <p:sp>
        <p:nvSpPr>
          <p:cNvPr id="52" name="Text 50"/>
          <p:cNvSpPr/>
          <p:nvPr/>
        </p:nvSpPr>
        <p:spPr>
          <a:xfrm>
            <a:off x="5760720" y="338328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1.50%</a:t>
            </a:r>
            <a:endParaRPr lang="en-US" sz="1200"/>
          </a:p>
        </p:txBody>
      </p:sp>
      <p:sp>
        <p:nvSpPr>
          <p:cNvPr id="53" name="Shape 51"/>
          <p:cNvSpPr/>
          <p:nvPr/>
        </p:nvSpPr>
        <p:spPr>
          <a:xfrm>
            <a:off x="7109460" y="3488436"/>
            <a:ext cx="868680" cy="292608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7109460" y="3488436"/>
            <a:ext cx="868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</a:t>
            </a:r>
            <a:endParaRPr lang="en-US" sz="1200"/>
          </a:p>
        </p:txBody>
      </p:sp>
      <p:sp>
        <p:nvSpPr>
          <p:cNvPr id="55" name="Text 53"/>
          <p:cNvSpPr/>
          <p:nvPr/>
        </p:nvSpPr>
        <p:spPr>
          <a:xfrm>
            <a:off x="8183880" y="338328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1.50%</a:t>
            </a:r>
            <a:endParaRPr lang="en-US" sz="1200"/>
          </a:p>
        </p:txBody>
      </p:sp>
      <p:sp>
        <p:nvSpPr>
          <p:cNvPr id="56" name="Text 54"/>
          <p:cNvSpPr/>
          <p:nvPr/>
        </p:nvSpPr>
        <p:spPr>
          <a:xfrm>
            <a:off x="9326880" y="338328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200"/>
          </a:p>
        </p:txBody>
      </p:sp>
      <p:sp>
        <p:nvSpPr>
          <p:cNvPr id="57" name="Text 55"/>
          <p:cNvSpPr/>
          <p:nvPr/>
        </p:nvSpPr>
        <p:spPr>
          <a:xfrm>
            <a:off x="10241280" y="338328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+21.8%</a:t>
            </a:r>
            <a:endParaRPr lang="en-US" sz="1200"/>
          </a:p>
        </p:txBody>
      </p:sp>
      <p:sp>
        <p:nvSpPr>
          <p:cNvPr id="58" name="Shape 56"/>
          <p:cNvSpPr/>
          <p:nvPr/>
        </p:nvSpPr>
        <p:spPr>
          <a:xfrm>
            <a:off x="457200" y="3886200"/>
            <a:ext cx="112471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457200" y="3886200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0D5E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GEHC</a:t>
            </a:r>
            <a:endParaRPr lang="en-US" sz="1200"/>
          </a:p>
        </p:txBody>
      </p:sp>
      <p:sp>
        <p:nvSpPr>
          <p:cNvPr id="60" name="Text 58"/>
          <p:cNvSpPr/>
          <p:nvPr/>
        </p:nvSpPr>
        <p:spPr>
          <a:xfrm>
            <a:off x="1554480" y="388620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 HealthCare</a:t>
            </a:r>
            <a:endParaRPr lang="en-US" sz="1100"/>
          </a:p>
        </p:txBody>
      </p:sp>
      <p:sp>
        <p:nvSpPr>
          <p:cNvPr id="61" name="Text 59"/>
          <p:cNvSpPr/>
          <p:nvPr/>
        </p:nvSpPr>
        <p:spPr>
          <a:xfrm>
            <a:off x="3657600" y="388620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$74.15</a:t>
            </a:r>
            <a:endParaRPr lang="en-US" sz="1200"/>
          </a:p>
        </p:txBody>
      </p:sp>
      <p:sp>
        <p:nvSpPr>
          <p:cNvPr id="62" name="Text 60"/>
          <p:cNvSpPr/>
          <p:nvPr/>
        </p:nvSpPr>
        <p:spPr>
          <a:xfrm>
            <a:off x="4709160" y="3886200"/>
            <a:ext cx="1051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$95.94</a:t>
            </a:r>
            <a:endParaRPr lang="en-US" sz="1200"/>
          </a:p>
        </p:txBody>
      </p:sp>
      <p:sp>
        <p:nvSpPr>
          <p:cNvPr id="63" name="Text 61"/>
          <p:cNvSpPr/>
          <p:nvPr/>
        </p:nvSpPr>
        <p:spPr>
          <a:xfrm>
            <a:off x="5760720" y="388620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0.00%</a:t>
            </a:r>
            <a:endParaRPr lang="en-US" sz="1200"/>
          </a:p>
        </p:txBody>
      </p:sp>
      <p:sp>
        <p:nvSpPr>
          <p:cNvPr id="64" name="Shape 62"/>
          <p:cNvSpPr/>
          <p:nvPr/>
        </p:nvSpPr>
        <p:spPr>
          <a:xfrm>
            <a:off x="7109460" y="3991356"/>
            <a:ext cx="868680" cy="292608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63"/>
          <p:cNvSpPr/>
          <p:nvPr/>
        </p:nvSpPr>
        <p:spPr>
          <a:xfrm>
            <a:off x="7109460" y="3991356"/>
            <a:ext cx="868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200"/>
          </a:p>
        </p:txBody>
      </p:sp>
      <p:sp>
        <p:nvSpPr>
          <p:cNvPr id="66" name="Text 64"/>
          <p:cNvSpPr/>
          <p:nvPr/>
        </p:nvSpPr>
        <p:spPr>
          <a:xfrm>
            <a:off x="8183880" y="3886200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0.50%</a:t>
            </a:r>
            <a:endParaRPr lang="en-US" sz="1200"/>
          </a:p>
        </p:txBody>
      </p:sp>
      <p:sp>
        <p:nvSpPr>
          <p:cNvPr id="67" name="Text 65"/>
          <p:cNvSpPr/>
          <p:nvPr/>
        </p:nvSpPr>
        <p:spPr>
          <a:xfrm>
            <a:off x="9326880" y="3886200"/>
            <a:ext cx="914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16A24A"/>
                </a:solidFill>
                <a:ea typeface="Calibri"/>
                <a:cs typeface="Calibri"/>
              </a:rPr>
              <a:t>+50</a:t>
            </a:r>
          </a:p>
        </p:txBody>
      </p:sp>
      <p:sp>
        <p:nvSpPr>
          <p:cNvPr id="68" name="Text 66"/>
          <p:cNvSpPr/>
          <p:nvPr/>
        </p:nvSpPr>
        <p:spPr>
          <a:xfrm>
            <a:off x="10241280" y="388620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16A24A"/>
                </a:solidFill>
                <a:latin typeface="Calibri"/>
                <a:ea typeface="Calibri"/>
                <a:cs typeface="Calibri"/>
              </a:rPr>
              <a:t>+29.39%</a:t>
            </a:r>
            <a:endParaRPr lang="en-US" sz="1200" b="1">
              <a:solidFill>
                <a:srgbClr val="16A24A"/>
              </a:solidFill>
            </a:endParaRPr>
          </a:p>
        </p:txBody>
      </p:sp>
      <p:sp>
        <p:nvSpPr>
          <p:cNvPr id="69" name="Shape 67"/>
          <p:cNvSpPr/>
          <p:nvPr/>
        </p:nvSpPr>
        <p:spPr>
          <a:xfrm>
            <a:off x="457200" y="4617720"/>
            <a:ext cx="11247120" cy="132588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 68"/>
          <p:cNvSpPr/>
          <p:nvPr/>
        </p:nvSpPr>
        <p:spPr>
          <a:xfrm>
            <a:off x="457200" y="4617720"/>
            <a:ext cx="54864" cy="132588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685800" y="4754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000"/>
          </a:p>
        </p:txBody>
      </p:sp>
      <p:sp>
        <p:nvSpPr>
          <p:cNvPr id="72" name="Text 70"/>
          <p:cNvSpPr/>
          <p:nvPr/>
        </p:nvSpPr>
        <p:spPr>
          <a:xfrm>
            <a:off x="685800" y="5029200"/>
            <a:ext cx="10789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00" b="1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sector weight: </a:t>
            </a: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9.27% (slight underweight vs. S&amp;P 9.49%)</a:t>
            </a:r>
            <a:endParaRPr lang="en-US" sz="1200"/>
          </a:p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Action: </a:t>
            </a:r>
            <a:r>
              <a:rPr lang="en-US" sz="1200">
                <a:solidFill>
                  <a:srgbClr val="334155"/>
                </a:solidFill>
                <a:ea typeface="+mn-lt"/>
                <a:cs typeface="+mn-lt"/>
              </a:rPr>
              <a:t>SELL UNH (−100 bps); BUY MDT (+50), GEHC (+50), LLY (+30)</a:t>
            </a:r>
            <a:r>
              <a:rPr lang="en-US" sz="120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  ·  </a:t>
            </a:r>
            <a:r>
              <a:rPr lang="en-US" sz="1200" b="1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Funding: </a:t>
            </a:r>
            <a:r>
              <a:rPr lang="en-US" sz="1200" dirty="0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UNH proceeds + cash</a:t>
            </a:r>
            <a:endParaRPr lang="en-US" sz="1200" dirty="0">
              <a:latin typeface="Calibri"/>
              <a:ea typeface="Calibri"/>
              <a:cs typeface="Calibri"/>
            </a:endParaRPr>
          </a:p>
          <a:p>
            <a:pPr>
              <a:lnSpc>
                <a:spcPct val="140000"/>
              </a:lnSpc>
            </a:pPr>
            <a:r>
              <a:rPr lang="en-US" sz="1200" b="1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Thesis: </a:t>
            </a:r>
            <a:r>
              <a:rPr lang="en-US" sz="1200">
                <a:solidFill>
                  <a:srgbClr val="334155"/>
                </a:solidFill>
                <a:ea typeface="+mn-lt"/>
                <a:cs typeface="+mn-lt"/>
              </a:rPr>
              <a:t>Trim UNH to benchmark; add to pharma (LLY), devices (MDT), and imaging (GEHC)</a:t>
            </a:r>
            <a:endParaRPr lang="en-US" sz="1200">
              <a:solidFill>
                <a:srgbClr val="334155"/>
              </a:solidFill>
              <a:ea typeface="Calibri"/>
              <a:cs typeface="Calibri"/>
            </a:endParaRPr>
          </a:p>
        </p:txBody>
      </p:sp>
      <p:sp>
        <p:nvSpPr>
          <p:cNvPr id="73" name="Shape 71"/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72"/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75" name="Text 73"/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/>
                <a:ea typeface="Calibri"/>
                <a:cs typeface="Calibri"/>
              </a:rPr>
              <a:t>13</a:t>
            </a:r>
            <a:endParaRPr lang="en-US" sz="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F2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246888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6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2926080"/>
            <a:ext cx="11247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you.</a:t>
            </a:r>
            <a:endParaRPr lang="en-US" sz="6000"/>
          </a:p>
        </p:txBody>
      </p:sp>
      <p:sp>
        <p:nvSpPr>
          <p:cNvPr id="5" name="Shape 3"/>
          <p:cNvSpPr/>
          <p:nvPr/>
        </p:nvSpPr>
        <p:spPr>
          <a:xfrm>
            <a:off x="5623560" y="3977640"/>
            <a:ext cx="914400" cy="4572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Student Investment Management  |  Healthcare Sector Team  |  Q2 2026</a:t>
            </a:r>
            <a:endParaRPr lang="en-US"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>
                <a:latin typeface="Calibri" pitchFamily="34" charset="0"/>
                <a:ea typeface="Calibri" pitchFamily="34" charset="-122"/>
                <a:cs typeface="Calibri" pitchFamily="34" charset="-120"/>
              </a:rPr>
              <a:t>SECTOR OVERVIEW</a:t>
            </a:r>
            <a:endParaRPr lang="en-US" sz="110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11247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Holdings &amp; Recommendations</a:t>
            </a:r>
            <a:endParaRPr lang="en-US" sz="300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3657600" cy="4937760"/>
          </a:xfrm>
          <a:prstGeom prst="rect">
            <a:avLst/>
          </a:prstGeom>
          <a:solidFill>
            <a:srgbClr val="F8FAFC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1417320"/>
            <a:ext cx="54864" cy="493776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85800" y="155448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latin typeface="Calibri" pitchFamily="34" charset="0"/>
                <a:ea typeface="Calibri" pitchFamily="34" charset="-122"/>
                <a:cs typeface="Calibri" pitchFamily="34" charset="-120"/>
              </a:rPr>
              <a:t>SECTOR RECAP</a:t>
            </a:r>
            <a:endParaRPr lang="en-US" sz="1000"/>
          </a:p>
        </p:txBody>
      </p:sp>
      <p:sp>
        <p:nvSpPr>
          <p:cNvPr id="7" name="Text 5"/>
          <p:cNvSpPr/>
          <p:nvPr/>
        </p:nvSpPr>
        <p:spPr>
          <a:xfrm>
            <a:off x="685800" y="182880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Market-Weight Healthcare</a:t>
            </a:r>
            <a:endParaRPr lang="en-US" sz="1700"/>
          </a:p>
        </p:txBody>
      </p:sp>
      <p:sp>
        <p:nvSpPr>
          <p:cNvPr id="8" name="Text 6"/>
          <p:cNvSpPr/>
          <p:nvPr/>
        </p:nvSpPr>
        <p:spPr>
          <a:xfrm>
            <a:off x="685800" y="2331720"/>
            <a:ext cx="32461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weight: 9.27% vs. S&amp;P 9.49% (slight underweight)</a:t>
            </a:r>
            <a:endParaRPr lang="en-US" sz="1200"/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Defensive demand profile with secular tailwinds from aging demographics and GLP-1 adoption</a:t>
            </a:r>
            <a:endParaRPr lang="en-US" sz="1200"/>
          </a:p>
          <a:p>
            <a:pPr marL="342900" indent="-342900">
              <a:lnSpc>
                <a:spcPct val="12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overhang from CMS rate decisions and drug pricing reform</a:t>
            </a:r>
            <a:endParaRPr lang="en-US" sz="120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20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Rotate within; add pharma/medtech exposure, trim insurer</a:t>
            </a:r>
            <a:endParaRPr lang="en-US" sz="1200"/>
          </a:p>
        </p:txBody>
      </p:sp>
      <p:sp>
        <p:nvSpPr>
          <p:cNvPr id="9" name="Text 7"/>
          <p:cNvSpPr/>
          <p:nvPr/>
        </p:nvSpPr>
        <p:spPr>
          <a:xfrm>
            <a:off x="4389120" y="15544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latin typeface="Calibri" pitchFamily="34" charset="0"/>
                <a:ea typeface="Calibri" pitchFamily="34" charset="-122"/>
                <a:cs typeface="Calibri" pitchFamily="34" charset="-120"/>
              </a:rPr>
              <a:t>PORTFOLIO HOLDINGS</a:t>
            </a:r>
            <a:endParaRPr lang="en-US" sz="1000"/>
          </a:p>
        </p:txBody>
      </p:sp>
      <p:sp>
        <p:nvSpPr>
          <p:cNvPr id="10" name="Shape 8"/>
          <p:cNvSpPr/>
          <p:nvPr/>
        </p:nvSpPr>
        <p:spPr>
          <a:xfrm>
            <a:off x="4389120" y="1920240"/>
            <a:ext cx="7315200" cy="41148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498848" y="1920240"/>
            <a:ext cx="8961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TICKER</a:t>
            </a:r>
            <a:endParaRPr lang="en-US" sz="1000"/>
          </a:p>
        </p:txBody>
      </p:sp>
      <p:sp>
        <p:nvSpPr>
          <p:cNvPr id="12" name="Text 10"/>
          <p:cNvSpPr/>
          <p:nvPr/>
        </p:nvSpPr>
        <p:spPr>
          <a:xfrm>
            <a:off x="5504688" y="1920240"/>
            <a:ext cx="25420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</a:t>
            </a:r>
            <a:endParaRPr lang="en-US" sz="1000"/>
          </a:p>
        </p:txBody>
      </p:sp>
      <p:sp>
        <p:nvSpPr>
          <p:cNvPr id="13" name="Text 11"/>
          <p:cNvSpPr/>
          <p:nvPr/>
        </p:nvSpPr>
        <p:spPr>
          <a:xfrm>
            <a:off x="8156448" y="1920240"/>
            <a:ext cx="16276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RATING</a:t>
            </a:r>
            <a:endParaRPr lang="en-US" sz="1000"/>
          </a:p>
        </p:txBody>
      </p:sp>
      <p:sp>
        <p:nvSpPr>
          <p:cNvPr id="14" name="Text 12"/>
          <p:cNvSpPr/>
          <p:nvPr/>
        </p:nvSpPr>
        <p:spPr>
          <a:xfrm>
            <a:off x="9893808" y="1920240"/>
            <a:ext cx="181051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CATALYST</a:t>
            </a:r>
            <a:endParaRPr lang="en-US" sz="1000"/>
          </a:p>
        </p:txBody>
      </p:sp>
      <p:sp>
        <p:nvSpPr>
          <p:cNvPr id="15" name="Shape 13"/>
          <p:cNvSpPr/>
          <p:nvPr/>
        </p:nvSpPr>
        <p:spPr>
          <a:xfrm>
            <a:off x="4389120" y="2331720"/>
            <a:ext cx="73152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394960" y="233172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 Lilly &amp; Co.</a:t>
            </a:r>
            <a:endParaRPr lang="en-US" sz="1300"/>
          </a:p>
        </p:txBody>
      </p:sp>
      <p:sp>
        <p:nvSpPr>
          <p:cNvPr id="20" name="Shape 18"/>
          <p:cNvSpPr/>
          <p:nvPr/>
        </p:nvSpPr>
        <p:spPr>
          <a:xfrm>
            <a:off x="8138160" y="2532888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138160" y="2532888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200"/>
          </a:p>
        </p:txBody>
      </p:sp>
      <p:sp>
        <p:nvSpPr>
          <p:cNvPr id="22" name="Text 20"/>
          <p:cNvSpPr/>
          <p:nvPr/>
        </p:nvSpPr>
        <p:spPr>
          <a:xfrm>
            <a:off x="9875520" y="23317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GLP-1 pipeline expansion</a:t>
            </a:r>
            <a:endParaRPr lang="en-US" sz="1100"/>
          </a:p>
        </p:txBody>
      </p:sp>
      <p:sp>
        <p:nvSpPr>
          <p:cNvPr id="23" name="Shape 21"/>
          <p:cNvSpPr/>
          <p:nvPr/>
        </p:nvSpPr>
        <p:spPr>
          <a:xfrm>
            <a:off x="4389120" y="3017520"/>
            <a:ext cx="7315200" cy="68580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549140" y="3134433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latin typeface="Calibri" pitchFamily="34" charset="0"/>
                <a:ea typeface="Calibri" pitchFamily="34" charset="-122"/>
                <a:cs typeface="Calibri" pitchFamily="34" charset="-120"/>
              </a:rPr>
              <a:t>UNH</a:t>
            </a:r>
            <a:endParaRPr lang="en-US" sz="1400"/>
          </a:p>
        </p:txBody>
      </p:sp>
      <p:sp>
        <p:nvSpPr>
          <p:cNvPr id="27" name="Text 25"/>
          <p:cNvSpPr/>
          <p:nvPr/>
        </p:nvSpPr>
        <p:spPr>
          <a:xfrm>
            <a:off x="5394960" y="301752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UnitedHealth Group</a:t>
            </a:r>
            <a:endParaRPr lang="en-US" sz="1300"/>
          </a:p>
        </p:txBody>
      </p:sp>
      <p:sp>
        <p:nvSpPr>
          <p:cNvPr id="28" name="Shape 26"/>
          <p:cNvSpPr/>
          <p:nvPr/>
        </p:nvSpPr>
        <p:spPr>
          <a:xfrm>
            <a:off x="8138160" y="3218688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8138160" y="3218688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</a:t>
            </a:r>
            <a:endParaRPr lang="en-US" sz="1200"/>
          </a:p>
        </p:txBody>
      </p:sp>
      <p:sp>
        <p:nvSpPr>
          <p:cNvPr id="30" name="Text 28"/>
          <p:cNvSpPr/>
          <p:nvPr/>
        </p:nvSpPr>
        <p:spPr>
          <a:xfrm>
            <a:off x="9875520" y="3017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valuation / downside risk</a:t>
            </a:r>
            <a:endParaRPr lang="en-US" sz="1100"/>
          </a:p>
        </p:txBody>
      </p:sp>
      <p:sp>
        <p:nvSpPr>
          <p:cNvPr id="31" name="Shape 29"/>
          <p:cNvSpPr/>
          <p:nvPr/>
        </p:nvSpPr>
        <p:spPr>
          <a:xfrm>
            <a:off x="4389120" y="3703320"/>
            <a:ext cx="73152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5394960" y="370332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Medtronic plc</a:t>
            </a:r>
            <a:endParaRPr lang="en-US" sz="1300"/>
          </a:p>
        </p:txBody>
      </p:sp>
      <p:sp>
        <p:nvSpPr>
          <p:cNvPr id="36" name="Shape 34"/>
          <p:cNvSpPr/>
          <p:nvPr/>
        </p:nvSpPr>
        <p:spPr>
          <a:xfrm>
            <a:off x="8138160" y="3904488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8138160" y="3904488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ea typeface="Calibri"/>
                <a:cs typeface="Calibri"/>
              </a:rPr>
              <a:t>BUY</a:t>
            </a:r>
          </a:p>
        </p:txBody>
      </p:sp>
      <p:sp>
        <p:nvSpPr>
          <p:cNvPr id="38" name="Text 36"/>
          <p:cNvSpPr/>
          <p:nvPr/>
        </p:nvSpPr>
        <p:spPr>
          <a:xfrm>
            <a:off x="9875520" y="37033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Hugo robotics ramp</a:t>
            </a:r>
            <a:endParaRPr lang="en-US" sz="1100"/>
          </a:p>
        </p:txBody>
      </p:sp>
      <p:sp>
        <p:nvSpPr>
          <p:cNvPr id="39" name="Shape 37"/>
          <p:cNvSpPr/>
          <p:nvPr/>
        </p:nvSpPr>
        <p:spPr>
          <a:xfrm>
            <a:off x="4389120" y="4389120"/>
            <a:ext cx="7315200" cy="68580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5394960" y="438912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Cencora Inc.</a:t>
            </a:r>
            <a:endParaRPr lang="en-US" sz="1300"/>
          </a:p>
        </p:txBody>
      </p:sp>
      <p:sp>
        <p:nvSpPr>
          <p:cNvPr id="44" name="Shape 42"/>
          <p:cNvSpPr/>
          <p:nvPr/>
        </p:nvSpPr>
        <p:spPr>
          <a:xfrm>
            <a:off x="8138160" y="4590288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8138160" y="4590288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</a:t>
            </a:r>
            <a:endParaRPr lang="en-US" sz="1200"/>
          </a:p>
        </p:txBody>
      </p:sp>
      <p:sp>
        <p:nvSpPr>
          <p:cNvPr id="46" name="Text 44"/>
          <p:cNvSpPr/>
          <p:nvPr/>
        </p:nvSpPr>
        <p:spPr>
          <a:xfrm>
            <a:off x="9875520" y="43891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Specialty distribution</a:t>
            </a:r>
            <a:endParaRPr lang="en-US" sz="1100"/>
          </a:p>
        </p:txBody>
      </p:sp>
      <p:sp>
        <p:nvSpPr>
          <p:cNvPr id="47" name="Shape 45"/>
          <p:cNvSpPr/>
          <p:nvPr/>
        </p:nvSpPr>
        <p:spPr>
          <a:xfrm>
            <a:off x="4389120" y="5074920"/>
            <a:ext cx="73152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 49"/>
          <p:cNvSpPr/>
          <p:nvPr/>
        </p:nvSpPr>
        <p:spPr>
          <a:xfrm>
            <a:off x="5394960" y="5074920"/>
            <a:ext cx="2560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 HealthCare Technologies</a:t>
            </a:r>
            <a:endParaRPr lang="en-US" sz="1300"/>
          </a:p>
        </p:txBody>
      </p:sp>
      <p:sp>
        <p:nvSpPr>
          <p:cNvPr id="52" name="Shape 50"/>
          <p:cNvSpPr/>
          <p:nvPr/>
        </p:nvSpPr>
        <p:spPr>
          <a:xfrm>
            <a:off x="8138160" y="5276088"/>
            <a:ext cx="1188720" cy="292608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8138160" y="5276088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200"/>
          </a:p>
        </p:txBody>
      </p:sp>
      <p:sp>
        <p:nvSpPr>
          <p:cNvPr id="54" name="Text 52"/>
          <p:cNvSpPr/>
          <p:nvPr/>
        </p:nvSpPr>
        <p:spPr>
          <a:xfrm>
            <a:off x="9875520" y="50749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i="1">
                <a:solidFill>
                  <a:srgbClr val="334155"/>
                </a:solidFill>
                <a:latin typeface="Calibri"/>
                <a:ea typeface="Calibri"/>
                <a:cs typeface="Calibri"/>
              </a:rPr>
              <a:t>AI driven digital solutions</a:t>
            </a:r>
            <a:endParaRPr lang="en-US" sz="1100"/>
          </a:p>
        </p:txBody>
      </p:sp>
      <p:sp>
        <p:nvSpPr>
          <p:cNvPr id="55" name="Shape 53"/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54"/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57" name="Text 55"/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/>
          </a:p>
        </p:txBody>
      </p:sp>
      <p:sp>
        <p:nvSpPr>
          <p:cNvPr id="60" name="Text 4">
            <a:extLst>
              <a:ext uri="{FF2B5EF4-FFF2-40B4-BE49-F238E27FC236}">
                <a16:creationId xmlns:a16="http://schemas.microsoft.com/office/drawing/2014/main" id="{01FE55BA-71D5-2DD7-EC58-ECBC7BC417CE}"/>
              </a:ext>
            </a:extLst>
          </p:cNvPr>
          <p:cNvSpPr/>
          <p:nvPr/>
        </p:nvSpPr>
        <p:spPr>
          <a:xfrm>
            <a:off x="4410151" y="2339165"/>
            <a:ext cx="689457" cy="6554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latin typeface="Calibri" pitchFamily="34" charset="0"/>
                <a:ea typeface="Calibri" pitchFamily="34" charset="-122"/>
                <a:cs typeface="Calibri" pitchFamily="34" charset="-120"/>
              </a:rPr>
              <a:t>LLY</a:t>
            </a:r>
            <a:endParaRPr lang="en-US" sz="1800"/>
          </a:p>
        </p:txBody>
      </p:sp>
      <p:sp>
        <p:nvSpPr>
          <p:cNvPr id="64" name="Text 24">
            <a:extLst>
              <a:ext uri="{FF2B5EF4-FFF2-40B4-BE49-F238E27FC236}">
                <a16:creationId xmlns:a16="http://schemas.microsoft.com/office/drawing/2014/main" id="{DA6A1498-4117-2F9C-BD72-A3813DBE8FCA}"/>
              </a:ext>
            </a:extLst>
          </p:cNvPr>
          <p:cNvSpPr/>
          <p:nvPr/>
        </p:nvSpPr>
        <p:spPr>
          <a:xfrm>
            <a:off x="4558284" y="3794107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latin typeface="Calibri" pitchFamily="34" charset="0"/>
                <a:ea typeface="Calibri" pitchFamily="34" charset="-122"/>
                <a:cs typeface="Calibri" pitchFamily="34" charset="-120"/>
              </a:rPr>
              <a:t>MDT</a:t>
            </a:r>
            <a:endParaRPr lang="en-US" sz="1400"/>
          </a:p>
        </p:txBody>
      </p:sp>
      <p:sp>
        <p:nvSpPr>
          <p:cNvPr id="66" name="Text 24">
            <a:extLst>
              <a:ext uri="{FF2B5EF4-FFF2-40B4-BE49-F238E27FC236}">
                <a16:creationId xmlns:a16="http://schemas.microsoft.com/office/drawing/2014/main" id="{69065C0E-10EC-7A28-9944-36D7CC2EEDB2}"/>
              </a:ext>
            </a:extLst>
          </p:cNvPr>
          <p:cNvSpPr/>
          <p:nvPr/>
        </p:nvSpPr>
        <p:spPr>
          <a:xfrm>
            <a:off x="4558284" y="453673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latin typeface="Calibri" pitchFamily="34" charset="0"/>
                <a:ea typeface="Calibri" pitchFamily="34" charset="-122"/>
                <a:cs typeface="Calibri" pitchFamily="34" charset="-120"/>
              </a:rPr>
              <a:t>COR</a:t>
            </a:r>
            <a:endParaRPr lang="en-US" sz="1400"/>
          </a:p>
        </p:txBody>
      </p:sp>
      <p:sp>
        <p:nvSpPr>
          <p:cNvPr id="67" name="Text 24">
            <a:extLst>
              <a:ext uri="{FF2B5EF4-FFF2-40B4-BE49-F238E27FC236}">
                <a16:creationId xmlns:a16="http://schemas.microsoft.com/office/drawing/2014/main" id="{965665BA-D3D9-EC41-7B6D-FF9812626409}"/>
              </a:ext>
            </a:extLst>
          </p:cNvPr>
          <p:cNvSpPr/>
          <p:nvPr/>
        </p:nvSpPr>
        <p:spPr>
          <a:xfrm>
            <a:off x="4558284" y="518508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latin typeface="Calibri" pitchFamily="34" charset="0"/>
                <a:ea typeface="Calibri" pitchFamily="34" charset="-122"/>
                <a:cs typeface="Calibri" pitchFamily="34" charset="-120"/>
              </a:rPr>
              <a:t>GEHC</a:t>
            </a:r>
            <a:endParaRPr 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8429" y="-22160"/>
            <a:ext cx="12161520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143000"/>
            <a:ext cx="12161520" cy="4572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21549" y="11430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</a:t>
            </a:r>
            <a:r>
              <a:rPr lang="en-US" sz="1800" b="1">
                <a:latin typeface="Calibri" pitchFamily="34" charset="0"/>
                <a:ea typeface="Calibri" pitchFamily="34" charset="-122"/>
                <a:cs typeface="Calibri" pitchFamily="34" charset="-120"/>
              </a:rPr>
              <a:t>        </a:t>
            </a:r>
            <a:endParaRPr lang="en-US" sz="1800"/>
          </a:p>
        </p:txBody>
      </p:sp>
      <p:sp>
        <p:nvSpPr>
          <p:cNvPr id="7" name="Text 5"/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Cencora Inc.</a:t>
            </a:r>
            <a:endParaRPr lang="en-US" sz="2400"/>
          </a:p>
        </p:txBody>
      </p:sp>
      <p:sp>
        <p:nvSpPr>
          <p:cNvPr id="8" name="Text 6"/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NYSE: COR</a:t>
            </a:r>
            <a:endParaRPr lang="en-US" sz="1100"/>
          </a:p>
        </p:txBody>
      </p:sp>
      <p:sp>
        <p:nvSpPr>
          <p:cNvPr id="9" name="Text 7"/>
          <p:cNvSpPr/>
          <p:nvPr/>
        </p:nvSpPr>
        <p:spPr>
          <a:xfrm>
            <a:off x="7223760" y="20116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$327.56</a:t>
            </a:r>
            <a:endParaRPr lang="en-US" sz="2400"/>
          </a:p>
        </p:txBody>
      </p:sp>
      <p:sp>
        <p:nvSpPr>
          <p:cNvPr id="11" name="Text 9"/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4/17/2026</a:t>
            </a:r>
            <a:endParaRPr lang="en-US" sz="800"/>
          </a:p>
        </p:txBody>
      </p:sp>
      <p:sp>
        <p:nvSpPr>
          <p:cNvPr id="12" name="Text 10"/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$399.07</a:t>
            </a:r>
            <a:endParaRPr lang="en-US" sz="2400"/>
          </a:p>
        </p:txBody>
      </p:sp>
      <p:sp>
        <p:nvSpPr>
          <p:cNvPr id="14" name="Text 12"/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86EF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+21.8% upside</a:t>
            </a:r>
            <a:endParaRPr lang="en-US" sz="900"/>
          </a:p>
        </p:txBody>
      </p:sp>
      <p:sp>
        <p:nvSpPr>
          <p:cNvPr id="15" name="Shape 13"/>
          <p:cNvSpPr/>
          <p:nvPr/>
        </p:nvSpPr>
        <p:spPr>
          <a:xfrm>
            <a:off x="10506834" y="411480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</a:t>
            </a:r>
            <a:endParaRPr lang="en-US" sz="1200"/>
          </a:p>
        </p:txBody>
      </p:sp>
      <p:sp>
        <p:nvSpPr>
          <p:cNvPr id="17" name="Text 15"/>
          <p:cNvSpPr/>
          <p:nvPr/>
        </p:nvSpPr>
        <p:spPr>
          <a:xfrm>
            <a:off x="10515600" y="20116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457200" y="1616563"/>
            <a:ext cx="5303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endParaRPr lang="en-US" sz="1100"/>
          </a:p>
        </p:txBody>
      </p:sp>
      <p:sp>
        <p:nvSpPr>
          <p:cNvPr id="25" name="Text 23"/>
          <p:cNvSpPr/>
          <p:nvPr/>
        </p:nvSpPr>
        <p:spPr>
          <a:xfrm>
            <a:off x="310896" y="3164958"/>
            <a:ext cx="5596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FORECAST (3-YEAR)</a:t>
            </a:r>
            <a:endParaRPr lang="en-US" sz="1100"/>
          </a:p>
        </p:txBody>
      </p:sp>
      <p:sp>
        <p:nvSpPr>
          <p:cNvPr id="31" name="Text 28"/>
          <p:cNvSpPr/>
          <p:nvPr/>
        </p:nvSpPr>
        <p:spPr>
          <a:xfrm>
            <a:off x="7955280" y="361188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FY2025</a:t>
            </a:r>
            <a:endParaRPr lang="en-US" sz="900"/>
          </a:p>
        </p:txBody>
      </p:sp>
      <p:sp>
        <p:nvSpPr>
          <p:cNvPr id="32" name="Text 29"/>
          <p:cNvSpPr/>
          <p:nvPr/>
        </p:nvSpPr>
        <p:spPr>
          <a:xfrm>
            <a:off x="9235440" y="361188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FY2026E</a:t>
            </a:r>
            <a:endParaRPr lang="en-US" sz="900"/>
          </a:p>
        </p:txBody>
      </p:sp>
      <p:sp>
        <p:nvSpPr>
          <p:cNvPr id="33" name="Text 30"/>
          <p:cNvSpPr/>
          <p:nvPr/>
        </p:nvSpPr>
        <p:spPr>
          <a:xfrm>
            <a:off x="10515600" y="361188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FY2027E</a:t>
            </a:r>
            <a:endParaRPr lang="en-US" sz="900"/>
          </a:p>
        </p:txBody>
      </p:sp>
      <p:sp>
        <p:nvSpPr>
          <p:cNvPr id="65" name="Text 62"/>
          <p:cNvSpPr/>
          <p:nvPr/>
        </p:nvSpPr>
        <p:spPr>
          <a:xfrm>
            <a:off x="6355080" y="498348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/>
          </a:p>
        </p:txBody>
      </p:sp>
      <p:sp>
        <p:nvSpPr>
          <p:cNvPr id="67" name="Shape 64"/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5"/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69" name="Text 66"/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/>
          </a:p>
        </p:txBody>
      </p:sp>
      <p:pic>
        <p:nvPicPr>
          <p:cNvPr id="1026" name="Picture 2" descr="图表, 折线图&#10;&#10;AI 生成的内容可能不正确。">
            <a:extLst>
              <a:ext uri="{FF2B5EF4-FFF2-40B4-BE49-F238E27FC236}">
                <a16:creationId xmlns:a16="http://schemas.microsoft.com/office/drawing/2014/main" id="{DA72534D-55B1-8E7F-3D3C-6FF371FE4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56" y="1219809"/>
            <a:ext cx="5257800" cy="189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8BAF2708-3A15-62BF-8E76-4992EC75E8DD}"/>
              </a:ext>
            </a:extLst>
          </p:cNvPr>
          <p:cNvSpPr txBox="1"/>
          <p:nvPr/>
        </p:nvSpPr>
        <p:spPr>
          <a:xfrm>
            <a:off x="303256" y="4899434"/>
            <a:ext cx="51526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EPS FORECAST (3-YEAR)</a:t>
            </a:r>
            <a:endParaRPr lang="en-US" sz="110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6A9853C-DB63-BF05-0711-8AFD43C2E269}"/>
              </a:ext>
            </a:extLst>
          </p:cNvPr>
          <p:cNvSpPr txBox="1"/>
          <p:nvPr/>
        </p:nvSpPr>
        <p:spPr>
          <a:xfrm>
            <a:off x="6072331" y="3697144"/>
            <a:ext cx="3160695" cy="2791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lnSpc>
                <a:spcPts val="1500"/>
              </a:lnSpc>
              <a:buNone/>
            </a:pPr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Business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Pharmaceutical distribution 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Defensive demand 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U.S. dominant business 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>
              <a:lnSpc>
                <a:spcPts val="1500"/>
              </a:lnSpc>
            </a:pPr>
            <a:endParaRPr lang="en-US" sz="14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>
              <a:lnSpc>
                <a:spcPts val="1500"/>
              </a:lnSpc>
            </a:pPr>
            <a:endParaRPr lang="en-US" sz="1400" b="0" i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>
              <a:lnSpc>
                <a:spcPts val="1500"/>
              </a:lnSpc>
              <a:buNone/>
            </a:pPr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Growth Drivers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Specialty pharmaceuticals 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Physician-service expansion 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>
              <a:lnSpc>
                <a:spcPts val="1500"/>
              </a:lnSpc>
            </a:pPr>
            <a:endParaRPr lang="en-US" sz="14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>
              <a:lnSpc>
                <a:spcPts val="1500"/>
              </a:lnSpc>
            </a:pPr>
            <a:endParaRPr lang="en-US" sz="1400" b="0" i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>
              <a:lnSpc>
                <a:spcPts val="1500"/>
              </a:lnSpc>
              <a:buNone/>
            </a:pPr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Valuation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P/E ~44x (above peers) 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Growth already priced in 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</p:txBody>
      </p:sp>
      <p:pic>
        <p:nvPicPr>
          <p:cNvPr id="1031" name="Picture 7" descr="图表, 饼图&#10;&#10;AI 生成的内容可能不正确。">
            <a:extLst>
              <a:ext uri="{FF2B5EF4-FFF2-40B4-BE49-F238E27FC236}">
                <a16:creationId xmlns:a16="http://schemas.microsoft.com/office/drawing/2014/main" id="{1A68EE09-5FB4-34ED-836E-2B8FAE7B0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594" y="3718085"/>
            <a:ext cx="3012488" cy="246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C6F37D86-8BD9-60EF-83F7-D14E0C921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114123"/>
              </p:ext>
            </p:extLst>
          </p:nvPr>
        </p:nvGraphicFramePr>
        <p:xfrm>
          <a:off x="6124532" y="1409294"/>
          <a:ext cx="5572125" cy="202114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09675">
                  <a:extLst>
                    <a:ext uri="{9D8B030D-6E8A-4147-A177-3AD203B41FA5}">
                      <a16:colId xmlns:a16="http://schemas.microsoft.com/office/drawing/2014/main" val="1849373044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403767490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295520976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7247435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3625363532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Absolute Basis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High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Low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Average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Current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77209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P/E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44.41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24.41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34.15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44.4</a:t>
                      </a: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556019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P/B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148.91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27.43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63.34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45.60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74949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P/S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0.21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0.15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0.18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0.21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9638247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P/EBITDA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19.24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12.19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16.14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9.24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550360"/>
                  </a:ext>
                </a:extLst>
              </a:tr>
            </a:tbl>
          </a:graphicData>
        </a:graphic>
      </p:graphicFrame>
      <p:graphicFrame>
        <p:nvGraphicFramePr>
          <p:cNvPr id="34" name="Table 1">
            <a:extLst>
              <a:ext uri="{FF2B5EF4-FFF2-40B4-BE49-F238E27FC236}">
                <a16:creationId xmlns:a16="http://schemas.microsoft.com/office/drawing/2014/main" id="{7AF36ECD-D9CA-31E3-FBBE-255020576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021825"/>
              </p:ext>
            </p:extLst>
          </p:nvPr>
        </p:nvGraphicFramePr>
        <p:xfrm>
          <a:off x="260864" y="5279081"/>
          <a:ext cx="5698166" cy="90333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02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967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EPS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Basic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$16.81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$14.99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$7.99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Diluted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$16.66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$14.86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$7.92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 – GAAP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$16.75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$14.92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$7.96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6" name="Table 0">
            <a:extLst>
              <a:ext uri="{FF2B5EF4-FFF2-40B4-BE49-F238E27FC236}">
                <a16:creationId xmlns:a16="http://schemas.microsoft.com/office/drawing/2014/main" id="{EA3AD4A6-E077-B092-8CDF-DCD5F8D6C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857883"/>
              </p:ext>
            </p:extLst>
          </p:nvPr>
        </p:nvGraphicFramePr>
        <p:xfrm>
          <a:off x="221549" y="3557419"/>
          <a:ext cx="5652648" cy="128016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58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0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47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(dollars in thousands)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$362,685,000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$341,279,000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$321,333,000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Revenue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$362,678,785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$341,280,498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$321,326,145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% Growth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6.27%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6.21%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9.31%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chemeClr val="tx1"/>
                          </a:solidFill>
                        </a:rPr>
                        <a:t>Operating Income</a:t>
                      </a:r>
                      <a:endParaRPr lang="en-US" sz="9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chemeClr val="tx1"/>
                          </a:solidFill>
                        </a:rPr>
                        <a:t>$4,569,753</a:t>
                      </a:r>
                      <a:endParaRPr lang="en-US" sz="9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chemeClr val="tx1"/>
                          </a:solidFill>
                        </a:rPr>
                        <a:t>$4,129,494</a:t>
                      </a:r>
                      <a:endParaRPr lang="en-US" sz="9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chemeClr val="tx1"/>
                          </a:solidFill>
                        </a:rPr>
                        <a:t>$2,313,548</a:t>
                      </a:r>
                      <a:endParaRPr lang="en-US" sz="9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Net Income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$3,277,311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$2,923,136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$1,560,488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1"/>
            <a:ext cx="12192000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" y="1108051"/>
            <a:ext cx="12161520" cy="4572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Cencora Inc.</a:t>
            </a:r>
            <a:endParaRPr lang="en-US" sz="2400"/>
          </a:p>
        </p:txBody>
      </p:sp>
      <p:sp>
        <p:nvSpPr>
          <p:cNvPr id="8" name="Text 6"/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NYSE: COR</a:t>
            </a:r>
            <a:endParaRPr lang="en-US" sz="1100"/>
          </a:p>
        </p:txBody>
      </p:sp>
      <p:sp>
        <p:nvSpPr>
          <p:cNvPr id="9" name="Text 7"/>
          <p:cNvSpPr/>
          <p:nvPr/>
        </p:nvSpPr>
        <p:spPr>
          <a:xfrm>
            <a:off x="7211997" y="12843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ln>
                  <a:solidFill>
                    <a:schemeClr val="bg2"/>
                  </a:solidFill>
                </a:ln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800">
              <a:ln>
                <a:solidFill>
                  <a:schemeClr val="bg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$327.56</a:t>
            </a:r>
            <a:endParaRPr lang="en-US" sz="2400"/>
          </a:p>
        </p:txBody>
      </p:sp>
      <p:sp>
        <p:nvSpPr>
          <p:cNvPr id="11" name="Text 9"/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4/17/2026</a:t>
            </a:r>
            <a:endParaRPr lang="en-US" sz="800"/>
          </a:p>
        </p:txBody>
      </p:sp>
      <p:sp>
        <p:nvSpPr>
          <p:cNvPr id="12" name="Text 10"/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ln>
                  <a:solidFill>
                    <a:schemeClr val="bg2"/>
                  </a:solidFill>
                </a:ln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ln>
                <a:solidFill>
                  <a:schemeClr val="bg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$399.07</a:t>
            </a:r>
            <a:endParaRPr lang="en-US" sz="2400"/>
          </a:p>
        </p:txBody>
      </p:sp>
      <p:sp>
        <p:nvSpPr>
          <p:cNvPr id="14" name="Text 12"/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86EF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+21.8% upside</a:t>
            </a:r>
            <a:endParaRPr lang="en-US" sz="900"/>
          </a:p>
        </p:txBody>
      </p:sp>
      <p:sp>
        <p:nvSpPr>
          <p:cNvPr id="15" name="Shape 13"/>
          <p:cNvSpPr/>
          <p:nvPr/>
        </p:nvSpPr>
        <p:spPr>
          <a:xfrm>
            <a:off x="10469880" y="385895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</a:t>
            </a:r>
            <a:endParaRPr lang="en-US" sz="1200"/>
          </a:p>
        </p:txBody>
      </p:sp>
      <p:sp>
        <p:nvSpPr>
          <p:cNvPr id="17" name="Text 15"/>
          <p:cNvSpPr/>
          <p:nvPr/>
        </p:nvSpPr>
        <p:spPr>
          <a:xfrm>
            <a:off x="10515600" y="20116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ln>
                  <a:solidFill>
                    <a:schemeClr val="bg2"/>
                  </a:solidFill>
                </a:ln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ln>
                <a:solidFill>
                  <a:schemeClr val="bg2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539496" y="1417319"/>
            <a:ext cx="5138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VALUATION</a:t>
            </a:r>
            <a:endParaRPr lang="en-US" sz="1100"/>
          </a:p>
        </p:txBody>
      </p:sp>
      <p:sp>
        <p:nvSpPr>
          <p:cNvPr id="20" name="Shape 18"/>
          <p:cNvSpPr/>
          <p:nvPr/>
        </p:nvSpPr>
        <p:spPr>
          <a:xfrm>
            <a:off x="457200" y="1783080"/>
            <a:ext cx="5303520" cy="105156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31520" y="18745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IMPLIED PRICE PER SHARE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731520" y="210312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$399.07</a:t>
            </a:r>
            <a:endParaRPr lang="en-US" sz="3600"/>
          </a:p>
        </p:txBody>
      </p:sp>
      <p:sp>
        <p:nvSpPr>
          <p:cNvPr id="23" name="Text 21"/>
          <p:cNvSpPr/>
          <p:nvPr/>
        </p:nvSpPr>
        <p:spPr>
          <a:xfrm>
            <a:off x="3474720" y="2286000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300" b="1">
                <a:solidFill>
                  <a:srgbClr val="86EFAC"/>
                </a:solidFill>
                <a:latin typeface="Calibri"/>
                <a:ea typeface="Calibri"/>
                <a:cs typeface="Calibri"/>
              </a:rPr>
              <a:t>+21.8%  vs. current</a:t>
            </a:r>
            <a:endParaRPr lang="en-US" sz="1300">
              <a:solidFill>
                <a:srgbClr val="86EFA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0" name="Shape 78"/>
          <p:cNvSpPr/>
          <p:nvPr/>
        </p:nvSpPr>
        <p:spPr>
          <a:xfrm>
            <a:off x="453235" y="3100659"/>
            <a:ext cx="5760720" cy="146304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453235" y="3100659"/>
            <a:ext cx="54864" cy="146304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663547" y="3187524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latin typeface="Calibri" pitchFamily="34" charset="0"/>
                <a:ea typeface="Calibri" pitchFamily="34" charset="-122"/>
                <a:cs typeface="Calibri" pitchFamily="34" charset="-120"/>
              </a:rPr>
              <a:t>SIM POSITION</a:t>
            </a:r>
            <a:endParaRPr lang="en-US" sz="1000"/>
          </a:p>
        </p:txBody>
      </p:sp>
      <p:sp>
        <p:nvSpPr>
          <p:cNvPr id="83" name="Text 81"/>
          <p:cNvSpPr/>
          <p:nvPr/>
        </p:nvSpPr>
        <p:spPr>
          <a:xfrm>
            <a:off x="636115" y="3448131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WEIGHT</a:t>
            </a:r>
            <a:endParaRPr lang="en-US" sz="800"/>
          </a:p>
        </p:txBody>
      </p:sp>
      <p:sp>
        <p:nvSpPr>
          <p:cNvPr id="84" name="Text 82"/>
          <p:cNvSpPr/>
          <p:nvPr/>
        </p:nvSpPr>
        <p:spPr>
          <a:xfrm>
            <a:off x="636115" y="3576147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1.50%</a:t>
            </a:r>
            <a:endParaRPr lang="en-US" sz="1200"/>
          </a:p>
        </p:txBody>
      </p:sp>
      <p:sp>
        <p:nvSpPr>
          <p:cNvPr id="85" name="Text 83"/>
          <p:cNvSpPr/>
          <p:nvPr/>
        </p:nvSpPr>
        <p:spPr>
          <a:xfrm>
            <a:off x="3516475" y="3448131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VALUE</a:t>
            </a:r>
            <a:endParaRPr lang="en-US" sz="800"/>
          </a:p>
        </p:txBody>
      </p:sp>
      <p:sp>
        <p:nvSpPr>
          <p:cNvPr id="86" name="Text 84"/>
          <p:cNvSpPr/>
          <p:nvPr/>
        </p:nvSpPr>
        <p:spPr>
          <a:xfrm>
            <a:off x="3516475" y="3576147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$147.6K</a:t>
            </a:r>
            <a:endParaRPr lang="en-US" sz="1200"/>
          </a:p>
        </p:txBody>
      </p:sp>
      <p:sp>
        <p:nvSpPr>
          <p:cNvPr id="87" name="Text 85"/>
          <p:cNvSpPr/>
          <p:nvPr/>
        </p:nvSpPr>
        <p:spPr>
          <a:xfrm>
            <a:off x="636115" y="3795603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/>
          </a:p>
        </p:txBody>
      </p:sp>
      <p:sp>
        <p:nvSpPr>
          <p:cNvPr id="88" name="Text 86"/>
          <p:cNvSpPr/>
          <p:nvPr/>
        </p:nvSpPr>
        <p:spPr>
          <a:xfrm>
            <a:off x="636115" y="3923619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</a:t>
            </a:r>
            <a:endParaRPr lang="en-US" sz="1200"/>
          </a:p>
        </p:txBody>
      </p:sp>
      <p:sp>
        <p:nvSpPr>
          <p:cNvPr id="89" name="Text 87"/>
          <p:cNvSpPr/>
          <p:nvPr/>
        </p:nvSpPr>
        <p:spPr>
          <a:xfrm>
            <a:off x="3516475" y="3795603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WEIGHT</a:t>
            </a:r>
            <a:endParaRPr lang="en-US" sz="800"/>
          </a:p>
        </p:txBody>
      </p:sp>
      <p:sp>
        <p:nvSpPr>
          <p:cNvPr id="90" name="Text 88"/>
          <p:cNvSpPr/>
          <p:nvPr/>
        </p:nvSpPr>
        <p:spPr>
          <a:xfrm>
            <a:off x="3516475" y="3923619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1.50%</a:t>
            </a:r>
            <a:endParaRPr lang="en-US" sz="1200"/>
          </a:p>
        </p:txBody>
      </p:sp>
      <p:sp>
        <p:nvSpPr>
          <p:cNvPr id="99" name="Shape 97"/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98"/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101" name="Text 99"/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/>
          </a:p>
        </p:txBody>
      </p:sp>
      <p:pic>
        <p:nvPicPr>
          <p:cNvPr id="26" name="图片 25" descr="图形用户界面, 应用程序, 表格, Excel&#10;&#10;AI 生成的内容可能不正确。">
            <a:extLst>
              <a:ext uri="{FF2B5EF4-FFF2-40B4-BE49-F238E27FC236}">
                <a16:creationId xmlns:a16="http://schemas.microsoft.com/office/drawing/2014/main" id="{0D567B83-1F21-4262-A5B2-E2742759E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766" y="1692488"/>
            <a:ext cx="5523459" cy="4279447"/>
          </a:xfrm>
          <a:prstGeom prst="rect">
            <a:avLst/>
          </a:prstGeom>
        </p:spPr>
      </p:pic>
      <p:sp>
        <p:nvSpPr>
          <p:cNvPr id="29" name="TextBox 24">
            <a:extLst>
              <a:ext uri="{FF2B5EF4-FFF2-40B4-BE49-F238E27FC236}">
                <a16:creationId xmlns:a16="http://schemas.microsoft.com/office/drawing/2014/main" id="{21FC12C8-4A1B-8A84-93A4-E70FE82C6FAA}"/>
              </a:ext>
            </a:extLst>
          </p:cNvPr>
          <p:cNvSpPr txBox="1"/>
          <p:nvPr/>
        </p:nvSpPr>
        <p:spPr>
          <a:xfrm>
            <a:off x="450284" y="4566639"/>
            <a:ext cx="4753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latin typeface="Calibri" pitchFamily="34" charset="0"/>
                <a:ea typeface="Calibri" pitchFamily="34" charset="-122"/>
                <a:cs typeface="Calibri" pitchFamily="34" charset="-120"/>
              </a:rPr>
              <a:t>SIM Portfolio Position &amp; Recommendation</a:t>
            </a:r>
            <a:endParaRPr lang="en-US" sz="1200"/>
          </a:p>
          <a:p>
            <a:endParaRPr lang="en-US" sz="1200"/>
          </a:p>
        </p:txBody>
      </p:sp>
      <p:graphicFrame>
        <p:nvGraphicFramePr>
          <p:cNvPr id="31" name="Table 3">
            <a:extLst>
              <a:ext uri="{FF2B5EF4-FFF2-40B4-BE49-F238E27FC236}">
                <a16:creationId xmlns:a16="http://schemas.microsoft.com/office/drawing/2014/main" id="{6B2BD597-66A8-7CBC-6423-B4BD720AEC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700082"/>
              </p:ext>
            </p:extLst>
          </p:nvPr>
        </p:nvGraphicFramePr>
        <p:xfrm>
          <a:off x="553636" y="4914618"/>
          <a:ext cx="5227320" cy="13258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90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6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Shares Held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470</a:t>
                      </a: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$314.14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Market Value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$147,645.80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~150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S&amp;P 500 COR 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~15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Recommendation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HOLD</a:t>
                      </a: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~150 bps 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$399.07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Expected Return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21.8%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42C46032-7F1E-8DC3-4A79-76D340F942CF}"/>
              </a:ext>
            </a:extLst>
          </p:cNvPr>
          <p:cNvSpPr txBox="1"/>
          <p:nvPr/>
        </p:nvSpPr>
        <p:spPr>
          <a:xfrm>
            <a:off x="213709" y="221745"/>
            <a:ext cx="10356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</a:t>
            </a:r>
            <a:endParaRPr lang="en-US" sz="32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17"/>
          <p:cNvSpPr/>
          <p:nvPr/>
        </p:nvSpPr>
        <p:spPr>
          <a:xfrm>
            <a:off x="526694" y="5215655"/>
            <a:ext cx="5138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EPS FORECAST (3-YEAR)</a:t>
            </a:r>
            <a:endParaRPr lang="en-US" sz="1100"/>
          </a:p>
        </p:txBody>
      </p:sp>
      <p:sp>
        <p:nvSpPr>
          <p:cNvPr id="25" name="Text 23"/>
          <p:cNvSpPr/>
          <p:nvPr/>
        </p:nvSpPr>
        <p:spPr>
          <a:xfrm>
            <a:off x="594360" y="3566160"/>
            <a:ext cx="5596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FORECAST (3-YEAR)</a:t>
            </a:r>
            <a:endParaRPr lang="en-US" sz="1100"/>
          </a:p>
        </p:txBody>
      </p:sp>
      <p:sp>
        <p:nvSpPr>
          <p:cNvPr id="61" name="Text 58"/>
          <p:cNvSpPr/>
          <p:nvPr/>
        </p:nvSpPr>
        <p:spPr>
          <a:xfrm>
            <a:off x="594360" y="4983480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CATALYSTS</a:t>
            </a:r>
            <a:endParaRPr lang="en-US" sz="1000"/>
          </a:p>
        </p:txBody>
      </p:sp>
      <p:sp>
        <p:nvSpPr>
          <p:cNvPr id="67" name="Shape 64"/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5"/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69" name="Text 66"/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/>
          </a:p>
        </p:txBody>
      </p:sp>
      <p:graphicFrame>
        <p:nvGraphicFramePr>
          <p:cNvPr id="20" name="Table 0">
            <a:extLst>
              <a:ext uri="{FF2B5EF4-FFF2-40B4-BE49-F238E27FC236}">
                <a16:creationId xmlns:a16="http://schemas.microsoft.com/office/drawing/2014/main" id="{330EE0A4-724D-2AC4-2264-97B7C2D779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07523"/>
              </p:ext>
            </p:extLst>
          </p:nvPr>
        </p:nvGraphicFramePr>
        <p:xfrm>
          <a:off x="710379" y="3844966"/>
          <a:ext cx="5652648" cy="1292874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58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0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547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(dollars in thousands)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47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$91,540,000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$78,400,000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900" b="1">
                        <a:solidFill>
                          <a:srgbClr val="C0392B"/>
                        </a:solidFill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47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Revenue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$89,947,000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$78,215,000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$65,179,000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47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% Growth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15%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20%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45%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47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chemeClr val="tx1"/>
                          </a:solidFill>
                        </a:rPr>
                        <a:t>Operating Income</a:t>
                      </a:r>
                      <a:endParaRPr lang="en-US" sz="9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chemeClr val="tx1"/>
                          </a:solidFill>
                        </a:rPr>
                        <a:t>$44,524,000</a:t>
                      </a:r>
                      <a:endParaRPr lang="en-US" sz="9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chemeClr val="tx1"/>
                          </a:solidFill>
                        </a:rPr>
                        <a:t>$38,716,000</a:t>
                      </a:r>
                      <a:endParaRPr lang="en-US" sz="9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chemeClr val="tx1"/>
                          </a:solidFill>
                        </a:rPr>
                        <a:t>$26,373,000</a:t>
                      </a:r>
                      <a:endParaRPr lang="en-US" sz="9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479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Net Income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$34,027,000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$29,589,000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$20,640,000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2" name="Table 1">
            <a:extLst>
              <a:ext uri="{FF2B5EF4-FFF2-40B4-BE49-F238E27FC236}">
                <a16:creationId xmlns:a16="http://schemas.microsoft.com/office/drawing/2014/main" id="{26A715A8-8835-1895-D05E-ABFD57B333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704514"/>
              </p:ext>
            </p:extLst>
          </p:nvPr>
        </p:nvGraphicFramePr>
        <p:xfrm>
          <a:off x="663430" y="5566628"/>
          <a:ext cx="5698166" cy="90333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02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967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EPS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Basic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$38.00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$33.05</a:t>
                      </a: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$22.95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Diluted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$37.98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$33.03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$22.95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 – GAAP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$25.46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$31.53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900" b="1">
                        <a:solidFill>
                          <a:srgbClr val="C0392B"/>
                        </a:solidFill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6" name="表格 18">
            <a:extLst>
              <a:ext uri="{FF2B5EF4-FFF2-40B4-BE49-F238E27FC236}">
                <a16:creationId xmlns:a16="http://schemas.microsoft.com/office/drawing/2014/main" id="{B6076247-E693-99F7-B469-FAEEA7D963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463889"/>
              </p:ext>
            </p:extLst>
          </p:nvPr>
        </p:nvGraphicFramePr>
        <p:xfrm>
          <a:off x="6354569" y="1596199"/>
          <a:ext cx="5572125" cy="202114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09675">
                  <a:extLst>
                    <a:ext uri="{9D8B030D-6E8A-4147-A177-3AD203B41FA5}">
                      <a16:colId xmlns:a16="http://schemas.microsoft.com/office/drawing/2014/main" val="1849373044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403767490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295520976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7247435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3625363532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Absolute Basis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High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Low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Average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Current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477209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P/E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228.32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13.57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54.47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altLang="en-US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52.07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556019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P/B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altLang="en-US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65.30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altLang="en-US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4.79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altLang="en-US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31.35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40.03</a:t>
                      </a:r>
                      <a:endParaRPr lang="zh-CN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74949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P/S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22.74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3.45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6.61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16.13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9638247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sz="1400" b="1" i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</a:rPr>
                        <a:t>P/EBITDA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70.8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10.5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altLang="zh-CN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28.5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zh-CN" altLang="en-US" sz="1400" b="1" i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38.2</a:t>
                      </a:r>
                    </a:p>
                  </a:txBody>
                  <a:tcPr marL="68580" marR="6858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550360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36284B96-622B-84A6-3AC8-ED730FE7A292}"/>
              </a:ext>
            </a:extLst>
          </p:cNvPr>
          <p:cNvSpPr txBox="1"/>
          <p:nvPr/>
        </p:nvSpPr>
        <p:spPr>
          <a:xfrm>
            <a:off x="6877463" y="3682767"/>
            <a:ext cx="4354015" cy="27853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>
              <a:lnSpc>
                <a:spcPts val="1500"/>
              </a:lnSpc>
              <a:buNone/>
            </a:pPr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Business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latin typeface="Calibri"/>
                <a:ea typeface="Calibri"/>
                <a:cs typeface="Calibri"/>
              </a:rPr>
              <a:t>Discovers, develops, and markets pharmaceutical drugs globally</a:t>
            </a:r>
          </a:p>
          <a:p>
            <a:pPr marL="285750" indent="-2857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Defensive demand ​</a:t>
            </a:r>
            <a:endParaRPr lang="en-US"/>
          </a:p>
          <a:p>
            <a:pPr marL="285750" indent="-2857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U.S. dominant business ​</a:t>
            </a:r>
            <a:endParaRPr lang="en-US"/>
          </a:p>
          <a:p>
            <a:pPr algn="l" rtl="0" fontAlgn="base">
              <a:lnSpc>
                <a:spcPts val="1500"/>
              </a:lnSpc>
            </a:pPr>
            <a:endParaRPr lang="en-US" sz="14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>
              <a:lnSpc>
                <a:spcPts val="1500"/>
              </a:lnSpc>
              <a:buNone/>
            </a:pPr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Growth Drivers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Strategic Partnerships and Acquisitions</a:t>
            </a:r>
            <a:endParaRPr lang="en-US" sz="1400" b="0" i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285750" indent="-28575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Manufacturing Moat</a:t>
            </a:r>
          </a:p>
          <a:p>
            <a:pPr marL="285750" indent="-285750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GLP-1 Market Leadership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  <a:endParaRPr lang="en-US"/>
          </a:p>
          <a:p>
            <a:pPr algn="l" rtl="0" fontAlgn="base">
              <a:lnSpc>
                <a:spcPts val="1500"/>
              </a:lnSpc>
            </a:pPr>
            <a:endParaRPr lang="en-US" sz="14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>
              <a:lnSpc>
                <a:spcPts val="1500"/>
              </a:lnSpc>
              <a:buNone/>
            </a:pPr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Valuation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P/E ~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43.2x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 (above peers) 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</a:p>
          <a:p>
            <a:pPr marL="285750" indent="-285750" algn="l" rtl="0" fontAlgn="base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Growth already priced in </a:t>
            </a:r>
            <a:r>
              <a:rPr lang="en-US" sz="14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</p:txBody>
      </p:sp>
      <p:sp>
        <p:nvSpPr>
          <p:cNvPr id="39" name="Shape 0">
            <a:extLst>
              <a:ext uri="{FF2B5EF4-FFF2-40B4-BE49-F238E27FC236}">
                <a16:creationId xmlns:a16="http://schemas.microsoft.com/office/drawing/2014/main" id="{AE8FDA84-7708-CF85-7335-AC716A016883}"/>
              </a:ext>
            </a:extLst>
          </p:cNvPr>
          <p:cNvSpPr/>
          <p:nvPr/>
        </p:nvSpPr>
        <p:spPr>
          <a:xfrm>
            <a:off x="0" y="0"/>
            <a:ext cx="12161520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0" name="Shape 1">
            <a:extLst>
              <a:ext uri="{FF2B5EF4-FFF2-40B4-BE49-F238E27FC236}">
                <a16:creationId xmlns:a16="http://schemas.microsoft.com/office/drawing/2014/main" id="{AA6458EF-3271-E501-CF98-55DAC479E67C}"/>
              </a:ext>
            </a:extLst>
          </p:cNvPr>
          <p:cNvSpPr/>
          <p:nvPr/>
        </p:nvSpPr>
        <p:spPr>
          <a:xfrm>
            <a:off x="0" y="1143000"/>
            <a:ext cx="12161520" cy="4572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5">
            <a:extLst>
              <a:ext uri="{FF2B5EF4-FFF2-40B4-BE49-F238E27FC236}">
                <a16:creationId xmlns:a16="http://schemas.microsoft.com/office/drawing/2014/main" id="{D817162D-D584-E0D8-4E2E-6D5D5D5E6405}"/>
              </a:ext>
            </a:extLst>
          </p:cNvPr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 Lilly &amp; Co.</a:t>
            </a:r>
            <a:endParaRPr lang="en-US" sz="2400"/>
          </a:p>
        </p:txBody>
      </p:sp>
      <p:sp>
        <p:nvSpPr>
          <p:cNvPr id="42" name="Text 6">
            <a:extLst>
              <a:ext uri="{FF2B5EF4-FFF2-40B4-BE49-F238E27FC236}">
                <a16:creationId xmlns:a16="http://schemas.microsoft.com/office/drawing/2014/main" id="{F2AF23E5-0536-0B84-9F80-7D09415B9B56}"/>
              </a:ext>
            </a:extLst>
          </p:cNvPr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NYSE: LLY</a:t>
            </a:r>
            <a:endParaRPr lang="en-US" sz="1100"/>
          </a:p>
        </p:txBody>
      </p:sp>
      <p:sp>
        <p:nvSpPr>
          <p:cNvPr id="43" name="Text 7">
            <a:extLst>
              <a:ext uri="{FF2B5EF4-FFF2-40B4-BE49-F238E27FC236}">
                <a16:creationId xmlns:a16="http://schemas.microsoft.com/office/drawing/2014/main" id="{883530EC-D0DE-8D47-C8F9-7AB6995A94C2}"/>
              </a:ext>
            </a:extLst>
          </p:cNvPr>
          <p:cNvSpPr/>
          <p:nvPr/>
        </p:nvSpPr>
        <p:spPr>
          <a:xfrm>
            <a:off x="7223760" y="20116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44" name="Text 8">
            <a:extLst>
              <a:ext uri="{FF2B5EF4-FFF2-40B4-BE49-F238E27FC236}">
                <a16:creationId xmlns:a16="http://schemas.microsoft.com/office/drawing/2014/main" id="{403F0866-C611-E68B-5AF8-3433F1C105C7}"/>
              </a:ext>
            </a:extLst>
          </p:cNvPr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$903.02</a:t>
            </a:r>
            <a:endParaRPr lang="en-US" sz="2400"/>
          </a:p>
        </p:txBody>
      </p:sp>
      <p:sp>
        <p:nvSpPr>
          <p:cNvPr id="45" name="Text 9">
            <a:extLst>
              <a:ext uri="{FF2B5EF4-FFF2-40B4-BE49-F238E27FC236}">
                <a16:creationId xmlns:a16="http://schemas.microsoft.com/office/drawing/2014/main" id="{0C1E43D1-0165-3E78-A1BD-B1272055BBB8}"/>
              </a:ext>
            </a:extLst>
          </p:cNvPr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3/24/2026</a:t>
            </a:r>
            <a:endParaRPr lang="en-US" sz="800"/>
          </a:p>
        </p:txBody>
      </p:sp>
      <p:sp>
        <p:nvSpPr>
          <p:cNvPr id="46" name="Text 10">
            <a:extLst>
              <a:ext uri="{FF2B5EF4-FFF2-40B4-BE49-F238E27FC236}">
                <a16:creationId xmlns:a16="http://schemas.microsoft.com/office/drawing/2014/main" id="{E5DA0124-C523-B946-735D-7182BC8A116B}"/>
              </a:ext>
            </a:extLst>
          </p:cNvPr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47" name="Text 11">
            <a:extLst>
              <a:ext uri="{FF2B5EF4-FFF2-40B4-BE49-F238E27FC236}">
                <a16:creationId xmlns:a16="http://schemas.microsoft.com/office/drawing/2014/main" id="{CA2B27F2-CB1D-3DEE-1E61-F155A454DD7B}"/>
              </a:ext>
            </a:extLst>
          </p:cNvPr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$1076.44</a:t>
            </a:r>
            <a:endParaRPr lang="en-US" sz="2400"/>
          </a:p>
        </p:txBody>
      </p:sp>
      <p:sp>
        <p:nvSpPr>
          <p:cNvPr id="48" name="Text 12">
            <a:extLst>
              <a:ext uri="{FF2B5EF4-FFF2-40B4-BE49-F238E27FC236}">
                <a16:creationId xmlns:a16="http://schemas.microsoft.com/office/drawing/2014/main" id="{94CFBC4E-0AF5-7D74-1D1D-2F05C583F6B1}"/>
              </a:ext>
            </a:extLst>
          </p:cNvPr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19.2% upside</a:t>
            </a:r>
            <a:endParaRPr lang="en-US" sz="900"/>
          </a:p>
        </p:txBody>
      </p:sp>
      <p:sp>
        <p:nvSpPr>
          <p:cNvPr id="49" name="Shape 13">
            <a:extLst>
              <a:ext uri="{FF2B5EF4-FFF2-40B4-BE49-F238E27FC236}">
                <a16:creationId xmlns:a16="http://schemas.microsoft.com/office/drawing/2014/main" id="{F804BAD5-98A3-C528-981F-59679EDF6636}"/>
              </a:ext>
            </a:extLst>
          </p:cNvPr>
          <p:cNvSpPr/>
          <p:nvPr/>
        </p:nvSpPr>
        <p:spPr>
          <a:xfrm>
            <a:off x="10515600" y="365760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14">
            <a:extLst>
              <a:ext uri="{FF2B5EF4-FFF2-40B4-BE49-F238E27FC236}">
                <a16:creationId xmlns:a16="http://schemas.microsoft.com/office/drawing/2014/main" id="{033379AD-9932-EBCB-4B48-71F9A4D2FB23}"/>
              </a:ext>
            </a:extLst>
          </p:cNvPr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200"/>
          </a:p>
        </p:txBody>
      </p:sp>
      <p:sp>
        <p:nvSpPr>
          <p:cNvPr id="51" name="Text 15">
            <a:extLst>
              <a:ext uri="{FF2B5EF4-FFF2-40B4-BE49-F238E27FC236}">
                <a16:creationId xmlns:a16="http://schemas.microsoft.com/office/drawing/2014/main" id="{AAACFC69-79E4-B174-9722-8F1DC98A3814}"/>
              </a:ext>
            </a:extLst>
          </p:cNvPr>
          <p:cNvSpPr/>
          <p:nvPr/>
        </p:nvSpPr>
        <p:spPr>
          <a:xfrm>
            <a:off x="10515600" y="20116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7618A70-63B7-0767-2B4B-3BE72EEB0FCB}"/>
              </a:ext>
            </a:extLst>
          </p:cNvPr>
          <p:cNvSpPr txBox="1"/>
          <p:nvPr/>
        </p:nvSpPr>
        <p:spPr>
          <a:xfrm>
            <a:off x="371401" y="258729"/>
            <a:ext cx="950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LLY</a:t>
            </a:r>
          </a:p>
        </p:txBody>
      </p:sp>
      <p:pic>
        <p:nvPicPr>
          <p:cNvPr id="2" name="Picture 1" descr="A graph with numbers and a line&#10;&#10;AI-generated content may be incorrect.">
            <a:extLst>
              <a:ext uri="{FF2B5EF4-FFF2-40B4-BE49-F238E27FC236}">
                <a16:creationId xmlns:a16="http://schemas.microsoft.com/office/drawing/2014/main" id="{1192AD9C-8A3D-79CE-6A9F-C0B1A3090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36" y="1186582"/>
            <a:ext cx="5344065" cy="22707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143000"/>
            <a:ext cx="12161520" cy="4572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 Lilly &amp; Co.</a:t>
            </a:r>
            <a:endParaRPr lang="en-US" sz="2400"/>
          </a:p>
        </p:txBody>
      </p:sp>
      <p:sp>
        <p:nvSpPr>
          <p:cNvPr id="8" name="Text 6"/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NYSE: LLY</a:t>
            </a:r>
            <a:endParaRPr lang="en-US" sz="1100"/>
          </a:p>
        </p:txBody>
      </p:sp>
      <p:sp>
        <p:nvSpPr>
          <p:cNvPr id="9" name="Text 7"/>
          <p:cNvSpPr/>
          <p:nvPr/>
        </p:nvSpPr>
        <p:spPr>
          <a:xfrm>
            <a:off x="7223760" y="20116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PRICE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$903.02</a:t>
            </a:r>
            <a:endParaRPr lang="en-US" sz="2400"/>
          </a:p>
        </p:txBody>
      </p:sp>
      <p:sp>
        <p:nvSpPr>
          <p:cNvPr id="11" name="Text 9"/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3/24/2026</a:t>
            </a:r>
            <a:endParaRPr lang="en-US" sz="800"/>
          </a:p>
        </p:txBody>
      </p:sp>
      <p:sp>
        <p:nvSpPr>
          <p:cNvPr id="12" name="Text 10"/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$1,076.44</a:t>
            </a:r>
            <a:endParaRPr lang="en-US" sz="2400"/>
          </a:p>
        </p:txBody>
      </p:sp>
      <p:sp>
        <p:nvSpPr>
          <p:cNvPr id="14" name="Text 12"/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>
                <a:solidFill>
                  <a:srgbClr val="CBD5E1"/>
                </a:solidFill>
                <a:latin typeface="Calibri"/>
                <a:ea typeface="Calibri"/>
                <a:cs typeface="Calibri"/>
              </a:rPr>
              <a:t>19.2% upside</a:t>
            </a:r>
            <a:endParaRPr lang="en-US" sz="900">
              <a:latin typeface="Calibri"/>
              <a:ea typeface="Calibri"/>
              <a:cs typeface="Calibri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0515600" y="365760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200"/>
          </a:p>
        </p:txBody>
      </p:sp>
      <p:sp>
        <p:nvSpPr>
          <p:cNvPr id="17" name="Text 15"/>
          <p:cNvSpPr/>
          <p:nvPr/>
        </p:nvSpPr>
        <p:spPr>
          <a:xfrm>
            <a:off x="10515600" y="201168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218031" y="1307592"/>
            <a:ext cx="5138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VALUATION</a:t>
            </a:r>
            <a:endParaRPr lang="en-US" sz="1100"/>
          </a:p>
        </p:txBody>
      </p:sp>
      <p:sp>
        <p:nvSpPr>
          <p:cNvPr id="20" name="Shape 18"/>
          <p:cNvSpPr/>
          <p:nvPr/>
        </p:nvSpPr>
        <p:spPr>
          <a:xfrm>
            <a:off x="182880" y="1595628"/>
            <a:ext cx="5303520" cy="105156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71401" y="168478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IMPLIED PRICE PER SHARE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371401" y="1901952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$ 1,076.44</a:t>
            </a:r>
            <a:endParaRPr lang="en-US" sz="3600">
              <a:ea typeface="Calibri"/>
              <a:cs typeface="Calibri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048693" y="2151126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300" b="1">
                <a:solidFill>
                  <a:srgbClr val="CBD5E1"/>
                </a:solidFill>
                <a:latin typeface="Calibri"/>
                <a:ea typeface="Calibri"/>
                <a:cs typeface="Calibri"/>
              </a:rPr>
              <a:t>19.2 % vs. current</a:t>
            </a:r>
            <a:endParaRPr lang="en-US" sz="1300">
              <a:latin typeface="Calibri"/>
              <a:ea typeface="Calibri"/>
              <a:cs typeface="Calibri"/>
            </a:endParaRPr>
          </a:p>
        </p:txBody>
      </p:sp>
      <p:sp>
        <p:nvSpPr>
          <p:cNvPr id="80" name="Shape 78"/>
          <p:cNvSpPr/>
          <p:nvPr/>
        </p:nvSpPr>
        <p:spPr>
          <a:xfrm>
            <a:off x="218031" y="2896362"/>
            <a:ext cx="5760720" cy="146304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218031" y="2896362"/>
            <a:ext cx="54864" cy="146304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Text 80"/>
          <p:cNvSpPr/>
          <p:nvPr/>
        </p:nvSpPr>
        <p:spPr>
          <a:xfrm>
            <a:off x="400911" y="2969514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latin typeface="Calibri" pitchFamily="34" charset="0"/>
                <a:ea typeface="Calibri" pitchFamily="34" charset="-122"/>
                <a:cs typeface="Calibri" pitchFamily="34" charset="-120"/>
              </a:rPr>
              <a:t>SIM POSITION</a:t>
            </a:r>
            <a:endParaRPr lang="en-US" sz="1000"/>
          </a:p>
        </p:txBody>
      </p:sp>
      <p:sp>
        <p:nvSpPr>
          <p:cNvPr id="83" name="Text 81"/>
          <p:cNvSpPr/>
          <p:nvPr/>
        </p:nvSpPr>
        <p:spPr>
          <a:xfrm>
            <a:off x="400911" y="3243834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WEIGHT</a:t>
            </a:r>
            <a:endParaRPr lang="en-US" sz="800"/>
          </a:p>
        </p:txBody>
      </p:sp>
      <p:sp>
        <p:nvSpPr>
          <p:cNvPr id="84" name="Text 82"/>
          <p:cNvSpPr/>
          <p:nvPr/>
        </p:nvSpPr>
        <p:spPr>
          <a:xfrm>
            <a:off x="400911" y="337185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4.20%</a:t>
            </a:r>
            <a:endParaRPr lang="en-US" sz="1200"/>
          </a:p>
        </p:txBody>
      </p:sp>
      <p:sp>
        <p:nvSpPr>
          <p:cNvPr id="85" name="Text 83"/>
          <p:cNvSpPr/>
          <p:nvPr/>
        </p:nvSpPr>
        <p:spPr>
          <a:xfrm>
            <a:off x="3281271" y="3243834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VALUE</a:t>
            </a:r>
            <a:endParaRPr lang="en-US" sz="800"/>
          </a:p>
        </p:txBody>
      </p:sp>
      <p:sp>
        <p:nvSpPr>
          <p:cNvPr id="86" name="Text 84"/>
          <p:cNvSpPr/>
          <p:nvPr/>
        </p:nvSpPr>
        <p:spPr>
          <a:xfrm>
            <a:off x="3281271" y="337185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$413.9K</a:t>
            </a:r>
            <a:endParaRPr lang="en-US" sz="1200"/>
          </a:p>
        </p:txBody>
      </p:sp>
      <p:sp>
        <p:nvSpPr>
          <p:cNvPr id="87" name="Text 85"/>
          <p:cNvSpPr/>
          <p:nvPr/>
        </p:nvSpPr>
        <p:spPr>
          <a:xfrm>
            <a:off x="400911" y="3591306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/>
          </a:p>
        </p:txBody>
      </p:sp>
      <p:sp>
        <p:nvSpPr>
          <p:cNvPr id="88" name="Text 86"/>
          <p:cNvSpPr/>
          <p:nvPr/>
        </p:nvSpPr>
        <p:spPr>
          <a:xfrm>
            <a:off x="400911" y="3719322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BUY 30 bps</a:t>
            </a:r>
            <a:endParaRPr lang="en-US" sz="1200">
              <a:latin typeface="Calibri"/>
              <a:ea typeface="Calibri"/>
              <a:cs typeface="Calibri"/>
            </a:endParaRPr>
          </a:p>
        </p:txBody>
      </p:sp>
      <p:sp>
        <p:nvSpPr>
          <p:cNvPr id="89" name="Text 87"/>
          <p:cNvSpPr/>
          <p:nvPr/>
        </p:nvSpPr>
        <p:spPr>
          <a:xfrm>
            <a:off x="3281271" y="3591306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WEIGHT</a:t>
            </a:r>
            <a:endParaRPr lang="en-US" sz="800"/>
          </a:p>
        </p:txBody>
      </p:sp>
      <p:sp>
        <p:nvSpPr>
          <p:cNvPr id="90" name="Text 88"/>
          <p:cNvSpPr/>
          <p:nvPr/>
        </p:nvSpPr>
        <p:spPr>
          <a:xfrm>
            <a:off x="3281271" y="3719322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/>
                <a:ea typeface="Calibri"/>
                <a:cs typeface="Calibri"/>
              </a:rPr>
              <a:t>4.5%</a:t>
            </a:r>
            <a:endParaRPr lang="en-US" sz="1200"/>
          </a:p>
        </p:txBody>
      </p:sp>
      <p:sp>
        <p:nvSpPr>
          <p:cNvPr id="99" name="Shape 97"/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98"/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101" name="Text 99"/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70D911-F26C-C421-CE74-30D0CCB5C275}"/>
              </a:ext>
            </a:extLst>
          </p:cNvPr>
          <p:cNvSpPr txBox="1"/>
          <p:nvPr/>
        </p:nvSpPr>
        <p:spPr>
          <a:xfrm>
            <a:off x="371401" y="258729"/>
            <a:ext cx="950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LLY</a:t>
            </a:r>
          </a:p>
        </p:txBody>
      </p:sp>
      <p:graphicFrame>
        <p:nvGraphicFramePr>
          <p:cNvPr id="27" name="Table 3">
            <a:extLst>
              <a:ext uri="{FF2B5EF4-FFF2-40B4-BE49-F238E27FC236}">
                <a16:creationId xmlns:a16="http://schemas.microsoft.com/office/drawing/2014/main" id="{82150681-222A-FDC6-50F5-5CAB69E44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27624"/>
              </p:ext>
            </p:extLst>
          </p:nvPr>
        </p:nvGraphicFramePr>
        <p:xfrm>
          <a:off x="438617" y="4928995"/>
          <a:ext cx="5227320" cy="13340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90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6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Shares Held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450</a:t>
                      </a: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$903.02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Market Value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$413,896.50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51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~420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S&amp;P 500 LLY 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~125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Recommendation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Buy</a:t>
                      </a: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~150 bps 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$1076.44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600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Expected Return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19.2%</a:t>
                      </a: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0" name="Picture 29" descr="A screenshot of a spreadsheet&#10;&#10;AI-generated content may be incorrect.">
            <a:extLst>
              <a:ext uri="{FF2B5EF4-FFF2-40B4-BE49-F238E27FC236}">
                <a16:creationId xmlns:a16="http://schemas.microsoft.com/office/drawing/2014/main" id="{40888DDD-7552-270E-F033-6A3C4926B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134" y="1443218"/>
            <a:ext cx="5957618" cy="47479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58B6C3-8F4D-3713-909E-08943833C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2708D51-7102-B35D-4C51-C33337D82A5B}"/>
              </a:ext>
            </a:extLst>
          </p:cNvPr>
          <p:cNvSpPr/>
          <p:nvPr/>
        </p:nvSpPr>
        <p:spPr>
          <a:xfrm>
            <a:off x="-1" y="-12799"/>
            <a:ext cx="12280739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ABBC8C28-6B1F-4BA5-CB05-33E62CE58558}"/>
              </a:ext>
            </a:extLst>
          </p:cNvPr>
          <p:cNvSpPr/>
          <p:nvPr/>
        </p:nvSpPr>
        <p:spPr>
          <a:xfrm>
            <a:off x="0" y="1142999"/>
            <a:ext cx="12280738" cy="52389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0D870CE-8BD0-E713-EC0F-618A0BEF1864}"/>
              </a:ext>
            </a:extLst>
          </p:cNvPr>
          <p:cNvSpPr/>
          <p:nvPr/>
        </p:nvSpPr>
        <p:spPr>
          <a:xfrm>
            <a:off x="245728" y="150443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MDT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D2D4FD8-B4BD-2CD9-CBF2-354A86819E5E}"/>
              </a:ext>
            </a:extLst>
          </p:cNvPr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Medtronic plc</a:t>
            </a:r>
            <a:endParaRPr lang="en-US" sz="24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0CA3EEE-6CDF-AE08-9512-FA5569CF396D}"/>
              </a:ext>
            </a:extLst>
          </p:cNvPr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NYSE: MDT</a:t>
            </a:r>
            <a:endParaRPr lang="en-US" sz="11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C5EE5774-76AD-D1D4-842F-83E015C8BB09}"/>
              </a:ext>
            </a:extLst>
          </p:cNvPr>
          <p:cNvSpPr/>
          <p:nvPr/>
        </p:nvSpPr>
        <p:spPr>
          <a:xfrm>
            <a:off x="7223760" y="20116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</a:t>
            </a:r>
            <a:r>
              <a:rPr lang="en-US" sz="800" b="1" kern="0" spc="20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A2AA5FA7-35BD-5F55-D04B-1C65D483E13B}"/>
              </a:ext>
            </a:extLst>
          </p:cNvPr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$85.00</a:t>
            </a:r>
            <a:endParaRPr lang="en-US" sz="24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575D4423-90D0-2B68-C4A3-AEFF20DA2364}"/>
              </a:ext>
            </a:extLst>
          </p:cNvPr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4/20/2026</a:t>
            </a:r>
            <a:endParaRPr lang="en-US" sz="8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C5EFA570-737C-08D5-C8F7-A87BD2E10A94}"/>
              </a:ext>
            </a:extLst>
          </p:cNvPr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F103D175-72D4-D80E-7DE3-B3A857BE7ADF}"/>
              </a:ext>
            </a:extLst>
          </p:cNvPr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$130.21</a:t>
            </a:r>
            <a:endParaRPr lang="en-US" sz="240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C9FBB60F-57E5-C5F3-0400-1513B42A6757}"/>
              </a:ext>
            </a:extLst>
          </p:cNvPr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>
                <a:solidFill>
                  <a:srgbClr val="86EF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+53.2% upside</a:t>
            </a:r>
            <a:endParaRPr lang="en-US" sz="9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BBB2C250-6D3D-8BE7-DD4F-C79110A8605D}"/>
              </a:ext>
            </a:extLst>
          </p:cNvPr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6DAA4D48-4F4B-3885-0560-D372CFBBB65F}"/>
              </a:ext>
            </a:extLst>
          </p:cNvPr>
          <p:cNvSpPr/>
          <p:nvPr/>
        </p:nvSpPr>
        <p:spPr>
          <a:xfrm>
            <a:off x="10515600" y="165401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3CA9531A-3280-21C3-BF19-976C42D7A7DA}"/>
              </a:ext>
            </a:extLst>
          </p:cNvPr>
          <p:cNvSpPr/>
          <p:nvPr/>
        </p:nvSpPr>
        <p:spPr>
          <a:xfrm>
            <a:off x="457200" y="1616563"/>
            <a:ext cx="5303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endParaRPr lang="en-US" sz="110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0B9809F3-5DAB-045B-9F69-32776DF0A17F}"/>
              </a:ext>
            </a:extLst>
          </p:cNvPr>
          <p:cNvSpPr/>
          <p:nvPr/>
        </p:nvSpPr>
        <p:spPr>
          <a:xfrm>
            <a:off x="270723" y="3337560"/>
            <a:ext cx="5596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FORECAST (3-YEAR)</a:t>
            </a:r>
            <a:endParaRPr lang="en-US" sz="110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98E6D187-924A-8E75-B7DF-B83C46D45439}"/>
              </a:ext>
            </a:extLst>
          </p:cNvPr>
          <p:cNvSpPr/>
          <p:nvPr/>
        </p:nvSpPr>
        <p:spPr>
          <a:xfrm>
            <a:off x="7955280" y="361188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FY2025</a:t>
            </a:r>
            <a:endParaRPr lang="en-US" sz="90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2DEFDA5C-9448-EB7A-323C-0C44239AD5A4}"/>
              </a:ext>
            </a:extLst>
          </p:cNvPr>
          <p:cNvSpPr/>
          <p:nvPr/>
        </p:nvSpPr>
        <p:spPr>
          <a:xfrm>
            <a:off x="9235440" y="361188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FY2026E</a:t>
            </a:r>
            <a:endParaRPr lang="en-US" sz="90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3DEB304B-8687-F43F-E5DC-7E4DE110EC8D}"/>
              </a:ext>
            </a:extLst>
          </p:cNvPr>
          <p:cNvSpPr/>
          <p:nvPr/>
        </p:nvSpPr>
        <p:spPr>
          <a:xfrm>
            <a:off x="10515600" y="361188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FY2027E</a:t>
            </a:r>
            <a:endParaRPr lang="en-US" sz="900"/>
          </a:p>
        </p:txBody>
      </p:sp>
      <p:sp>
        <p:nvSpPr>
          <p:cNvPr id="67" name="Shape 64">
            <a:extLst>
              <a:ext uri="{FF2B5EF4-FFF2-40B4-BE49-F238E27FC236}">
                <a16:creationId xmlns:a16="http://schemas.microsoft.com/office/drawing/2014/main" id="{EB3155AE-E657-A9DC-E886-44943394B306}"/>
              </a:ext>
            </a:extLst>
          </p:cNvPr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5">
            <a:extLst>
              <a:ext uri="{FF2B5EF4-FFF2-40B4-BE49-F238E27FC236}">
                <a16:creationId xmlns:a16="http://schemas.microsoft.com/office/drawing/2014/main" id="{BEC9FC21-7974-8F76-977B-10FF0743A53A}"/>
              </a:ext>
            </a:extLst>
          </p:cNvPr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69" name="Text 66">
            <a:extLst>
              <a:ext uri="{FF2B5EF4-FFF2-40B4-BE49-F238E27FC236}">
                <a16:creationId xmlns:a16="http://schemas.microsoft.com/office/drawing/2014/main" id="{BFCF8AA2-B88E-5099-FCE3-B4CEE4C1D130}"/>
              </a:ext>
            </a:extLst>
          </p:cNvPr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/>
                <a:ea typeface="Calibri"/>
                <a:cs typeface="Calibri"/>
              </a:rPr>
              <a:t>7</a:t>
            </a:r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CA812B8-F8A2-9041-D43D-5B9407FA065F}"/>
              </a:ext>
            </a:extLst>
          </p:cNvPr>
          <p:cNvSpPr txBox="1"/>
          <p:nvPr/>
        </p:nvSpPr>
        <p:spPr>
          <a:xfrm>
            <a:off x="192634" y="4990284"/>
            <a:ext cx="51526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EPS FORECAST (3-YEAR)</a:t>
            </a:r>
            <a:endParaRPr lang="en-US" sz="110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5F6A462-26D7-6AC2-C9C7-EF40C7E1C55E}"/>
              </a:ext>
            </a:extLst>
          </p:cNvPr>
          <p:cNvSpPr txBox="1"/>
          <p:nvPr/>
        </p:nvSpPr>
        <p:spPr>
          <a:xfrm>
            <a:off x="6617496" y="1281885"/>
            <a:ext cx="5922249" cy="2504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1200" b="1"/>
              <a:t>Business</a:t>
            </a:r>
            <a:r>
              <a:rPr lang="en-US" sz="120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200"/>
              <a:t>Global leader in medical devices/healthcare​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200"/>
              <a:t>4 segments: Cardiovascular, Neuroscience, Medical Surgical, Diabetes​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200"/>
              <a:t>$33.5B FY25 Revenue,  90k employees, 150+ countries​</a:t>
            </a:r>
          </a:p>
          <a:p>
            <a:pPr fontAlgn="base"/>
            <a:r>
              <a:rPr lang="en-US" sz="1200" b="1"/>
              <a:t>Growth Drivers </a:t>
            </a:r>
            <a:r>
              <a:rPr lang="en-US" sz="120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200" err="1"/>
              <a:t>PulseSelect</a:t>
            </a:r>
            <a:r>
              <a:rPr lang="en-US" sz="1200"/>
              <a:t>/Affera- CAS grew about 80% YoY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200"/>
              <a:t>Hugo RAS U.S. launch + renal denervation (</a:t>
            </a:r>
            <a:r>
              <a:rPr lang="en-US" sz="1200" err="1"/>
              <a:t>Symplicity</a:t>
            </a:r>
            <a:r>
              <a:rPr lang="en-US" sz="1200"/>
              <a:t> </a:t>
            </a:r>
            <a:r>
              <a:rPr lang="en-US" sz="1200" err="1"/>
              <a:t>Spyral</a:t>
            </a:r>
            <a:r>
              <a:rPr lang="en-US" sz="1200"/>
              <a:t>)​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200" err="1"/>
              <a:t>MiniMed</a:t>
            </a:r>
            <a:r>
              <a:rPr lang="en-US" sz="1200"/>
              <a:t> diabetes IPO/spin-off unlocks multiple re-rating ​</a:t>
            </a:r>
          </a:p>
          <a:p>
            <a:pPr fontAlgn="base"/>
            <a:r>
              <a:rPr lang="en-US" sz="1200" b="1"/>
              <a:t>Valuation</a:t>
            </a:r>
            <a:r>
              <a:rPr lang="en-US" sz="120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200"/>
              <a:t>DCF target: $​130.21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200"/>
              <a:t>P/E near 5-year lows, valuation re-rating underway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200"/>
              <a:t>Pipeline catalysts largely priced in post-rally​</a:t>
            </a:r>
          </a:p>
          <a:p>
            <a:pPr algn="l" rtl="0" fontAlgn="base">
              <a:lnSpc>
                <a:spcPts val="1500"/>
              </a:lnSpc>
              <a:buNone/>
            </a:pP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graphicFrame>
        <p:nvGraphicFramePr>
          <p:cNvPr id="15" name="Table 2">
            <a:extLst>
              <a:ext uri="{FF2B5EF4-FFF2-40B4-BE49-F238E27FC236}">
                <a16:creationId xmlns:a16="http://schemas.microsoft.com/office/drawing/2014/main" id="{107C28DF-9035-4E62-05E6-96CEAF7D9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823188"/>
              </p:ext>
            </p:extLst>
          </p:nvPr>
        </p:nvGraphicFramePr>
        <p:xfrm>
          <a:off x="6057900" y="5332272"/>
          <a:ext cx="5349240" cy="11887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77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Absolute Basis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High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Low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Average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Current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58.94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16.34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24.90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15.0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P/B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3.53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1.79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2.45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2.2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P/S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6.33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2.89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4.07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3.0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P/EBITDA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15.66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9.86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12.66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12.0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e 0">
            <a:extLst>
              <a:ext uri="{FF2B5EF4-FFF2-40B4-BE49-F238E27FC236}">
                <a16:creationId xmlns:a16="http://schemas.microsoft.com/office/drawing/2014/main" id="{4168ECB8-FD37-2F5E-75C8-D8E3604EF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94610"/>
              </p:ext>
            </p:extLst>
          </p:nvPr>
        </p:nvGraphicFramePr>
        <p:xfrm>
          <a:off x="269603" y="3639798"/>
          <a:ext cx="5652648" cy="128016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58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0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47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(dollars in millions)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$38,130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$36,050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$33,540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Revenue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$38,130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$36,050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$33,540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% Growth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6%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7.0%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4.0%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Operating Income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$18,850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$16,100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$15,230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Net Income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$7,281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$6,590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$4,662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2" name="Table 1">
            <a:extLst>
              <a:ext uri="{FF2B5EF4-FFF2-40B4-BE49-F238E27FC236}">
                <a16:creationId xmlns:a16="http://schemas.microsoft.com/office/drawing/2014/main" id="{423ED719-3FF0-1840-5921-8C66DD3992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494601"/>
              </p:ext>
            </p:extLst>
          </p:nvPr>
        </p:nvGraphicFramePr>
        <p:xfrm>
          <a:off x="269603" y="5335347"/>
          <a:ext cx="5698166" cy="91155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02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78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EPS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Basic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$6.16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$5.70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$5.53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Diluted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$6.12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$5.65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$5.49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 – GAAP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$6.12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$5.65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$5.49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5AFAF7EE-2DA2-EFA0-F132-72473F4D3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7" y="1355475"/>
            <a:ext cx="5840304" cy="1933824"/>
          </a:xfrm>
          <a:prstGeom prst="rect">
            <a:avLst/>
          </a:prstGeom>
        </p:spPr>
      </p:pic>
      <p:sp>
        <p:nvSpPr>
          <p:cNvPr id="28" name="Shape 13">
            <a:extLst>
              <a:ext uri="{FF2B5EF4-FFF2-40B4-BE49-F238E27FC236}">
                <a16:creationId xmlns:a16="http://schemas.microsoft.com/office/drawing/2014/main" id="{35914BD7-ABBF-1AD0-8E37-DAC33E36BA44}"/>
              </a:ext>
            </a:extLst>
          </p:cNvPr>
          <p:cNvSpPr/>
          <p:nvPr/>
        </p:nvSpPr>
        <p:spPr>
          <a:xfrm>
            <a:off x="10513388" y="432244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40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A67EBB9-9156-F095-B5AE-40C5E5184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351" y="3525383"/>
            <a:ext cx="4154554" cy="176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80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 95"/>
          <p:cNvSpPr/>
          <p:nvPr/>
        </p:nvSpPr>
        <p:spPr>
          <a:xfrm>
            <a:off x="6355080" y="498348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/>
          </a:p>
        </p:txBody>
      </p:sp>
      <p:sp>
        <p:nvSpPr>
          <p:cNvPr id="99" name="Shape 97"/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 0">
            <a:extLst>
              <a:ext uri="{FF2B5EF4-FFF2-40B4-BE49-F238E27FC236}">
                <a16:creationId xmlns:a16="http://schemas.microsoft.com/office/drawing/2014/main" id="{A54A7538-C40D-64A9-7E4A-19440328CE9E}"/>
              </a:ext>
            </a:extLst>
          </p:cNvPr>
          <p:cNvSpPr/>
          <p:nvPr/>
        </p:nvSpPr>
        <p:spPr>
          <a:xfrm>
            <a:off x="0" y="1574"/>
            <a:ext cx="12280739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Text 98"/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101" name="Text 99"/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/>
          </a:p>
        </p:txBody>
      </p:sp>
      <p:sp>
        <p:nvSpPr>
          <p:cNvPr id="27" name="Text 5">
            <a:extLst>
              <a:ext uri="{FF2B5EF4-FFF2-40B4-BE49-F238E27FC236}">
                <a16:creationId xmlns:a16="http://schemas.microsoft.com/office/drawing/2014/main" id="{5E7927A4-D4F8-25B5-AE61-713E36C79F2A}"/>
              </a:ext>
            </a:extLst>
          </p:cNvPr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Medtronic plc</a:t>
            </a:r>
            <a:endParaRPr lang="en-US" sz="2400"/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776564DF-4455-C3BA-23DD-CB37EC43E254}"/>
              </a:ext>
            </a:extLst>
          </p:cNvPr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NYSE: MDT</a:t>
            </a:r>
            <a:endParaRPr lang="en-US" sz="1100"/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885FA468-457B-7C9A-75E7-5188871755B3}"/>
              </a:ext>
            </a:extLst>
          </p:cNvPr>
          <p:cNvSpPr/>
          <p:nvPr/>
        </p:nvSpPr>
        <p:spPr>
          <a:xfrm>
            <a:off x="7223760" y="20116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</a:t>
            </a:r>
            <a:r>
              <a:rPr lang="en-US" sz="800" b="1" kern="0" spc="20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84DE72B8-4CD4-24F3-D69E-12D05FFE8F93}"/>
              </a:ext>
            </a:extLst>
          </p:cNvPr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$85.00</a:t>
            </a:r>
            <a:endParaRPr lang="en-US" sz="2400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A24BB5C3-0456-1996-9703-3015B0DC9E1C}"/>
              </a:ext>
            </a:extLst>
          </p:cNvPr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4/20/2026</a:t>
            </a:r>
            <a:endParaRPr lang="en-US" sz="800"/>
          </a:p>
        </p:txBody>
      </p:sp>
      <p:sp>
        <p:nvSpPr>
          <p:cNvPr id="32" name="Text 10">
            <a:extLst>
              <a:ext uri="{FF2B5EF4-FFF2-40B4-BE49-F238E27FC236}">
                <a16:creationId xmlns:a16="http://schemas.microsoft.com/office/drawing/2014/main" id="{2CFFAC1C-930B-1F10-D4EB-6433EA225B9D}"/>
              </a:ext>
            </a:extLst>
          </p:cNvPr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DCD2DC92-3D50-3DA0-3A46-E5609021C023}"/>
              </a:ext>
            </a:extLst>
          </p:cNvPr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$130.21</a:t>
            </a:r>
            <a:endParaRPr lang="en-US" sz="2400"/>
          </a:p>
        </p:txBody>
      </p:sp>
      <p:sp>
        <p:nvSpPr>
          <p:cNvPr id="34" name="Text 12">
            <a:extLst>
              <a:ext uri="{FF2B5EF4-FFF2-40B4-BE49-F238E27FC236}">
                <a16:creationId xmlns:a16="http://schemas.microsoft.com/office/drawing/2014/main" id="{FD757165-36F0-8279-F3AB-EA9DF80D4B9F}"/>
              </a:ext>
            </a:extLst>
          </p:cNvPr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>
                <a:solidFill>
                  <a:srgbClr val="86EF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+53.2% upside</a:t>
            </a:r>
            <a:endParaRPr lang="en-US" sz="900"/>
          </a:p>
        </p:txBody>
      </p:sp>
      <p:sp>
        <p:nvSpPr>
          <p:cNvPr id="35" name="Text 14">
            <a:extLst>
              <a:ext uri="{FF2B5EF4-FFF2-40B4-BE49-F238E27FC236}">
                <a16:creationId xmlns:a16="http://schemas.microsoft.com/office/drawing/2014/main" id="{0065A0A4-3B79-DEF3-70FE-181816430A39}"/>
              </a:ext>
            </a:extLst>
          </p:cNvPr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/>
          </a:p>
        </p:txBody>
      </p:sp>
      <p:sp>
        <p:nvSpPr>
          <p:cNvPr id="36" name="Text 15">
            <a:extLst>
              <a:ext uri="{FF2B5EF4-FFF2-40B4-BE49-F238E27FC236}">
                <a16:creationId xmlns:a16="http://schemas.microsoft.com/office/drawing/2014/main" id="{3C1ACF50-5B53-DE38-57D5-1E43B6CAF891}"/>
              </a:ext>
            </a:extLst>
          </p:cNvPr>
          <p:cNvSpPr/>
          <p:nvPr/>
        </p:nvSpPr>
        <p:spPr>
          <a:xfrm>
            <a:off x="10515600" y="165401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39" name="Shape 1">
            <a:extLst>
              <a:ext uri="{FF2B5EF4-FFF2-40B4-BE49-F238E27FC236}">
                <a16:creationId xmlns:a16="http://schemas.microsoft.com/office/drawing/2014/main" id="{DF824256-7222-FB1A-13C7-A44511E7EF1A}"/>
              </a:ext>
            </a:extLst>
          </p:cNvPr>
          <p:cNvSpPr/>
          <p:nvPr/>
        </p:nvSpPr>
        <p:spPr>
          <a:xfrm>
            <a:off x="0" y="1142999"/>
            <a:ext cx="12280738" cy="52389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0" name="Text 4">
            <a:extLst>
              <a:ext uri="{FF2B5EF4-FFF2-40B4-BE49-F238E27FC236}">
                <a16:creationId xmlns:a16="http://schemas.microsoft.com/office/drawing/2014/main" id="{EB568578-6244-F8F6-4A5A-889DAB523E93}"/>
              </a:ext>
            </a:extLst>
          </p:cNvPr>
          <p:cNvSpPr/>
          <p:nvPr/>
        </p:nvSpPr>
        <p:spPr>
          <a:xfrm>
            <a:off x="245728" y="150443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MDT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41" name="Text 17">
            <a:extLst>
              <a:ext uri="{FF2B5EF4-FFF2-40B4-BE49-F238E27FC236}">
                <a16:creationId xmlns:a16="http://schemas.microsoft.com/office/drawing/2014/main" id="{614DC51C-2DD5-F61B-D0CE-39EFF0B0A5F6}"/>
              </a:ext>
            </a:extLst>
          </p:cNvPr>
          <p:cNvSpPr/>
          <p:nvPr/>
        </p:nvSpPr>
        <p:spPr>
          <a:xfrm>
            <a:off x="218031" y="1307592"/>
            <a:ext cx="5138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DCF VALUATION</a:t>
            </a:r>
            <a:endParaRPr lang="en-US" sz="1100"/>
          </a:p>
        </p:txBody>
      </p:sp>
      <p:sp>
        <p:nvSpPr>
          <p:cNvPr id="42" name="Shape 18">
            <a:extLst>
              <a:ext uri="{FF2B5EF4-FFF2-40B4-BE49-F238E27FC236}">
                <a16:creationId xmlns:a16="http://schemas.microsoft.com/office/drawing/2014/main" id="{9C105D54-AD3B-39E0-581A-478B03CD1EA2}"/>
              </a:ext>
            </a:extLst>
          </p:cNvPr>
          <p:cNvSpPr/>
          <p:nvPr/>
        </p:nvSpPr>
        <p:spPr>
          <a:xfrm>
            <a:off x="182880" y="1595628"/>
            <a:ext cx="5303520" cy="105156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F8E3EDFD-5D58-0FD4-07C0-1E5469823764}"/>
              </a:ext>
            </a:extLst>
          </p:cNvPr>
          <p:cNvSpPr/>
          <p:nvPr/>
        </p:nvSpPr>
        <p:spPr>
          <a:xfrm>
            <a:off x="371401" y="168478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IMPLIED PRICE PER SHARE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44" name="Text 20">
            <a:extLst>
              <a:ext uri="{FF2B5EF4-FFF2-40B4-BE49-F238E27FC236}">
                <a16:creationId xmlns:a16="http://schemas.microsoft.com/office/drawing/2014/main" id="{168E36C2-CCD5-713B-33E3-31812E89839D}"/>
              </a:ext>
            </a:extLst>
          </p:cNvPr>
          <p:cNvSpPr/>
          <p:nvPr/>
        </p:nvSpPr>
        <p:spPr>
          <a:xfrm>
            <a:off x="371401" y="1901952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$130.21</a:t>
            </a:r>
            <a:endParaRPr lang="en-US" sz="3600">
              <a:ea typeface="Calibri"/>
              <a:cs typeface="Calibri"/>
            </a:endParaRPr>
          </a:p>
        </p:txBody>
      </p:sp>
      <p:sp>
        <p:nvSpPr>
          <p:cNvPr id="45" name="Text 21">
            <a:extLst>
              <a:ext uri="{FF2B5EF4-FFF2-40B4-BE49-F238E27FC236}">
                <a16:creationId xmlns:a16="http://schemas.microsoft.com/office/drawing/2014/main" id="{8C1CA93C-EB64-22F0-5F0C-18891959EF44}"/>
              </a:ext>
            </a:extLst>
          </p:cNvPr>
          <p:cNvSpPr/>
          <p:nvPr/>
        </p:nvSpPr>
        <p:spPr>
          <a:xfrm>
            <a:off x="3048693" y="2151126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300" b="1">
                <a:solidFill>
                  <a:srgbClr val="CBD5E1"/>
                </a:solidFill>
                <a:latin typeface="Calibri"/>
                <a:ea typeface="Calibri"/>
                <a:cs typeface="Calibri"/>
              </a:rPr>
              <a:t>53.2% vs. current</a:t>
            </a:r>
            <a:endParaRPr lang="en-US" sz="1300">
              <a:latin typeface="Calibri"/>
              <a:ea typeface="Calibri"/>
              <a:cs typeface="Calibri"/>
            </a:endParaRPr>
          </a:p>
        </p:txBody>
      </p:sp>
      <p:sp>
        <p:nvSpPr>
          <p:cNvPr id="46" name="Shape 78">
            <a:extLst>
              <a:ext uri="{FF2B5EF4-FFF2-40B4-BE49-F238E27FC236}">
                <a16:creationId xmlns:a16="http://schemas.microsoft.com/office/drawing/2014/main" id="{669A5BC5-7E74-039D-35F7-F059CCD35C7F}"/>
              </a:ext>
            </a:extLst>
          </p:cNvPr>
          <p:cNvSpPr/>
          <p:nvPr/>
        </p:nvSpPr>
        <p:spPr>
          <a:xfrm>
            <a:off x="182880" y="2880170"/>
            <a:ext cx="5303521" cy="1463040"/>
          </a:xfrm>
          <a:prstGeom prst="rect">
            <a:avLst/>
          </a:prstGeom>
          <a:solidFill>
            <a:srgbClr val="F8FAFC"/>
          </a:solidFill>
          <a:ln w="635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79">
            <a:extLst>
              <a:ext uri="{FF2B5EF4-FFF2-40B4-BE49-F238E27FC236}">
                <a16:creationId xmlns:a16="http://schemas.microsoft.com/office/drawing/2014/main" id="{BE3B509B-C0B4-6217-A110-585DE12EF667}"/>
              </a:ext>
            </a:extLst>
          </p:cNvPr>
          <p:cNvSpPr/>
          <p:nvPr/>
        </p:nvSpPr>
        <p:spPr>
          <a:xfrm>
            <a:off x="218031" y="2896362"/>
            <a:ext cx="54864" cy="1463040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80">
            <a:extLst>
              <a:ext uri="{FF2B5EF4-FFF2-40B4-BE49-F238E27FC236}">
                <a16:creationId xmlns:a16="http://schemas.microsoft.com/office/drawing/2014/main" id="{7F6C8010-CF6A-F0DB-2AA8-3A425BF164C5}"/>
              </a:ext>
            </a:extLst>
          </p:cNvPr>
          <p:cNvSpPr/>
          <p:nvPr/>
        </p:nvSpPr>
        <p:spPr>
          <a:xfrm>
            <a:off x="400911" y="2969514"/>
            <a:ext cx="5394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300">
                <a:latin typeface="Calibri" pitchFamily="34" charset="0"/>
                <a:ea typeface="Calibri" pitchFamily="34" charset="-122"/>
                <a:cs typeface="Calibri" pitchFamily="34" charset="-120"/>
              </a:rPr>
              <a:t>SIM POSITION</a:t>
            </a:r>
            <a:endParaRPr lang="en-US" sz="1000"/>
          </a:p>
        </p:txBody>
      </p:sp>
      <p:sp>
        <p:nvSpPr>
          <p:cNvPr id="49" name="Text 81">
            <a:extLst>
              <a:ext uri="{FF2B5EF4-FFF2-40B4-BE49-F238E27FC236}">
                <a16:creationId xmlns:a16="http://schemas.microsoft.com/office/drawing/2014/main" id="{7D92FCCB-9880-D651-F6B3-A0222615F750}"/>
              </a:ext>
            </a:extLst>
          </p:cNvPr>
          <p:cNvSpPr/>
          <p:nvPr/>
        </p:nvSpPr>
        <p:spPr>
          <a:xfrm>
            <a:off x="400911" y="3243834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WEIGHT</a:t>
            </a:r>
            <a:endParaRPr lang="en-US" sz="800"/>
          </a:p>
        </p:txBody>
      </p:sp>
      <p:sp>
        <p:nvSpPr>
          <p:cNvPr id="50" name="Text 82">
            <a:extLst>
              <a:ext uri="{FF2B5EF4-FFF2-40B4-BE49-F238E27FC236}">
                <a16:creationId xmlns:a16="http://schemas.microsoft.com/office/drawing/2014/main" id="{EAD43601-77A3-A55B-1917-C682EF3ED186}"/>
              </a:ext>
            </a:extLst>
          </p:cNvPr>
          <p:cNvSpPr/>
          <p:nvPr/>
        </p:nvSpPr>
        <p:spPr>
          <a:xfrm>
            <a:off x="400911" y="337185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1.95% (~195 bps)</a:t>
            </a:r>
            <a:endParaRPr lang="en-US" sz="1200"/>
          </a:p>
        </p:txBody>
      </p:sp>
      <p:sp>
        <p:nvSpPr>
          <p:cNvPr id="51" name="Text 83">
            <a:extLst>
              <a:ext uri="{FF2B5EF4-FFF2-40B4-BE49-F238E27FC236}">
                <a16:creationId xmlns:a16="http://schemas.microsoft.com/office/drawing/2014/main" id="{995E7E77-04C9-FC06-6991-5555B6B31E4D}"/>
              </a:ext>
            </a:extLst>
          </p:cNvPr>
          <p:cNvSpPr/>
          <p:nvPr/>
        </p:nvSpPr>
        <p:spPr>
          <a:xfrm>
            <a:off x="3281271" y="3243834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VALUE</a:t>
            </a:r>
            <a:endParaRPr lang="en-US" sz="800"/>
          </a:p>
        </p:txBody>
      </p:sp>
      <p:sp>
        <p:nvSpPr>
          <p:cNvPr id="52" name="Text 84">
            <a:extLst>
              <a:ext uri="{FF2B5EF4-FFF2-40B4-BE49-F238E27FC236}">
                <a16:creationId xmlns:a16="http://schemas.microsoft.com/office/drawing/2014/main" id="{4FBF14CC-3252-95A8-ED4E-EF3BF9355CAA}"/>
              </a:ext>
            </a:extLst>
          </p:cNvPr>
          <p:cNvSpPr/>
          <p:nvPr/>
        </p:nvSpPr>
        <p:spPr>
          <a:xfrm>
            <a:off x="3281271" y="337185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$188,700 (2,220 shares x $85)</a:t>
            </a:r>
            <a:endParaRPr lang="en-US" sz="1200"/>
          </a:p>
        </p:txBody>
      </p:sp>
      <p:sp>
        <p:nvSpPr>
          <p:cNvPr id="53" name="Text 85">
            <a:extLst>
              <a:ext uri="{FF2B5EF4-FFF2-40B4-BE49-F238E27FC236}">
                <a16:creationId xmlns:a16="http://schemas.microsoft.com/office/drawing/2014/main" id="{F45B4EBE-0429-5DA8-5C2D-FC9631DD682C}"/>
              </a:ext>
            </a:extLst>
          </p:cNvPr>
          <p:cNvSpPr/>
          <p:nvPr/>
        </p:nvSpPr>
        <p:spPr>
          <a:xfrm>
            <a:off x="400911" y="3591306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/>
          </a:p>
        </p:txBody>
      </p:sp>
      <p:sp>
        <p:nvSpPr>
          <p:cNvPr id="54" name="Text 86">
            <a:extLst>
              <a:ext uri="{FF2B5EF4-FFF2-40B4-BE49-F238E27FC236}">
                <a16:creationId xmlns:a16="http://schemas.microsoft.com/office/drawing/2014/main" id="{678E04AA-CE19-4AB8-79E4-369CE815DC2E}"/>
              </a:ext>
            </a:extLst>
          </p:cNvPr>
          <p:cNvSpPr/>
          <p:nvPr/>
        </p:nvSpPr>
        <p:spPr>
          <a:xfrm>
            <a:off x="400911" y="3719322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50 bps </a:t>
            </a:r>
            <a:endParaRPr lang="en-US" sz="1200"/>
          </a:p>
        </p:txBody>
      </p:sp>
      <p:sp>
        <p:nvSpPr>
          <p:cNvPr id="55" name="Text 87">
            <a:extLst>
              <a:ext uri="{FF2B5EF4-FFF2-40B4-BE49-F238E27FC236}">
                <a16:creationId xmlns:a16="http://schemas.microsoft.com/office/drawing/2014/main" id="{42A1AE7C-080F-5A90-F148-E5BEA4A7D519}"/>
              </a:ext>
            </a:extLst>
          </p:cNvPr>
          <p:cNvSpPr/>
          <p:nvPr/>
        </p:nvSpPr>
        <p:spPr>
          <a:xfrm>
            <a:off x="3281271" y="3591306"/>
            <a:ext cx="2514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WEIGHT</a:t>
            </a:r>
            <a:endParaRPr lang="en-US" sz="800"/>
          </a:p>
        </p:txBody>
      </p:sp>
      <p:sp>
        <p:nvSpPr>
          <p:cNvPr id="56" name="Text 88">
            <a:extLst>
              <a:ext uri="{FF2B5EF4-FFF2-40B4-BE49-F238E27FC236}">
                <a16:creationId xmlns:a16="http://schemas.microsoft.com/office/drawing/2014/main" id="{C86B8B92-6EB9-133B-BE54-87BA8D7D3614}"/>
              </a:ext>
            </a:extLst>
          </p:cNvPr>
          <p:cNvSpPr/>
          <p:nvPr/>
        </p:nvSpPr>
        <p:spPr>
          <a:xfrm>
            <a:off x="3281271" y="3719322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~2.45% (245 bps)</a:t>
            </a:r>
            <a:endParaRPr lang="en-US" sz="1200"/>
          </a:p>
        </p:txBody>
      </p:sp>
      <p:sp>
        <p:nvSpPr>
          <p:cNvPr id="104" name="Shape 13">
            <a:extLst>
              <a:ext uri="{FF2B5EF4-FFF2-40B4-BE49-F238E27FC236}">
                <a16:creationId xmlns:a16="http://schemas.microsoft.com/office/drawing/2014/main" id="{F5FCC2C7-F86C-A38D-80F3-9135E2B80761}"/>
              </a:ext>
            </a:extLst>
          </p:cNvPr>
          <p:cNvSpPr/>
          <p:nvPr/>
        </p:nvSpPr>
        <p:spPr>
          <a:xfrm>
            <a:off x="10513388" y="432244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pPr algn="ctr"/>
            <a:r>
              <a:rPr lang="en-US" sz="14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</a:t>
            </a:r>
            <a:endParaRPr lang="en-US" sz="1400"/>
          </a:p>
        </p:txBody>
      </p:sp>
      <p:graphicFrame>
        <p:nvGraphicFramePr>
          <p:cNvPr id="105" name="Table 3">
            <a:extLst>
              <a:ext uri="{FF2B5EF4-FFF2-40B4-BE49-F238E27FC236}">
                <a16:creationId xmlns:a16="http://schemas.microsoft.com/office/drawing/2014/main" id="{F9F25352-82FE-E74D-E482-F070943439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930213"/>
              </p:ext>
            </p:extLst>
          </p:nvPr>
        </p:nvGraphicFramePr>
        <p:xfrm>
          <a:off x="259081" y="4608576"/>
          <a:ext cx="5227320" cy="157428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90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6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9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Shares Held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2,220</a:t>
                      </a: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9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$85.00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9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Market Value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$188,700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9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Current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~195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49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S&amp;P 500 MDT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~20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49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Recommendation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BUY 50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49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Weight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~245 bps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49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Target Price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$130.21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492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>
                          <a:solidFill>
                            <a:schemeClr val="tx1"/>
                          </a:solidFill>
                        </a:rPr>
                        <a:t>Expected Return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+53.2%</a:t>
                      </a:r>
                    </a:p>
                  </a:txBody>
                  <a:tcPr marL="63500" marR="63500" marT="12700" marB="127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107" name="Picture 106">
            <a:extLst>
              <a:ext uri="{FF2B5EF4-FFF2-40B4-BE49-F238E27FC236}">
                <a16:creationId xmlns:a16="http://schemas.microsoft.com/office/drawing/2014/main" id="{3E13B6DB-647E-C06D-4AAE-8F0F975AD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633" y="1460319"/>
            <a:ext cx="6174336" cy="45088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B2DDD3-9176-3622-45AC-CDDED2967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66D9688-125D-7BCC-F674-80CA7593A51A}"/>
              </a:ext>
            </a:extLst>
          </p:cNvPr>
          <p:cNvSpPr/>
          <p:nvPr/>
        </p:nvSpPr>
        <p:spPr>
          <a:xfrm>
            <a:off x="-1" y="-12799"/>
            <a:ext cx="12280739" cy="1143000"/>
          </a:xfrm>
          <a:prstGeom prst="rect">
            <a:avLst/>
          </a:prstGeom>
          <a:solidFill>
            <a:srgbClr val="1F2933"/>
          </a:solidFill>
          <a:ln w="12700">
            <a:solidFill>
              <a:srgbClr val="1F29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7F448F0-3A0C-C005-1C83-B463DE643FA0}"/>
              </a:ext>
            </a:extLst>
          </p:cNvPr>
          <p:cNvSpPr/>
          <p:nvPr/>
        </p:nvSpPr>
        <p:spPr>
          <a:xfrm>
            <a:off x="0" y="1142999"/>
            <a:ext cx="12280738" cy="52389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FCA001E-ECD3-45C1-0D3E-9479F1874C4A}"/>
              </a:ext>
            </a:extLst>
          </p:cNvPr>
          <p:cNvSpPr/>
          <p:nvPr/>
        </p:nvSpPr>
        <p:spPr>
          <a:xfrm>
            <a:off x="1463040" y="201168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UnitedHealth Group Inc.</a:t>
            </a:r>
            <a:endParaRPr lang="en-US" sz="24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F8C6673-3DD1-1650-65A0-F62D5D27AF09}"/>
              </a:ext>
            </a:extLst>
          </p:cNvPr>
          <p:cNvSpPr/>
          <p:nvPr/>
        </p:nvSpPr>
        <p:spPr>
          <a:xfrm>
            <a:off x="1463040" y="658368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NYSE: UNH</a:t>
            </a:r>
            <a:endParaRPr lang="en-US" sz="11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94B8171-D5AA-A1C9-6842-36BD36565036}"/>
              </a:ext>
            </a:extLst>
          </p:cNvPr>
          <p:cNvSpPr/>
          <p:nvPr/>
        </p:nvSpPr>
        <p:spPr>
          <a:xfrm>
            <a:off x="7223760" y="20116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</a:t>
            </a:r>
            <a:r>
              <a:rPr lang="en-US" sz="800" b="1" kern="0" spc="20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167AEE8C-879D-E5D4-DF56-FD0E04CB7FF3}"/>
              </a:ext>
            </a:extLst>
          </p:cNvPr>
          <p:cNvSpPr/>
          <p:nvPr/>
        </p:nvSpPr>
        <p:spPr>
          <a:xfrm>
            <a:off x="7223760" y="41148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$323.48</a:t>
            </a:r>
            <a:endParaRPr lang="en-US" sz="240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F6C0736-80C5-5B86-C829-20906466B5DB}"/>
              </a:ext>
            </a:extLst>
          </p:cNvPr>
          <p:cNvSpPr/>
          <p:nvPr/>
        </p:nvSpPr>
        <p:spPr>
          <a:xfrm>
            <a:off x="7223760" y="8686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of 4/20/2026</a:t>
            </a:r>
            <a:endParaRPr lang="en-US" sz="8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A4D18C90-2884-FCC3-3EF7-8C5AF185282C}"/>
              </a:ext>
            </a:extLst>
          </p:cNvPr>
          <p:cNvSpPr/>
          <p:nvPr/>
        </p:nvSpPr>
        <p:spPr>
          <a:xfrm>
            <a:off x="8732520" y="20116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/ UPSIDE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BB24C581-67DB-0F8B-EFFF-846EE7E4ACDA}"/>
              </a:ext>
            </a:extLst>
          </p:cNvPr>
          <p:cNvSpPr/>
          <p:nvPr/>
        </p:nvSpPr>
        <p:spPr>
          <a:xfrm>
            <a:off x="8732520" y="41148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$263.82</a:t>
            </a:r>
            <a:endParaRPr lang="en-US" sz="240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8573BB01-AF95-1F7A-ADE5-D40DED4B3578}"/>
              </a:ext>
            </a:extLst>
          </p:cNvPr>
          <p:cNvSpPr/>
          <p:nvPr/>
        </p:nvSpPr>
        <p:spPr>
          <a:xfrm>
            <a:off x="8732520" y="868680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>
                <a:solidFill>
                  <a:srgbClr val="FCA5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-18.6% downside</a:t>
            </a:r>
            <a:endParaRPr lang="en-US" sz="90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F9033737-FE7E-008A-D6DE-95A655270FA2}"/>
              </a:ext>
            </a:extLst>
          </p:cNvPr>
          <p:cNvSpPr/>
          <p:nvPr/>
        </p:nvSpPr>
        <p:spPr>
          <a:xfrm>
            <a:off x="10515600" y="36576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FEC9F7AA-2E0E-BD88-E107-ECB7A69186CD}"/>
              </a:ext>
            </a:extLst>
          </p:cNvPr>
          <p:cNvSpPr/>
          <p:nvPr/>
        </p:nvSpPr>
        <p:spPr>
          <a:xfrm>
            <a:off x="10515600" y="165401"/>
            <a:ext cx="1417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kern="0" spc="2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</a:t>
            </a:r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19E4B073-A744-E1FC-760A-38F849041D8A}"/>
              </a:ext>
            </a:extLst>
          </p:cNvPr>
          <p:cNvSpPr/>
          <p:nvPr/>
        </p:nvSpPr>
        <p:spPr>
          <a:xfrm>
            <a:off x="457200" y="1616563"/>
            <a:ext cx="5303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endParaRPr lang="en-US" sz="110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55857117-E1DC-3D10-150A-7CA8B0C854C6}"/>
              </a:ext>
            </a:extLst>
          </p:cNvPr>
          <p:cNvSpPr/>
          <p:nvPr/>
        </p:nvSpPr>
        <p:spPr>
          <a:xfrm>
            <a:off x="270723" y="3337560"/>
            <a:ext cx="55961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FORECAST (3-YEAR)</a:t>
            </a:r>
            <a:endParaRPr lang="en-US" sz="110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64CD82E2-D2BA-BE9C-A2DB-426F32E1F3EA}"/>
              </a:ext>
            </a:extLst>
          </p:cNvPr>
          <p:cNvSpPr/>
          <p:nvPr/>
        </p:nvSpPr>
        <p:spPr>
          <a:xfrm>
            <a:off x="7955280" y="361188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FY2025</a:t>
            </a:r>
            <a:endParaRPr lang="en-US" sz="90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C7763F6A-9080-68F0-2ED4-6A1558E67473}"/>
              </a:ext>
            </a:extLst>
          </p:cNvPr>
          <p:cNvSpPr/>
          <p:nvPr/>
        </p:nvSpPr>
        <p:spPr>
          <a:xfrm>
            <a:off x="9235440" y="361188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FY2026E</a:t>
            </a:r>
            <a:endParaRPr lang="en-US" sz="90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CD8D2912-D61B-8BE2-63D4-B8A393AFBB10}"/>
              </a:ext>
            </a:extLst>
          </p:cNvPr>
          <p:cNvSpPr/>
          <p:nvPr/>
        </p:nvSpPr>
        <p:spPr>
          <a:xfrm>
            <a:off x="10515600" y="361188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FY2027E</a:t>
            </a:r>
            <a:endParaRPr lang="en-US" sz="900"/>
          </a:p>
        </p:txBody>
      </p:sp>
      <p:sp>
        <p:nvSpPr>
          <p:cNvPr id="67" name="Shape 64">
            <a:extLst>
              <a:ext uri="{FF2B5EF4-FFF2-40B4-BE49-F238E27FC236}">
                <a16:creationId xmlns:a16="http://schemas.microsoft.com/office/drawing/2014/main" id="{F98074D2-5879-4523-D556-3C2BD94A6B19}"/>
              </a:ext>
            </a:extLst>
          </p:cNvPr>
          <p:cNvSpPr/>
          <p:nvPr/>
        </p:nvSpPr>
        <p:spPr>
          <a:xfrm>
            <a:off x="457200" y="6537960"/>
            <a:ext cx="11247120" cy="0"/>
          </a:xfrm>
          <a:prstGeom prst="line">
            <a:avLst/>
          </a:prstGeom>
          <a:noFill/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65">
            <a:extLst>
              <a:ext uri="{FF2B5EF4-FFF2-40B4-BE49-F238E27FC236}">
                <a16:creationId xmlns:a16="http://schemas.microsoft.com/office/drawing/2014/main" id="{2DA10047-6AD3-26DB-07B8-D3BA6F0C6471}"/>
              </a:ext>
            </a:extLst>
          </p:cNvPr>
          <p:cNvSpPr/>
          <p:nvPr/>
        </p:nvSpPr>
        <p:spPr>
          <a:xfrm>
            <a:off x="457200" y="658368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OSU SIM  |  Healthcare Sector  |  Q2 2026</a:t>
            </a:r>
            <a:endParaRPr lang="en-US" sz="900"/>
          </a:p>
        </p:txBody>
      </p:sp>
      <p:sp>
        <p:nvSpPr>
          <p:cNvPr id="69" name="Text 66">
            <a:extLst>
              <a:ext uri="{FF2B5EF4-FFF2-40B4-BE49-F238E27FC236}">
                <a16:creationId xmlns:a16="http://schemas.microsoft.com/office/drawing/2014/main" id="{20280447-3FE2-AE69-712C-88C5CE43CE46}"/>
              </a:ext>
            </a:extLst>
          </p:cNvPr>
          <p:cNvSpPr/>
          <p:nvPr/>
        </p:nvSpPr>
        <p:spPr>
          <a:xfrm>
            <a:off x="10972800" y="6583680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4748B"/>
                </a:solidFill>
                <a:latin typeface="Calibri"/>
                <a:ea typeface="Calibri"/>
                <a:cs typeface="Calibri"/>
              </a:rPr>
              <a:t>9</a:t>
            </a:r>
            <a:endParaRPr lang="en-US" sz="90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8F91376-465F-9FA3-F9E4-AC5E2EFBDDAA}"/>
              </a:ext>
            </a:extLst>
          </p:cNvPr>
          <p:cNvSpPr txBox="1"/>
          <p:nvPr/>
        </p:nvSpPr>
        <p:spPr>
          <a:xfrm>
            <a:off x="245728" y="4990284"/>
            <a:ext cx="515266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1100" b="1" kern="0" spc="200">
                <a:solidFill>
                  <a:srgbClr val="1F29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EPS FORECAST (3-YEAR)</a:t>
            </a:r>
            <a:endParaRPr lang="en-US" sz="110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76A9065-4177-71AF-D976-419E7FA2B477}"/>
              </a:ext>
            </a:extLst>
          </p:cNvPr>
          <p:cNvSpPr txBox="1"/>
          <p:nvPr/>
        </p:nvSpPr>
        <p:spPr>
          <a:xfrm>
            <a:off x="8414932" y="1363490"/>
            <a:ext cx="3859579" cy="2874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1400" b="1"/>
              <a:t>Business</a:t>
            </a:r>
            <a:r>
              <a:rPr lang="en-US" sz="140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/>
              <a:t>Largest U.S. health insurer​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/>
              <a:t>Dual platform: UnitedHealthcare +Optum​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/>
              <a:t>$447.6B FY2025 revenue​</a:t>
            </a:r>
          </a:p>
          <a:p>
            <a:pPr fontAlgn="base"/>
            <a:r>
              <a:rPr lang="en-US" sz="1400" b="1"/>
              <a:t>Growth Drivers </a:t>
            </a:r>
            <a:r>
              <a:rPr lang="en-US" sz="140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/>
              <a:t>Aging population / MA tailwind​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/>
              <a:t>Optum analytics &amp; PBM expansion​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/>
              <a:t>2.48% MA rate increase (2027)​</a:t>
            </a:r>
          </a:p>
          <a:p>
            <a:pPr fontAlgn="base"/>
            <a:r>
              <a:rPr lang="en-US" sz="1400" b="1"/>
              <a:t>Valuation</a:t>
            </a:r>
            <a:r>
              <a:rPr lang="en-US" sz="140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/>
              <a:t>DCF target: $263.82/share​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/>
              <a:t>P/E ~24.5x (near historical peak)​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400"/>
              <a:t>Growth headwinds priced in late​</a:t>
            </a:r>
          </a:p>
          <a:p>
            <a:pPr algn="l" rtl="0" fontAlgn="base">
              <a:lnSpc>
                <a:spcPts val="1500"/>
              </a:lnSpc>
              <a:buNone/>
            </a:pP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5AE0AA09-8B34-1984-74A5-6DCB8247D623}"/>
              </a:ext>
            </a:extLst>
          </p:cNvPr>
          <p:cNvSpPr/>
          <p:nvPr/>
        </p:nvSpPr>
        <p:spPr>
          <a:xfrm>
            <a:off x="10515600" y="399929"/>
            <a:ext cx="1417320" cy="502920"/>
          </a:xfrm>
          <a:prstGeom prst="roundRect">
            <a:avLst>
              <a:gd name="adj" fmla="val 50000"/>
            </a:avLst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pPr algn="ctr"/>
            <a:r>
              <a:rPr lang="en-US" sz="1200" b="1" kern="0" spc="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</a:t>
            </a:r>
            <a:endParaRPr lang="en-US" sz="1200"/>
          </a:p>
        </p:txBody>
      </p:sp>
      <p:pic>
        <p:nvPicPr>
          <p:cNvPr id="2050" name="Picture 2" descr="A graph of a stock market&#10;&#10;AI-generated content may be incorrect.">
            <a:extLst>
              <a:ext uri="{FF2B5EF4-FFF2-40B4-BE49-F238E27FC236}">
                <a16:creationId xmlns:a16="http://schemas.microsoft.com/office/drawing/2014/main" id="{C7470B20-BDFC-0E51-0010-CFF7600B5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23" y="1255765"/>
            <a:ext cx="5174825" cy="194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8976E4C8-19E3-50CF-CF60-296A853686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0265983"/>
              </p:ext>
            </p:extLst>
          </p:nvPr>
        </p:nvGraphicFramePr>
        <p:xfrm>
          <a:off x="6251251" y="1435608"/>
          <a:ext cx="1945017" cy="2523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Table 2">
            <a:extLst>
              <a:ext uri="{FF2B5EF4-FFF2-40B4-BE49-F238E27FC236}">
                <a16:creationId xmlns:a16="http://schemas.microsoft.com/office/drawing/2014/main" id="{C59AEB42-725E-2086-585C-1864347708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397755"/>
              </p:ext>
            </p:extLst>
          </p:nvPr>
        </p:nvGraphicFramePr>
        <p:xfrm>
          <a:off x="6446520" y="4123967"/>
          <a:ext cx="5349240" cy="11887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77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Absolute Basis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High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Low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Average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Current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24.75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12.40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18.80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24.53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P/B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12.60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4.20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7.90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11.80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P/S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1.85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0.30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0.95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0.66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P/EBITDA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16.05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6.50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11.20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16.05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e 0">
            <a:extLst>
              <a:ext uri="{FF2B5EF4-FFF2-40B4-BE49-F238E27FC236}">
                <a16:creationId xmlns:a16="http://schemas.microsoft.com/office/drawing/2014/main" id="{C9D77A61-F472-5545-4BC5-FD3BCB621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053714"/>
              </p:ext>
            </p:extLst>
          </p:nvPr>
        </p:nvGraphicFramePr>
        <p:xfrm>
          <a:off x="269603" y="3639798"/>
          <a:ext cx="5652648" cy="1300205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58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1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0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478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>
                          <a:solidFill>
                            <a:schemeClr val="tx1"/>
                          </a:solidFill>
                        </a:rPr>
                        <a:t>(dollars in millions)</a:t>
                      </a:r>
                      <a:endParaRPr lang="en-US" sz="8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40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$486,200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$464,800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$447,600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1A1A1A"/>
                          </a:solidFill>
                        </a:rPr>
                        <a:t>Revenue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$478,500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$453,200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$447,640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% Growth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5.6%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1.2%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–2.2%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Operating Income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$18,850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$16,100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FFFFFF"/>
                          </a:solidFill>
                        </a:rPr>
                        <a:t>$15,230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78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Net Income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$16,240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$13,860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$14,990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2" name="Table 1">
            <a:extLst>
              <a:ext uri="{FF2B5EF4-FFF2-40B4-BE49-F238E27FC236}">
                <a16:creationId xmlns:a16="http://schemas.microsoft.com/office/drawing/2014/main" id="{143B4E53-B942-D337-72DD-51CEF181D3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819787"/>
              </p:ext>
            </p:extLst>
          </p:nvPr>
        </p:nvGraphicFramePr>
        <p:xfrm>
          <a:off x="269603" y="5335347"/>
          <a:ext cx="5698166" cy="91155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02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2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1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78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EPS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2027E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2026E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chemeClr val="tx1"/>
                          </a:solidFill>
                        </a:rPr>
                        <a:t>FY 2025A</a:t>
                      </a:r>
                      <a:endParaRPr lang="en-US" sz="90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Basic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$18.80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$15.40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$16.35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Diluted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$18.60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$15.20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>
                          <a:solidFill>
                            <a:srgbClr val="1A1A1A"/>
                          </a:solidFill>
                        </a:rPr>
                        <a:t>$16.15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8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Consensus – GAAP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$20.10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$17.30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>
                          <a:solidFill>
                            <a:srgbClr val="C0392B"/>
                          </a:solidFill>
                        </a:rPr>
                        <a:t>$16.35</a:t>
                      </a:r>
                      <a:endParaRPr lang="en-US" sz="90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Text 4">
            <a:extLst>
              <a:ext uri="{FF2B5EF4-FFF2-40B4-BE49-F238E27FC236}">
                <a16:creationId xmlns:a16="http://schemas.microsoft.com/office/drawing/2014/main" id="{1E09C71E-A044-D5DE-E628-B66485164AF6}"/>
              </a:ext>
            </a:extLst>
          </p:cNvPr>
          <p:cNvSpPr/>
          <p:nvPr/>
        </p:nvSpPr>
        <p:spPr>
          <a:xfrm>
            <a:off x="245728" y="150443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UNH</a:t>
            </a:r>
            <a:endParaRPr lang="en-US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51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Healthcare Stock Recommendations</dc:title>
  <dc:subject>PptxGenJS Presentation</dc:subject>
  <dc:creator>OSU SIM - Healthcare Team</dc:creator>
  <cp:revision>4</cp:revision>
  <dcterms:created xsi:type="dcterms:W3CDTF">2026-04-20T21:19:14Z</dcterms:created>
  <dcterms:modified xsi:type="dcterms:W3CDTF">2026-04-21T18:52:20Z</dcterms:modified>
</cp:coreProperties>
</file>