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258" r:id="rId7"/>
    <p:sldId id="259" r:id="rId8"/>
    <p:sldId id="260" r:id="rId9"/>
    <p:sldId id="278"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EC35"/>
    <a:srgbClr val="7CE594"/>
    <a:srgbClr val="DE11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E34BAB-83AF-682C-FCA8-2C3098BB7E1A}" v="1" dt="2026-03-24T17:14:05.211"/>
    <p1510:client id="{440002F0-1058-43CD-D59F-DC2F6E5B6E8E}" v="20" dt="2026-03-24T22:05:25.956"/>
    <p1510:client id="{47476DB9-DF7F-4DF5-BFEC-DDCE69E3B4E9}" v="86" dt="2026-03-24T22:06:31.356"/>
    <p1510:client id="{695E90D0-F8C6-CF8A-2685-B6239BF41831}" v="4" dt="2026-03-24T19:26:37.358"/>
    <p1510:client id="{6A9CB7A2-4DA5-DC21-6806-A50C0280AF59}" v="10" dt="2026-03-24T22:04:40.659"/>
    <p1510:client id="{8A57E0D8-7978-62B6-FAB0-1FE0D12583C2}" v="23" dt="2026-03-24T18:03:36.590"/>
    <p1510:client id="{9D838F30-1413-0A7A-A6E0-03FA548B644F}" v="3" dt="2026-03-24T17:14:35.199"/>
    <p1510:client id="{A0AD7C61-D3E7-8433-B60E-844E4524E56E}" v="7" dt="2026-03-24T22:06:27.657"/>
    <p1510:client id="{A5B3DACA-6C4B-228F-635B-2A9A1F48DFBB}" v="16" dt="2026-03-23T22:58:56.960"/>
    <p1510:client id="{B5C8092C-FE2B-A11E-998B-B803407B5B12}" v="758" dt="2026-03-24T01:35:15.688"/>
    <p1510:client id="{B798B3E1-D451-D2A7-0AB9-481FB0D0D686}" v="2978" dt="2026-03-23T22:35:52.286"/>
    <p1510:client id="{CEEBD837-F012-BAE9-CFA5-39E53F1361FF}" v="2" dt="2026-03-24T22:04:39.637"/>
    <p1510:client id="{EEF809E9-74AC-D236-8DBB-D44299295B71}" v="86" dt="2026-03-24T18:38:23.705"/>
    <p1510:client id="{F6E8B05D-EF30-0FA6-F4CB-B4284F4AD9E9}" v="148" dt="2026-03-24T03:27:31.506"/>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8663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88A5A-A616-9151-FFBA-F4A8DD7659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D4AA4-30FA-8722-798D-82F36E6C2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9BFF50-941A-1EDA-A00E-FC6D7F327F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1AACBE-558B-F496-2611-4627967C0623}"/>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57455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11.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home/claude/unpacked_orig/ppt/media/image1.jpeg"/>
          <p:cNvPicPr>
            <a:picLocks noChangeAspect="1"/>
          </p:cNvPicPr>
          <p:nvPr/>
        </p:nvPicPr>
        <p:blipFill>
          <a:blip r:embed="rId3"/>
          <a:srcRect/>
          <a:stretch/>
        </p:blipFill>
        <p:spPr>
          <a:xfrm>
            <a:off x="2440" y="-542"/>
            <a:ext cx="9144000" cy="5143500"/>
          </a:xfrm>
          <a:prstGeom prst="rect">
            <a:avLst/>
          </a:prstGeom>
        </p:spPr>
      </p:pic>
      <p:sp>
        <p:nvSpPr>
          <p:cNvPr id="3" name="Shape 0"/>
          <p:cNvSpPr/>
          <p:nvPr/>
        </p:nvSpPr>
        <p:spPr>
          <a:xfrm>
            <a:off x="0" y="2926080"/>
            <a:ext cx="9144000" cy="2217420"/>
          </a:xfrm>
          <a:prstGeom prst="rect">
            <a:avLst/>
          </a:prstGeom>
          <a:solidFill>
            <a:srgbClr val="0F2439">
              <a:alpha val="85000"/>
            </a:srgbClr>
          </a:solidFill>
          <a:ln/>
        </p:spPr>
        <p:txBody>
          <a:bodyPr/>
          <a:lstStyle/>
          <a:p>
            <a:endParaRPr lang="en-US"/>
          </a:p>
        </p:txBody>
      </p:sp>
      <p:sp>
        <p:nvSpPr>
          <p:cNvPr id="4" name="Shape 1"/>
          <p:cNvSpPr/>
          <p:nvPr/>
        </p:nvSpPr>
        <p:spPr>
          <a:xfrm>
            <a:off x="0" y="2926080"/>
            <a:ext cx="9144000" cy="54864"/>
          </a:xfrm>
          <a:prstGeom prst="rect">
            <a:avLst/>
          </a:prstGeom>
          <a:solidFill>
            <a:srgbClr val="0D9488"/>
          </a:solidFill>
          <a:ln/>
        </p:spPr>
        <p:txBody>
          <a:bodyPr/>
          <a:lstStyle/>
          <a:p>
            <a:endParaRPr lang="en-US"/>
          </a:p>
        </p:txBody>
      </p:sp>
      <p:sp>
        <p:nvSpPr>
          <p:cNvPr id="5" name="Text 2"/>
          <p:cNvSpPr/>
          <p:nvPr/>
        </p:nvSpPr>
        <p:spPr>
          <a:xfrm>
            <a:off x="548640" y="3108960"/>
            <a:ext cx="8046720" cy="1005840"/>
          </a:xfrm>
          <a:prstGeom prst="rect">
            <a:avLst/>
          </a:prstGeom>
          <a:noFill/>
          <a:ln/>
        </p:spPr>
        <p:txBody>
          <a:bodyPr wrap="square" lIns="0" tIns="0" rIns="0" bIns="0" rtlCol="0" anchor="ctr"/>
          <a:lstStyle/>
          <a:p>
            <a:pPr marL="0" indent="0">
              <a:buNone/>
            </a:pPr>
            <a:r>
              <a:rPr lang="en-US" sz="4600" b="1">
                <a:solidFill>
                  <a:srgbClr val="FFFFFF"/>
                </a:solidFill>
                <a:latin typeface="Georgia" pitchFamily="34" charset="0"/>
                <a:ea typeface="Georgia" pitchFamily="34" charset="-122"/>
                <a:cs typeface="Georgia" pitchFamily="34" charset="-120"/>
              </a:rPr>
              <a:t>Healthcare Sector</a:t>
            </a:r>
            <a:endParaRPr lang="en-US" sz="4600"/>
          </a:p>
        </p:txBody>
      </p:sp>
      <p:sp>
        <p:nvSpPr>
          <p:cNvPr id="6" name="Text 3"/>
          <p:cNvSpPr/>
          <p:nvPr/>
        </p:nvSpPr>
        <p:spPr>
          <a:xfrm>
            <a:off x="548640" y="4160520"/>
            <a:ext cx="8046720" cy="411480"/>
          </a:xfrm>
          <a:prstGeom prst="rect">
            <a:avLst/>
          </a:prstGeom>
          <a:noFill/>
          <a:ln/>
        </p:spPr>
        <p:txBody>
          <a:bodyPr wrap="square" lIns="0" tIns="0" rIns="0" bIns="0" rtlCol="0" anchor="ctr"/>
          <a:lstStyle/>
          <a:p>
            <a:pPr marL="0" indent="0">
              <a:buNone/>
            </a:pPr>
            <a:r>
              <a:rPr lang="en-US" sz="1300">
                <a:solidFill>
                  <a:srgbClr val="E2E8F0"/>
                </a:solidFill>
                <a:latin typeface="Calibri" pitchFamily="34" charset="0"/>
                <a:ea typeface="Calibri" pitchFamily="34" charset="-122"/>
                <a:cs typeface="Calibri" pitchFamily="34" charset="-120"/>
              </a:rPr>
              <a:t>Joseph Wiegand, Connor Williamson, Haojun Wang, Michala Wings, and Jiahang Zhou</a:t>
            </a:r>
            <a:endParaRPr lang="en-US" sz="1300"/>
          </a:p>
        </p:txBody>
      </p:sp>
      <p:pic>
        <p:nvPicPr>
          <p:cNvPr id="7" name="Image 1" descr="preencoded.png"/>
          <p:cNvPicPr>
            <a:picLocks noChangeAspect="1"/>
          </p:cNvPicPr>
          <p:nvPr/>
        </p:nvPicPr>
        <p:blipFill>
          <a:blip r:embed="rId4"/>
          <a:stretch>
            <a:fillRect/>
          </a:stretch>
        </p:blipFill>
        <p:spPr>
          <a:xfrm>
            <a:off x="8229600" y="3246120"/>
            <a:ext cx="502920" cy="5029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a:ea typeface="Georgia" pitchFamily="34" charset="-122"/>
                <a:cs typeface="Georgia" pitchFamily="34" charset="-120"/>
              </a:rPr>
              <a:t>Supply Analysis </a:t>
            </a:r>
            <a:endParaRPr lang="en-US" sz="3400">
              <a:latin typeface="Georgia"/>
            </a:endParaRPr>
          </a:p>
        </p:txBody>
      </p:sp>
      <p:sp>
        <p:nvSpPr>
          <p:cNvPr id="3" name="Shape 1"/>
          <p:cNvSpPr/>
          <p:nvPr/>
        </p:nvSpPr>
        <p:spPr>
          <a:xfrm>
            <a:off x="548640" y="1097280"/>
            <a:ext cx="8046720" cy="804672"/>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p:cNvSpPr/>
          <p:nvPr/>
        </p:nvSpPr>
        <p:spPr>
          <a:xfrm>
            <a:off x="548640" y="1097280"/>
            <a:ext cx="54864" cy="804672"/>
          </a:xfrm>
          <a:prstGeom prst="rect">
            <a:avLst/>
          </a:prstGeom>
          <a:solidFill>
            <a:srgbClr val="0D9488"/>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822960" y="1280160"/>
            <a:ext cx="320040" cy="320040"/>
          </a:xfrm>
          <a:prstGeom prst="rect">
            <a:avLst/>
          </a:prstGeom>
        </p:spPr>
      </p:pic>
      <p:sp>
        <p:nvSpPr>
          <p:cNvPr id="6" name="Text 3"/>
          <p:cNvSpPr/>
          <p:nvPr/>
        </p:nvSpPr>
        <p:spPr>
          <a:xfrm>
            <a:off x="1371600" y="1143000"/>
            <a:ext cx="2743200" cy="32004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Pipeline Capacity</a:t>
            </a:r>
            <a:endParaRPr lang="en-US" sz="1500"/>
          </a:p>
        </p:txBody>
      </p:sp>
      <p:sp>
        <p:nvSpPr>
          <p:cNvPr id="7" name="Text 4"/>
          <p:cNvSpPr/>
          <p:nvPr/>
        </p:nvSpPr>
        <p:spPr>
          <a:xfrm>
            <a:off x="1371600" y="1463040"/>
            <a:ext cx="6949440" cy="365760"/>
          </a:xfrm>
          <a:prstGeom prst="rect">
            <a:avLst/>
          </a:prstGeom>
          <a:noFill/>
          <a:ln/>
        </p:spPr>
        <p:txBody>
          <a:bodyPr wrap="square" lIns="0" tIns="0" rIns="0" bIns="0" rtlCol="0" anchor="ctr"/>
          <a:lstStyle/>
          <a:p>
            <a:r>
              <a:rPr lang="en-US" sz="1100">
                <a:solidFill>
                  <a:srgbClr val="64748B"/>
                </a:solidFill>
                <a:latin typeface="Calibri"/>
                <a:ea typeface="Calibri"/>
                <a:cs typeface="Calibri"/>
              </a:rPr>
              <a:t>7,000+ drugs in active clinical development, catalysts being GLP-1s, Next-gen oncology, Alzheimer's therapies. Pipeline breadth at historic highs</a:t>
            </a:r>
            <a:endParaRPr lang="en-US" sz="1100">
              <a:solidFill>
                <a:srgbClr val="64748B"/>
              </a:solidFill>
              <a:ea typeface="Calibri"/>
              <a:cs typeface="Calibri"/>
            </a:endParaRPr>
          </a:p>
        </p:txBody>
      </p:sp>
      <p:sp>
        <p:nvSpPr>
          <p:cNvPr id="8" name="Shape 5"/>
          <p:cNvSpPr/>
          <p:nvPr/>
        </p:nvSpPr>
        <p:spPr>
          <a:xfrm>
            <a:off x="548640" y="2057400"/>
            <a:ext cx="8046720" cy="804672"/>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9" name="Shape 6"/>
          <p:cNvSpPr/>
          <p:nvPr/>
        </p:nvSpPr>
        <p:spPr>
          <a:xfrm>
            <a:off x="548640" y="2057400"/>
            <a:ext cx="54864" cy="804672"/>
          </a:xfrm>
          <a:prstGeom prst="rect">
            <a:avLst/>
          </a:prstGeom>
          <a:solidFill>
            <a:srgbClr val="0D9488"/>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822960" y="2240280"/>
            <a:ext cx="320040" cy="320040"/>
          </a:xfrm>
          <a:prstGeom prst="rect">
            <a:avLst/>
          </a:prstGeom>
        </p:spPr>
      </p:pic>
      <p:sp>
        <p:nvSpPr>
          <p:cNvPr id="11" name="Text 7"/>
          <p:cNvSpPr/>
          <p:nvPr/>
        </p:nvSpPr>
        <p:spPr>
          <a:xfrm>
            <a:off x="1371600" y="2103120"/>
            <a:ext cx="2743200" cy="32004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FDA Approvals</a:t>
            </a:r>
            <a:endParaRPr lang="en-US" sz="1500"/>
          </a:p>
        </p:txBody>
      </p:sp>
      <p:sp>
        <p:nvSpPr>
          <p:cNvPr id="12" name="Text 8"/>
          <p:cNvSpPr/>
          <p:nvPr/>
        </p:nvSpPr>
        <p:spPr>
          <a:xfrm>
            <a:off x="1371600" y="2423160"/>
            <a:ext cx="6949440" cy="365760"/>
          </a:xfrm>
          <a:prstGeom prst="rect">
            <a:avLst/>
          </a:prstGeom>
          <a:noFill/>
          <a:ln/>
        </p:spPr>
        <p:txBody>
          <a:bodyPr wrap="square" lIns="0" tIns="0" rIns="0" bIns="0" rtlCol="0" anchor="ctr"/>
          <a:lstStyle/>
          <a:p>
            <a:r>
              <a:rPr lang="en-US" sz="1100">
                <a:solidFill>
                  <a:srgbClr val="64748B"/>
                </a:solidFill>
                <a:latin typeface="Calibri"/>
                <a:ea typeface="Calibri"/>
                <a:cs typeface="Calibri"/>
              </a:rPr>
              <a:t>55 approvals in 2023 and 50 in 2022 (around ~60% of  oncology approvals) vs. ~42/year 10-year average. Faster time-to-market through breakthrough &amp; accelerated approval, key catalysts: obesity, oncology, and rare disease drugs</a:t>
            </a:r>
            <a:endParaRPr lang="en-US" sz="1100">
              <a:solidFill>
                <a:srgbClr val="64748B"/>
              </a:solidFill>
              <a:ea typeface="Calibri"/>
              <a:cs typeface="Calibri"/>
            </a:endParaRPr>
          </a:p>
        </p:txBody>
      </p:sp>
      <p:sp>
        <p:nvSpPr>
          <p:cNvPr id="13" name="Shape 9"/>
          <p:cNvSpPr/>
          <p:nvPr/>
        </p:nvSpPr>
        <p:spPr>
          <a:xfrm>
            <a:off x="548640" y="3017520"/>
            <a:ext cx="8046720" cy="804672"/>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4" name="Shape 10"/>
          <p:cNvSpPr/>
          <p:nvPr/>
        </p:nvSpPr>
        <p:spPr>
          <a:xfrm>
            <a:off x="548640" y="3017520"/>
            <a:ext cx="54864" cy="804672"/>
          </a:xfrm>
          <a:prstGeom prst="rect">
            <a:avLst/>
          </a:prstGeom>
          <a:solidFill>
            <a:srgbClr val="0D9488"/>
          </a:solidFill>
          <a:ln/>
        </p:spPr>
        <p:txBody>
          <a:bodyPr/>
          <a:lstStyle/>
          <a:p>
            <a:endParaRPr lang="en-US"/>
          </a:p>
        </p:txBody>
      </p:sp>
      <p:pic>
        <p:nvPicPr>
          <p:cNvPr id="15" name="Image 2" descr="preencoded.png"/>
          <p:cNvPicPr>
            <a:picLocks noChangeAspect="1"/>
          </p:cNvPicPr>
          <p:nvPr/>
        </p:nvPicPr>
        <p:blipFill>
          <a:blip r:embed="rId5"/>
          <a:stretch>
            <a:fillRect/>
          </a:stretch>
        </p:blipFill>
        <p:spPr>
          <a:xfrm>
            <a:off x="822960" y="3200400"/>
            <a:ext cx="320040" cy="320040"/>
          </a:xfrm>
          <a:prstGeom prst="rect">
            <a:avLst/>
          </a:prstGeom>
        </p:spPr>
      </p:pic>
      <p:sp>
        <p:nvSpPr>
          <p:cNvPr id="16" name="Text 11"/>
          <p:cNvSpPr/>
          <p:nvPr/>
        </p:nvSpPr>
        <p:spPr>
          <a:xfrm>
            <a:off x="1371600" y="3063240"/>
            <a:ext cx="2743200" cy="32004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New Entrants</a:t>
            </a:r>
            <a:endParaRPr lang="en-US" sz="1500"/>
          </a:p>
        </p:txBody>
      </p:sp>
      <p:sp>
        <p:nvSpPr>
          <p:cNvPr id="17" name="Text 12"/>
          <p:cNvSpPr/>
          <p:nvPr/>
        </p:nvSpPr>
        <p:spPr>
          <a:xfrm>
            <a:off x="1371600" y="3383280"/>
            <a:ext cx="6949440" cy="365760"/>
          </a:xfrm>
          <a:prstGeom prst="rect">
            <a:avLst/>
          </a:prstGeom>
          <a:noFill/>
          <a:ln/>
        </p:spPr>
        <p:txBody>
          <a:bodyPr wrap="square" lIns="0" tIns="0" rIns="0" bIns="0" rtlCol="0" anchor="ctr"/>
          <a:lstStyle/>
          <a:p>
            <a:r>
              <a:rPr lang="en-US" sz="1100">
                <a:solidFill>
                  <a:srgbClr val="64748B"/>
                </a:solidFill>
                <a:latin typeface="Calibri"/>
                <a:ea typeface="Calibri"/>
                <a:cs typeface="Calibri"/>
              </a:rPr>
              <a:t>High barriers: cost &amp; development timeline, increasing biosimilar competition (50+ approved in U.S), and venture-funded biotech in niche markets</a:t>
            </a:r>
            <a:endParaRPr lang="en-US"/>
          </a:p>
        </p:txBody>
      </p:sp>
      <p:sp>
        <p:nvSpPr>
          <p:cNvPr id="18" name="Shape 13"/>
          <p:cNvSpPr/>
          <p:nvPr/>
        </p:nvSpPr>
        <p:spPr>
          <a:xfrm>
            <a:off x="548640" y="3977640"/>
            <a:ext cx="8046720" cy="804672"/>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9" name="Shape 14"/>
          <p:cNvSpPr/>
          <p:nvPr/>
        </p:nvSpPr>
        <p:spPr>
          <a:xfrm>
            <a:off x="548640" y="3977640"/>
            <a:ext cx="54864" cy="804672"/>
          </a:xfrm>
          <a:prstGeom prst="rect">
            <a:avLst/>
          </a:prstGeom>
          <a:solidFill>
            <a:srgbClr val="0D9488"/>
          </a:solidFill>
          <a:ln/>
        </p:spPr>
        <p:txBody>
          <a:bodyPr/>
          <a:lstStyle/>
          <a:p>
            <a:endParaRPr lang="en-US"/>
          </a:p>
        </p:txBody>
      </p:sp>
      <p:pic>
        <p:nvPicPr>
          <p:cNvPr id="20" name="Image 3" descr="preencoded.png"/>
          <p:cNvPicPr>
            <a:picLocks noChangeAspect="1"/>
          </p:cNvPicPr>
          <p:nvPr/>
        </p:nvPicPr>
        <p:blipFill>
          <a:blip r:embed="rId6"/>
          <a:stretch>
            <a:fillRect/>
          </a:stretch>
        </p:blipFill>
        <p:spPr>
          <a:xfrm>
            <a:off x="822960" y="4160520"/>
            <a:ext cx="320040" cy="320040"/>
          </a:xfrm>
          <a:prstGeom prst="rect">
            <a:avLst/>
          </a:prstGeom>
        </p:spPr>
      </p:pic>
      <p:sp>
        <p:nvSpPr>
          <p:cNvPr id="21" name="Text 15"/>
          <p:cNvSpPr/>
          <p:nvPr/>
        </p:nvSpPr>
        <p:spPr>
          <a:xfrm>
            <a:off x="1371600" y="4023360"/>
            <a:ext cx="2743200" cy="32004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Generic Competition</a:t>
            </a:r>
            <a:endParaRPr lang="en-US" sz="1500"/>
          </a:p>
        </p:txBody>
      </p:sp>
      <p:sp>
        <p:nvSpPr>
          <p:cNvPr id="22" name="Text 16"/>
          <p:cNvSpPr/>
          <p:nvPr/>
        </p:nvSpPr>
        <p:spPr>
          <a:xfrm>
            <a:off x="1371600" y="4343400"/>
            <a:ext cx="6949440" cy="365760"/>
          </a:xfrm>
          <a:prstGeom prst="rect">
            <a:avLst/>
          </a:prstGeom>
          <a:noFill/>
          <a:ln/>
        </p:spPr>
        <p:txBody>
          <a:bodyPr wrap="square" lIns="0" tIns="0" rIns="0" bIns="0" rtlCol="0" anchor="ctr"/>
          <a:lstStyle/>
          <a:p>
            <a:r>
              <a:rPr lang="en-US" sz="1100">
                <a:solidFill>
                  <a:srgbClr val="64748B"/>
                </a:solidFill>
                <a:latin typeface="Calibri"/>
                <a:ea typeface="Calibri"/>
                <a:cs typeface="Calibri"/>
              </a:rPr>
              <a:t>$200B+ in drugs facing patent expiration (2025-2030), Loss of exclusivity drugs, paragraph IV challenges accelerating generic entry, and increases pressure on branded drug pricing</a:t>
            </a:r>
            <a:endParaRPr lang="en-US"/>
          </a:p>
        </p:txBody>
      </p:sp>
      <p:sp>
        <p:nvSpPr>
          <p:cNvPr id="23" name="Text 17"/>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10/ 22</a:t>
            </a:r>
            <a:endParaRPr lang="en-US" sz="800">
              <a:latin typeface="Calibri"/>
              <a:ea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000" b="1">
                <a:solidFill>
                  <a:srgbClr val="0F2439"/>
                </a:solidFill>
                <a:latin typeface="Georgia" pitchFamily="34" charset="0"/>
                <a:ea typeface="Georgia" pitchFamily="34" charset="-122"/>
                <a:cs typeface="Georgia" pitchFamily="34" charset="-120"/>
              </a:rPr>
              <a:t>Profitability &amp; Competitive Dynamics</a:t>
            </a:r>
            <a:endParaRPr lang="en-US" sz="3000"/>
          </a:p>
        </p:txBody>
      </p:sp>
      <p:sp>
        <p:nvSpPr>
          <p:cNvPr id="3" name="Text 1"/>
          <p:cNvSpPr/>
          <p:nvPr/>
        </p:nvSpPr>
        <p:spPr>
          <a:xfrm>
            <a:off x="548640" y="822960"/>
            <a:ext cx="8046720" cy="320040"/>
          </a:xfrm>
          <a:prstGeom prst="rect">
            <a:avLst/>
          </a:prstGeom>
          <a:noFill/>
          <a:ln/>
        </p:spPr>
        <p:txBody>
          <a:bodyPr wrap="square" lIns="0" tIns="0" rIns="0" bIns="0" rtlCol="0" anchor="ctr"/>
          <a:lstStyle/>
          <a:p>
            <a:pPr marL="0" indent="0">
              <a:buNone/>
            </a:pPr>
            <a:r>
              <a:rPr lang="en-US" sz="1400" i="1">
                <a:solidFill>
                  <a:srgbClr val="0D9488"/>
                </a:solidFill>
                <a:latin typeface="Calibri" pitchFamily="34" charset="0"/>
                <a:ea typeface="Calibri" pitchFamily="34" charset="-122"/>
                <a:cs typeface="Calibri" pitchFamily="34" charset="-120"/>
              </a:rPr>
              <a:t>Porter's Five Forces Snapshot</a:t>
            </a:r>
            <a:endParaRPr lang="en-US" sz="1400"/>
          </a:p>
        </p:txBody>
      </p:sp>
      <p:sp>
        <p:nvSpPr>
          <p:cNvPr id="4" name="Shape 2"/>
          <p:cNvSpPr/>
          <p:nvPr/>
        </p:nvSpPr>
        <p:spPr>
          <a:xfrm>
            <a:off x="3429000" y="1325880"/>
            <a:ext cx="2286000" cy="1005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5" name="Shape 3"/>
          <p:cNvSpPr/>
          <p:nvPr/>
        </p:nvSpPr>
        <p:spPr>
          <a:xfrm>
            <a:off x="3429000" y="1325880"/>
            <a:ext cx="2286000" cy="54864"/>
          </a:xfrm>
          <a:prstGeom prst="rect">
            <a:avLst/>
          </a:prstGeom>
          <a:solidFill>
            <a:srgbClr val="0D9488"/>
          </a:solidFill>
          <a:ln/>
        </p:spPr>
        <p:txBody>
          <a:bodyPr/>
          <a:lstStyle/>
          <a:p>
            <a:endParaRPr lang="en-US"/>
          </a:p>
        </p:txBody>
      </p:sp>
      <p:sp>
        <p:nvSpPr>
          <p:cNvPr id="6" name="Text 4"/>
          <p:cNvSpPr/>
          <p:nvPr/>
        </p:nvSpPr>
        <p:spPr>
          <a:xfrm>
            <a:off x="3499485" y="1473708"/>
            <a:ext cx="2145030" cy="255270"/>
          </a:xfrm>
          <a:prstGeom prst="rect">
            <a:avLst/>
          </a:prstGeom>
          <a:noFill/>
          <a:ln/>
        </p:spPr>
        <p:txBody>
          <a:bodyPr wrap="square" lIns="0" tIns="0" rIns="0" bIns="0" rtlCol="0" anchor="t"/>
          <a:lstStyle/>
          <a:p>
            <a:r>
              <a:rPr lang="en-US" sz="1200" b="1">
                <a:solidFill>
                  <a:srgbClr val="0F2439"/>
                </a:solidFill>
                <a:latin typeface="Georgia"/>
                <a:ea typeface="Georgia" pitchFamily="34" charset="-122"/>
                <a:cs typeface="Georgia" pitchFamily="34" charset="-120"/>
              </a:rPr>
              <a:t>Threat of New Entrants</a:t>
            </a:r>
            <a:endParaRPr lang="en-US" sz="1200">
              <a:latin typeface="Georgia"/>
            </a:endParaRPr>
          </a:p>
        </p:txBody>
      </p:sp>
      <p:sp>
        <p:nvSpPr>
          <p:cNvPr id="7" name="Text 5"/>
          <p:cNvSpPr/>
          <p:nvPr/>
        </p:nvSpPr>
        <p:spPr>
          <a:xfrm>
            <a:off x="3575685" y="1708785"/>
            <a:ext cx="2078355" cy="617220"/>
          </a:xfrm>
          <a:prstGeom prst="rect">
            <a:avLst/>
          </a:prstGeom>
          <a:noFill/>
          <a:ln/>
        </p:spPr>
        <p:txBody>
          <a:bodyPr wrap="square" lIns="0" tIns="0" rIns="0" bIns="0" rtlCol="0" anchor="t"/>
          <a:lstStyle/>
          <a:p>
            <a:r>
              <a:rPr lang="en-US" sz="1100" b="1">
                <a:solidFill>
                  <a:srgbClr val="0D9488"/>
                </a:solidFill>
                <a:latin typeface="Calibri"/>
                <a:ea typeface="Calibri"/>
                <a:cs typeface="Calibri"/>
              </a:rPr>
              <a:t>Low:</a:t>
            </a:r>
            <a:br>
              <a:rPr lang="en-US" sz="1100" b="1">
                <a:solidFill>
                  <a:srgbClr val="0D9488"/>
                </a:solidFill>
                <a:latin typeface="Calibri"/>
                <a:ea typeface="Calibri"/>
                <a:cs typeface="Calibri"/>
              </a:rPr>
            </a:br>
            <a:r>
              <a:rPr lang="en-US" sz="1100" b="1">
                <a:solidFill>
                  <a:srgbClr val="0D9488"/>
                </a:solidFill>
                <a:ea typeface="Calibri"/>
                <a:cs typeface="Calibri"/>
              </a:rPr>
              <a:t>High R&amp;D costs, regulation, and brand barriers </a:t>
            </a:r>
            <a:endParaRPr lang="en-US"/>
          </a:p>
        </p:txBody>
      </p:sp>
      <p:sp>
        <p:nvSpPr>
          <p:cNvPr id="8" name="Shape 6"/>
          <p:cNvSpPr/>
          <p:nvPr/>
        </p:nvSpPr>
        <p:spPr>
          <a:xfrm>
            <a:off x="548640" y="2514600"/>
            <a:ext cx="2286000" cy="1005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9" name="Shape 7"/>
          <p:cNvSpPr/>
          <p:nvPr/>
        </p:nvSpPr>
        <p:spPr>
          <a:xfrm>
            <a:off x="548640" y="2514600"/>
            <a:ext cx="2286000" cy="54864"/>
          </a:xfrm>
          <a:prstGeom prst="rect">
            <a:avLst/>
          </a:prstGeom>
          <a:solidFill>
            <a:srgbClr val="0D9488"/>
          </a:solidFill>
          <a:ln/>
        </p:spPr>
        <p:txBody>
          <a:bodyPr/>
          <a:lstStyle/>
          <a:p>
            <a:endParaRPr lang="en-US"/>
          </a:p>
        </p:txBody>
      </p:sp>
      <p:sp>
        <p:nvSpPr>
          <p:cNvPr id="10" name="Text 8"/>
          <p:cNvSpPr/>
          <p:nvPr/>
        </p:nvSpPr>
        <p:spPr>
          <a:xfrm>
            <a:off x="600075" y="2576703"/>
            <a:ext cx="2011680" cy="312420"/>
          </a:xfrm>
          <a:prstGeom prst="rect">
            <a:avLst/>
          </a:prstGeom>
          <a:noFill/>
          <a:ln/>
        </p:spPr>
        <p:txBody>
          <a:bodyPr wrap="square" lIns="0" tIns="0" rIns="0" bIns="0" rtlCol="0" anchor="ctr"/>
          <a:lstStyle/>
          <a:p>
            <a:r>
              <a:rPr lang="en-US" sz="1200" b="1">
                <a:solidFill>
                  <a:srgbClr val="0F2439"/>
                </a:solidFill>
                <a:latin typeface="Georgia"/>
              </a:rPr>
              <a:t>Supplier Power</a:t>
            </a:r>
            <a:endParaRPr lang="en-US" sz="1200"/>
          </a:p>
        </p:txBody>
      </p:sp>
      <p:sp>
        <p:nvSpPr>
          <p:cNvPr id="11" name="Text 9"/>
          <p:cNvSpPr/>
          <p:nvPr/>
        </p:nvSpPr>
        <p:spPr>
          <a:xfrm>
            <a:off x="600075" y="2868930"/>
            <a:ext cx="2240280" cy="598170"/>
          </a:xfrm>
          <a:prstGeom prst="rect">
            <a:avLst/>
          </a:prstGeom>
          <a:noFill/>
          <a:ln/>
        </p:spPr>
        <p:txBody>
          <a:bodyPr wrap="square" lIns="0" tIns="0" rIns="0" bIns="0" rtlCol="0" anchor="t"/>
          <a:lstStyle/>
          <a:p>
            <a:r>
              <a:rPr lang="en-US" sz="1100" b="1">
                <a:solidFill>
                  <a:srgbClr val="0D9488"/>
                </a:solidFill>
                <a:latin typeface="Calibri"/>
                <a:ea typeface="Calibri"/>
                <a:cs typeface="Calibri"/>
              </a:rPr>
              <a:t>Medium:</a:t>
            </a:r>
          </a:p>
          <a:p>
            <a:r>
              <a:rPr lang="en-US" sz="1100" b="1">
                <a:solidFill>
                  <a:srgbClr val="0D9488"/>
                </a:solidFill>
                <a:ea typeface="Calibri"/>
                <a:cs typeface="Calibri"/>
              </a:rPr>
              <a:t>Specialized suppliers/CROs have leverage, offset by vertical integration</a:t>
            </a:r>
          </a:p>
        </p:txBody>
      </p:sp>
      <p:sp>
        <p:nvSpPr>
          <p:cNvPr id="12" name="Shape 10"/>
          <p:cNvSpPr/>
          <p:nvPr/>
        </p:nvSpPr>
        <p:spPr>
          <a:xfrm>
            <a:off x="3429000" y="2514600"/>
            <a:ext cx="2286000" cy="1005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3" name="Shape 11"/>
          <p:cNvSpPr/>
          <p:nvPr/>
        </p:nvSpPr>
        <p:spPr>
          <a:xfrm>
            <a:off x="3429000" y="2514600"/>
            <a:ext cx="2286000" cy="54864"/>
          </a:xfrm>
          <a:prstGeom prst="rect">
            <a:avLst/>
          </a:prstGeom>
          <a:solidFill>
            <a:srgbClr val="0D9488"/>
          </a:solidFill>
          <a:ln/>
        </p:spPr>
        <p:txBody>
          <a:bodyPr/>
          <a:lstStyle/>
          <a:p>
            <a:endParaRPr lang="en-US"/>
          </a:p>
        </p:txBody>
      </p:sp>
      <p:sp>
        <p:nvSpPr>
          <p:cNvPr id="14" name="Text 12"/>
          <p:cNvSpPr/>
          <p:nvPr/>
        </p:nvSpPr>
        <p:spPr>
          <a:xfrm>
            <a:off x="3489960" y="2576703"/>
            <a:ext cx="2068830" cy="302895"/>
          </a:xfrm>
          <a:prstGeom prst="rect">
            <a:avLst/>
          </a:prstGeom>
          <a:noFill/>
          <a:ln/>
        </p:spPr>
        <p:txBody>
          <a:bodyPr wrap="square" lIns="0" tIns="0" rIns="0" bIns="0" rtlCol="0" anchor="ctr"/>
          <a:lstStyle/>
          <a:p>
            <a:r>
              <a:rPr lang="en-US" sz="1200" b="1">
                <a:solidFill>
                  <a:srgbClr val="0F2439"/>
                </a:solidFill>
                <a:latin typeface="Georgia"/>
              </a:rPr>
              <a:t>Competitive Rivalry</a:t>
            </a:r>
            <a:endParaRPr lang="en-US" sz="1200"/>
          </a:p>
        </p:txBody>
      </p:sp>
      <p:sp>
        <p:nvSpPr>
          <p:cNvPr id="15" name="Text 13"/>
          <p:cNvSpPr/>
          <p:nvPr/>
        </p:nvSpPr>
        <p:spPr>
          <a:xfrm>
            <a:off x="3575685" y="2868930"/>
            <a:ext cx="2011680" cy="474345"/>
          </a:xfrm>
          <a:prstGeom prst="rect">
            <a:avLst/>
          </a:prstGeom>
          <a:noFill/>
          <a:ln/>
        </p:spPr>
        <p:txBody>
          <a:bodyPr wrap="square" lIns="0" tIns="0" rIns="0" bIns="0" rtlCol="0" anchor="ctr"/>
          <a:lstStyle/>
          <a:p>
            <a:r>
              <a:rPr lang="en-US" sz="1100" b="1">
                <a:solidFill>
                  <a:srgbClr val="0D9488"/>
                </a:solidFill>
                <a:latin typeface="Calibri"/>
                <a:ea typeface="Calibri"/>
                <a:cs typeface="Calibri"/>
              </a:rPr>
              <a:t>High:</a:t>
            </a:r>
            <a:br>
              <a:rPr lang="en-US" sz="1100" b="1">
                <a:solidFill>
                  <a:srgbClr val="0D9488"/>
                </a:solidFill>
                <a:latin typeface="Calibri"/>
                <a:ea typeface="Calibri"/>
                <a:cs typeface="Calibri"/>
              </a:rPr>
            </a:br>
            <a:r>
              <a:rPr lang="en-US" sz="1100" b="1">
                <a:solidFill>
                  <a:srgbClr val="0D9488"/>
                </a:solidFill>
                <a:ea typeface="Calibri"/>
                <a:cs typeface="Calibri"/>
              </a:rPr>
              <a:t>-Patent races, pipeline competition, and pricing pressure </a:t>
            </a:r>
            <a:endParaRPr lang="en-US"/>
          </a:p>
        </p:txBody>
      </p:sp>
      <p:sp>
        <p:nvSpPr>
          <p:cNvPr id="16" name="Shape 14"/>
          <p:cNvSpPr/>
          <p:nvPr/>
        </p:nvSpPr>
        <p:spPr>
          <a:xfrm>
            <a:off x="6309360" y="2514600"/>
            <a:ext cx="2286000" cy="1005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7" name="Shape 15"/>
          <p:cNvSpPr/>
          <p:nvPr/>
        </p:nvSpPr>
        <p:spPr>
          <a:xfrm>
            <a:off x="6309360" y="2514600"/>
            <a:ext cx="2286000" cy="54864"/>
          </a:xfrm>
          <a:prstGeom prst="rect">
            <a:avLst/>
          </a:prstGeom>
          <a:solidFill>
            <a:srgbClr val="0D9488"/>
          </a:solidFill>
          <a:ln/>
        </p:spPr>
        <p:txBody>
          <a:bodyPr/>
          <a:lstStyle/>
          <a:p>
            <a:endParaRPr lang="en-US"/>
          </a:p>
        </p:txBody>
      </p:sp>
      <p:sp>
        <p:nvSpPr>
          <p:cNvPr id="18" name="Text 16"/>
          <p:cNvSpPr/>
          <p:nvPr/>
        </p:nvSpPr>
        <p:spPr>
          <a:xfrm>
            <a:off x="6427470" y="2605278"/>
            <a:ext cx="1983105" cy="236220"/>
          </a:xfrm>
          <a:prstGeom prst="rect">
            <a:avLst/>
          </a:prstGeom>
          <a:noFill/>
          <a:ln/>
        </p:spPr>
        <p:txBody>
          <a:bodyPr wrap="square" lIns="0" tIns="0" rIns="0" bIns="0" rtlCol="0" anchor="ctr"/>
          <a:lstStyle/>
          <a:p>
            <a:r>
              <a:rPr lang="en-US" sz="1200" b="1">
                <a:solidFill>
                  <a:srgbClr val="0F2439"/>
                </a:solidFill>
                <a:latin typeface="Georgia"/>
              </a:rPr>
              <a:t>Buyer Power</a:t>
            </a:r>
            <a:endParaRPr lang="en-US" sz="1200"/>
          </a:p>
        </p:txBody>
      </p:sp>
      <p:sp>
        <p:nvSpPr>
          <p:cNvPr id="19" name="Text 17"/>
          <p:cNvSpPr/>
          <p:nvPr/>
        </p:nvSpPr>
        <p:spPr>
          <a:xfrm>
            <a:off x="6579870" y="3021330"/>
            <a:ext cx="2011680" cy="274320"/>
          </a:xfrm>
          <a:prstGeom prst="rect">
            <a:avLst/>
          </a:prstGeom>
          <a:noFill/>
          <a:ln/>
        </p:spPr>
        <p:txBody>
          <a:bodyPr wrap="square" lIns="0" tIns="0" rIns="0" bIns="0" rtlCol="0" anchor="ctr"/>
          <a:lstStyle/>
          <a:p>
            <a:pPr marL="0" indent="0">
              <a:buNone/>
            </a:pPr>
            <a:r>
              <a:rPr lang="en-US" sz="1100" b="1">
                <a:solidFill>
                  <a:srgbClr val="0D9488"/>
                </a:solidFill>
                <a:latin typeface="Calibri"/>
                <a:ea typeface="Calibri"/>
                <a:cs typeface="Calibri"/>
              </a:rPr>
              <a:t>High:</a:t>
            </a:r>
          </a:p>
          <a:p>
            <a:r>
              <a:rPr lang="en-US" sz="1100" b="1">
                <a:solidFill>
                  <a:srgbClr val="0D9488"/>
                </a:solidFill>
                <a:ea typeface="Calibri"/>
                <a:cs typeface="Calibri"/>
              </a:rPr>
              <a:t>Medicare, Medicaid, and PBMs drive pricing power, while IRA increases leverage</a:t>
            </a:r>
          </a:p>
        </p:txBody>
      </p:sp>
      <p:sp>
        <p:nvSpPr>
          <p:cNvPr id="20" name="Shape 18"/>
          <p:cNvSpPr/>
          <p:nvPr/>
        </p:nvSpPr>
        <p:spPr>
          <a:xfrm>
            <a:off x="3429000" y="3703320"/>
            <a:ext cx="2286000" cy="1005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21" name="Shape 19"/>
          <p:cNvSpPr/>
          <p:nvPr/>
        </p:nvSpPr>
        <p:spPr>
          <a:xfrm>
            <a:off x="3429000" y="3703320"/>
            <a:ext cx="2286000" cy="54864"/>
          </a:xfrm>
          <a:prstGeom prst="rect">
            <a:avLst/>
          </a:prstGeom>
          <a:solidFill>
            <a:srgbClr val="0D9488"/>
          </a:solidFill>
          <a:ln/>
        </p:spPr>
        <p:txBody>
          <a:bodyPr/>
          <a:lstStyle/>
          <a:p>
            <a:endParaRPr lang="en-US"/>
          </a:p>
        </p:txBody>
      </p:sp>
      <p:sp>
        <p:nvSpPr>
          <p:cNvPr id="22" name="Text 20"/>
          <p:cNvSpPr/>
          <p:nvPr/>
        </p:nvSpPr>
        <p:spPr>
          <a:xfrm>
            <a:off x="3499485" y="3755898"/>
            <a:ext cx="2011680" cy="293370"/>
          </a:xfrm>
          <a:prstGeom prst="rect">
            <a:avLst/>
          </a:prstGeom>
          <a:noFill/>
          <a:ln/>
        </p:spPr>
        <p:txBody>
          <a:bodyPr wrap="square" lIns="0" tIns="0" rIns="0" bIns="0" rtlCol="0" anchor="ctr"/>
          <a:lstStyle/>
          <a:p>
            <a:r>
              <a:rPr lang="en-US" sz="1200" b="1">
                <a:solidFill>
                  <a:srgbClr val="0F2439"/>
                </a:solidFill>
                <a:latin typeface="Georgia"/>
                <a:ea typeface="Georgia" pitchFamily="34" charset="-122"/>
                <a:cs typeface="Georgia" pitchFamily="34" charset="-120"/>
              </a:rPr>
              <a:t>Threat of Substitutes</a:t>
            </a:r>
            <a:endParaRPr lang="en-US" sz="1200"/>
          </a:p>
        </p:txBody>
      </p:sp>
      <p:sp>
        <p:nvSpPr>
          <p:cNvPr id="23" name="Text 21"/>
          <p:cNvSpPr/>
          <p:nvPr/>
        </p:nvSpPr>
        <p:spPr>
          <a:xfrm>
            <a:off x="3553983" y="4041373"/>
            <a:ext cx="2011680" cy="708370"/>
          </a:xfrm>
          <a:prstGeom prst="rect">
            <a:avLst/>
          </a:prstGeom>
          <a:noFill/>
          <a:ln/>
        </p:spPr>
        <p:txBody>
          <a:bodyPr wrap="square" lIns="0" tIns="0" rIns="0" bIns="0" rtlCol="0" anchor="ctr"/>
          <a:lstStyle/>
          <a:p>
            <a:r>
              <a:rPr lang="en-US" sz="1100" b="1">
                <a:solidFill>
                  <a:srgbClr val="0D9488"/>
                </a:solidFill>
                <a:latin typeface="Calibri"/>
                <a:ea typeface="Calibri"/>
                <a:cs typeface="Calibri"/>
              </a:rPr>
              <a:t>Medium:</a:t>
            </a:r>
            <a:br>
              <a:rPr lang="en-US" sz="1100" b="1">
                <a:latin typeface="Calibri"/>
                <a:ea typeface="Calibri"/>
                <a:cs typeface="Calibri"/>
              </a:rPr>
            </a:br>
            <a:r>
              <a:rPr lang="en-US" sz="1100" b="1">
                <a:solidFill>
                  <a:srgbClr val="0D9488"/>
                </a:solidFill>
                <a:ea typeface="Calibri"/>
                <a:cs typeface="Calibri"/>
              </a:rPr>
              <a:t>Generics, biosimilars, and alternative therapies</a:t>
            </a:r>
          </a:p>
        </p:txBody>
      </p:sp>
      <p:sp>
        <p:nvSpPr>
          <p:cNvPr id="24" name="Shape 22"/>
          <p:cNvSpPr/>
          <p:nvPr/>
        </p:nvSpPr>
        <p:spPr>
          <a:xfrm>
            <a:off x="4572000" y="2331720"/>
            <a:ext cx="0" cy="182880"/>
          </a:xfrm>
          <a:prstGeom prst="line">
            <a:avLst/>
          </a:prstGeom>
          <a:noFill/>
          <a:ln w="19050">
            <a:solidFill>
              <a:srgbClr val="E2E8F0"/>
            </a:solidFill>
            <a:prstDash val="solid"/>
          </a:ln>
        </p:spPr>
        <p:txBody>
          <a:bodyPr/>
          <a:lstStyle/>
          <a:p>
            <a:endParaRPr lang="en-US"/>
          </a:p>
        </p:txBody>
      </p:sp>
      <p:sp>
        <p:nvSpPr>
          <p:cNvPr id="25" name="Shape 23"/>
          <p:cNvSpPr/>
          <p:nvPr/>
        </p:nvSpPr>
        <p:spPr>
          <a:xfrm>
            <a:off x="4572000" y="3520440"/>
            <a:ext cx="0" cy="182880"/>
          </a:xfrm>
          <a:prstGeom prst="line">
            <a:avLst/>
          </a:prstGeom>
          <a:noFill/>
          <a:ln w="19050">
            <a:solidFill>
              <a:srgbClr val="E2E8F0"/>
            </a:solidFill>
            <a:prstDash val="solid"/>
          </a:ln>
        </p:spPr>
        <p:txBody>
          <a:bodyPr/>
          <a:lstStyle/>
          <a:p>
            <a:endParaRPr lang="en-US"/>
          </a:p>
        </p:txBody>
      </p:sp>
      <p:sp>
        <p:nvSpPr>
          <p:cNvPr id="26" name="Shape 24"/>
          <p:cNvSpPr/>
          <p:nvPr/>
        </p:nvSpPr>
        <p:spPr>
          <a:xfrm>
            <a:off x="2834640" y="3017520"/>
            <a:ext cx="594360" cy="0"/>
          </a:xfrm>
          <a:prstGeom prst="line">
            <a:avLst/>
          </a:prstGeom>
          <a:noFill/>
          <a:ln w="19050">
            <a:solidFill>
              <a:srgbClr val="E2E8F0"/>
            </a:solidFill>
            <a:prstDash val="solid"/>
          </a:ln>
        </p:spPr>
        <p:txBody>
          <a:bodyPr/>
          <a:lstStyle/>
          <a:p>
            <a:endParaRPr lang="en-US"/>
          </a:p>
        </p:txBody>
      </p:sp>
      <p:sp>
        <p:nvSpPr>
          <p:cNvPr id="27" name="Shape 25"/>
          <p:cNvSpPr/>
          <p:nvPr/>
        </p:nvSpPr>
        <p:spPr>
          <a:xfrm>
            <a:off x="5715000" y="3017520"/>
            <a:ext cx="594360" cy="0"/>
          </a:xfrm>
          <a:prstGeom prst="line">
            <a:avLst/>
          </a:prstGeom>
          <a:noFill/>
          <a:ln w="19050">
            <a:solidFill>
              <a:srgbClr val="E2E8F0"/>
            </a:solidFill>
            <a:prstDash val="solid"/>
          </a:ln>
        </p:spPr>
        <p:txBody>
          <a:bodyPr/>
          <a:lstStyle/>
          <a:p>
            <a:endParaRPr lang="en-US"/>
          </a:p>
        </p:txBody>
      </p:sp>
      <p:sp>
        <p:nvSpPr>
          <p:cNvPr id="28" name="Text 26"/>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11 / 22</a:t>
            </a:r>
            <a:endParaRPr lang="en-US" sz="800">
              <a:latin typeface="Calibri"/>
              <a:ea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Macro Correlations</a:t>
            </a:r>
            <a:endParaRPr lang="en-US" sz="3400"/>
          </a:p>
        </p:txBody>
      </p:sp>
      <p:sp>
        <p:nvSpPr>
          <p:cNvPr id="3" name="Shape 1"/>
          <p:cNvSpPr/>
          <p:nvPr/>
        </p:nvSpPr>
        <p:spPr>
          <a:xfrm>
            <a:off x="548640" y="1097280"/>
            <a:ext cx="3931920" cy="34747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p:cNvSpPr/>
          <p:nvPr/>
        </p:nvSpPr>
        <p:spPr>
          <a:xfrm>
            <a:off x="548640" y="1097280"/>
            <a:ext cx="3931920" cy="54864"/>
          </a:xfrm>
          <a:prstGeom prst="rect">
            <a:avLst/>
          </a:prstGeom>
          <a:solidFill>
            <a:srgbClr val="0D9488"/>
          </a:solidFill>
          <a:ln/>
        </p:spPr>
        <p:txBody>
          <a:bodyPr/>
          <a:lstStyle/>
          <a:p>
            <a:endParaRPr lang="en-US"/>
          </a:p>
        </p:txBody>
      </p:sp>
      <p:sp>
        <p:nvSpPr>
          <p:cNvPr id="5" name="Text 3"/>
          <p:cNvSpPr/>
          <p:nvPr/>
        </p:nvSpPr>
        <p:spPr>
          <a:xfrm>
            <a:off x="822960" y="1325880"/>
            <a:ext cx="3383280" cy="365760"/>
          </a:xfrm>
          <a:prstGeom prst="rect">
            <a:avLst/>
          </a:prstGeom>
          <a:noFill/>
          <a:ln/>
        </p:spPr>
        <p:txBody>
          <a:bodyPr wrap="square" lIns="0" tIns="0" rIns="0" bIns="0" rtlCol="0" anchor="ctr"/>
          <a:lstStyle/>
          <a:p>
            <a:pPr marL="0" indent="0">
              <a:buNone/>
            </a:pPr>
            <a:r>
              <a:rPr lang="en-US" sz="1600" b="1">
                <a:solidFill>
                  <a:srgbClr val="0F2439"/>
                </a:solidFill>
                <a:latin typeface="Georgia" pitchFamily="34" charset="0"/>
                <a:ea typeface="Georgia" pitchFamily="34" charset="-122"/>
                <a:cs typeface="Georgia" pitchFamily="34" charset="-120"/>
              </a:rPr>
              <a:t>Key Economic Drivers</a:t>
            </a:r>
            <a:endParaRPr lang="en-US" sz="1600"/>
          </a:p>
        </p:txBody>
      </p:sp>
      <p:sp>
        <p:nvSpPr>
          <p:cNvPr id="6" name="Text 4"/>
          <p:cNvSpPr/>
          <p:nvPr/>
        </p:nvSpPr>
        <p:spPr>
          <a:xfrm>
            <a:off x="822960" y="2020824"/>
            <a:ext cx="3383280" cy="1828800"/>
          </a:xfrm>
          <a:prstGeom prst="rect">
            <a:avLst/>
          </a:prstGeom>
          <a:noFill/>
          <a:ln/>
        </p:spPr>
        <p:txBody>
          <a:bodyPr wrap="square" lIns="0" tIns="0" rIns="0" bIns="0" rtlCol="0" anchor="t"/>
          <a:lstStyle/>
          <a:p>
            <a:pPr marL="342900" indent="-342900">
              <a:buSzPct val="100000"/>
              <a:buChar char="•"/>
            </a:pPr>
            <a:r>
              <a:rPr lang="en-US" sz="1600">
                <a:solidFill>
                  <a:srgbClr val="0F2439"/>
                </a:solidFill>
                <a:latin typeface="Georgia"/>
              </a:rPr>
              <a:t>GDP Growth</a:t>
            </a:r>
            <a:endParaRPr lang="en-US" sz="1600">
              <a:latin typeface="Georgia"/>
            </a:endParaRPr>
          </a:p>
          <a:p>
            <a:pPr marL="342900" indent="-342900">
              <a:buSzPct val="100000"/>
              <a:buChar char="•"/>
            </a:pPr>
            <a:endParaRPr lang="en-US" sz="1600">
              <a:solidFill>
                <a:srgbClr val="0F2439"/>
              </a:solidFill>
              <a:latin typeface="Georgia"/>
            </a:endParaRPr>
          </a:p>
          <a:p>
            <a:pPr marL="342900" indent="-342900">
              <a:buSzPct val="100000"/>
              <a:buChar char="•"/>
            </a:pPr>
            <a:r>
              <a:rPr lang="en-US" sz="1600">
                <a:solidFill>
                  <a:srgbClr val="0F2439"/>
                </a:solidFill>
                <a:latin typeface="Georgia"/>
              </a:rPr>
              <a:t>Employment Trends</a:t>
            </a:r>
            <a:endParaRPr lang="en-US" sz="1600">
              <a:latin typeface="Georgia"/>
            </a:endParaRPr>
          </a:p>
          <a:p>
            <a:pPr marL="342900" indent="-342900">
              <a:buSzPct val="100000"/>
              <a:buChar char="•"/>
            </a:pPr>
            <a:endParaRPr lang="en-US" sz="1600">
              <a:solidFill>
                <a:srgbClr val="0F2439"/>
              </a:solidFill>
              <a:latin typeface="Georgia"/>
            </a:endParaRPr>
          </a:p>
          <a:p>
            <a:pPr marL="342900" indent="-342900">
              <a:buSzPct val="100000"/>
              <a:buChar char="•"/>
            </a:pPr>
            <a:r>
              <a:rPr lang="en-US" sz="1600">
                <a:solidFill>
                  <a:srgbClr val="0F2439"/>
                </a:solidFill>
                <a:latin typeface="Georgia"/>
              </a:rPr>
              <a:t>Interest Rates</a:t>
            </a:r>
            <a:endParaRPr lang="en-US" sz="1600">
              <a:latin typeface="Georgia"/>
            </a:endParaRPr>
          </a:p>
          <a:p>
            <a:pPr marL="342900" indent="-342900">
              <a:buSzPct val="100000"/>
              <a:buChar char="•"/>
            </a:pPr>
            <a:endParaRPr lang="en-US" sz="1600">
              <a:solidFill>
                <a:srgbClr val="0F2439"/>
              </a:solidFill>
              <a:latin typeface="Georgia"/>
            </a:endParaRPr>
          </a:p>
          <a:p>
            <a:pPr marL="342900" indent="-342900">
              <a:buSzPct val="100000"/>
              <a:buChar char="•"/>
            </a:pPr>
            <a:r>
              <a:rPr lang="en-US" sz="1600">
                <a:solidFill>
                  <a:srgbClr val="0F2439"/>
                </a:solidFill>
                <a:latin typeface="Georgia"/>
              </a:rPr>
              <a:t>Inflation / CPI</a:t>
            </a:r>
            <a:endParaRPr lang="en-US" sz="1600">
              <a:latin typeface="Georgia"/>
            </a:endParaRPr>
          </a:p>
        </p:txBody>
      </p:sp>
      <p:sp>
        <p:nvSpPr>
          <p:cNvPr id="7" name="Shape 5"/>
          <p:cNvSpPr/>
          <p:nvPr/>
        </p:nvSpPr>
        <p:spPr>
          <a:xfrm>
            <a:off x="4754880" y="1097280"/>
            <a:ext cx="3931920" cy="3474720"/>
          </a:xfrm>
          <a:prstGeom prst="rect">
            <a:avLst/>
          </a:prstGeom>
          <a:solidFill>
            <a:srgbClr val="0F2439"/>
          </a:solidFill>
          <a:ln/>
        </p:spPr>
        <p:txBody>
          <a:bodyPr/>
          <a:lstStyle/>
          <a:p>
            <a:endParaRPr lang="en-US"/>
          </a:p>
        </p:txBody>
      </p:sp>
      <p:sp>
        <p:nvSpPr>
          <p:cNvPr id="8" name="Text 6"/>
          <p:cNvSpPr/>
          <p:nvPr/>
        </p:nvSpPr>
        <p:spPr>
          <a:xfrm>
            <a:off x="5029200" y="1325880"/>
            <a:ext cx="3383280" cy="365760"/>
          </a:xfrm>
          <a:prstGeom prst="rect">
            <a:avLst/>
          </a:prstGeom>
          <a:noFill/>
          <a:ln/>
        </p:spPr>
        <p:txBody>
          <a:bodyPr wrap="square" lIns="0" tIns="0" rIns="0" bIns="0" rtlCol="0" anchor="ctr"/>
          <a:lstStyle/>
          <a:p>
            <a:pPr marL="0" indent="0">
              <a:buNone/>
            </a:pPr>
            <a:r>
              <a:rPr lang="en-US" sz="1600" b="1">
                <a:solidFill>
                  <a:srgbClr val="5EEAD4"/>
                </a:solidFill>
                <a:latin typeface="Georgia" pitchFamily="34" charset="0"/>
                <a:ea typeface="Georgia" pitchFamily="34" charset="-122"/>
                <a:cs typeface="Georgia" pitchFamily="34" charset="-120"/>
              </a:rPr>
              <a:t>Defensive Characteristics</a:t>
            </a:r>
            <a:endParaRPr lang="en-US" sz="1600"/>
          </a:p>
        </p:txBody>
      </p:sp>
      <p:sp>
        <p:nvSpPr>
          <p:cNvPr id="9" name="Text 7"/>
          <p:cNvSpPr/>
          <p:nvPr/>
        </p:nvSpPr>
        <p:spPr>
          <a:xfrm>
            <a:off x="5029200" y="1874520"/>
            <a:ext cx="3470148" cy="2468880"/>
          </a:xfrm>
          <a:prstGeom prst="rect">
            <a:avLst/>
          </a:prstGeom>
          <a:noFill/>
          <a:ln/>
        </p:spPr>
        <p:txBody>
          <a:bodyPr wrap="square" lIns="0" tIns="0" rIns="0" bIns="0" rtlCol="0" anchor="t"/>
          <a:lstStyle/>
          <a:p>
            <a:pPr marL="171450" indent="-171450">
              <a:buFont typeface="Arial"/>
              <a:buChar char="•"/>
            </a:pPr>
            <a:r>
              <a:rPr lang="en-US" sz="1400">
                <a:solidFill>
                  <a:srgbClr val="E2E8F0"/>
                </a:solidFill>
                <a:latin typeface="Georgia"/>
                <a:ea typeface="+mn-lt"/>
                <a:cs typeface="+mn-lt"/>
              </a:rPr>
              <a:t>Healthcare demand is largely non-cyclical and price inelastic </a:t>
            </a:r>
            <a:endParaRPr lang="zh-CN" sz="1400">
              <a:latin typeface="Georgia"/>
              <a:ea typeface="等线"/>
              <a:cs typeface="Calibri" panose="020F0502020204030204"/>
            </a:endParaRPr>
          </a:p>
          <a:p>
            <a:pPr marL="171450" indent="-171450">
              <a:buFont typeface="Arial"/>
              <a:buChar char="•"/>
            </a:pPr>
            <a:endParaRPr lang="en-US" sz="1400">
              <a:solidFill>
                <a:srgbClr val="E2E8F0"/>
              </a:solidFill>
              <a:latin typeface="Georgia"/>
              <a:ea typeface="+mn-lt"/>
              <a:cs typeface="+mn-lt"/>
            </a:endParaRPr>
          </a:p>
          <a:p>
            <a:pPr marL="171450" indent="-171450">
              <a:buFont typeface="Arial"/>
              <a:buChar char="•"/>
            </a:pPr>
            <a:r>
              <a:rPr lang="en-US" sz="1400">
                <a:solidFill>
                  <a:srgbClr val="E2E8F0"/>
                </a:solidFill>
                <a:latin typeface="Georgia"/>
                <a:ea typeface="+mn-lt"/>
                <a:cs typeface="+mn-lt"/>
              </a:rPr>
              <a:t>Sector remains resilient during economic downturns </a:t>
            </a:r>
            <a:endParaRPr lang="en-US" sz="1400">
              <a:latin typeface="Georgia"/>
              <a:ea typeface="Calibri" panose="020F0502020204030204"/>
              <a:cs typeface="Calibri" panose="020F0502020204030204"/>
            </a:endParaRPr>
          </a:p>
          <a:p>
            <a:pPr marL="171450" indent="-171450">
              <a:buFont typeface="Arial"/>
              <a:buChar char="•"/>
            </a:pPr>
            <a:endParaRPr lang="en-US" sz="1400">
              <a:solidFill>
                <a:srgbClr val="E2E8F0"/>
              </a:solidFill>
              <a:latin typeface="Georgia"/>
              <a:ea typeface="+mn-lt"/>
              <a:cs typeface="+mn-lt"/>
            </a:endParaRPr>
          </a:p>
          <a:p>
            <a:pPr marL="171450" indent="-171450">
              <a:buFont typeface="Arial"/>
              <a:buChar char="•"/>
            </a:pPr>
            <a:r>
              <a:rPr lang="en-US" sz="1400">
                <a:solidFill>
                  <a:srgbClr val="E2E8F0"/>
                </a:solidFill>
                <a:latin typeface="Georgia"/>
                <a:ea typeface="+mn-lt"/>
                <a:cs typeface="+mn-lt"/>
              </a:rPr>
              <a:t>Government spending (Medicare/Medicaid) provides stability </a:t>
            </a:r>
            <a:endParaRPr lang="en-US" sz="1400">
              <a:latin typeface="Georgia"/>
              <a:ea typeface="Calibri" panose="020F0502020204030204"/>
              <a:cs typeface="Calibri" panose="020F0502020204030204"/>
            </a:endParaRPr>
          </a:p>
          <a:p>
            <a:pPr marL="171450" indent="-171450">
              <a:buFont typeface="Arial"/>
              <a:buChar char="•"/>
            </a:pPr>
            <a:endParaRPr lang="en-US" sz="1400">
              <a:solidFill>
                <a:srgbClr val="E2E8F0"/>
              </a:solidFill>
              <a:latin typeface="Georgia"/>
              <a:ea typeface="+mn-lt"/>
              <a:cs typeface="+mn-lt"/>
            </a:endParaRPr>
          </a:p>
          <a:p>
            <a:pPr marL="171450" indent="-171450">
              <a:buFont typeface="Arial"/>
              <a:buChar char="•"/>
            </a:pPr>
            <a:r>
              <a:rPr lang="en-US" sz="1400">
                <a:solidFill>
                  <a:srgbClr val="E2E8F0"/>
                </a:solidFill>
                <a:latin typeface="Georgia"/>
                <a:ea typeface="+mn-lt"/>
                <a:cs typeface="+mn-lt"/>
              </a:rPr>
              <a:t>Historically outperforms or declines less during recessions</a:t>
            </a:r>
            <a:endParaRPr lang="en-US" sz="1400">
              <a:latin typeface="Georgia"/>
              <a:ea typeface="Calibri" panose="020F0502020204030204"/>
              <a:cs typeface="Calibri" panose="020F0502020204030204"/>
            </a:endParaRPr>
          </a:p>
          <a:p>
            <a:pPr marL="0" indent="0">
              <a:buNone/>
            </a:pPr>
            <a:endParaRPr lang="en-US" sz="1200">
              <a:solidFill>
                <a:srgbClr val="E2E8F0"/>
              </a:solidFill>
              <a:ea typeface="Calibri"/>
              <a:cs typeface="Calibri"/>
            </a:endParaRPr>
          </a:p>
        </p:txBody>
      </p:sp>
      <p:sp>
        <p:nvSpPr>
          <p:cNvPr id="10" name="Text 8"/>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12 / 22</a:t>
            </a:r>
            <a:endParaRPr lang="en-US" sz="800">
              <a:latin typeface="Calibri"/>
              <a:ea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Regression Analysis</a:t>
            </a:r>
            <a:endParaRPr lang="en-US" sz="3400"/>
          </a:p>
        </p:txBody>
      </p:sp>
      <p:sp>
        <p:nvSpPr>
          <p:cNvPr id="7" name="Text 4"/>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13 / 22</a:t>
            </a:r>
            <a:endParaRPr lang="en-US" sz="800">
              <a:latin typeface="Calibri"/>
              <a:ea typeface="Calibri"/>
              <a:cs typeface="Calibri"/>
            </a:endParaRPr>
          </a:p>
        </p:txBody>
      </p:sp>
      <p:pic>
        <p:nvPicPr>
          <p:cNvPr id="11" name="图片 10" descr="图形用户界面, 应用程序, 表格, Excel&#10;&#10;AI 生成的内容可能不正确。">
            <a:extLst>
              <a:ext uri="{FF2B5EF4-FFF2-40B4-BE49-F238E27FC236}">
                <a16:creationId xmlns:a16="http://schemas.microsoft.com/office/drawing/2014/main" id="{B79DDDAC-14C1-283E-191A-BCEAB640AFB4}"/>
              </a:ext>
            </a:extLst>
          </p:cNvPr>
          <p:cNvPicPr>
            <a:picLocks noChangeAspect="1"/>
          </p:cNvPicPr>
          <p:nvPr/>
        </p:nvPicPr>
        <p:blipFill>
          <a:blip r:embed="rId3"/>
          <a:stretch>
            <a:fillRect/>
          </a:stretch>
        </p:blipFill>
        <p:spPr>
          <a:xfrm>
            <a:off x="553593" y="1285685"/>
            <a:ext cx="7158990" cy="3390519"/>
          </a:xfrm>
          <a:prstGeom prst="rect">
            <a:avLst/>
          </a:prstGeom>
        </p:spPr>
      </p:pic>
      <p:sp>
        <p:nvSpPr>
          <p:cNvPr id="13" name="文本框 12">
            <a:extLst>
              <a:ext uri="{FF2B5EF4-FFF2-40B4-BE49-F238E27FC236}">
                <a16:creationId xmlns:a16="http://schemas.microsoft.com/office/drawing/2014/main" id="{984E2B11-8DC4-3866-AE6E-13388E1268E5}"/>
              </a:ext>
            </a:extLst>
          </p:cNvPr>
          <p:cNvSpPr txBox="1"/>
          <p:nvPr/>
        </p:nvSpPr>
        <p:spPr>
          <a:xfrm>
            <a:off x="553211" y="850391"/>
            <a:ext cx="803757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b="1">
                <a:solidFill>
                  <a:schemeClr val="bg2">
                    <a:lumMod val="49000"/>
                  </a:schemeClr>
                </a:solidFill>
                <a:latin typeface="Georgia"/>
                <a:ea typeface="+mn-lt"/>
                <a:cs typeface="+mn-lt"/>
              </a:rPr>
              <a:t>Weak relationship between interest rates and healthcare returns</a:t>
            </a:r>
            <a:endParaRPr lang="zh-CN">
              <a:solidFill>
                <a:schemeClr val="bg2">
                  <a:lumMod val="49000"/>
                </a:schemeClr>
              </a:solidFill>
              <a:latin typeface="Georgia"/>
              <a:ea typeface="+mn-lt"/>
              <a:cs typeface="+mn-lt"/>
            </a:endParaRPr>
          </a:p>
          <a:p>
            <a:endParaRPr lang="zh-CN" altLang="en-US" b="1">
              <a:latin typeface="Georgia"/>
              <a:ea typeface="等线"/>
              <a:cs typeface="Calibri"/>
            </a:endParaRPr>
          </a:p>
        </p:txBody>
      </p:sp>
      <p:sp>
        <p:nvSpPr>
          <p:cNvPr id="15" name="Shape 2">
            <a:extLst>
              <a:ext uri="{FF2B5EF4-FFF2-40B4-BE49-F238E27FC236}">
                <a16:creationId xmlns:a16="http://schemas.microsoft.com/office/drawing/2014/main" id="{920897D8-7447-B5DC-8CE6-D6796C510C05}"/>
              </a:ext>
            </a:extLst>
          </p:cNvPr>
          <p:cNvSpPr/>
          <p:nvPr/>
        </p:nvSpPr>
        <p:spPr>
          <a:xfrm>
            <a:off x="539496" y="1229868"/>
            <a:ext cx="7173468" cy="54864"/>
          </a:xfrm>
          <a:prstGeom prst="rect">
            <a:avLst/>
          </a:prstGeom>
          <a:solidFill>
            <a:srgbClr val="0D9488"/>
          </a:solidFill>
          <a:ln/>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Revenue &amp; Earnings Growth</a:t>
            </a:r>
            <a:endParaRPr lang="en-US" sz="3400"/>
          </a:p>
        </p:txBody>
      </p:sp>
      <p:sp>
        <p:nvSpPr>
          <p:cNvPr id="3" name="Shape 1"/>
          <p:cNvSpPr/>
          <p:nvPr/>
        </p:nvSpPr>
        <p:spPr>
          <a:xfrm>
            <a:off x="548640" y="1097280"/>
            <a:ext cx="3931920" cy="228600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p:cNvSpPr/>
          <p:nvPr/>
        </p:nvSpPr>
        <p:spPr>
          <a:xfrm>
            <a:off x="548640" y="1097280"/>
            <a:ext cx="3931920" cy="54864"/>
          </a:xfrm>
          <a:prstGeom prst="rect">
            <a:avLst/>
          </a:prstGeom>
          <a:solidFill>
            <a:srgbClr val="0D9488"/>
          </a:solidFill>
          <a:ln/>
        </p:spPr>
        <p:txBody>
          <a:bodyPr/>
          <a:lstStyle/>
          <a:p>
            <a:endParaRPr lang="en-US"/>
          </a:p>
        </p:txBody>
      </p:sp>
      <p:sp>
        <p:nvSpPr>
          <p:cNvPr id="7" name="Shape 5"/>
          <p:cNvSpPr/>
          <p:nvPr/>
        </p:nvSpPr>
        <p:spPr>
          <a:xfrm>
            <a:off x="4754880" y="1097280"/>
            <a:ext cx="3931920" cy="228600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8" name="Shape 6"/>
          <p:cNvSpPr/>
          <p:nvPr/>
        </p:nvSpPr>
        <p:spPr>
          <a:xfrm>
            <a:off x="4754880" y="1097280"/>
            <a:ext cx="3931920" cy="54864"/>
          </a:xfrm>
          <a:prstGeom prst="rect">
            <a:avLst/>
          </a:prstGeom>
          <a:solidFill>
            <a:srgbClr val="1B3A5C"/>
          </a:solidFill>
          <a:ln/>
        </p:spPr>
        <p:txBody>
          <a:bodyPr/>
          <a:lstStyle/>
          <a:p>
            <a:endParaRPr lang="en-US"/>
          </a:p>
        </p:txBody>
      </p:sp>
      <p:sp>
        <p:nvSpPr>
          <p:cNvPr id="11" name="Shape 9"/>
          <p:cNvSpPr/>
          <p:nvPr/>
        </p:nvSpPr>
        <p:spPr>
          <a:xfrm>
            <a:off x="548640" y="3657600"/>
            <a:ext cx="8046720" cy="1005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2" name="Text 10"/>
          <p:cNvSpPr/>
          <p:nvPr/>
        </p:nvSpPr>
        <p:spPr>
          <a:xfrm>
            <a:off x="822960" y="3794760"/>
            <a:ext cx="7498080" cy="731520"/>
          </a:xfrm>
          <a:prstGeom prst="rect">
            <a:avLst/>
          </a:prstGeom>
          <a:noFill/>
          <a:ln/>
        </p:spPr>
        <p:txBody>
          <a:bodyPr wrap="square" lIns="0" tIns="0" rIns="0" bIns="0" rtlCol="0" anchor="t"/>
          <a:lstStyle/>
          <a:p>
            <a:r>
              <a:rPr lang="en-US" sz="1200" b="1">
                <a:solidFill>
                  <a:srgbClr val="0F2439"/>
                </a:solidFill>
              </a:rPr>
              <a:t>Key Takeaways: </a:t>
            </a:r>
            <a:r>
              <a:rPr lang="en-US" sz="1200">
                <a:solidFill>
                  <a:schemeClr val="bg2">
                    <a:lumMod val="49000"/>
                  </a:schemeClr>
                </a:solidFill>
                <a:ea typeface="+mn-lt"/>
                <a:cs typeface="+mn-lt"/>
              </a:rPr>
              <a:t>Revenue growth is relatively stable across major firms, reflecting consistent demand in the healthcare sector. In contrast, EPS growth is much more volatile, driven by differences in cost structures and product cycles. Overall, the sector demonstrates steady demand but uneven profitability across companies.</a:t>
            </a:r>
          </a:p>
        </p:txBody>
      </p:sp>
      <p:sp>
        <p:nvSpPr>
          <p:cNvPr id="13" name="Text 11"/>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14 / 22</a:t>
            </a:r>
            <a:endParaRPr lang="en-US" sz="800">
              <a:latin typeface="Calibri"/>
              <a:ea typeface="Calibri"/>
              <a:cs typeface="Calibri"/>
            </a:endParaRPr>
          </a:p>
        </p:txBody>
      </p:sp>
      <p:pic>
        <p:nvPicPr>
          <p:cNvPr id="6" name="图片 5" descr="图表, 折线图&#10;&#10;AI 生成的内容可能不正确。">
            <a:extLst>
              <a:ext uri="{FF2B5EF4-FFF2-40B4-BE49-F238E27FC236}">
                <a16:creationId xmlns:a16="http://schemas.microsoft.com/office/drawing/2014/main" id="{3C7FE1B6-058E-F381-D847-5FC52B9E66DE}"/>
              </a:ext>
            </a:extLst>
          </p:cNvPr>
          <p:cNvPicPr>
            <a:picLocks noChangeAspect="1"/>
          </p:cNvPicPr>
          <p:nvPr/>
        </p:nvPicPr>
        <p:blipFill>
          <a:blip r:embed="rId3"/>
          <a:stretch>
            <a:fillRect/>
          </a:stretch>
        </p:blipFill>
        <p:spPr>
          <a:xfrm>
            <a:off x="548259" y="1149096"/>
            <a:ext cx="3932682" cy="2292096"/>
          </a:xfrm>
          <a:prstGeom prst="rect">
            <a:avLst/>
          </a:prstGeom>
        </p:spPr>
      </p:pic>
      <p:pic>
        <p:nvPicPr>
          <p:cNvPr id="10" name="图片 9" descr="图表, 折线图&#10;&#10;AI 生成的内容可能不正确。">
            <a:extLst>
              <a:ext uri="{FF2B5EF4-FFF2-40B4-BE49-F238E27FC236}">
                <a16:creationId xmlns:a16="http://schemas.microsoft.com/office/drawing/2014/main" id="{0CB51277-B6BA-D0E8-5198-D48B29839B5A}"/>
              </a:ext>
            </a:extLst>
          </p:cNvPr>
          <p:cNvPicPr>
            <a:picLocks noChangeAspect="1"/>
          </p:cNvPicPr>
          <p:nvPr/>
        </p:nvPicPr>
        <p:blipFill>
          <a:blip r:embed="rId4"/>
          <a:stretch>
            <a:fillRect/>
          </a:stretch>
        </p:blipFill>
        <p:spPr>
          <a:xfrm>
            <a:off x="4749927" y="1144524"/>
            <a:ext cx="3937254" cy="228752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Margin &amp; Profitability</a:t>
            </a:r>
            <a:endParaRPr lang="en-US" sz="3400"/>
          </a:p>
        </p:txBody>
      </p:sp>
      <p:sp>
        <p:nvSpPr>
          <p:cNvPr id="3" name="Shape 1"/>
          <p:cNvSpPr/>
          <p:nvPr/>
        </p:nvSpPr>
        <p:spPr>
          <a:xfrm>
            <a:off x="548640" y="1097280"/>
            <a:ext cx="2578608" cy="1225296"/>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p:cNvSpPr/>
          <p:nvPr/>
        </p:nvSpPr>
        <p:spPr>
          <a:xfrm>
            <a:off x="548640" y="1097280"/>
            <a:ext cx="2578608" cy="50292"/>
          </a:xfrm>
          <a:prstGeom prst="rect">
            <a:avLst/>
          </a:prstGeom>
          <a:solidFill>
            <a:srgbClr val="0D9488"/>
          </a:solidFill>
          <a:ln/>
        </p:spPr>
        <p:txBody>
          <a:bodyPr/>
          <a:lstStyle/>
          <a:p>
            <a:endParaRPr lang="en-US"/>
          </a:p>
        </p:txBody>
      </p:sp>
      <p:sp>
        <p:nvSpPr>
          <p:cNvPr id="5" name="Text 3"/>
          <p:cNvSpPr/>
          <p:nvPr/>
        </p:nvSpPr>
        <p:spPr>
          <a:xfrm>
            <a:off x="731520" y="1280160"/>
            <a:ext cx="2212848" cy="246888"/>
          </a:xfrm>
          <a:prstGeom prst="rect">
            <a:avLst/>
          </a:prstGeom>
          <a:noFill/>
          <a:ln/>
        </p:spPr>
        <p:txBody>
          <a:bodyPr wrap="square" lIns="0" tIns="0" rIns="0" bIns="0" rtlCol="0" anchor="ctr"/>
          <a:lstStyle/>
          <a:p>
            <a:r>
              <a:rPr lang="en-US" sz="1200">
                <a:solidFill>
                  <a:srgbClr val="64748B"/>
                </a:solidFill>
                <a:latin typeface="Calibri"/>
                <a:ea typeface="Calibri"/>
                <a:cs typeface="Calibri"/>
              </a:rPr>
              <a:t>Operating Margin</a:t>
            </a:r>
            <a:endParaRPr lang="en-US" sz="1200">
              <a:solidFill>
                <a:srgbClr val="64748B"/>
              </a:solidFill>
              <a:ea typeface="Calibri"/>
              <a:cs typeface="Calibri"/>
            </a:endParaRPr>
          </a:p>
        </p:txBody>
      </p:sp>
      <p:sp>
        <p:nvSpPr>
          <p:cNvPr id="6" name="Text 4"/>
          <p:cNvSpPr/>
          <p:nvPr/>
        </p:nvSpPr>
        <p:spPr>
          <a:xfrm>
            <a:off x="731520" y="1554480"/>
            <a:ext cx="2212848" cy="406908"/>
          </a:xfrm>
          <a:prstGeom prst="rect">
            <a:avLst/>
          </a:prstGeom>
          <a:noFill/>
          <a:ln/>
        </p:spPr>
        <p:txBody>
          <a:bodyPr wrap="square" lIns="0" tIns="0" rIns="0" bIns="0" rtlCol="0" anchor="ctr"/>
          <a:lstStyle/>
          <a:p>
            <a:pPr marL="0" indent="0">
              <a:buNone/>
            </a:pPr>
            <a:r>
              <a:rPr lang="en-US" sz="2600" b="1">
                <a:solidFill>
                  <a:srgbClr val="0F2439"/>
                </a:solidFill>
                <a:latin typeface="Georgia"/>
                <a:ea typeface="Georgia" pitchFamily="34" charset="-122"/>
                <a:cs typeface="Georgia" pitchFamily="34" charset="-120"/>
              </a:rPr>
              <a:t>25.66%</a:t>
            </a:r>
            <a:endParaRPr lang="en-US" sz="2600">
              <a:latin typeface="Georgia"/>
            </a:endParaRPr>
          </a:p>
        </p:txBody>
      </p:sp>
      <p:sp>
        <p:nvSpPr>
          <p:cNvPr id="7" name="Text 5"/>
          <p:cNvSpPr/>
          <p:nvPr/>
        </p:nvSpPr>
        <p:spPr>
          <a:xfrm>
            <a:off x="731520" y="2011680"/>
            <a:ext cx="2212848" cy="246888"/>
          </a:xfrm>
          <a:prstGeom prst="rect">
            <a:avLst/>
          </a:prstGeom>
          <a:noFill/>
          <a:ln/>
        </p:spPr>
        <p:txBody>
          <a:bodyPr wrap="square" lIns="0" tIns="0" rIns="0" bIns="0" rtlCol="0" anchor="ctr"/>
          <a:lstStyle/>
          <a:p>
            <a:pPr marL="0" indent="0">
              <a:buNone/>
            </a:pPr>
            <a:r>
              <a:rPr lang="en-US" sz="1000">
                <a:solidFill>
                  <a:srgbClr val="0D9488"/>
                </a:solidFill>
                <a:latin typeface="Calibri"/>
                <a:ea typeface="Calibri"/>
                <a:cs typeface="Calibri"/>
              </a:rPr>
              <a:t>vs. S&amp;P: 20.53%</a:t>
            </a:r>
            <a:endParaRPr lang="en-US" sz="1000">
              <a:latin typeface="Calibri"/>
              <a:ea typeface="Calibri"/>
              <a:cs typeface="Calibri"/>
            </a:endParaRPr>
          </a:p>
        </p:txBody>
      </p:sp>
      <p:sp>
        <p:nvSpPr>
          <p:cNvPr id="8" name="Shape 6"/>
          <p:cNvSpPr/>
          <p:nvPr/>
        </p:nvSpPr>
        <p:spPr>
          <a:xfrm>
            <a:off x="3383280" y="1097280"/>
            <a:ext cx="2578608" cy="1225296"/>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9" name="Shape 7"/>
          <p:cNvSpPr/>
          <p:nvPr/>
        </p:nvSpPr>
        <p:spPr>
          <a:xfrm>
            <a:off x="3383280" y="1097280"/>
            <a:ext cx="2578608" cy="50292"/>
          </a:xfrm>
          <a:prstGeom prst="rect">
            <a:avLst/>
          </a:prstGeom>
          <a:solidFill>
            <a:srgbClr val="0D9488"/>
          </a:solidFill>
          <a:ln/>
        </p:spPr>
        <p:txBody>
          <a:bodyPr/>
          <a:lstStyle/>
          <a:p>
            <a:endParaRPr lang="en-US"/>
          </a:p>
        </p:txBody>
      </p:sp>
      <p:sp>
        <p:nvSpPr>
          <p:cNvPr id="10" name="Text 8"/>
          <p:cNvSpPr/>
          <p:nvPr/>
        </p:nvSpPr>
        <p:spPr>
          <a:xfrm>
            <a:off x="3566160" y="1280160"/>
            <a:ext cx="2212848" cy="246888"/>
          </a:xfrm>
          <a:prstGeom prst="rect">
            <a:avLst/>
          </a:prstGeom>
          <a:noFill/>
          <a:ln/>
        </p:spPr>
        <p:txBody>
          <a:bodyPr wrap="square" lIns="0" tIns="0" rIns="0" bIns="0" rtlCol="0" anchor="ctr"/>
          <a:lstStyle/>
          <a:p>
            <a:pPr marL="0" indent="0">
              <a:buNone/>
            </a:pPr>
            <a:r>
              <a:rPr lang="en-US" sz="1200">
                <a:solidFill>
                  <a:srgbClr val="64748B"/>
                </a:solidFill>
                <a:latin typeface="Calibri" pitchFamily="34" charset="0"/>
                <a:ea typeface="Calibri" pitchFamily="34" charset="-122"/>
                <a:cs typeface="Calibri" pitchFamily="34" charset="-120"/>
              </a:rPr>
              <a:t>Net Margin</a:t>
            </a:r>
            <a:endParaRPr lang="en-US" sz="1200"/>
          </a:p>
        </p:txBody>
      </p:sp>
      <p:sp>
        <p:nvSpPr>
          <p:cNvPr id="11" name="Text 9"/>
          <p:cNvSpPr/>
          <p:nvPr/>
        </p:nvSpPr>
        <p:spPr>
          <a:xfrm>
            <a:off x="3566160" y="1554480"/>
            <a:ext cx="2212848" cy="406908"/>
          </a:xfrm>
          <a:prstGeom prst="rect">
            <a:avLst/>
          </a:prstGeom>
          <a:noFill/>
          <a:ln/>
        </p:spPr>
        <p:txBody>
          <a:bodyPr wrap="square" lIns="0" tIns="0" rIns="0" bIns="0" rtlCol="0" anchor="ctr"/>
          <a:lstStyle/>
          <a:p>
            <a:pPr marL="0" indent="0">
              <a:buNone/>
            </a:pPr>
            <a:r>
              <a:rPr lang="en-US" sz="2600" b="1">
                <a:solidFill>
                  <a:srgbClr val="0F2439"/>
                </a:solidFill>
                <a:latin typeface="Georgia"/>
                <a:ea typeface="Georgia" pitchFamily="34" charset="-122"/>
                <a:cs typeface="Georgia" pitchFamily="34" charset="-120"/>
              </a:rPr>
              <a:t>20.94%</a:t>
            </a:r>
            <a:endParaRPr lang="en-US" sz="2600">
              <a:latin typeface="Georgia"/>
            </a:endParaRPr>
          </a:p>
        </p:txBody>
      </p:sp>
      <p:sp>
        <p:nvSpPr>
          <p:cNvPr id="12" name="Text 10"/>
          <p:cNvSpPr/>
          <p:nvPr/>
        </p:nvSpPr>
        <p:spPr>
          <a:xfrm>
            <a:off x="3566160" y="2011680"/>
            <a:ext cx="2212848" cy="246888"/>
          </a:xfrm>
          <a:prstGeom prst="rect">
            <a:avLst/>
          </a:prstGeom>
          <a:noFill/>
          <a:ln/>
        </p:spPr>
        <p:txBody>
          <a:bodyPr wrap="square" lIns="0" tIns="0" rIns="0" bIns="0" rtlCol="0" anchor="ctr"/>
          <a:lstStyle/>
          <a:p>
            <a:pPr marL="0" indent="0">
              <a:buNone/>
            </a:pPr>
            <a:r>
              <a:rPr lang="en-US" sz="1000">
                <a:solidFill>
                  <a:srgbClr val="0D9488"/>
                </a:solidFill>
                <a:latin typeface="Calibri"/>
                <a:ea typeface="Calibri"/>
                <a:cs typeface="Calibri"/>
              </a:rPr>
              <a:t>vs. S&amp;P: 11.46%</a:t>
            </a:r>
            <a:endParaRPr lang="en-US" sz="1000">
              <a:latin typeface="Calibri"/>
              <a:ea typeface="Calibri"/>
              <a:cs typeface="Calibri"/>
            </a:endParaRPr>
          </a:p>
        </p:txBody>
      </p:sp>
      <p:sp>
        <p:nvSpPr>
          <p:cNvPr id="13" name="Shape 11"/>
          <p:cNvSpPr/>
          <p:nvPr/>
        </p:nvSpPr>
        <p:spPr>
          <a:xfrm>
            <a:off x="6217920" y="1097280"/>
            <a:ext cx="2578608" cy="1225296"/>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4" name="Shape 12"/>
          <p:cNvSpPr/>
          <p:nvPr/>
        </p:nvSpPr>
        <p:spPr>
          <a:xfrm>
            <a:off x="6217920" y="1097280"/>
            <a:ext cx="2578608" cy="50292"/>
          </a:xfrm>
          <a:prstGeom prst="rect">
            <a:avLst/>
          </a:prstGeom>
          <a:solidFill>
            <a:srgbClr val="0D9488"/>
          </a:solidFill>
          <a:ln/>
        </p:spPr>
        <p:txBody>
          <a:bodyPr/>
          <a:lstStyle/>
          <a:p>
            <a:endParaRPr lang="en-US"/>
          </a:p>
        </p:txBody>
      </p:sp>
      <p:sp>
        <p:nvSpPr>
          <p:cNvPr id="15" name="Text 13"/>
          <p:cNvSpPr/>
          <p:nvPr/>
        </p:nvSpPr>
        <p:spPr>
          <a:xfrm>
            <a:off x="6400800" y="1280160"/>
            <a:ext cx="2212848" cy="246888"/>
          </a:xfrm>
          <a:prstGeom prst="rect">
            <a:avLst/>
          </a:prstGeom>
          <a:noFill/>
          <a:ln/>
        </p:spPr>
        <p:txBody>
          <a:bodyPr wrap="square" lIns="0" tIns="0" rIns="0" bIns="0" rtlCol="0" anchor="ctr"/>
          <a:lstStyle/>
          <a:p>
            <a:pPr marL="0" indent="0">
              <a:buNone/>
            </a:pPr>
            <a:r>
              <a:rPr lang="en-US" sz="1200">
                <a:solidFill>
                  <a:srgbClr val="64748B"/>
                </a:solidFill>
                <a:latin typeface="Calibri" pitchFamily="34" charset="0"/>
                <a:ea typeface="Calibri" pitchFamily="34" charset="-122"/>
                <a:cs typeface="Calibri" pitchFamily="34" charset="-120"/>
              </a:rPr>
              <a:t>R&amp;D / Sales</a:t>
            </a:r>
            <a:endParaRPr lang="en-US" sz="1200"/>
          </a:p>
        </p:txBody>
      </p:sp>
      <p:sp>
        <p:nvSpPr>
          <p:cNvPr id="16" name="Text 14"/>
          <p:cNvSpPr/>
          <p:nvPr/>
        </p:nvSpPr>
        <p:spPr>
          <a:xfrm>
            <a:off x="6400800" y="1554480"/>
            <a:ext cx="2212848" cy="406908"/>
          </a:xfrm>
          <a:prstGeom prst="rect">
            <a:avLst/>
          </a:prstGeom>
          <a:noFill/>
          <a:ln/>
        </p:spPr>
        <p:txBody>
          <a:bodyPr wrap="square" lIns="0" tIns="0" rIns="0" bIns="0" rtlCol="0" anchor="ctr"/>
          <a:lstStyle/>
          <a:p>
            <a:pPr marL="0" indent="0">
              <a:buNone/>
            </a:pPr>
            <a:r>
              <a:rPr lang="en-US" sz="2600" b="1">
                <a:solidFill>
                  <a:srgbClr val="0F2439"/>
                </a:solidFill>
                <a:latin typeface="Georgia"/>
                <a:ea typeface="Georgia" pitchFamily="34" charset="-122"/>
                <a:cs typeface="Georgia" pitchFamily="34" charset="-120"/>
              </a:rPr>
              <a:t>12.01%</a:t>
            </a:r>
            <a:endParaRPr lang="en-US" sz="2600">
              <a:latin typeface="Georgia"/>
            </a:endParaRPr>
          </a:p>
        </p:txBody>
      </p:sp>
      <p:sp>
        <p:nvSpPr>
          <p:cNvPr id="17" name="Text 15"/>
          <p:cNvSpPr/>
          <p:nvPr/>
        </p:nvSpPr>
        <p:spPr>
          <a:xfrm>
            <a:off x="6400800" y="2011680"/>
            <a:ext cx="2212848" cy="246888"/>
          </a:xfrm>
          <a:prstGeom prst="rect">
            <a:avLst/>
          </a:prstGeom>
          <a:noFill/>
          <a:ln/>
        </p:spPr>
        <p:txBody>
          <a:bodyPr wrap="square" lIns="0" tIns="0" rIns="0" bIns="0" rtlCol="0" anchor="ctr"/>
          <a:lstStyle/>
          <a:p>
            <a:r>
              <a:rPr lang="en-US" sz="1000">
                <a:solidFill>
                  <a:srgbClr val="0D9488"/>
                </a:solidFill>
                <a:latin typeface="Calibri"/>
                <a:ea typeface="Calibri"/>
                <a:cs typeface="Calibri"/>
              </a:rPr>
              <a:t>vs. S&amp;P: 7.95%</a:t>
            </a:r>
            <a:endParaRPr lang="zh-CN" altLang="en-US"/>
          </a:p>
        </p:txBody>
      </p:sp>
      <p:sp>
        <p:nvSpPr>
          <p:cNvPr id="20" name="Text 18"/>
          <p:cNvSpPr/>
          <p:nvPr/>
        </p:nvSpPr>
        <p:spPr>
          <a:xfrm>
            <a:off x="8046720" y="4864608"/>
            <a:ext cx="713232" cy="210312"/>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15/ 22</a:t>
            </a:r>
            <a:endParaRPr lang="en-US" sz="800">
              <a:latin typeface="Calibri"/>
              <a:ea typeface="Calibri"/>
              <a:cs typeface="Calibri"/>
            </a:endParaRPr>
          </a:p>
        </p:txBody>
      </p:sp>
      <p:pic>
        <p:nvPicPr>
          <p:cNvPr id="21" name="图片 20" descr="图表, 条形图&#10;&#10;AI 生成的内容可能不正确。">
            <a:extLst>
              <a:ext uri="{FF2B5EF4-FFF2-40B4-BE49-F238E27FC236}">
                <a16:creationId xmlns:a16="http://schemas.microsoft.com/office/drawing/2014/main" id="{E49C8670-D495-7196-8838-0BF8EFECE148}"/>
              </a:ext>
            </a:extLst>
          </p:cNvPr>
          <p:cNvPicPr>
            <a:picLocks noChangeAspect="1"/>
          </p:cNvPicPr>
          <p:nvPr/>
        </p:nvPicPr>
        <p:blipFill>
          <a:blip r:embed="rId3"/>
          <a:stretch>
            <a:fillRect/>
          </a:stretch>
        </p:blipFill>
        <p:spPr>
          <a:xfrm>
            <a:off x="465963" y="2548128"/>
            <a:ext cx="3918966" cy="2314956"/>
          </a:xfrm>
          <a:prstGeom prst="rect">
            <a:avLst/>
          </a:prstGeom>
        </p:spPr>
      </p:pic>
      <p:sp>
        <p:nvSpPr>
          <p:cNvPr id="23" name="Shape 6">
            <a:extLst>
              <a:ext uri="{FF2B5EF4-FFF2-40B4-BE49-F238E27FC236}">
                <a16:creationId xmlns:a16="http://schemas.microsoft.com/office/drawing/2014/main" id="{FDD79409-CDFA-7F92-3414-3894657843A6}"/>
              </a:ext>
            </a:extLst>
          </p:cNvPr>
          <p:cNvSpPr/>
          <p:nvPr/>
        </p:nvSpPr>
        <p:spPr>
          <a:xfrm>
            <a:off x="470916" y="2482596"/>
            <a:ext cx="3913632" cy="68580"/>
          </a:xfrm>
          <a:prstGeom prst="rect">
            <a:avLst/>
          </a:prstGeom>
          <a:solidFill>
            <a:srgbClr val="1B3A5C"/>
          </a:solidFill>
          <a:ln/>
        </p:spPr>
        <p:txBody>
          <a:bodyPr/>
          <a:lstStyle/>
          <a:p>
            <a:endParaRPr lang="en-US"/>
          </a:p>
        </p:txBody>
      </p:sp>
      <p:sp>
        <p:nvSpPr>
          <p:cNvPr id="25" name="Shape 6">
            <a:extLst>
              <a:ext uri="{FF2B5EF4-FFF2-40B4-BE49-F238E27FC236}">
                <a16:creationId xmlns:a16="http://schemas.microsoft.com/office/drawing/2014/main" id="{2AB09A14-A74B-3A71-DF6C-64E0DBD98D7A}"/>
              </a:ext>
            </a:extLst>
          </p:cNvPr>
          <p:cNvSpPr/>
          <p:nvPr/>
        </p:nvSpPr>
        <p:spPr>
          <a:xfrm>
            <a:off x="4773168" y="2487168"/>
            <a:ext cx="3959352" cy="64008"/>
          </a:xfrm>
          <a:prstGeom prst="rect">
            <a:avLst/>
          </a:prstGeom>
          <a:solidFill>
            <a:srgbClr val="1B3A5C"/>
          </a:solidFill>
          <a:ln/>
        </p:spPr>
        <p:txBody>
          <a:bodyPr/>
          <a:lstStyle/>
          <a:p>
            <a:endParaRPr lang="en-US"/>
          </a:p>
        </p:txBody>
      </p:sp>
      <p:pic>
        <p:nvPicPr>
          <p:cNvPr id="26" name="图片 25" descr="图表, 条形图&#10;&#10;AI 生成的内容可能不正确。">
            <a:extLst>
              <a:ext uri="{FF2B5EF4-FFF2-40B4-BE49-F238E27FC236}">
                <a16:creationId xmlns:a16="http://schemas.microsoft.com/office/drawing/2014/main" id="{C5C6330D-A140-C527-6FAE-D306D7C97C7E}"/>
              </a:ext>
            </a:extLst>
          </p:cNvPr>
          <p:cNvPicPr>
            <a:picLocks noChangeAspect="1"/>
          </p:cNvPicPr>
          <p:nvPr/>
        </p:nvPicPr>
        <p:blipFill>
          <a:blip r:embed="rId4"/>
          <a:stretch>
            <a:fillRect/>
          </a:stretch>
        </p:blipFill>
        <p:spPr>
          <a:xfrm>
            <a:off x="4776978" y="2548890"/>
            <a:ext cx="3956304" cy="232714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Cash Flow &amp; Returns</a:t>
            </a:r>
            <a:endParaRPr lang="en-US" sz="3400"/>
          </a:p>
        </p:txBody>
      </p:sp>
      <p:sp>
        <p:nvSpPr>
          <p:cNvPr id="3" name="Shape 1"/>
          <p:cNvSpPr/>
          <p:nvPr/>
        </p:nvSpPr>
        <p:spPr>
          <a:xfrm>
            <a:off x="548640" y="1097280"/>
            <a:ext cx="3931920" cy="3474720"/>
          </a:xfrm>
          <a:prstGeom prst="rect">
            <a:avLst/>
          </a:prstGeom>
          <a:solidFill>
            <a:srgbClr val="0F2439"/>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822960" y="1371600"/>
            <a:ext cx="457200" cy="457200"/>
          </a:xfrm>
          <a:prstGeom prst="rect">
            <a:avLst/>
          </a:prstGeom>
        </p:spPr>
      </p:pic>
      <p:sp>
        <p:nvSpPr>
          <p:cNvPr id="5" name="Text 2"/>
          <p:cNvSpPr/>
          <p:nvPr/>
        </p:nvSpPr>
        <p:spPr>
          <a:xfrm>
            <a:off x="822960" y="1920240"/>
            <a:ext cx="3383280" cy="365760"/>
          </a:xfrm>
          <a:prstGeom prst="rect">
            <a:avLst/>
          </a:prstGeom>
          <a:noFill/>
          <a:ln/>
        </p:spPr>
        <p:txBody>
          <a:bodyPr wrap="square" lIns="0" tIns="0" rIns="0" bIns="0" rtlCol="0" anchor="ctr"/>
          <a:lstStyle/>
          <a:p>
            <a:pPr marL="0" indent="0">
              <a:buNone/>
            </a:pPr>
            <a:r>
              <a:rPr lang="en-US" sz="2000" b="1">
                <a:solidFill>
                  <a:srgbClr val="5EEAD4"/>
                </a:solidFill>
                <a:latin typeface="Georgia"/>
                <a:ea typeface="Georgia" pitchFamily="34" charset="-122"/>
                <a:cs typeface="Georgia" pitchFamily="34" charset="-120"/>
              </a:rPr>
              <a:t>Free Cash Flow</a:t>
            </a:r>
            <a:endParaRPr lang="en-US" sz="2000">
              <a:latin typeface="Georgia"/>
            </a:endParaRPr>
          </a:p>
        </p:txBody>
      </p:sp>
      <p:sp>
        <p:nvSpPr>
          <p:cNvPr id="6" name="Text 3"/>
          <p:cNvSpPr/>
          <p:nvPr/>
        </p:nvSpPr>
        <p:spPr>
          <a:xfrm>
            <a:off x="822960" y="2455164"/>
            <a:ext cx="3383280" cy="1371600"/>
          </a:xfrm>
          <a:prstGeom prst="rect">
            <a:avLst/>
          </a:prstGeom>
          <a:noFill/>
          <a:ln/>
        </p:spPr>
        <p:txBody>
          <a:bodyPr wrap="square" lIns="0" tIns="0" rIns="0" bIns="0" rtlCol="0" anchor="ctr"/>
          <a:lstStyle/>
          <a:p>
            <a:r>
              <a:rPr lang="en-US" sz="1600">
                <a:solidFill>
                  <a:srgbClr val="E2E8F0"/>
                </a:solidFill>
                <a:latin typeface="Georgia"/>
                <a:ea typeface="+mn-lt"/>
                <a:cs typeface="+mn-lt"/>
              </a:rPr>
              <a:t>Healthcare companies are strong free cash flow generators, supported by stable demand and high margins.</a:t>
            </a:r>
            <a:endParaRPr lang="zh-CN"/>
          </a:p>
        </p:txBody>
      </p:sp>
      <p:sp>
        <p:nvSpPr>
          <p:cNvPr id="7" name="Shape 4"/>
          <p:cNvSpPr/>
          <p:nvPr/>
        </p:nvSpPr>
        <p:spPr>
          <a:xfrm>
            <a:off x="4754880" y="1097280"/>
            <a:ext cx="3931920" cy="34747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8" name="Shape 5"/>
          <p:cNvSpPr/>
          <p:nvPr/>
        </p:nvSpPr>
        <p:spPr>
          <a:xfrm>
            <a:off x="4754880" y="1097280"/>
            <a:ext cx="3931920" cy="54864"/>
          </a:xfrm>
          <a:prstGeom prst="rect">
            <a:avLst/>
          </a:prstGeom>
          <a:solidFill>
            <a:srgbClr val="0D9488"/>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5029200" y="1371600"/>
            <a:ext cx="457200" cy="457200"/>
          </a:xfrm>
          <a:prstGeom prst="rect">
            <a:avLst/>
          </a:prstGeom>
        </p:spPr>
      </p:pic>
      <p:sp>
        <p:nvSpPr>
          <p:cNvPr id="10" name="Text 6"/>
          <p:cNvSpPr/>
          <p:nvPr/>
        </p:nvSpPr>
        <p:spPr>
          <a:xfrm>
            <a:off x="5029200" y="1920240"/>
            <a:ext cx="3383280" cy="365760"/>
          </a:xfrm>
          <a:prstGeom prst="rect">
            <a:avLst/>
          </a:prstGeom>
          <a:noFill/>
          <a:ln/>
        </p:spPr>
        <p:txBody>
          <a:bodyPr wrap="square" lIns="0" tIns="0" rIns="0" bIns="0" rtlCol="0" anchor="ctr"/>
          <a:lstStyle/>
          <a:p>
            <a:pPr marL="0" indent="0">
              <a:buNone/>
            </a:pPr>
            <a:r>
              <a:rPr lang="en-US" sz="2000" b="1">
                <a:solidFill>
                  <a:srgbClr val="0F2439"/>
                </a:solidFill>
                <a:latin typeface="Georgia"/>
                <a:ea typeface="Georgia" pitchFamily="34" charset="-122"/>
                <a:cs typeface="Georgia" pitchFamily="34" charset="-120"/>
              </a:rPr>
              <a:t>Return on Equity</a:t>
            </a:r>
            <a:endParaRPr lang="en-US" sz="2000">
              <a:latin typeface="Georgia"/>
            </a:endParaRPr>
          </a:p>
        </p:txBody>
      </p:sp>
      <p:sp>
        <p:nvSpPr>
          <p:cNvPr id="11" name="Text 7"/>
          <p:cNvSpPr/>
          <p:nvPr/>
        </p:nvSpPr>
        <p:spPr>
          <a:xfrm>
            <a:off x="5029200" y="2569464"/>
            <a:ext cx="3383280" cy="1371600"/>
          </a:xfrm>
          <a:prstGeom prst="rect">
            <a:avLst/>
          </a:prstGeom>
          <a:noFill/>
          <a:ln/>
        </p:spPr>
        <p:txBody>
          <a:bodyPr wrap="square" lIns="0" tIns="0" rIns="0" bIns="0" rtlCol="0" anchor="ctr"/>
          <a:lstStyle/>
          <a:p>
            <a:r>
              <a:rPr lang="en-US" sz="1600">
                <a:solidFill>
                  <a:srgbClr val="64748B"/>
                </a:solidFill>
                <a:latin typeface="Georgia"/>
                <a:ea typeface="+mn-lt"/>
                <a:cs typeface="+mn-lt"/>
              </a:rPr>
              <a:t>Healthcare firms generally exhibit strong ROE, driven by high profitability and efficient capital usage.</a:t>
            </a:r>
            <a:endParaRPr lang="zh-CN"/>
          </a:p>
        </p:txBody>
      </p:sp>
      <p:sp>
        <p:nvSpPr>
          <p:cNvPr id="12" name="Text 8"/>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16 / 22</a:t>
            </a:r>
            <a:endParaRPr lang="en-US" sz="800">
              <a:latin typeface="Calibri"/>
              <a:ea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Valuation Multiples</a:t>
            </a:r>
            <a:endParaRPr lang="en-US" sz="3400"/>
          </a:p>
        </p:txBody>
      </p:sp>
      <p:graphicFrame>
        <p:nvGraphicFramePr>
          <p:cNvPr id="17" name="Table 0"/>
          <p:cNvGraphicFramePr>
            <a:graphicFrameLocks noGrp="1"/>
          </p:cNvGraphicFramePr>
          <p:nvPr>
            <p:extLst>
              <p:ext uri="{D42A27DB-BD31-4B8C-83A1-F6EECF244321}">
                <p14:modId xmlns:p14="http://schemas.microsoft.com/office/powerpoint/2010/main" val="760237603"/>
              </p:ext>
            </p:extLst>
          </p:nvPr>
        </p:nvGraphicFramePr>
        <p:xfrm>
          <a:off x="556689" y="847751"/>
          <a:ext cx="8046720" cy="2039670"/>
        </p:xfrm>
        <a:graphic>
          <a:graphicData uri="http://schemas.openxmlformats.org/drawingml/2006/table">
            <a:tbl>
              <a:tblPr/>
              <a:tblGrid>
                <a:gridCol w="1828800">
                  <a:extLst>
                    <a:ext uri="{9D8B030D-6E8A-4147-A177-3AD203B41FA5}">
                      <a16:colId xmlns:a16="http://schemas.microsoft.com/office/drawing/2014/main" val="20000"/>
                    </a:ext>
                  </a:extLst>
                </a:gridCol>
                <a:gridCol w="219456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2194560">
                  <a:extLst>
                    <a:ext uri="{9D8B030D-6E8A-4147-A177-3AD203B41FA5}">
                      <a16:colId xmlns:a16="http://schemas.microsoft.com/office/drawing/2014/main" val="20003"/>
                    </a:ext>
                  </a:extLst>
                </a:gridCol>
              </a:tblGrid>
              <a:tr h="407934">
                <a:tc>
                  <a:txBody>
                    <a:bodyPr/>
                    <a:lstStyle/>
                    <a:p>
                      <a:pPr marL="0" indent="0" algn="ctr">
                        <a:buNone/>
                      </a:pPr>
                      <a:r>
                        <a:rPr lang="en-US" sz="1200" b="1">
                          <a:solidFill>
                            <a:srgbClr val="FFFFFF"/>
                          </a:solidFill>
                          <a:latin typeface="Calibri" pitchFamily="34" charset="0"/>
                          <a:ea typeface="Calibri" pitchFamily="34" charset="-122"/>
                          <a:cs typeface="Calibri" pitchFamily="34" charset="-120"/>
                        </a:rPr>
                        <a:t>Multiple</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439"/>
                    </a:solidFill>
                  </a:tcPr>
                </a:tc>
                <a:tc>
                  <a:txBody>
                    <a:bodyPr/>
                    <a:lstStyle/>
                    <a:p>
                      <a:pPr marL="0" indent="0" algn="ctr">
                        <a:buNone/>
                      </a:pPr>
                      <a:r>
                        <a:rPr lang="en-US" sz="1200" b="1">
                          <a:solidFill>
                            <a:srgbClr val="FFFFFF"/>
                          </a:solidFill>
                          <a:latin typeface="Calibri" pitchFamily="34" charset="0"/>
                          <a:ea typeface="Calibri" pitchFamily="34" charset="-122"/>
                          <a:cs typeface="Calibri" pitchFamily="34" charset="-120"/>
                        </a:rPr>
                        <a:t>Healthcare Sector</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439"/>
                    </a:solidFill>
                  </a:tcPr>
                </a:tc>
                <a:tc>
                  <a:txBody>
                    <a:bodyPr/>
                    <a:lstStyle/>
                    <a:p>
                      <a:pPr marL="0" indent="0" algn="ctr">
                        <a:buNone/>
                      </a:pPr>
                      <a:r>
                        <a:rPr lang="en-US" sz="1200" b="1">
                          <a:solidFill>
                            <a:srgbClr val="FFFFFF"/>
                          </a:solidFill>
                          <a:latin typeface="Calibri" pitchFamily="34" charset="0"/>
                          <a:ea typeface="Calibri" pitchFamily="34" charset="-122"/>
                          <a:cs typeface="Calibri" pitchFamily="34" charset="-120"/>
                        </a:rPr>
                        <a:t>S&amp;P 500</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439"/>
                    </a:solidFill>
                  </a:tcPr>
                </a:tc>
                <a:tc>
                  <a:txBody>
                    <a:bodyPr/>
                    <a:lstStyle/>
                    <a:p>
                      <a:pPr marL="0" indent="0" algn="ctr">
                        <a:buNone/>
                      </a:pPr>
                      <a:r>
                        <a:rPr lang="en-US" sz="1200" b="1">
                          <a:solidFill>
                            <a:srgbClr val="FFFFFF"/>
                          </a:solidFill>
                          <a:latin typeface="Calibri"/>
                          <a:ea typeface="Calibri"/>
                          <a:cs typeface="Calibri"/>
                        </a:rPr>
                        <a:t>Discount</a:t>
                      </a:r>
                      <a:endParaRPr lang="en-US" sz="1200">
                        <a:latin typeface="Calibri"/>
                        <a:ea typeface="Calibri"/>
                        <a:cs typeface="Calibri"/>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439"/>
                    </a:solidFill>
                  </a:tcPr>
                </a:tc>
                <a:extLst>
                  <a:ext uri="{0D108BD9-81ED-4DB2-BD59-A6C34878D82A}">
                    <a16:rowId xmlns:a16="http://schemas.microsoft.com/office/drawing/2014/main" val="10000"/>
                  </a:ext>
                </a:extLst>
              </a:tr>
              <a:tr h="407934">
                <a:tc>
                  <a:txBody>
                    <a:bodyPr/>
                    <a:lstStyle/>
                    <a:p>
                      <a:pPr marL="0" indent="0" algn="l">
                        <a:buNone/>
                      </a:pPr>
                      <a:r>
                        <a:rPr lang="en-US" sz="1300" b="1">
                          <a:solidFill>
                            <a:srgbClr val="0F2439"/>
                          </a:solidFill>
                          <a:latin typeface="Calibri" pitchFamily="34" charset="0"/>
                          <a:ea typeface="Calibri" pitchFamily="34" charset="-122"/>
                          <a:cs typeface="Calibri" pitchFamily="34" charset="-120"/>
                        </a:rPr>
                        <a:t>P/E</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[20.76]</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[27.34]</a:t>
                      </a:r>
                      <a:endParaRPr lang="en-US" sz="1300">
                        <a:latin typeface="Calibri"/>
                        <a:ea typeface="Calibri"/>
                        <a:cs typeface="Calibri"/>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[-24.07%]</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07934">
                <a:tc>
                  <a:txBody>
                    <a:bodyPr/>
                    <a:lstStyle/>
                    <a:p>
                      <a:pPr marL="0" indent="0" algn="l">
                        <a:buNone/>
                      </a:pPr>
                      <a:r>
                        <a:rPr lang="en-US" sz="1300" b="1">
                          <a:solidFill>
                            <a:srgbClr val="0F2439"/>
                          </a:solidFill>
                          <a:latin typeface="Calibri" pitchFamily="34" charset="0"/>
                          <a:ea typeface="Calibri" pitchFamily="34" charset="-122"/>
                          <a:cs typeface="Calibri" pitchFamily="34" charset="-120"/>
                        </a:rPr>
                        <a:t>P/S</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[1.59]</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[3.39]</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[-53.10%]</a:t>
                      </a:r>
                      <a:endParaRPr lang="en-US" sz="1300">
                        <a:latin typeface="Calibri"/>
                        <a:ea typeface="Calibri"/>
                        <a:cs typeface="Calibri"/>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2"/>
                  </a:ext>
                </a:extLst>
              </a:tr>
              <a:tr h="407934">
                <a:tc>
                  <a:txBody>
                    <a:bodyPr/>
                    <a:lstStyle/>
                    <a:p>
                      <a:pPr marL="0" indent="0" algn="l">
                        <a:buNone/>
                      </a:pPr>
                      <a:r>
                        <a:rPr lang="en-US" sz="1300" b="1">
                          <a:solidFill>
                            <a:srgbClr val="0F2439"/>
                          </a:solidFill>
                          <a:latin typeface="Calibri" pitchFamily="34" charset="0"/>
                          <a:ea typeface="Calibri" pitchFamily="34" charset="-122"/>
                          <a:cs typeface="Calibri" pitchFamily="34" charset="-120"/>
                        </a:rPr>
                        <a:t>P/B</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[5.13]</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[5.47]</a:t>
                      </a:r>
                      <a:endParaRPr lang="en-US" sz="1300">
                        <a:latin typeface="Calibri"/>
                        <a:ea typeface="Calibri"/>
                        <a:cs typeface="Calibri"/>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[-6.22%]</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07934">
                <a:tc>
                  <a:txBody>
                    <a:bodyPr/>
                    <a:lstStyle/>
                    <a:p>
                      <a:pPr marL="0" indent="0" algn="l">
                        <a:buNone/>
                      </a:pPr>
                      <a:r>
                        <a:rPr lang="en-US" sz="1300" b="1">
                          <a:solidFill>
                            <a:srgbClr val="0F2439"/>
                          </a:solidFill>
                          <a:latin typeface="Calibri" pitchFamily="34" charset="0"/>
                          <a:ea typeface="Calibri" pitchFamily="34" charset="-122"/>
                          <a:cs typeface="Calibri" pitchFamily="34" charset="-120"/>
                        </a:rPr>
                        <a:t>P/CF</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[19.27]</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[21.81]</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[-11.65%]</a:t>
                      </a:r>
                      <a:endParaRPr lang="en-US" sz="1300">
                        <a:latin typeface="Calibri"/>
                        <a:ea typeface="Calibri"/>
                        <a:cs typeface="Calibri"/>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4"/>
                  </a:ext>
                </a:extLst>
              </a:tr>
            </a:tbl>
          </a:graphicData>
        </a:graphic>
      </p:graphicFrame>
      <p:sp>
        <p:nvSpPr>
          <p:cNvPr id="5" name="Text 2"/>
          <p:cNvSpPr/>
          <p:nvPr/>
        </p:nvSpPr>
        <p:spPr>
          <a:xfrm>
            <a:off x="8046720" y="4800600"/>
            <a:ext cx="731520" cy="274320"/>
          </a:xfrm>
          <a:prstGeom prst="rect">
            <a:avLst/>
          </a:prstGeom>
          <a:noFill/>
          <a:ln/>
        </p:spPr>
        <p:txBody>
          <a:bodyPr wrap="square" lIns="0" tIns="0" rIns="0" bIns="0" rtlCol="0" anchor="ctr"/>
          <a:lstStyle/>
          <a:p>
            <a:pPr algn="r"/>
            <a:r>
              <a:rPr lang="en-US" sz="800">
                <a:solidFill>
                  <a:srgbClr val="64748B"/>
                </a:solidFill>
                <a:latin typeface="Calibri"/>
                <a:ea typeface="Calibri"/>
                <a:cs typeface="Calibri"/>
              </a:rPr>
              <a:t>17 / 22</a:t>
            </a:r>
            <a:endParaRPr lang="en-US" sz="800">
              <a:latin typeface="Calibri"/>
              <a:ea typeface="Calibri"/>
              <a:cs typeface="Calibri"/>
            </a:endParaRPr>
          </a:p>
        </p:txBody>
      </p:sp>
      <p:graphicFrame>
        <p:nvGraphicFramePr>
          <p:cNvPr id="7" name="Table 0">
            <a:extLst>
              <a:ext uri="{FF2B5EF4-FFF2-40B4-BE49-F238E27FC236}">
                <a16:creationId xmlns:a16="http://schemas.microsoft.com/office/drawing/2014/main" id="{D5CA2DD1-7239-6D3A-4CF6-52003DFAA32D}"/>
              </a:ext>
            </a:extLst>
          </p:cNvPr>
          <p:cNvGraphicFramePr>
            <a:graphicFrameLocks noGrp="1"/>
          </p:cNvGraphicFramePr>
          <p:nvPr>
            <p:extLst>
              <p:ext uri="{D42A27DB-BD31-4B8C-83A1-F6EECF244321}">
                <p14:modId xmlns:p14="http://schemas.microsoft.com/office/powerpoint/2010/main" val="2740158822"/>
              </p:ext>
            </p:extLst>
          </p:nvPr>
        </p:nvGraphicFramePr>
        <p:xfrm>
          <a:off x="546068" y="2892944"/>
          <a:ext cx="8046720" cy="2039670"/>
        </p:xfrm>
        <a:graphic>
          <a:graphicData uri="http://schemas.openxmlformats.org/drawingml/2006/table">
            <a:tbl>
              <a:tblPr/>
              <a:tblGrid>
                <a:gridCol w="1828800">
                  <a:extLst>
                    <a:ext uri="{9D8B030D-6E8A-4147-A177-3AD203B41FA5}">
                      <a16:colId xmlns:a16="http://schemas.microsoft.com/office/drawing/2014/main" val="20000"/>
                    </a:ext>
                  </a:extLst>
                </a:gridCol>
                <a:gridCol w="219456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2194560">
                  <a:extLst>
                    <a:ext uri="{9D8B030D-6E8A-4147-A177-3AD203B41FA5}">
                      <a16:colId xmlns:a16="http://schemas.microsoft.com/office/drawing/2014/main" val="20003"/>
                    </a:ext>
                  </a:extLst>
                </a:gridCol>
              </a:tblGrid>
              <a:tr h="407934">
                <a:tc>
                  <a:txBody>
                    <a:bodyPr/>
                    <a:lstStyle/>
                    <a:p>
                      <a:pPr marL="0" indent="0" algn="ctr">
                        <a:buNone/>
                      </a:pPr>
                      <a:r>
                        <a:rPr lang="en-US" sz="1200" b="1">
                          <a:solidFill>
                            <a:srgbClr val="FFFFFF"/>
                          </a:solidFill>
                          <a:latin typeface="Calibri" pitchFamily="34" charset="0"/>
                          <a:ea typeface="Calibri" pitchFamily="34" charset="-122"/>
                          <a:cs typeface="Calibri" pitchFamily="34" charset="-120"/>
                        </a:rPr>
                        <a:t>Multiple</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439"/>
                    </a:solidFill>
                  </a:tcPr>
                </a:tc>
                <a:tc>
                  <a:txBody>
                    <a:bodyPr/>
                    <a:lstStyle/>
                    <a:p>
                      <a:pPr marL="0" indent="0" algn="ctr">
                        <a:buNone/>
                      </a:pPr>
                      <a:r>
                        <a:rPr lang="en-US" sz="1200" b="1">
                          <a:solidFill>
                            <a:srgbClr val="FFFFFF"/>
                          </a:solidFill>
                          <a:latin typeface="Calibri"/>
                          <a:ea typeface="Calibri"/>
                          <a:cs typeface="Calibri"/>
                        </a:rPr>
                        <a:t>5 Year Average (Healthcare)</a:t>
                      </a: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439"/>
                    </a:solidFill>
                  </a:tcPr>
                </a:tc>
                <a:tc>
                  <a:txBody>
                    <a:bodyPr/>
                    <a:lstStyle/>
                    <a:p>
                      <a:pPr marL="0" lvl="0" indent="0" algn="ctr">
                        <a:buNone/>
                      </a:pPr>
                      <a:r>
                        <a:rPr lang="en-US" sz="1200" b="1" i="0" u="none" strike="noStrike" noProof="0">
                          <a:solidFill>
                            <a:srgbClr val="FFFFFF"/>
                          </a:solidFill>
                          <a:latin typeface="Calibri"/>
                          <a:ea typeface="Calibri"/>
                          <a:cs typeface="Calibri"/>
                        </a:rPr>
                        <a:t>5 Year Average (</a:t>
                      </a:r>
                      <a:r>
                        <a:rPr lang="en-US" sz="1200" b="1">
                          <a:solidFill>
                            <a:srgbClr val="FFFFFF"/>
                          </a:solidFill>
                          <a:latin typeface="Calibri"/>
                          <a:ea typeface="Calibri"/>
                          <a:cs typeface="Calibri"/>
                        </a:rPr>
                        <a:t>S&amp;P 500)</a:t>
                      </a:r>
                      <a:endParaRPr lang="en-US" sz="1200">
                        <a:latin typeface="Calibri"/>
                        <a:ea typeface="Calibri"/>
                        <a:cs typeface="Calibri"/>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439"/>
                    </a:solidFill>
                  </a:tcPr>
                </a:tc>
                <a:tc>
                  <a:txBody>
                    <a:bodyPr/>
                    <a:lstStyle/>
                    <a:p>
                      <a:pPr marL="0" indent="0" algn="ctr">
                        <a:buNone/>
                      </a:pPr>
                      <a:r>
                        <a:rPr lang="en-US" sz="1200" b="1">
                          <a:solidFill>
                            <a:srgbClr val="FFFFFF"/>
                          </a:solidFill>
                          <a:latin typeface="Calibri"/>
                          <a:ea typeface="Calibri"/>
                          <a:cs typeface="Calibri"/>
                        </a:rPr>
                        <a:t>Average Premium/Discount</a:t>
                      </a:r>
                      <a:endParaRPr lang="en-US" sz="1200">
                        <a:latin typeface="Calibri"/>
                        <a:ea typeface="Calibri"/>
                        <a:cs typeface="Calibri"/>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F2439"/>
                    </a:solidFill>
                  </a:tcPr>
                </a:tc>
                <a:extLst>
                  <a:ext uri="{0D108BD9-81ED-4DB2-BD59-A6C34878D82A}">
                    <a16:rowId xmlns:a16="http://schemas.microsoft.com/office/drawing/2014/main" val="10000"/>
                  </a:ext>
                </a:extLst>
              </a:tr>
              <a:tr h="407934">
                <a:tc>
                  <a:txBody>
                    <a:bodyPr/>
                    <a:lstStyle/>
                    <a:p>
                      <a:pPr marL="0" indent="0" algn="l">
                        <a:buNone/>
                      </a:pPr>
                      <a:r>
                        <a:rPr lang="en-US" sz="1300" b="1">
                          <a:solidFill>
                            <a:srgbClr val="0F2439"/>
                          </a:solidFill>
                          <a:latin typeface="Calibri" pitchFamily="34" charset="0"/>
                          <a:ea typeface="Calibri" pitchFamily="34" charset="-122"/>
                          <a:cs typeface="Calibri" pitchFamily="34" charset="-120"/>
                        </a:rPr>
                        <a:t>P/E</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[21.73]</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[24.16]</a:t>
                      </a:r>
                      <a:endParaRPr lang="en-US" sz="1300">
                        <a:latin typeface="Calibri"/>
                        <a:ea typeface="Calibri"/>
                        <a:cs typeface="Calibri"/>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[-10.08%]</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07934">
                <a:tc>
                  <a:txBody>
                    <a:bodyPr/>
                    <a:lstStyle/>
                    <a:p>
                      <a:pPr marL="0" indent="0" algn="l">
                        <a:buNone/>
                      </a:pPr>
                      <a:r>
                        <a:rPr lang="en-US" sz="1300" b="1">
                          <a:solidFill>
                            <a:srgbClr val="0F2439"/>
                          </a:solidFill>
                          <a:latin typeface="Calibri" pitchFamily="34" charset="0"/>
                          <a:ea typeface="Calibri" pitchFamily="34" charset="-122"/>
                          <a:cs typeface="Calibri" pitchFamily="34" charset="-120"/>
                        </a:rPr>
                        <a:t>P/S</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[1.77]</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[2.88]</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[-38.68%]</a:t>
                      </a:r>
                      <a:endParaRPr lang="en-US" sz="1300">
                        <a:latin typeface="Calibri"/>
                        <a:ea typeface="Calibri"/>
                        <a:cs typeface="Calibri"/>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2"/>
                  </a:ext>
                </a:extLst>
              </a:tr>
              <a:tr h="407934">
                <a:tc>
                  <a:txBody>
                    <a:bodyPr/>
                    <a:lstStyle/>
                    <a:p>
                      <a:pPr marL="0" indent="0" algn="l">
                        <a:buNone/>
                      </a:pPr>
                      <a:r>
                        <a:rPr lang="en-US" sz="1300" b="1">
                          <a:solidFill>
                            <a:srgbClr val="0F2439"/>
                          </a:solidFill>
                          <a:latin typeface="Calibri" pitchFamily="34" charset="0"/>
                          <a:ea typeface="Calibri" pitchFamily="34" charset="-122"/>
                          <a:cs typeface="Calibri" pitchFamily="34" charset="-120"/>
                        </a:rPr>
                        <a:t>P/B</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[5.05]</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[4.76]</a:t>
                      </a:r>
                      <a:endParaRPr lang="en-US" sz="1300">
                        <a:latin typeface="Calibri"/>
                        <a:ea typeface="Calibri"/>
                        <a:cs typeface="Calibri"/>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300">
                          <a:solidFill>
                            <a:srgbClr val="0F172A"/>
                          </a:solidFill>
                          <a:latin typeface="Calibri"/>
                          <a:ea typeface="Calibri"/>
                          <a:cs typeface="Calibri"/>
                        </a:rPr>
                        <a:t>[+5.96%]</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07934">
                <a:tc>
                  <a:txBody>
                    <a:bodyPr/>
                    <a:lstStyle/>
                    <a:p>
                      <a:pPr marL="0" indent="0" algn="l">
                        <a:buNone/>
                      </a:pPr>
                      <a:r>
                        <a:rPr lang="en-US" sz="1300" b="1">
                          <a:solidFill>
                            <a:srgbClr val="0F2439"/>
                          </a:solidFill>
                          <a:latin typeface="Calibri" pitchFamily="34" charset="0"/>
                          <a:ea typeface="Calibri" pitchFamily="34" charset="-122"/>
                          <a:cs typeface="Calibri" pitchFamily="34" charset="-120"/>
                        </a:rPr>
                        <a:t>P/CF</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[18.12]</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[18.55]</a:t>
                      </a:r>
                      <a:endParaRPr lang="en-US" sz="13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300">
                          <a:solidFill>
                            <a:srgbClr val="0F172A"/>
                          </a:solidFill>
                          <a:latin typeface="Calibri"/>
                          <a:ea typeface="Calibri"/>
                          <a:cs typeface="Calibri"/>
                        </a:rPr>
                        <a:t>[-2.34%]</a:t>
                      </a:r>
                      <a:endParaRPr lang="en-US" sz="1300">
                        <a:latin typeface="Calibri"/>
                        <a:ea typeface="Calibri"/>
                        <a:cs typeface="Calibri"/>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Valuation Dispersion</a:t>
            </a:r>
            <a:endParaRPr lang="en-US" sz="3400"/>
          </a:p>
        </p:txBody>
      </p:sp>
      <p:sp>
        <p:nvSpPr>
          <p:cNvPr id="6" name="Text 4"/>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18 / 22</a:t>
            </a:r>
            <a:endParaRPr lang="en-US" sz="800">
              <a:latin typeface="Calibri"/>
              <a:ea typeface="Calibri"/>
              <a:cs typeface="Calibri"/>
            </a:endParaRPr>
          </a:p>
        </p:txBody>
      </p:sp>
      <p:pic>
        <p:nvPicPr>
          <p:cNvPr id="3" name="Picture 2">
            <a:extLst>
              <a:ext uri="{FF2B5EF4-FFF2-40B4-BE49-F238E27FC236}">
                <a16:creationId xmlns:a16="http://schemas.microsoft.com/office/drawing/2014/main" id="{A6FD4574-FEA0-C8B1-B565-C787BF052E0F}"/>
              </a:ext>
            </a:extLst>
          </p:cNvPr>
          <p:cNvPicPr>
            <a:picLocks noChangeAspect="1"/>
          </p:cNvPicPr>
          <p:nvPr/>
        </p:nvPicPr>
        <p:blipFill>
          <a:blip r:embed="rId3"/>
          <a:stretch>
            <a:fillRect/>
          </a:stretch>
        </p:blipFill>
        <p:spPr>
          <a:xfrm>
            <a:off x="1581746" y="907851"/>
            <a:ext cx="5989439" cy="369391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Technical Analysis</a:t>
            </a:r>
            <a:endParaRPr lang="en-US" sz="3400"/>
          </a:p>
        </p:txBody>
      </p:sp>
      <p:sp>
        <p:nvSpPr>
          <p:cNvPr id="3" name="Text 1"/>
          <p:cNvSpPr/>
          <p:nvPr/>
        </p:nvSpPr>
        <p:spPr>
          <a:xfrm>
            <a:off x="548640" y="822960"/>
            <a:ext cx="8046720" cy="320040"/>
          </a:xfrm>
          <a:prstGeom prst="rect">
            <a:avLst/>
          </a:prstGeom>
          <a:noFill/>
          <a:ln/>
        </p:spPr>
        <p:txBody>
          <a:bodyPr wrap="square" lIns="0" tIns="0" rIns="0" bIns="0" rtlCol="0" anchor="ctr"/>
          <a:lstStyle/>
          <a:p>
            <a:pPr marL="0" indent="0">
              <a:buNone/>
            </a:pPr>
            <a:r>
              <a:rPr lang="en-US" sz="1300" i="1">
                <a:solidFill>
                  <a:srgbClr val="0D9488"/>
                </a:solidFill>
                <a:latin typeface="Calibri"/>
                <a:ea typeface="Calibri"/>
                <a:cs typeface="Calibri"/>
              </a:rPr>
              <a:t>Health Care Sector</a:t>
            </a:r>
            <a:endParaRPr lang="en-US" sz="1300">
              <a:latin typeface="Calibri"/>
              <a:ea typeface="Calibri"/>
              <a:cs typeface="Calibri"/>
            </a:endParaRPr>
          </a:p>
        </p:txBody>
      </p:sp>
      <p:sp>
        <p:nvSpPr>
          <p:cNvPr id="4" name="Shape 2"/>
          <p:cNvSpPr/>
          <p:nvPr/>
        </p:nvSpPr>
        <p:spPr>
          <a:xfrm>
            <a:off x="548640" y="1280160"/>
            <a:ext cx="8046720" cy="3291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6" name="Text 4"/>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19 / 22</a:t>
            </a:r>
            <a:endParaRPr lang="en-US" sz="800">
              <a:latin typeface="Calibri"/>
              <a:ea typeface="Calibri"/>
              <a:cs typeface="Calibri"/>
            </a:endParaRPr>
          </a:p>
        </p:txBody>
      </p:sp>
      <p:pic>
        <p:nvPicPr>
          <p:cNvPr id="7" name="Picture 6" descr="A screenshot of a computer screen&#10;&#10;AI-generated content may be incorrect.">
            <a:extLst>
              <a:ext uri="{FF2B5EF4-FFF2-40B4-BE49-F238E27FC236}">
                <a16:creationId xmlns:a16="http://schemas.microsoft.com/office/drawing/2014/main" id="{85378EF7-6725-4278-DAF2-6EF8DDF08C81}"/>
              </a:ext>
            </a:extLst>
          </p:cNvPr>
          <p:cNvPicPr>
            <a:picLocks noChangeAspect="1"/>
          </p:cNvPicPr>
          <p:nvPr/>
        </p:nvPicPr>
        <p:blipFill>
          <a:blip r:embed="rId3"/>
          <a:srcRect l="49943" t="17378" r="5" b="8434"/>
          <a:stretch>
            <a:fillRect/>
          </a:stretch>
        </p:blipFill>
        <p:spPr>
          <a:xfrm>
            <a:off x="1603375" y="1644424"/>
            <a:ext cx="5948017" cy="2572326"/>
          </a:xfrm>
          <a:prstGeom prst="rect">
            <a:avLst/>
          </a:prstGeom>
        </p:spPr>
      </p:pic>
      <p:sp>
        <p:nvSpPr>
          <p:cNvPr id="10" name="Rectangle 9">
            <a:extLst>
              <a:ext uri="{FF2B5EF4-FFF2-40B4-BE49-F238E27FC236}">
                <a16:creationId xmlns:a16="http://schemas.microsoft.com/office/drawing/2014/main" id="{68B31A04-25DD-88A1-9E1A-064EC5300F47}"/>
              </a:ext>
            </a:extLst>
          </p:cNvPr>
          <p:cNvSpPr/>
          <p:nvPr/>
        </p:nvSpPr>
        <p:spPr>
          <a:xfrm>
            <a:off x="1605714" y="1700963"/>
            <a:ext cx="1851814" cy="116012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B43EAD8-725A-7479-9E27-0DA43831EF4E}"/>
              </a:ext>
            </a:extLst>
          </p:cNvPr>
          <p:cNvSpPr txBox="1"/>
          <p:nvPr/>
        </p:nvSpPr>
        <p:spPr>
          <a:xfrm>
            <a:off x="1605487" y="1647439"/>
            <a:ext cx="2314575" cy="12772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chemeClr val="bg1"/>
                </a:solidFill>
                <a:latin typeface="Arial"/>
                <a:cs typeface="Arial"/>
              </a:rPr>
              <a:t>Last Price: 1689.40</a:t>
            </a:r>
            <a:endParaRPr lang="en-US">
              <a:solidFill>
                <a:schemeClr val="bg1"/>
              </a:solidFill>
              <a:ea typeface="Calibri"/>
              <a:cs typeface="Calibri"/>
            </a:endParaRPr>
          </a:p>
          <a:p>
            <a:r>
              <a:rPr lang="en-US" sz="1100">
                <a:solidFill>
                  <a:schemeClr val="bg1"/>
                </a:solidFill>
                <a:latin typeface="Arial"/>
                <a:cs typeface="Arial"/>
              </a:rPr>
              <a:t>High on 02/27/26: 1864.30</a:t>
            </a:r>
            <a:endParaRPr lang="en-US">
              <a:solidFill>
                <a:schemeClr val="bg1"/>
              </a:solidFill>
              <a:ea typeface="Calibri"/>
              <a:cs typeface="Calibri"/>
            </a:endParaRPr>
          </a:p>
          <a:p>
            <a:r>
              <a:rPr lang="en-US" sz="1100">
                <a:solidFill>
                  <a:schemeClr val="bg1"/>
                </a:solidFill>
                <a:latin typeface="Arial"/>
                <a:cs typeface="Arial"/>
              </a:rPr>
              <a:t>Average: 1671.94</a:t>
            </a:r>
            <a:endParaRPr lang="en-US">
              <a:solidFill>
                <a:schemeClr val="bg1"/>
              </a:solidFill>
              <a:ea typeface="Calibri"/>
              <a:cs typeface="Calibri"/>
            </a:endParaRPr>
          </a:p>
          <a:p>
            <a:r>
              <a:rPr lang="en-US" sz="1100">
                <a:solidFill>
                  <a:schemeClr val="bg1"/>
                </a:solidFill>
                <a:latin typeface="Arial"/>
                <a:cs typeface="Arial"/>
              </a:rPr>
              <a:t>Low on 05/14/25: 1500.21</a:t>
            </a:r>
            <a:endParaRPr lang="en-US">
              <a:solidFill>
                <a:schemeClr val="bg1"/>
              </a:solidFill>
              <a:ea typeface="Calibri"/>
              <a:cs typeface="Calibri"/>
            </a:endParaRPr>
          </a:p>
          <a:p>
            <a:r>
              <a:rPr lang="en-US" sz="1100">
                <a:solidFill>
                  <a:srgbClr val="DE1187"/>
                </a:solidFill>
                <a:latin typeface="Arial"/>
                <a:cs typeface="Arial"/>
              </a:rPr>
              <a:t>SMAVG (50): 1805.51</a:t>
            </a:r>
            <a:endParaRPr lang="en-US">
              <a:solidFill>
                <a:srgbClr val="DE1187"/>
              </a:solidFill>
              <a:ea typeface="Calibri"/>
              <a:cs typeface="Calibri"/>
            </a:endParaRPr>
          </a:p>
          <a:p>
            <a:r>
              <a:rPr lang="en-US" sz="1100">
                <a:solidFill>
                  <a:srgbClr val="7CE594"/>
                </a:solidFill>
                <a:latin typeface="Arial"/>
                <a:cs typeface="Arial"/>
              </a:rPr>
              <a:t>SMAVG (100): 1791.66</a:t>
            </a:r>
            <a:endParaRPr lang="en-US">
              <a:solidFill>
                <a:srgbClr val="7CE594"/>
              </a:solidFill>
              <a:ea typeface="Calibri"/>
              <a:cs typeface="Calibri"/>
            </a:endParaRPr>
          </a:p>
          <a:p>
            <a:r>
              <a:rPr lang="en-US" sz="1100">
                <a:solidFill>
                  <a:srgbClr val="F2EC35"/>
                </a:solidFill>
                <a:latin typeface="Arial"/>
                <a:cs typeface="Arial"/>
              </a:rPr>
              <a:t>SMAVG (200): 1692.44</a:t>
            </a:r>
            <a:endParaRPr lang="en-US">
              <a:solidFill>
                <a:srgbClr val="F2EC35"/>
              </a:solidFill>
              <a:ea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600" b="1">
                <a:solidFill>
                  <a:srgbClr val="0F2439"/>
                </a:solidFill>
                <a:latin typeface="Georgia" pitchFamily="34" charset="0"/>
                <a:ea typeface="Georgia" pitchFamily="34" charset="-122"/>
                <a:cs typeface="Georgia" pitchFamily="34" charset="-120"/>
              </a:rPr>
              <a:t>Agenda</a:t>
            </a:r>
            <a:endParaRPr lang="en-US" sz="3600"/>
          </a:p>
        </p:txBody>
      </p:sp>
      <p:sp>
        <p:nvSpPr>
          <p:cNvPr id="3" name="Shape 1"/>
          <p:cNvSpPr/>
          <p:nvPr/>
        </p:nvSpPr>
        <p:spPr>
          <a:xfrm>
            <a:off x="548640" y="1143000"/>
            <a:ext cx="8046720" cy="530352"/>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p:cNvSpPr/>
          <p:nvPr/>
        </p:nvSpPr>
        <p:spPr>
          <a:xfrm>
            <a:off x="548640" y="1143000"/>
            <a:ext cx="54864" cy="530352"/>
          </a:xfrm>
          <a:prstGeom prst="rect">
            <a:avLst/>
          </a:prstGeom>
          <a:solidFill>
            <a:srgbClr val="0D9488"/>
          </a:solidFill>
          <a:ln/>
        </p:spPr>
        <p:txBody>
          <a:bodyPr/>
          <a:lstStyle/>
          <a:p>
            <a:endParaRPr lang="en-US"/>
          </a:p>
        </p:txBody>
      </p:sp>
      <p:sp>
        <p:nvSpPr>
          <p:cNvPr id="5" name="Shape 3"/>
          <p:cNvSpPr/>
          <p:nvPr/>
        </p:nvSpPr>
        <p:spPr>
          <a:xfrm>
            <a:off x="777240" y="1225296"/>
            <a:ext cx="365760" cy="365760"/>
          </a:xfrm>
          <a:prstGeom prst="ellipse">
            <a:avLst/>
          </a:prstGeom>
          <a:solidFill>
            <a:srgbClr val="F0FDFA"/>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850392" y="1271016"/>
            <a:ext cx="228600" cy="228600"/>
          </a:xfrm>
          <a:prstGeom prst="rect">
            <a:avLst/>
          </a:prstGeom>
        </p:spPr>
      </p:pic>
      <p:sp>
        <p:nvSpPr>
          <p:cNvPr id="7" name="Text 4"/>
          <p:cNvSpPr/>
          <p:nvPr/>
        </p:nvSpPr>
        <p:spPr>
          <a:xfrm>
            <a:off x="1325880" y="1143000"/>
            <a:ext cx="502920" cy="530352"/>
          </a:xfrm>
          <a:prstGeom prst="rect">
            <a:avLst/>
          </a:prstGeom>
          <a:noFill/>
          <a:ln/>
        </p:spPr>
        <p:txBody>
          <a:bodyPr wrap="square" lIns="0" tIns="0" rIns="0" bIns="0" rtlCol="0" anchor="ctr"/>
          <a:lstStyle/>
          <a:p>
            <a:pPr marL="0" indent="0">
              <a:buNone/>
            </a:pPr>
            <a:r>
              <a:rPr lang="en-US" sz="1800" b="1">
                <a:solidFill>
                  <a:srgbClr val="0D9488"/>
                </a:solidFill>
                <a:latin typeface="Georgia" pitchFamily="34" charset="0"/>
                <a:ea typeface="Georgia" pitchFamily="34" charset="-122"/>
                <a:cs typeface="Georgia" pitchFamily="34" charset="-120"/>
              </a:rPr>
              <a:t>01</a:t>
            </a:r>
            <a:endParaRPr lang="en-US" sz="1800"/>
          </a:p>
        </p:txBody>
      </p:sp>
      <p:sp>
        <p:nvSpPr>
          <p:cNvPr id="8" name="Text 5"/>
          <p:cNvSpPr/>
          <p:nvPr/>
        </p:nvSpPr>
        <p:spPr>
          <a:xfrm>
            <a:off x="1920240" y="1143000"/>
            <a:ext cx="5943600" cy="530352"/>
          </a:xfrm>
          <a:prstGeom prst="rect">
            <a:avLst/>
          </a:prstGeom>
          <a:noFill/>
          <a:ln/>
        </p:spPr>
        <p:txBody>
          <a:bodyPr wrap="square" lIns="0" tIns="0" rIns="0" bIns="0" rtlCol="0" anchor="ctr"/>
          <a:lstStyle/>
          <a:p>
            <a:r>
              <a:rPr lang="en-US" sz="1500">
                <a:solidFill>
                  <a:srgbClr val="0F2439"/>
                </a:solidFill>
                <a:latin typeface="Calibri"/>
                <a:ea typeface="Calibri"/>
                <a:cs typeface="Calibri"/>
              </a:rPr>
              <a:t>Overview</a:t>
            </a:r>
            <a:endParaRPr lang="en-US" sz="1500"/>
          </a:p>
        </p:txBody>
      </p:sp>
      <p:sp>
        <p:nvSpPr>
          <p:cNvPr id="9" name="Shape 6"/>
          <p:cNvSpPr/>
          <p:nvPr/>
        </p:nvSpPr>
        <p:spPr>
          <a:xfrm>
            <a:off x="548640" y="1764792"/>
            <a:ext cx="8046720" cy="530352"/>
          </a:xfrm>
          <a:prstGeom prst="rect">
            <a:avLst/>
          </a:prstGeom>
          <a:solidFill>
            <a:srgbClr val="F0FDFA"/>
          </a:solidFill>
          <a:ln/>
        </p:spPr>
        <p:txBody>
          <a:bodyPr/>
          <a:lstStyle/>
          <a:p>
            <a:endParaRPr lang="en-US"/>
          </a:p>
        </p:txBody>
      </p:sp>
      <p:sp>
        <p:nvSpPr>
          <p:cNvPr id="10" name="Shape 7"/>
          <p:cNvSpPr/>
          <p:nvPr/>
        </p:nvSpPr>
        <p:spPr>
          <a:xfrm>
            <a:off x="548640" y="1764792"/>
            <a:ext cx="54864" cy="530352"/>
          </a:xfrm>
          <a:prstGeom prst="rect">
            <a:avLst/>
          </a:prstGeom>
          <a:solidFill>
            <a:srgbClr val="0D9488"/>
          </a:solidFill>
          <a:ln/>
        </p:spPr>
        <p:txBody>
          <a:bodyPr/>
          <a:lstStyle/>
          <a:p>
            <a:endParaRPr lang="en-US"/>
          </a:p>
        </p:txBody>
      </p:sp>
      <p:sp>
        <p:nvSpPr>
          <p:cNvPr id="11" name="Shape 8"/>
          <p:cNvSpPr/>
          <p:nvPr/>
        </p:nvSpPr>
        <p:spPr>
          <a:xfrm>
            <a:off x="777240" y="1847088"/>
            <a:ext cx="365760" cy="365760"/>
          </a:xfrm>
          <a:prstGeom prst="ellipse">
            <a:avLst/>
          </a:prstGeom>
          <a:solidFill>
            <a:srgbClr val="F0FDFA"/>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850392" y="1892808"/>
            <a:ext cx="228600" cy="228600"/>
          </a:xfrm>
          <a:prstGeom prst="rect">
            <a:avLst/>
          </a:prstGeom>
        </p:spPr>
      </p:pic>
      <p:sp>
        <p:nvSpPr>
          <p:cNvPr id="13" name="Text 9"/>
          <p:cNvSpPr/>
          <p:nvPr/>
        </p:nvSpPr>
        <p:spPr>
          <a:xfrm>
            <a:off x="1325880" y="1764792"/>
            <a:ext cx="502920" cy="530352"/>
          </a:xfrm>
          <a:prstGeom prst="rect">
            <a:avLst/>
          </a:prstGeom>
          <a:noFill/>
          <a:ln/>
        </p:spPr>
        <p:txBody>
          <a:bodyPr wrap="square" lIns="0" tIns="0" rIns="0" bIns="0" rtlCol="0" anchor="ctr"/>
          <a:lstStyle/>
          <a:p>
            <a:pPr marL="0" indent="0">
              <a:buNone/>
            </a:pPr>
            <a:r>
              <a:rPr lang="en-US" sz="1800" b="1">
                <a:solidFill>
                  <a:srgbClr val="0D9488"/>
                </a:solidFill>
                <a:latin typeface="Georgia" pitchFamily="34" charset="0"/>
                <a:ea typeface="Georgia" pitchFamily="34" charset="-122"/>
                <a:cs typeface="Georgia" pitchFamily="34" charset="-120"/>
              </a:rPr>
              <a:t>02</a:t>
            </a:r>
            <a:endParaRPr lang="en-US" sz="1800"/>
          </a:p>
        </p:txBody>
      </p:sp>
      <p:sp>
        <p:nvSpPr>
          <p:cNvPr id="14" name="Text 10"/>
          <p:cNvSpPr/>
          <p:nvPr/>
        </p:nvSpPr>
        <p:spPr>
          <a:xfrm>
            <a:off x="1920240" y="1764792"/>
            <a:ext cx="5943600" cy="530352"/>
          </a:xfrm>
          <a:prstGeom prst="rect">
            <a:avLst/>
          </a:prstGeom>
          <a:noFill/>
          <a:ln/>
        </p:spPr>
        <p:txBody>
          <a:bodyPr wrap="square" lIns="0" tIns="0" rIns="0" bIns="0" rtlCol="0" anchor="ctr"/>
          <a:lstStyle/>
          <a:p>
            <a:r>
              <a:rPr lang="en-US" sz="1500">
                <a:solidFill>
                  <a:srgbClr val="0F2439"/>
                </a:solidFill>
                <a:latin typeface="Calibri"/>
                <a:ea typeface="Calibri"/>
                <a:cs typeface="Calibri"/>
              </a:rPr>
              <a:t>Business Analysis </a:t>
            </a:r>
            <a:endParaRPr lang="en-US" sz="1500">
              <a:solidFill>
                <a:srgbClr val="0F2439"/>
              </a:solidFill>
              <a:ea typeface="Calibri"/>
              <a:cs typeface="Calibri"/>
            </a:endParaRPr>
          </a:p>
        </p:txBody>
      </p:sp>
      <p:sp>
        <p:nvSpPr>
          <p:cNvPr id="15" name="Shape 11"/>
          <p:cNvSpPr/>
          <p:nvPr/>
        </p:nvSpPr>
        <p:spPr>
          <a:xfrm>
            <a:off x="548640" y="2386584"/>
            <a:ext cx="8046720" cy="530352"/>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6" name="Shape 12"/>
          <p:cNvSpPr/>
          <p:nvPr/>
        </p:nvSpPr>
        <p:spPr>
          <a:xfrm>
            <a:off x="548640" y="2386584"/>
            <a:ext cx="54864" cy="530352"/>
          </a:xfrm>
          <a:prstGeom prst="rect">
            <a:avLst/>
          </a:prstGeom>
          <a:solidFill>
            <a:srgbClr val="0D9488"/>
          </a:solidFill>
          <a:ln/>
        </p:spPr>
        <p:txBody>
          <a:bodyPr/>
          <a:lstStyle/>
          <a:p>
            <a:endParaRPr lang="en-US"/>
          </a:p>
        </p:txBody>
      </p:sp>
      <p:sp>
        <p:nvSpPr>
          <p:cNvPr id="17" name="Shape 13"/>
          <p:cNvSpPr/>
          <p:nvPr/>
        </p:nvSpPr>
        <p:spPr>
          <a:xfrm>
            <a:off x="777240" y="2468880"/>
            <a:ext cx="365760" cy="365760"/>
          </a:xfrm>
          <a:prstGeom prst="ellipse">
            <a:avLst/>
          </a:prstGeom>
          <a:solidFill>
            <a:srgbClr val="F0FDFA"/>
          </a:solidFill>
          <a:ln/>
        </p:spPr>
        <p:txBody>
          <a:bodyPr/>
          <a:lstStyle/>
          <a:p>
            <a:endParaRPr lang="en-US"/>
          </a:p>
        </p:txBody>
      </p:sp>
      <p:pic>
        <p:nvPicPr>
          <p:cNvPr id="18" name="Image 2" descr="preencoded.png"/>
          <p:cNvPicPr>
            <a:picLocks noChangeAspect="1"/>
          </p:cNvPicPr>
          <p:nvPr/>
        </p:nvPicPr>
        <p:blipFill>
          <a:blip r:embed="rId5"/>
          <a:stretch>
            <a:fillRect/>
          </a:stretch>
        </p:blipFill>
        <p:spPr>
          <a:xfrm>
            <a:off x="850392" y="2514600"/>
            <a:ext cx="228600" cy="228600"/>
          </a:xfrm>
          <a:prstGeom prst="rect">
            <a:avLst/>
          </a:prstGeom>
        </p:spPr>
      </p:pic>
      <p:sp>
        <p:nvSpPr>
          <p:cNvPr id="19" name="Text 14"/>
          <p:cNvSpPr/>
          <p:nvPr/>
        </p:nvSpPr>
        <p:spPr>
          <a:xfrm>
            <a:off x="1325880" y="2386584"/>
            <a:ext cx="502920" cy="530352"/>
          </a:xfrm>
          <a:prstGeom prst="rect">
            <a:avLst/>
          </a:prstGeom>
          <a:noFill/>
          <a:ln/>
        </p:spPr>
        <p:txBody>
          <a:bodyPr wrap="square" lIns="0" tIns="0" rIns="0" bIns="0" rtlCol="0" anchor="ctr"/>
          <a:lstStyle/>
          <a:p>
            <a:pPr marL="0" indent="0">
              <a:buNone/>
            </a:pPr>
            <a:r>
              <a:rPr lang="en-US" sz="1800" b="1">
                <a:solidFill>
                  <a:srgbClr val="0D9488"/>
                </a:solidFill>
                <a:latin typeface="Georgia" pitchFamily="34" charset="0"/>
                <a:ea typeface="Georgia" pitchFamily="34" charset="-122"/>
                <a:cs typeface="Georgia" pitchFamily="34" charset="-120"/>
              </a:rPr>
              <a:t>03</a:t>
            </a:r>
            <a:endParaRPr lang="en-US" sz="1800"/>
          </a:p>
        </p:txBody>
      </p:sp>
      <p:sp>
        <p:nvSpPr>
          <p:cNvPr id="20" name="Text 15"/>
          <p:cNvSpPr/>
          <p:nvPr/>
        </p:nvSpPr>
        <p:spPr>
          <a:xfrm>
            <a:off x="1920240" y="2386584"/>
            <a:ext cx="5943600" cy="530352"/>
          </a:xfrm>
          <a:prstGeom prst="rect">
            <a:avLst/>
          </a:prstGeom>
          <a:noFill/>
          <a:ln/>
        </p:spPr>
        <p:txBody>
          <a:bodyPr wrap="square" lIns="0" tIns="0" rIns="0" bIns="0" rtlCol="0" anchor="ctr"/>
          <a:lstStyle/>
          <a:p>
            <a:r>
              <a:rPr lang="en-US" sz="1500">
                <a:solidFill>
                  <a:srgbClr val="0F2439"/>
                </a:solidFill>
                <a:latin typeface="Calibri"/>
                <a:ea typeface="Calibri"/>
                <a:cs typeface="Calibri"/>
              </a:rPr>
              <a:t>Economic Analysis </a:t>
            </a:r>
          </a:p>
        </p:txBody>
      </p:sp>
      <p:sp>
        <p:nvSpPr>
          <p:cNvPr id="21" name="Shape 16"/>
          <p:cNvSpPr/>
          <p:nvPr/>
        </p:nvSpPr>
        <p:spPr>
          <a:xfrm>
            <a:off x="548640" y="3008376"/>
            <a:ext cx="8046720" cy="530352"/>
          </a:xfrm>
          <a:prstGeom prst="rect">
            <a:avLst/>
          </a:prstGeom>
          <a:solidFill>
            <a:srgbClr val="F0FDFA"/>
          </a:solidFill>
          <a:ln/>
        </p:spPr>
        <p:txBody>
          <a:bodyPr/>
          <a:lstStyle/>
          <a:p>
            <a:endParaRPr lang="en-US"/>
          </a:p>
        </p:txBody>
      </p:sp>
      <p:sp>
        <p:nvSpPr>
          <p:cNvPr id="22" name="Shape 17"/>
          <p:cNvSpPr/>
          <p:nvPr/>
        </p:nvSpPr>
        <p:spPr>
          <a:xfrm>
            <a:off x="548640" y="3008376"/>
            <a:ext cx="54864" cy="530352"/>
          </a:xfrm>
          <a:prstGeom prst="rect">
            <a:avLst/>
          </a:prstGeom>
          <a:solidFill>
            <a:srgbClr val="0D9488"/>
          </a:solidFill>
          <a:ln/>
        </p:spPr>
        <p:txBody>
          <a:bodyPr/>
          <a:lstStyle/>
          <a:p>
            <a:endParaRPr lang="en-US"/>
          </a:p>
        </p:txBody>
      </p:sp>
      <p:sp>
        <p:nvSpPr>
          <p:cNvPr id="23" name="Shape 18"/>
          <p:cNvSpPr/>
          <p:nvPr/>
        </p:nvSpPr>
        <p:spPr>
          <a:xfrm>
            <a:off x="777240" y="3090672"/>
            <a:ext cx="365760" cy="365760"/>
          </a:xfrm>
          <a:prstGeom prst="ellipse">
            <a:avLst/>
          </a:prstGeom>
          <a:solidFill>
            <a:srgbClr val="F0FDFA"/>
          </a:solidFill>
          <a:ln/>
        </p:spPr>
        <p:txBody>
          <a:bodyPr/>
          <a:lstStyle/>
          <a:p>
            <a:endParaRPr lang="en-US"/>
          </a:p>
        </p:txBody>
      </p:sp>
      <p:pic>
        <p:nvPicPr>
          <p:cNvPr id="24" name="Image 3" descr="preencoded.png"/>
          <p:cNvPicPr>
            <a:picLocks noChangeAspect="1"/>
          </p:cNvPicPr>
          <p:nvPr/>
        </p:nvPicPr>
        <p:blipFill>
          <a:blip r:embed="rId6"/>
          <a:stretch>
            <a:fillRect/>
          </a:stretch>
        </p:blipFill>
        <p:spPr>
          <a:xfrm>
            <a:off x="850392" y="3136392"/>
            <a:ext cx="228600" cy="228600"/>
          </a:xfrm>
          <a:prstGeom prst="rect">
            <a:avLst/>
          </a:prstGeom>
        </p:spPr>
      </p:pic>
      <p:sp>
        <p:nvSpPr>
          <p:cNvPr id="25" name="Text 19"/>
          <p:cNvSpPr/>
          <p:nvPr/>
        </p:nvSpPr>
        <p:spPr>
          <a:xfrm>
            <a:off x="1325880" y="3008376"/>
            <a:ext cx="502920" cy="530352"/>
          </a:xfrm>
          <a:prstGeom prst="rect">
            <a:avLst/>
          </a:prstGeom>
          <a:noFill/>
          <a:ln/>
        </p:spPr>
        <p:txBody>
          <a:bodyPr wrap="square" lIns="0" tIns="0" rIns="0" bIns="0" rtlCol="0" anchor="ctr"/>
          <a:lstStyle/>
          <a:p>
            <a:pPr marL="0" indent="0">
              <a:buNone/>
            </a:pPr>
            <a:r>
              <a:rPr lang="en-US" sz="1800" b="1">
                <a:solidFill>
                  <a:srgbClr val="0D9488"/>
                </a:solidFill>
                <a:latin typeface="Georgia" pitchFamily="34" charset="0"/>
                <a:ea typeface="Georgia" pitchFamily="34" charset="-122"/>
                <a:cs typeface="Georgia" pitchFamily="34" charset="-120"/>
              </a:rPr>
              <a:t>04</a:t>
            </a:r>
            <a:endParaRPr lang="en-US" sz="1800"/>
          </a:p>
        </p:txBody>
      </p:sp>
      <p:sp>
        <p:nvSpPr>
          <p:cNvPr id="26" name="Text 20"/>
          <p:cNvSpPr/>
          <p:nvPr/>
        </p:nvSpPr>
        <p:spPr>
          <a:xfrm>
            <a:off x="1920240" y="3008376"/>
            <a:ext cx="5943600" cy="530352"/>
          </a:xfrm>
          <a:prstGeom prst="rect">
            <a:avLst/>
          </a:prstGeom>
          <a:noFill/>
          <a:ln/>
        </p:spPr>
        <p:txBody>
          <a:bodyPr wrap="square" lIns="0" tIns="0" rIns="0" bIns="0" rtlCol="0" anchor="ctr"/>
          <a:lstStyle/>
          <a:p>
            <a:r>
              <a:rPr lang="en-US" sz="1500">
                <a:solidFill>
                  <a:srgbClr val="0F2439"/>
                </a:solidFill>
                <a:latin typeface="Calibri"/>
                <a:ea typeface="Calibri"/>
                <a:cs typeface="Calibri"/>
              </a:rPr>
              <a:t>Financial Analysis </a:t>
            </a:r>
            <a:endParaRPr lang="en-US" sz="1500"/>
          </a:p>
        </p:txBody>
      </p:sp>
      <p:sp>
        <p:nvSpPr>
          <p:cNvPr id="27" name="Shape 21"/>
          <p:cNvSpPr/>
          <p:nvPr/>
        </p:nvSpPr>
        <p:spPr>
          <a:xfrm>
            <a:off x="548640" y="3630168"/>
            <a:ext cx="8046720" cy="530352"/>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28" name="Shape 22"/>
          <p:cNvSpPr/>
          <p:nvPr/>
        </p:nvSpPr>
        <p:spPr>
          <a:xfrm>
            <a:off x="548640" y="3630168"/>
            <a:ext cx="54864" cy="530352"/>
          </a:xfrm>
          <a:prstGeom prst="rect">
            <a:avLst/>
          </a:prstGeom>
          <a:solidFill>
            <a:srgbClr val="0D9488"/>
          </a:solidFill>
          <a:ln/>
        </p:spPr>
        <p:txBody>
          <a:bodyPr/>
          <a:lstStyle/>
          <a:p>
            <a:endParaRPr lang="en-US"/>
          </a:p>
        </p:txBody>
      </p:sp>
      <p:sp>
        <p:nvSpPr>
          <p:cNvPr id="29" name="Shape 23"/>
          <p:cNvSpPr/>
          <p:nvPr/>
        </p:nvSpPr>
        <p:spPr>
          <a:xfrm>
            <a:off x="777240" y="3712464"/>
            <a:ext cx="365760" cy="365760"/>
          </a:xfrm>
          <a:prstGeom prst="ellipse">
            <a:avLst/>
          </a:prstGeom>
          <a:solidFill>
            <a:srgbClr val="F0FDFA"/>
          </a:solidFill>
          <a:ln/>
        </p:spPr>
        <p:txBody>
          <a:bodyPr/>
          <a:lstStyle/>
          <a:p>
            <a:endParaRPr lang="en-US"/>
          </a:p>
        </p:txBody>
      </p:sp>
      <p:pic>
        <p:nvPicPr>
          <p:cNvPr id="30" name="Image 4" descr="preencoded.png"/>
          <p:cNvPicPr>
            <a:picLocks noChangeAspect="1"/>
          </p:cNvPicPr>
          <p:nvPr/>
        </p:nvPicPr>
        <p:blipFill>
          <a:blip r:embed="rId7"/>
          <a:stretch>
            <a:fillRect/>
          </a:stretch>
        </p:blipFill>
        <p:spPr>
          <a:xfrm>
            <a:off x="850392" y="3758184"/>
            <a:ext cx="228600" cy="228600"/>
          </a:xfrm>
          <a:prstGeom prst="rect">
            <a:avLst/>
          </a:prstGeom>
        </p:spPr>
      </p:pic>
      <p:sp>
        <p:nvSpPr>
          <p:cNvPr id="31" name="Text 24"/>
          <p:cNvSpPr/>
          <p:nvPr/>
        </p:nvSpPr>
        <p:spPr>
          <a:xfrm>
            <a:off x="1325880" y="3630168"/>
            <a:ext cx="502920" cy="530352"/>
          </a:xfrm>
          <a:prstGeom prst="rect">
            <a:avLst/>
          </a:prstGeom>
          <a:noFill/>
          <a:ln/>
        </p:spPr>
        <p:txBody>
          <a:bodyPr wrap="square" lIns="0" tIns="0" rIns="0" bIns="0" rtlCol="0" anchor="ctr"/>
          <a:lstStyle/>
          <a:p>
            <a:pPr marL="0" indent="0">
              <a:buNone/>
            </a:pPr>
            <a:r>
              <a:rPr lang="en-US" sz="1800" b="1">
                <a:solidFill>
                  <a:srgbClr val="0D9488"/>
                </a:solidFill>
                <a:latin typeface="Georgia" pitchFamily="34" charset="0"/>
                <a:ea typeface="Georgia" pitchFamily="34" charset="-122"/>
                <a:cs typeface="Georgia" pitchFamily="34" charset="-120"/>
              </a:rPr>
              <a:t>05</a:t>
            </a:r>
            <a:endParaRPr lang="en-US" sz="1800"/>
          </a:p>
        </p:txBody>
      </p:sp>
      <p:sp>
        <p:nvSpPr>
          <p:cNvPr id="32" name="Text 25"/>
          <p:cNvSpPr/>
          <p:nvPr/>
        </p:nvSpPr>
        <p:spPr>
          <a:xfrm>
            <a:off x="1920240" y="3630168"/>
            <a:ext cx="5943600" cy="530352"/>
          </a:xfrm>
          <a:prstGeom prst="rect">
            <a:avLst/>
          </a:prstGeom>
          <a:noFill/>
          <a:ln/>
        </p:spPr>
        <p:txBody>
          <a:bodyPr wrap="square" lIns="0" tIns="0" rIns="0" bIns="0" rtlCol="0" anchor="ctr"/>
          <a:lstStyle/>
          <a:p>
            <a:r>
              <a:rPr lang="en-US" sz="1500">
                <a:solidFill>
                  <a:srgbClr val="0F2439"/>
                </a:solidFill>
                <a:latin typeface="Calibri"/>
                <a:ea typeface="Calibri"/>
                <a:cs typeface="Calibri"/>
              </a:rPr>
              <a:t>Valuation Analysis </a:t>
            </a:r>
            <a:endParaRPr lang="en-US" sz="1500">
              <a:solidFill>
                <a:srgbClr val="0F2439"/>
              </a:solidFill>
              <a:ea typeface="Calibri"/>
              <a:cs typeface="Calibri"/>
            </a:endParaRPr>
          </a:p>
        </p:txBody>
      </p:sp>
      <p:sp>
        <p:nvSpPr>
          <p:cNvPr id="33" name="Shape 26"/>
          <p:cNvSpPr/>
          <p:nvPr/>
        </p:nvSpPr>
        <p:spPr>
          <a:xfrm>
            <a:off x="548640" y="4251960"/>
            <a:ext cx="8046720" cy="530352"/>
          </a:xfrm>
          <a:prstGeom prst="rect">
            <a:avLst/>
          </a:prstGeom>
          <a:solidFill>
            <a:srgbClr val="F0FDFA"/>
          </a:solidFill>
          <a:ln/>
        </p:spPr>
        <p:txBody>
          <a:bodyPr/>
          <a:lstStyle/>
          <a:p>
            <a:endParaRPr lang="en-US"/>
          </a:p>
        </p:txBody>
      </p:sp>
      <p:sp>
        <p:nvSpPr>
          <p:cNvPr id="34" name="Shape 27"/>
          <p:cNvSpPr/>
          <p:nvPr/>
        </p:nvSpPr>
        <p:spPr>
          <a:xfrm>
            <a:off x="548640" y="4251960"/>
            <a:ext cx="54864" cy="530352"/>
          </a:xfrm>
          <a:prstGeom prst="rect">
            <a:avLst/>
          </a:prstGeom>
          <a:solidFill>
            <a:srgbClr val="0D9488"/>
          </a:solidFill>
          <a:ln/>
        </p:spPr>
        <p:txBody>
          <a:bodyPr/>
          <a:lstStyle/>
          <a:p>
            <a:endParaRPr lang="en-US"/>
          </a:p>
        </p:txBody>
      </p:sp>
      <p:sp>
        <p:nvSpPr>
          <p:cNvPr id="35" name="Shape 28"/>
          <p:cNvSpPr/>
          <p:nvPr/>
        </p:nvSpPr>
        <p:spPr>
          <a:xfrm>
            <a:off x="777240" y="4334256"/>
            <a:ext cx="365760" cy="365760"/>
          </a:xfrm>
          <a:prstGeom prst="ellipse">
            <a:avLst/>
          </a:prstGeom>
          <a:solidFill>
            <a:srgbClr val="F0FDFA"/>
          </a:solidFill>
          <a:ln/>
        </p:spPr>
        <p:txBody>
          <a:bodyPr/>
          <a:lstStyle/>
          <a:p>
            <a:endParaRPr lang="en-US"/>
          </a:p>
        </p:txBody>
      </p:sp>
      <p:pic>
        <p:nvPicPr>
          <p:cNvPr id="36" name="Image 5" descr="preencoded.png"/>
          <p:cNvPicPr>
            <a:picLocks noChangeAspect="1"/>
          </p:cNvPicPr>
          <p:nvPr/>
        </p:nvPicPr>
        <p:blipFill>
          <a:blip r:embed="rId8"/>
          <a:stretch>
            <a:fillRect/>
          </a:stretch>
        </p:blipFill>
        <p:spPr>
          <a:xfrm>
            <a:off x="850392" y="4379976"/>
            <a:ext cx="228600" cy="228600"/>
          </a:xfrm>
          <a:prstGeom prst="rect">
            <a:avLst/>
          </a:prstGeom>
        </p:spPr>
      </p:pic>
      <p:sp>
        <p:nvSpPr>
          <p:cNvPr id="37" name="Text 29"/>
          <p:cNvSpPr/>
          <p:nvPr/>
        </p:nvSpPr>
        <p:spPr>
          <a:xfrm>
            <a:off x="1325880" y="4251960"/>
            <a:ext cx="502920" cy="530352"/>
          </a:xfrm>
          <a:prstGeom prst="rect">
            <a:avLst/>
          </a:prstGeom>
          <a:noFill/>
          <a:ln/>
        </p:spPr>
        <p:txBody>
          <a:bodyPr wrap="square" lIns="0" tIns="0" rIns="0" bIns="0" rtlCol="0" anchor="ctr"/>
          <a:lstStyle/>
          <a:p>
            <a:pPr marL="0" indent="0">
              <a:buNone/>
            </a:pPr>
            <a:r>
              <a:rPr lang="en-US" sz="1800" b="1">
                <a:solidFill>
                  <a:srgbClr val="0D9488"/>
                </a:solidFill>
                <a:latin typeface="Georgia" pitchFamily="34" charset="0"/>
                <a:ea typeface="Georgia" pitchFamily="34" charset="-122"/>
                <a:cs typeface="Georgia" pitchFamily="34" charset="-120"/>
              </a:rPr>
              <a:t>06</a:t>
            </a:r>
            <a:endParaRPr lang="en-US" sz="1800"/>
          </a:p>
        </p:txBody>
      </p:sp>
      <p:sp>
        <p:nvSpPr>
          <p:cNvPr id="38" name="Text 30"/>
          <p:cNvSpPr/>
          <p:nvPr/>
        </p:nvSpPr>
        <p:spPr>
          <a:xfrm>
            <a:off x="1920240" y="4251960"/>
            <a:ext cx="5943600" cy="530352"/>
          </a:xfrm>
          <a:prstGeom prst="rect">
            <a:avLst/>
          </a:prstGeom>
          <a:noFill/>
          <a:ln/>
        </p:spPr>
        <p:txBody>
          <a:bodyPr wrap="square" lIns="0" tIns="0" rIns="0" bIns="0" rtlCol="0" anchor="ctr"/>
          <a:lstStyle/>
          <a:p>
            <a:r>
              <a:rPr lang="en-US" sz="1500">
                <a:solidFill>
                  <a:srgbClr val="0F2439"/>
                </a:solidFill>
                <a:latin typeface="Calibri"/>
                <a:ea typeface="Calibri"/>
                <a:cs typeface="Calibri"/>
              </a:rPr>
              <a:t>Recommendation </a:t>
            </a:r>
            <a:endParaRPr lang="en-US" sz="1500"/>
          </a:p>
        </p:txBody>
      </p:sp>
      <p:sp>
        <p:nvSpPr>
          <p:cNvPr id="39" name="Text 31"/>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pitchFamily="34" charset="0"/>
                <a:ea typeface="Calibri" pitchFamily="34" charset="-122"/>
                <a:cs typeface="Calibri" pitchFamily="34" charset="-120"/>
              </a:rPr>
              <a:t>2 / 22</a:t>
            </a:r>
            <a:endParaRPr lang="en-US" sz="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bg>
      <p:bgPr>
        <a:solidFill>
          <a:srgbClr val="0F2439"/>
        </a:solidFill>
        <a:effectLst/>
      </p:bgPr>
    </p:bg>
    <p:spTree>
      <p:nvGrpSpPr>
        <p:cNvPr id="1" name=""/>
        <p:cNvGrpSpPr/>
        <p:nvPr/>
      </p:nvGrpSpPr>
      <p:grpSpPr>
        <a:xfrm>
          <a:off x="0" y="0"/>
          <a:ext cx="0" cy="0"/>
          <a:chOff x="0" y="0"/>
          <a:chExt cx="0" cy="0"/>
        </a:xfrm>
      </p:grpSpPr>
      <p:sp>
        <p:nvSpPr>
          <p:cNvPr id="2" name="Shape 0"/>
          <p:cNvSpPr/>
          <p:nvPr/>
        </p:nvSpPr>
        <p:spPr>
          <a:xfrm>
            <a:off x="0" y="0"/>
            <a:ext cx="109728" cy="5143500"/>
          </a:xfrm>
          <a:prstGeom prst="rect">
            <a:avLst/>
          </a:prstGeom>
          <a:solidFill>
            <a:srgbClr val="0D9488"/>
          </a:solidFill>
          <a:ln/>
        </p:spPr>
        <p:txBody>
          <a:bodyPr/>
          <a:lstStyle/>
          <a:p>
            <a:endParaRPr lang="en-US"/>
          </a:p>
        </p:txBody>
      </p:sp>
      <p:pic>
        <p:nvPicPr>
          <p:cNvPr id="3" name="Image 0" descr="preencoded.png"/>
          <p:cNvPicPr>
            <a:picLocks noChangeAspect="1"/>
          </p:cNvPicPr>
          <p:nvPr/>
        </p:nvPicPr>
        <p:blipFill>
          <a:blip r:embed="rId3"/>
          <a:stretch>
            <a:fillRect/>
          </a:stretch>
        </p:blipFill>
        <p:spPr>
          <a:xfrm>
            <a:off x="548640" y="1097280"/>
            <a:ext cx="640080" cy="640080"/>
          </a:xfrm>
          <a:prstGeom prst="rect">
            <a:avLst/>
          </a:prstGeom>
        </p:spPr>
      </p:pic>
      <p:sp>
        <p:nvSpPr>
          <p:cNvPr id="4" name="Text 1"/>
          <p:cNvSpPr/>
          <p:nvPr/>
        </p:nvSpPr>
        <p:spPr>
          <a:xfrm>
            <a:off x="548640" y="1920240"/>
            <a:ext cx="8046720" cy="731520"/>
          </a:xfrm>
          <a:prstGeom prst="rect">
            <a:avLst/>
          </a:prstGeom>
          <a:noFill/>
          <a:ln/>
        </p:spPr>
        <p:txBody>
          <a:bodyPr wrap="square" lIns="0" tIns="0" rIns="0" bIns="0" rtlCol="0" anchor="ctr"/>
          <a:lstStyle/>
          <a:p>
            <a:pPr marL="0" indent="0">
              <a:buNone/>
            </a:pPr>
            <a:r>
              <a:rPr lang="en-US" sz="3800" b="1">
                <a:solidFill>
                  <a:srgbClr val="FFFFFF"/>
                </a:solidFill>
                <a:latin typeface="Georgia" pitchFamily="34" charset="0"/>
                <a:ea typeface="Georgia" pitchFamily="34" charset="-122"/>
                <a:cs typeface="Georgia" pitchFamily="34" charset="-120"/>
              </a:rPr>
              <a:t>Sector Recommendation</a:t>
            </a:r>
            <a:endParaRPr lang="en-US" sz="3800"/>
          </a:p>
        </p:txBody>
      </p:sp>
      <p:sp>
        <p:nvSpPr>
          <p:cNvPr id="5" name="Shape 2"/>
          <p:cNvSpPr/>
          <p:nvPr/>
        </p:nvSpPr>
        <p:spPr>
          <a:xfrm>
            <a:off x="548640" y="3017520"/>
            <a:ext cx="2606040" cy="731520"/>
          </a:xfrm>
          <a:prstGeom prst="rect">
            <a:avLst/>
          </a:prstGeom>
          <a:solidFill>
            <a:srgbClr val="243656"/>
          </a:solidFill>
          <a:ln/>
        </p:spPr>
        <p:txBody>
          <a:bodyPr/>
          <a:lstStyle/>
          <a:p>
            <a:endParaRPr lang="en-US"/>
          </a:p>
        </p:txBody>
      </p:sp>
      <p:sp>
        <p:nvSpPr>
          <p:cNvPr id="6" name="Shape 3"/>
          <p:cNvSpPr/>
          <p:nvPr/>
        </p:nvSpPr>
        <p:spPr>
          <a:xfrm>
            <a:off x="548640" y="3017520"/>
            <a:ext cx="2606040" cy="54864"/>
          </a:xfrm>
          <a:prstGeom prst="rect">
            <a:avLst/>
          </a:prstGeom>
          <a:solidFill>
            <a:srgbClr val="22C55E"/>
          </a:solidFill>
          <a:ln/>
        </p:spPr>
        <p:txBody>
          <a:bodyPr/>
          <a:lstStyle/>
          <a:p>
            <a:endParaRPr lang="en-US"/>
          </a:p>
        </p:txBody>
      </p:sp>
      <p:sp>
        <p:nvSpPr>
          <p:cNvPr id="7" name="Text 4"/>
          <p:cNvSpPr/>
          <p:nvPr/>
        </p:nvSpPr>
        <p:spPr>
          <a:xfrm>
            <a:off x="548640" y="3108960"/>
            <a:ext cx="2606040" cy="594360"/>
          </a:xfrm>
          <a:prstGeom prst="rect">
            <a:avLst/>
          </a:prstGeom>
          <a:noFill/>
          <a:ln/>
        </p:spPr>
        <p:txBody>
          <a:bodyPr wrap="square" lIns="0" tIns="0" rIns="0" bIns="0" rtlCol="0" anchor="ctr"/>
          <a:lstStyle/>
          <a:p>
            <a:pPr marL="0" indent="0" algn="ctr">
              <a:buNone/>
            </a:pPr>
            <a:r>
              <a:rPr lang="en-US" sz="1600">
                <a:solidFill>
                  <a:srgbClr val="E2E8F0"/>
                </a:solidFill>
                <a:latin typeface="Calibri" pitchFamily="34" charset="0"/>
                <a:ea typeface="Calibri" pitchFamily="34" charset="-122"/>
                <a:cs typeface="Calibri" pitchFamily="34" charset="-120"/>
              </a:rPr>
              <a:t>Overweight</a:t>
            </a:r>
            <a:endParaRPr lang="en-US" sz="1600"/>
          </a:p>
        </p:txBody>
      </p:sp>
      <p:sp>
        <p:nvSpPr>
          <p:cNvPr id="8" name="Shape 5"/>
          <p:cNvSpPr/>
          <p:nvPr/>
        </p:nvSpPr>
        <p:spPr>
          <a:xfrm>
            <a:off x="3429000" y="3017520"/>
            <a:ext cx="2606040" cy="731520"/>
          </a:xfrm>
          <a:prstGeom prst="rect">
            <a:avLst/>
          </a:prstGeom>
          <a:solidFill>
            <a:srgbClr val="243656"/>
          </a:solidFill>
          <a:ln/>
        </p:spPr>
        <p:txBody>
          <a:bodyPr/>
          <a:lstStyle/>
          <a:p>
            <a:endParaRPr lang="en-US"/>
          </a:p>
        </p:txBody>
      </p:sp>
      <p:sp>
        <p:nvSpPr>
          <p:cNvPr id="9" name="Shape 6"/>
          <p:cNvSpPr/>
          <p:nvPr/>
        </p:nvSpPr>
        <p:spPr>
          <a:xfrm>
            <a:off x="3429000" y="3017520"/>
            <a:ext cx="2606040" cy="54864"/>
          </a:xfrm>
          <a:prstGeom prst="rect">
            <a:avLst/>
          </a:prstGeom>
          <a:solidFill>
            <a:srgbClr val="F59E0B"/>
          </a:solidFill>
          <a:ln/>
        </p:spPr>
        <p:txBody>
          <a:bodyPr/>
          <a:lstStyle/>
          <a:p>
            <a:endParaRPr lang="en-US"/>
          </a:p>
        </p:txBody>
      </p:sp>
      <p:sp>
        <p:nvSpPr>
          <p:cNvPr id="10" name="Text 7"/>
          <p:cNvSpPr/>
          <p:nvPr/>
        </p:nvSpPr>
        <p:spPr>
          <a:xfrm>
            <a:off x="3429000" y="3108960"/>
            <a:ext cx="2606040" cy="594360"/>
          </a:xfrm>
          <a:prstGeom prst="rect">
            <a:avLst/>
          </a:prstGeom>
          <a:noFill/>
          <a:ln/>
        </p:spPr>
        <p:txBody>
          <a:bodyPr wrap="square" lIns="0" tIns="0" rIns="0" bIns="0" rtlCol="0" anchor="ctr"/>
          <a:lstStyle/>
          <a:p>
            <a:pPr marL="0" indent="0" algn="ctr">
              <a:buNone/>
            </a:pPr>
            <a:r>
              <a:rPr lang="en-US" sz="1600">
                <a:solidFill>
                  <a:srgbClr val="E2E8F0"/>
                </a:solidFill>
                <a:latin typeface="Calibri" pitchFamily="34" charset="0"/>
                <a:ea typeface="Calibri" pitchFamily="34" charset="-122"/>
                <a:cs typeface="Calibri" pitchFamily="34" charset="-120"/>
              </a:rPr>
              <a:t>Market-Weight</a:t>
            </a:r>
            <a:endParaRPr lang="en-US" sz="1600"/>
          </a:p>
        </p:txBody>
      </p:sp>
      <p:sp>
        <p:nvSpPr>
          <p:cNvPr id="11" name="Shape 8"/>
          <p:cNvSpPr/>
          <p:nvPr/>
        </p:nvSpPr>
        <p:spPr>
          <a:xfrm>
            <a:off x="6309360" y="3017520"/>
            <a:ext cx="2606040" cy="731520"/>
          </a:xfrm>
          <a:prstGeom prst="rect">
            <a:avLst/>
          </a:prstGeom>
          <a:solidFill>
            <a:srgbClr val="243656"/>
          </a:solidFill>
          <a:ln/>
        </p:spPr>
        <p:txBody>
          <a:bodyPr/>
          <a:lstStyle/>
          <a:p>
            <a:endParaRPr lang="en-US"/>
          </a:p>
        </p:txBody>
      </p:sp>
      <p:sp>
        <p:nvSpPr>
          <p:cNvPr id="12" name="Shape 9"/>
          <p:cNvSpPr/>
          <p:nvPr/>
        </p:nvSpPr>
        <p:spPr>
          <a:xfrm>
            <a:off x="6309360" y="3017520"/>
            <a:ext cx="2606040" cy="54864"/>
          </a:xfrm>
          <a:prstGeom prst="rect">
            <a:avLst/>
          </a:prstGeom>
          <a:solidFill>
            <a:srgbClr val="EF4444"/>
          </a:solidFill>
          <a:ln/>
        </p:spPr>
        <p:txBody>
          <a:bodyPr/>
          <a:lstStyle/>
          <a:p>
            <a:endParaRPr lang="en-US"/>
          </a:p>
        </p:txBody>
      </p:sp>
      <p:sp>
        <p:nvSpPr>
          <p:cNvPr id="13" name="Text 10"/>
          <p:cNvSpPr/>
          <p:nvPr/>
        </p:nvSpPr>
        <p:spPr>
          <a:xfrm>
            <a:off x="6309360" y="3108960"/>
            <a:ext cx="2606040" cy="594360"/>
          </a:xfrm>
          <a:prstGeom prst="rect">
            <a:avLst/>
          </a:prstGeom>
          <a:noFill/>
          <a:ln/>
        </p:spPr>
        <p:txBody>
          <a:bodyPr wrap="square" lIns="0" tIns="0" rIns="0" bIns="0" rtlCol="0" anchor="ctr"/>
          <a:lstStyle/>
          <a:p>
            <a:pPr marL="0" indent="0" algn="ctr">
              <a:buNone/>
            </a:pPr>
            <a:r>
              <a:rPr lang="en-US" sz="1600" b="1" i="1" u="sng">
                <a:solidFill>
                  <a:srgbClr val="E2E8F0"/>
                </a:solidFill>
                <a:latin typeface="Calibri" pitchFamily="34" charset="0"/>
                <a:ea typeface="Calibri" pitchFamily="34" charset="-122"/>
                <a:cs typeface="Calibri" pitchFamily="34" charset="-120"/>
              </a:rPr>
              <a:t>Underweight</a:t>
            </a:r>
            <a:endParaRPr lang="en-US" sz="1600" b="1" i="1" u="sng"/>
          </a:p>
        </p:txBody>
      </p:sp>
      <p:sp>
        <p:nvSpPr>
          <p:cNvPr id="14" name="Text 11"/>
          <p:cNvSpPr/>
          <p:nvPr/>
        </p:nvSpPr>
        <p:spPr>
          <a:xfrm>
            <a:off x="548640" y="4023360"/>
            <a:ext cx="8046720" cy="457200"/>
          </a:xfrm>
          <a:prstGeom prst="rect">
            <a:avLst/>
          </a:prstGeom>
          <a:noFill/>
          <a:ln/>
        </p:spPr>
        <p:txBody>
          <a:bodyPr wrap="square" lIns="0" tIns="0" rIns="0" bIns="0" rtlCol="0" anchor="ctr"/>
          <a:lstStyle/>
          <a:p>
            <a:pPr marL="0" indent="0">
              <a:buNone/>
            </a:pPr>
            <a:r>
              <a:rPr lang="en-US" sz="1200" i="1">
                <a:solidFill>
                  <a:srgbClr val="64748B"/>
                </a:solidFill>
                <a:latin typeface="Calibri" pitchFamily="34" charset="0"/>
                <a:ea typeface="Calibri" pitchFamily="34" charset="-122"/>
                <a:cs typeface="Calibri" pitchFamily="34" charset="-120"/>
              </a:rPr>
              <a:t>[Circle or highlight your recommendation. Provide brief rationale below.]</a:t>
            </a:r>
            <a:endParaRPr lang="en-US" sz="1200"/>
          </a:p>
        </p:txBody>
      </p:sp>
      <p:sp>
        <p:nvSpPr>
          <p:cNvPr id="15" name="Text 12"/>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pitchFamily="34" charset="0"/>
                <a:ea typeface="Calibri" pitchFamily="34" charset="-122"/>
                <a:cs typeface="Calibri" pitchFamily="34" charset="-120"/>
              </a:rPr>
              <a:t>19 / 22</a:t>
            </a:r>
            <a:endParaRPr lang="en-US" sz="800"/>
          </a:p>
        </p:txBody>
      </p:sp>
      <p:pic>
        <p:nvPicPr>
          <p:cNvPr id="17" name="Picture 16">
            <a:extLst>
              <a:ext uri="{FF2B5EF4-FFF2-40B4-BE49-F238E27FC236}">
                <a16:creationId xmlns:a16="http://schemas.microsoft.com/office/drawing/2014/main" id="{D15B9293-7925-B46F-DD19-3A4D61961922}"/>
              </a:ext>
            </a:extLst>
          </p:cNvPr>
          <p:cNvPicPr>
            <a:picLocks noChangeAspect="1"/>
          </p:cNvPicPr>
          <p:nvPr/>
        </p:nvPicPr>
        <p:blipFill>
          <a:blip r:embed="rId4"/>
          <a:stretch>
            <a:fillRect/>
          </a:stretch>
        </p:blipFill>
        <p:spPr>
          <a:xfrm>
            <a:off x="0" y="-1"/>
            <a:ext cx="9144000" cy="514350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Positives &amp; Risks</a:t>
            </a:r>
            <a:endParaRPr lang="en-US" sz="3400"/>
          </a:p>
        </p:txBody>
      </p:sp>
      <p:sp>
        <p:nvSpPr>
          <p:cNvPr id="3" name="Shape 1"/>
          <p:cNvSpPr/>
          <p:nvPr/>
        </p:nvSpPr>
        <p:spPr>
          <a:xfrm>
            <a:off x="548640" y="1097280"/>
            <a:ext cx="3931920" cy="34747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p:cNvSpPr/>
          <p:nvPr/>
        </p:nvSpPr>
        <p:spPr>
          <a:xfrm>
            <a:off x="548640" y="1097280"/>
            <a:ext cx="3931920" cy="54864"/>
          </a:xfrm>
          <a:prstGeom prst="rect">
            <a:avLst/>
          </a:prstGeom>
          <a:solidFill>
            <a:srgbClr val="22C55E"/>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822960" y="1325880"/>
            <a:ext cx="320040" cy="320040"/>
          </a:xfrm>
          <a:prstGeom prst="rect">
            <a:avLst/>
          </a:prstGeom>
        </p:spPr>
      </p:pic>
      <p:sp>
        <p:nvSpPr>
          <p:cNvPr id="6" name="Text 3"/>
          <p:cNvSpPr/>
          <p:nvPr/>
        </p:nvSpPr>
        <p:spPr>
          <a:xfrm>
            <a:off x="1280160" y="1280160"/>
            <a:ext cx="2926080" cy="411480"/>
          </a:xfrm>
          <a:prstGeom prst="rect">
            <a:avLst/>
          </a:prstGeom>
          <a:noFill/>
          <a:ln/>
        </p:spPr>
        <p:txBody>
          <a:bodyPr wrap="square" lIns="0" tIns="0" rIns="0" bIns="0" rtlCol="0" anchor="ctr"/>
          <a:lstStyle/>
          <a:p>
            <a:pPr marL="0" indent="0">
              <a:buNone/>
            </a:pPr>
            <a:r>
              <a:rPr lang="en-US" sz="1800" b="1">
                <a:solidFill>
                  <a:srgbClr val="16A34A"/>
                </a:solidFill>
                <a:latin typeface="Georgia" pitchFamily="34" charset="0"/>
                <a:ea typeface="Georgia" pitchFamily="34" charset="-122"/>
                <a:cs typeface="Georgia" pitchFamily="34" charset="-120"/>
              </a:rPr>
              <a:t>Bull Case Drivers</a:t>
            </a:r>
            <a:endParaRPr lang="en-US" sz="1800"/>
          </a:p>
        </p:txBody>
      </p:sp>
      <p:sp>
        <p:nvSpPr>
          <p:cNvPr id="7" name="Text 4"/>
          <p:cNvSpPr/>
          <p:nvPr/>
        </p:nvSpPr>
        <p:spPr>
          <a:xfrm>
            <a:off x="822960" y="1710466"/>
            <a:ext cx="3383280" cy="2377440"/>
          </a:xfrm>
          <a:prstGeom prst="rect">
            <a:avLst/>
          </a:prstGeom>
          <a:noFill/>
          <a:ln/>
        </p:spPr>
        <p:txBody>
          <a:bodyPr wrap="square" lIns="0" tIns="0" rIns="0" bIns="0" rtlCol="0" anchor="t"/>
          <a:lstStyle/>
          <a:p>
            <a:pPr marL="342900" indent="-342900">
              <a:buSzPct val="100000"/>
              <a:buChar char="•"/>
            </a:pPr>
            <a:r>
              <a:rPr lang="en-US" sz="1200">
                <a:solidFill>
                  <a:srgbClr val="64748B"/>
                </a:solidFill>
              </a:rPr>
              <a:t>Aging demographics: Baby Boomers enrolling in Medicare through 2029 drive durable, non-discretionary demand for chronic care and specialty drugs</a:t>
            </a:r>
            <a:endParaRPr lang="en-US" sz="1200"/>
          </a:p>
          <a:p>
            <a:pPr marL="342900" indent="-342900">
              <a:buSzPct val="100000"/>
              <a:buChar char="•"/>
            </a:pPr>
            <a:r>
              <a:rPr lang="en-US" sz="1200">
                <a:solidFill>
                  <a:srgbClr val="64748B"/>
                </a:solidFill>
              </a:rPr>
              <a:t>Innovation pipeline: GLP-1 obesity/diabetes therapies, gene editing platforms, and AI-driven drug discovery are expanding addressable markets</a:t>
            </a:r>
            <a:endParaRPr lang="en-US" sz="1200"/>
          </a:p>
          <a:p>
            <a:pPr marL="342900" indent="-342900">
              <a:buSzPct val="100000"/>
              <a:buChar char="•"/>
            </a:pPr>
            <a:r>
              <a:rPr lang="en-US" sz="1200">
                <a:solidFill>
                  <a:srgbClr val="64748B"/>
                </a:solidFill>
              </a:rPr>
              <a:t>Defensive characteristics: Inelastic demand and government-backed spending (Medicare/Medicaid) provide earnings resilience through economic downturns</a:t>
            </a:r>
            <a:endParaRPr lang="en-US" sz="1200"/>
          </a:p>
          <a:p>
            <a:pPr marL="342900" indent="-342900">
              <a:buSzPct val="100000"/>
              <a:buChar char="•"/>
            </a:pPr>
            <a:r>
              <a:rPr lang="en-US" sz="1200">
                <a:solidFill>
                  <a:srgbClr val="64748B"/>
                </a:solidFill>
              </a:rPr>
              <a:t>M&amp;A tailwind: ~$1.4T in biopharma cash/debt capacity fueling acquisitions to backfill patent losses, benefiting small/mid-cap biotech targets</a:t>
            </a:r>
            <a:endParaRPr lang="en-US" sz="1200"/>
          </a:p>
        </p:txBody>
      </p:sp>
      <p:sp>
        <p:nvSpPr>
          <p:cNvPr id="8" name="Shape 5"/>
          <p:cNvSpPr/>
          <p:nvPr/>
        </p:nvSpPr>
        <p:spPr>
          <a:xfrm>
            <a:off x="4754880" y="1097280"/>
            <a:ext cx="3931920" cy="34747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9" name="Shape 6"/>
          <p:cNvSpPr/>
          <p:nvPr/>
        </p:nvSpPr>
        <p:spPr>
          <a:xfrm>
            <a:off x="4754880" y="1097280"/>
            <a:ext cx="3931920" cy="54864"/>
          </a:xfrm>
          <a:prstGeom prst="rect">
            <a:avLst/>
          </a:prstGeom>
          <a:solidFill>
            <a:srgbClr val="EF4444"/>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5029200" y="1325880"/>
            <a:ext cx="320040" cy="320040"/>
          </a:xfrm>
          <a:prstGeom prst="rect">
            <a:avLst/>
          </a:prstGeom>
        </p:spPr>
      </p:pic>
      <p:sp>
        <p:nvSpPr>
          <p:cNvPr id="11" name="Text 7"/>
          <p:cNvSpPr/>
          <p:nvPr/>
        </p:nvSpPr>
        <p:spPr>
          <a:xfrm>
            <a:off x="5440680" y="1280160"/>
            <a:ext cx="2926080" cy="411480"/>
          </a:xfrm>
          <a:prstGeom prst="rect">
            <a:avLst/>
          </a:prstGeom>
          <a:noFill/>
          <a:ln/>
        </p:spPr>
        <p:txBody>
          <a:bodyPr wrap="square" lIns="0" tIns="0" rIns="0" bIns="0" rtlCol="0" anchor="ctr"/>
          <a:lstStyle/>
          <a:p>
            <a:pPr marL="0" indent="0">
              <a:buNone/>
            </a:pPr>
            <a:r>
              <a:rPr lang="en-US" sz="1800" b="1">
                <a:solidFill>
                  <a:srgbClr val="DC2626"/>
                </a:solidFill>
                <a:latin typeface="Georgia" pitchFamily="34" charset="0"/>
                <a:ea typeface="Georgia" pitchFamily="34" charset="-122"/>
                <a:cs typeface="Georgia" pitchFamily="34" charset="-120"/>
              </a:rPr>
              <a:t>Key Risks</a:t>
            </a:r>
            <a:endParaRPr lang="en-US" sz="1800"/>
          </a:p>
        </p:txBody>
      </p:sp>
      <p:sp>
        <p:nvSpPr>
          <p:cNvPr id="12" name="Text 8"/>
          <p:cNvSpPr/>
          <p:nvPr/>
        </p:nvSpPr>
        <p:spPr>
          <a:xfrm>
            <a:off x="5029200" y="1710466"/>
            <a:ext cx="3383280" cy="2377440"/>
          </a:xfrm>
          <a:prstGeom prst="rect">
            <a:avLst/>
          </a:prstGeom>
          <a:noFill/>
          <a:ln/>
        </p:spPr>
        <p:txBody>
          <a:bodyPr wrap="square" lIns="0" tIns="0" rIns="0" bIns="0" rtlCol="0" anchor="t"/>
          <a:lstStyle/>
          <a:p>
            <a:pPr marL="342900" indent="-342900">
              <a:buSzPct val="100000"/>
              <a:buChar char="•"/>
            </a:pPr>
            <a:r>
              <a:rPr lang="en-US" sz="1200">
                <a:solidFill>
                  <a:srgbClr val="64748B"/>
                </a:solidFill>
              </a:rPr>
              <a:t>Unprecedented patent cliff: ~$230B in annual drug sales face generic/biosimilar entry by 2030, with Eliquis, Keytruda, and Ozempic among the most exposed</a:t>
            </a:r>
            <a:endParaRPr lang="en-US" sz="1200"/>
          </a:p>
          <a:p>
            <a:pPr marL="342900" indent="-342900">
              <a:buSzPct val="100000"/>
              <a:buChar char="•"/>
            </a:pPr>
            <a:r>
              <a:rPr lang="en-US" sz="1200">
                <a:solidFill>
                  <a:srgbClr val="64748B"/>
                </a:solidFill>
              </a:rPr>
              <a:t>Drug pricing pressure: IRA Medicare negotiations now live (10 drugs in 2026, 15 in 2027), plus MFN executive orders targeting U.S. price premiums</a:t>
            </a:r>
            <a:endParaRPr lang="en-US" sz="1200"/>
          </a:p>
          <a:p>
            <a:pPr marL="342900" indent="-342900">
              <a:buSzPct val="100000"/>
              <a:buChar char="•"/>
            </a:pPr>
            <a:r>
              <a:rPr lang="en-US" sz="1200">
                <a:solidFill>
                  <a:srgbClr val="64748B"/>
                </a:solidFill>
              </a:rPr>
              <a:t>Policy headwinds: OBBBA Medicaid cuts projected to reduce enrollment and worsen payer mix; ACA subsidy expiration could add millions of uninsured</a:t>
            </a:r>
            <a:endParaRPr lang="en-US" sz="1200"/>
          </a:p>
          <a:p>
            <a:pPr marL="342900" indent="-342900">
              <a:buSzPct val="100000"/>
              <a:buChar char="•"/>
            </a:pPr>
            <a:r>
              <a:rPr lang="en-US" sz="1200">
                <a:solidFill>
                  <a:srgbClr val="64748B"/>
                </a:solidFill>
              </a:rPr>
              <a:t>Binary biotech risk: Clinical trial failures, FDA regulatory uncertainty, and narrow IPO windows constrain capital access for smaller companies</a:t>
            </a:r>
            <a:endParaRPr lang="en-US" sz="1200"/>
          </a:p>
          <a:p>
            <a:pPr marL="342900" indent="-342900">
              <a:buSzPct val="100000"/>
              <a:buChar char="•"/>
            </a:pPr>
            <a:endParaRPr lang="en-US" sz="1200"/>
          </a:p>
        </p:txBody>
      </p:sp>
      <p:sp>
        <p:nvSpPr>
          <p:cNvPr id="13" name="Text 9"/>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21 / 22</a:t>
            </a:r>
            <a:endParaRPr lang="en-US" sz="800">
              <a:latin typeface="Calibri"/>
              <a:ea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200" b="1">
                <a:solidFill>
                  <a:srgbClr val="0F2439"/>
                </a:solidFill>
                <a:latin typeface="Georgia" pitchFamily="34" charset="0"/>
                <a:ea typeface="Georgia" pitchFamily="34" charset="-122"/>
                <a:cs typeface="Georgia" pitchFamily="34" charset="-120"/>
              </a:rPr>
              <a:t>Industry Over/Underweights</a:t>
            </a:r>
            <a:endParaRPr lang="en-US" sz="3200"/>
          </a:p>
        </p:txBody>
      </p:sp>
      <p:sp>
        <p:nvSpPr>
          <p:cNvPr id="3" name="Text 1"/>
          <p:cNvSpPr/>
          <p:nvPr/>
        </p:nvSpPr>
        <p:spPr>
          <a:xfrm>
            <a:off x="548640" y="822960"/>
            <a:ext cx="8046720" cy="320040"/>
          </a:xfrm>
          <a:prstGeom prst="rect">
            <a:avLst/>
          </a:prstGeom>
          <a:noFill/>
          <a:ln/>
        </p:spPr>
        <p:txBody>
          <a:bodyPr wrap="square" lIns="0" tIns="0" rIns="0" bIns="0" rtlCol="0" anchor="ctr"/>
          <a:lstStyle/>
          <a:p>
            <a:pPr marL="0" indent="0">
              <a:buNone/>
            </a:pPr>
            <a:r>
              <a:rPr lang="en-US" sz="1300" i="1">
                <a:solidFill>
                  <a:srgbClr val="64748B"/>
                </a:solidFill>
                <a:latin typeface="Calibri" pitchFamily="34" charset="0"/>
                <a:ea typeface="Calibri" pitchFamily="34" charset="-122"/>
                <a:cs typeface="Calibri" pitchFamily="34" charset="-120"/>
              </a:rPr>
              <a:t>Which sub-industries to favor and avoid within healthcare?</a:t>
            </a:r>
            <a:endParaRPr lang="en-US" sz="1300"/>
          </a:p>
        </p:txBody>
      </p:sp>
      <p:graphicFrame>
        <p:nvGraphicFramePr>
          <p:cNvPr id="22" name="Table 0"/>
          <p:cNvGraphicFramePr>
            <a:graphicFrameLocks noGrp="1"/>
          </p:cNvGraphicFramePr>
          <p:nvPr>
            <p:extLst>
              <p:ext uri="{D42A27DB-BD31-4B8C-83A1-F6EECF244321}">
                <p14:modId xmlns:p14="http://schemas.microsoft.com/office/powerpoint/2010/main" val="2306168362"/>
              </p:ext>
            </p:extLst>
          </p:nvPr>
        </p:nvGraphicFramePr>
        <p:xfrm>
          <a:off x="548640" y="1280160"/>
          <a:ext cx="8046720" cy="2971800"/>
        </p:xfrm>
        <a:graphic>
          <a:graphicData uri="http://schemas.openxmlformats.org/drawingml/2006/table">
            <a:tbl>
              <a:tblPr/>
              <a:tblGrid>
                <a:gridCol w="2011680">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4572000">
                  <a:extLst>
                    <a:ext uri="{9D8B030D-6E8A-4147-A177-3AD203B41FA5}">
                      <a16:colId xmlns:a16="http://schemas.microsoft.com/office/drawing/2014/main" val="20002"/>
                    </a:ext>
                  </a:extLst>
                </a:gridCol>
              </a:tblGrid>
              <a:tr h="457200">
                <a:tc>
                  <a:txBody>
                    <a:bodyPr/>
                    <a:lstStyle/>
                    <a:p>
                      <a:pPr marL="0" indent="0" algn="ctr">
                        <a:buNone/>
                      </a:pPr>
                      <a:r>
                        <a:rPr lang="en-US" sz="1200" b="1">
                          <a:solidFill>
                            <a:srgbClr val="FFFFFF"/>
                          </a:solidFill>
                          <a:latin typeface="Calibri" pitchFamily="34" charset="0"/>
                          <a:ea typeface="Calibri" pitchFamily="34" charset="-122"/>
                          <a:cs typeface="Calibri" pitchFamily="34" charset="-120"/>
                        </a:rPr>
                        <a:t>Sub-Industry</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lgn="ctr">
                        <a:buNone/>
                      </a:pPr>
                      <a:r>
                        <a:rPr lang="en-US" sz="1200" b="1">
                          <a:solidFill>
                            <a:srgbClr val="FFFFFF"/>
                          </a:solidFill>
                          <a:latin typeface="Calibri" pitchFamily="34" charset="0"/>
                          <a:ea typeface="Calibri" pitchFamily="34" charset="-122"/>
                          <a:cs typeface="Calibri" pitchFamily="34" charset="-120"/>
                        </a:rPr>
                        <a:t>View</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tc>
                  <a:txBody>
                    <a:bodyPr/>
                    <a:lstStyle/>
                    <a:p>
                      <a:pPr marL="0" indent="0" algn="l">
                        <a:buNone/>
                      </a:pPr>
                      <a:r>
                        <a:rPr lang="en-US" sz="1200" b="1">
                          <a:solidFill>
                            <a:srgbClr val="FFFFFF"/>
                          </a:solidFill>
                          <a:latin typeface="Calibri" pitchFamily="34" charset="0"/>
                          <a:ea typeface="Calibri" pitchFamily="34" charset="-122"/>
                          <a:cs typeface="Calibri" pitchFamily="34" charset="-120"/>
                        </a:rPr>
                        <a:t>Rationale</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0D9488"/>
                    </a:solidFill>
                  </a:tcPr>
                </a:tc>
                <a:extLst>
                  <a:ext uri="{0D108BD9-81ED-4DB2-BD59-A6C34878D82A}">
                    <a16:rowId xmlns:a16="http://schemas.microsoft.com/office/drawing/2014/main" val="10000"/>
                  </a:ext>
                </a:extLst>
              </a:tr>
              <a:tr h="502920">
                <a:tc>
                  <a:txBody>
                    <a:bodyPr/>
                    <a:lstStyle/>
                    <a:p>
                      <a:pPr marL="0" indent="0" algn="ctr">
                        <a:buNone/>
                      </a:pPr>
                      <a:r>
                        <a:rPr lang="en-US" sz="1200" b="1">
                          <a:solidFill>
                            <a:srgbClr val="0F2439"/>
                          </a:solidFill>
                          <a:latin typeface="Calibri" pitchFamily="34" charset="0"/>
                          <a:ea typeface="Calibri" pitchFamily="34" charset="-122"/>
                          <a:cs typeface="Calibri" pitchFamily="34" charset="-120"/>
                        </a:rPr>
                        <a:t>Pharmaceuticals</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200" b="1">
                          <a:solidFill>
                            <a:srgbClr val="0F172A"/>
                          </a:solidFill>
                          <a:latin typeface="Calibri" pitchFamily="34" charset="0"/>
                          <a:ea typeface="Calibri" pitchFamily="34" charset="-122"/>
                          <a:cs typeface="Calibri" pitchFamily="34" charset="-120"/>
                        </a:rPr>
                        <a:t>MW</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F172A"/>
                          </a:solidFill>
                          <a:latin typeface="Calibri" pitchFamily="34" charset="0"/>
                          <a:ea typeface="Calibri" pitchFamily="34" charset="-122"/>
                          <a:cs typeface="Calibri" pitchFamily="34" charset="-120"/>
                        </a:rPr>
                        <a:t>Manageable IRA pricing impact offset by GLP-1 growth; strong FCF but major patent cliffs ahead limit upside</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02920">
                <a:tc>
                  <a:txBody>
                    <a:bodyPr/>
                    <a:lstStyle/>
                    <a:p>
                      <a:pPr marL="0" indent="0" algn="ctr">
                        <a:buNone/>
                      </a:pPr>
                      <a:r>
                        <a:rPr lang="en-US" sz="1200" b="1">
                          <a:solidFill>
                            <a:srgbClr val="0F2439"/>
                          </a:solidFill>
                          <a:latin typeface="Calibri" pitchFamily="34" charset="0"/>
                          <a:ea typeface="Calibri" pitchFamily="34" charset="-122"/>
                          <a:cs typeface="Calibri" pitchFamily="34" charset="-120"/>
                        </a:rPr>
                        <a:t>Biotechnology</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200" b="1">
                          <a:solidFill>
                            <a:srgbClr val="0F172A"/>
                          </a:solidFill>
                          <a:latin typeface="Calibri" pitchFamily="34" charset="0"/>
                          <a:ea typeface="Calibri" pitchFamily="34" charset="-122"/>
                          <a:cs typeface="Calibri" pitchFamily="34" charset="-120"/>
                        </a:rPr>
                        <a:t>UW</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l">
                        <a:buNone/>
                      </a:pPr>
                      <a:r>
                        <a:rPr lang="en-US" sz="1200">
                          <a:solidFill>
                            <a:srgbClr val="0F172A"/>
                          </a:solidFill>
                          <a:latin typeface="Calibri" pitchFamily="34" charset="0"/>
                          <a:ea typeface="Calibri" pitchFamily="34" charset="-122"/>
                          <a:cs typeface="Calibri" pitchFamily="34" charset="-120"/>
                        </a:rPr>
                        <a:t>Constrained capital markets, narrow IPO window, and binary clinical trial risk; high-reward but elevated downside</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2"/>
                  </a:ext>
                </a:extLst>
              </a:tr>
              <a:tr h="502920">
                <a:tc>
                  <a:txBody>
                    <a:bodyPr/>
                    <a:lstStyle/>
                    <a:p>
                      <a:pPr marL="0" indent="0" algn="ctr">
                        <a:buNone/>
                      </a:pPr>
                      <a:r>
                        <a:rPr lang="en-US" sz="1200" b="1">
                          <a:solidFill>
                            <a:srgbClr val="0F2439"/>
                          </a:solidFill>
                          <a:latin typeface="Calibri" pitchFamily="34" charset="0"/>
                          <a:ea typeface="Calibri" pitchFamily="34" charset="-122"/>
                          <a:cs typeface="Calibri" pitchFamily="34" charset="-120"/>
                        </a:rPr>
                        <a:t>Life Science Equipment </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200" b="1">
                          <a:solidFill>
                            <a:srgbClr val="0F172A"/>
                          </a:solidFill>
                          <a:latin typeface="Calibri" pitchFamily="34" charset="0"/>
                          <a:ea typeface="Calibri" pitchFamily="34" charset="-122"/>
                          <a:cs typeface="Calibri" pitchFamily="34" charset="-120"/>
                        </a:rPr>
                        <a:t>OW</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200">
                          <a:solidFill>
                            <a:srgbClr val="0F172A"/>
                          </a:solidFill>
                          <a:latin typeface="Calibri" pitchFamily="34" charset="0"/>
                          <a:ea typeface="Calibri" pitchFamily="34" charset="-122"/>
                          <a:cs typeface="Calibri" pitchFamily="34" charset="-120"/>
                        </a:rPr>
                        <a:t>Cyclical recovery in lab budgets and biopharma R&amp;D spending; </a:t>
                      </a:r>
                      <a:r>
                        <a:rPr lang="en-US" sz="1200" err="1">
                          <a:solidFill>
                            <a:srgbClr val="0F172A"/>
                          </a:solidFill>
                          <a:latin typeface="Calibri" pitchFamily="34" charset="0"/>
                          <a:ea typeface="Calibri" pitchFamily="34" charset="-122"/>
                          <a:cs typeface="Calibri" pitchFamily="34" charset="-120"/>
                        </a:rPr>
                        <a:t>Thermo</a:t>
                      </a:r>
                      <a:r>
                        <a:rPr lang="en-US" sz="1200">
                          <a:solidFill>
                            <a:srgbClr val="0F172A"/>
                          </a:solidFill>
                          <a:latin typeface="Calibri" pitchFamily="34" charset="0"/>
                          <a:ea typeface="Calibri" pitchFamily="34" charset="-122"/>
                          <a:cs typeface="Calibri" pitchFamily="34" charset="-120"/>
                        </a:rPr>
                        <a:t> Fisher, Danaher, and Agilent well-positioned for tools demand upturn</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02920">
                <a:tc>
                  <a:txBody>
                    <a:bodyPr/>
                    <a:lstStyle/>
                    <a:p>
                      <a:pPr marL="0" indent="0" algn="ctr">
                        <a:buNone/>
                      </a:pPr>
                      <a:r>
                        <a:rPr lang="en-US" sz="1200" b="1">
                          <a:solidFill>
                            <a:srgbClr val="0F2439"/>
                          </a:solidFill>
                          <a:latin typeface="Calibri" pitchFamily="34" charset="0"/>
                          <a:ea typeface="Calibri" pitchFamily="34" charset="-122"/>
                          <a:cs typeface="Calibri" pitchFamily="34" charset="-120"/>
                        </a:rPr>
                        <a:t>Medical Devices</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ctr">
                        <a:buNone/>
                      </a:pPr>
                      <a:r>
                        <a:rPr lang="en-US" sz="1200" b="1">
                          <a:solidFill>
                            <a:srgbClr val="0F172A"/>
                          </a:solidFill>
                          <a:latin typeface="Calibri" pitchFamily="34" charset="0"/>
                          <a:ea typeface="Calibri" pitchFamily="34" charset="-122"/>
                          <a:cs typeface="Calibri" pitchFamily="34" charset="-120"/>
                        </a:rPr>
                        <a:t>OW</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tc>
                  <a:txBody>
                    <a:bodyPr/>
                    <a:lstStyle/>
                    <a:p>
                      <a:pPr marL="0" indent="0" algn="l">
                        <a:buNone/>
                      </a:pPr>
                      <a:r>
                        <a:rPr lang="en-US" sz="1200">
                          <a:solidFill>
                            <a:srgbClr val="0F172A"/>
                          </a:solidFill>
                          <a:latin typeface="Calibri" pitchFamily="34" charset="0"/>
                          <a:ea typeface="Calibri" pitchFamily="34" charset="-122"/>
                          <a:cs typeface="Calibri" pitchFamily="34" charset="-120"/>
                        </a:rPr>
                        <a:t>Resilient demand from aging population and surgical volume recovery; less exposed to drug pricing reform</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0FDFA"/>
                    </a:solidFill>
                  </a:tcPr>
                </a:tc>
                <a:extLst>
                  <a:ext uri="{0D108BD9-81ED-4DB2-BD59-A6C34878D82A}">
                    <a16:rowId xmlns:a16="http://schemas.microsoft.com/office/drawing/2014/main" val="10004"/>
                  </a:ext>
                </a:extLst>
              </a:tr>
              <a:tr h="502920">
                <a:tc>
                  <a:txBody>
                    <a:bodyPr/>
                    <a:lstStyle/>
                    <a:p>
                      <a:pPr marL="0" indent="0" algn="ctr">
                        <a:buNone/>
                      </a:pPr>
                      <a:r>
                        <a:rPr lang="en-US" sz="1200" b="1">
                          <a:solidFill>
                            <a:srgbClr val="0F2439"/>
                          </a:solidFill>
                          <a:latin typeface="Calibri" pitchFamily="34" charset="0"/>
                          <a:ea typeface="Calibri" pitchFamily="34" charset="-122"/>
                          <a:cs typeface="Calibri" pitchFamily="34" charset="-120"/>
                        </a:rPr>
                        <a:t>Healthcare Services</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ctr">
                        <a:buNone/>
                      </a:pPr>
                      <a:r>
                        <a:rPr lang="en-US" sz="1200" b="1">
                          <a:solidFill>
                            <a:srgbClr val="0F172A"/>
                          </a:solidFill>
                          <a:latin typeface="Calibri" pitchFamily="34" charset="0"/>
                          <a:ea typeface="Calibri" pitchFamily="34" charset="-122"/>
                          <a:cs typeface="Calibri" pitchFamily="34" charset="-120"/>
                        </a:rPr>
                        <a:t>MW</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200">
                          <a:solidFill>
                            <a:srgbClr val="0F172A"/>
                          </a:solidFill>
                          <a:latin typeface="Calibri" pitchFamily="34" charset="0"/>
                          <a:ea typeface="Calibri" pitchFamily="34" charset="-122"/>
                          <a:cs typeface="Calibri" pitchFamily="34" charset="-120"/>
                        </a:rPr>
                        <a:t>Fragile hospital margins, labor cost inflation, and payer mix deterioration from Medicaid disenrollment</a:t>
                      </a:r>
                      <a:endParaRPr lang="en-US" sz="1200">
                        <a:latin typeface="Calibri" charset="0"/>
                        <a:ea typeface="Calibri" charset="0"/>
                        <a:cs typeface="Calibri" charset="0"/>
                      </a:endParaRPr>
                    </a:p>
                  </a:txBody>
                  <a:tcPr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5" name="Text 2"/>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22 / 22</a:t>
            </a:r>
            <a:endParaRPr lang="en-US" sz="800">
              <a:latin typeface="Calibri"/>
              <a:ea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home/claude/unpacked_orig/ppt/media/image3.jpeg"/>
          <p:cNvPicPr>
            <a:picLocks noChangeAspect="1"/>
          </p:cNvPicPr>
          <p:nvPr/>
        </p:nvPicPr>
        <p:blipFill>
          <a:blip r:embed="rId3"/>
          <a:src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0F2439">
              <a:alpha val="60000"/>
            </a:srgbClr>
          </a:solidFill>
          <a:ln/>
        </p:spPr>
        <p:txBody>
          <a:bodyPr/>
          <a:lstStyle/>
          <a:p>
            <a:endParaRPr lang="en-US"/>
          </a:p>
        </p:txBody>
      </p:sp>
      <p:sp>
        <p:nvSpPr>
          <p:cNvPr id="4" name="Text 1"/>
          <p:cNvSpPr/>
          <p:nvPr/>
        </p:nvSpPr>
        <p:spPr>
          <a:xfrm>
            <a:off x="548640" y="1463040"/>
            <a:ext cx="8046720" cy="1097280"/>
          </a:xfrm>
          <a:prstGeom prst="rect">
            <a:avLst/>
          </a:prstGeom>
          <a:noFill/>
          <a:ln/>
        </p:spPr>
        <p:txBody>
          <a:bodyPr wrap="square" lIns="0" tIns="0" rIns="0" bIns="0" rtlCol="0" anchor="ctr"/>
          <a:lstStyle/>
          <a:p>
            <a:pPr marL="0" indent="0" algn="ctr">
              <a:buNone/>
            </a:pPr>
            <a:r>
              <a:rPr lang="en-US" sz="5200" b="1">
                <a:solidFill>
                  <a:srgbClr val="FFFFFF"/>
                </a:solidFill>
                <a:latin typeface="Georgia" pitchFamily="34" charset="0"/>
                <a:ea typeface="Georgia" pitchFamily="34" charset="-122"/>
                <a:cs typeface="Georgia" pitchFamily="34" charset="-120"/>
              </a:rPr>
              <a:t>Thank You</a:t>
            </a:r>
            <a:endParaRPr lang="en-US" sz="5200"/>
          </a:p>
        </p:txBody>
      </p:sp>
      <p:sp>
        <p:nvSpPr>
          <p:cNvPr id="5" name="Shape 2"/>
          <p:cNvSpPr/>
          <p:nvPr/>
        </p:nvSpPr>
        <p:spPr>
          <a:xfrm>
            <a:off x="3200400" y="2743200"/>
            <a:ext cx="2743200" cy="0"/>
          </a:xfrm>
          <a:prstGeom prst="line">
            <a:avLst/>
          </a:prstGeom>
          <a:noFill/>
          <a:ln w="25400">
            <a:solidFill>
              <a:srgbClr val="0D9488"/>
            </a:solidFill>
            <a:prstDash val="solid"/>
          </a:ln>
        </p:spPr>
        <p:txBody>
          <a:bodyPr/>
          <a:lstStyle/>
          <a:p>
            <a:endParaRPr lang="en-US"/>
          </a:p>
        </p:txBody>
      </p:sp>
      <p:sp>
        <p:nvSpPr>
          <p:cNvPr id="6" name="Text 3"/>
          <p:cNvSpPr/>
          <p:nvPr/>
        </p:nvSpPr>
        <p:spPr>
          <a:xfrm>
            <a:off x="548640" y="3017520"/>
            <a:ext cx="8046720" cy="457200"/>
          </a:xfrm>
          <a:prstGeom prst="rect">
            <a:avLst/>
          </a:prstGeom>
          <a:noFill/>
          <a:ln/>
        </p:spPr>
        <p:txBody>
          <a:bodyPr wrap="square" lIns="0" tIns="0" rIns="0" bIns="0" rtlCol="0" anchor="ctr"/>
          <a:lstStyle/>
          <a:p>
            <a:pPr marL="0" indent="0" algn="ctr">
              <a:buNone/>
            </a:pPr>
            <a:r>
              <a:rPr lang="en-US" sz="1600">
                <a:solidFill>
                  <a:srgbClr val="5EEAD4"/>
                </a:solidFill>
                <a:latin typeface="Calibri" pitchFamily="34" charset="0"/>
                <a:ea typeface="Calibri" pitchFamily="34" charset="-122"/>
                <a:cs typeface="Calibri" pitchFamily="34" charset="-120"/>
              </a:rPr>
              <a:t>Healthcare Sector — The Ohio State University</a:t>
            </a:r>
            <a:endParaRPr lang="en-US" sz="1600"/>
          </a:p>
        </p:txBody>
      </p:sp>
      <p:sp>
        <p:nvSpPr>
          <p:cNvPr id="7" name="Text 4"/>
          <p:cNvSpPr/>
          <p:nvPr/>
        </p:nvSpPr>
        <p:spPr>
          <a:xfrm>
            <a:off x="548640" y="3657600"/>
            <a:ext cx="8046720" cy="457200"/>
          </a:xfrm>
          <a:prstGeom prst="rect">
            <a:avLst/>
          </a:prstGeom>
          <a:noFill/>
          <a:ln/>
        </p:spPr>
        <p:txBody>
          <a:bodyPr wrap="square" lIns="0" tIns="0" rIns="0" bIns="0" rtlCol="0" anchor="ctr"/>
          <a:lstStyle/>
          <a:p>
            <a:pPr marL="0" indent="0" algn="ctr">
              <a:buNone/>
            </a:pPr>
            <a:r>
              <a:rPr lang="en-US" sz="2000">
                <a:solidFill>
                  <a:srgbClr val="FFFFFF"/>
                </a:solidFill>
                <a:latin typeface="Georgia" pitchFamily="34" charset="0"/>
                <a:ea typeface="Georgia" pitchFamily="34" charset="-122"/>
                <a:cs typeface="Georgia" pitchFamily="34" charset="-120"/>
              </a:rPr>
              <a:t>Questions?</a:t>
            </a:r>
            <a:endParaRPr lang="en-US" sz="2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Healthcare Sector Size &amp; Weights</a:t>
            </a:r>
            <a:endParaRPr lang="en-US" sz="3400"/>
          </a:p>
        </p:txBody>
      </p:sp>
      <p:sp>
        <p:nvSpPr>
          <p:cNvPr id="3" name="Shape 1"/>
          <p:cNvSpPr/>
          <p:nvPr/>
        </p:nvSpPr>
        <p:spPr>
          <a:xfrm>
            <a:off x="548640" y="1143000"/>
            <a:ext cx="2560320" cy="16459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p:cNvSpPr/>
          <p:nvPr/>
        </p:nvSpPr>
        <p:spPr>
          <a:xfrm>
            <a:off x="548640" y="1143000"/>
            <a:ext cx="2560320" cy="54864"/>
          </a:xfrm>
          <a:prstGeom prst="rect">
            <a:avLst/>
          </a:prstGeom>
          <a:solidFill>
            <a:srgbClr val="0D9488"/>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822960" y="1417320"/>
            <a:ext cx="365760" cy="365760"/>
          </a:xfrm>
          <a:prstGeom prst="rect">
            <a:avLst/>
          </a:prstGeom>
        </p:spPr>
      </p:pic>
      <p:sp>
        <p:nvSpPr>
          <p:cNvPr id="6" name="Text 3"/>
          <p:cNvSpPr/>
          <p:nvPr/>
        </p:nvSpPr>
        <p:spPr>
          <a:xfrm>
            <a:off x="822960" y="1874520"/>
            <a:ext cx="2011680" cy="502920"/>
          </a:xfrm>
          <a:prstGeom prst="rect">
            <a:avLst/>
          </a:prstGeom>
          <a:noFill/>
          <a:ln/>
        </p:spPr>
        <p:txBody>
          <a:bodyPr wrap="square" lIns="0" tIns="0" rIns="0" bIns="0" rtlCol="0" anchor="ctr"/>
          <a:lstStyle/>
          <a:p>
            <a:pPr marL="0" indent="0">
              <a:buNone/>
            </a:pPr>
            <a:r>
              <a:rPr lang="en-US" sz="2800" b="1">
                <a:solidFill>
                  <a:srgbClr val="0F2439"/>
                </a:solidFill>
                <a:latin typeface="Georgia"/>
              </a:rPr>
              <a:t>10%</a:t>
            </a:r>
            <a:endParaRPr lang="en-US" sz="2800">
              <a:latin typeface="Georgia"/>
            </a:endParaRPr>
          </a:p>
        </p:txBody>
      </p:sp>
      <p:sp>
        <p:nvSpPr>
          <p:cNvPr id="7" name="Text 4"/>
          <p:cNvSpPr/>
          <p:nvPr/>
        </p:nvSpPr>
        <p:spPr>
          <a:xfrm>
            <a:off x="822960" y="2331720"/>
            <a:ext cx="2011680" cy="274320"/>
          </a:xfrm>
          <a:prstGeom prst="rect">
            <a:avLst/>
          </a:prstGeom>
          <a:noFill/>
          <a:ln/>
        </p:spPr>
        <p:txBody>
          <a:bodyPr wrap="square" lIns="0" tIns="0" rIns="0" bIns="0" rtlCol="0" anchor="ctr"/>
          <a:lstStyle/>
          <a:p>
            <a:pPr marL="0" indent="0">
              <a:buNone/>
            </a:pPr>
            <a:r>
              <a:rPr lang="en-US" sz="1200">
                <a:solidFill>
                  <a:srgbClr val="64748B"/>
                </a:solidFill>
                <a:latin typeface="Calibri" pitchFamily="34" charset="0"/>
                <a:ea typeface="Calibri" pitchFamily="34" charset="-122"/>
                <a:cs typeface="Calibri" pitchFamily="34" charset="-120"/>
              </a:rPr>
              <a:t>SIM Weight</a:t>
            </a:r>
            <a:endParaRPr lang="en-US" sz="1200"/>
          </a:p>
        </p:txBody>
      </p:sp>
      <p:sp>
        <p:nvSpPr>
          <p:cNvPr id="8" name="Shape 5"/>
          <p:cNvSpPr/>
          <p:nvPr/>
        </p:nvSpPr>
        <p:spPr>
          <a:xfrm>
            <a:off x="3383280" y="1143000"/>
            <a:ext cx="2560320" cy="16459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9" name="Shape 6"/>
          <p:cNvSpPr/>
          <p:nvPr/>
        </p:nvSpPr>
        <p:spPr>
          <a:xfrm>
            <a:off x="3383280" y="1143000"/>
            <a:ext cx="2560320" cy="54864"/>
          </a:xfrm>
          <a:prstGeom prst="rect">
            <a:avLst/>
          </a:prstGeom>
          <a:solidFill>
            <a:srgbClr val="0D9488"/>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3657600" y="1417320"/>
            <a:ext cx="365760" cy="365760"/>
          </a:xfrm>
          <a:prstGeom prst="rect">
            <a:avLst/>
          </a:prstGeom>
        </p:spPr>
      </p:pic>
      <p:sp>
        <p:nvSpPr>
          <p:cNvPr id="11" name="Text 7"/>
          <p:cNvSpPr/>
          <p:nvPr/>
        </p:nvSpPr>
        <p:spPr>
          <a:xfrm>
            <a:off x="3657600" y="1874520"/>
            <a:ext cx="2011680" cy="502920"/>
          </a:xfrm>
          <a:prstGeom prst="rect">
            <a:avLst/>
          </a:prstGeom>
          <a:noFill/>
          <a:ln/>
        </p:spPr>
        <p:txBody>
          <a:bodyPr wrap="square" lIns="0" tIns="0" rIns="0" bIns="0" rtlCol="0" anchor="ctr"/>
          <a:lstStyle/>
          <a:p>
            <a:pPr marL="0" indent="0">
              <a:buNone/>
            </a:pPr>
            <a:r>
              <a:rPr lang="en-US" sz="2800" b="1">
                <a:solidFill>
                  <a:srgbClr val="0F2439"/>
                </a:solidFill>
                <a:latin typeface="Georgia"/>
              </a:rPr>
              <a:t>~9.3%</a:t>
            </a:r>
            <a:endParaRPr lang="en-US" sz="2800"/>
          </a:p>
        </p:txBody>
      </p:sp>
      <p:sp>
        <p:nvSpPr>
          <p:cNvPr id="12" name="Text 8"/>
          <p:cNvSpPr/>
          <p:nvPr/>
        </p:nvSpPr>
        <p:spPr>
          <a:xfrm>
            <a:off x="3657600" y="2331720"/>
            <a:ext cx="2011680" cy="274320"/>
          </a:xfrm>
          <a:prstGeom prst="rect">
            <a:avLst/>
          </a:prstGeom>
          <a:noFill/>
          <a:ln/>
        </p:spPr>
        <p:txBody>
          <a:bodyPr wrap="square" lIns="0" tIns="0" rIns="0" bIns="0" rtlCol="0" anchor="ctr"/>
          <a:lstStyle/>
          <a:p>
            <a:pPr marL="0" indent="0">
              <a:buNone/>
            </a:pPr>
            <a:r>
              <a:rPr lang="en-US" sz="1200">
                <a:solidFill>
                  <a:srgbClr val="64748B"/>
                </a:solidFill>
                <a:latin typeface="Calibri" pitchFamily="34" charset="0"/>
                <a:ea typeface="Calibri" pitchFamily="34" charset="-122"/>
                <a:cs typeface="Calibri" pitchFamily="34" charset="-120"/>
              </a:rPr>
              <a:t>S&amp;P Weight</a:t>
            </a:r>
            <a:endParaRPr lang="en-US" sz="1200"/>
          </a:p>
        </p:txBody>
      </p:sp>
      <p:sp>
        <p:nvSpPr>
          <p:cNvPr id="13" name="Shape 9"/>
          <p:cNvSpPr/>
          <p:nvPr/>
        </p:nvSpPr>
        <p:spPr>
          <a:xfrm>
            <a:off x="6217920" y="1143000"/>
            <a:ext cx="2560320" cy="164592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4" name="Shape 10"/>
          <p:cNvSpPr/>
          <p:nvPr/>
        </p:nvSpPr>
        <p:spPr>
          <a:xfrm>
            <a:off x="6217920" y="1143000"/>
            <a:ext cx="2560320" cy="54864"/>
          </a:xfrm>
          <a:prstGeom prst="rect">
            <a:avLst/>
          </a:prstGeom>
          <a:solidFill>
            <a:srgbClr val="0D9488"/>
          </a:solidFill>
          <a:ln/>
        </p:spPr>
        <p:txBody>
          <a:bodyPr/>
          <a:lstStyle/>
          <a:p>
            <a:endParaRPr lang="en-US"/>
          </a:p>
        </p:txBody>
      </p:sp>
      <p:pic>
        <p:nvPicPr>
          <p:cNvPr id="15" name="Image 2" descr="preencoded.png"/>
          <p:cNvPicPr>
            <a:picLocks noChangeAspect="1"/>
          </p:cNvPicPr>
          <p:nvPr/>
        </p:nvPicPr>
        <p:blipFill>
          <a:blip r:embed="rId5"/>
          <a:stretch>
            <a:fillRect/>
          </a:stretch>
        </p:blipFill>
        <p:spPr>
          <a:xfrm>
            <a:off x="6492240" y="1417320"/>
            <a:ext cx="365760" cy="365760"/>
          </a:xfrm>
          <a:prstGeom prst="rect">
            <a:avLst/>
          </a:prstGeom>
        </p:spPr>
      </p:pic>
      <p:sp>
        <p:nvSpPr>
          <p:cNvPr id="16" name="Text 11"/>
          <p:cNvSpPr/>
          <p:nvPr/>
        </p:nvSpPr>
        <p:spPr>
          <a:xfrm>
            <a:off x="6492240" y="1874520"/>
            <a:ext cx="2011680" cy="502920"/>
          </a:xfrm>
          <a:prstGeom prst="rect">
            <a:avLst/>
          </a:prstGeom>
          <a:noFill/>
          <a:ln/>
        </p:spPr>
        <p:txBody>
          <a:bodyPr wrap="square" lIns="0" tIns="0" rIns="0" bIns="0" rtlCol="0" anchor="ctr"/>
          <a:lstStyle/>
          <a:p>
            <a:pPr marL="0" indent="0">
              <a:buNone/>
            </a:pPr>
            <a:r>
              <a:rPr lang="en-US" sz="2800" b="1">
                <a:solidFill>
                  <a:srgbClr val="0F2439"/>
                </a:solidFill>
                <a:latin typeface="Georgia"/>
                <a:ea typeface="Georgia" pitchFamily="34" charset="-122"/>
                <a:cs typeface="Georgia" pitchFamily="34" charset="-120"/>
              </a:rPr>
              <a:t>$7.083T</a:t>
            </a:r>
            <a:endParaRPr lang="en-US" sz="2800">
              <a:latin typeface="Georgia"/>
            </a:endParaRPr>
          </a:p>
        </p:txBody>
      </p:sp>
      <p:sp>
        <p:nvSpPr>
          <p:cNvPr id="17" name="Text 12"/>
          <p:cNvSpPr/>
          <p:nvPr/>
        </p:nvSpPr>
        <p:spPr>
          <a:xfrm>
            <a:off x="6492240" y="2331720"/>
            <a:ext cx="2011680" cy="274320"/>
          </a:xfrm>
          <a:prstGeom prst="rect">
            <a:avLst/>
          </a:prstGeom>
          <a:noFill/>
          <a:ln/>
        </p:spPr>
        <p:txBody>
          <a:bodyPr wrap="square" lIns="0" tIns="0" rIns="0" bIns="0" rtlCol="0" anchor="ctr"/>
          <a:lstStyle/>
          <a:p>
            <a:pPr marL="0" indent="0">
              <a:buNone/>
            </a:pPr>
            <a:r>
              <a:rPr lang="en-US" sz="1200">
                <a:solidFill>
                  <a:srgbClr val="64748B"/>
                </a:solidFill>
                <a:latin typeface="Calibri" pitchFamily="34" charset="0"/>
                <a:ea typeface="Calibri" pitchFamily="34" charset="-122"/>
                <a:cs typeface="Calibri" pitchFamily="34" charset="-120"/>
              </a:rPr>
              <a:t>Market Cap</a:t>
            </a:r>
            <a:endParaRPr lang="en-US" sz="1200"/>
          </a:p>
        </p:txBody>
      </p:sp>
      <p:sp>
        <p:nvSpPr>
          <p:cNvPr id="18" name="Shape 13"/>
          <p:cNvSpPr/>
          <p:nvPr/>
        </p:nvSpPr>
        <p:spPr>
          <a:xfrm>
            <a:off x="548640" y="3108960"/>
            <a:ext cx="8046720" cy="14630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9" name="Text 14"/>
          <p:cNvSpPr/>
          <p:nvPr/>
        </p:nvSpPr>
        <p:spPr>
          <a:xfrm>
            <a:off x="822960" y="4252186"/>
            <a:ext cx="7498080" cy="546689"/>
          </a:xfrm>
          <a:prstGeom prst="rect">
            <a:avLst/>
          </a:prstGeom>
          <a:noFill/>
          <a:ln/>
        </p:spPr>
        <p:txBody>
          <a:bodyPr wrap="square" lIns="0" tIns="0" rIns="0" bIns="0" rtlCol="0" anchor="t"/>
          <a:lstStyle/>
          <a:p>
            <a:pPr marL="0" indent="0">
              <a:buNone/>
            </a:pPr>
            <a:endParaRPr lang="en-US" sz="1300">
              <a:solidFill>
                <a:srgbClr val="64748B"/>
              </a:solidFill>
              <a:ea typeface="Calibri"/>
              <a:cs typeface="Calibri"/>
            </a:endParaRPr>
          </a:p>
        </p:txBody>
      </p:sp>
      <p:sp>
        <p:nvSpPr>
          <p:cNvPr id="20" name="Text 15"/>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pitchFamily="34" charset="0"/>
                <a:ea typeface="Calibri" pitchFamily="34" charset="-122"/>
                <a:cs typeface="Calibri" pitchFamily="34" charset="-120"/>
              </a:rPr>
              <a:t>3 / 22</a:t>
            </a:r>
            <a:endParaRPr lang="en-US" sz="800"/>
          </a:p>
        </p:txBody>
      </p:sp>
      <p:sp>
        <p:nvSpPr>
          <p:cNvPr id="22" name="TextBox 21">
            <a:extLst>
              <a:ext uri="{FF2B5EF4-FFF2-40B4-BE49-F238E27FC236}">
                <a16:creationId xmlns:a16="http://schemas.microsoft.com/office/drawing/2014/main" id="{320A2B19-31E9-7D40-8210-260114536B38}"/>
              </a:ext>
            </a:extLst>
          </p:cNvPr>
          <p:cNvSpPr txBox="1"/>
          <p:nvPr/>
        </p:nvSpPr>
        <p:spPr>
          <a:xfrm>
            <a:off x="838200" y="3322320"/>
            <a:ext cx="7071360" cy="10310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600">
                <a:ea typeface="Calibri"/>
                <a:cs typeface="Calibri"/>
              </a:rPr>
              <a:t>1139 Companies Total in the Sector</a:t>
            </a:r>
          </a:p>
          <a:p>
            <a:pPr marL="285750" indent="-285750">
              <a:buFont typeface="Arial"/>
              <a:buChar char="•"/>
            </a:pPr>
            <a:r>
              <a:rPr lang="en-US" sz="1600">
                <a:ea typeface="Calibri"/>
                <a:cs typeface="Calibri"/>
              </a:rPr>
              <a:t>59 Companies in the S&amp;P 500</a:t>
            </a:r>
          </a:p>
          <a:p>
            <a:pPr marL="285750" indent="-285750">
              <a:buFont typeface="Arial"/>
              <a:buChar char="•"/>
            </a:pPr>
            <a:r>
              <a:rPr lang="en-US" sz="1600">
                <a:ea typeface="Calibri"/>
                <a:cs typeface="Calibri"/>
              </a:rPr>
              <a:t>~ .5% decrease in S&amp;P Weight in the past month</a:t>
            </a:r>
          </a:p>
          <a:p>
            <a:endParaRPr lang="en-US" sz="1300">
              <a:ea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Industries Within the Sector</a:t>
            </a:r>
            <a:endParaRPr lang="en-US" sz="3400"/>
          </a:p>
        </p:txBody>
      </p:sp>
      <p:sp>
        <p:nvSpPr>
          <p:cNvPr id="3" name="Shape 1"/>
          <p:cNvSpPr/>
          <p:nvPr/>
        </p:nvSpPr>
        <p:spPr>
          <a:xfrm>
            <a:off x="548640" y="1143000"/>
            <a:ext cx="3931920" cy="1005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p:cNvSpPr/>
          <p:nvPr/>
        </p:nvSpPr>
        <p:spPr>
          <a:xfrm>
            <a:off x="548640" y="1143000"/>
            <a:ext cx="54864" cy="1005840"/>
          </a:xfrm>
          <a:prstGeom prst="rect">
            <a:avLst/>
          </a:prstGeom>
          <a:solidFill>
            <a:srgbClr val="0D9488"/>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822960" y="1325880"/>
            <a:ext cx="365760" cy="365760"/>
          </a:xfrm>
          <a:prstGeom prst="rect">
            <a:avLst/>
          </a:prstGeom>
        </p:spPr>
      </p:pic>
      <p:sp>
        <p:nvSpPr>
          <p:cNvPr id="6" name="Text 3"/>
          <p:cNvSpPr/>
          <p:nvPr/>
        </p:nvSpPr>
        <p:spPr>
          <a:xfrm>
            <a:off x="1325880" y="1234440"/>
            <a:ext cx="2834640" cy="36576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Pharmaceuticals</a:t>
            </a:r>
            <a:endParaRPr lang="en-US" sz="1500"/>
          </a:p>
        </p:txBody>
      </p:sp>
      <p:sp>
        <p:nvSpPr>
          <p:cNvPr id="7" name="Text 4"/>
          <p:cNvSpPr/>
          <p:nvPr/>
        </p:nvSpPr>
        <p:spPr>
          <a:xfrm>
            <a:off x="1325880" y="1600200"/>
            <a:ext cx="2834640" cy="365760"/>
          </a:xfrm>
          <a:prstGeom prst="rect">
            <a:avLst/>
          </a:prstGeom>
          <a:noFill/>
          <a:ln/>
        </p:spPr>
        <p:txBody>
          <a:bodyPr wrap="square" lIns="0" tIns="0" rIns="0" bIns="0" rtlCol="0" anchor="ctr"/>
          <a:lstStyle/>
          <a:p>
            <a:pPr marL="0" indent="0">
              <a:buNone/>
            </a:pPr>
            <a:r>
              <a:rPr lang="en-US" sz="1100">
                <a:solidFill>
                  <a:srgbClr val="64748B"/>
                </a:solidFill>
                <a:latin typeface="Calibri" pitchFamily="34" charset="0"/>
                <a:ea typeface="Calibri" pitchFamily="34" charset="-122"/>
                <a:cs typeface="Calibri" pitchFamily="34" charset="-120"/>
              </a:rPr>
              <a:t>Drug discovery, development, and commercialization</a:t>
            </a:r>
            <a:endParaRPr lang="en-US" sz="1100"/>
          </a:p>
        </p:txBody>
      </p:sp>
      <p:sp>
        <p:nvSpPr>
          <p:cNvPr id="8" name="Shape 5"/>
          <p:cNvSpPr/>
          <p:nvPr/>
        </p:nvSpPr>
        <p:spPr>
          <a:xfrm>
            <a:off x="548640" y="2331720"/>
            <a:ext cx="3931920" cy="1005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9" name="Shape 6"/>
          <p:cNvSpPr/>
          <p:nvPr/>
        </p:nvSpPr>
        <p:spPr>
          <a:xfrm>
            <a:off x="548640" y="2331720"/>
            <a:ext cx="54864" cy="1005840"/>
          </a:xfrm>
          <a:prstGeom prst="rect">
            <a:avLst/>
          </a:prstGeom>
          <a:solidFill>
            <a:srgbClr val="0D9488"/>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822960" y="2514600"/>
            <a:ext cx="365760" cy="365760"/>
          </a:xfrm>
          <a:prstGeom prst="rect">
            <a:avLst/>
          </a:prstGeom>
        </p:spPr>
      </p:pic>
      <p:sp>
        <p:nvSpPr>
          <p:cNvPr id="11" name="Text 7"/>
          <p:cNvSpPr/>
          <p:nvPr/>
        </p:nvSpPr>
        <p:spPr>
          <a:xfrm>
            <a:off x="1325880" y="2423160"/>
            <a:ext cx="2834640" cy="36576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Biotechnology</a:t>
            </a:r>
            <a:endParaRPr lang="en-US" sz="1500"/>
          </a:p>
        </p:txBody>
      </p:sp>
      <p:sp>
        <p:nvSpPr>
          <p:cNvPr id="12" name="Text 8"/>
          <p:cNvSpPr/>
          <p:nvPr/>
        </p:nvSpPr>
        <p:spPr>
          <a:xfrm>
            <a:off x="1325880" y="2788920"/>
            <a:ext cx="2834640" cy="365760"/>
          </a:xfrm>
          <a:prstGeom prst="rect">
            <a:avLst/>
          </a:prstGeom>
          <a:noFill/>
          <a:ln/>
        </p:spPr>
        <p:txBody>
          <a:bodyPr wrap="square" lIns="0" tIns="0" rIns="0" bIns="0" rtlCol="0" anchor="ctr"/>
          <a:lstStyle/>
          <a:p>
            <a:pPr marL="0" indent="0">
              <a:buNone/>
            </a:pPr>
            <a:r>
              <a:rPr lang="en-US" sz="1100">
                <a:solidFill>
                  <a:srgbClr val="64748B"/>
                </a:solidFill>
                <a:latin typeface="Calibri" pitchFamily="34" charset="0"/>
                <a:ea typeface="Calibri" pitchFamily="34" charset="-122"/>
                <a:cs typeface="Calibri" pitchFamily="34" charset="-120"/>
              </a:rPr>
              <a:t>Biologic therapies, gene editing, immunology</a:t>
            </a:r>
            <a:endParaRPr lang="en-US" sz="1100"/>
          </a:p>
        </p:txBody>
      </p:sp>
      <p:sp>
        <p:nvSpPr>
          <p:cNvPr id="13" name="Shape 9"/>
          <p:cNvSpPr/>
          <p:nvPr/>
        </p:nvSpPr>
        <p:spPr>
          <a:xfrm>
            <a:off x="548640" y="3520440"/>
            <a:ext cx="3931920" cy="1005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4" name="Shape 10"/>
          <p:cNvSpPr/>
          <p:nvPr/>
        </p:nvSpPr>
        <p:spPr>
          <a:xfrm>
            <a:off x="548640" y="3520440"/>
            <a:ext cx="54864" cy="1005840"/>
          </a:xfrm>
          <a:prstGeom prst="rect">
            <a:avLst/>
          </a:prstGeom>
          <a:solidFill>
            <a:srgbClr val="0D9488"/>
          </a:solidFill>
          <a:ln/>
        </p:spPr>
        <p:txBody>
          <a:bodyPr/>
          <a:lstStyle/>
          <a:p>
            <a:endParaRPr lang="en-US"/>
          </a:p>
        </p:txBody>
      </p:sp>
      <p:pic>
        <p:nvPicPr>
          <p:cNvPr id="15" name="Image 2" descr="preencoded.png"/>
          <p:cNvPicPr>
            <a:picLocks noChangeAspect="1"/>
          </p:cNvPicPr>
          <p:nvPr/>
        </p:nvPicPr>
        <p:blipFill>
          <a:blip r:embed="rId5"/>
          <a:stretch>
            <a:fillRect/>
          </a:stretch>
        </p:blipFill>
        <p:spPr>
          <a:xfrm>
            <a:off x="822960" y="3703320"/>
            <a:ext cx="365760" cy="365760"/>
          </a:xfrm>
          <a:prstGeom prst="rect">
            <a:avLst/>
          </a:prstGeom>
        </p:spPr>
      </p:pic>
      <p:sp>
        <p:nvSpPr>
          <p:cNvPr id="16" name="Text 11"/>
          <p:cNvSpPr/>
          <p:nvPr/>
        </p:nvSpPr>
        <p:spPr>
          <a:xfrm>
            <a:off x="1325880" y="3611880"/>
            <a:ext cx="2834640" cy="36576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Health Care Insurance</a:t>
            </a:r>
            <a:endParaRPr lang="en-US" sz="1500"/>
          </a:p>
        </p:txBody>
      </p:sp>
      <p:sp>
        <p:nvSpPr>
          <p:cNvPr id="17" name="Text 12"/>
          <p:cNvSpPr/>
          <p:nvPr/>
        </p:nvSpPr>
        <p:spPr>
          <a:xfrm>
            <a:off x="1325880" y="3977640"/>
            <a:ext cx="2834640" cy="365760"/>
          </a:xfrm>
          <a:prstGeom prst="rect">
            <a:avLst/>
          </a:prstGeom>
          <a:noFill/>
          <a:ln/>
        </p:spPr>
        <p:txBody>
          <a:bodyPr wrap="square" lIns="0" tIns="0" rIns="0" bIns="0" rtlCol="0" anchor="ctr"/>
          <a:lstStyle/>
          <a:p>
            <a:pPr marL="0" indent="0">
              <a:buNone/>
            </a:pPr>
            <a:r>
              <a:rPr lang="en-US" sz="1100">
                <a:solidFill>
                  <a:srgbClr val="64748B"/>
                </a:solidFill>
                <a:latin typeface="Calibri" pitchFamily="34" charset="0"/>
                <a:ea typeface="Calibri" pitchFamily="34" charset="-122"/>
                <a:cs typeface="Calibri" pitchFamily="34" charset="-120"/>
              </a:rPr>
              <a:t>Managed care, Medicare Advantage, PBMs</a:t>
            </a:r>
            <a:endParaRPr lang="en-US" sz="1100"/>
          </a:p>
        </p:txBody>
      </p:sp>
      <p:sp>
        <p:nvSpPr>
          <p:cNvPr id="18" name="Shape 13"/>
          <p:cNvSpPr/>
          <p:nvPr/>
        </p:nvSpPr>
        <p:spPr>
          <a:xfrm>
            <a:off x="4754880" y="1143000"/>
            <a:ext cx="3931920" cy="1005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9" name="Shape 14"/>
          <p:cNvSpPr/>
          <p:nvPr/>
        </p:nvSpPr>
        <p:spPr>
          <a:xfrm>
            <a:off x="4754880" y="1143000"/>
            <a:ext cx="54864" cy="1005840"/>
          </a:xfrm>
          <a:prstGeom prst="rect">
            <a:avLst/>
          </a:prstGeom>
          <a:solidFill>
            <a:srgbClr val="0D9488"/>
          </a:solidFill>
          <a:ln/>
        </p:spPr>
        <p:txBody>
          <a:bodyPr/>
          <a:lstStyle/>
          <a:p>
            <a:endParaRPr lang="en-US"/>
          </a:p>
        </p:txBody>
      </p:sp>
      <p:pic>
        <p:nvPicPr>
          <p:cNvPr id="20" name="Image 3" descr="preencoded.png"/>
          <p:cNvPicPr>
            <a:picLocks noChangeAspect="1"/>
          </p:cNvPicPr>
          <p:nvPr/>
        </p:nvPicPr>
        <p:blipFill>
          <a:blip r:embed="rId6"/>
          <a:stretch>
            <a:fillRect/>
          </a:stretch>
        </p:blipFill>
        <p:spPr>
          <a:xfrm>
            <a:off x="5029200" y="1325880"/>
            <a:ext cx="365760" cy="365760"/>
          </a:xfrm>
          <a:prstGeom prst="rect">
            <a:avLst/>
          </a:prstGeom>
        </p:spPr>
      </p:pic>
      <p:sp>
        <p:nvSpPr>
          <p:cNvPr id="21" name="Text 15"/>
          <p:cNvSpPr/>
          <p:nvPr/>
        </p:nvSpPr>
        <p:spPr>
          <a:xfrm>
            <a:off x="5532120" y="1234440"/>
            <a:ext cx="2834640" cy="36576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Medical Devices</a:t>
            </a:r>
            <a:endParaRPr lang="en-US" sz="1500"/>
          </a:p>
        </p:txBody>
      </p:sp>
      <p:sp>
        <p:nvSpPr>
          <p:cNvPr id="22" name="Text 16"/>
          <p:cNvSpPr/>
          <p:nvPr/>
        </p:nvSpPr>
        <p:spPr>
          <a:xfrm>
            <a:off x="5532120" y="1600200"/>
            <a:ext cx="2834640" cy="365760"/>
          </a:xfrm>
          <a:prstGeom prst="rect">
            <a:avLst/>
          </a:prstGeom>
          <a:noFill/>
          <a:ln/>
        </p:spPr>
        <p:txBody>
          <a:bodyPr wrap="square" lIns="0" tIns="0" rIns="0" bIns="0" rtlCol="0" anchor="ctr"/>
          <a:lstStyle/>
          <a:p>
            <a:pPr marL="0" indent="0">
              <a:buNone/>
            </a:pPr>
            <a:r>
              <a:rPr lang="en-US" sz="1100">
                <a:solidFill>
                  <a:srgbClr val="64748B"/>
                </a:solidFill>
                <a:latin typeface="Calibri" pitchFamily="34" charset="0"/>
                <a:ea typeface="Calibri" pitchFamily="34" charset="-122"/>
                <a:cs typeface="Calibri" pitchFamily="34" charset="-120"/>
              </a:rPr>
              <a:t>Surgical instruments, implants, diagnostics</a:t>
            </a:r>
            <a:endParaRPr lang="en-US" sz="1100"/>
          </a:p>
        </p:txBody>
      </p:sp>
      <p:sp>
        <p:nvSpPr>
          <p:cNvPr id="23" name="Shape 17"/>
          <p:cNvSpPr/>
          <p:nvPr/>
        </p:nvSpPr>
        <p:spPr>
          <a:xfrm>
            <a:off x="4754880" y="2331720"/>
            <a:ext cx="3931920" cy="1005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24" name="Shape 18"/>
          <p:cNvSpPr/>
          <p:nvPr/>
        </p:nvSpPr>
        <p:spPr>
          <a:xfrm>
            <a:off x="4754880" y="2331720"/>
            <a:ext cx="54864" cy="1005840"/>
          </a:xfrm>
          <a:prstGeom prst="rect">
            <a:avLst/>
          </a:prstGeom>
          <a:solidFill>
            <a:srgbClr val="0D9488"/>
          </a:solidFill>
          <a:ln/>
        </p:spPr>
        <p:txBody>
          <a:bodyPr/>
          <a:lstStyle/>
          <a:p>
            <a:endParaRPr lang="en-US"/>
          </a:p>
        </p:txBody>
      </p:sp>
      <p:pic>
        <p:nvPicPr>
          <p:cNvPr id="25" name="Image 4" descr="preencoded.png"/>
          <p:cNvPicPr>
            <a:picLocks noChangeAspect="1"/>
          </p:cNvPicPr>
          <p:nvPr/>
        </p:nvPicPr>
        <p:blipFill>
          <a:blip r:embed="rId7"/>
          <a:stretch>
            <a:fillRect/>
          </a:stretch>
        </p:blipFill>
        <p:spPr>
          <a:xfrm>
            <a:off x="5029200" y="2514600"/>
            <a:ext cx="365760" cy="365760"/>
          </a:xfrm>
          <a:prstGeom prst="rect">
            <a:avLst/>
          </a:prstGeom>
        </p:spPr>
      </p:pic>
      <p:sp>
        <p:nvSpPr>
          <p:cNvPr id="26" name="Text 19"/>
          <p:cNvSpPr/>
          <p:nvPr/>
        </p:nvSpPr>
        <p:spPr>
          <a:xfrm>
            <a:off x="5532120" y="2423160"/>
            <a:ext cx="2834640" cy="36576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Healthcare Services</a:t>
            </a:r>
            <a:endParaRPr lang="en-US" sz="1500"/>
          </a:p>
        </p:txBody>
      </p:sp>
      <p:sp>
        <p:nvSpPr>
          <p:cNvPr id="27" name="Text 20"/>
          <p:cNvSpPr/>
          <p:nvPr/>
        </p:nvSpPr>
        <p:spPr>
          <a:xfrm>
            <a:off x="5532120" y="2788920"/>
            <a:ext cx="2834640" cy="365760"/>
          </a:xfrm>
          <a:prstGeom prst="rect">
            <a:avLst/>
          </a:prstGeom>
          <a:noFill/>
          <a:ln/>
        </p:spPr>
        <p:txBody>
          <a:bodyPr wrap="square" lIns="0" tIns="0" rIns="0" bIns="0" rtlCol="0" anchor="ctr"/>
          <a:lstStyle/>
          <a:p>
            <a:pPr marL="0" indent="0">
              <a:buNone/>
            </a:pPr>
            <a:r>
              <a:rPr lang="en-US" sz="1100">
                <a:solidFill>
                  <a:srgbClr val="64748B"/>
                </a:solidFill>
                <a:latin typeface="Calibri" pitchFamily="34" charset="0"/>
                <a:ea typeface="Calibri" pitchFamily="34" charset="-122"/>
                <a:cs typeface="Calibri" pitchFamily="34" charset="-120"/>
              </a:rPr>
              <a:t>Hospitals, clinics, lab services, distribution</a:t>
            </a:r>
            <a:endParaRPr lang="en-US" sz="1100"/>
          </a:p>
        </p:txBody>
      </p:sp>
      <p:sp>
        <p:nvSpPr>
          <p:cNvPr id="28" name="Text 21"/>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pitchFamily="34" charset="0"/>
                <a:ea typeface="Calibri" pitchFamily="34" charset="-122"/>
                <a:cs typeface="Calibri" pitchFamily="34" charset="-120"/>
              </a:rPr>
              <a:t>4 / 22</a:t>
            </a:r>
            <a:endParaRPr lang="en-US" sz="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6858000" cy="54864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Largest Companies</a:t>
            </a:r>
            <a:endParaRPr lang="en-US" sz="3400"/>
          </a:p>
        </p:txBody>
      </p:sp>
      <p:sp>
        <p:nvSpPr>
          <p:cNvPr id="3" name="Text 1"/>
          <p:cNvSpPr/>
          <p:nvPr/>
        </p:nvSpPr>
        <p:spPr>
          <a:xfrm>
            <a:off x="6858000" y="320040"/>
            <a:ext cx="1828800" cy="365760"/>
          </a:xfrm>
          <a:prstGeom prst="rect">
            <a:avLst/>
          </a:prstGeom>
          <a:noFill/>
          <a:ln/>
        </p:spPr>
        <p:txBody>
          <a:bodyPr wrap="square" lIns="0" tIns="0" rIns="0" bIns="0" rtlCol="0" anchor="ctr"/>
          <a:lstStyle/>
          <a:p>
            <a:pPr marL="0" indent="0" algn="r">
              <a:buNone/>
            </a:pPr>
            <a:r>
              <a:rPr lang="en-US" sz="1000" i="1">
                <a:solidFill>
                  <a:srgbClr val="64748B"/>
                </a:solidFill>
                <a:latin typeface="Calibri" pitchFamily="34" charset="0"/>
                <a:ea typeface="Calibri" pitchFamily="34" charset="-122"/>
                <a:cs typeface="Calibri" pitchFamily="34" charset="-120"/>
              </a:rPr>
              <a:t>Source: Yahoo Finance</a:t>
            </a:r>
            <a:endParaRPr lang="en-US" sz="1000"/>
          </a:p>
        </p:txBody>
      </p:sp>
      <p:sp>
        <p:nvSpPr>
          <p:cNvPr id="4" name="Shape 2"/>
          <p:cNvSpPr/>
          <p:nvPr/>
        </p:nvSpPr>
        <p:spPr>
          <a:xfrm>
            <a:off x="365760" y="960120"/>
            <a:ext cx="8412480" cy="384048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pic>
        <p:nvPicPr>
          <p:cNvPr id="5" name="Image 0" descr="/home/claude/unpacked_orig/ppt/media/image2.png"/>
          <p:cNvPicPr>
            <a:picLocks noChangeAspect="1"/>
          </p:cNvPicPr>
          <p:nvPr/>
        </p:nvPicPr>
        <p:blipFill>
          <a:blip r:embed="rId3"/>
          <a:srcRect/>
          <a:stretch/>
        </p:blipFill>
        <p:spPr>
          <a:xfrm>
            <a:off x="495300" y="1261110"/>
            <a:ext cx="8162925" cy="3238500"/>
          </a:xfrm>
          <a:prstGeom prst="rect">
            <a:avLst/>
          </a:prstGeom>
        </p:spPr>
      </p:pic>
      <p:sp>
        <p:nvSpPr>
          <p:cNvPr id="6" name="Text 3"/>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pitchFamily="34" charset="0"/>
                <a:ea typeface="Calibri" pitchFamily="34" charset="-122"/>
                <a:cs typeface="Calibri" pitchFamily="34" charset="-120"/>
              </a:rPr>
              <a:t>5 / 22</a:t>
            </a:r>
            <a:endParaRPr lang="en-US" sz="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a:extLst>
            <a:ext uri="{FF2B5EF4-FFF2-40B4-BE49-F238E27FC236}">
              <a16:creationId xmlns:a16="http://schemas.microsoft.com/office/drawing/2014/main" id="{16CC496E-2130-5133-FFBE-1AB94C720F3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5DCBD1B-AA69-BEFC-D04D-23A2D83494AC}"/>
              </a:ext>
            </a:extLst>
          </p:cNvPr>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Sector Performance</a:t>
            </a:r>
            <a:endParaRPr lang="en-US" sz="3400"/>
          </a:p>
        </p:txBody>
      </p:sp>
      <p:sp>
        <p:nvSpPr>
          <p:cNvPr id="3" name="Shape 1">
            <a:extLst>
              <a:ext uri="{FF2B5EF4-FFF2-40B4-BE49-F238E27FC236}">
                <a16:creationId xmlns:a16="http://schemas.microsoft.com/office/drawing/2014/main" id="{96511D9A-8D94-29E9-3943-286B4748B22C}"/>
              </a:ext>
            </a:extLst>
          </p:cNvPr>
          <p:cNvSpPr/>
          <p:nvPr/>
        </p:nvSpPr>
        <p:spPr>
          <a:xfrm>
            <a:off x="548640" y="1164566"/>
            <a:ext cx="7652061" cy="3270274"/>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a:extLst>
              <a:ext uri="{FF2B5EF4-FFF2-40B4-BE49-F238E27FC236}">
                <a16:creationId xmlns:a16="http://schemas.microsoft.com/office/drawing/2014/main" id="{EC92CB69-43C1-D365-D8A0-3142FA0C7E87}"/>
              </a:ext>
            </a:extLst>
          </p:cNvPr>
          <p:cNvSpPr/>
          <p:nvPr/>
        </p:nvSpPr>
        <p:spPr>
          <a:xfrm>
            <a:off x="548640" y="1132217"/>
            <a:ext cx="7652061" cy="33298"/>
          </a:xfrm>
          <a:prstGeom prst="rect">
            <a:avLst/>
          </a:prstGeom>
          <a:solidFill>
            <a:srgbClr val="0D9488"/>
          </a:solidFill>
          <a:ln/>
        </p:spPr>
        <p:txBody>
          <a:bodyPr/>
          <a:lstStyle/>
          <a:p>
            <a:endParaRPr lang="en-US"/>
          </a:p>
        </p:txBody>
      </p:sp>
      <p:sp>
        <p:nvSpPr>
          <p:cNvPr id="5" name="Text 3">
            <a:extLst>
              <a:ext uri="{FF2B5EF4-FFF2-40B4-BE49-F238E27FC236}">
                <a16:creationId xmlns:a16="http://schemas.microsoft.com/office/drawing/2014/main" id="{50C728AD-29F1-E567-5470-9F1D163C1E54}"/>
              </a:ext>
            </a:extLst>
          </p:cNvPr>
          <p:cNvSpPr/>
          <p:nvPr/>
        </p:nvSpPr>
        <p:spPr>
          <a:xfrm>
            <a:off x="822960" y="1371600"/>
            <a:ext cx="3383280" cy="411480"/>
          </a:xfrm>
          <a:prstGeom prst="rect">
            <a:avLst/>
          </a:prstGeom>
          <a:noFill/>
          <a:ln/>
        </p:spPr>
        <p:txBody>
          <a:bodyPr wrap="square" lIns="0" tIns="0" rIns="0" bIns="0" rtlCol="0" anchor="ctr"/>
          <a:lstStyle/>
          <a:p>
            <a:pPr marL="0" indent="0">
              <a:buNone/>
            </a:pPr>
            <a:r>
              <a:rPr lang="en-US" sz="1800" b="1">
                <a:solidFill>
                  <a:srgbClr val="0F2439"/>
                </a:solidFill>
                <a:latin typeface="Georgia" pitchFamily="34" charset="0"/>
                <a:ea typeface="Georgia" pitchFamily="34" charset="-122"/>
                <a:cs typeface="Georgia" pitchFamily="34" charset="-120"/>
              </a:rPr>
              <a:t>Year-to-Date</a:t>
            </a:r>
            <a:endParaRPr lang="en-US" sz="1800"/>
          </a:p>
        </p:txBody>
      </p:sp>
      <p:sp>
        <p:nvSpPr>
          <p:cNvPr id="11" name="Text 9">
            <a:extLst>
              <a:ext uri="{FF2B5EF4-FFF2-40B4-BE49-F238E27FC236}">
                <a16:creationId xmlns:a16="http://schemas.microsoft.com/office/drawing/2014/main" id="{117BE27A-2CF5-3D2D-35AE-46EF0EC032A0}"/>
              </a:ext>
            </a:extLst>
          </p:cNvPr>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pitchFamily="34" charset="0"/>
                <a:ea typeface="Calibri" pitchFamily="34" charset="-122"/>
                <a:cs typeface="Calibri" pitchFamily="34" charset="-120"/>
              </a:rPr>
              <a:t>6 / 22</a:t>
            </a:r>
            <a:endParaRPr lang="en-US" sz="800"/>
          </a:p>
        </p:txBody>
      </p:sp>
      <p:pic>
        <p:nvPicPr>
          <p:cNvPr id="12" name="Picture 11">
            <a:extLst>
              <a:ext uri="{FF2B5EF4-FFF2-40B4-BE49-F238E27FC236}">
                <a16:creationId xmlns:a16="http://schemas.microsoft.com/office/drawing/2014/main" id="{32979F0E-C1BC-5047-83B5-20DFEF958B36}"/>
              </a:ext>
            </a:extLst>
          </p:cNvPr>
          <p:cNvPicPr>
            <a:picLocks noChangeAspect="1"/>
          </p:cNvPicPr>
          <p:nvPr/>
        </p:nvPicPr>
        <p:blipFill>
          <a:blip r:embed="rId3"/>
          <a:stretch>
            <a:fillRect/>
          </a:stretch>
        </p:blipFill>
        <p:spPr>
          <a:xfrm>
            <a:off x="1526156" y="1778839"/>
            <a:ext cx="6102470" cy="2664125"/>
          </a:xfrm>
          <a:prstGeom prst="rect">
            <a:avLst/>
          </a:prstGeom>
        </p:spPr>
      </p:pic>
    </p:spTree>
    <p:extLst>
      <p:ext uri="{BB962C8B-B14F-4D97-AF65-F5344CB8AC3E}">
        <p14:creationId xmlns:p14="http://schemas.microsoft.com/office/powerpoint/2010/main" val="3220046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pitchFamily="34" charset="0"/>
                <a:ea typeface="Georgia" pitchFamily="34" charset="-122"/>
                <a:cs typeface="Georgia" pitchFamily="34" charset="-120"/>
              </a:rPr>
              <a:t>Sector Performance</a:t>
            </a:r>
            <a:endParaRPr lang="en-US" sz="3400"/>
          </a:p>
        </p:txBody>
      </p:sp>
      <p:sp>
        <p:nvSpPr>
          <p:cNvPr id="7" name="Shape 5"/>
          <p:cNvSpPr/>
          <p:nvPr/>
        </p:nvSpPr>
        <p:spPr>
          <a:xfrm>
            <a:off x="549503" y="1153783"/>
            <a:ext cx="8137297" cy="3270274"/>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8" name="Shape 6"/>
          <p:cNvSpPr/>
          <p:nvPr/>
        </p:nvSpPr>
        <p:spPr>
          <a:xfrm flipV="1">
            <a:off x="549503" y="1100817"/>
            <a:ext cx="8137297" cy="42183"/>
          </a:xfrm>
          <a:prstGeom prst="rect">
            <a:avLst/>
          </a:prstGeom>
          <a:solidFill>
            <a:srgbClr val="1B3A5C"/>
          </a:solidFill>
          <a:ln/>
        </p:spPr>
        <p:txBody>
          <a:bodyPr/>
          <a:lstStyle/>
          <a:p>
            <a:endParaRPr lang="en-US"/>
          </a:p>
        </p:txBody>
      </p:sp>
      <p:sp>
        <p:nvSpPr>
          <p:cNvPr id="9" name="Text 7"/>
          <p:cNvSpPr/>
          <p:nvPr/>
        </p:nvSpPr>
        <p:spPr>
          <a:xfrm>
            <a:off x="791474" y="1285336"/>
            <a:ext cx="3383280" cy="411480"/>
          </a:xfrm>
          <a:prstGeom prst="rect">
            <a:avLst/>
          </a:prstGeom>
          <a:noFill/>
          <a:ln/>
        </p:spPr>
        <p:txBody>
          <a:bodyPr wrap="square" lIns="0" tIns="0" rIns="0" bIns="0" rtlCol="0" anchor="ctr"/>
          <a:lstStyle/>
          <a:p>
            <a:r>
              <a:rPr lang="en-US" b="1">
                <a:solidFill>
                  <a:srgbClr val="0F2439"/>
                </a:solidFill>
                <a:latin typeface="Georgia"/>
              </a:rPr>
              <a:t>1-Year Return</a:t>
            </a:r>
            <a:endParaRPr lang="en-US" sz="1800" b="1">
              <a:solidFill>
                <a:srgbClr val="0F2439"/>
              </a:solidFill>
              <a:latin typeface="Georgia"/>
            </a:endParaRPr>
          </a:p>
        </p:txBody>
      </p:sp>
      <p:sp>
        <p:nvSpPr>
          <p:cNvPr id="11" name="Text 9"/>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7/ 22</a:t>
            </a:r>
            <a:endParaRPr lang="en-US" sz="800">
              <a:latin typeface="Calibri"/>
              <a:ea typeface="Calibri"/>
              <a:cs typeface="Calibri"/>
            </a:endParaRPr>
          </a:p>
        </p:txBody>
      </p:sp>
      <p:pic>
        <p:nvPicPr>
          <p:cNvPr id="13" name="Picture 12">
            <a:extLst>
              <a:ext uri="{FF2B5EF4-FFF2-40B4-BE49-F238E27FC236}">
                <a16:creationId xmlns:a16="http://schemas.microsoft.com/office/drawing/2014/main" id="{B2BFFA9E-B4A7-F55D-1BA7-8A17F9E1C8B3}"/>
              </a:ext>
            </a:extLst>
          </p:cNvPr>
          <p:cNvPicPr>
            <a:picLocks noChangeAspect="1"/>
          </p:cNvPicPr>
          <p:nvPr/>
        </p:nvPicPr>
        <p:blipFill>
          <a:blip r:embed="rId3"/>
          <a:stretch>
            <a:fillRect/>
          </a:stretch>
        </p:blipFill>
        <p:spPr>
          <a:xfrm>
            <a:off x="1437647" y="1693562"/>
            <a:ext cx="6257926" cy="272684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400" b="1">
                <a:solidFill>
                  <a:srgbClr val="0F2439"/>
                </a:solidFill>
                <a:latin typeface="Georgia"/>
                <a:ea typeface="Georgia" pitchFamily="34" charset="-122"/>
                <a:cs typeface="Georgia" pitchFamily="34" charset="-120"/>
              </a:rPr>
              <a:t>Demand Analysis</a:t>
            </a:r>
            <a:endParaRPr lang="en-US" sz="3400">
              <a:latin typeface="Georgia"/>
            </a:endParaRPr>
          </a:p>
        </p:txBody>
      </p:sp>
      <p:sp>
        <p:nvSpPr>
          <p:cNvPr id="3" name="Shape 1"/>
          <p:cNvSpPr/>
          <p:nvPr/>
        </p:nvSpPr>
        <p:spPr>
          <a:xfrm>
            <a:off x="548640" y="1143000"/>
            <a:ext cx="8046720" cy="105156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p:cNvSpPr/>
          <p:nvPr/>
        </p:nvSpPr>
        <p:spPr>
          <a:xfrm>
            <a:off x="548640" y="1143000"/>
            <a:ext cx="54864" cy="1051560"/>
          </a:xfrm>
          <a:prstGeom prst="rect">
            <a:avLst/>
          </a:prstGeom>
          <a:solidFill>
            <a:srgbClr val="0D9488"/>
          </a:solidFill>
          <a:ln/>
        </p:spPr>
        <p:txBody>
          <a:bodyPr/>
          <a:lstStyle/>
          <a:p>
            <a:endParaRPr lang="en-US"/>
          </a:p>
        </p:txBody>
      </p:sp>
      <p:sp>
        <p:nvSpPr>
          <p:cNvPr id="5" name="Shape 3"/>
          <p:cNvSpPr/>
          <p:nvPr/>
        </p:nvSpPr>
        <p:spPr>
          <a:xfrm>
            <a:off x="822960" y="1371600"/>
            <a:ext cx="594360" cy="594360"/>
          </a:xfrm>
          <a:prstGeom prst="ellipse">
            <a:avLst/>
          </a:prstGeom>
          <a:solidFill>
            <a:srgbClr val="F0FDFA"/>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932688" y="1444752"/>
            <a:ext cx="365760" cy="365760"/>
          </a:xfrm>
          <a:prstGeom prst="rect">
            <a:avLst/>
          </a:prstGeom>
        </p:spPr>
      </p:pic>
      <p:sp>
        <p:nvSpPr>
          <p:cNvPr id="7" name="Text 4"/>
          <p:cNvSpPr/>
          <p:nvPr/>
        </p:nvSpPr>
        <p:spPr>
          <a:xfrm>
            <a:off x="1645920" y="1280160"/>
            <a:ext cx="6675120" cy="320040"/>
          </a:xfrm>
          <a:prstGeom prst="rect">
            <a:avLst/>
          </a:prstGeom>
          <a:noFill/>
          <a:ln/>
        </p:spPr>
        <p:txBody>
          <a:bodyPr wrap="square" lIns="0" tIns="0" rIns="0" bIns="0" rtlCol="0" anchor="ctr"/>
          <a:lstStyle/>
          <a:p>
            <a:pPr marL="0" indent="0">
              <a:buNone/>
            </a:pPr>
            <a:r>
              <a:rPr lang="en-US" sz="1600" b="1">
                <a:solidFill>
                  <a:srgbClr val="0F2439"/>
                </a:solidFill>
                <a:latin typeface="Georgia" pitchFamily="34" charset="0"/>
                <a:ea typeface="Georgia" pitchFamily="34" charset="-122"/>
                <a:cs typeface="Georgia" pitchFamily="34" charset="-120"/>
              </a:rPr>
              <a:t>Life Cycle Phase</a:t>
            </a:r>
            <a:endParaRPr lang="en-US" sz="1600"/>
          </a:p>
        </p:txBody>
      </p:sp>
      <p:sp>
        <p:nvSpPr>
          <p:cNvPr id="8" name="Text 5"/>
          <p:cNvSpPr/>
          <p:nvPr/>
        </p:nvSpPr>
        <p:spPr>
          <a:xfrm>
            <a:off x="1645920" y="1600200"/>
            <a:ext cx="6675120" cy="457200"/>
          </a:xfrm>
          <a:prstGeom prst="rect">
            <a:avLst/>
          </a:prstGeom>
          <a:noFill/>
          <a:ln/>
        </p:spPr>
        <p:txBody>
          <a:bodyPr wrap="square" lIns="0" tIns="0" rIns="0" bIns="0" rtlCol="0" anchor="ctr"/>
          <a:lstStyle/>
          <a:p>
            <a:r>
              <a:rPr lang="en-US" sz="1200">
                <a:solidFill>
                  <a:srgbClr val="64748B"/>
                </a:solidFill>
                <a:ea typeface="Calibri"/>
                <a:cs typeface="Calibri"/>
              </a:rPr>
              <a:t>Mature with growth pockets in AI diagnostics, weight-loss drugs, and biotechnology. Total U.S. healthcare spending is projected to reach $7.7T by 2032, growing ~5.6% annually.</a:t>
            </a:r>
            <a:endParaRPr lang="en-US" err="1"/>
          </a:p>
        </p:txBody>
      </p:sp>
      <p:sp>
        <p:nvSpPr>
          <p:cNvPr id="9" name="Shape 6"/>
          <p:cNvSpPr/>
          <p:nvPr/>
        </p:nvSpPr>
        <p:spPr>
          <a:xfrm>
            <a:off x="548640" y="2377440"/>
            <a:ext cx="8046720" cy="105156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0" name="Shape 7"/>
          <p:cNvSpPr/>
          <p:nvPr/>
        </p:nvSpPr>
        <p:spPr>
          <a:xfrm>
            <a:off x="548640" y="2377440"/>
            <a:ext cx="54864" cy="1051560"/>
          </a:xfrm>
          <a:prstGeom prst="rect">
            <a:avLst/>
          </a:prstGeom>
          <a:solidFill>
            <a:srgbClr val="0D9488"/>
          </a:solidFill>
          <a:ln/>
        </p:spPr>
        <p:txBody>
          <a:bodyPr/>
          <a:lstStyle/>
          <a:p>
            <a:endParaRPr lang="en-US"/>
          </a:p>
        </p:txBody>
      </p:sp>
      <p:sp>
        <p:nvSpPr>
          <p:cNvPr id="11" name="Shape 8"/>
          <p:cNvSpPr/>
          <p:nvPr/>
        </p:nvSpPr>
        <p:spPr>
          <a:xfrm>
            <a:off x="822960" y="2606040"/>
            <a:ext cx="594360" cy="594360"/>
          </a:xfrm>
          <a:prstGeom prst="ellipse">
            <a:avLst/>
          </a:prstGeom>
          <a:solidFill>
            <a:srgbClr val="F0FDFA"/>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932688" y="2679192"/>
            <a:ext cx="365760" cy="365760"/>
          </a:xfrm>
          <a:prstGeom prst="rect">
            <a:avLst/>
          </a:prstGeom>
        </p:spPr>
      </p:pic>
      <p:sp>
        <p:nvSpPr>
          <p:cNvPr id="13" name="Text 9"/>
          <p:cNvSpPr/>
          <p:nvPr/>
        </p:nvSpPr>
        <p:spPr>
          <a:xfrm>
            <a:off x="1645920" y="2514600"/>
            <a:ext cx="6675120" cy="320040"/>
          </a:xfrm>
          <a:prstGeom prst="rect">
            <a:avLst/>
          </a:prstGeom>
          <a:noFill/>
          <a:ln/>
        </p:spPr>
        <p:txBody>
          <a:bodyPr wrap="square" lIns="0" tIns="0" rIns="0" bIns="0" rtlCol="0" anchor="ctr"/>
          <a:lstStyle/>
          <a:p>
            <a:pPr marL="0" indent="0">
              <a:buNone/>
            </a:pPr>
            <a:r>
              <a:rPr lang="en-US" sz="1600" b="1">
                <a:solidFill>
                  <a:srgbClr val="0F2439"/>
                </a:solidFill>
                <a:latin typeface="Georgia" pitchFamily="34" charset="0"/>
                <a:ea typeface="Georgia" pitchFamily="34" charset="-122"/>
                <a:cs typeface="Georgia" pitchFamily="34" charset="-120"/>
              </a:rPr>
              <a:t>Business Cycle Classification</a:t>
            </a:r>
            <a:endParaRPr lang="en-US" sz="1600"/>
          </a:p>
        </p:txBody>
      </p:sp>
      <p:sp>
        <p:nvSpPr>
          <p:cNvPr id="15" name="Shape 11"/>
          <p:cNvSpPr/>
          <p:nvPr/>
        </p:nvSpPr>
        <p:spPr>
          <a:xfrm>
            <a:off x="548640" y="3611880"/>
            <a:ext cx="8046720" cy="105156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6" name="Shape 12"/>
          <p:cNvSpPr/>
          <p:nvPr/>
        </p:nvSpPr>
        <p:spPr>
          <a:xfrm>
            <a:off x="548640" y="3611880"/>
            <a:ext cx="54864" cy="1051560"/>
          </a:xfrm>
          <a:prstGeom prst="rect">
            <a:avLst/>
          </a:prstGeom>
          <a:solidFill>
            <a:srgbClr val="0D9488"/>
          </a:solidFill>
          <a:ln/>
        </p:spPr>
        <p:txBody>
          <a:bodyPr/>
          <a:lstStyle/>
          <a:p>
            <a:endParaRPr lang="en-US"/>
          </a:p>
        </p:txBody>
      </p:sp>
      <p:sp>
        <p:nvSpPr>
          <p:cNvPr id="17" name="Shape 13"/>
          <p:cNvSpPr/>
          <p:nvPr/>
        </p:nvSpPr>
        <p:spPr>
          <a:xfrm>
            <a:off x="822960" y="3840480"/>
            <a:ext cx="594360" cy="594360"/>
          </a:xfrm>
          <a:prstGeom prst="ellipse">
            <a:avLst/>
          </a:prstGeom>
          <a:solidFill>
            <a:srgbClr val="F0FDFA"/>
          </a:solidFill>
          <a:ln/>
        </p:spPr>
        <p:txBody>
          <a:bodyPr/>
          <a:lstStyle/>
          <a:p>
            <a:endParaRPr lang="en-US"/>
          </a:p>
        </p:txBody>
      </p:sp>
      <p:pic>
        <p:nvPicPr>
          <p:cNvPr id="18" name="Image 2" descr="preencoded.png"/>
          <p:cNvPicPr>
            <a:picLocks noChangeAspect="1"/>
          </p:cNvPicPr>
          <p:nvPr/>
        </p:nvPicPr>
        <p:blipFill>
          <a:blip r:embed="rId5"/>
          <a:stretch>
            <a:fillRect/>
          </a:stretch>
        </p:blipFill>
        <p:spPr>
          <a:xfrm>
            <a:off x="932688" y="3913632"/>
            <a:ext cx="365760" cy="365760"/>
          </a:xfrm>
          <a:prstGeom prst="rect">
            <a:avLst/>
          </a:prstGeom>
        </p:spPr>
      </p:pic>
      <p:sp>
        <p:nvSpPr>
          <p:cNvPr id="19" name="Text 14"/>
          <p:cNvSpPr/>
          <p:nvPr/>
        </p:nvSpPr>
        <p:spPr>
          <a:xfrm>
            <a:off x="1645920" y="3749040"/>
            <a:ext cx="6675120" cy="320040"/>
          </a:xfrm>
          <a:prstGeom prst="rect">
            <a:avLst/>
          </a:prstGeom>
          <a:noFill/>
          <a:ln/>
        </p:spPr>
        <p:txBody>
          <a:bodyPr wrap="square" lIns="0" tIns="0" rIns="0" bIns="0" rtlCol="0" anchor="ctr"/>
          <a:lstStyle/>
          <a:p>
            <a:pPr marL="0" indent="0">
              <a:buNone/>
            </a:pPr>
            <a:r>
              <a:rPr lang="en-US" sz="1600" b="1">
                <a:solidFill>
                  <a:srgbClr val="0F2439"/>
                </a:solidFill>
                <a:latin typeface="Georgia" pitchFamily="34" charset="0"/>
                <a:ea typeface="Georgia" pitchFamily="34" charset="-122"/>
                <a:cs typeface="Georgia" pitchFamily="34" charset="-120"/>
              </a:rPr>
              <a:t>Sensitivity to US/Global Economy</a:t>
            </a:r>
            <a:endParaRPr lang="en-US" sz="1600"/>
          </a:p>
        </p:txBody>
      </p:sp>
      <p:sp>
        <p:nvSpPr>
          <p:cNvPr id="20" name="Text 15"/>
          <p:cNvSpPr/>
          <p:nvPr/>
        </p:nvSpPr>
        <p:spPr>
          <a:xfrm>
            <a:off x="1645920" y="4069080"/>
            <a:ext cx="6675120" cy="457200"/>
          </a:xfrm>
          <a:prstGeom prst="rect">
            <a:avLst/>
          </a:prstGeom>
          <a:noFill/>
          <a:ln/>
        </p:spPr>
        <p:txBody>
          <a:bodyPr wrap="square" lIns="0" tIns="0" rIns="0" bIns="0" rtlCol="0" anchor="ctr"/>
          <a:lstStyle/>
          <a:p>
            <a:r>
              <a:rPr lang="en-US" sz="1200">
                <a:solidFill>
                  <a:srgbClr val="64748B"/>
                </a:solidFill>
                <a:latin typeface="Calibri"/>
                <a:ea typeface="Calibri"/>
                <a:cs typeface="Calibri"/>
              </a:rPr>
              <a:t>The healthcare sector has low domestic sensitivity and moderate global exposure. U.S. government programs fund ~45% of all healthcare spending. International FX and emerging-market risk.</a:t>
            </a:r>
            <a:endParaRPr lang="en-US" sz="1200">
              <a:solidFill>
                <a:srgbClr val="64748B"/>
              </a:solidFill>
              <a:ea typeface="Calibri"/>
              <a:cs typeface="Calibri"/>
            </a:endParaRPr>
          </a:p>
        </p:txBody>
      </p:sp>
      <p:sp>
        <p:nvSpPr>
          <p:cNvPr id="21" name="Text 16"/>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8/ 22</a:t>
            </a:r>
            <a:endParaRPr lang="en-US" sz="800">
              <a:latin typeface="Calibri"/>
              <a:ea typeface="Calibri"/>
              <a:cs typeface="Calibri"/>
            </a:endParaRPr>
          </a:p>
        </p:txBody>
      </p:sp>
      <p:sp>
        <p:nvSpPr>
          <p:cNvPr id="22" name="Text 5">
            <a:extLst>
              <a:ext uri="{FF2B5EF4-FFF2-40B4-BE49-F238E27FC236}">
                <a16:creationId xmlns:a16="http://schemas.microsoft.com/office/drawing/2014/main" id="{D457FBBF-77DA-E2EF-D828-6B6AD93A55B1}"/>
              </a:ext>
            </a:extLst>
          </p:cNvPr>
          <p:cNvSpPr/>
          <p:nvPr/>
        </p:nvSpPr>
        <p:spPr>
          <a:xfrm>
            <a:off x="1645920" y="2827563"/>
            <a:ext cx="6838405" cy="446315"/>
          </a:xfrm>
          <a:prstGeom prst="rect">
            <a:avLst/>
          </a:prstGeom>
          <a:noFill/>
          <a:ln/>
        </p:spPr>
        <p:txBody>
          <a:bodyPr wrap="square" lIns="0" tIns="0" rIns="0" bIns="0" rtlCol="0" anchor="ctr"/>
          <a:lstStyle/>
          <a:p>
            <a:r>
              <a:rPr lang="en-US" sz="1200">
                <a:solidFill>
                  <a:srgbClr val="64748B"/>
                </a:solidFill>
                <a:ea typeface="Calibri"/>
                <a:cs typeface="Calibri"/>
              </a:rPr>
              <a:t>Healthcare is defensive, and demand is inelastic; people need healthcare regardless of economic conditions.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8FAFC"/>
        </a:solid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buNone/>
            </a:pPr>
            <a:r>
              <a:rPr lang="en-US" sz="3200" b="1">
                <a:solidFill>
                  <a:srgbClr val="0F2439"/>
                </a:solidFill>
                <a:latin typeface="Georgia"/>
                <a:ea typeface="Georgia" pitchFamily="34" charset="-122"/>
                <a:cs typeface="Georgia" pitchFamily="34" charset="-120"/>
              </a:rPr>
              <a:t>External Factors &amp; Demographics</a:t>
            </a:r>
            <a:endParaRPr lang="en-US" sz="3200" b="1">
              <a:solidFill>
                <a:srgbClr val="0F2439"/>
              </a:solidFill>
              <a:latin typeface="Georgia"/>
            </a:endParaRPr>
          </a:p>
        </p:txBody>
      </p:sp>
      <p:sp>
        <p:nvSpPr>
          <p:cNvPr id="3" name="Shape 1"/>
          <p:cNvSpPr/>
          <p:nvPr/>
        </p:nvSpPr>
        <p:spPr>
          <a:xfrm>
            <a:off x="548640" y="1097280"/>
            <a:ext cx="3931920" cy="160020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4" name="Shape 2"/>
          <p:cNvSpPr/>
          <p:nvPr/>
        </p:nvSpPr>
        <p:spPr>
          <a:xfrm>
            <a:off x="548640" y="1097280"/>
            <a:ext cx="3931920" cy="54864"/>
          </a:xfrm>
          <a:prstGeom prst="rect">
            <a:avLst/>
          </a:prstGeom>
          <a:solidFill>
            <a:srgbClr val="0D9488"/>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777240" y="1325880"/>
            <a:ext cx="365760" cy="365760"/>
          </a:xfrm>
          <a:prstGeom prst="rect">
            <a:avLst/>
          </a:prstGeom>
        </p:spPr>
      </p:pic>
      <p:sp>
        <p:nvSpPr>
          <p:cNvPr id="6" name="Text 3"/>
          <p:cNvSpPr/>
          <p:nvPr/>
        </p:nvSpPr>
        <p:spPr>
          <a:xfrm>
            <a:off x="1280160" y="1280160"/>
            <a:ext cx="2926080" cy="36576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Aging Population</a:t>
            </a:r>
            <a:endParaRPr lang="en-US" sz="1500"/>
          </a:p>
        </p:txBody>
      </p:sp>
      <p:sp>
        <p:nvSpPr>
          <p:cNvPr id="7" name="Text 4"/>
          <p:cNvSpPr/>
          <p:nvPr/>
        </p:nvSpPr>
        <p:spPr>
          <a:xfrm>
            <a:off x="777240" y="1753520"/>
            <a:ext cx="3735836" cy="811726"/>
          </a:xfrm>
          <a:prstGeom prst="rect">
            <a:avLst/>
          </a:prstGeom>
          <a:noFill/>
          <a:ln/>
        </p:spPr>
        <p:txBody>
          <a:bodyPr wrap="square" lIns="0" tIns="0" rIns="0" bIns="0" rtlCol="0" anchor="ctr"/>
          <a:lstStyle/>
          <a:p>
            <a:pPr marL="171450" indent="-171450">
              <a:buFont typeface="Arial"/>
              <a:buChar char="•"/>
            </a:pPr>
            <a:r>
              <a:rPr lang="en-US" sz="1100">
                <a:solidFill>
                  <a:srgbClr val="64748B"/>
                </a:solidFill>
                <a:ea typeface="Calibri"/>
                <a:cs typeface="Calibri"/>
              </a:rPr>
              <a:t>Medicare enrollment is expanding by ~3M annually</a:t>
            </a:r>
            <a:endParaRPr lang="en-US">
              <a:ea typeface="Calibri" panose="020F0502020204030204"/>
              <a:cs typeface="Calibri" panose="020F0502020204030204"/>
            </a:endParaRPr>
          </a:p>
          <a:p>
            <a:pPr marL="171450" indent="-171450">
              <a:buFont typeface="Arial"/>
              <a:buChar char="•"/>
            </a:pPr>
            <a:r>
              <a:rPr lang="en-US" sz="1100">
                <a:solidFill>
                  <a:srgbClr val="64748B"/>
                </a:solidFill>
                <a:ea typeface="Calibri"/>
                <a:cs typeface="Calibri"/>
              </a:rPr>
              <a:t>Adults 65+ consume 3x more healthcare per capita</a:t>
            </a:r>
          </a:p>
          <a:p>
            <a:pPr marL="171450" indent="-171450">
              <a:buFont typeface="Arial"/>
              <a:buChar char="•"/>
            </a:pPr>
            <a:r>
              <a:rPr lang="en-US" sz="1100">
                <a:solidFill>
                  <a:srgbClr val="64748B"/>
                </a:solidFill>
                <a:ea typeface="Calibri"/>
                <a:cs typeface="Calibri"/>
              </a:rPr>
              <a:t>Chronic disease is a demand engine for pharma and devices</a:t>
            </a:r>
          </a:p>
          <a:p>
            <a:pPr marL="171450" indent="-171450">
              <a:buFont typeface="Arial"/>
              <a:buChar char="•"/>
            </a:pPr>
            <a:endParaRPr lang="en-US" sz="1100">
              <a:solidFill>
                <a:srgbClr val="64748B"/>
              </a:solidFill>
              <a:ea typeface="Calibri"/>
              <a:cs typeface="Calibri"/>
            </a:endParaRPr>
          </a:p>
        </p:txBody>
      </p:sp>
      <p:sp>
        <p:nvSpPr>
          <p:cNvPr id="8" name="Shape 5"/>
          <p:cNvSpPr/>
          <p:nvPr/>
        </p:nvSpPr>
        <p:spPr>
          <a:xfrm>
            <a:off x="4754880" y="1097280"/>
            <a:ext cx="3931920" cy="160020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9" name="Shape 6"/>
          <p:cNvSpPr/>
          <p:nvPr/>
        </p:nvSpPr>
        <p:spPr>
          <a:xfrm>
            <a:off x="4754880" y="1097280"/>
            <a:ext cx="3931920" cy="54864"/>
          </a:xfrm>
          <a:prstGeom prst="rect">
            <a:avLst/>
          </a:prstGeom>
          <a:solidFill>
            <a:srgbClr val="0D9488"/>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4983480" y="1325880"/>
            <a:ext cx="365760" cy="365760"/>
          </a:xfrm>
          <a:prstGeom prst="rect">
            <a:avLst/>
          </a:prstGeom>
        </p:spPr>
      </p:pic>
      <p:sp>
        <p:nvSpPr>
          <p:cNvPr id="11" name="Text 7"/>
          <p:cNvSpPr/>
          <p:nvPr/>
        </p:nvSpPr>
        <p:spPr>
          <a:xfrm>
            <a:off x="5486400" y="1280160"/>
            <a:ext cx="2926080" cy="36576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Geography</a:t>
            </a:r>
            <a:endParaRPr lang="en-US" sz="1500"/>
          </a:p>
        </p:txBody>
      </p:sp>
      <p:sp>
        <p:nvSpPr>
          <p:cNvPr id="12" name="Text 8"/>
          <p:cNvSpPr/>
          <p:nvPr/>
        </p:nvSpPr>
        <p:spPr>
          <a:xfrm>
            <a:off x="4953919" y="1778154"/>
            <a:ext cx="3686569" cy="787093"/>
          </a:xfrm>
          <a:prstGeom prst="rect">
            <a:avLst/>
          </a:prstGeom>
          <a:noFill/>
          <a:ln/>
        </p:spPr>
        <p:txBody>
          <a:bodyPr wrap="square" lIns="0" tIns="0" rIns="0" bIns="0" rtlCol="0" anchor="ctr"/>
          <a:lstStyle/>
          <a:p>
            <a:pPr marL="171450" indent="-171450">
              <a:buFont typeface="Arial"/>
              <a:buChar char="•"/>
            </a:pPr>
            <a:r>
              <a:rPr lang="en-US" sz="1100">
                <a:solidFill>
                  <a:srgbClr val="64748B"/>
                </a:solidFill>
                <a:ea typeface="Calibri"/>
                <a:cs typeface="Calibri"/>
              </a:rPr>
              <a:t>U.S. dominates ~43% of global healthcare spending, but emerging international markets are growing 8-12% annually</a:t>
            </a:r>
          </a:p>
          <a:p>
            <a:pPr marL="171450" indent="-171450">
              <a:buFont typeface="Arial"/>
              <a:buChar char="•"/>
            </a:pPr>
            <a:r>
              <a:rPr lang="en-US" sz="1100">
                <a:solidFill>
                  <a:srgbClr val="64748B"/>
                </a:solidFill>
                <a:ea typeface="Calibri"/>
                <a:cs typeface="Calibri"/>
              </a:rPr>
              <a:t>Uneven domestic utilization</a:t>
            </a:r>
          </a:p>
        </p:txBody>
      </p:sp>
      <p:sp>
        <p:nvSpPr>
          <p:cNvPr id="13" name="Shape 9"/>
          <p:cNvSpPr/>
          <p:nvPr/>
        </p:nvSpPr>
        <p:spPr>
          <a:xfrm>
            <a:off x="548640" y="2926080"/>
            <a:ext cx="3931920" cy="160020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4" name="Shape 10"/>
          <p:cNvSpPr/>
          <p:nvPr/>
        </p:nvSpPr>
        <p:spPr>
          <a:xfrm>
            <a:off x="548640" y="2926080"/>
            <a:ext cx="3931920" cy="54864"/>
          </a:xfrm>
          <a:prstGeom prst="rect">
            <a:avLst/>
          </a:prstGeom>
          <a:solidFill>
            <a:srgbClr val="0D9488"/>
          </a:solidFill>
          <a:ln/>
        </p:spPr>
        <p:txBody>
          <a:bodyPr/>
          <a:lstStyle/>
          <a:p>
            <a:endParaRPr lang="en-US"/>
          </a:p>
        </p:txBody>
      </p:sp>
      <p:pic>
        <p:nvPicPr>
          <p:cNvPr id="15" name="Image 2" descr="preencoded.png"/>
          <p:cNvPicPr>
            <a:picLocks noChangeAspect="1"/>
          </p:cNvPicPr>
          <p:nvPr/>
        </p:nvPicPr>
        <p:blipFill>
          <a:blip r:embed="rId5"/>
          <a:stretch>
            <a:fillRect/>
          </a:stretch>
        </p:blipFill>
        <p:spPr>
          <a:xfrm>
            <a:off x="777240" y="3154680"/>
            <a:ext cx="365760" cy="365760"/>
          </a:xfrm>
          <a:prstGeom prst="rect">
            <a:avLst/>
          </a:prstGeom>
        </p:spPr>
      </p:pic>
      <p:sp>
        <p:nvSpPr>
          <p:cNvPr id="16" name="Text 11"/>
          <p:cNvSpPr/>
          <p:nvPr/>
        </p:nvSpPr>
        <p:spPr>
          <a:xfrm>
            <a:off x="1280160" y="3108960"/>
            <a:ext cx="2926080" cy="36576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ACA / Policy Environment</a:t>
            </a:r>
            <a:endParaRPr lang="en-US" sz="1500"/>
          </a:p>
        </p:txBody>
      </p:sp>
      <p:sp>
        <p:nvSpPr>
          <p:cNvPr id="17" name="Text 12"/>
          <p:cNvSpPr/>
          <p:nvPr/>
        </p:nvSpPr>
        <p:spPr>
          <a:xfrm>
            <a:off x="777240" y="3611880"/>
            <a:ext cx="3474720" cy="777240"/>
          </a:xfrm>
          <a:prstGeom prst="rect">
            <a:avLst/>
          </a:prstGeom>
          <a:noFill/>
          <a:ln/>
        </p:spPr>
        <p:txBody>
          <a:bodyPr wrap="square" lIns="0" tIns="0" rIns="0" bIns="0" rtlCol="0" anchor="ctr"/>
          <a:lstStyle/>
          <a:p>
            <a:pPr marL="171450" indent="-171450">
              <a:buFont typeface="Arial"/>
              <a:buChar char="•"/>
            </a:pPr>
            <a:r>
              <a:rPr lang="en-US" sz="1100">
                <a:solidFill>
                  <a:srgbClr val="64748B"/>
                </a:solidFill>
                <a:latin typeface="Calibri"/>
                <a:ea typeface="Calibri"/>
                <a:cs typeface="Calibri"/>
              </a:rPr>
              <a:t>Pricing headwinds for pharma through IRA</a:t>
            </a:r>
          </a:p>
          <a:p>
            <a:pPr marL="171450" indent="-171450">
              <a:buFont typeface="Arial"/>
              <a:buChar char="•"/>
            </a:pPr>
            <a:r>
              <a:rPr lang="en-US" sz="1100">
                <a:solidFill>
                  <a:srgbClr val="64748B"/>
                </a:solidFill>
                <a:ea typeface="Calibri" panose="020F0502020204030204"/>
                <a:cs typeface="Calibri" panose="020F0502020204030204"/>
              </a:rPr>
              <a:t>Medicaid expansion covers ~24M additional Americans</a:t>
            </a:r>
          </a:p>
          <a:p>
            <a:pPr marL="171450" indent="-171450">
              <a:buFont typeface="Arial"/>
              <a:buChar char="•"/>
            </a:pPr>
            <a:r>
              <a:rPr lang="en-US" sz="1100">
                <a:solidFill>
                  <a:srgbClr val="64748B"/>
                </a:solidFill>
                <a:ea typeface="Calibri" panose="020F0502020204030204"/>
                <a:cs typeface="Calibri" panose="020F0502020204030204"/>
              </a:rPr>
              <a:t>Medicaid cuts over 10 years show downside risk</a:t>
            </a:r>
          </a:p>
        </p:txBody>
      </p:sp>
      <p:sp>
        <p:nvSpPr>
          <p:cNvPr id="18" name="Shape 13"/>
          <p:cNvSpPr/>
          <p:nvPr/>
        </p:nvSpPr>
        <p:spPr>
          <a:xfrm>
            <a:off x="4754880" y="2926080"/>
            <a:ext cx="3931920" cy="160020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a:p>
        </p:txBody>
      </p:sp>
      <p:sp>
        <p:nvSpPr>
          <p:cNvPr id="19" name="Shape 14"/>
          <p:cNvSpPr/>
          <p:nvPr/>
        </p:nvSpPr>
        <p:spPr>
          <a:xfrm>
            <a:off x="4754880" y="2926080"/>
            <a:ext cx="3931920" cy="54864"/>
          </a:xfrm>
          <a:prstGeom prst="rect">
            <a:avLst/>
          </a:prstGeom>
          <a:solidFill>
            <a:srgbClr val="0D9488"/>
          </a:solidFill>
          <a:ln/>
        </p:spPr>
        <p:txBody>
          <a:bodyPr/>
          <a:lstStyle/>
          <a:p>
            <a:endParaRPr lang="en-US"/>
          </a:p>
        </p:txBody>
      </p:sp>
      <p:pic>
        <p:nvPicPr>
          <p:cNvPr id="20" name="Image 3" descr="preencoded.png"/>
          <p:cNvPicPr>
            <a:picLocks noChangeAspect="1"/>
          </p:cNvPicPr>
          <p:nvPr/>
        </p:nvPicPr>
        <p:blipFill>
          <a:blip r:embed="rId6"/>
          <a:stretch>
            <a:fillRect/>
          </a:stretch>
        </p:blipFill>
        <p:spPr>
          <a:xfrm>
            <a:off x="4983480" y="3154680"/>
            <a:ext cx="365760" cy="365760"/>
          </a:xfrm>
          <a:prstGeom prst="rect">
            <a:avLst/>
          </a:prstGeom>
        </p:spPr>
      </p:pic>
      <p:sp>
        <p:nvSpPr>
          <p:cNvPr id="21" name="Text 15"/>
          <p:cNvSpPr/>
          <p:nvPr/>
        </p:nvSpPr>
        <p:spPr>
          <a:xfrm>
            <a:off x="5486400" y="3108960"/>
            <a:ext cx="2926080" cy="365760"/>
          </a:xfrm>
          <a:prstGeom prst="rect">
            <a:avLst/>
          </a:prstGeom>
          <a:noFill/>
          <a:ln/>
        </p:spPr>
        <p:txBody>
          <a:bodyPr wrap="square" lIns="0" tIns="0" rIns="0" bIns="0" rtlCol="0" anchor="ctr"/>
          <a:lstStyle/>
          <a:p>
            <a:pPr marL="0" indent="0">
              <a:buNone/>
            </a:pPr>
            <a:r>
              <a:rPr lang="en-US" sz="1500" b="1">
                <a:solidFill>
                  <a:srgbClr val="0F2439"/>
                </a:solidFill>
                <a:latin typeface="Georgia" pitchFamily="34" charset="0"/>
                <a:ea typeface="Georgia" pitchFamily="34" charset="-122"/>
                <a:cs typeface="Georgia" pitchFamily="34" charset="-120"/>
              </a:rPr>
              <a:t>Consumer Trends</a:t>
            </a:r>
            <a:endParaRPr lang="en-US" sz="1500"/>
          </a:p>
        </p:txBody>
      </p:sp>
      <p:sp>
        <p:nvSpPr>
          <p:cNvPr id="22" name="Text 16"/>
          <p:cNvSpPr/>
          <p:nvPr/>
        </p:nvSpPr>
        <p:spPr>
          <a:xfrm>
            <a:off x="4973627" y="3587247"/>
            <a:ext cx="3607741" cy="801873"/>
          </a:xfrm>
          <a:prstGeom prst="rect">
            <a:avLst/>
          </a:prstGeom>
          <a:noFill/>
          <a:ln/>
        </p:spPr>
        <p:txBody>
          <a:bodyPr wrap="square" lIns="0" tIns="0" rIns="0" bIns="0" rtlCol="0" anchor="ctr"/>
          <a:lstStyle/>
          <a:p>
            <a:pPr marL="171450" indent="-171450">
              <a:buFont typeface="Arial"/>
              <a:buChar char="•"/>
            </a:pPr>
            <a:r>
              <a:rPr lang="en-US" sz="1100">
                <a:solidFill>
                  <a:srgbClr val="64748B"/>
                </a:solidFill>
                <a:latin typeface="Calibri"/>
                <a:ea typeface="Calibri"/>
                <a:cs typeface="Calibri"/>
              </a:rPr>
              <a:t>GLP-1 drugs are reshaping demand for the sector</a:t>
            </a:r>
          </a:p>
          <a:p>
            <a:pPr marL="171450" indent="-171450">
              <a:buFont typeface="Arial"/>
              <a:buChar char="•"/>
            </a:pPr>
            <a:r>
              <a:rPr lang="en-US" sz="1100">
                <a:solidFill>
                  <a:srgbClr val="64748B"/>
                </a:solidFill>
                <a:ea typeface="Calibri" panose="020F0502020204030204"/>
                <a:cs typeface="Calibri" panose="020F0502020204030204"/>
              </a:rPr>
              <a:t>Telehealth has stabilized outpatient visits post-COVID</a:t>
            </a:r>
          </a:p>
          <a:p>
            <a:pPr marL="171450" indent="-171450">
              <a:buFont typeface="Arial"/>
              <a:buChar char="•"/>
            </a:pPr>
            <a:r>
              <a:rPr lang="en-US" sz="1100">
                <a:solidFill>
                  <a:srgbClr val="64748B"/>
                </a:solidFill>
                <a:ea typeface="Calibri" panose="020F0502020204030204"/>
                <a:cs typeface="Calibri" panose="020F0502020204030204"/>
              </a:rPr>
              <a:t>Consumer preference is moving toward lower-cost generics/biosimilars</a:t>
            </a:r>
          </a:p>
        </p:txBody>
      </p:sp>
      <p:sp>
        <p:nvSpPr>
          <p:cNvPr id="23" name="Text 17"/>
          <p:cNvSpPr/>
          <p:nvPr/>
        </p:nvSpPr>
        <p:spPr>
          <a:xfrm>
            <a:off x="8046720" y="4800600"/>
            <a:ext cx="731520" cy="274320"/>
          </a:xfrm>
          <a:prstGeom prst="rect">
            <a:avLst/>
          </a:prstGeom>
          <a:noFill/>
          <a:ln/>
        </p:spPr>
        <p:txBody>
          <a:bodyPr wrap="square" lIns="0" tIns="0" rIns="0" bIns="0" rtlCol="0" anchor="ctr"/>
          <a:lstStyle/>
          <a:p>
            <a:pPr marL="0" indent="0" algn="r">
              <a:buNone/>
            </a:pPr>
            <a:r>
              <a:rPr lang="en-US" sz="800">
                <a:solidFill>
                  <a:srgbClr val="64748B"/>
                </a:solidFill>
                <a:latin typeface="Calibri"/>
                <a:ea typeface="Calibri"/>
                <a:cs typeface="Calibri"/>
              </a:rPr>
              <a:t>9/ 22</a:t>
            </a:r>
            <a:endParaRPr lang="en-US" sz="800">
              <a:latin typeface="Calibri"/>
              <a:ea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6517F9D4FD1C41BF08FDB3872E6ACE" ma:contentTypeVersion="15" ma:contentTypeDescription="Create a new document." ma:contentTypeScope="" ma:versionID="2d658373a7a96ee93c83b9fa3362ee80">
  <xsd:schema xmlns:xsd="http://www.w3.org/2001/XMLSchema" xmlns:xs="http://www.w3.org/2001/XMLSchema" xmlns:p="http://schemas.microsoft.com/office/2006/metadata/properties" xmlns:ns3="e7881630-6984-4319-ac3c-d522982683d3" xmlns:ns4="fae4b03a-ca3d-4ffb-b33e-13542d331277" targetNamespace="http://schemas.microsoft.com/office/2006/metadata/properties" ma:root="true" ma:fieldsID="d8f92faa62d48cf495303f7a6158b383" ns3:_="" ns4:_="">
    <xsd:import namespace="e7881630-6984-4319-ac3c-d522982683d3"/>
    <xsd:import namespace="fae4b03a-ca3d-4ffb-b33e-13542d331277"/>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GenerationTime" minOccurs="0"/>
                <xsd:element ref="ns3:MediaServiceEventHashCode" minOccurs="0"/>
                <xsd:element ref="ns3:MediaServiceOCR"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881630-6984-4319-ac3c-d522982683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e4b03a-ca3d-4ffb-b33e-13542d3312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e7881630-6984-4319-ac3c-d522982683d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882689-8553-41CE-B4EE-DDAC13D70A96}">
  <ds:schemaRefs>
    <ds:schemaRef ds:uri="e7881630-6984-4319-ac3c-d522982683d3"/>
    <ds:schemaRef ds:uri="fae4b03a-ca3d-4ffb-b33e-13542d33127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ED986E8-3428-4AD2-8DAB-521AD1269002}">
  <ds:schemaRefs>
    <ds:schemaRef ds:uri="e7881630-6984-4319-ac3c-d522982683d3"/>
    <ds:schemaRef ds:uri="fae4b03a-ca3d-4ffb-b33e-13542d33127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CB96562-24DA-459F-849A-0B71223D815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Healthcare Sector Analysis – SP26</dc:title>
  <dc:subject>PptxGenJS Presentation</dc:subject>
  <dc:creator>OSU Student Investment Management</dc:creator>
  <cp:revision>20</cp:revision>
  <dcterms:created xsi:type="dcterms:W3CDTF">2026-03-10T23:14:45Z</dcterms:created>
  <dcterms:modified xsi:type="dcterms:W3CDTF">2026-03-24T22:07:39Z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0x010100636517F9D4FD1C41BF08FDB3872E6ACE</vt:lpwstr>
  </property>
</Properties>
</file>