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8" r:id="rId6"/>
    <p:sldId id="271" r:id="rId7"/>
    <p:sldId id="261" r:id="rId8"/>
    <p:sldId id="270" r:id="rId9"/>
    <p:sldId id="262" r:id="rId10"/>
    <p:sldId id="272" r:id="rId11"/>
    <p:sldId id="263" r:id="rId12"/>
    <p:sldId id="264" r:id="rId13"/>
    <p:sldId id="265" r:id="rId14"/>
    <p:sldId id="266" r:id="rId15"/>
    <p:sldId id="267" r:id="rId16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2BF0F1-BECA-F0FA-2E84-89917EFC2F49}" v="22" dt="2026-04-14T00:30:47.755"/>
    <p1510:client id="{59748E37-B728-0546-803E-484831D61E2E}" v="14" dt="2026-04-13T19:01:53.137"/>
    <p1510:client id="{6C0EB37F-76A8-F84F-99E3-C2F6AFAA4E0F}" v="102" dt="2026-04-13T19:27:29.042"/>
    <p1510:client id="{E0155291-CE4E-15E3-AF8D-A7BA3904339B}" v="83" dt="2026-04-13T16:19:11.4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8422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B9A706-285D-2190-36DD-239A921B8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B660E9-561C-7177-BB72-1BA41CB4C7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4FFFDF-31B0-D066-A185-7EC72ED7AA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68AB09-D581-2719-7406-DA2AE4CBD8F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4059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8D1903-DAD2-9225-4580-C3267751BD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022732-9E96-DDA0-A261-E705A94772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73F62E6-88E0-0EEB-07A6-3FA26D39EA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FA222C-7928-603B-DE78-D0DE56E21A8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2697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677946-4B09-3239-D717-DC4DE19759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8ADA0E9-D1CB-ADD2-0DDF-A2F2D8C593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46B87C-A95E-96D5-8403-FED2F3842C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DDB886-3A65-BE93-A684-62CF648856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8621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BB00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4572000"/>
            <a:ext cx="9144000" cy="571500"/>
          </a:xfrm>
          <a:prstGeom prst="rect">
            <a:avLst/>
          </a:prstGeom>
          <a:solidFill>
            <a:srgbClr val="16213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48640" y="91440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200" b="1" kern="0" spc="30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S&amp;P 500 FINANCIALS</a:t>
            </a:r>
            <a:endParaRPr lang="en-US" sz="4200"/>
          </a:p>
        </p:txBody>
      </p:sp>
      <p:sp>
        <p:nvSpPr>
          <p:cNvPr id="5" name="Text 3"/>
          <p:cNvSpPr/>
          <p:nvPr/>
        </p:nvSpPr>
        <p:spPr>
          <a:xfrm>
            <a:off x="548640" y="160020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>
                <a:solidFill>
                  <a:srgbClr val="D444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Company Presentation</a:t>
            </a:r>
            <a:endParaRPr lang="en-US" sz="2600"/>
          </a:p>
        </p:txBody>
      </p:sp>
      <p:sp>
        <p:nvSpPr>
          <p:cNvPr id="6" name="Text 4"/>
          <p:cNvSpPr/>
          <p:nvPr/>
        </p:nvSpPr>
        <p:spPr>
          <a:xfrm>
            <a:off x="548640" y="228600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BUSFIN 4228  |  Student Investment Management</a:t>
            </a:r>
            <a:endParaRPr lang="en-US" sz="1400"/>
          </a:p>
        </p:txBody>
      </p:sp>
      <p:sp>
        <p:nvSpPr>
          <p:cNvPr id="7" name="Text 5"/>
          <p:cNvSpPr/>
          <p:nvPr/>
        </p:nvSpPr>
        <p:spPr>
          <a:xfrm>
            <a:off x="548640" y="30175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>
                <a:solidFill>
                  <a:srgbClr val="E8E8E8"/>
                </a:solidFill>
                <a:latin typeface="Calibri"/>
                <a:ea typeface="Calibri"/>
                <a:cs typeface="Calibri"/>
              </a:rPr>
              <a:t>Prepared By:  Jay Thankappan  •  Luke Taylor  •  Sid Sehgal  •  Kyle Sprenger  •  Hasan Siddiqui</a:t>
            </a:r>
            <a:endParaRPr lang="en-US" sz="1300">
              <a:latin typeface="Calibri"/>
              <a:ea typeface="Calibri"/>
              <a:cs typeface="Calibri"/>
            </a:endParaRPr>
          </a:p>
        </p:txBody>
      </p:sp>
      <p:sp>
        <p:nvSpPr>
          <p:cNvPr id="8" name="Text 6"/>
          <p:cNvSpPr/>
          <p:nvPr/>
        </p:nvSpPr>
        <p:spPr>
          <a:xfrm>
            <a:off x="548640" y="347472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April 2026</a:t>
            </a:r>
            <a:endParaRPr lang="en-US" sz="1300"/>
          </a:p>
        </p:txBody>
      </p:sp>
      <p:sp>
        <p:nvSpPr>
          <p:cNvPr id="9" name="Text 7"/>
          <p:cNvSpPr/>
          <p:nvPr/>
        </p:nvSpPr>
        <p:spPr>
          <a:xfrm>
            <a:off x="548640" y="466344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Ohio State University  •  Fisher College of Business</a:t>
            </a:r>
            <a:endParaRPr lang="en-US" sz="11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A14C70-11E2-6F78-5CBB-944D417924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8F3E3C5C-0D8A-1270-DD75-044095A238AC}"/>
              </a:ext>
            </a:extLst>
          </p:cNvPr>
          <p:cNvSpPr/>
          <p:nvPr/>
        </p:nvSpPr>
        <p:spPr>
          <a:xfrm>
            <a:off x="0" y="22860"/>
            <a:ext cx="9144000" cy="822960"/>
          </a:xfrm>
          <a:prstGeom prst="rect">
            <a:avLst/>
          </a:prstGeom>
          <a:solidFill>
            <a:srgbClr val="1A1A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BE94BF76-7307-A6C4-1368-399EECA9A295}"/>
              </a:ext>
            </a:extLst>
          </p:cNvPr>
          <p:cNvSpPr/>
          <p:nvPr/>
        </p:nvSpPr>
        <p:spPr>
          <a:xfrm>
            <a:off x="457200" y="9144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FFFFFF"/>
                </a:solidFill>
                <a:latin typeface="Georgia"/>
                <a:ea typeface="Georgia" pitchFamily="34" charset="-122"/>
                <a:cs typeface="Georgia" pitchFamily="34" charset="-120"/>
              </a:rPr>
              <a:t>Bank of America (BAC)  -  Appendix</a:t>
            </a:r>
            <a:endParaRPr lang="en-US" sz="240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EF5BF739-E2B9-E2EF-AB02-0364B32C92A0}"/>
              </a:ext>
            </a:extLst>
          </p:cNvPr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16213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Picture 4" descr="A screenshot of a spreadsheet">
            <a:extLst>
              <a:ext uri="{FF2B5EF4-FFF2-40B4-BE49-F238E27FC236}">
                <a16:creationId xmlns:a16="http://schemas.microsoft.com/office/drawing/2014/main" id="{DD29090B-00CB-A009-6350-6892032102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4" y="731126"/>
            <a:ext cx="9138890" cy="441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9796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A1A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9144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Comparative Valuation  -  All Holdings</a:t>
            </a:r>
            <a:endParaRPr lang="en-US" sz="2400"/>
          </a:p>
        </p:txBody>
      </p:sp>
      <p:sp>
        <p:nvSpPr>
          <p:cNvPr id="4" name="Shape 2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16213E"/>
          </a:solidFill>
          <a:ln/>
        </p:spPr>
        <p:txBody>
          <a:bodyPr/>
          <a:lstStyle/>
          <a:p>
            <a:endParaRPr lang="en-US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260045"/>
              </p:ext>
            </p:extLst>
          </p:nvPr>
        </p:nvGraphicFramePr>
        <p:xfrm>
          <a:off x="274320" y="1005840"/>
          <a:ext cx="7680960" cy="2194560"/>
        </p:xfrm>
        <a:graphic>
          <a:graphicData uri="http://schemas.openxmlformats.org/drawingml/2006/table">
            <a:tbl>
              <a:tblPr/>
              <a:tblGrid>
                <a:gridCol w="1188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Metric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13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JPM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13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BAC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13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13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PYPL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13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GPN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13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S&amp;P 500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13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P/E (TTM)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14.7x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12.1x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27.7x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2E7D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8.3x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2E7D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10.8x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21.6x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EV/EBITDA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N/A*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N/A*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26.0x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2E7D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6.5x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10.3x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15.3x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P/B or P/TBV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2.66x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1.55x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17.0x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2.62x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2E7D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0.83x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~4.5x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ROE / ROTCE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2E7D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20%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~10%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2E7D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52%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~7%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~18%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Div. Yield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2.1%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2.4%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0.9%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1.2%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1.6%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1.3%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YTD Return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C628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-9%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C628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-8%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C628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-18%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C628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-42%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C628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-12%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C628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-5%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Our Target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$345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$79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$380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$66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$115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Expected Return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2E7D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+12%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2E7D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+52%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2E7D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+24%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2E7D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+38%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2E7D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+74%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594614" y="40233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*Banks: EV/EBITDA not applicable for financial institutions; P/TBV is the primary balance-sheet metric for banks.</a:t>
            </a:r>
            <a:endParaRPr lang="en-US" sz="900"/>
          </a:p>
        </p:txBody>
      </p:sp>
      <p:sp>
        <p:nvSpPr>
          <p:cNvPr id="7" name="Shape 4"/>
          <p:cNvSpPr/>
          <p:nvPr/>
        </p:nvSpPr>
        <p:spPr>
          <a:xfrm>
            <a:off x="457200" y="4297680"/>
            <a:ext cx="8229600" cy="36576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457200" y="4297680"/>
            <a:ext cx="54864" cy="365760"/>
          </a:xfrm>
          <a:prstGeom prst="rect">
            <a:avLst/>
          </a:prstGeom>
          <a:solidFill>
            <a:srgbClr val="BB00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6"/>
          <p:cNvSpPr/>
          <p:nvPr/>
        </p:nvSpPr>
        <p:spPr>
          <a:xfrm>
            <a:off x="640080" y="4297680"/>
            <a:ext cx="7955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Insight:  PYPL and GPN trade at extreme valuation discounts to peers and to their own historical averages - the primary catalyst for our add recommendations.</a:t>
            </a:r>
            <a:endParaRPr lang="en-US" sz="10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A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BB00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18288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kern="0" spc="30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FINAL RECOMMENDATION</a:t>
            </a:r>
            <a:endParaRPr lang="en-US" sz="2800"/>
          </a:p>
        </p:txBody>
      </p:sp>
      <p:sp>
        <p:nvSpPr>
          <p:cNvPr id="4" name="Text 2"/>
          <p:cNvSpPr/>
          <p:nvPr/>
        </p:nvSpPr>
        <p:spPr>
          <a:xfrm>
            <a:off x="457200" y="6858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Financials Sector  •  Slight Overweight  •  April 2026</a:t>
            </a:r>
            <a:endParaRPr lang="en-US" sz="130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5842977"/>
              </p:ext>
            </p:extLst>
          </p:nvPr>
        </p:nvGraphicFramePr>
        <p:xfrm>
          <a:off x="274320" y="1097280"/>
          <a:ext cx="6583680" cy="2633472"/>
        </p:xfrm>
        <a:graphic>
          <a:graphicData uri="http://schemas.openxmlformats.org/drawingml/2006/table">
            <a:tbl>
              <a:tblPr/>
              <a:tblGrid>
                <a:gridCol w="548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92024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8404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Stock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Price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</a:rPr>
                        <a:t>Curr. Wt</a:t>
                      </a:r>
                      <a:endParaRPr lang="en-US" sz="100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(bps)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Rec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Prop. Wt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(bps)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Δ bps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Target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Exp.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Return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Primary Catalyst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JPM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2A4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$308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2A4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472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2A4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FFB74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HOLD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2A4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472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2A4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2A4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$345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2A4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66BB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+12%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2A4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IB fee recovery + Apple Card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2A4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BAC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1E3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$52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1E3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391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1E3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EF535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TRIM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1E3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291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1E3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EF535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-100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1E3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$79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1E3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66BB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+52%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1E3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Take profit; lower ROTCE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1E3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2A4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$306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2A4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2A4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FFB74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HOLD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2A4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2A4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2A4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$380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2A4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66BB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+24%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2A4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</a:rPr>
                        <a:t>Cash→digital + VAS 28%</a:t>
                      </a:r>
                      <a:endParaRPr lang="en-US" sz="9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2A4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PYPL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1E3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$46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1E3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92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1E3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66BB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BUY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1E3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142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1E3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66BB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+50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1E3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$66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1E3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66BB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+38%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1E3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44% mkt share, deep discount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1E3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GPN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2A4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$66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2A4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186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2A4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66BB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BUY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2A4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236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2A4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66BB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+50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2A4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$115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2A4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66BB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+74%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2A4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</a:rPr>
                        <a:t>Worldpay + 4.8x fwd P/E</a:t>
                      </a:r>
                      <a:endParaRPr lang="en-US" sz="9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2A4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TOTAL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1,438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1,438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Net 0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OW +187 bps vs S&amp;P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4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426261" y="377139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>
                <a:solidFill>
                  <a:srgbClr val="D444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Risks</a:t>
            </a:r>
            <a:endParaRPr lang="en-US" sz="1300"/>
          </a:p>
        </p:txBody>
      </p:sp>
      <p:sp>
        <p:nvSpPr>
          <p:cNvPr id="7" name="Text 4"/>
          <p:cNvSpPr/>
          <p:nvPr/>
        </p:nvSpPr>
        <p:spPr>
          <a:xfrm>
            <a:off x="426261" y="396939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900">
                <a:solidFill>
                  <a:srgbClr val="E8E8E8"/>
                </a:solidFill>
              </a:rPr>
              <a:t>1. Recession / GDP slowdown reducing transaction volumes and credit losses  </a:t>
            </a:r>
            <a:endParaRPr lang="en-US" sz="900"/>
          </a:p>
          <a:p>
            <a:pPr marL="0" indent="0">
              <a:lnSpc>
                <a:spcPct val="120000"/>
              </a:lnSpc>
              <a:buNone/>
            </a:pPr>
            <a:r>
              <a:rPr lang="en-US" sz="900">
                <a:solidFill>
                  <a:srgbClr val="E8E8E8"/>
                </a:solidFill>
              </a:rPr>
              <a:t>2. Rapid Fed cuts compressing bank NII faster than expected  </a:t>
            </a:r>
            <a:endParaRPr lang="en-US" sz="900"/>
          </a:p>
          <a:p>
            <a:pPr marL="0" indent="0">
              <a:lnSpc>
                <a:spcPct val="120000"/>
              </a:lnSpc>
              <a:buNone/>
            </a:pPr>
            <a:r>
              <a:rPr lang="en-US" sz="900">
                <a:solidFill>
                  <a:srgbClr val="E8E8E8"/>
                </a:solidFill>
              </a:rPr>
              <a:t>3. GPN Worldpay integration risk; PYPL CEO transition uncertainty  </a:t>
            </a:r>
            <a:endParaRPr lang="en-US" sz="900"/>
          </a:p>
          <a:p>
            <a:pPr marL="0" indent="0">
              <a:lnSpc>
                <a:spcPct val="120000"/>
              </a:lnSpc>
              <a:buNone/>
            </a:pPr>
            <a:r>
              <a:rPr lang="en-US" sz="900">
                <a:solidFill>
                  <a:srgbClr val="E8E8E8"/>
                </a:solidFill>
              </a:rPr>
              <a:t>4. FinTech / stablecoin disruption; regulatory changes (credit card caps, Basel III)</a:t>
            </a:r>
            <a:endParaRPr lang="en-US" sz="900"/>
          </a:p>
        </p:txBody>
      </p:sp>
      <p:sp>
        <p:nvSpPr>
          <p:cNvPr id="8" name="Shape 5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BB00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457200" y="4800600"/>
            <a:ext cx="82296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BUSFIN 4228  •  Student Investment Management  •  April 2026</a:t>
            </a:r>
            <a:endParaRPr lang="en-US" sz="10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A1A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9144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Appendix A  -  DCF Summary for All Holdings</a:t>
            </a:r>
            <a:endParaRPr lang="en-US" sz="2400"/>
          </a:p>
        </p:txBody>
      </p:sp>
      <p:sp>
        <p:nvSpPr>
          <p:cNvPr id="4" name="Shape 2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16213E"/>
          </a:solidFill>
          <a:ln/>
        </p:spPr>
        <p:txBody>
          <a:bodyPr/>
          <a:lstStyle/>
          <a:p>
            <a:endParaRPr lang="en-US"/>
          </a:p>
        </p:txBody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3198229"/>
              </p:ext>
            </p:extLst>
          </p:nvPr>
        </p:nvGraphicFramePr>
        <p:xfrm>
          <a:off x="274320" y="1005840"/>
          <a:ext cx="8595360" cy="3346704"/>
        </p:xfrm>
        <a:graphic>
          <a:graphicData uri="http://schemas.openxmlformats.org/drawingml/2006/table">
            <a:tbl>
              <a:tblPr/>
              <a:tblGrid>
                <a:gridCol w="1645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2004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DCF Parameter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JPM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BAC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PYPL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GPN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Terminal Disc. Rate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10.0%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10.0%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8.5%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11.0%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10.0%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Terminal FCF Growth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3.0%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3.5%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2.5%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NPV of Cash Flows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$491.0B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$266.0B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$229.4B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$34.0B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$16.3B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NPV of Terminal Value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$547.2B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$319.5B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$389.0B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$27.9B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$11.2B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Projected Equity Value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$1,038B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$585B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$610B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$62.0B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$27.6B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Shares Outstanding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2,782M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7,394M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1,966M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936M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237M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Implied Value/Share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>
                          <a:solidFill>
                            <a:srgbClr val="2E7D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$373.21</a:t>
                      </a:r>
                      <a:endParaRPr lang="en-US" sz="1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>
                          <a:solidFill>
                            <a:srgbClr val="2E7D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$79.18</a:t>
                      </a:r>
                      <a:endParaRPr lang="en-US" sz="1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>
                          <a:solidFill>
                            <a:srgbClr val="2E7D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$314.52</a:t>
                      </a:r>
                      <a:endParaRPr lang="en-US" sz="1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>
                          <a:solidFill>
                            <a:srgbClr val="2E7D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$66.21</a:t>
                      </a:r>
                      <a:endParaRPr lang="en-US" sz="1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>
                          <a:solidFill>
                            <a:srgbClr val="2E7D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$116.71</a:t>
                      </a:r>
                      <a:endParaRPr lang="en-US" sz="12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Upside to DCF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2E7D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+21%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2E7D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+52%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2E7D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+3%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2E7D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+38%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2E7D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+77%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Consensus ANR PT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$328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N/A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$397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$63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$96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Valuation Method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P/TBV + DDM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(primary)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DCF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(10-yr)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DCF + Rel.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Multiples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DCF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(10-yr)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DCF + P/E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 EV/EBITDA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A1A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9144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Appendix B  -  DuPont ROE Decomposition</a:t>
            </a:r>
            <a:endParaRPr lang="en-US" sz="2400"/>
          </a:p>
        </p:txBody>
      </p:sp>
      <p:sp>
        <p:nvSpPr>
          <p:cNvPr id="4" name="Shape 2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16213E"/>
          </a:solidFill>
          <a:ln/>
        </p:spPr>
        <p:txBody>
          <a:bodyPr/>
          <a:lstStyle/>
          <a:p>
            <a:endParaRPr lang="en-US"/>
          </a:p>
        </p:txBody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005840"/>
          <a:ext cx="8229600" cy="2377440"/>
        </p:xfrm>
        <a:graphic>
          <a:graphicData uri="http://schemas.openxmlformats.org/drawingml/2006/table">
            <a:tbl>
              <a:tblPr/>
              <a:tblGrid>
                <a:gridCol w="1645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4747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Component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13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JPM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13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BAC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13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13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PYPL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13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GPN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13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Net Profit Margin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>
                          <a:solidFill>
                            <a:srgbClr val="2E7D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35.5%</a:t>
                      </a:r>
                      <a:endParaRPr lang="en-US" sz="11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27.0%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>
                          <a:solidFill>
                            <a:srgbClr val="2E7D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50.1%</a:t>
                      </a:r>
                      <a:endParaRPr lang="en-US" sz="11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15.8%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18.2%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Asset Turnover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0.047x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0.028x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>
                          <a:solidFill>
                            <a:srgbClr val="2E7D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0.45x</a:t>
                      </a:r>
                      <a:endParaRPr lang="en-US" sz="11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0.42x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0.12x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Equity Multiplier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12.1x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13.0x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2.3x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3.9x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3.2x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>
                          <a:solidFill>
                            <a:srgbClr val="BB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= ROE</a:t>
                      </a:r>
                      <a:endParaRPr lang="en-US" sz="11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>
                          <a:solidFill>
                            <a:srgbClr val="2E7D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~20%</a:t>
                      </a:r>
                      <a:endParaRPr lang="en-US" sz="11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>
                          <a:solidFill>
                            <a:srgbClr val="C628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~10%</a:t>
                      </a:r>
                      <a:endParaRPr lang="en-US" sz="11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>
                          <a:solidFill>
                            <a:srgbClr val="2E7D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~52%</a:t>
                      </a:r>
                      <a:endParaRPr lang="en-US" sz="11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>
                          <a:solidFill>
                            <a:srgbClr val="2E7D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~26%</a:t>
                      </a:r>
                      <a:endParaRPr lang="en-US" sz="11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>
                          <a:solidFill>
                            <a:srgbClr val="C628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~7%</a:t>
                      </a:r>
                      <a:endParaRPr lang="en-US" sz="11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ROTCE (banks only)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>
                          <a:solidFill>
                            <a:srgbClr val="2E7D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20%</a:t>
                      </a:r>
                      <a:endParaRPr lang="en-US" sz="11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~10%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N/A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N/A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N/A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Efficiency Ratio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>
                          <a:solidFill>
                            <a:srgbClr val="2E7D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48.5%</a:t>
                      </a:r>
                      <a:endParaRPr lang="en-US" sz="11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~58%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N/A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81.7%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~77%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Shape 4"/>
          <p:cNvSpPr/>
          <p:nvPr/>
        </p:nvSpPr>
        <p:spPr>
          <a:xfrm>
            <a:off x="457200" y="3479292"/>
            <a:ext cx="8229600" cy="384048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461703" y="3479292"/>
            <a:ext cx="64008" cy="384048"/>
          </a:xfrm>
          <a:prstGeom prst="rect">
            <a:avLst/>
          </a:prstGeom>
          <a:solidFill>
            <a:srgbClr val="1565C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640080" y="3479292"/>
            <a:ext cx="1645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>
                <a:solidFill>
                  <a:srgbClr val="1565C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JPM vs BAC</a:t>
            </a:r>
            <a:endParaRPr lang="en-US" sz="1000"/>
          </a:p>
        </p:txBody>
      </p:sp>
      <p:sp>
        <p:nvSpPr>
          <p:cNvPr id="10" name="Text 7"/>
          <p:cNvSpPr/>
          <p:nvPr/>
        </p:nvSpPr>
        <p:spPr>
          <a:xfrm>
            <a:off x="2331720" y="3479292"/>
            <a:ext cx="6217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888888"/>
                </a:solidFill>
                <a:latin typeface="Calibri"/>
                <a:ea typeface="Calibri"/>
                <a:cs typeface="Calibri"/>
              </a:rPr>
              <a:t>JPM's ROE lead (20% vs 10%) is driven by superior net profit margin (35.5% vs 27.0%), reflecting its 48.5% efficiency ratio vs BAC's ~58%. On similar leverage, JPM earns roughly 2x the return per dollar of equity - this justifies the P/TBV premium and our trim of BAC.</a:t>
            </a:r>
            <a:endParaRPr lang="en-US" sz="850">
              <a:latin typeface="Calibri"/>
              <a:ea typeface="Calibri"/>
              <a:cs typeface="Calibri"/>
            </a:endParaRPr>
          </a:p>
        </p:txBody>
      </p:sp>
      <p:sp>
        <p:nvSpPr>
          <p:cNvPr id="11" name="Shape 8"/>
          <p:cNvSpPr/>
          <p:nvPr/>
        </p:nvSpPr>
        <p:spPr>
          <a:xfrm>
            <a:off x="457200" y="3899916"/>
            <a:ext cx="8229600" cy="384048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9"/>
          <p:cNvSpPr/>
          <p:nvPr/>
        </p:nvSpPr>
        <p:spPr>
          <a:xfrm>
            <a:off x="457200" y="3899916"/>
            <a:ext cx="64008" cy="384048"/>
          </a:xfrm>
          <a:prstGeom prst="rect">
            <a:avLst/>
          </a:prstGeom>
          <a:solidFill>
            <a:srgbClr val="0083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640080" y="3899916"/>
            <a:ext cx="1645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>
                <a:solidFill>
                  <a:srgbClr val="00838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Visa - Quality Compounder</a:t>
            </a:r>
            <a:endParaRPr lang="en-US" sz="1000"/>
          </a:p>
        </p:txBody>
      </p:sp>
      <p:sp>
        <p:nvSpPr>
          <p:cNvPr id="14" name="Text 11"/>
          <p:cNvSpPr/>
          <p:nvPr/>
        </p:nvSpPr>
        <p:spPr>
          <a:xfrm>
            <a:off x="2331720" y="3899916"/>
            <a:ext cx="6217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888888"/>
                </a:solidFill>
                <a:latin typeface="Calibri"/>
                <a:ea typeface="Calibri"/>
                <a:cs typeface="Calibri"/>
              </a:rPr>
              <a:t>V's 52% ROE comes from an industry-leading 50.1% net margin on minimal leverage (2.3x). The asset-light model generates exceptional returns without balance sheet risk - validating the premium multiple and our HOLD.</a:t>
            </a:r>
            <a:endParaRPr lang="en-US" sz="850">
              <a:latin typeface="Calibri"/>
              <a:ea typeface="Calibri"/>
              <a:cs typeface="Calibri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457200" y="4320540"/>
            <a:ext cx="8229600" cy="384048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3"/>
          <p:cNvSpPr/>
          <p:nvPr/>
        </p:nvSpPr>
        <p:spPr>
          <a:xfrm>
            <a:off x="457200" y="4320540"/>
            <a:ext cx="64008" cy="384048"/>
          </a:xfrm>
          <a:prstGeom prst="rect">
            <a:avLst/>
          </a:prstGeom>
          <a:solidFill>
            <a:srgbClr val="BB00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640080" y="4320540"/>
            <a:ext cx="1645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>
                <a:solidFill>
                  <a:srgbClr val="B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PYPL &amp; GPN - Re-Rating Candidates</a:t>
            </a:r>
            <a:endParaRPr lang="en-US" sz="1000"/>
          </a:p>
        </p:txBody>
      </p:sp>
      <p:sp>
        <p:nvSpPr>
          <p:cNvPr id="18" name="Text 15"/>
          <p:cNvSpPr/>
          <p:nvPr/>
        </p:nvSpPr>
        <p:spPr>
          <a:xfrm>
            <a:off x="2331720" y="4320540"/>
            <a:ext cx="6217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PYPL's 26% ROE at 8x P/E is a disconnect - the market prices it as if returns will deteriorate, but operating leverage could expand margins. GPN's 7% ROE reflects Worldpay drag; as synergies drive margins from 21% → 23%+ and asset turns improve, ROE should rise to 10-12%, supporting P/E re-rating from 4.8x toward 8-10x.</a:t>
            </a:r>
            <a:endParaRPr lang="en-US" sz="85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A1A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9144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Appendix C  -  Technical Analysis: Action Names</a:t>
            </a:r>
            <a:endParaRPr lang="en-US" sz="2400"/>
          </a:p>
        </p:txBody>
      </p:sp>
      <p:sp>
        <p:nvSpPr>
          <p:cNvPr id="4" name="Shape 2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16213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320040" y="960120"/>
            <a:ext cx="2788920" cy="361188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320040" y="960120"/>
            <a:ext cx="2788920" cy="54864"/>
          </a:xfrm>
          <a:prstGeom prst="rect">
            <a:avLst/>
          </a:prstGeom>
          <a:solidFill>
            <a:srgbClr val="BB00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57200" y="1078992"/>
            <a:ext cx="1097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>
                <a:solidFill>
                  <a:srgbClr val="B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GPN</a:t>
            </a:r>
            <a:endParaRPr lang="en-US" sz="2200"/>
          </a:p>
        </p:txBody>
      </p:sp>
      <p:sp>
        <p:nvSpPr>
          <p:cNvPr id="9" name="Text 7"/>
          <p:cNvSpPr/>
          <p:nvPr/>
        </p:nvSpPr>
        <p:spPr>
          <a:xfrm>
            <a:off x="1508760" y="1078992"/>
            <a:ext cx="1463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 +50 bps</a:t>
            </a:r>
            <a:endParaRPr lang="en-US" sz="1100"/>
          </a:p>
        </p:txBody>
      </p:sp>
      <p:sp>
        <p:nvSpPr>
          <p:cNvPr id="10" name="Text 8"/>
          <p:cNvSpPr/>
          <p:nvPr/>
        </p:nvSpPr>
        <p:spPr>
          <a:xfrm>
            <a:off x="457200" y="1389888"/>
            <a:ext cx="2468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Current: $66</a:t>
            </a:r>
            <a:endParaRPr lang="en-US" sz="1100"/>
          </a:p>
        </p:txBody>
      </p:sp>
      <p:sp>
        <p:nvSpPr>
          <p:cNvPr id="11" name="Text 9"/>
          <p:cNvSpPr/>
          <p:nvPr/>
        </p:nvSpPr>
        <p:spPr>
          <a:xfrm>
            <a:off x="457200" y="1664208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>
                <a:solidFill>
                  <a:srgbClr val="B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Support &amp; Resistance</a:t>
            </a:r>
            <a:endParaRPr lang="en-US" sz="1100"/>
          </a:p>
        </p:txBody>
      </p:sp>
      <p:sp>
        <p:nvSpPr>
          <p:cNvPr id="12" name="Text 10"/>
          <p:cNvSpPr/>
          <p:nvPr/>
        </p:nvSpPr>
        <p:spPr>
          <a:xfrm>
            <a:off x="457200" y="1874520"/>
            <a:ext cx="2514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Support: $62.45 (52-wk low) → $58</a:t>
            </a:r>
            <a:endParaRPr lang="en-US" sz="950"/>
          </a:p>
          <a:p>
            <a:pPr marL="0" indent="0">
              <a:lnSpc>
                <a:spcPct val="120000"/>
              </a:lnSpc>
              <a:buNone/>
            </a:pPr>
            <a:r>
              <a:rPr lang="en-US" sz="95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Resistance: $75 → $82 → $91 (52-wk hi)</a:t>
            </a:r>
            <a:endParaRPr lang="en-US" sz="950"/>
          </a:p>
        </p:txBody>
      </p:sp>
      <p:sp>
        <p:nvSpPr>
          <p:cNvPr id="13" name="Text 11"/>
          <p:cNvSpPr/>
          <p:nvPr/>
        </p:nvSpPr>
        <p:spPr>
          <a:xfrm>
            <a:off x="457200" y="2514600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>
                <a:solidFill>
                  <a:srgbClr val="B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Technical Indicators</a:t>
            </a:r>
            <a:endParaRPr lang="en-US" sz="1100"/>
          </a:p>
        </p:txBody>
      </p:sp>
      <p:sp>
        <p:nvSpPr>
          <p:cNvPr id="14" name="Text 12"/>
          <p:cNvSpPr/>
          <p:nvPr/>
        </p:nvSpPr>
        <p:spPr>
          <a:xfrm>
            <a:off x="457200" y="2724912"/>
            <a:ext cx="2514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RSI(14): ~38, near oversold</a:t>
            </a:r>
            <a:endParaRPr lang="en-US" sz="950"/>
          </a:p>
          <a:p>
            <a:pPr marL="0" indent="0">
              <a:lnSpc>
                <a:spcPct val="120000"/>
              </a:lnSpc>
              <a:buNone/>
            </a:pPr>
            <a:r>
              <a:rPr lang="en-US" sz="95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50-DMA: ~$68 (below)</a:t>
            </a:r>
            <a:endParaRPr lang="en-US" sz="950"/>
          </a:p>
          <a:p>
            <a:pPr marL="0" indent="0">
              <a:lnSpc>
                <a:spcPct val="120000"/>
              </a:lnSpc>
              <a:buNone/>
            </a:pPr>
            <a:r>
              <a:rPr lang="en-US" sz="95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200-DMA: ~$78 (well below)</a:t>
            </a:r>
            <a:endParaRPr lang="en-US" sz="950"/>
          </a:p>
          <a:p>
            <a:pPr marL="0" indent="0">
              <a:lnSpc>
                <a:spcPct val="120000"/>
              </a:lnSpc>
              <a:buNone/>
            </a:pPr>
            <a:r>
              <a:rPr lang="en-US" sz="95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Volume rising on down days</a:t>
            </a:r>
            <a:endParaRPr lang="en-US" sz="950"/>
          </a:p>
        </p:txBody>
      </p:sp>
      <p:sp>
        <p:nvSpPr>
          <p:cNvPr id="15" name="Shape 13"/>
          <p:cNvSpPr/>
          <p:nvPr/>
        </p:nvSpPr>
        <p:spPr>
          <a:xfrm>
            <a:off x="411480" y="3566160"/>
            <a:ext cx="2606040" cy="868680"/>
          </a:xfrm>
          <a:prstGeom prst="rect">
            <a:avLst/>
          </a:prstGeom>
          <a:solidFill>
            <a:srgbClr val="E8E8E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502920" y="3611880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>
                <a:solidFill>
                  <a:srgbClr val="B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Assessment</a:t>
            </a:r>
            <a:endParaRPr lang="en-US" sz="1000"/>
          </a:p>
        </p:txBody>
      </p:sp>
      <p:sp>
        <p:nvSpPr>
          <p:cNvPr id="17" name="Text 15"/>
          <p:cNvSpPr/>
          <p:nvPr/>
        </p:nvSpPr>
        <p:spPr>
          <a:xfrm>
            <a:off x="502920" y="3822192"/>
            <a:ext cx="2423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900" b="1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BEARISH near-term but at support floor. Favorable entry for fundamental buyers.</a:t>
            </a:r>
            <a:endParaRPr lang="en-US" sz="900"/>
          </a:p>
        </p:txBody>
      </p:sp>
      <p:sp>
        <p:nvSpPr>
          <p:cNvPr id="18" name="Shape 16"/>
          <p:cNvSpPr/>
          <p:nvPr/>
        </p:nvSpPr>
        <p:spPr>
          <a:xfrm>
            <a:off x="3200400" y="960120"/>
            <a:ext cx="2788920" cy="361188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3200400" y="960120"/>
            <a:ext cx="2788920" cy="54864"/>
          </a:xfrm>
          <a:prstGeom prst="rect">
            <a:avLst/>
          </a:prstGeom>
          <a:solidFill>
            <a:srgbClr val="1565C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3337560" y="1078992"/>
            <a:ext cx="1097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>
                <a:solidFill>
                  <a:srgbClr val="1565C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PYPL</a:t>
            </a:r>
            <a:endParaRPr lang="en-US" sz="2200"/>
          </a:p>
        </p:txBody>
      </p:sp>
      <p:sp>
        <p:nvSpPr>
          <p:cNvPr id="21" name="Text 19"/>
          <p:cNvSpPr/>
          <p:nvPr/>
        </p:nvSpPr>
        <p:spPr>
          <a:xfrm>
            <a:off x="4389120" y="1078992"/>
            <a:ext cx="1463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 +50 bps</a:t>
            </a:r>
            <a:endParaRPr lang="en-US" sz="1100"/>
          </a:p>
        </p:txBody>
      </p:sp>
      <p:sp>
        <p:nvSpPr>
          <p:cNvPr id="22" name="Text 20"/>
          <p:cNvSpPr/>
          <p:nvPr/>
        </p:nvSpPr>
        <p:spPr>
          <a:xfrm>
            <a:off x="3337560" y="1389888"/>
            <a:ext cx="2468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Current: $46</a:t>
            </a:r>
            <a:endParaRPr lang="en-US" sz="1100"/>
          </a:p>
        </p:txBody>
      </p:sp>
      <p:sp>
        <p:nvSpPr>
          <p:cNvPr id="23" name="Text 21"/>
          <p:cNvSpPr/>
          <p:nvPr/>
        </p:nvSpPr>
        <p:spPr>
          <a:xfrm>
            <a:off x="3337560" y="1664208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>
                <a:solidFill>
                  <a:srgbClr val="1565C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Support &amp; Resistance</a:t>
            </a:r>
            <a:endParaRPr lang="en-US" sz="1100"/>
          </a:p>
        </p:txBody>
      </p:sp>
      <p:sp>
        <p:nvSpPr>
          <p:cNvPr id="24" name="Text 22"/>
          <p:cNvSpPr/>
          <p:nvPr/>
        </p:nvSpPr>
        <p:spPr>
          <a:xfrm>
            <a:off x="3337560" y="1874520"/>
            <a:ext cx="2514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Support: $40 (psychological) → $38.46 (52-wk low)</a:t>
            </a:r>
            <a:endParaRPr lang="en-US" sz="950"/>
          </a:p>
          <a:p>
            <a:pPr marL="0" indent="0">
              <a:lnSpc>
                <a:spcPct val="120000"/>
              </a:lnSpc>
              <a:buNone/>
            </a:pPr>
            <a:r>
              <a:rPr lang="en-US" sz="95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Resistance: $50 → $55 → $60 (Q4 gap)</a:t>
            </a:r>
            <a:endParaRPr lang="en-US" sz="950"/>
          </a:p>
        </p:txBody>
      </p:sp>
      <p:sp>
        <p:nvSpPr>
          <p:cNvPr id="25" name="Text 23"/>
          <p:cNvSpPr/>
          <p:nvPr/>
        </p:nvSpPr>
        <p:spPr>
          <a:xfrm>
            <a:off x="3337560" y="2514600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>
                <a:solidFill>
                  <a:srgbClr val="1565C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Technical Indicators</a:t>
            </a:r>
            <a:endParaRPr lang="en-US" sz="1100"/>
          </a:p>
        </p:txBody>
      </p:sp>
      <p:sp>
        <p:nvSpPr>
          <p:cNvPr id="26" name="Text 24"/>
          <p:cNvSpPr/>
          <p:nvPr/>
        </p:nvSpPr>
        <p:spPr>
          <a:xfrm>
            <a:off x="3337560" y="2724912"/>
            <a:ext cx="2514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RSI(14): ~35, near oversold</a:t>
            </a:r>
            <a:endParaRPr lang="en-US" sz="950"/>
          </a:p>
          <a:p>
            <a:pPr marL="0" indent="0">
              <a:lnSpc>
                <a:spcPct val="120000"/>
              </a:lnSpc>
              <a:buNone/>
            </a:pPr>
            <a:r>
              <a:rPr lang="en-US" sz="95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50-DMA: ~$47 (below)</a:t>
            </a:r>
            <a:endParaRPr lang="en-US" sz="950"/>
          </a:p>
          <a:p>
            <a:pPr marL="0" indent="0">
              <a:lnSpc>
                <a:spcPct val="120000"/>
              </a:lnSpc>
              <a:buNone/>
            </a:pPr>
            <a:r>
              <a:rPr lang="en-US" sz="95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200-DMA: ~$58 (well below)</a:t>
            </a:r>
            <a:endParaRPr lang="en-US" sz="950"/>
          </a:p>
          <a:p>
            <a:pPr marL="0" indent="0">
              <a:lnSpc>
                <a:spcPct val="120000"/>
              </a:lnSpc>
              <a:buNone/>
            </a:pPr>
            <a:r>
              <a:rPr lang="en-US" sz="95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Death cross late Jan 2026</a:t>
            </a:r>
            <a:endParaRPr lang="en-US" sz="950"/>
          </a:p>
        </p:txBody>
      </p:sp>
      <p:sp>
        <p:nvSpPr>
          <p:cNvPr id="27" name="Shape 25"/>
          <p:cNvSpPr/>
          <p:nvPr/>
        </p:nvSpPr>
        <p:spPr>
          <a:xfrm>
            <a:off x="3291840" y="3566160"/>
            <a:ext cx="2606040" cy="868680"/>
          </a:xfrm>
          <a:prstGeom prst="rect">
            <a:avLst/>
          </a:prstGeom>
          <a:solidFill>
            <a:srgbClr val="E8E8E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3383280" y="3611880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>
                <a:solidFill>
                  <a:srgbClr val="1565C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Assessment</a:t>
            </a:r>
            <a:endParaRPr lang="en-US" sz="1000"/>
          </a:p>
        </p:txBody>
      </p:sp>
      <p:sp>
        <p:nvSpPr>
          <p:cNvPr id="29" name="Text 27"/>
          <p:cNvSpPr/>
          <p:nvPr/>
        </p:nvSpPr>
        <p:spPr>
          <a:xfrm>
            <a:off x="3383280" y="3822192"/>
            <a:ext cx="2423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900" b="1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BEARISH technically. Support at $40 limits downside to ~13%; upside 44%. Asymmetric risk/reward.</a:t>
            </a:r>
            <a:endParaRPr lang="en-US" sz="900"/>
          </a:p>
        </p:txBody>
      </p:sp>
      <p:sp>
        <p:nvSpPr>
          <p:cNvPr id="30" name="Shape 28"/>
          <p:cNvSpPr/>
          <p:nvPr/>
        </p:nvSpPr>
        <p:spPr>
          <a:xfrm>
            <a:off x="6080760" y="960120"/>
            <a:ext cx="2788920" cy="361188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1" name="Shape 29"/>
          <p:cNvSpPr/>
          <p:nvPr/>
        </p:nvSpPr>
        <p:spPr>
          <a:xfrm>
            <a:off x="6080760" y="960120"/>
            <a:ext cx="2788920" cy="54864"/>
          </a:xfrm>
          <a:prstGeom prst="rect">
            <a:avLst/>
          </a:prstGeom>
          <a:solidFill>
            <a:srgbClr val="0083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6217920" y="1078992"/>
            <a:ext cx="1097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>
                <a:solidFill>
                  <a:srgbClr val="00838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BAC</a:t>
            </a:r>
            <a:endParaRPr lang="en-US" sz="2200"/>
          </a:p>
        </p:txBody>
      </p:sp>
      <p:sp>
        <p:nvSpPr>
          <p:cNvPr id="33" name="Text 31"/>
          <p:cNvSpPr/>
          <p:nvPr/>
        </p:nvSpPr>
        <p:spPr>
          <a:xfrm>
            <a:off x="7269480" y="1078992"/>
            <a:ext cx="1463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TRIM -100 bps</a:t>
            </a:r>
            <a:endParaRPr lang="en-US" sz="1100"/>
          </a:p>
        </p:txBody>
      </p:sp>
      <p:sp>
        <p:nvSpPr>
          <p:cNvPr id="34" name="Text 32"/>
          <p:cNvSpPr/>
          <p:nvPr/>
        </p:nvSpPr>
        <p:spPr>
          <a:xfrm>
            <a:off x="6217920" y="1389888"/>
            <a:ext cx="2468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Current: $52</a:t>
            </a:r>
            <a:endParaRPr lang="en-US" sz="1100"/>
          </a:p>
        </p:txBody>
      </p:sp>
      <p:sp>
        <p:nvSpPr>
          <p:cNvPr id="35" name="Text 33"/>
          <p:cNvSpPr/>
          <p:nvPr/>
        </p:nvSpPr>
        <p:spPr>
          <a:xfrm>
            <a:off x="6217920" y="1664208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>
                <a:solidFill>
                  <a:srgbClr val="00838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Support &amp; Resistance</a:t>
            </a:r>
            <a:endParaRPr lang="en-US" sz="1100"/>
          </a:p>
        </p:txBody>
      </p:sp>
      <p:sp>
        <p:nvSpPr>
          <p:cNvPr id="36" name="Text 34"/>
          <p:cNvSpPr/>
          <p:nvPr/>
        </p:nvSpPr>
        <p:spPr>
          <a:xfrm>
            <a:off x="6217920" y="1874520"/>
            <a:ext cx="2514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Support: $48 (breakout level) → $45 (200-DMA)</a:t>
            </a:r>
            <a:endParaRPr lang="en-US" sz="950"/>
          </a:p>
          <a:p>
            <a:pPr marL="0" indent="0">
              <a:lnSpc>
                <a:spcPct val="120000"/>
              </a:lnSpc>
              <a:buNone/>
            </a:pPr>
            <a:r>
              <a:rPr lang="en-US" sz="95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Resistance: $53.50 → $57 (52-wk hi) → $60</a:t>
            </a:r>
            <a:endParaRPr lang="en-US" sz="950"/>
          </a:p>
        </p:txBody>
      </p:sp>
      <p:sp>
        <p:nvSpPr>
          <p:cNvPr id="37" name="Text 35"/>
          <p:cNvSpPr/>
          <p:nvPr/>
        </p:nvSpPr>
        <p:spPr>
          <a:xfrm>
            <a:off x="6217920" y="2514600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>
                <a:solidFill>
                  <a:srgbClr val="00838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Technical Indicators</a:t>
            </a:r>
            <a:endParaRPr lang="en-US" sz="1100"/>
          </a:p>
        </p:txBody>
      </p:sp>
      <p:sp>
        <p:nvSpPr>
          <p:cNvPr id="38" name="Text 36"/>
          <p:cNvSpPr/>
          <p:nvPr/>
        </p:nvSpPr>
        <p:spPr>
          <a:xfrm>
            <a:off x="6217920" y="2724912"/>
            <a:ext cx="2514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RSI(14): ~48, neutral</a:t>
            </a:r>
            <a:endParaRPr lang="en-US" sz="950"/>
          </a:p>
          <a:p>
            <a:pPr marL="0" indent="0">
              <a:lnSpc>
                <a:spcPct val="120000"/>
              </a:lnSpc>
              <a:buNone/>
            </a:pPr>
            <a:r>
              <a:rPr lang="en-US" sz="95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50-DMA: ~$50 (above)</a:t>
            </a:r>
            <a:endParaRPr lang="en-US" sz="950"/>
          </a:p>
          <a:p>
            <a:pPr marL="0" indent="0">
              <a:lnSpc>
                <a:spcPct val="120000"/>
              </a:lnSpc>
              <a:buNone/>
            </a:pPr>
            <a:r>
              <a:rPr lang="en-US" sz="95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200-DMA: ~$49 (above)</a:t>
            </a:r>
            <a:endParaRPr lang="en-US" sz="950"/>
          </a:p>
          <a:p>
            <a:pPr marL="0" indent="0">
              <a:lnSpc>
                <a:spcPct val="120000"/>
              </a:lnSpc>
              <a:buNone/>
            </a:pPr>
            <a:r>
              <a:rPr lang="en-US" sz="95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distribution pattern</a:t>
            </a:r>
            <a:endParaRPr lang="en-US" sz="950"/>
          </a:p>
        </p:txBody>
      </p:sp>
      <p:sp>
        <p:nvSpPr>
          <p:cNvPr id="39" name="Shape 37"/>
          <p:cNvSpPr/>
          <p:nvPr/>
        </p:nvSpPr>
        <p:spPr>
          <a:xfrm>
            <a:off x="6172200" y="3566160"/>
            <a:ext cx="2606040" cy="868680"/>
          </a:xfrm>
          <a:prstGeom prst="rect">
            <a:avLst/>
          </a:prstGeom>
          <a:solidFill>
            <a:srgbClr val="E8E8E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0" name="Text 38"/>
          <p:cNvSpPr/>
          <p:nvPr/>
        </p:nvSpPr>
        <p:spPr>
          <a:xfrm>
            <a:off x="6263640" y="3611880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>
                <a:solidFill>
                  <a:srgbClr val="00838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Assessment</a:t>
            </a:r>
            <a:endParaRPr lang="en-US" sz="1000"/>
          </a:p>
        </p:txBody>
      </p:sp>
      <p:sp>
        <p:nvSpPr>
          <p:cNvPr id="41" name="Text 39"/>
          <p:cNvSpPr/>
          <p:nvPr/>
        </p:nvSpPr>
        <p:spPr>
          <a:xfrm>
            <a:off x="6263640" y="3822192"/>
            <a:ext cx="2423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900" b="1">
                <a:solidFill>
                  <a:srgbClr val="1E1E1E"/>
                </a:solidFill>
                <a:latin typeface="Calibri"/>
                <a:ea typeface="Calibri"/>
                <a:cs typeface="Calibri"/>
              </a:rPr>
              <a:t>NEUTRAL technically. Consolidating in $48-$54 range. Trim into relative strength ahead of Apr 15 earnings.</a:t>
            </a:r>
            <a:endParaRPr lang="en-US" sz="90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A1A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9144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Sector Recap &amp; Macro Update</a:t>
            </a:r>
            <a:endParaRPr lang="en-US" sz="2600"/>
          </a:p>
        </p:txBody>
      </p:sp>
      <p:sp>
        <p:nvSpPr>
          <p:cNvPr id="4" name="Shape 2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16213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457200" y="1051560"/>
            <a:ext cx="2743200" cy="914400"/>
          </a:xfrm>
          <a:prstGeom prst="rect">
            <a:avLst/>
          </a:prstGeom>
          <a:solidFill>
            <a:srgbClr val="BB0000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31800" y="1096010"/>
            <a:ext cx="2743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SLIGHT OVERWEIGHT</a:t>
            </a:r>
            <a:endParaRPr lang="en-US" sz="1800"/>
          </a:p>
        </p:txBody>
      </p:sp>
      <p:sp>
        <p:nvSpPr>
          <p:cNvPr id="8" name="Text 6"/>
          <p:cNvSpPr/>
          <p:nvPr/>
        </p:nvSpPr>
        <p:spPr>
          <a:xfrm>
            <a:off x="457200" y="1686560"/>
            <a:ext cx="2717800" cy="233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00">
                <a:solidFill>
                  <a:srgbClr val="FFC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Maintained from March 2026</a:t>
            </a:r>
            <a:endParaRPr lang="en-US" sz="1100"/>
          </a:p>
        </p:txBody>
      </p:sp>
      <p:sp>
        <p:nvSpPr>
          <p:cNvPr id="9" name="Shape 7"/>
          <p:cNvSpPr/>
          <p:nvPr/>
        </p:nvSpPr>
        <p:spPr>
          <a:xfrm>
            <a:off x="3474720" y="1051560"/>
            <a:ext cx="2560320" cy="91440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566160" y="1097280"/>
            <a:ext cx="23774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>
                <a:solidFill>
                  <a:srgbClr val="888888"/>
                </a:solidFill>
              </a:rPr>
              <a:t>SIM Weight: </a:t>
            </a:r>
            <a:r>
              <a:rPr lang="en-US" sz="1800" b="1">
                <a:solidFill>
                  <a:srgbClr val="BB0000"/>
                </a:solidFill>
              </a:rPr>
              <a:t>14.37%</a:t>
            </a:r>
            <a:endParaRPr lang="en-US" sz="1200"/>
          </a:p>
          <a:p>
            <a:pPr marL="0" indent="0" algn="ctr">
              <a:buNone/>
            </a:pPr>
            <a:r>
              <a:rPr lang="en-US" sz="1000">
                <a:solidFill>
                  <a:srgbClr val="888888"/>
                </a:solidFill>
              </a:rPr>
              <a:t>S&amp;P 500: 12.51%  |  +187 bps OW</a:t>
            </a:r>
            <a:endParaRPr lang="en-US" sz="1200"/>
          </a:p>
        </p:txBody>
      </p:sp>
      <p:sp>
        <p:nvSpPr>
          <p:cNvPr id="11" name="Shape 9"/>
          <p:cNvSpPr/>
          <p:nvPr/>
        </p:nvSpPr>
        <p:spPr>
          <a:xfrm>
            <a:off x="6309360" y="1051560"/>
            <a:ext cx="2377440" cy="91440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400800" y="1097280"/>
            <a:ext cx="21945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>
                <a:solidFill>
                  <a:srgbClr val="888888"/>
                </a:solidFill>
              </a:rPr>
              <a:t>XLF YTD: </a:t>
            </a:r>
            <a:r>
              <a:rPr lang="en-US" sz="1800" b="1">
                <a:solidFill>
                  <a:srgbClr val="C62828"/>
                </a:solidFill>
              </a:rPr>
              <a:t>-10%</a:t>
            </a:r>
            <a:endParaRPr lang="en-US" sz="1200"/>
          </a:p>
          <a:p>
            <a:pPr marL="0" indent="0" algn="ctr">
              <a:buNone/>
            </a:pPr>
            <a:r>
              <a:rPr lang="en-US" sz="1000">
                <a:solidFill>
                  <a:srgbClr val="888888"/>
                </a:solidFill>
              </a:rPr>
              <a:t>Worst S&amp;P 500 sector in 2026</a:t>
            </a:r>
            <a:endParaRPr lang="en-US" sz="1200"/>
          </a:p>
        </p:txBody>
      </p:sp>
      <p:sp>
        <p:nvSpPr>
          <p:cNvPr id="13" name="Shape 11"/>
          <p:cNvSpPr/>
          <p:nvPr/>
        </p:nvSpPr>
        <p:spPr>
          <a:xfrm>
            <a:off x="457200" y="2240280"/>
            <a:ext cx="54864" cy="411480"/>
          </a:xfrm>
          <a:prstGeom prst="rect">
            <a:avLst/>
          </a:prstGeom>
          <a:solidFill>
            <a:srgbClr val="BB00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40080" y="2240280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Fed Funds Rate: 3.50–3.75%</a:t>
            </a:r>
            <a:endParaRPr lang="en-US" sz="1100"/>
          </a:p>
        </p:txBody>
      </p:sp>
      <p:sp>
        <p:nvSpPr>
          <p:cNvPr id="15" name="Text 13"/>
          <p:cNvSpPr/>
          <p:nvPr/>
        </p:nvSpPr>
        <p:spPr>
          <a:xfrm>
            <a:off x="640080" y="2441448"/>
            <a:ext cx="804672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Higher-for-longer supports bank NII; shallow easing path prevents margin compression</a:t>
            </a:r>
            <a:endParaRPr lang="en-US" sz="1000"/>
          </a:p>
        </p:txBody>
      </p:sp>
      <p:sp>
        <p:nvSpPr>
          <p:cNvPr id="16" name="Shape 14"/>
          <p:cNvSpPr/>
          <p:nvPr/>
        </p:nvSpPr>
        <p:spPr>
          <a:xfrm>
            <a:off x="457200" y="2734056"/>
            <a:ext cx="54864" cy="411480"/>
          </a:xfrm>
          <a:prstGeom prst="rect">
            <a:avLst/>
          </a:prstGeom>
          <a:solidFill>
            <a:srgbClr val="BB00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40080" y="2734056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Yield Curve Steepening</a:t>
            </a:r>
            <a:endParaRPr lang="en-US" sz="1100"/>
          </a:p>
        </p:txBody>
      </p:sp>
      <p:sp>
        <p:nvSpPr>
          <p:cNvPr id="18" name="Text 16"/>
          <p:cNvSpPr/>
          <p:nvPr/>
        </p:nvSpPr>
        <p:spPr>
          <a:xfrm>
            <a:off x="640080" y="2935224"/>
            <a:ext cx="804672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>
                <a:solidFill>
                  <a:srgbClr val="888888"/>
                </a:solidFill>
                <a:latin typeface="Calibri"/>
                <a:ea typeface="Calibri"/>
                <a:cs typeface="Calibri"/>
              </a:rPr>
              <a:t>10Y at ~4.29%; supports bank NIM expansion; deposit betas remain manageable</a:t>
            </a:r>
            <a:endParaRPr lang="en-US" sz="1000">
              <a:latin typeface="Calibri"/>
              <a:ea typeface="Calibri"/>
              <a:cs typeface="Calibri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457200" y="3227832"/>
            <a:ext cx="54864" cy="411480"/>
          </a:xfrm>
          <a:prstGeom prst="rect">
            <a:avLst/>
          </a:prstGeom>
          <a:solidFill>
            <a:srgbClr val="BB00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640080" y="3227832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Geopolitical Risk Elevated</a:t>
            </a:r>
            <a:endParaRPr lang="en-US" sz="1100"/>
          </a:p>
        </p:txBody>
      </p:sp>
      <p:sp>
        <p:nvSpPr>
          <p:cNvPr id="21" name="Text 19"/>
          <p:cNvSpPr/>
          <p:nvPr/>
        </p:nvSpPr>
        <p:spPr>
          <a:xfrm>
            <a:off x="640080" y="3429000"/>
            <a:ext cx="804672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>
                <a:solidFill>
                  <a:srgbClr val="888888"/>
                </a:solidFill>
                <a:latin typeface="Calibri"/>
                <a:ea typeface="Calibri"/>
                <a:cs typeface="Calibri"/>
              </a:rPr>
              <a:t>Iran war tensions, oil disruptions; Dimon flagged stagflationary risk in annual letter (Apr 7)</a:t>
            </a:r>
            <a:endParaRPr lang="en-US" sz="1000">
              <a:latin typeface="Calibri"/>
              <a:ea typeface="Calibri"/>
              <a:cs typeface="Calibri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457200" y="3721608"/>
            <a:ext cx="54864" cy="411480"/>
          </a:xfrm>
          <a:prstGeom prst="rect">
            <a:avLst/>
          </a:prstGeom>
          <a:solidFill>
            <a:srgbClr val="BB00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640080" y="3721608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Bank Earnings Season Imminent</a:t>
            </a:r>
            <a:endParaRPr lang="en-US" sz="1100"/>
          </a:p>
        </p:txBody>
      </p:sp>
      <p:sp>
        <p:nvSpPr>
          <p:cNvPr id="24" name="Text 22"/>
          <p:cNvSpPr/>
          <p:nvPr/>
        </p:nvSpPr>
        <p:spPr>
          <a:xfrm>
            <a:off x="640080" y="3922776"/>
            <a:ext cx="804672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JPM reports Apr 14, BAC Apr 15, V &amp; PYPL Apr 28 - key catalysts for sector re-rating</a:t>
            </a:r>
            <a:endParaRPr lang="en-US" sz="1000"/>
          </a:p>
        </p:txBody>
      </p:sp>
      <p:sp>
        <p:nvSpPr>
          <p:cNvPr id="25" name="Shape 23"/>
          <p:cNvSpPr/>
          <p:nvPr/>
        </p:nvSpPr>
        <p:spPr>
          <a:xfrm>
            <a:off x="457200" y="4215384"/>
            <a:ext cx="54864" cy="411480"/>
          </a:xfrm>
          <a:prstGeom prst="rect">
            <a:avLst/>
          </a:prstGeom>
          <a:solidFill>
            <a:srgbClr val="BB00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640080" y="4215384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XLF Technical Setup</a:t>
            </a:r>
            <a:endParaRPr lang="en-US" sz="1100"/>
          </a:p>
        </p:txBody>
      </p:sp>
      <p:sp>
        <p:nvSpPr>
          <p:cNvPr id="27" name="Text 25"/>
          <p:cNvSpPr/>
          <p:nvPr/>
        </p:nvSpPr>
        <p:spPr>
          <a:xfrm>
            <a:off x="640080" y="4416552"/>
            <a:ext cx="804672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Death cross in effect, but RSI near oversold (~30); last time this occurred (Apr 2025), XLF rallied 20%+</a:t>
            </a:r>
            <a:endParaRPr lang="en-US" sz="10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A1A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9144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Current Holdings &amp; Proposed Trades</a:t>
            </a:r>
            <a:endParaRPr lang="en-US" sz="2600"/>
          </a:p>
        </p:txBody>
      </p:sp>
      <p:sp>
        <p:nvSpPr>
          <p:cNvPr id="4" name="Shape 2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16213E"/>
          </a:solidFill>
          <a:ln/>
        </p:spPr>
        <p:txBody>
          <a:bodyPr/>
          <a:lstStyle/>
          <a:p>
            <a:endParaRPr lang="en-US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4278562"/>
              </p:ext>
            </p:extLst>
          </p:nvPr>
        </p:nvGraphicFramePr>
        <p:xfrm>
          <a:off x="274320" y="1005840"/>
          <a:ext cx="6720840" cy="2148840"/>
        </p:xfrm>
        <a:graphic>
          <a:graphicData uri="http://schemas.openxmlformats.org/drawingml/2006/table">
            <a:tbl>
              <a:tblPr/>
              <a:tblGrid>
                <a:gridCol w="594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9436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Stock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Analyst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Price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(Report)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Price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(Today)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Current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Weight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Rec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Proposed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Weight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Δ bps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Target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Price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Upside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JPM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Kyle S.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$283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$308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472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E651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HOLD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472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$345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2E7D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+12.0%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BAC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Sid S.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$49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$52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391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C628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TRIM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291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C628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-100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$79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2E7D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+52.3%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Jay T.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$296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$306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E651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HOLD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$380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2E7D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+24.2%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PYPL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Luke T.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$45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$46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92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2E7D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BUY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142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2E7D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+50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$66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2E7D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+38.5%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GPN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Hasan S.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$66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$66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186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2E7D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BUY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236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2E7D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+50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$115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2E7D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+74.2%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Shape 3"/>
          <p:cNvSpPr/>
          <p:nvPr/>
        </p:nvSpPr>
        <p:spPr>
          <a:xfrm>
            <a:off x="457200" y="3383280"/>
            <a:ext cx="8229600" cy="118872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457200" y="3383280"/>
            <a:ext cx="73152" cy="1188720"/>
          </a:xfrm>
          <a:prstGeom prst="rect">
            <a:avLst/>
          </a:prstGeom>
          <a:solidFill>
            <a:srgbClr val="BB00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685800" y="342900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>
                <a:solidFill>
                  <a:srgbClr val="B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Trade Summary</a:t>
            </a:r>
            <a:endParaRPr lang="en-US" sz="1400"/>
          </a:p>
        </p:txBody>
      </p:sp>
      <p:sp>
        <p:nvSpPr>
          <p:cNvPr id="9" name="Text 6"/>
          <p:cNvSpPr/>
          <p:nvPr/>
        </p:nvSpPr>
        <p:spPr>
          <a:xfrm>
            <a:off x="685800" y="3703320"/>
            <a:ext cx="7772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>
                <a:solidFill>
                  <a:srgbClr val="C62828"/>
                </a:solidFill>
              </a:rPr>
              <a:t>TRIM BAC -100 bps</a:t>
            </a:r>
            <a:endParaRPr lang="en-US" sz="1100"/>
          </a:p>
          <a:p>
            <a:pPr marL="0" indent="0">
              <a:buNone/>
            </a:pPr>
            <a:r>
              <a:rPr lang="en-US" sz="1000">
                <a:solidFill>
                  <a:srgbClr val="888888"/>
                </a:solidFill>
              </a:rPr>
              <a:t>  Take profit on a +65% gain from cost basis ($31.42 → $52); lowest ROTCE among holdings (~10% vs JPM 20%)</a:t>
            </a:r>
            <a:endParaRPr lang="en-US" sz="1100"/>
          </a:p>
          <a:p>
            <a:pPr marL="0" indent="0">
              <a:buNone/>
            </a:pPr>
            <a:r>
              <a:rPr lang="en-US" sz="1100" b="1">
                <a:solidFill>
                  <a:srgbClr val="2E7D32"/>
                </a:solidFill>
              </a:rPr>
              <a:t>ADD GPN +50 bps  |  ADD PYPL +50 bps</a:t>
            </a:r>
            <a:endParaRPr lang="en-US" sz="1100"/>
          </a:p>
          <a:p>
            <a:pPr marL="0" indent="0">
              <a:buNone/>
            </a:pPr>
            <a:r>
              <a:rPr lang="en-US" sz="1000">
                <a:solidFill>
                  <a:srgbClr val="888888"/>
                </a:solidFill>
              </a:rPr>
              <a:t>  Reallocate to the two highest-upside names trading near 52-week lows with compelling valuation dislocations</a:t>
            </a:r>
            <a:endParaRPr lang="en-US" sz="1100"/>
          </a:p>
          <a:p>
            <a:pPr marL="0" indent="0">
              <a:buNone/>
            </a:pPr>
            <a:r>
              <a:rPr lang="en-US" sz="1000" b="1">
                <a:solidFill>
                  <a:srgbClr val="1E1E1E"/>
                </a:solidFill>
              </a:rPr>
              <a:t>Net effect: Total Financials weight unchanged at ~1,438 bps (OW +187 bps vs S&amp;P)</a:t>
            </a:r>
            <a:endParaRPr lang="en-US" sz="11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A1A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9144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Global Payments (GPN)  -  Business Transformation</a:t>
            </a:r>
            <a:endParaRPr lang="en-US" sz="2400"/>
          </a:p>
        </p:txBody>
      </p:sp>
      <p:sp>
        <p:nvSpPr>
          <p:cNvPr id="4" name="Shape 2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16213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772400" y="960120"/>
            <a:ext cx="1005840" cy="457200"/>
          </a:xfrm>
          <a:prstGeom prst="rect">
            <a:avLst/>
          </a:prstGeom>
          <a:solidFill>
            <a:srgbClr val="2E7D32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772400" y="960120"/>
            <a:ext cx="1005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BUY</a:t>
            </a:r>
            <a:endParaRPr lang="en-US" sz="2000"/>
          </a:p>
        </p:txBody>
      </p:sp>
      <p:sp>
        <p:nvSpPr>
          <p:cNvPr id="8" name="Shape 6"/>
          <p:cNvSpPr/>
          <p:nvPr/>
        </p:nvSpPr>
        <p:spPr>
          <a:xfrm>
            <a:off x="457200" y="960120"/>
            <a:ext cx="1737360" cy="100584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57200" y="960120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2200" b="1">
                <a:solidFill>
                  <a:srgbClr val="B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$66</a:t>
            </a:r>
            <a:endParaRPr lang="en-US" sz="2200"/>
          </a:p>
        </p:txBody>
      </p:sp>
      <p:sp>
        <p:nvSpPr>
          <p:cNvPr id="10" name="Text 8"/>
          <p:cNvSpPr/>
          <p:nvPr/>
        </p:nvSpPr>
        <p:spPr>
          <a:xfrm>
            <a:off x="457200" y="1417320"/>
            <a:ext cx="1737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Price</a:t>
            </a:r>
            <a:endParaRPr lang="en-US" sz="1000"/>
          </a:p>
        </p:txBody>
      </p:sp>
      <p:sp>
        <p:nvSpPr>
          <p:cNvPr id="11" name="Text 9"/>
          <p:cNvSpPr/>
          <p:nvPr/>
        </p:nvSpPr>
        <p:spPr>
          <a:xfrm>
            <a:off x="457200" y="1627632"/>
            <a:ext cx="1737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Near 52-wk low ($62.45)</a:t>
            </a:r>
            <a:endParaRPr lang="en-US" sz="900"/>
          </a:p>
        </p:txBody>
      </p:sp>
      <p:sp>
        <p:nvSpPr>
          <p:cNvPr id="12" name="Shape 10"/>
          <p:cNvSpPr/>
          <p:nvPr/>
        </p:nvSpPr>
        <p:spPr>
          <a:xfrm>
            <a:off x="2286000" y="960120"/>
            <a:ext cx="1737360" cy="100584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2286000" y="960120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2200" b="1">
                <a:solidFill>
                  <a:srgbClr val="B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$115</a:t>
            </a:r>
            <a:endParaRPr lang="en-US" sz="2200"/>
          </a:p>
        </p:txBody>
      </p:sp>
      <p:sp>
        <p:nvSpPr>
          <p:cNvPr id="14" name="Text 12"/>
          <p:cNvSpPr/>
          <p:nvPr/>
        </p:nvSpPr>
        <p:spPr>
          <a:xfrm>
            <a:off x="2286000" y="1417320"/>
            <a:ext cx="1737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Price</a:t>
            </a:r>
            <a:endParaRPr lang="en-US" sz="1000"/>
          </a:p>
        </p:txBody>
      </p:sp>
      <p:sp>
        <p:nvSpPr>
          <p:cNvPr id="15" name="Text 13"/>
          <p:cNvSpPr/>
          <p:nvPr/>
        </p:nvSpPr>
        <p:spPr>
          <a:xfrm>
            <a:off x="2286000" y="1627632"/>
            <a:ext cx="1737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+74.2% upside</a:t>
            </a:r>
            <a:endParaRPr lang="en-US" sz="900"/>
          </a:p>
        </p:txBody>
      </p:sp>
      <p:sp>
        <p:nvSpPr>
          <p:cNvPr id="16" name="Shape 14"/>
          <p:cNvSpPr/>
          <p:nvPr/>
        </p:nvSpPr>
        <p:spPr>
          <a:xfrm>
            <a:off x="4114800" y="960120"/>
            <a:ext cx="1737360" cy="100584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4114800" y="960120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2200" b="1">
                <a:solidFill>
                  <a:srgbClr val="B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4.8x</a:t>
            </a:r>
            <a:endParaRPr lang="en-US" sz="2200"/>
          </a:p>
        </p:txBody>
      </p:sp>
      <p:sp>
        <p:nvSpPr>
          <p:cNvPr id="18" name="Text 16"/>
          <p:cNvSpPr/>
          <p:nvPr/>
        </p:nvSpPr>
        <p:spPr>
          <a:xfrm>
            <a:off x="4114800" y="1417320"/>
            <a:ext cx="1737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>
                <a:solidFill>
                  <a:srgbClr val="1E1E1E"/>
                </a:solidFill>
                <a:latin typeface="Calibri"/>
                <a:ea typeface="Calibri"/>
                <a:cs typeface="Calibri"/>
              </a:rPr>
              <a:t>Fwd P/E</a:t>
            </a:r>
            <a:endParaRPr lang="en-US" sz="1000">
              <a:latin typeface="Calibri"/>
              <a:ea typeface="Calibri"/>
              <a:cs typeface="Calibri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4114800" y="1627632"/>
            <a:ext cx="1737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 peers 13-30x</a:t>
            </a:r>
            <a:endParaRPr lang="en-US" sz="900"/>
          </a:p>
        </p:txBody>
      </p:sp>
      <p:sp>
        <p:nvSpPr>
          <p:cNvPr id="20" name="Shape 18"/>
          <p:cNvSpPr/>
          <p:nvPr/>
        </p:nvSpPr>
        <p:spPr>
          <a:xfrm>
            <a:off x="5943600" y="960120"/>
            <a:ext cx="1737360" cy="100584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5943600" y="960120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2200" b="1">
                <a:solidFill>
                  <a:srgbClr val="B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$3.7T</a:t>
            </a:r>
            <a:endParaRPr lang="en-US" sz="2200"/>
          </a:p>
        </p:txBody>
      </p:sp>
      <p:sp>
        <p:nvSpPr>
          <p:cNvPr id="22" name="Text 20"/>
          <p:cNvSpPr/>
          <p:nvPr/>
        </p:nvSpPr>
        <p:spPr>
          <a:xfrm>
            <a:off x="5943600" y="1417320"/>
            <a:ext cx="1737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Annual Volume</a:t>
            </a:r>
            <a:endParaRPr lang="en-US" sz="1000"/>
          </a:p>
        </p:txBody>
      </p:sp>
      <p:sp>
        <p:nvSpPr>
          <p:cNvPr id="23" name="Text 21"/>
          <p:cNvSpPr/>
          <p:nvPr/>
        </p:nvSpPr>
        <p:spPr>
          <a:xfrm>
            <a:off x="5943600" y="1627632"/>
            <a:ext cx="1737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Post-Worldpay</a:t>
            </a:r>
            <a:endParaRPr lang="en-US" sz="900"/>
          </a:p>
        </p:txBody>
      </p:sp>
      <p:sp>
        <p:nvSpPr>
          <p:cNvPr id="24" name="Shape 22"/>
          <p:cNvSpPr/>
          <p:nvPr/>
        </p:nvSpPr>
        <p:spPr>
          <a:xfrm>
            <a:off x="457200" y="2194560"/>
            <a:ext cx="2651760" cy="233172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457200" y="2194560"/>
            <a:ext cx="2651760" cy="54864"/>
          </a:xfrm>
          <a:prstGeom prst="rect">
            <a:avLst/>
          </a:prstGeom>
          <a:solidFill>
            <a:srgbClr val="BB000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" y="2377440"/>
            <a:ext cx="274320" cy="274320"/>
          </a:xfrm>
          <a:prstGeom prst="rect">
            <a:avLst/>
          </a:prstGeom>
        </p:spPr>
      </p:pic>
      <p:sp>
        <p:nvSpPr>
          <p:cNvPr id="27" name="Shape 24"/>
          <p:cNvSpPr/>
          <p:nvPr/>
        </p:nvSpPr>
        <p:spPr>
          <a:xfrm>
            <a:off x="548640" y="2331720"/>
            <a:ext cx="365760" cy="365760"/>
          </a:xfrm>
          <a:prstGeom prst="ellipse">
            <a:avLst/>
          </a:prstGeom>
          <a:solidFill>
            <a:srgbClr val="BB000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8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" y="2377440"/>
            <a:ext cx="274320" cy="274320"/>
          </a:xfrm>
          <a:prstGeom prst="rect">
            <a:avLst/>
          </a:prstGeom>
        </p:spPr>
      </p:pic>
      <p:sp>
        <p:nvSpPr>
          <p:cNvPr id="29" name="Text 25"/>
          <p:cNvSpPr/>
          <p:nvPr/>
        </p:nvSpPr>
        <p:spPr>
          <a:xfrm>
            <a:off x="548640" y="2788920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>
                <a:solidFill>
                  <a:srgbClr val="1E1E1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Worldpay Acquisition</a:t>
            </a:r>
            <a:endParaRPr lang="en-US" sz="1200"/>
          </a:p>
        </p:txBody>
      </p:sp>
      <p:sp>
        <p:nvSpPr>
          <p:cNvPr id="30" name="Text 26"/>
          <p:cNvSpPr/>
          <p:nvPr/>
        </p:nvSpPr>
        <p:spPr>
          <a:xfrm>
            <a:off x="548640" y="3063240"/>
            <a:ext cx="24688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00">
                <a:solidFill>
                  <a:srgbClr val="888888"/>
                </a:solidFill>
                <a:latin typeface="Calibri"/>
                <a:ea typeface="Calibri"/>
                <a:cs typeface="Calibri"/>
              </a:rPr>
              <a:t>Closed Jan 2026 for $24.25B. GPN is now the world's largest pure-play merchant acquirer. Divested Issuer Solutions to FIS for $7.7B. Identified $600M in synergies over 3 years.</a:t>
            </a:r>
            <a:endParaRPr lang="en-US" sz="1000">
              <a:latin typeface="Calibri"/>
              <a:ea typeface="Calibri"/>
              <a:cs typeface="Calibri"/>
            </a:endParaRPr>
          </a:p>
        </p:txBody>
      </p:sp>
      <p:sp>
        <p:nvSpPr>
          <p:cNvPr id="31" name="Shape 27"/>
          <p:cNvSpPr/>
          <p:nvPr/>
        </p:nvSpPr>
        <p:spPr>
          <a:xfrm>
            <a:off x="3246120" y="2194560"/>
            <a:ext cx="2651760" cy="233172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2" name="Shape 28"/>
          <p:cNvSpPr/>
          <p:nvPr/>
        </p:nvSpPr>
        <p:spPr>
          <a:xfrm>
            <a:off x="3246120" y="2194560"/>
            <a:ext cx="2651760" cy="54864"/>
          </a:xfrm>
          <a:prstGeom prst="rect">
            <a:avLst/>
          </a:prstGeom>
          <a:solidFill>
            <a:srgbClr val="BB000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3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3280" y="2377440"/>
            <a:ext cx="274320" cy="274320"/>
          </a:xfrm>
          <a:prstGeom prst="rect">
            <a:avLst/>
          </a:prstGeom>
        </p:spPr>
      </p:pic>
      <p:sp>
        <p:nvSpPr>
          <p:cNvPr id="34" name="Shape 29"/>
          <p:cNvSpPr/>
          <p:nvPr/>
        </p:nvSpPr>
        <p:spPr>
          <a:xfrm>
            <a:off x="3337560" y="2331720"/>
            <a:ext cx="365760" cy="365760"/>
          </a:xfrm>
          <a:prstGeom prst="ellipse">
            <a:avLst/>
          </a:prstGeom>
          <a:solidFill>
            <a:srgbClr val="BB000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5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3280" y="2377440"/>
            <a:ext cx="274320" cy="274320"/>
          </a:xfrm>
          <a:prstGeom prst="rect">
            <a:avLst/>
          </a:prstGeom>
        </p:spPr>
      </p:pic>
      <p:sp>
        <p:nvSpPr>
          <p:cNvPr id="36" name="Text 30"/>
          <p:cNvSpPr/>
          <p:nvPr/>
        </p:nvSpPr>
        <p:spPr>
          <a:xfrm>
            <a:off x="3337560" y="2788920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>
                <a:solidFill>
                  <a:srgbClr val="1E1E1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Genius POS + AI</a:t>
            </a:r>
            <a:endParaRPr lang="en-US" sz="1200"/>
          </a:p>
        </p:txBody>
      </p:sp>
      <p:sp>
        <p:nvSpPr>
          <p:cNvPr id="37" name="Text 31"/>
          <p:cNvSpPr/>
          <p:nvPr/>
        </p:nvSpPr>
        <p:spPr>
          <a:xfrm>
            <a:off x="3337560" y="3063240"/>
            <a:ext cx="24688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0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Next-gen cloud POS system driving 5.5% SMB volume growth. AI-powered fraud detection. Expanding to Ireland and Spain in 2026. IRS selected Link2Gov as preferred digital tax payments provider.</a:t>
            </a:r>
            <a:endParaRPr lang="en-US" sz="1000"/>
          </a:p>
        </p:txBody>
      </p:sp>
      <p:sp>
        <p:nvSpPr>
          <p:cNvPr id="38" name="Shape 32"/>
          <p:cNvSpPr/>
          <p:nvPr/>
        </p:nvSpPr>
        <p:spPr>
          <a:xfrm>
            <a:off x="6035040" y="2194560"/>
            <a:ext cx="2651760" cy="233172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9" name="Shape 33"/>
          <p:cNvSpPr/>
          <p:nvPr/>
        </p:nvSpPr>
        <p:spPr>
          <a:xfrm>
            <a:off x="6035040" y="2194560"/>
            <a:ext cx="2651760" cy="54864"/>
          </a:xfrm>
          <a:prstGeom prst="rect">
            <a:avLst/>
          </a:prstGeom>
          <a:solidFill>
            <a:srgbClr val="BB000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0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2200" y="2377440"/>
            <a:ext cx="274320" cy="274320"/>
          </a:xfrm>
          <a:prstGeom prst="rect">
            <a:avLst/>
          </a:prstGeom>
        </p:spPr>
      </p:pic>
      <p:sp>
        <p:nvSpPr>
          <p:cNvPr id="41" name="Shape 34"/>
          <p:cNvSpPr/>
          <p:nvPr/>
        </p:nvSpPr>
        <p:spPr>
          <a:xfrm>
            <a:off x="6126480" y="2331720"/>
            <a:ext cx="365760" cy="365760"/>
          </a:xfrm>
          <a:prstGeom prst="ellipse">
            <a:avLst/>
          </a:prstGeom>
          <a:solidFill>
            <a:srgbClr val="BB000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2" name="Image 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2200" y="2377440"/>
            <a:ext cx="274320" cy="274320"/>
          </a:xfrm>
          <a:prstGeom prst="rect">
            <a:avLst/>
          </a:prstGeom>
        </p:spPr>
      </p:pic>
      <p:sp>
        <p:nvSpPr>
          <p:cNvPr id="43" name="Text 35"/>
          <p:cNvSpPr/>
          <p:nvPr/>
        </p:nvSpPr>
        <p:spPr>
          <a:xfrm>
            <a:off x="6126480" y="2788920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>
                <a:solidFill>
                  <a:srgbClr val="1E1E1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Valuation Dislocation</a:t>
            </a:r>
            <a:endParaRPr lang="en-US" sz="1200"/>
          </a:p>
        </p:txBody>
      </p:sp>
      <p:sp>
        <p:nvSpPr>
          <p:cNvPr id="44" name="Text 36"/>
          <p:cNvSpPr/>
          <p:nvPr/>
        </p:nvSpPr>
        <p:spPr>
          <a:xfrm>
            <a:off x="6126480" y="3063240"/>
            <a:ext cx="24688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00">
                <a:solidFill>
                  <a:srgbClr val="888888"/>
                </a:solidFill>
                <a:latin typeface="Calibri"/>
                <a:ea typeface="Calibri"/>
                <a:cs typeface="Calibri"/>
              </a:rPr>
              <a:t>Trading at historic low 4.8x fwd P/E vs peer avg of 13-30x. Market over-discounting integration risk. Consensus analyst PT $96 (+46% upside). 2026 guidance: adj EPS $13.80-$14.00 (+13-15% YoY).</a:t>
            </a:r>
            <a:endParaRPr lang="en-US" sz="100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A1A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9144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GPN  -  Valuation &amp; DCF Summary</a:t>
            </a:r>
            <a:endParaRPr lang="en-US" sz="2400"/>
          </a:p>
        </p:txBody>
      </p:sp>
      <p:sp>
        <p:nvSpPr>
          <p:cNvPr id="4" name="Shape 2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16213E"/>
          </a:solidFill>
          <a:ln/>
        </p:spPr>
        <p:txBody>
          <a:bodyPr/>
          <a:lstStyle/>
          <a:p>
            <a:endParaRPr lang="en-US"/>
          </a:p>
        </p:txBody>
      </p:sp>
      <p:graphicFrame>
        <p:nvGraphicFramePr>
          <p:cNvPr id="6" name="Table 0"/>
          <p:cNvGraphicFramePr>
            <a:graphicFrameLocks noGrp="1"/>
          </p:cNvGraphicFramePr>
          <p:nvPr/>
        </p:nvGraphicFramePr>
        <p:xfrm>
          <a:off x="457200" y="1005840"/>
          <a:ext cx="3840480" cy="2042160"/>
        </p:xfrm>
        <a:graphic>
          <a:graphicData uri="http://schemas.openxmlformats.org/drawingml/2006/table">
            <a:tbl>
              <a:tblPr/>
              <a:tblGrid>
                <a:gridCol w="2194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DCF Summary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WACC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10.0%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Terminal Growth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PV of FCFs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$16,271M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PV of Terminal Value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$11,210M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Projected Equity Value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$27,625M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Implied Price/Share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>
                          <a:solidFill>
                            <a:srgbClr val="2E7D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$116.71</a:t>
                      </a:r>
                      <a:endParaRPr lang="en-US" sz="13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Upside from $66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>
                          <a:solidFill>
                            <a:srgbClr val="2E7D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+76.3%</a:t>
                      </a:r>
                      <a:endParaRPr lang="en-US" sz="13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1" name="Table 1"/>
          <p:cNvGraphicFramePr>
            <a:graphicFrameLocks noGrp="1"/>
          </p:cNvGraphicFramePr>
          <p:nvPr/>
        </p:nvGraphicFramePr>
        <p:xfrm>
          <a:off x="4572000" y="1005840"/>
          <a:ext cx="4206240" cy="1508760"/>
        </p:xfrm>
        <a:graphic>
          <a:graphicData uri="http://schemas.openxmlformats.org/drawingml/2006/table">
            <a:tbl>
              <a:tblPr/>
              <a:tblGrid>
                <a:gridCol w="2194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Valuation Method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Implied Price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Upside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DCF (WACC 10%, TGR 4%)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$116.71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2E7D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+77%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Current P/E × FY26E EPS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$86.18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2E7D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+31%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Current EV/EBITDA × FY26E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$84.50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2E7D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+28%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Consensus Analyst Target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$96.33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2E7D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+46%</a:t>
                      </a:r>
                      <a:endParaRPr lang="en-US" sz="10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>
                          <a:solidFill>
                            <a:srgbClr val="1E1E1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Our Target Price</a:t>
                      </a:r>
                      <a:endParaRPr lang="en-US" sz="11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>
                          <a:solidFill>
                            <a:srgbClr val="2E7D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$115.00</a:t>
                      </a:r>
                      <a:endParaRPr lang="en-US" sz="13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>
                          <a:solidFill>
                            <a:srgbClr val="2E7D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+74%</a:t>
                      </a:r>
                      <a:endParaRPr lang="en-US" sz="13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Shape 3"/>
          <p:cNvSpPr/>
          <p:nvPr/>
        </p:nvSpPr>
        <p:spPr>
          <a:xfrm>
            <a:off x="457200" y="3206546"/>
            <a:ext cx="3840480" cy="1344068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4"/>
          <p:cNvSpPr/>
          <p:nvPr/>
        </p:nvSpPr>
        <p:spPr>
          <a:xfrm>
            <a:off x="457200" y="3206546"/>
            <a:ext cx="45719" cy="1188720"/>
          </a:xfrm>
          <a:prstGeom prst="rect">
            <a:avLst/>
          </a:prstGeom>
          <a:solidFill>
            <a:srgbClr val="F9A82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139" y="3279698"/>
            <a:ext cx="199979" cy="22860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00460" y="3252266"/>
            <a:ext cx="87241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>
                <a:solidFill>
                  <a:srgbClr val="E651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Risks</a:t>
            </a:r>
            <a:endParaRPr lang="en-US" sz="1300"/>
          </a:p>
        </p:txBody>
      </p:sp>
      <p:sp>
        <p:nvSpPr>
          <p:cNvPr id="5" name="Text 6"/>
          <p:cNvSpPr/>
          <p:nvPr/>
        </p:nvSpPr>
        <p:spPr>
          <a:xfrm>
            <a:off x="671860" y="3572305"/>
            <a:ext cx="3685478" cy="7703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000" b="1">
                <a:solidFill>
                  <a:srgbClr val="1E1E1E"/>
                </a:solidFill>
              </a:rPr>
              <a:t>Integration Risk: </a:t>
            </a:r>
            <a:r>
              <a:rPr lang="en-US" sz="1000">
                <a:solidFill>
                  <a:srgbClr val="888888"/>
                </a:solidFill>
              </a:rPr>
              <a:t>Worldpay is a massive acquisition; integration challenges could delay synergy realization  |  </a:t>
            </a:r>
            <a:r>
              <a:rPr lang="en-US" sz="1000" b="1">
                <a:solidFill>
                  <a:srgbClr val="1E1E1E"/>
                </a:solidFill>
              </a:rPr>
              <a:t>Competition: </a:t>
            </a:r>
            <a:r>
              <a:rPr lang="en-US" sz="1000">
                <a:solidFill>
                  <a:srgbClr val="888888"/>
                </a:solidFill>
              </a:rPr>
              <a:t>Cloud-native processors (Adyen, Stripe) are gaining share in enterprise segments  |  </a:t>
            </a:r>
            <a:r>
              <a:rPr lang="en-US" sz="1000" b="1">
                <a:solidFill>
                  <a:srgbClr val="1E1E1E"/>
                </a:solidFill>
              </a:rPr>
              <a:t>Macro: </a:t>
            </a:r>
            <a:r>
              <a:rPr lang="en-US" sz="1000">
                <a:solidFill>
                  <a:srgbClr val="888888"/>
                </a:solidFill>
              </a:rPr>
              <a:t>Consumer spending slowdown would directly reduce merchant transaction volumes</a:t>
            </a:r>
            <a:endParaRPr lang="en-US" sz="100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A71BCFB-5213-2207-48D2-62D76FAA89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590560"/>
            <a:ext cx="3685478" cy="2012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28559C-5570-3408-7EA8-A48CF5CAEC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A59F40B8-CEA0-DFB0-670A-A1D5E20276F0}"/>
              </a:ext>
            </a:extLst>
          </p:cNvPr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A1A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C9EAFA96-AF45-3244-3AA8-1EC19B86E3D9}"/>
              </a:ext>
            </a:extLst>
          </p:cNvPr>
          <p:cNvSpPr/>
          <p:nvPr/>
        </p:nvSpPr>
        <p:spPr>
          <a:xfrm>
            <a:off x="457200" y="9144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>
                <a:solidFill>
                  <a:srgbClr val="FFFFFF"/>
                </a:solidFill>
                <a:latin typeface="Georgia"/>
                <a:ea typeface="Georgia" pitchFamily="34" charset="-122"/>
                <a:cs typeface="Georgia" pitchFamily="34" charset="-120"/>
              </a:rPr>
              <a:t>Global Payments (GPN) Appendix  </a:t>
            </a:r>
            <a:endParaRPr lang="en-US" sz="2400">
              <a:latin typeface="Georgia"/>
            </a:endParaRPr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F2510DCC-9674-B5FA-4434-3496AB2BBEEA}"/>
              </a:ext>
            </a:extLst>
          </p:cNvPr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16213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72F499CE-3C0F-F45C-718E-63DFA86881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4400"/>
            <a:ext cx="6090856" cy="3562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BD5BC02F-BD46-F315-08B9-A503BA8004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739"/>
          <a:stretch>
            <a:fillRect/>
          </a:stretch>
        </p:blipFill>
        <p:spPr bwMode="auto">
          <a:xfrm>
            <a:off x="6090856" y="1284098"/>
            <a:ext cx="2949933" cy="3192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20113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A1A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9144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FFFFFF"/>
                </a:solidFill>
                <a:latin typeface="Georgia"/>
                <a:ea typeface="Georgia" pitchFamily="34" charset="-122"/>
                <a:cs typeface="Georgia" pitchFamily="34" charset="-120"/>
              </a:rPr>
              <a:t>PayPal (PYPL)  </a:t>
            </a:r>
            <a:endParaRPr lang="en-US" sz="2400">
              <a:latin typeface="Georgia"/>
            </a:endParaRPr>
          </a:p>
        </p:txBody>
      </p:sp>
      <p:sp>
        <p:nvSpPr>
          <p:cNvPr id="4" name="Shape 2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16213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772400" y="960120"/>
            <a:ext cx="1005840" cy="457200"/>
          </a:xfrm>
          <a:prstGeom prst="rect">
            <a:avLst/>
          </a:prstGeom>
          <a:solidFill>
            <a:srgbClr val="2E7D32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772400" y="960120"/>
            <a:ext cx="1005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BUY</a:t>
            </a:r>
            <a:endParaRPr lang="en-US" sz="2000"/>
          </a:p>
        </p:txBody>
      </p:sp>
      <p:sp>
        <p:nvSpPr>
          <p:cNvPr id="8" name="Shape 6"/>
          <p:cNvSpPr/>
          <p:nvPr/>
        </p:nvSpPr>
        <p:spPr>
          <a:xfrm>
            <a:off x="457200" y="960120"/>
            <a:ext cx="1737360" cy="100584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57200" y="960120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2200" b="1">
                <a:solidFill>
                  <a:srgbClr val="1565C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$46</a:t>
            </a:r>
            <a:endParaRPr lang="en-US" sz="2200"/>
          </a:p>
        </p:txBody>
      </p:sp>
      <p:sp>
        <p:nvSpPr>
          <p:cNvPr id="10" name="Text 8"/>
          <p:cNvSpPr/>
          <p:nvPr/>
        </p:nvSpPr>
        <p:spPr>
          <a:xfrm>
            <a:off x="457200" y="1417320"/>
            <a:ext cx="1737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Price</a:t>
            </a:r>
            <a:endParaRPr lang="en-US" sz="1000"/>
          </a:p>
        </p:txBody>
      </p:sp>
      <p:sp>
        <p:nvSpPr>
          <p:cNvPr id="11" name="Text 9"/>
          <p:cNvSpPr/>
          <p:nvPr/>
        </p:nvSpPr>
        <p:spPr>
          <a:xfrm>
            <a:off x="457200" y="1627632"/>
            <a:ext cx="1737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Near 52-wk low ($38.46)</a:t>
            </a:r>
            <a:endParaRPr lang="en-US" sz="900"/>
          </a:p>
        </p:txBody>
      </p:sp>
      <p:sp>
        <p:nvSpPr>
          <p:cNvPr id="12" name="Shape 10"/>
          <p:cNvSpPr/>
          <p:nvPr/>
        </p:nvSpPr>
        <p:spPr>
          <a:xfrm>
            <a:off x="2286000" y="960120"/>
            <a:ext cx="1737360" cy="100584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2286000" y="960120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2200" b="1">
                <a:solidFill>
                  <a:srgbClr val="1565C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$66.21</a:t>
            </a:r>
            <a:endParaRPr lang="en-US" sz="2200"/>
          </a:p>
        </p:txBody>
      </p:sp>
      <p:sp>
        <p:nvSpPr>
          <p:cNvPr id="14" name="Text 12"/>
          <p:cNvSpPr/>
          <p:nvPr/>
        </p:nvSpPr>
        <p:spPr>
          <a:xfrm>
            <a:off x="2286000" y="1417320"/>
            <a:ext cx="1737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DCF Target</a:t>
            </a:r>
            <a:endParaRPr lang="en-US" sz="1000"/>
          </a:p>
        </p:txBody>
      </p:sp>
      <p:sp>
        <p:nvSpPr>
          <p:cNvPr id="15" name="Text 13"/>
          <p:cNvSpPr/>
          <p:nvPr/>
        </p:nvSpPr>
        <p:spPr>
          <a:xfrm>
            <a:off x="2286000" y="1627632"/>
            <a:ext cx="1737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+38.5% upside</a:t>
            </a:r>
            <a:endParaRPr lang="en-US" sz="900"/>
          </a:p>
        </p:txBody>
      </p:sp>
      <p:sp>
        <p:nvSpPr>
          <p:cNvPr id="16" name="Shape 14"/>
          <p:cNvSpPr/>
          <p:nvPr/>
        </p:nvSpPr>
        <p:spPr>
          <a:xfrm>
            <a:off x="4114800" y="960120"/>
            <a:ext cx="1737360" cy="100584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4114800" y="960120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2200" b="1">
                <a:solidFill>
                  <a:srgbClr val="1565C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8.3x</a:t>
            </a:r>
            <a:endParaRPr lang="en-US" sz="2200"/>
          </a:p>
        </p:txBody>
      </p:sp>
      <p:sp>
        <p:nvSpPr>
          <p:cNvPr id="18" name="Text 16"/>
          <p:cNvSpPr/>
          <p:nvPr/>
        </p:nvSpPr>
        <p:spPr>
          <a:xfrm>
            <a:off x="4114800" y="1417320"/>
            <a:ext cx="1737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P/E (TTM)</a:t>
            </a:r>
            <a:endParaRPr lang="en-US" sz="1000"/>
          </a:p>
        </p:txBody>
      </p:sp>
      <p:sp>
        <p:nvSpPr>
          <p:cNvPr id="19" name="Text 17"/>
          <p:cNvSpPr/>
          <p:nvPr/>
        </p:nvSpPr>
        <p:spPr>
          <a:xfrm>
            <a:off x="4114800" y="1627632"/>
            <a:ext cx="1737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 peer avg 33x</a:t>
            </a:r>
            <a:endParaRPr lang="en-US" sz="900"/>
          </a:p>
        </p:txBody>
      </p:sp>
      <p:sp>
        <p:nvSpPr>
          <p:cNvPr id="20" name="Shape 18"/>
          <p:cNvSpPr/>
          <p:nvPr/>
        </p:nvSpPr>
        <p:spPr>
          <a:xfrm>
            <a:off x="5943600" y="960120"/>
            <a:ext cx="1737360" cy="100584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5943600" y="960120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2200" b="1">
                <a:solidFill>
                  <a:srgbClr val="1565C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44.1%</a:t>
            </a:r>
            <a:endParaRPr lang="en-US" sz="2200"/>
          </a:p>
        </p:txBody>
      </p:sp>
      <p:sp>
        <p:nvSpPr>
          <p:cNvPr id="22" name="Text 20"/>
          <p:cNvSpPr/>
          <p:nvPr/>
        </p:nvSpPr>
        <p:spPr>
          <a:xfrm>
            <a:off x="5943600" y="1417320"/>
            <a:ext cx="1737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>
                <a:solidFill>
                  <a:srgbClr val="1E1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Share</a:t>
            </a:r>
            <a:endParaRPr lang="en-US" sz="1000"/>
          </a:p>
        </p:txBody>
      </p:sp>
      <p:sp>
        <p:nvSpPr>
          <p:cNvPr id="23" name="Text 21"/>
          <p:cNvSpPr/>
          <p:nvPr/>
        </p:nvSpPr>
        <p:spPr>
          <a:xfrm>
            <a:off x="5943600" y="1627632"/>
            <a:ext cx="1737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#1 in online payments</a:t>
            </a:r>
            <a:endParaRPr lang="en-US" sz="900"/>
          </a:p>
        </p:txBody>
      </p:sp>
      <p:sp>
        <p:nvSpPr>
          <p:cNvPr id="24" name="Shape 22"/>
          <p:cNvSpPr/>
          <p:nvPr/>
        </p:nvSpPr>
        <p:spPr>
          <a:xfrm>
            <a:off x="457200" y="2194560"/>
            <a:ext cx="2651760" cy="233172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457200" y="2194560"/>
            <a:ext cx="2651760" cy="54864"/>
          </a:xfrm>
          <a:prstGeom prst="rect">
            <a:avLst/>
          </a:prstGeom>
          <a:solidFill>
            <a:srgbClr val="1565C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Shape 24"/>
          <p:cNvSpPr/>
          <p:nvPr/>
        </p:nvSpPr>
        <p:spPr>
          <a:xfrm>
            <a:off x="548640" y="2331720"/>
            <a:ext cx="365760" cy="365760"/>
          </a:xfrm>
          <a:prstGeom prst="ellipse">
            <a:avLst/>
          </a:prstGeom>
          <a:solidFill>
            <a:srgbClr val="1565C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" y="2377440"/>
            <a:ext cx="274320" cy="274320"/>
          </a:xfrm>
          <a:prstGeom prst="rect">
            <a:avLst/>
          </a:prstGeom>
        </p:spPr>
      </p:pic>
      <p:sp>
        <p:nvSpPr>
          <p:cNvPr id="28" name="Text 25"/>
          <p:cNvSpPr/>
          <p:nvPr/>
        </p:nvSpPr>
        <p:spPr>
          <a:xfrm>
            <a:off x="548640" y="2788920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>
                <a:solidFill>
                  <a:srgbClr val="1E1E1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Massive Undervaluation</a:t>
            </a:r>
            <a:endParaRPr lang="en-US" sz="1200"/>
          </a:p>
        </p:txBody>
      </p:sp>
      <p:sp>
        <p:nvSpPr>
          <p:cNvPr id="29" name="Text 26"/>
          <p:cNvSpPr/>
          <p:nvPr/>
        </p:nvSpPr>
        <p:spPr>
          <a:xfrm>
            <a:off x="548640" y="3063240"/>
            <a:ext cx="24688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0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P/E of 8.3x vs peer avg 33x. EV/EBITDA of 6.5x vs avg 18x. Every valuation metric screams undervaluation. DCF at $66.21, consensus at $63. Significant margin of safety with support at ~$40.</a:t>
            </a:r>
            <a:endParaRPr lang="en-US" sz="1000"/>
          </a:p>
        </p:txBody>
      </p:sp>
      <p:sp>
        <p:nvSpPr>
          <p:cNvPr id="30" name="Shape 27"/>
          <p:cNvSpPr/>
          <p:nvPr/>
        </p:nvSpPr>
        <p:spPr>
          <a:xfrm>
            <a:off x="3246120" y="2194560"/>
            <a:ext cx="2651760" cy="233172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1" name="Shape 28"/>
          <p:cNvSpPr/>
          <p:nvPr/>
        </p:nvSpPr>
        <p:spPr>
          <a:xfrm>
            <a:off x="3246120" y="2194560"/>
            <a:ext cx="2651760" cy="54864"/>
          </a:xfrm>
          <a:prstGeom prst="rect">
            <a:avLst/>
          </a:prstGeom>
          <a:solidFill>
            <a:srgbClr val="1565C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2" name="Shape 29"/>
          <p:cNvSpPr/>
          <p:nvPr/>
        </p:nvSpPr>
        <p:spPr>
          <a:xfrm>
            <a:off x="3337560" y="2331720"/>
            <a:ext cx="365760" cy="365760"/>
          </a:xfrm>
          <a:prstGeom prst="ellipse">
            <a:avLst/>
          </a:prstGeom>
          <a:solidFill>
            <a:srgbClr val="1565C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3280" y="2377440"/>
            <a:ext cx="274320" cy="274320"/>
          </a:xfrm>
          <a:prstGeom prst="rect">
            <a:avLst/>
          </a:prstGeom>
        </p:spPr>
      </p:pic>
      <p:sp>
        <p:nvSpPr>
          <p:cNvPr id="34" name="Text 30"/>
          <p:cNvSpPr/>
          <p:nvPr/>
        </p:nvSpPr>
        <p:spPr>
          <a:xfrm>
            <a:off x="3337560" y="2788920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>
                <a:solidFill>
                  <a:srgbClr val="1E1E1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Dominant Market Position</a:t>
            </a:r>
            <a:endParaRPr lang="en-US" sz="1200"/>
          </a:p>
        </p:txBody>
      </p:sp>
      <p:sp>
        <p:nvSpPr>
          <p:cNvPr id="35" name="Text 31"/>
          <p:cNvSpPr/>
          <p:nvPr/>
        </p:nvSpPr>
        <p:spPr>
          <a:xfrm>
            <a:off x="3337560" y="3063240"/>
            <a:ext cx="24688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0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439M active users. $1.79T total payment volume in 2025. Active in 200+ countries. 25.4B transactions. PYUSD stablecoin expanded to 70 markets. Canva integration launched Apr 9.</a:t>
            </a:r>
            <a:endParaRPr lang="en-US" sz="1000"/>
          </a:p>
        </p:txBody>
      </p:sp>
      <p:sp>
        <p:nvSpPr>
          <p:cNvPr id="36" name="Shape 32"/>
          <p:cNvSpPr/>
          <p:nvPr/>
        </p:nvSpPr>
        <p:spPr>
          <a:xfrm>
            <a:off x="6035040" y="2194560"/>
            <a:ext cx="2651760" cy="233172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7" name="Shape 33"/>
          <p:cNvSpPr/>
          <p:nvPr/>
        </p:nvSpPr>
        <p:spPr>
          <a:xfrm>
            <a:off x="6035040" y="2194560"/>
            <a:ext cx="2651760" cy="54864"/>
          </a:xfrm>
          <a:prstGeom prst="rect">
            <a:avLst/>
          </a:prstGeom>
          <a:solidFill>
            <a:srgbClr val="1565C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8" name="Shape 34"/>
          <p:cNvSpPr/>
          <p:nvPr/>
        </p:nvSpPr>
        <p:spPr>
          <a:xfrm>
            <a:off x="6126480" y="2331720"/>
            <a:ext cx="365760" cy="365760"/>
          </a:xfrm>
          <a:prstGeom prst="ellipse">
            <a:avLst/>
          </a:prstGeom>
          <a:solidFill>
            <a:srgbClr val="1565C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2200" y="2377440"/>
            <a:ext cx="274320" cy="274320"/>
          </a:xfrm>
          <a:prstGeom prst="rect">
            <a:avLst/>
          </a:prstGeom>
        </p:spPr>
      </p:pic>
      <p:sp>
        <p:nvSpPr>
          <p:cNvPr id="40" name="Text 35"/>
          <p:cNvSpPr/>
          <p:nvPr/>
        </p:nvSpPr>
        <p:spPr>
          <a:xfrm>
            <a:off x="6126480" y="2788920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>
                <a:solidFill>
                  <a:srgbClr val="1E1E1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Catalysts &amp; Optionality</a:t>
            </a:r>
            <a:endParaRPr lang="en-US" sz="1200"/>
          </a:p>
        </p:txBody>
      </p:sp>
      <p:sp>
        <p:nvSpPr>
          <p:cNvPr id="41" name="Text 36"/>
          <p:cNvSpPr/>
          <p:nvPr/>
        </p:nvSpPr>
        <p:spPr>
          <a:xfrm>
            <a:off x="6126480" y="3063240"/>
            <a:ext cx="24688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0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Stripe acquisition rumor (Bloomberg, Feb 24) signals franchise value. New CEO Enrique Lores could drive strategic clarity. Earnings Apr 28. $2.5% revenue CAGR even in conservative DCF yields 46% upside.</a:t>
            </a:r>
            <a:endParaRPr lang="en-US" sz="10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50E62A-6553-52B9-DFC9-C32FD4AC03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44091ECF-9195-34A1-6199-900510B13FA2}"/>
              </a:ext>
            </a:extLst>
          </p:cNvPr>
          <p:cNvSpPr/>
          <p:nvPr/>
        </p:nvSpPr>
        <p:spPr>
          <a:xfrm>
            <a:off x="-2" y="0"/>
            <a:ext cx="9144000" cy="822960"/>
          </a:xfrm>
          <a:prstGeom prst="rect">
            <a:avLst/>
          </a:prstGeom>
          <a:solidFill>
            <a:srgbClr val="1A1A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9F8DE62B-39F3-285B-50E4-20C9FCBBE9D2}"/>
              </a:ext>
            </a:extLst>
          </p:cNvPr>
          <p:cNvSpPr/>
          <p:nvPr/>
        </p:nvSpPr>
        <p:spPr>
          <a:xfrm>
            <a:off x="457200" y="9144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>
                <a:solidFill>
                  <a:srgbClr val="FFFFFF"/>
                </a:solidFill>
                <a:latin typeface="Georgia"/>
                <a:ea typeface="Georgia" pitchFamily="34" charset="-122"/>
                <a:cs typeface="Georgia" pitchFamily="34" charset="-120"/>
              </a:rPr>
              <a:t>PayPal (PYPL) Appendix  </a:t>
            </a:r>
            <a:endParaRPr lang="en-US" sz="2400">
              <a:latin typeface="Georgia"/>
            </a:endParaRPr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37E9D340-053D-1652-E7F7-02B86FB449F3}"/>
              </a:ext>
            </a:extLst>
          </p:cNvPr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16213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D12A816-74D4-AE0A-F0A2-2A4030EBFCB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70"/>
          <a:stretch>
            <a:fillRect/>
          </a:stretch>
        </p:blipFill>
        <p:spPr bwMode="auto">
          <a:xfrm>
            <a:off x="5006431" y="876114"/>
            <a:ext cx="4137567" cy="21376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Picture 12" descr="A spreadsheet with numbers and numbers&#10;&#10;Description automatically generated">
            <a:extLst>
              <a:ext uri="{FF2B5EF4-FFF2-40B4-BE49-F238E27FC236}">
                <a16:creationId xmlns:a16="http://schemas.microsoft.com/office/drawing/2014/main" id="{FDC7A1C6-CC03-49D4-D60C-37E00E59E7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8413" y="822960"/>
            <a:ext cx="5006433" cy="393192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E595C84-FF74-AC99-82BA-188FF42DF4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6436" y="3180014"/>
            <a:ext cx="4057562" cy="1483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0259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2860"/>
            <a:ext cx="9144000" cy="822960"/>
          </a:xfrm>
          <a:prstGeom prst="rect">
            <a:avLst/>
          </a:prstGeom>
          <a:solidFill>
            <a:srgbClr val="1A1A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9144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Bank of America (BAC)  -  Rationale for Trim</a:t>
            </a:r>
            <a:endParaRPr lang="en-US" sz="2400"/>
          </a:p>
        </p:txBody>
      </p:sp>
      <p:sp>
        <p:nvSpPr>
          <p:cNvPr id="4" name="Shape 2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16213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0" y="960120"/>
            <a:ext cx="1005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TRIM</a:t>
            </a:r>
            <a:endParaRPr lang="en-US" sz="1800"/>
          </a:p>
        </p:txBody>
      </p:sp>
      <p:sp>
        <p:nvSpPr>
          <p:cNvPr id="7" name="Shape 5"/>
          <p:cNvSpPr/>
          <p:nvPr/>
        </p:nvSpPr>
        <p:spPr>
          <a:xfrm>
            <a:off x="457200" y="1051560"/>
            <a:ext cx="3931920" cy="347472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457200" y="1051560"/>
            <a:ext cx="3931920" cy="54864"/>
          </a:xfrm>
          <a:prstGeom prst="rect">
            <a:avLst/>
          </a:prstGeom>
          <a:solidFill>
            <a:srgbClr val="C6282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40080" y="118872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>
                <a:solidFill>
                  <a:srgbClr val="C628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Why We're Trimming -100 bps</a:t>
            </a:r>
            <a:endParaRPr lang="en-US" sz="1400"/>
          </a:p>
        </p:txBody>
      </p:sp>
      <p:sp>
        <p:nvSpPr>
          <p:cNvPr id="10" name="Text 8"/>
          <p:cNvSpPr/>
          <p:nvPr/>
        </p:nvSpPr>
        <p:spPr>
          <a:xfrm>
            <a:off x="640080" y="1554480"/>
            <a:ext cx="356616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b="1">
                <a:solidFill>
                  <a:srgbClr val="1E1E1E"/>
                </a:solidFill>
              </a:rPr>
              <a:t>Profit-Taking: </a:t>
            </a:r>
            <a:r>
              <a:rPr lang="en-US" sz="1000">
                <a:solidFill>
                  <a:srgbClr val="888888"/>
                </a:solidFill>
              </a:rPr>
              <a:t>+65% gain from cost basis ($31.42 → $52). Taking partial profits into Q1 earnings (Apr 15).</a:t>
            </a:r>
            <a:endParaRPr lang="en-US" sz="1100"/>
          </a:p>
          <a:p>
            <a:pPr marL="0" indent="0">
              <a:lnSpc>
                <a:spcPct val="110000"/>
              </a:lnSpc>
              <a:buNone/>
            </a:pPr>
            <a:endParaRPr lang="en-US" sz="1100"/>
          </a:p>
          <a:p>
            <a:pPr marL="0" indent="0">
              <a:lnSpc>
                <a:spcPct val="110000"/>
              </a:lnSpc>
              <a:buNone/>
            </a:pPr>
            <a:r>
              <a:rPr lang="en-US" sz="1100" b="1">
                <a:solidFill>
                  <a:srgbClr val="1E1E1E"/>
                </a:solidFill>
              </a:rPr>
              <a:t>Lower ROTCE: </a:t>
            </a:r>
            <a:r>
              <a:rPr lang="en-US" sz="1000">
                <a:solidFill>
                  <a:srgbClr val="888888"/>
                </a:solidFill>
              </a:rPr>
              <a:t>~10% ROTCE vs JPM's 20%. Less differentiated franchise among large-cap banks. Efficiency ratio ~58% vs JPM 48.5%.</a:t>
            </a:r>
            <a:endParaRPr lang="en-US" sz="1100"/>
          </a:p>
          <a:p>
            <a:pPr marL="0" indent="0">
              <a:lnSpc>
                <a:spcPct val="110000"/>
              </a:lnSpc>
              <a:buNone/>
            </a:pPr>
            <a:endParaRPr lang="en-US" sz="1100"/>
          </a:p>
          <a:p>
            <a:pPr marL="0" indent="0">
              <a:lnSpc>
                <a:spcPct val="110000"/>
              </a:lnSpc>
              <a:buNone/>
            </a:pPr>
            <a:r>
              <a:rPr lang="en-US" sz="1100" b="1">
                <a:solidFill>
                  <a:srgbClr val="1E1E1E"/>
                </a:solidFill>
              </a:rPr>
              <a:t>NII Headwinds: </a:t>
            </a:r>
            <a:r>
              <a:rPr lang="en-US" sz="1000">
                <a:solidFill>
                  <a:srgbClr val="888888"/>
                </a:solidFill>
              </a:rPr>
              <a:t>BAC is more asset-sensitive than JPM. If rates decline further, NII compression disproportionately affects BAC.</a:t>
            </a:r>
            <a:endParaRPr lang="en-US" sz="1100"/>
          </a:p>
          <a:p>
            <a:pPr marL="0" indent="0">
              <a:lnSpc>
                <a:spcPct val="110000"/>
              </a:lnSpc>
              <a:buNone/>
            </a:pPr>
            <a:endParaRPr lang="en-US" sz="1100"/>
          </a:p>
          <a:p>
            <a:pPr marL="0" indent="0">
              <a:lnSpc>
                <a:spcPct val="110000"/>
              </a:lnSpc>
              <a:buNone/>
            </a:pPr>
            <a:r>
              <a:rPr lang="en-US" sz="1100" b="1">
                <a:solidFill>
                  <a:srgbClr val="1E1E1E"/>
                </a:solidFill>
              </a:rPr>
              <a:t>Capital Reallocation: </a:t>
            </a:r>
            <a:r>
              <a:rPr lang="en-US" sz="1000">
                <a:solidFill>
                  <a:srgbClr val="888888"/>
                </a:solidFill>
              </a:rPr>
              <a:t>Proceeds fund higher-conviction, higher-upside positions in GPN (+74%) and PYPL (+44%).</a:t>
            </a:r>
            <a:endParaRPr lang="en-US" sz="1100"/>
          </a:p>
        </p:txBody>
      </p:sp>
      <p:sp>
        <p:nvSpPr>
          <p:cNvPr id="11" name="Shape 9"/>
          <p:cNvSpPr/>
          <p:nvPr/>
        </p:nvSpPr>
        <p:spPr>
          <a:xfrm>
            <a:off x="4663440" y="1051560"/>
            <a:ext cx="3931920" cy="347472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4663440" y="1051560"/>
            <a:ext cx="3931920" cy="54864"/>
          </a:xfrm>
          <a:prstGeom prst="rect">
            <a:avLst/>
          </a:prstGeom>
          <a:solidFill>
            <a:srgbClr val="0083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846320" y="118872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>
                <a:solidFill>
                  <a:srgbClr val="00838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Why We're Not Selling Entirely</a:t>
            </a:r>
            <a:endParaRPr lang="en-US" sz="1400"/>
          </a:p>
        </p:txBody>
      </p:sp>
      <p:sp>
        <p:nvSpPr>
          <p:cNvPr id="14" name="Text 12"/>
          <p:cNvSpPr/>
          <p:nvPr/>
        </p:nvSpPr>
        <p:spPr>
          <a:xfrm>
            <a:off x="4846320" y="1554480"/>
            <a:ext cx="356616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b="1">
                <a:solidFill>
                  <a:srgbClr val="1E1E1E"/>
                </a:solidFill>
              </a:rPr>
              <a:t>DCF Upside: </a:t>
            </a:r>
            <a:r>
              <a:rPr lang="en-US" sz="1000">
                <a:solidFill>
                  <a:srgbClr val="888888"/>
                </a:solidFill>
              </a:rPr>
              <a:t>Sid's DCF implies $79.18/share (+52% upside). Morningstar fair value estimate of $88.</a:t>
            </a:r>
            <a:endParaRPr lang="en-US" sz="1100"/>
          </a:p>
          <a:p>
            <a:pPr marL="0" indent="0">
              <a:lnSpc>
                <a:spcPct val="110000"/>
              </a:lnSpc>
              <a:buNone/>
            </a:pPr>
            <a:endParaRPr lang="en-US" sz="1100"/>
          </a:p>
          <a:p>
            <a:pPr marL="0" indent="0">
              <a:lnSpc>
                <a:spcPct val="110000"/>
              </a:lnSpc>
              <a:buNone/>
            </a:pPr>
            <a:r>
              <a:rPr lang="en-US" sz="1100" b="1">
                <a:solidFill>
                  <a:srgbClr val="1E1E1E"/>
                </a:solidFill>
              </a:rPr>
              <a:t>Improving Fundamentals: </a:t>
            </a:r>
            <a:r>
              <a:rPr lang="en-US" sz="1000">
                <a:solidFill>
                  <a:srgbClr val="888888"/>
                </a:solidFill>
              </a:rPr>
              <a:t>NII growing as deposit betas stabilize. CashPro app usage +20% YoY. Consumer balance sheets remain healthy.</a:t>
            </a:r>
            <a:endParaRPr lang="en-US" sz="1100"/>
          </a:p>
          <a:p>
            <a:pPr marL="0" indent="0">
              <a:lnSpc>
                <a:spcPct val="110000"/>
              </a:lnSpc>
              <a:buNone/>
            </a:pPr>
            <a:endParaRPr lang="en-US" sz="1100"/>
          </a:p>
          <a:p>
            <a:pPr marL="0" indent="0">
              <a:lnSpc>
                <a:spcPct val="110000"/>
              </a:lnSpc>
              <a:buNone/>
            </a:pPr>
            <a:r>
              <a:rPr lang="en-US" sz="1100" b="1">
                <a:solidFill>
                  <a:srgbClr val="1E1E1E"/>
                </a:solidFill>
              </a:rPr>
              <a:t>Earnings Catalyst: </a:t>
            </a:r>
            <a:r>
              <a:rPr lang="en-US" sz="1000">
                <a:solidFill>
                  <a:srgbClr val="888888"/>
                </a:solidFill>
              </a:rPr>
              <a:t>Q1 reports Apr 15. Consensus EPS $0.99 (+10% YoY). If results surprise, remaining 291 bps position participates.</a:t>
            </a:r>
            <a:endParaRPr lang="en-US" sz="1100"/>
          </a:p>
          <a:p>
            <a:pPr marL="0" indent="0">
              <a:lnSpc>
                <a:spcPct val="110000"/>
              </a:lnSpc>
              <a:buNone/>
            </a:pPr>
            <a:endParaRPr lang="en-US" sz="1100"/>
          </a:p>
          <a:p>
            <a:pPr marL="0" indent="0">
              <a:lnSpc>
                <a:spcPct val="110000"/>
              </a:lnSpc>
              <a:buNone/>
            </a:pPr>
            <a:r>
              <a:rPr lang="en-US" sz="1100" b="1">
                <a:solidFill>
                  <a:srgbClr val="1E1E1E"/>
                </a:solidFill>
              </a:rPr>
              <a:t>Retain 291 bps: </a:t>
            </a:r>
            <a:r>
              <a:rPr lang="en-US" sz="1000">
                <a:solidFill>
                  <a:srgbClr val="888888"/>
                </a:solidFill>
              </a:rPr>
              <a:t>Still our 3rd-largest Financials position. Trim, don't exit - preserves optionality if thesis improves.</a:t>
            </a:r>
            <a:endParaRPr lang="en-US" sz="11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(16:9)</PresentationFormat>
  <Slides>15</Slides>
  <Notes>15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Financials Sector - Company Presentation</dc:title>
  <dc:subject>PptxGenJS Presentation</dc:subject>
  <dc:creator>BUSFIN 4228 - Financials Team</dc:creator>
  <cp:revision>12</cp:revision>
  <dcterms:created xsi:type="dcterms:W3CDTF">2026-04-11T00:39:31Z</dcterms:created>
  <dcterms:modified xsi:type="dcterms:W3CDTF">2026-04-14T00:56:54Z</dcterms:modified>
</cp:coreProperties>
</file>