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21E8D6-DD2A-6B3B-2772-854F5E5139A2}" v="1" dt="2026-03-10T01:54:57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638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Financials</c:v>
                </c:pt>
              </c:strCache>
            </c:strRef>
          </c:tx>
          <c:spPr>
            <a:solidFill>
              <a:srgbClr val="20808D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15058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YTD 2026</c:v>
                </c:pt>
                <c:pt idx="1">
                  <c:v>2025</c:v>
                </c:pt>
                <c:pt idx="2">
                  <c:v>2024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-6</c:v>
                </c:pt>
                <c:pt idx="1">
                  <c:v>15</c:v>
                </c:pt>
                <c:pt idx="2">
                  <c:v>30.6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76-4EFC-AD0C-64F3A4BB69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S&amp;P 500</c:v>
                </c:pt>
              </c:strCache>
            </c:strRef>
          </c:tx>
          <c:spPr>
            <a:solidFill>
              <a:srgbClr val="1B474D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15058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YTD 2026</c:v>
                </c:pt>
                <c:pt idx="1">
                  <c:v>2025</c:v>
                </c:pt>
                <c:pt idx="2">
                  <c:v>2024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-2</c:v>
                </c:pt>
                <c:pt idx="1">
                  <c:v>17.899999999999999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76-4EFC-AD0C-64F3A4BB69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E565D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5E3D4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E565D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2E565D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3F3EE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15058"/>
                </a:solidFill>
                <a:latin typeface="Georgia"/>
              </a:defRPr>
            </a:pPr>
            <a:r>
              <a:rPr lang="en-US" sz="1200" b="0" i="0" u="none" strike="noStrike">
                <a:solidFill>
                  <a:srgbClr val="115058"/>
                </a:solidFill>
                <a:latin typeface="Georgia"/>
              </a:rPr>
              <a:t>Return on Equity (%)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ROE Range</c:v>
                </c:pt>
              </c:strCache>
            </c:strRef>
          </c:tx>
          <c:spPr>
            <a:solidFill>
              <a:srgbClr val="20808D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15058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Banks</c:v>
                </c:pt>
                <c:pt idx="1">
                  <c:v>Cap. Markets</c:v>
                </c:pt>
                <c:pt idx="2">
                  <c:v>Payments</c:v>
                </c:pt>
                <c:pt idx="3">
                  <c:v>Insurance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</c:v>
                </c:pt>
                <c:pt idx="1">
                  <c:v>14</c:v>
                </c:pt>
                <c:pt idx="2">
                  <c:v>52</c:v>
                </c:pt>
                <c:pt idx="3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DA-4DDD-9CDC-77D08FCA9C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E565D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5E3D4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E565D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3F3EE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Forward P/E</c:v>
                </c:pt>
              </c:strCache>
            </c:strRef>
          </c:tx>
          <c:spPr>
            <a:solidFill>
              <a:srgbClr val="20808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080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5B5-4116-B517-36C87F28660C}"/>
              </c:ext>
            </c:extLst>
          </c:dPt>
          <c:dPt>
            <c:idx val="1"/>
            <c:invertIfNegative val="0"/>
            <c:bubble3D val="0"/>
            <c:spPr>
              <a:solidFill>
                <a:srgbClr val="94445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5B5-4116-B517-36C87F28660C}"/>
              </c:ext>
            </c:extLst>
          </c:dPt>
          <c:dPt>
            <c:idx val="2"/>
            <c:invertIfNegative val="0"/>
            <c:bubble3D val="0"/>
            <c:spPr>
              <a:solidFill>
                <a:srgbClr val="1B474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5B5-4116-B517-36C87F28660C}"/>
              </c:ext>
            </c:extLst>
          </c:dPt>
          <c:dPt>
            <c:idx val="3"/>
            <c:invertIfNegative val="0"/>
            <c:bubble3D val="0"/>
            <c:spPr>
              <a:solidFill>
                <a:srgbClr val="FFC55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D5B5-4116-B517-36C87F28660C}"/>
              </c:ext>
            </c:extLst>
          </c:dPt>
          <c:dPt>
            <c:idx val="4"/>
            <c:invertIfNegative val="0"/>
            <c:bubble3D val="0"/>
            <c:spPr>
              <a:solidFill>
                <a:srgbClr val="A84B2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D5B5-4116-B517-36C87F28660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15058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Banks</c:v>
                </c:pt>
                <c:pt idx="1">
                  <c:v>Insurance</c:v>
                </c:pt>
                <c:pt idx="2">
                  <c:v>Cap. Markets</c:v>
                </c:pt>
                <c:pt idx="3">
                  <c:v>Asset Mgmt</c:v>
                </c:pt>
                <c:pt idx="4">
                  <c:v>Payments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</c:v>
                </c:pt>
                <c:pt idx="1">
                  <c:v>10.5</c:v>
                </c:pt>
                <c:pt idx="2">
                  <c:v>17.5</c:v>
                </c:pt>
                <c:pt idx="3">
                  <c:v>26.5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5B5-4116-B517-36C87F2866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E565D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5E3D4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E565D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CFAF6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10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tportfolios.com/Commentary/MarketCommentary/2026/2/26/sp-500-index-earnings--revenue-growth-rate-estimate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deloitte.com/us/en/insights/industry/financial-services/financial-services-industry-outlooks/banking-industry-outlook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mckinsey.com/industries/financial-services/our-insights/global-banking-annual-review" TargetMode="External"/><Relationship Id="rId4" Type="http://schemas.openxmlformats.org/officeDocument/2006/relationships/hyperlink" Target="https://www.morningstar.com/news/marketwatch/20260224111/financial-stocks-are-off-to-their-worst-yearly-start-in-a-decade-how-to-spot-valu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ing.com/analysis/sp-500-earnings-rising-eps-and-revenue-forecasts-signal-resilient-profit-outlook-20067463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shares.com/us/insights/fed-outlook-2026-interest-rate-forecast" TargetMode="External"/><Relationship Id="rId5" Type="http://schemas.openxmlformats.org/officeDocument/2006/relationships/hyperlink" Target="https://www.mckinsey.com/industries/financial-services/our-insights/global-banking-annual-review" TargetMode="External"/><Relationship Id="rId4" Type="http://schemas.openxmlformats.org/officeDocument/2006/relationships/hyperlink" Target="https://www.deloitte.com/us/en/insights/industry/financial-services/financial-services-industry-outlooks/banking-industry-outlook.htm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sga.com/us/en/intermediary/etfs/state-street-financial-select-sector-spdr-etf-xlf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spglobal.com/spdji/en/indices/equity/sp-500-financials-secto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chwab.com/learn/story/stock-sector-outlook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hyperlink" Target="https://www.spglobal.com/spdji/en/indices/equity/sp-500-financials-secto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global.com/spdji/en/indices/equity/sp-500-financials-secto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ovelinvestor.com/sector-performance/" TargetMode="External"/><Relationship Id="rId5" Type="http://schemas.openxmlformats.org/officeDocument/2006/relationships/hyperlink" Target="https://www.schwab.com/learn/story/stock-sector-outlook" TargetMode="External"/><Relationship Id="rId4" Type="http://schemas.openxmlformats.org/officeDocument/2006/relationships/hyperlink" Target="https://www.ssga.com/us/en/intermediary/etfs/state-street-financial-select-sector-spdr-etf-xl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hyperlink" Target="https://www.spglobal.com/spdji/en/indices/equity/sp-500-financials-sector/" TargetMode="External"/><Relationship Id="rId5" Type="http://schemas.openxmlformats.org/officeDocument/2006/relationships/image" Target="../media/image11.png"/><Relationship Id="rId10" Type="http://schemas.openxmlformats.org/officeDocument/2006/relationships/hyperlink" Target="https://www.mckinsey.com/industries/financial-services/our-insights/global-banking-annual-review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deloitte.com/us/en/insights/industry/financial-services/financial-services-industry-outlooks/banking-industry-outlook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kingdive.com/news/2026-banking-trends-artificial-intelligence-ai-mergers-acquisitions-regulation-bank-charters/808818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deloitte.com/us/en/insights/industry/financial-services/financial-services-industry-outlooks/banking-industry-outlook.html" TargetMode="External"/><Relationship Id="rId5" Type="http://schemas.openxmlformats.org/officeDocument/2006/relationships/hyperlink" Target="https://www.mckinsey.com/industries/financial-services/our-insights/global-banking-annual-review" TargetMode="External"/><Relationship Id="rId4" Type="http://schemas.openxmlformats.org/officeDocument/2006/relationships/hyperlink" Target="https://www.skadden.com/-/media/files/publications/2026/2026-insights/the_longanticipated_wave_of_bank_consolidation_starts_to_break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kinsey.com/industries/financial-services/our-insights/global-banking-annual-review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hares.com/us/insights/fed-outlook-2026-interest-rate-forecas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ewsroom.transunion.com/2026-consumer-credit-forecast/" TargetMode="External"/><Relationship Id="rId5" Type="http://schemas.openxmlformats.org/officeDocument/2006/relationships/hyperlink" Target="https://fred.stlouisfed.org/series/DRCCLACBS" TargetMode="External"/><Relationship Id="rId4" Type="http://schemas.openxmlformats.org/officeDocument/2006/relationships/hyperlink" Target="https://www.deloitte.com/us/en/insights/industry/financial-services/financial-services-industry-outlooks/banking-industry-outlook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371600"/>
            <a:ext cx="4572000" cy="4572000"/>
          </a:xfrm>
          <a:prstGeom prst="ellipse">
            <a:avLst/>
          </a:prstGeom>
          <a:solidFill>
            <a:srgbClr val="115058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0" y="2286000"/>
            <a:ext cx="3200400" cy="3200400"/>
          </a:xfrm>
          <a:prstGeom prst="ellipse">
            <a:avLst/>
          </a:prstGeom>
          <a:solidFill>
            <a:srgbClr val="20808D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1280160"/>
            <a:ext cx="54864" cy="2011680"/>
          </a:xfrm>
          <a:prstGeom prst="rect">
            <a:avLst/>
          </a:prstGeom>
          <a:solidFill>
            <a:srgbClr val="208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188720"/>
            <a:ext cx="5943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S&amp;P 500 Financials</a:t>
            </a:r>
            <a:endParaRPr lang="en-US" sz="4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Outlook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1005840" y="3108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BUSFIN 4228  -  Investment Management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05840" y="3520440"/>
            <a:ext cx="633407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By: Jay Thankappan, Luke Taylor, Sid Sehgal, Kyle Sprenger, and Hasan Siddiqui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 2026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9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Financial Metrics - Earnings Growth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20808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371600" y="987552"/>
            <a:ext cx="4114800" cy="320040"/>
          </a:xfrm>
          <a:prstGeom prst="rect">
            <a:avLst/>
          </a:prstGeom>
          <a:solidFill>
            <a:srgbClr val="208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577840" y="91440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+125%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9360" y="9144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$23.05 → $51.95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143560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20808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371600" y="1508760"/>
            <a:ext cx="3193085" cy="320040"/>
          </a:xfrm>
          <a:prstGeom prst="rect">
            <a:avLst/>
          </a:prstGeom>
          <a:solidFill>
            <a:srgbClr val="208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56125" y="143560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+97%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387645" y="1435608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$5.24 → $10.34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1956816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20808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2029968"/>
            <a:ext cx="1316736" cy="320040"/>
          </a:xfrm>
          <a:prstGeom prst="rect">
            <a:avLst/>
          </a:prstGeom>
          <a:solidFill>
            <a:srgbClr val="BCE2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779776" y="1956816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+40%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11296" y="1956816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$11.86 → $16.55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2478024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20808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BAC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371600" y="2551176"/>
            <a:ext cx="822960" cy="320040"/>
          </a:xfrm>
          <a:prstGeom prst="rect">
            <a:avLst/>
          </a:prstGeom>
          <a:solidFill>
            <a:srgbClr val="BCE2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286000" y="2478024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+25%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017520" y="2478024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$3.10 → $3.88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2999232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20808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JPM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1371600" y="3072384"/>
            <a:ext cx="790042" cy="320040"/>
          </a:xfrm>
          <a:prstGeom prst="rect">
            <a:avLst/>
          </a:prstGeom>
          <a:solidFill>
            <a:srgbClr val="BCE2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253082" y="2999232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+24%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984602" y="2999232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$16.25 → $20.09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352044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20808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1371600" y="3593592"/>
            <a:ext cx="757123" cy="320040"/>
          </a:xfrm>
          <a:prstGeom prst="rect">
            <a:avLst/>
          </a:prstGeom>
          <a:solidFill>
            <a:srgbClr val="BCE2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220163" y="352044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+23%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951683" y="352044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$8.29 → $10.22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7315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EPS Growth (FY2023→FY2025, 2-Year)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7200" y="4069080"/>
            <a:ext cx="8229600" cy="457200"/>
          </a:xfrm>
          <a:prstGeom prst="rect">
            <a:avLst/>
          </a:prstGeom>
          <a:solidFill>
            <a:srgbClr val="115058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40080" y="406908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Outlook: Financials sector mid-single-digit EPS growth vs S&amp;P 500 +13.7% estimate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FT Portfolios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Profitability &amp; Capital Position</a:t>
            </a:r>
            <a:endParaRPr lang="en-US" sz="3400" dirty="0"/>
          </a:p>
        </p:txBody>
      </p:sp>
      <p:graphicFrame>
        <p:nvGraphicFramePr>
          <p:cNvPr id="3" name="Chart 0"/>
          <p:cNvGraphicFramePr/>
          <p:nvPr/>
        </p:nvGraphicFramePr>
        <p:xfrm>
          <a:off x="274320" y="914400"/>
          <a:ext cx="411480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hape 1"/>
          <p:cNvSpPr/>
          <p:nvPr/>
        </p:nvSpPr>
        <p:spPr>
          <a:xfrm>
            <a:off x="4754880" y="914400"/>
            <a:ext cx="4114800" cy="256032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937760" y="100584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Capital Strength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937760" y="14173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&gt;14% avg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355080" y="14173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CET1 Ratio - Well-capitalized across industry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4937760" y="19202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&gt;$250B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355080" y="1920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Excess Capital - Among top 20 US banks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937760" y="24231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$51.2B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355080" y="24231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JPM Returns - Dividends + buybacks (2025)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937760" y="29260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$21.6B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355080" y="29260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Visa FCF - Strong free cash flow generation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57200" y="3794760"/>
            <a:ext cx="8229600" cy="502920"/>
          </a:xfrm>
          <a:prstGeom prst="rect">
            <a:avLst/>
          </a:prstGeom>
          <a:solidFill>
            <a:srgbClr val="FCFA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40080" y="379476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Banks FCF is volatile due to balance sheet dynamics; payments companies generate consistently strong FCF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Deloitte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Valuation Analysis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94360"/>
          </a:xfrm>
          <a:prstGeom prst="rect">
            <a:avLst/>
          </a:prstGeom>
          <a:solidFill>
            <a:srgbClr val="1150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Financials Forward P/E: </a:t>
            </a:r>
            <a:r>
              <a:rPr lang="en-US" sz="2200" b="1" dirty="0">
                <a:solidFill>
                  <a:srgbClr val="FFC5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15.3x</a:t>
            </a:r>
            <a:r>
              <a:rPr lang="en-US" sz="14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vs   S&amp;P 500: </a:t>
            </a:r>
            <a:r>
              <a:rPr lang="en-US" sz="22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21.6x</a:t>
            </a:r>
            <a:r>
              <a:rPr lang="en-US" sz="12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(71% ratio - typical)</a:t>
            </a:r>
            <a:endParaRPr lang="en-US" sz="14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274320" y="1691640"/>
          <a:ext cx="50292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5669280" y="1691640"/>
            <a:ext cx="3200400" cy="237744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806440" y="17830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Valuation Context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806440" y="2194560"/>
            <a:ext cx="2926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Banks discount: credit risk + cyclicality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Payments premium: high margins + secular growth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banking P/B: 1.0x (67% below other industries)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cheap nor expensive vs historical norms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57200" y="4434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Morningstar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LSEG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9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Technical Analysis - XLF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3931920" cy="1828800"/>
          </a:xfrm>
          <a:prstGeom prst="rect">
            <a:avLst/>
          </a:prstGeom>
          <a:solidFill>
            <a:srgbClr val="115058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Price Action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128016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C5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$50.57</a:t>
            </a:r>
            <a:endParaRPr lang="en-US" sz="3600" dirty="0"/>
          </a:p>
          <a:p>
            <a:pPr marL="0" indent="0">
              <a:buNone/>
            </a:pP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(Mar 6) | 52-wk High: $56.25</a:t>
            </a:r>
            <a:endParaRPr lang="en-US" sz="3600" dirty="0"/>
          </a:p>
          <a:p>
            <a:pPr marL="0" indent="0">
              <a:buNone/>
            </a:pPr>
            <a:r>
              <a:rPr lang="en-US" sz="1100" dirty="0">
                <a:solidFill>
                  <a:srgbClr val="A84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~10% decline from January high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4754880" y="914400"/>
            <a:ext cx="3931920" cy="1828800"/>
          </a:xfrm>
          <a:prstGeom prst="rect">
            <a:avLst/>
          </a:prstGeom>
          <a:solidFill>
            <a:srgbClr val="115058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937760" y="96012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Momentum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937760" y="128016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C5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RSI: 37.5</a:t>
            </a:r>
            <a:endParaRPr lang="en-US" sz="2800" dirty="0"/>
          </a:p>
          <a:p>
            <a:pPr marL="0" indent="0">
              <a:buNone/>
            </a:pP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Approaching oversold territory (&lt;30)</a:t>
            </a:r>
            <a:endParaRPr lang="en-US" sz="2800" dirty="0"/>
          </a:p>
          <a:p>
            <a:pPr marL="0" indent="0">
              <a:buNone/>
            </a:pP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uptrend intact from $30 (2022 lows)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57200" y="2926080"/>
            <a:ext cx="3931920" cy="1463040"/>
          </a:xfrm>
          <a:prstGeom prst="rect">
            <a:avLst/>
          </a:prstGeom>
          <a:solidFill>
            <a:srgbClr val="115058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29718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9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Levels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3291840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$50.00</a:t>
            </a: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Psychological level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$48.00</a:t>
            </a: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Prior consolidation zone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754880" y="2926080"/>
            <a:ext cx="3931920" cy="1463040"/>
          </a:xfrm>
          <a:prstGeom prst="rect">
            <a:avLst/>
          </a:prstGeom>
          <a:solidFill>
            <a:srgbClr val="115058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37760" y="29718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84B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Resistance Levels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937760" y="3291840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$52.50</a:t>
            </a: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Recent resistance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$54.00 / $56.25</a:t>
            </a: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52-week high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57200" y="452628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Relative: XLF +33.9% vs SPY +43.7% since Jan 2024 - underperforming by ~9.8pp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Investing.com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A84B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Risks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502920" y="914400"/>
            <a:ext cx="320040" cy="320040"/>
          </a:xfrm>
          <a:prstGeom prst="ellipse">
            <a:avLst/>
          </a:prstGeom>
          <a:solidFill>
            <a:srgbClr val="A84B2F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960120"/>
            <a:ext cx="228600" cy="228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0120" y="8686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Recession Risk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2834640" y="868680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slowdown to 1.4% could significantly hurt loan growth and fee income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57200" y="1362456"/>
            <a:ext cx="8229600" cy="0"/>
          </a:xfrm>
          <a:prstGeom prst="line">
            <a:avLst/>
          </a:prstGeom>
          <a:noFill/>
          <a:ln w="6350">
            <a:solidFill>
              <a:srgbClr val="E5E3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502920" y="1453896"/>
            <a:ext cx="320040" cy="320040"/>
          </a:xfrm>
          <a:prstGeom prst="ellipse">
            <a:avLst/>
          </a:prstGeom>
          <a:solidFill>
            <a:srgbClr val="A84B2F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499616"/>
            <a:ext cx="228600" cy="228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60120" y="140817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Credit Deterioration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2834640" y="1408176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Household debt $18.4T, rising unemployment to 4.5% expected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57200" y="1901952"/>
            <a:ext cx="8229600" cy="0"/>
          </a:xfrm>
          <a:prstGeom prst="line">
            <a:avLst/>
          </a:prstGeom>
          <a:noFill/>
          <a:ln w="6350">
            <a:solidFill>
              <a:srgbClr val="E5E3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502920" y="1993392"/>
            <a:ext cx="320040" cy="320040"/>
          </a:xfrm>
          <a:prstGeom prst="ellipse">
            <a:avLst/>
          </a:prstGeom>
          <a:solidFill>
            <a:srgbClr val="A84B2F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39112"/>
            <a:ext cx="228600" cy="228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60120" y="1947672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NII Pressure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2834640" y="1947672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rates compress loan yields; NII growth expected to be modest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457200" y="2441448"/>
            <a:ext cx="8229600" cy="0"/>
          </a:xfrm>
          <a:prstGeom prst="line">
            <a:avLst/>
          </a:prstGeom>
          <a:noFill/>
          <a:ln w="6350">
            <a:solidFill>
              <a:srgbClr val="E5E3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502920" y="2532888"/>
            <a:ext cx="320040" cy="320040"/>
          </a:xfrm>
          <a:prstGeom prst="ellipse">
            <a:avLst/>
          </a:prstGeom>
          <a:solidFill>
            <a:srgbClr val="A84B2F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578608"/>
            <a:ext cx="228600" cy="2286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60120" y="2487168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FinTech Disruption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2834640" y="2487168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Stablecoins &amp; digital wallets: $1T+ deposits potentially at risk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457200" y="2980944"/>
            <a:ext cx="8229600" cy="0"/>
          </a:xfrm>
          <a:prstGeom prst="line">
            <a:avLst/>
          </a:prstGeom>
          <a:noFill/>
          <a:ln w="6350">
            <a:solidFill>
              <a:srgbClr val="E5E3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502920" y="3072384"/>
            <a:ext cx="320040" cy="320040"/>
          </a:xfrm>
          <a:prstGeom prst="ellipse">
            <a:avLst/>
          </a:prstGeom>
          <a:solidFill>
            <a:srgbClr val="A84B2F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18104"/>
            <a:ext cx="228600" cy="22860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60120" y="3026664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Uncertainty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2834640" y="3026664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Fed Chair in May 2026; GENIUS Act stablecoin regulation by July 2026</a:t>
            </a:r>
            <a:endParaRPr lang="en-US" sz="1100" dirty="0"/>
          </a:p>
        </p:txBody>
      </p:sp>
      <p:sp>
        <p:nvSpPr>
          <p:cNvPr id="27" name="Shape 20"/>
          <p:cNvSpPr/>
          <p:nvPr/>
        </p:nvSpPr>
        <p:spPr>
          <a:xfrm>
            <a:off x="457200" y="3520440"/>
            <a:ext cx="8229600" cy="0"/>
          </a:xfrm>
          <a:prstGeom prst="line">
            <a:avLst/>
          </a:prstGeom>
          <a:noFill/>
          <a:ln w="6350">
            <a:solidFill>
              <a:srgbClr val="E5E3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1"/>
          <p:cNvSpPr/>
          <p:nvPr/>
        </p:nvSpPr>
        <p:spPr>
          <a:xfrm>
            <a:off x="502920" y="3611880"/>
            <a:ext cx="320040" cy="320040"/>
          </a:xfrm>
          <a:prstGeom prst="ellipse">
            <a:avLst/>
          </a:prstGeom>
          <a:solidFill>
            <a:srgbClr val="A84B2F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657600"/>
            <a:ext cx="228600" cy="22860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60120" y="356616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Tariff &amp; Macro Risks</a:t>
            </a:r>
            <a:endParaRPr lang="en-US" sz="1300" dirty="0"/>
          </a:p>
        </p:txBody>
      </p:sp>
      <p:sp>
        <p:nvSpPr>
          <p:cNvPr id="31" name="Text 23"/>
          <p:cNvSpPr/>
          <p:nvPr/>
        </p:nvSpPr>
        <p:spPr>
          <a:xfrm>
            <a:off x="2834640" y="3566160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policy uncertainty impacts business confidence and M&amp;A pipeline</a:t>
            </a:r>
            <a:endParaRPr lang="en-US" sz="1100" dirty="0"/>
          </a:p>
        </p:txBody>
      </p:sp>
      <p:sp>
        <p:nvSpPr>
          <p:cNvPr id="32" name="Shape 24"/>
          <p:cNvSpPr/>
          <p:nvPr/>
        </p:nvSpPr>
        <p:spPr>
          <a:xfrm>
            <a:off x="457200" y="4059936"/>
            <a:ext cx="8229600" cy="0"/>
          </a:xfrm>
          <a:prstGeom prst="line">
            <a:avLst/>
          </a:prstGeom>
          <a:noFill/>
          <a:ln w="6350">
            <a:solidFill>
              <a:srgbClr val="E5E3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5"/>
          <p:cNvSpPr/>
          <p:nvPr/>
        </p:nvSpPr>
        <p:spPr>
          <a:xfrm>
            <a:off x="502920" y="4151376"/>
            <a:ext cx="320040" cy="320040"/>
          </a:xfrm>
          <a:prstGeom prst="ellipse">
            <a:avLst/>
          </a:prstGeom>
          <a:solidFill>
            <a:srgbClr val="A84B2F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197096"/>
            <a:ext cx="228600" cy="228600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960120" y="4105656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Disruption</a:t>
            </a:r>
            <a:endParaRPr lang="en-US" sz="1300" dirty="0"/>
          </a:p>
        </p:txBody>
      </p:sp>
      <p:sp>
        <p:nvSpPr>
          <p:cNvPr id="36" name="Text 27"/>
          <p:cNvSpPr/>
          <p:nvPr/>
        </p:nvSpPr>
        <p:spPr>
          <a:xfrm>
            <a:off x="2834640" y="4105656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$170B global profit pool at risk if banks fail to adapt to AI transformation</a:t>
            </a:r>
            <a:endParaRPr lang="en-US" sz="1100" dirty="0"/>
          </a:p>
        </p:txBody>
      </p:sp>
      <p:sp>
        <p:nvSpPr>
          <p:cNvPr id="37" name="Text 28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Deloitte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BlackRock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9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Final Recommendation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2560320" y="731520"/>
            <a:ext cx="4023360" cy="502920"/>
          </a:xfrm>
          <a:prstGeom prst="roundRect">
            <a:avLst>
              <a:gd name="adj" fmla="val 18182"/>
            </a:avLst>
          </a:prstGeom>
          <a:solidFill>
            <a:srgbClr val="208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560320" y="73152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SLIGHT OVERWEIGHT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3931920" cy="2514600"/>
          </a:xfrm>
          <a:prstGeom prst="rect">
            <a:avLst/>
          </a:prstGeom>
          <a:solidFill>
            <a:srgbClr val="115058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4630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Rationale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3566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Attractive valuations (15.3x fwd P/E, 71% of market)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capital positions (CET1 &gt;14%, $250B+ excess)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Earnings resilience from fee diversification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Steepening yield curve supports NIM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M&amp;A tailwind for capital markets revenues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417320"/>
            <a:ext cx="3931920" cy="2514600"/>
          </a:xfrm>
          <a:prstGeom prst="rect">
            <a:avLst/>
          </a:prstGeom>
          <a:solidFill>
            <a:srgbClr val="115058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937760" y="14630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Sub-Sector Views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937760" y="1874520"/>
            <a:ext cx="1188720" cy="274320"/>
          </a:xfrm>
          <a:prstGeom prst="roundRect">
            <a:avLst>
              <a:gd name="adj" fmla="val 26667"/>
            </a:avLst>
          </a:prstGeom>
          <a:solidFill>
            <a:srgbClr val="2D9F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937760" y="18745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OVERWEIGHT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17920" y="1874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Markets (GS, MS) | Payments (V, MA)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937760" y="2331720"/>
            <a:ext cx="1188720" cy="274320"/>
          </a:xfrm>
          <a:prstGeom prst="roundRect">
            <a:avLst>
              <a:gd name="adj" fmla="val 26667"/>
            </a:avLst>
          </a:prstGeom>
          <a:solidFill>
            <a:srgbClr val="FFC5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937760" y="23317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MKT WEIGHT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217920" y="23317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Large-Cap Banks (JPM, BAC) | Insurance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37760" y="2788920"/>
            <a:ext cx="1188720" cy="274320"/>
          </a:xfrm>
          <a:prstGeom prst="roundRect">
            <a:avLst>
              <a:gd name="adj" fmla="val 26667"/>
            </a:avLst>
          </a:prstGeom>
          <a:solidFill>
            <a:srgbClr val="A84B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937760" y="27889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UNDERWEIGHT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217920" y="27889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Finance | Regional Banks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37760" y="320040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IB/wealth mgmt recovery drives Cap. Markets upside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&amp; MA benefit from secular digital payment growth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Finance faces rising credit risk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5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Banks: NII compression + CRE exposure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0" y="4251960"/>
            <a:ext cx="9144000" cy="54864"/>
          </a:xfrm>
          <a:prstGeom prst="rect">
            <a:avLst/>
          </a:prstGeom>
          <a:solidFill>
            <a:srgbClr val="208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43434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BUSFIN 4228  -  Investment Management  -  March 2026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Analysis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Overview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S&amp;P 500 Financials - Second-Largest Sector by Market Cap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2560320" cy="2011680"/>
          </a:xfrm>
          <a:prstGeom prst="roundRect">
            <a:avLst>
              <a:gd name="adj" fmla="val 6818"/>
            </a:avLst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160020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214884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12.9%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640080" y="28346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S&amp;P 500 Weight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474720" y="1463040"/>
            <a:ext cx="2560320" cy="2011680"/>
          </a:xfrm>
          <a:prstGeom prst="roundRect">
            <a:avLst>
              <a:gd name="adj" fmla="val 6818"/>
            </a:avLst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160020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74720" y="214884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$7.8T</a:t>
            </a:r>
            <a:endParaRPr lang="en-US" sz="4400" dirty="0"/>
          </a:p>
        </p:txBody>
      </p:sp>
      <p:sp>
        <p:nvSpPr>
          <p:cNvPr id="11" name="Text 7"/>
          <p:cNvSpPr/>
          <p:nvPr/>
        </p:nvSpPr>
        <p:spPr>
          <a:xfrm>
            <a:off x="3474720" y="28346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Market Cap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309360" y="1463040"/>
            <a:ext cx="2560320" cy="2011680"/>
          </a:xfrm>
          <a:prstGeom prst="roundRect">
            <a:avLst>
              <a:gd name="adj" fmla="val 6818"/>
            </a:avLst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1600200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09360" y="214884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76</a:t>
            </a:r>
            <a:endParaRPr lang="en-US" sz="4400" dirty="0"/>
          </a:p>
        </p:txBody>
      </p:sp>
      <p:sp>
        <p:nvSpPr>
          <p:cNvPr id="15" name="Text 10"/>
          <p:cNvSpPr/>
          <p:nvPr/>
        </p:nvSpPr>
        <p:spPr>
          <a:xfrm>
            <a:off x="6309360" y="28346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Constituents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749040"/>
            <a:ext cx="7863840" cy="640080"/>
          </a:xfrm>
          <a:prstGeom prst="rect">
            <a:avLst/>
          </a:prstGeom>
          <a:solidFill>
            <a:srgbClr val="E5E3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2"/>
          <p:cNvSpPr/>
          <p:nvPr/>
        </p:nvSpPr>
        <p:spPr>
          <a:xfrm>
            <a:off x="822960" y="374904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5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ETFs: </a:t>
            </a:r>
            <a:r>
              <a:rPr lang="en-US" sz="13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XLF  |  VFH  |  KRE  |  KBE     </a:t>
            </a:r>
            <a:r>
              <a:rPr lang="en-US" sz="1300" b="1" dirty="0">
                <a:solidFill>
                  <a:srgbClr val="115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Schwab Rating: </a:t>
            </a:r>
            <a:r>
              <a:rPr lang="en-US" sz="1300" dirty="0">
                <a:solidFill>
                  <a:srgbClr val="A84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MARKETPERFORM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Schwab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S&amp;P Global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SSGA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Major Industries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51560"/>
            <a:ext cx="2651760" cy="169164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2651760" cy="54864"/>
          </a:xfrm>
          <a:prstGeom prst="rect">
            <a:avLst/>
          </a:prstGeom>
          <a:solidFill>
            <a:srgbClr val="20808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234440"/>
            <a:ext cx="320040" cy="320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0120" y="1188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Banks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94360" y="1600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JPM, BAC, WFC, C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94360" y="1965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Deposits, lending, NII-driven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291840" y="1051560"/>
            <a:ext cx="2651760" cy="169164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291840" y="1051560"/>
            <a:ext cx="2651760" cy="54864"/>
          </a:xfrm>
          <a:prstGeom prst="rect">
            <a:avLst/>
          </a:prstGeom>
          <a:solidFill>
            <a:srgbClr val="A84B2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234440"/>
            <a:ext cx="320040" cy="320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794760" y="1188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Capital Markets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3429000" y="1600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GS, MS, SCHW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429000" y="1965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Trading, advisory, wealth mgmt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126480" y="1051560"/>
            <a:ext cx="2651760" cy="169164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6126480" y="1051560"/>
            <a:ext cx="2651760" cy="54864"/>
          </a:xfrm>
          <a:prstGeom prst="rect">
            <a:avLst/>
          </a:prstGeom>
          <a:solidFill>
            <a:srgbClr val="1B474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640" y="1234440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629400" y="1188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Payment Networks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263640" y="1600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V, MA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263640" y="1965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fees, digital payments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457200" y="2926080"/>
            <a:ext cx="2651760" cy="169164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457200" y="2926080"/>
            <a:ext cx="2651760" cy="54864"/>
          </a:xfrm>
          <a:prstGeom prst="rect">
            <a:avLst/>
          </a:prstGeom>
          <a:solidFill>
            <a:srgbClr val="9444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60" y="3108960"/>
            <a:ext cx="320040" cy="32004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60120" y="3063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Insurance</a:t>
            </a:r>
            <a:endParaRPr lang="en-US" sz="1500" dirty="0"/>
          </a:p>
        </p:txBody>
      </p:sp>
      <p:sp>
        <p:nvSpPr>
          <p:cNvPr id="25" name="Text 19"/>
          <p:cNvSpPr/>
          <p:nvPr/>
        </p:nvSpPr>
        <p:spPr>
          <a:xfrm>
            <a:off x="594360" y="34747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ALL, MET, AIG, PRU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594360" y="38404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income, underwriting</a:t>
            </a:r>
            <a:endParaRPr lang="en-US" sz="1100" dirty="0"/>
          </a:p>
        </p:txBody>
      </p:sp>
      <p:sp>
        <p:nvSpPr>
          <p:cNvPr id="27" name="Shape 21"/>
          <p:cNvSpPr/>
          <p:nvPr/>
        </p:nvSpPr>
        <p:spPr>
          <a:xfrm>
            <a:off x="3291840" y="2926080"/>
            <a:ext cx="2651760" cy="169164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3291840" y="2926080"/>
            <a:ext cx="2651760" cy="54864"/>
          </a:xfrm>
          <a:prstGeom prst="rect">
            <a:avLst/>
          </a:prstGeom>
          <a:solidFill>
            <a:srgbClr val="FFC55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3108960"/>
            <a:ext cx="320040" cy="32004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3794760" y="3063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Consumer Finance</a:t>
            </a:r>
            <a:endParaRPr lang="en-US" sz="1500" dirty="0"/>
          </a:p>
        </p:txBody>
      </p:sp>
      <p:sp>
        <p:nvSpPr>
          <p:cNvPr id="31" name="Text 24"/>
          <p:cNvSpPr/>
          <p:nvPr/>
        </p:nvSpPr>
        <p:spPr>
          <a:xfrm>
            <a:off x="3429000" y="34747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AXP, COF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3429000" y="38404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cards, consumer lending</a:t>
            </a:r>
            <a:endParaRPr lang="en-US" sz="1100" dirty="0"/>
          </a:p>
        </p:txBody>
      </p:sp>
      <p:sp>
        <p:nvSpPr>
          <p:cNvPr id="33" name="Shape 26"/>
          <p:cNvSpPr/>
          <p:nvPr/>
        </p:nvSpPr>
        <p:spPr>
          <a:xfrm>
            <a:off x="6126480" y="2926080"/>
            <a:ext cx="2651760" cy="169164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27"/>
          <p:cNvSpPr/>
          <p:nvPr/>
        </p:nvSpPr>
        <p:spPr>
          <a:xfrm>
            <a:off x="6126480" y="2926080"/>
            <a:ext cx="2651760" cy="54864"/>
          </a:xfrm>
          <a:prstGeom prst="rect">
            <a:avLst/>
          </a:prstGeom>
          <a:solidFill>
            <a:srgbClr val="2E565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3640" y="3108960"/>
            <a:ext cx="320040" cy="320040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6629400" y="3063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Diversified</a:t>
            </a:r>
            <a:endParaRPr lang="en-US" sz="1500" dirty="0"/>
          </a:p>
        </p:txBody>
      </p:sp>
      <p:sp>
        <p:nvSpPr>
          <p:cNvPr id="37" name="Text 29"/>
          <p:cNvSpPr/>
          <p:nvPr/>
        </p:nvSpPr>
        <p:spPr>
          <a:xfrm>
            <a:off x="6263640" y="34747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BRK-B</a:t>
            </a:r>
            <a:endParaRPr lang="en-US" sz="1300" dirty="0"/>
          </a:p>
        </p:txBody>
      </p:sp>
      <p:sp>
        <p:nvSpPr>
          <p:cNvPr id="38" name="Text 30"/>
          <p:cNvSpPr/>
          <p:nvPr/>
        </p:nvSpPr>
        <p:spPr>
          <a:xfrm>
            <a:off x="6263640" y="38404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Conglomerate, insurance + investing</a:t>
            </a:r>
            <a:endParaRPr lang="en-US" sz="1100" dirty="0"/>
          </a:p>
        </p:txBody>
      </p:sp>
      <p:sp>
        <p:nvSpPr>
          <p:cNvPr id="39" name="Text 31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S&amp;P Global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Largest Companies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10 S&amp;P 500 Financials by Market Capitalization</a:t>
            </a:r>
            <a:endParaRPr lang="en-US" sz="13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7040880" cy="2849880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Ticker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50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Company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50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Industry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50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Mkt Cap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50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P/E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50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 Yield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50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BRK-B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Berkshire Hathaway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Diversified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$1,076B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JPM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JPMorgan Chase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$781B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14.5x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Payments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$612B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30.0x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Mastercard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Payments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$466B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31.8x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 of America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$355B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Morgan Stanley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Cap. Markets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$254B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15.7x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WFC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Wells Fargo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$252B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Goldman Sachs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Cap. Markets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$246B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16.0x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AXP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American Express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Consumer Fin.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$207B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19.6x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20808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Citigroup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$186B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CFAF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5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99070" y="4762615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S&amp;P Global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Yahoo Finance</a:t>
            </a:r>
            <a:r>
              <a:rPr lang="en-US" sz="8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(as of Mar 6, 2026)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Performance vs S&amp;P 500</a:t>
            </a:r>
            <a:endParaRPr lang="en-US" sz="3600" dirty="0"/>
          </a:p>
        </p:txBody>
      </p:sp>
      <p:graphicFrame>
        <p:nvGraphicFramePr>
          <p:cNvPr id="3" name="Chart 0"/>
          <p:cNvGraphicFramePr/>
          <p:nvPr/>
        </p:nvGraphicFramePr>
        <p:xfrm>
          <a:off x="457200" y="1005840"/>
          <a:ext cx="5029200" cy="292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hape 1"/>
          <p:cNvSpPr/>
          <p:nvPr/>
        </p:nvSpPr>
        <p:spPr>
          <a:xfrm>
            <a:off x="5943600" y="1005840"/>
            <a:ext cx="2926080" cy="292608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943600" y="10972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Annualized Returns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126480" y="155448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14.9%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126480" y="19659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3-Year Ann.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126480" y="233172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11.8%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126480" y="27432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Ann.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126480" y="310896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13.9%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6126480" y="35204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10-Year Ann.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57200" y="4114800"/>
            <a:ext cx="8229600" cy="411480"/>
          </a:xfrm>
          <a:prstGeom prst="rect">
            <a:avLst/>
          </a:prstGeom>
          <a:solidFill>
            <a:srgbClr val="A84B2F">
              <a:alpha val="1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0080" y="4114800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A84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YTD 2026: Financials is the worst-performing S&amp;P 500 sector, trailing by ~4 percentage points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SSGA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Schwab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Novel Investor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Demand Drivers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51560"/>
            <a:ext cx="411480" cy="411480"/>
          </a:xfrm>
          <a:prstGeom prst="ellipse">
            <a:avLst/>
          </a:prstGeom>
          <a:solidFill>
            <a:srgbClr val="D6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124712"/>
            <a:ext cx="274320" cy="274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05840" y="10058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Consumer Credit &amp; Spending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005840" y="137160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+1.4% real growth; bifurcated (low-income 0.3% vs high-income 2.2%)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754880" y="1051560"/>
            <a:ext cx="411480" cy="411480"/>
          </a:xfrm>
          <a:prstGeom prst="ellipse">
            <a:avLst/>
          </a:prstGeom>
          <a:solidFill>
            <a:srgbClr val="D6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032" y="1124712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03520" y="10058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Corporate Borrowing &amp; Capex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5303520" y="137160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&amp; data center investment driving demand for capital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57200" y="2240280"/>
            <a:ext cx="411480" cy="411480"/>
          </a:xfrm>
          <a:prstGeom prst="ellipse">
            <a:avLst/>
          </a:prstGeom>
          <a:solidFill>
            <a:srgbClr val="D6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2313432"/>
            <a:ext cx="274320" cy="2743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05840" y="21945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Capital Markets Activity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1005840" y="25603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181 bank M&amp;A deals in 2025, +45% YoY; IB fee recovery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4754880" y="2240280"/>
            <a:ext cx="411480" cy="411480"/>
          </a:xfrm>
          <a:prstGeom prst="ellipse">
            <a:avLst/>
          </a:prstGeom>
          <a:solidFill>
            <a:srgbClr val="D6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8032" y="2313432"/>
            <a:ext cx="274320" cy="2743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303520" y="21945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Digital Payment Volume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5303520" y="25603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payment networks benefit from secular shift to digital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57200" y="3429000"/>
            <a:ext cx="411480" cy="411480"/>
          </a:xfrm>
          <a:prstGeom prst="ellipse">
            <a:avLst/>
          </a:prstGeom>
          <a:solidFill>
            <a:srgbClr val="D6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3502152"/>
            <a:ext cx="274320" cy="2743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005840" y="33832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Wealth Management Demand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1005840" y="37490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wealth exceeds 350% of GDP; aging demographics</a:t>
            </a:r>
            <a:endParaRPr lang="en-US" sz="1100" dirty="0"/>
          </a:p>
        </p:txBody>
      </p:sp>
      <p:sp>
        <p:nvSpPr>
          <p:cNvPr id="23" name="Shape 16"/>
          <p:cNvSpPr/>
          <p:nvPr/>
        </p:nvSpPr>
        <p:spPr>
          <a:xfrm>
            <a:off x="4754880" y="3429000"/>
            <a:ext cx="411480" cy="411480"/>
          </a:xfrm>
          <a:prstGeom prst="ellipse">
            <a:avLst/>
          </a:prstGeom>
          <a:solidFill>
            <a:srgbClr val="D6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8032" y="3502152"/>
            <a:ext cx="274320" cy="27432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5303520" y="33832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Investment Banking Recovery</a:t>
            </a:r>
            <a:endParaRPr lang="en-US" sz="1400" dirty="0"/>
          </a:p>
        </p:txBody>
      </p:sp>
      <p:sp>
        <p:nvSpPr>
          <p:cNvPr id="26" name="Text 18"/>
          <p:cNvSpPr/>
          <p:nvPr/>
        </p:nvSpPr>
        <p:spPr>
          <a:xfrm>
            <a:off x="5303520" y="37490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 pipeline rebuilding; advisory fees normalizing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Deloitte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S&amp;P Global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Supply Dynamics &amp; Industry Structure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3931920" cy="3474720"/>
          </a:xfrm>
          <a:prstGeom prst="rect">
            <a:avLst/>
          </a:prstGeom>
          <a:solidFill>
            <a:srgbClr val="115058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Bank Consolidation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35661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181 US bank deals in 2025 (+45% YoY)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to double in 2026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Fastest regulatory approval pace since 1990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community/regional banks $10B-$100B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 firms applied for bank charters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754880" y="914400"/>
            <a:ext cx="3931920" cy="3474720"/>
          </a:xfrm>
          <a:prstGeom prst="rect">
            <a:avLst/>
          </a:prstGeom>
          <a:solidFill>
            <a:srgbClr val="115058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937760" y="10058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CFA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FinTech &amp; AI Disruption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937760" y="1417320"/>
            <a:ext cx="35661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Stablecoins: $250B today → $3.7T by 2030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$1T+ deposits at risk from stablecoin competition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AI: 15-20% net cost reduction potential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4/50 top banks with realized AI ROI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credit competing in middle-market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Banking Dive</a:t>
            </a:r>
            <a:r>
              <a:rPr lang="en-US" sz="8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Skadden</a:t>
            </a:r>
            <a:r>
              <a:rPr lang="en-US" sz="8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McKinsey</a:t>
            </a:r>
            <a:r>
              <a:rPr lang="en-US" sz="800" i="1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Deloitte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Porter's Five Forces Analysis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8229600" cy="685800"/>
          </a:xfrm>
          <a:prstGeom prst="rect">
            <a:avLst/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73152" cy="685800"/>
          </a:xfrm>
          <a:prstGeom prst="rect">
            <a:avLst/>
          </a:prstGeom>
          <a:solidFill>
            <a:srgbClr val="A84B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Competitive Rivalry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108960" y="978408"/>
            <a:ext cx="1097280" cy="365760"/>
          </a:xfrm>
          <a:prstGeom prst="roundRect">
            <a:avLst>
              <a:gd name="adj" fmla="val 25000"/>
            </a:avLst>
          </a:prstGeom>
          <a:solidFill>
            <a:srgbClr val="A84B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108960" y="97840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389120" y="822960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Fragmented: 76 S&amp;P constituents, thousands of banks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572768"/>
            <a:ext cx="8229600" cy="685800"/>
          </a:xfrm>
          <a:prstGeom prst="rect">
            <a:avLst/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7200" y="1572768"/>
            <a:ext cx="73152" cy="685800"/>
          </a:xfrm>
          <a:prstGeom prst="rect">
            <a:avLst/>
          </a:prstGeom>
          <a:solidFill>
            <a:srgbClr val="2D9F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31520" y="1572768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Supplier Power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108960" y="1728216"/>
            <a:ext cx="1097280" cy="365760"/>
          </a:xfrm>
          <a:prstGeom prst="roundRect">
            <a:avLst>
              <a:gd name="adj" fmla="val 25000"/>
            </a:avLst>
          </a:prstGeom>
          <a:solidFill>
            <a:srgbClr val="2D9F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108960" y="1728216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389120" y="1572768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Deposits widely available and interchangeable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322576"/>
            <a:ext cx="8229600" cy="685800"/>
          </a:xfrm>
          <a:prstGeom prst="rect">
            <a:avLst/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7200" y="2322576"/>
            <a:ext cx="73152" cy="685800"/>
          </a:xfrm>
          <a:prstGeom prst="rect">
            <a:avLst/>
          </a:prstGeom>
          <a:solidFill>
            <a:srgbClr val="FFC5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31520" y="2322576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Buyer Power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108960" y="2478024"/>
            <a:ext cx="1097280" cy="365760"/>
          </a:xfrm>
          <a:prstGeom prst="roundRect">
            <a:avLst>
              <a:gd name="adj" fmla="val 25000"/>
            </a:avLst>
          </a:prstGeom>
          <a:solidFill>
            <a:srgbClr val="FFC5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108960" y="247802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MOD-HIGH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389120" y="2322576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switching costs, rate sensitivity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3072384"/>
            <a:ext cx="8229600" cy="685800"/>
          </a:xfrm>
          <a:prstGeom prst="rect">
            <a:avLst/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57200" y="3072384"/>
            <a:ext cx="73152" cy="685800"/>
          </a:xfrm>
          <a:prstGeom prst="rect">
            <a:avLst/>
          </a:prstGeom>
          <a:solidFill>
            <a:srgbClr val="FFC5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31520" y="3072384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Threat of Entry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108960" y="3227832"/>
            <a:ext cx="1097280" cy="365760"/>
          </a:xfrm>
          <a:prstGeom prst="roundRect">
            <a:avLst>
              <a:gd name="adj" fmla="val 25000"/>
            </a:avLst>
          </a:prstGeom>
          <a:solidFill>
            <a:srgbClr val="FFC5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108960" y="322783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389120" y="3072384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FinTech/crypto charters rising, but regulatory barriers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3822192"/>
            <a:ext cx="8229600" cy="685800"/>
          </a:xfrm>
          <a:prstGeom prst="rect">
            <a:avLst/>
          </a:prstGeom>
          <a:solidFill>
            <a:srgbClr val="FCFAF6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57200" y="3822192"/>
            <a:ext cx="73152" cy="685800"/>
          </a:xfrm>
          <a:prstGeom prst="rect">
            <a:avLst/>
          </a:prstGeom>
          <a:solidFill>
            <a:srgbClr val="A84B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31520" y="3822192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Threat of Substitutes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3108960" y="3977640"/>
            <a:ext cx="1097280" cy="365760"/>
          </a:xfrm>
          <a:prstGeom prst="roundRect">
            <a:avLst>
              <a:gd name="adj" fmla="val 25000"/>
            </a:avLst>
          </a:prstGeom>
          <a:solidFill>
            <a:srgbClr val="A84B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108960" y="39776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MOD-HIGH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389120" y="3822192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Stablecoins, private credit, digital wallets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57200" y="447929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150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Overall: Moderate competitive intensity with rising disruption risk from FinTech/crypto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Porter Framework Applied to Financials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Macroeconomic Drivers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2651760" cy="132588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0058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Funds Rate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94360" y="12801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3.50-3.75%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94360" y="178308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~3.0-3.25% by YE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91840" y="914400"/>
            <a:ext cx="2651760" cy="132588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429000" y="10058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10-Year Treasury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429000" y="12801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4.2-4.3%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429000" y="178308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curve steepening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126480" y="914400"/>
            <a:ext cx="2651760" cy="132588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263640" y="10058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Growth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263640" y="12801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1.4-2.5%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263640" y="178308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 of estimates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" y="2423160"/>
            <a:ext cx="2651760" cy="132588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94360" y="251460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Unemployment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4360" y="2788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~4.5%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594360" y="32918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from 4.2%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91840" y="2423160"/>
            <a:ext cx="2651760" cy="132588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429000" y="251460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 (CPI)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429000" y="2788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2.7-3.2%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3429000" y="32918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Above Fed target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126480" y="2423160"/>
            <a:ext cx="2651760" cy="1325880"/>
          </a:xfrm>
          <a:prstGeom prst="rect">
            <a:avLst/>
          </a:prstGeom>
          <a:solidFill>
            <a:srgbClr val="E5E3D4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263640" y="251460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5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 Delinquency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263640" y="2788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50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2.94%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6263640" y="32918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Improving from 3.08%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57200" y="4114800"/>
            <a:ext cx="8229600" cy="457200"/>
          </a:xfrm>
          <a:prstGeom prst="rect">
            <a:avLst/>
          </a:prstGeom>
          <a:solidFill>
            <a:srgbClr val="11505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40080" y="41148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CF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Steepening yield curve supports bank NIM; lower rates support loan growth but compress yields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Federal Reserve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Deloitte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FRED</a:t>
            </a:r>
            <a:r>
              <a:rPr lang="en-US" sz="8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i="1" u="sng" dirty="0">
                <a:solidFill>
                  <a:srgbClr val="20808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TransUnion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1278</Words>
  <Application>Microsoft Office PowerPoint</Application>
  <PresentationFormat>On-screen Show (16:9)</PresentationFormat>
  <Paragraphs>293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S&amp;P 500 Financials Sector Outlook</dc:title>
  <dc:subject>PptxGenJS Presentation</dc:subject>
  <dc:creator>BUSFIN 4228</dc:creator>
  <cp:lastModifiedBy>Jayant Thankappan</cp:lastModifiedBy>
  <cp:revision>4</cp:revision>
  <dcterms:created xsi:type="dcterms:W3CDTF">2026-03-08T21:30:36Z</dcterms:created>
  <dcterms:modified xsi:type="dcterms:W3CDTF">2026-03-10T01:55:42Z</dcterms:modified>
</cp:coreProperties>
</file>