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2" autoAdjust="0"/>
    <p:restoredTop sz="94660"/>
  </p:normalViewPr>
  <p:slideViewPr>
    <p:cSldViewPr snapToGrid="0">
      <p:cViewPr varScale="1">
        <p:scale>
          <a:sx n="88" d="100"/>
          <a:sy n="88" d="100"/>
        </p:scale>
        <p:origin x="2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y, Nate" userId="e87c55e3-a803-4fde-8a3d-f646aa5d09f9" providerId="ADAL" clId="{792A5D22-C74E-48B5-8C0A-0F9B85A8CD57}"/>
    <pc:docChg chg="custSel modSld">
      <pc:chgData name="Gray, Nate" userId="e87c55e3-a803-4fde-8a3d-f646aa5d09f9" providerId="ADAL" clId="{792A5D22-C74E-48B5-8C0A-0F9B85A8CD57}" dt="2026-04-14T20:23:49.875" v="69" actId="313"/>
      <pc:docMkLst>
        <pc:docMk/>
      </pc:docMkLst>
      <pc:sldChg chg="modSp mod">
        <pc:chgData name="Gray, Nate" userId="e87c55e3-a803-4fde-8a3d-f646aa5d09f9" providerId="ADAL" clId="{792A5D22-C74E-48B5-8C0A-0F9B85A8CD57}" dt="2026-04-14T20:23:49.875" v="69" actId="313"/>
        <pc:sldMkLst>
          <pc:docMk/>
          <pc:sldMk cId="2561732091" sldId="277"/>
        </pc:sldMkLst>
        <pc:graphicFrameChg chg="modGraphic">
          <ac:chgData name="Gray, Nate" userId="e87c55e3-a803-4fde-8a3d-f646aa5d09f9" providerId="ADAL" clId="{792A5D22-C74E-48B5-8C0A-0F9B85A8CD57}" dt="2026-04-14T20:23:49.875" v="69" actId="313"/>
          <ac:graphicFrameMkLst>
            <pc:docMk/>
            <pc:sldMk cId="2561732091" sldId="277"/>
            <ac:graphicFrameMk id="6" creationId="{5DB914FF-A4C0-8B16-D3EA-02C73AE128BE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2B433-7B24-8997-7C5D-047BDB43F9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035BD9-92FF-B137-631A-08AF08763C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912301-AADA-1C79-AAFA-DC60CE947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75B-92D4-44E1-BEF6-1C5792F9A35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204FD-C559-EBB6-BEB3-464FD2EAB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5173B3-AC17-DFD2-1772-D76C767E9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1090-C29D-4943-A7C4-E1EA5DFD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826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276C0-2B8F-05A2-AFD6-755FCF5F1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A1B7-0C80-A0E5-D6C9-716CAB18F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0FA29-97DC-48D3-0615-43051B0BC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75B-92D4-44E1-BEF6-1C5792F9A35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F3B93-E773-ED1C-5FB0-07F4B4433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82E92E-9C64-486B-5582-6C0790202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1090-C29D-4943-A7C4-E1EA5DFD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13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8614BE-A0B2-A2D5-5E4B-274CB80F48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46A9C3-F32F-285B-C390-955C7F6F2B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FBFA2-2920-E9EC-441B-630A45763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75B-92D4-44E1-BEF6-1C5792F9A35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98B093-EACE-213E-3FC4-ACFDF27A5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29CFD9-7C02-F4CD-972F-1CFED371B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1090-C29D-4943-A7C4-E1EA5DFD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23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A7C9-48C8-1029-30D6-3BB9F5D2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7D382-2392-0734-06E5-CB5931C77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BA4F0-058F-7927-F463-506038189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75B-92D4-44E1-BEF6-1C5792F9A35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E50833-D020-7204-B7FF-D35A51174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D377E-F631-DA19-A847-4574D9855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1090-C29D-4943-A7C4-E1EA5DFD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738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04281-AE8B-08DB-755D-5075A1E34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6A683A-033A-E031-A044-D4B06B2BD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617A2-A77E-3A38-33AC-6447B4D51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75B-92D4-44E1-BEF6-1C5792F9A35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B8C630-7D96-049B-36A5-C9D41F23C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5E302-118A-A5BD-2899-AADEB1E19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1090-C29D-4943-A7C4-E1EA5DFD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301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55CE2-CA96-E995-6866-8342D96C3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CE24C-2DF1-48A8-30CF-1C5655A4E7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86A796-F098-47D0-08B2-6C523D9AC4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E6CFC9-1CC1-3A6C-0639-84EDEF7ED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75B-92D4-44E1-BEF6-1C5792F9A35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37FC83-CE62-F75E-70AA-05BEF2CFA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DBFEF9-9878-68EB-DCF7-4051AA058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1090-C29D-4943-A7C4-E1EA5DFD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0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0C6F3-9A1E-010B-BEBF-86955598A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889C69-1A47-FE24-7271-715669A9D1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ECBC14-81C5-836F-AD29-F0D76D4935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81730D-E14F-E800-6908-6B8830C325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57E603-318E-DC19-8358-DC86BCD0D6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E9A289-6494-58E6-4406-E53E66AFA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75B-92D4-44E1-BEF6-1C5792F9A35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8273CE-5DD8-7C17-A2AF-BBD79E03E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462ECC-4092-D120-1D48-83ECBFFC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1090-C29D-4943-A7C4-E1EA5DFD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66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9C22E-DA78-1492-9980-33BEB2A3D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6C104C-E092-FA3D-42FE-7F146D5CC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75B-92D4-44E1-BEF6-1C5792F9A35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E442F7-3D76-B1F7-2057-18EDF9CB5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33E6A5-1C58-66CC-6C13-BB040C284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1090-C29D-4943-A7C4-E1EA5DFD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954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902996-503E-FB3F-5453-922DCE854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75B-92D4-44E1-BEF6-1C5792F9A35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E97A3F-5835-9FF6-FCA2-B40F84498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2D2550-9125-AFE2-38F0-F3F55FB62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1090-C29D-4943-A7C4-E1EA5DFD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7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98B51-9871-3273-EE2D-D52C62605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1BD94-017B-FC27-AC53-6DF482463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D6655-0C07-F4C3-F5E2-1A5E296259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3B1BB8-E911-4CD9-0C34-CC53D625A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75B-92D4-44E1-BEF6-1C5792F9A35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DE01A4-0DC2-44AB-BFA6-E12F8165C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E3C353-AE7E-7549-33E0-2BA50541C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1090-C29D-4943-A7C4-E1EA5DFD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854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4410C-27A6-42CE-FEB8-9383B4F3A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43E31B-8CE8-397A-AA2E-18BCB6A92A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36EA67-845C-55C4-DBE6-50EF960E95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670B5-72F0-E8B0-19D5-52E8B08AC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E75B-92D4-44E1-BEF6-1C5792F9A35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AAADFD-1872-40ED-0D11-DD79C1D22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E9F03-05CC-564A-A49A-D01808F7E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1090-C29D-4943-A7C4-E1EA5DFD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578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AE3F1D-B6E1-F8DD-C31C-6CEF85D41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D217F2-4482-4252-9551-2A3C65191D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2686C-A1D3-0C6D-FB18-BC9B96A821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F5E75B-92D4-44E1-BEF6-1C5792F9A353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D0BC0E-59C0-98E3-2E81-D3045257BB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E97002-102C-C398-0FA0-A33AFF4BE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371090-C29D-4943-A7C4-E1EA5DFD8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627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216-41CC-23FE-CF62-7B95B9002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660" y="365125"/>
            <a:ext cx="11250214" cy="890361"/>
          </a:xfrm>
        </p:spPr>
        <p:txBody>
          <a:bodyPr/>
          <a:lstStyle/>
          <a:p>
            <a:r>
              <a:rPr lang="en-US" dirty="0"/>
              <a:t>Recommendations – Last Week’s Revision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3602F-1856-1707-3A1D-64467054C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661" y="1358521"/>
            <a:ext cx="11392678" cy="31262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400"/>
              <a:t>Average Energy stock weights in the SIM fund:  ~2.3%</a:t>
            </a:r>
          </a:p>
          <a:p>
            <a:endParaRPr lang="en-US" sz="14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673320-3448-2505-737C-010B74F92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9660" y="6356350"/>
            <a:ext cx="6458339" cy="365125"/>
          </a:xfrm>
        </p:spPr>
        <p:txBody>
          <a:bodyPr/>
          <a:lstStyle/>
          <a:p>
            <a:pPr algn="l"/>
            <a:r>
              <a:rPr lang="en-US"/>
              <a:t>Sources: </a:t>
            </a:r>
            <a:r>
              <a:rPr lang="en-US">
                <a:ea typeface="+mn-lt"/>
                <a:cs typeface="+mn-lt"/>
              </a:rPr>
              <a:t>SIM Portfolio Appraisal - March 2026, Current Price as of April 7, 2026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2942BF-B794-0027-96ED-A066AF444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1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DB914FF-A4C0-8B16-D3EA-02C73AE12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057321"/>
              </p:ext>
            </p:extLst>
          </p:nvPr>
        </p:nvGraphicFramePr>
        <p:xfrm>
          <a:off x="601337" y="1950903"/>
          <a:ext cx="11048537" cy="3235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8363">
                  <a:extLst>
                    <a:ext uri="{9D8B030D-6E8A-4147-A177-3AD203B41FA5}">
                      <a16:colId xmlns:a16="http://schemas.microsoft.com/office/drawing/2014/main" val="241224065"/>
                    </a:ext>
                  </a:extLst>
                </a:gridCol>
                <a:gridCol w="1578363">
                  <a:extLst>
                    <a:ext uri="{9D8B030D-6E8A-4147-A177-3AD203B41FA5}">
                      <a16:colId xmlns:a16="http://schemas.microsoft.com/office/drawing/2014/main" val="3210196030"/>
                    </a:ext>
                  </a:extLst>
                </a:gridCol>
                <a:gridCol w="1578363">
                  <a:extLst>
                    <a:ext uri="{9D8B030D-6E8A-4147-A177-3AD203B41FA5}">
                      <a16:colId xmlns:a16="http://schemas.microsoft.com/office/drawing/2014/main" val="1029390945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878236527"/>
                    </a:ext>
                  </a:extLst>
                </a:gridCol>
                <a:gridCol w="2081047">
                  <a:extLst>
                    <a:ext uri="{9D8B030D-6E8A-4147-A177-3AD203B41FA5}">
                      <a16:colId xmlns:a16="http://schemas.microsoft.com/office/drawing/2014/main" val="2518649824"/>
                    </a:ext>
                  </a:extLst>
                </a:gridCol>
                <a:gridCol w="1502979">
                  <a:extLst>
                    <a:ext uri="{9D8B030D-6E8A-4147-A177-3AD203B41FA5}">
                      <a16:colId xmlns:a16="http://schemas.microsoft.com/office/drawing/2014/main" val="2938973432"/>
                    </a:ext>
                  </a:extLst>
                </a:gridCol>
                <a:gridCol w="1510222">
                  <a:extLst>
                    <a:ext uri="{9D8B030D-6E8A-4147-A177-3AD203B41FA5}">
                      <a16:colId xmlns:a16="http://schemas.microsoft.com/office/drawing/2014/main" val="6589198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Stock</a:t>
                      </a:r>
                    </a:p>
                  </a:txBody>
                  <a:tcPr anchor="ctr">
                    <a:solidFill>
                      <a:srgbClr val="D015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Current Price</a:t>
                      </a:r>
                    </a:p>
                  </a:txBody>
                  <a:tcPr anchor="ctr">
                    <a:solidFill>
                      <a:srgbClr val="D015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Current Weight</a:t>
                      </a:r>
                    </a:p>
                  </a:txBody>
                  <a:tcPr anchor="ctr">
                    <a:solidFill>
                      <a:srgbClr val="D015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Buy/Sell/Hold</a:t>
                      </a:r>
                    </a:p>
                  </a:txBody>
                  <a:tcPr anchor="ctr">
                    <a:solidFill>
                      <a:srgbClr val="D015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Weight after Recommendation</a:t>
                      </a:r>
                    </a:p>
                  </a:txBody>
                  <a:tcPr anchor="ctr">
                    <a:solidFill>
                      <a:srgbClr val="D015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Target Price</a:t>
                      </a:r>
                    </a:p>
                  </a:txBody>
                  <a:tcPr anchor="ctr">
                    <a:solidFill>
                      <a:srgbClr val="D0154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Expected Return</a:t>
                      </a:r>
                    </a:p>
                  </a:txBody>
                  <a:tcPr anchor="ctr">
                    <a:solidFill>
                      <a:srgbClr val="D015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11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VLO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$251.49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0.00%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00B050"/>
                          </a:solidFill>
                        </a:rPr>
                        <a:t>BUY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1.50% (+150bps)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$272.10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8.19%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6925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CVX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$201.54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0.00%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FF0000"/>
                          </a:solidFill>
                        </a:rPr>
                        <a:t>SELL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0.00%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$190.21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rgbClr val="FF0000"/>
                          </a:solidFill>
                        </a:rPr>
                        <a:t>-5.63%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9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$118.71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2.12%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HOLD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2.12%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$120.29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1.31%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9059039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XOM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$163.91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0.00%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>
                          <a:solidFill>
                            <a:srgbClr val="00B050"/>
                          </a:solidFill>
                        </a:rPr>
                        <a:t>BUY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dirty="0"/>
                        <a:t>2.00% (+200bps)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$190.11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15.91%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177952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SLB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$50.35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3.60%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>
                          <a:solidFill>
                            <a:srgbClr val="00B050"/>
                          </a:solidFill>
                        </a:rPr>
                        <a:t>BUY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dirty="0"/>
                        <a:t>4.00% (+40bps)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$63.30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25.73%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303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$19.12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1.24%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>
                          <a:solidFill>
                            <a:srgbClr val="00B050"/>
                          </a:solidFill>
                        </a:rPr>
                        <a:t>BUY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dirty="0"/>
                        <a:t>2.24% (+100bps)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$21.50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13.6%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5440032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b="1" i="1" u="none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b="1" i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b="1" i="1" u="none"/>
                        <a:t>6.96%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b="1" i="1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b="1" i="1" dirty="0"/>
                        <a:t>+</a:t>
                      </a:r>
                      <a:r>
                        <a:rPr lang="en-US" b="1" i="1"/>
                        <a:t>490bps Addition 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b="1" i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09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1732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143</Words>
  <Application>Microsoft Office PowerPoint</Application>
  <PresentationFormat>Widescreen</PresentationFormat>
  <Paragraphs>56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Recommendations – Last Week’s Revision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Gray, Nate</dc:creator>
  <cp:lastModifiedBy>Gray, Nate</cp:lastModifiedBy>
  <cp:revision>1</cp:revision>
  <dcterms:created xsi:type="dcterms:W3CDTF">2026-04-14T20:20:38Z</dcterms:created>
  <dcterms:modified xsi:type="dcterms:W3CDTF">2026-04-14T20:23:51Z</dcterms:modified>
</cp:coreProperties>
</file>