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57" r:id="rId4"/>
    <p:sldId id="265" r:id="rId5"/>
    <p:sldId id="279" r:id="rId6"/>
    <p:sldId id="278" r:id="rId7"/>
    <p:sldId id="276" r:id="rId8"/>
    <p:sldId id="281" r:id="rId9"/>
    <p:sldId id="272" r:id="rId10"/>
    <p:sldId id="267" r:id="rId11"/>
    <p:sldId id="268" r:id="rId12"/>
    <p:sldId id="280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F99"/>
    <a:srgbClr val="FFFFFF"/>
    <a:srgbClr val="CD1548"/>
    <a:srgbClr val="CD1646"/>
    <a:srgbClr val="D01749"/>
    <a:srgbClr val="ED9AAA"/>
    <a:srgbClr val="B60203"/>
    <a:srgbClr val="F1E2E6"/>
    <a:srgbClr val="CD164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1DB8C5-4A72-938D-4F61-D9146F2E4D8D}" v="75" dt="2026-03-09T17:42:43.592"/>
    <p1510:client id="{370055B0-A9A2-CB2D-19E1-993C22A39C76}" v="28" dt="2026-03-10T00:55:04.749"/>
    <p1510:client id="{5FF3FC23-2325-A840-A6BC-9AC950CA6F35}" v="71" dt="2026-03-09T23:11:37.679"/>
    <p1510:client id="{677A0A73-E386-4709-8653-010FDFF19B8F}" v="5722" dt="2026-03-10T17:25:41.077"/>
    <p1510:client id="{6F82C48B-5A9F-33A2-3AFA-2487EC056820}" v="22" dt="2026-03-10T18:00:56.807"/>
    <p1510:client id="{6FCCC2BF-508D-5990-B492-4B8B9BD1BB48}" v="1558" dt="2026-03-10T01:31:56.777"/>
    <p1510:client id="{7C56FD3D-DB61-2873-BB01-EC20A7DD03CC}" v="37" dt="2026-03-10T00:49:02.552"/>
    <p1510:client id="{8F9CFE3D-2D7E-2F47-8946-8134DA21BB67}" v="1343" dt="2026-03-09T18:04:49.536"/>
    <p1510:client id="{B46BB324-0B57-00B9-8B26-E07C568C7F28}" v="241" dt="2026-03-09T17:35:59.253"/>
    <p1510:client id="{C20223B2-45CE-C720-D8D8-8FA0A6041FF2}" v="25" dt="2026-03-09T23:27:17.5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5" d="100"/>
          <a:sy n="85" d="100"/>
        </p:scale>
        <p:origin x="80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ate%20Gray\Downloads\PerformanceGraphExport%20(1)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ate%20Gray\Downloads\PerformanceGraphExport%20(2)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ate%20Gray\Downloads\Chart_3_9_2026%2010_02_44%20pm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D01749"/>
              </a:solidFill>
              <a:round/>
            </a:ln>
            <a:effectLst/>
          </c:spPr>
          <c:marker>
            <c:symbol val="none"/>
          </c:marker>
          <c:cat>
            <c:numRef>
              <c:f>'Performance Graph'!$A$9:$A$53</c:f>
              <c:numCache>
                <c:formatCode>[$-409]mmm\-yy;@</c:formatCode>
                <c:ptCount val="45"/>
                <c:pt idx="0">
                  <c:v>46022</c:v>
                </c:pt>
                <c:pt idx="1">
                  <c:v>46024</c:v>
                </c:pt>
                <c:pt idx="2">
                  <c:v>46027</c:v>
                </c:pt>
                <c:pt idx="3">
                  <c:v>46028</c:v>
                </c:pt>
                <c:pt idx="4">
                  <c:v>46029</c:v>
                </c:pt>
                <c:pt idx="5">
                  <c:v>46030</c:v>
                </c:pt>
                <c:pt idx="6">
                  <c:v>46031</c:v>
                </c:pt>
                <c:pt idx="7">
                  <c:v>46034</c:v>
                </c:pt>
                <c:pt idx="8">
                  <c:v>46035</c:v>
                </c:pt>
                <c:pt idx="9">
                  <c:v>46036</c:v>
                </c:pt>
                <c:pt idx="10">
                  <c:v>46037</c:v>
                </c:pt>
                <c:pt idx="11">
                  <c:v>46038</c:v>
                </c:pt>
                <c:pt idx="12">
                  <c:v>46042</c:v>
                </c:pt>
                <c:pt idx="13">
                  <c:v>46043</c:v>
                </c:pt>
                <c:pt idx="14">
                  <c:v>46044</c:v>
                </c:pt>
                <c:pt idx="15">
                  <c:v>46045</c:v>
                </c:pt>
                <c:pt idx="16">
                  <c:v>46048</c:v>
                </c:pt>
                <c:pt idx="17">
                  <c:v>46049</c:v>
                </c:pt>
                <c:pt idx="18">
                  <c:v>46050</c:v>
                </c:pt>
                <c:pt idx="19">
                  <c:v>46051</c:v>
                </c:pt>
                <c:pt idx="20">
                  <c:v>46052</c:v>
                </c:pt>
                <c:pt idx="21">
                  <c:v>46055</c:v>
                </c:pt>
                <c:pt idx="22">
                  <c:v>46056</c:v>
                </c:pt>
                <c:pt idx="23">
                  <c:v>46057</c:v>
                </c:pt>
                <c:pt idx="24">
                  <c:v>46058</c:v>
                </c:pt>
                <c:pt idx="25">
                  <c:v>46059</c:v>
                </c:pt>
                <c:pt idx="26">
                  <c:v>46062</c:v>
                </c:pt>
                <c:pt idx="27">
                  <c:v>46063</c:v>
                </c:pt>
                <c:pt idx="28">
                  <c:v>46064</c:v>
                </c:pt>
                <c:pt idx="29">
                  <c:v>46065</c:v>
                </c:pt>
                <c:pt idx="30">
                  <c:v>46066</c:v>
                </c:pt>
                <c:pt idx="31">
                  <c:v>46070</c:v>
                </c:pt>
                <c:pt idx="32">
                  <c:v>46071</c:v>
                </c:pt>
                <c:pt idx="33">
                  <c:v>46072</c:v>
                </c:pt>
                <c:pt idx="34">
                  <c:v>46073</c:v>
                </c:pt>
                <c:pt idx="35">
                  <c:v>46076</c:v>
                </c:pt>
                <c:pt idx="36">
                  <c:v>46077</c:v>
                </c:pt>
                <c:pt idx="37">
                  <c:v>46078</c:v>
                </c:pt>
                <c:pt idx="38">
                  <c:v>46079</c:v>
                </c:pt>
                <c:pt idx="39">
                  <c:v>46080</c:v>
                </c:pt>
                <c:pt idx="40">
                  <c:v>46083</c:v>
                </c:pt>
                <c:pt idx="41">
                  <c:v>46084</c:v>
                </c:pt>
                <c:pt idx="42">
                  <c:v>46085</c:v>
                </c:pt>
                <c:pt idx="43">
                  <c:v>46086</c:v>
                </c:pt>
                <c:pt idx="44">
                  <c:v>46087</c:v>
                </c:pt>
              </c:numCache>
            </c:numRef>
          </c:cat>
          <c:val>
            <c:numRef>
              <c:f>'Performance Graph'!$B$9:$B$53</c:f>
              <c:numCache>
                <c:formatCode>#,##0.00_);\(#,##0.00\)</c:formatCode>
                <c:ptCount val="45"/>
                <c:pt idx="0">
                  <c:v>1631.23</c:v>
                </c:pt>
                <c:pt idx="1">
                  <c:v>1665.26</c:v>
                </c:pt>
                <c:pt idx="2">
                  <c:v>1709.78</c:v>
                </c:pt>
                <c:pt idx="3">
                  <c:v>1661.74</c:v>
                </c:pt>
                <c:pt idx="4">
                  <c:v>1642.04</c:v>
                </c:pt>
                <c:pt idx="5">
                  <c:v>1694.57</c:v>
                </c:pt>
                <c:pt idx="6">
                  <c:v>1700.73</c:v>
                </c:pt>
                <c:pt idx="7">
                  <c:v>1689.55</c:v>
                </c:pt>
                <c:pt idx="8">
                  <c:v>1715.37</c:v>
                </c:pt>
                <c:pt idx="9">
                  <c:v>1754.17</c:v>
                </c:pt>
                <c:pt idx="10">
                  <c:v>1738.22</c:v>
                </c:pt>
                <c:pt idx="11">
                  <c:v>1742.38</c:v>
                </c:pt>
                <c:pt idx="12">
                  <c:v>1739.43</c:v>
                </c:pt>
                <c:pt idx="13">
                  <c:v>1780.89</c:v>
                </c:pt>
                <c:pt idx="14">
                  <c:v>1785.72</c:v>
                </c:pt>
                <c:pt idx="15">
                  <c:v>1796.66</c:v>
                </c:pt>
                <c:pt idx="16">
                  <c:v>1797.34</c:v>
                </c:pt>
                <c:pt idx="17">
                  <c:v>1815.07</c:v>
                </c:pt>
                <c:pt idx="18">
                  <c:v>1828.54</c:v>
                </c:pt>
                <c:pt idx="19">
                  <c:v>1848.28</c:v>
                </c:pt>
                <c:pt idx="20">
                  <c:v>1866.59</c:v>
                </c:pt>
                <c:pt idx="21">
                  <c:v>1830.86</c:v>
                </c:pt>
                <c:pt idx="22">
                  <c:v>1891.01</c:v>
                </c:pt>
                <c:pt idx="23">
                  <c:v>1933.53</c:v>
                </c:pt>
                <c:pt idx="24">
                  <c:v>1912.81</c:v>
                </c:pt>
                <c:pt idx="25">
                  <c:v>1949</c:v>
                </c:pt>
                <c:pt idx="26">
                  <c:v>1965.29</c:v>
                </c:pt>
                <c:pt idx="27">
                  <c:v>1963.72</c:v>
                </c:pt>
                <c:pt idx="28">
                  <c:v>2015.1</c:v>
                </c:pt>
                <c:pt idx="29">
                  <c:v>1975.72</c:v>
                </c:pt>
                <c:pt idx="30">
                  <c:v>1986.5</c:v>
                </c:pt>
                <c:pt idx="31">
                  <c:v>1962.98</c:v>
                </c:pt>
                <c:pt idx="32">
                  <c:v>2003.64</c:v>
                </c:pt>
                <c:pt idx="33">
                  <c:v>2016.43</c:v>
                </c:pt>
                <c:pt idx="34">
                  <c:v>2002.01</c:v>
                </c:pt>
                <c:pt idx="35">
                  <c:v>2014.56</c:v>
                </c:pt>
                <c:pt idx="36">
                  <c:v>2012.26</c:v>
                </c:pt>
                <c:pt idx="37">
                  <c:v>2003.84</c:v>
                </c:pt>
                <c:pt idx="38">
                  <c:v>2008.97</c:v>
                </c:pt>
                <c:pt idx="39">
                  <c:v>2042.7</c:v>
                </c:pt>
                <c:pt idx="40">
                  <c:v>2082.59</c:v>
                </c:pt>
                <c:pt idx="41">
                  <c:v>2062.9899999999998</c:v>
                </c:pt>
                <c:pt idx="42">
                  <c:v>2048.0500000000002</c:v>
                </c:pt>
                <c:pt idx="43">
                  <c:v>2060.41</c:v>
                </c:pt>
                <c:pt idx="44">
                  <c:v>2063.08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F9-467D-818B-D8A1B4B4DD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6784816"/>
        <c:axId val="1126785296"/>
      </c:lineChart>
      <c:dateAx>
        <c:axId val="1126784816"/>
        <c:scaling>
          <c:orientation val="minMax"/>
        </c:scaling>
        <c:delete val="0"/>
        <c:axPos val="b"/>
        <c:numFmt formatCode="[$-409]mmm\-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6785296"/>
        <c:crosses val="autoZero"/>
        <c:auto val="1"/>
        <c:lblOffset val="100"/>
        <c:baseTimeUnit val="days"/>
      </c:dateAx>
      <c:valAx>
        <c:axId val="1126785296"/>
        <c:scaling>
          <c:orientation val="minMax"/>
          <c:min val="1500"/>
        </c:scaling>
        <c:delete val="0"/>
        <c:axPos val="l"/>
        <c:numFmt formatCode="#,##0_);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6784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CD1646"/>
              </a:solidFill>
              <a:round/>
            </a:ln>
            <a:effectLst/>
          </c:spPr>
          <c:marker>
            <c:symbol val="none"/>
          </c:marker>
          <c:cat>
            <c:numRef>
              <c:f>'Performance Graph'!$A$8:$A$259</c:f>
              <c:numCache>
                <c:formatCode>m/d/yyyy</c:formatCode>
                <c:ptCount val="252"/>
                <c:pt idx="0">
                  <c:v>45722</c:v>
                </c:pt>
                <c:pt idx="1">
                  <c:v>45723</c:v>
                </c:pt>
                <c:pt idx="2">
                  <c:v>45726</c:v>
                </c:pt>
                <c:pt idx="3">
                  <c:v>45727</c:v>
                </c:pt>
                <c:pt idx="4">
                  <c:v>45728</c:v>
                </c:pt>
                <c:pt idx="5">
                  <c:v>45729</c:v>
                </c:pt>
                <c:pt idx="6">
                  <c:v>45730</c:v>
                </c:pt>
                <c:pt idx="7">
                  <c:v>45733</c:v>
                </c:pt>
                <c:pt idx="8">
                  <c:v>45734</c:v>
                </c:pt>
                <c:pt idx="9">
                  <c:v>45735</c:v>
                </c:pt>
                <c:pt idx="10">
                  <c:v>45736</c:v>
                </c:pt>
                <c:pt idx="11">
                  <c:v>45737</c:v>
                </c:pt>
                <c:pt idx="12">
                  <c:v>45740</c:v>
                </c:pt>
                <c:pt idx="13">
                  <c:v>45741</c:v>
                </c:pt>
                <c:pt idx="14">
                  <c:v>45742</c:v>
                </c:pt>
                <c:pt idx="15">
                  <c:v>45743</c:v>
                </c:pt>
                <c:pt idx="16">
                  <c:v>45744</c:v>
                </c:pt>
                <c:pt idx="17">
                  <c:v>45747</c:v>
                </c:pt>
                <c:pt idx="18">
                  <c:v>45748</c:v>
                </c:pt>
                <c:pt idx="19">
                  <c:v>45749</c:v>
                </c:pt>
                <c:pt idx="20">
                  <c:v>45750</c:v>
                </c:pt>
                <c:pt idx="21">
                  <c:v>45751</c:v>
                </c:pt>
                <c:pt idx="22">
                  <c:v>45754</c:v>
                </c:pt>
                <c:pt idx="23">
                  <c:v>45755</c:v>
                </c:pt>
                <c:pt idx="24">
                  <c:v>45756</c:v>
                </c:pt>
                <c:pt idx="25">
                  <c:v>45757</c:v>
                </c:pt>
                <c:pt idx="26">
                  <c:v>45758</c:v>
                </c:pt>
                <c:pt idx="27">
                  <c:v>45761</c:v>
                </c:pt>
                <c:pt idx="28">
                  <c:v>45762</c:v>
                </c:pt>
                <c:pt idx="29">
                  <c:v>45763</c:v>
                </c:pt>
                <c:pt idx="30">
                  <c:v>45764</c:v>
                </c:pt>
                <c:pt idx="31">
                  <c:v>45768</c:v>
                </c:pt>
                <c:pt idx="32">
                  <c:v>45769</c:v>
                </c:pt>
                <c:pt idx="33">
                  <c:v>45770</c:v>
                </c:pt>
                <c:pt idx="34">
                  <c:v>45771</c:v>
                </c:pt>
                <c:pt idx="35">
                  <c:v>45772</c:v>
                </c:pt>
                <c:pt idx="36">
                  <c:v>45775</c:v>
                </c:pt>
                <c:pt idx="37">
                  <c:v>45776</c:v>
                </c:pt>
                <c:pt idx="38">
                  <c:v>45777</c:v>
                </c:pt>
                <c:pt idx="39">
                  <c:v>45778</c:v>
                </c:pt>
                <c:pt idx="40">
                  <c:v>45779</c:v>
                </c:pt>
                <c:pt idx="41">
                  <c:v>45782</c:v>
                </c:pt>
                <c:pt idx="42">
                  <c:v>45783</c:v>
                </c:pt>
                <c:pt idx="43">
                  <c:v>45784</c:v>
                </c:pt>
                <c:pt idx="44">
                  <c:v>45785</c:v>
                </c:pt>
                <c:pt idx="45">
                  <c:v>45786</c:v>
                </c:pt>
                <c:pt idx="46">
                  <c:v>45789</c:v>
                </c:pt>
                <c:pt idx="47">
                  <c:v>45790</c:v>
                </c:pt>
                <c:pt idx="48">
                  <c:v>45791</c:v>
                </c:pt>
                <c:pt idx="49">
                  <c:v>45792</c:v>
                </c:pt>
                <c:pt idx="50">
                  <c:v>45793</c:v>
                </c:pt>
                <c:pt idx="51">
                  <c:v>45796</c:v>
                </c:pt>
                <c:pt idx="52">
                  <c:v>45797</c:v>
                </c:pt>
                <c:pt idx="53">
                  <c:v>45798</c:v>
                </c:pt>
                <c:pt idx="54">
                  <c:v>45799</c:v>
                </c:pt>
                <c:pt idx="55">
                  <c:v>45800</c:v>
                </c:pt>
                <c:pt idx="56">
                  <c:v>45804</c:v>
                </c:pt>
                <c:pt idx="57">
                  <c:v>45805</c:v>
                </c:pt>
                <c:pt idx="58">
                  <c:v>45806</c:v>
                </c:pt>
                <c:pt idx="59">
                  <c:v>45807</c:v>
                </c:pt>
                <c:pt idx="60">
                  <c:v>45810</c:v>
                </c:pt>
                <c:pt idx="61">
                  <c:v>45811</c:v>
                </c:pt>
                <c:pt idx="62">
                  <c:v>45812</c:v>
                </c:pt>
                <c:pt idx="63">
                  <c:v>45813</c:v>
                </c:pt>
                <c:pt idx="64">
                  <c:v>45814</c:v>
                </c:pt>
                <c:pt idx="65">
                  <c:v>45817</c:v>
                </c:pt>
                <c:pt idx="66">
                  <c:v>45818</c:v>
                </c:pt>
                <c:pt idx="67">
                  <c:v>45819</c:v>
                </c:pt>
                <c:pt idx="68">
                  <c:v>45820</c:v>
                </c:pt>
                <c:pt idx="69">
                  <c:v>45821</c:v>
                </c:pt>
                <c:pt idx="70">
                  <c:v>45824</c:v>
                </c:pt>
                <c:pt idx="71">
                  <c:v>45825</c:v>
                </c:pt>
                <c:pt idx="72">
                  <c:v>45826</c:v>
                </c:pt>
                <c:pt idx="73">
                  <c:v>45828</c:v>
                </c:pt>
                <c:pt idx="74">
                  <c:v>45831</c:v>
                </c:pt>
                <c:pt idx="75">
                  <c:v>45832</c:v>
                </c:pt>
                <c:pt idx="76">
                  <c:v>45833</c:v>
                </c:pt>
                <c:pt idx="77">
                  <c:v>45834</c:v>
                </c:pt>
                <c:pt idx="78">
                  <c:v>45835</c:v>
                </c:pt>
                <c:pt idx="79">
                  <c:v>45838</c:v>
                </c:pt>
                <c:pt idx="80">
                  <c:v>45839</c:v>
                </c:pt>
                <c:pt idx="81">
                  <c:v>45840</c:v>
                </c:pt>
                <c:pt idx="82">
                  <c:v>45841</c:v>
                </c:pt>
                <c:pt idx="83">
                  <c:v>45845</c:v>
                </c:pt>
                <c:pt idx="84">
                  <c:v>45846</c:v>
                </c:pt>
                <c:pt idx="85">
                  <c:v>45847</c:v>
                </c:pt>
                <c:pt idx="86">
                  <c:v>45848</c:v>
                </c:pt>
                <c:pt idx="87">
                  <c:v>45849</c:v>
                </c:pt>
                <c:pt idx="88">
                  <c:v>45852</c:v>
                </c:pt>
                <c:pt idx="89">
                  <c:v>45853</c:v>
                </c:pt>
                <c:pt idx="90">
                  <c:v>45854</c:v>
                </c:pt>
                <c:pt idx="91">
                  <c:v>45855</c:v>
                </c:pt>
                <c:pt idx="92">
                  <c:v>45856</c:v>
                </c:pt>
                <c:pt idx="93">
                  <c:v>45859</c:v>
                </c:pt>
                <c:pt idx="94">
                  <c:v>45860</c:v>
                </c:pt>
                <c:pt idx="95">
                  <c:v>45861</c:v>
                </c:pt>
                <c:pt idx="96">
                  <c:v>45862</c:v>
                </c:pt>
                <c:pt idx="97">
                  <c:v>45863</c:v>
                </c:pt>
                <c:pt idx="98">
                  <c:v>45866</c:v>
                </c:pt>
                <c:pt idx="99">
                  <c:v>45867</c:v>
                </c:pt>
                <c:pt idx="100">
                  <c:v>45868</c:v>
                </c:pt>
                <c:pt idx="101">
                  <c:v>45869</c:v>
                </c:pt>
                <c:pt idx="102">
                  <c:v>45870</c:v>
                </c:pt>
                <c:pt idx="103">
                  <c:v>45873</c:v>
                </c:pt>
                <c:pt idx="104">
                  <c:v>45874</c:v>
                </c:pt>
                <c:pt idx="105">
                  <c:v>45875</c:v>
                </c:pt>
                <c:pt idx="106">
                  <c:v>45876</c:v>
                </c:pt>
                <c:pt idx="107">
                  <c:v>45877</c:v>
                </c:pt>
                <c:pt idx="108">
                  <c:v>45880</c:v>
                </c:pt>
                <c:pt idx="109">
                  <c:v>45881</c:v>
                </c:pt>
                <c:pt idx="110">
                  <c:v>45882</c:v>
                </c:pt>
                <c:pt idx="111">
                  <c:v>45883</c:v>
                </c:pt>
                <c:pt idx="112">
                  <c:v>45884</c:v>
                </c:pt>
                <c:pt idx="113">
                  <c:v>45887</c:v>
                </c:pt>
                <c:pt idx="114">
                  <c:v>45888</c:v>
                </c:pt>
                <c:pt idx="115">
                  <c:v>45889</c:v>
                </c:pt>
                <c:pt idx="116">
                  <c:v>45890</c:v>
                </c:pt>
                <c:pt idx="117">
                  <c:v>45891</c:v>
                </c:pt>
                <c:pt idx="118">
                  <c:v>45894</c:v>
                </c:pt>
                <c:pt idx="119">
                  <c:v>45895</c:v>
                </c:pt>
                <c:pt idx="120">
                  <c:v>45896</c:v>
                </c:pt>
                <c:pt idx="121">
                  <c:v>45897</c:v>
                </c:pt>
                <c:pt idx="122">
                  <c:v>45898</c:v>
                </c:pt>
                <c:pt idx="123">
                  <c:v>45902</c:v>
                </c:pt>
                <c:pt idx="124">
                  <c:v>45903</c:v>
                </c:pt>
                <c:pt idx="125">
                  <c:v>45904</c:v>
                </c:pt>
                <c:pt idx="126">
                  <c:v>45905</c:v>
                </c:pt>
                <c:pt idx="127">
                  <c:v>45908</c:v>
                </c:pt>
                <c:pt idx="128">
                  <c:v>45909</c:v>
                </c:pt>
                <c:pt idx="129">
                  <c:v>45910</c:v>
                </c:pt>
                <c:pt idx="130">
                  <c:v>45911</c:v>
                </c:pt>
                <c:pt idx="131">
                  <c:v>45912</c:v>
                </c:pt>
                <c:pt idx="132">
                  <c:v>45915</c:v>
                </c:pt>
                <c:pt idx="133">
                  <c:v>45916</c:v>
                </c:pt>
                <c:pt idx="134">
                  <c:v>45917</c:v>
                </c:pt>
                <c:pt idx="135">
                  <c:v>45918</c:v>
                </c:pt>
                <c:pt idx="136">
                  <c:v>45919</c:v>
                </c:pt>
                <c:pt idx="137">
                  <c:v>45922</c:v>
                </c:pt>
                <c:pt idx="138">
                  <c:v>45923</c:v>
                </c:pt>
                <c:pt idx="139">
                  <c:v>45924</c:v>
                </c:pt>
                <c:pt idx="140">
                  <c:v>45925</c:v>
                </c:pt>
                <c:pt idx="141">
                  <c:v>45926</c:v>
                </c:pt>
                <c:pt idx="142">
                  <c:v>45929</c:v>
                </c:pt>
                <c:pt idx="143">
                  <c:v>45930</c:v>
                </c:pt>
                <c:pt idx="144">
                  <c:v>45931</c:v>
                </c:pt>
                <c:pt idx="145">
                  <c:v>45932</c:v>
                </c:pt>
                <c:pt idx="146">
                  <c:v>45933</c:v>
                </c:pt>
                <c:pt idx="147">
                  <c:v>45936</c:v>
                </c:pt>
                <c:pt idx="148">
                  <c:v>45937</c:v>
                </c:pt>
                <c:pt idx="149">
                  <c:v>45938</c:v>
                </c:pt>
                <c:pt idx="150">
                  <c:v>45939</c:v>
                </c:pt>
                <c:pt idx="151">
                  <c:v>45940</c:v>
                </c:pt>
                <c:pt idx="152">
                  <c:v>45943</c:v>
                </c:pt>
                <c:pt idx="153">
                  <c:v>45944</c:v>
                </c:pt>
                <c:pt idx="154">
                  <c:v>45945</c:v>
                </c:pt>
                <c:pt idx="155">
                  <c:v>45946</c:v>
                </c:pt>
                <c:pt idx="156">
                  <c:v>45947</c:v>
                </c:pt>
                <c:pt idx="157">
                  <c:v>45950</c:v>
                </c:pt>
                <c:pt idx="158">
                  <c:v>45951</c:v>
                </c:pt>
                <c:pt idx="159">
                  <c:v>45952</c:v>
                </c:pt>
                <c:pt idx="160">
                  <c:v>45953</c:v>
                </c:pt>
                <c:pt idx="161">
                  <c:v>45954</c:v>
                </c:pt>
                <c:pt idx="162">
                  <c:v>45957</c:v>
                </c:pt>
                <c:pt idx="163">
                  <c:v>45958</c:v>
                </c:pt>
                <c:pt idx="164">
                  <c:v>45959</c:v>
                </c:pt>
                <c:pt idx="165">
                  <c:v>45960</c:v>
                </c:pt>
                <c:pt idx="166">
                  <c:v>45961</c:v>
                </c:pt>
                <c:pt idx="167">
                  <c:v>45964</c:v>
                </c:pt>
                <c:pt idx="168">
                  <c:v>45965</c:v>
                </c:pt>
                <c:pt idx="169">
                  <c:v>45966</c:v>
                </c:pt>
                <c:pt idx="170">
                  <c:v>45967</c:v>
                </c:pt>
                <c:pt idx="171">
                  <c:v>45968</c:v>
                </c:pt>
                <c:pt idx="172">
                  <c:v>45971</c:v>
                </c:pt>
                <c:pt idx="173">
                  <c:v>45972</c:v>
                </c:pt>
                <c:pt idx="174">
                  <c:v>45973</c:v>
                </c:pt>
                <c:pt idx="175">
                  <c:v>45974</c:v>
                </c:pt>
                <c:pt idx="176">
                  <c:v>45975</c:v>
                </c:pt>
                <c:pt idx="177">
                  <c:v>45978</c:v>
                </c:pt>
                <c:pt idx="178">
                  <c:v>45979</c:v>
                </c:pt>
                <c:pt idx="179">
                  <c:v>45980</c:v>
                </c:pt>
                <c:pt idx="180">
                  <c:v>45981</c:v>
                </c:pt>
                <c:pt idx="181">
                  <c:v>45982</c:v>
                </c:pt>
                <c:pt idx="182">
                  <c:v>45985</c:v>
                </c:pt>
                <c:pt idx="183">
                  <c:v>45986</c:v>
                </c:pt>
                <c:pt idx="184">
                  <c:v>45987</c:v>
                </c:pt>
                <c:pt idx="185">
                  <c:v>45989</c:v>
                </c:pt>
                <c:pt idx="186">
                  <c:v>45992</c:v>
                </c:pt>
                <c:pt idx="187">
                  <c:v>45993</c:v>
                </c:pt>
                <c:pt idx="188">
                  <c:v>45994</c:v>
                </c:pt>
                <c:pt idx="189">
                  <c:v>45995</c:v>
                </c:pt>
                <c:pt idx="190">
                  <c:v>45996</c:v>
                </c:pt>
                <c:pt idx="191">
                  <c:v>45999</c:v>
                </c:pt>
                <c:pt idx="192">
                  <c:v>46000</c:v>
                </c:pt>
                <c:pt idx="193">
                  <c:v>46001</c:v>
                </c:pt>
                <c:pt idx="194">
                  <c:v>46002</c:v>
                </c:pt>
                <c:pt idx="195">
                  <c:v>46003</c:v>
                </c:pt>
                <c:pt idx="196">
                  <c:v>46006</c:v>
                </c:pt>
                <c:pt idx="197">
                  <c:v>46007</c:v>
                </c:pt>
                <c:pt idx="198">
                  <c:v>46008</c:v>
                </c:pt>
                <c:pt idx="199">
                  <c:v>46009</c:v>
                </c:pt>
                <c:pt idx="200">
                  <c:v>46010</c:v>
                </c:pt>
                <c:pt idx="201">
                  <c:v>46013</c:v>
                </c:pt>
                <c:pt idx="202">
                  <c:v>46014</c:v>
                </c:pt>
                <c:pt idx="203">
                  <c:v>46015</c:v>
                </c:pt>
                <c:pt idx="204">
                  <c:v>46017</c:v>
                </c:pt>
                <c:pt idx="205">
                  <c:v>46020</c:v>
                </c:pt>
                <c:pt idx="206">
                  <c:v>46021</c:v>
                </c:pt>
                <c:pt idx="207">
                  <c:v>46022</c:v>
                </c:pt>
                <c:pt idx="208">
                  <c:v>46024</c:v>
                </c:pt>
                <c:pt idx="209">
                  <c:v>46027</c:v>
                </c:pt>
                <c:pt idx="210">
                  <c:v>46028</c:v>
                </c:pt>
                <c:pt idx="211">
                  <c:v>46029</c:v>
                </c:pt>
                <c:pt idx="212">
                  <c:v>46030</c:v>
                </c:pt>
                <c:pt idx="213">
                  <c:v>46031</c:v>
                </c:pt>
                <c:pt idx="214">
                  <c:v>46034</c:v>
                </c:pt>
                <c:pt idx="215">
                  <c:v>46035</c:v>
                </c:pt>
                <c:pt idx="216">
                  <c:v>46036</c:v>
                </c:pt>
                <c:pt idx="217">
                  <c:v>46037</c:v>
                </c:pt>
                <c:pt idx="218">
                  <c:v>46038</c:v>
                </c:pt>
                <c:pt idx="219">
                  <c:v>46042</c:v>
                </c:pt>
                <c:pt idx="220">
                  <c:v>46043</c:v>
                </c:pt>
                <c:pt idx="221">
                  <c:v>46044</c:v>
                </c:pt>
                <c:pt idx="222">
                  <c:v>46045</c:v>
                </c:pt>
                <c:pt idx="223">
                  <c:v>46048</c:v>
                </c:pt>
                <c:pt idx="224">
                  <c:v>46049</c:v>
                </c:pt>
                <c:pt idx="225">
                  <c:v>46050</c:v>
                </c:pt>
                <c:pt idx="226">
                  <c:v>46051</c:v>
                </c:pt>
                <c:pt idx="227">
                  <c:v>46052</c:v>
                </c:pt>
                <c:pt idx="228">
                  <c:v>46055</c:v>
                </c:pt>
                <c:pt idx="229">
                  <c:v>46056</c:v>
                </c:pt>
                <c:pt idx="230">
                  <c:v>46057</c:v>
                </c:pt>
                <c:pt idx="231">
                  <c:v>46058</c:v>
                </c:pt>
                <c:pt idx="232">
                  <c:v>46059</c:v>
                </c:pt>
                <c:pt idx="233">
                  <c:v>46062</c:v>
                </c:pt>
                <c:pt idx="234">
                  <c:v>46063</c:v>
                </c:pt>
                <c:pt idx="235">
                  <c:v>46064</c:v>
                </c:pt>
                <c:pt idx="236">
                  <c:v>46065</c:v>
                </c:pt>
                <c:pt idx="237">
                  <c:v>46066</c:v>
                </c:pt>
                <c:pt idx="238">
                  <c:v>46070</c:v>
                </c:pt>
                <c:pt idx="239">
                  <c:v>46071</c:v>
                </c:pt>
                <c:pt idx="240">
                  <c:v>46072</c:v>
                </c:pt>
                <c:pt idx="241">
                  <c:v>46073</c:v>
                </c:pt>
                <c:pt idx="242">
                  <c:v>46076</c:v>
                </c:pt>
                <c:pt idx="243">
                  <c:v>46077</c:v>
                </c:pt>
                <c:pt idx="244">
                  <c:v>46078</c:v>
                </c:pt>
                <c:pt idx="245">
                  <c:v>46079</c:v>
                </c:pt>
                <c:pt idx="246">
                  <c:v>46080</c:v>
                </c:pt>
                <c:pt idx="247">
                  <c:v>46083</c:v>
                </c:pt>
                <c:pt idx="248">
                  <c:v>46084</c:v>
                </c:pt>
                <c:pt idx="249">
                  <c:v>46085</c:v>
                </c:pt>
                <c:pt idx="250">
                  <c:v>46086</c:v>
                </c:pt>
                <c:pt idx="251">
                  <c:v>46087</c:v>
                </c:pt>
              </c:numCache>
            </c:numRef>
          </c:cat>
          <c:val>
            <c:numRef>
              <c:f>'Performance Graph'!$B$8:$B$259</c:f>
              <c:numCache>
                <c:formatCode>General</c:formatCode>
                <c:ptCount val="252"/>
                <c:pt idx="0">
                  <c:v>1508.67</c:v>
                </c:pt>
                <c:pt idx="1">
                  <c:v>1533.44</c:v>
                </c:pt>
                <c:pt idx="2">
                  <c:v>1547.99</c:v>
                </c:pt>
                <c:pt idx="3">
                  <c:v>1533.11</c:v>
                </c:pt>
                <c:pt idx="4">
                  <c:v>1539.85</c:v>
                </c:pt>
                <c:pt idx="5">
                  <c:v>1530.17</c:v>
                </c:pt>
                <c:pt idx="6">
                  <c:v>1573.88</c:v>
                </c:pt>
                <c:pt idx="7">
                  <c:v>1598.57</c:v>
                </c:pt>
                <c:pt idx="8">
                  <c:v>1602.15</c:v>
                </c:pt>
                <c:pt idx="9">
                  <c:v>1627.61</c:v>
                </c:pt>
                <c:pt idx="10">
                  <c:v>1634.37</c:v>
                </c:pt>
                <c:pt idx="11">
                  <c:v>1624.25</c:v>
                </c:pt>
                <c:pt idx="12">
                  <c:v>1640.56</c:v>
                </c:pt>
                <c:pt idx="13">
                  <c:v>1648.22</c:v>
                </c:pt>
                <c:pt idx="14">
                  <c:v>1658.11</c:v>
                </c:pt>
                <c:pt idx="15">
                  <c:v>1644.01</c:v>
                </c:pt>
                <c:pt idx="16">
                  <c:v>1636.77</c:v>
                </c:pt>
                <c:pt idx="17">
                  <c:v>1654.33</c:v>
                </c:pt>
                <c:pt idx="18">
                  <c:v>1663.95</c:v>
                </c:pt>
                <c:pt idx="19">
                  <c:v>1665.05</c:v>
                </c:pt>
                <c:pt idx="20">
                  <c:v>1539.99</c:v>
                </c:pt>
                <c:pt idx="21">
                  <c:v>1406.03</c:v>
                </c:pt>
                <c:pt idx="22">
                  <c:v>1392.8</c:v>
                </c:pt>
                <c:pt idx="23">
                  <c:v>1358.26</c:v>
                </c:pt>
                <c:pt idx="24">
                  <c:v>1459.66</c:v>
                </c:pt>
                <c:pt idx="25">
                  <c:v>1366.32</c:v>
                </c:pt>
                <c:pt idx="26">
                  <c:v>1400.51</c:v>
                </c:pt>
                <c:pt idx="27">
                  <c:v>1404.01</c:v>
                </c:pt>
                <c:pt idx="28">
                  <c:v>1402.25</c:v>
                </c:pt>
                <c:pt idx="29">
                  <c:v>1413.92</c:v>
                </c:pt>
                <c:pt idx="30">
                  <c:v>1446.08</c:v>
                </c:pt>
                <c:pt idx="31">
                  <c:v>1409.64</c:v>
                </c:pt>
                <c:pt idx="32">
                  <c:v>1446.73</c:v>
                </c:pt>
                <c:pt idx="33">
                  <c:v>1442.83</c:v>
                </c:pt>
                <c:pt idx="34">
                  <c:v>1463.99</c:v>
                </c:pt>
                <c:pt idx="35">
                  <c:v>1462.34</c:v>
                </c:pt>
                <c:pt idx="36">
                  <c:v>1471.53</c:v>
                </c:pt>
                <c:pt idx="37">
                  <c:v>1466.12</c:v>
                </c:pt>
                <c:pt idx="38">
                  <c:v>1428.53</c:v>
                </c:pt>
                <c:pt idx="39">
                  <c:v>1433.83</c:v>
                </c:pt>
                <c:pt idx="40">
                  <c:v>1453.55</c:v>
                </c:pt>
                <c:pt idx="41">
                  <c:v>1424.77</c:v>
                </c:pt>
                <c:pt idx="42">
                  <c:v>1426.38</c:v>
                </c:pt>
                <c:pt idx="43">
                  <c:v>1427.57</c:v>
                </c:pt>
                <c:pt idx="44">
                  <c:v>1445.51</c:v>
                </c:pt>
                <c:pt idx="45">
                  <c:v>1460.64</c:v>
                </c:pt>
                <c:pt idx="46">
                  <c:v>1496.77</c:v>
                </c:pt>
                <c:pt idx="47">
                  <c:v>1516.6</c:v>
                </c:pt>
                <c:pt idx="48">
                  <c:v>1507.62</c:v>
                </c:pt>
                <c:pt idx="49">
                  <c:v>1513.96</c:v>
                </c:pt>
                <c:pt idx="50">
                  <c:v>1511.18</c:v>
                </c:pt>
                <c:pt idx="51">
                  <c:v>1491.95</c:v>
                </c:pt>
                <c:pt idx="52">
                  <c:v>1477.49</c:v>
                </c:pt>
                <c:pt idx="53">
                  <c:v>1451.25</c:v>
                </c:pt>
                <c:pt idx="54">
                  <c:v>1444.83</c:v>
                </c:pt>
                <c:pt idx="55">
                  <c:v>1448.91</c:v>
                </c:pt>
                <c:pt idx="56">
                  <c:v>1461.11</c:v>
                </c:pt>
                <c:pt idx="57">
                  <c:v>1442.87</c:v>
                </c:pt>
                <c:pt idx="58">
                  <c:v>1452.56</c:v>
                </c:pt>
                <c:pt idx="59">
                  <c:v>1442.72</c:v>
                </c:pt>
                <c:pt idx="60">
                  <c:v>1459.34</c:v>
                </c:pt>
                <c:pt idx="61">
                  <c:v>1475.55</c:v>
                </c:pt>
                <c:pt idx="62">
                  <c:v>1448.21</c:v>
                </c:pt>
                <c:pt idx="63">
                  <c:v>1445.87</c:v>
                </c:pt>
                <c:pt idx="64">
                  <c:v>1474.57</c:v>
                </c:pt>
                <c:pt idx="65">
                  <c:v>1477.88</c:v>
                </c:pt>
                <c:pt idx="66">
                  <c:v>1504.17</c:v>
                </c:pt>
                <c:pt idx="67">
                  <c:v>1526.56</c:v>
                </c:pt>
                <c:pt idx="68">
                  <c:v>1532.76</c:v>
                </c:pt>
                <c:pt idx="69">
                  <c:v>1559.89</c:v>
                </c:pt>
                <c:pt idx="70">
                  <c:v>1555.44</c:v>
                </c:pt>
                <c:pt idx="71">
                  <c:v>1571.44</c:v>
                </c:pt>
                <c:pt idx="72">
                  <c:v>1560.78</c:v>
                </c:pt>
                <c:pt idx="73">
                  <c:v>1577.16</c:v>
                </c:pt>
                <c:pt idx="74">
                  <c:v>1537.56</c:v>
                </c:pt>
                <c:pt idx="75">
                  <c:v>1514.3</c:v>
                </c:pt>
                <c:pt idx="76">
                  <c:v>1507.72</c:v>
                </c:pt>
                <c:pt idx="77">
                  <c:v>1530.38</c:v>
                </c:pt>
                <c:pt idx="78">
                  <c:v>1522.72</c:v>
                </c:pt>
                <c:pt idx="79">
                  <c:v>1512.64</c:v>
                </c:pt>
                <c:pt idx="80">
                  <c:v>1524.77</c:v>
                </c:pt>
                <c:pt idx="81">
                  <c:v>1550.66</c:v>
                </c:pt>
                <c:pt idx="82">
                  <c:v>1554.51</c:v>
                </c:pt>
                <c:pt idx="83">
                  <c:v>1539.01</c:v>
                </c:pt>
                <c:pt idx="84">
                  <c:v>1580.9</c:v>
                </c:pt>
                <c:pt idx="85">
                  <c:v>1573</c:v>
                </c:pt>
                <c:pt idx="86">
                  <c:v>1585.46</c:v>
                </c:pt>
                <c:pt idx="87">
                  <c:v>1593.11</c:v>
                </c:pt>
                <c:pt idx="88">
                  <c:v>1573.99</c:v>
                </c:pt>
                <c:pt idx="89">
                  <c:v>1552.82</c:v>
                </c:pt>
                <c:pt idx="90">
                  <c:v>1539.82</c:v>
                </c:pt>
                <c:pt idx="91">
                  <c:v>1546.88</c:v>
                </c:pt>
                <c:pt idx="92">
                  <c:v>1532.08</c:v>
                </c:pt>
                <c:pt idx="93">
                  <c:v>1517.34</c:v>
                </c:pt>
                <c:pt idx="94">
                  <c:v>1525.37</c:v>
                </c:pt>
                <c:pt idx="95">
                  <c:v>1548.78</c:v>
                </c:pt>
                <c:pt idx="96">
                  <c:v>1559.81</c:v>
                </c:pt>
                <c:pt idx="97">
                  <c:v>1553.61</c:v>
                </c:pt>
                <c:pt idx="98">
                  <c:v>1571.53</c:v>
                </c:pt>
                <c:pt idx="99">
                  <c:v>1586.56</c:v>
                </c:pt>
                <c:pt idx="100">
                  <c:v>1565.14</c:v>
                </c:pt>
                <c:pt idx="101">
                  <c:v>1556.85</c:v>
                </c:pt>
                <c:pt idx="102">
                  <c:v>1529.87</c:v>
                </c:pt>
                <c:pt idx="103">
                  <c:v>1523.15</c:v>
                </c:pt>
                <c:pt idx="104">
                  <c:v>1525.11</c:v>
                </c:pt>
                <c:pt idx="105">
                  <c:v>1511.28</c:v>
                </c:pt>
                <c:pt idx="106">
                  <c:v>1505.44</c:v>
                </c:pt>
                <c:pt idx="107">
                  <c:v>1515.17</c:v>
                </c:pt>
                <c:pt idx="108">
                  <c:v>1503.19</c:v>
                </c:pt>
                <c:pt idx="109">
                  <c:v>1510.56</c:v>
                </c:pt>
                <c:pt idx="110">
                  <c:v>1528.68</c:v>
                </c:pt>
                <c:pt idx="111">
                  <c:v>1526.66</c:v>
                </c:pt>
                <c:pt idx="112">
                  <c:v>1526.92</c:v>
                </c:pt>
                <c:pt idx="113">
                  <c:v>1519.1</c:v>
                </c:pt>
                <c:pt idx="114">
                  <c:v>1519.92</c:v>
                </c:pt>
                <c:pt idx="115">
                  <c:v>1533.2</c:v>
                </c:pt>
                <c:pt idx="116">
                  <c:v>1544.04</c:v>
                </c:pt>
                <c:pt idx="117">
                  <c:v>1574.86</c:v>
                </c:pt>
                <c:pt idx="118">
                  <c:v>1579</c:v>
                </c:pt>
                <c:pt idx="119">
                  <c:v>1575.77</c:v>
                </c:pt>
                <c:pt idx="120">
                  <c:v>1593.94</c:v>
                </c:pt>
                <c:pt idx="121">
                  <c:v>1604.83</c:v>
                </c:pt>
                <c:pt idx="122">
                  <c:v>1613.52</c:v>
                </c:pt>
                <c:pt idx="123">
                  <c:v>1617.3</c:v>
                </c:pt>
                <c:pt idx="124">
                  <c:v>1580.63</c:v>
                </c:pt>
                <c:pt idx="125">
                  <c:v>1590.06</c:v>
                </c:pt>
                <c:pt idx="126">
                  <c:v>1557.35</c:v>
                </c:pt>
                <c:pt idx="127">
                  <c:v>1555.07</c:v>
                </c:pt>
                <c:pt idx="128">
                  <c:v>1563.43</c:v>
                </c:pt>
                <c:pt idx="129">
                  <c:v>1591.2</c:v>
                </c:pt>
                <c:pt idx="130">
                  <c:v>1590.62</c:v>
                </c:pt>
                <c:pt idx="131">
                  <c:v>1581.96</c:v>
                </c:pt>
                <c:pt idx="132">
                  <c:v>1577.35</c:v>
                </c:pt>
                <c:pt idx="133">
                  <c:v>1604.66</c:v>
                </c:pt>
                <c:pt idx="134">
                  <c:v>1609.1</c:v>
                </c:pt>
                <c:pt idx="135">
                  <c:v>1602.16</c:v>
                </c:pt>
                <c:pt idx="136">
                  <c:v>1581.71</c:v>
                </c:pt>
                <c:pt idx="137">
                  <c:v>1578.8</c:v>
                </c:pt>
                <c:pt idx="138">
                  <c:v>1605.87</c:v>
                </c:pt>
                <c:pt idx="139">
                  <c:v>1625.61</c:v>
                </c:pt>
                <c:pt idx="140">
                  <c:v>1639.68</c:v>
                </c:pt>
                <c:pt idx="141">
                  <c:v>1655.63</c:v>
                </c:pt>
                <c:pt idx="142">
                  <c:v>1624.07</c:v>
                </c:pt>
                <c:pt idx="143">
                  <c:v>1606.65</c:v>
                </c:pt>
                <c:pt idx="144">
                  <c:v>1606.01</c:v>
                </c:pt>
                <c:pt idx="145">
                  <c:v>1589.56</c:v>
                </c:pt>
                <c:pt idx="146">
                  <c:v>1600.23</c:v>
                </c:pt>
                <c:pt idx="147">
                  <c:v>1608.52</c:v>
                </c:pt>
                <c:pt idx="148">
                  <c:v>1610.84</c:v>
                </c:pt>
                <c:pt idx="149">
                  <c:v>1601.58</c:v>
                </c:pt>
                <c:pt idx="150">
                  <c:v>1580.79</c:v>
                </c:pt>
                <c:pt idx="151">
                  <c:v>1536.52</c:v>
                </c:pt>
                <c:pt idx="152">
                  <c:v>1558.37</c:v>
                </c:pt>
                <c:pt idx="153">
                  <c:v>1557.32</c:v>
                </c:pt>
                <c:pt idx="154">
                  <c:v>1556.01</c:v>
                </c:pt>
                <c:pt idx="155">
                  <c:v>1538.59</c:v>
                </c:pt>
                <c:pt idx="156">
                  <c:v>1551.48</c:v>
                </c:pt>
                <c:pt idx="157">
                  <c:v>1566.57</c:v>
                </c:pt>
                <c:pt idx="158">
                  <c:v>1563.38</c:v>
                </c:pt>
                <c:pt idx="159">
                  <c:v>1584.07</c:v>
                </c:pt>
                <c:pt idx="160">
                  <c:v>1604.52</c:v>
                </c:pt>
                <c:pt idx="161">
                  <c:v>1588.33</c:v>
                </c:pt>
                <c:pt idx="162">
                  <c:v>1593.05</c:v>
                </c:pt>
                <c:pt idx="163">
                  <c:v>1576.37</c:v>
                </c:pt>
                <c:pt idx="164">
                  <c:v>1588.99</c:v>
                </c:pt>
                <c:pt idx="165">
                  <c:v>1578.11</c:v>
                </c:pt>
                <c:pt idx="166">
                  <c:v>1588.48</c:v>
                </c:pt>
                <c:pt idx="167">
                  <c:v>1586.63</c:v>
                </c:pt>
                <c:pt idx="168">
                  <c:v>1572.06</c:v>
                </c:pt>
                <c:pt idx="169">
                  <c:v>1575.06</c:v>
                </c:pt>
                <c:pt idx="170">
                  <c:v>1588.78</c:v>
                </c:pt>
                <c:pt idx="171">
                  <c:v>1613.52</c:v>
                </c:pt>
                <c:pt idx="172">
                  <c:v>1628.31</c:v>
                </c:pt>
                <c:pt idx="173">
                  <c:v>1649.31</c:v>
                </c:pt>
                <c:pt idx="174">
                  <c:v>1625.84</c:v>
                </c:pt>
                <c:pt idx="175">
                  <c:v>1631.38</c:v>
                </c:pt>
                <c:pt idx="176">
                  <c:v>1658.06</c:v>
                </c:pt>
                <c:pt idx="177">
                  <c:v>1628.47</c:v>
                </c:pt>
                <c:pt idx="178">
                  <c:v>1641.7</c:v>
                </c:pt>
                <c:pt idx="179">
                  <c:v>1620.67</c:v>
                </c:pt>
                <c:pt idx="180">
                  <c:v>1603.75</c:v>
                </c:pt>
                <c:pt idx="181">
                  <c:v>1612.12</c:v>
                </c:pt>
                <c:pt idx="182">
                  <c:v>1606.98</c:v>
                </c:pt>
                <c:pt idx="183">
                  <c:v>1595.98</c:v>
                </c:pt>
                <c:pt idx="184">
                  <c:v>1606.76</c:v>
                </c:pt>
                <c:pt idx="185">
                  <c:v>1628.05</c:v>
                </c:pt>
                <c:pt idx="186">
                  <c:v>1642.94</c:v>
                </c:pt>
                <c:pt idx="187">
                  <c:v>1621.94</c:v>
                </c:pt>
                <c:pt idx="188">
                  <c:v>1652.24</c:v>
                </c:pt>
                <c:pt idx="189">
                  <c:v>1658.6</c:v>
                </c:pt>
                <c:pt idx="190">
                  <c:v>1651.45</c:v>
                </c:pt>
                <c:pt idx="191">
                  <c:v>1634.35</c:v>
                </c:pt>
                <c:pt idx="192">
                  <c:v>1645.56</c:v>
                </c:pt>
                <c:pt idx="193">
                  <c:v>1664.03</c:v>
                </c:pt>
                <c:pt idx="194">
                  <c:v>1656.98</c:v>
                </c:pt>
                <c:pt idx="195">
                  <c:v>1642.2</c:v>
                </c:pt>
                <c:pt idx="196">
                  <c:v>1629.93</c:v>
                </c:pt>
                <c:pt idx="197">
                  <c:v>1581.4</c:v>
                </c:pt>
                <c:pt idx="198">
                  <c:v>1616.42</c:v>
                </c:pt>
                <c:pt idx="199">
                  <c:v>1593.48</c:v>
                </c:pt>
                <c:pt idx="200">
                  <c:v>1594.59</c:v>
                </c:pt>
                <c:pt idx="201">
                  <c:v>1611.79</c:v>
                </c:pt>
                <c:pt idx="202">
                  <c:v>1622.19</c:v>
                </c:pt>
                <c:pt idx="203">
                  <c:v>1616.77</c:v>
                </c:pt>
                <c:pt idx="204">
                  <c:v>1612.23</c:v>
                </c:pt>
                <c:pt idx="205">
                  <c:v>1627.47</c:v>
                </c:pt>
                <c:pt idx="206">
                  <c:v>1639.7</c:v>
                </c:pt>
                <c:pt idx="207">
                  <c:v>1631.23</c:v>
                </c:pt>
                <c:pt idx="208">
                  <c:v>1665.26</c:v>
                </c:pt>
                <c:pt idx="209">
                  <c:v>1709.78</c:v>
                </c:pt>
                <c:pt idx="210">
                  <c:v>1661.74</c:v>
                </c:pt>
                <c:pt idx="211">
                  <c:v>1642.04</c:v>
                </c:pt>
                <c:pt idx="212">
                  <c:v>1694.57</c:v>
                </c:pt>
                <c:pt idx="213">
                  <c:v>1700.73</c:v>
                </c:pt>
                <c:pt idx="214">
                  <c:v>1689.55</c:v>
                </c:pt>
                <c:pt idx="215">
                  <c:v>1715.37</c:v>
                </c:pt>
                <c:pt idx="216">
                  <c:v>1754.17</c:v>
                </c:pt>
                <c:pt idx="217">
                  <c:v>1738.22</c:v>
                </c:pt>
                <c:pt idx="218">
                  <c:v>1742.38</c:v>
                </c:pt>
                <c:pt idx="219">
                  <c:v>1739.43</c:v>
                </c:pt>
                <c:pt idx="220">
                  <c:v>1780.89</c:v>
                </c:pt>
                <c:pt idx="221">
                  <c:v>1785.72</c:v>
                </c:pt>
                <c:pt idx="222">
                  <c:v>1796.66</c:v>
                </c:pt>
                <c:pt idx="223">
                  <c:v>1797.34</c:v>
                </c:pt>
                <c:pt idx="224">
                  <c:v>1815.07</c:v>
                </c:pt>
                <c:pt idx="225">
                  <c:v>1828.54</c:v>
                </c:pt>
                <c:pt idx="226">
                  <c:v>1848.28</c:v>
                </c:pt>
                <c:pt idx="227">
                  <c:v>1866.59</c:v>
                </c:pt>
                <c:pt idx="228">
                  <c:v>1830.86</c:v>
                </c:pt>
                <c:pt idx="229">
                  <c:v>1891.01</c:v>
                </c:pt>
                <c:pt idx="230">
                  <c:v>1933.53</c:v>
                </c:pt>
                <c:pt idx="231">
                  <c:v>1912.81</c:v>
                </c:pt>
                <c:pt idx="232">
                  <c:v>1949</c:v>
                </c:pt>
                <c:pt idx="233">
                  <c:v>1965.29</c:v>
                </c:pt>
                <c:pt idx="234">
                  <c:v>1963.72</c:v>
                </c:pt>
                <c:pt idx="235">
                  <c:v>2015.1</c:v>
                </c:pt>
                <c:pt idx="236">
                  <c:v>1975.72</c:v>
                </c:pt>
                <c:pt idx="237">
                  <c:v>1986.5</c:v>
                </c:pt>
                <c:pt idx="238">
                  <c:v>1962.98</c:v>
                </c:pt>
                <c:pt idx="239">
                  <c:v>2003.64</c:v>
                </c:pt>
                <c:pt idx="240">
                  <c:v>2016.43</c:v>
                </c:pt>
                <c:pt idx="241">
                  <c:v>2002.01</c:v>
                </c:pt>
                <c:pt idx="242">
                  <c:v>2014.56</c:v>
                </c:pt>
                <c:pt idx="243">
                  <c:v>2012.26</c:v>
                </c:pt>
                <c:pt idx="244">
                  <c:v>2003.84</c:v>
                </c:pt>
                <c:pt idx="245">
                  <c:v>2008.97</c:v>
                </c:pt>
                <c:pt idx="246">
                  <c:v>2042.7</c:v>
                </c:pt>
                <c:pt idx="247">
                  <c:v>2082.59</c:v>
                </c:pt>
                <c:pt idx="248">
                  <c:v>2062.9899999999998</c:v>
                </c:pt>
                <c:pt idx="249">
                  <c:v>2048.0500000000002</c:v>
                </c:pt>
                <c:pt idx="250">
                  <c:v>2060.41</c:v>
                </c:pt>
                <c:pt idx="251">
                  <c:v>2063.08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EE-4364-A158-E8F9CDC9A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32422079"/>
        <c:axId val="1932414879"/>
      </c:lineChart>
      <c:dateAx>
        <c:axId val="1932422079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2414879"/>
        <c:crosses val="autoZero"/>
        <c:auto val="1"/>
        <c:lblOffset val="100"/>
        <c:baseTimeUnit val="days"/>
        <c:majorUnit val="3"/>
        <c:majorTimeUnit val="months"/>
      </c:dateAx>
      <c:valAx>
        <c:axId val="1932414879"/>
        <c:scaling>
          <c:orientation val="minMax"/>
          <c:max val="2200"/>
          <c:min val="1300"/>
        </c:scaling>
        <c:delete val="0"/>
        <c:axPos val="l"/>
        <c:numFmt formatCode="#,##0_);\(#,##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2422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'Data Output - Scrub'!$C$2</c:f>
              <c:strCache>
                <c:ptCount val="1"/>
                <c:pt idx="0">
                  <c:v>Crude Oil - WTI Spot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'Data Output - Scrub'!$B$4:$B$254</c:f>
              <c:numCache>
                <c:formatCode>m/d/yyyy</c:formatCode>
                <c:ptCount val="251"/>
                <c:pt idx="0">
                  <c:v>46087</c:v>
                </c:pt>
                <c:pt idx="1">
                  <c:v>46086</c:v>
                </c:pt>
                <c:pt idx="2">
                  <c:v>46085</c:v>
                </c:pt>
                <c:pt idx="3">
                  <c:v>46084</c:v>
                </c:pt>
                <c:pt idx="4">
                  <c:v>46083</c:v>
                </c:pt>
                <c:pt idx="5">
                  <c:v>46080</c:v>
                </c:pt>
                <c:pt idx="6">
                  <c:v>46079</c:v>
                </c:pt>
                <c:pt idx="7">
                  <c:v>46078</c:v>
                </c:pt>
                <c:pt idx="8">
                  <c:v>46077</c:v>
                </c:pt>
                <c:pt idx="9">
                  <c:v>46076</c:v>
                </c:pt>
                <c:pt idx="10">
                  <c:v>46073</c:v>
                </c:pt>
                <c:pt idx="11">
                  <c:v>46072</c:v>
                </c:pt>
                <c:pt idx="12">
                  <c:v>46071</c:v>
                </c:pt>
                <c:pt idx="13">
                  <c:v>46070</c:v>
                </c:pt>
                <c:pt idx="14">
                  <c:v>46066</c:v>
                </c:pt>
                <c:pt idx="15">
                  <c:v>46065</c:v>
                </c:pt>
                <c:pt idx="16">
                  <c:v>46064</c:v>
                </c:pt>
                <c:pt idx="17">
                  <c:v>46063</c:v>
                </c:pt>
                <c:pt idx="18">
                  <c:v>46062</c:v>
                </c:pt>
                <c:pt idx="19">
                  <c:v>46059</c:v>
                </c:pt>
                <c:pt idx="20">
                  <c:v>46058</c:v>
                </c:pt>
                <c:pt idx="21">
                  <c:v>46057</c:v>
                </c:pt>
                <c:pt idx="22">
                  <c:v>46056</c:v>
                </c:pt>
                <c:pt idx="23">
                  <c:v>46055</c:v>
                </c:pt>
                <c:pt idx="24">
                  <c:v>46052</c:v>
                </c:pt>
                <c:pt idx="25">
                  <c:v>46051</c:v>
                </c:pt>
                <c:pt idx="26">
                  <c:v>46050</c:v>
                </c:pt>
                <c:pt idx="27">
                  <c:v>46049</c:v>
                </c:pt>
                <c:pt idx="28">
                  <c:v>46048</c:v>
                </c:pt>
                <c:pt idx="29">
                  <c:v>46045</c:v>
                </c:pt>
                <c:pt idx="30">
                  <c:v>46044</c:v>
                </c:pt>
                <c:pt idx="31">
                  <c:v>46043</c:v>
                </c:pt>
                <c:pt idx="32">
                  <c:v>46042</c:v>
                </c:pt>
                <c:pt idx="33">
                  <c:v>46038</c:v>
                </c:pt>
                <c:pt idx="34">
                  <c:v>46037</c:v>
                </c:pt>
                <c:pt idx="35">
                  <c:v>46036</c:v>
                </c:pt>
                <c:pt idx="36">
                  <c:v>46035</c:v>
                </c:pt>
                <c:pt idx="37">
                  <c:v>46034</c:v>
                </c:pt>
                <c:pt idx="38">
                  <c:v>46031</c:v>
                </c:pt>
                <c:pt idx="39">
                  <c:v>46030</c:v>
                </c:pt>
                <c:pt idx="40">
                  <c:v>46029</c:v>
                </c:pt>
                <c:pt idx="41">
                  <c:v>46028</c:v>
                </c:pt>
                <c:pt idx="42">
                  <c:v>46027</c:v>
                </c:pt>
                <c:pt idx="43">
                  <c:v>46024</c:v>
                </c:pt>
                <c:pt idx="44">
                  <c:v>46022</c:v>
                </c:pt>
                <c:pt idx="45">
                  <c:v>46021</c:v>
                </c:pt>
                <c:pt idx="46">
                  <c:v>46020</c:v>
                </c:pt>
                <c:pt idx="47">
                  <c:v>46017</c:v>
                </c:pt>
                <c:pt idx="48">
                  <c:v>46015</c:v>
                </c:pt>
                <c:pt idx="49">
                  <c:v>46014</c:v>
                </c:pt>
                <c:pt idx="50">
                  <c:v>46013</c:v>
                </c:pt>
                <c:pt idx="51">
                  <c:v>46010</c:v>
                </c:pt>
                <c:pt idx="52">
                  <c:v>46009</c:v>
                </c:pt>
                <c:pt idx="53">
                  <c:v>46008</c:v>
                </c:pt>
                <c:pt idx="54">
                  <c:v>46007</c:v>
                </c:pt>
                <c:pt idx="55">
                  <c:v>46006</c:v>
                </c:pt>
                <c:pt idx="56">
                  <c:v>46003</c:v>
                </c:pt>
                <c:pt idx="57">
                  <c:v>46002</c:v>
                </c:pt>
                <c:pt idx="58">
                  <c:v>46001</c:v>
                </c:pt>
                <c:pt idx="59">
                  <c:v>46000</c:v>
                </c:pt>
                <c:pt idx="60">
                  <c:v>45999</c:v>
                </c:pt>
                <c:pt idx="61">
                  <c:v>45996</c:v>
                </c:pt>
                <c:pt idx="62">
                  <c:v>45995</c:v>
                </c:pt>
                <c:pt idx="63">
                  <c:v>45994</c:v>
                </c:pt>
                <c:pt idx="64">
                  <c:v>45993</c:v>
                </c:pt>
                <c:pt idx="65">
                  <c:v>45992</c:v>
                </c:pt>
                <c:pt idx="66">
                  <c:v>45989</c:v>
                </c:pt>
                <c:pt idx="67">
                  <c:v>45987</c:v>
                </c:pt>
                <c:pt idx="68">
                  <c:v>45986</c:v>
                </c:pt>
                <c:pt idx="69">
                  <c:v>45985</c:v>
                </c:pt>
                <c:pt idx="70">
                  <c:v>45982</c:v>
                </c:pt>
                <c:pt idx="71">
                  <c:v>45981</c:v>
                </c:pt>
                <c:pt idx="72">
                  <c:v>45980</c:v>
                </c:pt>
                <c:pt idx="73">
                  <c:v>45979</c:v>
                </c:pt>
                <c:pt idx="74">
                  <c:v>45978</c:v>
                </c:pt>
                <c:pt idx="75">
                  <c:v>45975</c:v>
                </c:pt>
                <c:pt idx="76">
                  <c:v>45974</c:v>
                </c:pt>
                <c:pt idx="77">
                  <c:v>45973</c:v>
                </c:pt>
                <c:pt idx="78">
                  <c:v>45972</c:v>
                </c:pt>
                <c:pt idx="79">
                  <c:v>45971</c:v>
                </c:pt>
                <c:pt idx="80">
                  <c:v>45968</c:v>
                </c:pt>
                <c:pt idx="81">
                  <c:v>45967</c:v>
                </c:pt>
                <c:pt idx="82">
                  <c:v>45966</c:v>
                </c:pt>
                <c:pt idx="83">
                  <c:v>45965</c:v>
                </c:pt>
                <c:pt idx="84">
                  <c:v>45964</c:v>
                </c:pt>
                <c:pt idx="85">
                  <c:v>45961</c:v>
                </c:pt>
                <c:pt idx="86">
                  <c:v>45960</c:v>
                </c:pt>
                <c:pt idx="87">
                  <c:v>45959</c:v>
                </c:pt>
                <c:pt idx="88">
                  <c:v>45958</c:v>
                </c:pt>
                <c:pt idx="89">
                  <c:v>45957</c:v>
                </c:pt>
                <c:pt idx="90">
                  <c:v>45954</c:v>
                </c:pt>
                <c:pt idx="91">
                  <c:v>45953</c:v>
                </c:pt>
                <c:pt idx="92">
                  <c:v>45952</c:v>
                </c:pt>
                <c:pt idx="93">
                  <c:v>45951</c:v>
                </c:pt>
                <c:pt idx="94">
                  <c:v>45950</c:v>
                </c:pt>
                <c:pt idx="95">
                  <c:v>45947</c:v>
                </c:pt>
                <c:pt idx="96">
                  <c:v>45946</c:v>
                </c:pt>
                <c:pt idx="97">
                  <c:v>45945</c:v>
                </c:pt>
                <c:pt idx="98">
                  <c:v>45944</c:v>
                </c:pt>
                <c:pt idx="99">
                  <c:v>45943</c:v>
                </c:pt>
                <c:pt idx="100">
                  <c:v>45940</c:v>
                </c:pt>
                <c:pt idx="101">
                  <c:v>45939</c:v>
                </c:pt>
                <c:pt idx="102">
                  <c:v>45938</c:v>
                </c:pt>
                <c:pt idx="103">
                  <c:v>45937</c:v>
                </c:pt>
                <c:pt idx="104">
                  <c:v>45936</c:v>
                </c:pt>
                <c:pt idx="105">
                  <c:v>45933</c:v>
                </c:pt>
                <c:pt idx="106">
                  <c:v>45932</c:v>
                </c:pt>
                <c:pt idx="107">
                  <c:v>45931</c:v>
                </c:pt>
                <c:pt idx="108">
                  <c:v>45930</c:v>
                </c:pt>
                <c:pt idx="109">
                  <c:v>45929</c:v>
                </c:pt>
                <c:pt idx="110">
                  <c:v>45926</c:v>
                </c:pt>
                <c:pt idx="111">
                  <c:v>45925</c:v>
                </c:pt>
                <c:pt idx="112">
                  <c:v>45924</c:v>
                </c:pt>
                <c:pt idx="113">
                  <c:v>45923</c:v>
                </c:pt>
                <c:pt idx="114">
                  <c:v>45922</c:v>
                </c:pt>
                <c:pt idx="115">
                  <c:v>45919</c:v>
                </c:pt>
                <c:pt idx="116">
                  <c:v>45918</c:v>
                </c:pt>
                <c:pt idx="117">
                  <c:v>45917</c:v>
                </c:pt>
                <c:pt idx="118">
                  <c:v>45916</c:v>
                </c:pt>
                <c:pt idx="119">
                  <c:v>45915</c:v>
                </c:pt>
                <c:pt idx="120">
                  <c:v>45912</c:v>
                </c:pt>
                <c:pt idx="121">
                  <c:v>45911</c:v>
                </c:pt>
                <c:pt idx="122">
                  <c:v>45910</c:v>
                </c:pt>
                <c:pt idx="123">
                  <c:v>45909</c:v>
                </c:pt>
                <c:pt idx="124">
                  <c:v>45908</c:v>
                </c:pt>
                <c:pt idx="125">
                  <c:v>45905</c:v>
                </c:pt>
                <c:pt idx="126">
                  <c:v>45904</c:v>
                </c:pt>
                <c:pt idx="127">
                  <c:v>45903</c:v>
                </c:pt>
                <c:pt idx="128">
                  <c:v>45902</c:v>
                </c:pt>
                <c:pt idx="129">
                  <c:v>45898</c:v>
                </c:pt>
                <c:pt idx="130">
                  <c:v>45897</c:v>
                </c:pt>
                <c:pt idx="131">
                  <c:v>45896</c:v>
                </c:pt>
                <c:pt idx="132">
                  <c:v>45895</c:v>
                </c:pt>
                <c:pt idx="133">
                  <c:v>45894</c:v>
                </c:pt>
                <c:pt idx="134">
                  <c:v>45891</c:v>
                </c:pt>
                <c:pt idx="135">
                  <c:v>45890</c:v>
                </c:pt>
                <c:pt idx="136">
                  <c:v>45889</c:v>
                </c:pt>
                <c:pt idx="137">
                  <c:v>45888</c:v>
                </c:pt>
                <c:pt idx="138">
                  <c:v>45887</c:v>
                </c:pt>
                <c:pt idx="139">
                  <c:v>45884</c:v>
                </c:pt>
                <c:pt idx="140">
                  <c:v>45883</c:v>
                </c:pt>
                <c:pt idx="141">
                  <c:v>45882</c:v>
                </c:pt>
                <c:pt idx="142">
                  <c:v>45881</c:v>
                </c:pt>
                <c:pt idx="143">
                  <c:v>45880</c:v>
                </c:pt>
                <c:pt idx="144">
                  <c:v>45877</c:v>
                </c:pt>
                <c:pt idx="145">
                  <c:v>45876</c:v>
                </c:pt>
                <c:pt idx="146">
                  <c:v>45875</c:v>
                </c:pt>
                <c:pt idx="147">
                  <c:v>45874</c:v>
                </c:pt>
                <c:pt idx="148">
                  <c:v>45873</c:v>
                </c:pt>
                <c:pt idx="149">
                  <c:v>45870</c:v>
                </c:pt>
                <c:pt idx="150">
                  <c:v>45869</c:v>
                </c:pt>
                <c:pt idx="151">
                  <c:v>45868</c:v>
                </c:pt>
                <c:pt idx="152">
                  <c:v>45867</c:v>
                </c:pt>
                <c:pt idx="153">
                  <c:v>45866</c:v>
                </c:pt>
                <c:pt idx="154">
                  <c:v>45863</c:v>
                </c:pt>
                <c:pt idx="155">
                  <c:v>45862</c:v>
                </c:pt>
                <c:pt idx="156">
                  <c:v>45861</c:v>
                </c:pt>
                <c:pt idx="157">
                  <c:v>45860</c:v>
                </c:pt>
                <c:pt idx="158">
                  <c:v>45859</c:v>
                </c:pt>
                <c:pt idx="159">
                  <c:v>45856</c:v>
                </c:pt>
                <c:pt idx="160">
                  <c:v>45855</c:v>
                </c:pt>
                <c:pt idx="161">
                  <c:v>45854</c:v>
                </c:pt>
                <c:pt idx="162">
                  <c:v>45853</c:v>
                </c:pt>
                <c:pt idx="163">
                  <c:v>45852</c:v>
                </c:pt>
                <c:pt idx="164">
                  <c:v>45849</c:v>
                </c:pt>
                <c:pt idx="165">
                  <c:v>45848</c:v>
                </c:pt>
                <c:pt idx="166">
                  <c:v>45847</c:v>
                </c:pt>
                <c:pt idx="167">
                  <c:v>45846</c:v>
                </c:pt>
                <c:pt idx="168">
                  <c:v>45845</c:v>
                </c:pt>
                <c:pt idx="169">
                  <c:v>45841</c:v>
                </c:pt>
                <c:pt idx="170">
                  <c:v>45840</c:v>
                </c:pt>
                <c:pt idx="171">
                  <c:v>45839</c:v>
                </c:pt>
                <c:pt idx="172">
                  <c:v>45838</c:v>
                </c:pt>
                <c:pt idx="173">
                  <c:v>45835</c:v>
                </c:pt>
                <c:pt idx="174">
                  <c:v>45834</c:v>
                </c:pt>
                <c:pt idx="175">
                  <c:v>45833</c:v>
                </c:pt>
                <c:pt idx="176">
                  <c:v>45832</c:v>
                </c:pt>
                <c:pt idx="177">
                  <c:v>45831</c:v>
                </c:pt>
                <c:pt idx="178">
                  <c:v>45828</c:v>
                </c:pt>
                <c:pt idx="179">
                  <c:v>45826</c:v>
                </c:pt>
                <c:pt idx="180">
                  <c:v>45825</c:v>
                </c:pt>
                <c:pt idx="181">
                  <c:v>45824</c:v>
                </c:pt>
                <c:pt idx="182">
                  <c:v>45821</c:v>
                </c:pt>
                <c:pt idx="183">
                  <c:v>45820</c:v>
                </c:pt>
                <c:pt idx="184">
                  <c:v>45819</c:v>
                </c:pt>
                <c:pt idx="185">
                  <c:v>45818</c:v>
                </c:pt>
                <c:pt idx="186">
                  <c:v>45817</c:v>
                </c:pt>
                <c:pt idx="187">
                  <c:v>45814</c:v>
                </c:pt>
                <c:pt idx="188">
                  <c:v>45813</c:v>
                </c:pt>
                <c:pt idx="189">
                  <c:v>45812</c:v>
                </c:pt>
                <c:pt idx="190">
                  <c:v>45811</c:v>
                </c:pt>
                <c:pt idx="191">
                  <c:v>45810</c:v>
                </c:pt>
                <c:pt idx="192">
                  <c:v>45807</c:v>
                </c:pt>
                <c:pt idx="193">
                  <c:v>45806</c:v>
                </c:pt>
                <c:pt idx="194">
                  <c:v>45805</c:v>
                </c:pt>
                <c:pt idx="195">
                  <c:v>45804</c:v>
                </c:pt>
                <c:pt idx="196">
                  <c:v>45800</c:v>
                </c:pt>
                <c:pt idx="197">
                  <c:v>45799</c:v>
                </c:pt>
                <c:pt idx="198">
                  <c:v>45798</c:v>
                </c:pt>
                <c:pt idx="199">
                  <c:v>45797</c:v>
                </c:pt>
                <c:pt idx="200">
                  <c:v>45796</c:v>
                </c:pt>
                <c:pt idx="201">
                  <c:v>45793</c:v>
                </c:pt>
                <c:pt idx="202">
                  <c:v>45792</c:v>
                </c:pt>
                <c:pt idx="203">
                  <c:v>45791</c:v>
                </c:pt>
                <c:pt idx="204">
                  <c:v>45790</c:v>
                </c:pt>
                <c:pt idx="205">
                  <c:v>45789</c:v>
                </c:pt>
                <c:pt idx="206">
                  <c:v>45786</c:v>
                </c:pt>
                <c:pt idx="207">
                  <c:v>45785</c:v>
                </c:pt>
                <c:pt idx="208">
                  <c:v>45784</c:v>
                </c:pt>
                <c:pt idx="209">
                  <c:v>45783</c:v>
                </c:pt>
                <c:pt idx="210">
                  <c:v>45782</c:v>
                </c:pt>
                <c:pt idx="211">
                  <c:v>45779</c:v>
                </c:pt>
                <c:pt idx="212">
                  <c:v>45778</c:v>
                </c:pt>
                <c:pt idx="213">
                  <c:v>45777</c:v>
                </c:pt>
                <c:pt idx="214">
                  <c:v>45776</c:v>
                </c:pt>
                <c:pt idx="215">
                  <c:v>45775</c:v>
                </c:pt>
                <c:pt idx="216">
                  <c:v>45772</c:v>
                </c:pt>
                <c:pt idx="217">
                  <c:v>45771</c:v>
                </c:pt>
                <c:pt idx="218">
                  <c:v>45770</c:v>
                </c:pt>
                <c:pt idx="219">
                  <c:v>45769</c:v>
                </c:pt>
                <c:pt idx="220">
                  <c:v>45768</c:v>
                </c:pt>
                <c:pt idx="221">
                  <c:v>45764</c:v>
                </c:pt>
                <c:pt idx="222">
                  <c:v>45763</c:v>
                </c:pt>
                <c:pt idx="223">
                  <c:v>45762</c:v>
                </c:pt>
                <c:pt idx="224">
                  <c:v>45761</c:v>
                </c:pt>
                <c:pt idx="225">
                  <c:v>45758</c:v>
                </c:pt>
                <c:pt idx="226">
                  <c:v>45757</c:v>
                </c:pt>
                <c:pt idx="227">
                  <c:v>45756</c:v>
                </c:pt>
                <c:pt idx="228">
                  <c:v>45755</c:v>
                </c:pt>
                <c:pt idx="229">
                  <c:v>45754</c:v>
                </c:pt>
                <c:pt idx="230">
                  <c:v>45751</c:v>
                </c:pt>
                <c:pt idx="231">
                  <c:v>45750</c:v>
                </c:pt>
                <c:pt idx="232">
                  <c:v>45749</c:v>
                </c:pt>
                <c:pt idx="233">
                  <c:v>45748</c:v>
                </c:pt>
                <c:pt idx="234">
                  <c:v>45747</c:v>
                </c:pt>
                <c:pt idx="235">
                  <c:v>45744</c:v>
                </c:pt>
                <c:pt idx="236">
                  <c:v>45743</c:v>
                </c:pt>
                <c:pt idx="237">
                  <c:v>45742</c:v>
                </c:pt>
                <c:pt idx="238">
                  <c:v>45741</c:v>
                </c:pt>
                <c:pt idx="239">
                  <c:v>45740</c:v>
                </c:pt>
                <c:pt idx="240">
                  <c:v>45737</c:v>
                </c:pt>
                <c:pt idx="241">
                  <c:v>45736</c:v>
                </c:pt>
                <c:pt idx="242">
                  <c:v>45735</c:v>
                </c:pt>
                <c:pt idx="243">
                  <c:v>45734</c:v>
                </c:pt>
                <c:pt idx="244">
                  <c:v>45733</c:v>
                </c:pt>
                <c:pt idx="245">
                  <c:v>45730</c:v>
                </c:pt>
                <c:pt idx="246">
                  <c:v>45729</c:v>
                </c:pt>
                <c:pt idx="247">
                  <c:v>45728</c:v>
                </c:pt>
                <c:pt idx="248">
                  <c:v>45727</c:v>
                </c:pt>
                <c:pt idx="249">
                  <c:v>45726</c:v>
                </c:pt>
                <c:pt idx="250">
                  <c:v>45723</c:v>
                </c:pt>
              </c:numCache>
            </c:numRef>
          </c:cat>
          <c:val>
            <c:numRef>
              <c:f>'Data Output - Scrub'!$C$4:$C$254</c:f>
              <c:numCache>
                <c:formatCode>General</c:formatCode>
                <c:ptCount val="251"/>
                <c:pt idx="0">
                  <c:v>90.86</c:v>
                </c:pt>
                <c:pt idx="1">
                  <c:v>80.97</c:v>
                </c:pt>
                <c:pt idx="2">
                  <c:v>74.7</c:v>
                </c:pt>
                <c:pt idx="3">
                  <c:v>74.58</c:v>
                </c:pt>
                <c:pt idx="4">
                  <c:v>71.23</c:v>
                </c:pt>
                <c:pt idx="5">
                  <c:v>67.06</c:v>
                </c:pt>
                <c:pt idx="6">
                  <c:v>65.209999999999994</c:v>
                </c:pt>
                <c:pt idx="7">
                  <c:v>65.47</c:v>
                </c:pt>
                <c:pt idx="8">
                  <c:v>65.66</c:v>
                </c:pt>
                <c:pt idx="9">
                  <c:v>66.3</c:v>
                </c:pt>
                <c:pt idx="10">
                  <c:v>66.489999999999995</c:v>
                </c:pt>
                <c:pt idx="11">
                  <c:v>66.459999999999994</c:v>
                </c:pt>
                <c:pt idx="12">
                  <c:v>65.14</c:v>
                </c:pt>
                <c:pt idx="13">
                  <c:v>62.33</c:v>
                </c:pt>
                <c:pt idx="14">
                  <c:v>62.85</c:v>
                </c:pt>
                <c:pt idx="15">
                  <c:v>62.88</c:v>
                </c:pt>
                <c:pt idx="16">
                  <c:v>64.599999999999994</c:v>
                </c:pt>
                <c:pt idx="17">
                  <c:v>64</c:v>
                </c:pt>
                <c:pt idx="18">
                  <c:v>64.33</c:v>
                </c:pt>
                <c:pt idx="19">
                  <c:v>63.58</c:v>
                </c:pt>
                <c:pt idx="20">
                  <c:v>63.26</c:v>
                </c:pt>
                <c:pt idx="21">
                  <c:v>65.13</c:v>
                </c:pt>
                <c:pt idx="22">
                  <c:v>63.16</c:v>
                </c:pt>
                <c:pt idx="23">
                  <c:v>62.19</c:v>
                </c:pt>
                <c:pt idx="24">
                  <c:v>65.19</c:v>
                </c:pt>
                <c:pt idx="25">
                  <c:v>65.38</c:v>
                </c:pt>
                <c:pt idx="26">
                  <c:v>63.16</c:v>
                </c:pt>
                <c:pt idx="27">
                  <c:v>62.39</c:v>
                </c:pt>
                <c:pt idx="28">
                  <c:v>60.63</c:v>
                </c:pt>
                <c:pt idx="29">
                  <c:v>61.05</c:v>
                </c:pt>
                <c:pt idx="30">
                  <c:v>59.36</c:v>
                </c:pt>
                <c:pt idx="31">
                  <c:v>60.6</c:v>
                </c:pt>
                <c:pt idx="32">
                  <c:v>60.36</c:v>
                </c:pt>
                <c:pt idx="33">
                  <c:v>59.43</c:v>
                </c:pt>
                <c:pt idx="34">
                  <c:v>59.2</c:v>
                </c:pt>
                <c:pt idx="35">
                  <c:v>62.03</c:v>
                </c:pt>
                <c:pt idx="36">
                  <c:v>61.17</c:v>
                </c:pt>
                <c:pt idx="37">
                  <c:v>59.55</c:v>
                </c:pt>
                <c:pt idx="38">
                  <c:v>59.1</c:v>
                </c:pt>
                <c:pt idx="39">
                  <c:v>57.75</c:v>
                </c:pt>
                <c:pt idx="40">
                  <c:v>55.99</c:v>
                </c:pt>
                <c:pt idx="41">
                  <c:v>57.13</c:v>
                </c:pt>
                <c:pt idx="42">
                  <c:v>58.32</c:v>
                </c:pt>
                <c:pt idx="43">
                  <c:v>57.34</c:v>
                </c:pt>
                <c:pt idx="44">
                  <c:v>57.4</c:v>
                </c:pt>
                <c:pt idx="45">
                  <c:v>57.94</c:v>
                </c:pt>
                <c:pt idx="46">
                  <c:v>58.1</c:v>
                </c:pt>
                <c:pt idx="47">
                  <c:v>56.68</c:v>
                </c:pt>
                <c:pt idx="48">
                  <c:v>58.4</c:v>
                </c:pt>
                <c:pt idx="49">
                  <c:v>58.4</c:v>
                </c:pt>
                <c:pt idx="50">
                  <c:v>58.03</c:v>
                </c:pt>
                <c:pt idx="51">
                  <c:v>56.53</c:v>
                </c:pt>
                <c:pt idx="52">
                  <c:v>56.07</c:v>
                </c:pt>
                <c:pt idx="53">
                  <c:v>55.93</c:v>
                </c:pt>
                <c:pt idx="54">
                  <c:v>55.29</c:v>
                </c:pt>
                <c:pt idx="55">
                  <c:v>56.82</c:v>
                </c:pt>
                <c:pt idx="56">
                  <c:v>57.46</c:v>
                </c:pt>
                <c:pt idx="57">
                  <c:v>57.61</c:v>
                </c:pt>
                <c:pt idx="58">
                  <c:v>58.53</c:v>
                </c:pt>
                <c:pt idx="59">
                  <c:v>58.25</c:v>
                </c:pt>
                <c:pt idx="60">
                  <c:v>58.89</c:v>
                </c:pt>
                <c:pt idx="61">
                  <c:v>60.07</c:v>
                </c:pt>
                <c:pt idx="62">
                  <c:v>59.68</c:v>
                </c:pt>
                <c:pt idx="63">
                  <c:v>58.95</c:v>
                </c:pt>
                <c:pt idx="64">
                  <c:v>58.67</c:v>
                </c:pt>
                <c:pt idx="65">
                  <c:v>59.32</c:v>
                </c:pt>
                <c:pt idx="66">
                  <c:v>58.42</c:v>
                </c:pt>
                <c:pt idx="67">
                  <c:v>58.67</c:v>
                </c:pt>
                <c:pt idx="68">
                  <c:v>58</c:v>
                </c:pt>
                <c:pt idx="69">
                  <c:v>58.86</c:v>
                </c:pt>
                <c:pt idx="70">
                  <c:v>58.06</c:v>
                </c:pt>
                <c:pt idx="71">
                  <c:v>59.03</c:v>
                </c:pt>
                <c:pt idx="72">
                  <c:v>59.47</c:v>
                </c:pt>
                <c:pt idx="73">
                  <c:v>60.72</c:v>
                </c:pt>
                <c:pt idx="74">
                  <c:v>59.86</c:v>
                </c:pt>
                <c:pt idx="75">
                  <c:v>60.08</c:v>
                </c:pt>
                <c:pt idx="76">
                  <c:v>58.74</c:v>
                </c:pt>
                <c:pt idx="77">
                  <c:v>58.5</c:v>
                </c:pt>
                <c:pt idx="78">
                  <c:v>61.02</c:v>
                </c:pt>
                <c:pt idx="79">
                  <c:v>60.14</c:v>
                </c:pt>
                <c:pt idx="80">
                  <c:v>59.73</c:v>
                </c:pt>
                <c:pt idx="81">
                  <c:v>59.44</c:v>
                </c:pt>
                <c:pt idx="82">
                  <c:v>59.6</c:v>
                </c:pt>
                <c:pt idx="83">
                  <c:v>60.58</c:v>
                </c:pt>
                <c:pt idx="84">
                  <c:v>61</c:v>
                </c:pt>
                <c:pt idx="85">
                  <c:v>60.95</c:v>
                </c:pt>
                <c:pt idx="86">
                  <c:v>60.56</c:v>
                </c:pt>
                <c:pt idx="87">
                  <c:v>60.46</c:v>
                </c:pt>
                <c:pt idx="88">
                  <c:v>60.16</c:v>
                </c:pt>
                <c:pt idx="89">
                  <c:v>61.33</c:v>
                </c:pt>
                <c:pt idx="90">
                  <c:v>61.47</c:v>
                </c:pt>
                <c:pt idx="91">
                  <c:v>61.78</c:v>
                </c:pt>
                <c:pt idx="92">
                  <c:v>58.51</c:v>
                </c:pt>
                <c:pt idx="93">
                  <c:v>57.24</c:v>
                </c:pt>
                <c:pt idx="94">
                  <c:v>57.54</c:v>
                </c:pt>
                <c:pt idx="95">
                  <c:v>57.5</c:v>
                </c:pt>
                <c:pt idx="96">
                  <c:v>57.49</c:v>
                </c:pt>
                <c:pt idx="97">
                  <c:v>58.28</c:v>
                </c:pt>
                <c:pt idx="98">
                  <c:v>58.72</c:v>
                </c:pt>
                <c:pt idx="99">
                  <c:v>59.48</c:v>
                </c:pt>
                <c:pt idx="100">
                  <c:v>58.94</c:v>
                </c:pt>
                <c:pt idx="101">
                  <c:v>61.56</c:v>
                </c:pt>
                <c:pt idx="102">
                  <c:v>62.57</c:v>
                </c:pt>
                <c:pt idx="103">
                  <c:v>61.72</c:v>
                </c:pt>
                <c:pt idx="104">
                  <c:v>61.69</c:v>
                </c:pt>
                <c:pt idx="105">
                  <c:v>60.85</c:v>
                </c:pt>
                <c:pt idx="106">
                  <c:v>60.48</c:v>
                </c:pt>
                <c:pt idx="107">
                  <c:v>61.79</c:v>
                </c:pt>
                <c:pt idx="108">
                  <c:v>62.37</c:v>
                </c:pt>
                <c:pt idx="109">
                  <c:v>63.48</c:v>
                </c:pt>
                <c:pt idx="110">
                  <c:v>65.69</c:v>
                </c:pt>
                <c:pt idx="111">
                  <c:v>65.010000000000005</c:v>
                </c:pt>
                <c:pt idx="112">
                  <c:v>65</c:v>
                </c:pt>
                <c:pt idx="113">
                  <c:v>63.42</c:v>
                </c:pt>
                <c:pt idx="114">
                  <c:v>62.27</c:v>
                </c:pt>
                <c:pt idx="115">
                  <c:v>62.67</c:v>
                </c:pt>
                <c:pt idx="116">
                  <c:v>63.56</c:v>
                </c:pt>
                <c:pt idx="117">
                  <c:v>64.06</c:v>
                </c:pt>
                <c:pt idx="118">
                  <c:v>64.540000000000006</c:v>
                </c:pt>
                <c:pt idx="119">
                  <c:v>63.31</c:v>
                </c:pt>
                <c:pt idx="120">
                  <c:v>62.67</c:v>
                </c:pt>
                <c:pt idx="121">
                  <c:v>62.36</c:v>
                </c:pt>
                <c:pt idx="122">
                  <c:v>63.67</c:v>
                </c:pt>
                <c:pt idx="123">
                  <c:v>62.62</c:v>
                </c:pt>
                <c:pt idx="124">
                  <c:v>62.25</c:v>
                </c:pt>
                <c:pt idx="125">
                  <c:v>61.87</c:v>
                </c:pt>
                <c:pt idx="126">
                  <c:v>63.46</c:v>
                </c:pt>
                <c:pt idx="127">
                  <c:v>64</c:v>
                </c:pt>
                <c:pt idx="128">
                  <c:v>65.95</c:v>
                </c:pt>
                <c:pt idx="129">
                  <c:v>64.36</c:v>
                </c:pt>
                <c:pt idx="130">
                  <c:v>64.959999999999994</c:v>
                </c:pt>
                <c:pt idx="131">
                  <c:v>64.489999999999995</c:v>
                </c:pt>
                <c:pt idx="132">
                  <c:v>63.6</c:v>
                </c:pt>
                <c:pt idx="133">
                  <c:v>65.180000000000007</c:v>
                </c:pt>
                <c:pt idx="134">
                  <c:v>64.08</c:v>
                </c:pt>
                <c:pt idx="135">
                  <c:v>64.56</c:v>
                </c:pt>
                <c:pt idx="136">
                  <c:v>64.19</c:v>
                </c:pt>
                <c:pt idx="137">
                  <c:v>63.38</c:v>
                </c:pt>
                <c:pt idx="138">
                  <c:v>64.510000000000005</c:v>
                </c:pt>
                <c:pt idx="139">
                  <c:v>63.78</c:v>
                </c:pt>
                <c:pt idx="140">
                  <c:v>64.989999999999995</c:v>
                </c:pt>
                <c:pt idx="141">
                  <c:v>63.68</c:v>
                </c:pt>
                <c:pt idx="142">
                  <c:v>64.22</c:v>
                </c:pt>
                <c:pt idx="143">
                  <c:v>65.03</c:v>
                </c:pt>
                <c:pt idx="144">
                  <c:v>64.94</c:v>
                </c:pt>
                <c:pt idx="145">
                  <c:v>64.900000000000006</c:v>
                </c:pt>
                <c:pt idx="146">
                  <c:v>65.38</c:v>
                </c:pt>
                <c:pt idx="147">
                  <c:v>66.2</c:v>
                </c:pt>
                <c:pt idx="148">
                  <c:v>67.33</c:v>
                </c:pt>
                <c:pt idx="149">
                  <c:v>68.39</c:v>
                </c:pt>
                <c:pt idx="150">
                  <c:v>70.36</c:v>
                </c:pt>
                <c:pt idx="151">
                  <c:v>71.09</c:v>
                </c:pt>
                <c:pt idx="152">
                  <c:v>70.27</c:v>
                </c:pt>
                <c:pt idx="153">
                  <c:v>67.81</c:v>
                </c:pt>
                <c:pt idx="154">
                  <c:v>66.38</c:v>
                </c:pt>
                <c:pt idx="155">
                  <c:v>67.16</c:v>
                </c:pt>
                <c:pt idx="156">
                  <c:v>66.05</c:v>
                </c:pt>
                <c:pt idx="157">
                  <c:v>67.56</c:v>
                </c:pt>
                <c:pt idx="158">
                  <c:v>68.39</c:v>
                </c:pt>
                <c:pt idx="159">
                  <c:v>68.53</c:v>
                </c:pt>
                <c:pt idx="160">
                  <c:v>68.760000000000005</c:v>
                </c:pt>
                <c:pt idx="161">
                  <c:v>67.13</c:v>
                </c:pt>
                <c:pt idx="162">
                  <c:v>67.760000000000005</c:v>
                </c:pt>
                <c:pt idx="163">
                  <c:v>68.19</c:v>
                </c:pt>
                <c:pt idx="164">
                  <c:v>69.63</c:v>
                </c:pt>
                <c:pt idx="165">
                  <c:v>67.78</c:v>
                </c:pt>
                <c:pt idx="166">
                  <c:v>69.61</c:v>
                </c:pt>
                <c:pt idx="167">
                  <c:v>69.55</c:v>
                </c:pt>
                <c:pt idx="168">
                  <c:v>69.16</c:v>
                </c:pt>
                <c:pt idx="169">
                  <c:v>68.13</c:v>
                </c:pt>
                <c:pt idx="170">
                  <c:v>68.66</c:v>
                </c:pt>
                <c:pt idx="171">
                  <c:v>66.64</c:v>
                </c:pt>
                <c:pt idx="172">
                  <c:v>66.3</c:v>
                </c:pt>
                <c:pt idx="173">
                  <c:v>66.66</c:v>
                </c:pt>
                <c:pt idx="174">
                  <c:v>66.44</c:v>
                </c:pt>
                <c:pt idx="175">
                  <c:v>65.98</c:v>
                </c:pt>
                <c:pt idx="176">
                  <c:v>65.45</c:v>
                </c:pt>
                <c:pt idx="177">
                  <c:v>69.36</c:v>
                </c:pt>
                <c:pt idx="178">
                  <c:v>75.72</c:v>
                </c:pt>
                <c:pt idx="179">
                  <c:v>75.89</c:v>
                </c:pt>
                <c:pt idx="180">
                  <c:v>75.62</c:v>
                </c:pt>
                <c:pt idx="181">
                  <c:v>72.53</c:v>
                </c:pt>
                <c:pt idx="182">
                  <c:v>73.84</c:v>
                </c:pt>
                <c:pt idx="183">
                  <c:v>68.73</c:v>
                </c:pt>
                <c:pt idx="184">
                  <c:v>68.91</c:v>
                </c:pt>
                <c:pt idx="185">
                  <c:v>65.66</c:v>
                </c:pt>
                <c:pt idx="186">
                  <c:v>65.989999999999995</c:v>
                </c:pt>
                <c:pt idx="187">
                  <c:v>65.3</c:v>
                </c:pt>
                <c:pt idx="188">
                  <c:v>64.06</c:v>
                </c:pt>
                <c:pt idx="189">
                  <c:v>63.57</c:v>
                </c:pt>
                <c:pt idx="190">
                  <c:v>64.099999999999994</c:v>
                </c:pt>
                <c:pt idx="191">
                  <c:v>63.27</c:v>
                </c:pt>
                <c:pt idx="192">
                  <c:v>61.46</c:v>
                </c:pt>
                <c:pt idx="193">
                  <c:v>61.66</c:v>
                </c:pt>
                <c:pt idx="194">
                  <c:v>62.54</c:v>
                </c:pt>
                <c:pt idx="195">
                  <c:v>61.61</c:v>
                </c:pt>
                <c:pt idx="196">
                  <c:v>62.89</c:v>
                </c:pt>
                <c:pt idx="197">
                  <c:v>62.55</c:v>
                </c:pt>
                <c:pt idx="198">
                  <c:v>62.93</c:v>
                </c:pt>
                <c:pt idx="199">
                  <c:v>63.97</c:v>
                </c:pt>
                <c:pt idx="200">
                  <c:v>63.98</c:v>
                </c:pt>
                <c:pt idx="201">
                  <c:v>63.84</c:v>
                </c:pt>
                <c:pt idx="202">
                  <c:v>63.03</c:v>
                </c:pt>
                <c:pt idx="203">
                  <c:v>64.48</c:v>
                </c:pt>
                <c:pt idx="204">
                  <c:v>65.040000000000006</c:v>
                </c:pt>
                <c:pt idx="205">
                  <c:v>63.32</c:v>
                </c:pt>
                <c:pt idx="206">
                  <c:v>62.37</c:v>
                </c:pt>
                <c:pt idx="207">
                  <c:v>61.25</c:v>
                </c:pt>
                <c:pt idx="208">
                  <c:v>59.42</c:v>
                </c:pt>
                <c:pt idx="209">
                  <c:v>60.42</c:v>
                </c:pt>
                <c:pt idx="210">
                  <c:v>58.5</c:v>
                </c:pt>
                <c:pt idx="211">
                  <c:v>59.67</c:v>
                </c:pt>
                <c:pt idx="212">
                  <c:v>60.59</c:v>
                </c:pt>
                <c:pt idx="213">
                  <c:v>59.55</c:v>
                </c:pt>
                <c:pt idx="214">
                  <c:v>61.84</c:v>
                </c:pt>
                <c:pt idx="215">
                  <c:v>63.3</c:v>
                </c:pt>
                <c:pt idx="216">
                  <c:v>63.85</c:v>
                </c:pt>
                <c:pt idx="217">
                  <c:v>63.55</c:v>
                </c:pt>
                <c:pt idx="218">
                  <c:v>62.64</c:v>
                </c:pt>
                <c:pt idx="219">
                  <c:v>64.599999999999994</c:v>
                </c:pt>
                <c:pt idx="220">
                  <c:v>63.08</c:v>
                </c:pt>
                <c:pt idx="221">
                  <c:v>64.66</c:v>
                </c:pt>
                <c:pt idx="222">
                  <c:v>62.49</c:v>
                </c:pt>
                <c:pt idx="223">
                  <c:v>61.34</c:v>
                </c:pt>
                <c:pt idx="224">
                  <c:v>61.99</c:v>
                </c:pt>
                <c:pt idx="225">
                  <c:v>61.91</c:v>
                </c:pt>
                <c:pt idx="226">
                  <c:v>60.57</c:v>
                </c:pt>
                <c:pt idx="227">
                  <c:v>62.63</c:v>
                </c:pt>
                <c:pt idx="228">
                  <c:v>60.04</c:v>
                </c:pt>
                <c:pt idx="229">
                  <c:v>61.05</c:v>
                </c:pt>
                <c:pt idx="230">
                  <c:v>62.42</c:v>
                </c:pt>
                <c:pt idx="231">
                  <c:v>67.430000000000007</c:v>
                </c:pt>
                <c:pt idx="232">
                  <c:v>72.12</c:v>
                </c:pt>
                <c:pt idx="233">
                  <c:v>71.61</c:v>
                </c:pt>
                <c:pt idx="234">
                  <c:v>71.87</c:v>
                </c:pt>
                <c:pt idx="235">
                  <c:v>69.739999999999995</c:v>
                </c:pt>
                <c:pt idx="236">
                  <c:v>70.3</c:v>
                </c:pt>
                <c:pt idx="237">
                  <c:v>70.05</c:v>
                </c:pt>
                <c:pt idx="238">
                  <c:v>69.48</c:v>
                </c:pt>
                <c:pt idx="239">
                  <c:v>69.459999999999994</c:v>
                </c:pt>
                <c:pt idx="240">
                  <c:v>68.52</c:v>
                </c:pt>
                <c:pt idx="241">
                  <c:v>68.55</c:v>
                </c:pt>
                <c:pt idx="242">
                  <c:v>67.400000000000006</c:v>
                </c:pt>
                <c:pt idx="243">
                  <c:v>67.489999999999995</c:v>
                </c:pt>
                <c:pt idx="244">
                  <c:v>67.84</c:v>
                </c:pt>
                <c:pt idx="245">
                  <c:v>67.430000000000007</c:v>
                </c:pt>
                <c:pt idx="246">
                  <c:v>66.819999999999993</c:v>
                </c:pt>
                <c:pt idx="247">
                  <c:v>67.650000000000006</c:v>
                </c:pt>
                <c:pt idx="248">
                  <c:v>66.52</c:v>
                </c:pt>
                <c:pt idx="249">
                  <c:v>66.31</c:v>
                </c:pt>
                <c:pt idx="250">
                  <c:v>67.290000000000006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F7-4021-9343-58CF26F828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24216895"/>
        <c:axId val="1524217375"/>
      </c:lineChart>
      <c:lineChart>
        <c:grouping val="standard"/>
        <c:varyColors val="0"/>
        <c:ser>
          <c:idx val="1"/>
          <c:order val="1"/>
          <c:tx>
            <c:strRef>
              <c:f>'Data Output - Scrub'!$D$2</c:f>
              <c:strCache>
                <c:ptCount val="1"/>
                <c:pt idx="0">
                  <c:v>S&amp;P 500 Energy - Total Return (%)</c:v>
                </c:pt>
              </c:strCache>
            </c:strRef>
          </c:tx>
          <c:spPr>
            <a:ln w="28575" cap="rnd">
              <a:solidFill>
                <a:srgbClr val="CD1646"/>
              </a:solidFill>
              <a:round/>
            </a:ln>
            <a:effectLst/>
          </c:spPr>
          <c:marker>
            <c:symbol val="none"/>
          </c:marker>
          <c:cat>
            <c:numRef>
              <c:f>'Data Output - Scrub'!$B$4:$B$254</c:f>
              <c:numCache>
                <c:formatCode>m/d/yyyy</c:formatCode>
                <c:ptCount val="251"/>
                <c:pt idx="0">
                  <c:v>46087</c:v>
                </c:pt>
                <c:pt idx="1">
                  <c:v>46086</c:v>
                </c:pt>
                <c:pt idx="2">
                  <c:v>46085</c:v>
                </c:pt>
                <c:pt idx="3">
                  <c:v>46084</c:v>
                </c:pt>
                <c:pt idx="4">
                  <c:v>46083</c:v>
                </c:pt>
                <c:pt idx="5">
                  <c:v>46080</c:v>
                </c:pt>
                <c:pt idx="6">
                  <c:v>46079</c:v>
                </c:pt>
                <c:pt idx="7">
                  <c:v>46078</c:v>
                </c:pt>
                <c:pt idx="8">
                  <c:v>46077</c:v>
                </c:pt>
                <c:pt idx="9">
                  <c:v>46076</c:v>
                </c:pt>
                <c:pt idx="10">
                  <c:v>46073</c:v>
                </c:pt>
                <c:pt idx="11">
                  <c:v>46072</c:v>
                </c:pt>
                <c:pt idx="12">
                  <c:v>46071</c:v>
                </c:pt>
                <c:pt idx="13">
                  <c:v>46070</c:v>
                </c:pt>
                <c:pt idx="14">
                  <c:v>46066</c:v>
                </c:pt>
                <c:pt idx="15">
                  <c:v>46065</c:v>
                </c:pt>
                <c:pt idx="16">
                  <c:v>46064</c:v>
                </c:pt>
                <c:pt idx="17">
                  <c:v>46063</c:v>
                </c:pt>
                <c:pt idx="18">
                  <c:v>46062</c:v>
                </c:pt>
                <c:pt idx="19">
                  <c:v>46059</c:v>
                </c:pt>
                <c:pt idx="20">
                  <c:v>46058</c:v>
                </c:pt>
                <c:pt idx="21">
                  <c:v>46057</c:v>
                </c:pt>
                <c:pt idx="22">
                  <c:v>46056</c:v>
                </c:pt>
                <c:pt idx="23">
                  <c:v>46055</c:v>
                </c:pt>
                <c:pt idx="24">
                  <c:v>46052</c:v>
                </c:pt>
                <c:pt idx="25">
                  <c:v>46051</c:v>
                </c:pt>
                <c:pt idx="26">
                  <c:v>46050</c:v>
                </c:pt>
                <c:pt idx="27">
                  <c:v>46049</c:v>
                </c:pt>
                <c:pt idx="28">
                  <c:v>46048</c:v>
                </c:pt>
                <c:pt idx="29">
                  <c:v>46045</c:v>
                </c:pt>
                <c:pt idx="30">
                  <c:v>46044</c:v>
                </c:pt>
                <c:pt idx="31">
                  <c:v>46043</c:v>
                </c:pt>
                <c:pt idx="32">
                  <c:v>46042</c:v>
                </c:pt>
                <c:pt idx="33">
                  <c:v>46038</c:v>
                </c:pt>
                <c:pt idx="34">
                  <c:v>46037</c:v>
                </c:pt>
                <c:pt idx="35">
                  <c:v>46036</c:v>
                </c:pt>
                <c:pt idx="36">
                  <c:v>46035</c:v>
                </c:pt>
                <c:pt idx="37">
                  <c:v>46034</c:v>
                </c:pt>
                <c:pt idx="38">
                  <c:v>46031</c:v>
                </c:pt>
                <c:pt idx="39">
                  <c:v>46030</c:v>
                </c:pt>
                <c:pt idx="40">
                  <c:v>46029</c:v>
                </c:pt>
                <c:pt idx="41">
                  <c:v>46028</c:v>
                </c:pt>
                <c:pt idx="42">
                  <c:v>46027</c:v>
                </c:pt>
                <c:pt idx="43">
                  <c:v>46024</c:v>
                </c:pt>
                <c:pt idx="44">
                  <c:v>46022</c:v>
                </c:pt>
                <c:pt idx="45">
                  <c:v>46021</c:v>
                </c:pt>
                <c:pt idx="46">
                  <c:v>46020</c:v>
                </c:pt>
                <c:pt idx="47">
                  <c:v>46017</c:v>
                </c:pt>
                <c:pt idx="48">
                  <c:v>46015</c:v>
                </c:pt>
                <c:pt idx="49">
                  <c:v>46014</c:v>
                </c:pt>
                <c:pt idx="50">
                  <c:v>46013</c:v>
                </c:pt>
                <c:pt idx="51">
                  <c:v>46010</c:v>
                </c:pt>
                <c:pt idx="52">
                  <c:v>46009</c:v>
                </c:pt>
                <c:pt idx="53">
                  <c:v>46008</c:v>
                </c:pt>
                <c:pt idx="54">
                  <c:v>46007</c:v>
                </c:pt>
                <c:pt idx="55">
                  <c:v>46006</c:v>
                </c:pt>
                <c:pt idx="56">
                  <c:v>46003</c:v>
                </c:pt>
                <c:pt idx="57">
                  <c:v>46002</c:v>
                </c:pt>
                <c:pt idx="58">
                  <c:v>46001</c:v>
                </c:pt>
                <c:pt idx="59">
                  <c:v>46000</c:v>
                </c:pt>
                <c:pt idx="60">
                  <c:v>45999</c:v>
                </c:pt>
                <c:pt idx="61">
                  <c:v>45996</c:v>
                </c:pt>
                <c:pt idx="62">
                  <c:v>45995</c:v>
                </c:pt>
                <c:pt idx="63">
                  <c:v>45994</c:v>
                </c:pt>
                <c:pt idx="64">
                  <c:v>45993</c:v>
                </c:pt>
                <c:pt idx="65">
                  <c:v>45992</c:v>
                </c:pt>
                <c:pt idx="66">
                  <c:v>45989</c:v>
                </c:pt>
                <c:pt idx="67">
                  <c:v>45987</c:v>
                </c:pt>
                <c:pt idx="68">
                  <c:v>45986</c:v>
                </c:pt>
                <c:pt idx="69">
                  <c:v>45985</c:v>
                </c:pt>
                <c:pt idx="70">
                  <c:v>45982</c:v>
                </c:pt>
                <c:pt idx="71">
                  <c:v>45981</c:v>
                </c:pt>
                <c:pt idx="72">
                  <c:v>45980</c:v>
                </c:pt>
                <c:pt idx="73">
                  <c:v>45979</c:v>
                </c:pt>
                <c:pt idx="74">
                  <c:v>45978</c:v>
                </c:pt>
                <c:pt idx="75">
                  <c:v>45975</c:v>
                </c:pt>
                <c:pt idx="76">
                  <c:v>45974</c:v>
                </c:pt>
                <c:pt idx="77">
                  <c:v>45973</c:v>
                </c:pt>
                <c:pt idx="78">
                  <c:v>45972</c:v>
                </c:pt>
                <c:pt idx="79">
                  <c:v>45971</c:v>
                </c:pt>
                <c:pt idx="80">
                  <c:v>45968</c:v>
                </c:pt>
                <c:pt idx="81">
                  <c:v>45967</c:v>
                </c:pt>
                <c:pt idx="82">
                  <c:v>45966</c:v>
                </c:pt>
                <c:pt idx="83">
                  <c:v>45965</c:v>
                </c:pt>
                <c:pt idx="84">
                  <c:v>45964</c:v>
                </c:pt>
                <c:pt idx="85">
                  <c:v>45961</c:v>
                </c:pt>
                <c:pt idx="86">
                  <c:v>45960</c:v>
                </c:pt>
                <c:pt idx="87">
                  <c:v>45959</c:v>
                </c:pt>
                <c:pt idx="88">
                  <c:v>45958</c:v>
                </c:pt>
                <c:pt idx="89">
                  <c:v>45957</c:v>
                </c:pt>
                <c:pt idx="90">
                  <c:v>45954</c:v>
                </c:pt>
                <c:pt idx="91">
                  <c:v>45953</c:v>
                </c:pt>
                <c:pt idx="92">
                  <c:v>45952</c:v>
                </c:pt>
                <c:pt idx="93">
                  <c:v>45951</c:v>
                </c:pt>
                <c:pt idx="94">
                  <c:v>45950</c:v>
                </c:pt>
                <c:pt idx="95">
                  <c:v>45947</c:v>
                </c:pt>
                <c:pt idx="96">
                  <c:v>45946</c:v>
                </c:pt>
                <c:pt idx="97">
                  <c:v>45945</c:v>
                </c:pt>
                <c:pt idx="98">
                  <c:v>45944</c:v>
                </c:pt>
                <c:pt idx="99">
                  <c:v>45943</c:v>
                </c:pt>
                <c:pt idx="100">
                  <c:v>45940</c:v>
                </c:pt>
                <c:pt idx="101">
                  <c:v>45939</c:v>
                </c:pt>
                <c:pt idx="102">
                  <c:v>45938</c:v>
                </c:pt>
                <c:pt idx="103">
                  <c:v>45937</c:v>
                </c:pt>
                <c:pt idx="104">
                  <c:v>45936</c:v>
                </c:pt>
                <c:pt idx="105">
                  <c:v>45933</c:v>
                </c:pt>
                <c:pt idx="106">
                  <c:v>45932</c:v>
                </c:pt>
                <c:pt idx="107">
                  <c:v>45931</c:v>
                </c:pt>
                <c:pt idx="108">
                  <c:v>45930</c:v>
                </c:pt>
                <c:pt idx="109">
                  <c:v>45929</c:v>
                </c:pt>
                <c:pt idx="110">
                  <c:v>45926</c:v>
                </c:pt>
                <c:pt idx="111">
                  <c:v>45925</c:v>
                </c:pt>
                <c:pt idx="112">
                  <c:v>45924</c:v>
                </c:pt>
                <c:pt idx="113">
                  <c:v>45923</c:v>
                </c:pt>
                <c:pt idx="114">
                  <c:v>45922</c:v>
                </c:pt>
                <c:pt idx="115">
                  <c:v>45919</c:v>
                </c:pt>
                <c:pt idx="116">
                  <c:v>45918</c:v>
                </c:pt>
                <c:pt idx="117">
                  <c:v>45917</c:v>
                </c:pt>
                <c:pt idx="118">
                  <c:v>45916</c:v>
                </c:pt>
                <c:pt idx="119">
                  <c:v>45915</c:v>
                </c:pt>
                <c:pt idx="120">
                  <c:v>45912</c:v>
                </c:pt>
                <c:pt idx="121">
                  <c:v>45911</c:v>
                </c:pt>
                <c:pt idx="122">
                  <c:v>45910</c:v>
                </c:pt>
                <c:pt idx="123">
                  <c:v>45909</c:v>
                </c:pt>
                <c:pt idx="124">
                  <c:v>45908</c:v>
                </c:pt>
                <c:pt idx="125">
                  <c:v>45905</c:v>
                </c:pt>
                <c:pt idx="126">
                  <c:v>45904</c:v>
                </c:pt>
                <c:pt idx="127">
                  <c:v>45903</c:v>
                </c:pt>
                <c:pt idx="128">
                  <c:v>45902</c:v>
                </c:pt>
                <c:pt idx="129">
                  <c:v>45898</c:v>
                </c:pt>
                <c:pt idx="130">
                  <c:v>45897</c:v>
                </c:pt>
                <c:pt idx="131">
                  <c:v>45896</c:v>
                </c:pt>
                <c:pt idx="132">
                  <c:v>45895</c:v>
                </c:pt>
                <c:pt idx="133">
                  <c:v>45894</c:v>
                </c:pt>
                <c:pt idx="134">
                  <c:v>45891</c:v>
                </c:pt>
                <c:pt idx="135">
                  <c:v>45890</c:v>
                </c:pt>
                <c:pt idx="136">
                  <c:v>45889</c:v>
                </c:pt>
                <c:pt idx="137">
                  <c:v>45888</c:v>
                </c:pt>
                <c:pt idx="138">
                  <c:v>45887</c:v>
                </c:pt>
                <c:pt idx="139">
                  <c:v>45884</c:v>
                </c:pt>
                <c:pt idx="140">
                  <c:v>45883</c:v>
                </c:pt>
                <c:pt idx="141">
                  <c:v>45882</c:v>
                </c:pt>
                <c:pt idx="142">
                  <c:v>45881</c:v>
                </c:pt>
                <c:pt idx="143">
                  <c:v>45880</c:v>
                </c:pt>
                <c:pt idx="144">
                  <c:v>45877</c:v>
                </c:pt>
                <c:pt idx="145">
                  <c:v>45876</c:v>
                </c:pt>
                <c:pt idx="146">
                  <c:v>45875</c:v>
                </c:pt>
                <c:pt idx="147">
                  <c:v>45874</c:v>
                </c:pt>
                <c:pt idx="148">
                  <c:v>45873</c:v>
                </c:pt>
                <c:pt idx="149">
                  <c:v>45870</c:v>
                </c:pt>
                <c:pt idx="150">
                  <c:v>45869</c:v>
                </c:pt>
                <c:pt idx="151">
                  <c:v>45868</c:v>
                </c:pt>
                <c:pt idx="152">
                  <c:v>45867</c:v>
                </c:pt>
                <c:pt idx="153">
                  <c:v>45866</c:v>
                </c:pt>
                <c:pt idx="154">
                  <c:v>45863</c:v>
                </c:pt>
                <c:pt idx="155">
                  <c:v>45862</c:v>
                </c:pt>
                <c:pt idx="156">
                  <c:v>45861</c:v>
                </c:pt>
                <c:pt idx="157">
                  <c:v>45860</c:v>
                </c:pt>
                <c:pt idx="158">
                  <c:v>45859</c:v>
                </c:pt>
                <c:pt idx="159">
                  <c:v>45856</c:v>
                </c:pt>
                <c:pt idx="160">
                  <c:v>45855</c:v>
                </c:pt>
                <c:pt idx="161">
                  <c:v>45854</c:v>
                </c:pt>
                <c:pt idx="162">
                  <c:v>45853</c:v>
                </c:pt>
                <c:pt idx="163">
                  <c:v>45852</c:v>
                </c:pt>
                <c:pt idx="164">
                  <c:v>45849</c:v>
                </c:pt>
                <c:pt idx="165">
                  <c:v>45848</c:v>
                </c:pt>
                <c:pt idx="166">
                  <c:v>45847</c:v>
                </c:pt>
                <c:pt idx="167">
                  <c:v>45846</c:v>
                </c:pt>
                <c:pt idx="168">
                  <c:v>45845</c:v>
                </c:pt>
                <c:pt idx="169">
                  <c:v>45841</c:v>
                </c:pt>
                <c:pt idx="170">
                  <c:v>45840</c:v>
                </c:pt>
                <c:pt idx="171">
                  <c:v>45839</c:v>
                </c:pt>
                <c:pt idx="172">
                  <c:v>45838</c:v>
                </c:pt>
                <c:pt idx="173">
                  <c:v>45835</c:v>
                </c:pt>
                <c:pt idx="174">
                  <c:v>45834</c:v>
                </c:pt>
                <c:pt idx="175">
                  <c:v>45833</c:v>
                </c:pt>
                <c:pt idx="176">
                  <c:v>45832</c:v>
                </c:pt>
                <c:pt idx="177">
                  <c:v>45831</c:v>
                </c:pt>
                <c:pt idx="178">
                  <c:v>45828</c:v>
                </c:pt>
                <c:pt idx="179">
                  <c:v>45826</c:v>
                </c:pt>
                <c:pt idx="180">
                  <c:v>45825</c:v>
                </c:pt>
                <c:pt idx="181">
                  <c:v>45824</c:v>
                </c:pt>
                <c:pt idx="182">
                  <c:v>45821</c:v>
                </c:pt>
                <c:pt idx="183">
                  <c:v>45820</c:v>
                </c:pt>
                <c:pt idx="184">
                  <c:v>45819</c:v>
                </c:pt>
                <c:pt idx="185">
                  <c:v>45818</c:v>
                </c:pt>
                <c:pt idx="186">
                  <c:v>45817</c:v>
                </c:pt>
                <c:pt idx="187">
                  <c:v>45814</c:v>
                </c:pt>
                <c:pt idx="188">
                  <c:v>45813</c:v>
                </c:pt>
                <c:pt idx="189">
                  <c:v>45812</c:v>
                </c:pt>
                <c:pt idx="190">
                  <c:v>45811</c:v>
                </c:pt>
                <c:pt idx="191">
                  <c:v>45810</c:v>
                </c:pt>
                <c:pt idx="192">
                  <c:v>45807</c:v>
                </c:pt>
                <c:pt idx="193">
                  <c:v>45806</c:v>
                </c:pt>
                <c:pt idx="194">
                  <c:v>45805</c:v>
                </c:pt>
                <c:pt idx="195">
                  <c:v>45804</c:v>
                </c:pt>
                <c:pt idx="196">
                  <c:v>45800</c:v>
                </c:pt>
                <c:pt idx="197">
                  <c:v>45799</c:v>
                </c:pt>
                <c:pt idx="198">
                  <c:v>45798</c:v>
                </c:pt>
                <c:pt idx="199">
                  <c:v>45797</c:v>
                </c:pt>
                <c:pt idx="200">
                  <c:v>45796</c:v>
                </c:pt>
                <c:pt idx="201">
                  <c:v>45793</c:v>
                </c:pt>
                <c:pt idx="202">
                  <c:v>45792</c:v>
                </c:pt>
                <c:pt idx="203">
                  <c:v>45791</c:v>
                </c:pt>
                <c:pt idx="204">
                  <c:v>45790</c:v>
                </c:pt>
                <c:pt idx="205">
                  <c:v>45789</c:v>
                </c:pt>
                <c:pt idx="206">
                  <c:v>45786</c:v>
                </c:pt>
                <c:pt idx="207">
                  <c:v>45785</c:v>
                </c:pt>
                <c:pt idx="208">
                  <c:v>45784</c:v>
                </c:pt>
                <c:pt idx="209">
                  <c:v>45783</c:v>
                </c:pt>
                <c:pt idx="210">
                  <c:v>45782</c:v>
                </c:pt>
                <c:pt idx="211">
                  <c:v>45779</c:v>
                </c:pt>
                <c:pt idx="212">
                  <c:v>45778</c:v>
                </c:pt>
                <c:pt idx="213">
                  <c:v>45777</c:v>
                </c:pt>
                <c:pt idx="214">
                  <c:v>45776</c:v>
                </c:pt>
                <c:pt idx="215">
                  <c:v>45775</c:v>
                </c:pt>
                <c:pt idx="216">
                  <c:v>45772</c:v>
                </c:pt>
                <c:pt idx="217">
                  <c:v>45771</c:v>
                </c:pt>
                <c:pt idx="218">
                  <c:v>45770</c:v>
                </c:pt>
                <c:pt idx="219">
                  <c:v>45769</c:v>
                </c:pt>
                <c:pt idx="220">
                  <c:v>45768</c:v>
                </c:pt>
                <c:pt idx="221">
                  <c:v>45764</c:v>
                </c:pt>
                <c:pt idx="222">
                  <c:v>45763</c:v>
                </c:pt>
                <c:pt idx="223">
                  <c:v>45762</c:v>
                </c:pt>
                <c:pt idx="224">
                  <c:v>45761</c:v>
                </c:pt>
                <c:pt idx="225">
                  <c:v>45758</c:v>
                </c:pt>
                <c:pt idx="226">
                  <c:v>45757</c:v>
                </c:pt>
                <c:pt idx="227">
                  <c:v>45756</c:v>
                </c:pt>
                <c:pt idx="228">
                  <c:v>45755</c:v>
                </c:pt>
                <c:pt idx="229">
                  <c:v>45754</c:v>
                </c:pt>
                <c:pt idx="230">
                  <c:v>45751</c:v>
                </c:pt>
                <c:pt idx="231">
                  <c:v>45750</c:v>
                </c:pt>
                <c:pt idx="232">
                  <c:v>45749</c:v>
                </c:pt>
                <c:pt idx="233">
                  <c:v>45748</c:v>
                </c:pt>
                <c:pt idx="234">
                  <c:v>45747</c:v>
                </c:pt>
                <c:pt idx="235">
                  <c:v>45744</c:v>
                </c:pt>
                <c:pt idx="236">
                  <c:v>45743</c:v>
                </c:pt>
                <c:pt idx="237">
                  <c:v>45742</c:v>
                </c:pt>
                <c:pt idx="238">
                  <c:v>45741</c:v>
                </c:pt>
                <c:pt idx="239">
                  <c:v>45740</c:v>
                </c:pt>
                <c:pt idx="240">
                  <c:v>45737</c:v>
                </c:pt>
                <c:pt idx="241">
                  <c:v>45736</c:v>
                </c:pt>
                <c:pt idx="242">
                  <c:v>45735</c:v>
                </c:pt>
                <c:pt idx="243">
                  <c:v>45734</c:v>
                </c:pt>
                <c:pt idx="244">
                  <c:v>45733</c:v>
                </c:pt>
                <c:pt idx="245">
                  <c:v>45730</c:v>
                </c:pt>
                <c:pt idx="246">
                  <c:v>45729</c:v>
                </c:pt>
                <c:pt idx="247">
                  <c:v>45728</c:v>
                </c:pt>
                <c:pt idx="248">
                  <c:v>45727</c:v>
                </c:pt>
                <c:pt idx="249">
                  <c:v>45726</c:v>
                </c:pt>
                <c:pt idx="250">
                  <c:v>45723</c:v>
                </c:pt>
              </c:numCache>
            </c:numRef>
          </c:cat>
          <c:val>
            <c:numRef>
              <c:f>'Data Output - Scrub'!$D$4:$D$254</c:f>
              <c:numCache>
                <c:formatCode>0.0%_);\ \(0.0%\)</c:formatCode>
                <c:ptCount val="251"/>
                <c:pt idx="0">
                  <c:v>0.34538954993017823</c:v>
                </c:pt>
                <c:pt idx="1">
                  <c:v>0.34365090305553253</c:v>
                </c:pt>
                <c:pt idx="2">
                  <c:v>0.3355886226860687</c:v>
                </c:pt>
                <c:pt idx="3">
                  <c:v>0.34533165993797182</c:v>
                </c:pt>
                <c:pt idx="4">
                  <c:v>0.3581142614674323</c:v>
                </c:pt>
                <c:pt idx="5">
                  <c:v>0.33209730000335924</c:v>
                </c:pt>
                <c:pt idx="6">
                  <c:v>0.31010071635673059</c:v>
                </c:pt>
                <c:pt idx="7">
                  <c:v>0.30675767682759897</c:v>
                </c:pt>
                <c:pt idx="8">
                  <c:v>0.31224709897378433</c:v>
                </c:pt>
                <c:pt idx="9">
                  <c:v>0.31374739787800993</c:v>
                </c:pt>
                <c:pt idx="10">
                  <c:v>0.30556529115131409</c:v>
                </c:pt>
                <c:pt idx="11">
                  <c:v>0.31496782537673423</c:v>
                </c:pt>
                <c:pt idx="12">
                  <c:v>0.30662750086651586</c:v>
                </c:pt>
                <c:pt idx="13">
                  <c:v>0.28011440672612253</c:v>
                </c:pt>
                <c:pt idx="14">
                  <c:v>0.29545221766844348</c:v>
                </c:pt>
                <c:pt idx="15">
                  <c:v>0.28842070995590829</c:v>
                </c:pt>
                <c:pt idx="16">
                  <c:v>0.31409777342039746</c:v>
                </c:pt>
                <c:pt idx="17">
                  <c:v>0.2805936049126484</c:v>
                </c:pt>
                <c:pt idx="18">
                  <c:v>0.28161769135260128</c:v>
                </c:pt>
                <c:pt idx="19">
                  <c:v>0.27099241906011912</c:v>
                </c:pt>
                <c:pt idx="20">
                  <c:v>0.24739447170968959</c:v>
                </c:pt>
                <c:pt idx="21">
                  <c:v>0.26090862783963659</c:v>
                </c:pt>
                <c:pt idx="22">
                  <c:v>0.23317862704211406</c:v>
                </c:pt>
                <c:pt idx="23">
                  <c:v>0.19395230833796021</c:v>
                </c:pt>
                <c:pt idx="24">
                  <c:v>0.21725480603461178</c:v>
                </c:pt>
                <c:pt idx="25">
                  <c:v>0.20531330283583471</c:v>
                </c:pt>
                <c:pt idx="26">
                  <c:v>0.19243882073723739</c:v>
                </c:pt>
                <c:pt idx="27">
                  <c:v>0.18365574996976591</c:v>
                </c:pt>
                <c:pt idx="28">
                  <c:v>0.17209601102122818</c:v>
                </c:pt>
                <c:pt idx="29">
                  <c:v>0.17164703953033111</c:v>
                </c:pt>
                <c:pt idx="30">
                  <c:v>0.16451453412567701</c:v>
                </c:pt>
                <c:pt idx="31">
                  <c:v>0.16136850962109747</c:v>
                </c:pt>
                <c:pt idx="32">
                  <c:v>0.13432714161853723</c:v>
                </c:pt>
                <c:pt idx="33">
                  <c:v>0.13625234007724402</c:v>
                </c:pt>
                <c:pt idx="34">
                  <c:v>0.13353884256177254</c:v>
                </c:pt>
                <c:pt idx="35">
                  <c:v>0.14393909385959702</c:v>
                </c:pt>
                <c:pt idx="36">
                  <c:v>0.11864105901366301</c:v>
                </c:pt>
                <c:pt idx="37">
                  <c:v>0.10180324793915375</c:v>
                </c:pt>
                <c:pt idx="38">
                  <c:v>0.10909391571254033</c:v>
                </c:pt>
                <c:pt idx="39">
                  <c:v>0.10507685874561787</c:v>
                </c:pt>
                <c:pt idx="40">
                  <c:v>7.0818089224422356E-2</c:v>
                </c:pt>
                <c:pt idx="41">
                  <c:v>8.3667825550466118E-2</c:v>
                </c:pt>
                <c:pt idx="42">
                  <c:v>0.11498958387236598</c:v>
                </c:pt>
                <c:pt idx="43">
                  <c:v>8.5959582306333007E-2</c:v>
                </c:pt>
                <c:pt idx="44">
                  <c:v>6.3769012700161345E-2</c:v>
                </c:pt>
                <c:pt idx="45">
                  <c:v>6.9294878258900641E-2</c:v>
                </c:pt>
                <c:pt idx="46">
                  <c:v>6.1317832360051908E-2</c:v>
                </c:pt>
                <c:pt idx="47">
                  <c:v>5.1378970402534918E-2</c:v>
                </c:pt>
                <c:pt idx="48">
                  <c:v>5.4336102105881426E-2</c:v>
                </c:pt>
                <c:pt idx="49">
                  <c:v>5.7872303284525375E-2</c:v>
                </c:pt>
                <c:pt idx="50">
                  <c:v>5.1091792004260415E-2</c:v>
                </c:pt>
                <c:pt idx="51">
                  <c:v>3.9873456684665028E-2</c:v>
                </c:pt>
                <c:pt idx="52">
                  <c:v>3.9148378819098044E-2</c:v>
                </c:pt>
                <c:pt idx="53">
                  <c:v>5.4112637068094216E-2</c:v>
                </c:pt>
                <c:pt idx="54">
                  <c:v>3.1272793962527745E-2</c:v>
                </c:pt>
                <c:pt idx="55">
                  <c:v>6.292116266785612E-2</c:v>
                </c:pt>
                <c:pt idx="56">
                  <c:v>7.0923310013376983E-2</c:v>
                </c:pt>
                <c:pt idx="57">
                  <c:v>8.0559822083118751E-2</c:v>
                </c:pt>
                <c:pt idx="58">
                  <c:v>8.5155058511658555E-2</c:v>
                </c:pt>
                <c:pt idx="59">
                  <c:v>7.3111377759402393E-2</c:v>
                </c:pt>
                <c:pt idx="60">
                  <c:v>6.5802090178130185E-2</c:v>
                </c:pt>
                <c:pt idx="61">
                  <c:v>7.6954713060631411E-2</c:v>
                </c:pt>
                <c:pt idx="62">
                  <c:v>8.1614568161396908E-2</c:v>
                </c:pt>
                <c:pt idx="63">
                  <c:v>7.7468085727651334E-2</c:v>
                </c:pt>
                <c:pt idx="64">
                  <c:v>5.7711645008554913E-2</c:v>
                </c:pt>
                <c:pt idx="65">
                  <c:v>7.1407776562494127E-2</c:v>
                </c:pt>
                <c:pt idx="66">
                  <c:v>6.1696776831588807E-2</c:v>
                </c:pt>
                <c:pt idx="67">
                  <c:v>4.7812970237794017E-2</c:v>
                </c:pt>
                <c:pt idx="68">
                  <c:v>4.0783282737276917E-2</c:v>
                </c:pt>
                <c:pt idx="69">
                  <c:v>4.7954301849990347E-2</c:v>
                </c:pt>
                <c:pt idx="70">
                  <c:v>5.1304814708196318E-2</c:v>
                </c:pt>
                <c:pt idx="71">
                  <c:v>4.5845127216844903E-2</c:v>
                </c:pt>
                <c:pt idx="72">
                  <c:v>5.6880097305572121E-2</c:v>
                </c:pt>
                <c:pt idx="73">
                  <c:v>7.059475378786445E-2</c:v>
                </c:pt>
                <c:pt idx="74">
                  <c:v>6.1969798865831649E-2</c:v>
                </c:pt>
                <c:pt idx="75">
                  <c:v>8.1266483483215954E-2</c:v>
                </c:pt>
                <c:pt idx="76">
                  <c:v>6.3868612701873953E-2</c:v>
                </c:pt>
                <c:pt idx="77">
                  <c:v>6.0251675738594912E-2</c:v>
                </c:pt>
                <c:pt idx="78">
                  <c:v>7.5560078426727129E-2</c:v>
                </c:pt>
                <c:pt idx="79">
                  <c:v>6.1862161212130784E-2</c:v>
                </c:pt>
                <c:pt idx="80">
                  <c:v>5.2215803540720744E-2</c:v>
                </c:pt>
                <c:pt idx="81">
                  <c:v>3.6085449342046161E-2</c:v>
                </c:pt>
                <c:pt idx="82">
                  <c:v>2.7136163460869795E-2</c:v>
                </c:pt>
                <c:pt idx="83">
                  <c:v>2.5178743488821594E-2</c:v>
                </c:pt>
                <c:pt idx="84">
                  <c:v>3.4683189724076302E-2</c:v>
                </c:pt>
                <c:pt idx="85">
                  <c:v>3.5886576105474577E-2</c:v>
                </c:pt>
                <c:pt idx="86">
                  <c:v>2.9129274724436983E-2</c:v>
                </c:pt>
                <c:pt idx="87">
                  <c:v>3.6221479046645015E-2</c:v>
                </c:pt>
                <c:pt idx="88">
                  <c:v>2.799106290466355E-2</c:v>
                </c:pt>
                <c:pt idx="89">
                  <c:v>3.8867442340277024E-2</c:v>
                </c:pt>
                <c:pt idx="90">
                  <c:v>3.5790210589879481E-2</c:v>
                </c:pt>
                <c:pt idx="91">
                  <c:v>4.6347325644552767E-2</c:v>
                </c:pt>
                <c:pt idx="92">
                  <c:v>3.3013658314265226E-2</c:v>
                </c:pt>
                <c:pt idx="93">
                  <c:v>1.9520814296339496E-2</c:v>
                </c:pt>
                <c:pt idx="94">
                  <c:v>2.1601668838020345E-2</c:v>
                </c:pt>
                <c:pt idx="95">
                  <c:v>1.1758546596194748E-2</c:v>
                </c:pt>
                <c:pt idx="96">
                  <c:v>3.3538676106756784E-3</c:v>
                </c:pt>
                <c:pt idx="97">
                  <c:v>1.4717416179115048E-2</c:v>
                </c:pt>
                <c:pt idx="98">
                  <c:v>1.5568058101491858E-2</c:v>
                </c:pt>
                <c:pt idx="99">
                  <c:v>1.6256924791398147E-2</c:v>
                </c:pt>
                <c:pt idx="100">
                  <c:v>2.002435043658437E-3</c:v>
                </c:pt>
                <c:pt idx="101">
                  <c:v>3.0876688958207124E-2</c:v>
                </c:pt>
                <c:pt idx="102">
                  <c:v>4.4435400296681422E-2</c:v>
                </c:pt>
                <c:pt idx="103">
                  <c:v>5.0469759439641278E-2</c:v>
                </c:pt>
                <c:pt idx="104">
                  <c:v>4.8957737623898795E-2</c:v>
                </c:pt>
                <c:pt idx="105">
                  <c:v>4.3552093590618457E-2</c:v>
                </c:pt>
                <c:pt idx="106">
                  <c:v>3.6590864378470513E-2</c:v>
                </c:pt>
                <c:pt idx="107">
                  <c:v>4.7319818130421964E-2</c:v>
                </c:pt>
                <c:pt idx="108">
                  <c:v>4.773646202161274E-2</c:v>
                </c:pt>
                <c:pt idx="109">
                  <c:v>5.9097605986835618E-2</c:v>
                </c:pt>
                <c:pt idx="110">
                  <c:v>7.9677726986357125E-2</c:v>
                </c:pt>
                <c:pt idx="111">
                  <c:v>6.9277645491407469E-2</c:v>
                </c:pt>
                <c:pt idx="112">
                  <c:v>6.0100937137698762E-2</c:v>
                </c:pt>
                <c:pt idx="113">
                  <c:v>4.7227378115553477E-2</c:v>
                </c:pt>
                <c:pt idx="114">
                  <c:v>2.9575174548449611E-2</c:v>
                </c:pt>
                <c:pt idx="115">
                  <c:v>3.1471884254240766E-2</c:v>
                </c:pt>
                <c:pt idx="116">
                  <c:v>4.481316124291837E-2</c:v>
                </c:pt>
                <c:pt idx="117">
                  <c:v>4.9339333167428945E-2</c:v>
                </c:pt>
                <c:pt idx="118">
                  <c:v>4.6438349860787438E-2</c:v>
                </c:pt>
                <c:pt idx="119">
                  <c:v>2.8630898573339038E-2</c:v>
                </c:pt>
                <c:pt idx="120">
                  <c:v>3.1638974809769141E-2</c:v>
                </c:pt>
                <c:pt idx="121">
                  <c:v>3.7284073494830781E-2</c:v>
                </c:pt>
                <c:pt idx="122">
                  <c:v>3.7660409333765583E-2</c:v>
                </c:pt>
                <c:pt idx="123">
                  <c:v>1.9551736326752122E-2</c:v>
                </c:pt>
                <c:pt idx="124">
                  <c:v>1.4104645731154193E-2</c:v>
                </c:pt>
                <c:pt idx="125">
                  <c:v>1.5587659205591535E-2</c:v>
                </c:pt>
                <c:pt idx="126">
                  <c:v>3.6922519235389473E-2</c:v>
                </c:pt>
                <c:pt idx="127">
                  <c:v>3.077308240520267E-2</c:v>
                </c:pt>
                <c:pt idx="128">
                  <c:v>5.4681461193306406E-2</c:v>
                </c:pt>
                <c:pt idx="129">
                  <c:v>5.2220614064631972E-2</c:v>
                </c:pt>
                <c:pt idx="130">
                  <c:v>4.6553135652025047E-2</c:v>
                </c:pt>
                <c:pt idx="131">
                  <c:v>3.945008804412737E-2</c:v>
                </c:pt>
                <c:pt idx="132">
                  <c:v>2.7603812912689138E-2</c:v>
                </c:pt>
                <c:pt idx="133">
                  <c:v>2.9705289131496358E-2</c:v>
                </c:pt>
                <c:pt idx="134">
                  <c:v>2.7004723626900217E-2</c:v>
                </c:pt>
                <c:pt idx="135">
                  <c:v>6.912520250010914E-3</c:v>
                </c:pt>
                <c:pt idx="136">
                  <c:v>-1.595968375769985E-4</c:v>
                </c:pt>
                <c:pt idx="137">
                  <c:v>-8.8191210290212048E-3</c:v>
                </c:pt>
                <c:pt idx="138">
                  <c:v>-9.3565550539224766E-3</c:v>
                </c:pt>
                <c:pt idx="139">
                  <c:v>-4.2548512389969061E-3</c:v>
                </c:pt>
                <c:pt idx="140">
                  <c:v>-4.4275652539079143E-3</c:v>
                </c:pt>
                <c:pt idx="141">
                  <c:v>-3.1074289658222652E-3</c:v>
                </c:pt>
                <c:pt idx="142">
                  <c:v>-1.4927014277254926E-2</c:v>
                </c:pt>
                <c:pt idx="143">
                  <c:v>-1.9729647590426252E-2</c:v>
                </c:pt>
                <c:pt idx="144">
                  <c:v>-1.191529957111399E-2</c:v>
                </c:pt>
                <c:pt idx="145">
                  <c:v>-1.8264913630014378E-2</c:v>
                </c:pt>
                <c:pt idx="146">
                  <c:v>-1.4451161690193289E-2</c:v>
                </c:pt>
                <c:pt idx="147">
                  <c:v>-5.4342465443916414E-3</c:v>
                </c:pt>
                <c:pt idx="148">
                  <c:v>-6.7134793583363715E-3</c:v>
                </c:pt>
                <c:pt idx="149">
                  <c:v>-2.3307455765552731E-3</c:v>
                </c:pt>
                <c:pt idx="150">
                  <c:v>1.526211203920539E-2</c:v>
                </c:pt>
                <c:pt idx="151">
                  <c:v>2.0667868537599218E-2</c:v>
                </c:pt>
                <c:pt idx="152">
                  <c:v>3.4637686623038066E-2</c:v>
                </c:pt>
                <c:pt idx="153">
                  <c:v>2.4834660506042498E-2</c:v>
                </c:pt>
                <c:pt idx="154">
                  <c:v>1.3148190854194155E-2</c:v>
                </c:pt>
                <c:pt idx="155">
                  <c:v>1.7194384391557377E-2</c:v>
                </c:pt>
                <c:pt idx="156">
                  <c:v>1.0000423854022387E-2</c:v>
                </c:pt>
                <c:pt idx="157">
                  <c:v>-5.264574483906017E-3</c:v>
                </c:pt>
                <c:pt idx="158">
                  <c:v>-1.05025355849952E-2</c:v>
                </c:pt>
                <c:pt idx="159">
                  <c:v>-8.8829368166926765E-4</c:v>
                </c:pt>
                <c:pt idx="160">
                  <c:v>8.7624933938658962E-3</c:v>
                </c:pt>
                <c:pt idx="161">
                  <c:v>4.1541862293270528E-3</c:v>
                </c:pt>
                <c:pt idx="162">
                  <c:v>1.2632912211027332E-2</c:v>
                </c:pt>
                <c:pt idx="163">
                  <c:v>2.6442929383717909E-2</c:v>
                </c:pt>
                <c:pt idx="164">
                  <c:v>3.8908847879589391E-2</c:v>
                </c:pt>
                <c:pt idx="165">
                  <c:v>3.392237063492104E-2</c:v>
                </c:pt>
                <c:pt idx="166">
                  <c:v>2.5797538521416925E-2</c:v>
                </c:pt>
                <c:pt idx="167">
                  <c:v>3.0947549468044427E-2</c:v>
                </c:pt>
                <c:pt idx="168">
                  <c:v>3.6258934961399801E-3</c:v>
                </c:pt>
                <c:pt idx="169">
                  <c:v>1.3737275140325949E-2</c:v>
                </c:pt>
                <c:pt idx="170">
                  <c:v>1.1227612848955886E-2</c:v>
                </c:pt>
                <c:pt idx="171">
                  <c:v>-5.6543857361917556E-3</c:v>
                </c:pt>
                <c:pt idx="172">
                  <c:v>-1.3565283357623486E-2</c:v>
                </c:pt>
                <c:pt idx="173">
                  <c:v>-6.9922035504310998E-3</c:v>
                </c:pt>
                <c:pt idx="174">
                  <c:v>-1.9973154789099112E-3</c:v>
                </c:pt>
                <c:pt idx="175">
                  <c:v>-1.6773560780712557E-2</c:v>
                </c:pt>
                <c:pt idx="176">
                  <c:v>-1.2483723164998396E-2</c:v>
                </c:pt>
                <c:pt idx="177">
                  <c:v>2.6831286774327621E-3</c:v>
                </c:pt>
                <c:pt idx="178">
                  <c:v>2.8506735939276807E-2</c:v>
                </c:pt>
                <c:pt idx="179">
                  <c:v>1.7828659970141842E-2</c:v>
                </c:pt>
                <c:pt idx="180">
                  <c:v>2.4776869131664086E-2</c:v>
                </c:pt>
                <c:pt idx="181">
                  <c:v>1.4341707269912973E-2</c:v>
                </c:pt>
                <c:pt idx="182">
                  <c:v>1.7242423361346654E-2</c:v>
                </c:pt>
                <c:pt idx="183">
                  <c:v>-4.47619956846097E-4</c:v>
                </c:pt>
                <c:pt idx="184">
                  <c:v>-4.4880597889901709E-3</c:v>
                </c:pt>
                <c:pt idx="185">
                  <c:v>-1.9091989421992254E-2</c:v>
                </c:pt>
                <c:pt idx="186">
                  <c:v>-3.6237751485713121E-2</c:v>
                </c:pt>
                <c:pt idx="187">
                  <c:v>-3.8395621148724787E-2</c:v>
                </c:pt>
                <c:pt idx="188">
                  <c:v>-5.711178629124973E-2</c:v>
                </c:pt>
                <c:pt idx="189">
                  <c:v>-5.5582578805720428E-2</c:v>
                </c:pt>
                <c:pt idx="190">
                  <c:v>-3.7754219318867112E-2</c:v>
                </c:pt>
                <c:pt idx="191">
                  <c:v>-4.832468682597877E-2</c:v>
                </c:pt>
                <c:pt idx="192">
                  <c:v>-5.916356561541946E-2</c:v>
                </c:pt>
                <c:pt idx="193">
                  <c:v>-5.2745639819605825E-2</c:v>
                </c:pt>
                <c:pt idx="194">
                  <c:v>-5.9065098606556884E-2</c:v>
                </c:pt>
                <c:pt idx="195">
                  <c:v>-4.7168293996694644E-2</c:v>
                </c:pt>
                <c:pt idx="196">
                  <c:v>-5.5127278904654846E-2</c:v>
                </c:pt>
                <c:pt idx="197">
                  <c:v>-5.7790602941244773E-2</c:v>
                </c:pt>
                <c:pt idx="198">
                  <c:v>-5.3602457509044965E-2</c:v>
                </c:pt>
                <c:pt idx="199">
                  <c:v>-3.6486901911227679E-2</c:v>
                </c:pt>
                <c:pt idx="200">
                  <c:v>-2.7061947924187136E-2</c:v>
                </c:pt>
                <c:pt idx="201">
                  <c:v>-1.4517626459722521E-2</c:v>
                </c:pt>
                <c:pt idx="202">
                  <c:v>-1.2704435240782743E-2</c:v>
                </c:pt>
                <c:pt idx="203">
                  <c:v>-1.684372562871829E-2</c:v>
                </c:pt>
                <c:pt idx="204">
                  <c:v>-1.098717360237444E-2</c:v>
                </c:pt>
                <c:pt idx="205">
                  <c:v>-2.3917421527678614E-2</c:v>
                </c:pt>
                <c:pt idx="206">
                  <c:v>-4.7476561767914378E-2</c:v>
                </c:pt>
                <c:pt idx="207">
                  <c:v>-5.7342697118628931E-2</c:v>
                </c:pt>
                <c:pt idx="208">
                  <c:v>-6.9040869542647265E-2</c:v>
                </c:pt>
                <c:pt idx="209">
                  <c:v>-6.9820286566037032E-2</c:v>
                </c:pt>
                <c:pt idx="210">
                  <c:v>-7.086860306154151E-2</c:v>
                </c:pt>
                <c:pt idx="211">
                  <c:v>-5.2101558763989149E-2</c:v>
                </c:pt>
                <c:pt idx="212">
                  <c:v>-6.4962611599415257E-2</c:v>
                </c:pt>
                <c:pt idx="213">
                  <c:v>-6.8417868221064423E-2</c:v>
                </c:pt>
                <c:pt idx="214">
                  <c:v>-4.3907490864512795E-2</c:v>
                </c:pt>
                <c:pt idx="215">
                  <c:v>-4.0375749670850496E-2</c:v>
                </c:pt>
                <c:pt idx="216">
                  <c:v>-4.6366777709000925E-2</c:v>
                </c:pt>
                <c:pt idx="217">
                  <c:v>-4.5293878796236982E-2</c:v>
                </c:pt>
                <c:pt idx="218">
                  <c:v>-5.9093287812651024E-2</c:v>
                </c:pt>
                <c:pt idx="219">
                  <c:v>-5.6550209295077425E-2</c:v>
                </c:pt>
                <c:pt idx="220">
                  <c:v>-8.0736439275052876E-2</c:v>
                </c:pt>
                <c:pt idx="221">
                  <c:v>-5.6972456961487838E-2</c:v>
                </c:pt>
                <c:pt idx="222">
                  <c:v>-7.7948100812033946E-2</c:v>
                </c:pt>
                <c:pt idx="223">
                  <c:v>-8.5558085013582849E-2</c:v>
                </c:pt>
                <c:pt idx="224">
                  <c:v>-8.4406413211394235E-2</c:v>
                </c:pt>
                <c:pt idx="225">
                  <c:v>-8.6692331068954048E-2</c:v>
                </c:pt>
                <c:pt idx="226">
                  <c:v>-0.10898943205522685</c:v>
                </c:pt>
                <c:pt idx="227">
                  <c:v>-4.8114516460811954E-2</c:v>
                </c:pt>
                <c:pt idx="228">
                  <c:v>-0.11424548786340666</c:v>
                </c:pt>
                <c:pt idx="229">
                  <c:v>-9.171623179551204E-2</c:v>
                </c:pt>
                <c:pt idx="230">
                  <c:v>-8.3087775094231375E-2</c:v>
                </c:pt>
                <c:pt idx="231">
                  <c:v>4.2683994056152133E-3</c:v>
                </c:pt>
                <c:pt idx="232">
                  <c:v>8.5821933904860537E-2</c:v>
                </c:pt>
                <c:pt idx="233">
                  <c:v>8.5107794927626379E-2</c:v>
                </c:pt>
                <c:pt idx="234">
                  <c:v>7.8835504515440108E-2</c:v>
                </c:pt>
                <c:pt idx="235">
                  <c:v>6.7378480980160582E-2</c:v>
                </c:pt>
                <c:pt idx="236">
                  <c:v>7.2103597471680991E-2</c:v>
                </c:pt>
                <c:pt idx="237">
                  <c:v>8.1294378886443752E-2</c:v>
                </c:pt>
                <c:pt idx="238">
                  <c:v>7.4845583875808183E-2</c:v>
                </c:pt>
                <c:pt idx="239">
                  <c:v>6.985286987379552E-2</c:v>
                </c:pt>
                <c:pt idx="240">
                  <c:v>5.9214560507050609E-2</c:v>
                </c:pt>
                <c:pt idx="241">
                  <c:v>6.581319850209269E-2</c:v>
                </c:pt>
                <c:pt idx="242">
                  <c:v>6.1408163305033125E-2</c:v>
                </c:pt>
                <c:pt idx="243">
                  <c:v>4.4806558480330952E-2</c:v>
                </c:pt>
                <c:pt idx="244">
                  <c:v>4.2469032831255617E-2</c:v>
                </c:pt>
                <c:pt idx="245">
                  <c:v>2.6371547756541106E-2</c:v>
                </c:pt>
                <c:pt idx="246">
                  <c:v>-2.1384953848708221E-3</c:v>
                </c:pt>
                <c:pt idx="247">
                  <c:v>4.1749458625702117E-3</c:v>
                </c:pt>
                <c:pt idx="248">
                  <c:v>-2.16998048877457E-4</c:v>
                </c:pt>
                <c:pt idx="249">
                  <c:v>9.4833284616613871E-3</c:v>
                </c:pt>
                <c:pt idx="25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F7-4021-9343-58CF26F828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8787679"/>
        <c:axId val="1522339119"/>
      </c:lineChart>
      <c:dateAx>
        <c:axId val="1524216895"/>
        <c:scaling>
          <c:orientation val="minMax"/>
          <c:max val="46088"/>
        </c:scaling>
        <c:delete val="0"/>
        <c:axPos val="b"/>
        <c:numFmt formatCode="[$-409]mmm\-yy;@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4217375"/>
        <c:crosses val="autoZero"/>
        <c:auto val="1"/>
        <c:lblOffset val="100"/>
        <c:baseTimeUnit val="days"/>
      </c:dateAx>
      <c:valAx>
        <c:axId val="1524217375"/>
        <c:scaling>
          <c:orientation val="minMax"/>
          <c:min val="50"/>
        </c:scaling>
        <c:delete val="0"/>
        <c:axPos val="l"/>
        <c:numFmt formatCode="&quot;$&quot;#,##0.0_);\(&quot;$&quot;#,##0.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4216895"/>
        <c:crosses val="autoZero"/>
        <c:crossBetween val="between"/>
      </c:valAx>
      <c:valAx>
        <c:axId val="1522339119"/>
        <c:scaling>
          <c:orientation val="minMax"/>
          <c:min val="-0.2"/>
        </c:scaling>
        <c:delete val="0"/>
        <c:axPos val="r"/>
        <c:numFmt formatCode="0.0%_);\ \(0.0%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8787679"/>
        <c:crosses val="max"/>
        <c:crossBetween val="between"/>
      </c:valAx>
      <c:dateAx>
        <c:axId val="1148787679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522339119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4BF21-ADF7-4059-B7BD-8460911DAE57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0E4D9-58A3-4B4D-BA11-B75678ABF3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38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tally on the board or something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0E4D9-58A3-4B4D-BA11-B75678ABF3B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91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8E30E5-0DBF-98F4-88E9-479BB8CA8189}"/>
              </a:ext>
            </a:extLst>
          </p:cNvPr>
          <p:cNvSpPr/>
          <p:nvPr userDrawn="1"/>
        </p:nvSpPr>
        <p:spPr>
          <a:xfrm>
            <a:off x="356119" y="207963"/>
            <a:ext cx="1152175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9EAE3B-5A6B-606E-C322-677C25FDC0CE}"/>
              </a:ext>
            </a:extLst>
          </p:cNvPr>
          <p:cNvSpPr/>
          <p:nvPr userDrawn="1"/>
        </p:nvSpPr>
        <p:spPr>
          <a:xfrm>
            <a:off x="4526544" y="6250187"/>
            <a:ext cx="2836281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118AC7E-6AF8-5D54-1DF2-1C4E8D1136C5}"/>
              </a:ext>
            </a:extLst>
          </p:cNvPr>
          <p:cNvGrpSpPr/>
          <p:nvPr userDrawn="1"/>
        </p:nvGrpSpPr>
        <p:grpSpPr>
          <a:xfrm>
            <a:off x="1524000" y="2778906"/>
            <a:ext cx="8915400" cy="1300189"/>
            <a:chOff x="1524000" y="2778906"/>
            <a:chExt cx="8915400" cy="130018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30FB475-EDB5-45E4-9BA2-46C9A204B136}"/>
                </a:ext>
              </a:extLst>
            </p:cNvPr>
            <p:cNvSpPr/>
            <p:nvPr userDrawn="1"/>
          </p:nvSpPr>
          <p:spPr>
            <a:xfrm>
              <a:off x="1524000" y="2778906"/>
              <a:ext cx="8915400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r>
                <a:rPr kumimoji="0" lang="en-US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D01749"/>
                  </a:solidFill>
                  <a:effectLst/>
                  <a:uLnTx/>
                  <a:uFillTx/>
                  <a:latin typeface="Aptos Display" panose="02110004020202020204"/>
                  <a:ea typeface="+mj-ea"/>
                  <a:cs typeface="+mj-cs"/>
                </a:rPr>
                <a:t>SP26 | SIM Energy Sector Analysis </a:t>
              </a:r>
              <a:endParaRPr lang="en-US" sz="4500" b="1" dirty="0">
                <a:solidFill>
                  <a:srgbClr val="D01749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5262842-9893-5ED7-E109-F2ADD8C18D78}"/>
                </a:ext>
              </a:extLst>
            </p:cNvPr>
            <p:cNvSpPr/>
            <p:nvPr userDrawn="1"/>
          </p:nvSpPr>
          <p:spPr>
            <a:xfrm>
              <a:off x="1524000" y="3693306"/>
              <a:ext cx="8915400" cy="3857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l"/>
              <a:r>
                <a: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j-ea"/>
                  <a:cs typeface="+mj-cs"/>
                </a:rPr>
                <a:t>Materials Prepared For March 10</a:t>
              </a:r>
              <a:r>
                <a:rPr kumimoji="0" lang="en-US" sz="1800" b="0" i="1" u="none" strike="noStrike" kern="1200" cap="none" spc="0" normalizeH="0" baseline="3000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j-ea"/>
                  <a:cs typeface="+mj-cs"/>
                </a:rPr>
                <a:t>th</a:t>
              </a:r>
              <a:r>
                <a: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j-ea"/>
                  <a:cs typeface="+mj-cs"/>
                </a:rPr>
                <a:t>, 2026</a:t>
              </a:r>
              <a:endParaRPr lang="en-US" sz="1800" b="0" i="1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8070362-5D76-1C6C-C490-25A029A590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24000" y="3600450"/>
              <a:ext cx="8915400" cy="0"/>
            </a:xfrm>
            <a:prstGeom prst="straightConnector1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473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3C5F44-41F1-94B4-552F-BC896F559B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3E59DA-9715-6F06-0071-E9732B52D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2E1310-ECFF-D161-60B9-6FBFAC7AF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668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9E682-CEF1-E41B-1D69-CE23ED2B8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98CC2-5C61-A0E1-C782-2A25C15BD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6B04EC-B961-5D67-089A-BD5989420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36DA7F-E9E4-3B33-1379-C35A4E1B9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CFFC4-0BB2-D0D3-97FD-5AE909F72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EA1628-F877-6E26-2844-FA0C1ECFD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254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1CE8B-7454-24D1-EFBF-57E95687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24D90A-6D04-4D0F-095E-0AAB09F7D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784EC9-0371-BDE5-1AA7-797E66D98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FDFE3-481D-FD65-4587-86DD895791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DDBB8-6FFD-E00E-2EDF-439F03B68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32F82B-92DF-9C9C-0DFA-D69B2096F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239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012B1-CBD0-5F58-5F00-EFE07FE76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3B7AFC-03F9-11D0-FB5E-C740D471E1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B65B9-DD99-3E61-A68B-113BF83D21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93423-AD01-3B96-6F8E-914C2F21B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5402B-85E2-09AB-BF90-5E22C67F4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415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6E04D5-250E-B268-00F5-1F0ED3AECB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9E4E72-CEC0-E118-70E8-722E327F4D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7A45A-1116-67D3-6AB1-D20644AE46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E74F6-1E80-F095-07EB-FF71705A3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992F1-537C-4C54-3533-5E329B0E0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276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8E30E5-0DBF-98F4-88E9-479BB8CA8189}"/>
              </a:ext>
            </a:extLst>
          </p:cNvPr>
          <p:cNvSpPr/>
          <p:nvPr userDrawn="1"/>
        </p:nvSpPr>
        <p:spPr>
          <a:xfrm>
            <a:off x="356119" y="207963"/>
            <a:ext cx="1152175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9EAE3B-5A6B-606E-C322-677C25FDC0CE}"/>
              </a:ext>
            </a:extLst>
          </p:cNvPr>
          <p:cNvSpPr/>
          <p:nvPr userDrawn="1"/>
        </p:nvSpPr>
        <p:spPr>
          <a:xfrm>
            <a:off x="4526544" y="6250187"/>
            <a:ext cx="2836281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0FB475-EDB5-45E4-9BA2-46C9A204B136}"/>
              </a:ext>
            </a:extLst>
          </p:cNvPr>
          <p:cNvSpPr/>
          <p:nvPr userDrawn="1"/>
        </p:nvSpPr>
        <p:spPr>
          <a:xfrm>
            <a:off x="1524000" y="2438824"/>
            <a:ext cx="8915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D01749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SP26 | SIM Energy Sector Analysis</a:t>
            </a:r>
          </a:p>
          <a:p>
            <a:pPr algn="l"/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D01749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Questions &amp; Answers  </a:t>
            </a:r>
            <a:endParaRPr lang="en-US" sz="4500" b="1" dirty="0">
              <a:solidFill>
                <a:srgbClr val="D01749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262842-9893-5ED7-E109-F2ADD8C18D78}"/>
              </a:ext>
            </a:extLst>
          </p:cNvPr>
          <p:cNvSpPr/>
          <p:nvPr userDrawn="1"/>
        </p:nvSpPr>
        <p:spPr>
          <a:xfrm>
            <a:off x="1524000" y="3693306"/>
            <a:ext cx="8915400" cy="38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Materials Prepared For March 10</a:t>
            </a:r>
            <a:r>
              <a:rPr kumimoji="0" lang="en-US" sz="1800" b="0" i="1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, 2026</a:t>
            </a:r>
            <a:endParaRPr lang="en-US" sz="1800" b="0" i="1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8070362-5D76-1C6C-C490-25A029A590BD}"/>
              </a:ext>
            </a:extLst>
          </p:cNvPr>
          <p:cNvCxnSpPr>
            <a:cxnSpLocks/>
          </p:cNvCxnSpPr>
          <p:nvPr userDrawn="1"/>
        </p:nvCxnSpPr>
        <p:spPr>
          <a:xfrm>
            <a:off x="1524000" y="3600450"/>
            <a:ext cx="8915400" cy="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03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8E30E5-0DBF-98F4-88E9-479BB8CA8189}"/>
              </a:ext>
            </a:extLst>
          </p:cNvPr>
          <p:cNvSpPr/>
          <p:nvPr userDrawn="1"/>
        </p:nvSpPr>
        <p:spPr>
          <a:xfrm>
            <a:off x="356119" y="207963"/>
            <a:ext cx="1152175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9EAE3B-5A6B-606E-C322-677C25FDC0CE}"/>
              </a:ext>
            </a:extLst>
          </p:cNvPr>
          <p:cNvSpPr/>
          <p:nvPr userDrawn="1"/>
        </p:nvSpPr>
        <p:spPr>
          <a:xfrm>
            <a:off x="4526544" y="6250187"/>
            <a:ext cx="2836281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0FB475-EDB5-45E4-9BA2-46C9A204B136}"/>
              </a:ext>
            </a:extLst>
          </p:cNvPr>
          <p:cNvSpPr/>
          <p:nvPr userDrawn="1"/>
        </p:nvSpPr>
        <p:spPr>
          <a:xfrm>
            <a:off x="1524000" y="2438824"/>
            <a:ext cx="8915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D01749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SP26 | SIM Energy Sector Analysis</a:t>
            </a:r>
          </a:p>
          <a:p>
            <a:pPr algn="l"/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D01749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Class Vote   </a:t>
            </a:r>
            <a:endParaRPr lang="en-US" sz="4500" b="1" dirty="0">
              <a:solidFill>
                <a:srgbClr val="D01749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262842-9893-5ED7-E109-F2ADD8C18D78}"/>
              </a:ext>
            </a:extLst>
          </p:cNvPr>
          <p:cNvSpPr/>
          <p:nvPr userDrawn="1"/>
        </p:nvSpPr>
        <p:spPr>
          <a:xfrm>
            <a:off x="1524000" y="3693306"/>
            <a:ext cx="8915400" cy="385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Materials Prepared For March 10</a:t>
            </a:r>
            <a:r>
              <a:rPr kumimoji="0" lang="en-US" sz="1800" b="0" i="1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, 2026</a:t>
            </a:r>
            <a:endParaRPr lang="en-US" sz="1800" b="0" i="1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8070362-5D76-1C6C-C490-25A029A590BD}"/>
              </a:ext>
            </a:extLst>
          </p:cNvPr>
          <p:cNvCxnSpPr>
            <a:cxnSpLocks/>
          </p:cNvCxnSpPr>
          <p:nvPr userDrawn="1"/>
        </p:nvCxnSpPr>
        <p:spPr>
          <a:xfrm>
            <a:off x="1524000" y="3600450"/>
            <a:ext cx="8915400" cy="0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124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661" y="365126"/>
            <a:ext cx="11392678" cy="5399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C561566-1A69-BF9F-AF8E-FCFCB01E615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99661" y="1188461"/>
            <a:ext cx="2438789" cy="175899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680FC1-C514-D0F6-CC46-33F7EDAC361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873947" y="1188461"/>
            <a:ext cx="2441448" cy="175899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D459F34-A447-0E10-D8F4-DFFBE4EE4B50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9350891" y="1188461"/>
            <a:ext cx="2441448" cy="175899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EFDF2-B71E-97DF-0390-559A6C26856E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9661" y="3767666"/>
            <a:ext cx="2441448" cy="175899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450C69-94E3-F56A-373C-0F8209F18AD4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4875276" y="3767666"/>
            <a:ext cx="2441448" cy="175899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346B51E-AE7F-1773-5BCB-4C9A1822C178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350891" y="3767666"/>
            <a:ext cx="2441448" cy="175899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C74F570-DE7A-2EBE-AD73-50F493DFD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727" y="6250187"/>
            <a:ext cx="56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4736AA4-32F5-49DB-966A-532EDB68C6C6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9950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A024C-E1FF-8BCB-D607-D4D734ECE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956BA-2F60-2414-E441-5C4762A17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81558-E8AA-E7D2-8539-DCAAD6E6B8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947BD-E631-30C1-1AF6-AE557789F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1C7AA-9BD8-1FA4-2C9F-84C57D89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97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5476E-E29C-F16E-20D3-94876DBB4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787788-F541-27DB-E532-4CE4B1CA7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124F9-89C7-AD21-3F4B-C8390B7C7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89782-98E0-8476-1EB3-B7D7D4229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AD0B-262C-960D-E149-DB3B79159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099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E7204-AC9B-ACA5-0A35-6CD5CA96F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80971-D47C-3EC4-100D-234D7C7722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78506C-FAFD-4573-1C3A-D9E1310AF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90401F-7357-6B82-F9B4-9283EEEBC9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328DD9-FC2D-6AAE-15F2-86AA2A320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51435-4F65-1B67-BC52-53A7233A7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042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6AE93-BCB7-D2ED-49CA-88F15E86D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17DFF-C107-C607-850C-E8E643DD0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A5AFF5-C2C6-1492-0C06-13A05CCB2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A5F05D-6848-6C42-3E43-17A2CDDE84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B795E-5184-A789-FAE3-9A8DBF20A0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CD7A12-A532-5630-75E9-5732640BF5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395A62-4641-6823-09E5-403001DC7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F08A59-B657-F2AD-F187-031126BE2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725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D641-45CE-6086-1012-0E750A54F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FCBB17-6F7A-F736-B991-FED39E58BD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7D624-6A0D-100F-7A1A-CC2C40704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92D223-10C5-41B2-C21D-0613BA250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905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42B8E7-8B01-4CF9-ACCF-4B3866AC5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61" y="365125"/>
            <a:ext cx="11392678" cy="53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1DF4E7-A609-DA08-41E6-45EDC6652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661" y="1045029"/>
            <a:ext cx="11392678" cy="4935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D22A2-BF6D-AB3A-4012-B4244D9058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9662" y="6126549"/>
            <a:ext cx="5250862" cy="6124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96B0B-68D0-35CF-48A7-44DE07A57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727" y="6250187"/>
            <a:ext cx="56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4736AA4-32F5-49DB-966A-532EDB68C6C6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086B10-5FD9-56E2-BA25-89FBBBAA8380}"/>
              </a:ext>
            </a:extLst>
          </p:cNvPr>
          <p:cNvSpPr/>
          <p:nvPr userDrawn="1"/>
        </p:nvSpPr>
        <p:spPr>
          <a:xfrm>
            <a:off x="5650523" y="6238852"/>
            <a:ext cx="890954" cy="3877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Spring 2026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A6ED6C7-E9B4-2581-20D5-B5D5B451066F}"/>
              </a:ext>
            </a:extLst>
          </p:cNvPr>
          <p:cNvCxnSpPr>
            <a:cxnSpLocks/>
          </p:cNvCxnSpPr>
          <p:nvPr userDrawn="1"/>
        </p:nvCxnSpPr>
        <p:spPr>
          <a:xfrm>
            <a:off x="399661" y="886602"/>
            <a:ext cx="11402949" cy="0"/>
          </a:xfrm>
          <a:prstGeom prst="straightConnector1">
            <a:avLst/>
          </a:prstGeom>
          <a:ln w="28575">
            <a:solidFill>
              <a:srgbClr val="D0174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96740581-9E59-C659-D95C-10C35BBC12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6912" y="5967"/>
            <a:ext cx="2265698" cy="125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7DAD52C-FC2A-D755-D8D9-0577B1404B40}"/>
              </a:ext>
            </a:extLst>
          </p:cNvPr>
          <p:cNvSpPr/>
          <p:nvPr userDrawn="1"/>
        </p:nvSpPr>
        <p:spPr>
          <a:xfrm>
            <a:off x="-2162629" y="2799870"/>
            <a:ext cx="1840592" cy="12582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Lets keep all text boxes as Aptos (body)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26FAED-C527-6F5A-465B-9543216162E7}"/>
              </a:ext>
            </a:extLst>
          </p:cNvPr>
          <p:cNvSpPr/>
          <p:nvPr userDrawn="1"/>
        </p:nvSpPr>
        <p:spPr>
          <a:xfrm>
            <a:off x="-2162629" y="980401"/>
            <a:ext cx="1840592" cy="12582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Formatted in slide master, cover pages are in slide master</a:t>
            </a:r>
          </a:p>
        </p:txBody>
      </p:sp>
    </p:spTree>
    <p:extLst>
      <p:ext uri="{BB962C8B-B14F-4D97-AF65-F5344CB8AC3E}">
        <p14:creationId xmlns:p14="http://schemas.microsoft.com/office/powerpoint/2010/main" val="72721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60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12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483AE-2C6F-EC32-118F-39958CC46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8F4C5-FC64-3709-4249-0F6BB40AE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Sector Valuation Analysis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31D-7295-BAC4-24A9-6A7F13C7A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Bloomberg.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1AE1A5-139F-0539-3BB1-51FB71324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FF492FA-F8F5-FCDA-37EA-54C8CAB73309}"/>
              </a:ext>
            </a:extLst>
          </p:cNvPr>
          <p:cNvSpPr txBox="1">
            <a:spLocks/>
          </p:cNvSpPr>
          <p:nvPr/>
        </p:nvSpPr>
        <p:spPr>
          <a:xfrm>
            <a:off x="399661" y="905068"/>
            <a:ext cx="11392678" cy="539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i="1" dirty="0">
                <a:latin typeface="+mn-lt"/>
              </a:rPr>
              <a:t>Energy companies in the U.S. remain at heightened valuations from a relative perspective, while underlying fundamentals may disagree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0789CB-4C36-3E9E-12A8-C6A42FE1ADD6}"/>
              </a:ext>
            </a:extLst>
          </p:cNvPr>
          <p:cNvSpPr/>
          <p:nvPr/>
        </p:nvSpPr>
        <p:spPr>
          <a:xfrm>
            <a:off x="12429730" y="275049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Cody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60380F-6C5E-D015-6665-F280FC27E58E}"/>
              </a:ext>
            </a:extLst>
          </p:cNvPr>
          <p:cNvSpPr/>
          <p:nvPr/>
        </p:nvSpPr>
        <p:spPr>
          <a:xfrm>
            <a:off x="399662" y="1501446"/>
            <a:ext cx="6033796" cy="435375"/>
          </a:xfrm>
          <a:prstGeom prst="rect">
            <a:avLst/>
          </a:prstGeom>
          <a:solidFill>
            <a:srgbClr val="CD1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Multiples Comparison Chart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36F464E-5FF1-809E-6D85-44400646CD15}"/>
              </a:ext>
            </a:extLst>
          </p:cNvPr>
          <p:cNvCxnSpPr>
            <a:cxnSpLocks/>
          </p:cNvCxnSpPr>
          <p:nvPr/>
        </p:nvCxnSpPr>
        <p:spPr>
          <a:xfrm>
            <a:off x="520505" y="2424100"/>
            <a:ext cx="1554480" cy="0"/>
          </a:xfrm>
          <a:prstGeom prst="line">
            <a:avLst/>
          </a:prstGeom>
          <a:ln>
            <a:solidFill>
              <a:srgbClr val="B6020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2DBEBC8-FB41-7F1B-238A-E59150C33133}"/>
              </a:ext>
            </a:extLst>
          </p:cNvPr>
          <p:cNvSpPr txBox="1"/>
          <p:nvPr/>
        </p:nvSpPr>
        <p:spPr>
          <a:xfrm>
            <a:off x="888819" y="20547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Metric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14139E0-B04A-64CB-EDA6-434BF8A1EC5C}"/>
              </a:ext>
            </a:extLst>
          </p:cNvPr>
          <p:cNvCxnSpPr>
            <a:cxnSpLocks/>
          </p:cNvCxnSpPr>
          <p:nvPr/>
        </p:nvCxnSpPr>
        <p:spPr>
          <a:xfrm>
            <a:off x="2644166" y="2424100"/>
            <a:ext cx="1448972" cy="0"/>
          </a:xfrm>
          <a:prstGeom prst="line">
            <a:avLst/>
          </a:prstGeom>
          <a:ln>
            <a:solidFill>
              <a:srgbClr val="B6020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F55CBAA-86EE-F6E1-9513-15B7652D037E}"/>
              </a:ext>
            </a:extLst>
          </p:cNvPr>
          <p:cNvSpPr txBox="1"/>
          <p:nvPr/>
        </p:nvSpPr>
        <p:spPr>
          <a:xfrm>
            <a:off x="2593312" y="2054768"/>
            <a:ext cx="1550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Energy Sector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B1628BC-A73E-9CC2-290D-DBAF96867D35}"/>
              </a:ext>
            </a:extLst>
          </p:cNvPr>
          <p:cNvCxnSpPr>
            <a:cxnSpLocks/>
          </p:cNvCxnSpPr>
          <p:nvPr/>
        </p:nvCxnSpPr>
        <p:spPr>
          <a:xfrm>
            <a:off x="4669858" y="2424100"/>
            <a:ext cx="1554480" cy="0"/>
          </a:xfrm>
          <a:prstGeom prst="line">
            <a:avLst/>
          </a:prstGeom>
          <a:ln>
            <a:solidFill>
              <a:srgbClr val="B6020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3BB1F1E-F5DB-4279-BA88-F99410C02D2F}"/>
              </a:ext>
            </a:extLst>
          </p:cNvPr>
          <p:cNvSpPr txBox="1"/>
          <p:nvPr/>
        </p:nvSpPr>
        <p:spPr>
          <a:xfrm>
            <a:off x="4940389" y="2054768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S&amp;P 500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4030A8F-4C5F-EC2F-6084-CAA6EF73CF2C}"/>
              </a:ext>
            </a:extLst>
          </p:cNvPr>
          <p:cNvGrpSpPr/>
          <p:nvPr/>
        </p:nvGrpSpPr>
        <p:grpSpPr>
          <a:xfrm>
            <a:off x="1044343" y="2583757"/>
            <a:ext cx="4764393" cy="369332"/>
            <a:chOff x="1044343" y="2649639"/>
            <a:chExt cx="4764393" cy="3693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4973D8-0F58-B8E1-820A-75263249A296}"/>
                </a:ext>
              </a:extLst>
            </p:cNvPr>
            <p:cNvSpPr txBox="1"/>
            <p:nvPr/>
          </p:nvSpPr>
          <p:spPr>
            <a:xfrm>
              <a:off x="1044343" y="2649639"/>
              <a:ext cx="506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P/E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6CE931F-5A94-D273-A434-39B9DEBC3A55}"/>
                </a:ext>
              </a:extLst>
            </p:cNvPr>
            <p:cNvSpPr txBox="1"/>
            <p:nvPr/>
          </p:nvSpPr>
          <p:spPr>
            <a:xfrm>
              <a:off x="3007015" y="2649639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20.2x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B44BC87-D39F-E785-DDF2-C69258955CC0}"/>
                </a:ext>
              </a:extLst>
            </p:cNvPr>
            <p:cNvSpPr txBox="1"/>
            <p:nvPr/>
          </p:nvSpPr>
          <p:spPr>
            <a:xfrm>
              <a:off x="5085461" y="2649639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27.2x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5F8B46C-931B-BBA4-F709-A7CB04CDF4EA}"/>
              </a:ext>
            </a:extLst>
          </p:cNvPr>
          <p:cNvGrpSpPr/>
          <p:nvPr/>
        </p:nvGrpSpPr>
        <p:grpSpPr>
          <a:xfrm>
            <a:off x="677029" y="3027828"/>
            <a:ext cx="5131707" cy="369332"/>
            <a:chOff x="677029" y="3077850"/>
            <a:chExt cx="5131707" cy="3693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829A75B-683B-4B46-292A-74B7003527BE}"/>
                </a:ext>
              </a:extLst>
            </p:cNvPr>
            <p:cNvSpPr txBox="1"/>
            <p:nvPr/>
          </p:nvSpPr>
          <p:spPr>
            <a:xfrm>
              <a:off x="677029" y="3077850"/>
              <a:ext cx="12414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EV/EBITDA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8D6EBCF-B22F-60E6-D5AE-43110E0C2264}"/>
                </a:ext>
              </a:extLst>
            </p:cNvPr>
            <p:cNvSpPr txBox="1"/>
            <p:nvPr/>
          </p:nvSpPr>
          <p:spPr>
            <a:xfrm>
              <a:off x="5085461" y="3077850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13.5x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1A61B15-BBBF-E34F-588B-B1742BA4150E}"/>
                </a:ext>
              </a:extLst>
            </p:cNvPr>
            <p:cNvSpPr txBox="1"/>
            <p:nvPr/>
          </p:nvSpPr>
          <p:spPr>
            <a:xfrm>
              <a:off x="3068730" y="3077850"/>
              <a:ext cx="5998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6.5x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DD40F63-9F2D-11FF-BE28-6819E2707366}"/>
              </a:ext>
            </a:extLst>
          </p:cNvPr>
          <p:cNvGrpSpPr/>
          <p:nvPr/>
        </p:nvGrpSpPr>
        <p:grpSpPr>
          <a:xfrm>
            <a:off x="968231" y="3471899"/>
            <a:ext cx="4840505" cy="369332"/>
            <a:chOff x="968231" y="3537781"/>
            <a:chExt cx="4840505" cy="36933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5924C63-47F4-9DDC-E6F8-0B8CBC89783C}"/>
                </a:ext>
              </a:extLst>
            </p:cNvPr>
            <p:cNvSpPr txBox="1"/>
            <p:nvPr/>
          </p:nvSpPr>
          <p:spPr>
            <a:xfrm>
              <a:off x="968231" y="3537781"/>
              <a:ext cx="6590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P/CF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A12E960-BD32-041F-4299-C99111FA5E66}"/>
                </a:ext>
              </a:extLst>
            </p:cNvPr>
            <p:cNvSpPr txBox="1"/>
            <p:nvPr/>
          </p:nvSpPr>
          <p:spPr>
            <a:xfrm>
              <a:off x="3068730" y="3537781"/>
              <a:ext cx="5998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7.5x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1AB8921-32D6-5871-ACDC-271E6F1AC619}"/>
                </a:ext>
              </a:extLst>
            </p:cNvPr>
            <p:cNvSpPr txBox="1"/>
            <p:nvPr/>
          </p:nvSpPr>
          <p:spPr>
            <a:xfrm>
              <a:off x="5085461" y="3537781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16.1x</a:t>
              </a: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04F3E39-48C7-61BB-8CCB-2D343977C26E}"/>
              </a:ext>
            </a:extLst>
          </p:cNvPr>
          <p:cNvSpPr/>
          <p:nvPr/>
        </p:nvSpPr>
        <p:spPr>
          <a:xfrm>
            <a:off x="7378195" y="1501446"/>
            <a:ext cx="4130338" cy="435375"/>
          </a:xfrm>
          <a:prstGeom prst="rect">
            <a:avLst/>
          </a:prstGeom>
          <a:solidFill>
            <a:srgbClr val="CD1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Why Valuations Differ</a:t>
            </a: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D84AC869-01FE-8961-0FE5-84CBAEF34D78}"/>
              </a:ext>
            </a:extLst>
          </p:cNvPr>
          <p:cNvSpPr txBox="1">
            <a:spLocks/>
          </p:cNvSpPr>
          <p:nvPr/>
        </p:nvSpPr>
        <p:spPr>
          <a:xfrm>
            <a:off x="7329035" y="1860209"/>
            <a:ext cx="4342460" cy="1158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700" i="1" dirty="0">
              <a:latin typeface="+mn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D85BFD0-66AC-DF80-2001-A7748CA4A253}"/>
              </a:ext>
            </a:extLst>
          </p:cNvPr>
          <p:cNvSpPr txBox="1"/>
          <p:nvPr/>
        </p:nvSpPr>
        <p:spPr>
          <a:xfrm>
            <a:off x="7378195" y="2054768"/>
            <a:ext cx="4100193" cy="1918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Energy Earnings are cyclical and linked to oil prices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Industry demands large capital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US" sz="1700" dirty="0">
                <a:solidFill>
                  <a:prstClr val="black"/>
                </a:solidFill>
              </a:rPr>
              <a:t>Long term uncertainty due to possible energy transition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endParaRPr lang="en-US" sz="17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6C29AB7-2FA4-67BB-4DCB-5CC3B94DC847}"/>
              </a:ext>
            </a:extLst>
          </p:cNvPr>
          <p:cNvSpPr/>
          <p:nvPr/>
        </p:nvSpPr>
        <p:spPr>
          <a:xfrm>
            <a:off x="399662" y="4075280"/>
            <a:ext cx="6033796" cy="435375"/>
          </a:xfrm>
          <a:prstGeom prst="rect">
            <a:avLst/>
          </a:prstGeom>
          <a:solidFill>
            <a:srgbClr val="CD1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Subsector Differences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11D51E4-8E77-F250-ACC3-9E81600FF900}"/>
              </a:ext>
            </a:extLst>
          </p:cNvPr>
          <p:cNvCxnSpPr>
            <a:cxnSpLocks/>
          </p:cNvCxnSpPr>
          <p:nvPr/>
        </p:nvCxnSpPr>
        <p:spPr>
          <a:xfrm>
            <a:off x="2609239" y="4935140"/>
            <a:ext cx="1554480" cy="0"/>
          </a:xfrm>
          <a:prstGeom prst="line">
            <a:avLst/>
          </a:prstGeom>
          <a:ln>
            <a:solidFill>
              <a:srgbClr val="B6020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E14A46A4-28E7-E1E6-8ABD-E38FB2944C8C}"/>
              </a:ext>
            </a:extLst>
          </p:cNvPr>
          <p:cNvSpPr txBox="1"/>
          <p:nvPr/>
        </p:nvSpPr>
        <p:spPr>
          <a:xfrm>
            <a:off x="2849602" y="4594157"/>
            <a:ext cx="10737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Midstream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5B93EBD-3292-CE1B-7695-35B08CFD7868}"/>
              </a:ext>
            </a:extLst>
          </p:cNvPr>
          <p:cNvCxnSpPr>
            <a:cxnSpLocks/>
          </p:cNvCxnSpPr>
          <p:nvPr/>
        </p:nvCxnSpPr>
        <p:spPr>
          <a:xfrm>
            <a:off x="4660358" y="4935140"/>
            <a:ext cx="1554480" cy="0"/>
          </a:xfrm>
          <a:prstGeom prst="line">
            <a:avLst/>
          </a:prstGeom>
          <a:ln>
            <a:solidFill>
              <a:srgbClr val="B6020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01DE3AE9-4236-8ACE-73F4-5BB2112CF0A3}"/>
              </a:ext>
            </a:extLst>
          </p:cNvPr>
          <p:cNvSpPr txBox="1"/>
          <p:nvPr/>
        </p:nvSpPr>
        <p:spPr>
          <a:xfrm>
            <a:off x="4614947" y="4603893"/>
            <a:ext cx="166430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Integrated Majors 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554EC9D-B77C-62C5-131B-033FE221D61A}"/>
              </a:ext>
            </a:extLst>
          </p:cNvPr>
          <p:cNvCxnSpPr>
            <a:cxnSpLocks/>
          </p:cNvCxnSpPr>
          <p:nvPr/>
        </p:nvCxnSpPr>
        <p:spPr>
          <a:xfrm>
            <a:off x="545288" y="4935922"/>
            <a:ext cx="1554480" cy="0"/>
          </a:xfrm>
          <a:prstGeom prst="line">
            <a:avLst/>
          </a:prstGeom>
          <a:ln>
            <a:solidFill>
              <a:srgbClr val="B6020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ABEE458A-6EB8-27E7-AFDD-006D6B26C3DF}"/>
              </a:ext>
            </a:extLst>
          </p:cNvPr>
          <p:cNvSpPr txBox="1"/>
          <p:nvPr/>
        </p:nvSpPr>
        <p:spPr>
          <a:xfrm>
            <a:off x="573252" y="4594157"/>
            <a:ext cx="149855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Upstream (E&amp;P)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6F99CBA-5093-1E6F-B895-0C0BAFB8D40F}"/>
              </a:ext>
            </a:extLst>
          </p:cNvPr>
          <p:cNvSpPr txBox="1"/>
          <p:nvPr/>
        </p:nvSpPr>
        <p:spPr>
          <a:xfrm>
            <a:off x="517324" y="4977379"/>
            <a:ext cx="15824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Sensitive to Oil Prices changes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Aptos" panose="02110004020202020204"/>
              </a:rPr>
              <a:t>Earnings Volatility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en-US" sz="12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C61D3CE-F4AE-C239-0CE1-2E14FBE21255}"/>
              </a:ext>
            </a:extLst>
          </p:cNvPr>
          <p:cNvSpPr txBox="1"/>
          <p:nvPr/>
        </p:nvSpPr>
        <p:spPr>
          <a:xfrm>
            <a:off x="2561549" y="4977378"/>
            <a:ext cx="15824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Pipeline and Infrastructure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Aptos" panose="02110004020202020204"/>
              </a:rPr>
              <a:t>Stable Fee based revenue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en-US" sz="12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116854C-DEB4-290F-514C-145D54D8D0F0}"/>
              </a:ext>
            </a:extLst>
          </p:cNvPr>
          <p:cNvSpPr txBox="1"/>
          <p:nvPr/>
        </p:nvSpPr>
        <p:spPr>
          <a:xfrm>
            <a:off x="4614947" y="4977378"/>
            <a:ext cx="158244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Diversified Operations across value chain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Aptos" panose="02110004020202020204"/>
              </a:rPr>
              <a:t>Large Scale with Dividend payout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01B344A-9DF0-6DA7-9B28-37676C099217}"/>
              </a:ext>
            </a:extLst>
          </p:cNvPr>
          <p:cNvSpPr/>
          <p:nvPr/>
        </p:nvSpPr>
        <p:spPr>
          <a:xfrm>
            <a:off x="7378195" y="4075280"/>
            <a:ext cx="4130338" cy="435375"/>
          </a:xfrm>
          <a:prstGeom prst="rect">
            <a:avLst/>
          </a:prstGeom>
          <a:solidFill>
            <a:srgbClr val="CD1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Valuation Outlook</a:t>
            </a:r>
          </a:p>
        </p:txBody>
      </p:sp>
      <p:sp>
        <p:nvSpPr>
          <p:cNvPr id="76" name="Title 1">
            <a:extLst>
              <a:ext uri="{FF2B5EF4-FFF2-40B4-BE49-F238E27FC236}">
                <a16:creationId xmlns:a16="http://schemas.microsoft.com/office/drawing/2014/main" id="{A0BD8885-BE38-881F-1F48-618460069158}"/>
              </a:ext>
            </a:extLst>
          </p:cNvPr>
          <p:cNvSpPr txBox="1">
            <a:spLocks/>
          </p:cNvSpPr>
          <p:nvPr/>
        </p:nvSpPr>
        <p:spPr>
          <a:xfrm>
            <a:off x="7329035" y="4424338"/>
            <a:ext cx="4342460" cy="1158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700" i="1" dirty="0">
              <a:latin typeface="+mn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BCB90D8-DA7B-B6A2-3665-8E61B108A701}"/>
              </a:ext>
            </a:extLst>
          </p:cNvPr>
          <p:cNvSpPr txBox="1"/>
          <p:nvPr/>
        </p:nvSpPr>
        <p:spPr>
          <a:xfrm>
            <a:off x="7378195" y="4618897"/>
            <a:ext cx="4100193" cy="2805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Multiples Expanded Post COVID as high oil prices boost cash flow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Sector still trades at a discount to market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Valuation will remain below market but stable due to increased capital discipline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endParaRPr lang="en-US" sz="1700" dirty="0"/>
          </a:p>
        </p:txBody>
      </p:sp>
      <p:pic>
        <p:nvPicPr>
          <p:cNvPr id="80" name="Logo 2">
            <a:extLst>
              <a:ext uri="{FF2B5EF4-FFF2-40B4-BE49-F238E27FC236}">
                <a16:creationId xmlns:a16="http://schemas.microsoft.com/office/drawing/2014/main" id="{F1F2E635-E6D9-AF24-1805-17EBDC64AC1A}"/>
              </a:ext>
            </a:extLst>
          </p:cNvPr>
          <p:cNvPicPr>
            <a:picLocks noChangeAspect="1"/>
          </p:cNvPicPr>
          <p:nvPr/>
        </p:nvPicPr>
        <p:blipFill dpi="330">
          <a:blip r:embed="rId2"/>
          <a:stretch>
            <a:fillRect/>
          </a:stretch>
        </p:blipFill>
        <p:spPr>
          <a:xfrm>
            <a:off x="-2800147" y="5883425"/>
            <a:ext cx="1604584" cy="36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15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CF165-956B-BBB2-99DA-7FCD7520F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B1084-3022-121F-F27D-D2E1B4B4A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Team’s Recommendation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E3D373-A78B-949C-FD42-C541AB1C8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Team recommendations.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00D3DC-A538-F5B3-AC1E-D056F481A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8969487-A5EF-2E81-F104-3EDEC79F2BB9}"/>
              </a:ext>
            </a:extLst>
          </p:cNvPr>
          <p:cNvSpPr txBox="1">
            <a:spLocks/>
          </p:cNvSpPr>
          <p:nvPr/>
        </p:nvSpPr>
        <p:spPr>
          <a:xfrm>
            <a:off x="399661" y="905069"/>
            <a:ext cx="11392678" cy="81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b="1" i="1" dirty="0">
                <a:latin typeface="+mn-lt"/>
              </a:rPr>
              <a:t>The SIM fund should be overweight energy stocks</a:t>
            </a:r>
            <a:r>
              <a:rPr lang="en-US" sz="1700" i="1" u="sng" dirty="0">
                <a:latin typeface="+mn-lt"/>
              </a:rPr>
              <a:t>, </a:t>
            </a:r>
            <a:r>
              <a:rPr lang="en-US" sz="1700" i="1" dirty="0">
                <a:latin typeface="+mn-lt"/>
              </a:rPr>
              <a:t>while assets and commodities remain very volatile, easing tensions in the Middle East, along with new commitments from OPEC+ and strategic releases of barrels from G7 countries, there are strong indicators that oil / LNG will continue to aid their supporting firms to maintain attractive valuations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B6EDAD0-E263-0EB3-4059-7B42D73B32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081372"/>
              </p:ext>
            </p:extLst>
          </p:nvPr>
        </p:nvGraphicFramePr>
        <p:xfrm>
          <a:off x="1093954" y="1813905"/>
          <a:ext cx="10004092" cy="4025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1352">
                  <a:extLst>
                    <a:ext uri="{9D8B030D-6E8A-4147-A177-3AD203B41FA5}">
                      <a16:colId xmlns:a16="http://schemas.microsoft.com/office/drawing/2014/main" val="321438091"/>
                    </a:ext>
                  </a:extLst>
                </a:gridCol>
                <a:gridCol w="5452740">
                  <a:extLst>
                    <a:ext uri="{9D8B030D-6E8A-4147-A177-3AD203B41FA5}">
                      <a16:colId xmlns:a16="http://schemas.microsoft.com/office/drawing/2014/main" val="811893843"/>
                    </a:ext>
                  </a:extLst>
                </a:gridCol>
              </a:tblGrid>
              <a:tr h="67089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Theme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15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Favorable / Uncertain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15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5129019"/>
                  </a:ext>
                </a:extLst>
              </a:tr>
              <a:tr h="67089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Business Analysis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1548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Favorable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1548">
                        <a:alpha val="5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887227"/>
                  </a:ext>
                </a:extLst>
              </a:tr>
              <a:tr h="67089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Financial Analysis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Favorable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995170"/>
                  </a:ext>
                </a:extLst>
              </a:tr>
              <a:tr h="67089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dirty="0"/>
                        <a:t>Economic / Macroeconomic Analysis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1548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Uncertain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1548">
                        <a:alpha val="5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533620"/>
                  </a:ext>
                </a:extLst>
              </a:tr>
              <a:tr h="67089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 dirty="0">
                          <a:solidFill>
                            <a:srgbClr val="000000"/>
                          </a:solidFill>
                          <a:latin typeface="Aptos"/>
                        </a:rPr>
                        <a:t>Sector Valuation</a:t>
                      </a:r>
                      <a:endParaRPr lang="en-US" sz="16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Favorable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660524"/>
                  </a:ext>
                </a:extLst>
              </a:tr>
              <a:tr h="67089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 dirty="0">
                          <a:solidFill>
                            <a:srgbClr val="000000"/>
                          </a:solidFill>
                          <a:latin typeface="Aptos"/>
                        </a:rPr>
                        <a:t>News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1548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none" dirty="0"/>
                        <a:t>Uncertain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1548">
                        <a:alpha val="5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54815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C93C39E-C748-F4E1-2BAA-E23236C25807}"/>
              </a:ext>
            </a:extLst>
          </p:cNvPr>
          <p:cNvSpPr txBox="1"/>
          <p:nvPr/>
        </p:nvSpPr>
        <p:spPr>
          <a:xfrm>
            <a:off x="3321801" y="5932681"/>
            <a:ext cx="5548398" cy="338554"/>
          </a:xfrm>
          <a:prstGeom prst="rect">
            <a:avLst/>
          </a:prstGeom>
          <a:noFill/>
          <a:ln w="19050">
            <a:solidFill>
              <a:srgbClr val="CD1548"/>
            </a:solidFill>
            <a:prstDash val="lgDash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i="1" dirty="0"/>
              <a:t>Our Recommendation: Overweight</a:t>
            </a:r>
          </a:p>
        </p:txBody>
      </p:sp>
    </p:spTree>
    <p:extLst>
      <p:ext uri="{BB962C8B-B14F-4D97-AF65-F5344CB8AC3E}">
        <p14:creationId xmlns:p14="http://schemas.microsoft.com/office/powerpoint/2010/main" val="2184802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547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724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F9B13-848F-69FD-EFD4-AB5B0B3A9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7EFC80A0-3A62-24DB-903C-3C533EA8E2B6}"/>
              </a:ext>
            </a:extLst>
          </p:cNvPr>
          <p:cNvGrpSpPr/>
          <p:nvPr/>
        </p:nvGrpSpPr>
        <p:grpSpPr>
          <a:xfrm>
            <a:off x="399661" y="1041773"/>
            <a:ext cx="11392678" cy="521208"/>
            <a:chOff x="399661" y="1426992"/>
            <a:chExt cx="11392678" cy="5212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CB4EC2C-4472-49DD-392E-1E24387BB4C4}"/>
                </a:ext>
              </a:extLst>
            </p:cNvPr>
            <p:cNvSpPr txBox="1"/>
            <p:nvPr/>
          </p:nvSpPr>
          <p:spPr>
            <a:xfrm>
              <a:off x="399661" y="1533707"/>
              <a:ext cx="1614994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anchor="ctr">
              <a:spAutoFit/>
            </a:bodyPr>
            <a:lstStyle/>
            <a:p>
              <a:r>
                <a:rPr lang="en-US" sz="1400" dirty="0"/>
                <a:t>Team Introduction </a:t>
              </a:r>
              <a:endParaRPr lang="en-US" sz="14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FFACE3C7-B536-B326-0A1B-5E5ABA76F5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661" y="1504716"/>
              <a:ext cx="0" cy="36576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D7D21C1-41B4-1A77-D8A1-7607DD049924}"/>
                </a:ext>
              </a:extLst>
            </p:cNvPr>
            <p:cNvCxnSpPr>
              <a:cxnSpLocks/>
              <a:stCxn id="23" idx="3"/>
            </p:cNvCxnSpPr>
            <p:nvPr/>
          </p:nvCxnSpPr>
          <p:spPr>
            <a:xfrm>
              <a:off x="2014655" y="1687596"/>
              <a:ext cx="9256476" cy="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Flowchart: Connector 17">
              <a:extLst>
                <a:ext uri="{FF2B5EF4-FFF2-40B4-BE49-F238E27FC236}">
                  <a16:creationId xmlns:a16="http://schemas.microsoft.com/office/drawing/2014/main" id="{93DB4DC5-4B81-C69B-AAB2-58B3A62580F1}"/>
                </a:ext>
              </a:extLst>
            </p:cNvPr>
            <p:cNvSpPr/>
            <p:nvPr/>
          </p:nvSpPr>
          <p:spPr>
            <a:xfrm>
              <a:off x="11271131" y="1426992"/>
              <a:ext cx="521208" cy="521208"/>
            </a:xfrm>
            <a:prstGeom prst="flowChartConnector">
              <a:avLst/>
            </a:prstGeom>
            <a:solidFill>
              <a:srgbClr val="D017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400" b="1" dirty="0"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ED0F308-AB11-00F9-0CCB-E76CEDAF939B}"/>
              </a:ext>
            </a:extLst>
          </p:cNvPr>
          <p:cNvGrpSpPr/>
          <p:nvPr/>
        </p:nvGrpSpPr>
        <p:grpSpPr>
          <a:xfrm>
            <a:off x="399660" y="1711058"/>
            <a:ext cx="11392679" cy="521208"/>
            <a:chOff x="399660" y="2482692"/>
            <a:chExt cx="11392679" cy="521208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B86A2B9-9D51-364B-8E09-EE6E3577E8CF}"/>
                </a:ext>
              </a:extLst>
            </p:cNvPr>
            <p:cNvSpPr txBox="1"/>
            <p:nvPr/>
          </p:nvSpPr>
          <p:spPr>
            <a:xfrm>
              <a:off x="399660" y="2589408"/>
              <a:ext cx="3800634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anchor="ctr">
              <a:spAutoFit/>
            </a:bodyPr>
            <a:lstStyle/>
            <a:p>
              <a:r>
                <a:rPr lang="en-US" sz="1400" dirty="0"/>
                <a:t>Size Of The Energy Sector (Within The S&amp;P 500)</a:t>
              </a:r>
              <a:endParaRPr lang="en-US" sz="14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2200738F-7213-EEEB-9488-729065B4CA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662" y="2560416"/>
              <a:ext cx="0" cy="36576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F4A8BF5A-016E-402D-2E41-45F4BEA99C50}"/>
                </a:ext>
              </a:extLst>
            </p:cNvPr>
            <p:cNvCxnSpPr>
              <a:cxnSpLocks/>
              <a:stCxn id="104" idx="3"/>
            </p:cNvCxnSpPr>
            <p:nvPr/>
          </p:nvCxnSpPr>
          <p:spPr>
            <a:xfrm flipV="1">
              <a:off x="4200294" y="2743296"/>
              <a:ext cx="7070837" cy="1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Flowchart: Connector 105">
              <a:extLst>
                <a:ext uri="{FF2B5EF4-FFF2-40B4-BE49-F238E27FC236}">
                  <a16:creationId xmlns:a16="http://schemas.microsoft.com/office/drawing/2014/main" id="{E58733DA-ACF9-2961-0C1F-2498744B9990}"/>
                </a:ext>
              </a:extLst>
            </p:cNvPr>
            <p:cNvSpPr/>
            <p:nvPr/>
          </p:nvSpPr>
          <p:spPr>
            <a:xfrm>
              <a:off x="11271131" y="2482692"/>
              <a:ext cx="521208" cy="521208"/>
            </a:xfrm>
            <a:prstGeom prst="flowChartConnector">
              <a:avLst/>
            </a:prstGeom>
            <a:solidFill>
              <a:srgbClr val="D017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200" b="1" dirty="0"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0000D7D-9FB3-C835-C842-F12FFE034F58}"/>
              </a:ext>
            </a:extLst>
          </p:cNvPr>
          <p:cNvGrpSpPr/>
          <p:nvPr/>
        </p:nvGrpSpPr>
        <p:grpSpPr>
          <a:xfrm>
            <a:off x="399659" y="3049628"/>
            <a:ext cx="11392680" cy="521208"/>
            <a:chOff x="399659" y="4579048"/>
            <a:chExt cx="11392680" cy="521208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CE5BA935-688E-7EA0-F92B-D7F36155667D}"/>
                </a:ext>
              </a:extLst>
            </p:cNvPr>
            <p:cNvSpPr txBox="1"/>
            <p:nvPr/>
          </p:nvSpPr>
          <p:spPr>
            <a:xfrm>
              <a:off x="399659" y="4685763"/>
              <a:ext cx="3718854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anchor="ctr">
              <a:spAutoFit/>
            </a:bodyPr>
            <a:lstStyle/>
            <a:p>
              <a:r>
                <a:rPr lang="en-US" sz="1400" dirty="0">
                  <a:latin typeface="Aptos Display"/>
                </a:rPr>
                <a:t>Energy Sector YTD Vs. 1-Year Index Performance </a:t>
              </a:r>
              <a:endParaRPr lang="en-US" sz="14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45D7EE4C-38DF-08DB-4139-1AB9260472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661" y="4656772"/>
              <a:ext cx="0" cy="36576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Arrow Connector 114">
              <a:extLst>
                <a:ext uri="{FF2B5EF4-FFF2-40B4-BE49-F238E27FC236}">
                  <a16:creationId xmlns:a16="http://schemas.microsoft.com/office/drawing/2014/main" id="{AE11BD66-DAFC-E78B-32F7-BA1D8908125A}"/>
                </a:ext>
              </a:extLst>
            </p:cNvPr>
            <p:cNvCxnSpPr>
              <a:cxnSpLocks/>
              <a:stCxn id="116" idx="3"/>
            </p:cNvCxnSpPr>
            <p:nvPr/>
          </p:nvCxnSpPr>
          <p:spPr>
            <a:xfrm>
              <a:off x="4118513" y="4839652"/>
              <a:ext cx="7152618" cy="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Flowchart: Connector 117">
              <a:extLst>
                <a:ext uri="{FF2B5EF4-FFF2-40B4-BE49-F238E27FC236}">
                  <a16:creationId xmlns:a16="http://schemas.microsoft.com/office/drawing/2014/main" id="{E5A1B080-AEC3-45FF-2453-A4CAF9C01DC0}"/>
                </a:ext>
              </a:extLst>
            </p:cNvPr>
            <p:cNvSpPr/>
            <p:nvPr/>
          </p:nvSpPr>
          <p:spPr>
            <a:xfrm>
              <a:off x="11271131" y="4579048"/>
              <a:ext cx="521208" cy="521208"/>
            </a:xfrm>
            <a:prstGeom prst="flowChartConnector">
              <a:avLst/>
            </a:prstGeom>
            <a:solidFill>
              <a:srgbClr val="D017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200" b="1" dirty="0">
                  <a:ea typeface="Calibri"/>
                  <a:cs typeface="Calibri"/>
                </a:rPr>
                <a:t>6</a:t>
              </a:r>
              <a:endParaRPr lang="en-US" sz="1200" b="1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FFE7219-2394-222E-BCF3-C127D677B732}"/>
              </a:ext>
            </a:extLst>
          </p:cNvPr>
          <p:cNvGrpSpPr/>
          <p:nvPr/>
        </p:nvGrpSpPr>
        <p:grpSpPr>
          <a:xfrm>
            <a:off x="399660" y="3718913"/>
            <a:ext cx="11392679" cy="521208"/>
            <a:chOff x="399660" y="5548745"/>
            <a:chExt cx="11392679" cy="521208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8821353-F9FE-20A9-1100-E33DECFDF735}"/>
                </a:ext>
              </a:extLst>
            </p:cNvPr>
            <p:cNvSpPr txBox="1"/>
            <p:nvPr/>
          </p:nvSpPr>
          <p:spPr>
            <a:xfrm>
              <a:off x="399660" y="5655460"/>
              <a:ext cx="4112181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anchor="ctr">
              <a:spAutoFit/>
            </a:bodyPr>
            <a:lstStyle/>
            <a:p>
              <a:r>
                <a:rPr lang="en-US" sz="1400" dirty="0"/>
                <a:t>Companies Driving Returns In The Energy Sector</a:t>
              </a:r>
              <a:endParaRPr lang="en-US" sz="14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23" name="Straight Arrow Connector 122">
              <a:extLst>
                <a:ext uri="{FF2B5EF4-FFF2-40B4-BE49-F238E27FC236}">
                  <a16:creationId xmlns:a16="http://schemas.microsoft.com/office/drawing/2014/main" id="{9C7C3CCC-D386-2694-31B1-10DDE0A5BF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661" y="5626469"/>
              <a:ext cx="0" cy="36576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>
              <a:extLst>
                <a:ext uri="{FF2B5EF4-FFF2-40B4-BE49-F238E27FC236}">
                  <a16:creationId xmlns:a16="http://schemas.microsoft.com/office/drawing/2014/main" id="{FF7405FE-CD3F-672B-6627-9C0AC7FA50B0}"/>
                </a:ext>
              </a:extLst>
            </p:cNvPr>
            <p:cNvCxnSpPr>
              <a:cxnSpLocks/>
              <a:stCxn id="122" idx="3"/>
            </p:cNvCxnSpPr>
            <p:nvPr/>
          </p:nvCxnSpPr>
          <p:spPr>
            <a:xfrm>
              <a:off x="4511841" y="5809349"/>
              <a:ext cx="6759290" cy="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Flowchart: Connector 123">
              <a:extLst>
                <a:ext uri="{FF2B5EF4-FFF2-40B4-BE49-F238E27FC236}">
                  <a16:creationId xmlns:a16="http://schemas.microsoft.com/office/drawing/2014/main" id="{F3617EDD-B2B8-0061-E392-369AB339515D}"/>
                </a:ext>
              </a:extLst>
            </p:cNvPr>
            <p:cNvSpPr/>
            <p:nvPr/>
          </p:nvSpPr>
          <p:spPr>
            <a:xfrm>
              <a:off x="11271131" y="5548745"/>
              <a:ext cx="521208" cy="521208"/>
            </a:xfrm>
            <a:prstGeom prst="flowChartConnector">
              <a:avLst/>
            </a:prstGeom>
            <a:solidFill>
              <a:srgbClr val="D017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200" b="1" dirty="0">
                  <a:ea typeface="Calibri"/>
                  <a:cs typeface="Calibri"/>
                </a:rPr>
                <a:t>7</a:t>
              </a:r>
              <a:endParaRPr lang="en-US" sz="1200" b="1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454E037-8AE2-3897-7C33-DC83B33A2683}"/>
              </a:ext>
            </a:extLst>
          </p:cNvPr>
          <p:cNvGrpSpPr/>
          <p:nvPr/>
        </p:nvGrpSpPr>
        <p:grpSpPr>
          <a:xfrm>
            <a:off x="399659" y="2380343"/>
            <a:ext cx="11392680" cy="521208"/>
            <a:chOff x="399659" y="3534038"/>
            <a:chExt cx="11392680" cy="52120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906B1FD-3462-490E-25DD-63AA3A459790}"/>
                </a:ext>
              </a:extLst>
            </p:cNvPr>
            <p:cNvSpPr txBox="1"/>
            <p:nvPr/>
          </p:nvSpPr>
          <p:spPr>
            <a:xfrm>
              <a:off x="399659" y="3640753"/>
              <a:ext cx="3718855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anchor="ctr">
              <a:spAutoFit/>
            </a:bodyPr>
            <a:lstStyle/>
            <a:p>
              <a:r>
                <a:rPr lang="en-US" sz="1400" dirty="0"/>
                <a:t>Financial Analysis Snapshot &amp; Main Verticals </a:t>
              </a:r>
              <a:endParaRPr lang="en-US" sz="14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EB0C2164-C0F0-6C49-CDFE-749DC0E5A9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661" y="3611762"/>
              <a:ext cx="0" cy="36576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C8B3AE63-2149-CE08-CE4D-E6C64263C6AD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4118514" y="3794642"/>
              <a:ext cx="7152617" cy="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8B9F8017-EB17-D62D-8F35-836A4CA6AFB9}"/>
                </a:ext>
              </a:extLst>
            </p:cNvPr>
            <p:cNvSpPr/>
            <p:nvPr/>
          </p:nvSpPr>
          <p:spPr>
            <a:xfrm>
              <a:off x="11271131" y="3534038"/>
              <a:ext cx="521208" cy="521208"/>
            </a:xfrm>
            <a:prstGeom prst="flowChartConnector">
              <a:avLst/>
            </a:prstGeom>
            <a:solidFill>
              <a:srgbClr val="D017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200" b="1" dirty="0">
                  <a:ea typeface="Calibri"/>
                  <a:cs typeface="Calibri"/>
                </a:rPr>
                <a:t>5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C2BE4D96-2D0F-8D31-E713-CFD66E522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Energy Presentation Summary  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99495CAE-94B5-862D-4B67-39A1C48E4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2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7AABEE-72C6-B2BB-31CA-A17827C1EC22}"/>
              </a:ext>
            </a:extLst>
          </p:cNvPr>
          <p:cNvGrpSpPr/>
          <p:nvPr/>
        </p:nvGrpSpPr>
        <p:grpSpPr>
          <a:xfrm>
            <a:off x="399661" y="4388198"/>
            <a:ext cx="11392678" cy="521208"/>
            <a:chOff x="399661" y="5548745"/>
            <a:chExt cx="11392678" cy="52120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78F49E8-E44B-50E6-AFF7-2E9565CEB42E}"/>
                </a:ext>
              </a:extLst>
            </p:cNvPr>
            <p:cNvSpPr txBox="1"/>
            <p:nvPr/>
          </p:nvSpPr>
          <p:spPr>
            <a:xfrm>
              <a:off x="399661" y="5655460"/>
              <a:ext cx="1689334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anchor="ctr">
              <a:spAutoFit/>
            </a:bodyPr>
            <a:lstStyle/>
            <a:p>
              <a:r>
                <a:rPr lang="en-US" sz="1400" dirty="0"/>
                <a:t>Business Analysis </a:t>
              </a:r>
              <a:endParaRPr lang="en-US" sz="14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86087065-0A3C-D6B6-5CD1-6ABC9D64D4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661" y="5626469"/>
              <a:ext cx="0" cy="36576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4D068A8A-30C4-A842-338F-2A003A2D0882}"/>
                </a:ext>
              </a:extLst>
            </p:cNvPr>
            <p:cNvCxnSpPr>
              <a:cxnSpLocks/>
              <a:stCxn id="3" idx="3"/>
            </p:cNvCxnSpPr>
            <p:nvPr/>
          </p:nvCxnSpPr>
          <p:spPr>
            <a:xfrm>
              <a:off x="2088995" y="5809349"/>
              <a:ext cx="9182136" cy="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id="{63A1C288-D736-D3AD-0A07-92BBC41C511B}"/>
                </a:ext>
              </a:extLst>
            </p:cNvPr>
            <p:cNvSpPr/>
            <p:nvPr/>
          </p:nvSpPr>
          <p:spPr>
            <a:xfrm>
              <a:off x="11271131" y="5548745"/>
              <a:ext cx="521208" cy="521208"/>
            </a:xfrm>
            <a:prstGeom prst="flowChartConnector">
              <a:avLst/>
            </a:prstGeom>
            <a:solidFill>
              <a:srgbClr val="D017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200" b="1" dirty="0">
                  <a:ea typeface="Calibri"/>
                  <a:cs typeface="Calibri"/>
                </a:rPr>
                <a:t>8</a:t>
              </a:r>
              <a:endParaRPr lang="en-US" sz="1200" b="1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4157881-BC61-3488-B69A-42D0E921ED2A}"/>
              </a:ext>
            </a:extLst>
          </p:cNvPr>
          <p:cNvGrpSpPr/>
          <p:nvPr/>
        </p:nvGrpSpPr>
        <p:grpSpPr>
          <a:xfrm>
            <a:off x="399660" y="5057483"/>
            <a:ext cx="11392679" cy="521208"/>
            <a:chOff x="399660" y="5548745"/>
            <a:chExt cx="11392679" cy="5212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1A296EE-B0BA-B54B-9D0B-A16534540E80}"/>
                </a:ext>
              </a:extLst>
            </p:cNvPr>
            <p:cNvSpPr txBox="1"/>
            <p:nvPr/>
          </p:nvSpPr>
          <p:spPr>
            <a:xfrm>
              <a:off x="399660" y="5655460"/>
              <a:ext cx="1689334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anchor="ctr">
              <a:spAutoFit/>
            </a:bodyPr>
            <a:lstStyle/>
            <a:p>
              <a:r>
                <a:rPr lang="en-US" sz="1400" dirty="0"/>
                <a:t>Economic Analysis </a:t>
              </a:r>
              <a:endParaRPr lang="en-US" sz="14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E3932EE-2E3C-FA95-3882-E7F37E7F96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661" y="5626469"/>
              <a:ext cx="0" cy="36576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872881DE-F784-9EFD-4A47-12B1CA230A09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2088994" y="5809349"/>
              <a:ext cx="9182137" cy="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lowchart: Connector 18">
              <a:extLst>
                <a:ext uri="{FF2B5EF4-FFF2-40B4-BE49-F238E27FC236}">
                  <a16:creationId xmlns:a16="http://schemas.microsoft.com/office/drawing/2014/main" id="{25027580-D529-1ADE-88DB-7FFC502B530B}"/>
                </a:ext>
              </a:extLst>
            </p:cNvPr>
            <p:cNvSpPr/>
            <p:nvPr/>
          </p:nvSpPr>
          <p:spPr>
            <a:xfrm>
              <a:off x="11271131" y="5548745"/>
              <a:ext cx="521208" cy="521208"/>
            </a:xfrm>
            <a:prstGeom prst="flowChartConnector">
              <a:avLst/>
            </a:prstGeom>
            <a:solidFill>
              <a:srgbClr val="D017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200" b="1" dirty="0">
                  <a:ea typeface="Calibri"/>
                  <a:cs typeface="Calibri"/>
                </a:rPr>
                <a:t>9</a:t>
              </a:r>
              <a:endParaRPr lang="en-US" sz="1200" b="1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D97BC48-EDBC-C4DC-B7DC-780AD376DFDD}"/>
              </a:ext>
            </a:extLst>
          </p:cNvPr>
          <p:cNvGrpSpPr/>
          <p:nvPr/>
        </p:nvGrpSpPr>
        <p:grpSpPr>
          <a:xfrm>
            <a:off x="399661" y="5726770"/>
            <a:ext cx="11392678" cy="521208"/>
            <a:chOff x="399661" y="5548745"/>
            <a:chExt cx="11392678" cy="52120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3E86DD4-0422-DF29-6076-D13EE98CC2F9}"/>
                </a:ext>
              </a:extLst>
            </p:cNvPr>
            <p:cNvSpPr txBox="1"/>
            <p:nvPr/>
          </p:nvSpPr>
          <p:spPr>
            <a:xfrm>
              <a:off x="399661" y="5655460"/>
              <a:ext cx="1614994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anchor="ctr">
              <a:spAutoFit/>
            </a:bodyPr>
            <a:lstStyle/>
            <a:p>
              <a:r>
                <a:rPr lang="en-US" sz="1400" dirty="0"/>
                <a:t>Valuation Analysis </a:t>
              </a:r>
              <a:endParaRPr lang="en-US" sz="1400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EFE81DA-237A-3E0D-7491-7374DE4958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661" y="5626469"/>
              <a:ext cx="0" cy="36576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08826456-A574-1E85-2CAA-F2D59E26B57B}"/>
                </a:ext>
              </a:extLst>
            </p:cNvPr>
            <p:cNvCxnSpPr>
              <a:cxnSpLocks/>
              <a:stCxn id="26" idx="3"/>
            </p:cNvCxnSpPr>
            <p:nvPr/>
          </p:nvCxnSpPr>
          <p:spPr>
            <a:xfrm>
              <a:off x="2014655" y="5809349"/>
              <a:ext cx="9256476" cy="0"/>
            </a:xfrm>
            <a:prstGeom prst="straightConnector1">
              <a:avLst/>
            </a:prstGeom>
            <a:ln w="38100">
              <a:solidFill>
                <a:srgbClr val="D0174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Flowchart: Connector 28">
              <a:extLst>
                <a:ext uri="{FF2B5EF4-FFF2-40B4-BE49-F238E27FC236}">
                  <a16:creationId xmlns:a16="http://schemas.microsoft.com/office/drawing/2014/main" id="{35CD0FE2-06B4-A1F3-B56A-D134E0B9340E}"/>
                </a:ext>
              </a:extLst>
            </p:cNvPr>
            <p:cNvSpPr/>
            <p:nvPr/>
          </p:nvSpPr>
          <p:spPr>
            <a:xfrm>
              <a:off x="11271131" y="5548745"/>
              <a:ext cx="521208" cy="521208"/>
            </a:xfrm>
            <a:prstGeom prst="flowChartConnector">
              <a:avLst/>
            </a:prstGeom>
            <a:solidFill>
              <a:srgbClr val="D017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200" b="1" dirty="0">
                  <a:ea typeface="Calibri"/>
                  <a:cs typeface="Calibri"/>
                </a:rPr>
                <a:t>10</a:t>
              </a:r>
              <a:endParaRPr lang="en-US" sz="1200" b="1" dirty="0"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9487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1F2EA-E9B8-8E24-B81A-C2C20CB07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SP26 Energy Sector Team Introductions 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AC49023-3188-F610-D6DF-6E0711343E3E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667" y="3942483"/>
            <a:ext cx="1770966" cy="1758950"/>
          </a:xfrm>
        </p:spPr>
      </p:pic>
      <p:pic>
        <p:nvPicPr>
          <p:cNvPr id="3" name="Content Placeholder 2" descr="A person in a suit and tie&#10;&#10;AI-generated content may be incorrect.">
            <a:extLst>
              <a:ext uri="{FF2B5EF4-FFF2-40B4-BE49-F238E27FC236}">
                <a16:creationId xmlns:a16="http://schemas.microsoft.com/office/drawing/2014/main" id="{18523B18-B959-226C-CDCA-F98501CF0D37}"/>
              </a:ext>
            </a:extLst>
          </p:cNvPr>
          <p:cNvPicPr>
            <a:picLocks noGrp="1" noChangeAspect="1"/>
          </p:cNvPicPr>
          <p:nvPr>
            <p:ph sz="half" idx="16"/>
          </p:nvPr>
        </p:nvPicPr>
        <p:blipFill>
          <a:blip r:embed="rId3"/>
          <a:stretch>
            <a:fillRect/>
          </a:stretch>
        </p:blipFill>
        <p:spPr>
          <a:xfrm>
            <a:off x="714330" y="1335738"/>
            <a:ext cx="1808781" cy="1758998"/>
          </a:xfrm>
          <a:prstGeom prst="rect">
            <a:avLst/>
          </a:prstGeom>
        </p:spPr>
      </p:pic>
      <p:pic>
        <p:nvPicPr>
          <p:cNvPr id="4" name="Content Placeholder 3" descr="Fisher Futures Student Cody Goodnight Headshot">
            <a:extLst>
              <a:ext uri="{FF2B5EF4-FFF2-40B4-BE49-F238E27FC236}">
                <a16:creationId xmlns:a16="http://schemas.microsoft.com/office/drawing/2014/main" id="{45EBBF43-17EB-68AB-30AF-1DE18003A528}"/>
              </a:ext>
            </a:extLst>
          </p:cNvPr>
          <p:cNvPicPr>
            <a:picLocks noGrp="1" noChangeAspect="1"/>
          </p:cNvPicPr>
          <p:nvPr>
            <p:ph sz="half" idx="17"/>
          </p:nvPr>
        </p:nvPicPr>
        <p:blipFill>
          <a:blip r:embed="rId4"/>
          <a:stretch>
            <a:fillRect/>
          </a:stretch>
        </p:blipFill>
        <p:spPr>
          <a:xfrm>
            <a:off x="5268630" y="3955951"/>
            <a:ext cx="1666875" cy="1666875"/>
          </a:xfrm>
          <a:prstGeom prst="rect">
            <a:avLst/>
          </a:prstGeom>
        </p:spPr>
      </p:pic>
      <p:pic>
        <p:nvPicPr>
          <p:cNvPr id="31" name="Content Placeholder 30" descr="A person in a brown shirt&#10;&#10;AI-generated content may be incorrect.">
            <a:extLst>
              <a:ext uri="{FF2B5EF4-FFF2-40B4-BE49-F238E27FC236}">
                <a16:creationId xmlns:a16="http://schemas.microsoft.com/office/drawing/2014/main" id="{9400C591-BCBD-E2B9-EB03-2BF195C446B8}"/>
              </a:ext>
            </a:extLst>
          </p:cNvPr>
          <p:cNvPicPr>
            <a:picLocks noGrp="1" noChangeAspect="1"/>
          </p:cNvPicPr>
          <p:nvPr>
            <p:ph sz="half" idx="18"/>
          </p:nvPr>
        </p:nvPicPr>
        <p:blipFill>
          <a:blip r:embed="rId5"/>
          <a:stretch>
            <a:fillRect/>
          </a:stretch>
        </p:blipFill>
        <p:spPr>
          <a:xfrm>
            <a:off x="5000470" y="1334389"/>
            <a:ext cx="2191730" cy="1758998"/>
          </a:xfrm>
          <a:prstGeom prst="rect">
            <a:avLst/>
          </a:prstGeom>
        </p:spPr>
      </p:pic>
      <p:pic>
        <p:nvPicPr>
          <p:cNvPr id="5" name="Content Placeholder 4" descr="A person in a white shirt&#10;&#10;AI-generated content may be incorrect.">
            <a:extLst>
              <a:ext uri="{FF2B5EF4-FFF2-40B4-BE49-F238E27FC236}">
                <a16:creationId xmlns:a16="http://schemas.microsoft.com/office/drawing/2014/main" id="{D008882B-7030-F57D-4B0D-0316B8759F35}"/>
              </a:ext>
            </a:extLst>
          </p:cNvPr>
          <p:cNvPicPr>
            <a:picLocks noGrp="1" noChangeAspect="1"/>
          </p:cNvPicPr>
          <p:nvPr>
            <p:ph sz="half" idx="19"/>
          </p:nvPr>
        </p:nvPicPr>
        <p:blipFill>
          <a:blip r:embed="rId6"/>
          <a:srcRect l="-2642" t="12000" r="422" b="400"/>
          <a:stretch>
            <a:fillRect/>
          </a:stretch>
        </p:blipFill>
        <p:spPr>
          <a:xfrm>
            <a:off x="603711" y="3940913"/>
            <a:ext cx="1891852" cy="1694748"/>
          </a:xfrm>
          <a:prstGeom prst="rect">
            <a:avLst/>
          </a:prstGeom>
        </p:spPr>
      </p:pic>
      <p:pic>
        <p:nvPicPr>
          <p:cNvPr id="6" name="Content Placeholder 5" descr="A young person in a suit and tie&#10;&#10;AI-generated content may be incorrect.">
            <a:extLst>
              <a:ext uri="{FF2B5EF4-FFF2-40B4-BE49-F238E27FC236}">
                <a16:creationId xmlns:a16="http://schemas.microsoft.com/office/drawing/2014/main" id="{8353F530-66F5-D2CF-F9CE-548FE9B72CD5}"/>
              </a:ext>
            </a:extLst>
          </p:cNvPr>
          <p:cNvPicPr>
            <a:picLocks noGrp="1" noChangeAspect="1"/>
          </p:cNvPicPr>
          <p:nvPr>
            <p:ph sz="half" idx="20"/>
          </p:nvPr>
        </p:nvPicPr>
        <p:blipFill>
          <a:blip r:embed="rId7"/>
          <a:srcRect r="-4798" b="3915"/>
          <a:stretch>
            <a:fillRect/>
          </a:stretch>
        </p:blipFill>
        <p:spPr>
          <a:xfrm>
            <a:off x="9953632" y="1404826"/>
            <a:ext cx="1228162" cy="169012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1B1466F-219F-3C56-FA98-F0D58D7818CD}"/>
              </a:ext>
            </a:extLst>
          </p:cNvPr>
          <p:cNvSpPr/>
          <p:nvPr/>
        </p:nvSpPr>
        <p:spPr>
          <a:xfrm>
            <a:off x="9686994" y="5766938"/>
            <a:ext cx="1770966" cy="4815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Nate Gray </a:t>
            </a:r>
          </a:p>
          <a:p>
            <a:pPr algn="ctr"/>
            <a:r>
              <a:rPr lang="en-US" sz="1200" i="1" dirty="0">
                <a:solidFill>
                  <a:schemeClr val="tx1"/>
                </a:solidFill>
              </a:rPr>
              <a:t>Senior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690E27-B858-AAFD-C99E-B8BEDE6E4BAD}"/>
              </a:ext>
            </a:extLst>
          </p:cNvPr>
          <p:cNvSpPr/>
          <p:nvPr/>
        </p:nvSpPr>
        <p:spPr>
          <a:xfrm>
            <a:off x="734567" y="3090334"/>
            <a:ext cx="1770966" cy="4815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Drew Lohchab</a:t>
            </a:r>
          </a:p>
          <a:p>
            <a:pPr algn="ctr"/>
            <a:r>
              <a:rPr lang="en-US" sz="1200" i="1" dirty="0">
                <a:solidFill>
                  <a:schemeClr val="tx1"/>
                </a:solidFill>
              </a:rPr>
              <a:t>MBA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3B3FAED-CAB8-8672-1966-92A12F00A270}"/>
              </a:ext>
            </a:extLst>
          </p:cNvPr>
          <p:cNvSpPr/>
          <p:nvPr/>
        </p:nvSpPr>
        <p:spPr>
          <a:xfrm>
            <a:off x="5212646" y="5670889"/>
            <a:ext cx="1770966" cy="4815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Cody Goodnight</a:t>
            </a:r>
          </a:p>
          <a:p>
            <a:pPr algn="ctr"/>
            <a:r>
              <a:rPr lang="en-US" sz="1200" i="1" dirty="0">
                <a:solidFill>
                  <a:schemeClr val="tx1"/>
                </a:solidFill>
              </a:rPr>
              <a:t>Junior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11B589-F3BC-94E5-A394-CA4F58320092}"/>
              </a:ext>
            </a:extLst>
          </p:cNvPr>
          <p:cNvSpPr/>
          <p:nvPr/>
        </p:nvSpPr>
        <p:spPr>
          <a:xfrm>
            <a:off x="5211046" y="3092998"/>
            <a:ext cx="1770966" cy="4815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Elijah Douglass</a:t>
            </a:r>
          </a:p>
          <a:p>
            <a:pPr algn="ctr"/>
            <a:r>
              <a:rPr lang="en-US" sz="1200" i="1" dirty="0">
                <a:solidFill>
                  <a:schemeClr val="tx1"/>
                </a:solidFill>
              </a:rPr>
              <a:t>Senior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31F14A-3BF3-2C45-7635-79DCBE267E28}"/>
              </a:ext>
            </a:extLst>
          </p:cNvPr>
          <p:cNvSpPr/>
          <p:nvPr/>
        </p:nvSpPr>
        <p:spPr>
          <a:xfrm>
            <a:off x="670534" y="5668962"/>
            <a:ext cx="1770966" cy="4815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Maria Gogin</a:t>
            </a:r>
          </a:p>
          <a:p>
            <a:pPr algn="ctr"/>
            <a:r>
              <a:rPr lang="en-US" sz="1200" i="1" dirty="0">
                <a:solidFill>
                  <a:schemeClr val="tx1"/>
                </a:solidFill>
              </a:rPr>
              <a:t>Senior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02B8F8-3F6C-0083-6D39-01DBE3349CD6}"/>
              </a:ext>
            </a:extLst>
          </p:cNvPr>
          <p:cNvSpPr/>
          <p:nvPr/>
        </p:nvSpPr>
        <p:spPr>
          <a:xfrm>
            <a:off x="9687267" y="3094811"/>
            <a:ext cx="1770966" cy="4815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Matt Erdman</a:t>
            </a:r>
          </a:p>
          <a:p>
            <a:pPr algn="ctr"/>
            <a:r>
              <a:rPr lang="en-US" sz="1200" i="1" dirty="0">
                <a:solidFill>
                  <a:schemeClr val="tx1"/>
                </a:solidFill>
              </a:rPr>
              <a:t>Senior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F65874B6-34B4-4BDF-44F5-AC32B434B7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pPr/>
              <a:t>3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8766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5E6E8-9284-8401-CB89-ACD4962E8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Market Overview (Size Of S&amp;P 500)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58BEF5-0B39-4A47-670B-6FC27D4D9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BB89BE2-882D-2BC7-EEA4-ECF58F28D73D}"/>
              </a:ext>
            </a:extLst>
          </p:cNvPr>
          <p:cNvSpPr txBox="1">
            <a:spLocks/>
          </p:cNvSpPr>
          <p:nvPr/>
        </p:nvSpPr>
        <p:spPr>
          <a:xfrm>
            <a:off x="399661" y="905069"/>
            <a:ext cx="1139267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i="1" dirty="0">
                <a:latin typeface="+mn-lt"/>
              </a:rPr>
              <a:t>Energy stocks have been at the forefront of global markets since 2026, driven by geopolitical risks and price fluctuations 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F6A3B90-E1D5-1FF1-B8A7-2F2C1C00C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9662" y="6126549"/>
            <a:ext cx="5250862" cy="6124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latin typeface="+mn-lt"/>
                <a:ea typeface="+mn-ea"/>
                <a:cs typeface="+mn-cs"/>
              </a:rPr>
              <a:t>Source: Bloomberg.</a:t>
            </a:r>
          </a:p>
        </p:txBody>
      </p:sp>
      <p:pic>
        <p:nvPicPr>
          <p:cNvPr id="7" name="Picture 6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27A87B8D-8C03-D246-D59C-40F0EDA67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7146" y="1678955"/>
            <a:ext cx="5347243" cy="2041139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7A34B31-E57C-5CD5-843E-78D01C719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838" y="1678955"/>
            <a:ext cx="5792130" cy="2041138"/>
          </a:xfrm>
          <a:prstGeom prst="rect">
            <a:avLst/>
          </a:prstGeom>
        </p:spPr>
      </p:pic>
      <p:pic>
        <p:nvPicPr>
          <p:cNvPr id="9" name="Picture 8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B00119F4-A29D-4341-697C-D57DCD24A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1347" y="3867846"/>
            <a:ext cx="5149308" cy="216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527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6FD06-4407-9918-5169-D532D490E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1337C-597B-E804-C858-19B738033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61" y="365125"/>
            <a:ext cx="11392678" cy="539944"/>
          </a:xfrm>
        </p:spPr>
        <p:txBody>
          <a:bodyPr/>
          <a:lstStyle/>
          <a:p>
            <a:r>
              <a:rPr lang="en-US" dirty="0"/>
              <a:t>Financial Analysis Snapshot &amp; Main Verticals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4B127-A2A3-1043-89B2-6EBCB48E9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142893-7A16-7B8E-8D1B-F31A0F578862}"/>
              </a:ext>
            </a:extLst>
          </p:cNvPr>
          <p:cNvSpPr/>
          <p:nvPr/>
        </p:nvSpPr>
        <p:spPr>
          <a:xfrm>
            <a:off x="399661" y="5186986"/>
            <a:ext cx="2440181" cy="1068491"/>
          </a:xfrm>
          <a:prstGeom prst="rect">
            <a:avLst/>
          </a:prstGeom>
          <a:solidFill>
            <a:srgbClr val="CD164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tx1"/>
                </a:solidFill>
              </a:rPr>
              <a:t>18.57x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tx1"/>
                </a:solidFill>
              </a:rPr>
              <a:t>Total Debt-To-Equity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E2C3D7-FC23-0BB6-9C77-6E135DA4C594}"/>
              </a:ext>
            </a:extLst>
          </p:cNvPr>
          <p:cNvSpPr/>
          <p:nvPr/>
        </p:nvSpPr>
        <p:spPr>
          <a:xfrm>
            <a:off x="576300" y="988395"/>
            <a:ext cx="5344815" cy="329916"/>
          </a:xfrm>
          <a:prstGeom prst="rect">
            <a:avLst/>
          </a:prstGeom>
          <a:solidFill>
            <a:srgbClr val="CD1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Oil, Gas And Consumable Fuels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253799-E529-2672-8FE0-88EE212781D3}"/>
              </a:ext>
            </a:extLst>
          </p:cNvPr>
          <p:cNvSpPr/>
          <p:nvPr/>
        </p:nvSpPr>
        <p:spPr>
          <a:xfrm>
            <a:off x="399661" y="3948145"/>
            <a:ext cx="2440181" cy="1057912"/>
          </a:xfrm>
          <a:prstGeom prst="rect">
            <a:avLst/>
          </a:prstGeom>
          <a:solidFill>
            <a:srgbClr val="CD164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tx1"/>
                </a:solidFill>
              </a:rPr>
              <a:t>20.20x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tx1"/>
                </a:solidFill>
              </a:rPr>
              <a:t>P/E Ratio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FDF1191-3875-A883-B499-9A7AF706B1BB}"/>
              </a:ext>
            </a:extLst>
          </p:cNvPr>
          <p:cNvSpPr/>
          <p:nvPr/>
        </p:nvSpPr>
        <p:spPr>
          <a:xfrm>
            <a:off x="9352158" y="3948145"/>
            <a:ext cx="2440181" cy="1057912"/>
          </a:xfrm>
          <a:prstGeom prst="rect">
            <a:avLst/>
          </a:prstGeom>
          <a:solidFill>
            <a:srgbClr val="CD164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tx1"/>
                </a:solidFill>
              </a:rPr>
              <a:t>$0.26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tx1"/>
                </a:solidFill>
              </a:rPr>
              <a:t>EPS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8E3BE5-A874-83FA-3AB2-4765900407F2}"/>
              </a:ext>
            </a:extLst>
          </p:cNvPr>
          <p:cNvSpPr/>
          <p:nvPr/>
        </p:nvSpPr>
        <p:spPr>
          <a:xfrm>
            <a:off x="4875910" y="3987558"/>
            <a:ext cx="2440181" cy="1057912"/>
          </a:xfrm>
          <a:prstGeom prst="rect">
            <a:avLst/>
          </a:prstGeom>
          <a:solidFill>
            <a:srgbClr val="CD164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tx1"/>
                </a:solidFill>
              </a:rPr>
              <a:t>$209B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tx1"/>
                </a:solidFill>
              </a:rPr>
              <a:t>Enterprise Value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E4C291E-0254-4193-7610-9388459352D1}"/>
              </a:ext>
            </a:extLst>
          </p:cNvPr>
          <p:cNvSpPr/>
          <p:nvPr/>
        </p:nvSpPr>
        <p:spPr>
          <a:xfrm>
            <a:off x="9352158" y="5192275"/>
            <a:ext cx="2440181" cy="1057912"/>
          </a:xfrm>
          <a:prstGeom prst="rect">
            <a:avLst/>
          </a:prstGeom>
          <a:solidFill>
            <a:srgbClr val="CD164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tx1"/>
                </a:solidFill>
              </a:rPr>
              <a:t>3.60%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tx1"/>
                </a:solidFill>
              </a:rPr>
              <a:t>Dividend Yield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68E2BC-DB7A-D17D-7082-3D4BDE0E1822}"/>
              </a:ext>
            </a:extLst>
          </p:cNvPr>
          <p:cNvSpPr/>
          <p:nvPr/>
        </p:nvSpPr>
        <p:spPr>
          <a:xfrm>
            <a:off x="4875910" y="5186986"/>
            <a:ext cx="2440181" cy="1068491"/>
          </a:xfrm>
          <a:prstGeom prst="rect">
            <a:avLst/>
          </a:prstGeom>
          <a:solidFill>
            <a:srgbClr val="CD164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b="1" dirty="0">
                <a:solidFill>
                  <a:schemeClr val="tx1"/>
                </a:solidFill>
              </a:rPr>
              <a:t>4.15%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400" b="1" dirty="0">
                <a:solidFill>
                  <a:schemeClr val="tx1"/>
                </a:solidFill>
              </a:rPr>
              <a:t>Revenue Growth</a:t>
            </a:r>
          </a:p>
        </p:txBody>
      </p:sp>
      <p:pic>
        <p:nvPicPr>
          <p:cNvPr id="19" name="Picture 18" descr="A silhouette of oil rigs&#10;&#10;AI-generated content may be incorrect.">
            <a:extLst>
              <a:ext uri="{FF2B5EF4-FFF2-40B4-BE49-F238E27FC236}">
                <a16:creationId xmlns:a16="http://schemas.microsoft.com/office/drawing/2014/main" id="{56A45A94-B986-AB52-CC20-4F8C6B679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6439" y="1401637"/>
            <a:ext cx="3873711" cy="2351155"/>
          </a:xfrm>
          <a:prstGeom prst="rect">
            <a:avLst/>
          </a:prstGeom>
        </p:spPr>
      </p:pic>
      <p:pic>
        <p:nvPicPr>
          <p:cNvPr id="20" name="Picture 19" descr="A white truck with green stripes&#10;&#10;AI-generated content may be incorrect.">
            <a:extLst>
              <a:ext uri="{FF2B5EF4-FFF2-40B4-BE49-F238E27FC236}">
                <a16:creationId xmlns:a16="http://schemas.microsoft.com/office/drawing/2014/main" id="{4855B12D-9775-2E1A-B727-4E4270FEC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850" y="1401637"/>
            <a:ext cx="3873711" cy="235115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B891705-67EF-5D48-FBB2-F45A9E2A9BFD}"/>
              </a:ext>
            </a:extLst>
          </p:cNvPr>
          <p:cNvSpPr/>
          <p:nvPr/>
        </p:nvSpPr>
        <p:spPr>
          <a:xfrm>
            <a:off x="6270887" y="988395"/>
            <a:ext cx="5344815" cy="329916"/>
          </a:xfrm>
          <a:prstGeom prst="rect">
            <a:avLst/>
          </a:prstGeom>
          <a:solidFill>
            <a:srgbClr val="CD1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Energy Equipment And Services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B2BA73C4-67C1-6AF7-8174-93C30A6BA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9662" y="6126549"/>
            <a:ext cx="5250862" cy="6124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latin typeface="+mn-lt"/>
                <a:ea typeface="+mn-ea"/>
                <a:cs typeface="+mn-cs"/>
              </a:rPr>
              <a:t>Source: S&amp;P Capital IQ data as of 3/9/2026.</a:t>
            </a:r>
          </a:p>
        </p:txBody>
      </p:sp>
    </p:spTree>
    <p:extLst>
      <p:ext uri="{BB962C8B-B14F-4D97-AF65-F5344CB8AC3E}">
        <p14:creationId xmlns:p14="http://schemas.microsoft.com/office/powerpoint/2010/main" val="2671107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B2A99-67A4-3780-4590-245656CA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04083-65C7-975A-978A-CF2C2425E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</a:rPr>
              <a:t>Energy Sector YTD Vs. 1-Year Index Performance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958D0-4898-72AB-6CEC-C3298554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3E3012-3ACF-7905-6B9F-491725E2720C}"/>
              </a:ext>
            </a:extLst>
          </p:cNvPr>
          <p:cNvSpPr/>
          <p:nvPr/>
        </p:nvSpPr>
        <p:spPr>
          <a:xfrm>
            <a:off x="399662" y="1482987"/>
            <a:ext cx="11392677" cy="435375"/>
          </a:xfrm>
          <a:prstGeom prst="rect">
            <a:avLst/>
          </a:prstGeom>
          <a:solidFill>
            <a:srgbClr val="CD1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Year-To-Date (QTD) Total Return Performance – Index Value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D42C086-7950-7E5B-7096-4B838FE666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4156805"/>
              </p:ext>
            </p:extLst>
          </p:nvPr>
        </p:nvGraphicFramePr>
        <p:xfrm>
          <a:off x="399662" y="1956336"/>
          <a:ext cx="10364982" cy="2196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FDA37954-678D-12D2-2D63-259A792DFA6E}"/>
              </a:ext>
            </a:extLst>
          </p:cNvPr>
          <p:cNvSpPr/>
          <p:nvPr/>
        </p:nvSpPr>
        <p:spPr>
          <a:xfrm>
            <a:off x="10615962" y="2277826"/>
            <a:ext cx="1122555" cy="735645"/>
          </a:xfrm>
          <a:prstGeom prst="rect">
            <a:avLst/>
          </a:prstGeom>
          <a:noFill/>
          <a:ln>
            <a:solidFill>
              <a:srgbClr val="D01749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+ 25.08%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YTD Performance</a:t>
            </a: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B96C60B2-1998-BF85-A17D-EA06A78C8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9662" y="6126549"/>
            <a:ext cx="5250862" cy="6124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latin typeface="+mn-lt"/>
                <a:ea typeface="+mn-ea"/>
                <a:cs typeface="+mn-cs"/>
              </a:rPr>
              <a:t>Source: </a:t>
            </a:r>
            <a:r>
              <a:rPr lang="en-US" dirty="0"/>
              <a:t>Bloomberg and S</a:t>
            </a:r>
            <a:r>
              <a:rPr lang="en-US" kern="1200" dirty="0">
                <a:latin typeface="+mn-lt"/>
                <a:ea typeface="+mn-ea"/>
                <a:cs typeface="+mn-cs"/>
              </a:rPr>
              <a:t>&amp;P Capital IQ data as of 3/9/2026.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8556B4-58E4-A4D4-FFCC-D61756D0CF5C}"/>
              </a:ext>
            </a:extLst>
          </p:cNvPr>
          <p:cNvSpPr/>
          <p:nvPr/>
        </p:nvSpPr>
        <p:spPr>
          <a:xfrm>
            <a:off x="399662" y="4191039"/>
            <a:ext cx="11392677" cy="435375"/>
          </a:xfrm>
          <a:prstGeom prst="rect">
            <a:avLst/>
          </a:prstGeom>
          <a:solidFill>
            <a:srgbClr val="CD1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1-Year Total Return Performance – Index Value 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12CDB96-BE81-8417-DC4C-75ADCB17DF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278185"/>
              </p:ext>
            </p:extLst>
          </p:nvPr>
        </p:nvGraphicFramePr>
        <p:xfrm>
          <a:off x="453483" y="4664388"/>
          <a:ext cx="10162479" cy="1585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3E38CA64-DD7D-D5C4-A6F5-9AE53F65F9CD}"/>
              </a:ext>
            </a:extLst>
          </p:cNvPr>
          <p:cNvSpPr/>
          <p:nvPr/>
        </p:nvSpPr>
        <p:spPr>
          <a:xfrm>
            <a:off x="10615962" y="4821951"/>
            <a:ext cx="1122555" cy="735645"/>
          </a:xfrm>
          <a:prstGeom prst="rect">
            <a:avLst/>
          </a:prstGeom>
          <a:noFill/>
          <a:ln>
            <a:solidFill>
              <a:srgbClr val="D01749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+ 36.75%</a:t>
            </a:r>
          </a:p>
          <a:p>
            <a:pPr algn="ctr"/>
            <a:r>
              <a:rPr lang="en-US" sz="1200" b="1" dirty="0">
                <a:solidFill>
                  <a:schemeClr val="tx1"/>
                </a:solidFill>
              </a:rPr>
              <a:t>YTD Performance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7C40096-5719-4322-BD64-527C71FFB31D}"/>
              </a:ext>
            </a:extLst>
          </p:cNvPr>
          <p:cNvSpPr txBox="1">
            <a:spLocks/>
          </p:cNvSpPr>
          <p:nvPr/>
        </p:nvSpPr>
        <p:spPr>
          <a:xfrm>
            <a:off x="399661" y="905069"/>
            <a:ext cx="11392678" cy="5399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1700" i="1" dirty="0">
                <a:latin typeface="+mn-lt"/>
              </a:rPr>
              <a:t>Energy stocks have driven S&amp;P 500 (total) returns in 2025 &amp; 2026, primarily driven by volatility in Oil prices, strong earnings growth and increases in refining activity </a:t>
            </a:r>
          </a:p>
        </p:txBody>
      </p:sp>
    </p:spTree>
    <p:extLst>
      <p:ext uri="{BB962C8B-B14F-4D97-AF65-F5344CB8AC3E}">
        <p14:creationId xmlns:p14="http://schemas.microsoft.com/office/powerpoint/2010/main" val="3715974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33BDF-CEE2-13FE-9C97-A4D874446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Companies Driving Returns In The Energy Sector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7E0B5-1872-40B3-87E8-4ACA1D61F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State Street, CNBC, S&amp;P Capital IQ.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FB089-509A-1FC0-2373-26A598FD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1B3B3F0-E7A5-4FA1-467C-1D9C695ACDE8}"/>
              </a:ext>
            </a:extLst>
          </p:cNvPr>
          <p:cNvGrpSpPr/>
          <p:nvPr/>
        </p:nvGrpSpPr>
        <p:grpSpPr>
          <a:xfrm>
            <a:off x="825688" y="1036590"/>
            <a:ext cx="10540624" cy="870022"/>
            <a:chOff x="825688" y="1108040"/>
            <a:chExt cx="10540624" cy="870022"/>
          </a:xfrm>
        </p:grpSpPr>
        <p:pic>
          <p:nvPicPr>
            <p:cNvPr id="11" name="Logo 1"/>
            <p:cNvPicPr>
              <a:picLocks noChangeAspect="1"/>
            </p:cNvPicPr>
            <p:nvPr/>
          </p:nvPicPr>
          <p:blipFill dpi="330">
            <a:blip r:embed="rId2"/>
            <a:stretch>
              <a:fillRect/>
            </a:stretch>
          </p:blipFill>
          <p:spPr>
            <a:xfrm>
              <a:off x="825688" y="1123298"/>
              <a:ext cx="751359" cy="839507"/>
            </a:xfrm>
            <a:prstGeom prst="rect">
              <a:avLst/>
            </a:prstGeom>
          </p:spPr>
        </p:pic>
        <p:pic>
          <p:nvPicPr>
            <p:cNvPr id="12" name="Logo 2"/>
            <p:cNvPicPr>
              <a:picLocks noChangeAspect="1"/>
            </p:cNvPicPr>
            <p:nvPr/>
          </p:nvPicPr>
          <p:blipFill dpi="330">
            <a:blip r:embed="rId3"/>
            <a:stretch>
              <a:fillRect/>
            </a:stretch>
          </p:blipFill>
          <p:spPr>
            <a:xfrm>
              <a:off x="3271859" y="1307278"/>
              <a:ext cx="2063015" cy="471546"/>
            </a:xfrm>
            <a:prstGeom prst="rect">
              <a:avLst/>
            </a:prstGeom>
          </p:spPr>
        </p:pic>
        <p:pic>
          <p:nvPicPr>
            <p:cNvPr id="13" name="Logo 3"/>
            <p:cNvPicPr>
              <a:picLocks noChangeAspect="1"/>
            </p:cNvPicPr>
            <p:nvPr/>
          </p:nvPicPr>
          <p:blipFill dpi="330">
            <a:blip r:embed="rId4"/>
            <a:stretch>
              <a:fillRect/>
            </a:stretch>
          </p:blipFill>
          <p:spPr>
            <a:xfrm>
              <a:off x="7029686" y="1327834"/>
              <a:ext cx="2125602" cy="430434"/>
            </a:xfrm>
            <a:prstGeom prst="rect">
              <a:avLst/>
            </a:prstGeom>
          </p:spPr>
        </p:pic>
        <p:pic>
          <p:nvPicPr>
            <p:cNvPr id="14" name="Logo 4"/>
            <p:cNvPicPr>
              <a:picLocks noChangeAspect="1"/>
            </p:cNvPicPr>
            <p:nvPr/>
          </p:nvPicPr>
          <p:blipFill dpi="330">
            <a:blip r:embed="rId5"/>
            <a:stretch>
              <a:fillRect/>
            </a:stretch>
          </p:blipFill>
          <p:spPr>
            <a:xfrm>
              <a:off x="10850099" y="1108040"/>
              <a:ext cx="516213" cy="870022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918A97-9A4C-85FA-DBE4-EF01EF45CBFF}"/>
              </a:ext>
            </a:extLst>
          </p:cNvPr>
          <p:cNvGrpSpPr/>
          <p:nvPr/>
        </p:nvGrpSpPr>
        <p:grpSpPr>
          <a:xfrm>
            <a:off x="2563000" y="2344234"/>
            <a:ext cx="7066000" cy="784846"/>
            <a:chOff x="1002890" y="2179328"/>
            <a:chExt cx="7066000" cy="784846"/>
          </a:xfrm>
        </p:grpSpPr>
        <p:pic>
          <p:nvPicPr>
            <p:cNvPr id="15" name="Logo 5"/>
            <p:cNvPicPr>
              <a:picLocks noChangeAspect="1"/>
            </p:cNvPicPr>
            <p:nvPr/>
          </p:nvPicPr>
          <p:blipFill dpi="330">
            <a:blip r:embed="rId6"/>
            <a:stretch>
              <a:fillRect/>
            </a:stretch>
          </p:blipFill>
          <p:spPr>
            <a:xfrm>
              <a:off x="1002890" y="2251446"/>
              <a:ext cx="1663922" cy="640610"/>
            </a:xfrm>
            <a:prstGeom prst="rect">
              <a:avLst/>
            </a:prstGeom>
          </p:spPr>
        </p:pic>
        <p:pic>
          <p:nvPicPr>
            <p:cNvPr id="16" name="Logo 6"/>
            <p:cNvPicPr>
              <a:picLocks noChangeAspect="1"/>
            </p:cNvPicPr>
            <p:nvPr/>
          </p:nvPicPr>
          <p:blipFill dpi="330">
            <a:blip r:embed="rId7"/>
            <a:stretch>
              <a:fillRect/>
            </a:stretch>
          </p:blipFill>
          <p:spPr>
            <a:xfrm>
              <a:off x="4185256" y="2193819"/>
              <a:ext cx="1259773" cy="755864"/>
            </a:xfrm>
            <a:prstGeom prst="rect">
              <a:avLst/>
            </a:prstGeom>
          </p:spPr>
        </p:pic>
        <p:pic>
          <p:nvPicPr>
            <p:cNvPr id="17" name="Logo 7"/>
            <p:cNvPicPr>
              <a:picLocks noChangeAspect="1"/>
            </p:cNvPicPr>
            <p:nvPr/>
          </p:nvPicPr>
          <p:blipFill dpi="330">
            <a:blip r:embed="rId8"/>
            <a:stretch>
              <a:fillRect/>
            </a:stretch>
          </p:blipFill>
          <p:spPr>
            <a:xfrm>
              <a:off x="6963473" y="2179328"/>
              <a:ext cx="1105417" cy="784846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23C90C6-0DAD-51C6-1570-6058D3EDECFA}"/>
              </a:ext>
            </a:extLst>
          </p:cNvPr>
          <p:cNvSpPr/>
          <p:nvPr/>
        </p:nvSpPr>
        <p:spPr>
          <a:xfrm>
            <a:off x="399660" y="3345011"/>
            <a:ext cx="11392677" cy="27438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D1648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Clr>
                <a:srgbClr val="CD1648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U.S. refineries have driven returns since January 2026, riding the tailwinds from U.S. foreign policy associated with seizing sanctioned oil 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Clr>
                <a:srgbClr val="CD1648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U.S. LNG producers have also provided attractive returns as alternatives to traditional Oil &amp; Gas refineries, giving additional conviction in the strength of the sector 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Clr>
                <a:srgbClr val="CD1648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 Barrel prices ripping over ~$100 due to closure of Port of Hormuz signaling a continuance of strong sector performance due to an increase in demand paired with large supply constraints 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Clr>
                <a:srgbClr val="CD1648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2025 saw strong top &amp; bottom line growth driven by increase in demand and strong domestic policy around energy, overall oil prices remained less volatile in 2025, however energy companies have seen above average growth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Clr>
                <a:srgbClr val="CD1648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 Margins remain steady with most of the sector generating strong cash flow, however Capex and D&amp;A are a huge component as these business are extremely capital intensive </a:t>
            </a:r>
          </a:p>
        </p:txBody>
      </p:sp>
    </p:spTree>
    <p:extLst>
      <p:ext uri="{BB962C8B-B14F-4D97-AF65-F5344CB8AC3E}">
        <p14:creationId xmlns:p14="http://schemas.microsoft.com/office/powerpoint/2010/main" val="3703948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194DC-7422-C1BB-D534-A0A56833B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EFF53-65C3-B79D-D9D2-ED9F717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61" y="365125"/>
            <a:ext cx="11392678" cy="539944"/>
          </a:xfrm>
        </p:spPr>
        <p:txBody>
          <a:bodyPr/>
          <a:lstStyle/>
          <a:p>
            <a:r>
              <a:rPr lang="en-US" dirty="0"/>
              <a:t>Business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050DB2-E26E-404B-EBD7-84D3C5144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A005E3-0427-FBFE-AE2D-74D93FC076E5}"/>
              </a:ext>
            </a:extLst>
          </p:cNvPr>
          <p:cNvSpPr/>
          <p:nvPr/>
        </p:nvSpPr>
        <p:spPr>
          <a:xfrm>
            <a:off x="399661" y="5186986"/>
            <a:ext cx="2440181" cy="1068491"/>
          </a:xfrm>
          <a:prstGeom prst="rect">
            <a:avLst/>
          </a:prstGeom>
          <a:solidFill>
            <a:srgbClr val="CD164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tx1"/>
                </a:solidFill>
              </a:rPr>
              <a:t>Substitutions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tx1"/>
                </a:solidFill>
              </a:rPr>
              <a:t>Solar, Wind, Hydro, Nuclear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4C527C-0335-FC93-666E-81FA12DCA5AD}"/>
              </a:ext>
            </a:extLst>
          </p:cNvPr>
          <p:cNvSpPr/>
          <p:nvPr/>
        </p:nvSpPr>
        <p:spPr>
          <a:xfrm>
            <a:off x="399661" y="988395"/>
            <a:ext cx="5344815" cy="329916"/>
          </a:xfrm>
          <a:prstGeom prst="rect">
            <a:avLst/>
          </a:prstGeom>
          <a:solidFill>
            <a:srgbClr val="CD1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/>
              <a:t>Profitability and Pricing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B97A15-D29C-75ED-7E1C-D202F2140592}"/>
              </a:ext>
            </a:extLst>
          </p:cNvPr>
          <p:cNvSpPr/>
          <p:nvPr/>
        </p:nvSpPr>
        <p:spPr>
          <a:xfrm>
            <a:off x="399661" y="3948145"/>
            <a:ext cx="2440181" cy="1057912"/>
          </a:xfrm>
          <a:prstGeom prst="rect">
            <a:avLst/>
          </a:prstGeom>
          <a:solidFill>
            <a:srgbClr val="CD164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tx1"/>
                </a:solidFill>
              </a:rPr>
              <a:t>Phase of Industry Life Cycle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tx1"/>
                </a:solidFill>
              </a:rPr>
              <a:t>Mature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D47436-B28E-7A1F-503C-5A0DB0C494E0}"/>
              </a:ext>
            </a:extLst>
          </p:cNvPr>
          <p:cNvSpPr/>
          <p:nvPr/>
        </p:nvSpPr>
        <p:spPr>
          <a:xfrm>
            <a:off x="9352158" y="3948145"/>
            <a:ext cx="2440181" cy="1057912"/>
          </a:xfrm>
          <a:prstGeom prst="rect">
            <a:avLst/>
          </a:prstGeom>
          <a:solidFill>
            <a:srgbClr val="CD164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tx1"/>
                </a:solidFill>
              </a:rPr>
              <a:t>Users and Geography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tx1"/>
                </a:solidFill>
              </a:rPr>
              <a:t>Transportation, industrial, electricity, heating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A20D53-C759-EBE3-24A0-645DD5D603ED}"/>
              </a:ext>
            </a:extLst>
          </p:cNvPr>
          <p:cNvSpPr/>
          <p:nvPr/>
        </p:nvSpPr>
        <p:spPr>
          <a:xfrm>
            <a:off x="4875909" y="3987558"/>
            <a:ext cx="2440181" cy="1057912"/>
          </a:xfrm>
          <a:prstGeom prst="rect">
            <a:avLst/>
          </a:prstGeom>
          <a:solidFill>
            <a:srgbClr val="CD164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tx1"/>
                </a:solidFill>
              </a:rPr>
              <a:t>Classification by Business Cycle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tx1"/>
                </a:solidFill>
              </a:rPr>
              <a:t>Highly Cyclical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692E9B-170B-26A2-0A5C-1F6B0B243D38}"/>
              </a:ext>
            </a:extLst>
          </p:cNvPr>
          <p:cNvSpPr/>
          <p:nvPr/>
        </p:nvSpPr>
        <p:spPr>
          <a:xfrm>
            <a:off x="9352158" y="5192275"/>
            <a:ext cx="2440181" cy="1057912"/>
          </a:xfrm>
          <a:prstGeom prst="rect">
            <a:avLst/>
          </a:prstGeom>
          <a:solidFill>
            <a:srgbClr val="CD164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tx1"/>
                </a:solidFill>
              </a:rPr>
              <a:t>Input - Output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tx1"/>
                </a:solidFill>
              </a:rPr>
              <a:t>Critical input for every industry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60BE887-BAF0-0F19-ADD1-1EF8B6E67129}"/>
              </a:ext>
            </a:extLst>
          </p:cNvPr>
          <p:cNvSpPr/>
          <p:nvPr/>
        </p:nvSpPr>
        <p:spPr>
          <a:xfrm>
            <a:off x="6447524" y="988395"/>
            <a:ext cx="5344815" cy="329916"/>
          </a:xfrm>
          <a:prstGeom prst="rect">
            <a:avLst/>
          </a:prstGeom>
          <a:solidFill>
            <a:srgbClr val="CD1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External Factors that Influence Demand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FCEC6856-A662-027F-5BD9-853055929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9662" y="6126549"/>
            <a:ext cx="5250862" cy="6124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latin typeface="+mn-lt"/>
                <a:ea typeface="+mn-ea"/>
                <a:cs typeface="+mn-cs"/>
              </a:rPr>
              <a:t>Source: S&amp;P Capital IQ data as of 3/9/2026.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C45E99-37C2-299A-73AB-368B19E604BD}"/>
              </a:ext>
            </a:extLst>
          </p:cNvPr>
          <p:cNvSpPr txBox="1"/>
          <p:nvPr/>
        </p:nvSpPr>
        <p:spPr>
          <a:xfrm>
            <a:off x="399661" y="1451694"/>
            <a:ext cx="5337328" cy="2308324"/>
          </a:xfrm>
          <a:prstGeom prst="rect">
            <a:avLst/>
          </a:prstGeom>
          <a:solidFill>
            <a:srgbClr val="E47F99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Both </a:t>
            </a:r>
            <a:r>
              <a:rPr lang="en-US" sz="1600" b="1" dirty="0"/>
              <a:t>profitability</a:t>
            </a:r>
            <a:r>
              <a:rPr lang="en-US" sz="1600" dirty="0"/>
              <a:t> and </a:t>
            </a:r>
            <a:r>
              <a:rPr lang="en-US" sz="1600" b="1" dirty="0"/>
              <a:t>pricing</a:t>
            </a:r>
            <a:r>
              <a:rPr lang="en-US" sz="1600" dirty="0"/>
              <a:t> are directly tied to global supply and demand. </a:t>
            </a:r>
          </a:p>
          <a:p>
            <a:r>
              <a:rPr lang="en-US" sz="1600" b="1" dirty="0"/>
              <a:t>Product Segmentation:</a:t>
            </a:r>
            <a:endParaRPr lang="en-US" sz="1600" dirty="0"/>
          </a:p>
          <a:p>
            <a:r>
              <a:rPr lang="en-US" sz="1600" b="1" dirty="0">
                <a:ea typeface="+mn-lt"/>
                <a:cs typeface="+mn-lt"/>
              </a:rPr>
              <a:t>Upstream</a:t>
            </a:r>
            <a:r>
              <a:rPr lang="en-US" sz="1600" dirty="0">
                <a:ea typeface="+mn-lt"/>
                <a:cs typeface="+mn-lt"/>
              </a:rPr>
              <a:t> – exploration and production of oil and gas </a:t>
            </a:r>
          </a:p>
          <a:p>
            <a:r>
              <a:rPr lang="en-US" sz="1600" b="1" dirty="0">
                <a:ea typeface="+mn-lt"/>
                <a:cs typeface="+mn-lt"/>
              </a:rPr>
              <a:t>Midstream</a:t>
            </a:r>
            <a:r>
              <a:rPr lang="en-US" sz="1600" dirty="0">
                <a:ea typeface="+mn-lt"/>
                <a:cs typeface="+mn-lt"/>
              </a:rPr>
              <a:t> – transportation, storage, and processing infrastructure</a:t>
            </a:r>
            <a:br>
              <a:rPr lang="en-US" sz="1600" dirty="0">
                <a:ea typeface="+mn-lt"/>
                <a:cs typeface="+mn-lt"/>
              </a:rPr>
            </a:br>
            <a:r>
              <a:rPr lang="en-US" sz="1600" b="1" dirty="0">
                <a:ea typeface="+mn-lt"/>
                <a:cs typeface="+mn-lt"/>
              </a:rPr>
              <a:t>Downstream</a:t>
            </a:r>
            <a:r>
              <a:rPr lang="en-US" sz="1600" dirty="0">
                <a:ea typeface="+mn-lt"/>
                <a:cs typeface="+mn-lt"/>
              </a:rPr>
              <a:t> – refining and distribution of petroleum products</a:t>
            </a:r>
            <a:br>
              <a:rPr lang="en-US" sz="1600" dirty="0">
                <a:ea typeface="+mn-lt"/>
                <a:cs typeface="+mn-lt"/>
              </a:rPr>
            </a:br>
            <a:r>
              <a:rPr lang="en-US" sz="1600" b="1" dirty="0">
                <a:ea typeface="+mn-lt"/>
                <a:cs typeface="+mn-lt"/>
              </a:rPr>
              <a:t>Oilfield services</a:t>
            </a:r>
            <a:r>
              <a:rPr lang="en-US" sz="1600" dirty="0">
                <a:ea typeface="+mn-lt"/>
                <a:cs typeface="+mn-lt"/>
              </a:rPr>
              <a:t> – drilling and support services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7878B3-C690-9FBA-F3F7-3A4D00683E5A}"/>
              </a:ext>
            </a:extLst>
          </p:cNvPr>
          <p:cNvSpPr txBox="1"/>
          <p:nvPr/>
        </p:nvSpPr>
        <p:spPr>
          <a:xfrm>
            <a:off x="6463868" y="1451694"/>
            <a:ext cx="5328471" cy="2308324"/>
          </a:xfrm>
          <a:prstGeom prst="rect">
            <a:avLst/>
          </a:prstGeom>
          <a:solidFill>
            <a:srgbClr val="E47F99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ea typeface="+mn-lt"/>
                <a:cs typeface="+mn-lt"/>
              </a:rPr>
              <a:t>Geopolitical events: </a:t>
            </a:r>
            <a:r>
              <a:rPr lang="en-US" sz="1600" dirty="0">
                <a:ea typeface="+mn-lt"/>
                <a:cs typeface="+mn-lt"/>
              </a:rPr>
              <a:t>current wars and trade disputes</a:t>
            </a:r>
            <a:endParaRPr lang="en-US" dirty="0">
              <a:ea typeface="+mn-lt"/>
              <a:cs typeface="+mn-lt"/>
            </a:endParaRPr>
          </a:p>
          <a:p>
            <a:r>
              <a:rPr lang="en-US" sz="1600" b="1" dirty="0">
                <a:ea typeface="+mn-lt"/>
                <a:cs typeface="+mn-lt"/>
              </a:rPr>
              <a:t>Government regulation:</a:t>
            </a:r>
            <a:r>
              <a:rPr lang="en-US" sz="1600" dirty="0">
                <a:ea typeface="+mn-lt"/>
                <a:cs typeface="+mn-lt"/>
              </a:rPr>
              <a:t> Climate policies, emissions standards</a:t>
            </a:r>
            <a:endParaRPr lang="en-US" dirty="0"/>
          </a:p>
          <a:p>
            <a:r>
              <a:rPr lang="en-US" sz="1600" b="1" dirty="0">
                <a:ea typeface="+mn-lt"/>
                <a:cs typeface="+mn-lt"/>
              </a:rPr>
              <a:t>Technological advancements: </a:t>
            </a:r>
            <a:r>
              <a:rPr lang="en-US" sz="1600" dirty="0">
                <a:ea typeface="+mn-lt"/>
                <a:cs typeface="+mn-lt"/>
              </a:rPr>
              <a:t>Electric vehicles, renewable energy</a:t>
            </a:r>
            <a:endParaRPr lang="en-US" dirty="0"/>
          </a:p>
          <a:p>
            <a:r>
              <a:rPr lang="en-US" sz="1600" b="1" dirty="0">
                <a:ea typeface="+mn-lt"/>
                <a:cs typeface="+mn-lt"/>
              </a:rPr>
              <a:t>Energy security: </a:t>
            </a:r>
            <a:r>
              <a:rPr lang="en-US" sz="1600" dirty="0">
                <a:ea typeface="+mn-lt"/>
                <a:cs typeface="+mn-lt"/>
              </a:rPr>
              <a:t>countries prioritizing domestic energy production</a:t>
            </a:r>
          </a:p>
          <a:p>
            <a:r>
              <a:rPr lang="en-US" sz="1600" b="1" dirty="0">
                <a:ea typeface="+mn-lt"/>
                <a:cs typeface="+mn-lt"/>
              </a:rPr>
              <a:t>Weather patterns: </a:t>
            </a:r>
            <a:r>
              <a:rPr lang="en-US" sz="1600" dirty="0">
                <a:ea typeface="+mn-lt"/>
                <a:cs typeface="+mn-lt"/>
              </a:rPr>
              <a:t>heating and cooling demand influence consumption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27C280-9BBD-3ED1-1B88-ED94C0D1FB19}"/>
              </a:ext>
            </a:extLst>
          </p:cNvPr>
          <p:cNvSpPr/>
          <p:nvPr/>
        </p:nvSpPr>
        <p:spPr>
          <a:xfrm>
            <a:off x="4874195" y="5186986"/>
            <a:ext cx="2440181" cy="1068491"/>
          </a:xfrm>
          <a:prstGeom prst="rect">
            <a:avLst/>
          </a:prstGeom>
          <a:solidFill>
            <a:srgbClr val="CD1646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solidFill>
                  <a:schemeClr val="tx1"/>
                </a:solidFill>
              </a:rPr>
              <a:t>Barriers to Entry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chemeClr val="tx1"/>
                </a:solidFill>
              </a:rPr>
              <a:t>Very High</a:t>
            </a:r>
          </a:p>
        </p:txBody>
      </p:sp>
    </p:spTree>
    <p:extLst>
      <p:ext uri="{BB962C8B-B14F-4D97-AF65-F5344CB8AC3E}">
        <p14:creationId xmlns:p14="http://schemas.microsoft.com/office/powerpoint/2010/main" val="3473204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CA7B1-0314-72D0-A4D8-9978C08AE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9664F-C0E2-8927-E25A-EE9581CC9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61" y="365125"/>
            <a:ext cx="11392678" cy="539944"/>
          </a:xfrm>
        </p:spPr>
        <p:txBody>
          <a:bodyPr/>
          <a:lstStyle/>
          <a:p>
            <a:r>
              <a:rPr lang="en-US" dirty="0"/>
              <a:t>Economic Analysis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C86A0-83BD-8C3C-5B93-79BFE5768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Source: S&amp;P Capital IQ Pro data as of 3/9/2026, Financial Times, CNBC.</a:t>
            </a:r>
          </a:p>
          <a:p>
            <a:pPr marL="228600" indent="-228600">
              <a:buAutoNum type="arabicParenBoth"/>
            </a:pPr>
            <a:r>
              <a:rPr lang="en-US" dirty="0"/>
              <a:t>Number of barrels is an estimated number provided by the United States.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A7A60-9BB2-11F7-0513-0FB36B03A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36AA4-32F5-49DB-966A-532EDB68C6C6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B3DD48C-EDFA-5AA0-A839-255F25480FF4}"/>
              </a:ext>
            </a:extLst>
          </p:cNvPr>
          <p:cNvSpPr txBox="1">
            <a:spLocks/>
          </p:cNvSpPr>
          <p:nvPr/>
        </p:nvSpPr>
        <p:spPr>
          <a:xfrm>
            <a:off x="399661" y="905069"/>
            <a:ext cx="11392678" cy="5399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00" i="1" dirty="0">
                <a:latin typeface="+mn-lt"/>
              </a:rPr>
              <a:t>Energy stocks have driven S&amp;P 500 (total) returns in 2025 &amp; 2026, primarily driven by volatility in Oil prices, strong earnings growth and increases in refining activity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31BFB8-3803-3C69-A5AA-2C24B402A8DC}"/>
              </a:ext>
            </a:extLst>
          </p:cNvPr>
          <p:cNvSpPr/>
          <p:nvPr/>
        </p:nvSpPr>
        <p:spPr>
          <a:xfrm>
            <a:off x="399661" y="2066694"/>
            <a:ext cx="4551480" cy="41834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Crude oil prices are nearing 3-year highs as geopolitical tensions in the Middle East continue to rise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G7 spokespeople have signaled that the International Energy Agency is looking to release ~300 – 400M barrels of oil from reserves to ease global energy prices</a:t>
            </a:r>
            <a:r>
              <a:rPr lang="en-US" sz="1400" baseline="30000" dirty="0">
                <a:solidFill>
                  <a:schemeClr val="tx1"/>
                </a:solidFill>
              </a:rPr>
              <a:t>(1)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While WTI / Brent Crude spot prices are surging, pushing average gasoline pump prices to $3.48 per gallon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This could cause larger macro uncertainty from a consumer spending perspective, along with heightened risk of stagflation – risking the Fed to keep rates steady 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CD1646"/>
              </a:buClr>
              <a:buSzPct val="85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While oil prices remain elevated, refineries and producers have driven sector returns and S&amp;P 500 returns, suggesting heavy tailwinds to follow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75C5C4-F3B0-6183-5A25-0B00033A0B2A}"/>
              </a:ext>
            </a:extLst>
          </p:cNvPr>
          <p:cNvSpPr/>
          <p:nvPr/>
        </p:nvSpPr>
        <p:spPr>
          <a:xfrm>
            <a:off x="399662" y="1501446"/>
            <a:ext cx="4551480" cy="435375"/>
          </a:xfrm>
          <a:prstGeom prst="rect">
            <a:avLst/>
          </a:prstGeom>
          <a:solidFill>
            <a:srgbClr val="CD1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Volatile Oil Prices Are Leading To A Surge In Uncertainty Around Energy Affordability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EF73A4-82BC-80F7-C1DB-C9F669B24A6A}"/>
              </a:ext>
            </a:extLst>
          </p:cNvPr>
          <p:cNvSpPr/>
          <p:nvPr/>
        </p:nvSpPr>
        <p:spPr>
          <a:xfrm>
            <a:off x="5157516" y="1501446"/>
            <a:ext cx="6581001" cy="435375"/>
          </a:xfrm>
          <a:prstGeom prst="rect">
            <a:avLst/>
          </a:prstGeom>
          <a:solidFill>
            <a:srgbClr val="CD16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bg1"/>
                </a:solidFill>
              </a:rPr>
              <a:t>Trailing 1-year Performance WTI Spot Vs. S&amp;P 500 Total Energy Returns 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B9DEDBD7-9F78-D7AE-17F2-7D8D0600CD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5805701"/>
              </p:ext>
            </p:extLst>
          </p:nvPr>
        </p:nvGraphicFramePr>
        <p:xfrm>
          <a:off x="5157515" y="1984958"/>
          <a:ext cx="6581001" cy="4265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9095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1081</Words>
  <Application>Microsoft Office PowerPoint</Application>
  <PresentationFormat>Widescreen</PresentationFormat>
  <Paragraphs>167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Energy Presentation Summary  </vt:lpstr>
      <vt:lpstr>SP26 Energy Sector Team Introductions </vt:lpstr>
      <vt:lpstr>Energy Market Overview (Size Of S&amp;P 500) </vt:lpstr>
      <vt:lpstr>Financial Analysis Snapshot &amp; Main Verticals </vt:lpstr>
      <vt:lpstr>Energy Sector YTD Vs. 1-Year Index Performance </vt:lpstr>
      <vt:lpstr>Companies Driving Returns In The Energy Sector</vt:lpstr>
      <vt:lpstr>Business Analysis</vt:lpstr>
      <vt:lpstr>Economic Analysis </vt:lpstr>
      <vt:lpstr>Sector Valuation Analysis </vt:lpstr>
      <vt:lpstr>Our Team’s Recommendation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Gray, Nate</dc:creator>
  <cp:lastModifiedBy>Gray, Nate</cp:lastModifiedBy>
  <cp:revision>22</cp:revision>
  <dcterms:created xsi:type="dcterms:W3CDTF">2026-03-02T19:16:49Z</dcterms:created>
  <dcterms:modified xsi:type="dcterms:W3CDTF">2026-03-10T18:07:28Z</dcterms:modified>
</cp:coreProperties>
</file>