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 id="2147483671" r:id="rId5"/>
  </p:sldMasterIdLst>
  <p:notesMasterIdLst>
    <p:notesMasterId r:id="rId23"/>
  </p:notesMasterIdLst>
  <p:handoutMasterIdLst>
    <p:handoutMasterId r:id="rId24"/>
  </p:handoutMasterIdLst>
  <p:sldIdLst>
    <p:sldId id="264" r:id="rId6"/>
    <p:sldId id="299" r:id="rId7"/>
    <p:sldId id="265" r:id="rId8"/>
    <p:sldId id="294" r:id="rId9"/>
    <p:sldId id="266" r:id="rId10"/>
    <p:sldId id="289" r:id="rId11"/>
    <p:sldId id="296" r:id="rId12"/>
    <p:sldId id="297" r:id="rId13"/>
    <p:sldId id="302" r:id="rId14"/>
    <p:sldId id="303" r:id="rId15"/>
    <p:sldId id="304" r:id="rId16"/>
    <p:sldId id="301" r:id="rId17"/>
    <p:sldId id="305" r:id="rId18"/>
    <p:sldId id="290" r:id="rId19"/>
    <p:sldId id="298" r:id="rId20"/>
    <p:sldId id="276" r:id="rId21"/>
    <p:sldId id="29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7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0000"/>
    <a:srgbClr val="8C8C8D"/>
    <a:srgbClr val="E9E7E6"/>
    <a:srgbClr val="EBEBEB"/>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9"/>
    <p:restoredTop sz="88514"/>
  </p:normalViewPr>
  <p:slideViewPr>
    <p:cSldViewPr snapToGrid="0">
      <p:cViewPr varScale="1">
        <p:scale>
          <a:sx n="111" d="100"/>
          <a:sy n="111" d="100"/>
        </p:scale>
        <p:origin x="1736" y="200"/>
      </p:cViewPr>
      <p:guideLst>
        <p:guide orient="horz" pos="2160"/>
        <p:guide pos="2874"/>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sz="900">
              <a:latin typeface="Arial" charset="0"/>
              <a:ea typeface="Arial" charset="0"/>
              <a:cs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BD8ABB-DA7E-A548-B16D-252B281B81FD}" type="datetimeFigureOut">
              <a:rPr lang="en-US" sz="900">
                <a:latin typeface="Arial" charset="0"/>
                <a:ea typeface="Arial" charset="0"/>
                <a:cs typeface="Arial" charset="0"/>
              </a:rPr>
              <a:t>3/10/26</a:t>
            </a:fld>
            <a:endParaRPr lang="en-US" sz="900">
              <a:latin typeface="Arial" charset="0"/>
              <a:ea typeface="Arial" charset="0"/>
              <a:cs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sz="900">
              <a:latin typeface="Arial" charset="0"/>
              <a:ea typeface="Arial" charset="0"/>
              <a:cs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535CA1-1173-3D49-9D29-6AA77691A78D}" type="slidenum">
              <a:rPr lang="en-US" sz="900">
                <a:latin typeface="Arial" charset="0"/>
                <a:ea typeface="Arial" charset="0"/>
                <a:cs typeface="Arial" charset="0"/>
              </a:rPr>
              <a:pPr/>
              <a:t>‹#›</a:t>
            </a:fld>
            <a:endParaRPr lang="en-US" sz="900">
              <a:latin typeface="Arial" charset="0"/>
              <a:ea typeface="Arial" charset="0"/>
              <a:cs typeface="Arial" charset="0"/>
            </a:endParaRPr>
          </a:p>
        </p:txBody>
      </p:sp>
    </p:spTree>
    <p:extLst>
      <p:ext uri="{BB962C8B-B14F-4D97-AF65-F5344CB8AC3E}">
        <p14:creationId xmlns:p14="http://schemas.microsoft.com/office/powerpoint/2010/main" val="674530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nchor="t"/>
          <a:lstStyle>
            <a:lvl1pPr algn="l">
              <a:defRPr sz="900">
                <a:latin typeface="Arial" charset="0"/>
                <a:ea typeface="Arial" charset="0"/>
                <a:cs typeface="Arial"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US" sz="900" kern="1200" smtClean="0">
                <a:solidFill>
                  <a:schemeClr val="tx1"/>
                </a:solidFill>
                <a:latin typeface="Arial" charset="0"/>
                <a:ea typeface="Arial" charset="0"/>
                <a:cs typeface="Arial" charset="0"/>
              </a:defRPr>
            </a:lvl1pPr>
          </a:lstStyle>
          <a:p>
            <a:fld id="{4AA5EB40-EE80-1E4E-835D-3B44397EB204}" type="datetimeFigureOut">
              <a:rPr lang="mr-IN" smtClean="0"/>
              <a:pPr/>
              <a:t>10/3/26</a:t>
            </a:fld>
            <a:endParaRPr lang="mr-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marL="0" algn="l" defTabSz="914400" rtl="0" eaLnBrk="1" latinLnBrk="0" hangingPunct="1">
              <a:defRPr lang="en-US" sz="900" kern="1200" smtClean="0">
                <a:solidFill>
                  <a:schemeClr val="tx1"/>
                </a:solidFill>
                <a:latin typeface="Arial" charset="0"/>
                <a:ea typeface="Arial" charset="0"/>
                <a:cs typeface="Arial"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marL="0" algn="r" defTabSz="914400" rtl="0" eaLnBrk="1" latinLnBrk="0" hangingPunct="1">
              <a:defRPr lang="en-US" sz="900" kern="1200" smtClean="0">
                <a:solidFill>
                  <a:schemeClr val="tx1"/>
                </a:solidFill>
                <a:latin typeface="Arial" charset="0"/>
                <a:ea typeface="Arial" charset="0"/>
                <a:cs typeface="Arial" charset="0"/>
              </a:defRPr>
            </a:lvl1pPr>
          </a:lstStyle>
          <a:p>
            <a:fld id="{E6422281-1DD0-C54B-B5FD-A74501CEBD71}" type="slidenum">
              <a:rPr lang="uk-UA" smtClean="0"/>
              <a:pPr/>
              <a:t>‹#›</a:t>
            </a:fld>
            <a:endParaRPr lang="uk-UA"/>
          </a:p>
        </p:txBody>
      </p:sp>
    </p:spTree>
    <p:extLst>
      <p:ext uri="{BB962C8B-B14F-4D97-AF65-F5344CB8AC3E}">
        <p14:creationId xmlns:p14="http://schemas.microsoft.com/office/powerpoint/2010/main" val="1126452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noqap.com/posts/2019/9/30/macroeconomic-factors-and-performance-of-consumer-staples-and-consumer-discretionary-sector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evening, everyone. My name is Eric, and this is John, Cullen, Anthony, and Ting, and today we’ll be giving our analysis on the consumer staples sector.</a:t>
            </a:r>
          </a:p>
          <a:p>
            <a:endParaRPr lang="en-US"/>
          </a:p>
          <a:p>
            <a:r>
              <a:rPr lang="en-US"/>
              <a:t>Eric</a:t>
            </a:r>
          </a:p>
        </p:txBody>
      </p:sp>
      <p:sp>
        <p:nvSpPr>
          <p:cNvPr id="4" name="Slide Number Placeholder 3"/>
          <p:cNvSpPr>
            <a:spLocks noGrp="1"/>
          </p:cNvSpPr>
          <p:nvPr>
            <p:ph type="sldNum" sz="quarter" idx="5"/>
          </p:nvPr>
        </p:nvSpPr>
        <p:spPr/>
        <p:txBody>
          <a:bodyPr/>
          <a:lstStyle/>
          <a:p>
            <a:fld id="{E6422281-1DD0-C54B-B5FD-A74501CEBD71}" type="slidenum">
              <a:rPr lang="uk-UA" smtClean="0"/>
              <a:pPr/>
              <a:t>1</a:t>
            </a:fld>
            <a:endParaRPr lang="uk-UA"/>
          </a:p>
        </p:txBody>
      </p:sp>
    </p:spTree>
    <p:extLst>
      <p:ext uri="{BB962C8B-B14F-4D97-AF65-F5344CB8AC3E}">
        <p14:creationId xmlns:p14="http://schemas.microsoft.com/office/powerpoint/2010/main" val="1368267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Lower margins in consumer staples except for ROE and ROA </a:t>
            </a:r>
          </a:p>
          <a:p>
            <a:r>
              <a:rPr lang="en-US" dirty="0">
                <a:cs typeface="Calibri"/>
              </a:rPr>
              <a:t>Consumer Staples varies between contracting and year to year but many have declined but remained steady </a:t>
            </a:r>
            <a:endParaRPr lang="en-US" dirty="0"/>
          </a:p>
        </p:txBody>
      </p:sp>
      <p:sp>
        <p:nvSpPr>
          <p:cNvPr id="4" name="Slide Number Placeholder 3"/>
          <p:cNvSpPr>
            <a:spLocks noGrp="1"/>
          </p:cNvSpPr>
          <p:nvPr>
            <p:ph type="sldNum" sz="quarter" idx="5"/>
          </p:nvPr>
        </p:nvSpPr>
        <p:spPr/>
        <p:txBody>
          <a:bodyPr/>
          <a:lstStyle/>
          <a:p>
            <a:fld id="{E6422281-1DD0-C54B-B5FD-A74501CEBD71}" type="slidenum">
              <a:rPr lang="uk-UA" smtClean="0"/>
              <a:pPr/>
              <a:t>11</a:t>
            </a:fld>
            <a:endParaRPr lang="uk-UA"/>
          </a:p>
        </p:txBody>
      </p:sp>
    </p:spTree>
    <p:extLst>
      <p:ext uri="{BB962C8B-B14F-4D97-AF65-F5344CB8AC3E}">
        <p14:creationId xmlns:p14="http://schemas.microsoft.com/office/powerpoint/2010/main" val="3293583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a:cs typeface="Calibri"/>
              </a:rPr>
              <a:t>so they generate more revenue per dollar of assets than the average company in the S&amp;P 500.</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6422281-1DD0-C54B-B5FD-A74501CEBD71}" type="slidenum">
              <a:rPr lang="uk-UA" smtClean="0"/>
              <a:pPr/>
              <a:t>12</a:t>
            </a:fld>
            <a:endParaRPr lang="uk-UA"/>
          </a:p>
        </p:txBody>
      </p:sp>
    </p:spTree>
    <p:extLst>
      <p:ext uri="{BB962C8B-B14F-4D97-AF65-F5344CB8AC3E}">
        <p14:creationId xmlns:p14="http://schemas.microsoft.com/office/powerpoint/2010/main" val="1942189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6422281-1DD0-C54B-B5FD-A74501CEBD71}" type="slidenum">
              <a:rPr lang="uk-UA" smtClean="0"/>
              <a:pPr/>
              <a:t>13</a:t>
            </a:fld>
            <a:endParaRPr lang="uk-UA"/>
          </a:p>
        </p:txBody>
      </p:sp>
    </p:spTree>
    <p:extLst>
      <p:ext uri="{BB962C8B-B14F-4D97-AF65-F5344CB8AC3E}">
        <p14:creationId xmlns:p14="http://schemas.microsoft.com/office/powerpoint/2010/main" val="445329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422281-1DD0-C54B-B5FD-A74501CEBD71}" type="slidenum">
              <a:rPr lang="uk-UA" smtClean="0"/>
              <a:pPr/>
              <a:t>14</a:t>
            </a:fld>
            <a:endParaRPr lang="uk-UA"/>
          </a:p>
        </p:txBody>
      </p:sp>
    </p:spTree>
    <p:extLst>
      <p:ext uri="{BB962C8B-B14F-4D97-AF65-F5344CB8AC3E}">
        <p14:creationId xmlns:p14="http://schemas.microsoft.com/office/powerpoint/2010/main" val="3462349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Cullen</a:t>
            </a:r>
          </a:p>
          <a:p>
            <a:endParaRPr lang="en-US">
              <a:ea typeface="Calibri"/>
              <a:cs typeface="Calibri"/>
            </a:endParaRPr>
          </a:p>
          <a:p>
            <a:r>
              <a:rPr lang="en-US">
                <a:ea typeface="Calibri"/>
                <a:cs typeface="Calibri"/>
              </a:rPr>
              <a:t>8/9: </a:t>
            </a:r>
            <a:r>
              <a:rPr lang="en-US"/>
              <a:t>https://yardeni.com/charts/consumer-staple/</a:t>
            </a:r>
            <a:endParaRPr lang="en-US">
              <a:ea typeface="Calibri"/>
              <a:cs typeface="Calibri"/>
            </a:endParaRPr>
          </a:p>
        </p:txBody>
      </p:sp>
      <p:sp>
        <p:nvSpPr>
          <p:cNvPr id="4" name="Slide Number Placeholder 3"/>
          <p:cNvSpPr>
            <a:spLocks noGrp="1"/>
          </p:cNvSpPr>
          <p:nvPr>
            <p:ph type="sldNum" sz="quarter" idx="5"/>
          </p:nvPr>
        </p:nvSpPr>
        <p:spPr/>
        <p:txBody>
          <a:bodyPr/>
          <a:lstStyle/>
          <a:p>
            <a:fld id="{E6422281-1DD0-C54B-B5FD-A74501CEBD71}" type="slidenum">
              <a:rPr lang="uk-UA" smtClean="0"/>
              <a:pPr/>
              <a:t>16</a:t>
            </a:fld>
            <a:endParaRPr lang="uk-UA"/>
          </a:p>
        </p:txBody>
      </p:sp>
    </p:spTree>
    <p:extLst>
      <p:ext uri="{BB962C8B-B14F-4D97-AF65-F5344CB8AC3E}">
        <p14:creationId xmlns:p14="http://schemas.microsoft.com/office/powerpoint/2010/main" val="2223014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our agenda for today. We’ll first go over a sector overview, then we’ll look at the business analysis, and following that, we’ll dive into the economic analysis. Afterwards, we’ll talk about our financial analysis and finish it off with our valuation analysis to conclude with a recommendation/class vote.</a:t>
            </a:r>
          </a:p>
          <a:p>
            <a:endParaRPr lang="en-US"/>
          </a:p>
          <a:p>
            <a:r>
              <a:rPr lang="en-US"/>
              <a:t>Eric</a:t>
            </a:r>
          </a:p>
        </p:txBody>
      </p:sp>
      <p:sp>
        <p:nvSpPr>
          <p:cNvPr id="4" name="Slide Number Placeholder 3"/>
          <p:cNvSpPr>
            <a:spLocks noGrp="1"/>
          </p:cNvSpPr>
          <p:nvPr>
            <p:ph type="sldNum" sz="quarter" idx="5"/>
          </p:nvPr>
        </p:nvSpPr>
        <p:spPr/>
        <p:txBody>
          <a:bodyPr/>
          <a:lstStyle/>
          <a:p>
            <a:fld id="{E6422281-1DD0-C54B-B5FD-A74501CEBD71}" type="slidenum">
              <a:rPr lang="uk-UA" smtClean="0"/>
              <a:pPr/>
              <a:t>2</a:t>
            </a:fld>
            <a:endParaRPr lang="uk-UA"/>
          </a:p>
        </p:txBody>
      </p:sp>
    </p:spTree>
    <p:extLst>
      <p:ext uri="{BB962C8B-B14F-4D97-AF65-F5344CB8AC3E}">
        <p14:creationId xmlns:p14="http://schemas.microsoft.com/office/powerpoint/2010/main" val="3194840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start, I’d like to define consumer staples. Consumer staples are essential products within the food, tobacco, personal care, and household industries. On the slide, you can see I put some recognizable companies, including some that we ourselves analyzed for our discounted cash flow models, like Target and Brown Forman. The stocks in this section are characterized as non-cyclical (constant demand), steady growth, low sensitivity to market fluctuations, and have consistent dividends.</a:t>
            </a:r>
          </a:p>
          <a:p>
            <a:endParaRPr lang="en-US"/>
          </a:p>
          <a:p>
            <a:r>
              <a:rPr lang="en-US"/>
              <a:t>Eric</a:t>
            </a:r>
          </a:p>
          <a:p>
            <a:endParaRPr lang="en-US"/>
          </a:p>
          <a:p>
            <a:r>
              <a:rPr lang="en-US"/>
              <a:t>Largest Companies in the Sector</a:t>
            </a:r>
          </a:p>
        </p:txBody>
      </p:sp>
      <p:sp>
        <p:nvSpPr>
          <p:cNvPr id="4" name="Slide Number Placeholder 3"/>
          <p:cNvSpPr>
            <a:spLocks noGrp="1"/>
          </p:cNvSpPr>
          <p:nvPr>
            <p:ph type="sldNum" sz="quarter" idx="5"/>
          </p:nvPr>
        </p:nvSpPr>
        <p:spPr/>
        <p:txBody>
          <a:bodyPr/>
          <a:lstStyle/>
          <a:p>
            <a:fld id="{E6422281-1DD0-C54B-B5FD-A74501CEBD71}" type="slidenum">
              <a:rPr lang="uk-UA" smtClean="0"/>
              <a:pPr/>
              <a:t>3</a:t>
            </a:fld>
            <a:endParaRPr lang="uk-UA"/>
          </a:p>
        </p:txBody>
      </p:sp>
    </p:spTree>
    <p:extLst>
      <p:ext uri="{BB962C8B-B14F-4D97-AF65-F5344CB8AC3E}">
        <p14:creationId xmlns:p14="http://schemas.microsoft.com/office/powerpoint/2010/main" val="3399891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a better glimpse of the sector, this slide shows the comparison between the consumer staples sector and the S&amp;P 500, along with the total net returns it has produced over several investment horizons. Breaking down the sector within the S&amp;P 500, currently, there are 36 stocks in the S&amp;P 500 (7.16%), and it has a market capitalization of $3.75 Trillion. Looking at some important averages that are consistent with the previous statements about the characteristics of consumer staples stocks, we can see the average market cap is $104.20 Billion and the average dividend yield is 2.76%. And now I’ll now pass it on to John to talk about the business analysis.</a:t>
            </a:r>
          </a:p>
          <a:p>
            <a:endParaRPr lang="en-US"/>
          </a:p>
          <a:p>
            <a:r>
              <a:rPr lang="en-US"/>
              <a:t>Eric</a:t>
            </a:r>
          </a:p>
          <a:p>
            <a:endParaRPr lang="en-US"/>
          </a:p>
          <a:p>
            <a:r>
              <a:rPr lang="en-US"/>
              <a:t>Total Net Returns</a:t>
            </a:r>
          </a:p>
        </p:txBody>
      </p:sp>
      <p:sp>
        <p:nvSpPr>
          <p:cNvPr id="4" name="Slide Number Placeholder 3"/>
          <p:cNvSpPr>
            <a:spLocks noGrp="1"/>
          </p:cNvSpPr>
          <p:nvPr>
            <p:ph type="sldNum" sz="quarter" idx="5"/>
          </p:nvPr>
        </p:nvSpPr>
        <p:spPr/>
        <p:txBody>
          <a:bodyPr/>
          <a:lstStyle/>
          <a:p>
            <a:fld id="{E6422281-1DD0-C54B-B5FD-A74501CEBD71}" type="slidenum">
              <a:rPr lang="uk-UA" smtClean="0"/>
              <a:pPr/>
              <a:t>4</a:t>
            </a:fld>
            <a:endParaRPr lang="uk-UA"/>
          </a:p>
        </p:txBody>
      </p:sp>
    </p:spTree>
    <p:extLst>
      <p:ext uri="{BB962C8B-B14F-4D97-AF65-F5344CB8AC3E}">
        <p14:creationId xmlns:p14="http://schemas.microsoft.com/office/powerpoint/2010/main" val="2974622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John</a:t>
            </a:r>
          </a:p>
        </p:txBody>
      </p:sp>
      <p:sp>
        <p:nvSpPr>
          <p:cNvPr id="4" name="Slide Number Placeholder 3"/>
          <p:cNvSpPr>
            <a:spLocks noGrp="1"/>
          </p:cNvSpPr>
          <p:nvPr>
            <p:ph type="sldNum" sz="quarter" idx="5"/>
          </p:nvPr>
        </p:nvSpPr>
        <p:spPr/>
        <p:txBody>
          <a:bodyPr/>
          <a:lstStyle/>
          <a:p>
            <a:fld id="{E6422281-1DD0-C54B-B5FD-A74501CEBD71}" type="slidenum">
              <a:rPr lang="uk-UA" smtClean="0"/>
              <a:pPr/>
              <a:t>5</a:t>
            </a:fld>
            <a:endParaRPr lang="uk-UA"/>
          </a:p>
        </p:txBody>
      </p:sp>
    </p:spTree>
    <p:extLst>
      <p:ext uri="{BB962C8B-B14F-4D97-AF65-F5344CB8AC3E}">
        <p14:creationId xmlns:p14="http://schemas.microsoft.com/office/powerpoint/2010/main" val="292319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https://www.snoqap.com/posts/2019/9/30/macroeconomic-factors-and-performance-of-consumer-staples-and-consumer-discretionary-sectors</a:t>
            </a:r>
            <a:br>
              <a:rPr lang="en-US">
                <a:ea typeface="Calibri"/>
                <a:cs typeface="+mn-lt"/>
              </a:rPr>
            </a:br>
            <a:r>
              <a:rPr lang="en-US">
                <a:ea typeface="Calibri"/>
                <a:cs typeface="Calibri"/>
              </a:rPr>
              <a:t>John</a:t>
            </a:r>
          </a:p>
        </p:txBody>
      </p:sp>
      <p:sp>
        <p:nvSpPr>
          <p:cNvPr id="4" name="Slide Number Placeholder 3"/>
          <p:cNvSpPr>
            <a:spLocks noGrp="1"/>
          </p:cNvSpPr>
          <p:nvPr>
            <p:ph type="sldNum" sz="quarter" idx="5"/>
          </p:nvPr>
        </p:nvSpPr>
        <p:spPr/>
        <p:txBody>
          <a:bodyPr/>
          <a:lstStyle/>
          <a:p>
            <a:fld id="{E6422281-1DD0-C54B-B5FD-A74501CEBD71}" type="slidenum">
              <a:rPr lang="uk-UA" smtClean="0"/>
              <a:pPr/>
              <a:t>6</a:t>
            </a:fld>
            <a:endParaRPr lang="uk-UA"/>
          </a:p>
        </p:txBody>
      </p:sp>
    </p:spTree>
    <p:extLst>
      <p:ext uri="{BB962C8B-B14F-4D97-AF65-F5344CB8AC3E}">
        <p14:creationId xmlns:p14="http://schemas.microsoft.com/office/powerpoint/2010/main" val="405435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Consistent growth- but bad year last year due to tariffs and rising costs of inputs in an industry where the margins are already low </a:t>
            </a:r>
          </a:p>
          <a:p>
            <a:r>
              <a:rPr lang="en-US">
                <a:ea typeface="Calibri"/>
                <a:cs typeface="Calibri"/>
              </a:rPr>
              <a:t>Consistent margins but are seeing a slight decline from the end of last year until now  </a:t>
            </a:r>
          </a:p>
        </p:txBody>
      </p:sp>
      <p:sp>
        <p:nvSpPr>
          <p:cNvPr id="4" name="Slide Number Placeholder 3"/>
          <p:cNvSpPr>
            <a:spLocks noGrp="1"/>
          </p:cNvSpPr>
          <p:nvPr>
            <p:ph type="sldNum" sz="quarter" idx="5"/>
          </p:nvPr>
        </p:nvSpPr>
        <p:spPr/>
        <p:txBody>
          <a:bodyPr/>
          <a:lstStyle/>
          <a:p>
            <a:fld id="{E6422281-1DD0-C54B-B5FD-A74501CEBD71}" type="slidenum">
              <a:rPr lang="uk-UA" smtClean="0"/>
              <a:pPr/>
              <a:t>7</a:t>
            </a:fld>
            <a:endParaRPr lang="uk-UA"/>
          </a:p>
        </p:txBody>
      </p:sp>
    </p:spTree>
    <p:extLst>
      <p:ext uri="{BB962C8B-B14F-4D97-AF65-F5344CB8AC3E}">
        <p14:creationId xmlns:p14="http://schemas.microsoft.com/office/powerpoint/2010/main" val="1233643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6422281-1DD0-C54B-B5FD-A74501CEBD71}" type="slidenum">
              <a:rPr lang="uk-UA" smtClean="0"/>
              <a:pPr/>
              <a:t>9</a:t>
            </a:fld>
            <a:endParaRPr lang="uk-UA"/>
          </a:p>
        </p:txBody>
      </p:sp>
    </p:spTree>
    <p:extLst>
      <p:ext uri="{BB962C8B-B14F-4D97-AF65-F5344CB8AC3E}">
        <p14:creationId xmlns:p14="http://schemas.microsoft.com/office/powerpoint/2010/main" val="1887691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 volatility- outperformed market in covid </a:t>
            </a:r>
            <a:endParaRPr lang="en-US">
              <a:solidFill>
                <a:srgbClr val="444444"/>
              </a:solidFill>
            </a:endParaRPr>
          </a:p>
          <a:p>
            <a:r>
              <a:rPr lang="en-US"/>
              <a:t>Slower growth- less susceptible to huge swings in the market</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6422281-1DD0-C54B-B5FD-A74501CEBD71}" type="slidenum">
              <a:rPr lang="uk-UA" smtClean="0"/>
              <a:pPr/>
              <a:t>10</a:t>
            </a:fld>
            <a:endParaRPr lang="uk-UA"/>
          </a:p>
        </p:txBody>
      </p:sp>
    </p:spTree>
    <p:extLst>
      <p:ext uri="{BB962C8B-B14F-4D97-AF65-F5344CB8AC3E}">
        <p14:creationId xmlns:p14="http://schemas.microsoft.com/office/powerpoint/2010/main" val="3197821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860" y="5995529"/>
            <a:ext cx="3200400" cy="458611"/>
          </a:xfrm>
          <a:prstGeom prst="rect">
            <a:avLst/>
          </a:prstGeom>
        </p:spPr>
      </p:pic>
    </p:spTree>
  </p:cSld>
  <p:clrMapOvr>
    <a:masterClrMapping/>
  </p:clrMapOvr>
  <p:extLst>
    <p:ext uri="{DCECCB84-F9BA-43D5-87BE-67443E8EF086}">
      <p15:sldGuideLst xmlns:p15="http://schemas.microsoft.com/office/powerpoint/2012/main">
        <p15:guide id="1" orient="horz" pos="35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52983" y="3060943"/>
            <a:ext cx="4438035" cy="1589265"/>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5"/>
          </a:xfrm>
        </p:spPr>
        <p:txBody>
          <a:bodyPr anchor="b"/>
          <a:lstStyle>
            <a:lvl1pPr>
              <a:defRPr>
                <a:solidFill>
                  <a:srgbClr val="BB0000"/>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A82E38D9-A055-4149-A136-9916290B958D}" type="datetimeFigureOut">
              <a:rPr lang="en-US" smtClean="0"/>
              <a:t>3/10/26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8A7587-EF18-1B40-9F0E-E5FBA16F98DC}" type="slidenum">
              <a:rPr lang="en-US" smtClean="0"/>
              <a:t>‹#›</a:t>
            </a:fld>
            <a:endParaRPr lang="en-US"/>
          </a:p>
        </p:txBody>
      </p:sp>
      <p:cxnSp>
        <p:nvCxnSpPr>
          <p:cNvPr id="7" name="Straight Connector 6"/>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88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6"/>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idx="1"/>
          </p:nvPr>
        </p:nvSpPr>
        <p:spPr>
          <a:xfrm>
            <a:off x="235428" y="1028702"/>
            <a:ext cx="8673144" cy="502919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2E38D9-A055-4149-A136-9916290B958D}" type="datetimeFigureOut">
              <a:rPr lang="en-US" smtClean="0"/>
              <a:t>3/10/26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58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Break /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28" y="1122363"/>
            <a:ext cx="8673144" cy="2387600"/>
          </a:xfrm>
        </p:spPr>
        <p:txBody>
          <a:bodyPr anchor="b"/>
          <a:lstStyle>
            <a:lvl1pPr algn="l">
              <a:defRPr sz="6000" baseline="0">
                <a:solidFill>
                  <a:srgbClr val="BB0000"/>
                </a:solidFill>
              </a:defRPr>
            </a:lvl1pPr>
          </a:lstStyle>
          <a:p>
            <a:r>
              <a:rPr lang="en-US"/>
              <a:t>Click to Add Section Break / Title Here</a:t>
            </a:r>
          </a:p>
        </p:txBody>
      </p:sp>
      <p:sp>
        <p:nvSpPr>
          <p:cNvPr id="3" name="Subtitle 2"/>
          <p:cNvSpPr>
            <a:spLocks noGrp="1"/>
          </p:cNvSpPr>
          <p:nvPr>
            <p:ph type="subTitle" idx="1" hasCustomPrompt="1"/>
          </p:nvPr>
        </p:nvSpPr>
        <p:spPr>
          <a:xfrm>
            <a:off x="235428" y="3602038"/>
            <a:ext cx="8673144" cy="1655762"/>
          </a:xfrm>
        </p:spPr>
        <p:txBody>
          <a:bodyPr/>
          <a:lstStyle>
            <a:lvl1pPr marL="0" indent="0" algn="l">
              <a:buNone/>
              <a:defRPr sz="2400">
                <a:solidFill>
                  <a:srgbClr val="6666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4" name="Date Placeholder 3"/>
          <p:cNvSpPr>
            <a:spLocks noGrp="1"/>
          </p:cNvSpPr>
          <p:nvPr>
            <p:ph type="dt" sz="half" idx="10"/>
          </p:nvPr>
        </p:nvSpPr>
        <p:spPr/>
        <p:txBody>
          <a:bodyPr/>
          <a:lstStyle/>
          <a:p>
            <a:fld id="{A82E38D9-A055-4149-A136-9916290B958D}" type="datetimeFigureOut">
              <a:rPr lang="en-US" smtClean="0"/>
              <a:t>3/10/26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pic>
        <p:nvPicPr>
          <p:cNvPr id="7" name="Picture 6"/>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45719"/>
            <a:ext cx="9144000" cy="775388"/>
          </a:xfrm>
          <a:prstGeom prst="rect">
            <a:avLst/>
          </a:prstGeom>
        </p:spPr>
      </p:pic>
      <p:sp>
        <p:nvSpPr>
          <p:cNvPr id="8" name="Rectangle 7"/>
          <p:cNvSpPr/>
          <p:nvPr userDrawn="1"/>
        </p:nvSpPr>
        <p:spPr>
          <a:xfrm>
            <a:off x="0" y="0"/>
            <a:ext cx="9144000" cy="45719"/>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63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46063"/>
            <a:ext cx="8673144" cy="668338"/>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sz="half" idx="1"/>
          </p:nvPr>
        </p:nvSpPr>
        <p:spPr>
          <a:xfrm>
            <a:off x="235428"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2E38D9-A055-4149-A136-9916290B958D}" type="datetimeFigureOut">
              <a:rPr lang="en-US" smtClean="0"/>
              <a:t>3/10/26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043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E38D9-A055-4149-A136-9916290B958D}" type="datetimeFigureOut">
              <a:rPr lang="en-US" smtClean="0"/>
              <a:t>3/10/26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8A7587-EF18-1B40-9F0E-E5FBA16F98DC}" type="slidenum">
              <a:rPr lang="en-US" smtClean="0"/>
              <a:t>‹#›</a:t>
            </a:fld>
            <a:endParaRPr lang="en-US"/>
          </a:p>
        </p:txBody>
      </p:sp>
      <p:sp>
        <p:nvSpPr>
          <p:cNvPr id="5" name="Rectangle 4"/>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9250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45777"/>
      </p:ext>
    </p:extLst>
  </p:cSld>
  <p:clrMap bg1="lt1" tx1="dk1" bg2="lt2" tx2="dk2" accent1="accent1" accent2="accent2" accent3="accent3" accent4="accent4" accent5="accent5" accent6="accent6" hlink="hlink" folHlink="folHlink"/>
  <p:sldLayoutIdLst>
    <p:sldLayoutId id="2147483670"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5428" y="365125"/>
            <a:ext cx="8673144"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35428" y="1825625"/>
            <a:ext cx="8673144" cy="42325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602435" y="6302867"/>
            <a:ext cx="957389" cy="317254"/>
          </a:xfrm>
          <a:prstGeom prst="rect">
            <a:avLst/>
          </a:prstGeom>
        </p:spPr>
        <p:txBody>
          <a:bodyPr vert="horz" lIns="91440" tIns="45720" rIns="91440" bIns="45720" rtlCol="0" anchor="ctr"/>
          <a:lstStyle>
            <a:lvl1pPr algn="l">
              <a:defRPr sz="1050">
                <a:solidFill>
                  <a:srgbClr val="666666"/>
                </a:solidFill>
                <a:latin typeface="Arial" charset="0"/>
                <a:ea typeface="Arial" charset="0"/>
                <a:cs typeface="Arial" charset="0"/>
              </a:defRPr>
            </a:lvl1pPr>
          </a:lstStyle>
          <a:p>
            <a:fld id="{A82E38D9-A055-4149-A136-9916290B958D}" type="datetimeFigureOut">
              <a:rPr lang="en-US" smtClean="0"/>
              <a:pPr/>
              <a:t>3/10/26</a:t>
            </a:fld>
            <a:endParaRPr lang="en-US"/>
          </a:p>
        </p:txBody>
      </p:sp>
      <p:sp>
        <p:nvSpPr>
          <p:cNvPr id="5" name="Footer Placeholder 4"/>
          <p:cNvSpPr>
            <a:spLocks noGrp="1"/>
          </p:cNvSpPr>
          <p:nvPr>
            <p:ph type="ftr" sz="quarter" idx="3"/>
          </p:nvPr>
        </p:nvSpPr>
        <p:spPr>
          <a:xfrm>
            <a:off x="4887696" y="6302867"/>
            <a:ext cx="3086100" cy="317254"/>
          </a:xfrm>
          <a:prstGeom prst="rect">
            <a:avLst/>
          </a:prstGeom>
        </p:spPr>
        <p:txBody>
          <a:bodyPr vert="horz" lIns="91440" tIns="45720" rIns="91440" bIns="45720" rtlCol="0" anchor="ctr"/>
          <a:lstStyle>
            <a:lvl1pPr algn="ctr">
              <a:defRPr sz="1050">
                <a:solidFill>
                  <a:srgbClr val="666666"/>
                </a:solidFill>
                <a:latin typeface="Arial" charset="0"/>
                <a:ea typeface="Arial" charset="0"/>
                <a:cs typeface="Arial" charset="0"/>
              </a:defRPr>
            </a:lvl1pPr>
          </a:lstStyle>
          <a:p>
            <a:endParaRPr lang="en-US"/>
          </a:p>
        </p:txBody>
      </p:sp>
      <p:sp>
        <p:nvSpPr>
          <p:cNvPr id="6" name="Slide Number Placeholder 5"/>
          <p:cNvSpPr>
            <a:spLocks noGrp="1"/>
          </p:cNvSpPr>
          <p:nvPr>
            <p:ph type="sldNum" sz="quarter" idx="4"/>
          </p:nvPr>
        </p:nvSpPr>
        <p:spPr>
          <a:xfrm>
            <a:off x="8301668" y="6299446"/>
            <a:ext cx="606904" cy="317254"/>
          </a:xfrm>
          <a:prstGeom prst="rect">
            <a:avLst/>
          </a:prstGeom>
        </p:spPr>
        <p:txBody>
          <a:bodyPr vert="horz" lIns="91440" tIns="45720" rIns="91440" bIns="45720" rtlCol="0" anchor="ctr"/>
          <a:lstStyle>
            <a:lvl1pPr algn="r">
              <a:defRPr sz="1050">
                <a:solidFill>
                  <a:srgbClr val="666666"/>
                </a:solidFill>
              </a:defRPr>
            </a:lvl1pPr>
          </a:lstStyle>
          <a:p>
            <a:fld id="{F98A7587-EF18-1B40-9F0E-E5FBA16F98DC}" type="slidenum">
              <a:rPr lang="en-US" smtClean="0"/>
              <a:pPr/>
              <a:t>‹#›</a:t>
            </a:fld>
            <a:endParaRPr lang="en-US"/>
          </a:p>
        </p:txBody>
      </p:sp>
      <p:pic>
        <p:nvPicPr>
          <p:cNvPr id="8" name="Picture 7"/>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35428" y="6299446"/>
            <a:ext cx="2213945" cy="317254"/>
          </a:xfrm>
          <a:prstGeom prst="rect">
            <a:avLst/>
          </a:prstGeom>
        </p:spPr>
      </p:pic>
    </p:spTree>
    <p:extLst>
      <p:ext uri="{BB962C8B-B14F-4D97-AF65-F5344CB8AC3E}">
        <p14:creationId xmlns:p14="http://schemas.microsoft.com/office/powerpoint/2010/main" val="1587827583"/>
      </p:ext>
    </p:extLst>
  </p:cSld>
  <p:clrMap bg1="lt1" tx1="dk1" bg2="lt2" tx2="dk2" accent1="accent1" accent2="accent2" accent3="accent3" accent4="accent4" accent5="accent5" accent6="accent6" hlink="hlink" folHlink="folHlink"/>
  <p:sldLayoutIdLst>
    <p:sldLayoutId id="2147483677" r:id="rId1"/>
    <p:sldLayoutId id="2147483673" r:id="rId2"/>
    <p:sldLayoutId id="2147483672" r:id="rId3"/>
    <p:sldLayoutId id="2147483675" r:id="rId4"/>
    <p:sldLayoutId id="2147483678" r:id="rId5"/>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bloomberg.com/markets/sectors/consumer-staples" TargetMode="External"/><Relationship Id="rId2" Type="http://schemas.openxmlformats.org/officeDocument/2006/relationships/hyperlink" Target="https://www.investopedia.com/terms/c/consumerstaples.asp" TargetMode="External"/><Relationship Id="rId1" Type="http://schemas.openxmlformats.org/officeDocument/2006/relationships/slideLayout" Target="../slideLayouts/slideLayout4.xml"/><Relationship Id="rId6" Type="http://schemas.openxmlformats.org/officeDocument/2006/relationships/hyperlink" Target="https://yardeni.com/charts/consumer-staple/" TargetMode="External"/><Relationship Id="rId5" Type="http://schemas.openxmlformats.org/officeDocument/2006/relationships/hyperlink" Target="https://www.spglobal.com/spdji/en/indices/equity/sp-500-consumer-staples-sector/#overview" TargetMode="External"/><Relationship Id="rId4" Type="http://schemas.openxmlformats.org/officeDocument/2006/relationships/hyperlink" Target="https://stockanalysis.com/stocks/sector/consumer-stapl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BE9194-C3C0-61A3-B607-B9D56A4B961F}"/>
              </a:ext>
            </a:extLst>
          </p:cNvPr>
          <p:cNvSpPr txBox="1"/>
          <p:nvPr/>
        </p:nvSpPr>
        <p:spPr>
          <a:xfrm>
            <a:off x="1308522" y="4293719"/>
            <a:ext cx="6526956" cy="830997"/>
          </a:xfrm>
          <a:prstGeom prst="rect">
            <a:avLst/>
          </a:prstGeom>
          <a:noFill/>
        </p:spPr>
        <p:txBody>
          <a:bodyPr wrap="square" lIns="91440" tIns="45720" rIns="91440" bIns="45720" rtlCol="0" anchor="ctr">
            <a:spAutoFit/>
          </a:bodyPr>
          <a:lstStyle/>
          <a:p>
            <a:pPr algn="ctr"/>
            <a:r>
              <a:rPr lang="en-US" sz="2400">
                <a:latin typeface="Times New Roman"/>
                <a:cs typeface="Times New Roman"/>
              </a:rPr>
              <a:t>By: Eric Cid Valdez, John Corr, Cullen Brown, Anthony Calleri, Ting An Chen</a:t>
            </a:r>
            <a:endParaRPr lang="en-US" sz="2400">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D04EBF31-DEF0-A928-D1F3-1BF934A8B665}"/>
              </a:ext>
            </a:extLst>
          </p:cNvPr>
          <p:cNvSpPr txBox="1">
            <a:spLocks/>
          </p:cNvSpPr>
          <p:nvPr/>
        </p:nvSpPr>
        <p:spPr>
          <a:xfrm>
            <a:off x="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600" b="1">
                <a:solidFill>
                  <a:srgbClr val="C00000"/>
                </a:solidFill>
                <a:latin typeface="Times New Roman" panose="02020603050405020304" pitchFamily="18" charset="0"/>
                <a:cs typeface="Times New Roman" panose="02020603050405020304" pitchFamily="18" charset="0"/>
              </a:rPr>
              <a:t>Consumer Staples</a:t>
            </a:r>
          </a:p>
        </p:txBody>
      </p:sp>
    </p:spTree>
    <p:extLst>
      <p:ext uri="{BB962C8B-B14F-4D97-AF65-F5344CB8AC3E}">
        <p14:creationId xmlns:p14="http://schemas.microsoft.com/office/powerpoint/2010/main" val="1152365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562B-71DD-1533-72D1-4105A1D07F66}"/>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Compared To SP 500</a:t>
            </a:r>
          </a:p>
        </p:txBody>
      </p:sp>
      <p:pic>
        <p:nvPicPr>
          <p:cNvPr id="4" name="Content Placeholder 3" descr="A screen shot of a graph&#10;&#10;AI-generated content may be incorrect.">
            <a:extLst>
              <a:ext uri="{FF2B5EF4-FFF2-40B4-BE49-F238E27FC236}">
                <a16:creationId xmlns:a16="http://schemas.microsoft.com/office/drawing/2014/main" id="{9E53D1A2-2A0B-1E18-1D9A-1D353B84E3C3}"/>
              </a:ext>
            </a:extLst>
          </p:cNvPr>
          <p:cNvPicPr>
            <a:picLocks noGrp="1" noChangeAspect="1"/>
          </p:cNvPicPr>
          <p:nvPr>
            <p:ph idx="1"/>
          </p:nvPr>
        </p:nvPicPr>
        <p:blipFill>
          <a:blip r:embed="rId3"/>
          <a:stretch>
            <a:fillRect/>
          </a:stretch>
        </p:blipFill>
        <p:spPr>
          <a:xfrm>
            <a:off x="696777" y="1037660"/>
            <a:ext cx="7750445" cy="3452893"/>
          </a:xfrm>
          <a:prstGeom prst="rect">
            <a:avLst/>
          </a:prstGeom>
        </p:spPr>
      </p:pic>
      <p:graphicFrame>
        <p:nvGraphicFramePr>
          <p:cNvPr id="6" name="Table 5">
            <a:extLst>
              <a:ext uri="{FF2B5EF4-FFF2-40B4-BE49-F238E27FC236}">
                <a16:creationId xmlns:a16="http://schemas.microsoft.com/office/drawing/2014/main" id="{259605F4-CC15-3C24-5759-F0A455F339D4}"/>
              </a:ext>
            </a:extLst>
          </p:cNvPr>
          <p:cNvGraphicFramePr>
            <a:graphicFrameLocks noGrp="1"/>
          </p:cNvGraphicFramePr>
          <p:nvPr>
            <p:extLst>
              <p:ext uri="{D42A27DB-BD31-4B8C-83A1-F6EECF244321}">
                <p14:modId xmlns:p14="http://schemas.microsoft.com/office/powerpoint/2010/main" val="814552594"/>
              </p:ext>
            </p:extLst>
          </p:nvPr>
        </p:nvGraphicFramePr>
        <p:xfrm>
          <a:off x="2206752" y="4622605"/>
          <a:ext cx="4601640" cy="1531360"/>
        </p:xfrm>
        <a:graphic>
          <a:graphicData uri="http://schemas.openxmlformats.org/drawingml/2006/table">
            <a:tbl>
              <a:tblPr bandRow="1">
                <a:tableStyleId>{F5AB1C69-6EDB-4FF4-983F-18BD219EF322}</a:tableStyleId>
              </a:tblPr>
              <a:tblGrid>
                <a:gridCol w="1533880">
                  <a:extLst>
                    <a:ext uri="{9D8B030D-6E8A-4147-A177-3AD203B41FA5}">
                      <a16:colId xmlns:a16="http://schemas.microsoft.com/office/drawing/2014/main" val="3666535725"/>
                    </a:ext>
                  </a:extLst>
                </a:gridCol>
                <a:gridCol w="1533880">
                  <a:extLst>
                    <a:ext uri="{9D8B030D-6E8A-4147-A177-3AD203B41FA5}">
                      <a16:colId xmlns:a16="http://schemas.microsoft.com/office/drawing/2014/main" val="2174284984"/>
                    </a:ext>
                  </a:extLst>
                </a:gridCol>
                <a:gridCol w="1533880">
                  <a:extLst>
                    <a:ext uri="{9D8B030D-6E8A-4147-A177-3AD203B41FA5}">
                      <a16:colId xmlns:a16="http://schemas.microsoft.com/office/drawing/2014/main" val="658626558"/>
                    </a:ext>
                  </a:extLst>
                </a:gridCol>
              </a:tblGrid>
              <a:tr h="312160">
                <a:tc>
                  <a:txBody>
                    <a:bodyPr/>
                    <a:lstStyle/>
                    <a:p>
                      <a:r>
                        <a:rPr lang="en-US" sz="1400">
                          <a:latin typeface="Times New Roman" panose="02020603050405020304" pitchFamily="18" charset="0"/>
                          <a:cs typeface="Times New Roman" panose="02020603050405020304" pitchFamily="18" charset="0"/>
                        </a:rPr>
                        <a:t>Sector</a:t>
                      </a:r>
                    </a:p>
                  </a:txBody>
                  <a:tcPr>
                    <a:solidFill>
                      <a:srgbClr val="BB0000"/>
                    </a:solidFill>
                  </a:tcPr>
                </a:tc>
                <a:tc>
                  <a:txBody>
                    <a:bodyPr/>
                    <a:lstStyle/>
                    <a:p>
                      <a:r>
                        <a:rPr lang="en-US" sz="1400">
                          <a:latin typeface="Times New Roman" panose="02020603050405020304" pitchFamily="18" charset="0"/>
                          <a:cs typeface="Times New Roman" panose="02020603050405020304" pitchFamily="18" charset="0"/>
                        </a:rPr>
                        <a:t>SP 500</a:t>
                      </a:r>
                    </a:p>
                  </a:txBody>
                  <a:tcPr>
                    <a:solidFill>
                      <a:srgbClr val="BB0000"/>
                    </a:solidFill>
                  </a:tcPr>
                </a:tc>
                <a:tc>
                  <a:txBody>
                    <a:bodyPr/>
                    <a:lstStyle/>
                    <a:p>
                      <a:r>
                        <a:rPr lang="en-US" sz="1400">
                          <a:latin typeface="Times New Roman" panose="02020603050405020304" pitchFamily="18" charset="0"/>
                          <a:cs typeface="Times New Roman" panose="02020603050405020304" pitchFamily="18" charset="0"/>
                        </a:rPr>
                        <a:t>Consumer Staples</a:t>
                      </a:r>
                    </a:p>
                  </a:txBody>
                  <a:tcPr>
                    <a:solidFill>
                      <a:srgbClr val="BB0000"/>
                    </a:solidFill>
                  </a:tcPr>
                </a:tc>
                <a:extLst>
                  <a:ext uri="{0D108BD9-81ED-4DB2-BD59-A6C34878D82A}">
                    <a16:rowId xmlns:a16="http://schemas.microsoft.com/office/drawing/2014/main" val="2751353839"/>
                  </a:ext>
                </a:extLst>
              </a:tr>
              <a:tr h="277464">
                <a:tc>
                  <a:txBody>
                    <a:bodyPr/>
                    <a:lstStyle/>
                    <a:p>
                      <a:r>
                        <a:rPr lang="en-US" sz="1400">
                          <a:latin typeface="Times New Roman" panose="02020603050405020304" pitchFamily="18" charset="0"/>
                          <a:cs typeface="Times New Roman" panose="02020603050405020304" pitchFamily="18" charset="0"/>
                        </a:rPr>
                        <a:t>Operating Margin</a:t>
                      </a:r>
                    </a:p>
                  </a:txBody>
                  <a:tcPr/>
                </a:tc>
                <a:tc>
                  <a:txBody>
                    <a:bodyPr/>
                    <a:lstStyle/>
                    <a:p>
                      <a:r>
                        <a:rPr lang="en-US" sz="1400" dirty="0">
                          <a:latin typeface="Times New Roman" panose="02020603050405020304" pitchFamily="18" charset="0"/>
                          <a:cs typeface="Times New Roman" panose="02020603050405020304" pitchFamily="18" charset="0"/>
                        </a:rPr>
                        <a:t>15.20</a:t>
                      </a:r>
                    </a:p>
                  </a:txBody>
                  <a:tcPr/>
                </a:tc>
                <a:tc>
                  <a:txBody>
                    <a:bodyPr/>
                    <a:lstStyle/>
                    <a:p>
                      <a:r>
                        <a:rPr lang="en-US" sz="1400">
                          <a:latin typeface="Times New Roman" panose="02020603050405020304" pitchFamily="18" charset="0"/>
                          <a:cs typeface="Times New Roman" panose="02020603050405020304" pitchFamily="18" charset="0"/>
                        </a:rPr>
                        <a:t>7.68</a:t>
                      </a:r>
                    </a:p>
                  </a:txBody>
                  <a:tcPr/>
                </a:tc>
                <a:extLst>
                  <a:ext uri="{0D108BD9-81ED-4DB2-BD59-A6C34878D82A}">
                    <a16:rowId xmlns:a16="http://schemas.microsoft.com/office/drawing/2014/main" val="3107568528"/>
                  </a:ext>
                </a:extLst>
              </a:tr>
              <a:tr h="277464">
                <a:tc>
                  <a:txBody>
                    <a:bodyPr/>
                    <a:lstStyle/>
                    <a:p>
                      <a:r>
                        <a:rPr lang="en-US" sz="1400">
                          <a:latin typeface="Times New Roman" panose="02020603050405020304" pitchFamily="18" charset="0"/>
                          <a:cs typeface="Times New Roman" panose="02020603050405020304" pitchFamily="18" charset="0"/>
                        </a:rPr>
                        <a:t>Profit Margin</a:t>
                      </a:r>
                    </a:p>
                  </a:txBody>
                  <a:tcPr/>
                </a:tc>
                <a:tc>
                  <a:txBody>
                    <a:bodyPr/>
                    <a:lstStyle/>
                    <a:p>
                      <a:r>
                        <a:rPr lang="en-US" sz="1400">
                          <a:latin typeface="Times New Roman" panose="02020603050405020304" pitchFamily="18" charset="0"/>
                          <a:cs typeface="Times New Roman" panose="02020603050405020304" pitchFamily="18" charset="0"/>
                        </a:rPr>
                        <a:t>13.97</a:t>
                      </a:r>
                    </a:p>
                  </a:txBody>
                  <a:tcPr/>
                </a:tc>
                <a:tc>
                  <a:txBody>
                    <a:bodyPr/>
                    <a:lstStyle/>
                    <a:p>
                      <a:r>
                        <a:rPr lang="en-US" sz="1400">
                          <a:latin typeface="Times New Roman" panose="02020603050405020304" pitchFamily="18" charset="0"/>
                          <a:cs typeface="Times New Roman" panose="02020603050405020304" pitchFamily="18" charset="0"/>
                        </a:rPr>
                        <a:t>7.15</a:t>
                      </a:r>
                    </a:p>
                  </a:txBody>
                  <a:tcPr/>
                </a:tc>
                <a:extLst>
                  <a:ext uri="{0D108BD9-81ED-4DB2-BD59-A6C34878D82A}">
                    <a16:rowId xmlns:a16="http://schemas.microsoft.com/office/drawing/2014/main" val="465039184"/>
                  </a:ext>
                </a:extLst>
              </a:tr>
              <a:tr h="277464">
                <a:tc>
                  <a:txBody>
                    <a:bodyPr/>
                    <a:lstStyle/>
                    <a:p>
                      <a:r>
                        <a:rPr lang="en-US" sz="1400">
                          <a:latin typeface="Times New Roman" panose="02020603050405020304" pitchFamily="18" charset="0"/>
                          <a:cs typeface="Times New Roman" panose="02020603050405020304" pitchFamily="18" charset="0"/>
                        </a:rPr>
                        <a:t>5-year Return %</a:t>
                      </a:r>
                      <a:endParaRPr lang="en-US">
                        <a:latin typeface="Times New Roman" panose="02020603050405020304" pitchFamily="18" charset="0"/>
                        <a:cs typeface="Times New Roman" panose="02020603050405020304" pitchFamily="18" charset="0"/>
                      </a:endParaRPr>
                    </a:p>
                  </a:txBody>
                  <a:tcPr/>
                </a:tc>
                <a:tc>
                  <a:txBody>
                    <a:bodyPr/>
                    <a:lstStyle/>
                    <a:p>
                      <a:r>
                        <a:rPr lang="en-US" sz="1400">
                          <a:latin typeface="Times New Roman" panose="02020603050405020304" pitchFamily="18" charset="0"/>
                          <a:cs typeface="Times New Roman" panose="02020603050405020304" pitchFamily="18" charset="0"/>
                        </a:rPr>
                        <a:t>88.45</a:t>
                      </a:r>
                    </a:p>
                  </a:txBody>
                  <a:tcPr/>
                </a:tc>
                <a:tc>
                  <a:txBody>
                    <a:bodyPr/>
                    <a:lstStyle/>
                    <a:p>
                      <a:r>
                        <a:rPr lang="en-US" sz="1400">
                          <a:latin typeface="Times New Roman" panose="02020603050405020304" pitchFamily="18" charset="0"/>
                          <a:cs typeface="Times New Roman" panose="02020603050405020304" pitchFamily="18" charset="0"/>
                        </a:rPr>
                        <a:t>64.60</a:t>
                      </a:r>
                    </a:p>
                  </a:txBody>
                  <a:tcPr/>
                </a:tc>
                <a:extLst>
                  <a:ext uri="{0D108BD9-81ED-4DB2-BD59-A6C34878D82A}">
                    <a16:rowId xmlns:a16="http://schemas.microsoft.com/office/drawing/2014/main" val="1051051278"/>
                  </a:ext>
                </a:extLst>
              </a:tr>
              <a:tr h="277464">
                <a:tc>
                  <a:txBody>
                    <a:bodyPr/>
                    <a:lstStyle/>
                    <a:p>
                      <a:r>
                        <a:rPr lang="en-US" sz="1400">
                          <a:latin typeface="Times New Roman" panose="02020603050405020304" pitchFamily="18" charset="0"/>
                          <a:cs typeface="Times New Roman" panose="02020603050405020304" pitchFamily="18" charset="0"/>
                        </a:rPr>
                        <a:t>Annual Return Eq</a:t>
                      </a:r>
                    </a:p>
                  </a:txBody>
                  <a:tcPr/>
                </a:tc>
                <a:tc>
                  <a:txBody>
                    <a:bodyPr/>
                    <a:lstStyle/>
                    <a:p>
                      <a:r>
                        <a:rPr lang="en-US" sz="1400">
                          <a:latin typeface="Times New Roman" panose="02020603050405020304" pitchFamily="18" charset="0"/>
                          <a:cs typeface="Times New Roman" panose="02020603050405020304" pitchFamily="18" charset="0"/>
                        </a:rPr>
                        <a:t>13.50</a:t>
                      </a:r>
                    </a:p>
                  </a:txBody>
                  <a:tcPr/>
                </a:tc>
                <a:tc>
                  <a:txBody>
                    <a:bodyPr/>
                    <a:lstStyle/>
                    <a:p>
                      <a:r>
                        <a:rPr lang="en-US" sz="1400" dirty="0">
                          <a:latin typeface="Times New Roman" panose="02020603050405020304" pitchFamily="18" charset="0"/>
                          <a:cs typeface="Times New Roman" panose="02020603050405020304" pitchFamily="18" charset="0"/>
                        </a:rPr>
                        <a:t>10.48</a:t>
                      </a:r>
                    </a:p>
                  </a:txBody>
                  <a:tcPr/>
                </a:tc>
                <a:extLst>
                  <a:ext uri="{0D108BD9-81ED-4DB2-BD59-A6C34878D82A}">
                    <a16:rowId xmlns:a16="http://schemas.microsoft.com/office/drawing/2014/main" val="3376611873"/>
                  </a:ext>
                </a:extLst>
              </a:tr>
            </a:tbl>
          </a:graphicData>
        </a:graphic>
      </p:graphicFrame>
    </p:spTree>
    <p:extLst>
      <p:ext uri="{BB962C8B-B14F-4D97-AF65-F5344CB8AC3E}">
        <p14:creationId xmlns:p14="http://schemas.microsoft.com/office/powerpoint/2010/main" val="395438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3502-BC4E-1D0E-74E0-67A9908B1CE4}"/>
              </a:ext>
            </a:extLst>
          </p:cNvPr>
          <p:cNvSpPr>
            <a:spLocks noGrp="1"/>
          </p:cNvSpPr>
          <p:nvPr>
            <p:ph type="title"/>
          </p:nvPr>
        </p:nvSpPr>
        <p:spPr/>
        <p:txBody>
          <a:bodyPr/>
          <a:lstStyle/>
          <a:p>
            <a:r>
              <a:rPr lang="en-US" sz="4000">
                <a:latin typeface="Times New Roman" panose="02020603050405020304" pitchFamily="18" charset="0"/>
                <a:cs typeface="Times New Roman" panose="02020603050405020304" pitchFamily="18" charset="0"/>
              </a:rPr>
              <a:t>Comparison to S&amp;P 500</a:t>
            </a:r>
            <a:endParaRPr lang="en-US">
              <a:latin typeface="Times New Roman" panose="02020603050405020304" pitchFamily="18" charset="0"/>
              <a:cs typeface="Times New Roman" panose="02020603050405020304" pitchFamily="18" charset="0"/>
            </a:endParaRPr>
          </a:p>
        </p:txBody>
      </p:sp>
      <p:pic>
        <p:nvPicPr>
          <p:cNvPr id="7" name="Content Placeholder 6" descr="A screenshot of a screen&#10;&#10;AI-generated content may be incorrect.">
            <a:extLst>
              <a:ext uri="{FF2B5EF4-FFF2-40B4-BE49-F238E27FC236}">
                <a16:creationId xmlns:a16="http://schemas.microsoft.com/office/drawing/2014/main" id="{0BBF593A-108D-0A2F-4892-94526277389B}"/>
              </a:ext>
            </a:extLst>
          </p:cNvPr>
          <p:cNvPicPr>
            <a:picLocks noGrp="1" noChangeAspect="1"/>
          </p:cNvPicPr>
          <p:nvPr>
            <p:ph idx="1"/>
          </p:nvPr>
        </p:nvPicPr>
        <p:blipFill>
          <a:blip r:embed="rId3"/>
          <a:stretch>
            <a:fillRect/>
          </a:stretch>
        </p:blipFill>
        <p:spPr>
          <a:xfrm>
            <a:off x="2244602" y="3814457"/>
            <a:ext cx="6115725" cy="2443829"/>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1E0F9F57-0AB7-8172-E90D-FEAEB521E0EC}"/>
              </a:ext>
            </a:extLst>
          </p:cNvPr>
          <p:cNvPicPr>
            <a:picLocks noChangeAspect="1"/>
          </p:cNvPicPr>
          <p:nvPr/>
        </p:nvPicPr>
        <p:blipFill>
          <a:blip r:embed="rId4"/>
          <a:stretch>
            <a:fillRect/>
          </a:stretch>
        </p:blipFill>
        <p:spPr>
          <a:xfrm>
            <a:off x="2244602" y="1177437"/>
            <a:ext cx="6115726" cy="2456724"/>
          </a:xfrm>
          <a:prstGeom prst="rect">
            <a:avLst/>
          </a:prstGeom>
        </p:spPr>
      </p:pic>
      <p:sp>
        <p:nvSpPr>
          <p:cNvPr id="8" name="TextBox 7">
            <a:extLst>
              <a:ext uri="{FF2B5EF4-FFF2-40B4-BE49-F238E27FC236}">
                <a16:creationId xmlns:a16="http://schemas.microsoft.com/office/drawing/2014/main" id="{0EFEB64E-EE35-D8D2-B713-F063E7EEF6E3}"/>
              </a:ext>
            </a:extLst>
          </p:cNvPr>
          <p:cNvSpPr txBox="1"/>
          <p:nvPr/>
        </p:nvSpPr>
        <p:spPr>
          <a:xfrm>
            <a:off x="124917" y="1236688"/>
            <a:ext cx="200528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panose="02020603050405020304" pitchFamily="18" charset="0"/>
                <a:ea typeface="Calibri"/>
                <a:cs typeface="Times New Roman" panose="02020603050405020304" pitchFamily="18" charset="0"/>
              </a:rPr>
              <a:t>Consumer Staples</a:t>
            </a: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Lower Margins</a:t>
            </a: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Higher ROE </a:t>
            </a: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Higher ROA</a:t>
            </a:r>
          </a:p>
        </p:txBody>
      </p:sp>
      <p:sp>
        <p:nvSpPr>
          <p:cNvPr id="9" name="TextBox 8">
            <a:extLst>
              <a:ext uri="{FF2B5EF4-FFF2-40B4-BE49-F238E27FC236}">
                <a16:creationId xmlns:a16="http://schemas.microsoft.com/office/drawing/2014/main" id="{1D5ABBFF-91F2-CD8C-C470-900A9398CAFD}"/>
              </a:ext>
            </a:extLst>
          </p:cNvPr>
          <p:cNvSpPr txBox="1"/>
          <p:nvPr/>
        </p:nvSpPr>
        <p:spPr>
          <a:xfrm>
            <a:off x="237344" y="3947410"/>
            <a:ext cx="19738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panose="02020603050405020304" pitchFamily="18" charset="0"/>
                <a:ea typeface="Calibri"/>
                <a:cs typeface="Times New Roman" panose="02020603050405020304" pitchFamily="18" charset="0"/>
              </a:rPr>
              <a:t>SP 500</a:t>
            </a:r>
          </a:p>
          <a:p>
            <a:pPr marL="285750" indent="-285750">
              <a:buFont typeface="Arial" panose="020B0604020202020204" pitchFamily="34" charset="0"/>
              <a:buChar char="•"/>
            </a:pPr>
            <a:endParaRPr lang="en-US">
              <a:latin typeface="Times New Roman" panose="02020603050405020304" pitchFamily="18" charset="0"/>
              <a:ea typeface="Calibri"/>
              <a:cs typeface="Times New Roman" panose="02020603050405020304" pitchFamily="18" charset="0"/>
            </a:endParaRPr>
          </a:p>
          <a:p>
            <a:pPr marL="285750" indent="-285750">
              <a:buFont typeface="Arial" panose="020B0604020202020204" pitchFamily="34" charset="0"/>
              <a:buChar char="•"/>
            </a:pPr>
            <a:r>
              <a:rPr lang="en-US">
                <a:latin typeface="Times New Roman" panose="02020603050405020304" pitchFamily="18" charset="0"/>
                <a:ea typeface="Calibri"/>
                <a:cs typeface="Times New Roman" panose="02020603050405020304" pitchFamily="18" charset="0"/>
              </a:rPr>
              <a:t>Higher Margins</a:t>
            </a:r>
          </a:p>
        </p:txBody>
      </p:sp>
      <p:sp>
        <p:nvSpPr>
          <p:cNvPr id="11" name="Rectangle 10">
            <a:extLst>
              <a:ext uri="{FF2B5EF4-FFF2-40B4-BE49-F238E27FC236}">
                <a16:creationId xmlns:a16="http://schemas.microsoft.com/office/drawing/2014/main" id="{5800E5C0-A97F-773C-5D6B-4600E6B09165}"/>
              </a:ext>
            </a:extLst>
          </p:cNvPr>
          <p:cNvSpPr/>
          <p:nvPr/>
        </p:nvSpPr>
        <p:spPr>
          <a:xfrm>
            <a:off x="2244599" y="5374576"/>
            <a:ext cx="6087644" cy="88371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CA04EC-D1E0-7702-8C8A-8DA926ACB648}"/>
              </a:ext>
            </a:extLst>
          </p:cNvPr>
          <p:cNvSpPr/>
          <p:nvPr/>
        </p:nvSpPr>
        <p:spPr>
          <a:xfrm>
            <a:off x="2244599" y="2750450"/>
            <a:ext cx="6115727" cy="88371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089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3F68-987F-3216-893F-63D928CEE29C}"/>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Sector Turnover</a:t>
            </a:r>
          </a:p>
        </p:txBody>
      </p:sp>
      <p:pic>
        <p:nvPicPr>
          <p:cNvPr id="5" name="Content Placeholder 4">
            <a:extLst>
              <a:ext uri="{FF2B5EF4-FFF2-40B4-BE49-F238E27FC236}">
                <a16:creationId xmlns:a16="http://schemas.microsoft.com/office/drawing/2014/main" id="{FE017E2F-04BC-8DBD-10D6-9C837BA7C02F}"/>
              </a:ext>
            </a:extLst>
          </p:cNvPr>
          <p:cNvPicPr>
            <a:picLocks noGrp="1" noChangeAspect="1"/>
          </p:cNvPicPr>
          <p:nvPr>
            <p:ph idx="1"/>
          </p:nvPr>
        </p:nvPicPr>
        <p:blipFill>
          <a:blip r:embed="rId3"/>
          <a:srcRect t="6721" b="13265"/>
          <a:stretch>
            <a:fillRect/>
          </a:stretch>
        </p:blipFill>
        <p:spPr>
          <a:xfrm>
            <a:off x="443335" y="1718344"/>
            <a:ext cx="8257329" cy="795694"/>
          </a:xfrm>
          <a:prstGeom prst="rect">
            <a:avLst/>
          </a:prstGeom>
          <a:ln>
            <a:solidFill>
              <a:schemeClr val="tx1"/>
            </a:solidFill>
          </a:ln>
        </p:spPr>
      </p:pic>
      <p:sp>
        <p:nvSpPr>
          <p:cNvPr id="6" name="TextBox 5">
            <a:extLst>
              <a:ext uri="{FF2B5EF4-FFF2-40B4-BE49-F238E27FC236}">
                <a16:creationId xmlns:a16="http://schemas.microsoft.com/office/drawing/2014/main" id="{C6182C0A-748D-A252-00A7-9874ED1085F7}"/>
              </a:ext>
            </a:extLst>
          </p:cNvPr>
          <p:cNvSpPr txBox="1"/>
          <p:nvPr/>
        </p:nvSpPr>
        <p:spPr>
          <a:xfrm>
            <a:off x="234472" y="1135840"/>
            <a:ext cx="1969450" cy="369332"/>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Consumer Staples</a:t>
            </a:r>
          </a:p>
        </p:txBody>
      </p:sp>
      <p:sp>
        <p:nvSpPr>
          <p:cNvPr id="7" name="TextBox 6">
            <a:extLst>
              <a:ext uri="{FF2B5EF4-FFF2-40B4-BE49-F238E27FC236}">
                <a16:creationId xmlns:a16="http://schemas.microsoft.com/office/drawing/2014/main" id="{C8FF1FA6-E97D-7580-4DB3-1049F0B13F1D}"/>
              </a:ext>
            </a:extLst>
          </p:cNvPr>
          <p:cNvSpPr txBox="1"/>
          <p:nvPr/>
        </p:nvSpPr>
        <p:spPr>
          <a:xfrm>
            <a:off x="234472" y="2849525"/>
            <a:ext cx="902876" cy="369332"/>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SP 500 </a:t>
            </a:r>
          </a:p>
        </p:txBody>
      </p:sp>
      <p:pic>
        <p:nvPicPr>
          <p:cNvPr id="9" name="Picture 8">
            <a:extLst>
              <a:ext uri="{FF2B5EF4-FFF2-40B4-BE49-F238E27FC236}">
                <a16:creationId xmlns:a16="http://schemas.microsoft.com/office/drawing/2014/main" id="{8C6B3E14-4C82-227A-3D84-5EE869406CB5}"/>
              </a:ext>
            </a:extLst>
          </p:cNvPr>
          <p:cNvPicPr>
            <a:picLocks noChangeAspect="1"/>
          </p:cNvPicPr>
          <p:nvPr/>
        </p:nvPicPr>
        <p:blipFill>
          <a:blip r:embed="rId4"/>
          <a:stretch>
            <a:fillRect/>
          </a:stretch>
        </p:blipFill>
        <p:spPr>
          <a:xfrm>
            <a:off x="393491" y="3428778"/>
            <a:ext cx="8357017" cy="859225"/>
          </a:xfrm>
          <a:prstGeom prst="rect">
            <a:avLst/>
          </a:prstGeom>
          <a:ln>
            <a:solidFill>
              <a:schemeClr val="tx1"/>
            </a:solidFill>
          </a:ln>
        </p:spPr>
      </p:pic>
      <p:sp>
        <p:nvSpPr>
          <p:cNvPr id="4" name="TextBox 3">
            <a:extLst>
              <a:ext uri="{FF2B5EF4-FFF2-40B4-BE49-F238E27FC236}">
                <a16:creationId xmlns:a16="http://schemas.microsoft.com/office/drawing/2014/main" id="{6D54B637-7156-9C84-0B52-12C9087651BC}"/>
              </a:ext>
            </a:extLst>
          </p:cNvPr>
          <p:cNvSpPr txBox="1"/>
          <p:nvPr/>
        </p:nvSpPr>
        <p:spPr>
          <a:xfrm>
            <a:off x="393492" y="4497924"/>
            <a:ext cx="835701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a:latin typeface="Times New Roman" panose="02020603050405020304" pitchFamily="18" charset="0"/>
                <a:ea typeface="Calibri"/>
                <a:cs typeface="Times New Roman" panose="02020603050405020304" pitchFamily="18" charset="0"/>
              </a:rPr>
              <a:t>Consumer staples companies sell high-volume, frequently purchased goods</a:t>
            </a:r>
          </a:p>
          <a:p>
            <a:pPr marL="171450" indent="-171450">
              <a:buFont typeface="Arial"/>
              <a:buChar char="•"/>
            </a:pPr>
            <a:endParaRPr lang="en-US">
              <a:solidFill>
                <a:srgbClr val="444444"/>
              </a:solidFill>
              <a:latin typeface="Times New Roman" panose="02020603050405020304" pitchFamily="18" charset="0"/>
              <a:ea typeface="Calibri"/>
              <a:cs typeface="Times New Roman" panose="02020603050405020304" pitchFamily="18" charset="0"/>
            </a:endParaRPr>
          </a:p>
          <a:p>
            <a:pPr marL="171450" indent="-171450">
              <a:buFont typeface="Arial"/>
              <a:buChar char="•"/>
            </a:pPr>
            <a:r>
              <a:rPr lang="en-US">
                <a:latin typeface="Times New Roman" panose="02020603050405020304" pitchFamily="18" charset="0"/>
                <a:ea typeface="Calibri"/>
                <a:cs typeface="Times New Roman" panose="02020603050405020304" pitchFamily="18" charset="0"/>
              </a:rPr>
              <a:t>Lighter asset bases</a:t>
            </a:r>
          </a:p>
          <a:p>
            <a:pPr marL="171450" indent="-171450">
              <a:buFont typeface="Arial"/>
              <a:buChar char="•"/>
            </a:pPr>
            <a:endParaRPr lang="en-US">
              <a:latin typeface="Times New Roman" panose="02020603050405020304" pitchFamily="18" charset="0"/>
              <a:ea typeface="Calibri"/>
              <a:cs typeface="Times New Roman" panose="02020603050405020304" pitchFamily="18" charset="0"/>
            </a:endParaRPr>
          </a:p>
          <a:p>
            <a:pPr marL="171450" indent="-171450">
              <a:buFont typeface="Arial"/>
              <a:buChar char="•"/>
            </a:pPr>
            <a:r>
              <a:rPr lang="en-US">
                <a:latin typeface="Times New Roman" panose="02020603050405020304" pitchFamily="18" charset="0"/>
                <a:ea typeface="Calibri"/>
                <a:cs typeface="Times New Roman" panose="02020603050405020304" pitchFamily="18" charset="0"/>
              </a:rPr>
              <a:t>Low reliance on heavy fixed assets—volume-based model</a:t>
            </a:r>
          </a:p>
        </p:txBody>
      </p:sp>
    </p:spTree>
    <p:extLst>
      <p:ext uri="{BB962C8B-B14F-4D97-AF65-F5344CB8AC3E}">
        <p14:creationId xmlns:p14="http://schemas.microsoft.com/office/powerpoint/2010/main" val="475109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822D6-D673-EC13-3EF6-8360A15E189D}"/>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Cash Flows</a:t>
            </a:r>
          </a:p>
        </p:txBody>
      </p:sp>
      <p:pic>
        <p:nvPicPr>
          <p:cNvPr id="4" name="Content Placeholder 3" descr="A screenshot of a black board with numbers and numbers&#10;&#10;AI-generated content may be incorrect.">
            <a:extLst>
              <a:ext uri="{FF2B5EF4-FFF2-40B4-BE49-F238E27FC236}">
                <a16:creationId xmlns:a16="http://schemas.microsoft.com/office/drawing/2014/main" id="{4DE6F5F3-20C8-12E3-FE9D-726962513FA1}"/>
              </a:ext>
            </a:extLst>
          </p:cNvPr>
          <p:cNvPicPr>
            <a:picLocks noGrp="1" noChangeAspect="1"/>
          </p:cNvPicPr>
          <p:nvPr>
            <p:ph idx="1"/>
          </p:nvPr>
        </p:nvPicPr>
        <p:blipFill>
          <a:blip r:embed="rId3"/>
          <a:srcRect t="-500" r="14566"/>
          <a:stretch>
            <a:fillRect/>
          </a:stretch>
        </p:blipFill>
        <p:spPr>
          <a:xfrm>
            <a:off x="588262" y="1338118"/>
            <a:ext cx="7967475" cy="2624515"/>
          </a:xfrm>
          <a:prstGeom prst="rect">
            <a:avLst/>
          </a:prstGeom>
        </p:spPr>
      </p:pic>
      <p:sp>
        <p:nvSpPr>
          <p:cNvPr id="5" name="TextBox 4">
            <a:extLst>
              <a:ext uri="{FF2B5EF4-FFF2-40B4-BE49-F238E27FC236}">
                <a16:creationId xmlns:a16="http://schemas.microsoft.com/office/drawing/2014/main" id="{4A2EC2A0-243E-EACE-339D-46C2534DE266}"/>
              </a:ext>
            </a:extLst>
          </p:cNvPr>
          <p:cNvSpPr txBox="1"/>
          <p:nvPr/>
        </p:nvSpPr>
        <p:spPr>
          <a:xfrm>
            <a:off x="728770" y="4504219"/>
            <a:ext cx="768645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latin typeface="Times New Roman" panose="02020603050405020304" pitchFamily="18" charset="0"/>
                <a:ea typeface="Calibri"/>
                <a:cs typeface="Times New Roman" panose="02020603050405020304" pitchFamily="18" charset="0"/>
              </a:rPr>
              <a:t>Consistent and stable cash flows- minor contraction currently</a:t>
            </a:r>
          </a:p>
          <a:p>
            <a:r>
              <a:rPr lang="en-US" sz="2000" dirty="0">
                <a:latin typeface="Times New Roman" panose="02020603050405020304" pitchFamily="18" charset="0"/>
                <a:ea typeface="Calibri"/>
                <a:cs typeface="Times New Roman" panose="02020603050405020304" pitchFamily="18" charset="0"/>
              </a:rPr>
              <a:t> </a:t>
            </a:r>
            <a:endParaRPr lang="en-US" sz="2000" dirty="0">
              <a:solidFill>
                <a:srgbClr val="444444"/>
              </a:solidFill>
              <a:latin typeface="Times New Roman" panose="02020603050405020304" pitchFamily="18" charset="0"/>
              <a:ea typeface="Calibri"/>
              <a:cs typeface="Times New Roman" panose="02020603050405020304" pitchFamily="18" charset="0"/>
            </a:endParaRPr>
          </a:p>
          <a:p>
            <a:pPr marL="285750" indent="-285750">
              <a:buFont typeface="Arial"/>
              <a:buChar char="•"/>
            </a:pPr>
            <a:r>
              <a:rPr lang="en-US" sz="2000" dirty="0">
                <a:latin typeface="Times New Roman" panose="02020603050405020304" pitchFamily="18" charset="0"/>
                <a:ea typeface="Calibri"/>
                <a:cs typeface="Times New Roman" panose="02020603050405020304" pitchFamily="18" charset="0"/>
              </a:rPr>
              <a:t>Higher free cash flow yield than the SP 500 over the past 4 years</a:t>
            </a:r>
          </a:p>
        </p:txBody>
      </p:sp>
    </p:spTree>
    <p:extLst>
      <p:ext uri="{BB962C8B-B14F-4D97-AF65-F5344CB8AC3E}">
        <p14:creationId xmlns:p14="http://schemas.microsoft.com/office/powerpoint/2010/main" val="1211057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B003-96B4-B8D5-19D6-44C851280B96}"/>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Valuation Analysis</a:t>
            </a:r>
          </a:p>
        </p:txBody>
      </p:sp>
      <p:sp>
        <p:nvSpPr>
          <p:cNvPr id="3" name="Content Placeholder 2">
            <a:extLst>
              <a:ext uri="{FF2B5EF4-FFF2-40B4-BE49-F238E27FC236}">
                <a16:creationId xmlns:a16="http://schemas.microsoft.com/office/drawing/2014/main" id="{E66BFA2D-4FD3-1CBF-26C9-65B7535A44D2}"/>
              </a:ext>
            </a:extLst>
          </p:cNvPr>
          <p:cNvSpPr>
            <a:spLocks noGrp="1"/>
          </p:cNvSpPr>
          <p:nvPr>
            <p:ph idx="1"/>
          </p:nvPr>
        </p:nvSpPr>
        <p:spPr/>
        <p:txBody>
          <a:bodyPr vert="horz" lIns="91440" tIns="45720" rIns="91440" bIns="45720" rtlCol="0" anchor="t">
            <a:normAutofit/>
          </a:bodyPr>
          <a:lstStyle/>
          <a:p>
            <a:endParaRPr lang="en-US">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p:txBody>
      </p:sp>
      <p:pic>
        <p:nvPicPr>
          <p:cNvPr id="6" name="Picture 5" descr="A white paper with numbers and black text&#10;&#10;AI-generated content may be incorrect.">
            <a:extLst>
              <a:ext uri="{FF2B5EF4-FFF2-40B4-BE49-F238E27FC236}">
                <a16:creationId xmlns:a16="http://schemas.microsoft.com/office/drawing/2014/main" id="{C133795A-0E72-83C5-0891-7638DA06F5D2}"/>
              </a:ext>
            </a:extLst>
          </p:cNvPr>
          <p:cNvPicPr>
            <a:picLocks noChangeAspect="1"/>
          </p:cNvPicPr>
          <p:nvPr/>
        </p:nvPicPr>
        <p:blipFill>
          <a:blip r:embed="rId3"/>
          <a:stretch>
            <a:fillRect/>
          </a:stretch>
        </p:blipFill>
        <p:spPr>
          <a:xfrm>
            <a:off x="852930" y="1628022"/>
            <a:ext cx="7433225" cy="1747561"/>
          </a:xfrm>
          <a:prstGeom prst="rect">
            <a:avLst/>
          </a:prstGeom>
          <a:ln>
            <a:solidFill>
              <a:schemeClr val="tx1"/>
            </a:solidFill>
          </a:ln>
        </p:spPr>
      </p:pic>
      <p:pic>
        <p:nvPicPr>
          <p:cNvPr id="8" name="Picture 7" descr="A table with numbers and text&#10;&#10;AI-generated content may be incorrect.">
            <a:extLst>
              <a:ext uri="{FF2B5EF4-FFF2-40B4-BE49-F238E27FC236}">
                <a16:creationId xmlns:a16="http://schemas.microsoft.com/office/drawing/2014/main" id="{B3C886BF-C3EB-F198-E1AC-A428A7C6A5FB}"/>
              </a:ext>
            </a:extLst>
          </p:cNvPr>
          <p:cNvPicPr>
            <a:picLocks noChangeAspect="1"/>
          </p:cNvPicPr>
          <p:nvPr/>
        </p:nvPicPr>
        <p:blipFill>
          <a:blip r:embed="rId4"/>
          <a:stretch>
            <a:fillRect/>
          </a:stretch>
        </p:blipFill>
        <p:spPr>
          <a:xfrm>
            <a:off x="857846" y="3878541"/>
            <a:ext cx="7428309" cy="1676400"/>
          </a:xfrm>
          <a:prstGeom prst="rect">
            <a:avLst/>
          </a:prstGeom>
          <a:noFill/>
          <a:ln>
            <a:solidFill>
              <a:schemeClr val="tx1"/>
            </a:solidFill>
          </a:ln>
        </p:spPr>
      </p:pic>
    </p:spTree>
    <p:extLst>
      <p:ext uri="{BB962C8B-B14F-4D97-AF65-F5344CB8AC3E}">
        <p14:creationId xmlns:p14="http://schemas.microsoft.com/office/powerpoint/2010/main" val="2595363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71B07-B8A9-527D-EB01-B52824E2BD94}"/>
              </a:ext>
            </a:extLst>
          </p:cNvPr>
          <p:cNvSpPr>
            <a:spLocks noGrp="1"/>
          </p:cNvSpPr>
          <p:nvPr>
            <p:ph type="title"/>
          </p:nvPr>
        </p:nvSpPr>
        <p:spPr/>
        <p:txBody>
          <a:bodyPr>
            <a:normAutofit fontScale="90000"/>
          </a:bodyPr>
          <a:lstStyle/>
          <a:p>
            <a:r>
              <a:rPr lang="en-US">
                <a:latin typeface="Times New Roman"/>
                <a:cs typeface="Times New Roman"/>
              </a:rPr>
              <a:t>Consumer Staples P/E Multiples</a:t>
            </a:r>
          </a:p>
        </p:txBody>
      </p:sp>
      <p:pic>
        <p:nvPicPr>
          <p:cNvPr id="5" name="Content Placeholder 4" descr="A table with numbers and text&#10;&#10;AI-generated content may be incorrect.">
            <a:extLst>
              <a:ext uri="{FF2B5EF4-FFF2-40B4-BE49-F238E27FC236}">
                <a16:creationId xmlns:a16="http://schemas.microsoft.com/office/drawing/2014/main" id="{4BCBF4A7-36E3-440E-B7F2-EBB1B919959E}"/>
              </a:ext>
            </a:extLst>
          </p:cNvPr>
          <p:cNvPicPr>
            <a:picLocks noGrp="1" noChangeAspect="1"/>
          </p:cNvPicPr>
          <p:nvPr>
            <p:ph idx="1"/>
          </p:nvPr>
        </p:nvPicPr>
        <p:blipFill>
          <a:blip r:embed="rId2"/>
          <a:stretch>
            <a:fillRect/>
          </a:stretch>
        </p:blipFill>
        <p:spPr>
          <a:xfrm>
            <a:off x="1353776" y="1377696"/>
            <a:ext cx="6436447" cy="4440746"/>
          </a:xfrm>
          <a:prstGeom prst="rect">
            <a:avLst/>
          </a:prstGeom>
          <a:ln>
            <a:solidFill>
              <a:schemeClr val="tx1"/>
            </a:solidFill>
          </a:ln>
        </p:spPr>
      </p:pic>
    </p:spTree>
    <p:extLst>
      <p:ext uri="{BB962C8B-B14F-4D97-AF65-F5344CB8AC3E}">
        <p14:creationId xmlns:p14="http://schemas.microsoft.com/office/powerpoint/2010/main" val="1176447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9C20C-1344-A776-5833-FDF94FBB517B}"/>
              </a:ext>
            </a:extLst>
          </p:cNvPr>
          <p:cNvSpPr>
            <a:spLocks noGrp="1"/>
          </p:cNvSpPr>
          <p:nvPr>
            <p:ph type="title"/>
          </p:nvPr>
        </p:nvSpPr>
        <p:spPr>
          <a:xfrm>
            <a:off x="235428" y="246063"/>
            <a:ext cx="8673144" cy="668338"/>
          </a:xfrm>
        </p:spPr>
        <p:txBody>
          <a:bodyPr anchor="b">
            <a:normAutofit/>
          </a:bodyPr>
          <a:lstStyle/>
          <a:p>
            <a:r>
              <a:rPr lang="en-US" sz="4100">
                <a:latin typeface="Times New Roman" panose="02020603050405020304" pitchFamily="18" charset="0"/>
                <a:cs typeface="Times New Roman" panose="02020603050405020304" pitchFamily="18" charset="0"/>
              </a:rPr>
              <a:t>Recommendation/Class Vote</a:t>
            </a:r>
          </a:p>
        </p:txBody>
      </p:sp>
      <p:sp>
        <p:nvSpPr>
          <p:cNvPr id="6" name="Content Placeholder 2">
            <a:extLst>
              <a:ext uri="{FF2B5EF4-FFF2-40B4-BE49-F238E27FC236}">
                <a16:creationId xmlns:a16="http://schemas.microsoft.com/office/drawing/2014/main" id="{57A8FEDF-4813-3C17-38F2-E5C977722DC9}"/>
              </a:ext>
            </a:extLst>
          </p:cNvPr>
          <p:cNvSpPr>
            <a:spLocks noGrp="1"/>
          </p:cNvSpPr>
          <p:nvPr>
            <p:ph sz="half" idx="1"/>
          </p:nvPr>
        </p:nvSpPr>
        <p:spPr>
          <a:xfrm>
            <a:off x="235428" y="1269242"/>
            <a:ext cx="4019580" cy="4788658"/>
          </a:xfrm>
        </p:spPr>
        <p:txBody>
          <a:bodyPr vert="horz" lIns="91440" tIns="45720" rIns="91440" bIns="45720" rtlCol="0" anchor="t">
            <a:normAutofit/>
          </a:bodyPr>
          <a:lstStyle/>
          <a:p>
            <a:r>
              <a:rPr lang="en-US" sz="2000">
                <a:latin typeface="Times New Roman" panose="02020603050405020304" pitchFamily="18" charset="0"/>
                <a:cs typeface="Times New Roman" panose="02020603050405020304" pitchFamily="18" charset="0"/>
              </a:rPr>
              <a:t>Overweight Consumer Staples</a:t>
            </a:r>
          </a:p>
          <a:p>
            <a:pPr lvl="1"/>
            <a:r>
              <a:rPr lang="en-US" sz="2000">
                <a:latin typeface="Times New Roman"/>
                <a:cs typeface="Times New Roman"/>
              </a:rPr>
              <a:t>Class Portfolio Weight: 7.51%</a:t>
            </a:r>
          </a:p>
          <a:p>
            <a:pPr lvl="1"/>
            <a:r>
              <a:rPr lang="en-US" sz="2000">
                <a:latin typeface="Times New Roman"/>
                <a:cs typeface="Times New Roman"/>
              </a:rPr>
              <a:t>S&amp;P 500 Weight: 5.43%</a:t>
            </a:r>
          </a:p>
          <a:p>
            <a:r>
              <a:rPr lang="en-US" sz="2000">
                <a:latin typeface="Times New Roman"/>
                <a:cs typeface="Times New Roman"/>
              </a:rPr>
              <a:t>2.08% overweight position reflects defensive positioning and stable cash flows.</a:t>
            </a:r>
          </a:p>
          <a:p>
            <a:r>
              <a:rPr lang="en-US" sz="2000">
                <a:latin typeface="Times New Roman" panose="02020603050405020304" pitchFamily="18" charset="0"/>
                <a:cs typeface="Times New Roman" panose="02020603050405020304" pitchFamily="18" charset="0"/>
              </a:rPr>
              <a:t>Provides stable earnings, dividend income, and downside protection during economic uncertainty.</a:t>
            </a:r>
          </a:p>
          <a:p>
            <a:r>
              <a:rPr lang="en-US" sz="2000">
                <a:latin typeface="Times New Roman" panose="02020603050405020304" pitchFamily="18" charset="0"/>
                <a:cs typeface="Times New Roman" panose="02020603050405020304" pitchFamily="18" charset="0"/>
              </a:rPr>
              <a:t>Slower growth vs broader market, input cost inflation, regulatory and tax risks.</a:t>
            </a:r>
          </a:p>
          <a:p>
            <a:r>
              <a:rPr lang="en-US" sz="2000">
                <a:latin typeface="Times New Roman"/>
                <a:cs typeface="Times New Roman"/>
              </a:rPr>
              <a:t>Hold: Defensive investment.</a:t>
            </a:r>
            <a:endParaRPr lang="en-US" sz="200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DCA001E-767D-A914-D3C1-1A9DE1334091}"/>
              </a:ext>
            </a:extLst>
          </p:cNvPr>
          <p:cNvPicPr>
            <a:picLocks noChangeAspect="1"/>
          </p:cNvPicPr>
          <p:nvPr/>
        </p:nvPicPr>
        <p:blipFill>
          <a:blip r:embed="rId3"/>
          <a:stretch>
            <a:fillRect/>
          </a:stretch>
        </p:blipFill>
        <p:spPr>
          <a:xfrm>
            <a:off x="4401310" y="2065554"/>
            <a:ext cx="4507262" cy="2726892"/>
          </a:xfrm>
          <a:prstGeom prst="rect">
            <a:avLst/>
          </a:prstGeom>
          <a:noFill/>
          <a:ln>
            <a:solidFill>
              <a:schemeClr val="tx1"/>
            </a:solidFill>
          </a:ln>
        </p:spPr>
      </p:pic>
    </p:spTree>
    <p:extLst>
      <p:ext uri="{BB962C8B-B14F-4D97-AF65-F5344CB8AC3E}">
        <p14:creationId xmlns:p14="http://schemas.microsoft.com/office/powerpoint/2010/main" val="3141821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F375B-16D3-96D2-2768-5FF8FCBBA004}"/>
              </a:ext>
            </a:extLst>
          </p:cNvPr>
          <p:cNvSpPr>
            <a:spLocks noGrp="1"/>
          </p:cNvSpPr>
          <p:nvPr>
            <p:ph type="title"/>
          </p:nvPr>
        </p:nvSpPr>
        <p:spPr/>
        <p:txBody>
          <a:bodyPr>
            <a:normAutofit fontScale="90000"/>
          </a:bodyPr>
          <a:lstStyle/>
          <a:p>
            <a:pPr algn="ctr"/>
            <a:r>
              <a:rPr lang="en-US">
                <a:latin typeface="Times New Roman" panose="02020603050405020304" pitchFamily="18" charset="0"/>
                <a:cs typeface="Times New Roman" panose="02020603050405020304" pitchFamily="18" charset="0"/>
              </a:rPr>
              <a:t>Sources</a:t>
            </a:r>
          </a:p>
        </p:txBody>
      </p:sp>
      <p:sp>
        <p:nvSpPr>
          <p:cNvPr id="3" name="Content Placeholder 2">
            <a:extLst>
              <a:ext uri="{FF2B5EF4-FFF2-40B4-BE49-F238E27FC236}">
                <a16:creationId xmlns:a16="http://schemas.microsoft.com/office/drawing/2014/main" id="{00182040-FF9E-4575-682E-B1E910FB0F20}"/>
              </a:ext>
            </a:extLst>
          </p:cNvPr>
          <p:cNvSpPr>
            <a:spLocks noGrp="1"/>
          </p:cNvSpPr>
          <p:nvPr>
            <p:ph idx="1"/>
          </p:nvPr>
        </p:nvSpPr>
        <p:spPr>
          <a:xfrm>
            <a:off x="235428" y="1191490"/>
            <a:ext cx="8673144" cy="4866409"/>
          </a:xfrm>
        </p:spPr>
        <p:txBody>
          <a:bodyPr vert="horz" lIns="91440" tIns="45720" rIns="91440" bIns="45720" rtlCol="0" anchor="t">
            <a:normAutofit fontScale="92500" lnSpcReduction="10000"/>
          </a:bodyPr>
          <a:lstStyle/>
          <a:p>
            <a:r>
              <a:rPr lang="en-US" sz="2400">
                <a:latin typeface="Times New Roman" panose="02020603050405020304" pitchFamily="18" charset="0"/>
                <a:cs typeface="Times New Roman" panose="02020603050405020304" pitchFamily="18" charset="0"/>
                <a:hlinkClick r:id="rId2"/>
              </a:rPr>
              <a:t>https://www.investopedia.com/terms/c/consumerstaples.asp</a:t>
            </a:r>
            <a:endParaRPr lang="en-US" sz="2400">
              <a:latin typeface="Times New Roman" panose="02020603050405020304" pitchFamily="18" charset="0"/>
              <a:cs typeface="Times New Roman" panose="02020603050405020304" pitchFamily="18" charset="0"/>
            </a:endParaRPr>
          </a:p>
          <a:p>
            <a:pPr marL="0" indent="0">
              <a:buNone/>
            </a:pP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hlinkClick r:id="rId3"/>
              </a:rPr>
              <a:t>https://www.bloomberg.com/markets/sectors/consumer-staples</a:t>
            </a:r>
            <a:endParaRPr lang="en-US" sz="2400">
              <a:latin typeface="Times New Roman" panose="02020603050405020304" pitchFamily="18" charset="0"/>
              <a:cs typeface="Times New Roman" panose="02020603050405020304" pitchFamily="18" charset="0"/>
            </a:endParaRPr>
          </a:p>
          <a:p>
            <a:pPr marL="0" indent="0">
              <a:buNone/>
            </a:pP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hlinkClick r:id="rId4"/>
              </a:rPr>
              <a:t>https://stockanalysis.com/stocks/sector/consumer-staples/</a:t>
            </a:r>
            <a:endParaRPr lang="en-US" sz="2400">
              <a:latin typeface="Times New Roman" panose="02020603050405020304" pitchFamily="18" charset="0"/>
              <a:cs typeface="Times New Roman" panose="02020603050405020304" pitchFamily="18" charset="0"/>
            </a:endParaRPr>
          </a:p>
          <a:p>
            <a:pPr marL="0" indent="0">
              <a:buNone/>
            </a:pP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hlinkClick r:id="rId5"/>
              </a:rPr>
              <a:t>https://www.spglobal.com/spdji/en/indices/equity/sp-500-consumer-staples-sector/#overview</a:t>
            </a:r>
            <a:r>
              <a:rPr lang="en-US" sz="2400">
                <a:latin typeface="Times New Roman" panose="02020603050405020304" pitchFamily="18" charset="0"/>
                <a:cs typeface="Times New Roman" panose="02020603050405020304" pitchFamily="18" charset="0"/>
              </a:rPr>
              <a:t> </a:t>
            </a:r>
          </a:p>
          <a:p>
            <a:pPr marL="0" indent="0">
              <a:buNone/>
            </a:pP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hlinkClick r:id="rId6"/>
              </a:rPr>
              <a:t>https://yardeni.com/charts/consumer-staple/</a:t>
            </a:r>
          </a:p>
          <a:p>
            <a:pPr marL="0" indent="0">
              <a:buNone/>
            </a:pPr>
            <a:endParaRPr lang="en-US" sz="2400">
              <a:latin typeface="Times New Roman" panose="02020603050405020304" pitchFamily="18" charset="0"/>
              <a:cs typeface="Times New Roman" panose="02020603050405020304" pitchFamily="18" charset="0"/>
              <a:hlinkClick r:id="rId6"/>
            </a:endParaRPr>
          </a:p>
          <a:p>
            <a:r>
              <a:rPr lang="en-US" sz="2400">
                <a:latin typeface="Times New Roman" panose="02020603050405020304" pitchFamily="18" charset="0"/>
                <a:cs typeface="Times New Roman" panose="02020603050405020304" pitchFamily="18" charset="0"/>
                <a:hlinkClick r:id="rId6"/>
              </a:rPr>
              <a:t>https://en.macromicro.me/series/20538/s5cons-trailing-twelve-months-dividend-yield</a:t>
            </a:r>
          </a:p>
        </p:txBody>
      </p:sp>
    </p:spTree>
    <p:extLst>
      <p:ext uri="{BB962C8B-B14F-4D97-AF65-F5344CB8AC3E}">
        <p14:creationId xmlns:p14="http://schemas.microsoft.com/office/powerpoint/2010/main" val="355225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AE35-39E7-3C9C-94D2-C18D92F5175E}"/>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Agenda</a:t>
            </a:r>
          </a:p>
        </p:txBody>
      </p:sp>
      <p:sp>
        <p:nvSpPr>
          <p:cNvPr id="21" name="Rounded Rectangle 20">
            <a:extLst>
              <a:ext uri="{FF2B5EF4-FFF2-40B4-BE49-F238E27FC236}">
                <a16:creationId xmlns:a16="http://schemas.microsoft.com/office/drawing/2014/main" id="{9F448AA7-06AF-C4CB-F0A8-466D1E4BDFF1}"/>
              </a:ext>
            </a:extLst>
          </p:cNvPr>
          <p:cNvSpPr/>
          <p:nvPr/>
        </p:nvSpPr>
        <p:spPr>
          <a:xfrm>
            <a:off x="484908" y="1453577"/>
            <a:ext cx="4087091" cy="668338"/>
          </a:xfrm>
          <a:prstGeom prst="roundRect">
            <a:avLst/>
          </a:prstGeom>
          <a:solidFill>
            <a:srgbClr val="BB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Overview</a:t>
            </a:r>
          </a:p>
        </p:txBody>
      </p:sp>
      <p:sp>
        <p:nvSpPr>
          <p:cNvPr id="22" name="Rounded Rectangle 21">
            <a:extLst>
              <a:ext uri="{FF2B5EF4-FFF2-40B4-BE49-F238E27FC236}">
                <a16:creationId xmlns:a16="http://schemas.microsoft.com/office/drawing/2014/main" id="{E8424B39-80A7-FBC3-4D43-E80E133AF1F0}"/>
              </a:ext>
            </a:extLst>
          </p:cNvPr>
          <p:cNvSpPr/>
          <p:nvPr/>
        </p:nvSpPr>
        <p:spPr>
          <a:xfrm>
            <a:off x="900544" y="2250501"/>
            <a:ext cx="4087091" cy="668338"/>
          </a:xfrm>
          <a:prstGeom prst="roundRect">
            <a:avLst/>
          </a:prstGeom>
          <a:solidFill>
            <a:srgbClr val="8C8C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Business Analysis</a:t>
            </a:r>
          </a:p>
        </p:txBody>
      </p:sp>
      <p:sp>
        <p:nvSpPr>
          <p:cNvPr id="23" name="Rounded Rectangle 22">
            <a:extLst>
              <a:ext uri="{FF2B5EF4-FFF2-40B4-BE49-F238E27FC236}">
                <a16:creationId xmlns:a16="http://schemas.microsoft.com/office/drawing/2014/main" id="{FF3B8DB9-4AC3-F236-F223-B935BFA33F25}"/>
              </a:ext>
            </a:extLst>
          </p:cNvPr>
          <p:cNvSpPr/>
          <p:nvPr/>
        </p:nvSpPr>
        <p:spPr>
          <a:xfrm>
            <a:off x="1745671" y="3047425"/>
            <a:ext cx="4087091" cy="668338"/>
          </a:xfrm>
          <a:prstGeom prst="roundRect">
            <a:avLst/>
          </a:prstGeom>
          <a:solidFill>
            <a:srgbClr val="BB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Economic Analysis</a:t>
            </a:r>
          </a:p>
        </p:txBody>
      </p:sp>
      <p:sp>
        <p:nvSpPr>
          <p:cNvPr id="24" name="Rounded Rectangle 23">
            <a:extLst>
              <a:ext uri="{FF2B5EF4-FFF2-40B4-BE49-F238E27FC236}">
                <a16:creationId xmlns:a16="http://schemas.microsoft.com/office/drawing/2014/main" id="{98E7D40F-CBC4-A244-0A49-E5A05B36CC7C}"/>
              </a:ext>
            </a:extLst>
          </p:cNvPr>
          <p:cNvSpPr/>
          <p:nvPr/>
        </p:nvSpPr>
        <p:spPr>
          <a:xfrm>
            <a:off x="2798618" y="3844349"/>
            <a:ext cx="4087091" cy="668338"/>
          </a:xfrm>
          <a:prstGeom prst="roundRect">
            <a:avLst/>
          </a:prstGeom>
          <a:solidFill>
            <a:srgbClr val="8C8C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Financial Analysis</a:t>
            </a:r>
          </a:p>
        </p:txBody>
      </p:sp>
      <p:sp>
        <p:nvSpPr>
          <p:cNvPr id="25" name="Rounded Rectangle 24">
            <a:extLst>
              <a:ext uri="{FF2B5EF4-FFF2-40B4-BE49-F238E27FC236}">
                <a16:creationId xmlns:a16="http://schemas.microsoft.com/office/drawing/2014/main" id="{D43C6202-7418-9EAA-2F3D-E8C9CD137224}"/>
              </a:ext>
            </a:extLst>
          </p:cNvPr>
          <p:cNvSpPr/>
          <p:nvPr/>
        </p:nvSpPr>
        <p:spPr>
          <a:xfrm>
            <a:off x="3726871" y="4641273"/>
            <a:ext cx="4087091" cy="668338"/>
          </a:xfrm>
          <a:prstGeom prst="roundRect">
            <a:avLst/>
          </a:prstGeom>
          <a:solidFill>
            <a:srgbClr val="BB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Valuation Analysis</a:t>
            </a:r>
          </a:p>
        </p:txBody>
      </p:sp>
      <p:sp>
        <p:nvSpPr>
          <p:cNvPr id="26" name="Rounded Rectangle 25">
            <a:extLst>
              <a:ext uri="{FF2B5EF4-FFF2-40B4-BE49-F238E27FC236}">
                <a16:creationId xmlns:a16="http://schemas.microsoft.com/office/drawing/2014/main" id="{2D82EB59-2F37-5F7D-0A54-93B8CE45533D}"/>
              </a:ext>
            </a:extLst>
          </p:cNvPr>
          <p:cNvSpPr/>
          <p:nvPr/>
        </p:nvSpPr>
        <p:spPr>
          <a:xfrm>
            <a:off x="4571999" y="5438197"/>
            <a:ext cx="4087091" cy="668338"/>
          </a:xfrm>
          <a:prstGeom prst="roundRect">
            <a:avLst/>
          </a:prstGeom>
          <a:solidFill>
            <a:srgbClr val="8C8C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Recommendation/Class Vote</a:t>
            </a:r>
          </a:p>
        </p:txBody>
      </p:sp>
    </p:spTree>
    <p:extLst>
      <p:ext uri="{BB962C8B-B14F-4D97-AF65-F5344CB8AC3E}">
        <p14:creationId xmlns:p14="http://schemas.microsoft.com/office/powerpoint/2010/main" val="4110071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2E1F1-DAB2-65F0-A308-D52E98EBAF83}"/>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Sector Overview</a:t>
            </a:r>
          </a:p>
        </p:txBody>
      </p:sp>
      <p:sp>
        <p:nvSpPr>
          <p:cNvPr id="3" name="Content Placeholder 2">
            <a:extLst>
              <a:ext uri="{FF2B5EF4-FFF2-40B4-BE49-F238E27FC236}">
                <a16:creationId xmlns:a16="http://schemas.microsoft.com/office/drawing/2014/main" id="{4A0BC6F3-4191-A3A6-8B2A-22060720C568}"/>
              </a:ext>
            </a:extLst>
          </p:cNvPr>
          <p:cNvSpPr>
            <a:spLocks noGrp="1"/>
          </p:cNvSpPr>
          <p:nvPr>
            <p:ph idx="1"/>
          </p:nvPr>
        </p:nvSpPr>
        <p:spPr>
          <a:xfrm>
            <a:off x="235428" y="1028702"/>
            <a:ext cx="8673144" cy="1437075"/>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Consumer Staples: Essential products within the food, beverages, tobacco, personal products, and household goods industries that are considered non-cyclical due to constant demand (lower sensitivity to market fluctuations), steady growth, and consistent dividends.</a:t>
            </a:r>
          </a:p>
        </p:txBody>
      </p:sp>
      <p:pic>
        <p:nvPicPr>
          <p:cNvPr id="6" name="Picture 5">
            <a:extLst>
              <a:ext uri="{FF2B5EF4-FFF2-40B4-BE49-F238E27FC236}">
                <a16:creationId xmlns:a16="http://schemas.microsoft.com/office/drawing/2014/main" id="{1B288293-D532-27F6-A7F4-656DDA506D26}"/>
              </a:ext>
            </a:extLst>
          </p:cNvPr>
          <p:cNvPicPr>
            <a:picLocks noChangeAspect="1"/>
          </p:cNvPicPr>
          <p:nvPr/>
        </p:nvPicPr>
        <p:blipFill>
          <a:blip r:embed="rId3"/>
          <a:stretch>
            <a:fillRect/>
          </a:stretch>
        </p:blipFill>
        <p:spPr>
          <a:xfrm>
            <a:off x="6457275" y="4392222"/>
            <a:ext cx="1878996" cy="1248092"/>
          </a:xfrm>
          <a:prstGeom prst="rect">
            <a:avLst/>
          </a:prstGeom>
          <a:ln>
            <a:solidFill>
              <a:schemeClr val="tx1"/>
            </a:solidFill>
          </a:ln>
        </p:spPr>
      </p:pic>
      <p:pic>
        <p:nvPicPr>
          <p:cNvPr id="7" name="Picture 6">
            <a:extLst>
              <a:ext uri="{FF2B5EF4-FFF2-40B4-BE49-F238E27FC236}">
                <a16:creationId xmlns:a16="http://schemas.microsoft.com/office/drawing/2014/main" id="{F46B9719-9203-6519-9FBC-ECD053AB92AE}"/>
              </a:ext>
            </a:extLst>
          </p:cNvPr>
          <p:cNvPicPr>
            <a:picLocks noChangeAspect="1"/>
          </p:cNvPicPr>
          <p:nvPr/>
        </p:nvPicPr>
        <p:blipFill>
          <a:blip r:embed="rId4"/>
          <a:stretch>
            <a:fillRect/>
          </a:stretch>
        </p:blipFill>
        <p:spPr>
          <a:xfrm>
            <a:off x="3453270" y="4392221"/>
            <a:ext cx="2511985" cy="1248093"/>
          </a:xfrm>
          <a:prstGeom prst="rect">
            <a:avLst/>
          </a:prstGeom>
          <a:ln>
            <a:solidFill>
              <a:schemeClr val="tx1"/>
            </a:solidFill>
          </a:ln>
        </p:spPr>
      </p:pic>
      <p:pic>
        <p:nvPicPr>
          <p:cNvPr id="8" name="Picture 7">
            <a:extLst>
              <a:ext uri="{FF2B5EF4-FFF2-40B4-BE49-F238E27FC236}">
                <a16:creationId xmlns:a16="http://schemas.microsoft.com/office/drawing/2014/main" id="{2037381F-577F-73BB-9CD7-D9CEA44A9882}"/>
              </a:ext>
            </a:extLst>
          </p:cNvPr>
          <p:cNvPicPr>
            <a:picLocks noChangeAspect="1"/>
          </p:cNvPicPr>
          <p:nvPr/>
        </p:nvPicPr>
        <p:blipFill>
          <a:blip r:embed="rId5"/>
          <a:stretch>
            <a:fillRect/>
          </a:stretch>
        </p:blipFill>
        <p:spPr>
          <a:xfrm>
            <a:off x="2492286" y="2559051"/>
            <a:ext cx="2019300" cy="1231900"/>
          </a:xfrm>
          <a:prstGeom prst="rect">
            <a:avLst/>
          </a:prstGeom>
          <a:ln>
            <a:solidFill>
              <a:schemeClr val="tx1"/>
            </a:solidFill>
          </a:ln>
        </p:spPr>
      </p:pic>
      <p:pic>
        <p:nvPicPr>
          <p:cNvPr id="9" name="Picture 8">
            <a:extLst>
              <a:ext uri="{FF2B5EF4-FFF2-40B4-BE49-F238E27FC236}">
                <a16:creationId xmlns:a16="http://schemas.microsoft.com/office/drawing/2014/main" id="{A4A3536A-C997-F913-537F-D2916E0FAD05}"/>
              </a:ext>
            </a:extLst>
          </p:cNvPr>
          <p:cNvPicPr>
            <a:picLocks noChangeAspect="1"/>
          </p:cNvPicPr>
          <p:nvPr/>
        </p:nvPicPr>
        <p:blipFill>
          <a:blip r:embed="rId6"/>
          <a:stretch>
            <a:fillRect/>
          </a:stretch>
        </p:blipFill>
        <p:spPr>
          <a:xfrm>
            <a:off x="338154" y="2559051"/>
            <a:ext cx="1821070" cy="1231900"/>
          </a:xfrm>
          <a:prstGeom prst="rect">
            <a:avLst/>
          </a:prstGeom>
          <a:ln>
            <a:solidFill>
              <a:schemeClr val="tx1"/>
            </a:solidFill>
          </a:ln>
        </p:spPr>
      </p:pic>
      <p:pic>
        <p:nvPicPr>
          <p:cNvPr id="10" name="Picture 9">
            <a:extLst>
              <a:ext uri="{FF2B5EF4-FFF2-40B4-BE49-F238E27FC236}">
                <a16:creationId xmlns:a16="http://schemas.microsoft.com/office/drawing/2014/main" id="{F46639A4-08D8-5AA2-7A46-EF8DBF8D220C}"/>
              </a:ext>
            </a:extLst>
          </p:cNvPr>
          <p:cNvPicPr>
            <a:picLocks noChangeAspect="1"/>
          </p:cNvPicPr>
          <p:nvPr/>
        </p:nvPicPr>
        <p:blipFill>
          <a:blip r:embed="rId7"/>
          <a:stretch>
            <a:fillRect/>
          </a:stretch>
        </p:blipFill>
        <p:spPr>
          <a:xfrm>
            <a:off x="6917610" y="2559051"/>
            <a:ext cx="1854619" cy="1231900"/>
          </a:xfrm>
          <a:prstGeom prst="rect">
            <a:avLst/>
          </a:prstGeom>
          <a:ln>
            <a:solidFill>
              <a:schemeClr val="tx1"/>
            </a:solidFill>
          </a:ln>
        </p:spPr>
      </p:pic>
      <p:pic>
        <p:nvPicPr>
          <p:cNvPr id="11" name="Picture 10">
            <a:extLst>
              <a:ext uri="{FF2B5EF4-FFF2-40B4-BE49-F238E27FC236}">
                <a16:creationId xmlns:a16="http://schemas.microsoft.com/office/drawing/2014/main" id="{BD2D3B4B-EDD6-637B-92DC-D8B3414B98B2}"/>
              </a:ext>
            </a:extLst>
          </p:cNvPr>
          <p:cNvPicPr>
            <a:picLocks noChangeAspect="1"/>
          </p:cNvPicPr>
          <p:nvPr/>
        </p:nvPicPr>
        <p:blipFill>
          <a:blip r:embed="rId8"/>
          <a:stretch>
            <a:fillRect/>
          </a:stretch>
        </p:blipFill>
        <p:spPr>
          <a:xfrm>
            <a:off x="4844648" y="2559051"/>
            <a:ext cx="1739900" cy="1231900"/>
          </a:xfrm>
          <a:prstGeom prst="rect">
            <a:avLst/>
          </a:prstGeom>
          <a:ln>
            <a:solidFill>
              <a:schemeClr val="tx1"/>
            </a:solidFill>
          </a:ln>
        </p:spPr>
      </p:pic>
      <p:pic>
        <p:nvPicPr>
          <p:cNvPr id="14" name="Picture 13">
            <a:extLst>
              <a:ext uri="{FF2B5EF4-FFF2-40B4-BE49-F238E27FC236}">
                <a16:creationId xmlns:a16="http://schemas.microsoft.com/office/drawing/2014/main" id="{5E9C4141-BE1D-2BA0-3725-CA1ADB4C60ED}"/>
              </a:ext>
            </a:extLst>
          </p:cNvPr>
          <p:cNvPicPr>
            <a:picLocks noChangeAspect="1"/>
          </p:cNvPicPr>
          <p:nvPr/>
        </p:nvPicPr>
        <p:blipFill>
          <a:blip r:embed="rId9"/>
          <a:stretch>
            <a:fillRect/>
          </a:stretch>
        </p:blipFill>
        <p:spPr>
          <a:xfrm>
            <a:off x="727448" y="4392221"/>
            <a:ext cx="2233802" cy="1248093"/>
          </a:xfrm>
          <a:prstGeom prst="rect">
            <a:avLst/>
          </a:prstGeom>
          <a:ln>
            <a:solidFill>
              <a:schemeClr val="tx1"/>
            </a:solidFill>
          </a:ln>
        </p:spPr>
      </p:pic>
    </p:spTree>
    <p:extLst>
      <p:ext uri="{BB962C8B-B14F-4D97-AF65-F5344CB8AC3E}">
        <p14:creationId xmlns:p14="http://schemas.microsoft.com/office/powerpoint/2010/main" val="2264093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A442-648C-1BBA-03F6-A74FDA05AAAD}"/>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Sector Size</a:t>
            </a:r>
          </a:p>
        </p:txBody>
      </p:sp>
      <p:sp>
        <p:nvSpPr>
          <p:cNvPr id="3" name="Content Placeholder 2">
            <a:extLst>
              <a:ext uri="{FF2B5EF4-FFF2-40B4-BE49-F238E27FC236}">
                <a16:creationId xmlns:a16="http://schemas.microsoft.com/office/drawing/2014/main" id="{4ACB8574-8ABA-41E2-3C53-B8BF11F46ECC}"/>
              </a:ext>
            </a:extLst>
          </p:cNvPr>
          <p:cNvSpPr>
            <a:spLocks noGrp="1"/>
          </p:cNvSpPr>
          <p:nvPr>
            <p:ph idx="1"/>
          </p:nvPr>
        </p:nvSpPr>
        <p:spPr/>
        <p:txBody>
          <a:bodyPr vert="horz" lIns="91440" tIns="45720" rIns="91440" bIns="45720" rtlCol="0" anchor="t">
            <a:normAutofit/>
          </a:bodyPr>
          <a:lstStyle/>
          <a:p>
            <a:pPr marL="0" indent="0">
              <a:buNone/>
            </a:pPr>
            <a:r>
              <a:rPr lang="en-US" sz="2000">
                <a:latin typeface="Times New Roman"/>
                <a:cs typeface="Times New Roman"/>
              </a:rPr>
              <a:t>Number of stocks in S&amp;P 500: 36 (5.43% weight of S&amp;P 500)</a:t>
            </a:r>
          </a:p>
          <a:p>
            <a:pPr marL="0" indent="0">
              <a:buNone/>
            </a:pPr>
            <a:r>
              <a:rPr lang="en-US" sz="2000">
                <a:latin typeface="Times New Roman" panose="02020603050405020304" pitchFamily="18" charset="0"/>
                <a:cs typeface="Times New Roman" panose="02020603050405020304" pitchFamily="18" charset="0"/>
              </a:rPr>
              <a:t>Market Capitalization: $3.75 Trillion</a:t>
            </a:r>
          </a:p>
          <a:p>
            <a:pPr marL="0" indent="0">
              <a:buNone/>
            </a:pPr>
            <a:r>
              <a:rPr lang="en-US" sz="2000">
                <a:latin typeface="Times New Roman" panose="02020603050405020304" pitchFamily="18" charset="0"/>
                <a:cs typeface="Times New Roman" panose="02020603050405020304" pitchFamily="18" charset="0"/>
              </a:rPr>
              <a:t>Average Stock Market Capitalization: $104.20 Billion</a:t>
            </a:r>
          </a:p>
          <a:p>
            <a:pPr marL="0" indent="0">
              <a:buNone/>
            </a:pPr>
            <a:r>
              <a:rPr lang="en-US" sz="2000">
                <a:latin typeface="Times New Roman" panose="02020603050405020304" pitchFamily="18" charset="0"/>
                <a:cs typeface="Times New Roman" panose="02020603050405020304" pitchFamily="18" charset="0"/>
              </a:rPr>
              <a:t>Average Dividend: 2.76%</a:t>
            </a:r>
          </a:p>
        </p:txBody>
      </p:sp>
      <p:graphicFrame>
        <p:nvGraphicFramePr>
          <p:cNvPr id="6" name="Table 5">
            <a:extLst>
              <a:ext uri="{FF2B5EF4-FFF2-40B4-BE49-F238E27FC236}">
                <a16:creationId xmlns:a16="http://schemas.microsoft.com/office/drawing/2014/main" id="{85AF897D-72A7-1449-1F69-58A72A984F7E}"/>
              </a:ext>
            </a:extLst>
          </p:cNvPr>
          <p:cNvGraphicFramePr>
            <a:graphicFrameLocks noGrp="1"/>
          </p:cNvGraphicFramePr>
          <p:nvPr>
            <p:extLst>
              <p:ext uri="{D42A27DB-BD31-4B8C-83A1-F6EECF244321}">
                <p14:modId xmlns:p14="http://schemas.microsoft.com/office/powerpoint/2010/main" val="261519824"/>
              </p:ext>
            </p:extLst>
          </p:nvPr>
        </p:nvGraphicFramePr>
        <p:xfrm>
          <a:off x="2035650" y="5505353"/>
          <a:ext cx="5072700" cy="675640"/>
        </p:xfrm>
        <a:graphic>
          <a:graphicData uri="http://schemas.openxmlformats.org/drawingml/2006/table">
            <a:tbl>
              <a:tblPr firstRow="1" bandRow="1">
                <a:tableStyleId>{5C22544A-7EE6-4342-B048-85BDC9FD1C3A}</a:tableStyleId>
              </a:tblPr>
              <a:tblGrid>
                <a:gridCol w="665480">
                  <a:extLst>
                    <a:ext uri="{9D8B030D-6E8A-4147-A177-3AD203B41FA5}">
                      <a16:colId xmlns:a16="http://schemas.microsoft.com/office/drawing/2014/main" val="1367337868"/>
                    </a:ext>
                  </a:extLst>
                </a:gridCol>
                <a:gridCol w="755968">
                  <a:extLst>
                    <a:ext uri="{9D8B030D-6E8A-4147-A177-3AD203B41FA5}">
                      <a16:colId xmlns:a16="http://schemas.microsoft.com/office/drawing/2014/main" val="3276279417"/>
                    </a:ext>
                  </a:extLst>
                </a:gridCol>
                <a:gridCol w="755968">
                  <a:extLst>
                    <a:ext uri="{9D8B030D-6E8A-4147-A177-3AD203B41FA5}">
                      <a16:colId xmlns:a16="http://schemas.microsoft.com/office/drawing/2014/main" val="473613042"/>
                    </a:ext>
                  </a:extLst>
                </a:gridCol>
                <a:gridCol w="755968">
                  <a:extLst>
                    <a:ext uri="{9D8B030D-6E8A-4147-A177-3AD203B41FA5}">
                      <a16:colId xmlns:a16="http://schemas.microsoft.com/office/drawing/2014/main" val="2219966760"/>
                    </a:ext>
                  </a:extLst>
                </a:gridCol>
                <a:gridCol w="755968">
                  <a:extLst>
                    <a:ext uri="{9D8B030D-6E8A-4147-A177-3AD203B41FA5}">
                      <a16:colId xmlns:a16="http://schemas.microsoft.com/office/drawing/2014/main" val="2889796296"/>
                    </a:ext>
                  </a:extLst>
                </a:gridCol>
                <a:gridCol w="755968">
                  <a:extLst>
                    <a:ext uri="{9D8B030D-6E8A-4147-A177-3AD203B41FA5}">
                      <a16:colId xmlns:a16="http://schemas.microsoft.com/office/drawing/2014/main" val="1372352817"/>
                    </a:ext>
                  </a:extLst>
                </a:gridCol>
                <a:gridCol w="627380">
                  <a:extLst>
                    <a:ext uri="{9D8B030D-6E8A-4147-A177-3AD203B41FA5}">
                      <a16:colId xmlns:a16="http://schemas.microsoft.com/office/drawing/2014/main" val="2452569598"/>
                    </a:ext>
                  </a:extLst>
                </a:gridCol>
              </a:tblGrid>
              <a:tr h="252001">
                <a:tc>
                  <a:txBody>
                    <a:bodyPr/>
                    <a:lstStyle/>
                    <a:p>
                      <a:pPr algn="ctr"/>
                      <a:r>
                        <a:rPr lang="en-US" sz="1400" b="0">
                          <a:solidFill>
                            <a:schemeClr val="bg1"/>
                          </a:solidFill>
                        </a:rPr>
                        <a:t>1 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3 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YTD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1 YR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3YR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5 YR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tc>
                  <a:txBody>
                    <a:bodyPr/>
                    <a:lstStyle/>
                    <a:p>
                      <a:pPr algn="ctr"/>
                      <a:r>
                        <a:rPr lang="en-US" sz="1400" b="0">
                          <a:solidFill>
                            <a:schemeClr val="bg1"/>
                          </a:solidFill>
                        </a:rPr>
                        <a:t>10 YR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B0000"/>
                    </a:solidFill>
                  </a:tcPr>
                </a:tc>
                <a:extLst>
                  <a:ext uri="{0D108BD9-81ED-4DB2-BD59-A6C34878D82A}">
                    <a16:rowId xmlns:a16="http://schemas.microsoft.com/office/drawing/2014/main" val="2122749608"/>
                  </a:ext>
                </a:extLst>
              </a:tr>
              <a:tr h="370840">
                <a:tc>
                  <a:txBody>
                    <a:bodyPr/>
                    <a:lstStyle/>
                    <a:p>
                      <a:pPr algn="ctr"/>
                      <a:r>
                        <a:rPr lang="en-US" sz="1400" b="0">
                          <a:solidFill>
                            <a:sysClr val="windowText" lastClr="000000"/>
                          </a:solidFill>
                        </a:rPr>
                        <a:t>7.92%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14.20%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16.18%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11.16%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12.10%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11.09%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tc>
                  <a:txBody>
                    <a:bodyPr/>
                    <a:lstStyle/>
                    <a:p>
                      <a:pPr algn="ctr"/>
                      <a:r>
                        <a:rPr lang="en-US" sz="1400" b="0">
                          <a:solidFill>
                            <a:sysClr val="windowText" lastClr="000000"/>
                          </a:solidFill>
                        </a:rPr>
                        <a:t>8.82%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solidFill>
                  </a:tcPr>
                </a:tc>
                <a:extLst>
                  <a:ext uri="{0D108BD9-81ED-4DB2-BD59-A6C34878D82A}">
                    <a16:rowId xmlns:a16="http://schemas.microsoft.com/office/drawing/2014/main" val="2570034979"/>
                  </a:ext>
                </a:extLst>
              </a:tr>
            </a:tbl>
          </a:graphicData>
        </a:graphic>
      </p:graphicFrame>
      <p:pic>
        <p:nvPicPr>
          <p:cNvPr id="8" name="Picture 7" descr="A graph of a graph showing the growth of the stock market&#10;&#10;AI-generated content may be incorrect.">
            <a:extLst>
              <a:ext uri="{FF2B5EF4-FFF2-40B4-BE49-F238E27FC236}">
                <a16:creationId xmlns:a16="http://schemas.microsoft.com/office/drawing/2014/main" id="{E29D3EE9-ABEE-AD80-FF4B-35C6C15E91ED}"/>
              </a:ext>
            </a:extLst>
          </p:cNvPr>
          <p:cNvPicPr>
            <a:picLocks noChangeAspect="1"/>
          </p:cNvPicPr>
          <p:nvPr/>
        </p:nvPicPr>
        <p:blipFill>
          <a:blip r:embed="rId3"/>
          <a:stretch>
            <a:fillRect/>
          </a:stretch>
        </p:blipFill>
        <p:spPr>
          <a:xfrm>
            <a:off x="849993" y="2769460"/>
            <a:ext cx="7444014" cy="2612800"/>
          </a:xfrm>
          <a:prstGeom prst="rect">
            <a:avLst/>
          </a:prstGeom>
          <a:ln>
            <a:solidFill>
              <a:schemeClr val="tx1"/>
            </a:solidFill>
          </a:ln>
        </p:spPr>
      </p:pic>
    </p:spTree>
    <p:extLst>
      <p:ext uri="{BB962C8B-B14F-4D97-AF65-F5344CB8AC3E}">
        <p14:creationId xmlns:p14="http://schemas.microsoft.com/office/powerpoint/2010/main" val="23932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27A79-45DD-9073-A0A9-A2157E3F1BF6}"/>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Business Analysis</a:t>
            </a:r>
          </a:p>
        </p:txBody>
      </p:sp>
      <p:sp>
        <p:nvSpPr>
          <p:cNvPr id="3" name="Content Placeholder 2">
            <a:extLst>
              <a:ext uri="{FF2B5EF4-FFF2-40B4-BE49-F238E27FC236}">
                <a16:creationId xmlns:a16="http://schemas.microsoft.com/office/drawing/2014/main" id="{67F33A24-AC1A-8830-84EE-C83063361036}"/>
              </a:ext>
            </a:extLst>
          </p:cNvPr>
          <p:cNvSpPr>
            <a:spLocks noGrp="1"/>
          </p:cNvSpPr>
          <p:nvPr>
            <p:ph idx="1"/>
          </p:nvPr>
        </p:nvSpPr>
        <p:spPr>
          <a:xfrm>
            <a:off x="429972" y="1487666"/>
            <a:ext cx="8045288" cy="1154940"/>
          </a:xfrm>
        </p:spPr>
        <p:txBody>
          <a:bodyPr vert="horz" lIns="91440" tIns="45720" rIns="91440" bIns="45720" rtlCol="0" anchor="t">
            <a:normAutofit/>
          </a:bodyPr>
          <a:lstStyle/>
          <a:p>
            <a:pPr algn="ctr"/>
            <a:r>
              <a:rPr lang="en-US" sz="1400">
                <a:latin typeface="Times New Roman" panose="02020603050405020304" pitchFamily="18" charset="0"/>
                <a:ea typeface="Calibri"/>
                <a:cs typeface="Times New Roman" panose="02020603050405020304" pitchFamily="18" charset="0"/>
              </a:rPr>
              <a:t>Mature, non-cyclical sector with stable demand </a:t>
            </a:r>
            <a:endParaRPr lang="en-US" sz="1400">
              <a:latin typeface="Times New Roman" panose="02020603050405020304" pitchFamily="18" charset="0"/>
              <a:cs typeface="Times New Roman" panose="02020603050405020304" pitchFamily="18" charset="0"/>
            </a:endParaRPr>
          </a:p>
          <a:p>
            <a:pPr algn="ctr"/>
            <a:r>
              <a:rPr lang="en-US" sz="1400">
                <a:latin typeface="Times New Roman"/>
                <a:ea typeface="Calibri"/>
                <a:cs typeface="Times New Roman"/>
              </a:rPr>
              <a:t>Consumers buy food and household products regardless of economic conditions</a:t>
            </a:r>
            <a:endParaRPr lang="en-US" sz="1400">
              <a:latin typeface="Times New Roman"/>
              <a:cs typeface="Times New Roman"/>
            </a:endParaRPr>
          </a:p>
          <a:p>
            <a:pPr algn="ctr"/>
            <a:r>
              <a:rPr lang="en-US" sz="1400">
                <a:latin typeface="Times New Roman" panose="02020603050405020304" pitchFamily="18" charset="0"/>
                <a:ea typeface="Calibri"/>
                <a:cs typeface="Times New Roman" panose="02020603050405020304" pitchFamily="18" charset="0"/>
              </a:rPr>
              <a:t>Population growth and demographic trends support long-term demand</a:t>
            </a:r>
          </a:p>
        </p:txBody>
      </p:sp>
      <p:sp>
        <p:nvSpPr>
          <p:cNvPr id="4" name="TextBox 3">
            <a:extLst>
              <a:ext uri="{FF2B5EF4-FFF2-40B4-BE49-F238E27FC236}">
                <a16:creationId xmlns:a16="http://schemas.microsoft.com/office/drawing/2014/main" id="{68B18112-8C88-700F-B0EE-CEE53AED3D48}"/>
              </a:ext>
            </a:extLst>
          </p:cNvPr>
          <p:cNvSpPr txBox="1"/>
          <p:nvPr/>
        </p:nvSpPr>
        <p:spPr>
          <a:xfrm>
            <a:off x="4030443" y="1052903"/>
            <a:ext cx="1083109"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Demand</a:t>
            </a:r>
            <a:endParaRPr lang="en-US">
              <a:latin typeface="Times New Roman" panose="02020603050405020304" pitchFamily="18" charset="0"/>
              <a:cs typeface="Times New Roman" panose="02020603050405020304" pitchFamily="18" charset="0"/>
            </a:endParaRPr>
          </a:p>
          <a:p>
            <a:endParaRPr lang="en-US"/>
          </a:p>
        </p:txBody>
      </p:sp>
      <p:sp>
        <p:nvSpPr>
          <p:cNvPr id="5" name="TextBox 4">
            <a:extLst>
              <a:ext uri="{FF2B5EF4-FFF2-40B4-BE49-F238E27FC236}">
                <a16:creationId xmlns:a16="http://schemas.microsoft.com/office/drawing/2014/main" id="{13D1D2FD-1AF2-0FD1-A2B9-5F46A7753BE3}"/>
              </a:ext>
            </a:extLst>
          </p:cNvPr>
          <p:cNvSpPr txBox="1"/>
          <p:nvPr/>
        </p:nvSpPr>
        <p:spPr>
          <a:xfrm>
            <a:off x="3366055" y="4703358"/>
            <a:ext cx="2411879" cy="369332"/>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Profitability &amp; Pricing</a:t>
            </a:r>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33D084E-0F6C-9865-DE6D-10438E884519}"/>
              </a:ext>
            </a:extLst>
          </p:cNvPr>
          <p:cNvSpPr txBox="1"/>
          <p:nvPr/>
        </p:nvSpPr>
        <p:spPr>
          <a:xfrm>
            <a:off x="4133412" y="2734974"/>
            <a:ext cx="877163" cy="646331"/>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Supply</a:t>
            </a:r>
            <a:endParaRPr lang="en-US">
              <a:latin typeface="Times New Roman" panose="02020603050405020304" pitchFamily="18" charset="0"/>
              <a:cs typeface="Times New Roman" panose="02020603050405020304" pitchFamily="18" charset="0"/>
            </a:endParaRPr>
          </a:p>
          <a:p>
            <a:endParaRPr lang="en-US"/>
          </a:p>
        </p:txBody>
      </p:sp>
      <p:sp>
        <p:nvSpPr>
          <p:cNvPr id="7" name="TextBox 6">
            <a:extLst>
              <a:ext uri="{FF2B5EF4-FFF2-40B4-BE49-F238E27FC236}">
                <a16:creationId xmlns:a16="http://schemas.microsoft.com/office/drawing/2014/main" id="{9F12201E-7467-5BF4-E23A-6DD98F9DC645}"/>
              </a:ext>
            </a:extLst>
          </p:cNvPr>
          <p:cNvSpPr txBox="1"/>
          <p:nvPr/>
        </p:nvSpPr>
        <p:spPr>
          <a:xfrm>
            <a:off x="429972" y="5159716"/>
            <a:ext cx="8352129" cy="930511"/>
          </a:xfrm>
          <a:prstGeom prst="rect">
            <a:avLst/>
          </a:prstGeom>
          <a:noFill/>
        </p:spPr>
        <p:txBody>
          <a:bodyPr wrap="square" rtlCol="0">
            <a:spAutoFit/>
          </a:bodyPr>
          <a:lstStyle/>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Sector</a:t>
            </a:r>
            <a:r>
              <a:rPr lang="en-US" sz="1400">
                <a:latin typeface="Times New Roman" panose="02020603050405020304" pitchFamily="18" charset="0"/>
                <a:cs typeface="Times New Roman" panose="02020603050405020304" pitchFamily="18" charset="0"/>
              </a:rPr>
              <a:t> </a:t>
            </a:r>
            <a:r>
              <a:rPr lang="en-US" sz="1400">
                <a:latin typeface="Times New Roman" panose="02020603050405020304" pitchFamily="18" charset="0"/>
                <a:ea typeface="Calibri"/>
                <a:cs typeface="Times New Roman" panose="02020603050405020304" pitchFamily="18" charset="0"/>
              </a:rPr>
              <a:t>dominated by large brands operating at scale</a:t>
            </a:r>
          </a:p>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cs typeface="Times New Roman" panose="02020603050405020304" pitchFamily="18" charset="0"/>
              </a:rPr>
              <a:t>Main materials are agricultural commodities </a:t>
            </a:r>
            <a:r>
              <a:rPr lang="en-US" sz="1400">
                <a:latin typeface="Times New Roman" panose="02020603050405020304" pitchFamily="18" charset="0"/>
                <a:ea typeface="Calibri"/>
                <a:cs typeface="Times New Roman" panose="02020603050405020304" pitchFamily="18" charset="0"/>
              </a:rPr>
              <a:t>and packaging materials</a:t>
            </a:r>
            <a:endParaRPr lang="en-US" sz="1400">
              <a:latin typeface="Times New Roman" panose="02020603050405020304" pitchFamily="18" charset="0"/>
              <a:cs typeface="Times New Roman" panose="02020603050405020304" pitchFamily="18" charset="0"/>
            </a:endParaRPr>
          </a:p>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Companies often have 6–18 months of supply to reduce cost volatility</a:t>
            </a:r>
            <a:endParaRPr lang="en-US" sz="140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AF51C07-CCE2-225D-6DCF-601BDA7A7AD3}"/>
              </a:ext>
            </a:extLst>
          </p:cNvPr>
          <p:cNvSpPr txBox="1"/>
          <p:nvPr/>
        </p:nvSpPr>
        <p:spPr>
          <a:xfrm>
            <a:off x="429972" y="3149276"/>
            <a:ext cx="8239832" cy="1252651"/>
          </a:xfrm>
          <a:prstGeom prst="rect">
            <a:avLst/>
          </a:prstGeom>
          <a:noFill/>
        </p:spPr>
        <p:txBody>
          <a:bodyPr wrap="square" rtlCol="0">
            <a:spAutoFit/>
          </a:bodyPr>
          <a:lstStyle/>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High barriers to entry </a:t>
            </a:r>
          </a:p>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Walmart, Costco, and Amazon have strong buyer power</a:t>
            </a:r>
            <a:endParaRPr lang="en-US" sz="1400">
              <a:latin typeface="Times New Roman" panose="02020603050405020304" pitchFamily="18" charset="0"/>
              <a:cs typeface="Times New Roman" panose="02020603050405020304" pitchFamily="18" charset="0"/>
            </a:endParaRPr>
          </a:p>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Private label products from these powerhouses are gaining market share </a:t>
            </a:r>
            <a:endParaRPr lang="en-US" sz="1400">
              <a:latin typeface="Times New Roman" panose="02020603050405020304" pitchFamily="18" charset="0"/>
              <a:cs typeface="Times New Roman" panose="02020603050405020304" pitchFamily="18" charset="0"/>
            </a:endParaRPr>
          </a:p>
          <a:p>
            <a:pPr marL="228600" marR="0" lvl="0" indent="-228600" algn="ctr" defTabSz="914400" rtl="0" eaLnBrk="1" fontAlgn="auto" latinLnBrk="0" hangingPunct="1">
              <a:lnSpc>
                <a:spcPct val="90000"/>
              </a:lnSpc>
              <a:spcBef>
                <a:spcPts val="1000"/>
              </a:spcBef>
              <a:spcAft>
                <a:spcPts val="0"/>
              </a:spcAft>
              <a:buClrTx/>
              <a:buSzTx/>
              <a:buFont typeface="Arial"/>
              <a:buChar char="•"/>
              <a:tabLst/>
              <a:defRPr/>
            </a:pPr>
            <a:r>
              <a:rPr lang="en-US" sz="1400">
                <a:latin typeface="Times New Roman" panose="02020603050405020304" pitchFamily="18" charset="0"/>
                <a:ea typeface="Calibri"/>
                <a:cs typeface="Times New Roman" panose="02020603050405020304" pitchFamily="18" charset="0"/>
              </a:rPr>
              <a:t>Gross margins are 30–45%</a:t>
            </a:r>
            <a:endParaRPr lang="en-US" sz="1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494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EC197-C9B6-FD8A-5D24-D52B84CC0F72}"/>
              </a:ext>
            </a:extLst>
          </p:cNvPr>
          <p:cNvSpPr>
            <a:spLocks noGrp="1"/>
          </p:cNvSpPr>
          <p:nvPr>
            <p:ph type="title"/>
          </p:nvPr>
        </p:nvSpPr>
        <p:spPr/>
        <p:txBody>
          <a:bodyPr>
            <a:normAutofit/>
          </a:bodyPr>
          <a:lstStyle/>
          <a:p>
            <a:r>
              <a:rPr lang="en-US" sz="3200">
                <a:latin typeface="Times New Roman" panose="02020603050405020304" pitchFamily="18" charset="0"/>
                <a:cs typeface="Times New Roman" panose="02020603050405020304" pitchFamily="18" charset="0"/>
              </a:rPr>
              <a:t>Economic Analysis</a:t>
            </a:r>
          </a:p>
        </p:txBody>
      </p:sp>
      <p:sp>
        <p:nvSpPr>
          <p:cNvPr id="3" name="Content Placeholder 2">
            <a:extLst>
              <a:ext uri="{FF2B5EF4-FFF2-40B4-BE49-F238E27FC236}">
                <a16:creationId xmlns:a16="http://schemas.microsoft.com/office/drawing/2014/main" id="{93ECA521-23F1-DD82-E333-C51EF912BDD8}"/>
              </a:ext>
            </a:extLst>
          </p:cNvPr>
          <p:cNvSpPr>
            <a:spLocks noGrp="1"/>
          </p:cNvSpPr>
          <p:nvPr>
            <p:ph idx="1"/>
          </p:nvPr>
        </p:nvSpPr>
        <p:spPr/>
        <p:txBody>
          <a:bodyPr vert="horz" lIns="91440" tIns="45720" rIns="91440" bIns="45720" rtlCol="0" anchor="t">
            <a:normAutofit/>
          </a:bodyPr>
          <a:lstStyle/>
          <a:p>
            <a:pPr marL="0" indent="0">
              <a:buNone/>
            </a:pPr>
            <a:r>
              <a:rPr lang="en-US">
                <a:latin typeface="Times New Roman"/>
                <a:cs typeface="Times New Roman"/>
              </a:rPr>
              <a:t>Regression Analysis - Consumer Staples vs GDP Growth</a:t>
            </a:r>
          </a:p>
          <a:p>
            <a:r>
              <a:rPr lang="en-US" sz="1600">
                <a:latin typeface="Times New Roman"/>
                <a:cs typeface="Times New Roman"/>
              </a:rPr>
              <a:t>Low R^2 - .004</a:t>
            </a:r>
            <a:endParaRPr lang="en-US"/>
          </a:p>
          <a:p>
            <a:r>
              <a:rPr lang="en-US" sz="1600">
                <a:latin typeface="Times New Roman"/>
                <a:cs typeface="Times New Roman"/>
              </a:rPr>
              <a:t>Low Beta - .003</a:t>
            </a:r>
          </a:p>
          <a:p>
            <a:r>
              <a:rPr lang="en-US" sz="1600">
                <a:latin typeface="Times New Roman"/>
                <a:cs typeface="Times New Roman"/>
              </a:rPr>
              <a:t>Low correlation - Defensive sector and less Cyclical than the broader market</a:t>
            </a:r>
            <a:endParaRPr lang="en-US"/>
          </a:p>
        </p:txBody>
      </p:sp>
      <p:pic>
        <p:nvPicPr>
          <p:cNvPr id="6" name="Picture 5" descr="A screenshot of a computer screen&#10;&#10;AI-generated content may be incorrect.">
            <a:extLst>
              <a:ext uri="{FF2B5EF4-FFF2-40B4-BE49-F238E27FC236}">
                <a16:creationId xmlns:a16="http://schemas.microsoft.com/office/drawing/2014/main" id="{D1B9FD3F-2D58-2983-D652-17367F1BD9C8}"/>
              </a:ext>
            </a:extLst>
          </p:cNvPr>
          <p:cNvPicPr>
            <a:picLocks noChangeAspect="1"/>
          </p:cNvPicPr>
          <p:nvPr/>
        </p:nvPicPr>
        <p:blipFill>
          <a:blip r:embed="rId3"/>
          <a:stretch>
            <a:fillRect/>
          </a:stretch>
        </p:blipFill>
        <p:spPr>
          <a:xfrm>
            <a:off x="1800017" y="2700124"/>
            <a:ext cx="4854908" cy="3126857"/>
          </a:xfrm>
          <a:prstGeom prst="rect">
            <a:avLst/>
          </a:prstGeom>
        </p:spPr>
      </p:pic>
    </p:spTree>
    <p:extLst>
      <p:ext uri="{BB962C8B-B14F-4D97-AF65-F5344CB8AC3E}">
        <p14:creationId xmlns:p14="http://schemas.microsoft.com/office/powerpoint/2010/main" val="980905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2A4A0-B10D-B3A8-C54A-38F1AE69877F}"/>
              </a:ext>
            </a:extLst>
          </p:cNvPr>
          <p:cNvSpPr>
            <a:spLocks noGrp="1"/>
          </p:cNvSpPr>
          <p:nvPr>
            <p:ph type="title"/>
          </p:nvPr>
        </p:nvSpPr>
        <p:spPr/>
        <p:txBody>
          <a:bodyPr>
            <a:normAutofit fontScale="90000"/>
          </a:bodyPr>
          <a:lstStyle/>
          <a:p>
            <a:r>
              <a:rPr lang="en-US">
                <a:latin typeface="Times New Roman" panose="02020603050405020304" pitchFamily="18" charset="0"/>
                <a:cs typeface="Times New Roman" panose="02020603050405020304" pitchFamily="18" charset="0"/>
              </a:rPr>
              <a:t>Sector Financials </a:t>
            </a:r>
          </a:p>
        </p:txBody>
      </p:sp>
      <p:pic>
        <p:nvPicPr>
          <p:cNvPr id="4" name="Content Placeholder 3" descr="A screenshot of a screen&#10;&#10;AI-generated content may be incorrect.">
            <a:extLst>
              <a:ext uri="{FF2B5EF4-FFF2-40B4-BE49-F238E27FC236}">
                <a16:creationId xmlns:a16="http://schemas.microsoft.com/office/drawing/2014/main" id="{66234ECF-F7A4-B476-9732-3F35785ED8C0}"/>
              </a:ext>
            </a:extLst>
          </p:cNvPr>
          <p:cNvPicPr>
            <a:picLocks noGrp="1" noChangeAspect="1"/>
          </p:cNvPicPr>
          <p:nvPr>
            <p:ph idx="1"/>
          </p:nvPr>
        </p:nvPicPr>
        <p:blipFill>
          <a:blip r:embed="rId3"/>
          <a:stretch>
            <a:fillRect/>
          </a:stretch>
        </p:blipFill>
        <p:spPr>
          <a:xfrm>
            <a:off x="94441" y="1050566"/>
            <a:ext cx="8673144" cy="1883760"/>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391D340B-6391-F321-31B9-EF08F2006975}"/>
              </a:ext>
            </a:extLst>
          </p:cNvPr>
          <p:cNvPicPr>
            <a:picLocks noChangeAspect="1"/>
          </p:cNvPicPr>
          <p:nvPr/>
        </p:nvPicPr>
        <p:blipFill>
          <a:blip r:embed="rId4"/>
          <a:stretch>
            <a:fillRect/>
          </a:stretch>
        </p:blipFill>
        <p:spPr>
          <a:xfrm>
            <a:off x="89627" y="3025509"/>
            <a:ext cx="5943600" cy="2438400"/>
          </a:xfrm>
          <a:prstGeom prst="rect">
            <a:avLst/>
          </a:prstGeom>
        </p:spPr>
      </p:pic>
      <p:sp>
        <p:nvSpPr>
          <p:cNvPr id="6" name="TextBox 5">
            <a:extLst>
              <a:ext uri="{FF2B5EF4-FFF2-40B4-BE49-F238E27FC236}">
                <a16:creationId xmlns:a16="http://schemas.microsoft.com/office/drawing/2014/main" id="{31408DE3-4C45-9BA3-FE2F-AACBFB7738F4}"/>
              </a:ext>
            </a:extLst>
          </p:cNvPr>
          <p:cNvSpPr txBox="1"/>
          <p:nvPr/>
        </p:nvSpPr>
        <p:spPr>
          <a:xfrm>
            <a:off x="6314193" y="3212484"/>
            <a:ext cx="293051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Times New Roman" panose="02020603050405020304" pitchFamily="18" charset="0"/>
                <a:ea typeface="Calibri"/>
                <a:cs typeface="Times New Roman" panose="02020603050405020304" pitchFamily="18" charset="0"/>
              </a:rPr>
              <a:t>ROE:</a:t>
            </a:r>
            <a:r>
              <a:rPr lang="en-US" dirty="0">
                <a:latin typeface="Times New Roman" panose="02020603050405020304" pitchFamily="18" charset="0"/>
                <a:ea typeface="Calibri"/>
                <a:cs typeface="Times New Roman" panose="02020603050405020304" pitchFamily="18" charset="0"/>
              </a:rPr>
              <a:t> 23.27%</a:t>
            </a:r>
          </a:p>
          <a:p>
            <a:r>
              <a:rPr lang="en-US" b="1" dirty="0">
                <a:latin typeface="Times New Roman" panose="02020603050405020304" pitchFamily="18" charset="0"/>
                <a:ea typeface="Calibri"/>
                <a:cs typeface="Times New Roman" panose="02020603050405020304" pitchFamily="18" charset="0"/>
              </a:rPr>
              <a:t>Sales Growth: </a:t>
            </a:r>
            <a:r>
              <a:rPr lang="en-US" dirty="0">
                <a:latin typeface="Times New Roman" panose="02020603050405020304" pitchFamily="18" charset="0"/>
                <a:ea typeface="Calibri"/>
                <a:cs typeface="Times New Roman" panose="02020603050405020304" pitchFamily="18" charset="0"/>
              </a:rPr>
              <a:t>avg</a:t>
            </a:r>
            <a:r>
              <a:rPr lang="en-US" b="1" dirty="0">
                <a:latin typeface="Times New Roman" panose="02020603050405020304" pitchFamily="18" charset="0"/>
                <a:ea typeface="Calibri"/>
                <a:cs typeface="Times New Roman" panose="02020603050405020304" pitchFamily="18" charset="0"/>
              </a:rPr>
              <a:t>: </a:t>
            </a:r>
            <a:r>
              <a:rPr lang="en-US" dirty="0">
                <a:latin typeface="Times New Roman" panose="02020603050405020304" pitchFamily="18" charset="0"/>
                <a:ea typeface="Calibri"/>
                <a:cs typeface="Times New Roman" panose="02020603050405020304" pitchFamily="18" charset="0"/>
              </a:rPr>
              <a:t>4.86%</a:t>
            </a:r>
          </a:p>
          <a:p>
            <a:r>
              <a:rPr lang="en-US" dirty="0">
                <a:latin typeface="Times New Roman" panose="02020603050405020304" pitchFamily="18" charset="0"/>
                <a:ea typeface="Calibri"/>
                <a:cs typeface="Times New Roman" panose="02020603050405020304" pitchFamily="18" charset="0"/>
              </a:rPr>
              <a:t>(-4.54% last year)</a:t>
            </a:r>
          </a:p>
          <a:p>
            <a:r>
              <a:rPr lang="en-US" b="1" dirty="0">
                <a:latin typeface="Times New Roman"/>
                <a:ea typeface="Calibri"/>
                <a:cs typeface="Times New Roman"/>
              </a:rPr>
              <a:t>Earnings Growth: </a:t>
            </a:r>
          </a:p>
          <a:p>
            <a:r>
              <a:rPr lang="en-US" dirty="0">
                <a:latin typeface="Times New Roman" panose="02020603050405020304" pitchFamily="18" charset="0"/>
                <a:ea typeface="Calibri"/>
                <a:cs typeface="Times New Roman" panose="02020603050405020304" pitchFamily="18" charset="0"/>
              </a:rPr>
              <a:t>Avg: 5.27%</a:t>
            </a:r>
          </a:p>
          <a:p>
            <a:r>
              <a:rPr lang="en-US" dirty="0">
                <a:latin typeface="Times New Roman" panose="02020603050405020304" pitchFamily="18" charset="0"/>
                <a:ea typeface="Calibri"/>
                <a:cs typeface="Times New Roman" panose="02020603050405020304" pitchFamily="18" charset="0"/>
              </a:rPr>
              <a:t>(-0.71% last year)</a:t>
            </a:r>
            <a:endParaRPr lang="en-US" dirty="0">
              <a:latin typeface="Times New Roman"/>
              <a:ea typeface="Calibri"/>
              <a:cs typeface="Times New Roman"/>
            </a:endParaRPr>
          </a:p>
          <a:p>
            <a:r>
              <a:rPr lang="en-US" b="1" dirty="0">
                <a:latin typeface="Times New Roman"/>
                <a:ea typeface="Calibri"/>
                <a:cs typeface="Times New Roman"/>
              </a:rPr>
              <a:t>Operating Margin:</a:t>
            </a:r>
            <a:r>
              <a:rPr lang="en-US" dirty="0">
                <a:latin typeface="Times New Roman"/>
                <a:ea typeface="Calibri"/>
                <a:cs typeface="Times New Roman"/>
              </a:rPr>
              <a:t> 7.68</a:t>
            </a:r>
            <a:endParaRPr lang="en-US" dirty="0">
              <a:latin typeface="Times New Roman" panose="02020603050405020304" pitchFamily="18" charset="0"/>
              <a:ea typeface="Calibri"/>
              <a:cs typeface="Times New Roman" panose="02020603050405020304" pitchFamily="18" charset="0"/>
            </a:endParaRPr>
          </a:p>
          <a:p>
            <a:r>
              <a:rPr lang="en-US" b="1" dirty="0">
                <a:latin typeface="Times New Roman"/>
                <a:ea typeface="Calibri"/>
                <a:cs typeface="Times New Roman"/>
              </a:rPr>
              <a:t>Profit Margin: </a:t>
            </a:r>
            <a:r>
              <a:rPr lang="en-US" dirty="0">
                <a:latin typeface="Times New Roman"/>
                <a:ea typeface="Calibri"/>
                <a:cs typeface="Times New Roman"/>
              </a:rPr>
              <a:t>7.15</a:t>
            </a:r>
          </a:p>
          <a:p>
            <a:endParaRPr lang="en-US" dirty="0">
              <a:latin typeface="Times New Roman" panose="02020603050405020304" pitchFamily="18" charset="0"/>
              <a:ea typeface="Calibri"/>
              <a:cs typeface="Times New Roman" panose="02020603050405020304" pitchFamily="18" charset="0"/>
            </a:endParaRPr>
          </a:p>
        </p:txBody>
      </p:sp>
      <p:sp>
        <p:nvSpPr>
          <p:cNvPr id="3" name="Rectangle 2">
            <a:extLst>
              <a:ext uri="{FF2B5EF4-FFF2-40B4-BE49-F238E27FC236}">
                <a16:creationId xmlns:a16="http://schemas.microsoft.com/office/drawing/2014/main" id="{39874F7D-A998-6F0B-7C53-ED219B34B7FC}"/>
              </a:ext>
            </a:extLst>
          </p:cNvPr>
          <p:cNvSpPr/>
          <p:nvPr/>
        </p:nvSpPr>
        <p:spPr>
          <a:xfrm>
            <a:off x="90634" y="4582069"/>
            <a:ext cx="5941586" cy="88620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7D4FF63-6A67-CA30-4AC2-E8F69F3285A6}"/>
              </a:ext>
            </a:extLst>
          </p:cNvPr>
          <p:cNvSpPr/>
          <p:nvPr/>
        </p:nvSpPr>
        <p:spPr>
          <a:xfrm>
            <a:off x="90633" y="1319232"/>
            <a:ext cx="8680756" cy="12084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591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B35A-43BD-C49B-FD17-3A3F953D0056}"/>
              </a:ext>
            </a:extLst>
          </p:cNvPr>
          <p:cNvSpPr>
            <a:spLocks noGrp="1"/>
          </p:cNvSpPr>
          <p:nvPr>
            <p:ph type="title"/>
          </p:nvPr>
        </p:nvSpPr>
        <p:spPr>
          <a:xfrm>
            <a:off x="235428" y="237393"/>
            <a:ext cx="8673144" cy="668216"/>
          </a:xfrm>
        </p:spPr>
        <p:txBody>
          <a:bodyPr>
            <a:normAutofit fontScale="90000"/>
          </a:bodyPr>
          <a:lstStyle/>
          <a:p>
            <a:r>
              <a:rPr lang="en-US" dirty="0">
                <a:latin typeface="Times New Roman" panose="02020603050405020304" pitchFamily="18" charset="0"/>
                <a:cs typeface="Times New Roman" panose="02020603050405020304" pitchFamily="18" charset="0"/>
              </a:rPr>
              <a:t>Major Companies Financials</a:t>
            </a:r>
          </a:p>
        </p:txBody>
      </p:sp>
      <p:sp>
        <p:nvSpPr>
          <p:cNvPr id="3" name="Content Placeholder 2">
            <a:extLst>
              <a:ext uri="{FF2B5EF4-FFF2-40B4-BE49-F238E27FC236}">
                <a16:creationId xmlns:a16="http://schemas.microsoft.com/office/drawing/2014/main" id="{72667B64-6EFC-A2F6-D551-8CED249D59E3}"/>
              </a:ext>
            </a:extLst>
          </p:cNvPr>
          <p:cNvSpPr>
            <a:spLocks noGrp="1"/>
          </p:cNvSpPr>
          <p:nvPr>
            <p:ph idx="1"/>
          </p:nvPr>
        </p:nvSpPr>
        <p:spPr>
          <a:xfrm>
            <a:off x="235428" y="922686"/>
            <a:ext cx="8673144" cy="5029198"/>
          </a:xfrm>
        </p:spPr>
        <p:txBody>
          <a:bodyPr vert="horz" lIns="91440" tIns="45720" rIns="91440" bIns="45720" rtlCol="0" anchor="t">
            <a:normAutofit/>
          </a:bodyPr>
          <a:lstStyle/>
          <a:p>
            <a:r>
              <a:rPr lang="en-US" dirty="0">
                <a:latin typeface="Times New Roman" panose="02020603050405020304" pitchFamily="18" charset="0"/>
                <a:cs typeface="Times New Roman" panose="02020603050405020304" pitchFamily="18" charset="0"/>
              </a:rPr>
              <a:t>Costco</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Walmart</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Kroger</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4" name="Picture 3" descr="A screenshot of a black screen&#10;&#10;AI-generated content may be incorrect.">
            <a:extLst>
              <a:ext uri="{FF2B5EF4-FFF2-40B4-BE49-F238E27FC236}">
                <a16:creationId xmlns:a16="http://schemas.microsoft.com/office/drawing/2014/main" id="{B90A747D-7443-1AA1-5EBC-19F1B54C5807}"/>
              </a:ext>
            </a:extLst>
          </p:cNvPr>
          <p:cNvPicPr>
            <a:picLocks noChangeAspect="1"/>
          </p:cNvPicPr>
          <p:nvPr/>
        </p:nvPicPr>
        <p:blipFill>
          <a:blip r:embed="rId2"/>
          <a:stretch>
            <a:fillRect/>
          </a:stretch>
        </p:blipFill>
        <p:spPr>
          <a:xfrm>
            <a:off x="361530" y="1395389"/>
            <a:ext cx="5943600" cy="1438275"/>
          </a:xfrm>
          <a:prstGeom prst="rect">
            <a:avLst/>
          </a:prstGeom>
        </p:spPr>
      </p:pic>
      <p:pic>
        <p:nvPicPr>
          <p:cNvPr id="5" name="Picture 4" descr="A screenshot of a computer screen&#10;&#10;AI-generated content may be incorrect.">
            <a:extLst>
              <a:ext uri="{FF2B5EF4-FFF2-40B4-BE49-F238E27FC236}">
                <a16:creationId xmlns:a16="http://schemas.microsoft.com/office/drawing/2014/main" id="{08119DC7-E8B8-F1BB-8ED3-2EA8360F5FAD}"/>
              </a:ext>
            </a:extLst>
          </p:cNvPr>
          <p:cNvPicPr>
            <a:picLocks noChangeAspect="1"/>
          </p:cNvPicPr>
          <p:nvPr/>
        </p:nvPicPr>
        <p:blipFill>
          <a:blip r:embed="rId3"/>
          <a:stretch>
            <a:fillRect/>
          </a:stretch>
        </p:blipFill>
        <p:spPr>
          <a:xfrm>
            <a:off x="361530" y="3324159"/>
            <a:ext cx="5943600" cy="1447800"/>
          </a:xfrm>
          <a:prstGeom prst="rect">
            <a:avLst/>
          </a:prstGeom>
        </p:spPr>
      </p:pic>
      <p:pic>
        <p:nvPicPr>
          <p:cNvPr id="7" name="Picture 6" descr="A screenshot of a computer screen&#10;&#10;AI-generated content may be incorrect.">
            <a:extLst>
              <a:ext uri="{FF2B5EF4-FFF2-40B4-BE49-F238E27FC236}">
                <a16:creationId xmlns:a16="http://schemas.microsoft.com/office/drawing/2014/main" id="{B80DE730-B989-B22D-EB2D-4836E27DBE37}"/>
              </a:ext>
            </a:extLst>
          </p:cNvPr>
          <p:cNvPicPr>
            <a:picLocks noChangeAspect="1"/>
          </p:cNvPicPr>
          <p:nvPr/>
        </p:nvPicPr>
        <p:blipFill>
          <a:blip r:embed="rId4"/>
          <a:stretch>
            <a:fillRect/>
          </a:stretch>
        </p:blipFill>
        <p:spPr>
          <a:xfrm>
            <a:off x="361530" y="5418820"/>
            <a:ext cx="5943600" cy="1447800"/>
          </a:xfrm>
          <a:prstGeom prst="rect">
            <a:avLst/>
          </a:prstGeom>
        </p:spPr>
      </p:pic>
      <p:sp>
        <p:nvSpPr>
          <p:cNvPr id="8" name="TextBox 7">
            <a:extLst>
              <a:ext uri="{FF2B5EF4-FFF2-40B4-BE49-F238E27FC236}">
                <a16:creationId xmlns:a16="http://schemas.microsoft.com/office/drawing/2014/main" id="{68A433E0-FD4F-F0B6-81F6-920C73C7A784}"/>
              </a:ext>
            </a:extLst>
          </p:cNvPr>
          <p:cNvSpPr txBox="1"/>
          <p:nvPr/>
        </p:nvSpPr>
        <p:spPr>
          <a:xfrm>
            <a:off x="6304123" y="1102442"/>
            <a:ext cx="27291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dirty="0">
                <a:latin typeface="Times New Roman"/>
                <a:ea typeface="Calibri" panose="020F0502020204030204"/>
                <a:cs typeface="Times New Roman"/>
              </a:rPr>
              <a:t>Sales Growth: avg: 8.84% (8.4% </a:t>
            </a:r>
            <a:r>
              <a:rPr lang="en-US" dirty="0">
                <a:latin typeface="Times New Roman"/>
                <a:ea typeface="Calibri" panose="020F0502020204030204"/>
                <a:cs typeface="Times New Roman"/>
              </a:rPr>
              <a:t>last year)</a:t>
            </a:r>
            <a:endParaRPr lang="en-US" dirty="0">
              <a:latin typeface="Calibri" panose="020F0502020204030204"/>
              <a:ea typeface="Calibri" panose="020F0502020204030204"/>
              <a:cs typeface="Calibri" panose="020F0502020204030204"/>
            </a:endParaRPr>
          </a:p>
          <a:p>
            <a:pPr marL="285750" indent="-285750">
              <a:buFont typeface="Arial"/>
              <a:buChar char="•"/>
            </a:pPr>
            <a:r>
              <a:rPr lang="en-US" b="1" dirty="0">
                <a:latin typeface="Times New Roman"/>
                <a:ea typeface="Calibri" panose="020F0502020204030204"/>
                <a:cs typeface="Times New Roman"/>
              </a:rPr>
              <a:t>Net Income margin:</a:t>
            </a:r>
            <a:r>
              <a:rPr lang="en-US" dirty="0">
                <a:latin typeface="Times New Roman"/>
                <a:ea typeface="Calibri" panose="020F0502020204030204"/>
                <a:cs typeface="Times New Roman"/>
              </a:rPr>
              <a:t> 3%</a:t>
            </a:r>
          </a:p>
          <a:p>
            <a:pPr marL="285750" indent="-285750">
              <a:buFont typeface="Arial"/>
              <a:buChar char="•"/>
            </a:pPr>
            <a:r>
              <a:rPr lang="en-US" b="1" dirty="0">
                <a:latin typeface="Times New Roman"/>
                <a:ea typeface="Calibri" panose="020F0502020204030204"/>
                <a:cs typeface="Times New Roman"/>
              </a:rPr>
              <a:t>P/E:</a:t>
            </a:r>
            <a:r>
              <a:rPr lang="en-US" dirty="0">
                <a:latin typeface="Times New Roman"/>
                <a:ea typeface="Calibri" panose="020F0502020204030204"/>
                <a:cs typeface="Times New Roman"/>
              </a:rPr>
              <a:t> 52.77</a:t>
            </a:r>
          </a:p>
          <a:p>
            <a:pPr marL="285750" indent="-285750">
              <a:buFont typeface="Arial"/>
              <a:buChar char="•"/>
            </a:pPr>
            <a:endParaRPr lang="en-US" dirty="0">
              <a:latin typeface="Times New Roman"/>
              <a:ea typeface="Calibri" panose="020F0502020204030204"/>
              <a:cs typeface="Times New Roman"/>
            </a:endParaRPr>
          </a:p>
          <a:p>
            <a:pPr marL="285750" indent="-285750">
              <a:buFont typeface="Arial"/>
              <a:buChar char="•"/>
            </a:pPr>
            <a:endParaRPr lang="en-US" dirty="0">
              <a:latin typeface="Times New Roman"/>
              <a:ea typeface="Calibri" panose="020F0502020204030204"/>
              <a:cs typeface="Times New Roman"/>
            </a:endParaRPr>
          </a:p>
          <a:p>
            <a:pPr marL="285750" indent="-285750">
              <a:buFont typeface="Arial"/>
              <a:buChar char="•"/>
            </a:pPr>
            <a:endParaRPr lang="en-US" dirty="0">
              <a:latin typeface="Times New Roman"/>
              <a:ea typeface="Calibri" panose="020F0502020204030204"/>
              <a:cs typeface="Times New Roman"/>
            </a:endParaRPr>
          </a:p>
          <a:p>
            <a:pPr marL="285750" indent="-285750">
              <a:buFont typeface="Arial"/>
              <a:buChar char="•"/>
            </a:pPr>
            <a:r>
              <a:rPr lang="en-US" b="1" dirty="0">
                <a:latin typeface="Times New Roman"/>
                <a:ea typeface="Calibri" panose="020F0502020204030204"/>
                <a:cs typeface="Times New Roman"/>
              </a:rPr>
              <a:t>Sales Growth: avg: 5.44% (4.7% last year)</a:t>
            </a:r>
            <a:endParaRPr lang="en-US" dirty="0">
              <a:latin typeface="Times New Roman"/>
              <a:ea typeface="Calibri" panose="020F0502020204030204"/>
              <a:cs typeface="Times New Roman"/>
            </a:endParaRPr>
          </a:p>
          <a:p>
            <a:pPr marL="285750" indent="-285750">
              <a:buFont typeface="Arial"/>
              <a:buChar char="•"/>
            </a:pPr>
            <a:r>
              <a:rPr lang="en-US" b="1" dirty="0">
                <a:latin typeface="Times New Roman"/>
                <a:ea typeface="Calibri" panose="020F0502020204030204"/>
                <a:cs typeface="Times New Roman"/>
              </a:rPr>
              <a:t>Net income margin: </a:t>
            </a:r>
            <a:r>
              <a:rPr lang="en-US" dirty="0">
                <a:latin typeface="Times New Roman"/>
                <a:ea typeface="Calibri" panose="020F0502020204030204"/>
                <a:cs typeface="Times New Roman"/>
              </a:rPr>
              <a:t>3%</a:t>
            </a:r>
          </a:p>
          <a:p>
            <a:pPr marL="285750" indent="-285750">
              <a:buFont typeface="Arial"/>
              <a:buChar char="•"/>
            </a:pPr>
            <a:r>
              <a:rPr lang="en-US" b="1" dirty="0">
                <a:latin typeface="Times New Roman"/>
                <a:ea typeface="Calibri" panose="020F0502020204030204"/>
                <a:cs typeface="Times New Roman"/>
              </a:rPr>
              <a:t>P/E: </a:t>
            </a:r>
            <a:r>
              <a:rPr lang="en-US" dirty="0">
                <a:latin typeface="Times New Roman"/>
                <a:ea typeface="Calibri" panose="020F0502020204030204"/>
                <a:cs typeface="Times New Roman"/>
              </a:rPr>
              <a:t>46.93</a:t>
            </a:r>
          </a:p>
          <a:p>
            <a:pPr marL="285750" indent="-285750">
              <a:buFont typeface="Arial"/>
              <a:buChar char="•"/>
            </a:pPr>
            <a:endParaRPr lang="en-US" dirty="0">
              <a:latin typeface="Times New Roman"/>
              <a:ea typeface="Calibri" panose="020F0502020204030204"/>
              <a:cs typeface="Times New Roman"/>
            </a:endParaRPr>
          </a:p>
          <a:p>
            <a:pPr marL="285750" indent="-285750">
              <a:buFont typeface="Arial"/>
              <a:buChar char="•"/>
            </a:pPr>
            <a:endParaRPr lang="en-US" b="1" dirty="0">
              <a:latin typeface="Times New Roman"/>
              <a:ea typeface="Calibri" panose="020F0502020204030204"/>
              <a:cs typeface="Times New Roman"/>
            </a:endParaRPr>
          </a:p>
          <a:p>
            <a:pPr marL="285750" indent="-285750">
              <a:buFont typeface="Arial"/>
              <a:buChar char="•"/>
            </a:pPr>
            <a:r>
              <a:rPr lang="en-US" b="1" dirty="0">
                <a:latin typeface="Times New Roman"/>
                <a:ea typeface="Calibri" panose="020F0502020204030204"/>
                <a:cs typeface="Times New Roman"/>
              </a:rPr>
              <a:t>Sales Growth: avg: 1.62% (0.4% last year)</a:t>
            </a:r>
          </a:p>
          <a:p>
            <a:pPr marL="285750" indent="-285750">
              <a:buFont typeface="Arial"/>
              <a:buChar char="•"/>
            </a:pPr>
            <a:r>
              <a:rPr lang="en-US" b="1" dirty="0">
                <a:latin typeface="Times New Roman"/>
                <a:ea typeface="Calibri" panose="020F0502020204030204"/>
                <a:cs typeface="Times New Roman"/>
              </a:rPr>
              <a:t>Net income margin: </a:t>
            </a:r>
            <a:r>
              <a:rPr lang="en-US" dirty="0">
                <a:latin typeface="Times New Roman"/>
                <a:ea typeface="Calibri" panose="020F0502020204030204"/>
                <a:cs typeface="Times New Roman"/>
              </a:rPr>
              <a:t>2.1%</a:t>
            </a:r>
          </a:p>
          <a:p>
            <a:pPr marL="285750" indent="-285750">
              <a:buFont typeface="Arial"/>
              <a:buChar char="•"/>
            </a:pPr>
            <a:r>
              <a:rPr lang="en-US" b="1" dirty="0">
                <a:latin typeface="Times New Roman"/>
                <a:ea typeface="Calibri" panose="020F0502020204030204"/>
                <a:cs typeface="Times New Roman"/>
              </a:rPr>
              <a:t>P/E: </a:t>
            </a:r>
            <a:r>
              <a:rPr lang="en-US" dirty="0">
                <a:latin typeface="Times New Roman"/>
                <a:ea typeface="Calibri" panose="020F0502020204030204"/>
                <a:cs typeface="Times New Roman"/>
              </a:rPr>
              <a:t>15.35</a:t>
            </a:r>
          </a:p>
          <a:p>
            <a:pPr marL="285750" indent="-285750">
              <a:buFont typeface="Arial"/>
              <a:buChar char="•"/>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516022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17B4B-E9E2-10E8-1B59-235EA55C18E5}"/>
              </a:ext>
            </a:extLst>
          </p:cNvPr>
          <p:cNvSpPr>
            <a:spLocks noGrp="1"/>
          </p:cNvSpPr>
          <p:nvPr>
            <p:ph type="title"/>
          </p:nvPr>
        </p:nvSpPr>
        <p:spPr>
          <a:xfrm>
            <a:off x="235428" y="237393"/>
            <a:ext cx="8673144" cy="668216"/>
          </a:xfrm>
        </p:spPr>
        <p:txBody>
          <a:bodyPr anchor="b">
            <a:normAutofit/>
          </a:bodyPr>
          <a:lstStyle/>
          <a:p>
            <a:r>
              <a:rPr lang="en-US" sz="4100"/>
              <a:t>Industry Financials </a:t>
            </a:r>
          </a:p>
        </p:txBody>
      </p:sp>
      <p:pic>
        <p:nvPicPr>
          <p:cNvPr id="6" name="Picture 5" descr="A green and red circle with white text&#10;&#10;AI-generated content may be incorrect.">
            <a:extLst>
              <a:ext uri="{FF2B5EF4-FFF2-40B4-BE49-F238E27FC236}">
                <a16:creationId xmlns:a16="http://schemas.microsoft.com/office/drawing/2014/main" id="{38CFF9EC-EE49-24A1-9BE9-323C729EE8B3}"/>
              </a:ext>
            </a:extLst>
          </p:cNvPr>
          <p:cNvPicPr>
            <a:picLocks noChangeAspect="1"/>
          </p:cNvPicPr>
          <p:nvPr/>
        </p:nvPicPr>
        <p:blipFill>
          <a:blip r:embed="rId3"/>
          <a:srcRect r="6069"/>
          <a:stretch>
            <a:fillRect/>
          </a:stretch>
        </p:blipFill>
        <p:spPr>
          <a:xfrm>
            <a:off x="648704" y="1194816"/>
            <a:ext cx="7846591" cy="3571162"/>
          </a:xfrm>
          <a:prstGeom prst="rect">
            <a:avLst/>
          </a:prstGeom>
          <a:noFill/>
        </p:spPr>
      </p:pic>
      <p:sp>
        <p:nvSpPr>
          <p:cNvPr id="3" name="TextBox 2">
            <a:extLst>
              <a:ext uri="{FF2B5EF4-FFF2-40B4-BE49-F238E27FC236}">
                <a16:creationId xmlns:a16="http://schemas.microsoft.com/office/drawing/2014/main" id="{262ABCDA-B401-7594-8BE1-C13D13920453}"/>
              </a:ext>
            </a:extLst>
          </p:cNvPr>
          <p:cNvSpPr txBox="1"/>
          <p:nvPr/>
        </p:nvSpPr>
        <p:spPr>
          <a:xfrm>
            <a:off x="800466" y="5055185"/>
            <a:ext cx="7543068" cy="923330"/>
          </a:xfrm>
          <a:prstGeom prst="rect">
            <a:avLst/>
          </a:prstGeom>
          <a:noFill/>
        </p:spPr>
        <p:txBody>
          <a:bodyPr wrap="square" rtlCol="0">
            <a:spAutoFit/>
          </a:bodyPr>
          <a:lstStyle/>
          <a:p>
            <a:pPr marL="285750" indent="-285750">
              <a:buFont typeface="Arial" panose="020B0604020202020204" pitchFamily="34" charset="0"/>
              <a:buChar char="•"/>
            </a:pPr>
            <a:r>
              <a:rPr lang="en-US">
                <a:latin typeface="Times New Roman" panose="02020603050405020304" pitchFamily="18" charset="0"/>
                <a:ea typeface="Calibri"/>
                <a:cs typeface="Times New Roman" panose="02020603050405020304" pitchFamily="18" charset="0"/>
              </a:rPr>
              <a:t>Food beverage and tobacco (42,65%)- 2nd most Revenue- largest market cap</a:t>
            </a:r>
          </a:p>
          <a:p>
            <a:pPr marL="285750" indent="-285750">
              <a:buFont typeface="Arial" panose="020B0604020202020204" pitchFamily="34" charset="0"/>
              <a:buChar char="•"/>
            </a:pPr>
            <a:r>
              <a:rPr lang="en-US">
                <a:latin typeface="Times New Roman" panose="02020603050405020304" pitchFamily="18" charset="0"/>
                <a:ea typeface="Calibri"/>
                <a:cs typeface="Times New Roman" panose="02020603050405020304" pitchFamily="18" charset="0"/>
              </a:rPr>
              <a:t>Household and personal products (38.77%)</a:t>
            </a:r>
          </a:p>
          <a:p>
            <a:pPr marL="285750" indent="-285750">
              <a:buFont typeface="Arial" panose="020B0604020202020204" pitchFamily="34" charset="0"/>
              <a:buChar char="•"/>
            </a:pPr>
            <a:r>
              <a:rPr lang="en-US">
                <a:latin typeface="Times New Roman" panose="02020603050405020304" pitchFamily="18" charset="0"/>
                <a:ea typeface="Calibri"/>
                <a:cs typeface="Times New Roman" panose="02020603050405020304" pitchFamily="18" charset="0"/>
              </a:rPr>
              <a:t>And consumer staples distribution and retail (18.58%)-- most revenue</a:t>
            </a:r>
          </a:p>
        </p:txBody>
      </p:sp>
    </p:spTree>
    <p:extLst>
      <p:ext uri="{BB962C8B-B14F-4D97-AF65-F5344CB8AC3E}">
        <p14:creationId xmlns:p14="http://schemas.microsoft.com/office/powerpoint/2010/main" val="585036351"/>
      </p:ext>
    </p:extLst>
  </p:cSld>
  <p:clrMapOvr>
    <a:masterClrMapping/>
  </p:clrMapOvr>
</p:sld>
</file>

<file path=ppt/theme/theme1.xml><?xml version="1.0" encoding="utf-8"?>
<a:theme xmlns:a="http://schemas.openxmlformats.org/drawingml/2006/main" name="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6A263D01-D2E0-9743-B662-4F7E630DD77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E9E3A6DD-B539-7440-BAE7-3346C604CF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CFF9DD8F91AF46A10167DDAFEDB358" ma:contentTypeVersion="4" ma:contentTypeDescription="Create a new document." ma:contentTypeScope="" ma:versionID="19ec2b21f063c81f639df0fe1abc6e47">
  <xsd:schema xmlns:xsd="http://www.w3.org/2001/XMLSchema" xmlns:xs="http://www.w3.org/2001/XMLSchema" xmlns:p="http://schemas.microsoft.com/office/2006/metadata/properties" xmlns:ns2="f9e277d5-d4d6-4c9f-a650-fd2463371b41" targetNamespace="http://schemas.microsoft.com/office/2006/metadata/properties" ma:root="true" ma:fieldsID="27265857df4994a9c298be8b7b5844fb" ns2:_="">
    <xsd:import namespace="f9e277d5-d4d6-4c9f-a650-fd2463371b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e277d5-d4d6-4c9f-a650-fd2463371b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F09F8-6063-4817-9AAC-906138D5F758}">
  <ds:schemaRefs>
    <ds:schemaRef ds:uri="http://schemas.microsoft.com/office/2006/documentManagement/types"/>
    <ds:schemaRef ds:uri="http://schemas.microsoft.com/office/2006/metadata/properties"/>
    <ds:schemaRef ds:uri="f9e277d5-d4d6-4c9f-a650-fd2463371b41"/>
    <ds:schemaRef ds:uri="http://www.w3.org/XML/1998/namespace"/>
    <ds:schemaRef ds:uri="http://purl.org/dc/elements/1.1/"/>
    <ds:schemaRef ds:uri="http://schemas.microsoft.com/office/infopath/2007/PartnerControls"/>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9AA4F605-EE93-4A91-97FB-EC6773B5B466}">
  <ds:schemaRefs>
    <ds:schemaRef ds:uri="f9e277d5-d4d6-4c9f-a650-fd2463371b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861CCE-116F-4477-BFAB-50DE1CAE24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350</TotalTime>
  <Words>1143</Words>
  <Application>Microsoft Macintosh PowerPoint</Application>
  <PresentationFormat>On-screen Show (4:3)</PresentationFormat>
  <Paragraphs>189</Paragraphs>
  <Slides>17</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Arial</vt:lpstr>
      <vt:lpstr>Calibri</vt:lpstr>
      <vt:lpstr>Times New Roman</vt:lpstr>
      <vt:lpstr>Title Slides</vt:lpstr>
      <vt:lpstr>Custom Design</vt:lpstr>
      <vt:lpstr>PowerPoint Presentation</vt:lpstr>
      <vt:lpstr>Agenda</vt:lpstr>
      <vt:lpstr>Sector Overview</vt:lpstr>
      <vt:lpstr>Sector Size</vt:lpstr>
      <vt:lpstr>Business Analysis</vt:lpstr>
      <vt:lpstr>Economic Analysis</vt:lpstr>
      <vt:lpstr>Sector Financials </vt:lpstr>
      <vt:lpstr>Major Companies Financials</vt:lpstr>
      <vt:lpstr>Industry Financials </vt:lpstr>
      <vt:lpstr>Compared To SP 500</vt:lpstr>
      <vt:lpstr>Comparison to S&amp;P 500</vt:lpstr>
      <vt:lpstr>Sector Turnover</vt:lpstr>
      <vt:lpstr>Cash Flows</vt:lpstr>
      <vt:lpstr>Valuation Analysis</vt:lpstr>
      <vt:lpstr>Consumer Staples P/E Multiples</vt:lpstr>
      <vt:lpstr>Recommendation/Class Vote</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Piletz</dc:creator>
  <cp:lastModifiedBy>ajcalleri@icloud.com</cp:lastModifiedBy>
  <cp:revision>2</cp:revision>
  <dcterms:created xsi:type="dcterms:W3CDTF">2020-05-18T18:41:19Z</dcterms:created>
  <dcterms:modified xsi:type="dcterms:W3CDTF">2026-03-10T21:54:06Z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0x01010095CFF9DD8F91AF46A10167DDAFEDB358</vt:lpwstr>
  </property>
</Properties>
</file>