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5"/>
  </p:notesMasterIdLst>
  <p:sldIdLst>
    <p:sldId id="264" r:id="rId2"/>
    <p:sldId id="263" r:id="rId3"/>
    <p:sldId id="266" r:id="rId4"/>
    <p:sldId id="268" r:id="rId5"/>
    <p:sldId id="269" r:id="rId6"/>
    <p:sldId id="270" r:id="rId7"/>
    <p:sldId id="267" r:id="rId8"/>
    <p:sldId id="284" r:id="rId9"/>
    <p:sldId id="279" r:id="rId10"/>
    <p:sldId id="280" r:id="rId11"/>
    <p:sldId id="271" r:id="rId12"/>
    <p:sldId id="272" r:id="rId13"/>
    <p:sldId id="273" r:id="rId14"/>
    <p:sldId id="274" r:id="rId15"/>
    <p:sldId id="276" r:id="rId16"/>
    <p:sldId id="282" r:id="rId17"/>
    <p:sldId id="283" r:id="rId18"/>
    <p:sldId id="256" r:id="rId19"/>
    <p:sldId id="257" r:id="rId20"/>
    <p:sldId id="258" r:id="rId21"/>
    <p:sldId id="259" r:id="rId22"/>
    <p:sldId id="275" r:id="rId23"/>
    <p:sldId id="28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B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03"/>
    <p:restoredTop sz="94604"/>
  </p:normalViewPr>
  <p:slideViewPr>
    <p:cSldViewPr snapToGrid="0">
      <p:cViewPr varScale="1">
        <p:scale>
          <a:sx n="114" d="100"/>
          <a:sy n="114" d="100"/>
        </p:scale>
        <p:origin x="22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r>
              <a:rPr lang="en-US" sz="1100" b="1">
                <a:solidFill>
                  <a:srgbClr val="000000"/>
                </a:solidFill>
                <a:latin typeface="Times New Roman"/>
              </a:rPr>
              <a:t>Segment Revenue Mix ($M) — International expanding from 21% to 29% of total</a:t>
            </a:r>
          </a:p>
        </c:rich>
      </c:tx>
      <c:overlay val="0"/>
    </c:title>
    <c:autoTitleDeleted val="0"/>
    <c:plotArea>
      <c:layout/>
      <c:barChart>
        <c:barDir val="col"/>
        <c:grouping val="stacked"/>
        <c:varyColors val="1"/>
        <c:ser>
          <c:idx val="0"/>
          <c:order val="0"/>
          <c:tx>
            <c:strRef>
              <c:f>Sheet1!$B$1</c:f>
              <c:strCache>
                <c:ptCount val="1"/>
                <c:pt idx="0">
                  <c:v>Americas</c:v>
                </c:pt>
              </c:strCache>
            </c:strRef>
          </c:tx>
          <c:spPr>
            <a:solidFill>
              <a:srgbClr val="BFBFBF"/>
            </a:solidFill>
            <a:ln>
              <a:solidFill>
                <a:srgbClr val="FFFFFF"/>
              </a:solidFill>
            </a:ln>
          </c:spPr>
          <c:invertIfNegative val="1"/>
          <c:cat>
            <c:strRef>
              <c:f>Sheet1!$A$2:$A$4</c:f>
              <c:strCache>
                <c:ptCount val="3"/>
                <c:pt idx="0">
                  <c:v>FY2023</c:v>
                </c:pt>
                <c:pt idx="1">
                  <c:v>FY2024</c:v>
                </c:pt>
                <c:pt idx="2">
                  <c:v>FY2025</c:v>
                </c:pt>
              </c:strCache>
            </c:strRef>
          </c:cat>
          <c:val>
            <c:numRef>
              <c:f>Sheet1!$B$2:$B$4</c:f>
              <c:numCache>
                <c:formatCode>General</c:formatCode>
                <c:ptCount val="3"/>
                <c:pt idx="0">
                  <c:v>7631.6</c:v>
                </c:pt>
                <c:pt idx="1">
                  <c:v>7928.2</c:v>
                </c:pt>
                <c:pt idx="2">
                  <c:v>7847</c:v>
                </c:pt>
              </c:numCache>
            </c:numRef>
          </c:val>
          <c:extLst>
            <c:ext xmlns:c14="http://schemas.microsoft.com/office/drawing/2007/8/2/chart" uri="{6F2FDCE9-48DA-4B69-8628-5D25D57E5C99}">
              <c14:invertSolidFillFmt>
                <c14:spPr xmlns:c14="http://schemas.microsoft.com/office/drawing/2007/8/2/chart">
                  <a:solidFill>
                    <a:srgbClr val="FFFFFF"/>
                  </a:solidFill>
                  <a:ln>
                    <a:solidFill>
                      <a:srgbClr val="FFFFFF"/>
                    </a:solidFill>
                  </a:ln>
                </c14:spPr>
              </c14:invertSolidFillFmt>
            </c:ext>
            <c:ext xmlns:c16="http://schemas.microsoft.com/office/drawing/2014/chart" uri="{C3380CC4-5D6E-409C-BE32-E72D297353CC}">
              <c16:uniqueId val="{00000000-708D-3E4B-B7CE-986719B16739}"/>
            </c:ext>
          </c:extLst>
        </c:ser>
        <c:ser>
          <c:idx val="1"/>
          <c:order val="1"/>
          <c:tx>
            <c:strRef>
              <c:f>Sheet1!$C$1</c:f>
              <c:strCache>
                <c:ptCount val="1"/>
                <c:pt idx="0">
                  <c:v>China Mainland</c:v>
                </c:pt>
              </c:strCache>
            </c:strRef>
          </c:tx>
          <c:spPr>
            <a:solidFill>
              <a:srgbClr val="C00000"/>
            </a:solidFill>
            <a:ln>
              <a:solidFill>
                <a:srgbClr val="FFFFFF"/>
              </a:solidFill>
            </a:ln>
          </c:spPr>
          <c:invertIfNegative val="1"/>
          <c:cat>
            <c:strRef>
              <c:f>Sheet1!$A$2:$A$4</c:f>
              <c:strCache>
                <c:ptCount val="3"/>
                <c:pt idx="0">
                  <c:v>FY2023</c:v>
                </c:pt>
                <c:pt idx="1">
                  <c:v>FY2024</c:v>
                </c:pt>
                <c:pt idx="2">
                  <c:v>FY2025</c:v>
                </c:pt>
              </c:strCache>
            </c:strRef>
          </c:cat>
          <c:val>
            <c:numRef>
              <c:f>Sheet1!$C$2:$C$4</c:f>
              <c:numCache>
                <c:formatCode>General</c:formatCode>
                <c:ptCount val="3"/>
                <c:pt idx="0">
                  <c:v>963.8</c:v>
                </c:pt>
                <c:pt idx="1">
                  <c:v>1361.3</c:v>
                </c:pt>
                <c:pt idx="2">
                  <c:v>1754.8</c:v>
                </c:pt>
              </c:numCache>
            </c:numRef>
          </c:val>
          <c:extLst>
            <c:ext xmlns:c14="http://schemas.microsoft.com/office/drawing/2007/8/2/chart" uri="{6F2FDCE9-48DA-4B69-8628-5D25D57E5C99}">
              <c14:invertSolidFillFmt>
                <c14:spPr xmlns:c14="http://schemas.microsoft.com/office/drawing/2007/8/2/chart">
                  <a:solidFill>
                    <a:srgbClr val="FFFFFF"/>
                  </a:solidFill>
                  <a:ln>
                    <a:solidFill>
                      <a:srgbClr val="FFFFFF"/>
                    </a:solidFill>
                  </a:ln>
                </c14:spPr>
              </c14:invertSolidFillFmt>
            </c:ext>
            <c:ext xmlns:c16="http://schemas.microsoft.com/office/drawing/2014/chart" uri="{C3380CC4-5D6E-409C-BE32-E72D297353CC}">
              <c16:uniqueId val="{00000001-708D-3E4B-B7CE-986719B16739}"/>
            </c:ext>
          </c:extLst>
        </c:ser>
        <c:ser>
          <c:idx val="2"/>
          <c:order val="2"/>
          <c:tx>
            <c:strRef>
              <c:f>Sheet1!$D$1</c:f>
              <c:strCache>
                <c:ptCount val="1"/>
                <c:pt idx="0">
                  <c:v>Rest of World</c:v>
                </c:pt>
              </c:strCache>
            </c:strRef>
          </c:tx>
          <c:spPr>
            <a:solidFill>
              <a:srgbClr val="808080"/>
            </a:solidFill>
            <a:ln>
              <a:solidFill>
                <a:srgbClr val="FFFFFF"/>
              </a:solidFill>
            </a:ln>
          </c:spPr>
          <c:invertIfNegative val="1"/>
          <c:cat>
            <c:strRef>
              <c:f>Sheet1!$A$2:$A$4</c:f>
              <c:strCache>
                <c:ptCount val="3"/>
                <c:pt idx="0">
                  <c:v>FY2023</c:v>
                </c:pt>
                <c:pt idx="1">
                  <c:v>FY2024</c:v>
                </c:pt>
                <c:pt idx="2">
                  <c:v>FY2025</c:v>
                </c:pt>
              </c:strCache>
            </c:strRef>
          </c:cat>
          <c:val>
            <c:numRef>
              <c:f>Sheet1!$D$2:$D$4</c:f>
              <c:numCache>
                <c:formatCode>General</c:formatCode>
                <c:ptCount val="3"/>
                <c:pt idx="0">
                  <c:v>1023.9</c:v>
                </c:pt>
                <c:pt idx="1">
                  <c:v>1298.5999999999999</c:v>
                </c:pt>
                <c:pt idx="2">
                  <c:v>1500.8</c:v>
                </c:pt>
              </c:numCache>
            </c:numRef>
          </c:val>
          <c:extLst>
            <c:ext xmlns:c14="http://schemas.microsoft.com/office/drawing/2007/8/2/chart" uri="{6F2FDCE9-48DA-4B69-8628-5D25D57E5C99}">
              <c14:invertSolidFillFmt>
                <c14:spPr xmlns:c14="http://schemas.microsoft.com/office/drawing/2007/8/2/chart">
                  <a:solidFill>
                    <a:srgbClr val="FFFFFF"/>
                  </a:solidFill>
                  <a:ln>
                    <a:solidFill>
                      <a:srgbClr val="FFFFFF"/>
                    </a:solidFill>
                  </a:ln>
                </c14:spPr>
              </c14:invertSolidFillFmt>
            </c:ext>
            <c:ext xmlns:c16="http://schemas.microsoft.com/office/drawing/2014/chart" uri="{C3380CC4-5D6E-409C-BE32-E72D297353CC}">
              <c16:uniqueId val="{00000002-708D-3E4B-B7CE-986719B16739}"/>
            </c:ext>
          </c:extLst>
        </c:ser>
        <c:dLbls>
          <c:showLegendKey val="0"/>
          <c:showVal val="0"/>
          <c:showCatName val="0"/>
          <c:showSerName val="0"/>
          <c:showPercent val="0"/>
          <c:showBubbleSize val="0"/>
        </c:dLbls>
        <c:gapWidth val="150"/>
        <c:overlap val="100"/>
        <c:axId val="-2068027336"/>
        <c:axId val="-2113994440"/>
      </c:barChart>
      <c:catAx>
        <c:axId val="-2068027336"/>
        <c:scaling>
          <c:orientation val="minMax"/>
        </c:scaling>
        <c:delete val="0"/>
        <c:axPos val="b"/>
        <c:numFmt formatCode="General" sourceLinked="0"/>
        <c:majorTickMark val="out"/>
        <c:minorTickMark val="none"/>
        <c:tickLblPos val="nextTo"/>
        <c:txPr>
          <a:bodyPr/>
          <a:lstStyle/>
          <a:p>
            <a:pPr>
              <a:defRPr sz="1000">
                <a:latin typeface="Times New Roman"/>
              </a:defRPr>
            </a:pPr>
            <a:endParaRPr lang="en-US"/>
          </a:p>
        </c:txPr>
        <c:crossAx val="-2113994440"/>
        <c:crosses val="autoZero"/>
        <c:auto val="1"/>
        <c:lblAlgn val="ctr"/>
        <c:lblOffset val="100"/>
        <c:noMultiLvlLbl val="0"/>
      </c:catAx>
      <c:valAx>
        <c:axId val="-2113994440"/>
        <c:scaling>
          <c:orientation val="minMax"/>
        </c:scaling>
        <c:delete val="1"/>
        <c:axPos val="l"/>
        <c:majorGridlines/>
        <c:numFmt formatCode="General" sourceLinked="1"/>
        <c:majorTickMark val="out"/>
        <c:minorTickMark val="none"/>
        <c:tickLblPos val="nextTo"/>
        <c:crossAx val="-2068027336"/>
        <c:crosses val="autoZero"/>
        <c:crossBetween val="between"/>
      </c:valAx>
    </c:plotArea>
    <c:legend>
      <c:legendPos val="r"/>
      <c:overlay val="0"/>
      <c:txPr>
        <a:bodyPr/>
        <a:lstStyle/>
        <a:p>
          <a:pPr>
            <a:defRPr sz="1000">
              <a:latin typeface="Times New Roman"/>
            </a:defRPr>
          </a:pPr>
          <a:endParaRPr lang="en-US"/>
        </a:p>
      </c:txPr>
    </c:legend>
    <c:plotVisOnly val="1"/>
    <c:dispBlanksAs val="gap"/>
    <c:showDLblsOverMax val="1"/>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14E730-FB66-2646-8A2C-438692AACE7C}" type="datetimeFigureOut">
              <a:rPr lang="en-US" smtClean="0"/>
              <a:t>4/7/26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EA9A6A-C2FE-8242-B123-BDF9CF78FBBB}" type="slidenum">
              <a:rPr lang="en-US" smtClean="0"/>
              <a:t>‹#›</a:t>
            </a:fld>
            <a:endParaRPr lang="en-US"/>
          </a:p>
        </p:txBody>
      </p:sp>
    </p:spTree>
    <p:extLst>
      <p:ext uri="{BB962C8B-B14F-4D97-AF65-F5344CB8AC3E}">
        <p14:creationId xmlns:p14="http://schemas.microsoft.com/office/powerpoint/2010/main" val="2299815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p:cNvSpPr>
            <a:spLocks noGrp="1"/>
          </p:cNvSpPr>
          <p:nvPr>
            <p:ph type="sldNum" sz="quarter" idx="5"/>
          </p:nvPr>
        </p:nvSpPr>
        <p:spPr/>
        <p:txBody>
          <a:bodyPr/>
          <a:lstStyle/>
          <a:p>
            <a:fld id="{420B0D6A-86CA-464F-8C72-74097FA144EF}" type="slidenum">
              <a:rPr lang="en-US" smtClean="0"/>
              <a:t>2</a:t>
            </a:fld>
            <a:endParaRPr lang="en-US"/>
          </a:p>
        </p:txBody>
      </p:sp>
    </p:spTree>
    <p:extLst>
      <p:ext uri="{BB962C8B-B14F-4D97-AF65-F5344CB8AC3E}">
        <p14:creationId xmlns:p14="http://schemas.microsoft.com/office/powerpoint/2010/main" val="1934022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71E57-FC1C-2DA7-886D-5CA494C52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16103C-8550-8118-09F6-032E95BC2D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037C76-144B-EAED-86E2-08FC2F87802D}"/>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E5E402C0-1A99-15EC-0B45-3A0F5EB1F97E}"/>
              </a:ext>
            </a:extLst>
          </p:cNvPr>
          <p:cNvSpPr>
            <a:spLocks noGrp="1"/>
          </p:cNvSpPr>
          <p:nvPr>
            <p:ph type="sldNum" sz="quarter" idx="5"/>
          </p:nvPr>
        </p:nvSpPr>
        <p:spPr/>
        <p:txBody>
          <a:bodyPr/>
          <a:lstStyle/>
          <a:p>
            <a:fld id="{420B0D6A-86CA-464F-8C72-74097FA144EF}" type="slidenum">
              <a:rPr lang="en-US" smtClean="0"/>
              <a:t>11</a:t>
            </a:fld>
            <a:endParaRPr lang="en-US"/>
          </a:p>
        </p:txBody>
      </p:sp>
    </p:spTree>
    <p:extLst>
      <p:ext uri="{BB962C8B-B14F-4D97-AF65-F5344CB8AC3E}">
        <p14:creationId xmlns:p14="http://schemas.microsoft.com/office/powerpoint/2010/main" val="2065089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4F6E3-0A75-92DA-A065-0BDB49835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F05EB3-E857-957B-70B3-25E66468D3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FAA1D-9C1E-2041-C762-EE1597F8C18E}"/>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53FF7E97-18C5-E3F2-ADC8-7FA1134E6E03}"/>
              </a:ext>
            </a:extLst>
          </p:cNvPr>
          <p:cNvSpPr>
            <a:spLocks noGrp="1"/>
          </p:cNvSpPr>
          <p:nvPr>
            <p:ph type="sldNum" sz="quarter" idx="5"/>
          </p:nvPr>
        </p:nvSpPr>
        <p:spPr/>
        <p:txBody>
          <a:bodyPr/>
          <a:lstStyle/>
          <a:p>
            <a:fld id="{420B0D6A-86CA-464F-8C72-74097FA144EF}" type="slidenum">
              <a:rPr lang="en-US" smtClean="0"/>
              <a:t>12</a:t>
            </a:fld>
            <a:endParaRPr lang="en-US"/>
          </a:p>
        </p:txBody>
      </p:sp>
    </p:spTree>
    <p:extLst>
      <p:ext uri="{BB962C8B-B14F-4D97-AF65-F5344CB8AC3E}">
        <p14:creationId xmlns:p14="http://schemas.microsoft.com/office/powerpoint/2010/main" val="1226135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9EC34-D00E-51E7-04D4-620A6A1CE9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66693-BC58-4454-3768-5331FF4682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FF4AD6-6A82-8620-2892-69B7D898D733}"/>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CFA30633-BA7A-4E63-36D2-4F9ABD373EA6}"/>
              </a:ext>
            </a:extLst>
          </p:cNvPr>
          <p:cNvSpPr>
            <a:spLocks noGrp="1"/>
          </p:cNvSpPr>
          <p:nvPr>
            <p:ph type="sldNum" sz="quarter" idx="5"/>
          </p:nvPr>
        </p:nvSpPr>
        <p:spPr/>
        <p:txBody>
          <a:bodyPr/>
          <a:lstStyle/>
          <a:p>
            <a:fld id="{420B0D6A-86CA-464F-8C72-74097FA144EF}" type="slidenum">
              <a:rPr lang="en-US" smtClean="0"/>
              <a:t>13</a:t>
            </a:fld>
            <a:endParaRPr lang="en-US"/>
          </a:p>
        </p:txBody>
      </p:sp>
    </p:spTree>
    <p:extLst>
      <p:ext uri="{BB962C8B-B14F-4D97-AF65-F5344CB8AC3E}">
        <p14:creationId xmlns:p14="http://schemas.microsoft.com/office/powerpoint/2010/main" val="2376320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6E5F9-2B2D-C94B-F792-D36CAD8794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3C2916-264F-6E55-CA9E-09230AAA8B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0A5D60-2AF1-C265-DB4C-BCC5E784D56F}"/>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10C2DB69-DF84-8152-A644-88587EB35AD4}"/>
              </a:ext>
            </a:extLst>
          </p:cNvPr>
          <p:cNvSpPr>
            <a:spLocks noGrp="1"/>
          </p:cNvSpPr>
          <p:nvPr>
            <p:ph type="sldNum" sz="quarter" idx="5"/>
          </p:nvPr>
        </p:nvSpPr>
        <p:spPr/>
        <p:txBody>
          <a:bodyPr/>
          <a:lstStyle/>
          <a:p>
            <a:fld id="{420B0D6A-86CA-464F-8C72-74097FA144EF}" type="slidenum">
              <a:rPr lang="en-US" smtClean="0"/>
              <a:t>14</a:t>
            </a:fld>
            <a:endParaRPr lang="en-US"/>
          </a:p>
        </p:txBody>
      </p:sp>
    </p:spTree>
    <p:extLst>
      <p:ext uri="{BB962C8B-B14F-4D97-AF65-F5344CB8AC3E}">
        <p14:creationId xmlns:p14="http://schemas.microsoft.com/office/powerpoint/2010/main" val="1780582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21189-3C13-4D58-0B1E-1C64DFE043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B016AE-BCC4-F97F-C798-49F5A0B4C3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3D9274-B504-DEE2-33AC-16F38AB69608}"/>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25A4206C-321C-0884-2E90-327E4E3ECB8B}"/>
              </a:ext>
            </a:extLst>
          </p:cNvPr>
          <p:cNvSpPr>
            <a:spLocks noGrp="1"/>
          </p:cNvSpPr>
          <p:nvPr>
            <p:ph type="sldNum" sz="quarter" idx="5"/>
          </p:nvPr>
        </p:nvSpPr>
        <p:spPr/>
        <p:txBody>
          <a:bodyPr/>
          <a:lstStyle/>
          <a:p>
            <a:fld id="{420B0D6A-86CA-464F-8C72-74097FA144EF}" type="slidenum">
              <a:rPr lang="en-US" smtClean="0"/>
              <a:t>15</a:t>
            </a:fld>
            <a:endParaRPr lang="en-US"/>
          </a:p>
        </p:txBody>
      </p:sp>
    </p:spTree>
    <p:extLst>
      <p:ext uri="{BB962C8B-B14F-4D97-AF65-F5344CB8AC3E}">
        <p14:creationId xmlns:p14="http://schemas.microsoft.com/office/powerpoint/2010/main" val="845520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BDEA3-90F1-2DCE-308A-6E11225485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2B26F6-5DFB-8157-40F7-1CE7EBC9F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63B46-506B-CF97-CAFA-872481E5460B}"/>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9F96F986-2588-ADDB-0D39-1AD1CADD29D9}"/>
              </a:ext>
            </a:extLst>
          </p:cNvPr>
          <p:cNvSpPr>
            <a:spLocks noGrp="1"/>
          </p:cNvSpPr>
          <p:nvPr>
            <p:ph type="sldNum" sz="quarter" idx="5"/>
          </p:nvPr>
        </p:nvSpPr>
        <p:spPr/>
        <p:txBody>
          <a:bodyPr/>
          <a:lstStyle/>
          <a:p>
            <a:fld id="{420B0D6A-86CA-464F-8C72-74097FA144EF}" type="slidenum">
              <a:rPr lang="en-US" smtClean="0"/>
              <a:t>16</a:t>
            </a:fld>
            <a:endParaRPr lang="en-US"/>
          </a:p>
        </p:txBody>
      </p:sp>
    </p:spTree>
    <p:extLst>
      <p:ext uri="{BB962C8B-B14F-4D97-AF65-F5344CB8AC3E}">
        <p14:creationId xmlns:p14="http://schemas.microsoft.com/office/powerpoint/2010/main" val="3659337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3C3FF-075E-1A7F-23D6-E6A9B2F426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7FAE5C-4E83-08E5-0E4E-E6D9D04EBA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4F1507-8863-BA72-3752-0D115852E878}"/>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652D1CF4-9864-59A6-3579-ED1FBB986192}"/>
              </a:ext>
            </a:extLst>
          </p:cNvPr>
          <p:cNvSpPr>
            <a:spLocks noGrp="1"/>
          </p:cNvSpPr>
          <p:nvPr>
            <p:ph type="sldNum" sz="quarter" idx="5"/>
          </p:nvPr>
        </p:nvSpPr>
        <p:spPr/>
        <p:txBody>
          <a:bodyPr/>
          <a:lstStyle/>
          <a:p>
            <a:fld id="{420B0D6A-86CA-464F-8C72-74097FA144EF}" type="slidenum">
              <a:rPr lang="en-US" smtClean="0"/>
              <a:t>17</a:t>
            </a:fld>
            <a:endParaRPr lang="en-US"/>
          </a:p>
        </p:txBody>
      </p:sp>
    </p:spTree>
    <p:extLst>
      <p:ext uri="{BB962C8B-B14F-4D97-AF65-F5344CB8AC3E}">
        <p14:creationId xmlns:p14="http://schemas.microsoft.com/office/powerpoint/2010/main" val="599915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Mention 52- week high / low</a:t>
            </a:r>
          </a:p>
          <a:p>
            <a:endParaRPr lang="en-US"/>
          </a:p>
          <a:p>
            <a:r>
              <a:rPr lang="en-US"/>
              <a:t>Summarize </a:t>
            </a:r>
          </a:p>
        </p:txBody>
      </p:sp>
      <p:sp>
        <p:nvSpPr>
          <p:cNvPr id="4" name="Slide Number Placeholder 3"/>
          <p:cNvSpPr>
            <a:spLocks noGrp="1"/>
          </p:cNvSpPr>
          <p:nvPr>
            <p:ph type="sldNum" sz="quarter" idx="5"/>
          </p:nvPr>
        </p:nvSpPr>
        <p:spPr/>
        <p:txBody>
          <a:bodyPr/>
          <a:lstStyle/>
          <a:p>
            <a:fld id="{2632456A-7B3F-CE4B-BC44-35C6A74FBCF2}" type="slidenum">
              <a:rPr lang="en-US" smtClean="0"/>
              <a:t>18</a:t>
            </a:fld>
            <a:endParaRPr lang="en-US"/>
          </a:p>
        </p:txBody>
      </p:sp>
    </p:spTree>
    <p:extLst>
      <p:ext uri="{BB962C8B-B14F-4D97-AF65-F5344CB8AC3E}">
        <p14:creationId xmlns:p14="http://schemas.microsoft.com/office/powerpoint/2010/main" val="1108745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32456A-7B3F-CE4B-BC44-35C6A74FBCF2}" type="slidenum">
              <a:rPr lang="en-US" smtClean="0"/>
              <a:t>21</a:t>
            </a:fld>
            <a:endParaRPr lang="en-US"/>
          </a:p>
        </p:txBody>
      </p:sp>
    </p:spTree>
    <p:extLst>
      <p:ext uri="{BB962C8B-B14F-4D97-AF65-F5344CB8AC3E}">
        <p14:creationId xmlns:p14="http://schemas.microsoft.com/office/powerpoint/2010/main" val="9410714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F44B8-8A0D-EA1D-55A9-9B8F58BEC6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488C9-946A-F6C8-7F7B-C6B9F60613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7AF377-5087-D9A4-ECB1-8811A11A3EA5}"/>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55CAC3A5-D4D6-A953-4D5B-3B12B72A35FD}"/>
              </a:ext>
            </a:extLst>
          </p:cNvPr>
          <p:cNvSpPr>
            <a:spLocks noGrp="1"/>
          </p:cNvSpPr>
          <p:nvPr>
            <p:ph type="sldNum" sz="quarter" idx="5"/>
          </p:nvPr>
        </p:nvSpPr>
        <p:spPr/>
        <p:txBody>
          <a:bodyPr/>
          <a:lstStyle/>
          <a:p>
            <a:fld id="{420B0D6A-86CA-464F-8C72-74097FA144EF}" type="slidenum">
              <a:rPr lang="en-US" smtClean="0"/>
              <a:t>22</a:t>
            </a:fld>
            <a:endParaRPr lang="en-US"/>
          </a:p>
        </p:txBody>
      </p:sp>
    </p:spTree>
    <p:extLst>
      <p:ext uri="{BB962C8B-B14F-4D97-AF65-F5344CB8AC3E}">
        <p14:creationId xmlns:p14="http://schemas.microsoft.com/office/powerpoint/2010/main" val="1977285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A88D3-B113-8FC2-ED16-6A17AD33BB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B103E5-B9E9-2DAD-5CC5-D687C790C1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647AF4-2BD7-1679-5B15-21135EA8057B}"/>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80EC21EF-204E-9E27-5555-8C77C2DE17E9}"/>
              </a:ext>
            </a:extLst>
          </p:cNvPr>
          <p:cNvSpPr>
            <a:spLocks noGrp="1"/>
          </p:cNvSpPr>
          <p:nvPr>
            <p:ph type="sldNum" sz="quarter" idx="5"/>
          </p:nvPr>
        </p:nvSpPr>
        <p:spPr/>
        <p:txBody>
          <a:bodyPr/>
          <a:lstStyle/>
          <a:p>
            <a:fld id="{420B0D6A-86CA-464F-8C72-74097FA144EF}" type="slidenum">
              <a:rPr lang="en-US" smtClean="0"/>
              <a:t>3</a:t>
            </a:fld>
            <a:endParaRPr lang="en-US"/>
          </a:p>
        </p:txBody>
      </p:sp>
    </p:spTree>
    <p:extLst>
      <p:ext uri="{BB962C8B-B14F-4D97-AF65-F5344CB8AC3E}">
        <p14:creationId xmlns:p14="http://schemas.microsoft.com/office/powerpoint/2010/main" val="29412636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B28BB-3796-5791-E4DA-28BC011C6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6D8267-D50A-247C-0A56-D53E4BEF11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1EA4B-AE27-7459-5EE8-724E9E8D3BC4}"/>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97D3EBCC-1A23-F4E2-B1D0-29D0BC31BCE2}"/>
              </a:ext>
            </a:extLst>
          </p:cNvPr>
          <p:cNvSpPr>
            <a:spLocks noGrp="1"/>
          </p:cNvSpPr>
          <p:nvPr>
            <p:ph type="sldNum" sz="quarter" idx="5"/>
          </p:nvPr>
        </p:nvSpPr>
        <p:spPr/>
        <p:txBody>
          <a:bodyPr/>
          <a:lstStyle/>
          <a:p>
            <a:fld id="{420B0D6A-86CA-464F-8C72-74097FA144EF}" type="slidenum">
              <a:rPr lang="en-US" smtClean="0"/>
              <a:t>23</a:t>
            </a:fld>
            <a:endParaRPr lang="en-US"/>
          </a:p>
        </p:txBody>
      </p:sp>
    </p:spTree>
    <p:extLst>
      <p:ext uri="{BB962C8B-B14F-4D97-AF65-F5344CB8AC3E}">
        <p14:creationId xmlns:p14="http://schemas.microsoft.com/office/powerpoint/2010/main" val="764879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D4DE1-5574-FEF8-60D7-F843BAB59D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CEA2D-BBD9-43D4-8972-C787E52E82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45B197-B014-D489-7F48-490E476047EE}"/>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E23F907D-D546-83C0-0C5D-42D877976E83}"/>
              </a:ext>
            </a:extLst>
          </p:cNvPr>
          <p:cNvSpPr>
            <a:spLocks noGrp="1"/>
          </p:cNvSpPr>
          <p:nvPr>
            <p:ph type="sldNum" sz="quarter" idx="5"/>
          </p:nvPr>
        </p:nvSpPr>
        <p:spPr/>
        <p:txBody>
          <a:bodyPr/>
          <a:lstStyle/>
          <a:p>
            <a:fld id="{420B0D6A-86CA-464F-8C72-74097FA144EF}" type="slidenum">
              <a:rPr lang="en-US" smtClean="0"/>
              <a:t>4</a:t>
            </a:fld>
            <a:endParaRPr lang="en-US"/>
          </a:p>
        </p:txBody>
      </p:sp>
    </p:spTree>
    <p:extLst>
      <p:ext uri="{BB962C8B-B14F-4D97-AF65-F5344CB8AC3E}">
        <p14:creationId xmlns:p14="http://schemas.microsoft.com/office/powerpoint/2010/main" val="656385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1B14A-2D70-9C0C-D472-16FB294EFB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5C0986-3E07-CEC4-5A97-D4BF11AC3F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F8757B-EE38-9629-02AD-45F4631D6027}"/>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FEF0089C-C743-B3F6-9EC8-7AD938CD6E86}"/>
              </a:ext>
            </a:extLst>
          </p:cNvPr>
          <p:cNvSpPr>
            <a:spLocks noGrp="1"/>
          </p:cNvSpPr>
          <p:nvPr>
            <p:ph type="sldNum" sz="quarter" idx="5"/>
          </p:nvPr>
        </p:nvSpPr>
        <p:spPr/>
        <p:txBody>
          <a:bodyPr/>
          <a:lstStyle/>
          <a:p>
            <a:fld id="{420B0D6A-86CA-464F-8C72-74097FA144EF}" type="slidenum">
              <a:rPr lang="en-US" smtClean="0"/>
              <a:t>5</a:t>
            </a:fld>
            <a:endParaRPr lang="en-US"/>
          </a:p>
        </p:txBody>
      </p:sp>
    </p:spTree>
    <p:extLst>
      <p:ext uri="{BB962C8B-B14F-4D97-AF65-F5344CB8AC3E}">
        <p14:creationId xmlns:p14="http://schemas.microsoft.com/office/powerpoint/2010/main" val="2163391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6FC1F-7FB7-9D15-ADAD-1639BA5210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D1D3D-B66C-F608-DCF7-3F26D52D8E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CF5538-EB67-45A0-129E-7B5D47BA6D0F}"/>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34DF1E16-16F5-EC65-816B-E6B8878DE16F}"/>
              </a:ext>
            </a:extLst>
          </p:cNvPr>
          <p:cNvSpPr>
            <a:spLocks noGrp="1"/>
          </p:cNvSpPr>
          <p:nvPr>
            <p:ph type="sldNum" sz="quarter" idx="5"/>
          </p:nvPr>
        </p:nvSpPr>
        <p:spPr/>
        <p:txBody>
          <a:bodyPr/>
          <a:lstStyle/>
          <a:p>
            <a:fld id="{420B0D6A-86CA-464F-8C72-74097FA144EF}" type="slidenum">
              <a:rPr lang="en-US" smtClean="0"/>
              <a:t>6</a:t>
            </a:fld>
            <a:endParaRPr lang="en-US"/>
          </a:p>
        </p:txBody>
      </p:sp>
    </p:spTree>
    <p:extLst>
      <p:ext uri="{BB962C8B-B14F-4D97-AF65-F5344CB8AC3E}">
        <p14:creationId xmlns:p14="http://schemas.microsoft.com/office/powerpoint/2010/main" val="3522539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6A88E-742C-7331-D431-AB383C51B4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E655E-A08D-C66B-297B-C306C4A9A3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9CA7BF-554C-EB1D-224C-E95BF0C630A0}"/>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F1D8A698-AB13-9C45-68D3-9106E1D9BA14}"/>
              </a:ext>
            </a:extLst>
          </p:cNvPr>
          <p:cNvSpPr>
            <a:spLocks noGrp="1"/>
          </p:cNvSpPr>
          <p:nvPr>
            <p:ph type="sldNum" sz="quarter" idx="5"/>
          </p:nvPr>
        </p:nvSpPr>
        <p:spPr/>
        <p:txBody>
          <a:bodyPr/>
          <a:lstStyle/>
          <a:p>
            <a:fld id="{420B0D6A-86CA-464F-8C72-74097FA144EF}" type="slidenum">
              <a:rPr lang="en-US" smtClean="0"/>
              <a:t>7</a:t>
            </a:fld>
            <a:endParaRPr lang="en-US"/>
          </a:p>
        </p:txBody>
      </p:sp>
    </p:spTree>
    <p:extLst>
      <p:ext uri="{BB962C8B-B14F-4D97-AF65-F5344CB8AC3E}">
        <p14:creationId xmlns:p14="http://schemas.microsoft.com/office/powerpoint/2010/main" val="3473995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571A5-BAB0-5F70-9D4F-41E87982BE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F132A4-D1EA-A8F8-C5D0-382722BB29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312B3E-425E-D860-EF3F-98FD33CAD823}"/>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A3475D58-0D04-80D1-A147-62AD3591BD30}"/>
              </a:ext>
            </a:extLst>
          </p:cNvPr>
          <p:cNvSpPr>
            <a:spLocks noGrp="1"/>
          </p:cNvSpPr>
          <p:nvPr>
            <p:ph type="sldNum" sz="quarter" idx="5"/>
          </p:nvPr>
        </p:nvSpPr>
        <p:spPr/>
        <p:txBody>
          <a:bodyPr/>
          <a:lstStyle/>
          <a:p>
            <a:fld id="{420B0D6A-86CA-464F-8C72-74097FA144EF}" type="slidenum">
              <a:rPr lang="en-US" smtClean="0"/>
              <a:t>8</a:t>
            </a:fld>
            <a:endParaRPr lang="en-US"/>
          </a:p>
        </p:txBody>
      </p:sp>
    </p:spTree>
    <p:extLst>
      <p:ext uri="{BB962C8B-B14F-4D97-AF65-F5344CB8AC3E}">
        <p14:creationId xmlns:p14="http://schemas.microsoft.com/office/powerpoint/2010/main" val="2008502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BCEC4-B2C4-7967-66A1-FD8C8F5784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474FED-8557-1A50-0D42-190EC0CCD5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D40336-5EAD-9DCA-0F35-5B5A88378A4E}"/>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281FF6F9-FE2F-21F8-EEA9-75513BB5F615}"/>
              </a:ext>
            </a:extLst>
          </p:cNvPr>
          <p:cNvSpPr>
            <a:spLocks noGrp="1"/>
          </p:cNvSpPr>
          <p:nvPr>
            <p:ph type="sldNum" sz="quarter" idx="5"/>
          </p:nvPr>
        </p:nvSpPr>
        <p:spPr/>
        <p:txBody>
          <a:bodyPr/>
          <a:lstStyle/>
          <a:p>
            <a:fld id="{420B0D6A-86CA-464F-8C72-74097FA144EF}" type="slidenum">
              <a:rPr lang="en-US" smtClean="0"/>
              <a:t>9</a:t>
            </a:fld>
            <a:endParaRPr lang="en-US"/>
          </a:p>
        </p:txBody>
      </p:sp>
    </p:spTree>
    <p:extLst>
      <p:ext uri="{BB962C8B-B14F-4D97-AF65-F5344CB8AC3E}">
        <p14:creationId xmlns:p14="http://schemas.microsoft.com/office/powerpoint/2010/main" val="4003652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FF137-ECF6-DDA7-7A1C-1F569D0DD9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D4462-4E88-4F96-2629-7A557483DB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AE6B35-57BE-4733-3884-249AB7949FA7}"/>
              </a:ext>
            </a:extLst>
          </p:cNvPr>
          <p:cNvSpPr>
            <a:spLocks noGrp="1"/>
          </p:cNvSpPr>
          <p:nvPr>
            <p:ph type="body" idx="1"/>
          </p:nvPr>
        </p:nvSpPr>
        <p:spPr/>
        <p:txBody>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Growth names (Amazon, Tesla) account for over half of the sector’s market capitalization, creating significant concentration risk</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Mature names (Marriott, McDonald’s) can still create value via pricing power and franchising</a:t>
            </a:r>
          </a:p>
          <a:p>
            <a:pPr marL="285750" indent="-285750">
              <a:lnSpc>
                <a:spcPct val="90000"/>
              </a:lnSpc>
              <a:spcBef>
                <a:spcPts val="1000"/>
              </a:spcBef>
              <a:buFont typeface="Arial"/>
              <a:buChar char="•"/>
            </a:pPr>
            <a:r>
              <a:rPr lang="en-US" sz="1200">
                <a:latin typeface="Times New Roman"/>
                <a:cs typeface="Times New Roman"/>
              </a:rPr>
              <a:t>Firms sell non-essential goods and services</a:t>
            </a:r>
          </a:p>
          <a:p>
            <a:pPr marL="285750" indent="-285750">
              <a:lnSpc>
                <a:spcPct val="90000"/>
              </a:lnSpc>
              <a:spcBef>
                <a:spcPts val="1000"/>
              </a:spcBef>
              <a:buFont typeface="Arial"/>
              <a:buChar char="•"/>
            </a:pPr>
            <a:r>
              <a:rPr lang="en-US" sz="1200">
                <a:latin typeface="Times New Roman"/>
                <a:cs typeface="Times New Roman"/>
              </a:rPr>
              <a:t>Spending is highly dependent on disposable income and consumer confidence</a:t>
            </a:r>
          </a:p>
          <a:p>
            <a:pPr marL="285750" indent="-285750">
              <a:lnSpc>
                <a:spcPct val="90000"/>
              </a:lnSpc>
              <a:spcBef>
                <a:spcPts val="1000"/>
              </a:spcBef>
              <a:buFont typeface="Arial"/>
              <a:buChar char="•"/>
            </a:pPr>
            <a:r>
              <a:rPr lang="en-US" sz="1200">
                <a:latin typeface="Times New Roman"/>
                <a:cs typeface="Times New Roman"/>
              </a:rPr>
              <a:t>Highly cyclical and highly competitive</a:t>
            </a:r>
          </a:p>
          <a:p>
            <a:pPr marL="285750" indent="-285750">
              <a:lnSpc>
                <a:spcPct val="90000"/>
              </a:lnSpc>
              <a:spcBef>
                <a:spcPts val="1000"/>
              </a:spcBef>
              <a:buFont typeface="Arial"/>
              <a:buChar char="•"/>
            </a:pPr>
            <a:r>
              <a:rPr lang="en-US" sz="1200">
                <a:latin typeface="Times New Roman"/>
                <a:cs typeface="Times New Roman"/>
              </a:rPr>
              <a:t>One of the first sectors to suffer in downturns and one of the first to recover</a:t>
            </a:r>
          </a:p>
          <a:p>
            <a:pPr marL="285750" indent="-285750">
              <a:lnSpc>
                <a:spcPct val="90000"/>
              </a:lnSpc>
              <a:spcBef>
                <a:spcPts val="1000"/>
              </a:spcBef>
              <a:buFont typeface="Arial"/>
              <a:buChar char="•"/>
            </a:pPr>
            <a:r>
              <a:rPr lang="en-US" sz="1200">
                <a:latin typeface="Times New Roman"/>
                <a:cs typeface="Times New Roman"/>
              </a:rPr>
              <a:t>Contains both mature legacy firms and high growth evolving firms</a:t>
            </a:r>
          </a:p>
          <a:p>
            <a:endParaRPr lang="en-US"/>
          </a:p>
        </p:txBody>
      </p:sp>
      <p:sp>
        <p:nvSpPr>
          <p:cNvPr id="4" name="Slide Number Placeholder 3">
            <a:extLst>
              <a:ext uri="{FF2B5EF4-FFF2-40B4-BE49-F238E27FC236}">
                <a16:creationId xmlns:a16="http://schemas.microsoft.com/office/drawing/2014/main" id="{CDB1369B-EABE-B02E-675F-C1EE35703FD3}"/>
              </a:ext>
            </a:extLst>
          </p:cNvPr>
          <p:cNvSpPr>
            <a:spLocks noGrp="1"/>
          </p:cNvSpPr>
          <p:nvPr>
            <p:ph type="sldNum" sz="quarter" idx="5"/>
          </p:nvPr>
        </p:nvSpPr>
        <p:spPr/>
        <p:txBody>
          <a:bodyPr/>
          <a:lstStyle/>
          <a:p>
            <a:fld id="{420B0D6A-86CA-464F-8C72-74097FA144EF}" type="slidenum">
              <a:rPr lang="en-US" smtClean="0"/>
              <a:t>10</a:t>
            </a:fld>
            <a:endParaRPr lang="en-US"/>
          </a:p>
        </p:txBody>
      </p:sp>
    </p:spTree>
    <p:extLst>
      <p:ext uri="{BB962C8B-B14F-4D97-AF65-F5344CB8AC3E}">
        <p14:creationId xmlns:p14="http://schemas.microsoft.com/office/powerpoint/2010/main" val="1475724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CE7DC-BF6D-8FF9-5889-AEB5CAC09F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A5C397-CDFE-1D24-1C03-41528C9A8B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AD7FA32-BC71-66E2-C292-7DC6F2509D51}"/>
              </a:ext>
            </a:extLst>
          </p:cNvPr>
          <p:cNvSpPr>
            <a:spLocks noGrp="1"/>
          </p:cNvSpPr>
          <p:nvPr>
            <p:ph type="dt" sz="half" idx="10"/>
          </p:nvPr>
        </p:nvSpPr>
        <p:spPr/>
        <p:txBody>
          <a:bodyPr/>
          <a:lstStyle/>
          <a:p>
            <a:fld id="{BB6582AF-1DD8-7544-8C15-72F5FE500811}" type="datetime1">
              <a:rPr lang="en-US" smtClean="0"/>
              <a:t>4/7/26</a:t>
            </a:fld>
            <a:endParaRPr lang="en-US"/>
          </a:p>
        </p:txBody>
      </p:sp>
      <p:sp>
        <p:nvSpPr>
          <p:cNvPr id="5" name="Footer Placeholder 4">
            <a:extLst>
              <a:ext uri="{FF2B5EF4-FFF2-40B4-BE49-F238E27FC236}">
                <a16:creationId xmlns:a16="http://schemas.microsoft.com/office/drawing/2014/main" id="{96AE1C94-D793-D632-9CEE-A849D1271B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A6FB32-FF11-A128-116C-DE0AE8C7BD75}"/>
              </a:ext>
            </a:extLst>
          </p:cNvPr>
          <p:cNvSpPr>
            <a:spLocks noGrp="1"/>
          </p:cNvSpPr>
          <p:nvPr>
            <p:ph type="sldNum" sz="quarter" idx="12"/>
          </p:nvPr>
        </p:nvSpPr>
        <p:spPr/>
        <p:txBody>
          <a:bodyPr/>
          <a:lstStyle/>
          <a:p>
            <a:fld id="{1BC61D95-3A4B-854A-99CD-5C93B78D6681}" type="slidenum">
              <a:rPr lang="en-US" smtClean="0"/>
              <a:t>‹#›</a:t>
            </a:fld>
            <a:endParaRPr lang="en-US"/>
          </a:p>
        </p:txBody>
      </p:sp>
    </p:spTree>
    <p:extLst>
      <p:ext uri="{BB962C8B-B14F-4D97-AF65-F5344CB8AC3E}">
        <p14:creationId xmlns:p14="http://schemas.microsoft.com/office/powerpoint/2010/main" val="1243651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1301D-5C6F-C392-1906-042A769794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593538-CFE0-A7D8-A41F-C80254CF46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6D6-F109-BD9E-B640-0989863F775D}"/>
              </a:ext>
            </a:extLst>
          </p:cNvPr>
          <p:cNvSpPr>
            <a:spLocks noGrp="1"/>
          </p:cNvSpPr>
          <p:nvPr>
            <p:ph type="dt" sz="half" idx="10"/>
          </p:nvPr>
        </p:nvSpPr>
        <p:spPr/>
        <p:txBody>
          <a:bodyPr/>
          <a:lstStyle/>
          <a:p>
            <a:fld id="{B76554E4-347C-124A-86A0-A8483118AC92}" type="datetime1">
              <a:rPr lang="en-US" smtClean="0"/>
              <a:t>4/7/26</a:t>
            </a:fld>
            <a:endParaRPr lang="en-US"/>
          </a:p>
        </p:txBody>
      </p:sp>
      <p:sp>
        <p:nvSpPr>
          <p:cNvPr id="5" name="Footer Placeholder 4">
            <a:extLst>
              <a:ext uri="{FF2B5EF4-FFF2-40B4-BE49-F238E27FC236}">
                <a16:creationId xmlns:a16="http://schemas.microsoft.com/office/drawing/2014/main" id="{3193429E-96C8-C3EB-324F-8011A41FCD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9DB0E7-3E8B-63BF-8C0E-4A0CBCB84202}"/>
              </a:ext>
            </a:extLst>
          </p:cNvPr>
          <p:cNvSpPr>
            <a:spLocks noGrp="1"/>
          </p:cNvSpPr>
          <p:nvPr>
            <p:ph type="sldNum" sz="quarter" idx="12"/>
          </p:nvPr>
        </p:nvSpPr>
        <p:spPr/>
        <p:txBody>
          <a:bodyPr/>
          <a:lstStyle/>
          <a:p>
            <a:fld id="{1BC61D95-3A4B-854A-99CD-5C93B78D6681}" type="slidenum">
              <a:rPr lang="en-US" smtClean="0"/>
              <a:t>‹#›</a:t>
            </a:fld>
            <a:endParaRPr lang="en-US"/>
          </a:p>
        </p:txBody>
      </p:sp>
    </p:spTree>
    <p:extLst>
      <p:ext uri="{BB962C8B-B14F-4D97-AF65-F5344CB8AC3E}">
        <p14:creationId xmlns:p14="http://schemas.microsoft.com/office/powerpoint/2010/main" val="1263388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E17A94-30E1-AAFD-5BBE-BAFEFBB4CD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984BE09-866E-D19A-4DC4-B959EF7BBD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23F0C7-BD6C-9CE5-4D2F-2AE264A6B3A2}"/>
              </a:ext>
            </a:extLst>
          </p:cNvPr>
          <p:cNvSpPr>
            <a:spLocks noGrp="1"/>
          </p:cNvSpPr>
          <p:nvPr>
            <p:ph type="dt" sz="half" idx="10"/>
          </p:nvPr>
        </p:nvSpPr>
        <p:spPr/>
        <p:txBody>
          <a:bodyPr/>
          <a:lstStyle/>
          <a:p>
            <a:fld id="{5D50EC08-FA37-5A44-B180-AF169D6E7EB8}" type="datetime1">
              <a:rPr lang="en-US" smtClean="0"/>
              <a:t>4/7/26</a:t>
            </a:fld>
            <a:endParaRPr lang="en-US"/>
          </a:p>
        </p:txBody>
      </p:sp>
      <p:sp>
        <p:nvSpPr>
          <p:cNvPr id="5" name="Footer Placeholder 4">
            <a:extLst>
              <a:ext uri="{FF2B5EF4-FFF2-40B4-BE49-F238E27FC236}">
                <a16:creationId xmlns:a16="http://schemas.microsoft.com/office/drawing/2014/main" id="{A0927F25-9CC9-BE8D-536B-916D50E7F5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FA3B3A-E38A-FEF9-33DB-3A4B41C0993E}"/>
              </a:ext>
            </a:extLst>
          </p:cNvPr>
          <p:cNvSpPr>
            <a:spLocks noGrp="1"/>
          </p:cNvSpPr>
          <p:nvPr>
            <p:ph type="sldNum" sz="quarter" idx="12"/>
          </p:nvPr>
        </p:nvSpPr>
        <p:spPr/>
        <p:txBody>
          <a:bodyPr/>
          <a:lstStyle/>
          <a:p>
            <a:fld id="{1BC61D95-3A4B-854A-99CD-5C93B78D6681}" type="slidenum">
              <a:rPr lang="en-US" smtClean="0"/>
              <a:t>‹#›</a:t>
            </a:fld>
            <a:endParaRPr lang="en-US"/>
          </a:p>
        </p:txBody>
      </p:sp>
    </p:spTree>
    <p:extLst>
      <p:ext uri="{BB962C8B-B14F-4D97-AF65-F5344CB8AC3E}">
        <p14:creationId xmlns:p14="http://schemas.microsoft.com/office/powerpoint/2010/main" val="559817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39886-6C09-0506-D196-E6AD1C4AB0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21AEDA-1A11-74A8-7E8F-3CCCB7B623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57185C-2129-C8A8-EC46-235E40869EA6}"/>
              </a:ext>
            </a:extLst>
          </p:cNvPr>
          <p:cNvSpPr>
            <a:spLocks noGrp="1"/>
          </p:cNvSpPr>
          <p:nvPr>
            <p:ph type="dt" sz="half" idx="10"/>
          </p:nvPr>
        </p:nvSpPr>
        <p:spPr/>
        <p:txBody>
          <a:bodyPr/>
          <a:lstStyle/>
          <a:p>
            <a:fld id="{F66EB413-0250-114B-8BCE-5A69C5D84C1E}" type="datetime1">
              <a:rPr lang="en-US" smtClean="0"/>
              <a:t>4/7/26</a:t>
            </a:fld>
            <a:endParaRPr lang="en-US"/>
          </a:p>
        </p:txBody>
      </p:sp>
      <p:sp>
        <p:nvSpPr>
          <p:cNvPr id="5" name="Footer Placeholder 4">
            <a:extLst>
              <a:ext uri="{FF2B5EF4-FFF2-40B4-BE49-F238E27FC236}">
                <a16:creationId xmlns:a16="http://schemas.microsoft.com/office/drawing/2014/main" id="{A1582837-72BD-3D4B-CB40-5AC2900F9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3723FA-8247-26EE-533A-15A330E0B400}"/>
              </a:ext>
            </a:extLst>
          </p:cNvPr>
          <p:cNvSpPr>
            <a:spLocks noGrp="1"/>
          </p:cNvSpPr>
          <p:nvPr>
            <p:ph type="sldNum" sz="quarter" idx="12"/>
          </p:nvPr>
        </p:nvSpPr>
        <p:spPr/>
        <p:txBody>
          <a:bodyPr/>
          <a:lstStyle/>
          <a:p>
            <a:fld id="{1BC61D95-3A4B-854A-99CD-5C93B78D6681}" type="slidenum">
              <a:rPr lang="en-US" smtClean="0"/>
              <a:t>‹#›</a:t>
            </a:fld>
            <a:endParaRPr lang="en-US"/>
          </a:p>
        </p:txBody>
      </p:sp>
    </p:spTree>
    <p:extLst>
      <p:ext uri="{BB962C8B-B14F-4D97-AF65-F5344CB8AC3E}">
        <p14:creationId xmlns:p14="http://schemas.microsoft.com/office/powerpoint/2010/main" val="2053942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2F381-D00E-66E2-F36A-9F5FFC33D7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4570534-F778-9D11-7C62-9B6D6207D8A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E63C2A-0A2C-3CE0-A4D5-6C741992091C}"/>
              </a:ext>
            </a:extLst>
          </p:cNvPr>
          <p:cNvSpPr>
            <a:spLocks noGrp="1"/>
          </p:cNvSpPr>
          <p:nvPr>
            <p:ph type="dt" sz="half" idx="10"/>
          </p:nvPr>
        </p:nvSpPr>
        <p:spPr/>
        <p:txBody>
          <a:bodyPr/>
          <a:lstStyle/>
          <a:p>
            <a:fld id="{E186248D-D69C-DF45-B255-8DB89AC42096}" type="datetime1">
              <a:rPr lang="en-US" smtClean="0"/>
              <a:t>4/7/26</a:t>
            </a:fld>
            <a:endParaRPr lang="en-US"/>
          </a:p>
        </p:txBody>
      </p:sp>
      <p:sp>
        <p:nvSpPr>
          <p:cNvPr id="5" name="Footer Placeholder 4">
            <a:extLst>
              <a:ext uri="{FF2B5EF4-FFF2-40B4-BE49-F238E27FC236}">
                <a16:creationId xmlns:a16="http://schemas.microsoft.com/office/drawing/2014/main" id="{DFDADB53-FBB3-5D1D-4458-27F0D7E5DE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E87F14-5854-2484-D583-F77774FBE56E}"/>
              </a:ext>
            </a:extLst>
          </p:cNvPr>
          <p:cNvSpPr>
            <a:spLocks noGrp="1"/>
          </p:cNvSpPr>
          <p:nvPr>
            <p:ph type="sldNum" sz="quarter" idx="12"/>
          </p:nvPr>
        </p:nvSpPr>
        <p:spPr/>
        <p:txBody>
          <a:bodyPr/>
          <a:lstStyle/>
          <a:p>
            <a:fld id="{1BC61D95-3A4B-854A-99CD-5C93B78D6681}" type="slidenum">
              <a:rPr lang="en-US" smtClean="0"/>
              <a:t>‹#›</a:t>
            </a:fld>
            <a:endParaRPr lang="en-US"/>
          </a:p>
        </p:txBody>
      </p:sp>
    </p:spTree>
    <p:extLst>
      <p:ext uri="{BB962C8B-B14F-4D97-AF65-F5344CB8AC3E}">
        <p14:creationId xmlns:p14="http://schemas.microsoft.com/office/powerpoint/2010/main" val="208367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DE25D-D810-E0BC-26AC-F227026379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6E4C1B-7AA9-EB9B-07F7-149ED994F2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7D1ECF-3466-081D-BA3B-A93DDBDE16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B85FEE-30F9-8B03-494F-3C903D195E85}"/>
              </a:ext>
            </a:extLst>
          </p:cNvPr>
          <p:cNvSpPr>
            <a:spLocks noGrp="1"/>
          </p:cNvSpPr>
          <p:nvPr>
            <p:ph type="dt" sz="half" idx="10"/>
          </p:nvPr>
        </p:nvSpPr>
        <p:spPr/>
        <p:txBody>
          <a:bodyPr/>
          <a:lstStyle/>
          <a:p>
            <a:fld id="{9A587A10-4303-E64A-A0E5-F17D65F8B503}" type="datetime1">
              <a:rPr lang="en-US" smtClean="0"/>
              <a:t>4/7/26</a:t>
            </a:fld>
            <a:endParaRPr lang="en-US"/>
          </a:p>
        </p:txBody>
      </p:sp>
      <p:sp>
        <p:nvSpPr>
          <p:cNvPr id="6" name="Footer Placeholder 5">
            <a:extLst>
              <a:ext uri="{FF2B5EF4-FFF2-40B4-BE49-F238E27FC236}">
                <a16:creationId xmlns:a16="http://schemas.microsoft.com/office/drawing/2014/main" id="{62CCFEA6-B369-3067-3EE4-AB4C034F4A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F8AB73-C72E-3E65-517F-244D6B0A11A4}"/>
              </a:ext>
            </a:extLst>
          </p:cNvPr>
          <p:cNvSpPr>
            <a:spLocks noGrp="1"/>
          </p:cNvSpPr>
          <p:nvPr>
            <p:ph type="sldNum" sz="quarter" idx="12"/>
          </p:nvPr>
        </p:nvSpPr>
        <p:spPr/>
        <p:txBody>
          <a:bodyPr/>
          <a:lstStyle/>
          <a:p>
            <a:fld id="{1BC61D95-3A4B-854A-99CD-5C93B78D6681}" type="slidenum">
              <a:rPr lang="en-US" smtClean="0"/>
              <a:t>‹#›</a:t>
            </a:fld>
            <a:endParaRPr lang="en-US"/>
          </a:p>
        </p:txBody>
      </p:sp>
    </p:spTree>
    <p:extLst>
      <p:ext uri="{BB962C8B-B14F-4D97-AF65-F5344CB8AC3E}">
        <p14:creationId xmlns:p14="http://schemas.microsoft.com/office/powerpoint/2010/main" val="683943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5DFB8-418B-52D3-76E5-AED5E68C05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6E1E74-0CF3-EB3F-8A7A-B8AFDADC4F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B760B4-508D-01D0-7785-070864381A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6E4C46-7338-C622-0B4D-7A2E188B94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C07D33-D360-D862-1561-9589074A43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EC9965-AEE3-F5E3-3D93-4EE5930BE0E4}"/>
              </a:ext>
            </a:extLst>
          </p:cNvPr>
          <p:cNvSpPr>
            <a:spLocks noGrp="1"/>
          </p:cNvSpPr>
          <p:nvPr>
            <p:ph type="dt" sz="half" idx="10"/>
          </p:nvPr>
        </p:nvSpPr>
        <p:spPr/>
        <p:txBody>
          <a:bodyPr/>
          <a:lstStyle/>
          <a:p>
            <a:fld id="{E2BDB02E-9498-2C41-9B5D-E67068B98D67}" type="datetime1">
              <a:rPr lang="en-US" smtClean="0"/>
              <a:t>4/7/26</a:t>
            </a:fld>
            <a:endParaRPr lang="en-US"/>
          </a:p>
        </p:txBody>
      </p:sp>
      <p:sp>
        <p:nvSpPr>
          <p:cNvPr id="8" name="Footer Placeholder 7">
            <a:extLst>
              <a:ext uri="{FF2B5EF4-FFF2-40B4-BE49-F238E27FC236}">
                <a16:creationId xmlns:a16="http://schemas.microsoft.com/office/drawing/2014/main" id="{CE72552A-0BF9-2D04-2AD3-8BD6CD6FCB5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6DB1028-D0A8-90E4-0826-C83EAAA656DE}"/>
              </a:ext>
            </a:extLst>
          </p:cNvPr>
          <p:cNvSpPr>
            <a:spLocks noGrp="1"/>
          </p:cNvSpPr>
          <p:nvPr>
            <p:ph type="sldNum" sz="quarter" idx="12"/>
          </p:nvPr>
        </p:nvSpPr>
        <p:spPr/>
        <p:txBody>
          <a:bodyPr/>
          <a:lstStyle/>
          <a:p>
            <a:fld id="{1BC61D95-3A4B-854A-99CD-5C93B78D6681}" type="slidenum">
              <a:rPr lang="en-US" smtClean="0"/>
              <a:t>‹#›</a:t>
            </a:fld>
            <a:endParaRPr lang="en-US"/>
          </a:p>
        </p:txBody>
      </p:sp>
    </p:spTree>
    <p:extLst>
      <p:ext uri="{BB962C8B-B14F-4D97-AF65-F5344CB8AC3E}">
        <p14:creationId xmlns:p14="http://schemas.microsoft.com/office/powerpoint/2010/main" val="3827517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11B83-FB7C-D8E4-2308-641669A3DD7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BFCCA3-6F0D-8115-6BBD-4D66FEED3B64}"/>
              </a:ext>
            </a:extLst>
          </p:cNvPr>
          <p:cNvSpPr>
            <a:spLocks noGrp="1"/>
          </p:cNvSpPr>
          <p:nvPr>
            <p:ph type="dt" sz="half" idx="10"/>
          </p:nvPr>
        </p:nvSpPr>
        <p:spPr/>
        <p:txBody>
          <a:bodyPr/>
          <a:lstStyle/>
          <a:p>
            <a:fld id="{97F07382-6533-1F4B-901F-CCFB58DFBC88}" type="datetime1">
              <a:rPr lang="en-US" smtClean="0"/>
              <a:t>4/7/26</a:t>
            </a:fld>
            <a:endParaRPr lang="en-US"/>
          </a:p>
        </p:txBody>
      </p:sp>
      <p:sp>
        <p:nvSpPr>
          <p:cNvPr id="4" name="Footer Placeholder 3">
            <a:extLst>
              <a:ext uri="{FF2B5EF4-FFF2-40B4-BE49-F238E27FC236}">
                <a16:creationId xmlns:a16="http://schemas.microsoft.com/office/drawing/2014/main" id="{A7E71B4A-C764-A2C9-4026-6005A167456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872D0EB-1CD1-D922-EE8E-9445061E3156}"/>
              </a:ext>
            </a:extLst>
          </p:cNvPr>
          <p:cNvSpPr>
            <a:spLocks noGrp="1"/>
          </p:cNvSpPr>
          <p:nvPr>
            <p:ph type="sldNum" sz="quarter" idx="12"/>
          </p:nvPr>
        </p:nvSpPr>
        <p:spPr/>
        <p:txBody>
          <a:bodyPr/>
          <a:lstStyle/>
          <a:p>
            <a:fld id="{1BC61D95-3A4B-854A-99CD-5C93B78D6681}" type="slidenum">
              <a:rPr lang="en-US" smtClean="0"/>
              <a:t>‹#›</a:t>
            </a:fld>
            <a:endParaRPr lang="en-US"/>
          </a:p>
        </p:txBody>
      </p:sp>
    </p:spTree>
    <p:extLst>
      <p:ext uri="{BB962C8B-B14F-4D97-AF65-F5344CB8AC3E}">
        <p14:creationId xmlns:p14="http://schemas.microsoft.com/office/powerpoint/2010/main" val="2295204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50A159-D88F-8899-EB59-316185619A6B}"/>
              </a:ext>
            </a:extLst>
          </p:cNvPr>
          <p:cNvSpPr>
            <a:spLocks noGrp="1"/>
          </p:cNvSpPr>
          <p:nvPr>
            <p:ph type="dt" sz="half" idx="10"/>
          </p:nvPr>
        </p:nvSpPr>
        <p:spPr/>
        <p:txBody>
          <a:bodyPr/>
          <a:lstStyle/>
          <a:p>
            <a:fld id="{3B58468B-5CBD-5941-81F7-AC6365C8345D}" type="datetime1">
              <a:rPr lang="en-US" smtClean="0"/>
              <a:t>4/7/26</a:t>
            </a:fld>
            <a:endParaRPr lang="en-US"/>
          </a:p>
        </p:txBody>
      </p:sp>
      <p:sp>
        <p:nvSpPr>
          <p:cNvPr id="3" name="Footer Placeholder 2">
            <a:extLst>
              <a:ext uri="{FF2B5EF4-FFF2-40B4-BE49-F238E27FC236}">
                <a16:creationId xmlns:a16="http://schemas.microsoft.com/office/drawing/2014/main" id="{ABEEDDDE-B131-25DC-E5E3-BC908A6BDF0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2BF2588-181B-F1CD-F5A7-09F323A993DB}"/>
              </a:ext>
            </a:extLst>
          </p:cNvPr>
          <p:cNvSpPr>
            <a:spLocks noGrp="1"/>
          </p:cNvSpPr>
          <p:nvPr>
            <p:ph type="sldNum" sz="quarter" idx="12"/>
          </p:nvPr>
        </p:nvSpPr>
        <p:spPr/>
        <p:txBody>
          <a:bodyPr/>
          <a:lstStyle/>
          <a:p>
            <a:fld id="{1BC61D95-3A4B-854A-99CD-5C93B78D6681}" type="slidenum">
              <a:rPr lang="en-US" smtClean="0"/>
              <a:t>‹#›</a:t>
            </a:fld>
            <a:endParaRPr lang="en-US"/>
          </a:p>
        </p:txBody>
      </p:sp>
    </p:spTree>
    <p:extLst>
      <p:ext uri="{BB962C8B-B14F-4D97-AF65-F5344CB8AC3E}">
        <p14:creationId xmlns:p14="http://schemas.microsoft.com/office/powerpoint/2010/main" val="479525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89F67-7D47-B338-8564-CE6242AB5B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A44330-A8A8-6F41-2CDF-4699222028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974C0E-4578-99FF-5461-F763C934B7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77D0D5-AC61-1050-A661-0AFB51AD21B6}"/>
              </a:ext>
            </a:extLst>
          </p:cNvPr>
          <p:cNvSpPr>
            <a:spLocks noGrp="1"/>
          </p:cNvSpPr>
          <p:nvPr>
            <p:ph type="dt" sz="half" idx="10"/>
          </p:nvPr>
        </p:nvSpPr>
        <p:spPr/>
        <p:txBody>
          <a:bodyPr/>
          <a:lstStyle/>
          <a:p>
            <a:fld id="{6DBC890D-E464-5048-A5DB-0290CC45F274}" type="datetime1">
              <a:rPr lang="en-US" smtClean="0"/>
              <a:t>4/7/26</a:t>
            </a:fld>
            <a:endParaRPr lang="en-US"/>
          </a:p>
        </p:txBody>
      </p:sp>
      <p:sp>
        <p:nvSpPr>
          <p:cNvPr id="6" name="Footer Placeholder 5">
            <a:extLst>
              <a:ext uri="{FF2B5EF4-FFF2-40B4-BE49-F238E27FC236}">
                <a16:creationId xmlns:a16="http://schemas.microsoft.com/office/drawing/2014/main" id="{6004BDF9-001A-14A6-E9E2-1135F83D03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B0F5E0-80AC-44A6-CE5A-11C9DECDCABC}"/>
              </a:ext>
            </a:extLst>
          </p:cNvPr>
          <p:cNvSpPr>
            <a:spLocks noGrp="1"/>
          </p:cNvSpPr>
          <p:nvPr>
            <p:ph type="sldNum" sz="quarter" idx="12"/>
          </p:nvPr>
        </p:nvSpPr>
        <p:spPr/>
        <p:txBody>
          <a:bodyPr/>
          <a:lstStyle/>
          <a:p>
            <a:fld id="{1BC61D95-3A4B-854A-99CD-5C93B78D6681}" type="slidenum">
              <a:rPr lang="en-US" smtClean="0"/>
              <a:t>‹#›</a:t>
            </a:fld>
            <a:endParaRPr lang="en-US"/>
          </a:p>
        </p:txBody>
      </p:sp>
    </p:spTree>
    <p:extLst>
      <p:ext uri="{BB962C8B-B14F-4D97-AF65-F5344CB8AC3E}">
        <p14:creationId xmlns:p14="http://schemas.microsoft.com/office/powerpoint/2010/main" val="2539457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6B28C-0605-15B0-5695-AB80A69F71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296B0B5-0DBB-2838-57DC-79C3673F4E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B23A52-5355-A433-4F94-58809365D9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81957F-EBAB-2606-6248-36F905327A42}"/>
              </a:ext>
            </a:extLst>
          </p:cNvPr>
          <p:cNvSpPr>
            <a:spLocks noGrp="1"/>
          </p:cNvSpPr>
          <p:nvPr>
            <p:ph type="dt" sz="half" idx="10"/>
          </p:nvPr>
        </p:nvSpPr>
        <p:spPr/>
        <p:txBody>
          <a:bodyPr/>
          <a:lstStyle/>
          <a:p>
            <a:fld id="{0C4D2DD7-998A-C948-A45F-9FBC0007FD54}" type="datetime1">
              <a:rPr lang="en-US" smtClean="0"/>
              <a:t>4/7/26</a:t>
            </a:fld>
            <a:endParaRPr lang="en-US"/>
          </a:p>
        </p:txBody>
      </p:sp>
      <p:sp>
        <p:nvSpPr>
          <p:cNvPr id="6" name="Footer Placeholder 5">
            <a:extLst>
              <a:ext uri="{FF2B5EF4-FFF2-40B4-BE49-F238E27FC236}">
                <a16:creationId xmlns:a16="http://schemas.microsoft.com/office/drawing/2014/main" id="{D0AEE3CF-E367-9FA2-30C6-F9CF128E14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93EE49-CDAD-7FD1-467A-DFE64C803BF5}"/>
              </a:ext>
            </a:extLst>
          </p:cNvPr>
          <p:cNvSpPr>
            <a:spLocks noGrp="1"/>
          </p:cNvSpPr>
          <p:nvPr>
            <p:ph type="sldNum" sz="quarter" idx="12"/>
          </p:nvPr>
        </p:nvSpPr>
        <p:spPr/>
        <p:txBody>
          <a:bodyPr/>
          <a:lstStyle/>
          <a:p>
            <a:fld id="{1BC61D95-3A4B-854A-99CD-5C93B78D6681}" type="slidenum">
              <a:rPr lang="en-US" smtClean="0"/>
              <a:t>‹#›</a:t>
            </a:fld>
            <a:endParaRPr lang="en-US"/>
          </a:p>
        </p:txBody>
      </p:sp>
    </p:spTree>
    <p:extLst>
      <p:ext uri="{BB962C8B-B14F-4D97-AF65-F5344CB8AC3E}">
        <p14:creationId xmlns:p14="http://schemas.microsoft.com/office/powerpoint/2010/main" val="869911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D45655-532B-8B7A-9DD1-E967FCBD6C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13176B-C15D-E270-2F92-B6BD124A42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960561-DE4C-18D4-93F1-2DBD85EC89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C13B0F4-7E31-584C-8E48-52EEC39C6B93}" type="datetime1">
              <a:rPr lang="en-US" smtClean="0"/>
              <a:t>4/7/26</a:t>
            </a:fld>
            <a:endParaRPr lang="en-US"/>
          </a:p>
        </p:txBody>
      </p:sp>
      <p:sp>
        <p:nvSpPr>
          <p:cNvPr id="5" name="Footer Placeholder 4">
            <a:extLst>
              <a:ext uri="{FF2B5EF4-FFF2-40B4-BE49-F238E27FC236}">
                <a16:creationId xmlns:a16="http://schemas.microsoft.com/office/drawing/2014/main" id="{CED1EDA6-50F6-AFE4-F603-68785C893D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2E169E7-C0FA-ED35-F9B6-696D155E50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C61D95-3A4B-854A-99CD-5C93B78D6681}" type="slidenum">
              <a:rPr lang="en-US" smtClean="0"/>
              <a:t>‹#›</a:t>
            </a:fld>
            <a:endParaRPr lang="en-US"/>
          </a:p>
        </p:txBody>
      </p:sp>
    </p:spTree>
    <p:extLst>
      <p:ext uri="{BB962C8B-B14F-4D97-AF65-F5344CB8AC3E}">
        <p14:creationId xmlns:p14="http://schemas.microsoft.com/office/powerpoint/2010/main" val="561845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7.emf"/><Relationship Id="rId5" Type="http://schemas.openxmlformats.org/officeDocument/2006/relationships/image" Target="../media/image32.jpe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2.jpeg"/><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emf"/><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11.emf"/><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12.png"/><Relationship Id="rId7" Type="http://schemas.openxmlformats.org/officeDocument/2006/relationships/image" Target="../media/image20.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A00CF21-788F-A54C-08D5-2ECD70413605}"/>
              </a:ext>
            </a:extLst>
          </p:cNvPr>
          <p:cNvSpPr/>
          <p:nvPr/>
        </p:nvSpPr>
        <p:spPr>
          <a:xfrm>
            <a:off x="0" y="0"/>
            <a:ext cx="12192000" cy="45720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8C798621-88F8-08AB-EE6D-48C7A5429015}"/>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76E6CBB-1A24-AB9B-15E7-A959E6C3A089}"/>
              </a:ext>
            </a:extLst>
          </p:cNvPr>
          <p:cNvSpPr txBox="1"/>
          <p:nvPr/>
        </p:nvSpPr>
        <p:spPr>
          <a:xfrm>
            <a:off x="914400" y="1142645"/>
            <a:ext cx="9782355" cy="892552"/>
          </a:xfrm>
          <a:prstGeom prst="rect">
            <a:avLst/>
          </a:prstGeom>
          <a:noFill/>
        </p:spPr>
        <p:txBody>
          <a:bodyPr wrap="square" rtlCol="0">
            <a:spAutoFit/>
          </a:bodyPr>
          <a:lstStyle/>
          <a:p>
            <a:r>
              <a:rPr lang="en-US" sz="2600" b="1">
                <a:latin typeface="Times New Roman" panose="02020603050405020304" pitchFamily="18" charset="0"/>
                <a:cs typeface="Times New Roman" panose="02020603050405020304" pitchFamily="18" charset="0"/>
              </a:rPr>
              <a:t>BUSFIN 4228 - Consumer Discretionary Sector - Stock Recommendations</a:t>
            </a:r>
          </a:p>
        </p:txBody>
      </p:sp>
      <p:sp>
        <p:nvSpPr>
          <p:cNvPr id="10" name="TextBox 9">
            <a:extLst>
              <a:ext uri="{FF2B5EF4-FFF2-40B4-BE49-F238E27FC236}">
                <a16:creationId xmlns:a16="http://schemas.microsoft.com/office/drawing/2014/main" id="{0D773BE2-5D39-BF09-9CF9-9A0B83EAAE8D}"/>
              </a:ext>
            </a:extLst>
          </p:cNvPr>
          <p:cNvSpPr txBox="1"/>
          <p:nvPr/>
        </p:nvSpPr>
        <p:spPr>
          <a:xfrm>
            <a:off x="914400" y="2034433"/>
            <a:ext cx="1681784" cy="369332"/>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April 7, 2026</a:t>
            </a:r>
          </a:p>
        </p:txBody>
      </p:sp>
      <p:sp>
        <p:nvSpPr>
          <p:cNvPr id="2" name="TextBox 1">
            <a:extLst>
              <a:ext uri="{FF2B5EF4-FFF2-40B4-BE49-F238E27FC236}">
                <a16:creationId xmlns:a16="http://schemas.microsoft.com/office/drawing/2014/main" id="{2DC81CE7-6BB7-1417-3F71-3CD0A802B1D6}"/>
              </a:ext>
            </a:extLst>
          </p:cNvPr>
          <p:cNvSpPr txBox="1"/>
          <p:nvPr/>
        </p:nvSpPr>
        <p:spPr>
          <a:xfrm>
            <a:off x="914400" y="6045260"/>
            <a:ext cx="7377194" cy="307777"/>
          </a:xfrm>
          <a:prstGeom prst="rect">
            <a:avLst/>
          </a:prstGeom>
          <a:noFill/>
        </p:spPr>
        <p:txBody>
          <a:bodyPr wrap="square" rtlCol="0">
            <a:spAutoFit/>
          </a:bodyPr>
          <a:lstStyle/>
          <a:p>
            <a:r>
              <a:rPr lang="en-US" sz="1400">
                <a:latin typeface="Times New Roman" panose="02020603050405020304" pitchFamily="18" charset="0"/>
                <a:cs typeface="Times New Roman" panose="02020603050405020304" pitchFamily="18" charset="0"/>
              </a:rPr>
              <a:t>Members: Kun (Quinn) Bai, Reed Andrews, Kailyn Amadio, Tyler Axelsen, William Bertin</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95DCA-01C4-B9D7-48D2-6A8BBAF3CFA5}"/>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2D5F2FE-7255-4F61-77CC-9256BB7B345D}"/>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9E8A1323-F98D-8AD0-9E7D-0DC5ECF7B5E1}"/>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9B2BA66-113A-A7B9-0564-781E73E120CA}"/>
              </a:ext>
            </a:extLst>
          </p:cNvPr>
          <p:cNvSpPr txBox="1"/>
          <p:nvPr/>
        </p:nvSpPr>
        <p:spPr>
          <a:xfrm>
            <a:off x="457197" y="685800"/>
            <a:ext cx="4928841"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Financial Analysis &amp; Valuation, Continued</a:t>
            </a:r>
          </a:p>
        </p:txBody>
      </p:sp>
      <p:sp>
        <p:nvSpPr>
          <p:cNvPr id="13" name="TextBox 12">
            <a:extLst>
              <a:ext uri="{FF2B5EF4-FFF2-40B4-BE49-F238E27FC236}">
                <a16:creationId xmlns:a16="http://schemas.microsoft.com/office/drawing/2014/main" id="{CA3A03BD-BF9C-F9C3-B8B3-D9E5A833AE47}"/>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pic>
        <p:nvPicPr>
          <p:cNvPr id="2" name="Picture 1">
            <a:extLst>
              <a:ext uri="{FF2B5EF4-FFF2-40B4-BE49-F238E27FC236}">
                <a16:creationId xmlns:a16="http://schemas.microsoft.com/office/drawing/2014/main" id="{19DD31CF-53A9-1507-9EE2-C68D9DA1C6C3}"/>
              </a:ext>
            </a:extLst>
          </p:cNvPr>
          <p:cNvPicPr>
            <a:picLocks noChangeAspect="1"/>
          </p:cNvPicPr>
          <p:nvPr/>
        </p:nvPicPr>
        <p:blipFill>
          <a:blip r:embed="rId3"/>
          <a:stretch>
            <a:fillRect/>
          </a:stretch>
        </p:blipFill>
        <p:spPr>
          <a:xfrm>
            <a:off x="10739120" y="358902"/>
            <a:ext cx="1162304" cy="653796"/>
          </a:xfrm>
          <a:prstGeom prst="rect">
            <a:avLst/>
          </a:prstGeom>
        </p:spPr>
      </p:pic>
      <p:pic>
        <p:nvPicPr>
          <p:cNvPr id="12" name="Picture 11">
            <a:extLst>
              <a:ext uri="{FF2B5EF4-FFF2-40B4-BE49-F238E27FC236}">
                <a16:creationId xmlns:a16="http://schemas.microsoft.com/office/drawing/2014/main" id="{3F540F37-E15B-27F5-2996-705B5F769A9E}"/>
              </a:ext>
            </a:extLst>
          </p:cNvPr>
          <p:cNvPicPr>
            <a:picLocks noChangeAspect="1"/>
          </p:cNvPicPr>
          <p:nvPr/>
        </p:nvPicPr>
        <p:blipFill>
          <a:blip r:embed="rId4"/>
          <a:stretch>
            <a:fillRect/>
          </a:stretch>
        </p:blipFill>
        <p:spPr>
          <a:xfrm>
            <a:off x="457198" y="1147348"/>
            <a:ext cx="7337504" cy="1582319"/>
          </a:xfrm>
          <a:prstGeom prst="rect">
            <a:avLst/>
          </a:prstGeom>
        </p:spPr>
      </p:pic>
      <p:sp>
        <p:nvSpPr>
          <p:cNvPr id="20" name="TextBox 19">
            <a:extLst>
              <a:ext uri="{FF2B5EF4-FFF2-40B4-BE49-F238E27FC236}">
                <a16:creationId xmlns:a16="http://schemas.microsoft.com/office/drawing/2014/main" id="{200A3AB4-0292-E4D1-D2E7-C676F28A1750}"/>
              </a:ext>
            </a:extLst>
          </p:cNvPr>
          <p:cNvSpPr txBox="1"/>
          <p:nvPr/>
        </p:nvSpPr>
        <p:spPr>
          <a:xfrm>
            <a:off x="8229598" y="2355951"/>
            <a:ext cx="2673744" cy="369332"/>
          </a:xfrm>
          <a:prstGeom prst="rect">
            <a:avLst/>
          </a:prstGeom>
          <a:noFill/>
          <a:ln w="15875">
            <a:solidFill>
              <a:srgbClr val="BB0000"/>
            </a:solidFill>
          </a:ln>
        </p:spPr>
        <p:txBody>
          <a:bodyPr wrap="square" rtlCol="0">
            <a:spAutoFit/>
          </a:bodyPr>
          <a:lstStyle/>
          <a:p>
            <a:r>
              <a:rPr lang="en-US" dirty="0">
                <a:latin typeface="Times New Roman" panose="02020603050405020304" pitchFamily="18" charset="0"/>
                <a:cs typeface="Times New Roman" panose="02020603050405020304" pitchFamily="18" charset="0"/>
              </a:rPr>
              <a:t>Recommendation: HOLD</a:t>
            </a:r>
          </a:p>
        </p:txBody>
      </p:sp>
      <p:pic>
        <p:nvPicPr>
          <p:cNvPr id="25" name="Picture 24">
            <a:extLst>
              <a:ext uri="{FF2B5EF4-FFF2-40B4-BE49-F238E27FC236}">
                <a16:creationId xmlns:a16="http://schemas.microsoft.com/office/drawing/2014/main" id="{498FE19E-5B1A-A08B-3A00-D3F917D967EA}"/>
              </a:ext>
            </a:extLst>
          </p:cNvPr>
          <p:cNvPicPr>
            <a:picLocks noChangeAspect="1"/>
          </p:cNvPicPr>
          <p:nvPr/>
        </p:nvPicPr>
        <p:blipFill>
          <a:blip r:embed="rId5"/>
          <a:stretch>
            <a:fillRect/>
          </a:stretch>
        </p:blipFill>
        <p:spPr>
          <a:xfrm>
            <a:off x="8229598" y="1147348"/>
            <a:ext cx="2673744" cy="1075156"/>
          </a:xfrm>
          <a:prstGeom prst="rect">
            <a:avLst/>
          </a:prstGeom>
        </p:spPr>
      </p:pic>
      <p:sp>
        <p:nvSpPr>
          <p:cNvPr id="26" name="Slide Number Placeholder 25">
            <a:extLst>
              <a:ext uri="{FF2B5EF4-FFF2-40B4-BE49-F238E27FC236}">
                <a16:creationId xmlns:a16="http://schemas.microsoft.com/office/drawing/2014/main" id="{557D83EA-232E-FB43-3E2B-00023F65EC24}"/>
              </a:ext>
            </a:extLst>
          </p:cNvPr>
          <p:cNvSpPr>
            <a:spLocks noGrp="1"/>
          </p:cNvSpPr>
          <p:nvPr>
            <p:ph type="sldNum" sz="quarter" idx="12"/>
          </p:nvPr>
        </p:nvSpPr>
        <p:spPr/>
        <p:txBody>
          <a:bodyPr/>
          <a:lstStyle/>
          <a:p>
            <a:fld id="{1BC61D95-3A4B-854A-99CD-5C93B78D6681}" type="slidenum">
              <a:rPr lang="en-US" smtClean="0"/>
              <a:t>10</a:t>
            </a:fld>
            <a:endParaRPr lang="en-US"/>
          </a:p>
        </p:txBody>
      </p:sp>
      <p:pic>
        <p:nvPicPr>
          <p:cNvPr id="3" name="Picture 2">
            <a:extLst>
              <a:ext uri="{FF2B5EF4-FFF2-40B4-BE49-F238E27FC236}">
                <a16:creationId xmlns:a16="http://schemas.microsoft.com/office/drawing/2014/main" id="{FB302A54-9D64-9161-5156-39DF9859BDFA}"/>
              </a:ext>
            </a:extLst>
          </p:cNvPr>
          <p:cNvPicPr>
            <a:picLocks noChangeAspect="1"/>
          </p:cNvPicPr>
          <p:nvPr/>
        </p:nvPicPr>
        <p:blipFill>
          <a:blip r:embed="rId6"/>
          <a:stretch>
            <a:fillRect/>
          </a:stretch>
        </p:blipFill>
        <p:spPr>
          <a:xfrm>
            <a:off x="457198" y="2930913"/>
            <a:ext cx="10446144" cy="3020271"/>
          </a:xfrm>
          <a:prstGeom prst="rect">
            <a:avLst/>
          </a:prstGeom>
        </p:spPr>
      </p:pic>
    </p:spTree>
    <p:extLst>
      <p:ext uri="{BB962C8B-B14F-4D97-AF65-F5344CB8AC3E}">
        <p14:creationId xmlns:p14="http://schemas.microsoft.com/office/powerpoint/2010/main" val="3404941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C463E-05FD-EF6E-3960-461A0998719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10C7F80-651E-E7B9-3162-33A85DB0877F}"/>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F81EEB52-40A4-603D-D800-F632D393D883}"/>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3E0843FF-7CFA-DA72-BDF9-E58D27C35E12}"/>
              </a:ext>
            </a:extLst>
          </p:cNvPr>
          <p:cNvSpPr txBox="1"/>
          <p:nvPr/>
        </p:nvSpPr>
        <p:spPr>
          <a:xfrm>
            <a:off x="457198" y="685800"/>
            <a:ext cx="4242818" cy="369332"/>
          </a:xfrm>
          <a:prstGeom prst="rect">
            <a:avLst/>
          </a:prstGeom>
          <a:noFill/>
        </p:spPr>
        <p:txBody>
          <a:bodyPr wrap="square" lIns="91440" tIns="45720" rIns="91440" bIns="45720" rtlCol="0" anchor="t">
            <a:spAutoFit/>
          </a:bodyPr>
          <a:lstStyle/>
          <a:p>
            <a:r>
              <a:rPr lang="en-US" b="1">
                <a:latin typeface="Times New Roman"/>
                <a:cs typeface="Times New Roman"/>
              </a:rPr>
              <a:t>AMZN Overview</a:t>
            </a:r>
          </a:p>
        </p:txBody>
      </p:sp>
      <p:sp>
        <p:nvSpPr>
          <p:cNvPr id="13" name="TextBox 12">
            <a:extLst>
              <a:ext uri="{FF2B5EF4-FFF2-40B4-BE49-F238E27FC236}">
                <a16:creationId xmlns:a16="http://schemas.microsoft.com/office/drawing/2014/main" id="{F6B74C21-EAB4-1576-E70A-3E0098DB88ED}"/>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sp>
        <p:nvSpPr>
          <p:cNvPr id="2" name="TextBox 1">
            <a:extLst>
              <a:ext uri="{FF2B5EF4-FFF2-40B4-BE49-F238E27FC236}">
                <a16:creationId xmlns:a16="http://schemas.microsoft.com/office/drawing/2014/main" id="{65BB1BA5-7861-F000-8ECF-A84D362DB7D2}"/>
              </a:ext>
            </a:extLst>
          </p:cNvPr>
          <p:cNvSpPr txBox="1"/>
          <p:nvPr/>
        </p:nvSpPr>
        <p:spPr>
          <a:xfrm>
            <a:off x="457198" y="1148763"/>
            <a:ext cx="5969002" cy="2585323"/>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pPr>
              <a:buFont typeface="Arial" panose="020B0604020202020204" pitchFamily="34" charset="0"/>
              <a:buChar char="•"/>
            </a:pPr>
            <a:r>
              <a:rPr lang="en-US" sz="1600" dirty="0" err="1">
                <a:latin typeface="Times New Roman"/>
                <a:ea typeface="+mn-lt"/>
                <a:cs typeface="Times New Roman"/>
              </a:rPr>
              <a:t>Amazon.com</a:t>
            </a:r>
            <a:r>
              <a:rPr lang="en-US" sz="1600" dirty="0">
                <a:latin typeface="Times New Roman"/>
                <a:ea typeface="+mn-lt"/>
                <a:cs typeface="Times New Roman"/>
              </a:rPr>
              <a:t>, Inc. is a global technology and e-commerce company that operates across online retail, cloud computing (AWS), digital streaming, and digital advertising. </a:t>
            </a:r>
            <a:endParaRPr lang="en-US" sz="1600" dirty="0">
              <a:latin typeface="Times New Roman"/>
              <a:cs typeface="Times New Roman"/>
            </a:endParaRPr>
          </a:p>
          <a:p>
            <a:pPr>
              <a:buFont typeface="Arial" panose="020B0604020202020204" pitchFamily="34" charset="0"/>
              <a:buChar char="•"/>
            </a:pPr>
            <a:r>
              <a:rPr lang="en-US" sz="1600" dirty="0">
                <a:latin typeface="Times New Roman"/>
                <a:ea typeface="+mn-lt"/>
                <a:cs typeface="Times New Roman"/>
              </a:rPr>
              <a:t>The company has built a highly diversified business model, generating revenue through first-party retail, third-party seller services, subscription offerings such as Prime, advertising, and AWS. </a:t>
            </a:r>
            <a:endParaRPr lang="en-US" sz="1600" dirty="0">
              <a:latin typeface="Times New Roman"/>
              <a:cs typeface="Times New Roman"/>
            </a:endParaRPr>
          </a:p>
          <a:p>
            <a:pPr>
              <a:buFont typeface="Arial" panose="020B0604020202020204" pitchFamily="34" charset="0"/>
              <a:buChar char="•"/>
            </a:pPr>
            <a:r>
              <a:rPr lang="en-US" sz="1600" dirty="0">
                <a:latin typeface="Times New Roman"/>
                <a:ea typeface="+mn-lt"/>
                <a:cs typeface="Times New Roman"/>
              </a:rPr>
              <a:t>Amazon’s scale, logistics network, and data-driven capabilities support its competitive advantage and position it as a dominant player across both consumer and institutional markets.</a:t>
            </a:r>
            <a:endParaRPr lang="en-US" sz="1600" dirty="0">
              <a:latin typeface="Times New Roman"/>
              <a:cs typeface="Times New Roman"/>
            </a:endParaRPr>
          </a:p>
          <a:p>
            <a:pPr marL="285750" indent="-285750">
              <a:buFont typeface="Arial" panose="020B0604020202020204" pitchFamily="34" charset="0"/>
              <a:buChar char="•"/>
            </a:pPr>
            <a:endParaRPr lang="en-US" dirty="0">
              <a:latin typeface="Times New Roman"/>
              <a:cs typeface="Times New Roman"/>
            </a:endParaRPr>
          </a:p>
        </p:txBody>
      </p:sp>
      <p:graphicFrame>
        <p:nvGraphicFramePr>
          <p:cNvPr id="4" name="Table 3">
            <a:extLst>
              <a:ext uri="{FF2B5EF4-FFF2-40B4-BE49-F238E27FC236}">
                <a16:creationId xmlns:a16="http://schemas.microsoft.com/office/drawing/2014/main" id="{6B2B19F5-BB6E-48B5-DD2C-F61B7CFA582B}"/>
              </a:ext>
            </a:extLst>
          </p:cNvPr>
          <p:cNvGraphicFramePr>
            <a:graphicFrameLocks noGrp="1"/>
          </p:cNvGraphicFramePr>
          <p:nvPr>
            <p:extLst>
              <p:ext uri="{D42A27DB-BD31-4B8C-83A1-F6EECF244321}">
                <p14:modId xmlns:p14="http://schemas.microsoft.com/office/powerpoint/2010/main" val="3744988297"/>
              </p:ext>
            </p:extLst>
          </p:nvPr>
        </p:nvGraphicFramePr>
        <p:xfrm>
          <a:off x="6755013" y="1148764"/>
          <a:ext cx="4979788" cy="1247304"/>
        </p:xfrm>
        <a:graphic>
          <a:graphicData uri="http://schemas.openxmlformats.org/drawingml/2006/table">
            <a:tbl>
              <a:tblPr firstRow="1" firstCol="1" bandRow="1"/>
              <a:tblGrid>
                <a:gridCol w="682049">
                  <a:extLst>
                    <a:ext uri="{9D8B030D-6E8A-4147-A177-3AD203B41FA5}">
                      <a16:colId xmlns:a16="http://schemas.microsoft.com/office/drawing/2014/main" val="4172459937"/>
                    </a:ext>
                  </a:extLst>
                </a:gridCol>
                <a:gridCol w="1153871">
                  <a:extLst>
                    <a:ext uri="{9D8B030D-6E8A-4147-A177-3AD203B41FA5}">
                      <a16:colId xmlns:a16="http://schemas.microsoft.com/office/drawing/2014/main" val="3778299597"/>
                    </a:ext>
                  </a:extLst>
                </a:gridCol>
                <a:gridCol w="945010">
                  <a:extLst>
                    <a:ext uri="{9D8B030D-6E8A-4147-A177-3AD203B41FA5}">
                      <a16:colId xmlns:a16="http://schemas.microsoft.com/office/drawing/2014/main" val="401193985"/>
                    </a:ext>
                  </a:extLst>
                </a:gridCol>
                <a:gridCol w="1084021">
                  <a:extLst>
                    <a:ext uri="{9D8B030D-6E8A-4147-A177-3AD203B41FA5}">
                      <a16:colId xmlns:a16="http://schemas.microsoft.com/office/drawing/2014/main" val="50654698"/>
                    </a:ext>
                  </a:extLst>
                </a:gridCol>
                <a:gridCol w="1114837">
                  <a:extLst>
                    <a:ext uri="{9D8B030D-6E8A-4147-A177-3AD203B41FA5}">
                      <a16:colId xmlns:a16="http://schemas.microsoft.com/office/drawing/2014/main" val="2098353514"/>
                    </a:ext>
                  </a:extLst>
                </a:gridCol>
              </a:tblGrid>
              <a:tr h="624047">
                <a:tc>
                  <a:txBody>
                    <a:bodyPr/>
                    <a:lstStyle/>
                    <a:p>
                      <a:pPr marL="0" marR="0" algn="ctr">
                        <a:lnSpc>
                          <a:spcPct val="115000"/>
                        </a:lnSpc>
                        <a:spcBef>
                          <a:spcPts val="600"/>
                        </a:spcBef>
                        <a:spcAft>
                          <a:spcPts val="600"/>
                        </a:spcAft>
                        <a:buNone/>
                      </a:pPr>
                      <a:r>
                        <a:rPr lang="en-US" sz="1400" b="1" kern="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Ticker</a:t>
                      </a:r>
                      <a:endParaRPr lang="en-US" sz="1400" kern="100">
                        <a:solidFill>
                          <a:schemeClr val="bg1">
                            <a:lumMod val="95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0000"/>
                    </a:solidFill>
                  </a:tcPr>
                </a:tc>
                <a:tc>
                  <a:txBody>
                    <a:bodyPr/>
                    <a:lstStyle/>
                    <a:p>
                      <a:pPr marL="0" marR="0" algn="ctr">
                        <a:lnSpc>
                          <a:spcPct val="115000"/>
                        </a:lnSpc>
                        <a:spcBef>
                          <a:spcPts val="600"/>
                        </a:spcBef>
                        <a:spcAft>
                          <a:spcPts val="600"/>
                        </a:spcAft>
                        <a:buNone/>
                      </a:pPr>
                      <a:r>
                        <a:rPr lang="en-US" sz="1400" b="1" kern="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Market Sector</a:t>
                      </a:r>
                      <a:endParaRPr lang="en-US" sz="1400" kern="100">
                        <a:solidFill>
                          <a:schemeClr val="bg1">
                            <a:lumMod val="95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0000"/>
                    </a:solidFill>
                  </a:tcPr>
                </a:tc>
                <a:tc>
                  <a:txBody>
                    <a:bodyPr/>
                    <a:lstStyle/>
                    <a:p>
                      <a:pPr marL="0" marR="0" algn="ctr">
                        <a:lnSpc>
                          <a:spcPct val="115000"/>
                        </a:lnSpc>
                        <a:spcBef>
                          <a:spcPts val="600"/>
                        </a:spcBef>
                        <a:spcAft>
                          <a:spcPts val="600"/>
                        </a:spcAft>
                        <a:buNone/>
                      </a:pPr>
                      <a:r>
                        <a:rPr lang="en-US" sz="1400" b="1" kern="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Industry</a:t>
                      </a:r>
                      <a:endParaRPr lang="en-US" sz="1400" kern="100">
                        <a:solidFill>
                          <a:schemeClr val="bg1">
                            <a:lumMod val="95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0000"/>
                    </a:solidFill>
                  </a:tcPr>
                </a:tc>
                <a:tc>
                  <a:txBody>
                    <a:bodyPr/>
                    <a:lstStyle/>
                    <a:p>
                      <a:pPr marL="0" marR="0" algn="ctr">
                        <a:lnSpc>
                          <a:spcPct val="115000"/>
                        </a:lnSpc>
                        <a:spcBef>
                          <a:spcPts val="600"/>
                        </a:spcBef>
                        <a:spcAft>
                          <a:spcPts val="600"/>
                        </a:spcAft>
                        <a:buNone/>
                      </a:pPr>
                      <a:r>
                        <a:rPr lang="en-US" sz="1400" b="1" kern="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Market Cap</a:t>
                      </a:r>
                      <a:endParaRPr lang="en-US" sz="1400" kern="100">
                        <a:solidFill>
                          <a:schemeClr val="bg1">
                            <a:lumMod val="95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0000"/>
                    </a:solidFill>
                  </a:tcPr>
                </a:tc>
                <a:tc>
                  <a:txBody>
                    <a:bodyPr/>
                    <a:lstStyle/>
                    <a:p>
                      <a:pPr marL="0" marR="0" algn="ctr">
                        <a:lnSpc>
                          <a:spcPct val="115000"/>
                        </a:lnSpc>
                        <a:spcBef>
                          <a:spcPts val="600"/>
                        </a:spcBef>
                        <a:spcAft>
                          <a:spcPts val="600"/>
                        </a:spcAft>
                        <a:buNone/>
                      </a:pPr>
                      <a:r>
                        <a:rPr lang="en-US" sz="1400" b="1" kern="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Shares Outstanding</a:t>
                      </a:r>
                      <a:endParaRPr lang="en-US" sz="1400" kern="100">
                        <a:solidFill>
                          <a:schemeClr val="bg1">
                            <a:lumMod val="95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0000"/>
                    </a:solidFill>
                  </a:tcPr>
                </a:tc>
                <a:extLst>
                  <a:ext uri="{0D108BD9-81ED-4DB2-BD59-A6C34878D82A}">
                    <a16:rowId xmlns:a16="http://schemas.microsoft.com/office/drawing/2014/main" val="3808531907"/>
                  </a:ext>
                </a:extLst>
              </a:tr>
              <a:tr h="623257">
                <a:tc>
                  <a:txBody>
                    <a:bodyPr/>
                    <a:lstStyle/>
                    <a:p>
                      <a:pPr marL="0" marR="0" algn="ctr">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AMZN</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Consumer Disc.</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Retail</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$2.27T</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10.73B</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71378277"/>
                  </a:ext>
                </a:extLst>
              </a:tr>
            </a:tbl>
          </a:graphicData>
        </a:graphic>
      </p:graphicFrame>
      <p:graphicFrame>
        <p:nvGraphicFramePr>
          <p:cNvPr id="8" name="Table 7">
            <a:extLst>
              <a:ext uri="{FF2B5EF4-FFF2-40B4-BE49-F238E27FC236}">
                <a16:creationId xmlns:a16="http://schemas.microsoft.com/office/drawing/2014/main" id="{EC0998F0-EE35-A2E9-0543-EB19F2A8643A}"/>
              </a:ext>
            </a:extLst>
          </p:cNvPr>
          <p:cNvGraphicFramePr>
            <a:graphicFrameLocks noGrp="1"/>
          </p:cNvGraphicFramePr>
          <p:nvPr>
            <p:extLst>
              <p:ext uri="{D42A27DB-BD31-4B8C-83A1-F6EECF244321}">
                <p14:modId xmlns:p14="http://schemas.microsoft.com/office/powerpoint/2010/main" val="1138676032"/>
              </p:ext>
            </p:extLst>
          </p:nvPr>
        </p:nvGraphicFramePr>
        <p:xfrm>
          <a:off x="6755012" y="2662543"/>
          <a:ext cx="4979789" cy="1066879"/>
        </p:xfrm>
        <a:graphic>
          <a:graphicData uri="http://schemas.openxmlformats.org/drawingml/2006/table">
            <a:tbl>
              <a:tblPr firstRow="1" firstCol="1" bandRow="1"/>
              <a:tblGrid>
                <a:gridCol w="1201024">
                  <a:extLst>
                    <a:ext uri="{9D8B030D-6E8A-4147-A177-3AD203B41FA5}">
                      <a16:colId xmlns:a16="http://schemas.microsoft.com/office/drawing/2014/main" val="609835173"/>
                    </a:ext>
                  </a:extLst>
                </a:gridCol>
                <a:gridCol w="1186612">
                  <a:extLst>
                    <a:ext uri="{9D8B030D-6E8A-4147-A177-3AD203B41FA5}">
                      <a16:colId xmlns:a16="http://schemas.microsoft.com/office/drawing/2014/main" val="2124667044"/>
                    </a:ext>
                  </a:extLst>
                </a:gridCol>
                <a:gridCol w="1043861">
                  <a:extLst>
                    <a:ext uri="{9D8B030D-6E8A-4147-A177-3AD203B41FA5}">
                      <a16:colId xmlns:a16="http://schemas.microsoft.com/office/drawing/2014/main" val="450596169"/>
                    </a:ext>
                  </a:extLst>
                </a:gridCol>
                <a:gridCol w="1548292">
                  <a:extLst>
                    <a:ext uri="{9D8B030D-6E8A-4147-A177-3AD203B41FA5}">
                      <a16:colId xmlns:a16="http://schemas.microsoft.com/office/drawing/2014/main" val="3195614750"/>
                    </a:ext>
                  </a:extLst>
                </a:gridCol>
              </a:tblGrid>
              <a:tr h="701719">
                <a:tc>
                  <a:txBody>
                    <a:bodyPr/>
                    <a:lstStyle/>
                    <a:p>
                      <a:pPr marL="0" marR="0" algn="ctr">
                        <a:lnSpc>
                          <a:spcPct val="115000"/>
                        </a:lnSpc>
                        <a:spcBef>
                          <a:spcPts val="600"/>
                        </a:spcBef>
                        <a:spcAft>
                          <a:spcPts val="600"/>
                        </a:spcAft>
                        <a:buNone/>
                      </a:pPr>
                      <a:r>
                        <a:rPr lang="en-US" sz="1400" b="1" kern="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Current Price</a:t>
                      </a:r>
                      <a:endParaRPr lang="en-US" sz="1400" kern="100">
                        <a:solidFill>
                          <a:schemeClr val="bg1">
                            <a:lumMod val="95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0000"/>
                    </a:solidFill>
                  </a:tcPr>
                </a:tc>
                <a:tc>
                  <a:txBody>
                    <a:bodyPr/>
                    <a:lstStyle/>
                    <a:p>
                      <a:pPr marL="0" marR="0" algn="ctr">
                        <a:lnSpc>
                          <a:spcPct val="115000"/>
                        </a:lnSpc>
                        <a:spcBef>
                          <a:spcPts val="600"/>
                        </a:spcBef>
                        <a:spcAft>
                          <a:spcPts val="600"/>
                        </a:spcAft>
                        <a:buNone/>
                      </a:pPr>
                      <a:r>
                        <a:rPr lang="en-US" sz="1400" b="1" kern="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Target Price</a:t>
                      </a:r>
                      <a:endParaRPr lang="en-US" sz="1400" kern="100">
                        <a:solidFill>
                          <a:schemeClr val="bg1">
                            <a:lumMod val="95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0000"/>
                    </a:solidFill>
                  </a:tcPr>
                </a:tc>
                <a:tc>
                  <a:txBody>
                    <a:bodyPr/>
                    <a:lstStyle/>
                    <a:p>
                      <a:pPr marL="0" marR="0" algn="ctr">
                        <a:lnSpc>
                          <a:spcPct val="115000"/>
                        </a:lnSpc>
                        <a:spcBef>
                          <a:spcPts val="600"/>
                        </a:spcBef>
                        <a:spcAft>
                          <a:spcPts val="600"/>
                        </a:spcAft>
                        <a:buNone/>
                      </a:pPr>
                      <a:r>
                        <a:rPr lang="en-US" sz="1400" b="1" kern="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Upside</a:t>
                      </a:r>
                      <a:endParaRPr lang="en-US" sz="1400" kern="100">
                        <a:solidFill>
                          <a:schemeClr val="bg1">
                            <a:lumMod val="95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0000"/>
                    </a:solidFill>
                  </a:tcPr>
                </a:tc>
                <a:tc>
                  <a:txBody>
                    <a:bodyPr/>
                    <a:lstStyle/>
                    <a:p>
                      <a:pPr marL="0" marR="0" algn="ctr">
                        <a:lnSpc>
                          <a:spcPct val="115000"/>
                        </a:lnSpc>
                        <a:spcBef>
                          <a:spcPts val="600"/>
                        </a:spcBef>
                        <a:spcAft>
                          <a:spcPts val="600"/>
                        </a:spcAft>
                        <a:buNone/>
                      </a:pPr>
                      <a:r>
                        <a:rPr lang="en-US" sz="1400" b="1" kern="0" dirty="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Recommendation</a:t>
                      </a:r>
                      <a:endParaRPr lang="en-US" sz="1400" kern="100" dirty="0">
                        <a:solidFill>
                          <a:schemeClr val="bg1">
                            <a:lumMod val="95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0000"/>
                    </a:solidFill>
                  </a:tcPr>
                </a:tc>
                <a:extLst>
                  <a:ext uri="{0D108BD9-81ED-4DB2-BD59-A6C34878D82A}">
                    <a16:rowId xmlns:a16="http://schemas.microsoft.com/office/drawing/2014/main" val="795902039"/>
                  </a:ext>
                </a:extLst>
              </a:tr>
              <a:tr h="365160">
                <a:tc>
                  <a:txBody>
                    <a:bodyPr/>
                    <a:lstStyle/>
                    <a:p>
                      <a:pPr marL="0" marR="0" algn="ctr">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$212.11 </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$268.18 </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26.4 %</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BUY</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08207923"/>
                  </a:ext>
                </a:extLst>
              </a:tr>
            </a:tbl>
          </a:graphicData>
        </a:graphic>
      </p:graphicFrame>
      <p:pic>
        <p:nvPicPr>
          <p:cNvPr id="3" name="Picture 2">
            <a:extLst>
              <a:ext uri="{FF2B5EF4-FFF2-40B4-BE49-F238E27FC236}">
                <a16:creationId xmlns:a16="http://schemas.microsoft.com/office/drawing/2014/main" id="{9F8601C6-C46C-6305-4CCD-4951C08B6B8E}"/>
              </a:ext>
            </a:extLst>
          </p:cNvPr>
          <p:cNvPicPr>
            <a:picLocks noChangeAspect="1"/>
          </p:cNvPicPr>
          <p:nvPr/>
        </p:nvPicPr>
        <p:blipFill>
          <a:blip r:embed="rId3"/>
          <a:stretch>
            <a:fillRect/>
          </a:stretch>
        </p:blipFill>
        <p:spPr>
          <a:xfrm>
            <a:off x="10504932" y="489310"/>
            <a:ext cx="1173480" cy="392979"/>
          </a:xfrm>
          <a:prstGeom prst="rect">
            <a:avLst/>
          </a:prstGeom>
        </p:spPr>
      </p:pic>
      <p:pic>
        <p:nvPicPr>
          <p:cNvPr id="5" name="Picture 4">
            <a:extLst>
              <a:ext uri="{FF2B5EF4-FFF2-40B4-BE49-F238E27FC236}">
                <a16:creationId xmlns:a16="http://schemas.microsoft.com/office/drawing/2014/main" id="{26AC1B85-D769-E846-46FC-D841622FFEB4}"/>
              </a:ext>
            </a:extLst>
          </p:cNvPr>
          <p:cNvPicPr>
            <a:picLocks noChangeAspect="1"/>
          </p:cNvPicPr>
          <p:nvPr/>
        </p:nvPicPr>
        <p:blipFill>
          <a:blip r:embed="rId4"/>
          <a:stretch>
            <a:fillRect/>
          </a:stretch>
        </p:blipFill>
        <p:spPr>
          <a:xfrm>
            <a:off x="418729" y="3995897"/>
            <a:ext cx="11354542" cy="1339977"/>
          </a:xfrm>
          <a:prstGeom prst="rect">
            <a:avLst/>
          </a:prstGeom>
        </p:spPr>
      </p:pic>
      <p:sp>
        <p:nvSpPr>
          <p:cNvPr id="9" name="Slide Number Placeholder 8">
            <a:extLst>
              <a:ext uri="{FF2B5EF4-FFF2-40B4-BE49-F238E27FC236}">
                <a16:creationId xmlns:a16="http://schemas.microsoft.com/office/drawing/2014/main" id="{B6FB154C-566E-6D08-E2EC-27303360DCC8}"/>
              </a:ext>
            </a:extLst>
          </p:cNvPr>
          <p:cNvSpPr>
            <a:spLocks noGrp="1"/>
          </p:cNvSpPr>
          <p:nvPr>
            <p:ph type="sldNum" sz="quarter" idx="12"/>
          </p:nvPr>
        </p:nvSpPr>
        <p:spPr/>
        <p:txBody>
          <a:bodyPr/>
          <a:lstStyle/>
          <a:p>
            <a:fld id="{1BC61D95-3A4B-854A-99CD-5C93B78D6681}" type="slidenum">
              <a:rPr lang="en-US" smtClean="0"/>
              <a:t>11</a:t>
            </a:fld>
            <a:endParaRPr lang="en-US"/>
          </a:p>
        </p:txBody>
      </p:sp>
    </p:spTree>
    <p:extLst>
      <p:ext uri="{BB962C8B-B14F-4D97-AF65-F5344CB8AC3E}">
        <p14:creationId xmlns:p14="http://schemas.microsoft.com/office/powerpoint/2010/main" val="667262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4D82B-7159-0894-4A4E-2CFBA43163C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F095962-E014-640B-0E30-F9B3A791C1C6}"/>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42BFD7CC-82C0-1949-0280-EAD9EF4FA85D}"/>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10DF3B38-684B-D1F3-32B9-22D2F94BD0E4}"/>
              </a:ext>
            </a:extLst>
          </p:cNvPr>
          <p:cNvSpPr txBox="1"/>
          <p:nvPr/>
        </p:nvSpPr>
        <p:spPr>
          <a:xfrm>
            <a:off x="457198" y="685800"/>
            <a:ext cx="4242818" cy="369332"/>
          </a:xfrm>
          <a:prstGeom prst="rect">
            <a:avLst/>
          </a:prstGeom>
          <a:noFill/>
        </p:spPr>
        <p:txBody>
          <a:bodyPr wrap="square" lIns="91440" tIns="45720" rIns="91440" bIns="45720" rtlCol="0" anchor="t">
            <a:spAutoFit/>
          </a:bodyPr>
          <a:lstStyle/>
          <a:p>
            <a:r>
              <a:rPr lang="en-US" b="1">
                <a:latin typeface="Times New Roman"/>
                <a:cs typeface="Times New Roman"/>
              </a:rPr>
              <a:t>Business Analysis</a:t>
            </a:r>
          </a:p>
        </p:txBody>
      </p:sp>
      <p:sp>
        <p:nvSpPr>
          <p:cNvPr id="13" name="TextBox 12">
            <a:extLst>
              <a:ext uri="{FF2B5EF4-FFF2-40B4-BE49-F238E27FC236}">
                <a16:creationId xmlns:a16="http://schemas.microsoft.com/office/drawing/2014/main" id="{457CA043-29CB-E812-66FB-035A7E298AB0}"/>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sp>
        <p:nvSpPr>
          <p:cNvPr id="2" name="TextBox 1">
            <a:extLst>
              <a:ext uri="{FF2B5EF4-FFF2-40B4-BE49-F238E27FC236}">
                <a16:creationId xmlns:a16="http://schemas.microsoft.com/office/drawing/2014/main" id="{DF0FBE49-53F1-6A24-97FE-72BE5B6CA4C7}"/>
              </a:ext>
            </a:extLst>
          </p:cNvPr>
          <p:cNvSpPr txBox="1"/>
          <p:nvPr/>
        </p:nvSpPr>
        <p:spPr>
          <a:xfrm>
            <a:off x="460237" y="1303959"/>
            <a:ext cx="5852074" cy="4801314"/>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a:latin typeface="Times New Roman" panose="02020603050405020304" pitchFamily="18" charset="0"/>
                <a:cs typeface="Times New Roman" panose="02020603050405020304" pitchFamily="18" charset="0"/>
              </a:rPr>
              <a:t>Amazon’s stock performance is driven by several fundamental factors that influence revenue growth, profitability and valuation. The main fundamental drivers are:</a:t>
            </a:r>
          </a:p>
          <a:p>
            <a:endParaRPr lang="en-US">
              <a:latin typeface="Times New Roman" panose="02020603050405020304" pitchFamily="18" charset="0"/>
              <a:cs typeface="Times New Roman" panose="02020603050405020304" pitchFamily="18" charset="0"/>
            </a:endParaRPr>
          </a:p>
          <a:p>
            <a:pPr marL="342900" lvl="0" indent="-342900">
              <a:buFont typeface="+mj-lt"/>
              <a:buAutoNum type="arabicPeriod"/>
            </a:pPr>
            <a:r>
              <a:rPr lang="en-US">
                <a:latin typeface="Times New Roman" panose="02020603050405020304" pitchFamily="18" charset="0"/>
                <a:cs typeface="Times New Roman" panose="02020603050405020304" pitchFamily="18" charset="0"/>
              </a:rPr>
              <a:t>AWS growth drives about 51% of Amazon’s stock price. This is fueled by AI demand, cloud migration, and enterprise spending</a:t>
            </a:r>
          </a:p>
          <a:p>
            <a:pPr marL="342900" lvl="0" indent="-342900">
              <a:buFont typeface="+mj-lt"/>
              <a:buAutoNum type="arabicPeriod"/>
            </a:pPr>
            <a:r>
              <a:rPr lang="en-US">
                <a:latin typeface="Times New Roman" panose="02020603050405020304" pitchFamily="18" charset="0"/>
                <a:cs typeface="Times New Roman" panose="02020603050405020304" pitchFamily="18" charset="0"/>
              </a:rPr>
              <a:t>Advertising growth drives about 20% of Amazon’s stock price. This high-margin business propels website traffic and increases revenues.</a:t>
            </a:r>
          </a:p>
          <a:p>
            <a:pPr marL="342900" lvl="0" indent="-342900">
              <a:buFont typeface="+mj-lt"/>
              <a:buAutoNum type="arabicPeriod"/>
            </a:pPr>
            <a:r>
              <a:rPr lang="en-US">
                <a:latin typeface="Times New Roman" panose="02020603050405020304" pitchFamily="18" charset="0"/>
                <a:cs typeface="Times New Roman" panose="02020603050405020304" pitchFamily="18" charset="0"/>
              </a:rPr>
              <a:t>Moving from low margin business initiatives such as retail and focusing on higher margin business segments such as AWS and Advertising will continue to drive Amazon’s stock price. This will take Amazon from a retail-heavy business to a technology prominent player in the market.</a:t>
            </a:r>
          </a:p>
          <a:p>
            <a:endParaRPr lang="en-US">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F6492615-A3D0-2F0C-9F3E-DE20186E98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7105" y="1303959"/>
            <a:ext cx="5478709" cy="2275512"/>
          </a:xfrm>
          <a:prstGeom prst="rect">
            <a:avLst/>
          </a:prstGeom>
        </p:spPr>
      </p:pic>
      <p:sp>
        <p:nvSpPr>
          <p:cNvPr id="9" name="TextBox 8">
            <a:extLst>
              <a:ext uri="{FF2B5EF4-FFF2-40B4-BE49-F238E27FC236}">
                <a16:creationId xmlns:a16="http://schemas.microsoft.com/office/drawing/2014/main" id="{F8DFB025-D533-CAB5-FD3B-40C2260C919A}"/>
              </a:ext>
            </a:extLst>
          </p:cNvPr>
          <p:cNvSpPr txBox="1"/>
          <p:nvPr/>
        </p:nvSpPr>
        <p:spPr>
          <a:xfrm>
            <a:off x="6157230" y="3892048"/>
            <a:ext cx="6098458" cy="1661993"/>
          </a:xfrm>
          <a:prstGeom prst="rect">
            <a:avLst/>
          </a:prstGeom>
          <a:noFill/>
        </p:spPr>
        <p:txBody>
          <a:bodyPr wrap="square">
            <a:spAutoFit/>
          </a:bodyPr>
          <a:lstStyle/>
          <a:p>
            <a:pPr marL="0" marR="0" algn="ctr">
              <a:spcBef>
                <a:spcPts val="600"/>
              </a:spcBef>
              <a:spcAft>
                <a:spcPts val="600"/>
              </a:spcAft>
              <a:buNone/>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Key:</a:t>
            </a:r>
            <a:endParaRPr lang="en-US"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gn="ctr">
              <a:spcBef>
                <a:spcPts val="600"/>
              </a:spcBef>
              <a:spcAft>
                <a:spcPts val="600"/>
              </a:spcAft>
              <a:buNone/>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Red = Revenue Drivers</a:t>
            </a:r>
            <a:endParaRPr lang="en-US"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gn="ctr">
              <a:spcBef>
                <a:spcPts val="600"/>
              </a:spcBef>
              <a:spcAft>
                <a:spcPts val="600"/>
              </a:spcAft>
              <a:buNone/>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Gray = Operational Drivers</a:t>
            </a:r>
            <a:endParaRPr lang="en-US"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gn="ctr">
              <a:spcBef>
                <a:spcPts val="600"/>
              </a:spcBef>
              <a:spcAft>
                <a:spcPts val="600"/>
              </a:spcAft>
              <a:buNone/>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Black = Financial Outcomes</a:t>
            </a:r>
            <a:endParaRPr lang="en-US" sz="18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06354137-92E3-5E94-477A-26440AA7CA2C}"/>
              </a:ext>
            </a:extLst>
          </p:cNvPr>
          <p:cNvPicPr>
            <a:picLocks noChangeAspect="1"/>
          </p:cNvPicPr>
          <p:nvPr/>
        </p:nvPicPr>
        <p:blipFill>
          <a:blip r:embed="rId4"/>
          <a:stretch>
            <a:fillRect/>
          </a:stretch>
        </p:blipFill>
        <p:spPr>
          <a:xfrm>
            <a:off x="10731957" y="677285"/>
            <a:ext cx="1176630" cy="396274"/>
          </a:xfrm>
          <a:prstGeom prst="rect">
            <a:avLst/>
          </a:prstGeom>
        </p:spPr>
      </p:pic>
      <p:sp>
        <p:nvSpPr>
          <p:cNvPr id="5" name="Slide Number Placeholder 4">
            <a:extLst>
              <a:ext uri="{FF2B5EF4-FFF2-40B4-BE49-F238E27FC236}">
                <a16:creationId xmlns:a16="http://schemas.microsoft.com/office/drawing/2014/main" id="{3022FD66-8D3B-77D2-56FD-50D4163B8DBB}"/>
              </a:ext>
            </a:extLst>
          </p:cNvPr>
          <p:cNvSpPr>
            <a:spLocks noGrp="1"/>
          </p:cNvSpPr>
          <p:nvPr>
            <p:ph type="sldNum" sz="quarter" idx="12"/>
          </p:nvPr>
        </p:nvSpPr>
        <p:spPr/>
        <p:txBody>
          <a:bodyPr/>
          <a:lstStyle/>
          <a:p>
            <a:fld id="{1BC61D95-3A4B-854A-99CD-5C93B78D6681}" type="slidenum">
              <a:rPr lang="en-US" smtClean="0"/>
              <a:t>12</a:t>
            </a:fld>
            <a:endParaRPr lang="en-US"/>
          </a:p>
        </p:txBody>
      </p:sp>
    </p:spTree>
    <p:extLst>
      <p:ext uri="{BB962C8B-B14F-4D97-AF65-F5344CB8AC3E}">
        <p14:creationId xmlns:p14="http://schemas.microsoft.com/office/powerpoint/2010/main" val="899226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69E7F-47D4-724B-FF04-A7C613C1957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87061B0-3258-394A-180E-D06AD1F11C7B}"/>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218D5841-BF9E-CDF5-44C8-4B7ED780E74F}"/>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CEBE1DC3-BFA3-FD98-92CF-5348FAC60A43}"/>
              </a:ext>
            </a:extLst>
          </p:cNvPr>
          <p:cNvSpPr txBox="1"/>
          <p:nvPr/>
        </p:nvSpPr>
        <p:spPr>
          <a:xfrm>
            <a:off x="457198" y="685800"/>
            <a:ext cx="4242818" cy="369332"/>
          </a:xfrm>
          <a:prstGeom prst="rect">
            <a:avLst/>
          </a:prstGeom>
          <a:noFill/>
        </p:spPr>
        <p:txBody>
          <a:bodyPr wrap="square" lIns="91440" tIns="45720" rIns="91440" bIns="45720" rtlCol="0" anchor="t">
            <a:spAutoFit/>
          </a:bodyPr>
          <a:lstStyle/>
          <a:p>
            <a:r>
              <a:rPr lang="en-US" b="1">
                <a:latin typeface="Times New Roman"/>
                <a:cs typeface="Times New Roman"/>
              </a:rPr>
              <a:t>Financial Analysis</a:t>
            </a:r>
          </a:p>
        </p:txBody>
      </p:sp>
      <p:sp>
        <p:nvSpPr>
          <p:cNvPr id="13" name="TextBox 12">
            <a:extLst>
              <a:ext uri="{FF2B5EF4-FFF2-40B4-BE49-F238E27FC236}">
                <a16:creationId xmlns:a16="http://schemas.microsoft.com/office/drawing/2014/main" id="{EF1BC2C6-EF74-0D31-5285-AF47FC6DAE8E}"/>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sp>
        <p:nvSpPr>
          <p:cNvPr id="2" name="TextBox 1">
            <a:extLst>
              <a:ext uri="{FF2B5EF4-FFF2-40B4-BE49-F238E27FC236}">
                <a16:creationId xmlns:a16="http://schemas.microsoft.com/office/drawing/2014/main" id="{8CE09772-8EF0-3E2D-B479-711E49F58E52}"/>
              </a:ext>
            </a:extLst>
          </p:cNvPr>
          <p:cNvSpPr txBox="1"/>
          <p:nvPr/>
        </p:nvSpPr>
        <p:spPr>
          <a:xfrm>
            <a:off x="398204" y="1248251"/>
            <a:ext cx="3750463" cy="4526280"/>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b="1" dirty="0">
                <a:latin typeface="Times New Roman" panose="02020603050405020304" pitchFamily="18" charset="0"/>
                <a:cs typeface="Times New Roman" panose="02020603050405020304" pitchFamily="18" charset="0"/>
              </a:rPr>
              <a:t>Income Statement Projections:</a:t>
            </a:r>
          </a:p>
          <a:p>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Revenue Growth:</a:t>
            </a:r>
            <a:r>
              <a:rPr lang="en-US" dirty="0">
                <a:latin typeface="Times New Roman" panose="02020603050405020304" pitchFamily="18" charset="0"/>
                <a:cs typeface="Times New Roman" panose="02020603050405020304" pitchFamily="18" charset="0"/>
              </a:rPr>
              <a:t> $716.9B (2025) → $988.6B (2028), steady moderate-high growth </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Operating Income:</a:t>
            </a:r>
            <a:r>
              <a:rPr lang="en-US" dirty="0">
                <a:latin typeface="Times New Roman" panose="02020603050405020304" pitchFamily="18" charset="0"/>
                <a:cs typeface="Times New Roman" panose="02020603050405020304" pitchFamily="18" charset="0"/>
              </a:rPr>
              <a:t> $79.9B → $93.9B; margins stabilize ~9.5% </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Vs. Consensus: </a:t>
            </a:r>
            <a:r>
              <a:rPr lang="en-US" dirty="0">
                <a:latin typeface="Times New Roman" panose="02020603050405020304" pitchFamily="18" charset="0"/>
                <a:cs typeface="Times New Roman" panose="02020603050405020304" pitchFamily="18" charset="0"/>
              </a:rPr>
              <a:t>Greater margin stability and persistent operating leverage driven by a shift towards higher-margin business segments (AWS and advertising)</a:t>
            </a:r>
            <a:endParaRPr lang="en-US"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D3EF554F-6844-61B5-D50E-299670484FDA}"/>
              </a:ext>
            </a:extLst>
          </p:cNvPr>
          <p:cNvSpPr txBox="1"/>
          <p:nvPr/>
        </p:nvSpPr>
        <p:spPr>
          <a:xfrm>
            <a:off x="4346689" y="1240624"/>
            <a:ext cx="3882911" cy="4524315"/>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b="1" dirty="0">
                <a:latin typeface="Times New Roman" panose="02020603050405020304" pitchFamily="18" charset="0"/>
                <a:cs typeface="Times New Roman" panose="02020603050405020304" pitchFamily="18" charset="0"/>
              </a:rPr>
              <a:t>Margin Comparisons:</a:t>
            </a:r>
          </a:p>
          <a:p>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Gross Margin:</a:t>
            </a:r>
            <a:r>
              <a:rPr lang="en-US" dirty="0">
                <a:latin typeface="Times New Roman" panose="02020603050405020304" pitchFamily="18" charset="0"/>
                <a:cs typeface="Times New Roman" panose="02020603050405020304" pitchFamily="18" charset="0"/>
              </a:rPr>
              <a:t> 50.3% — above Nike (41.1%) &amp; below Lululemon (58.4%) </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Implication:</a:t>
            </a:r>
            <a:r>
              <a:rPr lang="en-US" dirty="0">
                <a:latin typeface="Times New Roman" panose="02020603050405020304" pitchFamily="18" charset="0"/>
                <a:cs typeface="Times New Roman" panose="02020603050405020304" pitchFamily="18" charset="0"/>
              </a:rPr>
              <a:t> Strong contribution from high-margin segments (AWS, advertising) </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Operating Margin:</a:t>
            </a:r>
            <a:r>
              <a:rPr lang="en-US" dirty="0">
                <a:latin typeface="Times New Roman" panose="02020603050405020304" pitchFamily="18" charset="0"/>
                <a:cs typeface="Times New Roman" panose="02020603050405020304" pitchFamily="18" charset="0"/>
              </a:rPr>
              <a:t> 11.2% — below sector peers (McDonald’s 46.1%, Royal Caribbean 27.4%)</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Takeaway:</a:t>
            </a:r>
            <a:r>
              <a:rPr lang="en-US" dirty="0">
                <a:latin typeface="Times New Roman" panose="02020603050405020304" pitchFamily="18" charset="0"/>
                <a:cs typeface="Times New Roman" panose="02020603050405020304" pitchFamily="18" charset="0"/>
              </a:rPr>
              <a:t> High gross margins, but operating margins still impacted by high capex</a:t>
            </a:r>
          </a:p>
        </p:txBody>
      </p:sp>
      <p:pic>
        <p:nvPicPr>
          <p:cNvPr id="8" name="Picture 7">
            <a:extLst>
              <a:ext uri="{FF2B5EF4-FFF2-40B4-BE49-F238E27FC236}">
                <a16:creationId xmlns:a16="http://schemas.microsoft.com/office/drawing/2014/main" id="{38FAD95E-F891-696B-47CC-9A63E580F4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00122" y="1783701"/>
            <a:ext cx="3293675" cy="1985159"/>
          </a:xfrm>
          <a:prstGeom prst="rect">
            <a:avLst/>
          </a:prstGeom>
          <a:noFill/>
          <a:ln w="15875">
            <a:solidFill>
              <a:srgbClr val="BB0000"/>
            </a:solidFill>
          </a:ln>
        </p:spPr>
      </p:pic>
      <p:sp>
        <p:nvSpPr>
          <p:cNvPr id="12" name="TextBox 11">
            <a:extLst>
              <a:ext uri="{FF2B5EF4-FFF2-40B4-BE49-F238E27FC236}">
                <a16:creationId xmlns:a16="http://schemas.microsoft.com/office/drawing/2014/main" id="{A6CAFB00-16E8-7616-1D11-42B90AD6A944}"/>
              </a:ext>
            </a:extLst>
          </p:cNvPr>
          <p:cNvSpPr txBox="1"/>
          <p:nvPr/>
        </p:nvSpPr>
        <p:spPr>
          <a:xfrm>
            <a:off x="8500122" y="1240624"/>
            <a:ext cx="3293674" cy="307777"/>
          </a:xfrm>
          <a:prstGeom prst="rect">
            <a:avLst/>
          </a:prstGeom>
          <a:noFill/>
          <a:ln w="15875">
            <a:solidFill>
              <a:srgbClr val="BB0000"/>
            </a:solidFill>
          </a:ln>
        </p:spPr>
        <p:txBody>
          <a:bodyPr wrap="square" rtlCol="0">
            <a:spAutoFit/>
          </a:bodyPr>
          <a:lstStyle/>
          <a:p>
            <a:r>
              <a:rPr lang="en-US" sz="1400" dirty="0">
                <a:latin typeface="Times New Roman" panose="02020603050405020304" pitchFamily="18" charset="0"/>
                <a:cs typeface="Times New Roman" panose="02020603050405020304" pitchFamily="18" charset="0"/>
              </a:rPr>
              <a:t>Amazon Capital Expenditures ($ Billions)</a:t>
            </a:r>
          </a:p>
        </p:txBody>
      </p:sp>
      <p:pic>
        <p:nvPicPr>
          <p:cNvPr id="5" name="Picture 4">
            <a:extLst>
              <a:ext uri="{FF2B5EF4-FFF2-40B4-BE49-F238E27FC236}">
                <a16:creationId xmlns:a16="http://schemas.microsoft.com/office/drawing/2014/main" id="{90D94F7A-4137-1C37-1734-1418512DA16B}"/>
              </a:ext>
            </a:extLst>
          </p:cNvPr>
          <p:cNvPicPr>
            <a:picLocks noChangeAspect="1"/>
          </p:cNvPicPr>
          <p:nvPr/>
        </p:nvPicPr>
        <p:blipFill>
          <a:blip r:embed="rId4"/>
          <a:stretch>
            <a:fillRect/>
          </a:stretch>
        </p:blipFill>
        <p:spPr>
          <a:xfrm>
            <a:off x="10731957" y="487663"/>
            <a:ext cx="1176630" cy="396274"/>
          </a:xfrm>
          <a:prstGeom prst="rect">
            <a:avLst/>
          </a:prstGeom>
        </p:spPr>
      </p:pic>
      <p:sp>
        <p:nvSpPr>
          <p:cNvPr id="3" name="Slide Number Placeholder 2">
            <a:extLst>
              <a:ext uri="{FF2B5EF4-FFF2-40B4-BE49-F238E27FC236}">
                <a16:creationId xmlns:a16="http://schemas.microsoft.com/office/drawing/2014/main" id="{77E829D2-C2B9-CA62-9C8F-BB342F168E75}"/>
              </a:ext>
            </a:extLst>
          </p:cNvPr>
          <p:cNvSpPr>
            <a:spLocks noGrp="1"/>
          </p:cNvSpPr>
          <p:nvPr>
            <p:ph type="sldNum" sz="quarter" idx="12"/>
          </p:nvPr>
        </p:nvSpPr>
        <p:spPr/>
        <p:txBody>
          <a:bodyPr/>
          <a:lstStyle/>
          <a:p>
            <a:fld id="{1BC61D95-3A4B-854A-99CD-5C93B78D6681}" type="slidenum">
              <a:rPr lang="en-US" smtClean="0"/>
              <a:t>13</a:t>
            </a:fld>
            <a:endParaRPr lang="en-US"/>
          </a:p>
        </p:txBody>
      </p:sp>
    </p:spTree>
    <p:extLst>
      <p:ext uri="{BB962C8B-B14F-4D97-AF65-F5344CB8AC3E}">
        <p14:creationId xmlns:p14="http://schemas.microsoft.com/office/powerpoint/2010/main" val="3925629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E111C-CF4C-545F-379B-845483876F4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F2853B8-9863-885C-D69D-EBD7A408F5C7}"/>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23162958-886F-6726-EB0C-46DB0D44F232}"/>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7B44F3CA-41DB-2815-88A3-035BCD2740B8}"/>
              </a:ext>
            </a:extLst>
          </p:cNvPr>
          <p:cNvSpPr txBox="1"/>
          <p:nvPr/>
        </p:nvSpPr>
        <p:spPr>
          <a:xfrm>
            <a:off x="457198" y="685800"/>
            <a:ext cx="4242818" cy="369332"/>
          </a:xfrm>
          <a:prstGeom prst="rect">
            <a:avLst/>
          </a:prstGeom>
          <a:noFill/>
        </p:spPr>
        <p:txBody>
          <a:bodyPr wrap="square" lIns="91440" tIns="45720" rIns="91440" bIns="45720" rtlCol="0" anchor="t">
            <a:spAutoFit/>
          </a:bodyPr>
          <a:lstStyle/>
          <a:p>
            <a:r>
              <a:rPr lang="en-US" b="1">
                <a:latin typeface="Times New Roman"/>
                <a:cs typeface="Times New Roman"/>
              </a:rPr>
              <a:t>Valuation</a:t>
            </a:r>
          </a:p>
        </p:txBody>
      </p:sp>
      <p:sp>
        <p:nvSpPr>
          <p:cNvPr id="13" name="TextBox 12">
            <a:extLst>
              <a:ext uri="{FF2B5EF4-FFF2-40B4-BE49-F238E27FC236}">
                <a16:creationId xmlns:a16="http://schemas.microsoft.com/office/drawing/2014/main" id="{9AE44075-BE0F-F2C4-6416-869740D23C53}"/>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sp>
        <p:nvSpPr>
          <p:cNvPr id="2" name="TextBox 1">
            <a:extLst>
              <a:ext uri="{FF2B5EF4-FFF2-40B4-BE49-F238E27FC236}">
                <a16:creationId xmlns:a16="http://schemas.microsoft.com/office/drawing/2014/main" id="{0A650687-F309-E9B6-8195-A32C815B1E1D}"/>
              </a:ext>
            </a:extLst>
          </p:cNvPr>
          <p:cNvSpPr txBox="1"/>
          <p:nvPr/>
        </p:nvSpPr>
        <p:spPr>
          <a:xfrm>
            <a:off x="457198" y="1143893"/>
            <a:ext cx="4012928" cy="1600438"/>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1400" b="1" dirty="0">
                <a:latin typeface="Times New Roman" panose="02020603050405020304" pitchFamily="18" charset="0"/>
                <a:cs typeface="Times New Roman" panose="02020603050405020304" pitchFamily="18" charset="0"/>
              </a:rPr>
              <a:t>DCF Valuation:</a:t>
            </a:r>
            <a:r>
              <a:rPr lang="en-US" sz="1400" dirty="0">
                <a:latin typeface="Times New Roman" panose="02020603050405020304" pitchFamily="18" charset="0"/>
                <a:cs typeface="Times New Roman" panose="02020603050405020304" pitchFamily="18" charset="0"/>
              </a:rPr>
              <a:t> Implied value ≈ $268/share vs. $212 current (~26% upside). </a:t>
            </a:r>
            <a:r>
              <a:rPr lang="en-US" sz="1400" b="1" dirty="0">
                <a:solidFill>
                  <a:srgbClr val="C00000"/>
                </a:solidFill>
                <a:latin typeface="Times New Roman" panose="02020603050405020304" pitchFamily="18" charset="0"/>
                <a:cs typeface="Times New Roman" panose="02020603050405020304" pitchFamily="18" charset="0"/>
              </a:rPr>
              <a:t>BUY</a:t>
            </a:r>
          </a:p>
          <a:p>
            <a:endParaRPr lang="en-US" sz="1400" dirty="0">
              <a:latin typeface="Times New Roman" panose="02020603050405020304" pitchFamily="18" charset="0"/>
              <a:cs typeface="Times New Roman" panose="02020603050405020304" pitchFamily="18" charset="0"/>
            </a:endParaRPr>
          </a:p>
          <a:p>
            <a:r>
              <a:rPr lang="en-US" sz="1400" b="1" dirty="0">
                <a:latin typeface="Times New Roman" panose="02020603050405020304" pitchFamily="18" charset="0"/>
                <a:cs typeface="Times New Roman" panose="02020603050405020304" pitchFamily="18" charset="0"/>
              </a:rPr>
              <a:t>Key Assumptions:</a:t>
            </a:r>
            <a:r>
              <a:rPr lang="en-US" sz="1400" dirty="0">
                <a:latin typeface="Times New Roman" panose="02020603050405020304" pitchFamily="18" charset="0"/>
                <a:cs typeface="Times New Roman" panose="02020603050405020304" pitchFamily="18" charset="0"/>
              </a:rPr>
              <a:t> 10.5% discount rate, 6.0% terminal growth </a:t>
            </a:r>
          </a:p>
          <a:p>
            <a:endParaRPr lang="en-US" sz="1400" dirty="0">
              <a:latin typeface="Times New Roman" panose="02020603050405020304" pitchFamily="18" charset="0"/>
              <a:cs typeface="Times New Roman" panose="02020603050405020304" pitchFamily="18" charset="0"/>
            </a:endParaRPr>
          </a:p>
          <a:p>
            <a:r>
              <a:rPr lang="en-US" sz="1400" b="1" dirty="0">
                <a:latin typeface="Times New Roman" panose="02020603050405020304" pitchFamily="18" charset="0"/>
                <a:cs typeface="Times New Roman" panose="02020603050405020304" pitchFamily="18" charset="0"/>
              </a:rPr>
              <a:t>FCF Growth:</a:t>
            </a:r>
            <a:r>
              <a:rPr lang="en-US" sz="1400" dirty="0">
                <a:latin typeface="Times New Roman" panose="02020603050405020304" pitchFamily="18" charset="0"/>
                <a:cs typeface="Times New Roman" panose="02020603050405020304" pitchFamily="18" charset="0"/>
              </a:rPr>
              <a:t> ~$52B (2025) → $250B+ (2035) </a:t>
            </a:r>
          </a:p>
        </p:txBody>
      </p:sp>
      <p:pic>
        <p:nvPicPr>
          <p:cNvPr id="3" name="Picture 2">
            <a:extLst>
              <a:ext uri="{FF2B5EF4-FFF2-40B4-BE49-F238E27FC236}">
                <a16:creationId xmlns:a16="http://schemas.microsoft.com/office/drawing/2014/main" id="{C0D5F245-E09D-498D-5977-BF1B1DC4812D}"/>
              </a:ext>
            </a:extLst>
          </p:cNvPr>
          <p:cNvPicPr>
            <a:picLocks noChangeAspect="1"/>
          </p:cNvPicPr>
          <p:nvPr/>
        </p:nvPicPr>
        <p:blipFill>
          <a:blip r:embed="rId3"/>
          <a:stretch>
            <a:fillRect/>
          </a:stretch>
        </p:blipFill>
        <p:spPr>
          <a:xfrm>
            <a:off x="4622525" y="822387"/>
            <a:ext cx="7403571" cy="5599879"/>
          </a:xfrm>
          <a:prstGeom prst="rect">
            <a:avLst/>
          </a:prstGeom>
          <a:ln w="15875">
            <a:solidFill>
              <a:srgbClr val="BB0000"/>
            </a:solidFill>
          </a:ln>
        </p:spPr>
      </p:pic>
      <p:graphicFrame>
        <p:nvGraphicFramePr>
          <p:cNvPr id="9" name="Table 8">
            <a:extLst>
              <a:ext uri="{FF2B5EF4-FFF2-40B4-BE49-F238E27FC236}">
                <a16:creationId xmlns:a16="http://schemas.microsoft.com/office/drawing/2014/main" id="{2F16B543-522B-7223-81DD-30EFA365D1E8}"/>
              </a:ext>
            </a:extLst>
          </p:cNvPr>
          <p:cNvGraphicFramePr>
            <a:graphicFrameLocks noGrp="1"/>
          </p:cNvGraphicFramePr>
          <p:nvPr>
            <p:extLst>
              <p:ext uri="{D42A27DB-BD31-4B8C-83A1-F6EECF244321}">
                <p14:modId xmlns:p14="http://schemas.microsoft.com/office/powerpoint/2010/main" val="3062277804"/>
              </p:ext>
            </p:extLst>
          </p:nvPr>
        </p:nvGraphicFramePr>
        <p:xfrm>
          <a:off x="457198" y="2833092"/>
          <a:ext cx="4012928" cy="1658374"/>
        </p:xfrm>
        <a:graphic>
          <a:graphicData uri="http://schemas.openxmlformats.org/drawingml/2006/table">
            <a:tbl>
              <a:tblPr firstRow="1" firstCol="1" bandRow="1"/>
              <a:tblGrid>
                <a:gridCol w="873710">
                  <a:extLst>
                    <a:ext uri="{9D8B030D-6E8A-4147-A177-3AD203B41FA5}">
                      <a16:colId xmlns:a16="http://schemas.microsoft.com/office/drawing/2014/main" val="591644422"/>
                    </a:ext>
                  </a:extLst>
                </a:gridCol>
                <a:gridCol w="796202">
                  <a:extLst>
                    <a:ext uri="{9D8B030D-6E8A-4147-A177-3AD203B41FA5}">
                      <a16:colId xmlns:a16="http://schemas.microsoft.com/office/drawing/2014/main" val="527575468"/>
                    </a:ext>
                  </a:extLst>
                </a:gridCol>
                <a:gridCol w="737762">
                  <a:extLst>
                    <a:ext uri="{9D8B030D-6E8A-4147-A177-3AD203B41FA5}">
                      <a16:colId xmlns:a16="http://schemas.microsoft.com/office/drawing/2014/main" val="3736410136"/>
                    </a:ext>
                  </a:extLst>
                </a:gridCol>
                <a:gridCol w="796202">
                  <a:extLst>
                    <a:ext uri="{9D8B030D-6E8A-4147-A177-3AD203B41FA5}">
                      <a16:colId xmlns:a16="http://schemas.microsoft.com/office/drawing/2014/main" val="3890350272"/>
                    </a:ext>
                  </a:extLst>
                </a:gridCol>
                <a:gridCol w="809052">
                  <a:extLst>
                    <a:ext uri="{9D8B030D-6E8A-4147-A177-3AD203B41FA5}">
                      <a16:colId xmlns:a16="http://schemas.microsoft.com/office/drawing/2014/main" val="1699024357"/>
                    </a:ext>
                  </a:extLst>
                </a:gridCol>
              </a:tblGrid>
              <a:tr h="450859">
                <a:tc>
                  <a:txBody>
                    <a:bodyPr/>
                    <a:lstStyle/>
                    <a:p>
                      <a:pPr marL="0" marR="0" algn="ctr" fontAlgn="base">
                        <a:lnSpc>
                          <a:spcPct val="115000"/>
                        </a:lnSpc>
                        <a:spcBef>
                          <a:spcPts val="600"/>
                        </a:spcBef>
                        <a:spcAft>
                          <a:spcPts val="600"/>
                        </a:spcAft>
                        <a:buNone/>
                      </a:pPr>
                      <a:r>
                        <a:rPr lang="en-US" sz="1400" b="1" kern="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Absolute Basis</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fontAlgn="base">
                        <a:lnSpc>
                          <a:spcPct val="115000"/>
                        </a:lnSpc>
                        <a:spcBef>
                          <a:spcPts val="600"/>
                        </a:spcBef>
                        <a:spcAft>
                          <a:spcPts val="600"/>
                        </a:spcAft>
                        <a:buNone/>
                      </a:pPr>
                      <a:r>
                        <a:rPr lang="en-US" sz="1400" b="1" kern="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High</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fontAlgn="base">
                        <a:lnSpc>
                          <a:spcPct val="115000"/>
                        </a:lnSpc>
                        <a:spcBef>
                          <a:spcPts val="600"/>
                        </a:spcBef>
                        <a:spcAft>
                          <a:spcPts val="600"/>
                        </a:spcAft>
                        <a:buNone/>
                      </a:pPr>
                      <a:r>
                        <a:rPr lang="en-US" sz="1400" b="1" kern="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Low</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fontAlgn="base">
                        <a:lnSpc>
                          <a:spcPct val="115000"/>
                        </a:lnSpc>
                        <a:spcBef>
                          <a:spcPts val="600"/>
                        </a:spcBef>
                        <a:spcAft>
                          <a:spcPts val="600"/>
                        </a:spcAft>
                        <a:buNone/>
                      </a:pPr>
                      <a:r>
                        <a:rPr lang="en-US" sz="1400" b="1" kern="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Average</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0" marR="0" algn="ctr" fontAlgn="base">
                        <a:lnSpc>
                          <a:spcPct val="115000"/>
                        </a:lnSpc>
                        <a:spcBef>
                          <a:spcPts val="600"/>
                        </a:spcBef>
                        <a:spcAft>
                          <a:spcPts val="600"/>
                        </a:spcAft>
                        <a:buNone/>
                      </a:pPr>
                      <a:r>
                        <a:rPr lang="en-US" sz="1400" b="1" kern="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Current</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688766751"/>
                  </a:ext>
                </a:extLst>
              </a:tr>
              <a:tr h="233398">
                <a:tc>
                  <a:txBody>
                    <a:bodyPr/>
                    <a:lstStyle/>
                    <a:p>
                      <a:pPr marL="0" marR="0" algn="ctr" fontAlgn="base">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252</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104</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33.8</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41851509"/>
                  </a:ext>
                </a:extLst>
              </a:tr>
              <a:tr h="233398">
                <a:tc>
                  <a:txBody>
                    <a:bodyPr/>
                    <a:lstStyle/>
                    <a:p>
                      <a:pPr marL="0" marR="0" algn="ctr" fontAlgn="base">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P/B</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9.5</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6.5</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6.9</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95597463"/>
                  </a:ext>
                </a:extLst>
              </a:tr>
              <a:tr h="233398">
                <a:tc>
                  <a:txBody>
                    <a:bodyPr/>
                    <a:lstStyle/>
                    <a:p>
                      <a:pPr marL="0" marR="0" algn="ctr" fontAlgn="base">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P/S</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1.75</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a:t>
                      </a:r>
                      <a:endParaRPr lang="en-US" sz="1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46223528"/>
                  </a:ext>
                </a:extLst>
              </a:tr>
              <a:tr h="487137">
                <a:tc>
                  <a:txBody>
                    <a:bodyPr/>
                    <a:lstStyle/>
                    <a:p>
                      <a:pPr marL="0" marR="0" algn="ctr" fontAlgn="base">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P/EBITDA</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21.5</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base">
                        <a:lnSpc>
                          <a:spcPct val="115000"/>
                        </a:lnSpc>
                        <a:spcBef>
                          <a:spcPts val="600"/>
                        </a:spcBef>
                        <a:spcAft>
                          <a:spcPts val="600"/>
                        </a:spcAft>
                        <a:buNone/>
                      </a:pPr>
                      <a:r>
                        <a:rPr lang="en-US" sz="1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16.48</a:t>
                      </a:r>
                      <a:endParaRPr lang="en-US" sz="1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39020307"/>
                  </a:ext>
                </a:extLst>
              </a:tr>
            </a:tbl>
          </a:graphicData>
        </a:graphic>
      </p:graphicFrame>
      <p:pic>
        <p:nvPicPr>
          <p:cNvPr id="4" name="Picture 3">
            <a:extLst>
              <a:ext uri="{FF2B5EF4-FFF2-40B4-BE49-F238E27FC236}">
                <a16:creationId xmlns:a16="http://schemas.microsoft.com/office/drawing/2014/main" id="{F2E22ACD-8AFD-BA27-3600-E0BD9EB10CC1}"/>
              </a:ext>
            </a:extLst>
          </p:cNvPr>
          <p:cNvPicPr>
            <a:picLocks noChangeAspect="1"/>
          </p:cNvPicPr>
          <p:nvPr/>
        </p:nvPicPr>
        <p:blipFill>
          <a:blip r:embed="rId4"/>
          <a:stretch>
            <a:fillRect/>
          </a:stretch>
        </p:blipFill>
        <p:spPr>
          <a:xfrm>
            <a:off x="10731957" y="368791"/>
            <a:ext cx="1176630" cy="396274"/>
          </a:xfrm>
          <a:prstGeom prst="rect">
            <a:avLst/>
          </a:prstGeom>
        </p:spPr>
      </p:pic>
      <p:sp>
        <p:nvSpPr>
          <p:cNvPr id="5" name="Slide Number Placeholder 4">
            <a:extLst>
              <a:ext uri="{FF2B5EF4-FFF2-40B4-BE49-F238E27FC236}">
                <a16:creationId xmlns:a16="http://schemas.microsoft.com/office/drawing/2014/main" id="{E65B8AF3-A521-3C8C-EB65-FFAB2698DE78}"/>
              </a:ext>
            </a:extLst>
          </p:cNvPr>
          <p:cNvSpPr>
            <a:spLocks noGrp="1"/>
          </p:cNvSpPr>
          <p:nvPr>
            <p:ph type="sldNum" sz="quarter" idx="12"/>
          </p:nvPr>
        </p:nvSpPr>
        <p:spPr/>
        <p:txBody>
          <a:bodyPr/>
          <a:lstStyle/>
          <a:p>
            <a:fld id="{1BC61D95-3A4B-854A-99CD-5C93B78D6681}" type="slidenum">
              <a:rPr lang="en-US" smtClean="0"/>
              <a:t>14</a:t>
            </a:fld>
            <a:endParaRPr lang="en-US"/>
          </a:p>
        </p:txBody>
      </p:sp>
    </p:spTree>
    <p:extLst>
      <p:ext uri="{BB962C8B-B14F-4D97-AF65-F5344CB8AC3E}">
        <p14:creationId xmlns:p14="http://schemas.microsoft.com/office/powerpoint/2010/main" val="3042220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CA6FA-8917-9B4A-D2E8-E129F8AC798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9FB07FF-554B-AFE3-5669-616893C08FB0}"/>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6B48D8FB-C5EF-2547-692C-A3B4DC98337D}"/>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8E1009B8-59D1-7E22-1EA3-F77A537F8440}"/>
              </a:ext>
            </a:extLst>
          </p:cNvPr>
          <p:cNvSpPr txBox="1"/>
          <p:nvPr/>
        </p:nvSpPr>
        <p:spPr>
          <a:xfrm>
            <a:off x="457198" y="685800"/>
            <a:ext cx="4242818" cy="369332"/>
          </a:xfrm>
          <a:prstGeom prst="rect">
            <a:avLst/>
          </a:prstGeom>
          <a:noFill/>
        </p:spPr>
        <p:txBody>
          <a:bodyPr wrap="square" lIns="91440" tIns="45720" rIns="91440" bIns="45720" rtlCol="0" anchor="t">
            <a:spAutoFit/>
          </a:bodyPr>
          <a:lstStyle/>
          <a:p>
            <a:r>
              <a:rPr lang="en-US" b="1">
                <a:latin typeface="Times New Roman"/>
                <a:cs typeface="Times New Roman"/>
              </a:rPr>
              <a:t>HD Overview</a:t>
            </a:r>
          </a:p>
        </p:txBody>
      </p:sp>
      <p:sp>
        <p:nvSpPr>
          <p:cNvPr id="13" name="TextBox 12">
            <a:extLst>
              <a:ext uri="{FF2B5EF4-FFF2-40B4-BE49-F238E27FC236}">
                <a16:creationId xmlns:a16="http://schemas.microsoft.com/office/drawing/2014/main" id="{70D9344B-CD43-68AC-DAC1-8042B0834AC1}"/>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sp>
        <p:nvSpPr>
          <p:cNvPr id="2" name="TextBox 1">
            <a:extLst>
              <a:ext uri="{FF2B5EF4-FFF2-40B4-BE49-F238E27FC236}">
                <a16:creationId xmlns:a16="http://schemas.microsoft.com/office/drawing/2014/main" id="{F6F5BDAB-4B2D-ABC0-DE0C-F4A0947C629E}"/>
              </a:ext>
            </a:extLst>
          </p:cNvPr>
          <p:cNvSpPr txBox="1"/>
          <p:nvPr/>
        </p:nvSpPr>
        <p:spPr>
          <a:xfrm>
            <a:off x="457198" y="1138321"/>
            <a:ext cx="7442202" cy="1384995"/>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pPr>
              <a:buFont typeface="Arial" panose="020B0604020202020204" pitchFamily="34" charset="0"/>
              <a:buChar char="•"/>
            </a:pPr>
            <a:r>
              <a:rPr lang="en-US" sz="1400" dirty="0">
                <a:latin typeface="Times New Roman" panose="02020603050405020304" pitchFamily="18" charset="0"/>
                <a:ea typeface="+mn-lt"/>
                <a:cs typeface="Times New Roman" panose="02020603050405020304" pitchFamily="18" charset="0"/>
              </a:rPr>
              <a:t>Home Depot is the largest home improvement retailer in North America serving both DIY customers and professional contractors</a:t>
            </a:r>
            <a:endParaRPr lang="en-US" sz="14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1400" dirty="0">
                <a:latin typeface="Times New Roman" panose="02020603050405020304" pitchFamily="18" charset="0"/>
                <a:ea typeface="+mn-lt"/>
                <a:cs typeface="Times New Roman" panose="02020603050405020304" pitchFamily="18" charset="0"/>
              </a:rPr>
              <a:t>The company operates more than 2,300 stores across the United States, Canada and Mexico and generates revenue from in-store sales, online sales and professional contractor services</a:t>
            </a:r>
            <a:endParaRPr lang="en-US" sz="14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1400" dirty="0">
                <a:latin typeface="Times New Roman" panose="02020603050405020304" pitchFamily="18" charset="0"/>
                <a:ea typeface="+mn-lt"/>
                <a:cs typeface="Times New Roman" panose="02020603050405020304" pitchFamily="18" charset="0"/>
              </a:rPr>
              <a:t>Home Depot benefits from strong brand recognition, scale advantages, and supply chain efficiency, allowing the company to keep stable margins and consistent free cash flow generation</a:t>
            </a:r>
            <a:endParaRPr lang="en-US" sz="1400" dirty="0">
              <a:latin typeface="Times New Roman" panose="02020603050405020304" pitchFamily="18" charset="0"/>
              <a:cs typeface="Times New Roman" panose="02020603050405020304" pitchFamily="18" charset="0"/>
            </a:endParaRPr>
          </a:p>
        </p:txBody>
      </p:sp>
      <p:pic>
        <p:nvPicPr>
          <p:cNvPr id="8" name="Picture 7" descr="A screenshot of a table&#10;&#10;AI-generated content may be incorrect.">
            <a:extLst>
              <a:ext uri="{FF2B5EF4-FFF2-40B4-BE49-F238E27FC236}">
                <a16:creationId xmlns:a16="http://schemas.microsoft.com/office/drawing/2014/main" id="{52CC185F-D354-86BE-7F4A-2188D5BE4521}"/>
              </a:ext>
            </a:extLst>
          </p:cNvPr>
          <p:cNvPicPr>
            <a:picLocks noChangeAspect="1"/>
          </p:cNvPicPr>
          <p:nvPr/>
        </p:nvPicPr>
        <p:blipFill>
          <a:blip r:embed="rId3"/>
          <a:stretch>
            <a:fillRect/>
          </a:stretch>
        </p:blipFill>
        <p:spPr>
          <a:xfrm>
            <a:off x="8101612" y="1138321"/>
            <a:ext cx="3093237" cy="2780824"/>
          </a:xfrm>
          <a:prstGeom prst="rect">
            <a:avLst/>
          </a:prstGeom>
          <a:ln w="15875">
            <a:solidFill>
              <a:srgbClr val="BB0000"/>
            </a:solidFill>
          </a:ln>
        </p:spPr>
      </p:pic>
      <p:pic>
        <p:nvPicPr>
          <p:cNvPr id="15" name="Picture 14" descr="the-home-depot-logo.jpg | The Home Depot">
            <a:extLst>
              <a:ext uri="{FF2B5EF4-FFF2-40B4-BE49-F238E27FC236}">
                <a16:creationId xmlns:a16="http://schemas.microsoft.com/office/drawing/2014/main" id="{0DD177A4-6530-8C74-E4C9-0C415C2EB489}"/>
              </a:ext>
            </a:extLst>
          </p:cNvPr>
          <p:cNvPicPr>
            <a:picLocks noChangeAspect="1"/>
          </p:cNvPicPr>
          <p:nvPr/>
        </p:nvPicPr>
        <p:blipFill>
          <a:blip r:embed="rId4"/>
          <a:stretch>
            <a:fillRect/>
          </a:stretch>
        </p:blipFill>
        <p:spPr>
          <a:xfrm>
            <a:off x="11194849" y="246147"/>
            <a:ext cx="708045" cy="641562"/>
          </a:xfrm>
          <a:prstGeom prst="rect">
            <a:avLst/>
          </a:prstGeom>
        </p:spPr>
      </p:pic>
      <p:pic>
        <p:nvPicPr>
          <p:cNvPr id="16" name="Picture 15" descr="A table with red and white text&#10;&#10;AI-generated content may be incorrect.">
            <a:extLst>
              <a:ext uri="{FF2B5EF4-FFF2-40B4-BE49-F238E27FC236}">
                <a16:creationId xmlns:a16="http://schemas.microsoft.com/office/drawing/2014/main" id="{691A91A8-11ED-D739-B6E1-0D54CDE8186D}"/>
              </a:ext>
            </a:extLst>
          </p:cNvPr>
          <p:cNvPicPr>
            <a:picLocks noChangeAspect="1"/>
          </p:cNvPicPr>
          <p:nvPr/>
        </p:nvPicPr>
        <p:blipFill>
          <a:blip r:embed="rId5"/>
          <a:stretch>
            <a:fillRect/>
          </a:stretch>
        </p:blipFill>
        <p:spPr>
          <a:xfrm>
            <a:off x="457197" y="2620963"/>
            <a:ext cx="7442201" cy="1262983"/>
          </a:xfrm>
          <a:prstGeom prst="rect">
            <a:avLst/>
          </a:prstGeom>
          <a:ln w="15875">
            <a:solidFill>
              <a:srgbClr val="BB0000"/>
            </a:solidFill>
          </a:ln>
        </p:spPr>
      </p:pic>
      <p:sp>
        <p:nvSpPr>
          <p:cNvPr id="17" name="TextBox 16">
            <a:extLst>
              <a:ext uri="{FF2B5EF4-FFF2-40B4-BE49-F238E27FC236}">
                <a16:creationId xmlns:a16="http://schemas.microsoft.com/office/drawing/2014/main" id="{40D6D4A7-651E-65FE-BE1E-DC165163A8D5}"/>
              </a:ext>
            </a:extLst>
          </p:cNvPr>
          <p:cNvSpPr txBox="1"/>
          <p:nvPr/>
        </p:nvSpPr>
        <p:spPr>
          <a:xfrm>
            <a:off x="457197" y="4031327"/>
            <a:ext cx="10737652" cy="2246769"/>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pPr>
              <a:buFont typeface="Arial" panose="020B0604020202020204" pitchFamily="34" charset="0"/>
              <a:buChar char="•"/>
            </a:pPr>
            <a:r>
              <a:rPr lang="en-US" sz="1400" dirty="0">
                <a:latin typeface="Times"/>
                <a:ea typeface="+mn-lt"/>
                <a:cs typeface="Times"/>
              </a:rPr>
              <a:t>Home Depot operates primarily through two key customer segments, DIY customers and Professional (Pro) contractors, with Pro customers representing the largest long-term growth opportunity</a:t>
            </a:r>
            <a:endParaRPr lang="en-US" sz="1400" dirty="0">
              <a:latin typeface="Times"/>
              <a:cs typeface="Times"/>
            </a:endParaRPr>
          </a:p>
          <a:p>
            <a:pPr>
              <a:buFont typeface="Arial" panose="020B0604020202020204" pitchFamily="34" charset="0"/>
              <a:buChar char="•"/>
            </a:pPr>
            <a:r>
              <a:rPr lang="en-US" sz="1400" dirty="0">
                <a:latin typeface="Times"/>
                <a:ea typeface="+mn-lt"/>
                <a:cs typeface="Times"/>
              </a:rPr>
              <a:t>The company maintains a strong operational model supported by scale, supply chain efficiency and vendor relationships, allowing for stable margins and consistent free cash flow generation</a:t>
            </a:r>
            <a:endParaRPr lang="en-US" sz="1400" dirty="0">
              <a:latin typeface="Times"/>
              <a:cs typeface="Times"/>
            </a:endParaRPr>
          </a:p>
          <a:p>
            <a:pPr>
              <a:buFont typeface="Arial" panose="020B0604020202020204" pitchFamily="34" charset="0"/>
              <a:buChar char="•"/>
            </a:pPr>
            <a:r>
              <a:rPr lang="en-US" sz="1400" dirty="0">
                <a:latin typeface="Times"/>
                <a:ea typeface="+mn-lt"/>
                <a:cs typeface="Times"/>
              </a:rPr>
              <a:t>Growth slowed following COVID-19 driven demand as higher interest rates and weaker housing activity reduced large renovation spending and pressured same store sales</a:t>
            </a:r>
            <a:endParaRPr lang="en-US" sz="1400" dirty="0">
              <a:latin typeface="Times"/>
              <a:cs typeface="Times"/>
            </a:endParaRPr>
          </a:p>
          <a:p>
            <a:pPr>
              <a:buFont typeface="Arial" panose="020B0604020202020204" pitchFamily="34" charset="0"/>
              <a:buChar char="•"/>
            </a:pPr>
            <a:r>
              <a:rPr lang="en-US" sz="1400" dirty="0">
                <a:latin typeface="Times"/>
                <a:ea typeface="+mn-lt"/>
                <a:cs typeface="Times"/>
              </a:rPr>
              <a:t>Home Depot is focusing on expanding Pro customer services, supply chain investments and delivery capabilities to drive long-term revenue growth</a:t>
            </a:r>
            <a:endParaRPr lang="en-US" sz="1400" dirty="0">
              <a:latin typeface="Times"/>
              <a:cs typeface="Times"/>
            </a:endParaRPr>
          </a:p>
          <a:p>
            <a:pPr>
              <a:buFont typeface="Arial" panose="020B0604020202020204" pitchFamily="34" charset="0"/>
              <a:buChar char="•"/>
            </a:pPr>
            <a:r>
              <a:rPr lang="en-US" sz="1400" dirty="0">
                <a:latin typeface="Times"/>
                <a:ea typeface="+mn-lt"/>
                <a:cs typeface="Times"/>
              </a:rPr>
              <a:t>Management expects moderate same store sales growth going forward, supported by aging housing stock, repair demand and continued Pro segment expansion</a:t>
            </a:r>
            <a:endParaRPr lang="en-US" sz="1400" dirty="0">
              <a:latin typeface="Times"/>
              <a:cs typeface="Times"/>
            </a:endParaRPr>
          </a:p>
        </p:txBody>
      </p:sp>
      <p:sp>
        <p:nvSpPr>
          <p:cNvPr id="18" name="Slide Number Placeholder 17">
            <a:extLst>
              <a:ext uri="{FF2B5EF4-FFF2-40B4-BE49-F238E27FC236}">
                <a16:creationId xmlns:a16="http://schemas.microsoft.com/office/drawing/2014/main" id="{54CEA8AF-D6FD-DCE2-9653-27113DF275EF}"/>
              </a:ext>
            </a:extLst>
          </p:cNvPr>
          <p:cNvSpPr>
            <a:spLocks noGrp="1"/>
          </p:cNvSpPr>
          <p:nvPr>
            <p:ph type="sldNum" sz="quarter" idx="12"/>
          </p:nvPr>
        </p:nvSpPr>
        <p:spPr/>
        <p:txBody>
          <a:bodyPr/>
          <a:lstStyle/>
          <a:p>
            <a:fld id="{1BC61D95-3A4B-854A-99CD-5C93B78D6681}" type="slidenum">
              <a:rPr lang="en-US" smtClean="0"/>
              <a:t>15</a:t>
            </a:fld>
            <a:endParaRPr lang="en-US"/>
          </a:p>
        </p:txBody>
      </p:sp>
    </p:spTree>
    <p:extLst>
      <p:ext uri="{BB962C8B-B14F-4D97-AF65-F5344CB8AC3E}">
        <p14:creationId xmlns:p14="http://schemas.microsoft.com/office/powerpoint/2010/main" val="1616127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84319-57F3-3EA7-E813-1D6BA5A0435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0922F9B-E97D-EC5E-8EF4-18B507BA866C}"/>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B7522908-6508-9542-06E8-B2FC8AD58F46}"/>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10CE5F63-B5A1-CA1A-F8AD-52CB481B6242}"/>
              </a:ext>
            </a:extLst>
          </p:cNvPr>
          <p:cNvSpPr txBox="1"/>
          <p:nvPr/>
        </p:nvSpPr>
        <p:spPr>
          <a:xfrm>
            <a:off x="457198" y="685800"/>
            <a:ext cx="4242818" cy="369332"/>
          </a:xfrm>
          <a:prstGeom prst="rect">
            <a:avLst/>
          </a:prstGeom>
          <a:noFill/>
        </p:spPr>
        <p:txBody>
          <a:bodyPr wrap="square" lIns="91440" tIns="45720" rIns="91440" bIns="45720" rtlCol="0" anchor="t">
            <a:spAutoFit/>
          </a:bodyPr>
          <a:lstStyle/>
          <a:p>
            <a:r>
              <a:rPr lang="en-US" b="1">
                <a:latin typeface="Times New Roman"/>
                <a:cs typeface="Times New Roman"/>
              </a:rPr>
              <a:t>Financial Analysis</a:t>
            </a:r>
          </a:p>
        </p:txBody>
      </p:sp>
      <p:sp>
        <p:nvSpPr>
          <p:cNvPr id="13" name="TextBox 12">
            <a:extLst>
              <a:ext uri="{FF2B5EF4-FFF2-40B4-BE49-F238E27FC236}">
                <a16:creationId xmlns:a16="http://schemas.microsoft.com/office/drawing/2014/main" id="{6AA38770-986B-B2C0-AAD8-0A3072228E17}"/>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sp>
        <p:nvSpPr>
          <p:cNvPr id="2" name="TextBox 1">
            <a:extLst>
              <a:ext uri="{FF2B5EF4-FFF2-40B4-BE49-F238E27FC236}">
                <a16:creationId xmlns:a16="http://schemas.microsoft.com/office/drawing/2014/main" id="{DF542250-AC4F-28A8-A663-ECE3DBF330D5}"/>
              </a:ext>
            </a:extLst>
          </p:cNvPr>
          <p:cNvSpPr txBox="1"/>
          <p:nvPr/>
        </p:nvSpPr>
        <p:spPr>
          <a:xfrm>
            <a:off x="398204" y="1248250"/>
            <a:ext cx="3750463" cy="4526280"/>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b="1" dirty="0">
                <a:latin typeface="Times New Roman" panose="02020603050405020304" pitchFamily="18" charset="0"/>
                <a:cs typeface="Times New Roman" panose="02020603050405020304" pitchFamily="18" charset="0"/>
              </a:rPr>
              <a:t>Income Statement Projections:</a:t>
            </a:r>
          </a:p>
          <a:p>
            <a:endParaRPr lang="en-US" b="1" dirty="0">
              <a:latin typeface="Times New Roman" panose="02020603050405020304" pitchFamily="18" charset="0"/>
              <a:cs typeface="Times New Roman" panose="02020603050405020304" pitchFamily="18" charset="0"/>
            </a:endParaRPr>
          </a:p>
          <a:p>
            <a:r>
              <a:rPr lang="en-US" b="1" dirty="0">
                <a:latin typeface="Times New Roman"/>
                <a:cs typeface="Times New Roman"/>
              </a:rPr>
              <a:t>Revenue Growth:</a:t>
            </a:r>
            <a:r>
              <a:rPr lang="en-US" dirty="0">
                <a:latin typeface="Times New Roman"/>
                <a:cs typeface="Times New Roman"/>
              </a:rPr>
              <a:t> </a:t>
            </a:r>
            <a:r>
              <a:rPr lang="en-US" dirty="0">
                <a:latin typeface="Times"/>
                <a:ea typeface="+mn-lt"/>
                <a:cs typeface="Times"/>
              </a:rPr>
              <a:t>$171.2B (2026) → $232.8B (2036), steady low-single digit growth</a:t>
            </a:r>
          </a:p>
          <a:p>
            <a:endParaRPr lang="en-US" dirty="0">
              <a:latin typeface="Times New Roman" panose="02020603050405020304" pitchFamily="18" charset="0"/>
              <a:cs typeface="Times New Roman" panose="02020603050405020304" pitchFamily="18" charset="0"/>
            </a:endParaRPr>
          </a:p>
          <a:p>
            <a:r>
              <a:rPr lang="en-US" b="1" dirty="0">
                <a:latin typeface="Times New Roman"/>
                <a:cs typeface="Times New Roman"/>
              </a:rPr>
              <a:t>Operating Income:</a:t>
            </a:r>
            <a:r>
              <a:rPr lang="en-US" dirty="0">
                <a:latin typeface="Times New Roman"/>
                <a:cs typeface="Times New Roman"/>
              </a:rPr>
              <a:t> </a:t>
            </a:r>
            <a:r>
              <a:rPr lang="en-US" dirty="0">
                <a:latin typeface="Times"/>
                <a:ea typeface="+mn-lt"/>
                <a:cs typeface="Times"/>
              </a:rPr>
              <a:t>$22.3B → $30.3B; margins stable ~13%</a:t>
            </a:r>
            <a:r>
              <a:rPr lang="en-US" dirty="0">
                <a:latin typeface="Times"/>
                <a:cs typeface="Times"/>
              </a:rPr>
              <a:t> </a:t>
            </a:r>
          </a:p>
          <a:p>
            <a:endParaRPr lang="en-US" dirty="0">
              <a:latin typeface="Times New Roman" panose="02020603050405020304" pitchFamily="18" charset="0"/>
              <a:cs typeface="Times New Roman" panose="02020603050405020304" pitchFamily="18" charset="0"/>
            </a:endParaRPr>
          </a:p>
          <a:p>
            <a:r>
              <a:rPr lang="en-US" b="1" dirty="0">
                <a:latin typeface="Times New Roman"/>
                <a:cs typeface="Times New Roman"/>
              </a:rPr>
              <a:t>Vs. Consensus: </a:t>
            </a:r>
            <a:r>
              <a:rPr lang="en-US" dirty="0">
                <a:latin typeface="Times"/>
                <a:ea typeface="+mn-lt"/>
                <a:cs typeface="Times"/>
              </a:rPr>
              <a:t>Stable growth expectations driven by Pro customer expansion, supply chain investments and aging housing stock demand</a:t>
            </a:r>
            <a:endParaRPr lang="en-US" b="1" dirty="0">
              <a:latin typeface="Times"/>
              <a:cs typeface="Times"/>
            </a:endParaRPr>
          </a:p>
        </p:txBody>
      </p:sp>
      <p:sp>
        <p:nvSpPr>
          <p:cNvPr id="4" name="TextBox 3">
            <a:extLst>
              <a:ext uri="{FF2B5EF4-FFF2-40B4-BE49-F238E27FC236}">
                <a16:creationId xmlns:a16="http://schemas.microsoft.com/office/drawing/2014/main" id="{65E1E641-B7DD-56CC-7AFF-6A97188A95CF}"/>
              </a:ext>
            </a:extLst>
          </p:cNvPr>
          <p:cNvSpPr txBox="1"/>
          <p:nvPr/>
        </p:nvSpPr>
        <p:spPr>
          <a:xfrm>
            <a:off x="4346689" y="1240624"/>
            <a:ext cx="3882911" cy="4524315"/>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b="1">
                <a:latin typeface="Times New Roman" panose="02020603050405020304" pitchFamily="18" charset="0"/>
                <a:cs typeface="Times New Roman" panose="02020603050405020304" pitchFamily="18" charset="0"/>
              </a:rPr>
              <a:t>Margin Comparisons:</a:t>
            </a:r>
          </a:p>
          <a:p>
            <a:endParaRPr lang="en-US" b="1">
              <a:latin typeface="Times New Roman" panose="02020603050405020304" pitchFamily="18" charset="0"/>
              <a:cs typeface="Times New Roman" panose="02020603050405020304" pitchFamily="18" charset="0"/>
            </a:endParaRPr>
          </a:p>
          <a:p>
            <a:r>
              <a:rPr lang="en-US" b="1">
                <a:latin typeface="Times New Roman"/>
                <a:cs typeface="Times New Roman"/>
              </a:rPr>
              <a:t>Gross Margin:</a:t>
            </a:r>
            <a:r>
              <a:rPr lang="en-US">
                <a:latin typeface="Times New Roman"/>
                <a:cs typeface="Times New Roman"/>
              </a:rPr>
              <a:t> </a:t>
            </a:r>
            <a:r>
              <a:rPr lang="en-US">
                <a:latin typeface="Times"/>
                <a:ea typeface="+mn-lt"/>
                <a:cs typeface="Times"/>
              </a:rPr>
              <a:t>~33.5% — below Nike (41.1%) &amp; Amazon (50.3%)</a:t>
            </a:r>
          </a:p>
          <a:p>
            <a:endParaRPr lang="en-US">
              <a:latin typeface="Times New Roman" panose="02020603050405020304" pitchFamily="18" charset="0"/>
              <a:cs typeface="Times New Roman" panose="02020603050405020304" pitchFamily="18" charset="0"/>
            </a:endParaRPr>
          </a:p>
          <a:p>
            <a:r>
              <a:rPr lang="en-US" b="1">
                <a:latin typeface="Times New Roman"/>
                <a:cs typeface="Times New Roman"/>
              </a:rPr>
              <a:t>Implication:</a:t>
            </a:r>
            <a:r>
              <a:rPr lang="en-US">
                <a:latin typeface="Times New Roman"/>
                <a:cs typeface="Times New Roman"/>
              </a:rPr>
              <a:t> </a:t>
            </a:r>
            <a:r>
              <a:rPr lang="en-US">
                <a:latin typeface="Times"/>
                <a:ea typeface="+mn-lt"/>
                <a:cs typeface="Times"/>
              </a:rPr>
              <a:t>Lower margins reflect retail-heavy business and product-based revenue model</a:t>
            </a:r>
          </a:p>
          <a:p>
            <a:endParaRPr lang="en-US">
              <a:latin typeface="Times New Roman" panose="02020603050405020304" pitchFamily="18" charset="0"/>
              <a:cs typeface="Times New Roman" panose="02020603050405020304" pitchFamily="18" charset="0"/>
            </a:endParaRPr>
          </a:p>
          <a:p>
            <a:r>
              <a:rPr lang="en-US" b="1">
                <a:latin typeface="Times New Roman"/>
                <a:cs typeface="Times New Roman"/>
              </a:rPr>
              <a:t>Operating Margin:</a:t>
            </a:r>
            <a:r>
              <a:rPr lang="en-US">
                <a:latin typeface="Times New Roman"/>
                <a:cs typeface="Times New Roman"/>
              </a:rPr>
              <a:t> </a:t>
            </a:r>
            <a:r>
              <a:rPr lang="en-US">
                <a:latin typeface="Times"/>
                <a:ea typeface="+mn-lt"/>
                <a:cs typeface="Times"/>
              </a:rPr>
              <a:t>~13.0% — above Lowe’s (~12%) and consistent with large retail peers</a:t>
            </a:r>
          </a:p>
          <a:p>
            <a:endParaRPr lang="en-US">
              <a:latin typeface="Times New Roman" panose="02020603050405020304" pitchFamily="18" charset="0"/>
              <a:cs typeface="Times New Roman" panose="02020603050405020304" pitchFamily="18" charset="0"/>
            </a:endParaRPr>
          </a:p>
          <a:p>
            <a:r>
              <a:rPr lang="en-US" b="1">
                <a:latin typeface="Times New Roman"/>
                <a:cs typeface="Times New Roman"/>
              </a:rPr>
              <a:t>Takeaway:</a:t>
            </a:r>
            <a:r>
              <a:rPr lang="en-US">
                <a:latin typeface="Times New Roman"/>
                <a:cs typeface="Times New Roman"/>
              </a:rPr>
              <a:t> </a:t>
            </a:r>
            <a:r>
              <a:rPr lang="en-US">
                <a:latin typeface="Times"/>
                <a:ea typeface="+mn-lt"/>
                <a:cs typeface="Times"/>
              </a:rPr>
              <a:t>Stable operating margins supported by scale advantages and pricing power</a:t>
            </a:r>
          </a:p>
        </p:txBody>
      </p:sp>
      <p:pic>
        <p:nvPicPr>
          <p:cNvPr id="9" name="Picture 8" descr="A graph of a number of red columns&#10;&#10;AI-generated content may be incorrect.">
            <a:extLst>
              <a:ext uri="{FF2B5EF4-FFF2-40B4-BE49-F238E27FC236}">
                <a16:creationId xmlns:a16="http://schemas.microsoft.com/office/drawing/2014/main" id="{2D7418EB-881D-F9B5-5A51-3D2BB3BEAF19}"/>
              </a:ext>
            </a:extLst>
          </p:cNvPr>
          <p:cNvPicPr>
            <a:picLocks noChangeAspect="1"/>
          </p:cNvPicPr>
          <p:nvPr/>
        </p:nvPicPr>
        <p:blipFill>
          <a:blip r:embed="rId3"/>
          <a:stretch>
            <a:fillRect/>
          </a:stretch>
        </p:blipFill>
        <p:spPr>
          <a:xfrm>
            <a:off x="8419190" y="1248832"/>
            <a:ext cx="3576871" cy="2328334"/>
          </a:xfrm>
          <a:prstGeom prst="rect">
            <a:avLst/>
          </a:prstGeom>
          <a:ln w="15875">
            <a:solidFill>
              <a:srgbClr val="BB0000"/>
            </a:solidFill>
          </a:ln>
        </p:spPr>
      </p:pic>
      <p:pic>
        <p:nvPicPr>
          <p:cNvPr id="3" name="Picture 2" descr="the-home-depot-logo.jpg | The Home Depot">
            <a:extLst>
              <a:ext uri="{FF2B5EF4-FFF2-40B4-BE49-F238E27FC236}">
                <a16:creationId xmlns:a16="http://schemas.microsoft.com/office/drawing/2014/main" id="{E756FD5F-99D7-BE4D-6C5D-46E3B3CEB876}"/>
              </a:ext>
            </a:extLst>
          </p:cNvPr>
          <p:cNvPicPr>
            <a:picLocks noChangeAspect="1"/>
          </p:cNvPicPr>
          <p:nvPr/>
        </p:nvPicPr>
        <p:blipFill>
          <a:blip r:embed="rId4"/>
          <a:stretch>
            <a:fillRect/>
          </a:stretch>
        </p:blipFill>
        <p:spPr>
          <a:xfrm>
            <a:off x="11194849" y="242109"/>
            <a:ext cx="708045" cy="641562"/>
          </a:xfrm>
          <a:prstGeom prst="rect">
            <a:avLst/>
          </a:prstGeom>
        </p:spPr>
      </p:pic>
      <p:sp>
        <p:nvSpPr>
          <p:cNvPr id="5" name="Slide Number Placeholder 4">
            <a:extLst>
              <a:ext uri="{FF2B5EF4-FFF2-40B4-BE49-F238E27FC236}">
                <a16:creationId xmlns:a16="http://schemas.microsoft.com/office/drawing/2014/main" id="{096971A0-A172-8CF8-C6A9-9186C5105CAC}"/>
              </a:ext>
            </a:extLst>
          </p:cNvPr>
          <p:cNvSpPr>
            <a:spLocks noGrp="1"/>
          </p:cNvSpPr>
          <p:nvPr>
            <p:ph type="sldNum" sz="quarter" idx="12"/>
          </p:nvPr>
        </p:nvSpPr>
        <p:spPr/>
        <p:txBody>
          <a:bodyPr/>
          <a:lstStyle/>
          <a:p>
            <a:fld id="{1BC61D95-3A4B-854A-99CD-5C93B78D6681}" type="slidenum">
              <a:rPr lang="en-US" smtClean="0"/>
              <a:t>16</a:t>
            </a:fld>
            <a:endParaRPr lang="en-US"/>
          </a:p>
        </p:txBody>
      </p:sp>
    </p:spTree>
    <p:extLst>
      <p:ext uri="{BB962C8B-B14F-4D97-AF65-F5344CB8AC3E}">
        <p14:creationId xmlns:p14="http://schemas.microsoft.com/office/powerpoint/2010/main" val="2408669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4AF76-4FA0-A06D-6FE5-456241EC256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37C6F8C-1C5C-ADA6-415E-DFFA3862F703}"/>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D9028073-3CBF-D4A4-FA61-AC8C6572CD50}"/>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4974E71A-176A-650D-7BE2-48FCAB4A06F2}"/>
              </a:ext>
            </a:extLst>
          </p:cNvPr>
          <p:cNvSpPr txBox="1"/>
          <p:nvPr/>
        </p:nvSpPr>
        <p:spPr>
          <a:xfrm>
            <a:off x="457198" y="685800"/>
            <a:ext cx="4242818" cy="369332"/>
          </a:xfrm>
          <a:prstGeom prst="rect">
            <a:avLst/>
          </a:prstGeom>
          <a:noFill/>
        </p:spPr>
        <p:txBody>
          <a:bodyPr wrap="square" lIns="91440" tIns="45720" rIns="91440" bIns="45720" rtlCol="0" anchor="t">
            <a:spAutoFit/>
          </a:bodyPr>
          <a:lstStyle/>
          <a:p>
            <a:r>
              <a:rPr lang="en-US" b="1">
                <a:latin typeface="Times New Roman"/>
                <a:cs typeface="Times New Roman"/>
              </a:rPr>
              <a:t>Valuation</a:t>
            </a:r>
          </a:p>
        </p:txBody>
      </p:sp>
      <p:sp>
        <p:nvSpPr>
          <p:cNvPr id="13" name="TextBox 12">
            <a:extLst>
              <a:ext uri="{FF2B5EF4-FFF2-40B4-BE49-F238E27FC236}">
                <a16:creationId xmlns:a16="http://schemas.microsoft.com/office/drawing/2014/main" id="{3BA85F85-A21A-6F9F-E4EC-0D19A3B06FFB}"/>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sp>
        <p:nvSpPr>
          <p:cNvPr id="2" name="TextBox 1">
            <a:extLst>
              <a:ext uri="{FF2B5EF4-FFF2-40B4-BE49-F238E27FC236}">
                <a16:creationId xmlns:a16="http://schemas.microsoft.com/office/drawing/2014/main" id="{812A9573-13AE-FF60-C589-280EF87B820F}"/>
              </a:ext>
            </a:extLst>
          </p:cNvPr>
          <p:cNvSpPr txBox="1"/>
          <p:nvPr/>
        </p:nvSpPr>
        <p:spPr>
          <a:xfrm>
            <a:off x="457195" y="1120284"/>
            <a:ext cx="3776134" cy="2031325"/>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1400" b="1" dirty="0">
                <a:latin typeface="Times"/>
                <a:ea typeface="+mn-lt"/>
                <a:cs typeface="Times"/>
              </a:rPr>
              <a:t>DCF Valuation:</a:t>
            </a:r>
            <a:r>
              <a:rPr lang="en-US" sz="1400" dirty="0">
                <a:latin typeface="Times"/>
                <a:ea typeface="+mn-lt"/>
                <a:cs typeface="Times"/>
              </a:rPr>
              <a:t> </a:t>
            </a:r>
            <a:br>
              <a:rPr lang="en-US" sz="1400" dirty="0">
                <a:latin typeface="Times"/>
                <a:ea typeface="+mn-lt"/>
                <a:cs typeface="Times"/>
              </a:rPr>
            </a:br>
            <a:r>
              <a:rPr lang="en-US" sz="1400" dirty="0">
                <a:latin typeface="Times"/>
                <a:ea typeface="+mn-lt"/>
                <a:cs typeface="Times"/>
              </a:rPr>
              <a:t>Implied value ≈ $243.58/share vs. $318.77 current (~-23% downside). SELL</a:t>
            </a:r>
            <a:endParaRPr lang="en-US" sz="1400" dirty="0">
              <a:latin typeface="Times"/>
              <a:cs typeface="Times"/>
            </a:endParaRPr>
          </a:p>
          <a:p>
            <a:endParaRPr lang="en-US" sz="1400" dirty="0">
              <a:latin typeface="Times"/>
              <a:cs typeface="Times"/>
            </a:endParaRPr>
          </a:p>
          <a:p>
            <a:r>
              <a:rPr lang="en-US" sz="1400" b="1" dirty="0">
                <a:latin typeface="Times"/>
                <a:ea typeface="+mn-lt"/>
                <a:cs typeface="Times"/>
              </a:rPr>
              <a:t>Key Assumptions:</a:t>
            </a:r>
          </a:p>
          <a:p>
            <a:r>
              <a:rPr lang="en-US" sz="1400" dirty="0">
                <a:latin typeface="Times"/>
                <a:ea typeface="+mn-lt"/>
                <a:cs typeface="Times"/>
              </a:rPr>
              <a:t>9.5% discount rate, 2.5% terminal growth</a:t>
            </a:r>
            <a:endParaRPr lang="en-US" sz="1400" dirty="0">
              <a:latin typeface="Times"/>
              <a:cs typeface="Times"/>
            </a:endParaRPr>
          </a:p>
          <a:p>
            <a:endParaRPr lang="en-US" sz="1400" dirty="0">
              <a:latin typeface="Times"/>
              <a:cs typeface="Times"/>
            </a:endParaRPr>
          </a:p>
          <a:p>
            <a:r>
              <a:rPr lang="en-US" sz="1400" b="1" dirty="0">
                <a:latin typeface="Times"/>
                <a:ea typeface="+mn-lt"/>
                <a:cs typeface="Times"/>
              </a:rPr>
              <a:t>FCF Growth:</a:t>
            </a:r>
          </a:p>
          <a:p>
            <a:r>
              <a:rPr lang="en-US" sz="1400" dirty="0">
                <a:latin typeface="Times"/>
                <a:ea typeface="+mn-lt"/>
                <a:cs typeface="Times"/>
              </a:rPr>
              <a:t>$14.5B (2026) → $20.7B (2036)</a:t>
            </a:r>
            <a:endParaRPr lang="en-US" sz="1400" dirty="0">
              <a:latin typeface="Times"/>
              <a:cs typeface="Times"/>
            </a:endParaRPr>
          </a:p>
        </p:txBody>
      </p:sp>
      <p:pic>
        <p:nvPicPr>
          <p:cNvPr id="12" name="Picture 11" descr="A spreadsheet with numbers and a number of data&#10;&#10;AI-generated content may be incorrect.">
            <a:extLst>
              <a:ext uri="{FF2B5EF4-FFF2-40B4-BE49-F238E27FC236}">
                <a16:creationId xmlns:a16="http://schemas.microsoft.com/office/drawing/2014/main" id="{C0387744-C84E-7449-3B81-03C6941DD2E6}"/>
              </a:ext>
            </a:extLst>
          </p:cNvPr>
          <p:cNvPicPr>
            <a:picLocks noChangeAspect="1"/>
          </p:cNvPicPr>
          <p:nvPr/>
        </p:nvPicPr>
        <p:blipFill>
          <a:blip r:embed="rId3"/>
          <a:stretch>
            <a:fillRect/>
          </a:stretch>
        </p:blipFill>
        <p:spPr>
          <a:xfrm>
            <a:off x="4386975" y="976470"/>
            <a:ext cx="7347827" cy="5477134"/>
          </a:xfrm>
          <a:prstGeom prst="rect">
            <a:avLst/>
          </a:prstGeom>
          <a:ln w="15875">
            <a:solidFill>
              <a:srgbClr val="BB0000"/>
            </a:solidFill>
          </a:ln>
        </p:spPr>
      </p:pic>
      <p:pic>
        <p:nvPicPr>
          <p:cNvPr id="17" name="Picture 16" descr="A table with numbers and symbols&#10;&#10;AI-generated content may be incorrect.">
            <a:extLst>
              <a:ext uri="{FF2B5EF4-FFF2-40B4-BE49-F238E27FC236}">
                <a16:creationId xmlns:a16="http://schemas.microsoft.com/office/drawing/2014/main" id="{E1FE9063-AF72-7AB4-B29E-2322F0EC5BB7}"/>
              </a:ext>
            </a:extLst>
          </p:cNvPr>
          <p:cNvPicPr>
            <a:picLocks noChangeAspect="1"/>
          </p:cNvPicPr>
          <p:nvPr/>
        </p:nvPicPr>
        <p:blipFill>
          <a:blip r:embed="rId4"/>
          <a:stretch>
            <a:fillRect/>
          </a:stretch>
        </p:blipFill>
        <p:spPr>
          <a:xfrm>
            <a:off x="457195" y="3244970"/>
            <a:ext cx="3776134" cy="1024853"/>
          </a:xfrm>
          <a:prstGeom prst="rect">
            <a:avLst/>
          </a:prstGeom>
          <a:ln w="15875">
            <a:solidFill>
              <a:schemeClr val="tx1"/>
            </a:solidFill>
          </a:ln>
        </p:spPr>
      </p:pic>
      <p:pic>
        <p:nvPicPr>
          <p:cNvPr id="19" name="Picture 18" descr="the-home-depot-logo.jpg | The Home Depot">
            <a:extLst>
              <a:ext uri="{FF2B5EF4-FFF2-40B4-BE49-F238E27FC236}">
                <a16:creationId xmlns:a16="http://schemas.microsoft.com/office/drawing/2014/main" id="{6EE3833D-1DDB-A62E-4156-B0EA4DA303E0}"/>
              </a:ext>
            </a:extLst>
          </p:cNvPr>
          <p:cNvPicPr>
            <a:picLocks noChangeAspect="1"/>
          </p:cNvPicPr>
          <p:nvPr/>
        </p:nvPicPr>
        <p:blipFill>
          <a:blip r:embed="rId5"/>
          <a:stretch>
            <a:fillRect/>
          </a:stretch>
        </p:blipFill>
        <p:spPr>
          <a:xfrm>
            <a:off x="11194849" y="246147"/>
            <a:ext cx="708045" cy="641562"/>
          </a:xfrm>
          <a:prstGeom prst="rect">
            <a:avLst/>
          </a:prstGeom>
        </p:spPr>
      </p:pic>
      <p:sp>
        <p:nvSpPr>
          <p:cNvPr id="5" name="TextBox 4">
            <a:extLst>
              <a:ext uri="{FF2B5EF4-FFF2-40B4-BE49-F238E27FC236}">
                <a16:creationId xmlns:a16="http://schemas.microsoft.com/office/drawing/2014/main" id="{BF3EEA49-5FE0-0241-C983-A48F0F4BB0D8}"/>
              </a:ext>
            </a:extLst>
          </p:cNvPr>
          <p:cNvSpPr txBox="1"/>
          <p:nvPr/>
        </p:nvSpPr>
        <p:spPr>
          <a:xfrm>
            <a:off x="457189" y="5852130"/>
            <a:ext cx="3776132" cy="369332"/>
          </a:xfrm>
          <a:prstGeom prst="rect">
            <a:avLst/>
          </a:prstGeom>
          <a:noFill/>
          <a:ln w="15875">
            <a:solidFill>
              <a:srgbClr val="BB0000"/>
            </a:solidFill>
          </a:ln>
        </p:spPr>
        <p:txBody>
          <a:bodyPr wrap="square" rtlCol="0">
            <a:spAutoFit/>
          </a:bodyPr>
          <a:lstStyle/>
          <a:p>
            <a:r>
              <a:rPr lang="en-US" dirty="0">
                <a:latin typeface="Times New Roman" panose="02020603050405020304" pitchFamily="18" charset="0"/>
                <a:cs typeface="Times New Roman" panose="02020603050405020304" pitchFamily="18" charset="0"/>
              </a:rPr>
              <a:t>Recommendation: SELL</a:t>
            </a:r>
          </a:p>
        </p:txBody>
      </p:sp>
      <p:pic>
        <p:nvPicPr>
          <p:cNvPr id="9" name="Picture 8">
            <a:extLst>
              <a:ext uri="{FF2B5EF4-FFF2-40B4-BE49-F238E27FC236}">
                <a16:creationId xmlns:a16="http://schemas.microsoft.com/office/drawing/2014/main" id="{36FB92EC-3E18-B85C-2591-EB43869C9190}"/>
              </a:ext>
            </a:extLst>
          </p:cNvPr>
          <p:cNvPicPr>
            <a:picLocks noChangeAspect="1"/>
          </p:cNvPicPr>
          <p:nvPr/>
        </p:nvPicPr>
        <p:blipFill>
          <a:blip r:embed="rId6"/>
          <a:stretch>
            <a:fillRect/>
          </a:stretch>
        </p:blipFill>
        <p:spPr>
          <a:xfrm>
            <a:off x="457189" y="4500082"/>
            <a:ext cx="3776131" cy="1177174"/>
          </a:xfrm>
          <a:prstGeom prst="rect">
            <a:avLst/>
          </a:prstGeom>
        </p:spPr>
      </p:pic>
      <p:sp>
        <p:nvSpPr>
          <p:cNvPr id="16" name="Slide Number Placeholder 15">
            <a:extLst>
              <a:ext uri="{FF2B5EF4-FFF2-40B4-BE49-F238E27FC236}">
                <a16:creationId xmlns:a16="http://schemas.microsoft.com/office/drawing/2014/main" id="{1D0931CD-929B-FDB0-F991-9BC9D071DB54}"/>
              </a:ext>
            </a:extLst>
          </p:cNvPr>
          <p:cNvSpPr>
            <a:spLocks noGrp="1"/>
          </p:cNvSpPr>
          <p:nvPr>
            <p:ph type="sldNum" sz="quarter" idx="12"/>
          </p:nvPr>
        </p:nvSpPr>
        <p:spPr/>
        <p:txBody>
          <a:bodyPr/>
          <a:lstStyle/>
          <a:p>
            <a:fld id="{1BC61D95-3A4B-854A-99CD-5C93B78D6681}" type="slidenum">
              <a:rPr lang="en-US" smtClean="0"/>
              <a:t>17</a:t>
            </a:fld>
            <a:endParaRPr lang="en-US"/>
          </a:p>
        </p:txBody>
      </p:sp>
    </p:spTree>
    <p:extLst>
      <p:ext uri="{BB962C8B-B14F-4D97-AF65-F5344CB8AC3E}">
        <p14:creationId xmlns:p14="http://schemas.microsoft.com/office/powerpoint/2010/main" val="654138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 y="411480"/>
            <a:ext cx="1280160" cy="914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6675120"/>
            <a:ext cx="12191695" cy="18288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365760" y="6419088"/>
            <a:ext cx="2743200" cy="228600"/>
          </a:xfrm>
          <a:prstGeom prst="rect">
            <a:avLst/>
          </a:prstGeom>
          <a:noFill/>
        </p:spPr>
        <p:txBody>
          <a:bodyPr wrap="square" lIns="45720" tIns="22860" rIns="45720" bIns="22860" anchor="t">
            <a:spAutoFit/>
          </a:bodyPr>
          <a:lstStyle/>
          <a:p>
            <a:pPr algn="l"/>
            <a:r>
              <a:rPr sz="1000" b="0">
                <a:solidFill>
                  <a:srgbClr val="000000"/>
                </a:solidFill>
                <a:latin typeface="Times New Roman"/>
              </a:rPr>
              <a:t>Consumer Discretionary</a:t>
            </a:r>
          </a:p>
        </p:txBody>
      </p:sp>
      <p:sp>
        <p:nvSpPr>
          <p:cNvPr id="5" name="TextBox 4"/>
          <p:cNvSpPr txBox="1"/>
          <p:nvPr/>
        </p:nvSpPr>
        <p:spPr>
          <a:xfrm>
            <a:off x="4572000" y="6419088"/>
            <a:ext cx="3657600" cy="184666"/>
          </a:xfrm>
          <a:prstGeom prst="rect">
            <a:avLst/>
          </a:prstGeom>
          <a:noFill/>
        </p:spPr>
        <p:txBody>
          <a:bodyPr wrap="square" lIns="45720" tIns="22860" rIns="45720" bIns="22860" anchor="t">
            <a:spAutoFit/>
          </a:bodyPr>
          <a:lstStyle/>
          <a:p>
            <a:pPr algn="ctr"/>
            <a:r>
              <a:rPr sz="900" b="0" dirty="0">
                <a:solidFill>
                  <a:srgbClr val="000000"/>
                </a:solidFill>
                <a:latin typeface="Times New Roman"/>
              </a:rPr>
              <a:t>Sources: </a:t>
            </a:r>
            <a:r>
              <a:rPr lang="en-US" sz="900" b="0" dirty="0">
                <a:solidFill>
                  <a:srgbClr val="000000"/>
                </a:solidFill>
                <a:latin typeface="Times New Roman"/>
              </a:rPr>
              <a:t>L</a:t>
            </a:r>
            <a:r>
              <a:rPr sz="900" b="0" dirty="0">
                <a:solidFill>
                  <a:srgbClr val="000000"/>
                </a:solidFill>
                <a:latin typeface="Times New Roman"/>
              </a:rPr>
              <a:t>ululemon 10-K FY2025, Yahoo Finance (April 6, 2026)</a:t>
            </a:r>
          </a:p>
        </p:txBody>
      </p:sp>
      <p:sp>
        <p:nvSpPr>
          <p:cNvPr id="8" name="TextBox 7"/>
          <p:cNvSpPr txBox="1"/>
          <p:nvPr/>
        </p:nvSpPr>
        <p:spPr>
          <a:xfrm>
            <a:off x="365760" y="566928"/>
            <a:ext cx="7315200" cy="502920"/>
          </a:xfrm>
          <a:prstGeom prst="rect">
            <a:avLst/>
          </a:prstGeom>
          <a:noFill/>
        </p:spPr>
        <p:txBody>
          <a:bodyPr wrap="square" lIns="45720" tIns="22860" rIns="45720" bIns="22860" anchor="t">
            <a:spAutoFit/>
          </a:bodyPr>
          <a:lstStyle/>
          <a:p>
            <a:pPr algn="l"/>
            <a:r>
              <a:rPr sz="2200" b="1">
                <a:solidFill>
                  <a:srgbClr val="000000"/>
                </a:solidFill>
                <a:latin typeface="Times New Roman"/>
              </a:rPr>
              <a:t>LULU Overview</a:t>
            </a:r>
          </a:p>
        </p:txBody>
      </p:sp>
      <p:sp>
        <p:nvSpPr>
          <p:cNvPr id="9" name="TextBox 8"/>
          <p:cNvSpPr txBox="1"/>
          <p:nvPr/>
        </p:nvSpPr>
        <p:spPr>
          <a:xfrm>
            <a:off x="441381" y="1194956"/>
            <a:ext cx="6033304" cy="3247043"/>
          </a:xfrm>
          <a:prstGeom prst="rect">
            <a:avLst/>
          </a:prstGeom>
          <a:noFill/>
          <a:ln w="15875">
            <a:solidFill>
              <a:srgbClr val="C00000"/>
            </a:solidFill>
          </a:ln>
        </p:spPr>
        <p:txBody>
          <a:bodyPr wrap="square" tIns="68580" bIns="68580">
            <a:spAutoFit/>
          </a:bodyPr>
          <a:lstStyle/>
          <a:p>
            <a:pPr algn="l">
              <a:spcAft>
                <a:spcPts val="400"/>
              </a:spcAft>
            </a:pPr>
            <a:r>
              <a:rPr sz="1300" dirty="0">
                <a:solidFill>
                  <a:srgbClr val="000000"/>
                </a:solidFill>
                <a:latin typeface="Times New Roman"/>
              </a:rPr>
              <a:t>•  Lululemon athletica is a global designer, distributor, and retailer of premium technical athletic apparel, footwear, and accessories</a:t>
            </a:r>
          </a:p>
          <a:p>
            <a:pPr algn="l">
              <a:spcAft>
                <a:spcPts val="400"/>
              </a:spcAft>
            </a:pPr>
            <a:r>
              <a:rPr sz="1300" dirty="0">
                <a:solidFill>
                  <a:srgbClr val="000000"/>
                </a:solidFill>
                <a:latin typeface="Times New Roman"/>
              </a:rPr>
              <a:t>•  Founded in 1998 in Vancouver, Canada; pioneered the athleisure category and is the #1 women's activewear brand in the U.S.</a:t>
            </a:r>
          </a:p>
          <a:p>
            <a:pPr algn="l">
              <a:spcAft>
                <a:spcPts val="400"/>
              </a:spcAft>
            </a:pPr>
            <a:r>
              <a:rPr sz="1300" dirty="0">
                <a:solidFill>
                  <a:srgbClr val="000000"/>
                </a:solidFill>
                <a:latin typeface="Times New Roman"/>
              </a:rPr>
              <a:t>•  Core products include leggings (the flagship category), pants, tops, jackets, and accessories for yoga, running, and training, plus a growing footwear line launched in 2022</a:t>
            </a:r>
          </a:p>
          <a:p>
            <a:pPr algn="l">
              <a:spcAft>
                <a:spcPts val="400"/>
              </a:spcAft>
            </a:pPr>
            <a:r>
              <a:rPr sz="1300" dirty="0">
                <a:solidFill>
                  <a:srgbClr val="000000"/>
                </a:solidFill>
                <a:latin typeface="Times New Roman"/>
              </a:rPr>
              <a:t>•  Operates 811 company-operated stores across ~30 countries with ~39,000 employees globally</a:t>
            </a:r>
          </a:p>
          <a:p>
            <a:pPr algn="l">
              <a:spcAft>
                <a:spcPts val="400"/>
              </a:spcAft>
            </a:pPr>
            <a:r>
              <a:rPr sz="1300" dirty="0">
                <a:solidFill>
                  <a:srgbClr val="000000"/>
                </a:solidFill>
                <a:latin typeface="Times New Roman"/>
              </a:rPr>
              <a:t>•  Direct-to-consumer model: &gt;90% of revenue from owned stores and e-commerce, supporting industry-leading margins and pricing control</a:t>
            </a:r>
          </a:p>
          <a:p>
            <a:pPr algn="l">
              <a:spcAft>
                <a:spcPts val="400"/>
              </a:spcAft>
            </a:pPr>
            <a:r>
              <a:rPr sz="1300" dirty="0">
                <a:solidFill>
                  <a:srgbClr val="000000"/>
                </a:solidFill>
                <a:latin typeface="Times New Roman"/>
              </a:rPr>
              <a:t>•  Reports three segments: Americas (71% of revenue), China Mainland (16%), and Rest of World (13%)</a:t>
            </a:r>
          </a:p>
          <a:p>
            <a:pPr algn="l">
              <a:spcAft>
                <a:spcPts val="400"/>
              </a:spcAft>
            </a:pPr>
            <a:r>
              <a:rPr sz="1300" dirty="0">
                <a:solidFill>
                  <a:srgbClr val="000000"/>
                </a:solidFill>
                <a:latin typeface="Times New Roman"/>
              </a:rPr>
              <a:t>•  </a:t>
            </a:r>
            <a:r>
              <a:rPr sz="1300" u="sng" dirty="0">
                <a:solidFill>
                  <a:srgbClr val="000000"/>
                </a:solidFill>
                <a:latin typeface="Times New Roman"/>
              </a:rPr>
              <a:t>Not currently held in SIM portfolio</a:t>
            </a:r>
          </a:p>
        </p:txBody>
      </p:sp>
      <p:pic>
        <p:nvPicPr>
          <p:cNvPr id="1026" name="Picture 2" descr="Lululemon Logo: Symbolism, Strength, and the Power of Simplicity - Rabbit  Logo">
            <a:extLst>
              <a:ext uri="{FF2B5EF4-FFF2-40B4-BE49-F238E27FC236}">
                <a16:creationId xmlns:a16="http://schemas.microsoft.com/office/drawing/2014/main" id="{1227E38F-342B-BC50-A742-4C1B3E3B0D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2153" y="2923"/>
            <a:ext cx="1689542" cy="112636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3B49C5C6-5EE0-2664-B55B-DC62D1B3E07A}"/>
              </a:ext>
            </a:extLst>
          </p:cNvPr>
          <p:cNvPicPr>
            <a:picLocks noChangeAspect="1"/>
          </p:cNvPicPr>
          <p:nvPr/>
        </p:nvPicPr>
        <p:blipFill>
          <a:blip r:embed="rId4"/>
          <a:stretch>
            <a:fillRect/>
          </a:stretch>
        </p:blipFill>
        <p:spPr>
          <a:xfrm>
            <a:off x="6770405" y="1193292"/>
            <a:ext cx="4800600" cy="4267200"/>
          </a:xfrm>
          <a:prstGeom prst="rect">
            <a:avLst/>
          </a:prstGeom>
          <a:ln w="15875">
            <a:solidFill>
              <a:srgbClr val="BB0000"/>
            </a:solidFill>
          </a:ln>
        </p:spPr>
      </p:pic>
      <p:sp>
        <p:nvSpPr>
          <p:cNvPr id="13" name="Slide Number Placeholder 12">
            <a:extLst>
              <a:ext uri="{FF2B5EF4-FFF2-40B4-BE49-F238E27FC236}">
                <a16:creationId xmlns:a16="http://schemas.microsoft.com/office/drawing/2014/main" id="{319628BE-B78A-6AD6-D431-74B9150262AB}"/>
              </a:ext>
            </a:extLst>
          </p:cNvPr>
          <p:cNvSpPr>
            <a:spLocks noGrp="1"/>
          </p:cNvSpPr>
          <p:nvPr>
            <p:ph type="sldNum" sz="quarter" idx="12"/>
          </p:nvPr>
        </p:nvSpPr>
        <p:spPr/>
        <p:txBody>
          <a:bodyPr/>
          <a:lstStyle/>
          <a:p>
            <a:fld id="{1BC61D95-3A4B-854A-99CD-5C93B78D6681}" type="slidenum">
              <a:rPr lang="en-US" smtClean="0"/>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 y="411480"/>
            <a:ext cx="1280160" cy="914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6675120"/>
            <a:ext cx="12191695" cy="18288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365760" y="6419088"/>
            <a:ext cx="2743200" cy="228600"/>
          </a:xfrm>
          <a:prstGeom prst="rect">
            <a:avLst/>
          </a:prstGeom>
          <a:noFill/>
        </p:spPr>
        <p:txBody>
          <a:bodyPr wrap="square" lIns="45720" tIns="22860" rIns="45720" bIns="22860" anchor="t">
            <a:spAutoFit/>
          </a:bodyPr>
          <a:lstStyle/>
          <a:p>
            <a:pPr algn="l"/>
            <a:r>
              <a:rPr sz="1000" b="0">
                <a:solidFill>
                  <a:srgbClr val="000000"/>
                </a:solidFill>
                <a:latin typeface="Times New Roman"/>
              </a:rPr>
              <a:t>Consumer Discretionary</a:t>
            </a:r>
          </a:p>
        </p:txBody>
      </p:sp>
      <p:sp>
        <p:nvSpPr>
          <p:cNvPr id="5" name="TextBox 4"/>
          <p:cNvSpPr txBox="1"/>
          <p:nvPr/>
        </p:nvSpPr>
        <p:spPr>
          <a:xfrm>
            <a:off x="4572000" y="6419088"/>
            <a:ext cx="3657600" cy="184666"/>
          </a:xfrm>
          <a:prstGeom prst="rect">
            <a:avLst/>
          </a:prstGeom>
          <a:noFill/>
        </p:spPr>
        <p:txBody>
          <a:bodyPr wrap="square" lIns="45720" tIns="22860" rIns="45720" bIns="22860" anchor="t">
            <a:spAutoFit/>
          </a:bodyPr>
          <a:lstStyle/>
          <a:p>
            <a:pPr algn="ctr"/>
            <a:r>
              <a:rPr sz="900" b="0" dirty="0">
                <a:solidFill>
                  <a:srgbClr val="000000"/>
                </a:solidFill>
                <a:latin typeface="Times New Roman"/>
              </a:rPr>
              <a:t>Sources: </a:t>
            </a:r>
            <a:r>
              <a:rPr lang="en-US" sz="900" b="0" dirty="0">
                <a:solidFill>
                  <a:srgbClr val="000000"/>
                </a:solidFill>
                <a:latin typeface="Times New Roman"/>
              </a:rPr>
              <a:t>L</a:t>
            </a:r>
            <a:r>
              <a:rPr sz="900" b="0" dirty="0">
                <a:solidFill>
                  <a:srgbClr val="000000"/>
                </a:solidFill>
                <a:latin typeface="Times New Roman"/>
              </a:rPr>
              <a:t>ululemon 10-K FY2025, Yahoo Finance (April 6, 2026)</a:t>
            </a:r>
          </a:p>
        </p:txBody>
      </p:sp>
      <p:sp>
        <p:nvSpPr>
          <p:cNvPr id="8" name="TextBox 7"/>
          <p:cNvSpPr txBox="1"/>
          <p:nvPr/>
        </p:nvSpPr>
        <p:spPr>
          <a:xfrm>
            <a:off x="365760" y="566928"/>
            <a:ext cx="7315200" cy="502920"/>
          </a:xfrm>
          <a:prstGeom prst="rect">
            <a:avLst/>
          </a:prstGeom>
          <a:noFill/>
        </p:spPr>
        <p:txBody>
          <a:bodyPr wrap="square" lIns="45720" tIns="22860" rIns="45720" bIns="22860" anchor="t">
            <a:spAutoFit/>
          </a:bodyPr>
          <a:lstStyle/>
          <a:p>
            <a:pPr algn="l"/>
            <a:r>
              <a:rPr sz="2200" b="1">
                <a:solidFill>
                  <a:srgbClr val="000000"/>
                </a:solidFill>
                <a:latin typeface="Times New Roman"/>
              </a:rPr>
              <a:t>Business Overview</a:t>
            </a:r>
          </a:p>
        </p:txBody>
      </p:sp>
      <p:sp>
        <p:nvSpPr>
          <p:cNvPr id="9" name="Rectangle 8"/>
          <p:cNvSpPr/>
          <p:nvPr/>
        </p:nvSpPr>
        <p:spPr>
          <a:xfrm>
            <a:off x="365760" y="1188720"/>
            <a:ext cx="2697480" cy="1325880"/>
          </a:xfrm>
          <a:prstGeom prst="rect">
            <a:avLst/>
          </a:prstGeom>
          <a:solidFill>
            <a:srgbClr val="E7E6E6"/>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365760" y="1280160"/>
            <a:ext cx="2697480" cy="615553"/>
          </a:xfrm>
          <a:prstGeom prst="rect">
            <a:avLst/>
          </a:prstGeom>
          <a:noFill/>
        </p:spPr>
        <p:txBody>
          <a:bodyPr wrap="square" lIns="0" rIns="0">
            <a:spAutoFit/>
          </a:bodyPr>
          <a:lstStyle/>
          <a:p>
            <a:pPr algn="ctr"/>
            <a:r>
              <a:rPr sz="3400" b="1">
                <a:solidFill>
                  <a:srgbClr val="8B0000"/>
                </a:solidFill>
                <a:latin typeface="Times New Roman"/>
              </a:rPr>
              <a:t>~</a:t>
            </a:r>
            <a:r>
              <a:rPr lang="en-US" sz="3400" b="1">
                <a:solidFill>
                  <a:srgbClr val="8B0000"/>
                </a:solidFill>
                <a:latin typeface="Times New Roman"/>
              </a:rPr>
              <a:t>41</a:t>
            </a:r>
            <a:r>
              <a:rPr sz="3400" b="1">
                <a:solidFill>
                  <a:srgbClr val="8B0000"/>
                </a:solidFill>
                <a:latin typeface="Times New Roman"/>
              </a:rPr>
              <a:t>%</a:t>
            </a:r>
          </a:p>
        </p:txBody>
      </p:sp>
      <p:sp>
        <p:nvSpPr>
          <p:cNvPr id="11" name="TextBox 10"/>
          <p:cNvSpPr txBox="1"/>
          <p:nvPr/>
        </p:nvSpPr>
        <p:spPr>
          <a:xfrm>
            <a:off x="457200" y="1901952"/>
            <a:ext cx="2514600" cy="292608"/>
          </a:xfrm>
          <a:prstGeom prst="rect">
            <a:avLst/>
          </a:prstGeom>
          <a:noFill/>
        </p:spPr>
        <p:txBody>
          <a:bodyPr wrap="square" lIns="0" rIns="0">
            <a:spAutoFit/>
          </a:bodyPr>
          <a:lstStyle/>
          <a:p>
            <a:pPr algn="ctr"/>
            <a:r>
              <a:rPr sz="1100" b="1">
                <a:solidFill>
                  <a:srgbClr val="000000"/>
                </a:solidFill>
                <a:latin typeface="Times New Roman"/>
              </a:rPr>
              <a:t>1-Year Stock Decline</a:t>
            </a:r>
          </a:p>
        </p:txBody>
      </p:sp>
      <p:sp>
        <p:nvSpPr>
          <p:cNvPr id="12" name="Rectangle 11"/>
          <p:cNvSpPr/>
          <p:nvPr/>
        </p:nvSpPr>
        <p:spPr>
          <a:xfrm>
            <a:off x="3227832" y="1188720"/>
            <a:ext cx="2697480" cy="1325880"/>
          </a:xfrm>
          <a:prstGeom prst="rect">
            <a:avLst/>
          </a:prstGeom>
          <a:solidFill>
            <a:srgbClr val="E7E6E6"/>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3227832" y="1280160"/>
            <a:ext cx="2697480" cy="594360"/>
          </a:xfrm>
          <a:prstGeom prst="rect">
            <a:avLst/>
          </a:prstGeom>
          <a:noFill/>
        </p:spPr>
        <p:txBody>
          <a:bodyPr wrap="square" lIns="0" rIns="0">
            <a:spAutoFit/>
          </a:bodyPr>
          <a:lstStyle/>
          <a:p>
            <a:pPr algn="ctr"/>
            <a:r>
              <a:rPr sz="3400" b="1">
                <a:solidFill>
                  <a:srgbClr val="8B0000"/>
                </a:solidFill>
                <a:latin typeface="Times New Roman"/>
              </a:rPr>
              <a:t>25%</a:t>
            </a:r>
          </a:p>
        </p:txBody>
      </p:sp>
      <p:sp>
        <p:nvSpPr>
          <p:cNvPr id="14" name="TextBox 13"/>
          <p:cNvSpPr txBox="1"/>
          <p:nvPr/>
        </p:nvSpPr>
        <p:spPr>
          <a:xfrm>
            <a:off x="3319272" y="1901952"/>
            <a:ext cx="2514600" cy="292608"/>
          </a:xfrm>
          <a:prstGeom prst="rect">
            <a:avLst/>
          </a:prstGeom>
          <a:noFill/>
        </p:spPr>
        <p:txBody>
          <a:bodyPr wrap="square" lIns="0" rIns="0">
            <a:spAutoFit/>
          </a:bodyPr>
          <a:lstStyle/>
          <a:p>
            <a:pPr algn="ctr"/>
            <a:r>
              <a:rPr sz="1100" b="1">
                <a:solidFill>
                  <a:srgbClr val="000000"/>
                </a:solidFill>
                <a:latin typeface="Times New Roman"/>
              </a:rPr>
              <a:t>Return on Invested Capital</a:t>
            </a:r>
          </a:p>
        </p:txBody>
      </p:sp>
      <p:sp>
        <p:nvSpPr>
          <p:cNvPr id="15" name="TextBox 14"/>
          <p:cNvSpPr txBox="1"/>
          <p:nvPr/>
        </p:nvSpPr>
        <p:spPr>
          <a:xfrm>
            <a:off x="3319272" y="2157984"/>
            <a:ext cx="2514600" cy="274320"/>
          </a:xfrm>
          <a:prstGeom prst="rect">
            <a:avLst/>
          </a:prstGeom>
          <a:noFill/>
        </p:spPr>
        <p:txBody>
          <a:bodyPr wrap="square" lIns="0" rIns="0">
            <a:spAutoFit/>
          </a:bodyPr>
          <a:lstStyle/>
          <a:p>
            <a:pPr algn="ctr"/>
            <a:r>
              <a:rPr sz="900" i="1">
                <a:solidFill>
                  <a:srgbClr val="505050"/>
                </a:solidFill>
                <a:latin typeface="Times New Roman"/>
              </a:rPr>
              <a:t>vs. peer average ~14%</a:t>
            </a:r>
          </a:p>
        </p:txBody>
      </p:sp>
      <p:sp>
        <p:nvSpPr>
          <p:cNvPr id="16" name="Rectangle 15"/>
          <p:cNvSpPr/>
          <p:nvPr/>
        </p:nvSpPr>
        <p:spPr>
          <a:xfrm>
            <a:off x="6089904" y="1188720"/>
            <a:ext cx="2697480" cy="1325880"/>
          </a:xfrm>
          <a:prstGeom prst="rect">
            <a:avLst/>
          </a:prstGeom>
          <a:solidFill>
            <a:srgbClr val="E7E6E6"/>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089904" y="1280160"/>
            <a:ext cx="2697480" cy="594360"/>
          </a:xfrm>
          <a:prstGeom prst="rect">
            <a:avLst/>
          </a:prstGeom>
          <a:noFill/>
        </p:spPr>
        <p:txBody>
          <a:bodyPr wrap="square" lIns="0" rIns="0">
            <a:spAutoFit/>
          </a:bodyPr>
          <a:lstStyle/>
          <a:p>
            <a:pPr algn="ctr"/>
            <a:r>
              <a:rPr sz="3400" b="1">
                <a:solidFill>
                  <a:srgbClr val="8B0000"/>
                </a:solidFill>
                <a:latin typeface="Times New Roman"/>
              </a:rPr>
              <a:t>+29%</a:t>
            </a:r>
          </a:p>
        </p:txBody>
      </p:sp>
      <p:sp>
        <p:nvSpPr>
          <p:cNvPr id="18" name="TextBox 17"/>
          <p:cNvSpPr txBox="1"/>
          <p:nvPr/>
        </p:nvSpPr>
        <p:spPr>
          <a:xfrm>
            <a:off x="6181344" y="1901952"/>
            <a:ext cx="2514600" cy="292608"/>
          </a:xfrm>
          <a:prstGeom prst="rect">
            <a:avLst/>
          </a:prstGeom>
          <a:noFill/>
        </p:spPr>
        <p:txBody>
          <a:bodyPr wrap="square" lIns="0" rIns="0">
            <a:spAutoFit/>
          </a:bodyPr>
          <a:lstStyle/>
          <a:p>
            <a:pPr algn="ctr"/>
            <a:r>
              <a:rPr sz="1100" b="1">
                <a:solidFill>
                  <a:srgbClr val="000000"/>
                </a:solidFill>
                <a:latin typeface="Times New Roman"/>
              </a:rPr>
              <a:t>China Revenue Growth FY2025</a:t>
            </a:r>
          </a:p>
        </p:txBody>
      </p:sp>
      <p:sp>
        <p:nvSpPr>
          <p:cNvPr id="19" name="Rectangle 18"/>
          <p:cNvSpPr/>
          <p:nvPr/>
        </p:nvSpPr>
        <p:spPr>
          <a:xfrm>
            <a:off x="8951976" y="1188720"/>
            <a:ext cx="2697480" cy="1325880"/>
          </a:xfrm>
          <a:prstGeom prst="rect">
            <a:avLst/>
          </a:prstGeom>
          <a:solidFill>
            <a:srgbClr val="E7E6E6"/>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8951976" y="1280160"/>
            <a:ext cx="2697480" cy="594360"/>
          </a:xfrm>
          <a:prstGeom prst="rect">
            <a:avLst/>
          </a:prstGeom>
          <a:noFill/>
        </p:spPr>
        <p:txBody>
          <a:bodyPr wrap="square" lIns="0" rIns="0">
            <a:spAutoFit/>
          </a:bodyPr>
          <a:lstStyle/>
          <a:p>
            <a:pPr algn="ctr"/>
            <a:r>
              <a:rPr sz="3400" b="1">
                <a:solidFill>
                  <a:srgbClr val="8B0000"/>
                </a:solidFill>
                <a:latin typeface="Times New Roman"/>
              </a:rPr>
              <a:t>11.7x</a:t>
            </a:r>
          </a:p>
        </p:txBody>
      </p:sp>
      <p:sp>
        <p:nvSpPr>
          <p:cNvPr id="21" name="TextBox 20"/>
          <p:cNvSpPr txBox="1"/>
          <p:nvPr/>
        </p:nvSpPr>
        <p:spPr>
          <a:xfrm>
            <a:off x="9043416" y="1901952"/>
            <a:ext cx="2514600" cy="292608"/>
          </a:xfrm>
          <a:prstGeom prst="rect">
            <a:avLst/>
          </a:prstGeom>
          <a:noFill/>
        </p:spPr>
        <p:txBody>
          <a:bodyPr wrap="square" lIns="0" rIns="0">
            <a:spAutoFit/>
          </a:bodyPr>
          <a:lstStyle/>
          <a:p>
            <a:pPr algn="ctr"/>
            <a:r>
              <a:rPr sz="1100" b="1">
                <a:solidFill>
                  <a:srgbClr val="000000"/>
                </a:solidFill>
                <a:latin typeface="Times New Roman"/>
              </a:rPr>
              <a:t>P/E Ratio</a:t>
            </a:r>
          </a:p>
        </p:txBody>
      </p:sp>
      <p:sp>
        <p:nvSpPr>
          <p:cNvPr id="22" name="TextBox 21"/>
          <p:cNvSpPr txBox="1"/>
          <p:nvPr/>
        </p:nvSpPr>
        <p:spPr>
          <a:xfrm>
            <a:off x="9043416" y="2157984"/>
            <a:ext cx="2514600" cy="274320"/>
          </a:xfrm>
          <a:prstGeom prst="rect">
            <a:avLst/>
          </a:prstGeom>
          <a:noFill/>
        </p:spPr>
        <p:txBody>
          <a:bodyPr wrap="square" lIns="0" rIns="0">
            <a:spAutoFit/>
          </a:bodyPr>
          <a:lstStyle/>
          <a:p>
            <a:pPr algn="ctr"/>
            <a:r>
              <a:rPr sz="900" i="1">
                <a:solidFill>
                  <a:srgbClr val="505050"/>
                </a:solidFill>
                <a:latin typeface="Times New Roman"/>
              </a:rPr>
              <a:t>vs. 10-yr median of 37x</a:t>
            </a:r>
          </a:p>
        </p:txBody>
      </p:sp>
      <p:sp>
        <p:nvSpPr>
          <p:cNvPr id="23" name="Rectangle 22"/>
          <p:cNvSpPr/>
          <p:nvPr/>
        </p:nvSpPr>
        <p:spPr>
          <a:xfrm>
            <a:off x="365760" y="2697480"/>
            <a:ext cx="5669280" cy="292608"/>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tIns="18288" bIns="18288" rtlCol="0" anchor="ctr"/>
          <a:lstStyle/>
          <a:p>
            <a:pPr algn="l"/>
            <a:r>
              <a:rPr sz="1200" b="1">
                <a:solidFill>
                  <a:srgbClr val="FFFFFF"/>
                </a:solidFill>
                <a:latin typeface="Times New Roman"/>
              </a:rPr>
              <a:t>Near-term headwinds</a:t>
            </a:r>
          </a:p>
        </p:txBody>
      </p:sp>
      <p:sp>
        <p:nvSpPr>
          <p:cNvPr id="24" name="TextBox 23"/>
          <p:cNvSpPr txBox="1"/>
          <p:nvPr/>
        </p:nvSpPr>
        <p:spPr>
          <a:xfrm>
            <a:off x="365760" y="2990088"/>
            <a:ext cx="5669280" cy="784830"/>
          </a:xfrm>
          <a:prstGeom prst="rect">
            <a:avLst/>
          </a:prstGeom>
          <a:noFill/>
        </p:spPr>
        <p:txBody>
          <a:bodyPr wrap="square">
            <a:spAutoFit/>
          </a:bodyPr>
          <a:lstStyle/>
          <a:p>
            <a:pPr algn="l">
              <a:spcAft>
                <a:spcPts val="300"/>
              </a:spcAft>
            </a:pPr>
            <a:r>
              <a:rPr lang="en-US" sz="1000">
                <a:solidFill>
                  <a:srgbClr val="000000"/>
                </a:solidFill>
                <a:latin typeface="Times New Roman"/>
              </a:rPr>
              <a:t>- </a:t>
            </a:r>
            <a:r>
              <a:rPr sz="1000">
                <a:solidFill>
                  <a:srgbClr val="000000"/>
                </a:solidFill>
                <a:latin typeface="Times New Roman"/>
              </a:rPr>
              <a:t>CEO Calvin McDonald departed in Dec 2025; founder Chip Wilson launched a proxy fight and Elliott Management built a &gt;$1B activist stake, creating governance noise in the middle of a turnaround.</a:t>
            </a:r>
            <a:endParaRPr lang="en-US" sz="1000">
              <a:solidFill>
                <a:srgbClr val="000000"/>
              </a:solidFill>
              <a:latin typeface="Times New Roman"/>
            </a:endParaRPr>
          </a:p>
          <a:p>
            <a:pPr algn="l">
              <a:spcAft>
                <a:spcPts val="300"/>
              </a:spcAft>
            </a:pPr>
            <a:r>
              <a:rPr lang="en-US" sz="1000">
                <a:solidFill>
                  <a:srgbClr val="000000"/>
                </a:solidFill>
                <a:latin typeface="Times New Roman"/>
              </a:rPr>
              <a:t>- </a:t>
            </a:r>
            <a:r>
              <a:rPr sz="1000">
                <a:solidFill>
                  <a:srgbClr val="000000"/>
                </a:solidFill>
                <a:latin typeface="Times New Roman"/>
              </a:rPr>
              <a:t>FY2025 tariffs reduced gross profit by ~$275M</a:t>
            </a:r>
            <a:r>
              <a:rPr lang="en-US" sz="1000">
                <a:solidFill>
                  <a:srgbClr val="000000"/>
                </a:solidFill>
                <a:latin typeface="Times New Roman"/>
              </a:rPr>
              <a:t>, compressing margins and driving down the stock price.</a:t>
            </a:r>
          </a:p>
          <a:p>
            <a:pPr>
              <a:spcAft>
                <a:spcPts val="300"/>
              </a:spcAft>
            </a:pPr>
            <a:r>
              <a:rPr lang="en-US" sz="1000"/>
              <a:t>- Americas sales declined 3% in FY2025 and management expects a further 1-3% decline in FY2026</a:t>
            </a:r>
            <a:endParaRPr sz="1000">
              <a:solidFill>
                <a:srgbClr val="000000"/>
              </a:solidFill>
              <a:latin typeface="Times New Roman"/>
            </a:endParaRPr>
          </a:p>
        </p:txBody>
      </p:sp>
      <p:sp>
        <p:nvSpPr>
          <p:cNvPr id="25" name="Rectangle 24"/>
          <p:cNvSpPr/>
          <p:nvPr/>
        </p:nvSpPr>
        <p:spPr>
          <a:xfrm>
            <a:off x="365760" y="2990088"/>
            <a:ext cx="5669280" cy="1307592"/>
          </a:xfrm>
          <a:prstGeom prst="rect">
            <a:avLst/>
          </a:prstGeom>
          <a:noFill/>
          <a:ln w="9525">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p:cNvSpPr/>
          <p:nvPr/>
        </p:nvSpPr>
        <p:spPr>
          <a:xfrm>
            <a:off x="6263640" y="2697480"/>
            <a:ext cx="5669280" cy="292608"/>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tIns="18288" bIns="18288" rtlCol="0" anchor="ctr"/>
          <a:lstStyle/>
          <a:p>
            <a:pPr algn="l"/>
            <a:r>
              <a:rPr sz="1200" b="1">
                <a:solidFill>
                  <a:srgbClr val="FFFFFF"/>
                </a:solidFill>
                <a:latin typeface="Times New Roman"/>
              </a:rPr>
              <a:t>Meanwhile, international growth is accelerating</a:t>
            </a:r>
          </a:p>
        </p:txBody>
      </p:sp>
      <p:sp>
        <p:nvSpPr>
          <p:cNvPr id="27" name="TextBox 26"/>
          <p:cNvSpPr txBox="1"/>
          <p:nvPr/>
        </p:nvSpPr>
        <p:spPr>
          <a:xfrm>
            <a:off x="6263640" y="2990088"/>
            <a:ext cx="5669280" cy="1092607"/>
          </a:xfrm>
          <a:prstGeom prst="rect">
            <a:avLst/>
          </a:prstGeom>
          <a:noFill/>
        </p:spPr>
        <p:txBody>
          <a:bodyPr wrap="square">
            <a:spAutoFit/>
          </a:bodyPr>
          <a:lstStyle/>
          <a:p>
            <a:pPr algn="l">
              <a:spcAft>
                <a:spcPts val="300"/>
              </a:spcAft>
            </a:pPr>
            <a:r>
              <a:rPr lang="en-US" sz="1000">
                <a:solidFill>
                  <a:srgbClr val="000000"/>
                </a:solidFill>
                <a:latin typeface="Times New Roman"/>
              </a:rPr>
              <a:t>- </a:t>
            </a:r>
            <a:r>
              <a:rPr sz="1000">
                <a:solidFill>
                  <a:srgbClr val="000000"/>
                </a:solidFill>
                <a:latin typeface="Times New Roman"/>
              </a:rPr>
              <a:t>China Mainland grew 29% in FY2025 and generates a 40% operating margin, LULU's highest-margin segment and well above the 33% Americas margin (per the 10-K).</a:t>
            </a:r>
            <a:endParaRPr lang="en-US" sz="1000">
              <a:solidFill>
                <a:srgbClr val="000000"/>
              </a:solidFill>
              <a:latin typeface="Times New Roman"/>
            </a:endParaRPr>
          </a:p>
          <a:p>
            <a:pPr algn="l">
              <a:spcAft>
                <a:spcPts val="300"/>
              </a:spcAft>
            </a:pPr>
            <a:r>
              <a:rPr lang="en-US" sz="1000">
                <a:solidFill>
                  <a:srgbClr val="000000"/>
                </a:solidFill>
                <a:latin typeface="Times New Roman"/>
              </a:rPr>
              <a:t>- </a:t>
            </a:r>
            <a:r>
              <a:rPr sz="1000">
                <a:solidFill>
                  <a:srgbClr val="000000"/>
                </a:solidFill>
                <a:latin typeface="Times New Roman"/>
              </a:rPr>
              <a:t>With just 172 stores in China vs. thousands for Nike and Adidas, LULU has a multi-year runway to continue compounding international revenue.</a:t>
            </a:r>
            <a:endParaRPr lang="en-US" sz="1000">
              <a:solidFill>
                <a:srgbClr val="000000"/>
              </a:solidFill>
              <a:latin typeface="Times New Roman"/>
            </a:endParaRPr>
          </a:p>
          <a:p>
            <a:pPr algn="l">
              <a:spcAft>
                <a:spcPts val="300"/>
              </a:spcAft>
            </a:pPr>
            <a:r>
              <a:rPr lang="en-US" sz="1000">
                <a:solidFill>
                  <a:srgbClr val="000000"/>
                </a:solidFill>
                <a:latin typeface="Times New Roman"/>
              </a:rPr>
              <a:t>- </a:t>
            </a:r>
            <a:r>
              <a:rPr sz="1000">
                <a:solidFill>
                  <a:srgbClr val="000000"/>
                </a:solidFill>
                <a:latin typeface="Times New Roman"/>
              </a:rPr>
              <a:t>Management has guided to ~20% China growth in FY2026 with the majority of new store openings planned in this market, gradually shifting the mix toward higher-margin, higher-growth geographies.</a:t>
            </a:r>
          </a:p>
        </p:txBody>
      </p:sp>
      <p:sp>
        <p:nvSpPr>
          <p:cNvPr id="28" name="Rectangle 27"/>
          <p:cNvSpPr/>
          <p:nvPr/>
        </p:nvSpPr>
        <p:spPr>
          <a:xfrm>
            <a:off x="6263640" y="2990088"/>
            <a:ext cx="5669280" cy="1307592"/>
          </a:xfrm>
          <a:prstGeom prst="rect">
            <a:avLst/>
          </a:prstGeom>
          <a:noFill/>
          <a:ln w="9525">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29" name="Chart 28"/>
          <p:cNvGraphicFramePr>
            <a:graphicFrameLocks noGrp="1"/>
          </p:cNvGraphicFramePr>
          <p:nvPr/>
        </p:nvGraphicFramePr>
        <p:xfrm>
          <a:off x="365760" y="4434840"/>
          <a:ext cx="11475720" cy="1965960"/>
        </p:xfrm>
        <a:graphic>
          <a:graphicData uri="http://schemas.openxmlformats.org/drawingml/2006/chart">
            <c:chart xmlns:c="http://schemas.openxmlformats.org/drawingml/2006/chart" xmlns:r="http://schemas.openxmlformats.org/officeDocument/2006/relationships" r:id="rId2"/>
          </a:graphicData>
        </a:graphic>
      </p:graphicFrame>
      <p:pic>
        <p:nvPicPr>
          <p:cNvPr id="30" name="Picture 2" descr="Lululemon Logo: Symbolism, Strength, and the Power of Simplicity - Rabbit  Logo">
            <a:extLst>
              <a:ext uri="{FF2B5EF4-FFF2-40B4-BE49-F238E27FC236}">
                <a16:creationId xmlns:a16="http://schemas.microsoft.com/office/drawing/2014/main" id="{3267CA03-E0CA-4C1A-A650-CB90151BF0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2153" y="2923"/>
            <a:ext cx="1689542" cy="1126361"/>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a:extLst>
              <a:ext uri="{FF2B5EF4-FFF2-40B4-BE49-F238E27FC236}">
                <a16:creationId xmlns:a16="http://schemas.microsoft.com/office/drawing/2014/main" id="{642074B5-A81F-2065-B6AF-177D7C2C0B78}"/>
              </a:ext>
            </a:extLst>
          </p:cNvPr>
          <p:cNvSpPr>
            <a:spLocks noGrp="1"/>
          </p:cNvSpPr>
          <p:nvPr>
            <p:ph type="sldNum" sz="quarter" idx="12"/>
          </p:nvPr>
        </p:nvSpPr>
        <p:spPr/>
        <p:txBody>
          <a:bodyPr/>
          <a:lstStyle/>
          <a:p>
            <a:fld id="{1BC61D95-3A4B-854A-99CD-5C93B78D6681}" type="slidenum">
              <a:rPr lang="en-US" smtClean="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2AB9E-7860-BD70-74C3-0094DFF87D1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9677EC0-D817-B4AF-3E44-1EFB62589898}"/>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35E5B20B-31CC-1E29-52FA-257AF3CEC44E}"/>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3E9290D3-15C1-BA1F-D604-4A9B73398FAD}"/>
              </a:ext>
            </a:extLst>
          </p:cNvPr>
          <p:cNvSpPr txBox="1"/>
          <p:nvPr/>
        </p:nvSpPr>
        <p:spPr>
          <a:xfrm>
            <a:off x="457198" y="685800"/>
            <a:ext cx="5358386" cy="369332"/>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SIM Portfolio - Consumer Discretionary Overview</a:t>
            </a:r>
          </a:p>
        </p:txBody>
      </p:sp>
      <p:sp>
        <p:nvSpPr>
          <p:cNvPr id="13" name="TextBox 12">
            <a:extLst>
              <a:ext uri="{FF2B5EF4-FFF2-40B4-BE49-F238E27FC236}">
                <a16:creationId xmlns:a16="http://schemas.microsoft.com/office/drawing/2014/main" id="{21FC4BDD-4851-0113-A23D-53F90ED18EA7}"/>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sp>
        <p:nvSpPr>
          <p:cNvPr id="8" name="TextBox 7">
            <a:extLst>
              <a:ext uri="{FF2B5EF4-FFF2-40B4-BE49-F238E27FC236}">
                <a16:creationId xmlns:a16="http://schemas.microsoft.com/office/drawing/2014/main" id="{21833AF9-C9C7-36D2-0503-B082D88E586A}"/>
              </a:ext>
            </a:extLst>
          </p:cNvPr>
          <p:cNvSpPr txBox="1"/>
          <p:nvPr/>
        </p:nvSpPr>
        <p:spPr>
          <a:xfrm>
            <a:off x="457198" y="1174004"/>
            <a:ext cx="11256382" cy="830997"/>
          </a:xfrm>
          <a:prstGeom prst="rect">
            <a:avLst/>
          </a:prstGeom>
          <a:noFill/>
          <a:ln>
            <a:solidFill>
              <a:srgbClr val="C00000"/>
            </a:solidFill>
          </a:ln>
        </p:spPr>
        <p:txBody>
          <a:bodyPr wrap="square" rtlCol="0">
            <a:spAutoFit/>
          </a:bodyPr>
          <a:lstStyle/>
          <a:p>
            <a:r>
              <a:rPr lang="en-US" sz="1600" dirty="0">
                <a:solidFill>
                  <a:prstClr val="black"/>
                </a:solidFill>
                <a:latin typeface="Times New Roman" panose="02020603050405020304" pitchFamily="18" charset="0"/>
                <a:cs typeface="Times New Roman" panose="02020603050405020304" pitchFamily="18" charset="0"/>
              </a:rPr>
              <a:t>We repeat our recommendation of </a:t>
            </a:r>
            <a:r>
              <a:rPr lang="en-US" sz="1600" b="1" dirty="0">
                <a:solidFill>
                  <a:prstClr val="black"/>
                </a:solidFill>
                <a:latin typeface="Times New Roman" panose="02020603050405020304" pitchFamily="18" charset="0"/>
                <a:cs typeface="Times New Roman" panose="02020603050405020304" pitchFamily="18" charset="0"/>
              </a:rPr>
              <a:t>remaining underweight </a:t>
            </a:r>
            <a:r>
              <a:rPr lang="en-US" sz="1600" dirty="0">
                <a:solidFill>
                  <a:prstClr val="black"/>
                </a:solidFill>
                <a:latin typeface="Times New Roman" panose="02020603050405020304" pitchFamily="18" charset="0"/>
                <a:cs typeface="Times New Roman" panose="02020603050405020304" pitchFamily="18" charset="0"/>
              </a:rPr>
              <a:t>in the </a:t>
            </a:r>
            <a:r>
              <a:rPr lang="en-US" sz="1600" b="1" dirty="0">
                <a:solidFill>
                  <a:prstClr val="black"/>
                </a:solidFill>
                <a:latin typeface="Times New Roman" panose="02020603050405020304" pitchFamily="18" charset="0"/>
                <a:cs typeface="Times New Roman" panose="02020603050405020304" pitchFamily="18" charset="0"/>
              </a:rPr>
              <a:t>c</a:t>
            </a:r>
            <a:r>
              <a:rPr lang="en-US" sz="1600" dirty="0">
                <a:solidFill>
                  <a:prstClr val="black"/>
                </a:solidFill>
                <a:latin typeface="Times New Roman" panose="02020603050405020304" pitchFamily="18" charset="0"/>
                <a:cs typeface="Times New Roman" panose="02020603050405020304" pitchFamily="18" charset="0"/>
              </a:rPr>
              <a:t>onsumer discretionary sector because high consumer debt, weak savings and sentiment, inflationary pressures, and rising input costs increase the risk of reduced discretionary spending and margin compression across the sector.</a:t>
            </a:r>
          </a:p>
        </p:txBody>
      </p:sp>
      <p:pic>
        <p:nvPicPr>
          <p:cNvPr id="21" name="Picture 20">
            <a:extLst>
              <a:ext uri="{FF2B5EF4-FFF2-40B4-BE49-F238E27FC236}">
                <a16:creationId xmlns:a16="http://schemas.microsoft.com/office/drawing/2014/main" id="{6F5D74B3-B023-3B5D-3073-ABA649432E9E}"/>
              </a:ext>
            </a:extLst>
          </p:cNvPr>
          <p:cNvPicPr>
            <a:picLocks noChangeAspect="1"/>
          </p:cNvPicPr>
          <p:nvPr/>
        </p:nvPicPr>
        <p:blipFill>
          <a:blip r:embed="rId3"/>
          <a:stretch>
            <a:fillRect/>
          </a:stretch>
        </p:blipFill>
        <p:spPr>
          <a:xfrm>
            <a:off x="457197" y="2204717"/>
            <a:ext cx="11256381" cy="1297435"/>
          </a:xfrm>
          <a:prstGeom prst="rect">
            <a:avLst/>
          </a:prstGeom>
        </p:spPr>
      </p:pic>
      <p:pic>
        <p:nvPicPr>
          <p:cNvPr id="25" name="Picture 24">
            <a:extLst>
              <a:ext uri="{FF2B5EF4-FFF2-40B4-BE49-F238E27FC236}">
                <a16:creationId xmlns:a16="http://schemas.microsoft.com/office/drawing/2014/main" id="{CF11E230-02DC-A6B4-BF0C-E494574C183F}"/>
              </a:ext>
            </a:extLst>
          </p:cNvPr>
          <p:cNvPicPr>
            <a:picLocks noChangeAspect="1"/>
          </p:cNvPicPr>
          <p:nvPr/>
        </p:nvPicPr>
        <p:blipFill>
          <a:blip r:embed="rId4"/>
          <a:stretch>
            <a:fillRect/>
          </a:stretch>
        </p:blipFill>
        <p:spPr>
          <a:xfrm>
            <a:off x="3737471" y="3872793"/>
            <a:ext cx="4717058" cy="2111645"/>
          </a:xfrm>
          <a:prstGeom prst="rect">
            <a:avLst/>
          </a:prstGeom>
        </p:spPr>
      </p:pic>
      <p:sp>
        <p:nvSpPr>
          <p:cNvPr id="16" name="Slide Number Placeholder 15">
            <a:extLst>
              <a:ext uri="{FF2B5EF4-FFF2-40B4-BE49-F238E27FC236}">
                <a16:creationId xmlns:a16="http://schemas.microsoft.com/office/drawing/2014/main" id="{A411EC74-B416-D0A3-17A3-AB7E67BD6653}"/>
              </a:ext>
            </a:extLst>
          </p:cNvPr>
          <p:cNvSpPr>
            <a:spLocks noGrp="1"/>
          </p:cNvSpPr>
          <p:nvPr>
            <p:ph type="sldNum" sz="quarter" idx="12"/>
          </p:nvPr>
        </p:nvSpPr>
        <p:spPr/>
        <p:txBody>
          <a:bodyPr/>
          <a:lstStyle/>
          <a:p>
            <a:fld id="{1BC61D95-3A4B-854A-99CD-5C93B78D6681}" type="slidenum">
              <a:rPr lang="en-US" smtClean="0"/>
              <a:t>2</a:t>
            </a:fld>
            <a:endParaRPr lang="en-US" dirty="0"/>
          </a:p>
        </p:txBody>
      </p:sp>
    </p:spTree>
    <p:extLst>
      <p:ext uri="{BB962C8B-B14F-4D97-AF65-F5344CB8AC3E}">
        <p14:creationId xmlns:p14="http://schemas.microsoft.com/office/powerpoint/2010/main" val="2249503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 y="411480"/>
            <a:ext cx="1280160" cy="914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6675120"/>
            <a:ext cx="12191695" cy="18288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365760" y="6419088"/>
            <a:ext cx="2743200" cy="228600"/>
          </a:xfrm>
          <a:prstGeom prst="rect">
            <a:avLst/>
          </a:prstGeom>
          <a:noFill/>
        </p:spPr>
        <p:txBody>
          <a:bodyPr wrap="square" lIns="45720" tIns="22860" rIns="45720" bIns="22860" anchor="t">
            <a:spAutoFit/>
          </a:bodyPr>
          <a:lstStyle/>
          <a:p>
            <a:pPr algn="l"/>
            <a:r>
              <a:rPr sz="1000" b="0">
                <a:solidFill>
                  <a:srgbClr val="000000"/>
                </a:solidFill>
                <a:latin typeface="Times New Roman"/>
              </a:rPr>
              <a:t>Consumer Discretionary</a:t>
            </a:r>
          </a:p>
        </p:txBody>
      </p:sp>
      <p:sp>
        <p:nvSpPr>
          <p:cNvPr id="5" name="TextBox 4"/>
          <p:cNvSpPr txBox="1"/>
          <p:nvPr/>
        </p:nvSpPr>
        <p:spPr>
          <a:xfrm>
            <a:off x="4572000" y="6419088"/>
            <a:ext cx="3657600" cy="184666"/>
          </a:xfrm>
          <a:prstGeom prst="rect">
            <a:avLst/>
          </a:prstGeom>
          <a:noFill/>
        </p:spPr>
        <p:txBody>
          <a:bodyPr wrap="square" lIns="45720" tIns="22860" rIns="45720" bIns="22860" anchor="t">
            <a:spAutoFit/>
          </a:bodyPr>
          <a:lstStyle/>
          <a:p>
            <a:pPr algn="ctr"/>
            <a:r>
              <a:rPr sz="900" b="0" dirty="0">
                <a:solidFill>
                  <a:srgbClr val="000000"/>
                </a:solidFill>
                <a:latin typeface="Times New Roman"/>
              </a:rPr>
              <a:t>Sources: </a:t>
            </a:r>
            <a:r>
              <a:rPr lang="en-US" sz="900" b="0" dirty="0">
                <a:solidFill>
                  <a:srgbClr val="000000"/>
                </a:solidFill>
                <a:latin typeface="Times New Roman"/>
              </a:rPr>
              <a:t>L</a:t>
            </a:r>
            <a:r>
              <a:rPr sz="900" b="0" dirty="0">
                <a:solidFill>
                  <a:srgbClr val="000000"/>
                </a:solidFill>
                <a:latin typeface="Times New Roman"/>
              </a:rPr>
              <a:t>ululemon 10-K FY2025, Yahoo Finance (April 6, 2026)</a:t>
            </a:r>
          </a:p>
        </p:txBody>
      </p:sp>
      <p:sp>
        <p:nvSpPr>
          <p:cNvPr id="8" name="TextBox 7"/>
          <p:cNvSpPr txBox="1"/>
          <p:nvPr/>
        </p:nvSpPr>
        <p:spPr>
          <a:xfrm>
            <a:off x="365760" y="566928"/>
            <a:ext cx="7315200" cy="502920"/>
          </a:xfrm>
          <a:prstGeom prst="rect">
            <a:avLst/>
          </a:prstGeom>
          <a:noFill/>
        </p:spPr>
        <p:txBody>
          <a:bodyPr wrap="square" lIns="45720" tIns="22860" rIns="45720" bIns="22860" anchor="t">
            <a:spAutoFit/>
          </a:bodyPr>
          <a:lstStyle/>
          <a:p>
            <a:pPr algn="l"/>
            <a:r>
              <a:rPr sz="2200" b="1">
                <a:solidFill>
                  <a:srgbClr val="000000"/>
                </a:solidFill>
                <a:latin typeface="Times New Roman"/>
              </a:rPr>
              <a:t>Financial Analysis</a:t>
            </a:r>
          </a:p>
        </p:txBody>
      </p:sp>
      <p:sp>
        <p:nvSpPr>
          <p:cNvPr id="9" name="TextBox 8"/>
          <p:cNvSpPr txBox="1"/>
          <p:nvPr/>
        </p:nvSpPr>
        <p:spPr>
          <a:xfrm>
            <a:off x="365760" y="1143000"/>
            <a:ext cx="11475720" cy="685800"/>
          </a:xfrm>
          <a:prstGeom prst="rect">
            <a:avLst/>
          </a:prstGeom>
          <a:noFill/>
        </p:spPr>
        <p:txBody>
          <a:bodyPr wrap="square">
            <a:spAutoFit/>
          </a:bodyPr>
          <a:lstStyle/>
          <a:p>
            <a:pPr algn="l"/>
            <a:r>
              <a:rPr sz="1100">
                <a:solidFill>
                  <a:srgbClr val="000000"/>
                </a:solidFill>
                <a:latin typeface="Times New Roman"/>
              </a:rPr>
              <a:t>FY2025 marked a clear inflection point: revenue growth slowed from 10.1% to 4.9%, gross margin compressed 260 bps to 56.6%, and EPS declined ~9% from $14.64 to $13.26. The deterioration was driven primarily by a $275M tariff hit (per the 10-K) and weakening Americas sales. Management has guided FY2026 to continued near-term pressure: 2-4% revenue growth and EPS of $12.10-$12.30.</a:t>
            </a:r>
          </a:p>
        </p:txBody>
      </p:sp>
      <p:sp>
        <p:nvSpPr>
          <p:cNvPr id="10" name="Rectangle 9"/>
          <p:cNvSpPr/>
          <p:nvPr/>
        </p:nvSpPr>
        <p:spPr>
          <a:xfrm>
            <a:off x="365760" y="1143000"/>
            <a:ext cx="11475720" cy="685800"/>
          </a:xfrm>
          <a:prstGeom prst="rect">
            <a:avLst/>
          </a:prstGeom>
          <a:noFill/>
          <a:ln w="9525">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11" name="Table 10"/>
          <p:cNvGraphicFramePr>
            <a:graphicFrameLocks noGrp="1"/>
          </p:cNvGraphicFramePr>
          <p:nvPr/>
        </p:nvGraphicFramePr>
        <p:xfrm>
          <a:off x="365760" y="1965960"/>
          <a:ext cx="11475720" cy="2606040"/>
        </p:xfrm>
        <a:graphic>
          <a:graphicData uri="http://schemas.openxmlformats.org/drawingml/2006/table">
            <a:tbl>
              <a:tblPr firstRow="1" bandRow="1">
                <a:tableStyleId>{5C22544A-7EE6-4342-B048-85BDC9FD1C3A}</a:tableStyleId>
              </a:tblPr>
              <a:tblGrid>
                <a:gridCol w="2423160">
                  <a:extLst>
                    <a:ext uri="{9D8B030D-6E8A-4147-A177-3AD203B41FA5}">
                      <a16:colId xmlns:a16="http://schemas.microsoft.com/office/drawing/2014/main" val="20000"/>
                    </a:ext>
                  </a:extLst>
                </a:gridCol>
                <a:gridCol w="1508760">
                  <a:extLst>
                    <a:ext uri="{9D8B030D-6E8A-4147-A177-3AD203B41FA5}">
                      <a16:colId xmlns:a16="http://schemas.microsoft.com/office/drawing/2014/main" val="20001"/>
                    </a:ext>
                  </a:extLst>
                </a:gridCol>
                <a:gridCol w="1508760">
                  <a:extLst>
                    <a:ext uri="{9D8B030D-6E8A-4147-A177-3AD203B41FA5}">
                      <a16:colId xmlns:a16="http://schemas.microsoft.com/office/drawing/2014/main" val="20002"/>
                    </a:ext>
                  </a:extLst>
                </a:gridCol>
                <a:gridCol w="1508760">
                  <a:extLst>
                    <a:ext uri="{9D8B030D-6E8A-4147-A177-3AD203B41FA5}">
                      <a16:colId xmlns:a16="http://schemas.microsoft.com/office/drawing/2014/main" val="20003"/>
                    </a:ext>
                  </a:extLst>
                </a:gridCol>
                <a:gridCol w="1508760">
                  <a:extLst>
                    <a:ext uri="{9D8B030D-6E8A-4147-A177-3AD203B41FA5}">
                      <a16:colId xmlns:a16="http://schemas.microsoft.com/office/drawing/2014/main" val="20004"/>
                    </a:ext>
                  </a:extLst>
                </a:gridCol>
                <a:gridCol w="1508760">
                  <a:extLst>
                    <a:ext uri="{9D8B030D-6E8A-4147-A177-3AD203B41FA5}">
                      <a16:colId xmlns:a16="http://schemas.microsoft.com/office/drawing/2014/main" val="20005"/>
                    </a:ext>
                  </a:extLst>
                </a:gridCol>
                <a:gridCol w="1508760">
                  <a:extLst>
                    <a:ext uri="{9D8B030D-6E8A-4147-A177-3AD203B41FA5}">
                      <a16:colId xmlns:a16="http://schemas.microsoft.com/office/drawing/2014/main" val="20006"/>
                    </a:ext>
                  </a:extLst>
                </a:gridCol>
              </a:tblGrid>
              <a:tr h="325755">
                <a:tc>
                  <a:txBody>
                    <a:bodyPr/>
                    <a:lstStyle/>
                    <a:p>
                      <a:pPr algn="l"/>
                      <a:r>
                        <a:rPr sz="1000" b="1">
                          <a:solidFill>
                            <a:srgbClr val="FFFFFF"/>
                          </a:solidFill>
                          <a:latin typeface="Times New Roman"/>
                        </a:rPr>
                        <a:t>($ in millions)</a:t>
                      </a:r>
                    </a:p>
                  </a:txBody>
                  <a:tcPr marL="36576" marR="36576" marT="13716" marB="13716">
                    <a:solidFill>
                      <a:srgbClr val="1F3A68"/>
                    </a:solidFill>
                  </a:tcPr>
                </a:tc>
                <a:tc>
                  <a:txBody>
                    <a:bodyPr/>
                    <a:lstStyle/>
                    <a:p>
                      <a:pPr algn="ctr"/>
                      <a:r>
                        <a:rPr sz="1000" b="1">
                          <a:solidFill>
                            <a:srgbClr val="FFFFFF"/>
                          </a:solidFill>
                          <a:latin typeface="Times New Roman"/>
                        </a:rPr>
                        <a:t>FY2023</a:t>
                      </a:r>
                    </a:p>
                  </a:txBody>
                  <a:tcPr marL="36576" marR="36576" marT="13716" marB="13716">
                    <a:solidFill>
                      <a:srgbClr val="1F3A68"/>
                    </a:solidFill>
                  </a:tcPr>
                </a:tc>
                <a:tc>
                  <a:txBody>
                    <a:bodyPr/>
                    <a:lstStyle/>
                    <a:p>
                      <a:pPr algn="ctr"/>
                      <a:r>
                        <a:rPr sz="1000" b="1">
                          <a:solidFill>
                            <a:srgbClr val="FFFFFF"/>
                          </a:solidFill>
                          <a:latin typeface="Times New Roman"/>
                        </a:rPr>
                        <a:t>FY2024</a:t>
                      </a:r>
                    </a:p>
                  </a:txBody>
                  <a:tcPr marL="36576" marR="36576" marT="13716" marB="13716">
                    <a:solidFill>
                      <a:srgbClr val="1F3A68"/>
                    </a:solidFill>
                  </a:tcPr>
                </a:tc>
                <a:tc>
                  <a:txBody>
                    <a:bodyPr/>
                    <a:lstStyle/>
                    <a:p>
                      <a:pPr algn="ctr"/>
                      <a:r>
                        <a:rPr sz="1000" b="1">
                          <a:solidFill>
                            <a:srgbClr val="FFFFFF"/>
                          </a:solidFill>
                          <a:latin typeface="Times New Roman"/>
                        </a:rPr>
                        <a:t>FY2025</a:t>
                      </a:r>
                    </a:p>
                  </a:txBody>
                  <a:tcPr marL="36576" marR="36576" marT="13716" marB="13716">
                    <a:solidFill>
                      <a:srgbClr val="1F3A68"/>
                    </a:solidFill>
                  </a:tcPr>
                </a:tc>
                <a:tc>
                  <a:txBody>
                    <a:bodyPr/>
                    <a:lstStyle/>
                    <a:p>
                      <a:pPr algn="ctr"/>
                      <a:r>
                        <a:rPr sz="1000" b="1">
                          <a:solidFill>
                            <a:srgbClr val="FFFFFF"/>
                          </a:solidFill>
                          <a:latin typeface="Times New Roman"/>
                        </a:rPr>
                        <a:t>FY2026 Guide</a:t>
                      </a:r>
                    </a:p>
                  </a:txBody>
                  <a:tcPr marL="36576" marR="36576" marT="13716" marB="13716">
                    <a:solidFill>
                      <a:srgbClr val="1F3A68"/>
                    </a:solidFill>
                  </a:tcPr>
                </a:tc>
                <a:tc>
                  <a:txBody>
                    <a:bodyPr/>
                    <a:lstStyle/>
                    <a:p>
                      <a:pPr algn="ctr"/>
                      <a:r>
                        <a:rPr sz="1000" b="1">
                          <a:solidFill>
                            <a:srgbClr val="FFFFFF"/>
                          </a:solidFill>
                          <a:latin typeface="Times New Roman"/>
                        </a:rPr>
                        <a:t>FY2027 Cons.</a:t>
                      </a:r>
                    </a:p>
                  </a:txBody>
                  <a:tcPr marL="36576" marR="36576" marT="13716" marB="13716">
                    <a:solidFill>
                      <a:srgbClr val="1F3A68"/>
                    </a:solidFill>
                  </a:tcPr>
                </a:tc>
                <a:tc>
                  <a:txBody>
                    <a:bodyPr/>
                    <a:lstStyle/>
                    <a:p>
                      <a:pPr algn="ctr"/>
                      <a:r>
                        <a:rPr sz="1000" b="1">
                          <a:solidFill>
                            <a:srgbClr val="FFFFFF"/>
                          </a:solidFill>
                          <a:latin typeface="Times New Roman"/>
                        </a:rPr>
                        <a:t>FY2028 Cons.</a:t>
                      </a:r>
                    </a:p>
                  </a:txBody>
                  <a:tcPr marL="36576" marR="36576" marT="13716" marB="13716">
                    <a:solidFill>
                      <a:srgbClr val="1F3A68"/>
                    </a:solidFill>
                  </a:tcPr>
                </a:tc>
                <a:extLst>
                  <a:ext uri="{0D108BD9-81ED-4DB2-BD59-A6C34878D82A}">
                    <a16:rowId xmlns:a16="http://schemas.microsoft.com/office/drawing/2014/main" val="10000"/>
                  </a:ext>
                </a:extLst>
              </a:tr>
              <a:tr h="325755">
                <a:tc>
                  <a:txBody>
                    <a:bodyPr/>
                    <a:lstStyle/>
                    <a:p>
                      <a:pPr algn="l"/>
                      <a:r>
                        <a:rPr sz="1000" b="1">
                          <a:solidFill>
                            <a:srgbClr val="000000"/>
                          </a:solidFill>
                          <a:latin typeface="Times New Roman"/>
                        </a:rPr>
                        <a:t>Total Revenue</a:t>
                      </a:r>
                    </a:p>
                  </a:txBody>
                  <a:tcPr marL="36576" marR="36576" marT="13716" marB="13716">
                    <a:solidFill>
                      <a:srgbClr val="FFFFFF"/>
                    </a:solidFill>
                  </a:tcPr>
                </a:tc>
                <a:tc>
                  <a:txBody>
                    <a:bodyPr/>
                    <a:lstStyle/>
                    <a:p>
                      <a:pPr algn="ctr"/>
                      <a:r>
                        <a:rPr sz="1000" b="0">
                          <a:solidFill>
                            <a:srgbClr val="000000"/>
                          </a:solidFill>
                          <a:latin typeface="Times New Roman"/>
                        </a:rPr>
                        <a:t>9,619</a:t>
                      </a:r>
                    </a:p>
                  </a:txBody>
                  <a:tcPr marL="36576" marR="36576" marT="13716" marB="13716">
                    <a:solidFill>
                      <a:srgbClr val="FFFFFF"/>
                    </a:solidFill>
                  </a:tcPr>
                </a:tc>
                <a:tc>
                  <a:txBody>
                    <a:bodyPr/>
                    <a:lstStyle/>
                    <a:p>
                      <a:pPr algn="ctr"/>
                      <a:r>
                        <a:rPr sz="1000" b="0">
                          <a:solidFill>
                            <a:srgbClr val="000000"/>
                          </a:solidFill>
                          <a:latin typeface="Times New Roman"/>
                        </a:rPr>
                        <a:t>10,588</a:t>
                      </a:r>
                    </a:p>
                  </a:txBody>
                  <a:tcPr marL="36576" marR="36576" marT="13716" marB="13716">
                    <a:solidFill>
                      <a:srgbClr val="FFFFFF"/>
                    </a:solidFill>
                  </a:tcPr>
                </a:tc>
                <a:tc>
                  <a:txBody>
                    <a:bodyPr/>
                    <a:lstStyle/>
                    <a:p>
                      <a:pPr algn="ctr"/>
                      <a:r>
                        <a:rPr sz="1000" b="0">
                          <a:solidFill>
                            <a:srgbClr val="000000"/>
                          </a:solidFill>
                          <a:latin typeface="Times New Roman"/>
                        </a:rPr>
                        <a:t>11,103</a:t>
                      </a:r>
                    </a:p>
                  </a:txBody>
                  <a:tcPr marL="36576" marR="36576" marT="13716" marB="13716">
                    <a:solidFill>
                      <a:srgbClr val="FFFFFF"/>
                    </a:solidFill>
                  </a:tcPr>
                </a:tc>
                <a:tc>
                  <a:txBody>
                    <a:bodyPr/>
                    <a:lstStyle/>
                    <a:p>
                      <a:pPr algn="ctr"/>
                      <a:r>
                        <a:rPr sz="1000" b="0">
                          <a:solidFill>
                            <a:srgbClr val="000000"/>
                          </a:solidFill>
                          <a:latin typeface="Times New Roman"/>
                        </a:rPr>
                        <a:t>$11,350-11,500</a:t>
                      </a:r>
                    </a:p>
                  </a:txBody>
                  <a:tcPr marL="36576" marR="36576" marT="13716" marB="13716">
                    <a:solidFill>
                      <a:srgbClr val="FDF6F6"/>
                    </a:solidFill>
                  </a:tcPr>
                </a:tc>
                <a:tc>
                  <a:txBody>
                    <a:bodyPr/>
                    <a:lstStyle/>
                    <a:p>
                      <a:pPr algn="ctr"/>
                      <a:r>
                        <a:rPr sz="1000" b="0">
                          <a:solidFill>
                            <a:srgbClr val="000000"/>
                          </a:solidFill>
                          <a:latin typeface="Times New Roman"/>
                        </a:rPr>
                        <a:t>—</a:t>
                      </a:r>
                    </a:p>
                  </a:txBody>
                  <a:tcPr marL="36576" marR="36576" marT="13716" marB="13716">
                    <a:solidFill>
                      <a:srgbClr val="FDF6F6"/>
                    </a:solidFill>
                  </a:tcPr>
                </a:tc>
                <a:tc>
                  <a:txBody>
                    <a:bodyPr/>
                    <a:lstStyle/>
                    <a:p>
                      <a:pPr algn="ctr"/>
                      <a:r>
                        <a:rPr sz="1000" b="0">
                          <a:solidFill>
                            <a:srgbClr val="000000"/>
                          </a:solidFill>
                          <a:latin typeface="Times New Roman"/>
                        </a:rPr>
                        <a:t>—</a:t>
                      </a:r>
                    </a:p>
                  </a:txBody>
                  <a:tcPr marL="36576" marR="36576" marT="13716" marB="13716">
                    <a:solidFill>
                      <a:srgbClr val="FDF6F6"/>
                    </a:solidFill>
                  </a:tcPr>
                </a:tc>
                <a:extLst>
                  <a:ext uri="{0D108BD9-81ED-4DB2-BD59-A6C34878D82A}">
                    <a16:rowId xmlns:a16="http://schemas.microsoft.com/office/drawing/2014/main" val="10001"/>
                  </a:ext>
                </a:extLst>
              </a:tr>
              <a:tr h="325755">
                <a:tc>
                  <a:txBody>
                    <a:bodyPr/>
                    <a:lstStyle/>
                    <a:p>
                      <a:pPr algn="l"/>
                      <a:r>
                        <a:rPr sz="1000" b="1">
                          <a:solidFill>
                            <a:srgbClr val="000000"/>
                          </a:solidFill>
                          <a:latin typeface="Times New Roman"/>
                        </a:rPr>
                        <a:t>Revenue Growth</a:t>
                      </a:r>
                    </a:p>
                  </a:txBody>
                  <a:tcPr marL="36576" marR="36576" marT="13716" marB="13716">
                    <a:solidFill>
                      <a:srgbClr val="E7E6E6"/>
                    </a:solidFill>
                  </a:tcPr>
                </a:tc>
                <a:tc>
                  <a:txBody>
                    <a:bodyPr/>
                    <a:lstStyle/>
                    <a:p>
                      <a:pPr algn="ctr"/>
                      <a:r>
                        <a:rPr lang="en-US" sz="1000" b="0">
                          <a:solidFill>
                            <a:srgbClr val="000000"/>
                          </a:solidFill>
                          <a:latin typeface="Times New Roman"/>
                        </a:rPr>
                        <a:t>18.6%</a:t>
                      </a:r>
                      <a:endParaRPr sz="1000" b="0">
                        <a:solidFill>
                          <a:srgbClr val="000000"/>
                        </a:solidFill>
                        <a:latin typeface="Times New Roman"/>
                      </a:endParaRPr>
                    </a:p>
                  </a:txBody>
                  <a:tcPr marL="36576" marR="36576" marT="13716" marB="13716">
                    <a:solidFill>
                      <a:srgbClr val="E7E6E6"/>
                    </a:solidFill>
                  </a:tcPr>
                </a:tc>
                <a:tc>
                  <a:txBody>
                    <a:bodyPr/>
                    <a:lstStyle/>
                    <a:p>
                      <a:pPr algn="ctr"/>
                      <a:r>
                        <a:rPr sz="1000" b="0">
                          <a:solidFill>
                            <a:srgbClr val="000000"/>
                          </a:solidFill>
                          <a:latin typeface="Times New Roman"/>
                        </a:rPr>
                        <a:t>10.1%</a:t>
                      </a:r>
                    </a:p>
                  </a:txBody>
                  <a:tcPr marL="36576" marR="36576" marT="13716" marB="13716">
                    <a:solidFill>
                      <a:srgbClr val="E7E6E6"/>
                    </a:solidFill>
                  </a:tcPr>
                </a:tc>
                <a:tc>
                  <a:txBody>
                    <a:bodyPr/>
                    <a:lstStyle/>
                    <a:p>
                      <a:pPr algn="ctr"/>
                      <a:r>
                        <a:rPr sz="1000" b="0">
                          <a:solidFill>
                            <a:srgbClr val="000000"/>
                          </a:solidFill>
                          <a:latin typeface="Times New Roman"/>
                        </a:rPr>
                        <a:t>4.9%</a:t>
                      </a:r>
                    </a:p>
                  </a:txBody>
                  <a:tcPr marL="36576" marR="36576" marT="13716" marB="13716">
                    <a:solidFill>
                      <a:srgbClr val="E7E6E6"/>
                    </a:solidFill>
                  </a:tcPr>
                </a:tc>
                <a:tc>
                  <a:txBody>
                    <a:bodyPr/>
                    <a:lstStyle/>
                    <a:p>
                      <a:pPr algn="ctr"/>
                      <a:r>
                        <a:rPr sz="1000" b="0">
                          <a:solidFill>
                            <a:srgbClr val="000000"/>
                          </a:solidFill>
                          <a:latin typeface="Times New Roman"/>
                        </a:rPr>
                        <a:t>2.2%-3.6%</a:t>
                      </a:r>
                    </a:p>
                  </a:txBody>
                  <a:tcPr marL="36576" marR="36576" marT="13716" marB="13716">
                    <a:solidFill>
                      <a:srgbClr val="FAEEEE"/>
                    </a:solidFill>
                  </a:tcPr>
                </a:tc>
                <a:tc>
                  <a:txBody>
                    <a:bodyPr/>
                    <a:lstStyle/>
                    <a:p>
                      <a:pPr algn="ctr"/>
                      <a:r>
                        <a:rPr sz="1000" b="0">
                          <a:solidFill>
                            <a:srgbClr val="000000"/>
                          </a:solidFill>
                          <a:latin typeface="Times New Roman"/>
                        </a:rPr>
                        <a:t>—</a:t>
                      </a:r>
                    </a:p>
                  </a:txBody>
                  <a:tcPr marL="36576" marR="36576" marT="13716" marB="13716">
                    <a:solidFill>
                      <a:srgbClr val="FAEEEE"/>
                    </a:solidFill>
                  </a:tcPr>
                </a:tc>
                <a:tc>
                  <a:txBody>
                    <a:bodyPr/>
                    <a:lstStyle/>
                    <a:p>
                      <a:pPr algn="ctr"/>
                      <a:r>
                        <a:rPr sz="1000" b="0">
                          <a:solidFill>
                            <a:srgbClr val="000000"/>
                          </a:solidFill>
                          <a:latin typeface="Times New Roman"/>
                        </a:rPr>
                        <a:t>—</a:t>
                      </a:r>
                    </a:p>
                  </a:txBody>
                  <a:tcPr marL="36576" marR="36576" marT="13716" marB="13716">
                    <a:solidFill>
                      <a:srgbClr val="FAEEEE"/>
                    </a:solidFill>
                  </a:tcPr>
                </a:tc>
                <a:extLst>
                  <a:ext uri="{0D108BD9-81ED-4DB2-BD59-A6C34878D82A}">
                    <a16:rowId xmlns:a16="http://schemas.microsoft.com/office/drawing/2014/main" val="10002"/>
                  </a:ext>
                </a:extLst>
              </a:tr>
              <a:tr h="325755">
                <a:tc>
                  <a:txBody>
                    <a:bodyPr/>
                    <a:lstStyle/>
                    <a:p>
                      <a:pPr algn="l"/>
                      <a:r>
                        <a:rPr sz="1000" b="1">
                          <a:solidFill>
                            <a:srgbClr val="000000"/>
                          </a:solidFill>
                          <a:latin typeface="Times New Roman"/>
                        </a:rPr>
                        <a:t>Gross Profit</a:t>
                      </a:r>
                    </a:p>
                  </a:txBody>
                  <a:tcPr marL="36576" marR="36576" marT="13716" marB="13716">
                    <a:solidFill>
                      <a:srgbClr val="FFFFFF"/>
                    </a:solidFill>
                  </a:tcPr>
                </a:tc>
                <a:tc>
                  <a:txBody>
                    <a:bodyPr/>
                    <a:lstStyle/>
                    <a:p>
                      <a:pPr algn="ctr"/>
                      <a:r>
                        <a:rPr sz="1000" b="0">
                          <a:solidFill>
                            <a:srgbClr val="000000"/>
                          </a:solidFill>
                          <a:latin typeface="Times New Roman"/>
                        </a:rPr>
                        <a:t>5,609</a:t>
                      </a:r>
                    </a:p>
                  </a:txBody>
                  <a:tcPr marL="36576" marR="36576" marT="13716" marB="13716">
                    <a:solidFill>
                      <a:srgbClr val="FFFFFF"/>
                    </a:solidFill>
                  </a:tcPr>
                </a:tc>
                <a:tc>
                  <a:txBody>
                    <a:bodyPr/>
                    <a:lstStyle/>
                    <a:p>
                      <a:pPr algn="ctr"/>
                      <a:r>
                        <a:rPr sz="1000" b="0">
                          <a:solidFill>
                            <a:srgbClr val="000000"/>
                          </a:solidFill>
                          <a:latin typeface="Times New Roman"/>
                        </a:rPr>
                        <a:t>6,271</a:t>
                      </a:r>
                    </a:p>
                  </a:txBody>
                  <a:tcPr marL="36576" marR="36576" marT="13716" marB="13716">
                    <a:solidFill>
                      <a:srgbClr val="FFFFFF"/>
                    </a:solidFill>
                  </a:tcPr>
                </a:tc>
                <a:tc>
                  <a:txBody>
                    <a:bodyPr/>
                    <a:lstStyle/>
                    <a:p>
                      <a:pPr algn="ctr"/>
                      <a:r>
                        <a:rPr sz="1000" b="0">
                          <a:solidFill>
                            <a:srgbClr val="000000"/>
                          </a:solidFill>
                          <a:latin typeface="Times New Roman"/>
                        </a:rPr>
                        <a:t>6,284</a:t>
                      </a:r>
                    </a:p>
                  </a:txBody>
                  <a:tcPr marL="36576" marR="36576" marT="13716" marB="13716">
                    <a:solidFill>
                      <a:srgbClr val="FFFFFF"/>
                    </a:solidFill>
                  </a:tcPr>
                </a:tc>
                <a:tc>
                  <a:txBody>
                    <a:bodyPr/>
                    <a:lstStyle/>
                    <a:p>
                      <a:pPr algn="ctr"/>
                      <a:r>
                        <a:rPr sz="1000" b="0">
                          <a:solidFill>
                            <a:srgbClr val="000000"/>
                          </a:solidFill>
                          <a:latin typeface="Times New Roman"/>
                        </a:rPr>
                        <a:t>—</a:t>
                      </a:r>
                    </a:p>
                  </a:txBody>
                  <a:tcPr marL="36576" marR="36576" marT="13716" marB="13716">
                    <a:solidFill>
                      <a:srgbClr val="FDF6F6"/>
                    </a:solidFill>
                  </a:tcPr>
                </a:tc>
                <a:tc>
                  <a:txBody>
                    <a:bodyPr/>
                    <a:lstStyle/>
                    <a:p>
                      <a:pPr algn="ctr"/>
                      <a:r>
                        <a:rPr sz="1000" b="0">
                          <a:solidFill>
                            <a:srgbClr val="000000"/>
                          </a:solidFill>
                          <a:latin typeface="Times New Roman"/>
                        </a:rPr>
                        <a:t>—</a:t>
                      </a:r>
                    </a:p>
                  </a:txBody>
                  <a:tcPr marL="36576" marR="36576" marT="13716" marB="13716">
                    <a:solidFill>
                      <a:srgbClr val="FDF6F6"/>
                    </a:solidFill>
                  </a:tcPr>
                </a:tc>
                <a:tc>
                  <a:txBody>
                    <a:bodyPr/>
                    <a:lstStyle/>
                    <a:p>
                      <a:pPr algn="ctr"/>
                      <a:r>
                        <a:rPr sz="1000" b="0">
                          <a:solidFill>
                            <a:srgbClr val="000000"/>
                          </a:solidFill>
                          <a:latin typeface="Times New Roman"/>
                        </a:rPr>
                        <a:t>—</a:t>
                      </a:r>
                    </a:p>
                  </a:txBody>
                  <a:tcPr marL="36576" marR="36576" marT="13716" marB="13716">
                    <a:solidFill>
                      <a:srgbClr val="FDF6F6"/>
                    </a:solidFill>
                  </a:tcPr>
                </a:tc>
                <a:extLst>
                  <a:ext uri="{0D108BD9-81ED-4DB2-BD59-A6C34878D82A}">
                    <a16:rowId xmlns:a16="http://schemas.microsoft.com/office/drawing/2014/main" val="10003"/>
                  </a:ext>
                </a:extLst>
              </a:tr>
              <a:tr h="325755">
                <a:tc>
                  <a:txBody>
                    <a:bodyPr/>
                    <a:lstStyle/>
                    <a:p>
                      <a:pPr algn="l"/>
                      <a:r>
                        <a:rPr sz="1000" b="1">
                          <a:solidFill>
                            <a:srgbClr val="000000"/>
                          </a:solidFill>
                          <a:latin typeface="Times New Roman"/>
                        </a:rPr>
                        <a:t>Gross Margin %</a:t>
                      </a:r>
                    </a:p>
                  </a:txBody>
                  <a:tcPr marL="36576" marR="36576" marT="13716" marB="13716">
                    <a:solidFill>
                      <a:srgbClr val="E7E6E6"/>
                    </a:solidFill>
                  </a:tcPr>
                </a:tc>
                <a:tc>
                  <a:txBody>
                    <a:bodyPr/>
                    <a:lstStyle/>
                    <a:p>
                      <a:pPr algn="ctr"/>
                      <a:r>
                        <a:rPr sz="1000" b="0">
                          <a:solidFill>
                            <a:srgbClr val="000000"/>
                          </a:solidFill>
                          <a:latin typeface="Times New Roman"/>
                        </a:rPr>
                        <a:t>58.3%</a:t>
                      </a:r>
                    </a:p>
                  </a:txBody>
                  <a:tcPr marL="36576" marR="36576" marT="13716" marB="13716">
                    <a:solidFill>
                      <a:srgbClr val="E7E6E6"/>
                    </a:solidFill>
                  </a:tcPr>
                </a:tc>
                <a:tc>
                  <a:txBody>
                    <a:bodyPr/>
                    <a:lstStyle/>
                    <a:p>
                      <a:pPr algn="ctr"/>
                      <a:r>
                        <a:rPr sz="1000" b="0">
                          <a:solidFill>
                            <a:srgbClr val="000000"/>
                          </a:solidFill>
                          <a:latin typeface="Times New Roman"/>
                        </a:rPr>
                        <a:t>59.2%</a:t>
                      </a:r>
                    </a:p>
                  </a:txBody>
                  <a:tcPr marL="36576" marR="36576" marT="13716" marB="13716">
                    <a:solidFill>
                      <a:srgbClr val="E7E6E6"/>
                    </a:solidFill>
                  </a:tcPr>
                </a:tc>
                <a:tc>
                  <a:txBody>
                    <a:bodyPr/>
                    <a:lstStyle/>
                    <a:p>
                      <a:pPr algn="ctr"/>
                      <a:r>
                        <a:rPr sz="1000" b="0">
                          <a:solidFill>
                            <a:srgbClr val="000000"/>
                          </a:solidFill>
                          <a:latin typeface="Times New Roman"/>
                        </a:rPr>
                        <a:t>56.6%</a:t>
                      </a:r>
                    </a:p>
                  </a:txBody>
                  <a:tcPr marL="36576" marR="36576" marT="13716" marB="13716">
                    <a:solidFill>
                      <a:srgbClr val="E7E6E6"/>
                    </a:solidFill>
                  </a:tcPr>
                </a:tc>
                <a:tc>
                  <a:txBody>
                    <a:bodyPr/>
                    <a:lstStyle/>
                    <a:p>
                      <a:pPr algn="ctr"/>
                      <a:r>
                        <a:rPr sz="1000" b="0">
                          <a:solidFill>
                            <a:srgbClr val="000000"/>
                          </a:solidFill>
                          <a:latin typeface="Times New Roman"/>
                        </a:rPr>
                        <a:t>~55.4%</a:t>
                      </a:r>
                    </a:p>
                  </a:txBody>
                  <a:tcPr marL="36576" marR="36576" marT="13716" marB="13716">
                    <a:solidFill>
                      <a:srgbClr val="FAEEEE"/>
                    </a:solidFill>
                  </a:tcPr>
                </a:tc>
                <a:tc>
                  <a:txBody>
                    <a:bodyPr/>
                    <a:lstStyle/>
                    <a:p>
                      <a:pPr algn="ctr"/>
                      <a:r>
                        <a:rPr sz="1000" b="0">
                          <a:solidFill>
                            <a:srgbClr val="000000"/>
                          </a:solidFill>
                          <a:latin typeface="Times New Roman"/>
                        </a:rPr>
                        <a:t>—</a:t>
                      </a:r>
                    </a:p>
                  </a:txBody>
                  <a:tcPr marL="36576" marR="36576" marT="13716" marB="13716">
                    <a:solidFill>
                      <a:srgbClr val="FAEEEE"/>
                    </a:solidFill>
                  </a:tcPr>
                </a:tc>
                <a:tc>
                  <a:txBody>
                    <a:bodyPr/>
                    <a:lstStyle/>
                    <a:p>
                      <a:pPr algn="ctr"/>
                      <a:r>
                        <a:rPr sz="1000" b="0">
                          <a:solidFill>
                            <a:srgbClr val="000000"/>
                          </a:solidFill>
                          <a:latin typeface="Times New Roman"/>
                        </a:rPr>
                        <a:t>—</a:t>
                      </a:r>
                    </a:p>
                  </a:txBody>
                  <a:tcPr marL="36576" marR="36576" marT="13716" marB="13716">
                    <a:solidFill>
                      <a:srgbClr val="FAEEEE"/>
                    </a:solidFill>
                  </a:tcPr>
                </a:tc>
                <a:extLst>
                  <a:ext uri="{0D108BD9-81ED-4DB2-BD59-A6C34878D82A}">
                    <a16:rowId xmlns:a16="http://schemas.microsoft.com/office/drawing/2014/main" val="10004"/>
                  </a:ext>
                </a:extLst>
              </a:tr>
              <a:tr h="325755">
                <a:tc>
                  <a:txBody>
                    <a:bodyPr/>
                    <a:lstStyle/>
                    <a:p>
                      <a:pPr algn="l"/>
                      <a:r>
                        <a:rPr sz="1000" b="1">
                          <a:solidFill>
                            <a:srgbClr val="000000"/>
                          </a:solidFill>
                          <a:latin typeface="Times New Roman"/>
                        </a:rPr>
                        <a:t>Operating Income</a:t>
                      </a:r>
                    </a:p>
                  </a:txBody>
                  <a:tcPr marL="36576" marR="36576" marT="13716" marB="13716">
                    <a:solidFill>
                      <a:srgbClr val="FFFFFF"/>
                    </a:solidFill>
                  </a:tcPr>
                </a:tc>
                <a:tc>
                  <a:txBody>
                    <a:bodyPr/>
                    <a:lstStyle/>
                    <a:p>
                      <a:pPr algn="ctr"/>
                      <a:r>
                        <a:rPr sz="1000" b="0">
                          <a:solidFill>
                            <a:srgbClr val="000000"/>
                          </a:solidFill>
                          <a:latin typeface="Times New Roman"/>
                        </a:rPr>
                        <a:t>2,133</a:t>
                      </a:r>
                    </a:p>
                  </a:txBody>
                  <a:tcPr marL="36576" marR="36576" marT="13716" marB="13716">
                    <a:solidFill>
                      <a:srgbClr val="FFFFFF"/>
                    </a:solidFill>
                  </a:tcPr>
                </a:tc>
                <a:tc>
                  <a:txBody>
                    <a:bodyPr/>
                    <a:lstStyle/>
                    <a:p>
                      <a:pPr algn="ctr"/>
                      <a:r>
                        <a:rPr sz="1000" b="0">
                          <a:solidFill>
                            <a:srgbClr val="000000"/>
                          </a:solidFill>
                          <a:latin typeface="Times New Roman"/>
                        </a:rPr>
                        <a:t>2,506</a:t>
                      </a:r>
                    </a:p>
                  </a:txBody>
                  <a:tcPr marL="36576" marR="36576" marT="13716" marB="13716">
                    <a:solidFill>
                      <a:srgbClr val="FFFFFF"/>
                    </a:solidFill>
                  </a:tcPr>
                </a:tc>
                <a:tc>
                  <a:txBody>
                    <a:bodyPr/>
                    <a:lstStyle/>
                    <a:p>
                      <a:pPr algn="ctr"/>
                      <a:r>
                        <a:rPr sz="1000" b="0">
                          <a:solidFill>
                            <a:srgbClr val="000000"/>
                          </a:solidFill>
                          <a:latin typeface="Times New Roman"/>
                        </a:rPr>
                        <a:t>2,211</a:t>
                      </a:r>
                    </a:p>
                  </a:txBody>
                  <a:tcPr marL="36576" marR="36576" marT="13716" marB="13716">
                    <a:solidFill>
                      <a:srgbClr val="FFFFFF"/>
                    </a:solidFill>
                  </a:tcPr>
                </a:tc>
                <a:tc>
                  <a:txBody>
                    <a:bodyPr/>
                    <a:lstStyle/>
                    <a:p>
                      <a:pPr algn="ctr"/>
                      <a:r>
                        <a:rPr sz="1000" b="0">
                          <a:solidFill>
                            <a:srgbClr val="000000"/>
                          </a:solidFill>
                          <a:latin typeface="Times New Roman"/>
                        </a:rPr>
                        <a:t>—</a:t>
                      </a:r>
                    </a:p>
                  </a:txBody>
                  <a:tcPr marL="36576" marR="36576" marT="13716" marB="13716">
                    <a:solidFill>
                      <a:srgbClr val="FDF6F6"/>
                    </a:solidFill>
                  </a:tcPr>
                </a:tc>
                <a:tc>
                  <a:txBody>
                    <a:bodyPr/>
                    <a:lstStyle/>
                    <a:p>
                      <a:pPr algn="ctr"/>
                      <a:r>
                        <a:rPr sz="1000" b="0">
                          <a:solidFill>
                            <a:srgbClr val="000000"/>
                          </a:solidFill>
                          <a:latin typeface="Times New Roman"/>
                        </a:rPr>
                        <a:t>—</a:t>
                      </a:r>
                    </a:p>
                  </a:txBody>
                  <a:tcPr marL="36576" marR="36576" marT="13716" marB="13716">
                    <a:solidFill>
                      <a:srgbClr val="FDF6F6"/>
                    </a:solidFill>
                  </a:tcPr>
                </a:tc>
                <a:tc>
                  <a:txBody>
                    <a:bodyPr/>
                    <a:lstStyle/>
                    <a:p>
                      <a:pPr algn="ctr"/>
                      <a:r>
                        <a:rPr sz="1000" b="0">
                          <a:solidFill>
                            <a:srgbClr val="000000"/>
                          </a:solidFill>
                          <a:latin typeface="Times New Roman"/>
                        </a:rPr>
                        <a:t>—</a:t>
                      </a:r>
                    </a:p>
                  </a:txBody>
                  <a:tcPr marL="36576" marR="36576" marT="13716" marB="13716">
                    <a:solidFill>
                      <a:srgbClr val="FDF6F6"/>
                    </a:solidFill>
                  </a:tcPr>
                </a:tc>
                <a:extLst>
                  <a:ext uri="{0D108BD9-81ED-4DB2-BD59-A6C34878D82A}">
                    <a16:rowId xmlns:a16="http://schemas.microsoft.com/office/drawing/2014/main" val="10005"/>
                  </a:ext>
                </a:extLst>
              </a:tr>
              <a:tr h="325755">
                <a:tc>
                  <a:txBody>
                    <a:bodyPr/>
                    <a:lstStyle/>
                    <a:p>
                      <a:pPr algn="l"/>
                      <a:r>
                        <a:rPr sz="1000" b="1">
                          <a:solidFill>
                            <a:srgbClr val="000000"/>
                          </a:solidFill>
                          <a:latin typeface="Times New Roman"/>
                        </a:rPr>
                        <a:t>Operating Margin %</a:t>
                      </a:r>
                    </a:p>
                  </a:txBody>
                  <a:tcPr marL="36576" marR="36576" marT="13716" marB="13716">
                    <a:solidFill>
                      <a:srgbClr val="E7E6E6"/>
                    </a:solidFill>
                  </a:tcPr>
                </a:tc>
                <a:tc>
                  <a:txBody>
                    <a:bodyPr/>
                    <a:lstStyle/>
                    <a:p>
                      <a:pPr algn="ctr"/>
                      <a:r>
                        <a:rPr sz="1000" b="0">
                          <a:solidFill>
                            <a:srgbClr val="000000"/>
                          </a:solidFill>
                          <a:latin typeface="Times New Roman"/>
                        </a:rPr>
                        <a:t>22.2%</a:t>
                      </a:r>
                    </a:p>
                  </a:txBody>
                  <a:tcPr marL="36576" marR="36576" marT="13716" marB="13716">
                    <a:solidFill>
                      <a:srgbClr val="E7E6E6"/>
                    </a:solidFill>
                  </a:tcPr>
                </a:tc>
                <a:tc>
                  <a:txBody>
                    <a:bodyPr/>
                    <a:lstStyle/>
                    <a:p>
                      <a:pPr algn="ctr"/>
                      <a:r>
                        <a:rPr sz="1000" b="0">
                          <a:solidFill>
                            <a:srgbClr val="000000"/>
                          </a:solidFill>
                          <a:latin typeface="Times New Roman"/>
                        </a:rPr>
                        <a:t>23.7%</a:t>
                      </a:r>
                    </a:p>
                  </a:txBody>
                  <a:tcPr marL="36576" marR="36576" marT="13716" marB="13716">
                    <a:solidFill>
                      <a:srgbClr val="E7E6E6"/>
                    </a:solidFill>
                  </a:tcPr>
                </a:tc>
                <a:tc>
                  <a:txBody>
                    <a:bodyPr/>
                    <a:lstStyle/>
                    <a:p>
                      <a:pPr algn="ctr"/>
                      <a:r>
                        <a:rPr sz="1000" b="0">
                          <a:solidFill>
                            <a:srgbClr val="000000"/>
                          </a:solidFill>
                          <a:latin typeface="Times New Roman"/>
                        </a:rPr>
                        <a:t>19.9%</a:t>
                      </a:r>
                    </a:p>
                  </a:txBody>
                  <a:tcPr marL="36576" marR="36576" marT="13716" marB="13716">
                    <a:solidFill>
                      <a:srgbClr val="E7E6E6"/>
                    </a:solidFill>
                  </a:tcPr>
                </a:tc>
                <a:tc>
                  <a:txBody>
                    <a:bodyPr/>
                    <a:lstStyle/>
                    <a:p>
                      <a:pPr algn="ctr"/>
                      <a:r>
                        <a:rPr sz="1000" b="0">
                          <a:solidFill>
                            <a:srgbClr val="000000"/>
                          </a:solidFill>
                          <a:latin typeface="Times New Roman"/>
                        </a:rPr>
                        <a:t>—</a:t>
                      </a:r>
                    </a:p>
                  </a:txBody>
                  <a:tcPr marL="36576" marR="36576" marT="13716" marB="13716">
                    <a:solidFill>
                      <a:srgbClr val="FAEEEE"/>
                    </a:solidFill>
                  </a:tcPr>
                </a:tc>
                <a:tc>
                  <a:txBody>
                    <a:bodyPr/>
                    <a:lstStyle/>
                    <a:p>
                      <a:pPr algn="ctr"/>
                      <a:r>
                        <a:rPr sz="1000" b="0">
                          <a:solidFill>
                            <a:srgbClr val="000000"/>
                          </a:solidFill>
                          <a:latin typeface="Times New Roman"/>
                        </a:rPr>
                        <a:t>—</a:t>
                      </a:r>
                    </a:p>
                  </a:txBody>
                  <a:tcPr marL="36576" marR="36576" marT="13716" marB="13716">
                    <a:solidFill>
                      <a:srgbClr val="FAEEEE"/>
                    </a:solidFill>
                  </a:tcPr>
                </a:tc>
                <a:tc>
                  <a:txBody>
                    <a:bodyPr/>
                    <a:lstStyle/>
                    <a:p>
                      <a:pPr algn="ctr"/>
                      <a:r>
                        <a:rPr sz="1000" b="0">
                          <a:solidFill>
                            <a:srgbClr val="000000"/>
                          </a:solidFill>
                          <a:latin typeface="Times New Roman"/>
                        </a:rPr>
                        <a:t>—</a:t>
                      </a:r>
                    </a:p>
                  </a:txBody>
                  <a:tcPr marL="36576" marR="36576" marT="13716" marB="13716">
                    <a:solidFill>
                      <a:srgbClr val="FAEEEE"/>
                    </a:solidFill>
                  </a:tcPr>
                </a:tc>
                <a:extLst>
                  <a:ext uri="{0D108BD9-81ED-4DB2-BD59-A6C34878D82A}">
                    <a16:rowId xmlns:a16="http://schemas.microsoft.com/office/drawing/2014/main" val="10006"/>
                  </a:ext>
                </a:extLst>
              </a:tr>
              <a:tr h="325755">
                <a:tc>
                  <a:txBody>
                    <a:bodyPr/>
                    <a:lstStyle/>
                    <a:p>
                      <a:pPr algn="l"/>
                      <a:r>
                        <a:rPr sz="1000" b="1">
                          <a:solidFill>
                            <a:srgbClr val="000000"/>
                          </a:solidFill>
                          <a:latin typeface="Times New Roman"/>
                        </a:rPr>
                        <a:t>Diluted EPS</a:t>
                      </a:r>
                    </a:p>
                  </a:txBody>
                  <a:tcPr marL="36576" marR="36576" marT="13716" marB="13716">
                    <a:solidFill>
                      <a:srgbClr val="FFFFFF"/>
                    </a:solidFill>
                  </a:tcPr>
                </a:tc>
                <a:tc>
                  <a:txBody>
                    <a:bodyPr/>
                    <a:lstStyle/>
                    <a:p>
                      <a:pPr algn="ctr"/>
                      <a:r>
                        <a:rPr sz="1000" b="0">
                          <a:solidFill>
                            <a:srgbClr val="000000"/>
                          </a:solidFill>
                          <a:latin typeface="Times New Roman"/>
                        </a:rPr>
                        <a:t>$12.20</a:t>
                      </a:r>
                    </a:p>
                  </a:txBody>
                  <a:tcPr marL="36576" marR="36576" marT="13716" marB="13716">
                    <a:solidFill>
                      <a:srgbClr val="FFFFFF"/>
                    </a:solidFill>
                  </a:tcPr>
                </a:tc>
                <a:tc>
                  <a:txBody>
                    <a:bodyPr/>
                    <a:lstStyle/>
                    <a:p>
                      <a:pPr algn="ctr"/>
                      <a:r>
                        <a:rPr sz="1000" b="0">
                          <a:solidFill>
                            <a:srgbClr val="000000"/>
                          </a:solidFill>
                          <a:latin typeface="Times New Roman"/>
                        </a:rPr>
                        <a:t>$14.64</a:t>
                      </a:r>
                    </a:p>
                  </a:txBody>
                  <a:tcPr marL="36576" marR="36576" marT="13716" marB="13716">
                    <a:solidFill>
                      <a:srgbClr val="FFFFFF"/>
                    </a:solidFill>
                  </a:tcPr>
                </a:tc>
                <a:tc>
                  <a:txBody>
                    <a:bodyPr/>
                    <a:lstStyle/>
                    <a:p>
                      <a:pPr algn="ctr"/>
                      <a:r>
                        <a:rPr sz="1000" b="0">
                          <a:solidFill>
                            <a:srgbClr val="000000"/>
                          </a:solidFill>
                          <a:latin typeface="Times New Roman"/>
                        </a:rPr>
                        <a:t>$13.26</a:t>
                      </a:r>
                    </a:p>
                  </a:txBody>
                  <a:tcPr marL="36576" marR="36576" marT="13716" marB="13716">
                    <a:solidFill>
                      <a:srgbClr val="FFFFFF"/>
                    </a:solidFill>
                  </a:tcPr>
                </a:tc>
                <a:tc>
                  <a:txBody>
                    <a:bodyPr/>
                    <a:lstStyle/>
                    <a:p>
                      <a:pPr algn="ctr"/>
                      <a:r>
                        <a:rPr sz="1000" b="0">
                          <a:solidFill>
                            <a:srgbClr val="000000"/>
                          </a:solidFill>
                          <a:latin typeface="Times New Roman"/>
                        </a:rPr>
                        <a:t>$12.10-12.30</a:t>
                      </a:r>
                    </a:p>
                  </a:txBody>
                  <a:tcPr marL="36576" marR="36576" marT="13716" marB="13716">
                    <a:solidFill>
                      <a:srgbClr val="FDF6F6"/>
                    </a:solidFill>
                  </a:tcPr>
                </a:tc>
                <a:tc>
                  <a:txBody>
                    <a:bodyPr/>
                    <a:lstStyle/>
                    <a:p>
                      <a:pPr algn="ctr"/>
                      <a:r>
                        <a:rPr sz="1000" b="0">
                          <a:solidFill>
                            <a:srgbClr val="000000"/>
                          </a:solidFill>
                          <a:latin typeface="Times New Roman"/>
                        </a:rPr>
                        <a:t>$12.32</a:t>
                      </a:r>
                    </a:p>
                  </a:txBody>
                  <a:tcPr marL="36576" marR="36576" marT="13716" marB="13716">
                    <a:solidFill>
                      <a:srgbClr val="FDF6F6"/>
                    </a:solidFill>
                  </a:tcPr>
                </a:tc>
                <a:tc>
                  <a:txBody>
                    <a:bodyPr/>
                    <a:lstStyle/>
                    <a:p>
                      <a:pPr algn="ctr"/>
                      <a:r>
                        <a:rPr sz="1000" b="0" dirty="0">
                          <a:solidFill>
                            <a:srgbClr val="000000"/>
                          </a:solidFill>
                          <a:latin typeface="Times New Roman"/>
                        </a:rPr>
                        <a:t>$13.38</a:t>
                      </a:r>
                    </a:p>
                  </a:txBody>
                  <a:tcPr marL="36576" marR="36576" marT="13716" marB="13716">
                    <a:solidFill>
                      <a:srgbClr val="FDF6F6"/>
                    </a:solidFill>
                  </a:tcPr>
                </a:tc>
                <a:extLst>
                  <a:ext uri="{0D108BD9-81ED-4DB2-BD59-A6C34878D82A}">
                    <a16:rowId xmlns:a16="http://schemas.microsoft.com/office/drawing/2014/main" val="10007"/>
                  </a:ext>
                </a:extLst>
              </a:tr>
            </a:tbl>
          </a:graphicData>
        </a:graphic>
      </p:graphicFrame>
      <p:sp>
        <p:nvSpPr>
          <p:cNvPr id="13" name="Rectangle 12"/>
          <p:cNvSpPr/>
          <p:nvPr/>
        </p:nvSpPr>
        <p:spPr>
          <a:xfrm>
            <a:off x="350522" y="4590653"/>
            <a:ext cx="5654040" cy="27432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tIns="18288" bIns="18288" rtlCol="0" anchor="ctr"/>
          <a:lstStyle/>
          <a:p>
            <a:pPr algn="ctr"/>
            <a:r>
              <a:rPr sz="1100" b="1" dirty="0">
                <a:solidFill>
                  <a:srgbClr val="FFFFFF"/>
                </a:solidFill>
                <a:latin typeface="Times New Roman"/>
              </a:rPr>
              <a:t>ROE vs. Peer Group (FY2025)</a:t>
            </a:r>
          </a:p>
        </p:txBody>
      </p:sp>
      <p:sp>
        <p:nvSpPr>
          <p:cNvPr id="15" name="Rectangle 14"/>
          <p:cNvSpPr/>
          <p:nvPr/>
        </p:nvSpPr>
        <p:spPr>
          <a:xfrm>
            <a:off x="6217920" y="4597473"/>
            <a:ext cx="5654040" cy="27432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tIns="18288" bIns="18288" rtlCol="0" anchor="ctr"/>
          <a:lstStyle/>
          <a:p>
            <a:pPr algn="ctr"/>
            <a:r>
              <a:rPr sz="1100" b="1" dirty="0">
                <a:solidFill>
                  <a:srgbClr val="FFFFFF"/>
                </a:solidFill>
                <a:latin typeface="Times New Roman"/>
              </a:rPr>
              <a:t>Key Takeaways</a:t>
            </a:r>
          </a:p>
        </p:txBody>
      </p:sp>
      <p:sp>
        <p:nvSpPr>
          <p:cNvPr id="16" name="TextBox 15"/>
          <p:cNvSpPr txBox="1"/>
          <p:nvPr/>
        </p:nvSpPr>
        <p:spPr>
          <a:xfrm>
            <a:off x="6233160" y="4874109"/>
            <a:ext cx="5623560" cy="793551"/>
          </a:xfrm>
          <a:prstGeom prst="rect">
            <a:avLst/>
          </a:prstGeom>
          <a:noFill/>
          <a:ln w="15875">
            <a:solidFill>
              <a:srgbClr val="C00000"/>
            </a:solidFill>
          </a:ln>
        </p:spPr>
        <p:txBody>
          <a:bodyPr wrap="square" tIns="18288" bIns="18288">
            <a:spAutoFit/>
          </a:bodyPr>
          <a:lstStyle/>
          <a:p>
            <a:pPr algn="l">
              <a:spcAft>
                <a:spcPts val="200"/>
              </a:spcAft>
            </a:pPr>
            <a:r>
              <a:rPr sz="950" dirty="0">
                <a:solidFill>
                  <a:srgbClr val="000000"/>
                </a:solidFill>
                <a:latin typeface="Times New Roman"/>
              </a:rPr>
              <a:t>Quality is intact: 34% ROE achieved with no financial debt — among the highest in the peer group, and uniquely free of leverage risk.</a:t>
            </a:r>
          </a:p>
          <a:p>
            <a:pPr algn="l">
              <a:spcAft>
                <a:spcPts val="200"/>
              </a:spcAft>
            </a:pPr>
            <a:r>
              <a:rPr sz="950" dirty="0">
                <a:solidFill>
                  <a:srgbClr val="000000"/>
                </a:solidFill>
                <a:latin typeface="Times New Roman"/>
              </a:rPr>
              <a:t>Headwinds are concentrated and identifiable: the entire FY2025 EPS decline traces to tariffs and Americas softness. China grew 29% with a 40% segment operating margin — the international business is accelerating, not deteriorating.</a:t>
            </a:r>
          </a:p>
        </p:txBody>
      </p:sp>
      <p:pic>
        <p:nvPicPr>
          <p:cNvPr id="18" name="Picture 2" descr="Lululemon Logo: Symbolism, Strength, and the Power of Simplicity - Rabbit  Logo">
            <a:extLst>
              <a:ext uri="{FF2B5EF4-FFF2-40B4-BE49-F238E27FC236}">
                <a16:creationId xmlns:a16="http://schemas.microsoft.com/office/drawing/2014/main" id="{6FDC1E66-ABCE-6023-F081-C75ED8A6F9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2153" y="2923"/>
            <a:ext cx="1689542" cy="11263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A12150A-089F-4076-55E5-C0FDE5C495B6}"/>
              </a:ext>
            </a:extLst>
          </p:cNvPr>
          <p:cNvPicPr>
            <a:picLocks noChangeAspect="1"/>
          </p:cNvPicPr>
          <p:nvPr/>
        </p:nvPicPr>
        <p:blipFill>
          <a:blip r:embed="rId3"/>
          <a:stretch>
            <a:fillRect/>
          </a:stretch>
        </p:blipFill>
        <p:spPr>
          <a:xfrm>
            <a:off x="365762" y="4871793"/>
            <a:ext cx="5623560" cy="1358402"/>
          </a:xfrm>
          <a:prstGeom prst="rect">
            <a:avLst/>
          </a:prstGeom>
          <a:ln w="15875">
            <a:solidFill>
              <a:srgbClr val="C00000"/>
            </a:solidFill>
          </a:ln>
        </p:spPr>
      </p:pic>
      <p:sp>
        <p:nvSpPr>
          <p:cNvPr id="12" name="Slide Number Placeholder 11">
            <a:extLst>
              <a:ext uri="{FF2B5EF4-FFF2-40B4-BE49-F238E27FC236}">
                <a16:creationId xmlns:a16="http://schemas.microsoft.com/office/drawing/2014/main" id="{43821A1D-0BF3-A5CB-8E91-285E24B1B766}"/>
              </a:ext>
            </a:extLst>
          </p:cNvPr>
          <p:cNvSpPr>
            <a:spLocks noGrp="1"/>
          </p:cNvSpPr>
          <p:nvPr>
            <p:ph type="sldNum" sz="quarter" idx="12"/>
          </p:nvPr>
        </p:nvSpPr>
        <p:spPr/>
        <p:txBody>
          <a:bodyPr/>
          <a:lstStyle/>
          <a:p>
            <a:fld id="{1BC61D95-3A4B-854A-99CD-5C93B78D6681}" type="slidenum">
              <a:rPr lang="en-US" smtClean="0"/>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 y="411480"/>
            <a:ext cx="1280160" cy="914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6675120"/>
            <a:ext cx="12191695" cy="18288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396240" y="6370648"/>
            <a:ext cx="2743200" cy="228600"/>
          </a:xfrm>
          <a:prstGeom prst="rect">
            <a:avLst/>
          </a:prstGeom>
          <a:noFill/>
        </p:spPr>
        <p:txBody>
          <a:bodyPr wrap="square" lIns="45720" tIns="22860" rIns="45720" bIns="22860" anchor="t">
            <a:spAutoFit/>
          </a:bodyPr>
          <a:lstStyle/>
          <a:p>
            <a:pPr algn="l"/>
            <a:r>
              <a:rPr sz="1000" b="0">
                <a:solidFill>
                  <a:srgbClr val="000000"/>
                </a:solidFill>
                <a:latin typeface="Times New Roman"/>
              </a:rPr>
              <a:t>Consumer Discretionary</a:t>
            </a:r>
          </a:p>
        </p:txBody>
      </p:sp>
      <p:sp>
        <p:nvSpPr>
          <p:cNvPr id="5" name="TextBox 4"/>
          <p:cNvSpPr txBox="1"/>
          <p:nvPr/>
        </p:nvSpPr>
        <p:spPr>
          <a:xfrm>
            <a:off x="4572000" y="6419088"/>
            <a:ext cx="3657600" cy="184666"/>
          </a:xfrm>
          <a:prstGeom prst="rect">
            <a:avLst/>
          </a:prstGeom>
          <a:noFill/>
        </p:spPr>
        <p:txBody>
          <a:bodyPr wrap="square" lIns="45720" tIns="22860" rIns="45720" bIns="22860" anchor="t">
            <a:spAutoFit/>
          </a:bodyPr>
          <a:lstStyle/>
          <a:p>
            <a:pPr algn="ctr"/>
            <a:r>
              <a:rPr sz="900" b="0" dirty="0">
                <a:solidFill>
                  <a:srgbClr val="000000"/>
                </a:solidFill>
                <a:latin typeface="Times New Roman"/>
              </a:rPr>
              <a:t>Sources: </a:t>
            </a:r>
            <a:r>
              <a:rPr lang="en-US" sz="900" b="0" dirty="0">
                <a:solidFill>
                  <a:srgbClr val="000000"/>
                </a:solidFill>
                <a:latin typeface="Times New Roman"/>
              </a:rPr>
              <a:t>L</a:t>
            </a:r>
            <a:r>
              <a:rPr sz="900" b="0" dirty="0">
                <a:solidFill>
                  <a:srgbClr val="000000"/>
                </a:solidFill>
                <a:latin typeface="Times New Roman"/>
              </a:rPr>
              <a:t>ululemon 10-K FY2025, Yahoo Finance (April 6, 2026)</a:t>
            </a:r>
          </a:p>
        </p:txBody>
      </p:sp>
      <p:sp>
        <p:nvSpPr>
          <p:cNvPr id="8" name="TextBox 7"/>
          <p:cNvSpPr txBox="1"/>
          <p:nvPr/>
        </p:nvSpPr>
        <p:spPr>
          <a:xfrm>
            <a:off x="365760" y="566928"/>
            <a:ext cx="7315200" cy="502920"/>
          </a:xfrm>
          <a:prstGeom prst="rect">
            <a:avLst/>
          </a:prstGeom>
          <a:noFill/>
        </p:spPr>
        <p:txBody>
          <a:bodyPr wrap="square" lIns="45720" tIns="22860" rIns="45720" bIns="22860" anchor="t">
            <a:spAutoFit/>
          </a:bodyPr>
          <a:lstStyle/>
          <a:p>
            <a:pPr algn="l"/>
            <a:r>
              <a:rPr sz="2200" b="1">
                <a:solidFill>
                  <a:srgbClr val="000000"/>
                </a:solidFill>
                <a:latin typeface="Times New Roman"/>
              </a:rPr>
              <a:t>Valuation &amp; Recommendation</a:t>
            </a:r>
          </a:p>
        </p:txBody>
      </p:sp>
      <p:sp>
        <p:nvSpPr>
          <p:cNvPr id="11" name="TextBox 10"/>
          <p:cNvSpPr txBox="1"/>
          <p:nvPr/>
        </p:nvSpPr>
        <p:spPr>
          <a:xfrm>
            <a:off x="4526280" y="2754680"/>
            <a:ext cx="7269480" cy="274320"/>
          </a:xfrm>
          <a:prstGeom prst="rect">
            <a:avLst/>
          </a:prstGeom>
          <a:noFill/>
        </p:spPr>
        <p:txBody>
          <a:bodyPr wrap="square" lIns="45720" tIns="22860" rIns="45720" bIns="22860" anchor="t">
            <a:spAutoFit/>
          </a:bodyPr>
          <a:lstStyle/>
          <a:p>
            <a:pPr algn="ctr"/>
            <a:r>
              <a:rPr sz="1100" b="1">
                <a:solidFill>
                  <a:srgbClr val="000000"/>
                </a:solidFill>
                <a:latin typeface="Times New Roman"/>
              </a:rPr>
              <a:t>Sensitivity Analysis: Implied Equity Value Per Share</a:t>
            </a:r>
          </a:p>
        </p:txBody>
      </p:sp>
      <p:sp>
        <p:nvSpPr>
          <p:cNvPr id="13" name="Rectangle 12"/>
          <p:cNvSpPr/>
          <p:nvPr/>
        </p:nvSpPr>
        <p:spPr>
          <a:xfrm>
            <a:off x="626531" y="3033369"/>
            <a:ext cx="3535527" cy="3198167"/>
          </a:xfrm>
          <a:prstGeom prst="rect">
            <a:avLst/>
          </a:prstGeom>
          <a:solidFill>
            <a:srgbClr val="FFFFFF"/>
          </a:solidFill>
          <a:ln w="15875">
            <a:solidFill>
              <a:srgbClr val="BB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57011" y="3116914"/>
            <a:ext cx="3535527" cy="323165"/>
          </a:xfrm>
          <a:prstGeom prst="rect">
            <a:avLst/>
          </a:prstGeom>
          <a:noFill/>
        </p:spPr>
        <p:txBody>
          <a:bodyPr wrap="square" lIns="45720" tIns="22860" rIns="45720" bIns="22860" anchor="t">
            <a:spAutoFit/>
          </a:bodyPr>
          <a:lstStyle/>
          <a:p>
            <a:pPr algn="ctr"/>
            <a:r>
              <a:rPr sz="1800" b="1" dirty="0">
                <a:solidFill>
                  <a:srgbClr val="000000"/>
                </a:solidFill>
                <a:latin typeface="Times New Roman"/>
              </a:rPr>
              <a:t>Recommendation</a:t>
            </a:r>
          </a:p>
        </p:txBody>
      </p:sp>
      <p:sp>
        <p:nvSpPr>
          <p:cNvPr id="15" name="TextBox 14"/>
          <p:cNvSpPr txBox="1"/>
          <p:nvPr/>
        </p:nvSpPr>
        <p:spPr>
          <a:xfrm>
            <a:off x="657011" y="3509635"/>
            <a:ext cx="3471069" cy="538609"/>
          </a:xfrm>
          <a:prstGeom prst="rect">
            <a:avLst/>
          </a:prstGeom>
          <a:noFill/>
        </p:spPr>
        <p:txBody>
          <a:bodyPr wrap="square" lIns="45720" tIns="22860" rIns="45720" bIns="22860" anchor="t">
            <a:spAutoFit/>
          </a:bodyPr>
          <a:lstStyle/>
          <a:p>
            <a:pPr algn="ctr"/>
            <a:r>
              <a:rPr sz="3200" b="1" dirty="0">
                <a:solidFill>
                  <a:srgbClr val="8B0000"/>
                </a:solidFill>
                <a:latin typeface="Times New Roman"/>
              </a:rPr>
              <a:t>BUY</a:t>
            </a:r>
          </a:p>
        </p:txBody>
      </p:sp>
      <p:graphicFrame>
        <p:nvGraphicFramePr>
          <p:cNvPr id="16" name="Table 15"/>
          <p:cNvGraphicFramePr>
            <a:graphicFrameLocks noGrp="1"/>
          </p:cNvGraphicFramePr>
          <p:nvPr>
            <p:extLst>
              <p:ext uri="{D42A27DB-BD31-4B8C-83A1-F6EECF244321}">
                <p14:modId xmlns:p14="http://schemas.microsoft.com/office/powerpoint/2010/main" val="3467391428"/>
              </p:ext>
            </p:extLst>
          </p:nvPr>
        </p:nvGraphicFramePr>
        <p:xfrm>
          <a:off x="769618" y="4302267"/>
          <a:ext cx="3256746" cy="1865262"/>
        </p:xfrm>
        <a:graphic>
          <a:graphicData uri="http://schemas.openxmlformats.org/drawingml/2006/table">
            <a:tbl>
              <a:tblPr firstRow="1" bandRow="1">
                <a:tableStyleId>{5C22544A-7EE6-4342-B048-85BDC9FD1C3A}</a:tableStyleId>
              </a:tblPr>
              <a:tblGrid>
                <a:gridCol w="1906388">
                  <a:extLst>
                    <a:ext uri="{9D8B030D-6E8A-4147-A177-3AD203B41FA5}">
                      <a16:colId xmlns:a16="http://schemas.microsoft.com/office/drawing/2014/main" val="20000"/>
                    </a:ext>
                  </a:extLst>
                </a:gridCol>
                <a:gridCol w="1350358">
                  <a:extLst>
                    <a:ext uri="{9D8B030D-6E8A-4147-A177-3AD203B41FA5}">
                      <a16:colId xmlns:a16="http://schemas.microsoft.com/office/drawing/2014/main" val="20001"/>
                    </a:ext>
                  </a:extLst>
                </a:gridCol>
              </a:tblGrid>
              <a:tr h="310877">
                <a:tc>
                  <a:txBody>
                    <a:bodyPr/>
                    <a:lstStyle/>
                    <a:p>
                      <a:pPr algn="l"/>
                      <a:r>
                        <a:rPr sz="1000" b="1">
                          <a:solidFill>
                            <a:srgbClr val="000000"/>
                          </a:solidFill>
                          <a:latin typeface="Times New Roman"/>
                        </a:rPr>
                        <a:t>Current Price</a:t>
                      </a:r>
                    </a:p>
                  </a:txBody>
                  <a:tcPr marL="36576" marR="36576" marT="11430" marB="11430">
                    <a:solidFill>
                      <a:srgbClr val="E7E6E6"/>
                    </a:solidFill>
                  </a:tcPr>
                </a:tc>
                <a:tc>
                  <a:txBody>
                    <a:bodyPr/>
                    <a:lstStyle/>
                    <a:p>
                      <a:pPr algn="r"/>
                      <a:r>
                        <a:rPr sz="1000" b="1" dirty="0">
                          <a:solidFill>
                            <a:srgbClr val="000000"/>
                          </a:solidFill>
                          <a:latin typeface="Times New Roman"/>
                        </a:rPr>
                        <a:t>$155.42</a:t>
                      </a:r>
                    </a:p>
                  </a:txBody>
                  <a:tcPr marL="36576" marR="36576" marT="11430" marB="11430">
                    <a:solidFill>
                      <a:srgbClr val="E7E6E6"/>
                    </a:solidFill>
                  </a:tcPr>
                </a:tc>
                <a:extLst>
                  <a:ext uri="{0D108BD9-81ED-4DB2-BD59-A6C34878D82A}">
                    <a16:rowId xmlns:a16="http://schemas.microsoft.com/office/drawing/2014/main" val="10000"/>
                  </a:ext>
                </a:extLst>
              </a:tr>
              <a:tr h="310877">
                <a:tc>
                  <a:txBody>
                    <a:bodyPr/>
                    <a:lstStyle/>
                    <a:p>
                      <a:pPr algn="l"/>
                      <a:r>
                        <a:rPr sz="1000" b="1">
                          <a:solidFill>
                            <a:srgbClr val="000000"/>
                          </a:solidFill>
                          <a:latin typeface="Times New Roman"/>
                        </a:rPr>
                        <a:t>Target Price (DCF)</a:t>
                      </a:r>
                    </a:p>
                  </a:txBody>
                  <a:tcPr marL="36576" marR="36576" marT="11430" marB="11430">
                    <a:solidFill>
                      <a:srgbClr val="FFFFFF"/>
                    </a:solidFill>
                  </a:tcPr>
                </a:tc>
                <a:tc>
                  <a:txBody>
                    <a:bodyPr/>
                    <a:lstStyle/>
                    <a:p>
                      <a:pPr algn="r"/>
                      <a:r>
                        <a:rPr sz="1000" b="1">
                          <a:solidFill>
                            <a:srgbClr val="000000"/>
                          </a:solidFill>
                          <a:latin typeface="Times New Roman"/>
                        </a:rPr>
                        <a:t>$199.00</a:t>
                      </a:r>
                    </a:p>
                  </a:txBody>
                  <a:tcPr marL="36576" marR="36576" marT="11430" marB="11430">
                    <a:solidFill>
                      <a:srgbClr val="FFFFFF"/>
                    </a:solidFill>
                  </a:tcPr>
                </a:tc>
                <a:extLst>
                  <a:ext uri="{0D108BD9-81ED-4DB2-BD59-A6C34878D82A}">
                    <a16:rowId xmlns:a16="http://schemas.microsoft.com/office/drawing/2014/main" val="10001"/>
                  </a:ext>
                </a:extLst>
              </a:tr>
              <a:tr h="310877">
                <a:tc>
                  <a:txBody>
                    <a:bodyPr/>
                    <a:lstStyle/>
                    <a:p>
                      <a:pPr algn="l"/>
                      <a:r>
                        <a:rPr sz="1000" b="1">
                          <a:solidFill>
                            <a:srgbClr val="000000"/>
                          </a:solidFill>
                          <a:latin typeface="Times New Roman"/>
                        </a:rPr>
                        <a:t>Upside</a:t>
                      </a:r>
                    </a:p>
                  </a:txBody>
                  <a:tcPr marL="36576" marR="36576" marT="11430" marB="11430">
                    <a:solidFill>
                      <a:srgbClr val="E7E6E6"/>
                    </a:solidFill>
                  </a:tcPr>
                </a:tc>
                <a:tc>
                  <a:txBody>
                    <a:bodyPr/>
                    <a:lstStyle/>
                    <a:p>
                      <a:pPr algn="r"/>
                      <a:r>
                        <a:rPr sz="1000" b="1">
                          <a:solidFill>
                            <a:srgbClr val="8B0000"/>
                          </a:solidFill>
                          <a:latin typeface="Times New Roman"/>
                        </a:rPr>
                        <a:t>+28.0%</a:t>
                      </a:r>
                    </a:p>
                  </a:txBody>
                  <a:tcPr marL="36576" marR="36576" marT="11430" marB="11430">
                    <a:solidFill>
                      <a:srgbClr val="E7E6E6"/>
                    </a:solidFill>
                  </a:tcPr>
                </a:tc>
                <a:extLst>
                  <a:ext uri="{0D108BD9-81ED-4DB2-BD59-A6C34878D82A}">
                    <a16:rowId xmlns:a16="http://schemas.microsoft.com/office/drawing/2014/main" val="10002"/>
                  </a:ext>
                </a:extLst>
              </a:tr>
              <a:tr h="310877">
                <a:tc>
                  <a:txBody>
                    <a:bodyPr/>
                    <a:lstStyle/>
                    <a:p>
                      <a:pPr algn="l"/>
                      <a:r>
                        <a:rPr sz="1000" b="1">
                          <a:solidFill>
                            <a:srgbClr val="000000"/>
                          </a:solidFill>
                          <a:latin typeface="Times New Roman"/>
                        </a:rPr>
                        <a:t>Street Consensus</a:t>
                      </a:r>
                    </a:p>
                  </a:txBody>
                  <a:tcPr marL="36576" marR="36576" marT="11430" marB="11430">
                    <a:solidFill>
                      <a:srgbClr val="FFFFFF"/>
                    </a:solidFill>
                  </a:tcPr>
                </a:tc>
                <a:tc>
                  <a:txBody>
                    <a:bodyPr/>
                    <a:lstStyle/>
                    <a:p>
                      <a:pPr algn="r"/>
                      <a:r>
                        <a:rPr sz="1000" b="1">
                          <a:solidFill>
                            <a:srgbClr val="000000"/>
                          </a:solidFill>
                          <a:latin typeface="Times New Roman"/>
                        </a:rPr>
                        <a:t>~$184</a:t>
                      </a:r>
                    </a:p>
                  </a:txBody>
                  <a:tcPr marL="36576" marR="36576" marT="11430" marB="11430">
                    <a:solidFill>
                      <a:srgbClr val="FFFFFF"/>
                    </a:solidFill>
                  </a:tcPr>
                </a:tc>
                <a:extLst>
                  <a:ext uri="{0D108BD9-81ED-4DB2-BD59-A6C34878D82A}">
                    <a16:rowId xmlns:a16="http://schemas.microsoft.com/office/drawing/2014/main" val="10003"/>
                  </a:ext>
                </a:extLst>
              </a:tr>
              <a:tr h="310877">
                <a:tc>
                  <a:txBody>
                    <a:bodyPr/>
                    <a:lstStyle/>
                    <a:p>
                      <a:pPr algn="l"/>
                      <a:r>
                        <a:rPr sz="1000" b="1">
                          <a:solidFill>
                            <a:srgbClr val="000000"/>
                          </a:solidFill>
                          <a:latin typeface="Times New Roman"/>
                        </a:rPr>
                        <a:t>Current SIM Weight</a:t>
                      </a:r>
                    </a:p>
                  </a:txBody>
                  <a:tcPr marL="36576" marR="36576" marT="11430" marB="11430">
                    <a:solidFill>
                      <a:srgbClr val="E7E6E6"/>
                    </a:solidFill>
                  </a:tcPr>
                </a:tc>
                <a:tc>
                  <a:txBody>
                    <a:bodyPr/>
                    <a:lstStyle/>
                    <a:p>
                      <a:pPr algn="r"/>
                      <a:r>
                        <a:rPr sz="1000" b="1">
                          <a:solidFill>
                            <a:srgbClr val="000000"/>
                          </a:solidFill>
                          <a:latin typeface="Times New Roman"/>
                        </a:rPr>
                        <a:t>0 bps</a:t>
                      </a:r>
                    </a:p>
                  </a:txBody>
                  <a:tcPr marL="36576" marR="36576" marT="11430" marB="11430">
                    <a:solidFill>
                      <a:srgbClr val="E7E6E6"/>
                    </a:solidFill>
                  </a:tcPr>
                </a:tc>
                <a:extLst>
                  <a:ext uri="{0D108BD9-81ED-4DB2-BD59-A6C34878D82A}">
                    <a16:rowId xmlns:a16="http://schemas.microsoft.com/office/drawing/2014/main" val="10004"/>
                  </a:ext>
                </a:extLst>
              </a:tr>
              <a:tr h="310877">
                <a:tc>
                  <a:txBody>
                    <a:bodyPr/>
                    <a:lstStyle/>
                    <a:p>
                      <a:pPr algn="l"/>
                      <a:r>
                        <a:rPr sz="1000" b="1">
                          <a:solidFill>
                            <a:srgbClr val="000000"/>
                          </a:solidFill>
                          <a:latin typeface="Times New Roman"/>
                        </a:rPr>
                        <a:t>Proposed Weight</a:t>
                      </a:r>
                    </a:p>
                  </a:txBody>
                  <a:tcPr marL="36576" marR="36576" marT="11430" marB="11430">
                    <a:solidFill>
                      <a:srgbClr val="FFFFFF"/>
                    </a:solidFill>
                  </a:tcPr>
                </a:tc>
                <a:tc>
                  <a:txBody>
                    <a:bodyPr/>
                    <a:lstStyle/>
                    <a:p>
                      <a:pPr algn="r"/>
                      <a:r>
                        <a:rPr sz="1000" b="1" dirty="0">
                          <a:solidFill>
                            <a:srgbClr val="000000"/>
                          </a:solidFill>
                          <a:latin typeface="Times New Roman"/>
                        </a:rPr>
                        <a:t>100 bps</a:t>
                      </a:r>
                    </a:p>
                  </a:txBody>
                  <a:tcPr marL="36576" marR="36576" marT="11430" marB="11430">
                    <a:solidFill>
                      <a:srgbClr val="FFFFFF"/>
                    </a:solidFill>
                  </a:tcPr>
                </a:tc>
                <a:extLst>
                  <a:ext uri="{0D108BD9-81ED-4DB2-BD59-A6C34878D82A}">
                    <a16:rowId xmlns:a16="http://schemas.microsoft.com/office/drawing/2014/main" val="10005"/>
                  </a:ext>
                </a:extLst>
              </a:tr>
            </a:tbl>
          </a:graphicData>
        </a:graphic>
      </p:graphicFrame>
      <p:pic>
        <p:nvPicPr>
          <p:cNvPr id="17" name="Picture 2" descr="Lululemon Logo: Symbolism, Strength, and the Power of Simplicity - Rabbit  Logo">
            <a:extLst>
              <a:ext uri="{FF2B5EF4-FFF2-40B4-BE49-F238E27FC236}">
                <a16:creationId xmlns:a16="http://schemas.microsoft.com/office/drawing/2014/main" id="{D3EF88CA-9DAE-4CA4-610C-797D6B4B7C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2153" y="2923"/>
            <a:ext cx="1689542" cy="112636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F2C9CE07-2E79-987E-B5AA-52F5658DF54D}"/>
              </a:ext>
            </a:extLst>
          </p:cNvPr>
          <p:cNvPicPr>
            <a:picLocks noChangeAspect="1"/>
          </p:cNvPicPr>
          <p:nvPr/>
        </p:nvPicPr>
        <p:blipFill>
          <a:blip r:embed="rId4"/>
          <a:stretch>
            <a:fillRect/>
          </a:stretch>
        </p:blipFill>
        <p:spPr>
          <a:xfrm>
            <a:off x="396240" y="1044856"/>
            <a:ext cx="7543800" cy="1562100"/>
          </a:xfrm>
          <a:prstGeom prst="rect">
            <a:avLst/>
          </a:prstGeom>
          <a:ln w="15875">
            <a:solidFill>
              <a:srgbClr val="BB0000"/>
            </a:solidFill>
          </a:ln>
        </p:spPr>
      </p:pic>
      <p:pic>
        <p:nvPicPr>
          <p:cNvPr id="20" name="Picture 19">
            <a:extLst>
              <a:ext uri="{FF2B5EF4-FFF2-40B4-BE49-F238E27FC236}">
                <a16:creationId xmlns:a16="http://schemas.microsoft.com/office/drawing/2014/main" id="{AE3C5466-ED78-FC7B-750C-4B34346F03AF}"/>
              </a:ext>
            </a:extLst>
          </p:cNvPr>
          <p:cNvPicPr>
            <a:picLocks noChangeAspect="1"/>
          </p:cNvPicPr>
          <p:nvPr/>
        </p:nvPicPr>
        <p:blipFill>
          <a:blip r:embed="rId5"/>
          <a:stretch>
            <a:fillRect/>
          </a:stretch>
        </p:blipFill>
        <p:spPr>
          <a:xfrm>
            <a:off x="8049260" y="1044856"/>
            <a:ext cx="3746500" cy="1574800"/>
          </a:xfrm>
          <a:prstGeom prst="rect">
            <a:avLst/>
          </a:prstGeom>
          <a:ln w="15875">
            <a:solidFill>
              <a:srgbClr val="BB0000"/>
            </a:solidFill>
          </a:ln>
        </p:spPr>
      </p:pic>
      <p:pic>
        <p:nvPicPr>
          <p:cNvPr id="22" name="Picture 21">
            <a:extLst>
              <a:ext uri="{FF2B5EF4-FFF2-40B4-BE49-F238E27FC236}">
                <a16:creationId xmlns:a16="http://schemas.microsoft.com/office/drawing/2014/main" id="{C47F7DCF-E140-258F-AC0E-F44756968F7D}"/>
              </a:ext>
            </a:extLst>
          </p:cNvPr>
          <p:cNvPicPr>
            <a:picLocks noChangeAspect="1"/>
          </p:cNvPicPr>
          <p:nvPr/>
        </p:nvPicPr>
        <p:blipFill>
          <a:blip r:embed="rId6"/>
          <a:stretch>
            <a:fillRect/>
          </a:stretch>
        </p:blipFill>
        <p:spPr>
          <a:xfrm>
            <a:off x="4687149" y="3033369"/>
            <a:ext cx="6847840" cy="3198167"/>
          </a:xfrm>
          <a:prstGeom prst="rect">
            <a:avLst/>
          </a:prstGeom>
          <a:ln w="15875">
            <a:solidFill>
              <a:srgbClr val="BB0000"/>
            </a:solidFill>
          </a:ln>
        </p:spPr>
      </p:pic>
      <p:sp>
        <p:nvSpPr>
          <p:cNvPr id="23" name="Slide Number Placeholder 22">
            <a:extLst>
              <a:ext uri="{FF2B5EF4-FFF2-40B4-BE49-F238E27FC236}">
                <a16:creationId xmlns:a16="http://schemas.microsoft.com/office/drawing/2014/main" id="{E26B0CFF-D5B6-9BB9-18D0-0DA2654C92FF}"/>
              </a:ext>
            </a:extLst>
          </p:cNvPr>
          <p:cNvSpPr>
            <a:spLocks noGrp="1"/>
          </p:cNvSpPr>
          <p:nvPr>
            <p:ph type="sldNum" sz="quarter" idx="12"/>
          </p:nvPr>
        </p:nvSpPr>
        <p:spPr/>
        <p:txBody>
          <a:bodyPr/>
          <a:lstStyle/>
          <a:p>
            <a:fld id="{1BC61D95-3A4B-854A-99CD-5C93B78D6681}" type="slidenum">
              <a:rPr lang="en-US" smtClean="0"/>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8CD92-E3FA-2DF5-B05E-7F5137D7926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EF6AF1C5-123E-55C5-B867-35433EC47396}"/>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8CB324F3-D1A6-541E-E738-A8209CA83162}"/>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9CD5D00D-4744-66AE-C29F-604FA46FF7C7}"/>
              </a:ext>
            </a:extLst>
          </p:cNvPr>
          <p:cNvSpPr txBox="1"/>
          <p:nvPr/>
        </p:nvSpPr>
        <p:spPr>
          <a:xfrm>
            <a:off x="457198" y="685800"/>
            <a:ext cx="4242818" cy="369332"/>
          </a:xfrm>
          <a:prstGeom prst="rect">
            <a:avLst/>
          </a:prstGeom>
          <a:noFill/>
        </p:spPr>
        <p:txBody>
          <a:bodyPr wrap="square" lIns="91440" tIns="45720" rIns="91440" bIns="45720" rtlCol="0" anchor="t">
            <a:spAutoFit/>
          </a:bodyPr>
          <a:lstStyle/>
          <a:p>
            <a:r>
              <a:rPr lang="en-US" b="1">
                <a:latin typeface="Times New Roman"/>
                <a:cs typeface="Times New Roman"/>
              </a:rPr>
              <a:t>Recommendation Summary</a:t>
            </a:r>
          </a:p>
        </p:txBody>
      </p:sp>
      <p:sp>
        <p:nvSpPr>
          <p:cNvPr id="13" name="TextBox 12">
            <a:extLst>
              <a:ext uri="{FF2B5EF4-FFF2-40B4-BE49-F238E27FC236}">
                <a16:creationId xmlns:a16="http://schemas.microsoft.com/office/drawing/2014/main" id="{FE30C122-EAB7-ED72-3A82-8180BC2889DA}"/>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sp>
        <p:nvSpPr>
          <p:cNvPr id="2" name="TextBox 1">
            <a:extLst>
              <a:ext uri="{FF2B5EF4-FFF2-40B4-BE49-F238E27FC236}">
                <a16:creationId xmlns:a16="http://schemas.microsoft.com/office/drawing/2014/main" id="{897F4D52-7908-FFB6-A96E-46D1AB9318A4}"/>
              </a:ext>
            </a:extLst>
          </p:cNvPr>
          <p:cNvSpPr txBox="1"/>
          <p:nvPr/>
        </p:nvSpPr>
        <p:spPr>
          <a:xfrm>
            <a:off x="506359" y="1321992"/>
            <a:ext cx="3371161" cy="2031325"/>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1400" b="1" dirty="0">
                <a:latin typeface="Times New Roman" panose="02020603050405020304" pitchFamily="18" charset="0"/>
                <a:cs typeface="Times New Roman" panose="02020603050405020304" pitchFamily="18" charset="0"/>
              </a:rPr>
              <a:t>AMZN</a:t>
            </a:r>
          </a:p>
          <a:p>
            <a:r>
              <a:rPr lang="en-US" sz="1400" b="1" dirty="0">
                <a:latin typeface="Times New Roman" panose="02020603050405020304" pitchFamily="18" charset="0"/>
                <a:cs typeface="Times New Roman" panose="02020603050405020304" pitchFamily="18" charset="0"/>
              </a:rPr>
              <a:t>Current Price: </a:t>
            </a:r>
            <a:r>
              <a:rPr lang="en-US" sz="1400" dirty="0">
                <a:latin typeface="Times New Roman" panose="02020603050405020304" pitchFamily="18" charset="0"/>
                <a:cs typeface="Times New Roman" panose="02020603050405020304" pitchFamily="18" charset="0"/>
              </a:rPr>
              <a:t>$212.11</a:t>
            </a:r>
          </a:p>
          <a:p>
            <a:r>
              <a:rPr lang="en-US" sz="1400" b="1" dirty="0">
                <a:latin typeface="Times New Roman" panose="02020603050405020304" pitchFamily="18" charset="0"/>
                <a:cs typeface="Times New Roman" panose="02020603050405020304" pitchFamily="18" charset="0"/>
              </a:rPr>
              <a:t>Current Weight: </a:t>
            </a:r>
            <a:r>
              <a:rPr lang="en-US" sz="1400" dirty="0">
                <a:latin typeface="Times New Roman" panose="02020603050405020304" pitchFamily="18" charset="0"/>
                <a:cs typeface="Times New Roman" panose="02020603050405020304" pitchFamily="18" charset="0"/>
              </a:rPr>
              <a:t>4.88%</a:t>
            </a:r>
          </a:p>
          <a:p>
            <a:r>
              <a:rPr lang="en-US" sz="1400" b="1" dirty="0">
                <a:latin typeface="Times New Roman" panose="02020603050405020304" pitchFamily="18" charset="0"/>
                <a:cs typeface="Times New Roman" panose="02020603050405020304" pitchFamily="18" charset="0"/>
              </a:rPr>
              <a:t>Recommendation: </a:t>
            </a:r>
            <a:r>
              <a:rPr lang="en-US" sz="1400" dirty="0">
                <a:latin typeface="Times New Roman" panose="02020603050405020304" pitchFamily="18" charset="0"/>
                <a:cs typeface="Times New Roman" panose="02020603050405020304" pitchFamily="18" charset="0"/>
              </a:rPr>
              <a:t>BUY + 100bps</a:t>
            </a:r>
          </a:p>
          <a:p>
            <a:r>
              <a:rPr lang="en-US" sz="1400" b="1" dirty="0">
                <a:latin typeface="Times New Roman" panose="02020603050405020304" pitchFamily="18" charset="0"/>
                <a:cs typeface="Times New Roman" panose="02020603050405020304" pitchFamily="18" charset="0"/>
              </a:rPr>
              <a:t>New Target Weight: </a:t>
            </a:r>
            <a:r>
              <a:rPr lang="en-US" sz="1400" dirty="0">
                <a:latin typeface="Times New Roman" panose="02020603050405020304" pitchFamily="18" charset="0"/>
                <a:cs typeface="Times New Roman" panose="02020603050405020304" pitchFamily="18" charset="0"/>
              </a:rPr>
              <a:t>~5.9%</a:t>
            </a:r>
          </a:p>
          <a:p>
            <a:r>
              <a:rPr lang="en-US" sz="1400" b="1" dirty="0">
                <a:latin typeface="Times New Roman" panose="02020603050405020304" pitchFamily="18" charset="0"/>
                <a:cs typeface="Times New Roman" panose="02020603050405020304" pitchFamily="18" charset="0"/>
              </a:rPr>
              <a:t>Target Price: </a:t>
            </a:r>
            <a:r>
              <a:rPr lang="en-US" sz="1400" dirty="0">
                <a:latin typeface="Times New Roman" panose="02020603050405020304" pitchFamily="18" charset="0"/>
                <a:cs typeface="Times New Roman" panose="02020603050405020304" pitchFamily="18" charset="0"/>
              </a:rPr>
              <a:t>$268.18</a:t>
            </a:r>
          </a:p>
          <a:p>
            <a:r>
              <a:rPr lang="en-US" sz="1400" b="1" dirty="0">
                <a:latin typeface="Times New Roman" panose="02020603050405020304" pitchFamily="18" charset="0"/>
                <a:cs typeface="Times New Roman" panose="02020603050405020304" pitchFamily="18" charset="0"/>
              </a:rPr>
              <a:t>Expected Return: </a:t>
            </a:r>
            <a:r>
              <a:rPr lang="en-US" sz="1400" dirty="0">
                <a:latin typeface="Times New Roman" panose="02020603050405020304" pitchFamily="18" charset="0"/>
                <a:cs typeface="Times New Roman" panose="02020603050405020304" pitchFamily="18" charset="0"/>
              </a:rPr>
              <a:t>26.4% </a:t>
            </a:r>
          </a:p>
          <a:p>
            <a:r>
              <a:rPr lang="en-US" sz="1400" b="1" dirty="0">
                <a:latin typeface="Times New Roman" panose="02020603050405020304" pitchFamily="18" charset="0"/>
                <a:cs typeface="Times New Roman" panose="02020603050405020304" pitchFamily="18" charset="0"/>
              </a:rPr>
              <a:t>Risks: </a:t>
            </a:r>
            <a:r>
              <a:rPr lang="en-US" sz="1400" dirty="0">
                <a:latin typeface="Times New Roman" panose="02020603050405020304" pitchFamily="18" charset="0"/>
                <a:cs typeface="Times New Roman" panose="02020603050405020304" pitchFamily="18" charset="0"/>
              </a:rPr>
              <a:t>Increased capex could reduce FCF &amp; delay margin expansion.</a:t>
            </a:r>
            <a:endParaRPr lang="en-US" sz="1400" b="1"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297AC40A-D398-612A-769E-D952C4D0CAB6}"/>
              </a:ext>
            </a:extLst>
          </p:cNvPr>
          <p:cNvSpPr txBox="1"/>
          <p:nvPr/>
        </p:nvSpPr>
        <p:spPr>
          <a:xfrm>
            <a:off x="4057086" y="1321992"/>
            <a:ext cx="4077830" cy="2031325"/>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1400" b="1" dirty="0">
                <a:latin typeface="Times New Roman"/>
                <a:cs typeface="Times New Roman"/>
              </a:rPr>
              <a:t>CMG</a:t>
            </a:r>
            <a:endParaRPr lang="en-US" dirty="0">
              <a:latin typeface="Times New Roman"/>
              <a:cs typeface="Times New Roman"/>
            </a:endParaRPr>
          </a:p>
          <a:p>
            <a:r>
              <a:rPr lang="en-US" sz="1400" b="1" dirty="0">
                <a:latin typeface="Times New Roman"/>
                <a:cs typeface="Times New Roman"/>
              </a:rPr>
              <a:t>Current Price: </a:t>
            </a:r>
            <a:r>
              <a:rPr lang="en-US" sz="1400" dirty="0">
                <a:latin typeface="Times New Roman"/>
                <a:cs typeface="Times New Roman"/>
              </a:rPr>
              <a:t>$32.56</a:t>
            </a:r>
            <a:endParaRPr lang="en-US" dirty="0">
              <a:latin typeface="Times New Roman"/>
              <a:cs typeface="Times New Roman"/>
            </a:endParaRPr>
          </a:p>
          <a:p>
            <a:r>
              <a:rPr lang="en-US" sz="1400" b="1" dirty="0">
                <a:latin typeface="Times New Roman"/>
                <a:cs typeface="Times New Roman"/>
              </a:rPr>
              <a:t>Current Weight: 1.03</a:t>
            </a:r>
            <a:r>
              <a:rPr lang="en-US" sz="1400" dirty="0">
                <a:latin typeface="Times New Roman"/>
                <a:cs typeface="Times New Roman"/>
              </a:rPr>
              <a:t>%</a:t>
            </a:r>
            <a:endParaRPr lang="en-US" sz="1400" dirty="0">
              <a:latin typeface="Times New Roman" panose="02020603050405020304" pitchFamily="18" charset="0"/>
              <a:cs typeface="Times New Roman" panose="02020603050405020304" pitchFamily="18" charset="0"/>
            </a:endParaRPr>
          </a:p>
          <a:p>
            <a:r>
              <a:rPr lang="en-US" sz="1400" b="1" dirty="0">
                <a:latin typeface="Times New Roman"/>
                <a:cs typeface="Times New Roman"/>
              </a:rPr>
              <a:t>Recommendation: </a:t>
            </a:r>
            <a:r>
              <a:rPr lang="en-US" sz="1400" dirty="0">
                <a:latin typeface="Times New Roman"/>
                <a:cs typeface="Times New Roman"/>
              </a:rPr>
              <a:t>SELL</a:t>
            </a:r>
          </a:p>
          <a:p>
            <a:r>
              <a:rPr lang="en-US" sz="1400" b="1" dirty="0">
                <a:latin typeface="Times New Roman"/>
                <a:cs typeface="Times New Roman"/>
              </a:rPr>
              <a:t>New Target Weight: </a:t>
            </a:r>
            <a:r>
              <a:rPr lang="en-US" sz="1400" dirty="0">
                <a:latin typeface="Times New Roman"/>
                <a:cs typeface="Times New Roman"/>
              </a:rPr>
              <a:t>0.75%</a:t>
            </a:r>
          </a:p>
          <a:p>
            <a:r>
              <a:rPr lang="en-US" sz="1400" b="1" dirty="0">
                <a:latin typeface="Times New Roman"/>
                <a:cs typeface="Times New Roman"/>
              </a:rPr>
              <a:t>Target Price: </a:t>
            </a:r>
            <a:r>
              <a:rPr lang="en-US" sz="1400" dirty="0">
                <a:latin typeface="Times New Roman"/>
                <a:cs typeface="Times New Roman"/>
              </a:rPr>
              <a:t>$29.14</a:t>
            </a:r>
            <a:endParaRPr lang="en-US" sz="1400" dirty="0">
              <a:latin typeface="Times New Roman" panose="02020603050405020304" pitchFamily="18" charset="0"/>
              <a:cs typeface="Times New Roman" panose="02020603050405020304" pitchFamily="18" charset="0"/>
            </a:endParaRPr>
          </a:p>
          <a:p>
            <a:r>
              <a:rPr lang="en-US" sz="1400" b="1" dirty="0">
                <a:latin typeface="Times New Roman"/>
                <a:cs typeface="Times New Roman"/>
              </a:rPr>
              <a:t>Expected Return: </a:t>
            </a:r>
            <a:r>
              <a:rPr lang="en-US" sz="1400" dirty="0">
                <a:latin typeface="Times New Roman"/>
                <a:cs typeface="Times New Roman"/>
              </a:rPr>
              <a:t>-10.5% </a:t>
            </a:r>
          </a:p>
          <a:p>
            <a:r>
              <a:rPr lang="en-US" sz="1400" b="1" dirty="0">
                <a:latin typeface="Times New Roman"/>
                <a:cs typeface="Times New Roman"/>
              </a:rPr>
              <a:t>Risks: </a:t>
            </a:r>
            <a:r>
              <a:rPr lang="en-US" sz="1400" dirty="0">
                <a:latin typeface="Times New Roman"/>
                <a:cs typeface="Times New Roman"/>
              </a:rPr>
              <a:t>Consumer confidence rebounds growing traffic &amp; new unit growth succeeds in driving higher sales.</a:t>
            </a:r>
            <a:endParaRPr lang="en-US" sz="14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EB74FB6-52F6-B772-863C-28B5E1D1B137}"/>
              </a:ext>
            </a:extLst>
          </p:cNvPr>
          <p:cNvSpPr txBox="1"/>
          <p:nvPr/>
        </p:nvSpPr>
        <p:spPr>
          <a:xfrm>
            <a:off x="506360" y="3624798"/>
            <a:ext cx="3371160" cy="2679192"/>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1400" b="1" dirty="0">
                <a:latin typeface="Times New Roman" panose="02020603050405020304" pitchFamily="18" charset="0"/>
                <a:cs typeface="Times New Roman" panose="02020603050405020304" pitchFamily="18" charset="0"/>
              </a:rPr>
              <a:t>LULU</a:t>
            </a:r>
          </a:p>
          <a:p>
            <a:r>
              <a:rPr lang="en-US" sz="1400" b="1" dirty="0">
                <a:latin typeface="Times New Roman"/>
                <a:cs typeface="Times New Roman"/>
              </a:rPr>
              <a:t>Current Price: </a:t>
            </a:r>
            <a:r>
              <a:rPr lang="en-US" sz="1400" dirty="0">
                <a:latin typeface="Times New Roman"/>
                <a:cs typeface="Times New Roman"/>
              </a:rPr>
              <a:t>$155.42</a:t>
            </a:r>
          </a:p>
          <a:p>
            <a:r>
              <a:rPr lang="en-US" sz="1400" b="1" dirty="0">
                <a:latin typeface="Times New Roman"/>
                <a:cs typeface="Times New Roman"/>
              </a:rPr>
              <a:t>Current Weight: </a:t>
            </a:r>
            <a:r>
              <a:rPr lang="en-US" sz="1400" dirty="0">
                <a:latin typeface="Times New Roman"/>
                <a:cs typeface="Times New Roman"/>
              </a:rPr>
              <a:t>0.00%</a:t>
            </a:r>
          </a:p>
          <a:p>
            <a:r>
              <a:rPr lang="en-US" sz="1400" b="1" dirty="0">
                <a:latin typeface="Times New Roman"/>
                <a:cs typeface="Times New Roman"/>
              </a:rPr>
              <a:t>Recommendation: </a:t>
            </a:r>
            <a:r>
              <a:rPr lang="en-US" sz="1400" dirty="0">
                <a:latin typeface="Times New Roman"/>
                <a:cs typeface="Times New Roman"/>
              </a:rPr>
              <a:t>BUY + 100bps</a:t>
            </a:r>
          </a:p>
          <a:p>
            <a:r>
              <a:rPr lang="en-US" sz="1400" b="1" dirty="0">
                <a:latin typeface="Times New Roman"/>
                <a:cs typeface="Times New Roman"/>
              </a:rPr>
              <a:t>New Target Weight: </a:t>
            </a:r>
            <a:r>
              <a:rPr lang="en-US" sz="1400" dirty="0">
                <a:latin typeface="Times New Roman"/>
                <a:cs typeface="Times New Roman"/>
              </a:rPr>
              <a:t>~1.00%</a:t>
            </a:r>
          </a:p>
          <a:p>
            <a:r>
              <a:rPr lang="en-US" sz="1400" b="1" dirty="0">
                <a:latin typeface="Times New Roman"/>
                <a:cs typeface="Times New Roman"/>
              </a:rPr>
              <a:t>Target Price: </a:t>
            </a:r>
            <a:r>
              <a:rPr lang="en-US" sz="1400" dirty="0">
                <a:latin typeface="Times New Roman"/>
                <a:cs typeface="Times New Roman"/>
              </a:rPr>
              <a:t>$199.00</a:t>
            </a:r>
          </a:p>
          <a:p>
            <a:r>
              <a:rPr lang="en-US" sz="1400" b="1" dirty="0">
                <a:latin typeface="Times New Roman"/>
                <a:cs typeface="Times New Roman"/>
              </a:rPr>
              <a:t>Expected Return: </a:t>
            </a:r>
            <a:r>
              <a:rPr lang="en-US" sz="1400" dirty="0">
                <a:latin typeface="Times New Roman"/>
                <a:cs typeface="Times New Roman"/>
              </a:rPr>
              <a:t>28.0%</a:t>
            </a:r>
          </a:p>
          <a:p>
            <a:r>
              <a:rPr lang="en-US" sz="1400" b="1" dirty="0">
                <a:latin typeface="Times New Roman"/>
                <a:cs typeface="Times New Roman"/>
              </a:rPr>
              <a:t>Risks: </a:t>
            </a:r>
            <a:r>
              <a:rPr lang="en-US" sz="1400" dirty="0">
                <a:latin typeface="Times New Roman"/>
                <a:cs typeface="Times New Roman"/>
              </a:rPr>
              <a:t>CEO search, proxy fight, tariffs &amp; Americas weakness may persist longer than expected.</a:t>
            </a:r>
          </a:p>
          <a:p>
            <a:endParaRPr lang="en-US" sz="14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AC42B36-7A89-1D28-8C4E-385B26E46179}"/>
              </a:ext>
            </a:extLst>
          </p:cNvPr>
          <p:cNvSpPr txBox="1"/>
          <p:nvPr/>
        </p:nvSpPr>
        <p:spPr>
          <a:xfrm>
            <a:off x="4057085" y="3620177"/>
            <a:ext cx="4077829" cy="2677656"/>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1400" b="1" dirty="0">
                <a:latin typeface="Times New Roman"/>
                <a:cs typeface="Times New Roman"/>
              </a:rPr>
              <a:t>NKE</a:t>
            </a:r>
            <a:endParaRPr lang="en-US" dirty="0">
              <a:latin typeface="Times New Roman"/>
              <a:cs typeface="Times New Roman"/>
            </a:endParaRPr>
          </a:p>
          <a:p>
            <a:r>
              <a:rPr lang="en-US" sz="1400" b="1" dirty="0">
                <a:latin typeface="Times New Roman"/>
                <a:cs typeface="Times New Roman"/>
              </a:rPr>
              <a:t>Current Price: </a:t>
            </a:r>
            <a:r>
              <a:rPr lang="en-US" sz="1400" dirty="0">
                <a:latin typeface="Times New Roman"/>
                <a:cs typeface="Times New Roman"/>
              </a:rPr>
              <a:t>$42.69</a:t>
            </a:r>
            <a:endParaRPr lang="en-US" dirty="0">
              <a:latin typeface="Times New Roman"/>
              <a:cs typeface="Times New Roman"/>
            </a:endParaRPr>
          </a:p>
          <a:p>
            <a:r>
              <a:rPr lang="en-US" sz="1400" b="1" dirty="0">
                <a:latin typeface="Times New Roman"/>
                <a:cs typeface="Times New Roman"/>
              </a:rPr>
              <a:t>Current Weight: </a:t>
            </a:r>
            <a:r>
              <a:rPr lang="en-US" sz="1400" dirty="0">
                <a:latin typeface="Times New Roman"/>
                <a:cs typeface="Times New Roman"/>
              </a:rPr>
              <a:t>1.25%</a:t>
            </a:r>
            <a:endParaRPr lang="en-US" sz="1400" dirty="0">
              <a:latin typeface="Times New Roman" panose="02020603050405020304" pitchFamily="18" charset="0"/>
              <a:cs typeface="Times New Roman" panose="02020603050405020304" pitchFamily="18" charset="0"/>
            </a:endParaRPr>
          </a:p>
          <a:p>
            <a:r>
              <a:rPr lang="en-US" sz="1400" b="1" dirty="0">
                <a:latin typeface="Times New Roman"/>
                <a:cs typeface="Times New Roman"/>
              </a:rPr>
              <a:t>Recommendation: </a:t>
            </a:r>
            <a:r>
              <a:rPr lang="en-US" sz="1400" dirty="0">
                <a:latin typeface="Times New Roman"/>
                <a:cs typeface="Times New Roman"/>
              </a:rPr>
              <a:t>HOLD</a:t>
            </a:r>
          </a:p>
          <a:p>
            <a:r>
              <a:rPr lang="en-US" sz="1400" b="1" dirty="0">
                <a:latin typeface="Times New Roman"/>
                <a:cs typeface="Times New Roman"/>
              </a:rPr>
              <a:t>New Target Weight: </a:t>
            </a:r>
            <a:r>
              <a:rPr lang="en-US" sz="1400" dirty="0">
                <a:latin typeface="Times New Roman"/>
                <a:cs typeface="Times New Roman"/>
              </a:rPr>
              <a:t>1.25%</a:t>
            </a:r>
          </a:p>
          <a:p>
            <a:r>
              <a:rPr lang="en-US" sz="1400" b="1" dirty="0">
                <a:latin typeface="Times New Roman"/>
                <a:cs typeface="Times New Roman"/>
              </a:rPr>
              <a:t>Target Price: </a:t>
            </a:r>
            <a:r>
              <a:rPr lang="en-US" sz="1400" dirty="0">
                <a:latin typeface="Times New Roman"/>
                <a:cs typeface="Times New Roman"/>
              </a:rPr>
              <a:t>$54.93</a:t>
            </a:r>
            <a:endParaRPr lang="en-US" sz="1400" dirty="0">
              <a:latin typeface="Times New Roman" panose="02020603050405020304" pitchFamily="18" charset="0"/>
              <a:cs typeface="Times New Roman" panose="02020603050405020304" pitchFamily="18" charset="0"/>
            </a:endParaRPr>
          </a:p>
          <a:p>
            <a:r>
              <a:rPr lang="en-US" sz="1400" b="1" dirty="0">
                <a:latin typeface="Times New Roman"/>
                <a:cs typeface="Times New Roman"/>
              </a:rPr>
              <a:t>Expected Return: </a:t>
            </a:r>
            <a:r>
              <a:rPr lang="en-US" sz="1400" dirty="0">
                <a:latin typeface="Times New Roman"/>
                <a:cs typeface="Times New Roman"/>
              </a:rPr>
              <a:t>28.66%</a:t>
            </a:r>
          </a:p>
          <a:p>
            <a:r>
              <a:rPr lang="en-US" sz="1400" b="1" dirty="0">
                <a:latin typeface="Times New Roman"/>
                <a:cs typeface="Times New Roman"/>
              </a:rPr>
              <a:t>Risks:</a:t>
            </a:r>
            <a:r>
              <a:rPr lang="en-US" sz="1400" dirty="0">
                <a:latin typeface="Times New Roman"/>
                <a:cs typeface="Times New Roman"/>
              </a:rPr>
              <a:t> Weaking consumer demand and downward pressures in household discretionary spending; Greater China EBIT failing to improve, petro-chemical derived materials prices stay elevated through 2026.</a:t>
            </a:r>
            <a:endParaRPr lang="en-US" sz="14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1BB5E285-DBA2-248D-E5B3-2A5419462465}"/>
              </a:ext>
            </a:extLst>
          </p:cNvPr>
          <p:cNvSpPr txBox="1"/>
          <p:nvPr/>
        </p:nvSpPr>
        <p:spPr>
          <a:xfrm>
            <a:off x="8341568" y="3620177"/>
            <a:ext cx="3281264" cy="2677656"/>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1400" b="1" dirty="0">
                <a:latin typeface="Times New Roman"/>
                <a:cs typeface="Times New Roman"/>
              </a:rPr>
              <a:t>HD</a:t>
            </a:r>
            <a:endParaRPr lang="en-US" dirty="0">
              <a:latin typeface="Times New Roman"/>
              <a:cs typeface="Times New Roman"/>
            </a:endParaRPr>
          </a:p>
          <a:p>
            <a:r>
              <a:rPr lang="en-US" sz="1400" b="1" dirty="0">
                <a:latin typeface="Times New Roman"/>
                <a:cs typeface="Times New Roman"/>
              </a:rPr>
              <a:t>Current Price: </a:t>
            </a:r>
            <a:r>
              <a:rPr lang="en-US" sz="1400" dirty="0">
                <a:latin typeface="Times New Roman"/>
                <a:cs typeface="Times New Roman"/>
              </a:rPr>
              <a:t>$318.77</a:t>
            </a:r>
            <a:endParaRPr lang="en-US" dirty="0">
              <a:latin typeface="Times New Roman"/>
              <a:cs typeface="Times New Roman"/>
            </a:endParaRPr>
          </a:p>
          <a:p>
            <a:r>
              <a:rPr lang="en-US" sz="1400" b="1" dirty="0">
                <a:latin typeface="Times New Roman"/>
                <a:cs typeface="Times New Roman"/>
              </a:rPr>
              <a:t>Current Weight: </a:t>
            </a:r>
            <a:r>
              <a:rPr lang="en-US" sz="1400" dirty="0">
                <a:latin typeface="Times New Roman"/>
                <a:cs typeface="Times New Roman"/>
              </a:rPr>
              <a:t>N/A</a:t>
            </a:r>
          </a:p>
          <a:p>
            <a:r>
              <a:rPr lang="en-US" sz="1400" b="1" dirty="0">
                <a:latin typeface="Times New Roman"/>
                <a:cs typeface="Times New Roman"/>
              </a:rPr>
              <a:t>Recommendation: </a:t>
            </a:r>
            <a:r>
              <a:rPr lang="en-US" sz="1400" dirty="0">
                <a:latin typeface="Times New Roman"/>
                <a:cs typeface="Times New Roman"/>
              </a:rPr>
              <a:t>SELL</a:t>
            </a:r>
          </a:p>
          <a:p>
            <a:r>
              <a:rPr lang="en-US" sz="1400" b="1" dirty="0">
                <a:latin typeface="Times New Roman"/>
                <a:cs typeface="Times New Roman"/>
              </a:rPr>
              <a:t>New Target Weight: </a:t>
            </a:r>
            <a:r>
              <a:rPr lang="en-US" sz="1400" dirty="0">
                <a:latin typeface="Times New Roman"/>
                <a:cs typeface="Times New Roman"/>
              </a:rPr>
              <a:t>0.00%</a:t>
            </a:r>
          </a:p>
          <a:p>
            <a:r>
              <a:rPr lang="en-US" sz="1400" b="1" dirty="0">
                <a:latin typeface="Times New Roman"/>
                <a:cs typeface="Times New Roman"/>
              </a:rPr>
              <a:t>Target Price: </a:t>
            </a:r>
            <a:r>
              <a:rPr lang="en-US" sz="1400" dirty="0">
                <a:latin typeface="Times New Roman"/>
                <a:cs typeface="Times New Roman"/>
              </a:rPr>
              <a:t>$243.58</a:t>
            </a:r>
            <a:endParaRPr lang="en-US" sz="1400" dirty="0">
              <a:latin typeface="Times New Roman" panose="02020603050405020304" pitchFamily="18" charset="0"/>
              <a:cs typeface="Times New Roman" panose="02020603050405020304" pitchFamily="18" charset="0"/>
            </a:endParaRPr>
          </a:p>
          <a:p>
            <a:r>
              <a:rPr lang="en-US" sz="1400" b="1" dirty="0">
                <a:latin typeface="Times New Roman"/>
                <a:cs typeface="Times New Roman"/>
              </a:rPr>
              <a:t>Expected Return: </a:t>
            </a:r>
            <a:r>
              <a:rPr lang="en-US" sz="1400" dirty="0">
                <a:latin typeface="Times New Roman"/>
                <a:cs typeface="Times New Roman"/>
              </a:rPr>
              <a:t>-23.6%</a:t>
            </a:r>
          </a:p>
          <a:p>
            <a:r>
              <a:rPr lang="en-US" sz="1400" b="1" dirty="0">
                <a:latin typeface="Times New Roman"/>
                <a:cs typeface="Times New Roman"/>
              </a:rPr>
              <a:t>Risks: </a:t>
            </a:r>
            <a:r>
              <a:rPr lang="en-US" sz="1400" dirty="0">
                <a:latin typeface="Times New Roman"/>
                <a:cs typeface="Times New Roman"/>
              </a:rPr>
              <a:t>Elevated mortgage rates and higher home prices leading to limiting spending on home improvement; weakening consumer demand, and tariff uncertainty persist.</a:t>
            </a:r>
            <a:endParaRPr lang="en-US" sz="1400"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FA92487B-536F-962D-1BE4-BDAC265FCC4F}"/>
              </a:ext>
            </a:extLst>
          </p:cNvPr>
          <p:cNvPicPr>
            <a:picLocks noChangeAspect="1"/>
          </p:cNvPicPr>
          <p:nvPr/>
        </p:nvPicPr>
        <p:blipFill>
          <a:blip r:embed="rId3"/>
          <a:stretch>
            <a:fillRect/>
          </a:stretch>
        </p:blipFill>
        <p:spPr>
          <a:xfrm>
            <a:off x="9636749" y="1432707"/>
            <a:ext cx="914622" cy="514475"/>
          </a:xfrm>
          <a:prstGeom prst="rect">
            <a:avLst/>
          </a:prstGeom>
        </p:spPr>
      </p:pic>
      <p:pic>
        <p:nvPicPr>
          <p:cNvPr id="12" name="Picture 2" descr="Lululemon Logo: Symbolism, Strength, and the Power of Simplicity - Rabbit  Logo">
            <a:extLst>
              <a:ext uri="{FF2B5EF4-FFF2-40B4-BE49-F238E27FC236}">
                <a16:creationId xmlns:a16="http://schemas.microsoft.com/office/drawing/2014/main" id="{7A67150E-E794-A671-7F4D-0A71A2FFE5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55510" y="2017828"/>
            <a:ext cx="1689542" cy="112636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the-home-depot-logo.jpg | The Home Depot">
            <a:extLst>
              <a:ext uri="{FF2B5EF4-FFF2-40B4-BE49-F238E27FC236}">
                <a16:creationId xmlns:a16="http://schemas.microsoft.com/office/drawing/2014/main" id="{B1790880-B3E0-BC3B-0F15-C631F5FF147F}"/>
              </a:ext>
            </a:extLst>
          </p:cNvPr>
          <p:cNvPicPr>
            <a:picLocks noChangeAspect="1"/>
          </p:cNvPicPr>
          <p:nvPr/>
        </p:nvPicPr>
        <p:blipFill>
          <a:blip r:embed="rId5"/>
          <a:stretch>
            <a:fillRect/>
          </a:stretch>
        </p:blipFill>
        <p:spPr>
          <a:xfrm>
            <a:off x="8771534" y="1405557"/>
            <a:ext cx="708045" cy="641562"/>
          </a:xfrm>
          <a:prstGeom prst="rect">
            <a:avLst/>
          </a:prstGeom>
        </p:spPr>
      </p:pic>
      <p:pic>
        <p:nvPicPr>
          <p:cNvPr id="16" name="Picture 15">
            <a:extLst>
              <a:ext uri="{FF2B5EF4-FFF2-40B4-BE49-F238E27FC236}">
                <a16:creationId xmlns:a16="http://schemas.microsoft.com/office/drawing/2014/main" id="{052AC201-1A64-7128-AD6A-CF1224FF7F8E}"/>
              </a:ext>
            </a:extLst>
          </p:cNvPr>
          <p:cNvPicPr>
            <a:picLocks noChangeAspect="1"/>
          </p:cNvPicPr>
          <p:nvPr/>
        </p:nvPicPr>
        <p:blipFill>
          <a:blip r:embed="rId6"/>
          <a:stretch>
            <a:fillRect/>
          </a:stretch>
        </p:blipFill>
        <p:spPr>
          <a:xfrm>
            <a:off x="8822619" y="2508012"/>
            <a:ext cx="932891" cy="314186"/>
          </a:xfrm>
          <a:prstGeom prst="rect">
            <a:avLst/>
          </a:prstGeom>
        </p:spPr>
      </p:pic>
      <p:pic>
        <p:nvPicPr>
          <p:cNvPr id="17" name="Picture 2" descr="Chipotle Logo Decal Sticker - Sticker Graphic - Auto, Wall, Laptop, Cell,  Truck Sticker for Windows, Cars, Trucks">
            <a:extLst>
              <a:ext uri="{FF2B5EF4-FFF2-40B4-BE49-F238E27FC236}">
                <a16:creationId xmlns:a16="http://schemas.microsoft.com/office/drawing/2014/main" id="{BA2F1D95-9D35-C479-A770-E4AD9E3C676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51371" y="1315000"/>
            <a:ext cx="807821" cy="822675"/>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17">
            <a:extLst>
              <a:ext uri="{FF2B5EF4-FFF2-40B4-BE49-F238E27FC236}">
                <a16:creationId xmlns:a16="http://schemas.microsoft.com/office/drawing/2014/main" id="{90F771D0-1EC9-A3DF-1627-EC78B0CC97B8}"/>
              </a:ext>
            </a:extLst>
          </p:cNvPr>
          <p:cNvSpPr>
            <a:spLocks noGrp="1"/>
          </p:cNvSpPr>
          <p:nvPr>
            <p:ph type="sldNum" sz="quarter" idx="12"/>
          </p:nvPr>
        </p:nvSpPr>
        <p:spPr/>
        <p:txBody>
          <a:bodyPr/>
          <a:lstStyle/>
          <a:p>
            <a:fld id="{1BC61D95-3A4B-854A-99CD-5C93B78D6681}" type="slidenum">
              <a:rPr lang="en-US" smtClean="0"/>
              <a:t>22</a:t>
            </a:fld>
            <a:endParaRPr lang="en-US" dirty="0"/>
          </a:p>
        </p:txBody>
      </p:sp>
    </p:spTree>
    <p:extLst>
      <p:ext uri="{BB962C8B-B14F-4D97-AF65-F5344CB8AC3E}">
        <p14:creationId xmlns:p14="http://schemas.microsoft.com/office/powerpoint/2010/main" val="8141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4ED2C-3179-FB93-8C2B-2A712B9AA3D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168431-A161-ED07-6E43-AFE8486CAA32}"/>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E359D5C0-B1BE-7D26-36C8-1792BC8376C3}"/>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1DCA407-2D35-B07C-662D-DDB7B8149210}"/>
              </a:ext>
            </a:extLst>
          </p:cNvPr>
          <p:cNvSpPr txBox="1"/>
          <p:nvPr/>
        </p:nvSpPr>
        <p:spPr>
          <a:xfrm>
            <a:off x="457198" y="685800"/>
            <a:ext cx="4242818" cy="369332"/>
          </a:xfrm>
          <a:prstGeom prst="rect">
            <a:avLst/>
          </a:prstGeom>
          <a:noFill/>
        </p:spPr>
        <p:txBody>
          <a:bodyPr wrap="square" lIns="91440" tIns="45720" rIns="91440" bIns="45720" rtlCol="0" anchor="t">
            <a:spAutoFit/>
          </a:bodyPr>
          <a:lstStyle/>
          <a:p>
            <a:r>
              <a:rPr lang="en-US" b="1" dirty="0">
                <a:latin typeface="Times New Roman"/>
                <a:cs typeface="Times New Roman"/>
              </a:rPr>
              <a:t>Appendix 1: NKE DCF</a:t>
            </a:r>
          </a:p>
        </p:txBody>
      </p:sp>
      <p:sp>
        <p:nvSpPr>
          <p:cNvPr id="13" name="TextBox 12">
            <a:extLst>
              <a:ext uri="{FF2B5EF4-FFF2-40B4-BE49-F238E27FC236}">
                <a16:creationId xmlns:a16="http://schemas.microsoft.com/office/drawing/2014/main" id="{E56325AE-FD4A-D337-BB39-E0F65DF66A4D}"/>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pic>
        <p:nvPicPr>
          <p:cNvPr id="6" name="Picture 5">
            <a:extLst>
              <a:ext uri="{FF2B5EF4-FFF2-40B4-BE49-F238E27FC236}">
                <a16:creationId xmlns:a16="http://schemas.microsoft.com/office/drawing/2014/main" id="{8D6B84B5-517B-18D5-54C5-D5A748CC8FCD}"/>
              </a:ext>
            </a:extLst>
          </p:cNvPr>
          <p:cNvPicPr>
            <a:picLocks noChangeAspect="1"/>
          </p:cNvPicPr>
          <p:nvPr/>
        </p:nvPicPr>
        <p:blipFill>
          <a:blip r:embed="rId3"/>
          <a:stretch>
            <a:fillRect/>
          </a:stretch>
        </p:blipFill>
        <p:spPr>
          <a:xfrm>
            <a:off x="3605786" y="769688"/>
            <a:ext cx="7772400" cy="5318623"/>
          </a:xfrm>
          <a:prstGeom prst="rect">
            <a:avLst/>
          </a:prstGeom>
        </p:spPr>
      </p:pic>
      <p:sp>
        <p:nvSpPr>
          <p:cNvPr id="14" name="Slide Number Placeholder 13">
            <a:extLst>
              <a:ext uri="{FF2B5EF4-FFF2-40B4-BE49-F238E27FC236}">
                <a16:creationId xmlns:a16="http://schemas.microsoft.com/office/drawing/2014/main" id="{46CDD02E-96A0-AC06-E08D-BF476772649F}"/>
              </a:ext>
            </a:extLst>
          </p:cNvPr>
          <p:cNvSpPr>
            <a:spLocks noGrp="1"/>
          </p:cNvSpPr>
          <p:nvPr>
            <p:ph type="sldNum" sz="quarter" idx="12"/>
          </p:nvPr>
        </p:nvSpPr>
        <p:spPr/>
        <p:txBody>
          <a:bodyPr/>
          <a:lstStyle/>
          <a:p>
            <a:fld id="{1BC61D95-3A4B-854A-99CD-5C93B78D6681}" type="slidenum">
              <a:rPr lang="en-US" smtClean="0"/>
              <a:t>23</a:t>
            </a:fld>
            <a:endParaRPr lang="en-US"/>
          </a:p>
        </p:txBody>
      </p:sp>
    </p:spTree>
    <p:extLst>
      <p:ext uri="{BB962C8B-B14F-4D97-AF65-F5344CB8AC3E}">
        <p14:creationId xmlns:p14="http://schemas.microsoft.com/office/powerpoint/2010/main" val="3883719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54988-8571-C592-04E4-5930FD1A31F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F562642-9F38-4E7A-F553-C60A968486B3}"/>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1A9D67F2-16CF-D34F-4513-B14D4A924186}"/>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55806CB-7915-8272-C14A-E15B9B83910A}"/>
              </a:ext>
            </a:extLst>
          </p:cNvPr>
          <p:cNvSpPr txBox="1"/>
          <p:nvPr/>
        </p:nvSpPr>
        <p:spPr>
          <a:xfrm>
            <a:off x="457198" y="685800"/>
            <a:ext cx="4242818" cy="369332"/>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CMG Overview</a:t>
            </a:r>
          </a:p>
        </p:txBody>
      </p:sp>
      <p:sp>
        <p:nvSpPr>
          <p:cNvPr id="13" name="TextBox 12">
            <a:extLst>
              <a:ext uri="{FF2B5EF4-FFF2-40B4-BE49-F238E27FC236}">
                <a16:creationId xmlns:a16="http://schemas.microsoft.com/office/drawing/2014/main" id="{820A0CB9-FCB7-6B0B-C44C-CEDDB95AE042}"/>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sp>
        <p:nvSpPr>
          <p:cNvPr id="2" name="TextBox 1">
            <a:extLst>
              <a:ext uri="{FF2B5EF4-FFF2-40B4-BE49-F238E27FC236}">
                <a16:creationId xmlns:a16="http://schemas.microsoft.com/office/drawing/2014/main" id="{C3154B9B-7F6E-4B2C-3100-8E6F4AA5947F}"/>
              </a:ext>
            </a:extLst>
          </p:cNvPr>
          <p:cNvSpPr txBox="1"/>
          <p:nvPr/>
        </p:nvSpPr>
        <p:spPr>
          <a:xfrm>
            <a:off x="1086825" y="1321951"/>
            <a:ext cx="4538135" cy="3416320"/>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pPr marL="285750" indent="-285750">
              <a:buFont typeface="Arial" panose="020B0604020202020204" pitchFamily="34" charset="0"/>
              <a:buChar char="•"/>
            </a:pPr>
            <a:r>
              <a:rPr lang="en-US">
                <a:latin typeface="Times New Roman"/>
                <a:cs typeface="Times New Roman"/>
              </a:rPr>
              <a:t>Chipotle is a leader in the fast casual dining industry, with restaurants featuring a menu of burritos, burrito bowls, and others</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Operates 4,045 restaurants with 3,940 in the U.S. and 105 internationally</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“Cultivating a Better World” mission focuses on sustainable food sourcing, ethical agricultural practices, and community support</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99.5% of revenue stems from Food &amp; Beverage, while Delivery Service accounts for 0.5%</a:t>
            </a:r>
          </a:p>
        </p:txBody>
      </p:sp>
      <p:pic>
        <p:nvPicPr>
          <p:cNvPr id="3" name="Picture 2">
            <a:extLst>
              <a:ext uri="{FF2B5EF4-FFF2-40B4-BE49-F238E27FC236}">
                <a16:creationId xmlns:a16="http://schemas.microsoft.com/office/drawing/2014/main" id="{4D28850F-1490-A9EC-E388-54CB6895EFCA}"/>
              </a:ext>
            </a:extLst>
          </p:cNvPr>
          <p:cNvPicPr>
            <a:picLocks noChangeAspect="1"/>
          </p:cNvPicPr>
          <p:nvPr/>
        </p:nvPicPr>
        <p:blipFill>
          <a:blip r:embed="rId3"/>
          <a:stretch>
            <a:fillRect/>
          </a:stretch>
        </p:blipFill>
        <p:spPr>
          <a:xfrm>
            <a:off x="6095998" y="1321951"/>
            <a:ext cx="4260695" cy="3416320"/>
          </a:xfrm>
          <a:prstGeom prst="rect">
            <a:avLst/>
          </a:prstGeom>
        </p:spPr>
      </p:pic>
      <p:pic>
        <p:nvPicPr>
          <p:cNvPr id="5" name="Picture 2" descr="Chipotle Logo Decal Sticker - Sticker Graphic - Auto, Wall, Laptop, Cell,  Truck Sticker for Windows, Cars, Trucks">
            <a:extLst>
              <a:ext uri="{FF2B5EF4-FFF2-40B4-BE49-F238E27FC236}">
                <a16:creationId xmlns:a16="http://schemas.microsoft.com/office/drawing/2014/main" id="{8C11890D-59E0-F2A6-CE74-6C3AF751D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40974" y="210789"/>
            <a:ext cx="932868" cy="9500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74FB191-B352-6E20-A0C7-EA57D2CDDEBA}"/>
              </a:ext>
            </a:extLst>
          </p:cNvPr>
          <p:cNvPicPr>
            <a:picLocks noChangeAspect="1"/>
          </p:cNvPicPr>
          <p:nvPr/>
        </p:nvPicPr>
        <p:blipFill>
          <a:blip r:embed="rId5"/>
          <a:stretch>
            <a:fillRect/>
          </a:stretch>
        </p:blipFill>
        <p:spPr>
          <a:xfrm>
            <a:off x="631839" y="4942959"/>
            <a:ext cx="10928317" cy="1289677"/>
          </a:xfrm>
          <a:prstGeom prst="rect">
            <a:avLst/>
          </a:prstGeom>
        </p:spPr>
      </p:pic>
      <p:sp>
        <p:nvSpPr>
          <p:cNvPr id="9" name="Slide Number Placeholder 8">
            <a:extLst>
              <a:ext uri="{FF2B5EF4-FFF2-40B4-BE49-F238E27FC236}">
                <a16:creationId xmlns:a16="http://schemas.microsoft.com/office/drawing/2014/main" id="{AFB00117-028F-E777-4B73-1D2507727B4C}"/>
              </a:ext>
            </a:extLst>
          </p:cNvPr>
          <p:cNvSpPr>
            <a:spLocks noGrp="1"/>
          </p:cNvSpPr>
          <p:nvPr>
            <p:ph type="sldNum" sz="quarter" idx="12"/>
          </p:nvPr>
        </p:nvSpPr>
        <p:spPr/>
        <p:txBody>
          <a:bodyPr/>
          <a:lstStyle/>
          <a:p>
            <a:fld id="{1BC61D95-3A4B-854A-99CD-5C93B78D6681}" type="slidenum">
              <a:rPr lang="en-US" smtClean="0"/>
              <a:t>3</a:t>
            </a:fld>
            <a:endParaRPr lang="en-US"/>
          </a:p>
        </p:txBody>
      </p:sp>
    </p:spTree>
    <p:extLst>
      <p:ext uri="{BB962C8B-B14F-4D97-AF65-F5344CB8AC3E}">
        <p14:creationId xmlns:p14="http://schemas.microsoft.com/office/powerpoint/2010/main" val="17849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240F1-52FA-0781-4C2B-A887F8D7491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821210E-BABF-9CF3-EE8E-7B12ACA8A3C0}"/>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F3CF3933-2033-6824-1953-CBF64A87DBF0}"/>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F21D1CD-0CFD-49C1-AA79-84644490A16D}"/>
              </a:ext>
            </a:extLst>
          </p:cNvPr>
          <p:cNvSpPr txBox="1"/>
          <p:nvPr/>
        </p:nvSpPr>
        <p:spPr>
          <a:xfrm>
            <a:off x="457198" y="685800"/>
            <a:ext cx="4242818" cy="369332"/>
          </a:xfrm>
          <a:prstGeom prst="rect">
            <a:avLst/>
          </a:prstGeom>
          <a:noFill/>
        </p:spPr>
        <p:txBody>
          <a:bodyPr wrap="square" lIns="91440" tIns="45720" rIns="91440" bIns="45720" rtlCol="0" anchor="t">
            <a:spAutoFit/>
          </a:bodyPr>
          <a:lstStyle/>
          <a:p>
            <a:r>
              <a:rPr lang="en-US" b="1">
                <a:latin typeface="Times New Roman"/>
                <a:cs typeface="Times New Roman"/>
              </a:rPr>
              <a:t>Business Analysis</a:t>
            </a:r>
            <a:endParaRPr lang="en-US" b="1">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8E7B78EF-C0B2-B573-B1AE-6944DC818009}"/>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sp>
        <p:nvSpPr>
          <p:cNvPr id="3" name="TextBox 2">
            <a:extLst>
              <a:ext uri="{FF2B5EF4-FFF2-40B4-BE49-F238E27FC236}">
                <a16:creationId xmlns:a16="http://schemas.microsoft.com/office/drawing/2014/main" id="{B9A4C11B-F9EE-021C-90A4-0B6370A537E8}"/>
              </a:ext>
            </a:extLst>
          </p:cNvPr>
          <p:cNvSpPr txBox="1"/>
          <p:nvPr/>
        </p:nvSpPr>
        <p:spPr>
          <a:xfrm>
            <a:off x="457199" y="1359440"/>
            <a:ext cx="11116644" cy="2308324"/>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pPr marL="285750" indent="-285750">
              <a:buFont typeface="Arial" panose="020B0604020202020204" pitchFamily="34" charset="0"/>
              <a:buChar char="•"/>
            </a:pPr>
            <a:r>
              <a:rPr lang="en-US" sz="1600">
                <a:latin typeface="Times New Roman"/>
                <a:cs typeface="Times New Roman"/>
              </a:rPr>
              <a:t>Chipotle only operates two main business segments, physical Food &amp; Beverage and Delivery Service</a:t>
            </a:r>
          </a:p>
          <a:p>
            <a:pPr marL="285750" indent="-285750">
              <a:buFont typeface="Arial" panose="020B0604020202020204" pitchFamily="34" charset="0"/>
              <a:buChar char="•"/>
            </a:pPr>
            <a:r>
              <a:rPr lang="en-US" sz="1600">
                <a:latin typeface="Times New Roman"/>
                <a:cs typeface="Times New Roman"/>
              </a:rPr>
              <a:t>Holds a simple but powerful operational model, which has led to high restaurant level margins and double-digit same store sales and earnings growth until recently</a:t>
            </a:r>
          </a:p>
          <a:p>
            <a:pPr marL="285750" indent="-285750">
              <a:buFont typeface="Arial" panose="020B0604020202020204" pitchFamily="34" charset="0"/>
              <a:buChar char="•"/>
            </a:pPr>
            <a:r>
              <a:rPr lang="en-US" sz="1600">
                <a:latin typeface="Times New Roman" panose="02020603050405020304" pitchFamily="18" charset="0"/>
                <a:cs typeface="Times New Roman" panose="02020603050405020304" pitchFamily="18" charset="0"/>
              </a:rPr>
              <a:t>Facing significant traffic decline since 2025 due to aggressive pricing (30% increase) from 2021 to 2024 and a weakened consumer</a:t>
            </a:r>
          </a:p>
          <a:p>
            <a:pPr marL="285750" indent="-285750">
              <a:buFont typeface="Arial" panose="020B0604020202020204" pitchFamily="34" charset="0"/>
              <a:buChar char="•"/>
            </a:pPr>
            <a:r>
              <a:rPr lang="en-US" sz="1600">
                <a:latin typeface="Times New Roman" panose="02020603050405020304" pitchFamily="18" charset="0"/>
                <a:cs typeface="Times New Roman" panose="02020603050405020304" pitchFamily="18" charset="0"/>
              </a:rPr>
              <a:t>Focusing on new unit expansion domestically and internationally to rebuild earnings, which is capital intensive as part of “Recipe for Growth” strategy</a:t>
            </a:r>
          </a:p>
          <a:p>
            <a:pPr marL="285750" indent="-285750">
              <a:buFont typeface="Arial" panose="020B0604020202020204" pitchFamily="34" charset="0"/>
              <a:buChar char="•"/>
            </a:pPr>
            <a:r>
              <a:rPr lang="en-US" sz="1600">
                <a:latin typeface="Times New Roman"/>
                <a:cs typeface="Times New Roman"/>
              </a:rPr>
              <a:t> 2025 showed four quarters of SSS decline, Chipotle’s first annual decline in almost 20 years with management expecting flat SSS for FY2026</a:t>
            </a:r>
          </a:p>
        </p:txBody>
      </p:sp>
      <p:pic>
        <p:nvPicPr>
          <p:cNvPr id="5" name="Picture 4">
            <a:extLst>
              <a:ext uri="{FF2B5EF4-FFF2-40B4-BE49-F238E27FC236}">
                <a16:creationId xmlns:a16="http://schemas.microsoft.com/office/drawing/2014/main" id="{6F098A7A-4A1B-801F-1431-F8182B23973E}"/>
              </a:ext>
            </a:extLst>
          </p:cNvPr>
          <p:cNvPicPr>
            <a:picLocks noChangeAspect="1"/>
          </p:cNvPicPr>
          <p:nvPr/>
        </p:nvPicPr>
        <p:blipFill>
          <a:blip r:embed="rId3"/>
          <a:stretch>
            <a:fillRect/>
          </a:stretch>
        </p:blipFill>
        <p:spPr>
          <a:xfrm>
            <a:off x="1303119" y="3965357"/>
            <a:ext cx="9424803" cy="2028555"/>
          </a:xfrm>
          <a:prstGeom prst="rect">
            <a:avLst/>
          </a:prstGeom>
        </p:spPr>
      </p:pic>
      <p:pic>
        <p:nvPicPr>
          <p:cNvPr id="4" name="Picture 2" descr="Chipotle Logo Decal Sticker - Sticker Graphic - Auto, Wall, Laptop, Cell,  Truck Sticker for Windows, Cars, Trucks">
            <a:extLst>
              <a:ext uri="{FF2B5EF4-FFF2-40B4-BE49-F238E27FC236}">
                <a16:creationId xmlns:a16="http://schemas.microsoft.com/office/drawing/2014/main" id="{0A35E75C-3999-21A1-3984-3F0B080CE3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40974" y="210789"/>
            <a:ext cx="932868" cy="950021"/>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7">
            <a:extLst>
              <a:ext uri="{FF2B5EF4-FFF2-40B4-BE49-F238E27FC236}">
                <a16:creationId xmlns:a16="http://schemas.microsoft.com/office/drawing/2014/main" id="{1BD13A3A-1117-06BE-AFFB-212DDE729587}"/>
              </a:ext>
            </a:extLst>
          </p:cNvPr>
          <p:cNvSpPr>
            <a:spLocks noGrp="1"/>
          </p:cNvSpPr>
          <p:nvPr>
            <p:ph type="sldNum" sz="quarter" idx="12"/>
          </p:nvPr>
        </p:nvSpPr>
        <p:spPr/>
        <p:txBody>
          <a:bodyPr/>
          <a:lstStyle/>
          <a:p>
            <a:fld id="{1BC61D95-3A4B-854A-99CD-5C93B78D6681}" type="slidenum">
              <a:rPr lang="en-US" smtClean="0"/>
              <a:t>4</a:t>
            </a:fld>
            <a:endParaRPr lang="en-US"/>
          </a:p>
        </p:txBody>
      </p:sp>
    </p:spTree>
    <p:extLst>
      <p:ext uri="{BB962C8B-B14F-4D97-AF65-F5344CB8AC3E}">
        <p14:creationId xmlns:p14="http://schemas.microsoft.com/office/powerpoint/2010/main" val="613729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F8FE1-7FDB-D56B-0982-D2317FAA2BB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5669A0D-0817-CB50-C980-93063B2BE3E4}"/>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B6932E19-A38E-4537-8EED-D469BDA8DD49}"/>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8FFBC32-5809-56F1-A9DB-5E52E8997902}"/>
              </a:ext>
            </a:extLst>
          </p:cNvPr>
          <p:cNvSpPr txBox="1"/>
          <p:nvPr/>
        </p:nvSpPr>
        <p:spPr>
          <a:xfrm>
            <a:off x="457198" y="685800"/>
            <a:ext cx="4242818" cy="369332"/>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Financial Analysis</a:t>
            </a:r>
          </a:p>
        </p:txBody>
      </p:sp>
      <p:sp>
        <p:nvSpPr>
          <p:cNvPr id="13" name="TextBox 12">
            <a:extLst>
              <a:ext uri="{FF2B5EF4-FFF2-40B4-BE49-F238E27FC236}">
                <a16:creationId xmlns:a16="http://schemas.microsoft.com/office/drawing/2014/main" id="{3079E4D9-8731-7AB1-C4C3-5298DE6BCB78}"/>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sp>
        <p:nvSpPr>
          <p:cNvPr id="2" name="TextBox 1">
            <a:extLst>
              <a:ext uri="{FF2B5EF4-FFF2-40B4-BE49-F238E27FC236}">
                <a16:creationId xmlns:a16="http://schemas.microsoft.com/office/drawing/2014/main" id="{BB364B44-FF50-CA4C-1715-FFF95B264DBE}"/>
              </a:ext>
            </a:extLst>
          </p:cNvPr>
          <p:cNvSpPr txBox="1"/>
          <p:nvPr/>
        </p:nvSpPr>
        <p:spPr>
          <a:xfrm>
            <a:off x="457198" y="1189608"/>
            <a:ext cx="9956802" cy="1569660"/>
          </a:xfrm>
          <a:prstGeom prst="rect">
            <a:avLst/>
          </a:prstGeom>
          <a:solidFill>
            <a:schemeClr val="bg1"/>
          </a:solidFill>
          <a:ln>
            <a:solidFill>
              <a:srgbClr val="BB0000"/>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Chipotle’s financial performance in FY2025 was unimpressive compared to historically</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Restaurant level margins are compressing, traffic is declining, and earnings growth is slipping fast</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Performance heavily reliant on a healthy consumer, especially consumers in 25-35 year old &lt; $100,000 household income demographic (responsible for 25% of CMG’s sales)</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Management deliberately holding price increase at 1-2% against 3-4% food inflation, compressing margins further</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Facing stifling competition from CAVA, whose SSS and restaurant level margins are growing faster</a:t>
            </a:r>
          </a:p>
        </p:txBody>
      </p:sp>
      <p:pic>
        <p:nvPicPr>
          <p:cNvPr id="4" name="Picture 2" descr="Chipotle Logo Decal Sticker - Sticker Graphic - Auto, Wall, Laptop, Cell,  Truck Sticker for Windows, Cars, Trucks">
            <a:extLst>
              <a:ext uri="{FF2B5EF4-FFF2-40B4-BE49-F238E27FC236}">
                <a16:creationId xmlns:a16="http://schemas.microsoft.com/office/drawing/2014/main" id="{94BA0855-81B9-23C5-E42E-9EFB77C59C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0974" y="210789"/>
            <a:ext cx="932868" cy="95002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A number on a blue background&#10;&#10;AI-generated content may be incorrect.">
            <a:extLst>
              <a:ext uri="{FF2B5EF4-FFF2-40B4-BE49-F238E27FC236}">
                <a16:creationId xmlns:a16="http://schemas.microsoft.com/office/drawing/2014/main" id="{6D6CB4BB-5287-2B82-5ADB-359DC9DCCE21}"/>
              </a:ext>
            </a:extLst>
          </p:cNvPr>
          <p:cNvPicPr>
            <a:picLocks noChangeAspect="1"/>
          </p:cNvPicPr>
          <p:nvPr/>
        </p:nvPicPr>
        <p:blipFill>
          <a:blip r:embed="rId4"/>
          <a:stretch>
            <a:fillRect/>
          </a:stretch>
        </p:blipFill>
        <p:spPr>
          <a:xfrm>
            <a:off x="219075" y="3290402"/>
            <a:ext cx="11725275" cy="404432"/>
          </a:xfrm>
          <a:prstGeom prst="rect">
            <a:avLst/>
          </a:prstGeom>
        </p:spPr>
      </p:pic>
      <p:pic>
        <p:nvPicPr>
          <p:cNvPr id="16" name="Picture 15">
            <a:extLst>
              <a:ext uri="{FF2B5EF4-FFF2-40B4-BE49-F238E27FC236}">
                <a16:creationId xmlns:a16="http://schemas.microsoft.com/office/drawing/2014/main" id="{3C8ABD85-9051-2E3D-B07A-7E6E9B330E4F}"/>
              </a:ext>
            </a:extLst>
          </p:cNvPr>
          <p:cNvPicPr>
            <a:picLocks noChangeAspect="1"/>
          </p:cNvPicPr>
          <p:nvPr/>
        </p:nvPicPr>
        <p:blipFill>
          <a:blip r:embed="rId5"/>
          <a:stretch>
            <a:fillRect/>
          </a:stretch>
        </p:blipFill>
        <p:spPr>
          <a:xfrm>
            <a:off x="219075" y="3998075"/>
            <a:ext cx="11715750" cy="353983"/>
          </a:xfrm>
          <a:prstGeom prst="rect">
            <a:avLst/>
          </a:prstGeom>
        </p:spPr>
      </p:pic>
      <p:pic>
        <p:nvPicPr>
          <p:cNvPr id="17" name="Picture 16" descr="A number and percent on a white background&#10;&#10;AI-generated content may be incorrect.">
            <a:extLst>
              <a:ext uri="{FF2B5EF4-FFF2-40B4-BE49-F238E27FC236}">
                <a16:creationId xmlns:a16="http://schemas.microsoft.com/office/drawing/2014/main" id="{D12E1784-052F-7479-1205-BDBECB40CE01}"/>
              </a:ext>
            </a:extLst>
          </p:cNvPr>
          <p:cNvPicPr>
            <a:picLocks noChangeAspect="1"/>
          </p:cNvPicPr>
          <p:nvPr/>
        </p:nvPicPr>
        <p:blipFill>
          <a:blip r:embed="rId6"/>
          <a:stretch>
            <a:fillRect/>
          </a:stretch>
        </p:blipFill>
        <p:spPr>
          <a:xfrm>
            <a:off x="238125" y="4655299"/>
            <a:ext cx="11715750" cy="353983"/>
          </a:xfrm>
          <a:prstGeom prst="rect">
            <a:avLst/>
          </a:prstGeom>
        </p:spPr>
      </p:pic>
      <p:sp>
        <p:nvSpPr>
          <p:cNvPr id="5" name="Slide Number Placeholder 4">
            <a:extLst>
              <a:ext uri="{FF2B5EF4-FFF2-40B4-BE49-F238E27FC236}">
                <a16:creationId xmlns:a16="http://schemas.microsoft.com/office/drawing/2014/main" id="{C402B4AB-D878-8F4D-1A74-FE0294BA0242}"/>
              </a:ext>
            </a:extLst>
          </p:cNvPr>
          <p:cNvSpPr>
            <a:spLocks noGrp="1"/>
          </p:cNvSpPr>
          <p:nvPr>
            <p:ph type="sldNum" sz="quarter" idx="12"/>
          </p:nvPr>
        </p:nvSpPr>
        <p:spPr/>
        <p:txBody>
          <a:bodyPr/>
          <a:lstStyle/>
          <a:p>
            <a:fld id="{1BC61D95-3A4B-854A-99CD-5C93B78D6681}" type="slidenum">
              <a:rPr lang="en-US" smtClean="0"/>
              <a:t>5</a:t>
            </a:fld>
            <a:endParaRPr lang="en-US"/>
          </a:p>
        </p:txBody>
      </p:sp>
    </p:spTree>
    <p:extLst>
      <p:ext uri="{BB962C8B-B14F-4D97-AF65-F5344CB8AC3E}">
        <p14:creationId xmlns:p14="http://schemas.microsoft.com/office/powerpoint/2010/main" val="4120346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C8E57-0CAD-A188-071E-7470C48D522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A62B37F-9E90-7AE9-4998-69CB2AA529A5}"/>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FC5D2E93-837E-53B0-AE39-9A88562179FD}"/>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75F4BFD6-6193-39FB-45E8-21292C1A7624}"/>
              </a:ext>
            </a:extLst>
          </p:cNvPr>
          <p:cNvSpPr txBox="1"/>
          <p:nvPr/>
        </p:nvSpPr>
        <p:spPr>
          <a:xfrm>
            <a:off x="457198" y="685800"/>
            <a:ext cx="4242818" cy="369332"/>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Valuation</a:t>
            </a:r>
          </a:p>
        </p:txBody>
      </p:sp>
      <p:sp>
        <p:nvSpPr>
          <p:cNvPr id="13" name="TextBox 12">
            <a:extLst>
              <a:ext uri="{FF2B5EF4-FFF2-40B4-BE49-F238E27FC236}">
                <a16:creationId xmlns:a16="http://schemas.microsoft.com/office/drawing/2014/main" id="{9069B692-9C38-C828-8C77-013D18D2E4A8}"/>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sp>
        <p:nvSpPr>
          <p:cNvPr id="3" name="TextBox 2">
            <a:extLst>
              <a:ext uri="{FF2B5EF4-FFF2-40B4-BE49-F238E27FC236}">
                <a16:creationId xmlns:a16="http://schemas.microsoft.com/office/drawing/2014/main" id="{B1053FDE-EE4A-2319-0549-EC3AC1FD7182}"/>
              </a:ext>
            </a:extLst>
          </p:cNvPr>
          <p:cNvSpPr txBox="1"/>
          <p:nvPr/>
        </p:nvSpPr>
        <p:spPr>
          <a:xfrm>
            <a:off x="548639" y="1280159"/>
            <a:ext cx="11000233" cy="1200329"/>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Traded at a high premium historically due to high SSS growth, restaurant level margins, and double-digit earnings growth</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Hard to justify now that these criteria no longer hold</a:t>
            </a: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Consensus price target of $45.03</a:t>
            </a:r>
          </a:p>
        </p:txBody>
      </p:sp>
      <p:pic>
        <p:nvPicPr>
          <p:cNvPr id="8" name="Picture 7">
            <a:extLst>
              <a:ext uri="{FF2B5EF4-FFF2-40B4-BE49-F238E27FC236}">
                <a16:creationId xmlns:a16="http://schemas.microsoft.com/office/drawing/2014/main" id="{40C1839D-E394-FEE7-B669-292E44F72581}"/>
              </a:ext>
            </a:extLst>
          </p:cNvPr>
          <p:cNvPicPr>
            <a:picLocks noChangeAspect="1"/>
          </p:cNvPicPr>
          <p:nvPr/>
        </p:nvPicPr>
        <p:blipFill>
          <a:blip r:embed="rId3"/>
          <a:stretch>
            <a:fillRect/>
          </a:stretch>
        </p:blipFill>
        <p:spPr>
          <a:xfrm>
            <a:off x="548638" y="2759772"/>
            <a:ext cx="6551251" cy="944220"/>
          </a:xfrm>
          <a:prstGeom prst="rect">
            <a:avLst/>
          </a:prstGeom>
          <a:ln w="15875">
            <a:noFill/>
          </a:ln>
        </p:spPr>
      </p:pic>
      <p:pic>
        <p:nvPicPr>
          <p:cNvPr id="9" name="Picture 8">
            <a:extLst>
              <a:ext uri="{FF2B5EF4-FFF2-40B4-BE49-F238E27FC236}">
                <a16:creationId xmlns:a16="http://schemas.microsoft.com/office/drawing/2014/main" id="{701F3367-7295-A46F-0CC9-DBE8C0652F24}"/>
              </a:ext>
            </a:extLst>
          </p:cNvPr>
          <p:cNvPicPr>
            <a:picLocks noChangeAspect="1"/>
          </p:cNvPicPr>
          <p:nvPr/>
        </p:nvPicPr>
        <p:blipFill>
          <a:blip r:embed="rId4"/>
          <a:stretch>
            <a:fillRect/>
          </a:stretch>
        </p:blipFill>
        <p:spPr>
          <a:xfrm>
            <a:off x="7073323" y="1738871"/>
            <a:ext cx="3891972" cy="576977"/>
          </a:xfrm>
          <a:prstGeom prst="rect">
            <a:avLst/>
          </a:prstGeom>
        </p:spPr>
      </p:pic>
      <p:pic>
        <p:nvPicPr>
          <p:cNvPr id="12" name="Picture 11">
            <a:extLst>
              <a:ext uri="{FF2B5EF4-FFF2-40B4-BE49-F238E27FC236}">
                <a16:creationId xmlns:a16="http://schemas.microsoft.com/office/drawing/2014/main" id="{983D09B6-782B-FA87-9E1F-1339754BF1C7}"/>
              </a:ext>
            </a:extLst>
          </p:cNvPr>
          <p:cNvPicPr>
            <a:picLocks noChangeAspect="1"/>
          </p:cNvPicPr>
          <p:nvPr/>
        </p:nvPicPr>
        <p:blipFill>
          <a:blip r:embed="rId5"/>
          <a:stretch>
            <a:fillRect/>
          </a:stretch>
        </p:blipFill>
        <p:spPr>
          <a:xfrm>
            <a:off x="548638" y="3999489"/>
            <a:ext cx="6551251" cy="1647302"/>
          </a:xfrm>
          <a:prstGeom prst="rect">
            <a:avLst/>
          </a:prstGeom>
          <a:ln w="15875">
            <a:noFill/>
          </a:ln>
        </p:spPr>
      </p:pic>
      <p:sp>
        <p:nvSpPr>
          <p:cNvPr id="15" name="TextBox 14">
            <a:extLst>
              <a:ext uri="{FF2B5EF4-FFF2-40B4-BE49-F238E27FC236}">
                <a16:creationId xmlns:a16="http://schemas.microsoft.com/office/drawing/2014/main" id="{410F8139-7505-5C3D-A55F-BA5B474C0340}"/>
              </a:ext>
            </a:extLst>
          </p:cNvPr>
          <p:cNvSpPr txBox="1"/>
          <p:nvPr/>
        </p:nvSpPr>
        <p:spPr>
          <a:xfrm>
            <a:off x="8441697" y="3676323"/>
            <a:ext cx="2370575" cy="646331"/>
          </a:xfrm>
          <a:prstGeom prst="rect">
            <a:avLst/>
          </a:prstGeom>
          <a:ln>
            <a:solidFill>
              <a:srgbClr val="BB0000"/>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dirty="0"/>
              <a:t>Recommendation</a:t>
            </a:r>
            <a:endParaRPr lang="en-US" dirty="0"/>
          </a:p>
          <a:p>
            <a:pPr algn="ctr"/>
            <a:r>
              <a:rPr lang="en-US" b="1" dirty="0">
                <a:solidFill>
                  <a:srgbClr val="FF0000"/>
                </a:solidFill>
              </a:rPr>
              <a:t>SELL</a:t>
            </a:r>
          </a:p>
        </p:txBody>
      </p:sp>
      <p:pic>
        <p:nvPicPr>
          <p:cNvPr id="4" name="Picture 2" descr="Chipotle Logo Decal Sticker - Sticker Graphic - Auto, Wall, Laptop, Cell,  Truck Sticker for Windows, Cars, Trucks">
            <a:extLst>
              <a:ext uri="{FF2B5EF4-FFF2-40B4-BE49-F238E27FC236}">
                <a16:creationId xmlns:a16="http://schemas.microsoft.com/office/drawing/2014/main" id="{2C486929-1DBC-D1B3-7FA8-BA63E594A4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40974" y="210789"/>
            <a:ext cx="932868" cy="950021"/>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07496F4D-6265-5A79-630E-AC9E8E1DABF6}"/>
              </a:ext>
            </a:extLst>
          </p:cNvPr>
          <p:cNvSpPr>
            <a:spLocks noGrp="1"/>
          </p:cNvSpPr>
          <p:nvPr>
            <p:ph type="sldNum" sz="quarter" idx="12"/>
          </p:nvPr>
        </p:nvSpPr>
        <p:spPr/>
        <p:txBody>
          <a:bodyPr/>
          <a:lstStyle/>
          <a:p>
            <a:fld id="{1BC61D95-3A4B-854A-99CD-5C93B78D6681}" type="slidenum">
              <a:rPr lang="en-US" smtClean="0"/>
              <a:t>6</a:t>
            </a:fld>
            <a:endParaRPr lang="en-US"/>
          </a:p>
        </p:txBody>
      </p:sp>
    </p:spTree>
    <p:extLst>
      <p:ext uri="{BB962C8B-B14F-4D97-AF65-F5344CB8AC3E}">
        <p14:creationId xmlns:p14="http://schemas.microsoft.com/office/powerpoint/2010/main" val="1060240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EFC46-A29C-595D-A977-550F8463A76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843FED7-8A18-1187-8FA4-EB96ABF9078F}"/>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A33A182B-DB96-0AFC-360D-1B62C2EED6CB}"/>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A03137E-6A6C-9682-3C96-4CBDE3485DE8}"/>
              </a:ext>
            </a:extLst>
          </p:cNvPr>
          <p:cNvSpPr txBox="1"/>
          <p:nvPr/>
        </p:nvSpPr>
        <p:spPr>
          <a:xfrm>
            <a:off x="457198" y="685800"/>
            <a:ext cx="4242818" cy="369332"/>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Business Overview</a:t>
            </a:r>
          </a:p>
        </p:txBody>
      </p:sp>
      <p:sp>
        <p:nvSpPr>
          <p:cNvPr id="13" name="TextBox 12">
            <a:extLst>
              <a:ext uri="{FF2B5EF4-FFF2-40B4-BE49-F238E27FC236}">
                <a16:creationId xmlns:a16="http://schemas.microsoft.com/office/drawing/2014/main" id="{C77DEFD6-7CC4-3A0E-73CF-896825224D73}"/>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pic>
        <p:nvPicPr>
          <p:cNvPr id="2" name="Picture 1">
            <a:extLst>
              <a:ext uri="{FF2B5EF4-FFF2-40B4-BE49-F238E27FC236}">
                <a16:creationId xmlns:a16="http://schemas.microsoft.com/office/drawing/2014/main" id="{F2B694F2-D0D1-33B3-E345-28CC7D7DA7A2}"/>
              </a:ext>
            </a:extLst>
          </p:cNvPr>
          <p:cNvPicPr>
            <a:picLocks noChangeAspect="1"/>
          </p:cNvPicPr>
          <p:nvPr/>
        </p:nvPicPr>
        <p:blipFill>
          <a:blip r:embed="rId3"/>
          <a:stretch>
            <a:fillRect/>
          </a:stretch>
        </p:blipFill>
        <p:spPr>
          <a:xfrm>
            <a:off x="10739120" y="358902"/>
            <a:ext cx="1162304" cy="653796"/>
          </a:xfrm>
          <a:prstGeom prst="rect">
            <a:avLst/>
          </a:prstGeom>
        </p:spPr>
      </p:pic>
      <p:pic>
        <p:nvPicPr>
          <p:cNvPr id="3" name="Picture 2">
            <a:extLst>
              <a:ext uri="{FF2B5EF4-FFF2-40B4-BE49-F238E27FC236}">
                <a16:creationId xmlns:a16="http://schemas.microsoft.com/office/drawing/2014/main" id="{59EEDE95-4A6F-E2EB-BF6F-91FF6FB1CE22}"/>
              </a:ext>
            </a:extLst>
          </p:cNvPr>
          <p:cNvPicPr>
            <a:picLocks noChangeAspect="1"/>
          </p:cNvPicPr>
          <p:nvPr/>
        </p:nvPicPr>
        <p:blipFill>
          <a:blip r:embed="rId4"/>
          <a:stretch>
            <a:fillRect/>
          </a:stretch>
        </p:blipFill>
        <p:spPr>
          <a:xfrm>
            <a:off x="457198" y="3278379"/>
            <a:ext cx="3931920" cy="2838957"/>
          </a:xfrm>
          <a:prstGeom prst="rect">
            <a:avLst/>
          </a:prstGeom>
        </p:spPr>
      </p:pic>
      <p:pic>
        <p:nvPicPr>
          <p:cNvPr id="5" name="Picture 4">
            <a:extLst>
              <a:ext uri="{FF2B5EF4-FFF2-40B4-BE49-F238E27FC236}">
                <a16:creationId xmlns:a16="http://schemas.microsoft.com/office/drawing/2014/main" id="{90F149CD-74CE-9123-3A39-AADEB5F517BC}"/>
              </a:ext>
            </a:extLst>
          </p:cNvPr>
          <p:cNvPicPr>
            <a:picLocks noChangeAspect="1"/>
          </p:cNvPicPr>
          <p:nvPr/>
        </p:nvPicPr>
        <p:blipFill>
          <a:blip r:embed="rId5"/>
          <a:stretch>
            <a:fillRect/>
          </a:stretch>
        </p:blipFill>
        <p:spPr>
          <a:xfrm>
            <a:off x="4066959" y="1210195"/>
            <a:ext cx="7953589" cy="1830440"/>
          </a:xfrm>
          <a:prstGeom prst="rect">
            <a:avLst/>
          </a:prstGeom>
        </p:spPr>
      </p:pic>
      <p:pic>
        <p:nvPicPr>
          <p:cNvPr id="8" name="Picture 7">
            <a:extLst>
              <a:ext uri="{FF2B5EF4-FFF2-40B4-BE49-F238E27FC236}">
                <a16:creationId xmlns:a16="http://schemas.microsoft.com/office/drawing/2014/main" id="{67EA9352-477D-705A-7E2F-02BDCF029219}"/>
              </a:ext>
            </a:extLst>
          </p:cNvPr>
          <p:cNvPicPr>
            <a:picLocks noChangeAspect="1"/>
          </p:cNvPicPr>
          <p:nvPr/>
        </p:nvPicPr>
        <p:blipFill>
          <a:blip r:embed="rId6"/>
          <a:stretch>
            <a:fillRect/>
          </a:stretch>
        </p:blipFill>
        <p:spPr>
          <a:xfrm>
            <a:off x="4544568" y="3292438"/>
            <a:ext cx="7475980" cy="2843916"/>
          </a:xfrm>
          <a:prstGeom prst="rect">
            <a:avLst/>
          </a:prstGeom>
        </p:spPr>
      </p:pic>
      <p:sp>
        <p:nvSpPr>
          <p:cNvPr id="9" name="TextBox 8">
            <a:extLst>
              <a:ext uri="{FF2B5EF4-FFF2-40B4-BE49-F238E27FC236}">
                <a16:creationId xmlns:a16="http://schemas.microsoft.com/office/drawing/2014/main" id="{670D8BD6-DEE9-0EA4-CA61-16D900E9AFFC}"/>
              </a:ext>
            </a:extLst>
          </p:cNvPr>
          <p:cNvSpPr txBox="1"/>
          <p:nvPr/>
        </p:nvSpPr>
        <p:spPr>
          <a:xfrm>
            <a:off x="457197" y="1193228"/>
            <a:ext cx="3431897" cy="1828800"/>
          </a:xfrm>
          <a:prstGeom prst="rect">
            <a:avLst/>
          </a:prstGeom>
          <a:noFill/>
          <a:ln w="15875">
            <a:solidFill>
              <a:srgbClr val="BB0000"/>
            </a:solidFill>
          </a:ln>
        </p:spPr>
        <p:txBody>
          <a:bodyPr wrap="square" rtlCol="0">
            <a:spAutoFit/>
          </a:bodyPr>
          <a:lstStyle/>
          <a:p>
            <a:r>
              <a:rPr lang="en-US" sz="1450" dirty="0">
                <a:latin typeface="Times New Roman" panose="02020603050405020304" pitchFamily="18" charset="0"/>
                <a:cs typeface="Times New Roman" panose="02020603050405020304" pitchFamily="18" charset="0"/>
              </a:rPr>
              <a:t>Nike, Inc. designs, develops, markets, and sells athletic footwear, apparel, equipment, accessories, and services worldwide. Products are sold through two primary channels: wholesale and direct-to-consumer (DTC). Nike is also a sponsor of athletes', leagues, and artists around the world.</a:t>
            </a:r>
          </a:p>
        </p:txBody>
      </p:sp>
      <p:sp>
        <p:nvSpPr>
          <p:cNvPr id="12" name="Slide Number Placeholder 11">
            <a:extLst>
              <a:ext uri="{FF2B5EF4-FFF2-40B4-BE49-F238E27FC236}">
                <a16:creationId xmlns:a16="http://schemas.microsoft.com/office/drawing/2014/main" id="{698B54D5-D005-FC21-F810-CE8300CA8D15}"/>
              </a:ext>
            </a:extLst>
          </p:cNvPr>
          <p:cNvSpPr>
            <a:spLocks noGrp="1"/>
          </p:cNvSpPr>
          <p:nvPr>
            <p:ph type="sldNum" sz="quarter" idx="12"/>
          </p:nvPr>
        </p:nvSpPr>
        <p:spPr/>
        <p:txBody>
          <a:bodyPr/>
          <a:lstStyle/>
          <a:p>
            <a:fld id="{1BC61D95-3A4B-854A-99CD-5C93B78D6681}" type="slidenum">
              <a:rPr lang="en-US" smtClean="0"/>
              <a:t>7</a:t>
            </a:fld>
            <a:endParaRPr lang="en-US"/>
          </a:p>
        </p:txBody>
      </p:sp>
    </p:spTree>
    <p:extLst>
      <p:ext uri="{BB962C8B-B14F-4D97-AF65-F5344CB8AC3E}">
        <p14:creationId xmlns:p14="http://schemas.microsoft.com/office/powerpoint/2010/main" val="483853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16562-3128-51B3-B8C4-C9812742F0F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F98A0F29-9C3E-1226-8CDC-FF9A1F3D9F50}"/>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7E2B0D4-6E2B-454B-7BC3-FE60F3C30953}"/>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F7040DF-794C-2CA4-45A1-E79F5495AF24}"/>
              </a:ext>
            </a:extLst>
          </p:cNvPr>
          <p:cNvSpPr txBox="1"/>
          <p:nvPr/>
        </p:nvSpPr>
        <p:spPr>
          <a:xfrm>
            <a:off x="457198" y="685800"/>
            <a:ext cx="4242818" cy="369332"/>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Business Overview, Continued</a:t>
            </a:r>
          </a:p>
        </p:txBody>
      </p:sp>
      <p:sp>
        <p:nvSpPr>
          <p:cNvPr id="13" name="TextBox 12">
            <a:extLst>
              <a:ext uri="{FF2B5EF4-FFF2-40B4-BE49-F238E27FC236}">
                <a16:creationId xmlns:a16="http://schemas.microsoft.com/office/drawing/2014/main" id="{52BF7B84-0868-DDEA-E707-7524C4D03A96}"/>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pic>
        <p:nvPicPr>
          <p:cNvPr id="2" name="Picture 1">
            <a:extLst>
              <a:ext uri="{FF2B5EF4-FFF2-40B4-BE49-F238E27FC236}">
                <a16:creationId xmlns:a16="http://schemas.microsoft.com/office/drawing/2014/main" id="{CE00EB48-D3D1-C2F3-1113-885B70D57FE1}"/>
              </a:ext>
            </a:extLst>
          </p:cNvPr>
          <p:cNvPicPr>
            <a:picLocks noChangeAspect="1"/>
          </p:cNvPicPr>
          <p:nvPr/>
        </p:nvPicPr>
        <p:blipFill>
          <a:blip r:embed="rId3"/>
          <a:stretch>
            <a:fillRect/>
          </a:stretch>
        </p:blipFill>
        <p:spPr>
          <a:xfrm>
            <a:off x="10739120" y="358902"/>
            <a:ext cx="1162304" cy="653796"/>
          </a:xfrm>
          <a:prstGeom prst="rect">
            <a:avLst/>
          </a:prstGeom>
        </p:spPr>
      </p:pic>
      <p:sp>
        <p:nvSpPr>
          <p:cNvPr id="4" name="Slide Number Placeholder 3">
            <a:extLst>
              <a:ext uri="{FF2B5EF4-FFF2-40B4-BE49-F238E27FC236}">
                <a16:creationId xmlns:a16="http://schemas.microsoft.com/office/drawing/2014/main" id="{F855B737-FCF2-D39B-BF31-8A7B44C999BE}"/>
              </a:ext>
            </a:extLst>
          </p:cNvPr>
          <p:cNvSpPr>
            <a:spLocks noGrp="1"/>
          </p:cNvSpPr>
          <p:nvPr>
            <p:ph type="sldNum" sz="quarter" idx="12"/>
          </p:nvPr>
        </p:nvSpPr>
        <p:spPr/>
        <p:txBody>
          <a:bodyPr/>
          <a:lstStyle/>
          <a:p>
            <a:fld id="{1BC61D95-3A4B-854A-99CD-5C93B78D6681}" type="slidenum">
              <a:rPr lang="en-US" smtClean="0"/>
              <a:t>8</a:t>
            </a:fld>
            <a:endParaRPr lang="en-US"/>
          </a:p>
        </p:txBody>
      </p:sp>
      <p:sp>
        <p:nvSpPr>
          <p:cNvPr id="5" name="TextBox 4">
            <a:extLst>
              <a:ext uri="{FF2B5EF4-FFF2-40B4-BE49-F238E27FC236}">
                <a16:creationId xmlns:a16="http://schemas.microsoft.com/office/drawing/2014/main" id="{21828164-701C-094A-CF31-533D8B2D0004}"/>
              </a:ext>
            </a:extLst>
          </p:cNvPr>
          <p:cNvSpPr txBox="1"/>
          <p:nvPr/>
        </p:nvSpPr>
        <p:spPr>
          <a:xfrm>
            <a:off x="457199" y="1174004"/>
            <a:ext cx="2598236" cy="5124480"/>
          </a:xfrm>
          <a:prstGeom prst="rect">
            <a:avLst/>
          </a:prstGeom>
          <a:noFill/>
          <a:ln w="15875">
            <a:solidFill>
              <a:srgbClr val="BB0000"/>
            </a:solidFill>
          </a:ln>
        </p:spPr>
        <p:txBody>
          <a:bodyPr wrap="square" rtlCol="0">
            <a:spAutoFit/>
          </a:bodyPr>
          <a:lstStyle/>
          <a:p>
            <a:pPr>
              <a:spcAft>
                <a:spcPts val="600"/>
              </a:spcAft>
            </a:pPr>
            <a:r>
              <a:rPr lang="en-US" sz="1400" b="1" dirty="0">
                <a:latin typeface="Times New Roman" panose="02020603050405020304" pitchFamily="18" charset="0"/>
                <a:cs typeface="Times New Roman" panose="02020603050405020304" pitchFamily="18" charset="0"/>
              </a:rPr>
              <a:t>Strategic Pivot</a:t>
            </a:r>
            <a:endParaRPr lang="en-US" sz="1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Previous reduction of retail accounts led to lost-shelf space and discovery, over-promotion on </a:t>
            </a:r>
            <a:r>
              <a:rPr lang="en-US" sz="1400" dirty="0" err="1">
                <a:latin typeface="Times New Roman" panose="02020603050405020304" pitchFamily="18" charset="0"/>
                <a:cs typeface="Times New Roman" panose="02020603050405020304" pitchFamily="18" charset="0"/>
              </a:rPr>
              <a:t>nike.com</a:t>
            </a:r>
            <a:r>
              <a:rPr lang="en-US" sz="1400" dirty="0">
                <a:latin typeface="Times New Roman" panose="02020603050405020304" pitchFamily="18" charset="0"/>
                <a:cs typeface="Times New Roman" panose="02020603050405020304" pitchFamily="18" charset="0"/>
              </a:rPr>
              <a:t> which led to deteriorating margins, lost market share</a:t>
            </a:r>
          </a:p>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Under Hill’s “Win Now” strategy, North America has experienced healthier channel dynamics, a rebuilt innovation pipeline, significant progress on franchise management for the Classics line, and returned to positive growth in running. </a:t>
            </a:r>
          </a:p>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Nike has actively rebuilt its wholesale partnership with DSW and Macy’s, as well as returning to direct sales on Amazon in May 2025 after a six-year hiatus. </a:t>
            </a:r>
          </a:p>
          <a:p>
            <a:endParaRPr lang="en-US" sz="14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F17B7D4-9049-3806-8A02-0A8677DAF274}"/>
              </a:ext>
            </a:extLst>
          </p:cNvPr>
          <p:cNvSpPr txBox="1"/>
          <p:nvPr/>
        </p:nvSpPr>
        <p:spPr>
          <a:xfrm>
            <a:off x="7565959" y="1178566"/>
            <a:ext cx="4168842" cy="2323713"/>
          </a:xfrm>
          <a:prstGeom prst="rect">
            <a:avLst/>
          </a:prstGeom>
          <a:noFill/>
          <a:ln w="15875">
            <a:solidFill>
              <a:srgbClr val="BB0000"/>
            </a:solidFill>
          </a:ln>
        </p:spPr>
        <p:txBody>
          <a:bodyPr wrap="square" rtlCol="0">
            <a:spAutoFit/>
          </a:bodyPr>
          <a:lstStyle/>
          <a:p>
            <a:pPr>
              <a:spcAft>
                <a:spcPts val="600"/>
              </a:spcAft>
            </a:pPr>
            <a:r>
              <a:rPr lang="en-US" sz="1400" b="1" dirty="0">
                <a:latin typeface="Times New Roman" panose="02020603050405020304" pitchFamily="18" charset="0"/>
                <a:cs typeface="Times New Roman" panose="02020603050405020304" pitchFamily="18" charset="0"/>
              </a:rPr>
              <a:t>Market Share</a:t>
            </a:r>
            <a:endParaRPr lang="en-US" sz="1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Nike currently dominates in the Apparel, Footwear &amp; Accessories industry. With revenue of $46.3 billion in FY2025, Nike is more than double the size of its nearest competitor, Adidas.</a:t>
            </a:r>
          </a:p>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According to RBC Capital Markets, Nike and Adidas together account for approximately 25% of global sportswear market share, with Nike leading Adidas (Source: RBC Capital Markets via Business of Fashion, 2024)  </a:t>
            </a:r>
          </a:p>
        </p:txBody>
      </p:sp>
      <p:sp>
        <p:nvSpPr>
          <p:cNvPr id="8" name="TextBox 7">
            <a:extLst>
              <a:ext uri="{FF2B5EF4-FFF2-40B4-BE49-F238E27FC236}">
                <a16:creationId xmlns:a16="http://schemas.microsoft.com/office/drawing/2014/main" id="{7780CBB6-BAC0-4A35-1993-C93A77210608}"/>
              </a:ext>
            </a:extLst>
          </p:cNvPr>
          <p:cNvSpPr txBox="1"/>
          <p:nvPr/>
        </p:nvSpPr>
        <p:spPr>
          <a:xfrm>
            <a:off x="3276516" y="1181275"/>
            <a:ext cx="4168843" cy="2323713"/>
          </a:xfrm>
          <a:prstGeom prst="rect">
            <a:avLst/>
          </a:prstGeom>
          <a:noFill/>
          <a:ln w="15875">
            <a:solidFill>
              <a:srgbClr val="BB0000"/>
            </a:solidFill>
          </a:ln>
        </p:spPr>
        <p:txBody>
          <a:bodyPr wrap="square" rtlCol="0">
            <a:spAutoFit/>
          </a:bodyPr>
          <a:lstStyle/>
          <a:p>
            <a:pPr>
              <a:spcAft>
                <a:spcPts val="600"/>
              </a:spcAft>
            </a:pPr>
            <a:r>
              <a:rPr lang="en-US" sz="1400" b="1" dirty="0">
                <a:latin typeface="Times New Roman" panose="02020603050405020304" pitchFamily="18" charset="0"/>
                <a:cs typeface="Times New Roman" panose="02020603050405020304" pitchFamily="18" charset="0"/>
              </a:rPr>
              <a:t>Upcoming Catalysts</a:t>
            </a:r>
          </a:p>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2026 FIFA World Cup, hosted across major cities in the NA market. Nike’s sponsorships of national teams position it to benefit directly from tournament merchandise and footwear demand. </a:t>
            </a:r>
          </a:p>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2028 Summer Olympics in Los Angeles: Nike has historically seen significant volume uplift in the 12–18 months surrounding Olympic Games</a:t>
            </a:r>
          </a:p>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New product launches are poised to drive DTC growth margin, in particular Greater China</a:t>
            </a:r>
          </a:p>
        </p:txBody>
      </p:sp>
      <p:pic>
        <p:nvPicPr>
          <p:cNvPr id="9" name="Picture 8">
            <a:extLst>
              <a:ext uri="{FF2B5EF4-FFF2-40B4-BE49-F238E27FC236}">
                <a16:creationId xmlns:a16="http://schemas.microsoft.com/office/drawing/2014/main" id="{B37F2540-3280-8A49-25C9-F377CD73BC14}"/>
              </a:ext>
            </a:extLst>
          </p:cNvPr>
          <p:cNvPicPr>
            <a:picLocks noChangeAspect="1"/>
          </p:cNvPicPr>
          <p:nvPr/>
        </p:nvPicPr>
        <p:blipFill>
          <a:blip r:embed="rId4"/>
          <a:stretch>
            <a:fillRect/>
          </a:stretch>
        </p:blipFill>
        <p:spPr>
          <a:xfrm>
            <a:off x="4510445" y="3633832"/>
            <a:ext cx="5607373" cy="2649973"/>
          </a:xfrm>
          <a:prstGeom prst="rect">
            <a:avLst/>
          </a:prstGeom>
          <a:ln w="15875">
            <a:solidFill>
              <a:srgbClr val="BB0000"/>
            </a:solidFill>
          </a:ln>
        </p:spPr>
      </p:pic>
    </p:spTree>
    <p:extLst>
      <p:ext uri="{BB962C8B-B14F-4D97-AF65-F5344CB8AC3E}">
        <p14:creationId xmlns:p14="http://schemas.microsoft.com/office/powerpoint/2010/main" val="1904851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A2849-7108-8643-374A-B4FD604F375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CD49C41-2F44-813C-CF7D-E43F7EB19148}"/>
              </a:ext>
            </a:extLst>
          </p:cNvPr>
          <p:cNvSpPr/>
          <p:nvPr/>
        </p:nvSpPr>
        <p:spPr>
          <a:xfrm>
            <a:off x="0" y="6720840"/>
            <a:ext cx="12192000" cy="137160"/>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98AD4254-BBDF-02BE-964E-BF816DC5A4B2}"/>
              </a:ext>
            </a:extLst>
          </p:cNvPr>
          <p:cNvSpPr/>
          <p:nvPr/>
        </p:nvSpPr>
        <p:spPr>
          <a:xfrm>
            <a:off x="457200" y="457200"/>
            <a:ext cx="1828800" cy="109728"/>
          </a:xfrm>
          <a:prstGeom prst="rect">
            <a:avLst/>
          </a:prstGeom>
          <a:solidFill>
            <a:srgbClr val="BB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49F0EE35-45F5-5EE0-BB08-005F041F0BD3}"/>
              </a:ext>
            </a:extLst>
          </p:cNvPr>
          <p:cNvSpPr txBox="1"/>
          <p:nvPr/>
        </p:nvSpPr>
        <p:spPr>
          <a:xfrm>
            <a:off x="457198" y="685800"/>
            <a:ext cx="4242818"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Financial Analysis &amp; Valuation</a:t>
            </a:r>
          </a:p>
        </p:txBody>
      </p:sp>
      <p:sp>
        <p:nvSpPr>
          <p:cNvPr id="13" name="TextBox 12">
            <a:extLst>
              <a:ext uri="{FF2B5EF4-FFF2-40B4-BE49-F238E27FC236}">
                <a16:creationId xmlns:a16="http://schemas.microsoft.com/office/drawing/2014/main" id="{4991D22C-0495-946A-723F-720831188B2D}"/>
              </a:ext>
            </a:extLst>
          </p:cNvPr>
          <p:cNvSpPr txBox="1"/>
          <p:nvPr/>
        </p:nvSpPr>
        <p:spPr>
          <a:xfrm>
            <a:off x="457199" y="6355080"/>
            <a:ext cx="1828800" cy="276999"/>
          </a:xfrm>
          <a:prstGeom prst="rect">
            <a:avLst/>
          </a:prstGeom>
          <a:noFill/>
        </p:spPr>
        <p:txBody>
          <a:bodyPr wrap="square" rtlCol="0">
            <a:spAutoFit/>
          </a:bodyPr>
          <a:lstStyle/>
          <a:p>
            <a:r>
              <a:rPr lang="en-US" sz="1200">
                <a:latin typeface="Times New Roman" panose="02020603050405020304" pitchFamily="18" charset="0"/>
                <a:cs typeface="Times New Roman" panose="02020603050405020304" pitchFamily="18" charset="0"/>
              </a:rPr>
              <a:t>Consumer Discretionary</a:t>
            </a:r>
          </a:p>
        </p:txBody>
      </p:sp>
      <p:pic>
        <p:nvPicPr>
          <p:cNvPr id="2" name="Picture 1">
            <a:extLst>
              <a:ext uri="{FF2B5EF4-FFF2-40B4-BE49-F238E27FC236}">
                <a16:creationId xmlns:a16="http://schemas.microsoft.com/office/drawing/2014/main" id="{59D8917F-2600-53C9-4F4D-3B7EF97772CF}"/>
              </a:ext>
            </a:extLst>
          </p:cNvPr>
          <p:cNvPicPr>
            <a:picLocks noChangeAspect="1"/>
          </p:cNvPicPr>
          <p:nvPr/>
        </p:nvPicPr>
        <p:blipFill>
          <a:blip r:embed="rId3"/>
          <a:stretch>
            <a:fillRect/>
          </a:stretch>
        </p:blipFill>
        <p:spPr>
          <a:xfrm>
            <a:off x="10739120" y="358902"/>
            <a:ext cx="1162304" cy="653796"/>
          </a:xfrm>
          <a:prstGeom prst="rect">
            <a:avLst/>
          </a:prstGeom>
        </p:spPr>
      </p:pic>
      <p:pic>
        <p:nvPicPr>
          <p:cNvPr id="4" name="Picture 3">
            <a:extLst>
              <a:ext uri="{FF2B5EF4-FFF2-40B4-BE49-F238E27FC236}">
                <a16:creationId xmlns:a16="http://schemas.microsoft.com/office/drawing/2014/main" id="{265BBD66-135D-8A25-0174-52609A7CEC82}"/>
              </a:ext>
            </a:extLst>
          </p:cNvPr>
          <p:cNvPicPr>
            <a:picLocks noChangeAspect="1"/>
          </p:cNvPicPr>
          <p:nvPr/>
        </p:nvPicPr>
        <p:blipFill>
          <a:blip r:embed="rId4"/>
          <a:stretch>
            <a:fillRect/>
          </a:stretch>
        </p:blipFill>
        <p:spPr>
          <a:xfrm>
            <a:off x="457198" y="1174004"/>
            <a:ext cx="4591050" cy="1924050"/>
          </a:xfrm>
          <a:prstGeom prst="rect">
            <a:avLst/>
          </a:prstGeom>
        </p:spPr>
      </p:pic>
      <p:pic>
        <p:nvPicPr>
          <p:cNvPr id="5" name="Picture 4">
            <a:extLst>
              <a:ext uri="{FF2B5EF4-FFF2-40B4-BE49-F238E27FC236}">
                <a16:creationId xmlns:a16="http://schemas.microsoft.com/office/drawing/2014/main" id="{11E7027E-E7AA-9C7A-9DB9-CA49477E9FD1}"/>
              </a:ext>
            </a:extLst>
          </p:cNvPr>
          <p:cNvPicPr>
            <a:picLocks noChangeAspect="1"/>
          </p:cNvPicPr>
          <p:nvPr/>
        </p:nvPicPr>
        <p:blipFill>
          <a:blip r:embed="rId5"/>
          <a:stretch>
            <a:fillRect/>
          </a:stretch>
        </p:blipFill>
        <p:spPr>
          <a:xfrm>
            <a:off x="10294849" y="1168216"/>
            <a:ext cx="1675998" cy="563245"/>
          </a:xfrm>
          <a:prstGeom prst="rect">
            <a:avLst/>
          </a:prstGeom>
        </p:spPr>
      </p:pic>
      <p:pic>
        <p:nvPicPr>
          <p:cNvPr id="8" name="Picture 7">
            <a:extLst>
              <a:ext uri="{FF2B5EF4-FFF2-40B4-BE49-F238E27FC236}">
                <a16:creationId xmlns:a16="http://schemas.microsoft.com/office/drawing/2014/main" id="{83EE4E9E-EDC9-0ADE-88BF-0E6DCFB2B426}"/>
              </a:ext>
            </a:extLst>
          </p:cNvPr>
          <p:cNvPicPr>
            <a:picLocks noChangeAspect="1"/>
          </p:cNvPicPr>
          <p:nvPr/>
        </p:nvPicPr>
        <p:blipFill>
          <a:blip r:embed="rId6"/>
          <a:stretch>
            <a:fillRect/>
          </a:stretch>
        </p:blipFill>
        <p:spPr>
          <a:xfrm>
            <a:off x="10294850" y="1854406"/>
            <a:ext cx="1675997" cy="563245"/>
          </a:xfrm>
          <a:prstGeom prst="rect">
            <a:avLst/>
          </a:prstGeom>
        </p:spPr>
      </p:pic>
      <p:pic>
        <p:nvPicPr>
          <p:cNvPr id="15" name="Picture 14">
            <a:extLst>
              <a:ext uri="{FF2B5EF4-FFF2-40B4-BE49-F238E27FC236}">
                <a16:creationId xmlns:a16="http://schemas.microsoft.com/office/drawing/2014/main" id="{7C297371-A25B-F553-F5CE-A083A795BFCA}"/>
              </a:ext>
            </a:extLst>
          </p:cNvPr>
          <p:cNvPicPr>
            <a:picLocks noChangeAspect="1"/>
          </p:cNvPicPr>
          <p:nvPr/>
        </p:nvPicPr>
        <p:blipFill>
          <a:blip r:embed="rId7"/>
          <a:stretch>
            <a:fillRect/>
          </a:stretch>
        </p:blipFill>
        <p:spPr>
          <a:xfrm>
            <a:off x="5213730" y="1174004"/>
            <a:ext cx="4915637" cy="1924050"/>
          </a:xfrm>
          <a:prstGeom prst="rect">
            <a:avLst/>
          </a:prstGeom>
        </p:spPr>
      </p:pic>
      <p:pic>
        <p:nvPicPr>
          <p:cNvPr id="18" name="Picture 17">
            <a:extLst>
              <a:ext uri="{FF2B5EF4-FFF2-40B4-BE49-F238E27FC236}">
                <a16:creationId xmlns:a16="http://schemas.microsoft.com/office/drawing/2014/main" id="{A0ECBC1D-C5BE-CEB7-4B0A-A540A2DD1981}"/>
              </a:ext>
            </a:extLst>
          </p:cNvPr>
          <p:cNvPicPr>
            <a:picLocks noChangeAspect="1"/>
          </p:cNvPicPr>
          <p:nvPr/>
        </p:nvPicPr>
        <p:blipFill>
          <a:blip r:embed="rId8"/>
          <a:stretch>
            <a:fillRect/>
          </a:stretch>
        </p:blipFill>
        <p:spPr>
          <a:xfrm>
            <a:off x="457197" y="3429000"/>
            <a:ext cx="11513649" cy="2604688"/>
          </a:xfrm>
          <a:prstGeom prst="rect">
            <a:avLst/>
          </a:prstGeom>
        </p:spPr>
      </p:pic>
      <p:sp>
        <p:nvSpPr>
          <p:cNvPr id="19" name="Slide Number Placeholder 18">
            <a:extLst>
              <a:ext uri="{FF2B5EF4-FFF2-40B4-BE49-F238E27FC236}">
                <a16:creationId xmlns:a16="http://schemas.microsoft.com/office/drawing/2014/main" id="{13791917-9866-AEDC-080E-BFFC9D454D11}"/>
              </a:ext>
            </a:extLst>
          </p:cNvPr>
          <p:cNvSpPr>
            <a:spLocks noGrp="1"/>
          </p:cNvSpPr>
          <p:nvPr>
            <p:ph type="sldNum" sz="quarter" idx="12"/>
          </p:nvPr>
        </p:nvSpPr>
        <p:spPr/>
        <p:txBody>
          <a:bodyPr/>
          <a:lstStyle/>
          <a:p>
            <a:fld id="{1BC61D95-3A4B-854A-99CD-5C93B78D6681}" type="slidenum">
              <a:rPr lang="en-US" smtClean="0"/>
              <a:t>9</a:t>
            </a:fld>
            <a:endParaRPr lang="en-US"/>
          </a:p>
        </p:txBody>
      </p:sp>
    </p:spTree>
    <p:extLst>
      <p:ext uri="{BB962C8B-B14F-4D97-AF65-F5344CB8AC3E}">
        <p14:creationId xmlns:p14="http://schemas.microsoft.com/office/powerpoint/2010/main" val="1399435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TotalTime>
  <Words>4157</Words>
  <Application>Microsoft Macintosh PowerPoint</Application>
  <PresentationFormat>Widescreen</PresentationFormat>
  <Paragraphs>506</Paragraphs>
  <Slides>23</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Times</vt:lpstr>
      <vt:lpstr>Aptos</vt:lpstr>
      <vt:lpstr>Aptos Display</vt:lpstr>
      <vt:lpstr>Arial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Bai, Quinn</dc:creator>
  <cp:lastModifiedBy>Bai, Quinn</cp:lastModifiedBy>
  <cp:revision>2</cp:revision>
  <dcterms:created xsi:type="dcterms:W3CDTF">2026-04-06T18:53:45Z</dcterms:created>
  <dcterms:modified xsi:type="dcterms:W3CDTF">2026-04-08T03:04:20Z</dcterms:modified>
</cp:coreProperties>
</file>