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9"/>
  </p:notesMasterIdLst>
  <p:sldIdLst>
    <p:sldId id="256" r:id="rId2"/>
    <p:sldId id="269" r:id="rId3"/>
    <p:sldId id="263" r:id="rId4"/>
    <p:sldId id="264" r:id="rId5"/>
    <p:sldId id="273" r:id="rId6"/>
    <p:sldId id="275" r:id="rId7"/>
    <p:sldId id="276" r:id="rId8"/>
    <p:sldId id="268" r:id="rId9"/>
    <p:sldId id="261" r:id="rId10"/>
    <p:sldId id="270" r:id="rId11"/>
    <p:sldId id="271" r:id="rId12"/>
    <p:sldId id="272" r:id="rId13"/>
    <p:sldId id="258" r:id="rId14"/>
    <p:sldId id="280" r:id="rId15"/>
    <p:sldId id="283" r:id="rId16"/>
    <p:sldId id="267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596419-A6C2-EB47-91AC-F71A01B1491A}" v="14" dt="2026-03-10T18:05:48.761"/>
    <p1510:client id="{64D4681A-32E1-BA49-920A-44D9A9370D1E}" v="1251" dt="2026-03-10T21:05:30.383"/>
    <p1510:client id="{AF52129D-2C8D-9F1D-125F-C7135144300B}" v="2205" dt="2026-03-10T14:55:37.852"/>
    <p1510:client id="{AFE2317B-F617-5240-A179-791965691969}" v="36" dt="2026-03-10T20:18:06.253"/>
    <p1510:client id="{B32D9FEC-2EA8-BCCF-DD30-0CA5300E206C}" v="2" dt="2026-03-10T22:08:54.243"/>
    <p1510:client id="{C2CCCFEB-9E41-EE4B-82F0-35053689DD75}" v="253" dt="2026-03-10T20:51:51.551"/>
    <p1510:client id="{E8346170-8E1D-DB1B-DC8A-D0ECB855AC1F}" v="6" dt="2026-03-10T18:03:49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FDABA-AC51-4A8F-8BA7-0FA1F3C8D030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0D6A-86CA-464F-8C72-74097FA14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4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Growth names (Amazon, Tesla) account for over half of the sector’s market capitalization, creating significant concentration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Mature names (Marriott, McDonald’s) can still create value via pricing power and franchising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200">
                <a:latin typeface="Times New Roman"/>
                <a:cs typeface="Times New Roman"/>
              </a:rPr>
              <a:t>Firms sell non-essential goods and services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200">
                <a:latin typeface="Times New Roman"/>
                <a:cs typeface="Times New Roman"/>
              </a:rPr>
              <a:t>Spending is highly dependent on disposable income and consumer confidence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200">
                <a:latin typeface="Times New Roman"/>
                <a:cs typeface="Times New Roman"/>
              </a:rPr>
              <a:t>Highly cyclical and highly competitive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200">
                <a:latin typeface="Times New Roman"/>
                <a:cs typeface="Times New Roman"/>
              </a:rPr>
              <a:t>One of the first sectors to suffer in downturns and one of the first to recover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200">
                <a:latin typeface="Times New Roman"/>
                <a:cs typeface="Times New Roman"/>
              </a:rPr>
              <a:t>Contains both mature legacy firms and high growth evolving firms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2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64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0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Mention Large Dip From Liberation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92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96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B0D6A-86CA-464F-8C72-74097FA144E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2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3485-CC14-43CF-A1A4-0A9AAC7EB708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80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6236-DF95-498E-ADCB-A0B01D991270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1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6BE18-DAD7-4CF6-A6B8-669FE0948542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9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9416-F602-4E41-96FF-3AE29764CA3F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7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F4A5E-B357-4C4F-94A5-7C7DB235016A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2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EF6DB-ADE1-43E4-B98F-8D06E74354C9}" type="datetime1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76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A85E-7846-4217-BDC2-CBED01D8FFD5}" type="datetime1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7639-476B-4793-B199-3921DDB38C50}" type="datetime1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B12D-EF17-40BD-AC2F-12C49C8D82E4}" type="datetime1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0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DEBE7-5AC8-468D-831A-C5E87B643B94}" type="datetime1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8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0DE0-E0C6-4D76-B8C6-395DB66DA496}" type="datetime1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0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9A1A1E-A1EC-4703-A0DD-A52F1E027A38}" type="datetime1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2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xperian.com/automotive/auto-finance-market-report" TargetMode="External"/><Relationship Id="rId13" Type="http://schemas.openxmlformats.org/officeDocument/2006/relationships/hyperlink" Target="https://data.sca.isr.umich.edu/" TargetMode="External"/><Relationship Id="rId3" Type="http://schemas.openxmlformats.org/officeDocument/2006/relationships/hyperlink" Target="https://www.bankrate.com/finance/credit-cards/minimum-payment-stats/" TargetMode="External"/><Relationship Id="rId7" Type="http://schemas.openxmlformats.org/officeDocument/2006/relationships/hyperlink" Target="https://www.goldmansachs.com/insights/articles/us-consumer-outlook-2026" TargetMode="External"/><Relationship Id="rId12" Type="http://schemas.openxmlformats.org/officeDocument/2006/relationships/hyperlink" Target="https://fred.stlouisfed.org/series/AHETPI" TargetMode="External"/><Relationship Id="rId2" Type="http://schemas.openxmlformats.org/officeDocument/2006/relationships/hyperlink" Target="https://www.newyorkfed.org/microeconomics/hhdc" TargetMode="External"/><Relationship Id="rId16" Type="http://schemas.openxmlformats.org/officeDocument/2006/relationships/hyperlink" Target="https://fred.stlouisfed.org/series/PPIAC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ankrate.com/banking/savings/average-savings-rate/" TargetMode="External"/><Relationship Id="rId11" Type="http://schemas.openxmlformats.org/officeDocument/2006/relationships/hyperlink" Target="https://www.epi.org/nominal-wage-tracker/" TargetMode="External"/><Relationship Id="rId5" Type="http://schemas.openxmlformats.org/officeDocument/2006/relationships/hyperlink" Target="https://www.bea.gov/data/income-saving/personal-saving-rate" TargetMode="External"/><Relationship Id="rId15" Type="http://schemas.openxmlformats.org/officeDocument/2006/relationships/hyperlink" Target="https://morningconsult.com/consumer-sentiment-tracker" TargetMode="External"/><Relationship Id="rId10" Type="http://schemas.openxmlformats.org/officeDocument/2006/relationships/hyperlink" Target="https://www.bls.gov/news.release/realer.nr0.htm" TargetMode="External"/><Relationship Id="rId4" Type="http://schemas.openxmlformats.org/officeDocument/2006/relationships/hyperlink" Target="https://www.bankrate.com/finance/credit-cards/credit-card-debt-survey/" TargetMode="External"/><Relationship Id="rId9" Type="http://schemas.openxmlformats.org/officeDocument/2006/relationships/hyperlink" Target="https://www.transunion.com/blog/consumer-credit-report" TargetMode="External"/><Relationship Id="rId14" Type="http://schemas.openxmlformats.org/officeDocument/2006/relationships/hyperlink" Target="https://www.conference-board.org/topics/consumer-confidenc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00CF21-788F-A54C-08D5-2ECD70413605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98621-88F8-08AB-EE6D-48C7A5429015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E6CBB-1A24-AB9B-15E7-A959E6C3A089}"/>
              </a:ext>
            </a:extLst>
          </p:cNvPr>
          <p:cNvSpPr txBox="1"/>
          <p:nvPr/>
        </p:nvSpPr>
        <p:spPr>
          <a:xfrm>
            <a:off x="914400" y="1142645"/>
            <a:ext cx="97823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BUSFIN 4228 - Consumer Discretionary Sector 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773BE2-5D39-BF09-9CF9-9A0B83EAAE8D}"/>
              </a:ext>
            </a:extLst>
          </p:cNvPr>
          <p:cNvSpPr txBox="1"/>
          <p:nvPr/>
        </p:nvSpPr>
        <p:spPr>
          <a:xfrm>
            <a:off x="914400" y="1633559"/>
            <a:ext cx="1681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March 10,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81CE7-6BB7-1417-3F71-3CD0A802B1D6}"/>
              </a:ext>
            </a:extLst>
          </p:cNvPr>
          <p:cNvSpPr txBox="1"/>
          <p:nvPr/>
        </p:nvSpPr>
        <p:spPr>
          <a:xfrm>
            <a:off x="914400" y="6045260"/>
            <a:ext cx="7377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Members: Kun (Quinn) Bai, Reed Andrews, Kailyn Amadio, Tyler Axelsen, William Bertin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9593B-6F89-A330-91D8-AD585899A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42EF39-76B7-0052-91A8-F33DB0050102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EACEB4-8A70-CAED-B679-C6003956E43A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A8F01C-89A6-6575-B502-6C84F49B620A}"/>
              </a:ext>
            </a:extLst>
          </p:cNvPr>
          <p:cNvSpPr txBox="1"/>
          <p:nvPr/>
        </p:nvSpPr>
        <p:spPr>
          <a:xfrm>
            <a:off x="457199" y="685800"/>
            <a:ext cx="507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Valuation Analysis – Company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522C84-463E-9BEE-B1BD-9700D2C70241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70E82B6-639D-86C9-5456-69B47CFC6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C1294F3-14CF-86A4-80CD-4F0C861F163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54906" y="1318522"/>
            <a:ext cx="8282185" cy="44074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D672FD-8387-C54A-DD82-16786E643711}"/>
              </a:ext>
            </a:extLst>
          </p:cNvPr>
          <p:cNvSpPr txBox="1"/>
          <p:nvPr/>
        </p:nvSpPr>
        <p:spPr>
          <a:xfrm>
            <a:off x="5034642" y="6385858"/>
            <a:ext cx="2122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</a:t>
            </a:r>
          </a:p>
        </p:txBody>
      </p:sp>
    </p:spTree>
    <p:extLst>
      <p:ext uri="{BB962C8B-B14F-4D97-AF65-F5344CB8AC3E}">
        <p14:creationId xmlns:p14="http://schemas.microsoft.com/office/powerpoint/2010/main" val="3209576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68646A-DC68-0FFA-F319-97BBBE4C5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4B125B-FB92-38EC-9D4A-A3856CBAA093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E13DF7-366D-162D-1ABC-0BAAA4A7223D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070C07-0ED4-87F8-C55C-5B0C7A3A73E8}"/>
              </a:ext>
            </a:extLst>
          </p:cNvPr>
          <p:cNvSpPr txBox="1"/>
          <p:nvPr/>
        </p:nvSpPr>
        <p:spPr>
          <a:xfrm>
            <a:off x="457197" y="685800"/>
            <a:ext cx="8425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Business Analysis and Outlook – Restaurants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E27A0B-F208-07CD-7A28-F31C664A7E4F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BC4F13-F853-EEC5-53F6-F418FB044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233CB6-8B58-B3CA-50CF-91755FA61819}"/>
              </a:ext>
            </a:extLst>
          </p:cNvPr>
          <p:cNvSpPr txBox="1"/>
          <p:nvPr/>
        </p:nvSpPr>
        <p:spPr>
          <a:xfrm>
            <a:off x="4724474" y="6385858"/>
            <a:ext cx="2743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Bloomberg Intelligence</a:t>
            </a:r>
          </a:p>
        </p:txBody>
      </p:sp>
      <p:pic>
        <p:nvPicPr>
          <p:cNvPr id="26" name="Picture 25" descr="A graph with lines and dots&#10;&#10;AI-generated content may be incorrect.">
            <a:extLst>
              <a:ext uri="{FF2B5EF4-FFF2-40B4-BE49-F238E27FC236}">
                <a16:creationId xmlns:a16="http://schemas.microsoft.com/office/drawing/2014/main" id="{036D6948-7154-AEB3-56C5-20E50D413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74" y="3576633"/>
            <a:ext cx="4205640" cy="2550844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31" name="Picture 30" descr="A graph of a graph on a black background&#10;&#10;AI-generated content may be incorrect.">
            <a:extLst>
              <a:ext uri="{FF2B5EF4-FFF2-40B4-BE49-F238E27FC236}">
                <a16:creationId xmlns:a16="http://schemas.microsoft.com/office/drawing/2014/main" id="{BF348FFC-7848-AD26-A3A2-9732316D0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74" y="966957"/>
            <a:ext cx="4205640" cy="2565296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A3B8715-F7A1-21AD-2F10-0E8A61416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45" y="1220653"/>
            <a:ext cx="5023383" cy="47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4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60D056-C2E1-FBA3-F83D-90EA26447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8738C7-1DE9-DCD7-87F7-B57C0ED02A13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7EA6F-6FFC-CCFA-DDFA-1E994A148008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77B385-FB03-ECED-B58E-0C1927B24515}"/>
              </a:ext>
            </a:extLst>
          </p:cNvPr>
          <p:cNvSpPr txBox="1"/>
          <p:nvPr/>
        </p:nvSpPr>
        <p:spPr>
          <a:xfrm>
            <a:off x="457198" y="685800"/>
            <a:ext cx="594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Business Analysis and Outlook – Apparel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06E30D-A7C3-7C83-574E-525D3FED772E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BF6504F-4C1A-51FA-D14A-189B169E8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27B50F-0D0F-9D54-7920-547C7984ED32}"/>
              </a:ext>
            </a:extLst>
          </p:cNvPr>
          <p:cNvSpPr txBox="1"/>
          <p:nvPr/>
        </p:nvSpPr>
        <p:spPr>
          <a:xfrm>
            <a:off x="4724474" y="6385858"/>
            <a:ext cx="2743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Bloomberg Intelligence</a:t>
            </a:r>
          </a:p>
        </p:txBody>
      </p:sp>
      <p:pic>
        <p:nvPicPr>
          <p:cNvPr id="12" name="Picture 1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398608B9-0DC2-408E-7F5F-79A83641A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8" y="1196253"/>
            <a:ext cx="4711699" cy="4947284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8A0AFF-4A0E-DA50-589B-3D2FFA6C7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48" y="1260860"/>
            <a:ext cx="4711700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18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2B88FF-119F-1BFB-2900-F751491A092A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5629DD-ED4A-F233-E325-E09E65176DB2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BE70BF-9E71-9BEF-8FCD-CAFA0E8EFCBF}"/>
              </a:ext>
            </a:extLst>
          </p:cNvPr>
          <p:cNvSpPr txBox="1"/>
          <p:nvPr/>
        </p:nvSpPr>
        <p:spPr>
          <a:xfrm>
            <a:off x="457199" y="685800"/>
            <a:ext cx="3453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Valuation and Outlook - Lodging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B97FD0-AF1E-D2DE-F654-B0465A76572D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5C90B2E-83F4-3EE8-71EF-F42D0D6B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D37BF-53D9-900B-1358-7A2598C3986B}"/>
              </a:ext>
            </a:extLst>
          </p:cNvPr>
          <p:cNvSpPr txBox="1"/>
          <p:nvPr/>
        </p:nvSpPr>
        <p:spPr>
          <a:xfrm>
            <a:off x="4724474" y="6385858"/>
            <a:ext cx="2743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Bloomberg Intelligence</a:t>
            </a:r>
          </a:p>
        </p:txBody>
      </p:sp>
      <p:pic>
        <p:nvPicPr>
          <p:cNvPr id="4" name="Picture 3" descr="A black and white chart with white text&#10;&#10;AI-generated content may be incorrect.">
            <a:extLst>
              <a:ext uri="{FF2B5EF4-FFF2-40B4-BE49-F238E27FC236}">
                <a16:creationId xmlns:a16="http://schemas.microsoft.com/office/drawing/2014/main" id="{DDF5F9B0-A9E4-3486-E4AA-07FB6FD1B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56" y="3895074"/>
            <a:ext cx="4510334" cy="2255167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CC6CC2-6542-FDCA-4867-B49B2A3C8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79" y="1304043"/>
            <a:ext cx="5117067" cy="44274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0A5344-9E37-8915-F724-7508CF33B0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92" y="707759"/>
            <a:ext cx="4146862" cy="2993027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</p:spTree>
    <p:extLst>
      <p:ext uri="{BB962C8B-B14F-4D97-AF65-F5344CB8AC3E}">
        <p14:creationId xmlns:p14="http://schemas.microsoft.com/office/powerpoint/2010/main" val="636543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630F9-357D-1898-5495-E11410EFB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B3679F-2338-1455-A7D4-EDF27D203039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520014-48CA-8218-E677-F14F4BAFFC5A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2668F-AAE5-D162-227B-000E19E688CD}"/>
              </a:ext>
            </a:extLst>
          </p:cNvPr>
          <p:cNvSpPr txBox="1"/>
          <p:nvPr/>
        </p:nvSpPr>
        <p:spPr>
          <a:xfrm>
            <a:off x="457198" y="685800"/>
            <a:ext cx="42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Valuation and Outlook – E-Commerce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5F96D7-C1A5-F9F8-494F-52B1985B9EBE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09DCC28-BA3B-D889-4505-729AA660A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1EC7B3-54D5-49A0-1EA9-5903A687D493}"/>
              </a:ext>
            </a:extLst>
          </p:cNvPr>
          <p:cNvSpPr txBox="1"/>
          <p:nvPr/>
        </p:nvSpPr>
        <p:spPr>
          <a:xfrm>
            <a:off x="4724474" y="6385858"/>
            <a:ext cx="2743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Bloomberg Intelligence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11A9ED10-2347-90D3-6E72-7CCD80080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87" y="783995"/>
            <a:ext cx="5309386" cy="2645005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5" name="Picture 4" descr="A screen shot of a chart&#10;&#10;AI-generated content may be incorrect.">
            <a:extLst>
              <a:ext uri="{FF2B5EF4-FFF2-40B4-BE49-F238E27FC236}">
                <a16:creationId xmlns:a16="http://schemas.microsoft.com/office/drawing/2014/main" id="{964098F9-13A9-0A70-FFA1-45599CF13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87" y="3527304"/>
            <a:ext cx="5309386" cy="2581895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pic>
        <p:nvPicPr>
          <p:cNvPr id="3" name="Picture 2" descr="A white and red page with text&#10;&#10;AI-generated content may be incorrect.">
            <a:extLst>
              <a:ext uri="{FF2B5EF4-FFF2-40B4-BE49-F238E27FC236}">
                <a16:creationId xmlns:a16="http://schemas.microsoft.com/office/drawing/2014/main" id="{4143D2F1-69BB-E4E7-0382-C46F000AA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49" y="1172647"/>
            <a:ext cx="4184869" cy="4942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4970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C0DB2-0760-F4AD-4C1E-4B11407C5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21CE7B-DB2E-3114-EFFF-7B50A98C545E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9851FB-179E-6E27-36E5-FCAFA342F156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EDDBA1-CF58-118F-6847-64C0379D6103}"/>
              </a:ext>
            </a:extLst>
          </p:cNvPr>
          <p:cNvSpPr txBox="1"/>
          <p:nvPr/>
        </p:nvSpPr>
        <p:spPr>
          <a:xfrm>
            <a:off x="457198" y="685800"/>
            <a:ext cx="7183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Valuation and Outlook – Auto-Parts Suppliers and Hardline Retail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F87D60-7284-5486-0AEC-B4E2BA6235E1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A652A10-B1F6-D153-29C2-D85562159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66D6A0-B542-2A5A-7B87-AD08BEE188F3}"/>
              </a:ext>
            </a:extLst>
          </p:cNvPr>
          <p:cNvSpPr txBox="1"/>
          <p:nvPr/>
        </p:nvSpPr>
        <p:spPr>
          <a:xfrm>
            <a:off x="4724474" y="6385858"/>
            <a:ext cx="2743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Bloomberg Intelligence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1E1EF-76F3-08A4-725B-0A14DB619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300" y="1203838"/>
            <a:ext cx="4980972" cy="41485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AFCE35-EA88-3A47-4695-AF110A9B8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94" y="1203838"/>
            <a:ext cx="47117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03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4C734D-1024-1925-9905-05C77E3A9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A46D0A-F80C-42B1-7CA5-83CA80883591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A40755-0761-098B-5391-C763CE59DD7E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1BDF0B-C75F-C051-D64A-40D9D788CB91}"/>
              </a:ext>
            </a:extLst>
          </p:cNvPr>
          <p:cNvSpPr txBox="1"/>
          <p:nvPr/>
        </p:nvSpPr>
        <p:spPr>
          <a:xfrm>
            <a:off x="457199" y="685800"/>
            <a:ext cx="451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A67839-D704-9130-8EA9-8641B1BADA08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0FE70BD-B9AC-5A7F-7124-F5686052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E97976-5DB5-9070-0EC9-5ADB37A4E592}"/>
              </a:ext>
            </a:extLst>
          </p:cNvPr>
          <p:cNvSpPr txBox="1"/>
          <p:nvPr/>
        </p:nvSpPr>
        <p:spPr>
          <a:xfrm>
            <a:off x="457200" y="1055132"/>
            <a:ext cx="10311206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We recommend 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remaining underweight 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onsumer discretionary sector because high consumer debt, weak savings and sentiment, inflationary pressures, and rising input costs increase the risk of reduced discretionary spending and margin compression across the sector.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4A4454-7C2F-7356-E4E4-FE708BA807EF}"/>
              </a:ext>
            </a:extLst>
          </p:cNvPr>
          <p:cNvSpPr txBox="1"/>
          <p:nvPr/>
        </p:nvSpPr>
        <p:spPr>
          <a:xfrm>
            <a:off x="457199" y="2102882"/>
            <a:ext cx="4512366" cy="35702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B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Risks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Consumer confidence at 56.6 (</a:t>
            </a:r>
            <a:r>
              <a:rPr lang="en-US" sz="1200" err="1">
                <a:latin typeface="Times New Roman" panose="02020603050405020304" pitchFamily="18" charset="0"/>
              </a:rPr>
              <a:t>UMich</a:t>
            </a:r>
            <a:r>
              <a:rPr lang="en-US" sz="1200">
                <a:latin typeface="Times New Roman" panose="02020603050405020304" pitchFamily="18" charset="0"/>
              </a:rPr>
              <a:t>), 40% below Jan 2025; credit card debt at $1.277T with 19.6% avg rates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Iran/Strait of Hormuz disruption raising oil +25%; JPMorgan estimates $1/gal gas increase costs households ~$100/month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Tariff uncertainty raising input costs and compressing margins; Deloitte expects core PCE to reach 3% in 2026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Personal savings rate at 3.6% leaves consumers with minimal buffer; only 57% of workers saw wages outpace inflation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Late-cycle characteristics: stretched valuations, elevated debt, and margin pressure suggest cyclical slowdown risk</a:t>
            </a:r>
          </a:p>
          <a:p>
            <a:endParaRPr lang="en-US" sz="600">
              <a:latin typeface="Times New Roman" panose="02020603050405020304" pitchFamily="18" charset="0"/>
            </a:endParaRPr>
          </a:p>
          <a:p>
            <a:r>
              <a:rPr lang="en-US" sz="1400" b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Upside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Faster-than-expected resolution of Iran conflict could ease oil prices and boost consumer spending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Fed rate cuts could lower borrowing costs and re-accelerate housing/durable goods demand</a:t>
            </a:r>
          </a:p>
          <a:p>
            <a:pPr marL="285750" indent="-285750">
              <a:buFont typeface="Arial"/>
              <a:buChar char="•"/>
            </a:pPr>
            <a:r>
              <a:rPr lang="en-US" sz="1200">
                <a:latin typeface="Times New Roman" panose="02020603050405020304" pitchFamily="18" charset="0"/>
              </a:rPr>
              <a:t>Strong labor market resilience could sustain spending despite headwinds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E5F1B2-1903-CB39-8B9F-193900E3C5FB}"/>
              </a:ext>
            </a:extLst>
          </p:cNvPr>
          <p:cNvSpPr txBox="1"/>
          <p:nvPr/>
        </p:nvSpPr>
        <p:spPr>
          <a:xfrm>
            <a:off x="4969565" y="2310667"/>
            <a:ext cx="5712780" cy="31546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Industry Positioning vs. S&amp;P 500</a:t>
            </a:r>
          </a:p>
          <a:p>
            <a:endParaRPr lang="en-US" sz="1200">
              <a:latin typeface="Times New Roman" panose="02020603050405020304" pitchFamily="18" charset="0"/>
            </a:endParaRPr>
          </a:p>
          <a:p>
            <a:r>
              <a:rPr lang="en-US" sz="1200" b="1">
                <a:solidFill>
                  <a:srgbClr val="006600"/>
                </a:solidFill>
                <a:latin typeface="Times New Roman" panose="02020603050405020304" pitchFamily="18" charset="0"/>
              </a:rPr>
              <a:t>Overweight within sector:</a:t>
            </a:r>
          </a:p>
          <a:p>
            <a:pPr marL="285750" indent="-285750">
              <a:buFont typeface="Arial"/>
              <a:buChar char="•"/>
            </a:pPr>
            <a:r>
              <a:rPr lang="en-US" sz="1200" b="1">
                <a:latin typeface="Times New Roman" panose="02020603050405020304" pitchFamily="18" charset="0"/>
              </a:rPr>
              <a:t>Consumer Services (Restaurants/Lodging): </a:t>
            </a:r>
            <a:r>
              <a:rPr lang="en-US" sz="1200">
                <a:latin typeface="Times New Roman" panose="02020603050405020304" pitchFamily="18" charset="0"/>
              </a:rPr>
              <a:t>Pricing power via franchising models (MCD, SBUX); pent-up travel demand benefits lodging (MAR, RCL)</a:t>
            </a:r>
          </a:p>
          <a:p>
            <a:pPr marL="285750" indent="-285750">
              <a:buFont typeface="Arial"/>
              <a:buChar char="•"/>
            </a:pPr>
            <a:r>
              <a:rPr lang="en-US" sz="1200" b="1">
                <a:latin typeface="Times New Roman" panose="02020603050405020304" pitchFamily="18" charset="0"/>
              </a:rPr>
              <a:t>Broadline/Discount Retail: </a:t>
            </a:r>
            <a:r>
              <a:rPr lang="en-US" sz="1200">
                <a:latin typeface="Times New Roman" panose="02020603050405020304" pitchFamily="18" charset="0"/>
              </a:rPr>
              <a:t>Trade-down effect benefits off-price retailers (TJX) and value-oriented e-commerce (AMZN) in a weakening consumer environment</a:t>
            </a:r>
          </a:p>
          <a:p>
            <a:endParaRPr lang="en-US" sz="1200">
              <a:latin typeface="Times New Roman" panose="02020603050405020304" pitchFamily="18" charset="0"/>
            </a:endParaRPr>
          </a:p>
          <a:p>
            <a:r>
              <a:rPr lang="en-US" sz="1200" b="1">
                <a:solidFill>
                  <a:srgbClr val="BB0000"/>
                </a:solidFill>
                <a:latin typeface="Times New Roman" panose="02020603050405020304" pitchFamily="18" charset="0"/>
              </a:rPr>
              <a:t>Underweight within sector:</a:t>
            </a:r>
          </a:p>
          <a:p>
            <a:pPr marL="285750" indent="-285750">
              <a:buFont typeface="Arial"/>
              <a:buChar char="•"/>
            </a:pPr>
            <a:r>
              <a:rPr lang="en-US" sz="1200" b="1">
                <a:latin typeface="Times New Roman" panose="02020603050405020304" pitchFamily="18" charset="0"/>
              </a:rPr>
              <a:t>Automobiles &amp; Components: </a:t>
            </a:r>
            <a:r>
              <a:rPr lang="en-US" sz="1200">
                <a:latin typeface="Times New Roman" panose="02020603050405020304" pitchFamily="18" charset="0"/>
              </a:rPr>
              <a:t>Tariff exposure on imported parts, high ticket prices deter consumers with stretched budgets; elevated auto loan delinquencies</a:t>
            </a:r>
          </a:p>
          <a:p>
            <a:pPr marL="285750" indent="-285750">
              <a:buFont typeface="Arial"/>
              <a:buChar char="•"/>
            </a:pPr>
            <a:r>
              <a:rPr lang="en-US" sz="1200" b="1">
                <a:latin typeface="Times New Roman" panose="02020603050405020304" pitchFamily="18" charset="0"/>
              </a:rPr>
              <a:t>Textiles/Apparel &amp; Luxury Goods: </a:t>
            </a:r>
            <a:r>
              <a:rPr lang="en-US" sz="1200">
                <a:latin typeface="Times New Roman" panose="02020603050405020304" pitchFamily="18" charset="0"/>
              </a:rPr>
              <a:t>Highly discretionary; weakening consumer sentiment and falling real wages create direct demand risk; tariffs on imports pressure margins</a:t>
            </a:r>
          </a:p>
          <a:p>
            <a:pPr marL="285750" indent="-285750">
              <a:buFont typeface="Arial"/>
              <a:buChar char="•"/>
            </a:pPr>
            <a:r>
              <a:rPr lang="en-US" sz="1200" b="1">
                <a:latin typeface="Times New Roman" panose="02020603050405020304" pitchFamily="18" charset="0"/>
              </a:rPr>
              <a:t>Household Durables: </a:t>
            </a:r>
            <a:r>
              <a:rPr lang="en-US" sz="1200">
                <a:latin typeface="Times New Roman" panose="02020603050405020304" pitchFamily="18" charset="0"/>
              </a:rPr>
              <a:t>Big-ticket items (appliances, furniture) are first to be deferred when budgets tighten; housing market slowdown adds pressure</a:t>
            </a:r>
          </a:p>
        </p:txBody>
      </p:sp>
    </p:spTree>
    <p:extLst>
      <p:ext uri="{BB962C8B-B14F-4D97-AF65-F5344CB8AC3E}">
        <p14:creationId xmlns:p14="http://schemas.microsoft.com/office/powerpoint/2010/main" val="245706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24ECC-604A-A37E-321B-C400A3B09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EA7DEE-1C23-E077-6E50-4153A547CC83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41CC28-7764-F03A-45D8-8597885AD335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9C7F7F-14BF-A5B5-3099-0BFF625EBD58}"/>
              </a:ext>
            </a:extLst>
          </p:cNvPr>
          <p:cNvSpPr txBox="1"/>
          <p:nvPr/>
        </p:nvSpPr>
        <p:spPr>
          <a:xfrm>
            <a:off x="457199" y="685800"/>
            <a:ext cx="3453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E43810-1635-A45D-D1C0-6E116B54D89E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F728636-FFE2-572A-3E46-2913B9F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0FF34E-08A5-F8DC-9373-1962CDE2B3D0}"/>
              </a:ext>
            </a:extLst>
          </p:cNvPr>
          <p:cNvSpPr txBox="1"/>
          <p:nvPr/>
        </p:nvSpPr>
        <p:spPr>
          <a:xfrm>
            <a:off x="457199" y="1055132"/>
            <a:ext cx="10924403" cy="4939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NY Fed Q4 2025 Household Debt Report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https://www.newyorkfed.org/microeconomics/hhdc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CFPB / Bankrate Credit Card Interest &amp; Minimum Payments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https://www.bankrate.com/finance/credit-cards/minimum-payment-stats/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Bankrate Credit Card Debt Impact Survey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https://www.bankrate.com/finance/credit-cards/credit-card-debt-survey/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BEA Personal Savings Rate (December 2025)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https://www.bea.gov/data/income-saving/personal-saving-rate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Bankrate Savings Rate Analysis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https://www.bankrate.com/banking/savings/average-savings-rate/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/>
                <a:cs typeface="Times New Roman"/>
              </a:rPr>
              <a:t>Goldman Sachs / Oxford Economics 2026 Consumer Outlook — </a:t>
            </a:r>
            <a:r>
              <a:rPr lang="en-US" sz="1500">
                <a:latin typeface="Times New Roman"/>
                <a:cs typeface="Times New Roman"/>
                <a:hlinkClick r:id="rId7"/>
              </a:rPr>
              <a:t>https://www.goldmansachs.com/insights/articles/us-consumer-outlook-2026</a:t>
            </a:r>
            <a:endParaRPr lang="en-US" sz="1500">
              <a:latin typeface="Times New Roman"/>
              <a:cs typeface="Times New Roman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NY Fed Auto Loan Delinquency Q3 2025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https://www.newyorkfed.org/microeconomics/hhdc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Experian State of the Automotive Finance Market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https://www.experian.com/automotive/auto-finance-market-report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TransUnion Consumer Credit Industry Insights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https://www.transunion.com/blog/consumer-credit-report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BLS Real Earnings Summary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https://www.bls.gov/news.release/realer.nr0.htm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EPI Nominal Wage Tracker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https://www.epi.org/nominal-wage-tracker/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FRED Real Average Hourly Earnings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https://fred.stlouisfed.org/series/AHETPI</a:t>
            </a: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Michigan Consumer Sentiment (Feb 2026)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https://data.sca.isr.umich.edu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Conference Board Consumer Confidence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https://www.conference-board.org/topics/consumer-confidence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Morning Consult Consumer Sentiment Tracker — </a:t>
            </a: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https://morningconsult.com/consumer-sentiment-tracker</a:t>
            </a:r>
          </a:p>
          <a:p>
            <a:r>
              <a:rPr lang="en-US" sz="1500">
                <a:latin typeface="Times New Roman"/>
                <a:cs typeface="Times New Roman"/>
              </a:rPr>
              <a:t>Producer Price Index (FRED) - </a:t>
            </a:r>
            <a:r>
              <a:rPr lang="en-US" sz="1500">
                <a:latin typeface="Times New Roman"/>
                <a:ea typeface="+mn-lt"/>
                <a:cs typeface="Times New Roman"/>
                <a:hlinkClick r:id="rId16"/>
              </a:rPr>
              <a:t>https://fred.stlouisfed.org/series/PPIACO</a:t>
            </a:r>
            <a:endParaRPr lang="en-US" sz="1500">
              <a:latin typeface="Times New Roman"/>
              <a:ea typeface="+mn-lt"/>
              <a:cs typeface="Times New Roman"/>
            </a:endParaRPr>
          </a:p>
          <a:p>
            <a:r>
              <a:rPr lang="en-US" sz="1500">
                <a:latin typeface="Times New Roman"/>
                <a:ea typeface="+mn-lt"/>
                <a:cs typeface="Times New Roman"/>
              </a:rPr>
              <a:t>JPMorgan Research</a:t>
            </a:r>
          </a:p>
          <a:p>
            <a:r>
              <a:rPr lang="en-US" sz="1500">
                <a:latin typeface="Times New Roman"/>
                <a:ea typeface="+mn-lt"/>
                <a:cs typeface="Times New Roman"/>
              </a:rPr>
              <a:t>Bloomberg Intelligence Outlooks</a:t>
            </a:r>
          </a:p>
          <a:p>
            <a:endParaRPr lang="en-US" sz="1500">
              <a:ea typeface="+mn-lt"/>
              <a:cs typeface="+mn-lt"/>
            </a:endParaRPr>
          </a:p>
          <a:p>
            <a:endParaRPr lang="en-US" sz="15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073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C0244-3182-2B00-FF85-EA659AA9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4522693-74A3-6A84-A7A7-3F382BAA72AF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1D709E-148E-0168-C7CC-2CCF02450C76}"/>
              </a:ext>
            </a:extLst>
          </p:cNvPr>
          <p:cNvSpPr/>
          <p:nvPr/>
        </p:nvSpPr>
        <p:spPr>
          <a:xfrm>
            <a:off x="457200" y="457198"/>
            <a:ext cx="137160" cy="45720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73BB93-0EB3-084D-9B4C-630F5237EF5A}"/>
              </a:ext>
            </a:extLst>
          </p:cNvPr>
          <p:cNvSpPr txBox="1"/>
          <p:nvPr/>
        </p:nvSpPr>
        <p:spPr>
          <a:xfrm>
            <a:off x="594360" y="501132"/>
            <a:ext cx="3453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A4C4C1-22EA-7E04-BE21-D1761E3D2C9F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82217A2-D872-1FE2-B581-965223C03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285D96-AA85-5133-B096-F52AE4EC8265}"/>
              </a:ext>
            </a:extLst>
          </p:cNvPr>
          <p:cNvSpPr txBox="1"/>
          <p:nvPr/>
        </p:nvSpPr>
        <p:spPr>
          <a:xfrm>
            <a:off x="2600324" y="1371341"/>
            <a:ext cx="6991351" cy="369332"/>
          </a:xfrm>
          <a:prstGeom prst="rect">
            <a:avLst/>
          </a:prstGeom>
          <a:solidFill>
            <a:srgbClr val="BB000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 Overview			                    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76BF6-2057-A6F7-D258-5A04F7C479A1}"/>
              </a:ext>
            </a:extLst>
          </p:cNvPr>
          <p:cNvSpPr txBox="1"/>
          <p:nvPr/>
        </p:nvSpPr>
        <p:spPr>
          <a:xfrm>
            <a:off x="2600326" y="2124299"/>
            <a:ext cx="6991351" cy="369332"/>
          </a:xfrm>
          <a:prstGeom prst="rect">
            <a:avLst/>
          </a:prstGeom>
          <a:solidFill>
            <a:srgbClr val="BB000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					    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8EC0F4-D102-2A8D-7755-6BA5183AF945}"/>
              </a:ext>
            </a:extLst>
          </p:cNvPr>
          <p:cNvSpPr txBox="1"/>
          <p:nvPr/>
        </p:nvSpPr>
        <p:spPr>
          <a:xfrm>
            <a:off x="2600325" y="2877257"/>
            <a:ext cx="6991351" cy="369332"/>
          </a:xfrm>
          <a:prstGeom prst="rect">
            <a:avLst/>
          </a:prstGeom>
          <a:solidFill>
            <a:srgbClr val="BB000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Valuation Analysis						    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6CD31-1095-6C8F-CBC5-9FE87FA953AC}"/>
              </a:ext>
            </a:extLst>
          </p:cNvPr>
          <p:cNvSpPr txBox="1"/>
          <p:nvPr/>
        </p:nvSpPr>
        <p:spPr>
          <a:xfrm>
            <a:off x="2600325" y="3630215"/>
            <a:ext cx="6991351" cy="369332"/>
          </a:xfrm>
          <a:prstGeom prst="rect">
            <a:avLst/>
          </a:prstGeom>
          <a:solidFill>
            <a:srgbClr val="BB000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Analysis and Outlook				   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40F9B-5179-D6F9-3A83-D430D088A93F}"/>
              </a:ext>
            </a:extLst>
          </p:cNvPr>
          <p:cNvSpPr txBox="1"/>
          <p:nvPr/>
        </p:nvSpPr>
        <p:spPr>
          <a:xfrm>
            <a:off x="2600323" y="4386442"/>
            <a:ext cx="6991351" cy="369332"/>
          </a:xfrm>
          <a:prstGeom prst="rect">
            <a:avLst/>
          </a:prstGeom>
          <a:solidFill>
            <a:srgbClr val="BB0000"/>
          </a:solidFill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						   16</a:t>
            </a:r>
          </a:p>
        </p:txBody>
      </p:sp>
    </p:spTree>
    <p:extLst>
      <p:ext uri="{BB962C8B-B14F-4D97-AF65-F5344CB8AC3E}">
        <p14:creationId xmlns:p14="http://schemas.microsoft.com/office/powerpoint/2010/main" val="84154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2AB9E-7860-BD70-74C3-0094DFF8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677EC0-D817-B4AF-3E44-1EFB62589898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E5B20B-31CC-1E29-52FA-257AF3CEC44E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9290D3-15C1-BA1F-D604-4A9B73398FAD}"/>
              </a:ext>
            </a:extLst>
          </p:cNvPr>
          <p:cNvSpPr txBox="1"/>
          <p:nvPr/>
        </p:nvSpPr>
        <p:spPr>
          <a:xfrm>
            <a:off x="457198" y="685800"/>
            <a:ext cx="4242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 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FC4BDD-4851-0113-A23D-53F90ED18EA7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A654F54-A369-9769-FDFC-F550F13F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FCD00A-ECFD-F3D4-1D4A-7E1407D1E267}"/>
              </a:ext>
            </a:extLst>
          </p:cNvPr>
          <p:cNvSpPr txBox="1"/>
          <p:nvPr/>
        </p:nvSpPr>
        <p:spPr>
          <a:xfrm>
            <a:off x="457198" y="4281655"/>
            <a:ext cx="2514600" cy="1477328"/>
          </a:xfrm>
          <a:prstGeom prst="rect">
            <a:avLst/>
          </a:prstGeom>
          <a:ln>
            <a:solidFill>
              <a:srgbClr val="BB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 Distribution and Retail (15)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Amazon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Home Depot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TJX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Lowe’s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0EA17E-DD7C-F270-B88E-AE407D39F773}"/>
              </a:ext>
            </a:extLst>
          </p:cNvPr>
          <p:cNvSpPr txBox="1"/>
          <p:nvPr/>
        </p:nvSpPr>
        <p:spPr>
          <a:xfrm>
            <a:off x="3360952" y="4275697"/>
            <a:ext cx="2514600" cy="1477328"/>
          </a:xfrm>
          <a:prstGeom prst="rect">
            <a:avLst/>
          </a:prstGeom>
          <a:ln>
            <a:solidFill>
              <a:srgbClr val="BB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Services </a:t>
            </a:r>
          </a:p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(18)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McDonald’s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Booking Holdings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Starbucks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Marriott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DEBB7B-BE23-7812-83F9-043BE9715B31}"/>
              </a:ext>
            </a:extLst>
          </p:cNvPr>
          <p:cNvSpPr txBox="1"/>
          <p:nvPr/>
        </p:nvSpPr>
        <p:spPr>
          <a:xfrm>
            <a:off x="6264706" y="4281655"/>
            <a:ext cx="2514600" cy="1477328"/>
          </a:xfrm>
          <a:prstGeom prst="rect">
            <a:avLst/>
          </a:prstGeom>
          <a:ln>
            <a:solidFill>
              <a:srgbClr val="BB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Automobiles &amp; Components (4)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Tesla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General Motors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Ford</a:t>
            </a:r>
          </a:p>
          <a:p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46B29E-26A8-B35E-D47D-B5614B66AB13}"/>
              </a:ext>
            </a:extLst>
          </p:cNvPr>
          <p:cNvSpPr txBox="1"/>
          <p:nvPr/>
        </p:nvSpPr>
        <p:spPr>
          <a:xfrm>
            <a:off x="9168460" y="4275697"/>
            <a:ext cx="2514600" cy="1477328"/>
          </a:xfrm>
          <a:prstGeom prst="rect">
            <a:avLst/>
          </a:prstGeom>
          <a:ln>
            <a:solidFill>
              <a:srgbClr val="BB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Durables and Retail (15)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Nike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Garmin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Lululemon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78B9EF-5EDE-972A-4232-7A867EAA19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178"/>
          <a:stretch>
            <a:fillRect/>
          </a:stretch>
        </p:blipFill>
        <p:spPr>
          <a:xfrm>
            <a:off x="5627625" y="1984648"/>
            <a:ext cx="3487397" cy="20634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FA54FD-4BD5-B89F-BBF5-079A2DC35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625" y="1230212"/>
            <a:ext cx="6072081" cy="6663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431BDA-7F82-8F07-91C1-3259AC312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5107" y="1980846"/>
            <a:ext cx="2497953" cy="20541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3F1C98A-6312-218E-0C2A-0CA977702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8" y="1240591"/>
            <a:ext cx="4922597" cy="27168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76EC76-E41F-BF20-E9EB-EB2F00FD0334}"/>
              </a:ext>
            </a:extLst>
          </p:cNvPr>
          <p:cNvSpPr txBox="1"/>
          <p:nvPr/>
        </p:nvSpPr>
        <p:spPr>
          <a:xfrm>
            <a:off x="4814195" y="6383928"/>
            <a:ext cx="2122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</a:t>
            </a:r>
          </a:p>
        </p:txBody>
      </p:sp>
    </p:spTree>
    <p:extLst>
      <p:ext uri="{BB962C8B-B14F-4D97-AF65-F5344CB8AC3E}">
        <p14:creationId xmlns:p14="http://schemas.microsoft.com/office/powerpoint/2010/main" val="2249503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08E602-D50D-0923-B173-EAECAF689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4DD2977-497E-AB46-51D9-262A927FAF1C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8FD53A-8E5B-01D7-2863-298EF89BE53D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371C14-68B3-4BED-C81C-5A6DA07EB0E5}"/>
              </a:ext>
            </a:extLst>
          </p:cNvPr>
          <p:cNvSpPr txBox="1"/>
          <p:nvPr/>
        </p:nvSpPr>
        <p:spPr>
          <a:xfrm>
            <a:off x="457197" y="685800"/>
            <a:ext cx="736158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Price Index (CPI):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79C03D-7857-9E9A-2725-D2C0EEFB05A7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698917A-B3D6-4F8F-5F8A-D0F9EA3E9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D8769C-C780-8B26-1E74-33F3CC956246}"/>
              </a:ext>
            </a:extLst>
          </p:cNvPr>
          <p:cNvSpPr txBox="1"/>
          <p:nvPr/>
        </p:nvSpPr>
        <p:spPr>
          <a:xfrm>
            <a:off x="457198" y="1243530"/>
            <a:ext cx="3916019" cy="4670509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During periods of high inflation, demand for discretionary spending decreases: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cost of necessities erode consumers’ purchasing power for discretionary goods and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High inflation lowers consumer sentiment, and with greater uncertainty, consumers pull back on big purchases</a:t>
            </a:r>
          </a:p>
          <a:p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Rising prices creates higher input costs, pressuring margins and reducing a firm's profitability:</a:t>
            </a:r>
          </a:p>
          <a:p>
            <a:pPr marL="285750" indent="-285750">
              <a:buFont typeface="Arial"/>
              <a:buChar char="•"/>
            </a:pPr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Costs are sometimes passed onto consumer to mitigate rising input costs</a:t>
            </a:r>
          </a:p>
          <a:p>
            <a:pPr marL="285750" indent="-285750">
              <a:buFont typeface="Arial"/>
              <a:buChar char="•"/>
            </a:pPr>
            <a:r>
              <a:rPr lang="en-US" sz="1750">
                <a:latin typeface="Times New Roman" panose="02020603050405020304" pitchFamily="18" charset="0"/>
                <a:cs typeface="Times New Roman" panose="02020603050405020304" pitchFamily="18" charset="0"/>
              </a:rPr>
              <a:t>Firms may hold prices constant while lowering quality or quantity</a:t>
            </a:r>
          </a:p>
        </p:txBody>
      </p:sp>
      <p:pic>
        <p:nvPicPr>
          <p:cNvPr id="3" name="Picture 2" descr="A graph showing the amount of food and energy&#10;&#10;AI-generated content may be incorrect.">
            <a:extLst>
              <a:ext uri="{FF2B5EF4-FFF2-40B4-BE49-F238E27FC236}">
                <a16:creationId xmlns:a16="http://schemas.microsoft.com/office/drawing/2014/main" id="{C112629D-FEA9-433B-9CB7-F0ED9245F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2"/>
          <a:stretch>
            <a:fillRect/>
          </a:stretch>
        </p:blipFill>
        <p:spPr>
          <a:xfrm>
            <a:off x="4726075" y="1243530"/>
            <a:ext cx="6592778" cy="4645152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9F39EF-C87C-4287-1D86-404A846E322E}"/>
              </a:ext>
            </a:extLst>
          </p:cNvPr>
          <p:cNvSpPr txBox="1"/>
          <p:nvPr/>
        </p:nvSpPr>
        <p:spPr>
          <a:xfrm>
            <a:off x="4373217" y="6385858"/>
            <a:ext cx="2609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U.S. Bureau of Labor Statistics</a:t>
            </a:r>
          </a:p>
        </p:txBody>
      </p:sp>
    </p:spTree>
    <p:extLst>
      <p:ext uri="{BB962C8B-B14F-4D97-AF65-F5344CB8AC3E}">
        <p14:creationId xmlns:p14="http://schemas.microsoft.com/office/powerpoint/2010/main" val="37937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F0FBA-4FEA-344C-E36E-D7C9E435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BD67B1-FD1C-80B3-F5CD-31664066C2C9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388051-6E10-4F32-629D-4711770FB613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2376F8-D2CF-D3BD-6FB5-A2B2C7692FCD}"/>
              </a:ext>
            </a:extLst>
          </p:cNvPr>
          <p:cNvSpPr txBox="1"/>
          <p:nvPr/>
        </p:nvSpPr>
        <p:spPr>
          <a:xfrm>
            <a:off x="457197" y="685800"/>
            <a:ext cx="7444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Analysis: Factors Affecting Demand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AF083A-66ED-C66B-8032-EE94DC6785BC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289FDCF-1437-23A0-9005-98C63C4D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0B7A9-0AF5-46F0-D926-C99DF9A58715}"/>
              </a:ext>
            </a:extLst>
          </p:cNvPr>
          <p:cNvSpPr txBox="1"/>
          <p:nvPr/>
        </p:nvSpPr>
        <p:spPr>
          <a:xfrm>
            <a:off x="3082309" y="1221589"/>
            <a:ext cx="2194560" cy="2971800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Credit Card Debt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Q4 2025, credit card balances hit $1.277T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Bloomberg finds average interest rate on existing credit card debt is 19.6%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Nearly two-thirds of  debtors have delayed or avoided major financial decisions</a:t>
            </a:r>
          </a:p>
          <a:p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1FFB97-E7E7-6A50-29EA-668FDD1B239F}"/>
              </a:ext>
            </a:extLst>
          </p:cNvPr>
          <p:cNvSpPr txBox="1"/>
          <p:nvPr/>
        </p:nvSpPr>
        <p:spPr>
          <a:xfrm>
            <a:off x="457197" y="1223978"/>
            <a:ext cx="2194560" cy="2971800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Personal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Personal savings rate: 3.6%, December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Deloitte finds that tariff driven inflation is expected to push core PCE to 3% in 2026, paired with a loosening labor market may slow real consumer spending growth</a:t>
            </a:r>
          </a:p>
          <a:p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25969-AD2E-7160-CC5F-3EBABD7C9D80}"/>
              </a:ext>
            </a:extLst>
          </p:cNvPr>
          <p:cNvSpPr txBox="1"/>
          <p:nvPr/>
        </p:nvSpPr>
        <p:spPr>
          <a:xfrm>
            <a:off x="3082309" y="4452469"/>
            <a:ext cx="2194560" cy="1785104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Real Income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Indeed Hiring Labs notes that only 57% of workers saw wages outplace inflation in mid 2025</a:t>
            </a:r>
            <a:endParaRPr 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9D7B6B-E304-C7CF-0FF9-0F9FE262728D}"/>
              </a:ext>
            </a:extLst>
          </p:cNvPr>
          <p:cNvSpPr txBox="1"/>
          <p:nvPr/>
        </p:nvSpPr>
        <p:spPr>
          <a:xfrm>
            <a:off x="457197" y="4452469"/>
            <a:ext cx="2194560" cy="1783080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Consumer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The University of Michigan Sentiment Index was 56.6 in Feb 2026, 40% below January 2025 level</a:t>
            </a:r>
          </a:p>
          <a:p>
            <a:endParaRPr 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A column chart breaks down U.S. households by income decile. The ratios of credit card debt to monthly income for households in each decile are as follows: 1st, 85%; 2nd, 62%; 3rd, 58%; 4th, 42%; 5th, 66%; 6th, 49%; 7th, 48%; 8th, 36%; 9th, 27%; 10th, 8%.">
            <a:extLst>
              <a:ext uri="{FF2B5EF4-FFF2-40B4-BE49-F238E27FC236}">
                <a16:creationId xmlns:a16="http://schemas.microsoft.com/office/drawing/2014/main" id="{AE475272-EECF-7AA8-CF6A-9A09C0B0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421" y="1222776"/>
            <a:ext cx="5821968" cy="4227042"/>
          </a:xfrm>
          <a:prstGeom prst="rect">
            <a:avLst/>
          </a:prstGeom>
          <a:noFill/>
          <a:ln w="15875">
            <a:solidFill>
              <a:srgbClr val="BB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FD25F3-2FF5-4C7E-F358-1E02CDA9E5AF}"/>
              </a:ext>
            </a:extLst>
          </p:cNvPr>
          <p:cNvSpPr txBox="1"/>
          <p:nvPr/>
        </p:nvSpPr>
        <p:spPr>
          <a:xfrm>
            <a:off x="2957261" y="6385858"/>
            <a:ext cx="62774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Bloomberg, University of Michigan, Deloitte, Indeed Hiring Labs, Federal Reserve Bank of St. Louis</a:t>
            </a:r>
          </a:p>
        </p:txBody>
      </p:sp>
    </p:spTree>
    <p:extLst>
      <p:ext uri="{BB962C8B-B14F-4D97-AF65-F5344CB8AC3E}">
        <p14:creationId xmlns:p14="http://schemas.microsoft.com/office/powerpoint/2010/main" val="262286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27D95-2E95-97C5-6D32-E1D4E23F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6967D5-0680-0692-9C9D-D39028182AF1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3D0F23-9824-C697-8A6F-81CC7950106B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C1B2AF-0EE8-E45F-61CC-37F43BC169AE}"/>
              </a:ext>
            </a:extLst>
          </p:cNvPr>
          <p:cNvSpPr txBox="1"/>
          <p:nvPr/>
        </p:nvSpPr>
        <p:spPr>
          <a:xfrm>
            <a:off x="457197" y="685800"/>
            <a:ext cx="7444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Analysis: PPI and Factors Affecting Production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DCD81-4889-1AF0-BFC0-3558CB8AC7DA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1EDE7-0DF6-967E-07E2-81A1A8C4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10C901-7184-D959-3996-8FF81FD173ED}"/>
              </a:ext>
            </a:extLst>
          </p:cNvPr>
          <p:cNvSpPr txBox="1"/>
          <p:nvPr/>
        </p:nvSpPr>
        <p:spPr>
          <a:xfrm>
            <a:off x="4104489" y="6354046"/>
            <a:ext cx="3975419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U.S. Bureau of Labor Statistics via FRED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909991-CDFB-54F7-BDF0-FE77B3C11AA2}"/>
              </a:ext>
            </a:extLst>
          </p:cNvPr>
          <p:cNvSpPr txBox="1"/>
          <p:nvPr/>
        </p:nvSpPr>
        <p:spPr>
          <a:xfrm>
            <a:off x="493059" y="1355912"/>
            <a:ext cx="4157382" cy="1923604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Measures price increases at production and wholesale level, before goods reach consumer:</a:t>
            </a:r>
          </a:p>
          <a:p>
            <a:pPr marL="285750" indent="-285750">
              <a:buFont typeface="Arial"/>
              <a:buChar char="•"/>
            </a:pPr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Signals future margin pressure for firms before showing up in earnings</a:t>
            </a:r>
          </a:p>
          <a:p>
            <a:pPr marL="285750" indent="-285750">
              <a:buFont typeface="Arial"/>
              <a:buChar char="•"/>
            </a:pPr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Foreshadows future CPI increases that dampen consumer demand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BEC4D2-6DF8-2FD9-673C-5C631FECFA1B}"/>
              </a:ext>
            </a:extLst>
          </p:cNvPr>
          <p:cNvSpPr txBox="1"/>
          <p:nvPr/>
        </p:nvSpPr>
        <p:spPr>
          <a:xfrm>
            <a:off x="493059" y="3400089"/>
            <a:ext cx="4168588" cy="2446824"/>
          </a:xfrm>
          <a:prstGeom prst="rect">
            <a:avLst/>
          </a:prstGeom>
          <a:noFill/>
          <a:ln w="15875">
            <a:solidFill>
              <a:srgbClr val="BB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Current potential risk factors:</a:t>
            </a:r>
          </a:p>
          <a:p>
            <a:pPr marL="285750" indent="-285750">
              <a:buFont typeface="Arial"/>
              <a:buChar char="•"/>
            </a:pPr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Tariffs and their legal fluidity create uncertainty for long term business planning and raises the question of who absorbs the costs</a:t>
            </a:r>
          </a:p>
          <a:p>
            <a:pPr marL="285750" indent="-285750">
              <a:buFont typeface="Arial"/>
              <a:buChar char="•"/>
            </a:pPr>
            <a:r>
              <a:rPr lang="en-US" sz="1700">
                <a:latin typeface="Times New Roman" panose="02020603050405020304" pitchFamily="18" charset="0"/>
                <a:cs typeface="Times New Roman" panose="02020603050405020304" pitchFamily="18" charset="0"/>
              </a:rPr>
              <a:t>Geopolitical conflict in Iran with Strait of Hormuz responsible for 20% of global oil supply traffic, recently raising global oil prices by 25%</a:t>
            </a:r>
          </a:p>
        </p:txBody>
      </p:sp>
      <p:pic>
        <p:nvPicPr>
          <p:cNvPr id="16" name="Picture 15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BC4F97C4-C866-2583-6B3C-E0F4F829C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59" y="1355912"/>
            <a:ext cx="7021803" cy="4493049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</p:spTree>
    <p:extLst>
      <p:ext uri="{BB962C8B-B14F-4D97-AF65-F5344CB8AC3E}">
        <p14:creationId xmlns:p14="http://schemas.microsoft.com/office/powerpoint/2010/main" val="3113363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E42933-950C-D0A6-E293-94D5F2C4D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8CC958F-4196-9F08-74DA-25D7DC053703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61F825-238B-9933-5DE6-0B3DA581EF78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22BC9F-57F2-CE65-9513-A3F413FA5EAC}"/>
              </a:ext>
            </a:extLst>
          </p:cNvPr>
          <p:cNvSpPr txBox="1"/>
          <p:nvPr/>
        </p:nvSpPr>
        <p:spPr>
          <a:xfrm>
            <a:off x="457197" y="685800"/>
            <a:ext cx="7444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Analysis: Cyclicality and Oil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3C9B3-931B-EBD3-7A4E-FAFBAD5EA569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BD62FEA-68EB-389F-92BB-E52CB637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A6BE19-80E8-CAC3-4158-AF0C3EAA35F1}"/>
              </a:ext>
            </a:extLst>
          </p:cNvPr>
          <p:cNvSpPr txBox="1"/>
          <p:nvPr/>
        </p:nvSpPr>
        <p:spPr>
          <a:xfrm>
            <a:off x="4814195" y="6383928"/>
            <a:ext cx="2122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JPMorgan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C6821E-36D7-D2FB-C565-C6491A8480E9}"/>
              </a:ext>
            </a:extLst>
          </p:cNvPr>
          <p:cNvSpPr txBox="1"/>
          <p:nvPr/>
        </p:nvSpPr>
        <p:spPr>
          <a:xfrm>
            <a:off x="582706" y="1255058"/>
            <a:ext cx="4706470" cy="4524315"/>
          </a:xfrm>
          <a:prstGeom prst="rect">
            <a:avLst/>
          </a:prstGeom>
          <a:noFill/>
          <a:ln>
            <a:solidFill>
              <a:srgbClr val="BB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 business model is reliant on consumers having surplus income and confidence, making the sector highly sensitive to the economic cycle: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Apparel, luxury goods, hardline retail follows holiday and seasonal demand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Late cycle characteristics such as high valuations, elevated consumer debt, stretched margins are present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External shocks such as energy spike, trade uncertainty, and geopolitical fears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Consumer confidence already depressed before Iran conflict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factors above signal an increased probability of a cyclical slowdown.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0283A-9896-F7F5-FDD5-AF9B31E379F0}"/>
              </a:ext>
            </a:extLst>
          </p:cNvPr>
          <p:cNvSpPr txBox="1"/>
          <p:nvPr/>
        </p:nvSpPr>
        <p:spPr>
          <a:xfrm>
            <a:off x="5646952" y="1255058"/>
            <a:ext cx="5673320" cy="1754326"/>
          </a:xfrm>
          <a:prstGeom prst="rect">
            <a:avLst/>
          </a:prstGeom>
          <a:noFill/>
          <a:ln>
            <a:solidFill>
              <a:srgbClr val="BB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Oil prices directly affect transportation and logistics costs, increasing expenses for retailers, airlines, hotels and restaurants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JPMorgan finds that a $1/gallon increase in gas can cost households roughly $100 more per month, whereas lower prices can boost consumer spending by 80%</a:t>
            </a:r>
          </a:p>
        </p:txBody>
      </p:sp>
      <p:pic>
        <p:nvPicPr>
          <p:cNvPr id="6" name="Picture 5" descr="A graph showing the amount of energy in the drop in gas spending&#10;&#10;AI-generated content may be incorrect.">
            <a:extLst>
              <a:ext uri="{FF2B5EF4-FFF2-40B4-BE49-F238E27FC236}">
                <a16:creationId xmlns:a16="http://schemas.microsoft.com/office/drawing/2014/main" id="{D2BE39AF-11C7-6762-A70E-61B93D1FB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20" y="3209310"/>
            <a:ext cx="5270984" cy="2757250"/>
          </a:xfrm>
          <a:prstGeom prst="rect">
            <a:avLst/>
          </a:prstGeom>
          <a:ln w="15875">
            <a:solidFill>
              <a:srgbClr val="BB0000"/>
            </a:solidFill>
          </a:ln>
        </p:spPr>
      </p:pic>
    </p:spTree>
    <p:extLst>
      <p:ext uri="{BB962C8B-B14F-4D97-AF65-F5344CB8AC3E}">
        <p14:creationId xmlns:p14="http://schemas.microsoft.com/office/powerpoint/2010/main" val="115581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7CC98-3BBD-E822-D7FA-39176A99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2C3689-7E1B-B70C-07E8-A93B73DFA820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AC2691-104F-135F-C130-0F36299F4666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D33E9-FBFF-3AC2-0943-414015938207}"/>
              </a:ext>
            </a:extLst>
          </p:cNvPr>
          <p:cNvSpPr txBox="1"/>
          <p:nvPr/>
        </p:nvSpPr>
        <p:spPr>
          <a:xfrm>
            <a:off x="457199" y="685800"/>
            <a:ext cx="507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Economic Analysis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B3CF20-E4FC-764E-2CD9-97B2848CD26F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8D16A6F-CD58-5F7A-29B4-C34D634E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2D96357-C9BE-951E-96A0-F86182541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59" y="1114108"/>
            <a:ext cx="5352104" cy="264139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66C4708-E1AD-0874-0736-E9BDE4C6D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239" y="1106414"/>
            <a:ext cx="5352104" cy="26413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A328557-E89A-6EC1-6C18-9D3B9D4B9B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9" y="3747812"/>
            <a:ext cx="5352104" cy="26413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D9A52C3-BC38-6DA6-5EBA-2CA171850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237" y="3747812"/>
            <a:ext cx="5352104" cy="264139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297AC58-B085-EB7C-4CDD-AC5ED310A372}"/>
              </a:ext>
            </a:extLst>
          </p:cNvPr>
          <p:cNvSpPr txBox="1"/>
          <p:nvPr/>
        </p:nvSpPr>
        <p:spPr>
          <a:xfrm>
            <a:off x="5112391" y="774784"/>
            <a:ext cx="6457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Key: Red - S&amp;P 500 Consumer Discretionary, Blue - S&amp;P500, Yellow - CPI YOY, Pink - PPI XYOY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F97CB5-8F97-B257-6FDF-C14EB6EBE5A3}"/>
              </a:ext>
            </a:extLst>
          </p:cNvPr>
          <p:cNvSpPr txBox="1"/>
          <p:nvPr/>
        </p:nvSpPr>
        <p:spPr>
          <a:xfrm>
            <a:off x="5034643" y="6414531"/>
            <a:ext cx="2122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</a:t>
            </a:r>
          </a:p>
        </p:txBody>
      </p:sp>
    </p:spTree>
    <p:extLst>
      <p:ext uri="{BB962C8B-B14F-4D97-AF65-F5344CB8AC3E}">
        <p14:creationId xmlns:p14="http://schemas.microsoft.com/office/powerpoint/2010/main" val="349066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97EBE-BE17-ADE7-D554-571FD4669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B300C11-5D0D-AAB9-D674-3384978AD744}"/>
              </a:ext>
            </a:extLst>
          </p:cNvPr>
          <p:cNvSpPr/>
          <p:nvPr/>
        </p:nvSpPr>
        <p:spPr>
          <a:xfrm>
            <a:off x="0" y="6720840"/>
            <a:ext cx="12192000" cy="137160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F10F2B-AC66-84FB-C73A-6585F432EDA9}"/>
              </a:ext>
            </a:extLst>
          </p:cNvPr>
          <p:cNvSpPr/>
          <p:nvPr/>
        </p:nvSpPr>
        <p:spPr>
          <a:xfrm>
            <a:off x="457200" y="457200"/>
            <a:ext cx="1828800" cy="109728"/>
          </a:xfrm>
          <a:prstGeom prst="rect">
            <a:avLst/>
          </a:prstGeom>
          <a:solidFill>
            <a:srgbClr val="BB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7CEECE-9A24-E128-9126-D846420FC938}"/>
              </a:ext>
            </a:extLst>
          </p:cNvPr>
          <p:cNvSpPr txBox="1"/>
          <p:nvPr/>
        </p:nvSpPr>
        <p:spPr>
          <a:xfrm>
            <a:off x="457199" y="685800"/>
            <a:ext cx="507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Valuation Analysis – Sector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7AB973-AF50-7CF6-A9D2-9BDA560B1286}"/>
              </a:ext>
            </a:extLst>
          </p:cNvPr>
          <p:cNvSpPr txBox="1"/>
          <p:nvPr/>
        </p:nvSpPr>
        <p:spPr>
          <a:xfrm>
            <a:off x="457199" y="635508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Consumer Discretionary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E483602-7004-D90B-F373-3317245DC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72" y="6355080"/>
            <a:ext cx="457200" cy="365125"/>
          </a:xfr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9D656F3-4A16-A6D1-14EC-9CDB40252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809" y="1318522"/>
            <a:ext cx="8160382" cy="44074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8390CA-5D1D-3C98-8E46-81C1986C48FC}"/>
              </a:ext>
            </a:extLst>
          </p:cNvPr>
          <p:cNvSpPr txBox="1"/>
          <p:nvPr/>
        </p:nvSpPr>
        <p:spPr>
          <a:xfrm>
            <a:off x="5034643" y="6385858"/>
            <a:ext cx="2122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Sources: Bloomberg</a:t>
            </a:r>
          </a:p>
        </p:txBody>
      </p:sp>
    </p:spTree>
    <p:extLst>
      <p:ext uri="{BB962C8B-B14F-4D97-AF65-F5344CB8AC3E}">
        <p14:creationId xmlns:p14="http://schemas.microsoft.com/office/powerpoint/2010/main" val="1687840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17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</cp:revision>
  <dcterms:created xsi:type="dcterms:W3CDTF">2026-03-06T17:32:37Z</dcterms:created>
  <dcterms:modified xsi:type="dcterms:W3CDTF">2026-03-10T22:10:53Z</dcterms:modified>
</cp:coreProperties>
</file>