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notesSlides/notesSlide4.xml" ContentType="application/vnd.openxmlformats-officedocument.presentationml.notesSlide+xml"/>
  <Override PartName="/ppt/charts/chart2.xml" ContentType="application/vnd.openxmlformats-officedocument.drawingml.chart+xml"/>
  <Override PartName="/ppt/notesSlides/notesSlide5.xml" ContentType="application/vnd.openxmlformats-officedocument.presentationml.notesSlide+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8" r:id="rId4"/>
    <p:sldMasterId id="2147483671" r:id="rId5"/>
  </p:sldMasterIdLst>
  <p:notesMasterIdLst>
    <p:notesMasterId r:id="rId30"/>
  </p:notesMasterIdLst>
  <p:handoutMasterIdLst>
    <p:handoutMasterId r:id="rId31"/>
  </p:handoutMasterIdLst>
  <p:sldIdLst>
    <p:sldId id="264" r:id="rId6"/>
    <p:sldId id="271" r:id="rId7"/>
    <p:sldId id="265" r:id="rId8"/>
    <p:sldId id="266" r:id="rId9"/>
    <p:sldId id="267" r:id="rId10"/>
    <p:sldId id="268" r:id="rId11"/>
    <p:sldId id="283" r:id="rId12"/>
    <p:sldId id="285" r:id="rId13"/>
    <p:sldId id="257" r:id="rId14"/>
    <p:sldId id="258" r:id="rId15"/>
    <p:sldId id="259" r:id="rId16"/>
    <p:sldId id="272" r:id="rId17"/>
    <p:sldId id="274" r:id="rId18"/>
    <p:sldId id="275" r:id="rId19"/>
    <p:sldId id="276" r:id="rId20"/>
    <p:sldId id="277" r:id="rId21"/>
    <p:sldId id="278" r:id="rId22"/>
    <p:sldId id="279" r:id="rId23"/>
    <p:sldId id="281" r:id="rId24"/>
    <p:sldId id="269" r:id="rId25"/>
    <p:sldId id="270" r:id="rId26"/>
    <p:sldId id="282" r:id="rId27"/>
    <p:sldId id="280" r:id="rId28"/>
    <p:sldId id="284" r:id="rId2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74" userDrawn="1">
          <p15:clr>
            <a:srgbClr val="A4A3A4"/>
          </p15:clr>
        </p15:guide>
      </p15:sldGuideLst>
    </p:ext>
    <p:ext uri="{2D200454-40CA-4A62-9FC3-DE9A4176ACB9}">
      <p15:notesGuideLst xmlns:p15="http://schemas.microsoft.com/office/powerpoint/2012/main">
        <p15:guide id="1" orient="horz" pos="2880" userDrawn="1">
          <p15:clr>
            <a:srgbClr val="A4A3A4"/>
          </p15:clr>
        </p15:guide>
        <p15:guide id="2" pos="2160"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B0000"/>
    <a:srgbClr val="D9EAF8"/>
    <a:srgbClr val="F05656"/>
    <a:srgbClr val="FCA600"/>
    <a:srgbClr val="0070C0"/>
    <a:srgbClr val="D8D8D8"/>
    <a:srgbClr val="EBEBEB"/>
    <a:srgbClr val="8C8C8D"/>
    <a:srgbClr val="E9E7E6"/>
    <a:srgbClr val="6666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D7985BB-3055-6E5E-C6D7-5EDEAA18B257}" v="66" dt="2026-04-21T01:02:21.363"/>
    <p1510:client id="{1A3436F9-8B0A-178A-9902-6E69265A38FD}" v="73" dt="2026-04-21T21:28:53.950"/>
    <p1510:client id="{20A9F853-B88B-70F1-B16C-F0A897569897}" v="26" dt="2026-04-21T22:00:44.036"/>
    <p1510:client id="{5CD12A2E-2399-4F4E-A063-215ED378B41E}" v="102" dt="2026-04-21T22:06:33.806"/>
    <p1510:client id="{7BEC665F-34C6-A24F-8443-523BA093C7B6}" v="1" dt="2026-04-20T22:28:47.568"/>
    <p1510:client id="{9378CBEA-4AEF-C54D-AC83-7E6DDF8B129B}" v="56" dt="2026-04-21T22:00:06.90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p:scale>
          <a:sx n="115" d="100"/>
          <a:sy n="115" d="100"/>
        </p:scale>
        <p:origin x="514" y="-379"/>
      </p:cViewPr>
      <p:guideLst>
        <p:guide orient="horz" pos="2160"/>
        <p:guide pos="2874"/>
      </p:guideLst>
    </p:cSldViewPr>
  </p:slideViewPr>
  <p:notesTextViewPr>
    <p:cViewPr>
      <p:scale>
        <a:sx n="1" d="1"/>
        <a:sy n="1" d="1"/>
      </p:scale>
      <p:origin x="0" y="0"/>
    </p:cViewPr>
  </p:notesTextViewPr>
  <p:notesViewPr>
    <p:cSldViewPr snapToGrid="0">
      <p:cViewPr>
        <p:scale>
          <a:sx n="1" d="2"/>
          <a:sy n="1" d="2"/>
        </p:scale>
        <p:origin x="0" y="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34" Type="http://schemas.openxmlformats.org/officeDocument/2006/relationships/theme" Target="theme/theme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presProps" Target="presProp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microsoft.com/office/2015/10/relationships/revisionInfo" Target="revisionInfo.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notesMaster" Target="notesMasters/notesMaster1.xml"/><Relationship Id="rId35" Type="http://schemas.openxmlformats.org/officeDocument/2006/relationships/tableStyles" Target="tableStyles.xml"/><Relationship Id="rId8" Type="http://schemas.openxmlformats.org/officeDocument/2006/relationships/slide" Target="slides/slide3.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c:style val="2"/>
  <c:chart>
    <c:title>
      <c:tx>
        <c:rich>
          <a:bodyPr/>
          <a:lstStyle/>
          <a:p>
            <a:pPr>
              <a:defRPr sz="1100" b="0" i="0" u="none" strike="noStrike">
                <a:solidFill>
                  <a:srgbClr val="000000"/>
                </a:solidFill>
                <a:latin typeface="Arial"/>
              </a:defRPr>
            </a:pPr>
            <a:r>
              <a:rPr lang="en-US" sz="1100" b="0" i="0" u="none" strike="noStrike">
                <a:solidFill>
                  <a:srgbClr val="000000"/>
                </a:solidFill>
                <a:latin typeface="Arial"/>
              </a:rPr>
              <a:t>Revenue Forecast ($ Billions)</a:t>
            </a:r>
          </a:p>
        </c:rich>
      </c:tx>
      <c:overlay val="0"/>
    </c:title>
    <c:autoTitleDeleted val="0"/>
    <c:plotArea>
      <c:layout/>
      <c:barChart>
        <c:barDir val="col"/>
        <c:grouping val="clustered"/>
        <c:varyColors val="0"/>
        <c:ser>
          <c:idx val="0"/>
          <c:order val="0"/>
          <c:tx>
            <c:strRef>
              <c:f>Sheet1!$B$1</c:f>
              <c:strCache>
                <c:ptCount val="1"/>
                <c:pt idx="0">
                  <c:v>Total Revenue ($B)</c:v>
                </c:pt>
              </c:strCache>
            </c:strRef>
          </c:tx>
          <c:spPr>
            <a:solidFill>
              <a:srgbClr val="BB0000"/>
            </a:solidFill>
            <a:effectLst/>
          </c:spPr>
          <c:invertIfNegative val="0"/>
          <c:dLbls>
            <c:numFmt formatCode="#,##0" sourceLinked="0"/>
            <c:spPr>
              <a:noFill/>
              <a:ln>
                <a:noFill/>
              </a:ln>
              <a:effectLst/>
            </c:spPr>
            <c:txPr>
              <a:bodyPr/>
              <a:lstStyle/>
              <a:p>
                <a:pPr>
                  <a:defRPr sz="1000" b="0" i="0" u="none" strike="noStrike">
                    <a:solidFill>
                      <a:srgbClr val="000000"/>
                    </a:solidFill>
                    <a:latin typeface="Aria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FY2024</c:v>
                </c:pt>
                <c:pt idx="1">
                  <c:v>FY2025E</c:v>
                </c:pt>
                <c:pt idx="2">
                  <c:v>FY2026E</c:v>
                </c:pt>
                <c:pt idx="3">
                  <c:v>FY2027E</c:v>
                </c:pt>
              </c:strCache>
            </c:strRef>
          </c:cat>
          <c:val>
            <c:numRef>
              <c:f>Sheet1!$B$2:$B$5</c:f>
              <c:numCache>
                <c:formatCode>General</c:formatCode>
                <c:ptCount val="4"/>
                <c:pt idx="0">
                  <c:v>122.3</c:v>
                </c:pt>
                <c:pt idx="1">
                  <c:v>126</c:v>
                </c:pt>
                <c:pt idx="2">
                  <c:v>131</c:v>
                </c:pt>
                <c:pt idx="3">
                  <c:v>135</c:v>
                </c:pt>
              </c:numCache>
            </c:numRef>
          </c:val>
          <c:extLst>
            <c:ext xmlns:c16="http://schemas.microsoft.com/office/drawing/2014/chart" uri="{C3380CC4-5D6E-409C-BE32-E72D297353CC}">
              <c16:uniqueId val="{00000000-41C0-304E-8E99-67F597BFECBB}"/>
            </c:ext>
          </c:extLst>
        </c:ser>
        <c:dLbls>
          <c:showLegendKey val="0"/>
          <c:showVal val="1"/>
          <c:showCatName val="0"/>
          <c:showSerName val="0"/>
          <c:showPercent val="0"/>
          <c:showBubbleSize val="0"/>
        </c:dLbls>
        <c:gapWidth val="150"/>
        <c:axId val="2094734554"/>
        <c:axId val="2094734552"/>
      </c:barChart>
      <c:catAx>
        <c:axId val="2094734554"/>
        <c:scaling>
          <c:orientation val="minMax"/>
        </c:scaling>
        <c:delete val="0"/>
        <c:axPos val="b"/>
        <c:numFmt formatCode="General" sourceLinked="1"/>
        <c:majorTickMark val="out"/>
        <c:minorTickMark val="none"/>
        <c:tickLblPos val="low"/>
        <c:spPr>
          <a:ln w="12700" cap="flat">
            <a:solidFill>
              <a:srgbClr val="888888"/>
            </a:solidFill>
            <a:prstDash val="solid"/>
            <a:round/>
          </a:ln>
        </c:spPr>
        <c:txPr>
          <a:bodyPr/>
          <a:lstStyle/>
          <a:p>
            <a:pPr>
              <a:defRPr sz="1000" b="0" i="0" u="none" strike="noStrike">
                <a:solidFill>
                  <a:srgbClr val="404040"/>
                </a:solidFill>
                <a:latin typeface="Arial"/>
              </a:defRPr>
            </a:pPr>
            <a:endParaRPr lang="en-US"/>
          </a:p>
        </c:txPr>
        <c:crossAx val="2094734552"/>
        <c:crosses val="autoZero"/>
        <c:auto val="1"/>
        <c:lblAlgn val="ctr"/>
        <c:lblOffset val="100"/>
        <c:noMultiLvlLbl val="1"/>
      </c:catAx>
      <c:valAx>
        <c:axId val="2094734552"/>
        <c:scaling>
          <c:orientation val="minMax"/>
        </c:scaling>
        <c:delete val="0"/>
        <c:axPos val="l"/>
        <c:majorGridlines>
          <c:spPr>
            <a:ln w="6350" cap="flat">
              <a:solidFill>
                <a:srgbClr val="E0E0E0"/>
              </a:solidFill>
              <a:prstDash val="solid"/>
              <a:round/>
            </a:ln>
          </c:spPr>
        </c:majorGridlines>
        <c:numFmt formatCode="General" sourceLinked="0"/>
        <c:majorTickMark val="out"/>
        <c:minorTickMark val="none"/>
        <c:tickLblPos val="nextTo"/>
        <c:spPr>
          <a:ln w="12700" cap="flat">
            <a:solidFill>
              <a:srgbClr val="888888"/>
            </a:solidFill>
            <a:prstDash val="solid"/>
            <a:round/>
          </a:ln>
        </c:spPr>
        <c:txPr>
          <a:bodyPr/>
          <a:lstStyle/>
          <a:p>
            <a:pPr>
              <a:defRPr sz="1000" b="0" i="0" u="none" strike="noStrike">
                <a:solidFill>
                  <a:srgbClr val="404040"/>
                </a:solidFill>
                <a:latin typeface="Arial"/>
              </a:defRPr>
            </a:pPr>
            <a:endParaRPr lang="en-US"/>
          </a:p>
        </c:txPr>
        <c:crossAx val="2094734554"/>
        <c:crosses val="autoZero"/>
        <c:crossBetween val="between"/>
      </c:valAx>
      <c:spPr>
        <a:noFill/>
        <a:ln>
          <a:noFill/>
        </a:ln>
        <a:effectLst/>
      </c:spPr>
    </c:plotArea>
    <c:plotVisOnly val="1"/>
    <c:dispBlanksAs val="span"/>
    <c:showDLblsOverMax val="1"/>
  </c:chart>
  <c:spPr>
    <a:solidFill>
      <a:srgbClr val="FFFFFF"/>
    </a:solidFill>
    <a:ln>
      <a:noFill/>
    </a:ln>
    <a:effectLst/>
  </c:sp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Revenue</c:v>
                </c:pt>
              </c:strCache>
            </c:strRef>
          </c:tx>
          <c:spPr>
            <a:solidFill>
              <a:srgbClr val="BB0000"/>
            </a:solidFill>
            <a:effectLst/>
          </c:spPr>
          <c:invertIfNegative val="0"/>
          <c:dLbls>
            <c:numFmt formatCode="#,##0" sourceLinked="0"/>
            <c:spPr>
              <a:noFill/>
              <a:ln>
                <a:noFill/>
              </a:ln>
              <a:effectLst/>
            </c:spPr>
            <c:txPr>
              <a:bodyPr/>
              <a:lstStyle/>
              <a:p>
                <a:pPr>
                  <a:defRPr sz="900" b="0" i="0" u="none" strike="noStrike">
                    <a:solidFill>
                      <a:srgbClr val="1A1A1A"/>
                    </a:solidFill>
                    <a:latin typeface="Aria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2021</c:v>
                </c:pt>
                <c:pt idx="1">
                  <c:v>2022</c:v>
                </c:pt>
                <c:pt idx="2">
                  <c:v>2023</c:v>
                </c:pt>
                <c:pt idx="3">
                  <c:v>2024</c:v>
                </c:pt>
                <c:pt idx="4">
                  <c:v>2025</c:v>
                </c:pt>
                <c:pt idx="5">
                  <c:v>2026E</c:v>
                </c:pt>
                <c:pt idx="6">
                  <c:v>2027E</c:v>
                </c:pt>
              </c:strCache>
            </c:strRef>
          </c:cat>
          <c:val>
            <c:numRef>
              <c:f>Sheet1!$B$2:$B$8</c:f>
              <c:numCache>
                <c:formatCode>General</c:formatCode>
                <c:ptCount val="7"/>
                <c:pt idx="0">
                  <c:v>117.9</c:v>
                </c:pt>
                <c:pt idx="1">
                  <c:v>116.6</c:v>
                </c:pt>
                <c:pt idx="2">
                  <c:v>134.9</c:v>
                </c:pt>
                <c:pt idx="3">
                  <c:v>164.5</c:v>
                </c:pt>
                <c:pt idx="4">
                  <c:v>200.9</c:v>
                </c:pt>
                <c:pt idx="5">
                  <c:v>231</c:v>
                </c:pt>
                <c:pt idx="6">
                  <c:v>270.39999999999998</c:v>
                </c:pt>
              </c:numCache>
            </c:numRef>
          </c:val>
          <c:extLst>
            <c:ext xmlns:c16="http://schemas.microsoft.com/office/drawing/2014/chart" uri="{C3380CC4-5D6E-409C-BE32-E72D297353CC}">
              <c16:uniqueId val="{00000000-C3C4-4DAE-9C08-25D7AB85E81B}"/>
            </c:ext>
          </c:extLst>
        </c:ser>
        <c:dLbls>
          <c:showLegendKey val="0"/>
          <c:showVal val="1"/>
          <c:showCatName val="0"/>
          <c:showSerName val="0"/>
          <c:showPercent val="0"/>
          <c:showBubbleSize val="0"/>
        </c:dLbls>
        <c:gapWidth val="150"/>
        <c:axId val="2094734554"/>
        <c:axId val="2094734552"/>
      </c:barChart>
      <c:catAx>
        <c:axId val="2094734554"/>
        <c:scaling>
          <c:orientation val="minMax"/>
        </c:scaling>
        <c:delete val="0"/>
        <c:axPos val="b"/>
        <c:numFmt formatCode="General" sourceLinked="1"/>
        <c:majorTickMark val="out"/>
        <c:minorTickMark val="none"/>
        <c:tickLblPos val="low"/>
        <c:spPr>
          <a:ln w="12700" cap="flat">
            <a:solidFill>
              <a:srgbClr val="888888"/>
            </a:solidFill>
            <a:prstDash val="solid"/>
            <a:round/>
          </a:ln>
        </c:spPr>
        <c:txPr>
          <a:bodyPr/>
          <a:lstStyle/>
          <a:p>
            <a:pPr>
              <a:defRPr sz="1200" b="0" i="0" u="none" strike="noStrike">
                <a:solidFill>
                  <a:srgbClr val="666666"/>
                </a:solidFill>
                <a:latin typeface="Arial"/>
              </a:defRPr>
            </a:pPr>
            <a:endParaRPr lang="en-US"/>
          </a:p>
        </c:txPr>
        <c:crossAx val="2094734552"/>
        <c:crosses val="autoZero"/>
        <c:auto val="1"/>
        <c:lblAlgn val="ctr"/>
        <c:lblOffset val="100"/>
        <c:noMultiLvlLbl val="1"/>
      </c:catAx>
      <c:valAx>
        <c:axId val="2094734552"/>
        <c:scaling>
          <c:orientation val="minMax"/>
        </c:scaling>
        <c:delete val="0"/>
        <c:axPos val="l"/>
        <c:majorGridlines>
          <c:spPr>
            <a:ln w="6350" cap="flat">
              <a:solidFill>
                <a:srgbClr val="E2E8F0"/>
              </a:solidFill>
              <a:prstDash val="solid"/>
              <a:round/>
            </a:ln>
          </c:spPr>
        </c:majorGridlines>
        <c:numFmt formatCode="General" sourceLinked="0"/>
        <c:majorTickMark val="out"/>
        <c:minorTickMark val="none"/>
        <c:tickLblPos val="nextTo"/>
        <c:spPr>
          <a:ln w="12700" cap="flat">
            <a:solidFill>
              <a:srgbClr val="888888"/>
            </a:solidFill>
            <a:prstDash val="solid"/>
            <a:round/>
          </a:ln>
        </c:spPr>
        <c:txPr>
          <a:bodyPr/>
          <a:lstStyle/>
          <a:p>
            <a:pPr>
              <a:defRPr sz="1200" b="0" i="0" u="none" strike="noStrike">
                <a:solidFill>
                  <a:srgbClr val="666666"/>
                </a:solidFill>
                <a:latin typeface="Arial"/>
              </a:defRPr>
            </a:pPr>
            <a:endParaRPr lang="en-US"/>
          </a:p>
        </c:txPr>
        <c:crossAx val="2094734554"/>
        <c:crosses val="autoZero"/>
        <c:crossBetween val="between"/>
      </c:valAx>
      <c:spPr>
        <a:noFill/>
        <a:ln>
          <a:noFill/>
        </a:ln>
        <a:effectLst/>
      </c:spPr>
    </c:plotArea>
    <c:plotVisOnly val="1"/>
    <c:dispBlanksAs val="span"/>
    <c:showDLblsOverMax val="1"/>
  </c:chart>
  <c:spPr>
    <a:solidFill>
      <a:srgbClr val="FFFFFF"/>
    </a:solidFill>
    <a:ln>
      <a:noFill/>
    </a:ln>
    <a:effectLst/>
  </c:sp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Sheet1!$B$1</c:f>
              <c:strCache>
                <c:ptCount val="1"/>
                <c:pt idx="0">
                  <c:v>META</c:v>
                </c:pt>
              </c:strCache>
            </c:strRef>
          </c:tx>
          <c:spPr>
            <a:ln w="31750" cap="flat">
              <a:solidFill>
                <a:srgbClr val="990011"/>
              </a:solidFill>
              <a:prstDash val="solid"/>
              <a:round/>
            </a:ln>
            <a:effectLst/>
          </c:spPr>
          <c:marker>
            <c:symbol val="circle"/>
            <c:size val="6"/>
            <c:spPr>
              <a:solidFill>
                <a:srgbClr val="BB0000"/>
              </a:solidFill>
              <a:ln w="9525" cap="flat">
                <a:solidFill>
                  <a:srgbClr val="990011"/>
                </a:solidFill>
                <a:prstDash val="solid"/>
                <a:round/>
              </a:ln>
              <a:effectLst/>
            </c:spPr>
          </c:marker>
          <c:cat>
            <c:strRef>
              <c:f>Sheet1!$A$2:$A$13</c:f>
              <c:strCache>
                <c:ptCount val="12"/>
                <c:pt idx="0">
                  <c:v>Apr-25</c:v>
                </c:pt>
                <c:pt idx="1">
                  <c:v>May-25</c:v>
                </c:pt>
                <c:pt idx="2">
                  <c:v>Jun-25</c:v>
                </c:pt>
                <c:pt idx="3">
                  <c:v>Jul-25</c:v>
                </c:pt>
                <c:pt idx="4">
                  <c:v>Aug-25</c:v>
                </c:pt>
                <c:pt idx="5">
                  <c:v>Sep-25</c:v>
                </c:pt>
                <c:pt idx="6">
                  <c:v>Oct-25</c:v>
                </c:pt>
                <c:pt idx="7">
                  <c:v>Nov-25</c:v>
                </c:pt>
                <c:pt idx="8">
                  <c:v>Dec-25</c:v>
                </c:pt>
                <c:pt idx="9">
                  <c:v>Jan-26</c:v>
                </c:pt>
                <c:pt idx="10">
                  <c:v>Feb-26</c:v>
                </c:pt>
                <c:pt idx="11">
                  <c:v>Mar-26</c:v>
                </c:pt>
              </c:strCache>
            </c:strRef>
          </c:cat>
          <c:val>
            <c:numRef>
              <c:f>Sheet1!$B$2:$B$13</c:f>
              <c:numCache>
                <c:formatCode>General</c:formatCode>
                <c:ptCount val="12"/>
                <c:pt idx="0">
                  <c:v>530</c:v>
                </c:pt>
                <c:pt idx="1">
                  <c:v>580</c:v>
                </c:pt>
                <c:pt idx="2">
                  <c:v>650</c:v>
                </c:pt>
                <c:pt idx="3">
                  <c:v>710</c:v>
                </c:pt>
                <c:pt idx="4">
                  <c:v>760</c:v>
                </c:pt>
                <c:pt idx="5">
                  <c:v>730</c:v>
                </c:pt>
                <c:pt idx="6">
                  <c:v>700</c:v>
                </c:pt>
                <c:pt idx="7">
                  <c:v>640</c:v>
                </c:pt>
                <c:pt idx="8">
                  <c:v>620</c:v>
                </c:pt>
                <c:pt idx="9">
                  <c:v>650</c:v>
                </c:pt>
                <c:pt idx="10">
                  <c:v>677</c:v>
                </c:pt>
                <c:pt idx="11">
                  <c:v>676</c:v>
                </c:pt>
              </c:numCache>
            </c:numRef>
          </c:val>
          <c:smooth val="1"/>
          <c:extLst>
            <c:ext xmlns:c16="http://schemas.microsoft.com/office/drawing/2014/chart" uri="{C3380CC4-5D6E-409C-BE32-E72D297353CC}">
              <c16:uniqueId val="{00000000-A002-457F-9ADD-2B66D7FDBB9A}"/>
            </c:ext>
          </c:extLst>
        </c:ser>
        <c:dLbls>
          <c:showLegendKey val="0"/>
          <c:showVal val="0"/>
          <c:showCatName val="0"/>
          <c:showSerName val="0"/>
          <c:showPercent val="0"/>
          <c:showBubbleSize val="0"/>
        </c:dLbls>
        <c:marker val="1"/>
        <c:smooth val="0"/>
        <c:axId val="2094734554"/>
        <c:axId val="2094734552"/>
      </c:lineChart>
      <c:catAx>
        <c:axId val="2094734554"/>
        <c:scaling>
          <c:orientation val="minMax"/>
        </c:scaling>
        <c:delete val="0"/>
        <c:axPos val="b"/>
        <c:numFmt formatCode="General" sourceLinked="1"/>
        <c:majorTickMark val="out"/>
        <c:minorTickMark val="none"/>
        <c:tickLblPos val="low"/>
        <c:spPr>
          <a:ln w="12700" cap="flat">
            <a:solidFill>
              <a:srgbClr val="888888"/>
            </a:solidFill>
            <a:prstDash val="solid"/>
            <a:round/>
          </a:ln>
        </c:spPr>
        <c:txPr>
          <a:bodyPr/>
          <a:lstStyle/>
          <a:p>
            <a:pPr>
              <a:defRPr sz="1200" b="0" i="0" u="none" strike="noStrike">
                <a:solidFill>
                  <a:srgbClr val="666666"/>
                </a:solidFill>
                <a:latin typeface="Arial"/>
              </a:defRPr>
            </a:pPr>
            <a:endParaRPr lang="en-US"/>
          </a:p>
        </c:txPr>
        <c:crossAx val="2094734552"/>
        <c:crosses val="autoZero"/>
        <c:auto val="1"/>
        <c:lblAlgn val="ctr"/>
        <c:lblOffset val="100"/>
        <c:noMultiLvlLbl val="1"/>
      </c:catAx>
      <c:valAx>
        <c:axId val="2094734552"/>
        <c:scaling>
          <c:orientation val="minMax"/>
          <c:max val="850"/>
          <c:min val="450"/>
        </c:scaling>
        <c:delete val="0"/>
        <c:axPos val="l"/>
        <c:majorGridlines>
          <c:spPr>
            <a:ln w="6350" cap="flat">
              <a:solidFill>
                <a:srgbClr val="E2E8F0"/>
              </a:solidFill>
              <a:prstDash val="solid"/>
              <a:round/>
            </a:ln>
          </c:spPr>
        </c:majorGridlines>
        <c:numFmt formatCode="General" sourceLinked="0"/>
        <c:majorTickMark val="out"/>
        <c:minorTickMark val="none"/>
        <c:tickLblPos val="nextTo"/>
        <c:spPr>
          <a:ln w="12700" cap="flat">
            <a:solidFill>
              <a:srgbClr val="888888"/>
            </a:solidFill>
            <a:prstDash val="solid"/>
            <a:round/>
          </a:ln>
        </c:spPr>
        <c:txPr>
          <a:bodyPr/>
          <a:lstStyle/>
          <a:p>
            <a:pPr>
              <a:defRPr sz="1200" b="0" i="0" u="none" strike="noStrike">
                <a:solidFill>
                  <a:srgbClr val="666666"/>
                </a:solidFill>
                <a:latin typeface="Arial"/>
              </a:defRPr>
            </a:pPr>
            <a:endParaRPr lang="en-US"/>
          </a:p>
        </c:txPr>
        <c:crossAx val="2094734554"/>
        <c:crosses val="autoZero"/>
        <c:crossBetween val="between"/>
      </c:valAx>
      <c:spPr>
        <a:noFill/>
        <a:ln>
          <a:noFill/>
        </a:ln>
        <a:effectLst/>
      </c:spPr>
    </c:plotArea>
    <c:plotVisOnly val="1"/>
    <c:dispBlanksAs val="span"/>
    <c:showDLblsOverMax val="1"/>
  </c:chart>
  <c:spPr>
    <a:solidFill>
      <a:srgbClr val="FFFFFF"/>
    </a:solidFill>
    <a:ln>
      <a:noFill/>
    </a:ln>
    <a:effectLst/>
  </c:sp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Revenue ($B)</c:v>
                </c:pt>
              </c:strCache>
            </c:strRef>
          </c:tx>
          <c:spPr>
            <a:solidFill>
              <a:srgbClr val="0EA5E9"/>
            </a:solidFill>
            <a:effectLst/>
          </c:spPr>
          <c:invertIfNegative val="0"/>
          <c:dLbls>
            <c:numFmt formatCode="#,##0" sourceLinked="0"/>
            <c:spPr>
              <a:noFill/>
              <a:ln>
                <a:noFill/>
              </a:ln>
              <a:effectLst/>
            </c:spPr>
            <c:txPr>
              <a:bodyPr/>
              <a:lstStyle/>
              <a:p>
                <a:pPr>
                  <a:defRPr sz="900" b="0" i="0" u="none" strike="noStrike">
                    <a:solidFill>
                      <a:srgbClr val="1B2A4A"/>
                    </a:solidFill>
                    <a:latin typeface="Aria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FY24A</c:v>
                </c:pt>
                <c:pt idx="1">
                  <c:v>FY25A</c:v>
                </c:pt>
                <c:pt idx="2">
                  <c:v>FY26E</c:v>
                </c:pt>
                <c:pt idx="3">
                  <c:v>FY27E</c:v>
                </c:pt>
                <c:pt idx="4">
                  <c:v>FY28E</c:v>
                </c:pt>
              </c:strCache>
            </c:strRef>
          </c:cat>
          <c:val>
            <c:numRef>
              <c:f>Sheet1!$B$2:$B$6</c:f>
              <c:numCache>
                <c:formatCode>General</c:formatCode>
                <c:ptCount val="5"/>
                <c:pt idx="0">
                  <c:v>91.4</c:v>
                </c:pt>
                <c:pt idx="1">
                  <c:v>94.4</c:v>
                </c:pt>
                <c:pt idx="2">
                  <c:v>100.4</c:v>
                </c:pt>
                <c:pt idx="3">
                  <c:v>105</c:v>
                </c:pt>
                <c:pt idx="4">
                  <c:v>108.8</c:v>
                </c:pt>
              </c:numCache>
            </c:numRef>
          </c:val>
          <c:extLst>
            <c:ext xmlns:c16="http://schemas.microsoft.com/office/drawing/2014/chart" uri="{C3380CC4-5D6E-409C-BE32-E72D297353CC}">
              <c16:uniqueId val="{00000000-4B5F-45C1-B5BA-58F031C9A429}"/>
            </c:ext>
          </c:extLst>
        </c:ser>
        <c:dLbls>
          <c:showLegendKey val="0"/>
          <c:showVal val="1"/>
          <c:showCatName val="0"/>
          <c:showSerName val="0"/>
          <c:showPercent val="0"/>
          <c:showBubbleSize val="0"/>
        </c:dLbls>
        <c:gapWidth val="150"/>
        <c:axId val="2094734554"/>
        <c:axId val="2094734552"/>
      </c:barChart>
      <c:catAx>
        <c:axId val="2094734554"/>
        <c:scaling>
          <c:orientation val="minMax"/>
        </c:scaling>
        <c:delete val="0"/>
        <c:axPos val="b"/>
        <c:numFmt formatCode="General" sourceLinked="1"/>
        <c:majorTickMark val="out"/>
        <c:minorTickMark val="none"/>
        <c:tickLblPos val="low"/>
        <c:spPr>
          <a:ln w="12700" cap="flat">
            <a:solidFill>
              <a:srgbClr val="888888"/>
            </a:solidFill>
            <a:prstDash val="solid"/>
            <a:round/>
          </a:ln>
        </c:spPr>
        <c:txPr>
          <a:bodyPr/>
          <a:lstStyle/>
          <a:p>
            <a:pPr>
              <a:defRPr sz="1200" b="0" i="0" u="none" strike="noStrike">
                <a:solidFill>
                  <a:srgbClr val="64748B"/>
                </a:solidFill>
                <a:latin typeface="Arial"/>
              </a:defRPr>
            </a:pPr>
            <a:endParaRPr lang="en-US"/>
          </a:p>
        </c:txPr>
        <c:crossAx val="2094734552"/>
        <c:crosses val="autoZero"/>
        <c:auto val="1"/>
        <c:lblAlgn val="ctr"/>
        <c:lblOffset val="100"/>
        <c:noMultiLvlLbl val="1"/>
      </c:catAx>
      <c:valAx>
        <c:axId val="2094734552"/>
        <c:scaling>
          <c:orientation val="minMax"/>
          <c:max val="120"/>
          <c:min val="80"/>
        </c:scaling>
        <c:delete val="0"/>
        <c:axPos val="l"/>
        <c:majorGridlines>
          <c:spPr>
            <a:ln w="6350" cap="flat">
              <a:solidFill>
                <a:srgbClr val="E2E8F0"/>
              </a:solidFill>
              <a:prstDash val="solid"/>
              <a:round/>
            </a:ln>
          </c:spPr>
        </c:majorGridlines>
        <c:numFmt formatCode="General" sourceLinked="0"/>
        <c:majorTickMark val="out"/>
        <c:minorTickMark val="none"/>
        <c:tickLblPos val="nextTo"/>
        <c:spPr>
          <a:ln w="12700" cap="flat">
            <a:solidFill>
              <a:srgbClr val="888888"/>
            </a:solidFill>
            <a:prstDash val="solid"/>
            <a:round/>
          </a:ln>
        </c:spPr>
        <c:txPr>
          <a:bodyPr/>
          <a:lstStyle/>
          <a:p>
            <a:pPr>
              <a:defRPr sz="1200" b="0" i="0" u="none" strike="noStrike">
                <a:solidFill>
                  <a:srgbClr val="64748B"/>
                </a:solidFill>
                <a:latin typeface="Arial"/>
              </a:defRPr>
            </a:pPr>
            <a:endParaRPr lang="en-US"/>
          </a:p>
        </c:txPr>
        <c:crossAx val="2094734554"/>
        <c:crosses val="autoZero"/>
        <c:crossBetween val="between"/>
      </c:valAx>
      <c:spPr>
        <a:noFill/>
        <a:ln>
          <a:noFill/>
        </a:ln>
        <a:effectLst/>
      </c:spPr>
    </c:plotArea>
    <c:plotVisOnly val="1"/>
    <c:dispBlanksAs val="span"/>
    <c:showDLblsOverMax val="1"/>
  </c:chart>
  <c:spPr>
    <a:solidFill>
      <a:srgbClr val="FFFFFF"/>
    </a:solidFill>
    <a:ln>
      <a:noFill/>
    </a:ln>
    <a:effectLst/>
  </c:sp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Op. Income ($B)</c:v>
                </c:pt>
              </c:strCache>
            </c:strRef>
          </c:tx>
          <c:spPr>
            <a:solidFill>
              <a:srgbClr val="0EA5E9"/>
            </a:solidFill>
            <a:effectLst/>
          </c:spPr>
          <c:invertIfNegative val="0"/>
          <c:dPt>
            <c:idx val="0"/>
            <c:invertIfNegative val="0"/>
            <c:bubble3D val="0"/>
            <c:extLst>
              <c:ext xmlns:c16="http://schemas.microsoft.com/office/drawing/2014/chart" uri="{C3380CC4-5D6E-409C-BE32-E72D297353CC}">
                <c16:uniqueId val="{00000000-3F50-42FE-9255-F31C84021627}"/>
              </c:ext>
            </c:extLst>
          </c:dPt>
          <c:dPt>
            <c:idx val="1"/>
            <c:invertIfNegative val="0"/>
            <c:bubble3D val="0"/>
            <c:spPr>
              <a:solidFill>
                <a:srgbClr val="F59E0B"/>
              </a:solidFill>
              <a:effectLst/>
            </c:spPr>
            <c:extLst>
              <c:ext xmlns:c16="http://schemas.microsoft.com/office/drawing/2014/chart" uri="{C3380CC4-5D6E-409C-BE32-E72D297353CC}">
                <c16:uniqueId val="{00000002-3F50-42FE-9255-F31C84021627}"/>
              </c:ext>
            </c:extLst>
          </c:dPt>
          <c:dPt>
            <c:idx val="2"/>
            <c:invertIfNegative val="0"/>
            <c:bubble3D val="0"/>
            <c:spPr>
              <a:solidFill>
                <a:srgbClr val="1B2A4A"/>
              </a:solidFill>
              <a:effectLst/>
            </c:spPr>
            <c:extLst>
              <c:ext xmlns:c16="http://schemas.microsoft.com/office/drawing/2014/chart" uri="{C3380CC4-5D6E-409C-BE32-E72D297353CC}">
                <c16:uniqueId val="{00000004-3F50-42FE-9255-F31C84021627}"/>
              </c:ext>
            </c:extLst>
          </c:dPt>
          <c:dLbls>
            <c:numFmt formatCode="#,##0" sourceLinked="0"/>
            <c:spPr>
              <a:noFill/>
              <a:ln>
                <a:noFill/>
              </a:ln>
              <a:effectLst/>
            </c:spPr>
            <c:txPr>
              <a:bodyPr/>
              <a:lstStyle/>
              <a:p>
                <a:pPr>
                  <a:defRPr sz="1000" b="0" i="0" u="none" strike="noStrike">
                    <a:solidFill>
                      <a:srgbClr val="FFFFFF"/>
                    </a:solidFill>
                    <a:latin typeface="Aria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Entertainment</c:v>
                </c:pt>
                <c:pt idx="1">
                  <c:v>Sports (ESPN)</c:v>
                </c:pt>
                <c:pt idx="2">
                  <c:v>Experiences</c:v>
                </c:pt>
              </c:strCache>
            </c:strRef>
          </c:cat>
          <c:val>
            <c:numRef>
              <c:f>Sheet1!$B$2:$B$4</c:f>
              <c:numCache>
                <c:formatCode>General</c:formatCode>
                <c:ptCount val="3"/>
                <c:pt idx="0">
                  <c:v>4.5</c:v>
                </c:pt>
                <c:pt idx="1">
                  <c:v>3</c:v>
                </c:pt>
                <c:pt idx="2">
                  <c:v>10</c:v>
                </c:pt>
              </c:numCache>
            </c:numRef>
          </c:val>
          <c:extLst>
            <c:ext xmlns:c16="http://schemas.microsoft.com/office/drawing/2014/chart" uri="{C3380CC4-5D6E-409C-BE32-E72D297353CC}">
              <c16:uniqueId val="{00000005-3F50-42FE-9255-F31C84021627}"/>
            </c:ext>
          </c:extLst>
        </c:ser>
        <c:dLbls>
          <c:showLegendKey val="0"/>
          <c:showVal val="1"/>
          <c:showCatName val="0"/>
          <c:showSerName val="0"/>
          <c:showPercent val="0"/>
          <c:showBubbleSize val="0"/>
        </c:dLbls>
        <c:gapWidth val="150"/>
        <c:axId val="2094734554"/>
        <c:axId val="2094734552"/>
      </c:barChart>
      <c:catAx>
        <c:axId val="2094734554"/>
        <c:scaling>
          <c:orientation val="minMax"/>
        </c:scaling>
        <c:delete val="0"/>
        <c:axPos val="l"/>
        <c:numFmt formatCode="General" sourceLinked="1"/>
        <c:majorTickMark val="out"/>
        <c:minorTickMark val="none"/>
        <c:tickLblPos val="nextTo"/>
        <c:spPr>
          <a:ln w="12700" cap="flat">
            <a:solidFill>
              <a:srgbClr val="888888"/>
            </a:solidFill>
            <a:prstDash val="solid"/>
            <a:round/>
          </a:ln>
        </c:spPr>
        <c:txPr>
          <a:bodyPr/>
          <a:lstStyle/>
          <a:p>
            <a:pPr>
              <a:defRPr sz="1200" b="0" i="0" u="none" strike="noStrike">
                <a:solidFill>
                  <a:srgbClr val="64748B"/>
                </a:solidFill>
                <a:latin typeface="Arial"/>
              </a:defRPr>
            </a:pPr>
            <a:endParaRPr lang="en-US"/>
          </a:p>
        </c:txPr>
        <c:crossAx val="2094734552"/>
        <c:crosses val="autoZero"/>
        <c:auto val="1"/>
        <c:lblAlgn val="ctr"/>
        <c:lblOffset val="100"/>
        <c:noMultiLvlLbl val="1"/>
      </c:catAx>
      <c:valAx>
        <c:axId val="2094734552"/>
        <c:scaling>
          <c:orientation val="minMax"/>
        </c:scaling>
        <c:delete val="0"/>
        <c:axPos val="b"/>
        <c:majorGridlines>
          <c:spPr>
            <a:ln w="6350" cap="flat">
              <a:solidFill>
                <a:srgbClr val="E2E8F0"/>
              </a:solidFill>
              <a:prstDash val="solid"/>
              <a:round/>
            </a:ln>
          </c:spPr>
        </c:majorGridlines>
        <c:numFmt formatCode="General" sourceLinked="0"/>
        <c:majorTickMark val="out"/>
        <c:minorTickMark val="none"/>
        <c:tickLblPos val="low"/>
        <c:spPr>
          <a:ln w="12700" cap="flat">
            <a:solidFill>
              <a:srgbClr val="888888"/>
            </a:solidFill>
            <a:prstDash val="solid"/>
            <a:round/>
          </a:ln>
        </c:spPr>
        <c:txPr>
          <a:bodyPr/>
          <a:lstStyle/>
          <a:p>
            <a:pPr>
              <a:defRPr sz="1200" b="0" i="0" u="none" strike="noStrike">
                <a:solidFill>
                  <a:srgbClr val="64748B"/>
                </a:solidFill>
                <a:latin typeface="Arial"/>
              </a:defRPr>
            </a:pPr>
            <a:endParaRPr lang="en-US"/>
          </a:p>
        </c:txPr>
        <c:crossAx val="2094734554"/>
        <c:crosses val="autoZero"/>
        <c:crossBetween val="between"/>
      </c:valAx>
      <c:spPr>
        <a:noFill/>
        <a:ln>
          <a:noFill/>
        </a:ln>
        <a:effectLst/>
      </c:spPr>
    </c:plotArea>
    <c:plotVisOnly val="1"/>
    <c:dispBlanksAs val="span"/>
    <c:showDLblsOverMax val="1"/>
  </c:chart>
  <c:spPr>
    <a:solidFill>
      <a:srgbClr val="FFFFFF"/>
    </a:solidFill>
    <a:ln>
      <a:noFill/>
    </a:ln>
    <a:effectLst/>
  </c:sp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P/S Ratio</c:v>
                </c:pt>
              </c:strCache>
            </c:strRef>
          </c:tx>
          <c:spPr>
            <a:solidFill>
              <a:srgbClr val="0EA5E9"/>
            </a:solidFill>
            <a:effectLst/>
          </c:spPr>
          <c:invertIfNegative val="0"/>
          <c:dPt>
            <c:idx val="0"/>
            <c:invertIfNegative val="0"/>
            <c:bubble3D val="0"/>
            <c:extLst>
              <c:ext xmlns:c16="http://schemas.microsoft.com/office/drawing/2014/chart" uri="{C3380CC4-5D6E-409C-BE32-E72D297353CC}">
                <c16:uniqueId val="{00000000-3216-4742-B433-6203B9703628}"/>
              </c:ext>
            </c:extLst>
          </c:dPt>
          <c:dPt>
            <c:idx val="1"/>
            <c:invertIfNegative val="0"/>
            <c:bubble3D val="0"/>
            <c:spPr>
              <a:solidFill>
                <a:srgbClr val="F59E0B"/>
              </a:solidFill>
              <a:effectLst/>
            </c:spPr>
            <c:extLst>
              <c:ext xmlns:c16="http://schemas.microsoft.com/office/drawing/2014/chart" uri="{C3380CC4-5D6E-409C-BE32-E72D297353CC}">
                <c16:uniqueId val="{00000002-3216-4742-B433-6203B9703628}"/>
              </c:ext>
            </c:extLst>
          </c:dPt>
          <c:dPt>
            <c:idx val="2"/>
            <c:invertIfNegative val="0"/>
            <c:bubble3D val="0"/>
            <c:spPr>
              <a:solidFill>
                <a:srgbClr val="DC2626"/>
              </a:solidFill>
              <a:effectLst/>
            </c:spPr>
            <c:extLst>
              <c:ext xmlns:c16="http://schemas.microsoft.com/office/drawing/2014/chart" uri="{C3380CC4-5D6E-409C-BE32-E72D297353CC}">
                <c16:uniqueId val="{00000004-3216-4742-B433-6203B9703628}"/>
              </c:ext>
            </c:extLst>
          </c:dPt>
          <c:dLbls>
            <c:numFmt formatCode="#,##0" sourceLinked="0"/>
            <c:spPr>
              <a:noFill/>
              <a:ln>
                <a:noFill/>
              </a:ln>
              <a:effectLst/>
            </c:spPr>
            <c:txPr>
              <a:bodyPr/>
              <a:lstStyle/>
              <a:p>
                <a:pPr>
                  <a:defRPr sz="900" b="0" i="0" u="none" strike="noStrike">
                    <a:solidFill>
                      <a:srgbClr val="1B2A4A"/>
                    </a:solidFill>
                    <a:latin typeface="Aria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Disney (DIS)</c:v>
                </c:pt>
                <c:pt idx="1">
                  <c:v>Netflix (NFLX)</c:v>
                </c:pt>
                <c:pt idx="2">
                  <c:v>Paramount</c:v>
                </c:pt>
              </c:strCache>
            </c:strRef>
          </c:cat>
          <c:val>
            <c:numRef>
              <c:f>Sheet1!$B$2:$B$4</c:f>
              <c:numCache>
                <c:formatCode>General</c:formatCode>
                <c:ptCount val="3"/>
                <c:pt idx="0">
                  <c:v>2.13</c:v>
                </c:pt>
                <c:pt idx="1">
                  <c:v>8.3000000000000007</c:v>
                </c:pt>
                <c:pt idx="2">
                  <c:v>0.95</c:v>
                </c:pt>
              </c:numCache>
            </c:numRef>
          </c:val>
          <c:extLst>
            <c:ext xmlns:c16="http://schemas.microsoft.com/office/drawing/2014/chart" uri="{C3380CC4-5D6E-409C-BE32-E72D297353CC}">
              <c16:uniqueId val="{00000005-3216-4742-B433-6203B9703628}"/>
            </c:ext>
          </c:extLst>
        </c:ser>
        <c:dLbls>
          <c:showLegendKey val="0"/>
          <c:showVal val="1"/>
          <c:showCatName val="0"/>
          <c:showSerName val="0"/>
          <c:showPercent val="0"/>
          <c:showBubbleSize val="0"/>
        </c:dLbls>
        <c:gapWidth val="150"/>
        <c:axId val="2094734554"/>
        <c:axId val="2094734552"/>
      </c:barChart>
      <c:catAx>
        <c:axId val="2094734554"/>
        <c:scaling>
          <c:orientation val="minMax"/>
        </c:scaling>
        <c:delete val="0"/>
        <c:axPos val="b"/>
        <c:numFmt formatCode="General" sourceLinked="1"/>
        <c:majorTickMark val="out"/>
        <c:minorTickMark val="none"/>
        <c:tickLblPos val="low"/>
        <c:spPr>
          <a:ln w="12700" cap="flat">
            <a:solidFill>
              <a:srgbClr val="888888"/>
            </a:solidFill>
            <a:prstDash val="solid"/>
            <a:round/>
          </a:ln>
        </c:spPr>
        <c:txPr>
          <a:bodyPr/>
          <a:lstStyle/>
          <a:p>
            <a:pPr>
              <a:defRPr sz="1200" b="0" i="0" u="none" strike="noStrike">
                <a:solidFill>
                  <a:srgbClr val="64748B"/>
                </a:solidFill>
                <a:latin typeface="Arial"/>
              </a:defRPr>
            </a:pPr>
            <a:endParaRPr lang="en-US"/>
          </a:p>
        </c:txPr>
        <c:crossAx val="2094734552"/>
        <c:crosses val="autoZero"/>
        <c:auto val="1"/>
        <c:lblAlgn val="ctr"/>
        <c:lblOffset val="100"/>
        <c:noMultiLvlLbl val="1"/>
      </c:catAx>
      <c:valAx>
        <c:axId val="2094734552"/>
        <c:scaling>
          <c:orientation val="minMax"/>
        </c:scaling>
        <c:delete val="0"/>
        <c:axPos val="l"/>
        <c:majorGridlines>
          <c:spPr>
            <a:ln w="6350" cap="flat">
              <a:solidFill>
                <a:srgbClr val="E2E8F0"/>
              </a:solidFill>
              <a:prstDash val="solid"/>
              <a:round/>
            </a:ln>
          </c:spPr>
        </c:majorGridlines>
        <c:numFmt formatCode="General" sourceLinked="0"/>
        <c:majorTickMark val="out"/>
        <c:minorTickMark val="none"/>
        <c:tickLblPos val="nextTo"/>
        <c:spPr>
          <a:ln w="12700" cap="flat">
            <a:solidFill>
              <a:srgbClr val="888888"/>
            </a:solidFill>
            <a:prstDash val="solid"/>
            <a:round/>
          </a:ln>
        </c:spPr>
        <c:txPr>
          <a:bodyPr/>
          <a:lstStyle/>
          <a:p>
            <a:pPr>
              <a:defRPr sz="1200" b="0" i="0" u="none" strike="noStrike">
                <a:solidFill>
                  <a:srgbClr val="64748B"/>
                </a:solidFill>
                <a:latin typeface="Arial"/>
              </a:defRPr>
            </a:pPr>
            <a:endParaRPr lang="en-US"/>
          </a:p>
        </c:txPr>
        <c:crossAx val="2094734554"/>
        <c:crosses val="autoZero"/>
        <c:crossBetween val="between"/>
      </c:valAx>
      <c:spPr>
        <a:noFill/>
        <a:ln>
          <a:noFill/>
        </a:ln>
        <a:effectLst/>
      </c:spPr>
    </c:plotArea>
    <c:plotVisOnly val="1"/>
    <c:dispBlanksAs val="span"/>
    <c:showDLblsOverMax val="1"/>
  </c:chart>
  <c:spPr>
    <a:solidFill>
      <a:srgbClr val="FFFFFF"/>
    </a:solidFill>
    <a:ln>
      <a:noFill/>
    </a:ln>
    <a:effectLst/>
  </c:spPr>
  <c:externalData r:id="rId1">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sz="900">
              <a:latin typeface="Arial" charset="0"/>
              <a:ea typeface="Arial" charset="0"/>
              <a:cs typeface="Arial" charset="0"/>
            </a:endParaRPr>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1BD8ABB-DA7E-A548-B16D-252B281B81FD}" type="datetimeFigureOut">
              <a:rPr lang="en-US" sz="900">
                <a:latin typeface="Arial" charset="0"/>
                <a:ea typeface="Arial" charset="0"/>
                <a:cs typeface="Arial" charset="0"/>
              </a:rPr>
              <a:t>4/21/2026</a:t>
            </a:fld>
            <a:endParaRPr lang="en-US" sz="900">
              <a:latin typeface="Arial" charset="0"/>
              <a:ea typeface="Arial" charset="0"/>
              <a:cs typeface="Arial" charset="0"/>
            </a:endParaRPr>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sz="900">
              <a:latin typeface="Arial" charset="0"/>
              <a:ea typeface="Arial" charset="0"/>
              <a:cs typeface="Arial" charset="0"/>
            </a:endParaRPr>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5535CA1-1173-3D49-9D29-6AA77691A78D}" type="slidenum">
              <a:rPr lang="en-US" sz="900">
                <a:latin typeface="Arial" charset="0"/>
                <a:ea typeface="Arial" charset="0"/>
                <a:cs typeface="Arial" charset="0"/>
              </a:rPr>
              <a:pPr/>
              <a:t>‹#›</a:t>
            </a:fld>
            <a:endParaRPr lang="en-US" sz="900">
              <a:latin typeface="Arial" charset="0"/>
              <a:ea typeface="Arial" charset="0"/>
              <a:cs typeface="Arial" charset="0"/>
            </a:endParaRPr>
          </a:p>
        </p:txBody>
      </p:sp>
    </p:spTree>
    <p:extLst>
      <p:ext uri="{BB962C8B-B14F-4D97-AF65-F5344CB8AC3E}">
        <p14:creationId xmlns:p14="http://schemas.microsoft.com/office/powerpoint/2010/main" val="67453097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nchor="t"/>
          <a:lstStyle>
            <a:lvl1pPr algn="l">
              <a:defRPr sz="900">
                <a:latin typeface="Arial" charset="0"/>
                <a:ea typeface="Arial" charset="0"/>
                <a:cs typeface="Arial" charset="0"/>
              </a:defRPr>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lang="en-US" sz="900" kern="1200" smtClean="0">
                <a:solidFill>
                  <a:schemeClr val="tx1"/>
                </a:solidFill>
                <a:latin typeface="Arial" charset="0"/>
                <a:ea typeface="Arial" charset="0"/>
                <a:cs typeface="Arial" charset="0"/>
              </a:defRPr>
            </a:lvl1pPr>
          </a:lstStyle>
          <a:p>
            <a:fld id="{4AA5EB40-EE80-1E4E-835D-3B44397EB204}" type="datetimeFigureOut">
              <a:rPr lang="mr-IN" smtClean="0"/>
              <a:pPr/>
              <a:t>21-04-2026</a:t>
            </a:fld>
            <a:endParaRPr lang="mr-IN"/>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marL="0" algn="l" defTabSz="914400" rtl="0" eaLnBrk="1" latinLnBrk="0" hangingPunct="1">
              <a:defRPr lang="en-US" sz="900" kern="1200" smtClean="0">
                <a:solidFill>
                  <a:schemeClr val="tx1"/>
                </a:solidFill>
                <a:latin typeface="Arial" charset="0"/>
                <a:ea typeface="Arial" charset="0"/>
                <a:cs typeface="Arial" charset="0"/>
              </a:defRPr>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marL="0" algn="r" defTabSz="914400" rtl="0" eaLnBrk="1" latinLnBrk="0" hangingPunct="1">
              <a:defRPr lang="en-US" sz="900" kern="1200" smtClean="0">
                <a:solidFill>
                  <a:schemeClr val="tx1"/>
                </a:solidFill>
                <a:latin typeface="Arial" charset="0"/>
                <a:ea typeface="Arial" charset="0"/>
                <a:cs typeface="Arial" charset="0"/>
              </a:defRPr>
            </a:lvl1pPr>
          </a:lstStyle>
          <a:p>
            <a:fld id="{E6422281-1DD0-C54B-B5FD-A74501CEBD71}" type="slidenum">
              <a:rPr lang="uk-UA" smtClean="0"/>
              <a:pPr/>
              <a:t>‹#›</a:t>
            </a:fld>
            <a:endParaRPr lang="uk-UA"/>
          </a:p>
        </p:txBody>
      </p:sp>
    </p:spTree>
    <p:extLst>
      <p:ext uri="{BB962C8B-B14F-4D97-AF65-F5344CB8AC3E}">
        <p14:creationId xmlns:p14="http://schemas.microsoft.com/office/powerpoint/2010/main" val="11264527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6422281-1DD0-C54B-B5FD-A74501CEBD71}" type="slidenum">
              <a:rPr lang="uk-UA" smtClean="0"/>
              <a:pPr/>
              <a:t>1</a:t>
            </a:fld>
            <a:endParaRPr lang="uk-UA"/>
          </a:p>
        </p:txBody>
      </p:sp>
    </p:spTree>
    <p:extLst>
      <p:ext uri="{BB962C8B-B14F-4D97-AF65-F5344CB8AC3E}">
        <p14:creationId xmlns:p14="http://schemas.microsoft.com/office/powerpoint/2010/main" val="13682679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6422281-1DD0-C54B-B5FD-A74501CEBD71}" type="slidenum">
              <a:rPr lang="uk-UA" smtClean="0"/>
              <a:pPr/>
              <a:t>15</a:t>
            </a:fld>
            <a:endParaRPr lang="uk-UA"/>
          </a:p>
        </p:txBody>
      </p:sp>
    </p:spTree>
    <p:extLst>
      <p:ext uri="{BB962C8B-B14F-4D97-AF65-F5344CB8AC3E}">
        <p14:creationId xmlns:p14="http://schemas.microsoft.com/office/powerpoint/2010/main" val="348400076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8" name="Rectangle 7"/>
          <p:cNvSpPr/>
          <p:nvPr userDrawn="1"/>
        </p:nvSpPr>
        <p:spPr>
          <a:xfrm>
            <a:off x="0" y="0"/>
            <a:ext cx="9144000" cy="1143000"/>
          </a:xfrm>
          <a:prstGeom prst="rect">
            <a:avLst/>
          </a:prstGeom>
          <a:solidFill>
            <a:srgbClr val="BB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p:cNvPicPr>
            <a:picLocks noChangeAspect="1"/>
          </p:cNvPicPr>
          <p:nvPr userDrawn="1"/>
        </p:nvPicPr>
        <p:blipFill rotWithShape="1">
          <a:blip r:embed="rId2" cstate="screen">
            <a:alphaModFix amt="50000"/>
            <a:extLst>
              <a:ext uri="{28A0092B-C50C-407E-A947-70E740481C1C}">
                <a14:useLocalDpi xmlns:a14="http://schemas.microsoft.com/office/drawing/2010/main"/>
              </a:ext>
            </a:extLst>
          </a:blip>
          <a:srcRect/>
          <a:stretch/>
        </p:blipFill>
        <p:spPr>
          <a:xfrm>
            <a:off x="0" y="1143000"/>
            <a:ext cx="9144000" cy="238060"/>
          </a:xfrm>
          <a:prstGeom prst="rect">
            <a:avLst/>
          </a:prstGeom>
        </p:spPr>
      </p:pic>
      <p:pic>
        <p:nvPicPr>
          <p:cNvPr id="15" name="Picture 14"/>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03860" y="5995529"/>
            <a:ext cx="3200400" cy="458611"/>
          </a:xfrm>
          <a:prstGeom prst="rect">
            <a:avLst/>
          </a:prstGeom>
        </p:spPr>
      </p:pic>
    </p:spTree>
  </p:cSld>
  <p:clrMapOvr>
    <a:masterClrMapping/>
  </p:clrMapOvr>
  <p:extLst>
    <p:ext uri="{DCECCB84-F9BA-43D5-87BE-67443E8EF086}">
      <p15:sldGuideLst xmlns:p15="http://schemas.microsoft.com/office/powerpoint/2012/main">
        <p15:guide id="1" orient="horz" pos="352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losing Slide">
    <p:spTree>
      <p:nvGrpSpPr>
        <p:cNvPr id="1" name=""/>
        <p:cNvGrpSpPr/>
        <p:nvPr/>
      </p:nvGrpSpPr>
      <p:grpSpPr>
        <a:xfrm>
          <a:off x="0" y="0"/>
          <a:ext cx="0" cy="0"/>
          <a:chOff x="0" y="0"/>
          <a:chExt cx="0" cy="0"/>
        </a:xfrm>
      </p:grpSpPr>
      <p:sp>
        <p:nvSpPr>
          <p:cNvPr id="8" name="Rectangle 7"/>
          <p:cNvSpPr/>
          <p:nvPr userDrawn="1"/>
        </p:nvSpPr>
        <p:spPr>
          <a:xfrm>
            <a:off x="0" y="0"/>
            <a:ext cx="9144000" cy="1143000"/>
          </a:xfrm>
          <a:prstGeom prst="rect">
            <a:avLst/>
          </a:prstGeom>
          <a:solidFill>
            <a:srgbClr val="BB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p:cNvPicPr>
            <a:picLocks noChangeAspect="1"/>
          </p:cNvPicPr>
          <p:nvPr userDrawn="1"/>
        </p:nvPicPr>
        <p:blipFill rotWithShape="1">
          <a:blip r:embed="rId2" cstate="screen">
            <a:alphaModFix amt="50000"/>
            <a:extLst>
              <a:ext uri="{28A0092B-C50C-407E-A947-70E740481C1C}">
                <a14:useLocalDpi xmlns:a14="http://schemas.microsoft.com/office/drawing/2010/main"/>
              </a:ext>
            </a:extLst>
          </a:blip>
          <a:srcRect/>
          <a:stretch/>
        </p:blipFill>
        <p:spPr>
          <a:xfrm>
            <a:off x="0" y="1143000"/>
            <a:ext cx="9144000" cy="238060"/>
          </a:xfrm>
          <a:prstGeom prst="rect">
            <a:avLst/>
          </a:prstGeom>
        </p:spPr>
      </p:pic>
      <p:pic>
        <p:nvPicPr>
          <p:cNvPr id="2" name="Picture 1"/>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352983" y="3060943"/>
            <a:ext cx="4438035" cy="1589265"/>
          </a:xfrm>
          <a:prstGeom prst="rect">
            <a:avLst/>
          </a:prstGeom>
        </p:spPr>
      </p:pic>
    </p:spTree>
  </p:cSld>
  <p:clrMapOvr>
    <a:masterClrMapping/>
  </p:clrMapOvr>
  <p:extLst>
    <p:ext uri="{DCECCB84-F9BA-43D5-87BE-67443E8EF086}">
      <p15:sldGuideLst xmlns:p15="http://schemas.microsoft.com/office/powerpoint/2012/main">
        <p15:guide id="1" orient="horz" pos="216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235428" y="237393"/>
            <a:ext cx="8673144" cy="668215"/>
          </a:xfrm>
        </p:spPr>
        <p:txBody>
          <a:bodyPr anchor="b"/>
          <a:lstStyle>
            <a:lvl1pPr>
              <a:defRPr>
                <a:solidFill>
                  <a:srgbClr val="BB0000"/>
                </a:solidFill>
              </a:defRPr>
            </a:lvl1pPr>
          </a:lstStyle>
          <a:p>
            <a:r>
              <a:rPr lang="en-US"/>
              <a:t>Click to edit Master title style</a:t>
            </a:r>
          </a:p>
        </p:txBody>
      </p:sp>
      <p:sp>
        <p:nvSpPr>
          <p:cNvPr id="3" name="Date Placeholder 2"/>
          <p:cNvSpPr>
            <a:spLocks noGrp="1"/>
          </p:cNvSpPr>
          <p:nvPr>
            <p:ph type="dt" sz="half" idx="10"/>
          </p:nvPr>
        </p:nvSpPr>
        <p:spPr/>
        <p:txBody>
          <a:bodyPr/>
          <a:lstStyle/>
          <a:p>
            <a:fld id="{A82E38D9-A055-4149-A136-9916290B958D}" type="datetimeFigureOut">
              <a:rPr lang="en-US" smtClean="0"/>
              <a:t>4/21/2026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98A7587-EF18-1B40-9F0E-E5FBA16F98DC}" type="slidenum">
              <a:rPr lang="en-US" smtClean="0"/>
              <a:t>‹#›</a:t>
            </a:fld>
            <a:endParaRPr lang="en-US"/>
          </a:p>
        </p:txBody>
      </p:sp>
      <p:cxnSp>
        <p:nvCxnSpPr>
          <p:cNvPr id="7" name="Straight Connector 6"/>
          <p:cNvCxnSpPr/>
          <p:nvPr userDrawn="1"/>
        </p:nvCxnSpPr>
        <p:spPr>
          <a:xfrm>
            <a:off x="235428" y="967155"/>
            <a:ext cx="8673144" cy="0"/>
          </a:xfrm>
          <a:prstGeom prst="line">
            <a:avLst/>
          </a:prstGeom>
          <a:ln w="6350">
            <a:solidFill>
              <a:srgbClr val="666666"/>
            </a:solidFill>
          </a:ln>
        </p:spPr>
        <p:style>
          <a:lnRef idx="1">
            <a:schemeClr val="accent1"/>
          </a:lnRef>
          <a:fillRef idx="0">
            <a:schemeClr val="accent1"/>
          </a:fillRef>
          <a:effectRef idx="0">
            <a:schemeClr val="accent1"/>
          </a:effectRef>
          <a:fontRef idx="minor">
            <a:schemeClr val="tx1"/>
          </a:fontRef>
        </p:style>
      </p:cxnSp>
      <p:sp>
        <p:nvSpPr>
          <p:cNvPr id="9" name="Rectangle 8"/>
          <p:cNvSpPr/>
          <p:nvPr userDrawn="1"/>
        </p:nvSpPr>
        <p:spPr>
          <a:xfrm>
            <a:off x="0" y="0"/>
            <a:ext cx="9144000" cy="175846"/>
          </a:xfrm>
          <a:prstGeom prst="rect">
            <a:avLst/>
          </a:prstGeom>
          <a:solidFill>
            <a:srgbClr val="BB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948861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35428" y="237393"/>
            <a:ext cx="8673144" cy="668216"/>
          </a:xfrm>
        </p:spPr>
        <p:txBody>
          <a:bodyPr anchor="b"/>
          <a:lstStyle>
            <a:lvl1pPr>
              <a:defRPr>
                <a:solidFill>
                  <a:srgbClr val="BB0000"/>
                </a:solidFill>
              </a:defRPr>
            </a:lvl1pPr>
          </a:lstStyle>
          <a:p>
            <a:r>
              <a:rPr lang="en-US"/>
              <a:t>Click to edit Master title style</a:t>
            </a:r>
          </a:p>
        </p:txBody>
      </p:sp>
      <p:sp>
        <p:nvSpPr>
          <p:cNvPr id="3" name="Content Placeholder 2"/>
          <p:cNvSpPr>
            <a:spLocks noGrp="1"/>
          </p:cNvSpPr>
          <p:nvPr>
            <p:ph idx="1"/>
          </p:nvPr>
        </p:nvSpPr>
        <p:spPr>
          <a:xfrm>
            <a:off x="235428" y="1028702"/>
            <a:ext cx="8673144" cy="5029198"/>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82E38D9-A055-4149-A136-9916290B958D}" type="datetimeFigureOut">
              <a:rPr lang="en-US" smtClean="0"/>
              <a:t>4/21/2026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8A7587-EF18-1B40-9F0E-E5FBA16F98DC}" type="slidenum">
              <a:rPr lang="en-US" smtClean="0"/>
              <a:t>‹#›</a:t>
            </a:fld>
            <a:endParaRPr lang="en-US"/>
          </a:p>
        </p:txBody>
      </p:sp>
      <p:cxnSp>
        <p:nvCxnSpPr>
          <p:cNvPr id="9" name="Straight Connector 8"/>
          <p:cNvCxnSpPr/>
          <p:nvPr userDrawn="1"/>
        </p:nvCxnSpPr>
        <p:spPr>
          <a:xfrm>
            <a:off x="235428" y="967155"/>
            <a:ext cx="8673144" cy="0"/>
          </a:xfrm>
          <a:prstGeom prst="line">
            <a:avLst/>
          </a:prstGeom>
          <a:ln w="6350">
            <a:solidFill>
              <a:srgbClr val="666666"/>
            </a:solidFill>
          </a:ln>
        </p:spPr>
        <p:style>
          <a:lnRef idx="1">
            <a:schemeClr val="accent1"/>
          </a:lnRef>
          <a:fillRef idx="0">
            <a:schemeClr val="accent1"/>
          </a:fillRef>
          <a:effectRef idx="0">
            <a:schemeClr val="accent1"/>
          </a:effectRef>
          <a:fontRef idx="minor">
            <a:schemeClr val="tx1"/>
          </a:fontRef>
        </p:style>
      </p:cxnSp>
      <p:sp>
        <p:nvSpPr>
          <p:cNvPr id="8" name="Rectangle 7"/>
          <p:cNvSpPr/>
          <p:nvPr userDrawn="1"/>
        </p:nvSpPr>
        <p:spPr>
          <a:xfrm>
            <a:off x="0" y="0"/>
            <a:ext cx="9144000" cy="175846"/>
          </a:xfrm>
          <a:prstGeom prst="rect">
            <a:avLst/>
          </a:prstGeom>
          <a:solidFill>
            <a:srgbClr val="BB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735839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Section Break / Titl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235428" y="1122363"/>
            <a:ext cx="8673144" cy="2387600"/>
          </a:xfrm>
        </p:spPr>
        <p:txBody>
          <a:bodyPr anchor="b"/>
          <a:lstStyle>
            <a:lvl1pPr algn="l">
              <a:defRPr sz="6000" baseline="0">
                <a:solidFill>
                  <a:srgbClr val="BB0000"/>
                </a:solidFill>
              </a:defRPr>
            </a:lvl1pPr>
          </a:lstStyle>
          <a:p>
            <a:r>
              <a:rPr lang="en-US"/>
              <a:t>Click to Add Section Break / Title Here</a:t>
            </a:r>
          </a:p>
        </p:txBody>
      </p:sp>
      <p:sp>
        <p:nvSpPr>
          <p:cNvPr id="3" name="Subtitle 2"/>
          <p:cNvSpPr>
            <a:spLocks noGrp="1"/>
          </p:cNvSpPr>
          <p:nvPr>
            <p:ph type="subTitle" idx="1" hasCustomPrompt="1"/>
          </p:nvPr>
        </p:nvSpPr>
        <p:spPr>
          <a:xfrm>
            <a:off x="235428" y="3602038"/>
            <a:ext cx="8673144" cy="1655762"/>
          </a:xfrm>
        </p:spPr>
        <p:txBody>
          <a:bodyPr/>
          <a:lstStyle>
            <a:lvl1pPr marL="0" indent="0" algn="l">
              <a:buNone/>
              <a:defRPr sz="2400">
                <a:solidFill>
                  <a:srgbClr val="666666"/>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subtitle style</a:t>
            </a:r>
          </a:p>
        </p:txBody>
      </p:sp>
      <p:sp>
        <p:nvSpPr>
          <p:cNvPr id="4" name="Date Placeholder 3"/>
          <p:cNvSpPr>
            <a:spLocks noGrp="1"/>
          </p:cNvSpPr>
          <p:nvPr>
            <p:ph type="dt" sz="half" idx="10"/>
          </p:nvPr>
        </p:nvSpPr>
        <p:spPr/>
        <p:txBody>
          <a:bodyPr/>
          <a:lstStyle/>
          <a:p>
            <a:fld id="{A82E38D9-A055-4149-A136-9916290B958D}" type="datetimeFigureOut">
              <a:rPr lang="en-US" smtClean="0"/>
              <a:t>4/21/2026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8A7587-EF18-1B40-9F0E-E5FBA16F98DC}" type="slidenum">
              <a:rPr lang="en-US" smtClean="0"/>
              <a:t>‹#›</a:t>
            </a:fld>
            <a:endParaRPr lang="en-US"/>
          </a:p>
        </p:txBody>
      </p:sp>
      <p:pic>
        <p:nvPicPr>
          <p:cNvPr id="7" name="Picture 6"/>
          <p:cNvPicPr>
            <a:picLocks noChangeAspect="1"/>
          </p:cNvPicPr>
          <p:nvPr userDrawn="1"/>
        </p:nvPicPr>
        <p:blipFill rotWithShape="1">
          <a:blip r:embed="rId2" cstate="screen">
            <a:alphaModFix amt="50000"/>
            <a:extLst>
              <a:ext uri="{28A0092B-C50C-407E-A947-70E740481C1C}">
                <a14:useLocalDpi xmlns:a14="http://schemas.microsoft.com/office/drawing/2010/main"/>
              </a:ext>
            </a:extLst>
          </a:blip>
          <a:srcRect/>
          <a:stretch/>
        </p:blipFill>
        <p:spPr>
          <a:xfrm>
            <a:off x="0" y="45719"/>
            <a:ext cx="9144000" cy="775388"/>
          </a:xfrm>
          <a:prstGeom prst="rect">
            <a:avLst/>
          </a:prstGeom>
        </p:spPr>
      </p:pic>
      <p:sp>
        <p:nvSpPr>
          <p:cNvPr id="8" name="Rectangle 7"/>
          <p:cNvSpPr/>
          <p:nvPr userDrawn="1"/>
        </p:nvSpPr>
        <p:spPr>
          <a:xfrm>
            <a:off x="0" y="0"/>
            <a:ext cx="9144000" cy="45719"/>
          </a:xfrm>
          <a:prstGeom prst="rect">
            <a:avLst/>
          </a:prstGeom>
          <a:solidFill>
            <a:srgbClr val="BB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0" y="0"/>
            <a:ext cx="9144000" cy="175846"/>
          </a:xfrm>
          <a:prstGeom prst="rect">
            <a:avLst/>
          </a:prstGeom>
          <a:solidFill>
            <a:srgbClr val="BB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863898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itle and Two Content">
    <p:spTree>
      <p:nvGrpSpPr>
        <p:cNvPr id="1" name=""/>
        <p:cNvGrpSpPr/>
        <p:nvPr/>
      </p:nvGrpSpPr>
      <p:grpSpPr>
        <a:xfrm>
          <a:off x="0" y="0"/>
          <a:ext cx="0" cy="0"/>
          <a:chOff x="0" y="0"/>
          <a:chExt cx="0" cy="0"/>
        </a:xfrm>
      </p:grpSpPr>
      <p:sp>
        <p:nvSpPr>
          <p:cNvPr id="2" name="Title 1"/>
          <p:cNvSpPr>
            <a:spLocks noGrp="1"/>
          </p:cNvSpPr>
          <p:nvPr>
            <p:ph type="title"/>
          </p:nvPr>
        </p:nvSpPr>
        <p:spPr>
          <a:xfrm>
            <a:off x="235428" y="246063"/>
            <a:ext cx="8673144" cy="668338"/>
          </a:xfrm>
        </p:spPr>
        <p:txBody>
          <a:bodyPr anchor="b"/>
          <a:lstStyle>
            <a:lvl1pPr>
              <a:defRPr>
                <a:solidFill>
                  <a:srgbClr val="BB0000"/>
                </a:solidFill>
              </a:defRPr>
            </a:lvl1pPr>
          </a:lstStyle>
          <a:p>
            <a:r>
              <a:rPr lang="en-US"/>
              <a:t>Click to edit Master title style</a:t>
            </a:r>
          </a:p>
        </p:txBody>
      </p:sp>
      <p:sp>
        <p:nvSpPr>
          <p:cNvPr id="3" name="Content Placeholder 2"/>
          <p:cNvSpPr>
            <a:spLocks noGrp="1"/>
          </p:cNvSpPr>
          <p:nvPr>
            <p:ph sz="half" idx="1"/>
          </p:nvPr>
        </p:nvSpPr>
        <p:spPr>
          <a:xfrm>
            <a:off x="235428" y="1019910"/>
            <a:ext cx="4260372" cy="503799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019910"/>
            <a:ext cx="4260372" cy="503799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82E38D9-A055-4149-A136-9916290B958D}" type="datetimeFigureOut">
              <a:rPr lang="en-US" smtClean="0"/>
              <a:t>4/21/2026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98A7587-EF18-1B40-9F0E-E5FBA16F98DC}" type="slidenum">
              <a:rPr lang="en-US" smtClean="0"/>
              <a:t>‹#›</a:t>
            </a:fld>
            <a:endParaRPr lang="en-US"/>
          </a:p>
        </p:txBody>
      </p:sp>
      <p:cxnSp>
        <p:nvCxnSpPr>
          <p:cNvPr id="9" name="Straight Connector 8"/>
          <p:cNvCxnSpPr/>
          <p:nvPr userDrawn="1"/>
        </p:nvCxnSpPr>
        <p:spPr>
          <a:xfrm>
            <a:off x="235428" y="967155"/>
            <a:ext cx="8673144" cy="0"/>
          </a:xfrm>
          <a:prstGeom prst="line">
            <a:avLst/>
          </a:prstGeom>
          <a:ln w="6350">
            <a:solidFill>
              <a:srgbClr val="666666"/>
            </a:solidFill>
          </a:ln>
        </p:spPr>
        <p:style>
          <a:lnRef idx="1">
            <a:schemeClr val="accent1"/>
          </a:lnRef>
          <a:fillRef idx="0">
            <a:schemeClr val="accent1"/>
          </a:fillRef>
          <a:effectRef idx="0">
            <a:schemeClr val="accent1"/>
          </a:effectRef>
          <a:fontRef idx="minor">
            <a:schemeClr val="tx1"/>
          </a:fontRef>
        </p:style>
      </p:cxnSp>
      <p:sp>
        <p:nvSpPr>
          <p:cNvPr id="10" name="Rectangle 9"/>
          <p:cNvSpPr/>
          <p:nvPr userDrawn="1"/>
        </p:nvSpPr>
        <p:spPr>
          <a:xfrm>
            <a:off x="0" y="0"/>
            <a:ext cx="9144000" cy="175846"/>
          </a:xfrm>
          <a:prstGeom prst="rect">
            <a:avLst/>
          </a:prstGeom>
          <a:solidFill>
            <a:srgbClr val="BB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904361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82E38D9-A055-4149-A136-9916290B958D}" type="datetimeFigureOut">
              <a:rPr lang="en-US" smtClean="0"/>
              <a:t>4/21/2026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98A7587-EF18-1B40-9F0E-E5FBA16F98DC}" type="slidenum">
              <a:rPr lang="en-US" smtClean="0"/>
              <a:t>‹#›</a:t>
            </a:fld>
            <a:endParaRPr lang="en-US"/>
          </a:p>
        </p:txBody>
      </p:sp>
      <p:sp>
        <p:nvSpPr>
          <p:cNvPr id="5" name="Rectangle 4"/>
          <p:cNvSpPr/>
          <p:nvPr userDrawn="1"/>
        </p:nvSpPr>
        <p:spPr>
          <a:xfrm>
            <a:off x="0" y="0"/>
            <a:ext cx="9144000" cy="175846"/>
          </a:xfrm>
          <a:prstGeom prst="rect">
            <a:avLst/>
          </a:prstGeom>
          <a:solidFill>
            <a:srgbClr val="BB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519250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95547749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5.xml"/><Relationship Id="rId7" Type="http://schemas.openxmlformats.org/officeDocument/2006/relationships/theme" Target="../theme/theme2.xml"/><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slideLayout" Target="../slideLayouts/slideLayout8.xml"/><Relationship Id="rId5" Type="http://schemas.openxmlformats.org/officeDocument/2006/relationships/slideLayout" Target="../slideLayouts/slideLayout7.xml"/><Relationship Id="rId4"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46045777"/>
      </p:ext>
    </p:extLst>
  </p:cSld>
  <p:clrMap bg1="lt1" tx1="dk1" bg2="lt2" tx2="dk2" accent1="accent1" accent2="accent2" accent3="accent3" accent4="accent4" accent5="accent5" accent6="accent6" hlink="hlink" folHlink="folHlink"/>
  <p:sldLayoutIdLst>
    <p:sldLayoutId id="2147483670" r:id="rId1"/>
    <p:sldLayoutId id="2147483679" r:id="rId2"/>
  </p:sldLayoutIdLst>
  <p:txStyles>
    <p:titleStyle>
      <a:lvl1pPr algn="l" defTabSz="914400" rtl="0" eaLnBrk="1" latinLnBrk="0" hangingPunct="1">
        <a:lnSpc>
          <a:spcPct val="90000"/>
        </a:lnSpc>
        <a:spcBef>
          <a:spcPct val="0"/>
        </a:spcBef>
        <a:buNone/>
        <a:defRPr sz="4400" kern="1200">
          <a:solidFill>
            <a:schemeClr val="tx1"/>
          </a:solidFill>
          <a:latin typeface="Arial" charset="0"/>
          <a:ea typeface="Arial" charset="0"/>
          <a:cs typeface="Arial" charset="0"/>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Arial" charset="0"/>
          <a:ea typeface="Arial" charset="0"/>
          <a:cs typeface="Arial" charset="0"/>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Arial" charset="0"/>
          <a:ea typeface="Arial" charset="0"/>
          <a:cs typeface="Arial" charset="0"/>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Arial" charset="0"/>
          <a:ea typeface="Arial" charset="0"/>
          <a:cs typeface="Arial" charset="0"/>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Arial" charset="0"/>
          <a:ea typeface="Arial" charset="0"/>
          <a:cs typeface="Arial" charset="0"/>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Arial" charset="0"/>
          <a:ea typeface="Arial" charset="0"/>
          <a:cs typeface="Arial"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35428" y="365125"/>
            <a:ext cx="8673144"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235428" y="1825625"/>
            <a:ext cx="8673144" cy="423252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602435" y="6302867"/>
            <a:ext cx="957389" cy="317254"/>
          </a:xfrm>
          <a:prstGeom prst="rect">
            <a:avLst/>
          </a:prstGeom>
        </p:spPr>
        <p:txBody>
          <a:bodyPr vert="horz" lIns="91440" tIns="45720" rIns="91440" bIns="45720" rtlCol="0" anchor="ctr"/>
          <a:lstStyle>
            <a:lvl1pPr algn="l">
              <a:defRPr sz="1050">
                <a:solidFill>
                  <a:srgbClr val="666666"/>
                </a:solidFill>
                <a:latin typeface="Arial" charset="0"/>
                <a:ea typeface="Arial" charset="0"/>
                <a:cs typeface="Arial" charset="0"/>
              </a:defRPr>
            </a:lvl1pPr>
          </a:lstStyle>
          <a:p>
            <a:fld id="{A82E38D9-A055-4149-A136-9916290B958D}" type="datetimeFigureOut">
              <a:rPr lang="en-US" smtClean="0"/>
              <a:pPr/>
              <a:t>4/21/2026</a:t>
            </a:fld>
            <a:endParaRPr lang="en-US"/>
          </a:p>
        </p:txBody>
      </p:sp>
      <p:sp>
        <p:nvSpPr>
          <p:cNvPr id="5" name="Footer Placeholder 4"/>
          <p:cNvSpPr>
            <a:spLocks noGrp="1"/>
          </p:cNvSpPr>
          <p:nvPr>
            <p:ph type="ftr" sz="quarter" idx="3"/>
          </p:nvPr>
        </p:nvSpPr>
        <p:spPr>
          <a:xfrm>
            <a:off x="4887696" y="6302867"/>
            <a:ext cx="3086100" cy="317254"/>
          </a:xfrm>
          <a:prstGeom prst="rect">
            <a:avLst/>
          </a:prstGeom>
        </p:spPr>
        <p:txBody>
          <a:bodyPr vert="horz" lIns="91440" tIns="45720" rIns="91440" bIns="45720" rtlCol="0" anchor="ctr"/>
          <a:lstStyle>
            <a:lvl1pPr algn="ctr">
              <a:defRPr sz="1050">
                <a:solidFill>
                  <a:srgbClr val="666666"/>
                </a:solidFill>
                <a:latin typeface="Arial" charset="0"/>
                <a:ea typeface="Arial" charset="0"/>
                <a:cs typeface="Arial" charset="0"/>
              </a:defRPr>
            </a:lvl1pPr>
          </a:lstStyle>
          <a:p>
            <a:endParaRPr lang="en-US"/>
          </a:p>
        </p:txBody>
      </p:sp>
      <p:sp>
        <p:nvSpPr>
          <p:cNvPr id="6" name="Slide Number Placeholder 5"/>
          <p:cNvSpPr>
            <a:spLocks noGrp="1"/>
          </p:cNvSpPr>
          <p:nvPr>
            <p:ph type="sldNum" sz="quarter" idx="4"/>
          </p:nvPr>
        </p:nvSpPr>
        <p:spPr>
          <a:xfrm>
            <a:off x="8301668" y="6299446"/>
            <a:ext cx="606904" cy="317254"/>
          </a:xfrm>
          <a:prstGeom prst="rect">
            <a:avLst/>
          </a:prstGeom>
        </p:spPr>
        <p:txBody>
          <a:bodyPr vert="horz" lIns="91440" tIns="45720" rIns="91440" bIns="45720" rtlCol="0" anchor="ctr"/>
          <a:lstStyle>
            <a:lvl1pPr algn="r">
              <a:defRPr sz="1050">
                <a:solidFill>
                  <a:srgbClr val="666666"/>
                </a:solidFill>
              </a:defRPr>
            </a:lvl1pPr>
          </a:lstStyle>
          <a:p>
            <a:fld id="{F98A7587-EF18-1B40-9F0E-E5FBA16F98DC}" type="slidenum">
              <a:rPr lang="en-US" smtClean="0"/>
              <a:pPr/>
              <a:t>‹#›</a:t>
            </a:fld>
            <a:endParaRPr lang="en-US"/>
          </a:p>
        </p:txBody>
      </p:sp>
      <p:pic>
        <p:nvPicPr>
          <p:cNvPr id="8" name="Picture 7"/>
          <p:cNvPicPr>
            <a:picLocks noChangeAspect="1"/>
          </p:cNvPicPr>
          <p:nvPr userDrawn="1"/>
        </p:nvPicPr>
        <p:blipFill>
          <a:blip r:embed="rId8" cstate="screen">
            <a:extLst>
              <a:ext uri="{28A0092B-C50C-407E-A947-70E740481C1C}">
                <a14:useLocalDpi xmlns:a14="http://schemas.microsoft.com/office/drawing/2010/main"/>
              </a:ext>
            </a:extLst>
          </a:blip>
          <a:stretch>
            <a:fillRect/>
          </a:stretch>
        </p:blipFill>
        <p:spPr>
          <a:xfrm>
            <a:off x="235428" y="6299446"/>
            <a:ext cx="2213945" cy="317254"/>
          </a:xfrm>
          <a:prstGeom prst="rect">
            <a:avLst/>
          </a:prstGeom>
        </p:spPr>
      </p:pic>
    </p:spTree>
    <p:extLst>
      <p:ext uri="{BB962C8B-B14F-4D97-AF65-F5344CB8AC3E}">
        <p14:creationId xmlns:p14="http://schemas.microsoft.com/office/powerpoint/2010/main" val="1587827583"/>
      </p:ext>
    </p:extLst>
  </p:cSld>
  <p:clrMap bg1="lt1" tx1="dk1" bg2="lt2" tx2="dk2" accent1="accent1" accent2="accent2" accent3="accent3" accent4="accent4" accent5="accent5" accent6="accent6" hlink="hlink" folHlink="folHlink"/>
  <p:sldLayoutIdLst>
    <p:sldLayoutId id="2147483677" r:id="rId1"/>
    <p:sldLayoutId id="2147483673" r:id="rId2"/>
    <p:sldLayoutId id="2147483672" r:id="rId3"/>
    <p:sldLayoutId id="2147483675" r:id="rId4"/>
    <p:sldLayoutId id="2147483678" r:id="rId5"/>
    <p:sldLayoutId id="2147483680" r:id="rId6"/>
  </p:sldLayoutIdLst>
  <p:txStyles>
    <p:titleStyle>
      <a:lvl1pPr algn="l" defTabSz="914400" rtl="0" eaLnBrk="1" latinLnBrk="0" hangingPunct="1">
        <a:lnSpc>
          <a:spcPct val="90000"/>
        </a:lnSpc>
        <a:spcBef>
          <a:spcPct val="0"/>
        </a:spcBef>
        <a:buNone/>
        <a:defRPr sz="4400" kern="1200">
          <a:solidFill>
            <a:schemeClr val="tx1"/>
          </a:solidFill>
          <a:latin typeface="Arial" charset="0"/>
          <a:ea typeface="Arial" charset="0"/>
          <a:cs typeface="Arial" charset="0"/>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Arial" charset="0"/>
          <a:ea typeface="Arial" charset="0"/>
          <a:cs typeface="Arial" charset="0"/>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Arial" charset="0"/>
          <a:ea typeface="Arial" charset="0"/>
          <a:cs typeface="Arial" charset="0"/>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Arial" charset="0"/>
          <a:ea typeface="Arial" charset="0"/>
          <a:cs typeface="Arial" charset="0"/>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Arial" charset="0"/>
          <a:ea typeface="Arial" charset="0"/>
          <a:cs typeface="Arial" charset="0"/>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Arial" charset="0"/>
          <a:ea typeface="Arial" charset="0"/>
          <a:cs typeface="Arial"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816"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chart" Target="../charts/chart2.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5.xml"/><Relationship Id="rId1" Type="http://schemas.openxmlformats.org/officeDocument/2006/relationships/slideLayout" Target="../slideLayouts/slideLayout4.xml"/><Relationship Id="rId4" Type="http://schemas.openxmlformats.org/officeDocument/2006/relationships/image" Target="../media/image11.png"/></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image" Target="../media/image12.jpeg"/><Relationship Id="rId1" Type="http://schemas.openxmlformats.org/officeDocument/2006/relationships/slideLayout" Target="../slideLayouts/slideLayout4.xml"/><Relationship Id="rId4" Type="http://schemas.openxmlformats.org/officeDocument/2006/relationships/chart" Target="../charts/chart5.xml"/></Relationships>
</file>

<file path=ppt/slides/_rels/slide18.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image" Target="../media/image12.jpe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4.png"/><Relationship Id="rId1" Type="http://schemas.openxmlformats.org/officeDocument/2006/relationships/slideLayout" Target="../slideLayouts/slideLayout4.xml"/><Relationship Id="rId4" Type="http://schemas.openxmlformats.org/officeDocument/2006/relationships/image" Target="../media/image15.png"/></Relationships>
</file>

<file path=ppt/slides/_rels/slide2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7.pn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89BE9194-C3C0-61A3-B607-B9D56A4B961F}"/>
              </a:ext>
            </a:extLst>
          </p:cNvPr>
          <p:cNvSpPr txBox="1"/>
          <p:nvPr/>
        </p:nvSpPr>
        <p:spPr>
          <a:xfrm>
            <a:off x="1047169" y="4342289"/>
            <a:ext cx="7049687" cy="506292"/>
          </a:xfrm>
          <a:prstGeom prst="rect">
            <a:avLst/>
          </a:prstGeom>
          <a:noFill/>
        </p:spPr>
        <p:txBody>
          <a:bodyPr wrap="none" lIns="91440" tIns="45720" rIns="91440" bIns="45720" rtlCol="0" anchor="ctr">
            <a:spAutoFit/>
          </a:bodyPr>
          <a:lstStyle/>
          <a:p>
            <a:pPr algn="ctr">
              <a:lnSpc>
                <a:spcPct val="150000"/>
              </a:lnSpc>
            </a:pPr>
            <a:r>
              <a:rPr lang="en-US" sz="2000">
                <a:cs typeface="Calibri"/>
              </a:rPr>
              <a:t>Ashley Saunders, Jacob Schottenstein, Jack Schroeder, Lee Rwema</a:t>
            </a:r>
          </a:p>
        </p:txBody>
      </p:sp>
      <p:sp>
        <p:nvSpPr>
          <p:cNvPr id="2" name="Title 1">
            <a:extLst>
              <a:ext uri="{FF2B5EF4-FFF2-40B4-BE49-F238E27FC236}">
                <a16:creationId xmlns:a16="http://schemas.microsoft.com/office/drawing/2014/main" id="{D04EBF31-DEF0-A928-D1F3-1BF934A8B665}"/>
              </a:ext>
            </a:extLst>
          </p:cNvPr>
          <p:cNvSpPr txBox="1">
            <a:spLocks/>
          </p:cNvSpPr>
          <p:nvPr/>
        </p:nvSpPr>
        <p:spPr>
          <a:xfrm>
            <a:off x="0" y="1122363"/>
            <a:ext cx="9144000" cy="23876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b="1">
                <a:solidFill>
                  <a:srgbClr val="C00000"/>
                </a:solidFill>
                <a:latin typeface="+mn-lt"/>
                <a:cs typeface="Arial"/>
              </a:rPr>
              <a:t>Communication Services</a:t>
            </a:r>
          </a:p>
        </p:txBody>
      </p:sp>
    </p:spTree>
    <p:extLst>
      <p:ext uri="{BB962C8B-B14F-4D97-AF65-F5344CB8AC3E}">
        <p14:creationId xmlns:p14="http://schemas.microsoft.com/office/powerpoint/2010/main" val="11523656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3">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2544"/>
            <a:ext cx="9144000" cy="91440"/>
          </a:xfrm>
          <a:prstGeom prst="rect">
            <a:avLst/>
          </a:prstGeom>
          <a:solidFill>
            <a:srgbClr val="BB0000"/>
          </a:solidFill>
          <a:ln w="12700">
            <a:solidFill>
              <a:srgbClr val="BB0000"/>
            </a:solidFill>
            <a:prstDash val="solid"/>
          </a:ln>
        </p:spPr>
        <p:txBody>
          <a:bodyPr/>
          <a:lstStyle/>
          <a:p>
            <a:endParaRPr lang="en-US" sz="1800"/>
          </a:p>
        </p:txBody>
      </p:sp>
      <p:sp>
        <p:nvSpPr>
          <p:cNvPr id="3" name="Text 1"/>
          <p:cNvSpPr/>
          <p:nvPr/>
        </p:nvSpPr>
        <p:spPr>
          <a:xfrm>
            <a:off x="365760" y="207836"/>
            <a:ext cx="8412480" cy="566928"/>
          </a:xfrm>
          <a:prstGeom prst="rect">
            <a:avLst/>
          </a:prstGeom>
          <a:noFill/>
          <a:ln/>
        </p:spPr>
        <p:txBody>
          <a:bodyPr wrap="square" lIns="0" tIns="0" rIns="0" bIns="0" rtlCol="0" anchor="ctr"/>
          <a:lstStyle/>
          <a:p>
            <a:pPr marL="0" indent="0">
              <a:buNone/>
            </a:pPr>
            <a:r>
              <a:rPr lang="en-US" sz="3200" dirty="0">
                <a:solidFill>
                  <a:srgbClr val="BB0000"/>
                </a:solidFill>
                <a:latin typeface="Calibri" pitchFamily="34" charset="0"/>
                <a:ea typeface="Calibri" pitchFamily="34" charset="-122"/>
                <a:cs typeface="Calibri" pitchFamily="34" charset="-120"/>
              </a:rPr>
              <a:t>Financial Analysis</a:t>
            </a:r>
            <a:endParaRPr lang="en-US" sz="3200" dirty="0"/>
          </a:p>
        </p:txBody>
      </p:sp>
      <p:sp>
        <p:nvSpPr>
          <p:cNvPr id="4" name="Shape 2"/>
          <p:cNvSpPr/>
          <p:nvPr/>
        </p:nvSpPr>
        <p:spPr>
          <a:xfrm>
            <a:off x="365760" y="841133"/>
            <a:ext cx="8412480" cy="22860"/>
          </a:xfrm>
          <a:prstGeom prst="rect">
            <a:avLst/>
          </a:prstGeom>
          <a:solidFill>
            <a:srgbClr val="CCCCCC"/>
          </a:solidFill>
          <a:ln w="12700">
            <a:solidFill>
              <a:srgbClr val="CCCCCC"/>
            </a:solidFill>
            <a:prstDash val="solid"/>
          </a:ln>
        </p:spPr>
        <p:txBody>
          <a:bodyPr/>
          <a:lstStyle/>
          <a:p>
            <a:endParaRPr lang="en-US" sz="1800"/>
          </a:p>
        </p:txBody>
      </p:sp>
      <p:sp>
        <p:nvSpPr>
          <p:cNvPr id="5" name="Text 3"/>
          <p:cNvSpPr/>
          <p:nvPr/>
        </p:nvSpPr>
        <p:spPr>
          <a:xfrm>
            <a:off x="320040" y="5776722"/>
            <a:ext cx="8503920" cy="201168"/>
          </a:xfrm>
          <a:prstGeom prst="rect">
            <a:avLst/>
          </a:prstGeom>
          <a:noFill/>
          <a:ln/>
        </p:spPr>
        <p:txBody>
          <a:bodyPr wrap="square" lIns="0" tIns="0" rIns="0" bIns="0" rtlCol="0" anchor="ctr"/>
          <a:lstStyle/>
          <a:p>
            <a:pPr marL="0" indent="0">
              <a:buNone/>
            </a:pPr>
            <a:r>
              <a:rPr lang="en-US" sz="750" dirty="0">
                <a:solidFill>
                  <a:srgbClr val="888888"/>
                </a:solidFill>
                <a:latin typeface="Calibri" pitchFamily="34" charset="0"/>
                <a:ea typeface="Calibri" pitchFamily="34" charset="-122"/>
                <a:cs typeface="Calibri" pitchFamily="34" charset="-120"/>
              </a:rPr>
              <a:t>THE OHIO STATE UNIVERSITY  |  FISHER COLLEGE OF BUSINESS</a:t>
            </a:r>
            <a:endParaRPr lang="en-US" sz="750" dirty="0"/>
          </a:p>
        </p:txBody>
      </p:sp>
      <p:graphicFrame>
        <p:nvGraphicFramePr>
          <p:cNvPr id="6" name="Chart 0"/>
          <p:cNvGraphicFramePr/>
          <p:nvPr/>
        </p:nvGraphicFramePr>
        <p:xfrm>
          <a:off x="320040" y="1817370"/>
          <a:ext cx="4937760" cy="2468880"/>
        </p:xfrm>
        <a:graphic>
          <a:graphicData uri="http://schemas.openxmlformats.org/drawingml/2006/chart">
            <c:chart xmlns:c="http://schemas.openxmlformats.org/drawingml/2006/chart" xmlns:r="http://schemas.openxmlformats.org/officeDocument/2006/relationships" r:id="rId3"/>
          </a:graphicData>
        </a:graphic>
      </p:graphicFrame>
      <p:sp>
        <p:nvSpPr>
          <p:cNvPr id="7" name="Text 4"/>
          <p:cNvSpPr/>
          <p:nvPr/>
        </p:nvSpPr>
        <p:spPr>
          <a:xfrm>
            <a:off x="5486400" y="1789938"/>
            <a:ext cx="3337560" cy="274320"/>
          </a:xfrm>
          <a:prstGeom prst="rect">
            <a:avLst/>
          </a:prstGeom>
          <a:noFill/>
          <a:ln/>
        </p:spPr>
        <p:txBody>
          <a:bodyPr wrap="square" lIns="0" tIns="0" rIns="0" bIns="0" rtlCol="0" anchor="ctr"/>
          <a:lstStyle/>
          <a:p>
            <a:pPr marL="0" indent="0">
              <a:buNone/>
            </a:pPr>
            <a:r>
              <a:rPr lang="en-US" sz="1000" b="1" dirty="0">
                <a:solidFill>
                  <a:srgbClr val="000000"/>
                </a:solidFill>
                <a:latin typeface="Calibri" pitchFamily="34" charset="0"/>
                <a:ea typeface="Calibri" pitchFamily="34" charset="-122"/>
                <a:cs typeface="Calibri" pitchFamily="34" charset="-120"/>
              </a:rPr>
              <a:t>Key Income Statement Metrics ($M)</a:t>
            </a:r>
            <a:endParaRPr lang="en-US" sz="1000" dirty="0"/>
          </a:p>
        </p:txBody>
      </p:sp>
      <p:graphicFrame>
        <p:nvGraphicFramePr>
          <p:cNvPr id="8" name="Table 0"/>
          <p:cNvGraphicFramePr>
            <a:graphicFrameLocks noGrp="1"/>
          </p:cNvGraphicFramePr>
          <p:nvPr/>
        </p:nvGraphicFramePr>
        <p:xfrm>
          <a:off x="5486400" y="2119122"/>
          <a:ext cx="3337560" cy="1865376"/>
        </p:xfrm>
        <a:graphic>
          <a:graphicData uri="http://schemas.openxmlformats.org/drawingml/2006/table">
            <a:tbl>
              <a:tblPr/>
              <a:tblGrid>
                <a:gridCol w="1188720">
                  <a:extLst>
                    <a:ext uri="{9D8B030D-6E8A-4147-A177-3AD203B41FA5}">
                      <a16:colId xmlns:a16="http://schemas.microsoft.com/office/drawing/2014/main" val="20000"/>
                    </a:ext>
                  </a:extLst>
                </a:gridCol>
                <a:gridCol w="713232">
                  <a:extLst>
                    <a:ext uri="{9D8B030D-6E8A-4147-A177-3AD203B41FA5}">
                      <a16:colId xmlns:a16="http://schemas.microsoft.com/office/drawing/2014/main" val="20001"/>
                    </a:ext>
                  </a:extLst>
                </a:gridCol>
                <a:gridCol w="713232">
                  <a:extLst>
                    <a:ext uri="{9D8B030D-6E8A-4147-A177-3AD203B41FA5}">
                      <a16:colId xmlns:a16="http://schemas.microsoft.com/office/drawing/2014/main" val="20002"/>
                    </a:ext>
                  </a:extLst>
                </a:gridCol>
                <a:gridCol w="722376">
                  <a:extLst>
                    <a:ext uri="{9D8B030D-6E8A-4147-A177-3AD203B41FA5}">
                      <a16:colId xmlns:a16="http://schemas.microsoft.com/office/drawing/2014/main" val="20003"/>
                    </a:ext>
                  </a:extLst>
                </a:gridCol>
              </a:tblGrid>
              <a:tr h="310896">
                <a:tc>
                  <a:txBody>
                    <a:bodyPr/>
                    <a:lstStyle/>
                    <a:p>
                      <a:pPr marL="0" indent="0" algn="l">
                        <a:buNone/>
                      </a:pPr>
                      <a:endParaRPr lang="en-US" sz="900" dirty="0">
                        <a:latin typeface="Calibri" charset="0"/>
                        <a:ea typeface="Calibri" charset="0"/>
                        <a:cs typeface="Calibri" charset="0"/>
                      </a:endParaRPr>
                    </a:p>
                  </a:txBody>
                  <a:tcP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BB0000"/>
                    </a:solidFill>
                  </a:tcPr>
                </a:tc>
                <a:tc>
                  <a:txBody>
                    <a:bodyPr/>
                    <a:lstStyle/>
                    <a:p>
                      <a:pPr marL="0" indent="0" algn="ctr">
                        <a:buNone/>
                      </a:pPr>
                      <a:r>
                        <a:rPr lang="en-US" sz="900" b="1" dirty="0">
                          <a:solidFill>
                            <a:srgbClr val="FFFFFF"/>
                          </a:solidFill>
                          <a:latin typeface="Calibri" pitchFamily="34" charset="0"/>
                          <a:ea typeface="Calibri" pitchFamily="34" charset="-122"/>
                          <a:cs typeface="Calibri" pitchFamily="34" charset="-120"/>
                        </a:rPr>
                        <a:t>FY2025E</a:t>
                      </a:r>
                      <a:endParaRPr lang="en-US" sz="900" dirty="0">
                        <a:latin typeface="Calibri" charset="0"/>
                        <a:ea typeface="Calibri" charset="0"/>
                        <a:cs typeface="Calibri" charset="0"/>
                      </a:endParaRPr>
                    </a:p>
                  </a:txBody>
                  <a:tcP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BB0000"/>
                    </a:solidFill>
                  </a:tcPr>
                </a:tc>
                <a:tc>
                  <a:txBody>
                    <a:bodyPr/>
                    <a:lstStyle/>
                    <a:p>
                      <a:pPr marL="0" indent="0" algn="ctr">
                        <a:buNone/>
                      </a:pPr>
                      <a:r>
                        <a:rPr lang="en-US" sz="900" b="1" dirty="0">
                          <a:solidFill>
                            <a:srgbClr val="FFFFFF"/>
                          </a:solidFill>
                          <a:latin typeface="Calibri" pitchFamily="34" charset="0"/>
                          <a:ea typeface="Calibri" pitchFamily="34" charset="-122"/>
                          <a:cs typeface="Calibri" pitchFamily="34" charset="-120"/>
                        </a:rPr>
                        <a:t>FY2026E</a:t>
                      </a:r>
                      <a:endParaRPr lang="en-US" sz="900" dirty="0">
                        <a:latin typeface="Calibri" charset="0"/>
                        <a:ea typeface="Calibri" charset="0"/>
                        <a:cs typeface="Calibri" charset="0"/>
                      </a:endParaRPr>
                    </a:p>
                  </a:txBody>
                  <a:tcP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BB0000"/>
                    </a:solidFill>
                  </a:tcPr>
                </a:tc>
                <a:tc>
                  <a:txBody>
                    <a:bodyPr/>
                    <a:lstStyle/>
                    <a:p>
                      <a:pPr marL="0" indent="0" algn="ctr">
                        <a:buNone/>
                      </a:pPr>
                      <a:r>
                        <a:rPr lang="en-US" sz="900" b="1" dirty="0">
                          <a:solidFill>
                            <a:srgbClr val="FFFFFF"/>
                          </a:solidFill>
                          <a:latin typeface="Calibri" pitchFamily="34" charset="0"/>
                          <a:ea typeface="Calibri" pitchFamily="34" charset="-122"/>
                          <a:cs typeface="Calibri" pitchFamily="34" charset="-120"/>
                        </a:rPr>
                        <a:t>FY2027E</a:t>
                      </a:r>
                      <a:endParaRPr lang="en-US" sz="900" dirty="0">
                        <a:latin typeface="Calibri" charset="0"/>
                        <a:ea typeface="Calibri" charset="0"/>
                        <a:cs typeface="Calibri" charset="0"/>
                      </a:endParaRPr>
                    </a:p>
                  </a:txBody>
                  <a:tcP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BB0000"/>
                    </a:solidFill>
                  </a:tcPr>
                </a:tc>
                <a:extLst>
                  <a:ext uri="{0D108BD9-81ED-4DB2-BD59-A6C34878D82A}">
                    <a16:rowId xmlns:a16="http://schemas.microsoft.com/office/drawing/2014/main" val="10000"/>
                  </a:ext>
                </a:extLst>
              </a:tr>
              <a:tr h="310896">
                <a:tc>
                  <a:txBody>
                    <a:bodyPr/>
                    <a:lstStyle/>
                    <a:p>
                      <a:pPr marL="0" indent="0">
                        <a:buNone/>
                      </a:pPr>
                      <a:r>
                        <a:rPr lang="en-US" sz="900" dirty="0">
                          <a:solidFill>
                            <a:srgbClr val="000000"/>
                          </a:solidFill>
                          <a:latin typeface="Calibri" pitchFamily="34" charset="0"/>
                          <a:ea typeface="Calibri" pitchFamily="34" charset="-122"/>
                          <a:cs typeface="Calibri" pitchFamily="34" charset="-120"/>
                        </a:rPr>
                        <a:t>Total Revenue</a:t>
                      </a:r>
                      <a:endParaRPr lang="en-US" sz="900" dirty="0">
                        <a:latin typeface="Calibri" charset="0"/>
                        <a:ea typeface="Calibri" charset="0"/>
                        <a:cs typeface="Calibri" charset="0"/>
                      </a:endParaRPr>
                    </a:p>
                  </a:txBody>
                  <a:tcP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c>
                  <a:txBody>
                    <a:bodyPr/>
                    <a:lstStyle/>
                    <a:p>
                      <a:pPr marL="0" indent="0" algn="ctr">
                        <a:buNone/>
                      </a:pPr>
                      <a:r>
                        <a:rPr lang="en-US" sz="900" dirty="0">
                          <a:solidFill>
                            <a:srgbClr val="404040"/>
                          </a:solidFill>
                          <a:latin typeface="Calibri" pitchFamily="34" charset="0"/>
                          <a:ea typeface="Calibri" pitchFamily="34" charset="-122"/>
                          <a:cs typeface="Calibri" pitchFamily="34" charset="-120"/>
                        </a:rPr>
                        <a:t>$126,006</a:t>
                      </a:r>
                      <a:endParaRPr lang="en-US" sz="900" dirty="0">
                        <a:latin typeface="Calibri" charset="0"/>
                        <a:ea typeface="Calibri" charset="0"/>
                        <a:cs typeface="Calibri" charset="0"/>
                      </a:endParaRPr>
                    </a:p>
                  </a:txBody>
                  <a:tcP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c>
                  <a:txBody>
                    <a:bodyPr/>
                    <a:lstStyle/>
                    <a:p>
                      <a:pPr marL="0" indent="0" algn="ctr">
                        <a:buNone/>
                      </a:pPr>
                      <a:r>
                        <a:rPr lang="en-US" sz="900" dirty="0">
                          <a:solidFill>
                            <a:srgbClr val="404040"/>
                          </a:solidFill>
                          <a:latin typeface="Calibri" pitchFamily="34" charset="0"/>
                          <a:ea typeface="Calibri" pitchFamily="34" charset="-122"/>
                          <a:cs typeface="Calibri" pitchFamily="34" charset="-120"/>
                        </a:rPr>
                        <a:t>$131,046</a:t>
                      </a:r>
                      <a:endParaRPr lang="en-US" sz="900" dirty="0">
                        <a:latin typeface="Calibri" charset="0"/>
                        <a:ea typeface="Calibri" charset="0"/>
                        <a:cs typeface="Calibri" charset="0"/>
                      </a:endParaRPr>
                    </a:p>
                  </a:txBody>
                  <a:tcP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c>
                  <a:txBody>
                    <a:bodyPr/>
                    <a:lstStyle/>
                    <a:p>
                      <a:pPr marL="0" indent="0" algn="ctr">
                        <a:buNone/>
                      </a:pPr>
                      <a:r>
                        <a:rPr lang="en-US" sz="900" dirty="0">
                          <a:solidFill>
                            <a:srgbClr val="404040"/>
                          </a:solidFill>
                          <a:latin typeface="Calibri" pitchFamily="34" charset="0"/>
                          <a:ea typeface="Calibri" pitchFamily="34" charset="-122"/>
                          <a:cs typeface="Calibri" pitchFamily="34" charset="-120"/>
                        </a:rPr>
                        <a:t>$134,978</a:t>
                      </a:r>
                      <a:endParaRPr lang="en-US" sz="900" dirty="0">
                        <a:latin typeface="Calibri" charset="0"/>
                        <a:ea typeface="Calibri" charset="0"/>
                        <a:cs typeface="Calibri" charset="0"/>
                      </a:endParaRPr>
                    </a:p>
                  </a:txBody>
                  <a:tcP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extLst>
                  <a:ext uri="{0D108BD9-81ED-4DB2-BD59-A6C34878D82A}">
                    <a16:rowId xmlns:a16="http://schemas.microsoft.com/office/drawing/2014/main" val="10001"/>
                  </a:ext>
                </a:extLst>
              </a:tr>
              <a:tr h="310896">
                <a:tc>
                  <a:txBody>
                    <a:bodyPr/>
                    <a:lstStyle/>
                    <a:p>
                      <a:pPr marL="0" indent="0">
                        <a:buNone/>
                      </a:pPr>
                      <a:r>
                        <a:rPr lang="en-US" sz="900" dirty="0">
                          <a:solidFill>
                            <a:srgbClr val="000000"/>
                          </a:solidFill>
                          <a:latin typeface="Calibri" pitchFamily="34" charset="0"/>
                          <a:ea typeface="Calibri" pitchFamily="34" charset="-122"/>
                          <a:cs typeface="Calibri" pitchFamily="34" charset="-120"/>
                        </a:rPr>
                        <a:t>Operating Inc.</a:t>
                      </a:r>
                      <a:endParaRPr lang="en-US" sz="900" dirty="0">
                        <a:latin typeface="Calibri" charset="0"/>
                        <a:ea typeface="Calibri" charset="0"/>
                        <a:cs typeface="Calibri" charset="0"/>
                      </a:endParaRPr>
                    </a:p>
                  </a:txBody>
                  <a:tcP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tcPr>
                </a:tc>
                <a:tc>
                  <a:txBody>
                    <a:bodyPr/>
                    <a:lstStyle/>
                    <a:p>
                      <a:pPr marL="0" indent="0" algn="ctr">
                        <a:buNone/>
                      </a:pPr>
                      <a:r>
                        <a:rPr lang="en-US" sz="900" dirty="0">
                          <a:solidFill>
                            <a:srgbClr val="404040"/>
                          </a:solidFill>
                          <a:latin typeface="Calibri" pitchFamily="34" charset="0"/>
                          <a:ea typeface="Calibri" pitchFamily="34" charset="-122"/>
                          <a:cs typeface="Calibri" pitchFamily="34" charset="-120"/>
                        </a:rPr>
                        <a:t>$55,443</a:t>
                      </a:r>
                      <a:endParaRPr lang="en-US" sz="900" dirty="0">
                        <a:latin typeface="Calibri" charset="0"/>
                        <a:ea typeface="Calibri" charset="0"/>
                        <a:cs typeface="Calibri" charset="0"/>
                      </a:endParaRPr>
                    </a:p>
                  </a:txBody>
                  <a:tcP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tcPr>
                </a:tc>
                <a:tc>
                  <a:txBody>
                    <a:bodyPr/>
                    <a:lstStyle/>
                    <a:p>
                      <a:pPr marL="0" indent="0" algn="ctr">
                        <a:buNone/>
                      </a:pPr>
                      <a:r>
                        <a:rPr lang="en-US" sz="900" dirty="0">
                          <a:solidFill>
                            <a:srgbClr val="404040"/>
                          </a:solidFill>
                          <a:latin typeface="Calibri" pitchFamily="34" charset="0"/>
                          <a:ea typeface="Calibri" pitchFamily="34" charset="-122"/>
                          <a:cs typeface="Calibri" pitchFamily="34" charset="-120"/>
                        </a:rPr>
                        <a:t>$57,005</a:t>
                      </a:r>
                      <a:endParaRPr lang="en-US" sz="900" dirty="0">
                        <a:latin typeface="Calibri" charset="0"/>
                        <a:ea typeface="Calibri" charset="0"/>
                        <a:cs typeface="Calibri" charset="0"/>
                      </a:endParaRPr>
                    </a:p>
                  </a:txBody>
                  <a:tcP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tcPr>
                </a:tc>
                <a:tc>
                  <a:txBody>
                    <a:bodyPr/>
                    <a:lstStyle/>
                    <a:p>
                      <a:pPr marL="0" indent="0" algn="ctr">
                        <a:buNone/>
                      </a:pPr>
                      <a:r>
                        <a:rPr lang="en-US" sz="900" dirty="0">
                          <a:solidFill>
                            <a:srgbClr val="404040"/>
                          </a:solidFill>
                          <a:latin typeface="Calibri" pitchFamily="34" charset="0"/>
                          <a:ea typeface="Calibri" pitchFamily="34" charset="-122"/>
                          <a:cs typeface="Calibri" pitchFamily="34" charset="-120"/>
                        </a:rPr>
                        <a:t>$59,256</a:t>
                      </a:r>
                      <a:endParaRPr lang="en-US" sz="900" dirty="0">
                        <a:latin typeface="Calibri" charset="0"/>
                        <a:ea typeface="Calibri" charset="0"/>
                        <a:cs typeface="Calibri" charset="0"/>
                      </a:endParaRPr>
                    </a:p>
                  </a:txBody>
                  <a:tcP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tcPr>
                </a:tc>
                <a:extLst>
                  <a:ext uri="{0D108BD9-81ED-4DB2-BD59-A6C34878D82A}">
                    <a16:rowId xmlns:a16="http://schemas.microsoft.com/office/drawing/2014/main" val="10002"/>
                  </a:ext>
                </a:extLst>
              </a:tr>
              <a:tr h="310896">
                <a:tc>
                  <a:txBody>
                    <a:bodyPr/>
                    <a:lstStyle/>
                    <a:p>
                      <a:pPr marL="0" indent="0">
                        <a:buNone/>
                      </a:pPr>
                      <a:r>
                        <a:rPr lang="en-US" sz="900" dirty="0">
                          <a:solidFill>
                            <a:srgbClr val="000000"/>
                          </a:solidFill>
                          <a:latin typeface="Calibri" pitchFamily="34" charset="0"/>
                          <a:ea typeface="Calibri" pitchFamily="34" charset="-122"/>
                          <a:cs typeface="Calibri" pitchFamily="34" charset="-120"/>
                        </a:rPr>
                        <a:t>Op. Margin</a:t>
                      </a:r>
                      <a:endParaRPr lang="en-US" sz="900" dirty="0">
                        <a:latin typeface="Calibri" charset="0"/>
                        <a:ea typeface="Calibri" charset="0"/>
                        <a:cs typeface="Calibri" charset="0"/>
                      </a:endParaRPr>
                    </a:p>
                  </a:txBody>
                  <a:tcP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c>
                  <a:txBody>
                    <a:bodyPr/>
                    <a:lstStyle/>
                    <a:p>
                      <a:pPr marL="0" indent="0" algn="ctr">
                        <a:buNone/>
                      </a:pPr>
                      <a:r>
                        <a:rPr lang="en-US" sz="900" dirty="0">
                          <a:solidFill>
                            <a:srgbClr val="404040"/>
                          </a:solidFill>
                          <a:latin typeface="Calibri" pitchFamily="34" charset="0"/>
                          <a:ea typeface="Calibri" pitchFamily="34" charset="-122"/>
                          <a:cs typeface="Calibri" pitchFamily="34" charset="-120"/>
                        </a:rPr>
                        <a:t>44.0%</a:t>
                      </a:r>
                      <a:endParaRPr lang="en-US" sz="900" dirty="0">
                        <a:latin typeface="Calibri" charset="0"/>
                        <a:ea typeface="Calibri" charset="0"/>
                        <a:cs typeface="Calibri" charset="0"/>
                      </a:endParaRPr>
                    </a:p>
                  </a:txBody>
                  <a:tcP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c>
                  <a:txBody>
                    <a:bodyPr/>
                    <a:lstStyle/>
                    <a:p>
                      <a:pPr marL="0" indent="0" algn="ctr">
                        <a:buNone/>
                      </a:pPr>
                      <a:r>
                        <a:rPr lang="en-US" sz="900" dirty="0">
                          <a:solidFill>
                            <a:srgbClr val="404040"/>
                          </a:solidFill>
                          <a:latin typeface="Calibri" pitchFamily="34" charset="0"/>
                          <a:ea typeface="Calibri" pitchFamily="34" charset="-122"/>
                          <a:cs typeface="Calibri" pitchFamily="34" charset="-120"/>
                        </a:rPr>
                        <a:t>43.5%</a:t>
                      </a:r>
                      <a:endParaRPr lang="en-US" sz="900" dirty="0">
                        <a:latin typeface="Calibri" charset="0"/>
                        <a:ea typeface="Calibri" charset="0"/>
                        <a:cs typeface="Calibri" charset="0"/>
                      </a:endParaRPr>
                    </a:p>
                  </a:txBody>
                  <a:tcP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c>
                  <a:txBody>
                    <a:bodyPr/>
                    <a:lstStyle/>
                    <a:p>
                      <a:pPr marL="0" indent="0" algn="ctr">
                        <a:buNone/>
                      </a:pPr>
                      <a:r>
                        <a:rPr lang="en-US" sz="900" dirty="0">
                          <a:solidFill>
                            <a:srgbClr val="404040"/>
                          </a:solidFill>
                          <a:latin typeface="Calibri" pitchFamily="34" charset="0"/>
                          <a:ea typeface="Calibri" pitchFamily="34" charset="-122"/>
                          <a:cs typeface="Calibri" pitchFamily="34" charset="-120"/>
                        </a:rPr>
                        <a:t>43.9%</a:t>
                      </a:r>
                      <a:endParaRPr lang="en-US" sz="900" dirty="0">
                        <a:latin typeface="Calibri" charset="0"/>
                        <a:ea typeface="Calibri" charset="0"/>
                        <a:cs typeface="Calibri" charset="0"/>
                      </a:endParaRPr>
                    </a:p>
                  </a:txBody>
                  <a:tcP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extLst>
                  <a:ext uri="{0D108BD9-81ED-4DB2-BD59-A6C34878D82A}">
                    <a16:rowId xmlns:a16="http://schemas.microsoft.com/office/drawing/2014/main" val="10003"/>
                  </a:ext>
                </a:extLst>
              </a:tr>
              <a:tr h="310896">
                <a:tc>
                  <a:txBody>
                    <a:bodyPr/>
                    <a:lstStyle/>
                    <a:p>
                      <a:pPr marL="0" indent="0">
                        <a:buNone/>
                      </a:pPr>
                      <a:r>
                        <a:rPr lang="en-US" sz="900" dirty="0">
                          <a:solidFill>
                            <a:srgbClr val="000000"/>
                          </a:solidFill>
                          <a:latin typeface="Calibri" pitchFamily="34" charset="0"/>
                          <a:ea typeface="Calibri" pitchFamily="34" charset="-122"/>
                          <a:cs typeface="Calibri" pitchFamily="34" charset="-120"/>
                        </a:rPr>
                        <a:t>Net Income</a:t>
                      </a:r>
                      <a:endParaRPr lang="en-US" sz="900" dirty="0">
                        <a:latin typeface="Calibri" charset="0"/>
                        <a:ea typeface="Calibri" charset="0"/>
                        <a:cs typeface="Calibri" charset="0"/>
                      </a:endParaRPr>
                    </a:p>
                  </a:txBody>
                  <a:tcP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tcPr>
                </a:tc>
                <a:tc>
                  <a:txBody>
                    <a:bodyPr/>
                    <a:lstStyle/>
                    <a:p>
                      <a:pPr marL="0" indent="0" algn="ctr">
                        <a:buNone/>
                      </a:pPr>
                      <a:r>
                        <a:rPr lang="en-US" sz="900" dirty="0">
                          <a:solidFill>
                            <a:srgbClr val="404040"/>
                          </a:solidFill>
                          <a:latin typeface="Calibri" pitchFamily="34" charset="0"/>
                          <a:ea typeface="Calibri" pitchFamily="34" charset="-122"/>
                          <a:cs typeface="Calibri" pitchFamily="34" charset="-120"/>
                        </a:rPr>
                        <a:t>$55,884</a:t>
                      </a:r>
                      <a:endParaRPr lang="en-US" sz="900" dirty="0">
                        <a:latin typeface="Calibri" charset="0"/>
                        <a:ea typeface="Calibri" charset="0"/>
                        <a:cs typeface="Calibri" charset="0"/>
                      </a:endParaRPr>
                    </a:p>
                  </a:txBody>
                  <a:tcP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tcPr>
                </a:tc>
                <a:tc>
                  <a:txBody>
                    <a:bodyPr/>
                    <a:lstStyle/>
                    <a:p>
                      <a:pPr marL="0" indent="0" algn="ctr">
                        <a:buNone/>
                      </a:pPr>
                      <a:r>
                        <a:rPr lang="en-US" sz="900" dirty="0">
                          <a:solidFill>
                            <a:srgbClr val="404040"/>
                          </a:solidFill>
                          <a:latin typeface="Calibri" pitchFamily="34" charset="0"/>
                          <a:ea typeface="Calibri" pitchFamily="34" charset="-122"/>
                          <a:cs typeface="Calibri" pitchFamily="34" charset="-120"/>
                        </a:rPr>
                        <a:t>$57,451</a:t>
                      </a:r>
                      <a:endParaRPr lang="en-US" sz="900" dirty="0">
                        <a:latin typeface="Calibri" charset="0"/>
                        <a:ea typeface="Calibri" charset="0"/>
                        <a:cs typeface="Calibri" charset="0"/>
                      </a:endParaRPr>
                    </a:p>
                  </a:txBody>
                  <a:tcP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tcPr>
                </a:tc>
                <a:tc>
                  <a:txBody>
                    <a:bodyPr/>
                    <a:lstStyle/>
                    <a:p>
                      <a:pPr marL="0" indent="0" algn="ctr">
                        <a:buNone/>
                      </a:pPr>
                      <a:r>
                        <a:rPr lang="en-US" sz="900" dirty="0">
                          <a:solidFill>
                            <a:srgbClr val="404040"/>
                          </a:solidFill>
                          <a:latin typeface="Calibri" pitchFamily="34" charset="0"/>
                          <a:ea typeface="Calibri" pitchFamily="34" charset="-122"/>
                          <a:cs typeface="Calibri" pitchFamily="34" charset="-120"/>
                        </a:rPr>
                        <a:t>$59,701</a:t>
                      </a:r>
                      <a:endParaRPr lang="en-US" sz="900" dirty="0">
                        <a:latin typeface="Calibri" charset="0"/>
                        <a:ea typeface="Calibri" charset="0"/>
                        <a:cs typeface="Calibri" charset="0"/>
                      </a:endParaRPr>
                    </a:p>
                  </a:txBody>
                  <a:tcP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tcPr>
                </a:tc>
                <a:extLst>
                  <a:ext uri="{0D108BD9-81ED-4DB2-BD59-A6C34878D82A}">
                    <a16:rowId xmlns:a16="http://schemas.microsoft.com/office/drawing/2014/main" val="10004"/>
                  </a:ext>
                </a:extLst>
              </a:tr>
              <a:tr h="310896">
                <a:tc>
                  <a:txBody>
                    <a:bodyPr/>
                    <a:lstStyle/>
                    <a:p>
                      <a:pPr marL="0" indent="0">
                        <a:buNone/>
                      </a:pPr>
                      <a:r>
                        <a:rPr lang="en-US" sz="900" dirty="0">
                          <a:solidFill>
                            <a:srgbClr val="000000"/>
                          </a:solidFill>
                          <a:latin typeface="Calibri" pitchFamily="34" charset="0"/>
                          <a:ea typeface="Calibri" pitchFamily="34" charset="-122"/>
                          <a:cs typeface="Calibri" pitchFamily="34" charset="-120"/>
                        </a:rPr>
                        <a:t>EPS (Diluted)</a:t>
                      </a:r>
                      <a:endParaRPr lang="en-US" sz="900" dirty="0">
                        <a:latin typeface="Calibri" charset="0"/>
                        <a:ea typeface="Calibri" charset="0"/>
                        <a:cs typeface="Calibri" charset="0"/>
                      </a:endParaRPr>
                    </a:p>
                  </a:txBody>
                  <a:tcP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c>
                  <a:txBody>
                    <a:bodyPr/>
                    <a:lstStyle/>
                    <a:p>
                      <a:pPr marL="0" indent="0" algn="ctr">
                        <a:buNone/>
                      </a:pPr>
                      <a:r>
                        <a:rPr lang="en-US" sz="900" dirty="0">
                          <a:solidFill>
                            <a:srgbClr val="404040"/>
                          </a:solidFill>
                          <a:latin typeface="Calibri" pitchFamily="34" charset="0"/>
                          <a:ea typeface="Calibri" pitchFamily="34" charset="-122"/>
                          <a:cs typeface="Calibri" pitchFamily="34" charset="-120"/>
                        </a:rPr>
                        <a:t>$13.25</a:t>
                      </a:r>
                      <a:endParaRPr lang="en-US" sz="900" dirty="0">
                        <a:latin typeface="Calibri" charset="0"/>
                        <a:ea typeface="Calibri" charset="0"/>
                        <a:cs typeface="Calibri" charset="0"/>
                      </a:endParaRPr>
                    </a:p>
                  </a:txBody>
                  <a:tcP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c>
                  <a:txBody>
                    <a:bodyPr/>
                    <a:lstStyle/>
                    <a:p>
                      <a:pPr marL="0" indent="0" algn="ctr">
                        <a:buNone/>
                      </a:pPr>
                      <a:r>
                        <a:rPr lang="en-US" sz="900" dirty="0">
                          <a:solidFill>
                            <a:srgbClr val="404040"/>
                          </a:solidFill>
                          <a:latin typeface="Calibri" pitchFamily="34" charset="0"/>
                          <a:ea typeface="Calibri" pitchFamily="34" charset="-122"/>
                          <a:cs typeface="Calibri" pitchFamily="34" charset="-120"/>
                        </a:rPr>
                        <a:t>$13.63</a:t>
                      </a:r>
                      <a:endParaRPr lang="en-US" sz="900" dirty="0">
                        <a:latin typeface="Calibri" charset="0"/>
                        <a:ea typeface="Calibri" charset="0"/>
                        <a:cs typeface="Calibri" charset="0"/>
                      </a:endParaRPr>
                    </a:p>
                  </a:txBody>
                  <a:tcP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c>
                  <a:txBody>
                    <a:bodyPr/>
                    <a:lstStyle/>
                    <a:p>
                      <a:pPr marL="0" indent="0" algn="ctr">
                        <a:buNone/>
                      </a:pPr>
                      <a:r>
                        <a:rPr lang="en-US" sz="900" dirty="0">
                          <a:solidFill>
                            <a:srgbClr val="404040"/>
                          </a:solidFill>
                          <a:latin typeface="Calibri" pitchFamily="34" charset="0"/>
                          <a:ea typeface="Calibri" pitchFamily="34" charset="-122"/>
                          <a:cs typeface="Calibri" pitchFamily="34" charset="-120"/>
                        </a:rPr>
                        <a:t>$14.15</a:t>
                      </a:r>
                      <a:endParaRPr lang="en-US" sz="900" dirty="0">
                        <a:latin typeface="Calibri" charset="0"/>
                        <a:ea typeface="Calibri" charset="0"/>
                        <a:cs typeface="Calibri" charset="0"/>
                      </a:endParaRPr>
                    </a:p>
                  </a:txBody>
                  <a:tcP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extLst>
                  <a:ext uri="{0D108BD9-81ED-4DB2-BD59-A6C34878D82A}">
                    <a16:rowId xmlns:a16="http://schemas.microsoft.com/office/drawing/2014/main" val="10005"/>
                  </a:ext>
                </a:extLst>
              </a:tr>
            </a:tbl>
          </a:graphicData>
        </a:graphic>
      </p:graphicFrame>
      <p:sp>
        <p:nvSpPr>
          <p:cNvPr id="9" name="Text 5"/>
          <p:cNvSpPr/>
          <p:nvPr/>
        </p:nvSpPr>
        <p:spPr>
          <a:xfrm>
            <a:off x="320040" y="4350258"/>
            <a:ext cx="4937760" cy="256032"/>
          </a:xfrm>
          <a:prstGeom prst="rect">
            <a:avLst/>
          </a:prstGeom>
          <a:noFill/>
          <a:ln/>
        </p:spPr>
        <p:txBody>
          <a:bodyPr wrap="square" lIns="0" tIns="0" rIns="0" bIns="0" rtlCol="0" anchor="ctr"/>
          <a:lstStyle/>
          <a:p>
            <a:pPr marL="0" indent="0">
              <a:buNone/>
            </a:pPr>
            <a:r>
              <a:rPr lang="en-US" sz="1000" b="1" dirty="0">
                <a:solidFill>
                  <a:srgbClr val="000000"/>
                </a:solidFill>
                <a:latin typeface="Calibri" pitchFamily="34" charset="0"/>
                <a:ea typeface="Calibri" pitchFamily="34" charset="-122"/>
                <a:cs typeface="Calibri" pitchFamily="34" charset="-120"/>
              </a:rPr>
              <a:t>Peer Multiples Comparison</a:t>
            </a:r>
            <a:endParaRPr lang="en-US" sz="1000" dirty="0"/>
          </a:p>
        </p:txBody>
      </p:sp>
      <p:graphicFrame>
        <p:nvGraphicFramePr>
          <p:cNvPr id="10" name="Table 1"/>
          <p:cNvGraphicFramePr>
            <a:graphicFrameLocks noGrp="1"/>
          </p:cNvGraphicFramePr>
          <p:nvPr/>
        </p:nvGraphicFramePr>
        <p:xfrm>
          <a:off x="320040" y="4624578"/>
          <a:ext cx="4480560" cy="1097280"/>
        </p:xfrm>
        <a:graphic>
          <a:graphicData uri="http://schemas.openxmlformats.org/drawingml/2006/table">
            <a:tbl>
              <a:tblPr/>
              <a:tblGrid>
                <a:gridCol w="1371600">
                  <a:extLst>
                    <a:ext uri="{9D8B030D-6E8A-4147-A177-3AD203B41FA5}">
                      <a16:colId xmlns:a16="http://schemas.microsoft.com/office/drawing/2014/main" val="20000"/>
                    </a:ext>
                  </a:extLst>
                </a:gridCol>
                <a:gridCol w="804672">
                  <a:extLst>
                    <a:ext uri="{9D8B030D-6E8A-4147-A177-3AD203B41FA5}">
                      <a16:colId xmlns:a16="http://schemas.microsoft.com/office/drawing/2014/main" val="20001"/>
                    </a:ext>
                  </a:extLst>
                </a:gridCol>
                <a:gridCol w="896112">
                  <a:extLst>
                    <a:ext uri="{9D8B030D-6E8A-4147-A177-3AD203B41FA5}">
                      <a16:colId xmlns:a16="http://schemas.microsoft.com/office/drawing/2014/main" val="20002"/>
                    </a:ext>
                  </a:extLst>
                </a:gridCol>
                <a:gridCol w="704088">
                  <a:extLst>
                    <a:ext uri="{9D8B030D-6E8A-4147-A177-3AD203B41FA5}">
                      <a16:colId xmlns:a16="http://schemas.microsoft.com/office/drawing/2014/main" val="20003"/>
                    </a:ext>
                  </a:extLst>
                </a:gridCol>
                <a:gridCol w="704088">
                  <a:extLst>
                    <a:ext uri="{9D8B030D-6E8A-4147-A177-3AD203B41FA5}">
                      <a16:colId xmlns:a16="http://schemas.microsoft.com/office/drawing/2014/main" val="20004"/>
                    </a:ext>
                  </a:extLst>
                </a:gridCol>
              </a:tblGrid>
              <a:tr h="274320">
                <a:tc>
                  <a:txBody>
                    <a:bodyPr/>
                    <a:lstStyle/>
                    <a:p>
                      <a:pPr marL="0" indent="0">
                        <a:buNone/>
                      </a:pPr>
                      <a:r>
                        <a:rPr lang="en-US" sz="900" b="1" dirty="0">
                          <a:solidFill>
                            <a:srgbClr val="FFFFFF"/>
                          </a:solidFill>
                          <a:latin typeface="Calibri" pitchFamily="34" charset="0"/>
                          <a:ea typeface="Calibri" pitchFamily="34" charset="-122"/>
                          <a:cs typeface="Calibri" pitchFamily="34" charset="-120"/>
                        </a:rPr>
                        <a:t>Company</a:t>
                      </a:r>
                      <a:endParaRPr lang="en-US" sz="900" dirty="0">
                        <a:latin typeface="Calibri" charset="0"/>
                        <a:ea typeface="Calibri" charset="0"/>
                        <a:cs typeface="Calibri" charset="0"/>
                      </a:endParaRPr>
                    </a:p>
                  </a:txBody>
                  <a:tcP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BB0000"/>
                    </a:solidFill>
                  </a:tcPr>
                </a:tc>
                <a:tc>
                  <a:txBody>
                    <a:bodyPr/>
                    <a:lstStyle/>
                    <a:p>
                      <a:pPr marL="0" indent="0" algn="ctr">
                        <a:buNone/>
                      </a:pPr>
                      <a:r>
                        <a:rPr lang="en-US" sz="900" b="1" dirty="0">
                          <a:solidFill>
                            <a:srgbClr val="FFFFFF"/>
                          </a:solidFill>
                          <a:latin typeface="Calibri" pitchFamily="34" charset="0"/>
                          <a:ea typeface="Calibri" pitchFamily="34" charset="-122"/>
                          <a:cs typeface="Calibri" pitchFamily="34" charset="-120"/>
                        </a:rPr>
                        <a:t>P/E</a:t>
                      </a:r>
                      <a:endParaRPr lang="en-US" sz="900" dirty="0">
                        <a:latin typeface="Calibri" charset="0"/>
                        <a:ea typeface="Calibri" charset="0"/>
                        <a:cs typeface="Calibri" charset="0"/>
                      </a:endParaRPr>
                    </a:p>
                  </a:txBody>
                  <a:tcP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BB0000"/>
                    </a:solidFill>
                  </a:tcPr>
                </a:tc>
                <a:tc>
                  <a:txBody>
                    <a:bodyPr/>
                    <a:lstStyle/>
                    <a:p>
                      <a:pPr marL="0" indent="0" algn="ctr">
                        <a:buNone/>
                      </a:pPr>
                      <a:r>
                        <a:rPr lang="en-US" sz="900" b="1" dirty="0">
                          <a:solidFill>
                            <a:srgbClr val="FFFFFF"/>
                          </a:solidFill>
                          <a:latin typeface="Calibri" pitchFamily="34" charset="0"/>
                          <a:ea typeface="Calibri" pitchFamily="34" charset="-122"/>
                          <a:cs typeface="Calibri" pitchFamily="34" charset="-120"/>
                        </a:rPr>
                        <a:t>EV/EBITDA</a:t>
                      </a:r>
                      <a:endParaRPr lang="en-US" sz="900" dirty="0">
                        <a:latin typeface="Calibri" charset="0"/>
                        <a:ea typeface="Calibri" charset="0"/>
                        <a:cs typeface="Calibri" charset="0"/>
                      </a:endParaRPr>
                    </a:p>
                  </a:txBody>
                  <a:tcP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BB0000"/>
                    </a:solidFill>
                  </a:tcPr>
                </a:tc>
                <a:tc>
                  <a:txBody>
                    <a:bodyPr/>
                    <a:lstStyle/>
                    <a:p>
                      <a:pPr marL="0" indent="0" algn="ctr">
                        <a:buNone/>
                      </a:pPr>
                      <a:r>
                        <a:rPr lang="en-US" sz="900" b="1" dirty="0">
                          <a:solidFill>
                            <a:srgbClr val="FFFFFF"/>
                          </a:solidFill>
                          <a:latin typeface="Calibri" pitchFamily="34" charset="0"/>
                          <a:ea typeface="Calibri" pitchFamily="34" charset="-122"/>
                          <a:cs typeface="Calibri" pitchFamily="34" charset="-120"/>
                        </a:rPr>
                        <a:t>P/S</a:t>
                      </a:r>
                      <a:endParaRPr lang="en-US" sz="900" dirty="0">
                        <a:latin typeface="Calibri" charset="0"/>
                        <a:ea typeface="Calibri" charset="0"/>
                        <a:cs typeface="Calibri" charset="0"/>
                      </a:endParaRPr>
                    </a:p>
                  </a:txBody>
                  <a:tcP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BB0000"/>
                    </a:solidFill>
                  </a:tcPr>
                </a:tc>
                <a:tc>
                  <a:txBody>
                    <a:bodyPr/>
                    <a:lstStyle/>
                    <a:p>
                      <a:pPr marL="0" indent="0" algn="ctr">
                        <a:buNone/>
                      </a:pPr>
                      <a:r>
                        <a:rPr lang="en-US" sz="900" b="1" dirty="0">
                          <a:solidFill>
                            <a:srgbClr val="FFFFFF"/>
                          </a:solidFill>
                          <a:latin typeface="Calibri" pitchFamily="34" charset="0"/>
                          <a:ea typeface="Calibri" pitchFamily="34" charset="-122"/>
                          <a:cs typeface="Calibri" pitchFamily="34" charset="-120"/>
                        </a:rPr>
                        <a:t>P/CF</a:t>
                      </a:r>
                      <a:endParaRPr lang="en-US" sz="900" dirty="0">
                        <a:latin typeface="Calibri" charset="0"/>
                        <a:ea typeface="Calibri" charset="0"/>
                        <a:cs typeface="Calibri" charset="0"/>
                      </a:endParaRPr>
                    </a:p>
                  </a:txBody>
                  <a:tcP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BB0000"/>
                    </a:solidFill>
                  </a:tcPr>
                </a:tc>
                <a:extLst>
                  <a:ext uri="{0D108BD9-81ED-4DB2-BD59-A6C34878D82A}">
                    <a16:rowId xmlns:a16="http://schemas.microsoft.com/office/drawing/2014/main" val="10000"/>
                  </a:ext>
                </a:extLst>
              </a:tr>
              <a:tr h="274320">
                <a:tc>
                  <a:txBody>
                    <a:bodyPr/>
                    <a:lstStyle/>
                    <a:p>
                      <a:pPr marL="0" indent="0">
                        <a:buNone/>
                      </a:pPr>
                      <a:r>
                        <a:rPr lang="en-US" sz="900" b="1" dirty="0">
                          <a:solidFill>
                            <a:srgbClr val="FFFFFF"/>
                          </a:solidFill>
                          <a:latin typeface="Calibri" pitchFamily="34" charset="0"/>
                          <a:ea typeface="Calibri" pitchFamily="34" charset="-122"/>
                          <a:cs typeface="Calibri" pitchFamily="34" charset="-120"/>
                        </a:rPr>
                        <a:t>VZ (Verizon)</a:t>
                      </a:r>
                      <a:endParaRPr lang="en-US" sz="900" dirty="0">
                        <a:latin typeface="Calibri" charset="0"/>
                        <a:ea typeface="Calibri" charset="0"/>
                        <a:cs typeface="Calibri" charset="0"/>
                      </a:endParaRPr>
                    </a:p>
                  </a:txBody>
                  <a:tcP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CC3333"/>
                    </a:solidFill>
                  </a:tcPr>
                </a:tc>
                <a:tc>
                  <a:txBody>
                    <a:bodyPr/>
                    <a:lstStyle/>
                    <a:p>
                      <a:pPr marL="0" indent="0" algn="ctr">
                        <a:buNone/>
                      </a:pPr>
                      <a:r>
                        <a:rPr lang="en-US" sz="900" b="1" dirty="0">
                          <a:solidFill>
                            <a:srgbClr val="FFFFFF"/>
                          </a:solidFill>
                          <a:latin typeface="Calibri" pitchFamily="34" charset="0"/>
                          <a:ea typeface="Calibri" pitchFamily="34" charset="-122"/>
                          <a:cs typeface="Calibri" pitchFamily="34" charset="-120"/>
                        </a:rPr>
                        <a:t>12.3x</a:t>
                      </a:r>
                      <a:endParaRPr lang="en-US" sz="900" dirty="0">
                        <a:latin typeface="Calibri" charset="0"/>
                        <a:ea typeface="Calibri" charset="0"/>
                        <a:cs typeface="Calibri" charset="0"/>
                      </a:endParaRPr>
                    </a:p>
                  </a:txBody>
                  <a:tcP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CC3333"/>
                    </a:solidFill>
                  </a:tcPr>
                </a:tc>
                <a:tc>
                  <a:txBody>
                    <a:bodyPr/>
                    <a:lstStyle/>
                    <a:p>
                      <a:pPr marL="0" indent="0" algn="ctr">
                        <a:buNone/>
                      </a:pPr>
                      <a:r>
                        <a:rPr lang="en-US" sz="900" b="1" dirty="0">
                          <a:solidFill>
                            <a:srgbClr val="FFFFFF"/>
                          </a:solidFill>
                          <a:latin typeface="Calibri" pitchFamily="34" charset="0"/>
                          <a:ea typeface="Calibri" pitchFamily="34" charset="-122"/>
                          <a:cs typeface="Calibri" pitchFamily="34" charset="-120"/>
                        </a:rPr>
                        <a:t>7.9x</a:t>
                      </a:r>
                      <a:endParaRPr lang="en-US" sz="900" dirty="0">
                        <a:latin typeface="Calibri" charset="0"/>
                        <a:ea typeface="Calibri" charset="0"/>
                        <a:cs typeface="Calibri" charset="0"/>
                      </a:endParaRPr>
                    </a:p>
                  </a:txBody>
                  <a:tcP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CC3333"/>
                    </a:solidFill>
                  </a:tcPr>
                </a:tc>
                <a:tc>
                  <a:txBody>
                    <a:bodyPr/>
                    <a:lstStyle/>
                    <a:p>
                      <a:pPr marL="0" indent="0" algn="ctr">
                        <a:buNone/>
                      </a:pPr>
                      <a:r>
                        <a:rPr lang="en-US" sz="900" b="1" dirty="0">
                          <a:solidFill>
                            <a:srgbClr val="FFFFFF"/>
                          </a:solidFill>
                          <a:latin typeface="Calibri" pitchFamily="34" charset="0"/>
                          <a:ea typeface="Calibri" pitchFamily="34" charset="-122"/>
                          <a:cs typeface="Calibri" pitchFamily="34" charset="-120"/>
                        </a:rPr>
                        <a:t>1.56x</a:t>
                      </a:r>
                      <a:endParaRPr lang="en-US" sz="900" dirty="0">
                        <a:latin typeface="Calibri" charset="0"/>
                        <a:ea typeface="Calibri" charset="0"/>
                        <a:cs typeface="Calibri" charset="0"/>
                      </a:endParaRPr>
                    </a:p>
                  </a:txBody>
                  <a:tcP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CC3333"/>
                    </a:solidFill>
                  </a:tcPr>
                </a:tc>
                <a:tc>
                  <a:txBody>
                    <a:bodyPr/>
                    <a:lstStyle/>
                    <a:p>
                      <a:pPr marL="0" indent="0" algn="ctr">
                        <a:buNone/>
                      </a:pPr>
                      <a:r>
                        <a:rPr lang="en-US" sz="900" b="1" dirty="0">
                          <a:solidFill>
                            <a:srgbClr val="FFFFFF"/>
                          </a:solidFill>
                          <a:latin typeface="Calibri" pitchFamily="34" charset="0"/>
                          <a:ea typeface="Calibri" pitchFamily="34" charset="-122"/>
                          <a:cs typeface="Calibri" pitchFamily="34" charset="-120"/>
                        </a:rPr>
                        <a:t>9.4x</a:t>
                      </a:r>
                      <a:endParaRPr lang="en-US" sz="900" dirty="0">
                        <a:latin typeface="Calibri" charset="0"/>
                        <a:ea typeface="Calibri" charset="0"/>
                        <a:cs typeface="Calibri" charset="0"/>
                      </a:endParaRPr>
                    </a:p>
                  </a:txBody>
                  <a:tcP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CC3333"/>
                    </a:solidFill>
                  </a:tcPr>
                </a:tc>
                <a:extLst>
                  <a:ext uri="{0D108BD9-81ED-4DB2-BD59-A6C34878D82A}">
                    <a16:rowId xmlns:a16="http://schemas.microsoft.com/office/drawing/2014/main" val="10001"/>
                  </a:ext>
                </a:extLst>
              </a:tr>
              <a:tr h="274320">
                <a:tc>
                  <a:txBody>
                    <a:bodyPr/>
                    <a:lstStyle/>
                    <a:p>
                      <a:pPr marL="0" indent="0">
                        <a:buNone/>
                      </a:pPr>
                      <a:r>
                        <a:rPr lang="en-US" sz="900" dirty="0">
                          <a:solidFill>
                            <a:srgbClr val="000000"/>
                          </a:solidFill>
                          <a:latin typeface="Calibri" pitchFamily="34" charset="0"/>
                          <a:ea typeface="Calibri" pitchFamily="34" charset="-122"/>
                          <a:cs typeface="Calibri" pitchFamily="34" charset="-120"/>
                        </a:rPr>
                        <a:t>T (AT&amp;T)</a:t>
                      </a:r>
                      <a:endParaRPr lang="en-US" sz="900" dirty="0">
                        <a:latin typeface="Calibri" charset="0"/>
                        <a:ea typeface="Calibri" charset="0"/>
                        <a:cs typeface="Calibri" charset="0"/>
                      </a:endParaRPr>
                    </a:p>
                  </a:txBody>
                  <a:tcP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c>
                  <a:txBody>
                    <a:bodyPr/>
                    <a:lstStyle/>
                    <a:p>
                      <a:pPr marL="0" indent="0" algn="ctr">
                        <a:buNone/>
                      </a:pPr>
                      <a:r>
                        <a:rPr lang="en-US" sz="900" dirty="0">
                          <a:solidFill>
                            <a:srgbClr val="404040"/>
                          </a:solidFill>
                          <a:latin typeface="Calibri" pitchFamily="34" charset="0"/>
                          <a:ea typeface="Calibri" pitchFamily="34" charset="-122"/>
                          <a:cs typeface="Calibri" pitchFamily="34" charset="-120"/>
                        </a:rPr>
                        <a:t>14.8x</a:t>
                      </a:r>
                      <a:endParaRPr lang="en-US" sz="900" dirty="0">
                        <a:latin typeface="Calibri" charset="0"/>
                        <a:ea typeface="Calibri" charset="0"/>
                        <a:cs typeface="Calibri" charset="0"/>
                      </a:endParaRPr>
                    </a:p>
                  </a:txBody>
                  <a:tcP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c>
                  <a:txBody>
                    <a:bodyPr/>
                    <a:lstStyle/>
                    <a:p>
                      <a:pPr marL="0" indent="0" algn="ctr">
                        <a:buNone/>
                      </a:pPr>
                      <a:r>
                        <a:rPr lang="en-US" sz="900" dirty="0">
                          <a:solidFill>
                            <a:srgbClr val="404040"/>
                          </a:solidFill>
                          <a:latin typeface="Calibri" pitchFamily="34" charset="0"/>
                          <a:ea typeface="Calibri" pitchFamily="34" charset="-122"/>
                          <a:cs typeface="Calibri" pitchFamily="34" charset="-120"/>
                        </a:rPr>
                        <a:t>6.8x</a:t>
                      </a:r>
                      <a:endParaRPr lang="en-US" sz="900" dirty="0">
                        <a:latin typeface="Calibri" charset="0"/>
                        <a:ea typeface="Calibri" charset="0"/>
                        <a:cs typeface="Calibri" charset="0"/>
                      </a:endParaRPr>
                    </a:p>
                  </a:txBody>
                  <a:tcP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c>
                  <a:txBody>
                    <a:bodyPr/>
                    <a:lstStyle/>
                    <a:p>
                      <a:pPr marL="0" indent="0" algn="ctr">
                        <a:buNone/>
                      </a:pPr>
                      <a:r>
                        <a:rPr lang="en-US" sz="900" dirty="0">
                          <a:solidFill>
                            <a:srgbClr val="404040"/>
                          </a:solidFill>
                          <a:latin typeface="Calibri" pitchFamily="34" charset="0"/>
                          <a:ea typeface="Calibri" pitchFamily="34" charset="-122"/>
                          <a:cs typeface="Calibri" pitchFamily="34" charset="-120"/>
                        </a:rPr>
                        <a:t>1.05x</a:t>
                      </a:r>
                      <a:endParaRPr lang="en-US" sz="900" dirty="0">
                        <a:latin typeface="Calibri" charset="0"/>
                        <a:ea typeface="Calibri" charset="0"/>
                        <a:cs typeface="Calibri" charset="0"/>
                      </a:endParaRPr>
                    </a:p>
                  </a:txBody>
                  <a:tcP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c>
                  <a:txBody>
                    <a:bodyPr/>
                    <a:lstStyle/>
                    <a:p>
                      <a:pPr marL="0" indent="0" algn="ctr">
                        <a:buNone/>
                      </a:pPr>
                      <a:r>
                        <a:rPr lang="en-US" sz="900" dirty="0">
                          <a:solidFill>
                            <a:srgbClr val="404040"/>
                          </a:solidFill>
                          <a:latin typeface="Calibri" pitchFamily="34" charset="0"/>
                          <a:ea typeface="Calibri" pitchFamily="34" charset="-122"/>
                          <a:cs typeface="Calibri" pitchFamily="34" charset="-120"/>
                        </a:rPr>
                        <a:t>8.2x</a:t>
                      </a:r>
                      <a:endParaRPr lang="en-US" sz="900" dirty="0">
                        <a:latin typeface="Calibri" charset="0"/>
                        <a:ea typeface="Calibri" charset="0"/>
                        <a:cs typeface="Calibri" charset="0"/>
                      </a:endParaRPr>
                    </a:p>
                  </a:txBody>
                  <a:tcP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extLst>
                  <a:ext uri="{0D108BD9-81ED-4DB2-BD59-A6C34878D82A}">
                    <a16:rowId xmlns:a16="http://schemas.microsoft.com/office/drawing/2014/main" val="10002"/>
                  </a:ext>
                </a:extLst>
              </a:tr>
              <a:tr h="274320">
                <a:tc>
                  <a:txBody>
                    <a:bodyPr/>
                    <a:lstStyle/>
                    <a:p>
                      <a:pPr marL="0" indent="0">
                        <a:buNone/>
                      </a:pPr>
                      <a:r>
                        <a:rPr lang="en-US" sz="900" dirty="0">
                          <a:solidFill>
                            <a:srgbClr val="000000"/>
                          </a:solidFill>
                          <a:latin typeface="Calibri" pitchFamily="34" charset="0"/>
                          <a:ea typeface="Calibri" pitchFamily="34" charset="-122"/>
                          <a:cs typeface="Calibri" pitchFamily="34" charset="-120"/>
                        </a:rPr>
                        <a:t>TMUS (T-Mobile)</a:t>
                      </a:r>
                      <a:endParaRPr lang="en-US" sz="900" dirty="0">
                        <a:latin typeface="Calibri" charset="0"/>
                        <a:ea typeface="Calibri" charset="0"/>
                        <a:cs typeface="Calibri" charset="0"/>
                      </a:endParaRPr>
                    </a:p>
                  </a:txBody>
                  <a:tcP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tcPr>
                </a:tc>
                <a:tc>
                  <a:txBody>
                    <a:bodyPr/>
                    <a:lstStyle/>
                    <a:p>
                      <a:pPr marL="0" indent="0" algn="ctr">
                        <a:buNone/>
                      </a:pPr>
                      <a:r>
                        <a:rPr lang="en-US" sz="900" dirty="0">
                          <a:solidFill>
                            <a:srgbClr val="404040"/>
                          </a:solidFill>
                          <a:latin typeface="Calibri" pitchFamily="34" charset="0"/>
                          <a:ea typeface="Calibri" pitchFamily="34" charset="-122"/>
                          <a:cs typeface="Calibri" pitchFamily="34" charset="-120"/>
                        </a:rPr>
                        <a:t>26.1x</a:t>
                      </a:r>
                      <a:endParaRPr lang="en-US" sz="900" dirty="0">
                        <a:latin typeface="Calibri" charset="0"/>
                        <a:ea typeface="Calibri" charset="0"/>
                        <a:cs typeface="Calibri" charset="0"/>
                      </a:endParaRPr>
                    </a:p>
                  </a:txBody>
                  <a:tcP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tcPr>
                </a:tc>
                <a:tc>
                  <a:txBody>
                    <a:bodyPr/>
                    <a:lstStyle/>
                    <a:p>
                      <a:pPr marL="0" indent="0" algn="ctr">
                        <a:buNone/>
                      </a:pPr>
                      <a:r>
                        <a:rPr lang="en-US" sz="900" dirty="0">
                          <a:solidFill>
                            <a:srgbClr val="404040"/>
                          </a:solidFill>
                          <a:latin typeface="Calibri" pitchFamily="34" charset="0"/>
                          <a:ea typeface="Calibri" pitchFamily="34" charset="-122"/>
                          <a:cs typeface="Calibri" pitchFamily="34" charset="-120"/>
                        </a:rPr>
                        <a:t>12.4x</a:t>
                      </a:r>
                      <a:endParaRPr lang="en-US" sz="900" dirty="0">
                        <a:latin typeface="Calibri" charset="0"/>
                        <a:ea typeface="Calibri" charset="0"/>
                        <a:cs typeface="Calibri" charset="0"/>
                      </a:endParaRPr>
                    </a:p>
                  </a:txBody>
                  <a:tcP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tcPr>
                </a:tc>
                <a:tc>
                  <a:txBody>
                    <a:bodyPr/>
                    <a:lstStyle/>
                    <a:p>
                      <a:pPr marL="0" indent="0" algn="ctr">
                        <a:buNone/>
                      </a:pPr>
                      <a:r>
                        <a:rPr lang="en-US" sz="900" dirty="0">
                          <a:solidFill>
                            <a:srgbClr val="404040"/>
                          </a:solidFill>
                          <a:latin typeface="Calibri" pitchFamily="34" charset="0"/>
                          <a:ea typeface="Calibri" pitchFamily="34" charset="-122"/>
                          <a:cs typeface="Calibri" pitchFamily="34" charset="-120"/>
                        </a:rPr>
                        <a:t>3.87x</a:t>
                      </a:r>
                      <a:endParaRPr lang="en-US" sz="900" dirty="0">
                        <a:latin typeface="Calibri" charset="0"/>
                        <a:ea typeface="Calibri" charset="0"/>
                        <a:cs typeface="Calibri" charset="0"/>
                      </a:endParaRPr>
                    </a:p>
                  </a:txBody>
                  <a:tcP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tcPr>
                </a:tc>
                <a:tc>
                  <a:txBody>
                    <a:bodyPr/>
                    <a:lstStyle/>
                    <a:p>
                      <a:pPr marL="0" indent="0" algn="ctr">
                        <a:buNone/>
                      </a:pPr>
                      <a:r>
                        <a:rPr lang="en-US" sz="900" dirty="0">
                          <a:solidFill>
                            <a:srgbClr val="404040"/>
                          </a:solidFill>
                          <a:latin typeface="Calibri" pitchFamily="34" charset="0"/>
                          <a:ea typeface="Calibri" pitchFamily="34" charset="-122"/>
                          <a:cs typeface="Calibri" pitchFamily="34" charset="-120"/>
                        </a:rPr>
                        <a:t>21.5x</a:t>
                      </a:r>
                      <a:endParaRPr lang="en-US" sz="900" dirty="0">
                        <a:latin typeface="Calibri" charset="0"/>
                        <a:ea typeface="Calibri" charset="0"/>
                        <a:cs typeface="Calibri" charset="0"/>
                      </a:endParaRPr>
                    </a:p>
                  </a:txBody>
                  <a:tcP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sp>
        <p:nvSpPr>
          <p:cNvPr id="11" name="Text 6"/>
          <p:cNvSpPr/>
          <p:nvPr/>
        </p:nvSpPr>
        <p:spPr>
          <a:xfrm>
            <a:off x="5486400" y="4167378"/>
            <a:ext cx="3337560" cy="274320"/>
          </a:xfrm>
          <a:prstGeom prst="rect">
            <a:avLst/>
          </a:prstGeom>
          <a:noFill/>
          <a:ln/>
        </p:spPr>
        <p:txBody>
          <a:bodyPr wrap="square" lIns="0" tIns="0" rIns="0" bIns="0" rtlCol="0" anchor="ctr"/>
          <a:lstStyle/>
          <a:p>
            <a:pPr marL="0" indent="0">
              <a:buNone/>
            </a:pPr>
            <a:r>
              <a:rPr lang="en-US" sz="1000" b="1" dirty="0">
                <a:solidFill>
                  <a:srgbClr val="000000"/>
                </a:solidFill>
                <a:latin typeface="Calibri" pitchFamily="34" charset="0"/>
                <a:ea typeface="Calibri" pitchFamily="34" charset="-122"/>
                <a:cs typeface="Calibri" pitchFamily="34" charset="-120"/>
              </a:rPr>
              <a:t>Key Takeaways</a:t>
            </a:r>
            <a:endParaRPr lang="en-US" sz="1000" dirty="0"/>
          </a:p>
        </p:txBody>
      </p:sp>
      <p:sp>
        <p:nvSpPr>
          <p:cNvPr id="12" name="Shape 7"/>
          <p:cNvSpPr/>
          <p:nvPr/>
        </p:nvSpPr>
        <p:spPr>
          <a:xfrm>
            <a:off x="5486400" y="4588002"/>
            <a:ext cx="91440" cy="91440"/>
          </a:xfrm>
          <a:prstGeom prst="rect">
            <a:avLst/>
          </a:prstGeom>
          <a:solidFill>
            <a:srgbClr val="BB0000"/>
          </a:solidFill>
          <a:ln w="12700">
            <a:solidFill>
              <a:srgbClr val="BB0000"/>
            </a:solidFill>
            <a:prstDash val="solid"/>
          </a:ln>
        </p:spPr>
        <p:txBody>
          <a:bodyPr/>
          <a:lstStyle/>
          <a:p>
            <a:endParaRPr lang="en-US" sz="1800"/>
          </a:p>
        </p:txBody>
      </p:sp>
      <p:sp>
        <p:nvSpPr>
          <p:cNvPr id="13" name="Text 8"/>
          <p:cNvSpPr/>
          <p:nvPr/>
        </p:nvSpPr>
        <p:spPr>
          <a:xfrm>
            <a:off x="5650992" y="4514850"/>
            <a:ext cx="3172968" cy="310896"/>
          </a:xfrm>
          <a:prstGeom prst="rect">
            <a:avLst/>
          </a:prstGeom>
          <a:noFill/>
          <a:ln/>
        </p:spPr>
        <p:txBody>
          <a:bodyPr wrap="square" lIns="0" tIns="0" rIns="0" bIns="0" rtlCol="0" anchor="ctr"/>
          <a:lstStyle/>
          <a:p>
            <a:pPr marL="0" indent="0">
              <a:buNone/>
            </a:pPr>
            <a:r>
              <a:rPr lang="en-US" sz="900" dirty="0">
                <a:solidFill>
                  <a:srgbClr val="404040"/>
                </a:solidFill>
                <a:latin typeface="Calibri" pitchFamily="34" charset="0"/>
                <a:ea typeface="Calibri" pitchFamily="34" charset="-122"/>
                <a:cs typeface="Calibri" pitchFamily="34" charset="-120"/>
              </a:rPr>
              <a:t>Revenue CAGR of ~3.5% FY2025–27E driven by wireless service growth and Frontier synergies</a:t>
            </a:r>
            <a:endParaRPr lang="en-US" sz="900" dirty="0"/>
          </a:p>
        </p:txBody>
      </p:sp>
      <p:sp>
        <p:nvSpPr>
          <p:cNvPr id="14" name="Shape 9"/>
          <p:cNvSpPr/>
          <p:nvPr/>
        </p:nvSpPr>
        <p:spPr>
          <a:xfrm>
            <a:off x="5486400" y="4917186"/>
            <a:ext cx="91440" cy="91440"/>
          </a:xfrm>
          <a:prstGeom prst="rect">
            <a:avLst/>
          </a:prstGeom>
          <a:solidFill>
            <a:srgbClr val="BB0000"/>
          </a:solidFill>
          <a:ln w="12700">
            <a:solidFill>
              <a:srgbClr val="BB0000"/>
            </a:solidFill>
            <a:prstDash val="solid"/>
          </a:ln>
        </p:spPr>
        <p:txBody>
          <a:bodyPr/>
          <a:lstStyle/>
          <a:p>
            <a:endParaRPr lang="en-US" sz="1800"/>
          </a:p>
        </p:txBody>
      </p:sp>
      <p:sp>
        <p:nvSpPr>
          <p:cNvPr id="15" name="Text 10"/>
          <p:cNvSpPr/>
          <p:nvPr/>
        </p:nvSpPr>
        <p:spPr>
          <a:xfrm>
            <a:off x="5650992" y="4844034"/>
            <a:ext cx="3172968" cy="310896"/>
          </a:xfrm>
          <a:prstGeom prst="rect">
            <a:avLst/>
          </a:prstGeom>
          <a:noFill/>
          <a:ln/>
        </p:spPr>
        <p:txBody>
          <a:bodyPr wrap="square" lIns="0" tIns="0" rIns="0" bIns="0" rtlCol="0" anchor="ctr"/>
          <a:lstStyle/>
          <a:p>
            <a:pPr marL="0" indent="0">
              <a:buNone/>
            </a:pPr>
            <a:r>
              <a:rPr lang="en-US" sz="900" dirty="0">
                <a:solidFill>
                  <a:srgbClr val="404040"/>
                </a:solidFill>
                <a:latin typeface="Calibri" pitchFamily="34" charset="0"/>
                <a:ea typeface="Calibri" pitchFamily="34" charset="-122"/>
                <a:cs typeface="Calibri" pitchFamily="34" charset="-120"/>
              </a:rPr>
              <a:t>Operating margins improving from 44.0% to ~43.9% as FWA mix shift and cost consolidation take hold</a:t>
            </a:r>
            <a:endParaRPr lang="en-US" sz="900" dirty="0"/>
          </a:p>
        </p:txBody>
      </p:sp>
      <p:sp>
        <p:nvSpPr>
          <p:cNvPr id="16" name="Shape 11"/>
          <p:cNvSpPr/>
          <p:nvPr/>
        </p:nvSpPr>
        <p:spPr>
          <a:xfrm>
            <a:off x="5486400" y="5246370"/>
            <a:ext cx="91440" cy="91440"/>
          </a:xfrm>
          <a:prstGeom prst="rect">
            <a:avLst/>
          </a:prstGeom>
          <a:solidFill>
            <a:srgbClr val="BB0000"/>
          </a:solidFill>
          <a:ln w="12700">
            <a:solidFill>
              <a:srgbClr val="BB0000"/>
            </a:solidFill>
            <a:prstDash val="solid"/>
          </a:ln>
        </p:spPr>
        <p:txBody>
          <a:bodyPr/>
          <a:lstStyle/>
          <a:p>
            <a:endParaRPr lang="en-US" sz="1800"/>
          </a:p>
        </p:txBody>
      </p:sp>
      <p:sp>
        <p:nvSpPr>
          <p:cNvPr id="17" name="Text 12"/>
          <p:cNvSpPr/>
          <p:nvPr/>
        </p:nvSpPr>
        <p:spPr>
          <a:xfrm>
            <a:off x="5650992" y="5173218"/>
            <a:ext cx="3172968" cy="310896"/>
          </a:xfrm>
          <a:prstGeom prst="rect">
            <a:avLst/>
          </a:prstGeom>
          <a:noFill/>
          <a:ln/>
        </p:spPr>
        <p:txBody>
          <a:bodyPr wrap="square" lIns="0" tIns="0" rIns="0" bIns="0" rtlCol="0" anchor="ctr"/>
          <a:lstStyle/>
          <a:p>
            <a:pPr marL="0" indent="0">
              <a:buNone/>
            </a:pPr>
            <a:r>
              <a:rPr lang="en-US" sz="900" dirty="0">
                <a:solidFill>
                  <a:srgbClr val="404040"/>
                </a:solidFill>
                <a:latin typeface="Calibri" pitchFamily="34" charset="0"/>
                <a:ea typeface="Calibri" pitchFamily="34" charset="-122"/>
                <a:cs typeface="Calibri" pitchFamily="34" charset="-120"/>
              </a:rPr>
              <a:t>EPS growth of ~$13.25 → $14.15 supports continued dividend coverage at ~55% of FCF</a:t>
            </a:r>
            <a:endParaRPr lang="en-US" sz="900" dirty="0"/>
          </a:p>
        </p:txBody>
      </p:sp>
      <p:sp>
        <p:nvSpPr>
          <p:cNvPr id="18" name="Shape 13"/>
          <p:cNvSpPr/>
          <p:nvPr/>
        </p:nvSpPr>
        <p:spPr>
          <a:xfrm>
            <a:off x="5486400" y="5575554"/>
            <a:ext cx="91440" cy="91440"/>
          </a:xfrm>
          <a:prstGeom prst="rect">
            <a:avLst/>
          </a:prstGeom>
          <a:solidFill>
            <a:srgbClr val="BB0000"/>
          </a:solidFill>
          <a:ln w="12700">
            <a:solidFill>
              <a:srgbClr val="BB0000"/>
            </a:solidFill>
            <a:prstDash val="solid"/>
          </a:ln>
        </p:spPr>
        <p:txBody>
          <a:bodyPr/>
          <a:lstStyle/>
          <a:p>
            <a:endParaRPr lang="en-US" sz="1800"/>
          </a:p>
        </p:txBody>
      </p:sp>
      <p:sp>
        <p:nvSpPr>
          <p:cNvPr id="19" name="Text 14"/>
          <p:cNvSpPr/>
          <p:nvPr/>
        </p:nvSpPr>
        <p:spPr>
          <a:xfrm>
            <a:off x="5650992" y="5502402"/>
            <a:ext cx="3172968" cy="310896"/>
          </a:xfrm>
          <a:prstGeom prst="rect">
            <a:avLst/>
          </a:prstGeom>
          <a:noFill/>
          <a:ln/>
        </p:spPr>
        <p:txBody>
          <a:bodyPr wrap="square" lIns="0" tIns="0" rIns="0" bIns="0" rtlCol="0" anchor="ctr"/>
          <a:lstStyle/>
          <a:p>
            <a:pPr marL="0" indent="0">
              <a:buNone/>
            </a:pPr>
            <a:r>
              <a:rPr lang="en-US" sz="900" dirty="0">
                <a:solidFill>
                  <a:srgbClr val="404040"/>
                </a:solidFill>
                <a:latin typeface="Calibri" pitchFamily="34" charset="0"/>
                <a:ea typeface="Calibri" pitchFamily="34" charset="-122"/>
                <a:cs typeface="Calibri" pitchFamily="34" charset="-120"/>
              </a:rPr>
              <a:t>VZ trades at a discount to T-Mobile (26.1x P/E vs. 12.3x) — significant re-rating potential</a:t>
            </a:r>
            <a:endParaRPr lang="en-US" sz="9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4">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2544"/>
            <a:ext cx="9144000" cy="91440"/>
          </a:xfrm>
          <a:prstGeom prst="rect">
            <a:avLst/>
          </a:prstGeom>
          <a:solidFill>
            <a:srgbClr val="BB0000"/>
          </a:solidFill>
          <a:ln w="12700">
            <a:solidFill>
              <a:srgbClr val="BB0000"/>
            </a:solidFill>
            <a:prstDash val="solid"/>
          </a:ln>
        </p:spPr>
        <p:txBody>
          <a:bodyPr/>
          <a:lstStyle/>
          <a:p>
            <a:endParaRPr lang="en-US" sz="1800"/>
          </a:p>
        </p:txBody>
      </p:sp>
      <p:sp>
        <p:nvSpPr>
          <p:cNvPr id="3" name="Text 1"/>
          <p:cNvSpPr/>
          <p:nvPr/>
        </p:nvSpPr>
        <p:spPr>
          <a:xfrm>
            <a:off x="230092" y="262103"/>
            <a:ext cx="8412480" cy="566928"/>
          </a:xfrm>
          <a:prstGeom prst="rect">
            <a:avLst/>
          </a:prstGeom>
          <a:noFill/>
          <a:ln/>
        </p:spPr>
        <p:txBody>
          <a:bodyPr wrap="square" lIns="0" tIns="0" rIns="0" bIns="0" rtlCol="0" anchor="ctr"/>
          <a:lstStyle/>
          <a:p>
            <a:pPr marL="0" indent="0">
              <a:buNone/>
            </a:pPr>
            <a:r>
              <a:rPr lang="en-US" sz="3200" dirty="0">
                <a:solidFill>
                  <a:srgbClr val="BB0000"/>
                </a:solidFill>
                <a:latin typeface="Calibri" pitchFamily="34" charset="0"/>
                <a:ea typeface="Calibri" pitchFamily="34" charset="-122"/>
                <a:cs typeface="Calibri" pitchFamily="34" charset="-120"/>
              </a:rPr>
              <a:t>Valuation &amp; Risks</a:t>
            </a:r>
            <a:endParaRPr lang="en-US" sz="3200" dirty="0"/>
          </a:p>
        </p:txBody>
      </p:sp>
      <p:sp>
        <p:nvSpPr>
          <p:cNvPr id="4" name="Shape 2"/>
          <p:cNvSpPr/>
          <p:nvPr/>
        </p:nvSpPr>
        <p:spPr>
          <a:xfrm>
            <a:off x="365760" y="915750"/>
            <a:ext cx="8412480" cy="22860"/>
          </a:xfrm>
          <a:prstGeom prst="rect">
            <a:avLst/>
          </a:prstGeom>
          <a:solidFill>
            <a:srgbClr val="CCCCCC"/>
          </a:solidFill>
          <a:ln w="12700">
            <a:solidFill>
              <a:srgbClr val="CCCCCC"/>
            </a:solidFill>
            <a:prstDash val="solid"/>
          </a:ln>
        </p:spPr>
        <p:txBody>
          <a:bodyPr/>
          <a:lstStyle/>
          <a:p>
            <a:endParaRPr lang="en-US" sz="1800"/>
          </a:p>
        </p:txBody>
      </p:sp>
      <p:sp>
        <p:nvSpPr>
          <p:cNvPr id="5" name="Text 3"/>
          <p:cNvSpPr/>
          <p:nvPr/>
        </p:nvSpPr>
        <p:spPr>
          <a:xfrm>
            <a:off x="265773" y="5383286"/>
            <a:ext cx="8503920" cy="201168"/>
          </a:xfrm>
          <a:prstGeom prst="rect">
            <a:avLst/>
          </a:prstGeom>
          <a:noFill/>
          <a:ln/>
        </p:spPr>
        <p:txBody>
          <a:bodyPr wrap="square" lIns="0" tIns="0" rIns="0" bIns="0" rtlCol="0" anchor="ctr"/>
          <a:lstStyle/>
          <a:p>
            <a:pPr marL="0" indent="0">
              <a:buNone/>
            </a:pPr>
            <a:r>
              <a:rPr lang="en-US" sz="750" dirty="0">
                <a:solidFill>
                  <a:srgbClr val="888888"/>
                </a:solidFill>
                <a:latin typeface="Calibri" pitchFamily="34" charset="0"/>
                <a:ea typeface="Calibri" pitchFamily="34" charset="-122"/>
                <a:cs typeface="Calibri" pitchFamily="34" charset="-120"/>
              </a:rPr>
              <a:t>THE OHIO STATE UNIVERSITY  |  FISHER COLLEGE OF BUSINESS</a:t>
            </a:r>
            <a:endParaRPr lang="en-US" sz="750" dirty="0"/>
          </a:p>
        </p:txBody>
      </p:sp>
      <p:sp>
        <p:nvSpPr>
          <p:cNvPr id="6" name="Text 4"/>
          <p:cNvSpPr/>
          <p:nvPr/>
        </p:nvSpPr>
        <p:spPr>
          <a:xfrm>
            <a:off x="265773" y="1423934"/>
            <a:ext cx="4114800" cy="274320"/>
          </a:xfrm>
          <a:prstGeom prst="rect">
            <a:avLst/>
          </a:prstGeom>
          <a:noFill/>
          <a:ln/>
        </p:spPr>
        <p:txBody>
          <a:bodyPr wrap="square" lIns="0" tIns="0" rIns="0" bIns="0" rtlCol="0" anchor="ctr"/>
          <a:lstStyle/>
          <a:p>
            <a:pPr marL="0" indent="0">
              <a:buNone/>
            </a:pPr>
            <a:r>
              <a:rPr lang="en-US" sz="1100" b="1" dirty="0">
                <a:solidFill>
                  <a:srgbClr val="000000"/>
                </a:solidFill>
                <a:latin typeface="Calibri" pitchFamily="34" charset="0"/>
                <a:ea typeface="Calibri" pitchFamily="34" charset="-122"/>
                <a:cs typeface="Calibri" pitchFamily="34" charset="-120"/>
              </a:rPr>
              <a:t>DCF Valuation Summary</a:t>
            </a:r>
            <a:endParaRPr lang="en-US" sz="1100" dirty="0"/>
          </a:p>
        </p:txBody>
      </p:sp>
      <p:graphicFrame>
        <p:nvGraphicFramePr>
          <p:cNvPr id="7" name="Table 0"/>
          <p:cNvGraphicFramePr>
            <a:graphicFrameLocks noGrp="1"/>
          </p:cNvGraphicFramePr>
          <p:nvPr>
            <p:extLst>
              <p:ext uri="{D42A27DB-BD31-4B8C-83A1-F6EECF244321}">
                <p14:modId xmlns:p14="http://schemas.microsoft.com/office/powerpoint/2010/main" val="1155822175"/>
              </p:ext>
            </p:extLst>
          </p:nvPr>
        </p:nvGraphicFramePr>
        <p:xfrm>
          <a:off x="265773" y="1725686"/>
          <a:ext cx="4846320" cy="1737360"/>
        </p:xfrm>
        <a:graphic>
          <a:graphicData uri="http://schemas.openxmlformats.org/drawingml/2006/table">
            <a:tbl>
              <a:tblPr/>
              <a:tblGrid>
                <a:gridCol w="1371600">
                  <a:extLst>
                    <a:ext uri="{9D8B030D-6E8A-4147-A177-3AD203B41FA5}">
                      <a16:colId xmlns:a16="http://schemas.microsoft.com/office/drawing/2014/main" val="20000"/>
                    </a:ext>
                  </a:extLst>
                </a:gridCol>
                <a:gridCol w="822960">
                  <a:extLst>
                    <a:ext uri="{9D8B030D-6E8A-4147-A177-3AD203B41FA5}">
                      <a16:colId xmlns:a16="http://schemas.microsoft.com/office/drawing/2014/main" val="20001"/>
                    </a:ext>
                  </a:extLst>
                </a:gridCol>
                <a:gridCol w="1463040">
                  <a:extLst>
                    <a:ext uri="{9D8B030D-6E8A-4147-A177-3AD203B41FA5}">
                      <a16:colId xmlns:a16="http://schemas.microsoft.com/office/drawing/2014/main" val="20002"/>
                    </a:ext>
                  </a:extLst>
                </a:gridCol>
                <a:gridCol w="1188720">
                  <a:extLst>
                    <a:ext uri="{9D8B030D-6E8A-4147-A177-3AD203B41FA5}">
                      <a16:colId xmlns:a16="http://schemas.microsoft.com/office/drawing/2014/main" val="20003"/>
                    </a:ext>
                  </a:extLst>
                </a:gridCol>
              </a:tblGrid>
              <a:tr h="347472">
                <a:tc>
                  <a:txBody>
                    <a:bodyPr/>
                    <a:lstStyle/>
                    <a:p>
                      <a:pPr marL="0" indent="0">
                        <a:buNone/>
                      </a:pPr>
                      <a:r>
                        <a:rPr lang="en-US" sz="950" b="1" dirty="0">
                          <a:solidFill>
                            <a:srgbClr val="FFFFFF"/>
                          </a:solidFill>
                          <a:latin typeface="Calibri" pitchFamily="34" charset="0"/>
                          <a:ea typeface="Calibri" pitchFamily="34" charset="-122"/>
                          <a:cs typeface="Calibri" pitchFamily="34" charset="-120"/>
                        </a:rPr>
                        <a:t>Assumption</a:t>
                      </a:r>
                      <a:endParaRPr lang="en-US" sz="950" dirty="0">
                        <a:latin typeface="Calibri" charset="0"/>
                        <a:ea typeface="Calibri" charset="0"/>
                        <a:cs typeface="Calibri" charset="0"/>
                      </a:endParaRPr>
                    </a:p>
                  </a:txBody>
                  <a:tcP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BB0000"/>
                    </a:solidFill>
                  </a:tcPr>
                </a:tc>
                <a:tc>
                  <a:txBody>
                    <a:bodyPr/>
                    <a:lstStyle/>
                    <a:p>
                      <a:pPr marL="0" indent="0" algn="ctr">
                        <a:buNone/>
                      </a:pPr>
                      <a:r>
                        <a:rPr lang="en-US" sz="950" b="1" dirty="0">
                          <a:solidFill>
                            <a:srgbClr val="FFFFFF"/>
                          </a:solidFill>
                          <a:latin typeface="Calibri" pitchFamily="34" charset="0"/>
                          <a:ea typeface="Calibri" pitchFamily="34" charset="-122"/>
                          <a:cs typeface="Calibri" pitchFamily="34" charset="-120"/>
                        </a:rPr>
                        <a:t>Value</a:t>
                      </a:r>
                      <a:endParaRPr lang="en-US" sz="950" dirty="0">
                        <a:latin typeface="Calibri" charset="0"/>
                        <a:ea typeface="Calibri" charset="0"/>
                        <a:cs typeface="Calibri" charset="0"/>
                      </a:endParaRPr>
                    </a:p>
                  </a:txBody>
                  <a:tcP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BB0000"/>
                    </a:solidFill>
                  </a:tcPr>
                </a:tc>
                <a:tc>
                  <a:txBody>
                    <a:bodyPr/>
                    <a:lstStyle/>
                    <a:p>
                      <a:pPr marL="0" indent="0">
                        <a:buNone/>
                      </a:pPr>
                      <a:r>
                        <a:rPr lang="en-US" sz="950" b="1" dirty="0">
                          <a:solidFill>
                            <a:srgbClr val="FFFFFF"/>
                          </a:solidFill>
                          <a:latin typeface="Calibri" pitchFamily="34" charset="0"/>
                          <a:ea typeface="Calibri" pitchFamily="34" charset="-122"/>
                          <a:cs typeface="Calibri" pitchFamily="34" charset="-120"/>
                        </a:rPr>
                        <a:t>Output</a:t>
                      </a:r>
                      <a:endParaRPr lang="en-US" sz="950" dirty="0">
                        <a:latin typeface="Calibri" charset="0"/>
                        <a:ea typeface="Calibri" charset="0"/>
                        <a:cs typeface="Calibri" charset="0"/>
                      </a:endParaRPr>
                    </a:p>
                  </a:txBody>
                  <a:tcP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BB0000"/>
                    </a:solidFill>
                  </a:tcPr>
                </a:tc>
                <a:tc>
                  <a:txBody>
                    <a:bodyPr/>
                    <a:lstStyle/>
                    <a:p>
                      <a:pPr marL="0" indent="0" algn="ctr">
                        <a:buNone/>
                      </a:pPr>
                      <a:r>
                        <a:rPr lang="en-US" sz="950" b="1" dirty="0">
                          <a:solidFill>
                            <a:srgbClr val="FFFFFF"/>
                          </a:solidFill>
                          <a:latin typeface="Calibri" pitchFamily="34" charset="0"/>
                          <a:ea typeface="Calibri" pitchFamily="34" charset="-122"/>
                          <a:cs typeface="Calibri" pitchFamily="34" charset="-120"/>
                        </a:rPr>
                        <a:t>Value</a:t>
                      </a:r>
                      <a:endParaRPr lang="en-US" sz="950" dirty="0">
                        <a:latin typeface="Calibri" charset="0"/>
                        <a:ea typeface="Calibri" charset="0"/>
                        <a:cs typeface="Calibri" charset="0"/>
                      </a:endParaRPr>
                    </a:p>
                  </a:txBody>
                  <a:tcP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BB0000"/>
                    </a:solidFill>
                  </a:tcPr>
                </a:tc>
                <a:extLst>
                  <a:ext uri="{0D108BD9-81ED-4DB2-BD59-A6C34878D82A}">
                    <a16:rowId xmlns:a16="http://schemas.microsoft.com/office/drawing/2014/main" val="10000"/>
                  </a:ext>
                </a:extLst>
              </a:tr>
              <a:tr h="347472">
                <a:tc>
                  <a:txBody>
                    <a:bodyPr/>
                    <a:lstStyle/>
                    <a:p>
                      <a:pPr marL="0" indent="0">
                        <a:buNone/>
                      </a:pPr>
                      <a:r>
                        <a:rPr lang="en-US" sz="950" dirty="0">
                          <a:solidFill>
                            <a:srgbClr val="000000"/>
                          </a:solidFill>
                          <a:latin typeface="Calibri" pitchFamily="34" charset="0"/>
                          <a:ea typeface="Calibri" pitchFamily="34" charset="-122"/>
                          <a:cs typeface="Calibri" pitchFamily="34" charset="-120"/>
                        </a:rPr>
                        <a:t>Discount Rate</a:t>
                      </a:r>
                      <a:endParaRPr lang="en-US" sz="950" dirty="0">
                        <a:latin typeface="Calibri" charset="0"/>
                        <a:ea typeface="Calibri" charset="0"/>
                        <a:cs typeface="Calibri" charset="0"/>
                      </a:endParaRPr>
                    </a:p>
                  </a:txBody>
                  <a:tcP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c>
                  <a:txBody>
                    <a:bodyPr/>
                    <a:lstStyle/>
                    <a:p>
                      <a:pPr marL="0" indent="0" algn="ctr">
                        <a:buNone/>
                      </a:pPr>
                      <a:r>
                        <a:rPr lang="en-US" sz="950" dirty="0">
                          <a:solidFill>
                            <a:srgbClr val="404040"/>
                          </a:solidFill>
                          <a:latin typeface="Calibri" pitchFamily="34" charset="0"/>
                          <a:ea typeface="Calibri" pitchFamily="34" charset="-122"/>
                          <a:cs typeface="Calibri" pitchFamily="34" charset="-120"/>
                        </a:rPr>
                        <a:t>11.0%</a:t>
                      </a:r>
                      <a:endParaRPr lang="en-US" sz="950" dirty="0">
                        <a:latin typeface="Calibri" charset="0"/>
                        <a:ea typeface="Calibri" charset="0"/>
                        <a:cs typeface="Calibri" charset="0"/>
                      </a:endParaRPr>
                    </a:p>
                  </a:txBody>
                  <a:tcP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c>
                  <a:txBody>
                    <a:bodyPr/>
                    <a:lstStyle/>
                    <a:p>
                      <a:pPr marL="0" indent="0">
                        <a:buNone/>
                      </a:pPr>
                      <a:r>
                        <a:rPr lang="en-US" sz="950" dirty="0">
                          <a:solidFill>
                            <a:srgbClr val="000000"/>
                          </a:solidFill>
                          <a:latin typeface="Calibri" pitchFamily="34" charset="0"/>
                          <a:ea typeface="Calibri" pitchFamily="34" charset="-122"/>
                          <a:cs typeface="Calibri" pitchFamily="34" charset="-120"/>
                        </a:rPr>
                        <a:t>NPV of Cash Flows</a:t>
                      </a:r>
                      <a:endParaRPr lang="en-US" sz="950" dirty="0">
                        <a:latin typeface="Calibri" charset="0"/>
                        <a:ea typeface="Calibri" charset="0"/>
                        <a:cs typeface="Calibri" charset="0"/>
                      </a:endParaRPr>
                    </a:p>
                  </a:txBody>
                  <a:tcP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c>
                  <a:txBody>
                    <a:bodyPr/>
                    <a:lstStyle/>
                    <a:p>
                      <a:pPr marL="0" indent="0" algn="ctr">
                        <a:buNone/>
                      </a:pPr>
                      <a:r>
                        <a:rPr lang="en-US" sz="950" dirty="0">
                          <a:solidFill>
                            <a:srgbClr val="404040"/>
                          </a:solidFill>
                          <a:latin typeface="Calibri" pitchFamily="34" charset="0"/>
                          <a:ea typeface="Calibri" pitchFamily="34" charset="-122"/>
                          <a:cs typeface="Calibri" pitchFamily="34" charset="-120"/>
                        </a:rPr>
                        <a:t>$217,571M</a:t>
                      </a:r>
                      <a:endParaRPr lang="en-US" sz="950" dirty="0">
                        <a:latin typeface="Calibri" charset="0"/>
                        <a:ea typeface="Calibri" charset="0"/>
                        <a:cs typeface="Calibri" charset="0"/>
                      </a:endParaRPr>
                    </a:p>
                  </a:txBody>
                  <a:tcP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extLst>
                  <a:ext uri="{0D108BD9-81ED-4DB2-BD59-A6C34878D82A}">
                    <a16:rowId xmlns:a16="http://schemas.microsoft.com/office/drawing/2014/main" val="10001"/>
                  </a:ext>
                </a:extLst>
              </a:tr>
              <a:tr h="347472">
                <a:tc>
                  <a:txBody>
                    <a:bodyPr/>
                    <a:lstStyle/>
                    <a:p>
                      <a:pPr marL="0" indent="0">
                        <a:buNone/>
                      </a:pPr>
                      <a:r>
                        <a:rPr lang="en-US" sz="950" dirty="0">
                          <a:solidFill>
                            <a:srgbClr val="000000"/>
                          </a:solidFill>
                          <a:latin typeface="Calibri" pitchFamily="34" charset="0"/>
                          <a:ea typeface="Calibri" pitchFamily="34" charset="-122"/>
                          <a:cs typeface="Calibri" pitchFamily="34" charset="-120"/>
                        </a:rPr>
                        <a:t>Terminal FCF Growth</a:t>
                      </a:r>
                      <a:endParaRPr lang="en-US" sz="950" dirty="0">
                        <a:latin typeface="Calibri" charset="0"/>
                        <a:ea typeface="Calibri" charset="0"/>
                        <a:cs typeface="Calibri" charset="0"/>
                      </a:endParaRPr>
                    </a:p>
                  </a:txBody>
                  <a:tcP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tcPr>
                </a:tc>
                <a:tc>
                  <a:txBody>
                    <a:bodyPr/>
                    <a:lstStyle/>
                    <a:p>
                      <a:pPr marL="0" indent="0" algn="ctr">
                        <a:buNone/>
                      </a:pPr>
                      <a:r>
                        <a:rPr lang="en-US" sz="950" dirty="0">
                          <a:solidFill>
                            <a:srgbClr val="404040"/>
                          </a:solidFill>
                          <a:latin typeface="Calibri" pitchFamily="34" charset="0"/>
                          <a:ea typeface="Calibri" pitchFamily="34" charset="-122"/>
                          <a:cs typeface="Calibri" pitchFamily="34" charset="-120"/>
                        </a:rPr>
                        <a:t>1.0%</a:t>
                      </a:r>
                      <a:endParaRPr lang="en-US" sz="950" dirty="0">
                        <a:latin typeface="Calibri" charset="0"/>
                        <a:ea typeface="Calibri" charset="0"/>
                        <a:cs typeface="Calibri" charset="0"/>
                      </a:endParaRPr>
                    </a:p>
                  </a:txBody>
                  <a:tcP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tcPr>
                </a:tc>
                <a:tc>
                  <a:txBody>
                    <a:bodyPr/>
                    <a:lstStyle/>
                    <a:p>
                      <a:pPr marL="0" indent="0">
                        <a:buNone/>
                      </a:pPr>
                      <a:r>
                        <a:rPr lang="en-US" sz="950" dirty="0">
                          <a:solidFill>
                            <a:srgbClr val="000000"/>
                          </a:solidFill>
                          <a:latin typeface="Calibri" pitchFamily="34" charset="0"/>
                          <a:ea typeface="Calibri" pitchFamily="34" charset="-122"/>
                          <a:cs typeface="Calibri" pitchFamily="34" charset="-120"/>
                        </a:rPr>
                        <a:t>NPV of Terminal Val.</a:t>
                      </a:r>
                      <a:endParaRPr lang="en-US" sz="950" dirty="0">
                        <a:latin typeface="Calibri" charset="0"/>
                        <a:ea typeface="Calibri" charset="0"/>
                        <a:cs typeface="Calibri" charset="0"/>
                      </a:endParaRPr>
                    </a:p>
                  </a:txBody>
                  <a:tcP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tcPr>
                </a:tc>
                <a:tc>
                  <a:txBody>
                    <a:bodyPr/>
                    <a:lstStyle/>
                    <a:p>
                      <a:pPr marL="0" indent="0" algn="ctr">
                        <a:buNone/>
                      </a:pPr>
                      <a:r>
                        <a:rPr lang="en-US" sz="950" dirty="0">
                          <a:solidFill>
                            <a:srgbClr val="404040"/>
                          </a:solidFill>
                          <a:latin typeface="Calibri" pitchFamily="34" charset="0"/>
                          <a:ea typeface="Calibri" pitchFamily="34" charset="-122"/>
                          <a:cs typeface="Calibri" pitchFamily="34" charset="-120"/>
                        </a:rPr>
                        <a:t>$116,605M</a:t>
                      </a:r>
                      <a:endParaRPr lang="en-US" sz="950" dirty="0">
                        <a:latin typeface="Calibri" charset="0"/>
                        <a:ea typeface="Calibri" charset="0"/>
                        <a:cs typeface="Calibri" charset="0"/>
                      </a:endParaRPr>
                    </a:p>
                  </a:txBody>
                  <a:tcP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tcPr>
                </a:tc>
                <a:extLst>
                  <a:ext uri="{0D108BD9-81ED-4DB2-BD59-A6C34878D82A}">
                    <a16:rowId xmlns:a16="http://schemas.microsoft.com/office/drawing/2014/main" val="10002"/>
                  </a:ext>
                </a:extLst>
              </a:tr>
              <a:tr h="347472">
                <a:tc>
                  <a:txBody>
                    <a:bodyPr/>
                    <a:lstStyle/>
                    <a:p>
                      <a:pPr marL="0" indent="0">
                        <a:buNone/>
                      </a:pPr>
                      <a:r>
                        <a:rPr lang="en-US" sz="950" dirty="0">
                          <a:solidFill>
                            <a:srgbClr val="000000"/>
                          </a:solidFill>
                          <a:latin typeface="Calibri" pitchFamily="34" charset="0"/>
                          <a:ea typeface="Calibri" pitchFamily="34" charset="-122"/>
                          <a:cs typeface="Calibri" pitchFamily="34" charset="-120"/>
                        </a:rPr>
                        <a:t>Revenue Growth</a:t>
                      </a:r>
                      <a:endParaRPr lang="en-US" sz="950" dirty="0">
                        <a:latin typeface="Calibri" charset="0"/>
                        <a:ea typeface="Calibri" charset="0"/>
                        <a:cs typeface="Calibri" charset="0"/>
                      </a:endParaRPr>
                    </a:p>
                  </a:txBody>
                  <a:tcP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c>
                  <a:txBody>
                    <a:bodyPr/>
                    <a:lstStyle/>
                    <a:p>
                      <a:pPr marL="0" indent="0" algn="ctr">
                        <a:buNone/>
                      </a:pPr>
                      <a:r>
                        <a:rPr lang="en-US" sz="950" dirty="0">
                          <a:solidFill>
                            <a:srgbClr val="404040"/>
                          </a:solidFill>
                          <a:latin typeface="Calibri" pitchFamily="34" charset="0"/>
                          <a:ea typeface="Calibri" pitchFamily="34" charset="-122"/>
                          <a:cs typeface="Calibri" pitchFamily="34" charset="-120"/>
                        </a:rPr>
                        <a:t>3–4% p.a.</a:t>
                      </a:r>
                      <a:endParaRPr lang="en-US" sz="950" dirty="0">
                        <a:latin typeface="Calibri" charset="0"/>
                        <a:ea typeface="Calibri" charset="0"/>
                        <a:cs typeface="Calibri" charset="0"/>
                      </a:endParaRPr>
                    </a:p>
                  </a:txBody>
                  <a:tcP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c>
                  <a:txBody>
                    <a:bodyPr/>
                    <a:lstStyle/>
                    <a:p>
                      <a:pPr marL="0" indent="0">
                        <a:buNone/>
                      </a:pPr>
                      <a:r>
                        <a:rPr lang="en-US" sz="950" dirty="0">
                          <a:solidFill>
                            <a:srgbClr val="000000"/>
                          </a:solidFill>
                          <a:latin typeface="Calibri" pitchFamily="34" charset="0"/>
                          <a:ea typeface="Calibri" pitchFamily="34" charset="-122"/>
                          <a:cs typeface="Calibri" pitchFamily="34" charset="-120"/>
                        </a:rPr>
                        <a:t>Projected Eq. Value</a:t>
                      </a:r>
                      <a:endParaRPr lang="en-US" sz="950" dirty="0">
                        <a:latin typeface="Calibri" charset="0"/>
                        <a:ea typeface="Calibri" charset="0"/>
                        <a:cs typeface="Calibri" charset="0"/>
                      </a:endParaRPr>
                    </a:p>
                  </a:txBody>
                  <a:tcP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c>
                  <a:txBody>
                    <a:bodyPr/>
                    <a:lstStyle/>
                    <a:p>
                      <a:pPr marL="0" indent="0" algn="ctr">
                        <a:buNone/>
                      </a:pPr>
                      <a:r>
                        <a:rPr lang="en-US" sz="950" dirty="0">
                          <a:solidFill>
                            <a:srgbClr val="404040"/>
                          </a:solidFill>
                          <a:latin typeface="Calibri" pitchFamily="34" charset="0"/>
                          <a:ea typeface="Calibri" pitchFamily="34" charset="-122"/>
                          <a:cs typeface="Calibri" pitchFamily="34" charset="-120"/>
                        </a:rPr>
                        <a:t>$334,176M</a:t>
                      </a:r>
                      <a:endParaRPr lang="en-US" sz="950" dirty="0">
                        <a:latin typeface="Calibri" charset="0"/>
                        <a:ea typeface="Calibri" charset="0"/>
                        <a:cs typeface="Calibri" charset="0"/>
                      </a:endParaRPr>
                    </a:p>
                  </a:txBody>
                  <a:tcP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extLst>
                  <a:ext uri="{0D108BD9-81ED-4DB2-BD59-A6C34878D82A}">
                    <a16:rowId xmlns:a16="http://schemas.microsoft.com/office/drawing/2014/main" val="10003"/>
                  </a:ext>
                </a:extLst>
              </a:tr>
              <a:tr h="347472">
                <a:tc>
                  <a:txBody>
                    <a:bodyPr/>
                    <a:lstStyle/>
                    <a:p>
                      <a:pPr marL="0" indent="0">
                        <a:buNone/>
                      </a:pPr>
                      <a:r>
                        <a:rPr lang="en-US" sz="950" dirty="0">
                          <a:solidFill>
                            <a:srgbClr val="000000"/>
                          </a:solidFill>
                          <a:latin typeface="Calibri" pitchFamily="34" charset="0"/>
                          <a:ea typeface="Calibri" pitchFamily="34" charset="-122"/>
                          <a:cs typeface="Calibri" pitchFamily="34" charset="-120"/>
                        </a:rPr>
                        <a:t>Current Price</a:t>
                      </a:r>
                      <a:endParaRPr lang="en-US" sz="950" dirty="0">
                        <a:latin typeface="Calibri" charset="0"/>
                        <a:ea typeface="Calibri" charset="0"/>
                        <a:cs typeface="Calibri" charset="0"/>
                      </a:endParaRPr>
                    </a:p>
                  </a:txBody>
                  <a:tcP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tcPr>
                </a:tc>
                <a:tc>
                  <a:txBody>
                    <a:bodyPr/>
                    <a:lstStyle/>
                    <a:p>
                      <a:pPr marL="0" indent="0" algn="ctr">
                        <a:buNone/>
                      </a:pPr>
                      <a:r>
                        <a:rPr lang="en-US" sz="950" dirty="0">
                          <a:solidFill>
                            <a:srgbClr val="404040"/>
                          </a:solidFill>
                          <a:latin typeface="Calibri" pitchFamily="34" charset="0"/>
                          <a:ea typeface="Calibri" pitchFamily="34" charset="-122"/>
                          <a:cs typeface="Calibri" pitchFamily="34" charset="-120"/>
                        </a:rPr>
                        <a:t>$50.31</a:t>
                      </a:r>
                      <a:endParaRPr lang="en-US" sz="950" dirty="0">
                        <a:latin typeface="Calibri" charset="0"/>
                        <a:ea typeface="Calibri" charset="0"/>
                        <a:cs typeface="Calibri" charset="0"/>
                      </a:endParaRPr>
                    </a:p>
                  </a:txBody>
                  <a:tcP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tcPr>
                </a:tc>
                <a:tc>
                  <a:txBody>
                    <a:bodyPr/>
                    <a:lstStyle/>
                    <a:p>
                      <a:pPr marL="0" indent="0">
                        <a:buNone/>
                      </a:pPr>
                      <a:r>
                        <a:rPr lang="en-US" sz="950" b="1" dirty="0">
                          <a:solidFill>
                            <a:srgbClr val="000000"/>
                          </a:solidFill>
                          <a:latin typeface="Calibri" pitchFamily="34" charset="0"/>
                          <a:ea typeface="Calibri" pitchFamily="34" charset="-122"/>
                          <a:cs typeface="Calibri" pitchFamily="34" charset="-120"/>
                        </a:rPr>
                        <a:t>Implied Price/Share</a:t>
                      </a:r>
                      <a:endParaRPr lang="en-US" sz="950" dirty="0">
                        <a:latin typeface="Calibri" charset="0"/>
                        <a:ea typeface="Calibri" charset="0"/>
                        <a:cs typeface="Calibri" charset="0"/>
                      </a:endParaRPr>
                    </a:p>
                  </a:txBody>
                  <a:tcP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tcPr>
                </a:tc>
                <a:tc>
                  <a:txBody>
                    <a:bodyPr/>
                    <a:lstStyle/>
                    <a:p>
                      <a:pPr marL="0" indent="0" algn="ctr">
                        <a:buNone/>
                      </a:pPr>
                      <a:r>
                        <a:rPr lang="en-US" sz="950" b="1" dirty="0">
                          <a:solidFill>
                            <a:srgbClr val="BB0000"/>
                          </a:solidFill>
                          <a:latin typeface="Calibri" pitchFamily="34" charset="0"/>
                          <a:ea typeface="Calibri" pitchFamily="34" charset="-122"/>
                          <a:cs typeface="Calibri" pitchFamily="34" charset="-120"/>
                        </a:rPr>
                        <a:t>$79.31</a:t>
                      </a:r>
                      <a:endParaRPr lang="en-US" sz="950" dirty="0">
                        <a:latin typeface="Calibri" charset="0"/>
                        <a:ea typeface="Calibri" charset="0"/>
                        <a:cs typeface="Calibri" charset="0"/>
                      </a:endParaRPr>
                    </a:p>
                  </a:txBody>
                  <a:tcP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sp>
        <p:nvSpPr>
          <p:cNvPr id="8" name="Text 5"/>
          <p:cNvSpPr/>
          <p:nvPr/>
        </p:nvSpPr>
        <p:spPr>
          <a:xfrm>
            <a:off x="265773" y="3554486"/>
            <a:ext cx="4846320" cy="256032"/>
          </a:xfrm>
          <a:prstGeom prst="rect">
            <a:avLst/>
          </a:prstGeom>
          <a:noFill/>
          <a:ln/>
        </p:spPr>
        <p:txBody>
          <a:bodyPr wrap="square" lIns="0" tIns="0" rIns="0" bIns="0" rtlCol="0" anchor="ctr"/>
          <a:lstStyle/>
          <a:p>
            <a:pPr marL="0" indent="0">
              <a:buNone/>
            </a:pPr>
            <a:r>
              <a:rPr lang="en-US" sz="1000" b="1" dirty="0">
                <a:solidFill>
                  <a:srgbClr val="000000"/>
                </a:solidFill>
                <a:latin typeface="Calibri" pitchFamily="34" charset="0"/>
                <a:ea typeface="Calibri" pitchFamily="34" charset="-122"/>
                <a:cs typeface="Calibri" pitchFamily="34" charset="-120"/>
              </a:rPr>
              <a:t>Sensitivity Analysis — Implied Share Price</a:t>
            </a:r>
            <a:endParaRPr lang="en-US" sz="1000" dirty="0"/>
          </a:p>
        </p:txBody>
      </p:sp>
      <p:sp>
        <p:nvSpPr>
          <p:cNvPr id="9" name="Text 6"/>
          <p:cNvSpPr/>
          <p:nvPr/>
        </p:nvSpPr>
        <p:spPr>
          <a:xfrm>
            <a:off x="265773" y="3773942"/>
            <a:ext cx="4846320" cy="182880"/>
          </a:xfrm>
          <a:prstGeom prst="rect">
            <a:avLst/>
          </a:prstGeom>
          <a:noFill/>
          <a:ln/>
        </p:spPr>
        <p:txBody>
          <a:bodyPr wrap="square" lIns="0" tIns="0" rIns="0" bIns="0" rtlCol="0" anchor="ctr"/>
          <a:lstStyle/>
          <a:p>
            <a:pPr marL="0" indent="0">
              <a:buNone/>
            </a:pPr>
            <a:r>
              <a:rPr lang="en-US" sz="850" i="1" dirty="0">
                <a:solidFill>
                  <a:srgbClr val="888888"/>
                </a:solidFill>
                <a:latin typeface="Calibri" pitchFamily="34" charset="0"/>
                <a:ea typeface="Calibri" pitchFamily="34" charset="-122"/>
                <a:cs typeface="Calibri" pitchFamily="34" charset="-120"/>
              </a:rPr>
              <a:t>(Discount Rate vs. Terminal FCF Growth Rate)</a:t>
            </a:r>
            <a:endParaRPr lang="en-US" sz="850" dirty="0"/>
          </a:p>
        </p:txBody>
      </p:sp>
      <p:graphicFrame>
        <p:nvGraphicFramePr>
          <p:cNvPr id="10" name="Table 1"/>
          <p:cNvGraphicFramePr>
            <a:graphicFrameLocks noGrp="1"/>
          </p:cNvGraphicFramePr>
          <p:nvPr>
            <p:extLst>
              <p:ext uri="{D42A27DB-BD31-4B8C-83A1-F6EECF244321}">
                <p14:modId xmlns:p14="http://schemas.microsoft.com/office/powerpoint/2010/main" val="556652749"/>
              </p:ext>
            </p:extLst>
          </p:nvPr>
        </p:nvGraphicFramePr>
        <p:xfrm>
          <a:off x="265773" y="3984254"/>
          <a:ext cx="4846320" cy="1207008"/>
        </p:xfrm>
        <a:graphic>
          <a:graphicData uri="http://schemas.openxmlformats.org/drawingml/2006/table">
            <a:tbl>
              <a:tblPr/>
              <a:tblGrid>
                <a:gridCol w="1005840">
                  <a:extLst>
                    <a:ext uri="{9D8B030D-6E8A-4147-A177-3AD203B41FA5}">
                      <a16:colId xmlns:a16="http://schemas.microsoft.com/office/drawing/2014/main" val="20000"/>
                    </a:ext>
                  </a:extLst>
                </a:gridCol>
                <a:gridCol w="960120">
                  <a:extLst>
                    <a:ext uri="{9D8B030D-6E8A-4147-A177-3AD203B41FA5}">
                      <a16:colId xmlns:a16="http://schemas.microsoft.com/office/drawing/2014/main" val="20001"/>
                    </a:ext>
                  </a:extLst>
                </a:gridCol>
                <a:gridCol w="1005840">
                  <a:extLst>
                    <a:ext uri="{9D8B030D-6E8A-4147-A177-3AD203B41FA5}">
                      <a16:colId xmlns:a16="http://schemas.microsoft.com/office/drawing/2014/main" val="20002"/>
                    </a:ext>
                  </a:extLst>
                </a:gridCol>
                <a:gridCol w="960120">
                  <a:extLst>
                    <a:ext uri="{9D8B030D-6E8A-4147-A177-3AD203B41FA5}">
                      <a16:colId xmlns:a16="http://schemas.microsoft.com/office/drawing/2014/main" val="20003"/>
                    </a:ext>
                  </a:extLst>
                </a:gridCol>
                <a:gridCol w="914400">
                  <a:extLst>
                    <a:ext uri="{9D8B030D-6E8A-4147-A177-3AD203B41FA5}">
                      <a16:colId xmlns:a16="http://schemas.microsoft.com/office/drawing/2014/main" val="20004"/>
                    </a:ext>
                  </a:extLst>
                </a:gridCol>
              </a:tblGrid>
              <a:tr h="301752">
                <a:tc>
                  <a:txBody>
                    <a:bodyPr/>
                    <a:lstStyle/>
                    <a:p>
                      <a:pPr marL="0" indent="0" algn="ctr">
                        <a:buNone/>
                      </a:pPr>
                      <a:r>
                        <a:rPr lang="en-US" sz="900" b="1" dirty="0">
                          <a:solidFill>
                            <a:srgbClr val="FFFFFF"/>
                          </a:solidFill>
                          <a:latin typeface="Calibri" pitchFamily="34" charset="0"/>
                          <a:ea typeface="Calibri" pitchFamily="34" charset="-122"/>
                          <a:cs typeface="Calibri" pitchFamily="34" charset="-120"/>
                        </a:rPr>
                        <a:t>DR \ FCF Gr.</a:t>
                      </a:r>
                      <a:endParaRPr lang="en-US" sz="900" dirty="0">
                        <a:latin typeface="Calibri" charset="0"/>
                        <a:ea typeface="Calibri" charset="0"/>
                        <a:cs typeface="Calibri" charset="0"/>
                      </a:endParaRPr>
                    </a:p>
                  </a:txBody>
                  <a:tcP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BB0000"/>
                    </a:solidFill>
                  </a:tcPr>
                </a:tc>
                <a:tc>
                  <a:txBody>
                    <a:bodyPr/>
                    <a:lstStyle/>
                    <a:p>
                      <a:pPr marL="0" indent="0" algn="ctr">
                        <a:buNone/>
                      </a:pPr>
                      <a:r>
                        <a:rPr lang="en-US" sz="900" b="1" dirty="0">
                          <a:solidFill>
                            <a:srgbClr val="FFFFFF"/>
                          </a:solidFill>
                          <a:latin typeface="Calibri" pitchFamily="34" charset="0"/>
                          <a:ea typeface="Calibri" pitchFamily="34" charset="-122"/>
                          <a:cs typeface="Calibri" pitchFamily="34" charset="-120"/>
                        </a:rPr>
                        <a:t>0.5%</a:t>
                      </a:r>
                      <a:endParaRPr lang="en-US" sz="900" dirty="0">
                        <a:latin typeface="Calibri" charset="0"/>
                        <a:ea typeface="Calibri" charset="0"/>
                        <a:cs typeface="Calibri" charset="0"/>
                      </a:endParaRPr>
                    </a:p>
                  </a:txBody>
                  <a:tcP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BB0000"/>
                    </a:solidFill>
                  </a:tcPr>
                </a:tc>
                <a:tc>
                  <a:txBody>
                    <a:bodyPr/>
                    <a:lstStyle/>
                    <a:p>
                      <a:pPr marL="0" indent="0" algn="ctr">
                        <a:buNone/>
                      </a:pPr>
                      <a:r>
                        <a:rPr lang="en-US" sz="900" b="1" dirty="0">
                          <a:solidFill>
                            <a:srgbClr val="FFFFFF"/>
                          </a:solidFill>
                          <a:latin typeface="Calibri" pitchFamily="34" charset="0"/>
                          <a:ea typeface="Calibri" pitchFamily="34" charset="-122"/>
                          <a:cs typeface="Calibri" pitchFamily="34" charset="-120"/>
                        </a:rPr>
                        <a:t>1.0% (Base)</a:t>
                      </a:r>
                      <a:endParaRPr lang="en-US" sz="900" dirty="0">
                        <a:latin typeface="Calibri" charset="0"/>
                        <a:ea typeface="Calibri" charset="0"/>
                        <a:cs typeface="Calibri" charset="0"/>
                      </a:endParaRPr>
                    </a:p>
                  </a:txBody>
                  <a:tcP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BB0000"/>
                    </a:solidFill>
                  </a:tcPr>
                </a:tc>
                <a:tc>
                  <a:txBody>
                    <a:bodyPr/>
                    <a:lstStyle/>
                    <a:p>
                      <a:pPr marL="0" indent="0" algn="ctr">
                        <a:buNone/>
                      </a:pPr>
                      <a:r>
                        <a:rPr lang="en-US" sz="900" b="1" dirty="0">
                          <a:solidFill>
                            <a:srgbClr val="FFFFFF"/>
                          </a:solidFill>
                          <a:latin typeface="Calibri" pitchFamily="34" charset="0"/>
                          <a:ea typeface="Calibri" pitchFamily="34" charset="-122"/>
                          <a:cs typeface="Calibri" pitchFamily="34" charset="-120"/>
                        </a:rPr>
                        <a:t>1.5%</a:t>
                      </a:r>
                      <a:endParaRPr lang="en-US" sz="900" dirty="0">
                        <a:latin typeface="Calibri" charset="0"/>
                        <a:ea typeface="Calibri" charset="0"/>
                        <a:cs typeface="Calibri" charset="0"/>
                      </a:endParaRPr>
                    </a:p>
                  </a:txBody>
                  <a:tcP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BB0000"/>
                    </a:solidFill>
                  </a:tcPr>
                </a:tc>
                <a:tc>
                  <a:txBody>
                    <a:bodyPr/>
                    <a:lstStyle/>
                    <a:p>
                      <a:pPr marL="0" indent="0" algn="ctr">
                        <a:buNone/>
                      </a:pPr>
                      <a:r>
                        <a:rPr lang="en-US" sz="900" b="1" dirty="0">
                          <a:solidFill>
                            <a:srgbClr val="FFFFFF"/>
                          </a:solidFill>
                          <a:latin typeface="Calibri" pitchFamily="34" charset="0"/>
                          <a:ea typeface="Calibri" pitchFamily="34" charset="-122"/>
                          <a:cs typeface="Calibri" pitchFamily="34" charset="-120"/>
                        </a:rPr>
                        <a:t>2.0%</a:t>
                      </a:r>
                      <a:endParaRPr lang="en-US" sz="900" dirty="0">
                        <a:latin typeface="Calibri" charset="0"/>
                        <a:ea typeface="Calibri" charset="0"/>
                        <a:cs typeface="Calibri" charset="0"/>
                      </a:endParaRPr>
                    </a:p>
                  </a:txBody>
                  <a:tcP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BB0000"/>
                    </a:solidFill>
                  </a:tcPr>
                </a:tc>
                <a:extLst>
                  <a:ext uri="{0D108BD9-81ED-4DB2-BD59-A6C34878D82A}">
                    <a16:rowId xmlns:a16="http://schemas.microsoft.com/office/drawing/2014/main" val="10000"/>
                  </a:ext>
                </a:extLst>
              </a:tr>
              <a:tr h="301752">
                <a:tc>
                  <a:txBody>
                    <a:bodyPr/>
                    <a:lstStyle/>
                    <a:p>
                      <a:pPr marL="0" indent="0" algn="ctr">
                        <a:buNone/>
                      </a:pPr>
                      <a:r>
                        <a:rPr lang="en-US" sz="900" b="1" dirty="0">
                          <a:solidFill>
                            <a:srgbClr val="000000"/>
                          </a:solidFill>
                          <a:latin typeface="Calibri" pitchFamily="34" charset="0"/>
                          <a:ea typeface="Calibri" pitchFamily="34" charset="-122"/>
                          <a:cs typeface="Calibri" pitchFamily="34" charset="-120"/>
                        </a:rPr>
                        <a:t>10.0%</a:t>
                      </a:r>
                      <a:endParaRPr lang="en-US" sz="900" dirty="0">
                        <a:latin typeface="Calibri" charset="0"/>
                        <a:ea typeface="Calibri" charset="0"/>
                        <a:cs typeface="Calibri" charset="0"/>
                      </a:endParaRPr>
                    </a:p>
                  </a:txBody>
                  <a:tcP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c>
                  <a:txBody>
                    <a:bodyPr/>
                    <a:lstStyle/>
                    <a:p>
                      <a:pPr marL="0" indent="0" algn="ctr">
                        <a:buNone/>
                      </a:pPr>
                      <a:r>
                        <a:rPr lang="en-US" sz="900" dirty="0">
                          <a:solidFill>
                            <a:srgbClr val="404040"/>
                          </a:solidFill>
                          <a:latin typeface="Calibri" pitchFamily="34" charset="0"/>
                          <a:ea typeface="Calibri" pitchFamily="34" charset="-122"/>
                          <a:cs typeface="Calibri" pitchFamily="34" charset="-120"/>
                        </a:rPr>
                        <a:t>$85.30</a:t>
                      </a:r>
                      <a:endParaRPr lang="en-US" sz="900" dirty="0">
                        <a:latin typeface="Calibri" charset="0"/>
                        <a:ea typeface="Calibri" charset="0"/>
                        <a:cs typeface="Calibri" charset="0"/>
                      </a:endParaRPr>
                    </a:p>
                  </a:txBody>
                  <a:tcP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c>
                  <a:txBody>
                    <a:bodyPr/>
                    <a:lstStyle/>
                    <a:p>
                      <a:pPr marL="0" indent="0" algn="ctr">
                        <a:buNone/>
                      </a:pPr>
                      <a:r>
                        <a:rPr lang="en-US" sz="900" dirty="0">
                          <a:solidFill>
                            <a:srgbClr val="404040"/>
                          </a:solidFill>
                          <a:latin typeface="Calibri" pitchFamily="34" charset="0"/>
                          <a:ea typeface="Calibri" pitchFamily="34" charset="-122"/>
                          <a:cs typeface="Calibri" pitchFamily="34" charset="-120"/>
                        </a:rPr>
                        <a:t>$87.23</a:t>
                      </a:r>
                      <a:endParaRPr lang="en-US" sz="900" dirty="0">
                        <a:latin typeface="Calibri" charset="0"/>
                        <a:ea typeface="Calibri" charset="0"/>
                        <a:cs typeface="Calibri" charset="0"/>
                      </a:endParaRPr>
                    </a:p>
                  </a:txBody>
                  <a:tcP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c>
                  <a:txBody>
                    <a:bodyPr/>
                    <a:lstStyle/>
                    <a:p>
                      <a:pPr marL="0" indent="0" algn="ctr">
                        <a:buNone/>
                      </a:pPr>
                      <a:r>
                        <a:rPr lang="en-US" sz="900" dirty="0">
                          <a:solidFill>
                            <a:srgbClr val="404040"/>
                          </a:solidFill>
                          <a:latin typeface="Calibri" pitchFamily="34" charset="0"/>
                          <a:ea typeface="Calibri" pitchFamily="34" charset="-122"/>
                          <a:cs typeface="Calibri" pitchFamily="34" charset="-120"/>
                        </a:rPr>
                        <a:t>$89.38</a:t>
                      </a:r>
                      <a:endParaRPr lang="en-US" sz="900" dirty="0">
                        <a:latin typeface="Calibri" charset="0"/>
                        <a:ea typeface="Calibri" charset="0"/>
                        <a:cs typeface="Calibri" charset="0"/>
                      </a:endParaRPr>
                    </a:p>
                  </a:txBody>
                  <a:tcP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c>
                  <a:txBody>
                    <a:bodyPr/>
                    <a:lstStyle/>
                    <a:p>
                      <a:pPr marL="0" indent="0" algn="ctr">
                        <a:buNone/>
                      </a:pPr>
                      <a:r>
                        <a:rPr lang="en-US" sz="900" dirty="0">
                          <a:solidFill>
                            <a:srgbClr val="404040"/>
                          </a:solidFill>
                          <a:latin typeface="Calibri" pitchFamily="34" charset="0"/>
                          <a:ea typeface="Calibri" pitchFamily="34" charset="-122"/>
                          <a:cs typeface="Calibri" pitchFamily="34" charset="-120"/>
                        </a:rPr>
                        <a:t>$91.81</a:t>
                      </a:r>
                      <a:endParaRPr lang="en-US" sz="900" dirty="0">
                        <a:latin typeface="Calibri" charset="0"/>
                        <a:ea typeface="Calibri" charset="0"/>
                        <a:cs typeface="Calibri" charset="0"/>
                      </a:endParaRPr>
                    </a:p>
                  </a:txBody>
                  <a:tcP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extLst>
                  <a:ext uri="{0D108BD9-81ED-4DB2-BD59-A6C34878D82A}">
                    <a16:rowId xmlns:a16="http://schemas.microsoft.com/office/drawing/2014/main" val="10001"/>
                  </a:ext>
                </a:extLst>
              </a:tr>
              <a:tr h="301752">
                <a:tc>
                  <a:txBody>
                    <a:bodyPr/>
                    <a:lstStyle/>
                    <a:p>
                      <a:pPr marL="0" indent="0" algn="ctr">
                        <a:buNone/>
                      </a:pPr>
                      <a:r>
                        <a:rPr lang="en-US" sz="900" b="1" dirty="0">
                          <a:solidFill>
                            <a:srgbClr val="FFFFFF"/>
                          </a:solidFill>
                          <a:latin typeface="Calibri" pitchFamily="34" charset="0"/>
                          <a:ea typeface="Calibri" pitchFamily="34" charset="-122"/>
                          <a:cs typeface="Calibri" pitchFamily="34" charset="-120"/>
                        </a:rPr>
                        <a:t>11.0% (Base)</a:t>
                      </a:r>
                      <a:endParaRPr lang="en-US" sz="900" dirty="0">
                        <a:latin typeface="Calibri" charset="0"/>
                        <a:ea typeface="Calibri" charset="0"/>
                        <a:cs typeface="Calibri" charset="0"/>
                      </a:endParaRPr>
                    </a:p>
                  </a:txBody>
                  <a:tcP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CC3333"/>
                    </a:solidFill>
                  </a:tcPr>
                </a:tc>
                <a:tc>
                  <a:txBody>
                    <a:bodyPr/>
                    <a:lstStyle/>
                    <a:p>
                      <a:pPr marL="0" indent="0" algn="ctr">
                        <a:buNone/>
                      </a:pPr>
                      <a:r>
                        <a:rPr lang="en-US" sz="900" b="1" dirty="0">
                          <a:solidFill>
                            <a:srgbClr val="FFFFFF"/>
                          </a:solidFill>
                          <a:latin typeface="Calibri" pitchFamily="34" charset="0"/>
                          <a:ea typeface="Calibri" pitchFamily="34" charset="-122"/>
                          <a:cs typeface="Calibri" pitchFamily="34" charset="-120"/>
                        </a:rPr>
                        <a:t>$77.86</a:t>
                      </a:r>
                      <a:endParaRPr lang="en-US" sz="900" dirty="0">
                        <a:latin typeface="Calibri" charset="0"/>
                        <a:ea typeface="Calibri" charset="0"/>
                        <a:cs typeface="Calibri" charset="0"/>
                      </a:endParaRPr>
                    </a:p>
                  </a:txBody>
                  <a:tcP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CC3333"/>
                    </a:solidFill>
                  </a:tcPr>
                </a:tc>
                <a:tc>
                  <a:txBody>
                    <a:bodyPr/>
                    <a:lstStyle/>
                    <a:p>
                      <a:pPr marL="0" indent="0" algn="ctr">
                        <a:buNone/>
                      </a:pPr>
                      <a:r>
                        <a:rPr lang="en-US" sz="900" b="1" dirty="0">
                          <a:solidFill>
                            <a:srgbClr val="FFFFFF"/>
                          </a:solidFill>
                          <a:latin typeface="Calibri" pitchFamily="34" charset="0"/>
                          <a:ea typeface="Calibri" pitchFamily="34" charset="-122"/>
                          <a:cs typeface="Calibri" pitchFamily="34" charset="-120"/>
                        </a:rPr>
                        <a:t>$79.31</a:t>
                      </a:r>
                      <a:endParaRPr lang="en-US" sz="900" dirty="0">
                        <a:latin typeface="Calibri" charset="0"/>
                        <a:ea typeface="Calibri" charset="0"/>
                        <a:cs typeface="Calibri" charset="0"/>
                      </a:endParaRPr>
                    </a:p>
                  </a:txBody>
                  <a:tcP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CC3333"/>
                    </a:solidFill>
                  </a:tcPr>
                </a:tc>
                <a:tc>
                  <a:txBody>
                    <a:bodyPr/>
                    <a:lstStyle/>
                    <a:p>
                      <a:pPr marL="0" indent="0" algn="ctr">
                        <a:buNone/>
                      </a:pPr>
                      <a:r>
                        <a:rPr lang="en-US" sz="900" b="1" dirty="0">
                          <a:solidFill>
                            <a:srgbClr val="FFFFFF"/>
                          </a:solidFill>
                          <a:latin typeface="Calibri" pitchFamily="34" charset="0"/>
                          <a:ea typeface="Calibri" pitchFamily="34" charset="-122"/>
                          <a:cs typeface="Calibri" pitchFamily="34" charset="-120"/>
                        </a:rPr>
                        <a:t>$80.91</a:t>
                      </a:r>
                      <a:endParaRPr lang="en-US" sz="900" dirty="0">
                        <a:latin typeface="Calibri" charset="0"/>
                        <a:ea typeface="Calibri" charset="0"/>
                        <a:cs typeface="Calibri" charset="0"/>
                      </a:endParaRPr>
                    </a:p>
                  </a:txBody>
                  <a:tcP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CC3333"/>
                    </a:solidFill>
                  </a:tcPr>
                </a:tc>
                <a:tc>
                  <a:txBody>
                    <a:bodyPr/>
                    <a:lstStyle/>
                    <a:p>
                      <a:pPr marL="0" indent="0" algn="ctr">
                        <a:buNone/>
                      </a:pPr>
                      <a:r>
                        <a:rPr lang="en-US" sz="900" b="1" dirty="0">
                          <a:solidFill>
                            <a:srgbClr val="FFFFFF"/>
                          </a:solidFill>
                          <a:latin typeface="Calibri" pitchFamily="34" charset="0"/>
                          <a:ea typeface="Calibri" pitchFamily="34" charset="-122"/>
                          <a:cs typeface="Calibri" pitchFamily="34" charset="-120"/>
                        </a:rPr>
                        <a:t>$82.68</a:t>
                      </a:r>
                      <a:endParaRPr lang="en-US" sz="900" dirty="0">
                        <a:latin typeface="Calibri" charset="0"/>
                        <a:ea typeface="Calibri" charset="0"/>
                        <a:cs typeface="Calibri" charset="0"/>
                      </a:endParaRPr>
                    </a:p>
                  </a:txBody>
                  <a:tcP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CC3333"/>
                    </a:solidFill>
                  </a:tcPr>
                </a:tc>
                <a:extLst>
                  <a:ext uri="{0D108BD9-81ED-4DB2-BD59-A6C34878D82A}">
                    <a16:rowId xmlns:a16="http://schemas.microsoft.com/office/drawing/2014/main" val="10002"/>
                  </a:ext>
                </a:extLst>
              </a:tr>
              <a:tr h="301752">
                <a:tc>
                  <a:txBody>
                    <a:bodyPr/>
                    <a:lstStyle/>
                    <a:p>
                      <a:pPr marL="0" indent="0" algn="ctr">
                        <a:buNone/>
                      </a:pPr>
                      <a:r>
                        <a:rPr lang="en-US" sz="900" b="1" dirty="0">
                          <a:solidFill>
                            <a:srgbClr val="000000"/>
                          </a:solidFill>
                          <a:latin typeface="Calibri" pitchFamily="34" charset="0"/>
                          <a:ea typeface="Calibri" pitchFamily="34" charset="-122"/>
                          <a:cs typeface="Calibri" pitchFamily="34" charset="-120"/>
                        </a:rPr>
                        <a:t>12.0%</a:t>
                      </a:r>
                      <a:endParaRPr lang="en-US" sz="900" dirty="0">
                        <a:latin typeface="Calibri" charset="0"/>
                        <a:ea typeface="Calibri" charset="0"/>
                        <a:cs typeface="Calibri" charset="0"/>
                      </a:endParaRPr>
                    </a:p>
                  </a:txBody>
                  <a:tcP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c>
                  <a:txBody>
                    <a:bodyPr/>
                    <a:lstStyle/>
                    <a:p>
                      <a:pPr marL="0" indent="0" algn="ctr">
                        <a:buNone/>
                      </a:pPr>
                      <a:r>
                        <a:rPr lang="en-US" sz="900" dirty="0">
                          <a:solidFill>
                            <a:srgbClr val="404040"/>
                          </a:solidFill>
                          <a:latin typeface="Calibri" pitchFamily="34" charset="0"/>
                          <a:ea typeface="Calibri" pitchFamily="34" charset="-122"/>
                          <a:cs typeface="Calibri" pitchFamily="34" charset="-120"/>
                        </a:rPr>
                        <a:t>$71.71</a:t>
                      </a:r>
                      <a:endParaRPr lang="en-US" sz="900" dirty="0">
                        <a:latin typeface="Calibri" charset="0"/>
                        <a:ea typeface="Calibri" charset="0"/>
                        <a:cs typeface="Calibri" charset="0"/>
                      </a:endParaRPr>
                    </a:p>
                  </a:txBody>
                  <a:tcP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c>
                  <a:txBody>
                    <a:bodyPr/>
                    <a:lstStyle/>
                    <a:p>
                      <a:pPr marL="0" indent="0" algn="ctr">
                        <a:buNone/>
                      </a:pPr>
                      <a:r>
                        <a:rPr lang="en-US" sz="900" dirty="0">
                          <a:solidFill>
                            <a:srgbClr val="404040"/>
                          </a:solidFill>
                          <a:latin typeface="Calibri" pitchFamily="34" charset="0"/>
                          <a:ea typeface="Calibri" pitchFamily="34" charset="-122"/>
                          <a:cs typeface="Calibri" pitchFamily="34" charset="-120"/>
                        </a:rPr>
                        <a:t>$72.82</a:t>
                      </a:r>
                      <a:endParaRPr lang="en-US" sz="900" dirty="0">
                        <a:latin typeface="Calibri" charset="0"/>
                        <a:ea typeface="Calibri" charset="0"/>
                        <a:cs typeface="Calibri" charset="0"/>
                      </a:endParaRPr>
                    </a:p>
                  </a:txBody>
                  <a:tcP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c>
                  <a:txBody>
                    <a:bodyPr/>
                    <a:lstStyle/>
                    <a:p>
                      <a:pPr marL="0" indent="0" algn="ctr">
                        <a:buNone/>
                      </a:pPr>
                      <a:r>
                        <a:rPr lang="en-US" sz="900" dirty="0">
                          <a:solidFill>
                            <a:srgbClr val="404040"/>
                          </a:solidFill>
                          <a:latin typeface="Calibri" pitchFamily="34" charset="0"/>
                          <a:ea typeface="Calibri" pitchFamily="34" charset="-122"/>
                          <a:cs typeface="Calibri" pitchFamily="34" charset="-120"/>
                        </a:rPr>
                        <a:t>$74.03</a:t>
                      </a:r>
                      <a:endParaRPr lang="en-US" sz="900" dirty="0">
                        <a:latin typeface="Calibri" charset="0"/>
                        <a:ea typeface="Calibri" charset="0"/>
                        <a:cs typeface="Calibri" charset="0"/>
                      </a:endParaRPr>
                    </a:p>
                  </a:txBody>
                  <a:tcP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c>
                  <a:txBody>
                    <a:bodyPr/>
                    <a:lstStyle/>
                    <a:p>
                      <a:pPr marL="0" indent="0" algn="ctr">
                        <a:buNone/>
                      </a:pPr>
                      <a:r>
                        <a:rPr lang="en-US" sz="900" dirty="0">
                          <a:solidFill>
                            <a:srgbClr val="404040"/>
                          </a:solidFill>
                          <a:latin typeface="Calibri" pitchFamily="34" charset="0"/>
                          <a:ea typeface="Calibri" pitchFamily="34" charset="-122"/>
                          <a:cs typeface="Calibri" pitchFamily="34" charset="-120"/>
                        </a:rPr>
                        <a:t>$75.37</a:t>
                      </a:r>
                      <a:endParaRPr lang="en-US" sz="900" dirty="0">
                        <a:latin typeface="Calibri" charset="0"/>
                        <a:ea typeface="Calibri" charset="0"/>
                        <a:cs typeface="Calibri" charset="0"/>
                      </a:endParaRPr>
                    </a:p>
                  </a:txBody>
                  <a:tcP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extLst>
                  <a:ext uri="{0D108BD9-81ED-4DB2-BD59-A6C34878D82A}">
                    <a16:rowId xmlns:a16="http://schemas.microsoft.com/office/drawing/2014/main" val="10003"/>
                  </a:ext>
                </a:extLst>
              </a:tr>
            </a:tbl>
          </a:graphicData>
        </a:graphic>
      </p:graphicFrame>
      <p:sp>
        <p:nvSpPr>
          <p:cNvPr id="11" name="Text 7"/>
          <p:cNvSpPr/>
          <p:nvPr/>
        </p:nvSpPr>
        <p:spPr>
          <a:xfrm>
            <a:off x="5386413" y="1423934"/>
            <a:ext cx="3383280" cy="274320"/>
          </a:xfrm>
          <a:prstGeom prst="rect">
            <a:avLst/>
          </a:prstGeom>
          <a:noFill/>
          <a:ln/>
        </p:spPr>
        <p:txBody>
          <a:bodyPr wrap="square" lIns="0" tIns="0" rIns="0" bIns="0" rtlCol="0" anchor="ctr"/>
          <a:lstStyle/>
          <a:p>
            <a:pPr marL="0" indent="0">
              <a:buNone/>
            </a:pPr>
            <a:r>
              <a:rPr lang="en-US" sz="1100" b="1" dirty="0">
                <a:solidFill>
                  <a:srgbClr val="000000"/>
                </a:solidFill>
                <a:latin typeface="Calibri" pitchFamily="34" charset="0"/>
                <a:ea typeface="Calibri" pitchFamily="34" charset="-122"/>
                <a:cs typeface="Calibri" pitchFamily="34" charset="-120"/>
              </a:rPr>
              <a:t>Key Risks</a:t>
            </a:r>
            <a:endParaRPr lang="en-US" sz="1100" dirty="0"/>
          </a:p>
        </p:txBody>
      </p:sp>
      <p:sp>
        <p:nvSpPr>
          <p:cNvPr id="12" name="Shape 8"/>
          <p:cNvSpPr/>
          <p:nvPr/>
        </p:nvSpPr>
        <p:spPr>
          <a:xfrm>
            <a:off x="5386413" y="1807982"/>
            <a:ext cx="91440" cy="91440"/>
          </a:xfrm>
          <a:prstGeom prst="rect">
            <a:avLst/>
          </a:prstGeom>
          <a:solidFill>
            <a:srgbClr val="BB0000"/>
          </a:solidFill>
          <a:ln w="12700">
            <a:solidFill>
              <a:srgbClr val="BB0000"/>
            </a:solidFill>
            <a:prstDash val="solid"/>
          </a:ln>
        </p:spPr>
        <p:txBody>
          <a:bodyPr/>
          <a:lstStyle/>
          <a:p>
            <a:endParaRPr lang="en-US" sz="1800"/>
          </a:p>
        </p:txBody>
      </p:sp>
      <p:sp>
        <p:nvSpPr>
          <p:cNvPr id="13" name="Text 9"/>
          <p:cNvSpPr/>
          <p:nvPr/>
        </p:nvSpPr>
        <p:spPr>
          <a:xfrm>
            <a:off x="5560149" y="1762262"/>
            <a:ext cx="3200400" cy="237744"/>
          </a:xfrm>
          <a:prstGeom prst="rect">
            <a:avLst/>
          </a:prstGeom>
          <a:noFill/>
          <a:ln/>
        </p:spPr>
        <p:txBody>
          <a:bodyPr wrap="square" lIns="0" tIns="0" rIns="0" bIns="0" rtlCol="0" anchor="ctr"/>
          <a:lstStyle/>
          <a:p>
            <a:pPr marL="0" indent="0">
              <a:buNone/>
            </a:pPr>
            <a:r>
              <a:rPr lang="en-US" sz="1050" b="1" dirty="0">
                <a:solidFill>
                  <a:srgbClr val="000000"/>
                </a:solidFill>
                <a:latin typeface="Calibri" pitchFamily="34" charset="0"/>
                <a:ea typeface="Calibri" pitchFamily="34" charset="-122"/>
                <a:cs typeface="Calibri" pitchFamily="34" charset="-120"/>
              </a:rPr>
              <a:t>Elevated Leverage</a:t>
            </a:r>
            <a:endParaRPr lang="en-US" sz="1050" dirty="0"/>
          </a:p>
        </p:txBody>
      </p:sp>
      <p:sp>
        <p:nvSpPr>
          <p:cNvPr id="14" name="Text 10"/>
          <p:cNvSpPr/>
          <p:nvPr/>
        </p:nvSpPr>
        <p:spPr>
          <a:xfrm>
            <a:off x="5560149" y="2000006"/>
            <a:ext cx="3200400" cy="512064"/>
          </a:xfrm>
          <a:prstGeom prst="rect">
            <a:avLst/>
          </a:prstGeom>
          <a:noFill/>
          <a:ln/>
        </p:spPr>
        <p:txBody>
          <a:bodyPr wrap="square" lIns="0" tIns="0" rIns="0" bIns="0" rtlCol="0" anchor="ctr"/>
          <a:lstStyle/>
          <a:p>
            <a:pPr marL="0" indent="0">
              <a:buNone/>
            </a:pPr>
            <a:r>
              <a:rPr lang="en-US" sz="900" dirty="0">
                <a:solidFill>
                  <a:srgbClr val="404040"/>
                </a:solidFill>
                <a:latin typeface="Calibri" pitchFamily="34" charset="0"/>
                <a:ea typeface="Calibri" pitchFamily="34" charset="-122"/>
                <a:cs typeface="Calibri" pitchFamily="34" charset="-120"/>
              </a:rPr>
              <a:t>$200.6B total debt (3.6x EBITDA). CEO targets 2.25x within 18 months; FCF pressure or a rating downgrade would delay deleveraging.</a:t>
            </a:r>
            <a:endParaRPr lang="en-US" sz="900" dirty="0"/>
          </a:p>
        </p:txBody>
      </p:sp>
      <p:sp>
        <p:nvSpPr>
          <p:cNvPr id="15" name="Shape 11"/>
          <p:cNvSpPr/>
          <p:nvPr/>
        </p:nvSpPr>
        <p:spPr>
          <a:xfrm>
            <a:off x="5386413" y="2658374"/>
            <a:ext cx="91440" cy="91440"/>
          </a:xfrm>
          <a:prstGeom prst="rect">
            <a:avLst/>
          </a:prstGeom>
          <a:solidFill>
            <a:srgbClr val="BB0000"/>
          </a:solidFill>
          <a:ln w="12700">
            <a:solidFill>
              <a:srgbClr val="BB0000"/>
            </a:solidFill>
            <a:prstDash val="solid"/>
          </a:ln>
        </p:spPr>
        <p:txBody>
          <a:bodyPr/>
          <a:lstStyle/>
          <a:p>
            <a:endParaRPr lang="en-US" sz="1800"/>
          </a:p>
        </p:txBody>
      </p:sp>
      <p:sp>
        <p:nvSpPr>
          <p:cNvPr id="16" name="Text 12"/>
          <p:cNvSpPr/>
          <p:nvPr/>
        </p:nvSpPr>
        <p:spPr>
          <a:xfrm>
            <a:off x="5560149" y="2612654"/>
            <a:ext cx="3200400" cy="237744"/>
          </a:xfrm>
          <a:prstGeom prst="rect">
            <a:avLst/>
          </a:prstGeom>
          <a:noFill/>
          <a:ln/>
        </p:spPr>
        <p:txBody>
          <a:bodyPr wrap="square" lIns="0" tIns="0" rIns="0" bIns="0" rtlCol="0" anchor="ctr"/>
          <a:lstStyle/>
          <a:p>
            <a:pPr marL="0" indent="0">
              <a:buNone/>
            </a:pPr>
            <a:r>
              <a:rPr lang="en-US" sz="1050" b="1" dirty="0">
                <a:solidFill>
                  <a:srgbClr val="000000"/>
                </a:solidFill>
                <a:latin typeface="Calibri" pitchFamily="34" charset="0"/>
                <a:ea typeface="Calibri" pitchFamily="34" charset="-122"/>
                <a:cs typeface="Calibri" pitchFamily="34" charset="-120"/>
              </a:rPr>
              <a:t>Competitive Intensity</a:t>
            </a:r>
            <a:endParaRPr lang="en-US" sz="1050" dirty="0"/>
          </a:p>
        </p:txBody>
      </p:sp>
      <p:sp>
        <p:nvSpPr>
          <p:cNvPr id="17" name="Text 13"/>
          <p:cNvSpPr/>
          <p:nvPr/>
        </p:nvSpPr>
        <p:spPr>
          <a:xfrm>
            <a:off x="5560149" y="2850398"/>
            <a:ext cx="3200400" cy="512064"/>
          </a:xfrm>
          <a:prstGeom prst="rect">
            <a:avLst/>
          </a:prstGeom>
          <a:noFill/>
          <a:ln/>
        </p:spPr>
        <p:txBody>
          <a:bodyPr wrap="square" lIns="0" tIns="0" rIns="0" bIns="0" rtlCol="0" anchor="ctr"/>
          <a:lstStyle/>
          <a:p>
            <a:pPr marL="0" indent="0">
              <a:buNone/>
            </a:pPr>
            <a:r>
              <a:rPr lang="en-US" sz="900" dirty="0">
                <a:solidFill>
                  <a:srgbClr val="404040"/>
                </a:solidFill>
                <a:latin typeface="Calibri" pitchFamily="34" charset="0"/>
                <a:ea typeface="Calibri" pitchFamily="34" charset="-122"/>
                <a:cs typeface="Calibri" pitchFamily="34" charset="-120"/>
              </a:rPr>
              <a:t>T-Mobile's rural expansion and aggressive promotions pressure VZ's postpaid base and ARPU. AT&amp;T fiber buildout adds further strain.</a:t>
            </a:r>
            <a:endParaRPr lang="en-US" sz="900" dirty="0"/>
          </a:p>
        </p:txBody>
      </p:sp>
      <p:sp>
        <p:nvSpPr>
          <p:cNvPr id="18" name="Shape 14"/>
          <p:cNvSpPr/>
          <p:nvPr/>
        </p:nvSpPr>
        <p:spPr>
          <a:xfrm>
            <a:off x="5386413" y="3508766"/>
            <a:ext cx="91440" cy="91440"/>
          </a:xfrm>
          <a:prstGeom prst="rect">
            <a:avLst/>
          </a:prstGeom>
          <a:solidFill>
            <a:srgbClr val="BB0000"/>
          </a:solidFill>
          <a:ln w="12700">
            <a:solidFill>
              <a:srgbClr val="BB0000"/>
            </a:solidFill>
            <a:prstDash val="solid"/>
          </a:ln>
        </p:spPr>
        <p:txBody>
          <a:bodyPr/>
          <a:lstStyle/>
          <a:p>
            <a:endParaRPr lang="en-US" sz="1800"/>
          </a:p>
        </p:txBody>
      </p:sp>
      <p:sp>
        <p:nvSpPr>
          <p:cNvPr id="19" name="Text 15"/>
          <p:cNvSpPr/>
          <p:nvPr/>
        </p:nvSpPr>
        <p:spPr>
          <a:xfrm>
            <a:off x="5560149" y="3463046"/>
            <a:ext cx="3200400" cy="237744"/>
          </a:xfrm>
          <a:prstGeom prst="rect">
            <a:avLst/>
          </a:prstGeom>
          <a:noFill/>
          <a:ln/>
        </p:spPr>
        <p:txBody>
          <a:bodyPr wrap="square" lIns="0" tIns="0" rIns="0" bIns="0" rtlCol="0" anchor="ctr"/>
          <a:lstStyle/>
          <a:p>
            <a:pPr marL="0" indent="0">
              <a:buNone/>
            </a:pPr>
            <a:r>
              <a:rPr lang="en-US" sz="1050" b="1" dirty="0">
                <a:solidFill>
                  <a:srgbClr val="000000"/>
                </a:solidFill>
                <a:latin typeface="Calibri" pitchFamily="34" charset="0"/>
                <a:ea typeface="Calibri" pitchFamily="34" charset="-122"/>
                <a:cs typeface="Calibri" pitchFamily="34" charset="-120"/>
              </a:rPr>
              <a:t>Frontier Integration Risk</a:t>
            </a:r>
            <a:endParaRPr lang="en-US" sz="1050" dirty="0"/>
          </a:p>
        </p:txBody>
      </p:sp>
      <p:sp>
        <p:nvSpPr>
          <p:cNvPr id="20" name="Text 16"/>
          <p:cNvSpPr/>
          <p:nvPr/>
        </p:nvSpPr>
        <p:spPr>
          <a:xfrm>
            <a:off x="5560149" y="3700790"/>
            <a:ext cx="3200400" cy="512064"/>
          </a:xfrm>
          <a:prstGeom prst="rect">
            <a:avLst/>
          </a:prstGeom>
          <a:noFill/>
          <a:ln/>
        </p:spPr>
        <p:txBody>
          <a:bodyPr wrap="square" lIns="0" tIns="0" rIns="0" bIns="0" rtlCol="0" anchor="ctr"/>
          <a:lstStyle/>
          <a:p>
            <a:pPr marL="0" indent="0">
              <a:buNone/>
            </a:pPr>
            <a:r>
              <a:rPr lang="en-US" sz="900" dirty="0">
                <a:solidFill>
                  <a:srgbClr val="404040"/>
                </a:solidFill>
                <a:latin typeface="Calibri" pitchFamily="34" charset="0"/>
                <a:ea typeface="Calibri" pitchFamily="34" charset="-122"/>
                <a:cs typeface="Calibri" pitchFamily="34" charset="-120"/>
              </a:rPr>
              <a:t>Network consolidation, billing migration, and synergy timelines of 18–24 months represent key operational execution risk.</a:t>
            </a:r>
            <a:endParaRPr lang="en-US" sz="900" dirty="0"/>
          </a:p>
        </p:txBody>
      </p:sp>
      <p:sp>
        <p:nvSpPr>
          <p:cNvPr id="21" name="Shape 17"/>
          <p:cNvSpPr/>
          <p:nvPr/>
        </p:nvSpPr>
        <p:spPr>
          <a:xfrm>
            <a:off x="5386413" y="4359158"/>
            <a:ext cx="91440" cy="91440"/>
          </a:xfrm>
          <a:prstGeom prst="rect">
            <a:avLst/>
          </a:prstGeom>
          <a:solidFill>
            <a:srgbClr val="BB0000"/>
          </a:solidFill>
          <a:ln w="12700">
            <a:solidFill>
              <a:srgbClr val="BB0000"/>
            </a:solidFill>
            <a:prstDash val="solid"/>
          </a:ln>
        </p:spPr>
        <p:txBody>
          <a:bodyPr/>
          <a:lstStyle/>
          <a:p>
            <a:endParaRPr lang="en-US" sz="1800"/>
          </a:p>
        </p:txBody>
      </p:sp>
      <p:sp>
        <p:nvSpPr>
          <p:cNvPr id="22" name="Text 18"/>
          <p:cNvSpPr/>
          <p:nvPr/>
        </p:nvSpPr>
        <p:spPr>
          <a:xfrm>
            <a:off x="5560149" y="4313438"/>
            <a:ext cx="3200400" cy="237744"/>
          </a:xfrm>
          <a:prstGeom prst="rect">
            <a:avLst/>
          </a:prstGeom>
          <a:noFill/>
          <a:ln/>
        </p:spPr>
        <p:txBody>
          <a:bodyPr wrap="square" lIns="0" tIns="0" rIns="0" bIns="0" rtlCol="0" anchor="ctr"/>
          <a:lstStyle/>
          <a:p>
            <a:pPr marL="0" indent="0">
              <a:buNone/>
            </a:pPr>
            <a:r>
              <a:rPr lang="en-US" sz="1050" b="1" dirty="0">
                <a:solidFill>
                  <a:srgbClr val="000000"/>
                </a:solidFill>
                <a:latin typeface="Calibri" pitchFamily="34" charset="0"/>
                <a:ea typeface="Calibri" pitchFamily="34" charset="-122"/>
                <a:cs typeface="Calibri" pitchFamily="34" charset="-120"/>
              </a:rPr>
              <a:t>Interest Rate Sensitivity</a:t>
            </a:r>
            <a:endParaRPr lang="en-US" sz="1050" dirty="0"/>
          </a:p>
        </p:txBody>
      </p:sp>
      <p:sp>
        <p:nvSpPr>
          <p:cNvPr id="23" name="Text 19"/>
          <p:cNvSpPr/>
          <p:nvPr/>
        </p:nvSpPr>
        <p:spPr>
          <a:xfrm>
            <a:off x="5560149" y="4551182"/>
            <a:ext cx="3200400" cy="512064"/>
          </a:xfrm>
          <a:prstGeom prst="rect">
            <a:avLst/>
          </a:prstGeom>
          <a:noFill/>
          <a:ln/>
        </p:spPr>
        <p:txBody>
          <a:bodyPr wrap="square" lIns="0" tIns="0" rIns="0" bIns="0" rtlCol="0" anchor="ctr"/>
          <a:lstStyle/>
          <a:p>
            <a:pPr marL="0" indent="0">
              <a:buNone/>
            </a:pPr>
            <a:r>
              <a:rPr lang="en-US" sz="900" dirty="0">
                <a:solidFill>
                  <a:srgbClr val="404040"/>
                </a:solidFill>
                <a:latin typeface="Calibri" pitchFamily="34" charset="0"/>
                <a:ea typeface="Calibri" pitchFamily="34" charset="-122"/>
                <a:cs typeface="Calibri" pitchFamily="34" charset="-120"/>
              </a:rPr>
              <a:t>Rising 10-year rates increase refinancing costs and compress the relative appeal of VZ's 5.63% dividend yield.</a:t>
            </a:r>
            <a:endParaRPr lang="en-US" sz="900" dirty="0"/>
          </a:p>
        </p:txBody>
      </p:sp>
      <p:sp>
        <p:nvSpPr>
          <p:cNvPr id="24" name="Shape 20"/>
          <p:cNvSpPr/>
          <p:nvPr/>
        </p:nvSpPr>
        <p:spPr>
          <a:xfrm>
            <a:off x="5386413" y="5200406"/>
            <a:ext cx="3383280" cy="219456"/>
          </a:xfrm>
          <a:prstGeom prst="rect">
            <a:avLst/>
          </a:prstGeom>
          <a:solidFill>
            <a:srgbClr val="1A6B3A"/>
          </a:solidFill>
          <a:ln w="12700">
            <a:solidFill>
              <a:srgbClr val="1A6B3A"/>
            </a:solidFill>
            <a:prstDash val="solid"/>
          </a:ln>
        </p:spPr>
        <p:txBody>
          <a:bodyPr/>
          <a:lstStyle/>
          <a:p>
            <a:endParaRPr lang="en-US" sz="1800"/>
          </a:p>
        </p:txBody>
      </p:sp>
      <p:sp>
        <p:nvSpPr>
          <p:cNvPr id="25" name="Text 21"/>
          <p:cNvSpPr/>
          <p:nvPr/>
        </p:nvSpPr>
        <p:spPr>
          <a:xfrm>
            <a:off x="5386413" y="5200406"/>
            <a:ext cx="3383280" cy="219456"/>
          </a:xfrm>
          <a:prstGeom prst="rect">
            <a:avLst/>
          </a:prstGeom>
          <a:noFill/>
          <a:ln/>
        </p:spPr>
        <p:txBody>
          <a:bodyPr wrap="square" lIns="0" tIns="0" rIns="0" bIns="0" rtlCol="0" anchor="ctr"/>
          <a:lstStyle/>
          <a:p>
            <a:pPr marL="0" indent="0" algn="ctr">
              <a:buNone/>
            </a:pPr>
            <a:r>
              <a:rPr lang="en-US" sz="750" b="1" dirty="0">
                <a:solidFill>
                  <a:srgbClr val="FFFFFF"/>
                </a:solidFill>
                <a:latin typeface="Calibri" pitchFamily="34" charset="0"/>
                <a:ea typeface="Calibri" pitchFamily="34" charset="-122"/>
                <a:cs typeface="Calibri" pitchFamily="34" charset="-120"/>
              </a:rPr>
              <a:t>RECOMMENDATION: BUY  |  Target $79.31  |  +57.6% Upside  |  +63.2% Total Return</a:t>
            </a:r>
            <a:endParaRPr lang="en-US" sz="7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4E9519-8894-2A81-F13D-B35C4FD17809}"/>
              </a:ext>
            </a:extLst>
          </p:cNvPr>
          <p:cNvSpPr>
            <a:spLocks noGrp="1"/>
          </p:cNvSpPr>
          <p:nvPr>
            <p:ph type="title"/>
          </p:nvPr>
        </p:nvSpPr>
        <p:spPr/>
        <p:txBody>
          <a:bodyPr>
            <a:normAutofit fontScale="90000"/>
          </a:bodyPr>
          <a:lstStyle/>
          <a:p>
            <a:r>
              <a:rPr lang="en-US"/>
              <a:t>Meta Platforms, Inc</a:t>
            </a:r>
          </a:p>
        </p:txBody>
      </p:sp>
      <p:sp>
        <p:nvSpPr>
          <p:cNvPr id="6" name="Shape 4">
            <a:extLst>
              <a:ext uri="{FF2B5EF4-FFF2-40B4-BE49-F238E27FC236}">
                <a16:creationId xmlns:a16="http://schemas.microsoft.com/office/drawing/2014/main" id="{0309C08C-6356-F008-5DB6-5C2F1A65592E}"/>
              </a:ext>
            </a:extLst>
          </p:cNvPr>
          <p:cNvSpPr/>
          <p:nvPr/>
        </p:nvSpPr>
        <p:spPr>
          <a:xfrm>
            <a:off x="5516725" y="1598563"/>
            <a:ext cx="1600200" cy="914400"/>
          </a:xfrm>
          <a:prstGeom prst="rect">
            <a:avLst/>
          </a:prstGeom>
          <a:solidFill>
            <a:srgbClr val="BB0000"/>
          </a:solidFill>
          <a:ln w="12700">
            <a:solidFill>
              <a:srgbClr val="990011"/>
            </a:solidFill>
            <a:prstDash val="solid"/>
          </a:ln>
        </p:spPr>
        <p:txBody>
          <a:bodyPr/>
          <a:lstStyle/>
          <a:p>
            <a:endParaRPr lang="en-US"/>
          </a:p>
        </p:txBody>
      </p:sp>
      <p:sp>
        <p:nvSpPr>
          <p:cNvPr id="8" name="TextBox 7">
            <a:extLst>
              <a:ext uri="{FF2B5EF4-FFF2-40B4-BE49-F238E27FC236}">
                <a16:creationId xmlns:a16="http://schemas.microsoft.com/office/drawing/2014/main" id="{92AE93CF-89DA-A5A3-56E0-B05328444209}"/>
              </a:ext>
            </a:extLst>
          </p:cNvPr>
          <p:cNvSpPr txBox="1"/>
          <p:nvPr/>
        </p:nvSpPr>
        <p:spPr>
          <a:xfrm>
            <a:off x="235428" y="1259632"/>
            <a:ext cx="5178489" cy="2862322"/>
          </a:xfrm>
          <a:prstGeom prst="rect">
            <a:avLst/>
          </a:prstGeom>
          <a:noFill/>
        </p:spPr>
        <p:txBody>
          <a:bodyPr wrap="square" rtlCol="0">
            <a:spAutoFit/>
          </a:bodyPr>
          <a:lstStyle/>
          <a:p>
            <a:r>
              <a:rPr lang="en-US" b="1">
                <a:solidFill>
                  <a:srgbClr val="BB0000"/>
                </a:solidFill>
              </a:rPr>
              <a:t>Overview</a:t>
            </a:r>
          </a:p>
          <a:p>
            <a:endParaRPr lang="en-US" b="1">
              <a:solidFill>
                <a:srgbClr val="BB0000"/>
              </a:solidFill>
            </a:endParaRPr>
          </a:p>
          <a:p>
            <a:pPr marL="342900" indent="-342900">
              <a:buSzPct val="100000"/>
              <a:buChar char="•"/>
            </a:pPr>
            <a:r>
              <a:rPr lang="en-US" sz="1400">
                <a:solidFill>
                  <a:srgbClr val="1A1A1A"/>
                </a:solidFill>
                <a:latin typeface="Calibri" pitchFamily="34" charset="0"/>
                <a:ea typeface="Calibri" pitchFamily="34" charset="-122"/>
                <a:cs typeface="Calibri" pitchFamily="34" charset="-120"/>
              </a:rPr>
              <a:t>Founded in 2004, headquartered in Menlo Park, CA</a:t>
            </a:r>
            <a:endParaRPr lang="en-US" sz="1400"/>
          </a:p>
          <a:p>
            <a:pPr marL="342900" indent="-342900">
              <a:buSzPct val="100000"/>
              <a:buChar char="•"/>
            </a:pPr>
            <a:r>
              <a:rPr lang="en-US" sz="1400">
                <a:solidFill>
                  <a:srgbClr val="1A1A1A"/>
                </a:solidFill>
                <a:latin typeface="Calibri" pitchFamily="34" charset="0"/>
                <a:ea typeface="Calibri" pitchFamily="34" charset="-122"/>
                <a:cs typeface="Calibri" pitchFamily="34" charset="-120"/>
              </a:rPr>
              <a:t>World's largest social media company by daily active users</a:t>
            </a:r>
            <a:endParaRPr lang="en-US" sz="1400"/>
          </a:p>
          <a:p>
            <a:pPr marL="342900" indent="-342900">
              <a:buSzPct val="100000"/>
              <a:buChar char="•"/>
            </a:pPr>
            <a:r>
              <a:rPr lang="en-US" sz="1400">
                <a:solidFill>
                  <a:srgbClr val="1A1A1A"/>
                </a:solidFill>
                <a:latin typeface="Calibri" pitchFamily="34" charset="0"/>
                <a:ea typeface="Calibri" pitchFamily="34" charset="-122"/>
                <a:cs typeface="Calibri" pitchFamily="34" charset="-120"/>
              </a:rPr>
              <a:t>Operates Facebook, Instagram, WhatsApp, Messenger, Threads, and Meta AI</a:t>
            </a:r>
            <a:endParaRPr lang="en-US" sz="1400"/>
          </a:p>
          <a:p>
            <a:pPr marL="342900" indent="-342900">
              <a:buSzPct val="100000"/>
              <a:buChar char="•"/>
            </a:pPr>
            <a:r>
              <a:rPr lang="en-US" sz="1400">
                <a:solidFill>
                  <a:srgbClr val="1A1A1A"/>
                </a:solidFill>
                <a:latin typeface="Calibri" pitchFamily="34" charset="0"/>
                <a:ea typeface="Calibri" pitchFamily="34" charset="-122"/>
                <a:cs typeface="Calibri" pitchFamily="34" charset="-120"/>
              </a:rPr>
              <a:t>Two business segments: Family of Apps (</a:t>
            </a:r>
            <a:r>
              <a:rPr lang="en-US" sz="1400" err="1">
                <a:solidFill>
                  <a:srgbClr val="1A1A1A"/>
                </a:solidFill>
                <a:latin typeface="Calibri" pitchFamily="34" charset="0"/>
                <a:ea typeface="Calibri" pitchFamily="34" charset="-122"/>
                <a:cs typeface="Calibri" pitchFamily="34" charset="-120"/>
              </a:rPr>
              <a:t>FoA</a:t>
            </a:r>
            <a:r>
              <a:rPr lang="en-US" sz="1400">
                <a:solidFill>
                  <a:srgbClr val="1A1A1A"/>
                </a:solidFill>
                <a:latin typeface="Calibri" pitchFamily="34" charset="0"/>
                <a:ea typeface="Calibri" pitchFamily="34" charset="-122"/>
                <a:cs typeface="Calibri" pitchFamily="34" charset="-120"/>
              </a:rPr>
              <a:t>) and Reality Labs (RL)</a:t>
            </a:r>
            <a:endParaRPr lang="en-US" sz="1400"/>
          </a:p>
          <a:p>
            <a:pPr marL="342900" indent="-342900">
              <a:buSzPct val="100000"/>
              <a:buChar char="•"/>
            </a:pPr>
            <a:r>
              <a:rPr lang="en-US" sz="1400" err="1">
                <a:solidFill>
                  <a:srgbClr val="1A1A1A"/>
                </a:solidFill>
                <a:latin typeface="Calibri" pitchFamily="34" charset="0"/>
                <a:ea typeface="Calibri" pitchFamily="34" charset="-122"/>
                <a:cs typeface="Calibri" pitchFamily="34" charset="-120"/>
              </a:rPr>
              <a:t>FoA</a:t>
            </a:r>
            <a:r>
              <a:rPr lang="en-US" sz="1400">
                <a:solidFill>
                  <a:srgbClr val="1A1A1A"/>
                </a:solidFill>
                <a:latin typeface="Calibri" pitchFamily="34" charset="0"/>
                <a:ea typeface="Calibri" pitchFamily="34" charset="-122"/>
                <a:cs typeface="Calibri" pitchFamily="34" charset="-120"/>
              </a:rPr>
              <a:t> generates ~99% of total revenue through digital advertising</a:t>
            </a:r>
            <a:endParaRPr lang="en-US" sz="1400"/>
          </a:p>
          <a:p>
            <a:pPr marL="342900" indent="-342900">
              <a:buSzPct val="100000"/>
              <a:buChar char="•"/>
            </a:pPr>
            <a:r>
              <a:rPr lang="en-US" sz="1400">
                <a:solidFill>
                  <a:srgbClr val="1A1A1A"/>
                </a:solidFill>
                <a:latin typeface="Calibri" pitchFamily="34" charset="0"/>
                <a:ea typeface="Calibri" pitchFamily="34" charset="-122"/>
                <a:cs typeface="Calibri" pitchFamily="34" charset="-120"/>
              </a:rPr>
              <a:t>As of 2025, reaches ~3.58 billion daily active people (~40% of global population)</a:t>
            </a:r>
            <a:endParaRPr lang="en-US" sz="1400"/>
          </a:p>
          <a:p>
            <a:endParaRPr lang="en-US"/>
          </a:p>
        </p:txBody>
      </p:sp>
      <p:sp>
        <p:nvSpPr>
          <p:cNvPr id="9" name="TextBox 8">
            <a:extLst>
              <a:ext uri="{FF2B5EF4-FFF2-40B4-BE49-F238E27FC236}">
                <a16:creationId xmlns:a16="http://schemas.microsoft.com/office/drawing/2014/main" id="{36857790-3EDB-FF30-8439-6E51D6B19D31}"/>
              </a:ext>
            </a:extLst>
          </p:cNvPr>
          <p:cNvSpPr txBox="1"/>
          <p:nvPr/>
        </p:nvSpPr>
        <p:spPr>
          <a:xfrm>
            <a:off x="235428" y="4121954"/>
            <a:ext cx="5400262" cy="1785104"/>
          </a:xfrm>
          <a:prstGeom prst="rect">
            <a:avLst/>
          </a:prstGeom>
          <a:noFill/>
        </p:spPr>
        <p:txBody>
          <a:bodyPr wrap="square" rtlCol="0">
            <a:spAutoFit/>
          </a:bodyPr>
          <a:lstStyle/>
          <a:p>
            <a:pPr>
              <a:buSzPct val="100000"/>
            </a:pPr>
            <a:r>
              <a:rPr lang="en-US" b="1" dirty="0">
                <a:solidFill>
                  <a:srgbClr val="BB0000"/>
                </a:solidFill>
                <a:latin typeface="Calibri" pitchFamily="34" charset="0"/>
                <a:ea typeface="Calibri" pitchFamily="34" charset="-122"/>
                <a:cs typeface="Calibri" pitchFamily="34" charset="-120"/>
              </a:rPr>
              <a:t>Key Risks</a:t>
            </a:r>
          </a:p>
          <a:p>
            <a:pPr>
              <a:buSzPct val="100000"/>
            </a:pPr>
            <a:endParaRPr lang="en-US" b="1" dirty="0">
              <a:solidFill>
                <a:srgbClr val="BB0000"/>
              </a:solidFill>
              <a:latin typeface="Calibri" pitchFamily="34" charset="0"/>
              <a:ea typeface="Calibri" pitchFamily="34" charset="-122"/>
              <a:cs typeface="Calibri" pitchFamily="34" charset="-120"/>
            </a:endParaRPr>
          </a:p>
          <a:p>
            <a:pPr marL="342900" indent="-342900">
              <a:buSzPct val="100000"/>
              <a:buChar char="•"/>
            </a:pPr>
            <a:r>
              <a:rPr lang="en-US" sz="1400" dirty="0">
                <a:solidFill>
                  <a:srgbClr val="1A1A1A"/>
                </a:solidFill>
                <a:latin typeface="Calibri" pitchFamily="34" charset="0"/>
                <a:ea typeface="Calibri" pitchFamily="34" charset="-122"/>
                <a:cs typeface="Calibri" pitchFamily="34" charset="-120"/>
              </a:rPr>
              <a:t>AI </a:t>
            </a:r>
            <a:r>
              <a:rPr lang="en-US" sz="1400" dirty="0" err="1">
                <a:solidFill>
                  <a:srgbClr val="1A1A1A"/>
                </a:solidFill>
                <a:latin typeface="Calibri" pitchFamily="34" charset="0"/>
                <a:ea typeface="Calibri" pitchFamily="34" charset="-122"/>
                <a:cs typeface="Calibri" pitchFamily="34" charset="-120"/>
              </a:rPr>
              <a:t>CapEx</a:t>
            </a:r>
            <a:r>
              <a:rPr lang="en-US" sz="1400" dirty="0">
                <a:solidFill>
                  <a:srgbClr val="1A1A1A"/>
                </a:solidFill>
                <a:latin typeface="Calibri" pitchFamily="34" charset="0"/>
                <a:ea typeface="Calibri" pitchFamily="34" charset="-122"/>
                <a:cs typeface="Calibri" pitchFamily="34" charset="-120"/>
              </a:rPr>
              <a:t> may not deliver ROI on schedule → margin pressure</a:t>
            </a:r>
            <a:endParaRPr lang="en-US" sz="1400" dirty="0"/>
          </a:p>
          <a:p>
            <a:pPr marL="342900" indent="-342900">
              <a:buSzPct val="100000"/>
              <a:buChar char="•"/>
            </a:pPr>
            <a:r>
              <a:rPr lang="en-US" sz="1400" dirty="0">
                <a:solidFill>
                  <a:srgbClr val="1A1A1A"/>
                </a:solidFill>
                <a:latin typeface="Calibri" pitchFamily="34" charset="0"/>
                <a:ea typeface="Calibri" pitchFamily="34" charset="-122"/>
                <a:cs typeface="Calibri" pitchFamily="34" charset="-120"/>
              </a:rPr>
              <a:t>Heavy reliance on advertising (~97% of revenue) → macro sensitivity</a:t>
            </a:r>
            <a:endParaRPr lang="en-US" sz="1400" dirty="0"/>
          </a:p>
          <a:p>
            <a:pPr marL="342900" indent="-342900">
              <a:buSzPct val="100000"/>
              <a:buChar char="•"/>
            </a:pPr>
            <a:r>
              <a:rPr lang="en-US" sz="1400" dirty="0">
                <a:solidFill>
                  <a:srgbClr val="1A1A1A"/>
                </a:solidFill>
                <a:latin typeface="Calibri" pitchFamily="34" charset="0"/>
                <a:ea typeface="Calibri" pitchFamily="34" charset="-122"/>
                <a:cs typeface="Calibri" pitchFamily="34" charset="-120"/>
              </a:rPr>
              <a:t>Regulatory / legal risks: youth safety, EU ad restrictions</a:t>
            </a:r>
            <a:endParaRPr lang="en-US" sz="1400" dirty="0"/>
          </a:p>
          <a:p>
            <a:endParaRPr lang="en-US" dirty="0"/>
          </a:p>
        </p:txBody>
      </p:sp>
      <p:sp>
        <p:nvSpPr>
          <p:cNvPr id="10" name="Shape 7">
            <a:extLst>
              <a:ext uri="{FF2B5EF4-FFF2-40B4-BE49-F238E27FC236}">
                <a16:creationId xmlns:a16="http://schemas.microsoft.com/office/drawing/2014/main" id="{1804AD53-C9CB-D774-3588-A2FE041E02CA}"/>
              </a:ext>
            </a:extLst>
          </p:cNvPr>
          <p:cNvSpPr/>
          <p:nvPr/>
        </p:nvSpPr>
        <p:spPr>
          <a:xfrm>
            <a:off x="7219733" y="1551980"/>
            <a:ext cx="1600200" cy="914400"/>
          </a:xfrm>
          <a:prstGeom prst="rect">
            <a:avLst/>
          </a:prstGeom>
          <a:solidFill>
            <a:srgbClr val="F5F5F5"/>
          </a:solidFill>
          <a:ln w="12700">
            <a:solidFill>
              <a:srgbClr val="DDDDDD"/>
            </a:solidFill>
            <a:prstDash val="solid"/>
          </a:ln>
        </p:spPr>
        <p:txBody>
          <a:bodyPr anchor="ctr"/>
          <a:lstStyle/>
          <a:p>
            <a:pPr algn="ctr"/>
            <a:endParaRPr lang="en-US" b="1">
              <a:solidFill>
                <a:srgbClr val="BB0000"/>
              </a:solidFill>
              <a:latin typeface="Calibri" pitchFamily="34" charset="0"/>
              <a:ea typeface="Calibri" pitchFamily="34" charset="-122"/>
              <a:cs typeface="Calibri" pitchFamily="34" charset="-120"/>
            </a:endParaRPr>
          </a:p>
          <a:p>
            <a:pPr algn="ctr"/>
            <a:r>
              <a:rPr lang="en-US" b="1">
                <a:solidFill>
                  <a:srgbClr val="BB0000"/>
                </a:solidFill>
                <a:latin typeface="Calibri" pitchFamily="34" charset="0"/>
                <a:ea typeface="Calibri" pitchFamily="34" charset="-122"/>
                <a:cs typeface="Calibri" pitchFamily="34" charset="-120"/>
              </a:rPr>
              <a:t>$200.97B</a:t>
            </a:r>
          </a:p>
          <a:p>
            <a:pPr algn="ctr"/>
            <a:r>
              <a:rPr lang="en-US" sz="1100">
                <a:solidFill>
                  <a:srgbClr val="666666"/>
                </a:solidFill>
                <a:latin typeface="Calibri" pitchFamily="34" charset="0"/>
                <a:ea typeface="Calibri" pitchFamily="34" charset="-122"/>
                <a:cs typeface="Calibri" pitchFamily="34" charset="-120"/>
              </a:rPr>
              <a:t>Revenue (TTM)</a:t>
            </a:r>
            <a:endParaRPr lang="en-US" sz="1100"/>
          </a:p>
          <a:p>
            <a:pPr algn="ctr"/>
            <a:endParaRPr lang="en-US">
              <a:solidFill>
                <a:srgbClr val="BB0000"/>
              </a:solidFill>
            </a:endParaRPr>
          </a:p>
        </p:txBody>
      </p:sp>
      <p:sp>
        <p:nvSpPr>
          <p:cNvPr id="11" name="Shape 7">
            <a:extLst>
              <a:ext uri="{FF2B5EF4-FFF2-40B4-BE49-F238E27FC236}">
                <a16:creationId xmlns:a16="http://schemas.microsoft.com/office/drawing/2014/main" id="{A24DE26A-E3AD-9746-C99A-17C82489A5DE}"/>
              </a:ext>
            </a:extLst>
          </p:cNvPr>
          <p:cNvSpPr/>
          <p:nvPr/>
        </p:nvSpPr>
        <p:spPr>
          <a:xfrm>
            <a:off x="5516725" y="2601446"/>
            <a:ext cx="1600200" cy="914401"/>
          </a:xfrm>
          <a:prstGeom prst="rect">
            <a:avLst/>
          </a:prstGeom>
          <a:solidFill>
            <a:srgbClr val="F5F5F5"/>
          </a:solidFill>
          <a:ln w="12700">
            <a:solidFill>
              <a:srgbClr val="DDDDDD"/>
            </a:solidFill>
            <a:prstDash val="solid"/>
          </a:ln>
        </p:spPr>
        <p:txBody>
          <a:bodyPr anchor="ctr"/>
          <a:lstStyle/>
          <a:p>
            <a:pPr algn="ctr"/>
            <a:endParaRPr lang="en-US" b="1">
              <a:solidFill>
                <a:srgbClr val="BB0000"/>
              </a:solidFill>
              <a:latin typeface="Calibri" pitchFamily="34" charset="0"/>
              <a:ea typeface="Calibri" pitchFamily="34" charset="-122"/>
              <a:cs typeface="Calibri" pitchFamily="34" charset="-120"/>
            </a:endParaRPr>
          </a:p>
          <a:p>
            <a:pPr algn="ctr"/>
            <a:r>
              <a:rPr lang="en-US" b="1">
                <a:solidFill>
                  <a:srgbClr val="BB0000"/>
                </a:solidFill>
                <a:latin typeface="Calibri" pitchFamily="34" charset="0"/>
                <a:ea typeface="Calibri" pitchFamily="34" charset="-122"/>
                <a:cs typeface="Calibri" pitchFamily="34" charset="-120"/>
              </a:rPr>
              <a:t>29.21x</a:t>
            </a:r>
          </a:p>
          <a:p>
            <a:pPr algn="ctr"/>
            <a:r>
              <a:rPr lang="en-US" sz="1100">
                <a:solidFill>
                  <a:srgbClr val="666666"/>
                </a:solidFill>
                <a:latin typeface="Calibri" pitchFamily="34" charset="0"/>
                <a:ea typeface="Calibri" pitchFamily="34" charset="-122"/>
                <a:cs typeface="Calibri" pitchFamily="34" charset="-120"/>
              </a:rPr>
              <a:t>P/E Ratio</a:t>
            </a:r>
            <a:endParaRPr lang="en-US" sz="1100"/>
          </a:p>
          <a:p>
            <a:pPr algn="ctr"/>
            <a:endParaRPr lang="en-US">
              <a:solidFill>
                <a:srgbClr val="BB0000"/>
              </a:solidFill>
            </a:endParaRPr>
          </a:p>
        </p:txBody>
      </p:sp>
      <p:sp>
        <p:nvSpPr>
          <p:cNvPr id="12" name="Shape 7">
            <a:extLst>
              <a:ext uri="{FF2B5EF4-FFF2-40B4-BE49-F238E27FC236}">
                <a16:creationId xmlns:a16="http://schemas.microsoft.com/office/drawing/2014/main" id="{0CFA6B52-8F8E-EF0B-965D-F667FC8169A5}"/>
              </a:ext>
            </a:extLst>
          </p:cNvPr>
          <p:cNvSpPr/>
          <p:nvPr/>
        </p:nvSpPr>
        <p:spPr>
          <a:xfrm>
            <a:off x="7219733" y="2601446"/>
            <a:ext cx="1600200" cy="914400"/>
          </a:xfrm>
          <a:prstGeom prst="rect">
            <a:avLst/>
          </a:prstGeom>
          <a:solidFill>
            <a:srgbClr val="F5F5F5"/>
          </a:solidFill>
          <a:ln w="12700">
            <a:solidFill>
              <a:srgbClr val="DDDDDD"/>
            </a:solidFill>
            <a:prstDash val="solid"/>
          </a:ln>
        </p:spPr>
        <p:txBody>
          <a:bodyPr/>
          <a:lstStyle/>
          <a:p>
            <a:endParaRPr lang="en-US"/>
          </a:p>
        </p:txBody>
      </p:sp>
      <p:sp>
        <p:nvSpPr>
          <p:cNvPr id="13" name="Shape 16">
            <a:extLst>
              <a:ext uri="{FF2B5EF4-FFF2-40B4-BE49-F238E27FC236}">
                <a16:creationId xmlns:a16="http://schemas.microsoft.com/office/drawing/2014/main" id="{87FB5225-F12F-2159-BDBC-DE764A0739E8}"/>
              </a:ext>
            </a:extLst>
          </p:cNvPr>
          <p:cNvSpPr/>
          <p:nvPr/>
        </p:nvSpPr>
        <p:spPr>
          <a:xfrm>
            <a:off x="5516725" y="3604330"/>
            <a:ext cx="1600200" cy="914400"/>
          </a:xfrm>
          <a:prstGeom prst="rect">
            <a:avLst/>
          </a:prstGeom>
          <a:solidFill>
            <a:srgbClr val="F5F5F5"/>
          </a:solidFill>
          <a:ln w="12700">
            <a:solidFill>
              <a:srgbClr val="DDDDDD"/>
            </a:solidFill>
            <a:prstDash val="solid"/>
          </a:ln>
        </p:spPr>
        <p:txBody>
          <a:bodyPr/>
          <a:lstStyle/>
          <a:p>
            <a:endParaRPr lang="en-US"/>
          </a:p>
        </p:txBody>
      </p:sp>
      <p:sp>
        <p:nvSpPr>
          <p:cNvPr id="14" name="Shape 16">
            <a:extLst>
              <a:ext uri="{FF2B5EF4-FFF2-40B4-BE49-F238E27FC236}">
                <a16:creationId xmlns:a16="http://schemas.microsoft.com/office/drawing/2014/main" id="{46F65A31-D080-D184-3A9A-D717B553BB96}"/>
              </a:ext>
            </a:extLst>
          </p:cNvPr>
          <p:cNvSpPr/>
          <p:nvPr/>
        </p:nvSpPr>
        <p:spPr>
          <a:xfrm>
            <a:off x="7219733" y="3604330"/>
            <a:ext cx="1600200" cy="914400"/>
          </a:xfrm>
          <a:prstGeom prst="rect">
            <a:avLst/>
          </a:prstGeom>
          <a:solidFill>
            <a:srgbClr val="F5F5F5"/>
          </a:solidFill>
          <a:ln w="12700">
            <a:solidFill>
              <a:srgbClr val="DDDDDD"/>
            </a:solidFill>
            <a:prstDash val="solid"/>
          </a:ln>
        </p:spPr>
        <p:txBody>
          <a:bodyPr anchor="ctr"/>
          <a:lstStyle/>
          <a:p>
            <a:pPr algn="ctr"/>
            <a:endParaRPr lang="en-US" b="1">
              <a:solidFill>
                <a:srgbClr val="BB0000"/>
              </a:solidFill>
              <a:latin typeface="Calibri" pitchFamily="34" charset="0"/>
              <a:ea typeface="Calibri" pitchFamily="34" charset="-122"/>
              <a:cs typeface="Calibri" pitchFamily="34" charset="-120"/>
            </a:endParaRPr>
          </a:p>
          <a:p>
            <a:pPr algn="ctr"/>
            <a:r>
              <a:rPr lang="en-US" b="1">
                <a:solidFill>
                  <a:srgbClr val="BB0000"/>
                </a:solidFill>
                <a:latin typeface="Calibri" pitchFamily="34" charset="0"/>
                <a:ea typeface="Calibri" pitchFamily="34" charset="-122"/>
                <a:cs typeface="Calibri" pitchFamily="34" charset="-120"/>
              </a:rPr>
              <a:t>3.58B</a:t>
            </a:r>
            <a:br>
              <a:rPr lang="en-US" b="1">
                <a:solidFill>
                  <a:srgbClr val="BB0000"/>
                </a:solidFill>
                <a:latin typeface="Calibri" pitchFamily="34" charset="0"/>
                <a:ea typeface="Calibri" pitchFamily="34" charset="-122"/>
                <a:cs typeface="Calibri" pitchFamily="34" charset="-120"/>
              </a:rPr>
            </a:br>
            <a:r>
              <a:rPr lang="en-US" sz="1100">
                <a:solidFill>
                  <a:srgbClr val="666666"/>
                </a:solidFill>
                <a:latin typeface="Calibri" pitchFamily="34" charset="0"/>
                <a:ea typeface="Calibri" pitchFamily="34" charset="-122"/>
                <a:cs typeface="Calibri" pitchFamily="34" charset="-120"/>
              </a:rPr>
              <a:t>DAP</a:t>
            </a:r>
            <a:endParaRPr lang="en-US" sz="1100"/>
          </a:p>
          <a:p>
            <a:pPr algn="ctr"/>
            <a:endParaRPr lang="en-US">
              <a:solidFill>
                <a:srgbClr val="BB0000"/>
              </a:solidFill>
            </a:endParaRPr>
          </a:p>
        </p:txBody>
      </p:sp>
      <p:sp>
        <p:nvSpPr>
          <p:cNvPr id="15" name="TextBox 14">
            <a:extLst>
              <a:ext uri="{FF2B5EF4-FFF2-40B4-BE49-F238E27FC236}">
                <a16:creationId xmlns:a16="http://schemas.microsoft.com/office/drawing/2014/main" id="{297BAEAD-3FF0-9B01-B023-78E084604314}"/>
              </a:ext>
            </a:extLst>
          </p:cNvPr>
          <p:cNvSpPr txBox="1"/>
          <p:nvPr/>
        </p:nvSpPr>
        <p:spPr>
          <a:xfrm>
            <a:off x="5675430" y="1792641"/>
            <a:ext cx="1182569" cy="1092607"/>
          </a:xfrm>
          <a:prstGeom prst="rect">
            <a:avLst/>
          </a:prstGeom>
          <a:noFill/>
        </p:spPr>
        <p:txBody>
          <a:bodyPr wrap="square" rtlCol="0">
            <a:spAutoFit/>
          </a:bodyPr>
          <a:lstStyle/>
          <a:p>
            <a:pPr algn="ctr"/>
            <a:r>
              <a:rPr lang="en-US" b="1">
                <a:solidFill>
                  <a:srgbClr val="FFFFFF"/>
                </a:solidFill>
                <a:latin typeface="Calibri" pitchFamily="34" charset="0"/>
                <a:ea typeface="Calibri" pitchFamily="34" charset="-122"/>
                <a:cs typeface="Calibri" pitchFamily="34" charset="-120"/>
              </a:rPr>
              <a:t>$1.50T </a:t>
            </a:r>
          </a:p>
          <a:p>
            <a:pPr algn="ctr"/>
            <a:r>
              <a:rPr lang="en-US" sz="1100">
                <a:solidFill>
                  <a:srgbClr val="FFCCCC"/>
                </a:solidFill>
                <a:latin typeface="Calibri" pitchFamily="34" charset="0"/>
                <a:ea typeface="Calibri" pitchFamily="34" charset="-122"/>
                <a:cs typeface="Calibri" pitchFamily="34" charset="-120"/>
              </a:rPr>
              <a:t>Market Cap</a:t>
            </a:r>
            <a:endParaRPr lang="en-US" sz="1100"/>
          </a:p>
          <a:p>
            <a:endParaRPr lang="en-US"/>
          </a:p>
          <a:p>
            <a:endParaRPr lang="en-US"/>
          </a:p>
        </p:txBody>
      </p:sp>
      <p:sp>
        <p:nvSpPr>
          <p:cNvPr id="17" name="TextBox 16">
            <a:extLst>
              <a:ext uri="{FF2B5EF4-FFF2-40B4-BE49-F238E27FC236}">
                <a16:creationId xmlns:a16="http://schemas.microsoft.com/office/drawing/2014/main" id="{C6BD222F-3DA4-74F7-E5BC-880075E0BF79}"/>
              </a:ext>
            </a:extLst>
          </p:cNvPr>
          <p:cNvSpPr txBox="1"/>
          <p:nvPr/>
        </p:nvSpPr>
        <p:spPr>
          <a:xfrm>
            <a:off x="7522892" y="2550815"/>
            <a:ext cx="993882" cy="1092607"/>
          </a:xfrm>
          <a:prstGeom prst="rect">
            <a:avLst/>
          </a:prstGeom>
          <a:noFill/>
        </p:spPr>
        <p:txBody>
          <a:bodyPr wrap="square" anchor="ctr">
            <a:spAutoFit/>
          </a:bodyPr>
          <a:lstStyle/>
          <a:p>
            <a:pPr algn="ctr"/>
            <a:endParaRPr lang="en-US" b="1">
              <a:solidFill>
                <a:srgbClr val="BB0000"/>
              </a:solidFill>
              <a:latin typeface="Calibri" pitchFamily="34" charset="0"/>
              <a:ea typeface="Calibri" pitchFamily="34" charset="-122"/>
              <a:cs typeface="Calibri" pitchFamily="34" charset="-120"/>
            </a:endParaRPr>
          </a:p>
          <a:p>
            <a:pPr algn="ctr"/>
            <a:r>
              <a:rPr lang="en-US" sz="1800" b="1">
                <a:solidFill>
                  <a:srgbClr val="BB0000"/>
                </a:solidFill>
                <a:latin typeface="Calibri" pitchFamily="34" charset="0"/>
                <a:ea typeface="Calibri" pitchFamily="34" charset="-122"/>
                <a:cs typeface="Calibri" pitchFamily="34" charset="-120"/>
              </a:rPr>
              <a:t>1.28</a:t>
            </a:r>
          </a:p>
          <a:p>
            <a:pPr algn="ctr"/>
            <a:r>
              <a:rPr lang="en-US" sz="1100">
                <a:solidFill>
                  <a:srgbClr val="666666"/>
                </a:solidFill>
                <a:latin typeface="Calibri" pitchFamily="34" charset="0"/>
                <a:ea typeface="Calibri" pitchFamily="34" charset="-122"/>
                <a:cs typeface="Calibri" pitchFamily="34" charset="-120"/>
              </a:rPr>
              <a:t>Beta (5yr)</a:t>
            </a:r>
            <a:endParaRPr lang="en-US" sz="1100"/>
          </a:p>
          <a:p>
            <a:pPr algn="ctr"/>
            <a:endParaRPr lang="en-US" sz="1800">
              <a:solidFill>
                <a:srgbClr val="BB0000"/>
              </a:solidFill>
            </a:endParaRPr>
          </a:p>
        </p:txBody>
      </p:sp>
      <p:sp>
        <p:nvSpPr>
          <p:cNvPr id="19" name="TextBox 18">
            <a:extLst>
              <a:ext uri="{FF2B5EF4-FFF2-40B4-BE49-F238E27FC236}">
                <a16:creationId xmlns:a16="http://schemas.microsoft.com/office/drawing/2014/main" id="{DD26EB05-47DC-6C13-1BE6-1415FA25CD31}"/>
              </a:ext>
            </a:extLst>
          </p:cNvPr>
          <p:cNvSpPr txBox="1"/>
          <p:nvPr/>
        </p:nvSpPr>
        <p:spPr>
          <a:xfrm>
            <a:off x="5705670" y="3791605"/>
            <a:ext cx="1222309" cy="815608"/>
          </a:xfrm>
          <a:prstGeom prst="rect">
            <a:avLst/>
          </a:prstGeom>
          <a:noFill/>
        </p:spPr>
        <p:txBody>
          <a:bodyPr wrap="square" anchor="ctr">
            <a:spAutoFit/>
          </a:bodyPr>
          <a:lstStyle/>
          <a:p>
            <a:pPr algn="ctr"/>
            <a:r>
              <a:rPr lang="en-US" sz="1800" b="1">
                <a:solidFill>
                  <a:srgbClr val="BB0000"/>
                </a:solidFill>
                <a:latin typeface="Calibri" pitchFamily="34" charset="0"/>
                <a:ea typeface="Calibri" pitchFamily="34" charset="-122"/>
                <a:cs typeface="Calibri" pitchFamily="34" charset="-120"/>
              </a:rPr>
              <a:t>0.40%</a:t>
            </a:r>
          </a:p>
          <a:p>
            <a:pPr algn="ctr"/>
            <a:r>
              <a:rPr lang="en-US" sz="1100">
                <a:solidFill>
                  <a:srgbClr val="666666"/>
                </a:solidFill>
                <a:latin typeface="Calibri" pitchFamily="34" charset="0"/>
                <a:ea typeface="Calibri" pitchFamily="34" charset="-122"/>
                <a:cs typeface="Calibri" pitchFamily="34" charset="-120"/>
              </a:rPr>
              <a:t>Div Yield</a:t>
            </a:r>
            <a:endParaRPr lang="en-US" sz="1100"/>
          </a:p>
          <a:p>
            <a:pPr algn="ctr"/>
            <a:endParaRPr lang="en-US" sz="1800">
              <a:solidFill>
                <a:srgbClr val="BB0000"/>
              </a:solidFill>
            </a:endParaRPr>
          </a:p>
        </p:txBody>
      </p:sp>
      <p:pic>
        <p:nvPicPr>
          <p:cNvPr id="3" name="Picture 2">
            <a:extLst>
              <a:ext uri="{FF2B5EF4-FFF2-40B4-BE49-F238E27FC236}">
                <a16:creationId xmlns:a16="http://schemas.microsoft.com/office/drawing/2014/main" id="{01F47F4E-BBCF-E960-9465-0BEE518E707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49774" y="189928"/>
            <a:ext cx="1381760" cy="7772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944545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EAD48E-41B3-346D-2A55-5B19F430485E}"/>
              </a:ext>
            </a:extLst>
          </p:cNvPr>
          <p:cNvSpPr>
            <a:spLocks noGrp="1"/>
          </p:cNvSpPr>
          <p:nvPr>
            <p:ph type="title"/>
          </p:nvPr>
        </p:nvSpPr>
        <p:spPr/>
        <p:txBody>
          <a:bodyPr>
            <a:normAutofit fontScale="90000"/>
          </a:bodyPr>
          <a:lstStyle/>
          <a:p>
            <a:r>
              <a:rPr lang="en-US"/>
              <a:t>Financial Analysis</a:t>
            </a:r>
          </a:p>
        </p:txBody>
      </p:sp>
      <p:graphicFrame>
        <p:nvGraphicFramePr>
          <p:cNvPr id="4" name="Chart 0">
            <a:extLst>
              <a:ext uri="{FF2B5EF4-FFF2-40B4-BE49-F238E27FC236}">
                <a16:creationId xmlns:a16="http://schemas.microsoft.com/office/drawing/2014/main" id="{8BB0149B-65F8-8CE2-691D-09EFFB120C48}"/>
              </a:ext>
            </a:extLst>
          </p:cNvPr>
          <p:cNvGraphicFramePr/>
          <p:nvPr/>
        </p:nvGraphicFramePr>
        <p:xfrm>
          <a:off x="235428" y="1618628"/>
          <a:ext cx="5029200" cy="2286000"/>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a:extLst>
              <a:ext uri="{FF2B5EF4-FFF2-40B4-BE49-F238E27FC236}">
                <a16:creationId xmlns:a16="http://schemas.microsoft.com/office/drawing/2014/main" id="{C8E5723F-8D61-13A0-032A-93E9EB4A8C42}"/>
              </a:ext>
            </a:extLst>
          </p:cNvPr>
          <p:cNvSpPr txBox="1"/>
          <p:nvPr/>
        </p:nvSpPr>
        <p:spPr>
          <a:xfrm>
            <a:off x="235428" y="1202156"/>
            <a:ext cx="4663143" cy="584775"/>
          </a:xfrm>
          <a:prstGeom prst="rect">
            <a:avLst/>
          </a:prstGeom>
          <a:noFill/>
        </p:spPr>
        <p:txBody>
          <a:bodyPr wrap="square" rtlCol="0">
            <a:spAutoFit/>
          </a:bodyPr>
          <a:lstStyle/>
          <a:p>
            <a:r>
              <a:rPr lang="en-US" sz="1400" b="1">
                <a:solidFill>
                  <a:srgbClr val="BB0000"/>
                </a:solidFill>
                <a:latin typeface="Calibri" pitchFamily="34" charset="0"/>
                <a:ea typeface="Calibri" pitchFamily="34" charset="-122"/>
                <a:cs typeface="Calibri" pitchFamily="34" charset="-120"/>
              </a:rPr>
              <a:t>Revenue Growth (USD Billions)</a:t>
            </a:r>
            <a:endParaRPr lang="en-US" sz="1400">
              <a:solidFill>
                <a:srgbClr val="BB0000"/>
              </a:solidFill>
            </a:endParaRPr>
          </a:p>
          <a:p>
            <a:endParaRPr lang="en-US"/>
          </a:p>
        </p:txBody>
      </p:sp>
      <p:graphicFrame>
        <p:nvGraphicFramePr>
          <p:cNvPr id="8" name="Table 0">
            <a:extLst>
              <a:ext uri="{FF2B5EF4-FFF2-40B4-BE49-F238E27FC236}">
                <a16:creationId xmlns:a16="http://schemas.microsoft.com/office/drawing/2014/main" id="{ABA62B46-3A5F-E3F7-BE9D-54E20B65DCD4}"/>
              </a:ext>
            </a:extLst>
          </p:cNvPr>
          <p:cNvGraphicFramePr>
            <a:graphicFrameLocks noGrp="1"/>
          </p:cNvGraphicFramePr>
          <p:nvPr/>
        </p:nvGraphicFramePr>
        <p:xfrm>
          <a:off x="5486400" y="1954530"/>
          <a:ext cx="3383280" cy="2331720"/>
        </p:xfrm>
        <a:graphic>
          <a:graphicData uri="http://schemas.openxmlformats.org/drawingml/2006/table">
            <a:tbl>
              <a:tblPr/>
              <a:tblGrid>
                <a:gridCol w="845820">
                  <a:extLst>
                    <a:ext uri="{9D8B030D-6E8A-4147-A177-3AD203B41FA5}">
                      <a16:colId xmlns:a16="http://schemas.microsoft.com/office/drawing/2014/main" val="20000"/>
                    </a:ext>
                  </a:extLst>
                </a:gridCol>
                <a:gridCol w="845820">
                  <a:extLst>
                    <a:ext uri="{9D8B030D-6E8A-4147-A177-3AD203B41FA5}">
                      <a16:colId xmlns:a16="http://schemas.microsoft.com/office/drawing/2014/main" val="20001"/>
                    </a:ext>
                  </a:extLst>
                </a:gridCol>
                <a:gridCol w="845820">
                  <a:extLst>
                    <a:ext uri="{9D8B030D-6E8A-4147-A177-3AD203B41FA5}">
                      <a16:colId xmlns:a16="http://schemas.microsoft.com/office/drawing/2014/main" val="20002"/>
                    </a:ext>
                  </a:extLst>
                </a:gridCol>
                <a:gridCol w="845820">
                  <a:extLst>
                    <a:ext uri="{9D8B030D-6E8A-4147-A177-3AD203B41FA5}">
                      <a16:colId xmlns:a16="http://schemas.microsoft.com/office/drawing/2014/main" val="20003"/>
                    </a:ext>
                  </a:extLst>
                </a:gridCol>
              </a:tblGrid>
              <a:tr h="381000">
                <a:tc>
                  <a:txBody>
                    <a:bodyPr/>
                    <a:lstStyle/>
                    <a:p>
                      <a:pPr marL="0" indent="0" algn="l">
                        <a:buNone/>
                      </a:pPr>
                      <a:endParaRPr lang="en-US" sz="1100">
                        <a:latin typeface="Calibri" charset="0"/>
                        <a:ea typeface="Calibri" charset="0"/>
                        <a:cs typeface="Calibri" charset="0"/>
                      </a:endParaRPr>
                    </a:p>
                  </a:txBody>
                  <a:tcPr>
                    <a:lnL w="0" cap="flat" cmpd="sng" algn="ctr">
                      <a:noFill/>
                    </a:lnL>
                    <a:lnR w="0" cap="flat" cmpd="sng" algn="ctr">
                      <a:noFill/>
                    </a:lnR>
                    <a:lnT w="0" cap="flat" cmpd="sng" algn="ctr">
                      <a:noFill/>
                    </a:lnT>
                    <a:lnB w="0" cap="flat" cmpd="sng" algn="ctr">
                      <a:noFill/>
                    </a:lnB>
                    <a:solidFill>
                      <a:srgbClr val="BB0000"/>
                    </a:solidFill>
                  </a:tcPr>
                </a:tc>
                <a:tc>
                  <a:txBody>
                    <a:bodyPr/>
                    <a:lstStyle/>
                    <a:p>
                      <a:pPr marL="0" indent="0" algn="ctr">
                        <a:buNone/>
                      </a:pPr>
                      <a:r>
                        <a:rPr lang="en-US" sz="1100" b="1">
                          <a:solidFill>
                            <a:srgbClr val="FFFFFF"/>
                          </a:solidFill>
                          <a:latin typeface="Calibri" pitchFamily="34" charset="0"/>
                          <a:ea typeface="Calibri" pitchFamily="34" charset="-122"/>
                          <a:cs typeface="Calibri" pitchFamily="34" charset="-120"/>
                        </a:rPr>
                        <a:t>META</a:t>
                      </a:r>
                      <a:endParaRPr lang="en-US" sz="1100">
                        <a:latin typeface="Calibri" charset="0"/>
                        <a:ea typeface="Calibri" charset="0"/>
                        <a:cs typeface="Calibri" charset="0"/>
                      </a:endParaRPr>
                    </a:p>
                  </a:txBody>
                  <a:tcPr>
                    <a:lnL w="0" cap="flat" cmpd="sng" algn="ctr">
                      <a:noFill/>
                    </a:lnL>
                    <a:lnR w="0" cap="flat" cmpd="sng" algn="ctr">
                      <a:noFill/>
                    </a:lnR>
                    <a:lnT w="0" cap="flat" cmpd="sng" algn="ctr">
                      <a:noFill/>
                    </a:lnT>
                    <a:lnB w="0" cap="flat" cmpd="sng" algn="ctr">
                      <a:noFill/>
                    </a:lnB>
                    <a:solidFill>
                      <a:srgbClr val="BB0000"/>
                    </a:solidFill>
                  </a:tcPr>
                </a:tc>
                <a:tc>
                  <a:txBody>
                    <a:bodyPr/>
                    <a:lstStyle/>
                    <a:p>
                      <a:pPr marL="0" indent="0" algn="ctr">
                        <a:buNone/>
                      </a:pPr>
                      <a:r>
                        <a:rPr lang="en-US" sz="1100" b="1">
                          <a:solidFill>
                            <a:srgbClr val="FFFFFF"/>
                          </a:solidFill>
                          <a:latin typeface="Calibri" pitchFamily="34" charset="0"/>
                          <a:ea typeface="Calibri" pitchFamily="34" charset="-122"/>
                          <a:cs typeface="Calibri" pitchFamily="34" charset="-120"/>
                        </a:rPr>
                        <a:t>GOOGL</a:t>
                      </a:r>
                      <a:endParaRPr lang="en-US" sz="1100">
                        <a:latin typeface="Calibri" charset="0"/>
                        <a:ea typeface="Calibri" charset="0"/>
                        <a:cs typeface="Calibri" charset="0"/>
                      </a:endParaRPr>
                    </a:p>
                  </a:txBody>
                  <a:tcPr>
                    <a:lnL w="0" cap="flat" cmpd="sng" algn="ctr">
                      <a:noFill/>
                    </a:lnL>
                    <a:lnR w="0" cap="flat" cmpd="sng" algn="ctr">
                      <a:noFill/>
                    </a:lnR>
                    <a:lnT w="0" cap="flat" cmpd="sng" algn="ctr">
                      <a:noFill/>
                    </a:lnT>
                    <a:lnB w="0" cap="flat" cmpd="sng" algn="ctr">
                      <a:noFill/>
                    </a:lnB>
                    <a:solidFill>
                      <a:srgbClr val="BB0000"/>
                    </a:solidFill>
                  </a:tcPr>
                </a:tc>
                <a:tc>
                  <a:txBody>
                    <a:bodyPr/>
                    <a:lstStyle/>
                    <a:p>
                      <a:pPr marL="0" indent="0" algn="ctr">
                        <a:buNone/>
                      </a:pPr>
                      <a:r>
                        <a:rPr lang="en-US" sz="1100" b="1">
                          <a:solidFill>
                            <a:srgbClr val="FFFFFF"/>
                          </a:solidFill>
                          <a:latin typeface="Calibri" pitchFamily="34" charset="0"/>
                          <a:ea typeface="Calibri" pitchFamily="34" charset="-122"/>
                          <a:cs typeface="Calibri" pitchFamily="34" charset="-120"/>
                        </a:rPr>
                        <a:t>MSFT</a:t>
                      </a:r>
                      <a:endParaRPr lang="en-US" sz="1100">
                        <a:latin typeface="Calibri" charset="0"/>
                        <a:ea typeface="Calibri" charset="0"/>
                        <a:cs typeface="Calibri" charset="0"/>
                      </a:endParaRPr>
                    </a:p>
                  </a:txBody>
                  <a:tcPr>
                    <a:lnL w="0" cap="flat" cmpd="sng" algn="ctr">
                      <a:noFill/>
                    </a:lnL>
                    <a:lnR w="0" cap="flat" cmpd="sng" algn="ctr">
                      <a:noFill/>
                    </a:lnR>
                    <a:lnT w="0" cap="flat" cmpd="sng" algn="ctr">
                      <a:noFill/>
                    </a:lnT>
                    <a:lnB w="0" cap="flat" cmpd="sng" algn="ctr">
                      <a:noFill/>
                    </a:lnB>
                    <a:solidFill>
                      <a:srgbClr val="BB0000"/>
                    </a:solidFill>
                  </a:tcPr>
                </a:tc>
                <a:extLst>
                  <a:ext uri="{0D108BD9-81ED-4DB2-BD59-A6C34878D82A}">
                    <a16:rowId xmlns:a16="http://schemas.microsoft.com/office/drawing/2014/main" val="10000"/>
                  </a:ext>
                </a:extLst>
              </a:tr>
              <a:tr h="381000">
                <a:tc>
                  <a:txBody>
                    <a:bodyPr/>
                    <a:lstStyle/>
                    <a:p>
                      <a:pPr marL="0" indent="0" algn="l">
                        <a:buNone/>
                      </a:pPr>
                      <a:r>
                        <a:rPr lang="en-US" sz="1100" b="1">
                          <a:solidFill>
                            <a:srgbClr val="1A1A1A"/>
                          </a:solidFill>
                          <a:latin typeface="Calibri" pitchFamily="34" charset="0"/>
                          <a:ea typeface="Calibri" pitchFamily="34" charset="-122"/>
                          <a:cs typeface="Calibri" pitchFamily="34" charset="-120"/>
                        </a:rPr>
                        <a:t>Op. Margin</a:t>
                      </a:r>
                      <a:endParaRPr lang="en-US" sz="1100">
                        <a:latin typeface="Calibri" charset="0"/>
                        <a:ea typeface="Calibri" charset="0"/>
                        <a:cs typeface="Calibri" charset="0"/>
                      </a:endParaRPr>
                    </a:p>
                  </a:txBody>
                  <a:tcPr>
                    <a:lnL w="0" cap="flat" cmpd="sng" algn="ctr">
                      <a:noFill/>
                    </a:lnL>
                    <a:lnR w="0" cap="flat" cmpd="sng" algn="ctr">
                      <a:noFill/>
                    </a:lnR>
                    <a:lnT w="0" cap="flat" cmpd="sng" algn="ctr">
                      <a:noFill/>
                    </a:lnT>
                    <a:lnB w="0" cap="flat" cmpd="sng" algn="ctr">
                      <a:noFill/>
                    </a:lnB>
                    <a:solidFill>
                      <a:srgbClr val="FFFFFF"/>
                    </a:solidFill>
                  </a:tcPr>
                </a:tc>
                <a:tc>
                  <a:txBody>
                    <a:bodyPr/>
                    <a:lstStyle/>
                    <a:p>
                      <a:pPr marL="0" indent="0" algn="ctr">
                        <a:buNone/>
                      </a:pPr>
                      <a:r>
                        <a:rPr lang="en-US" sz="1100">
                          <a:solidFill>
                            <a:srgbClr val="BB0000"/>
                          </a:solidFill>
                          <a:latin typeface="Calibri" pitchFamily="34" charset="0"/>
                          <a:ea typeface="Calibri" pitchFamily="34" charset="-122"/>
                          <a:cs typeface="Calibri" pitchFamily="34" charset="-120"/>
                        </a:rPr>
                        <a:t>41.3%</a:t>
                      </a:r>
                      <a:endParaRPr lang="en-US" sz="1100">
                        <a:solidFill>
                          <a:srgbClr val="BB0000"/>
                        </a:solidFill>
                        <a:latin typeface="Calibri" charset="0"/>
                        <a:ea typeface="Calibri" charset="0"/>
                        <a:cs typeface="Calibri" charset="0"/>
                      </a:endParaRPr>
                    </a:p>
                  </a:txBody>
                  <a:tcPr>
                    <a:lnL w="0" cap="flat" cmpd="sng" algn="ctr">
                      <a:noFill/>
                    </a:lnL>
                    <a:lnR w="0" cap="flat" cmpd="sng" algn="ctr">
                      <a:noFill/>
                    </a:lnR>
                    <a:lnT w="0" cap="flat" cmpd="sng" algn="ctr">
                      <a:noFill/>
                    </a:lnT>
                    <a:lnB w="0" cap="flat" cmpd="sng" algn="ctr">
                      <a:noFill/>
                    </a:lnB>
                    <a:solidFill>
                      <a:srgbClr val="FFFFFF"/>
                    </a:solidFill>
                  </a:tcPr>
                </a:tc>
                <a:tc>
                  <a:txBody>
                    <a:bodyPr/>
                    <a:lstStyle/>
                    <a:p>
                      <a:pPr marL="0" indent="0" algn="ctr">
                        <a:buNone/>
                      </a:pPr>
                      <a:r>
                        <a:rPr lang="en-US" sz="1100">
                          <a:solidFill>
                            <a:srgbClr val="1A1A1A"/>
                          </a:solidFill>
                          <a:latin typeface="Calibri" pitchFamily="34" charset="0"/>
                          <a:ea typeface="Calibri" pitchFamily="34" charset="-122"/>
                          <a:cs typeface="Calibri" pitchFamily="34" charset="-120"/>
                        </a:rPr>
                        <a:t>31.6%</a:t>
                      </a:r>
                      <a:endParaRPr lang="en-US" sz="1100">
                        <a:latin typeface="Calibri" charset="0"/>
                        <a:ea typeface="Calibri" charset="0"/>
                        <a:cs typeface="Calibri" charset="0"/>
                      </a:endParaRPr>
                    </a:p>
                  </a:txBody>
                  <a:tcPr>
                    <a:lnL w="0" cap="flat" cmpd="sng" algn="ctr">
                      <a:noFill/>
                    </a:lnL>
                    <a:lnR w="0" cap="flat" cmpd="sng" algn="ctr">
                      <a:noFill/>
                    </a:lnR>
                    <a:lnT w="0" cap="flat" cmpd="sng" algn="ctr">
                      <a:noFill/>
                    </a:lnT>
                    <a:lnB w="0" cap="flat" cmpd="sng" algn="ctr">
                      <a:noFill/>
                    </a:lnB>
                    <a:solidFill>
                      <a:srgbClr val="FFFFFF"/>
                    </a:solidFill>
                  </a:tcPr>
                </a:tc>
                <a:tc>
                  <a:txBody>
                    <a:bodyPr/>
                    <a:lstStyle/>
                    <a:p>
                      <a:pPr marL="0" indent="0" algn="ctr">
                        <a:buNone/>
                      </a:pPr>
                      <a:r>
                        <a:rPr lang="en-US" sz="1100">
                          <a:solidFill>
                            <a:srgbClr val="1A1A1A"/>
                          </a:solidFill>
                          <a:latin typeface="Calibri" pitchFamily="34" charset="0"/>
                          <a:ea typeface="Calibri" pitchFamily="34" charset="-122"/>
                          <a:cs typeface="Calibri" pitchFamily="34" charset="-120"/>
                        </a:rPr>
                        <a:t>47.1%</a:t>
                      </a:r>
                      <a:endParaRPr lang="en-US" sz="1100">
                        <a:latin typeface="Calibri" charset="0"/>
                        <a:ea typeface="Calibri" charset="0"/>
                        <a:cs typeface="Calibri" charset="0"/>
                      </a:endParaRPr>
                    </a:p>
                  </a:txBody>
                  <a:tcPr>
                    <a:lnL w="0" cap="flat" cmpd="sng" algn="ctr">
                      <a:noFill/>
                    </a:lnL>
                    <a:lnR w="0" cap="flat" cmpd="sng" algn="ctr">
                      <a:noFill/>
                    </a:lnR>
                    <a:lnT w="0" cap="flat" cmpd="sng" algn="ctr">
                      <a:noFill/>
                    </a:lnT>
                    <a:lnB w="0" cap="flat" cmpd="sng" algn="ctr">
                      <a:noFill/>
                    </a:lnB>
                    <a:solidFill>
                      <a:srgbClr val="FFFFFF"/>
                    </a:solidFill>
                  </a:tcPr>
                </a:tc>
                <a:extLst>
                  <a:ext uri="{0D108BD9-81ED-4DB2-BD59-A6C34878D82A}">
                    <a16:rowId xmlns:a16="http://schemas.microsoft.com/office/drawing/2014/main" val="10001"/>
                  </a:ext>
                </a:extLst>
              </a:tr>
              <a:tr h="381000">
                <a:tc>
                  <a:txBody>
                    <a:bodyPr/>
                    <a:lstStyle/>
                    <a:p>
                      <a:pPr marL="0" indent="0" algn="l">
                        <a:buNone/>
                      </a:pPr>
                      <a:r>
                        <a:rPr lang="en-US" sz="1100" b="1">
                          <a:solidFill>
                            <a:srgbClr val="1A1A1A"/>
                          </a:solidFill>
                          <a:latin typeface="Calibri" pitchFamily="34" charset="0"/>
                          <a:ea typeface="Calibri" pitchFamily="34" charset="-122"/>
                          <a:cs typeface="Calibri" pitchFamily="34" charset="-120"/>
                        </a:rPr>
                        <a:t>Net Margin</a:t>
                      </a:r>
                      <a:endParaRPr lang="en-US" sz="1100">
                        <a:latin typeface="Calibri" charset="0"/>
                        <a:ea typeface="Calibri" charset="0"/>
                        <a:cs typeface="Calibri" charset="0"/>
                      </a:endParaRPr>
                    </a:p>
                  </a:txBody>
                  <a:tcPr>
                    <a:lnL w="0" cap="flat" cmpd="sng" algn="ctr">
                      <a:noFill/>
                    </a:lnL>
                    <a:lnR w="0" cap="flat" cmpd="sng" algn="ctr">
                      <a:noFill/>
                    </a:lnR>
                    <a:lnT w="0" cap="flat" cmpd="sng" algn="ctr">
                      <a:noFill/>
                    </a:lnT>
                    <a:lnB w="0" cap="flat" cmpd="sng" algn="ctr">
                      <a:noFill/>
                    </a:lnB>
                    <a:solidFill>
                      <a:srgbClr val="F9F9F9"/>
                    </a:solidFill>
                  </a:tcPr>
                </a:tc>
                <a:tc>
                  <a:txBody>
                    <a:bodyPr/>
                    <a:lstStyle/>
                    <a:p>
                      <a:pPr marL="0" indent="0" algn="ctr">
                        <a:buNone/>
                      </a:pPr>
                      <a:r>
                        <a:rPr lang="en-US" sz="1100">
                          <a:solidFill>
                            <a:srgbClr val="BB0000"/>
                          </a:solidFill>
                          <a:latin typeface="Calibri" pitchFamily="34" charset="0"/>
                          <a:ea typeface="Calibri" pitchFamily="34" charset="-122"/>
                          <a:cs typeface="Calibri" pitchFamily="34" charset="-120"/>
                        </a:rPr>
                        <a:t>30.1%</a:t>
                      </a:r>
                      <a:endParaRPr lang="en-US" sz="1100">
                        <a:solidFill>
                          <a:srgbClr val="BB0000"/>
                        </a:solidFill>
                        <a:latin typeface="Calibri" charset="0"/>
                        <a:ea typeface="Calibri" charset="0"/>
                        <a:cs typeface="Calibri" charset="0"/>
                      </a:endParaRPr>
                    </a:p>
                  </a:txBody>
                  <a:tcPr>
                    <a:lnL w="0" cap="flat" cmpd="sng" algn="ctr">
                      <a:noFill/>
                    </a:lnL>
                    <a:lnR w="0" cap="flat" cmpd="sng" algn="ctr">
                      <a:noFill/>
                    </a:lnR>
                    <a:lnT w="0" cap="flat" cmpd="sng" algn="ctr">
                      <a:noFill/>
                    </a:lnT>
                    <a:lnB w="0" cap="flat" cmpd="sng" algn="ctr">
                      <a:noFill/>
                    </a:lnB>
                    <a:solidFill>
                      <a:srgbClr val="F9F9F9"/>
                    </a:solidFill>
                  </a:tcPr>
                </a:tc>
                <a:tc>
                  <a:txBody>
                    <a:bodyPr/>
                    <a:lstStyle/>
                    <a:p>
                      <a:pPr marL="0" indent="0" algn="ctr">
                        <a:buNone/>
                      </a:pPr>
                      <a:r>
                        <a:rPr lang="en-US" sz="1100">
                          <a:solidFill>
                            <a:srgbClr val="1A1A1A"/>
                          </a:solidFill>
                          <a:latin typeface="Calibri" pitchFamily="34" charset="0"/>
                          <a:ea typeface="Calibri" pitchFamily="34" charset="-122"/>
                          <a:cs typeface="Calibri" pitchFamily="34" charset="-120"/>
                        </a:rPr>
                        <a:t>32.8%</a:t>
                      </a:r>
                      <a:endParaRPr lang="en-US" sz="1100">
                        <a:latin typeface="Calibri" charset="0"/>
                        <a:ea typeface="Calibri" charset="0"/>
                        <a:cs typeface="Calibri" charset="0"/>
                      </a:endParaRPr>
                    </a:p>
                  </a:txBody>
                  <a:tcPr>
                    <a:lnL w="0" cap="flat" cmpd="sng" algn="ctr">
                      <a:noFill/>
                    </a:lnL>
                    <a:lnR w="0" cap="flat" cmpd="sng" algn="ctr">
                      <a:noFill/>
                    </a:lnR>
                    <a:lnT w="0" cap="flat" cmpd="sng" algn="ctr">
                      <a:noFill/>
                    </a:lnT>
                    <a:lnB w="0" cap="flat" cmpd="sng" algn="ctr">
                      <a:noFill/>
                    </a:lnB>
                    <a:solidFill>
                      <a:srgbClr val="F9F9F9"/>
                    </a:solidFill>
                  </a:tcPr>
                </a:tc>
                <a:tc>
                  <a:txBody>
                    <a:bodyPr/>
                    <a:lstStyle/>
                    <a:p>
                      <a:pPr marL="0" indent="0" algn="ctr">
                        <a:buNone/>
                      </a:pPr>
                      <a:r>
                        <a:rPr lang="en-US" sz="1100">
                          <a:solidFill>
                            <a:srgbClr val="1A1A1A"/>
                          </a:solidFill>
                          <a:latin typeface="Calibri" pitchFamily="34" charset="0"/>
                          <a:ea typeface="Calibri" pitchFamily="34" charset="-122"/>
                          <a:cs typeface="Calibri" pitchFamily="34" charset="-120"/>
                        </a:rPr>
                        <a:t>39.0%</a:t>
                      </a:r>
                      <a:endParaRPr lang="en-US" sz="1100">
                        <a:latin typeface="Calibri" charset="0"/>
                        <a:ea typeface="Calibri" charset="0"/>
                        <a:cs typeface="Calibri" charset="0"/>
                      </a:endParaRPr>
                    </a:p>
                  </a:txBody>
                  <a:tcPr>
                    <a:lnL w="0" cap="flat" cmpd="sng" algn="ctr">
                      <a:noFill/>
                    </a:lnL>
                    <a:lnR w="0" cap="flat" cmpd="sng" algn="ctr">
                      <a:noFill/>
                    </a:lnR>
                    <a:lnT w="0" cap="flat" cmpd="sng" algn="ctr">
                      <a:noFill/>
                    </a:lnT>
                    <a:lnB w="0" cap="flat" cmpd="sng" algn="ctr">
                      <a:noFill/>
                    </a:lnB>
                    <a:solidFill>
                      <a:srgbClr val="F9F9F9"/>
                    </a:solidFill>
                  </a:tcPr>
                </a:tc>
                <a:extLst>
                  <a:ext uri="{0D108BD9-81ED-4DB2-BD59-A6C34878D82A}">
                    <a16:rowId xmlns:a16="http://schemas.microsoft.com/office/drawing/2014/main" val="10002"/>
                  </a:ext>
                </a:extLst>
              </a:tr>
              <a:tr h="381000">
                <a:tc>
                  <a:txBody>
                    <a:bodyPr/>
                    <a:lstStyle/>
                    <a:p>
                      <a:pPr marL="0" indent="0" algn="l">
                        <a:buNone/>
                      </a:pPr>
                      <a:r>
                        <a:rPr lang="en-US" sz="1100" b="1">
                          <a:solidFill>
                            <a:srgbClr val="1A1A1A"/>
                          </a:solidFill>
                          <a:latin typeface="Calibri" pitchFamily="34" charset="0"/>
                          <a:ea typeface="Calibri" pitchFamily="34" charset="-122"/>
                          <a:cs typeface="Calibri" pitchFamily="34" charset="-120"/>
                        </a:rPr>
                        <a:t>ROE</a:t>
                      </a:r>
                      <a:endParaRPr lang="en-US" sz="1100">
                        <a:latin typeface="Calibri" charset="0"/>
                        <a:ea typeface="Calibri" charset="0"/>
                        <a:cs typeface="Calibri" charset="0"/>
                      </a:endParaRPr>
                    </a:p>
                  </a:txBody>
                  <a:tcPr>
                    <a:lnL w="0" cap="flat" cmpd="sng" algn="ctr">
                      <a:noFill/>
                    </a:lnL>
                    <a:lnR w="0" cap="flat" cmpd="sng" algn="ctr">
                      <a:noFill/>
                    </a:lnR>
                    <a:lnT w="0" cap="flat" cmpd="sng" algn="ctr">
                      <a:noFill/>
                    </a:lnT>
                    <a:lnB w="0" cap="flat" cmpd="sng" algn="ctr">
                      <a:noFill/>
                    </a:lnB>
                    <a:solidFill>
                      <a:srgbClr val="FFFFFF"/>
                    </a:solidFill>
                  </a:tcPr>
                </a:tc>
                <a:tc>
                  <a:txBody>
                    <a:bodyPr/>
                    <a:lstStyle/>
                    <a:p>
                      <a:pPr marL="0" indent="0" algn="ctr">
                        <a:buNone/>
                      </a:pPr>
                      <a:r>
                        <a:rPr lang="en-US" sz="1100">
                          <a:solidFill>
                            <a:srgbClr val="BB0000"/>
                          </a:solidFill>
                          <a:latin typeface="Calibri" pitchFamily="34" charset="0"/>
                          <a:ea typeface="Calibri" pitchFamily="34" charset="-122"/>
                          <a:cs typeface="Calibri" pitchFamily="34" charset="-120"/>
                        </a:rPr>
                        <a:t>30.2%</a:t>
                      </a:r>
                      <a:endParaRPr lang="en-US" sz="1100">
                        <a:solidFill>
                          <a:srgbClr val="BB0000"/>
                        </a:solidFill>
                        <a:latin typeface="Calibri" charset="0"/>
                        <a:ea typeface="Calibri" charset="0"/>
                        <a:cs typeface="Calibri" charset="0"/>
                      </a:endParaRPr>
                    </a:p>
                  </a:txBody>
                  <a:tcPr>
                    <a:lnL w="0" cap="flat" cmpd="sng" algn="ctr">
                      <a:noFill/>
                    </a:lnL>
                    <a:lnR w="0" cap="flat" cmpd="sng" algn="ctr">
                      <a:noFill/>
                    </a:lnR>
                    <a:lnT w="0" cap="flat" cmpd="sng" algn="ctr">
                      <a:noFill/>
                    </a:lnT>
                    <a:lnB w="0" cap="flat" cmpd="sng" algn="ctr">
                      <a:noFill/>
                    </a:lnB>
                    <a:solidFill>
                      <a:srgbClr val="FFFFFF"/>
                    </a:solidFill>
                  </a:tcPr>
                </a:tc>
                <a:tc>
                  <a:txBody>
                    <a:bodyPr/>
                    <a:lstStyle/>
                    <a:p>
                      <a:pPr marL="0" indent="0" algn="ctr">
                        <a:buNone/>
                      </a:pPr>
                      <a:r>
                        <a:rPr lang="en-US" sz="1100">
                          <a:solidFill>
                            <a:srgbClr val="1A1A1A"/>
                          </a:solidFill>
                          <a:latin typeface="Calibri" pitchFamily="34" charset="0"/>
                          <a:ea typeface="Calibri" pitchFamily="34" charset="-122"/>
                          <a:cs typeface="Calibri" pitchFamily="34" charset="-120"/>
                        </a:rPr>
                        <a:t>34.5%</a:t>
                      </a:r>
                      <a:endParaRPr lang="en-US" sz="1100">
                        <a:latin typeface="Calibri" charset="0"/>
                        <a:ea typeface="Calibri" charset="0"/>
                        <a:cs typeface="Calibri" charset="0"/>
                      </a:endParaRPr>
                    </a:p>
                  </a:txBody>
                  <a:tcPr>
                    <a:lnL w="0" cap="flat" cmpd="sng" algn="ctr">
                      <a:noFill/>
                    </a:lnL>
                    <a:lnR w="0" cap="flat" cmpd="sng" algn="ctr">
                      <a:noFill/>
                    </a:lnR>
                    <a:lnT w="0" cap="flat" cmpd="sng" algn="ctr">
                      <a:noFill/>
                    </a:lnT>
                    <a:lnB w="0" cap="flat" cmpd="sng" algn="ctr">
                      <a:noFill/>
                    </a:lnB>
                    <a:solidFill>
                      <a:srgbClr val="FFFFFF"/>
                    </a:solidFill>
                  </a:tcPr>
                </a:tc>
                <a:tc>
                  <a:txBody>
                    <a:bodyPr/>
                    <a:lstStyle/>
                    <a:p>
                      <a:pPr marL="0" indent="0" algn="ctr">
                        <a:buNone/>
                      </a:pPr>
                      <a:r>
                        <a:rPr lang="en-US" sz="1100">
                          <a:solidFill>
                            <a:srgbClr val="1A1A1A"/>
                          </a:solidFill>
                          <a:latin typeface="Calibri" pitchFamily="34" charset="0"/>
                          <a:ea typeface="Calibri" pitchFamily="34" charset="-122"/>
                          <a:cs typeface="Calibri" pitchFamily="34" charset="-120"/>
                        </a:rPr>
                        <a:t>35%</a:t>
                      </a:r>
                      <a:endParaRPr lang="en-US" sz="1100">
                        <a:latin typeface="Calibri" charset="0"/>
                        <a:ea typeface="Calibri" charset="0"/>
                        <a:cs typeface="Calibri" charset="0"/>
                      </a:endParaRPr>
                    </a:p>
                  </a:txBody>
                  <a:tcPr>
                    <a:lnL w="0" cap="flat" cmpd="sng" algn="ctr">
                      <a:noFill/>
                    </a:lnL>
                    <a:lnR w="0" cap="flat" cmpd="sng" algn="ctr">
                      <a:noFill/>
                    </a:lnR>
                    <a:lnT w="0" cap="flat" cmpd="sng" algn="ctr">
                      <a:noFill/>
                    </a:lnT>
                    <a:lnB w="0" cap="flat" cmpd="sng" algn="ctr">
                      <a:noFill/>
                    </a:lnB>
                    <a:solidFill>
                      <a:srgbClr val="FFFFFF"/>
                    </a:solidFill>
                  </a:tcPr>
                </a:tc>
                <a:extLst>
                  <a:ext uri="{0D108BD9-81ED-4DB2-BD59-A6C34878D82A}">
                    <a16:rowId xmlns:a16="http://schemas.microsoft.com/office/drawing/2014/main" val="10003"/>
                  </a:ext>
                </a:extLst>
              </a:tr>
              <a:tr h="381000">
                <a:tc>
                  <a:txBody>
                    <a:bodyPr/>
                    <a:lstStyle/>
                    <a:p>
                      <a:pPr marL="0" indent="0" algn="l">
                        <a:buNone/>
                      </a:pPr>
                      <a:r>
                        <a:rPr lang="en-US" sz="1100" b="1">
                          <a:solidFill>
                            <a:srgbClr val="1A1A1A"/>
                          </a:solidFill>
                          <a:latin typeface="Calibri" pitchFamily="34" charset="0"/>
                          <a:ea typeface="Calibri" pitchFamily="34" charset="-122"/>
                          <a:cs typeface="Calibri" pitchFamily="34" charset="-120"/>
                        </a:rPr>
                        <a:t>ROA</a:t>
                      </a:r>
                      <a:endParaRPr lang="en-US" sz="1100">
                        <a:latin typeface="Calibri" charset="0"/>
                        <a:ea typeface="Calibri" charset="0"/>
                        <a:cs typeface="Calibri" charset="0"/>
                      </a:endParaRPr>
                    </a:p>
                  </a:txBody>
                  <a:tcPr>
                    <a:lnL w="0" cap="flat" cmpd="sng" algn="ctr">
                      <a:noFill/>
                    </a:lnL>
                    <a:lnR w="0" cap="flat" cmpd="sng" algn="ctr">
                      <a:noFill/>
                    </a:lnR>
                    <a:lnT w="0" cap="flat" cmpd="sng" algn="ctr">
                      <a:noFill/>
                    </a:lnT>
                    <a:lnB w="0" cap="flat" cmpd="sng" algn="ctr">
                      <a:noFill/>
                    </a:lnB>
                    <a:solidFill>
                      <a:srgbClr val="F9F9F9"/>
                    </a:solidFill>
                  </a:tcPr>
                </a:tc>
                <a:tc>
                  <a:txBody>
                    <a:bodyPr/>
                    <a:lstStyle/>
                    <a:p>
                      <a:pPr marL="0" indent="0" algn="ctr">
                        <a:buNone/>
                      </a:pPr>
                      <a:r>
                        <a:rPr lang="en-US" sz="1100">
                          <a:solidFill>
                            <a:srgbClr val="BB0000"/>
                          </a:solidFill>
                          <a:latin typeface="Calibri" pitchFamily="34" charset="0"/>
                          <a:ea typeface="Calibri" pitchFamily="34" charset="-122"/>
                          <a:cs typeface="Calibri" pitchFamily="34" charset="-120"/>
                        </a:rPr>
                        <a:t>16.2%</a:t>
                      </a:r>
                      <a:endParaRPr lang="en-US" sz="1100">
                        <a:solidFill>
                          <a:srgbClr val="BB0000"/>
                        </a:solidFill>
                        <a:latin typeface="Calibri" charset="0"/>
                        <a:ea typeface="Calibri" charset="0"/>
                        <a:cs typeface="Calibri" charset="0"/>
                      </a:endParaRPr>
                    </a:p>
                  </a:txBody>
                  <a:tcPr>
                    <a:lnL w="0" cap="flat" cmpd="sng" algn="ctr">
                      <a:noFill/>
                    </a:lnL>
                    <a:lnR w="0" cap="flat" cmpd="sng" algn="ctr">
                      <a:noFill/>
                    </a:lnR>
                    <a:lnT w="0" cap="flat" cmpd="sng" algn="ctr">
                      <a:noFill/>
                    </a:lnT>
                    <a:lnB w="0" cap="flat" cmpd="sng" algn="ctr">
                      <a:noFill/>
                    </a:lnB>
                    <a:solidFill>
                      <a:srgbClr val="F9F9F9"/>
                    </a:solidFill>
                  </a:tcPr>
                </a:tc>
                <a:tc>
                  <a:txBody>
                    <a:bodyPr/>
                    <a:lstStyle/>
                    <a:p>
                      <a:pPr marL="0" indent="0" algn="ctr">
                        <a:buNone/>
                      </a:pPr>
                      <a:r>
                        <a:rPr lang="en-US" sz="1100">
                          <a:solidFill>
                            <a:srgbClr val="1A1A1A"/>
                          </a:solidFill>
                          <a:latin typeface="Calibri" pitchFamily="34" charset="0"/>
                          <a:ea typeface="Calibri" pitchFamily="34" charset="-122"/>
                          <a:cs typeface="Calibri" pitchFamily="34" charset="-120"/>
                        </a:rPr>
                        <a:t>15.1%</a:t>
                      </a:r>
                      <a:endParaRPr lang="en-US" sz="1100">
                        <a:latin typeface="Calibri" charset="0"/>
                        <a:ea typeface="Calibri" charset="0"/>
                        <a:cs typeface="Calibri" charset="0"/>
                      </a:endParaRPr>
                    </a:p>
                  </a:txBody>
                  <a:tcPr>
                    <a:lnL w="0" cap="flat" cmpd="sng" algn="ctr">
                      <a:noFill/>
                    </a:lnL>
                    <a:lnR w="0" cap="flat" cmpd="sng" algn="ctr">
                      <a:noFill/>
                    </a:lnR>
                    <a:lnT w="0" cap="flat" cmpd="sng" algn="ctr">
                      <a:noFill/>
                    </a:lnT>
                    <a:lnB w="0" cap="flat" cmpd="sng" algn="ctr">
                      <a:noFill/>
                    </a:lnB>
                    <a:solidFill>
                      <a:srgbClr val="F9F9F9"/>
                    </a:solidFill>
                  </a:tcPr>
                </a:tc>
                <a:tc>
                  <a:txBody>
                    <a:bodyPr/>
                    <a:lstStyle/>
                    <a:p>
                      <a:pPr marL="0" indent="0" algn="ctr">
                        <a:buNone/>
                      </a:pPr>
                      <a:r>
                        <a:rPr lang="en-US" sz="1100">
                          <a:solidFill>
                            <a:srgbClr val="1A1A1A"/>
                          </a:solidFill>
                          <a:latin typeface="Calibri" pitchFamily="34" charset="0"/>
                          <a:ea typeface="Calibri" pitchFamily="34" charset="-122"/>
                          <a:cs typeface="Calibri" pitchFamily="34" charset="-120"/>
                        </a:rPr>
                        <a:t>14%</a:t>
                      </a:r>
                      <a:endParaRPr lang="en-US" sz="1100">
                        <a:latin typeface="Calibri" charset="0"/>
                        <a:ea typeface="Calibri" charset="0"/>
                        <a:cs typeface="Calibri" charset="0"/>
                      </a:endParaRPr>
                    </a:p>
                  </a:txBody>
                  <a:tcPr>
                    <a:lnL w="0" cap="flat" cmpd="sng" algn="ctr">
                      <a:noFill/>
                    </a:lnL>
                    <a:lnR w="0" cap="flat" cmpd="sng" algn="ctr">
                      <a:noFill/>
                    </a:lnR>
                    <a:lnT w="0" cap="flat" cmpd="sng" algn="ctr">
                      <a:noFill/>
                    </a:lnT>
                    <a:lnB w="0" cap="flat" cmpd="sng" algn="ctr">
                      <a:noFill/>
                    </a:lnB>
                    <a:solidFill>
                      <a:srgbClr val="F9F9F9"/>
                    </a:solidFill>
                  </a:tcPr>
                </a:tc>
                <a:extLst>
                  <a:ext uri="{0D108BD9-81ED-4DB2-BD59-A6C34878D82A}">
                    <a16:rowId xmlns:a16="http://schemas.microsoft.com/office/drawing/2014/main" val="10004"/>
                  </a:ext>
                </a:extLst>
              </a:tr>
              <a:tr h="381000">
                <a:tc>
                  <a:txBody>
                    <a:bodyPr/>
                    <a:lstStyle/>
                    <a:p>
                      <a:pPr marL="0" indent="0" algn="l">
                        <a:buNone/>
                      </a:pPr>
                      <a:r>
                        <a:rPr lang="en-US" sz="1100" b="1">
                          <a:solidFill>
                            <a:srgbClr val="1A1A1A"/>
                          </a:solidFill>
                          <a:latin typeface="Calibri" pitchFamily="34" charset="0"/>
                          <a:ea typeface="Calibri" pitchFamily="34" charset="-122"/>
                          <a:cs typeface="Calibri" pitchFamily="34" charset="-120"/>
                        </a:rPr>
                        <a:t>Rev Growth</a:t>
                      </a:r>
                      <a:endParaRPr lang="en-US" sz="1100">
                        <a:latin typeface="Calibri" charset="0"/>
                        <a:ea typeface="Calibri" charset="0"/>
                        <a:cs typeface="Calibri" charset="0"/>
                      </a:endParaRPr>
                    </a:p>
                  </a:txBody>
                  <a:tcPr>
                    <a:lnL w="0" cap="flat" cmpd="sng" algn="ctr">
                      <a:noFill/>
                    </a:lnL>
                    <a:lnR w="0" cap="flat" cmpd="sng" algn="ctr">
                      <a:noFill/>
                    </a:lnR>
                    <a:lnT w="0" cap="flat" cmpd="sng" algn="ctr">
                      <a:noFill/>
                    </a:lnT>
                    <a:lnB w="0" cap="flat" cmpd="sng" algn="ctr">
                      <a:noFill/>
                    </a:lnB>
                    <a:solidFill>
                      <a:srgbClr val="FFFFFF"/>
                    </a:solidFill>
                  </a:tcPr>
                </a:tc>
                <a:tc>
                  <a:txBody>
                    <a:bodyPr/>
                    <a:lstStyle/>
                    <a:p>
                      <a:pPr marL="0" indent="0" algn="ctr">
                        <a:buNone/>
                      </a:pPr>
                      <a:r>
                        <a:rPr lang="en-US" sz="1100">
                          <a:solidFill>
                            <a:srgbClr val="BB0000"/>
                          </a:solidFill>
                          <a:latin typeface="Calibri" pitchFamily="34" charset="0"/>
                          <a:ea typeface="Calibri" pitchFamily="34" charset="-122"/>
                          <a:cs typeface="Calibri" pitchFamily="34" charset="-120"/>
                        </a:rPr>
                        <a:t>+22.2%</a:t>
                      </a:r>
                      <a:endParaRPr lang="en-US" sz="1100">
                        <a:solidFill>
                          <a:srgbClr val="BB0000"/>
                        </a:solidFill>
                        <a:latin typeface="Calibri" charset="0"/>
                        <a:ea typeface="Calibri" charset="0"/>
                        <a:cs typeface="Calibri" charset="0"/>
                      </a:endParaRPr>
                    </a:p>
                  </a:txBody>
                  <a:tcPr>
                    <a:lnL w="0" cap="flat" cmpd="sng" algn="ctr">
                      <a:noFill/>
                    </a:lnL>
                    <a:lnR w="0" cap="flat" cmpd="sng" algn="ctr">
                      <a:noFill/>
                    </a:lnR>
                    <a:lnT w="0" cap="flat" cmpd="sng" algn="ctr">
                      <a:noFill/>
                    </a:lnT>
                    <a:lnB w="0" cap="flat" cmpd="sng" algn="ctr">
                      <a:noFill/>
                    </a:lnB>
                    <a:solidFill>
                      <a:srgbClr val="FFFFFF"/>
                    </a:solidFill>
                  </a:tcPr>
                </a:tc>
                <a:tc>
                  <a:txBody>
                    <a:bodyPr/>
                    <a:lstStyle/>
                    <a:p>
                      <a:pPr marL="0" indent="0" algn="ctr">
                        <a:buNone/>
                      </a:pPr>
                      <a:r>
                        <a:rPr lang="en-US" sz="1100">
                          <a:solidFill>
                            <a:srgbClr val="1A1A1A"/>
                          </a:solidFill>
                          <a:latin typeface="Calibri" pitchFamily="34" charset="0"/>
                          <a:ea typeface="Calibri" pitchFamily="34" charset="-122"/>
                          <a:cs typeface="Calibri" pitchFamily="34" charset="-120"/>
                        </a:rPr>
                        <a:t>+15%</a:t>
                      </a:r>
                      <a:endParaRPr lang="en-US" sz="1100">
                        <a:latin typeface="Calibri" charset="0"/>
                        <a:ea typeface="Calibri" charset="0"/>
                        <a:cs typeface="Calibri" charset="0"/>
                      </a:endParaRPr>
                    </a:p>
                  </a:txBody>
                  <a:tcPr>
                    <a:lnL w="0" cap="flat" cmpd="sng" algn="ctr">
                      <a:noFill/>
                    </a:lnL>
                    <a:lnR w="0" cap="flat" cmpd="sng" algn="ctr">
                      <a:noFill/>
                    </a:lnR>
                    <a:lnT w="0" cap="flat" cmpd="sng" algn="ctr">
                      <a:noFill/>
                    </a:lnT>
                    <a:lnB w="0" cap="flat" cmpd="sng" algn="ctr">
                      <a:noFill/>
                    </a:lnB>
                    <a:solidFill>
                      <a:srgbClr val="FFFFFF"/>
                    </a:solidFill>
                  </a:tcPr>
                </a:tc>
                <a:tc>
                  <a:txBody>
                    <a:bodyPr/>
                    <a:lstStyle/>
                    <a:p>
                      <a:pPr marL="0" indent="0" algn="ctr">
                        <a:buNone/>
                      </a:pPr>
                      <a:r>
                        <a:rPr lang="en-US" sz="1100">
                          <a:solidFill>
                            <a:srgbClr val="1A1A1A"/>
                          </a:solidFill>
                          <a:latin typeface="Calibri" pitchFamily="34" charset="0"/>
                          <a:ea typeface="Calibri" pitchFamily="34" charset="-122"/>
                          <a:cs typeface="Calibri" pitchFamily="34" charset="-120"/>
                        </a:rPr>
                        <a:t>+16%</a:t>
                      </a:r>
                      <a:endParaRPr lang="en-US" sz="1100">
                        <a:latin typeface="Calibri" charset="0"/>
                        <a:ea typeface="Calibri" charset="0"/>
                        <a:cs typeface="Calibri" charset="0"/>
                      </a:endParaRPr>
                    </a:p>
                  </a:txBody>
                  <a:tcPr>
                    <a:lnL w="0" cap="flat" cmpd="sng" algn="ctr">
                      <a:noFill/>
                    </a:lnL>
                    <a:lnR w="0" cap="flat" cmpd="sng" algn="ctr">
                      <a:noFill/>
                    </a:lnR>
                    <a:lnT w="0" cap="flat" cmpd="sng" algn="ctr">
                      <a:noFill/>
                    </a:lnT>
                    <a:lnB w="0" cap="flat" cmpd="sng" algn="ctr">
                      <a:noFill/>
                    </a:lnB>
                    <a:solidFill>
                      <a:srgbClr val="FFFFFF"/>
                    </a:solidFill>
                  </a:tcPr>
                </a:tc>
                <a:extLst>
                  <a:ext uri="{0D108BD9-81ED-4DB2-BD59-A6C34878D82A}">
                    <a16:rowId xmlns:a16="http://schemas.microsoft.com/office/drawing/2014/main" val="10005"/>
                  </a:ext>
                </a:extLst>
              </a:tr>
            </a:tbl>
          </a:graphicData>
        </a:graphic>
      </p:graphicFrame>
      <p:sp>
        <p:nvSpPr>
          <p:cNvPr id="10" name="TextBox 9">
            <a:extLst>
              <a:ext uri="{FF2B5EF4-FFF2-40B4-BE49-F238E27FC236}">
                <a16:creationId xmlns:a16="http://schemas.microsoft.com/office/drawing/2014/main" id="{80CB121D-0B27-9532-87F0-A5728AD93871}"/>
              </a:ext>
            </a:extLst>
          </p:cNvPr>
          <p:cNvSpPr txBox="1"/>
          <p:nvPr/>
        </p:nvSpPr>
        <p:spPr>
          <a:xfrm>
            <a:off x="5292619" y="1340655"/>
            <a:ext cx="4572000" cy="307777"/>
          </a:xfrm>
          <a:prstGeom prst="rect">
            <a:avLst/>
          </a:prstGeom>
          <a:noFill/>
        </p:spPr>
        <p:txBody>
          <a:bodyPr wrap="square">
            <a:spAutoFit/>
          </a:bodyPr>
          <a:lstStyle/>
          <a:p>
            <a:r>
              <a:rPr lang="en-US" sz="1400" b="1">
                <a:solidFill>
                  <a:srgbClr val="BB0000"/>
                </a:solidFill>
                <a:latin typeface="Calibri" pitchFamily="34" charset="0"/>
                <a:ea typeface="Calibri" pitchFamily="34" charset="-122"/>
                <a:cs typeface="Calibri" pitchFamily="34" charset="-120"/>
              </a:rPr>
              <a:t>Key Metrics - META vs. Peers</a:t>
            </a:r>
            <a:endParaRPr lang="en-US" sz="1400">
              <a:solidFill>
                <a:srgbClr val="BB0000"/>
              </a:solidFill>
            </a:endParaRPr>
          </a:p>
        </p:txBody>
      </p:sp>
      <p:sp>
        <p:nvSpPr>
          <p:cNvPr id="11" name="Shape 5">
            <a:extLst>
              <a:ext uri="{FF2B5EF4-FFF2-40B4-BE49-F238E27FC236}">
                <a16:creationId xmlns:a16="http://schemas.microsoft.com/office/drawing/2014/main" id="{7B031345-F602-DA21-784A-C1B2CE320893}"/>
              </a:ext>
            </a:extLst>
          </p:cNvPr>
          <p:cNvSpPr/>
          <p:nvPr/>
        </p:nvSpPr>
        <p:spPr>
          <a:xfrm>
            <a:off x="396240" y="4929518"/>
            <a:ext cx="1965960" cy="1005840"/>
          </a:xfrm>
          <a:prstGeom prst="rect">
            <a:avLst/>
          </a:prstGeom>
          <a:solidFill>
            <a:srgbClr val="F5F5F5"/>
          </a:solidFill>
          <a:ln w="12700">
            <a:solidFill>
              <a:srgbClr val="CCCCCC"/>
            </a:solidFill>
            <a:prstDash val="solid"/>
          </a:ln>
        </p:spPr>
        <p:txBody>
          <a:bodyPr anchor="ctr"/>
          <a:lstStyle/>
          <a:p>
            <a:pPr algn="ctr"/>
            <a:r>
              <a:rPr lang="en-US" b="1">
                <a:solidFill>
                  <a:srgbClr val="BB0000"/>
                </a:solidFill>
              </a:rPr>
              <a:t>30.1% </a:t>
            </a:r>
          </a:p>
          <a:p>
            <a:pPr algn="ctr"/>
            <a:r>
              <a:rPr lang="en-US" sz="1400" b="1">
                <a:solidFill>
                  <a:srgbClr val="666666"/>
                </a:solidFill>
              </a:rPr>
              <a:t>Net Profit Margin</a:t>
            </a:r>
          </a:p>
          <a:p>
            <a:pPr algn="ctr"/>
            <a:r>
              <a:rPr lang="en-US" sz="1200">
                <a:solidFill>
                  <a:srgbClr val="666666"/>
                </a:solidFill>
              </a:rPr>
              <a:t>Strong Profitability</a:t>
            </a:r>
          </a:p>
        </p:txBody>
      </p:sp>
      <p:sp>
        <p:nvSpPr>
          <p:cNvPr id="12" name="Shape 5">
            <a:extLst>
              <a:ext uri="{FF2B5EF4-FFF2-40B4-BE49-F238E27FC236}">
                <a16:creationId xmlns:a16="http://schemas.microsoft.com/office/drawing/2014/main" id="{24607672-ECCC-64BF-A2E0-D7EF058F2F24}"/>
              </a:ext>
            </a:extLst>
          </p:cNvPr>
          <p:cNvSpPr/>
          <p:nvPr/>
        </p:nvSpPr>
        <p:spPr>
          <a:xfrm>
            <a:off x="2606040" y="4929518"/>
            <a:ext cx="1965960" cy="1005840"/>
          </a:xfrm>
          <a:prstGeom prst="rect">
            <a:avLst/>
          </a:prstGeom>
          <a:solidFill>
            <a:srgbClr val="F5F5F5"/>
          </a:solidFill>
          <a:ln w="12700">
            <a:solidFill>
              <a:srgbClr val="CCCCCC"/>
            </a:solidFill>
            <a:prstDash val="solid"/>
          </a:ln>
        </p:spPr>
        <p:txBody>
          <a:bodyPr anchor="ctr"/>
          <a:lstStyle/>
          <a:p>
            <a:pPr algn="ctr"/>
            <a:r>
              <a:rPr lang="en-US" b="1">
                <a:solidFill>
                  <a:srgbClr val="BB0000"/>
                </a:solidFill>
              </a:rPr>
              <a:t>0.54x </a:t>
            </a:r>
          </a:p>
          <a:p>
            <a:pPr algn="ctr"/>
            <a:r>
              <a:rPr lang="en-US" sz="1400" b="1">
                <a:solidFill>
                  <a:srgbClr val="666666"/>
                </a:solidFill>
              </a:rPr>
              <a:t>Asset Turnover</a:t>
            </a:r>
          </a:p>
          <a:p>
            <a:pPr algn="ctr"/>
            <a:r>
              <a:rPr lang="en-US" sz="1200">
                <a:solidFill>
                  <a:srgbClr val="666666"/>
                </a:solidFill>
              </a:rPr>
              <a:t>Efficient asset use</a:t>
            </a:r>
          </a:p>
        </p:txBody>
      </p:sp>
      <p:sp>
        <p:nvSpPr>
          <p:cNvPr id="13" name="Shape 5">
            <a:extLst>
              <a:ext uri="{FF2B5EF4-FFF2-40B4-BE49-F238E27FC236}">
                <a16:creationId xmlns:a16="http://schemas.microsoft.com/office/drawing/2014/main" id="{925902D6-E82F-5DB1-F4F4-1B4EA06CC83E}"/>
              </a:ext>
            </a:extLst>
          </p:cNvPr>
          <p:cNvSpPr/>
          <p:nvPr/>
        </p:nvSpPr>
        <p:spPr>
          <a:xfrm>
            <a:off x="4754880" y="4929518"/>
            <a:ext cx="1965960" cy="1005840"/>
          </a:xfrm>
          <a:prstGeom prst="rect">
            <a:avLst/>
          </a:prstGeom>
          <a:solidFill>
            <a:srgbClr val="F5F5F5"/>
          </a:solidFill>
          <a:ln w="12700">
            <a:solidFill>
              <a:srgbClr val="CCCCCC"/>
            </a:solidFill>
            <a:prstDash val="solid"/>
          </a:ln>
        </p:spPr>
        <p:txBody>
          <a:bodyPr anchor="ctr"/>
          <a:lstStyle/>
          <a:p>
            <a:pPr algn="ctr"/>
            <a:r>
              <a:rPr lang="en-US" b="1">
                <a:solidFill>
                  <a:srgbClr val="BB0000"/>
                </a:solidFill>
              </a:rPr>
              <a:t>1.87x </a:t>
            </a:r>
          </a:p>
          <a:p>
            <a:pPr algn="ctr"/>
            <a:r>
              <a:rPr lang="en-US" sz="1400" b="1">
                <a:solidFill>
                  <a:srgbClr val="666666"/>
                </a:solidFill>
              </a:rPr>
              <a:t>Equity Multiplier</a:t>
            </a:r>
          </a:p>
          <a:p>
            <a:pPr algn="ctr"/>
            <a:r>
              <a:rPr lang="en-US" sz="1200">
                <a:solidFill>
                  <a:srgbClr val="666666"/>
                </a:solidFill>
              </a:rPr>
              <a:t>Moderate Leverage</a:t>
            </a:r>
          </a:p>
        </p:txBody>
      </p:sp>
      <p:sp>
        <p:nvSpPr>
          <p:cNvPr id="15" name="Shape 17">
            <a:extLst>
              <a:ext uri="{FF2B5EF4-FFF2-40B4-BE49-F238E27FC236}">
                <a16:creationId xmlns:a16="http://schemas.microsoft.com/office/drawing/2014/main" id="{D27932CC-BB1F-BABF-8658-A6AB2631EA7F}"/>
              </a:ext>
            </a:extLst>
          </p:cNvPr>
          <p:cNvSpPr/>
          <p:nvPr/>
        </p:nvSpPr>
        <p:spPr>
          <a:xfrm>
            <a:off x="6903720" y="4895850"/>
            <a:ext cx="1965960" cy="1005840"/>
          </a:xfrm>
          <a:prstGeom prst="rect">
            <a:avLst/>
          </a:prstGeom>
          <a:solidFill>
            <a:srgbClr val="BB0000"/>
          </a:solidFill>
          <a:ln w="12700">
            <a:solidFill>
              <a:srgbClr val="990011"/>
            </a:solidFill>
            <a:prstDash val="solid"/>
          </a:ln>
        </p:spPr>
        <p:txBody>
          <a:bodyPr anchor="ctr"/>
          <a:lstStyle/>
          <a:p>
            <a:pPr algn="ctr"/>
            <a:r>
              <a:rPr lang="en-US" b="1">
                <a:solidFill>
                  <a:schemeClr val="bg1"/>
                </a:solidFill>
              </a:rPr>
              <a:t>30.2% </a:t>
            </a:r>
          </a:p>
          <a:p>
            <a:pPr algn="ctr"/>
            <a:r>
              <a:rPr lang="en-US" sz="1400" b="1">
                <a:solidFill>
                  <a:schemeClr val="bg1"/>
                </a:solidFill>
              </a:rPr>
              <a:t>ROE</a:t>
            </a:r>
          </a:p>
          <a:p>
            <a:pPr algn="ctr"/>
            <a:r>
              <a:rPr lang="en-US" sz="1200">
                <a:solidFill>
                  <a:schemeClr val="bg1"/>
                </a:solidFill>
              </a:rPr>
              <a:t>Strong Return</a:t>
            </a:r>
          </a:p>
        </p:txBody>
      </p:sp>
      <p:sp>
        <p:nvSpPr>
          <p:cNvPr id="16" name="TextBox 15">
            <a:extLst>
              <a:ext uri="{FF2B5EF4-FFF2-40B4-BE49-F238E27FC236}">
                <a16:creationId xmlns:a16="http://schemas.microsoft.com/office/drawing/2014/main" id="{5E543183-7F3B-6017-7BF2-C9E24F478476}"/>
              </a:ext>
            </a:extLst>
          </p:cNvPr>
          <p:cNvSpPr txBox="1"/>
          <p:nvPr/>
        </p:nvSpPr>
        <p:spPr>
          <a:xfrm>
            <a:off x="235428" y="4463758"/>
            <a:ext cx="2556588" cy="307777"/>
          </a:xfrm>
          <a:prstGeom prst="rect">
            <a:avLst/>
          </a:prstGeom>
          <a:noFill/>
        </p:spPr>
        <p:txBody>
          <a:bodyPr wrap="square" rtlCol="0">
            <a:spAutoFit/>
          </a:bodyPr>
          <a:lstStyle/>
          <a:p>
            <a:r>
              <a:rPr lang="en-US" sz="1400" b="1">
                <a:solidFill>
                  <a:srgbClr val="BB0000"/>
                </a:solidFill>
              </a:rPr>
              <a:t>ROE Breakdown</a:t>
            </a:r>
          </a:p>
        </p:txBody>
      </p:sp>
      <p:pic>
        <p:nvPicPr>
          <p:cNvPr id="17" name="Picture 2">
            <a:extLst>
              <a:ext uri="{FF2B5EF4-FFF2-40B4-BE49-F238E27FC236}">
                <a16:creationId xmlns:a16="http://schemas.microsoft.com/office/drawing/2014/main" id="{A0619D54-B16D-BE5F-9C1F-AE10C2B3F44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49774" y="189928"/>
            <a:ext cx="1381760" cy="7772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011265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E121E8-EE9E-BD55-2628-7168AFC1FDAD}"/>
              </a:ext>
            </a:extLst>
          </p:cNvPr>
          <p:cNvSpPr>
            <a:spLocks noGrp="1"/>
          </p:cNvSpPr>
          <p:nvPr>
            <p:ph type="title"/>
          </p:nvPr>
        </p:nvSpPr>
        <p:spPr/>
        <p:txBody>
          <a:bodyPr>
            <a:normAutofit fontScale="90000"/>
          </a:bodyPr>
          <a:lstStyle/>
          <a:p>
            <a:r>
              <a:rPr lang="en-US"/>
              <a:t>Valuation</a:t>
            </a:r>
          </a:p>
        </p:txBody>
      </p:sp>
      <p:graphicFrame>
        <p:nvGraphicFramePr>
          <p:cNvPr id="4" name="Table 0">
            <a:extLst>
              <a:ext uri="{FF2B5EF4-FFF2-40B4-BE49-F238E27FC236}">
                <a16:creationId xmlns:a16="http://schemas.microsoft.com/office/drawing/2014/main" id="{28F163EF-F453-8127-4DCA-2382FEC18C6D}"/>
              </a:ext>
            </a:extLst>
          </p:cNvPr>
          <p:cNvGraphicFramePr>
            <a:graphicFrameLocks noGrp="1"/>
          </p:cNvGraphicFramePr>
          <p:nvPr/>
        </p:nvGraphicFramePr>
        <p:xfrm>
          <a:off x="235428" y="1704649"/>
          <a:ext cx="4846320" cy="2103120"/>
        </p:xfrm>
        <a:graphic>
          <a:graphicData uri="http://schemas.openxmlformats.org/drawingml/2006/table">
            <a:tbl>
              <a:tblPr/>
              <a:tblGrid>
                <a:gridCol w="969264">
                  <a:extLst>
                    <a:ext uri="{9D8B030D-6E8A-4147-A177-3AD203B41FA5}">
                      <a16:colId xmlns:a16="http://schemas.microsoft.com/office/drawing/2014/main" val="20000"/>
                    </a:ext>
                  </a:extLst>
                </a:gridCol>
                <a:gridCol w="969264">
                  <a:extLst>
                    <a:ext uri="{9D8B030D-6E8A-4147-A177-3AD203B41FA5}">
                      <a16:colId xmlns:a16="http://schemas.microsoft.com/office/drawing/2014/main" val="20001"/>
                    </a:ext>
                  </a:extLst>
                </a:gridCol>
                <a:gridCol w="969264">
                  <a:extLst>
                    <a:ext uri="{9D8B030D-6E8A-4147-A177-3AD203B41FA5}">
                      <a16:colId xmlns:a16="http://schemas.microsoft.com/office/drawing/2014/main" val="20002"/>
                    </a:ext>
                  </a:extLst>
                </a:gridCol>
                <a:gridCol w="969264">
                  <a:extLst>
                    <a:ext uri="{9D8B030D-6E8A-4147-A177-3AD203B41FA5}">
                      <a16:colId xmlns:a16="http://schemas.microsoft.com/office/drawing/2014/main" val="20003"/>
                    </a:ext>
                  </a:extLst>
                </a:gridCol>
                <a:gridCol w="969264">
                  <a:extLst>
                    <a:ext uri="{9D8B030D-6E8A-4147-A177-3AD203B41FA5}">
                      <a16:colId xmlns:a16="http://schemas.microsoft.com/office/drawing/2014/main" val="20004"/>
                    </a:ext>
                  </a:extLst>
                </a:gridCol>
              </a:tblGrid>
              <a:tr h="350520">
                <a:tc>
                  <a:txBody>
                    <a:bodyPr/>
                    <a:lstStyle/>
                    <a:p>
                      <a:pPr marL="0" indent="0" algn="l">
                        <a:buNone/>
                      </a:pPr>
                      <a:endParaRPr lang="en-US" sz="1100">
                        <a:latin typeface="Calibri" charset="0"/>
                        <a:ea typeface="Calibri" charset="0"/>
                        <a:cs typeface="Calibri" charset="0"/>
                      </a:endParaRPr>
                    </a:p>
                  </a:txBody>
                  <a:tcPr>
                    <a:lnL w="0" cap="flat" cmpd="sng" algn="ctr">
                      <a:noFill/>
                    </a:lnL>
                    <a:lnR w="0" cap="flat" cmpd="sng" algn="ctr">
                      <a:noFill/>
                    </a:lnR>
                    <a:lnT w="0" cap="flat" cmpd="sng" algn="ctr">
                      <a:noFill/>
                    </a:lnT>
                    <a:lnB w="0" cap="flat" cmpd="sng" algn="ctr">
                      <a:noFill/>
                    </a:lnB>
                    <a:solidFill>
                      <a:srgbClr val="BB0000"/>
                    </a:solidFill>
                  </a:tcPr>
                </a:tc>
                <a:tc>
                  <a:txBody>
                    <a:bodyPr/>
                    <a:lstStyle/>
                    <a:p>
                      <a:pPr marL="0" indent="0" algn="ctr">
                        <a:buNone/>
                      </a:pPr>
                      <a:r>
                        <a:rPr lang="en-US" sz="1100" b="1">
                          <a:solidFill>
                            <a:srgbClr val="FFFFFF"/>
                          </a:solidFill>
                          <a:latin typeface="Calibri" pitchFamily="34" charset="0"/>
                          <a:ea typeface="Calibri" pitchFamily="34" charset="-122"/>
                          <a:cs typeface="Calibri" pitchFamily="34" charset="-120"/>
                        </a:rPr>
                        <a:t>P/E</a:t>
                      </a:r>
                      <a:endParaRPr lang="en-US" sz="1100">
                        <a:latin typeface="Calibri" charset="0"/>
                        <a:ea typeface="Calibri" charset="0"/>
                        <a:cs typeface="Calibri" charset="0"/>
                      </a:endParaRPr>
                    </a:p>
                  </a:txBody>
                  <a:tcPr>
                    <a:lnL w="0" cap="flat" cmpd="sng" algn="ctr">
                      <a:noFill/>
                    </a:lnL>
                    <a:lnR w="0" cap="flat" cmpd="sng" algn="ctr">
                      <a:noFill/>
                    </a:lnR>
                    <a:lnT w="0" cap="flat" cmpd="sng" algn="ctr">
                      <a:noFill/>
                    </a:lnT>
                    <a:lnB w="0" cap="flat" cmpd="sng" algn="ctr">
                      <a:noFill/>
                    </a:lnB>
                    <a:solidFill>
                      <a:srgbClr val="BB0000"/>
                    </a:solidFill>
                  </a:tcPr>
                </a:tc>
                <a:tc>
                  <a:txBody>
                    <a:bodyPr/>
                    <a:lstStyle/>
                    <a:p>
                      <a:pPr marL="0" indent="0" algn="ctr">
                        <a:buNone/>
                      </a:pPr>
                      <a:r>
                        <a:rPr lang="en-US" sz="1100" b="1">
                          <a:solidFill>
                            <a:srgbClr val="FFFFFF"/>
                          </a:solidFill>
                          <a:latin typeface="Calibri" pitchFamily="34" charset="0"/>
                          <a:ea typeface="Calibri" pitchFamily="34" charset="-122"/>
                          <a:cs typeface="Calibri" pitchFamily="34" charset="-120"/>
                        </a:rPr>
                        <a:t>P/B</a:t>
                      </a:r>
                      <a:endParaRPr lang="en-US" sz="1100">
                        <a:latin typeface="Calibri" charset="0"/>
                        <a:ea typeface="Calibri" charset="0"/>
                        <a:cs typeface="Calibri" charset="0"/>
                      </a:endParaRPr>
                    </a:p>
                  </a:txBody>
                  <a:tcPr>
                    <a:lnL w="0" cap="flat" cmpd="sng" algn="ctr">
                      <a:noFill/>
                    </a:lnL>
                    <a:lnR w="0" cap="flat" cmpd="sng" algn="ctr">
                      <a:noFill/>
                    </a:lnR>
                    <a:lnT w="0" cap="flat" cmpd="sng" algn="ctr">
                      <a:noFill/>
                    </a:lnT>
                    <a:lnB w="0" cap="flat" cmpd="sng" algn="ctr">
                      <a:noFill/>
                    </a:lnB>
                    <a:solidFill>
                      <a:srgbClr val="BB0000"/>
                    </a:solidFill>
                  </a:tcPr>
                </a:tc>
                <a:tc>
                  <a:txBody>
                    <a:bodyPr/>
                    <a:lstStyle/>
                    <a:p>
                      <a:pPr marL="0" indent="0" algn="ctr">
                        <a:buNone/>
                      </a:pPr>
                      <a:r>
                        <a:rPr lang="en-US" sz="1100" b="1">
                          <a:solidFill>
                            <a:srgbClr val="FFFFFF"/>
                          </a:solidFill>
                          <a:latin typeface="Calibri" pitchFamily="34" charset="0"/>
                          <a:ea typeface="Calibri" pitchFamily="34" charset="-122"/>
                          <a:cs typeface="Calibri" pitchFamily="34" charset="-120"/>
                        </a:rPr>
                        <a:t>P/S</a:t>
                      </a:r>
                      <a:endParaRPr lang="en-US" sz="1100">
                        <a:latin typeface="Calibri" charset="0"/>
                        <a:ea typeface="Calibri" charset="0"/>
                        <a:cs typeface="Calibri" charset="0"/>
                      </a:endParaRPr>
                    </a:p>
                  </a:txBody>
                  <a:tcPr>
                    <a:lnL w="0" cap="flat" cmpd="sng" algn="ctr">
                      <a:noFill/>
                    </a:lnL>
                    <a:lnR w="0" cap="flat" cmpd="sng" algn="ctr">
                      <a:noFill/>
                    </a:lnR>
                    <a:lnT w="0" cap="flat" cmpd="sng" algn="ctr">
                      <a:noFill/>
                    </a:lnT>
                    <a:lnB w="0" cap="flat" cmpd="sng" algn="ctr">
                      <a:noFill/>
                    </a:lnB>
                    <a:solidFill>
                      <a:srgbClr val="BB0000"/>
                    </a:solidFill>
                  </a:tcPr>
                </a:tc>
                <a:tc>
                  <a:txBody>
                    <a:bodyPr/>
                    <a:lstStyle/>
                    <a:p>
                      <a:pPr marL="0" indent="0" algn="ctr">
                        <a:buNone/>
                      </a:pPr>
                      <a:r>
                        <a:rPr lang="en-US" sz="1100" b="1">
                          <a:solidFill>
                            <a:srgbClr val="FFFFFF"/>
                          </a:solidFill>
                          <a:latin typeface="Calibri" pitchFamily="34" charset="0"/>
                          <a:ea typeface="Calibri" pitchFamily="34" charset="-122"/>
                          <a:cs typeface="Calibri" pitchFamily="34" charset="-120"/>
                        </a:rPr>
                        <a:t>EV/EBITDA</a:t>
                      </a:r>
                      <a:endParaRPr lang="en-US" sz="1100">
                        <a:latin typeface="Calibri" charset="0"/>
                        <a:ea typeface="Calibri" charset="0"/>
                        <a:cs typeface="Calibri" charset="0"/>
                      </a:endParaRPr>
                    </a:p>
                  </a:txBody>
                  <a:tcPr>
                    <a:lnL w="0" cap="flat" cmpd="sng" algn="ctr">
                      <a:noFill/>
                    </a:lnL>
                    <a:lnR w="0" cap="flat" cmpd="sng" algn="ctr">
                      <a:noFill/>
                    </a:lnR>
                    <a:lnT w="0" cap="flat" cmpd="sng" algn="ctr">
                      <a:noFill/>
                    </a:lnT>
                    <a:lnB w="0" cap="flat" cmpd="sng" algn="ctr">
                      <a:noFill/>
                    </a:lnB>
                    <a:solidFill>
                      <a:srgbClr val="BB0000"/>
                    </a:solidFill>
                  </a:tcPr>
                </a:tc>
                <a:extLst>
                  <a:ext uri="{0D108BD9-81ED-4DB2-BD59-A6C34878D82A}">
                    <a16:rowId xmlns:a16="http://schemas.microsoft.com/office/drawing/2014/main" val="10000"/>
                  </a:ext>
                </a:extLst>
              </a:tr>
              <a:tr h="350520">
                <a:tc>
                  <a:txBody>
                    <a:bodyPr/>
                    <a:lstStyle/>
                    <a:p>
                      <a:pPr marL="0" indent="0" algn="l">
                        <a:buNone/>
                      </a:pPr>
                      <a:r>
                        <a:rPr lang="en-US" sz="1100" b="1">
                          <a:solidFill>
                            <a:srgbClr val="1A1A1A"/>
                          </a:solidFill>
                          <a:latin typeface="Calibri" pitchFamily="34" charset="0"/>
                          <a:ea typeface="Calibri" pitchFamily="34" charset="-122"/>
                          <a:cs typeface="Calibri" pitchFamily="34" charset="-120"/>
                        </a:rPr>
                        <a:t>META</a:t>
                      </a:r>
                      <a:endParaRPr lang="en-US" sz="1100">
                        <a:latin typeface="Calibri" charset="0"/>
                        <a:ea typeface="Calibri" charset="0"/>
                        <a:cs typeface="Calibri" charset="0"/>
                      </a:endParaRPr>
                    </a:p>
                  </a:txBody>
                  <a:tcPr>
                    <a:lnL w="0" cap="flat" cmpd="sng" algn="ctr">
                      <a:noFill/>
                    </a:lnL>
                    <a:lnR w="0" cap="flat" cmpd="sng" algn="ctr">
                      <a:noFill/>
                    </a:lnR>
                    <a:lnT w="0" cap="flat" cmpd="sng" algn="ctr">
                      <a:noFill/>
                    </a:lnT>
                    <a:lnB w="0" cap="flat" cmpd="sng" algn="ctr">
                      <a:noFill/>
                    </a:lnB>
                    <a:solidFill>
                      <a:srgbClr val="FFFFFF"/>
                    </a:solidFill>
                  </a:tcPr>
                </a:tc>
                <a:tc>
                  <a:txBody>
                    <a:bodyPr/>
                    <a:lstStyle/>
                    <a:p>
                      <a:pPr marL="0" indent="0" algn="ctr">
                        <a:buNone/>
                      </a:pPr>
                      <a:r>
                        <a:rPr lang="en-US" sz="1100">
                          <a:solidFill>
                            <a:srgbClr val="BB0000"/>
                          </a:solidFill>
                          <a:latin typeface="Calibri" pitchFamily="34" charset="0"/>
                          <a:ea typeface="Calibri" pitchFamily="34" charset="-122"/>
                          <a:cs typeface="Calibri" pitchFamily="34" charset="-120"/>
                        </a:rPr>
                        <a:t>29.21</a:t>
                      </a:r>
                      <a:endParaRPr lang="en-US" sz="1100">
                        <a:solidFill>
                          <a:srgbClr val="BB0000"/>
                        </a:solidFill>
                        <a:latin typeface="Calibri" charset="0"/>
                        <a:ea typeface="Calibri" charset="0"/>
                        <a:cs typeface="Calibri" charset="0"/>
                      </a:endParaRPr>
                    </a:p>
                  </a:txBody>
                  <a:tcPr>
                    <a:lnL w="0" cap="flat" cmpd="sng" algn="ctr">
                      <a:noFill/>
                    </a:lnL>
                    <a:lnR w="0" cap="flat" cmpd="sng" algn="ctr">
                      <a:noFill/>
                    </a:lnR>
                    <a:lnT w="0" cap="flat" cmpd="sng" algn="ctr">
                      <a:noFill/>
                    </a:lnT>
                    <a:lnB w="0" cap="flat" cmpd="sng" algn="ctr">
                      <a:noFill/>
                    </a:lnB>
                    <a:solidFill>
                      <a:srgbClr val="FFFFFF"/>
                    </a:solidFill>
                  </a:tcPr>
                </a:tc>
                <a:tc>
                  <a:txBody>
                    <a:bodyPr/>
                    <a:lstStyle/>
                    <a:p>
                      <a:pPr marL="0" indent="0" algn="ctr">
                        <a:buNone/>
                      </a:pPr>
                      <a:r>
                        <a:rPr lang="en-US" sz="1100">
                          <a:solidFill>
                            <a:srgbClr val="BB0000"/>
                          </a:solidFill>
                          <a:latin typeface="Calibri" pitchFamily="34" charset="0"/>
                          <a:ea typeface="Calibri" pitchFamily="34" charset="-122"/>
                          <a:cs typeface="Calibri" pitchFamily="34" charset="-120"/>
                        </a:rPr>
                        <a:t>8.60</a:t>
                      </a:r>
                      <a:endParaRPr lang="en-US" sz="1100">
                        <a:solidFill>
                          <a:srgbClr val="BB0000"/>
                        </a:solidFill>
                        <a:latin typeface="Calibri" charset="0"/>
                        <a:ea typeface="Calibri" charset="0"/>
                        <a:cs typeface="Calibri" charset="0"/>
                      </a:endParaRPr>
                    </a:p>
                  </a:txBody>
                  <a:tcPr>
                    <a:lnL w="0" cap="flat" cmpd="sng" algn="ctr">
                      <a:noFill/>
                    </a:lnL>
                    <a:lnR w="0" cap="flat" cmpd="sng" algn="ctr">
                      <a:noFill/>
                    </a:lnR>
                    <a:lnT w="0" cap="flat" cmpd="sng" algn="ctr">
                      <a:noFill/>
                    </a:lnT>
                    <a:lnB w="0" cap="flat" cmpd="sng" algn="ctr">
                      <a:noFill/>
                    </a:lnB>
                    <a:solidFill>
                      <a:srgbClr val="FFFFFF"/>
                    </a:solidFill>
                  </a:tcPr>
                </a:tc>
                <a:tc>
                  <a:txBody>
                    <a:bodyPr/>
                    <a:lstStyle/>
                    <a:p>
                      <a:pPr marL="0" indent="0" algn="ctr">
                        <a:buNone/>
                      </a:pPr>
                      <a:r>
                        <a:rPr lang="en-US" sz="1100">
                          <a:solidFill>
                            <a:srgbClr val="BB0000"/>
                          </a:solidFill>
                          <a:latin typeface="Calibri" pitchFamily="34" charset="0"/>
                          <a:ea typeface="Calibri" pitchFamily="34" charset="-122"/>
                          <a:cs typeface="Calibri" pitchFamily="34" charset="-120"/>
                        </a:rPr>
                        <a:t>9.01</a:t>
                      </a:r>
                      <a:endParaRPr lang="en-US" sz="1100">
                        <a:solidFill>
                          <a:srgbClr val="BB0000"/>
                        </a:solidFill>
                        <a:latin typeface="Calibri" charset="0"/>
                        <a:ea typeface="Calibri" charset="0"/>
                        <a:cs typeface="Calibri" charset="0"/>
                      </a:endParaRPr>
                    </a:p>
                  </a:txBody>
                  <a:tcPr>
                    <a:lnL w="0" cap="flat" cmpd="sng" algn="ctr">
                      <a:noFill/>
                    </a:lnL>
                    <a:lnR w="0" cap="flat" cmpd="sng" algn="ctr">
                      <a:noFill/>
                    </a:lnR>
                    <a:lnT w="0" cap="flat" cmpd="sng" algn="ctr">
                      <a:noFill/>
                    </a:lnT>
                    <a:lnB w="0" cap="flat" cmpd="sng" algn="ctr">
                      <a:noFill/>
                    </a:lnB>
                    <a:solidFill>
                      <a:srgbClr val="FFFFFF"/>
                    </a:solidFill>
                  </a:tcPr>
                </a:tc>
                <a:tc>
                  <a:txBody>
                    <a:bodyPr/>
                    <a:lstStyle/>
                    <a:p>
                      <a:pPr marL="0" indent="0" algn="ctr">
                        <a:buNone/>
                      </a:pPr>
                      <a:r>
                        <a:rPr lang="en-US" sz="1100">
                          <a:solidFill>
                            <a:srgbClr val="BB0000"/>
                          </a:solidFill>
                          <a:latin typeface="Calibri" pitchFamily="34" charset="0"/>
                          <a:ea typeface="Calibri" pitchFamily="34" charset="-122"/>
                          <a:cs typeface="Calibri" pitchFamily="34" charset="-120"/>
                        </a:rPr>
                        <a:t>16.31</a:t>
                      </a:r>
                      <a:endParaRPr lang="en-US" sz="1100">
                        <a:solidFill>
                          <a:srgbClr val="BB0000"/>
                        </a:solidFill>
                        <a:latin typeface="Calibri" charset="0"/>
                        <a:ea typeface="Calibri" charset="0"/>
                        <a:cs typeface="Calibri" charset="0"/>
                      </a:endParaRPr>
                    </a:p>
                  </a:txBody>
                  <a:tcPr>
                    <a:lnL w="0" cap="flat" cmpd="sng" algn="ctr">
                      <a:noFill/>
                    </a:lnL>
                    <a:lnR w="0" cap="flat" cmpd="sng" algn="ctr">
                      <a:noFill/>
                    </a:lnR>
                    <a:lnT w="0" cap="flat" cmpd="sng" algn="ctr">
                      <a:noFill/>
                    </a:lnT>
                    <a:lnB w="0" cap="flat" cmpd="sng" algn="ctr">
                      <a:noFill/>
                    </a:lnB>
                    <a:solidFill>
                      <a:srgbClr val="FFFFFF"/>
                    </a:solidFill>
                  </a:tcPr>
                </a:tc>
                <a:extLst>
                  <a:ext uri="{0D108BD9-81ED-4DB2-BD59-A6C34878D82A}">
                    <a16:rowId xmlns:a16="http://schemas.microsoft.com/office/drawing/2014/main" val="10001"/>
                  </a:ext>
                </a:extLst>
              </a:tr>
              <a:tr h="350520">
                <a:tc>
                  <a:txBody>
                    <a:bodyPr/>
                    <a:lstStyle/>
                    <a:p>
                      <a:pPr marL="0" indent="0" algn="l">
                        <a:buNone/>
                      </a:pPr>
                      <a:r>
                        <a:rPr lang="en-US" sz="1100" b="1">
                          <a:solidFill>
                            <a:srgbClr val="1A1A1A"/>
                          </a:solidFill>
                          <a:latin typeface="Calibri" pitchFamily="34" charset="0"/>
                          <a:ea typeface="Calibri" pitchFamily="34" charset="-122"/>
                          <a:cs typeface="Calibri" pitchFamily="34" charset="-120"/>
                        </a:rPr>
                        <a:t>GOOGL</a:t>
                      </a:r>
                      <a:endParaRPr lang="en-US" sz="1100">
                        <a:latin typeface="Calibri" charset="0"/>
                        <a:ea typeface="Calibri" charset="0"/>
                        <a:cs typeface="Calibri" charset="0"/>
                      </a:endParaRPr>
                    </a:p>
                  </a:txBody>
                  <a:tcPr>
                    <a:lnL w="0" cap="flat" cmpd="sng" algn="ctr">
                      <a:noFill/>
                    </a:lnL>
                    <a:lnR w="0" cap="flat" cmpd="sng" algn="ctr">
                      <a:noFill/>
                    </a:lnR>
                    <a:lnT w="0" cap="flat" cmpd="sng" algn="ctr">
                      <a:noFill/>
                    </a:lnT>
                    <a:lnB w="0" cap="flat" cmpd="sng" algn="ctr">
                      <a:noFill/>
                    </a:lnB>
                    <a:solidFill>
                      <a:srgbClr val="F9F9F9"/>
                    </a:solidFill>
                  </a:tcPr>
                </a:tc>
                <a:tc>
                  <a:txBody>
                    <a:bodyPr/>
                    <a:lstStyle/>
                    <a:p>
                      <a:pPr marL="0" indent="0" algn="ctr">
                        <a:buNone/>
                      </a:pPr>
                      <a:r>
                        <a:rPr lang="en-US" sz="1100">
                          <a:solidFill>
                            <a:srgbClr val="1A1A1A"/>
                          </a:solidFill>
                          <a:latin typeface="Calibri" pitchFamily="34" charset="0"/>
                          <a:ea typeface="Calibri" pitchFamily="34" charset="-122"/>
                          <a:cs typeface="Calibri" pitchFamily="34" charset="-120"/>
                        </a:rPr>
                        <a:t>33.39</a:t>
                      </a:r>
                      <a:endParaRPr lang="en-US" sz="1100">
                        <a:latin typeface="Calibri" charset="0"/>
                        <a:ea typeface="Calibri" charset="0"/>
                        <a:cs typeface="Calibri" charset="0"/>
                      </a:endParaRPr>
                    </a:p>
                  </a:txBody>
                  <a:tcPr>
                    <a:lnL w="0" cap="flat" cmpd="sng" algn="ctr">
                      <a:noFill/>
                    </a:lnL>
                    <a:lnR w="0" cap="flat" cmpd="sng" algn="ctr">
                      <a:noFill/>
                    </a:lnR>
                    <a:lnT w="0" cap="flat" cmpd="sng" algn="ctr">
                      <a:noFill/>
                    </a:lnT>
                    <a:lnB w="0" cap="flat" cmpd="sng" algn="ctr">
                      <a:noFill/>
                    </a:lnB>
                    <a:solidFill>
                      <a:srgbClr val="F9F9F9"/>
                    </a:solidFill>
                  </a:tcPr>
                </a:tc>
                <a:tc>
                  <a:txBody>
                    <a:bodyPr/>
                    <a:lstStyle/>
                    <a:p>
                      <a:pPr marL="0" indent="0" algn="ctr">
                        <a:buNone/>
                      </a:pPr>
                      <a:r>
                        <a:rPr lang="en-US" sz="1100">
                          <a:solidFill>
                            <a:srgbClr val="1A1A1A"/>
                          </a:solidFill>
                          <a:latin typeface="Calibri" pitchFamily="34" charset="0"/>
                          <a:ea typeface="Calibri" pitchFamily="34" charset="-122"/>
                          <a:cs typeface="Calibri" pitchFamily="34" charset="-120"/>
                        </a:rPr>
                        <a:t>10.55</a:t>
                      </a:r>
                      <a:endParaRPr lang="en-US" sz="1100">
                        <a:latin typeface="Calibri" charset="0"/>
                        <a:ea typeface="Calibri" charset="0"/>
                        <a:cs typeface="Calibri" charset="0"/>
                      </a:endParaRPr>
                    </a:p>
                  </a:txBody>
                  <a:tcPr>
                    <a:lnL w="0" cap="flat" cmpd="sng" algn="ctr">
                      <a:noFill/>
                    </a:lnL>
                    <a:lnR w="0" cap="flat" cmpd="sng" algn="ctr">
                      <a:noFill/>
                    </a:lnR>
                    <a:lnT w="0" cap="flat" cmpd="sng" algn="ctr">
                      <a:noFill/>
                    </a:lnT>
                    <a:lnB w="0" cap="flat" cmpd="sng" algn="ctr">
                      <a:noFill/>
                    </a:lnB>
                    <a:solidFill>
                      <a:srgbClr val="F9F9F9"/>
                    </a:solidFill>
                  </a:tcPr>
                </a:tc>
                <a:tc>
                  <a:txBody>
                    <a:bodyPr/>
                    <a:lstStyle/>
                    <a:p>
                      <a:pPr marL="0" indent="0" algn="ctr">
                        <a:buNone/>
                      </a:pPr>
                      <a:r>
                        <a:rPr lang="en-US" sz="1100">
                          <a:solidFill>
                            <a:srgbClr val="1A1A1A"/>
                          </a:solidFill>
                          <a:latin typeface="Calibri" pitchFamily="34" charset="0"/>
                          <a:ea typeface="Calibri" pitchFamily="34" charset="-122"/>
                          <a:cs typeface="Calibri" pitchFamily="34" charset="-120"/>
                        </a:rPr>
                        <a:t>10.76</a:t>
                      </a:r>
                      <a:endParaRPr lang="en-US" sz="1100">
                        <a:latin typeface="Calibri" charset="0"/>
                        <a:ea typeface="Calibri" charset="0"/>
                        <a:cs typeface="Calibri" charset="0"/>
                      </a:endParaRPr>
                    </a:p>
                  </a:txBody>
                  <a:tcPr>
                    <a:lnL w="0" cap="flat" cmpd="sng" algn="ctr">
                      <a:noFill/>
                    </a:lnL>
                    <a:lnR w="0" cap="flat" cmpd="sng" algn="ctr">
                      <a:noFill/>
                    </a:lnR>
                    <a:lnT w="0" cap="flat" cmpd="sng" algn="ctr">
                      <a:noFill/>
                    </a:lnT>
                    <a:lnB w="0" cap="flat" cmpd="sng" algn="ctr">
                      <a:noFill/>
                    </a:lnB>
                    <a:solidFill>
                      <a:srgbClr val="F9F9F9"/>
                    </a:solidFill>
                  </a:tcPr>
                </a:tc>
                <a:tc>
                  <a:txBody>
                    <a:bodyPr/>
                    <a:lstStyle/>
                    <a:p>
                      <a:pPr marL="0" indent="0" algn="ctr">
                        <a:buNone/>
                      </a:pPr>
                      <a:r>
                        <a:rPr lang="en-US" sz="1100">
                          <a:solidFill>
                            <a:srgbClr val="1A1A1A"/>
                          </a:solidFill>
                          <a:latin typeface="Calibri" pitchFamily="34" charset="0"/>
                          <a:ea typeface="Calibri" pitchFamily="34" charset="-122"/>
                          <a:cs typeface="Calibri" pitchFamily="34" charset="-120"/>
                        </a:rPr>
                        <a:t>23.40</a:t>
                      </a:r>
                      <a:endParaRPr lang="en-US" sz="1100">
                        <a:latin typeface="Calibri" charset="0"/>
                        <a:ea typeface="Calibri" charset="0"/>
                        <a:cs typeface="Calibri" charset="0"/>
                      </a:endParaRPr>
                    </a:p>
                  </a:txBody>
                  <a:tcPr>
                    <a:lnL w="0" cap="flat" cmpd="sng" algn="ctr">
                      <a:noFill/>
                    </a:lnL>
                    <a:lnR w="0" cap="flat" cmpd="sng" algn="ctr">
                      <a:noFill/>
                    </a:lnR>
                    <a:lnT w="0" cap="flat" cmpd="sng" algn="ctr">
                      <a:noFill/>
                    </a:lnT>
                    <a:lnB w="0" cap="flat" cmpd="sng" algn="ctr">
                      <a:noFill/>
                    </a:lnB>
                    <a:solidFill>
                      <a:srgbClr val="F9F9F9"/>
                    </a:solidFill>
                  </a:tcPr>
                </a:tc>
                <a:extLst>
                  <a:ext uri="{0D108BD9-81ED-4DB2-BD59-A6C34878D82A}">
                    <a16:rowId xmlns:a16="http://schemas.microsoft.com/office/drawing/2014/main" val="10002"/>
                  </a:ext>
                </a:extLst>
              </a:tr>
              <a:tr h="350520">
                <a:tc>
                  <a:txBody>
                    <a:bodyPr/>
                    <a:lstStyle/>
                    <a:p>
                      <a:pPr marL="0" indent="0" algn="l">
                        <a:buNone/>
                      </a:pPr>
                      <a:r>
                        <a:rPr lang="en-US" sz="1100" b="1">
                          <a:solidFill>
                            <a:srgbClr val="1A1A1A"/>
                          </a:solidFill>
                          <a:latin typeface="Calibri" pitchFamily="34" charset="0"/>
                          <a:ea typeface="Calibri" pitchFamily="34" charset="-122"/>
                          <a:cs typeface="Calibri" pitchFamily="34" charset="-120"/>
                        </a:rPr>
                        <a:t>AMZN</a:t>
                      </a:r>
                      <a:endParaRPr lang="en-US" sz="1100">
                        <a:latin typeface="Calibri" charset="0"/>
                        <a:ea typeface="Calibri" charset="0"/>
                        <a:cs typeface="Calibri" charset="0"/>
                      </a:endParaRPr>
                    </a:p>
                  </a:txBody>
                  <a:tcPr>
                    <a:lnL w="0" cap="flat" cmpd="sng" algn="ctr">
                      <a:noFill/>
                    </a:lnL>
                    <a:lnR w="0" cap="flat" cmpd="sng" algn="ctr">
                      <a:noFill/>
                    </a:lnR>
                    <a:lnT w="0" cap="flat" cmpd="sng" algn="ctr">
                      <a:noFill/>
                    </a:lnT>
                    <a:lnB w="0" cap="flat" cmpd="sng" algn="ctr">
                      <a:noFill/>
                    </a:lnB>
                    <a:solidFill>
                      <a:srgbClr val="FFFFFF"/>
                    </a:solidFill>
                  </a:tcPr>
                </a:tc>
                <a:tc>
                  <a:txBody>
                    <a:bodyPr/>
                    <a:lstStyle/>
                    <a:p>
                      <a:pPr marL="0" indent="0" algn="ctr">
                        <a:buNone/>
                      </a:pPr>
                      <a:r>
                        <a:rPr lang="en-US" sz="1100">
                          <a:solidFill>
                            <a:srgbClr val="1A1A1A"/>
                          </a:solidFill>
                          <a:latin typeface="Calibri" pitchFamily="34" charset="0"/>
                          <a:ea typeface="Calibri" pitchFamily="34" charset="-122"/>
                          <a:cs typeface="Calibri" pitchFamily="34" charset="-120"/>
                        </a:rPr>
                        <a:t>28.64</a:t>
                      </a:r>
                      <a:endParaRPr lang="en-US" sz="1100">
                        <a:latin typeface="Calibri" charset="0"/>
                        <a:ea typeface="Calibri" charset="0"/>
                        <a:cs typeface="Calibri" charset="0"/>
                      </a:endParaRPr>
                    </a:p>
                  </a:txBody>
                  <a:tcPr>
                    <a:lnL w="0" cap="flat" cmpd="sng" algn="ctr">
                      <a:noFill/>
                    </a:lnL>
                    <a:lnR w="0" cap="flat" cmpd="sng" algn="ctr">
                      <a:noFill/>
                    </a:lnR>
                    <a:lnT w="0" cap="flat" cmpd="sng" algn="ctr">
                      <a:noFill/>
                    </a:lnT>
                    <a:lnB w="0" cap="flat" cmpd="sng" algn="ctr">
                      <a:noFill/>
                    </a:lnB>
                    <a:solidFill>
                      <a:srgbClr val="FFFFFF"/>
                    </a:solidFill>
                  </a:tcPr>
                </a:tc>
                <a:tc>
                  <a:txBody>
                    <a:bodyPr/>
                    <a:lstStyle/>
                    <a:p>
                      <a:pPr marL="0" indent="0" algn="ctr">
                        <a:buNone/>
                      </a:pPr>
                      <a:r>
                        <a:rPr lang="en-US" sz="1100">
                          <a:solidFill>
                            <a:srgbClr val="1A1A1A"/>
                          </a:solidFill>
                          <a:latin typeface="Calibri" pitchFamily="34" charset="0"/>
                          <a:ea typeface="Calibri" pitchFamily="34" charset="-122"/>
                          <a:cs typeface="Calibri" pitchFamily="34" charset="-120"/>
                        </a:rPr>
                        <a:t>5.36</a:t>
                      </a:r>
                      <a:endParaRPr lang="en-US" sz="1100">
                        <a:latin typeface="Calibri" charset="0"/>
                        <a:ea typeface="Calibri" charset="0"/>
                        <a:cs typeface="Calibri" charset="0"/>
                      </a:endParaRPr>
                    </a:p>
                  </a:txBody>
                  <a:tcPr>
                    <a:lnL w="0" cap="flat" cmpd="sng" algn="ctr">
                      <a:noFill/>
                    </a:lnL>
                    <a:lnR w="0" cap="flat" cmpd="sng" algn="ctr">
                      <a:noFill/>
                    </a:lnR>
                    <a:lnT w="0" cap="flat" cmpd="sng" algn="ctr">
                      <a:noFill/>
                    </a:lnT>
                    <a:lnB w="0" cap="flat" cmpd="sng" algn="ctr">
                      <a:noFill/>
                    </a:lnB>
                    <a:solidFill>
                      <a:srgbClr val="FFFFFF"/>
                    </a:solidFill>
                  </a:tcPr>
                </a:tc>
                <a:tc>
                  <a:txBody>
                    <a:bodyPr/>
                    <a:lstStyle/>
                    <a:p>
                      <a:pPr marL="0" indent="0" algn="ctr">
                        <a:buNone/>
                      </a:pPr>
                      <a:r>
                        <a:rPr lang="en-US" sz="1100">
                          <a:solidFill>
                            <a:srgbClr val="1A1A1A"/>
                          </a:solidFill>
                          <a:latin typeface="Calibri" pitchFamily="34" charset="0"/>
                          <a:ea typeface="Calibri" pitchFamily="34" charset="-122"/>
                          <a:cs typeface="Calibri" pitchFamily="34" charset="-120"/>
                        </a:rPr>
                        <a:t>3.10</a:t>
                      </a:r>
                      <a:endParaRPr lang="en-US" sz="1100">
                        <a:latin typeface="Calibri" charset="0"/>
                        <a:ea typeface="Calibri" charset="0"/>
                        <a:cs typeface="Calibri" charset="0"/>
                      </a:endParaRPr>
                    </a:p>
                  </a:txBody>
                  <a:tcPr>
                    <a:lnL w="0" cap="flat" cmpd="sng" algn="ctr">
                      <a:noFill/>
                    </a:lnL>
                    <a:lnR w="0" cap="flat" cmpd="sng" algn="ctr">
                      <a:noFill/>
                    </a:lnR>
                    <a:lnT w="0" cap="flat" cmpd="sng" algn="ctr">
                      <a:noFill/>
                    </a:lnT>
                    <a:lnB w="0" cap="flat" cmpd="sng" algn="ctr">
                      <a:noFill/>
                    </a:lnB>
                    <a:solidFill>
                      <a:srgbClr val="FFFFFF"/>
                    </a:solidFill>
                  </a:tcPr>
                </a:tc>
                <a:tc>
                  <a:txBody>
                    <a:bodyPr/>
                    <a:lstStyle/>
                    <a:p>
                      <a:pPr marL="0" indent="0" algn="ctr">
                        <a:buNone/>
                      </a:pPr>
                      <a:r>
                        <a:rPr lang="en-US" sz="1100">
                          <a:solidFill>
                            <a:srgbClr val="1A1A1A"/>
                          </a:solidFill>
                          <a:latin typeface="Calibri" pitchFamily="34" charset="0"/>
                          <a:ea typeface="Calibri" pitchFamily="34" charset="-122"/>
                          <a:cs typeface="Calibri" pitchFamily="34" charset="-120"/>
                        </a:rPr>
                        <a:t>13.52</a:t>
                      </a:r>
                      <a:endParaRPr lang="en-US" sz="1100">
                        <a:latin typeface="Calibri" charset="0"/>
                        <a:ea typeface="Calibri" charset="0"/>
                        <a:cs typeface="Calibri" charset="0"/>
                      </a:endParaRPr>
                    </a:p>
                  </a:txBody>
                  <a:tcPr>
                    <a:lnL w="0" cap="flat" cmpd="sng" algn="ctr">
                      <a:noFill/>
                    </a:lnL>
                    <a:lnR w="0" cap="flat" cmpd="sng" algn="ctr">
                      <a:noFill/>
                    </a:lnR>
                    <a:lnT w="0" cap="flat" cmpd="sng" algn="ctr">
                      <a:noFill/>
                    </a:lnT>
                    <a:lnB w="0" cap="flat" cmpd="sng" algn="ctr">
                      <a:noFill/>
                    </a:lnB>
                    <a:solidFill>
                      <a:srgbClr val="FFFFFF"/>
                    </a:solidFill>
                  </a:tcPr>
                </a:tc>
                <a:extLst>
                  <a:ext uri="{0D108BD9-81ED-4DB2-BD59-A6C34878D82A}">
                    <a16:rowId xmlns:a16="http://schemas.microsoft.com/office/drawing/2014/main" val="10003"/>
                  </a:ext>
                </a:extLst>
              </a:tr>
              <a:tr h="350520">
                <a:tc>
                  <a:txBody>
                    <a:bodyPr/>
                    <a:lstStyle/>
                    <a:p>
                      <a:pPr marL="0" indent="0" algn="l">
                        <a:buNone/>
                      </a:pPr>
                      <a:r>
                        <a:rPr lang="en-US" sz="1100" b="1">
                          <a:solidFill>
                            <a:srgbClr val="1A1A1A"/>
                          </a:solidFill>
                          <a:latin typeface="Calibri" pitchFamily="34" charset="0"/>
                          <a:ea typeface="Calibri" pitchFamily="34" charset="-122"/>
                          <a:cs typeface="Calibri" pitchFamily="34" charset="-120"/>
                        </a:rPr>
                        <a:t>MSFT</a:t>
                      </a:r>
                      <a:endParaRPr lang="en-US" sz="1100">
                        <a:latin typeface="Calibri" charset="0"/>
                        <a:ea typeface="Calibri" charset="0"/>
                        <a:cs typeface="Calibri" charset="0"/>
                      </a:endParaRPr>
                    </a:p>
                  </a:txBody>
                  <a:tcPr>
                    <a:lnL w="0" cap="flat" cmpd="sng" algn="ctr">
                      <a:noFill/>
                    </a:lnL>
                    <a:lnR w="0" cap="flat" cmpd="sng" algn="ctr">
                      <a:noFill/>
                    </a:lnR>
                    <a:lnT w="0" cap="flat" cmpd="sng" algn="ctr">
                      <a:noFill/>
                    </a:lnT>
                    <a:lnB w="0" cap="flat" cmpd="sng" algn="ctr">
                      <a:noFill/>
                    </a:lnB>
                    <a:solidFill>
                      <a:srgbClr val="F9F9F9"/>
                    </a:solidFill>
                  </a:tcPr>
                </a:tc>
                <a:tc>
                  <a:txBody>
                    <a:bodyPr/>
                    <a:lstStyle/>
                    <a:p>
                      <a:pPr marL="0" indent="0" algn="ctr">
                        <a:buNone/>
                      </a:pPr>
                      <a:r>
                        <a:rPr lang="en-US" sz="1100">
                          <a:solidFill>
                            <a:srgbClr val="1A1A1A"/>
                          </a:solidFill>
                          <a:latin typeface="Calibri" pitchFamily="34" charset="0"/>
                          <a:ea typeface="Calibri" pitchFamily="34" charset="-122"/>
                          <a:cs typeface="Calibri" pitchFamily="34" charset="-120"/>
                        </a:rPr>
                        <a:t>23.90</a:t>
                      </a:r>
                      <a:endParaRPr lang="en-US" sz="1100">
                        <a:latin typeface="Calibri" charset="0"/>
                        <a:ea typeface="Calibri" charset="0"/>
                        <a:cs typeface="Calibri" charset="0"/>
                      </a:endParaRPr>
                    </a:p>
                  </a:txBody>
                  <a:tcPr>
                    <a:lnL w="0" cap="flat" cmpd="sng" algn="ctr">
                      <a:noFill/>
                    </a:lnL>
                    <a:lnR w="0" cap="flat" cmpd="sng" algn="ctr">
                      <a:noFill/>
                    </a:lnR>
                    <a:lnT w="0" cap="flat" cmpd="sng" algn="ctr">
                      <a:noFill/>
                    </a:lnT>
                    <a:lnB w="0" cap="flat" cmpd="sng" algn="ctr">
                      <a:noFill/>
                    </a:lnB>
                    <a:solidFill>
                      <a:srgbClr val="F9F9F9"/>
                    </a:solidFill>
                  </a:tcPr>
                </a:tc>
                <a:tc>
                  <a:txBody>
                    <a:bodyPr/>
                    <a:lstStyle/>
                    <a:p>
                      <a:pPr marL="0" indent="0" algn="ctr">
                        <a:buNone/>
                      </a:pPr>
                      <a:r>
                        <a:rPr lang="en-US" sz="1100">
                          <a:solidFill>
                            <a:srgbClr val="1A1A1A"/>
                          </a:solidFill>
                          <a:latin typeface="Calibri" pitchFamily="34" charset="0"/>
                          <a:ea typeface="Calibri" pitchFamily="34" charset="-122"/>
                          <a:cs typeface="Calibri" pitchFamily="34" charset="-120"/>
                        </a:rPr>
                        <a:t>7.25</a:t>
                      </a:r>
                      <a:endParaRPr lang="en-US" sz="1100">
                        <a:latin typeface="Calibri" charset="0"/>
                        <a:ea typeface="Calibri" charset="0"/>
                        <a:cs typeface="Calibri" charset="0"/>
                      </a:endParaRPr>
                    </a:p>
                  </a:txBody>
                  <a:tcPr>
                    <a:lnL w="0" cap="flat" cmpd="sng" algn="ctr">
                      <a:noFill/>
                    </a:lnL>
                    <a:lnR w="0" cap="flat" cmpd="sng" algn="ctr">
                      <a:noFill/>
                    </a:lnR>
                    <a:lnT w="0" cap="flat" cmpd="sng" algn="ctr">
                      <a:noFill/>
                    </a:lnT>
                    <a:lnB w="0" cap="flat" cmpd="sng" algn="ctr">
                      <a:noFill/>
                    </a:lnB>
                    <a:solidFill>
                      <a:srgbClr val="F9F9F9"/>
                    </a:solidFill>
                  </a:tcPr>
                </a:tc>
                <a:tc>
                  <a:txBody>
                    <a:bodyPr/>
                    <a:lstStyle/>
                    <a:p>
                      <a:pPr marL="0" indent="0" algn="ctr">
                        <a:buNone/>
                      </a:pPr>
                      <a:r>
                        <a:rPr lang="en-US" sz="1100">
                          <a:solidFill>
                            <a:srgbClr val="1A1A1A"/>
                          </a:solidFill>
                          <a:latin typeface="Calibri" pitchFamily="34" charset="0"/>
                          <a:ea typeface="Calibri" pitchFamily="34" charset="-122"/>
                          <a:cs typeface="Calibri" pitchFamily="34" charset="-120"/>
                        </a:rPr>
                        <a:t>9.33</a:t>
                      </a:r>
                      <a:endParaRPr lang="en-US" sz="1100">
                        <a:latin typeface="Calibri" charset="0"/>
                        <a:ea typeface="Calibri" charset="0"/>
                        <a:cs typeface="Calibri" charset="0"/>
                      </a:endParaRPr>
                    </a:p>
                  </a:txBody>
                  <a:tcPr>
                    <a:lnL w="0" cap="flat" cmpd="sng" algn="ctr">
                      <a:noFill/>
                    </a:lnL>
                    <a:lnR w="0" cap="flat" cmpd="sng" algn="ctr">
                      <a:noFill/>
                    </a:lnR>
                    <a:lnT w="0" cap="flat" cmpd="sng" algn="ctr">
                      <a:noFill/>
                    </a:lnT>
                    <a:lnB w="0" cap="flat" cmpd="sng" algn="ctr">
                      <a:noFill/>
                    </a:lnB>
                    <a:solidFill>
                      <a:srgbClr val="F9F9F9"/>
                    </a:solidFill>
                  </a:tcPr>
                </a:tc>
                <a:tc>
                  <a:txBody>
                    <a:bodyPr/>
                    <a:lstStyle/>
                    <a:p>
                      <a:pPr marL="0" indent="0" algn="ctr">
                        <a:buNone/>
                      </a:pPr>
                      <a:r>
                        <a:rPr lang="en-US" sz="1100">
                          <a:solidFill>
                            <a:srgbClr val="1A1A1A"/>
                          </a:solidFill>
                          <a:latin typeface="Calibri" pitchFamily="34" charset="0"/>
                          <a:ea typeface="Calibri" pitchFamily="34" charset="-122"/>
                          <a:cs typeface="Calibri" pitchFamily="34" charset="-120"/>
                        </a:rPr>
                        <a:t>14.89</a:t>
                      </a:r>
                      <a:endParaRPr lang="en-US" sz="1100">
                        <a:latin typeface="Calibri" charset="0"/>
                        <a:ea typeface="Calibri" charset="0"/>
                        <a:cs typeface="Calibri" charset="0"/>
                      </a:endParaRPr>
                    </a:p>
                  </a:txBody>
                  <a:tcPr>
                    <a:lnL w="0" cap="flat" cmpd="sng" algn="ctr">
                      <a:noFill/>
                    </a:lnL>
                    <a:lnR w="0" cap="flat" cmpd="sng" algn="ctr">
                      <a:noFill/>
                    </a:lnR>
                    <a:lnT w="0" cap="flat" cmpd="sng" algn="ctr">
                      <a:noFill/>
                    </a:lnT>
                    <a:lnB w="0" cap="flat" cmpd="sng" algn="ctr">
                      <a:noFill/>
                    </a:lnB>
                    <a:solidFill>
                      <a:srgbClr val="F9F9F9"/>
                    </a:solidFill>
                  </a:tcPr>
                </a:tc>
                <a:extLst>
                  <a:ext uri="{0D108BD9-81ED-4DB2-BD59-A6C34878D82A}">
                    <a16:rowId xmlns:a16="http://schemas.microsoft.com/office/drawing/2014/main" val="10004"/>
                  </a:ext>
                </a:extLst>
              </a:tr>
              <a:tr h="350520">
                <a:tc>
                  <a:txBody>
                    <a:bodyPr/>
                    <a:lstStyle/>
                    <a:p>
                      <a:pPr marL="0" indent="0" algn="l">
                        <a:buNone/>
                      </a:pPr>
                      <a:r>
                        <a:rPr lang="en-US" sz="1100" b="1">
                          <a:solidFill>
                            <a:srgbClr val="1A1A1A"/>
                          </a:solidFill>
                          <a:latin typeface="Calibri" pitchFamily="34" charset="0"/>
                          <a:ea typeface="Calibri" pitchFamily="34" charset="-122"/>
                          <a:cs typeface="Calibri" pitchFamily="34" charset="-120"/>
                        </a:rPr>
                        <a:t>Avg</a:t>
                      </a:r>
                      <a:endParaRPr lang="en-US" sz="1100">
                        <a:latin typeface="Calibri" charset="0"/>
                        <a:ea typeface="Calibri" charset="0"/>
                        <a:cs typeface="Calibri" charset="0"/>
                      </a:endParaRPr>
                    </a:p>
                  </a:txBody>
                  <a:tcPr>
                    <a:lnL w="0" cap="flat" cmpd="sng" algn="ctr">
                      <a:noFill/>
                    </a:lnL>
                    <a:lnR w="0" cap="flat" cmpd="sng" algn="ctr">
                      <a:noFill/>
                    </a:lnR>
                    <a:lnT w="0" cap="flat" cmpd="sng" algn="ctr">
                      <a:noFill/>
                    </a:lnT>
                    <a:lnB w="0" cap="flat" cmpd="sng" algn="ctr">
                      <a:noFill/>
                    </a:lnB>
                    <a:solidFill>
                      <a:srgbClr val="EEEEEE"/>
                    </a:solidFill>
                  </a:tcPr>
                </a:tc>
                <a:tc>
                  <a:txBody>
                    <a:bodyPr/>
                    <a:lstStyle/>
                    <a:p>
                      <a:pPr marL="0" indent="0" algn="ctr">
                        <a:buNone/>
                      </a:pPr>
                      <a:r>
                        <a:rPr lang="en-US" sz="1100" b="1">
                          <a:solidFill>
                            <a:srgbClr val="1A1A1A"/>
                          </a:solidFill>
                          <a:latin typeface="Calibri" pitchFamily="34" charset="0"/>
                          <a:ea typeface="Calibri" pitchFamily="34" charset="-122"/>
                          <a:cs typeface="Calibri" pitchFamily="34" charset="-120"/>
                        </a:rPr>
                        <a:t>28.79</a:t>
                      </a:r>
                      <a:endParaRPr lang="en-US" sz="1100">
                        <a:latin typeface="Calibri" charset="0"/>
                        <a:ea typeface="Calibri" charset="0"/>
                        <a:cs typeface="Calibri" charset="0"/>
                      </a:endParaRPr>
                    </a:p>
                  </a:txBody>
                  <a:tcPr>
                    <a:lnL w="0" cap="flat" cmpd="sng" algn="ctr">
                      <a:noFill/>
                    </a:lnL>
                    <a:lnR w="0" cap="flat" cmpd="sng" algn="ctr">
                      <a:noFill/>
                    </a:lnR>
                    <a:lnT w="0" cap="flat" cmpd="sng" algn="ctr">
                      <a:noFill/>
                    </a:lnT>
                    <a:lnB w="0" cap="flat" cmpd="sng" algn="ctr">
                      <a:noFill/>
                    </a:lnB>
                    <a:solidFill>
                      <a:srgbClr val="EEEEEE"/>
                    </a:solidFill>
                  </a:tcPr>
                </a:tc>
                <a:tc>
                  <a:txBody>
                    <a:bodyPr/>
                    <a:lstStyle/>
                    <a:p>
                      <a:pPr marL="0" indent="0" algn="ctr">
                        <a:buNone/>
                      </a:pPr>
                      <a:r>
                        <a:rPr lang="en-US" sz="1100" b="1">
                          <a:solidFill>
                            <a:srgbClr val="1A1A1A"/>
                          </a:solidFill>
                          <a:latin typeface="Calibri" pitchFamily="34" charset="0"/>
                          <a:ea typeface="Calibri" pitchFamily="34" charset="-122"/>
                          <a:cs typeface="Calibri" pitchFamily="34" charset="-120"/>
                        </a:rPr>
                        <a:t>7.94</a:t>
                      </a:r>
                      <a:endParaRPr lang="en-US" sz="1100">
                        <a:latin typeface="Calibri" charset="0"/>
                        <a:ea typeface="Calibri" charset="0"/>
                        <a:cs typeface="Calibri" charset="0"/>
                      </a:endParaRPr>
                    </a:p>
                  </a:txBody>
                  <a:tcPr>
                    <a:lnL w="0" cap="flat" cmpd="sng" algn="ctr">
                      <a:noFill/>
                    </a:lnL>
                    <a:lnR w="0" cap="flat" cmpd="sng" algn="ctr">
                      <a:noFill/>
                    </a:lnR>
                    <a:lnT w="0" cap="flat" cmpd="sng" algn="ctr">
                      <a:noFill/>
                    </a:lnT>
                    <a:lnB w="0" cap="flat" cmpd="sng" algn="ctr">
                      <a:noFill/>
                    </a:lnB>
                    <a:solidFill>
                      <a:srgbClr val="EEEEEE"/>
                    </a:solidFill>
                  </a:tcPr>
                </a:tc>
                <a:tc>
                  <a:txBody>
                    <a:bodyPr/>
                    <a:lstStyle/>
                    <a:p>
                      <a:pPr marL="0" indent="0" algn="ctr">
                        <a:buNone/>
                      </a:pPr>
                      <a:r>
                        <a:rPr lang="en-US" sz="1100" b="1">
                          <a:solidFill>
                            <a:srgbClr val="1A1A1A"/>
                          </a:solidFill>
                          <a:latin typeface="Calibri" pitchFamily="34" charset="0"/>
                          <a:ea typeface="Calibri" pitchFamily="34" charset="-122"/>
                          <a:cs typeface="Calibri" pitchFamily="34" charset="-120"/>
                        </a:rPr>
                        <a:t>8.05</a:t>
                      </a:r>
                      <a:endParaRPr lang="en-US" sz="1100">
                        <a:latin typeface="Calibri" charset="0"/>
                        <a:ea typeface="Calibri" charset="0"/>
                        <a:cs typeface="Calibri" charset="0"/>
                      </a:endParaRPr>
                    </a:p>
                  </a:txBody>
                  <a:tcPr>
                    <a:lnL w="0" cap="flat" cmpd="sng" algn="ctr">
                      <a:noFill/>
                    </a:lnL>
                    <a:lnR w="0" cap="flat" cmpd="sng" algn="ctr">
                      <a:noFill/>
                    </a:lnR>
                    <a:lnT w="0" cap="flat" cmpd="sng" algn="ctr">
                      <a:noFill/>
                    </a:lnT>
                    <a:lnB w="0" cap="flat" cmpd="sng" algn="ctr">
                      <a:noFill/>
                    </a:lnB>
                    <a:solidFill>
                      <a:srgbClr val="EEEEEE"/>
                    </a:solidFill>
                  </a:tcPr>
                </a:tc>
                <a:tc>
                  <a:txBody>
                    <a:bodyPr/>
                    <a:lstStyle/>
                    <a:p>
                      <a:pPr marL="0" indent="0" algn="ctr">
                        <a:buNone/>
                      </a:pPr>
                      <a:r>
                        <a:rPr lang="en-US" sz="1100" b="1">
                          <a:solidFill>
                            <a:srgbClr val="1A1A1A"/>
                          </a:solidFill>
                          <a:latin typeface="Calibri" pitchFamily="34" charset="0"/>
                          <a:ea typeface="Calibri" pitchFamily="34" charset="-122"/>
                          <a:cs typeface="Calibri" pitchFamily="34" charset="-120"/>
                        </a:rPr>
                        <a:t>17.03</a:t>
                      </a:r>
                      <a:endParaRPr lang="en-US" sz="1100">
                        <a:latin typeface="Calibri" charset="0"/>
                        <a:ea typeface="Calibri" charset="0"/>
                        <a:cs typeface="Calibri" charset="0"/>
                      </a:endParaRPr>
                    </a:p>
                  </a:txBody>
                  <a:tcPr>
                    <a:lnL w="0" cap="flat" cmpd="sng" algn="ctr">
                      <a:noFill/>
                    </a:lnL>
                    <a:lnR w="0" cap="flat" cmpd="sng" algn="ctr">
                      <a:noFill/>
                    </a:lnR>
                    <a:lnT w="0" cap="flat" cmpd="sng" algn="ctr">
                      <a:noFill/>
                    </a:lnT>
                    <a:lnB w="0" cap="flat" cmpd="sng" algn="ctr">
                      <a:noFill/>
                    </a:lnB>
                    <a:solidFill>
                      <a:srgbClr val="EEEEEE"/>
                    </a:solidFill>
                  </a:tcPr>
                </a:tc>
                <a:extLst>
                  <a:ext uri="{0D108BD9-81ED-4DB2-BD59-A6C34878D82A}">
                    <a16:rowId xmlns:a16="http://schemas.microsoft.com/office/drawing/2014/main" val="10005"/>
                  </a:ext>
                </a:extLst>
              </a:tr>
            </a:tbl>
          </a:graphicData>
        </a:graphic>
      </p:graphicFrame>
      <p:sp>
        <p:nvSpPr>
          <p:cNvPr id="6" name="TextBox 5">
            <a:extLst>
              <a:ext uri="{FF2B5EF4-FFF2-40B4-BE49-F238E27FC236}">
                <a16:creationId xmlns:a16="http://schemas.microsoft.com/office/drawing/2014/main" id="{0D54ADF4-10BC-5CFD-6A46-4686FEDE31BB}"/>
              </a:ext>
            </a:extLst>
          </p:cNvPr>
          <p:cNvSpPr txBox="1"/>
          <p:nvPr/>
        </p:nvSpPr>
        <p:spPr>
          <a:xfrm>
            <a:off x="235428" y="1331558"/>
            <a:ext cx="4572000" cy="307777"/>
          </a:xfrm>
          <a:prstGeom prst="rect">
            <a:avLst/>
          </a:prstGeom>
          <a:noFill/>
        </p:spPr>
        <p:txBody>
          <a:bodyPr wrap="square">
            <a:spAutoFit/>
          </a:bodyPr>
          <a:lstStyle/>
          <a:p>
            <a:r>
              <a:rPr lang="en-US" sz="1400" b="1">
                <a:solidFill>
                  <a:srgbClr val="BB0000"/>
                </a:solidFill>
                <a:latin typeface="Calibri" pitchFamily="34" charset="0"/>
                <a:ea typeface="Calibri" pitchFamily="34" charset="-122"/>
                <a:cs typeface="Calibri" pitchFamily="34" charset="-120"/>
              </a:rPr>
              <a:t>Relative Multiples - META vs. Peers</a:t>
            </a:r>
            <a:endParaRPr lang="en-US" sz="1400">
              <a:solidFill>
                <a:srgbClr val="BB0000"/>
              </a:solidFill>
            </a:endParaRPr>
          </a:p>
        </p:txBody>
      </p:sp>
      <p:graphicFrame>
        <p:nvGraphicFramePr>
          <p:cNvPr id="7" name="Table 1">
            <a:extLst>
              <a:ext uri="{FF2B5EF4-FFF2-40B4-BE49-F238E27FC236}">
                <a16:creationId xmlns:a16="http://schemas.microsoft.com/office/drawing/2014/main" id="{68F5ED14-5662-18C7-61C5-5D8A3A39C8F3}"/>
              </a:ext>
            </a:extLst>
          </p:cNvPr>
          <p:cNvGraphicFramePr>
            <a:graphicFrameLocks noGrp="1"/>
          </p:cNvGraphicFramePr>
          <p:nvPr/>
        </p:nvGraphicFramePr>
        <p:xfrm>
          <a:off x="5486400" y="1704649"/>
          <a:ext cx="3383280" cy="2103122"/>
        </p:xfrm>
        <a:graphic>
          <a:graphicData uri="http://schemas.openxmlformats.org/drawingml/2006/table">
            <a:tbl>
              <a:tblPr/>
              <a:tblGrid>
                <a:gridCol w="1691640">
                  <a:extLst>
                    <a:ext uri="{9D8B030D-6E8A-4147-A177-3AD203B41FA5}">
                      <a16:colId xmlns:a16="http://schemas.microsoft.com/office/drawing/2014/main" val="20000"/>
                    </a:ext>
                  </a:extLst>
                </a:gridCol>
                <a:gridCol w="1691640">
                  <a:extLst>
                    <a:ext uri="{9D8B030D-6E8A-4147-A177-3AD203B41FA5}">
                      <a16:colId xmlns:a16="http://schemas.microsoft.com/office/drawing/2014/main" val="20001"/>
                    </a:ext>
                  </a:extLst>
                </a:gridCol>
              </a:tblGrid>
              <a:tr h="300446">
                <a:tc>
                  <a:txBody>
                    <a:bodyPr/>
                    <a:lstStyle/>
                    <a:p>
                      <a:pPr marL="0" indent="0" algn="l">
                        <a:buNone/>
                      </a:pPr>
                      <a:r>
                        <a:rPr lang="en-US" sz="1100">
                          <a:solidFill>
                            <a:srgbClr val="1A1A1A"/>
                          </a:solidFill>
                          <a:latin typeface="Calibri" pitchFamily="34" charset="0"/>
                          <a:ea typeface="Calibri" pitchFamily="34" charset="-122"/>
                          <a:cs typeface="Calibri" pitchFamily="34" charset="-120"/>
                        </a:rPr>
                        <a:t>NPV of Cash Flows</a:t>
                      </a:r>
                      <a:endParaRPr lang="en-US" sz="1100">
                        <a:latin typeface="Calibri" charset="0"/>
                        <a:ea typeface="Calibri" charset="0"/>
                        <a:cs typeface="Calibri" charset="0"/>
                      </a:endParaRPr>
                    </a:p>
                  </a:txBody>
                  <a:tcPr>
                    <a:lnL w="0" cap="flat" cmpd="sng" algn="ctr">
                      <a:noFill/>
                    </a:lnL>
                    <a:lnR w="0" cap="flat" cmpd="sng" algn="ctr">
                      <a:noFill/>
                    </a:lnR>
                    <a:lnT w="0" cap="flat" cmpd="sng" algn="ctr">
                      <a:noFill/>
                    </a:lnT>
                    <a:lnB w="0" cap="flat" cmpd="sng" algn="ctr">
                      <a:noFill/>
                    </a:lnB>
                    <a:solidFill>
                      <a:srgbClr val="F9F9F9"/>
                    </a:solidFill>
                  </a:tcPr>
                </a:tc>
                <a:tc>
                  <a:txBody>
                    <a:bodyPr/>
                    <a:lstStyle/>
                    <a:p>
                      <a:pPr marL="0" indent="0" algn="r">
                        <a:buNone/>
                      </a:pPr>
                      <a:r>
                        <a:rPr lang="en-US" sz="1100">
                          <a:solidFill>
                            <a:srgbClr val="1A1A1A"/>
                          </a:solidFill>
                          <a:latin typeface="Calibri" pitchFamily="34" charset="0"/>
                          <a:ea typeface="Calibri" pitchFamily="34" charset="-122"/>
                          <a:cs typeface="Calibri" pitchFamily="34" charset="-120"/>
                        </a:rPr>
                        <a:t>$580.3B</a:t>
                      </a:r>
                      <a:endParaRPr lang="en-US" sz="1100">
                        <a:latin typeface="Calibri" charset="0"/>
                        <a:ea typeface="Calibri" charset="0"/>
                        <a:cs typeface="Calibri" charset="0"/>
                      </a:endParaRPr>
                    </a:p>
                  </a:txBody>
                  <a:tcPr>
                    <a:lnL w="0" cap="flat" cmpd="sng" algn="ctr">
                      <a:noFill/>
                    </a:lnL>
                    <a:lnR w="0" cap="flat" cmpd="sng" algn="ctr">
                      <a:noFill/>
                    </a:lnR>
                    <a:lnT w="0" cap="flat" cmpd="sng" algn="ctr">
                      <a:noFill/>
                    </a:lnT>
                    <a:lnB w="0" cap="flat" cmpd="sng" algn="ctr">
                      <a:noFill/>
                    </a:lnB>
                    <a:solidFill>
                      <a:srgbClr val="F9F9F9"/>
                    </a:solidFill>
                  </a:tcPr>
                </a:tc>
                <a:extLst>
                  <a:ext uri="{0D108BD9-81ED-4DB2-BD59-A6C34878D82A}">
                    <a16:rowId xmlns:a16="http://schemas.microsoft.com/office/drawing/2014/main" val="10000"/>
                  </a:ext>
                </a:extLst>
              </a:tr>
              <a:tr h="300446">
                <a:tc>
                  <a:txBody>
                    <a:bodyPr/>
                    <a:lstStyle/>
                    <a:p>
                      <a:pPr marL="0" indent="0" algn="l">
                        <a:buNone/>
                      </a:pPr>
                      <a:r>
                        <a:rPr lang="en-US" sz="1100">
                          <a:solidFill>
                            <a:srgbClr val="1A1A1A"/>
                          </a:solidFill>
                          <a:latin typeface="Calibri" pitchFamily="34" charset="0"/>
                          <a:ea typeface="Calibri" pitchFamily="34" charset="-122"/>
                          <a:cs typeface="Calibri" pitchFamily="34" charset="-120"/>
                        </a:rPr>
                        <a:t>NPV of Terminal Value</a:t>
                      </a:r>
                      <a:endParaRPr lang="en-US" sz="1100">
                        <a:latin typeface="Calibri" charset="0"/>
                        <a:ea typeface="Calibri" charset="0"/>
                        <a:cs typeface="Calibri" charset="0"/>
                      </a:endParaRPr>
                    </a:p>
                  </a:txBody>
                  <a:tcPr>
                    <a:lnL w="0" cap="flat" cmpd="sng" algn="ctr">
                      <a:noFill/>
                    </a:lnL>
                    <a:lnR w="0" cap="flat" cmpd="sng" algn="ctr">
                      <a:noFill/>
                    </a:lnR>
                    <a:lnT w="0" cap="flat" cmpd="sng" algn="ctr">
                      <a:noFill/>
                    </a:lnT>
                    <a:lnB w="0" cap="flat" cmpd="sng" algn="ctr">
                      <a:noFill/>
                    </a:lnB>
                    <a:solidFill>
                      <a:srgbClr val="FFFFFF"/>
                    </a:solidFill>
                  </a:tcPr>
                </a:tc>
                <a:tc>
                  <a:txBody>
                    <a:bodyPr/>
                    <a:lstStyle/>
                    <a:p>
                      <a:pPr marL="0" indent="0" algn="r">
                        <a:buNone/>
                      </a:pPr>
                      <a:r>
                        <a:rPr lang="en-US" sz="1100">
                          <a:solidFill>
                            <a:srgbClr val="1A1A1A"/>
                          </a:solidFill>
                          <a:latin typeface="Calibri" pitchFamily="34" charset="0"/>
                          <a:ea typeface="Calibri" pitchFamily="34" charset="-122"/>
                          <a:cs typeface="Calibri" pitchFamily="34" charset="-120"/>
                        </a:rPr>
                        <a:t>$1,347.0B</a:t>
                      </a:r>
                      <a:endParaRPr lang="en-US" sz="1100">
                        <a:latin typeface="Calibri" charset="0"/>
                        <a:ea typeface="Calibri" charset="0"/>
                        <a:cs typeface="Calibri" charset="0"/>
                      </a:endParaRPr>
                    </a:p>
                  </a:txBody>
                  <a:tcPr>
                    <a:lnL w="0" cap="flat" cmpd="sng" algn="ctr">
                      <a:noFill/>
                    </a:lnL>
                    <a:lnR w="0" cap="flat" cmpd="sng" algn="ctr">
                      <a:noFill/>
                    </a:lnR>
                    <a:lnT w="0" cap="flat" cmpd="sng" algn="ctr">
                      <a:noFill/>
                    </a:lnT>
                    <a:lnB w="0" cap="flat" cmpd="sng" algn="ctr">
                      <a:noFill/>
                    </a:lnB>
                    <a:solidFill>
                      <a:srgbClr val="FFFFFF"/>
                    </a:solidFill>
                  </a:tcPr>
                </a:tc>
                <a:extLst>
                  <a:ext uri="{0D108BD9-81ED-4DB2-BD59-A6C34878D82A}">
                    <a16:rowId xmlns:a16="http://schemas.microsoft.com/office/drawing/2014/main" val="10001"/>
                  </a:ext>
                </a:extLst>
              </a:tr>
              <a:tr h="300446">
                <a:tc>
                  <a:txBody>
                    <a:bodyPr/>
                    <a:lstStyle/>
                    <a:p>
                      <a:pPr marL="0" indent="0" algn="l">
                        <a:buNone/>
                      </a:pPr>
                      <a:r>
                        <a:rPr lang="en-US" sz="1100">
                          <a:solidFill>
                            <a:srgbClr val="1A1A1A"/>
                          </a:solidFill>
                          <a:latin typeface="Calibri" pitchFamily="34" charset="0"/>
                          <a:ea typeface="Calibri" pitchFamily="34" charset="-122"/>
                          <a:cs typeface="Calibri" pitchFamily="34" charset="-120"/>
                        </a:rPr>
                        <a:t>Projected Equity Value</a:t>
                      </a:r>
                      <a:endParaRPr lang="en-US" sz="1100">
                        <a:latin typeface="Calibri" charset="0"/>
                        <a:ea typeface="Calibri" charset="0"/>
                        <a:cs typeface="Calibri" charset="0"/>
                      </a:endParaRPr>
                    </a:p>
                  </a:txBody>
                  <a:tcPr>
                    <a:lnL w="0" cap="flat" cmpd="sng" algn="ctr">
                      <a:noFill/>
                    </a:lnL>
                    <a:lnR w="0" cap="flat" cmpd="sng" algn="ctr">
                      <a:noFill/>
                    </a:lnR>
                    <a:lnT w="0" cap="flat" cmpd="sng" algn="ctr">
                      <a:noFill/>
                    </a:lnT>
                    <a:lnB w="0" cap="flat" cmpd="sng" algn="ctr">
                      <a:noFill/>
                    </a:lnB>
                    <a:solidFill>
                      <a:srgbClr val="F9F9F9"/>
                    </a:solidFill>
                  </a:tcPr>
                </a:tc>
                <a:tc>
                  <a:txBody>
                    <a:bodyPr/>
                    <a:lstStyle/>
                    <a:p>
                      <a:pPr marL="0" indent="0" algn="r">
                        <a:buNone/>
                      </a:pPr>
                      <a:r>
                        <a:rPr lang="en-US" sz="1100">
                          <a:solidFill>
                            <a:srgbClr val="1A1A1A"/>
                          </a:solidFill>
                          <a:latin typeface="Calibri" pitchFamily="34" charset="0"/>
                          <a:ea typeface="Calibri" pitchFamily="34" charset="-122"/>
                          <a:cs typeface="Calibri" pitchFamily="34" charset="-120"/>
                        </a:rPr>
                        <a:t>$1,927.3B</a:t>
                      </a:r>
                      <a:endParaRPr lang="en-US" sz="1100">
                        <a:latin typeface="Calibri" charset="0"/>
                        <a:ea typeface="Calibri" charset="0"/>
                        <a:cs typeface="Calibri" charset="0"/>
                      </a:endParaRPr>
                    </a:p>
                  </a:txBody>
                  <a:tcPr>
                    <a:lnL w="0" cap="flat" cmpd="sng" algn="ctr">
                      <a:noFill/>
                    </a:lnL>
                    <a:lnR w="0" cap="flat" cmpd="sng" algn="ctr">
                      <a:noFill/>
                    </a:lnR>
                    <a:lnT w="0" cap="flat" cmpd="sng" algn="ctr">
                      <a:noFill/>
                    </a:lnT>
                    <a:lnB w="0" cap="flat" cmpd="sng" algn="ctr">
                      <a:noFill/>
                    </a:lnB>
                    <a:solidFill>
                      <a:srgbClr val="F9F9F9"/>
                    </a:solidFill>
                  </a:tcPr>
                </a:tc>
                <a:extLst>
                  <a:ext uri="{0D108BD9-81ED-4DB2-BD59-A6C34878D82A}">
                    <a16:rowId xmlns:a16="http://schemas.microsoft.com/office/drawing/2014/main" val="10002"/>
                  </a:ext>
                </a:extLst>
              </a:tr>
              <a:tr h="300446">
                <a:tc>
                  <a:txBody>
                    <a:bodyPr/>
                    <a:lstStyle/>
                    <a:p>
                      <a:pPr marL="0" indent="0" algn="l">
                        <a:buNone/>
                      </a:pPr>
                      <a:r>
                        <a:rPr lang="en-US" sz="1100">
                          <a:solidFill>
                            <a:srgbClr val="1A1A1A"/>
                          </a:solidFill>
                          <a:latin typeface="Calibri" pitchFamily="34" charset="0"/>
                          <a:ea typeface="Calibri" pitchFamily="34" charset="-122"/>
                          <a:cs typeface="Calibri" pitchFamily="34" charset="-120"/>
                        </a:rPr>
                        <a:t>Shares Outstanding</a:t>
                      </a:r>
                      <a:endParaRPr lang="en-US" sz="1100">
                        <a:latin typeface="Calibri" charset="0"/>
                        <a:ea typeface="Calibri" charset="0"/>
                        <a:cs typeface="Calibri" charset="0"/>
                      </a:endParaRPr>
                    </a:p>
                  </a:txBody>
                  <a:tcPr>
                    <a:lnL w="0" cap="flat" cmpd="sng" algn="ctr">
                      <a:noFill/>
                    </a:lnL>
                    <a:lnR w="0" cap="flat" cmpd="sng" algn="ctr">
                      <a:noFill/>
                    </a:lnR>
                    <a:lnT w="0" cap="flat" cmpd="sng" algn="ctr">
                      <a:noFill/>
                    </a:lnT>
                    <a:lnB w="0" cap="flat" cmpd="sng" algn="ctr">
                      <a:noFill/>
                    </a:lnB>
                    <a:solidFill>
                      <a:srgbClr val="FFFFFF"/>
                    </a:solidFill>
                  </a:tcPr>
                </a:tc>
                <a:tc>
                  <a:txBody>
                    <a:bodyPr/>
                    <a:lstStyle/>
                    <a:p>
                      <a:pPr marL="0" indent="0" algn="r">
                        <a:buNone/>
                      </a:pPr>
                      <a:r>
                        <a:rPr lang="en-US" sz="1100">
                          <a:solidFill>
                            <a:srgbClr val="1A1A1A"/>
                          </a:solidFill>
                          <a:latin typeface="Calibri" pitchFamily="34" charset="0"/>
                          <a:ea typeface="Calibri" pitchFamily="34" charset="-122"/>
                          <a:cs typeface="Calibri" pitchFamily="34" charset="-120"/>
                        </a:rPr>
                        <a:t>2,517M</a:t>
                      </a:r>
                      <a:endParaRPr lang="en-US" sz="1100">
                        <a:latin typeface="Calibri" charset="0"/>
                        <a:ea typeface="Calibri" charset="0"/>
                        <a:cs typeface="Calibri" charset="0"/>
                      </a:endParaRPr>
                    </a:p>
                  </a:txBody>
                  <a:tcPr>
                    <a:lnL w="0" cap="flat" cmpd="sng" algn="ctr">
                      <a:noFill/>
                    </a:lnL>
                    <a:lnR w="0" cap="flat" cmpd="sng" algn="ctr">
                      <a:noFill/>
                    </a:lnR>
                    <a:lnT w="0" cap="flat" cmpd="sng" algn="ctr">
                      <a:noFill/>
                    </a:lnT>
                    <a:lnB w="0" cap="flat" cmpd="sng" algn="ctr">
                      <a:noFill/>
                    </a:lnB>
                    <a:solidFill>
                      <a:srgbClr val="FFFFFF"/>
                    </a:solidFill>
                  </a:tcPr>
                </a:tc>
                <a:extLst>
                  <a:ext uri="{0D108BD9-81ED-4DB2-BD59-A6C34878D82A}">
                    <a16:rowId xmlns:a16="http://schemas.microsoft.com/office/drawing/2014/main" val="10003"/>
                  </a:ext>
                </a:extLst>
              </a:tr>
              <a:tr h="300446">
                <a:tc>
                  <a:txBody>
                    <a:bodyPr/>
                    <a:lstStyle/>
                    <a:p>
                      <a:pPr marL="0" indent="0" algn="l">
                        <a:buNone/>
                      </a:pPr>
                      <a:r>
                        <a:rPr lang="en-US" sz="1100" b="1">
                          <a:solidFill>
                            <a:srgbClr val="BB0000"/>
                          </a:solidFill>
                          <a:latin typeface="Calibri" pitchFamily="34" charset="0"/>
                          <a:ea typeface="Calibri" pitchFamily="34" charset="-122"/>
                          <a:cs typeface="Calibri" pitchFamily="34" charset="-120"/>
                        </a:rPr>
                        <a:t>Implied Value / Share</a:t>
                      </a:r>
                      <a:endParaRPr lang="en-US" sz="1100">
                        <a:solidFill>
                          <a:srgbClr val="BB0000"/>
                        </a:solidFill>
                        <a:latin typeface="Calibri" charset="0"/>
                        <a:ea typeface="Calibri" charset="0"/>
                        <a:cs typeface="Calibri" charset="0"/>
                      </a:endParaRPr>
                    </a:p>
                  </a:txBody>
                  <a:tcPr>
                    <a:lnL w="0" cap="flat" cmpd="sng" algn="ctr">
                      <a:noFill/>
                    </a:lnL>
                    <a:lnR w="0" cap="flat" cmpd="sng" algn="ctr">
                      <a:noFill/>
                    </a:lnR>
                    <a:lnT w="0" cap="flat" cmpd="sng" algn="ctr">
                      <a:noFill/>
                    </a:lnT>
                    <a:lnB w="0" cap="flat" cmpd="sng" algn="ctr">
                      <a:noFill/>
                    </a:lnB>
                    <a:solidFill>
                      <a:srgbClr val="F9F9F9"/>
                    </a:solidFill>
                  </a:tcPr>
                </a:tc>
                <a:tc>
                  <a:txBody>
                    <a:bodyPr/>
                    <a:lstStyle/>
                    <a:p>
                      <a:pPr marL="0" indent="0" algn="r">
                        <a:buNone/>
                      </a:pPr>
                      <a:r>
                        <a:rPr lang="en-US" sz="1100" b="1">
                          <a:solidFill>
                            <a:srgbClr val="BB0000"/>
                          </a:solidFill>
                          <a:latin typeface="Calibri" pitchFamily="34" charset="0"/>
                          <a:ea typeface="Calibri" pitchFamily="34" charset="-122"/>
                          <a:cs typeface="Calibri" pitchFamily="34" charset="-120"/>
                        </a:rPr>
                        <a:t>$765.70</a:t>
                      </a:r>
                      <a:endParaRPr lang="en-US" sz="1100">
                        <a:solidFill>
                          <a:srgbClr val="BB0000"/>
                        </a:solidFill>
                        <a:latin typeface="Calibri" charset="0"/>
                        <a:ea typeface="Calibri" charset="0"/>
                        <a:cs typeface="Calibri" charset="0"/>
                      </a:endParaRPr>
                    </a:p>
                  </a:txBody>
                  <a:tcPr>
                    <a:lnL w="0" cap="flat" cmpd="sng" algn="ctr">
                      <a:noFill/>
                    </a:lnL>
                    <a:lnR w="0" cap="flat" cmpd="sng" algn="ctr">
                      <a:noFill/>
                    </a:lnR>
                    <a:lnT w="0" cap="flat" cmpd="sng" algn="ctr">
                      <a:noFill/>
                    </a:lnT>
                    <a:lnB w="0" cap="flat" cmpd="sng" algn="ctr">
                      <a:noFill/>
                    </a:lnB>
                    <a:solidFill>
                      <a:srgbClr val="F9F9F9"/>
                    </a:solidFill>
                  </a:tcPr>
                </a:tc>
                <a:extLst>
                  <a:ext uri="{0D108BD9-81ED-4DB2-BD59-A6C34878D82A}">
                    <a16:rowId xmlns:a16="http://schemas.microsoft.com/office/drawing/2014/main" val="10004"/>
                  </a:ext>
                </a:extLst>
              </a:tr>
              <a:tr h="300446">
                <a:tc>
                  <a:txBody>
                    <a:bodyPr/>
                    <a:lstStyle/>
                    <a:p>
                      <a:pPr marL="0" indent="0" algn="l">
                        <a:buNone/>
                      </a:pPr>
                      <a:r>
                        <a:rPr lang="en-US" sz="1100">
                          <a:solidFill>
                            <a:srgbClr val="1A1A1A"/>
                          </a:solidFill>
                          <a:latin typeface="Calibri" pitchFamily="34" charset="0"/>
                          <a:ea typeface="Calibri" pitchFamily="34" charset="-122"/>
                          <a:cs typeface="Calibri" pitchFamily="34" charset="-120"/>
                        </a:rPr>
                        <a:t>Current Price</a:t>
                      </a:r>
                      <a:endParaRPr lang="en-US" sz="1100">
                        <a:latin typeface="Calibri" charset="0"/>
                        <a:ea typeface="Calibri" charset="0"/>
                        <a:cs typeface="Calibri" charset="0"/>
                      </a:endParaRPr>
                    </a:p>
                  </a:txBody>
                  <a:tcPr>
                    <a:lnL w="0" cap="flat" cmpd="sng" algn="ctr">
                      <a:noFill/>
                    </a:lnL>
                    <a:lnR w="0" cap="flat" cmpd="sng" algn="ctr">
                      <a:noFill/>
                    </a:lnR>
                    <a:lnT w="0" cap="flat" cmpd="sng" algn="ctr">
                      <a:noFill/>
                    </a:lnT>
                    <a:lnB w="0" cap="flat" cmpd="sng" algn="ctr">
                      <a:noFill/>
                    </a:lnB>
                    <a:solidFill>
                      <a:srgbClr val="FFFFFF"/>
                    </a:solidFill>
                  </a:tcPr>
                </a:tc>
                <a:tc>
                  <a:txBody>
                    <a:bodyPr/>
                    <a:lstStyle/>
                    <a:p>
                      <a:pPr marL="0" indent="0" algn="r">
                        <a:buNone/>
                      </a:pPr>
                      <a:r>
                        <a:rPr lang="en-US" sz="1100">
                          <a:solidFill>
                            <a:srgbClr val="1A1A1A"/>
                          </a:solidFill>
                          <a:latin typeface="Calibri" pitchFamily="34" charset="0"/>
                          <a:ea typeface="Calibri" pitchFamily="34" charset="-122"/>
                          <a:cs typeface="Calibri" pitchFamily="34" charset="-120"/>
                        </a:rPr>
                        <a:t>$676.64</a:t>
                      </a:r>
                      <a:endParaRPr lang="en-US" sz="1100">
                        <a:latin typeface="Calibri" charset="0"/>
                        <a:ea typeface="Calibri" charset="0"/>
                        <a:cs typeface="Calibri" charset="0"/>
                      </a:endParaRPr>
                    </a:p>
                  </a:txBody>
                  <a:tcPr>
                    <a:lnL w="0" cap="flat" cmpd="sng" algn="ctr">
                      <a:noFill/>
                    </a:lnL>
                    <a:lnR w="0" cap="flat" cmpd="sng" algn="ctr">
                      <a:noFill/>
                    </a:lnR>
                    <a:lnT w="0" cap="flat" cmpd="sng" algn="ctr">
                      <a:noFill/>
                    </a:lnT>
                    <a:lnB w="0" cap="flat" cmpd="sng" algn="ctr">
                      <a:noFill/>
                    </a:lnB>
                    <a:solidFill>
                      <a:srgbClr val="FFFFFF"/>
                    </a:solidFill>
                  </a:tcPr>
                </a:tc>
                <a:extLst>
                  <a:ext uri="{0D108BD9-81ED-4DB2-BD59-A6C34878D82A}">
                    <a16:rowId xmlns:a16="http://schemas.microsoft.com/office/drawing/2014/main" val="10005"/>
                  </a:ext>
                </a:extLst>
              </a:tr>
              <a:tr h="300446">
                <a:tc>
                  <a:txBody>
                    <a:bodyPr/>
                    <a:lstStyle/>
                    <a:p>
                      <a:pPr marL="0" indent="0" algn="l">
                        <a:buNone/>
                      </a:pPr>
                      <a:r>
                        <a:rPr lang="en-US" sz="1100" b="1">
                          <a:solidFill>
                            <a:srgbClr val="FFFFFF"/>
                          </a:solidFill>
                          <a:latin typeface="Calibri" pitchFamily="34" charset="0"/>
                          <a:ea typeface="Calibri" pitchFamily="34" charset="-122"/>
                          <a:cs typeface="Calibri" pitchFamily="34" charset="-120"/>
                        </a:rPr>
                        <a:t>Upside</a:t>
                      </a:r>
                      <a:endParaRPr lang="en-US" sz="1100">
                        <a:latin typeface="Calibri" charset="0"/>
                        <a:ea typeface="Calibri" charset="0"/>
                        <a:cs typeface="Calibri" charset="0"/>
                      </a:endParaRPr>
                    </a:p>
                  </a:txBody>
                  <a:tcPr>
                    <a:lnL w="0" cap="flat" cmpd="sng" algn="ctr">
                      <a:noFill/>
                    </a:lnL>
                    <a:lnR w="0" cap="flat" cmpd="sng" algn="ctr">
                      <a:noFill/>
                    </a:lnR>
                    <a:lnT w="0" cap="flat" cmpd="sng" algn="ctr">
                      <a:noFill/>
                    </a:lnT>
                    <a:lnB w="0" cap="flat" cmpd="sng" algn="ctr">
                      <a:noFill/>
                    </a:lnB>
                    <a:solidFill>
                      <a:srgbClr val="BB0000"/>
                    </a:solidFill>
                  </a:tcPr>
                </a:tc>
                <a:tc>
                  <a:txBody>
                    <a:bodyPr/>
                    <a:lstStyle/>
                    <a:p>
                      <a:pPr marL="0" indent="0" algn="r">
                        <a:buNone/>
                      </a:pPr>
                      <a:r>
                        <a:rPr lang="en-US" sz="1100" b="1">
                          <a:solidFill>
                            <a:srgbClr val="FFFFFF"/>
                          </a:solidFill>
                          <a:latin typeface="Calibri" pitchFamily="34" charset="0"/>
                          <a:ea typeface="Calibri" pitchFamily="34" charset="-122"/>
                          <a:cs typeface="Calibri" pitchFamily="34" charset="-120"/>
                        </a:rPr>
                        <a:t>+13.2%</a:t>
                      </a:r>
                      <a:endParaRPr lang="en-US" sz="1100">
                        <a:latin typeface="Calibri" charset="0"/>
                        <a:ea typeface="Calibri" charset="0"/>
                        <a:cs typeface="Calibri" charset="0"/>
                      </a:endParaRPr>
                    </a:p>
                  </a:txBody>
                  <a:tcPr>
                    <a:lnL w="0" cap="flat" cmpd="sng" algn="ctr">
                      <a:noFill/>
                    </a:lnL>
                    <a:lnR w="0" cap="flat" cmpd="sng" algn="ctr">
                      <a:noFill/>
                    </a:lnR>
                    <a:lnT w="0" cap="flat" cmpd="sng" algn="ctr">
                      <a:noFill/>
                    </a:lnT>
                    <a:lnB w="0" cap="flat" cmpd="sng" algn="ctr">
                      <a:noFill/>
                    </a:lnB>
                    <a:solidFill>
                      <a:srgbClr val="BB0000"/>
                    </a:solidFill>
                  </a:tcPr>
                </a:tc>
                <a:extLst>
                  <a:ext uri="{0D108BD9-81ED-4DB2-BD59-A6C34878D82A}">
                    <a16:rowId xmlns:a16="http://schemas.microsoft.com/office/drawing/2014/main" val="10006"/>
                  </a:ext>
                </a:extLst>
              </a:tr>
            </a:tbl>
          </a:graphicData>
        </a:graphic>
      </p:graphicFrame>
      <p:sp>
        <p:nvSpPr>
          <p:cNvPr id="9" name="TextBox 8">
            <a:extLst>
              <a:ext uri="{FF2B5EF4-FFF2-40B4-BE49-F238E27FC236}">
                <a16:creationId xmlns:a16="http://schemas.microsoft.com/office/drawing/2014/main" id="{5C1A151E-EA18-4053-AEC8-AF90E932FD11}"/>
              </a:ext>
            </a:extLst>
          </p:cNvPr>
          <p:cNvSpPr txBox="1"/>
          <p:nvPr/>
        </p:nvSpPr>
        <p:spPr>
          <a:xfrm>
            <a:off x="5486400" y="1331557"/>
            <a:ext cx="4572000" cy="307777"/>
          </a:xfrm>
          <a:prstGeom prst="rect">
            <a:avLst/>
          </a:prstGeom>
          <a:noFill/>
        </p:spPr>
        <p:txBody>
          <a:bodyPr wrap="square">
            <a:spAutoFit/>
          </a:bodyPr>
          <a:lstStyle/>
          <a:p>
            <a:r>
              <a:rPr lang="en-US" sz="1400" b="1">
                <a:solidFill>
                  <a:srgbClr val="BB0000"/>
                </a:solidFill>
                <a:latin typeface="Calibri" pitchFamily="34" charset="0"/>
                <a:ea typeface="Calibri" pitchFamily="34" charset="-122"/>
                <a:cs typeface="Calibri" pitchFamily="34" charset="-120"/>
              </a:rPr>
              <a:t>DCF Summary</a:t>
            </a:r>
            <a:endParaRPr lang="en-US" sz="1400">
              <a:solidFill>
                <a:srgbClr val="BB0000"/>
              </a:solidFill>
            </a:endParaRPr>
          </a:p>
        </p:txBody>
      </p:sp>
      <p:sp>
        <p:nvSpPr>
          <p:cNvPr id="10" name="TextBox 9">
            <a:extLst>
              <a:ext uri="{FF2B5EF4-FFF2-40B4-BE49-F238E27FC236}">
                <a16:creationId xmlns:a16="http://schemas.microsoft.com/office/drawing/2014/main" id="{46AD7591-A299-2EE9-E888-089631E092EC}"/>
              </a:ext>
            </a:extLst>
          </p:cNvPr>
          <p:cNvSpPr txBox="1"/>
          <p:nvPr/>
        </p:nvSpPr>
        <p:spPr>
          <a:xfrm>
            <a:off x="235428" y="4049114"/>
            <a:ext cx="4954555" cy="1477328"/>
          </a:xfrm>
          <a:prstGeom prst="rect">
            <a:avLst/>
          </a:prstGeom>
          <a:noFill/>
        </p:spPr>
        <p:txBody>
          <a:bodyPr wrap="square" rtlCol="0">
            <a:spAutoFit/>
          </a:bodyPr>
          <a:lstStyle/>
          <a:p>
            <a:pPr marL="342900" indent="-342900">
              <a:buSzPct val="100000"/>
              <a:buChar char="•"/>
            </a:pPr>
            <a:r>
              <a:rPr lang="en-US" sz="1200" dirty="0">
                <a:solidFill>
                  <a:srgbClr val="1A1A1A"/>
                </a:solidFill>
                <a:latin typeface="Calibri" pitchFamily="34" charset="0"/>
                <a:ea typeface="Calibri" pitchFamily="34" charset="-122"/>
                <a:cs typeface="Calibri" pitchFamily="34" charset="-120"/>
              </a:rPr>
              <a:t>META trades roughly in line with its digital advertising peers on P/E</a:t>
            </a:r>
            <a:endParaRPr lang="en-US" sz="1200" dirty="0"/>
          </a:p>
          <a:p>
            <a:pPr marL="342900" indent="-342900">
              <a:buSzPct val="100000"/>
              <a:buChar char="•"/>
            </a:pPr>
            <a:r>
              <a:rPr lang="en-US" sz="1200" dirty="0">
                <a:solidFill>
                  <a:srgbClr val="1A1A1A"/>
                </a:solidFill>
                <a:latin typeface="Calibri" pitchFamily="34" charset="0"/>
                <a:ea typeface="Calibri" pitchFamily="34" charset="-122"/>
                <a:cs typeface="Calibri" pitchFamily="34" charset="-120"/>
              </a:rPr>
              <a:t>EV/EBITDA of 16.3x is slightly below peer average, suggesting cash flow support</a:t>
            </a:r>
            <a:endParaRPr lang="en-US" sz="1200" dirty="0"/>
          </a:p>
          <a:p>
            <a:pPr marL="342900" indent="-342900">
              <a:buSzPct val="100000"/>
              <a:buChar char="•"/>
            </a:pPr>
            <a:r>
              <a:rPr lang="en-US" sz="1200" dirty="0">
                <a:solidFill>
                  <a:srgbClr val="1A1A1A"/>
                </a:solidFill>
                <a:latin typeface="Calibri" pitchFamily="34" charset="0"/>
                <a:ea typeface="Calibri" pitchFamily="34" charset="-122"/>
                <a:cs typeface="Calibri" pitchFamily="34" charset="-120"/>
              </a:rPr>
              <a:t>P/B and P/S premium reflects strong margins and scale vs. peers</a:t>
            </a:r>
            <a:endParaRPr lang="en-US" sz="1200" dirty="0"/>
          </a:p>
          <a:p>
            <a:pPr marL="342900" indent="-342900">
              <a:buSzPct val="100000"/>
              <a:buChar char="•"/>
            </a:pPr>
            <a:r>
              <a:rPr lang="en-US" sz="1200" dirty="0">
                <a:solidFill>
                  <a:srgbClr val="1A1A1A"/>
                </a:solidFill>
                <a:latin typeface="Calibri" pitchFamily="34" charset="0"/>
                <a:ea typeface="Calibri" pitchFamily="34" charset="-122"/>
                <a:cs typeface="Calibri" pitchFamily="34" charset="-120"/>
              </a:rPr>
              <a:t>Trades at a discount to Alphabet despite comparable ad market dominance</a:t>
            </a:r>
            <a:endParaRPr lang="en-US" sz="1200" dirty="0"/>
          </a:p>
          <a:p>
            <a:endParaRPr lang="en-US" dirty="0"/>
          </a:p>
        </p:txBody>
      </p:sp>
      <p:sp>
        <p:nvSpPr>
          <p:cNvPr id="12" name="TextBox 11">
            <a:extLst>
              <a:ext uri="{FF2B5EF4-FFF2-40B4-BE49-F238E27FC236}">
                <a16:creationId xmlns:a16="http://schemas.microsoft.com/office/drawing/2014/main" id="{99E89535-038E-31CC-3D4C-A957943D2703}"/>
              </a:ext>
            </a:extLst>
          </p:cNvPr>
          <p:cNvSpPr txBox="1"/>
          <p:nvPr/>
        </p:nvSpPr>
        <p:spPr>
          <a:xfrm>
            <a:off x="235428" y="5295610"/>
            <a:ext cx="5029200" cy="230832"/>
          </a:xfrm>
          <a:prstGeom prst="rect">
            <a:avLst/>
          </a:prstGeom>
          <a:noFill/>
        </p:spPr>
        <p:txBody>
          <a:bodyPr wrap="square">
            <a:spAutoFit/>
          </a:bodyPr>
          <a:lstStyle/>
          <a:p>
            <a:r>
              <a:rPr lang="en-US" sz="900" i="1" dirty="0">
                <a:solidFill>
                  <a:srgbClr val="666666"/>
                </a:solidFill>
                <a:latin typeface="Calibri" pitchFamily="34" charset="0"/>
                <a:ea typeface="Calibri" pitchFamily="34" charset="-122"/>
                <a:cs typeface="Calibri" pitchFamily="34" charset="-120"/>
              </a:rPr>
              <a:t>Base case: 10.0% WACC, 2.5% terminal FCF growth, 15-16% revenue growth, 36-40% op. margins</a:t>
            </a:r>
            <a:endParaRPr lang="en-US" sz="900" dirty="0"/>
          </a:p>
        </p:txBody>
      </p:sp>
      <p:sp>
        <p:nvSpPr>
          <p:cNvPr id="13" name="Shape 6">
            <a:extLst>
              <a:ext uri="{FF2B5EF4-FFF2-40B4-BE49-F238E27FC236}">
                <a16:creationId xmlns:a16="http://schemas.microsoft.com/office/drawing/2014/main" id="{DD764D65-4250-E8E2-7115-4AF6D9D17F35}"/>
              </a:ext>
            </a:extLst>
          </p:cNvPr>
          <p:cNvSpPr/>
          <p:nvPr/>
        </p:nvSpPr>
        <p:spPr>
          <a:xfrm>
            <a:off x="5486400" y="4514850"/>
            <a:ext cx="1051560" cy="1234440"/>
          </a:xfrm>
          <a:prstGeom prst="rect">
            <a:avLst/>
          </a:prstGeom>
          <a:solidFill>
            <a:srgbClr val="FF7C80"/>
          </a:solidFill>
          <a:ln w="12700">
            <a:solidFill>
              <a:srgbClr val="FF7C80"/>
            </a:solidFill>
            <a:prstDash val="solid"/>
          </a:ln>
        </p:spPr>
        <p:txBody>
          <a:bodyPr/>
          <a:lstStyle/>
          <a:p>
            <a:endParaRPr lang="en-US"/>
          </a:p>
        </p:txBody>
      </p:sp>
      <p:sp>
        <p:nvSpPr>
          <p:cNvPr id="14" name="Shape 10">
            <a:extLst>
              <a:ext uri="{FF2B5EF4-FFF2-40B4-BE49-F238E27FC236}">
                <a16:creationId xmlns:a16="http://schemas.microsoft.com/office/drawing/2014/main" id="{F216E6A0-BB64-9387-1B3C-116924C2D03D}"/>
              </a:ext>
            </a:extLst>
          </p:cNvPr>
          <p:cNvSpPr/>
          <p:nvPr/>
        </p:nvSpPr>
        <p:spPr>
          <a:xfrm>
            <a:off x="6629400" y="4514850"/>
            <a:ext cx="1051560" cy="1234440"/>
          </a:xfrm>
          <a:prstGeom prst="rect">
            <a:avLst/>
          </a:prstGeom>
          <a:solidFill>
            <a:srgbClr val="BB0000"/>
          </a:solidFill>
          <a:ln w="12700">
            <a:solidFill>
              <a:srgbClr val="990011"/>
            </a:solidFill>
            <a:prstDash val="solid"/>
          </a:ln>
        </p:spPr>
        <p:txBody>
          <a:bodyPr/>
          <a:lstStyle/>
          <a:p>
            <a:endParaRPr lang="en-US"/>
          </a:p>
        </p:txBody>
      </p:sp>
      <p:sp>
        <p:nvSpPr>
          <p:cNvPr id="15" name="Shape 14">
            <a:extLst>
              <a:ext uri="{FF2B5EF4-FFF2-40B4-BE49-F238E27FC236}">
                <a16:creationId xmlns:a16="http://schemas.microsoft.com/office/drawing/2014/main" id="{8B759BA4-7AC1-D91D-EFA8-51FA803B71D0}"/>
              </a:ext>
            </a:extLst>
          </p:cNvPr>
          <p:cNvSpPr/>
          <p:nvPr/>
        </p:nvSpPr>
        <p:spPr>
          <a:xfrm>
            <a:off x="7772400" y="4514850"/>
            <a:ext cx="1051560" cy="1234440"/>
          </a:xfrm>
          <a:prstGeom prst="rect">
            <a:avLst/>
          </a:prstGeom>
          <a:solidFill>
            <a:srgbClr val="228B22"/>
          </a:solidFill>
          <a:ln w="12700">
            <a:solidFill>
              <a:srgbClr val="228B22"/>
            </a:solidFill>
            <a:prstDash val="solid"/>
          </a:ln>
        </p:spPr>
        <p:txBody>
          <a:bodyPr/>
          <a:lstStyle/>
          <a:p>
            <a:endParaRPr lang="en-US"/>
          </a:p>
        </p:txBody>
      </p:sp>
      <p:sp>
        <p:nvSpPr>
          <p:cNvPr id="18" name="TextBox 17">
            <a:extLst>
              <a:ext uri="{FF2B5EF4-FFF2-40B4-BE49-F238E27FC236}">
                <a16:creationId xmlns:a16="http://schemas.microsoft.com/office/drawing/2014/main" id="{C1386C33-F258-BA6A-E274-127ACF6321D8}"/>
              </a:ext>
            </a:extLst>
          </p:cNvPr>
          <p:cNvSpPr txBox="1"/>
          <p:nvPr/>
        </p:nvSpPr>
        <p:spPr>
          <a:xfrm>
            <a:off x="5561045" y="4656973"/>
            <a:ext cx="902270" cy="261610"/>
          </a:xfrm>
          <a:prstGeom prst="rect">
            <a:avLst/>
          </a:prstGeom>
          <a:noFill/>
        </p:spPr>
        <p:txBody>
          <a:bodyPr wrap="square" rtlCol="0">
            <a:spAutoFit/>
          </a:bodyPr>
          <a:lstStyle/>
          <a:p>
            <a:pPr algn="ctr"/>
            <a:r>
              <a:rPr lang="en-US" sz="1100">
                <a:solidFill>
                  <a:schemeClr val="bg1"/>
                </a:solidFill>
              </a:rPr>
              <a:t>Bear</a:t>
            </a:r>
          </a:p>
        </p:txBody>
      </p:sp>
      <p:sp>
        <p:nvSpPr>
          <p:cNvPr id="19" name="TextBox 18">
            <a:extLst>
              <a:ext uri="{FF2B5EF4-FFF2-40B4-BE49-F238E27FC236}">
                <a16:creationId xmlns:a16="http://schemas.microsoft.com/office/drawing/2014/main" id="{1849498B-C79B-1B70-1FE6-04B02B3C62B9}"/>
              </a:ext>
            </a:extLst>
          </p:cNvPr>
          <p:cNvSpPr txBox="1"/>
          <p:nvPr/>
        </p:nvSpPr>
        <p:spPr>
          <a:xfrm>
            <a:off x="6704045" y="4656973"/>
            <a:ext cx="902270" cy="261610"/>
          </a:xfrm>
          <a:prstGeom prst="rect">
            <a:avLst/>
          </a:prstGeom>
          <a:noFill/>
        </p:spPr>
        <p:txBody>
          <a:bodyPr wrap="square" rtlCol="0">
            <a:spAutoFit/>
          </a:bodyPr>
          <a:lstStyle/>
          <a:p>
            <a:pPr algn="ctr"/>
            <a:r>
              <a:rPr lang="en-US" sz="1100">
                <a:solidFill>
                  <a:schemeClr val="bg1"/>
                </a:solidFill>
              </a:rPr>
              <a:t>Base</a:t>
            </a:r>
          </a:p>
        </p:txBody>
      </p:sp>
      <p:sp>
        <p:nvSpPr>
          <p:cNvPr id="20" name="TextBox 19">
            <a:extLst>
              <a:ext uri="{FF2B5EF4-FFF2-40B4-BE49-F238E27FC236}">
                <a16:creationId xmlns:a16="http://schemas.microsoft.com/office/drawing/2014/main" id="{EB98E9E4-EC8B-5296-70F4-7A6B280DEE4B}"/>
              </a:ext>
            </a:extLst>
          </p:cNvPr>
          <p:cNvSpPr txBox="1"/>
          <p:nvPr/>
        </p:nvSpPr>
        <p:spPr>
          <a:xfrm>
            <a:off x="7847045" y="4656973"/>
            <a:ext cx="902270" cy="261610"/>
          </a:xfrm>
          <a:prstGeom prst="rect">
            <a:avLst/>
          </a:prstGeom>
          <a:noFill/>
        </p:spPr>
        <p:txBody>
          <a:bodyPr wrap="square" rtlCol="0">
            <a:spAutoFit/>
          </a:bodyPr>
          <a:lstStyle/>
          <a:p>
            <a:pPr algn="ctr"/>
            <a:r>
              <a:rPr lang="en-US" sz="1100">
                <a:solidFill>
                  <a:schemeClr val="bg1"/>
                </a:solidFill>
              </a:rPr>
              <a:t>Bull</a:t>
            </a:r>
          </a:p>
        </p:txBody>
      </p:sp>
      <p:sp>
        <p:nvSpPr>
          <p:cNvPr id="21" name="TextBox 20">
            <a:extLst>
              <a:ext uri="{FF2B5EF4-FFF2-40B4-BE49-F238E27FC236}">
                <a16:creationId xmlns:a16="http://schemas.microsoft.com/office/drawing/2014/main" id="{6D4E39F1-8D4E-422C-BF2F-3ED4248F9C6B}"/>
              </a:ext>
            </a:extLst>
          </p:cNvPr>
          <p:cNvSpPr txBox="1"/>
          <p:nvPr/>
        </p:nvSpPr>
        <p:spPr>
          <a:xfrm>
            <a:off x="5645020" y="4947293"/>
            <a:ext cx="743650" cy="369332"/>
          </a:xfrm>
          <a:prstGeom prst="rect">
            <a:avLst/>
          </a:prstGeom>
          <a:noFill/>
        </p:spPr>
        <p:txBody>
          <a:bodyPr wrap="square" rtlCol="0">
            <a:spAutoFit/>
          </a:bodyPr>
          <a:lstStyle/>
          <a:p>
            <a:pPr algn="ctr"/>
            <a:r>
              <a:rPr lang="en-US" b="1">
                <a:solidFill>
                  <a:schemeClr val="bg1"/>
                </a:solidFill>
              </a:rPr>
              <a:t>$521</a:t>
            </a:r>
          </a:p>
        </p:txBody>
      </p:sp>
      <p:sp>
        <p:nvSpPr>
          <p:cNvPr id="22" name="TextBox 21">
            <a:extLst>
              <a:ext uri="{FF2B5EF4-FFF2-40B4-BE49-F238E27FC236}">
                <a16:creationId xmlns:a16="http://schemas.microsoft.com/office/drawing/2014/main" id="{6AFB3C67-B872-4E31-1D35-47C551F3F21D}"/>
              </a:ext>
            </a:extLst>
          </p:cNvPr>
          <p:cNvSpPr txBox="1"/>
          <p:nvPr/>
        </p:nvSpPr>
        <p:spPr>
          <a:xfrm>
            <a:off x="6806215" y="4964604"/>
            <a:ext cx="743650" cy="369332"/>
          </a:xfrm>
          <a:prstGeom prst="rect">
            <a:avLst/>
          </a:prstGeom>
          <a:noFill/>
        </p:spPr>
        <p:txBody>
          <a:bodyPr wrap="square" rtlCol="0">
            <a:spAutoFit/>
          </a:bodyPr>
          <a:lstStyle/>
          <a:p>
            <a:pPr algn="ctr"/>
            <a:r>
              <a:rPr lang="en-US" b="1">
                <a:solidFill>
                  <a:schemeClr val="bg1"/>
                </a:solidFill>
              </a:rPr>
              <a:t>$766</a:t>
            </a:r>
          </a:p>
        </p:txBody>
      </p:sp>
      <p:sp>
        <p:nvSpPr>
          <p:cNvPr id="23" name="TextBox 22">
            <a:extLst>
              <a:ext uri="{FF2B5EF4-FFF2-40B4-BE49-F238E27FC236}">
                <a16:creationId xmlns:a16="http://schemas.microsoft.com/office/drawing/2014/main" id="{31A0042B-B0D9-5780-BE94-7F576277AE5B}"/>
              </a:ext>
            </a:extLst>
          </p:cNvPr>
          <p:cNvSpPr txBox="1"/>
          <p:nvPr/>
        </p:nvSpPr>
        <p:spPr>
          <a:xfrm>
            <a:off x="7926355" y="4947293"/>
            <a:ext cx="743650" cy="369332"/>
          </a:xfrm>
          <a:prstGeom prst="rect">
            <a:avLst/>
          </a:prstGeom>
          <a:noFill/>
        </p:spPr>
        <p:txBody>
          <a:bodyPr wrap="square" rtlCol="0">
            <a:spAutoFit/>
          </a:bodyPr>
          <a:lstStyle/>
          <a:p>
            <a:pPr algn="ctr"/>
            <a:r>
              <a:rPr lang="en-US" b="1">
                <a:solidFill>
                  <a:schemeClr val="bg1"/>
                </a:solidFill>
              </a:rPr>
              <a:t>$819</a:t>
            </a:r>
          </a:p>
        </p:txBody>
      </p:sp>
      <p:sp>
        <p:nvSpPr>
          <p:cNvPr id="24" name="TextBox 23">
            <a:extLst>
              <a:ext uri="{FF2B5EF4-FFF2-40B4-BE49-F238E27FC236}">
                <a16:creationId xmlns:a16="http://schemas.microsoft.com/office/drawing/2014/main" id="{79D57B32-1F33-B918-6149-6D01322116CD}"/>
              </a:ext>
            </a:extLst>
          </p:cNvPr>
          <p:cNvSpPr txBox="1"/>
          <p:nvPr/>
        </p:nvSpPr>
        <p:spPr>
          <a:xfrm>
            <a:off x="5561045" y="5412200"/>
            <a:ext cx="902270" cy="261610"/>
          </a:xfrm>
          <a:prstGeom prst="rect">
            <a:avLst/>
          </a:prstGeom>
          <a:noFill/>
        </p:spPr>
        <p:txBody>
          <a:bodyPr wrap="square" rtlCol="0">
            <a:spAutoFit/>
          </a:bodyPr>
          <a:lstStyle/>
          <a:p>
            <a:pPr algn="ctr"/>
            <a:r>
              <a:rPr lang="en-US" sz="1100">
                <a:solidFill>
                  <a:schemeClr val="bg1"/>
                </a:solidFill>
              </a:rPr>
              <a:t>-23.1%</a:t>
            </a:r>
          </a:p>
        </p:txBody>
      </p:sp>
      <p:sp>
        <p:nvSpPr>
          <p:cNvPr id="25" name="TextBox 24">
            <a:extLst>
              <a:ext uri="{FF2B5EF4-FFF2-40B4-BE49-F238E27FC236}">
                <a16:creationId xmlns:a16="http://schemas.microsoft.com/office/drawing/2014/main" id="{792720B1-F41C-DF3E-37A6-DB2AED4CF225}"/>
              </a:ext>
            </a:extLst>
          </p:cNvPr>
          <p:cNvSpPr txBox="1"/>
          <p:nvPr/>
        </p:nvSpPr>
        <p:spPr>
          <a:xfrm>
            <a:off x="6704045" y="5390391"/>
            <a:ext cx="902270" cy="261610"/>
          </a:xfrm>
          <a:prstGeom prst="rect">
            <a:avLst/>
          </a:prstGeom>
          <a:noFill/>
        </p:spPr>
        <p:txBody>
          <a:bodyPr wrap="square" rtlCol="0">
            <a:spAutoFit/>
          </a:bodyPr>
          <a:lstStyle/>
          <a:p>
            <a:pPr algn="ctr"/>
            <a:r>
              <a:rPr lang="en-US" sz="1100">
                <a:solidFill>
                  <a:schemeClr val="bg1"/>
                </a:solidFill>
              </a:rPr>
              <a:t>+13.2%</a:t>
            </a:r>
          </a:p>
        </p:txBody>
      </p:sp>
      <p:sp>
        <p:nvSpPr>
          <p:cNvPr id="26" name="TextBox 25">
            <a:extLst>
              <a:ext uri="{FF2B5EF4-FFF2-40B4-BE49-F238E27FC236}">
                <a16:creationId xmlns:a16="http://schemas.microsoft.com/office/drawing/2014/main" id="{39A6B2F9-B811-5E2C-B6B5-947F327D157B}"/>
              </a:ext>
            </a:extLst>
          </p:cNvPr>
          <p:cNvSpPr txBox="1"/>
          <p:nvPr/>
        </p:nvSpPr>
        <p:spPr>
          <a:xfrm>
            <a:off x="7847045" y="5390391"/>
            <a:ext cx="902270" cy="261610"/>
          </a:xfrm>
          <a:prstGeom prst="rect">
            <a:avLst/>
          </a:prstGeom>
          <a:noFill/>
        </p:spPr>
        <p:txBody>
          <a:bodyPr wrap="square" rtlCol="0">
            <a:spAutoFit/>
          </a:bodyPr>
          <a:lstStyle/>
          <a:p>
            <a:pPr algn="ctr"/>
            <a:r>
              <a:rPr lang="en-US" sz="1100">
                <a:solidFill>
                  <a:schemeClr val="bg1"/>
                </a:solidFill>
              </a:rPr>
              <a:t>+20.9%</a:t>
            </a:r>
          </a:p>
        </p:txBody>
      </p:sp>
      <p:sp>
        <p:nvSpPr>
          <p:cNvPr id="27" name="TextBox 26">
            <a:extLst>
              <a:ext uri="{FF2B5EF4-FFF2-40B4-BE49-F238E27FC236}">
                <a16:creationId xmlns:a16="http://schemas.microsoft.com/office/drawing/2014/main" id="{586AA3FE-5C2D-57AD-1750-0F8AF22BBD3A}"/>
              </a:ext>
            </a:extLst>
          </p:cNvPr>
          <p:cNvSpPr txBox="1"/>
          <p:nvPr/>
        </p:nvSpPr>
        <p:spPr>
          <a:xfrm>
            <a:off x="5486400" y="4161052"/>
            <a:ext cx="1782147" cy="307777"/>
          </a:xfrm>
          <a:prstGeom prst="rect">
            <a:avLst/>
          </a:prstGeom>
          <a:noFill/>
        </p:spPr>
        <p:txBody>
          <a:bodyPr wrap="square" rtlCol="0">
            <a:spAutoFit/>
          </a:bodyPr>
          <a:lstStyle/>
          <a:p>
            <a:r>
              <a:rPr lang="en-US" sz="1400" b="1">
                <a:solidFill>
                  <a:srgbClr val="BB0000"/>
                </a:solidFill>
              </a:rPr>
              <a:t>Scenario Analysis</a:t>
            </a:r>
          </a:p>
        </p:txBody>
      </p:sp>
      <p:pic>
        <p:nvPicPr>
          <p:cNvPr id="28" name="Picture 2">
            <a:extLst>
              <a:ext uri="{FF2B5EF4-FFF2-40B4-BE49-F238E27FC236}">
                <a16:creationId xmlns:a16="http://schemas.microsoft.com/office/drawing/2014/main" id="{517B0BE7-FD1C-76BB-43BF-1CDA0F59818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49774" y="189928"/>
            <a:ext cx="1381760" cy="7772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6098795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B44D05-9888-DEDE-31B9-B226ACC5D2F1}"/>
              </a:ext>
            </a:extLst>
          </p:cNvPr>
          <p:cNvSpPr>
            <a:spLocks noGrp="1"/>
          </p:cNvSpPr>
          <p:nvPr>
            <p:ph type="title"/>
          </p:nvPr>
        </p:nvSpPr>
        <p:spPr/>
        <p:txBody>
          <a:bodyPr>
            <a:normAutofit fontScale="90000"/>
          </a:bodyPr>
          <a:lstStyle/>
          <a:p>
            <a:r>
              <a:rPr lang="en-US"/>
              <a:t>Technical Analysis</a:t>
            </a:r>
          </a:p>
        </p:txBody>
      </p:sp>
      <p:graphicFrame>
        <p:nvGraphicFramePr>
          <p:cNvPr id="4" name="Chart 0">
            <a:extLst>
              <a:ext uri="{FF2B5EF4-FFF2-40B4-BE49-F238E27FC236}">
                <a16:creationId xmlns:a16="http://schemas.microsoft.com/office/drawing/2014/main" id="{FBCE2725-386A-7420-1560-ABFB1673924E}"/>
              </a:ext>
            </a:extLst>
          </p:cNvPr>
          <p:cNvGraphicFramePr/>
          <p:nvPr/>
        </p:nvGraphicFramePr>
        <p:xfrm>
          <a:off x="235428" y="1497330"/>
          <a:ext cx="5029200" cy="2468880"/>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Box 4">
            <a:extLst>
              <a:ext uri="{FF2B5EF4-FFF2-40B4-BE49-F238E27FC236}">
                <a16:creationId xmlns:a16="http://schemas.microsoft.com/office/drawing/2014/main" id="{BFE03003-5753-4BFC-3392-E7522218703B}"/>
              </a:ext>
            </a:extLst>
          </p:cNvPr>
          <p:cNvSpPr txBox="1"/>
          <p:nvPr/>
        </p:nvSpPr>
        <p:spPr>
          <a:xfrm>
            <a:off x="139959" y="1243254"/>
            <a:ext cx="3872204" cy="307777"/>
          </a:xfrm>
          <a:prstGeom prst="rect">
            <a:avLst/>
          </a:prstGeom>
          <a:noFill/>
        </p:spPr>
        <p:txBody>
          <a:bodyPr wrap="square" rtlCol="0">
            <a:spAutoFit/>
          </a:bodyPr>
          <a:lstStyle/>
          <a:p>
            <a:r>
              <a:rPr lang="en-US" sz="1400" b="1">
                <a:solidFill>
                  <a:srgbClr val="BB0000"/>
                </a:solidFill>
              </a:rPr>
              <a:t>META 12-Month Price Performance</a:t>
            </a:r>
          </a:p>
        </p:txBody>
      </p:sp>
      <p:sp>
        <p:nvSpPr>
          <p:cNvPr id="6" name="Shape 3">
            <a:extLst>
              <a:ext uri="{FF2B5EF4-FFF2-40B4-BE49-F238E27FC236}">
                <a16:creationId xmlns:a16="http://schemas.microsoft.com/office/drawing/2014/main" id="{147B0A7E-BA4B-CA1F-53AD-0CB1AF6FC11A}"/>
              </a:ext>
            </a:extLst>
          </p:cNvPr>
          <p:cNvSpPr/>
          <p:nvPr/>
        </p:nvSpPr>
        <p:spPr>
          <a:xfrm>
            <a:off x="417417" y="4167378"/>
            <a:ext cx="1143000" cy="658368"/>
          </a:xfrm>
          <a:prstGeom prst="rect">
            <a:avLst/>
          </a:prstGeom>
          <a:solidFill>
            <a:srgbClr val="F5F5F5"/>
          </a:solidFill>
          <a:ln w="12700">
            <a:solidFill>
              <a:srgbClr val="CCCCCC"/>
            </a:solidFill>
            <a:prstDash val="solid"/>
          </a:ln>
        </p:spPr>
        <p:txBody>
          <a:bodyPr/>
          <a:lstStyle/>
          <a:p>
            <a:endParaRPr lang="en-US"/>
          </a:p>
        </p:txBody>
      </p:sp>
      <p:sp>
        <p:nvSpPr>
          <p:cNvPr id="7" name="Shape 3">
            <a:extLst>
              <a:ext uri="{FF2B5EF4-FFF2-40B4-BE49-F238E27FC236}">
                <a16:creationId xmlns:a16="http://schemas.microsoft.com/office/drawing/2014/main" id="{AEAA2271-CD9A-673B-5A30-AD2B9849827C}"/>
              </a:ext>
            </a:extLst>
          </p:cNvPr>
          <p:cNvSpPr/>
          <p:nvPr/>
        </p:nvSpPr>
        <p:spPr>
          <a:xfrm>
            <a:off x="1652154" y="4167378"/>
            <a:ext cx="1143000" cy="658368"/>
          </a:xfrm>
          <a:prstGeom prst="rect">
            <a:avLst/>
          </a:prstGeom>
          <a:solidFill>
            <a:srgbClr val="F5F5F5"/>
          </a:solidFill>
          <a:ln w="12700">
            <a:solidFill>
              <a:srgbClr val="CCCCCC"/>
            </a:solidFill>
            <a:prstDash val="solid"/>
          </a:ln>
        </p:spPr>
        <p:txBody>
          <a:bodyPr/>
          <a:lstStyle/>
          <a:p>
            <a:endParaRPr lang="en-US"/>
          </a:p>
        </p:txBody>
      </p:sp>
      <p:sp>
        <p:nvSpPr>
          <p:cNvPr id="8" name="Shape 3">
            <a:extLst>
              <a:ext uri="{FF2B5EF4-FFF2-40B4-BE49-F238E27FC236}">
                <a16:creationId xmlns:a16="http://schemas.microsoft.com/office/drawing/2014/main" id="{B9C69EEA-9741-BA31-7C66-18EE6FD351A9}"/>
              </a:ext>
            </a:extLst>
          </p:cNvPr>
          <p:cNvSpPr/>
          <p:nvPr/>
        </p:nvSpPr>
        <p:spPr>
          <a:xfrm>
            <a:off x="2886891" y="4167378"/>
            <a:ext cx="1143000" cy="658368"/>
          </a:xfrm>
          <a:prstGeom prst="rect">
            <a:avLst/>
          </a:prstGeom>
          <a:solidFill>
            <a:srgbClr val="F5F5F5"/>
          </a:solidFill>
          <a:ln w="12700">
            <a:solidFill>
              <a:srgbClr val="CCCCCC"/>
            </a:solidFill>
            <a:prstDash val="solid"/>
          </a:ln>
        </p:spPr>
        <p:txBody>
          <a:bodyPr/>
          <a:lstStyle/>
          <a:p>
            <a:endParaRPr lang="en-US"/>
          </a:p>
        </p:txBody>
      </p:sp>
      <p:sp>
        <p:nvSpPr>
          <p:cNvPr id="9" name="Shape 3">
            <a:extLst>
              <a:ext uri="{FF2B5EF4-FFF2-40B4-BE49-F238E27FC236}">
                <a16:creationId xmlns:a16="http://schemas.microsoft.com/office/drawing/2014/main" id="{CDE6BA5B-3EAE-9ABC-C86E-086F9FA64EA2}"/>
              </a:ext>
            </a:extLst>
          </p:cNvPr>
          <p:cNvSpPr/>
          <p:nvPr/>
        </p:nvSpPr>
        <p:spPr>
          <a:xfrm>
            <a:off x="4121628" y="4167378"/>
            <a:ext cx="1143000" cy="658368"/>
          </a:xfrm>
          <a:prstGeom prst="rect">
            <a:avLst/>
          </a:prstGeom>
          <a:solidFill>
            <a:srgbClr val="F5F5F5"/>
          </a:solidFill>
          <a:ln w="12700">
            <a:solidFill>
              <a:srgbClr val="CCCCCC"/>
            </a:solidFill>
            <a:prstDash val="solid"/>
          </a:ln>
        </p:spPr>
        <p:txBody>
          <a:bodyPr/>
          <a:lstStyle/>
          <a:p>
            <a:endParaRPr lang="en-US"/>
          </a:p>
        </p:txBody>
      </p:sp>
      <p:sp>
        <p:nvSpPr>
          <p:cNvPr id="10" name="Shape 17">
            <a:extLst>
              <a:ext uri="{FF2B5EF4-FFF2-40B4-BE49-F238E27FC236}">
                <a16:creationId xmlns:a16="http://schemas.microsoft.com/office/drawing/2014/main" id="{57C66906-C9DF-7DBF-2A8F-73D178EB5AD4}"/>
              </a:ext>
            </a:extLst>
          </p:cNvPr>
          <p:cNvSpPr/>
          <p:nvPr/>
        </p:nvSpPr>
        <p:spPr>
          <a:xfrm>
            <a:off x="5525292" y="1555477"/>
            <a:ext cx="3383280" cy="566928"/>
          </a:xfrm>
          <a:prstGeom prst="rect">
            <a:avLst/>
          </a:prstGeom>
          <a:solidFill>
            <a:srgbClr val="F9F9F9"/>
          </a:solidFill>
          <a:ln w="12700">
            <a:solidFill>
              <a:srgbClr val="DDDDDD"/>
            </a:solidFill>
            <a:prstDash val="solid"/>
          </a:ln>
        </p:spPr>
        <p:txBody>
          <a:bodyPr/>
          <a:lstStyle/>
          <a:p>
            <a:endParaRPr lang="en-US"/>
          </a:p>
        </p:txBody>
      </p:sp>
      <p:sp>
        <p:nvSpPr>
          <p:cNvPr id="11" name="Shape 17">
            <a:extLst>
              <a:ext uri="{FF2B5EF4-FFF2-40B4-BE49-F238E27FC236}">
                <a16:creationId xmlns:a16="http://schemas.microsoft.com/office/drawing/2014/main" id="{0E2F4A9F-4573-B56E-E553-D689C3CFDEAB}"/>
              </a:ext>
            </a:extLst>
          </p:cNvPr>
          <p:cNvSpPr/>
          <p:nvPr/>
        </p:nvSpPr>
        <p:spPr>
          <a:xfrm>
            <a:off x="5525292" y="2309989"/>
            <a:ext cx="3383280" cy="566928"/>
          </a:xfrm>
          <a:prstGeom prst="rect">
            <a:avLst/>
          </a:prstGeom>
          <a:solidFill>
            <a:srgbClr val="F9F9F9"/>
          </a:solidFill>
          <a:ln w="12700">
            <a:solidFill>
              <a:srgbClr val="DDDDDD"/>
            </a:solidFill>
            <a:prstDash val="solid"/>
          </a:ln>
        </p:spPr>
        <p:txBody>
          <a:bodyPr/>
          <a:lstStyle/>
          <a:p>
            <a:endParaRPr lang="en-US"/>
          </a:p>
        </p:txBody>
      </p:sp>
      <p:sp>
        <p:nvSpPr>
          <p:cNvPr id="12" name="Shape 17">
            <a:extLst>
              <a:ext uri="{FF2B5EF4-FFF2-40B4-BE49-F238E27FC236}">
                <a16:creationId xmlns:a16="http://schemas.microsoft.com/office/drawing/2014/main" id="{2B00AEE0-F5DD-EC82-3466-FC57C8742520}"/>
              </a:ext>
            </a:extLst>
          </p:cNvPr>
          <p:cNvSpPr/>
          <p:nvPr/>
        </p:nvSpPr>
        <p:spPr>
          <a:xfrm>
            <a:off x="5525292" y="3164374"/>
            <a:ext cx="3383280" cy="566928"/>
          </a:xfrm>
          <a:prstGeom prst="rect">
            <a:avLst/>
          </a:prstGeom>
          <a:solidFill>
            <a:srgbClr val="F9F9F9"/>
          </a:solidFill>
          <a:ln w="12700">
            <a:solidFill>
              <a:srgbClr val="DDDDDD"/>
            </a:solidFill>
            <a:prstDash val="solid"/>
          </a:ln>
        </p:spPr>
        <p:txBody>
          <a:bodyPr/>
          <a:lstStyle/>
          <a:p>
            <a:endParaRPr lang="en-US"/>
          </a:p>
        </p:txBody>
      </p:sp>
      <p:sp>
        <p:nvSpPr>
          <p:cNvPr id="13" name="Shape 17">
            <a:extLst>
              <a:ext uri="{FF2B5EF4-FFF2-40B4-BE49-F238E27FC236}">
                <a16:creationId xmlns:a16="http://schemas.microsoft.com/office/drawing/2014/main" id="{32B39804-A21D-0769-953C-9015B04ED9DA}"/>
              </a:ext>
            </a:extLst>
          </p:cNvPr>
          <p:cNvSpPr/>
          <p:nvPr/>
        </p:nvSpPr>
        <p:spPr>
          <a:xfrm>
            <a:off x="5525292" y="3894391"/>
            <a:ext cx="3383280" cy="566928"/>
          </a:xfrm>
          <a:prstGeom prst="rect">
            <a:avLst/>
          </a:prstGeom>
          <a:solidFill>
            <a:srgbClr val="F9F9F9"/>
          </a:solidFill>
          <a:ln w="12700">
            <a:solidFill>
              <a:srgbClr val="DDDDDD"/>
            </a:solidFill>
            <a:prstDash val="solid"/>
          </a:ln>
        </p:spPr>
        <p:txBody>
          <a:bodyPr/>
          <a:lstStyle/>
          <a:p>
            <a:endParaRPr lang="en-US"/>
          </a:p>
        </p:txBody>
      </p:sp>
      <p:sp>
        <p:nvSpPr>
          <p:cNvPr id="14" name="Shape 17">
            <a:extLst>
              <a:ext uri="{FF2B5EF4-FFF2-40B4-BE49-F238E27FC236}">
                <a16:creationId xmlns:a16="http://schemas.microsoft.com/office/drawing/2014/main" id="{2F46891B-730B-1F15-B715-DFDB46CF6DF1}"/>
              </a:ext>
            </a:extLst>
          </p:cNvPr>
          <p:cNvSpPr/>
          <p:nvPr/>
        </p:nvSpPr>
        <p:spPr>
          <a:xfrm>
            <a:off x="5525292" y="4768533"/>
            <a:ext cx="3383280" cy="566928"/>
          </a:xfrm>
          <a:prstGeom prst="rect">
            <a:avLst/>
          </a:prstGeom>
          <a:solidFill>
            <a:srgbClr val="F9F9F9"/>
          </a:solidFill>
          <a:ln w="12700">
            <a:solidFill>
              <a:srgbClr val="DDDDDD"/>
            </a:solidFill>
            <a:prstDash val="solid"/>
          </a:ln>
        </p:spPr>
        <p:txBody>
          <a:bodyPr/>
          <a:lstStyle/>
          <a:p>
            <a:endParaRPr lang="en-US"/>
          </a:p>
        </p:txBody>
      </p:sp>
      <p:sp>
        <p:nvSpPr>
          <p:cNvPr id="15" name="Shape 19">
            <a:extLst>
              <a:ext uri="{FF2B5EF4-FFF2-40B4-BE49-F238E27FC236}">
                <a16:creationId xmlns:a16="http://schemas.microsoft.com/office/drawing/2014/main" id="{EB05F381-A039-FC8C-0628-34E3973B9292}"/>
              </a:ext>
            </a:extLst>
          </p:cNvPr>
          <p:cNvSpPr/>
          <p:nvPr/>
        </p:nvSpPr>
        <p:spPr>
          <a:xfrm>
            <a:off x="7680960" y="1672432"/>
            <a:ext cx="1097280" cy="347472"/>
          </a:xfrm>
          <a:prstGeom prst="rect">
            <a:avLst/>
          </a:prstGeom>
          <a:solidFill>
            <a:srgbClr val="228B22"/>
          </a:solidFill>
          <a:ln w="12700">
            <a:solidFill>
              <a:srgbClr val="228B22"/>
            </a:solidFill>
            <a:prstDash val="solid"/>
          </a:ln>
        </p:spPr>
        <p:txBody>
          <a:bodyPr/>
          <a:lstStyle/>
          <a:p>
            <a:endParaRPr lang="en-US"/>
          </a:p>
        </p:txBody>
      </p:sp>
      <p:sp>
        <p:nvSpPr>
          <p:cNvPr id="16" name="Shape 23">
            <a:extLst>
              <a:ext uri="{FF2B5EF4-FFF2-40B4-BE49-F238E27FC236}">
                <a16:creationId xmlns:a16="http://schemas.microsoft.com/office/drawing/2014/main" id="{D519A202-4C6D-1496-30D5-5BB8634D0242}"/>
              </a:ext>
            </a:extLst>
          </p:cNvPr>
          <p:cNvSpPr/>
          <p:nvPr/>
        </p:nvSpPr>
        <p:spPr>
          <a:xfrm>
            <a:off x="7680960" y="2437254"/>
            <a:ext cx="1097280" cy="347472"/>
          </a:xfrm>
          <a:prstGeom prst="rect">
            <a:avLst/>
          </a:prstGeom>
          <a:solidFill>
            <a:srgbClr val="228B22"/>
          </a:solidFill>
          <a:ln w="12700">
            <a:solidFill>
              <a:srgbClr val="228B22"/>
            </a:solidFill>
            <a:prstDash val="solid"/>
          </a:ln>
        </p:spPr>
        <p:txBody>
          <a:bodyPr/>
          <a:lstStyle/>
          <a:p>
            <a:endParaRPr lang="en-US"/>
          </a:p>
        </p:txBody>
      </p:sp>
      <p:sp>
        <p:nvSpPr>
          <p:cNvPr id="17" name="Shape 27">
            <a:extLst>
              <a:ext uri="{FF2B5EF4-FFF2-40B4-BE49-F238E27FC236}">
                <a16:creationId xmlns:a16="http://schemas.microsoft.com/office/drawing/2014/main" id="{1352B690-C852-1504-F6FB-DB89F127644C}"/>
              </a:ext>
            </a:extLst>
          </p:cNvPr>
          <p:cNvSpPr/>
          <p:nvPr/>
        </p:nvSpPr>
        <p:spPr>
          <a:xfrm>
            <a:off x="7680960" y="3274102"/>
            <a:ext cx="1097280" cy="347472"/>
          </a:xfrm>
          <a:prstGeom prst="rect">
            <a:avLst/>
          </a:prstGeom>
          <a:solidFill>
            <a:srgbClr val="CC8800"/>
          </a:solidFill>
          <a:ln w="12700">
            <a:solidFill>
              <a:srgbClr val="CC8800"/>
            </a:solidFill>
            <a:prstDash val="solid"/>
          </a:ln>
        </p:spPr>
        <p:txBody>
          <a:bodyPr/>
          <a:lstStyle/>
          <a:p>
            <a:endParaRPr lang="en-US"/>
          </a:p>
        </p:txBody>
      </p:sp>
      <p:sp>
        <p:nvSpPr>
          <p:cNvPr id="18" name="Shape 31">
            <a:extLst>
              <a:ext uri="{FF2B5EF4-FFF2-40B4-BE49-F238E27FC236}">
                <a16:creationId xmlns:a16="http://schemas.microsoft.com/office/drawing/2014/main" id="{55D90F7A-5613-54EF-F745-D5E424C024DE}"/>
              </a:ext>
            </a:extLst>
          </p:cNvPr>
          <p:cNvSpPr/>
          <p:nvPr/>
        </p:nvSpPr>
        <p:spPr>
          <a:xfrm>
            <a:off x="7680960" y="4004119"/>
            <a:ext cx="1097280" cy="347472"/>
          </a:xfrm>
          <a:prstGeom prst="rect">
            <a:avLst/>
          </a:prstGeom>
          <a:solidFill>
            <a:srgbClr val="CC8800"/>
          </a:solidFill>
          <a:ln w="12700">
            <a:solidFill>
              <a:srgbClr val="CC8800"/>
            </a:solidFill>
            <a:prstDash val="solid"/>
          </a:ln>
        </p:spPr>
        <p:txBody>
          <a:bodyPr/>
          <a:lstStyle/>
          <a:p>
            <a:endParaRPr lang="en-US"/>
          </a:p>
        </p:txBody>
      </p:sp>
      <p:sp>
        <p:nvSpPr>
          <p:cNvPr id="19" name="Shape 35">
            <a:extLst>
              <a:ext uri="{FF2B5EF4-FFF2-40B4-BE49-F238E27FC236}">
                <a16:creationId xmlns:a16="http://schemas.microsoft.com/office/drawing/2014/main" id="{35FCA046-BB26-472D-865C-5EF0D68D0BCE}"/>
              </a:ext>
            </a:extLst>
          </p:cNvPr>
          <p:cNvSpPr/>
          <p:nvPr/>
        </p:nvSpPr>
        <p:spPr>
          <a:xfrm>
            <a:off x="7680960" y="4878261"/>
            <a:ext cx="1097280" cy="347472"/>
          </a:xfrm>
          <a:prstGeom prst="rect">
            <a:avLst/>
          </a:prstGeom>
          <a:solidFill>
            <a:srgbClr val="CC3333"/>
          </a:solidFill>
          <a:ln w="12700">
            <a:solidFill>
              <a:srgbClr val="CC3333"/>
            </a:solidFill>
            <a:prstDash val="solid"/>
          </a:ln>
        </p:spPr>
        <p:txBody>
          <a:bodyPr/>
          <a:lstStyle/>
          <a:p>
            <a:endParaRPr lang="en-US"/>
          </a:p>
        </p:txBody>
      </p:sp>
      <p:sp>
        <p:nvSpPr>
          <p:cNvPr id="20" name="TextBox 19">
            <a:extLst>
              <a:ext uri="{FF2B5EF4-FFF2-40B4-BE49-F238E27FC236}">
                <a16:creationId xmlns:a16="http://schemas.microsoft.com/office/drawing/2014/main" id="{046A8152-17E1-A209-D0A7-17DBBB4360FC}"/>
              </a:ext>
            </a:extLst>
          </p:cNvPr>
          <p:cNvSpPr txBox="1"/>
          <p:nvPr/>
        </p:nvSpPr>
        <p:spPr>
          <a:xfrm>
            <a:off x="235428" y="4996907"/>
            <a:ext cx="5029200" cy="677108"/>
          </a:xfrm>
          <a:prstGeom prst="rect">
            <a:avLst/>
          </a:prstGeom>
          <a:noFill/>
        </p:spPr>
        <p:txBody>
          <a:bodyPr wrap="square" rtlCol="0">
            <a:spAutoFit/>
          </a:bodyPr>
          <a:lstStyle/>
          <a:p>
            <a:r>
              <a:rPr lang="en-US" sz="1000" i="1">
                <a:solidFill>
                  <a:srgbClr val="8C8C8D"/>
                </a:solidFill>
                <a:latin typeface="Calibri" pitchFamily="34" charset="0"/>
                <a:ea typeface="Calibri" pitchFamily="34" charset="-122"/>
                <a:cs typeface="Calibri" pitchFamily="34" charset="-120"/>
              </a:rPr>
              <a:t>Stock pulled back ~15% from peak on AI spending concerns - not fundamental deterioration. Q4 2025 revenue +24% YoY; Q1 2026 guidance implies +30%.</a:t>
            </a:r>
            <a:endParaRPr lang="en-US" sz="1000">
              <a:solidFill>
                <a:srgbClr val="8C8C8D"/>
              </a:solidFill>
            </a:endParaRPr>
          </a:p>
          <a:p>
            <a:endParaRPr lang="en-US"/>
          </a:p>
        </p:txBody>
      </p:sp>
      <p:sp>
        <p:nvSpPr>
          <p:cNvPr id="21" name="TextBox 20">
            <a:extLst>
              <a:ext uri="{FF2B5EF4-FFF2-40B4-BE49-F238E27FC236}">
                <a16:creationId xmlns:a16="http://schemas.microsoft.com/office/drawing/2014/main" id="{37C37680-308E-AC4E-7735-FB3961F8660D}"/>
              </a:ext>
            </a:extLst>
          </p:cNvPr>
          <p:cNvSpPr txBox="1"/>
          <p:nvPr/>
        </p:nvSpPr>
        <p:spPr>
          <a:xfrm>
            <a:off x="509474" y="4286030"/>
            <a:ext cx="980646" cy="338554"/>
          </a:xfrm>
          <a:prstGeom prst="rect">
            <a:avLst/>
          </a:prstGeom>
          <a:noFill/>
        </p:spPr>
        <p:txBody>
          <a:bodyPr wrap="square" rtlCol="0">
            <a:spAutoFit/>
          </a:bodyPr>
          <a:lstStyle/>
          <a:p>
            <a:pPr algn="ctr"/>
            <a:r>
              <a:rPr lang="en-US" sz="1600" b="1">
                <a:solidFill>
                  <a:srgbClr val="C00000"/>
                </a:solidFill>
              </a:rPr>
              <a:t>$796.25</a:t>
            </a:r>
          </a:p>
        </p:txBody>
      </p:sp>
      <p:sp>
        <p:nvSpPr>
          <p:cNvPr id="22" name="TextBox 21">
            <a:extLst>
              <a:ext uri="{FF2B5EF4-FFF2-40B4-BE49-F238E27FC236}">
                <a16:creationId xmlns:a16="http://schemas.microsoft.com/office/drawing/2014/main" id="{444B2CB0-3D65-769C-7AAB-64B46E56D60A}"/>
              </a:ext>
            </a:extLst>
          </p:cNvPr>
          <p:cNvSpPr txBox="1"/>
          <p:nvPr/>
        </p:nvSpPr>
        <p:spPr>
          <a:xfrm>
            <a:off x="1733331" y="4292042"/>
            <a:ext cx="980646" cy="338554"/>
          </a:xfrm>
          <a:prstGeom prst="rect">
            <a:avLst/>
          </a:prstGeom>
          <a:noFill/>
        </p:spPr>
        <p:txBody>
          <a:bodyPr wrap="square" rtlCol="0">
            <a:spAutoFit/>
          </a:bodyPr>
          <a:lstStyle/>
          <a:p>
            <a:pPr algn="ctr"/>
            <a:r>
              <a:rPr lang="en-US" sz="1600" b="1">
                <a:solidFill>
                  <a:srgbClr val="C00000"/>
                </a:solidFill>
              </a:rPr>
              <a:t>$479.80</a:t>
            </a:r>
          </a:p>
        </p:txBody>
      </p:sp>
      <p:sp>
        <p:nvSpPr>
          <p:cNvPr id="23" name="TextBox 22">
            <a:extLst>
              <a:ext uri="{FF2B5EF4-FFF2-40B4-BE49-F238E27FC236}">
                <a16:creationId xmlns:a16="http://schemas.microsoft.com/office/drawing/2014/main" id="{B389D4F6-1678-EBAE-FB5B-A9B5A6224BC4}"/>
              </a:ext>
            </a:extLst>
          </p:cNvPr>
          <p:cNvSpPr txBox="1"/>
          <p:nvPr/>
        </p:nvSpPr>
        <p:spPr>
          <a:xfrm>
            <a:off x="2980396" y="4292042"/>
            <a:ext cx="980646" cy="338554"/>
          </a:xfrm>
          <a:prstGeom prst="rect">
            <a:avLst/>
          </a:prstGeom>
          <a:noFill/>
        </p:spPr>
        <p:txBody>
          <a:bodyPr wrap="square" rtlCol="0">
            <a:spAutoFit/>
          </a:bodyPr>
          <a:lstStyle/>
          <a:p>
            <a:pPr algn="ctr"/>
            <a:r>
              <a:rPr lang="en-US" sz="1600" b="1">
                <a:solidFill>
                  <a:srgbClr val="C00000"/>
                </a:solidFill>
              </a:rPr>
              <a:t>$676.64</a:t>
            </a:r>
          </a:p>
        </p:txBody>
      </p:sp>
      <p:sp>
        <p:nvSpPr>
          <p:cNvPr id="24" name="TextBox 23">
            <a:extLst>
              <a:ext uri="{FF2B5EF4-FFF2-40B4-BE49-F238E27FC236}">
                <a16:creationId xmlns:a16="http://schemas.microsoft.com/office/drawing/2014/main" id="{BEDD51A2-A945-CFF7-51C2-18EDFEDA11B7}"/>
              </a:ext>
            </a:extLst>
          </p:cNvPr>
          <p:cNvSpPr txBox="1"/>
          <p:nvPr/>
        </p:nvSpPr>
        <p:spPr>
          <a:xfrm>
            <a:off x="4209501" y="4270303"/>
            <a:ext cx="980646" cy="338554"/>
          </a:xfrm>
          <a:prstGeom prst="rect">
            <a:avLst/>
          </a:prstGeom>
          <a:noFill/>
        </p:spPr>
        <p:txBody>
          <a:bodyPr wrap="square" rtlCol="0">
            <a:spAutoFit/>
          </a:bodyPr>
          <a:lstStyle/>
          <a:p>
            <a:pPr algn="ctr"/>
            <a:r>
              <a:rPr lang="en-US" sz="1600" b="1">
                <a:solidFill>
                  <a:srgbClr val="C00000"/>
                </a:solidFill>
              </a:rPr>
              <a:t>-15%</a:t>
            </a:r>
          </a:p>
        </p:txBody>
      </p:sp>
      <p:sp>
        <p:nvSpPr>
          <p:cNvPr id="25" name="TextBox 24">
            <a:extLst>
              <a:ext uri="{FF2B5EF4-FFF2-40B4-BE49-F238E27FC236}">
                <a16:creationId xmlns:a16="http://schemas.microsoft.com/office/drawing/2014/main" id="{7CCFAFAD-E920-FC69-AC5D-971E745E80C6}"/>
              </a:ext>
            </a:extLst>
          </p:cNvPr>
          <p:cNvSpPr txBox="1"/>
          <p:nvPr/>
        </p:nvSpPr>
        <p:spPr>
          <a:xfrm>
            <a:off x="557058" y="4548637"/>
            <a:ext cx="1663310" cy="261610"/>
          </a:xfrm>
          <a:prstGeom prst="rect">
            <a:avLst/>
          </a:prstGeom>
          <a:noFill/>
        </p:spPr>
        <p:txBody>
          <a:bodyPr wrap="square" rtlCol="0">
            <a:spAutoFit/>
          </a:bodyPr>
          <a:lstStyle/>
          <a:p>
            <a:r>
              <a:rPr lang="en-US" sz="1100">
                <a:solidFill>
                  <a:srgbClr val="666666"/>
                </a:solidFill>
              </a:rPr>
              <a:t>52-Wk High</a:t>
            </a:r>
          </a:p>
        </p:txBody>
      </p:sp>
      <p:sp>
        <p:nvSpPr>
          <p:cNvPr id="26" name="TextBox 25">
            <a:extLst>
              <a:ext uri="{FF2B5EF4-FFF2-40B4-BE49-F238E27FC236}">
                <a16:creationId xmlns:a16="http://schemas.microsoft.com/office/drawing/2014/main" id="{2C39E7E2-4D1B-FAFA-42E8-9CB985669F33}"/>
              </a:ext>
            </a:extLst>
          </p:cNvPr>
          <p:cNvSpPr txBox="1"/>
          <p:nvPr/>
        </p:nvSpPr>
        <p:spPr>
          <a:xfrm>
            <a:off x="1785938" y="4571465"/>
            <a:ext cx="1663310" cy="261610"/>
          </a:xfrm>
          <a:prstGeom prst="rect">
            <a:avLst/>
          </a:prstGeom>
          <a:noFill/>
        </p:spPr>
        <p:txBody>
          <a:bodyPr wrap="square" rtlCol="0">
            <a:spAutoFit/>
          </a:bodyPr>
          <a:lstStyle/>
          <a:p>
            <a:r>
              <a:rPr lang="en-US" sz="1100">
                <a:solidFill>
                  <a:srgbClr val="666666"/>
                </a:solidFill>
              </a:rPr>
              <a:t>52-Wk Low</a:t>
            </a:r>
          </a:p>
        </p:txBody>
      </p:sp>
      <p:sp>
        <p:nvSpPr>
          <p:cNvPr id="27" name="TextBox 26">
            <a:extLst>
              <a:ext uri="{FF2B5EF4-FFF2-40B4-BE49-F238E27FC236}">
                <a16:creationId xmlns:a16="http://schemas.microsoft.com/office/drawing/2014/main" id="{FF37B1BA-4C74-CF60-2CCD-FADFAF855FCE}"/>
              </a:ext>
            </a:extLst>
          </p:cNvPr>
          <p:cNvSpPr txBox="1"/>
          <p:nvPr/>
        </p:nvSpPr>
        <p:spPr>
          <a:xfrm>
            <a:off x="3145157" y="4564136"/>
            <a:ext cx="1663310" cy="261610"/>
          </a:xfrm>
          <a:prstGeom prst="rect">
            <a:avLst/>
          </a:prstGeom>
          <a:noFill/>
        </p:spPr>
        <p:txBody>
          <a:bodyPr wrap="square" rtlCol="0">
            <a:spAutoFit/>
          </a:bodyPr>
          <a:lstStyle/>
          <a:p>
            <a:r>
              <a:rPr lang="en-US" sz="1100">
                <a:solidFill>
                  <a:srgbClr val="666666"/>
                </a:solidFill>
              </a:rPr>
              <a:t>Current</a:t>
            </a:r>
          </a:p>
        </p:txBody>
      </p:sp>
      <p:sp>
        <p:nvSpPr>
          <p:cNvPr id="28" name="TextBox 27">
            <a:extLst>
              <a:ext uri="{FF2B5EF4-FFF2-40B4-BE49-F238E27FC236}">
                <a16:creationId xmlns:a16="http://schemas.microsoft.com/office/drawing/2014/main" id="{45C719BB-BEA2-723C-11EC-9E71F27C7B7B}"/>
              </a:ext>
            </a:extLst>
          </p:cNvPr>
          <p:cNvSpPr txBox="1"/>
          <p:nvPr/>
        </p:nvSpPr>
        <p:spPr>
          <a:xfrm>
            <a:off x="4352305" y="4531682"/>
            <a:ext cx="1663310" cy="261610"/>
          </a:xfrm>
          <a:prstGeom prst="rect">
            <a:avLst/>
          </a:prstGeom>
          <a:noFill/>
        </p:spPr>
        <p:txBody>
          <a:bodyPr wrap="square" rtlCol="0">
            <a:spAutoFit/>
          </a:bodyPr>
          <a:lstStyle/>
          <a:p>
            <a:r>
              <a:rPr lang="en-US" sz="1100">
                <a:solidFill>
                  <a:srgbClr val="666666"/>
                </a:solidFill>
              </a:rPr>
              <a:t>vs. Peak</a:t>
            </a:r>
          </a:p>
        </p:txBody>
      </p:sp>
      <p:sp>
        <p:nvSpPr>
          <p:cNvPr id="29" name="TextBox 28">
            <a:extLst>
              <a:ext uri="{FF2B5EF4-FFF2-40B4-BE49-F238E27FC236}">
                <a16:creationId xmlns:a16="http://schemas.microsoft.com/office/drawing/2014/main" id="{9EB4250A-8AB8-8358-5419-DBB676EA9A64}"/>
              </a:ext>
            </a:extLst>
          </p:cNvPr>
          <p:cNvSpPr txBox="1"/>
          <p:nvPr/>
        </p:nvSpPr>
        <p:spPr>
          <a:xfrm>
            <a:off x="5598219" y="1689876"/>
            <a:ext cx="1250302" cy="307777"/>
          </a:xfrm>
          <a:prstGeom prst="rect">
            <a:avLst/>
          </a:prstGeom>
          <a:noFill/>
        </p:spPr>
        <p:txBody>
          <a:bodyPr wrap="square" rtlCol="0">
            <a:spAutoFit/>
          </a:bodyPr>
          <a:lstStyle/>
          <a:p>
            <a:r>
              <a:rPr lang="en-US" sz="1400">
                <a:solidFill>
                  <a:srgbClr val="666666"/>
                </a:solidFill>
              </a:rPr>
              <a:t>New Entrants</a:t>
            </a:r>
          </a:p>
        </p:txBody>
      </p:sp>
      <p:sp>
        <p:nvSpPr>
          <p:cNvPr id="31" name="TextBox 30">
            <a:extLst>
              <a:ext uri="{FF2B5EF4-FFF2-40B4-BE49-F238E27FC236}">
                <a16:creationId xmlns:a16="http://schemas.microsoft.com/office/drawing/2014/main" id="{913AB26C-D5A6-8D09-753E-CCA2E85180B9}"/>
              </a:ext>
            </a:extLst>
          </p:cNvPr>
          <p:cNvSpPr txBox="1"/>
          <p:nvPr/>
        </p:nvSpPr>
        <p:spPr>
          <a:xfrm>
            <a:off x="5590606" y="2423993"/>
            <a:ext cx="1250302" cy="307777"/>
          </a:xfrm>
          <a:prstGeom prst="rect">
            <a:avLst/>
          </a:prstGeom>
          <a:noFill/>
        </p:spPr>
        <p:txBody>
          <a:bodyPr wrap="square" rtlCol="0">
            <a:spAutoFit/>
          </a:bodyPr>
          <a:lstStyle/>
          <a:p>
            <a:r>
              <a:rPr lang="en-US" sz="1400">
                <a:solidFill>
                  <a:srgbClr val="666666"/>
                </a:solidFill>
              </a:rPr>
              <a:t>Suppliers</a:t>
            </a:r>
          </a:p>
        </p:txBody>
      </p:sp>
      <p:sp>
        <p:nvSpPr>
          <p:cNvPr id="32" name="TextBox 31">
            <a:extLst>
              <a:ext uri="{FF2B5EF4-FFF2-40B4-BE49-F238E27FC236}">
                <a16:creationId xmlns:a16="http://schemas.microsoft.com/office/drawing/2014/main" id="{BB63661B-064D-B007-E9E5-A48DBDFD920B}"/>
              </a:ext>
            </a:extLst>
          </p:cNvPr>
          <p:cNvSpPr txBox="1"/>
          <p:nvPr/>
        </p:nvSpPr>
        <p:spPr>
          <a:xfrm>
            <a:off x="5590606" y="3281201"/>
            <a:ext cx="1250302" cy="307777"/>
          </a:xfrm>
          <a:prstGeom prst="rect">
            <a:avLst/>
          </a:prstGeom>
          <a:noFill/>
        </p:spPr>
        <p:txBody>
          <a:bodyPr wrap="square" rtlCol="0">
            <a:spAutoFit/>
          </a:bodyPr>
          <a:lstStyle/>
          <a:p>
            <a:r>
              <a:rPr lang="en-US" sz="1400">
                <a:solidFill>
                  <a:srgbClr val="666666"/>
                </a:solidFill>
              </a:rPr>
              <a:t>Buyers</a:t>
            </a:r>
          </a:p>
        </p:txBody>
      </p:sp>
      <p:sp>
        <p:nvSpPr>
          <p:cNvPr id="33" name="TextBox 32">
            <a:extLst>
              <a:ext uri="{FF2B5EF4-FFF2-40B4-BE49-F238E27FC236}">
                <a16:creationId xmlns:a16="http://schemas.microsoft.com/office/drawing/2014/main" id="{0FA576C1-C29F-75CE-79BF-A2BDBCA5F67B}"/>
              </a:ext>
            </a:extLst>
          </p:cNvPr>
          <p:cNvSpPr txBox="1"/>
          <p:nvPr/>
        </p:nvSpPr>
        <p:spPr>
          <a:xfrm>
            <a:off x="5590606" y="4004119"/>
            <a:ext cx="1250302" cy="307777"/>
          </a:xfrm>
          <a:prstGeom prst="rect">
            <a:avLst/>
          </a:prstGeom>
          <a:noFill/>
        </p:spPr>
        <p:txBody>
          <a:bodyPr wrap="square" rtlCol="0">
            <a:spAutoFit/>
          </a:bodyPr>
          <a:lstStyle/>
          <a:p>
            <a:r>
              <a:rPr lang="en-US" sz="1400">
                <a:solidFill>
                  <a:srgbClr val="666666"/>
                </a:solidFill>
              </a:rPr>
              <a:t>Substitutes</a:t>
            </a:r>
          </a:p>
        </p:txBody>
      </p:sp>
      <p:sp>
        <p:nvSpPr>
          <p:cNvPr id="34" name="TextBox 33">
            <a:extLst>
              <a:ext uri="{FF2B5EF4-FFF2-40B4-BE49-F238E27FC236}">
                <a16:creationId xmlns:a16="http://schemas.microsoft.com/office/drawing/2014/main" id="{3D84F0C0-03D4-6D9F-7BF6-6D59F982D959}"/>
              </a:ext>
            </a:extLst>
          </p:cNvPr>
          <p:cNvSpPr txBox="1"/>
          <p:nvPr/>
        </p:nvSpPr>
        <p:spPr>
          <a:xfrm>
            <a:off x="5590606" y="4902751"/>
            <a:ext cx="1250302" cy="307777"/>
          </a:xfrm>
          <a:prstGeom prst="rect">
            <a:avLst/>
          </a:prstGeom>
          <a:noFill/>
        </p:spPr>
        <p:txBody>
          <a:bodyPr wrap="square" rtlCol="0">
            <a:spAutoFit/>
          </a:bodyPr>
          <a:lstStyle/>
          <a:p>
            <a:r>
              <a:rPr lang="en-US" sz="1400">
                <a:solidFill>
                  <a:srgbClr val="666666"/>
                </a:solidFill>
              </a:rPr>
              <a:t>Rivalry</a:t>
            </a:r>
          </a:p>
        </p:txBody>
      </p:sp>
      <p:sp>
        <p:nvSpPr>
          <p:cNvPr id="35" name="TextBox 34">
            <a:extLst>
              <a:ext uri="{FF2B5EF4-FFF2-40B4-BE49-F238E27FC236}">
                <a16:creationId xmlns:a16="http://schemas.microsoft.com/office/drawing/2014/main" id="{599B2D61-F82B-456F-6A40-AC93566A2FA4}"/>
              </a:ext>
            </a:extLst>
          </p:cNvPr>
          <p:cNvSpPr txBox="1"/>
          <p:nvPr/>
        </p:nvSpPr>
        <p:spPr>
          <a:xfrm>
            <a:off x="7893698" y="1690740"/>
            <a:ext cx="884542" cy="307777"/>
          </a:xfrm>
          <a:prstGeom prst="rect">
            <a:avLst/>
          </a:prstGeom>
          <a:noFill/>
        </p:spPr>
        <p:txBody>
          <a:bodyPr wrap="square" rtlCol="0">
            <a:spAutoFit/>
          </a:bodyPr>
          <a:lstStyle/>
          <a:p>
            <a:r>
              <a:rPr lang="en-US" sz="1400" b="1">
                <a:solidFill>
                  <a:schemeClr val="bg1"/>
                </a:solidFill>
              </a:rPr>
              <a:t>LOW</a:t>
            </a:r>
          </a:p>
        </p:txBody>
      </p:sp>
      <p:sp>
        <p:nvSpPr>
          <p:cNvPr id="36" name="TextBox 35">
            <a:extLst>
              <a:ext uri="{FF2B5EF4-FFF2-40B4-BE49-F238E27FC236}">
                <a16:creationId xmlns:a16="http://schemas.microsoft.com/office/drawing/2014/main" id="{A9C09740-7D47-774A-80A8-27AC3AFDE6F1}"/>
              </a:ext>
            </a:extLst>
          </p:cNvPr>
          <p:cNvSpPr txBox="1"/>
          <p:nvPr/>
        </p:nvSpPr>
        <p:spPr>
          <a:xfrm>
            <a:off x="7788899" y="4023966"/>
            <a:ext cx="884542" cy="307777"/>
          </a:xfrm>
          <a:prstGeom prst="rect">
            <a:avLst/>
          </a:prstGeom>
          <a:noFill/>
        </p:spPr>
        <p:txBody>
          <a:bodyPr wrap="square" rtlCol="0">
            <a:spAutoFit/>
          </a:bodyPr>
          <a:lstStyle/>
          <a:p>
            <a:r>
              <a:rPr lang="en-US" sz="1400" b="1">
                <a:solidFill>
                  <a:schemeClr val="bg1"/>
                </a:solidFill>
              </a:rPr>
              <a:t>MEDIUM</a:t>
            </a:r>
          </a:p>
        </p:txBody>
      </p:sp>
      <p:sp>
        <p:nvSpPr>
          <p:cNvPr id="37" name="TextBox 36">
            <a:extLst>
              <a:ext uri="{FF2B5EF4-FFF2-40B4-BE49-F238E27FC236}">
                <a16:creationId xmlns:a16="http://schemas.microsoft.com/office/drawing/2014/main" id="{D36B2929-776D-764D-1862-F8571FCCEAD9}"/>
              </a:ext>
            </a:extLst>
          </p:cNvPr>
          <p:cNvSpPr txBox="1"/>
          <p:nvPr/>
        </p:nvSpPr>
        <p:spPr>
          <a:xfrm>
            <a:off x="7881879" y="4888829"/>
            <a:ext cx="884542" cy="307777"/>
          </a:xfrm>
          <a:prstGeom prst="rect">
            <a:avLst/>
          </a:prstGeom>
          <a:noFill/>
        </p:spPr>
        <p:txBody>
          <a:bodyPr wrap="square" rtlCol="0">
            <a:spAutoFit/>
          </a:bodyPr>
          <a:lstStyle/>
          <a:p>
            <a:r>
              <a:rPr lang="en-US" sz="1400" b="1">
                <a:solidFill>
                  <a:schemeClr val="bg1"/>
                </a:solidFill>
              </a:rPr>
              <a:t>HIGH</a:t>
            </a:r>
          </a:p>
        </p:txBody>
      </p:sp>
      <p:sp>
        <p:nvSpPr>
          <p:cNvPr id="39" name="TextBox 38">
            <a:extLst>
              <a:ext uri="{FF2B5EF4-FFF2-40B4-BE49-F238E27FC236}">
                <a16:creationId xmlns:a16="http://schemas.microsoft.com/office/drawing/2014/main" id="{65E3F10A-C622-A622-0F0E-39B57278CDA5}"/>
              </a:ext>
            </a:extLst>
          </p:cNvPr>
          <p:cNvSpPr txBox="1"/>
          <p:nvPr/>
        </p:nvSpPr>
        <p:spPr>
          <a:xfrm>
            <a:off x="7788899" y="3293949"/>
            <a:ext cx="884542" cy="307777"/>
          </a:xfrm>
          <a:prstGeom prst="rect">
            <a:avLst/>
          </a:prstGeom>
          <a:noFill/>
        </p:spPr>
        <p:txBody>
          <a:bodyPr wrap="square" rtlCol="0">
            <a:spAutoFit/>
          </a:bodyPr>
          <a:lstStyle/>
          <a:p>
            <a:r>
              <a:rPr lang="en-US" sz="1400" b="1">
                <a:solidFill>
                  <a:schemeClr val="bg1"/>
                </a:solidFill>
              </a:rPr>
              <a:t>MEDIUM</a:t>
            </a:r>
          </a:p>
        </p:txBody>
      </p:sp>
      <p:sp>
        <p:nvSpPr>
          <p:cNvPr id="40" name="TextBox 39">
            <a:extLst>
              <a:ext uri="{FF2B5EF4-FFF2-40B4-BE49-F238E27FC236}">
                <a16:creationId xmlns:a16="http://schemas.microsoft.com/office/drawing/2014/main" id="{B9ECD0BB-E8DD-01E6-A0B6-659D5F71BDD1}"/>
              </a:ext>
            </a:extLst>
          </p:cNvPr>
          <p:cNvSpPr txBox="1"/>
          <p:nvPr/>
        </p:nvSpPr>
        <p:spPr>
          <a:xfrm>
            <a:off x="7949682" y="2457941"/>
            <a:ext cx="884542" cy="307777"/>
          </a:xfrm>
          <a:prstGeom prst="rect">
            <a:avLst/>
          </a:prstGeom>
          <a:noFill/>
        </p:spPr>
        <p:txBody>
          <a:bodyPr wrap="square" rtlCol="0">
            <a:spAutoFit/>
          </a:bodyPr>
          <a:lstStyle/>
          <a:p>
            <a:r>
              <a:rPr lang="en-US" sz="1400" b="1">
                <a:solidFill>
                  <a:schemeClr val="bg1"/>
                </a:solidFill>
              </a:rPr>
              <a:t>LOW</a:t>
            </a:r>
          </a:p>
        </p:txBody>
      </p:sp>
      <p:sp>
        <p:nvSpPr>
          <p:cNvPr id="41" name="TextBox 40">
            <a:extLst>
              <a:ext uri="{FF2B5EF4-FFF2-40B4-BE49-F238E27FC236}">
                <a16:creationId xmlns:a16="http://schemas.microsoft.com/office/drawing/2014/main" id="{798615AB-0D96-DE00-D84C-7F102DD78D16}"/>
              </a:ext>
            </a:extLst>
          </p:cNvPr>
          <p:cNvSpPr txBox="1"/>
          <p:nvPr/>
        </p:nvSpPr>
        <p:spPr>
          <a:xfrm>
            <a:off x="5465547" y="1228492"/>
            <a:ext cx="2416332" cy="307777"/>
          </a:xfrm>
          <a:prstGeom prst="rect">
            <a:avLst/>
          </a:prstGeom>
          <a:noFill/>
        </p:spPr>
        <p:txBody>
          <a:bodyPr wrap="square" rtlCol="0">
            <a:spAutoFit/>
          </a:bodyPr>
          <a:lstStyle/>
          <a:p>
            <a:r>
              <a:rPr lang="en-US" sz="1400" b="1">
                <a:solidFill>
                  <a:srgbClr val="C00000"/>
                </a:solidFill>
              </a:rPr>
              <a:t>Porter’s Five Forces</a:t>
            </a:r>
          </a:p>
        </p:txBody>
      </p:sp>
      <p:pic>
        <p:nvPicPr>
          <p:cNvPr id="42" name="Picture 2">
            <a:extLst>
              <a:ext uri="{FF2B5EF4-FFF2-40B4-BE49-F238E27FC236}">
                <a16:creationId xmlns:a16="http://schemas.microsoft.com/office/drawing/2014/main" id="{DBB484DE-332D-C239-FDBA-BACCAC7ED2B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49774" y="189928"/>
            <a:ext cx="1381760" cy="7772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5175972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CB66D7-48EB-ACA5-8798-11F5BFB1177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D14B615-5151-44C0-1BDA-DA719ADE2FB3}"/>
              </a:ext>
            </a:extLst>
          </p:cNvPr>
          <p:cNvSpPr>
            <a:spLocks noGrp="1"/>
          </p:cNvSpPr>
          <p:nvPr>
            <p:ph type="title"/>
          </p:nvPr>
        </p:nvSpPr>
        <p:spPr/>
        <p:txBody>
          <a:bodyPr>
            <a:normAutofit fontScale="90000"/>
          </a:bodyPr>
          <a:lstStyle/>
          <a:p>
            <a:r>
              <a:rPr lang="en-US">
                <a:latin typeface="Arial"/>
                <a:cs typeface="Arial"/>
              </a:rPr>
              <a:t>Walt Disney Co (DIS)</a:t>
            </a:r>
            <a:endParaRPr lang="en-US"/>
          </a:p>
        </p:txBody>
      </p:sp>
      <p:sp>
        <p:nvSpPr>
          <p:cNvPr id="5" name="TextBox 4">
            <a:extLst>
              <a:ext uri="{FF2B5EF4-FFF2-40B4-BE49-F238E27FC236}">
                <a16:creationId xmlns:a16="http://schemas.microsoft.com/office/drawing/2014/main" id="{080BAED4-8136-F306-25BE-023A50C2FA3D}"/>
              </a:ext>
            </a:extLst>
          </p:cNvPr>
          <p:cNvSpPr txBox="1"/>
          <p:nvPr/>
        </p:nvSpPr>
        <p:spPr>
          <a:xfrm>
            <a:off x="235429" y="1111407"/>
            <a:ext cx="5530372" cy="4832092"/>
          </a:xfrm>
          <a:prstGeom prst="rect">
            <a:avLst/>
          </a:prstGeom>
          <a:noFill/>
        </p:spPr>
        <p:txBody>
          <a:bodyPr wrap="square" lIns="91440" tIns="45720" rIns="91440" bIns="45720" anchor="t">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lang="en-US" altLang="en-US" sz="1400" b="1">
                <a:cs typeface="Times New Roman" panose="02020603050405020304" pitchFamily="18" charset="0"/>
              </a:rPr>
              <a:t>Overview:</a:t>
            </a:r>
          </a:p>
          <a:p>
            <a:pPr marL="285750" indent="-285750" eaLnBrk="0" fontAlgn="base" hangingPunct="0">
              <a:spcBef>
                <a:spcPct val="0"/>
              </a:spcBef>
              <a:spcAft>
                <a:spcPct val="0"/>
              </a:spcAft>
              <a:buFont typeface="Arial" panose="020B0604020202020204" pitchFamily="34" charset="0"/>
              <a:buChar char="•"/>
            </a:pPr>
            <a:r>
              <a:rPr lang="en-US" altLang="en-US" sz="1400">
                <a:cs typeface="Times New Roman"/>
              </a:rPr>
              <a:t>Disney is a global entertainment leader containing a diversified business model separated out between entertainment, sports, and experiences. Between the different business segments, it brings in revenue through ways such as streaming, film and TV production, sports media, and experiences consisting of theme parks, cruises, and resorts internationally.</a:t>
            </a:r>
            <a:endParaRPr lang="en-US" altLang="en-US" sz="1400" b="0" i="0" u="none" strike="noStrike" cap="none" normalizeH="0" baseline="0">
              <a:ln>
                <a:noFill/>
              </a:ln>
              <a:effectLst/>
              <a:ea typeface="Calibri"/>
              <a:cs typeface="Times New Roman" panose="02020603050405020304" pitchFamily="18" charset="0"/>
            </a:endParaRP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endParaRPr kumimoji="0" lang="en-US" altLang="en-US" sz="1400" b="0" i="0" u="none" strike="noStrike" cap="none" normalizeH="0" baseline="0">
              <a:ln>
                <a:noFill/>
              </a:ln>
              <a:effectLst/>
              <a:cs typeface="Times New Roman" panose="02020603050405020304" pitchFamily="18" charset="0"/>
            </a:endParaRPr>
          </a:p>
          <a:p>
            <a:pPr marL="285750" indent="-285750" eaLnBrk="0" fontAlgn="base" hangingPunct="0">
              <a:spcBef>
                <a:spcPct val="0"/>
              </a:spcBef>
              <a:spcAft>
                <a:spcPct val="0"/>
              </a:spcAft>
              <a:buFont typeface="Arial" panose="020B0604020202020204" pitchFamily="34" charset="0"/>
              <a:buChar char="•"/>
            </a:pPr>
            <a:r>
              <a:rPr lang="en-US" altLang="en-US" sz="1400">
                <a:ea typeface="Calibri"/>
                <a:cs typeface="Times New Roman"/>
              </a:rPr>
              <a:t>One of Disney's biggest assets, its intellectual property, makes it easy to monetize content and well-known characters across different platforms and revenue streams.</a:t>
            </a:r>
            <a:endParaRPr lang="en-US" altLang="en-US" sz="1400">
              <a:ea typeface="Calibri"/>
              <a:cs typeface="Times New Roman" panose="02020603050405020304" pitchFamily="18" charset="0"/>
            </a:endParaRPr>
          </a:p>
          <a:p>
            <a:pPr marL="285750" indent="-285750" eaLnBrk="0" fontAlgn="base" hangingPunct="0">
              <a:spcBef>
                <a:spcPct val="0"/>
              </a:spcBef>
              <a:spcAft>
                <a:spcPct val="0"/>
              </a:spcAft>
              <a:buFont typeface="Arial" panose="020B0604020202020204" pitchFamily="34" charset="0"/>
              <a:buChar char="•"/>
            </a:pPr>
            <a:endParaRPr lang="en-US" altLang="en-US" sz="1400">
              <a:cs typeface="Times New Roman" panose="02020603050405020304" pitchFamily="18" charset="0"/>
            </a:endParaRPr>
          </a:p>
          <a:p>
            <a:pPr eaLnBrk="0" fontAlgn="base" hangingPunct="0">
              <a:spcBef>
                <a:spcPct val="0"/>
              </a:spcBef>
              <a:spcAft>
                <a:spcPct val="0"/>
              </a:spcAft>
            </a:pPr>
            <a:r>
              <a:rPr lang="en-US" altLang="en-US" sz="1400" b="1">
                <a:cs typeface="Times New Roman"/>
              </a:rPr>
              <a:t>Thesis and drivers:</a:t>
            </a:r>
            <a:endParaRPr lang="en-US" altLang="en-US" sz="1400" b="1">
              <a:ea typeface="Calibri"/>
              <a:cs typeface="Times New Roman"/>
            </a:endParaRPr>
          </a:p>
          <a:p>
            <a:pPr marL="285750" indent="-285750" eaLnBrk="0" fontAlgn="base" hangingPunct="0">
              <a:spcBef>
                <a:spcPct val="0"/>
              </a:spcBef>
              <a:spcAft>
                <a:spcPct val="0"/>
              </a:spcAft>
              <a:buFont typeface="Arial" panose="020B0604020202020204" pitchFamily="34" charset="0"/>
              <a:buChar char="•"/>
            </a:pPr>
            <a:r>
              <a:rPr lang="en-US" altLang="en-US" sz="1400">
                <a:ea typeface="Calibri"/>
                <a:cs typeface="Times New Roman"/>
              </a:rPr>
              <a:t>Disney has high margin expansion driven by its success in streaming </a:t>
            </a:r>
          </a:p>
          <a:p>
            <a:pPr marL="285750" indent="-285750" eaLnBrk="0" fontAlgn="base" hangingPunct="0">
              <a:spcBef>
                <a:spcPct val="0"/>
              </a:spcBef>
              <a:spcAft>
                <a:spcPct val="0"/>
              </a:spcAft>
              <a:buFont typeface="Arial" panose="020B0604020202020204" pitchFamily="34" charset="0"/>
              <a:buChar char="•"/>
            </a:pPr>
            <a:endParaRPr lang="en-US" altLang="en-US" sz="1400">
              <a:cs typeface="Times New Roman" panose="02020603050405020304" pitchFamily="18" charset="0"/>
            </a:endParaRPr>
          </a:p>
          <a:p>
            <a:pPr marL="285750" indent="-285750" eaLnBrk="0" fontAlgn="base" hangingPunct="0">
              <a:spcBef>
                <a:spcPct val="0"/>
              </a:spcBef>
              <a:spcAft>
                <a:spcPct val="0"/>
              </a:spcAft>
              <a:buFont typeface="Arial" panose="020B0604020202020204" pitchFamily="34" charset="0"/>
              <a:buChar char="•"/>
            </a:pPr>
            <a:r>
              <a:rPr lang="en-US" sz="1400">
                <a:ea typeface="Calibri"/>
                <a:cs typeface="Calibri"/>
              </a:rPr>
              <a:t>Experiences </a:t>
            </a:r>
            <a:r>
              <a:rPr lang="en-US" altLang="en-US" sz="1400">
                <a:ea typeface="Calibri"/>
                <a:cs typeface="Times New Roman"/>
              </a:rPr>
              <a:t>segment in Disney generating impressive year over year growth and profit</a:t>
            </a:r>
          </a:p>
          <a:p>
            <a:pPr>
              <a:spcBef>
                <a:spcPct val="0"/>
              </a:spcBef>
              <a:spcAft>
                <a:spcPct val="0"/>
              </a:spcAft>
            </a:pPr>
            <a:endParaRPr lang="en-US" altLang="en-US" sz="1400">
              <a:ea typeface="Calibri"/>
              <a:cs typeface="Times New Roman"/>
            </a:endParaRPr>
          </a:p>
          <a:p>
            <a:pPr marL="285750" indent="-285750">
              <a:spcBef>
                <a:spcPct val="0"/>
              </a:spcBef>
              <a:spcAft>
                <a:spcPct val="0"/>
              </a:spcAft>
              <a:buFont typeface="Arial" panose="020B0604020202020204" pitchFamily="34" charset="0"/>
              <a:buChar char="•"/>
            </a:pPr>
            <a:r>
              <a:rPr lang="en-US" altLang="en-US" sz="1400">
                <a:ea typeface="Calibri"/>
                <a:cs typeface="Times New Roman"/>
              </a:rPr>
              <a:t>A very strong and growing cash flow and impressive balance sheet </a:t>
            </a:r>
          </a:p>
          <a:p>
            <a:pPr marL="285750" indent="-285750">
              <a:spcBef>
                <a:spcPct val="0"/>
              </a:spcBef>
              <a:spcAft>
                <a:spcPct val="0"/>
              </a:spcAft>
              <a:buFont typeface="Arial" panose="020B0604020202020204" pitchFamily="34" charset="0"/>
              <a:buChar char="•"/>
            </a:pPr>
            <a:endParaRPr lang="en-US" altLang="en-US" sz="1400">
              <a:ea typeface="Calibri"/>
              <a:cs typeface="Times New Roman" panose="02020603050405020304" pitchFamily="18" charset="0"/>
            </a:endParaRPr>
          </a:p>
          <a:p>
            <a:pPr marL="285750" indent="-285750">
              <a:spcBef>
                <a:spcPct val="0"/>
              </a:spcBef>
              <a:spcAft>
                <a:spcPct val="0"/>
              </a:spcAft>
              <a:buFont typeface="Arial" panose="020B0604020202020204" pitchFamily="34" charset="0"/>
              <a:buChar char="•"/>
            </a:pPr>
            <a:r>
              <a:rPr lang="en-US" altLang="en-US" sz="1400">
                <a:ea typeface="Calibri"/>
                <a:cs typeface="Times New Roman"/>
              </a:rPr>
              <a:t>Stock trading at a historical discount in comparison to peers and itself</a:t>
            </a:r>
            <a:endParaRPr lang="en-US" altLang="en-US" sz="1400">
              <a:ea typeface="Calibri"/>
              <a:cs typeface="Times New Roman" panose="02020603050405020304" pitchFamily="18" charset="0"/>
            </a:endParaRPr>
          </a:p>
          <a:p>
            <a:pPr marL="285750" indent="-285750">
              <a:spcBef>
                <a:spcPct val="0"/>
              </a:spcBef>
              <a:spcAft>
                <a:spcPct val="0"/>
              </a:spcAft>
              <a:buFont typeface="Arial" panose="020B0604020202020204" pitchFamily="34" charset="0"/>
              <a:buChar char="•"/>
            </a:pPr>
            <a:endParaRPr lang="en-US" altLang="en-US" sz="1400">
              <a:ea typeface="Calibri"/>
              <a:cs typeface="Times New Roman" panose="02020603050405020304" pitchFamily="18" charset="0"/>
            </a:endParaRPr>
          </a:p>
        </p:txBody>
      </p:sp>
      <p:graphicFrame>
        <p:nvGraphicFramePr>
          <p:cNvPr id="6" name="Table 5">
            <a:extLst>
              <a:ext uri="{FF2B5EF4-FFF2-40B4-BE49-F238E27FC236}">
                <a16:creationId xmlns:a16="http://schemas.microsoft.com/office/drawing/2014/main" id="{1325635D-0B8F-E7F2-65C2-4D6F31BE109F}"/>
              </a:ext>
            </a:extLst>
          </p:cNvPr>
          <p:cNvGraphicFramePr>
            <a:graphicFrameLocks noGrp="1"/>
          </p:cNvGraphicFramePr>
          <p:nvPr>
            <p:extLst>
              <p:ext uri="{D42A27DB-BD31-4B8C-83A1-F6EECF244321}">
                <p14:modId xmlns:p14="http://schemas.microsoft.com/office/powerpoint/2010/main" val="2280959710"/>
              </p:ext>
            </p:extLst>
          </p:nvPr>
        </p:nvGraphicFramePr>
        <p:xfrm>
          <a:off x="5765801" y="1111407"/>
          <a:ext cx="3064932" cy="2783262"/>
        </p:xfrm>
        <a:graphic>
          <a:graphicData uri="http://schemas.openxmlformats.org/drawingml/2006/table">
            <a:tbl>
              <a:tblPr firstRow="1" bandRow="1">
                <a:tableStyleId>{5C22544A-7EE6-4342-B048-85BDC9FD1C3A}</a:tableStyleId>
              </a:tblPr>
              <a:tblGrid>
                <a:gridCol w="971808">
                  <a:extLst>
                    <a:ext uri="{9D8B030D-6E8A-4147-A177-3AD203B41FA5}">
                      <a16:colId xmlns:a16="http://schemas.microsoft.com/office/drawing/2014/main" val="3663179562"/>
                    </a:ext>
                  </a:extLst>
                </a:gridCol>
                <a:gridCol w="2093124">
                  <a:extLst>
                    <a:ext uri="{9D8B030D-6E8A-4147-A177-3AD203B41FA5}">
                      <a16:colId xmlns:a16="http://schemas.microsoft.com/office/drawing/2014/main" val="3473122075"/>
                    </a:ext>
                  </a:extLst>
                </a:gridCol>
              </a:tblGrid>
              <a:tr h="541190">
                <a:tc>
                  <a:txBody>
                    <a:bodyPr/>
                    <a:lstStyle/>
                    <a:p>
                      <a:r>
                        <a:rPr lang="en-US" sz="1400" b="1">
                          <a:solidFill>
                            <a:schemeClr val="tx1"/>
                          </a:solidFill>
                          <a:latin typeface="+mn-lt"/>
                          <a:cs typeface="Times New Roman" panose="02020603050405020304" pitchFamily="18" charset="0"/>
                        </a:rPr>
                        <a:t>Sector:</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8100" cmpd="sng">
                      <a:noFill/>
                    </a:lnB>
                    <a:lnTlToBr w="12700" cmpd="sng">
                      <a:noFill/>
                      <a:prstDash val="solid"/>
                    </a:lnTlToBr>
                    <a:lnBlToTr w="12700" cmpd="sng">
                      <a:noFill/>
                      <a:prstDash val="solid"/>
                    </a:lnBlToTr>
                    <a:solidFill>
                      <a:srgbClr val="D9EAF7"/>
                    </a:solidFill>
                  </a:tcPr>
                </a:tc>
                <a:tc>
                  <a:txBody>
                    <a:bodyPr/>
                    <a:lstStyle/>
                    <a:p>
                      <a:r>
                        <a:rPr lang="en-US" sz="1400" b="0">
                          <a:solidFill>
                            <a:schemeClr val="tx1"/>
                          </a:solidFill>
                          <a:latin typeface="+mn-lt"/>
                          <a:cs typeface="Times New Roman" panose="02020603050405020304" pitchFamily="18" charset="0"/>
                        </a:rPr>
                        <a:t>Communication Services</a:t>
                      </a: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28575" cap="flat" cmpd="sng" algn="ctr">
                      <a:solidFill>
                        <a:schemeClr val="tx1"/>
                      </a:solidFill>
                      <a:prstDash val="solid"/>
                      <a:round/>
                      <a:headEnd type="none" w="med" len="med"/>
                      <a:tailEnd type="none" w="med" len="med"/>
                    </a:lnT>
                    <a:lnB w="38100" cmpd="sng">
                      <a:noFill/>
                    </a:lnB>
                    <a:lnTlToBr w="12700" cmpd="sng">
                      <a:noFill/>
                      <a:prstDash val="solid"/>
                    </a:lnTlToBr>
                    <a:lnBlToTr w="12700" cmpd="sng">
                      <a:noFill/>
                      <a:prstDash val="solid"/>
                    </a:lnBlToTr>
                    <a:solidFill>
                      <a:srgbClr val="D9EAF7"/>
                    </a:solidFill>
                  </a:tcPr>
                </a:tc>
                <a:extLst>
                  <a:ext uri="{0D108BD9-81ED-4DB2-BD59-A6C34878D82A}">
                    <a16:rowId xmlns:a16="http://schemas.microsoft.com/office/drawing/2014/main" val="3666046727"/>
                  </a:ext>
                </a:extLst>
              </a:tr>
              <a:tr h="541190">
                <a:tc>
                  <a:txBody>
                    <a:bodyPr/>
                    <a:lstStyle/>
                    <a:p>
                      <a:r>
                        <a:rPr lang="en-US" sz="1400" b="1">
                          <a:solidFill>
                            <a:schemeClr val="tx1"/>
                          </a:solidFill>
                          <a:latin typeface="+mn-lt"/>
                          <a:cs typeface="Times New Roman" panose="02020603050405020304" pitchFamily="18" charset="0"/>
                        </a:rPr>
                        <a:t>Industry:</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38100" cmpd="sng">
                      <a:noFill/>
                    </a:lnT>
                    <a:lnB w="12700" cmpd="sng">
                      <a:noFill/>
                    </a:lnB>
                    <a:lnTlToBr w="12700" cmpd="sng">
                      <a:noFill/>
                      <a:prstDash val="solid"/>
                    </a:lnTlToBr>
                    <a:lnBlToTr w="12700" cmpd="sng">
                      <a:noFill/>
                      <a:prstDash val="solid"/>
                    </a:lnBlToTr>
                    <a:solidFill>
                      <a:schemeClr val="bg1"/>
                    </a:solidFill>
                  </a:tcPr>
                </a:tc>
                <a:tc>
                  <a:txBody>
                    <a:bodyPr/>
                    <a:lstStyle/>
                    <a:p>
                      <a:r>
                        <a:rPr lang="en-US" sz="1400">
                          <a:solidFill>
                            <a:schemeClr val="tx1"/>
                          </a:solidFill>
                          <a:latin typeface="+mn-lt"/>
                          <a:cs typeface="Times New Roman"/>
                        </a:rPr>
                        <a:t>Entertainment</a:t>
                      </a: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381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872701307"/>
                  </a:ext>
                </a:extLst>
              </a:tr>
              <a:tr h="309251">
                <a:tc>
                  <a:txBody>
                    <a:bodyPr/>
                    <a:lstStyle/>
                    <a:p>
                      <a:r>
                        <a:rPr lang="en-US" sz="1400" b="1">
                          <a:solidFill>
                            <a:schemeClr val="tx1"/>
                          </a:solidFill>
                          <a:latin typeface="+mn-lt"/>
                          <a:cs typeface="Times New Roman" panose="02020603050405020304" pitchFamily="18" charset="0"/>
                        </a:rPr>
                        <a:t>Price:</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D9EAF7"/>
                    </a:solidFill>
                  </a:tcPr>
                </a:tc>
                <a:tc>
                  <a:txBody>
                    <a:bodyPr/>
                    <a:lstStyle/>
                    <a:p>
                      <a:r>
                        <a:rPr lang="en-US" sz="1400">
                          <a:solidFill>
                            <a:schemeClr val="tx1"/>
                          </a:solidFill>
                          <a:latin typeface="+mn-lt"/>
                          <a:cs typeface="Times New Roman"/>
                        </a:rPr>
                        <a:t>$106.97</a:t>
                      </a: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D9EAF7"/>
                    </a:solidFill>
                  </a:tcPr>
                </a:tc>
                <a:extLst>
                  <a:ext uri="{0D108BD9-81ED-4DB2-BD59-A6C34878D82A}">
                    <a16:rowId xmlns:a16="http://schemas.microsoft.com/office/drawing/2014/main" val="3552585297"/>
                  </a:ext>
                </a:extLst>
              </a:tr>
              <a:tr h="309251">
                <a:tc>
                  <a:txBody>
                    <a:bodyPr/>
                    <a:lstStyle/>
                    <a:p>
                      <a:r>
                        <a:rPr lang="en-US" sz="1400" b="1">
                          <a:solidFill>
                            <a:schemeClr val="tx1"/>
                          </a:solidFill>
                          <a:latin typeface="+mn-lt"/>
                          <a:cs typeface="Times New Roman" panose="02020603050405020304" pitchFamily="18" charset="0"/>
                        </a:rPr>
                        <a:t>Beta:</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r>
                        <a:rPr lang="en-US" sz="1400">
                          <a:solidFill>
                            <a:schemeClr val="tx1"/>
                          </a:solidFill>
                          <a:latin typeface="+mn-lt"/>
                          <a:cs typeface="Times New Roman"/>
                        </a:rPr>
                        <a:t>1.44</a:t>
                      </a:r>
                      <a:endParaRPr lang="en-US" sz="1400">
                        <a:solidFill>
                          <a:schemeClr val="tx1"/>
                        </a:solidFill>
                        <a:latin typeface="+mn-lt"/>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65393672"/>
                  </a:ext>
                </a:extLst>
              </a:tr>
              <a:tr h="541190">
                <a:tc>
                  <a:txBody>
                    <a:bodyPr/>
                    <a:lstStyle/>
                    <a:p>
                      <a:r>
                        <a:rPr lang="en-US" sz="1400" b="1">
                          <a:solidFill>
                            <a:schemeClr val="tx1"/>
                          </a:solidFill>
                          <a:latin typeface="+mn-lt"/>
                          <a:cs typeface="Times New Roman" panose="02020603050405020304" pitchFamily="18" charset="0"/>
                        </a:rPr>
                        <a:t>Market Cap:</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D9EAF7"/>
                    </a:solidFill>
                  </a:tcPr>
                </a:tc>
                <a:tc>
                  <a:txBody>
                    <a:bodyPr/>
                    <a:lstStyle/>
                    <a:p>
                      <a:r>
                        <a:rPr lang="en-US" sz="1400">
                          <a:solidFill>
                            <a:schemeClr val="tx1"/>
                          </a:solidFill>
                          <a:latin typeface="+mn-lt"/>
                          <a:cs typeface="Times New Roman"/>
                        </a:rPr>
                        <a:t>176.28B</a:t>
                      </a: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D9EAF7"/>
                    </a:solidFill>
                  </a:tcPr>
                </a:tc>
                <a:extLst>
                  <a:ext uri="{0D108BD9-81ED-4DB2-BD59-A6C34878D82A}">
                    <a16:rowId xmlns:a16="http://schemas.microsoft.com/office/drawing/2014/main" val="706244990"/>
                  </a:ext>
                </a:extLst>
              </a:tr>
              <a:tr h="541190">
                <a:tc>
                  <a:txBody>
                    <a:bodyPr/>
                    <a:lstStyle/>
                    <a:p>
                      <a:r>
                        <a:rPr lang="en-US" sz="1400" b="1">
                          <a:solidFill>
                            <a:schemeClr val="tx1"/>
                          </a:solidFill>
                          <a:latin typeface="+mn-lt"/>
                          <a:cs typeface="Times New Roman" panose="02020603050405020304" pitchFamily="18" charset="0"/>
                        </a:rPr>
                        <a:t>Shares Outs.</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1400">
                          <a:solidFill>
                            <a:schemeClr val="tx1"/>
                          </a:solidFill>
                          <a:latin typeface="+mn-lt"/>
                          <a:cs typeface="Times New Roman"/>
                        </a:rPr>
                        <a:t>1.81B</a:t>
                      </a: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mpd="sng">
                      <a:noFill/>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689675617"/>
                  </a:ext>
                </a:extLst>
              </a:tr>
            </a:tbl>
          </a:graphicData>
        </a:graphic>
      </p:graphicFrame>
      <p:pic>
        <p:nvPicPr>
          <p:cNvPr id="3" name="Picture 2" descr="Disney Logo Stock Illustrations – 260 Disney Logo Stock ...">
            <a:extLst>
              <a:ext uri="{FF2B5EF4-FFF2-40B4-BE49-F238E27FC236}">
                <a16:creationId xmlns:a16="http://schemas.microsoft.com/office/drawing/2014/main" id="{BF5145E3-6228-DE7F-BFEF-CF2978DC47C4}"/>
              </a:ext>
            </a:extLst>
          </p:cNvPr>
          <p:cNvPicPr>
            <a:picLocks noChangeAspect="1"/>
          </p:cNvPicPr>
          <p:nvPr/>
        </p:nvPicPr>
        <p:blipFill>
          <a:blip r:embed="rId2"/>
          <a:stretch>
            <a:fillRect/>
          </a:stretch>
        </p:blipFill>
        <p:spPr>
          <a:xfrm>
            <a:off x="7930619" y="233539"/>
            <a:ext cx="973315" cy="675924"/>
          </a:xfrm>
          <a:prstGeom prst="rect">
            <a:avLst/>
          </a:prstGeom>
        </p:spPr>
      </p:pic>
      <p:pic>
        <p:nvPicPr>
          <p:cNvPr id="8" name="Picture 7" descr="A graph with lines and dots&#10;&#10;AI-generated content may be incorrect.">
            <a:extLst>
              <a:ext uri="{FF2B5EF4-FFF2-40B4-BE49-F238E27FC236}">
                <a16:creationId xmlns:a16="http://schemas.microsoft.com/office/drawing/2014/main" id="{8CF37656-FE3C-464F-2E8C-7B5056E306C4}"/>
              </a:ext>
            </a:extLst>
          </p:cNvPr>
          <p:cNvPicPr>
            <a:picLocks noChangeAspect="1"/>
          </p:cNvPicPr>
          <p:nvPr/>
        </p:nvPicPr>
        <p:blipFill>
          <a:blip r:embed="rId3"/>
          <a:stretch>
            <a:fillRect/>
          </a:stretch>
        </p:blipFill>
        <p:spPr>
          <a:xfrm>
            <a:off x="5671038" y="4450544"/>
            <a:ext cx="3259435" cy="1926011"/>
          </a:xfrm>
          <a:prstGeom prst="rect">
            <a:avLst/>
          </a:prstGeom>
        </p:spPr>
      </p:pic>
    </p:spTree>
    <p:extLst>
      <p:ext uri="{BB962C8B-B14F-4D97-AF65-F5344CB8AC3E}">
        <p14:creationId xmlns:p14="http://schemas.microsoft.com/office/powerpoint/2010/main" val="196141968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2CC69C-A42C-FDB4-120E-0D96E49AE51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54518D8-936D-3597-E0A7-045F61B44631}"/>
              </a:ext>
            </a:extLst>
          </p:cNvPr>
          <p:cNvSpPr>
            <a:spLocks noGrp="1"/>
          </p:cNvSpPr>
          <p:nvPr>
            <p:ph type="title"/>
          </p:nvPr>
        </p:nvSpPr>
        <p:spPr/>
        <p:txBody>
          <a:bodyPr>
            <a:normAutofit fontScale="90000"/>
          </a:bodyPr>
          <a:lstStyle/>
          <a:p>
            <a:r>
              <a:rPr lang="en-US"/>
              <a:t>Financial Analysis</a:t>
            </a:r>
          </a:p>
        </p:txBody>
      </p:sp>
      <p:sp>
        <p:nvSpPr>
          <p:cNvPr id="6" name="TextBox 5">
            <a:extLst>
              <a:ext uri="{FF2B5EF4-FFF2-40B4-BE49-F238E27FC236}">
                <a16:creationId xmlns:a16="http://schemas.microsoft.com/office/drawing/2014/main" id="{AD9D672D-2DEB-8E0A-B928-1315B8CF71F7}"/>
              </a:ext>
            </a:extLst>
          </p:cNvPr>
          <p:cNvSpPr txBox="1"/>
          <p:nvPr/>
        </p:nvSpPr>
        <p:spPr>
          <a:xfrm>
            <a:off x="6296890" y="921790"/>
            <a:ext cx="2628657" cy="4431983"/>
          </a:xfrm>
          <a:prstGeom prst="rect">
            <a:avLst/>
          </a:prstGeom>
          <a:noFill/>
        </p:spPr>
        <p:txBody>
          <a:bodyPr wrap="square" lIns="91440" tIns="45720" rIns="91440" bIns="45720" rtlCol="0" anchor="t">
            <a:spAutoFit/>
          </a:bodyPr>
          <a:lstStyle/>
          <a:p>
            <a:pPr marL="285750" indent="-285750">
              <a:buFont typeface="Arial" panose="020B0604020202020204" pitchFamily="34" charset="0"/>
              <a:buChar char="•"/>
            </a:pPr>
            <a:r>
              <a:rPr lang="en-US" altLang="en-US" sz="1400">
                <a:ea typeface="Calibri"/>
                <a:cs typeface="Calibri"/>
              </a:rPr>
              <a:t>Strong projected revenue growth </a:t>
            </a:r>
            <a:r>
              <a:rPr lang="en-US" altLang="en-US" sz="1400" b="1">
                <a:ea typeface="Calibri"/>
                <a:cs typeface="Calibri"/>
              </a:rPr>
              <a:t>$94.4B to $109B</a:t>
            </a:r>
            <a:r>
              <a:rPr lang="en-US" altLang="en-US" sz="1400">
                <a:ea typeface="Calibri"/>
                <a:cs typeface="Calibri"/>
              </a:rPr>
              <a:t> or 4-6% annual growth</a:t>
            </a:r>
          </a:p>
          <a:p>
            <a:endParaRPr lang="en-US" altLang="en-US" sz="1400"/>
          </a:p>
          <a:p>
            <a:pPr marL="285750" indent="-285750">
              <a:buFont typeface="Arial" panose="020B0604020202020204" pitchFamily="34" charset="0"/>
              <a:buChar char="•"/>
            </a:pPr>
            <a:r>
              <a:rPr lang="en-US" altLang="en-US" sz="1400">
                <a:ea typeface="Calibri"/>
                <a:cs typeface="Calibri"/>
              </a:rPr>
              <a:t>EPS projected increase from </a:t>
            </a:r>
            <a:r>
              <a:rPr lang="en-US" altLang="en-US" sz="1400" b="1">
                <a:ea typeface="Calibri"/>
                <a:cs typeface="Calibri"/>
              </a:rPr>
              <a:t>$5.93 to $8.14 </a:t>
            </a:r>
            <a:r>
              <a:rPr lang="en-US" altLang="en-US" sz="1400">
                <a:ea typeface="Calibri"/>
                <a:cs typeface="Calibri"/>
              </a:rPr>
              <a:t>over time, double digit growth</a:t>
            </a:r>
          </a:p>
          <a:p>
            <a:pPr marL="285750" indent="-285750">
              <a:buFont typeface="Arial" panose="020B0604020202020204" pitchFamily="34" charset="0"/>
              <a:buChar char="•"/>
            </a:pPr>
            <a:endParaRPr lang="en-US" altLang="en-US" sz="1400">
              <a:ea typeface="Calibri"/>
              <a:cs typeface="Calibri"/>
            </a:endParaRPr>
          </a:p>
          <a:p>
            <a:pPr marL="285750" indent="-285750">
              <a:buFont typeface="Arial" panose="020B0604020202020204" pitchFamily="34" charset="0"/>
              <a:buChar char="•"/>
            </a:pPr>
            <a:r>
              <a:rPr lang="en-US" altLang="en-US" sz="1400">
                <a:ea typeface="Calibri"/>
                <a:cs typeface="Calibri"/>
              </a:rPr>
              <a:t>Operating cash flow projected at around </a:t>
            </a:r>
            <a:r>
              <a:rPr lang="en-US" altLang="en-US" sz="1400" b="1">
                <a:ea typeface="Calibri"/>
                <a:cs typeface="Calibri"/>
              </a:rPr>
              <a:t>$19B</a:t>
            </a:r>
            <a:r>
              <a:rPr lang="en-US" altLang="en-US" sz="1400">
                <a:ea typeface="Calibri"/>
                <a:cs typeface="Calibri"/>
              </a:rPr>
              <a:t>, supporting reinvestment</a:t>
            </a:r>
          </a:p>
          <a:p>
            <a:pPr marL="285750" indent="-285750">
              <a:buFont typeface="Arial" panose="020B0604020202020204" pitchFamily="34" charset="0"/>
              <a:buChar char="•"/>
            </a:pPr>
            <a:endParaRPr lang="en-US" altLang="en-US" sz="1400">
              <a:ea typeface="Calibri"/>
              <a:cs typeface="Calibri"/>
            </a:endParaRPr>
          </a:p>
          <a:p>
            <a:pPr marL="285750" indent="-285750">
              <a:buFont typeface="Arial" panose="020B0604020202020204" pitchFamily="34" charset="0"/>
              <a:buChar char="•"/>
            </a:pPr>
            <a:r>
              <a:rPr lang="en-US" altLang="en-US" sz="1400">
                <a:ea typeface="Calibri"/>
                <a:cs typeface="Calibri"/>
              </a:rPr>
              <a:t>Experiences segment driving about </a:t>
            </a:r>
            <a:r>
              <a:rPr lang="en-US" altLang="en-US" sz="1400" b="1">
                <a:ea typeface="Calibri" panose="020F0502020204030204"/>
                <a:cs typeface="Calibri" panose="020F0502020204030204"/>
              </a:rPr>
              <a:t>57%</a:t>
            </a:r>
            <a:r>
              <a:rPr lang="en-US" altLang="en-US" sz="1400">
                <a:ea typeface="Calibri" panose="020F0502020204030204"/>
                <a:cs typeface="Calibri" panose="020F0502020204030204"/>
              </a:rPr>
              <a:t> of total operating income</a:t>
            </a:r>
          </a:p>
          <a:p>
            <a:pPr marL="285750" indent="-285750">
              <a:buFont typeface="Arial" panose="020B0604020202020204" pitchFamily="34" charset="0"/>
              <a:buChar char="•"/>
            </a:pPr>
            <a:endParaRPr lang="en-US" altLang="en-US" sz="1400">
              <a:ea typeface="Calibri" panose="020F0502020204030204"/>
              <a:cs typeface="Calibri" panose="020F0502020204030204"/>
            </a:endParaRPr>
          </a:p>
          <a:p>
            <a:pPr marL="285750" indent="-285750">
              <a:buFont typeface="Arial" panose="020B0604020202020204" pitchFamily="34" charset="0"/>
              <a:buChar char="•"/>
            </a:pPr>
            <a:endParaRPr lang="en-US" altLang="en-US" sz="1400">
              <a:ea typeface="Calibri" panose="020F0502020204030204"/>
              <a:cs typeface="Calibri" panose="020F0502020204030204"/>
            </a:endParaRPr>
          </a:p>
          <a:p>
            <a:endParaRPr lang="en-US" altLang="en-US" sz="1400">
              <a:ea typeface="Calibri" panose="020F0502020204030204"/>
              <a:cs typeface="Calibri" panose="020F0502020204030204"/>
            </a:endParaRPr>
          </a:p>
          <a:p>
            <a:endParaRPr lang="en-US" altLang="en-US" sz="1400">
              <a:ea typeface="Calibri" panose="020F0502020204030204"/>
              <a:cs typeface="Calibri" panose="020F0502020204030204"/>
            </a:endParaRPr>
          </a:p>
          <a:p>
            <a:endParaRPr lang="en-US" sz="1600">
              <a:ea typeface="Calibri" panose="020F0502020204030204"/>
              <a:cs typeface="Calibri" panose="020F0502020204030204"/>
            </a:endParaRPr>
          </a:p>
        </p:txBody>
      </p:sp>
      <p:sp>
        <p:nvSpPr>
          <p:cNvPr id="8" name="TextBox 7">
            <a:extLst>
              <a:ext uri="{FF2B5EF4-FFF2-40B4-BE49-F238E27FC236}">
                <a16:creationId xmlns:a16="http://schemas.microsoft.com/office/drawing/2014/main" id="{F1339A39-A942-E75E-38EB-E93DC1D6DAA4}"/>
              </a:ext>
            </a:extLst>
          </p:cNvPr>
          <p:cNvSpPr txBox="1"/>
          <p:nvPr/>
        </p:nvSpPr>
        <p:spPr>
          <a:xfrm>
            <a:off x="4244563" y="4585820"/>
            <a:ext cx="4897967" cy="2246769"/>
          </a:xfrm>
          <a:prstGeom prst="rect">
            <a:avLst/>
          </a:prstGeom>
          <a:noFill/>
        </p:spPr>
        <p:txBody>
          <a:bodyPr wrap="square" lIns="91440" tIns="45720" rIns="91440" bIns="45720" rtlCol="0" anchor="t">
            <a:spAutoFit/>
          </a:bodyPr>
          <a:lstStyle/>
          <a:p>
            <a:pPr marL="285750" indent="-285750" eaLnBrk="0" fontAlgn="base" hangingPunct="0">
              <a:spcBef>
                <a:spcPct val="0"/>
              </a:spcBef>
              <a:spcAft>
                <a:spcPct val="0"/>
              </a:spcAft>
              <a:buFont typeface="Arial" panose="020B0604020202020204" pitchFamily="34" charset="0"/>
              <a:buChar char="•"/>
            </a:pPr>
            <a:r>
              <a:rPr lang="en-US" altLang="en-US" sz="1400">
                <a:ea typeface="Calibri"/>
                <a:cs typeface="Calibri"/>
              </a:rPr>
              <a:t>Disney P/E Ratio of about 16.8x vs Netflix P/E ratio of about 27x indicating that Disney trades at a discount with broader revenue streams</a:t>
            </a:r>
          </a:p>
          <a:p>
            <a:pPr lvl="0" eaLnBrk="0" fontAlgn="base" hangingPunct="0">
              <a:spcBef>
                <a:spcPct val="0"/>
              </a:spcBef>
              <a:spcAft>
                <a:spcPct val="0"/>
              </a:spcAft>
            </a:pPr>
            <a:endParaRPr lang="en-US" altLang="en-US" sz="1400"/>
          </a:p>
          <a:p>
            <a:pPr marL="285750" indent="-285750" eaLnBrk="0" fontAlgn="base" hangingPunct="0">
              <a:spcBef>
                <a:spcPct val="0"/>
              </a:spcBef>
              <a:spcAft>
                <a:spcPct val="0"/>
              </a:spcAft>
              <a:buFont typeface="Arial" panose="020B0604020202020204" pitchFamily="34" charset="0"/>
              <a:buChar char="•"/>
            </a:pPr>
            <a:r>
              <a:rPr lang="en-US" altLang="en-US" sz="1400"/>
              <a:t>Netflix features operating margin of about 30% compared to Disney at 15%, showing that Netflix is currently more profitable, but Disney is still competitive</a:t>
            </a:r>
            <a:endParaRPr lang="en-US" altLang="en-US" sz="1400">
              <a:ea typeface="Calibri"/>
              <a:cs typeface="Calibri"/>
            </a:endParaRPr>
          </a:p>
          <a:p>
            <a:pPr eaLnBrk="0" fontAlgn="base" hangingPunct="0">
              <a:spcBef>
                <a:spcPct val="0"/>
              </a:spcBef>
              <a:spcAft>
                <a:spcPct val="0"/>
              </a:spcAft>
            </a:pPr>
            <a:endParaRPr lang="en-US" altLang="en-US" sz="1400"/>
          </a:p>
          <a:p>
            <a:pPr marL="285750" indent="-285750" eaLnBrk="0" fontAlgn="base" hangingPunct="0">
              <a:spcBef>
                <a:spcPct val="0"/>
              </a:spcBef>
              <a:spcAft>
                <a:spcPct val="0"/>
              </a:spcAft>
              <a:buFont typeface="Arial" panose="020B0604020202020204" pitchFamily="34" charset="0"/>
              <a:buChar char="•"/>
            </a:pPr>
            <a:r>
              <a:rPr lang="en-US" altLang="en-US" sz="1400">
                <a:ea typeface="Calibri"/>
                <a:cs typeface="Calibri"/>
              </a:rPr>
              <a:t>Disney features a diversified business model providing stable long-term cash flow vs Netflix single segment</a:t>
            </a:r>
          </a:p>
        </p:txBody>
      </p:sp>
      <p:pic>
        <p:nvPicPr>
          <p:cNvPr id="10" name="Picture 9" descr="Disney Logo Stock Illustrations – 260 Disney Logo Stock ...">
            <a:extLst>
              <a:ext uri="{FF2B5EF4-FFF2-40B4-BE49-F238E27FC236}">
                <a16:creationId xmlns:a16="http://schemas.microsoft.com/office/drawing/2014/main" id="{BFB6D6D9-78F0-30DE-4B41-74A134C194D7}"/>
              </a:ext>
            </a:extLst>
          </p:cNvPr>
          <p:cNvPicPr>
            <a:picLocks noChangeAspect="1"/>
          </p:cNvPicPr>
          <p:nvPr/>
        </p:nvPicPr>
        <p:blipFill>
          <a:blip r:embed="rId2"/>
          <a:stretch>
            <a:fillRect/>
          </a:stretch>
        </p:blipFill>
        <p:spPr>
          <a:xfrm>
            <a:off x="7930619" y="233539"/>
            <a:ext cx="973315" cy="675924"/>
          </a:xfrm>
          <a:prstGeom prst="rect">
            <a:avLst/>
          </a:prstGeom>
        </p:spPr>
      </p:pic>
      <p:graphicFrame>
        <p:nvGraphicFramePr>
          <p:cNvPr id="13" name="Chart 0">
            <a:extLst>
              <a:ext uri="{FF2B5EF4-FFF2-40B4-BE49-F238E27FC236}">
                <a16:creationId xmlns:a16="http://schemas.microsoft.com/office/drawing/2014/main" id="{246FE14D-58DD-42C5-588E-0A5A5B6E71E6}"/>
              </a:ext>
            </a:extLst>
          </p:cNvPr>
          <p:cNvGraphicFramePr/>
          <p:nvPr>
            <p:extLst>
              <p:ext uri="{D42A27DB-BD31-4B8C-83A1-F6EECF244321}">
                <p14:modId xmlns:p14="http://schemas.microsoft.com/office/powerpoint/2010/main" val="2259675114"/>
              </p:ext>
            </p:extLst>
          </p:nvPr>
        </p:nvGraphicFramePr>
        <p:xfrm>
          <a:off x="474124" y="1418520"/>
          <a:ext cx="5821090" cy="2694954"/>
        </p:xfrm>
        <a:graphic>
          <a:graphicData uri="http://schemas.openxmlformats.org/drawingml/2006/chart">
            <c:chart xmlns:c="http://schemas.openxmlformats.org/drawingml/2006/chart" xmlns:r="http://schemas.openxmlformats.org/officeDocument/2006/relationships" r:id="rId3"/>
          </a:graphicData>
        </a:graphic>
      </p:graphicFrame>
      <p:sp>
        <p:nvSpPr>
          <p:cNvPr id="14" name="TextBox 13">
            <a:extLst>
              <a:ext uri="{FF2B5EF4-FFF2-40B4-BE49-F238E27FC236}">
                <a16:creationId xmlns:a16="http://schemas.microsoft.com/office/drawing/2014/main" id="{35ECF032-F6DE-A0E0-87E5-87E51DE68A21}"/>
              </a:ext>
            </a:extLst>
          </p:cNvPr>
          <p:cNvSpPr txBox="1"/>
          <p:nvPr/>
        </p:nvSpPr>
        <p:spPr>
          <a:xfrm>
            <a:off x="1572414" y="1060906"/>
            <a:ext cx="2841713"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a:t>Revenue &amp; EPS Projections</a:t>
            </a:r>
          </a:p>
          <a:p>
            <a:pPr algn="ctr"/>
            <a:endParaRPr lang="en-US"/>
          </a:p>
        </p:txBody>
      </p:sp>
      <p:graphicFrame>
        <p:nvGraphicFramePr>
          <p:cNvPr id="16" name="Chart 2">
            <a:extLst>
              <a:ext uri="{FF2B5EF4-FFF2-40B4-BE49-F238E27FC236}">
                <a16:creationId xmlns:a16="http://schemas.microsoft.com/office/drawing/2014/main" id="{464B193E-71AD-AB7D-4021-E59970316B88}"/>
              </a:ext>
            </a:extLst>
          </p:cNvPr>
          <p:cNvGraphicFramePr/>
          <p:nvPr>
            <p:extLst>
              <p:ext uri="{D42A27DB-BD31-4B8C-83A1-F6EECF244321}">
                <p14:modId xmlns:p14="http://schemas.microsoft.com/office/powerpoint/2010/main" val="3437988935"/>
              </p:ext>
            </p:extLst>
          </p:nvPr>
        </p:nvGraphicFramePr>
        <p:xfrm>
          <a:off x="234157" y="4727436"/>
          <a:ext cx="3964657" cy="1231763"/>
        </p:xfrm>
        <a:graphic>
          <a:graphicData uri="http://schemas.openxmlformats.org/drawingml/2006/chart">
            <c:chart xmlns:c="http://schemas.openxmlformats.org/drawingml/2006/chart" xmlns:r="http://schemas.openxmlformats.org/officeDocument/2006/relationships" r:id="rId4"/>
          </a:graphicData>
        </a:graphic>
      </p:graphicFrame>
      <p:sp>
        <p:nvSpPr>
          <p:cNvPr id="17" name="TextBox 16">
            <a:extLst>
              <a:ext uri="{FF2B5EF4-FFF2-40B4-BE49-F238E27FC236}">
                <a16:creationId xmlns:a16="http://schemas.microsoft.com/office/drawing/2014/main" id="{BE80E02A-8FD9-2B7A-860D-9006AAF8F766}"/>
              </a:ext>
            </a:extLst>
          </p:cNvPr>
          <p:cNvSpPr txBox="1"/>
          <p:nvPr/>
        </p:nvSpPr>
        <p:spPr>
          <a:xfrm>
            <a:off x="233652" y="4281516"/>
            <a:ext cx="4155216" cy="61555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b="1"/>
              <a:t>Segment Operating Income Breakdown (FY25)</a:t>
            </a:r>
          </a:p>
          <a:p>
            <a:pPr algn="ctr"/>
            <a:endParaRPr lang="en-US"/>
          </a:p>
        </p:txBody>
      </p:sp>
      <p:sp>
        <p:nvSpPr>
          <p:cNvPr id="18" name="TextBox 17">
            <a:extLst>
              <a:ext uri="{FF2B5EF4-FFF2-40B4-BE49-F238E27FC236}">
                <a16:creationId xmlns:a16="http://schemas.microsoft.com/office/drawing/2014/main" id="{EE516086-7B75-A458-F7CF-11A52C736CAF}"/>
              </a:ext>
            </a:extLst>
          </p:cNvPr>
          <p:cNvSpPr txBox="1"/>
          <p:nvPr/>
        </p:nvSpPr>
        <p:spPr>
          <a:xfrm>
            <a:off x="6030745" y="4281511"/>
            <a:ext cx="1900791" cy="61555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b="1"/>
              <a:t>Disney vs Netflix</a:t>
            </a:r>
          </a:p>
          <a:p>
            <a:pPr algn="ctr"/>
            <a:endParaRPr lang="en-US">
              <a:solidFill>
                <a:srgbClr val="00B0F0"/>
              </a:solidFill>
            </a:endParaRPr>
          </a:p>
        </p:txBody>
      </p:sp>
    </p:spTree>
    <p:extLst>
      <p:ext uri="{BB962C8B-B14F-4D97-AF65-F5344CB8AC3E}">
        <p14:creationId xmlns:p14="http://schemas.microsoft.com/office/powerpoint/2010/main" val="93991853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32FEB2-F93A-0257-0E60-3E9706742AD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A3717BD-561D-2E08-163F-40871C8B1FD1}"/>
              </a:ext>
            </a:extLst>
          </p:cNvPr>
          <p:cNvSpPr>
            <a:spLocks noGrp="1"/>
          </p:cNvSpPr>
          <p:nvPr>
            <p:ph type="title"/>
          </p:nvPr>
        </p:nvSpPr>
        <p:spPr/>
        <p:txBody>
          <a:bodyPr>
            <a:normAutofit fontScale="90000"/>
          </a:bodyPr>
          <a:lstStyle/>
          <a:p>
            <a:r>
              <a:rPr lang="en-US"/>
              <a:t>Valuation</a:t>
            </a:r>
          </a:p>
        </p:txBody>
      </p:sp>
      <p:graphicFrame>
        <p:nvGraphicFramePr>
          <p:cNvPr id="7" name="Table 1">
            <a:extLst>
              <a:ext uri="{FF2B5EF4-FFF2-40B4-BE49-F238E27FC236}">
                <a16:creationId xmlns:a16="http://schemas.microsoft.com/office/drawing/2014/main" id="{556B08BA-D191-88F0-EA9C-677A413415E3}"/>
              </a:ext>
            </a:extLst>
          </p:cNvPr>
          <p:cNvGraphicFramePr>
            <a:graphicFrameLocks noGrp="1"/>
          </p:cNvGraphicFramePr>
          <p:nvPr>
            <p:extLst>
              <p:ext uri="{D42A27DB-BD31-4B8C-83A1-F6EECF244321}">
                <p14:modId xmlns:p14="http://schemas.microsoft.com/office/powerpoint/2010/main" val="1317397962"/>
              </p:ext>
            </p:extLst>
          </p:nvPr>
        </p:nvGraphicFramePr>
        <p:xfrm>
          <a:off x="5954966" y="1705027"/>
          <a:ext cx="3001944" cy="1802676"/>
        </p:xfrm>
        <a:graphic>
          <a:graphicData uri="http://schemas.openxmlformats.org/drawingml/2006/table">
            <a:tbl>
              <a:tblPr/>
              <a:tblGrid>
                <a:gridCol w="1457010">
                  <a:extLst>
                    <a:ext uri="{9D8B030D-6E8A-4147-A177-3AD203B41FA5}">
                      <a16:colId xmlns:a16="http://schemas.microsoft.com/office/drawing/2014/main" val="20000"/>
                    </a:ext>
                  </a:extLst>
                </a:gridCol>
                <a:gridCol w="1544934">
                  <a:extLst>
                    <a:ext uri="{9D8B030D-6E8A-4147-A177-3AD203B41FA5}">
                      <a16:colId xmlns:a16="http://schemas.microsoft.com/office/drawing/2014/main" val="20001"/>
                    </a:ext>
                  </a:extLst>
                </a:gridCol>
              </a:tblGrid>
              <a:tr h="300446">
                <a:tc>
                  <a:txBody>
                    <a:bodyPr/>
                    <a:lstStyle/>
                    <a:p>
                      <a:pPr marL="0" indent="0" algn="l">
                        <a:buNone/>
                      </a:pPr>
                      <a:r>
                        <a:rPr lang="en-US" sz="1100">
                          <a:solidFill>
                            <a:srgbClr val="1A1A1A"/>
                          </a:solidFill>
                          <a:latin typeface="Calibri"/>
                          <a:ea typeface="Calibri"/>
                          <a:cs typeface="Calibri"/>
                        </a:rPr>
                        <a:t>Discount Rate</a:t>
                      </a:r>
                      <a:endParaRPr lang="en-US" sz="1100">
                        <a:latin typeface="Calibri" charset="0"/>
                        <a:ea typeface="Calibri" charset="0"/>
                        <a:cs typeface="Calibri" charset="0"/>
                      </a:endParaRPr>
                    </a:p>
                  </a:txBody>
                  <a:tcPr>
                    <a:lnL w="0" cap="flat" cmpd="sng" algn="ctr">
                      <a:noFill/>
                    </a:lnL>
                    <a:lnR w="0" cap="flat" cmpd="sng" algn="ctr">
                      <a:noFill/>
                    </a:lnR>
                    <a:lnT w="0" cap="flat" cmpd="sng" algn="ctr">
                      <a:noFill/>
                    </a:lnT>
                    <a:lnB w="0" cap="flat" cmpd="sng" algn="ctr">
                      <a:noFill/>
                    </a:lnB>
                    <a:solidFill>
                      <a:srgbClr val="F9F9F9"/>
                    </a:solidFill>
                  </a:tcPr>
                </a:tc>
                <a:tc>
                  <a:txBody>
                    <a:bodyPr/>
                    <a:lstStyle/>
                    <a:p>
                      <a:pPr marL="0" lvl="0" indent="0" algn="r">
                        <a:buNone/>
                      </a:pPr>
                      <a:r>
                        <a:rPr lang="en-US" sz="1100">
                          <a:solidFill>
                            <a:srgbClr val="1A1A1A"/>
                          </a:solidFill>
                          <a:latin typeface="Calibri"/>
                          <a:ea typeface="Calibri"/>
                          <a:cs typeface="Calibri"/>
                        </a:rPr>
                        <a:t>9.0%</a:t>
                      </a:r>
                      <a:endParaRPr lang="en-US"/>
                    </a:p>
                  </a:txBody>
                  <a:tcPr>
                    <a:lnL w="0" cap="flat" cmpd="sng" algn="ctr">
                      <a:noFill/>
                    </a:lnL>
                    <a:lnR w="0" cap="flat" cmpd="sng" algn="ctr">
                      <a:noFill/>
                    </a:lnR>
                    <a:lnT w="0" cap="flat" cmpd="sng" algn="ctr">
                      <a:noFill/>
                    </a:lnT>
                    <a:lnB w="0" cap="flat" cmpd="sng" algn="ctr">
                      <a:noFill/>
                    </a:lnB>
                    <a:solidFill>
                      <a:srgbClr val="F9F9F9"/>
                    </a:solidFill>
                  </a:tcPr>
                </a:tc>
                <a:extLst>
                  <a:ext uri="{0D108BD9-81ED-4DB2-BD59-A6C34878D82A}">
                    <a16:rowId xmlns:a16="http://schemas.microsoft.com/office/drawing/2014/main" val="10000"/>
                  </a:ext>
                </a:extLst>
              </a:tr>
              <a:tr h="300446">
                <a:tc>
                  <a:txBody>
                    <a:bodyPr/>
                    <a:lstStyle/>
                    <a:p>
                      <a:pPr marL="0" indent="0" algn="l">
                        <a:buNone/>
                      </a:pPr>
                      <a:r>
                        <a:rPr lang="en-US" sz="1100">
                          <a:solidFill>
                            <a:srgbClr val="1A1A1A"/>
                          </a:solidFill>
                          <a:latin typeface="Calibri"/>
                          <a:ea typeface="Calibri"/>
                          <a:cs typeface="Calibri"/>
                        </a:rPr>
                        <a:t>Terminal Growth Rate</a:t>
                      </a:r>
                      <a:endParaRPr lang="en-US" sz="1100">
                        <a:latin typeface="Calibri" charset="0"/>
                        <a:ea typeface="Calibri" charset="0"/>
                        <a:cs typeface="Calibri" charset="0"/>
                      </a:endParaRPr>
                    </a:p>
                  </a:txBody>
                  <a:tcPr>
                    <a:lnL w="0" cap="flat" cmpd="sng" algn="ctr">
                      <a:noFill/>
                    </a:lnL>
                    <a:lnR w="0" cap="flat" cmpd="sng" algn="ctr">
                      <a:noFill/>
                    </a:lnR>
                    <a:lnT w="0" cap="flat" cmpd="sng" algn="ctr">
                      <a:noFill/>
                    </a:lnT>
                    <a:lnB w="0" cap="flat" cmpd="sng" algn="ctr">
                      <a:noFill/>
                    </a:lnB>
                    <a:solidFill>
                      <a:srgbClr val="FFFFFF"/>
                    </a:solidFill>
                  </a:tcPr>
                </a:tc>
                <a:tc>
                  <a:txBody>
                    <a:bodyPr/>
                    <a:lstStyle/>
                    <a:p>
                      <a:pPr marL="0" lvl="0" indent="0" algn="r">
                        <a:buNone/>
                      </a:pPr>
                      <a:r>
                        <a:rPr lang="en-US" sz="1100">
                          <a:solidFill>
                            <a:srgbClr val="1A1A1A"/>
                          </a:solidFill>
                          <a:latin typeface="Calibri"/>
                          <a:ea typeface="Calibri"/>
                          <a:cs typeface="Calibri"/>
                        </a:rPr>
                        <a:t>1.8%</a:t>
                      </a:r>
                      <a:endParaRPr lang="en-US"/>
                    </a:p>
                  </a:txBody>
                  <a:tcPr>
                    <a:lnL w="0" cap="flat" cmpd="sng" algn="ctr">
                      <a:noFill/>
                    </a:lnL>
                    <a:lnR w="0" cap="flat" cmpd="sng" algn="ctr">
                      <a:noFill/>
                    </a:lnR>
                    <a:lnT w="0" cap="flat" cmpd="sng" algn="ctr">
                      <a:noFill/>
                    </a:lnT>
                    <a:lnB w="0" cap="flat" cmpd="sng" algn="ctr">
                      <a:noFill/>
                    </a:lnB>
                    <a:solidFill>
                      <a:srgbClr val="FFFFFF"/>
                    </a:solidFill>
                  </a:tcPr>
                </a:tc>
                <a:extLst>
                  <a:ext uri="{0D108BD9-81ED-4DB2-BD59-A6C34878D82A}">
                    <a16:rowId xmlns:a16="http://schemas.microsoft.com/office/drawing/2014/main" val="10001"/>
                  </a:ext>
                </a:extLst>
              </a:tr>
              <a:tr h="300446">
                <a:tc>
                  <a:txBody>
                    <a:bodyPr/>
                    <a:lstStyle/>
                    <a:p>
                      <a:pPr marL="0" indent="0" algn="l">
                        <a:buNone/>
                      </a:pPr>
                      <a:r>
                        <a:rPr lang="en-US" sz="1100">
                          <a:solidFill>
                            <a:srgbClr val="1A1A1A"/>
                          </a:solidFill>
                          <a:latin typeface="Calibri" pitchFamily="34" charset="0"/>
                          <a:ea typeface="Calibri" pitchFamily="34" charset="-122"/>
                          <a:cs typeface="Calibri" pitchFamily="34" charset="-120"/>
                        </a:rPr>
                        <a:t>Shares Outstanding</a:t>
                      </a:r>
                      <a:endParaRPr lang="en-US" sz="1100">
                        <a:latin typeface="Calibri" charset="0"/>
                        <a:ea typeface="Calibri" charset="0"/>
                        <a:cs typeface="Calibri" charset="0"/>
                      </a:endParaRPr>
                    </a:p>
                  </a:txBody>
                  <a:tcPr>
                    <a:lnL w="0" cap="flat" cmpd="sng" algn="ctr">
                      <a:noFill/>
                    </a:lnL>
                    <a:lnR w="0" cap="flat" cmpd="sng" algn="ctr">
                      <a:noFill/>
                    </a:lnR>
                    <a:lnT w="0" cap="flat" cmpd="sng" algn="ctr">
                      <a:noFill/>
                    </a:lnT>
                    <a:lnB w="0" cap="flat" cmpd="sng" algn="ctr">
                      <a:noFill/>
                    </a:lnB>
                    <a:solidFill>
                      <a:srgbClr val="FFFFFF"/>
                    </a:solidFill>
                  </a:tcPr>
                </a:tc>
                <a:tc>
                  <a:txBody>
                    <a:bodyPr/>
                    <a:lstStyle/>
                    <a:p>
                      <a:pPr marL="0" indent="0" algn="r">
                        <a:buNone/>
                      </a:pPr>
                      <a:r>
                        <a:rPr lang="en-US" sz="1100">
                          <a:solidFill>
                            <a:srgbClr val="1A1A1A"/>
                          </a:solidFill>
                          <a:latin typeface="Calibri"/>
                          <a:ea typeface="Calibri"/>
                          <a:cs typeface="Calibri"/>
                        </a:rPr>
                        <a:t>1.81B</a:t>
                      </a:r>
                      <a:endParaRPr lang="en-US" sz="1100">
                        <a:latin typeface="Calibri" charset="0"/>
                        <a:ea typeface="Calibri" charset="0"/>
                        <a:cs typeface="Calibri" charset="0"/>
                      </a:endParaRPr>
                    </a:p>
                  </a:txBody>
                  <a:tcPr>
                    <a:lnL w="0" cap="flat" cmpd="sng" algn="ctr">
                      <a:noFill/>
                    </a:lnL>
                    <a:lnR w="0" cap="flat" cmpd="sng" algn="ctr">
                      <a:noFill/>
                    </a:lnR>
                    <a:lnT w="0" cap="flat" cmpd="sng" algn="ctr">
                      <a:noFill/>
                    </a:lnT>
                    <a:lnB w="0" cap="flat" cmpd="sng" algn="ctr">
                      <a:noFill/>
                    </a:lnB>
                    <a:solidFill>
                      <a:srgbClr val="FFFFFF"/>
                    </a:solidFill>
                  </a:tcPr>
                </a:tc>
                <a:extLst>
                  <a:ext uri="{0D108BD9-81ED-4DB2-BD59-A6C34878D82A}">
                    <a16:rowId xmlns:a16="http://schemas.microsoft.com/office/drawing/2014/main" val="10003"/>
                  </a:ext>
                </a:extLst>
              </a:tr>
              <a:tr h="300446">
                <a:tc>
                  <a:txBody>
                    <a:bodyPr/>
                    <a:lstStyle/>
                    <a:p>
                      <a:pPr marL="0" indent="0" algn="l">
                        <a:buNone/>
                      </a:pPr>
                      <a:r>
                        <a:rPr lang="en-US" sz="1100" b="1">
                          <a:solidFill>
                            <a:srgbClr val="BB0000"/>
                          </a:solidFill>
                          <a:latin typeface="Calibri" pitchFamily="34" charset="0"/>
                          <a:ea typeface="Calibri" pitchFamily="34" charset="-122"/>
                          <a:cs typeface="Calibri" pitchFamily="34" charset="-120"/>
                        </a:rPr>
                        <a:t>Implied Value / Share</a:t>
                      </a:r>
                      <a:endParaRPr lang="en-US" sz="1100">
                        <a:solidFill>
                          <a:srgbClr val="BB0000"/>
                        </a:solidFill>
                        <a:latin typeface="Calibri" charset="0"/>
                        <a:ea typeface="Calibri" charset="0"/>
                        <a:cs typeface="Calibri" charset="0"/>
                      </a:endParaRPr>
                    </a:p>
                  </a:txBody>
                  <a:tcPr>
                    <a:lnL w="0" cap="flat" cmpd="sng" algn="ctr">
                      <a:noFill/>
                    </a:lnL>
                    <a:lnR w="0" cap="flat" cmpd="sng" algn="ctr">
                      <a:noFill/>
                    </a:lnR>
                    <a:lnT w="0" cap="flat" cmpd="sng" algn="ctr">
                      <a:noFill/>
                    </a:lnT>
                    <a:lnB w="0" cap="flat" cmpd="sng" algn="ctr">
                      <a:noFill/>
                    </a:lnB>
                    <a:solidFill>
                      <a:srgbClr val="F9F9F9"/>
                    </a:solidFill>
                  </a:tcPr>
                </a:tc>
                <a:tc>
                  <a:txBody>
                    <a:bodyPr/>
                    <a:lstStyle/>
                    <a:p>
                      <a:pPr marL="0" lvl="0" indent="0" algn="r">
                        <a:buNone/>
                      </a:pPr>
                      <a:r>
                        <a:rPr lang="en-US" sz="1100" b="1">
                          <a:solidFill>
                            <a:srgbClr val="BB0000"/>
                          </a:solidFill>
                          <a:latin typeface="Calibri"/>
                          <a:ea typeface="Calibri"/>
                          <a:cs typeface="Calibri"/>
                        </a:rPr>
                        <a:t>$122.45</a:t>
                      </a:r>
                      <a:endParaRPr lang="en-US"/>
                    </a:p>
                  </a:txBody>
                  <a:tcPr>
                    <a:lnL w="0" cap="flat" cmpd="sng" algn="ctr">
                      <a:noFill/>
                    </a:lnL>
                    <a:lnR w="0" cap="flat" cmpd="sng" algn="ctr">
                      <a:noFill/>
                    </a:lnR>
                    <a:lnT w="0" cap="flat" cmpd="sng" algn="ctr">
                      <a:noFill/>
                    </a:lnT>
                    <a:lnB w="0" cap="flat" cmpd="sng" algn="ctr">
                      <a:noFill/>
                    </a:lnB>
                    <a:solidFill>
                      <a:srgbClr val="F9F9F9"/>
                    </a:solidFill>
                  </a:tcPr>
                </a:tc>
                <a:extLst>
                  <a:ext uri="{0D108BD9-81ED-4DB2-BD59-A6C34878D82A}">
                    <a16:rowId xmlns:a16="http://schemas.microsoft.com/office/drawing/2014/main" val="10004"/>
                  </a:ext>
                </a:extLst>
              </a:tr>
              <a:tr h="300446">
                <a:tc>
                  <a:txBody>
                    <a:bodyPr/>
                    <a:lstStyle/>
                    <a:p>
                      <a:pPr marL="0" indent="0" algn="l">
                        <a:buNone/>
                      </a:pPr>
                      <a:r>
                        <a:rPr lang="en-US" sz="1100">
                          <a:solidFill>
                            <a:srgbClr val="1A1A1A"/>
                          </a:solidFill>
                          <a:latin typeface="Calibri" pitchFamily="34" charset="0"/>
                          <a:ea typeface="Calibri" pitchFamily="34" charset="-122"/>
                          <a:cs typeface="Calibri" pitchFamily="34" charset="-120"/>
                        </a:rPr>
                        <a:t>Current Price</a:t>
                      </a:r>
                      <a:endParaRPr lang="en-US" sz="1100">
                        <a:latin typeface="Calibri" charset="0"/>
                        <a:ea typeface="Calibri" charset="0"/>
                        <a:cs typeface="Calibri" charset="0"/>
                      </a:endParaRPr>
                    </a:p>
                  </a:txBody>
                  <a:tcPr>
                    <a:lnL w="0" cap="flat" cmpd="sng" algn="ctr">
                      <a:noFill/>
                    </a:lnL>
                    <a:lnR w="0" cap="flat" cmpd="sng" algn="ctr">
                      <a:noFill/>
                    </a:lnR>
                    <a:lnT w="0" cap="flat" cmpd="sng" algn="ctr">
                      <a:noFill/>
                    </a:lnT>
                    <a:lnB w="0" cap="flat" cmpd="sng" algn="ctr">
                      <a:noFill/>
                    </a:lnB>
                    <a:solidFill>
                      <a:srgbClr val="FFFFFF"/>
                    </a:solidFill>
                  </a:tcPr>
                </a:tc>
                <a:tc>
                  <a:txBody>
                    <a:bodyPr/>
                    <a:lstStyle/>
                    <a:p>
                      <a:pPr marL="0" lvl="0" indent="0" algn="r">
                        <a:buNone/>
                      </a:pPr>
                      <a:r>
                        <a:rPr lang="en-US" sz="1100">
                          <a:solidFill>
                            <a:srgbClr val="1A1A1A"/>
                          </a:solidFill>
                          <a:latin typeface="Calibri"/>
                          <a:ea typeface="Calibri"/>
                          <a:cs typeface="Calibri"/>
                        </a:rPr>
                        <a:t>$106.97</a:t>
                      </a:r>
                      <a:endParaRPr lang="en-US">
                        <a:latin typeface="Calibri"/>
                        <a:ea typeface="Calibri"/>
                        <a:cs typeface="Calibri"/>
                      </a:endParaRPr>
                    </a:p>
                  </a:txBody>
                  <a:tcPr>
                    <a:lnL w="0" cap="flat" cmpd="sng" algn="ctr">
                      <a:noFill/>
                    </a:lnL>
                    <a:lnR w="0" cap="flat" cmpd="sng" algn="ctr">
                      <a:noFill/>
                    </a:lnR>
                    <a:lnT w="0" cap="flat" cmpd="sng" algn="ctr">
                      <a:noFill/>
                    </a:lnT>
                    <a:lnB w="0" cap="flat" cmpd="sng" algn="ctr">
                      <a:noFill/>
                    </a:lnB>
                    <a:solidFill>
                      <a:srgbClr val="FFFFFF"/>
                    </a:solidFill>
                  </a:tcPr>
                </a:tc>
                <a:extLst>
                  <a:ext uri="{0D108BD9-81ED-4DB2-BD59-A6C34878D82A}">
                    <a16:rowId xmlns:a16="http://schemas.microsoft.com/office/drawing/2014/main" val="10005"/>
                  </a:ext>
                </a:extLst>
              </a:tr>
              <a:tr h="300446">
                <a:tc>
                  <a:txBody>
                    <a:bodyPr/>
                    <a:lstStyle/>
                    <a:p>
                      <a:pPr marL="0" indent="0" algn="l">
                        <a:buNone/>
                      </a:pPr>
                      <a:r>
                        <a:rPr lang="en-US" sz="1100" b="1">
                          <a:solidFill>
                            <a:srgbClr val="FFFFFF"/>
                          </a:solidFill>
                          <a:latin typeface="Calibri" pitchFamily="34" charset="0"/>
                          <a:ea typeface="Calibri" pitchFamily="34" charset="-122"/>
                          <a:cs typeface="Calibri" pitchFamily="34" charset="-120"/>
                        </a:rPr>
                        <a:t>Upside</a:t>
                      </a:r>
                      <a:endParaRPr lang="en-US" sz="1100">
                        <a:latin typeface="Calibri" charset="0"/>
                        <a:ea typeface="Calibri" charset="0"/>
                        <a:cs typeface="Calibri" charset="0"/>
                      </a:endParaRPr>
                    </a:p>
                  </a:txBody>
                  <a:tcPr>
                    <a:lnL w="0" cap="flat" cmpd="sng" algn="ctr">
                      <a:noFill/>
                    </a:lnL>
                    <a:lnR w="0" cap="flat" cmpd="sng" algn="ctr">
                      <a:noFill/>
                    </a:lnR>
                    <a:lnT w="0" cap="flat" cmpd="sng" algn="ctr">
                      <a:noFill/>
                    </a:lnT>
                    <a:lnB w="0" cap="flat" cmpd="sng" algn="ctr">
                      <a:noFill/>
                    </a:lnB>
                    <a:solidFill>
                      <a:srgbClr val="BB0000"/>
                    </a:solidFill>
                  </a:tcPr>
                </a:tc>
                <a:tc>
                  <a:txBody>
                    <a:bodyPr/>
                    <a:lstStyle/>
                    <a:p>
                      <a:pPr marL="0" lvl="0" indent="0" algn="r">
                        <a:buNone/>
                      </a:pPr>
                      <a:r>
                        <a:rPr lang="en-US" sz="1100" b="1">
                          <a:solidFill>
                            <a:srgbClr val="FFFFFF"/>
                          </a:solidFill>
                          <a:latin typeface="Calibri"/>
                          <a:ea typeface="Calibri"/>
                          <a:cs typeface="Calibri"/>
                        </a:rPr>
                        <a:t>+12.5%</a:t>
                      </a:r>
                      <a:endParaRPr lang="en-US">
                        <a:latin typeface="Calibri"/>
                        <a:ea typeface="Calibri"/>
                        <a:cs typeface="Calibri"/>
                      </a:endParaRPr>
                    </a:p>
                  </a:txBody>
                  <a:tcPr>
                    <a:lnL w="0" cap="flat" cmpd="sng" algn="ctr">
                      <a:noFill/>
                    </a:lnL>
                    <a:lnR w="0" cap="flat" cmpd="sng" algn="ctr">
                      <a:noFill/>
                    </a:lnR>
                    <a:lnT w="0" cap="flat" cmpd="sng" algn="ctr">
                      <a:noFill/>
                    </a:lnT>
                    <a:lnB w="0" cap="flat" cmpd="sng" algn="ctr">
                      <a:noFill/>
                    </a:lnB>
                    <a:solidFill>
                      <a:srgbClr val="BB0000"/>
                    </a:solidFill>
                  </a:tcPr>
                </a:tc>
                <a:extLst>
                  <a:ext uri="{0D108BD9-81ED-4DB2-BD59-A6C34878D82A}">
                    <a16:rowId xmlns:a16="http://schemas.microsoft.com/office/drawing/2014/main" val="10006"/>
                  </a:ext>
                </a:extLst>
              </a:tr>
            </a:tbl>
          </a:graphicData>
        </a:graphic>
      </p:graphicFrame>
      <p:sp>
        <p:nvSpPr>
          <p:cNvPr id="9" name="TextBox 8">
            <a:extLst>
              <a:ext uri="{FF2B5EF4-FFF2-40B4-BE49-F238E27FC236}">
                <a16:creationId xmlns:a16="http://schemas.microsoft.com/office/drawing/2014/main" id="{07F47DF5-9302-F1DB-7014-93683028FC8B}"/>
              </a:ext>
            </a:extLst>
          </p:cNvPr>
          <p:cNvSpPr txBox="1"/>
          <p:nvPr/>
        </p:nvSpPr>
        <p:spPr>
          <a:xfrm>
            <a:off x="6894625" y="1331557"/>
            <a:ext cx="1616620" cy="338554"/>
          </a:xfrm>
          <a:prstGeom prst="rect">
            <a:avLst/>
          </a:prstGeom>
          <a:noFill/>
        </p:spPr>
        <p:txBody>
          <a:bodyPr wrap="square" lIns="91440" tIns="45720" rIns="91440" bIns="45720" anchor="t">
            <a:spAutoFit/>
          </a:bodyPr>
          <a:lstStyle/>
          <a:p>
            <a:r>
              <a:rPr lang="en-US" sz="1600" b="1">
                <a:solidFill>
                  <a:srgbClr val="BB0000"/>
                </a:solidFill>
                <a:latin typeface="Calibri"/>
                <a:ea typeface="Calibri"/>
                <a:cs typeface="Calibri"/>
              </a:rPr>
              <a:t>DCF Summary</a:t>
            </a:r>
            <a:endParaRPr lang="en-US" sz="1600">
              <a:solidFill>
                <a:srgbClr val="BB0000"/>
              </a:solidFill>
              <a:latin typeface="Calibri"/>
              <a:ea typeface="Calibri"/>
              <a:cs typeface="Calibri"/>
            </a:endParaRPr>
          </a:p>
        </p:txBody>
      </p:sp>
      <p:sp>
        <p:nvSpPr>
          <p:cNvPr id="10" name="TextBox 9">
            <a:extLst>
              <a:ext uri="{FF2B5EF4-FFF2-40B4-BE49-F238E27FC236}">
                <a16:creationId xmlns:a16="http://schemas.microsoft.com/office/drawing/2014/main" id="{19027169-9F76-9886-A3BF-4C62F304C27E}"/>
              </a:ext>
            </a:extLst>
          </p:cNvPr>
          <p:cNvSpPr txBox="1"/>
          <p:nvPr/>
        </p:nvSpPr>
        <p:spPr>
          <a:xfrm>
            <a:off x="203854" y="4017540"/>
            <a:ext cx="5630250" cy="2092881"/>
          </a:xfrm>
          <a:prstGeom prst="rect">
            <a:avLst/>
          </a:prstGeom>
          <a:noFill/>
        </p:spPr>
        <p:txBody>
          <a:bodyPr wrap="square" lIns="91440" tIns="45720" rIns="91440" bIns="45720" rtlCol="0" anchor="t">
            <a:spAutoFit/>
          </a:bodyPr>
          <a:lstStyle/>
          <a:p>
            <a:pPr marL="342900" indent="-342900">
              <a:buSzPct val="100000"/>
              <a:buChar char="•"/>
            </a:pPr>
            <a:r>
              <a:rPr lang="en-US" sz="1400">
                <a:solidFill>
                  <a:srgbClr val="1A1A1A"/>
                </a:solidFill>
                <a:latin typeface="Calibri"/>
                <a:ea typeface="Calibri"/>
                <a:cs typeface="Calibri"/>
              </a:rPr>
              <a:t>Disney valuation has compressed in recent times showing that multiples are undervalued across the board (P/E ratio of 16.8x vs 18.5x historical average)</a:t>
            </a:r>
          </a:p>
          <a:p>
            <a:pPr marL="342900" indent="-342900">
              <a:buSzPct val="100000"/>
              <a:buChar char="•"/>
            </a:pPr>
            <a:r>
              <a:rPr lang="en-US" sz="1400">
                <a:solidFill>
                  <a:srgbClr val="1A1A1A"/>
                </a:solidFill>
                <a:latin typeface="Calibri"/>
                <a:ea typeface="Calibri"/>
                <a:cs typeface="Calibri"/>
              </a:rPr>
              <a:t>Current pricings  reflect concerns related to macro uncertainty vs fundamentals</a:t>
            </a:r>
          </a:p>
          <a:p>
            <a:pPr marL="342900" indent="-342900">
              <a:buSzPct val="100000"/>
              <a:buChar char="•"/>
            </a:pPr>
            <a:r>
              <a:rPr lang="en-US" sz="1400">
                <a:solidFill>
                  <a:srgbClr val="1A1A1A"/>
                </a:solidFill>
                <a:latin typeface="Calibri"/>
                <a:ea typeface="Calibri"/>
                <a:cs typeface="Calibri"/>
              </a:rPr>
              <a:t>Stock is supported by stable assets and diversified revenue base</a:t>
            </a:r>
            <a:endParaRPr lang="en-US" sz="1400">
              <a:latin typeface="Calibri"/>
              <a:ea typeface="Calibri"/>
              <a:cs typeface="Calibri"/>
            </a:endParaRPr>
          </a:p>
          <a:p>
            <a:pPr marL="342900" indent="-342900">
              <a:buSzPct val="100000"/>
              <a:buChar char="•"/>
            </a:pPr>
            <a:r>
              <a:rPr lang="en-US" sz="1400">
                <a:solidFill>
                  <a:srgbClr val="1A1A1A"/>
                </a:solidFill>
                <a:latin typeface="Calibri"/>
                <a:ea typeface="Calibri"/>
                <a:cs typeface="Calibri"/>
              </a:rPr>
              <a:t>Current valuations allow for an attractive entry point with support from the multiples normalization as well as intrinsic value projections</a:t>
            </a:r>
          </a:p>
          <a:p>
            <a:endParaRPr lang="en-US"/>
          </a:p>
        </p:txBody>
      </p:sp>
      <p:pic>
        <p:nvPicPr>
          <p:cNvPr id="5" name="Picture 4" descr="Disney Logo Stock Illustrations – 260 Disney Logo Stock ...">
            <a:extLst>
              <a:ext uri="{FF2B5EF4-FFF2-40B4-BE49-F238E27FC236}">
                <a16:creationId xmlns:a16="http://schemas.microsoft.com/office/drawing/2014/main" id="{433FB955-D1F5-C234-3B6F-F0169A6BFB60}"/>
              </a:ext>
            </a:extLst>
          </p:cNvPr>
          <p:cNvPicPr>
            <a:picLocks noChangeAspect="1"/>
          </p:cNvPicPr>
          <p:nvPr/>
        </p:nvPicPr>
        <p:blipFill>
          <a:blip r:embed="rId2"/>
          <a:stretch>
            <a:fillRect/>
          </a:stretch>
        </p:blipFill>
        <p:spPr>
          <a:xfrm>
            <a:off x="7930619" y="233539"/>
            <a:ext cx="973315" cy="675924"/>
          </a:xfrm>
          <a:prstGeom prst="rect">
            <a:avLst/>
          </a:prstGeom>
        </p:spPr>
      </p:pic>
      <p:graphicFrame>
        <p:nvGraphicFramePr>
          <p:cNvPr id="11" name="Table 0">
            <a:extLst>
              <a:ext uri="{FF2B5EF4-FFF2-40B4-BE49-F238E27FC236}">
                <a16:creationId xmlns:a16="http://schemas.microsoft.com/office/drawing/2014/main" id="{0B0BCC08-643C-7745-FAD3-02D2A01C3E25}"/>
              </a:ext>
            </a:extLst>
          </p:cNvPr>
          <p:cNvGraphicFramePr>
            <a:graphicFrameLocks noGrp="1"/>
          </p:cNvGraphicFramePr>
          <p:nvPr>
            <p:extLst>
              <p:ext uri="{D42A27DB-BD31-4B8C-83A1-F6EECF244321}">
                <p14:modId xmlns:p14="http://schemas.microsoft.com/office/powerpoint/2010/main" val="92726226"/>
              </p:ext>
            </p:extLst>
          </p:nvPr>
        </p:nvGraphicFramePr>
        <p:xfrm>
          <a:off x="176817" y="1831325"/>
          <a:ext cx="5658014" cy="1398730"/>
        </p:xfrm>
        <a:graphic>
          <a:graphicData uri="http://schemas.openxmlformats.org/drawingml/2006/table">
            <a:tbl>
              <a:tblPr/>
              <a:tblGrid>
                <a:gridCol w="975519">
                  <a:extLst>
                    <a:ext uri="{9D8B030D-6E8A-4147-A177-3AD203B41FA5}">
                      <a16:colId xmlns:a16="http://schemas.microsoft.com/office/drawing/2014/main" val="20000"/>
                    </a:ext>
                  </a:extLst>
                </a:gridCol>
                <a:gridCol w="1152887">
                  <a:extLst>
                    <a:ext uri="{9D8B030D-6E8A-4147-A177-3AD203B41FA5}">
                      <a16:colId xmlns:a16="http://schemas.microsoft.com/office/drawing/2014/main" val="20001"/>
                    </a:ext>
                  </a:extLst>
                </a:gridCol>
                <a:gridCol w="1152887">
                  <a:extLst>
                    <a:ext uri="{9D8B030D-6E8A-4147-A177-3AD203B41FA5}">
                      <a16:colId xmlns:a16="http://schemas.microsoft.com/office/drawing/2014/main" val="20002"/>
                    </a:ext>
                  </a:extLst>
                </a:gridCol>
                <a:gridCol w="1152887">
                  <a:extLst>
                    <a:ext uri="{9D8B030D-6E8A-4147-A177-3AD203B41FA5}">
                      <a16:colId xmlns:a16="http://schemas.microsoft.com/office/drawing/2014/main" val="20003"/>
                    </a:ext>
                  </a:extLst>
                </a:gridCol>
                <a:gridCol w="1223834">
                  <a:extLst>
                    <a:ext uri="{9D8B030D-6E8A-4147-A177-3AD203B41FA5}">
                      <a16:colId xmlns:a16="http://schemas.microsoft.com/office/drawing/2014/main" val="20004"/>
                    </a:ext>
                  </a:extLst>
                </a:gridCol>
              </a:tblGrid>
              <a:tr h="301450">
                <a:tc>
                  <a:txBody>
                    <a:bodyPr/>
                    <a:lstStyle/>
                    <a:p>
                      <a:pPr marL="0" indent="0" algn="ctr" defTabSz="914400" rtl="0" eaLnBrk="1" latinLnBrk="0" hangingPunct="1">
                        <a:buNone/>
                      </a:pPr>
                      <a:r>
                        <a:rPr lang="en-US" sz="950" b="1" kern="1200">
                          <a:solidFill>
                            <a:schemeClr val="bg1"/>
                          </a:solidFill>
                          <a:latin typeface="Calibri"/>
                          <a:ea typeface="Calibri"/>
                          <a:cs typeface="Calibri"/>
                        </a:rPr>
                        <a:t>Metric</a:t>
                      </a:r>
                    </a:p>
                  </a:txBody>
                  <a:tcPr>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solidFill>
                      <a:srgbClr val="BB0000"/>
                    </a:solidFill>
                  </a:tcPr>
                </a:tc>
                <a:tc>
                  <a:txBody>
                    <a:bodyPr/>
                    <a:lstStyle/>
                    <a:p>
                      <a:pPr marL="0" indent="0" algn="ctr">
                        <a:buNone/>
                      </a:pPr>
                      <a:r>
                        <a:rPr lang="en-US" sz="950" b="1" kern="1200">
                          <a:solidFill>
                            <a:schemeClr val="bg1"/>
                          </a:solidFill>
                          <a:latin typeface="Calibri"/>
                          <a:ea typeface="Calibri"/>
                          <a:cs typeface="Calibri"/>
                        </a:rPr>
                        <a:t>Historical</a:t>
                      </a:r>
                      <a:r>
                        <a:rPr lang="en-US" sz="950" b="1">
                          <a:solidFill>
                            <a:schemeClr val="bg1"/>
                          </a:solidFill>
                          <a:latin typeface="Calibri"/>
                          <a:ea typeface="Calibri"/>
                          <a:cs typeface="Calibri"/>
                        </a:rPr>
                        <a:t> Avg</a:t>
                      </a:r>
                      <a:endParaRPr lang="en-US" sz="950">
                        <a:solidFill>
                          <a:schemeClr val="bg1"/>
                        </a:solidFill>
                        <a:latin typeface="Calibri"/>
                        <a:ea typeface="Calibri"/>
                        <a:cs typeface="Calibri"/>
                      </a:endParaRPr>
                    </a:p>
                  </a:txBody>
                  <a:tcPr>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solidFill>
                      <a:srgbClr val="BB0000"/>
                    </a:solidFill>
                  </a:tcPr>
                </a:tc>
                <a:tc>
                  <a:txBody>
                    <a:bodyPr/>
                    <a:lstStyle/>
                    <a:p>
                      <a:pPr marL="0" indent="0" algn="ctr" defTabSz="914400" rtl="0" eaLnBrk="1" latinLnBrk="0" hangingPunct="1">
                        <a:buNone/>
                      </a:pPr>
                      <a:r>
                        <a:rPr lang="en-US" sz="950" b="1" kern="1200">
                          <a:solidFill>
                            <a:schemeClr val="bg1"/>
                          </a:solidFill>
                          <a:latin typeface="Calibri"/>
                          <a:ea typeface="Calibri"/>
                          <a:cs typeface="Calibri"/>
                        </a:rPr>
                        <a:t>Current</a:t>
                      </a:r>
                    </a:p>
                  </a:txBody>
                  <a:tcPr>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solidFill>
                      <a:srgbClr val="BB0000"/>
                    </a:solidFill>
                  </a:tcPr>
                </a:tc>
                <a:tc>
                  <a:txBody>
                    <a:bodyPr/>
                    <a:lstStyle/>
                    <a:p>
                      <a:pPr marL="0" indent="0" algn="ctr" defTabSz="914400" rtl="0" eaLnBrk="1" latinLnBrk="0" hangingPunct="1">
                        <a:buNone/>
                      </a:pPr>
                      <a:r>
                        <a:rPr lang="en-US" sz="950" b="1" kern="1200">
                          <a:solidFill>
                            <a:schemeClr val="bg1"/>
                          </a:solidFill>
                          <a:latin typeface="Calibri"/>
                          <a:ea typeface="Calibri"/>
                          <a:cs typeface="Calibri"/>
                        </a:rPr>
                        <a:t>vs. Hist.</a:t>
                      </a:r>
                    </a:p>
                  </a:txBody>
                  <a:tcPr>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solidFill>
                      <a:srgbClr val="BB0000"/>
                    </a:solidFill>
                  </a:tcPr>
                </a:tc>
                <a:tc>
                  <a:txBody>
                    <a:bodyPr/>
                    <a:lstStyle/>
                    <a:p>
                      <a:pPr marL="0" indent="0" algn="ctr" defTabSz="914400" rtl="0" eaLnBrk="1" latinLnBrk="0" hangingPunct="1">
                        <a:buNone/>
                      </a:pPr>
                      <a:r>
                        <a:rPr lang="en-US" sz="950" b="1" kern="1200">
                          <a:solidFill>
                            <a:schemeClr val="bg1"/>
                          </a:solidFill>
                          <a:latin typeface="Calibri"/>
                          <a:ea typeface="Calibri"/>
                          <a:cs typeface="Calibri"/>
                        </a:rPr>
                        <a:t>Outlook</a:t>
                      </a:r>
                    </a:p>
                  </a:txBody>
                  <a:tcPr>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solidFill>
                      <a:srgbClr val="BB0000"/>
                    </a:solidFill>
                  </a:tcPr>
                </a:tc>
                <a:extLst>
                  <a:ext uri="{0D108BD9-81ED-4DB2-BD59-A6C34878D82A}">
                    <a16:rowId xmlns:a16="http://schemas.microsoft.com/office/drawing/2014/main" val="10000"/>
                  </a:ext>
                </a:extLst>
              </a:tr>
              <a:tr h="274320">
                <a:tc>
                  <a:txBody>
                    <a:bodyPr/>
                    <a:lstStyle/>
                    <a:p>
                      <a:pPr marL="0" indent="0" algn="ctr" defTabSz="914400" rtl="0" eaLnBrk="1" latinLnBrk="0" hangingPunct="1">
                        <a:buNone/>
                      </a:pPr>
                      <a:r>
                        <a:rPr lang="en-US" sz="950" b="0" kern="1200">
                          <a:solidFill>
                            <a:schemeClr val="tx1"/>
                          </a:solidFill>
                          <a:latin typeface="Calibri"/>
                          <a:ea typeface="Calibri"/>
                          <a:cs typeface="Calibri"/>
                        </a:rPr>
                        <a:t>P/E</a:t>
                      </a:r>
                    </a:p>
                  </a:txBody>
                  <a:tcPr>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solidFill>
                      <a:srgbClr val="FFFFFF"/>
                    </a:solidFill>
                  </a:tcPr>
                </a:tc>
                <a:tc>
                  <a:txBody>
                    <a:bodyPr/>
                    <a:lstStyle/>
                    <a:p>
                      <a:pPr marL="0" indent="0" algn="ctr">
                        <a:buNone/>
                      </a:pPr>
                      <a:r>
                        <a:rPr lang="en-US" sz="950">
                          <a:solidFill>
                            <a:schemeClr val="tx1"/>
                          </a:solidFill>
                          <a:latin typeface="Calibri"/>
                          <a:ea typeface="Calibri"/>
                          <a:cs typeface="Calibri"/>
                        </a:rPr>
                        <a:t>18.5x</a:t>
                      </a:r>
                    </a:p>
                  </a:txBody>
                  <a:tcPr>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solidFill>
                      <a:srgbClr val="FFFFFF"/>
                    </a:solidFill>
                  </a:tcPr>
                </a:tc>
                <a:tc>
                  <a:txBody>
                    <a:bodyPr/>
                    <a:lstStyle/>
                    <a:p>
                      <a:pPr marL="0" indent="0" algn="ctr">
                        <a:buNone/>
                      </a:pPr>
                      <a:r>
                        <a:rPr lang="en-US" sz="950" b="1">
                          <a:solidFill>
                            <a:schemeClr val="tx1"/>
                          </a:solidFill>
                          <a:latin typeface="Calibri"/>
                          <a:ea typeface="Calibri"/>
                          <a:cs typeface="Calibri"/>
                        </a:rPr>
                        <a:t>16.8x</a:t>
                      </a:r>
                      <a:endParaRPr lang="en-US" sz="950">
                        <a:solidFill>
                          <a:schemeClr val="tx1"/>
                        </a:solidFill>
                        <a:latin typeface="Calibri"/>
                        <a:ea typeface="Calibri"/>
                        <a:cs typeface="Calibri"/>
                      </a:endParaRPr>
                    </a:p>
                  </a:txBody>
                  <a:tcPr>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solidFill>
                      <a:srgbClr val="FFFFFF"/>
                    </a:solidFill>
                  </a:tcPr>
                </a:tc>
                <a:tc>
                  <a:txBody>
                    <a:bodyPr/>
                    <a:lstStyle/>
                    <a:p>
                      <a:pPr marL="0" indent="0" algn="ctr">
                        <a:buNone/>
                      </a:pPr>
                      <a:r>
                        <a:rPr lang="en-US" sz="950">
                          <a:solidFill>
                            <a:schemeClr val="tx1"/>
                          </a:solidFill>
                          <a:latin typeface="Calibri"/>
                          <a:ea typeface="Calibri"/>
                          <a:cs typeface="Calibri"/>
                        </a:rPr>
                        <a:t>Discount</a:t>
                      </a:r>
                    </a:p>
                  </a:txBody>
                  <a:tcPr>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solidFill>
                      <a:srgbClr val="FFFFFF"/>
                    </a:solidFill>
                  </a:tcPr>
                </a:tc>
                <a:tc>
                  <a:txBody>
                    <a:bodyPr/>
                    <a:lstStyle/>
                    <a:p>
                      <a:pPr marL="0" indent="0" algn="ctr">
                        <a:buNone/>
                      </a:pPr>
                      <a:r>
                        <a:rPr lang="en-US" sz="950">
                          <a:solidFill>
                            <a:schemeClr val="tx1"/>
                          </a:solidFill>
                          <a:latin typeface="Calibri"/>
                          <a:ea typeface="Calibri"/>
                          <a:cs typeface="Calibri"/>
                        </a:rPr>
                        <a:t>Expand ↑</a:t>
                      </a:r>
                    </a:p>
                  </a:txBody>
                  <a:tcPr>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r h="274320">
                <a:tc>
                  <a:txBody>
                    <a:bodyPr/>
                    <a:lstStyle/>
                    <a:p>
                      <a:pPr marL="0" indent="0" algn="ctr">
                        <a:buNone/>
                      </a:pPr>
                      <a:r>
                        <a:rPr lang="en-US" sz="950">
                          <a:solidFill>
                            <a:schemeClr val="tx1"/>
                          </a:solidFill>
                          <a:latin typeface="Calibri"/>
                          <a:ea typeface="Calibri"/>
                          <a:cs typeface="Calibri"/>
                        </a:rPr>
                        <a:t>P/B</a:t>
                      </a:r>
                    </a:p>
                  </a:txBody>
                  <a:tcPr>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solidFill>
                      <a:srgbClr val="FFFFFF"/>
                    </a:solidFill>
                  </a:tcPr>
                </a:tc>
                <a:tc>
                  <a:txBody>
                    <a:bodyPr/>
                    <a:lstStyle/>
                    <a:p>
                      <a:pPr marL="0" indent="0" algn="ctr">
                        <a:buNone/>
                      </a:pPr>
                      <a:r>
                        <a:rPr lang="en-US" sz="950">
                          <a:solidFill>
                            <a:schemeClr val="tx1"/>
                          </a:solidFill>
                          <a:latin typeface="Calibri"/>
                          <a:ea typeface="Calibri"/>
                          <a:cs typeface="Calibri"/>
                        </a:rPr>
                        <a:t>~3.5x</a:t>
                      </a:r>
                    </a:p>
                  </a:txBody>
                  <a:tcPr>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solidFill>
                      <a:srgbClr val="FFFFFF"/>
                    </a:solidFill>
                  </a:tcPr>
                </a:tc>
                <a:tc>
                  <a:txBody>
                    <a:bodyPr/>
                    <a:lstStyle/>
                    <a:p>
                      <a:pPr lvl="0" algn="ctr">
                        <a:lnSpc>
                          <a:spcPct val="100000"/>
                        </a:lnSpc>
                        <a:spcBef>
                          <a:spcPts val="0"/>
                        </a:spcBef>
                        <a:spcAft>
                          <a:spcPts val="0"/>
                        </a:spcAft>
                        <a:buNone/>
                      </a:pPr>
                      <a:r>
                        <a:rPr lang="en-US" sz="1000" b="1" i="0" u="none" strike="noStrike" noProof="0">
                          <a:solidFill>
                            <a:schemeClr val="tx1"/>
                          </a:solidFill>
                          <a:latin typeface="Calibri"/>
                          <a:ea typeface="Calibri"/>
                          <a:cs typeface="Calibri"/>
                        </a:rPr>
                        <a:t>~1.7x</a:t>
                      </a:r>
                      <a:endParaRPr lang="en-US" sz="1000" b="1" i="0" u="none" strike="noStrike" noProof="0">
                        <a:solidFill>
                          <a:srgbClr val="000000"/>
                        </a:solidFill>
                        <a:latin typeface="Calibri"/>
                        <a:ea typeface="Calibri"/>
                        <a:cs typeface="Calibri"/>
                      </a:endParaRPr>
                    </a:p>
                  </a:txBody>
                  <a:tcPr>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solidFill>
                      <a:srgbClr val="FFFFFF"/>
                    </a:solidFill>
                  </a:tcPr>
                </a:tc>
                <a:tc>
                  <a:txBody>
                    <a:bodyPr/>
                    <a:lstStyle/>
                    <a:p>
                      <a:pPr marL="0" indent="0" algn="ctr">
                        <a:buNone/>
                      </a:pPr>
                      <a:r>
                        <a:rPr lang="en-US" sz="950">
                          <a:solidFill>
                            <a:schemeClr val="tx1"/>
                          </a:solidFill>
                          <a:latin typeface="Calibri"/>
                          <a:ea typeface="Calibri"/>
                          <a:cs typeface="Calibri"/>
                        </a:rPr>
                        <a:t>Discount</a:t>
                      </a:r>
                    </a:p>
                  </a:txBody>
                  <a:tcPr>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solidFill>
                      <a:srgbClr val="FFFFFF"/>
                    </a:solidFill>
                  </a:tcPr>
                </a:tc>
                <a:tc>
                  <a:txBody>
                    <a:bodyPr/>
                    <a:lstStyle/>
                    <a:p>
                      <a:pPr marL="0" indent="0" algn="ctr">
                        <a:buNone/>
                      </a:pPr>
                      <a:r>
                        <a:rPr lang="en-US" sz="950">
                          <a:solidFill>
                            <a:schemeClr val="tx1"/>
                          </a:solidFill>
                          <a:latin typeface="Calibri"/>
                          <a:ea typeface="Calibri"/>
                          <a:cs typeface="Calibri"/>
                        </a:rPr>
                        <a:t>Expand ↑</a:t>
                      </a:r>
                    </a:p>
                  </a:txBody>
                  <a:tcPr>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solidFill>
                      <a:srgbClr val="FFFFFF"/>
                    </a:solidFill>
                  </a:tcPr>
                </a:tc>
                <a:extLst>
                  <a:ext uri="{0D108BD9-81ED-4DB2-BD59-A6C34878D82A}">
                    <a16:rowId xmlns:a16="http://schemas.microsoft.com/office/drawing/2014/main" val="10002"/>
                  </a:ext>
                </a:extLst>
              </a:tr>
              <a:tr h="274320">
                <a:tc>
                  <a:txBody>
                    <a:bodyPr/>
                    <a:lstStyle/>
                    <a:p>
                      <a:pPr marL="0" indent="0" algn="ctr">
                        <a:buNone/>
                      </a:pPr>
                      <a:r>
                        <a:rPr lang="en-US" sz="950">
                          <a:solidFill>
                            <a:schemeClr val="tx1"/>
                          </a:solidFill>
                          <a:latin typeface="Calibri"/>
                          <a:ea typeface="Calibri"/>
                          <a:cs typeface="Calibri"/>
                        </a:rPr>
                        <a:t>EV/EBITDA</a:t>
                      </a:r>
                    </a:p>
                  </a:txBody>
                  <a:tcPr>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solidFill>
                      <a:srgbClr val="FFFFFF"/>
                    </a:solidFill>
                  </a:tcPr>
                </a:tc>
                <a:tc>
                  <a:txBody>
                    <a:bodyPr/>
                    <a:lstStyle/>
                    <a:p>
                      <a:pPr marL="0" indent="0" algn="ctr">
                        <a:buNone/>
                      </a:pPr>
                      <a:r>
                        <a:rPr lang="en-US" sz="950">
                          <a:solidFill>
                            <a:schemeClr val="tx1"/>
                          </a:solidFill>
                          <a:latin typeface="Calibri"/>
                          <a:ea typeface="Calibri"/>
                          <a:cs typeface="Calibri"/>
                        </a:rPr>
                        <a:t>~14x</a:t>
                      </a:r>
                    </a:p>
                  </a:txBody>
                  <a:tcPr>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solidFill>
                      <a:srgbClr val="FFFFFF"/>
                    </a:solidFill>
                  </a:tcPr>
                </a:tc>
                <a:tc>
                  <a:txBody>
                    <a:bodyPr/>
                    <a:lstStyle/>
                    <a:p>
                      <a:pPr lvl="0" algn="ctr">
                        <a:lnSpc>
                          <a:spcPct val="100000"/>
                        </a:lnSpc>
                        <a:spcBef>
                          <a:spcPts val="0"/>
                        </a:spcBef>
                        <a:spcAft>
                          <a:spcPts val="0"/>
                        </a:spcAft>
                        <a:buNone/>
                      </a:pPr>
                      <a:r>
                        <a:rPr lang="en-US" sz="1000" b="1" i="0" u="none" strike="noStrike" noProof="0">
                          <a:solidFill>
                            <a:schemeClr val="tx1"/>
                          </a:solidFill>
                          <a:latin typeface="Calibri"/>
                          <a:ea typeface="Calibri"/>
                          <a:cs typeface="Calibri"/>
                        </a:rPr>
                        <a:t>~11.7x</a:t>
                      </a:r>
                      <a:endParaRPr lang="en-US" sz="1000" b="1" i="0" u="none" strike="noStrike" noProof="0">
                        <a:solidFill>
                          <a:srgbClr val="000000"/>
                        </a:solidFill>
                        <a:latin typeface="Calibri"/>
                        <a:ea typeface="Calibri"/>
                        <a:cs typeface="Calibri"/>
                      </a:endParaRPr>
                    </a:p>
                  </a:txBody>
                  <a:tcPr>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solidFill>
                      <a:srgbClr val="FFFFFF"/>
                    </a:solidFill>
                  </a:tcPr>
                </a:tc>
                <a:tc>
                  <a:txBody>
                    <a:bodyPr/>
                    <a:lstStyle/>
                    <a:p>
                      <a:pPr marL="0" indent="0" algn="ctr">
                        <a:buNone/>
                      </a:pPr>
                      <a:r>
                        <a:rPr lang="en-US" sz="950">
                          <a:solidFill>
                            <a:schemeClr val="tx1"/>
                          </a:solidFill>
                          <a:latin typeface="Calibri"/>
                          <a:ea typeface="Calibri"/>
                          <a:cs typeface="Calibri"/>
                        </a:rPr>
                        <a:t>Discount</a:t>
                      </a:r>
                    </a:p>
                  </a:txBody>
                  <a:tcPr>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solidFill>
                      <a:srgbClr val="FFFFFF"/>
                    </a:solidFill>
                  </a:tcPr>
                </a:tc>
                <a:tc>
                  <a:txBody>
                    <a:bodyPr/>
                    <a:lstStyle/>
                    <a:p>
                      <a:pPr marL="0" indent="0" algn="ctr">
                        <a:buNone/>
                      </a:pPr>
                      <a:r>
                        <a:rPr lang="en-US" sz="950">
                          <a:solidFill>
                            <a:schemeClr val="tx1"/>
                          </a:solidFill>
                          <a:latin typeface="Calibri"/>
                          <a:ea typeface="Calibri"/>
                          <a:cs typeface="Calibri"/>
                        </a:rPr>
                        <a:t>Expand ↑</a:t>
                      </a:r>
                    </a:p>
                  </a:txBody>
                  <a:tcPr>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solidFill>
                      <a:srgbClr val="FFFFFF"/>
                    </a:solidFill>
                  </a:tcPr>
                </a:tc>
                <a:extLst>
                  <a:ext uri="{0D108BD9-81ED-4DB2-BD59-A6C34878D82A}">
                    <a16:rowId xmlns:a16="http://schemas.microsoft.com/office/drawing/2014/main" val="10003"/>
                  </a:ext>
                </a:extLst>
              </a:tr>
              <a:tr h="274320">
                <a:tc>
                  <a:txBody>
                    <a:bodyPr/>
                    <a:lstStyle/>
                    <a:p>
                      <a:pPr marL="0" indent="0" algn="ctr">
                        <a:buNone/>
                      </a:pPr>
                      <a:r>
                        <a:rPr lang="en-US" sz="950">
                          <a:solidFill>
                            <a:schemeClr val="tx1"/>
                          </a:solidFill>
                          <a:latin typeface="Calibri"/>
                          <a:ea typeface="Calibri"/>
                          <a:cs typeface="Calibri"/>
                        </a:rPr>
                        <a:t>P/S</a:t>
                      </a:r>
                    </a:p>
                  </a:txBody>
                  <a:tcPr>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solidFill>
                      <a:srgbClr val="FFFFFF"/>
                    </a:solidFill>
                  </a:tcPr>
                </a:tc>
                <a:tc>
                  <a:txBody>
                    <a:bodyPr/>
                    <a:lstStyle/>
                    <a:p>
                      <a:pPr marL="0" indent="0" algn="ctr">
                        <a:buNone/>
                      </a:pPr>
                      <a:r>
                        <a:rPr lang="en-US" sz="950">
                          <a:solidFill>
                            <a:schemeClr val="tx1"/>
                          </a:solidFill>
                          <a:latin typeface="Calibri"/>
                          <a:ea typeface="Calibri"/>
                          <a:cs typeface="Calibri"/>
                        </a:rPr>
                        <a:t>~2.8x</a:t>
                      </a:r>
                    </a:p>
                  </a:txBody>
                  <a:tcPr>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solidFill>
                      <a:srgbClr val="FFFFFF"/>
                    </a:solidFill>
                  </a:tcPr>
                </a:tc>
                <a:tc>
                  <a:txBody>
                    <a:bodyPr/>
                    <a:lstStyle/>
                    <a:p>
                      <a:pPr marL="0" indent="0" algn="ctr">
                        <a:buNone/>
                      </a:pPr>
                      <a:r>
                        <a:rPr lang="en-US" sz="950" b="1">
                          <a:solidFill>
                            <a:schemeClr val="tx1"/>
                          </a:solidFill>
                          <a:latin typeface="Calibri"/>
                          <a:ea typeface="Calibri"/>
                          <a:cs typeface="Calibri"/>
                        </a:rPr>
                        <a:t>2.13x</a:t>
                      </a:r>
                      <a:endParaRPr lang="en-US" sz="950">
                        <a:solidFill>
                          <a:schemeClr val="tx1"/>
                        </a:solidFill>
                        <a:latin typeface="Calibri"/>
                        <a:ea typeface="Calibri"/>
                        <a:cs typeface="Calibri"/>
                      </a:endParaRPr>
                    </a:p>
                  </a:txBody>
                  <a:tcPr>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solidFill>
                      <a:srgbClr val="FFFFFF"/>
                    </a:solidFill>
                  </a:tcPr>
                </a:tc>
                <a:tc>
                  <a:txBody>
                    <a:bodyPr/>
                    <a:lstStyle/>
                    <a:p>
                      <a:pPr marL="0" indent="0" algn="ctr">
                        <a:buNone/>
                      </a:pPr>
                      <a:r>
                        <a:rPr lang="en-US" sz="950">
                          <a:solidFill>
                            <a:schemeClr val="tx1"/>
                          </a:solidFill>
                          <a:latin typeface="Calibri"/>
                          <a:ea typeface="Calibri"/>
                          <a:cs typeface="Calibri"/>
                        </a:rPr>
                        <a:t>Discount</a:t>
                      </a:r>
                    </a:p>
                  </a:txBody>
                  <a:tcPr>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solidFill>
                      <a:srgbClr val="FFFFFF"/>
                    </a:solidFill>
                  </a:tcPr>
                </a:tc>
                <a:tc>
                  <a:txBody>
                    <a:bodyPr/>
                    <a:lstStyle/>
                    <a:p>
                      <a:pPr marL="0" indent="0" algn="ctr">
                        <a:buNone/>
                      </a:pPr>
                      <a:r>
                        <a:rPr lang="en-US" sz="950">
                          <a:solidFill>
                            <a:schemeClr val="tx1"/>
                          </a:solidFill>
                          <a:latin typeface="Calibri"/>
                          <a:ea typeface="Calibri"/>
                          <a:cs typeface="Calibri"/>
                        </a:rPr>
                        <a:t>Expand ↑</a:t>
                      </a:r>
                    </a:p>
                  </a:txBody>
                  <a:tcPr>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solidFill>
                      <a:srgbClr val="FFFFFF"/>
                    </a:solidFill>
                  </a:tcPr>
                </a:tc>
                <a:extLst>
                  <a:ext uri="{0D108BD9-81ED-4DB2-BD59-A6C34878D82A}">
                    <a16:rowId xmlns:a16="http://schemas.microsoft.com/office/drawing/2014/main" val="10004"/>
                  </a:ext>
                </a:extLst>
              </a:tr>
            </a:tbl>
          </a:graphicData>
        </a:graphic>
      </p:graphicFrame>
      <p:sp>
        <p:nvSpPr>
          <p:cNvPr id="17" name="Text 22">
            <a:extLst>
              <a:ext uri="{FF2B5EF4-FFF2-40B4-BE49-F238E27FC236}">
                <a16:creationId xmlns:a16="http://schemas.microsoft.com/office/drawing/2014/main" id="{F61AB3CF-9276-C15C-88C1-CC1FE2CFB812}"/>
              </a:ext>
            </a:extLst>
          </p:cNvPr>
          <p:cNvSpPr/>
          <p:nvPr/>
        </p:nvSpPr>
        <p:spPr>
          <a:xfrm>
            <a:off x="854534" y="1329858"/>
            <a:ext cx="4128440" cy="317867"/>
          </a:xfrm>
          <a:prstGeom prst="rect">
            <a:avLst/>
          </a:prstGeom>
          <a:noFill/>
          <a:ln>
            <a:noFill/>
          </a:ln>
        </p:spPr>
        <p:txBody>
          <a:bodyPr wrap="square" lIns="91440" tIns="45720" rIns="91440" bIns="45720" rtlCol="0" anchor="ctr"/>
          <a:lstStyle/>
          <a:p>
            <a:pPr marL="0" indent="0">
              <a:buNone/>
            </a:pPr>
            <a:r>
              <a:rPr lang="en-US" sz="1600" b="1">
                <a:solidFill>
                  <a:srgbClr val="BB0000"/>
                </a:solidFill>
                <a:latin typeface="Calibri"/>
                <a:ea typeface="Calibri"/>
                <a:cs typeface="Calibri"/>
              </a:rPr>
              <a:t>Historical vs. Current Multiples &amp; Outlook</a:t>
            </a:r>
            <a:endParaRPr lang="en-US" sz="1600">
              <a:solidFill>
                <a:srgbClr val="BB0000"/>
              </a:solidFill>
              <a:latin typeface="Calibri"/>
              <a:ea typeface="Calibri"/>
              <a:cs typeface="Calibri"/>
            </a:endParaRPr>
          </a:p>
        </p:txBody>
      </p:sp>
      <p:sp>
        <p:nvSpPr>
          <p:cNvPr id="31" name="TextBox 30">
            <a:extLst>
              <a:ext uri="{FF2B5EF4-FFF2-40B4-BE49-F238E27FC236}">
                <a16:creationId xmlns:a16="http://schemas.microsoft.com/office/drawing/2014/main" id="{968ED5FD-BB8C-393A-99F5-1947FDD11580}"/>
              </a:ext>
            </a:extLst>
          </p:cNvPr>
          <p:cNvSpPr txBox="1"/>
          <p:nvPr/>
        </p:nvSpPr>
        <p:spPr>
          <a:xfrm>
            <a:off x="6895889" y="3984714"/>
            <a:ext cx="1521896" cy="61555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b="1">
                <a:solidFill>
                  <a:srgbClr val="BB0000"/>
                </a:solidFill>
              </a:rPr>
              <a:t>P/S ratios</a:t>
            </a:r>
            <a:endParaRPr lang="en-US" sz="1600" b="1">
              <a:solidFill>
                <a:srgbClr val="BB0000"/>
              </a:solidFill>
              <a:ea typeface="Calibri"/>
              <a:cs typeface="Calibri"/>
            </a:endParaRPr>
          </a:p>
          <a:p>
            <a:pPr algn="ctr"/>
            <a:endParaRPr lang="en-US"/>
          </a:p>
        </p:txBody>
      </p:sp>
      <p:graphicFrame>
        <p:nvGraphicFramePr>
          <p:cNvPr id="33" name="Chart 1">
            <a:extLst>
              <a:ext uri="{FF2B5EF4-FFF2-40B4-BE49-F238E27FC236}">
                <a16:creationId xmlns:a16="http://schemas.microsoft.com/office/drawing/2014/main" id="{F8739FFE-1C9A-7C53-2559-2986FAD1284F}"/>
              </a:ext>
            </a:extLst>
          </p:cNvPr>
          <p:cNvGraphicFramePr/>
          <p:nvPr>
            <p:extLst>
              <p:ext uri="{D42A27DB-BD31-4B8C-83A1-F6EECF244321}">
                <p14:modId xmlns:p14="http://schemas.microsoft.com/office/powerpoint/2010/main" val="43446971"/>
              </p:ext>
            </p:extLst>
          </p:nvPr>
        </p:nvGraphicFramePr>
        <p:xfrm>
          <a:off x="6108798" y="4406132"/>
          <a:ext cx="2606040" cy="224028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51991773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p:cNvSpPr>
            <a:spLocks noGrp="1"/>
          </p:cNvSpPr>
          <p:nvPr>
            <p:ph type="title"/>
          </p:nvPr>
        </p:nvSpPr>
        <p:spPr/>
        <p:txBody>
          <a:bodyPr>
            <a:normAutofit fontScale="90000"/>
          </a:bodyPr>
          <a:lstStyle/>
          <a:p>
            <a:r>
              <a:rPr lang="en-US"/>
              <a:t>Final Recommendation</a:t>
            </a:r>
          </a:p>
        </p:txBody>
      </p:sp>
      <p:graphicFrame>
        <p:nvGraphicFramePr>
          <p:cNvPr id="3" name="Table"/>
          <p:cNvGraphicFramePr>
            <a:graphicFrameLocks noGrp="1"/>
          </p:cNvGraphicFramePr>
          <p:nvPr>
            <p:extLst>
              <p:ext uri="{D42A27DB-BD31-4B8C-83A1-F6EECF244321}">
                <p14:modId xmlns:p14="http://schemas.microsoft.com/office/powerpoint/2010/main" val="1947551338"/>
              </p:ext>
            </p:extLst>
          </p:nvPr>
        </p:nvGraphicFramePr>
        <p:xfrm>
          <a:off x="342900" y="1128008"/>
          <a:ext cx="8458200" cy="2054400"/>
        </p:xfrm>
        <a:graphic>
          <a:graphicData uri="http://schemas.openxmlformats.org/drawingml/2006/table">
            <a:tbl>
              <a:tblPr firstRow="1" bandRow="1">
                <a:tableStyleId>{5C22544A-7EE6-4342-B048-85BDC9FD1C3A}</a:tableStyleId>
              </a:tblPr>
              <a:tblGrid>
                <a:gridCol w="1320000">
                  <a:extLst>
                    <a:ext uri="{9D8B030D-6E8A-4147-A177-3AD203B41FA5}">
                      <a16:colId xmlns:a16="http://schemas.microsoft.com/office/drawing/2014/main" val="20000"/>
                    </a:ext>
                  </a:extLst>
                </a:gridCol>
                <a:gridCol w="1050000">
                  <a:extLst>
                    <a:ext uri="{9D8B030D-6E8A-4147-A177-3AD203B41FA5}">
                      <a16:colId xmlns:a16="http://schemas.microsoft.com/office/drawing/2014/main" val="20001"/>
                    </a:ext>
                  </a:extLst>
                </a:gridCol>
                <a:gridCol w="1150000">
                  <a:extLst>
                    <a:ext uri="{9D8B030D-6E8A-4147-A177-3AD203B41FA5}">
                      <a16:colId xmlns:a16="http://schemas.microsoft.com/office/drawing/2014/main" val="20002"/>
                    </a:ext>
                  </a:extLst>
                </a:gridCol>
                <a:gridCol w="1200000">
                  <a:extLst>
                    <a:ext uri="{9D8B030D-6E8A-4147-A177-3AD203B41FA5}">
                      <a16:colId xmlns:a16="http://schemas.microsoft.com/office/drawing/2014/main" val="20003"/>
                    </a:ext>
                  </a:extLst>
                </a:gridCol>
                <a:gridCol w="1388200">
                  <a:extLst>
                    <a:ext uri="{9D8B030D-6E8A-4147-A177-3AD203B41FA5}">
                      <a16:colId xmlns:a16="http://schemas.microsoft.com/office/drawing/2014/main" val="20004"/>
                    </a:ext>
                  </a:extLst>
                </a:gridCol>
                <a:gridCol w="1150000">
                  <a:extLst>
                    <a:ext uri="{9D8B030D-6E8A-4147-A177-3AD203B41FA5}">
                      <a16:colId xmlns:a16="http://schemas.microsoft.com/office/drawing/2014/main" val="20005"/>
                    </a:ext>
                  </a:extLst>
                </a:gridCol>
                <a:gridCol w="1200000">
                  <a:extLst>
                    <a:ext uri="{9D8B030D-6E8A-4147-A177-3AD203B41FA5}">
                      <a16:colId xmlns:a16="http://schemas.microsoft.com/office/drawing/2014/main" val="20006"/>
                    </a:ext>
                  </a:extLst>
                </a:gridCol>
              </a:tblGrid>
              <a:tr h="400000">
                <a:tc>
                  <a:txBody>
                    <a:bodyPr/>
                    <a:lstStyle/>
                    <a:p>
                      <a:pPr algn="ctr"/>
                      <a:r>
                        <a:rPr lang="en-US" sz="1200" b="1">
                          <a:solidFill>
                            <a:srgbClr val="FFFFFF"/>
                          </a:solidFill>
                          <a:latin typeface="Calibri"/>
                        </a:rPr>
                        <a:t>Stock</a:t>
                      </a:r>
                    </a:p>
                  </a:txBody>
                  <a:tcPr>
                    <a:solidFill>
                      <a:srgbClr val="BB0000"/>
                    </a:solidFill>
                  </a:tcPr>
                </a:tc>
                <a:tc>
                  <a:txBody>
                    <a:bodyPr/>
                    <a:lstStyle/>
                    <a:p>
                      <a:pPr algn="ctr"/>
                      <a:r>
                        <a:rPr lang="en-US" sz="1200" b="1">
                          <a:solidFill>
                            <a:srgbClr val="FFFFFF"/>
                          </a:solidFill>
                          <a:latin typeface="Calibri"/>
                        </a:rPr>
                        <a:t>Current Price</a:t>
                      </a:r>
                    </a:p>
                  </a:txBody>
                  <a:tcPr>
                    <a:solidFill>
                      <a:srgbClr val="BB0000"/>
                    </a:solidFill>
                  </a:tcPr>
                </a:tc>
                <a:tc>
                  <a:txBody>
                    <a:bodyPr/>
                    <a:lstStyle/>
                    <a:p>
                      <a:pPr algn="ctr"/>
                      <a:r>
                        <a:rPr lang="en-US" sz="1200" b="1">
                          <a:solidFill>
                            <a:srgbClr val="FFFFFF"/>
                          </a:solidFill>
                          <a:latin typeface="Calibri"/>
                        </a:rPr>
                        <a:t>Current Weighting</a:t>
                      </a:r>
                    </a:p>
                  </a:txBody>
                  <a:tcPr>
                    <a:solidFill>
                      <a:srgbClr val="BB0000"/>
                    </a:solidFill>
                  </a:tcPr>
                </a:tc>
                <a:tc>
                  <a:txBody>
                    <a:bodyPr/>
                    <a:lstStyle/>
                    <a:p>
                      <a:pPr algn="ctr"/>
                      <a:r>
                        <a:rPr lang="en-US" sz="1200" b="1">
                          <a:solidFill>
                            <a:srgbClr val="FFFFFF"/>
                          </a:solidFill>
                          <a:latin typeface="Calibri"/>
                        </a:rPr>
                        <a:t>Buy/Sell/Hold</a:t>
                      </a:r>
                    </a:p>
                  </a:txBody>
                  <a:tcPr>
                    <a:solidFill>
                      <a:srgbClr val="BB0000"/>
                    </a:solidFill>
                  </a:tcPr>
                </a:tc>
                <a:tc>
                  <a:txBody>
                    <a:bodyPr/>
                    <a:lstStyle/>
                    <a:p>
                      <a:pPr algn="ctr"/>
                      <a:r>
                        <a:rPr lang="en-US" sz="1200" b="1">
                          <a:solidFill>
                            <a:srgbClr val="FFFFFF"/>
                          </a:solidFill>
                          <a:latin typeface="Calibri"/>
                        </a:rPr>
                        <a:t>Weighting after </a:t>
                      </a:r>
                      <a:r>
                        <a:rPr lang="en-US" sz="1200" b="1" err="1">
                          <a:solidFill>
                            <a:srgbClr val="FFFFFF"/>
                          </a:solidFill>
                          <a:latin typeface="Calibri"/>
                        </a:rPr>
                        <a:t>Recc</a:t>
                      </a:r>
                    </a:p>
                  </a:txBody>
                  <a:tcPr>
                    <a:solidFill>
                      <a:srgbClr val="BB0000"/>
                    </a:solidFill>
                  </a:tcPr>
                </a:tc>
                <a:tc>
                  <a:txBody>
                    <a:bodyPr/>
                    <a:lstStyle/>
                    <a:p>
                      <a:pPr algn="ctr"/>
                      <a:r>
                        <a:rPr lang="en-US" sz="1200" b="1">
                          <a:solidFill>
                            <a:srgbClr val="FFFFFF"/>
                          </a:solidFill>
                          <a:latin typeface="Calibri"/>
                        </a:rPr>
                        <a:t>Target Price</a:t>
                      </a:r>
                    </a:p>
                  </a:txBody>
                  <a:tcPr>
                    <a:solidFill>
                      <a:srgbClr val="BB0000"/>
                    </a:solidFill>
                  </a:tcPr>
                </a:tc>
                <a:tc>
                  <a:txBody>
                    <a:bodyPr/>
                    <a:lstStyle/>
                    <a:p>
                      <a:pPr algn="ctr"/>
                      <a:r>
                        <a:rPr lang="en-US" sz="1200" b="1">
                          <a:solidFill>
                            <a:srgbClr val="FFFFFF"/>
                          </a:solidFill>
                          <a:latin typeface="Calibri"/>
                        </a:rPr>
                        <a:t>Expected Return</a:t>
                      </a:r>
                    </a:p>
                  </a:txBody>
                  <a:tcPr>
                    <a:solidFill>
                      <a:srgbClr val="BB0000"/>
                    </a:solidFill>
                  </a:tcPr>
                </a:tc>
                <a:extLst>
                  <a:ext uri="{0D108BD9-81ED-4DB2-BD59-A6C34878D82A}">
                    <a16:rowId xmlns:a16="http://schemas.microsoft.com/office/drawing/2014/main" val="10000"/>
                  </a:ext>
                </a:extLst>
              </a:tr>
              <a:tr h="380000">
                <a:tc>
                  <a:txBody>
                    <a:bodyPr/>
                    <a:lstStyle/>
                    <a:p>
                      <a:pPr algn="ctr"/>
                      <a:r>
                        <a:rPr lang="en-US" sz="1200" b="1">
                          <a:solidFill>
                            <a:srgbClr val="000000"/>
                          </a:solidFill>
                          <a:latin typeface="Calibri"/>
                        </a:rPr>
                        <a:t>Alphabet (GOOGL)</a:t>
                      </a:r>
                    </a:p>
                  </a:txBody>
                  <a:tcPr>
                    <a:solidFill>
                      <a:srgbClr val="F2DCDB"/>
                    </a:solidFill>
                  </a:tcPr>
                </a:tc>
                <a:tc>
                  <a:txBody>
                    <a:bodyPr/>
                    <a:lstStyle/>
                    <a:p>
                      <a:pPr algn="ctr"/>
                      <a:r>
                        <a:rPr lang="en-US" sz="1200">
                          <a:solidFill>
                            <a:srgbClr val="000000"/>
                          </a:solidFill>
                          <a:latin typeface="Calibri"/>
                        </a:rPr>
                        <a:t>$332.29</a:t>
                      </a:r>
                      <a:endParaRPr lang="en-US" sz="1200" dirty="0">
                        <a:solidFill>
                          <a:srgbClr val="000000"/>
                        </a:solidFill>
                        <a:latin typeface="Calibri"/>
                      </a:endParaRPr>
                    </a:p>
                  </a:txBody>
                  <a:tcPr>
                    <a:solidFill>
                      <a:srgbClr val="F2DCDB"/>
                    </a:solidFill>
                  </a:tcPr>
                </a:tc>
                <a:tc>
                  <a:txBody>
                    <a:bodyPr/>
                    <a:lstStyle/>
                    <a:p>
                      <a:pPr algn="ctr"/>
                      <a:r>
                        <a:rPr lang="en-US" sz="1200">
                          <a:solidFill>
                            <a:srgbClr val="000000"/>
                          </a:solidFill>
                          <a:latin typeface="Calibri"/>
                        </a:rPr>
                        <a:t>7.44%</a:t>
                      </a:r>
                    </a:p>
                  </a:txBody>
                  <a:tcPr>
                    <a:solidFill>
                      <a:srgbClr val="F2DCDB"/>
                    </a:solidFill>
                  </a:tcPr>
                </a:tc>
                <a:tc>
                  <a:txBody>
                    <a:bodyPr/>
                    <a:lstStyle/>
                    <a:p>
                      <a:pPr algn="ctr"/>
                      <a:r>
                        <a:rPr lang="en-US" sz="1200">
                          <a:solidFill>
                            <a:srgbClr val="000000"/>
                          </a:solidFill>
                          <a:latin typeface="Calibri"/>
                        </a:rPr>
                        <a:t>Buy 50 BPs</a:t>
                      </a:r>
                    </a:p>
                  </a:txBody>
                  <a:tcPr>
                    <a:solidFill>
                      <a:srgbClr val="F2DCDB"/>
                    </a:solidFill>
                  </a:tcPr>
                </a:tc>
                <a:tc>
                  <a:txBody>
                    <a:bodyPr/>
                    <a:lstStyle/>
                    <a:p>
                      <a:pPr algn="ctr"/>
                      <a:r>
                        <a:rPr lang="en-US" sz="1200">
                          <a:solidFill>
                            <a:srgbClr val="000000"/>
                          </a:solidFill>
                          <a:latin typeface="Calibri"/>
                        </a:rPr>
                        <a:t>7.94%</a:t>
                      </a:r>
                    </a:p>
                  </a:txBody>
                  <a:tcPr>
                    <a:solidFill>
                      <a:srgbClr val="F2DCDB"/>
                    </a:solidFill>
                  </a:tcPr>
                </a:tc>
                <a:tc>
                  <a:txBody>
                    <a:bodyPr/>
                    <a:lstStyle/>
                    <a:p>
                      <a:pPr algn="ctr"/>
                      <a:r>
                        <a:rPr lang="en-US" sz="1200">
                          <a:solidFill>
                            <a:srgbClr val="000000"/>
                          </a:solidFill>
                          <a:latin typeface="Calibri"/>
                        </a:rPr>
                        <a:t>$379.60</a:t>
                      </a:r>
                    </a:p>
                  </a:txBody>
                  <a:tcPr>
                    <a:solidFill>
                      <a:srgbClr val="F2DCDB"/>
                    </a:solidFill>
                  </a:tcPr>
                </a:tc>
                <a:tc>
                  <a:txBody>
                    <a:bodyPr/>
                    <a:lstStyle/>
                    <a:p>
                      <a:pPr algn="ctr"/>
                      <a:r>
                        <a:rPr lang="en-US" sz="1200">
                          <a:solidFill>
                            <a:srgbClr val="000000"/>
                          </a:solidFill>
                          <a:latin typeface="Calibri"/>
                        </a:rPr>
                        <a:t>+14.23%</a:t>
                      </a:r>
                      <a:endParaRPr lang="en-US" sz="1200" dirty="0">
                        <a:solidFill>
                          <a:srgbClr val="000000"/>
                        </a:solidFill>
                        <a:latin typeface="Calibri"/>
                      </a:endParaRPr>
                    </a:p>
                  </a:txBody>
                  <a:tcPr>
                    <a:solidFill>
                      <a:srgbClr val="F2DCDB"/>
                    </a:solidFill>
                  </a:tcPr>
                </a:tc>
                <a:extLst>
                  <a:ext uri="{0D108BD9-81ED-4DB2-BD59-A6C34878D82A}">
                    <a16:rowId xmlns:a16="http://schemas.microsoft.com/office/drawing/2014/main" val="10001"/>
                  </a:ext>
                </a:extLst>
              </a:tr>
              <a:tr h="380000">
                <a:tc>
                  <a:txBody>
                    <a:bodyPr/>
                    <a:lstStyle/>
                    <a:p>
                      <a:pPr algn="ctr"/>
                      <a:r>
                        <a:rPr lang="en-US" sz="1200" b="1">
                          <a:solidFill>
                            <a:srgbClr val="000000"/>
                          </a:solidFill>
                          <a:latin typeface="Calibri"/>
                        </a:rPr>
                        <a:t>Meta (META)</a:t>
                      </a:r>
                    </a:p>
                  </a:txBody>
                  <a:tcPr>
                    <a:solidFill>
                      <a:srgbClr val="FFFFFF"/>
                    </a:solidFill>
                  </a:tcPr>
                </a:tc>
                <a:tc>
                  <a:txBody>
                    <a:bodyPr/>
                    <a:lstStyle/>
                    <a:p>
                      <a:pPr algn="ctr"/>
                      <a:r>
                        <a:rPr lang="en-US" sz="1200">
                          <a:solidFill>
                            <a:srgbClr val="000000"/>
                          </a:solidFill>
                          <a:latin typeface="Calibri"/>
                        </a:rPr>
                        <a:t>$676.64</a:t>
                      </a:r>
                    </a:p>
                  </a:txBody>
                  <a:tcPr>
                    <a:solidFill>
                      <a:srgbClr val="FFFFFF"/>
                    </a:solidFill>
                  </a:tcPr>
                </a:tc>
                <a:tc>
                  <a:txBody>
                    <a:bodyPr/>
                    <a:lstStyle/>
                    <a:p>
                      <a:pPr algn="ctr"/>
                      <a:r>
                        <a:rPr lang="en-US" sz="1200">
                          <a:solidFill>
                            <a:srgbClr val="000000"/>
                          </a:solidFill>
                          <a:latin typeface="Calibri"/>
                        </a:rPr>
                        <a:t>4.04%</a:t>
                      </a:r>
                    </a:p>
                  </a:txBody>
                  <a:tcPr>
                    <a:solidFill>
                      <a:srgbClr val="FFFFFF"/>
                    </a:solidFill>
                  </a:tcPr>
                </a:tc>
                <a:tc>
                  <a:txBody>
                    <a:bodyPr/>
                    <a:lstStyle/>
                    <a:p>
                      <a:pPr algn="ctr"/>
                      <a:r>
                        <a:rPr lang="en-US" sz="1200">
                          <a:solidFill>
                            <a:srgbClr val="000000"/>
                          </a:solidFill>
                          <a:latin typeface="Calibri"/>
                        </a:rPr>
                        <a:t>Buy 50 BPs</a:t>
                      </a:r>
                    </a:p>
                  </a:txBody>
                  <a:tcPr>
                    <a:solidFill>
                      <a:srgbClr val="FFFFFF"/>
                    </a:solidFill>
                  </a:tcPr>
                </a:tc>
                <a:tc>
                  <a:txBody>
                    <a:bodyPr/>
                    <a:lstStyle/>
                    <a:p>
                      <a:pPr algn="ctr"/>
                      <a:r>
                        <a:rPr lang="en-US" sz="1200">
                          <a:solidFill>
                            <a:srgbClr val="000000"/>
                          </a:solidFill>
                          <a:latin typeface="Calibri"/>
                        </a:rPr>
                        <a:t>4.54%</a:t>
                      </a:r>
                    </a:p>
                  </a:txBody>
                  <a:tcPr>
                    <a:solidFill>
                      <a:srgbClr val="FFFFFF"/>
                    </a:solidFill>
                  </a:tcPr>
                </a:tc>
                <a:tc>
                  <a:txBody>
                    <a:bodyPr/>
                    <a:lstStyle/>
                    <a:p>
                      <a:pPr algn="ctr"/>
                      <a:r>
                        <a:rPr lang="en-US" sz="1200" dirty="0">
                          <a:solidFill>
                            <a:srgbClr val="000000"/>
                          </a:solidFill>
                          <a:latin typeface="Calibri"/>
                        </a:rPr>
                        <a:t>$765.70</a:t>
                      </a:r>
                    </a:p>
                  </a:txBody>
                  <a:tcPr>
                    <a:solidFill>
                      <a:srgbClr val="FFFFFF"/>
                    </a:solidFill>
                  </a:tcPr>
                </a:tc>
                <a:tc>
                  <a:txBody>
                    <a:bodyPr/>
                    <a:lstStyle/>
                    <a:p>
                      <a:pPr algn="ctr"/>
                      <a:r>
                        <a:rPr lang="en-US" sz="1200">
                          <a:solidFill>
                            <a:srgbClr val="000000"/>
                          </a:solidFill>
                          <a:latin typeface="Calibri"/>
                        </a:rPr>
                        <a:t>+13.2%</a:t>
                      </a:r>
                    </a:p>
                  </a:txBody>
                  <a:tcPr>
                    <a:solidFill>
                      <a:srgbClr val="FFFFFF"/>
                    </a:solidFill>
                  </a:tcPr>
                </a:tc>
                <a:extLst>
                  <a:ext uri="{0D108BD9-81ED-4DB2-BD59-A6C34878D82A}">
                    <a16:rowId xmlns:a16="http://schemas.microsoft.com/office/drawing/2014/main" val="10002"/>
                  </a:ext>
                </a:extLst>
              </a:tr>
              <a:tr h="380000">
                <a:tc>
                  <a:txBody>
                    <a:bodyPr/>
                    <a:lstStyle/>
                    <a:p>
                      <a:pPr algn="ctr"/>
                      <a:r>
                        <a:rPr lang="en-US" sz="1200" b="1">
                          <a:solidFill>
                            <a:srgbClr val="000000"/>
                          </a:solidFill>
                          <a:latin typeface="Calibri"/>
                        </a:rPr>
                        <a:t>Walt Disney (DIS)</a:t>
                      </a:r>
                    </a:p>
                  </a:txBody>
                  <a:tcPr>
                    <a:solidFill>
                      <a:srgbClr val="F2DCDB"/>
                    </a:solidFill>
                  </a:tcPr>
                </a:tc>
                <a:tc>
                  <a:txBody>
                    <a:bodyPr/>
                    <a:lstStyle/>
                    <a:p>
                      <a:pPr algn="ctr"/>
                      <a:r>
                        <a:rPr lang="en-US" sz="1200">
                          <a:solidFill>
                            <a:srgbClr val="000000"/>
                          </a:solidFill>
                          <a:latin typeface="Calibri"/>
                        </a:rPr>
                        <a:t>$106.97</a:t>
                      </a:r>
                    </a:p>
                  </a:txBody>
                  <a:tcPr>
                    <a:solidFill>
                      <a:srgbClr val="F2DCDB"/>
                    </a:solidFill>
                  </a:tcPr>
                </a:tc>
                <a:tc>
                  <a:txBody>
                    <a:bodyPr/>
                    <a:lstStyle/>
                    <a:p>
                      <a:pPr algn="ctr"/>
                      <a:r>
                        <a:rPr lang="en-US" sz="1200">
                          <a:solidFill>
                            <a:srgbClr val="000000"/>
                          </a:solidFill>
                          <a:latin typeface="Calibri"/>
                        </a:rPr>
                        <a:t>0</a:t>
                      </a:r>
                    </a:p>
                  </a:txBody>
                  <a:tcPr>
                    <a:solidFill>
                      <a:srgbClr val="F2DCDB"/>
                    </a:solidFill>
                  </a:tcPr>
                </a:tc>
                <a:tc>
                  <a:txBody>
                    <a:bodyPr/>
                    <a:lstStyle/>
                    <a:p>
                      <a:pPr algn="ctr"/>
                      <a:r>
                        <a:rPr lang="en-US" sz="1200">
                          <a:solidFill>
                            <a:srgbClr val="000000"/>
                          </a:solidFill>
                          <a:latin typeface="Calibri"/>
                        </a:rPr>
                        <a:t>Buy 50 BPs</a:t>
                      </a:r>
                    </a:p>
                  </a:txBody>
                  <a:tcPr>
                    <a:solidFill>
                      <a:srgbClr val="F2DCDB"/>
                    </a:solidFill>
                  </a:tcPr>
                </a:tc>
                <a:tc>
                  <a:txBody>
                    <a:bodyPr/>
                    <a:lstStyle/>
                    <a:p>
                      <a:pPr algn="ctr"/>
                      <a:r>
                        <a:rPr lang="en-US" sz="1200">
                          <a:solidFill>
                            <a:srgbClr val="000000"/>
                          </a:solidFill>
                          <a:latin typeface="Calibri"/>
                        </a:rPr>
                        <a:t>0.50%</a:t>
                      </a:r>
                    </a:p>
                  </a:txBody>
                  <a:tcPr>
                    <a:solidFill>
                      <a:srgbClr val="F2DCDB"/>
                    </a:solidFill>
                  </a:tcPr>
                </a:tc>
                <a:tc>
                  <a:txBody>
                    <a:bodyPr/>
                    <a:lstStyle/>
                    <a:p>
                      <a:pPr algn="ctr"/>
                      <a:r>
                        <a:rPr lang="en-US" sz="1200">
                          <a:solidFill>
                            <a:srgbClr val="000000"/>
                          </a:solidFill>
                          <a:latin typeface="Calibri"/>
                        </a:rPr>
                        <a:t>$122.45</a:t>
                      </a:r>
                    </a:p>
                  </a:txBody>
                  <a:tcPr>
                    <a:solidFill>
                      <a:srgbClr val="F2DCDB"/>
                    </a:solidFill>
                  </a:tcPr>
                </a:tc>
                <a:tc>
                  <a:txBody>
                    <a:bodyPr/>
                    <a:lstStyle/>
                    <a:p>
                      <a:pPr algn="ctr"/>
                      <a:r>
                        <a:rPr lang="en-US" sz="1200">
                          <a:solidFill>
                            <a:srgbClr val="000000"/>
                          </a:solidFill>
                          <a:latin typeface="Calibri"/>
                        </a:rPr>
                        <a:t>+12.5%</a:t>
                      </a:r>
                    </a:p>
                  </a:txBody>
                  <a:tcPr>
                    <a:solidFill>
                      <a:srgbClr val="F2DCDB"/>
                    </a:solidFill>
                  </a:tcPr>
                </a:tc>
                <a:extLst>
                  <a:ext uri="{0D108BD9-81ED-4DB2-BD59-A6C34878D82A}">
                    <a16:rowId xmlns:a16="http://schemas.microsoft.com/office/drawing/2014/main" val="10003"/>
                  </a:ext>
                </a:extLst>
              </a:tr>
              <a:tr h="380000">
                <a:tc>
                  <a:txBody>
                    <a:bodyPr/>
                    <a:lstStyle/>
                    <a:p>
                      <a:pPr algn="ctr"/>
                      <a:r>
                        <a:rPr lang="en-US" sz="1200" b="1">
                          <a:solidFill>
                            <a:srgbClr val="000000"/>
                          </a:solidFill>
                          <a:latin typeface="Calibri"/>
                        </a:rPr>
                        <a:t>Verizon (VZ)</a:t>
                      </a:r>
                    </a:p>
                  </a:txBody>
                  <a:tcPr>
                    <a:solidFill>
                      <a:srgbClr val="FFFFFF"/>
                    </a:solidFill>
                  </a:tcPr>
                </a:tc>
                <a:tc>
                  <a:txBody>
                    <a:bodyPr/>
                    <a:lstStyle/>
                    <a:p>
                      <a:pPr algn="ctr"/>
                      <a:r>
                        <a:rPr lang="en-US" sz="1200" dirty="0">
                          <a:solidFill>
                            <a:schemeClr val="tx1"/>
                          </a:solidFill>
                          <a:latin typeface="Calibri"/>
                        </a:rPr>
                        <a:t>$50.31</a:t>
                      </a:r>
                    </a:p>
                  </a:txBody>
                  <a:tcPr>
                    <a:solidFill>
                      <a:srgbClr val="FFFFFF"/>
                    </a:solidFill>
                  </a:tcPr>
                </a:tc>
                <a:tc>
                  <a:txBody>
                    <a:bodyPr/>
                    <a:lstStyle/>
                    <a:p>
                      <a:pPr algn="ctr"/>
                      <a:r>
                        <a:rPr lang="en-US" sz="1200" dirty="0">
                          <a:solidFill>
                            <a:schemeClr val="tx1"/>
                          </a:solidFill>
                          <a:latin typeface="Calibri"/>
                        </a:rPr>
                        <a:t>0</a:t>
                      </a:r>
                    </a:p>
                  </a:txBody>
                  <a:tcPr>
                    <a:solidFill>
                      <a:srgbClr val="FFFFFF"/>
                    </a:solidFill>
                  </a:tcPr>
                </a:tc>
                <a:tc>
                  <a:txBody>
                    <a:bodyPr/>
                    <a:lstStyle/>
                    <a:p>
                      <a:pPr algn="ctr"/>
                      <a:r>
                        <a:rPr lang="en-US" sz="1200" dirty="0">
                          <a:solidFill>
                            <a:schemeClr val="tx1"/>
                          </a:solidFill>
                          <a:latin typeface="Calibri"/>
                        </a:rPr>
                        <a:t>Buy 25 BPS</a:t>
                      </a:r>
                    </a:p>
                  </a:txBody>
                  <a:tcPr>
                    <a:solidFill>
                      <a:srgbClr val="FFFFFF"/>
                    </a:solidFill>
                  </a:tcPr>
                </a:tc>
                <a:tc>
                  <a:txBody>
                    <a:bodyPr/>
                    <a:lstStyle/>
                    <a:p>
                      <a:pPr algn="ctr"/>
                      <a:r>
                        <a:rPr lang="en-US" sz="1200" dirty="0">
                          <a:solidFill>
                            <a:schemeClr val="tx1"/>
                          </a:solidFill>
                          <a:latin typeface="Calibri"/>
                        </a:rPr>
                        <a:t>0.25%</a:t>
                      </a:r>
                    </a:p>
                  </a:txBody>
                  <a:tcPr>
                    <a:solidFill>
                      <a:srgbClr val="FFFFFF"/>
                    </a:solidFill>
                  </a:tcPr>
                </a:tc>
                <a:tc>
                  <a:txBody>
                    <a:bodyPr/>
                    <a:lstStyle/>
                    <a:p>
                      <a:pPr algn="ctr"/>
                      <a:r>
                        <a:rPr lang="en-US" sz="1200" dirty="0">
                          <a:solidFill>
                            <a:schemeClr val="tx1"/>
                          </a:solidFill>
                          <a:latin typeface="Calibri"/>
                        </a:rPr>
                        <a:t>$79.31</a:t>
                      </a:r>
                    </a:p>
                  </a:txBody>
                  <a:tcPr>
                    <a:solidFill>
                      <a:srgbClr val="FFFFFF"/>
                    </a:solidFill>
                  </a:tcPr>
                </a:tc>
                <a:tc>
                  <a:txBody>
                    <a:bodyPr/>
                    <a:lstStyle/>
                    <a:p>
                      <a:pPr algn="ctr"/>
                      <a:r>
                        <a:rPr lang="en-US" sz="1200" dirty="0">
                          <a:solidFill>
                            <a:schemeClr val="tx1"/>
                          </a:solidFill>
                          <a:latin typeface="Calibri"/>
                        </a:rPr>
                        <a:t>+57.6%</a:t>
                      </a:r>
                    </a:p>
                  </a:txBody>
                  <a:tcPr>
                    <a:solidFill>
                      <a:srgbClr val="FFFFFF"/>
                    </a:solidFill>
                  </a:tcPr>
                </a:tc>
                <a:extLst>
                  <a:ext uri="{0D108BD9-81ED-4DB2-BD59-A6C34878D82A}">
                    <a16:rowId xmlns:a16="http://schemas.microsoft.com/office/drawing/2014/main" val="10004"/>
                  </a:ext>
                </a:extLst>
              </a:tr>
            </a:tbl>
          </a:graphicData>
        </a:graphic>
      </p:graphicFrame>
      <p:sp>
        <p:nvSpPr>
          <p:cNvPr id="10" name="Catalysts"/>
          <p:cNvSpPr txBox="1"/>
          <p:nvPr/>
        </p:nvSpPr>
        <p:spPr>
          <a:xfrm>
            <a:off x="342900" y="3850000"/>
            <a:ext cx="4100000" cy="2385268"/>
          </a:xfrm>
          <a:prstGeom prst="rect">
            <a:avLst/>
          </a:prstGeom>
          <a:noFill/>
        </p:spPr>
        <p:txBody>
          <a:bodyPr wrap="square" lIns="91440" tIns="45720" rIns="91440" bIns="45720" rtlCol="0" anchor="t">
            <a:spAutoFit/>
          </a:bodyPr>
          <a:lstStyle/>
          <a:p>
            <a:r>
              <a:rPr lang="en-US" sz="1300" b="1" dirty="0">
                <a:solidFill>
                  <a:srgbClr val="000000"/>
                </a:solidFill>
                <a:latin typeface="Calibri"/>
              </a:rPr>
              <a:t>Primary Catalysts</a:t>
            </a:r>
          </a:p>
          <a:p>
            <a:pPr marL="228600" indent="-228600">
              <a:buFont typeface="Arial"/>
              <a:buChar char="-"/>
            </a:pPr>
            <a:r>
              <a:rPr lang="en-US" sz="1200" b="1" dirty="0">
                <a:solidFill>
                  <a:srgbClr val="000000"/>
                </a:solidFill>
                <a:latin typeface="Calibri"/>
              </a:rPr>
              <a:t>GOOGL:</a:t>
            </a:r>
          </a:p>
          <a:p>
            <a:pPr marL="457200" indent="-228600">
              <a:buFont typeface="Arial"/>
              <a:buChar char="-"/>
            </a:pPr>
            <a:r>
              <a:rPr lang="en-US" sz="1100" dirty="0">
                <a:solidFill>
                  <a:srgbClr val="000000"/>
                </a:solidFill>
                <a:latin typeface="Calibri"/>
              </a:rPr>
              <a:t>Strong Cloud growth and AI monetization upside</a:t>
            </a:r>
          </a:p>
          <a:p>
            <a:pPr marL="457200" indent="-228600">
              <a:buFont typeface="Arial"/>
              <a:buChar char="-"/>
            </a:pPr>
            <a:r>
              <a:rPr lang="en-US" sz="1100" dirty="0">
                <a:solidFill>
                  <a:srgbClr val="000000"/>
                </a:solidFill>
                <a:latin typeface="Calibri"/>
              </a:rPr>
              <a:t>Trades </a:t>
            </a:r>
            <a:r>
              <a:rPr lang="en-US" sz="1100">
                <a:solidFill>
                  <a:srgbClr val="000000"/>
                </a:solidFill>
                <a:latin typeface="Calibri"/>
              </a:rPr>
              <a:t>within</a:t>
            </a:r>
            <a:r>
              <a:rPr lang="en-US" sz="1100" dirty="0">
                <a:solidFill>
                  <a:srgbClr val="000000"/>
                </a:solidFill>
                <a:latin typeface="Calibri"/>
              </a:rPr>
              <a:t> historical average multiples</a:t>
            </a:r>
          </a:p>
          <a:p>
            <a:pPr marL="228600" indent="-228600">
              <a:buFont typeface="Arial"/>
              <a:buChar char="-"/>
            </a:pPr>
            <a:r>
              <a:rPr lang="en-US" sz="1200" b="1" dirty="0">
                <a:solidFill>
                  <a:srgbClr val="000000"/>
                </a:solidFill>
                <a:latin typeface="Calibri"/>
              </a:rPr>
              <a:t>META:</a:t>
            </a:r>
          </a:p>
          <a:p>
            <a:pPr marL="457200" indent="-228600">
              <a:buFont typeface="Arial"/>
              <a:buChar char="-"/>
            </a:pPr>
            <a:r>
              <a:rPr lang="en-US" sz="1100" dirty="0">
                <a:solidFill>
                  <a:srgbClr val="000000"/>
                </a:solidFill>
                <a:latin typeface="Calibri"/>
              </a:rPr>
              <a:t>Ad revenue still growing; 3.58B daily active people</a:t>
            </a:r>
          </a:p>
          <a:p>
            <a:pPr marL="457200" indent="-228600">
              <a:buFont typeface="Arial"/>
              <a:buChar char="-"/>
            </a:pPr>
            <a:r>
              <a:rPr lang="en-US" sz="1100" dirty="0">
                <a:solidFill>
                  <a:srgbClr val="000000"/>
                </a:solidFill>
                <a:latin typeface="Calibri"/>
              </a:rPr>
              <a:t>DCF implies 13% upside at base case</a:t>
            </a:r>
          </a:p>
          <a:p>
            <a:pPr marL="228600" indent="-228600">
              <a:buFont typeface="Arial"/>
              <a:buChar char="-"/>
            </a:pPr>
            <a:r>
              <a:rPr lang="en-US" sz="1200" b="1" dirty="0">
                <a:solidFill>
                  <a:srgbClr val="000000"/>
                </a:solidFill>
                <a:latin typeface="Calibri"/>
              </a:rPr>
              <a:t>DIS:</a:t>
            </a:r>
          </a:p>
          <a:p>
            <a:pPr marL="457200" indent="-228600">
              <a:buFont typeface="Arial"/>
              <a:buChar char="-"/>
            </a:pPr>
            <a:r>
              <a:rPr lang="en-US" sz="1100" dirty="0">
                <a:solidFill>
                  <a:srgbClr val="000000"/>
                </a:solidFill>
                <a:latin typeface="Calibri"/>
              </a:rPr>
              <a:t>Streaming now profitable; parks driving record revenue</a:t>
            </a:r>
          </a:p>
          <a:p>
            <a:pPr marL="457200" indent="-228600">
              <a:buFont typeface="Arial"/>
              <a:buChar char="-"/>
            </a:pPr>
            <a:r>
              <a:rPr lang="en-US" sz="1100" dirty="0">
                <a:solidFill>
                  <a:srgbClr val="000000"/>
                </a:solidFill>
                <a:latin typeface="Calibri"/>
              </a:rPr>
              <a:t>Trading at a discount to historical multiples</a:t>
            </a:r>
          </a:p>
          <a:p>
            <a:pPr marL="228600" indent="-228600">
              <a:buFont typeface="Arial"/>
              <a:buChar char="-"/>
            </a:pPr>
            <a:r>
              <a:rPr lang="en-US" sz="1200" b="1" dirty="0">
                <a:solidFill>
                  <a:srgbClr val="000000"/>
                </a:solidFill>
              </a:rPr>
              <a:t>VZ:</a:t>
            </a:r>
          </a:p>
          <a:p>
            <a:pPr marL="457200" indent="-228600">
              <a:buFont typeface="Arial"/>
              <a:buChar char="-"/>
            </a:pPr>
            <a:r>
              <a:rPr lang="en-US" sz="1100" dirty="0">
                <a:solidFill>
                  <a:srgbClr val="000000"/>
                </a:solidFill>
              </a:rPr>
              <a:t>Deeply undervalued; DCF implies 57.6% upside</a:t>
            </a:r>
          </a:p>
          <a:p>
            <a:pPr marL="457200" indent="-228600">
              <a:buFont typeface="Arial"/>
              <a:buChar char="-"/>
            </a:pPr>
            <a:r>
              <a:rPr lang="fr-FR" sz="1100" dirty="0"/>
              <a:t>Frontier acquisition expands </a:t>
            </a:r>
            <a:r>
              <a:rPr lang="fr-FR" sz="1100" dirty="0" err="1"/>
              <a:t>fiber</a:t>
            </a:r>
            <a:r>
              <a:rPr lang="fr-FR" sz="1100" dirty="0"/>
              <a:t> </a:t>
            </a:r>
            <a:r>
              <a:rPr lang="fr-FR" sz="1100" dirty="0" err="1"/>
              <a:t>footprint</a:t>
            </a:r>
            <a:endParaRPr lang="fr-FR" sz="1100" dirty="0"/>
          </a:p>
        </p:txBody>
      </p:sp>
      <p:sp>
        <p:nvSpPr>
          <p:cNvPr id="11" name="Risks"/>
          <p:cNvSpPr txBox="1"/>
          <p:nvPr/>
        </p:nvSpPr>
        <p:spPr>
          <a:xfrm>
            <a:off x="4601100" y="3850000"/>
            <a:ext cx="4200000" cy="2554545"/>
          </a:xfrm>
          <a:prstGeom prst="rect">
            <a:avLst/>
          </a:prstGeom>
          <a:noFill/>
        </p:spPr>
        <p:txBody>
          <a:bodyPr wrap="square" lIns="91440" tIns="45720" rIns="91440" bIns="45720" rtlCol="0" anchor="t">
            <a:spAutoFit/>
          </a:bodyPr>
          <a:lstStyle/>
          <a:p>
            <a:r>
              <a:rPr lang="en-US" sz="1300" b="1" dirty="0">
                <a:solidFill>
                  <a:srgbClr val="000000"/>
                </a:solidFill>
                <a:latin typeface="Calibri"/>
              </a:rPr>
              <a:t>Primary Risks</a:t>
            </a:r>
          </a:p>
          <a:p>
            <a:pPr marL="228600" indent="-228600">
              <a:buFont typeface="Arial"/>
              <a:buChar char="-"/>
            </a:pPr>
            <a:r>
              <a:rPr lang="en-US" sz="1200" b="1" dirty="0">
                <a:solidFill>
                  <a:srgbClr val="000000"/>
                </a:solidFill>
                <a:latin typeface="Calibri"/>
              </a:rPr>
              <a:t>GOOGL:</a:t>
            </a:r>
          </a:p>
          <a:p>
            <a:pPr marL="457200" indent="-228600">
              <a:buFont typeface="Arial"/>
              <a:buChar char="-"/>
            </a:pPr>
            <a:r>
              <a:rPr lang="en-US" sz="1100" dirty="0">
                <a:solidFill>
                  <a:srgbClr val="000000"/>
                </a:solidFill>
                <a:latin typeface="Calibri"/>
              </a:rPr>
              <a:t>Heavy AI capex spend could pressure margins near-term</a:t>
            </a:r>
          </a:p>
          <a:p>
            <a:pPr marL="457200" indent="-228600">
              <a:buFont typeface="Arial"/>
              <a:buChar char="-"/>
            </a:pPr>
            <a:r>
              <a:rPr lang="en-US" sz="1100" dirty="0">
                <a:solidFill>
                  <a:srgbClr val="000000"/>
                </a:solidFill>
                <a:latin typeface="Calibri"/>
              </a:rPr>
              <a:t>Ongoing antitrust scrutiny and regulatory risk</a:t>
            </a:r>
          </a:p>
          <a:p>
            <a:pPr marL="228600" indent="-228600">
              <a:buFont typeface="Arial"/>
              <a:buChar char="-"/>
            </a:pPr>
            <a:r>
              <a:rPr lang="en-US" sz="1200" b="1" dirty="0">
                <a:solidFill>
                  <a:srgbClr val="000000"/>
                </a:solidFill>
                <a:latin typeface="Calibri"/>
              </a:rPr>
              <a:t>META:</a:t>
            </a:r>
          </a:p>
          <a:p>
            <a:pPr marL="457200" indent="-228600">
              <a:buFont typeface="Arial"/>
              <a:buChar char="-"/>
            </a:pPr>
            <a:r>
              <a:rPr lang="en-US" sz="1100" dirty="0">
                <a:solidFill>
                  <a:srgbClr val="000000"/>
                </a:solidFill>
                <a:latin typeface="Calibri"/>
              </a:rPr>
              <a:t>AI capex may not deliver ROI on schedule</a:t>
            </a:r>
          </a:p>
          <a:p>
            <a:pPr marL="457200" indent="-228600">
              <a:buFont typeface="Arial"/>
              <a:buChar char="-"/>
            </a:pPr>
            <a:r>
              <a:rPr lang="en-US" sz="1100" dirty="0">
                <a:solidFill>
                  <a:srgbClr val="000000"/>
                </a:solidFill>
                <a:latin typeface="Calibri"/>
              </a:rPr>
              <a:t>Heavy reliance on advertising revenue (~97%)</a:t>
            </a:r>
          </a:p>
          <a:p>
            <a:pPr marL="228600" indent="-228600">
              <a:buFont typeface="Arial"/>
              <a:buChar char="-"/>
            </a:pPr>
            <a:r>
              <a:rPr lang="en-US" sz="1200" b="1" dirty="0">
                <a:solidFill>
                  <a:srgbClr val="000000"/>
                </a:solidFill>
                <a:latin typeface="Calibri"/>
              </a:rPr>
              <a:t>DIS:</a:t>
            </a:r>
          </a:p>
          <a:p>
            <a:pPr marL="457200" indent="-228600">
              <a:buFont typeface="Arial"/>
              <a:buChar char="-"/>
            </a:pPr>
            <a:r>
              <a:rPr lang="en-US" sz="1100" dirty="0">
                <a:solidFill>
                  <a:srgbClr val="000000"/>
                </a:solidFill>
                <a:latin typeface="Calibri"/>
              </a:rPr>
              <a:t>CEO succession uncertainty and linear TV decline</a:t>
            </a:r>
          </a:p>
          <a:p>
            <a:pPr marL="457200" indent="-228600">
              <a:buFont typeface="Arial"/>
              <a:buChar char="-"/>
            </a:pPr>
            <a:r>
              <a:rPr lang="en-US" sz="1100" dirty="0">
                <a:solidFill>
                  <a:srgbClr val="000000"/>
                </a:solidFill>
                <a:latin typeface="Calibri"/>
              </a:rPr>
              <a:t>Macro uncertainty weighing on discretionary consumer spending</a:t>
            </a:r>
          </a:p>
          <a:p>
            <a:pPr marL="228600" indent="-228600">
              <a:buFont typeface="Arial"/>
              <a:buChar char="-"/>
            </a:pPr>
            <a:r>
              <a:rPr lang="en-US" sz="1200" b="1" dirty="0">
                <a:solidFill>
                  <a:srgbClr val="000000"/>
                </a:solidFill>
              </a:rPr>
              <a:t>VZ:</a:t>
            </a:r>
          </a:p>
          <a:p>
            <a:pPr marL="457200" indent="-228600">
              <a:buFont typeface="Arial"/>
              <a:buChar char="-"/>
            </a:pPr>
            <a:r>
              <a:rPr lang="en-US" sz="1100" dirty="0">
                <a:solidFill>
                  <a:srgbClr val="000000"/>
                </a:solidFill>
              </a:rPr>
              <a:t>Elevated leverage ($200.6B debt) </a:t>
            </a:r>
          </a:p>
          <a:p>
            <a:pPr marL="457200" indent="-228600">
              <a:buFont typeface="Arial"/>
              <a:buChar char="-"/>
            </a:pPr>
            <a:r>
              <a:rPr lang="en-US" sz="1100" dirty="0">
                <a:solidFill>
                  <a:srgbClr val="000000"/>
                </a:solidFill>
              </a:rPr>
              <a:t>Competitive pressure from T-Mobile and AT&amp;T</a:t>
            </a:r>
            <a:endParaRPr lang="en-US" sz="1100" dirty="0">
              <a:solidFill>
                <a:srgbClr val="000000"/>
              </a:solidFill>
              <a:latin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81BA14-3D74-AF0D-8AF3-11205E8F26EF}"/>
              </a:ext>
            </a:extLst>
          </p:cNvPr>
          <p:cNvSpPr>
            <a:spLocks noGrp="1"/>
          </p:cNvSpPr>
          <p:nvPr>
            <p:ph type="title"/>
          </p:nvPr>
        </p:nvSpPr>
        <p:spPr/>
        <p:txBody>
          <a:bodyPr>
            <a:normAutofit fontScale="90000"/>
          </a:bodyPr>
          <a:lstStyle/>
          <a:p>
            <a:r>
              <a:rPr lang="en-US"/>
              <a:t>Sector Overview</a:t>
            </a:r>
          </a:p>
        </p:txBody>
      </p:sp>
      <p:graphicFrame>
        <p:nvGraphicFramePr>
          <p:cNvPr id="4" name="Content Placeholder 3">
            <a:extLst>
              <a:ext uri="{FF2B5EF4-FFF2-40B4-BE49-F238E27FC236}">
                <a16:creationId xmlns:a16="http://schemas.microsoft.com/office/drawing/2014/main" id="{F2FB12F1-622C-1AF2-8F9F-939A350BB091}"/>
              </a:ext>
            </a:extLst>
          </p:cNvPr>
          <p:cNvGraphicFramePr>
            <a:graphicFrameLocks noGrp="1"/>
          </p:cNvGraphicFramePr>
          <p:nvPr>
            <p:ph idx="1"/>
            <p:extLst>
              <p:ext uri="{D42A27DB-BD31-4B8C-83A1-F6EECF244321}">
                <p14:modId xmlns:p14="http://schemas.microsoft.com/office/powerpoint/2010/main" val="256847033"/>
              </p:ext>
            </p:extLst>
          </p:nvPr>
        </p:nvGraphicFramePr>
        <p:xfrm>
          <a:off x="234951" y="1299634"/>
          <a:ext cx="8674098" cy="741680"/>
        </p:xfrm>
        <a:graphic>
          <a:graphicData uri="http://schemas.openxmlformats.org/drawingml/2006/table">
            <a:tbl>
              <a:tblPr firstRow="1" bandRow="1">
                <a:tableStyleId>{5C22544A-7EE6-4342-B048-85BDC9FD1C3A}</a:tableStyleId>
              </a:tblPr>
              <a:tblGrid>
                <a:gridCol w="2891366">
                  <a:extLst>
                    <a:ext uri="{9D8B030D-6E8A-4147-A177-3AD203B41FA5}">
                      <a16:colId xmlns:a16="http://schemas.microsoft.com/office/drawing/2014/main" val="2891150616"/>
                    </a:ext>
                  </a:extLst>
                </a:gridCol>
                <a:gridCol w="2891366">
                  <a:extLst>
                    <a:ext uri="{9D8B030D-6E8A-4147-A177-3AD203B41FA5}">
                      <a16:colId xmlns:a16="http://schemas.microsoft.com/office/drawing/2014/main" val="3093222403"/>
                    </a:ext>
                  </a:extLst>
                </a:gridCol>
                <a:gridCol w="2891366">
                  <a:extLst>
                    <a:ext uri="{9D8B030D-6E8A-4147-A177-3AD203B41FA5}">
                      <a16:colId xmlns:a16="http://schemas.microsoft.com/office/drawing/2014/main" val="4081312879"/>
                    </a:ext>
                  </a:extLst>
                </a:gridCol>
              </a:tblGrid>
              <a:tr h="370840">
                <a:tc>
                  <a:txBody>
                    <a:bodyPr/>
                    <a:lstStyle/>
                    <a:p>
                      <a:pPr algn="ctr"/>
                      <a:r>
                        <a:rPr lang="en-US">
                          <a:solidFill>
                            <a:schemeClr val="tx1"/>
                          </a:solidFill>
                        </a:rPr>
                        <a:t>S&amp;P 500 Weighting</a:t>
                      </a:r>
                    </a:p>
                  </a:txBody>
                  <a:tcPr>
                    <a:lnB w="28575" cap="flat" cmpd="sng" algn="ctr">
                      <a:solidFill>
                        <a:schemeClr val="tx1"/>
                      </a:solidFill>
                      <a:prstDash val="solid"/>
                      <a:round/>
                      <a:headEnd type="none" w="med" len="med"/>
                      <a:tailEnd type="none" w="med" len="med"/>
                    </a:lnB>
                    <a:solidFill>
                      <a:srgbClr val="D9EAF8"/>
                    </a:solidFill>
                  </a:tcPr>
                </a:tc>
                <a:tc>
                  <a:txBody>
                    <a:bodyPr/>
                    <a:lstStyle/>
                    <a:p>
                      <a:pPr algn="ctr"/>
                      <a:r>
                        <a:rPr lang="en-US">
                          <a:solidFill>
                            <a:schemeClr val="tx1"/>
                          </a:solidFill>
                        </a:rPr>
                        <a:t>SIM Weighting</a:t>
                      </a:r>
                    </a:p>
                  </a:txBody>
                  <a:tcPr>
                    <a:lnB w="28575" cap="flat" cmpd="sng" algn="ctr">
                      <a:solidFill>
                        <a:schemeClr val="tx1"/>
                      </a:solidFill>
                      <a:prstDash val="solid"/>
                      <a:round/>
                      <a:headEnd type="none" w="med" len="med"/>
                      <a:tailEnd type="none" w="med" len="med"/>
                    </a:lnB>
                    <a:solidFill>
                      <a:srgbClr val="D9EAF8"/>
                    </a:solidFill>
                  </a:tcPr>
                </a:tc>
                <a:tc>
                  <a:txBody>
                    <a:bodyPr/>
                    <a:lstStyle/>
                    <a:p>
                      <a:pPr algn="ctr"/>
                      <a:r>
                        <a:rPr lang="en-US">
                          <a:solidFill>
                            <a:schemeClr val="tx1"/>
                          </a:solidFill>
                        </a:rPr>
                        <a:t>+/-</a:t>
                      </a:r>
                    </a:p>
                  </a:txBody>
                  <a:tcPr>
                    <a:lnB w="28575" cap="flat" cmpd="sng" algn="ctr">
                      <a:solidFill>
                        <a:schemeClr val="tx1"/>
                      </a:solidFill>
                      <a:prstDash val="solid"/>
                      <a:round/>
                      <a:headEnd type="none" w="med" len="med"/>
                      <a:tailEnd type="none" w="med" len="med"/>
                    </a:lnB>
                    <a:solidFill>
                      <a:srgbClr val="D9EAF8"/>
                    </a:solidFill>
                  </a:tcPr>
                </a:tc>
                <a:extLst>
                  <a:ext uri="{0D108BD9-81ED-4DB2-BD59-A6C34878D82A}">
                    <a16:rowId xmlns:a16="http://schemas.microsoft.com/office/drawing/2014/main" val="20160504"/>
                  </a:ext>
                </a:extLst>
              </a:tr>
              <a:tr h="370840">
                <a:tc>
                  <a:txBody>
                    <a:bodyPr/>
                    <a:lstStyle/>
                    <a:p>
                      <a:pPr algn="ctr"/>
                      <a:r>
                        <a:rPr lang="en-US"/>
                        <a:t>10.06%</a:t>
                      </a:r>
                    </a:p>
                  </a:txBody>
                  <a:tcP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pPr algn="ctr"/>
                      <a:r>
                        <a:rPr lang="en-US"/>
                        <a:t>12.85%</a:t>
                      </a:r>
                    </a:p>
                  </a:txBody>
                  <a:tcP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pPr algn="ctr"/>
                      <a:r>
                        <a:rPr lang="en-US"/>
                        <a:t>2.79%</a:t>
                      </a:r>
                    </a:p>
                  </a:txBody>
                  <a:tcP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292470185"/>
                  </a:ext>
                </a:extLst>
              </a:tr>
            </a:tbl>
          </a:graphicData>
        </a:graphic>
      </p:graphicFrame>
      <p:sp>
        <p:nvSpPr>
          <p:cNvPr id="7" name="TextBox 6">
            <a:extLst>
              <a:ext uri="{FF2B5EF4-FFF2-40B4-BE49-F238E27FC236}">
                <a16:creationId xmlns:a16="http://schemas.microsoft.com/office/drawing/2014/main" id="{6D38B081-42C9-D4A9-00F1-DC6D6AD0E6BF}"/>
              </a:ext>
            </a:extLst>
          </p:cNvPr>
          <p:cNvSpPr txBox="1"/>
          <p:nvPr/>
        </p:nvSpPr>
        <p:spPr>
          <a:xfrm>
            <a:off x="313266" y="2213670"/>
            <a:ext cx="8398934" cy="3539430"/>
          </a:xfrm>
          <a:prstGeom prst="rect">
            <a:avLst/>
          </a:prstGeom>
          <a:noFill/>
        </p:spPr>
        <p:txBody>
          <a:bodyPr wrap="square" rtlCol="0">
            <a:spAutoFit/>
          </a:bodyPr>
          <a:lstStyle/>
          <a:p>
            <a:pPr lvl="0" eaLnBrk="0" fontAlgn="base" hangingPunct="0">
              <a:spcBef>
                <a:spcPct val="0"/>
              </a:spcBef>
              <a:spcAft>
                <a:spcPct val="0"/>
              </a:spcAft>
            </a:pPr>
            <a:r>
              <a:rPr lang="en-US" altLang="en-US" sz="1400" b="1"/>
              <a:t>Description:</a:t>
            </a:r>
            <a:endParaRPr lang="en-US" altLang="en-US" sz="1400"/>
          </a:p>
          <a:p>
            <a:pPr marL="285750" lvl="0" indent="-285750" eaLnBrk="0" fontAlgn="base" hangingPunct="0">
              <a:spcBef>
                <a:spcPct val="0"/>
              </a:spcBef>
              <a:spcAft>
                <a:spcPct val="0"/>
              </a:spcAft>
              <a:buFont typeface="Arial" panose="020B0604020202020204" pitchFamily="34" charset="0"/>
              <a:buChar char="•"/>
            </a:pPr>
            <a:r>
              <a:rPr lang="en-US" altLang="en-US" sz="1400"/>
              <a:t>Comprised of companies that enable communication, connectivity, and the distribution of information and media</a:t>
            </a:r>
          </a:p>
          <a:p>
            <a:pPr lvl="0" eaLnBrk="0" fontAlgn="base" hangingPunct="0">
              <a:spcBef>
                <a:spcPct val="0"/>
              </a:spcBef>
              <a:spcAft>
                <a:spcPct val="0"/>
              </a:spcAft>
            </a:pPr>
            <a:endParaRPr lang="en-US" altLang="en-US" sz="1400"/>
          </a:p>
          <a:p>
            <a:pPr marL="285750" lvl="0" indent="-285750" eaLnBrk="0" fontAlgn="base" hangingPunct="0">
              <a:spcBef>
                <a:spcPct val="0"/>
              </a:spcBef>
              <a:spcAft>
                <a:spcPct val="0"/>
              </a:spcAft>
              <a:buFont typeface="Arial" panose="020B0604020202020204" pitchFamily="34" charset="0"/>
              <a:buChar char="•"/>
            </a:pPr>
            <a:r>
              <a:rPr lang="en-US" altLang="en-US" sz="1400"/>
              <a:t>Industries: Telecommunications, media, entertainment, social media, streaming, and internet platforms</a:t>
            </a:r>
          </a:p>
          <a:p>
            <a:pPr lvl="0" eaLnBrk="0" fontAlgn="base" hangingPunct="0">
              <a:spcBef>
                <a:spcPct val="0"/>
              </a:spcBef>
              <a:spcAft>
                <a:spcPct val="0"/>
              </a:spcAft>
            </a:pPr>
            <a:endParaRPr lang="en-US" altLang="en-US" sz="1400"/>
          </a:p>
          <a:p>
            <a:pPr marL="285750" lvl="0" indent="-285750" eaLnBrk="0" fontAlgn="base" hangingPunct="0">
              <a:spcBef>
                <a:spcPct val="0"/>
              </a:spcBef>
              <a:spcAft>
                <a:spcPct val="0"/>
              </a:spcAft>
              <a:buFont typeface="Arial" panose="020B0604020202020204" pitchFamily="34" charset="0"/>
              <a:buChar char="•"/>
            </a:pPr>
            <a:r>
              <a:rPr lang="en-US" altLang="en-US" sz="1400"/>
              <a:t>Plays a critical role in facilitating global connectivity, digital interaction, and information sharing between individuals and businesses</a:t>
            </a:r>
          </a:p>
          <a:p>
            <a:pPr lvl="0" eaLnBrk="0" fontAlgn="base" hangingPunct="0">
              <a:spcBef>
                <a:spcPct val="0"/>
              </a:spcBef>
              <a:spcAft>
                <a:spcPct val="0"/>
              </a:spcAft>
            </a:pPr>
            <a:endParaRPr lang="en-US" altLang="en-US" sz="1400"/>
          </a:p>
          <a:p>
            <a:pPr marL="285750" lvl="0" indent="-285750" eaLnBrk="0" fontAlgn="base" hangingPunct="0">
              <a:spcBef>
                <a:spcPct val="0"/>
              </a:spcBef>
              <a:spcAft>
                <a:spcPct val="0"/>
              </a:spcAft>
              <a:buFont typeface="Arial" panose="020B0604020202020204" pitchFamily="34" charset="0"/>
              <a:buChar char="•"/>
            </a:pPr>
            <a:r>
              <a:rPr lang="en-US" altLang="en-US" sz="1400"/>
              <a:t>Key drivers: Growth in data consumption, 5G expansion, digital advertising, streaming demand, and platform engagement</a:t>
            </a:r>
          </a:p>
          <a:p>
            <a:pPr lvl="0" eaLnBrk="0" fontAlgn="base" hangingPunct="0">
              <a:spcBef>
                <a:spcPct val="0"/>
              </a:spcBef>
              <a:spcAft>
                <a:spcPct val="0"/>
              </a:spcAft>
            </a:pPr>
            <a:endParaRPr lang="en-US" altLang="en-US" sz="1400"/>
          </a:p>
          <a:p>
            <a:pPr marL="285750" lvl="0" indent="-285750" eaLnBrk="0" fontAlgn="base" hangingPunct="0">
              <a:spcBef>
                <a:spcPct val="0"/>
              </a:spcBef>
              <a:spcAft>
                <a:spcPct val="0"/>
              </a:spcAft>
              <a:buFont typeface="Arial" panose="020B0604020202020204" pitchFamily="34" charset="0"/>
              <a:buChar char="•"/>
            </a:pPr>
            <a:r>
              <a:rPr lang="en-US" altLang="en-US" sz="1400"/>
              <a:t>Revenue streams vary across subsectors, including subscription-based models, advertising, and service fees</a:t>
            </a:r>
          </a:p>
          <a:p>
            <a:pPr lvl="0" eaLnBrk="0" fontAlgn="base" hangingPunct="0">
              <a:spcBef>
                <a:spcPct val="0"/>
              </a:spcBef>
              <a:spcAft>
                <a:spcPct val="0"/>
              </a:spcAft>
            </a:pPr>
            <a:endParaRPr lang="en-US" altLang="en-US" sz="1400"/>
          </a:p>
          <a:p>
            <a:pPr marL="285750" lvl="0" indent="-285750" eaLnBrk="0" fontAlgn="base" hangingPunct="0">
              <a:spcBef>
                <a:spcPct val="0"/>
              </a:spcBef>
              <a:spcAft>
                <a:spcPct val="0"/>
              </a:spcAft>
              <a:buFont typeface="Arial" panose="020B0604020202020204" pitchFamily="34" charset="0"/>
              <a:buChar char="•"/>
            </a:pPr>
            <a:r>
              <a:rPr lang="en-US" altLang="en-US" sz="1400"/>
              <a:t>Highly influenced by technological disruption, regulation, and shifts in consumer behavior toward digital content</a:t>
            </a:r>
          </a:p>
        </p:txBody>
      </p:sp>
    </p:spTree>
    <p:extLst>
      <p:ext uri="{BB962C8B-B14F-4D97-AF65-F5344CB8AC3E}">
        <p14:creationId xmlns:p14="http://schemas.microsoft.com/office/powerpoint/2010/main" val="44435498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D3447D-0B49-0C2B-A433-CF429347BE1D}"/>
              </a:ext>
            </a:extLst>
          </p:cNvPr>
          <p:cNvSpPr>
            <a:spLocks noGrp="1"/>
          </p:cNvSpPr>
          <p:nvPr>
            <p:ph type="title"/>
          </p:nvPr>
        </p:nvSpPr>
        <p:spPr>
          <a:xfrm>
            <a:off x="235428" y="3429000"/>
            <a:ext cx="8673144" cy="668216"/>
          </a:xfrm>
        </p:spPr>
        <p:txBody>
          <a:bodyPr anchor="ctr">
            <a:normAutofit fontScale="90000"/>
          </a:bodyPr>
          <a:lstStyle/>
          <a:p>
            <a:pPr algn="ctr"/>
            <a:r>
              <a:rPr lang="en-US" i="1"/>
              <a:t>Appendix</a:t>
            </a:r>
          </a:p>
        </p:txBody>
      </p:sp>
    </p:spTree>
    <p:extLst>
      <p:ext uri="{BB962C8B-B14F-4D97-AF65-F5344CB8AC3E}">
        <p14:creationId xmlns:p14="http://schemas.microsoft.com/office/powerpoint/2010/main" val="331303143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8FE230-2652-AD34-C1E4-A93221224153}"/>
              </a:ext>
            </a:extLst>
          </p:cNvPr>
          <p:cNvSpPr>
            <a:spLocks noGrp="1"/>
          </p:cNvSpPr>
          <p:nvPr>
            <p:ph type="title"/>
          </p:nvPr>
        </p:nvSpPr>
        <p:spPr/>
        <p:txBody>
          <a:bodyPr>
            <a:normAutofit fontScale="90000"/>
          </a:bodyPr>
          <a:lstStyle/>
          <a:p>
            <a:r>
              <a:rPr lang="en-US"/>
              <a:t>Alphabet DCF</a:t>
            </a:r>
          </a:p>
        </p:txBody>
      </p:sp>
      <p:pic>
        <p:nvPicPr>
          <p:cNvPr id="5" name="Content Placeholder 4">
            <a:extLst>
              <a:ext uri="{FF2B5EF4-FFF2-40B4-BE49-F238E27FC236}">
                <a16:creationId xmlns:a16="http://schemas.microsoft.com/office/drawing/2014/main" id="{5881C6F1-554B-FF59-12F9-6977E9471893}"/>
              </a:ext>
            </a:extLst>
          </p:cNvPr>
          <p:cNvPicPr>
            <a:picLocks noGrp="1" noChangeAspect="1"/>
          </p:cNvPicPr>
          <p:nvPr>
            <p:ph idx="1"/>
          </p:nvPr>
        </p:nvPicPr>
        <p:blipFill>
          <a:blip r:embed="rId2"/>
          <a:stretch>
            <a:fillRect/>
          </a:stretch>
        </p:blipFill>
        <p:spPr>
          <a:xfrm>
            <a:off x="1428750" y="1158952"/>
            <a:ext cx="6343650" cy="2762655"/>
          </a:xfrm>
          <a:prstGeom prst="rect">
            <a:avLst/>
          </a:prstGeom>
        </p:spPr>
      </p:pic>
      <p:pic>
        <p:nvPicPr>
          <p:cNvPr id="4" name="Picture 4" descr="Google logo on transparent white background 13948549 Vector Art at Vecteezy">
            <a:extLst>
              <a:ext uri="{FF2B5EF4-FFF2-40B4-BE49-F238E27FC236}">
                <a16:creationId xmlns:a16="http://schemas.microsoft.com/office/drawing/2014/main" id="{82531891-C33C-7385-E2B0-33F867B2F58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6590" y="205510"/>
            <a:ext cx="731982" cy="731982"/>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E495375C-2AFC-E75E-D13E-4B43C4586BCA}"/>
              </a:ext>
            </a:extLst>
          </p:cNvPr>
          <p:cNvPicPr>
            <a:picLocks noChangeAspect="1"/>
          </p:cNvPicPr>
          <p:nvPr/>
        </p:nvPicPr>
        <p:blipFill>
          <a:blip r:embed="rId4"/>
          <a:stretch>
            <a:fillRect/>
          </a:stretch>
        </p:blipFill>
        <p:spPr>
          <a:xfrm>
            <a:off x="1428750" y="3921607"/>
            <a:ext cx="6343650" cy="2423348"/>
          </a:xfrm>
          <a:prstGeom prst="rect">
            <a:avLst/>
          </a:prstGeom>
        </p:spPr>
      </p:pic>
    </p:spTree>
    <p:extLst>
      <p:ext uri="{BB962C8B-B14F-4D97-AF65-F5344CB8AC3E}">
        <p14:creationId xmlns:p14="http://schemas.microsoft.com/office/powerpoint/2010/main" val="106165756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FCA2FC-9973-675D-7C1A-4ABAE28A7E71}"/>
              </a:ext>
            </a:extLst>
          </p:cNvPr>
          <p:cNvSpPr>
            <a:spLocks noGrp="1"/>
          </p:cNvSpPr>
          <p:nvPr>
            <p:ph type="title"/>
          </p:nvPr>
        </p:nvSpPr>
        <p:spPr/>
        <p:txBody>
          <a:bodyPr>
            <a:normAutofit fontScale="90000"/>
          </a:bodyPr>
          <a:lstStyle/>
          <a:p>
            <a:r>
              <a:rPr lang="en-US">
                <a:latin typeface="Arial"/>
                <a:cs typeface="Arial"/>
              </a:rPr>
              <a:t>Meta DCF</a:t>
            </a:r>
            <a:endParaRPr lang="en-US"/>
          </a:p>
        </p:txBody>
      </p:sp>
      <p:pic>
        <p:nvPicPr>
          <p:cNvPr id="7" name="Picture 2">
            <a:extLst>
              <a:ext uri="{FF2B5EF4-FFF2-40B4-BE49-F238E27FC236}">
                <a16:creationId xmlns:a16="http://schemas.microsoft.com/office/drawing/2014/main" id="{D47CECBD-3A37-AB15-6546-477DD8E79D1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49774" y="189928"/>
            <a:ext cx="1381760" cy="77724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AE53D93D-314D-FE34-0FE3-D5D8594C74E2}"/>
              </a:ext>
            </a:extLst>
          </p:cNvPr>
          <p:cNvPicPr>
            <a:picLocks noChangeAspect="1"/>
          </p:cNvPicPr>
          <p:nvPr/>
        </p:nvPicPr>
        <p:blipFill>
          <a:blip r:embed="rId3"/>
          <a:srcRect t="1469" b="1"/>
          <a:stretch>
            <a:fillRect/>
          </a:stretch>
        </p:blipFill>
        <p:spPr>
          <a:xfrm>
            <a:off x="1834363" y="1134533"/>
            <a:ext cx="5475273" cy="5065355"/>
          </a:xfrm>
          <a:prstGeom prst="rect">
            <a:avLst/>
          </a:prstGeom>
        </p:spPr>
      </p:pic>
    </p:spTree>
    <p:extLst>
      <p:ext uri="{BB962C8B-B14F-4D97-AF65-F5344CB8AC3E}">
        <p14:creationId xmlns:p14="http://schemas.microsoft.com/office/powerpoint/2010/main" val="327399266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20F637-DAB4-6F12-F1A6-47B2CF1DD54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2F8C9F4-32EC-DBA4-667C-8896C88A4EB9}"/>
              </a:ext>
            </a:extLst>
          </p:cNvPr>
          <p:cNvSpPr>
            <a:spLocks noGrp="1"/>
          </p:cNvSpPr>
          <p:nvPr>
            <p:ph type="title"/>
          </p:nvPr>
        </p:nvSpPr>
        <p:spPr/>
        <p:txBody>
          <a:bodyPr>
            <a:normAutofit fontScale="90000"/>
          </a:bodyPr>
          <a:lstStyle/>
          <a:p>
            <a:pPr algn="ctr"/>
            <a:r>
              <a:rPr lang="en-US">
                <a:latin typeface="Arial"/>
                <a:cs typeface="Arial"/>
              </a:rPr>
              <a:t>Disney DCF</a:t>
            </a:r>
            <a:endParaRPr lang="en-US"/>
          </a:p>
        </p:txBody>
      </p:sp>
      <p:pic>
        <p:nvPicPr>
          <p:cNvPr id="8" name="Picture 7" descr="A screenshot of a spreadsheet&#10;&#10;AI-generated content may be incorrect.">
            <a:extLst>
              <a:ext uri="{FF2B5EF4-FFF2-40B4-BE49-F238E27FC236}">
                <a16:creationId xmlns:a16="http://schemas.microsoft.com/office/drawing/2014/main" id="{1E8250E9-E1CD-B982-C13E-2E59676ECB65}"/>
              </a:ext>
            </a:extLst>
          </p:cNvPr>
          <p:cNvPicPr>
            <a:picLocks noChangeAspect="1"/>
          </p:cNvPicPr>
          <p:nvPr/>
        </p:nvPicPr>
        <p:blipFill>
          <a:blip r:embed="rId2"/>
          <a:stretch>
            <a:fillRect/>
          </a:stretch>
        </p:blipFill>
        <p:spPr>
          <a:xfrm>
            <a:off x="669608" y="1029331"/>
            <a:ext cx="7804785" cy="5828669"/>
          </a:xfrm>
          <a:prstGeom prst="rect">
            <a:avLst/>
          </a:prstGeom>
        </p:spPr>
      </p:pic>
      <p:pic>
        <p:nvPicPr>
          <p:cNvPr id="3" name="Picture 2" descr="Disney Logo Stock Illustrations – 260 Disney Logo Stock ...">
            <a:extLst>
              <a:ext uri="{FF2B5EF4-FFF2-40B4-BE49-F238E27FC236}">
                <a16:creationId xmlns:a16="http://schemas.microsoft.com/office/drawing/2014/main" id="{D374E4F8-A2CF-211B-C4E8-A8543320F690}"/>
              </a:ext>
            </a:extLst>
          </p:cNvPr>
          <p:cNvPicPr>
            <a:picLocks noChangeAspect="1"/>
          </p:cNvPicPr>
          <p:nvPr/>
        </p:nvPicPr>
        <p:blipFill>
          <a:blip r:embed="rId3"/>
          <a:stretch>
            <a:fillRect/>
          </a:stretch>
        </p:blipFill>
        <p:spPr>
          <a:xfrm>
            <a:off x="7930619" y="233539"/>
            <a:ext cx="973315" cy="675924"/>
          </a:xfrm>
          <a:prstGeom prst="rect">
            <a:avLst/>
          </a:prstGeom>
        </p:spPr>
      </p:pic>
    </p:spTree>
    <p:extLst>
      <p:ext uri="{BB962C8B-B14F-4D97-AF65-F5344CB8AC3E}">
        <p14:creationId xmlns:p14="http://schemas.microsoft.com/office/powerpoint/2010/main" val="256271834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F93EC1-D45C-B90A-6BCA-37260FAF8D64}"/>
              </a:ext>
            </a:extLst>
          </p:cNvPr>
          <p:cNvSpPr>
            <a:spLocks noGrp="1"/>
          </p:cNvSpPr>
          <p:nvPr>
            <p:ph type="title"/>
          </p:nvPr>
        </p:nvSpPr>
        <p:spPr/>
        <p:txBody>
          <a:bodyPr>
            <a:normAutofit fontScale="90000"/>
          </a:bodyPr>
          <a:lstStyle/>
          <a:p>
            <a:r>
              <a:rPr lang="en-US">
                <a:latin typeface="Arial"/>
                <a:cs typeface="Arial"/>
              </a:rPr>
              <a:t>Verizon DCF</a:t>
            </a:r>
            <a:endParaRPr lang="en-US"/>
          </a:p>
        </p:txBody>
      </p:sp>
      <p:pic>
        <p:nvPicPr>
          <p:cNvPr id="4" name="Content Placeholder 3" descr="A screenshot of a document&#10;&#10;AI-generated content may be incorrect.">
            <a:extLst>
              <a:ext uri="{FF2B5EF4-FFF2-40B4-BE49-F238E27FC236}">
                <a16:creationId xmlns:a16="http://schemas.microsoft.com/office/drawing/2014/main" id="{4EE45BCC-CF1D-B001-4061-D5AA876FFD3E}"/>
              </a:ext>
            </a:extLst>
          </p:cNvPr>
          <p:cNvPicPr>
            <a:picLocks noGrp="1" noChangeAspect="1"/>
          </p:cNvPicPr>
          <p:nvPr>
            <p:ph idx="1"/>
          </p:nvPr>
        </p:nvPicPr>
        <p:blipFill>
          <a:blip r:embed="rId2"/>
          <a:stretch>
            <a:fillRect/>
          </a:stretch>
        </p:blipFill>
        <p:spPr>
          <a:xfrm>
            <a:off x="33917" y="1159785"/>
            <a:ext cx="9110082" cy="4848432"/>
          </a:xfrm>
          <a:prstGeom prst="rect">
            <a:avLst/>
          </a:prstGeom>
        </p:spPr>
      </p:pic>
    </p:spTree>
    <p:extLst>
      <p:ext uri="{BB962C8B-B14F-4D97-AF65-F5344CB8AC3E}">
        <p14:creationId xmlns:p14="http://schemas.microsoft.com/office/powerpoint/2010/main" val="736063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2B573E-097E-E842-DFA3-2CD0B4DBA91E}"/>
              </a:ext>
            </a:extLst>
          </p:cNvPr>
          <p:cNvSpPr>
            <a:spLocks noGrp="1"/>
          </p:cNvSpPr>
          <p:nvPr>
            <p:ph type="title"/>
          </p:nvPr>
        </p:nvSpPr>
        <p:spPr/>
        <p:txBody>
          <a:bodyPr>
            <a:normAutofit fontScale="90000"/>
          </a:bodyPr>
          <a:lstStyle/>
          <a:p>
            <a:r>
              <a:rPr lang="en-US"/>
              <a:t>Alphabet Inc, Class A</a:t>
            </a:r>
          </a:p>
        </p:txBody>
      </p:sp>
      <p:pic>
        <p:nvPicPr>
          <p:cNvPr id="4" name="Picture 4" descr="Google logo on transparent white background 13948549 Vector Art at Vecteezy">
            <a:extLst>
              <a:ext uri="{FF2B5EF4-FFF2-40B4-BE49-F238E27FC236}">
                <a16:creationId xmlns:a16="http://schemas.microsoft.com/office/drawing/2014/main" id="{A907E5FD-2711-9C29-E4FB-0C249C753E2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76590" y="205510"/>
            <a:ext cx="731982" cy="731982"/>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BCAD2E71-20B8-5E61-7EC8-1B34D6EAEC53}"/>
              </a:ext>
            </a:extLst>
          </p:cNvPr>
          <p:cNvSpPr txBox="1"/>
          <p:nvPr/>
        </p:nvSpPr>
        <p:spPr>
          <a:xfrm>
            <a:off x="235429" y="1111407"/>
            <a:ext cx="5530372" cy="5047536"/>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lang="en-US" altLang="en-US" sz="1400" b="1">
                <a:cs typeface="Times New Roman" panose="02020603050405020304" pitchFamily="18" charset="0"/>
              </a:rPr>
              <a:t>Overview:</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1400" b="0" i="0" u="none" strike="noStrike" cap="none" normalizeH="0" baseline="0">
                <a:ln>
                  <a:noFill/>
                </a:ln>
                <a:effectLst/>
                <a:cs typeface="Times New Roman" panose="02020603050405020304" pitchFamily="18" charset="0"/>
              </a:rPr>
              <a:t>Alphabet operates as a global technology platform company built around its core Google ecosystem. Through its main segments, it delivers products and services across search, digital advertising, YouTube, cloud infrastructure, AI solutions, software, and consumer platforms used by billions of people worldwide.</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endParaRPr kumimoji="0" lang="en-US" altLang="en-US" sz="1400" b="0" i="0" u="none" strike="noStrike" cap="none" normalizeH="0" baseline="0">
              <a:ln>
                <a:noFill/>
              </a:ln>
              <a:effectLst/>
              <a:cs typeface="Times New Roman" panose="02020603050405020304" pitchFamily="18" charset="0"/>
            </a:endParaRPr>
          </a:p>
          <a:p>
            <a:pPr marL="285750" indent="-285750" eaLnBrk="0" fontAlgn="base" hangingPunct="0">
              <a:spcBef>
                <a:spcPct val="0"/>
              </a:spcBef>
              <a:spcAft>
                <a:spcPct val="0"/>
              </a:spcAft>
              <a:buFont typeface="Arial" panose="020B0604020202020204" pitchFamily="34" charset="0"/>
              <a:buChar char="•"/>
            </a:pPr>
            <a:r>
              <a:rPr lang="en-US" altLang="en-US" sz="1400">
                <a:cs typeface="Times New Roman" panose="02020603050405020304" pitchFamily="18" charset="0"/>
              </a:rPr>
              <a:t>Alphabet’s revenue is heavily driven by advertising, primarily through Google Search and YouTube, though it is increasingly diversifying into high-growth areas like cloud computing and artificial intelligence.</a:t>
            </a:r>
          </a:p>
          <a:p>
            <a:pPr marL="285750" indent="-285750" eaLnBrk="0" fontAlgn="base" hangingPunct="0">
              <a:spcBef>
                <a:spcPct val="0"/>
              </a:spcBef>
              <a:spcAft>
                <a:spcPct val="0"/>
              </a:spcAft>
              <a:buFont typeface="Arial" panose="020B0604020202020204" pitchFamily="34" charset="0"/>
              <a:buChar char="•"/>
            </a:pPr>
            <a:endParaRPr lang="en-US" altLang="en-US" sz="1400">
              <a:cs typeface="Times New Roman" panose="02020603050405020304" pitchFamily="18" charset="0"/>
            </a:endParaRPr>
          </a:p>
          <a:p>
            <a:pPr eaLnBrk="0" fontAlgn="base" hangingPunct="0">
              <a:spcBef>
                <a:spcPct val="0"/>
              </a:spcBef>
              <a:spcAft>
                <a:spcPct val="0"/>
              </a:spcAft>
            </a:pPr>
            <a:r>
              <a:rPr lang="en-US" altLang="en-US" sz="1400" b="1">
                <a:cs typeface="Times New Roman" panose="02020603050405020304" pitchFamily="18" charset="0"/>
              </a:rPr>
              <a:t>Risks:</a:t>
            </a:r>
          </a:p>
          <a:p>
            <a:pPr marL="285750" indent="-285750" eaLnBrk="0" fontAlgn="base" hangingPunct="0">
              <a:spcBef>
                <a:spcPct val="0"/>
              </a:spcBef>
              <a:spcAft>
                <a:spcPct val="0"/>
              </a:spcAft>
              <a:buFont typeface="Arial" panose="020B0604020202020204" pitchFamily="34" charset="0"/>
              <a:buChar char="•"/>
            </a:pPr>
            <a:r>
              <a:rPr lang="en-US" altLang="en-US" sz="1400">
                <a:cs typeface="Times New Roman" panose="02020603050405020304" pitchFamily="18" charset="0"/>
              </a:rPr>
              <a:t>Google’s core business is heavily reliant on advertising, making it highly sensitive to economic slowdowns and reductions in corporate ad spending.</a:t>
            </a:r>
          </a:p>
          <a:p>
            <a:pPr marL="285750" indent="-285750" eaLnBrk="0" fontAlgn="base" hangingPunct="0">
              <a:spcBef>
                <a:spcPct val="0"/>
              </a:spcBef>
              <a:spcAft>
                <a:spcPct val="0"/>
              </a:spcAft>
              <a:buFont typeface="Arial" panose="020B0604020202020204" pitchFamily="34" charset="0"/>
              <a:buChar char="•"/>
            </a:pPr>
            <a:endParaRPr lang="en-US" altLang="en-US" sz="1400">
              <a:cs typeface="Times New Roman" panose="02020603050405020304" pitchFamily="18" charset="0"/>
            </a:endParaRPr>
          </a:p>
          <a:p>
            <a:pPr marL="285750" indent="-285750" eaLnBrk="0" fontAlgn="base" hangingPunct="0">
              <a:spcBef>
                <a:spcPct val="0"/>
              </a:spcBef>
              <a:spcAft>
                <a:spcPct val="0"/>
              </a:spcAft>
              <a:buFont typeface="Arial" panose="020B0604020202020204" pitchFamily="34" charset="0"/>
              <a:buChar char="•"/>
            </a:pPr>
            <a:r>
              <a:rPr lang="en-US" altLang="en-US" sz="1400">
                <a:cs typeface="Times New Roman" panose="02020603050405020304" pitchFamily="18" charset="0"/>
              </a:rPr>
              <a:t>Rising AI-related capital expenditures could pressure margins if revenue growth does not keep pace with increased infrastructure spending.</a:t>
            </a:r>
          </a:p>
          <a:p>
            <a:pPr marL="285750" indent="-285750" eaLnBrk="0" fontAlgn="base" hangingPunct="0">
              <a:spcBef>
                <a:spcPct val="0"/>
              </a:spcBef>
              <a:spcAft>
                <a:spcPct val="0"/>
              </a:spcAft>
              <a:buFont typeface="Arial" panose="020B0604020202020204" pitchFamily="34" charset="0"/>
              <a:buChar char="•"/>
            </a:pPr>
            <a:endParaRPr lang="en-US" altLang="en-US" sz="1400">
              <a:cs typeface="Times New Roman" panose="02020603050405020304" pitchFamily="18" charset="0"/>
            </a:endParaRPr>
          </a:p>
          <a:p>
            <a:pPr marL="285750" indent="-285750" eaLnBrk="0" fontAlgn="base" hangingPunct="0">
              <a:spcBef>
                <a:spcPct val="0"/>
              </a:spcBef>
              <a:spcAft>
                <a:spcPct val="0"/>
              </a:spcAft>
              <a:buFont typeface="Arial" panose="020B0604020202020204" pitchFamily="34" charset="0"/>
              <a:buChar char="•"/>
            </a:pPr>
            <a:r>
              <a:rPr lang="en-US" altLang="en-US" sz="1400">
                <a:cs typeface="Times New Roman" panose="02020603050405020304" pitchFamily="18" charset="0"/>
              </a:rPr>
              <a:t>Ongoing antitrust and regulatory scrutiny could force structural changes to Google’s business model, impacting its competitive advantage and long-term growth.</a:t>
            </a:r>
            <a:endParaRPr kumimoji="0" lang="en-US" altLang="en-US" sz="1600" b="0" i="0" u="none" strike="noStrike" cap="none" normalizeH="0" baseline="0">
              <a:ln>
                <a:noFill/>
              </a:ln>
              <a:effectLst/>
              <a:cs typeface="Times New Roman" panose="02020603050405020304" pitchFamily="18" charset="0"/>
            </a:endParaRPr>
          </a:p>
        </p:txBody>
      </p:sp>
      <p:graphicFrame>
        <p:nvGraphicFramePr>
          <p:cNvPr id="6" name="Table 5">
            <a:extLst>
              <a:ext uri="{FF2B5EF4-FFF2-40B4-BE49-F238E27FC236}">
                <a16:creationId xmlns:a16="http://schemas.microsoft.com/office/drawing/2014/main" id="{257CB25E-071A-3433-3FF6-A2F8EE52CB13}"/>
              </a:ext>
            </a:extLst>
          </p:cNvPr>
          <p:cNvGraphicFramePr>
            <a:graphicFrameLocks noGrp="1"/>
          </p:cNvGraphicFramePr>
          <p:nvPr>
            <p:extLst>
              <p:ext uri="{D42A27DB-BD31-4B8C-83A1-F6EECF244321}">
                <p14:modId xmlns:p14="http://schemas.microsoft.com/office/powerpoint/2010/main" val="3911531116"/>
              </p:ext>
            </p:extLst>
          </p:nvPr>
        </p:nvGraphicFramePr>
        <p:xfrm>
          <a:off x="5765801" y="1111407"/>
          <a:ext cx="3064932" cy="2783262"/>
        </p:xfrm>
        <a:graphic>
          <a:graphicData uri="http://schemas.openxmlformats.org/drawingml/2006/table">
            <a:tbl>
              <a:tblPr firstRow="1" bandRow="1">
                <a:tableStyleId>{5C22544A-7EE6-4342-B048-85BDC9FD1C3A}</a:tableStyleId>
              </a:tblPr>
              <a:tblGrid>
                <a:gridCol w="971808">
                  <a:extLst>
                    <a:ext uri="{9D8B030D-6E8A-4147-A177-3AD203B41FA5}">
                      <a16:colId xmlns:a16="http://schemas.microsoft.com/office/drawing/2014/main" val="3663179562"/>
                    </a:ext>
                  </a:extLst>
                </a:gridCol>
                <a:gridCol w="2093124">
                  <a:extLst>
                    <a:ext uri="{9D8B030D-6E8A-4147-A177-3AD203B41FA5}">
                      <a16:colId xmlns:a16="http://schemas.microsoft.com/office/drawing/2014/main" val="3473122075"/>
                    </a:ext>
                  </a:extLst>
                </a:gridCol>
              </a:tblGrid>
              <a:tr h="541190">
                <a:tc>
                  <a:txBody>
                    <a:bodyPr/>
                    <a:lstStyle/>
                    <a:p>
                      <a:r>
                        <a:rPr lang="en-US" sz="1400" b="1">
                          <a:solidFill>
                            <a:schemeClr val="tx1"/>
                          </a:solidFill>
                          <a:latin typeface="+mn-lt"/>
                          <a:cs typeface="Times New Roman" panose="02020603050405020304" pitchFamily="18" charset="0"/>
                        </a:rPr>
                        <a:t>Sector:</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8100" cmpd="sng">
                      <a:noFill/>
                    </a:lnB>
                    <a:lnTlToBr w="12700" cmpd="sng">
                      <a:noFill/>
                      <a:prstDash val="solid"/>
                    </a:lnTlToBr>
                    <a:lnBlToTr w="12700" cmpd="sng">
                      <a:noFill/>
                      <a:prstDash val="solid"/>
                    </a:lnBlToTr>
                    <a:solidFill>
                      <a:srgbClr val="D9EAF7"/>
                    </a:solidFill>
                  </a:tcPr>
                </a:tc>
                <a:tc>
                  <a:txBody>
                    <a:bodyPr/>
                    <a:lstStyle/>
                    <a:p>
                      <a:r>
                        <a:rPr lang="en-US" sz="1400" b="0">
                          <a:solidFill>
                            <a:schemeClr val="tx1"/>
                          </a:solidFill>
                          <a:latin typeface="+mn-lt"/>
                          <a:cs typeface="Times New Roman" panose="02020603050405020304" pitchFamily="18" charset="0"/>
                        </a:rPr>
                        <a:t>Communication Services</a:t>
                      </a: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28575" cap="flat" cmpd="sng" algn="ctr">
                      <a:solidFill>
                        <a:schemeClr val="tx1"/>
                      </a:solidFill>
                      <a:prstDash val="solid"/>
                      <a:round/>
                      <a:headEnd type="none" w="med" len="med"/>
                      <a:tailEnd type="none" w="med" len="med"/>
                    </a:lnT>
                    <a:lnB w="38100" cmpd="sng">
                      <a:noFill/>
                    </a:lnB>
                    <a:lnTlToBr w="12700" cmpd="sng">
                      <a:noFill/>
                      <a:prstDash val="solid"/>
                    </a:lnTlToBr>
                    <a:lnBlToTr w="12700" cmpd="sng">
                      <a:noFill/>
                      <a:prstDash val="solid"/>
                    </a:lnBlToTr>
                    <a:solidFill>
                      <a:srgbClr val="D9EAF7"/>
                    </a:solidFill>
                  </a:tcPr>
                </a:tc>
                <a:extLst>
                  <a:ext uri="{0D108BD9-81ED-4DB2-BD59-A6C34878D82A}">
                    <a16:rowId xmlns:a16="http://schemas.microsoft.com/office/drawing/2014/main" val="3666046727"/>
                  </a:ext>
                </a:extLst>
              </a:tr>
              <a:tr h="541190">
                <a:tc>
                  <a:txBody>
                    <a:bodyPr/>
                    <a:lstStyle/>
                    <a:p>
                      <a:r>
                        <a:rPr lang="en-US" sz="1400" b="1">
                          <a:solidFill>
                            <a:schemeClr val="tx1"/>
                          </a:solidFill>
                          <a:latin typeface="+mn-lt"/>
                          <a:cs typeface="Times New Roman" panose="02020603050405020304" pitchFamily="18" charset="0"/>
                        </a:rPr>
                        <a:t>Industry:</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38100" cmpd="sng">
                      <a:noFill/>
                    </a:lnT>
                    <a:lnB w="12700" cmpd="sng">
                      <a:noFill/>
                    </a:lnB>
                    <a:lnTlToBr w="12700" cmpd="sng">
                      <a:noFill/>
                      <a:prstDash val="solid"/>
                    </a:lnTlToBr>
                    <a:lnBlToTr w="12700" cmpd="sng">
                      <a:noFill/>
                      <a:prstDash val="solid"/>
                    </a:lnBlToTr>
                    <a:solidFill>
                      <a:schemeClr val="bg1"/>
                    </a:solidFill>
                  </a:tcPr>
                </a:tc>
                <a:tc>
                  <a:txBody>
                    <a:bodyPr/>
                    <a:lstStyle/>
                    <a:p>
                      <a:r>
                        <a:rPr lang="en-US" sz="1400">
                          <a:solidFill>
                            <a:schemeClr val="tx1"/>
                          </a:solidFill>
                          <a:latin typeface="+mn-lt"/>
                          <a:cs typeface="Times New Roman" panose="02020603050405020304" pitchFamily="18" charset="0"/>
                        </a:rPr>
                        <a:t>Interactive Media &amp; Services</a:t>
                      </a: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381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872701307"/>
                  </a:ext>
                </a:extLst>
              </a:tr>
              <a:tr h="309251">
                <a:tc>
                  <a:txBody>
                    <a:bodyPr/>
                    <a:lstStyle/>
                    <a:p>
                      <a:r>
                        <a:rPr lang="en-US" sz="1400" b="1">
                          <a:solidFill>
                            <a:schemeClr val="tx1"/>
                          </a:solidFill>
                          <a:latin typeface="+mn-lt"/>
                          <a:cs typeface="Times New Roman" panose="02020603050405020304" pitchFamily="18" charset="0"/>
                        </a:rPr>
                        <a:t>Price:</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D9EAF7"/>
                    </a:solidFill>
                  </a:tcPr>
                </a:tc>
                <a:tc>
                  <a:txBody>
                    <a:bodyPr/>
                    <a:lstStyle/>
                    <a:p>
                      <a:r>
                        <a:rPr lang="en-US" sz="1400">
                          <a:solidFill>
                            <a:schemeClr val="tx1"/>
                          </a:solidFill>
                          <a:latin typeface="+mn-lt"/>
                          <a:cs typeface="Times New Roman" panose="02020603050405020304" pitchFamily="18" charset="0"/>
                        </a:rPr>
                        <a:t>$332.29</a:t>
                      </a:r>
                      <a:endParaRPr lang="en-US" sz="1400" dirty="0">
                        <a:solidFill>
                          <a:schemeClr val="tx1"/>
                        </a:solidFill>
                        <a:latin typeface="+mn-lt"/>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D9EAF7"/>
                    </a:solidFill>
                  </a:tcPr>
                </a:tc>
                <a:extLst>
                  <a:ext uri="{0D108BD9-81ED-4DB2-BD59-A6C34878D82A}">
                    <a16:rowId xmlns:a16="http://schemas.microsoft.com/office/drawing/2014/main" val="3552585297"/>
                  </a:ext>
                </a:extLst>
              </a:tr>
              <a:tr h="309251">
                <a:tc>
                  <a:txBody>
                    <a:bodyPr/>
                    <a:lstStyle/>
                    <a:p>
                      <a:r>
                        <a:rPr lang="en-US" sz="1400" b="1">
                          <a:solidFill>
                            <a:schemeClr val="tx1"/>
                          </a:solidFill>
                          <a:latin typeface="+mn-lt"/>
                          <a:cs typeface="Times New Roman" panose="02020603050405020304" pitchFamily="18" charset="0"/>
                        </a:rPr>
                        <a:t>Beta:</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r>
                        <a:rPr lang="en-US" sz="1400">
                          <a:solidFill>
                            <a:schemeClr val="tx1"/>
                          </a:solidFill>
                          <a:latin typeface="+mn-lt"/>
                          <a:cs typeface="Times New Roman" panose="02020603050405020304" pitchFamily="18" charset="0"/>
                        </a:rPr>
                        <a:t>1.13</a:t>
                      </a: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65393672"/>
                  </a:ext>
                </a:extLst>
              </a:tr>
              <a:tr h="541190">
                <a:tc>
                  <a:txBody>
                    <a:bodyPr/>
                    <a:lstStyle/>
                    <a:p>
                      <a:r>
                        <a:rPr lang="en-US" sz="1400" b="1">
                          <a:solidFill>
                            <a:schemeClr val="tx1"/>
                          </a:solidFill>
                          <a:latin typeface="+mn-lt"/>
                          <a:cs typeface="Times New Roman" panose="02020603050405020304" pitchFamily="18" charset="0"/>
                        </a:rPr>
                        <a:t>Market Cap:</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D9EAF7"/>
                    </a:solidFill>
                  </a:tcPr>
                </a:tc>
                <a:tc>
                  <a:txBody>
                    <a:bodyPr/>
                    <a:lstStyle/>
                    <a:p>
                      <a:r>
                        <a:rPr lang="en-US" sz="1400">
                          <a:solidFill>
                            <a:schemeClr val="tx1"/>
                          </a:solidFill>
                          <a:latin typeface="+mn-lt"/>
                          <a:cs typeface="Times New Roman" panose="02020603050405020304" pitchFamily="18" charset="0"/>
                        </a:rPr>
                        <a:t>4.133T</a:t>
                      </a: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D9EAF7"/>
                    </a:solidFill>
                  </a:tcPr>
                </a:tc>
                <a:extLst>
                  <a:ext uri="{0D108BD9-81ED-4DB2-BD59-A6C34878D82A}">
                    <a16:rowId xmlns:a16="http://schemas.microsoft.com/office/drawing/2014/main" val="706244990"/>
                  </a:ext>
                </a:extLst>
              </a:tr>
              <a:tr h="541190">
                <a:tc>
                  <a:txBody>
                    <a:bodyPr/>
                    <a:lstStyle/>
                    <a:p>
                      <a:r>
                        <a:rPr lang="en-US" sz="1400" b="1">
                          <a:solidFill>
                            <a:schemeClr val="tx1"/>
                          </a:solidFill>
                          <a:latin typeface="+mn-lt"/>
                          <a:cs typeface="Times New Roman" panose="02020603050405020304" pitchFamily="18" charset="0"/>
                        </a:rPr>
                        <a:t>Shares Outs.</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1400">
                          <a:solidFill>
                            <a:schemeClr val="tx1"/>
                          </a:solidFill>
                          <a:latin typeface="+mn-lt"/>
                          <a:cs typeface="Times New Roman" panose="02020603050405020304" pitchFamily="18" charset="0"/>
                        </a:rPr>
                        <a:t>5.82B</a:t>
                      </a: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mpd="sng">
                      <a:noFill/>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689675617"/>
                  </a:ext>
                </a:extLst>
              </a:tr>
            </a:tbl>
          </a:graphicData>
        </a:graphic>
      </p:graphicFrame>
      <p:pic>
        <p:nvPicPr>
          <p:cNvPr id="8" name="Picture 7">
            <a:extLst>
              <a:ext uri="{FF2B5EF4-FFF2-40B4-BE49-F238E27FC236}">
                <a16:creationId xmlns:a16="http://schemas.microsoft.com/office/drawing/2014/main" id="{D8AF74AE-9954-FDBA-008D-5DD58E02ADAA}"/>
              </a:ext>
            </a:extLst>
          </p:cNvPr>
          <p:cNvPicPr>
            <a:picLocks noChangeAspect="1"/>
          </p:cNvPicPr>
          <p:nvPr/>
        </p:nvPicPr>
        <p:blipFill>
          <a:blip r:embed="rId3"/>
          <a:stretch>
            <a:fillRect/>
          </a:stretch>
        </p:blipFill>
        <p:spPr>
          <a:xfrm>
            <a:off x="5765801" y="4027842"/>
            <a:ext cx="3064932" cy="2830158"/>
          </a:xfrm>
          <a:prstGeom prst="rect">
            <a:avLst/>
          </a:prstGeom>
        </p:spPr>
      </p:pic>
    </p:spTree>
    <p:extLst>
      <p:ext uri="{BB962C8B-B14F-4D97-AF65-F5344CB8AC3E}">
        <p14:creationId xmlns:p14="http://schemas.microsoft.com/office/powerpoint/2010/main" val="29704949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25FA39-DC84-F34C-ABDA-E794A704406E}"/>
              </a:ext>
            </a:extLst>
          </p:cNvPr>
          <p:cNvSpPr>
            <a:spLocks noGrp="1"/>
          </p:cNvSpPr>
          <p:nvPr>
            <p:ph type="title"/>
          </p:nvPr>
        </p:nvSpPr>
        <p:spPr/>
        <p:txBody>
          <a:bodyPr>
            <a:normAutofit fontScale="90000"/>
          </a:bodyPr>
          <a:lstStyle/>
          <a:p>
            <a:r>
              <a:rPr lang="en-US"/>
              <a:t>Business Analysis</a:t>
            </a:r>
          </a:p>
        </p:txBody>
      </p:sp>
      <p:pic>
        <p:nvPicPr>
          <p:cNvPr id="4" name="Picture 4" descr="Google logo on transparent white background 13948549 Vector Art at Vecteezy">
            <a:extLst>
              <a:ext uri="{FF2B5EF4-FFF2-40B4-BE49-F238E27FC236}">
                <a16:creationId xmlns:a16="http://schemas.microsoft.com/office/drawing/2014/main" id="{C31146E8-8A0B-9A6A-9DA9-169C84E9688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76590" y="205510"/>
            <a:ext cx="731982" cy="731982"/>
          </a:xfrm>
          <a:prstGeom prst="rect">
            <a:avLst/>
          </a:prstGeom>
          <a:noFill/>
          <a:extLst>
            <a:ext uri="{909E8E84-426E-40DD-AFC4-6F175D3DCCD1}">
              <a14:hiddenFill xmlns:a14="http://schemas.microsoft.com/office/drawing/2010/main">
                <a:solidFill>
                  <a:srgbClr val="FFFFFF"/>
                </a:solidFill>
              </a14:hiddenFill>
            </a:ext>
          </a:extLst>
        </p:spPr>
      </p:pic>
      <p:sp>
        <p:nvSpPr>
          <p:cNvPr id="5" name="Content Placeholder 2">
            <a:extLst>
              <a:ext uri="{FF2B5EF4-FFF2-40B4-BE49-F238E27FC236}">
                <a16:creationId xmlns:a16="http://schemas.microsoft.com/office/drawing/2014/main" id="{F109A6D7-F5CE-34E5-D42B-6D633935C18B}"/>
              </a:ext>
            </a:extLst>
          </p:cNvPr>
          <p:cNvSpPr>
            <a:spLocks noGrp="1"/>
          </p:cNvSpPr>
          <p:nvPr>
            <p:ph idx="1"/>
          </p:nvPr>
        </p:nvSpPr>
        <p:spPr>
          <a:xfrm>
            <a:off x="101600" y="1156759"/>
            <a:ext cx="8729133" cy="3982508"/>
          </a:xfrm>
          <a:solidFill>
            <a:schemeClr val="bg1"/>
          </a:solidFill>
        </p:spPr>
        <p:txBody>
          <a:bodyPr/>
          <a:lstStyle/>
          <a:p>
            <a:pPr marL="0" indent="0" algn="ctr">
              <a:buNone/>
            </a:pPr>
            <a:r>
              <a:rPr lang="en-US" sz="1800" b="1">
                <a:latin typeface="+mn-lt"/>
              </a:rPr>
              <a:t>3 Business Segments</a:t>
            </a:r>
          </a:p>
          <a:p>
            <a:pPr marL="0" indent="0" algn="ctr">
              <a:buNone/>
            </a:pPr>
            <a:r>
              <a:rPr lang="en-US" sz="1800" b="1" u="sng">
                <a:latin typeface="+mn-lt"/>
              </a:rPr>
              <a:t>Google Services:</a:t>
            </a:r>
            <a:r>
              <a:rPr lang="en-US" sz="1800" b="1">
                <a:latin typeface="+mn-lt"/>
              </a:rPr>
              <a:t>                               </a:t>
            </a:r>
            <a:r>
              <a:rPr lang="en-US" sz="1800" b="1" u="sng">
                <a:latin typeface="+mn-lt"/>
              </a:rPr>
              <a:t>Google Cloud:</a:t>
            </a:r>
            <a:r>
              <a:rPr lang="en-US" sz="1800" b="1">
                <a:latin typeface="+mn-lt"/>
              </a:rPr>
              <a:t>                                         </a:t>
            </a:r>
            <a:r>
              <a:rPr lang="en-US" sz="1800" b="1" u="sng">
                <a:latin typeface="+mn-lt"/>
              </a:rPr>
              <a:t>Other Bets:</a:t>
            </a:r>
          </a:p>
          <a:p>
            <a:pPr marL="0" indent="0">
              <a:buNone/>
            </a:pPr>
            <a:endParaRPr lang="en-US" b="1" u="sng">
              <a:latin typeface="+mn-lt"/>
            </a:endParaRPr>
          </a:p>
        </p:txBody>
      </p:sp>
      <p:sp>
        <p:nvSpPr>
          <p:cNvPr id="6" name="TextBox 5">
            <a:extLst>
              <a:ext uri="{FF2B5EF4-FFF2-40B4-BE49-F238E27FC236}">
                <a16:creationId xmlns:a16="http://schemas.microsoft.com/office/drawing/2014/main" id="{AA592D1F-58B5-4B29-3D1E-7BD15C9EA6A4}"/>
              </a:ext>
            </a:extLst>
          </p:cNvPr>
          <p:cNvSpPr txBox="1"/>
          <p:nvPr/>
        </p:nvSpPr>
        <p:spPr>
          <a:xfrm>
            <a:off x="313267" y="1913663"/>
            <a:ext cx="2218267" cy="2677656"/>
          </a:xfrm>
          <a:prstGeom prst="rect">
            <a:avLst/>
          </a:prstGeom>
          <a:noFill/>
        </p:spPr>
        <p:txBody>
          <a:bodyPr wrap="square" rtlCol="0">
            <a:spAutoFit/>
          </a:bodyPr>
          <a:lstStyle/>
          <a:p>
            <a:pPr marL="285750" lvl="0" indent="-285750" eaLnBrk="0" fontAlgn="base" hangingPunct="0">
              <a:spcBef>
                <a:spcPct val="0"/>
              </a:spcBef>
              <a:spcAft>
                <a:spcPct val="0"/>
              </a:spcAft>
              <a:buFont typeface="Arial" panose="020B0604020202020204" pitchFamily="34" charset="0"/>
              <a:buChar char="•"/>
            </a:pPr>
            <a:r>
              <a:rPr lang="en-US" altLang="en-US" sz="1400"/>
              <a:t>Core products include Search, YouTube, Android, Chrome, Gmail, and Maps</a:t>
            </a:r>
          </a:p>
          <a:p>
            <a:pPr lvl="0" eaLnBrk="0" fontAlgn="base" hangingPunct="0">
              <a:spcBef>
                <a:spcPct val="0"/>
              </a:spcBef>
              <a:spcAft>
                <a:spcPct val="0"/>
              </a:spcAft>
            </a:pPr>
            <a:endParaRPr lang="en-US" altLang="en-US" sz="1400"/>
          </a:p>
          <a:p>
            <a:pPr marL="285750" lvl="0" indent="-285750" eaLnBrk="0" fontAlgn="base" hangingPunct="0">
              <a:spcBef>
                <a:spcPct val="0"/>
              </a:spcBef>
              <a:spcAft>
                <a:spcPct val="0"/>
              </a:spcAft>
              <a:buFont typeface="Arial" panose="020B0604020202020204" pitchFamily="34" charset="0"/>
              <a:buChar char="•"/>
            </a:pPr>
            <a:r>
              <a:rPr lang="en-US" altLang="en-US" sz="1400"/>
              <a:t>Driven primarily by advertising and consumer platforms</a:t>
            </a:r>
          </a:p>
          <a:p>
            <a:pPr lvl="0" eaLnBrk="0" fontAlgn="base" hangingPunct="0">
              <a:spcBef>
                <a:spcPct val="0"/>
              </a:spcBef>
              <a:spcAft>
                <a:spcPct val="0"/>
              </a:spcAft>
            </a:pPr>
            <a:endParaRPr lang="en-US" altLang="en-US" sz="1400"/>
          </a:p>
          <a:p>
            <a:pPr marL="285750" indent="-285750" eaLnBrk="0" fontAlgn="base" hangingPunct="0">
              <a:spcBef>
                <a:spcPct val="0"/>
              </a:spcBef>
              <a:spcAft>
                <a:spcPct val="0"/>
              </a:spcAft>
              <a:buFont typeface="Arial" panose="020B0604020202020204" pitchFamily="34" charset="0"/>
              <a:buChar char="•"/>
            </a:pPr>
            <a:r>
              <a:rPr lang="en-US" altLang="en-US" sz="1400"/>
              <a:t>Foundation of Alphabet’s ecosystem and competitive moat</a:t>
            </a:r>
          </a:p>
        </p:txBody>
      </p:sp>
      <p:sp>
        <p:nvSpPr>
          <p:cNvPr id="7" name="Rectangle 5">
            <a:extLst>
              <a:ext uri="{FF2B5EF4-FFF2-40B4-BE49-F238E27FC236}">
                <a16:creationId xmlns:a16="http://schemas.microsoft.com/office/drawing/2014/main" id="{0ED10731-AE00-CE62-269F-C5062135E00B}"/>
              </a:ext>
            </a:extLst>
          </p:cNvPr>
          <p:cNvSpPr>
            <a:spLocks noChangeArrowheads="1"/>
          </p:cNvSpPr>
          <p:nvPr/>
        </p:nvSpPr>
        <p:spPr bwMode="auto">
          <a:xfrm>
            <a:off x="2962814" y="1913663"/>
            <a:ext cx="2750212" cy="2462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1400" b="0" i="0" u="none" strike="noStrike" cap="none" normalizeH="0" baseline="0">
                <a:ln>
                  <a:noFill/>
                </a:ln>
                <a:effectLst/>
              </a:rPr>
              <a:t>Provides infrastructure, data, and AI solutions (GCP, Workspace, Vertex AI)</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endParaRPr kumimoji="0" lang="en-US" altLang="en-US" sz="1400" b="0" i="0" u="none" strike="noStrike" cap="none" normalizeH="0" baseline="0">
              <a:ln>
                <a:noFill/>
              </a:ln>
              <a:effectLst/>
            </a:endParaRP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1400" b="0" i="0" u="none" strike="noStrike" cap="none" normalizeH="0" baseline="0">
                <a:ln>
                  <a:noFill/>
                </a:ln>
                <a:effectLst/>
              </a:rPr>
              <a:t>Benefiting from rising enterprise demand for AI and cloud computing</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endParaRPr kumimoji="0" lang="en-US" altLang="en-US" sz="1400" b="0" i="0" u="none" strike="noStrike" cap="none" normalizeH="0" baseline="0">
              <a:ln>
                <a:noFill/>
              </a:ln>
              <a:effectLst/>
            </a:endParaRP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1400" b="0" i="0" u="none" strike="noStrike" cap="none" normalizeH="0" baseline="0">
                <a:ln>
                  <a:noFill/>
                </a:ln>
                <a:effectLst/>
              </a:rPr>
              <a:t>Fastest-growing segment with strong revenue and margin expansion</a:t>
            </a:r>
          </a:p>
        </p:txBody>
      </p:sp>
      <p:sp>
        <p:nvSpPr>
          <p:cNvPr id="8" name="TextBox 7">
            <a:extLst>
              <a:ext uri="{FF2B5EF4-FFF2-40B4-BE49-F238E27FC236}">
                <a16:creationId xmlns:a16="http://schemas.microsoft.com/office/drawing/2014/main" id="{D3F32644-FFEC-9CF1-7938-3E667C3F53C0}"/>
              </a:ext>
            </a:extLst>
          </p:cNvPr>
          <p:cNvSpPr txBox="1"/>
          <p:nvPr/>
        </p:nvSpPr>
        <p:spPr>
          <a:xfrm>
            <a:off x="5998491" y="1843950"/>
            <a:ext cx="3259667" cy="3170099"/>
          </a:xfrm>
          <a:prstGeom prst="rect">
            <a:avLst/>
          </a:prstGeom>
          <a:noFill/>
        </p:spPr>
        <p:txBody>
          <a:bodyPr wrap="square" rtlCol="0">
            <a:spAutoFit/>
          </a:bodyPr>
          <a:lstStyle/>
          <a:p>
            <a:pPr marL="285750" indent="-285750" eaLnBrk="0" fontAlgn="base" hangingPunct="0">
              <a:spcBef>
                <a:spcPct val="0"/>
              </a:spcBef>
              <a:spcAft>
                <a:spcPct val="0"/>
              </a:spcAft>
              <a:buFont typeface="Arial" panose="020B0604020202020204" pitchFamily="34" charset="0"/>
              <a:buChar char="•"/>
            </a:pPr>
            <a:r>
              <a:rPr lang="en-US" altLang="en-US" sz="1400"/>
              <a:t>Smallest segment with minimal revenue contribution</a:t>
            </a:r>
          </a:p>
          <a:p>
            <a:pPr eaLnBrk="0" fontAlgn="base" hangingPunct="0">
              <a:spcBef>
                <a:spcPct val="0"/>
              </a:spcBef>
              <a:spcAft>
                <a:spcPct val="0"/>
              </a:spcAft>
            </a:pPr>
            <a:endParaRPr lang="en-US" altLang="en-US" sz="1400"/>
          </a:p>
          <a:p>
            <a:pPr marL="285750" indent="-285750" eaLnBrk="0" fontAlgn="base" hangingPunct="0">
              <a:spcBef>
                <a:spcPct val="0"/>
              </a:spcBef>
              <a:spcAft>
                <a:spcPct val="0"/>
              </a:spcAft>
              <a:buFont typeface="Arial" panose="020B0604020202020204" pitchFamily="34" charset="0"/>
              <a:buChar char="•"/>
            </a:pPr>
            <a:r>
              <a:rPr lang="en-US" altLang="en-US" sz="1400"/>
              <a:t>Includes long-term investments like Waymo </a:t>
            </a:r>
          </a:p>
          <a:p>
            <a:pPr eaLnBrk="0" fontAlgn="base" hangingPunct="0">
              <a:spcBef>
                <a:spcPct val="0"/>
              </a:spcBef>
              <a:spcAft>
                <a:spcPct val="0"/>
              </a:spcAft>
            </a:pPr>
            <a:endParaRPr lang="en-US" altLang="en-US" sz="1400"/>
          </a:p>
          <a:p>
            <a:pPr marL="285750" lvl="0" indent="-285750" eaLnBrk="0" fontAlgn="base" hangingPunct="0">
              <a:spcBef>
                <a:spcPct val="0"/>
              </a:spcBef>
              <a:spcAft>
                <a:spcPct val="0"/>
              </a:spcAft>
              <a:buFont typeface="Arial" panose="020B0604020202020204" pitchFamily="34" charset="0"/>
              <a:buChar char="•"/>
            </a:pPr>
            <a:r>
              <a:rPr lang="en-US" altLang="en-US" sz="1400"/>
              <a:t>Currently operates at a significant loss</a:t>
            </a:r>
          </a:p>
          <a:p>
            <a:pPr lvl="0" eaLnBrk="0" fontAlgn="base" hangingPunct="0">
              <a:spcBef>
                <a:spcPct val="0"/>
              </a:spcBef>
              <a:spcAft>
                <a:spcPct val="0"/>
              </a:spcAft>
            </a:pPr>
            <a:endParaRPr lang="en-US" altLang="en-US" sz="1400"/>
          </a:p>
          <a:p>
            <a:pPr marL="285750" lvl="0" indent="-285750" eaLnBrk="0" fontAlgn="base" hangingPunct="0">
              <a:spcBef>
                <a:spcPct val="0"/>
              </a:spcBef>
              <a:spcAft>
                <a:spcPct val="0"/>
              </a:spcAft>
              <a:buFont typeface="Arial" panose="020B0604020202020204" pitchFamily="34" charset="0"/>
              <a:buChar char="•"/>
            </a:pPr>
            <a:r>
              <a:rPr lang="en-US" altLang="en-US" sz="1400"/>
              <a:t>Focused on innovation and future growth opportunities</a:t>
            </a:r>
          </a:p>
          <a:p>
            <a:pPr lvl="0" eaLnBrk="0" fontAlgn="base" hangingPunct="0">
              <a:spcBef>
                <a:spcPct val="0"/>
              </a:spcBef>
              <a:spcAft>
                <a:spcPct val="0"/>
              </a:spcAft>
            </a:pPr>
            <a:endParaRPr lang="en-US" altLang="en-US" sz="1400"/>
          </a:p>
          <a:p>
            <a:pPr marL="285750" lvl="0" indent="-285750" eaLnBrk="0" fontAlgn="base" hangingPunct="0">
              <a:spcBef>
                <a:spcPct val="0"/>
              </a:spcBef>
              <a:spcAft>
                <a:spcPct val="0"/>
              </a:spcAft>
              <a:buFont typeface="Arial" panose="020B0604020202020204" pitchFamily="34" charset="0"/>
              <a:buChar char="•"/>
            </a:pPr>
            <a:r>
              <a:rPr lang="en-US" altLang="en-US" sz="1400"/>
              <a:t>High upside potential but high execution risk</a:t>
            </a:r>
          </a:p>
          <a:p>
            <a:endParaRPr lang="en-US" sz="1600"/>
          </a:p>
        </p:txBody>
      </p:sp>
      <p:pic>
        <p:nvPicPr>
          <p:cNvPr id="9" name="Picture 8">
            <a:extLst>
              <a:ext uri="{FF2B5EF4-FFF2-40B4-BE49-F238E27FC236}">
                <a16:creationId xmlns:a16="http://schemas.microsoft.com/office/drawing/2014/main" id="{C3DF3B62-55E1-4D59-910E-C016BEA2F5BB}"/>
              </a:ext>
            </a:extLst>
          </p:cNvPr>
          <p:cNvPicPr>
            <a:picLocks noChangeAspect="1"/>
          </p:cNvPicPr>
          <p:nvPr/>
        </p:nvPicPr>
        <p:blipFill>
          <a:blip r:embed="rId3"/>
          <a:stretch>
            <a:fillRect/>
          </a:stretch>
        </p:blipFill>
        <p:spPr>
          <a:xfrm>
            <a:off x="2679322" y="4760854"/>
            <a:ext cx="5497268" cy="2020197"/>
          </a:xfrm>
          <a:prstGeom prst="rect">
            <a:avLst/>
          </a:prstGeom>
        </p:spPr>
      </p:pic>
    </p:spTree>
    <p:extLst>
      <p:ext uri="{BB962C8B-B14F-4D97-AF65-F5344CB8AC3E}">
        <p14:creationId xmlns:p14="http://schemas.microsoft.com/office/powerpoint/2010/main" val="28088033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8F6FF8-4DA3-53C8-CB59-45D61789A6BD}"/>
              </a:ext>
            </a:extLst>
          </p:cNvPr>
          <p:cNvSpPr>
            <a:spLocks noGrp="1"/>
          </p:cNvSpPr>
          <p:nvPr>
            <p:ph type="title"/>
          </p:nvPr>
        </p:nvSpPr>
        <p:spPr/>
        <p:txBody>
          <a:bodyPr>
            <a:normAutofit fontScale="90000"/>
          </a:bodyPr>
          <a:lstStyle/>
          <a:p>
            <a:r>
              <a:rPr lang="en-US"/>
              <a:t>Financial Analysis</a:t>
            </a:r>
          </a:p>
        </p:txBody>
      </p:sp>
      <p:pic>
        <p:nvPicPr>
          <p:cNvPr id="4" name="Picture 4" descr="Google logo on transparent white background 13948549 Vector Art at Vecteezy">
            <a:extLst>
              <a:ext uri="{FF2B5EF4-FFF2-40B4-BE49-F238E27FC236}">
                <a16:creationId xmlns:a16="http://schemas.microsoft.com/office/drawing/2014/main" id="{D1C280E9-4248-925A-67BE-5D17DA167E1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76590" y="205510"/>
            <a:ext cx="731982" cy="731982"/>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C16B3E19-2C69-C4FE-3BFF-6699F1177A3B}"/>
              </a:ext>
            </a:extLst>
          </p:cNvPr>
          <p:cNvPicPr>
            <a:picLocks noChangeAspect="1"/>
          </p:cNvPicPr>
          <p:nvPr/>
        </p:nvPicPr>
        <p:blipFill>
          <a:blip r:embed="rId3"/>
          <a:stretch>
            <a:fillRect/>
          </a:stretch>
        </p:blipFill>
        <p:spPr>
          <a:xfrm>
            <a:off x="0" y="1080692"/>
            <a:ext cx="6296890" cy="2999195"/>
          </a:xfrm>
          <a:prstGeom prst="rect">
            <a:avLst/>
          </a:prstGeom>
        </p:spPr>
      </p:pic>
      <p:sp>
        <p:nvSpPr>
          <p:cNvPr id="6" name="TextBox 5">
            <a:extLst>
              <a:ext uri="{FF2B5EF4-FFF2-40B4-BE49-F238E27FC236}">
                <a16:creationId xmlns:a16="http://schemas.microsoft.com/office/drawing/2014/main" id="{76204779-D8FD-08EC-FB79-384B9FF502B9}"/>
              </a:ext>
            </a:extLst>
          </p:cNvPr>
          <p:cNvSpPr txBox="1"/>
          <p:nvPr/>
        </p:nvSpPr>
        <p:spPr>
          <a:xfrm>
            <a:off x="6296890" y="1060717"/>
            <a:ext cx="2653915" cy="3785652"/>
          </a:xfrm>
          <a:prstGeom prst="rect">
            <a:avLst/>
          </a:prstGeom>
          <a:noFill/>
        </p:spPr>
        <p:txBody>
          <a:bodyPr wrap="square" rtlCol="0">
            <a:spAutoFit/>
          </a:bodyPr>
          <a:lstStyle/>
          <a:p>
            <a:pPr marL="285750" indent="-285750">
              <a:buFont typeface="Arial" panose="020B0604020202020204" pitchFamily="34" charset="0"/>
              <a:buChar char="•"/>
            </a:pPr>
            <a:r>
              <a:rPr lang="en-US" altLang="en-US" sz="1400"/>
              <a:t>Strong revenue growth expected, with sales projected to grow at a double-digit rate in the near term</a:t>
            </a:r>
          </a:p>
          <a:p>
            <a:endParaRPr lang="en-US" altLang="en-US" sz="1400"/>
          </a:p>
          <a:p>
            <a:pPr marL="285750" indent="-285750">
              <a:buFont typeface="Arial" panose="020B0604020202020204" pitchFamily="34" charset="0"/>
              <a:buChar char="•"/>
            </a:pPr>
            <a:r>
              <a:rPr lang="en-US" altLang="en-US" sz="1400"/>
              <a:t>Consistent expansion in operating income driven by scale and improving cost structure</a:t>
            </a:r>
          </a:p>
          <a:p>
            <a:endParaRPr lang="en-US" altLang="en-US" sz="1400"/>
          </a:p>
          <a:p>
            <a:pPr marL="285750" indent="-285750">
              <a:buFont typeface="Arial" panose="020B0604020202020204" pitchFamily="34" charset="0"/>
              <a:buChar char="•"/>
            </a:pPr>
            <a:r>
              <a:rPr lang="en-US" altLang="en-US" sz="1400"/>
              <a:t>Operating margins continue to improve over time, reflecting better efficiency and profitability</a:t>
            </a:r>
          </a:p>
          <a:p>
            <a:endParaRPr lang="en-US" altLang="en-US" sz="1400"/>
          </a:p>
          <a:p>
            <a:endParaRPr lang="en-US" sz="1600"/>
          </a:p>
        </p:txBody>
      </p:sp>
      <p:graphicFrame>
        <p:nvGraphicFramePr>
          <p:cNvPr id="7" name="Table 6">
            <a:extLst>
              <a:ext uri="{FF2B5EF4-FFF2-40B4-BE49-F238E27FC236}">
                <a16:creationId xmlns:a16="http://schemas.microsoft.com/office/drawing/2014/main" id="{37A05AF5-E33D-D0B6-2D73-7CD6148A9988}"/>
              </a:ext>
            </a:extLst>
          </p:cNvPr>
          <p:cNvGraphicFramePr>
            <a:graphicFrameLocks noGrp="1"/>
          </p:cNvGraphicFramePr>
          <p:nvPr>
            <p:extLst>
              <p:ext uri="{D42A27DB-BD31-4B8C-83A1-F6EECF244321}">
                <p14:modId xmlns:p14="http://schemas.microsoft.com/office/powerpoint/2010/main" val="1481920547"/>
              </p:ext>
            </p:extLst>
          </p:nvPr>
        </p:nvGraphicFramePr>
        <p:xfrm>
          <a:off x="193195" y="4476585"/>
          <a:ext cx="4063998" cy="1524000"/>
        </p:xfrm>
        <a:graphic>
          <a:graphicData uri="http://schemas.openxmlformats.org/drawingml/2006/table">
            <a:tbl>
              <a:tblPr firstRow="1" bandRow="1">
                <a:tableStyleId>{5C22544A-7EE6-4342-B048-85BDC9FD1C3A}</a:tableStyleId>
              </a:tblPr>
              <a:tblGrid>
                <a:gridCol w="2370663">
                  <a:extLst>
                    <a:ext uri="{9D8B030D-6E8A-4147-A177-3AD203B41FA5}">
                      <a16:colId xmlns:a16="http://schemas.microsoft.com/office/drawing/2014/main" val="1908500795"/>
                    </a:ext>
                  </a:extLst>
                </a:gridCol>
                <a:gridCol w="863600">
                  <a:extLst>
                    <a:ext uri="{9D8B030D-6E8A-4147-A177-3AD203B41FA5}">
                      <a16:colId xmlns:a16="http://schemas.microsoft.com/office/drawing/2014/main" val="3711485727"/>
                    </a:ext>
                  </a:extLst>
                </a:gridCol>
                <a:gridCol w="829735">
                  <a:extLst>
                    <a:ext uri="{9D8B030D-6E8A-4147-A177-3AD203B41FA5}">
                      <a16:colId xmlns:a16="http://schemas.microsoft.com/office/drawing/2014/main" val="3255923262"/>
                    </a:ext>
                  </a:extLst>
                </a:gridCol>
              </a:tblGrid>
              <a:tr h="301413">
                <a:tc>
                  <a:txBody>
                    <a:bodyPr/>
                    <a:lstStyle/>
                    <a:p>
                      <a:r>
                        <a:rPr lang="en-US" sz="1400" b="1">
                          <a:solidFill>
                            <a:schemeClr val="tx1"/>
                          </a:solidFill>
                          <a:latin typeface="+mj-lt"/>
                        </a:rPr>
                        <a:t>ROE</a:t>
                      </a:r>
                    </a:p>
                  </a:txBody>
                  <a:tcPr>
                    <a:lnR w="952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solidFill>
                      <a:srgbClr val="D9EAF7"/>
                    </a:solidFill>
                  </a:tcPr>
                </a:tc>
                <a:tc>
                  <a:txBody>
                    <a:bodyPr/>
                    <a:lstStyle/>
                    <a:p>
                      <a:pPr algn="ctr"/>
                      <a:r>
                        <a:rPr lang="en-US" sz="1400" b="0">
                          <a:solidFill>
                            <a:schemeClr val="tx1"/>
                          </a:solidFill>
                          <a:latin typeface="+mj-lt"/>
                        </a:rPr>
                        <a:t>34.52%</a:t>
                      </a:r>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solidFill>
                      <a:srgbClr val="D9EAF7"/>
                    </a:solidFill>
                  </a:tcPr>
                </a:tc>
                <a:tc>
                  <a:txBody>
                    <a:bodyPr/>
                    <a:lstStyle/>
                    <a:p>
                      <a:pPr algn="ctr"/>
                      <a:r>
                        <a:rPr lang="en-US" sz="1400" b="0">
                          <a:solidFill>
                            <a:schemeClr val="tx1"/>
                          </a:solidFill>
                          <a:latin typeface="+mj-lt"/>
                        </a:rPr>
                        <a:t>30.13%</a:t>
                      </a:r>
                    </a:p>
                  </a:txBody>
                  <a:tcPr>
                    <a:lnL w="9525" cap="flat" cmpd="sng" algn="ctr">
                      <a:solidFill>
                        <a:schemeClr val="tx1"/>
                      </a:solidFill>
                      <a:prstDash val="solid"/>
                      <a:round/>
                      <a:headEnd type="none" w="med" len="med"/>
                      <a:tailEnd type="none" w="med" len="med"/>
                    </a:lnL>
                    <a:lnT w="28575" cap="flat" cmpd="sng" algn="ctr">
                      <a:solidFill>
                        <a:schemeClr val="tx1"/>
                      </a:solidFill>
                      <a:prstDash val="solid"/>
                      <a:round/>
                      <a:headEnd type="none" w="med" len="med"/>
                      <a:tailEnd type="none" w="med" len="med"/>
                    </a:lnT>
                    <a:solidFill>
                      <a:srgbClr val="D9EAF7"/>
                    </a:solidFill>
                  </a:tcPr>
                </a:tc>
                <a:extLst>
                  <a:ext uri="{0D108BD9-81ED-4DB2-BD59-A6C34878D82A}">
                    <a16:rowId xmlns:a16="http://schemas.microsoft.com/office/drawing/2014/main" val="4127633862"/>
                  </a:ext>
                </a:extLst>
              </a:tr>
              <a:tr h="301413">
                <a:tc>
                  <a:txBody>
                    <a:bodyPr/>
                    <a:lstStyle/>
                    <a:p>
                      <a:r>
                        <a:rPr lang="en-US" sz="1400" b="1">
                          <a:solidFill>
                            <a:schemeClr val="tx1"/>
                          </a:solidFill>
                          <a:latin typeface="+mj-lt"/>
                        </a:rPr>
                        <a:t>Revenue Growth (5yr Avg.)</a:t>
                      </a:r>
                    </a:p>
                  </a:txBody>
                  <a:tcPr>
                    <a:lnR w="9525" cap="flat" cmpd="sng" algn="ctr">
                      <a:solidFill>
                        <a:schemeClr val="tx1"/>
                      </a:solidFill>
                      <a:prstDash val="solid"/>
                      <a:round/>
                      <a:headEnd type="none" w="med" len="med"/>
                      <a:tailEnd type="none" w="med" len="med"/>
                    </a:lnR>
                    <a:solidFill>
                      <a:schemeClr val="bg1"/>
                    </a:solidFill>
                  </a:tcPr>
                </a:tc>
                <a:tc>
                  <a:txBody>
                    <a:bodyPr/>
                    <a:lstStyle/>
                    <a:p>
                      <a:pPr algn="ctr"/>
                      <a:r>
                        <a:rPr lang="en-US" sz="1400" b="0">
                          <a:solidFill>
                            <a:schemeClr val="tx1"/>
                          </a:solidFill>
                          <a:latin typeface="+mj-lt"/>
                        </a:rPr>
                        <a:t>17.16%</a:t>
                      </a:r>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solidFill>
                      <a:schemeClr val="bg1"/>
                    </a:solidFill>
                  </a:tcPr>
                </a:tc>
                <a:tc>
                  <a:txBody>
                    <a:bodyPr/>
                    <a:lstStyle/>
                    <a:p>
                      <a:pPr algn="ctr"/>
                      <a:r>
                        <a:rPr lang="en-US" sz="1400" b="0">
                          <a:solidFill>
                            <a:schemeClr val="tx1"/>
                          </a:solidFill>
                          <a:latin typeface="+mj-lt"/>
                        </a:rPr>
                        <a:t>18.51%</a:t>
                      </a:r>
                    </a:p>
                  </a:txBody>
                  <a:tcPr>
                    <a:lnL w="9525" cap="flat" cmpd="sng" algn="ctr">
                      <a:solidFill>
                        <a:schemeClr val="tx1"/>
                      </a:solidFill>
                      <a:prstDash val="solid"/>
                      <a:round/>
                      <a:headEnd type="none" w="med" len="med"/>
                      <a:tailEnd type="none" w="med" len="med"/>
                    </a:lnL>
                    <a:solidFill>
                      <a:schemeClr val="bg1"/>
                    </a:solidFill>
                  </a:tcPr>
                </a:tc>
                <a:extLst>
                  <a:ext uri="{0D108BD9-81ED-4DB2-BD59-A6C34878D82A}">
                    <a16:rowId xmlns:a16="http://schemas.microsoft.com/office/drawing/2014/main" val="4249744265"/>
                  </a:ext>
                </a:extLst>
              </a:tr>
              <a:tr h="301413">
                <a:tc>
                  <a:txBody>
                    <a:bodyPr/>
                    <a:lstStyle/>
                    <a:p>
                      <a:r>
                        <a:rPr lang="en-US" sz="1400" b="1">
                          <a:solidFill>
                            <a:schemeClr val="tx1"/>
                          </a:solidFill>
                          <a:latin typeface="+mj-lt"/>
                        </a:rPr>
                        <a:t>EBITDA Margin</a:t>
                      </a:r>
                    </a:p>
                  </a:txBody>
                  <a:tcPr>
                    <a:lnR w="9525" cap="flat" cmpd="sng" algn="ctr">
                      <a:solidFill>
                        <a:schemeClr val="tx1"/>
                      </a:solidFill>
                      <a:prstDash val="solid"/>
                      <a:round/>
                      <a:headEnd type="none" w="med" len="med"/>
                      <a:tailEnd type="none" w="med" len="med"/>
                    </a:lnR>
                    <a:solidFill>
                      <a:srgbClr val="D9EAF7"/>
                    </a:solidFill>
                  </a:tcPr>
                </a:tc>
                <a:tc>
                  <a:txBody>
                    <a:bodyPr/>
                    <a:lstStyle/>
                    <a:p>
                      <a:pPr algn="ctr"/>
                      <a:r>
                        <a:rPr lang="en-US" sz="1400" b="0">
                          <a:solidFill>
                            <a:schemeClr val="tx1"/>
                          </a:solidFill>
                          <a:latin typeface="+mj-lt"/>
                        </a:rPr>
                        <a:t>38.1%</a:t>
                      </a:r>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solidFill>
                      <a:srgbClr val="D9EAF7"/>
                    </a:solidFill>
                  </a:tcPr>
                </a:tc>
                <a:tc>
                  <a:txBody>
                    <a:bodyPr/>
                    <a:lstStyle/>
                    <a:p>
                      <a:pPr algn="ctr"/>
                      <a:r>
                        <a:rPr lang="en-US" sz="1400" b="0">
                          <a:solidFill>
                            <a:schemeClr val="tx1"/>
                          </a:solidFill>
                          <a:latin typeface="+mj-lt"/>
                        </a:rPr>
                        <a:t>40.1%</a:t>
                      </a:r>
                    </a:p>
                  </a:txBody>
                  <a:tcPr>
                    <a:lnL w="9525" cap="flat" cmpd="sng" algn="ctr">
                      <a:solidFill>
                        <a:schemeClr val="tx1"/>
                      </a:solidFill>
                      <a:prstDash val="solid"/>
                      <a:round/>
                      <a:headEnd type="none" w="med" len="med"/>
                      <a:tailEnd type="none" w="med" len="med"/>
                    </a:lnL>
                    <a:solidFill>
                      <a:srgbClr val="D9EAF7"/>
                    </a:solidFill>
                  </a:tcPr>
                </a:tc>
                <a:extLst>
                  <a:ext uri="{0D108BD9-81ED-4DB2-BD59-A6C34878D82A}">
                    <a16:rowId xmlns:a16="http://schemas.microsoft.com/office/drawing/2014/main" val="615810603"/>
                  </a:ext>
                </a:extLst>
              </a:tr>
              <a:tr h="301413">
                <a:tc>
                  <a:txBody>
                    <a:bodyPr/>
                    <a:lstStyle/>
                    <a:p>
                      <a:r>
                        <a:rPr lang="en-US" sz="1400" b="1">
                          <a:solidFill>
                            <a:schemeClr val="tx1"/>
                          </a:solidFill>
                          <a:latin typeface="+mj-lt"/>
                        </a:rPr>
                        <a:t>Price to Earnings (P/E)</a:t>
                      </a:r>
                    </a:p>
                  </a:txBody>
                  <a:tcPr>
                    <a:lnR w="9525" cap="flat" cmpd="sng" algn="ctr">
                      <a:solidFill>
                        <a:schemeClr val="tx1"/>
                      </a:solidFill>
                      <a:prstDash val="solid"/>
                      <a:round/>
                      <a:headEnd type="none" w="med" len="med"/>
                      <a:tailEnd type="none" w="med" len="med"/>
                    </a:lnR>
                    <a:solidFill>
                      <a:schemeClr val="bg1"/>
                    </a:solidFill>
                  </a:tcPr>
                </a:tc>
                <a:tc>
                  <a:txBody>
                    <a:bodyPr/>
                    <a:lstStyle/>
                    <a:p>
                      <a:pPr algn="ctr"/>
                      <a:r>
                        <a:rPr lang="en-US" sz="1400" b="0">
                          <a:solidFill>
                            <a:schemeClr val="tx1"/>
                          </a:solidFill>
                          <a:latin typeface="+mj-lt"/>
                        </a:rPr>
                        <a:t>33.39x</a:t>
                      </a:r>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solidFill>
                      <a:schemeClr val="bg1"/>
                    </a:solidFill>
                  </a:tcPr>
                </a:tc>
                <a:tc>
                  <a:txBody>
                    <a:bodyPr/>
                    <a:lstStyle/>
                    <a:p>
                      <a:pPr algn="ctr"/>
                      <a:r>
                        <a:rPr lang="en-US" sz="1400" b="0">
                          <a:solidFill>
                            <a:schemeClr val="tx1"/>
                          </a:solidFill>
                          <a:latin typeface="+mj-lt"/>
                        </a:rPr>
                        <a:t>29.21x</a:t>
                      </a:r>
                    </a:p>
                  </a:txBody>
                  <a:tcPr>
                    <a:lnL w="9525" cap="flat" cmpd="sng" algn="ctr">
                      <a:solidFill>
                        <a:schemeClr val="tx1"/>
                      </a:solidFill>
                      <a:prstDash val="solid"/>
                      <a:round/>
                      <a:headEnd type="none" w="med" len="med"/>
                      <a:tailEnd type="none" w="med" len="med"/>
                    </a:lnL>
                    <a:solidFill>
                      <a:schemeClr val="bg1"/>
                    </a:solidFill>
                  </a:tcPr>
                </a:tc>
                <a:extLst>
                  <a:ext uri="{0D108BD9-81ED-4DB2-BD59-A6C34878D82A}">
                    <a16:rowId xmlns:a16="http://schemas.microsoft.com/office/drawing/2014/main" val="3852994667"/>
                  </a:ext>
                </a:extLst>
              </a:tr>
              <a:tr h="301413">
                <a:tc>
                  <a:txBody>
                    <a:bodyPr/>
                    <a:lstStyle/>
                    <a:p>
                      <a:r>
                        <a:rPr lang="en-US" sz="1400" b="1">
                          <a:solidFill>
                            <a:schemeClr val="tx1"/>
                          </a:solidFill>
                          <a:latin typeface="+mj-lt"/>
                        </a:rPr>
                        <a:t>EV/EBITDA </a:t>
                      </a:r>
                    </a:p>
                  </a:txBody>
                  <a:tcPr>
                    <a:lnR w="9525" cap="flat" cmpd="sng" algn="ctr">
                      <a:solidFill>
                        <a:schemeClr val="tx1"/>
                      </a:solidFill>
                      <a:prstDash val="solid"/>
                      <a:round/>
                      <a:headEnd type="none" w="med" len="med"/>
                      <a:tailEnd type="none" w="med" len="med"/>
                    </a:lnR>
                    <a:lnB w="28575" cap="flat" cmpd="sng" algn="ctr">
                      <a:solidFill>
                        <a:schemeClr val="tx1"/>
                      </a:solidFill>
                      <a:prstDash val="solid"/>
                      <a:round/>
                      <a:headEnd type="none" w="med" len="med"/>
                      <a:tailEnd type="none" w="med" len="med"/>
                    </a:lnB>
                    <a:solidFill>
                      <a:srgbClr val="D9EAF7"/>
                    </a:solidFill>
                  </a:tcPr>
                </a:tc>
                <a:tc>
                  <a:txBody>
                    <a:bodyPr/>
                    <a:lstStyle/>
                    <a:p>
                      <a:pPr algn="ctr"/>
                      <a:r>
                        <a:rPr lang="en-US" sz="1400" b="0">
                          <a:solidFill>
                            <a:schemeClr val="tx1"/>
                          </a:solidFill>
                          <a:latin typeface="+mj-lt"/>
                        </a:rPr>
                        <a:t>21.68x</a:t>
                      </a:r>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B w="28575" cap="flat" cmpd="sng" algn="ctr">
                      <a:solidFill>
                        <a:schemeClr val="tx1"/>
                      </a:solidFill>
                      <a:prstDash val="solid"/>
                      <a:round/>
                      <a:headEnd type="none" w="med" len="med"/>
                      <a:tailEnd type="none" w="med" len="med"/>
                    </a:lnB>
                    <a:solidFill>
                      <a:srgbClr val="D9EAF7"/>
                    </a:solidFill>
                  </a:tcPr>
                </a:tc>
                <a:tc>
                  <a:txBody>
                    <a:bodyPr/>
                    <a:lstStyle/>
                    <a:p>
                      <a:pPr algn="ctr"/>
                      <a:r>
                        <a:rPr lang="en-US" sz="1400" b="0">
                          <a:solidFill>
                            <a:schemeClr val="tx1"/>
                          </a:solidFill>
                          <a:latin typeface="+mj-lt"/>
                        </a:rPr>
                        <a:t>13.09x</a:t>
                      </a:r>
                    </a:p>
                  </a:txBody>
                  <a:tcPr>
                    <a:lnL w="9525" cap="flat" cmpd="sng" algn="ctr">
                      <a:solidFill>
                        <a:schemeClr val="tx1"/>
                      </a:solidFill>
                      <a:prstDash val="solid"/>
                      <a:round/>
                      <a:headEnd type="none" w="med" len="med"/>
                      <a:tailEnd type="none" w="med" len="med"/>
                    </a:lnL>
                    <a:lnB w="28575" cap="flat" cmpd="sng" algn="ctr">
                      <a:solidFill>
                        <a:schemeClr val="tx1"/>
                      </a:solidFill>
                      <a:prstDash val="solid"/>
                      <a:round/>
                      <a:headEnd type="none" w="med" len="med"/>
                      <a:tailEnd type="none" w="med" len="med"/>
                    </a:lnB>
                    <a:solidFill>
                      <a:srgbClr val="D9EAF7"/>
                    </a:solidFill>
                  </a:tcPr>
                </a:tc>
                <a:extLst>
                  <a:ext uri="{0D108BD9-81ED-4DB2-BD59-A6C34878D82A}">
                    <a16:rowId xmlns:a16="http://schemas.microsoft.com/office/drawing/2014/main" val="1403657479"/>
                  </a:ext>
                </a:extLst>
              </a:tr>
            </a:tbl>
          </a:graphicData>
        </a:graphic>
      </p:graphicFrame>
      <p:sp>
        <p:nvSpPr>
          <p:cNvPr id="8" name="TextBox 7">
            <a:extLst>
              <a:ext uri="{FF2B5EF4-FFF2-40B4-BE49-F238E27FC236}">
                <a16:creationId xmlns:a16="http://schemas.microsoft.com/office/drawing/2014/main" id="{CABBB58D-06AB-0F68-4215-E0658C5C0D3C}"/>
              </a:ext>
            </a:extLst>
          </p:cNvPr>
          <p:cNvSpPr txBox="1"/>
          <p:nvPr/>
        </p:nvSpPr>
        <p:spPr>
          <a:xfrm>
            <a:off x="4257193" y="4465837"/>
            <a:ext cx="4897967" cy="1815882"/>
          </a:xfrm>
          <a:prstGeom prst="rect">
            <a:avLst/>
          </a:prstGeom>
          <a:noFill/>
        </p:spPr>
        <p:txBody>
          <a:bodyPr wrap="square" rtlCol="0">
            <a:spAutoFit/>
          </a:bodyPr>
          <a:lstStyle/>
          <a:p>
            <a:pPr marL="285750" lvl="0" indent="-285750" eaLnBrk="0" fontAlgn="base" hangingPunct="0">
              <a:spcBef>
                <a:spcPct val="0"/>
              </a:spcBef>
              <a:spcAft>
                <a:spcPct val="0"/>
              </a:spcAft>
              <a:buFont typeface="Arial" panose="020B0604020202020204" pitchFamily="34" charset="0"/>
              <a:buChar char="•"/>
            </a:pPr>
            <a:r>
              <a:rPr lang="en-US" altLang="en-US" sz="1400"/>
              <a:t>Alphabet shows strong profitability with higher ROE (34.52%) than Meta (30.13%), indicating efficient use of capital</a:t>
            </a:r>
          </a:p>
          <a:p>
            <a:pPr lvl="0" eaLnBrk="0" fontAlgn="base" hangingPunct="0">
              <a:spcBef>
                <a:spcPct val="0"/>
              </a:spcBef>
              <a:spcAft>
                <a:spcPct val="0"/>
              </a:spcAft>
            </a:pPr>
            <a:endParaRPr lang="en-US" altLang="en-US" sz="1400"/>
          </a:p>
          <a:p>
            <a:pPr marL="285750" indent="-285750" eaLnBrk="0" fontAlgn="base" hangingPunct="0">
              <a:spcBef>
                <a:spcPct val="0"/>
              </a:spcBef>
              <a:spcAft>
                <a:spcPct val="0"/>
              </a:spcAft>
              <a:buFont typeface="Arial" panose="020B0604020202020204" pitchFamily="34" charset="0"/>
              <a:buChar char="•"/>
            </a:pPr>
            <a:r>
              <a:rPr lang="en-US" altLang="en-US" sz="1400"/>
              <a:t>Meta leads slightly in revenue growth and EBITDA margins, but Alphabet remains highly competitive</a:t>
            </a:r>
          </a:p>
          <a:p>
            <a:pPr eaLnBrk="0" fontAlgn="base" hangingPunct="0">
              <a:spcBef>
                <a:spcPct val="0"/>
              </a:spcBef>
              <a:spcAft>
                <a:spcPct val="0"/>
              </a:spcAft>
            </a:pPr>
            <a:endParaRPr lang="en-US" altLang="en-US" sz="1400"/>
          </a:p>
          <a:p>
            <a:pPr marL="285750" lvl="0" indent="-285750" eaLnBrk="0" fontAlgn="base" hangingPunct="0">
              <a:spcBef>
                <a:spcPct val="0"/>
              </a:spcBef>
              <a:spcAft>
                <a:spcPct val="0"/>
              </a:spcAft>
              <a:buFont typeface="Arial" panose="020B0604020202020204" pitchFamily="34" charset="0"/>
              <a:buChar char="•"/>
            </a:pPr>
            <a:r>
              <a:rPr lang="en-US" altLang="en-US" sz="1400"/>
              <a:t>Alphabet trades at a higher P/E and EV/EBITDA, reflecting expectations for future growth (AI + Cloud)</a:t>
            </a:r>
          </a:p>
        </p:txBody>
      </p:sp>
      <p:sp>
        <p:nvSpPr>
          <p:cNvPr id="3" name="TextBox 2">
            <a:extLst>
              <a:ext uri="{FF2B5EF4-FFF2-40B4-BE49-F238E27FC236}">
                <a16:creationId xmlns:a16="http://schemas.microsoft.com/office/drawing/2014/main" id="{F0FE9E8E-D657-08CA-D6FD-9F4BA2D333B8}"/>
              </a:ext>
            </a:extLst>
          </p:cNvPr>
          <p:cNvSpPr txBox="1"/>
          <p:nvPr/>
        </p:nvSpPr>
        <p:spPr>
          <a:xfrm>
            <a:off x="2616199" y="4199586"/>
            <a:ext cx="1820333" cy="276999"/>
          </a:xfrm>
          <a:prstGeom prst="rect">
            <a:avLst/>
          </a:prstGeom>
          <a:noFill/>
        </p:spPr>
        <p:txBody>
          <a:bodyPr wrap="square" lIns="91440" tIns="45720" rIns="91440" bIns="45720" rtlCol="0" anchor="t">
            <a:spAutoFit/>
          </a:bodyPr>
          <a:lstStyle/>
          <a:p>
            <a:r>
              <a:rPr lang="en-US" sz="1200" b="1"/>
              <a:t>Alphabet        Meta</a:t>
            </a:r>
          </a:p>
        </p:txBody>
      </p:sp>
    </p:spTree>
    <p:extLst>
      <p:ext uri="{BB962C8B-B14F-4D97-AF65-F5344CB8AC3E}">
        <p14:creationId xmlns:p14="http://schemas.microsoft.com/office/powerpoint/2010/main" val="32061015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1B114A-4B66-89D3-5C06-D43B164D3B87}"/>
              </a:ext>
            </a:extLst>
          </p:cNvPr>
          <p:cNvSpPr>
            <a:spLocks noGrp="1"/>
          </p:cNvSpPr>
          <p:nvPr>
            <p:ph type="title"/>
          </p:nvPr>
        </p:nvSpPr>
        <p:spPr/>
        <p:txBody>
          <a:bodyPr>
            <a:normAutofit fontScale="90000"/>
          </a:bodyPr>
          <a:lstStyle/>
          <a:p>
            <a:r>
              <a:rPr lang="en-US"/>
              <a:t>Valuation</a:t>
            </a:r>
          </a:p>
        </p:txBody>
      </p:sp>
      <p:pic>
        <p:nvPicPr>
          <p:cNvPr id="4" name="Picture 4" descr="Google logo on transparent white background 13948549 Vector Art at Vecteezy">
            <a:extLst>
              <a:ext uri="{FF2B5EF4-FFF2-40B4-BE49-F238E27FC236}">
                <a16:creationId xmlns:a16="http://schemas.microsoft.com/office/drawing/2014/main" id="{993D6092-AAC1-57F3-5679-7E290562D35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76590" y="205510"/>
            <a:ext cx="731982" cy="73198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5" name="Table 4">
            <a:extLst>
              <a:ext uri="{FF2B5EF4-FFF2-40B4-BE49-F238E27FC236}">
                <a16:creationId xmlns:a16="http://schemas.microsoft.com/office/drawing/2014/main" id="{64E127FB-5E92-07CE-F175-8E6E781FBDBF}"/>
              </a:ext>
            </a:extLst>
          </p:cNvPr>
          <p:cNvGraphicFramePr>
            <a:graphicFrameLocks noGrp="1"/>
          </p:cNvGraphicFramePr>
          <p:nvPr>
            <p:extLst>
              <p:ext uri="{D42A27DB-BD31-4B8C-83A1-F6EECF244321}">
                <p14:modId xmlns:p14="http://schemas.microsoft.com/office/powerpoint/2010/main" val="2686374839"/>
              </p:ext>
            </p:extLst>
          </p:nvPr>
        </p:nvGraphicFramePr>
        <p:xfrm>
          <a:off x="1049867" y="1147167"/>
          <a:ext cx="6643161" cy="1483360"/>
        </p:xfrm>
        <a:graphic>
          <a:graphicData uri="http://schemas.openxmlformats.org/drawingml/2006/table">
            <a:tbl>
              <a:tblPr/>
              <a:tblGrid>
                <a:gridCol w="1444444">
                  <a:extLst>
                    <a:ext uri="{9D8B030D-6E8A-4147-A177-3AD203B41FA5}">
                      <a16:colId xmlns:a16="http://schemas.microsoft.com/office/drawing/2014/main" val="3836090156"/>
                    </a:ext>
                  </a:extLst>
                </a:gridCol>
                <a:gridCol w="1315133">
                  <a:extLst>
                    <a:ext uri="{9D8B030D-6E8A-4147-A177-3AD203B41FA5}">
                      <a16:colId xmlns:a16="http://schemas.microsoft.com/office/drawing/2014/main" val="3633945823"/>
                    </a:ext>
                  </a:extLst>
                </a:gridCol>
                <a:gridCol w="1225610">
                  <a:extLst>
                    <a:ext uri="{9D8B030D-6E8A-4147-A177-3AD203B41FA5}">
                      <a16:colId xmlns:a16="http://schemas.microsoft.com/office/drawing/2014/main" val="3509341154"/>
                    </a:ext>
                  </a:extLst>
                </a:gridCol>
                <a:gridCol w="1317975">
                  <a:extLst>
                    <a:ext uri="{9D8B030D-6E8A-4147-A177-3AD203B41FA5}">
                      <a16:colId xmlns:a16="http://schemas.microsoft.com/office/drawing/2014/main" val="3217017205"/>
                    </a:ext>
                  </a:extLst>
                </a:gridCol>
                <a:gridCol w="1339999">
                  <a:extLst>
                    <a:ext uri="{9D8B030D-6E8A-4147-A177-3AD203B41FA5}">
                      <a16:colId xmlns:a16="http://schemas.microsoft.com/office/drawing/2014/main" val="3245247820"/>
                    </a:ext>
                  </a:extLst>
                </a:gridCol>
              </a:tblGrid>
              <a:tr h="296672">
                <a:tc>
                  <a:txBody>
                    <a:bodyPr/>
                    <a:lstStyle/>
                    <a:p>
                      <a:pPr marL="0" marR="0">
                        <a:buNone/>
                      </a:pPr>
                      <a:r>
                        <a:rPr lang="en-US" sz="1400" b="1">
                          <a:solidFill>
                            <a:srgbClr val="000000"/>
                          </a:solidFill>
                          <a:effectLst/>
                          <a:latin typeface="Times New Roman" panose="02020603050405020304" pitchFamily="18" charset="0"/>
                          <a:ea typeface="Times New Roman" panose="02020603050405020304" pitchFamily="18" charset="0"/>
                        </a:rPr>
                        <a:t>Absolute Basis</a:t>
                      </a:r>
                      <a:endParaRPr lang="en-US" sz="1400">
                        <a:effectLst/>
                        <a:latin typeface="Times New Roman" panose="02020603050405020304" pitchFamily="18" charset="0"/>
                        <a:ea typeface="Times New Roman" panose="02020603050405020304" pitchFamily="18" charset="0"/>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a:buNone/>
                      </a:pPr>
                      <a:r>
                        <a:rPr lang="en-US" sz="1400" b="1">
                          <a:solidFill>
                            <a:srgbClr val="000000"/>
                          </a:solidFill>
                          <a:effectLst/>
                          <a:latin typeface="Times New Roman" panose="02020603050405020304" pitchFamily="18" charset="0"/>
                          <a:ea typeface="Times New Roman" panose="02020603050405020304" pitchFamily="18" charset="0"/>
                        </a:rPr>
                        <a:t>High</a:t>
                      </a:r>
                      <a:endParaRPr lang="en-US" sz="1400">
                        <a:effectLst/>
                        <a:latin typeface="Times New Roman" panose="02020603050405020304" pitchFamily="18" charset="0"/>
                        <a:ea typeface="Times New Roman" panose="02020603050405020304" pitchFamily="18" charset="0"/>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a:buNone/>
                      </a:pPr>
                      <a:r>
                        <a:rPr lang="en-US" sz="1400" b="1">
                          <a:solidFill>
                            <a:srgbClr val="000000"/>
                          </a:solidFill>
                          <a:effectLst/>
                          <a:latin typeface="Times New Roman" panose="02020603050405020304" pitchFamily="18" charset="0"/>
                          <a:ea typeface="Times New Roman" panose="02020603050405020304" pitchFamily="18" charset="0"/>
                        </a:rPr>
                        <a:t>Low</a:t>
                      </a:r>
                      <a:endParaRPr lang="en-US" sz="1400">
                        <a:effectLst/>
                        <a:latin typeface="Times New Roman" panose="02020603050405020304" pitchFamily="18" charset="0"/>
                        <a:ea typeface="Times New Roman" panose="02020603050405020304" pitchFamily="18" charset="0"/>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a:buNone/>
                      </a:pPr>
                      <a:r>
                        <a:rPr lang="en-US" sz="1400" b="1">
                          <a:solidFill>
                            <a:srgbClr val="000000"/>
                          </a:solidFill>
                          <a:effectLst/>
                          <a:latin typeface="Times New Roman" panose="02020603050405020304" pitchFamily="18" charset="0"/>
                          <a:ea typeface="Times New Roman" panose="02020603050405020304" pitchFamily="18" charset="0"/>
                        </a:rPr>
                        <a:t>Average</a:t>
                      </a:r>
                      <a:endParaRPr lang="en-US" sz="1400">
                        <a:effectLst/>
                        <a:latin typeface="Times New Roman" panose="02020603050405020304" pitchFamily="18" charset="0"/>
                        <a:ea typeface="Times New Roman" panose="02020603050405020304" pitchFamily="18" charset="0"/>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a:buNone/>
                      </a:pPr>
                      <a:r>
                        <a:rPr lang="en-US" sz="1400" b="1">
                          <a:solidFill>
                            <a:srgbClr val="000000"/>
                          </a:solidFill>
                          <a:effectLst/>
                          <a:latin typeface="Times New Roman" panose="02020603050405020304" pitchFamily="18" charset="0"/>
                          <a:ea typeface="Times New Roman" panose="02020603050405020304" pitchFamily="18" charset="0"/>
                        </a:rPr>
                        <a:t>Current</a:t>
                      </a:r>
                      <a:endParaRPr lang="en-US" sz="1400">
                        <a:effectLst/>
                        <a:latin typeface="Times New Roman" panose="02020603050405020304" pitchFamily="18" charset="0"/>
                        <a:ea typeface="Times New Roman" panose="02020603050405020304" pitchFamily="18" charset="0"/>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383152046"/>
                  </a:ext>
                </a:extLst>
              </a:tr>
              <a:tr h="296672">
                <a:tc>
                  <a:txBody>
                    <a:bodyPr/>
                    <a:lstStyle/>
                    <a:p>
                      <a:pPr marL="0" marR="0">
                        <a:buNone/>
                      </a:pPr>
                      <a:r>
                        <a:rPr lang="en-US" sz="1400">
                          <a:effectLst/>
                          <a:latin typeface="Times New Roman" panose="02020603050405020304" pitchFamily="18" charset="0"/>
                          <a:ea typeface="Times New Roman" panose="02020603050405020304" pitchFamily="18" charset="0"/>
                        </a:rPr>
                        <a:t>P/E</a:t>
                      </a: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9EAF7"/>
                    </a:solidFill>
                  </a:tcPr>
                </a:tc>
                <a:tc>
                  <a:txBody>
                    <a:bodyPr/>
                    <a:lstStyle/>
                    <a:p>
                      <a:pPr marL="0" marR="0" algn="ctr">
                        <a:buNone/>
                      </a:pPr>
                      <a:r>
                        <a:rPr lang="en-US" sz="1400">
                          <a:effectLst/>
                          <a:latin typeface="Times New Roman" panose="02020603050405020304" pitchFamily="18" charset="0"/>
                          <a:ea typeface="Times New Roman" panose="02020603050405020304" pitchFamily="18" charset="0"/>
                        </a:rPr>
                        <a:t>61.37x</a:t>
                      </a: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9EAF7"/>
                    </a:solidFill>
                  </a:tcPr>
                </a:tc>
                <a:tc>
                  <a:txBody>
                    <a:bodyPr/>
                    <a:lstStyle/>
                    <a:p>
                      <a:pPr marL="0" marR="0" algn="ctr">
                        <a:buNone/>
                      </a:pPr>
                      <a:r>
                        <a:rPr lang="en-US" sz="1400">
                          <a:effectLst/>
                          <a:latin typeface="Times New Roman" panose="02020603050405020304" pitchFamily="18" charset="0"/>
                          <a:ea typeface="Times New Roman" panose="02020603050405020304" pitchFamily="18" charset="0"/>
                        </a:rPr>
                        <a:t>17.07x</a:t>
                      </a: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9EAF7"/>
                    </a:solidFill>
                  </a:tcPr>
                </a:tc>
                <a:tc>
                  <a:txBody>
                    <a:bodyPr/>
                    <a:lstStyle/>
                    <a:p>
                      <a:pPr marL="0" marR="0" algn="ctr">
                        <a:buNone/>
                      </a:pPr>
                      <a:r>
                        <a:rPr lang="en-US" sz="1400">
                          <a:effectLst/>
                          <a:latin typeface="Times New Roman" panose="02020603050405020304" pitchFamily="18" charset="0"/>
                          <a:ea typeface="Times New Roman" panose="02020603050405020304" pitchFamily="18" charset="0"/>
                        </a:rPr>
                        <a:t>29.04x</a:t>
                      </a: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9EAF7"/>
                    </a:solidFill>
                  </a:tcPr>
                </a:tc>
                <a:tc>
                  <a:txBody>
                    <a:bodyPr/>
                    <a:lstStyle/>
                    <a:p>
                      <a:pPr marL="0" marR="0" algn="ctr">
                        <a:buNone/>
                      </a:pPr>
                      <a:r>
                        <a:rPr lang="en-US" sz="1400">
                          <a:effectLst/>
                          <a:latin typeface="Times New Roman"/>
                          <a:ea typeface="Times New Roman" panose="02020603050405020304" pitchFamily="18" charset="0"/>
                        </a:rPr>
                        <a:t>33.39x</a:t>
                      </a: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9EAF7"/>
                    </a:solidFill>
                  </a:tcPr>
                </a:tc>
                <a:extLst>
                  <a:ext uri="{0D108BD9-81ED-4DB2-BD59-A6C34878D82A}">
                    <a16:rowId xmlns:a16="http://schemas.microsoft.com/office/drawing/2014/main" val="619055221"/>
                  </a:ext>
                </a:extLst>
              </a:tr>
              <a:tr h="296672">
                <a:tc>
                  <a:txBody>
                    <a:bodyPr/>
                    <a:lstStyle/>
                    <a:p>
                      <a:pPr marL="0" marR="0">
                        <a:buNone/>
                      </a:pPr>
                      <a:r>
                        <a:rPr lang="en-US" sz="1400">
                          <a:effectLst/>
                          <a:latin typeface="Times New Roman" panose="02020603050405020304" pitchFamily="18" charset="0"/>
                          <a:ea typeface="Times New Roman" panose="02020603050405020304" pitchFamily="18" charset="0"/>
                        </a:rPr>
                        <a:t>P/B</a:t>
                      </a: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buNone/>
                      </a:pPr>
                      <a:r>
                        <a:rPr lang="en-US" sz="1400">
                          <a:effectLst/>
                          <a:latin typeface="Times New Roman" panose="02020603050405020304" pitchFamily="18" charset="0"/>
                          <a:ea typeface="Times New Roman" panose="02020603050405020304" pitchFamily="18" charset="0"/>
                        </a:rPr>
                        <a:t>12.5x</a:t>
                      </a: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buNone/>
                      </a:pPr>
                      <a:r>
                        <a:rPr lang="en-US" sz="1400">
                          <a:effectLst/>
                          <a:latin typeface="Times New Roman" panose="02020603050405020304" pitchFamily="18" charset="0"/>
                          <a:ea typeface="Times New Roman" panose="02020603050405020304" pitchFamily="18" charset="0"/>
                        </a:rPr>
                        <a:t>4.2x</a:t>
                      </a: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buNone/>
                      </a:pPr>
                      <a:r>
                        <a:rPr lang="en-US" sz="1400">
                          <a:effectLst/>
                          <a:latin typeface="Times New Roman" panose="02020603050405020304" pitchFamily="18" charset="0"/>
                          <a:ea typeface="Times New Roman" panose="02020603050405020304" pitchFamily="18" charset="0"/>
                        </a:rPr>
                        <a:t>7.5x</a:t>
                      </a: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buNone/>
                      </a:pPr>
                      <a:r>
                        <a:rPr lang="en-US" sz="1400">
                          <a:effectLst/>
                          <a:latin typeface="Times New Roman"/>
                          <a:ea typeface="Times New Roman" panose="02020603050405020304" pitchFamily="18" charset="0"/>
                        </a:rPr>
                        <a:t>10.55x</a:t>
                      </a:r>
                      <a:endParaRPr lang="en-US" sz="1400">
                        <a:effectLst/>
                        <a:latin typeface="Times New Roman" panose="02020603050405020304" pitchFamily="18" charset="0"/>
                        <a:ea typeface="Times New Roman" panose="02020603050405020304" pitchFamily="18" charset="0"/>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60280004"/>
                  </a:ext>
                </a:extLst>
              </a:tr>
              <a:tr h="296672">
                <a:tc>
                  <a:txBody>
                    <a:bodyPr/>
                    <a:lstStyle/>
                    <a:p>
                      <a:pPr marL="0" marR="0">
                        <a:buNone/>
                      </a:pPr>
                      <a:r>
                        <a:rPr lang="en-US" sz="1400">
                          <a:effectLst/>
                          <a:latin typeface="Times New Roman" panose="02020603050405020304" pitchFamily="18" charset="0"/>
                          <a:ea typeface="Times New Roman" panose="02020603050405020304" pitchFamily="18" charset="0"/>
                        </a:rPr>
                        <a:t>P/S</a:t>
                      </a: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9EAF7"/>
                    </a:solidFill>
                  </a:tcPr>
                </a:tc>
                <a:tc>
                  <a:txBody>
                    <a:bodyPr/>
                    <a:lstStyle/>
                    <a:p>
                      <a:pPr marL="0" marR="0" algn="ctr">
                        <a:buNone/>
                      </a:pPr>
                      <a:r>
                        <a:rPr lang="en-US" sz="1400">
                          <a:effectLst/>
                          <a:latin typeface="Times New Roman" panose="02020603050405020304" pitchFamily="18" charset="0"/>
                          <a:ea typeface="Times New Roman" panose="02020603050405020304" pitchFamily="18" charset="0"/>
                        </a:rPr>
                        <a:t>15.8x</a:t>
                      </a: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9EAF7"/>
                    </a:solidFill>
                  </a:tcPr>
                </a:tc>
                <a:tc>
                  <a:txBody>
                    <a:bodyPr/>
                    <a:lstStyle/>
                    <a:p>
                      <a:pPr marL="0" marR="0" algn="ctr">
                        <a:buNone/>
                      </a:pPr>
                      <a:r>
                        <a:rPr lang="en-US" sz="1400">
                          <a:effectLst/>
                          <a:latin typeface="Times New Roman" panose="02020603050405020304" pitchFamily="18" charset="0"/>
                          <a:ea typeface="Times New Roman" panose="02020603050405020304" pitchFamily="18" charset="0"/>
                        </a:rPr>
                        <a:t>3.5x</a:t>
                      </a: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9EAF7"/>
                    </a:solidFill>
                  </a:tcPr>
                </a:tc>
                <a:tc>
                  <a:txBody>
                    <a:bodyPr/>
                    <a:lstStyle/>
                    <a:p>
                      <a:pPr marL="0" marR="0" algn="ctr">
                        <a:buNone/>
                      </a:pPr>
                      <a:r>
                        <a:rPr lang="en-US" sz="1400">
                          <a:effectLst/>
                          <a:latin typeface="Times New Roman" panose="02020603050405020304" pitchFamily="18" charset="0"/>
                          <a:ea typeface="Times New Roman" panose="02020603050405020304" pitchFamily="18" charset="0"/>
                        </a:rPr>
                        <a:t>8.21x</a:t>
                      </a: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9EAF7"/>
                    </a:solidFill>
                  </a:tcPr>
                </a:tc>
                <a:tc>
                  <a:txBody>
                    <a:bodyPr/>
                    <a:lstStyle/>
                    <a:p>
                      <a:pPr marL="0" marR="0" algn="ctr">
                        <a:buNone/>
                      </a:pPr>
                      <a:r>
                        <a:rPr lang="en-US" sz="1400">
                          <a:effectLst/>
                          <a:latin typeface="Times New Roman"/>
                          <a:ea typeface="Times New Roman" panose="02020603050405020304" pitchFamily="18" charset="0"/>
                        </a:rPr>
                        <a:t>10.76x</a:t>
                      </a: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9EAF7"/>
                    </a:solidFill>
                  </a:tcPr>
                </a:tc>
                <a:extLst>
                  <a:ext uri="{0D108BD9-81ED-4DB2-BD59-A6C34878D82A}">
                    <a16:rowId xmlns:a16="http://schemas.microsoft.com/office/drawing/2014/main" val="2164076777"/>
                  </a:ext>
                </a:extLst>
              </a:tr>
              <a:tr h="296672">
                <a:tc>
                  <a:txBody>
                    <a:bodyPr/>
                    <a:lstStyle/>
                    <a:p>
                      <a:pPr marL="0" marR="0">
                        <a:buNone/>
                      </a:pPr>
                      <a:r>
                        <a:rPr lang="en-US" sz="1400">
                          <a:effectLst/>
                          <a:latin typeface="Times New Roman" panose="02020603050405020304" pitchFamily="18" charset="0"/>
                          <a:ea typeface="Times New Roman" panose="02020603050405020304" pitchFamily="18" charset="0"/>
                        </a:rPr>
                        <a:t>P/EBITDA</a:t>
                      </a: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buNone/>
                      </a:pPr>
                      <a:r>
                        <a:rPr lang="en-US" sz="1400">
                          <a:effectLst/>
                          <a:latin typeface="Times New Roman" panose="02020603050405020304" pitchFamily="18" charset="0"/>
                          <a:ea typeface="Times New Roman" panose="02020603050405020304" pitchFamily="18" charset="0"/>
                        </a:rPr>
                        <a:t>35.48x</a:t>
                      </a: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buNone/>
                      </a:pPr>
                      <a:r>
                        <a:rPr lang="en-US" sz="1400">
                          <a:effectLst/>
                          <a:latin typeface="Times New Roman" panose="02020603050405020304" pitchFamily="18" charset="0"/>
                          <a:ea typeface="Times New Roman" panose="02020603050405020304" pitchFamily="18" charset="0"/>
                        </a:rPr>
                        <a:t>14.26x</a:t>
                      </a: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buNone/>
                      </a:pPr>
                      <a:r>
                        <a:rPr lang="en-US" sz="1400">
                          <a:effectLst/>
                          <a:latin typeface="Times New Roman" panose="02020603050405020304" pitchFamily="18" charset="0"/>
                          <a:ea typeface="Times New Roman" panose="02020603050405020304" pitchFamily="18" charset="0"/>
                        </a:rPr>
                        <a:t>22.3x</a:t>
                      </a: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buNone/>
                      </a:pPr>
                      <a:r>
                        <a:rPr lang="en-US" sz="1400">
                          <a:effectLst/>
                          <a:latin typeface="Times New Roman"/>
                          <a:ea typeface="Times New Roman" panose="02020603050405020304" pitchFamily="18" charset="0"/>
                        </a:rPr>
                        <a:t>23.4x</a:t>
                      </a:r>
                      <a:endParaRPr lang="en-US" sz="1400">
                        <a:effectLst/>
                        <a:latin typeface="Times New Roman" panose="02020603050405020304" pitchFamily="18" charset="0"/>
                        <a:ea typeface="Times New Roman" panose="02020603050405020304" pitchFamily="18" charset="0"/>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43990387"/>
                  </a:ext>
                </a:extLst>
              </a:tr>
            </a:tbl>
          </a:graphicData>
        </a:graphic>
      </p:graphicFrame>
      <p:graphicFrame>
        <p:nvGraphicFramePr>
          <p:cNvPr id="6" name="Table 5">
            <a:extLst>
              <a:ext uri="{FF2B5EF4-FFF2-40B4-BE49-F238E27FC236}">
                <a16:creationId xmlns:a16="http://schemas.microsoft.com/office/drawing/2014/main" id="{CF0F9D93-B686-B40B-2394-EA66C09510BD}"/>
              </a:ext>
            </a:extLst>
          </p:cNvPr>
          <p:cNvGraphicFramePr>
            <a:graphicFrameLocks noGrp="1"/>
          </p:cNvGraphicFramePr>
          <p:nvPr>
            <p:extLst>
              <p:ext uri="{D42A27DB-BD31-4B8C-83A1-F6EECF244321}">
                <p14:modId xmlns:p14="http://schemas.microsoft.com/office/powerpoint/2010/main" val="527318432"/>
              </p:ext>
            </p:extLst>
          </p:nvPr>
        </p:nvGraphicFramePr>
        <p:xfrm>
          <a:off x="206666" y="4631491"/>
          <a:ext cx="5867400" cy="1432560"/>
        </p:xfrm>
        <a:graphic>
          <a:graphicData uri="http://schemas.openxmlformats.org/drawingml/2006/table">
            <a:tbl>
              <a:tblPr firstRow="1" bandRow="1">
                <a:tableStyleId>{5C22544A-7EE6-4342-B048-85BDC9FD1C3A}</a:tableStyleId>
              </a:tblPr>
              <a:tblGrid>
                <a:gridCol w="1173480">
                  <a:extLst>
                    <a:ext uri="{9D8B030D-6E8A-4147-A177-3AD203B41FA5}">
                      <a16:colId xmlns:a16="http://schemas.microsoft.com/office/drawing/2014/main" val="2537467900"/>
                    </a:ext>
                  </a:extLst>
                </a:gridCol>
                <a:gridCol w="1387395">
                  <a:extLst>
                    <a:ext uri="{9D8B030D-6E8A-4147-A177-3AD203B41FA5}">
                      <a16:colId xmlns:a16="http://schemas.microsoft.com/office/drawing/2014/main" val="294059210"/>
                    </a:ext>
                  </a:extLst>
                </a:gridCol>
                <a:gridCol w="818992">
                  <a:extLst>
                    <a:ext uri="{9D8B030D-6E8A-4147-A177-3AD203B41FA5}">
                      <a16:colId xmlns:a16="http://schemas.microsoft.com/office/drawing/2014/main" val="567013385"/>
                    </a:ext>
                  </a:extLst>
                </a:gridCol>
                <a:gridCol w="1314053">
                  <a:extLst>
                    <a:ext uri="{9D8B030D-6E8A-4147-A177-3AD203B41FA5}">
                      <a16:colId xmlns:a16="http://schemas.microsoft.com/office/drawing/2014/main" val="2254930161"/>
                    </a:ext>
                  </a:extLst>
                </a:gridCol>
                <a:gridCol w="1173480">
                  <a:extLst>
                    <a:ext uri="{9D8B030D-6E8A-4147-A177-3AD203B41FA5}">
                      <a16:colId xmlns:a16="http://schemas.microsoft.com/office/drawing/2014/main" val="2185916995"/>
                    </a:ext>
                  </a:extLst>
                </a:gridCol>
              </a:tblGrid>
              <a:tr h="428763">
                <a:tc>
                  <a:txBody>
                    <a:bodyPr/>
                    <a:lstStyle/>
                    <a:p>
                      <a:pPr algn="ctr"/>
                      <a:r>
                        <a:rPr lang="en-US" sz="1400">
                          <a:solidFill>
                            <a:schemeClr val="tx1"/>
                          </a:solidFill>
                          <a:latin typeface="+mj-lt"/>
                        </a:rPr>
                        <a:t>Scenario</a:t>
                      </a:r>
                    </a:p>
                  </a:txBody>
                  <a:tcPr>
                    <a:lnB w="28575" cap="flat" cmpd="sng" algn="ctr">
                      <a:solidFill>
                        <a:schemeClr val="tx1"/>
                      </a:solidFill>
                      <a:prstDash val="solid"/>
                      <a:round/>
                      <a:headEnd type="none" w="med" len="med"/>
                      <a:tailEnd type="none" w="med" len="med"/>
                    </a:lnB>
                    <a:solidFill>
                      <a:schemeClr val="bg1"/>
                    </a:solidFill>
                  </a:tcPr>
                </a:tc>
                <a:tc>
                  <a:txBody>
                    <a:bodyPr/>
                    <a:lstStyle/>
                    <a:p>
                      <a:pPr algn="ctr"/>
                      <a:r>
                        <a:rPr lang="en-US" sz="1400">
                          <a:solidFill>
                            <a:schemeClr val="tx1"/>
                          </a:solidFill>
                          <a:latin typeface="+mj-lt"/>
                        </a:rPr>
                        <a:t>Terminal Growth Rate</a:t>
                      </a:r>
                    </a:p>
                  </a:txBody>
                  <a:tcPr>
                    <a:lnB w="28575" cap="flat" cmpd="sng" algn="ctr">
                      <a:solidFill>
                        <a:schemeClr val="tx1"/>
                      </a:solidFill>
                      <a:prstDash val="solid"/>
                      <a:round/>
                      <a:headEnd type="none" w="med" len="med"/>
                      <a:tailEnd type="none" w="med" len="med"/>
                    </a:lnB>
                    <a:solidFill>
                      <a:schemeClr val="bg1"/>
                    </a:solidFill>
                  </a:tcPr>
                </a:tc>
                <a:tc>
                  <a:txBody>
                    <a:bodyPr/>
                    <a:lstStyle/>
                    <a:p>
                      <a:pPr algn="ctr"/>
                      <a:r>
                        <a:rPr lang="en-US" sz="1400">
                          <a:solidFill>
                            <a:schemeClr val="tx1"/>
                          </a:solidFill>
                          <a:latin typeface="+mj-lt"/>
                        </a:rPr>
                        <a:t>WACC</a:t>
                      </a:r>
                    </a:p>
                  </a:txBody>
                  <a:tcPr>
                    <a:lnB w="28575" cap="flat" cmpd="sng" algn="ctr">
                      <a:solidFill>
                        <a:schemeClr val="tx1"/>
                      </a:solidFill>
                      <a:prstDash val="solid"/>
                      <a:round/>
                      <a:headEnd type="none" w="med" len="med"/>
                      <a:tailEnd type="none" w="med" len="med"/>
                    </a:lnB>
                    <a:solidFill>
                      <a:schemeClr val="bg1"/>
                    </a:solidFill>
                  </a:tcPr>
                </a:tc>
                <a:tc>
                  <a:txBody>
                    <a:bodyPr/>
                    <a:lstStyle/>
                    <a:p>
                      <a:pPr algn="ctr"/>
                      <a:r>
                        <a:rPr lang="en-US" sz="1400">
                          <a:solidFill>
                            <a:schemeClr val="tx1"/>
                          </a:solidFill>
                          <a:latin typeface="+mj-lt"/>
                        </a:rPr>
                        <a:t>Implied Stock Price</a:t>
                      </a:r>
                    </a:p>
                  </a:txBody>
                  <a:tcPr>
                    <a:lnB w="28575" cap="flat" cmpd="sng" algn="ctr">
                      <a:solidFill>
                        <a:schemeClr val="tx1"/>
                      </a:solidFill>
                      <a:prstDash val="solid"/>
                      <a:round/>
                      <a:headEnd type="none" w="med" len="med"/>
                      <a:tailEnd type="none" w="med" len="med"/>
                    </a:lnB>
                    <a:solidFill>
                      <a:schemeClr val="bg1"/>
                    </a:solidFill>
                  </a:tcPr>
                </a:tc>
                <a:tc>
                  <a:txBody>
                    <a:bodyPr/>
                    <a:lstStyle/>
                    <a:p>
                      <a:pPr algn="ctr"/>
                      <a:r>
                        <a:rPr lang="en-US" sz="1400">
                          <a:solidFill>
                            <a:schemeClr val="tx1"/>
                          </a:solidFill>
                          <a:latin typeface="+mj-lt"/>
                        </a:rPr>
                        <a:t>Upside/Downside</a:t>
                      </a:r>
                    </a:p>
                  </a:txBody>
                  <a:tcPr>
                    <a:lnB w="2857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052789807"/>
                  </a:ext>
                </a:extLst>
              </a:tr>
              <a:tr h="268372">
                <a:tc>
                  <a:txBody>
                    <a:bodyPr/>
                    <a:lstStyle/>
                    <a:p>
                      <a:r>
                        <a:rPr lang="en-US" sz="1400" b="1">
                          <a:solidFill>
                            <a:schemeClr val="tx1"/>
                          </a:solidFill>
                          <a:latin typeface="+mj-lt"/>
                        </a:rPr>
                        <a:t>Best Case </a:t>
                      </a:r>
                    </a:p>
                  </a:txBody>
                  <a:tcP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EAF7"/>
                    </a:solidFill>
                  </a:tcPr>
                </a:tc>
                <a:tc>
                  <a:txBody>
                    <a:bodyPr/>
                    <a:lstStyle/>
                    <a:p>
                      <a:r>
                        <a:rPr lang="en-US" sz="1400">
                          <a:solidFill>
                            <a:schemeClr val="tx1"/>
                          </a:solidFill>
                          <a:latin typeface="+mj-lt"/>
                        </a:rPr>
                        <a:t>6.5%</a:t>
                      </a:r>
                    </a:p>
                  </a:txBody>
                  <a:tcP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EAF7"/>
                    </a:solidFill>
                  </a:tcPr>
                </a:tc>
                <a:tc>
                  <a:txBody>
                    <a:bodyPr/>
                    <a:lstStyle/>
                    <a:p>
                      <a:r>
                        <a:rPr lang="en-US" sz="1400">
                          <a:solidFill>
                            <a:schemeClr val="tx1"/>
                          </a:solidFill>
                          <a:latin typeface="+mj-lt"/>
                        </a:rPr>
                        <a:t>9.0%</a:t>
                      </a:r>
                    </a:p>
                  </a:txBody>
                  <a:tcP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EAF7"/>
                    </a:solidFill>
                  </a:tcPr>
                </a:tc>
                <a:tc>
                  <a:txBody>
                    <a:bodyPr/>
                    <a:lstStyle/>
                    <a:p>
                      <a:r>
                        <a:rPr lang="en-US" sz="1400">
                          <a:solidFill>
                            <a:schemeClr val="tx1"/>
                          </a:solidFill>
                          <a:latin typeface="+mj-lt"/>
                        </a:rPr>
                        <a:t>$646.20</a:t>
                      </a:r>
                    </a:p>
                  </a:txBody>
                  <a:tcP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EAF7"/>
                    </a:solidFill>
                  </a:tcPr>
                </a:tc>
                <a:tc>
                  <a:txBody>
                    <a:bodyPr/>
                    <a:lstStyle/>
                    <a:p>
                      <a:r>
                        <a:rPr lang="en-US" sz="1400">
                          <a:solidFill>
                            <a:schemeClr val="tx1"/>
                          </a:solidFill>
                          <a:latin typeface="+mj-lt"/>
                        </a:rPr>
                        <a:t>92.30%</a:t>
                      </a:r>
                    </a:p>
                  </a:txBody>
                  <a:tcP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EAF7"/>
                    </a:solidFill>
                  </a:tcPr>
                </a:tc>
                <a:extLst>
                  <a:ext uri="{0D108BD9-81ED-4DB2-BD59-A6C34878D82A}">
                    <a16:rowId xmlns:a16="http://schemas.microsoft.com/office/drawing/2014/main" val="3657937705"/>
                  </a:ext>
                </a:extLst>
              </a:tr>
              <a:tr h="268372">
                <a:tc>
                  <a:txBody>
                    <a:bodyPr/>
                    <a:lstStyle/>
                    <a:p>
                      <a:r>
                        <a:rPr lang="en-US" sz="1400" b="1">
                          <a:solidFill>
                            <a:schemeClr val="tx1"/>
                          </a:solidFill>
                          <a:latin typeface="+mj-lt"/>
                        </a:rPr>
                        <a:t>Base Case</a:t>
                      </a: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400">
                          <a:solidFill>
                            <a:schemeClr val="tx1"/>
                          </a:solidFill>
                          <a:latin typeface="+mj-lt"/>
                        </a:rPr>
                        <a:t>5.5%</a:t>
                      </a: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400">
                          <a:solidFill>
                            <a:schemeClr val="tx1"/>
                          </a:solidFill>
                          <a:latin typeface="+mj-lt"/>
                        </a:rPr>
                        <a:t>10.0%</a:t>
                      </a: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400">
                          <a:solidFill>
                            <a:schemeClr val="tx1"/>
                          </a:solidFill>
                          <a:latin typeface="+mj-lt"/>
                        </a:rPr>
                        <a:t>$379.60</a:t>
                      </a: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400">
                          <a:solidFill>
                            <a:schemeClr val="tx1"/>
                          </a:solidFill>
                          <a:latin typeface="+mj-lt"/>
                        </a:rPr>
                        <a:t>14.23%</a:t>
                      </a:r>
                      <a:endParaRPr lang="en-US" sz="1400" dirty="0">
                        <a:solidFill>
                          <a:schemeClr val="tx1"/>
                        </a:solidFill>
                        <a:latin typeface="+mj-lt"/>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60206754"/>
                  </a:ext>
                </a:extLst>
              </a:tr>
              <a:tr h="268372">
                <a:tc>
                  <a:txBody>
                    <a:bodyPr/>
                    <a:lstStyle/>
                    <a:p>
                      <a:r>
                        <a:rPr lang="en-US" sz="1400" b="1">
                          <a:solidFill>
                            <a:schemeClr val="tx1"/>
                          </a:solidFill>
                          <a:latin typeface="+mj-lt"/>
                        </a:rPr>
                        <a:t>Worst Case</a:t>
                      </a:r>
                    </a:p>
                  </a:txBody>
                  <a:tcP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rgbClr val="D9EAF7"/>
                    </a:solidFill>
                  </a:tcPr>
                </a:tc>
                <a:tc>
                  <a:txBody>
                    <a:bodyPr/>
                    <a:lstStyle/>
                    <a:p>
                      <a:r>
                        <a:rPr lang="en-US" sz="1400">
                          <a:solidFill>
                            <a:schemeClr val="tx1"/>
                          </a:solidFill>
                          <a:latin typeface="+mj-lt"/>
                        </a:rPr>
                        <a:t>4.5%</a:t>
                      </a:r>
                    </a:p>
                  </a:txBody>
                  <a:tcP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rgbClr val="D9EAF7"/>
                    </a:solidFill>
                  </a:tcPr>
                </a:tc>
                <a:tc>
                  <a:txBody>
                    <a:bodyPr/>
                    <a:lstStyle/>
                    <a:p>
                      <a:r>
                        <a:rPr lang="en-US" sz="1400">
                          <a:solidFill>
                            <a:schemeClr val="tx1"/>
                          </a:solidFill>
                          <a:latin typeface="+mj-lt"/>
                        </a:rPr>
                        <a:t>11.0%</a:t>
                      </a:r>
                    </a:p>
                  </a:txBody>
                  <a:tcP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rgbClr val="D9EAF7"/>
                    </a:solidFill>
                  </a:tcPr>
                </a:tc>
                <a:tc>
                  <a:txBody>
                    <a:bodyPr/>
                    <a:lstStyle/>
                    <a:p>
                      <a:r>
                        <a:rPr lang="en-US" sz="1400">
                          <a:solidFill>
                            <a:schemeClr val="tx1"/>
                          </a:solidFill>
                          <a:latin typeface="+mj-lt"/>
                        </a:rPr>
                        <a:t>$275.70</a:t>
                      </a:r>
                    </a:p>
                  </a:txBody>
                  <a:tcP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rgbClr val="D9EAF7"/>
                    </a:solidFill>
                  </a:tcPr>
                </a:tc>
                <a:tc>
                  <a:txBody>
                    <a:bodyPr/>
                    <a:lstStyle/>
                    <a:p>
                      <a:r>
                        <a:rPr lang="en-US" sz="1400">
                          <a:solidFill>
                            <a:schemeClr val="tx1"/>
                          </a:solidFill>
                          <a:latin typeface="+mj-lt"/>
                        </a:rPr>
                        <a:t>-17.95%</a:t>
                      </a:r>
                    </a:p>
                  </a:txBody>
                  <a:tcP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rgbClr val="D9EAF7"/>
                    </a:solidFill>
                  </a:tcPr>
                </a:tc>
                <a:extLst>
                  <a:ext uri="{0D108BD9-81ED-4DB2-BD59-A6C34878D82A}">
                    <a16:rowId xmlns:a16="http://schemas.microsoft.com/office/drawing/2014/main" val="3578871358"/>
                  </a:ext>
                </a:extLst>
              </a:tr>
            </a:tbl>
          </a:graphicData>
        </a:graphic>
      </p:graphicFrame>
      <p:sp>
        <p:nvSpPr>
          <p:cNvPr id="7" name="TextBox 6">
            <a:extLst>
              <a:ext uri="{FF2B5EF4-FFF2-40B4-BE49-F238E27FC236}">
                <a16:creationId xmlns:a16="http://schemas.microsoft.com/office/drawing/2014/main" id="{E9BFFFB3-A0BC-FD54-EEB1-C5E8F0BA664A}"/>
              </a:ext>
            </a:extLst>
          </p:cNvPr>
          <p:cNvSpPr txBox="1"/>
          <p:nvPr/>
        </p:nvSpPr>
        <p:spPr>
          <a:xfrm>
            <a:off x="3928533" y="6064051"/>
            <a:ext cx="2167467" cy="246221"/>
          </a:xfrm>
          <a:prstGeom prst="rect">
            <a:avLst/>
          </a:prstGeom>
          <a:solidFill>
            <a:schemeClr val="bg1">
              <a:lumMod val="95000"/>
            </a:schemeClr>
          </a:solidFill>
        </p:spPr>
        <p:txBody>
          <a:bodyPr wrap="square" rtlCol="0">
            <a:spAutoFit/>
          </a:bodyPr>
          <a:lstStyle/>
          <a:p>
            <a:r>
              <a:rPr lang="en-US" sz="1000" b="1" i="1"/>
              <a:t>*Current price as of </a:t>
            </a:r>
            <a:r>
              <a:rPr lang="en-US" sz="1000" b="1" i="1" dirty="0"/>
              <a:t>4/21/26</a:t>
            </a:r>
            <a:r>
              <a:rPr lang="en-US" sz="1000" b="1" i="1"/>
              <a:t>: $</a:t>
            </a:r>
            <a:r>
              <a:rPr lang="en-US" sz="1000" b="1" i="1" dirty="0"/>
              <a:t>332.29</a:t>
            </a:r>
            <a:endParaRPr lang="en-US" sz="1000" b="1" i="1"/>
          </a:p>
        </p:txBody>
      </p:sp>
      <p:sp>
        <p:nvSpPr>
          <p:cNvPr id="8" name="TextBox 7">
            <a:extLst>
              <a:ext uri="{FF2B5EF4-FFF2-40B4-BE49-F238E27FC236}">
                <a16:creationId xmlns:a16="http://schemas.microsoft.com/office/drawing/2014/main" id="{900CF122-10E2-95DD-1A9F-AF82D362083E}"/>
              </a:ext>
            </a:extLst>
          </p:cNvPr>
          <p:cNvSpPr txBox="1"/>
          <p:nvPr/>
        </p:nvSpPr>
        <p:spPr>
          <a:xfrm>
            <a:off x="394761" y="2752036"/>
            <a:ext cx="5701239" cy="2031325"/>
          </a:xfrm>
          <a:prstGeom prst="rect">
            <a:avLst/>
          </a:prstGeom>
          <a:noFill/>
        </p:spPr>
        <p:txBody>
          <a:bodyPr wrap="square" rtlCol="0">
            <a:spAutoFit/>
          </a:bodyPr>
          <a:lstStyle/>
          <a:p>
            <a:pPr marL="285750" lvl="0" indent="-285750" eaLnBrk="0" fontAlgn="base" hangingPunct="0">
              <a:spcBef>
                <a:spcPct val="0"/>
              </a:spcBef>
              <a:spcAft>
                <a:spcPct val="0"/>
              </a:spcAft>
              <a:buFont typeface="Arial" panose="020B0604020202020204" pitchFamily="34" charset="0"/>
              <a:buChar char="•"/>
            </a:pPr>
            <a:r>
              <a:rPr lang="en-US" altLang="en-US" sz="1400"/>
              <a:t>Current valuation sits within historical ranges, suggesting the stock is neither significantly overvalued nor undervalued</a:t>
            </a:r>
          </a:p>
          <a:p>
            <a:pPr marL="285750" lvl="0" indent="-285750" eaLnBrk="0" fontAlgn="base" hangingPunct="0">
              <a:spcBef>
                <a:spcPct val="0"/>
              </a:spcBef>
              <a:spcAft>
                <a:spcPct val="0"/>
              </a:spcAft>
              <a:buFont typeface="Arial" panose="020B0604020202020204" pitchFamily="34" charset="0"/>
              <a:buChar char="•"/>
            </a:pPr>
            <a:endParaRPr lang="en-US" altLang="en-US" sz="1400"/>
          </a:p>
          <a:p>
            <a:pPr marL="285750" lvl="0" indent="-285750" eaLnBrk="0" fontAlgn="base" hangingPunct="0">
              <a:spcBef>
                <a:spcPct val="0"/>
              </a:spcBef>
              <a:spcAft>
                <a:spcPct val="0"/>
              </a:spcAft>
              <a:buFont typeface="Arial" panose="020B0604020202020204" pitchFamily="34" charset="0"/>
              <a:buChar char="•"/>
            </a:pPr>
            <a:r>
              <a:rPr lang="en-US" altLang="en-US" sz="1400"/>
              <a:t>Some multiples reflect a discount to historical averages, indicating potential upside if growth expectations are met</a:t>
            </a:r>
          </a:p>
          <a:p>
            <a:pPr marL="285750" lvl="0" indent="-285750" eaLnBrk="0" fontAlgn="base" hangingPunct="0">
              <a:spcBef>
                <a:spcPct val="0"/>
              </a:spcBef>
              <a:spcAft>
                <a:spcPct val="0"/>
              </a:spcAft>
              <a:buFont typeface="Arial" panose="020B0604020202020204" pitchFamily="34" charset="0"/>
              <a:buChar char="•"/>
            </a:pPr>
            <a:endParaRPr lang="en-US" altLang="en-US" sz="1400"/>
          </a:p>
          <a:p>
            <a:pPr marL="285750" lvl="0" indent="-285750" eaLnBrk="0" fontAlgn="base" hangingPunct="0">
              <a:spcBef>
                <a:spcPct val="0"/>
              </a:spcBef>
              <a:spcAft>
                <a:spcPct val="0"/>
              </a:spcAft>
              <a:buFont typeface="Arial" panose="020B0604020202020204" pitchFamily="34" charset="0"/>
              <a:buChar char="•"/>
            </a:pPr>
            <a:r>
              <a:rPr lang="en-US" altLang="en-US" sz="1400"/>
              <a:t>Overall pricing suggests the market is taking a balanced view on future performance and risk</a:t>
            </a:r>
          </a:p>
          <a:p>
            <a:endParaRPr lang="en-US" sz="1400"/>
          </a:p>
        </p:txBody>
      </p:sp>
      <p:sp>
        <p:nvSpPr>
          <p:cNvPr id="9" name="TextBox 8">
            <a:extLst>
              <a:ext uri="{FF2B5EF4-FFF2-40B4-BE49-F238E27FC236}">
                <a16:creationId xmlns:a16="http://schemas.microsoft.com/office/drawing/2014/main" id="{214F1E99-2B56-6BC7-E360-FED765623726}"/>
              </a:ext>
            </a:extLst>
          </p:cNvPr>
          <p:cNvSpPr txBox="1"/>
          <p:nvPr/>
        </p:nvSpPr>
        <p:spPr>
          <a:xfrm>
            <a:off x="6280731" y="3531240"/>
            <a:ext cx="2627841" cy="3323987"/>
          </a:xfrm>
          <a:prstGeom prst="rect">
            <a:avLst/>
          </a:prstGeom>
          <a:noFill/>
        </p:spPr>
        <p:txBody>
          <a:bodyPr wrap="square" rtlCol="0">
            <a:spAutoFit/>
          </a:bodyPr>
          <a:lstStyle/>
          <a:p>
            <a:pPr marL="285750" lvl="0" indent="-285750" eaLnBrk="0" fontAlgn="base" hangingPunct="0">
              <a:spcBef>
                <a:spcPct val="0"/>
              </a:spcBef>
              <a:spcAft>
                <a:spcPct val="0"/>
              </a:spcAft>
              <a:buFont typeface="Arial" panose="020B0604020202020204" pitchFamily="34" charset="0"/>
              <a:buChar char="•"/>
            </a:pPr>
            <a:r>
              <a:rPr lang="en-US" altLang="en-US" sz="1400"/>
              <a:t>Strong upside exists if the company executes well on growth and margin expansion initiatives</a:t>
            </a:r>
          </a:p>
          <a:p>
            <a:pPr lvl="0" eaLnBrk="0" fontAlgn="base" hangingPunct="0">
              <a:spcBef>
                <a:spcPct val="0"/>
              </a:spcBef>
              <a:spcAft>
                <a:spcPct val="0"/>
              </a:spcAft>
            </a:pPr>
            <a:endParaRPr lang="en-US" altLang="en-US" sz="1400"/>
          </a:p>
          <a:p>
            <a:pPr marL="285750" lvl="0" indent="-285750" eaLnBrk="0" fontAlgn="base" hangingPunct="0">
              <a:spcBef>
                <a:spcPct val="0"/>
              </a:spcBef>
              <a:spcAft>
                <a:spcPct val="0"/>
              </a:spcAft>
              <a:buFont typeface="Arial" panose="020B0604020202020204" pitchFamily="34" charset="0"/>
              <a:buChar char="•"/>
            </a:pPr>
            <a:r>
              <a:rPr lang="en-US" altLang="en-US" sz="1400"/>
              <a:t>Base expectations point to steady, moderate returns supported by core business strength</a:t>
            </a:r>
          </a:p>
          <a:p>
            <a:pPr lvl="0" eaLnBrk="0" fontAlgn="base" hangingPunct="0">
              <a:spcBef>
                <a:spcPct val="0"/>
              </a:spcBef>
              <a:spcAft>
                <a:spcPct val="0"/>
              </a:spcAft>
            </a:pPr>
            <a:endParaRPr lang="en-US" altLang="en-US" sz="1400"/>
          </a:p>
          <a:p>
            <a:pPr marL="285750" lvl="0" indent="-285750" eaLnBrk="0" fontAlgn="base" hangingPunct="0">
              <a:spcBef>
                <a:spcPct val="0"/>
              </a:spcBef>
              <a:spcAft>
                <a:spcPct val="0"/>
              </a:spcAft>
              <a:buFont typeface="Arial" panose="020B0604020202020204" pitchFamily="34" charset="0"/>
              <a:buChar char="•"/>
            </a:pPr>
            <a:r>
              <a:rPr lang="en-US" altLang="en-US" sz="1400"/>
              <a:t>Downside risk appears manageable, indicating a favorable overall risk-reward profile</a:t>
            </a:r>
          </a:p>
          <a:p>
            <a:endParaRPr lang="en-US" sz="1400"/>
          </a:p>
        </p:txBody>
      </p:sp>
    </p:spTree>
    <p:extLst>
      <p:ext uri="{BB962C8B-B14F-4D97-AF65-F5344CB8AC3E}">
        <p14:creationId xmlns:p14="http://schemas.microsoft.com/office/powerpoint/2010/main" val="26028510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CA7183-09E2-E1BA-40F4-32A5616B5932}"/>
              </a:ext>
            </a:extLst>
          </p:cNvPr>
          <p:cNvSpPr>
            <a:spLocks noGrp="1"/>
          </p:cNvSpPr>
          <p:nvPr>
            <p:ph type="title"/>
          </p:nvPr>
        </p:nvSpPr>
        <p:spPr/>
        <p:txBody>
          <a:bodyPr>
            <a:normAutofit fontScale="90000"/>
          </a:bodyPr>
          <a:lstStyle/>
          <a:p>
            <a:endParaRPr lang="en-US"/>
          </a:p>
        </p:txBody>
      </p:sp>
      <p:sp>
        <p:nvSpPr>
          <p:cNvPr id="3" name="Content Placeholder 2">
            <a:extLst>
              <a:ext uri="{FF2B5EF4-FFF2-40B4-BE49-F238E27FC236}">
                <a16:creationId xmlns:a16="http://schemas.microsoft.com/office/drawing/2014/main" id="{6C350036-BE77-996A-79E3-E8CA95331E67}"/>
              </a:ext>
            </a:extLst>
          </p:cNvPr>
          <p:cNvSpPr>
            <a:spLocks noGrp="1"/>
          </p:cNvSpPr>
          <p:nvPr>
            <p:ph idx="1"/>
          </p:nvPr>
        </p:nvSpPr>
        <p:spPr/>
        <p:txBody>
          <a:bodyPr vert="horz" lIns="91440" tIns="45720" rIns="91440" bIns="45720" rtlCol="0" anchor="t">
            <a:normAutofit/>
          </a:bodyPr>
          <a:lstStyle/>
          <a:p>
            <a:pPr marL="0" indent="0" algn="ctr">
              <a:buNone/>
            </a:pPr>
            <a:r>
              <a:rPr lang="en-US" sz="4400" b="1">
                <a:solidFill>
                  <a:srgbClr val="BB0000"/>
                </a:solidFill>
                <a:latin typeface="Calibri"/>
                <a:ea typeface="Calibri"/>
                <a:cs typeface="Calibri"/>
              </a:rPr>
              <a:t>Verizon Communications Inc.</a:t>
            </a:r>
            <a:endParaRPr lang="en-US">
              <a:solidFill>
                <a:srgbClr val="000000"/>
              </a:solidFill>
              <a:ea typeface="Calibri"/>
            </a:endParaRPr>
          </a:p>
          <a:p>
            <a:pPr algn="ctr">
              <a:buNone/>
            </a:pPr>
            <a:r>
              <a:rPr lang="en-US" sz="1200" b="1">
                <a:solidFill>
                  <a:srgbClr val="FFFFFF"/>
                </a:solidFill>
                <a:latin typeface="Calibri"/>
                <a:ea typeface="Calibri"/>
                <a:cs typeface="Calibri"/>
              </a:rPr>
              <a:t>★  BUY</a:t>
            </a:r>
            <a:endParaRPr lang="en-US" dirty="0"/>
          </a:p>
        </p:txBody>
      </p:sp>
      <p:pic>
        <p:nvPicPr>
          <p:cNvPr id="4" name="Picture 3" descr="A screenshot of a website&#10;&#10;AI-generated content may be incorrect.">
            <a:extLst>
              <a:ext uri="{FF2B5EF4-FFF2-40B4-BE49-F238E27FC236}">
                <a16:creationId xmlns:a16="http://schemas.microsoft.com/office/drawing/2014/main" id="{1745539A-C9C5-7C2A-F640-2D9B1F90DB33}"/>
              </a:ext>
            </a:extLst>
          </p:cNvPr>
          <p:cNvPicPr>
            <a:picLocks noChangeAspect="1"/>
          </p:cNvPicPr>
          <p:nvPr/>
        </p:nvPicPr>
        <p:blipFill>
          <a:blip r:embed="rId2"/>
          <a:stretch>
            <a:fillRect/>
          </a:stretch>
        </p:blipFill>
        <p:spPr>
          <a:xfrm>
            <a:off x="0" y="2544"/>
            <a:ext cx="9144000" cy="5143500"/>
          </a:xfrm>
          <a:prstGeom prst="rect">
            <a:avLst/>
          </a:prstGeom>
        </p:spPr>
      </p:pic>
    </p:spTree>
    <p:extLst>
      <p:ext uri="{BB962C8B-B14F-4D97-AF65-F5344CB8AC3E}">
        <p14:creationId xmlns:p14="http://schemas.microsoft.com/office/powerpoint/2010/main" val="37729186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F64739-D6E1-C2DB-2A53-EF6C4DCECF37}"/>
              </a:ext>
            </a:extLst>
          </p:cNvPr>
          <p:cNvSpPr>
            <a:spLocks noGrp="1"/>
          </p:cNvSpPr>
          <p:nvPr>
            <p:ph type="title"/>
          </p:nvPr>
        </p:nvSpPr>
        <p:spPr/>
        <p:txBody>
          <a:bodyPr>
            <a:normAutofit fontScale="90000"/>
          </a:bodyPr>
          <a:lstStyle/>
          <a:p>
            <a:r>
              <a:rPr lang="en-US">
                <a:latin typeface="Arial"/>
                <a:cs typeface="Arial"/>
              </a:rPr>
              <a:t>Verizon Communications INC</a:t>
            </a:r>
            <a:endParaRPr lang="en-US"/>
          </a:p>
        </p:txBody>
      </p:sp>
      <p:sp>
        <p:nvSpPr>
          <p:cNvPr id="3" name="Content Placeholder 2">
            <a:extLst>
              <a:ext uri="{FF2B5EF4-FFF2-40B4-BE49-F238E27FC236}">
                <a16:creationId xmlns:a16="http://schemas.microsoft.com/office/drawing/2014/main" id="{B307D798-041D-EFF3-0589-C39DB6518E5E}"/>
              </a:ext>
            </a:extLst>
          </p:cNvPr>
          <p:cNvSpPr>
            <a:spLocks noGrp="1"/>
          </p:cNvSpPr>
          <p:nvPr>
            <p:ph idx="1"/>
          </p:nvPr>
        </p:nvSpPr>
        <p:spPr/>
        <p:txBody>
          <a:bodyPr vert="horz" lIns="91440" tIns="45720" rIns="91440" bIns="45720" rtlCol="0" anchor="t">
            <a:normAutofit fontScale="77500" lnSpcReduction="20000"/>
          </a:bodyPr>
          <a:lstStyle/>
          <a:p>
            <a:r>
              <a:rPr lang="en-US">
                <a:latin typeface="Arial"/>
                <a:cs typeface="Arial"/>
              </a:rPr>
              <a:t>Verizon Communications Inc. is one of the largest telecommunications, offering wireless services, broadband internet, and enterprise communications. It operates a massive nationwide mobile network and generates the majority of its revenue from postpaid wireless customers, along with growing contributions from broadband and business services.</a:t>
            </a:r>
          </a:p>
          <a:p>
            <a:r>
              <a:rPr lang="en-US"/>
              <a:t>The company is known for its strong, stable cash flows and defensive business model, supported by high customer retention and recurring subscription revenue. It is also a major dividend payer, typically offering a yield around the mid-5% range, which makes it attractive to income-focused investors.</a:t>
            </a:r>
          </a:p>
          <a:p>
            <a:r>
              <a:rPr lang="en-US">
                <a:latin typeface="Arial"/>
                <a:cs typeface="Arial"/>
              </a:rPr>
              <a:t>In recent years, Verizon has focused on improving network quality and expanding its 5G infrastructure, including investments in fiber and fixed wireless access (FWA) to compete more effectively in broadband. While growth is relatively modest compared to high-growth tech companies, its appeal lies in consistent earnings, strong market positioning, and reliable shareholder returns.</a:t>
            </a:r>
          </a:p>
          <a:p>
            <a:endParaRPr lang="en-US"/>
          </a:p>
        </p:txBody>
      </p:sp>
    </p:spTree>
    <p:extLst>
      <p:ext uri="{BB962C8B-B14F-4D97-AF65-F5344CB8AC3E}">
        <p14:creationId xmlns:p14="http://schemas.microsoft.com/office/powerpoint/2010/main" val="9512555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2">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2388"/>
            <a:ext cx="9144000" cy="91440"/>
          </a:xfrm>
          <a:prstGeom prst="rect">
            <a:avLst/>
          </a:prstGeom>
          <a:solidFill>
            <a:srgbClr val="BB0000"/>
          </a:solidFill>
          <a:ln w="12700">
            <a:solidFill>
              <a:srgbClr val="BB0000"/>
            </a:solidFill>
            <a:prstDash val="solid"/>
          </a:ln>
        </p:spPr>
        <p:txBody>
          <a:bodyPr/>
          <a:lstStyle/>
          <a:p>
            <a:endParaRPr lang="en-US" sz="1800"/>
          </a:p>
        </p:txBody>
      </p:sp>
      <p:sp>
        <p:nvSpPr>
          <p:cNvPr id="3" name="Text 1"/>
          <p:cNvSpPr/>
          <p:nvPr/>
        </p:nvSpPr>
        <p:spPr>
          <a:xfrm>
            <a:off x="365760" y="1021842"/>
            <a:ext cx="8412480" cy="566928"/>
          </a:xfrm>
          <a:prstGeom prst="rect">
            <a:avLst/>
          </a:prstGeom>
          <a:noFill/>
          <a:ln/>
        </p:spPr>
        <p:txBody>
          <a:bodyPr wrap="square" lIns="0" tIns="0" rIns="0" bIns="0" rtlCol="0" anchor="ctr"/>
          <a:lstStyle/>
          <a:p>
            <a:pPr marL="0" indent="0">
              <a:buNone/>
            </a:pPr>
            <a:r>
              <a:rPr lang="en-US" sz="3200" dirty="0">
                <a:solidFill>
                  <a:srgbClr val="BB0000"/>
                </a:solidFill>
                <a:latin typeface="Calibri" pitchFamily="34" charset="0"/>
                <a:ea typeface="Calibri" pitchFamily="34" charset="-122"/>
                <a:cs typeface="Calibri" pitchFamily="34" charset="-120"/>
              </a:rPr>
              <a:t>Verizon Communications Inc.</a:t>
            </a:r>
            <a:endParaRPr lang="en-US" sz="3200" dirty="0"/>
          </a:p>
        </p:txBody>
      </p:sp>
      <p:sp>
        <p:nvSpPr>
          <p:cNvPr id="4" name="Shape 2"/>
          <p:cNvSpPr/>
          <p:nvPr/>
        </p:nvSpPr>
        <p:spPr>
          <a:xfrm>
            <a:off x="365760" y="1661922"/>
            <a:ext cx="8412480" cy="22860"/>
          </a:xfrm>
          <a:prstGeom prst="rect">
            <a:avLst/>
          </a:prstGeom>
          <a:solidFill>
            <a:srgbClr val="CCCCCC"/>
          </a:solidFill>
          <a:ln w="12700">
            <a:solidFill>
              <a:srgbClr val="CCCCCC"/>
            </a:solidFill>
            <a:prstDash val="solid"/>
          </a:ln>
        </p:spPr>
        <p:txBody>
          <a:bodyPr/>
          <a:lstStyle/>
          <a:p>
            <a:endParaRPr lang="en-US" sz="1800"/>
          </a:p>
        </p:txBody>
      </p:sp>
      <p:sp>
        <p:nvSpPr>
          <p:cNvPr id="5" name="Text 3"/>
          <p:cNvSpPr/>
          <p:nvPr/>
        </p:nvSpPr>
        <p:spPr>
          <a:xfrm>
            <a:off x="320040" y="5776722"/>
            <a:ext cx="8503920" cy="201168"/>
          </a:xfrm>
          <a:prstGeom prst="rect">
            <a:avLst/>
          </a:prstGeom>
          <a:noFill/>
          <a:ln/>
        </p:spPr>
        <p:txBody>
          <a:bodyPr wrap="square" lIns="0" tIns="0" rIns="0" bIns="0" rtlCol="0" anchor="ctr"/>
          <a:lstStyle/>
          <a:p>
            <a:pPr marL="0" indent="0">
              <a:buNone/>
            </a:pPr>
            <a:r>
              <a:rPr lang="en-US" sz="750" dirty="0">
                <a:solidFill>
                  <a:srgbClr val="888888"/>
                </a:solidFill>
                <a:latin typeface="Calibri" pitchFamily="34" charset="0"/>
                <a:ea typeface="Calibri" pitchFamily="34" charset="-122"/>
                <a:cs typeface="Calibri" pitchFamily="34" charset="-120"/>
              </a:rPr>
              <a:t>THE OHIO STATE UNIVERSITY  |  FISHER COLLEGE OF BUSINESS</a:t>
            </a:r>
            <a:endParaRPr lang="en-US" sz="750" dirty="0"/>
          </a:p>
        </p:txBody>
      </p:sp>
      <p:graphicFrame>
        <p:nvGraphicFramePr>
          <p:cNvPr id="6" name="Table 0"/>
          <p:cNvGraphicFramePr>
            <a:graphicFrameLocks noGrp="1"/>
          </p:cNvGraphicFramePr>
          <p:nvPr/>
        </p:nvGraphicFramePr>
        <p:xfrm>
          <a:off x="320040" y="1817370"/>
          <a:ext cx="3291840" cy="2779776"/>
        </p:xfrm>
        <a:graphic>
          <a:graphicData uri="http://schemas.openxmlformats.org/drawingml/2006/table">
            <a:tbl>
              <a:tblPr/>
              <a:tblGrid>
                <a:gridCol w="1280160">
                  <a:extLst>
                    <a:ext uri="{9D8B030D-6E8A-4147-A177-3AD203B41FA5}">
                      <a16:colId xmlns:a16="http://schemas.microsoft.com/office/drawing/2014/main" val="20000"/>
                    </a:ext>
                  </a:extLst>
                </a:gridCol>
                <a:gridCol w="2011680">
                  <a:extLst>
                    <a:ext uri="{9D8B030D-6E8A-4147-A177-3AD203B41FA5}">
                      <a16:colId xmlns:a16="http://schemas.microsoft.com/office/drawing/2014/main" val="20001"/>
                    </a:ext>
                  </a:extLst>
                </a:gridCol>
              </a:tblGrid>
              <a:tr h="347472">
                <a:tc>
                  <a:txBody>
                    <a:bodyPr/>
                    <a:lstStyle/>
                    <a:p>
                      <a:pPr marL="0" indent="0">
                        <a:buNone/>
                      </a:pPr>
                      <a:r>
                        <a:rPr lang="en-US" sz="1000" b="1" dirty="0">
                          <a:solidFill>
                            <a:srgbClr val="000000"/>
                          </a:solidFill>
                          <a:latin typeface="Calibri" pitchFamily="34" charset="0"/>
                          <a:ea typeface="Calibri" pitchFamily="34" charset="-122"/>
                          <a:cs typeface="Calibri" pitchFamily="34" charset="-120"/>
                        </a:rPr>
                        <a:t>Sector</a:t>
                      </a:r>
                      <a:endParaRPr lang="en-US" sz="1000" dirty="0">
                        <a:latin typeface="Calibri" charset="0"/>
                        <a:ea typeface="Calibri" charset="0"/>
                        <a:cs typeface="Calibri" charset="0"/>
                      </a:endParaRPr>
                    </a:p>
                  </a:txBody>
                  <a:tcP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c>
                  <a:txBody>
                    <a:bodyPr/>
                    <a:lstStyle/>
                    <a:p>
                      <a:pPr marL="0" indent="0">
                        <a:buNone/>
                      </a:pPr>
                      <a:r>
                        <a:rPr lang="en-US" sz="1000" dirty="0">
                          <a:solidFill>
                            <a:srgbClr val="404040"/>
                          </a:solidFill>
                          <a:latin typeface="Calibri" pitchFamily="34" charset="0"/>
                          <a:ea typeface="Calibri" pitchFamily="34" charset="-122"/>
                          <a:cs typeface="Calibri" pitchFamily="34" charset="-120"/>
                        </a:rPr>
                        <a:t>Communication Services</a:t>
                      </a:r>
                      <a:endParaRPr lang="en-US" sz="1000" dirty="0">
                        <a:latin typeface="Calibri" charset="0"/>
                        <a:ea typeface="Calibri" charset="0"/>
                        <a:cs typeface="Calibri" charset="0"/>
                      </a:endParaRPr>
                    </a:p>
                  </a:txBody>
                  <a:tcP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extLst>
                  <a:ext uri="{0D108BD9-81ED-4DB2-BD59-A6C34878D82A}">
                    <a16:rowId xmlns:a16="http://schemas.microsoft.com/office/drawing/2014/main" val="10000"/>
                  </a:ext>
                </a:extLst>
              </a:tr>
              <a:tr h="347472">
                <a:tc>
                  <a:txBody>
                    <a:bodyPr/>
                    <a:lstStyle/>
                    <a:p>
                      <a:pPr marL="0" indent="0">
                        <a:buNone/>
                      </a:pPr>
                      <a:r>
                        <a:rPr lang="en-US" sz="1000" b="1" dirty="0">
                          <a:solidFill>
                            <a:srgbClr val="000000"/>
                          </a:solidFill>
                          <a:latin typeface="Calibri" pitchFamily="34" charset="0"/>
                          <a:ea typeface="Calibri" pitchFamily="34" charset="-122"/>
                          <a:cs typeface="Calibri" pitchFamily="34" charset="-120"/>
                        </a:rPr>
                        <a:t>Industry</a:t>
                      </a:r>
                      <a:endParaRPr lang="en-US" sz="1000" dirty="0">
                        <a:latin typeface="Calibri" charset="0"/>
                        <a:ea typeface="Calibri" charset="0"/>
                        <a:cs typeface="Calibri" charset="0"/>
                      </a:endParaRPr>
                    </a:p>
                  </a:txBody>
                  <a:tcP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tcPr>
                </a:tc>
                <a:tc>
                  <a:txBody>
                    <a:bodyPr/>
                    <a:lstStyle/>
                    <a:p>
                      <a:pPr marL="0" indent="0">
                        <a:buNone/>
                      </a:pPr>
                      <a:r>
                        <a:rPr lang="en-US" sz="1000" dirty="0">
                          <a:solidFill>
                            <a:srgbClr val="404040"/>
                          </a:solidFill>
                          <a:latin typeface="Calibri" pitchFamily="34" charset="0"/>
                          <a:ea typeface="Calibri" pitchFamily="34" charset="-122"/>
                          <a:cs typeface="Calibri" pitchFamily="34" charset="-120"/>
                        </a:rPr>
                        <a:t>Telecom Services</a:t>
                      </a:r>
                      <a:endParaRPr lang="en-US" sz="1000" dirty="0">
                        <a:latin typeface="Calibri" charset="0"/>
                        <a:ea typeface="Calibri" charset="0"/>
                        <a:cs typeface="Calibri" charset="0"/>
                      </a:endParaRPr>
                    </a:p>
                  </a:txBody>
                  <a:tcP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tcPr>
                </a:tc>
                <a:extLst>
                  <a:ext uri="{0D108BD9-81ED-4DB2-BD59-A6C34878D82A}">
                    <a16:rowId xmlns:a16="http://schemas.microsoft.com/office/drawing/2014/main" val="10001"/>
                  </a:ext>
                </a:extLst>
              </a:tr>
              <a:tr h="347472">
                <a:tc>
                  <a:txBody>
                    <a:bodyPr/>
                    <a:lstStyle/>
                    <a:p>
                      <a:pPr marL="0" indent="0">
                        <a:buNone/>
                      </a:pPr>
                      <a:r>
                        <a:rPr lang="en-US" sz="1000" b="1" dirty="0">
                          <a:solidFill>
                            <a:srgbClr val="000000"/>
                          </a:solidFill>
                          <a:latin typeface="Calibri" pitchFamily="34" charset="0"/>
                          <a:ea typeface="Calibri" pitchFamily="34" charset="-122"/>
                          <a:cs typeface="Calibri" pitchFamily="34" charset="-120"/>
                        </a:rPr>
                        <a:t>Market Cap</a:t>
                      </a:r>
                      <a:endParaRPr lang="en-US" sz="1000" dirty="0">
                        <a:latin typeface="Calibri" charset="0"/>
                        <a:ea typeface="Calibri" charset="0"/>
                        <a:cs typeface="Calibri" charset="0"/>
                      </a:endParaRPr>
                    </a:p>
                  </a:txBody>
                  <a:tcP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c>
                  <a:txBody>
                    <a:bodyPr/>
                    <a:lstStyle/>
                    <a:p>
                      <a:pPr marL="0" indent="0">
                        <a:buNone/>
                      </a:pPr>
                      <a:r>
                        <a:rPr lang="en-US" sz="1000" dirty="0">
                          <a:solidFill>
                            <a:srgbClr val="404040"/>
                          </a:solidFill>
                          <a:latin typeface="Calibri" pitchFamily="34" charset="0"/>
                          <a:ea typeface="Calibri" pitchFamily="34" charset="-122"/>
                          <a:cs typeface="Calibri" pitchFamily="34" charset="-120"/>
                        </a:rPr>
                        <a:t>$212.44B</a:t>
                      </a:r>
                      <a:endParaRPr lang="en-US" sz="1000" dirty="0">
                        <a:latin typeface="Calibri" charset="0"/>
                        <a:ea typeface="Calibri" charset="0"/>
                        <a:cs typeface="Calibri" charset="0"/>
                      </a:endParaRPr>
                    </a:p>
                  </a:txBody>
                  <a:tcP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extLst>
                  <a:ext uri="{0D108BD9-81ED-4DB2-BD59-A6C34878D82A}">
                    <a16:rowId xmlns:a16="http://schemas.microsoft.com/office/drawing/2014/main" val="10002"/>
                  </a:ext>
                </a:extLst>
              </a:tr>
              <a:tr h="347472">
                <a:tc>
                  <a:txBody>
                    <a:bodyPr/>
                    <a:lstStyle/>
                    <a:p>
                      <a:pPr marL="0" indent="0">
                        <a:buNone/>
                      </a:pPr>
                      <a:r>
                        <a:rPr lang="en-US" sz="1000" b="1" dirty="0">
                          <a:solidFill>
                            <a:srgbClr val="000000"/>
                          </a:solidFill>
                          <a:latin typeface="Calibri" pitchFamily="34" charset="0"/>
                          <a:ea typeface="Calibri" pitchFamily="34" charset="-122"/>
                          <a:cs typeface="Calibri" pitchFamily="34" charset="-120"/>
                        </a:rPr>
                        <a:t>Current Price</a:t>
                      </a:r>
                      <a:endParaRPr lang="en-US" sz="1000" dirty="0">
                        <a:latin typeface="Calibri" charset="0"/>
                        <a:ea typeface="Calibri" charset="0"/>
                        <a:cs typeface="Calibri" charset="0"/>
                      </a:endParaRPr>
                    </a:p>
                  </a:txBody>
                  <a:tcP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tcPr>
                </a:tc>
                <a:tc>
                  <a:txBody>
                    <a:bodyPr/>
                    <a:lstStyle/>
                    <a:p>
                      <a:pPr marL="0" indent="0">
                        <a:buNone/>
                      </a:pPr>
                      <a:r>
                        <a:rPr lang="en-US" sz="1000" dirty="0">
                          <a:solidFill>
                            <a:srgbClr val="404040"/>
                          </a:solidFill>
                          <a:latin typeface="Calibri" pitchFamily="34" charset="0"/>
                          <a:ea typeface="Calibri" pitchFamily="34" charset="-122"/>
                          <a:cs typeface="Calibri" pitchFamily="34" charset="-120"/>
                        </a:rPr>
                        <a:t>$50.31</a:t>
                      </a:r>
                      <a:endParaRPr lang="en-US" sz="1000" dirty="0">
                        <a:latin typeface="Calibri" charset="0"/>
                        <a:ea typeface="Calibri" charset="0"/>
                        <a:cs typeface="Calibri" charset="0"/>
                      </a:endParaRPr>
                    </a:p>
                  </a:txBody>
                  <a:tcP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tcPr>
                </a:tc>
                <a:extLst>
                  <a:ext uri="{0D108BD9-81ED-4DB2-BD59-A6C34878D82A}">
                    <a16:rowId xmlns:a16="http://schemas.microsoft.com/office/drawing/2014/main" val="10003"/>
                  </a:ext>
                </a:extLst>
              </a:tr>
              <a:tr h="347472">
                <a:tc>
                  <a:txBody>
                    <a:bodyPr/>
                    <a:lstStyle/>
                    <a:p>
                      <a:pPr marL="0" indent="0">
                        <a:buNone/>
                      </a:pPr>
                      <a:r>
                        <a:rPr lang="en-US" sz="1000" b="1" dirty="0">
                          <a:solidFill>
                            <a:srgbClr val="000000"/>
                          </a:solidFill>
                          <a:latin typeface="Calibri" pitchFamily="34" charset="0"/>
                          <a:ea typeface="Calibri" pitchFamily="34" charset="-122"/>
                          <a:cs typeface="Calibri" pitchFamily="34" charset="-120"/>
                        </a:rPr>
                        <a:t>Target Price</a:t>
                      </a:r>
                      <a:endParaRPr lang="en-US" sz="1000" dirty="0">
                        <a:latin typeface="Calibri" charset="0"/>
                        <a:ea typeface="Calibri" charset="0"/>
                        <a:cs typeface="Calibri" charset="0"/>
                      </a:endParaRPr>
                    </a:p>
                  </a:txBody>
                  <a:tcP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c>
                  <a:txBody>
                    <a:bodyPr/>
                    <a:lstStyle/>
                    <a:p>
                      <a:pPr marL="0" indent="0">
                        <a:buNone/>
                      </a:pPr>
                      <a:r>
                        <a:rPr lang="en-US" sz="1000" b="1" dirty="0">
                          <a:solidFill>
                            <a:srgbClr val="BB0000"/>
                          </a:solidFill>
                          <a:latin typeface="Calibri" pitchFamily="34" charset="0"/>
                          <a:ea typeface="Calibri" pitchFamily="34" charset="-122"/>
                          <a:cs typeface="Calibri" pitchFamily="34" charset="-120"/>
                        </a:rPr>
                        <a:t>$79.31</a:t>
                      </a:r>
                      <a:endParaRPr lang="en-US" sz="1000" dirty="0">
                        <a:latin typeface="Calibri" charset="0"/>
                        <a:ea typeface="Calibri" charset="0"/>
                        <a:cs typeface="Calibri" charset="0"/>
                      </a:endParaRPr>
                    </a:p>
                  </a:txBody>
                  <a:tcP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extLst>
                  <a:ext uri="{0D108BD9-81ED-4DB2-BD59-A6C34878D82A}">
                    <a16:rowId xmlns:a16="http://schemas.microsoft.com/office/drawing/2014/main" val="10004"/>
                  </a:ext>
                </a:extLst>
              </a:tr>
              <a:tr h="347472">
                <a:tc>
                  <a:txBody>
                    <a:bodyPr/>
                    <a:lstStyle/>
                    <a:p>
                      <a:pPr marL="0" indent="0">
                        <a:buNone/>
                      </a:pPr>
                      <a:r>
                        <a:rPr lang="en-US" sz="1000" b="1" dirty="0">
                          <a:solidFill>
                            <a:srgbClr val="000000"/>
                          </a:solidFill>
                          <a:latin typeface="Calibri" pitchFamily="34" charset="0"/>
                          <a:ea typeface="Calibri" pitchFamily="34" charset="-122"/>
                          <a:cs typeface="Calibri" pitchFamily="34" charset="-120"/>
                        </a:rPr>
                        <a:t>Dividend Yield</a:t>
                      </a:r>
                      <a:endParaRPr lang="en-US" sz="1000" dirty="0">
                        <a:latin typeface="Calibri" charset="0"/>
                        <a:ea typeface="Calibri" charset="0"/>
                        <a:cs typeface="Calibri" charset="0"/>
                      </a:endParaRPr>
                    </a:p>
                  </a:txBody>
                  <a:tcP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tcPr>
                </a:tc>
                <a:tc>
                  <a:txBody>
                    <a:bodyPr/>
                    <a:lstStyle/>
                    <a:p>
                      <a:pPr marL="0" indent="0">
                        <a:buNone/>
                      </a:pPr>
                      <a:r>
                        <a:rPr lang="en-US" sz="1000" dirty="0">
                          <a:solidFill>
                            <a:srgbClr val="404040"/>
                          </a:solidFill>
                          <a:latin typeface="Calibri" pitchFamily="34" charset="0"/>
                          <a:ea typeface="Calibri" pitchFamily="34" charset="-122"/>
                          <a:cs typeface="Calibri" pitchFamily="34" charset="-120"/>
                        </a:rPr>
                        <a:t>5.63%</a:t>
                      </a:r>
                      <a:endParaRPr lang="en-US" sz="1000" dirty="0">
                        <a:latin typeface="Calibri" charset="0"/>
                        <a:ea typeface="Calibri" charset="0"/>
                        <a:cs typeface="Calibri" charset="0"/>
                      </a:endParaRPr>
                    </a:p>
                  </a:txBody>
                  <a:tcP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tcPr>
                </a:tc>
                <a:extLst>
                  <a:ext uri="{0D108BD9-81ED-4DB2-BD59-A6C34878D82A}">
                    <a16:rowId xmlns:a16="http://schemas.microsoft.com/office/drawing/2014/main" val="10005"/>
                  </a:ext>
                </a:extLst>
              </a:tr>
              <a:tr h="347472">
                <a:tc>
                  <a:txBody>
                    <a:bodyPr/>
                    <a:lstStyle/>
                    <a:p>
                      <a:pPr marL="0" indent="0">
                        <a:buNone/>
                      </a:pPr>
                      <a:r>
                        <a:rPr lang="en-US" sz="1000" b="1" dirty="0">
                          <a:solidFill>
                            <a:srgbClr val="000000"/>
                          </a:solidFill>
                          <a:latin typeface="Calibri" pitchFamily="34" charset="0"/>
                          <a:ea typeface="Calibri" pitchFamily="34" charset="-122"/>
                          <a:cs typeface="Calibri" pitchFamily="34" charset="-120"/>
                        </a:rPr>
                        <a:t>Diluted Shares</a:t>
                      </a:r>
                      <a:endParaRPr lang="en-US" sz="1000" dirty="0">
                        <a:latin typeface="Calibri" charset="0"/>
                        <a:ea typeface="Calibri" charset="0"/>
                        <a:cs typeface="Calibri" charset="0"/>
                      </a:endParaRPr>
                    </a:p>
                  </a:txBody>
                  <a:tcP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c>
                  <a:txBody>
                    <a:bodyPr/>
                    <a:lstStyle/>
                    <a:p>
                      <a:pPr marL="0" indent="0">
                        <a:buNone/>
                      </a:pPr>
                      <a:r>
                        <a:rPr lang="en-US" sz="1000" dirty="0">
                          <a:solidFill>
                            <a:srgbClr val="404040"/>
                          </a:solidFill>
                          <a:latin typeface="Calibri" pitchFamily="34" charset="0"/>
                          <a:ea typeface="Calibri" pitchFamily="34" charset="-122"/>
                          <a:cs typeface="Calibri" pitchFamily="34" charset="-120"/>
                        </a:rPr>
                        <a:t>4,218M</a:t>
                      </a:r>
                      <a:endParaRPr lang="en-US" sz="1000" dirty="0">
                        <a:latin typeface="Calibri" charset="0"/>
                        <a:ea typeface="Calibri" charset="0"/>
                        <a:cs typeface="Calibri" charset="0"/>
                      </a:endParaRPr>
                    </a:p>
                  </a:txBody>
                  <a:tcP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extLst>
                  <a:ext uri="{0D108BD9-81ED-4DB2-BD59-A6C34878D82A}">
                    <a16:rowId xmlns:a16="http://schemas.microsoft.com/office/drawing/2014/main" val="10006"/>
                  </a:ext>
                </a:extLst>
              </a:tr>
              <a:tr h="347472">
                <a:tc>
                  <a:txBody>
                    <a:bodyPr/>
                    <a:lstStyle/>
                    <a:p>
                      <a:pPr marL="0" indent="0">
                        <a:buNone/>
                      </a:pPr>
                      <a:r>
                        <a:rPr lang="en-US" sz="1000" b="1" dirty="0">
                          <a:solidFill>
                            <a:srgbClr val="FFFFFF"/>
                          </a:solidFill>
                          <a:latin typeface="Calibri" pitchFamily="34" charset="0"/>
                          <a:ea typeface="Calibri" pitchFamily="34" charset="-122"/>
                          <a:cs typeface="Calibri" pitchFamily="34" charset="-120"/>
                        </a:rPr>
                        <a:t>Rating</a:t>
                      </a:r>
                      <a:endParaRPr lang="en-US" sz="1000" dirty="0">
                        <a:latin typeface="Calibri" charset="0"/>
                        <a:ea typeface="Calibri" charset="0"/>
                        <a:cs typeface="Calibri" charset="0"/>
                      </a:endParaRPr>
                    </a:p>
                  </a:txBody>
                  <a:tcP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1A6B3A"/>
                    </a:solidFill>
                  </a:tcPr>
                </a:tc>
                <a:tc>
                  <a:txBody>
                    <a:bodyPr/>
                    <a:lstStyle/>
                    <a:p>
                      <a:pPr marL="0" indent="0">
                        <a:buNone/>
                      </a:pPr>
                      <a:r>
                        <a:rPr lang="en-US" sz="1000" b="1" dirty="0">
                          <a:solidFill>
                            <a:srgbClr val="FFFFFF"/>
                          </a:solidFill>
                          <a:latin typeface="Calibri" pitchFamily="34" charset="0"/>
                          <a:ea typeface="Calibri" pitchFamily="34" charset="-122"/>
                          <a:cs typeface="Calibri" pitchFamily="34" charset="-120"/>
                        </a:rPr>
                        <a:t>BUY</a:t>
                      </a:r>
                      <a:endParaRPr lang="en-US" sz="1000" dirty="0">
                        <a:latin typeface="Calibri" charset="0"/>
                        <a:ea typeface="Calibri" charset="0"/>
                        <a:cs typeface="Calibri" charset="0"/>
                      </a:endParaRPr>
                    </a:p>
                  </a:txBody>
                  <a:tcP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1A6B3A"/>
                    </a:solidFill>
                  </a:tcPr>
                </a:tc>
                <a:extLst>
                  <a:ext uri="{0D108BD9-81ED-4DB2-BD59-A6C34878D82A}">
                    <a16:rowId xmlns:a16="http://schemas.microsoft.com/office/drawing/2014/main" val="10007"/>
                  </a:ext>
                </a:extLst>
              </a:tr>
            </a:tbl>
          </a:graphicData>
        </a:graphic>
      </p:graphicFrame>
      <p:sp>
        <p:nvSpPr>
          <p:cNvPr id="7" name="Text 4"/>
          <p:cNvSpPr/>
          <p:nvPr/>
        </p:nvSpPr>
        <p:spPr>
          <a:xfrm>
            <a:off x="3840480" y="1789938"/>
            <a:ext cx="5029200" cy="347472"/>
          </a:xfrm>
          <a:prstGeom prst="rect">
            <a:avLst/>
          </a:prstGeom>
          <a:noFill/>
          <a:ln/>
        </p:spPr>
        <p:txBody>
          <a:bodyPr wrap="square" lIns="0" tIns="0" rIns="0" bIns="0" rtlCol="0" anchor="ctr"/>
          <a:lstStyle/>
          <a:p>
            <a:pPr marL="0" indent="0">
              <a:buNone/>
            </a:pPr>
            <a:r>
              <a:rPr lang="en-US" sz="1300" b="1" dirty="0">
                <a:solidFill>
                  <a:srgbClr val="000000"/>
                </a:solidFill>
                <a:latin typeface="Calibri" pitchFamily="34" charset="0"/>
                <a:ea typeface="Calibri" pitchFamily="34" charset="-122"/>
                <a:cs typeface="Calibri" pitchFamily="34" charset="-120"/>
              </a:rPr>
              <a:t>Investment Thesis</a:t>
            </a:r>
            <a:endParaRPr lang="en-US" sz="1300" dirty="0"/>
          </a:p>
        </p:txBody>
      </p:sp>
      <p:sp>
        <p:nvSpPr>
          <p:cNvPr id="8" name="Shape 5"/>
          <p:cNvSpPr/>
          <p:nvPr/>
        </p:nvSpPr>
        <p:spPr>
          <a:xfrm>
            <a:off x="3840480" y="2311146"/>
            <a:ext cx="109728" cy="109728"/>
          </a:xfrm>
          <a:prstGeom prst="rect">
            <a:avLst/>
          </a:prstGeom>
          <a:solidFill>
            <a:srgbClr val="BB0000"/>
          </a:solidFill>
          <a:ln w="12700">
            <a:solidFill>
              <a:srgbClr val="BB0000"/>
            </a:solidFill>
            <a:prstDash val="solid"/>
          </a:ln>
        </p:spPr>
        <p:txBody>
          <a:bodyPr/>
          <a:lstStyle/>
          <a:p>
            <a:endParaRPr lang="en-US" sz="1800"/>
          </a:p>
        </p:txBody>
      </p:sp>
      <p:sp>
        <p:nvSpPr>
          <p:cNvPr id="9" name="Text 6"/>
          <p:cNvSpPr/>
          <p:nvPr/>
        </p:nvSpPr>
        <p:spPr>
          <a:xfrm>
            <a:off x="4041648" y="2247138"/>
            <a:ext cx="4754880" cy="256032"/>
          </a:xfrm>
          <a:prstGeom prst="rect">
            <a:avLst/>
          </a:prstGeom>
          <a:noFill/>
          <a:ln/>
        </p:spPr>
        <p:txBody>
          <a:bodyPr wrap="square" lIns="0" tIns="0" rIns="0" bIns="0" rtlCol="0" anchor="ctr"/>
          <a:lstStyle/>
          <a:p>
            <a:pPr marL="0" indent="0">
              <a:buNone/>
            </a:pPr>
            <a:r>
              <a:rPr lang="en-US" sz="1100" b="1" dirty="0">
                <a:solidFill>
                  <a:srgbClr val="000000"/>
                </a:solidFill>
                <a:latin typeface="Calibri" pitchFamily="34" charset="0"/>
                <a:ea typeface="Calibri" pitchFamily="34" charset="-122"/>
                <a:cs typeface="Calibri" pitchFamily="34" charset="-120"/>
              </a:rPr>
              <a:t>Deeply Undervalued</a:t>
            </a:r>
            <a:endParaRPr lang="en-US" sz="1100" dirty="0"/>
          </a:p>
        </p:txBody>
      </p:sp>
      <p:sp>
        <p:nvSpPr>
          <p:cNvPr id="10" name="Text 7"/>
          <p:cNvSpPr/>
          <p:nvPr/>
        </p:nvSpPr>
        <p:spPr>
          <a:xfrm>
            <a:off x="4041648" y="2503170"/>
            <a:ext cx="4754880" cy="530352"/>
          </a:xfrm>
          <a:prstGeom prst="rect">
            <a:avLst/>
          </a:prstGeom>
          <a:noFill/>
          <a:ln/>
        </p:spPr>
        <p:txBody>
          <a:bodyPr wrap="square" lIns="0" tIns="0" rIns="0" bIns="0" rtlCol="0" anchor="ctr"/>
          <a:lstStyle/>
          <a:p>
            <a:pPr marL="0" indent="0">
              <a:buNone/>
            </a:pPr>
            <a:r>
              <a:rPr lang="en-US" sz="950" dirty="0">
                <a:solidFill>
                  <a:srgbClr val="404040"/>
                </a:solidFill>
                <a:latin typeface="Calibri" pitchFamily="34" charset="0"/>
                <a:ea typeface="Calibri" pitchFamily="34" charset="-122"/>
                <a:cs typeface="Calibri" pitchFamily="34" charset="-120"/>
              </a:rPr>
              <a:t>DCF implies $79.31/share vs. $50.31 current — 57.6% upside using a conservative 11% discount rate and 1% terminal FCF growth.</a:t>
            </a:r>
            <a:endParaRPr lang="en-US" sz="950" dirty="0"/>
          </a:p>
        </p:txBody>
      </p:sp>
      <p:sp>
        <p:nvSpPr>
          <p:cNvPr id="11" name="Shape 8"/>
          <p:cNvSpPr/>
          <p:nvPr/>
        </p:nvSpPr>
        <p:spPr>
          <a:xfrm>
            <a:off x="3840480" y="3207258"/>
            <a:ext cx="109728" cy="109728"/>
          </a:xfrm>
          <a:prstGeom prst="rect">
            <a:avLst/>
          </a:prstGeom>
          <a:solidFill>
            <a:srgbClr val="BB0000"/>
          </a:solidFill>
          <a:ln w="12700">
            <a:solidFill>
              <a:srgbClr val="BB0000"/>
            </a:solidFill>
            <a:prstDash val="solid"/>
          </a:ln>
        </p:spPr>
        <p:txBody>
          <a:bodyPr/>
          <a:lstStyle/>
          <a:p>
            <a:endParaRPr lang="en-US" sz="1800"/>
          </a:p>
        </p:txBody>
      </p:sp>
      <p:sp>
        <p:nvSpPr>
          <p:cNvPr id="12" name="Text 9"/>
          <p:cNvSpPr/>
          <p:nvPr/>
        </p:nvSpPr>
        <p:spPr>
          <a:xfrm>
            <a:off x="4041648" y="3143250"/>
            <a:ext cx="4754880" cy="256032"/>
          </a:xfrm>
          <a:prstGeom prst="rect">
            <a:avLst/>
          </a:prstGeom>
          <a:noFill/>
          <a:ln/>
        </p:spPr>
        <p:txBody>
          <a:bodyPr wrap="square" lIns="0" tIns="0" rIns="0" bIns="0" rtlCol="0" anchor="ctr"/>
          <a:lstStyle/>
          <a:p>
            <a:pPr marL="0" indent="0">
              <a:buNone/>
            </a:pPr>
            <a:r>
              <a:rPr lang="en-US" sz="1100" b="1" dirty="0">
                <a:solidFill>
                  <a:srgbClr val="000000"/>
                </a:solidFill>
                <a:latin typeface="Calibri" pitchFamily="34" charset="0"/>
                <a:ea typeface="Calibri" pitchFamily="34" charset="-122"/>
                <a:cs typeface="Calibri" pitchFamily="34" charset="-120"/>
              </a:rPr>
              <a:t>Frontier Acquisition</a:t>
            </a:r>
            <a:endParaRPr lang="en-US" sz="1100" dirty="0"/>
          </a:p>
        </p:txBody>
      </p:sp>
      <p:sp>
        <p:nvSpPr>
          <p:cNvPr id="13" name="Text 10"/>
          <p:cNvSpPr/>
          <p:nvPr/>
        </p:nvSpPr>
        <p:spPr>
          <a:xfrm>
            <a:off x="4041648" y="3399282"/>
            <a:ext cx="4754880" cy="530352"/>
          </a:xfrm>
          <a:prstGeom prst="rect">
            <a:avLst/>
          </a:prstGeom>
          <a:noFill/>
          <a:ln/>
        </p:spPr>
        <p:txBody>
          <a:bodyPr wrap="square" lIns="0" tIns="0" rIns="0" bIns="0" rtlCol="0" anchor="ctr"/>
          <a:lstStyle/>
          <a:p>
            <a:pPr marL="0" indent="0">
              <a:buNone/>
            </a:pPr>
            <a:r>
              <a:rPr lang="en-US" sz="950" dirty="0">
                <a:solidFill>
                  <a:srgbClr val="404040"/>
                </a:solidFill>
                <a:latin typeface="Calibri" pitchFamily="34" charset="0"/>
                <a:ea typeface="Calibri" pitchFamily="34" charset="-122"/>
                <a:cs typeface="Calibri" pitchFamily="34" charset="-120"/>
              </a:rPr>
              <a:t>Adds 15M locations (9M fiber-ready), expanding Verizon beyond the northeast. Synergies expected 2026–2028 through consolidation and bundling.</a:t>
            </a:r>
            <a:endParaRPr lang="en-US" sz="950" dirty="0"/>
          </a:p>
        </p:txBody>
      </p:sp>
      <p:sp>
        <p:nvSpPr>
          <p:cNvPr id="14" name="Shape 11"/>
          <p:cNvSpPr/>
          <p:nvPr/>
        </p:nvSpPr>
        <p:spPr>
          <a:xfrm>
            <a:off x="3840480" y="4103370"/>
            <a:ext cx="109728" cy="109728"/>
          </a:xfrm>
          <a:prstGeom prst="rect">
            <a:avLst/>
          </a:prstGeom>
          <a:solidFill>
            <a:srgbClr val="BB0000"/>
          </a:solidFill>
          <a:ln w="12700">
            <a:solidFill>
              <a:srgbClr val="BB0000"/>
            </a:solidFill>
            <a:prstDash val="solid"/>
          </a:ln>
        </p:spPr>
        <p:txBody>
          <a:bodyPr/>
          <a:lstStyle/>
          <a:p>
            <a:endParaRPr lang="en-US" sz="1800"/>
          </a:p>
        </p:txBody>
      </p:sp>
      <p:sp>
        <p:nvSpPr>
          <p:cNvPr id="15" name="Text 12"/>
          <p:cNvSpPr/>
          <p:nvPr/>
        </p:nvSpPr>
        <p:spPr>
          <a:xfrm>
            <a:off x="4041648" y="4039362"/>
            <a:ext cx="4754880" cy="256032"/>
          </a:xfrm>
          <a:prstGeom prst="rect">
            <a:avLst/>
          </a:prstGeom>
          <a:noFill/>
          <a:ln/>
        </p:spPr>
        <p:txBody>
          <a:bodyPr wrap="square" lIns="0" tIns="0" rIns="0" bIns="0" rtlCol="0" anchor="ctr"/>
          <a:lstStyle/>
          <a:p>
            <a:pPr marL="0" indent="0">
              <a:buNone/>
            </a:pPr>
            <a:r>
              <a:rPr lang="en-US" sz="1100" b="1" dirty="0">
                <a:solidFill>
                  <a:srgbClr val="000000"/>
                </a:solidFill>
                <a:latin typeface="Calibri" pitchFamily="34" charset="0"/>
                <a:ea typeface="Calibri" pitchFamily="34" charset="-122"/>
                <a:cs typeface="Calibri" pitchFamily="34" charset="-120"/>
              </a:rPr>
              <a:t>Fixed Wireless Growth (FWA)</a:t>
            </a:r>
            <a:endParaRPr lang="en-US" sz="1100" dirty="0"/>
          </a:p>
        </p:txBody>
      </p:sp>
      <p:sp>
        <p:nvSpPr>
          <p:cNvPr id="16" name="Text 13"/>
          <p:cNvSpPr/>
          <p:nvPr/>
        </p:nvSpPr>
        <p:spPr>
          <a:xfrm>
            <a:off x="4041648" y="4295394"/>
            <a:ext cx="4754880" cy="530352"/>
          </a:xfrm>
          <a:prstGeom prst="rect">
            <a:avLst/>
          </a:prstGeom>
          <a:noFill/>
          <a:ln/>
        </p:spPr>
        <p:txBody>
          <a:bodyPr wrap="square" lIns="0" tIns="0" rIns="0" bIns="0" rtlCol="0" anchor="ctr"/>
          <a:lstStyle/>
          <a:p>
            <a:pPr marL="0" indent="0">
              <a:buNone/>
            </a:pPr>
            <a:r>
              <a:rPr lang="en-US" sz="950" dirty="0">
                <a:solidFill>
                  <a:srgbClr val="404040"/>
                </a:solidFill>
                <a:latin typeface="Calibri" pitchFamily="34" charset="0"/>
                <a:ea typeface="Calibri" pitchFamily="34" charset="-122"/>
                <a:cs typeface="Calibri" pitchFamily="34" charset="-120"/>
              </a:rPr>
              <a:t>Adds $50–60/month per subscriber with near-zero marginal cost on existing 5G network. Record Q4 2025 subscriber adds; mgmt targets 8–9M subs by 2028.</a:t>
            </a:r>
            <a:endParaRPr lang="en-US" sz="950" dirty="0"/>
          </a:p>
        </p:txBody>
      </p:sp>
      <p:sp>
        <p:nvSpPr>
          <p:cNvPr id="17" name="Shape 14"/>
          <p:cNvSpPr/>
          <p:nvPr/>
        </p:nvSpPr>
        <p:spPr>
          <a:xfrm>
            <a:off x="3840480" y="4999482"/>
            <a:ext cx="109728" cy="109728"/>
          </a:xfrm>
          <a:prstGeom prst="rect">
            <a:avLst/>
          </a:prstGeom>
          <a:solidFill>
            <a:srgbClr val="BB0000"/>
          </a:solidFill>
          <a:ln w="12700">
            <a:solidFill>
              <a:srgbClr val="BB0000"/>
            </a:solidFill>
            <a:prstDash val="solid"/>
          </a:ln>
        </p:spPr>
        <p:txBody>
          <a:bodyPr/>
          <a:lstStyle/>
          <a:p>
            <a:endParaRPr lang="en-US" sz="1800"/>
          </a:p>
        </p:txBody>
      </p:sp>
      <p:sp>
        <p:nvSpPr>
          <p:cNvPr id="18" name="Text 15"/>
          <p:cNvSpPr/>
          <p:nvPr/>
        </p:nvSpPr>
        <p:spPr>
          <a:xfrm>
            <a:off x="4041648" y="4935474"/>
            <a:ext cx="4754880" cy="256032"/>
          </a:xfrm>
          <a:prstGeom prst="rect">
            <a:avLst/>
          </a:prstGeom>
          <a:noFill/>
          <a:ln/>
        </p:spPr>
        <p:txBody>
          <a:bodyPr wrap="square" lIns="0" tIns="0" rIns="0" bIns="0" rtlCol="0" anchor="ctr"/>
          <a:lstStyle/>
          <a:p>
            <a:pPr marL="0" indent="0">
              <a:buNone/>
            </a:pPr>
            <a:r>
              <a:rPr lang="en-US" sz="1100" b="1" dirty="0">
                <a:solidFill>
                  <a:srgbClr val="000000"/>
                </a:solidFill>
                <a:latin typeface="Calibri" pitchFamily="34" charset="0"/>
                <a:ea typeface="Calibri" pitchFamily="34" charset="-122"/>
                <a:cs typeface="Calibri" pitchFamily="34" charset="-120"/>
              </a:rPr>
              <a:t>Dividend Fortress</a:t>
            </a:r>
            <a:endParaRPr lang="en-US" sz="1100" dirty="0"/>
          </a:p>
        </p:txBody>
      </p:sp>
      <p:sp>
        <p:nvSpPr>
          <p:cNvPr id="19" name="Text 16"/>
          <p:cNvSpPr/>
          <p:nvPr/>
        </p:nvSpPr>
        <p:spPr>
          <a:xfrm>
            <a:off x="4041648" y="5191506"/>
            <a:ext cx="4754880" cy="530352"/>
          </a:xfrm>
          <a:prstGeom prst="rect">
            <a:avLst/>
          </a:prstGeom>
          <a:noFill/>
          <a:ln/>
        </p:spPr>
        <p:txBody>
          <a:bodyPr wrap="square" lIns="0" tIns="0" rIns="0" bIns="0" rtlCol="0" anchor="ctr"/>
          <a:lstStyle/>
          <a:p>
            <a:pPr marL="0" indent="0">
              <a:buNone/>
            </a:pPr>
            <a:r>
              <a:rPr lang="en-US" sz="950" dirty="0">
                <a:solidFill>
                  <a:srgbClr val="404040"/>
                </a:solidFill>
                <a:latin typeface="Calibri" pitchFamily="34" charset="0"/>
                <a:ea typeface="Calibri" pitchFamily="34" charset="-122"/>
                <a:cs typeface="Calibri" pitchFamily="34" charset="-120"/>
              </a:rPr>
              <a:t>19 consecutive years of dividend growth at 5.63% yield. ~55% FCF payout ratio; BBB+ rated — more attractive than investment-grade bonds.</a:t>
            </a:r>
            <a:endParaRPr lang="en-US" sz="950" dirty="0"/>
          </a:p>
        </p:txBody>
      </p:sp>
      <p:sp>
        <p:nvSpPr>
          <p:cNvPr id="20" name="Shape 17"/>
          <p:cNvSpPr/>
          <p:nvPr/>
        </p:nvSpPr>
        <p:spPr>
          <a:xfrm>
            <a:off x="3840480" y="5813298"/>
            <a:ext cx="5029200" cy="0"/>
          </a:xfrm>
          <a:prstGeom prst="rect">
            <a:avLst/>
          </a:prstGeom>
          <a:solidFill>
            <a:srgbClr val="FFFFFF"/>
          </a:solidFill>
          <a:ln w="12700">
            <a:solidFill>
              <a:srgbClr val="FFFFFF"/>
            </a:solidFill>
            <a:prstDash val="solid"/>
          </a:ln>
        </p:spPr>
        <p:txBody>
          <a:bodyPr/>
          <a:lstStyle/>
          <a:p>
            <a:endParaRPr lang="en-US" sz="1800"/>
          </a:p>
        </p:txBody>
      </p:sp>
    </p:spTree>
  </p:cSld>
  <p:clrMapOvr>
    <a:masterClrMapping/>
  </p:clrMapOvr>
</p:sld>
</file>

<file path=ppt/theme/theme1.xml><?xml version="1.0" encoding="utf-8"?>
<a:theme xmlns:a="http://schemas.openxmlformats.org/drawingml/2006/main" name="Title Slide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owerPoint Template" id="{A18C2743-9E9A-1B46-989F-E868F0F10DD3}" vid="{6A263D01-D2E0-9743-B662-4F7E630DD777}"/>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owerPoint Template" id="{A18C2743-9E9A-1B46-989F-E868F0F10DD3}" vid="{E9E3A6DD-B539-7440-BAE7-3346C604CF3E}"/>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010A6791F1174444A1DCB1387CAB185E" ma:contentTypeVersion="4" ma:contentTypeDescription="Create a new document." ma:contentTypeScope="" ma:versionID="22e4b64df702fe3e382f62afc4a1baa5">
  <xsd:schema xmlns:xsd="http://www.w3.org/2001/XMLSchema" xmlns:xs="http://www.w3.org/2001/XMLSchema" xmlns:p="http://schemas.microsoft.com/office/2006/metadata/properties" xmlns:ns2="6850effe-2ff3-467b-a93e-d26fd0927bd2" targetNamespace="http://schemas.microsoft.com/office/2006/metadata/properties" ma:root="true" ma:fieldsID="3ee3496136b22dbbf40eae33a2fb6c73" ns2:_="">
    <xsd:import namespace="6850effe-2ff3-467b-a93e-d26fd0927bd2"/>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850effe-2ff3-467b-a93e-d26fd0927bd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A7861CCE-116F-4477-BFAB-50DE1CAE240D}">
  <ds:schemaRefs>
    <ds:schemaRef ds:uri="http://schemas.microsoft.com/sharepoint/v3/contenttype/forms"/>
  </ds:schemaRefs>
</ds:datastoreItem>
</file>

<file path=customXml/itemProps2.xml><?xml version="1.0" encoding="utf-8"?>
<ds:datastoreItem xmlns:ds="http://schemas.openxmlformats.org/officeDocument/2006/customXml" ds:itemID="{7F85126C-8E97-47E6-8E60-E88D9BF4DAEB}">
  <ds:schemaRefs>
    <ds:schemaRef ds:uri="6850effe-2ff3-467b-a93e-d26fd0927bd2"/>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A03F09F8-6063-4817-9AAC-906138D5F758}">
  <ds:schemaRefs>
    <ds:schemaRef ds:uri="http://schemas.microsoft.com/office/infopath/2007/PartnerControls"/>
    <ds:schemaRef ds:uri="http://purl.org/dc/terms/"/>
    <ds:schemaRef ds:uri="http://schemas.openxmlformats.org/package/2006/metadata/core-properties"/>
    <ds:schemaRef ds:uri="http://purl.org/dc/elements/1.1/"/>
    <ds:schemaRef ds:uri="http://purl.org/dc/dcmitype/"/>
    <ds:schemaRef ds:uri="http://schemas.microsoft.com/office/2006/documentManagement/types"/>
    <ds:schemaRef ds:uri="http://schemas.microsoft.com/office/2006/metadata/properties"/>
    <ds:schemaRef ds:uri="http://www.w3.org/XML/1998/namespace"/>
    <ds:schemaRef ds:uri="6850effe-2ff3-467b-a93e-d26fd0927bd2"/>
  </ds:schemaRefs>
</ds:datastoreItem>
</file>

<file path=docProps/app.xml><?xml version="1.0" encoding="utf-8"?>
<Properties xmlns="http://schemas.openxmlformats.org/officeDocument/2006/extended-properties" xmlns:vt="http://schemas.openxmlformats.org/officeDocument/2006/docPropsVTypes">
  <TotalTime>0</TotalTime>
  <Words>2670</Words>
  <Application>Microsoft Office PowerPoint</Application>
  <PresentationFormat>On-screen Show (4:3)</PresentationFormat>
  <Paragraphs>605</Paragraphs>
  <Slides>24</Slides>
  <Notes>5</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24</vt:i4>
      </vt:variant>
    </vt:vector>
  </HeadingPairs>
  <TitlesOfParts>
    <vt:vector size="29" baseType="lpstr">
      <vt:lpstr>Arial</vt:lpstr>
      <vt:lpstr>Calibri</vt:lpstr>
      <vt:lpstr>Times New Roman</vt:lpstr>
      <vt:lpstr>Title Slides</vt:lpstr>
      <vt:lpstr>Custom Design</vt:lpstr>
      <vt:lpstr>PowerPoint Presentation</vt:lpstr>
      <vt:lpstr>Sector Overview</vt:lpstr>
      <vt:lpstr>Alphabet Inc, Class A</vt:lpstr>
      <vt:lpstr>Business Analysis</vt:lpstr>
      <vt:lpstr>Financial Analysis</vt:lpstr>
      <vt:lpstr>Valuation</vt:lpstr>
      <vt:lpstr>PowerPoint Presentation</vt:lpstr>
      <vt:lpstr>Verizon Communications INC</vt:lpstr>
      <vt:lpstr>PowerPoint Presentation</vt:lpstr>
      <vt:lpstr>PowerPoint Presentation</vt:lpstr>
      <vt:lpstr>PowerPoint Presentation</vt:lpstr>
      <vt:lpstr>Meta Platforms, Inc</vt:lpstr>
      <vt:lpstr>Financial Analysis</vt:lpstr>
      <vt:lpstr>Valuation</vt:lpstr>
      <vt:lpstr>Technical Analysis</vt:lpstr>
      <vt:lpstr>Walt Disney Co (DIS)</vt:lpstr>
      <vt:lpstr>Financial Analysis</vt:lpstr>
      <vt:lpstr>Valuation</vt:lpstr>
      <vt:lpstr>Final Recommendation</vt:lpstr>
      <vt:lpstr>Appendix</vt:lpstr>
      <vt:lpstr>Alphabet DCF</vt:lpstr>
      <vt:lpstr>Meta DCF</vt:lpstr>
      <vt:lpstr>Disney DCF</vt:lpstr>
      <vt:lpstr>Verizon DCF</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Andrew Piletz</dc:creator>
  <cp:lastModifiedBy>Saunders, Ashley F.</cp:lastModifiedBy>
  <cp:revision>17</cp:revision>
  <dcterms:created xsi:type="dcterms:W3CDTF">2020-05-18T18:41:19Z</dcterms:created>
  <dcterms:modified xsi:type="dcterms:W3CDTF">2026-04-21T22:06:33Z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0x010100010A6791F1174444A1DCB1387CAB185E</vt:lpwstr>
  </property>
</Properties>
</file>