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 id="2147483671" r:id="rId5"/>
  </p:sldMasterIdLst>
  <p:notesMasterIdLst>
    <p:notesMasterId r:id="rId22"/>
  </p:notesMasterIdLst>
  <p:handoutMasterIdLst>
    <p:handoutMasterId r:id="rId23"/>
  </p:handoutMasterIdLst>
  <p:sldIdLst>
    <p:sldId id="264" r:id="rId6"/>
    <p:sldId id="257" r:id="rId7"/>
    <p:sldId id="258" r:id="rId8"/>
    <p:sldId id="259" r:id="rId9"/>
    <p:sldId id="260" r:id="rId10"/>
    <p:sldId id="297" r:id="rId11"/>
    <p:sldId id="324" r:id="rId12"/>
    <p:sldId id="325" r:id="rId13"/>
    <p:sldId id="326" r:id="rId14"/>
    <p:sldId id="327" r:id="rId15"/>
    <p:sldId id="328" r:id="rId16"/>
    <p:sldId id="299" r:id="rId17"/>
    <p:sldId id="300" r:id="rId18"/>
    <p:sldId id="323" r:id="rId19"/>
    <p:sldId id="321" r:id="rId20"/>
    <p:sldId id="32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7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656"/>
    <a:srgbClr val="FCA600"/>
    <a:srgbClr val="0070C0"/>
    <a:srgbClr val="D8D8D8"/>
    <a:srgbClr val="EBEBEB"/>
    <a:srgbClr val="8C8C8D"/>
    <a:srgbClr val="BB0000"/>
    <a:srgbClr val="E9E7E6"/>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89" autoAdjust="0"/>
    <p:restoredTop sz="94660"/>
  </p:normalViewPr>
  <p:slideViewPr>
    <p:cSldViewPr snapToGrid="0">
      <p:cViewPr>
        <p:scale>
          <a:sx n="88" d="100"/>
          <a:sy n="88" d="100"/>
        </p:scale>
        <p:origin x="1234" y="14"/>
      </p:cViewPr>
      <p:guideLst>
        <p:guide orient="horz" pos="2160"/>
        <p:guide pos="2874"/>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Sheet1!$K$3</c:f>
              <c:strCache>
                <c:ptCount val="1"/>
                <c:pt idx="0">
                  <c:v>Market Cap (Billions)</c:v>
                </c:pt>
              </c:strCache>
            </c:strRef>
          </c:tx>
          <c:spPr>
            <a:solidFill>
              <a:schemeClr val="accent3"/>
            </a:solidFill>
            <a:ln>
              <a:noFill/>
            </a:ln>
            <a:effectLst/>
          </c:spPr>
          <c:invertIfNegative val="0"/>
          <c:cat>
            <c:strRef>
              <c:f>Sheet1!$J$4:$J$9</c:f>
              <c:strCache>
                <c:ptCount val="6"/>
                <c:pt idx="0">
                  <c:v>Alphabet Inc.</c:v>
                </c:pt>
                <c:pt idx="1">
                  <c:v>Meta Platforms, Inc.</c:v>
                </c:pt>
                <c:pt idx="2">
                  <c:v>Netflix, Inc.</c:v>
                </c:pt>
                <c:pt idx="3">
                  <c:v>T Mobile US, Inc.</c:v>
                </c:pt>
                <c:pt idx="4">
                  <c:v>Verizon Communications Inc.</c:v>
                </c:pt>
                <c:pt idx="5">
                  <c:v>Total Sector</c:v>
                </c:pt>
              </c:strCache>
            </c:strRef>
          </c:cat>
          <c:val>
            <c:numRef>
              <c:f>Sheet1!$K$4:$K$9</c:f>
              <c:numCache>
                <c:formatCode>General</c:formatCode>
                <c:ptCount val="6"/>
                <c:pt idx="0">
                  <c:v>3617</c:v>
                </c:pt>
                <c:pt idx="1">
                  <c:v>1528</c:v>
                </c:pt>
                <c:pt idx="2">
                  <c:v>396</c:v>
                </c:pt>
                <c:pt idx="3">
                  <c:v>233</c:v>
                </c:pt>
                <c:pt idx="4">
                  <c:v>213</c:v>
                </c:pt>
                <c:pt idx="5">
                  <c:v>7592</c:v>
                </c:pt>
              </c:numCache>
            </c:numRef>
          </c:val>
          <c:extLst>
            <c:ext xmlns:c16="http://schemas.microsoft.com/office/drawing/2014/chart" uri="{C3380CC4-5D6E-409C-BE32-E72D297353CC}">
              <c16:uniqueId val="{00000000-5032-43AE-A331-C9846F5813E4}"/>
            </c:ext>
          </c:extLst>
        </c:ser>
        <c:dLbls>
          <c:showLegendKey val="0"/>
          <c:showVal val="0"/>
          <c:showCatName val="0"/>
          <c:showSerName val="0"/>
          <c:showPercent val="0"/>
          <c:showBubbleSize val="0"/>
        </c:dLbls>
        <c:gapWidth val="182"/>
        <c:axId val="1229479631"/>
        <c:axId val="317292736"/>
      </c:barChart>
      <c:catAx>
        <c:axId val="12294796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7292736"/>
        <c:crosses val="autoZero"/>
        <c:auto val="1"/>
        <c:lblAlgn val="ctr"/>
        <c:lblOffset val="100"/>
        <c:noMultiLvlLbl val="0"/>
      </c:catAx>
      <c:valAx>
        <c:axId val="3172927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294796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sz="900">
              <a:latin typeface="Arial" charset="0"/>
              <a:ea typeface="Arial" charset="0"/>
              <a:cs typeface="Arial"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BD8ABB-DA7E-A548-B16D-252B281B81FD}" type="datetimeFigureOut">
              <a:rPr lang="en-US" sz="900">
                <a:latin typeface="Arial" charset="0"/>
                <a:ea typeface="Arial" charset="0"/>
                <a:cs typeface="Arial" charset="0"/>
              </a:rPr>
              <a:t>3/23/2026</a:t>
            </a:fld>
            <a:endParaRPr lang="en-US" sz="900">
              <a:latin typeface="Arial" charset="0"/>
              <a:ea typeface="Arial" charset="0"/>
              <a:cs typeface="Arial"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sz="900">
              <a:latin typeface="Arial" charset="0"/>
              <a:ea typeface="Arial" charset="0"/>
              <a:cs typeface="Arial"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535CA1-1173-3D49-9D29-6AA77691A78D}" type="slidenum">
              <a:rPr lang="en-US" sz="900">
                <a:latin typeface="Arial" charset="0"/>
                <a:ea typeface="Arial" charset="0"/>
                <a:cs typeface="Arial" charset="0"/>
              </a:rPr>
              <a:pPr/>
              <a:t>‹#›</a:t>
            </a:fld>
            <a:endParaRPr lang="en-US" sz="900">
              <a:latin typeface="Arial" charset="0"/>
              <a:ea typeface="Arial" charset="0"/>
              <a:cs typeface="Arial" charset="0"/>
            </a:endParaRPr>
          </a:p>
        </p:txBody>
      </p:sp>
    </p:spTree>
    <p:extLst>
      <p:ext uri="{BB962C8B-B14F-4D97-AF65-F5344CB8AC3E}">
        <p14:creationId xmlns:p14="http://schemas.microsoft.com/office/powerpoint/2010/main" val="674530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nchor="t"/>
          <a:lstStyle>
            <a:lvl1pPr algn="l">
              <a:defRPr sz="900">
                <a:latin typeface="Arial" charset="0"/>
                <a:ea typeface="Arial" charset="0"/>
                <a:cs typeface="Arial"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US" sz="900" kern="1200" smtClean="0">
                <a:solidFill>
                  <a:schemeClr val="tx1"/>
                </a:solidFill>
                <a:latin typeface="Arial" charset="0"/>
                <a:ea typeface="Arial" charset="0"/>
                <a:cs typeface="Arial" charset="0"/>
              </a:defRPr>
            </a:lvl1pPr>
          </a:lstStyle>
          <a:p>
            <a:fld id="{4AA5EB40-EE80-1E4E-835D-3B44397EB204}" type="datetimeFigureOut">
              <a:rPr lang="mr-IN" smtClean="0"/>
              <a:pPr/>
              <a:t>23-03-2026</a:t>
            </a:fld>
            <a:endParaRPr lang="mr-I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marL="0" algn="l" defTabSz="914400" rtl="0" eaLnBrk="1" latinLnBrk="0" hangingPunct="1">
              <a:defRPr lang="en-US" sz="900" kern="1200" smtClean="0">
                <a:solidFill>
                  <a:schemeClr val="tx1"/>
                </a:solidFill>
                <a:latin typeface="Arial" charset="0"/>
                <a:ea typeface="Arial" charset="0"/>
                <a:cs typeface="Arial"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marL="0" algn="r" defTabSz="914400" rtl="0" eaLnBrk="1" latinLnBrk="0" hangingPunct="1">
              <a:defRPr lang="en-US" sz="900" kern="1200" smtClean="0">
                <a:solidFill>
                  <a:schemeClr val="tx1"/>
                </a:solidFill>
                <a:latin typeface="Arial" charset="0"/>
                <a:ea typeface="Arial" charset="0"/>
                <a:cs typeface="Arial" charset="0"/>
              </a:defRPr>
            </a:lvl1pPr>
          </a:lstStyle>
          <a:p>
            <a:fld id="{E6422281-1DD0-C54B-B5FD-A74501CEBD71}" type="slidenum">
              <a:rPr lang="uk-UA" smtClean="0"/>
              <a:pPr/>
              <a:t>‹#›</a:t>
            </a:fld>
            <a:endParaRPr lang="uk-UA"/>
          </a:p>
        </p:txBody>
      </p:sp>
    </p:spTree>
    <p:extLst>
      <p:ext uri="{BB962C8B-B14F-4D97-AF65-F5344CB8AC3E}">
        <p14:creationId xmlns:p14="http://schemas.microsoft.com/office/powerpoint/2010/main" val="1126452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422281-1DD0-C54B-B5FD-A74501CEBD71}" type="slidenum">
              <a:rPr lang="uk-UA" smtClean="0"/>
              <a:pPr/>
              <a:t>1</a:t>
            </a:fld>
            <a:endParaRPr lang="uk-UA"/>
          </a:p>
        </p:txBody>
      </p:sp>
    </p:spTree>
    <p:extLst>
      <p:ext uri="{BB962C8B-B14F-4D97-AF65-F5344CB8AC3E}">
        <p14:creationId xmlns:p14="http://schemas.microsoft.com/office/powerpoint/2010/main" val="1368267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422281-1DD0-C54B-B5FD-A74501CEBD71}" type="slidenum">
              <a:rPr lang="uk-UA" smtClean="0"/>
              <a:pPr/>
              <a:t>15</a:t>
            </a:fld>
            <a:endParaRPr lang="uk-UA"/>
          </a:p>
        </p:txBody>
      </p:sp>
    </p:spTree>
    <p:extLst>
      <p:ext uri="{BB962C8B-B14F-4D97-AF65-F5344CB8AC3E}">
        <p14:creationId xmlns:p14="http://schemas.microsoft.com/office/powerpoint/2010/main" val="2495972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AEC76-F87E-8851-F836-C7CC4EFE37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83B9C8-7B6F-B7D6-07C9-8D6B102A0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DB874-62BA-B39A-7CF6-2DD742D268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E17F54-199C-6198-5198-3F686408FE03}"/>
              </a:ext>
            </a:extLst>
          </p:cNvPr>
          <p:cNvSpPr>
            <a:spLocks noGrp="1"/>
          </p:cNvSpPr>
          <p:nvPr>
            <p:ph type="sldNum" sz="quarter" idx="5"/>
          </p:nvPr>
        </p:nvSpPr>
        <p:spPr/>
        <p:txBody>
          <a:bodyPr/>
          <a:lstStyle/>
          <a:p>
            <a:fld id="{E6422281-1DD0-C54B-B5FD-A74501CEBD71}" type="slidenum">
              <a:rPr lang="uk-UA" smtClean="0"/>
              <a:pPr/>
              <a:t>16</a:t>
            </a:fld>
            <a:endParaRPr lang="uk-UA"/>
          </a:p>
        </p:txBody>
      </p:sp>
    </p:spTree>
    <p:extLst>
      <p:ext uri="{BB962C8B-B14F-4D97-AF65-F5344CB8AC3E}">
        <p14:creationId xmlns:p14="http://schemas.microsoft.com/office/powerpoint/2010/main" val="5399777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0" y="0"/>
            <a:ext cx="9144000" cy="1143000"/>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1143000"/>
            <a:ext cx="9144000" cy="238060"/>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860" y="5995529"/>
            <a:ext cx="3200400" cy="458611"/>
          </a:xfrm>
          <a:prstGeom prst="rect">
            <a:avLst/>
          </a:prstGeom>
        </p:spPr>
      </p:pic>
    </p:spTree>
  </p:cSld>
  <p:clrMapOvr>
    <a:masterClrMapping/>
  </p:clrMapOvr>
  <p:extLst>
    <p:ext uri="{DCECCB84-F9BA-43D5-87BE-67443E8EF086}">
      <p15:sldGuideLst xmlns:p15="http://schemas.microsoft.com/office/powerpoint/2012/main">
        <p15:guide id="1" orient="horz" pos="35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Rectangle 7"/>
          <p:cNvSpPr/>
          <p:nvPr userDrawn="1"/>
        </p:nvSpPr>
        <p:spPr>
          <a:xfrm>
            <a:off x="0" y="0"/>
            <a:ext cx="9144000" cy="1143000"/>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1143000"/>
            <a:ext cx="9144000" cy="238060"/>
          </a:xfrm>
          <a:prstGeom prst="rect">
            <a:avLst/>
          </a:prstGeom>
        </p:spPr>
      </p:pic>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52983" y="3060943"/>
            <a:ext cx="4438035" cy="1589265"/>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5428" y="237393"/>
            <a:ext cx="8673144" cy="668215"/>
          </a:xfrm>
        </p:spPr>
        <p:txBody>
          <a:bodyPr anchor="b"/>
          <a:lstStyle>
            <a:lvl1pPr>
              <a:defRPr>
                <a:solidFill>
                  <a:srgbClr val="BB0000"/>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A82E38D9-A055-4149-A136-9916290B958D}" type="datetimeFigureOut">
              <a:rPr lang="en-US" smtClean="0"/>
              <a:t>3/23/2026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8A7587-EF18-1B40-9F0E-E5FBA16F98DC}" type="slidenum">
              <a:rPr lang="en-US" smtClean="0"/>
              <a:t>‹#›</a:t>
            </a:fld>
            <a:endParaRPr lang="en-US"/>
          </a:p>
        </p:txBody>
      </p:sp>
      <p:cxnSp>
        <p:nvCxnSpPr>
          <p:cNvPr id="7" name="Straight Connector 6"/>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886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5428" y="237393"/>
            <a:ext cx="8673144" cy="668216"/>
          </a:xfrm>
        </p:spPr>
        <p:txBody>
          <a:bodyPr anchor="b"/>
          <a:lstStyle>
            <a:lvl1pPr>
              <a:defRPr>
                <a:solidFill>
                  <a:srgbClr val="BB0000"/>
                </a:solidFill>
              </a:defRPr>
            </a:lvl1pPr>
          </a:lstStyle>
          <a:p>
            <a:r>
              <a:rPr lang="en-US"/>
              <a:t>Click to edit Master title style</a:t>
            </a:r>
          </a:p>
        </p:txBody>
      </p:sp>
      <p:sp>
        <p:nvSpPr>
          <p:cNvPr id="3" name="Content Placeholder 2"/>
          <p:cNvSpPr>
            <a:spLocks noGrp="1"/>
          </p:cNvSpPr>
          <p:nvPr>
            <p:ph idx="1"/>
          </p:nvPr>
        </p:nvSpPr>
        <p:spPr>
          <a:xfrm>
            <a:off x="235428" y="1028702"/>
            <a:ext cx="8673144" cy="502919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2E38D9-A055-4149-A136-9916290B958D}" type="datetimeFigureOut">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8A7587-EF18-1B40-9F0E-E5FBA16F98DC}" type="slidenum">
              <a:rPr lang="en-US" smtClean="0"/>
              <a:t>‹#›</a:t>
            </a:fld>
            <a:endParaRPr lang="en-US"/>
          </a:p>
        </p:txBody>
      </p:sp>
      <p:cxnSp>
        <p:nvCxnSpPr>
          <p:cNvPr id="9" name="Straight Connector 8"/>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358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Break / 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5428" y="1122363"/>
            <a:ext cx="8673144" cy="2387600"/>
          </a:xfrm>
        </p:spPr>
        <p:txBody>
          <a:bodyPr anchor="b"/>
          <a:lstStyle>
            <a:lvl1pPr algn="l">
              <a:defRPr sz="6000" baseline="0">
                <a:solidFill>
                  <a:srgbClr val="BB0000"/>
                </a:solidFill>
              </a:defRPr>
            </a:lvl1pPr>
          </a:lstStyle>
          <a:p>
            <a:r>
              <a:rPr lang="en-US"/>
              <a:t>Click to Add Section Break / Title Here</a:t>
            </a:r>
          </a:p>
        </p:txBody>
      </p:sp>
      <p:sp>
        <p:nvSpPr>
          <p:cNvPr id="3" name="Subtitle 2"/>
          <p:cNvSpPr>
            <a:spLocks noGrp="1"/>
          </p:cNvSpPr>
          <p:nvPr>
            <p:ph type="subTitle" idx="1" hasCustomPrompt="1"/>
          </p:nvPr>
        </p:nvSpPr>
        <p:spPr>
          <a:xfrm>
            <a:off x="235428" y="3602038"/>
            <a:ext cx="8673144" cy="1655762"/>
          </a:xfrm>
        </p:spPr>
        <p:txBody>
          <a:bodyPr/>
          <a:lstStyle>
            <a:lvl1pPr marL="0" indent="0" algn="l">
              <a:buNone/>
              <a:defRPr sz="2400">
                <a:solidFill>
                  <a:srgbClr val="66666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sp>
        <p:nvSpPr>
          <p:cNvPr id="4" name="Date Placeholder 3"/>
          <p:cNvSpPr>
            <a:spLocks noGrp="1"/>
          </p:cNvSpPr>
          <p:nvPr>
            <p:ph type="dt" sz="half" idx="10"/>
          </p:nvPr>
        </p:nvSpPr>
        <p:spPr/>
        <p:txBody>
          <a:bodyPr/>
          <a:lstStyle/>
          <a:p>
            <a:fld id="{A82E38D9-A055-4149-A136-9916290B958D}" type="datetimeFigureOut">
              <a:rPr lang="en-US" smtClean="0"/>
              <a:t>3/23/2026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8A7587-EF18-1B40-9F0E-E5FBA16F98DC}" type="slidenum">
              <a:rPr lang="en-US" smtClean="0"/>
              <a:t>‹#›</a:t>
            </a:fld>
            <a:endParaRPr lang="en-US"/>
          </a:p>
        </p:txBody>
      </p:sp>
      <p:pic>
        <p:nvPicPr>
          <p:cNvPr id="7" name="Picture 6"/>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0" y="45719"/>
            <a:ext cx="9144000" cy="775388"/>
          </a:xfrm>
          <a:prstGeom prst="rect">
            <a:avLst/>
          </a:prstGeom>
        </p:spPr>
      </p:pic>
      <p:sp>
        <p:nvSpPr>
          <p:cNvPr id="8" name="Rectangle 7"/>
          <p:cNvSpPr/>
          <p:nvPr userDrawn="1"/>
        </p:nvSpPr>
        <p:spPr>
          <a:xfrm>
            <a:off x="0" y="0"/>
            <a:ext cx="9144000" cy="45719"/>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638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35428" y="246063"/>
            <a:ext cx="8673144" cy="668338"/>
          </a:xfrm>
        </p:spPr>
        <p:txBody>
          <a:bodyPr anchor="b"/>
          <a:lstStyle>
            <a:lvl1pPr>
              <a:defRPr>
                <a:solidFill>
                  <a:srgbClr val="BB0000"/>
                </a:solidFill>
              </a:defRPr>
            </a:lvl1pPr>
          </a:lstStyle>
          <a:p>
            <a:r>
              <a:rPr lang="en-US"/>
              <a:t>Click to edit Master title style</a:t>
            </a:r>
          </a:p>
        </p:txBody>
      </p:sp>
      <p:sp>
        <p:nvSpPr>
          <p:cNvPr id="3" name="Content Placeholder 2"/>
          <p:cNvSpPr>
            <a:spLocks noGrp="1"/>
          </p:cNvSpPr>
          <p:nvPr>
            <p:ph sz="half" idx="1"/>
          </p:nvPr>
        </p:nvSpPr>
        <p:spPr>
          <a:xfrm>
            <a:off x="235428" y="1019910"/>
            <a:ext cx="4260372" cy="50379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019910"/>
            <a:ext cx="4260372" cy="50379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2E38D9-A055-4149-A136-9916290B958D}" type="datetimeFigureOut">
              <a:rPr lang="en-US" smtClean="0"/>
              <a:t>3/23/2026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8A7587-EF18-1B40-9F0E-E5FBA16F98DC}" type="slidenum">
              <a:rPr lang="en-US" smtClean="0"/>
              <a:t>‹#›</a:t>
            </a:fld>
            <a:endParaRPr lang="en-US"/>
          </a:p>
        </p:txBody>
      </p:sp>
      <p:cxnSp>
        <p:nvCxnSpPr>
          <p:cNvPr id="9" name="Straight Connector 8"/>
          <p:cNvCxnSpPr/>
          <p:nvPr userDrawn="1"/>
        </p:nvCxnSpPr>
        <p:spPr>
          <a:xfrm>
            <a:off x="235428" y="967155"/>
            <a:ext cx="8673144" cy="0"/>
          </a:xfrm>
          <a:prstGeom prst="line">
            <a:avLst/>
          </a:prstGeom>
          <a:ln w="6350">
            <a:solidFill>
              <a:srgbClr val="666666"/>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043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2E38D9-A055-4149-A136-9916290B958D}" type="datetimeFigureOut">
              <a:rPr lang="en-US" smtClean="0"/>
              <a:t>3/23/2026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8A7587-EF18-1B40-9F0E-E5FBA16F98DC}" type="slidenum">
              <a:rPr lang="en-US" smtClean="0"/>
              <a:t>‹#›</a:t>
            </a:fld>
            <a:endParaRPr lang="en-US"/>
          </a:p>
        </p:txBody>
      </p:sp>
      <p:sp>
        <p:nvSpPr>
          <p:cNvPr id="5" name="Rectangle 4"/>
          <p:cNvSpPr/>
          <p:nvPr userDrawn="1"/>
        </p:nvSpPr>
        <p:spPr>
          <a:xfrm>
            <a:off x="0" y="0"/>
            <a:ext cx="9144000" cy="175846"/>
          </a:xfrm>
          <a:prstGeom prst="rect">
            <a:avLst/>
          </a:prstGeom>
          <a:solidFill>
            <a:srgbClr val="B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925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54774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45777"/>
      </p:ext>
    </p:extLst>
  </p:cSld>
  <p:clrMap bg1="lt1" tx1="dk1" bg2="lt2" tx2="dk2" accent1="accent1" accent2="accent2" accent3="accent3" accent4="accent4" accent5="accent5" accent6="accent6" hlink="hlink" folHlink="folHlink"/>
  <p:sldLayoutIdLst>
    <p:sldLayoutId id="2147483670" r:id="rId1"/>
    <p:sldLayoutId id="2147483679" r:id="rId2"/>
  </p:sldLayoutIdLst>
  <p:txStyles>
    <p:title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5428" y="365125"/>
            <a:ext cx="8673144"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35428" y="1825625"/>
            <a:ext cx="8673144" cy="423252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602435" y="6302867"/>
            <a:ext cx="957389" cy="317254"/>
          </a:xfrm>
          <a:prstGeom prst="rect">
            <a:avLst/>
          </a:prstGeom>
        </p:spPr>
        <p:txBody>
          <a:bodyPr vert="horz" lIns="91440" tIns="45720" rIns="91440" bIns="45720" rtlCol="0" anchor="ctr"/>
          <a:lstStyle>
            <a:lvl1pPr algn="l">
              <a:defRPr sz="1050">
                <a:solidFill>
                  <a:srgbClr val="666666"/>
                </a:solidFill>
                <a:latin typeface="Arial" charset="0"/>
                <a:ea typeface="Arial" charset="0"/>
                <a:cs typeface="Arial" charset="0"/>
              </a:defRPr>
            </a:lvl1pPr>
          </a:lstStyle>
          <a:p>
            <a:fld id="{A82E38D9-A055-4149-A136-9916290B958D}" type="datetimeFigureOut">
              <a:rPr lang="en-US" smtClean="0"/>
              <a:pPr/>
              <a:t>3/23/2026</a:t>
            </a:fld>
            <a:endParaRPr lang="en-US"/>
          </a:p>
        </p:txBody>
      </p:sp>
      <p:sp>
        <p:nvSpPr>
          <p:cNvPr id="5" name="Footer Placeholder 4"/>
          <p:cNvSpPr>
            <a:spLocks noGrp="1"/>
          </p:cNvSpPr>
          <p:nvPr>
            <p:ph type="ftr" sz="quarter" idx="3"/>
          </p:nvPr>
        </p:nvSpPr>
        <p:spPr>
          <a:xfrm>
            <a:off x="4887696" y="6302867"/>
            <a:ext cx="3086100" cy="317254"/>
          </a:xfrm>
          <a:prstGeom prst="rect">
            <a:avLst/>
          </a:prstGeom>
        </p:spPr>
        <p:txBody>
          <a:bodyPr vert="horz" lIns="91440" tIns="45720" rIns="91440" bIns="45720" rtlCol="0" anchor="ctr"/>
          <a:lstStyle>
            <a:lvl1pPr algn="ctr">
              <a:defRPr sz="1050">
                <a:solidFill>
                  <a:srgbClr val="666666"/>
                </a:solidFill>
                <a:latin typeface="Arial" charset="0"/>
                <a:ea typeface="Arial" charset="0"/>
                <a:cs typeface="Arial" charset="0"/>
              </a:defRPr>
            </a:lvl1pPr>
          </a:lstStyle>
          <a:p>
            <a:endParaRPr lang="en-US"/>
          </a:p>
        </p:txBody>
      </p:sp>
      <p:sp>
        <p:nvSpPr>
          <p:cNvPr id="6" name="Slide Number Placeholder 5"/>
          <p:cNvSpPr>
            <a:spLocks noGrp="1"/>
          </p:cNvSpPr>
          <p:nvPr>
            <p:ph type="sldNum" sz="quarter" idx="4"/>
          </p:nvPr>
        </p:nvSpPr>
        <p:spPr>
          <a:xfrm>
            <a:off x="8301668" y="6299446"/>
            <a:ext cx="606904" cy="317254"/>
          </a:xfrm>
          <a:prstGeom prst="rect">
            <a:avLst/>
          </a:prstGeom>
        </p:spPr>
        <p:txBody>
          <a:bodyPr vert="horz" lIns="91440" tIns="45720" rIns="91440" bIns="45720" rtlCol="0" anchor="ctr"/>
          <a:lstStyle>
            <a:lvl1pPr algn="r">
              <a:defRPr sz="1050">
                <a:solidFill>
                  <a:srgbClr val="666666"/>
                </a:solidFill>
              </a:defRPr>
            </a:lvl1pPr>
          </a:lstStyle>
          <a:p>
            <a:fld id="{F98A7587-EF18-1B40-9F0E-E5FBA16F98DC}" type="slidenum">
              <a:rPr lang="en-US" smtClean="0"/>
              <a:pPr/>
              <a:t>‹#›</a:t>
            </a:fld>
            <a:endParaRPr lang="en-US"/>
          </a:p>
        </p:txBody>
      </p:sp>
      <p:pic>
        <p:nvPicPr>
          <p:cNvPr id="8" name="Picture 7"/>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35428" y="6299446"/>
            <a:ext cx="2213945" cy="317254"/>
          </a:xfrm>
          <a:prstGeom prst="rect">
            <a:avLst/>
          </a:prstGeom>
        </p:spPr>
      </p:pic>
    </p:spTree>
    <p:extLst>
      <p:ext uri="{BB962C8B-B14F-4D97-AF65-F5344CB8AC3E}">
        <p14:creationId xmlns:p14="http://schemas.microsoft.com/office/powerpoint/2010/main" val="1587827583"/>
      </p:ext>
    </p:extLst>
  </p:cSld>
  <p:clrMap bg1="lt1" tx1="dk1" bg2="lt2" tx2="dk2" accent1="accent1" accent2="accent2" accent3="accent3" accent4="accent4" accent5="accent5" accent6="accent6" hlink="hlink" folHlink="folHlink"/>
  <p:sldLayoutIdLst>
    <p:sldLayoutId id="2147483677" r:id="rId1"/>
    <p:sldLayoutId id="2147483673" r:id="rId2"/>
    <p:sldLayoutId id="2147483672" r:id="rId3"/>
    <p:sldLayoutId id="2147483675" r:id="rId4"/>
    <p:sldLayoutId id="2147483678" r:id="rId5"/>
    <p:sldLayoutId id="2147483680" r:id="rId6"/>
  </p:sldLayoutIdLst>
  <p:txStyles>
    <p:titleStyle>
      <a:lvl1pPr algn="l"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9BE9194-C3C0-61A3-B607-B9D56A4B961F}"/>
              </a:ext>
            </a:extLst>
          </p:cNvPr>
          <p:cNvSpPr txBox="1"/>
          <p:nvPr/>
        </p:nvSpPr>
        <p:spPr>
          <a:xfrm>
            <a:off x="1047169" y="4342289"/>
            <a:ext cx="7049687" cy="506292"/>
          </a:xfrm>
          <a:prstGeom prst="rect">
            <a:avLst/>
          </a:prstGeom>
          <a:noFill/>
        </p:spPr>
        <p:txBody>
          <a:bodyPr wrap="none" lIns="91440" tIns="45720" rIns="91440" bIns="45720" rtlCol="0" anchor="ctr">
            <a:spAutoFit/>
          </a:bodyPr>
          <a:lstStyle/>
          <a:p>
            <a:pPr algn="ctr">
              <a:lnSpc>
                <a:spcPct val="150000"/>
              </a:lnSpc>
            </a:pPr>
            <a:r>
              <a:rPr lang="en-US" sz="2000">
                <a:cs typeface="Calibri"/>
              </a:rPr>
              <a:t>Ashley Saunders, Jacob Schottenstein, Jack Schroeder, Lee </a:t>
            </a:r>
            <a:r>
              <a:rPr lang="en-US" sz="2000" err="1">
                <a:cs typeface="Calibri"/>
              </a:rPr>
              <a:t>Rwema</a:t>
            </a:r>
            <a:endParaRPr lang="en-US" sz="2000">
              <a:cs typeface="Calibri"/>
            </a:endParaRPr>
          </a:p>
        </p:txBody>
      </p:sp>
      <p:sp>
        <p:nvSpPr>
          <p:cNvPr id="2" name="Title 1">
            <a:extLst>
              <a:ext uri="{FF2B5EF4-FFF2-40B4-BE49-F238E27FC236}">
                <a16:creationId xmlns:a16="http://schemas.microsoft.com/office/drawing/2014/main" id="{D04EBF31-DEF0-A928-D1F3-1BF934A8B665}"/>
              </a:ext>
            </a:extLst>
          </p:cNvPr>
          <p:cNvSpPr txBox="1">
            <a:spLocks/>
          </p:cNvSpPr>
          <p:nvPr/>
        </p:nvSpPr>
        <p:spPr>
          <a:xfrm>
            <a:off x="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a:solidFill>
                  <a:srgbClr val="C00000"/>
                </a:solidFill>
                <a:latin typeface="+mn-lt"/>
                <a:cs typeface="Arial"/>
              </a:rPr>
              <a:t>Communication Services</a:t>
            </a:r>
          </a:p>
        </p:txBody>
      </p:sp>
    </p:spTree>
    <p:extLst>
      <p:ext uri="{BB962C8B-B14F-4D97-AF65-F5344CB8AC3E}">
        <p14:creationId xmlns:p14="http://schemas.microsoft.com/office/powerpoint/2010/main" val="1152365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78996-5984-921A-E684-2AFDCA36F6A9}"/>
              </a:ext>
            </a:extLst>
          </p:cNvPr>
          <p:cNvSpPr>
            <a:spLocks noGrp="1"/>
          </p:cNvSpPr>
          <p:nvPr>
            <p:ph type="title"/>
          </p:nvPr>
        </p:nvSpPr>
        <p:spPr/>
        <p:txBody>
          <a:bodyPr>
            <a:normAutofit fontScale="90000"/>
          </a:bodyPr>
          <a:lstStyle/>
          <a:p>
            <a:r>
              <a:rPr lang="en-US" dirty="0"/>
              <a:t>Profitability and Growth Outlook</a:t>
            </a:r>
          </a:p>
        </p:txBody>
      </p:sp>
      <p:pic>
        <p:nvPicPr>
          <p:cNvPr id="15" name="Content Placeholder 14">
            <a:extLst>
              <a:ext uri="{FF2B5EF4-FFF2-40B4-BE49-F238E27FC236}">
                <a16:creationId xmlns:a16="http://schemas.microsoft.com/office/drawing/2014/main" id="{B3E47BDE-096A-EAFB-B8C4-6212AEF1C2AC}"/>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bwMode="auto">
          <a:xfrm>
            <a:off x="235428" y="3351443"/>
            <a:ext cx="4946999" cy="2764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a:extLst>
              <a:ext uri="{FF2B5EF4-FFF2-40B4-BE49-F238E27FC236}">
                <a16:creationId xmlns:a16="http://schemas.microsoft.com/office/drawing/2014/main" id="{37885064-E3C4-922B-5BF0-472684A8578F}"/>
              </a:ext>
            </a:extLst>
          </p:cNvPr>
          <p:cNvPicPr>
            <a:picLocks noChangeAspect="1"/>
          </p:cNvPicPr>
          <p:nvPr/>
        </p:nvPicPr>
        <p:blipFill>
          <a:blip r:embed="rId3"/>
          <a:stretch>
            <a:fillRect/>
          </a:stretch>
        </p:blipFill>
        <p:spPr>
          <a:xfrm>
            <a:off x="5247741" y="1244781"/>
            <a:ext cx="3746969" cy="2624706"/>
          </a:xfrm>
          <a:prstGeom prst="rect">
            <a:avLst/>
          </a:prstGeom>
        </p:spPr>
      </p:pic>
      <p:sp>
        <p:nvSpPr>
          <p:cNvPr id="18" name="Rectangle: Rounded Corners 17">
            <a:extLst>
              <a:ext uri="{FF2B5EF4-FFF2-40B4-BE49-F238E27FC236}">
                <a16:creationId xmlns:a16="http://schemas.microsoft.com/office/drawing/2014/main" id="{35C21AA9-E3E5-B1CB-6174-14F1264BCDE1}"/>
              </a:ext>
            </a:extLst>
          </p:cNvPr>
          <p:cNvSpPr/>
          <p:nvPr/>
        </p:nvSpPr>
        <p:spPr>
          <a:xfrm>
            <a:off x="709128" y="1244781"/>
            <a:ext cx="3956180" cy="180080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t>Sector outperformed the S&amp;P 500 in 2025 (~24% vs ~18%), driven by AI-exposed firms like Alphabet and Meta Performance was concentrated in large-cap platforms benefiting from AI integration and monetization Telecom and cable firms lagged due to limited exposure to AI-driven growth Profitability increasingly tied to digital advertising and platform-based business models</a:t>
            </a:r>
          </a:p>
        </p:txBody>
      </p:sp>
      <p:sp>
        <p:nvSpPr>
          <p:cNvPr id="21" name="Rectangle: Rounded Corners 20">
            <a:extLst>
              <a:ext uri="{FF2B5EF4-FFF2-40B4-BE49-F238E27FC236}">
                <a16:creationId xmlns:a16="http://schemas.microsoft.com/office/drawing/2014/main" id="{7B228644-ED69-8210-8762-9555F15CEF6F}"/>
              </a:ext>
            </a:extLst>
          </p:cNvPr>
          <p:cNvSpPr/>
          <p:nvPr/>
        </p:nvSpPr>
        <p:spPr>
          <a:xfrm>
            <a:off x="5533052" y="4007204"/>
            <a:ext cx="2976465" cy="2108718"/>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dirty="0"/>
              <a:t>Projected to reach ~$3.99T by 2033 (~6.23% CAGR), supported by continued digital adoption AI is the primary long-term growth driver across advertising, platforms, and content ecosystems Gaming emerging as a high-growth segment as AI enhances development and user engagement Sector remains resilient, with consistent demand for connectivity, media, and digital services even in downturns</a:t>
            </a:r>
          </a:p>
        </p:txBody>
      </p:sp>
    </p:spTree>
    <p:extLst>
      <p:ext uri="{BB962C8B-B14F-4D97-AF65-F5344CB8AC3E}">
        <p14:creationId xmlns:p14="http://schemas.microsoft.com/office/powerpoint/2010/main" val="2616956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F2B02-3D85-BE01-DB23-F332E61F90D3}"/>
              </a:ext>
            </a:extLst>
          </p:cNvPr>
          <p:cNvSpPr>
            <a:spLocks noGrp="1"/>
          </p:cNvSpPr>
          <p:nvPr>
            <p:ph type="title"/>
          </p:nvPr>
        </p:nvSpPr>
        <p:spPr/>
        <p:txBody>
          <a:bodyPr>
            <a:normAutofit fontScale="90000"/>
          </a:bodyPr>
          <a:lstStyle/>
          <a:p>
            <a:r>
              <a:rPr lang="en-US" dirty="0"/>
              <a:t>Segmentation and Concentration</a:t>
            </a:r>
          </a:p>
        </p:txBody>
      </p:sp>
      <p:graphicFrame>
        <p:nvGraphicFramePr>
          <p:cNvPr id="4" name="Content Placeholder 3">
            <a:extLst>
              <a:ext uri="{FF2B5EF4-FFF2-40B4-BE49-F238E27FC236}">
                <a16:creationId xmlns:a16="http://schemas.microsoft.com/office/drawing/2014/main" id="{61C1587E-5EB0-1396-2C58-40B562400CD5}"/>
              </a:ext>
            </a:extLst>
          </p:cNvPr>
          <p:cNvGraphicFramePr>
            <a:graphicFrameLocks noGrp="1"/>
          </p:cNvGraphicFramePr>
          <p:nvPr>
            <p:ph idx="1"/>
          </p:nvPr>
        </p:nvGraphicFramePr>
        <p:xfrm>
          <a:off x="570852" y="1151045"/>
          <a:ext cx="3469303" cy="248194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Rounded Corners 4">
            <a:extLst>
              <a:ext uri="{FF2B5EF4-FFF2-40B4-BE49-F238E27FC236}">
                <a16:creationId xmlns:a16="http://schemas.microsoft.com/office/drawing/2014/main" id="{6D729CD0-C17B-8614-3A6C-DDD7C5A2854E}"/>
              </a:ext>
            </a:extLst>
          </p:cNvPr>
          <p:cNvSpPr/>
          <p:nvPr/>
        </p:nvSpPr>
        <p:spPr>
          <a:xfrm>
            <a:off x="5374433" y="1151045"/>
            <a:ext cx="2628122" cy="1642188"/>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2C44FD29-EB8A-8DA2-1192-1956A09C1ED4}"/>
              </a:ext>
            </a:extLst>
          </p:cNvPr>
          <p:cNvSpPr/>
          <p:nvPr/>
        </p:nvSpPr>
        <p:spPr>
          <a:xfrm>
            <a:off x="5374433" y="2883160"/>
            <a:ext cx="2628122" cy="1642188"/>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4488B89-F079-804D-5D79-B02D612BD7B2}"/>
              </a:ext>
            </a:extLst>
          </p:cNvPr>
          <p:cNvSpPr/>
          <p:nvPr/>
        </p:nvSpPr>
        <p:spPr>
          <a:xfrm>
            <a:off x="5374433" y="4680857"/>
            <a:ext cx="2628122" cy="1642188"/>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0A65B5F6-79DA-8619-201A-38660E4CBBFD}"/>
              </a:ext>
            </a:extLst>
          </p:cNvPr>
          <p:cNvSpPr/>
          <p:nvPr/>
        </p:nvSpPr>
        <p:spPr>
          <a:xfrm>
            <a:off x="570852" y="3825551"/>
            <a:ext cx="3590601" cy="2248678"/>
          </a:xfrm>
          <a:prstGeom prst="roundRect">
            <a:avLst/>
          </a:prstGeom>
          <a:solidFill>
            <a:schemeClr val="bg1">
              <a:lumMod val="6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600" dirty="0"/>
              <a:t>Sector includes around 26 firms, but performance is concentrated in a small number of mega-cap companies </a:t>
            </a:r>
          </a:p>
          <a:p>
            <a:pPr marL="285750" indent="-285750">
              <a:buFont typeface="Arial" panose="020B0604020202020204" pitchFamily="34" charset="0"/>
              <a:buChar char="•"/>
            </a:pPr>
            <a:r>
              <a:rPr lang="en-US" sz="1600" dirty="0"/>
              <a:t>Large platform firms (Alphabet, Meta) anchor sector returns, particularly through AI-driven growth</a:t>
            </a:r>
          </a:p>
        </p:txBody>
      </p:sp>
      <p:sp>
        <p:nvSpPr>
          <p:cNvPr id="11" name="TextBox 10">
            <a:extLst>
              <a:ext uri="{FF2B5EF4-FFF2-40B4-BE49-F238E27FC236}">
                <a16:creationId xmlns:a16="http://schemas.microsoft.com/office/drawing/2014/main" id="{E82106FF-956A-42F2-8C70-DE18686E1809}"/>
              </a:ext>
            </a:extLst>
          </p:cNvPr>
          <p:cNvSpPr txBox="1"/>
          <p:nvPr/>
        </p:nvSpPr>
        <p:spPr>
          <a:xfrm>
            <a:off x="6035351" y="1161119"/>
            <a:ext cx="1306285" cy="461665"/>
          </a:xfrm>
          <a:prstGeom prst="rect">
            <a:avLst/>
          </a:prstGeom>
          <a:noFill/>
        </p:spPr>
        <p:txBody>
          <a:bodyPr wrap="square" rtlCol="0">
            <a:spAutoFit/>
          </a:bodyPr>
          <a:lstStyle/>
          <a:p>
            <a:r>
              <a:rPr lang="en-US" sz="2400" b="1" dirty="0">
                <a:solidFill>
                  <a:schemeClr val="bg1"/>
                </a:solidFill>
              </a:rPr>
              <a:t>Telecom</a:t>
            </a:r>
          </a:p>
        </p:txBody>
      </p:sp>
      <p:sp>
        <p:nvSpPr>
          <p:cNvPr id="12" name="TextBox 11">
            <a:extLst>
              <a:ext uri="{FF2B5EF4-FFF2-40B4-BE49-F238E27FC236}">
                <a16:creationId xmlns:a16="http://schemas.microsoft.com/office/drawing/2014/main" id="{850B4B91-71F6-21B9-B65B-520625952588}"/>
              </a:ext>
            </a:extLst>
          </p:cNvPr>
          <p:cNvSpPr txBox="1"/>
          <p:nvPr/>
        </p:nvSpPr>
        <p:spPr>
          <a:xfrm>
            <a:off x="5573484" y="1559914"/>
            <a:ext cx="2230017"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rPr>
              <a:t>Stable, subscription-based demand</a:t>
            </a:r>
          </a:p>
          <a:p>
            <a:pPr marL="285750" indent="-285750">
              <a:buFont typeface="Arial" panose="020B0604020202020204" pitchFamily="34" charset="0"/>
              <a:buChar char="•"/>
            </a:pPr>
            <a:r>
              <a:rPr lang="en-US" sz="1600" dirty="0">
                <a:solidFill>
                  <a:schemeClr val="bg1"/>
                </a:solidFill>
              </a:rPr>
              <a:t>AT&amp;T, Verizon, Comcast</a:t>
            </a:r>
          </a:p>
        </p:txBody>
      </p:sp>
      <p:sp>
        <p:nvSpPr>
          <p:cNvPr id="13" name="TextBox 12">
            <a:extLst>
              <a:ext uri="{FF2B5EF4-FFF2-40B4-BE49-F238E27FC236}">
                <a16:creationId xmlns:a16="http://schemas.microsoft.com/office/drawing/2014/main" id="{6EF1DC1D-9456-2EB4-831F-28D1E4274F21}"/>
              </a:ext>
            </a:extLst>
          </p:cNvPr>
          <p:cNvSpPr txBox="1"/>
          <p:nvPr/>
        </p:nvSpPr>
        <p:spPr>
          <a:xfrm>
            <a:off x="5786535" y="2897587"/>
            <a:ext cx="1754155" cy="646331"/>
          </a:xfrm>
          <a:prstGeom prst="rect">
            <a:avLst/>
          </a:prstGeom>
          <a:noFill/>
        </p:spPr>
        <p:txBody>
          <a:bodyPr wrap="square" rtlCol="0">
            <a:spAutoFit/>
          </a:bodyPr>
          <a:lstStyle/>
          <a:p>
            <a:pPr algn="ctr"/>
            <a:r>
              <a:rPr lang="en-US" b="1" dirty="0">
                <a:solidFill>
                  <a:schemeClr val="bg1"/>
                </a:solidFill>
              </a:rPr>
              <a:t>Media &amp; Entertainment</a:t>
            </a:r>
          </a:p>
        </p:txBody>
      </p:sp>
      <p:sp>
        <p:nvSpPr>
          <p:cNvPr id="14" name="TextBox 13">
            <a:extLst>
              <a:ext uri="{FF2B5EF4-FFF2-40B4-BE49-F238E27FC236}">
                <a16:creationId xmlns:a16="http://schemas.microsoft.com/office/drawing/2014/main" id="{5539A54F-99E5-E27E-39E5-35D41BAAD1DC}"/>
              </a:ext>
            </a:extLst>
          </p:cNvPr>
          <p:cNvSpPr txBox="1"/>
          <p:nvPr/>
        </p:nvSpPr>
        <p:spPr>
          <a:xfrm>
            <a:off x="5573484" y="3523201"/>
            <a:ext cx="2335765"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rPr>
              <a:t>Content and streaming driven</a:t>
            </a:r>
          </a:p>
          <a:p>
            <a:pPr marL="285750" indent="-285750">
              <a:buFont typeface="Arial" panose="020B0604020202020204" pitchFamily="34" charset="0"/>
              <a:buChar char="•"/>
            </a:pPr>
            <a:r>
              <a:rPr lang="en-US" sz="1600" dirty="0">
                <a:solidFill>
                  <a:schemeClr val="bg1"/>
                </a:solidFill>
              </a:rPr>
              <a:t>Netflix, Spotify, Disney</a:t>
            </a:r>
          </a:p>
        </p:txBody>
      </p:sp>
      <p:sp>
        <p:nvSpPr>
          <p:cNvPr id="15" name="TextBox 14">
            <a:extLst>
              <a:ext uri="{FF2B5EF4-FFF2-40B4-BE49-F238E27FC236}">
                <a16:creationId xmlns:a16="http://schemas.microsoft.com/office/drawing/2014/main" id="{660989AA-391B-FDB7-E738-87E0396F9B2C}"/>
              </a:ext>
            </a:extLst>
          </p:cNvPr>
          <p:cNvSpPr txBox="1"/>
          <p:nvPr/>
        </p:nvSpPr>
        <p:spPr>
          <a:xfrm>
            <a:off x="5671457" y="4756069"/>
            <a:ext cx="1984312" cy="646331"/>
          </a:xfrm>
          <a:prstGeom prst="rect">
            <a:avLst/>
          </a:prstGeom>
          <a:noFill/>
        </p:spPr>
        <p:txBody>
          <a:bodyPr wrap="square" rtlCol="0">
            <a:spAutoFit/>
          </a:bodyPr>
          <a:lstStyle/>
          <a:p>
            <a:pPr algn="ctr"/>
            <a:r>
              <a:rPr lang="en-US" b="1" dirty="0">
                <a:solidFill>
                  <a:schemeClr val="bg1"/>
                </a:solidFill>
              </a:rPr>
              <a:t>Interactive Media &amp; Services</a:t>
            </a:r>
          </a:p>
        </p:txBody>
      </p:sp>
      <p:sp>
        <p:nvSpPr>
          <p:cNvPr id="16" name="TextBox 15">
            <a:extLst>
              <a:ext uri="{FF2B5EF4-FFF2-40B4-BE49-F238E27FC236}">
                <a16:creationId xmlns:a16="http://schemas.microsoft.com/office/drawing/2014/main" id="{3090DE11-F308-87F7-E02B-B89462929F97}"/>
              </a:ext>
            </a:extLst>
          </p:cNvPr>
          <p:cNvSpPr txBox="1"/>
          <p:nvPr/>
        </p:nvSpPr>
        <p:spPr>
          <a:xfrm>
            <a:off x="5671457" y="5334174"/>
            <a:ext cx="2281336" cy="861774"/>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rPr>
              <a:t>Platforms, search, social, AI</a:t>
            </a:r>
          </a:p>
          <a:p>
            <a:pPr marL="285750" indent="-285750">
              <a:buFont typeface="Arial" panose="020B0604020202020204" pitchFamily="34" charset="0"/>
              <a:buChar char="•"/>
            </a:pPr>
            <a:r>
              <a:rPr lang="en-US" sz="1600" dirty="0">
                <a:solidFill>
                  <a:schemeClr val="bg1"/>
                </a:solidFill>
              </a:rPr>
              <a:t>Alphabet, Meta</a:t>
            </a:r>
          </a:p>
        </p:txBody>
      </p:sp>
      <p:sp>
        <p:nvSpPr>
          <p:cNvPr id="17" name="TextBox 16">
            <a:extLst>
              <a:ext uri="{FF2B5EF4-FFF2-40B4-BE49-F238E27FC236}">
                <a16:creationId xmlns:a16="http://schemas.microsoft.com/office/drawing/2014/main" id="{1925A5B5-38E2-351B-F9BA-D50471534FFF}"/>
              </a:ext>
            </a:extLst>
          </p:cNvPr>
          <p:cNvSpPr txBox="1"/>
          <p:nvPr/>
        </p:nvSpPr>
        <p:spPr>
          <a:xfrm>
            <a:off x="235428" y="3429000"/>
            <a:ext cx="1182825" cy="369332"/>
          </a:xfrm>
          <a:prstGeom prst="rect">
            <a:avLst/>
          </a:prstGeom>
          <a:noFill/>
        </p:spPr>
        <p:txBody>
          <a:bodyPr wrap="square" rtlCol="0">
            <a:spAutoFit/>
          </a:bodyPr>
          <a:lstStyle/>
          <a:p>
            <a:r>
              <a:rPr lang="en-US" sz="900" dirty="0"/>
              <a:t>Source: Yahoo Finance</a:t>
            </a:r>
          </a:p>
        </p:txBody>
      </p:sp>
    </p:spTree>
    <p:extLst>
      <p:ext uri="{BB962C8B-B14F-4D97-AF65-F5344CB8AC3E}">
        <p14:creationId xmlns:p14="http://schemas.microsoft.com/office/powerpoint/2010/main" val="1026216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7A242-3D3C-8B50-530B-11AEAF3B5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548888-200C-2649-B702-0AF7A6A45F2C}"/>
              </a:ext>
            </a:extLst>
          </p:cNvPr>
          <p:cNvSpPr>
            <a:spLocks noGrp="1"/>
          </p:cNvSpPr>
          <p:nvPr>
            <p:ph type="title"/>
          </p:nvPr>
        </p:nvSpPr>
        <p:spPr/>
        <p:txBody>
          <a:bodyPr>
            <a:normAutofit fontScale="90000"/>
          </a:bodyPr>
          <a:lstStyle/>
          <a:p>
            <a:pPr algn="ctr"/>
            <a:r>
              <a:rPr lang="en-US">
                <a:latin typeface="Calibri (Body)"/>
                <a:cs typeface="Arial"/>
              </a:rPr>
              <a:t>Economic Analysis</a:t>
            </a:r>
            <a:endParaRPr lang="en-US">
              <a:latin typeface="Calibri (Body)"/>
            </a:endParaRPr>
          </a:p>
        </p:txBody>
      </p:sp>
      <p:pic>
        <p:nvPicPr>
          <p:cNvPr id="3" name="Picture 2" descr="Communication Services Sector | Trading Lesson">
            <a:extLst>
              <a:ext uri="{FF2B5EF4-FFF2-40B4-BE49-F238E27FC236}">
                <a16:creationId xmlns:a16="http://schemas.microsoft.com/office/drawing/2014/main" id="{A3A813B2-EECD-0D6F-4F66-B317078F84E6}"/>
              </a:ext>
            </a:extLst>
          </p:cNvPr>
          <p:cNvPicPr>
            <a:picLocks noChangeAspect="1"/>
          </p:cNvPicPr>
          <p:nvPr/>
        </p:nvPicPr>
        <p:blipFill>
          <a:blip r:embed="rId2"/>
          <a:stretch>
            <a:fillRect/>
          </a:stretch>
        </p:blipFill>
        <p:spPr>
          <a:xfrm>
            <a:off x="3740727" y="1716994"/>
            <a:ext cx="5403272" cy="3725349"/>
          </a:xfrm>
          <a:prstGeom prst="rect">
            <a:avLst/>
          </a:prstGeom>
        </p:spPr>
      </p:pic>
      <p:sp>
        <p:nvSpPr>
          <p:cNvPr id="6" name="Text 25">
            <a:extLst>
              <a:ext uri="{FF2B5EF4-FFF2-40B4-BE49-F238E27FC236}">
                <a16:creationId xmlns:a16="http://schemas.microsoft.com/office/drawing/2014/main" id="{2CC40F5B-E059-902B-17C1-292CDB5E0130}"/>
              </a:ext>
            </a:extLst>
          </p:cNvPr>
          <p:cNvSpPr/>
          <p:nvPr/>
        </p:nvSpPr>
        <p:spPr>
          <a:xfrm>
            <a:off x="233172" y="979031"/>
            <a:ext cx="3502985" cy="4945657"/>
          </a:xfrm>
          <a:prstGeom prst="rect">
            <a:avLst/>
          </a:prstGeom>
          <a:noFill/>
          <a:ln/>
        </p:spPr>
        <p:txBody>
          <a:bodyPr wrap="square" lIns="91440" tIns="45720" rIns="91440" bIns="45720" rtlCol="0" anchor="ctr"/>
          <a:lstStyle/>
          <a:p>
            <a:pPr marL="285750" indent="-285750">
              <a:buFont typeface="Calibri"/>
              <a:buChar char="-"/>
            </a:pPr>
            <a:r>
              <a:rPr lang="en-US" sz="1400">
                <a:solidFill>
                  <a:srgbClr val="333333"/>
                </a:solidFill>
                <a:ea typeface="Calibri"/>
                <a:cs typeface="Calibri"/>
              </a:rPr>
              <a:t>C</a:t>
            </a:r>
            <a:r>
              <a:rPr lang="en-US" sz="1600">
                <a:solidFill>
                  <a:srgbClr val="333333"/>
                </a:solidFill>
                <a:ea typeface="Calibri"/>
                <a:cs typeface="Calibri"/>
              </a:rPr>
              <a:t>ommunication Services is a combination of growth-focused media companies &amp; defensive telecom </a:t>
            </a:r>
          </a:p>
          <a:p>
            <a:pPr marL="285750" indent="-285750">
              <a:buFont typeface="Calibri"/>
              <a:buChar char="-"/>
            </a:pPr>
            <a:r>
              <a:rPr lang="en-US" sz="1600">
                <a:solidFill>
                  <a:srgbClr val="333333"/>
                </a:solidFill>
                <a:ea typeface="Calibri"/>
                <a:cs typeface="Calibri"/>
              </a:rPr>
              <a:t>Sector is overall more growth sensitive due to media, entertainment , &amp; interactive services (Cyclical)</a:t>
            </a:r>
          </a:p>
          <a:p>
            <a:pPr marL="285750" indent="-285750">
              <a:buFont typeface="Calibri"/>
              <a:buChar char="-"/>
            </a:pPr>
            <a:r>
              <a:rPr lang="en-US" sz="1600">
                <a:solidFill>
                  <a:srgbClr val="333333"/>
                </a:solidFill>
                <a:ea typeface="Calibri"/>
                <a:cs typeface="Calibri"/>
              </a:rPr>
              <a:t>Interactive media &amp; services has the largest weight of XLC (39.12%); Responsible for driving most of the growth</a:t>
            </a:r>
          </a:p>
          <a:p>
            <a:pPr marL="285750" indent="-285750">
              <a:buFont typeface="Calibri"/>
              <a:buChar char="-"/>
            </a:pPr>
            <a:r>
              <a:rPr lang="en-US" sz="1600">
                <a:solidFill>
                  <a:srgbClr val="333333"/>
                </a:solidFill>
                <a:ea typeface="Calibri"/>
                <a:cs typeface="Calibri"/>
              </a:rPr>
              <a:t>Key economic drivers: GDP growth, advertisement spending, business &amp; consumer confidence</a:t>
            </a:r>
          </a:p>
        </p:txBody>
      </p:sp>
    </p:spTree>
    <p:extLst>
      <p:ext uri="{BB962C8B-B14F-4D97-AF65-F5344CB8AC3E}">
        <p14:creationId xmlns:p14="http://schemas.microsoft.com/office/powerpoint/2010/main" val="2814295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2B871-65CE-3182-8A8C-5C932F0418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1DF21-2F36-3CCB-F7BD-330B78536952}"/>
              </a:ext>
            </a:extLst>
          </p:cNvPr>
          <p:cNvSpPr>
            <a:spLocks noGrp="1"/>
          </p:cNvSpPr>
          <p:nvPr>
            <p:ph type="title"/>
          </p:nvPr>
        </p:nvSpPr>
        <p:spPr/>
        <p:txBody>
          <a:bodyPr>
            <a:normAutofit fontScale="90000"/>
          </a:bodyPr>
          <a:lstStyle/>
          <a:p>
            <a:pPr algn="ctr"/>
            <a:r>
              <a:rPr lang="en-US">
                <a:latin typeface="Calibri (Body)"/>
                <a:cs typeface="Arial"/>
              </a:rPr>
              <a:t>Financial Analysis </a:t>
            </a:r>
            <a:endParaRPr lang="en-US">
              <a:latin typeface="Calibri (Body)"/>
            </a:endParaRPr>
          </a:p>
        </p:txBody>
      </p:sp>
      <p:sp>
        <p:nvSpPr>
          <p:cNvPr id="4" name="Text 25">
            <a:extLst>
              <a:ext uri="{FF2B5EF4-FFF2-40B4-BE49-F238E27FC236}">
                <a16:creationId xmlns:a16="http://schemas.microsoft.com/office/drawing/2014/main" id="{3408BA1E-9F69-D89C-F5CC-07DB7ECEFA0E}"/>
              </a:ext>
            </a:extLst>
          </p:cNvPr>
          <p:cNvSpPr/>
          <p:nvPr/>
        </p:nvSpPr>
        <p:spPr>
          <a:xfrm>
            <a:off x="1230702" y="906294"/>
            <a:ext cx="6672211" cy="664604"/>
          </a:xfrm>
          <a:prstGeom prst="rect">
            <a:avLst/>
          </a:prstGeom>
          <a:noFill/>
          <a:ln/>
        </p:spPr>
        <p:txBody>
          <a:bodyPr wrap="square" lIns="91440" tIns="45720" rIns="91440" bIns="45720" rtlCol="0" anchor="ctr"/>
          <a:lstStyle/>
          <a:p>
            <a:pPr algn="ctr">
              <a:lnSpc>
                <a:spcPct val="150000"/>
              </a:lnSpc>
            </a:pPr>
            <a:endParaRPr lang="en-US" sz="2400" b="1">
              <a:ea typeface="Calibri"/>
              <a:cs typeface="Calibri"/>
            </a:endParaRPr>
          </a:p>
          <a:p>
            <a:pPr algn="ctr">
              <a:lnSpc>
                <a:spcPct val="150000"/>
              </a:lnSpc>
            </a:pPr>
            <a:r>
              <a:rPr lang="en-US" sz="2400" b="1">
                <a:solidFill>
                  <a:srgbClr val="333333"/>
                </a:solidFill>
                <a:ea typeface="Calibri"/>
                <a:cs typeface="Calibri"/>
              </a:rPr>
              <a:t>Current Communication Services trends</a:t>
            </a:r>
            <a:endParaRPr lang="en-US" sz="1400" b="1">
              <a:solidFill>
                <a:srgbClr val="333333"/>
              </a:solidFill>
              <a:ea typeface="Calibri"/>
              <a:cs typeface="Calibri"/>
            </a:endParaRPr>
          </a:p>
          <a:p>
            <a:pPr algn="ctr"/>
            <a:endParaRPr lang="en-US" sz="1400">
              <a:solidFill>
                <a:srgbClr val="333333"/>
              </a:solidFill>
              <a:ea typeface="Calibri"/>
              <a:cs typeface="Calibri"/>
            </a:endParaRPr>
          </a:p>
          <a:p>
            <a:pPr marL="285750" indent="-285750">
              <a:buFont typeface="Calibri"/>
              <a:buChar char="-"/>
            </a:pPr>
            <a:endParaRPr lang="en-US" sz="1400">
              <a:solidFill>
                <a:srgbClr val="333333"/>
              </a:solidFill>
              <a:ea typeface="Calibri"/>
              <a:cs typeface="Calibri"/>
            </a:endParaRPr>
          </a:p>
        </p:txBody>
      </p:sp>
      <p:sp>
        <p:nvSpPr>
          <p:cNvPr id="6" name="Shape 8">
            <a:extLst>
              <a:ext uri="{FF2B5EF4-FFF2-40B4-BE49-F238E27FC236}">
                <a16:creationId xmlns:a16="http://schemas.microsoft.com/office/drawing/2014/main" id="{EA47EFC4-1AB5-1299-A3BE-5F9F64A06B66}"/>
              </a:ext>
            </a:extLst>
          </p:cNvPr>
          <p:cNvSpPr/>
          <p:nvPr/>
        </p:nvSpPr>
        <p:spPr>
          <a:xfrm>
            <a:off x="3714127" y="1923773"/>
            <a:ext cx="1938528" cy="1360792"/>
          </a:xfrm>
          <a:prstGeom prst="rect">
            <a:avLst/>
          </a:prstGeom>
          <a:solidFill>
            <a:srgbClr val="F05656"/>
          </a:solidFill>
          <a:ln w="12700">
            <a:solidFill>
              <a:srgbClr val="4472C4"/>
            </a:solidFill>
            <a:prstDash val="solid"/>
          </a:ln>
        </p:spPr>
        <p:txBody>
          <a:bodyPr lIns="91440" tIns="45720" rIns="91440" bIns="45720" anchor="ctr"/>
          <a:lstStyle/>
          <a:p>
            <a:pPr algn="ctr"/>
            <a:r>
              <a:rPr lang="en-US" sz="3200" b="1">
                <a:solidFill>
                  <a:schemeClr val="bg1"/>
                </a:solidFill>
                <a:latin typeface="Calibri"/>
                <a:ea typeface="Calibri"/>
                <a:cs typeface="Calibri"/>
              </a:rPr>
              <a:t>12.5%</a:t>
            </a:r>
            <a:endParaRPr lang="en-US" sz="3200">
              <a:solidFill>
                <a:schemeClr val="bg1"/>
              </a:solidFill>
              <a:ea typeface="Calibri" panose="020F0502020204030204"/>
              <a:cs typeface="Calibri" panose="020F0502020204030204"/>
            </a:endParaRPr>
          </a:p>
          <a:p>
            <a:pPr algn="ctr"/>
            <a:r>
              <a:rPr lang="en-US" sz="1200" b="1">
                <a:solidFill>
                  <a:schemeClr val="bg1"/>
                </a:solidFill>
                <a:latin typeface="Calibri"/>
              </a:rPr>
              <a:t>Q4 sector blended</a:t>
            </a:r>
            <a:r>
              <a:rPr lang="en-US" sz="1200" b="1" baseline="0">
                <a:solidFill>
                  <a:schemeClr val="bg1"/>
                </a:solidFill>
                <a:latin typeface="Calibri"/>
              </a:rPr>
              <a:t> earnings growth</a:t>
            </a:r>
            <a:endParaRPr lang="en-US" sz="1200" b="1">
              <a:solidFill>
                <a:schemeClr val="bg1"/>
              </a:solidFill>
              <a:ea typeface="Calibri"/>
              <a:cs typeface="Calibri"/>
            </a:endParaRPr>
          </a:p>
        </p:txBody>
      </p:sp>
      <p:sp>
        <p:nvSpPr>
          <p:cNvPr id="7" name="Shape 8">
            <a:extLst>
              <a:ext uri="{FF2B5EF4-FFF2-40B4-BE49-F238E27FC236}">
                <a16:creationId xmlns:a16="http://schemas.microsoft.com/office/drawing/2014/main" id="{79B3F240-40B9-9BAD-A5FA-BA59D59152E0}"/>
              </a:ext>
            </a:extLst>
          </p:cNvPr>
          <p:cNvSpPr/>
          <p:nvPr/>
        </p:nvSpPr>
        <p:spPr>
          <a:xfrm>
            <a:off x="3714126" y="3430454"/>
            <a:ext cx="1938528" cy="1360794"/>
          </a:xfrm>
          <a:prstGeom prst="rect">
            <a:avLst/>
          </a:prstGeom>
          <a:solidFill>
            <a:srgbClr val="F05656"/>
          </a:solidFill>
          <a:ln w="12700">
            <a:solidFill>
              <a:srgbClr val="4472C4"/>
            </a:solidFill>
            <a:prstDash val="solid"/>
          </a:ln>
        </p:spPr>
        <p:txBody>
          <a:bodyPr lIns="91440" tIns="45720" rIns="91440" bIns="45720" anchor="ctr"/>
          <a:lstStyle/>
          <a:p>
            <a:pPr algn="ctr"/>
            <a:r>
              <a:rPr lang="en-US" sz="3200" b="1">
                <a:solidFill>
                  <a:schemeClr val="bg1"/>
                </a:solidFill>
                <a:latin typeface="Calibri"/>
                <a:ea typeface="Calibri"/>
                <a:cs typeface="Calibri"/>
              </a:rPr>
              <a:t>13.1%</a:t>
            </a:r>
            <a:endParaRPr lang="en-US" sz="3200">
              <a:solidFill>
                <a:schemeClr val="bg1"/>
              </a:solidFill>
              <a:ea typeface="Calibri" panose="020F0502020204030204"/>
              <a:cs typeface="Calibri" panose="020F0502020204030204"/>
            </a:endParaRPr>
          </a:p>
          <a:p>
            <a:pPr algn="ctr"/>
            <a:r>
              <a:rPr lang="en-US" sz="1200" b="1">
                <a:solidFill>
                  <a:schemeClr val="bg1"/>
                </a:solidFill>
                <a:latin typeface="Calibri"/>
              </a:rPr>
              <a:t>Q4 </a:t>
            </a:r>
            <a:r>
              <a:rPr lang="en-US" sz="1200" b="1" baseline="0">
                <a:solidFill>
                  <a:schemeClr val="bg1"/>
                </a:solidFill>
                <a:latin typeface="Calibri"/>
              </a:rPr>
              <a:t>sector blended </a:t>
            </a:r>
            <a:r>
              <a:rPr lang="en-US" sz="1200" b="1">
                <a:solidFill>
                  <a:schemeClr val="bg1"/>
                </a:solidFill>
                <a:latin typeface="Calibri"/>
              </a:rPr>
              <a:t>revenue </a:t>
            </a:r>
            <a:r>
              <a:rPr lang="en-US" sz="1200" b="1" baseline="0">
                <a:solidFill>
                  <a:schemeClr val="bg1"/>
                </a:solidFill>
                <a:latin typeface="Calibri"/>
              </a:rPr>
              <a:t>growth</a:t>
            </a:r>
            <a:endParaRPr lang="en-US" sz="1200">
              <a:solidFill>
                <a:schemeClr val="bg1"/>
              </a:solidFill>
              <a:ea typeface="Calibri"/>
              <a:cs typeface="Calibri"/>
            </a:endParaRPr>
          </a:p>
        </p:txBody>
      </p:sp>
      <p:sp>
        <p:nvSpPr>
          <p:cNvPr id="8" name="Shape 8">
            <a:extLst>
              <a:ext uri="{FF2B5EF4-FFF2-40B4-BE49-F238E27FC236}">
                <a16:creationId xmlns:a16="http://schemas.microsoft.com/office/drawing/2014/main" id="{4BB84797-7C43-3B19-0806-E01565636B7D}"/>
              </a:ext>
            </a:extLst>
          </p:cNvPr>
          <p:cNvSpPr/>
          <p:nvPr/>
        </p:nvSpPr>
        <p:spPr>
          <a:xfrm>
            <a:off x="1417736" y="3430455"/>
            <a:ext cx="1938528" cy="1360792"/>
          </a:xfrm>
          <a:prstGeom prst="rect">
            <a:avLst/>
          </a:prstGeom>
          <a:solidFill>
            <a:srgbClr val="F05656"/>
          </a:solidFill>
          <a:ln w="12700">
            <a:solidFill>
              <a:srgbClr val="4472C4"/>
            </a:solidFill>
            <a:prstDash val="solid"/>
          </a:ln>
        </p:spPr>
        <p:txBody>
          <a:bodyPr lIns="91440" tIns="45720" rIns="91440" bIns="45720" anchor="ctr"/>
          <a:lstStyle/>
          <a:p>
            <a:pPr algn="ctr"/>
            <a:r>
              <a:rPr lang="en-US" sz="3200" b="1">
                <a:solidFill>
                  <a:schemeClr val="bg1"/>
                </a:solidFill>
                <a:latin typeface="Calibri"/>
                <a:ea typeface="Calibri"/>
                <a:cs typeface="Calibri"/>
              </a:rPr>
              <a:t>10.64%</a:t>
            </a:r>
            <a:endParaRPr lang="en-US" sz="3200">
              <a:solidFill>
                <a:schemeClr val="bg1"/>
              </a:solidFill>
              <a:ea typeface="Calibri" panose="020F0502020204030204"/>
              <a:cs typeface="Calibri" panose="020F0502020204030204"/>
            </a:endParaRPr>
          </a:p>
          <a:p>
            <a:pPr algn="ctr"/>
            <a:r>
              <a:rPr lang="en-US" sz="1200" b="1">
                <a:solidFill>
                  <a:schemeClr val="bg1"/>
                </a:solidFill>
                <a:latin typeface="Calibri"/>
              </a:rPr>
              <a:t>Estimated 3–5-year EPS growth rate </a:t>
            </a:r>
            <a:endParaRPr lang="en-US" sz="1200" b="1">
              <a:solidFill>
                <a:schemeClr val="bg1"/>
              </a:solidFill>
              <a:ea typeface="Calibri"/>
              <a:cs typeface="Calibri"/>
            </a:endParaRPr>
          </a:p>
        </p:txBody>
      </p:sp>
      <p:sp>
        <p:nvSpPr>
          <p:cNvPr id="9" name="Shape 8">
            <a:extLst>
              <a:ext uri="{FF2B5EF4-FFF2-40B4-BE49-F238E27FC236}">
                <a16:creationId xmlns:a16="http://schemas.microsoft.com/office/drawing/2014/main" id="{3DF845BE-974D-EBCD-EDD6-4C6FFDE09D7D}"/>
              </a:ext>
            </a:extLst>
          </p:cNvPr>
          <p:cNvSpPr/>
          <p:nvPr/>
        </p:nvSpPr>
        <p:spPr>
          <a:xfrm>
            <a:off x="6062471" y="3430454"/>
            <a:ext cx="1938528" cy="1360792"/>
          </a:xfrm>
          <a:prstGeom prst="rect">
            <a:avLst/>
          </a:prstGeom>
          <a:solidFill>
            <a:srgbClr val="F05656"/>
          </a:solidFill>
          <a:ln w="12700">
            <a:solidFill>
              <a:srgbClr val="4472C4"/>
            </a:solidFill>
            <a:prstDash val="solid"/>
          </a:ln>
        </p:spPr>
        <p:txBody>
          <a:bodyPr lIns="91440" tIns="45720" rIns="91440" bIns="45720" anchor="ctr"/>
          <a:lstStyle/>
          <a:p>
            <a:pPr algn="ctr"/>
            <a:r>
              <a:rPr lang="en-US" sz="3200" b="1">
                <a:solidFill>
                  <a:schemeClr val="bg1"/>
                </a:solidFill>
                <a:ea typeface="Calibri" panose="020F0502020204030204"/>
                <a:cs typeface="Calibri" panose="020F0502020204030204"/>
              </a:rPr>
              <a:t>13.8%</a:t>
            </a:r>
          </a:p>
          <a:p>
            <a:pPr algn="ctr"/>
            <a:r>
              <a:rPr lang="en-US" sz="1200" b="1">
                <a:solidFill>
                  <a:schemeClr val="bg1"/>
                </a:solidFill>
                <a:ea typeface="Calibri"/>
                <a:cs typeface="Calibri"/>
              </a:rPr>
              <a:t>Q3 2025 net profit margin for the sector</a:t>
            </a:r>
          </a:p>
          <a:p>
            <a:pPr algn="ctr"/>
            <a:r>
              <a:rPr lang="en-US" sz="1200" b="1">
                <a:solidFill>
                  <a:schemeClr val="bg1"/>
                </a:solidFill>
                <a:ea typeface="Calibri"/>
                <a:cs typeface="Calibri"/>
              </a:rPr>
              <a:t> Vs 12.8% for the S&amp;P</a:t>
            </a:r>
          </a:p>
        </p:txBody>
      </p:sp>
      <p:sp>
        <p:nvSpPr>
          <p:cNvPr id="10" name="Shape 8">
            <a:extLst>
              <a:ext uri="{FF2B5EF4-FFF2-40B4-BE49-F238E27FC236}">
                <a16:creationId xmlns:a16="http://schemas.microsoft.com/office/drawing/2014/main" id="{C14EAC0D-60F8-0D32-60F2-C972AF8A82BF}"/>
              </a:ext>
            </a:extLst>
          </p:cNvPr>
          <p:cNvSpPr/>
          <p:nvPr/>
        </p:nvSpPr>
        <p:spPr>
          <a:xfrm>
            <a:off x="6062471" y="1923771"/>
            <a:ext cx="1938528" cy="1360792"/>
          </a:xfrm>
          <a:prstGeom prst="rect">
            <a:avLst/>
          </a:prstGeom>
          <a:solidFill>
            <a:srgbClr val="F05656"/>
          </a:solidFill>
          <a:ln w="12700">
            <a:solidFill>
              <a:srgbClr val="4472C4"/>
            </a:solidFill>
            <a:prstDash val="solid"/>
          </a:ln>
        </p:spPr>
        <p:txBody>
          <a:bodyPr lIns="91440" tIns="45720" rIns="91440" bIns="45720" anchor="ctr"/>
          <a:lstStyle/>
          <a:p>
            <a:pPr algn="ctr"/>
            <a:r>
              <a:rPr lang="en-US" sz="3200" b="1">
                <a:solidFill>
                  <a:schemeClr val="bg1"/>
                </a:solidFill>
                <a:ea typeface="Calibri" panose="020F0502020204030204"/>
                <a:cs typeface="Calibri" panose="020F0502020204030204"/>
              </a:rPr>
              <a:t>$15.35</a:t>
            </a:r>
          </a:p>
          <a:p>
            <a:pPr algn="ctr"/>
            <a:r>
              <a:rPr lang="en-US" sz="1200" b="1">
                <a:solidFill>
                  <a:schemeClr val="bg1"/>
                </a:solidFill>
                <a:ea typeface="Calibri"/>
                <a:cs typeface="Calibri"/>
              </a:rPr>
              <a:t>XLC's trailing 12-month cash flow per share; </a:t>
            </a:r>
          </a:p>
          <a:p>
            <a:pPr algn="ctr"/>
            <a:r>
              <a:rPr lang="en-US" sz="1200" b="1">
                <a:solidFill>
                  <a:schemeClr val="bg1"/>
                </a:solidFill>
                <a:ea typeface="Calibri"/>
                <a:cs typeface="Calibri"/>
              </a:rPr>
              <a:t>Supports strong cash generation </a:t>
            </a:r>
            <a:endParaRPr lang="en-US">
              <a:solidFill>
                <a:schemeClr val="bg1"/>
              </a:solidFill>
            </a:endParaRPr>
          </a:p>
        </p:txBody>
      </p:sp>
      <p:sp>
        <p:nvSpPr>
          <p:cNvPr id="11" name="Shape 8">
            <a:extLst>
              <a:ext uri="{FF2B5EF4-FFF2-40B4-BE49-F238E27FC236}">
                <a16:creationId xmlns:a16="http://schemas.microsoft.com/office/drawing/2014/main" id="{9BE6A1A9-3E03-3B73-57BC-C99E94A681A6}"/>
              </a:ext>
            </a:extLst>
          </p:cNvPr>
          <p:cNvSpPr/>
          <p:nvPr/>
        </p:nvSpPr>
        <p:spPr>
          <a:xfrm>
            <a:off x="1417734" y="1923770"/>
            <a:ext cx="1938528" cy="1360792"/>
          </a:xfrm>
          <a:prstGeom prst="rect">
            <a:avLst/>
          </a:prstGeom>
          <a:solidFill>
            <a:srgbClr val="F05656"/>
          </a:solidFill>
          <a:ln w="12700">
            <a:solidFill>
              <a:srgbClr val="4472C4"/>
            </a:solidFill>
            <a:prstDash val="solid"/>
          </a:ln>
        </p:spPr>
        <p:txBody>
          <a:bodyPr lIns="91440" tIns="45720" rIns="91440" bIns="45720" anchor="ctr"/>
          <a:lstStyle/>
          <a:p>
            <a:pPr algn="ctr"/>
            <a:r>
              <a:rPr lang="en-US" sz="3200" b="1">
                <a:solidFill>
                  <a:schemeClr val="bg1"/>
                </a:solidFill>
                <a:ea typeface="Calibri" panose="020F0502020204030204"/>
                <a:cs typeface="Calibri" panose="020F0502020204030204"/>
              </a:rPr>
              <a:t>23.10%</a:t>
            </a:r>
          </a:p>
          <a:p>
            <a:pPr algn="ctr"/>
            <a:r>
              <a:rPr lang="en-US" sz="1200" b="1">
                <a:solidFill>
                  <a:schemeClr val="bg1"/>
                </a:solidFill>
                <a:ea typeface="Calibri"/>
                <a:cs typeface="Calibri"/>
              </a:rPr>
              <a:t>XLC's overall return in the 2025 calendar year</a:t>
            </a:r>
          </a:p>
        </p:txBody>
      </p:sp>
      <p:sp>
        <p:nvSpPr>
          <p:cNvPr id="12" name="TextBox 11">
            <a:extLst>
              <a:ext uri="{FF2B5EF4-FFF2-40B4-BE49-F238E27FC236}">
                <a16:creationId xmlns:a16="http://schemas.microsoft.com/office/drawing/2014/main" id="{4F7F160F-196E-3D29-B2E9-2F78F6436C2E}"/>
              </a:ext>
            </a:extLst>
          </p:cNvPr>
          <p:cNvSpPr txBox="1"/>
          <p:nvPr/>
        </p:nvSpPr>
        <p:spPr>
          <a:xfrm>
            <a:off x="1309255" y="5420498"/>
            <a:ext cx="6878781" cy="92333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b="1">
                <a:solidFill>
                  <a:srgbClr val="333333"/>
                </a:solidFill>
                <a:latin typeface="Calibri"/>
              </a:rPr>
              <a:t>Meta &amp; Alphabet are massive contributors to growth combining to 38% of XLC, showing a concentration on a few digital powerhouses</a:t>
            </a:r>
            <a:endParaRPr lang="en-US">
              <a:ea typeface="Calibri" panose="020F0502020204030204"/>
              <a:cs typeface="Calibri" panose="020F0502020204030204"/>
            </a:endParaRPr>
          </a:p>
          <a:p>
            <a:pPr algn="ctr"/>
            <a:endParaRPr lang="en-US"/>
          </a:p>
        </p:txBody>
      </p:sp>
    </p:spTree>
    <p:extLst>
      <p:ext uri="{BB962C8B-B14F-4D97-AF65-F5344CB8AC3E}">
        <p14:creationId xmlns:p14="http://schemas.microsoft.com/office/powerpoint/2010/main" val="2630154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898269-D787-4575-3C93-E8B4525DB7EA}"/>
              </a:ext>
            </a:extLst>
          </p:cNvPr>
          <p:cNvSpPr txBox="1"/>
          <p:nvPr/>
        </p:nvSpPr>
        <p:spPr>
          <a:xfrm>
            <a:off x="599005" y="391187"/>
            <a:ext cx="766482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a:solidFill>
                  <a:srgbClr val="BB0000"/>
                </a:solidFill>
                <a:latin typeface="Arial"/>
                <a:ea typeface="Calibri"/>
                <a:cs typeface="Arial"/>
              </a:rPr>
              <a:t>Absolute Valuation Analysis</a:t>
            </a:r>
          </a:p>
          <a:p>
            <a:endParaRPr lang="en-US" sz="4000">
              <a:latin typeface="Arial"/>
              <a:cs typeface="Arial"/>
            </a:endParaRPr>
          </a:p>
        </p:txBody>
      </p:sp>
      <p:sp>
        <p:nvSpPr>
          <p:cNvPr id="5" name="Rectangle: Rounded Corners 4">
            <a:extLst>
              <a:ext uri="{FF2B5EF4-FFF2-40B4-BE49-F238E27FC236}">
                <a16:creationId xmlns:a16="http://schemas.microsoft.com/office/drawing/2014/main" id="{1ACD2731-1C4F-4FDA-7A7E-E2B6E9E113B9}"/>
              </a:ext>
            </a:extLst>
          </p:cNvPr>
          <p:cNvSpPr/>
          <p:nvPr/>
        </p:nvSpPr>
        <p:spPr>
          <a:xfrm>
            <a:off x="350708" y="1041534"/>
            <a:ext cx="7905084" cy="1614812"/>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Absolute Metrics:</a:t>
            </a:r>
          </a:p>
          <a:p>
            <a:pPr algn="ctr"/>
            <a:r>
              <a:rPr lang="en-US" sz="2400">
                <a:ea typeface="Calibri"/>
                <a:cs typeface="Calibri"/>
              </a:rPr>
              <a:t>P/E </a:t>
            </a:r>
            <a:r>
              <a:rPr lang="en-US" sz="2400">
                <a:ea typeface="+mn-lt"/>
                <a:cs typeface="+mn-lt"/>
              </a:rPr>
              <a:t>≈ 25.31</a:t>
            </a:r>
          </a:p>
          <a:p>
            <a:pPr algn="ctr"/>
            <a:r>
              <a:rPr lang="en-US" sz="2400">
                <a:ea typeface="Calibri"/>
                <a:cs typeface="Calibri"/>
              </a:rPr>
              <a:t>P/S </a:t>
            </a:r>
            <a:r>
              <a:rPr lang="en-US" sz="2400">
                <a:ea typeface="+mn-lt"/>
                <a:cs typeface="+mn-lt"/>
              </a:rPr>
              <a:t>≈ 5.09</a:t>
            </a:r>
          </a:p>
          <a:p>
            <a:pPr algn="ctr"/>
            <a:r>
              <a:rPr lang="en-US" sz="2400">
                <a:ea typeface="Calibri"/>
                <a:cs typeface="Calibri"/>
              </a:rPr>
              <a:t>P/B </a:t>
            </a:r>
            <a:r>
              <a:rPr lang="en-US" sz="2400">
                <a:ea typeface="+mn-lt"/>
                <a:cs typeface="+mn-lt"/>
              </a:rPr>
              <a:t>≈ 5.84</a:t>
            </a:r>
            <a:endParaRPr lang="en-US" sz="2400">
              <a:ea typeface="Calibri"/>
              <a:cs typeface="Calibri"/>
            </a:endParaRPr>
          </a:p>
        </p:txBody>
      </p:sp>
      <p:sp>
        <p:nvSpPr>
          <p:cNvPr id="8" name="Rectangle: Rounded Corners 7">
            <a:extLst>
              <a:ext uri="{FF2B5EF4-FFF2-40B4-BE49-F238E27FC236}">
                <a16:creationId xmlns:a16="http://schemas.microsoft.com/office/drawing/2014/main" id="{B20FEA1C-F6B6-4D4F-BDF9-50038BD0ECDC}"/>
              </a:ext>
            </a:extLst>
          </p:cNvPr>
          <p:cNvSpPr/>
          <p:nvPr/>
        </p:nvSpPr>
        <p:spPr>
          <a:xfrm>
            <a:off x="355401" y="2656889"/>
            <a:ext cx="7906185" cy="3618111"/>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a:t>Valuations vary widely within Communication Services due to the different fundamental economics:</a:t>
            </a:r>
            <a:endParaRPr lang="en-US">
              <a:ea typeface="Calibri"/>
              <a:cs typeface="Calibri"/>
            </a:endParaRPr>
          </a:p>
          <a:p>
            <a:pPr marL="742950" lvl="1" indent="-285750">
              <a:buFont typeface="Courier New"/>
              <a:buChar char="o"/>
            </a:pPr>
            <a:r>
              <a:rPr lang="en-US" b="1">
                <a:ea typeface="Calibri"/>
                <a:cs typeface="Calibri"/>
              </a:rPr>
              <a:t>Interactive Media &amp; Services</a:t>
            </a:r>
            <a:r>
              <a:rPr lang="en-US">
                <a:ea typeface="Calibri"/>
                <a:cs typeface="Calibri"/>
              </a:rPr>
              <a:t>: Higher margins and scalable unit economics which support higher P/S, P/E, P/B</a:t>
            </a:r>
          </a:p>
          <a:p>
            <a:pPr marL="742950" lvl="1" indent="-285750">
              <a:buFont typeface="Courier New"/>
              <a:buChar char="o"/>
            </a:pPr>
            <a:r>
              <a:rPr lang="en-US" b="1">
                <a:ea typeface="Calibri"/>
                <a:cs typeface="Calibri"/>
              </a:rPr>
              <a:t>Entertainment &amp; Media</a:t>
            </a:r>
            <a:r>
              <a:rPr lang="en-US">
                <a:ea typeface="Calibri"/>
                <a:cs typeface="Calibri"/>
              </a:rPr>
              <a:t>: Depends on the company as Netflix might have higher multiples due to having higher margins because of their streaming business model and growth expectations. Whereas companies like Paramount might have lower multiples due to asset heavy business model and low growth expectations</a:t>
            </a:r>
          </a:p>
          <a:p>
            <a:pPr marL="742950" lvl="1" indent="-285750">
              <a:buFont typeface="Courier New"/>
              <a:buChar char="o"/>
            </a:pPr>
            <a:r>
              <a:rPr lang="en-US" b="1">
                <a:ea typeface="Calibri"/>
                <a:cs typeface="Calibri"/>
              </a:rPr>
              <a:t>Telecom Services</a:t>
            </a:r>
            <a:r>
              <a:rPr lang="en-US">
                <a:ea typeface="Calibri"/>
                <a:cs typeface="Calibri"/>
              </a:rPr>
              <a:t>: These companies such as AT&amp;T, Verizon, and T-Mobile have the lowest multiples due to low growth and their capital-intensive business models</a:t>
            </a:r>
          </a:p>
        </p:txBody>
      </p:sp>
    </p:spTree>
    <p:extLst>
      <p:ext uri="{BB962C8B-B14F-4D97-AF65-F5344CB8AC3E}">
        <p14:creationId xmlns:p14="http://schemas.microsoft.com/office/powerpoint/2010/main" val="326028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C9166-9A9C-A36C-D970-ABB92A06E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CFC49-19A7-B226-C2B5-86C6CD3C1008}"/>
              </a:ext>
            </a:extLst>
          </p:cNvPr>
          <p:cNvSpPr>
            <a:spLocks noGrp="1"/>
          </p:cNvSpPr>
          <p:nvPr>
            <p:ph type="title"/>
          </p:nvPr>
        </p:nvSpPr>
        <p:spPr/>
        <p:txBody>
          <a:bodyPr>
            <a:normAutofit fontScale="90000"/>
          </a:bodyPr>
          <a:lstStyle/>
          <a:p>
            <a:pPr algn="ctr"/>
            <a:r>
              <a:rPr lang="en-US">
                <a:latin typeface="Arial"/>
                <a:cs typeface="Arial"/>
              </a:rPr>
              <a:t>Relative Valuation Analysis</a:t>
            </a:r>
            <a:endParaRPr lang="en-US">
              <a:solidFill>
                <a:srgbClr val="000000"/>
              </a:solidFill>
              <a:latin typeface="Arial"/>
              <a:cs typeface="Arial"/>
            </a:endParaRPr>
          </a:p>
        </p:txBody>
      </p:sp>
      <p:sp>
        <p:nvSpPr>
          <p:cNvPr id="4" name="Rectangle: Rounded Corners 3">
            <a:extLst>
              <a:ext uri="{FF2B5EF4-FFF2-40B4-BE49-F238E27FC236}">
                <a16:creationId xmlns:a16="http://schemas.microsoft.com/office/drawing/2014/main" id="{DE1B17FC-8539-2ABC-969C-A95F4C6B528B}"/>
              </a:ext>
            </a:extLst>
          </p:cNvPr>
          <p:cNvSpPr/>
          <p:nvPr/>
        </p:nvSpPr>
        <p:spPr>
          <a:xfrm>
            <a:off x="617636" y="1068911"/>
            <a:ext cx="7911929" cy="1642188"/>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ea typeface="Calibri"/>
                <a:cs typeface="Calibri"/>
              </a:rPr>
              <a:t>Relative Metrics:</a:t>
            </a:r>
          </a:p>
          <a:p>
            <a:pPr algn="ctr"/>
            <a:r>
              <a:rPr lang="en-US" sz="2400">
                <a:ea typeface="Calibri"/>
                <a:cs typeface="Calibri"/>
              </a:rPr>
              <a:t>P/E </a:t>
            </a:r>
            <a:r>
              <a:rPr lang="en-US" sz="2400">
                <a:ea typeface="+mn-lt"/>
                <a:cs typeface="+mn-lt"/>
              </a:rPr>
              <a:t>≈ .91</a:t>
            </a:r>
          </a:p>
          <a:p>
            <a:pPr algn="ctr"/>
            <a:r>
              <a:rPr lang="en-US" sz="2400">
                <a:ea typeface="Calibri"/>
                <a:cs typeface="Calibri"/>
              </a:rPr>
              <a:t>P/S </a:t>
            </a:r>
            <a:r>
              <a:rPr lang="en-US" sz="2400">
                <a:ea typeface="+mn-lt"/>
                <a:cs typeface="+mn-lt"/>
              </a:rPr>
              <a:t>≈ 1.48</a:t>
            </a:r>
          </a:p>
          <a:p>
            <a:pPr algn="ctr"/>
            <a:r>
              <a:rPr lang="en-US" sz="2400">
                <a:ea typeface="Calibri"/>
                <a:cs typeface="Calibri"/>
              </a:rPr>
              <a:t>P/B </a:t>
            </a:r>
            <a:r>
              <a:rPr lang="en-US" sz="2400">
                <a:ea typeface="+mn-lt"/>
                <a:cs typeface="+mn-lt"/>
              </a:rPr>
              <a:t>≈ 1.05</a:t>
            </a:r>
            <a:endParaRPr lang="en-US" sz="2400">
              <a:ea typeface="Calibri"/>
              <a:cs typeface="Calibri"/>
            </a:endParaRPr>
          </a:p>
        </p:txBody>
      </p:sp>
      <p:sp>
        <p:nvSpPr>
          <p:cNvPr id="6" name="Rectangle: Rounded Corners 5">
            <a:extLst>
              <a:ext uri="{FF2B5EF4-FFF2-40B4-BE49-F238E27FC236}">
                <a16:creationId xmlns:a16="http://schemas.microsoft.com/office/drawing/2014/main" id="{2115C209-FA28-B5D8-63E4-97C584AF5EA8}"/>
              </a:ext>
            </a:extLst>
          </p:cNvPr>
          <p:cNvSpPr/>
          <p:nvPr/>
        </p:nvSpPr>
        <p:spPr>
          <a:xfrm>
            <a:off x="622329" y="2711643"/>
            <a:ext cx="7906185" cy="3378561"/>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ea typeface="Calibri"/>
                <a:cs typeface="Calibri"/>
              </a:rPr>
              <a:t>Why valuations have expanded over time:</a:t>
            </a:r>
          </a:p>
          <a:p>
            <a:pPr marL="742950" lvl="1" indent="-285750">
              <a:buFont typeface="Courier New"/>
              <a:buChar char="o"/>
            </a:pPr>
            <a:r>
              <a:rPr lang="en-US" b="1">
                <a:ea typeface="Calibri"/>
                <a:cs typeface="Calibri"/>
              </a:rPr>
              <a:t>Platform Businesses: </a:t>
            </a:r>
            <a:r>
              <a:rPr lang="en-US">
                <a:ea typeface="Calibri"/>
                <a:cs typeface="Calibri"/>
              </a:rPr>
              <a:t>Asset light and high margin from the largest companies in the sector, Alphabet, Netflix, Meta</a:t>
            </a:r>
          </a:p>
          <a:p>
            <a:pPr marL="742950" lvl="1" indent="-285750">
              <a:buFont typeface="Courier New"/>
              <a:buChar char="o"/>
            </a:pPr>
            <a:r>
              <a:rPr lang="en-US" b="1">
                <a:ea typeface="Calibri"/>
                <a:cs typeface="Calibri"/>
              </a:rPr>
              <a:t>AI + Digital Advertising Tailwinds: </a:t>
            </a:r>
            <a:r>
              <a:rPr lang="en-US">
                <a:ea typeface="Calibri"/>
                <a:cs typeface="Calibri"/>
              </a:rPr>
              <a:t>The hype over AI has investors pricing in strong future growth</a:t>
            </a:r>
          </a:p>
          <a:p>
            <a:r>
              <a:rPr lang="en-US" b="1">
                <a:ea typeface="Calibri"/>
                <a:cs typeface="Calibri"/>
              </a:rPr>
              <a:t>How we think valuation multiples will behave in the future:</a:t>
            </a:r>
          </a:p>
          <a:p>
            <a:pPr marL="742950" lvl="1" indent="-285750">
              <a:buFont typeface="Courier New"/>
              <a:buChar char="o"/>
            </a:pPr>
            <a:r>
              <a:rPr lang="en-US">
                <a:ea typeface="Calibri"/>
                <a:cs typeface="Calibri"/>
              </a:rPr>
              <a:t>Valuations will likely stay the same or slightly contract</a:t>
            </a:r>
          </a:p>
          <a:p>
            <a:pPr marL="742950" lvl="1" indent="-285750">
              <a:buFont typeface="Courier New"/>
              <a:buChar char="o"/>
            </a:pPr>
            <a:r>
              <a:rPr lang="en-US">
                <a:ea typeface="Calibri"/>
                <a:cs typeface="Calibri"/>
              </a:rPr>
              <a:t>They are already trading at historical highs</a:t>
            </a:r>
          </a:p>
          <a:p>
            <a:pPr marL="742950" lvl="1" indent="-285750">
              <a:buFont typeface="Courier New"/>
              <a:buChar char="o"/>
            </a:pPr>
            <a:r>
              <a:rPr lang="en-US">
                <a:ea typeface="Calibri"/>
                <a:cs typeface="Calibri"/>
              </a:rPr>
              <a:t>Growth expectations are priced in</a:t>
            </a:r>
          </a:p>
          <a:p>
            <a:pPr marL="742950" lvl="1" indent="-285750">
              <a:buFont typeface="Courier New"/>
              <a:buChar char="o"/>
            </a:pPr>
            <a:r>
              <a:rPr lang="en-US">
                <a:ea typeface="Calibri"/>
                <a:cs typeface="Calibri"/>
              </a:rPr>
              <a:t>Other sectors in the market are catching up </a:t>
            </a:r>
          </a:p>
          <a:p>
            <a:pPr marL="742950" lvl="1" indent="-285750">
              <a:buFont typeface="Courier New"/>
              <a:buChar char="o"/>
            </a:pPr>
            <a:endParaRPr lang="en-US">
              <a:ea typeface="Calibri"/>
              <a:cs typeface="Calibri"/>
            </a:endParaRPr>
          </a:p>
        </p:txBody>
      </p:sp>
    </p:spTree>
    <p:extLst>
      <p:ext uri="{BB962C8B-B14F-4D97-AF65-F5344CB8AC3E}">
        <p14:creationId xmlns:p14="http://schemas.microsoft.com/office/powerpoint/2010/main" val="1579251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AB8DA-5D53-6538-4B0F-D8EA44E9D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C4FE8-C570-D764-97BD-4DF08FF4C604}"/>
              </a:ext>
            </a:extLst>
          </p:cNvPr>
          <p:cNvSpPr>
            <a:spLocks noGrp="1"/>
          </p:cNvSpPr>
          <p:nvPr>
            <p:ph type="title"/>
          </p:nvPr>
        </p:nvSpPr>
        <p:spPr/>
        <p:txBody>
          <a:bodyPr>
            <a:normAutofit fontScale="90000"/>
          </a:bodyPr>
          <a:lstStyle/>
          <a:p>
            <a:pPr algn="ctr"/>
            <a:r>
              <a:rPr lang="en-US">
                <a:latin typeface="Arial"/>
                <a:cs typeface="Arial"/>
              </a:rPr>
              <a:t>SIM Recommendation</a:t>
            </a:r>
            <a:endParaRPr lang="en-US"/>
          </a:p>
        </p:txBody>
      </p:sp>
      <p:sp>
        <p:nvSpPr>
          <p:cNvPr id="6" name="Shape 8">
            <a:extLst>
              <a:ext uri="{FF2B5EF4-FFF2-40B4-BE49-F238E27FC236}">
                <a16:creationId xmlns:a16="http://schemas.microsoft.com/office/drawing/2014/main" id="{247AB692-EA9C-9184-8DE3-8C6897DF77FC}"/>
              </a:ext>
            </a:extLst>
          </p:cNvPr>
          <p:cNvSpPr/>
          <p:nvPr/>
        </p:nvSpPr>
        <p:spPr>
          <a:xfrm>
            <a:off x="358789" y="999571"/>
            <a:ext cx="2697480" cy="694944"/>
          </a:xfrm>
          <a:prstGeom prst="rect">
            <a:avLst/>
          </a:prstGeom>
          <a:solidFill>
            <a:srgbClr val="BB0000"/>
          </a:solidFill>
          <a:ln w="12700">
            <a:solidFill>
              <a:srgbClr val="BB0000"/>
            </a:solidFill>
            <a:prstDash val="solid"/>
          </a:ln>
        </p:spPr>
        <p:txBody>
          <a:bodyPr lIns="91440" tIns="45720" rIns="91440" bIns="45720" anchor="ctr"/>
          <a:lstStyle/>
          <a:p>
            <a:pPr algn="ctr"/>
            <a:r>
              <a:rPr lang="en-US">
                <a:solidFill>
                  <a:schemeClr val="bg1"/>
                </a:solidFill>
                <a:ea typeface="Calibri"/>
                <a:cs typeface="Calibri"/>
              </a:rPr>
              <a:t>Major Positives</a:t>
            </a:r>
            <a:endParaRPr lang="en-US" sz="1800">
              <a:solidFill>
                <a:schemeClr val="bg1"/>
              </a:solidFill>
              <a:ea typeface="Calibri"/>
              <a:cs typeface="Calibri"/>
            </a:endParaRPr>
          </a:p>
        </p:txBody>
      </p:sp>
      <p:sp>
        <p:nvSpPr>
          <p:cNvPr id="8" name="Shape 12">
            <a:extLst>
              <a:ext uri="{FF2B5EF4-FFF2-40B4-BE49-F238E27FC236}">
                <a16:creationId xmlns:a16="http://schemas.microsoft.com/office/drawing/2014/main" id="{5B3C1A28-543C-354F-2972-C9DFC066D4FF}"/>
              </a:ext>
            </a:extLst>
          </p:cNvPr>
          <p:cNvSpPr/>
          <p:nvPr/>
        </p:nvSpPr>
        <p:spPr>
          <a:xfrm>
            <a:off x="358789" y="1688947"/>
            <a:ext cx="2697480" cy="2011680"/>
          </a:xfrm>
          <a:prstGeom prst="rect">
            <a:avLst/>
          </a:prstGeom>
          <a:solidFill>
            <a:srgbClr val="FFFFFF"/>
          </a:solidFill>
          <a:ln w="12700">
            <a:solidFill>
              <a:srgbClr val="DDDDDD"/>
            </a:solidFill>
            <a:prstDash val="solid"/>
          </a:ln>
        </p:spPr>
        <p:txBody>
          <a:bodyPr lIns="91440" tIns="45720" rIns="91440" bIns="45720" anchor="t"/>
          <a:lstStyle/>
          <a:p>
            <a:pPr marL="285750" indent="-285750">
              <a:buFont typeface="Arial"/>
              <a:buChar char="•"/>
            </a:pPr>
            <a:r>
              <a:rPr lang="en-US">
                <a:ea typeface="Calibri" panose="020F0502020204030204"/>
                <a:cs typeface="Calibri" panose="020F0502020204030204"/>
              </a:rPr>
              <a:t>AI Monetization</a:t>
            </a:r>
            <a:endParaRPr lang="en-US"/>
          </a:p>
          <a:p>
            <a:endParaRPr lang="en-US" sz="1800" dirty="0">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Digital Advertising</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High Margins</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Strong Balance Sheets</a:t>
            </a:r>
            <a:endParaRPr lang="en-US" dirty="0">
              <a:ea typeface="Calibri" panose="020F0502020204030204"/>
              <a:cs typeface="Calibri" panose="020F0502020204030204"/>
            </a:endParaRPr>
          </a:p>
        </p:txBody>
      </p:sp>
      <p:sp>
        <p:nvSpPr>
          <p:cNvPr id="9" name="Shape 8">
            <a:extLst>
              <a:ext uri="{FF2B5EF4-FFF2-40B4-BE49-F238E27FC236}">
                <a16:creationId xmlns:a16="http://schemas.microsoft.com/office/drawing/2014/main" id="{D3C66F84-5C73-9FD8-9E46-9E97E4A7E8EC}"/>
              </a:ext>
            </a:extLst>
          </p:cNvPr>
          <p:cNvSpPr/>
          <p:nvPr/>
        </p:nvSpPr>
        <p:spPr>
          <a:xfrm>
            <a:off x="5824818" y="999571"/>
            <a:ext cx="2697480" cy="694944"/>
          </a:xfrm>
          <a:prstGeom prst="rect">
            <a:avLst/>
          </a:prstGeom>
          <a:solidFill>
            <a:srgbClr val="BB0000"/>
          </a:solidFill>
          <a:ln w="12700">
            <a:solidFill>
              <a:srgbClr val="BB0000"/>
            </a:solidFill>
            <a:prstDash val="solid"/>
          </a:ln>
        </p:spPr>
        <p:txBody>
          <a:bodyPr lIns="91440" tIns="45720" rIns="91440" bIns="45720" anchor="ctr"/>
          <a:lstStyle/>
          <a:p>
            <a:pPr algn="ctr"/>
            <a:r>
              <a:rPr lang="en-US">
                <a:solidFill>
                  <a:schemeClr val="bg1"/>
                </a:solidFill>
                <a:ea typeface="Calibri"/>
                <a:cs typeface="Calibri"/>
              </a:rPr>
              <a:t>Major Risks</a:t>
            </a:r>
            <a:endParaRPr lang="en-US" sz="1800">
              <a:solidFill>
                <a:schemeClr val="bg1"/>
              </a:solidFill>
              <a:ea typeface="Calibri"/>
              <a:cs typeface="Calibri"/>
            </a:endParaRPr>
          </a:p>
        </p:txBody>
      </p:sp>
      <p:sp>
        <p:nvSpPr>
          <p:cNvPr id="10" name="Shape 12">
            <a:extLst>
              <a:ext uri="{FF2B5EF4-FFF2-40B4-BE49-F238E27FC236}">
                <a16:creationId xmlns:a16="http://schemas.microsoft.com/office/drawing/2014/main" id="{184EF9E6-7563-3695-7780-94DE737E6E3B}"/>
              </a:ext>
            </a:extLst>
          </p:cNvPr>
          <p:cNvSpPr/>
          <p:nvPr/>
        </p:nvSpPr>
        <p:spPr>
          <a:xfrm>
            <a:off x="5824818" y="1688947"/>
            <a:ext cx="2697480" cy="2011680"/>
          </a:xfrm>
          <a:prstGeom prst="rect">
            <a:avLst/>
          </a:prstGeom>
          <a:solidFill>
            <a:srgbClr val="FFFFFF"/>
          </a:solidFill>
          <a:ln w="12700">
            <a:solidFill>
              <a:srgbClr val="DDDDDD"/>
            </a:solidFill>
            <a:prstDash val="solid"/>
          </a:ln>
        </p:spPr>
        <p:txBody>
          <a:bodyPr lIns="91440" tIns="45720" rIns="91440" bIns="45720" anchor="t"/>
          <a:lstStyle/>
          <a:p>
            <a:pPr marL="285750" indent="-285750">
              <a:buFont typeface="Arial"/>
              <a:buChar char="•"/>
            </a:pPr>
            <a:r>
              <a:rPr lang="en-US">
                <a:ea typeface="Calibri"/>
                <a:cs typeface="Calibri"/>
              </a:rPr>
              <a:t>Valuation Risk</a:t>
            </a:r>
            <a:endParaRPr lang="en-US" dirty="0">
              <a:ea typeface="Calibri"/>
              <a:cs typeface="Calibri"/>
            </a:endParaRPr>
          </a:p>
          <a:p>
            <a:endParaRPr lang="en-US" sz="1800" dirty="0">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Concentration Risk</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Regulatory Risk</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pPr marL="285750" indent="-285750">
              <a:buFont typeface="Arial"/>
              <a:buChar char="•"/>
            </a:pPr>
            <a:r>
              <a:rPr lang="en-US">
                <a:ea typeface="Calibri" panose="020F0502020204030204"/>
                <a:cs typeface="Calibri" panose="020F0502020204030204"/>
              </a:rPr>
              <a:t>Interest Rate Risk</a:t>
            </a:r>
            <a:endParaRPr lang="en-US" dirty="0">
              <a:ea typeface="Calibri" panose="020F0502020204030204"/>
              <a:cs typeface="Calibri" panose="020F0502020204030204"/>
            </a:endParaRPr>
          </a:p>
        </p:txBody>
      </p:sp>
      <p:sp>
        <p:nvSpPr>
          <p:cNvPr id="12" name="Rectangle: Rounded Corners 11">
            <a:extLst>
              <a:ext uri="{FF2B5EF4-FFF2-40B4-BE49-F238E27FC236}">
                <a16:creationId xmlns:a16="http://schemas.microsoft.com/office/drawing/2014/main" id="{4B15CD82-A706-F529-AFE6-0F1278AD65C4}"/>
              </a:ext>
            </a:extLst>
          </p:cNvPr>
          <p:cNvSpPr/>
          <p:nvPr/>
        </p:nvSpPr>
        <p:spPr>
          <a:xfrm>
            <a:off x="616671" y="3820693"/>
            <a:ext cx="7906185" cy="2348731"/>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1"/>
                </a:solidFill>
                <a:ea typeface="Calibri"/>
                <a:cs typeface="Calibri"/>
              </a:rPr>
              <a:t>Final Recommendation</a:t>
            </a:r>
            <a:endParaRPr lang="en-US" dirty="0">
              <a:solidFill>
                <a:schemeClr val="bg1"/>
              </a:solidFill>
              <a:ea typeface="Calibri"/>
              <a:cs typeface="Calibri"/>
            </a:endParaRPr>
          </a:p>
          <a:p>
            <a:pPr marL="285750" indent="-285750">
              <a:buFont typeface="Arial"/>
              <a:buChar char="•"/>
            </a:pPr>
            <a:r>
              <a:rPr lang="en-US" dirty="0">
                <a:solidFill>
                  <a:schemeClr val="bg1"/>
                </a:solidFill>
                <a:ea typeface="Calibri"/>
                <a:cs typeface="Calibri"/>
              </a:rPr>
              <a:t>Keep an overwei</a:t>
            </a:r>
            <a:r>
              <a:rPr lang="en-US">
                <a:solidFill>
                  <a:schemeClr val="bg1"/>
                </a:solidFill>
                <a:ea typeface="Calibri"/>
                <a:cs typeface="Calibri"/>
              </a:rPr>
              <a:t>ght on the sector</a:t>
            </a:r>
            <a:endParaRPr lang="en-US" dirty="0">
              <a:solidFill>
                <a:schemeClr val="bg1"/>
              </a:solidFill>
              <a:ea typeface="Calibri"/>
              <a:cs typeface="Calibri"/>
            </a:endParaRPr>
          </a:p>
          <a:p>
            <a:pPr marL="742950" lvl="1" indent="-285750">
              <a:buFont typeface="Courier New"/>
              <a:buChar char="o"/>
            </a:pPr>
            <a:r>
              <a:rPr lang="en-US">
                <a:solidFill>
                  <a:schemeClr val="bg1"/>
                </a:solidFill>
                <a:ea typeface="Calibri"/>
                <a:cs typeface="Calibri"/>
              </a:rPr>
              <a:t>Specifically, within </a:t>
            </a:r>
            <a:r>
              <a:rPr lang="en-US" b="1">
                <a:solidFill>
                  <a:schemeClr val="bg1"/>
                </a:solidFill>
                <a:ea typeface="Calibri"/>
                <a:cs typeface="Calibri"/>
              </a:rPr>
              <a:t>Interactive Media &amp; Services </a:t>
            </a:r>
            <a:r>
              <a:rPr lang="en-US">
                <a:solidFill>
                  <a:schemeClr val="bg1"/>
                </a:solidFill>
                <a:ea typeface="Calibri"/>
                <a:cs typeface="Calibri"/>
              </a:rPr>
              <a:t>and </a:t>
            </a:r>
            <a:r>
              <a:rPr lang="en-US" b="1">
                <a:solidFill>
                  <a:schemeClr val="bg1"/>
                </a:solidFill>
                <a:ea typeface="Calibri"/>
                <a:cs typeface="Calibri"/>
              </a:rPr>
              <a:t>Entertainment &amp; Media</a:t>
            </a:r>
          </a:p>
          <a:p>
            <a:pPr marL="1200150" lvl="2" indent="-285750">
              <a:buFont typeface="Wingdings"/>
              <a:buChar char="§"/>
            </a:pPr>
            <a:r>
              <a:rPr lang="en-US">
                <a:ea typeface="Calibri"/>
                <a:cs typeface="Calibri"/>
              </a:rPr>
              <a:t>Companies such as Alphabet &amp; Meta</a:t>
            </a:r>
          </a:p>
          <a:p>
            <a:pPr marL="1200150" lvl="2" indent="-285750">
              <a:buFont typeface="Wingdings"/>
              <a:buChar char="§"/>
            </a:pPr>
            <a:r>
              <a:rPr lang="en-US">
                <a:ea typeface="Calibri"/>
                <a:cs typeface="Calibri"/>
              </a:rPr>
              <a:t>Maybe opening a position on Netflix</a:t>
            </a:r>
          </a:p>
          <a:p>
            <a:pPr marL="742950" lvl="1" indent="-285750">
              <a:buFont typeface="Courier New"/>
              <a:buChar char="o"/>
            </a:pPr>
            <a:r>
              <a:rPr lang="en-US">
                <a:ea typeface="Calibri"/>
                <a:cs typeface="Calibri"/>
              </a:rPr>
              <a:t>Underweight</a:t>
            </a:r>
            <a:r>
              <a:rPr lang="en-US" dirty="0">
                <a:ea typeface="Calibri"/>
                <a:cs typeface="Calibri"/>
              </a:rPr>
              <a:t> Telecom Services</a:t>
            </a:r>
          </a:p>
        </p:txBody>
      </p:sp>
    </p:spTree>
    <p:extLst>
      <p:ext uri="{BB962C8B-B14F-4D97-AF65-F5344CB8AC3E}">
        <p14:creationId xmlns:p14="http://schemas.microsoft.com/office/powerpoint/2010/main" val="711978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164592"/>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365760" y="1040130"/>
            <a:ext cx="8412480" cy="256032"/>
          </a:xfrm>
          <a:prstGeom prst="rect">
            <a:avLst/>
          </a:prstGeom>
          <a:noFill/>
          <a:ln/>
        </p:spPr>
        <p:txBody>
          <a:bodyPr wrap="square" rtlCol="0" anchor="ctr"/>
          <a:lstStyle/>
          <a:p>
            <a:pPr marL="0" indent="0" algn="r">
              <a:buNone/>
            </a:pPr>
            <a:r>
              <a:rPr lang="en-US" sz="900">
                <a:solidFill>
                  <a:srgbClr val="666666"/>
                </a:solidFill>
                <a:latin typeface="Calibri" pitchFamily="34" charset="0"/>
                <a:ea typeface="Calibri" pitchFamily="34" charset="-122"/>
                <a:cs typeface="Calibri" pitchFamily="34" charset="-120"/>
              </a:rPr>
              <a:t>Ashley Saunders  |  Jacob Schottenstein  |  Jack Schroeder  |  Lee Rwema</a:t>
            </a:r>
            <a:endParaRPr lang="en-US" sz="900"/>
          </a:p>
        </p:txBody>
      </p:sp>
      <p:sp>
        <p:nvSpPr>
          <p:cNvPr id="4" name="Shape 2"/>
          <p:cNvSpPr/>
          <p:nvPr/>
        </p:nvSpPr>
        <p:spPr>
          <a:xfrm>
            <a:off x="347472" y="1424178"/>
            <a:ext cx="8449056" cy="0"/>
          </a:xfrm>
          <a:prstGeom prst="line">
            <a:avLst/>
          </a:prstGeom>
          <a:noFill/>
          <a:ln w="9525">
            <a:solidFill>
              <a:srgbClr val="DDDDDD"/>
            </a:solidFill>
            <a:prstDash val="solid"/>
          </a:ln>
        </p:spPr>
        <p:txBody>
          <a:bodyPr/>
          <a:lstStyle/>
          <a:p>
            <a:endParaRPr lang="en-US" sz="1800"/>
          </a:p>
        </p:txBody>
      </p:sp>
      <p:sp>
        <p:nvSpPr>
          <p:cNvPr id="9" name="Text 7"/>
          <p:cNvSpPr/>
          <p:nvPr/>
        </p:nvSpPr>
        <p:spPr>
          <a:xfrm>
            <a:off x="347472" y="1479042"/>
            <a:ext cx="8449056" cy="329184"/>
          </a:xfrm>
          <a:prstGeom prst="rect">
            <a:avLst/>
          </a:prstGeom>
          <a:noFill/>
          <a:ln/>
        </p:spPr>
        <p:txBody>
          <a:bodyPr wrap="square" rtlCol="0" anchor="ctr"/>
          <a:lstStyle/>
          <a:p>
            <a:pPr marL="0" indent="0">
              <a:buNone/>
            </a:pPr>
            <a:r>
              <a:rPr lang="en-US" sz="2000" b="1">
                <a:solidFill>
                  <a:srgbClr val="BB0000"/>
                </a:solidFill>
                <a:latin typeface="Calibri" pitchFamily="34" charset="0"/>
                <a:ea typeface="Calibri" pitchFamily="34" charset="-122"/>
                <a:cs typeface="Calibri" pitchFamily="34" charset="-120"/>
              </a:rPr>
              <a:t>Sector Overview — Size &amp; Composition</a:t>
            </a:r>
            <a:endParaRPr lang="en-US" sz="2000"/>
          </a:p>
        </p:txBody>
      </p:sp>
      <p:sp>
        <p:nvSpPr>
          <p:cNvPr id="10" name="Shape 8"/>
          <p:cNvSpPr/>
          <p:nvPr/>
        </p:nvSpPr>
        <p:spPr>
          <a:xfrm>
            <a:off x="347472" y="2027682"/>
            <a:ext cx="1938528" cy="1298448"/>
          </a:xfrm>
          <a:prstGeom prst="rect">
            <a:avLst/>
          </a:prstGeom>
          <a:solidFill>
            <a:srgbClr val="F5F5F5"/>
          </a:solidFill>
          <a:ln w="12700">
            <a:solidFill>
              <a:srgbClr val="DDDDDD"/>
            </a:solidFill>
            <a:prstDash val="solid"/>
          </a:ln>
        </p:spPr>
        <p:txBody>
          <a:bodyPr/>
          <a:lstStyle/>
          <a:p>
            <a:endParaRPr lang="en-US" sz="1800"/>
          </a:p>
        </p:txBody>
      </p:sp>
      <p:sp>
        <p:nvSpPr>
          <p:cNvPr id="11" name="Shape 9"/>
          <p:cNvSpPr/>
          <p:nvPr/>
        </p:nvSpPr>
        <p:spPr>
          <a:xfrm>
            <a:off x="347472" y="2027682"/>
            <a:ext cx="1938528" cy="91440"/>
          </a:xfrm>
          <a:prstGeom prst="rect">
            <a:avLst/>
          </a:prstGeom>
          <a:solidFill>
            <a:srgbClr val="BB0000"/>
          </a:solidFill>
          <a:ln w="12700">
            <a:solidFill>
              <a:srgbClr val="BB0000"/>
            </a:solidFill>
            <a:prstDash val="solid"/>
          </a:ln>
        </p:spPr>
        <p:txBody>
          <a:bodyPr/>
          <a:lstStyle/>
          <a:p>
            <a:endParaRPr lang="en-US" sz="1800"/>
          </a:p>
        </p:txBody>
      </p:sp>
      <p:sp>
        <p:nvSpPr>
          <p:cNvPr id="12" name="Text 10"/>
          <p:cNvSpPr/>
          <p:nvPr/>
        </p:nvSpPr>
        <p:spPr>
          <a:xfrm>
            <a:off x="347472" y="2119122"/>
            <a:ext cx="1938528" cy="658368"/>
          </a:xfrm>
          <a:prstGeom prst="rect">
            <a:avLst/>
          </a:prstGeom>
          <a:noFill/>
          <a:ln/>
        </p:spPr>
        <p:txBody>
          <a:bodyPr wrap="square" lIns="91440" tIns="45720" rIns="91440" bIns="45720" rtlCol="0" anchor="ctr"/>
          <a:lstStyle/>
          <a:p>
            <a:pPr marL="0" indent="0" algn="ctr">
              <a:buNone/>
            </a:pPr>
            <a:r>
              <a:rPr lang="en-US" sz="2800" b="1">
                <a:solidFill>
                  <a:srgbClr val="BB0000"/>
                </a:solidFill>
                <a:latin typeface="Calibri"/>
                <a:ea typeface="Calibri"/>
                <a:cs typeface="Calibri"/>
              </a:rPr>
              <a:t>8.9%</a:t>
            </a:r>
            <a:endParaRPr lang="en-US" sz="2800">
              <a:latin typeface="Calibri"/>
              <a:ea typeface="Calibri"/>
              <a:cs typeface="Calibri"/>
            </a:endParaRPr>
          </a:p>
        </p:txBody>
      </p:sp>
      <p:sp>
        <p:nvSpPr>
          <p:cNvPr id="13" name="Text 11"/>
          <p:cNvSpPr/>
          <p:nvPr/>
        </p:nvSpPr>
        <p:spPr>
          <a:xfrm>
            <a:off x="347472" y="2777490"/>
            <a:ext cx="1938528" cy="475488"/>
          </a:xfrm>
          <a:prstGeom prst="rect">
            <a:avLst/>
          </a:prstGeom>
          <a:noFill/>
          <a:ln/>
        </p:spPr>
        <p:txBody>
          <a:bodyPr wrap="square" rtlCol="0" anchor="ctr"/>
          <a:lstStyle/>
          <a:p>
            <a:pPr marL="0" indent="0" algn="ctr">
              <a:buNone/>
            </a:pPr>
            <a:r>
              <a:rPr lang="en-US" sz="1050">
                <a:solidFill>
                  <a:srgbClr val="666666"/>
                </a:solidFill>
                <a:latin typeface="Calibri" pitchFamily="34" charset="0"/>
                <a:ea typeface="Calibri" pitchFamily="34" charset="-122"/>
                <a:cs typeface="Calibri" pitchFamily="34" charset="-120"/>
              </a:rPr>
              <a:t>of S&amp;P 500</a:t>
            </a:r>
            <a:endParaRPr lang="en-US" sz="1050"/>
          </a:p>
          <a:p>
            <a:pPr marL="0" indent="0" algn="ctr">
              <a:buNone/>
            </a:pPr>
            <a:r>
              <a:rPr lang="en-US" sz="1050">
                <a:solidFill>
                  <a:srgbClr val="666666"/>
                </a:solidFill>
                <a:latin typeface="Calibri" pitchFamily="34" charset="0"/>
                <a:ea typeface="Calibri" pitchFamily="34" charset="-122"/>
                <a:cs typeface="Calibri" pitchFamily="34" charset="-120"/>
              </a:rPr>
              <a:t>Market Cap</a:t>
            </a:r>
            <a:endParaRPr lang="en-US" sz="1050"/>
          </a:p>
        </p:txBody>
      </p:sp>
      <p:sp>
        <p:nvSpPr>
          <p:cNvPr id="14" name="Shape 12"/>
          <p:cNvSpPr/>
          <p:nvPr/>
        </p:nvSpPr>
        <p:spPr>
          <a:xfrm>
            <a:off x="2468880" y="2027682"/>
            <a:ext cx="1938528" cy="1298448"/>
          </a:xfrm>
          <a:prstGeom prst="rect">
            <a:avLst/>
          </a:prstGeom>
          <a:solidFill>
            <a:srgbClr val="F5F5F5"/>
          </a:solidFill>
          <a:ln w="12700">
            <a:solidFill>
              <a:srgbClr val="DDDDDD"/>
            </a:solidFill>
            <a:prstDash val="solid"/>
          </a:ln>
        </p:spPr>
        <p:txBody>
          <a:bodyPr/>
          <a:lstStyle/>
          <a:p>
            <a:endParaRPr lang="en-US" sz="1800"/>
          </a:p>
        </p:txBody>
      </p:sp>
      <p:sp>
        <p:nvSpPr>
          <p:cNvPr id="15" name="Shape 13"/>
          <p:cNvSpPr/>
          <p:nvPr/>
        </p:nvSpPr>
        <p:spPr>
          <a:xfrm>
            <a:off x="2468880" y="2027682"/>
            <a:ext cx="1938528" cy="91440"/>
          </a:xfrm>
          <a:prstGeom prst="rect">
            <a:avLst/>
          </a:prstGeom>
          <a:solidFill>
            <a:srgbClr val="BB0000"/>
          </a:solidFill>
          <a:ln w="12700">
            <a:solidFill>
              <a:srgbClr val="BB0000"/>
            </a:solidFill>
            <a:prstDash val="solid"/>
          </a:ln>
        </p:spPr>
        <p:txBody>
          <a:bodyPr/>
          <a:lstStyle/>
          <a:p>
            <a:endParaRPr lang="en-US" sz="1800"/>
          </a:p>
        </p:txBody>
      </p:sp>
      <p:sp>
        <p:nvSpPr>
          <p:cNvPr id="16" name="Text 14"/>
          <p:cNvSpPr/>
          <p:nvPr/>
        </p:nvSpPr>
        <p:spPr>
          <a:xfrm>
            <a:off x="2468880" y="2119122"/>
            <a:ext cx="1938528" cy="658368"/>
          </a:xfrm>
          <a:prstGeom prst="rect">
            <a:avLst/>
          </a:prstGeom>
          <a:noFill/>
          <a:ln/>
        </p:spPr>
        <p:txBody>
          <a:bodyPr wrap="square" lIns="91440" tIns="45720" rIns="91440" bIns="45720" rtlCol="0" anchor="ctr"/>
          <a:lstStyle/>
          <a:p>
            <a:pPr marL="0" indent="0" algn="ctr">
              <a:buNone/>
            </a:pPr>
            <a:r>
              <a:rPr lang="en-US" sz="2800" b="1">
                <a:solidFill>
                  <a:srgbClr val="BB0000"/>
                </a:solidFill>
                <a:latin typeface="Calibri"/>
                <a:ea typeface="Calibri"/>
                <a:cs typeface="Calibri"/>
              </a:rPr>
              <a:t>26</a:t>
            </a:r>
            <a:endParaRPr lang="en-US" sz="2800">
              <a:latin typeface="Calibri"/>
              <a:ea typeface="Calibri"/>
              <a:cs typeface="Calibri"/>
            </a:endParaRPr>
          </a:p>
        </p:txBody>
      </p:sp>
      <p:sp>
        <p:nvSpPr>
          <p:cNvPr id="17" name="Text 15"/>
          <p:cNvSpPr/>
          <p:nvPr/>
        </p:nvSpPr>
        <p:spPr>
          <a:xfrm>
            <a:off x="2468880" y="2777490"/>
            <a:ext cx="1938528" cy="475488"/>
          </a:xfrm>
          <a:prstGeom prst="rect">
            <a:avLst/>
          </a:prstGeom>
          <a:noFill/>
          <a:ln/>
        </p:spPr>
        <p:txBody>
          <a:bodyPr wrap="square" rtlCol="0" anchor="ctr"/>
          <a:lstStyle/>
          <a:p>
            <a:pPr marL="0" indent="0" algn="ctr">
              <a:buNone/>
            </a:pPr>
            <a:r>
              <a:rPr lang="en-US" sz="1050">
                <a:solidFill>
                  <a:srgbClr val="666666"/>
                </a:solidFill>
                <a:latin typeface="Calibri" pitchFamily="34" charset="0"/>
                <a:ea typeface="Calibri" pitchFamily="34" charset="-122"/>
                <a:cs typeface="Calibri" pitchFamily="34" charset="-120"/>
              </a:rPr>
              <a:t>S&amp;P 500</a:t>
            </a:r>
            <a:endParaRPr lang="en-US" sz="1050"/>
          </a:p>
          <a:p>
            <a:pPr marL="0" indent="0" algn="ctr">
              <a:buNone/>
            </a:pPr>
            <a:r>
              <a:rPr lang="en-US" sz="1050">
                <a:solidFill>
                  <a:srgbClr val="666666"/>
                </a:solidFill>
                <a:latin typeface="Calibri" pitchFamily="34" charset="0"/>
                <a:ea typeface="Calibri" pitchFamily="34" charset="-122"/>
                <a:cs typeface="Calibri" pitchFamily="34" charset="-120"/>
              </a:rPr>
              <a:t>Constituents</a:t>
            </a:r>
            <a:endParaRPr lang="en-US" sz="1050"/>
          </a:p>
        </p:txBody>
      </p:sp>
      <p:sp>
        <p:nvSpPr>
          <p:cNvPr id="18" name="Shape 16"/>
          <p:cNvSpPr/>
          <p:nvPr/>
        </p:nvSpPr>
        <p:spPr>
          <a:xfrm>
            <a:off x="4590288" y="2027682"/>
            <a:ext cx="1938528" cy="1298448"/>
          </a:xfrm>
          <a:prstGeom prst="rect">
            <a:avLst/>
          </a:prstGeom>
          <a:solidFill>
            <a:srgbClr val="F5F5F5"/>
          </a:solidFill>
          <a:ln w="12700">
            <a:solidFill>
              <a:srgbClr val="DDDDDD"/>
            </a:solidFill>
            <a:prstDash val="solid"/>
          </a:ln>
        </p:spPr>
        <p:txBody>
          <a:bodyPr/>
          <a:lstStyle/>
          <a:p>
            <a:endParaRPr lang="en-US" sz="1800"/>
          </a:p>
        </p:txBody>
      </p:sp>
      <p:sp>
        <p:nvSpPr>
          <p:cNvPr id="19" name="Shape 17"/>
          <p:cNvSpPr/>
          <p:nvPr/>
        </p:nvSpPr>
        <p:spPr>
          <a:xfrm>
            <a:off x="4590288" y="2027682"/>
            <a:ext cx="1938528" cy="91440"/>
          </a:xfrm>
          <a:prstGeom prst="rect">
            <a:avLst/>
          </a:prstGeom>
          <a:solidFill>
            <a:srgbClr val="BB0000"/>
          </a:solidFill>
          <a:ln w="12700">
            <a:solidFill>
              <a:srgbClr val="BB0000"/>
            </a:solidFill>
            <a:prstDash val="solid"/>
          </a:ln>
        </p:spPr>
        <p:txBody>
          <a:bodyPr/>
          <a:lstStyle/>
          <a:p>
            <a:endParaRPr lang="en-US" sz="1800"/>
          </a:p>
        </p:txBody>
      </p:sp>
      <p:sp>
        <p:nvSpPr>
          <p:cNvPr id="20" name="Text 18"/>
          <p:cNvSpPr/>
          <p:nvPr/>
        </p:nvSpPr>
        <p:spPr>
          <a:xfrm>
            <a:off x="4590288" y="2119122"/>
            <a:ext cx="1938528" cy="658368"/>
          </a:xfrm>
          <a:prstGeom prst="rect">
            <a:avLst/>
          </a:prstGeom>
          <a:noFill/>
          <a:ln/>
        </p:spPr>
        <p:txBody>
          <a:bodyPr wrap="square" rtlCol="0" anchor="ctr"/>
          <a:lstStyle/>
          <a:p>
            <a:pPr marL="0" indent="0" algn="ctr">
              <a:buNone/>
            </a:pPr>
            <a:r>
              <a:rPr lang="en-US" sz="2800" b="1">
                <a:solidFill>
                  <a:srgbClr val="BB0000"/>
                </a:solidFill>
                <a:latin typeface="Calibri" pitchFamily="34" charset="0"/>
                <a:ea typeface="Calibri" pitchFamily="34" charset="-122"/>
                <a:cs typeface="Calibri" pitchFamily="34" charset="-120"/>
              </a:rPr>
              <a:t>$26.2B</a:t>
            </a:r>
            <a:endParaRPr lang="en-US" sz="2800"/>
          </a:p>
        </p:txBody>
      </p:sp>
      <p:sp>
        <p:nvSpPr>
          <p:cNvPr id="21" name="Text 19"/>
          <p:cNvSpPr/>
          <p:nvPr/>
        </p:nvSpPr>
        <p:spPr>
          <a:xfrm>
            <a:off x="4590288" y="2777490"/>
            <a:ext cx="1938528" cy="475488"/>
          </a:xfrm>
          <a:prstGeom prst="rect">
            <a:avLst/>
          </a:prstGeom>
          <a:noFill/>
          <a:ln/>
        </p:spPr>
        <p:txBody>
          <a:bodyPr wrap="square" rtlCol="0" anchor="ctr"/>
          <a:lstStyle/>
          <a:p>
            <a:pPr marL="0" indent="0" algn="ctr">
              <a:buNone/>
            </a:pPr>
            <a:r>
              <a:rPr lang="en-US" sz="1050">
                <a:solidFill>
                  <a:srgbClr val="666666"/>
                </a:solidFill>
                <a:latin typeface="Calibri" pitchFamily="34" charset="0"/>
                <a:ea typeface="Calibri" pitchFamily="34" charset="-122"/>
                <a:cs typeface="Calibri" pitchFamily="34" charset="-120"/>
              </a:rPr>
              <a:t>XLC Net Assets</a:t>
            </a:r>
            <a:endParaRPr lang="en-US" sz="1050"/>
          </a:p>
          <a:p>
            <a:pPr marL="0" indent="0" algn="ctr">
              <a:buNone/>
            </a:pPr>
            <a:r>
              <a:rPr lang="en-US" sz="1050">
                <a:solidFill>
                  <a:srgbClr val="666666"/>
                </a:solidFill>
                <a:latin typeface="Calibri" pitchFamily="34" charset="0"/>
                <a:ea typeface="Calibri" pitchFamily="34" charset="-122"/>
                <a:cs typeface="Calibri" pitchFamily="34" charset="-120"/>
              </a:rPr>
              <a:t>(Mar 23, 2026)</a:t>
            </a:r>
            <a:endParaRPr lang="en-US" sz="1050"/>
          </a:p>
        </p:txBody>
      </p:sp>
      <p:sp>
        <p:nvSpPr>
          <p:cNvPr id="22" name="Shape 20"/>
          <p:cNvSpPr/>
          <p:nvPr/>
        </p:nvSpPr>
        <p:spPr>
          <a:xfrm>
            <a:off x="6711696" y="2027682"/>
            <a:ext cx="1938528" cy="1298448"/>
          </a:xfrm>
          <a:prstGeom prst="rect">
            <a:avLst/>
          </a:prstGeom>
          <a:solidFill>
            <a:srgbClr val="F5F5F5"/>
          </a:solidFill>
          <a:ln w="12700">
            <a:solidFill>
              <a:srgbClr val="DDDDDD"/>
            </a:solidFill>
            <a:prstDash val="solid"/>
          </a:ln>
        </p:spPr>
        <p:txBody>
          <a:bodyPr/>
          <a:lstStyle/>
          <a:p>
            <a:endParaRPr lang="en-US" sz="1800"/>
          </a:p>
        </p:txBody>
      </p:sp>
      <p:sp>
        <p:nvSpPr>
          <p:cNvPr id="23" name="Shape 21"/>
          <p:cNvSpPr/>
          <p:nvPr/>
        </p:nvSpPr>
        <p:spPr>
          <a:xfrm>
            <a:off x="6711696" y="2027682"/>
            <a:ext cx="1938528" cy="91440"/>
          </a:xfrm>
          <a:prstGeom prst="rect">
            <a:avLst/>
          </a:prstGeom>
          <a:solidFill>
            <a:srgbClr val="BB0000"/>
          </a:solidFill>
          <a:ln w="12700">
            <a:solidFill>
              <a:srgbClr val="BB0000"/>
            </a:solidFill>
            <a:prstDash val="solid"/>
          </a:ln>
        </p:spPr>
        <p:txBody>
          <a:bodyPr/>
          <a:lstStyle/>
          <a:p>
            <a:endParaRPr lang="en-US" sz="1800"/>
          </a:p>
        </p:txBody>
      </p:sp>
      <p:sp>
        <p:nvSpPr>
          <p:cNvPr id="24" name="Text 22"/>
          <p:cNvSpPr/>
          <p:nvPr/>
        </p:nvSpPr>
        <p:spPr>
          <a:xfrm>
            <a:off x="6711696" y="2119122"/>
            <a:ext cx="1938528" cy="658368"/>
          </a:xfrm>
          <a:prstGeom prst="rect">
            <a:avLst/>
          </a:prstGeom>
          <a:noFill/>
          <a:ln/>
        </p:spPr>
        <p:txBody>
          <a:bodyPr wrap="square" rtlCol="0" anchor="ctr"/>
          <a:lstStyle/>
          <a:p>
            <a:pPr marL="0" indent="0" algn="ctr">
              <a:buNone/>
            </a:pPr>
            <a:r>
              <a:rPr lang="en-US" sz="2800" b="1" dirty="0">
                <a:solidFill>
                  <a:srgbClr val="BB0000"/>
                </a:solidFill>
                <a:latin typeface="Calibri" pitchFamily="34" charset="0"/>
                <a:ea typeface="Calibri" pitchFamily="34" charset="-122"/>
                <a:cs typeface="Calibri" pitchFamily="34" charset="-120"/>
              </a:rPr>
              <a:t>25.31x</a:t>
            </a:r>
            <a:endParaRPr lang="en-US" sz="2800" dirty="0"/>
          </a:p>
        </p:txBody>
      </p:sp>
      <p:sp>
        <p:nvSpPr>
          <p:cNvPr id="25" name="Text 23"/>
          <p:cNvSpPr/>
          <p:nvPr/>
        </p:nvSpPr>
        <p:spPr>
          <a:xfrm>
            <a:off x="6711696" y="2777490"/>
            <a:ext cx="1938528" cy="475488"/>
          </a:xfrm>
          <a:prstGeom prst="rect">
            <a:avLst/>
          </a:prstGeom>
          <a:noFill/>
          <a:ln/>
        </p:spPr>
        <p:txBody>
          <a:bodyPr wrap="square" rtlCol="0" anchor="ctr"/>
          <a:lstStyle/>
          <a:p>
            <a:pPr marL="0" indent="0" algn="ctr">
              <a:buNone/>
            </a:pPr>
            <a:r>
              <a:rPr lang="en-US" sz="1050">
                <a:solidFill>
                  <a:srgbClr val="666666"/>
                </a:solidFill>
                <a:latin typeface="Calibri" pitchFamily="34" charset="0"/>
                <a:ea typeface="Calibri" pitchFamily="34" charset="-122"/>
                <a:cs typeface="Calibri" pitchFamily="34" charset="-120"/>
              </a:rPr>
              <a:t>XLC P/E Ratio</a:t>
            </a:r>
            <a:endParaRPr lang="en-US" sz="1050"/>
          </a:p>
          <a:p>
            <a:pPr marL="0" indent="0" algn="ctr">
              <a:buNone/>
            </a:pPr>
            <a:r>
              <a:rPr lang="en-US" sz="1050">
                <a:solidFill>
                  <a:srgbClr val="666666"/>
                </a:solidFill>
                <a:latin typeface="Calibri" pitchFamily="34" charset="0"/>
                <a:ea typeface="Calibri" pitchFamily="34" charset="-122"/>
                <a:cs typeface="Calibri" pitchFamily="34" charset="-120"/>
              </a:rPr>
              <a:t>(TTM)</a:t>
            </a:r>
            <a:endParaRPr lang="en-US" sz="1050"/>
          </a:p>
        </p:txBody>
      </p:sp>
      <p:sp>
        <p:nvSpPr>
          <p:cNvPr id="26" name="Text 24"/>
          <p:cNvSpPr/>
          <p:nvPr/>
        </p:nvSpPr>
        <p:spPr>
          <a:xfrm>
            <a:off x="347472" y="3490722"/>
            <a:ext cx="8449056" cy="256032"/>
          </a:xfrm>
          <a:prstGeom prst="rect">
            <a:avLst/>
          </a:prstGeom>
          <a:noFill/>
          <a:ln/>
        </p:spPr>
        <p:txBody>
          <a:bodyPr wrap="square" rtlCol="0" anchor="ctr"/>
          <a:lstStyle/>
          <a:p>
            <a:pPr marL="0" indent="0">
              <a:buNone/>
            </a:pPr>
            <a:r>
              <a:rPr lang="en-US" sz="1300" b="1">
                <a:solidFill>
                  <a:srgbClr val="BB0000"/>
                </a:solidFill>
                <a:latin typeface="Calibri" pitchFamily="34" charset="0"/>
                <a:ea typeface="Calibri" pitchFamily="34" charset="-122"/>
                <a:cs typeface="Calibri" pitchFamily="34" charset="-120"/>
              </a:rPr>
              <a:t>What is Communication Services?</a:t>
            </a:r>
            <a:endParaRPr lang="en-US" sz="1300"/>
          </a:p>
        </p:txBody>
      </p:sp>
      <p:sp>
        <p:nvSpPr>
          <p:cNvPr id="27" name="Text 25"/>
          <p:cNvSpPr/>
          <p:nvPr/>
        </p:nvSpPr>
        <p:spPr>
          <a:xfrm>
            <a:off x="347472" y="3774186"/>
            <a:ext cx="8449056" cy="1755648"/>
          </a:xfrm>
          <a:prstGeom prst="rect">
            <a:avLst/>
          </a:prstGeom>
          <a:noFill/>
          <a:ln/>
        </p:spPr>
        <p:txBody>
          <a:bodyPr wrap="square" rtlCol="0" anchor="ctr"/>
          <a:lstStyle/>
          <a:p>
            <a:pPr marL="0" indent="0" algn="l">
              <a:buNone/>
            </a:pPr>
            <a:r>
              <a:rPr lang="en-US" sz="1150" dirty="0">
                <a:solidFill>
                  <a:srgbClr val="333333"/>
                </a:solidFill>
                <a:latin typeface="Calibri" pitchFamily="34" charset="0"/>
                <a:ea typeface="Calibri" pitchFamily="34" charset="-122"/>
                <a:cs typeface="Calibri" pitchFamily="34" charset="-120"/>
              </a:rPr>
              <a:t>Formed in September 2018 via GICS reclassification, the Communication Services sector unifies companies from legacy Telecom, Technology, and Consumer Discretionary into one sector. It spans three broad industry groups: (1) Interactive Media &amp; Services — Alphabet, Meta; (2) Entertainment &amp; Media — Netflix, Disney, EA; and (3) Telecom Services — AT&amp;T, Verizon, T-Mobile. The sector's index weight is heavily concentrated: Alphabet and Meta alone account for around 40% of XLC's weighting.</a:t>
            </a:r>
            <a:endParaRPr lang="en-US" sz="1150" dirty="0"/>
          </a:p>
        </p:txBody>
      </p:sp>
      <p:sp>
        <p:nvSpPr>
          <p:cNvPr id="28" name="Text 26"/>
          <p:cNvSpPr/>
          <p:nvPr/>
        </p:nvSpPr>
        <p:spPr>
          <a:xfrm>
            <a:off x="3840480" y="5731002"/>
            <a:ext cx="5120640" cy="201168"/>
          </a:xfrm>
          <a:prstGeom prst="rect">
            <a:avLst/>
          </a:prstGeom>
          <a:noFill/>
          <a:ln/>
        </p:spPr>
        <p:txBody>
          <a:bodyPr wrap="square" rtlCol="0" anchor="ctr"/>
          <a:lstStyle/>
          <a:p>
            <a:pPr marL="0" indent="0" algn="r">
              <a:buNone/>
            </a:pPr>
            <a:r>
              <a:rPr lang="en-US" sz="750" i="1">
                <a:solidFill>
                  <a:srgbClr val="666666"/>
                </a:solidFill>
                <a:latin typeface="Calibri" pitchFamily="34" charset="0"/>
                <a:ea typeface="Calibri" pitchFamily="34" charset="-122"/>
                <a:cs typeface="Calibri" pitchFamily="34" charset="-120"/>
              </a:rPr>
              <a:t>Source: State Street / XLC fact sheet, S&amp;P Dow Jones Indices, as of March 23, 2026</a:t>
            </a:r>
            <a:endParaRPr lang="en-US" sz="7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164592"/>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365760" y="1040130"/>
            <a:ext cx="8412480" cy="256032"/>
          </a:xfrm>
          <a:prstGeom prst="rect">
            <a:avLst/>
          </a:prstGeom>
          <a:noFill/>
          <a:ln/>
        </p:spPr>
        <p:txBody>
          <a:bodyPr wrap="square" rtlCol="0" anchor="ctr"/>
          <a:lstStyle/>
          <a:p>
            <a:pPr marL="0" indent="0" algn="r">
              <a:buNone/>
            </a:pPr>
            <a:r>
              <a:rPr lang="en-US" sz="900">
                <a:solidFill>
                  <a:srgbClr val="666666"/>
                </a:solidFill>
                <a:latin typeface="Calibri" pitchFamily="34" charset="0"/>
                <a:ea typeface="Calibri" pitchFamily="34" charset="-122"/>
                <a:cs typeface="Calibri" pitchFamily="34" charset="-120"/>
              </a:rPr>
              <a:t>Ashley Saunders  |  Jacob Schottenstein  |  Jack Schroeder  |  Lee Rwema</a:t>
            </a:r>
            <a:endParaRPr lang="en-US" sz="900"/>
          </a:p>
        </p:txBody>
      </p:sp>
      <p:sp>
        <p:nvSpPr>
          <p:cNvPr id="4" name="Shape 2"/>
          <p:cNvSpPr/>
          <p:nvPr/>
        </p:nvSpPr>
        <p:spPr>
          <a:xfrm>
            <a:off x="347472" y="1424178"/>
            <a:ext cx="8449056" cy="0"/>
          </a:xfrm>
          <a:prstGeom prst="line">
            <a:avLst/>
          </a:prstGeom>
          <a:noFill/>
          <a:ln w="9525">
            <a:solidFill>
              <a:srgbClr val="DDDDDD"/>
            </a:solidFill>
            <a:prstDash val="solid"/>
          </a:ln>
        </p:spPr>
        <p:txBody>
          <a:bodyPr/>
          <a:lstStyle/>
          <a:p>
            <a:endParaRPr lang="en-US" sz="1800"/>
          </a:p>
        </p:txBody>
      </p:sp>
      <p:sp>
        <p:nvSpPr>
          <p:cNvPr id="6" name="Text 4"/>
          <p:cNvSpPr/>
          <p:nvPr/>
        </p:nvSpPr>
        <p:spPr>
          <a:xfrm>
            <a:off x="347472" y="5731002"/>
            <a:ext cx="292608" cy="292608"/>
          </a:xfrm>
          <a:prstGeom prst="rect">
            <a:avLst/>
          </a:prstGeom>
          <a:noFill/>
          <a:ln/>
        </p:spPr>
        <p:txBody>
          <a:bodyPr wrap="square" rtlCol="0" anchor="ctr"/>
          <a:lstStyle/>
          <a:p>
            <a:pPr marL="0" indent="0" algn="ctr">
              <a:buNone/>
            </a:pPr>
            <a:r>
              <a:rPr lang="en-US" sz="1200" b="1">
                <a:solidFill>
                  <a:srgbClr val="FFFFFF"/>
                </a:solidFill>
                <a:latin typeface="Times New Roman" pitchFamily="34" charset="0"/>
                <a:ea typeface="Times New Roman" pitchFamily="34" charset="-122"/>
                <a:cs typeface="Times New Roman" pitchFamily="34" charset="-120"/>
              </a:rPr>
              <a:t>O</a:t>
            </a:r>
            <a:endParaRPr lang="en-US" sz="1200"/>
          </a:p>
        </p:txBody>
      </p:sp>
      <p:sp>
        <p:nvSpPr>
          <p:cNvPr id="9" name="Text 7"/>
          <p:cNvSpPr/>
          <p:nvPr/>
        </p:nvSpPr>
        <p:spPr>
          <a:xfrm>
            <a:off x="347472" y="1479042"/>
            <a:ext cx="8449056" cy="329184"/>
          </a:xfrm>
          <a:prstGeom prst="rect">
            <a:avLst/>
          </a:prstGeom>
          <a:noFill/>
          <a:ln/>
        </p:spPr>
        <p:txBody>
          <a:bodyPr wrap="square" rtlCol="0" anchor="ctr"/>
          <a:lstStyle/>
          <a:p>
            <a:pPr marL="0" indent="0">
              <a:buNone/>
            </a:pPr>
            <a:r>
              <a:rPr lang="en-US" sz="2000" b="1">
                <a:solidFill>
                  <a:srgbClr val="BB0000"/>
                </a:solidFill>
                <a:latin typeface="Calibri" pitchFamily="34" charset="0"/>
                <a:ea typeface="Calibri" pitchFamily="34" charset="-122"/>
                <a:cs typeface="Calibri" pitchFamily="34" charset="-120"/>
              </a:rPr>
              <a:t>Industries Within the Sector</a:t>
            </a:r>
            <a:endParaRPr lang="en-US" sz="2000"/>
          </a:p>
        </p:txBody>
      </p:sp>
      <p:sp>
        <p:nvSpPr>
          <p:cNvPr id="10" name="Shape 8"/>
          <p:cNvSpPr/>
          <p:nvPr/>
        </p:nvSpPr>
        <p:spPr>
          <a:xfrm>
            <a:off x="347472" y="1972818"/>
            <a:ext cx="2697480" cy="694944"/>
          </a:xfrm>
          <a:prstGeom prst="rect">
            <a:avLst/>
          </a:prstGeom>
          <a:solidFill>
            <a:srgbClr val="BB0000"/>
          </a:solidFill>
          <a:ln w="12700">
            <a:solidFill>
              <a:srgbClr val="BB0000"/>
            </a:solidFill>
            <a:prstDash val="solid"/>
          </a:ln>
        </p:spPr>
        <p:txBody>
          <a:bodyPr/>
          <a:lstStyle/>
          <a:p>
            <a:endParaRPr lang="en-US" sz="1800"/>
          </a:p>
        </p:txBody>
      </p:sp>
      <p:sp>
        <p:nvSpPr>
          <p:cNvPr id="11" name="Text 9"/>
          <p:cNvSpPr/>
          <p:nvPr/>
        </p:nvSpPr>
        <p:spPr>
          <a:xfrm>
            <a:off x="347472" y="1972818"/>
            <a:ext cx="2697480" cy="694944"/>
          </a:xfrm>
          <a:prstGeom prst="rect">
            <a:avLst/>
          </a:prstGeom>
          <a:noFill/>
          <a:ln/>
        </p:spPr>
        <p:txBody>
          <a:bodyPr wrap="square" rtlCol="0" anchor="ctr"/>
          <a:lstStyle/>
          <a:p>
            <a:pPr marL="0" indent="0" algn="ctr">
              <a:buNone/>
            </a:pPr>
            <a:r>
              <a:rPr lang="en-US" sz="1300" b="1">
                <a:solidFill>
                  <a:srgbClr val="FFFFFF"/>
                </a:solidFill>
                <a:latin typeface="Calibri" pitchFamily="34" charset="0"/>
                <a:ea typeface="Calibri" pitchFamily="34" charset="-122"/>
                <a:cs typeface="Calibri" pitchFamily="34" charset="-120"/>
              </a:rPr>
              <a:t>Interactive Media</a:t>
            </a:r>
            <a:endParaRPr lang="en-US" sz="1300"/>
          </a:p>
          <a:p>
            <a:pPr marL="0" indent="0" algn="ctr">
              <a:buNone/>
            </a:pPr>
            <a:r>
              <a:rPr lang="en-US" sz="1300" b="1">
                <a:solidFill>
                  <a:srgbClr val="FFFFFF"/>
                </a:solidFill>
                <a:latin typeface="Calibri" pitchFamily="34" charset="0"/>
                <a:ea typeface="Calibri" pitchFamily="34" charset="-122"/>
                <a:cs typeface="Calibri" pitchFamily="34" charset="-120"/>
              </a:rPr>
              <a:t>&amp; Services</a:t>
            </a:r>
            <a:endParaRPr lang="en-US" sz="1300"/>
          </a:p>
        </p:txBody>
      </p:sp>
      <p:sp>
        <p:nvSpPr>
          <p:cNvPr id="12" name="Shape 10"/>
          <p:cNvSpPr/>
          <p:nvPr/>
        </p:nvSpPr>
        <p:spPr>
          <a:xfrm>
            <a:off x="347472" y="2667762"/>
            <a:ext cx="2697480" cy="237744"/>
          </a:xfrm>
          <a:prstGeom prst="rect">
            <a:avLst/>
          </a:prstGeom>
          <a:solidFill>
            <a:srgbClr val="F5F5F5"/>
          </a:solidFill>
          <a:ln w="12700">
            <a:solidFill>
              <a:srgbClr val="DDDDDD"/>
            </a:solidFill>
            <a:prstDash val="solid"/>
          </a:ln>
        </p:spPr>
        <p:txBody>
          <a:bodyPr/>
          <a:lstStyle/>
          <a:p>
            <a:endParaRPr lang="en-US" sz="1800"/>
          </a:p>
        </p:txBody>
      </p:sp>
      <p:sp>
        <p:nvSpPr>
          <p:cNvPr id="13" name="Text 11"/>
          <p:cNvSpPr/>
          <p:nvPr/>
        </p:nvSpPr>
        <p:spPr>
          <a:xfrm>
            <a:off x="347472" y="2667762"/>
            <a:ext cx="2697480" cy="237744"/>
          </a:xfrm>
          <a:prstGeom prst="rect">
            <a:avLst/>
          </a:prstGeom>
          <a:noFill/>
          <a:ln/>
        </p:spPr>
        <p:txBody>
          <a:bodyPr wrap="square" rtlCol="0" anchor="ctr"/>
          <a:lstStyle/>
          <a:p>
            <a:pPr marL="0" indent="0" algn="ctr">
              <a:buNone/>
            </a:pPr>
            <a:r>
              <a:rPr lang="en-US" sz="1000" b="1">
                <a:solidFill>
                  <a:srgbClr val="BB0000"/>
                </a:solidFill>
                <a:latin typeface="Calibri" pitchFamily="34" charset="0"/>
                <a:ea typeface="Calibri" pitchFamily="34" charset="-122"/>
                <a:cs typeface="Calibri" pitchFamily="34" charset="-120"/>
              </a:rPr>
              <a:t>~60% of XLC</a:t>
            </a:r>
            <a:endParaRPr lang="en-US" sz="1000"/>
          </a:p>
        </p:txBody>
      </p:sp>
      <p:sp>
        <p:nvSpPr>
          <p:cNvPr id="14" name="Shape 12"/>
          <p:cNvSpPr/>
          <p:nvPr/>
        </p:nvSpPr>
        <p:spPr>
          <a:xfrm>
            <a:off x="347472" y="2905506"/>
            <a:ext cx="2697480" cy="2011680"/>
          </a:xfrm>
          <a:prstGeom prst="rect">
            <a:avLst/>
          </a:prstGeom>
          <a:solidFill>
            <a:srgbClr val="FFFFFF"/>
          </a:solidFill>
          <a:ln w="12700">
            <a:solidFill>
              <a:srgbClr val="DDDDDD"/>
            </a:solidFill>
            <a:prstDash val="solid"/>
          </a:ln>
        </p:spPr>
        <p:txBody>
          <a:bodyPr/>
          <a:lstStyle/>
          <a:p>
            <a:endParaRPr lang="en-US" sz="1800"/>
          </a:p>
        </p:txBody>
      </p:sp>
      <p:sp>
        <p:nvSpPr>
          <p:cNvPr id="15" name="Text 13"/>
          <p:cNvSpPr/>
          <p:nvPr/>
        </p:nvSpPr>
        <p:spPr>
          <a:xfrm>
            <a:off x="438912" y="2960370"/>
            <a:ext cx="2514600" cy="1417320"/>
          </a:xfrm>
          <a:prstGeom prst="rect">
            <a:avLst/>
          </a:prstGeom>
          <a:noFill/>
          <a:ln/>
        </p:spPr>
        <p:txBody>
          <a:bodyPr wrap="square" rtlCol="0" anchor="ctr"/>
          <a:lstStyle/>
          <a:p>
            <a:pPr marL="342900" indent="-342900">
              <a:buSzPct val="100000"/>
              <a:buChar char="•"/>
            </a:pPr>
            <a:r>
              <a:rPr lang="en-US" sz="1100">
                <a:solidFill>
                  <a:srgbClr val="333333"/>
                </a:solidFill>
                <a:latin typeface="Calibri" pitchFamily="34" charset="0"/>
                <a:ea typeface="Calibri" pitchFamily="34" charset="-122"/>
                <a:cs typeface="Calibri" pitchFamily="34" charset="-120"/>
              </a:rPr>
              <a:t>Search &amp; Digital Advertising</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Social Networking Platforms</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AI-Powered Products &amp; Services</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Online Content Platforms</a:t>
            </a:r>
            <a:endParaRPr lang="en-US" sz="1100"/>
          </a:p>
        </p:txBody>
      </p:sp>
      <p:sp>
        <p:nvSpPr>
          <p:cNvPr id="16" name="Shape 14"/>
          <p:cNvSpPr/>
          <p:nvPr/>
        </p:nvSpPr>
        <p:spPr>
          <a:xfrm>
            <a:off x="347472" y="4917186"/>
            <a:ext cx="2697480" cy="292608"/>
          </a:xfrm>
          <a:prstGeom prst="rect">
            <a:avLst/>
          </a:prstGeom>
          <a:solidFill>
            <a:srgbClr val="F5F5F5"/>
          </a:solidFill>
          <a:ln w="12700">
            <a:solidFill>
              <a:srgbClr val="DDDDDD"/>
            </a:solidFill>
            <a:prstDash val="solid"/>
          </a:ln>
        </p:spPr>
        <p:txBody>
          <a:bodyPr/>
          <a:lstStyle/>
          <a:p>
            <a:endParaRPr lang="en-US" sz="1800"/>
          </a:p>
        </p:txBody>
      </p:sp>
      <p:sp>
        <p:nvSpPr>
          <p:cNvPr id="17" name="Text 15"/>
          <p:cNvSpPr/>
          <p:nvPr/>
        </p:nvSpPr>
        <p:spPr>
          <a:xfrm>
            <a:off x="420624" y="4917186"/>
            <a:ext cx="2551176" cy="292608"/>
          </a:xfrm>
          <a:prstGeom prst="rect">
            <a:avLst/>
          </a:prstGeom>
          <a:noFill/>
          <a:ln/>
        </p:spPr>
        <p:txBody>
          <a:bodyPr wrap="square" rtlCol="0" anchor="ctr"/>
          <a:lstStyle/>
          <a:p>
            <a:pPr marL="0" indent="0">
              <a:buNone/>
            </a:pPr>
            <a:r>
              <a:rPr lang="en-US" sz="950" i="1">
                <a:solidFill>
                  <a:srgbClr val="666666"/>
                </a:solidFill>
                <a:latin typeface="Calibri" pitchFamily="34" charset="0"/>
                <a:ea typeface="Calibri" pitchFamily="34" charset="-122"/>
                <a:cs typeface="Calibri" pitchFamily="34" charset="-120"/>
              </a:rPr>
              <a:t>Key Holdings: GOOGL, META</a:t>
            </a:r>
            <a:endParaRPr lang="en-US" sz="950"/>
          </a:p>
        </p:txBody>
      </p:sp>
      <p:sp>
        <p:nvSpPr>
          <p:cNvPr id="18" name="Shape 16"/>
          <p:cNvSpPr/>
          <p:nvPr/>
        </p:nvSpPr>
        <p:spPr>
          <a:xfrm>
            <a:off x="3227832" y="1972818"/>
            <a:ext cx="2697480" cy="694944"/>
          </a:xfrm>
          <a:prstGeom prst="rect">
            <a:avLst/>
          </a:prstGeom>
          <a:solidFill>
            <a:srgbClr val="BB0000"/>
          </a:solidFill>
          <a:ln w="12700">
            <a:solidFill>
              <a:srgbClr val="BB0000"/>
            </a:solidFill>
            <a:prstDash val="solid"/>
          </a:ln>
        </p:spPr>
        <p:txBody>
          <a:bodyPr/>
          <a:lstStyle/>
          <a:p>
            <a:endParaRPr lang="en-US" sz="1800"/>
          </a:p>
        </p:txBody>
      </p:sp>
      <p:sp>
        <p:nvSpPr>
          <p:cNvPr id="19" name="Text 17"/>
          <p:cNvSpPr/>
          <p:nvPr/>
        </p:nvSpPr>
        <p:spPr>
          <a:xfrm>
            <a:off x="3227832" y="1972818"/>
            <a:ext cx="2697480" cy="694944"/>
          </a:xfrm>
          <a:prstGeom prst="rect">
            <a:avLst/>
          </a:prstGeom>
          <a:noFill/>
          <a:ln/>
        </p:spPr>
        <p:txBody>
          <a:bodyPr wrap="square" rtlCol="0" anchor="ctr"/>
          <a:lstStyle/>
          <a:p>
            <a:pPr marL="0" indent="0" algn="ctr">
              <a:buNone/>
            </a:pPr>
            <a:r>
              <a:rPr lang="en-US" sz="1300" b="1">
                <a:solidFill>
                  <a:srgbClr val="FFFFFF"/>
                </a:solidFill>
                <a:latin typeface="Calibri" pitchFamily="34" charset="0"/>
                <a:ea typeface="Calibri" pitchFamily="34" charset="-122"/>
                <a:cs typeface="Calibri" pitchFamily="34" charset="-120"/>
              </a:rPr>
              <a:t>Entertainment</a:t>
            </a:r>
            <a:endParaRPr lang="en-US" sz="1300"/>
          </a:p>
          <a:p>
            <a:pPr marL="0" indent="0" algn="ctr">
              <a:buNone/>
            </a:pPr>
            <a:r>
              <a:rPr lang="en-US" sz="1300" b="1">
                <a:solidFill>
                  <a:srgbClr val="FFFFFF"/>
                </a:solidFill>
                <a:latin typeface="Calibri" pitchFamily="34" charset="0"/>
                <a:ea typeface="Calibri" pitchFamily="34" charset="-122"/>
                <a:cs typeface="Calibri" pitchFamily="34" charset="-120"/>
              </a:rPr>
              <a:t>&amp; Media</a:t>
            </a:r>
            <a:endParaRPr lang="en-US" sz="1300"/>
          </a:p>
        </p:txBody>
      </p:sp>
      <p:sp>
        <p:nvSpPr>
          <p:cNvPr id="20" name="Shape 18"/>
          <p:cNvSpPr/>
          <p:nvPr/>
        </p:nvSpPr>
        <p:spPr>
          <a:xfrm>
            <a:off x="3227832" y="2667762"/>
            <a:ext cx="2697480" cy="237744"/>
          </a:xfrm>
          <a:prstGeom prst="rect">
            <a:avLst/>
          </a:prstGeom>
          <a:solidFill>
            <a:srgbClr val="F5F5F5"/>
          </a:solidFill>
          <a:ln w="12700">
            <a:solidFill>
              <a:srgbClr val="DDDDDD"/>
            </a:solidFill>
            <a:prstDash val="solid"/>
          </a:ln>
        </p:spPr>
        <p:txBody>
          <a:bodyPr/>
          <a:lstStyle/>
          <a:p>
            <a:endParaRPr lang="en-US" sz="1800"/>
          </a:p>
        </p:txBody>
      </p:sp>
      <p:sp>
        <p:nvSpPr>
          <p:cNvPr id="21" name="Text 19"/>
          <p:cNvSpPr/>
          <p:nvPr/>
        </p:nvSpPr>
        <p:spPr>
          <a:xfrm>
            <a:off x="3227832" y="2667762"/>
            <a:ext cx="2697480" cy="237744"/>
          </a:xfrm>
          <a:prstGeom prst="rect">
            <a:avLst/>
          </a:prstGeom>
          <a:noFill/>
          <a:ln/>
        </p:spPr>
        <p:txBody>
          <a:bodyPr wrap="square" rtlCol="0" anchor="ctr"/>
          <a:lstStyle/>
          <a:p>
            <a:pPr marL="0" indent="0" algn="ctr">
              <a:buNone/>
            </a:pPr>
            <a:r>
              <a:rPr lang="en-US" sz="1000" b="1">
                <a:solidFill>
                  <a:srgbClr val="BB0000"/>
                </a:solidFill>
                <a:latin typeface="Calibri" pitchFamily="34" charset="0"/>
                <a:ea typeface="Calibri" pitchFamily="34" charset="-122"/>
                <a:cs typeface="Calibri" pitchFamily="34" charset="-120"/>
              </a:rPr>
              <a:t>~20% of XLC</a:t>
            </a:r>
            <a:endParaRPr lang="en-US" sz="1000"/>
          </a:p>
        </p:txBody>
      </p:sp>
      <p:sp>
        <p:nvSpPr>
          <p:cNvPr id="22" name="Shape 20"/>
          <p:cNvSpPr/>
          <p:nvPr/>
        </p:nvSpPr>
        <p:spPr>
          <a:xfrm>
            <a:off x="3227832" y="2905506"/>
            <a:ext cx="2697480" cy="2011680"/>
          </a:xfrm>
          <a:prstGeom prst="rect">
            <a:avLst/>
          </a:prstGeom>
          <a:solidFill>
            <a:srgbClr val="FFFFFF"/>
          </a:solidFill>
          <a:ln w="12700">
            <a:solidFill>
              <a:srgbClr val="DDDDDD"/>
            </a:solidFill>
            <a:prstDash val="solid"/>
          </a:ln>
        </p:spPr>
        <p:txBody>
          <a:bodyPr/>
          <a:lstStyle/>
          <a:p>
            <a:endParaRPr lang="en-US" sz="1800"/>
          </a:p>
        </p:txBody>
      </p:sp>
      <p:sp>
        <p:nvSpPr>
          <p:cNvPr id="23" name="Text 21"/>
          <p:cNvSpPr/>
          <p:nvPr/>
        </p:nvSpPr>
        <p:spPr>
          <a:xfrm>
            <a:off x="3319272" y="2960370"/>
            <a:ext cx="2514600" cy="1417320"/>
          </a:xfrm>
          <a:prstGeom prst="rect">
            <a:avLst/>
          </a:prstGeom>
          <a:noFill/>
          <a:ln/>
        </p:spPr>
        <p:txBody>
          <a:bodyPr wrap="square" rtlCol="0" anchor="ctr"/>
          <a:lstStyle/>
          <a:p>
            <a:pPr marL="342900" indent="-342900">
              <a:buSzPct val="100000"/>
              <a:buChar char="•"/>
            </a:pPr>
            <a:r>
              <a:rPr lang="en-US" sz="1100">
                <a:solidFill>
                  <a:srgbClr val="333333"/>
                </a:solidFill>
                <a:latin typeface="Calibri" pitchFamily="34" charset="0"/>
                <a:ea typeface="Calibri" pitchFamily="34" charset="-122"/>
                <a:cs typeface="Calibri" pitchFamily="34" charset="-120"/>
              </a:rPr>
              <a:t>Streaming Video (OTT)</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Video Game Publishers</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Film &amp; Television Studios</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Music Streaming</a:t>
            </a:r>
            <a:endParaRPr lang="en-US" sz="1100"/>
          </a:p>
        </p:txBody>
      </p:sp>
      <p:sp>
        <p:nvSpPr>
          <p:cNvPr id="24" name="Shape 22"/>
          <p:cNvSpPr/>
          <p:nvPr/>
        </p:nvSpPr>
        <p:spPr>
          <a:xfrm>
            <a:off x="3227832" y="4917186"/>
            <a:ext cx="2697480" cy="292608"/>
          </a:xfrm>
          <a:prstGeom prst="rect">
            <a:avLst/>
          </a:prstGeom>
          <a:solidFill>
            <a:srgbClr val="F5F5F5"/>
          </a:solidFill>
          <a:ln w="12700">
            <a:solidFill>
              <a:srgbClr val="DDDDDD"/>
            </a:solidFill>
            <a:prstDash val="solid"/>
          </a:ln>
        </p:spPr>
        <p:txBody>
          <a:bodyPr/>
          <a:lstStyle/>
          <a:p>
            <a:endParaRPr lang="en-US" sz="1800"/>
          </a:p>
        </p:txBody>
      </p:sp>
      <p:sp>
        <p:nvSpPr>
          <p:cNvPr id="25" name="Text 23"/>
          <p:cNvSpPr/>
          <p:nvPr/>
        </p:nvSpPr>
        <p:spPr>
          <a:xfrm>
            <a:off x="3300984" y="4917186"/>
            <a:ext cx="2551176" cy="292608"/>
          </a:xfrm>
          <a:prstGeom prst="rect">
            <a:avLst/>
          </a:prstGeom>
          <a:noFill/>
          <a:ln/>
        </p:spPr>
        <p:txBody>
          <a:bodyPr wrap="square" lIns="91440" tIns="45720" rIns="91440" bIns="45720" rtlCol="0" anchor="ctr"/>
          <a:lstStyle/>
          <a:p>
            <a:r>
              <a:rPr lang="en-US" sz="950" i="1">
                <a:solidFill>
                  <a:srgbClr val="666666"/>
                </a:solidFill>
                <a:latin typeface="Calibri"/>
                <a:ea typeface="Calibri"/>
                <a:cs typeface="Calibri"/>
              </a:rPr>
              <a:t>Key Holdings: NFLX, DIS, EA, WBD, FOX, PSKY</a:t>
            </a:r>
            <a:endParaRPr lang="en-US" sz="950"/>
          </a:p>
        </p:txBody>
      </p:sp>
      <p:sp>
        <p:nvSpPr>
          <p:cNvPr id="26" name="Shape 24"/>
          <p:cNvSpPr/>
          <p:nvPr/>
        </p:nvSpPr>
        <p:spPr>
          <a:xfrm>
            <a:off x="6108192" y="1972818"/>
            <a:ext cx="2697480" cy="694944"/>
          </a:xfrm>
          <a:prstGeom prst="rect">
            <a:avLst/>
          </a:prstGeom>
          <a:solidFill>
            <a:srgbClr val="BB0000"/>
          </a:solidFill>
          <a:ln w="12700">
            <a:solidFill>
              <a:srgbClr val="BB0000"/>
            </a:solidFill>
            <a:prstDash val="solid"/>
          </a:ln>
        </p:spPr>
        <p:txBody>
          <a:bodyPr/>
          <a:lstStyle/>
          <a:p>
            <a:endParaRPr lang="en-US" sz="1800"/>
          </a:p>
        </p:txBody>
      </p:sp>
      <p:sp>
        <p:nvSpPr>
          <p:cNvPr id="27" name="Text 25"/>
          <p:cNvSpPr/>
          <p:nvPr/>
        </p:nvSpPr>
        <p:spPr>
          <a:xfrm>
            <a:off x="6108192" y="1972818"/>
            <a:ext cx="2697480" cy="694944"/>
          </a:xfrm>
          <a:prstGeom prst="rect">
            <a:avLst/>
          </a:prstGeom>
          <a:noFill/>
          <a:ln/>
        </p:spPr>
        <p:txBody>
          <a:bodyPr wrap="square" rtlCol="0" anchor="ctr"/>
          <a:lstStyle/>
          <a:p>
            <a:pPr marL="0" indent="0" algn="ctr">
              <a:buNone/>
            </a:pPr>
            <a:r>
              <a:rPr lang="en-US" sz="1300" b="1">
                <a:solidFill>
                  <a:srgbClr val="FFFFFF"/>
                </a:solidFill>
                <a:latin typeface="Calibri" pitchFamily="34" charset="0"/>
                <a:ea typeface="Calibri" pitchFamily="34" charset="-122"/>
                <a:cs typeface="Calibri" pitchFamily="34" charset="-120"/>
              </a:rPr>
              <a:t>Telecom</a:t>
            </a:r>
            <a:endParaRPr lang="en-US" sz="1300"/>
          </a:p>
          <a:p>
            <a:pPr marL="0" indent="0" algn="ctr">
              <a:buNone/>
            </a:pPr>
            <a:r>
              <a:rPr lang="en-US" sz="1300" b="1">
                <a:solidFill>
                  <a:srgbClr val="FFFFFF"/>
                </a:solidFill>
                <a:latin typeface="Calibri" pitchFamily="34" charset="0"/>
                <a:ea typeface="Calibri" pitchFamily="34" charset="-122"/>
                <a:cs typeface="Calibri" pitchFamily="34" charset="-120"/>
              </a:rPr>
              <a:t>Services</a:t>
            </a:r>
            <a:endParaRPr lang="en-US" sz="1300"/>
          </a:p>
        </p:txBody>
      </p:sp>
      <p:sp>
        <p:nvSpPr>
          <p:cNvPr id="28" name="Shape 26"/>
          <p:cNvSpPr/>
          <p:nvPr/>
        </p:nvSpPr>
        <p:spPr>
          <a:xfrm>
            <a:off x="6108192" y="2667762"/>
            <a:ext cx="2697480" cy="237744"/>
          </a:xfrm>
          <a:prstGeom prst="rect">
            <a:avLst/>
          </a:prstGeom>
          <a:solidFill>
            <a:srgbClr val="F5F5F5"/>
          </a:solidFill>
          <a:ln w="12700">
            <a:solidFill>
              <a:srgbClr val="DDDDDD"/>
            </a:solidFill>
            <a:prstDash val="solid"/>
          </a:ln>
        </p:spPr>
        <p:txBody>
          <a:bodyPr/>
          <a:lstStyle/>
          <a:p>
            <a:endParaRPr lang="en-US" sz="1800"/>
          </a:p>
        </p:txBody>
      </p:sp>
      <p:sp>
        <p:nvSpPr>
          <p:cNvPr id="29" name="Text 27"/>
          <p:cNvSpPr/>
          <p:nvPr/>
        </p:nvSpPr>
        <p:spPr>
          <a:xfrm>
            <a:off x="6108192" y="2667762"/>
            <a:ext cx="2697480" cy="237744"/>
          </a:xfrm>
          <a:prstGeom prst="rect">
            <a:avLst/>
          </a:prstGeom>
          <a:noFill/>
          <a:ln/>
        </p:spPr>
        <p:txBody>
          <a:bodyPr wrap="square" rtlCol="0" anchor="ctr"/>
          <a:lstStyle/>
          <a:p>
            <a:pPr marL="0" indent="0" algn="ctr">
              <a:buNone/>
            </a:pPr>
            <a:r>
              <a:rPr lang="en-US" sz="1000" b="1">
                <a:solidFill>
                  <a:srgbClr val="BB0000"/>
                </a:solidFill>
                <a:latin typeface="Calibri" pitchFamily="34" charset="0"/>
                <a:ea typeface="Calibri" pitchFamily="34" charset="-122"/>
                <a:cs typeface="Calibri" pitchFamily="34" charset="-120"/>
              </a:rPr>
              <a:t>~20% of XLC</a:t>
            </a:r>
            <a:endParaRPr lang="en-US" sz="1000"/>
          </a:p>
        </p:txBody>
      </p:sp>
      <p:sp>
        <p:nvSpPr>
          <p:cNvPr id="30" name="Shape 28"/>
          <p:cNvSpPr/>
          <p:nvPr/>
        </p:nvSpPr>
        <p:spPr>
          <a:xfrm>
            <a:off x="6108192" y="2905506"/>
            <a:ext cx="2697480" cy="2011680"/>
          </a:xfrm>
          <a:prstGeom prst="rect">
            <a:avLst/>
          </a:prstGeom>
          <a:solidFill>
            <a:srgbClr val="FFFFFF"/>
          </a:solidFill>
          <a:ln w="12700">
            <a:solidFill>
              <a:srgbClr val="DDDDDD"/>
            </a:solidFill>
            <a:prstDash val="solid"/>
          </a:ln>
        </p:spPr>
        <p:txBody>
          <a:bodyPr/>
          <a:lstStyle/>
          <a:p>
            <a:endParaRPr lang="en-US" sz="1800"/>
          </a:p>
        </p:txBody>
      </p:sp>
      <p:sp>
        <p:nvSpPr>
          <p:cNvPr id="31" name="Text 29"/>
          <p:cNvSpPr/>
          <p:nvPr/>
        </p:nvSpPr>
        <p:spPr>
          <a:xfrm>
            <a:off x="6199632" y="2960370"/>
            <a:ext cx="2514600" cy="1417320"/>
          </a:xfrm>
          <a:prstGeom prst="rect">
            <a:avLst/>
          </a:prstGeom>
          <a:noFill/>
          <a:ln/>
        </p:spPr>
        <p:txBody>
          <a:bodyPr wrap="square" rtlCol="0" anchor="ctr"/>
          <a:lstStyle/>
          <a:p>
            <a:pPr marL="342900" indent="-342900">
              <a:buSzPct val="100000"/>
              <a:buChar char="•"/>
            </a:pPr>
            <a:r>
              <a:rPr lang="en-US" sz="1100">
                <a:solidFill>
                  <a:srgbClr val="333333"/>
                </a:solidFill>
                <a:latin typeface="Calibri" pitchFamily="34" charset="0"/>
                <a:ea typeface="Calibri" pitchFamily="34" charset="-122"/>
                <a:cs typeface="Calibri" pitchFamily="34" charset="-120"/>
              </a:rPr>
              <a:t>Wireless Carriers</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Broadband &amp; Cable</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Satellite Communications</a:t>
            </a:r>
            <a:endParaRPr lang="en-US" sz="1100"/>
          </a:p>
          <a:p>
            <a:pPr marL="342900" indent="-342900">
              <a:buSzPct val="100000"/>
              <a:buChar char="•"/>
            </a:pPr>
            <a:r>
              <a:rPr lang="en-US" sz="1100">
                <a:solidFill>
                  <a:srgbClr val="333333"/>
                </a:solidFill>
                <a:latin typeface="Calibri" pitchFamily="34" charset="0"/>
                <a:ea typeface="Calibri" pitchFamily="34" charset="-122"/>
                <a:cs typeface="Calibri" pitchFamily="34" charset="-120"/>
              </a:rPr>
              <a:t>Fiber-Optic Networks</a:t>
            </a:r>
            <a:endParaRPr lang="en-US" sz="1100"/>
          </a:p>
        </p:txBody>
      </p:sp>
      <p:sp>
        <p:nvSpPr>
          <p:cNvPr id="32" name="Shape 30"/>
          <p:cNvSpPr/>
          <p:nvPr/>
        </p:nvSpPr>
        <p:spPr>
          <a:xfrm>
            <a:off x="6108192" y="4917186"/>
            <a:ext cx="2697480" cy="292608"/>
          </a:xfrm>
          <a:prstGeom prst="rect">
            <a:avLst/>
          </a:prstGeom>
          <a:solidFill>
            <a:srgbClr val="F5F5F5"/>
          </a:solidFill>
          <a:ln w="12700">
            <a:solidFill>
              <a:srgbClr val="DDDDDD"/>
            </a:solidFill>
            <a:prstDash val="solid"/>
          </a:ln>
        </p:spPr>
        <p:txBody>
          <a:bodyPr/>
          <a:lstStyle/>
          <a:p>
            <a:endParaRPr lang="en-US" sz="1800"/>
          </a:p>
        </p:txBody>
      </p:sp>
      <p:sp>
        <p:nvSpPr>
          <p:cNvPr id="33" name="Text 31"/>
          <p:cNvSpPr/>
          <p:nvPr/>
        </p:nvSpPr>
        <p:spPr>
          <a:xfrm>
            <a:off x="6181344" y="4917186"/>
            <a:ext cx="2551176" cy="292608"/>
          </a:xfrm>
          <a:prstGeom prst="rect">
            <a:avLst/>
          </a:prstGeom>
          <a:noFill/>
          <a:ln/>
        </p:spPr>
        <p:txBody>
          <a:bodyPr wrap="square" rtlCol="0" anchor="ctr"/>
          <a:lstStyle/>
          <a:p>
            <a:pPr marL="0" indent="0">
              <a:buNone/>
            </a:pPr>
            <a:r>
              <a:rPr lang="en-US" sz="950" i="1">
                <a:solidFill>
                  <a:srgbClr val="666666"/>
                </a:solidFill>
                <a:latin typeface="Calibri" pitchFamily="34" charset="0"/>
                <a:ea typeface="Calibri" pitchFamily="34" charset="-122"/>
                <a:cs typeface="Calibri" pitchFamily="34" charset="-120"/>
              </a:rPr>
              <a:t>Key Holdings: TMUS, T, VZ, CMCSA</a:t>
            </a:r>
            <a:endParaRPr lang="en-US" sz="950"/>
          </a:p>
        </p:txBody>
      </p:sp>
      <p:sp>
        <p:nvSpPr>
          <p:cNvPr id="34" name="Text 32"/>
          <p:cNvSpPr/>
          <p:nvPr/>
        </p:nvSpPr>
        <p:spPr>
          <a:xfrm>
            <a:off x="3840480" y="5731002"/>
            <a:ext cx="5120640" cy="201168"/>
          </a:xfrm>
          <a:prstGeom prst="rect">
            <a:avLst/>
          </a:prstGeom>
          <a:noFill/>
          <a:ln/>
        </p:spPr>
        <p:txBody>
          <a:bodyPr wrap="square" rtlCol="0" anchor="ctr"/>
          <a:lstStyle/>
          <a:p>
            <a:pPr marL="0" indent="0" algn="r">
              <a:buNone/>
            </a:pPr>
            <a:r>
              <a:rPr lang="en-US" sz="750" i="1">
                <a:solidFill>
                  <a:srgbClr val="666666"/>
                </a:solidFill>
                <a:latin typeface="Calibri" pitchFamily="34" charset="0"/>
                <a:ea typeface="Calibri" pitchFamily="34" charset="-122"/>
                <a:cs typeface="Calibri" pitchFamily="34" charset="-120"/>
              </a:rPr>
              <a:t>Source: GICS / S&amp;P Dow Jones Indices sector classification</a:t>
            </a:r>
            <a:endParaRPr lang="en-US" sz="75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164592"/>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365760" y="1040130"/>
            <a:ext cx="8412480" cy="256032"/>
          </a:xfrm>
          <a:prstGeom prst="rect">
            <a:avLst/>
          </a:prstGeom>
          <a:noFill/>
          <a:ln/>
        </p:spPr>
        <p:txBody>
          <a:bodyPr wrap="square" rtlCol="0" anchor="ctr"/>
          <a:lstStyle/>
          <a:p>
            <a:pPr marL="0" indent="0" algn="r">
              <a:buNone/>
            </a:pPr>
            <a:r>
              <a:rPr lang="en-US" sz="900">
                <a:solidFill>
                  <a:srgbClr val="666666"/>
                </a:solidFill>
                <a:latin typeface="Calibri" pitchFamily="34" charset="0"/>
                <a:ea typeface="Calibri" pitchFamily="34" charset="-122"/>
                <a:cs typeface="Calibri" pitchFamily="34" charset="-120"/>
              </a:rPr>
              <a:t>Ashley Saunders  |  Jacob Schottenstein  |  Jack Schroeder  |  Lee Rwema</a:t>
            </a:r>
            <a:endParaRPr lang="en-US" sz="900"/>
          </a:p>
        </p:txBody>
      </p:sp>
      <p:sp>
        <p:nvSpPr>
          <p:cNvPr id="4" name="Shape 2"/>
          <p:cNvSpPr/>
          <p:nvPr/>
        </p:nvSpPr>
        <p:spPr>
          <a:xfrm>
            <a:off x="347472" y="1424178"/>
            <a:ext cx="8449056" cy="0"/>
          </a:xfrm>
          <a:prstGeom prst="line">
            <a:avLst/>
          </a:prstGeom>
          <a:noFill/>
          <a:ln w="9525">
            <a:solidFill>
              <a:srgbClr val="DDDDDD"/>
            </a:solidFill>
            <a:prstDash val="solid"/>
          </a:ln>
        </p:spPr>
        <p:txBody>
          <a:bodyPr/>
          <a:lstStyle/>
          <a:p>
            <a:endParaRPr lang="en-US" sz="1800"/>
          </a:p>
        </p:txBody>
      </p:sp>
      <p:sp>
        <p:nvSpPr>
          <p:cNvPr id="6" name="Text 4"/>
          <p:cNvSpPr/>
          <p:nvPr/>
        </p:nvSpPr>
        <p:spPr>
          <a:xfrm>
            <a:off x="539496" y="5785866"/>
            <a:ext cx="292608" cy="292608"/>
          </a:xfrm>
          <a:prstGeom prst="rect">
            <a:avLst/>
          </a:prstGeom>
          <a:noFill/>
          <a:ln/>
        </p:spPr>
        <p:txBody>
          <a:bodyPr wrap="square" rtlCol="0" anchor="ctr"/>
          <a:lstStyle/>
          <a:p>
            <a:pPr marL="0" indent="0" algn="ctr">
              <a:buNone/>
            </a:pPr>
            <a:r>
              <a:rPr lang="en-US" sz="1200" b="1">
                <a:solidFill>
                  <a:srgbClr val="FFFFFF"/>
                </a:solidFill>
                <a:latin typeface="Times New Roman" pitchFamily="34" charset="0"/>
                <a:ea typeface="Times New Roman" pitchFamily="34" charset="-122"/>
                <a:cs typeface="Times New Roman" pitchFamily="34" charset="-120"/>
              </a:rPr>
              <a:t>O</a:t>
            </a:r>
            <a:endParaRPr lang="en-US" sz="1200"/>
          </a:p>
        </p:txBody>
      </p:sp>
      <p:sp>
        <p:nvSpPr>
          <p:cNvPr id="9" name="Text 7"/>
          <p:cNvSpPr/>
          <p:nvPr/>
        </p:nvSpPr>
        <p:spPr>
          <a:xfrm>
            <a:off x="347472" y="1479042"/>
            <a:ext cx="8449056" cy="329184"/>
          </a:xfrm>
          <a:prstGeom prst="rect">
            <a:avLst/>
          </a:prstGeom>
          <a:noFill/>
          <a:ln/>
        </p:spPr>
        <p:txBody>
          <a:bodyPr wrap="square" rtlCol="0" anchor="ctr"/>
          <a:lstStyle/>
          <a:p>
            <a:pPr marL="0" indent="0">
              <a:buNone/>
            </a:pPr>
            <a:r>
              <a:rPr lang="en-US" sz="2000" b="1">
                <a:solidFill>
                  <a:srgbClr val="BB0000"/>
                </a:solidFill>
                <a:latin typeface="Calibri" pitchFamily="34" charset="0"/>
                <a:ea typeface="Calibri" pitchFamily="34" charset="-122"/>
                <a:cs typeface="Calibri" pitchFamily="34" charset="-120"/>
              </a:rPr>
              <a:t>Largest Companies in the Sector</a:t>
            </a:r>
            <a:endParaRPr lang="en-US" sz="2000"/>
          </a:p>
        </p:txBody>
      </p:sp>
      <p:sp>
        <p:nvSpPr>
          <p:cNvPr id="10" name="Text 8"/>
          <p:cNvSpPr/>
          <p:nvPr/>
        </p:nvSpPr>
        <p:spPr>
          <a:xfrm>
            <a:off x="347472" y="1808226"/>
            <a:ext cx="8449056" cy="201168"/>
          </a:xfrm>
          <a:prstGeom prst="rect">
            <a:avLst/>
          </a:prstGeom>
          <a:noFill/>
          <a:ln/>
        </p:spPr>
        <p:txBody>
          <a:bodyPr wrap="square" lIns="91440" tIns="45720" rIns="91440" bIns="45720" rtlCol="0" anchor="ctr"/>
          <a:lstStyle/>
          <a:p>
            <a:r>
              <a:rPr lang="en-US" sz="1000" i="1">
                <a:solidFill>
                  <a:srgbClr val="666666"/>
                </a:solidFill>
                <a:latin typeface="Calibri"/>
                <a:ea typeface="Calibri"/>
                <a:cs typeface="Calibri"/>
              </a:rPr>
              <a:t>As of Market — March 23, 24, 2026</a:t>
            </a:r>
            <a:endParaRPr lang="en-US" sz="1000">
              <a:latin typeface="Calibri"/>
              <a:ea typeface="Calibri"/>
              <a:cs typeface="Calibri"/>
            </a:endParaRPr>
          </a:p>
        </p:txBody>
      </p:sp>
      <p:sp>
        <p:nvSpPr>
          <p:cNvPr id="11" name="Shape 9"/>
          <p:cNvSpPr/>
          <p:nvPr/>
        </p:nvSpPr>
        <p:spPr>
          <a:xfrm>
            <a:off x="347472" y="2027682"/>
            <a:ext cx="8449056" cy="283464"/>
          </a:xfrm>
          <a:prstGeom prst="rect">
            <a:avLst/>
          </a:prstGeom>
          <a:solidFill>
            <a:srgbClr val="BB0000"/>
          </a:solidFill>
          <a:ln w="12700">
            <a:solidFill>
              <a:srgbClr val="BB0000"/>
            </a:solidFill>
            <a:prstDash val="solid"/>
          </a:ln>
        </p:spPr>
        <p:txBody>
          <a:bodyPr/>
          <a:lstStyle/>
          <a:p>
            <a:endParaRPr lang="en-US" sz="1800"/>
          </a:p>
        </p:txBody>
      </p:sp>
      <p:sp>
        <p:nvSpPr>
          <p:cNvPr id="12" name="Text 10"/>
          <p:cNvSpPr/>
          <p:nvPr/>
        </p:nvSpPr>
        <p:spPr>
          <a:xfrm>
            <a:off x="438912" y="2027682"/>
            <a:ext cx="2011680" cy="283464"/>
          </a:xfrm>
          <a:prstGeom prst="rect">
            <a:avLst/>
          </a:prstGeom>
          <a:noFill/>
          <a:ln/>
        </p:spPr>
        <p:txBody>
          <a:bodyPr wrap="square" rtlCol="0" anchor="ctr"/>
          <a:lstStyle/>
          <a:p>
            <a:pPr marL="0" indent="0">
              <a:buNone/>
            </a:pPr>
            <a:r>
              <a:rPr lang="en-US" sz="950" b="1">
                <a:solidFill>
                  <a:srgbClr val="FFFFFF"/>
                </a:solidFill>
                <a:latin typeface="Calibri" pitchFamily="34" charset="0"/>
                <a:ea typeface="Calibri" pitchFamily="34" charset="-122"/>
                <a:cs typeface="Calibri" pitchFamily="34" charset="-120"/>
              </a:rPr>
              <a:t>Company</a:t>
            </a:r>
            <a:endParaRPr lang="en-US" sz="950"/>
          </a:p>
        </p:txBody>
      </p:sp>
      <p:sp>
        <p:nvSpPr>
          <p:cNvPr id="13" name="Text 11"/>
          <p:cNvSpPr/>
          <p:nvPr/>
        </p:nvSpPr>
        <p:spPr>
          <a:xfrm>
            <a:off x="2450592" y="2027682"/>
            <a:ext cx="731520" cy="283464"/>
          </a:xfrm>
          <a:prstGeom prst="rect">
            <a:avLst/>
          </a:prstGeom>
          <a:noFill/>
          <a:ln/>
        </p:spPr>
        <p:txBody>
          <a:bodyPr wrap="square" rtlCol="0" anchor="ctr"/>
          <a:lstStyle/>
          <a:p>
            <a:pPr marL="0" indent="0">
              <a:buNone/>
            </a:pPr>
            <a:r>
              <a:rPr lang="en-US" sz="950" b="1">
                <a:solidFill>
                  <a:srgbClr val="FFFFFF"/>
                </a:solidFill>
                <a:latin typeface="Calibri" pitchFamily="34" charset="0"/>
                <a:ea typeface="Calibri" pitchFamily="34" charset="-122"/>
                <a:cs typeface="Calibri" pitchFamily="34" charset="-120"/>
              </a:rPr>
              <a:t>Ticker</a:t>
            </a:r>
            <a:endParaRPr lang="en-US" sz="950"/>
          </a:p>
        </p:txBody>
      </p:sp>
      <p:sp>
        <p:nvSpPr>
          <p:cNvPr id="14" name="Text 12"/>
          <p:cNvSpPr/>
          <p:nvPr/>
        </p:nvSpPr>
        <p:spPr>
          <a:xfrm>
            <a:off x="3182112" y="2027682"/>
            <a:ext cx="1188720" cy="283464"/>
          </a:xfrm>
          <a:prstGeom prst="rect">
            <a:avLst/>
          </a:prstGeom>
          <a:noFill/>
          <a:ln/>
        </p:spPr>
        <p:txBody>
          <a:bodyPr wrap="square" rtlCol="0" anchor="ctr"/>
          <a:lstStyle/>
          <a:p>
            <a:pPr marL="0" indent="0">
              <a:buNone/>
            </a:pPr>
            <a:r>
              <a:rPr lang="en-US" sz="950" b="1">
                <a:solidFill>
                  <a:srgbClr val="FFFFFF"/>
                </a:solidFill>
                <a:latin typeface="Calibri" pitchFamily="34" charset="0"/>
                <a:ea typeface="Calibri" pitchFamily="34" charset="-122"/>
                <a:cs typeface="Calibri" pitchFamily="34" charset="-120"/>
              </a:rPr>
              <a:t>Close Price</a:t>
            </a:r>
            <a:endParaRPr lang="en-US" sz="950"/>
          </a:p>
        </p:txBody>
      </p:sp>
      <p:sp>
        <p:nvSpPr>
          <p:cNvPr id="15" name="Text 13"/>
          <p:cNvSpPr/>
          <p:nvPr/>
        </p:nvSpPr>
        <p:spPr>
          <a:xfrm>
            <a:off x="4370832" y="2027682"/>
            <a:ext cx="1645920" cy="283464"/>
          </a:xfrm>
          <a:prstGeom prst="rect">
            <a:avLst/>
          </a:prstGeom>
          <a:noFill/>
          <a:ln/>
        </p:spPr>
        <p:txBody>
          <a:bodyPr wrap="square" rtlCol="0" anchor="ctr"/>
          <a:lstStyle/>
          <a:p>
            <a:pPr marL="0" indent="0">
              <a:buNone/>
            </a:pPr>
            <a:r>
              <a:rPr lang="en-US" sz="950" b="1">
                <a:solidFill>
                  <a:srgbClr val="FFFFFF"/>
                </a:solidFill>
                <a:latin typeface="Calibri" pitchFamily="34" charset="0"/>
                <a:ea typeface="Calibri" pitchFamily="34" charset="-122"/>
                <a:cs typeface="Calibri" pitchFamily="34" charset="-120"/>
              </a:rPr>
              <a:t>Mkt Cap (approx.)</a:t>
            </a:r>
            <a:endParaRPr lang="en-US" sz="950"/>
          </a:p>
        </p:txBody>
      </p:sp>
      <p:sp>
        <p:nvSpPr>
          <p:cNvPr id="16" name="Text 14"/>
          <p:cNvSpPr/>
          <p:nvPr/>
        </p:nvSpPr>
        <p:spPr>
          <a:xfrm>
            <a:off x="6016752" y="2027682"/>
            <a:ext cx="1280160" cy="283464"/>
          </a:xfrm>
          <a:prstGeom prst="rect">
            <a:avLst/>
          </a:prstGeom>
          <a:noFill/>
          <a:ln/>
        </p:spPr>
        <p:txBody>
          <a:bodyPr wrap="square" rtlCol="0" anchor="ctr"/>
          <a:lstStyle/>
          <a:p>
            <a:pPr marL="0" indent="0">
              <a:buNone/>
            </a:pPr>
            <a:r>
              <a:rPr lang="en-US" sz="950" b="1">
                <a:solidFill>
                  <a:srgbClr val="FFFFFF"/>
                </a:solidFill>
                <a:latin typeface="Calibri" pitchFamily="34" charset="0"/>
                <a:ea typeface="Calibri" pitchFamily="34" charset="-122"/>
                <a:cs typeface="Calibri" pitchFamily="34" charset="-120"/>
              </a:rPr>
              <a:t>XLC Weight</a:t>
            </a:r>
            <a:endParaRPr lang="en-US" sz="950"/>
          </a:p>
        </p:txBody>
      </p:sp>
      <p:sp>
        <p:nvSpPr>
          <p:cNvPr id="17" name="Text 15"/>
          <p:cNvSpPr/>
          <p:nvPr/>
        </p:nvSpPr>
        <p:spPr>
          <a:xfrm>
            <a:off x="7296912" y="2027682"/>
            <a:ext cx="1371600" cy="283464"/>
          </a:xfrm>
          <a:prstGeom prst="rect">
            <a:avLst/>
          </a:prstGeom>
          <a:noFill/>
          <a:ln/>
        </p:spPr>
        <p:txBody>
          <a:bodyPr wrap="square" rtlCol="0" anchor="ctr"/>
          <a:lstStyle/>
          <a:p>
            <a:pPr marL="0" indent="0">
              <a:buNone/>
            </a:pPr>
            <a:r>
              <a:rPr lang="en-US" sz="950" b="1">
                <a:solidFill>
                  <a:srgbClr val="FFFFFF"/>
                </a:solidFill>
                <a:latin typeface="Calibri" pitchFamily="34" charset="0"/>
                <a:ea typeface="Calibri" pitchFamily="34" charset="-122"/>
                <a:cs typeface="Calibri" pitchFamily="34" charset="-120"/>
              </a:rPr>
              <a:t>Industry Group</a:t>
            </a:r>
            <a:endParaRPr lang="en-US" sz="950"/>
          </a:p>
        </p:txBody>
      </p:sp>
      <p:sp>
        <p:nvSpPr>
          <p:cNvPr id="18" name="Shape 16"/>
          <p:cNvSpPr/>
          <p:nvPr/>
        </p:nvSpPr>
        <p:spPr>
          <a:xfrm>
            <a:off x="347472" y="2311146"/>
            <a:ext cx="8449056" cy="402336"/>
          </a:xfrm>
          <a:prstGeom prst="rect">
            <a:avLst/>
          </a:prstGeom>
          <a:solidFill>
            <a:srgbClr val="FFFFFF"/>
          </a:solidFill>
          <a:ln w="6350">
            <a:solidFill>
              <a:srgbClr val="DDDDDD"/>
            </a:solidFill>
            <a:prstDash val="solid"/>
          </a:ln>
        </p:spPr>
        <p:txBody>
          <a:bodyPr/>
          <a:lstStyle/>
          <a:p>
            <a:endParaRPr lang="en-US" sz="1800"/>
          </a:p>
        </p:txBody>
      </p:sp>
      <p:sp>
        <p:nvSpPr>
          <p:cNvPr id="19" name="Text 17"/>
          <p:cNvSpPr/>
          <p:nvPr/>
        </p:nvSpPr>
        <p:spPr>
          <a:xfrm>
            <a:off x="438912" y="2311146"/>
            <a:ext cx="2011680" cy="402336"/>
          </a:xfrm>
          <a:prstGeom prst="rect">
            <a:avLst/>
          </a:prstGeom>
          <a:noFill/>
          <a:ln/>
        </p:spPr>
        <p:txBody>
          <a:bodyPr wrap="square" lIns="91440" tIns="45720" rIns="91440" bIns="45720" rtlCol="0" anchor="ctr"/>
          <a:lstStyle/>
          <a:p>
            <a:r>
              <a:rPr lang="en-US" sz="900" b="1">
                <a:solidFill>
                  <a:srgbClr val="333333"/>
                </a:solidFill>
                <a:latin typeface="Calibri"/>
                <a:ea typeface="Calibri"/>
                <a:cs typeface="Calibri"/>
              </a:rPr>
              <a:t>Alphabet Inc.</a:t>
            </a:r>
            <a:endParaRPr lang="en-US" sz="900">
              <a:latin typeface="Calibri"/>
              <a:ea typeface="Calibri"/>
              <a:cs typeface="Calibri"/>
            </a:endParaRPr>
          </a:p>
        </p:txBody>
      </p:sp>
      <p:sp>
        <p:nvSpPr>
          <p:cNvPr id="20" name="Text 18"/>
          <p:cNvSpPr/>
          <p:nvPr/>
        </p:nvSpPr>
        <p:spPr>
          <a:xfrm>
            <a:off x="2450592" y="2311146"/>
            <a:ext cx="731520" cy="402336"/>
          </a:xfrm>
          <a:prstGeom prst="rect">
            <a:avLst/>
          </a:prstGeom>
          <a:noFill/>
          <a:ln/>
        </p:spPr>
        <p:txBody>
          <a:bodyPr wrap="square" lIns="91440" tIns="45720" rIns="91440" bIns="45720" rtlCol="0" anchor="ctr"/>
          <a:lstStyle/>
          <a:p>
            <a:r>
              <a:rPr lang="en-US" sz="900">
                <a:solidFill>
                  <a:srgbClr val="333333"/>
                </a:solidFill>
                <a:ea typeface="Calibri"/>
                <a:cs typeface="Calibri"/>
              </a:rPr>
              <a:t>GOOG/GOOGL</a:t>
            </a:r>
          </a:p>
        </p:txBody>
      </p:sp>
      <p:sp>
        <p:nvSpPr>
          <p:cNvPr id="21" name="Text 19"/>
          <p:cNvSpPr/>
          <p:nvPr/>
        </p:nvSpPr>
        <p:spPr>
          <a:xfrm>
            <a:off x="3182112" y="2311146"/>
            <a:ext cx="1188720" cy="402336"/>
          </a:xfrm>
          <a:prstGeom prst="rect">
            <a:avLst/>
          </a:prstGeom>
          <a:noFill/>
          <a:ln/>
        </p:spPr>
        <p:txBody>
          <a:bodyPr wrap="square" lIns="91440" tIns="45720" rIns="91440" bIns="45720" rtlCol="0" anchor="ctr"/>
          <a:lstStyle/>
          <a:p>
            <a:r>
              <a:rPr lang="en-US" sz="900">
                <a:solidFill>
                  <a:srgbClr val="BB0000"/>
                </a:solidFill>
                <a:latin typeface="Calibri"/>
                <a:ea typeface="Calibri"/>
                <a:cs typeface="Calibri"/>
              </a:rPr>
              <a:t>$299.02</a:t>
            </a:r>
            <a:endParaRPr lang="en-US" sz="900">
              <a:latin typeface="Calibri"/>
              <a:ea typeface="Calibri"/>
              <a:cs typeface="Calibri"/>
            </a:endParaRPr>
          </a:p>
        </p:txBody>
      </p:sp>
      <p:sp>
        <p:nvSpPr>
          <p:cNvPr id="22" name="Text 20"/>
          <p:cNvSpPr/>
          <p:nvPr/>
        </p:nvSpPr>
        <p:spPr>
          <a:xfrm>
            <a:off x="4370832" y="2311146"/>
            <a:ext cx="1645920" cy="402336"/>
          </a:xfrm>
          <a:prstGeom prst="rect">
            <a:avLst/>
          </a:prstGeom>
          <a:noFill/>
          <a:ln/>
        </p:spPr>
        <p:txBody>
          <a:bodyPr wrap="square" lIns="91440" tIns="45720" rIns="91440" bIns="45720" rtlCol="0" anchor="ctr"/>
          <a:lstStyle/>
          <a:p>
            <a:r>
              <a:rPr lang="en-US" sz="900">
                <a:solidFill>
                  <a:srgbClr val="333333"/>
                </a:solidFill>
                <a:latin typeface="Calibri"/>
                <a:ea typeface="Calibri"/>
                <a:cs typeface="Calibri"/>
              </a:rPr>
              <a:t>$3.88T</a:t>
            </a:r>
            <a:endParaRPr lang="en-US" sz="900">
              <a:solidFill>
                <a:srgbClr val="000000"/>
              </a:solidFill>
              <a:ea typeface="Calibri"/>
              <a:cs typeface="Calibri"/>
            </a:endParaRPr>
          </a:p>
        </p:txBody>
      </p:sp>
      <p:sp>
        <p:nvSpPr>
          <p:cNvPr id="23" name="Text 21"/>
          <p:cNvSpPr/>
          <p:nvPr/>
        </p:nvSpPr>
        <p:spPr>
          <a:xfrm>
            <a:off x="6016752" y="2311146"/>
            <a:ext cx="128016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19.9%</a:t>
            </a:r>
            <a:endParaRPr lang="en-US" sz="900">
              <a:latin typeface="Calibri"/>
              <a:ea typeface="Calibri"/>
              <a:cs typeface="Calibri"/>
            </a:endParaRPr>
          </a:p>
        </p:txBody>
      </p:sp>
      <p:sp>
        <p:nvSpPr>
          <p:cNvPr id="24" name="Text 22"/>
          <p:cNvSpPr/>
          <p:nvPr/>
        </p:nvSpPr>
        <p:spPr>
          <a:xfrm>
            <a:off x="7296912" y="2311146"/>
            <a:ext cx="137160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Interactive Media</a:t>
            </a:r>
            <a:endParaRPr lang="en-US" sz="900"/>
          </a:p>
        </p:txBody>
      </p:sp>
      <p:sp>
        <p:nvSpPr>
          <p:cNvPr id="25" name="Shape 23"/>
          <p:cNvSpPr/>
          <p:nvPr/>
        </p:nvSpPr>
        <p:spPr>
          <a:xfrm>
            <a:off x="347472" y="2713482"/>
            <a:ext cx="8449056" cy="402336"/>
          </a:xfrm>
          <a:prstGeom prst="rect">
            <a:avLst/>
          </a:prstGeom>
          <a:solidFill>
            <a:srgbClr val="F5F5F5"/>
          </a:solidFill>
          <a:ln w="6350">
            <a:solidFill>
              <a:srgbClr val="DDDDDD"/>
            </a:solidFill>
            <a:prstDash val="solid"/>
          </a:ln>
        </p:spPr>
        <p:txBody>
          <a:bodyPr lIns="91440" tIns="45720" rIns="91440" bIns="45720" anchor="t"/>
          <a:lstStyle/>
          <a:p>
            <a:endParaRPr lang="en-US">
              <a:ea typeface="Calibri"/>
              <a:cs typeface="Calibri"/>
            </a:endParaRPr>
          </a:p>
        </p:txBody>
      </p:sp>
      <p:sp>
        <p:nvSpPr>
          <p:cNvPr id="26" name="Text 24"/>
          <p:cNvSpPr/>
          <p:nvPr/>
        </p:nvSpPr>
        <p:spPr>
          <a:xfrm>
            <a:off x="438912" y="2713482"/>
            <a:ext cx="2011680" cy="402336"/>
          </a:xfrm>
          <a:prstGeom prst="rect">
            <a:avLst/>
          </a:prstGeom>
          <a:noFill/>
          <a:ln/>
        </p:spPr>
        <p:txBody>
          <a:bodyPr wrap="square" lIns="91440" tIns="45720" rIns="91440" bIns="45720" rtlCol="0" anchor="ctr"/>
          <a:lstStyle/>
          <a:p>
            <a:r>
              <a:rPr lang="en-US" sz="900" b="1">
                <a:solidFill>
                  <a:srgbClr val="333333"/>
                </a:solidFill>
                <a:ea typeface="Calibri"/>
                <a:cs typeface="Calibri"/>
              </a:rPr>
              <a:t>Meta Platforms</a:t>
            </a:r>
            <a:endParaRPr lang="en-US" sz="900">
              <a:solidFill>
                <a:srgbClr val="000000"/>
              </a:solidFill>
              <a:ea typeface="Calibri"/>
              <a:cs typeface="Calibri"/>
            </a:endParaRPr>
          </a:p>
        </p:txBody>
      </p:sp>
      <p:sp>
        <p:nvSpPr>
          <p:cNvPr id="27" name="Text 25"/>
          <p:cNvSpPr/>
          <p:nvPr/>
        </p:nvSpPr>
        <p:spPr>
          <a:xfrm>
            <a:off x="2450592" y="2713482"/>
            <a:ext cx="731520" cy="402336"/>
          </a:xfrm>
          <a:prstGeom prst="rect">
            <a:avLst/>
          </a:prstGeom>
          <a:noFill/>
          <a:ln/>
        </p:spPr>
        <p:txBody>
          <a:bodyPr wrap="square" lIns="91440" tIns="45720" rIns="91440" bIns="45720" rtlCol="0" anchor="ctr"/>
          <a:lstStyle/>
          <a:p>
            <a:pPr marL="0" indent="0">
              <a:buNone/>
            </a:pPr>
            <a:r>
              <a:rPr lang="en-US" sz="900">
                <a:solidFill>
                  <a:srgbClr val="333333"/>
                </a:solidFill>
                <a:ea typeface="Calibri"/>
                <a:cs typeface="Calibri"/>
              </a:rPr>
              <a:t>META</a:t>
            </a:r>
            <a:endParaRPr lang="en-US" sz="900">
              <a:ea typeface="Calibri"/>
              <a:cs typeface="Calibri"/>
            </a:endParaRPr>
          </a:p>
        </p:txBody>
      </p:sp>
      <p:sp>
        <p:nvSpPr>
          <p:cNvPr id="28" name="Text 26"/>
          <p:cNvSpPr/>
          <p:nvPr/>
        </p:nvSpPr>
        <p:spPr>
          <a:xfrm>
            <a:off x="3182112" y="2713482"/>
            <a:ext cx="1188720" cy="402336"/>
          </a:xfrm>
          <a:prstGeom prst="rect">
            <a:avLst/>
          </a:prstGeom>
          <a:noFill/>
          <a:ln/>
        </p:spPr>
        <p:txBody>
          <a:bodyPr wrap="square" lIns="91440" tIns="45720" rIns="91440" bIns="45720" rtlCol="0" anchor="ctr"/>
          <a:lstStyle/>
          <a:p>
            <a:r>
              <a:rPr lang="en-US" sz="900">
                <a:solidFill>
                  <a:srgbClr val="BB0000"/>
                </a:solidFill>
                <a:latin typeface="Calibri"/>
                <a:ea typeface="Calibri"/>
                <a:cs typeface="Calibri"/>
              </a:rPr>
              <a:t>$593.66</a:t>
            </a:r>
            <a:endParaRPr lang="en-US" sz="900">
              <a:solidFill>
                <a:srgbClr val="000000"/>
              </a:solidFill>
              <a:latin typeface="Calibri"/>
              <a:ea typeface="Calibri"/>
              <a:cs typeface="Calibri"/>
            </a:endParaRPr>
          </a:p>
        </p:txBody>
      </p:sp>
      <p:sp>
        <p:nvSpPr>
          <p:cNvPr id="29" name="Text 27"/>
          <p:cNvSpPr/>
          <p:nvPr/>
        </p:nvSpPr>
        <p:spPr>
          <a:xfrm>
            <a:off x="4370832" y="2713482"/>
            <a:ext cx="1645920" cy="402336"/>
          </a:xfrm>
          <a:prstGeom prst="rect">
            <a:avLst/>
          </a:prstGeom>
          <a:noFill/>
          <a:ln/>
        </p:spPr>
        <p:txBody>
          <a:bodyPr wrap="square" lIns="91440" tIns="45720" rIns="91440" bIns="45720" rtlCol="0" anchor="ctr"/>
          <a:lstStyle/>
          <a:p>
            <a:pPr marL="0" indent="0">
              <a:buNone/>
            </a:pPr>
            <a:r>
              <a:rPr lang="en-US" sz="900">
                <a:solidFill>
                  <a:srgbClr val="333333"/>
                </a:solidFill>
                <a:ea typeface="Calibri"/>
                <a:cs typeface="Calibri"/>
              </a:rPr>
              <a:t>$1.50B</a:t>
            </a:r>
            <a:endParaRPr lang="en-US" sz="900">
              <a:solidFill>
                <a:srgbClr val="000000"/>
              </a:solidFill>
              <a:ea typeface="Calibri"/>
              <a:cs typeface="Calibri"/>
            </a:endParaRPr>
          </a:p>
        </p:txBody>
      </p:sp>
      <p:sp>
        <p:nvSpPr>
          <p:cNvPr id="30" name="Text 28"/>
          <p:cNvSpPr/>
          <p:nvPr/>
        </p:nvSpPr>
        <p:spPr>
          <a:xfrm>
            <a:off x="6016752" y="2713482"/>
            <a:ext cx="128016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18.65%</a:t>
            </a:r>
            <a:endParaRPr lang="en-US"/>
          </a:p>
        </p:txBody>
      </p:sp>
      <p:sp>
        <p:nvSpPr>
          <p:cNvPr id="31" name="Text 29"/>
          <p:cNvSpPr/>
          <p:nvPr/>
        </p:nvSpPr>
        <p:spPr>
          <a:xfrm>
            <a:off x="7296912" y="2713482"/>
            <a:ext cx="137160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Interactive Media</a:t>
            </a:r>
            <a:endParaRPr lang="en-US" sz="900"/>
          </a:p>
        </p:txBody>
      </p:sp>
      <p:sp>
        <p:nvSpPr>
          <p:cNvPr id="32" name="Shape 30"/>
          <p:cNvSpPr/>
          <p:nvPr/>
        </p:nvSpPr>
        <p:spPr>
          <a:xfrm>
            <a:off x="347472" y="3115818"/>
            <a:ext cx="8449056" cy="402336"/>
          </a:xfrm>
          <a:prstGeom prst="rect">
            <a:avLst/>
          </a:prstGeom>
          <a:solidFill>
            <a:srgbClr val="FFFFFF"/>
          </a:solidFill>
          <a:ln w="6350">
            <a:solidFill>
              <a:srgbClr val="DDDDDD"/>
            </a:solidFill>
            <a:prstDash val="solid"/>
          </a:ln>
        </p:spPr>
        <p:txBody>
          <a:bodyPr/>
          <a:lstStyle/>
          <a:p>
            <a:endParaRPr lang="en-US" sz="1800"/>
          </a:p>
        </p:txBody>
      </p:sp>
      <p:sp>
        <p:nvSpPr>
          <p:cNvPr id="33" name="Text 31"/>
          <p:cNvSpPr/>
          <p:nvPr/>
        </p:nvSpPr>
        <p:spPr>
          <a:xfrm>
            <a:off x="438912" y="3115818"/>
            <a:ext cx="201168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Netflix Inc.</a:t>
            </a:r>
            <a:endParaRPr lang="en-US" sz="900"/>
          </a:p>
        </p:txBody>
      </p:sp>
      <p:sp>
        <p:nvSpPr>
          <p:cNvPr id="34" name="Text 32"/>
          <p:cNvSpPr/>
          <p:nvPr/>
        </p:nvSpPr>
        <p:spPr>
          <a:xfrm>
            <a:off x="2450592" y="3115818"/>
            <a:ext cx="73152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NFLX</a:t>
            </a:r>
            <a:endParaRPr lang="en-US" sz="900"/>
          </a:p>
        </p:txBody>
      </p:sp>
      <p:sp>
        <p:nvSpPr>
          <p:cNvPr id="35" name="Text 33"/>
          <p:cNvSpPr/>
          <p:nvPr/>
        </p:nvSpPr>
        <p:spPr>
          <a:xfrm>
            <a:off x="3182112" y="3115818"/>
            <a:ext cx="1188720" cy="402336"/>
          </a:xfrm>
          <a:prstGeom prst="rect">
            <a:avLst/>
          </a:prstGeom>
          <a:noFill/>
          <a:ln/>
        </p:spPr>
        <p:txBody>
          <a:bodyPr wrap="square" lIns="91440" tIns="45720" rIns="91440" bIns="45720" rtlCol="0" anchor="ctr"/>
          <a:lstStyle/>
          <a:p>
            <a:pPr marL="0" indent="0">
              <a:buNone/>
            </a:pPr>
            <a:r>
              <a:rPr lang="en-US" sz="900">
                <a:solidFill>
                  <a:srgbClr val="BB0000"/>
                </a:solidFill>
                <a:latin typeface="Calibri"/>
                <a:ea typeface="Calibri"/>
                <a:cs typeface="Calibri"/>
              </a:rPr>
              <a:t>$92.588</a:t>
            </a:r>
            <a:endParaRPr lang="en-US" sz="900"/>
          </a:p>
        </p:txBody>
      </p:sp>
      <p:sp>
        <p:nvSpPr>
          <p:cNvPr id="36" name="Text 34"/>
          <p:cNvSpPr/>
          <p:nvPr/>
        </p:nvSpPr>
        <p:spPr>
          <a:xfrm>
            <a:off x="4370832" y="3115818"/>
            <a:ext cx="16459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$388B</a:t>
            </a:r>
            <a:endParaRPr lang="en-US" sz="900">
              <a:latin typeface="Calibri"/>
              <a:ea typeface="Calibri"/>
              <a:cs typeface="Calibri"/>
            </a:endParaRPr>
          </a:p>
        </p:txBody>
      </p:sp>
      <p:sp>
        <p:nvSpPr>
          <p:cNvPr id="37" name="Text 35"/>
          <p:cNvSpPr/>
          <p:nvPr/>
        </p:nvSpPr>
        <p:spPr>
          <a:xfrm>
            <a:off x="6016752" y="3115818"/>
            <a:ext cx="128016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5.5%</a:t>
            </a:r>
            <a:endParaRPr lang="en-US" sz="900">
              <a:latin typeface="Calibri"/>
              <a:ea typeface="Calibri"/>
              <a:cs typeface="Calibri"/>
            </a:endParaRPr>
          </a:p>
        </p:txBody>
      </p:sp>
      <p:sp>
        <p:nvSpPr>
          <p:cNvPr id="38" name="Text 36"/>
          <p:cNvSpPr/>
          <p:nvPr/>
        </p:nvSpPr>
        <p:spPr>
          <a:xfrm>
            <a:off x="7296912" y="3115818"/>
            <a:ext cx="137160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Entertainment</a:t>
            </a:r>
            <a:endParaRPr lang="en-US" sz="900"/>
          </a:p>
        </p:txBody>
      </p:sp>
      <p:sp>
        <p:nvSpPr>
          <p:cNvPr id="39" name="Shape 37"/>
          <p:cNvSpPr/>
          <p:nvPr/>
        </p:nvSpPr>
        <p:spPr>
          <a:xfrm>
            <a:off x="347472" y="3518154"/>
            <a:ext cx="8449056" cy="402336"/>
          </a:xfrm>
          <a:prstGeom prst="rect">
            <a:avLst/>
          </a:prstGeom>
          <a:solidFill>
            <a:srgbClr val="F5F5F5"/>
          </a:solidFill>
          <a:ln w="6350">
            <a:solidFill>
              <a:srgbClr val="DDDDDD"/>
            </a:solidFill>
            <a:prstDash val="solid"/>
          </a:ln>
        </p:spPr>
        <p:txBody>
          <a:bodyPr/>
          <a:lstStyle/>
          <a:p>
            <a:endParaRPr lang="en-US" sz="1800"/>
          </a:p>
        </p:txBody>
      </p:sp>
      <p:sp>
        <p:nvSpPr>
          <p:cNvPr id="40" name="Text 38"/>
          <p:cNvSpPr/>
          <p:nvPr/>
        </p:nvSpPr>
        <p:spPr>
          <a:xfrm>
            <a:off x="438912" y="3518154"/>
            <a:ext cx="2011680" cy="402336"/>
          </a:xfrm>
          <a:prstGeom prst="rect">
            <a:avLst/>
          </a:prstGeom>
          <a:noFill/>
          <a:ln/>
        </p:spPr>
        <p:txBody>
          <a:bodyPr wrap="square" lIns="91440" tIns="45720" rIns="91440" bIns="45720" rtlCol="0" anchor="ctr"/>
          <a:lstStyle/>
          <a:p>
            <a:r>
              <a:rPr lang="en-US" sz="900">
                <a:solidFill>
                  <a:srgbClr val="333333"/>
                </a:solidFill>
                <a:latin typeface="Calibri"/>
                <a:ea typeface="Calibri"/>
                <a:cs typeface="Calibri"/>
              </a:rPr>
              <a:t>AT&amp;T Inc.</a:t>
            </a:r>
            <a:endParaRPr lang="en-US" sz="900">
              <a:latin typeface="Calibri"/>
              <a:ea typeface="Calibri"/>
              <a:cs typeface="Calibri"/>
            </a:endParaRPr>
          </a:p>
        </p:txBody>
      </p:sp>
      <p:sp>
        <p:nvSpPr>
          <p:cNvPr id="41" name="Text 39"/>
          <p:cNvSpPr/>
          <p:nvPr/>
        </p:nvSpPr>
        <p:spPr>
          <a:xfrm>
            <a:off x="2450592" y="3518154"/>
            <a:ext cx="7315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T</a:t>
            </a:r>
          </a:p>
        </p:txBody>
      </p:sp>
      <p:sp>
        <p:nvSpPr>
          <p:cNvPr id="42" name="Text 40"/>
          <p:cNvSpPr/>
          <p:nvPr/>
        </p:nvSpPr>
        <p:spPr>
          <a:xfrm>
            <a:off x="3182112" y="3518154"/>
            <a:ext cx="1188720" cy="402336"/>
          </a:xfrm>
          <a:prstGeom prst="rect">
            <a:avLst/>
          </a:prstGeom>
          <a:noFill/>
          <a:ln/>
        </p:spPr>
        <p:txBody>
          <a:bodyPr wrap="square" lIns="91440" tIns="45720" rIns="91440" bIns="45720" rtlCol="0" anchor="ctr"/>
          <a:lstStyle/>
          <a:p>
            <a:pPr marL="0" indent="0">
              <a:buNone/>
            </a:pPr>
            <a:r>
              <a:rPr lang="en-US" sz="900">
                <a:solidFill>
                  <a:srgbClr val="BB0000"/>
                </a:solidFill>
                <a:latin typeface="Calibri"/>
                <a:ea typeface="Calibri"/>
                <a:cs typeface="Calibri"/>
              </a:rPr>
              <a:t>208.76</a:t>
            </a:r>
            <a:endParaRPr lang="en-US"/>
          </a:p>
        </p:txBody>
      </p:sp>
      <p:sp>
        <p:nvSpPr>
          <p:cNvPr id="43" name="Text 41"/>
          <p:cNvSpPr/>
          <p:nvPr/>
        </p:nvSpPr>
        <p:spPr>
          <a:xfrm>
            <a:off x="4370832" y="3518154"/>
            <a:ext cx="16459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$204B</a:t>
            </a:r>
            <a:endParaRPr lang="en-US" sz="900">
              <a:latin typeface="Calibri"/>
              <a:ea typeface="Calibri"/>
              <a:cs typeface="Calibri"/>
            </a:endParaRPr>
          </a:p>
        </p:txBody>
      </p:sp>
      <p:sp>
        <p:nvSpPr>
          <p:cNvPr id="44" name="Text 42"/>
          <p:cNvSpPr/>
          <p:nvPr/>
        </p:nvSpPr>
        <p:spPr>
          <a:xfrm>
            <a:off x="6016752" y="3518154"/>
            <a:ext cx="128016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4.8%</a:t>
            </a:r>
            <a:endParaRPr lang="en-US" sz="900">
              <a:latin typeface="Calibri"/>
              <a:ea typeface="Calibri"/>
              <a:cs typeface="Calibri"/>
            </a:endParaRPr>
          </a:p>
        </p:txBody>
      </p:sp>
      <p:sp>
        <p:nvSpPr>
          <p:cNvPr id="45" name="Text 43"/>
          <p:cNvSpPr/>
          <p:nvPr/>
        </p:nvSpPr>
        <p:spPr>
          <a:xfrm>
            <a:off x="7296912" y="3518154"/>
            <a:ext cx="137160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Telecom Services</a:t>
            </a:r>
            <a:endParaRPr lang="en-US" sz="900"/>
          </a:p>
        </p:txBody>
      </p:sp>
      <p:sp>
        <p:nvSpPr>
          <p:cNvPr id="47" name="Text 45"/>
          <p:cNvSpPr/>
          <p:nvPr/>
        </p:nvSpPr>
        <p:spPr>
          <a:xfrm>
            <a:off x="438912" y="3920490"/>
            <a:ext cx="2011680" cy="402336"/>
          </a:xfrm>
          <a:prstGeom prst="rect">
            <a:avLst/>
          </a:prstGeom>
          <a:noFill/>
          <a:ln/>
        </p:spPr>
        <p:txBody>
          <a:bodyPr wrap="square" lIns="91440" tIns="45720" rIns="91440" bIns="45720" rtlCol="0" anchor="ctr"/>
          <a:lstStyle/>
          <a:p>
            <a:r>
              <a:rPr lang="en-US" sz="900">
                <a:solidFill>
                  <a:srgbClr val="333333"/>
                </a:solidFill>
                <a:ea typeface="Calibri"/>
                <a:cs typeface="Calibri"/>
              </a:rPr>
              <a:t>T-Mobile US</a:t>
            </a:r>
            <a:endParaRPr lang="en-US" sz="900">
              <a:solidFill>
                <a:srgbClr val="000000"/>
              </a:solidFill>
              <a:ea typeface="Calibri"/>
              <a:cs typeface="Calibri"/>
            </a:endParaRPr>
          </a:p>
        </p:txBody>
      </p:sp>
      <p:sp>
        <p:nvSpPr>
          <p:cNvPr id="48" name="Text 46"/>
          <p:cNvSpPr/>
          <p:nvPr/>
        </p:nvSpPr>
        <p:spPr>
          <a:xfrm>
            <a:off x="2450592" y="3920490"/>
            <a:ext cx="7315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TMUS</a:t>
            </a:r>
            <a:endParaRPr lang="en-US" sz="900"/>
          </a:p>
        </p:txBody>
      </p:sp>
      <p:sp>
        <p:nvSpPr>
          <p:cNvPr id="49" name="Text 47"/>
          <p:cNvSpPr/>
          <p:nvPr/>
        </p:nvSpPr>
        <p:spPr>
          <a:xfrm>
            <a:off x="3182112" y="3920490"/>
            <a:ext cx="1188720" cy="402336"/>
          </a:xfrm>
          <a:prstGeom prst="rect">
            <a:avLst/>
          </a:prstGeom>
          <a:noFill/>
          <a:ln/>
        </p:spPr>
        <p:txBody>
          <a:bodyPr wrap="square" lIns="91440" tIns="45720" rIns="91440" bIns="45720" rtlCol="0" anchor="ctr"/>
          <a:lstStyle/>
          <a:p>
            <a:pPr marL="0" indent="0">
              <a:buNone/>
            </a:pPr>
            <a:r>
              <a:rPr lang="en-US" sz="900">
                <a:solidFill>
                  <a:srgbClr val="BB0000"/>
                </a:solidFill>
                <a:latin typeface="Calibri"/>
                <a:ea typeface="Calibri"/>
                <a:cs typeface="Calibri"/>
              </a:rPr>
              <a:t>$213.42</a:t>
            </a:r>
            <a:endParaRPr lang="en-US"/>
          </a:p>
        </p:txBody>
      </p:sp>
      <p:sp>
        <p:nvSpPr>
          <p:cNvPr id="50" name="Text 48"/>
          <p:cNvSpPr/>
          <p:nvPr/>
        </p:nvSpPr>
        <p:spPr>
          <a:xfrm>
            <a:off x="4370832" y="3920490"/>
            <a:ext cx="16459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$200B</a:t>
            </a:r>
            <a:endParaRPr lang="en-US" sz="900">
              <a:latin typeface="Calibri"/>
              <a:ea typeface="Calibri"/>
              <a:cs typeface="Calibri"/>
            </a:endParaRPr>
          </a:p>
        </p:txBody>
      </p:sp>
      <p:sp>
        <p:nvSpPr>
          <p:cNvPr id="51" name="Text 49"/>
          <p:cNvSpPr/>
          <p:nvPr/>
        </p:nvSpPr>
        <p:spPr>
          <a:xfrm>
            <a:off x="6016752" y="3920490"/>
            <a:ext cx="128016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2.8%</a:t>
            </a:r>
            <a:endParaRPr lang="en-US" sz="900">
              <a:latin typeface="Calibri"/>
              <a:ea typeface="Calibri"/>
              <a:cs typeface="Calibri"/>
            </a:endParaRPr>
          </a:p>
        </p:txBody>
      </p:sp>
      <p:sp>
        <p:nvSpPr>
          <p:cNvPr id="52" name="Text 50"/>
          <p:cNvSpPr/>
          <p:nvPr/>
        </p:nvSpPr>
        <p:spPr>
          <a:xfrm>
            <a:off x="7296912" y="3920490"/>
            <a:ext cx="137160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Telecom Services</a:t>
            </a:r>
            <a:endParaRPr lang="en-US" sz="900"/>
          </a:p>
        </p:txBody>
      </p:sp>
      <p:sp>
        <p:nvSpPr>
          <p:cNvPr id="61" name="Text 59"/>
          <p:cNvSpPr/>
          <p:nvPr/>
        </p:nvSpPr>
        <p:spPr>
          <a:xfrm>
            <a:off x="460788" y="4380621"/>
            <a:ext cx="2011680" cy="402336"/>
          </a:xfrm>
          <a:prstGeom prst="rect">
            <a:avLst/>
          </a:prstGeom>
          <a:noFill/>
          <a:ln/>
        </p:spPr>
        <p:txBody>
          <a:bodyPr wrap="square" lIns="91440" tIns="45720" rIns="91440" bIns="45720" rtlCol="0" anchor="ctr"/>
          <a:lstStyle/>
          <a:p>
            <a:r>
              <a:rPr lang="en-US" sz="900">
                <a:solidFill>
                  <a:srgbClr val="333333"/>
                </a:solidFill>
                <a:ea typeface="Calibri"/>
                <a:cs typeface="Calibri"/>
              </a:rPr>
              <a:t>Walt Disney</a:t>
            </a:r>
          </a:p>
        </p:txBody>
      </p:sp>
      <p:sp>
        <p:nvSpPr>
          <p:cNvPr id="62" name="Text 60"/>
          <p:cNvSpPr/>
          <p:nvPr/>
        </p:nvSpPr>
        <p:spPr>
          <a:xfrm>
            <a:off x="2472468" y="4380621"/>
            <a:ext cx="7315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DIS</a:t>
            </a:r>
            <a:endParaRPr lang="en-US"/>
          </a:p>
        </p:txBody>
      </p:sp>
      <p:sp>
        <p:nvSpPr>
          <p:cNvPr id="63" name="Text 61"/>
          <p:cNvSpPr/>
          <p:nvPr/>
        </p:nvSpPr>
        <p:spPr>
          <a:xfrm>
            <a:off x="3203988" y="4380621"/>
            <a:ext cx="1188720" cy="402336"/>
          </a:xfrm>
          <a:prstGeom prst="rect">
            <a:avLst/>
          </a:prstGeom>
          <a:noFill/>
          <a:ln/>
        </p:spPr>
        <p:txBody>
          <a:bodyPr wrap="square" lIns="91440" tIns="45720" rIns="91440" bIns="45720" rtlCol="0" anchor="ctr"/>
          <a:lstStyle/>
          <a:p>
            <a:pPr marL="0" indent="0">
              <a:buNone/>
            </a:pPr>
            <a:r>
              <a:rPr lang="en-US" sz="900">
                <a:solidFill>
                  <a:srgbClr val="BB0000"/>
                </a:solidFill>
                <a:latin typeface="Calibri"/>
                <a:ea typeface="Calibri"/>
                <a:cs typeface="Calibri"/>
              </a:rPr>
              <a:t>$97.47</a:t>
            </a:r>
            <a:endParaRPr lang="en-US" sz="900">
              <a:latin typeface="Calibri"/>
              <a:ea typeface="Calibri"/>
              <a:cs typeface="Calibri"/>
            </a:endParaRPr>
          </a:p>
        </p:txBody>
      </p:sp>
      <p:sp>
        <p:nvSpPr>
          <p:cNvPr id="64" name="Text 62"/>
          <p:cNvSpPr/>
          <p:nvPr/>
        </p:nvSpPr>
        <p:spPr>
          <a:xfrm>
            <a:off x="4392708" y="4380621"/>
            <a:ext cx="164592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$172B</a:t>
            </a:r>
            <a:endParaRPr lang="en-US" sz="900">
              <a:latin typeface="Calibri"/>
              <a:ea typeface="Calibri"/>
              <a:cs typeface="Calibri"/>
            </a:endParaRPr>
          </a:p>
        </p:txBody>
      </p:sp>
      <p:sp>
        <p:nvSpPr>
          <p:cNvPr id="65" name="Text 63"/>
          <p:cNvSpPr/>
          <p:nvPr/>
        </p:nvSpPr>
        <p:spPr>
          <a:xfrm>
            <a:off x="6038628" y="4380621"/>
            <a:ext cx="1280160" cy="402336"/>
          </a:xfrm>
          <a:prstGeom prst="rect">
            <a:avLst/>
          </a:prstGeom>
          <a:noFill/>
          <a:ln/>
        </p:spPr>
        <p:txBody>
          <a:bodyPr wrap="square" lIns="91440" tIns="45720" rIns="91440" bIns="45720" rtlCol="0" anchor="ctr"/>
          <a:lstStyle/>
          <a:p>
            <a:pPr marL="0" indent="0">
              <a:buNone/>
            </a:pPr>
            <a:r>
              <a:rPr lang="en-US" sz="900">
                <a:solidFill>
                  <a:srgbClr val="333333"/>
                </a:solidFill>
                <a:latin typeface="Calibri"/>
                <a:ea typeface="Calibri"/>
                <a:cs typeface="Calibri"/>
              </a:rPr>
              <a:t>2.2%</a:t>
            </a:r>
            <a:endParaRPr lang="en-US" sz="900">
              <a:latin typeface="Calibri"/>
              <a:ea typeface="Calibri"/>
              <a:cs typeface="Calibri"/>
            </a:endParaRPr>
          </a:p>
        </p:txBody>
      </p:sp>
      <p:sp>
        <p:nvSpPr>
          <p:cNvPr id="66" name="Text 64"/>
          <p:cNvSpPr/>
          <p:nvPr/>
        </p:nvSpPr>
        <p:spPr>
          <a:xfrm>
            <a:off x="7318788" y="4380621"/>
            <a:ext cx="1371600" cy="402336"/>
          </a:xfrm>
          <a:prstGeom prst="rect">
            <a:avLst/>
          </a:prstGeom>
          <a:noFill/>
          <a:ln/>
        </p:spPr>
        <p:txBody>
          <a:bodyPr wrap="square" rtlCol="0" anchor="ctr"/>
          <a:lstStyle/>
          <a:p>
            <a:pPr marL="0" indent="0">
              <a:buNone/>
            </a:pPr>
            <a:r>
              <a:rPr lang="en-US" sz="900">
                <a:solidFill>
                  <a:srgbClr val="333333"/>
                </a:solidFill>
                <a:latin typeface="Calibri" pitchFamily="34" charset="0"/>
                <a:ea typeface="Calibri" pitchFamily="34" charset="-122"/>
                <a:cs typeface="Calibri" pitchFamily="34" charset="-120"/>
              </a:rPr>
              <a:t>Entertainment</a:t>
            </a:r>
            <a:endParaRPr lang="en-US" sz="900"/>
          </a:p>
        </p:txBody>
      </p:sp>
      <p:sp>
        <p:nvSpPr>
          <p:cNvPr id="67" name="Text 65"/>
          <p:cNvSpPr/>
          <p:nvPr/>
        </p:nvSpPr>
        <p:spPr>
          <a:xfrm>
            <a:off x="3840480" y="5731002"/>
            <a:ext cx="5120640" cy="201168"/>
          </a:xfrm>
          <a:prstGeom prst="rect">
            <a:avLst/>
          </a:prstGeom>
          <a:noFill/>
          <a:ln/>
        </p:spPr>
        <p:txBody>
          <a:bodyPr wrap="square" lIns="91440" tIns="45720" rIns="91440" bIns="45720" rtlCol="0" anchor="ctr"/>
          <a:lstStyle/>
          <a:p>
            <a:pPr algn="r"/>
            <a:r>
              <a:rPr lang="en-US" sz="750" i="1">
                <a:solidFill>
                  <a:srgbClr val="666666"/>
                </a:solidFill>
                <a:latin typeface="Calibri"/>
                <a:ea typeface="Calibri"/>
                <a:cs typeface="Calibri"/>
              </a:rPr>
              <a:t>Source: Yahoo Finance, Investing.com — prices as of March 23, 24. 2026. XLC weights are approximate. T-Mobile close price not confirmed at time of publication.</a:t>
            </a:r>
            <a:endParaRPr lang="en-US" sz="750">
              <a:latin typeface="Calibri"/>
              <a:ea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857250"/>
            <a:ext cx="9144000" cy="164592"/>
          </a:xfrm>
          <a:prstGeom prst="rect">
            <a:avLst/>
          </a:prstGeom>
          <a:solidFill>
            <a:srgbClr val="BB0000"/>
          </a:solidFill>
          <a:ln w="12700">
            <a:solidFill>
              <a:srgbClr val="BB0000"/>
            </a:solidFill>
            <a:prstDash val="solid"/>
          </a:ln>
        </p:spPr>
        <p:txBody>
          <a:bodyPr/>
          <a:lstStyle/>
          <a:p>
            <a:endParaRPr lang="en-US" sz="1800"/>
          </a:p>
        </p:txBody>
      </p:sp>
      <p:sp>
        <p:nvSpPr>
          <p:cNvPr id="3" name="Text 1"/>
          <p:cNvSpPr/>
          <p:nvPr/>
        </p:nvSpPr>
        <p:spPr>
          <a:xfrm>
            <a:off x="365760" y="1040130"/>
            <a:ext cx="8412480" cy="256032"/>
          </a:xfrm>
          <a:prstGeom prst="rect">
            <a:avLst/>
          </a:prstGeom>
          <a:noFill/>
          <a:ln/>
        </p:spPr>
        <p:txBody>
          <a:bodyPr wrap="square" rtlCol="0" anchor="ctr"/>
          <a:lstStyle/>
          <a:p>
            <a:pPr marL="0" indent="0" algn="r">
              <a:buNone/>
            </a:pPr>
            <a:r>
              <a:rPr lang="en-US" sz="900">
                <a:solidFill>
                  <a:srgbClr val="666666"/>
                </a:solidFill>
                <a:latin typeface="Calibri" pitchFamily="34" charset="0"/>
                <a:ea typeface="Calibri" pitchFamily="34" charset="-122"/>
                <a:cs typeface="Calibri" pitchFamily="34" charset="-120"/>
              </a:rPr>
              <a:t>Ashley Saunders  |  Jacob Schottenstein  |  Jack Schroeder  |  Lee Rwema</a:t>
            </a:r>
            <a:endParaRPr lang="en-US" sz="900"/>
          </a:p>
        </p:txBody>
      </p:sp>
      <p:sp>
        <p:nvSpPr>
          <p:cNvPr id="4" name="Shape 2"/>
          <p:cNvSpPr/>
          <p:nvPr/>
        </p:nvSpPr>
        <p:spPr>
          <a:xfrm>
            <a:off x="347472" y="1424178"/>
            <a:ext cx="8449056" cy="0"/>
          </a:xfrm>
          <a:prstGeom prst="line">
            <a:avLst/>
          </a:prstGeom>
          <a:noFill/>
          <a:ln w="9525">
            <a:solidFill>
              <a:srgbClr val="DDDDDD"/>
            </a:solidFill>
            <a:prstDash val="solid"/>
          </a:ln>
        </p:spPr>
        <p:txBody>
          <a:bodyPr/>
          <a:lstStyle/>
          <a:p>
            <a:endParaRPr lang="en-US" sz="1800"/>
          </a:p>
        </p:txBody>
      </p:sp>
      <p:sp>
        <p:nvSpPr>
          <p:cNvPr id="9" name="Text 7"/>
          <p:cNvSpPr/>
          <p:nvPr/>
        </p:nvSpPr>
        <p:spPr>
          <a:xfrm>
            <a:off x="347472" y="1479042"/>
            <a:ext cx="8449056" cy="329184"/>
          </a:xfrm>
          <a:prstGeom prst="rect">
            <a:avLst/>
          </a:prstGeom>
          <a:noFill/>
          <a:ln/>
        </p:spPr>
        <p:txBody>
          <a:bodyPr wrap="square" rtlCol="0" anchor="ctr"/>
          <a:lstStyle/>
          <a:p>
            <a:pPr marL="0" indent="0">
              <a:buNone/>
            </a:pPr>
            <a:r>
              <a:rPr lang="en-US" sz="2000" b="1">
                <a:solidFill>
                  <a:srgbClr val="BB0000"/>
                </a:solidFill>
                <a:latin typeface="Calibri" pitchFamily="34" charset="0"/>
                <a:ea typeface="Calibri" pitchFamily="34" charset="-122"/>
                <a:cs typeface="Calibri" pitchFamily="34" charset="-120"/>
              </a:rPr>
              <a:t>Sector Performance — YTD &amp; Historical Returns</a:t>
            </a:r>
            <a:endParaRPr lang="en-US" sz="2000"/>
          </a:p>
        </p:txBody>
      </p:sp>
      <p:sp>
        <p:nvSpPr>
          <p:cNvPr id="10" name="Shape 8"/>
          <p:cNvSpPr/>
          <p:nvPr/>
        </p:nvSpPr>
        <p:spPr>
          <a:xfrm>
            <a:off x="347472" y="1972818"/>
            <a:ext cx="3474720" cy="493776"/>
          </a:xfrm>
          <a:prstGeom prst="rect">
            <a:avLst/>
          </a:prstGeom>
          <a:solidFill>
            <a:srgbClr val="F5F5F5"/>
          </a:solidFill>
          <a:ln w="12700">
            <a:solidFill>
              <a:srgbClr val="DDDDDD"/>
            </a:solidFill>
            <a:prstDash val="solid"/>
          </a:ln>
        </p:spPr>
        <p:txBody>
          <a:bodyPr/>
          <a:lstStyle/>
          <a:p>
            <a:endParaRPr lang="en-US" sz="1800"/>
          </a:p>
        </p:txBody>
      </p:sp>
      <p:sp>
        <p:nvSpPr>
          <p:cNvPr id="11" name="Shape 9"/>
          <p:cNvSpPr/>
          <p:nvPr/>
        </p:nvSpPr>
        <p:spPr>
          <a:xfrm>
            <a:off x="347472" y="1972818"/>
            <a:ext cx="54864" cy="493776"/>
          </a:xfrm>
          <a:prstGeom prst="rect">
            <a:avLst/>
          </a:prstGeom>
          <a:solidFill>
            <a:srgbClr val="BB0000"/>
          </a:solidFill>
          <a:ln w="12700">
            <a:solidFill>
              <a:srgbClr val="BB0000"/>
            </a:solidFill>
            <a:prstDash val="solid"/>
          </a:ln>
        </p:spPr>
        <p:txBody>
          <a:bodyPr/>
          <a:lstStyle/>
          <a:p>
            <a:endParaRPr lang="en-US" sz="1800"/>
          </a:p>
        </p:txBody>
      </p:sp>
      <p:sp>
        <p:nvSpPr>
          <p:cNvPr id="12" name="Text 10"/>
          <p:cNvSpPr/>
          <p:nvPr/>
        </p:nvSpPr>
        <p:spPr>
          <a:xfrm>
            <a:off x="475488" y="2000250"/>
            <a:ext cx="1920240" cy="201168"/>
          </a:xfrm>
          <a:prstGeom prst="rect">
            <a:avLst/>
          </a:prstGeom>
          <a:noFill/>
          <a:ln/>
        </p:spPr>
        <p:txBody>
          <a:bodyPr wrap="square" rtlCol="0" anchor="ctr"/>
          <a:lstStyle/>
          <a:p>
            <a:pPr marL="0" indent="0">
              <a:buNone/>
            </a:pPr>
            <a:r>
              <a:rPr lang="en-US" sz="900">
                <a:solidFill>
                  <a:srgbClr val="666666"/>
                </a:solidFill>
                <a:latin typeface="Calibri" pitchFamily="34" charset="0"/>
                <a:ea typeface="Calibri" pitchFamily="34" charset="-122"/>
                <a:cs typeface="Calibri" pitchFamily="34" charset="-120"/>
              </a:rPr>
              <a:t>XLC Close (Mar 23, 2026)</a:t>
            </a:r>
            <a:endParaRPr lang="en-US" sz="900"/>
          </a:p>
        </p:txBody>
      </p:sp>
      <p:sp>
        <p:nvSpPr>
          <p:cNvPr id="13" name="Text 11"/>
          <p:cNvSpPr/>
          <p:nvPr/>
        </p:nvSpPr>
        <p:spPr>
          <a:xfrm>
            <a:off x="475488" y="2192274"/>
            <a:ext cx="1463040" cy="237744"/>
          </a:xfrm>
          <a:prstGeom prst="rect">
            <a:avLst/>
          </a:prstGeom>
          <a:noFill/>
          <a:ln/>
        </p:spPr>
        <p:txBody>
          <a:bodyPr wrap="square" rtlCol="0" anchor="ctr"/>
          <a:lstStyle/>
          <a:p>
            <a:pPr marL="0" indent="0">
              <a:buNone/>
            </a:pPr>
            <a:r>
              <a:rPr lang="en-US" sz="1600" b="1">
                <a:solidFill>
                  <a:srgbClr val="BB0000"/>
                </a:solidFill>
                <a:latin typeface="Calibri" pitchFamily="34" charset="0"/>
                <a:ea typeface="Calibri" pitchFamily="34" charset="-122"/>
                <a:cs typeface="Calibri" pitchFamily="34" charset="-120"/>
              </a:rPr>
              <a:t>$117.75</a:t>
            </a:r>
            <a:endParaRPr lang="en-US" sz="1600"/>
          </a:p>
        </p:txBody>
      </p:sp>
      <p:sp>
        <p:nvSpPr>
          <p:cNvPr id="14" name="Text 12"/>
          <p:cNvSpPr/>
          <p:nvPr/>
        </p:nvSpPr>
        <p:spPr>
          <a:xfrm>
            <a:off x="1947672" y="2228850"/>
            <a:ext cx="2103120" cy="201168"/>
          </a:xfrm>
          <a:prstGeom prst="rect">
            <a:avLst/>
          </a:prstGeom>
          <a:noFill/>
          <a:ln/>
        </p:spPr>
        <p:txBody>
          <a:bodyPr wrap="square" rtlCol="0" anchor="b"/>
          <a:lstStyle/>
          <a:p>
            <a:pPr marL="0" indent="0">
              <a:buNone/>
            </a:pPr>
            <a:r>
              <a:rPr lang="en-US" sz="850" i="1">
                <a:solidFill>
                  <a:srgbClr val="666666"/>
                </a:solidFill>
                <a:latin typeface="Calibri" pitchFamily="34" charset="0"/>
                <a:ea typeface="Calibri" pitchFamily="34" charset="-122"/>
                <a:cs typeface="Calibri" pitchFamily="34" charset="-120"/>
              </a:rPr>
              <a:t>+0.73% today</a:t>
            </a:r>
            <a:endParaRPr lang="en-US" sz="850"/>
          </a:p>
        </p:txBody>
      </p:sp>
      <p:sp>
        <p:nvSpPr>
          <p:cNvPr id="15" name="Shape 13"/>
          <p:cNvSpPr/>
          <p:nvPr/>
        </p:nvSpPr>
        <p:spPr>
          <a:xfrm>
            <a:off x="347472" y="2521458"/>
            <a:ext cx="3474720" cy="493776"/>
          </a:xfrm>
          <a:prstGeom prst="rect">
            <a:avLst/>
          </a:prstGeom>
          <a:solidFill>
            <a:srgbClr val="F5F5F5"/>
          </a:solidFill>
          <a:ln w="12700">
            <a:solidFill>
              <a:srgbClr val="DDDDDD"/>
            </a:solidFill>
            <a:prstDash val="solid"/>
          </a:ln>
        </p:spPr>
        <p:txBody>
          <a:bodyPr/>
          <a:lstStyle/>
          <a:p>
            <a:endParaRPr lang="en-US" sz="1800"/>
          </a:p>
        </p:txBody>
      </p:sp>
      <p:sp>
        <p:nvSpPr>
          <p:cNvPr id="16" name="Shape 14"/>
          <p:cNvSpPr/>
          <p:nvPr/>
        </p:nvSpPr>
        <p:spPr>
          <a:xfrm>
            <a:off x="347472" y="2521458"/>
            <a:ext cx="54864" cy="493776"/>
          </a:xfrm>
          <a:prstGeom prst="rect">
            <a:avLst/>
          </a:prstGeom>
          <a:solidFill>
            <a:srgbClr val="BB0000"/>
          </a:solidFill>
          <a:ln w="12700">
            <a:solidFill>
              <a:srgbClr val="BB0000"/>
            </a:solidFill>
            <a:prstDash val="solid"/>
          </a:ln>
        </p:spPr>
        <p:txBody>
          <a:bodyPr/>
          <a:lstStyle/>
          <a:p>
            <a:endParaRPr lang="en-US" sz="1800"/>
          </a:p>
        </p:txBody>
      </p:sp>
      <p:sp>
        <p:nvSpPr>
          <p:cNvPr id="17" name="Text 15"/>
          <p:cNvSpPr/>
          <p:nvPr/>
        </p:nvSpPr>
        <p:spPr>
          <a:xfrm>
            <a:off x="475488" y="2548890"/>
            <a:ext cx="1920240" cy="201168"/>
          </a:xfrm>
          <a:prstGeom prst="rect">
            <a:avLst/>
          </a:prstGeom>
          <a:noFill/>
          <a:ln/>
        </p:spPr>
        <p:txBody>
          <a:bodyPr wrap="square" rtlCol="0" anchor="ctr"/>
          <a:lstStyle/>
          <a:p>
            <a:pPr marL="0" indent="0">
              <a:buNone/>
            </a:pPr>
            <a:r>
              <a:rPr lang="en-US" sz="900">
                <a:solidFill>
                  <a:srgbClr val="666666"/>
                </a:solidFill>
                <a:latin typeface="Calibri" pitchFamily="34" charset="0"/>
                <a:ea typeface="Calibri" pitchFamily="34" charset="-122"/>
                <a:cs typeface="Calibri" pitchFamily="34" charset="-120"/>
              </a:rPr>
              <a:t>XLC YTD Total Return</a:t>
            </a:r>
            <a:endParaRPr lang="en-US" sz="900"/>
          </a:p>
        </p:txBody>
      </p:sp>
      <p:sp>
        <p:nvSpPr>
          <p:cNvPr id="18" name="Text 16"/>
          <p:cNvSpPr/>
          <p:nvPr/>
        </p:nvSpPr>
        <p:spPr>
          <a:xfrm>
            <a:off x="475488" y="2740914"/>
            <a:ext cx="1463040" cy="237744"/>
          </a:xfrm>
          <a:prstGeom prst="rect">
            <a:avLst/>
          </a:prstGeom>
          <a:noFill/>
          <a:ln/>
        </p:spPr>
        <p:txBody>
          <a:bodyPr wrap="square" lIns="91440" tIns="45720" rIns="91440" bIns="45720" rtlCol="0" anchor="ctr"/>
          <a:lstStyle/>
          <a:p>
            <a:r>
              <a:rPr lang="en-US" sz="1600" b="1">
                <a:solidFill>
                  <a:srgbClr val="BB0000"/>
                </a:solidFill>
                <a:ea typeface="+mn-lt"/>
                <a:cs typeface="+mn-lt"/>
              </a:rPr>
              <a:t>-3.75%</a:t>
            </a:r>
            <a:endParaRPr lang="en-US" sz="1600">
              <a:ea typeface="Calibri"/>
              <a:cs typeface="Calibri"/>
            </a:endParaRPr>
          </a:p>
        </p:txBody>
      </p:sp>
      <p:sp>
        <p:nvSpPr>
          <p:cNvPr id="19" name="Text 17"/>
          <p:cNvSpPr/>
          <p:nvPr/>
        </p:nvSpPr>
        <p:spPr>
          <a:xfrm>
            <a:off x="1947672" y="2777490"/>
            <a:ext cx="2103120" cy="201168"/>
          </a:xfrm>
          <a:prstGeom prst="rect">
            <a:avLst/>
          </a:prstGeom>
          <a:noFill/>
          <a:ln/>
        </p:spPr>
        <p:txBody>
          <a:bodyPr wrap="square" rtlCol="0" anchor="b"/>
          <a:lstStyle/>
          <a:p>
            <a:pPr marL="0" indent="0">
              <a:buNone/>
            </a:pPr>
            <a:r>
              <a:rPr lang="en-US" sz="850" i="1">
                <a:solidFill>
                  <a:srgbClr val="666666"/>
                </a:solidFill>
                <a:latin typeface="Calibri" pitchFamily="34" charset="0"/>
                <a:ea typeface="Calibri" pitchFamily="34" charset="-122"/>
                <a:cs typeface="Calibri" pitchFamily="34" charset="-120"/>
              </a:rPr>
              <a:t>as of Mar 23, 2026</a:t>
            </a:r>
            <a:endParaRPr lang="en-US" sz="850"/>
          </a:p>
        </p:txBody>
      </p:sp>
      <p:sp>
        <p:nvSpPr>
          <p:cNvPr id="20" name="Shape 18"/>
          <p:cNvSpPr/>
          <p:nvPr/>
        </p:nvSpPr>
        <p:spPr>
          <a:xfrm>
            <a:off x="347472" y="3070098"/>
            <a:ext cx="3474720" cy="493776"/>
          </a:xfrm>
          <a:prstGeom prst="rect">
            <a:avLst/>
          </a:prstGeom>
          <a:solidFill>
            <a:srgbClr val="F5F5F5"/>
          </a:solidFill>
          <a:ln w="12700">
            <a:solidFill>
              <a:srgbClr val="DDDDDD"/>
            </a:solidFill>
            <a:prstDash val="solid"/>
          </a:ln>
        </p:spPr>
        <p:txBody>
          <a:bodyPr/>
          <a:lstStyle/>
          <a:p>
            <a:endParaRPr lang="en-US" sz="1800"/>
          </a:p>
        </p:txBody>
      </p:sp>
      <p:sp>
        <p:nvSpPr>
          <p:cNvPr id="21" name="Shape 19"/>
          <p:cNvSpPr/>
          <p:nvPr/>
        </p:nvSpPr>
        <p:spPr>
          <a:xfrm>
            <a:off x="347472" y="3070098"/>
            <a:ext cx="54864" cy="493776"/>
          </a:xfrm>
          <a:prstGeom prst="rect">
            <a:avLst/>
          </a:prstGeom>
          <a:solidFill>
            <a:srgbClr val="BB0000"/>
          </a:solidFill>
          <a:ln w="12700">
            <a:solidFill>
              <a:srgbClr val="BB0000"/>
            </a:solidFill>
            <a:prstDash val="solid"/>
          </a:ln>
        </p:spPr>
        <p:txBody>
          <a:bodyPr/>
          <a:lstStyle/>
          <a:p>
            <a:endParaRPr lang="en-US" sz="1800"/>
          </a:p>
        </p:txBody>
      </p:sp>
      <p:sp>
        <p:nvSpPr>
          <p:cNvPr id="22" name="Text 20"/>
          <p:cNvSpPr/>
          <p:nvPr/>
        </p:nvSpPr>
        <p:spPr>
          <a:xfrm>
            <a:off x="475488" y="3097530"/>
            <a:ext cx="1920240" cy="201168"/>
          </a:xfrm>
          <a:prstGeom prst="rect">
            <a:avLst/>
          </a:prstGeom>
          <a:noFill/>
          <a:ln/>
        </p:spPr>
        <p:txBody>
          <a:bodyPr wrap="square" rtlCol="0" anchor="ctr"/>
          <a:lstStyle/>
          <a:p>
            <a:pPr marL="0" indent="0">
              <a:buNone/>
            </a:pPr>
            <a:r>
              <a:rPr lang="en-US" sz="900">
                <a:solidFill>
                  <a:srgbClr val="666666"/>
                </a:solidFill>
                <a:latin typeface="Calibri" pitchFamily="34" charset="0"/>
                <a:ea typeface="Calibri" pitchFamily="34" charset="-122"/>
                <a:cs typeface="Calibri" pitchFamily="34" charset="-120"/>
              </a:rPr>
              <a:t>2025 Full Year Return</a:t>
            </a:r>
            <a:endParaRPr lang="en-US" sz="900"/>
          </a:p>
        </p:txBody>
      </p:sp>
      <p:sp>
        <p:nvSpPr>
          <p:cNvPr id="23" name="Text 21"/>
          <p:cNvSpPr/>
          <p:nvPr/>
        </p:nvSpPr>
        <p:spPr>
          <a:xfrm>
            <a:off x="475488" y="3289554"/>
            <a:ext cx="1463040" cy="237744"/>
          </a:xfrm>
          <a:prstGeom prst="rect">
            <a:avLst/>
          </a:prstGeom>
          <a:noFill/>
          <a:ln/>
        </p:spPr>
        <p:txBody>
          <a:bodyPr wrap="square" lIns="91440" tIns="45720" rIns="91440" bIns="45720" rtlCol="0" anchor="ctr"/>
          <a:lstStyle/>
          <a:p>
            <a:pPr marL="0" indent="0">
              <a:buNone/>
            </a:pPr>
            <a:r>
              <a:rPr lang="en-US" sz="1600" b="1">
                <a:solidFill>
                  <a:srgbClr val="1A7C3E"/>
                </a:solidFill>
                <a:latin typeface="Calibri"/>
                <a:ea typeface="Calibri"/>
                <a:cs typeface="Calibri"/>
              </a:rPr>
              <a:t>+23.10%</a:t>
            </a:r>
            <a:endParaRPr lang="en-US" sz="1600">
              <a:latin typeface="Calibri"/>
              <a:ea typeface="Calibri"/>
              <a:cs typeface="Calibri"/>
            </a:endParaRPr>
          </a:p>
        </p:txBody>
      </p:sp>
      <p:sp>
        <p:nvSpPr>
          <p:cNvPr id="24" name="Text 22"/>
          <p:cNvSpPr/>
          <p:nvPr/>
        </p:nvSpPr>
        <p:spPr>
          <a:xfrm>
            <a:off x="1947672" y="3326130"/>
            <a:ext cx="2103120" cy="201168"/>
          </a:xfrm>
          <a:prstGeom prst="rect">
            <a:avLst/>
          </a:prstGeom>
          <a:noFill/>
          <a:ln/>
        </p:spPr>
        <p:txBody>
          <a:bodyPr wrap="square" rtlCol="0" anchor="b"/>
          <a:lstStyle/>
          <a:p>
            <a:pPr marL="0" indent="0">
              <a:buNone/>
            </a:pPr>
            <a:r>
              <a:rPr lang="en-US" sz="850" i="1">
                <a:solidFill>
                  <a:srgbClr val="666666"/>
                </a:solidFill>
                <a:latin typeface="Calibri" pitchFamily="34" charset="0"/>
                <a:ea typeface="Calibri" pitchFamily="34" charset="-122"/>
                <a:cs typeface="Calibri" pitchFamily="34" charset="-120"/>
              </a:rPr>
              <a:t>vs S&amp;P 500 +23.3%</a:t>
            </a:r>
            <a:endParaRPr lang="en-US" sz="850"/>
          </a:p>
        </p:txBody>
      </p:sp>
      <p:sp>
        <p:nvSpPr>
          <p:cNvPr id="25" name="Shape 23"/>
          <p:cNvSpPr/>
          <p:nvPr/>
        </p:nvSpPr>
        <p:spPr>
          <a:xfrm>
            <a:off x="347472" y="3618738"/>
            <a:ext cx="3474720" cy="493776"/>
          </a:xfrm>
          <a:prstGeom prst="rect">
            <a:avLst/>
          </a:prstGeom>
          <a:solidFill>
            <a:srgbClr val="F5F5F5"/>
          </a:solidFill>
          <a:ln w="12700">
            <a:solidFill>
              <a:srgbClr val="DDDDDD"/>
            </a:solidFill>
            <a:prstDash val="solid"/>
          </a:ln>
        </p:spPr>
        <p:txBody>
          <a:bodyPr/>
          <a:lstStyle/>
          <a:p>
            <a:endParaRPr lang="en-US" sz="1800"/>
          </a:p>
        </p:txBody>
      </p:sp>
      <p:sp>
        <p:nvSpPr>
          <p:cNvPr id="26" name="Shape 24"/>
          <p:cNvSpPr/>
          <p:nvPr/>
        </p:nvSpPr>
        <p:spPr>
          <a:xfrm>
            <a:off x="347472" y="3618738"/>
            <a:ext cx="54864" cy="493776"/>
          </a:xfrm>
          <a:prstGeom prst="rect">
            <a:avLst/>
          </a:prstGeom>
          <a:solidFill>
            <a:srgbClr val="BB0000"/>
          </a:solidFill>
          <a:ln w="12700">
            <a:solidFill>
              <a:srgbClr val="BB0000"/>
            </a:solidFill>
            <a:prstDash val="solid"/>
          </a:ln>
        </p:spPr>
        <p:txBody>
          <a:bodyPr/>
          <a:lstStyle/>
          <a:p>
            <a:endParaRPr lang="en-US" sz="1800"/>
          </a:p>
        </p:txBody>
      </p:sp>
      <p:sp>
        <p:nvSpPr>
          <p:cNvPr id="27" name="Text 25"/>
          <p:cNvSpPr/>
          <p:nvPr/>
        </p:nvSpPr>
        <p:spPr>
          <a:xfrm>
            <a:off x="475488" y="3646170"/>
            <a:ext cx="1920240" cy="201168"/>
          </a:xfrm>
          <a:prstGeom prst="rect">
            <a:avLst/>
          </a:prstGeom>
          <a:noFill/>
          <a:ln/>
        </p:spPr>
        <p:txBody>
          <a:bodyPr wrap="square" rtlCol="0" anchor="ctr"/>
          <a:lstStyle/>
          <a:p>
            <a:pPr marL="0" indent="0">
              <a:buNone/>
            </a:pPr>
            <a:r>
              <a:rPr lang="en-US" sz="900">
                <a:solidFill>
                  <a:srgbClr val="666666"/>
                </a:solidFill>
                <a:latin typeface="Calibri" pitchFamily="34" charset="0"/>
                <a:ea typeface="Calibri" pitchFamily="34" charset="-122"/>
                <a:cs typeface="Calibri" pitchFamily="34" charset="-120"/>
              </a:rPr>
              <a:t>2024 Full Year Return</a:t>
            </a:r>
            <a:endParaRPr lang="en-US" sz="900"/>
          </a:p>
        </p:txBody>
      </p:sp>
      <p:sp>
        <p:nvSpPr>
          <p:cNvPr id="28" name="Text 26"/>
          <p:cNvSpPr/>
          <p:nvPr/>
        </p:nvSpPr>
        <p:spPr>
          <a:xfrm>
            <a:off x="475488" y="3838194"/>
            <a:ext cx="1463040" cy="237744"/>
          </a:xfrm>
          <a:prstGeom prst="rect">
            <a:avLst/>
          </a:prstGeom>
          <a:noFill/>
          <a:ln/>
        </p:spPr>
        <p:txBody>
          <a:bodyPr wrap="square" rtlCol="0" anchor="ctr"/>
          <a:lstStyle/>
          <a:p>
            <a:pPr marL="0" indent="0">
              <a:buNone/>
            </a:pPr>
            <a:r>
              <a:rPr lang="en-US" sz="1600" b="1">
                <a:solidFill>
                  <a:srgbClr val="1A7C3E"/>
                </a:solidFill>
                <a:latin typeface="Calibri" pitchFamily="34" charset="0"/>
                <a:ea typeface="Calibri" pitchFamily="34" charset="-122"/>
                <a:cs typeface="Calibri" pitchFamily="34" charset="-120"/>
              </a:rPr>
              <a:t>+34.7%</a:t>
            </a:r>
            <a:endParaRPr lang="en-US" sz="1600"/>
          </a:p>
        </p:txBody>
      </p:sp>
      <p:sp>
        <p:nvSpPr>
          <p:cNvPr id="29" name="Text 27"/>
          <p:cNvSpPr/>
          <p:nvPr/>
        </p:nvSpPr>
        <p:spPr>
          <a:xfrm>
            <a:off x="1947672" y="3874770"/>
            <a:ext cx="2103120" cy="201168"/>
          </a:xfrm>
          <a:prstGeom prst="rect">
            <a:avLst/>
          </a:prstGeom>
          <a:noFill/>
          <a:ln/>
        </p:spPr>
        <p:txBody>
          <a:bodyPr wrap="square" rtlCol="0" anchor="b"/>
          <a:lstStyle/>
          <a:p>
            <a:pPr marL="0" indent="0">
              <a:buNone/>
            </a:pPr>
            <a:r>
              <a:rPr lang="en-US" sz="850" i="1">
                <a:solidFill>
                  <a:srgbClr val="666666"/>
                </a:solidFill>
                <a:latin typeface="Calibri" pitchFamily="34" charset="0"/>
                <a:ea typeface="Calibri" pitchFamily="34" charset="-122"/>
                <a:cs typeface="Calibri" pitchFamily="34" charset="-120"/>
              </a:rPr>
              <a:t>#1 sector in 2024</a:t>
            </a:r>
            <a:endParaRPr lang="en-US" sz="850"/>
          </a:p>
        </p:txBody>
      </p:sp>
      <p:sp>
        <p:nvSpPr>
          <p:cNvPr id="30" name="Shape 28"/>
          <p:cNvSpPr/>
          <p:nvPr/>
        </p:nvSpPr>
        <p:spPr>
          <a:xfrm>
            <a:off x="347472" y="4167378"/>
            <a:ext cx="3474720" cy="493776"/>
          </a:xfrm>
          <a:prstGeom prst="rect">
            <a:avLst/>
          </a:prstGeom>
          <a:solidFill>
            <a:srgbClr val="F5F5F5"/>
          </a:solidFill>
          <a:ln w="12700">
            <a:solidFill>
              <a:srgbClr val="DDDDDD"/>
            </a:solidFill>
            <a:prstDash val="solid"/>
          </a:ln>
        </p:spPr>
        <p:txBody>
          <a:bodyPr/>
          <a:lstStyle/>
          <a:p>
            <a:endParaRPr lang="en-US" sz="1800"/>
          </a:p>
        </p:txBody>
      </p:sp>
      <p:sp>
        <p:nvSpPr>
          <p:cNvPr id="31" name="Shape 29"/>
          <p:cNvSpPr/>
          <p:nvPr/>
        </p:nvSpPr>
        <p:spPr>
          <a:xfrm>
            <a:off x="347472" y="4167378"/>
            <a:ext cx="54864" cy="493776"/>
          </a:xfrm>
          <a:prstGeom prst="rect">
            <a:avLst/>
          </a:prstGeom>
          <a:solidFill>
            <a:srgbClr val="BB0000"/>
          </a:solidFill>
          <a:ln w="12700">
            <a:solidFill>
              <a:srgbClr val="BB0000"/>
            </a:solidFill>
            <a:prstDash val="solid"/>
          </a:ln>
        </p:spPr>
        <p:txBody>
          <a:bodyPr/>
          <a:lstStyle/>
          <a:p>
            <a:endParaRPr lang="en-US" sz="1800"/>
          </a:p>
        </p:txBody>
      </p:sp>
      <p:sp>
        <p:nvSpPr>
          <p:cNvPr id="32" name="Text 30"/>
          <p:cNvSpPr/>
          <p:nvPr/>
        </p:nvSpPr>
        <p:spPr>
          <a:xfrm>
            <a:off x="475488" y="4194810"/>
            <a:ext cx="1920240" cy="201168"/>
          </a:xfrm>
          <a:prstGeom prst="rect">
            <a:avLst/>
          </a:prstGeom>
          <a:noFill/>
          <a:ln/>
        </p:spPr>
        <p:txBody>
          <a:bodyPr wrap="square" rtlCol="0" anchor="ctr"/>
          <a:lstStyle/>
          <a:p>
            <a:pPr marL="0" indent="0">
              <a:buNone/>
            </a:pPr>
            <a:r>
              <a:rPr lang="en-US" sz="900">
                <a:solidFill>
                  <a:srgbClr val="666666"/>
                </a:solidFill>
                <a:latin typeface="Calibri" pitchFamily="34" charset="0"/>
                <a:ea typeface="Calibri" pitchFamily="34" charset="-122"/>
                <a:cs typeface="Calibri" pitchFamily="34" charset="-120"/>
              </a:rPr>
              <a:t>2023 Full Year Return</a:t>
            </a:r>
            <a:endParaRPr lang="en-US" sz="900"/>
          </a:p>
        </p:txBody>
      </p:sp>
      <p:sp>
        <p:nvSpPr>
          <p:cNvPr id="33" name="Text 31"/>
          <p:cNvSpPr/>
          <p:nvPr/>
        </p:nvSpPr>
        <p:spPr>
          <a:xfrm>
            <a:off x="475488" y="4386834"/>
            <a:ext cx="1463040" cy="237744"/>
          </a:xfrm>
          <a:prstGeom prst="rect">
            <a:avLst/>
          </a:prstGeom>
          <a:noFill/>
          <a:ln/>
        </p:spPr>
        <p:txBody>
          <a:bodyPr wrap="square" rtlCol="0" anchor="ctr"/>
          <a:lstStyle/>
          <a:p>
            <a:pPr marL="0" indent="0">
              <a:buNone/>
            </a:pPr>
            <a:r>
              <a:rPr lang="en-US" sz="1600" b="1">
                <a:solidFill>
                  <a:srgbClr val="1A7C3E"/>
                </a:solidFill>
                <a:latin typeface="Calibri" pitchFamily="34" charset="0"/>
                <a:ea typeface="Calibri" pitchFamily="34" charset="-122"/>
                <a:cs typeface="Calibri" pitchFamily="34" charset="-120"/>
              </a:rPr>
              <a:t>+52.8%</a:t>
            </a:r>
            <a:endParaRPr lang="en-US" sz="1600"/>
          </a:p>
        </p:txBody>
      </p:sp>
      <p:sp>
        <p:nvSpPr>
          <p:cNvPr id="34" name="Text 32"/>
          <p:cNvSpPr/>
          <p:nvPr/>
        </p:nvSpPr>
        <p:spPr>
          <a:xfrm>
            <a:off x="1947672" y="4423410"/>
            <a:ext cx="2103120" cy="201168"/>
          </a:xfrm>
          <a:prstGeom prst="rect">
            <a:avLst/>
          </a:prstGeom>
          <a:noFill/>
          <a:ln/>
        </p:spPr>
        <p:txBody>
          <a:bodyPr wrap="square" rtlCol="0" anchor="b"/>
          <a:lstStyle/>
          <a:p>
            <a:pPr marL="0" indent="0">
              <a:buNone/>
            </a:pPr>
            <a:r>
              <a:rPr lang="en-US" sz="850" i="1">
                <a:solidFill>
                  <a:srgbClr val="666666"/>
                </a:solidFill>
                <a:latin typeface="Calibri" pitchFamily="34" charset="0"/>
                <a:ea typeface="Calibri" pitchFamily="34" charset="-122"/>
                <a:cs typeface="Calibri" pitchFamily="34" charset="-120"/>
              </a:rPr>
              <a:t>Post-bear market snap-back</a:t>
            </a:r>
            <a:endParaRPr lang="en-US" sz="850"/>
          </a:p>
        </p:txBody>
      </p:sp>
      <p:sp>
        <p:nvSpPr>
          <p:cNvPr id="35" name="Shape 33"/>
          <p:cNvSpPr/>
          <p:nvPr/>
        </p:nvSpPr>
        <p:spPr>
          <a:xfrm>
            <a:off x="347472" y="4716018"/>
            <a:ext cx="3474720" cy="493776"/>
          </a:xfrm>
          <a:prstGeom prst="rect">
            <a:avLst/>
          </a:prstGeom>
          <a:solidFill>
            <a:srgbClr val="F5F5F5"/>
          </a:solidFill>
          <a:ln w="12700">
            <a:solidFill>
              <a:srgbClr val="DDDDDD"/>
            </a:solidFill>
            <a:prstDash val="solid"/>
          </a:ln>
        </p:spPr>
        <p:txBody>
          <a:bodyPr/>
          <a:lstStyle/>
          <a:p>
            <a:endParaRPr lang="en-US" sz="1800"/>
          </a:p>
        </p:txBody>
      </p:sp>
      <p:sp>
        <p:nvSpPr>
          <p:cNvPr id="36" name="Shape 34"/>
          <p:cNvSpPr/>
          <p:nvPr/>
        </p:nvSpPr>
        <p:spPr>
          <a:xfrm>
            <a:off x="347472" y="4716018"/>
            <a:ext cx="54864" cy="493776"/>
          </a:xfrm>
          <a:prstGeom prst="rect">
            <a:avLst/>
          </a:prstGeom>
          <a:solidFill>
            <a:srgbClr val="BB0000"/>
          </a:solidFill>
          <a:ln w="12700">
            <a:solidFill>
              <a:srgbClr val="BB0000"/>
            </a:solidFill>
            <a:prstDash val="solid"/>
          </a:ln>
        </p:spPr>
        <p:txBody>
          <a:bodyPr/>
          <a:lstStyle/>
          <a:p>
            <a:endParaRPr lang="en-US" sz="1800"/>
          </a:p>
        </p:txBody>
      </p:sp>
      <p:sp>
        <p:nvSpPr>
          <p:cNvPr id="37" name="Text 35"/>
          <p:cNvSpPr/>
          <p:nvPr/>
        </p:nvSpPr>
        <p:spPr>
          <a:xfrm>
            <a:off x="475488" y="4743450"/>
            <a:ext cx="1920240" cy="201168"/>
          </a:xfrm>
          <a:prstGeom prst="rect">
            <a:avLst/>
          </a:prstGeom>
          <a:noFill/>
          <a:ln/>
        </p:spPr>
        <p:txBody>
          <a:bodyPr wrap="square" rtlCol="0" anchor="ctr"/>
          <a:lstStyle/>
          <a:p>
            <a:pPr marL="0" indent="0">
              <a:buNone/>
            </a:pPr>
            <a:r>
              <a:rPr lang="en-US" sz="900">
                <a:solidFill>
                  <a:srgbClr val="666666"/>
                </a:solidFill>
                <a:latin typeface="Calibri" pitchFamily="34" charset="0"/>
                <a:ea typeface="Calibri" pitchFamily="34" charset="-122"/>
                <a:cs typeface="Calibri" pitchFamily="34" charset="-120"/>
              </a:rPr>
              <a:t>XLC P/E Ratio (TTM)</a:t>
            </a:r>
            <a:endParaRPr lang="en-US" sz="900"/>
          </a:p>
        </p:txBody>
      </p:sp>
      <p:sp>
        <p:nvSpPr>
          <p:cNvPr id="38" name="Text 36"/>
          <p:cNvSpPr/>
          <p:nvPr/>
        </p:nvSpPr>
        <p:spPr>
          <a:xfrm>
            <a:off x="475488" y="4935474"/>
            <a:ext cx="1463040" cy="237744"/>
          </a:xfrm>
          <a:prstGeom prst="rect">
            <a:avLst/>
          </a:prstGeom>
          <a:noFill/>
          <a:ln/>
        </p:spPr>
        <p:txBody>
          <a:bodyPr wrap="square" rtlCol="0" anchor="ctr"/>
          <a:lstStyle/>
          <a:p>
            <a:pPr marL="0" indent="0">
              <a:buNone/>
            </a:pPr>
            <a:r>
              <a:rPr lang="en-US" sz="1600" b="1" dirty="0">
                <a:solidFill>
                  <a:srgbClr val="BB0000"/>
                </a:solidFill>
                <a:latin typeface="Calibri" pitchFamily="34" charset="0"/>
                <a:ea typeface="Calibri" pitchFamily="34" charset="-122"/>
                <a:cs typeface="Calibri" pitchFamily="34" charset="-120"/>
              </a:rPr>
              <a:t>25.31x</a:t>
            </a:r>
            <a:endParaRPr lang="en-US" sz="1600" dirty="0"/>
          </a:p>
        </p:txBody>
      </p:sp>
      <p:sp>
        <p:nvSpPr>
          <p:cNvPr id="39" name="Text 37"/>
          <p:cNvSpPr/>
          <p:nvPr/>
        </p:nvSpPr>
        <p:spPr>
          <a:xfrm>
            <a:off x="1947672" y="4972050"/>
            <a:ext cx="2103120" cy="201168"/>
          </a:xfrm>
          <a:prstGeom prst="rect">
            <a:avLst/>
          </a:prstGeom>
          <a:noFill/>
          <a:ln/>
        </p:spPr>
        <p:txBody>
          <a:bodyPr wrap="square" rtlCol="0" anchor="b"/>
          <a:lstStyle/>
          <a:p>
            <a:pPr marL="0" indent="0">
              <a:buNone/>
            </a:pPr>
            <a:r>
              <a:rPr lang="en-US" sz="850" i="1">
                <a:solidFill>
                  <a:srgbClr val="666666"/>
                </a:solidFill>
                <a:latin typeface="Calibri" pitchFamily="34" charset="0"/>
                <a:ea typeface="Calibri" pitchFamily="34" charset="-122"/>
                <a:cs typeface="Calibri" pitchFamily="34" charset="-120"/>
              </a:rPr>
              <a:t>Reasonable vs growth history</a:t>
            </a:r>
            <a:endParaRPr lang="en-US" sz="850"/>
          </a:p>
        </p:txBody>
      </p:sp>
      <p:sp>
        <p:nvSpPr>
          <p:cNvPr id="40" name="Shape 38"/>
          <p:cNvSpPr/>
          <p:nvPr/>
        </p:nvSpPr>
        <p:spPr>
          <a:xfrm>
            <a:off x="4069080" y="1972818"/>
            <a:ext cx="4754880" cy="3291840"/>
          </a:xfrm>
          <a:prstGeom prst="rect">
            <a:avLst/>
          </a:prstGeom>
          <a:solidFill>
            <a:srgbClr val="F5F5F5"/>
          </a:solidFill>
          <a:ln w="12700">
            <a:solidFill>
              <a:srgbClr val="DDDDDD"/>
            </a:solidFill>
            <a:prstDash val="solid"/>
          </a:ln>
        </p:spPr>
        <p:txBody>
          <a:bodyPr/>
          <a:lstStyle/>
          <a:p>
            <a:endParaRPr lang="en-US" sz="1800"/>
          </a:p>
        </p:txBody>
      </p:sp>
      <p:sp>
        <p:nvSpPr>
          <p:cNvPr id="41" name="Shape 39"/>
          <p:cNvSpPr/>
          <p:nvPr/>
        </p:nvSpPr>
        <p:spPr>
          <a:xfrm>
            <a:off x="4434840" y="4257241"/>
            <a:ext cx="4297680" cy="0"/>
          </a:xfrm>
          <a:prstGeom prst="line">
            <a:avLst/>
          </a:prstGeom>
          <a:noFill/>
          <a:ln w="9525">
            <a:solidFill>
              <a:srgbClr val="DDDDDD"/>
            </a:solidFill>
            <a:prstDash val="dash"/>
          </a:ln>
        </p:spPr>
        <p:txBody>
          <a:bodyPr/>
          <a:lstStyle/>
          <a:p>
            <a:endParaRPr lang="en-US" sz="1800"/>
          </a:p>
        </p:txBody>
      </p:sp>
      <p:sp>
        <p:nvSpPr>
          <p:cNvPr id="42" name="Text 40"/>
          <p:cNvSpPr/>
          <p:nvPr/>
        </p:nvSpPr>
        <p:spPr>
          <a:xfrm>
            <a:off x="4069080" y="4147513"/>
            <a:ext cx="365760" cy="219456"/>
          </a:xfrm>
          <a:prstGeom prst="rect">
            <a:avLst/>
          </a:prstGeom>
          <a:noFill/>
          <a:ln/>
        </p:spPr>
        <p:txBody>
          <a:bodyPr wrap="square" rtlCol="0" anchor="ctr"/>
          <a:lstStyle/>
          <a:p>
            <a:pPr marL="0" indent="0" algn="r">
              <a:buNone/>
            </a:pPr>
            <a:r>
              <a:rPr lang="en-US" sz="750">
                <a:solidFill>
                  <a:srgbClr val="666666"/>
                </a:solidFill>
                <a:latin typeface="Calibri" pitchFamily="34" charset="0"/>
                <a:ea typeface="Calibri" pitchFamily="34" charset="-122"/>
                <a:cs typeface="Calibri" pitchFamily="34" charset="-120"/>
              </a:rPr>
              <a:t>-25%</a:t>
            </a:r>
            <a:endParaRPr lang="en-US" sz="750"/>
          </a:p>
        </p:txBody>
      </p:sp>
      <p:sp>
        <p:nvSpPr>
          <p:cNvPr id="43" name="Shape 41"/>
          <p:cNvSpPr/>
          <p:nvPr/>
        </p:nvSpPr>
        <p:spPr>
          <a:xfrm>
            <a:off x="4434840" y="2980235"/>
            <a:ext cx="4297680" cy="0"/>
          </a:xfrm>
          <a:prstGeom prst="line">
            <a:avLst/>
          </a:prstGeom>
          <a:noFill/>
          <a:ln w="9525">
            <a:solidFill>
              <a:srgbClr val="DDDDDD"/>
            </a:solidFill>
            <a:prstDash val="dash"/>
          </a:ln>
        </p:spPr>
        <p:txBody>
          <a:bodyPr/>
          <a:lstStyle/>
          <a:p>
            <a:endParaRPr lang="en-US" sz="1800"/>
          </a:p>
        </p:txBody>
      </p:sp>
      <p:sp>
        <p:nvSpPr>
          <p:cNvPr id="44" name="Text 42"/>
          <p:cNvSpPr/>
          <p:nvPr/>
        </p:nvSpPr>
        <p:spPr>
          <a:xfrm>
            <a:off x="4069080" y="2870507"/>
            <a:ext cx="365760" cy="219456"/>
          </a:xfrm>
          <a:prstGeom prst="rect">
            <a:avLst/>
          </a:prstGeom>
          <a:noFill/>
          <a:ln/>
        </p:spPr>
        <p:txBody>
          <a:bodyPr wrap="square" rtlCol="0" anchor="ctr"/>
          <a:lstStyle/>
          <a:p>
            <a:pPr marL="0" indent="0" algn="r">
              <a:buNone/>
            </a:pPr>
            <a:r>
              <a:rPr lang="en-US" sz="750">
                <a:solidFill>
                  <a:srgbClr val="666666"/>
                </a:solidFill>
                <a:latin typeface="Calibri" pitchFamily="34" charset="0"/>
                <a:ea typeface="Calibri" pitchFamily="34" charset="-122"/>
                <a:cs typeface="Calibri" pitchFamily="34" charset="-120"/>
              </a:rPr>
              <a:t>+25%</a:t>
            </a:r>
            <a:endParaRPr lang="en-US" sz="750"/>
          </a:p>
        </p:txBody>
      </p:sp>
      <p:sp>
        <p:nvSpPr>
          <p:cNvPr id="45" name="Shape 43"/>
          <p:cNvSpPr/>
          <p:nvPr/>
        </p:nvSpPr>
        <p:spPr>
          <a:xfrm>
            <a:off x="4434840" y="2341731"/>
            <a:ext cx="4297680" cy="0"/>
          </a:xfrm>
          <a:prstGeom prst="line">
            <a:avLst/>
          </a:prstGeom>
          <a:noFill/>
          <a:ln w="9525">
            <a:solidFill>
              <a:srgbClr val="DDDDDD"/>
            </a:solidFill>
            <a:prstDash val="dash"/>
          </a:ln>
        </p:spPr>
        <p:txBody>
          <a:bodyPr/>
          <a:lstStyle/>
          <a:p>
            <a:endParaRPr lang="en-US" sz="1800"/>
          </a:p>
        </p:txBody>
      </p:sp>
      <p:sp>
        <p:nvSpPr>
          <p:cNvPr id="46" name="Text 44"/>
          <p:cNvSpPr/>
          <p:nvPr/>
        </p:nvSpPr>
        <p:spPr>
          <a:xfrm>
            <a:off x="4069080" y="2232003"/>
            <a:ext cx="365760" cy="219456"/>
          </a:xfrm>
          <a:prstGeom prst="rect">
            <a:avLst/>
          </a:prstGeom>
          <a:noFill/>
          <a:ln/>
        </p:spPr>
        <p:txBody>
          <a:bodyPr wrap="square" rtlCol="0" anchor="ctr"/>
          <a:lstStyle/>
          <a:p>
            <a:pPr marL="0" indent="0" algn="r">
              <a:buNone/>
            </a:pPr>
            <a:r>
              <a:rPr lang="en-US" sz="750">
                <a:solidFill>
                  <a:srgbClr val="666666"/>
                </a:solidFill>
                <a:latin typeface="Calibri" pitchFamily="34" charset="0"/>
                <a:ea typeface="Calibri" pitchFamily="34" charset="-122"/>
                <a:cs typeface="Calibri" pitchFamily="34" charset="-120"/>
              </a:rPr>
              <a:t>+50%</a:t>
            </a:r>
            <a:endParaRPr lang="en-US" sz="750"/>
          </a:p>
        </p:txBody>
      </p:sp>
      <p:sp>
        <p:nvSpPr>
          <p:cNvPr id="47" name="Shape 45"/>
          <p:cNvSpPr/>
          <p:nvPr/>
        </p:nvSpPr>
        <p:spPr>
          <a:xfrm>
            <a:off x="4434840" y="3618738"/>
            <a:ext cx="4297680" cy="0"/>
          </a:xfrm>
          <a:prstGeom prst="line">
            <a:avLst/>
          </a:prstGeom>
          <a:noFill/>
          <a:ln w="15240">
            <a:solidFill>
              <a:srgbClr val="333333"/>
            </a:solidFill>
            <a:prstDash val="solid"/>
          </a:ln>
        </p:spPr>
        <p:txBody>
          <a:bodyPr/>
          <a:lstStyle/>
          <a:p>
            <a:endParaRPr lang="en-US" sz="1800"/>
          </a:p>
        </p:txBody>
      </p:sp>
      <p:sp>
        <p:nvSpPr>
          <p:cNvPr id="48" name="Text 46"/>
          <p:cNvSpPr/>
          <p:nvPr/>
        </p:nvSpPr>
        <p:spPr>
          <a:xfrm>
            <a:off x="4069080" y="3509010"/>
            <a:ext cx="365760" cy="219456"/>
          </a:xfrm>
          <a:prstGeom prst="rect">
            <a:avLst/>
          </a:prstGeom>
          <a:noFill/>
          <a:ln/>
        </p:spPr>
        <p:txBody>
          <a:bodyPr wrap="square" rtlCol="0" anchor="ctr"/>
          <a:lstStyle/>
          <a:p>
            <a:pPr marL="0" indent="0" algn="r">
              <a:buNone/>
            </a:pPr>
            <a:r>
              <a:rPr lang="en-US" sz="750" b="1">
                <a:solidFill>
                  <a:srgbClr val="333333"/>
                </a:solidFill>
                <a:latin typeface="Calibri" pitchFamily="34" charset="0"/>
                <a:ea typeface="Calibri" pitchFamily="34" charset="-122"/>
                <a:cs typeface="Calibri" pitchFamily="34" charset="-120"/>
              </a:rPr>
              <a:t>0%</a:t>
            </a:r>
            <a:endParaRPr lang="en-US" sz="750"/>
          </a:p>
        </p:txBody>
      </p:sp>
      <p:sp>
        <p:nvSpPr>
          <p:cNvPr id="49" name="Shape 47"/>
          <p:cNvSpPr/>
          <p:nvPr/>
        </p:nvSpPr>
        <p:spPr>
          <a:xfrm>
            <a:off x="4714189" y="3618739"/>
            <a:ext cx="515722" cy="960309"/>
          </a:xfrm>
          <a:prstGeom prst="rect">
            <a:avLst/>
          </a:prstGeom>
          <a:solidFill>
            <a:srgbClr val="BB0000"/>
          </a:solidFill>
          <a:ln w="12700">
            <a:solidFill>
              <a:srgbClr val="BB0000"/>
            </a:solidFill>
            <a:prstDash val="solid"/>
          </a:ln>
        </p:spPr>
        <p:txBody>
          <a:bodyPr/>
          <a:lstStyle/>
          <a:p>
            <a:endParaRPr lang="en-US" sz="1800"/>
          </a:p>
        </p:txBody>
      </p:sp>
      <p:sp>
        <p:nvSpPr>
          <p:cNvPr id="50" name="Text 48"/>
          <p:cNvSpPr/>
          <p:nvPr/>
        </p:nvSpPr>
        <p:spPr>
          <a:xfrm>
            <a:off x="4622749" y="4606479"/>
            <a:ext cx="698602" cy="219456"/>
          </a:xfrm>
          <a:prstGeom prst="rect">
            <a:avLst/>
          </a:prstGeom>
          <a:noFill/>
          <a:ln/>
        </p:spPr>
        <p:txBody>
          <a:bodyPr wrap="square" rtlCol="0" anchor="ctr"/>
          <a:lstStyle/>
          <a:p>
            <a:pPr marL="0" indent="0" algn="ctr">
              <a:buNone/>
            </a:pPr>
            <a:r>
              <a:rPr lang="en-US" sz="1050" b="1">
                <a:solidFill>
                  <a:srgbClr val="BB0000"/>
                </a:solidFill>
                <a:latin typeface="Calibri" pitchFamily="34" charset="0"/>
                <a:ea typeface="Calibri" pitchFamily="34" charset="-122"/>
                <a:cs typeface="Calibri" pitchFamily="34" charset="-120"/>
              </a:rPr>
              <a:t>-37.6%</a:t>
            </a:r>
            <a:endParaRPr lang="en-US" sz="1050"/>
          </a:p>
        </p:txBody>
      </p:sp>
      <p:sp>
        <p:nvSpPr>
          <p:cNvPr id="51" name="Text 49"/>
          <p:cNvSpPr/>
          <p:nvPr/>
        </p:nvSpPr>
        <p:spPr>
          <a:xfrm>
            <a:off x="4622749" y="5301234"/>
            <a:ext cx="698602" cy="219456"/>
          </a:xfrm>
          <a:prstGeom prst="rect">
            <a:avLst/>
          </a:prstGeom>
          <a:noFill/>
          <a:ln/>
        </p:spPr>
        <p:txBody>
          <a:bodyPr wrap="square" rtlCol="0" anchor="ctr"/>
          <a:lstStyle/>
          <a:p>
            <a:pPr marL="0" indent="0" algn="ctr">
              <a:buNone/>
            </a:pPr>
            <a:r>
              <a:rPr lang="en-US" sz="1100" b="1">
                <a:solidFill>
                  <a:srgbClr val="333333"/>
                </a:solidFill>
                <a:latin typeface="Calibri" pitchFamily="34" charset="0"/>
                <a:ea typeface="Calibri" pitchFamily="34" charset="-122"/>
                <a:cs typeface="Calibri" pitchFamily="34" charset="-120"/>
              </a:rPr>
              <a:t>2022</a:t>
            </a:r>
            <a:endParaRPr lang="en-US" sz="1100"/>
          </a:p>
        </p:txBody>
      </p:sp>
      <p:sp>
        <p:nvSpPr>
          <p:cNvPr id="52" name="Shape 50"/>
          <p:cNvSpPr/>
          <p:nvPr/>
        </p:nvSpPr>
        <p:spPr>
          <a:xfrm>
            <a:off x="5788609" y="2297564"/>
            <a:ext cx="515722" cy="1321175"/>
          </a:xfrm>
          <a:prstGeom prst="rect">
            <a:avLst/>
          </a:prstGeom>
          <a:solidFill>
            <a:srgbClr val="1A7C3E"/>
          </a:solidFill>
          <a:ln w="12700">
            <a:solidFill>
              <a:srgbClr val="1A7C3E"/>
            </a:solidFill>
            <a:prstDash val="solid"/>
          </a:ln>
        </p:spPr>
        <p:txBody>
          <a:bodyPr/>
          <a:lstStyle/>
          <a:p>
            <a:endParaRPr lang="en-US" sz="1800"/>
          </a:p>
        </p:txBody>
      </p:sp>
      <p:sp>
        <p:nvSpPr>
          <p:cNvPr id="53" name="Text 51"/>
          <p:cNvSpPr/>
          <p:nvPr/>
        </p:nvSpPr>
        <p:spPr>
          <a:xfrm>
            <a:off x="5697169" y="2103571"/>
            <a:ext cx="698602" cy="219456"/>
          </a:xfrm>
          <a:prstGeom prst="rect">
            <a:avLst/>
          </a:prstGeom>
          <a:noFill/>
          <a:ln/>
        </p:spPr>
        <p:txBody>
          <a:bodyPr wrap="square" rtlCol="0" anchor="ctr"/>
          <a:lstStyle/>
          <a:p>
            <a:pPr marL="0" indent="0" algn="ctr">
              <a:buNone/>
            </a:pPr>
            <a:r>
              <a:rPr lang="en-US" sz="1050" b="1">
                <a:solidFill>
                  <a:srgbClr val="1A7C3E"/>
                </a:solidFill>
                <a:latin typeface="Calibri" pitchFamily="34" charset="0"/>
                <a:ea typeface="Calibri" pitchFamily="34" charset="-122"/>
                <a:cs typeface="Calibri" pitchFamily="34" charset="-120"/>
              </a:rPr>
              <a:t>+52.8%</a:t>
            </a:r>
            <a:endParaRPr lang="en-US" sz="1050"/>
          </a:p>
        </p:txBody>
      </p:sp>
      <p:sp>
        <p:nvSpPr>
          <p:cNvPr id="54" name="Text 52"/>
          <p:cNvSpPr/>
          <p:nvPr/>
        </p:nvSpPr>
        <p:spPr>
          <a:xfrm>
            <a:off x="5697169" y="5301234"/>
            <a:ext cx="698602" cy="219456"/>
          </a:xfrm>
          <a:prstGeom prst="rect">
            <a:avLst/>
          </a:prstGeom>
          <a:noFill/>
          <a:ln/>
        </p:spPr>
        <p:txBody>
          <a:bodyPr wrap="square" rtlCol="0" anchor="ctr"/>
          <a:lstStyle/>
          <a:p>
            <a:pPr marL="0" indent="0" algn="ctr">
              <a:buNone/>
            </a:pPr>
            <a:r>
              <a:rPr lang="en-US" sz="1100" b="1">
                <a:solidFill>
                  <a:srgbClr val="333333"/>
                </a:solidFill>
                <a:latin typeface="Calibri" pitchFamily="34" charset="0"/>
                <a:ea typeface="Calibri" pitchFamily="34" charset="-122"/>
                <a:cs typeface="Calibri" pitchFamily="34" charset="-120"/>
              </a:rPr>
              <a:t>2023</a:t>
            </a:r>
            <a:endParaRPr lang="en-US" sz="1100"/>
          </a:p>
        </p:txBody>
      </p:sp>
      <p:sp>
        <p:nvSpPr>
          <p:cNvPr id="55" name="Shape 53"/>
          <p:cNvSpPr/>
          <p:nvPr/>
        </p:nvSpPr>
        <p:spPr>
          <a:xfrm>
            <a:off x="6863029" y="2732496"/>
            <a:ext cx="515722" cy="886243"/>
          </a:xfrm>
          <a:prstGeom prst="rect">
            <a:avLst/>
          </a:prstGeom>
          <a:solidFill>
            <a:srgbClr val="1A7C3E"/>
          </a:solidFill>
          <a:ln w="12700">
            <a:solidFill>
              <a:srgbClr val="1A7C3E"/>
            </a:solidFill>
            <a:prstDash val="solid"/>
          </a:ln>
        </p:spPr>
        <p:txBody>
          <a:bodyPr/>
          <a:lstStyle/>
          <a:p>
            <a:endParaRPr lang="en-US" sz="1800"/>
          </a:p>
        </p:txBody>
      </p:sp>
      <p:sp>
        <p:nvSpPr>
          <p:cNvPr id="56" name="Text 54"/>
          <p:cNvSpPr/>
          <p:nvPr/>
        </p:nvSpPr>
        <p:spPr>
          <a:xfrm>
            <a:off x="6771589" y="2494751"/>
            <a:ext cx="698602" cy="219456"/>
          </a:xfrm>
          <a:prstGeom prst="rect">
            <a:avLst/>
          </a:prstGeom>
          <a:noFill/>
          <a:ln/>
        </p:spPr>
        <p:txBody>
          <a:bodyPr wrap="square" rtlCol="0" anchor="ctr"/>
          <a:lstStyle/>
          <a:p>
            <a:pPr marL="0" indent="0" algn="ctr">
              <a:buNone/>
            </a:pPr>
            <a:r>
              <a:rPr lang="en-US" sz="1050" b="1">
                <a:solidFill>
                  <a:srgbClr val="1A7C3E"/>
                </a:solidFill>
                <a:latin typeface="Calibri" pitchFamily="34" charset="0"/>
                <a:ea typeface="Calibri" pitchFamily="34" charset="-122"/>
                <a:cs typeface="Calibri" pitchFamily="34" charset="-120"/>
              </a:rPr>
              <a:t>+34.7%</a:t>
            </a:r>
            <a:endParaRPr lang="en-US" sz="1050"/>
          </a:p>
        </p:txBody>
      </p:sp>
      <p:sp>
        <p:nvSpPr>
          <p:cNvPr id="57" name="Text 55"/>
          <p:cNvSpPr/>
          <p:nvPr/>
        </p:nvSpPr>
        <p:spPr>
          <a:xfrm>
            <a:off x="6771589" y="5301234"/>
            <a:ext cx="698602" cy="219456"/>
          </a:xfrm>
          <a:prstGeom prst="rect">
            <a:avLst/>
          </a:prstGeom>
          <a:noFill/>
          <a:ln/>
        </p:spPr>
        <p:txBody>
          <a:bodyPr wrap="square" rtlCol="0" anchor="ctr"/>
          <a:lstStyle/>
          <a:p>
            <a:pPr marL="0" indent="0" algn="ctr">
              <a:buNone/>
            </a:pPr>
            <a:r>
              <a:rPr lang="en-US" sz="1100" b="1">
                <a:solidFill>
                  <a:srgbClr val="333333"/>
                </a:solidFill>
                <a:latin typeface="Calibri" pitchFamily="34" charset="0"/>
                <a:ea typeface="Calibri" pitchFamily="34" charset="-122"/>
                <a:cs typeface="Calibri" pitchFamily="34" charset="-120"/>
              </a:rPr>
              <a:t>2024</a:t>
            </a:r>
            <a:endParaRPr lang="en-US" sz="1100"/>
          </a:p>
        </p:txBody>
      </p:sp>
      <p:sp>
        <p:nvSpPr>
          <p:cNvPr id="58" name="Shape 56"/>
          <p:cNvSpPr/>
          <p:nvPr/>
        </p:nvSpPr>
        <p:spPr>
          <a:xfrm>
            <a:off x="7937449" y="3105326"/>
            <a:ext cx="515722" cy="524350"/>
          </a:xfrm>
          <a:prstGeom prst="rect">
            <a:avLst/>
          </a:prstGeom>
          <a:solidFill>
            <a:srgbClr val="1A7C3E"/>
          </a:solidFill>
          <a:ln w="12700">
            <a:solidFill>
              <a:srgbClr val="1A7C3E"/>
            </a:solidFill>
            <a:prstDash val="solid"/>
          </a:ln>
        </p:spPr>
        <p:txBody>
          <a:bodyPr/>
          <a:lstStyle/>
          <a:p>
            <a:endParaRPr lang="en-US" sz="1800"/>
          </a:p>
        </p:txBody>
      </p:sp>
      <p:sp>
        <p:nvSpPr>
          <p:cNvPr id="59" name="Text 57"/>
          <p:cNvSpPr/>
          <p:nvPr/>
        </p:nvSpPr>
        <p:spPr>
          <a:xfrm>
            <a:off x="7851478" y="2862113"/>
            <a:ext cx="698602" cy="219456"/>
          </a:xfrm>
          <a:prstGeom prst="rect">
            <a:avLst/>
          </a:prstGeom>
          <a:noFill/>
          <a:ln/>
        </p:spPr>
        <p:txBody>
          <a:bodyPr wrap="square" lIns="91440" tIns="45720" rIns="91440" bIns="45720" rtlCol="0" anchor="ctr"/>
          <a:lstStyle/>
          <a:p>
            <a:pPr marL="0" indent="0" algn="ctr">
              <a:buNone/>
            </a:pPr>
            <a:r>
              <a:rPr lang="en-US" sz="1050" b="1">
                <a:solidFill>
                  <a:srgbClr val="1A7C3E"/>
                </a:solidFill>
                <a:latin typeface="Calibri"/>
                <a:ea typeface="Calibri"/>
                <a:cs typeface="Calibri"/>
              </a:rPr>
              <a:t>+23.10%</a:t>
            </a:r>
            <a:endParaRPr lang="en-US" sz="1050">
              <a:latin typeface="Calibri"/>
              <a:ea typeface="Calibri"/>
              <a:cs typeface="Calibri"/>
            </a:endParaRPr>
          </a:p>
        </p:txBody>
      </p:sp>
      <p:sp>
        <p:nvSpPr>
          <p:cNvPr id="60" name="Text 58"/>
          <p:cNvSpPr/>
          <p:nvPr/>
        </p:nvSpPr>
        <p:spPr>
          <a:xfrm>
            <a:off x="7846009" y="5301234"/>
            <a:ext cx="698602" cy="219456"/>
          </a:xfrm>
          <a:prstGeom prst="rect">
            <a:avLst/>
          </a:prstGeom>
          <a:noFill/>
          <a:ln/>
        </p:spPr>
        <p:txBody>
          <a:bodyPr wrap="square" rtlCol="0" anchor="ctr"/>
          <a:lstStyle/>
          <a:p>
            <a:pPr marL="0" indent="0" algn="ctr">
              <a:buNone/>
            </a:pPr>
            <a:r>
              <a:rPr lang="en-US" sz="1100" b="1">
                <a:solidFill>
                  <a:srgbClr val="333333"/>
                </a:solidFill>
                <a:latin typeface="Calibri" pitchFamily="34" charset="0"/>
                <a:ea typeface="Calibri" pitchFamily="34" charset="-122"/>
                <a:cs typeface="Calibri" pitchFamily="34" charset="-120"/>
              </a:rPr>
              <a:t>2025</a:t>
            </a:r>
            <a:endParaRPr lang="en-US" sz="1100"/>
          </a:p>
        </p:txBody>
      </p:sp>
      <p:sp>
        <p:nvSpPr>
          <p:cNvPr id="61" name="Text 59"/>
          <p:cNvSpPr/>
          <p:nvPr/>
        </p:nvSpPr>
        <p:spPr>
          <a:xfrm>
            <a:off x="4069080" y="1936242"/>
            <a:ext cx="4754880" cy="201168"/>
          </a:xfrm>
          <a:prstGeom prst="rect">
            <a:avLst/>
          </a:prstGeom>
          <a:noFill/>
          <a:ln/>
        </p:spPr>
        <p:txBody>
          <a:bodyPr wrap="square" rtlCol="0" anchor="ctr"/>
          <a:lstStyle/>
          <a:p>
            <a:pPr marL="0" indent="0" algn="ctr">
              <a:buNone/>
            </a:pPr>
            <a:r>
              <a:rPr lang="en-US" sz="1000" b="1">
                <a:solidFill>
                  <a:srgbClr val="BB0000"/>
                </a:solidFill>
                <a:latin typeface="Calibri" pitchFamily="34" charset="0"/>
                <a:ea typeface="Calibri" pitchFamily="34" charset="-122"/>
                <a:cs typeface="Calibri" pitchFamily="34" charset="-120"/>
              </a:rPr>
              <a:t>XLC Annual Total Returns</a:t>
            </a:r>
            <a:endParaRPr lang="en-US" sz="1000"/>
          </a:p>
        </p:txBody>
      </p:sp>
      <p:sp>
        <p:nvSpPr>
          <p:cNvPr id="62" name="Text 60"/>
          <p:cNvSpPr/>
          <p:nvPr/>
        </p:nvSpPr>
        <p:spPr>
          <a:xfrm>
            <a:off x="3840480" y="5731002"/>
            <a:ext cx="5120640" cy="201168"/>
          </a:xfrm>
          <a:prstGeom prst="rect">
            <a:avLst/>
          </a:prstGeom>
          <a:noFill/>
          <a:ln/>
        </p:spPr>
        <p:txBody>
          <a:bodyPr wrap="square" rtlCol="0" anchor="ctr"/>
          <a:lstStyle/>
          <a:p>
            <a:pPr marL="0" indent="0" algn="r">
              <a:buNone/>
            </a:pPr>
            <a:r>
              <a:rPr lang="en-US" sz="750" i="1">
                <a:solidFill>
                  <a:srgbClr val="666666"/>
                </a:solidFill>
                <a:latin typeface="Calibri" pitchFamily="34" charset="0"/>
                <a:ea typeface="Calibri" pitchFamily="34" charset="-122"/>
                <a:cs typeface="Calibri" pitchFamily="34" charset="-120"/>
              </a:rPr>
              <a:t>Source: Yahoo Finance, State Street SPDR. XLC YTD return as of March 23, 2026 market close ($117.75). Annual returns are total return net of fees.</a:t>
            </a:r>
            <a:endParaRPr lang="en-US" sz="75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F809E-70AA-2F29-507C-1ED823711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44AAE4-A338-E82D-D629-6A0F7E9947E4}"/>
              </a:ext>
            </a:extLst>
          </p:cNvPr>
          <p:cNvSpPr>
            <a:spLocks noGrp="1"/>
          </p:cNvSpPr>
          <p:nvPr>
            <p:ph type="title"/>
          </p:nvPr>
        </p:nvSpPr>
        <p:spPr>
          <a:xfrm>
            <a:off x="235428" y="251927"/>
            <a:ext cx="6445290" cy="653682"/>
          </a:xfrm>
        </p:spPr>
        <p:txBody>
          <a:bodyPr>
            <a:normAutofit fontScale="90000"/>
          </a:bodyPr>
          <a:lstStyle/>
          <a:p>
            <a:r>
              <a:rPr lang="en-US" dirty="0">
                <a:latin typeface="Calibri (Body)"/>
              </a:rPr>
              <a:t>Business Analysis</a:t>
            </a:r>
          </a:p>
        </p:txBody>
      </p:sp>
      <p:sp>
        <p:nvSpPr>
          <p:cNvPr id="8" name="Rectangle: Rounded Corners 7">
            <a:extLst>
              <a:ext uri="{FF2B5EF4-FFF2-40B4-BE49-F238E27FC236}">
                <a16:creationId xmlns:a16="http://schemas.microsoft.com/office/drawing/2014/main" id="{02C2C57A-4D72-C731-F824-881526E51FB8}"/>
              </a:ext>
            </a:extLst>
          </p:cNvPr>
          <p:cNvSpPr/>
          <p:nvPr/>
        </p:nvSpPr>
        <p:spPr>
          <a:xfrm>
            <a:off x="503855" y="4907902"/>
            <a:ext cx="3918857" cy="979714"/>
          </a:xfrm>
          <a:prstGeom prst="roundRect">
            <a:avLst/>
          </a:prstGeom>
          <a:solidFill>
            <a:srgbClr val="BB0000"/>
          </a:solidFill>
          <a:ln w="19050">
            <a:solidFill>
              <a:srgbClr val="B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solidFill>
            </a:endParaRPr>
          </a:p>
          <a:p>
            <a:pPr algn="ctr"/>
            <a:r>
              <a:rPr lang="en-US" sz="1200" dirty="0">
                <a:solidFill>
                  <a:schemeClr val="bg1"/>
                </a:solidFill>
              </a:rPr>
              <a:t>The sector is in a mature phase, characterized by large, established firms and slower structural growth, but continued innovation in AI, streaming, and digital platforms is sustaining expansion and preventing decline.</a:t>
            </a:r>
          </a:p>
          <a:p>
            <a:pPr algn="ctr"/>
            <a:endParaRPr lang="en-US" dirty="0"/>
          </a:p>
        </p:txBody>
      </p:sp>
      <p:sp>
        <p:nvSpPr>
          <p:cNvPr id="13" name="Rectangle: Rounded Corners 12">
            <a:extLst>
              <a:ext uri="{FF2B5EF4-FFF2-40B4-BE49-F238E27FC236}">
                <a16:creationId xmlns:a16="http://schemas.microsoft.com/office/drawing/2014/main" id="{4CD520FE-7364-A4CD-B52A-078F28302E09}"/>
              </a:ext>
            </a:extLst>
          </p:cNvPr>
          <p:cNvSpPr/>
          <p:nvPr/>
        </p:nvSpPr>
        <p:spPr>
          <a:xfrm>
            <a:off x="4721288" y="4907901"/>
            <a:ext cx="3918857" cy="1048139"/>
          </a:xfrm>
          <a:prstGeom prst="roundRect">
            <a:avLst/>
          </a:prstGeom>
          <a:solidFill>
            <a:srgbClr val="BB0000"/>
          </a:solidFill>
          <a:ln w="19050">
            <a:solidFill>
              <a:srgbClr val="B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Classified as cyclical, as performance is positively correlated with economic growth, particularly through advertising and media revenues, while still supported by stable demand for essential telecom and communication services.</a:t>
            </a:r>
          </a:p>
        </p:txBody>
      </p:sp>
      <p:sp>
        <p:nvSpPr>
          <p:cNvPr id="28" name="Rectangle: Rounded Corners 27">
            <a:extLst>
              <a:ext uri="{FF2B5EF4-FFF2-40B4-BE49-F238E27FC236}">
                <a16:creationId xmlns:a16="http://schemas.microsoft.com/office/drawing/2014/main" id="{B043932E-3BF2-930A-CE59-D76A0C6A4901}"/>
              </a:ext>
            </a:extLst>
          </p:cNvPr>
          <p:cNvSpPr/>
          <p:nvPr/>
        </p:nvSpPr>
        <p:spPr>
          <a:xfrm>
            <a:off x="503855" y="1324947"/>
            <a:ext cx="3844210" cy="3359020"/>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Rounded Corners 28">
            <a:extLst>
              <a:ext uri="{FF2B5EF4-FFF2-40B4-BE49-F238E27FC236}">
                <a16:creationId xmlns:a16="http://schemas.microsoft.com/office/drawing/2014/main" id="{ABEBD35E-B8DC-292E-ED8F-2211B47A29CB}"/>
              </a:ext>
            </a:extLst>
          </p:cNvPr>
          <p:cNvSpPr/>
          <p:nvPr/>
        </p:nvSpPr>
        <p:spPr>
          <a:xfrm>
            <a:off x="4721288" y="1324947"/>
            <a:ext cx="3844210" cy="3359020"/>
          </a:xfrm>
          <a:prstGeom prst="roundRect">
            <a:avLst/>
          </a:prstGeom>
          <a:solidFill>
            <a:schemeClr val="bg1">
              <a:lumMod val="95000"/>
            </a:schemeClr>
          </a:solidFill>
          <a:ln>
            <a:solidFill>
              <a:srgbClr val="EBEB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rgbClr val="C00000"/>
              </a:solidFill>
            </a:endParaRPr>
          </a:p>
        </p:txBody>
      </p:sp>
      <p:sp>
        <p:nvSpPr>
          <p:cNvPr id="30" name="TextBox 29">
            <a:extLst>
              <a:ext uri="{FF2B5EF4-FFF2-40B4-BE49-F238E27FC236}">
                <a16:creationId xmlns:a16="http://schemas.microsoft.com/office/drawing/2014/main" id="{755CD868-A594-8337-3F81-6D3F5447C8A8}"/>
              </a:ext>
            </a:extLst>
          </p:cNvPr>
          <p:cNvSpPr txBox="1"/>
          <p:nvPr/>
        </p:nvSpPr>
        <p:spPr>
          <a:xfrm>
            <a:off x="1443913" y="1581152"/>
            <a:ext cx="2038739" cy="369332"/>
          </a:xfrm>
          <a:prstGeom prst="rect">
            <a:avLst/>
          </a:prstGeom>
          <a:noFill/>
        </p:spPr>
        <p:txBody>
          <a:bodyPr wrap="square" rtlCol="0">
            <a:spAutoFit/>
          </a:bodyPr>
          <a:lstStyle/>
          <a:p>
            <a:r>
              <a:rPr lang="en-US" b="1" dirty="0">
                <a:solidFill>
                  <a:srgbClr val="C00000"/>
                </a:solidFill>
              </a:rPr>
              <a:t>Phase of Life Cycle</a:t>
            </a:r>
          </a:p>
        </p:txBody>
      </p:sp>
      <p:cxnSp>
        <p:nvCxnSpPr>
          <p:cNvPr id="21" name="Straight Arrow Connector 20">
            <a:extLst>
              <a:ext uri="{FF2B5EF4-FFF2-40B4-BE49-F238E27FC236}">
                <a16:creationId xmlns:a16="http://schemas.microsoft.com/office/drawing/2014/main" id="{D44FBB66-1DE9-CFD3-9CC3-C0AFFE82A35B}"/>
              </a:ext>
            </a:extLst>
          </p:cNvPr>
          <p:cNvCxnSpPr>
            <a:cxnSpLocks/>
          </p:cNvCxnSpPr>
          <p:nvPr/>
        </p:nvCxnSpPr>
        <p:spPr>
          <a:xfrm flipV="1">
            <a:off x="1091683" y="2323322"/>
            <a:ext cx="9329" cy="1688841"/>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AD968EDD-EFCA-860D-29DB-F8F4A4C36DB3}"/>
              </a:ext>
            </a:extLst>
          </p:cNvPr>
          <p:cNvCxnSpPr>
            <a:cxnSpLocks/>
          </p:cNvCxnSpPr>
          <p:nvPr/>
        </p:nvCxnSpPr>
        <p:spPr>
          <a:xfrm flipV="1">
            <a:off x="1091683" y="3993502"/>
            <a:ext cx="2603239" cy="18661"/>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40" name="Straight Connector 39">
            <a:extLst>
              <a:ext uri="{FF2B5EF4-FFF2-40B4-BE49-F238E27FC236}">
                <a16:creationId xmlns:a16="http://schemas.microsoft.com/office/drawing/2014/main" id="{BBE7D0EC-2223-F1D5-CFB5-B56201B34AB1}"/>
              </a:ext>
            </a:extLst>
          </p:cNvPr>
          <p:cNvCxnSpPr>
            <a:cxnSpLocks/>
          </p:cNvCxnSpPr>
          <p:nvPr/>
        </p:nvCxnSpPr>
        <p:spPr>
          <a:xfrm>
            <a:off x="1716834" y="2432566"/>
            <a:ext cx="0" cy="1595535"/>
          </a:xfrm>
          <a:prstGeom prst="line">
            <a:avLst/>
          </a:prstGeom>
          <a:ln w="1905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7" name="Straight Connector 46">
            <a:extLst>
              <a:ext uri="{FF2B5EF4-FFF2-40B4-BE49-F238E27FC236}">
                <a16:creationId xmlns:a16="http://schemas.microsoft.com/office/drawing/2014/main" id="{53656B3A-6D99-5155-48DA-111694D7D9E7}"/>
              </a:ext>
            </a:extLst>
          </p:cNvPr>
          <p:cNvCxnSpPr>
            <a:cxnSpLocks/>
          </p:cNvCxnSpPr>
          <p:nvPr/>
        </p:nvCxnSpPr>
        <p:spPr>
          <a:xfrm>
            <a:off x="2356057" y="2432566"/>
            <a:ext cx="0" cy="1595535"/>
          </a:xfrm>
          <a:prstGeom prst="line">
            <a:avLst/>
          </a:prstGeom>
          <a:ln w="1905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8" name="Straight Connector 47">
            <a:extLst>
              <a:ext uri="{FF2B5EF4-FFF2-40B4-BE49-F238E27FC236}">
                <a16:creationId xmlns:a16="http://schemas.microsoft.com/office/drawing/2014/main" id="{64527AC6-158A-BE13-3AB3-317834482E4C}"/>
              </a:ext>
            </a:extLst>
          </p:cNvPr>
          <p:cNvCxnSpPr>
            <a:cxnSpLocks/>
          </p:cNvCxnSpPr>
          <p:nvPr/>
        </p:nvCxnSpPr>
        <p:spPr>
          <a:xfrm>
            <a:off x="3057331" y="2432566"/>
            <a:ext cx="0" cy="1595535"/>
          </a:xfrm>
          <a:prstGeom prst="line">
            <a:avLst/>
          </a:prstGeom>
          <a:ln w="1905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8" name="Freeform: Shape 37">
            <a:extLst>
              <a:ext uri="{FF2B5EF4-FFF2-40B4-BE49-F238E27FC236}">
                <a16:creationId xmlns:a16="http://schemas.microsoft.com/office/drawing/2014/main" id="{5EB7E650-AED9-102C-282A-8C8FA7BD2E9B}"/>
              </a:ext>
            </a:extLst>
          </p:cNvPr>
          <p:cNvSpPr/>
          <p:nvPr/>
        </p:nvSpPr>
        <p:spPr>
          <a:xfrm>
            <a:off x="1101012" y="2911539"/>
            <a:ext cx="2537936" cy="1081963"/>
          </a:xfrm>
          <a:custGeom>
            <a:avLst/>
            <a:gdLst>
              <a:gd name="csX0" fmla="*/ 0 w 2118205"/>
              <a:gd name="csY0" fmla="*/ 1081963 h 1081963"/>
              <a:gd name="csX1" fmla="*/ 597159 w 2118205"/>
              <a:gd name="csY1" fmla="*/ 811375 h 1081963"/>
              <a:gd name="csX2" fmla="*/ 1082351 w 2118205"/>
              <a:gd name="csY2" fmla="*/ 92918 h 1081963"/>
              <a:gd name="csX3" fmla="*/ 1660849 w 2118205"/>
              <a:gd name="csY3" fmla="*/ 55596 h 1081963"/>
              <a:gd name="csX4" fmla="*/ 2043404 w 2118205"/>
              <a:gd name="csY4" fmla="*/ 522126 h 1081963"/>
              <a:gd name="csX5" fmla="*/ 2118049 w 2118205"/>
              <a:gd name="csY5" fmla="*/ 680747 h 1081963"/>
            </a:gdLst>
            <a:ahLst/>
            <a:cxnLst>
              <a:cxn ang="0">
                <a:pos x="csX0" y="csY0"/>
              </a:cxn>
              <a:cxn ang="0">
                <a:pos x="csX1" y="csY1"/>
              </a:cxn>
              <a:cxn ang="0">
                <a:pos x="csX2" y="csY2"/>
              </a:cxn>
              <a:cxn ang="0">
                <a:pos x="csX3" y="csY3"/>
              </a:cxn>
              <a:cxn ang="0">
                <a:pos x="csX4" y="csY4"/>
              </a:cxn>
              <a:cxn ang="0">
                <a:pos x="csX5" y="csY5"/>
              </a:cxn>
            </a:cxnLst>
            <a:rect l="l" t="t" r="r" b="b"/>
            <a:pathLst>
              <a:path w="2118205" h="1081963">
                <a:moveTo>
                  <a:pt x="0" y="1081963"/>
                </a:moveTo>
                <a:cubicBezTo>
                  <a:pt x="208383" y="1029089"/>
                  <a:pt x="416767" y="976216"/>
                  <a:pt x="597159" y="811375"/>
                </a:cubicBezTo>
                <a:cubicBezTo>
                  <a:pt x="777551" y="646534"/>
                  <a:pt x="905069" y="218881"/>
                  <a:pt x="1082351" y="92918"/>
                </a:cubicBezTo>
                <a:cubicBezTo>
                  <a:pt x="1259633" y="-33045"/>
                  <a:pt x="1500674" y="-15939"/>
                  <a:pt x="1660849" y="55596"/>
                </a:cubicBezTo>
                <a:cubicBezTo>
                  <a:pt x="1821024" y="127131"/>
                  <a:pt x="1967204" y="417934"/>
                  <a:pt x="2043404" y="522126"/>
                </a:cubicBezTo>
                <a:cubicBezTo>
                  <a:pt x="2119604" y="626318"/>
                  <a:pt x="2118826" y="653532"/>
                  <a:pt x="2118049" y="680747"/>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51" name="TextBox 50">
            <a:extLst>
              <a:ext uri="{FF2B5EF4-FFF2-40B4-BE49-F238E27FC236}">
                <a16:creationId xmlns:a16="http://schemas.microsoft.com/office/drawing/2014/main" id="{233EE6D6-49CF-BEE8-CA05-B77ED5DA3AF4}"/>
              </a:ext>
            </a:extLst>
          </p:cNvPr>
          <p:cNvSpPr txBox="1"/>
          <p:nvPr/>
        </p:nvSpPr>
        <p:spPr>
          <a:xfrm>
            <a:off x="1062525" y="2115175"/>
            <a:ext cx="737118" cy="215444"/>
          </a:xfrm>
          <a:prstGeom prst="rect">
            <a:avLst/>
          </a:prstGeom>
          <a:noFill/>
        </p:spPr>
        <p:txBody>
          <a:bodyPr wrap="square" rtlCol="0">
            <a:spAutoFit/>
          </a:bodyPr>
          <a:lstStyle/>
          <a:p>
            <a:r>
              <a:rPr lang="en-US" sz="800" dirty="0"/>
              <a:t>Introduction</a:t>
            </a:r>
          </a:p>
        </p:txBody>
      </p:sp>
      <p:sp>
        <p:nvSpPr>
          <p:cNvPr id="52" name="TextBox 51">
            <a:extLst>
              <a:ext uri="{FF2B5EF4-FFF2-40B4-BE49-F238E27FC236}">
                <a16:creationId xmlns:a16="http://schemas.microsoft.com/office/drawing/2014/main" id="{BCD3581B-908F-4372-2F96-C8BFDB714F34}"/>
              </a:ext>
            </a:extLst>
          </p:cNvPr>
          <p:cNvSpPr txBox="1"/>
          <p:nvPr/>
        </p:nvSpPr>
        <p:spPr>
          <a:xfrm>
            <a:off x="1799643" y="2123623"/>
            <a:ext cx="737118" cy="215444"/>
          </a:xfrm>
          <a:prstGeom prst="rect">
            <a:avLst/>
          </a:prstGeom>
          <a:noFill/>
        </p:spPr>
        <p:txBody>
          <a:bodyPr wrap="square" rtlCol="0">
            <a:spAutoFit/>
          </a:bodyPr>
          <a:lstStyle/>
          <a:p>
            <a:r>
              <a:rPr lang="en-US" sz="800" dirty="0"/>
              <a:t>Growth</a:t>
            </a:r>
          </a:p>
        </p:txBody>
      </p:sp>
      <p:sp>
        <p:nvSpPr>
          <p:cNvPr id="53" name="TextBox 52">
            <a:extLst>
              <a:ext uri="{FF2B5EF4-FFF2-40B4-BE49-F238E27FC236}">
                <a16:creationId xmlns:a16="http://schemas.microsoft.com/office/drawing/2014/main" id="{32679668-F5B1-DF94-D0C1-424AF2912156}"/>
              </a:ext>
            </a:extLst>
          </p:cNvPr>
          <p:cNvSpPr txBox="1"/>
          <p:nvPr/>
        </p:nvSpPr>
        <p:spPr>
          <a:xfrm>
            <a:off x="2425957" y="2123623"/>
            <a:ext cx="737118" cy="215444"/>
          </a:xfrm>
          <a:prstGeom prst="rect">
            <a:avLst/>
          </a:prstGeom>
          <a:noFill/>
        </p:spPr>
        <p:txBody>
          <a:bodyPr wrap="square" rtlCol="0">
            <a:spAutoFit/>
          </a:bodyPr>
          <a:lstStyle/>
          <a:p>
            <a:r>
              <a:rPr lang="en-US" sz="800" dirty="0"/>
              <a:t>Maturity</a:t>
            </a:r>
          </a:p>
        </p:txBody>
      </p:sp>
      <p:sp>
        <p:nvSpPr>
          <p:cNvPr id="54" name="TextBox 53">
            <a:extLst>
              <a:ext uri="{FF2B5EF4-FFF2-40B4-BE49-F238E27FC236}">
                <a16:creationId xmlns:a16="http://schemas.microsoft.com/office/drawing/2014/main" id="{4173BA74-E8F2-F677-B455-A4630C54CDB0}"/>
              </a:ext>
            </a:extLst>
          </p:cNvPr>
          <p:cNvSpPr txBox="1"/>
          <p:nvPr/>
        </p:nvSpPr>
        <p:spPr>
          <a:xfrm>
            <a:off x="3089514" y="2123623"/>
            <a:ext cx="737118" cy="215444"/>
          </a:xfrm>
          <a:prstGeom prst="rect">
            <a:avLst/>
          </a:prstGeom>
          <a:noFill/>
        </p:spPr>
        <p:txBody>
          <a:bodyPr wrap="square" rtlCol="0">
            <a:spAutoFit/>
          </a:bodyPr>
          <a:lstStyle/>
          <a:p>
            <a:r>
              <a:rPr lang="en-US" sz="800" dirty="0"/>
              <a:t>Decline</a:t>
            </a:r>
          </a:p>
        </p:txBody>
      </p:sp>
      <p:sp>
        <p:nvSpPr>
          <p:cNvPr id="55" name="Flowchart: Connector 54">
            <a:extLst>
              <a:ext uri="{FF2B5EF4-FFF2-40B4-BE49-F238E27FC236}">
                <a16:creationId xmlns:a16="http://schemas.microsoft.com/office/drawing/2014/main" id="{218D6DC1-E2FD-A9DC-E83C-2F14154C283C}"/>
              </a:ext>
            </a:extLst>
          </p:cNvPr>
          <p:cNvSpPr/>
          <p:nvPr/>
        </p:nvSpPr>
        <p:spPr>
          <a:xfrm>
            <a:off x="2650984" y="2863757"/>
            <a:ext cx="111420" cy="112460"/>
          </a:xfrm>
          <a:prstGeom prst="flowChartConnector">
            <a:avLst/>
          </a:prstGeom>
          <a:solidFill>
            <a:srgbClr val="BB0000"/>
          </a:solidFill>
          <a:ln>
            <a:solidFill>
              <a:srgbClr val="B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2EB407C0-651C-8069-1043-5E6F01B4F260}"/>
              </a:ext>
            </a:extLst>
          </p:cNvPr>
          <p:cNvSpPr/>
          <p:nvPr/>
        </p:nvSpPr>
        <p:spPr>
          <a:xfrm>
            <a:off x="5372651" y="1937058"/>
            <a:ext cx="2541484" cy="2461368"/>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3" name="Straight Connector 62">
            <a:extLst>
              <a:ext uri="{FF2B5EF4-FFF2-40B4-BE49-F238E27FC236}">
                <a16:creationId xmlns:a16="http://schemas.microsoft.com/office/drawing/2014/main" id="{2AD33632-AF8E-F002-30BA-E09B951AB189}"/>
              </a:ext>
            </a:extLst>
          </p:cNvPr>
          <p:cNvCxnSpPr>
            <a:cxnSpLocks/>
            <a:stCxn id="61" idx="0"/>
            <a:endCxn id="61" idx="2"/>
          </p:cNvCxnSpPr>
          <p:nvPr/>
        </p:nvCxnSpPr>
        <p:spPr>
          <a:xfrm>
            <a:off x="6643393" y="1937058"/>
            <a:ext cx="0" cy="2461368"/>
          </a:xfrm>
          <a:prstGeom prst="line">
            <a:avLst/>
          </a:prstGeom>
          <a:ln w="1905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0" name="TextBox 69">
            <a:extLst>
              <a:ext uri="{FF2B5EF4-FFF2-40B4-BE49-F238E27FC236}">
                <a16:creationId xmlns:a16="http://schemas.microsoft.com/office/drawing/2014/main" id="{B8C6DC3D-35F0-10D4-CF57-D0F31F1E8056}"/>
              </a:ext>
            </a:extLst>
          </p:cNvPr>
          <p:cNvSpPr txBox="1"/>
          <p:nvPr/>
        </p:nvSpPr>
        <p:spPr>
          <a:xfrm>
            <a:off x="5372651" y="1950484"/>
            <a:ext cx="1184981" cy="230832"/>
          </a:xfrm>
          <a:prstGeom prst="rect">
            <a:avLst/>
          </a:prstGeom>
          <a:noFill/>
        </p:spPr>
        <p:txBody>
          <a:bodyPr wrap="square" rtlCol="0">
            <a:spAutoFit/>
          </a:bodyPr>
          <a:lstStyle/>
          <a:p>
            <a:r>
              <a:rPr lang="en-US" sz="900" dirty="0">
                <a:solidFill>
                  <a:schemeClr val="tx1">
                    <a:lumMod val="65000"/>
                    <a:lumOff val="35000"/>
                  </a:schemeClr>
                </a:solidFill>
              </a:rPr>
              <a:t>Stable/defensive</a:t>
            </a:r>
          </a:p>
        </p:txBody>
      </p:sp>
      <p:sp>
        <p:nvSpPr>
          <p:cNvPr id="76" name="TextBox 75">
            <a:extLst>
              <a:ext uri="{FF2B5EF4-FFF2-40B4-BE49-F238E27FC236}">
                <a16:creationId xmlns:a16="http://schemas.microsoft.com/office/drawing/2014/main" id="{AA99906B-240B-C860-71C7-BB300F3A801B}"/>
              </a:ext>
            </a:extLst>
          </p:cNvPr>
          <p:cNvSpPr txBox="1"/>
          <p:nvPr/>
        </p:nvSpPr>
        <p:spPr>
          <a:xfrm>
            <a:off x="5288123" y="1496952"/>
            <a:ext cx="3051111" cy="646331"/>
          </a:xfrm>
          <a:prstGeom prst="rect">
            <a:avLst/>
          </a:prstGeom>
          <a:noFill/>
        </p:spPr>
        <p:txBody>
          <a:bodyPr wrap="square" rtlCol="0">
            <a:spAutoFit/>
          </a:bodyPr>
          <a:lstStyle/>
          <a:p>
            <a:r>
              <a:rPr lang="en-US" b="1" dirty="0">
                <a:solidFill>
                  <a:srgbClr val="C00000"/>
                </a:solidFill>
              </a:rPr>
              <a:t>Business Cycle Classification</a:t>
            </a:r>
          </a:p>
          <a:p>
            <a:endParaRPr lang="en-US" dirty="0"/>
          </a:p>
        </p:txBody>
      </p:sp>
      <p:cxnSp>
        <p:nvCxnSpPr>
          <p:cNvPr id="79" name="Straight Connector 78">
            <a:extLst>
              <a:ext uri="{FF2B5EF4-FFF2-40B4-BE49-F238E27FC236}">
                <a16:creationId xmlns:a16="http://schemas.microsoft.com/office/drawing/2014/main" id="{6E63C737-121C-5703-A872-DF46CECEA2B0}"/>
              </a:ext>
            </a:extLst>
          </p:cNvPr>
          <p:cNvCxnSpPr>
            <a:cxnSpLocks/>
          </p:cNvCxnSpPr>
          <p:nvPr/>
        </p:nvCxnSpPr>
        <p:spPr>
          <a:xfrm rot="16200000">
            <a:off x="6643393" y="1940168"/>
            <a:ext cx="0" cy="2461368"/>
          </a:xfrm>
          <a:prstGeom prst="line">
            <a:avLst/>
          </a:prstGeom>
          <a:ln w="1905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1" name="Straight Connector 80">
            <a:extLst>
              <a:ext uri="{FF2B5EF4-FFF2-40B4-BE49-F238E27FC236}">
                <a16:creationId xmlns:a16="http://schemas.microsoft.com/office/drawing/2014/main" id="{0EE8008A-DF40-5E22-521F-CE158F3AD6D7}"/>
              </a:ext>
            </a:extLst>
          </p:cNvPr>
          <p:cNvCxnSpPr/>
          <p:nvPr/>
        </p:nvCxnSpPr>
        <p:spPr>
          <a:xfrm>
            <a:off x="5505535" y="4553338"/>
            <a:ext cx="2275715" cy="0"/>
          </a:xfrm>
          <a:prstGeom prst="line">
            <a:avLst/>
          </a:prstGeom>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2AFDA90D-5642-15C0-DC6F-AA254973FCAF}"/>
              </a:ext>
            </a:extLst>
          </p:cNvPr>
          <p:cNvCxnSpPr>
            <a:cxnSpLocks/>
          </p:cNvCxnSpPr>
          <p:nvPr/>
        </p:nvCxnSpPr>
        <p:spPr>
          <a:xfrm rot="16200000">
            <a:off x="4069102" y="3136638"/>
            <a:ext cx="2275715" cy="0"/>
          </a:xfrm>
          <a:prstGeom prst="line">
            <a:avLst/>
          </a:prstGeom>
        </p:spPr>
        <p:style>
          <a:lnRef idx="1">
            <a:schemeClr val="dk1"/>
          </a:lnRef>
          <a:fillRef idx="0">
            <a:schemeClr val="dk1"/>
          </a:fillRef>
          <a:effectRef idx="0">
            <a:schemeClr val="dk1"/>
          </a:effectRef>
          <a:fontRef idx="minor">
            <a:schemeClr val="tx1"/>
          </a:fontRef>
        </p:style>
      </p:cxnSp>
      <p:sp>
        <p:nvSpPr>
          <p:cNvPr id="83" name="TextBox 82">
            <a:extLst>
              <a:ext uri="{FF2B5EF4-FFF2-40B4-BE49-F238E27FC236}">
                <a16:creationId xmlns:a16="http://schemas.microsoft.com/office/drawing/2014/main" id="{C6E2833E-6460-664D-64B3-72219E81C81E}"/>
              </a:ext>
            </a:extLst>
          </p:cNvPr>
          <p:cNvSpPr txBox="1"/>
          <p:nvPr/>
        </p:nvSpPr>
        <p:spPr>
          <a:xfrm>
            <a:off x="7781250" y="4442140"/>
            <a:ext cx="570127" cy="253916"/>
          </a:xfrm>
          <a:prstGeom prst="rect">
            <a:avLst/>
          </a:prstGeom>
          <a:noFill/>
        </p:spPr>
        <p:txBody>
          <a:bodyPr wrap="square" rtlCol="0">
            <a:spAutoFit/>
          </a:bodyPr>
          <a:lstStyle/>
          <a:p>
            <a:r>
              <a:rPr lang="en-US" sz="1050" dirty="0"/>
              <a:t>High</a:t>
            </a:r>
          </a:p>
        </p:txBody>
      </p:sp>
      <p:sp>
        <p:nvSpPr>
          <p:cNvPr id="84" name="TextBox 83">
            <a:extLst>
              <a:ext uri="{FF2B5EF4-FFF2-40B4-BE49-F238E27FC236}">
                <a16:creationId xmlns:a16="http://schemas.microsoft.com/office/drawing/2014/main" id="{05B8BB8D-742C-45CE-82EE-C75128C16786}"/>
              </a:ext>
            </a:extLst>
          </p:cNvPr>
          <p:cNvSpPr txBox="1"/>
          <p:nvPr/>
        </p:nvSpPr>
        <p:spPr>
          <a:xfrm>
            <a:off x="5148482" y="4411852"/>
            <a:ext cx="448338" cy="253916"/>
          </a:xfrm>
          <a:prstGeom prst="rect">
            <a:avLst/>
          </a:prstGeom>
          <a:noFill/>
        </p:spPr>
        <p:txBody>
          <a:bodyPr wrap="square" rtlCol="0">
            <a:spAutoFit/>
          </a:bodyPr>
          <a:lstStyle/>
          <a:p>
            <a:r>
              <a:rPr lang="en-US" sz="1050" dirty="0"/>
              <a:t>Low</a:t>
            </a:r>
          </a:p>
        </p:txBody>
      </p:sp>
      <p:sp>
        <p:nvSpPr>
          <p:cNvPr id="85" name="TextBox 84">
            <a:extLst>
              <a:ext uri="{FF2B5EF4-FFF2-40B4-BE49-F238E27FC236}">
                <a16:creationId xmlns:a16="http://schemas.microsoft.com/office/drawing/2014/main" id="{87CA3BBC-B7DF-3CE7-0AB7-63DE3D241CF5}"/>
              </a:ext>
            </a:extLst>
          </p:cNvPr>
          <p:cNvSpPr txBox="1"/>
          <p:nvPr/>
        </p:nvSpPr>
        <p:spPr>
          <a:xfrm>
            <a:off x="6024014" y="4345077"/>
            <a:ext cx="2473091" cy="261610"/>
          </a:xfrm>
          <a:prstGeom prst="rect">
            <a:avLst/>
          </a:prstGeom>
          <a:noFill/>
        </p:spPr>
        <p:txBody>
          <a:bodyPr wrap="square" rtlCol="0">
            <a:spAutoFit/>
          </a:bodyPr>
          <a:lstStyle/>
          <a:p>
            <a:r>
              <a:rPr lang="en-US" sz="1050" dirty="0"/>
              <a:t>Economic Sensitivity</a:t>
            </a:r>
          </a:p>
        </p:txBody>
      </p:sp>
      <p:sp>
        <p:nvSpPr>
          <p:cNvPr id="86" name="TextBox 85">
            <a:extLst>
              <a:ext uri="{FF2B5EF4-FFF2-40B4-BE49-F238E27FC236}">
                <a16:creationId xmlns:a16="http://schemas.microsoft.com/office/drawing/2014/main" id="{E9910D3E-938A-C803-1E9D-15BD0E8BE4D3}"/>
              </a:ext>
            </a:extLst>
          </p:cNvPr>
          <p:cNvSpPr txBox="1"/>
          <p:nvPr/>
        </p:nvSpPr>
        <p:spPr>
          <a:xfrm>
            <a:off x="4967444" y="1735470"/>
            <a:ext cx="551460" cy="261610"/>
          </a:xfrm>
          <a:prstGeom prst="rect">
            <a:avLst/>
          </a:prstGeom>
          <a:noFill/>
        </p:spPr>
        <p:txBody>
          <a:bodyPr wrap="square" rtlCol="0">
            <a:spAutoFit/>
          </a:bodyPr>
          <a:lstStyle/>
          <a:p>
            <a:r>
              <a:rPr lang="en-US" sz="1050" dirty="0"/>
              <a:t>High</a:t>
            </a:r>
          </a:p>
        </p:txBody>
      </p:sp>
      <p:sp>
        <p:nvSpPr>
          <p:cNvPr id="87" name="TextBox 86">
            <a:extLst>
              <a:ext uri="{FF2B5EF4-FFF2-40B4-BE49-F238E27FC236}">
                <a16:creationId xmlns:a16="http://schemas.microsoft.com/office/drawing/2014/main" id="{1E98967B-00FC-1C7F-20D1-12B11D3C6306}"/>
              </a:ext>
            </a:extLst>
          </p:cNvPr>
          <p:cNvSpPr txBox="1"/>
          <p:nvPr/>
        </p:nvSpPr>
        <p:spPr>
          <a:xfrm>
            <a:off x="4999428" y="4243014"/>
            <a:ext cx="478474" cy="261610"/>
          </a:xfrm>
          <a:prstGeom prst="rect">
            <a:avLst/>
          </a:prstGeom>
          <a:noFill/>
        </p:spPr>
        <p:txBody>
          <a:bodyPr wrap="square" rtlCol="0">
            <a:spAutoFit/>
          </a:bodyPr>
          <a:lstStyle/>
          <a:p>
            <a:r>
              <a:rPr lang="en-US" sz="1050" dirty="0"/>
              <a:t>Low</a:t>
            </a:r>
          </a:p>
        </p:txBody>
      </p:sp>
      <p:sp>
        <p:nvSpPr>
          <p:cNvPr id="88" name="TextBox 87">
            <a:extLst>
              <a:ext uri="{FF2B5EF4-FFF2-40B4-BE49-F238E27FC236}">
                <a16:creationId xmlns:a16="http://schemas.microsoft.com/office/drawing/2014/main" id="{5E5C5164-0ED9-D26A-FF78-DA21B3ACAC5D}"/>
              </a:ext>
            </a:extLst>
          </p:cNvPr>
          <p:cNvSpPr txBox="1"/>
          <p:nvPr/>
        </p:nvSpPr>
        <p:spPr>
          <a:xfrm rot="16200000">
            <a:off x="4461062" y="2766416"/>
            <a:ext cx="1140105" cy="253916"/>
          </a:xfrm>
          <a:prstGeom prst="rect">
            <a:avLst/>
          </a:prstGeom>
          <a:noFill/>
        </p:spPr>
        <p:txBody>
          <a:bodyPr wrap="square" rtlCol="0">
            <a:spAutoFit/>
          </a:bodyPr>
          <a:lstStyle/>
          <a:p>
            <a:r>
              <a:rPr lang="en-US" sz="1050" dirty="0"/>
              <a:t>Demand Stability</a:t>
            </a:r>
          </a:p>
        </p:txBody>
      </p:sp>
      <p:sp>
        <p:nvSpPr>
          <p:cNvPr id="89" name="Flowchart: Connector 88">
            <a:extLst>
              <a:ext uri="{FF2B5EF4-FFF2-40B4-BE49-F238E27FC236}">
                <a16:creationId xmlns:a16="http://schemas.microsoft.com/office/drawing/2014/main" id="{A4A3678E-75F7-6C4A-A35E-0FFD7EF5F4F2}"/>
              </a:ext>
            </a:extLst>
          </p:cNvPr>
          <p:cNvSpPr/>
          <p:nvPr/>
        </p:nvSpPr>
        <p:spPr>
          <a:xfrm>
            <a:off x="6951995" y="3500518"/>
            <a:ext cx="613479" cy="572467"/>
          </a:xfrm>
          <a:prstGeom prst="flowChartConnector">
            <a:avLst/>
          </a:prstGeom>
          <a:solidFill>
            <a:srgbClr val="BB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a:extLst>
              <a:ext uri="{FF2B5EF4-FFF2-40B4-BE49-F238E27FC236}">
                <a16:creationId xmlns:a16="http://schemas.microsoft.com/office/drawing/2014/main" id="{DD39B284-9879-7433-9016-7AB49D20AFC5}"/>
              </a:ext>
            </a:extLst>
          </p:cNvPr>
          <p:cNvSpPr txBox="1"/>
          <p:nvPr/>
        </p:nvSpPr>
        <p:spPr>
          <a:xfrm>
            <a:off x="6988289" y="3566724"/>
            <a:ext cx="686550" cy="430887"/>
          </a:xfrm>
          <a:prstGeom prst="rect">
            <a:avLst/>
          </a:prstGeom>
          <a:noFill/>
        </p:spPr>
        <p:txBody>
          <a:bodyPr wrap="square" rtlCol="0">
            <a:spAutoFit/>
          </a:bodyPr>
          <a:lstStyle/>
          <a:p>
            <a:r>
              <a:rPr lang="en-US" sz="1100" dirty="0">
                <a:solidFill>
                  <a:schemeClr val="bg1"/>
                </a:solidFill>
              </a:rPr>
              <a:t>Comm. Services</a:t>
            </a:r>
          </a:p>
        </p:txBody>
      </p:sp>
      <p:cxnSp>
        <p:nvCxnSpPr>
          <p:cNvPr id="92" name="Straight Connector 91">
            <a:extLst>
              <a:ext uri="{FF2B5EF4-FFF2-40B4-BE49-F238E27FC236}">
                <a16:creationId xmlns:a16="http://schemas.microsoft.com/office/drawing/2014/main" id="{546B3F40-A6C6-8669-5D38-F28580418A21}"/>
              </a:ext>
            </a:extLst>
          </p:cNvPr>
          <p:cNvCxnSpPr>
            <a:cxnSpLocks/>
          </p:cNvCxnSpPr>
          <p:nvPr/>
        </p:nvCxnSpPr>
        <p:spPr>
          <a:xfrm flipH="1" flipV="1">
            <a:off x="6784568" y="3388089"/>
            <a:ext cx="336393" cy="152005"/>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3" name="Straight Connector 92">
            <a:extLst>
              <a:ext uri="{FF2B5EF4-FFF2-40B4-BE49-F238E27FC236}">
                <a16:creationId xmlns:a16="http://schemas.microsoft.com/office/drawing/2014/main" id="{384A9DF2-8BC2-3B53-E1C7-6D2384EC06BA}"/>
              </a:ext>
            </a:extLst>
          </p:cNvPr>
          <p:cNvCxnSpPr>
            <a:cxnSpLocks/>
            <a:endCxn id="90" idx="2"/>
          </p:cNvCxnSpPr>
          <p:nvPr/>
        </p:nvCxnSpPr>
        <p:spPr>
          <a:xfrm flipH="1" flipV="1">
            <a:off x="7331564" y="3997611"/>
            <a:ext cx="278294" cy="217352"/>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5" name="Rectangle: Rounded Corners 94">
            <a:extLst>
              <a:ext uri="{FF2B5EF4-FFF2-40B4-BE49-F238E27FC236}">
                <a16:creationId xmlns:a16="http://schemas.microsoft.com/office/drawing/2014/main" id="{A72C9949-0FA8-CB8E-CA8A-F14122400E54}"/>
              </a:ext>
            </a:extLst>
          </p:cNvPr>
          <p:cNvSpPr/>
          <p:nvPr/>
        </p:nvSpPr>
        <p:spPr>
          <a:xfrm>
            <a:off x="7561485" y="4089814"/>
            <a:ext cx="930072" cy="230832"/>
          </a:xfrm>
          <a:prstGeom prst="roundRect">
            <a:avLst/>
          </a:prstGeom>
          <a:solidFill>
            <a:srgbClr val="C00000"/>
          </a:solidFill>
          <a:ln>
            <a:solidFill>
              <a:srgbClr val="B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Ad Revenue</a:t>
            </a:r>
          </a:p>
          <a:p>
            <a:pPr algn="ctr"/>
            <a:r>
              <a:rPr lang="en-US" sz="600" dirty="0"/>
              <a:t>Cyclical Exposure</a:t>
            </a:r>
          </a:p>
        </p:txBody>
      </p:sp>
      <p:sp>
        <p:nvSpPr>
          <p:cNvPr id="96" name="Rectangle: Rounded Corners 95">
            <a:extLst>
              <a:ext uri="{FF2B5EF4-FFF2-40B4-BE49-F238E27FC236}">
                <a16:creationId xmlns:a16="http://schemas.microsoft.com/office/drawing/2014/main" id="{0CC28459-3395-D513-5BC0-90D6EAEE7ED0}"/>
              </a:ext>
            </a:extLst>
          </p:cNvPr>
          <p:cNvSpPr/>
          <p:nvPr/>
        </p:nvSpPr>
        <p:spPr>
          <a:xfrm>
            <a:off x="5938093" y="3139691"/>
            <a:ext cx="930072" cy="230832"/>
          </a:xfrm>
          <a:prstGeom prst="roundRect">
            <a:avLst/>
          </a:prstGeom>
          <a:solidFill>
            <a:srgbClr val="C00000"/>
          </a:solidFill>
          <a:ln>
            <a:solidFill>
              <a:srgbClr val="BB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Telecom</a:t>
            </a:r>
          </a:p>
          <a:p>
            <a:pPr algn="ctr"/>
            <a:r>
              <a:rPr lang="en-US" sz="600" dirty="0"/>
              <a:t>Defensive floor</a:t>
            </a:r>
          </a:p>
        </p:txBody>
      </p:sp>
      <p:sp>
        <p:nvSpPr>
          <p:cNvPr id="98" name="TextBox 97">
            <a:extLst>
              <a:ext uri="{FF2B5EF4-FFF2-40B4-BE49-F238E27FC236}">
                <a16:creationId xmlns:a16="http://schemas.microsoft.com/office/drawing/2014/main" id="{D62DF6FF-F63E-1916-CF75-AE2E392973AD}"/>
              </a:ext>
            </a:extLst>
          </p:cNvPr>
          <p:cNvSpPr txBox="1"/>
          <p:nvPr/>
        </p:nvSpPr>
        <p:spPr>
          <a:xfrm>
            <a:off x="7331564" y="3179300"/>
            <a:ext cx="667099" cy="261610"/>
          </a:xfrm>
          <a:prstGeom prst="rect">
            <a:avLst/>
          </a:prstGeom>
          <a:noFill/>
        </p:spPr>
        <p:txBody>
          <a:bodyPr wrap="square" rtlCol="0">
            <a:spAutoFit/>
          </a:bodyPr>
          <a:lstStyle/>
          <a:p>
            <a:r>
              <a:rPr lang="en-US" sz="1050" dirty="0">
                <a:solidFill>
                  <a:schemeClr val="tx1">
                    <a:lumMod val="65000"/>
                    <a:lumOff val="35000"/>
                  </a:schemeClr>
                </a:solidFill>
              </a:rPr>
              <a:t>Cyclical</a:t>
            </a:r>
            <a:endParaRPr lang="en-US" sz="1100" dirty="0">
              <a:solidFill>
                <a:schemeClr val="tx1">
                  <a:lumMod val="65000"/>
                  <a:lumOff val="35000"/>
                </a:schemeClr>
              </a:solidFill>
            </a:endParaRPr>
          </a:p>
        </p:txBody>
      </p:sp>
    </p:spTree>
    <p:extLst>
      <p:ext uri="{BB962C8B-B14F-4D97-AF65-F5344CB8AC3E}">
        <p14:creationId xmlns:p14="http://schemas.microsoft.com/office/powerpoint/2010/main" val="2831736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AEA6A-6FF5-699A-0294-FA11586A7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A98E5-7894-D214-49DB-238A3E804DA7}"/>
              </a:ext>
            </a:extLst>
          </p:cNvPr>
          <p:cNvSpPr>
            <a:spLocks noGrp="1"/>
          </p:cNvSpPr>
          <p:nvPr>
            <p:ph type="title"/>
          </p:nvPr>
        </p:nvSpPr>
        <p:spPr/>
        <p:txBody>
          <a:bodyPr>
            <a:normAutofit fontScale="90000"/>
          </a:bodyPr>
          <a:lstStyle/>
          <a:p>
            <a:r>
              <a:rPr lang="en-US" dirty="0">
                <a:latin typeface="Calibri (Body)"/>
              </a:rPr>
              <a:t>Porters 5 Forces Analysis </a:t>
            </a:r>
          </a:p>
        </p:txBody>
      </p:sp>
      <p:graphicFrame>
        <p:nvGraphicFramePr>
          <p:cNvPr id="4" name="Table 3">
            <a:extLst>
              <a:ext uri="{FF2B5EF4-FFF2-40B4-BE49-F238E27FC236}">
                <a16:creationId xmlns:a16="http://schemas.microsoft.com/office/drawing/2014/main" id="{F4798D63-EA76-2256-98B6-60368633B836}"/>
              </a:ext>
            </a:extLst>
          </p:cNvPr>
          <p:cNvGraphicFramePr>
            <a:graphicFrameLocks noGrp="1"/>
          </p:cNvGraphicFramePr>
          <p:nvPr>
            <p:extLst>
              <p:ext uri="{D42A27DB-BD31-4B8C-83A1-F6EECF244321}">
                <p14:modId xmlns:p14="http://schemas.microsoft.com/office/powerpoint/2010/main" val="1501828806"/>
              </p:ext>
            </p:extLst>
          </p:nvPr>
        </p:nvGraphicFramePr>
        <p:xfrm>
          <a:off x="562947" y="1305255"/>
          <a:ext cx="2394857" cy="2253441"/>
        </p:xfrm>
        <a:graphic>
          <a:graphicData uri="http://schemas.openxmlformats.org/drawingml/2006/table">
            <a:tbl>
              <a:tblPr firstRow="1" bandRow="1">
                <a:tableStyleId>{073A0DAA-6AF3-43AB-8588-CEC1D06C72B9}</a:tableStyleId>
              </a:tblPr>
              <a:tblGrid>
                <a:gridCol w="2394857">
                  <a:extLst>
                    <a:ext uri="{9D8B030D-6E8A-4147-A177-3AD203B41FA5}">
                      <a16:colId xmlns:a16="http://schemas.microsoft.com/office/drawing/2014/main" val="1079674869"/>
                    </a:ext>
                  </a:extLst>
                </a:gridCol>
              </a:tblGrid>
              <a:tr h="584723">
                <a:tc>
                  <a:txBody>
                    <a:bodyPr/>
                    <a:lstStyle/>
                    <a:p>
                      <a:pPr algn="ctr"/>
                      <a:r>
                        <a:rPr lang="en-US" dirty="0"/>
                        <a:t>Threat of New Entrants (Low)</a:t>
                      </a:r>
                    </a:p>
                  </a:txBody>
                  <a:tcPr anchor="ctr">
                    <a:solidFill>
                      <a:srgbClr val="C00000"/>
                    </a:solidFill>
                  </a:tcPr>
                </a:tc>
                <a:extLst>
                  <a:ext uri="{0D108BD9-81ED-4DB2-BD59-A6C34878D82A}">
                    <a16:rowId xmlns:a16="http://schemas.microsoft.com/office/drawing/2014/main" val="3741792910"/>
                  </a:ext>
                </a:extLst>
              </a:tr>
              <a:tr h="1613361">
                <a:tc>
                  <a:txBody>
                    <a:bodyPr/>
                    <a:lstStyle/>
                    <a:p>
                      <a:pPr marL="285750" indent="-285750">
                        <a:buFont typeface="Arial" panose="020B0604020202020204" pitchFamily="34" charset="0"/>
                        <a:buChar char="•"/>
                      </a:pPr>
                      <a:r>
                        <a:rPr lang="en-US" sz="1200" dirty="0"/>
                        <a:t>Massive capex requirements for telecom infrastructure</a:t>
                      </a:r>
                    </a:p>
                    <a:p>
                      <a:pPr marL="285750" indent="-285750">
                        <a:buFont typeface="Arial" panose="020B0604020202020204" pitchFamily="34" charset="0"/>
                        <a:buChar char="•"/>
                      </a:pPr>
                      <a:r>
                        <a:rPr lang="en-US" sz="1200" dirty="0"/>
                        <a:t>Network effects (Meta, Google) make user bases nearly impossible to replicate </a:t>
                      </a:r>
                    </a:p>
                    <a:p>
                      <a:pPr marL="285750" indent="-285750">
                        <a:buFont typeface="Arial" panose="020B0604020202020204" pitchFamily="34" charset="0"/>
                        <a:buChar char="•"/>
                      </a:pPr>
                      <a:r>
                        <a:rPr lang="en-US" sz="1200" dirty="0"/>
                        <a:t>Established brands create near-unbreakable barriers to entry</a:t>
                      </a:r>
                    </a:p>
                  </a:txBody>
                  <a:tcPr/>
                </a:tc>
                <a:extLst>
                  <a:ext uri="{0D108BD9-81ED-4DB2-BD59-A6C34878D82A}">
                    <a16:rowId xmlns:a16="http://schemas.microsoft.com/office/drawing/2014/main" val="1362511007"/>
                  </a:ext>
                </a:extLst>
              </a:tr>
            </a:tbl>
          </a:graphicData>
        </a:graphic>
      </p:graphicFrame>
      <p:graphicFrame>
        <p:nvGraphicFramePr>
          <p:cNvPr id="5" name="Table 4">
            <a:extLst>
              <a:ext uri="{FF2B5EF4-FFF2-40B4-BE49-F238E27FC236}">
                <a16:creationId xmlns:a16="http://schemas.microsoft.com/office/drawing/2014/main" id="{F78A0032-2FDF-D571-99F6-DC8379F6967E}"/>
              </a:ext>
            </a:extLst>
          </p:cNvPr>
          <p:cNvGraphicFramePr>
            <a:graphicFrameLocks noGrp="1"/>
          </p:cNvGraphicFramePr>
          <p:nvPr>
            <p:extLst>
              <p:ext uri="{D42A27DB-BD31-4B8C-83A1-F6EECF244321}">
                <p14:modId xmlns:p14="http://schemas.microsoft.com/office/powerpoint/2010/main" val="668666612"/>
              </p:ext>
            </p:extLst>
          </p:nvPr>
        </p:nvGraphicFramePr>
        <p:xfrm>
          <a:off x="562946" y="3771440"/>
          <a:ext cx="2394857" cy="2350171"/>
        </p:xfrm>
        <a:graphic>
          <a:graphicData uri="http://schemas.openxmlformats.org/drawingml/2006/table">
            <a:tbl>
              <a:tblPr firstRow="1" bandRow="1">
                <a:tableStyleId>{073A0DAA-6AF3-43AB-8588-CEC1D06C72B9}</a:tableStyleId>
              </a:tblPr>
              <a:tblGrid>
                <a:gridCol w="2394857">
                  <a:extLst>
                    <a:ext uri="{9D8B030D-6E8A-4147-A177-3AD203B41FA5}">
                      <a16:colId xmlns:a16="http://schemas.microsoft.com/office/drawing/2014/main" val="1079674869"/>
                    </a:ext>
                  </a:extLst>
                </a:gridCol>
              </a:tblGrid>
              <a:tr h="557142">
                <a:tc>
                  <a:txBody>
                    <a:bodyPr/>
                    <a:lstStyle/>
                    <a:p>
                      <a:pPr algn="ctr"/>
                      <a:r>
                        <a:rPr lang="en-US" dirty="0"/>
                        <a:t>Threat of Substitutes (High)</a:t>
                      </a:r>
                    </a:p>
                  </a:txBody>
                  <a:tcPr anchor="ctr">
                    <a:solidFill>
                      <a:srgbClr val="C00000"/>
                    </a:solidFill>
                  </a:tcPr>
                </a:tc>
                <a:extLst>
                  <a:ext uri="{0D108BD9-81ED-4DB2-BD59-A6C34878D82A}">
                    <a16:rowId xmlns:a16="http://schemas.microsoft.com/office/drawing/2014/main" val="3741792910"/>
                  </a:ext>
                </a:extLst>
              </a:tr>
              <a:tr h="1710091">
                <a:tc>
                  <a:txBody>
                    <a:bodyPr/>
                    <a:lstStyle/>
                    <a:p>
                      <a:pPr marL="171450" indent="-171450">
                        <a:buFont typeface="Arial" panose="020B0604020202020204" pitchFamily="34" charset="0"/>
                        <a:buChar char="•"/>
                      </a:pPr>
                      <a:r>
                        <a:rPr lang="en-US" sz="1200" dirty="0"/>
                        <a:t>Many alternative platforms compete for attention (TikTok, YouTube, streaming, gaming) </a:t>
                      </a:r>
                    </a:p>
                    <a:p>
                      <a:pPr marL="171450" indent="-171450">
                        <a:buFont typeface="Arial" panose="020B0604020202020204" pitchFamily="34" charset="0"/>
                        <a:buChar char="•"/>
                      </a:pPr>
                      <a:r>
                        <a:rPr lang="en-US" sz="1200" dirty="0"/>
                        <a:t>Consumers can easily switch between entertainment and communication options </a:t>
                      </a:r>
                    </a:p>
                    <a:p>
                      <a:pPr marL="171450" indent="-171450">
                        <a:buFont typeface="Arial" panose="020B0604020202020204" pitchFamily="34" charset="0"/>
                        <a:buChar char="•"/>
                      </a:pPr>
                      <a:r>
                        <a:rPr lang="en-US" sz="1200" dirty="0"/>
                        <a:t>Constant innovation increases substitute pressure</a:t>
                      </a:r>
                    </a:p>
                  </a:txBody>
                  <a:tcPr/>
                </a:tc>
                <a:extLst>
                  <a:ext uri="{0D108BD9-81ED-4DB2-BD59-A6C34878D82A}">
                    <a16:rowId xmlns:a16="http://schemas.microsoft.com/office/drawing/2014/main" val="1362511007"/>
                  </a:ext>
                </a:extLst>
              </a:tr>
            </a:tbl>
          </a:graphicData>
        </a:graphic>
      </p:graphicFrame>
      <p:graphicFrame>
        <p:nvGraphicFramePr>
          <p:cNvPr id="6" name="Table 5">
            <a:extLst>
              <a:ext uri="{FF2B5EF4-FFF2-40B4-BE49-F238E27FC236}">
                <a16:creationId xmlns:a16="http://schemas.microsoft.com/office/drawing/2014/main" id="{3A012247-B30F-D921-2ACD-140EFA156454}"/>
              </a:ext>
            </a:extLst>
          </p:cNvPr>
          <p:cNvGraphicFramePr>
            <a:graphicFrameLocks noGrp="1"/>
          </p:cNvGraphicFramePr>
          <p:nvPr>
            <p:extLst>
              <p:ext uri="{D42A27DB-BD31-4B8C-83A1-F6EECF244321}">
                <p14:modId xmlns:p14="http://schemas.microsoft.com/office/powerpoint/2010/main" val="1637743501"/>
              </p:ext>
            </p:extLst>
          </p:nvPr>
        </p:nvGraphicFramePr>
        <p:xfrm>
          <a:off x="5800531" y="1305255"/>
          <a:ext cx="2394857" cy="2198084"/>
        </p:xfrm>
        <a:graphic>
          <a:graphicData uri="http://schemas.openxmlformats.org/drawingml/2006/table">
            <a:tbl>
              <a:tblPr firstRow="1" bandRow="1">
                <a:tableStyleId>{073A0DAA-6AF3-43AB-8588-CEC1D06C72B9}</a:tableStyleId>
              </a:tblPr>
              <a:tblGrid>
                <a:gridCol w="2394857">
                  <a:extLst>
                    <a:ext uri="{9D8B030D-6E8A-4147-A177-3AD203B41FA5}">
                      <a16:colId xmlns:a16="http://schemas.microsoft.com/office/drawing/2014/main" val="1079674869"/>
                    </a:ext>
                  </a:extLst>
                </a:gridCol>
              </a:tblGrid>
              <a:tr h="699390">
                <a:tc>
                  <a:txBody>
                    <a:bodyPr/>
                    <a:lstStyle/>
                    <a:p>
                      <a:pPr algn="ctr"/>
                      <a:r>
                        <a:rPr lang="en-US" sz="1600" dirty="0"/>
                        <a:t>Bargaining Power of Buyers (Moderate-High)</a:t>
                      </a:r>
                    </a:p>
                  </a:txBody>
                  <a:tcPr anchor="ctr">
                    <a:solidFill>
                      <a:srgbClr val="C00000"/>
                    </a:solidFill>
                  </a:tcPr>
                </a:tc>
                <a:extLst>
                  <a:ext uri="{0D108BD9-81ED-4DB2-BD59-A6C34878D82A}">
                    <a16:rowId xmlns:a16="http://schemas.microsoft.com/office/drawing/2014/main" val="3741792910"/>
                  </a:ext>
                </a:extLst>
              </a:tr>
              <a:tr h="1498694">
                <a:tc>
                  <a:txBody>
                    <a:bodyPr/>
                    <a:lstStyle/>
                    <a:p>
                      <a:pPr marL="171450" indent="-171450">
                        <a:buFont typeface="Arial" panose="020B0604020202020204" pitchFamily="34" charset="0"/>
                        <a:buChar char="•"/>
                      </a:pPr>
                      <a:r>
                        <a:rPr lang="en-US" sz="1200" dirty="0"/>
                        <a:t>Low switching costs across streaming and social platforms</a:t>
                      </a:r>
                    </a:p>
                    <a:p>
                      <a:pPr marL="171450" indent="-171450">
                        <a:buFont typeface="Arial" panose="020B0604020202020204" pitchFamily="34" charset="0"/>
                        <a:buChar char="•"/>
                      </a:pPr>
                      <a:r>
                        <a:rPr lang="en-US" sz="1200" dirty="0"/>
                        <a:t>Advertisers can shift spend across platforms easily </a:t>
                      </a:r>
                    </a:p>
                    <a:p>
                      <a:pPr marL="171450" indent="-171450">
                        <a:buFont typeface="Arial" panose="020B0604020202020204" pitchFamily="34" charset="0"/>
                        <a:buChar char="•"/>
                      </a:pPr>
                      <a:r>
                        <a:rPr lang="en-US" sz="1200" dirty="0"/>
                        <a:t>Dominant platforms offset this through deep user engagement and bundling power</a:t>
                      </a:r>
                    </a:p>
                  </a:txBody>
                  <a:tcPr/>
                </a:tc>
                <a:extLst>
                  <a:ext uri="{0D108BD9-81ED-4DB2-BD59-A6C34878D82A}">
                    <a16:rowId xmlns:a16="http://schemas.microsoft.com/office/drawing/2014/main" val="1362511007"/>
                  </a:ext>
                </a:extLst>
              </a:tr>
            </a:tbl>
          </a:graphicData>
        </a:graphic>
      </p:graphicFrame>
      <p:graphicFrame>
        <p:nvGraphicFramePr>
          <p:cNvPr id="9" name="Table 8">
            <a:extLst>
              <a:ext uri="{FF2B5EF4-FFF2-40B4-BE49-F238E27FC236}">
                <a16:creationId xmlns:a16="http://schemas.microsoft.com/office/drawing/2014/main" id="{CBCD8B27-B2EF-9B29-59A6-714BB941A3D9}"/>
              </a:ext>
            </a:extLst>
          </p:cNvPr>
          <p:cNvGraphicFramePr>
            <a:graphicFrameLocks noGrp="1"/>
          </p:cNvGraphicFramePr>
          <p:nvPr>
            <p:extLst>
              <p:ext uri="{D42A27DB-BD31-4B8C-83A1-F6EECF244321}">
                <p14:modId xmlns:p14="http://schemas.microsoft.com/office/powerpoint/2010/main" val="2821767109"/>
              </p:ext>
            </p:extLst>
          </p:nvPr>
        </p:nvGraphicFramePr>
        <p:xfrm>
          <a:off x="5800531" y="3840589"/>
          <a:ext cx="2394857" cy="2198085"/>
        </p:xfrm>
        <a:graphic>
          <a:graphicData uri="http://schemas.openxmlformats.org/drawingml/2006/table">
            <a:tbl>
              <a:tblPr firstRow="1" bandRow="1">
                <a:tableStyleId>{073A0DAA-6AF3-43AB-8588-CEC1D06C72B9}</a:tableStyleId>
              </a:tblPr>
              <a:tblGrid>
                <a:gridCol w="2394857">
                  <a:extLst>
                    <a:ext uri="{9D8B030D-6E8A-4147-A177-3AD203B41FA5}">
                      <a16:colId xmlns:a16="http://schemas.microsoft.com/office/drawing/2014/main" val="1079674869"/>
                    </a:ext>
                  </a:extLst>
                </a:gridCol>
              </a:tblGrid>
              <a:tr h="506445">
                <a:tc>
                  <a:txBody>
                    <a:bodyPr/>
                    <a:lstStyle/>
                    <a:p>
                      <a:pPr algn="ctr"/>
                      <a:r>
                        <a:rPr lang="en-US" dirty="0"/>
                        <a:t>Industry Rivalry (High)</a:t>
                      </a:r>
                    </a:p>
                  </a:txBody>
                  <a:tcPr anchor="ctr">
                    <a:solidFill>
                      <a:srgbClr val="C00000"/>
                    </a:solidFill>
                  </a:tcPr>
                </a:tc>
                <a:extLst>
                  <a:ext uri="{0D108BD9-81ED-4DB2-BD59-A6C34878D82A}">
                    <a16:rowId xmlns:a16="http://schemas.microsoft.com/office/drawing/2014/main" val="3741792910"/>
                  </a:ext>
                </a:extLst>
              </a:tr>
              <a:tr h="1691639">
                <a:tc>
                  <a:txBody>
                    <a:bodyPr/>
                    <a:lstStyle/>
                    <a:p>
                      <a:pPr marL="171450" indent="-171450">
                        <a:buFont typeface="Arial" panose="020B0604020202020204" pitchFamily="34" charset="0"/>
                        <a:buChar char="•"/>
                      </a:pPr>
                      <a:r>
                        <a:rPr lang="en-US" sz="1050" dirty="0"/>
                        <a:t>Intense competition among Meta, Google, Netflix, Disney, and major telecoms </a:t>
                      </a:r>
                    </a:p>
                    <a:p>
                      <a:pPr marL="171450" indent="-171450">
                        <a:buFont typeface="Arial" panose="020B0604020202020204" pitchFamily="34" charset="0"/>
                        <a:buChar char="•"/>
                      </a:pPr>
                      <a:r>
                        <a:rPr lang="en-US" sz="1050" dirty="0"/>
                        <a:t>Two distinct battlefields: telecoms compete on price/infrastructure, digital platforms compete for attention and ad dollars </a:t>
                      </a:r>
                    </a:p>
                    <a:p>
                      <a:pPr marL="171450" indent="-171450">
                        <a:buFont typeface="Arial" panose="020B0604020202020204" pitchFamily="34" charset="0"/>
                        <a:buChar char="•"/>
                      </a:pPr>
                      <a:r>
                        <a:rPr lang="en-US" sz="1050" dirty="0"/>
                        <a:t>Continuous innovation and content spending create relentless margin pressure</a:t>
                      </a:r>
                    </a:p>
                  </a:txBody>
                  <a:tcPr/>
                </a:tc>
                <a:extLst>
                  <a:ext uri="{0D108BD9-81ED-4DB2-BD59-A6C34878D82A}">
                    <a16:rowId xmlns:a16="http://schemas.microsoft.com/office/drawing/2014/main" val="1362511007"/>
                  </a:ext>
                </a:extLst>
              </a:tr>
            </a:tbl>
          </a:graphicData>
        </a:graphic>
      </p:graphicFrame>
      <p:graphicFrame>
        <p:nvGraphicFramePr>
          <p:cNvPr id="10" name="Table 9">
            <a:extLst>
              <a:ext uri="{FF2B5EF4-FFF2-40B4-BE49-F238E27FC236}">
                <a16:creationId xmlns:a16="http://schemas.microsoft.com/office/drawing/2014/main" id="{87E98933-7076-135D-1A56-F9FF3C3D0CD1}"/>
              </a:ext>
            </a:extLst>
          </p:cNvPr>
          <p:cNvGraphicFramePr>
            <a:graphicFrameLocks noGrp="1"/>
          </p:cNvGraphicFramePr>
          <p:nvPr>
            <p:extLst>
              <p:ext uri="{D42A27DB-BD31-4B8C-83A1-F6EECF244321}">
                <p14:modId xmlns:p14="http://schemas.microsoft.com/office/powerpoint/2010/main" val="1607599804"/>
              </p:ext>
            </p:extLst>
          </p:nvPr>
        </p:nvGraphicFramePr>
        <p:xfrm>
          <a:off x="3181738" y="2666124"/>
          <a:ext cx="2394857" cy="2240280"/>
        </p:xfrm>
        <a:graphic>
          <a:graphicData uri="http://schemas.openxmlformats.org/drawingml/2006/table">
            <a:tbl>
              <a:tblPr firstRow="1" bandRow="1">
                <a:tableStyleId>{073A0DAA-6AF3-43AB-8588-CEC1D06C72B9}</a:tableStyleId>
              </a:tblPr>
              <a:tblGrid>
                <a:gridCol w="2394857">
                  <a:extLst>
                    <a:ext uri="{9D8B030D-6E8A-4147-A177-3AD203B41FA5}">
                      <a16:colId xmlns:a16="http://schemas.microsoft.com/office/drawing/2014/main" val="1079674869"/>
                    </a:ext>
                  </a:extLst>
                </a:gridCol>
              </a:tblGrid>
              <a:tr h="506445">
                <a:tc>
                  <a:txBody>
                    <a:bodyPr/>
                    <a:lstStyle/>
                    <a:p>
                      <a:pPr algn="ctr"/>
                      <a:r>
                        <a:rPr lang="en-US" dirty="0"/>
                        <a:t>Bargaining Power of Suppliers (Moderate)</a:t>
                      </a:r>
                    </a:p>
                  </a:txBody>
                  <a:tcPr anchor="ctr">
                    <a:solidFill>
                      <a:srgbClr val="C00000"/>
                    </a:solidFill>
                  </a:tcPr>
                </a:tc>
                <a:extLst>
                  <a:ext uri="{0D108BD9-81ED-4DB2-BD59-A6C34878D82A}">
                    <a16:rowId xmlns:a16="http://schemas.microsoft.com/office/drawing/2014/main" val="3741792910"/>
                  </a:ext>
                </a:extLst>
              </a:tr>
              <a:tr h="1019307">
                <a:tc>
                  <a:txBody>
                    <a:bodyPr/>
                    <a:lstStyle/>
                    <a:p>
                      <a:pPr marL="285750" indent="-285750">
                        <a:buFont typeface="Arial" panose="020B0604020202020204" pitchFamily="34" charset="0"/>
                        <a:buChar char="•"/>
                      </a:pPr>
                      <a:r>
                        <a:rPr lang="en-US" sz="1100" dirty="0"/>
                        <a:t>Content creators, cloud providers, and chipmakers hold some leverage </a:t>
                      </a:r>
                    </a:p>
                    <a:p>
                      <a:pPr marL="285750" indent="-285750">
                        <a:buFont typeface="Arial" panose="020B0604020202020204" pitchFamily="34" charset="0"/>
                        <a:buChar char="•"/>
                      </a:pPr>
                      <a:r>
                        <a:rPr lang="en-US" sz="1100" dirty="0"/>
                        <a:t>Large platforms (Meta, Google, Netflix) use scale to negotiate favorable terms </a:t>
                      </a:r>
                    </a:p>
                    <a:p>
                      <a:pPr marL="285750" indent="-285750">
                        <a:buFont typeface="Arial" panose="020B0604020202020204" pitchFamily="34" charset="0"/>
                        <a:buChar char="•"/>
                      </a:pPr>
                      <a:r>
                        <a:rPr lang="en-US" sz="1100" dirty="0"/>
                        <a:t>Telecom firms depend on equipment suppliers but retain leverage through size</a:t>
                      </a:r>
                    </a:p>
                  </a:txBody>
                  <a:tcPr/>
                </a:tc>
                <a:extLst>
                  <a:ext uri="{0D108BD9-81ED-4DB2-BD59-A6C34878D82A}">
                    <a16:rowId xmlns:a16="http://schemas.microsoft.com/office/drawing/2014/main" val="1362511007"/>
                  </a:ext>
                </a:extLst>
              </a:tr>
            </a:tbl>
          </a:graphicData>
        </a:graphic>
      </p:graphicFrame>
    </p:spTree>
    <p:extLst>
      <p:ext uri="{BB962C8B-B14F-4D97-AF65-F5344CB8AC3E}">
        <p14:creationId xmlns:p14="http://schemas.microsoft.com/office/powerpoint/2010/main" val="1073830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2B871-65CE-3182-8A8C-5C932F0418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1DF21-2F36-3CCB-F7BD-330B78536952}"/>
              </a:ext>
            </a:extLst>
          </p:cNvPr>
          <p:cNvSpPr>
            <a:spLocks noGrp="1"/>
          </p:cNvSpPr>
          <p:nvPr>
            <p:ph type="title"/>
          </p:nvPr>
        </p:nvSpPr>
        <p:spPr/>
        <p:txBody>
          <a:bodyPr>
            <a:normAutofit fontScale="90000"/>
          </a:bodyPr>
          <a:lstStyle/>
          <a:p>
            <a:r>
              <a:rPr lang="en-US" dirty="0">
                <a:latin typeface="Calibri (Body)"/>
              </a:rPr>
              <a:t>PESTEL Analysis</a:t>
            </a:r>
          </a:p>
        </p:txBody>
      </p:sp>
      <p:sp>
        <p:nvSpPr>
          <p:cNvPr id="3" name="Rectangle: Rounded Corners 2">
            <a:extLst>
              <a:ext uri="{FF2B5EF4-FFF2-40B4-BE49-F238E27FC236}">
                <a16:creationId xmlns:a16="http://schemas.microsoft.com/office/drawing/2014/main" id="{9D53005A-F925-30D7-11E1-4C5A47B65A93}"/>
              </a:ext>
            </a:extLst>
          </p:cNvPr>
          <p:cNvSpPr/>
          <p:nvPr/>
        </p:nvSpPr>
        <p:spPr>
          <a:xfrm>
            <a:off x="793102" y="1390261"/>
            <a:ext cx="2202025" cy="210871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Rounded Corners 4">
            <a:extLst>
              <a:ext uri="{FF2B5EF4-FFF2-40B4-BE49-F238E27FC236}">
                <a16:creationId xmlns:a16="http://schemas.microsoft.com/office/drawing/2014/main" id="{675F4DE4-55BF-89F1-1BC4-62E2E39D894E}"/>
              </a:ext>
            </a:extLst>
          </p:cNvPr>
          <p:cNvSpPr/>
          <p:nvPr/>
        </p:nvSpPr>
        <p:spPr>
          <a:xfrm>
            <a:off x="3470987" y="1390261"/>
            <a:ext cx="2202025" cy="210871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98B860D-439A-235F-F23B-4195A6EB2ACC}"/>
              </a:ext>
            </a:extLst>
          </p:cNvPr>
          <p:cNvSpPr/>
          <p:nvPr/>
        </p:nvSpPr>
        <p:spPr>
          <a:xfrm>
            <a:off x="6319934" y="1390261"/>
            <a:ext cx="2202025" cy="210871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769721C3-C411-0197-86FB-F99B67C43E51}"/>
              </a:ext>
            </a:extLst>
          </p:cNvPr>
          <p:cNvSpPr/>
          <p:nvPr/>
        </p:nvSpPr>
        <p:spPr>
          <a:xfrm>
            <a:off x="793101" y="3819329"/>
            <a:ext cx="2202025" cy="210871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4F45CE5A-7204-21E1-E4B6-F31624312B60}"/>
              </a:ext>
            </a:extLst>
          </p:cNvPr>
          <p:cNvSpPr/>
          <p:nvPr/>
        </p:nvSpPr>
        <p:spPr>
          <a:xfrm>
            <a:off x="3470987" y="3819330"/>
            <a:ext cx="2202025" cy="210871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8054FDD6-D4B2-DA57-9386-B896A3EB3D24}"/>
              </a:ext>
            </a:extLst>
          </p:cNvPr>
          <p:cNvSpPr/>
          <p:nvPr/>
        </p:nvSpPr>
        <p:spPr>
          <a:xfrm>
            <a:off x="6319933" y="3819330"/>
            <a:ext cx="2202025" cy="2108719"/>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15429B9-B549-ACEE-FC3C-60F175C61D98}"/>
              </a:ext>
            </a:extLst>
          </p:cNvPr>
          <p:cNvSpPr txBox="1"/>
          <p:nvPr/>
        </p:nvSpPr>
        <p:spPr>
          <a:xfrm>
            <a:off x="1041917" y="1580374"/>
            <a:ext cx="1704392" cy="400110"/>
          </a:xfrm>
          <a:prstGeom prst="rect">
            <a:avLst/>
          </a:prstGeom>
          <a:noFill/>
        </p:spPr>
        <p:txBody>
          <a:bodyPr wrap="square" rtlCol="0">
            <a:spAutoFit/>
          </a:bodyPr>
          <a:lstStyle/>
          <a:p>
            <a:pPr algn="ctr"/>
            <a:r>
              <a:rPr lang="en-US" sz="2000" b="1" dirty="0">
                <a:solidFill>
                  <a:schemeClr val="bg1"/>
                </a:solidFill>
              </a:rPr>
              <a:t>Political</a:t>
            </a:r>
          </a:p>
        </p:txBody>
      </p:sp>
      <p:sp>
        <p:nvSpPr>
          <p:cNvPr id="17" name="TextBox 16">
            <a:extLst>
              <a:ext uri="{FF2B5EF4-FFF2-40B4-BE49-F238E27FC236}">
                <a16:creationId xmlns:a16="http://schemas.microsoft.com/office/drawing/2014/main" id="{369FE92F-A710-431F-8BB9-C4792C371EF4}"/>
              </a:ext>
            </a:extLst>
          </p:cNvPr>
          <p:cNvSpPr txBox="1"/>
          <p:nvPr/>
        </p:nvSpPr>
        <p:spPr>
          <a:xfrm>
            <a:off x="905069" y="1846317"/>
            <a:ext cx="1841240" cy="1723549"/>
          </a:xfrm>
          <a:prstGeom prst="rect">
            <a:avLst/>
          </a:prstGeom>
          <a:noFill/>
        </p:spPr>
        <p:txBody>
          <a:bodyPr wrap="square" rtlCol="0">
            <a:spAutoFit/>
          </a:bodyPr>
          <a:lstStyle/>
          <a:p>
            <a:pPr algn="ctr"/>
            <a:endParaRPr lang="en-US" sz="1100" dirty="0">
              <a:solidFill>
                <a:schemeClr val="bg1"/>
              </a:solidFill>
            </a:endParaRPr>
          </a:p>
          <a:p>
            <a:pPr marL="285750" indent="-285750">
              <a:buFont typeface="Arial" panose="020B0604020202020204" pitchFamily="34" charset="0"/>
              <a:buChar char="•"/>
            </a:pPr>
            <a:r>
              <a:rPr lang="en-US" sz="1100" dirty="0">
                <a:solidFill>
                  <a:schemeClr val="bg1"/>
                </a:solidFill>
              </a:rPr>
              <a:t>Regulation and antitrust scrutiny of Meta and Google </a:t>
            </a:r>
          </a:p>
          <a:p>
            <a:pPr marL="285750" indent="-285750">
              <a:buFont typeface="Arial" panose="020B0604020202020204" pitchFamily="34" charset="0"/>
              <a:buChar char="•"/>
            </a:pPr>
            <a:r>
              <a:rPr lang="en-US" sz="1100" dirty="0">
                <a:solidFill>
                  <a:schemeClr val="bg1"/>
                </a:solidFill>
              </a:rPr>
              <a:t>Government control over telecom expansion (spectrum, broadband funding)</a:t>
            </a:r>
          </a:p>
          <a:p>
            <a:endParaRPr lang="en-US" dirty="0"/>
          </a:p>
        </p:txBody>
      </p:sp>
      <p:sp>
        <p:nvSpPr>
          <p:cNvPr id="18" name="TextBox 17">
            <a:extLst>
              <a:ext uri="{FF2B5EF4-FFF2-40B4-BE49-F238E27FC236}">
                <a16:creationId xmlns:a16="http://schemas.microsoft.com/office/drawing/2014/main" id="{CBEE0646-199C-2BDA-D6BA-0D131FF799DD}"/>
              </a:ext>
            </a:extLst>
          </p:cNvPr>
          <p:cNvSpPr txBox="1"/>
          <p:nvPr/>
        </p:nvSpPr>
        <p:spPr>
          <a:xfrm>
            <a:off x="3792893" y="1571044"/>
            <a:ext cx="1558212" cy="400110"/>
          </a:xfrm>
          <a:prstGeom prst="rect">
            <a:avLst/>
          </a:prstGeom>
          <a:noFill/>
        </p:spPr>
        <p:txBody>
          <a:bodyPr wrap="square" rtlCol="0">
            <a:spAutoFit/>
          </a:bodyPr>
          <a:lstStyle/>
          <a:p>
            <a:pPr algn="ctr"/>
            <a:r>
              <a:rPr lang="en-US" sz="2000" b="1" dirty="0">
                <a:solidFill>
                  <a:schemeClr val="bg1"/>
                </a:solidFill>
              </a:rPr>
              <a:t>Economic</a:t>
            </a:r>
          </a:p>
        </p:txBody>
      </p:sp>
      <p:sp>
        <p:nvSpPr>
          <p:cNvPr id="19" name="TextBox 18">
            <a:extLst>
              <a:ext uri="{FF2B5EF4-FFF2-40B4-BE49-F238E27FC236}">
                <a16:creationId xmlns:a16="http://schemas.microsoft.com/office/drawing/2014/main" id="{D8D78394-A2DA-A169-9BB7-D35D1EE72CC6}"/>
              </a:ext>
            </a:extLst>
          </p:cNvPr>
          <p:cNvSpPr txBox="1"/>
          <p:nvPr/>
        </p:nvSpPr>
        <p:spPr>
          <a:xfrm>
            <a:off x="3620277" y="1971154"/>
            <a:ext cx="1730827" cy="1277273"/>
          </a:xfrm>
          <a:prstGeom prst="rect">
            <a:avLst/>
          </a:prstGeom>
          <a:noFill/>
        </p:spPr>
        <p:txBody>
          <a:bodyPr wrap="square" rtlCol="0">
            <a:spAutoFit/>
          </a:bodyPr>
          <a:lstStyle/>
          <a:p>
            <a:pPr marL="285750" indent="-285750">
              <a:buFont typeface="Arial" panose="020B0604020202020204" pitchFamily="34" charset="0"/>
              <a:buChar char="•"/>
            </a:pPr>
            <a:r>
              <a:rPr lang="en-US" sz="1100" dirty="0">
                <a:solidFill>
                  <a:schemeClr val="bg1"/>
                </a:solidFill>
              </a:rPr>
              <a:t>Ad revenue and streaming demand tied to economic cycles </a:t>
            </a:r>
          </a:p>
          <a:p>
            <a:pPr marL="285750" indent="-285750">
              <a:buFont typeface="Arial" panose="020B0604020202020204" pitchFamily="34" charset="0"/>
              <a:buChar char="•"/>
            </a:pPr>
            <a:r>
              <a:rPr lang="en-US" sz="1100" dirty="0">
                <a:solidFill>
                  <a:schemeClr val="bg1"/>
                </a:solidFill>
              </a:rPr>
              <a:t>High interest rates pressure capital-heavy telecom firms</a:t>
            </a:r>
          </a:p>
        </p:txBody>
      </p:sp>
      <p:sp>
        <p:nvSpPr>
          <p:cNvPr id="21" name="TextBox 20">
            <a:extLst>
              <a:ext uri="{FF2B5EF4-FFF2-40B4-BE49-F238E27FC236}">
                <a16:creationId xmlns:a16="http://schemas.microsoft.com/office/drawing/2014/main" id="{C0C3D697-B774-7C93-BDE3-620A1C14105B}"/>
              </a:ext>
            </a:extLst>
          </p:cNvPr>
          <p:cNvSpPr txBox="1"/>
          <p:nvPr/>
        </p:nvSpPr>
        <p:spPr>
          <a:xfrm>
            <a:off x="6606073" y="1571044"/>
            <a:ext cx="1632858" cy="400110"/>
          </a:xfrm>
          <a:prstGeom prst="rect">
            <a:avLst/>
          </a:prstGeom>
          <a:noFill/>
        </p:spPr>
        <p:txBody>
          <a:bodyPr wrap="square" rtlCol="0">
            <a:spAutoFit/>
          </a:bodyPr>
          <a:lstStyle/>
          <a:p>
            <a:pPr algn="ctr"/>
            <a:r>
              <a:rPr lang="en-US" sz="2000" b="1" dirty="0">
                <a:solidFill>
                  <a:schemeClr val="bg1"/>
                </a:solidFill>
              </a:rPr>
              <a:t>Sociological</a:t>
            </a:r>
            <a:endParaRPr lang="en-US" b="1" dirty="0">
              <a:solidFill>
                <a:schemeClr val="bg1"/>
              </a:solidFill>
            </a:endParaRPr>
          </a:p>
        </p:txBody>
      </p:sp>
      <p:sp>
        <p:nvSpPr>
          <p:cNvPr id="22" name="TextBox 21">
            <a:extLst>
              <a:ext uri="{FF2B5EF4-FFF2-40B4-BE49-F238E27FC236}">
                <a16:creationId xmlns:a16="http://schemas.microsoft.com/office/drawing/2014/main" id="{F299653E-291A-4F1A-654D-DF4430B1EE09}"/>
              </a:ext>
            </a:extLst>
          </p:cNvPr>
          <p:cNvSpPr txBox="1"/>
          <p:nvPr/>
        </p:nvSpPr>
        <p:spPr>
          <a:xfrm>
            <a:off x="6593634" y="1919300"/>
            <a:ext cx="1632858" cy="1446550"/>
          </a:xfrm>
          <a:prstGeom prst="rect">
            <a:avLst/>
          </a:prstGeom>
          <a:noFill/>
        </p:spPr>
        <p:txBody>
          <a:bodyPr wrap="square" rtlCol="0">
            <a:spAutoFit/>
          </a:bodyPr>
          <a:lstStyle/>
          <a:p>
            <a:pPr marL="285750" indent="-285750">
              <a:buFont typeface="Arial" panose="020B0604020202020204" pitchFamily="34" charset="0"/>
              <a:buChar char="•"/>
            </a:pPr>
            <a:r>
              <a:rPr lang="en-US" sz="1100" dirty="0">
                <a:solidFill>
                  <a:schemeClr val="bg1"/>
                </a:solidFill>
              </a:rPr>
              <a:t>Shift to digital media and short-form content consumption </a:t>
            </a:r>
          </a:p>
          <a:p>
            <a:pPr marL="285750" indent="-285750">
              <a:buFont typeface="Arial" panose="020B0604020202020204" pitchFamily="34" charset="0"/>
              <a:buChar char="•"/>
            </a:pPr>
            <a:r>
              <a:rPr lang="en-US" sz="1100" dirty="0">
                <a:solidFill>
                  <a:schemeClr val="bg1"/>
                </a:solidFill>
              </a:rPr>
              <a:t>Growing concerns around misinformation and screen time</a:t>
            </a:r>
          </a:p>
        </p:txBody>
      </p:sp>
      <p:sp>
        <p:nvSpPr>
          <p:cNvPr id="23" name="TextBox 22">
            <a:extLst>
              <a:ext uri="{FF2B5EF4-FFF2-40B4-BE49-F238E27FC236}">
                <a16:creationId xmlns:a16="http://schemas.microsoft.com/office/drawing/2014/main" id="{D2FB1EF9-18C3-BD7F-AEB6-98C96FF80120}"/>
              </a:ext>
            </a:extLst>
          </p:cNvPr>
          <p:cNvSpPr txBox="1"/>
          <p:nvPr/>
        </p:nvSpPr>
        <p:spPr>
          <a:xfrm>
            <a:off x="1041917" y="3993502"/>
            <a:ext cx="1704392" cy="400110"/>
          </a:xfrm>
          <a:prstGeom prst="rect">
            <a:avLst/>
          </a:prstGeom>
          <a:noFill/>
        </p:spPr>
        <p:txBody>
          <a:bodyPr wrap="square" rtlCol="0">
            <a:spAutoFit/>
          </a:bodyPr>
          <a:lstStyle/>
          <a:p>
            <a:pPr algn="ctr"/>
            <a:r>
              <a:rPr lang="en-US" sz="2000" b="1" dirty="0">
                <a:solidFill>
                  <a:schemeClr val="bg1"/>
                </a:solidFill>
              </a:rPr>
              <a:t>Technological</a:t>
            </a:r>
          </a:p>
        </p:txBody>
      </p:sp>
      <p:sp>
        <p:nvSpPr>
          <p:cNvPr id="24" name="TextBox 23">
            <a:extLst>
              <a:ext uri="{FF2B5EF4-FFF2-40B4-BE49-F238E27FC236}">
                <a16:creationId xmlns:a16="http://schemas.microsoft.com/office/drawing/2014/main" id="{1DDD2E4F-1C19-2B82-9248-10FA783CA5F2}"/>
              </a:ext>
            </a:extLst>
          </p:cNvPr>
          <p:cNvSpPr txBox="1"/>
          <p:nvPr/>
        </p:nvSpPr>
        <p:spPr>
          <a:xfrm>
            <a:off x="905069" y="4562669"/>
            <a:ext cx="1841240" cy="1107996"/>
          </a:xfrm>
          <a:prstGeom prst="rect">
            <a:avLst/>
          </a:prstGeom>
          <a:noFill/>
        </p:spPr>
        <p:txBody>
          <a:bodyPr wrap="square" rtlCol="0">
            <a:spAutoFit/>
          </a:bodyPr>
          <a:lstStyle/>
          <a:p>
            <a:pPr marL="285750" indent="-285750">
              <a:buFont typeface="Arial" panose="020B0604020202020204" pitchFamily="34" charset="0"/>
              <a:buChar char="•"/>
            </a:pPr>
            <a:r>
              <a:rPr lang="en-US" sz="1100" dirty="0">
                <a:solidFill>
                  <a:schemeClr val="bg1"/>
                </a:solidFill>
              </a:rPr>
              <a:t>AI transforming advertising, content, and user engagement </a:t>
            </a:r>
          </a:p>
          <a:p>
            <a:pPr marL="285750" indent="-285750">
              <a:buFont typeface="Arial" panose="020B0604020202020204" pitchFamily="34" charset="0"/>
              <a:buChar char="•"/>
            </a:pPr>
            <a:r>
              <a:rPr lang="en-US" sz="1100" dirty="0">
                <a:solidFill>
                  <a:schemeClr val="bg1"/>
                </a:solidFill>
              </a:rPr>
              <a:t>5G and platform innovation driving new growth opportunities</a:t>
            </a:r>
          </a:p>
        </p:txBody>
      </p:sp>
      <p:sp>
        <p:nvSpPr>
          <p:cNvPr id="25" name="TextBox 24">
            <a:extLst>
              <a:ext uri="{FF2B5EF4-FFF2-40B4-BE49-F238E27FC236}">
                <a16:creationId xmlns:a16="http://schemas.microsoft.com/office/drawing/2014/main" id="{A6886D2E-44FD-ED42-9CBE-13FA4F474D7A}"/>
              </a:ext>
            </a:extLst>
          </p:cNvPr>
          <p:cNvSpPr txBox="1"/>
          <p:nvPr/>
        </p:nvSpPr>
        <p:spPr>
          <a:xfrm>
            <a:off x="3734576" y="3927082"/>
            <a:ext cx="1674846" cy="384721"/>
          </a:xfrm>
          <a:prstGeom prst="rect">
            <a:avLst/>
          </a:prstGeom>
          <a:noFill/>
        </p:spPr>
        <p:txBody>
          <a:bodyPr wrap="square" rtlCol="0">
            <a:spAutoFit/>
          </a:bodyPr>
          <a:lstStyle/>
          <a:p>
            <a:pPr algn="ctr"/>
            <a:r>
              <a:rPr lang="en-US" sz="1900" b="1" dirty="0">
                <a:solidFill>
                  <a:schemeClr val="bg1"/>
                </a:solidFill>
              </a:rPr>
              <a:t>Environmental</a:t>
            </a:r>
          </a:p>
        </p:txBody>
      </p:sp>
      <p:sp>
        <p:nvSpPr>
          <p:cNvPr id="26" name="TextBox 25">
            <a:extLst>
              <a:ext uri="{FF2B5EF4-FFF2-40B4-BE49-F238E27FC236}">
                <a16:creationId xmlns:a16="http://schemas.microsoft.com/office/drawing/2014/main" id="{158EFEB6-EAD4-24D4-75D6-D52F7B766D25}"/>
              </a:ext>
            </a:extLst>
          </p:cNvPr>
          <p:cNvSpPr txBox="1"/>
          <p:nvPr/>
        </p:nvSpPr>
        <p:spPr>
          <a:xfrm>
            <a:off x="3734576" y="4562669"/>
            <a:ext cx="1751824" cy="1107996"/>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chemeClr val="bg1"/>
                </a:solidFill>
              </a:rPr>
              <a:t>High energy demand from data centers and network infrastructure </a:t>
            </a:r>
          </a:p>
          <a:p>
            <a:pPr marL="171450" indent="-171450">
              <a:buFont typeface="Arial" panose="020B0604020202020204" pitchFamily="34" charset="0"/>
              <a:buChar char="•"/>
            </a:pPr>
            <a:r>
              <a:rPr lang="en-US" sz="1100" dirty="0">
                <a:solidFill>
                  <a:schemeClr val="bg1"/>
                </a:solidFill>
              </a:rPr>
              <a:t>Increasing ESG pressure for sustainability and efficiency</a:t>
            </a:r>
          </a:p>
        </p:txBody>
      </p:sp>
      <p:sp>
        <p:nvSpPr>
          <p:cNvPr id="28" name="TextBox 27">
            <a:extLst>
              <a:ext uri="{FF2B5EF4-FFF2-40B4-BE49-F238E27FC236}">
                <a16:creationId xmlns:a16="http://schemas.microsoft.com/office/drawing/2014/main" id="{AE420178-AEC8-1BC1-CC90-0656056F9739}"/>
              </a:ext>
            </a:extLst>
          </p:cNvPr>
          <p:cNvSpPr txBox="1"/>
          <p:nvPr/>
        </p:nvSpPr>
        <p:spPr>
          <a:xfrm>
            <a:off x="6512767" y="3993502"/>
            <a:ext cx="1838132" cy="400110"/>
          </a:xfrm>
          <a:prstGeom prst="rect">
            <a:avLst/>
          </a:prstGeom>
          <a:noFill/>
        </p:spPr>
        <p:txBody>
          <a:bodyPr wrap="square" rtlCol="0">
            <a:spAutoFit/>
          </a:bodyPr>
          <a:lstStyle/>
          <a:p>
            <a:pPr algn="ctr"/>
            <a:r>
              <a:rPr lang="en-US" sz="2000" b="1" dirty="0">
                <a:solidFill>
                  <a:schemeClr val="bg1"/>
                </a:solidFill>
              </a:rPr>
              <a:t>Legal</a:t>
            </a:r>
            <a:endParaRPr lang="en-US" b="1" dirty="0">
              <a:solidFill>
                <a:schemeClr val="bg1"/>
              </a:solidFill>
            </a:endParaRPr>
          </a:p>
        </p:txBody>
      </p:sp>
      <p:sp>
        <p:nvSpPr>
          <p:cNvPr id="29" name="TextBox 28">
            <a:extLst>
              <a:ext uri="{FF2B5EF4-FFF2-40B4-BE49-F238E27FC236}">
                <a16:creationId xmlns:a16="http://schemas.microsoft.com/office/drawing/2014/main" id="{289AB07A-FEB2-65F5-2AB8-9197B2B5803C}"/>
              </a:ext>
            </a:extLst>
          </p:cNvPr>
          <p:cNvSpPr txBox="1"/>
          <p:nvPr/>
        </p:nvSpPr>
        <p:spPr>
          <a:xfrm>
            <a:off x="6606073" y="4469363"/>
            <a:ext cx="1620419" cy="1107996"/>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chemeClr val="bg1"/>
                </a:solidFill>
              </a:rPr>
              <a:t>Data privacy laws and content regulation increasing compliance costs </a:t>
            </a:r>
          </a:p>
          <a:p>
            <a:pPr marL="171450" indent="-171450">
              <a:buFont typeface="Arial" panose="020B0604020202020204" pitchFamily="34" charset="0"/>
              <a:buChar char="•"/>
            </a:pPr>
            <a:r>
              <a:rPr lang="en-US" sz="1100" dirty="0">
                <a:solidFill>
                  <a:schemeClr val="bg1"/>
                </a:solidFill>
              </a:rPr>
              <a:t>Ongoing antitrust and platform liability risks</a:t>
            </a:r>
          </a:p>
        </p:txBody>
      </p:sp>
    </p:spTree>
    <p:extLst>
      <p:ext uri="{BB962C8B-B14F-4D97-AF65-F5344CB8AC3E}">
        <p14:creationId xmlns:p14="http://schemas.microsoft.com/office/powerpoint/2010/main" val="1775542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C8EE9-EC6F-E79B-CF25-7C5E52E5C682}"/>
              </a:ext>
            </a:extLst>
          </p:cNvPr>
          <p:cNvSpPr>
            <a:spLocks noGrp="1"/>
          </p:cNvSpPr>
          <p:nvPr>
            <p:ph type="title"/>
          </p:nvPr>
        </p:nvSpPr>
        <p:spPr/>
        <p:txBody>
          <a:bodyPr>
            <a:normAutofit fontScale="90000"/>
          </a:bodyPr>
          <a:lstStyle/>
          <a:p>
            <a:r>
              <a:rPr lang="en-US" dirty="0"/>
              <a:t>Supply and Demand</a:t>
            </a:r>
          </a:p>
        </p:txBody>
      </p:sp>
      <p:sp>
        <p:nvSpPr>
          <p:cNvPr id="6" name="Rectangle: Rounded Corners 5">
            <a:extLst>
              <a:ext uri="{FF2B5EF4-FFF2-40B4-BE49-F238E27FC236}">
                <a16:creationId xmlns:a16="http://schemas.microsoft.com/office/drawing/2014/main" id="{D40A0863-A807-40F0-DD8F-B1675B58A248}"/>
              </a:ext>
            </a:extLst>
          </p:cNvPr>
          <p:cNvSpPr/>
          <p:nvPr/>
        </p:nvSpPr>
        <p:spPr>
          <a:xfrm>
            <a:off x="587828" y="1408922"/>
            <a:ext cx="3704253" cy="3732245"/>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2D06F1B-0EC5-AE4A-B5E4-32AE2532584F}"/>
              </a:ext>
            </a:extLst>
          </p:cNvPr>
          <p:cNvSpPr/>
          <p:nvPr/>
        </p:nvSpPr>
        <p:spPr>
          <a:xfrm>
            <a:off x="4851919" y="1408922"/>
            <a:ext cx="3704253" cy="3732245"/>
          </a:xfrm>
          <a:prstGeom prst="round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DF4FEC7-AFD7-5925-B748-3F682C437263}"/>
              </a:ext>
            </a:extLst>
          </p:cNvPr>
          <p:cNvSpPr txBox="1"/>
          <p:nvPr/>
        </p:nvSpPr>
        <p:spPr>
          <a:xfrm>
            <a:off x="886408" y="1576873"/>
            <a:ext cx="3312368" cy="461665"/>
          </a:xfrm>
          <a:prstGeom prst="rect">
            <a:avLst/>
          </a:prstGeom>
          <a:noFill/>
        </p:spPr>
        <p:txBody>
          <a:bodyPr wrap="square" rtlCol="0">
            <a:spAutoFit/>
          </a:bodyPr>
          <a:lstStyle/>
          <a:p>
            <a:pPr algn="ctr"/>
            <a:r>
              <a:rPr lang="en-US" sz="2400" b="1" dirty="0">
                <a:solidFill>
                  <a:schemeClr val="bg1"/>
                </a:solidFill>
              </a:rPr>
              <a:t>Supply</a:t>
            </a:r>
          </a:p>
        </p:txBody>
      </p:sp>
      <p:pic>
        <p:nvPicPr>
          <p:cNvPr id="10" name="Graphic 9" descr="Upward trend">
            <a:extLst>
              <a:ext uri="{FF2B5EF4-FFF2-40B4-BE49-F238E27FC236}">
                <a16:creationId xmlns:a16="http://schemas.microsoft.com/office/drawing/2014/main" id="{CEF8DDCA-FB42-CBC9-47AB-F2246E4057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982754" y="2038538"/>
            <a:ext cx="914400" cy="914400"/>
          </a:xfrm>
          <a:prstGeom prst="rect">
            <a:avLst/>
          </a:prstGeom>
        </p:spPr>
      </p:pic>
      <p:sp>
        <p:nvSpPr>
          <p:cNvPr id="11" name="TextBox 10">
            <a:extLst>
              <a:ext uri="{FF2B5EF4-FFF2-40B4-BE49-F238E27FC236}">
                <a16:creationId xmlns:a16="http://schemas.microsoft.com/office/drawing/2014/main" id="{B0827B94-842E-8F95-72D2-66BB1E780EFA}"/>
              </a:ext>
            </a:extLst>
          </p:cNvPr>
          <p:cNvSpPr txBox="1"/>
          <p:nvPr/>
        </p:nvSpPr>
        <p:spPr>
          <a:xfrm>
            <a:off x="5561045" y="1688841"/>
            <a:ext cx="2192694" cy="523220"/>
          </a:xfrm>
          <a:prstGeom prst="rect">
            <a:avLst/>
          </a:prstGeom>
          <a:noFill/>
        </p:spPr>
        <p:txBody>
          <a:bodyPr wrap="square" rtlCol="0">
            <a:spAutoFit/>
          </a:bodyPr>
          <a:lstStyle/>
          <a:p>
            <a:pPr algn="ctr"/>
            <a:r>
              <a:rPr lang="en-US" sz="2800" b="1" dirty="0">
                <a:solidFill>
                  <a:schemeClr val="bg1"/>
                </a:solidFill>
              </a:rPr>
              <a:t>Demand</a:t>
            </a:r>
          </a:p>
        </p:txBody>
      </p:sp>
      <p:pic>
        <p:nvPicPr>
          <p:cNvPr id="13" name="Graphic 12" descr="Group of women with solid fill">
            <a:extLst>
              <a:ext uri="{FF2B5EF4-FFF2-40B4-BE49-F238E27FC236}">
                <a16:creationId xmlns:a16="http://schemas.microsoft.com/office/drawing/2014/main" id="{CB9042CE-01B5-91B1-0E57-A4BCAE7C8CB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0192" y="2258174"/>
            <a:ext cx="914400" cy="914400"/>
          </a:xfrm>
          <a:prstGeom prst="rect">
            <a:avLst/>
          </a:prstGeom>
        </p:spPr>
      </p:pic>
      <p:sp>
        <p:nvSpPr>
          <p:cNvPr id="14" name="TextBox 13">
            <a:extLst>
              <a:ext uri="{FF2B5EF4-FFF2-40B4-BE49-F238E27FC236}">
                <a16:creationId xmlns:a16="http://schemas.microsoft.com/office/drawing/2014/main" id="{9E426A55-6CF5-D8B8-D7AC-5FA80100CFA1}"/>
              </a:ext>
            </a:extLst>
          </p:cNvPr>
          <p:cNvSpPr txBox="1"/>
          <p:nvPr/>
        </p:nvSpPr>
        <p:spPr>
          <a:xfrm>
            <a:off x="891072" y="3172574"/>
            <a:ext cx="3097763" cy="1692771"/>
          </a:xfrm>
          <a:prstGeom prst="rect">
            <a:avLst/>
          </a:prstGeom>
          <a:noFill/>
        </p:spPr>
        <p:txBody>
          <a:bodyPr wrap="square" rtlCol="0">
            <a:spAutoFit/>
          </a:bodyPr>
          <a:lstStyle/>
          <a:p>
            <a:pPr marL="285750" indent="-285750">
              <a:buFont typeface="Arial" panose="020B0604020202020204" pitchFamily="34" charset="0"/>
              <a:buChar char="•"/>
            </a:pPr>
            <a:r>
              <a:rPr lang="en-US" sz="1300" dirty="0">
                <a:solidFill>
                  <a:schemeClr val="bg1"/>
                </a:solidFill>
              </a:rPr>
              <a:t>Ongoing 5G infrastructure buildout expanding network capacity globally </a:t>
            </a:r>
          </a:p>
          <a:p>
            <a:pPr marL="285750" indent="-285750">
              <a:buFont typeface="Arial" panose="020B0604020202020204" pitchFamily="34" charset="0"/>
              <a:buChar char="•"/>
            </a:pPr>
            <a:r>
              <a:rPr lang="en-US" sz="1300" dirty="0">
                <a:solidFill>
                  <a:schemeClr val="bg1"/>
                </a:solidFill>
              </a:rPr>
              <a:t>Rapid data center expansion driven by AI and cloud computing demand </a:t>
            </a:r>
          </a:p>
          <a:p>
            <a:pPr marL="285750" indent="-285750">
              <a:buFont typeface="Arial" panose="020B0604020202020204" pitchFamily="34" charset="0"/>
              <a:buChar char="•"/>
            </a:pPr>
            <a:r>
              <a:rPr lang="en-US" sz="1300" dirty="0">
                <a:solidFill>
                  <a:schemeClr val="bg1"/>
                </a:solidFill>
              </a:rPr>
              <a:t>Spectrum availability and government funding support new capacity </a:t>
            </a:r>
          </a:p>
          <a:p>
            <a:pPr marL="285750" indent="-285750">
              <a:buFont typeface="Arial" panose="020B0604020202020204" pitchFamily="34" charset="0"/>
              <a:buChar char="•"/>
            </a:pPr>
            <a:r>
              <a:rPr lang="en-US" sz="1300" dirty="0">
                <a:solidFill>
                  <a:schemeClr val="bg1"/>
                </a:solidFill>
              </a:rPr>
              <a:t>High capital requirements limit supply growth to large incumbents</a:t>
            </a:r>
          </a:p>
        </p:txBody>
      </p:sp>
      <p:sp>
        <p:nvSpPr>
          <p:cNvPr id="15" name="TextBox 14">
            <a:extLst>
              <a:ext uri="{FF2B5EF4-FFF2-40B4-BE49-F238E27FC236}">
                <a16:creationId xmlns:a16="http://schemas.microsoft.com/office/drawing/2014/main" id="{3EF24AC0-A492-F22C-5EAB-CFA55F64E960}"/>
              </a:ext>
            </a:extLst>
          </p:cNvPr>
          <p:cNvSpPr txBox="1"/>
          <p:nvPr/>
        </p:nvSpPr>
        <p:spPr>
          <a:xfrm>
            <a:off x="5141167" y="3218687"/>
            <a:ext cx="3032449" cy="1754326"/>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chemeClr val="bg1"/>
                </a:solidFill>
              </a:rPr>
              <a:t>Growing demand driven by streaming, mobile usage, and AI-powered platforms </a:t>
            </a:r>
          </a:p>
          <a:p>
            <a:pPr marL="285750" indent="-285750">
              <a:buFont typeface="Arial" panose="020B0604020202020204" pitchFamily="34" charset="0"/>
              <a:buChar char="•"/>
            </a:pPr>
            <a:r>
              <a:rPr lang="en-US" sz="1200" dirty="0">
                <a:solidFill>
                  <a:schemeClr val="bg1"/>
                </a:solidFill>
              </a:rPr>
              <a:t>Asia-Pacific and emerging markets are the fastest-growing regions </a:t>
            </a:r>
          </a:p>
          <a:p>
            <a:pPr marL="285750" indent="-285750">
              <a:buFont typeface="Arial" panose="020B0604020202020204" pitchFamily="34" charset="0"/>
              <a:buChar char="•"/>
            </a:pPr>
            <a:r>
              <a:rPr lang="en-US" sz="1200" dirty="0">
                <a:solidFill>
                  <a:schemeClr val="bg1"/>
                </a:solidFill>
              </a:rPr>
              <a:t>Enterprise demand rising for cloud communication, cybersecurity, and 5G connectivity </a:t>
            </a:r>
          </a:p>
          <a:p>
            <a:pPr marL="285750" indent="-285750">
              <a:buFont typeface="Arial" panose="020B0604020202020204" pitchFamily="34" charset="0"/>
              <a:buChar char="•"/>
            </a:pPr>
            <a:r>
              <a:rPr lang="en-US" sz="1200" dirty="0">
                <a:solidFill>
                  <a:schemeClr val="bg1"/>
                </a:solidFill>
              </a:rPr>
              <a:t>US demand is mature but supported by device upgrades and bundled services</a:t>
            </a:r>
          </a:p>
        </p:txBody>
      </p:sp>
      <p:sp>
        <p:nvSpPr>
          <p:cNvPr id="17" name="Rectangle: Rounded Corners 16">
            <a:extLst>
              <a:ext uri="{FF2B5EF4-FFF2-40B4-BE49-F238E27FC236}">
                <a16:creationId xmlns:a16="http://schemas.microsoft.com/office/drawing/2014/main" id="{03B15934-7DC6-A121-C89D-F3854F35174A}"/>
              </a:ext>
            </a:extLst>
          </p:cNvPr>
          <p:cNvSpPr/>
          <p:nvPr/>
        </p:nvSpPr>
        <p:spPr>
          <a:xfrm>
            <a:off x="704461" y="5374077"/>
            <a:ext cx="7735078" cy="668216"/>
          </a:xfrm>
          <a:prstGeom prst="roundRect">
            <a:avLst/>
          </a:prstGeom>
          <a:solidFill>
            <a:schemeClr val="bg1">
              <a:lumMod val="6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600" dirty="0"/>
              <a:t>Demand is global and expanding, while supply remains concentrated among firms with the capital to invest, reinforcing barriers to entry.</a:t>
            </a:r>
          </a:p>
        </p:txBody>
      </p:sp>
    </p:spTree>
    <p:extLst>
      <p:ext uri="{BB962C8B-B14F-4D97-AF65-F5344CB8AC3E}">
        <p14:creationId xmlns:p14="http://schemas.microsoft.com/office/powerpoint/2010/main" val="578600256"/>
      </p:ext>
    </p:extLst>
  </p:cSld>
  <p:clrMapOvr>
    <a:masterClrMapping/>
  </p:clrMapOvr>
</p:sld>
</file>

<file path=ppt/theme/theme1.xml><?xml version="1.0" encoding="utf-8"?>
<a:theme xmlns:a="http://schemas.openxmlformats.org/drawingml/2006/main" name="Tit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18C2743-9E9A-1B46-989F-E868F0F10DD3}" vid="{6A263D01-D2E0-9743-B662-4F7E630DD77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id="{A18C2743-9E9A-1B46-989F-E868F0F10DD3}" vid="{E9E3A6DD-B539-7440-BAE7-3346C604CF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0A6791F1174444A1DCB1387CAB185E" ma:contentTypeVersion="4" ma:contentTypeDescription="Create a new document." ma:contentTypeScope="" ma:versionID="22e4b64df702fe3e382f62afc4a1baa5">
  <xsd:schema xmlns:xsd="http://www.w3.org/2001/XMLSchema" xmlns:xs="http://www.w3.org/2001/XMLSchema" xmlns:p="http://schemas.microsoft.com/office/2006/metadata/properties" xmlns:ns2="6850effe-2ff3-467b-a93e-d26fd0927bd2" targetNamespace="http://schemas.microsoft.com/office/2006/metadata/properties" ma:root="true" ma:fieldsID="3ee3496136b22dbbf40eae33a2fb6c73" ns2:_="">
    <xsd:import namespace="6850effe-2ff3-467b-a93e-d26fd0927b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0effe-2ff3-467b-a93e-d26fd0927b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861CCE-116F-4477-BFAB-50DE1CAE240D}">
  <ds:schemaRefs>
    <ds:schemaRef ds:uri="http://schemas.microsoft.com/sharepoint/v3/contenttype/forms"/>
  </ds:schemaRefs>
</ds:datastoreItem>
</file>

<file path=customXml/itemProps2.xml><?xml version="1.0" encoding="utf-8"?>
<ds:datastoreItem xmlns:ds="http://schemas.openxmlformats.org/officeDocument/2006/customXml" ds:itemID="{A03F09F8-6063-4817-9AAC-906138D5F758}">
  <ds:schemaRefs>
    <ds:schemaRef ds:uri="6850effe-2ff3-467b-a93e-d26fd0927b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F85126C-8E97-47E6-8E60-E88D9BF4DAEB}">
  <ds:schemaRefs>
    <ds:schemaRef ds:uri="6850effe-2ff3-467b-a93e-d26fd0927b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23</TotalTime>
  <Words>1797</Words>
  <Application>Microsoft Office PowerPoint</Application>
  <PresentationFormat>On-screen Show (4:3)</PresentationFormat>
  <Paragraphs>296</Paragraphs>
  <Slides>16</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Calibri (Body)</vt:lpstr>
      <vt:lpstr>Courier New</vt:lpstr>
      <vt:lpstr>Times New Roman</vt:lpstr>
      <vt:lpstr>Wingdings</vt:lpstr>
      <vt:lpstr>Title Slides</vt:lpstr>
      <vt:lpstr>Custom Design</vt:lpstr>
      <vt:lpstr>PowerPoint Presentation</vt:lpstr>
      <vt:lpstr>PowerPoint Presentation</vt:lpstr>
      <vt:lpstr>PowerPoint Presentation</vt:lpstr>
      <vt:lpstr>PowerPoint Presentation</vt:lpstr>
      <vt:lpstr>PowerPoint Presentation</vt:lpstr>
      <vt:lpstr>Business Analysis</vt:lpstr>
      <vt:lpstr>Porters 5 Forces Analysis </vt:lpstr>
      <vt:lpstr>PESTEL Analysis</vt:lpstr>
      <vt:lpstr>Supply and Demand</vt:lpstr>
      <vt:lpstr>Profitability and Growth Outlook</vt:lpstr>
      <vt:lpstr>Segmentation and Concentration</vt:lpstr>
      <vt:lpstr>Economic Analysis</vt:lpstr>
      <vt:lpstr>Financial Analysis </vt:lpstr>
      <vt:lpstr>PowerPoint Presentation</vt:lpstr>
      <vt:lpstr>Relative Valuation Analysis</vt:lpstr>
      <vt:lpstr>SIM Recommendation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Piletz</dc:creator>
  <cp:lastModifiedBy>Ashley Saunders</cp:lastModifiedBy>
  <cp:revision>5</cp:revision>
  <dcterms:created xsi:type="dcterms:W3CDTF">2020-05-18T18:41:19Z</dcterms:created>
  <dcterms:modified xsi:type="dcterms:W3CDTF">2026-03-24T22:00:53Z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0x010100010A6791F1174444A1DCB1387CAB185E</vt:lpwstr>
  </property>
</Properties>
</file>