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3.xml" ContentType="application/inkml+xml"/>
  <Override PartName="/ppt/notesSlides/notesSlide7.xml" ContentType="application/vnd.openxmlformats-officedocument.presentationml.notesSlide+xml"/>
  <Override PartName="/ppt/ink/ink4.xml" ContentType="application/inkml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7" r:id="rId2"/>
    <p:sldId id="259" r:id="rId3"/>
    <p:sldId id="262" r:id="rId4"/>
    <p:sldId id="319" r:id="rId5"/>
    <p:sldId id="294" r:id="rId6"/>
    <p:sldId id="295" r:id="rId7"/>
    <p:sldId id="270" r:id="rId8"/>
    <p:sldId id="306" r:id="rId9"/>
    <p:sldId id="307" r:id="rId10"/>
    <p:sldId id="316" r:id="rId11"/>
    <p:sldId id="317" r:id="rId12"/>
    <p:sldId id="312" r:id="rId13"/>
    <p:sldId id="320" r:id="rId14"/>
    <p:sldId id="309" r:id="rId15"/>
    <p:sldId id="318" r:id="rId16"/>
    <p:sldId id="310" r:id="rId17"/>
    <p:sldId id="313" r:id="rId18"/>
    <p:sldId id="274" r:id="rId19"/>
    <p:sldId id="283" r:id="rId20"/>
    <p:sldId id="275" r:id="rId21"/>
    <p:sldId id="311" r:id="rId22"/>
    <p:sldId id="321" r:id="rId23"/>
    <p:sldId id="315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32B3F"/>
    <a:srgbClr val="AC2735"/>
    <a:srgbClr val="BB2A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B44AC7-2719-5841-80BD-2B292FE5B469}" v="5421" dt="2025-04-08T21:59:43.441"/>
    <p1510:client id="{107DB0B4-331A-1CAA-1CBE-FD592B21A276}" v="242" dt="2025-04-07T22:49:13.222"/>
    <p1510:client id="{3E8F53B7-5C1E-E293-3E93-130B7B02D0D5}" v="405" dt="2025-04-08T16:09:12.222"/>
    <p1510:client id="{4206BF98-00FE-6A22-2E28-F570AEC8315D}" v="370" dt="2025-04-08T16:49:47.789"/>
    <p1510:client id="{6BED460E-782C-4171-380F-1C3E1EBD8B57}" v="686" dt="2025-04-07T22:15:24.606"/>
    <p1510:client id="{88C48067-3134-7849-8944-3FF3E3405C0D}" v="1" dt="2025-04-08T22:09:05.994"/>
    <p1510:client id="{BB020E5E-F4E0-F764-D53F-C6D5105C3FD5}" v="240" dt="2025-04-08T22:00:32.187"/>
    <p1510:client id="{EC4E814B-2848-A55C-D815-9FF464A93443}" v="5" dt="2025-04-08T21:59:56.153"/>
    <p1510:client id="{EC636040-DB02-8D7C-B1AB-5C993CF175DE}" v="6815" dt="2025-04-07T22:12:49.10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69"/>
  </p:normalViewPr>
  <p:slideViewPr>
    <p:cSldViewPr snapToGrid="0">
      <p:cViewPr varScale="1">
        <p:scale>
          <a:sx n="101" d="100"/>
          <a:sy n="101" d="100"/>
        </p:scale>
        <p:origin x="100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8T15:19:10.987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1023 63,'-35'0,"4"0,17 0,1 0,-3 0,-8 0,-17-2,-17-2,-15-1,-7-1,3 1,9 1,10 0,8 1,7 0,4-1,4 2,6-1,4 2,3 1,3 0,-2-1,-4-2,0 1,0 0,4 1,4 0,3-2,1 1,2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8T15:19:14.854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1068 1,'-51'0,"4"0,4 0,11 0,7 0,3 0,-4 0,-4 0,-4 0,-1 0,2 0,3 0,2 0,3 0,2 0,3 0,4 0,3 0,-3 0,-3 0,-6 0,-8 0,-1 0,0 0,6 0,8 0,6 0,4 0,0 0,-3 0,-7 0,-4 0,0 0,2 0,4 0,7 0,1 0,-4 0,1 0,-5 0,3 0,0 0,2 0,3 0,1 0,-4 0,3 0,-2 0,5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7T05:16:48.18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3365 687 24575,'-81'-5'0,"-1"0"0,0 1 0,1 0 0,5-1 0,-13-1 0,36 2 0,48 4 0,0 0 0,-19 0 0,-8 0 0,-27 0 0,-8 0 0,-5 0 0,-2 0 0,6-1 0,9 0 0,7-1 0,10 1 0,7 0 0,6 1 0,6 0 0,-6 0 0,-14 0 0,-12 0 0,-14-2 0,-1 1 0,4-1 0,3 1 0,2 1 0,5 0 0,6 0 0,9 0 0,10 0 0,11 0 0,4 0 0,2 0 0,-2 0 0,-5 0 0,-2 0 0,-5 0 0,-5-1 0,-3 0 0,-3-1 0,0 1 0,-1 0 0,0 0 0,2 0 0,1-1 0,-1-1 0,0 2 0,-2-1 0,0 1 0,0 1 0,3 0 0,2-1 0,4 0 0,0 0 0,1-1 0,-1 2 0,0 0 0,2 0 0,5 0 0,6 0 0,3 0 0,3 0 0,1 0 0,-2 0 0,-2 0 0,-2 0 0,0 0 0,2 0 0,1 0 0,2 1 0,0 0 0,-1 2 0,-1-1 0,1-1 0,2 1 0,3-1 0,-2 2 0,1-1 0,-5 1 0,0-1 0,-1 0 0,1-1 0,1 2 0,2-1 0,-1 0 0,-1 0 0,0 0 0,1-2 0,1 0 0,2 0 0,0 0 0,0 0 0,-2 0 0,-3 0 0,-3 0 0,-1 0 0,0 0 0,3 0 0,2 0 0,3 0 0,2 1 0,-1 0 0,0 0 0,0 0 0,0-1 0,-1 0 0,1 0 0,-2 0 0,4-2 0,-3 1 0,38-2 0,-12 3 0,34 0 0,-18 2 0,2-1 0,1-1 0,-2 0 0,1-1 0,3-3 0,4-6 0,7-6 0,3-3 0,6-1 0,-2 1 0,-3 2 0,-5 1 0,-7 2 0,-3 2 0,0-1 0,0 0 0,2-1 0,0-1 0,1-1 0,-2 1 0,-2 1 0,-2 0 0,-2 2 0,-4 0 0,-4 3 0,-7 2 0,-6 3 0,-2 1 0,-2 1 0,3-2 0,5-2 0,8-1 0,8-3 0,8 0 0,2 1 0,0 0 0,-2 2 0,-7 1 0,-8 2 0,1-1 0,2 0 0,4-2 0,2 0 0,-6 2 0,-6 1 0,-3 1 0,-1 0 0,2 0 0,5-2 0,5-2 0,3-1 0,-1 0 0,-1 1 0,-1 0 0,0-2 0,1 0 0,-2-2 0,-1 2 0,-1 0 0,1 0 0,1 0 0,5-3 0,4-2 0,3-2 0,-1 1 0,-4 1 0,-6 3 0,-6 2 0,-4 1 0,-4 3 0,-3 1 0,-3 3 0,-1 1 0,9 0 0,2 0 0,17 0 0,1 0 0,0-2 0,-6 1 0,-10 0 0,-4 0 0,-2 1 0,1 0 0,0 0 0,-1 0 0,-2 0 0,-2 0 0,-3 0 0,2 0 0,2 0 0,6 0 0,2 0 0,3 0 0,-5 0 0,-4 0 0,-3 0 0,-5 0 0,5 0 0,1 0 0,8 0 0,4 0 0,1 0 0,-3 0 0,-5 0 0,-7 0 0,-3 0 0,5 0 0,1 0 0,7 0 0,-2 0 0,-6 0 0,-41 0 0,-1 0 0,-36 0 0,11 0 0,-1 0 0,0 0 0,-6 0 0,-6 0 0,-4 0 0,-5 0 0,5 0 0,5 0 0,5 0 0,8 0 0,6 0 0,7 0 0,10 0 0,9 0 0,7 0 0,6 0 0,3 0 0,-10 0 0,-3 0 0,-15 0 0,-4 0 0,-2 0 0,3 0 0,6 0 0,5 0 0,2 0 0,1 0 0,0 0 0,2-3 0,0 1 0,0-1 0,0 1 0,-2 2 0,2 0 0,3 0 0,3 0 0,4 0 0,3 0 0,-5 0 0,-1 0 0,-7 0 0,1 2 0,-1 0 0,2 0 0,1 0 0,3-1 0,3 0 0,1 0 0,0 0 0,-3 0 0,-3 0 0,-1-1 0,-2 0 0,1 0 0,-1 0 0,0 0 0,1 0 0,0 0 0,2 0 0,3 0 0,1 0 0,0 0 0,-2 2 0,-1 0 0,0 0 0,1 1 0,1-1 0,2-1 0,-2 1 0,-4-1 0,-4 2 0,-1-1 0,3-1 0,1 1 0,1 0 0,-2 0 0,1 0 0,-1 0 0,3-1 0,2-1 0,3 1 0,1 0 0,0 0 0,-1 0 0,-1 0 0,0 1 0,-1 1 0,0-2 0,0 1 0,1-1 0,1 0 0,2 1 0,0-1 0,-2 0 0,0 0 0,-2 1 0,0-1 0,0 0 0,0 0 0,0-1 0,1 0 0,3 0 0,2 0 0,-2 0 0,3 0 0,-5 0 0,4 0 0,-1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7T05:16:48.18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3365 687 24575,'-81'-5'0,"-1"0"0,0 1 0,1 0 0,5-1 0,-13-1 0,36 2 0,48 4 0,0 0 0,-19 0 0,-8 0 0,-27 0 0,-8 0 0,-5 0 0,-2 0 0,6-1 0,9 0 0,7-1 0,10 1 0,7 0 0,6 1 0,6 0 0,-6 0 0,-14 0 0,-12 0 0,-14-2 0,-1 1 0,4-1 0,3 1 0,2 1 0,5 0 0,6 0 0,9 0 0,10 0 0,11 0 0,4 0 0,2 0 0,-2 0 0,-5 0 0,-2 0 0,-5 0 0,-5-1 0,-3 0 0,-3-1 0,0 1 0,-1 0 0,0 0 0,2 0 0,1-1 0,-1-1 0,0 2 0,-2-1 0,0 1 0,0 1 0,3 0 0,2-1 0,4 0 0,0 0 0,1-1 0,-1 2 0,0 0 0,2 0 0,5 0 0,6 0 0,3 0 0,3 0 0,1 0 0,-2 0 0,-2 0 0,-2 0 0,0 0 0,2 0 0,1 0 0,2 1 0,0 0 0,-1 2 0,-1-1 0,1-1 0,2 1 0,3-1 0,-2 2 0,1-1 0,-5 1 0,0-1 0,-1 0 0,1-1 0,1 2 0,2-1 0,-1 0 0,-1 0 0,0 0 0,1-2 0,1 0 0,2 0 0,0 0 0,0 0 0,-2 0 0,-3 0 0,-3 0 0,-1 0 0,0 0 0,3 0 0,2 0 0,3 0 0,2 1 0,-1 0 0,0 0 0,0 0 0,0-1 0,-1 0 0,1 0 0,-2 0 0,4-2 0,-3 1 0,38-2 0,-12 3 0,34 0 0,-18 2 0,2-1 0,1-1 0,-2 0 0,1-1 0,3-3 0,4-6 0,7-6 0,3-3 0,6-1 0,-2 1 0,-3 2 0,-5 1 0,-7 2 0,-3 2 0,0-1 0,0 0 0,2-1 0,0-1 0,1-1 0,-2 1 0,-2 1 0,-2 0 0,-2 2 0,-4 0 0,-4 3 0,-7 2 0,-6 3 0,-2 1 0,-2 1 0,3-2 0,5-2 0,8-1 0,8-3 0,8 0 0,2 1 0,0 0 0,-2 2 0,-7 1 0,-8 2 0,1-1 0,2 0 0,4-2 0,2 0 0,-6 2 0,-6 1 0,-3 1 0,-1 0 0,2 0 0,5-2 0,5-2 0,3-1 0,-1 0 0,-1 1 0,-1 0 0,0-2 0,1 0 0,-2-2 0,-1 2 0,-1 0 0,1 0 0,1 0 0,5-3 0,4-2 0,3-2 0,-1 1 0,-4 1 0,-6 3 0,-6 2 0,-4 1 0,-4 3 0,-3 1 0,-3 3 0,-1 1 0,9 0 0,2 0 0,17 0 0,1 0 0,0-2 0,-6 1 0,-10 0 0,-4 0 0,-2 1 0,1 0 0,0 0 0,-1 0 0,-2 0 0,-2 0 0,-3 0 0,2 0 0,2 0 0,6 0 0,2 0 0,3 0 0,-5 0 0,-4 0 0,-3 0 0,-5 0 0,5 0 0,1 0 0,8 0 0,4 0 0,1 0 0,-3 0 0,-5 0 0,-7 0 0,-3 0 0,5 0 0,1 0 0,7 0 0,-2 0 0,-6 0 0,-41 0 0,-1 0 0,-36 0 0,11 0 0,-1 0 0,0 0 0,-6 0 0,-6 0 0,-4 0 0,-5 0 0,5 0 0,5 0 0,5 0 0,8 0 0,6 0 0,7 0 0,10 0 0,9 0 0,7 0 0,6 0 0,3 0 0,-10 0 0,-3 0 0,-15 0 0,-4 0 0,-2 0 0,3 0 0,6 0 0,5 0 0,2 0 0,1 0 0,0 0 0,2-3 0,0 1 0,0-1 0,0 1 0,-2 2 0,2 0 0,3 0 0,3 0 0,4 0 0,3 0 0,-5 0 0,-1 0 0,-7 0 0,1 2 0,-1 0 0,2 0 0,1 0 0,3-1 0,3 0 0,1 0 0,0 0 0,-3 0 0,-3 0 0,-1-1 0,-2 0 0,1 0 0,-1 0 0,0 0 0,1 0 0,0 0 0,2 0 0,3 0 0,1 0 0,0 0 0,-2 2 0,-1 0 0,0 0 0,1 1 0,1-1 0,2-1 0,-2 1 0,-4-1 0,-4 2 0,-1-1 0,3-1 0,1 1 0,1 0 0,-2 0 0,1 0 0,-1 0 0,3-1 0,2-1 0,3 1 0,1 0 0,0 0 0,-1 0 0,-1 0 0,0 1 0,-1 1 0,0-2 0,0 1 0,1-1 0,1 0 0,2 1 0,0-1 0,-2 0 0,0 0 0,-2 1 0,0-1 0,0 0 0,0 0 0,0-1 0,1 0 0,3 0 0,2 0 0,-2 0 0,3 0 0,-5 0 0,4 0 0,-1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266DE4-1F06-9A43-9D76-0F71F5BE777D}" type="datetimeFigureOut">
              <a:rPr lang="en-US" smtClean="0"/>
              <a:t>4/8/25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83E478-8F17-D443-BCF1-A1CE5779C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186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Makes up 1.99% of the SP 500 with a mkt cap weight of just over 1 trillion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83E478-8F17-D443-BCF1-A1CE5779C3D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6387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183182-6223-2BBD-4D10-909469CE1D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30005CE-B62C-CCD0-FC84-17EAA3961F4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4B0F5A5-9C41-A7A2-1D86-AA5079D4B7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82EED4-6D86-4663-0E5E-94D339A3A59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83E478-8F17-D443-BCF1-A1CE5779C3D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4866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1EE8BE-D561-FDCC-2250-13B97000B1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BB9A852-B116-50AC-F046-77422E58DD1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A475812-9D00-36E8-84DE-4640513406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47FF16-6F12-1FDE-C366-7F46385BB8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83E478-8F17-D443-BCF1-A1CE5779C3D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0470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CD4032-829E-FEA0-40F7-1E10577233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610C045-2B49-941D-399E-4C83DCE3A3E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298C827-9984-30E7-2F92-531C5E7928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B7801D-B988-1BE2-C58B-4C6AA75FFB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83E478-8F17-D443-BCF1-A1CE5779C3D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6132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AE2974-8EB4-71E3-CEB5-83C0FA3E44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9CFF7F5-B4C6-34D2-0ABC-54DF7916C9D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8BE33FD-B068-5EE4-1AF2-16570C7C29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514EED-6446-C18A-C237-265BDE140B2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83E478-8F17-D443-BCF1-A1CE5779C3D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483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F6EB22-7ABE-E30B-5C4F-721629B691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43445D1-4F15-2A98-E1DC-CDC90680836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AF84D45-33E1-C9CB-1777-D4D072AB40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Makes up 1.99% of the SP 500 with a mkt cap weight of just over 1 trillion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C33BAD-6D75-A45B-B422-C8586CA001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83E478-8F17-D443-BCF1-A1CE5779C3D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4165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430F63-6959-D97A-28AD-13FDAD3E06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3959A2C-7FF2-2DE7-2364-EA8FF9F5DA2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E2DC9B0-FC23-F31D-BA99-095BDB26E6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Makes up 1.99% of the SP 500 with a mkt cap weight of just over 1 trillion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E9B842-B779-0935-B535-6C44CFC6E44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83E478-8F17-D443-BCF1-A1CE5779C3D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9871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83E478-8F17-D443-BCF1-A1CE5779C3D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5478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9681ED-33F3-4876-CF0D-2481B2F9F6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FF900D2-5578-B9F3-A725-CD92C59AE5A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EE671FD-382E-75C9-40C9-F2FDFEC90C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Peers are for agricultural chemicals producers (numbers as of last Friday, April 4</a:t>
            </a:r>
            <a:r>
              <a:rPr lang="en-US" baseline="30000"/>
              <a:t>th</a:t>
            </a:r>
            <a:r>
              <a:rPr lang="en-US" baseline="0"/>
              <a:t>) </a:t>
            </a:r>
          </a:p>
          <a:p>
            <a:r>
              <a:rPr lang="en-US" baseline="0"/>
              <a:t>- 1 year return for SP 500 chemicals index is -13.00%</a:t>
            </a:r>
          </a:p>
          <a:p>
            <a:pPr marL="171450" indent="-171450">
              <a:buFontTx/>
              <a:buChar char="-"/>
            </a:pPr>
            <a:r>
              <a:rPr lang="en-US" baseline="0"/>
              <a:t>Why has stock performed poorly compared to peers? </a:t>
            </a:r>
          </a:p>
          <a:p>
            <a:pPr marL="628650" lvl="1" indent="-171450">
              <a:buFontTx/>
              <a:buChar char="-"/>
            </a:pPr>
            <a:r>
              <a:rPr lang="en-US" baseline="0"/>
              <a:t>UPL and </a:t>
            </a:r>
            <a:r>
              <a:rPr lang="en-US" baseline="0" err="1"/>
              <a:t>Nufarm</a:t>
            </a:r>
            <a:r>
              <a:rPr lang="en-US" baseline="0"/>
              <a:t> have been able to capture revenue growth through increased sale prices in parallel to an increasing demand for crop protection products</a:t>
            </a:r>
          </a:p>
          <a:p>
            <a:pPr marL="628650" lvl="1" indent="-171450">
              <a:buFontTx/>
              <a:buChar char="-"/>
            </a:pPr>
            <a:r>
              <a:rPr lang="en-US" baseline="0"/>
              <a:t>FMC Corp is still dumping a lot of cash into R&amp;D, as well as consolidating its business into a single business segment as they are more focused on long term growth and developing environmentally friendly products to reflect </a:t>
            </a:r>
            <a:r>
              <a:rPr lang="en-US" sz="1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future growth prospects (they forecast yield gains needed for food consumption from emerging markets). </a:t>
            </a:r>
            <a:endParaRPr lang="en-US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/>
            <a:r>
              <a:rPr lang="en-US" sz="1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085850" lvl="2" indent="-171450">
              <a:buFontTx/>
              <a:buChar char="-"/>
            </a:pPr>
            <a:endParaRPr lang="en-US" baseline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615B82-5B53-49E8-1DF4-6F5F5C34B1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83E478-8F17-D443-BCF1-A1CE5779C3D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5494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150632-3E04-4235-E6DE-A73DF51E8A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ED55B92-38DA-BD74-ACB7-BC195AE824D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9989ED2-9130-E37C-34F4-47C2AA8DEF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/>
            <a:r>
              <a:rPr lang="en-US" sz="1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Market position (middle of the pack)</a:t>
            </a:r>
          </a:p>
          <a:p>
            <a:pPr marL="285750" marR="0" indent="-285750">
              <a:buFontTx/>
              <a:buChar char="-"/>
            </a:pPr>
            <a:r>
              <a:rPr lang="en-US" sz="1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Going to take another 2-3 years at least to reach revenue growth similar to 2020-2022, at which point FMC was performing just on par with the SP 500</a:t>
            </a:r>
          </a:p>
          <a:p>
            <a:pPr marL="285750" marR="0" indent="-285750">
              <a:buFontTx/>
              <a:buChar char="-"/>
            </a:pPr>
            <a:r>
              <a:rPr lang="en-US" sz="1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Expected future earnings for the next two years are down, hence another reason why the price is lower </a:t>
            </a:r>
          </a:p>
          <a:p>
            <a:pPr marL="285750" marR="0" indent="-285750">
              <a:buFontTx/>
              <a:buChar char="-"/>
            </a:pPr>
            <a:r>
              <a:rPr lang="en-US" sz="1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EPS is expected to trend down, and while FY1 for PE is higher than the current PE, that number is due to fluctuate; FY2 forecast isn’t promising</a:t>
            </a:r>
          </a:p>
          <a:p>
            <a:pPr marL="0" marR="0"/>
            <a:endParaRPr lang="en-US" baseline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425382-481D-F3DF-C5CB-86ADB79466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83E478-8F17-D443-BCF1-A1CE5779C3D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2851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366BD7-315C-4CC5-C503-9329A132FA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4ECFA61-FD65-4A16-873C-26267101865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DC05267-1868-BA82-3F3D-20573931D8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marR="0" indent="-285750">
              <a:buFontTx/>
              <a:buChar char="-"/>
            </a:pPr>
            <a:r>
              <a:rPr lang="en-US" sz="1800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Reasons for recommendation? A whole lot of the same</a:t>
            </a:r>
          </a:p>
          <a:p>
            <a:pPr marL="285750" marR="0" indent="-285750">
              <a:buFontTx/>
              <a:buChar char="-"/>
            </a:pPr>
            <a:r>
              <a:rPr lang="en-US" sz="1800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ROA is trending downward as well, from 11.44 in 2023 to 2.89 in 2024, and currently has a </a:t>
            </a:r>
            <a:r>
              <a:rPr lang="en-US" sz="1800" baseline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ttm</a:t>
            </a:r>
            <a:r>
              <a:rPr lang="en-US" sz="1800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average of 3.56%</a:t>
            </a:r>
          </a:p>
          <a:p>
            <a:pPr marL="285750" marR="0" indent="-285750">
              <a:buFontTx/>
              <a:buChar char="-"/>
            </a:pPr>
            <a:r>
              <a:rPr lang="en-US" sz="1800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Slower expected growth as shown by contracting ratios </a:t>
            </a:r>
            <a:endParaRPr lang="en-US" sz="180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106F66-9E6A-FAE6-A5E0-349705CE460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83E478-8F17-D443-BCF1-A1CE5779C3D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0289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346155-1D18-B9F2-2CB6-DB9AFFB6D0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D3B4476-8B7B-9697-4D00-3323D5C5F6D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73DCCA7-296F-E2E9-3B94-F785EE1D65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5F0EDB-7757-8123-90B7-3F36A63D79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83E478-8F17-D443-BCF1-A1CE5779C3D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7509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309158-5168-51FC-0F4A-85917A67B1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BD6E5FD-90C3-41A4-6595-504B1944C38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5EB7407-222C-E93F-F1E7-E7535AF374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E90566-8856-74CD-AF76-AF4BF571787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83E478-8F17-D443-BCF1-A1CE5779C3D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2744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4/8/25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4/8/25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4/8/25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4/8/25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.png"/><Relationship Id="rId7" Type="http://schemas.openxmlformats.org/officeDocument/2006/relationships/customXml" Target="../ink/ink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customXml" Target="../ink/ink4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.png"/><Relationship Id="rId7" Type="http://schemas.openxmlformats.org/officeDocument/2006/relationships/customXml" Target="../ink/ink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18.png"/><Relationship Id="rId4" Type="http://schemas.openxmlformats.org/officeDocument/2006/relationships/image" Target="../media/image14.png"/><Relationship Id="rId9" Type="http://schemas.openxmlformats.org/officeDocument/2006/relationships/customXml" Target="../ink/ink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4355D5-D2DC-6189-855B-CAD455A73D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ADF6D663-8B2A-54AA-DB36-13E765E8FED7}"/>
              </a:ext>
            </a:extLst>
          </p:cNvPr>
          <p:cNvSpPr txBox="1"/>
          <p:nvPr/>
        </p:nvSpPr>
        <p:spPr>
          <a:xfrm>
            <a:off x="680595" y="2021867"/>
            <a:ext cx="10829609" cy="1913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200" b="1">
                <a:latin typeface="Georgia"/>
              </a:rPr>
              <a:t>Stock Recommendations:</a:t>
            </a:r>
          </a:p>
          <a:p>
            <a:pPr algn="ctr">
              <a:lnSpc>
                <a:spcPct val="150000"/>
              </a:lnSpc>
            </a:pPr>
            <a:r>
              <a:rPr lang="en-US" sz="4200" b="1">
                <a:latin typeface="Georgia"/>
              </a:rPr>
              <a:t>Materials Sector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8EDF97C-2BFB-33D3-ED54-CB0C86606E7D}"/>
              </a:ext>
            </a:extLst>
          </p:cNvPr>
          <p:cNvSpPr/>
          <p:nvPr/>
        </p:nvSpPr>
        <p:spPr>
          <a:xfrm>
            <a:off x="-4598" y="2008"/>
            <a:ext cx="12190510" cy="1816015"/>
          </a:xfrm>
          <a:prstGeom prst="rect">
            <a:avLst/>
          </a:prstGeom>
          <a:solidFill>
            <a:srgbClr val="932B3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4CB9896-94DA-AF20-50E3-CEB6749937AA}"/>
              </a:ext>
            </a:extLst>
          </p:cNvPr>
          <p:cNvSpPr/>
          <p:nvPr/>
        </p:nvSpPr>
        <p:spPr>
          <a:xfrm>
            <a:off x="-608" y="4117747"/>
            <a:ext cx="12186519" cy="2744269"/>
          </a:xfrm>
          <a:prstGeom prst="rect">
            <a:avLst/>
          </a:prstGeom>
          <a:solidFill>
            <a:srgbClr val="932B3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sz="2000">
              <a:solidFill>
                <a:schemeClr val="bg1"/>
              </a:solidFill>
              <a:latin typeface="Georgia"/>
            </a:endParaRPr>
          </a:p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76E75F5-9674-B5E6-DF47-F943D4DAC127}"/>
              </a:ext>
            </a:extLst>
          </p:cNvPr>
          <p:cNvSpPr txBox="1"/>
          <p:nvPr/>
        </p:nvSpPr>
        <p:spPr>
          <a:xfrm>
            <a:off x="681117" y="4310743"/>
            <a:ext cx="10829609" cy="49795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>
                <a:solidFill>
                  <a:schemeClr val="bg1"/>
                </a:solidFill>
                <a:latin typeface="Georgia"/>
              </a:rPr>
              <a:t>Bill Gu, Jack Guenther, Victoria Hacker, and Ben Hallis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5F2417E-F075-1FB6-BC55-D9F89FA59C11}"/>
              </a:ext>
            </a:extLst>
          </p:cNvPr>
          <p:cNvSpPr txBox="1"/>
          <p:nvPr/>
        </p:nvSpPr>
        <p:spPr>
          <a:xfrm>
            <a:off x="6093782" y="104378"/>
            <a:ext cx="5978388" cy="42415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600">
                <a:solidFill>
                  <a:schemeClr val="bg1"/>
                </a:solidFill>
                <a:latin typeface="Georgia"/>
              </a:rPr>
              <a:t>Spring 2025 Student Investment Management</a:t>
            </a:r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4DF31CB-A19F-84FF-EE35-9649D8B4B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5230" y="6492048"/>
            <a:ext cx="2743200" cy="365125"/>
          </a:xfrm>
        </p:spPr>
        <p:txBody>
          <a:bodyPr/>
          <a:lstStyle/>
          <a:p>
            <a:fld id="{330EA680-D336-4FF7-8B7A-9848BB0A1C32}" type="slidenum">
              <a:rPr lang="en-US" dirty="0" smtClean="0">
                <a:solidFill>
                  <a:schemeClr val="bg1"/>
                </a:solidFill>
                <a:latin typeface="Georgia"/>
              </a:rPr>
              <a:t>1</a:t>
            </a:fld>
            <a:endParaRPr lang="en-US">
              <a:solidFill>
                <a:schemeClr val="bg1"/>
              </a:solidFill>
              <a:latin typeface="Georgia"/>
            </a:endParaRPr>
          </a:p>
        </p:txBody>
      </p:sp>
      <p:pic>
        <p:nvPicPr>
          <p:cNvPr id="15" name="Picture 14" descr="Fisher College of Business Logo PNG Transparent &amp; SVG Vector - Freebie  Supply">
            <a:extLst>
              <a:ext uri="{FF2B5EF4-FFF2-40B4-BE49-F238E27FC236}">
                <a16:creationId xmlns:a16="http://schemas.microsoft.com/office/drawing/2014/main" id="{C35AB88F-8DE2-5363-E443-11E9434068C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688" t="22327" r="5000" b="21855"/>
          <a:stretch/>
        </p:blipFill>
        <p:spPr>
          <a:xfrm>
            <a:off x="0" y="5989"/>
            <a:ext cx="2804282" cy="1817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5014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EC5813-A084-0492-A156-DC2ACA595E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89595427-D116-8C1D-A5C6-10CCBE7F08FE}"/>
              </a:ext>
            </a:extLst>
          </p:cNvPr>
          <p:cNvSpPr/>
          <p:nvPr/>
        </p:nvSpPr>
        <p:spPr>
          <a:xfrm>
            <a:off x="-3080" y="2949"/>
            <a:ext cx="12198063" cy="901615"/>
          </a:xfrm>
          <a:prstGeom prst="rect">
            <a:avLst/>
          </a:prstGeom>
          <a:solidFill>
            <a:srgbClr val="932B3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Fisher College of Business Logo PNG Transparent &amp; SVG Vector - Freebie  Supply">
            <a:extLst>
              <a:ext uri="{FF2B5EF4-FFF2-40B4-BE49-F238E27FC236}">
                <a16:creationId xmlns:a16="http://schemas.microsoft.com/office/drawing/2014/main" id="{C5FA571E-3EC0-2D2C-9903-8B1494E5300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688" t="22327" r="5000" b="21855"/>
          <a:stretch/>
        </p:blipFill>
        <p:spPr>
          <a:xfrm>
            <a:off x="0" y="2145"/>
            <a:ext cx="1391119" cy="90261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A4590AD-470C-DC4F-AFD9-3A865DFF1024}"/>
              </a:ext>
            </a:extLst>
          </p:cNvPr>
          <p:cNvSpPr txBox="1"/>
          <p:nvPr/>
        </p:nvSpPr>
        <p:spPr>
          <a:xfrm>
            <a:off x="8753930" y="135246"/>
            <a:ext cx="333663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>
                <a:solidFill>
                  <a:schemeClr val="bg1"/>
                </a:solidFill>
                <a:latin typeface="Georgia"/>
              </a:rPr>
              <a:t>FMC Corp (FMC)</a:t>
            </a:r>
          </a:p>
          <a:p>
            <a:pPr algn="r"/>
            <a:r>
              <a:rPr lang="en-US">
                <a:solidFill>
                  <a:schemeClr val="bg1"/>
                </a:solidFill>
                <a:latin typeface="Georgia"/>
              </a:rPr>
              <a:t>Financial Analysis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EDB6516-5EA4-BC91-C1D5-5C3E32058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5669" y="6492049"/>
            <a:ext cx="2743200" cy="365125"/>
          </a:xfrm>
        </p:spPr>
        <p:txBody>
          <a:bodyPr/>
          <a:lstStyle/>
          <a:p>
            <a:fld id="{330EA680-D336-4FF7-8B7A-9848BB0A1C32}" type="slidenum">
              <a:rPr lang="en-US" smtClean="0"/>
              <a:t>10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0C197E-4B49-52BF-9D9E-485CAB1EDF20}"/>
              </a:ext>
            </a:extLst>
          </p:cNvPr>
          <p:cNvSpPr txBox="1"/>
          <p:nvPr/>
        </p:nvSpPr>
        <p:spPr>
          <a:xfrm>
            <a:off x="121320" y="3036443"/>
            <a:ext cx="9791607" cy="2360709"/>
          </a:xfrm>
          <a:prstGeom prst="rect">
            <a:avLst/>
          </a:prstGeom>
          <a:ln>
            <a:solidFill>
              <a:srgbClr val="932B3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b="1">
                <a:latin typeface="Georgia"/>
              </a:rPr>
              <a:t>FMC ROE: 7.60%</a:t>
            </a:r>
          </a:p>
          <a:p>
            <a:pPr marL="285750" indent="-285750">
              <a:buFontTx/>
              <a:buChar char="-"/>
            </a:pPr>
            <a:r>
              <a:rPr lang="en-US" sz="1600">
                <a:latin typeface="Georgia"/>
              </a:rPr>
              <a:t>Peer Average: (5.95%)</a:t>
            </a:r>
          </a:p>
          <a:p>
            <a:pPr marL="742950" lvl="1" indent="-285750">
              <a:buFontTx/>
              <a:buChar char="-"/>
            </a:pPr>
            <a:r>
              <a:rPr lang="en-US" sz="1600">
                <a:latin typeface="Georgia"/>
              </a:rPr>
              <a:t>Strong long-term financials as a result of long-term business strategy</a:t>
            </a:r>
          </a:p>
          <a:p>
            <a:pPr marL="742950" lvl="1" indent="-285750">
              <a:buFontTx/>
              <a:buChar char="-"/>
            </a:pPr>
            <a:r>
              <a:rPr lang="en-US" sz="1600">
                <a:latin typeface="Georgia"/>
              </a:rPr>
              <a:t>ROE is boosted even with higher dividend yield </a:t>
            </a:r>
          </a:p>
          <a:p>
            <a:r>
              <a:rPr lang="en-US" sz="1600" b="1">
                <a:latin typeface="Georgia"/>
              </a:rPr>
              <a:t>Comparing the Past and Future:</a:t>
            </a:r>
          </a:p>
          <a:p>
            <a:pPr marL="285750" indent="-285750">
              <a:buFontTx/>
              <a:buChar char="-"/>
            </a:pPr>
            <a:r>
              <a:rPr lang="en-US" sz="1600">
                <a:latin typeface="Georgia"/>
              </a:rPr>
              <a:t>Given two consecutive years of poor performance, and FMC’s market position we assume a terminal growth rate of 3%</a:t>
            </a:r>
          </a:p>
          <a:p>
            <a:pPr marL="285750" indent="-285750">
              <a:buFontTx/>
              <a:buChar char="-"/>
            </a:pPr>
            <a:r>
              <a:rPr lang="en-US" sz="1600">
                <a:latin typeface="Georgia"/>
              </a:rPr>
              <a:t>Environment will not improve for FMC until an opportunity (increased yield gains for farmers) allows them to deploy their new products and increase sales margins </a:t>
            </a:r>
          </a:p>
        </p:txBody>
      </p:sp>
      <p:pic>
        <p:nvPicPr>
          <p:cNvPr id="9" name="Picture 8" descr="FMC Logo PNG Transparent &amp; SVG Vector - Freebie Supply">
            <a:extLst>
              <a:ext uri="{FF2B5EF4-FFF2-40B4-BE49-F238E27FC236}">
                <a16:creationId xmlns:a16="http://schemas.microsoft.com/office/drawing/2014/main" id="{14B97361-33BF-353C-5F89-EB18270C001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026" t="31443" b="40322"/>
          <a:stretch/>
        </p:blipFill>
        <p:spPr>
          <a:xfrm>
            <a:off x="7402603" y="67733"/>
            <a:ext cx="2715076" cy="774550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7B22521-C9B4-8FE8-1D6E-F4A0B06A8E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7128424"/>
              </p:ext>
            </p:extLst>
          </p:nvPr>
        </p:nvGraphicFramePr>
        <p:xfrm>
          <a:off x="121320" y="1489071"/>
          <a:ext cx="4127666" cy="10973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0550">
                  <a:extLst>
                    <a:ext uri="{9D8B030D-6E8A-4147-A177-3AD203B41FA5}">
                      <a16:colId xmlns:a16="http://schemas.microsoft.com/office/drawing/2014/main" val="3692727329"/>
                    </a:ext>
                  </a:extLst>
                </a:gridCol>
                <a:gridCol w="1847116">
                  <a:extLst>
                    <a:ext uri="{9D8B030D-6E8A-4147-A177-3AD203B41FA5}">
                      <a16:colId xmlns:a16="http://schemas.microsoft.com/office/drawing/2014/main" val="2896498723"/>
                    </a:ext>
                  </a:extLst>
                </a:gridCol>
              </a:tblGrid>
              <a:tr h="353814">
                <a:tc>
                  <a:txBody>
                    <a:bodyPr/>
                    <a:lstStyle/>
                    <a:p>
                      <a: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EV/EBITDA:</a:t>
                      </a:r>
                    </a:p>
                  </a:txBody>
                  <a:tcPr>
                    <a:solidFill>
                      <a:srgbClr val="BB2A2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10.5</a:t>
                      </a:r>
                    </a:p>
                  </a:txBody>
                  <a:tcPr>
                    <a:solidFill>
                      <a:srgbClr val="BB2A2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5420818"/>
                  </a:ext>
                </a:extLst>
              </a:tr>
              <a:tr h="356608">
                <a:tc>
                  <a:txBody>
                    <a:bodyPr/>
                    <a:lstStyle/>
                    <a:p>
                      <a:r>
                        <a:rPr lang="en-US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P/E: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10.61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9103720"/>
                  </a:ext>
                </a:extLst>
              </a:tr>
              <a:tr h="365850">
                <a:tc>
                  <a:txBody>
                    <a:bodyPr/>
                    <a:lstStyle/>
                    <a:p>
                      <a:r>
                        <a:rPr lang="en-US" b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P/FCF:</a:t>
                      </a:r>
                    </a:p>
                  </a:txBody>
                  <a:tcPr>
                    <a:solidFill>
                      <a:srgbClr val="BB2A2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7.33</a:t>
                      </a:r>
                    </a:p>
                  </a:txBody>
                  <a:tcPr>
                    <a:solidFill>
                      <a:srgbClr val="BB2A2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1718113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CE11ED68-19EA-0518-B199-42C398D2AC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7462745"/>
              </p:ext>
            </p:extLst>
          </p:nvPr>
        </p:nvGraphicFramePr>
        <p:xfrm>
          <a:off x="121320" y="2586632"/>
          <a:ext cx="4127666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0550">
                  <a:extLst>
                    <a:ext uri="{9D8B030D-6E8A-4147-A177-3AD203B41FA5}">
                      <a16:colId xmlns:a16="http://schemas.microsoft.com/office/drawing/2014/main" val="1146083188"/>
                    </a:ext>
                  </a:extLst>
                </a:gridCol>
                <a:gridCol w="1847116">
                  <a:extLst>
                    <a:ext uri="{9D8B030D-6E8A-4147-A177-3AD203B41FA5}">
                      <a16:colId xmlns:a16="http://schemas.microsoft.com/office/drawing/2014/main" val="732678069"/>
                    </a:ext>
                  </a:extLst>
                </a:gridCol>
              </a:tblGrid>
              <a:tr h="356608">
                <a:tc>
                  <a:txBody>
                    <a:bodyPr/>
                    <a:lstStyle/>
                    <a:p>
                      <a:r>
                        <a:rPr lang="en-US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Dividend Yield: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6.56%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1896875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409EB139-3786-5E4B-24E4-915A2AC72F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4731626"/>
              </p:ext>
            </p:extLst>
          </p:nvPr>
        </p:nvGraphicFramePr>
        <p:xfrm>
          <a:off x="2404996" y="1112635"/>
          <a:ext cx="4062807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5064">
                  <a:extLst>
                    <a:ext uri="{9D8B030D-6E8A-4147-A177-3AD203B41FA5}">
                      <a16:colId xmlns:a16="http://schemas.microsoft.com/office/drawing/2014/main" val="1146083188"/>
                    </a:ext>
                  </a:extLst>
                </a:gridCol>
                <a:gridCol w="2227743">
                  <a:extLst>
                    <a:ext uri="{9D8B030D-6E8A-4147-A177-3AD203B41FA5}">
                      <a16:colId xmlns:a16="http://schemas.microsoft.com/office/drawing/2014/main" val="732678069"/>
                    </a:ext>
                  </a:extLst>
                </a:gridCol>
              </a:tblGrid>
              <a:tr h="356608">
                <a:tc>
                  <a:txBody>
                    <a:bodyPr/>
                    <a:lstStyle/>
                    <a:p>
                      <a:r>
                        <a:rPr lang="en-US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FMC Corp: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Median Among Peers: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1896875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8C6CF49B-B864-8A9A-82D9-C5FA11E823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9102104"/>
              </p:ext>
            </p:extLst>
          </p:nvPr>
        </p:nvGraphicFramePr>
        <p:xfrm>
          <a:off x="4248986" y="1489071"/>
          <a:ext cx="2218817" cy="10973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8817">
                  <a:extLst>
                    <a:ext uri="{9D8B030D-6E8A-4147-A177-3AD203B41FA5}">
                      <a16:colId xmlns:a16="http://schemas.microsoft.com/office/drawing/2014/main" val="3692727329"/>
                    </a:ext>
                  </a:extLst>
                </a:gridCol>
              </a:tblGrid>
              <a:tr h="353814">
                <a:tc>
                  <a:txBody>
                    <a:bodyPr/>
                    <a:lstStyle/>
                    <a:p>
                      <a: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8.75</a:t>
                      </a:r>
                    </a:p>
                  </a:txBody>
                  <a:tcPr>
                    <a:solidFill>
                      <a:srgbClr val="BB2A2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5420818"/>
                  </a:ext>
                </a:extLst>
              </a:tr>
              <a:tr h="356608">
                <a:tc>
                  <a:txBody>
                    <a:bodyPr/>
                    <a:lstStyle/>
                    <a:p>
                      <a:r>
                        <a:rPr lang="en-US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10.61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9103720"/>
                  </a:ext>
                </a:extLst>
              </a:tr>
              <a:tr h="365850">
                <a:tc>
                  <a:txBody>
                    <a:bodyPr/>
                    <a:lstStyle/>
                    <a:p>
                      <a:r>
                        <a:rPr lang="en-US" b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5.65</a:t>
                      </a:r>
                    </a:p>
                  </a:txBody>
                  <a:tcPr>
                    <a:solidFill>
                      <a:srgbClr val="BB2A2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1718113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2CAFA8A3-BD28-99E7-8C28-B7FCC9ACC6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6669932"/>
              </p:ext>
            </p:extLst>
          </p:nvPr>
        </p:nvGraphicFramePr>
        <p:xfrm>
          <a:off x="4248986" y="2586441"/>
          <a:ext cx="2218817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8817">
                  <a:extLst>
                    <a:ext uri="{9D8B030D-6E8A-4147-A177-3AD203B41FA5}">
                      <a16:colId xmlns:a16="http://schemas.microsoft.com/office/drawing/2014/main" val="1146083188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r>
                        <a:rPr lang="en-US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1.83%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1896875"/>
                  </a:ext>
                </a:extLst>
              </a:tr>
            </a:tbl>
          </a:graphicData>
        </a:graphic>
      </p:graphicFrame>
      <p:pic>
        <p:nvPicPr>
          <p:cNvPr id="17" name="Picture 16" descr="A graph of money and dollar&#10;&#10;AI-generated content may be incorrect.">
            <a:extLst>
              <a:ext uri="{FF2B5EF4-FFF2-40B4-BE49-F238E27FC236}">
                <a16:creationId xmlns:a16="http://schemas.microsoft.com/office/drawing/2014/main" id="{857E5D12-6864-D705-40D3-83693202C5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5835" y="2519623"/>
            <a:ext cx="1953001" cy="270316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6EA30051-3331-1575-B837-621EBC7443B5}"/>
              </a:ext>
            </a:extLst>
          </p:cNvPr>
          <p:cNvSpPr txBox="1"/>
          <p:nvPr/>
        </p:nvSpPr>
        <p:spPr>
          <a:xfrm>
            <a:off x="10045835" y="5261050"/>
            <a:ext cx="2743200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>
                <a:solidFill>
                  <a:srgbClr val="727272"/>
                </a:solidFill>
              </a:rPr>
              <a:t>Source: FMC Corporation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419B035-5CFF-F0EA-54CA-E31C8F1A382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20" y="5481203"/>
            <a:ext cx="11263223" cy="125962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987E2E1A-C72B-9C85-AAAE-AA74A9759179}"/>
                  </a:ext>
                </a:extLst>
              </p14:cNvPr>
              <p14:cNvContentPartPr/>
              <p14:nvPr/>
            </p14:nvContentPartPr>
            <p14:xfrm>
              <a:off x="486224" y="5507271"/>
              <a:ext cx="1211760" cy="2476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987E2E1A-C72B-9C85-AAAE-AA74A975917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23205" y="5444271"/>
                <a:ext cx="1337437" cy="373320"/>
              </a:xfrm>
              <a:prstGeom prst="rect">
                <a:avLst/>
              </a:prstGeom>
            </p:spPr>
          </p:pic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73EF5924-5078-E952-2D32-A6C46EEAD1EE}"/>
              </a:ext>
            </a:extLst>
          </p:cNvPr>
          <p:cNvSpPr txBox="1"/>
          <p:nvPr/>
        </p:nvSpPr>
        <p:spPr>
          <a:xfrm>
            <a:off x="6553973" y="855223"/>
            <a:ext cx="5491496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**EPS down (-3.67%)  over the last year; 2025 outlook gives us a decrease (year over year) of (-1.75%)</a:t>
            </a:r>
          </a:p>
          <a:p>
            <a:pPr>
              <a:lnSpc>
                <a:spcPct val="150000"/>
              </a:lnSpc>
            </a:pPr>
            <a:r>
              <a:rPr lang="en-US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**P/E FY1 and FY2 are 11.38, and 9.42, respectively  </a:t>
            </a:r>
          </a:p>
          <a:p>
            <a:pPr>
              <a:lnSpc>
                <a:spcPct val="150000"/>
              </a:lnSpc>
            </a:pPr>
            <a:r>
              <a:rPr lang="en-US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**ROA down from 11.44% in 2023 to 2.89% in 2024, forecasts estimate 4.40% in 2025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9855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2CF75A-9658-1B1C-BA5A-C55CD6F927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AE2E7FF3-FFDE-531C-0199-D833F660458B}"/>
              </a:ext>
            </a:extLst>
          </p:cNvPr>
          <p:cNvSpPr/>
          <p:nvPr/>
        </p:nvSpPr>
        <p:spPr>
          <a:xfrm>
            <a:off x="-3080" y="2949"/>
            <a:ext cx="12198063" cy="901615"/>
          </a:xfrm>
          <a:prstGeom prst="rect">
            <a:avLst/>
          </a:prstGeom>
          <a:solidFill>
            <a:srgbClr val="932B3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Fisher College of Business Logo PNG Transparent &amp; SVG Vector - Freebie  Supply">
            <a:extLst>
              <a:ext uri="{FF2B5EF4-FFF2-40B4-BE49-F238E27FC236}">
                <a16:creationId xmlns:a16="http://schemas.microsoft.com/office/drawing/2014/main" id="{638AB1A1-E7F8-C5D5-BFDA-927BB95770A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688" t="22327" r="5000" b="21855"/>
          <a:stretch/>
        </p:blipFill>
        <p:spPr>
          <a:xfrm>
            <a:off x="0" y="2145"/>
            <a:ext cx="1391119" cy="90261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CB0A22F-30AC-6964-593E-1BC4E5A48200}"/>
              </a:ext>
            </a:extLst>
          </p:cNvPr>
          <p:cNvSpPr txBox="1"/>
          <p:nvPr/>
        </p:nvSpPr>
        <p:spPr>
          <a:xfrm>
            <a:off x="8753930" y="135246"/>
            <a:ext cx="333663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>
                <a:solidFill>
                  <a:schemeClr val="bg1"/>
                </a:solidFill>
                <a:latin typeface="Georgia"/>
              </a:rPr>
              <a:t>FMC Corp (FMC)</a:t>
            </a:r>
          </a:p>
          <a:p>
            <a:pPr algn="r"/>
            <a:r>
              <a:rPr lang="en-US">
                <a:solidFill>
                  <a:schemeClr val="bg1"/>
                </a:solidFill>
                <a:latin typeface="Georgia"/>
              </a:rPr>
              <a:t>Valuation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3FB2C89-C2F4-3064-B1C6-FCD5489E9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5669" y="6492049"/>
            <a:ext cx="2743200" cy="365125"/>
          </a:xfrm>
        </p:spPr>
        <p:txBody>
          <a:bodyPr/>
          <a:lstStyle/>
          <a:p>
            <a:fld id="{330EA680-D336-4FF7-8B7A-9848BB0A1C32}" type="slidenum">
              <a:rPr lang="en-US" smtClean="0"/>
              <a:t>11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0EA505-8FA5-AD2A-4AFA-02D865A4BA2A}"/>
              </a:ext>
            </a:extLst>
          </p:cNvPr>
          <p:cNvSpPr txBox="1"/>
          <p:nvPr/>
        </p:nvSpPr>
        <p:spPr>
          <a:xfrm>
            <a:off x="142888" y="1028386"/>
            <a:ext cx="7043463" cy="2292935"/>
          </a:xfrm>
          <a:prstGeom prst="rect">
            <a:avLst/>
          </a:prstGeom>
          <a:ln>
            <a:solidFill>
              <a:srgbClr val="932B3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300" b="1">
                <a:latin typeface="Georgia"/>
              </a:rPr>
              <a:t>Strengths to Recommendation:</a:t>
            </a:r>
          </a:p>
          <a:p>
            <a:pPr marL="400050" indent="-400050">
              <a:buFont typeface="+mj-lt"/>
              <a:buAutoNum type="romanUcPeriod"/>
            </a:pPr>
            <a:r>
              <a:rPr lang="en-US" sz="1300">
                <a:latin typeface="Georgia"/>
              </a:rPr>
              <a:t>Slow growth environment, won’t see sufficient returns for awhile</a:t>
            </a:r>
          </a:p>
          <a:p>
            <a:pPr marL="400050" indent="-400050">
              <a:buFont typeface="+mj-lt"/>
              <a:buAutoNum type="romanUcPeriod"/>
            </a:pPr>
            <a:r>
              <a:rPr lang="en-US" sz="1300">
                <a:latin typeface="Georgia"/>
              </a:rPr>
              <a:t>FMC’s forecast for this year is the same as last years </a:t>
            </a:r>
          </a:p>
          <a:p>
            <a:pPr marL="400050" indent="-400050">
              <a:buFont typeface="+mj-lt"/>
              <a:buAutoNum type="romanUcPeriod"/>
            </a:pPr>
            <a:r>
              <a:rPr lang="en-US" sz="1300">
                <a:latin typeface="Georgia"/>
              </a:rPr>
              <a:t>Will clear up space to allow for reallocation </a:t>
            </a:r>
          </a:p>
          <a:p>
            <a:pPr marL="400050" indent="-400050">
              <a:buFont typeface="+mj-lt"/>
              <a:buAutoNum type="romanUcPeriod"/>
            </a:pPr>
            <a:r>
              <a:rPr lang="en-US" sz="1300">
                <a:latin typeface="Georgia"/>
              </a:rPr>
              <a:t>Expectations for P/E and EPS will remain the same for the upcoming year; contracting valuation ratios are evident</a:t>
            </a:r>
          </a:p>
          <a:p>
            <a:r>
              <a:rPr lang="en-US" sz="1300" b="1">
                <a:latin typeface="Georgia"/>
              </a:rPr>
              <a:t>Risks to Recommendation:</a:t>
            </a:r>
          </a:p>
          <a:p>
            <a:pPr marL="400050" indent="-400050">
              <a:buFont typeface="+mj-lt"/>
              <a:buAutoNum type="romanUcPeriod"/>
            </a:pPr>
            <a:r>
              <a:rPr lang="en-US" sz="1300">
                <a:latin typeface="Georgia"/>
              </a:rPr>
              <a:t>Potentially losing out on long-term gains</a:t>
            </a:r>
          </a:p>
          <a:p>
            <a:pPr marL="400050" indent="-400050">
              <a:buFont typeface="+mj-lt"/>
              <a:buAutoNum type="romanUcPeriod"/>
            </a:pPr>
            <a:r>
              <a:rPr lang="en-US" sz="1300">
                <a:latin typeface="Georgia"/>
              </a:rPr>
              <a:t>Selling while cheap</a:t>
            </a:r>
          </a:p>
          <a:p>
            <a:pPr marL="400050" indent="-400050">
              <a:buFont typeface="+mj-lt"/>
              <a:buAutoNum type="romanUcPeriod"/>
            </a:pPr>
            <a:r>
              <a:rPr lang="en-US" sz="1300">
                <a:latin typeface="Georgia"/>
              </a:rPr>
              <a:t>Will no longer receive high dividend </a:t>
            </a:r>
          </a:p>
          <a:p>
            <a:pPr marL="400050" indent="-400050">
              <a:buFont typeface="+mj-lt"/>
              <a:buAutoNum type="romanUcPeriod"/>
            </a:pPr>
            <a:r>
              <a:rPr lang="en-US" sz="1300">
                <a:latin typeface="Georgia"/>
              </a:rPr>
              <a:t>Ignore future high growth prospects for the industry </a:t>
            </a:r>
          </a:p>
        </p:txBody>
      </p:sp>
      <p:pic>
        <p:nvPicPr>
          <p:cNvPr id="9" name="Picture 8" descr="FMC Logo PNG Transparent &amp; SVG Vector - Freebie Supply">
            <a:extLst>
              <a:ext uri="{FF2B5EF4-FFF2-40B4-BE49-F238E27FC236}">
                <a16:creationId xmlns:a16="http://schemas.microsoft.com/office/drawing/2014/main" id="{2A6DD077-1348-C1E1-15F7-EF56511AA6E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026" t="31443" b="40322"/>
          <a:stretch/>
        </p:blipFill>
        <p:spPr>
          <a:xfrm>
            <a:off x="7402603" y="67733"/>
            <a:ext cx="2715076" cy="774550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5E081B4-6F9E-ABB4-895C-255F454C7F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8205212"/>
              </p:ext>
            </p:extLst>
          </p:nvPr>
        </p:nvGraphicFramePr>
        <p:xfrm>
          <a:off x="7402603" y="1377779"/>
          <a:ext cx="4127666" cy="10973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0550">
                  <a:extLst>
                    <a:ext uri="{9D8B030D-6E8A-4147-A177-3AD203B41FA5}">
                      <a16:colId xmlns:a16="http://schemas.microsoft.com/office/drawing/2014/main" val="3692727329"/>
                    </a:ext>
                  </a:extLst>
                </a:gridCol>
                <a:gridCol w="1847116">
                  <a:extLst>
                    <a:ext uri="{9D8B030D-6E8A-4147-A177-3AD203B41FA5}">
                      <a16:colId xmlns:a16="http://schemas.microsoft.com/office/drawing/2014/main" val="2896498723"/>
                    </a:ext>
                  </a:extLst>
                </a:gridCol>
              </a:tblGrid>
              <a:tr h="353814">
                <a:tc>
                  <a:txBody>
                    <a:bodyPr/>
                    <a:lstStyle/>
                    <a:p>
                      <a: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52-week-High</a:t>
                      </a:r>
                    </a:p>
                  </a:txBody>
                  <a:tcPr>
                    <a:solidFill>
                      <a:srgbClr val="BB2A2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$68.72</a:t>
                      </a:r>
                    </a:p>
                  </a:txBody>
                  <a:tcPr>
                    <a:solidFill>
                      <a:srgbClr val="BB2A2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5420818"/>
                  </a:ext>
                </a:extLst>
              </a:tr>
              <a:tr h="356608">
                <a:tc>
                  <a:txBody>
                    <a:bodyPr/>
                    <a:lstStyle/>
                    <a:p>
                      <a:r>
                        <a:rPr lang="en-US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52-week-Low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$33.80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9103720"/>
                  </a:ext>
                </a:extLst>
              </a:tr>
              <a:tr h="365850">
                <a:tc>
                  <a:txBody>
                    <a:bodyPr/>
                    <a:lstStyle/>
                    <a:p>
                      <a:r>
                        <a:rPr lang="en-US" b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YTD Change (%)</a:t>
                      </a:r>
                    </a:p>
                  </a:txBody>
                  <a:tcPr>
                    <a:solidFill>
                      <a:srgbClr val="BB2A2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-19.89%</a:t>
                      </a:r>
                    </a:p>
                  </a:txBody>
                  <a:tcPr>
                    <a:solidFill>
                      <a:srgbClr val="BB2A2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1718113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330D6F24-F35A-96DB-C928-773658A172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8886671"/>
              </p:ext>
            </p:extLst>
          </p:nvPr>
        </p:nvGraphicFramePr>
        <p:xfrm>
          <a:off x="7402603" y="1028386"/>
          <a:ext cx="4127666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27666">
                  <a:extLst>
                    <a:ext uri="{9D8B030D-6E8A-4147-A177-3AD203B41FA5}">
                      <a16:colId xmlns:a16="http://schemas.microsoft.com/office/drawing/2014/main" val="1146083188"/>
                    </a:ext>
                  </a:extLst>
                </a:gridCol>
              </a:tblGrid>
              <a:tr h="356608">
                <a:tc>
                  <a:txBody>
                    <a:bodyPr/>
                    <a:lstStyle/>
                    <a:p>
                      <a:r>
                        <a:rPr lang="en-US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 Week Price Range/Performance: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1896875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0B3AED0E-1E79-B65C-0AE0-6D5C22626B2E}"/>
                  </a:ext>
                </a:extLst>
              </p14:cNvPr>
              <p14:cNvContentPartPr/>
              <p14:nvPr/>
            </p14:nvContentPartPr>
            <p14:xfrm>
              <a:off x="486224" y="5507271"/>
              <a:ext cx="1211760" cy="2476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0B3AED0E-1E79-B65C-0AE0-6D5C22626B2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23205" y="5444271"/>
                <a:ext cx="1337437" cy="373320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E5C9382-BB0A-7A1C-7C1E-B7956BC39B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4496352"/>
              </p:ext>
            </p:extLst>
          </p:nvPr>
        </p:nvGraphicFramePr>
        <p:xfrm>
          <a:off x="7402603" y="2575104"/>
          <a:ext cx="4127666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27666">
                  <a:extLst>
                    <a:ext uri="{9D8B030D-6E8A-4147-A177-3AD203B41FA5}">
                      <a16:colId xmlns:a16="http://schemas.microsoft.com/office/drawing/2014/main" val="1146083188"/>
                    </a:ext>
                  </a:extLst>
                </a:gridCol>
              </a:tblGrid>
              <a:tr h="356608"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Recommendation: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1896875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402E7C15-2FE9-75D7-7BB8-7CB15825C3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8713900"/>
              </p:ext>
            </p:extLst>
          </p:nvPr>
        </p:nvGraphicFramePr>
        <p:xfrm>
          <a:off x="7402603" y="2908129"/>
          <a:ext cx="4127666" cy="10973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0550">
                  <a:extLst>
                    <a:ext uri="{9D8B030D-6E8A-4147-A177-3AD203B41FA5}">
                      <a16:colId xmlns:a16="http://schemas.microsoft.com/office/drawing/2014/main" val="3692727329"/>
                    </a:ext>
                  </a:extLst>
                </a:gridCol>
                <a:gridCol w="1847116">
                  <a:extLst>
                    <a:ext uri="{9D8B030D-6E8A-4147-A177-3AD203B41FA5}">
                      <a16:colId xmlns:a16="http://schemas.microsoft.com/office/drawing/2014/main" val="2896498723"/>
                    </a:ext>
                  </a:extLst>
                </a:gridCol>
              </a:tblGrid>
              <a:tr h="353814">
                <a:tc>
                  <a:txBody>
                    <a:bodyPr/>
                    <a:lstStyle/>
                    <a:p>
                      <a: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Stock Holding</a:t>
                      </a:r>
                    </a:p>
                  </a:txBody>
                  <a:tcPr>
                    <a:solidFill>
                      <a:srgbClr val="BB2A2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SELL</a:t>
                      </a:r>
                    </a:p>
                  </a:txBody>
                  <a:tcPr>
                    <a:solidFill>
                      <a:srgbClr val="BB2A2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5420818"/>
                  </a:ext>
                </a:extLst>
              </a:tr>
              <a:tr h="356608">
                <a:tc>
                  <a:txBody>
                    <a:bodyPr/>
                    <a:lstStyle/>
                    <a:p>
                      <a:r>
                        <a:rPr lang="en-US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Current Price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$38.94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9103720"/>
                  </a:ext>
                </a:extLst>
              </a:tr>
              <a:tr h="365850">
                <a:tc>
                  <a:txBody>
                    <a:bodyPr/>
                    <a:lstStyle/>
                    <a:p>
                      <a:r>
                        <a:rPr lang="en-US" b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Target Price</a:t>
                      </a:r>
                    </a:p>
                  </a:txBody>
                  <a:tcPr>
                    <a:solidFill>
                      <a:srgbClr val="BB2A2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$50.95</a:t>
                      </a:r>
                    </a:p>
                  </a:txBody>
                  <a:tcPr>
                    <a:solidFill>
                      <a:srgbClr val="BB2A2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1718113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B38A68CD-C17E-82C7-98C8-7295201CD9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6625125"/>
              </p:ext>
            </p:extLst>
          </p:nvPr>
        </p:nvGraphicFramePr>
        <p:xfrm>
          <a:off x="7402603" y="4026897"/>
          <a:ext cx="4127667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3025">
                  <a:extLst>
                    <a:ext uri="{9D8B030D-6E8A-4147-A177-3AD203B41FA5}">
                      <a16:colId xmlns:a16="http://schemas.microsoft.com/office/drawing/2014/main" val="1146083188"/>
                    </a:ext>
                  </a:extLst>
                </a:gridCol>
                <a:gridCol w="1844642">
                  <a:extLst>
                    <a:ext uri="{9D8B030D-6E8A-4147-A177-3AD203B41FA5}">
                      <a16:colId xmlns:a16="http://schemas.microsoft.com/office/drawing/2014/main" val="732678069"/>
                    </a:ext>
                  </a:extLst>
                </a:gridCol>
              </a:tblGrid>
              <a:tr h="356608">
                <a:tc>
                  <a:txBody>
                    <a:bodyPr/>
                    <a:lstStyle/>
                    <a:p>
                      <a:r>
                        <a:rPr lang="en-US" b="1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Implied Upside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27.88%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1896875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F2D5BA59-F14A-2A8C-4DAA-7EC23E060E2F}"/>
              </a:ext>
            </a:extLst>
          </p:cNvPr>
          <p:cNvSpPr txBox="1"/>
          <p:nvPr/>
        </p:nvSpPr>
        <p:spPr>
          <a:xfrm>
            <a:off x="8812046" y="4354430"/>
            <a:ext cx="3147565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>
                <a:solidFill>
                  <a:srgbClr val="727272"/>
                </a:solidFill>
              </a:rPr>
              <a:t>Source: Goldman Sachs Analyst Price Forecast</a:t>
            </a:r>
          </a:p>
        </p:txBody>
      </p:sp>
      <p:pic>
        <p:nvPicPr>
          <p:cNvPr id="13" name="Picture 12" descr="A graph with lines and numbers&#10;&#10;AI-generated content may be incorrect.">
            <a:extLst>
              <a:ext uri="{FF2B5EF4-FFF2-40B4-BE49-F238E27FC236}">
                <a16:creationId xmlns:a16="http://schemas.microsoft.com/office/drawing/2014/main" id="{E6E3E3D3-3757-A42F-4E89-95B0811A18C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826" y="4459570"/>
            <a:ext cx="4107220" cy="2343081"/>
          </a:xfrm>
          <a:prstGeom prst="rect">
            <a:avLst/>
          </a:prstGeom>
        </p:spPr>
      </p:pic>
      <p:pic>
        <p:nvPicPr>
          <p:cNvPr id="17" name="Picture 16" descr="A graph on a black background&#10;&#10;AI-generated content may be incorrect.">
            <a:extLst>
              <a:ext uri="{FF2B5EF4-FFF2-40B4-BE49-F238E27FC236}">
                <a16:creationId xmlns:a16="http://schemas.microsoft.com/office/drawing/2014/main" id="{CA8FEEAC-385A-CF56-5509-0D4176012BF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8" y="3495882"/>
            <a:ext cx="4508710" cy="2572123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89EAEBB-F3C0-F6D0-7B2A-7F23E4481545}"/>
              </a:ext>
            </a:extLst>
          </p:cNvPr>
          <p:cNvSpPr txBox="1"/>
          <p:nvPr/>
        </p:nvSpPr>
        <p:spPr>
          <a:xfrm>
            <a:off x="-2583" y="6610027"/>
            <a:ext cx="2743200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>
                <a:solidFill>
                  <a:srgbClr val="727272"/>
                </a:solidFill>
              </a:rPr>
              <a:t>Source: Bloomberg </a:t>
            </a:r>
          </a:p>
        </p:txBody>
      </p:sp>
    </p:spTree>
    <p:extLst>
      <p:ext uri="{BB962C8B-B14F-4D97-AF65-F5344CB8AC3E}">
        <p14:creationId xmlns:p14="http://schemas.microsoft.com/office/powerpoint/2010/main" val="27509660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B6D193-E22D-9250-D7F3-6F22F8F31A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E3CBF493-E98E-1419-3CD7-84AD693B81B4}"/>
              </a:ext>
            </a:extLst>
          </p:cNvPr>
          <p:cNvSpPr/>
          <p:nvPr/>
        </p:nvSpPr>
        <p:spPr>
          <a:xfrm>
            <a:off x="-3080" y="2949"/>
            <a:ext cx="12198063" cy="901615"/>
          </a:xfrm>
          <a:prstGeom prst="rect">
            <a:avLst/>
          </a:prstGeom>
          <a:solidFill>
            <a:srgbClr val="932B3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Fisher College of Business Logo PNG Transparent &amp; SVG Vector - Freebie  Supply">
            <a:extLst>
              <a:ext uri="{FF2B5EF4-FFF2-40B4-BE49-F238E27FC236}">
                <a16:creationId xmlns:a16="http://schemas.microsoft.com/office/drawing/2014/main" id="{EB3A3283-5790-485A-FAC0-C17FE14E9E5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688" t="22327" r="5000" b="21855"/>
          <a:stretch/>
        </p:blipFill>
        <p:spPr>
          <a:xfrm>
            <a:off x="0" y="2145"/>
            <a:ext cx="1391119" cy="90261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7E24F8A-12E3-A754-EA09-77DDC852603B}"/>
              </a:ext>
            </a:extLst>
          </p:cNvPr>
          <p:cNvSpPr txBox="1"/>
          <p:nvPr/>
        </p:nvSpPr>
        <p:spPr>
          <a:xfrm>
            <a:off x="8753930" y="135246"/>
            <a:ext cx="333663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>
                <a:solidFill>
                  <a:schemeClr val="bg1"/>
                </a:solidFill>
                <a:latin typeface="Georgia"/>
              </a:rPr>
              <a:t>DuPont de Nemours, Inc. (DD)</a:t>
            </a:r>
            <a:br>
              <a:rPr lang="en-US">
                <a:latin typeface="Georgia"/>
              </a:rPr>
            </a:br>
            <a:r>
              <a:rPr lang="en-US">
                <a:solidFill>
                  <a:schemeClr val="bg1"/>
                </a:solidFill>
                <a:latin typeface="Georgia"/>
              </a:rPr>
              <a:t>Financial Analysis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84DF679-2FA4-11E8-D399-AD6B38764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5669" y="6492049"/>
            <a:ext cx="2743200" cy="365125"/>
          </a:xfrm>
        </p:spPr>
        <p:txBody>
          <a:bodyPr/>
          <a:lstStyle/>
          <a:p>
            <a:fld id="{330EA680-D336-4FF7-8B7A-9848BB0A1C32}" type="slidenum">
              <a:rPr lang="en-US" smtClean="0"/>
              <a:t>12</a:t>
            </a:fld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6609866B-44E0-6530-9497-60FD37E800F4}"/>
              </a:ext>
            </a:extLst>
          </p:cNvPr>
          <p:cNvSpPr/>
          <p:nvPr/>
        </p:nvSpPr>
        <p:spPr>
          <a:xfrm>
            <a:off x="371476" y="1093114"/>
            <a:ext cx="7854690" cy="611803"/>
          </a:xfrm>
          <a:prstGeom prst="roundRect">
            <a:avLst/>
          </a:prstGeom>
          <a:solidFill>
            <a:srgbClr val="932B3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000">
                <a:solidFill>
                  <a:schemeClr val="bg1"/>
                </a:solidFill>
                <a:latin typeface="Georgia"/>
              </a:rPr>
              <a:t>DuPont de Nemours, Inc. (DD) Overview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EC79556-AB00-48BC-19B6-4B32436E3E67}"/>
              </a:ext>
            </a:extLst>
          </p:cNvPr>
          <p:cNvSpPr txBox="1"/>
          <p:nvPr/>
        </p:nvSpPr>
        <p:spPr>
          <a:xfrm>
            <a:off x="369348" y="1876088"/>
            <a:ext cx="7857906" cy="646331"/>
          </a:xfrm>
          <a:prstGeom prst="rect">
            <a:avLst/>
          </a:prstGeom>
          <a:ln>
            <a:solidFill>
              <a:srgbClr val="932B3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>
                <a:latin typeface="Georgia"/>
              </a:rPr>
              <a:t>DuPont is a global innovation leader specializing in electronics, industrial technologies, water solutions, and protective materials.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2ABAF0-C155-84B3-C3E8-875A20C4AEEE}"/>
              </a:ext>
            </a:extLst>
          </p:cNvPr>
          <p:cNvSpPr txBox="1"/>
          <p:nvPr/>
        </p:nvSpPr>
        <p:spPr>
          <a:xfrm>
            <a:off x="359056" y="2612413"/>
            <a:ext cx="7865049" cy="2308324"/>
          </a:xfrm>
          <a:prstGeom prst="rect">
            <a:avLst/>
          </a:prstGeom>
          <a:ln>
            <a:solidFill>
              <a:srgbClr val="932B3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latin typeface="Georgia"/>
              </a:rPr>
              <a:t>Business High Light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latin typeface="Georgia"/>
              </a:rPr>
              <a:t>Strong growth in Electronics Co</a:t>
            </a:r>
            <a:endParaRPr lang="en-US"/>
          </a:p>
          <a:p>
            <a:pPr marL="742950" lvl="1" indent="-285750">
              <a:buFont typeface="Arial"/>
              <a:buChar char="•"/>
            </a:pPr>
            <a:r>
              <a:rPr lang="en-US">
                <a:latin typeface="Georgia"/>
              </a:rPr>
              <a:t>Electronics segment increasing by 7%</a:t>
            </a:r>
          </a:p>
          <a:p>
            <a:pPr marL="742950" lvl="1" indent="-285750">
              <a:buFont typeface="Arial"/>
              <a:buChar char="•"/>
            </a:pPr>
            <a:r>
              <a:rPr lang="en-US">
                <a:latin typeface="Georgia"/>
              </a:rPr>
              <a:t>EBITDA growth by 19%,driven by rising demand in AI and semiconductors.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latin typeface="Georgia"/>
              </a:rPr>
              <a:t>Upcoming Spin-off of </a:t>
            </a:r>
            <a:r>
              <a:rPr lang="en-US" err="1">
                <a:latin typeface="Georgia"/>
              </a:rPr>
              <a:t>ElectronicsCo</a:t>
            </a:r>
            <a:r>
              <a:rPr lang="en-US">
                <a:latin typeface="Georgia"/>
              </a:rPr>
              <a:t> with new CEO  Jon Kemp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latin typeface="Georgia"/>
              </a:rPr>
              <a:t>Valuation upside via SOTP Analysis: Higher Combined valuation for business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E0B1EB-F770-9805-2094-D8800842267A}"/>
              </a:ext>
            </a:extLst>
          </p:cNvPr>
          <p:cNvSpPr txBox="1"/>
          <p:nvPr/>
        </p:nvSpPr>
        <p:spPr>
          <a:xfrm>
            <a:off x="370262" y="5058495"/>
            <a:ext cx="7881856" cy="1477328"/>
          </a:xfrm>
          <a:prstGeom prst="rect">
            <a:avLst/>
          </a:prstGeom>
          <a:ln>
            <a:solidFill>
              <a:srgbClr val="932B3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latin typeface="Georgia"/>
              </a:rPr>
              <a:t>Risk Factor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latin typeface="Georgia"/>
              </a:rPr>
              <a:t>PFAS Liability</a:t>
            </a: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>
                <a:latin typeface="Georgia"/>
              </a:rPr>
              <a:t>Flat Growth in </a:t>
            </a:r>
            <a:r>
              <a:rPr lang="en-US" err="1">
                <a:latin typeface="Georgia"/>
              </a:rPr>
              <a:t>IndustrialsCo</a:t>
            </a:r>
            <a:r>
              <a:rPr lang="en-US">
                <a:latin typeface="Georgia"/>
              </a:rPr>
              <a:t>: flat sales and EBITDA in 2024, Weak Market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latin typeface="Georgia"/>
              </a:rPr>
              <a:t>Trade Policy Headwinds</a:t>
            </a:r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7801D8AD-8ED4-84F3-1D83-DDFB5EB4AC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4180030"/>
              </p:ext>
            </p:extLst>
          </p:nvPr>
        </p:nvGraphicFramePr>
        <p:xfrm>
          <a:off x="8376396" y="2005852"/>
          <a:ext cx="3715822" cy="34285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7911">
                  <a:extLst>
                    <a:ext uri="{9D8B030D-6E8A-4147-A177-3AD203B41FA5}">
                      <a16:colId xmlns:a16="http://schemas.microsoft.com/office/drawing/2014/main" val="1636698597"/>
                    </a:ext>
                  </a:extLst>
                </a:gridCol>
                <a:gridCol w="1857911">
                  <a:extLst>
                    <a:ext uri="{9D8B030D-6E8A-4147-A177-3AD203B41FA5}">
                      <a16:colId xmlns:a16="http://schemas.microsoft.com/office/drawing/2014/main" val="397396716"/>
                    </a:ext>
                  </a:extLst>
                </a:gridCol>
              </a:tblGrid>
              <a:tr h="593911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b="0">
                          <a:latin typeface="Georgia"/>
                        </a:rPr>
                        <a:t>Company Snapshot</a:t>
                      </a:r>
                    </a:p>
                  </a:txBody>
                  <a:tcPr anchor="ctr">
                    <a:solidFill>
                      <a:srgbClr val="932B3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32B3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4234695"/>
                  </a:ext>
                </a:extLst>
              </a:tr>
              <a:tr h="164359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Georgia"/>
                        </a:rPr>
                        <a:t>Market Cap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Georgia"/>
                        </a:rPr>
                        <a:t>24180.8 Million</a:t>
                      </a:r>
                      <a:endParaRPr 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56636825"/>
                  </a:ext>
                </a:extLst>
              </a:tr>
              <a:tr h="184903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Georgia"/>
                        </a:rPr>
                        <a:t>Shares Outstanding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Georgia"/>
                        </a:rPr>
                        <a:t>418.5Million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04885759"/>
                  </a:ext>
                </a:extLst>
              </a:tr>
              <a:tr h="184902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>
                          <a:latin typeface="Georgia"/>
                        </a:rPr>
                        <a:t>P/E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>
                          <a:latin typeface="Georgia"/>
                        </a:rPr>
                        <a:t>33.41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51239971"/>
                  </a:ext>
                </a:extLst>
              </a:tr>
              <a:tr h="184902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>
                          <a:latin typeface="Georgia"/>
                        </a:rPr>
                        <a:t>EV/EBIDA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>
                          <a:latin typeface="Georgia"/>
                        </a:rPr>
                        <a:t>11.39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03548487"/>
                  </a:ext>
                </a:extLst>
              </a:tr>
              <a:tr h="176685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Georgia"/>
                        </a:rPr>
                        <a:t>52 Week Range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Georgia"/>
                        </a:rPr>
                        <a:t>$54.32 - $90.06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60393179"/>
                  </a:ext>
                </a:extLst>
              </a:tr>
              <a:tr h="131487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>
                          <a:latin typeface="Georgia"/>
                        </a:rPr>
                        <a:t>EPS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>
                          <a:latin typeface="Georgia"/>
                        </a:rPr>
                        <a:t>1.67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27169801"/>
                  </a:ext>
                </a:extLst>
              </a:tr>
              <a:tr h="139705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>
                          <a:latin typeface="Georgia"/>
                        </a:rPr>
                        <a:t>Current Price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>
                          <a:latin typeface="Georgia"/>
                        </a:rPr>
                        <a:t>$57.78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6246988"/>
                  </a:ext>
                </a:extLst>
              </a:tr>
            </a:tbl>
          </a:graphicData>
        </a:graphic>
      </p:graphicFrame>
      <p:pic>
        <p:nvPicPr>
          <p:cNvPr id="8" name="Picture 7" descr="DuPont Logo, symbol, meaning, history, PNG, brand">
            <a:extLst>
              <a:ext uri="{FF2B5EF4-FFF2-40B4-BE49-F238E27FC236}">
                <a16:creationId xmlns:a16="http://schemas.microsoft.com/office/drawing/2014/main" id="{C8E031E3-854E-74D1-7CDF-532C001239F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3392" r="540" b="13562"/>
          <a:stretch/>
        </p:blipFill>
        <p:spPr>
          <a:xfrm>
            <a:off x="6220177" y="1670"/>
            <a:ext cx="2390470" cy="895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6769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9C2918-4CAC-3CFD-A71D-6F7CBA897A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3E87C309-A9DE-0456-7EFF-E398E7FA4B70}"/>
              </a:ext>
            </a:extLst>
          </p:cNvPr>
          <p:cNvSpPr/>
          <p:nvPr/>
        </p:nvSpPr>
        <p:spPr>
          <a:xfrm>
            <a:off x="-3080" y="2949"/>
            <a:ext cx="12198063" cy="901615"/>
          </a:xfrm>
          <a:prstGeom prst="rect">
            <a:avLst/>
          </a:prstGeom>
          <a:solidFill>
            <a:srgbClr val="932B3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Fisher College of Business Logo PNG Transparent &amp; SVG Vector - Freebie  Supply">
            <a:extLst>
              <a:ext uri="{FF2B5EF4-FFF2-40B4-BE49-F238E27FC236}">
                <a16:creationId xmlns:a16="http://schemas.microsoft.com/office/drawing/2014/main" id="{E4E5BB9E-1142-2AE3-3A31-ADA4F965D6E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688" t="22327" r="5000" b="21855"/>
          <a:stretch/>
        </p:blipFill>
        <p:spPr>
          <a:xfrm>
            <a:off x="0" y="2145"/>
            <a:ext cx="1391119" cy="90261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BF84231-A143-6626-849E-814170A381FC}"/>
              </a:ext>
            </a:extLst>
          </p:cNvPr>
          <p:cNvSpPr txBox="1"/>
          <p:nvPr/>
        </p:nvSpPr>
        <p:spPr>
          <a:xfrm>
            <a:off x="8753930" y="135246"/>
            <a:ext cx="333663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>
                <a:solidFill>
                  <a:schemeClr val="bg1"/>
                </a:solidFill>
                <a:latin typeface="Georgia"/>
              </a:rPr>
              <a:t>Dupont De Nemours Inc. (DD) </a:t>
            </a:r>
            <a:endParaRPr lang="en-US">
              <a:solidFill>
                <a:schemeClr val="bg1"/>
              </a:solidFill>
              <a:latin typeface="Aptos" panose="020B0004020202020204"/>
            </a:endParaRPr>
          </a:p>
          <a:p>
            <a:pPr algn="r"/>
            <a:r>
              <a:rPr lang="en-US">
                <a:solidFill>
                  <a:schemeClr val="bg1"/>
                </a:solidFill>
                <a:latin typeface="Georgia"/>
              </a:rPr>
              <a:t>Overview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F01165E-C16C-589F-1DBA-406A513C3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5669" y="6492049"/>
            <a:ext cx="2743200" cy="365125"/>
          </a:xfrm>
        </p:spPr>
        <p:txBody>
          <a:bodyPr/>
          <a:lstStyle/>
          <a:p>
            <a:fld id="{330EA680-D336-4FF7-8B7A-9848BB0A1C32}" type="slidenum">
              <a:rPr lang="en-US" smtClean="0"/>
              <a:t>13</a:t>
            </a:fld>
            <a:endParaRPr lang="en-US"/>
          </a:p>
        </p:txBody>
      </p:sp>
      <p:pic>
        <p:nvPicPr>
          <p:cNvPr id="5" name="Picture 4" descr="DuPont Logo, symbol, meaning, history, PNG, brand">
            <a:extLst>
              <a:ext uri="{FF2B5EF4-FFF2-40B4-BE49-F238E27FC236}">
                <a16:creationId xmlns:a16="http://schemas.microsoft.com/office/drawing/2014/main" id="{79965807-DDA6-89C6-79BF-28607F95B9F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3392" r="540" b="13562"/>
          <a:stretch/>
        </p:blipFill>
        <p:spPr>
          <a:xfrm>
            <a:off x="6220177" y="1670"/>
            <a:ext cx="2390470" cy="895972"/>
          </a:xfrm>
          <a:prstGeom prst="rect">
            <a:avLst/>
          </a:prstGeom>
        </p:spPr>
      </p:pic>
      <p:pic>
        <p:nvPicPr>
          <p:cNvPr id="4" name="Picture 3" descr="A screenshot of a computer&#10;&#10;AI-generated content may be incorrect.">
            <a:extLst>
              <a:ext uri="{FF2B5EF4-FFF2-40B4-BE49-F238E27FC236}">
                <a16:creationId xmlns:a16="http://schemas.microsoft.com/office/drawing/2014/main" id="{0DE20746-EEC4-C0AD-0881-620314247E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235" y="1285610"/>
            <a:ext cx="12063134" cy="1093102"/>
          </a:xfrm>
          <a:prstGeom prst="rect">
            <a:avLst/>
          </a:prstGeom>
        </p:spPr>
      </p:pic>
      <p:pic>
        <p:nvPicPr>
          <p:cNvPr id="7" name="Picture 6" descr="A close up of a number&#10;&#10;AI-generated content may be incorrect.">
            <a:extLst>
              <a:ext uri="{FF2B5EF4-FFF2-40B4-BE49-F238E27FC236}">
                <a16:creationId xmlns:a16="http://schemas.microsoft.com/office/drawing/2014/main" id="{6C88E6CD-1331-9341-CAAE-DFA22363DBE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454" y="2833068"/>
            <a:ext cx="11984693" cy="900513"/>
          </a:xfrm>
          <a:prstGeom prst="rect">
            <a:avLst/>
          </a:prstGeom>
        </p:spPr>
      </p:pic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8B19D276-75D7-BB68-2508-ECCCBA62ED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5874569"/>
              </p:ext>
            </p:extLst>
          </p:nvPr>
        </p:nvGraphicFramePr>
        <p:xfrm>
          <a:off x="8375151" y="4280024"/>
          <a:ext cx="3715822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7911">
                  <a:extLst>
                    <a:ext uri="{9D8B030D-6E8A-4147-A177-3AD203B41FA5}">
                      <a16:colId xmlns:a16="http://schemas.microsoft.com/office/drawing/2014/main" val="1636698597"/>
                    </a:ext>
                  </a:extLst>
                </a:gridCol>
                <a:gridCol w="1857911">
                  <a:extLst>
                    <a:ext uri="{9D8B030D-6E8A-4147-A177-3AD203B41FA5}">
                      <a16:colId xmlns:a16="http://schemas.microsoft.com/office/drawing/2014/main" val="397396716"/>
                    </a:ext>
                  </a:extLst>
                </a:gridCol>
              </a:tblGrid>
              <a:tr h="164359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b="0">
                          <a:latin typeface="Georgia"/>
                        </a:rPr>
                        <a:t>Recommendation</a:t>
                      </a:r>
                      <a:endParaRPr lang="en-US" sz="2400" b="0" err="1">
                        <a:latin typeface="Georgia"/>
                      </a:endParaRPr>
                    </a:p>
                  </a:txBody>
                  <a:tcPr anchor="ctr">
                    <a:solidFill>
                      <a:srgbClr val="932B3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32B3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4234695"/>
                  </a:ext>
                </a:extLst>
              </a:tr>
              <a:tr h="164359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Georgia"/>
                        </a:rPr>
                        <a:t>Current Price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Georgia"/>
                        </a:rPr>
                        <a:t>$57.78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56636825"/>
                  </a:ext>
                </a:extLst>
              </a:tr>
              <a:tr h="184903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Georgia"/>
                        </a:rPr>
                        <a:t>Target Price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>
                          <a:latin typeface="Georgia"/>
                        </a:rPr>
                        <a:t>$76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04885759"/>
                  </a:ext>
                </a:extLst>
              </a:tr>
              <a:tr h="176685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>
                          <a:latin typeface="Georgia"/>
                        </a:rPr>
                        <a:t>Imply upside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>
                          <a:latin typeface="Georgia"/>
                        </a:rPr>
                        <a:t>33.8%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60393179"/>
                  </a:ext>
                </a:extLst>
              </a:tr>
              <a:tr h="131487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>
                          <a:latin typeface="Georgia"/>
                        </a:rPr>
                        <a:t>Stock Holding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>
                          <a:latin typeface="Georgia"/>
                        </a:rPr>
                        <a:t>Hold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27169801"/>
                  </a:ext>
                </a:extLst>
              </a:tr>
            </a:tbl>
          </a:graphicData>
        </a:graphic>
      </p:graphicFrame>
      <p:pic>
        <p:nvPicPr>
          <p:cNvPr id="10" name="Picture 9" descr="A screenshot of a graph&#10;&#10;AI-generated content may be incorrect.">
            <a:extLst>
              <a:ext uri="{FF2B5EF4-FFF2-40B4-BE49-F238E27FC236}">
                <a16:creationId xmlns:a16="http://schemas.microsoft.com/office/drawing/2014/main" id="{829D8359-E3DD-DC66-4F21-658C30B1B7C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044" y="4168291"/>
            <a:ext cx="8202706" cy="212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8204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552323-EE6E-FBD2-2511-0B0421870D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895D2BBE-1497-6107-8196-13E7FEFA13E3}"/>
              </a:ext>
            </a:extLst>
          </p:cNvPr>
          <p:cNvSpPr/>
          <p:nvPr/>
        </p:nvSpPr>
        <p:spPr>
          <a:xfrm>
            <a:off x="-3080" y="2949"/>
            <a:ext cx="12198063" cy="901615"/>
          </a:xfrm>
          <a:prstGeom prst="rect">
            <a:avLst/>
          </a:prstGeom>
          <a:solidFill>
            <a:srgbClr val="932B3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Fisher College of Business Logo PNG Transparent &amp; SVG Vector - Freebie  Supply">
            <a:extLst>
              <a:ext uri="{FF2B5EF4-FFF2-40B4-BE49-F238E27FC236}">
                <a16:creationId xmlns:a16="http://schemas.microsoft.com/office/drawing/2014/main" id="{F91E9406-059A-0399-F4CF-2886A5235BB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688" t="22327" r="5000" b="21855"/>
          <a:stretch/>
        </p:blipFill>
        <p:spPr>
          <a:xfrm>
            <a:off x="0" y="2145"/>
            <a:ext cx="1391119" cy="90261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6146518-5497-D7C3-CF65-1E918CDDB6DB}"/>
              </a:ext>
            </a:extLst>
          </p:cNvPr>
          <p:cNvSpPr txBox="1"/>
          <p:nvPr/>
        </p:nvSpPr>
        <p:spPr>
          <a:xfrm>
            <a:off x="8753930" y="135246"/>
            <a:ext cx="333663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>
                <a:solidFill>
                  <a:schemeClr val="bg1"/>
                </a:solidFill>
                <a:latin typeface="Georgia"/>
              </a:rPr>
              <a:t>Crown Holdings Inc. (CCK) </a:t>
            </a:r>
            <a:endParaRPr lang="en-US">
              <a:solidFill>
                <a:schemeClr val="bg1"/>
              </a:solidFill>
              <a:latin typeface="Aptos" panose="020B0004020202020204"/>
            </a:endParaRPr>
          </a:p>
          <a:p>
            <a:pPr algn="r"/>
            <a:r>
              <a:rPr lang="en-US">
                <a:solidFill>
                  <a:schemeClr val="bg1"/>
                </a:solidFill>
                <a:latin typeface="Georgia"/>
              </a:rPr>
              <a:t>Overview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7DB4A4C-C85B-2C9E-7955-72EB536D2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5669" y="6492049"/>
            <a:ext cx="2743200" cy="365125"/>
          </a:xfrm>
        </p:spPr>
        <p:txBody>
          <a:bodyPr/>
          <a:lstStyle/>
          <a:p>
            <a:fld id="{330EA680-D336-4FF7-8B7A-9848BB0A1C32}" type="slidenum">
              <a:rPr lang="en-US" smtClean="0"/>
              <a:t>14</a:t>
            </a:fld>
            <a:endParaRPr lang="en-US"/>
          </a:p>
        </p:txBody>
      </p:sp>
      <p:pic>
        <p:nvPicPr>
          <p:cNvPr id="5" name="Picture 4" descr="Crown Holdings 2022 Annual Report – Bailey Brand Consulting">
            <a:extLst>
              <a:ext uri="{FF2B5EF4-FFF2-40B4-BE49-F238E27FC236}">
                <a16:creationId xmlns:a16="http://schemas.microsoft.com/office/drawing/2014/main" id="{235B7F62-24C1-D13A-3ECA-265CCB7CF7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3180" y="103425"/>
            <a:ext cx="2743196" cy="69626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B0126E2-48D9-828D-F478-435DD2D0D8AF}"/>
              </a:ext>
            </a:extLst>
          </p:cNvPr>
          <p:cNvSpPr txBox="1"/>
          <p:nvPr/>
        </p:nvSpPr>
        <p:spPr>
          <a:xfrm>
            <a:off x="171792" y="1060453"/>
            <a:ext cx="3812582" cy="2862322"/>
          </a:xfrm>
          <a:prstGeom prst="rect">
            <a:avLst/>
          </a:prstGeom>
          <a:noFill/>
          <a:ln>
            <a:solidFill>
              <a:srgbClr val="932B3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latin typeface="Georgia"/>
              </a:rPr>
              <a:t>CCK is a global leader and producer of steel and aluminum cans, ends, and closures for the soft drink, food, brewing, and personal care products industries. </a:t>
            </a:r>
            <a:r>
              <a:rPr lang="en-US">
                <a:latin typeface="Georgia"/>
              </a:rPr>
              <a:t>Markets Served include </a:t>
            </a:r>
            <a:r>
              <a:rPr lang="en-US" b="1">
                <a:latin typeface="Georgia"/>
              </a:rPr>
              <a:t>Beverage, Food,</a:t>
            </a:r>
            <a:r>
              <a:rPr lang="en-US">
                <a:latin typeface="Georgia"/>
              </a:rPr>
              <a:t> General Industrial, Health &amp; Beauty, Household, Luxury Goods, &amp; Metals. Founded in 1892.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5E4FF1E-9FE3-11DB-8CE0-60A1A0DB05F4}"/>
              </a:ext>
            </a:extLst>
          </p:cNvPr>
          <p:cNvSpPr txBox="1"/>
          <p:nvPr/>
        </p:nvSpPr>
        <p:spPr>
          <a:xfrm>
            <a:off x="4391016" y="2979565"/>
            <a:ext cx="3417472" cy="1754326"/>
          </a:xfrm>
          <a:prstGeom prst="rect">
            <a:avLst/>
          </a:prstGeom>
          <a:noFill/>
          <a:ln>
            <a:solidFill>
              <a:srgbClr val="932B3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latin typeface="Georgia"/>
              </a:rPr>
              <a:t>Sales by </a:t>
            </a:r>
            <a:r>
              <a:rPr lang="en-US" b="1">
                <a:latin typeface="Georgia"/>
              </a:rPr>
              <a:t>Business Segments</a:t>
            </a:r>
            <a:r>
              <a:rPr lang="en-US">
                <a:latin typeface="Georgia"/>
              </a:rPr>
              <a:t>: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latin typeface="Georgia"/>
              </a:rPr>
              <a:t>Americas Beverage (44%)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latin typeface="Georgia"/>
              </a:rPr>
              <a:t>European Beverage (18%)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latin typeface="Georgia"/>
              </a:rPr>
              <a:t>Asia Pacific (10%)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latin typeface="Georgia"/>
              </a:rPr>
              <a:t>Transit Packaging (18%)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latin typeface="Georgia"/>
              </a:rPr>
              <a:t>Other (10%)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857E6AF-7028-7822-DCC5-9D7237242389}"/>
              </a:ext>
            </a:extLst>
          </p:cNvPr>
          <p:cNvSpPr txBox="1"/>
          <p:nvPr/>
        </p:nvSpPr>
        <p:spPr>
          <a:xfrm>
            <a:off x="4165238" y="1060456"/>
            <a:ext cx="3967802" cy="1810770"/>
          </a:xfrm>
          <a:prstGeom prst="rect">
            <a:avLst/>
          </a:prstGeom>
          <a:noFill/>
          <a:ln>
            <a:solidFill>
              <a:srgbClr val="932B3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latin typeface="Georgia"/>
              </a:rPr>
              <a:t>Sales by </a:t>
            </a:r>
            <a:r>
              <a:rPr lang="en-US" b="1">
                <a:latin typeface="Georgia"/>
              </a:rPr>
              <a:t>Geographic Area</a:t>
            </a:r>
            <a:r>
              <a:rPr lang="en-US">
                <a:latin typeface="Georgia"/>
              </a:rPr>
              <a:t>: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latin typeface="Georgia"/>
              </a:rPr>
              <a:t>US &amp; Canada (44%)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latin typeface="Georgia"/>
              </a:rPr>
              <a:t>Europe, Middle east, &amp; North Africa (24%)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latin typeface="Georgia"/>
              </a:rPr>
              <a:t>Asia Pacific (13%)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latin typeface="Georgia"/>
              </a:rPr>
              <a:t>Central &amp; South America (19%)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B237C3A-8314-A069-9FAC-49021A1E1FB0}"/>
              </a:ext>
            </a:extLst>
          </p:cNvPr>
          <p:cNvSpPr txBox="1"/>
          <p:nvPr/>
        </p:nvSpPr>
        <p:spPr>
          <a:xfrm>
            <a:off x="171793" y="4164901"/>
            <a:ext cx="2175696" cy="2322435"/>
          </a:xfrm>
          <a:prstGeom prst="rect">
            <a:avLst/>
          </a:prstGeom>
          <a:noFill/>
          <a:ln>
            <a:solidFill>
              <a:srgbClr val="932B3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latin typeface="Georgia"/>
              </a:rPr>
              <a:t>Sales by </a:t>
            </a:r>
            <a:r>
              <a:rPr lang="en-US" b="1">
                <a:latin typeface="Georgia"/>
              </a:rPr>
              <a:t>Product</a:t>
            </a:r>
            <a:r>
              <a:rPr lang="en-US">
                <a:latin typeface="Georgia"/>
              </a:rPr>
              <a:t>: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latin typeface="Georgia"/>
              </a:rPr>
              <a:t>Beverage Cans (67%)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latin typeface="Georgia"/>
              </a:rPr>
              <a:t>Food Cans &amp; Closures (9%)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latin typeface="Georgia"/>
              </a:rPr>
              <a:t>Transit Packaging (18%)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latin typeface="Georgia"/>
              </a:rPr>
              <a:t>Other (6%)</a:t>
            </a:r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287CBFA4-47F7-4DA4-0186-AB58EB4DE3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5621245"/>
              </p:ext>
            </p:extLst>
          </p:nvPr>
        </p:nvGraphicFramePr>
        <p:xfrm>
          <a:off x="8212666" y="1058332"/>
          <a:ext cx="3715822" cy="356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7911">
                  <a:extLst>
                    <a:ext uri="{9D8B030D-6E8A-4147-A177-3AD203B41FA5}">
                      <a16:colId xmlns:a16="http://schemas.microsoft.com/office/drawing/2014/main" val="1636698597"/>
                    </a:ext>
                  </a:extLst>
                </a:gridCol>
                <a:gridCol w="1857911">
                  <a:extLst>
                    <a:ext uri="{9D8B030D-6E8A-4147-A177-3AD203B41FA5}">
                      <a16:colId xmlns:a16="http://schemas.microsoft.com/office/drawing/2014/main" val="397396716"/>
                    </a:ext>
                  </a:extLst>
                </a:gridCol>
              </a:tblGrid>
              <a:tr h="164359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b="0">
                          <a:latin typeface="Georgia"/>
                        </a:rPr>
                        <a:t>Company Snapshot</a:t>
                      </a:r>
                    </a:p>
                  </a:txBody>
                  <a:tcPr anchor="ctr">
                    <a:solidFill>
                      <a:srgbClr val="932B3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32B3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4234695"/>
                  </a:ext>
                </a:extLst>
              </a:tr>
              <a:tr h="164359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Georgia"/>
                        </a:rPr>
                        <a:t>Market Cap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Georgia"/>
                        </a:rPr>
                        <a:t>9.7 Billion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56636825"/>
                  </a:ext>
                </a:extLst>
              </a:tr>
              <a:tr h="184903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Georgia"/>
                        </a:rPr>
                        <a:t>Shares Outstanding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Georgia"/>
                        </a:rPr>
                        <a:t>116.2 Million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04885759"/>
                  </a:ext>
                </a:extLst>
              </a:tr>
              <a:tr h="176685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Georgia"/>
                        </a:rPr>
                        <a:t>52 Week Range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Georgia"/>
                        </a:rPr>
                        <a:t>$70.84 - $98.46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60393179"/>
                  </a:ext>
                </a:extLst>
              </a:tr>
              <a:tr h="131487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>
                          <a:latin typeface="Georgia"/>
                        </a:rPr>
                        <a:t>EPS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>
                          <a:latin typeface="Georgia"/>
                        </a:rPr>
                        <a:t>6.41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27169801"/>
                  </a:ext>
                </a:extLst>
              </a:tr>
              <a:tr h="139705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>
                          <a:latin typeface="Georgia"/>
                        </a:rPr>
                        <a:t>Current Price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>
                          <a:latin typeface="Georgia"/>
                        </a:rPr>
                        <a:t>$78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6246988"/>
                  </a:ext>
                </a:extLst>
              </a:tr>
              <a:tr h="139705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>
                          <a:latin typeface="Georgia"/>
                        </a:rPr>
                        <a:t>1-Year Return (As of 4/7/25)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>
                          <a:solidFill>
                            <a:schemeClr val="accent6">
                              <a:lumMod val="49000"/>
                            </a:schemeClr>
                          </a:solidFill>
                          <a:latin typeface="Georgia"/>
                        </a:rPr>
                        <a:t>+5.3%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98898609"/>
                  </a:ext>
                </a:extLst>
              </a:tr>
              <a:tr h="139705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>
                          <a:latin typeface="Georgia"/>
                        </a:rPr>
                        <a:t>Dividend Yield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>
                          <a:latin typeface="Georgia"/>
                        </a:rPr>
                        <a:t>1.2%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36364068"/>
                  </a:ext>
                </a:extLst>
              </a:tr>
            </a:tbl>
          </a:graphicData>
        </a:graphic>
      </p:graphicFrame>
      <p:pic>
        <p:nvPicPr>
          <p:cNvPr id="6" name="Picture 5" descr="A graph of different colored lines&#10;&#10;AI-generated content may be incorrect.">
            <a:extLst>
              <a:ext uri="{FF2B5EF4-FFF2-40B4-BE49-F238E27FC236}">
                <a16:creationId xmlns:a16="http://schemas.microsoft.com/office/drawing/2014/main" id="{5416363C-4FFB-1C2C-51DD-50F1AED530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57803" y="4841699"/>
            <a:ext cx="9731728" cy="2014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6941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34D30C-FB84-3C88-368F-7D0688EBB3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630A542A-9DC1-B980-6595-FABD4830A326}"/>
              </a:ext>
            </a:extLst>
          </p:cNvPr>
          <p:cNvSpPr/>
          <p:nvPr/>
        </p:nvSpPr>
        <p:spPr>
          <a:xfrm>
            <a:off x="-3080" y="2949"/>
            <a:ext cx="12198063" cy="901615"/>
          </a:xfrm>
          <a:prstGeom prst="rect">
            <a:avLst/>
          </a:prstGeom>
          <a:solidFill>
            <a:srgbClr val="932B3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Fisher College of Business Logo PNG Transparent &amp; SVG Vector - Freebie  Supply">
            <a:extLst>
              <a:ext uri="{FF2B5EF4-FFF2-40B4-BE49-F238E27FC236}">
                <a16:creationId xmlns:a16="http://schemas.microsoft.com/office/drawing/2014/main" id="{5AAA30E3-3CFC-CB58-D5D4-31EFDE9C44C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688" t="22327" r="5000" b="21855"/>
          <a:stretch/>
        </p:blipFill>
        <p:spPr>
          <a:xfrm>
            <a:off x="0" y="2145"/>
            <a:ext cx="1391119" cy="90261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55564C0-2334-9D85-1C31-9ED8E5C78779}"/>
              </a:ext>
            </a:extLst>
          </p:cNvPr>
          <p:cNvSpPr txBox="1"/>
          <p:nvPr/>
        </p:nvSpPr>
        <p:spPr>
          <a:xfrm>
            <a:off x="8753930" y="135246"/>
            <a:ext cx="333663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>
                <a:solidFill>
                  <a:schemeClr val="bg1"/>
                </a:solidFill>
                <a:latin typeface="Georgia"/>
              </a:rPr>
              <a:t>Crown Holdings Inc. (CCK) </a:t>
            </a:r>
            <a:endParaRPr lang="en-US">
              <a:solidFill>
                <a:schemeClr val="bg1"/>
              </a:solidFill>
              <a:latin typeface="Aptos" panose="020B0004020202020204"/>
            </a:endParaRPr>
          </a:p>
          <a:p>
            <a:pPr algn="r"/>
            <a:r>
              <a:rPr lang="en-US">
                <a:solidFill>
                  <a:schemeClr val="bg1"/>
                </a:solidFill>
                <a:latin typeface="Georgia"/>
              </a:rPr>
              <a:t>Business Analysis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2BF0E9A-61CF-5439-43D0-B177237D6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5669" y="6492049"/>
            <a:ext cx="2743200" cy="365125"/>
          </a:xfrm>
        </p:spPr>
        <p:txBody>
          <a:bodyPr/>
          <a:lstStyle/>
          <a:p>
            <a:fld id="{330EA680-D336-4FF7-8B7A-9848BB0A1C32}" type="slidenum">
              <a:rPr lang="en-US" smtClean="0"/>
              <a:t>15</a:t>
            </a:fld>
            <a:endParaRPr lang="en-US"/>
          </a:p>
        </p:txBody>
      </p:sp>
      <p:pic>
        <p:nvPicPr>
          <p:cNvPr id="5" name="Picture 4" descr="Crown Holdings 2022 Annual Report – Bailey Brand Consulting">
            <a:extLst>
              <a:ext uri="{FF2B5EF4-FFF2-40B4-BE49-F238E27FC236}">
                <a16:creationId xmlns:a16="http://schemas.microsoft.com/office/drawing/2014/main" id="{3C03503C-67A2-6295-9337-2C42EB88EE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3180" y="103425"/>
            <a:ext cx="2743196" cy="696262"/>
          </a:xfrm>
          <a:prstGeom prst="rect">
            <a:avLst/>
          </a:prstGeom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414D3D6B-AE3C-16E7-0C9E-2CFE0C39092C}"/>
              </a:ext>
            </a:extLst>
          </p:cNvPr>
          <p:cNvSpPr/>
          <p:nvPr/>
        </p:nvSpPr>
        <p:spPr>
          <a:xfrm>
            <a:off x="701316" y="1027959"/>
            <a:ext cx="4809062" cy="532728"/>
          </a:xfrm>
          <a:prstGeom prst="roundRect">
            <a:avLst/>
          </a:prstGeom>
          <a:solidFill>
            <a:srgbClr val="932B3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Georgia"/>
              </a:rPr>
              <a:t>Key Drivers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29B9577-D206-D8B8-607F-FCFE6A39839E}"/>
              </a:ext>
            </a:extLst>
          </p:cNvPr>
          <p:cNvSpPr txBox="1"/>
          <p:nvPr/>
        </p:nvSpPr>
        <p:spPr>
          <a:xfrm>
            <a:off x="242347" y="1709565"/>
            <a:ext cx="5562359" cy="4801314"/>
          </a:xfrm>
          <a:prstGeom prst="rect">
            <a:avLst/>
          </a:prstGeom>
          <a:noFill/>
          <a:ln>
            <a:solidFill>
              <a:srgbClr val="932B3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latin typeface="Georgia"/>
              </a:rPr>
              <a:t>Sustainability and ESG trends</a:t>
            </a:r>
            <a:r>
              <a:rPr lang="en-US">
                <a:latin typeface="Georgia"/>
              </a:rPr>
              <a:t> 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latin typeface="Georgia"/>
              </a:rPr>
              <a:t>Aligns with CCK's 100% recyclable aluminum and steel cans</a:t>
            </a:r>
          </a:p>
          <a:p>
            <a:r>
              <a:rPr lang="en-US" b="1">
                <a:latin typeface="Georgia"/>
              </a:rPr>
              <a:t>Expansion into High Growth Markets 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latin typeface="Georgia"/>
              </a:rPr>
              <a:t>New Plants opened in Asia, the Middle East, and Latin America to capture growth in faster growing markets</a:t>
            </a:r>
          </a:p>
          <a:p>
            <a:r>
              <a:rPr lang="en-US" b="1">
                <a:latin typeface="Georgia"/>
              </a:rPr>
              <a:t>Long-Term Contracts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latin typeface="Georgia"/>
              </a:rPr>
              <a:t>Contracts with key beverage &amp; food manufactures provide pricing stability and revenue visibility. Some customers are consumer defensive companies.</a:t>
            </a:r>
          </a:p>
          <a:p>
            <a:r>
              <a:rPr lang="en-US" b="1">
                <a:latin typeface="Georgia"/>
              </a:rPr>
              <a:t>Share Buyback plan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latin typeface="Georgia"/>
              </a:rPr>
              <a:t>Aggressive buyback program ($2B through 2027) </a:t>
            </a:r>
          </a:p>
          <a:p>
            <a:r>
              <a:rPr lang="en-US" b="1">
                <a:latin typeface="Georgia"/>
              </a:rPr>
              <a:t>Long Term Adaptations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latin typeface="Georgia"/>
              </a:rPr>
              <a:t>Post Covid-19: Local sourcing and diversified supplier base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7F513A08-1E71-817C-C77F-EC458026B843}"/>
              </a:ext>
            </a:extLst>
          </p:cNvPr>
          <p:cNvSpPr/>
          <p:nvPr/>
        </p:nvSpPr>
        <p:spPr>
          <a:xfrm>
            <a:off x="6571539" y="1027959"/>
            <a:ext cx="4823173" cy="532728"/>
          </a:xfrm>
          <a:prstGeom prst="roundRect">
            <a:avLst/>
          </a:prstGeom>
          <a:solidFill>
            <a:srgbClr val="932B3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Georgia"/>
              </a:rPr>
              <a:t>Risks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BB7689-0BF4-2BB1-2378-050C0DB180AD}"/>
              </a:ext>
            </a:extLst>
          </p:cNvPr>
          <p:cNvSpPr txBox="1"/>
          <p:nvPr/>
        </p:nvSpPr>
        <p:spPr>
          <a:xfrm>
            <a:off x="6197236" y="1709565"/>
            <a:ext cx="5562359" cy="4787203"/>
          </a:xfrm>
          <a:prstGeom prst="rect">
            <a:avLst/>
          </a:prstGeom>
          <a:noFill/>
          <a:ln>
            <a:solidFill>
              <a:srgbClr val="932B3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latin typeface="Georgia"/>
              </a:rPr>
              <a:t>Material Cost Volatility and Tariffs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latin typeface="Georgia"/>
              </a:rPr>
              <a:t>CCK is exposed to increased costs of aluminum and steel (accounts for 50% of COGS). May squeeze margins if pass-through is delayed or incomplete</a:t>
            </a:r>
          </a:p>
          <a:p>
            <a:r>
              <a:rPr lang="en-US" b="1">
                <a:latin typeface="Georgia"/>
              </a:rPr>
              <a:t>Customer Concentration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latin typeface="Georgia"/>
              </a:rPr>
              <a:t>Beverage and food industry is highly concentrated, leading to customer risks for CCK if contracts are lost</a:t>
            </a:r>
          </a:p>
          <a:p>
            <a:r>
              <a:rPr lang="en-US" b="1">
                <a:latin typeface="Georgia"/>
              </a:rPr>
              <a:t>Debt Levels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latin typeface="Georgia"/>
              </a:rPr>
              <a:t>Although decreasing, CCK carries high debt amounts following acquisitions. Most of debt maturing in 2026</a:t>
            </a:r>
          </a:p>
          <a:p>
            <a:r>
              <a:rPr lang="en-US" b="1">
                <a:latin typeface="Georgia"/>
              </a:rPr>
              <a:t>Industry Cyclicality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latin typeface="Georgia"/>
              </a:rPr>
              <a:t>Although packaging is somewhat defensive discretionary beverages may fluctuate with economic condition uncertainty</a:t>
            </a:r>
          </a:p>
        </p:txBody>
      </p:sp>
    </p:spTree>
    <p:extLst>
      <p:ext uri="{BB962C8B-B14F-4D97-AF65-F5344CB8AC3E}">
        <p14:creationId xmlns:p14="http://schemas.microsoft.com/office/powerpoint/2010/main" val="1135663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63B8E7-C354-DAF5-C9D3-A4293768C5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DB95D582-3BD6-8725-FEEE-161FAD00881D}"/>
              </a:ext>
            </a:extLst>
          </p:cNvPr>
          <p:cNvSpPr/>
          <p:nvPr/>
        </p:nvSpPr>
        <p:spPr>
          <a:xfrm>
            <a:off x="-3080" y="2949"/>
            <a:ext cx="12198063" cy="901615"/>
          </a:xfrm>
          <a:prstGeom prst="rect">
            <a:avLst/>
          </a:prstGeom>
          <a:solidFill>
            <a:srgbClr val="932B3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Fisher College of Business Logo PNG Transparent &amp; SVG Vector - Freebie  Supply">
            <a:extLst>
              <a:ext uri="{FF2B5EF4-FFF2-40B4-BE49-F238E27FC236}">
                <a16:creationId xmlns:a16="http://schemas.microsoft.com/office/drawing/2014/main" id="{0A52D8AF-7079-BCF0-B2E3-53E25CA7D16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688" t="22327" r="5000" b="21855"/>
          <a:stretch/>
        </p:blipFill>
        <p:spPr>
          <a:xfrm>
            <a:off x="0" y="2145"/>
            <a:ext cx="1391119" cy="90261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4EADC09-9FA8-6B89-1725-4579E8276450}"/>
              </a:ext>
            </a:extLst>
          </p:cNvPr>
          <p:cNvSpPr txBox="1"/>
          <p:nvPr/>
        </p:nvSpPr>
        <p:spPr>
          <a:xfrm>
            <a:off x="8753930" y="135246"/>
            <a:ext cx="333663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>
                <a:solidFill>
                  <a:schemeClr val="bg1"/>
                </a:solidFill>
                <a:latin typeface="Georgia"/>
              </a:rPr>
              <a:t>Crown Holdings Inc. (CCK) </a:t>
            </a:r>
            <a:endParaRPr lang="en-US">
              <a:solidFill>
                <a:schemeClr val="bg1"/>
              </a:solidFill>
              <a:latin typeface="Aptos" panose="020B0004020202020204"/>
            </a:endParaRPr>
          </a:p>
          <a:p>
            <a:pPr algn="r"/>
            <a:r>
              <a:rPr lang="en-US">
                <a:solidFill>
                  <a:schemeClr val="bg1"/>
                </a:solidFill>
                <a:latin typeface="Georgia"/>
              </a:rPr>
              <a:t>Financial Analysis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5BED0A-54BD-B1BD-D529-1B7D2A217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5669" y="6492049"/>
            <a:ext cx="2743200" cy="365125"/>
          </a:xfrm>
        </p:spPr>
        <p:txBody>
          <a:bodyPr/>
          <a:lstStyle/>
          <a:p>
            <a:fld id="{330EA680-D336-4FF7-8B7A-9848BB0A1C32}" type="slidenum">
              <a:rPr lang="en-US" smtClean="0"/>
              <a:t>16</a:t>
            </a:fld>
            <a:endParaRPr lang="en-US"/>
          </a:p>
        </p:txBody>
      </p:sp>
      <p:pic>
        <p:nvPicPr>
          <p:cNvPr id="8" name="Picture 7" descr="Crown Holdings 2022 Annual Report – Bailey Brand Consulting">
            <a:extLst>
              <a:ext uri="{FF2B5EF4-FFF2-40B4-BE49-F238E27FC236}">
                <a16:creationId xmlns:a16="http://schemas.microsoft.com/office/drawing/2014/main" id="{6E2E6583-8140-9D3E-04CE-8EEBD86F4A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3180" y="103425"/>
            <a:ext cx="2743196" cy="696262"/>
          </a:xfrm>
          <a:prstGeom prst="rect">
            <a:avLst/>
          </a:prstGeom>
        </p:spPr>
      </p:pic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2C581A23-A6DF-553D-5B2F-7F56B7BC6D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3448750"/>
              </p:ext>
            </p:extLst>
          </p:nvPr>
        </p:nvGraphicFramePr>
        <p:xfrm>
          <a:off x="5463396" y="4773283"/>
          <a:ext cx="4421385" cy="12485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3795">
                  <a:extLst>
                    <a:ext uri="{9D8B030D-6E8A-4147-A177-3AD203B41FA5}">
                      <a16:colId xmlns:a16="http://schemas.microsoft.com/office/drawing/2014/main" val="625696384"/>
                    </a:ext>
                  </a:extLst>
                </a:gridCol>
                <a:gridCol w="1473795">
                  <a:extLst>
                    <a:ext uri="{9D8B030D-6E8A-4147-A177-3AD203B41FA5}">
                      <a16:colId xmlns:a16="http://schemas.microsoft.com/office/drawing/2014/main" val="2242531467"/>
                    </a:ext>
                  </a:extLst>
                </a:gridCol>
                <a:gridCol w="1473795">
                  <a:extLst>
                    <a:ext uri="{9D8B030D-6E8A-4147-A177-3AD203B41FA5}">
                      <a16:colId xmlns:a16="http://schemas.microsoft.com/office/drawing/2014/main" val="2170640676"/>
                    </a:ext>
                  </a:extLst>
                </a:gridCol>
              </a:tblGrid>
              <a:tr h="437002">
                <a:tc gridSpan="3"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1">
                          <a:latin typeface="Georgia"/>
                        </a:rPr>
                        <a:t>Projected Sales (in $ millions)</a:t>
                      </a:r>
                    </a:p>
                  </a:txBody>
                  <a:tcPr anchor="ctr">
                    <a:solidFill>
                      <a:srgbClr val="932B3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32B3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32B3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0554761"/>
                  </a:ext>
                </a:extLst>
              </a:tr>
              <a:tr h="405789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b="1">
                          <a:latin typeface="Georgia"/>
                        </a:rPr>
                        <a:t>2025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latin typeface="Georgia"/>
                        </a:rPr>
                        <a:t>2026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latin typeface="Georgia"/>
                        </a:rPr>
                        <a:t>2027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15084342"/>
                  </a:ext>
                </a:extLst>
              </a:tr>
              <a:tr h="405789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>
                          <a:latin typeface="Georgia"/>
                        </a:rPr>
                        <a:t>12,096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>
                          <a:latin typeface="Georgia"/>
                        </a:rPr>
                        <a:t>12,398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>
                          <a:latin typeface="Georgia"/>
                        </a:rPr>
                        <a:t>12,708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17402821"/>
                  </a:ext>
                </a:extLst>
              </a:tr>
            </a:tbl>
          </a:graphicData>
        </a:graphic>
      </p:graphicFrame>
      <p:graphicFrame>
        <p:nvGraphicFramePr>
          <p:cNvPr id="27" name="Table 26">
            <a:extLst>
              <a:ext uri="{FF2B5EF4-FFF2-40B4-BE49-F238E27FC236}">
                <a16:creationId xmlns:a16="http://schemas.microsoft.com/office/drawing/2014/main" id="{A33886C3-155E-B7C1-1EC3-4F8111ECCD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9013780"/>
              </p:ext>
            </p:extLst>
          </p:nvPr>
        </p:nvGraphicFramePr>
        <p:xfrm>
          <a:off x="5463395" y="1236452"/>
          <a:ext cx="4448599" cy="33683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5611">
                  <a:extLst>
                    <a:ext uri="{9D8B030D-6E8A-4147-A177-3AD203B41FA5}">
                      <a16:colId xmlns:a16="http://schemas.microsoft.com/office/drawing/2014/main" val="2931417254"/>
                    </a:ext>
                  </a:extLst>
                </a:gridCol>
                <a:gridCol w="871070">
                  <a:extLst>
                    <a:ext uri="{9D8B030D-6E8A-4147-A177-3AD203B41FA5}">
                      <a16:colId xmlns:a16="http://schemas.microsoft.com/office/drawing/2014/main" val="2569662394"/>
                    </a:ext>
                  </a:extLst>
                </a:gridCol>
                <a:gridCol w="1001681">
                  <a:extLst>
                    <a:ext uri="{9D8B030D-6E8A-4147-A177-3AD203B41FA5}">
                      <a16:colId xmlns:a16="http://schemas.microsoft.com/office/drawing/2014/main" val="2868608779"/>
                    </a:ext>
                  </a:extLst>
                </a:gridCol>
                <a:gridCol w="1080237">
                  <a:extLst>
                    <a:ext uri="{9D8B030D-6E8A-4147-A177-3AD203B41FA5}">
                      <a16:colId xmlns:a16="http://schemas.microsoft.com/office/drawing/2014/main" val="1642046322"/>
                    </a:ext>
                  </a:extLst>
                </a:gridCol>
              </a:tblGrid>
              <a:tr h="546618">
                <a:tc>
                  <a:txBody>
                    <a:bodyPr/>
                    <a:lstStyle/>
                    <a:p>
                      <a:endParaRPr lang="en-US">
                        <a:latin typeface="Georgia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Georgia"/>
                        </a:rPr>
                        <a:t>CCK</a:t>
                      </a:r>
                    </a:p>
                  </a:txBody>
                  <a:tcPr anchor="ctr">
                    <a:solidFill>
                      <a:srgbClr val="932B3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>
                          <a:latin typeface="Georgia"/>
                        </a:rPr>
                        <a:t>4-yr Avg</a:t>
                      </a:r>
                    </a:p>
                  </a:txBody>
                  <a:tcPr anchor="ctr">
                    <a:solidFill>
                      <a:srgbClr val="932B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Georgia"/>
                        </a:rPr>
                        <a:t>Peer Avg</a:t>
                      </a:r>
                    </a:p>
                  </a:txBody>
                  <a:tcPr anchor="ctr">
                    <a:solidFill>
                      <a:srgbClr val="932B3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4132806"/>
                  </a:ext>
                </a:extLst>
              </a:tr>
              <a:tr h="378011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>
                          <a:latin typeface="Georgia"/>
                        </a:rPr>
                        <a:t>ROE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>
                          <a:solidFill>
                            <a:schemeClr val="accent6">
                              <a:lumMod val="49000"/>
                            </a:schemeClr>
                          </a:solidFill>
                          <a:latin typeface="Georgia"/>
                        </a:rPr>
                        <a:t>18.4%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>
                          <a:latin typeface="Georgia"/>
                        </a:rPr>
                        <a:t>16.98%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>
                          <a:latin typeface="Georgia"/>
                        </a:rPr>
                        <a:t>19.73%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9464069"/>
                  </a:ext>
                </a:extLst>
              </a:tr>
              <a:tr h="378011">
                <a:tc>
                  <a:txBody>
                    <a:bodyPr/>
                    <a:lstStyle/>
                    <a:p>
                      <a:r>
                        <a:rPr lang="en-US">
                          <a:latin typeface="Georgia"/>
                        </a:rPr>
                        <a:t>ROA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accent6">
                              <a:lumMod val="49000"/>
                            </a:schemeClr>
                          </a:solidFill>
                          <a:latin typeface="Georgia"/>
                        </a:rPr>
                        <a:t>6.3%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>
                          <a:latin typeface="Georgia"/>
                        </a:rPr>
                        <a:t>3.65%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Georgia"/>
                        </a:rPr>
                        <a:t>7.3%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76793891"/>
                  </a:ext>
                </a:extLst>
              </a:tr>
              <a:tr h="657411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>
                          <a:latin typeface="Georgia"/>
                        </a:rPr>
                        <a:t>Gross Margin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>
                          <a:solidFill>
                            <a:schemeClr val="accent6">
                              <a:lumMod val="49000"/>
                            </a:schemeClr>
                          </a:solidFill>
                          <a:latin typeface="Georgia"/>
                        </a:rPr>
                        <a:t>21.5%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>
                          <a:latin typeface="Georgia"/>
                        </a:rPr>
                        <a:t>20.18%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>
                          <a:latin typeface="Georgia"/>
                        </a:rPr>
                        <a:t>20.37%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45002632"/>
                  </a:ext>
                </a:extLst>
              </a:tr>
              <a:tr h="657411">
                <a:tc>
                  <a:txBody>
                    <a:bodyPr/>
                    <a:lstStyle/>
                    <a:p>
                      <a:r>
                        <a:rPr lang="en-US">
                          <a:latin typeface="Georgia"/>
                        </a:rPr>
                        <a:t>Operating Margin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accent6">
                              <a:lumMod val="49000"/>
                            </a:schemeClr>
                          </a:solidFill>
                          <a:latin typeface="Georgia"/>
                        </a:rPr>
                        <a:t>12.3%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>
                          <a:latin typeface="Georgia"/>
                        </a:rPr>
                        <a:t>7.58%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Georgia"/>
                        </a:rPr>
                        <a:t>7.64%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7803134"/>
                  </a:ext>
                </a:extLst>
              </a:tr>
              <a:tr h="657411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>
                          <a:latin typeface="Georgia"/>
                        </a:rPr>
                        <a:t>Inventory Turnover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>
                          <a:solidFill>
                            <a:schemeClr val="accent6">
                              <a:lumMod val="49000"/>
                            </a:schemeClr>
                          </a:solidFill>
                          <a:latin typeface="Georgia"/>
                        </a:rPr>
                        <a:t>6.1x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Georgia"/>
                        </a:rPr>
                        <a:t>5.53x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>
                          <a:latin typeface="Georgia"/>
                        </a:rPr>
                        <a:t>5.82x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72077779"/>
                  </a:ext>
                </a:extLst>
              </a:tr>
            </a:tbl>
          </a:graphicData>
        </a:graphic>
      </p:graphicFrame>
      <p:sp>
        <p:nvSpPr>
          <p:cNvPr id="32" name="TextBox 31">
            <a:extLst>
              <a:ext uri="{FF2B5EF4-FFF2-40B4-BE49-F238E27FC236}">
                <a16:creationId xmlns:a16="http://schemas.microsoft.com/office/drawing/2014/main" id="{74F2287E-CA82-B1D8-0D7E-676E92A3A051}"/>
              </a:ext>
            </a:extLst>
          </p:cNvPr>
          <p:cNvSpPr txBox="1"/>
          <p:nvPr/>
        </p:nvSpPr>
        <p:spPr>
          <a:xfrm>
            <a:off x="10001910" y="1033832"/>
            <a:ext cx="2022067" cy="1754326"/>
          </a:xfrm>
          <a:prstGeom prst="rect">
            <a:avLst/>
          </a:prstGeom>
          <a:noFill/>
          <a:ln>
            <a:solidFill>
              <a:srgbClr val="932B3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latin typeface="Georgia"/>
              </a:rPr>
              <a:t>Deleveraging</a:t>
            </a:r>
            <a:r>
              <a:rPr lang="en-US">
                <a:latin typeface="Georgia"/>
              </a:rPr>
              <a:t>: Achieve net debt/EBITDA of 3.0x by 2026. </a:t>
            </a:r>
            <a:endParaRPr lang="en-US">
              <a:latin typeface="Aptos" panose="020B0004020202020204"/>
            </a:endParaRPr>
          </a:p>
          <a:p>
            <a:r>
              <a:rPr lang="en-US">
                <a:latin typeface="Georgia"/>
              </a:rPr>
              <a:t>(3.8x in 2023 to 3.4x in 2024)</a:t>
            </a:r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967779F-02FD-A0DD-B0CA-8B11E2AC7749}"/>
              </a:ext>
            </a:extLst>
          </p:cNvPr>
          <p:cNvSpPr txBox="1"/>
          <p:nvPr/>
        </p:nvSpPr>
        <p:spPr>
          <a:xfrm>
            <a:off x="10001911" y="2931639"/>
            <a:ext cx="2022068" cy="3693319"/>
          </a:xfrm>
          <a:prstGeom prst="rect">
            <a:avLst/>
          </a:prstGeom>
          <a:noFill/>
          <a:ln>
            <a:solidFill>
              <a:srgbClr val="932B3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latin typeface="Georgia"/>
              </a:rPr>
              <a:t>Revenue </a:t>
            </a:r>
            <a:r>
              <a:rPr lang="en-US">
                <a:latin typeface="Georgia"/>
              </a:rPr>
              <a:t> decline due to </a:t>
            </a:r>
            <a:r>
              <a:rPr lang="en-US" b="1">
                <a:latin typeface="Georgia"/>
              </a:rPr>
              <a:t>sell of European Tinplate business segment</a:t>
            </a:r>
            <a:r>
              <a:rPr lang="en-US">
                <a:latin typeface="Georgia"/>
              </a:rPr>
              <a:t> to private equity. Gross Margin continues to increase indicating more profitability.</a:t>
            </a:r>
          </a:p>
        </p:txBody>
      </p:sp>
      <p:pic>
        <p:nvPicPr>
          <p:cNvPr id="4" name="Picture 3" descr="A graph with red bars&#10;&#10;AI-generated content may be incorrect.">
            <a:extLst>
              <a:ext uri="{FF2B5EF4-FFF2-40B4-BE49-F238E27FC236}">
                <a16:creationId xmlns:a16="http://schemas.microsoft.com/office/drawing/2014/main" id="{D6F2043F-BB81-9439-A676-2BFB15D805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814" y="1582497"/>
            <a:ext cx="5141884" cy="2240892"/>
          </a:xfrm>
          <a:prstGeom prst="rect">
            <a:avLst/>
          </a:prstGeom>
          <a:ln>
            <a:noFill/>
          </a:ln>
        </p:spPr>
      </p:pic>
      <p:pic>
        <p:nvPicPr>
          <p:cNvPr id="6" name="Picture 5" descr="A graph with red and gray bars&#10;&#10;AI-generated content may be incorrect.">
            <a:extLst>
              <a:ext uri="{FF2B5EF4-FFF2-40B4-BE49-F238E27FC236}">
                <a16:creationId xmlns:a16="http://schemas.microsoft.com/office/drawing/2014/main" id="{C39305CA-D50D-46CF-42BA-3DD63A79C72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75" y="3943800"/>
            <a:ext cx="5357181" cy="2406589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4984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E5F957-180F-D3A1-27CD-05D3CBB4DD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CC9E49E1-3B86-5E32-18F8-447D1726D449}"/>
              </a:ext>
            </a:extLst>
          </p:cNvPr>
          <p:cNvSpPr/>
          <p:nvPr/>
        </p:nvSpPr>
        <p:spPr>
          <a:xfrm>
            <a:off x="-3080" y="2949"/>
            <a:ext cx="12198063" cy="901615"/>
          </a:xfrm>
          <a:prstGeom prst="rect">
            <a:avLst/>
          </a:prstGeom>
          <a:solidFill>
            <a:srgbClr val="932B3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Fisher College of Business Logo PNG Transparent &amp; SVG Vector - Freebie  Supply">
            <a:extLst>
              <a:ext uri="{FF2B5EF4-FFF2-40B4-BE49-F238E27FC236}">
                <a16:creationId xmlns:a16="http://schemas.microsoft.com/office/drawing/2014/main" id="{0058D53C-9B8A-1D23-8160-12322D30E9C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688" t="22327" r="5000" b="21855"/>
          <a:stretch/>
        </p:blipFill>
        <p:spPr>
          <a:xfrm>
            <a:off x="0" y="2145"/>
            <a:ext cx="1391119" cy="90261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AE1FEF8-0047-4997-64C3-E50A11671E6C}"/>
              </a:ext>
            </a:extLst>
          </p:cNvPr>
          <p:cNvSpPr txBox="1"/>
          <p:nvPr/>
        </p:nvSpPr>
        <p:spPr>
          <a:xfrm>
            <a:off x="8753930" y="135246"/>
            <a:ext cx="333663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>
                <a:solidFill>
                  <a:schemeClr val="bg1"/>
                </a:solidFill>
                <a:latin typeface="Georgia"/>
              </a:rPr>
              <a:t>Crown Holdings Inc. (CCK) </a:t>
            </a:r>
            <a:endParaRPr lang="en-US">
              <a:solidFill>
                <a:schemeClr val="bg1"/>
              </a:solidFill>
              <a:latin typeface="Aptos" panose="020B0004020202020204"/>
            </a:endParaRPr>
          </a:p>
          <a:p>
            <a:pPr algn="r"/>
            <a:r>
              <a:rPr lang="en-US">
                <a:solidFill>
                  <a:schemeClr val="bg1"/>
                </a:solidFill>
                <a:latin typeface="Georgia"/>
              </a:rPr>
              <a:t>Valuation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C8C7498-5857-0EEC-E56B-1990669CB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5669" y="6492049"/>
            <a:ext cx="2743200" cy="365125"/>
          </a:xfrm>
        </p:spPr>
        <p:txBody>
          <a:bodyPr/>
          <a:lstStyle/>
          <a:p>
            <a:fld id="{330EA680-D336-4FF7-8B7A-9848BB0A1C32}" type="slidenum">
              <a:rPr lang="en-US" smtClean="0"/>
              <a:t>17</a:t>
            </a:fld>
            <a:endParaRPr lang="en-US"/>
          </a:p>
        </p:txBody>
      </p:sp>
      <p:pic>
        <p:nvPicPr>
          <p:cNvPr id="8" name="Picture 7" descr="Crown Holdings 2022 Annual Report – Bailey Brand Consulting">
            <a:extLst>
              <a:ext uri="{FF2B5EF4-FFF2-40B4-BE49-F238E27FC236}">
                <a16:creationId xmlns:a16="http://schemas.microsoft.com/office/drawing/2014/main" id="{10A8614F-1E6F-D23C-B326-EC6BA77203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3180" y="103425"/>
            <a:ext cx="2743196" cy="696262"/>
          </a:xfrm>
          <a:prstGeom prst="rect">
            <a:avLst/>
          </a:prstGeom>
        </p:spPr>
      </p:pic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B3F5F4DC-03ED-4958-3E56-1EE5AEA758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1103287"/>
              </p:ext>
            </p:extLst>
          </p:nvPr>
        </p:nvGraphicFramePr>
        <p:xfrm>
          <a:off x="7464777" y="1044222"/>
          <a:ext cx="4402670" cy="2761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1335">
                  <a:extLst>
                    <a:ext uri="{9D8B030D-6E8A-4147-A177-3AD203B41FA5}">
                      <a16:colId xmlns:a16="http://schemas.microsoft.com/office/drawing/2014/main" val="3019370530"/>
                    </a:ext>
                  </a:extLst>
                </a:gridCol>
                <a:gridCol w="2201335">
                  <a:extLst>
                    <a:ext uri="{9D8B030D-6E8A-4147-A177-3AD203B41FA5}">
                      <a16:colId xmlns:a16="http://schemas.microsoft.com/office/drawing/2014/main" val="912973468"/>
                    </a:ext>
                  </a:extLst>
                </a:gridCol>
              </a:tblGrid>
              <a:tr h="441180">
                <a:tc gridSpan="2"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>
                          <a:latin typeface="Georgia"/>
                        </a:rPr>
                        <a:t>Summary</a:t>
                      </a:r>
                    </a:p>
                  </a:txBody>
                  <a:tcPr anchor="ctr">
                    <a:solidFill>
                      <a:srgbClr val="932B3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32B3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9729095"/>
                  </a:ext>
                </a:extLst>
              </a:tr>
              <a:tr h="55556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Georgia"/>
                        </a:rPr>
                        <a:t>Recommendation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latin typeface="Georgia"/>
                        </a:rPr>
                        <a:t>BUY (50 bps)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34443742"/>
                  </a:ext>
                </a:extLst>
              </a:tr>
              <a:tr h="65360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Georgia"/>
                        </a:rPr>
                        <a:t>Current Price </a:t>
                      </a:r>
                      <a:endParaRPr lang="en-US"/>
                    </a:p>
                    <a:p>
                      <a:pPr lvl="0" algn="ctr">
                        <a:buNone/>
                      </a:pPr>
                      <a:r>
                        <a:rPr lang="en-US">
                          <a:latin typeface="Georgia"/>
                        </a:rPr>
                        <a:t>(As of 4/8/2024)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Georgia"/>
                        </a:rPr>
                        <a:t>$78.47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52285733"/>
                  </a:ext>
                </a:extLst>
              </a:tr>
              <a:tr h="55556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Georgia"/>
                        </a:rPr>
                        <a:t>Target Price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Georgia"/>
                        </a:rPr>
                        <a:t>$100</a:t>
                      </a:r>
                      <a:endParaRPr 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28333277"/>
                  </a:ext>
                </a:extLst>
              </a:tr>
              <a:tr h="55556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Georgia"/>
                        </a:rPr>
                        <a:t>Implied Upside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accent6">
                              <a:lumMod val="49000"/>
                            </a:schemeClr>
                          </a:solidFill>
                          <a:latin typeface="Georgia"/>
                        </a:rPr>
                        <a:t>+28%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11116307"/>
                  </a:ext>
                </a:extLst>
              </a:tr>
            </a:tbl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AF54FE59-1350-DD49-1D5E-8D2D6D4C9DF8}"/>
              </a:ext>
            </a:extLst>
          </p:cNvPr>
          <p:cNvSpPr txBox="1"/>
          <p:nvPr/>
        </p:nvSpPr>
        <p:spPr>
          <a:xfrm>
            <a:off x="252997" y="1526119"/>
            <a:ext cx="6936460" cy="2308324"/>
          </a:xfrm>
          <a:prstGeom prst="rect">
            <a:avLst/>
          </a:prstGeom>
          <a:noFill/>
          <a:ln>
            <a:solidFill>
              <a:srgbClr val="932B3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latin typeface="Georgia"/>
              </a:rPr>
              <a:t>Sales Growth = 2.5%</a:t>
            </a:r>
          </a:p>
          <a:p>
            <a:r>
              <a:rPr lang="en-US">
                <a:latin typeface="Georgia"/>
              </a:rPr>
              <a:t>Terminal Growth Rate = 2.0% </a:t>
            </a:r>
          </a:p>
          <a:p>
            <a:r>
              <a:rPr lang="en-US">
                <a:latin typeface="Georgia"/>
              </a:rPr>
              <a:t>Discount Rate = 8.5%</a:t>
            </a:r>
          </a:p>
          <a:p>
            <a:r>
              <a:rPr lang="en-US">
                <a:latin typeface="Georgia"/>
              </a:rPr>
              <a:t>Implied Target Price = $100</a:t>
            </a:r>
          </a:p>
          <a:p>
            <a:r>
              <a:rPr lang="en-US">
                <a:latin typeface="Georgia"/>
              </a:rPr>
              <a:t>Assumption: Gross Margin may compress for 2 to 3 years from tariffs. Derivative hedging and pass-throughs may offset input cost increase. After 3 years, margins expected to return to regular levels as inventories have now post Covid-19. </a:t>
            </a:r>
          </a:p>
        </p:txBody>
      </p:sp>
      <p:sp>
        <p:nvSpPr>
          <p:cNvPr id="20" name="Rectangle 3">
            <a:extLst>
              <a:ext uri="{FF2B5EF4-FFF2-40B4-BE49-F238E27FC236}">
                <a16:creationId xmlns:a16="http://schemas.microsoft.com/office/drawing/2014/main" id="{4E078075-A572-508B-AA94-06111C2240B9}"/>
              </a:ext>
            </a:extLst>
          </p:cNvPr>
          <p:cNvSpPr/>
          <p:nvPr/>
        </p:nvSpPr>
        <p:spPr>
          <a:xfrm>
            <a:off x="1667794" y="1027693"/>
            <a:ext cx="3761910" cy="405995"/>
          </a:xfrm>
          <a:prstGeom prst="roundRect">
            <a:avLst/>
          </a:prstGeom>
          <a:solidFill>
            <a:srgbClr val="932B3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Georgia"/>
              </a:rPr>
              <a:t>DCF Model</a:t>
            </a:r>
          </a:p>
        </p:txBody>
      </p:sp>
      <p:sp>
        <p:nvSpPr>
          <p:cNvPr id="21" name="Rectangle 3">
            <a:extLst>
              <a:ext uri="{FF2B5EF4-FFF2-40B4-BE49-F238E27FC236}">
                <a16:creationId xmlns:a16="http://schemas.microsoft.com/office/drawing/2014/main" id="{8CCBDC36-E6B6-596D-9B5D-5759EA56E628}"/>
              </a:ext>
            </a:extLst>
          </p:cNvPr>
          <p:cNvSpPr/>
          <p:nvPr/>
        </p:nvSpPr>
        <p:spPr>
          <a:xfrm>
            <a:off x="1837128" y="4216272"/>
            <a:ext cx="3761911" cy="391884"/>
          </a:xfrm>
          <a:prstGeom prst="roundRect">
            <a:avLst/>
          </a:prstGeom>
          <a:solidFill>
            <a:srgbClr val="932B3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Georgia"/>
              </a:rPr>
              <a:t>Relative Valuation</a:t>
            </a:r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410FA8-40A5-995F-F46A-B470E2C3080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81" t="10126" r="134" b="-633"/>
          <a:stretch/>
        </p:blipFill>
        <p:spPr>
          <a:xfrm>
            <a:off x="258024" y="4729356"/>
            <a:ext cx="6927864" cy="209724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909F3A4-AC8E-B85D-C9FD-DE29555FC8BB}"/>
              </a:ext>
            </a:extLst>
          </p:cNvPr>
          <p:cNvSpPr txBox="1"/>
          <p:nvPr/>
        </p:nvSpPr>
        <p:spPr>
          <a:xfrm>
            <a:off x="7942221" y="5749069"/>
            <a:ext cx="3574821" cy="923330"/>
          </a:xfrm>
          <a:prstGeom prst="rect">
            <a:avLst/>
          </a:prstGeom>
          <a:noFill/>
          <a:ln>
            <a:solidFill>
              <a:srgbClr val="932B3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latin typeface="Georgia"/>
              </a:rPr>
              <a:t>Relative Target Price Range:</a:t>
            </a:r>
            <a:endParaRPr lang="en-US"/>
          </a:p>
          <a:p>
            <a:r>
              <a:rPr lang="en-US">
                <a:latin typeface="Georgia"/>
              </a:rPr>
              <a:t>$78.54 - $138.24</a:t>
            </a:r>
            <a:endParaRPr lang="en-US"/>
          </a:p>
          <a:p>
            <a:r>
              <a:rPr lang="en-US" b="1">
                <a:latin typeface="Georgia"/>
              </a:rPr>
              <a:t>Average = $100.18</a:t>
            </a:r>
          </a:p>
        </p:txBody>
      </p:sp>
      <p:pic>
        <p:nvPicPr>
          <p:cNvPr id="7" name="Picture 6" descr="A group of cans of soda&#10;&#10;AI-generated content may be incorrect.">
            <a:extLst>
              <a:ext uri="{FF2B5EF4-FFF2-40B4-BE49-F238E27FC236}">
                <a16:creationId xmlns:a16="http://schemas.microsoft.com/office/drawing/2014/main" id="{C1F90B9A-6CD0-9C41-E418-6273D943C8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55156" y="3836418"/>
            <a:ext cx="4534799" cy="1787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3461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234765-8F82-E162-C3E1-AD12355C8C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7ABEA353-7497-47CB-42C3-0DBDF34F74E1}"/>
              </a:ext>
            </a:extLst>
          </p:cNvPr>
          <p:cNvSpPr/>
          <p:nvPr/>
        </p:nvSpPr>
        <p:spPr>
          <a:xfrm>
            <a:off x="-3080" y="2949"/>
            <a:ext cx="12198063" cy="6852472"/>
          </a:xfrm>
          <a:prstGeom prst="rect">
            <a:avLst/>
          </a:prstGeom>
          <a:solidFill>
            <a:srgbClr val="932B3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Fisher College of Business Logo PNG Transparent &amp; SVG Vector - Freebie  Supply">
            <a:extLst>
              <a:ext uri="{FF2B5EF4-FFF2-40B4-BE49-F238E27FC236}">
                <a16:creationId xmlns:a16="http://schemas.microsoft.com/office/drawing/2014/main" id="{E02E163B-2B87-1156-21F8-DADBF36D1B6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688" t="22327" r="5000" b="21855"/>
          <a:stretch/>
        </p:blipFill>
        <p:spPr>
          <a:xfrm>
            <a:off x="0" y="2145"/>
            <a:ext cx="1391119" cy="90261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BCD0D81-5600-4B77-F7E5-EFD488C048BC}"/>
              </a:ext>
            </a:extLst>
          </p:cNvPr>
          <p:cNvSpPr txBox="1"/>
          <p:nvPr/>
        </p:nvSpPr>
        <p:spPr>
          <a:xfrm>
            <a:off x="2948773" y="2460788"/>
            <a:ext cx="6304529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>
                <a:solidFill>
                  <a:schemeClr val="bg1"/>
                </a:solidFill>
                <a:latin typeface="Georgia"/>
              </a:rPr>
              <a:t>Recommendation Summary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628390E-8690-CB01-FE72-E68A5134B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5668" y="6492049"/>
            <a:ext cx="2743200" cy="365125"/>
          </a:xfrm>
        </p:spPr>
        <p:txBody>
          <a:bodyPr/>
          <a:lstStyle/>
          <a:p>
            <a:fld id="{330EA680-D336-4FF7-8B7A-9848BB0A1C32}" type="slidenum">
              <a:rPr lang="en-US" dirty="0" smtClean="0">
                <a:solidFill>
                  <a:schemeClr val="bg1"/>
                </a:solidFill>
                <a:latin typeface="Georgia"/>
              </a:rPr>
              <a:t>18</a:t>
            </a:fld>
            <a:endParaRPr lang="en-US">
              <a:solidFill>
                <a:schemeClr val="bg1"/>
              </a:solidFill>
              <a:latin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8749609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F9A53B-4A58-CCA8-52AC-1C646603BE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5B7EB606-5069-0A8C-2CCB-D725CEF888A8}"/>
              </a:ext>
            </a:extLst>
          </p:cNvPr>
          <p:cNvSpPr/>
          <p:nvPr/>
        </p:nvSpPr>
        <p:spPr>
          <a:xfrm>
            <a:off x="-3080" y="2949"/>
            <a:ext cx="12198063" cy="901615"/>
          </a:xfrm>
          <a:prstGeom prst="rect">
            <a:avLst/>
          </a:prstGeom>
          <a:solidFill>
            <a:srgbClr val="932B3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Fisher College of Business Logo PNG Transparent &amp; SVG Vector - Freebie  Supply">
            <a:extLst>
              <a:ext uri="{FF2B5EF4-FFF2-40B4-BE49-F238E27FC236}">
                <a16:creationId xmlns:a16="http://schemas.microsoft.com/office/drawing/2014/main" id="{9AF7276B-DFAC-2C8D-1687-044F933B29A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688" t="22327" r="5000" b="21855"/>
          <a:stretch/>
        </p:blipFill>
        <p:spPr>
          <a:xfrm>
            <a:off x="0" y="2145"/>
            <a:ext cx="1391119" cy="90261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06127FD-3615-3B58-A85D-3B05BED1E4E3}"/>
              </a:ext>
            </a:extLst>
          </p:cNvPr>
          <p:cNvSpPr txBox="1"/>
          <p:nvPr/>
        </p:nvSpPr>
        <p:spPr>
          <a:xfrm>
            <a:off x="7119094" y="273791"/>
            <a:ext cx="497147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>
                <a:solidFill>
                  <a:schemeClr val="bg1"/>
                </a:solidFill>
                <a:latin typeface="Georgia"/>
              </a:rPr>
              <a:t>Recommendation Summary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8FA3DDF-8799-B01A-FF2A-17272AC78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5669" y="6492049"/>
            <a:ext cx="2743200" cy="365125"/>
          </a:xfrm>
        </p:spPr>
        <p:txBody>
          <a:bodyPr/>
          <a:lstStyle/>
          <a:p>
            <a:fld id="{330EA680-D336-4FF7-8B7A-9848BB0A1C32}" type="slidenum">
              <a:rPr lang="en-US" smtClean="0"/>
              <a:t>19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C988427-60F3-54D8-1BDC-0F808E6601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1734370"/>
              </p:ext>
            </p:extLst>
          </p:nvPr>
        </p:nvGraphicFramePr>
        <p:xfrm>
          <a:off x="117231" y="994833"/>
          <a:ext cx="11959208" cy="31391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2018">
                  <a:extLst>
                    <a:ext uri="{9D8B030D-6E8A-4147-A177-3AD203B41FA5}">
                      <a16:colId xmlns:a16="http://schemas.microsoft.com/office/drawing/2014/main" val="2523474723"/>
                    </a:ext>
                  </a:extLst>
                </a:gridCol>
                <a:gridCol w="1244371">
                  <a:extLst>
                    <a:ext uri="{9D8B030D-6E8A-4147-A177-3AD203B41FA5}">
                      <a16:colId xmlns:a16="http://schemas.microsoft.com/office/drawing/2014/main" val="1257773497"/>
                    </a:ext>
                  </a:extLst>
                </a:gridCol>
                <a:gridCol w="1167285">
                  <a:extLst>
                    <a:ext uri="{9D8B030D-6E8A-4147-A177-3AD203B41FA5}">
                      <a16:colId xmlns:a16="http://schemas.microsoft.com/office/drawing/2014/main" val="2090929396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3631437130"/>
                    </a:ext>
                  </a:extLst>
                </a:gridCol>
                <a:gridCol w="2338723">
                  <a:extLst>
                    <a:ext uri="{9D8B030D-6E8A-4147-A177-3AD203B41FA5}">
                      <a16:colId xmlns:a16="http://schemas.microsoft.com/office/drawing/2014/main" val="2903611328"/>
                    </a:ext>
                  </a:extLst>
                </a:gridCol>
                <a:gridCol w="1373709">
                  <a:extLst>
                    <a:ext uri="{9D8B030D-6E8A-4147-A177-3AD203B41FA5}">
                      <a16:colId xmlns:a16="http://schemas.microsoft.com/office/drawing/2014/main" val="1263701080"/>
                    </a:ext>
                  </a:extLst>
                </a:gridCol>
                <a:gridCol w="1627102">
                  <a:extLst>
                    <a:ext uri="{9D8B030D-6E8A-4147-A177-3AD203B41FA5}">
                      <a16:colId xmlns:a16="http://schemas.microsoft.com/office/drawing/2014/main" val="333205642"/>
                    </a:ext>
                  </a:extLst>
                </a:gridCol>
              </a:tblGrid>
              <a:tr h="721887"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latin typeface="Georgia"/>
                        </a:rPr>
                        <a:t>Stocks</a:t>
                      </a:r>
                    </a:p>
                    <a:p>
                      <a:pPr lvl="0" algn="ctr">
                        <a:buNone/>
                      </a:pPr>
                      <a:r>
                        <a:rPr lang="en-US" sz="1800">
                          <a:latin typeface="Georgia"/>
                        </a:rPr>
                        <a:t>(Ticker)</a:t>
                      </a:r>
                    </a:p>
                  </a:txBody>
                  <a:tcPr anchor="ctr">
                    <a:solidFill>
                      <a:srgbClr val="932B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latin typeface="Georgia"/>
                        </a:rPr>
                        <a:t>Current Price</a:t>
                      </a:r>
                    </a:p>
                  </a:txBody>
                  <a:tcPr anchor="ctr">
                    <a:solidFill>
                      <a:srgbClr val="932B3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>
                          <a:latin typeface="Georgia"/>
                        </a:rPr>
                        <a:t>Current Weight</a:t>
                      </a:r>
                    </a:p>
                  </a:txBody>
                  <a:tcPr anchor="ctr">
                    <a:solidFill>
                      <a:srgbClr val="932B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latin typeface="Georgia"/>
                        </a:rPr>
                        <a:t>Recommendation</a:t>
                      </a:r>
                    </a:p>
                  </a:txBody>
                  <a:tcPr anchor="ctr">
                    <a:solidFill>
                      <a:srgbClr val="932B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latin typeface="Georgia"/>
                        </a:rPr>
                        <a:t>Weight Post Recommendation</a:t>
                      </a:r>
                    </a:p>
                  </a:txBody>
                  <a:tcPr anchor="ctr">
                    <a:solidFill>
                      <a:srgbClr val="932B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latin typeface="Georgia"/>
                        </a:rPr>
                        <a:t>Target Price</a:t>
                      </a:r>
                    </a:p>
                  </a:txBody>
                  <a:tcPr anchor="ctr">
                    <a:solidFill>
                      <a:srgbClr val="932B3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>
                          <a:latin typeface="Georgia"/>
                        </a:rPr>
                        <a:t>Expected Return</a:t>
                      </a:r>
                    </a:p>
                  </a:txBody>
                  <a:tcPr anchor="ctr">
                    <a:solidFill>
                      <a:srgbClr val="932B3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9100453"/>
                  </a:ext>
                </a:extLst>
              </a:tr>
              <a:tr h="877229"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latin typeface="Georgia"/>
                        </a:rPr>
                        <a:t>Dupont De Nemours Inc. </a:t>
                      </a:r>
                    </a:p>
                    <a:p>
                      <a:pPr lvl="0" algn="ctr">
                        <a:buNone/>
                      </a:pPr>
                      <a:r>
                        <a:rPr lang="en-US" sz="1800">
                          <a:latin typeface="Georgia"/>
                        </a:rPr>
                        <a:t>(DD)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latin typeface="Georgia"/>
                        </a:rPr>
                        <a:t>$56.80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>
                          <a:latin typeface="Georgia"/>
                        </a:rPr>
                        <a:t>1.20%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1" i="0" u="none" strike="noStrike" noProof="0">
                          <a:solidFill>
                            <a:srgbClr val="000000"/>
                          </a:solidFill>
                          <a:latin typeface="Georgia"/>
                        </a:rPr>
                        <a:t>HOLD</a:t>
                      </a:r>
                      <a:endParaRPr lang="en-US" sz="1800">
                        <a:latin typeface="Georgi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latin typeface="Georgia"/>
                        </a:rPr>
                        <a:t>1.20% (120 bps)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latin typeface="Georgia"/>
                        </a:rPr>
                        <a:t>76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1" i="0" u="none" strike="noStrike" noProof="0">
                          <a:solidFill>
                            <a:srgbClr val="000000"/>
                          </a:solidFill>
                          <a:latin typeface="Georgia"/>
                        </a:rPr>
                        <a:t>33.8%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87018925"/>
                  </a:ext>
                </a:extLst>
              </a:tr>
              <a:tr h="709083"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latin typeface="Georgia"/>
                        </a:rPr>
                        <a:t>FMC Corp. </a:t>
                      </a:r>
                    </a:p>
                    <a:p>
                      <a:pPr lvl="0" algn="ctr">
                        <a:buNone/>
                      </a:pPr>
                      <a:r>
                        <a:rPr lang="en-US" sz="1800">
                          <a:latin typeface="Georgia"/>
                        </a:rPr>
                        <a:t>(FMC)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latin typeface="Georgia"/>
                        </a:rPr>
                        <a:t>$35.95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Georgia"/>
                        </a:rPr>
                        <a:t>0.81%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1" i="0" u="none" strike="noStrike" noProof="0">
                          <a:solidFill>
                            <a:srgbClr val="000000"/>
                          </a:solidFill>
                          <a:latin typeface="Georgia"/>
                        </a:rPr>
                        <a:t>SELL</a:t>
                      </a:r>
                      <a:endParaRPr lang="en-US" sz="1800">
                        <a:latin typeface="Georgi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en-US" sz="1800" b="1" i="0" u="none" strike="noStrike" noProof="0">
                          <a:solidFill>
                            <a:srgbClr val="000000"/>
                          </a:solidFill>
                          <a:latin typeface="Georgia"/>
                        </a:rPr>
                        <a:t>0% (0 bps)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1" i="0" u="none" strike="noStrike" noProof="0">
                          <a:solidFill>
                            <a:srgbClr val="000000"/>
                          </a:solidFill>
                          <a:latin typeface="Georgia"/>
                        </a:rPr>
                        <a:t>$50.95</a:t>
                      </a:r>
                      <a:endParaRPr lang="en-US" sz="1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1" i="0" u="none" strike="noStrike" noProof="0">
                          <a:solidFill>
                            <a:srgbClr val="000000"/>
                          </a:solidFill>
                          <a:latin typeface="Georgia"/>
                        </a:rPr>
                        <a:t>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70163222"/>
                  </a:ext>
                </a:extLst>
              </a:tr>
              <a:tr h="793749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>
                          <a:latin typeface="Georgia"/>
                        </a:rPr>
                        <a:t>Crown Holdings, Inc. (CCK)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>
                          <a:latin typeface="Georgia"/>
                        </a:rPr>
                        <a:t>$78.47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>
                          <a:latin typeface="Georgia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1" i="0" u="none" strike="noStrike" noProof="0">
                          <a:solidFill>
                            <a:srgbClr val="000000"/>
                          </a:solidFill>
                          <a:latin typeface="Georgia"/>
                        </a:rPr>
                        <a:t>BUY</a:t>
                      </a:r>
                      <a:endParaRPr lang="en-US" sz="1800">
                        <a:latin typeface="Georgi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1" i="0" u="none" strike="noStrike" noProof="0">
                          <a:solidFill>
                            <a:srgbClr val="000000"/>
                          </a:solidFill>
                          <a:latin typeface="Georgia"/>
                        </a:rPr>
                        <a:t>0.50% (50 bps)</a:t>
                      </a:r>
                      <a:endParaRPr lang="en-US" sz="1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1" i="0" u="none" strike="noStrike" noProof="0">
                          <a:solidFill>
                            <a:srgbClr val="000000"/>
                          </a:solidFill>
                          <a:latin typeface="Georgia"/>
                        </a:rPr>
                        <a:t>$100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1" i="0" u="none" strike="noStrike" noProof="0">
                          <a:solidFill>
                            <a:srgbClr val="000000"/>
                          </a:solidFill>
                          <a:latin typeface="Georgia"/>
                        </a:rPr>
                        <a:t>28%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01127617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5BDF5B9D-441C-669B-7117-9B15928E4B05}"/>
              </a:ext>
            </a:extLst>
          </p:cNvPr>
          <p:cNvSpPr txBox="1"/>
          <p:nvPr/>
        </p:nvSpPr>
        <p:spPr>
          <a:xfrm>
            <a:off x="169333" y="4222749"/>
            <a:ext cx="11599333" cy="160043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>
                <a:latin typeface="Georgia"/>
              </a:rPr>
              <a:t>Total </a:t>
            </a:r>
            <a:r>
              <a:rPr lang="en-US" sz="2000" b="1">
                <a:latin typeface="Georgia"/>
              </a:rPr>
              <a:t>SIM Current </a:t>
            </a:r>
            <a:r>
              <a:rPr lang="en-US" sz="2000">
                <a:latin typeface="Georgia"/>
              </a:rPr>
              <a:t>Weight: 2.21% (221 bps) </a:t>
            </a:r>
            <a:endParaRPr lang="en-US" sz="2000"/>
          </a:p>
          <a:p>
            <a:endParaRPr lang="en-US" sz="2000">
              <a:latin typeface="Georgia"/>
            </a:endParaRPr>
          </a:p>
          <a:p>
            <a:r>
              <a:rPr lang="en-US" sz="2000">
                <a:latin typeface="Georgia"/>
              </a:rPr>
              <a:t>Total </a:t>
            </a:r>
            <a:r>
              <a:rPr lang="en-US" sz="2000" b="1">
                <a:latin typeface="Georgia"/>
              </a:rPr>
              <a:t>SIM Weight Post Recommendation</a:t>
            </a:r>
            <a:r>
              <a:rPr lang="en-US" sz="2000">
                <a:latin typeface="Georgia"/>
              </a:rPr>
              <a:t>: 1.70% (170 bps) </a:t>
            </a:r>
          </a:p>
          <a:p>
            <a:r>
              <a:rPr lang="en-US" sz="2000">
                <a:latin typeface="Georgia"/>
              </a:rPr>
              <a:t> vs </a:t>
            </a:r>
            <a:r>
              <a:rPr lang="en-US" sz="2000" b="1">
                <a:latin typeface="Georgia"/>
              </a:rPr>
              <a:t>S&amp;P 500 Current Weight</a:t>
            </a:r>
            <a:r>
              <a:rPr lang="en-US" sz="2000">
                <a:latin typeface="Georgia"/>
              </a:rPr>
              <a:t>: 1.99% (199 bps)</a:t>
            </a:r>
          </a:p>
          <a:p>
            <a:endParaRPr lang="en-US">
              <a:latin typeface="Georgia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51D80F6-C877-06D0-36E0-67BFE30782B3}"/>
              </a:ext>
            </a:extLst>
          </p:cNvPr>
          <p:cNvSpPr txBox="1"/>
          <p:nvPr/>
        </p:nvSpPr>
        <p:spPr>
          <a:xfrm>
            <a:off x="169333" y="6635749"/>
            <a:ext cx="11705166" cy="2154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800"/>
              <a:t>Current Prices As of April 7th 11:15 AM    Current Weight As of March SIM Portfolio Appraisal</a:t>
            </a:r>
          </a:p>
        </p:txBody>
      </p:sp>
    </p:spTree>
    <p:extLst>
      <p:ext uri="{BB962C8B-B14F-4D97-AF65-F5344CB8AC3E}">
        <p14:creationId xmlns:p14="http://schemas.microsoft.com/office/powerpoint/2010/main" val="7346710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1D85AB-21FE-C3E3-68A5-A2E569BEBC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A7866AB2-5DD6-D6B9-5F45-B86EEF365C6D}"/>
              </a:ext>
            </a:extLst>
          </p:cNvPr>
          <p:cNvSpPr/>
          <p:nvPr/>
        </p:nvSpPr>
        <p:spPr>
          <a:xfrm>
            <a:off x="-3080" y="2949"/>
            <a:ext cx="12198063" cy="6852472"/>
          </a:xfrm>
          <a:prstGeom prst="rect">
            <a:avLst/>
          </a:prstGeom>
          <a:solidFill>
            <a:srgbClr val="932B3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Fisher College of Business Logo PNG Transparent &amp; SVG Vector - Freebie  Supply">
            <a:extLst>
              <a:ext uri="{FF2B5EF4-FFF2-40B4-BE49-F238E27FC236}">
                <a16:creationId xmlns:a16="http://schemas.microsoft.com/office/drawing/2014/main" id="{23818BCE-8D03-D197-7B25-D148867466A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688" t="22327" r="5000" b="21855"/>
          <a:stretch/>
        </p:blipFill>
        <p:spPr>
          <a:xfrm>
            <a:off x="0" y="2145"/>
            <a:ext cx="1391119" cy="90261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2F01D00-3584-8E8E-5860-2933916EC6E9}"/>
              </a:ext>
            </a:extLst>
          </p:cNvPr>
          <p:cNvSpPr txBox="1"/>
          <p:nvPr/>
        </p:nvSpPr>
        <p:spPr>
          <a:xfrm>
            <a:off x="4109358" y="2457532"/>
            <a:ext cx="3971637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>
                <a:solidFill>
                  <a:schemeClr val="bg1"/>
                </a:solidFill>
                <a:latin typeface="Georgia"/>
              </a:rPr>
              <a:t>Sector Overview</a:t>
            </a:r>
            <a:endParaRPr lang="en-US" sz="6000">
              <a:solidFill>
                <a:schemeClr val="bg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999970B-ABD5-3B1A-26F7-343555B6C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5668" y="6492049"/>
            <a:ext cx="2743200" cy="365125"/>
          </a:xfrm>
        </p:spPr>
        <p:txBody>
          <a:bodyPr/>
          <a:lstStyle/>
          <a:p>
            <a:fld id="{330EA680-D336-4FF7-8B7A-9848BB0A1C32}" type="slidenum">
              <a:rPr lang="en-US" dirty="0" smtClean="0">
                <a:solidFill>
                  <a:schemeClr val="bg1"/>
                </a:solidFill>
                <a:latin typeface="Georgia"/>
              </a:rPr>
              <a:t>2</a:t>
            </a:fld>
            <a:endParaRPr lang="en-US">
              <a:solidFill>
                <a:schemeClr val="bg1"/>
              </a:solidFill>
              <a:latin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9964797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D41395-FED6-4858-B9E6-062BDB2233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9E1B88FB-A6C0-8946-64DE-3AB8DB518F0C}"/>
              </a:ext>
            </a:extLst>
          </p:cNvPr>
          <p:cNvSpPr/>
          <p:nvPr/>
        </p:nvSpPr>
        <p:spPr>
          <a:xfrm>
            <a:off x="-3080" y="2949"/>
            <a:ext cx="12198063" cy="6852472"/>
          </a:xfrm>
          <a:prstGeom prst="rect">
            <a:avLst/>
          </a:prstGeom>
          <a:solidFill>
            <a:srgbClr val="932B3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Fisher College of Business Logo PNG Transparent &amp; SVG Vector - Freebie  Supply">
            <a:extLst>
              <a:ext uri="{FF2B5EF4-FFF2-40B4-BE49-F238E27FC236}">
                <a16:creationId xmlns:a16="http://schemas.microsoft.com/office/drawing/2014/main" id="{280C6058-20AB-A543-B59A-FB443C7795C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688" t="22327" r="5000" b="21855"/>
          <a:stretch/>
        </p:blipFill>
        <p:spPr>
          <a:xfrm>
            <a:off x="0" y="2145"/>
            <a:ext cx="1391119" cy="90261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E4C25D0-81C8-EF01-7E4E-FD766F2528AC}"/>
              </a:ext>
            </a:extLst>
          </p:cNvPr>
          <p:cNvSpPr txBox="1"/>
          <p:nvPr/>
        </p:nvSpPr>
        <p:spPr>
          <a:xfrm>
            <a:off x="3693722" y="2922649"/>
            <a:ext cx="4793013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>
                <a:solidFill>
                  <a:schemeClr val="bg1"/>
                </a:solidFill>
                <a:latin typeface="Georgia"/>
              </a:rPr>
              <a:t>Appendix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A5FD6BB-3BED-9411-B2FC-7097D4E52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5668" y="6492049"/>
            <a:ext cx="2743200" cy="365125"/>
          </a:xfrm>
        </p:spPr>
        <p:txBody>
          <a:bodyPr/>
          <a:lstStyle/>
          <a:p>
            <a:fld id="{330EA680-D336-4FF7-8B7A-9848BB0A1C32}" type="slidenum">
              <a:rPr lang="en-US" dirty="0" smtClean="0">
                <a:solidFill>
                  <a:schemeClr val="bg1"/>
                </a:solidFill>
                <a:latin typeface="Georgia"/>
              </a:rPr>
              <a:t>20</a:t>
            </a:fld>
            <a:endParaRPr lang="en-US">
              <a:solidFill>
                <a:schemeClr val="bg1"/>
              </a:solidFill>
              <a:latin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3427367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0967D9-FA19-4A7B-9EC5-EF7D92F90C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CA470EA3-8C75-1ED7-0AD1-F714ED79C2C0}"/>
              </a:ext>
            </a:extLst>
          </p:cNvPr>
          <p:cNvSpPr/>
          <p:nvPr/>
        </p:nvSpPr>
        <p:spPr>
          <a:xfrm>
            <a:off x="-3080" y="2949"/>
            <a:ext cx="12198063" cy="901615"/>
          </a:xfrm>
          <a:prstGeom prst="rect">
            <a:avLst/>
          </a:prstGeom>
          <a:solidFill>
            <a:srgbClr val="932B3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Fisher College of Business Logo PNG Transparent &amp; SVG Vector - Freebie  Supply">
            <a:extLst>
              <a:ext uri="{FF2B5EF4-FFF2-40B4-BE49-F238E27FC236}">
                <a16:creationId xmlns:a16="http://schemas.microsoft.com/office/drawing/2014/main" id="{20D24CED-28FA-C1C8-9061-747EF3AF5F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688" t="22327" r="5000" b="21855"/>
          <a:stretch/>
        </p:blipFill>
        <p:spPr>
          <a:xfrm>
            <a:off x="0" y="2145"/>
            <a:ext cx="1391119" cy="90261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92F2A54-DFE8-C389-C775-7D59B92C0066}"/>
              </a:ext>
            </a:extLst>
          </p:cNvPr>
          <p:cNvSpPr txBox="1"/>
          <p:nvPr/>
        </p:nvSpPr>
        <p:spPr>
          <a:xfrm>
            <a:off x="7090872" y="132680"/>
            <a:ext cx="4971471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>
                <a:solidFill>
                  <a:schemeClr val="bg1"/>
                </a:solidFill>
                <a:latin typeface="Georgia"/>
              </a:rPr>
              <a:t>FMC</a:t>
            </a:r>
          </a:p>
          <a:p>
            <a:pPr algn="r"/>
            <a:r>
              <a:rPr lang="en-US">
                <a:solidFill>
                  <a:schemeClr val="bg1"/>
                </a:solidFill>
                <a:latin typeface="Georgia"/>
              </a:rPr>
              <a:t>Discounted Cash Flow Model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1935749-FDA6-5E8B-33EA-27565B6E5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5669" y="6492049"/>
            <a:ext cx="2743200" cy="365125"/>
          </a:xfrm>
        </p:spPr>
        <p:txBody>
          <a:bodyPr/>
          <a:lstStyle/>
          <a:p>
            <a:fld id="{330EA680-D336-4FF7-8B7A-9848BB0A1C32}" type="slidenum">
              <a:rPr lang="en-US" smtClean="0"/>
              <a:t>21</a:t>
            </a:fld>
            <a:endParaRPr lang="en-US"/>
          </a:p>
        </p:txBody>
      </p:sp>
      <p:pic>
        <p:nvPicPr>
          <p:cNvPr id="5" name="Picture 4" descr="A screenshot of a computer screen&#10;&#10;AI-generated content may be incorrect.">
            <a:extLst>
              <a:ext uri="{FF2B5EF4-FFF2-40B4-BE49-F238E27FC236}">
                <a16:creationId xmlns:a16="http://schemas.microsoft.com/office/drawing/2014/main" id="{75AC8CF8-40CE-E54F-F376-CC16AD5671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7470"/>
            <a:ext cx="6826102" cy="5643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2666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5A69C4-6C67-ADA5-7647-C1DAB9EB08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C2C1662C-E539-3F9B-F2C0-72D6D692700F}"/>
              </a:ext>
            </a:extLst>
          </p:cNvPr>
          <p:cNvSpPr/>
          <p:nvPr/>
        </p:nvSpPr>
        <p:spPr>
          <a:xfrm>
            <a:off x="-3080" y="2949"/>
            <a:ext cx="12198063" cy="901615"/>
          </a:xfrm>
          <a:prstGeom prst="rect">
            <a:avLst/>
          </a:prstGeom>
          <a:solidFill>
            <a:srgbClr val="932B3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Fisher College of Business Logo PNG Transparent &amp; SVG Vector - Freebie  Supply">
            <a:extLst>
              <a:ext uri="{FF2B5EF4-FFF2-40B4-BE49-F238E27FC236}">
                <a16:creationId xmlns:a16="http://schemas.microsoft.com/office/drawing/2014/main" id="{B8DACFD8-E41C-FF57-A820-5E3690FC0EF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688" t="22327" r="5000" b="21855"/>
          <a:stretch/>
        </p:blipFill>
        <p:spPr>
          <a:xfrm>
            <a:off x="0" y="2145"/>
            <a:ext cx="1391119" cy="90261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9045F00-47FD-FAD5-3409-63790E149BFD}"/>
              </a:ext>
            </a:extLst>
          </p:cNvPr>
          <p:cNvSpPr txBox="1"/>
          <p:nvPr/>
        </p:nvSpPr>
        <p:spPr>
          <a:xfrm>
            <a:off x="7090872" y="132680"/>
            <a:ext cx="4971471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>
                <a:solidFill>
                  <a:schemeClr val="bg1"/>
                </a:solidFill>
                <a:latin typeface="Georgia"/>
              </a:rPr>
              <a:t>DD</a:t>
            </a:r>
          </a:p>
          <a:p>
            <a:pPr algn="r"/>
            <a:r>
              <a:rPr lang="en-US">
                <a:solidFill>
                  <a:schemeClr val="bg1"/>
                </a:solidFill>
                <a:latin typeface="Georgia"/>
              </a:rPr>
              <a:t>Discounted Cash Flow Model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5773A0D-145B-49FF-5DB5-46288E536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5669" y="6492049"/>
            <a:ext cx="2743200" cy="365125"/>
          </a:xfrm>
        </p:spPr>
        <p:txBody>
          <a:bodyPr/>
          <a:lstStyle/>
          <a:p>
            <a:fld id="{330EA680-D336-4FF7-8B7A-9848BB0A1C32}" type="slidenum">
              <a:rPr lang="en-US" smtClean="0"/>
              <a:t>22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7FF113-5412-B834-A70C-1799E510978A}"/>
              </a:ext>
            </a:extLst>
          </p:cNvPr>
          <p:cNvSpPr txBox="1"/>
          <p:nvPr/>
        </p:nvSpPr>
        <p:spPr>
          <a:xfrm>
            <a:off x="4724400" y="3200400"/>
            <a:ext cx="27432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6406945c-fd83-4206-a134-4ef53fc16e1a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BEE733-F1B3-B123-DB45-C94E636C73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471" y="940037"/>
            <a:ext cx="7865190" cy="5917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171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1173B0-8383-B4BC-FFCC-D5A876D83D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EDF92A01-60A7-BBB9-3E3C-8B20453BBA51}"/>
              </a:ext>
            </a:extLst>
          </p:cNvPr>
          <p:cNvSpPr/>
          <p:nvPr/>
        </p:nvSpPr>
        <p:spPr>
          <a:xfrm>
            <a:off x="-3080" y="2949"/>
            <a:ext cx="12198063" cy="901615"/>
          </a:xfrm>
          <a:prstGeom prst="rect">
            <a:avLst/>
          </a:prstGeom>
          <a:solidFill>
            <a:srgbClr val="932B3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Fisher College of Business Logo PNG Transparent &amp; SVG Vector - Freebie  Supply">
            <a:extLst>
              <a:ext uri="{FF2B5EF4-FFF2-40B4-BE49-F238E27FC236}">
                <a16:creationId xmlns:a16="http://schemas.microsoft.com/office/drawing/2014/main" id="{E4A847D9-1050-A311-2FAE-098ED8D0073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688" t="22327" r="5000" b="21855"/>
          <a:stretch/>
        </p:blipFill>
        <p:spPr>
          <a:xfrm>
            <a:off x="0" y="2145"/>
            <a:ext cx="1391119" cy="90261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E3862B3-D32C-BDBB-B434-63D45FDEB968}"/>
              </a:ext>
            </a:extLst>
          </p:cNvPr>
          <p:cNvSpPr txBox="1"/>
          <p:nvPr/>
        </p:nvSpPr>
        <p:spPr>
          <a:xfrm>
            <a:off x="7090872" y="132680"/>
            <a:ext cx="4971471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>
                <a:solidFill>
                  <a:schemeClr val="bg1"/>
                </a:solidFill>
                <a:latin typeface="Georgia"/>
              </a:rPr>
              <a:t>CCK</a:t>
            </a:r>
          </a:p>
          <a:p>
            <a:pPr algn="r"/>
            <a:r>
              <a:rPr lang="en-US">
                <a:solidFill>
                  <a:schemeClr val="bg1"/>
                </a:solidFill>
                <a:latin typeface="Georgia"/>
              </a:rPr>
              <a:t>Discounted Cash Flow Model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D0A310B-E2DF-72E2-17CC-EEFA614C2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5669" y="6492049"/>
            <a:ext cx="2743200" cy="365125"/>
          </a:xfrm>
        </p:spPr>
        <p:txBody>
          <a:bodyPr/>
          <a:lstStyle/>
          <a:p>
            <a:fld id="{330EA680-D336-4FF7-8B7A-9848BB0A1C32}" type="slidenum">
              <a:rPr lang="en-US" smtClean="0"/>
              <a:t>23</a:t>
            </a:fld>
            <a:endParaRPr lang="en-US"/>
          </a:p>
        </p:txBody>
      </p:sp>
      <p:pic>
        <p:nvPicPr>
          <p:cNvPr id="4" name="Picture 3" descr="A screenshot of a spreadsheet&#10;&#10;AI-generated content may be incorrect.">
            <a:extLst>
              <a:ext uri="{FF2B5EF4-FFF2-40B4-BE49-F238E27FC236}">
                <a16:creationId xmlns:a16="http://schemas.microsoft.com/office/drawing/2014/main" id="{79D63649-95F9-C307-B18B-617F910FD2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546" y="906463"/>
            <a:ext cx="11825463" cy="5411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6214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FA9A40-9DAE-F359-0CFB-A6B8FE0E77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74EFBD7E-C4A6-502C-8F29-62874C6E5CE6}"/>
              </a:ext>
            </a:extLst>
          </p:cNvPr>
          <p:cNvSpPr/>
          <p:nvPr/>
        </p:nvSpPr>
        <p:spPr>
          <a:xfrm>
            <a:off x="-3080" y="2949"/>
            <a:ext cx="12198063" cy="901615"/>
          </a:xfrm>
          <a:prstGeom prst="rect">
            <a:avLst/>
          </a:prstGeom>
          <a:solidFill>
            <a:srgbClr val="932B3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Fisher College of Business Logo PNG Transparent &amp; SVG Vector - Freebie  Supply">
            <a:extLst>
              <a:ext uri="{FF2B5EF4-FFF2-40B4-BE49-F238E27FC236}">
                <a16:creationId xmlns:a16="http://schemas.microsoft.com/office/drawing/2014/main" id="{4E40D478-2AC5-6FD6-A702-3DBA0E3B2E6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688" t="22327" r="5000" b="21855"/>
          <a:stretch/>
        </p:blipFill>
        <p:spPr>
          <a:xfrm>
            <a:off x="0" y="2145"/>
            <a:ext cx="1391119" cy="90261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07C4522-881F-9338-F38C-0193A8106529}"/>
              </a:ext>
            </a:extLst>
          </p:cNvPr>
          <p:cNvSpPr txBox="1"/>
          <p:nvPr/>
        </p:nvSpPr>
        <p:spPr>
          <a:xfrm>
            <a:off x="8472716" y="135246"/>
            <a:ext cx="3608778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>
                <a:solidFill>
                  <a:schemeClr val="bg1"/>
                </a:solidFill>
                <a:latin typeface="Georgia"/>
              </a:rPr>
              <a:t>Sector Overview:</a:t>
            </a:r>
          </a:p>
          <a:p>
            <a:pPr algn="r"/>
            <a:r>
              <a:rPr lang="en-US">
                <a:solidFill>
                  <a:schemeClr val="bg1"/>
                </a:solidFill>
                <a:latin typeface="Georgia"/>
              </a:rPr>
              <a:t>Recap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E3F3077-30BB-2C91-4F9C-613A078A8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5668" y="6492049"/>
            <a:ext cx="2743200" cy="365125"/>
          </a:xfrm>
        </p:spPr>
        <p:txBody>
          <a:bodyPr/>
          <a:lstStyle/>
          <a:p>
            <a:fld id="{330EA680-D336-4FF7-8B7A-9848BB0A1C32}" type="slidenum">
              <a:rPr lang="en-US" dirty="0" smtClean="0">
                <a:latin typeface="Georgia"/>
              </a:rPr>
              <a:t>3</a:t>
            </a:fld>
            <a:endParaRPr lang="en-US">
              <a:latin typeface="Georgia"/>
            </a:endParaRPr>
          </a:p>
        </p:txBody>
      </p:sp>
      <p:pic>
        <p:nvPicPr>
          <p:cNvPr id="4" name="Picture 3" descr="A pie chart with numbers and numbers&#10;&#10;AI-generated content may be incorrect.">
            <a:extLst>
              <a:ext uri="{FF2B5EF4-FFF2-40B4-BE49-F238E27FC236}">
                <a16:creationId xmlns:a16="http://schemas.microsoft.com/office/drawing/2014/main" id="{E7B20C01-8B7E-E8BD-D6CE-EF3C3B158FC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6447" r="17375"/>
          <a:stretch/>
        </p:blipFill>
        <p:spPr>
          <a:xfrm>
            <a:off x="8178800" y="1439332"/>
            <a:ext cx="3051969" cy="288925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9897ABD-B2CA-78E7-3C63-826213EA9CE6}"/>
              </a:ext>
            </a:extLst>
          </p:cNvPr>
          <p:cNvSpPr txBox="1"/>
          <p:nvPr/>
        </p:nvSpPr>
        <p:spPr>
          <a:xfrm>
            <a:off x="190499" y="1714499"/>
            <a:ext cx="11789833" cy="233910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latin typeface="Georgia"/>
              </a:rPr>
              <a:t>Materials sector is broken up into five industries including:</a:t>
            </a:r>
          </a:p>
          <a:p>
            <a:pPr marL="285750" indent="-285750">
              <a:buFont typeface="Calibri"/>
              <a:buChar char="-"/>
            </a:pPr>
            <a:r>
              <a:rPr lang="en-US">
                <a:latin typeface="Georgia"/>
              </a:rPr>
              <a:t>Chemicals</a:t>
            </a:r>
          </a:p>
          <a:p>
            <a:pPr marL="285750" indent="-285750">
              <a:buFont typeface="Calibri"/>
              <a:buChar char="-"/>
            </a:pPr>
            <a:r>
              <a:rPr lang="en-US">
                <a:latin typeface="Georgia"/>
              </a:rPr>
              <a:t>Metals &amp; Mining</a:t>
            </a:r>
          </a:p>
          <a:p>
            <a:pPr marL="285750" indent="-285750">
              <a:buFont typeface="Calibri"/>
              <a:buChar char="-"/>
            </a:pPr>
            <a:r>
              <a:rPr lang="en-US">
                <a:latin typeface="Georgia"/>
              </a:rPr>
              <a:t>Containers &amp; Packaging</a:t>
            </a:r>
          </a:p>
          <a:p>
            <a:pPr marL="285750" indent="-285750">
              <a:buFont typeface="Calibri"/>
              <a:buChar char="-"/>
            </a:pPr>
            <a:r>
              <a:rPr lang="en-US">
                <a:latin typeface="Georgia"/>
              </a:rPr>
              <a:t>Construction Materials</a:t>
            </a:r>
          </a:p>
          <a:p>
            <a:pPr marL="285750" indent="-285750">
              <a:buFont typeface="Calibri"/>
              <a:buChar char="-"/>
            </a:pPr>
            <a:r>
              <a:rPr lang="en-US">
                <a:latin typeface="Georgia"/>
              </a:rPr>
              <a:t>Paper &amp; Forest Products</a:t>
            </a:r>
          </a:p>
          <a:p>
            <a:pPr marL="285750" indent="-285750">
              <a:buFont typeface="Calibri"/>
              <a:buChar char="-"/>
            </a:pPr>
            <a:endParaRPr lang="en-US">
              <a:latin typeface="Georgia"/>
            </a:endParaRPr>
          </a:p>
          <a:p>
            <a:r>
              <a:rPr lang="en-US">
                <a:latin typeface="Georgia"/>
              </a:rPr>
              <a:t>Materials Current Weight in the S&amp;P 500 is </a:t>
            </a:r>
            <a:r>
              <a:rPr lang="en-US" b="1">
                <a:latin typeface="Georgia"/>
              </a:rPr>
              <a:t>1.99%</a:t>
            </a:r>
            <a:r>
              <a:rPr lang="en-US">
                <a:latin typeface="Georgia"/>
              </a:rPr>
              <a:t> and is valued at </a:t>
            </a:r>
            <a:r>
              <a:rPr lang="en-US" b="1">
                <a:latin typeface="Georgia"/>
              </a:rPr>
              <a:t>$1.02</a:t>
            </a:r>
            <a:r>
              <a:rPr lang="en-US" sz="1400" b="1">
                <a:latin typeface="Georgia"/>
              </a:rPr>
              <a:t>T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E97F6225-D26F-CD95-5252-093FFA21D2EA}"/>
              </a:ext>
            </a:extLst>
          </p:cNvPr>
          <p:cNvSpPr/>
          <p:nvPr/>
        </p:nvSpPr>
        <p:spPr>
          <a:xfrm>
            <a:off x="257929" y="1030467"/>
            <a:ext cx="11679507" cy="584940"/>
          </a:xfrm>
          <a:prstGeom prst="roundRect">
            <a:avLst/>
          </a:prstGeom>
          <a:solidFill>
            <a:srgbClr val="932B3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>
                <a:solidFill>
                  <a:schemeClr val="bg1"/>
                </a:solidFill>
                <a:latin typeface="Georgia"/>
              </a:rPr>
              <a:t>Materials Sector Overview</a:t>
            </a:r>
            <a:endParaRPr lang="en-US">
              <a:solidFill>
                <a:schemeClr val="bg1"/>
              </a:solidFill>
            </a:endParaRPr>
          </a:p>
        </p:txBody>
      </p:sp>
      <p:pic>
        <p:nvPicPr>
          <p:cNvPr id="7" name="Picture 6" descr="A graph with numbers and text&#10;&#10;AI-generated content may be incorrect.">
            <a:extLst>
              <a:ext uri="{FF2B5EF4-FFF2-40B4-BE49-F238E27FC236}">
                <a16:creationId xmlns:a16="http://schemas.microsoft.com/office/drawing/2014/main" id="{E588E7CA-A605-42DC-5048-6F2238F772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74039" y="4328583"/>
            <a:ext cx="3125258" cy="23495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C1738A5-CD64-5743-926F-12B3DA2E6DCD}"/>
              </a:ext>
            </a:extLst>
          </p:cNvPr>
          <p:cNvSpPr/>
          <p:nvPr/>
        </p:nvSpPr>
        <p:spPr>
          <a:xfrm>
            <a:off x="8128000" y="4413250"/>
            <a:ext cx="1037166" cy="148166"/>
          </a:xfrm>
          <a:prstGeom prst="rect">
            <a:avLst/>
          </a:prstGeom>
          <a:noFill/>
          <a:ln>
            <a:solidFill>
              <a:srgbClr val="932B3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 descr="Linde logo and symbol, meaning, history, PNG">
            <a:extLst>
              <a:ext uri="{FF2B5EF4-FFF2-40B4-BE49-F238E27FC236}">
                <a16:creationId xmlns:a16="http://schemas.microsoft.com/office/drawing/2014/main" id="{13DA251D-4AC3-D2C1-D1D8-6723F4CD3D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066" y="3853163"/>
            <a:ext cx="2743200" cy="1543507"/>
          </a:xfrm>
          <a:prstGeom prst="rect">
            <a:avLst/>
          </a:prstGeom>
        </p:spPr>
      </p:pic>
      <p:pic>
        <p:nvPicPr>
          <p:cNvPr id="27" name="Picture 26" descr="Sherwin Williams Logo and symbol, meaning, history, PNG, brand">
            <a:extLst>
              <a:ext uri="{FF2B5EF4-FFF2-40B4-BE49-F238E27FC236}">
                <a16:creationId xmlns:a16="http://schemas.microsoft.com/office/drawing/2014/main" id="{226C8984-1AED-0430-6D98-E11D7CE727A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33" y="4837642"/>
            <a:ext cx="2743200" cy="1543050"/>
          </a:xfrm>
          <a:prstGeom prst="rect">
            <a:avLst/>
          </a:prstGeom>
        </p:spPr>
      </p:pic>
      <p:pic>
        <p:nvPicPr>
          <p:cNvPr id="28" name="Picture 27" descr="BioCote® Partner: Air Products - Antimicrobial Gas Cylinders">
            <a:extLst>
              <a:ext uri="{FF2B5EF4-FFF2-40B4-BE49-F238E27FC236}">
                <a16:creationId xmlns:a16="http://schemas.microsoft.com/office/drawing/2014/main" id="{7AAE1FA0-B0CF-5247-4215-60A4790A491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33" y="5806440"/>
            <a:ext cx="2743200" cy="960120"/>
          </a:xfrm>
          <a:prstGeom prst="rect">
            <a:avLst/>
          </a:prstGeom>
        </p:spPr>
      </p:pic>
      <p:pic>
        <p:nvPicPr>
          <p:cNvPr id="29" name="Picture 28" descr="DuPont logo vector (.EPS + .SVG) for free download">
            <a:extLst>
              <a:ext uri="{FF2B5EF4-FFF2-40B4-BE49-F238E27FC236}">
                <a16:creationId xmlns:a16="http://schemas.microsoft.com/office/drawing/2014/main" id="{95A054EE-74B7-4FB4-7795-DA04B701B80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61733" y="3348566"/>
            <a:ext cx="2542117" cy="2542117"/>
          </a:xfrm>
          <a:prstGeom prst="rect">
            <a:avLst/>
          </a:prstGeom>
        </p:spPr>
      </p:pic>
      <p:pic>
        <p:nvPicPr>
          <p:cNvPr id="30" name="Picture 29" descr="LobbyMap Freeport-McMoRan">
            <a:extLst>
              <a:ext uri="{FF2B5EF4-FFF2-40B4-BE49-F238E27FC236}">
                <a16:creationId xmlns:a16="http://schemas.microsoft.com/office/drawing/2014/main" id="{87D81420-698C-6EE0-624F-D083354FE61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08816" y="4891617"/>
            <a:ext cx="2658534" cy="1435100"/>
          </a:xfrm>
          <a:prstGeom prst="rect">
            <a:avLst/>
          </a:prstGeom>
        </p:spPr>
      </p:pic>
      <p:pic>
        <p:nvPicPr>
          <p:cNvPr id="31" name="Picture 30" descr="Download Ecolab (Economics Laboratory) Logo in SVG Vector or PNG File  Format - Logo.wine">
            <a:extLst>
              <a:ext uri="{FF2B5EF4-FFF2-40B4-BE49-F238E27FC236}">
                <a16:creationId xmlns:a16="http://schemas.microsoft.com/office/drawing/2014/main" id="{F3DBB059-B05B-7202-875F-9FC42565587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55900" y="5372100"/>
            <a:ext cx="2743200" cy="1828800"/>
          </a:xfrm>
          <a:prstGeom prst="rect">
            <a:avLst/>
          </a:prstGeom>
        </p:spPr>
      </p:pic>
      <p:pic>
        <p:nvPicPr>
          <p:cNvPr id="32" name="Picture 31" descr="Newmont Corporation - Brand Assets">
            <a:extLst>
              <a:ext uri="{FF2B5EF4-FFF2-40B4-BE49-F238E27FC236}">
                <a16:creationId xmlns:a16="http://schemas.microsoft.com/office/drawing/2014/main" id="{94C418B0-8DA1-0CD7-1EE9-C497E9C70D6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496984" y="4383406"/>
            <a:ext cx="2446864" cy="377188"/>
          </a:xfrm>
          <a:prstGeom prst="rect">
            <a:avLst/>
          </a:prstGeom>
        </p:spPr>
      </p:pic>
      <p:pic>
        <p:nvPicPr>
          <p:cNvPr id="33" name="Picture 32" descr="File:Crown Holdings logo.svg - Wikimedia Commons">
            <a:extLst>
              <a:ext uri="{FF2B5EF4-FFF2-40B4-BE49-F238E27FC236}">
                <a16:creationId xmlns:a16="http://schemas.microsoft.com/office/drawing/2014/main" id="{97891C96-2752-C76D-A7E6-B5A0B9EE039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475817" y="5117425"/>
            <a:ext cx="2446865" cy="581316"/>
          </a:xfrm>
          <a:prstGeom prst="rect">
            <a:avLst/>
          </a:prstGeom>
        </p:spPr>
      </p:pic>
      <p:pic>
        <p:nvPicPr>
          <p:cNvPr id="34" name="Picture 33" descr="File:FMC Corporation logo.svg - Wikimedia Commons">
            <a:extLst>
              <a:ext uri="{FF2B5EF4-FFF2-40B4-BE49-F238E27FC236}">
                <a16:creationId xmlns:a16="http://schemas.microsoft.com/office/drawing/2014/main" id="{7C273387-72EA-C4F7-C51A-9EBF37946FD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496983" y="6005638"/>
            <a:ext cx="2277533" cy="635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114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6E9C29-2B5E-B472-4F82-EEFE437080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E401A7BF-7166-86DE-6478-F9DEAB581164}"/>
              </a:ext>
            </a:extLst>
          </p:cNvPr>
          <p:cNvSpPr/>
          <p:nvPr/>
        </p:nvSpPr>
        <p:spPr>
          <a:xfrm>
            <a:off x="-3080" y="2949"/>
            <a:ext cx="12198063" cy="901615"/>
          </a:xfrm>
          <a:prstGeom prst="rect">
            <a:avLst/>
          </a:prstGeom>
          <a:solidFill>
            <a:srgbClr val="932B3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Fisher College of Business Logo PNG Transparent &amp; SVG Vector - Freebie  Supply">
            <a:extLst>
              <a:ext uri="{FF2B5EF4-FFF2-40B4-BE49-F238E27FC236}">
                <a16:creationId xmlns:a16="http://schemas.microsoft.com/office/drawing/2014/main" id="{CA2B04BA-388F-9A96-29E8-7920E2BA1DD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688" t="22327" r="5000" b="21855"/>
          <a:stretch/>
        </p:blipFill>
        <p:spPr>
          <a:xfrm>
            <a:off x="0" y="2145"/>
            <a:ext cx="1391119" cy="90261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14145DE-A711-35B0-E54E-5BA23D2A4F8B}"/>
              </a:ext>
            </a:extLst>
          </p:cNvPr>
          <p:cNvSpPr txBox="1"/>
          <p:nvPr/>
        </p:nvSpPr>
        <p:spPr>
          <a:xfrm>
            <a:off x="8472716" y="135246"/>
            <a:ext cx="3608778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>
                <a:solidFill>
                  <a:schemeClr val="bg1"/>
                </a:solidFill>
                <a:latin typeface="Georgia"/>
              </a:rPr>
              <a:t>Sector Overview:</a:t>
            </a:r>
          </a:p>
          <a:p>
            <a:pPr algn="r"/>
            <a:r>
              <a:rPr lang="en-US">
                <a:solidFill>
                  <a:schemeClr val="bg1"/>
                </a:solidFill>
                <a:latin typeface="Georgia"/>
              </a:rPr>
              <a:t>1-Year Performance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2CBD457-9681-67E3-4CB5-6BC4ABFEF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5668" y="6492049"/>
            <a:ext cx="2743200" cy="365125"/>
          </a:xfrm>
        </p:spPr>
        <p:txBody>
          <a:bodyPr/>
          <a:lstStyle/>
          <a:p>
            <a:fld id="{330EA680-D336-4FF7-8B7A-9848BB0A1C32}" type="slidenum">
              <a:rPr lang="en-US" dirty="0" smtClean="0">
                <a:latin typeface="Georgia"/>
              </a:rPr>
              <a:t>4</a:t>
            </a:fld>
            <a:endParaRPr lang="en-US">
              <a:latin typeface="Georgia"/>
            </a:endParaRPr>
          </a:p>
        </p:txBody>
      </p:sp>
      <p:pic>
        <p:nvPicPr>
          <p:cNvPr id="13" name="Picture 12" descr="A graph of different colored lines&#10;&#10;AI-generated content may be incorrect.">
            <a:extLst>
              <a:ext uri="{FF2B5EF4-FFF2-40B4-BE49-F238E27FC236}">
                <a16:creationId xmlns:a16="http://schemas.microsoft.com/office/drawing/2014/main" id="{174F6B22-0DA2-9F70-B1BD-3056E20B17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192" y="1495777"/>
            <a:ext cx="11794419" cy="476955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866904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5D7BF9-C42D-8030-B172-000A67E283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7CD4964D-C582-45E3-DC59-55E34ECCD7DE}"/>
              </a:ext>
            </a:extLst>
          </p:cNvPr>
          <p:cNvSpPr/>
          <p:nvPr/>
        </p:nvSpPr>
        <p:spPr>
          <a:xfrm>
            <a:off x="-3080" y="2949"/>
            <a:ext cx="12198063" cy="6852472"/>
          </a:xfrm>
          <a:prstGeom prst="rect">
            <a:avLst/>
          </a:prstGeom>
          <a:solidFill>
            <a:srgbClr val="932B3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Fisher College of Business Logo PNG Transparent &amp; SVG Vector - Freebie  Supply">
            <a:extLst>
              <a:ext uri="{FF2B5EF4-FFF2-40B4-BE49-F238E27FC236}">
                <a16:creationId xmlns:a16="http://schemas.microsoft.com/office/drawing/2014/main" id="{B789AADD-95BF-F7D5-C7E5-D4A03C54655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688" t="22327" r="5000" b="21855"/>
          <a:stretch/>
        </p:blipFill>
        <p:spPr>
          <a:xfrm>
            <a:off x="0" y="2145"/>
            <a:ext cx="1391119" cy="90261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CD6CC18-8EBD-69DC-D96E-42C5CF3B0B23}"/>
              </a:ext>
            </a:extLst>
          </p:cNvPr>
          <p:cNvSpPr txBox="1"/>
          <p:nvPr/>
        </p:nvSpPr>
        <p:spPr>
          <a:xfrm>
            <a:off x="2468127" y="2003588"/>
            <a:ext cx="7265821" cy="286232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>
                <a:solidFill>
                  <a:schemeClr val="bg1"/>
                </a:solidFill>
                <a:latin typeface="Georgia"/>
              </a:rPr>
              <a:t>SIM Holdings &amp; Recommendation Overview 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83EDECC-50F1-85A8-0BC9-58B07F1F7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5668" y="6492049"/>
            <a:ext cx="2743200" cy="365125"/>
          </a:xfrm>
        </p:spPr>
        <p:txBody>
          <a:bodyPr/>
          <a:lstStyle/>
          <a:p>
            <a:fld id="{330EA680-D336-4FF7-8B7A-9848BB0A1C32}" type="slidenum">
              <a:rPr lang="en-US" dirty="0" smtClean="0">
                <a:solidFill>
                  <a:schemeClr val="bg1"/>
                </a:solidFill>
                <a:latin typeface="Georgia"/>
              </a:rPr>
              <a:t>5</a:t>
            </a:fld>
            <a:endParaRPr lang="en-US">
              <a:solidFill>
                <a:schemeClr val="bg1"/>
              </a:solidFill>
              <a:latin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2265433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6CA7BD-700F-D600-FA56-C3F44A7B6C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8A91BAF7-6D5E-9949-B28A-8F4E5A620079}"/>
              </a:ext>
            </a:extLst>
          </p:cNvPr>
          <p:cNvSpPr/>
          <p:nvPr/>
        </p:nvSpPr>
        <p:spPr>
          <a:xfrm>
            <a:off x="-3080" y="2949"/>
            <a:ext cx="12198063" cy="901615"/>
          </a:xfrm>
          <a:prstGeom prst="rect">
            <a:avLst/>
          </a:prstGeom>
          <a:solidFill>
            <a:srgbClr val="932B3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Fisher College of Business Logo PNG Transparent &amp; SVG Vector - Freebie  Supply">
            <a:extLst>
              <a:ext uri="{FF2B5EF4-FFF2-40B4-BE49-F238E27FC236}">
                <a16:creationId xmlns:a16="http://schemas.microsoft.com/office/drawing/2014/main" id="{C52BA91D-2AE0-6474-3C8F-E368E718FC9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688" t="22327" r="5000" b="21855"/>
          <a:stretch/>
        </p:blipFill>
        <p:spPr>
          <a:xfrm>
            <a:off x="0" y="2145"/>
            <a:ext cx="1391119" cy="90261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A1CADB8-A979-A61B-3BAB-C60DB1CAEF51}"/>
              </a:ext>
            </a:extLst>
          </p:cNvPr>
          <p:cNvSpPr txBox="1"/>
          <p:nvPr/>
        </p:nvSpPr>
        <p:spPr>
          <a:xfrm>
            <a:off x="8472716" y="135246"/>
            <a:ext cx="3608778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>
                <a:solidFill>
                  <a:schemeClr val="bg1"/>
                </a:solidFill>
                <a:latin typeface="Georgia"/>
              </a:rPr>
              <a:t>SIM Portfolio: Holdings and Recommendations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3C93DBA-A6DD-1A19-8D14-A1901C538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5668" y="6492049"/>
            <a:ext cx="2743200" cy="365125"/>
          </a:xfrm>
        </p:spPr>
        <p:txBody>
          <a:bodyPr/>
          <a:lstStyle/>
          <a:p>
            <a:fld id="{330EA680-D336-4FF7-8B7A-9848BB0A1C32}" type="slidenum">
              <a:rPr lang="en-US" dirty="0" smtClean="0">
                <a:latin typeface="Georgia"/>
              </a:rPr>
              <a:t>6</a:t>
            </a:fld>
            <a:endParaRPr lang="en-US">
              <a:latin typeface="Georgia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7DB37A64-174E-A8A4-CBFF-D7A39965A3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8992134"/>
              </p:ext>
            </p:extLst>
          </p:nvPr>
        </p:nvGraphicFramePr>
        <p:xfrm>
          <a:off x="366888" y="1396998"/>
          <a:ext cx="11454881" cy="49521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0153">
                  <a:extLst>
                    <a:ext uri="{9D8B030D-6E8A-4147-A177-3AD203B41FA5}">
                      <a16:colId xmlns:a16="http://schemas.microsoft.com/office/drawing/2014/main" val="2523474723"/>
                    </a:ext>
                  </a:extLst>
                </a:gridCol>
                <a:gridCol w="1079656">
                  <a:extLst>
                    <a:ext uri="{9D8B030D-6E8A-4147-A177-3AD203B41FA5}">
                      <a16:colId xmlns:a16="http://schemas.microsoft.com/office/drawing/2014/main" val="1257773497"/>
                    </a:ext>
                  </a:extLst>
                </a:gridCol>
                <a:gridCol w="1479176">
                  <a:extLst>
                    <a:ext uri="{9D8B030D-6E8A-4147-A177-3AD203B41FA5}">
                      <a16:colId xmlns:a16="http://schemas.microsoft.com/office/drawing/2014/main" val="2090929396"/>
                    </a:ext>
                  </a:extLst>
                </a:gridCol>
                <a:gridCol w="2016183">
                  <a:extLst>
                    <a:ext uri="{9D8B030D-6E8A-4147-A177-3AD203B41FA5}">
                      <a16:colId xmlns:a16="http://schemas.microsoft.com/office/drawing/2014/main" val="3631437130"/>
                    </a:ext>
                  </a:extLst>
                </a:gridCol>
                <a:gridCol w="1608485">
                  <a:extLst>
                    <a:ext uri="{9D8B030D-6E8A-4147-A177-3AD203B41FA5}">
                      <a16:colId xmlns:a16="http://schemas.microsoft.com/office/drawing/2014/main" val="2903611328"/>
                    </a:ext>
                  </a:extLst>
                </a:gridCol>
                <a:gridCol w="3151228">
                  <a:extLst>
                    <a:ext uri="{9D8B030D-6E8A-4147-A177-3AD203B41FA5}">
                      <a16:colId xmlns:a16="http://schemas.microsoft.com/office/drawing/2014/main" val="1263701080"/>
                    </a:ext>
                  </a:extLst>
                </a:gridCol>
              </a:tblGrid>
              <a:tr h="1281744"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Georgia"/>
                        </a:rPr>
                        <a:t>Stocks</a:t>
                      </a:r>
                    </a:p>
                    <a:p>
                      <a:pPr lvl="0" algn="ctr">
                        <a:buNone/>
                      </a:pPr>
                      <a:r>
                        <a:rPr lang="en-US" sz="2400">
                          <a:latin typeface="Georgia"/>
                        </a:rPr>
                        <a:t>(Ticker)</a:t>
                      </a:r>
                    </a:p>
                  </a:txBody>
                  <a:tcPr anchor="ctr">
                    <a:solidFill>
                      <a:srgbClr val="932B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Georgia"/>
                        </a:rPr>
                        <a:t>Unit Cost</a:t>
                      </a:r>
                    </a:p>
                  </a:txBody>
                  <a:tcPr anchor="ctr">
                    <a:solidFill>
                      <a:srgbClr val="932B3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400">
                          <a:latin typeface="Georgia"/>
                        </a:rPr>
                        <a:t>Market Price </a:t>
                      </a:r>
                    </a:p>
                  </a:txBody>
                  <a:tcPr anchor="ctr">
                    <a:solidFill>
                      <a:srgbClr val="932B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Georgia"/>
                        </a:rPr>
                        <a:t>Unrealized P/L</a:t>
                      </a:r>
                    </a:p>
                  </a:txBody>
                  <a:tcPr anchor="ctr">
                    <a:solidFill>
                      <a:srgbClr val="932B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Georgia"/>
                        </a:rPr>
                        <a:t>Portfolio Weight</a:t>
                      </a:r>
                    </a:p>
                  </a:txBody>
                  <a:tcPr anchor="ctr">
                    <a:solidFill>
                      <a:srgbClr val="932B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Georgia"/>
                        </a:rPr>
                        <a:t>Recommendation</a:t>
                      </a:r>
                    </a:p>
                  </a:txBody>
                  <a:tcPr anchor="ctr">
                    <a:solidFill>
                      <a:srgbClr val="932B3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9100453"/>
                  </a:ext>
                </a:extLst>
              </a:tr>
              <a:tr h="1223482"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Georgia"/>
                        </a:rPr>
                        <a:t>Dupont De Nemours Inc. </a:t>
                      </a:r>
                    </a:p>
                    <a:p>
                      <a:pPr lvl="0" algn="ctr">
                        <a:buNone/>
                      </a:pPr>
                      <a:r>
                        <a:rPr lang="en-US" sz="2000">
                          <a:latin typeface="Georgia"/>
                        </a:rPr>
                        <a:t>(DD)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Georgia"/>
                        </a:rPr>
                        <a:t>57.21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000">
                          <a:latin typeface="Georgia"/>
                        </a:rPr>
                        <a:t>67.78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Georgia"/>
                        </a:rPr>
                        <a:t>$34,873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Georgia"/>
                        </a:rPr>
                        <a:t>1.24%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latin typeface="Georgia"/>
                        </a:rPr>
                        <a:t>HOLD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87018925"/>
                  </a:ext>
                </a:extLst>
              </a:tr>
              <a:tr h="1223482"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Georgia"/>
                        </a:rPr>
                        <a:t>FMC Corp. </a:t>
                      </a:r>
                    </a:p>
                    <a:p>
                      <a:pPr lvl="0" algn="ctr">
                        <a:buNone/>
                      </a:pPr>
                      <a:r>
                        <a:rPr lang="en-US" sz="2000">
                          <a:latin typeface="Georgia"/>
                        </a:rPr>
                        <a:t>(FMC)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Georgia"/>
                        </a:rPr>
                        <a:t>58.18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000">
                          <a:latin typeface="Georgia"/>
                        </a:rPr>
                        <a:t>36.90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Georgia"/>
                        </a:rPr>
                        <a:t>-$36,170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Georgia"/>
                        </a:rPr>
                        <a:t>0.67%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latin typeface="Georgia"/>
                        </a:rPr>
                        <a:t>SELL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70163222"/>
                  </a:ext>
                </a:extLst>
              </a:tr>
              <a:tr h="1223481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000">
                          <a:latin typeface="Georgia"/>
                        </a:rPr>
                        <a:t>Crown Holdings, Inc. (CCK)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000">
                          <a:latin typeface="Georgia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000">
                          <a:latin typeface="Georgia"/>
                        </a:rPr>
                        <a:t>78.47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000">
                          <a:latin typeface="Georgia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000">
                          <a:latin typeface="Georgia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000" b="1">
                          <a:latin typeface="Georgia"/>
                        </a:rPr>
                        <a:t>BUY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011276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27639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7061FE-2215-F192-5CD5-CA63495D49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5A03D2EE-3D27-1622-E6D3-F937A9EA9229}"/>
              </a:ext>
            </a:extLst>
          </p:cNvPr>
          <p:cNvSpPr/>
          <p:nvPr/>
        </p:nvSpPr>
        <p:spPr>
          <a:xfrm>
            <a:off x="-3080" y="2949"/>
            <a:ext cx="12198063" cy="6852472"/>
          </a:xfrm>
          <a:prstGeom prst="rect">
            <a:avLst/>
          </a:prstGeom>
          <a:solidFill>
            <a:srgbClr val="932B3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Fisher College of Business Logo PNG Transparent &amp; SVG Vector - Freebie  Supply">
            <a:extLst>
              <a:ext uri="{FF2B5EF4-FFF2-40B4-BE49-F238E27FC236}">
                <a16:creationId xmlns:a16="http://schemas.microsoft.com/office/drawing/2014/main" id="{72A891D4-C1AE-C1B8-A48B-0FF2FFFDA7C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688" t="22327" r="5000" b="21855"/>
          <a:stretch/>
        </p:blipFill>
        <p:spPr>
          <a:xfrm>
            <a:off x="0" y="2145"/>
            <a:ext cx="1391119" cy="90261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D3632F2-1E69-8335-D378-F8879F0CB0B6}"/>
              </a:ext>
            </a:extLst>
          </p:cNvPr>
          <p:cNvSpPr txBox="1"/>
          <p:nvPr/>
        </p:nvSpPr>
        <p:spPr>
          <a:xfrm>
            <a:off x="4109358" y="2457532"/>
            <a:ext cx="3971637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>
                <a:solidFill>
                  <a:schemeClr val="bg1"/>
                </a:solidFill>
                <a:latin typeface="Georgia"/>
              </a:rPr>
              <a:t>Stock Analysis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DB63551-412C-26A9-E1D7-16F56463A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5668" y="6492049"/>
            <a:ext cx="2743200" cy="365125"/>
          </a:xfrm>
        </p:spPr>
        <p:txBody>
          <a:bodyPr/>
          <a:lstStyle/>
          <a:p>
            <a:fld id="{330EA680-D336-4FF7-8B7A-9848BB0A1C32}" type="slidenum">
              <a:rPr lang="en-US" dirty="0" smtClean="0">
                <a:solidFill>
                  <a:schemeClr val="bg1"/>
                </a:solidFill>
                <a:latin typeface="Georgia"/>
              </a:rPr>
              <a:t>7</a:t>
            </a:fld>
            <a:endParaRPr lang="en-US">
              <a:solidFill>
                <a:schemeClr val="bg1"/>
              </a:solidFill>
              <a:latin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9277923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2FED37-8C05-D6B9-8A1A-9F4583FD79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C7A9CE55-8C78-CEF5-1A36-ACEE57915A39}"/>
              </a:ext>
            </a:extLst>
          </p:cNvPr>
          <p:cNvSpPr/>
          <p:nvPr/>
        </p:nvSpPr>
        <p:spPr>
          <a:xfrm>
            <a:off x="-3080" y="2949"/>
            <a:ext cx="12198063" cy="901615"/>
          </a:xfrm>
          <a:prstGeom prst="rect">
            <a:avLst/>
          </a:prstGeom>
          <a:solidFill>
            <a:srgbClr val="932B3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Fisher College of Business Logo PNG Transparent &amp; SVG Vector - Freebie  Supply">
            <a:extLst>
              <a:ext uri="{FF2B5EF4-FFF2-40B4-BE49-F238E27FC236}">
                <a16:creationId xmlns:a16="http://schemas.microsoft.com/office/drawing/2014/main" id="{A33DD0A4-85D8-C021-4CFA-FC33C3079F8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688" t="22327" r="5000" b="21855"/>
          <a:stretch/>
        </p:blipFill>
        <p:spPr>
          <a:xfrm>
            <a:off x="0" y="2145"/>
            <a:ext cx="1391119" cy="90261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EC95217-5D3E-0651-D973-571FB238C009}"/>
              </a:ext>
            </a:extLst>
          </p:cNvPr>
          <p:cNvSpPr txBox="1"/>
          <p:nvPr/>
        </p:nvSpPr>
        <p:spPr>
          <a:xfrm>
            <a:off x="8753930" y="135246"/>
            <a:ext cx="333663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>
                <a:solidFill>
                  <a:schemeClr val="bg1"/>
                </a:solidFill>
                <a:latin typeface="Georgia"/>
              </a:rPr>
              <a:t>FMC Corp (FMC)</a:t>
            </a:r>
            <a:endParaRPr lang="en-US">
              <a:solidFill>
                <a:schemeClr val="bg1"/>
              </a:solidFill>
              <a:latin typeface="Aptos" panose="020B0004020202020204"/>
            </a:endParaRPr>
          </a:p>
          <a:p>
            <a:pPr algn="r"/>
            <a:r>
              <a:rPr lang="en-US">
                <a:solidFill>
                  <a:schemeClr val="bg1"/>
                </a:solidFill>
                <a:latin typeface="Georgia"/>
              </a:rPr>
              <a:t>Overview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858B19C-8B9C-EAD0-CF99-EB671DC2A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5669" y="6492049"/>
            <a:ext cx="2743200" cy="365125"/>
          </a:xfrm>
        </p:spPr>
        <p:txBody>
          <a:bodyPr/>
          <a:lstStyle/>
          <a:p>
            <a:fld id="{330EA680-D336-4FF7-8B7A-9848BB0A1C32}" type="slidenum">
              <a:rPr lang="en-US" smtClean="0"/>
              <a:t>8</a:t>
            </a:fld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5D5C5E6D-26A9-F4A6-C83A-CF4C5A7BDE41}"/>
              </a:ext>
            </a:extLst>
          </p:cNvPr>
          <p:cNvSpPr/>
          <p:nvPr/>
        </p:nvSpPr>
        <p:spPr>
          <a:xfrm>
            <a:off x="522755" y="1152526"/>
            <a:ext cx="7878231" cy="941950"/>
          </a:xfrm>
          <a:prstGeom prst="roundRect">
            <a:avLst/>
          </a:prstGeom>
          <a:solidFill>
            <a:srgbClr val="932B3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000">
                <a:solidFill>
                  <a:schemeClr val="bg1"/>
                </a:solidFill>
                <a:latin typeface="Georgia"/>
              </a:rPr>
              <a:t>Food Machinery Corporation (Ticker FMC):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7E1A6DB2-B489-05FD-4FE9-E54E15EE9FDC}"/>
              </a:ext>
            </a:extLst>
          </p:cNvPr>
          <p:cNvSpPr/>
          <p:nvPr/>
        </p:nvSpPr>
        <p:spPr>
          <a:xfrm>
            <a:off x="9265962" y="1039942"/>
            <a:ext cx="2341482" cy="1158408"/>
          </a:xfrm>
          <a:prstGeom prst="roundRect">
            <a:avLst/>
          </a:prstGeom>
          <a:solidFill>
            <a:srgbClr val="932B3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000">
                <a:solidFill>
                  <a:schemeClr val="bg1"/>
                </a:solidFill>
                <a:latin typeface="Georgia"/>
              </a:rPr>
              <a:t>Sustained Competitive Advantages </a:t>
            </a:r>
            <a:endParaRPr lang="en-US" sz="200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3753331-D686-05C4-CCE3-6DFE6502B624}"/>
              </a:ext>
            </a:extLst>
          </p:cNvPr>
          <p:cNvSpPr txBox="1"/>
          <p:nvPr/>
        </p:nvSpPr>
        <p:spPr>
          <a:xfrm>
            <a:off x="369348" y="2330455"/>
            <a:ext cx="8384582" cy="923330"/>
          </a:xfrm>
          <a:prstGeom prst="rect">
            <a:avLst/>
          </a:prstGeom>
          <a:ln>
            <a:solidFill>
              <a:srgbClr val="932B3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FMC is an agricultural sciences company specializing in the production of agricultural solutions</a:t>
            </a:r>
          </a:p>
          <a:p>
            <a:pPr marL="742950" lvl="1" indent="-285750">
              <a:buFont typeface="Arial"/>
              <a:buChar char="•"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Crop protection, pest control, and specialty chemicals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0BFCA69-E365-0AED-7863-1A7A8994E0F6}"/>
              </a:ext>
            </a:extLst>
          </p:cNvPr>
          <p:cNvSpPr txBox="1"/>
          <p:nvPr/>
        </p:nvSpPr>
        <p:spPr>
          <a:xfrm>
            <a:off x="9126207" y="2324406"/>
            <a:ext cx="2613669" cy="3970318"/>
          </a:xfrm>
          <a:prstGeom prst="rect">
            <a:avLst/>
          </a:prstGeom>
          <a:ln>
            <a:solidFill>
              <a:srgbClr val="932B3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>
                <a:latin typeface="Georgia"/>
              </a:rPr>
              <a:t>Research and Development (R&amp;D)</a:t>
            </a:r>
          </a:p>
          <a:p>
            <a:pPr marL="742950" lvl="1" indent="-285750">
              <a:buFont typeface="Arial"/>
              <a:buChar char="•"/>
            </a:pPr>
            <a:r>
              <a:rPr lang="en-US">
                <a:latin typeface="Georgia"/>
              </a:rPr>
              <a:t>Ability to create new efficient and environmentally sustainable products</a:t>
            </a:r>
          </a:p>
          <a:p>
            <a:pPr lvl="1"/>
            <a:endParaRPr lang="en-US">
              <a:latin typeface="Georgia"/>
            </a:endParaRPr>
          </a:p>
          <a:p>
            <a:pPr marL="285750" indent="-285750">
              <a:buFont typeface="Arial"/>
              <a:buChar char="•"/>
            </a:pPr>
            <a:r>
              <a:rPr lang="en-US">
                <a:latin typeface="Georgia"/>
              </a:rPr>
              <a:t>Global Distribution Network</a:t>
            </a:r>
          </a:p>
          <a:p>
            <a:pPr marL="742950" lvl="1" indent="-285750">
              <a:buFont typeface="Arial"/>
              <a:buChar char="•"/>
            </a:pPr>
            <a:r>
              <a:rPr lang="en-US">
                <a:latin typeface="Georgia"/>
              </a:rPr>
              <a:t>Build and explore strategic partnerships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F10FF6B-6067-DEEC-3E9A-62030BB998F9}"/>
              </a:ext>
            </a:extLst>
          </p:cNvPr>
          <p:cNvSpPr txBox="1"/>
          <p:nvPr/>
        </p:nvSpPr>
        <p:spPr>
          <a:xfrm>
            <a:off x="-2583" y="6610027"/>
            <a:ext cx="2743200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>
                <a:solidFill>
                  <a:srgbClr val="727272"/>
                </a:solidFill>
              </a:rPr>
              <a:t>Source: FMC Corporation 2024 Annual Report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2CA957F-9EC0-8E55-56B9-CCB6B1F42AC6}"/>
              </a:ext>
            </a:extLst>
          </p:cNvPr>
          <p:cNvSpPr txBox="1"/>
          <p:nvPr/>
        </p:nvSpPr>
        <p:spPr>
          <a:xfrm>
            <a:off x="4750231" y="6610027"/>
            <a:ext cx="2743200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000">
                <a:solidFill>
                  <a:srgbClr val="727272"/>
                </a:solidFill>
              </a:rPr>
              <a:t>Annual Revenue from Various Products</a:t>
            </a:r>
          </a:p>
        </p:txBody>
      </p:sp>
      <p:pic>
        <p:nvPicPr>
          <p:cNvPr id="9" name="Picture 8" descr="A white rectangular object with black lines&#10;&#10;AI-generated content may be incorrect.">
            <a:extLst>
              <a:ext uri="{FF2B5EF4-FFF2-40B4-BE49-F238E27FC236}">
                <a16:creationId xmlns:a16="http://schemas.microsoft.com/office/drawing/2014/main" id="{F6FAC7B3-2740-34FA-7FE2-B0E18229A9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132" y="5060214"/>
            <a:ext cx="8481930" cy="1431442"/>
          </a:xfrm>
          <a:prstGeom prst="rect">
            <a:avLst/>
          </a:prstGeom>
        </p:spPr>
      </p:pic>
      <p:pic>
        <p:nvPicPr>
          <p:cNvPr id="8" name="Picture 7" descr="A close-up of a box&#10;&#10;AI-generated content may be incorrect.">
            <a:extLst>
              <a:ext uri="{FF2B5EF4-FFF2-40B4-BE49-F238E27FC236}">
                <a16:creationId xmlns:a16="http://schemas.microsoft.com/office/drawing/2014/main" id="{52631CAD-499F-4BFF-2B17-C169F5E831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92" y="3423118"/>
            <a:ext cx="8570678" cy="1637095"/>
          </a:xfrm>
          <a:prstGeom prst="rect">
            <a:avLst/>
          </a:prstGeom>
        </p:spPr>
      </p:pic>
      <p:pic>
        <p:nvPicPr>
          <p:cNvPr id="6" name="Picture 5" descr="FMC Logo PNG Transparent &amp; SVG Vector - Freebie Supply">
            <a:extLst>
              <a:ext uri="{FF2B5EF4-FFF2-40B4-BE49-F238E27FC236}">
                <a16:creationId xmlns:a16="http://schemas.microsoft.com/office/drawing/2014/main" id="{FC9EF783-F0EC-70CA-AB7F-8AFC37C45A13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026" t="31443" b="40322"/>
          <a:stretch/>
        </p:blipFill>
        <p:spPr>
          <a:xfrm>
            <a:off x="7402603" y="67733"/>
            <a:ext cx="2715076" cy="77455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C38BAE6-6307-9F09-F9E6-9CC285DC8637}"/>
                  </a:ext>
                </a:extLst>
              </p14:cNvPr>
              <p14:cNvContentPartPr/>
              <p14:nvPr/>
            </p14:nvContentPartPr>
            <p14:xfrm>
              <a:off x="8226851" y="6011018"/>
              <a:ext cx="368280" cy="230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C38BAE6-6307-9F09-F9E6-9CC285DC863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190851" y="5939018"/>
                <a:ext cx="439920" cy="16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EBE1CFBA-5167-F49B-2FF3-5205D44320BA}"/>
                  </a:ext>
                </a:extLst>
              </p14:cNvPr>
              <p14:cNvContentPartPr/>
              <p14:nvPr/>
            </p14:nvContentPartPr>
            <p14:xfrm>
              <a:off x="7069811" y="6008858"/>
              <a:ext cx="384840" cy="36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EBE1CFBA-5167-F49B-2FF3-5205D44320B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033777" y="5936858"/>
                <a:ext cx="456547" cy="144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445519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39A69D-248E-4023-3048-91AA602DAF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39AD38CE-7830-F79F-9ABB-88E36EFFAE43}"/>
              </a:ext>
            </a:extLst>
          </p:cNvPr>
          <p:cNvSpPr/>
          <p:nvPr/>
        </p:nvSpPr>
        <p:spPr>
          <a:xfrm>
            <a:off x="-3080" y="2949"/>
            <a:ext cx="12198063" cy="901615"/>
          </a:xfrm>
          <a:prstGeom prst="rect">
            <a:avLst/>
          </a:prstGeom>
          <a:solidFill>
            <a:srgbClr val="932B3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Fisher College of Business Logo PNG Transparent &amp; SVG Vector - Freebie  Supply">
            <a:extLst>
              <a:ext uri="{FF2B5EF4-FFF2-40B4-BE49-F238E27FC236}">
                <a16:creationId xmlns:a16="http://schemas.microsoft.com/office/drawing/2014/main" id="{86E943B2-D7D3-8602-444B-3D0CAA975A0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688" t="22327" r="5000" b="21855"/>
          <a:stretch/>
        </p:blipFill>
        <p:spPr>
          <a:xfrm>
            <a:off x="0" y="2145"/>
            <a:ext cx="1391119" cy="90261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1E1A474-DFAF-3374-C7B2-B497A8CDCD26}"/>
              </a:ext>
            </a:extLst>
          </p:cNvPr>
          <p:cNvSpPr txBox="1"/>
          <p:nvPr/>
        </p:nvSpPr>
        <p:spPr>
          <a:xfrm>
            <a:off x="8753930" y="135246"/>
            <a:ext cx="333663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>
                <a:solidFill>
                  <a:schemeClr val="bg1"/>
                </a:solidFill>
                <a:latin typeface="Georgia"/>
              </a:rPr>
              <a:t>FMC Corp (FMC)</a:t>
            </a:r>
          </a:p>
          <a:p>
            <a:pPr algn="r"/>
            <a:r>
              <a:rPr lang="en-US">
                <a:solidFill>
                  <a:schemeClr val="bg1"/>
                </a:solidFill>
                <a:latin typeface="Georgia"/>
              </a:rPr>
              <a:t>Business Analysis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A0FE19E-C87F-3BA3-045A-33EC1A933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5669" y="6492049"/>
            <a:ext cx="2743200" cy="365125"/>
          </a:xfrm>
        </p:spPr>
        <p:txBody>
          <a:bodyPr/>
          <a:lstStyle/>
          <a:p>
            <a:fld id="{330EA680-D336-4FF7-8B7A-9848BB0A1C32}" type="slidenum">
              <a:rPr lang="en-US" smtClean="0"/>
              <a:t>9</a:t>
            </a:fld>
            <a:endParaRPr lang="en-US"/>
          </a:p>
        </p:txBody>
      </p:sp>
      <p:pic>
        <p:nvPicPr>
          <p:cNvPr id="5" name="Picture 4" descr="A chart with numbers and a line graph&#10;&#10;AI-generated content may be incorrect.">
            <a:extLst>
              <a:ext uri="{FF2B5EF4-FFF2-40B4-BE49-F238E27FC236}">
                <a16:creationId xmlns:a16="http://schemas.microsoft.com/office/drawing/2014/main" id="{6D44BCFE-B036-FFDB-CC03-AEC8DA81DC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80" y="904564"/>
            <a:ext cx="7772400" cy="456255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09EB2D8-F75C-28F0-6467-67DD6EE7FCCF}"/>
              </a:ext>
            </a:extLst>
          </p:cNvPr>
          <p:cNvSpPr txBox="1"/>
          <p:nvPr/>
        </p:nvSpPr>
        <p:spPr>
          <a:xfrm>
            <a:off x="8014209" y="938854"/>
            <a:ext cx="3935884" cy="5909310"/>
          </a:xfrm>
          <a:prstGeom prst="rect">
            <a:avLst/>
          </a:prstGeom>
          <a:ln>
            <a:solidFill>
              <a:srgbClr val="932B3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latin typeface="Georgia"/>
              </a:rPr>
              <a:t>S&amp;P 500 Chemicals performance as of April 1</a:t>
            </a:r>
            <a:r>
              <a:rPr lang="en-US" b="1" baseline="30000">
                <a:latin typeface="Georgia"/>
              </a:rPr>
              <a:t>st</a:t>
            </a:r>
            <a:r>
              <a:rPr lang="en-US" b="1">
                <a:latin typeface="Georgia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US">
                <a:latin typeface="Georgia"/>
              </a:rPr>
              <a:t>YTD Return: (-5.83%)</a:t>
            </a:r>
          </a:p>
          <a:p>
            <a:pPr marL="285750" indent="-285750">
              <a:buFontTx/>
              <a:buChar char="-"/>
            </a:pPr>
            <a:r>
              <a:rPr lang="en-US">
                <a:latin typeface="Georgia"/>
              </a:rPr>
              <a:t>Top Performers in the Agricultural Chemicals Space (Peers): </a:t>
            </a:r>
          </a:p>
          <a:p>
            <a:pPr marL="742950" lvl="1" indent="-285750">
              <a:buFontTx/>
              <a:buChar char="-"/>
            </a:pPr>
            <a:r>
              <a:rPr lang="en-US">
                <a:latin typeface="Georgia"/>
              </a:rPr>
              <a:t>UPL LTD (+ 29.99%)</a:t>
            </a:r>
          </a:p>
          <a:p>
            <a:pPr marL="742950" lvl="1" indent="-285750">
              <a:buFontTx/>
              <a:buChar char="-"/>
            </a:pPr>
            <a:r>
              <a:rPr lang="en-US" err="1">
                <a:latin typeface="Georgia"/>
              </a:rPr>
              <a:t>Nufarm</a:t>
            </a:r>
            <a:r>
              <a:rPr lang="en-US">
                <a:latin typeface="Georgia"/>
              </a:rPr>
              <a:t> LTD (+12.15%)</a:t>
            </a:r>
          </a:p>
          <a:p>
            <a:r>
              <a:rPr lang="en-US" b="1">
                <a:latin typeface="Georgia"/>
              </a:rPr>
              <a:t>Key Business Drivers:</a:t>
            </a:r>
            <a:endParaRPr lang="en-US">
              <a:latin typeface="Georgia"/>
            </a:endParaRPr>
          </a:p>
          <a:p>
            <a:pPr marL="285750" indent="-285750">
              <a:buFontTx/>
              <a:buChar char="-"/>
            </a:pPr>
            <a:r>
              <a:rPr lang="en-US">
                <a:latin typeface="Georgia"/>
              </a:rPr>
              <a:t>Need for agricultural materials </a:t>
            </a:r>
          </a:p>
          <a:p>
            <a:pPr marL="285750" indent="-285750">
              <a:buFontTx/>
              <a:buChar char="-"/>
            </a:pPr>
            <a:r>
              <a:rPr lang="en-US">
                <a:latin typeface="Georgia"/>
              </a:rPr>
              <a:t>Commodities prices (corn. soybeans, cotton, etc.) </a:t>
            </a:r>
          </a:p>
          <a:p>
            <a:pPr marL="742950" lvl="1" indent="-285750">
              <a:buFontTx/>
              <a:buChar char="-"/>
            </a:pPr>
            <a:r>
              <a:rPr lang="en-US">
                <a:latin typeface="Georgia"/>
              </a:rPr>
              <a:t>Higher commodities prices incentivize farmers to produce more</a:t>
            </a:r>
          </a:p>
          <a:p>
            <a:pPr marL="285750" indent="-285750">
              <a:buFontTx/>
              <a:buChar char="-"/>
            </a:pPr>
            <a:r>
              <a:rPr lang="en-US">
                <a:latin typeface="Georgia"/>
              </a:rPr>
              <a:t>Seasonal needs for farming</a:t>
            </a:r>
          </a:p>
          <a:p>
            <a:pPr marL="742950" lvl="1" indent="-285750">
              <a:buFontTx/>
              <a:buChar char="-"/>
            </a:pPr>
            <a:r>
              <a:rPr lang="en-US">
                <a:latin typeface="Georgia"/>
              </a:rPr>
              <a:t>Include percentage</a:t>
            </a:r>
          </a:p>
          <a:p>
            <a:pPr marL="285750" indent="-285750">
              <a:buFontTx/>
              <a:buChar char="-"/>
            </a:pPr>
            <a:r>
              <a:rPr lang="en-US">
                <a:latin typeface="Georgia"/>
              </a:rPr>
              <a:t>Sustainable crop-protection </a:t>
            </a:r>
          </a:p>
          <a:p>
            <a:pPr marL="742950" lvl="1" indent="-285750">
              <a:buFontTx/>
              <a:buChar char="-"/>
            </a:pPr>
            <a:r>
              <a:rPr lang="en-US">
                <a:latin typeface="Georgia"/>
              </a:rPr>
              <a:t>Ever changing laws and regulations surrounding crop chemical usage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45A346-FDA3-5238-79AA-A0B202E47888}"/>
              </a:ext>
            </a:extLst>
          </p:cNvPr>
          <p:cNvSpPr txBox="1"/>
          <p:nvPr/>
        </p:nvSpPr>
        <p:spPr>
          <a:xfrm>
            <a:off x="-2583" y="6610027"/>
            <a:ext cx="2743200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>
                <a:solidFill>
                  <a:srgbClr val="727272"/>
                </a:solidFill>
              </a:rPr>
              <a:t>Source: FMC Corporation 2024 Annual Report 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781ED342-27CD-DE3B-2650-D328A54739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4899266"/>
              </p:ext>
            </p:extLst>
          </p:nvPr>
        </p:nvGraphicFramePr>
        <p:xfrm>
          <a:off x="3348538" y="5467123"/>
          <a:ext cx="4127666" cy="10973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0550">
                  <a:extLst>
                    <a:ext uri="{9D8B030D-6E8A-4147-A177-3AD203B41FA5}">
                      <a16:colId xmlns:a16="http://schemas.microsoft.com/office/drawing/2014/main" val="3692727329"/>
                    </a:ext>
                  </a:extLst>
                </a:gridCol>
                <a:gridCol w="1847116">
                  <a:extLst>
                    <a:ext uri="{9D8B030D-6E8A-4147-A177-3AD203B41FA5}">
                      <a16:colId xmlns:a16="http://schemas.microsoft.com/office/drawing/2014/main" val="2896498723"/>
                    </a:ext>
                  </a:extLst>
                </a:gridCol>
              </a:tblGrid>
              <a:tr h="353814">
                <a:tc>
                  <a:txBody>
                    <a:bodyPr/>
                    <a:lstStyle/>
                    <a:p>
                      <a: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Market Price:</a:t>
                      </a:r>
                    </a:p>
                  </a:txBody>
                  <a:tcPr>
                    <a:solidFill>
                      <a:srgbClr val="BB2A2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$35.48</a:t>
                      </a:r>
                    </a:p>
                  </a:txBody>
                  <a:tcPr>
                    <a:solidFill>
                      <a:srgbClr val="BB2A2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5420818"/>
                  </a:ext>
                </a:extLst>
              </a:tr>
              <a:tr h="356608">
                <a:tc>
                  <a:txBody>
                    <a:bodyPr/>
                    <a:lstStyle/>
                    <a:p>
                      <a:r>
                        <a:rPr lang="en-US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Shares Outstanding: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124.9 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9103720"/>
                  </a:ext>
                </a:extLst>
              </a:tr>
              <a:tr h="365850">
                <a:tc>
                  <a:txBody>
                    <a:bodyPr/>
                    <a:lstStyle/>
                    <a:p>
                      <a:r>
                        <a:rPr lang="en-US" b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P/E:</a:t>
                      </a:r>
                    </a:p>
                  </a:txBody>
                  <a:tcPr>
                    <a:solidFill>
                      <a:srgbClr val="BB2A2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10.61</a:t>
                      </a:r>
                    </a:p>
                  </a:txBody>
                  <a:tcPr>
                    <a:solidFill>
                      <a:srgbClr val="BB2A2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1718113"/>
                  </a:ext>
                </a:extLst>
              </a:tr>
            </a:tbl>
          </a:graphicData>
        </a:graphic>
      </p:graphicFrame>
      <p:pic>
        <p:nvPicPr>
          <p:cNvPr id="9" name="Picture 8" descr="FMC Logo PNG Transparent &amp; SVG Vector - Freebie Supply">
            <a:extLst>
              <a:ext uri="{FF2B5EF4-FFF2-40B4-BE49-F238E27FC236}">
                <a16:creationId xmlns:a16="http://schemas.microsoft.com/office/drawing/2014/main" id="{420D044C-CC1F-A9B2-E7C1-FEF4C27AE9A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026" t="31443" b="40322"/>
          <a:stretch/>
        </p:blipFill>
        <p:spPr>
          <a:xfrm>
            <a:off x="7402603" y="67733"/>
            <a:ext cx="2715076" cy="7745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F3048AF-14DB-71BE-0C6F-4B6D5DA49CCA}"/>
              </a:ext>
            </a:extLst>
          </p:cNvPr>
          <p:cNvSpPr txBox="1"/>
          <p:nvPr/>
        </p:nvSpPr>
        <p:spPr>
          <a:xfrm>
            <a:off x="447172" y="5554143"/>
            <a:ext cx="26323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**Mkt Cap: $4.43 B</a:t>
            </a:r>
          </a:p>
          <a:p>
            <a:r>
              <a:rPr lang="en-US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**EPS (TTM): 3.34</a:t>
            </a:r>
          </a:p>
          <a:p>
            <a:r>
              <a:rPr lang="en-US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**Beta: 0.82</a:t>
            </a:r>
          </a:p>
        </p:txBody>
      </p:sp>
    </p:spTree>
    <p:extLst>
      <p:ext uri="{BB962C8B-B14F-4D97-AF65-F5344CB8AC3E}">
        <p14:creationId xmlns:p14="http://schemas.microsoft.com/office/powerpoint/2010/main" val="42900372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1924</Words>
  <Application>Microsoft Macintosh PowerPoint</Application>
  <PresentationFormat>宽屏</PresentationFormat>
  <Paragraphs>393</Paragraphs>
  <Slides>23</Slides>
  <Notes>13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0" baseType="lpstr">
      <vt:lpstr>Aptos</vt:lpstr>
      <vt:lpstr>Aptos Display</vt:lpstr>
      <vt:lpstr>Arial</vt:lpstr>
      <vt:lpstr>Calibri</vt:lpstr>
      <vt:lpstr>Georgia</vt:lpstr>
      <vt:lpstr>Times New Roman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Gu, Bill</cp:lastModifiedBy>
  <cp:revision>2</cp:revision>
  <dcterms:created xsi:type="dcterms:W3CDTF">2025-02-19T01:11:18Z</dcterms:created>
  <dcterms:modified xsi:type="dcterms:W3CDTF">2025-04-08T22:09:06Z</dcterms:modified>
</cp:coreProperties>
</file>