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8" r:id="rId4"/>
    <p:sldId id="277" r:id="rId5"/>
    <p:sldId id="279" r:id="rId6"/>
    <p:sldId id="258" r:id="rId7"/>
    <p:sldId id="260" r:id="rId8"/>
    <p:sldId id="261" r:id="rId9"/>
    <p:sldId id="262" r:id="rId10"/>
    <p:sldId id="263" r:id="rId11"/>
    <p:sldId id="264" r:id="rId12"/>
    <p:sldId id="265" r:id="rId13"/>
    <p:sldId id="267" r:id="rId14"/>
    <p:sldId id="268" r:id="rId15"/>
    <p:sldId id="269" r:id="rId16"/>
    <p:sldId id="270" r:id="rId17"/>
    <p:sldId id="271" r:id="rId18"/>
    <p:sldId id="272" r:id="rId19"/>
    <p:sldId id="273" r:id="rId20"/>
    <p:sldId id="274" r:id="rId21"/>
    <p:sldId id="275" r:id="rId22"/>
    <p:sldId id="276" r:id="rId23"/>
    <p:sldId id="25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150E"/>
    <a:srgbClr val="61AFD8"/>
    <a:srgbClr val="FBC5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121351-4989-E8B1-DBAC-68F8CDDA2929}" v="665" dt="2025-12-02T01:09:09.823"/>
    <p1510:client id="{0C20DBC9-0A94-1F3E-529F-4EE7E20B012C}" v="8" dt="2025-12-02T22:38:24.105"/>
    <p1510:client id="{1B328F41-9BF3-A8A2-E88B-0C02E0DCD0CB}" v="1" dt="2025-12-02T13:52:59.494"/>
    <p1510:client id="{23572FB2-2C70-271B-8231-3B73C5E3782D}" v="2718" dt="2025-12-02T21:31:05.332"/>
    <p1510:client id="{25029713-B405-3316-A68D-BA9134837239}" v="425" dt="2025-12-01T22:18:14.690"/>
    <p1510:client id="{3EE178E2-A323-9A4D-FD3A-760A3139455A}" v="21" dt="2025-12-02T12:45:57.832"/>
    <p1510:client id="{811A075A-93EA-9878-054C-A5AC96EBB611}" v="202" dt="2025-12-02T21:39:05.896"/>
    <p1510:client id="{8DDD2310-90F2-5BFA-5D06-B7CEC086D6A4}" v="52" dt="2025-12-01T19:53:32.252"/>
    <p1510:client id="{B04F4A0A-BC09-BD07-4DDB-FEC5C57F9B45}" v="166" dt="2025-12-02T06:04:10.772"/>
    <p1510:client id="{B2E55A36-E396-41CA-3F1E-5F0B48FD90C6}" v="6" dt="2025-12-02T22:48:20.066"/>
    <p1510:client id="{C50E8CFE-310F-8369-6934-87F7C8BBFC54}" v="629" dt="2025-12-02T03:23:09.228"/>
    <p1510:client id="{D5C4DCE9-D2E2-A371-0660-ABB106C9E744}" v="498" dt="2025-12-02T05:51:00.693"/>
    <p1510:client id="{F97AC05C-8722-0C20-85C3-390849ED2AAE}" v="34" dt="2025-12-02T20:15:47.1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96"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diagrams/_rels/data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rawing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7342D0BB-43EA-4DD0-9C74-2666EEFE603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912F424-3E2A-40DB-82C4-35A789324DBB}">
      <dgm:prSet/>
      <dgm:spPr/>
      <dgm:t>
        <a:bodyPr/>
        <a:lstStyle/>
        <a:p>
          <a:r>
            <a:rPr lang="en-US"/>
            <a:t>Moderately underweight the S&amp;P 500 Materials sector overall (relative to the index weight) </a:t>
          </a:r>
        </a:p>
      </dgm:t>
    </dgm:pt>
    <dgm:pt modelId="{97425514-0A74-47E5-8C8A-4E15A62F12D2}" type="parTrans" cxnId="{EE25E77B-3AB3-4912-B3E6-0D06F80033B1}">
      <dgm:prSet/>
      <dgm:spPr/>
      <dgm:t>
        <a:bodyPr/>
        <a:lstStyle/>
        <a:p>
          <a:endParaRPr lang="en-US"/>
        </a:p>
      </dgm:t>
    </dgm:pt>
    <dgm:pt modelId="{09D2F6A3-0136-41DD-A372-4B72CC6DAD45}" type="sibTrans" cxnId="{EE25E77B-3AB3-4912-B3E6-0D06F80033B1}">
      <dgm:prSet/>
      <dgm:spPr/>
      <dgm:t>
        <a:bodyPr/>
        <a:lstStyle/>
        <a:p>
          <a:endParaRPr lang="en-US"/>
        </a:p>
      </dgm:t>
    </dgm:pt>
    <dgm:pt modelId="{208EBECB-F080-45DB-B0BE-EDF5AF211561}">
      <dgm:prSet/>
      <dgm:spPr/>
      <dgm:t>
        <a:bodyPr/>
        <a:lstStyle/>
        <a:p>
          <a:r>
            <a:rPr lang="en-US"/>
            <a:t>Positives: structural demand for critical minerals (EV's, grid storage, electric), packaging sector has defensive characteristics (can outperform in volatile market)</a:t>
          </a:r>
        </a:p>
      </dgm:t>
    </dgm:pt>
    <dgm:pt modelId="{6B749325-8F8C-4EC8-BBE5-FB2D370E35F1}" type="parTrans" cxnId="{4202A486-E090-4226-A40D-B3213D5222D0}">
      <dgm:prSet/>
      <dgm:spPr/>
      <dgm:t>
        <a:bodyPr/>
        <a:lstStyle/>
        <a:p>
          <a:endParaRPr lang="en-US"/>
        </a:p>
      </dgm:t>
    </dgm:pt>
    <dgm:pt modelId="{C8ADB3ED-D524-4063-9BB9-CF865901BD46}" type="sibTrans" cxnId="{4202A486-E090-4226-A40D-B3213D5222D0}">
      <dgm:prSet/>
      <dgm:spPr/>
      <dgm:t>
        <a:bodyPr/>
        <a:lstStyle/>
        <a:p>
          <a:endParaRPr lang="en-US"/>
        </a:p>
      </dgm:t>
    </dgm:pt>
    <dgm:pt modelId="{B7643F4B-0886-47CA-B081-27B4B604579C}">
      <dgm:prSet/>
      <dgm:spPr/>
      <dgm:t>
        <a:bodyPr/>
        <a:lstStyle/>
        <a:p>
          <a:r>
            <a:rPr lang="en-US"/>
            <a:t>Negatives: Chinese property demand uncertainty, macroeconomic risks, past performance</a:t>
          </a:r>
        </a:p>
      </dgm:t>
    </dgm:pt>
    <dgm:pt modelId="{673A20FE-9BD7-4C02-9518-A09B2DB92C25}" type="parTrans" cxnId="{A327749F-21C4-42F0-A4A9-20AE90DB0C60}">
      <dgm:prSet/>
      <dgm:spPr/>
      <dgm:t>
        <a:bodyPr/>
        <a:lstStyle/>
        <a:p>
          <a:endParaRPr lang="en-US"/>
        </a:p>
      </dgm:t>
    </dgm:pt>
    <dgm:pt modelId="{68FB9CBE-224A-458F-BB10-19F42D28F05C}" type="sibTrans" cxnId="{A327749F-21C4-42F0-A4A9-20AE90DB0C60}">
      <dgm:prSet/>
      <dgm:spPr/>
      <dgm:t>
        <a:bodyPr/>
        <a:lstStyle/>
        <a:p>
          <a:endParaRPr lang="en-US"/>
        </a:p>
      </dgm:t>
    </dgm:pt>
    <dgm:pt modelId="{1A9F4601-C528-4C39-8A84-3D897307A43E}">
      <dgm:prSet/>
      <dgm:spPr/>
      <dgm:t>
        <a:bodyPr/>
        <a:lstStyle/>
        <a:p>
          <a:r>
            <a:rPr lang="en-US"/>
            <a:t>Overweight: Paper/packaging (defensive), metals/mining</a:t>
          </a:r>
        </a:p>
      </dgm:t>
    </dgm:pt>
    <dgm:pt modelId="{D63B84D6-588B-450F-8D5E-C82994E1D7E3}" type="parTrans" cxnId="{510B2AB6-366D-45BC-AF8B-E90354BA968E}">
      <dgm:prSet/>
      <dgm:spPr/>
      <dgm:t>
        <a:bodyPr/>
        <a:lstStyle/>
        <a:p>
          <a:endParaRPr lang="en-US"/>
        </a:p>
      </dgm:t>
    </dgm:pt>
    <dgm:pt modelId="{3A899FFB-F032-433C-B9CB-4664934C411D}" type="sibTrans" cxnId="{510B2AB6-366D-45BC-AF8B-E90354BA968E}">
      <dgm:prSet/>
      <dgm:spPr/>
      <dgm:t>
        <a:bodyPr/>
        <a:lstStyle/>
        <a:p>
          <a:endParaRPr lang="en-US"/>
        </a:p>
      </dgm:t>
    </dgm:pt>
    <dgm:pt modelId="{9D5BA478-36EE-4378-A144-00E1CF3BC10C}">
      <dgm:prSet/>
      <dgm:spPr/>
      <dgm:t>
        <a:bodyPr/>
        <a:lstStyle/>
        <a:p>
          <a:r>
            <a:rPr lang="en-US"/>
            <a:t>Underweight: Chemicals, construction / raw materials</a:t>
          </a:r>
        </a:p>
      </dgm:t>
    </dgm:pt>
    <dgm:pt modelId="{36678EAF-30C6-4FD9-A17F-0A2C293D8D25}" type="parTrans" cxnId="{C31F88E4-32F4-494E-8259-C122D3164BB4}">
      <dgm:prSet/>
      <dgm:spPr/>
      <dgm:t>
        <a:bodyPr/>
        <a:lstStyle/>
        <a:p>
          <a:endParaRPr lang="en-US"/>
        </a:p>
      </dgm:t>
    </dgm:pt>
    <dgm:pt modelId="{FCAB02C3-CA66-4988-951B-4B0177B22B6E}" type="sibTrans" cxnId="{C31F88E4-32F4-494E-8259-C122D3164BB4}">
      <dgm:prSet/>
      <dgm:spPr/>
      <dgm:t>
        <a:bodyPr/>
        <a:lstStyle/>
        <a:p>
          <a:endParaRPr lang="en-US"/>
        </a:p>
      </dgm:t>
    </dgm:pt>
    <dgm:pt modelId="{A452F00B-A87E-4EBD-BE9E-E7904881CA41}" type="pres">
      <dgm:prSet presAssocID="{7342D0BB-43EA-4DD0-9C74-2666EEFE6039}" presName="root" presStyleCnt="0">
        <dgm:presLayoutVars>
          <dgm:dir/>
          <dgm:resizeHandles val="exact"/>
        </dgm:presLayoutVars>
      </dgm:prSet>
      <dgm:spPr/>
    </dgm:pt>
    <dgm:pt modelId="{3D786B63-64DF-4279-A637-72AC57AE3562}" type="pres">
      <dgm:prSet presAssocID="{C912F424-3E2A-40DB-82C4-35A789324DBB}" presName="compNode" presStyleCnt="0"/>
      <dgm:spPr/>
    </dgm:pt>
    <dgm:pt modelId="{B6194EFB-CF4E-4FF6-8CA2-EADCFE6AD52D}" type="pres">
      <dgm:prSet presAssocID="{C912F424-3E2A-40DB-82C4-35A789324DBB}" presName="bgRect" presStyleLbl="bgShp" presStyleIdx="0" presStyleCnt="5"/>
      <dgm:spPr/>
    </dgm:pt>
    <dgm:pt modelId="{D2BFD9B2-8BB4-4C23-AD1B-B805324A6FE0}" type="pres">
      <dgm:prSet presAssocID="{C912F424-3E2A-40DB-82C4-35A789324DB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ale"/>
        </a:ext>
      </dgm:extLst>
    </dgm:pt>
    <dgm:pt modelId="{BFA1C776-3516-4E37-84FF-0EC6A35C1431}" type="pres">
      <dgm:prSet presAssocID="{C912F424-3E2A-40DB-82C4-35A789324DBB}" presName="spaceRect" presStyleCnt="0"/>
      <dgm:spPr/>
    </dgm:pt>
    <dgm:pt modelId="{72F1203F-D1AD-4142-ACC1-DEB07D3B6310}" type="pres">
      <dgm:prSet presAssocID="{C912F424-3E2A-40DB-82C4-35A789324DBB}" presName="parTx" presStyleLbl="revTx" presStyleIdx="0" presStyleCnt="5">
        <dgm:presLayoutVars>
          <dgm:chMax val="0"/>
          <dgm:chPref val="0"/>
        </dgm:presLayoutVars>
      </dgm:prSet>
      <dgm:spPr/>
    </dgm:pt>
    <dgm:pt modelId="{F7B9FE7E-D6D6-4310-91C4-A063D9FA1B90}" type="pres">
      <dgm:prSet presAssocID="{09D2F6A3-0136-41DD-A372-4B72CC6DAD45}" presName="sibTrans" presStyleCnt="0"/>
      <dgm:spPr/>
    </dgm:pt>
    <dgm:pt modelId="{4124F0D0-F7D5-4C2B-A97B-F78F4A7C6C82}" type="pres">
      <dgm:prSet presAssocID="{208EBECB-F080-45DB-B0BE-EDF5AF211561}" presName="compNode" presStyleCnt="0"/>
      <dgm:spPr/>
    </dgm:pt>
    <dgm:pt modelId="{EBF3F807-1336-4C7F-84B4-74CD0F7250F0}" type="pres">
      <dgm:prSet presAssocID="{208EBECB-F080-45DB-B0BE-EDF5AF211561}" presName="bgRect" presStyleLbl="bgShp" presStyleIdx="1" presStyleCnt="5"/>
      <dgm:spPr/>
    </dgm:pt>
    <dgm:pt modelId="{2D573AEE-1376-4176-BA85-CA7E799E1D57}" type="pres">
      <dgm:prSet presAssocID="{208EBECB-F080-45DB-B0BE-EDF5AF21156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ement truck"/>
        </a:ext>
      </dgm:extLst>
    </dgm:pt>
    <dgm:pt modelId="{1C1324FC-7785-436B-8310-A618E2F47832}" type="pres">
      <dgm:prSet presAssocID="{208EBECB-F080-45DB-B0BE-EDF5AF211561}" presName="spaceRect" presStyleCnt="0"/>
      <dgm:spPr/>
    </dgm:pt>
    <dgm:pt modelId="{30429E3F-F920-44A4-9299-1B96C96DDBF9}" type="pres">
      <dgm:prSet presAssocID="{208EBECB-F080-45DB-B0BE-EDF5AF211561}" presName="parTx" presStyleLbl="revTx" presStyleIdx="1" presStyleCnt="5">
        <dgm:presLayoutVars>
          <dgm:chMax val="0"/>
          <dgm:chPref val="0"/>
        </dgm:presLayoutVars>
      </dgm:prSet>
      <dgm:spPr/>
    </dgm:pt>
    <dgm:pt modelId="{EE22A6C4-77A7-4EFA-B6E9-761DF677F9F0}" type="pres">
      <dgm:prSet presAssocID="{C8ADB3ED-D524-4063-9BB9-CF865901BD46}" presName="sibTrans" presStyleCnt="0"/>
      <dgm:spPr/>
    </dgm:pt>
    <dgm:pt modelId="{DE8A6F32-877D-409D-BA20-BDA257E81DDC}" type="pres">
      <dgm:prSet presAssocID="{B7643F4B-0886-47CA-B081-27B4B604579C}" presName="compNode" presStyleCnt="0"/>
      <dgm:spPr/>
    </dgm:pt>
    <dgm:pt modelId="{1F42AC1E-D376-4425-98B9-7585124D027A}" type="pres">
      <dgm:prSet presAssocID="{B7643F4B-0886-47CA-B081-27B4B604579C}" presName="bgRect" presStyleLbl="bgShp" presStyleIdx="2" presStyleCnt="5"/>
      <dgm:spPr/>
    </dgm:pt>
    <dgm:pt modelId="{9CEFB63B-C954-47A2-87B4-C27ACA562863}" type="pres">
      <dgm:prSet presAssocID="{B7643F4B-0886-47CA-B081-27B4B604579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wnward trend"/>
        </a:ext>
      </dgm:extLst>
    </dgm:pt>
    <dgm:pt modelId="{3C0532D0-3DD0-4CF8-BB55-FF4BC318D7B5}" type="pres">
      <dgm:prSet presAssocID="{B7643F4B-0886-47CA-B081-27B4B604579C}" presName="spaceRect" presStyleCnt="0"/>
      <dgm:spPr/>
    </dgm:pt>
    <dgm:pt modelId="{1A704BE0-8AB9-46A9-A956-08D54487AA88}" type="pres">
      <dgm:prSet presAssocID="{B7643F4B-0886-47CA-B081-27B4B604579C}" presName="parTx" presStyleLbl="revTx" presStyleIdx="2" presStyleCnt="5">
        <dgm:presLayoutVars>
          <dgm:chMax val="0"/>
          <dgm:chPref val="0"/>
        </dgm:presLayoutVars>
      </dgm:prSet>
      <dgm:spPr/>
    </dgm:pt>
    <dgm:pt modelId="{93C9EEDD-7D71-4DC3-A4A8-6E06936B9E3D}" type="pres">
      <dgm:prSet presAssocID="{68FB9CBE-224A-458F-BB10-19F42D28F05C}" presName="sibTrans" presStyleCnt="0"/>
      <dgm:spPr/>
    </dgm:pt>
    <dgm:pt modelId="{F369FD03-988D-4492-A046-B0B4D3E55356}" type="pres">
      <dgm:prSet presAssocID="{1A9F4601-C528-4C39-8A84-3D897307A43E}" presName="compNode" presStyleCnt="0"/>
      <dgm:spPr/>
    </dgm:pt>
    <dgm:pt modelId="{ECDAD2A0-90DF-4A0E-BA5C-9EA6C3E7065E}" type="pres">
      <dgm:prSet presAssocID="{1A9F4601-C528-4C39-8A84-3D897307A43E}" presName="bgRect" presStyleLbl="bgShp" presStyleIdx="3" presStyleCnt="5"/>
      <dgm:spPr/>
    </dgm:pt>
    <dgm:pt modelId="{B21C97EE-C2D3-4A43-B073-4C20359101C1}" type="pres">
      <dgm:prSet presAssocID="{1A9F4601-C528-4C39-8A84-3D897307A43E}"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ining Tools"/>
        </a:ext>
      </dgm:extLst>
    </dgm:pt>
    <dgm:pt modelId="{9BC587DF-B8A8-488B-90F3-58B974627222}" type="pres">
      <dgm:prSet presAssocID="{1A9F4601-C528-4C39-8A84-3D897307A43E}" presName="spaceRect" presStyleCnt="0"/>
      <dgm:spPr/>
    </dgm:pt>
    <dgm:pt modelId="{B6B64978-DF24-422A-8126-9FEC5F144802}" type="pres">
      <dgm:prSet presAssocID="{1A9F4601-C528-4C39-8A84-3D897307A43E}" presName="parTx" presStyleLbl="revTx" presStyleIdx="3" presStyleCnt="5">
        <dgm:presLayoutVars>
          <dgm:chMax val="0"/>
          <dgm:chPref val="0"/>
        </dgm:presLayoutVars>
      </dgm:prSet>
      <dgm:spPr/>
    </dgm:pt>
    <dgm:pt modelId="{009DEC94-8C62-423B-9BC1-2C8E6F626BFD}" type="pres">
      <dgm:prSet presAssocID="{3A899FFB-F032-433C-B9CB-4664934C411D}" presName="sibTrans" presStyleCnt="0"/>
      <dgm:spPr/>
    </dgm:pt>
    <dgm:pt modelId="{A5546F92-6AAA-4230-B642-D5D831B74AAE}" type="pres">
      <dgm:prSet presAssocID="{9D5BA478-36EE-4378-A144-00E1CF3BC10C}" presName="compNode" presStyleCnt="0"/>
      <dgm:spPr/>
    </dgm:pt>
    <dgm:pt modelId="{AA116AA2-2056-41BA-9ABC-26208F0BCBF5}" type="pres">
      <dgm:prSet presAssocID="{9D5BA478-36EE-4378-A144-00E1CF3BC10C}" presName="bgRect" presStyleLbl="bgShp" presStyleIdx="4" presStyleCnt="5"/>
      <dgm:spPr/>
    </dgm:pt>
    <dgm:pt modelId="{03E30C60-005E-466B-84A6-EFC5612BBF16}" type="pres">
      <dgm:prSet presAssocID="{9D5BA478-36EE-4378-A144-00E1CF3BC10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lask"/>
        </a:ext>
      </dgm:extLst>
    </dgm:pt>
    <dgm:pt modelId="{03FCEEEC-7970-423C-BEA3-45E2B79337C3}" type="pres">
      <dgm:prSet presAssocID="{9D5BA478-36EE-4378-A144-00E1CF3BC10C}" presName="spaceRect" presStyleCnt="0"/>
      <dgm:spPr/>
    </dgm:pt>
    <dgm:pt modelId="{14663D87-9E68-4C67-9B36-5CAED0FE9035}" type="pres">
      <dgm:prSet presAssocID="{9D5BA478-36EE-4378-A144-00E1CF3BC10C}" presName="parTx" presStyleLbl="revTx" presStyleIdx="4" presStyleCnt="5">
        <dgm:presLayoutVars>
          <dgm:chMax val="0"/>
          <dgm:chPref val="0"/>
        </dgm:presLayoutVars>
      </dgm:prSet>
      <dgm:spPr/>
    </dgm:pt>
  </dgm:ptLst>
  <dgm:cxnLst>
    <dgm:cxn modelId="{59D1E634-7F04-426A-9BD2-1D23AF505D68}" type="presOf" srcId="{B7643F4B-0886-47CA-B081-27B4B604579C}" destId="{1A704BE0-8AB9-46A9-A956-08D54487AA88}" srcOrd="0" destOrd="0" presId="urn:microsoft.com/office/officeart/2018/2/layout/IconVerticalSolidList"/>
    <dgm:cxn modelId="{DEE2193A-ABAE-4EF0-8567-48A8E3F73662}" type="presOf" srcId="{208EBECB-F080-45DB-B0BE-EDF5AF211561}" destId="{30429E3F-F920-44A4-9299-1B96C96DDBF9}" srcOrd="0" destOrd="0" presId="urn:microsoft.com/office/officeart/2018/2/layout/IconVerticalSolidList"/>
    <dgm:cxn modelId="{AC23706F-4254-4D12-B714-A6EAF45C5F67}" type="presOf" srcId="{1A9F4601-C528-4C39-8A84-3D897307A43E}" destId="{B6B64978-DF24-422A-8126-9FEC5F144802}" srcOrd="0" destOrd="0" presId="urn:microsoft.com/office/officeart/2018/2/layout/IconVerticalSolidList"/>
    <dgm:cxn modelId="{EE25E77B-3AB3-4912-B3E6-0D06F80033B1}" srcId="{7342D0BB-43EA-4DD0-9C74-2666EEFE6039}" destId="{C912F424-3E2A-40DB-82C4-35A789324DBB}" srcOrd="0" destOrd="0" parTransId="{97425514-0A74-47E5-8C8A-4E15A62F12D2}" sibTransId="{09D2F6A3-0136-41DD-A372-4B72CC6DAD45}"/>
    <dgm:cxn modelId="{13A82C7F-1D7F-4FA7-B1CB-C45339CD2A6E}" type="presOf" srcId="{7342D0BB-43EA-4DD0-9C74-2666EEFE6039}" destId="{A452F00B-A87E-4EBD-BE9E-E7904881CA41}" srcOrd="0" destOrd="0" presId="urn:microsoft.com/office/officeart/2018/2/layout/IconVerticalSolidList"/>
    <dgm:cxn modelId="{4202A486-E090-4226-A40D-B3213D5222D0}" srcId="{7342D0BB-43EA-4DD0-9C74-2666EEFE6039}" destId="{208EBECB-F080-45DB-B0BE-EDF5AF211561}" srcOrd="1" destOrd="0" parTransId="{6B749325-8F8C-4EC8-BBE5-FB2D370E35F1}" sibTransId="{C8ADB3ED-D524-4063-9BB9-CF865901BD46}"/>
    <dgm:cxn modelId="{A327749F-21C4-42F0-A4A9-20AE90DB0C60}" srcId="{7342D0BB-43EA-4DD0-9C74-2666EEFE6039}" destId="{B7643F4B-0886-47CA-B081-27B4B604579C}" srcOrd="2" destOrd="0" parTransId="{673A20FE-9BD7-4C02-9518-A09B2DB92C25}" sibTransId="{68FB9CBE-224A-458F-BB10-19F42D28F05C}"/>
    <dgm:cxn modelId="{510B2AB6-366D-45BC-AF8B-E90354BA968E}" srcId="{7342D0BB-43EA-4DD0-9C74-2666EEFE6039}" destId="{1A9F4601-C528-4C39-8A84-3D897307A43E}" srcOrd="3" destOrd="0" parTransId="{D63B84D6-588B-450F-8D5E-C82994E1D7E3}" sibTransId="{3A899FFB-F032-433C-B9CB-4664934C411D}"/>
    <dgm:cxn modelId="{438B70CA-3FBA-4D57-8595-FEFF0B1F81FF}" type="presOf" srcId="{C912F424-3E2A-40DB-82C4-35A789324DBB}" destId="{72F1203F-D1AD-4142-ACC1-DEB07D3B6310}" srcOrd="0" destOrd="0" presId="urn:microsoft.com/office/officeart/2018/2/layout/IconVerticalSolidList"/>
    <dgm:cxn modelId="{C31F88E4-32F4-494E-8259-C122D3164BB4}" srcId="{7342D0BB-43EA-4DD0-9C74-2666EEFE6039}" destId="{9D5BA478-36EE-4378-A144-00E1CF3BC10C}" srcOrd="4" destOrd="0" parTransId="{36678EAF-30C6-4FD9-A17F-0A2C293D8D25}" sibTransId="{FCAB02C3-CA66-4988-951B-4B0177B22B6E}"/>
    <dgm:cxn modelId="{277736EE-6FDE-4036-B738-85201A3B23B7}" type="presOf" srcId="{9D5BA478-36EE-4378-A144-00E1CF3BC10C}" destId="{14663D87-9E68-4C67-9B36-5CAED0FE9035}" srcOrd="0" destOrd="0" presId="urn:microsoft.com/office/officeart/2018/2/layout/IconVerticalSolidList"/>
    <dgm:cxn modelId="{BD0C82DC-1C98-4C6C-8C5C-0CF17207F76F}" type="presParOf" srcId="{A452F00B-A87E-4EBD-BE9E-E7904881CA41}" destId="{3D786B63-64DF-4279-A637-72AC57AE3562}" srcOrd="0" destOrd="0" presId="urn:microsoft.com/office/officeart/2018/2/layout/IconVerticalSolidList"/>
    <dgm:cxn modelId="{56271951-9269-4490-B96D-F13F511EB2C0}" type="presParOf" srcId="{3D786B63-64DF-4279-A637-72AC57AE3562}" destId="{B6194EFB-CF4E-4FF6-8CA2-EADCFE6AD52D}" srcOrd="0" destOrd="0" presId="urn:microsoft.com/office/officeart/2018/2/layout/IconVerticalSolidList"/>
    <dgm:cxn modelId="{D506E58D-2470-44C2-B2C4-D95EE73A211A}" type="presParOf" srcId="{3D786B63-64DF-4279-A637-72AC57AE3562}" destId="{D2BFD9B2-8BB4-4C23-AD1B-B805324A6FE0}" srcOrd="1" destOrd="0" presId="urn:microsoft.com/office/officeart/2018/2/layout/IconVerticalSolidList"/>
    <dgm:cxn modelId="{1FB9150D-8E21-4B70-A623-F49ACB323CCB}" type="presParOf" srcId="{3D786B63-64DF-4279-A637-72AC57AE3562}" destId="{BFA1C776-3516-4E37-84FF-0EC6A35C1431}" srcOrd="2" destOrd="0" presId="urn:microsoft.com/office/officeart/2018/2/layout/IconVerticalSolidList"/>
    <dgm:cxn modelId="{9D917BA9-B24F-436A-BB34-655B774763E2}" type="presParOf" srcId="{3D786B63-64DF-4279-A637-72AC57AE3562}" destId="{72F1203F-D1AD-4142-ACC1-DEB07D3B6310}" srcOrd="3" destOrd="0" presId="urn:microsoft.com/office/officeart/2018/2/layout/IconVerticalSolidList"/>
    <dgm:cxn modelId="{69451D06-6CA7-41E6-9C26-4AB8F4BB638D}" type="presParOf" srcId="{A452F00B-A87E-4EBD-BE9E-E7904881CA41}" destId="{F7B9FE7E-D6D6-4310-91C4-A063D9FA1B90}" srcOrd="1" destOrd="0" presId="urn:microsoft.com/office/officeart/2018/2/layout/IconVerticalSolidList"/>
    <dgm:cxn modelId="{3DEB648F-E181-4D81-834A-CA12CBFA0DD7}" type="presParOf" srcId="{A452F00B-A87E-4EBD-BE9E-E7904881CA41}" destId="{4124F0D0-F7D5-4C2B-A97B-F78F4A7C6C82}" srcOrd="2" destOrd="0" presId="urn:microsoft.com/office/officeart/2018/2/layout/IconVerticalSolidList"/>
    <dgm:cxn modelId="{2DCC5367-F098-451A-8A40-CE124DB21FCA}" type="presParOf" srcId="{4124F0D0-F7D5-4C2B-A97B-F78F4A7C6C82}" destId="{EBF3F807-1336-4C7F-84B4-74CD0F7250F0}" srcOrd="0" destOrd="0" presId="urn:microsoft.com/office/officeart/2018/2/layout/IconVerticalSolidList"/>
    <dgm:cxn modelId="{FF294AAC-B74A-460F-A5DE-9D4F76A6E446}" type="presParOf" srcId="{4124F0D0-F7D5-4C2B-A97B-F78F4A7C6C82}" destId="{2D573AEE-1376-4176-BA85-CA7E799E1D57}" srcOrd="1" destOrd="0" presId="urn:microsoft.com/office/officeart/2018/2/layout/IconVerticalSolidList"/>
    <dgm:cxn modelId="{E6598C55-047F-4031-81B1-48C6DA028CCD}" type="presParOf" srcId="{4124F0D0-F7D5-4C2B-A97B-F78F4A7C6C82}" destId="{1C1324FC-7785-436B-8310-A618E2F47832}" srcOrd="2" destOrd="0" presId="urn:microsoft.com/office/officeart/2018/2/layout/IconVerticalSolidList"/>
    <dgm:cxn modelId="{D839A492-BB0D-41F9-9622-08C1E0874CD2}" type="presParOf" srcId="{4124F0D0-F7D5-4C2B-A97B-F78F4A7C6C82}" destId="{30429E3F-F920-44A4-9299-1B96C96DDBF9}" srcOrd="3" destOrd="0" presId="urn:microsoft.com/office/officeart/2018/2/layout/IconVerticalSolidList"/>
    <dgm:cxn modelId="{23751D86-3C1D-4C2D-931D-A9E39B836D5F}" type="presParOf" srcId="{A452F00B-A87E-4EBD-BE9E-E7904881CA41}" destId="{EE22A6C4-77A7-4EFA-B6E9-761DF677F9F0}" srcOrd="3" destOrd="0" presId="urn:microsoft.com/office/officeart/2018/2/layout/IconVerticalSolidList"/>
    <dgm:cxn modelId="{379F39B4-85E9-41AA-9B52-FD79740A95F4}" type="presParOf" srcId="{A452F00B-A87E-4EBD-BE9E-E7904881CA41}" destId="{DE8A6F32-877D-409D-BA20-BDA257E81DDC}" srcOrd="4" destOrd="0" presId="urn:microsoft.com/office/officeart/2018/2/layout/IconVerticalSolidList"/>
    <dgm:cxn modelId="{B4B7E06A-AA27-4107-BB70-B4B2F8941816}" type="presParOf" srcId="{DE8A6F32-877D-409D-BA20-BDA257E81DDC}" destId="{1F42AC1E-D376-4425-98B9-7585124D027A}" srcOrd="0" destOrd="0" presId="urn:microsoft.com/office/officeart/2018/2/layout/IconVerticalSolidList"/>
    <dgm:cxn modelId="{FF82CFA9-1150-43CF-BE7F-8E12849A360F}" type="presParOf" srcId="{DE8A6F32-877D-409D-BA20-BDA257E81DDC}" destId="{9CEFB63B-C954-47A2-87B4-C27ACA562863}" srcOrd="1" destOrd="0" presId="urn:microsoft.com/office/officeart/2018/2/layout/IconVerticalSolidList"/>
    <dgm:cxn modelId="{6BF07537-C4D4-4780-B4CC-A027110510E6}" type="presParOf" srcId="{DE8A6F32-877D-409D-BA20-BDA257E81DDC}" destId="{3C0532D0-3DD0-4CF8-BB55-FF4BC318D7B5}" srcOrd="2" destOrd="0" presId="urn:microsoft.com/office/officeart/2018/2/layout/IconVerticalSolidList"/>
    <dgm:cxn modelId="{2AC80722-A416-452B-B6D6-2F132E9A7738}" type="presParOf" srcId="{DE8A6F32-877D-409D-BA20-BDA257E81DDC}" destId="{1A704BE0-8AB9-46A9-A956-08D54487AA88}" srcOrd="3" destOrd="0" presId="urn:microsoft.com/office/officeart/2018/2/layout/IconVerticalSolidList"/>
    <dgm:cxn modelId="{A9764324-9A4F-4C26-A958-25A977C70AB0}" type="presParOf" srcId="{A452F00B-A87E-4EBD-BE9E-E7904881CA41}" destId="{93C9EEDD-7D71-4DC3-A4A8-6E06936B9E3D}" srcOrd="5" destOrd="0" presId="urn:microsoft.com/office/officeart/2018/2/layout/IconVerticalSolidList"/>
    <dgm:cxn modelId="{9D97D440-7872-41EA-9A54-15E2B1BBBE21}" type="presParOf" srcId="{A452F00B-A87E-4EBD-BE9E-E7904881CA41}" destId="{F369FD03-988D-4492-A046-B0B4D3E55356}" srcOrd="6" destOrd="0" presId="urn:microsoft.com/office/officeart/2018/2/layout/IconVerticalSolidList"/>
    <dgm:cxn modelId="{9BD8F41A-CA77-495F-8BCC-9A72FE531041}" type="presParOf" srcId="{F369FD03-988D-4492-A046-B0B4D3E55356}" destId="{ECDAD2A0-90DF-4A0E-BA5C-9EA6C3E7065E}" srcOrd="0" destOrd="0" presId="urn:microsoft.com/office/officeart/2018/2/layout/IconVerticalSolidList"/>
    <dgm:cxn modelId="{E6569E97-4F9C-4CDA-8F49-1A81AE586637}" type="presParOf" srcId="{F369FD03-988D-4492-A046-B0B4D3E55356}" destId="{B21C97EE-C2D3-4A43-B073-4C20359101C1}" srcOrd="1" destOrd="0" presId="urn:microsoft.com/office/officeart/2018/2/layout/IconVerticalSolidList"/>
    <dgm:cxn modelId="{FDECCB65-2566-4009-919A-B0DCF2DEDAC1}" type="presParOf" srcId="{F369FD03-988D-4492-A046-B0B4D3E55356}" destId="{9BC587DF-B8A8-488B-90F3-58B974627222}" srcOrd="2" destOrd="0" presId="urn:microsoft.com/office/officeart/2018/2/layout/IconVerticalSolidList"/>
    <dgm:cxn modelId="{5C3C4570-5869-40CD-9757-997C9B64DA1F}" type="presParOf" srcId="{F369FD03-988D-4492-A046-B0B4D3E55356}" destId="{B6B64978-DF24-422A-8126-9FEC5F144802}" srcOrd="3" destOrd="0" presId="urn:microsoft.com/office/officeart/2018/2/layout/IconVerticalSolidList"/>
    <dgm:cxn modelId="{3A455769-BD27-44A0-AA39-23812D3CE159}" type="presParOf" srcId="{A452F00B-A87E-4EBD-BE9E-E7904881CA41}" destId="{009DEC94-8C62-423B-9BC1-2C8E6F626BFD}" srcOrd="7" destOrd="0" presId="urn:microsoft.com/office/officeart/2018/2/layout/IconVerticalSolidList"/>
    <dgm:cxn modelId="{BBD9E1ED-F9A9-429C-BAF8-5C6EC557EC0D}" type="presParOf" srcId="{A452F00B-A87E-4EBD-BE9E-E7904881CA41}" destId="{A5546F92-6AAA-4230-B642-D5D831B74AAE}" srcOrd="8" destOrd="0" presId="urn:microsoft.com/office/officeart/2018/2/layout/IconVerticalSolidList"/>
    <dgm:cxn modelId="{4BA0082C-E947-4ADC-8C72-D2778F946DF3}" type="presParOf" srcId="{A5546F92-6AAA-4230-B642-D5D831B74AAE}" destId="{AA116AA2-2056-41BA-9ABC-26208F0BCBF5}" srcOrd="0" destOrd="0" presId="urn:microsoft.com/office/officeart/2018/2/layout/IconVerticalSolidList"/>
    <dgm:cxn modelId="{90E6726A-3596-4399-8463-A5A22634AB76}" type="presParOf" srcId="{A5546F92-6AAA-4230-B642-D5D831B74AAE}" destId="{03E30C60-005E-466B-84A6-EFC5612BBF16}" srcOrd="1" destOrd="0" presId="urn:microsoft.com/office/officeart/2018/2/layout/IconVerticalSolidList"/>
    <dgm:cxn modelId="{7F1684B2-CCCA-4E78-9726-459A33A86CA0}" type="presParOf" srcId="{A5546F92-6AAA-4230-B642-D5D831B74AAE}" destId="{03FCEEEC-7970-423C-BEA3-45E2B79337C3}" srcOrd="2" destOrd="0" presId="urn:microsoft.com/office/officeart/2018/2/layout/IconVerticalSolidList"/>
    <dgm:cxn modelId="{235BE702-60E8-4FDE-9604-4D4D5E5CA212}" type="presParOf" srcId="{A5546F92-6AAA-4230-B642-D5D831B74AAE}" destId="{14663D87-9E68-4C67-9B36-5CAED0FE903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3A7B85-1902-4D70-9520-F1CB26594788}"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1767400C-422A-493E-9328-02CC02C1AB27}">
      <dgm:prSet/>
      <dgm:spPr/>
      <dgm:t>
        <a:bodyPr/>
        <a:lstStyle/>
        <a:p>
          <a:pPr>
            <a:lnSpc>
              <a:spcPct val="100000"/>
            </a:lnSpc>
          </a:pPr>
          <a:r>
            <a:rPr lang="en-US"/>
            <a:t>Competitive advantage in large-scale operating model (vertically integrated)</a:t>
          </a:r>
        </a:p>
      </dgm:t>
    </dgm:pt>
    <dgm:pt modelId="{55A256CA-EB37-4E1F-84BB-7540FCC492A5}" type="parTrans" cxnId="{0D8EDB31-C09B-4044-B518-C4BFBAF5A1CA}">
      <dgm:prSet/>
      <dgm:spPr/>
      <dgm:t>
        <a:bodyPr/>
        <a:lstStyle/>
        <a:p>
          <a:endParaRPr lang="en-US"/>
        </a:p>
      </dgm:t>
    </dgm:pt>
    <dgm:pt modelId="{C90E9483-0021-4029-AB5E-F29FBF422403}" type="sibTrans" cxnId="{0D8EDB31-C09B-4044-B518-C4BFBAF5A1CA}">
      <dgm:prSet/>
      <dgm:spPr/>
      <dgm:t>
        <a:bodyPr/>
        <a:lstStyle/>
        <a:p>
          <a:pPr>
            <a:lnSpc>
              <a:spcPct val="100000"/>
            </a:lnSpc>
          </a:pPr>
          <a:endParaRPr lang="en-US"/>
        </a:p>
      </dgm:t>
    </dgm:pt>
    <dgm:pt modelId="{35286FCC-7B0F-48CE-814F-E6FB6023EE4E}">
      <dgm:prSet/>
      <dgm:spPr/>
      <dgm:t>
        <a:bodyPr/>
        <a:lstStyle/>
        <a:p>
          <a:pPr>
            <a:lnSpc>
              <a:spcPct val="100000"/>
            </a:lnSpc>
          </a:pPr>
          <a:r>
            <a:rPr lang="en-US"/>
            <a:t>Leader in sustainable and renewable packaging </a:t>
          </a:r>
        </a:p>
      </dgm:t>
    </dgm:pt>
    <dgm:pt modelId="{50064D54-629B-4442-9AC7-4B67C50C06DE}" type="parTrans" cxnId="{DCFBDC14-7F6C-4874-B9B1-5DC3B84FACD4}">
      <dgm:prSet/>
      <dgm:spPr/>
      <dgm:t>
        <a:bodyPr/>
        <a:lstStyle/>
        <a:p>
          <a:endParaRPr lang="en-US"/>
        </a:p>
      </dgm:t>
    </dgm:pt>
    <dgm:pt modelId="{0D000803-0890-4571-9254-95674AC046CE}" type="sibTrans" cxnId="{DCFBDC14-7F6C-4874-B9B1-5DC3B84FACD4}">
      <dgm:prSet/>
      <dgm:spPr/>
      <dgm:t>
        <a:bodyPr/>
        <a:lstStyle/>
        <a:p>
          <a:pPr>
            <a:lnSpc>
              <a:spcPct val="100000"/>
            </a:lnSpc>
          </a:pPr>
          <a:endParaRPr lang="en-US"/>
        </a:p>
      </dgm:t>
    </dgm:pt>
    <dgm:pt modelId="{27F71E3C-592A-4C9E-A780-5DFE284A7BCD}">
      <dgm:prSet/>
      <dgm:spPr/>
      <dgm:t>
        <a:bodyPr/>
        <a:lstStyle/>
        <a:p>
          <a:pPr>
            <a:lnSpc>
              <a:spcPct val="100000"/>
            </a:lnSpc>
          </a:pPr>
          <a:r>
            <a:rPr lang="en-US"/>
            <a:t>80/20 approach and simplified business segments</a:t>
          </a:r>
        </a:p>
      </dgm:t>
    </dgm:pt>
    <dgm:pt modelId="{AC6D2129-E9DE-4C7C-90C1-F6F09877EF30}" type="parTrans" cxnId="{8C99E443-2006-4A3A-AEE5-C9E6633F9CEA}">
      <dgm:prSet/>
      <dgm:spPr/>
      <dgm:t>
        <a:bodyPr/>
        <a:lstStyle/>
        <a:p>
          <a:endParaRPr lang="en-US"/>
        </a:p>
      </dgm:t>
    </dgm:pt>
    <dgm:pt modelId="{421B8648-3AE8-4B4D-938B-FD3B991C75B9}" type="sibTrans" cxnId="{8C99E443-2006-4A3A-AEE5-C9E6633F9CEA}">
      <dgm:prSet/>
      <dgm:spPr/>
      <dgm:t>
        <a:bodyPr/>
        <a:lstStyle/>
        <a:p>
          <a:pPr>
            <a:lnSpc>
              <a:spcPct val="100000"/>
            </a:lnSpc>
          </a:pPr>
          <a:endParaRPr lang="en-US"/>
        </a:p>
      </dgm:t>
    </dgm:pt>
    <dgm:pt modelId="{4C1A55FC-EBE6-4747-A431-423914F78D66}">
      <dgm:prSet/>
      <dgm:spPr/>
      <dgm:t>
        <a:bodyPr/>
        <a:lstStyle/>
        <a:p>
          <a:pPr>
            <a:lnSpc>
              <a:spcPct val="100000"/>
            </a:lnSpc>
          </a:pPr>
          <a:r>
            <a:rPr lang="en-US"/>
            <a:t>Recent DS Smith Merger presents opportunities and risk</a:t>
          </a:r>
        </a:p>
      </dgm:t>
    </dgm:pt>
    <dgm:pt modelId="{68B3A482-CDE5-44CE-AA73-AC2A4AAD3918}" type="parTrans" cxnId="{14CE07DC-49FF-4A68-9024-54655C4EDAF7}">
      <dgm:prSet/>
      <dgm:spPr/>
      <dgm:t>
        <a:bodyPr/>
        <a:lstStyle/>
        <a:p>
          <a:endParaRPr lang="en-US"/>
        </a:p>
      </dgm:t>
    </dgm:pt>
    <dgm:pt modelId="{6F4B7229-7178-40CE-A96F-56AF968963B6}" type="sibTrans" cxnId="{14CE07DC-49FF-4A68-9024-54655C4EDAF7}">
      <dgm:prSet/>
      <dgm:spPr/>
      <dgm:t>
        <a:bodyPr/>
        <a:lstStyle/>
        <a:p>
          <a:pPr>
            <a:lnSpc>
              <a:spcPct val="100000"/>
            </a:lnSpc>
          </a:pPr>
          <a:endParaRPr lang="en-US"/>
        </a:p>
      </dgm:t>
    </dgm:pt>
    <dgm:pt modelId="{4331FCC9-C06A-4673-B6E2-33F39D539398}">
      <dgm:prSet/>
      <dgm:spPr/>
      <dgm:t>
        <a:bodyPr/>
        <a:lstStyle/>
        <a:p>
          <a:pPr>
            <a:lnSpc>
              <a:spcPct val="100000"/>
            </a:lnSpc>
          </a:pPr>
          <a:r>
            <a:rPr lang="en-US"/>
            <a:t>Risk of demand remaining soft and increased use of GLP-1s impacting food and beverage corrugated demand</a:t>
          </a:r>
        </a:p>
      </dgm:t>
    </dgm:pt>
    <dgm:pt modelId="{A7D738BC-5A3C-48E0-BF52-26349DFBA384}" type="parTrans" cxnId="{AC72FE18-A952-4BCF-B7BE-E3FC0F085F29}">
      <dgm:prSet/>
      <dgm:spPr/>
      <dgm:t>
        <a:bodyPr/>
        <a:lstStyle/>
        <a:p>
          <a:endParaRPr lang="en-US"/>
        </a:p>
      </dgm:t>
    </dgm:pt>
    <dgm:pt modelId="{2AE84DE7-299A-4836-BD0C-C888F46062BC}" type="sibTrans" cxnId="{AC72FE18-A952-4BCF-B7BE-E3FC0F085F29}">
      <dgm:prSet/>
      <dgm:spPr/>
      <dgm:t>
        <a:bodyPr/>
        <a:lstStyle/>
        <a:p>
          <a:endParaRPr lang="en-US"/>
        </a:p>
      </dgm:t>
    </dgm:pt>
    <dgm:pt modelId="{1FCD4FAC-86EC-4EDF-B2D9-F3563E57E0E7}" type="pres">
      <dgm:prSet presAssocID="{EF3A7B85-1902-4D70-9520-F1CB26594788}" presName="root" presStyleCnt="0">
        <dgm:presLayoutVars>
          <dgm:dir/>
          <dgm:resizeHandles val="exact"/>
        </dgm:presLayoutVars>
      </dgm:prSet>
      <dgm:spPr/>
    </dgm:pt>
    <dgm:pt modelId="{E59320B1-0CE3-40EB-85A7-0311672DF352}" type="pres">
      <dgm:prSet presAssocID="{EF3A7B85-1902-4D70-9520-F1CB26594788}" presName="container" presStyleCnt="0">
        <dgm:presLayoutVars>
          <dgm:dir/>
          <dgm:resizeHandles val="exact"/>
        </dgm:presLayoutVars>
      </dgm:prSet>
      <dgm:spPr/>
    </dgm:pt>
    <dgm:pt modelId="{B57F5227-7E49-4B3F-8E64-3F0B427F8194}" type="pres">
      <dgm:prSet presAssocID="{1767400C-422A-493E-9328-02CC02C1AB27}" presName="compNode" presStyleCnt="0"/>
      <dgm:spPr/>
    </dgm:pt>
    <dgm:pt modelId="{13C62490-72C9-43EF-AE5D-86FF058EDBB8}" type="pres">
      <dgm:prSet presAssocID="{1767400C-422A-493E-9328-02CC02C1AB27}" presName="iconBgRect" presStyleLbl="bgShp" presStyleIdx="0" presStyleCnt="5"/>
      <dgm:spPr/>
    </dgm:pt>
    <dgm:pt modelId="{96B9B5E8-FA1E-4AF8-91F0-AA285B479B13}" type="pres">
      <dgm:prSet presAssocID="{1767400C-422A-493E-9328-02CC02C1AB2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58039EDC-1510-40A8-9AAB-805F6A1A931D}" type="pres">
      <dgm:prSet presAssocID="{1767400C-422A-493E-9328-02CC02C1AB27}" presName="spaceRect" presStyleCnt="0"/>
      <dgm:spPr/>
    </dgm:pt>
    <dgm:pt modelId="{4330101D-109C-4F0F-8221-53CC286FE38F}" type="pres">
      <dgm:prSet presAssocID="{1767400C-422A-493E-9328-02CC02C1AB27}" presName="textRect" presStyleLbl="revTx" presStyleIdx="0" presStyleCnt="5">
        <dgm:presLayoutVars>
          <dgm:chMax val="1"/>
          <dgm:chPref val="1"/>
        </dgm:presLayoutVars>
      </dgm:prSet>
      <dgm:spPr/>
    </dgm:pt>
    <dgm:pt modelId="{828BBE9F-D358-4218-849F-87D9D87E378E}" type="pres">
      <dgm:prSet presAssocID="{C90E9483-0021-4029-AB5E-F29FBF422403}" presName="sibTrans" presStyleLbl="sibTrans2D1" presStyleIdx="0" presStyleCnt="0"/>
      <dgm:spPr/>
    </dgm:pt>
    <dgm:pt modelId="{5A3B6A16-2D3B-47C9-B475-221530160B20}" type="pres">
      <dgm:prSet presAssocID="{35286FCC-7B0F-48CE-814F-E6FB6023EE4E}" presName="compNode" presStyleCnt="0"/>
      <dgm:spPr/>
    </dgm:pt>
    <dgm:pt modelId="{F6C4F956-F52B-4ED3-B2E3-46F5BC27C05B}" type="pres">
      <dgm:prSet presAssocID="{35286FCC-7B0F-48CE-814F-E6FB6023EE4E}" presName="iconBgRect" presStyleLbl="bgShp" presStyleIdx="1" presStyleCnt="5"/>
      <dgm:spPr/>
    </dgm:pt>
    <dgm:pt modelId="{6157520A-D88A-4939-B703-C111393D00C7}" type="pres">
      <dgm:prSet presAssocID="{35286FCC-7B0F-48CE-814F-E6FB6023EE4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bulb"/>
        </a:ext>
      </dgm:extLst>
    </dgm:pt>
    <dgm:pt modelId="{DB47D3E0-1C0D-42CC-85E7-5059B5058018}" type="pres">
      <dgm:prSet presAssocID="{35286FCC-7B0F-48CE-814F-E6FB6023EE4E}" presName="spaceRect" presStyleCnt="0"/>
      <dgm:spPr/>
    </dgm:pt>
    <dgm:pt modelId="{877C6059-89BB-4EBB-8889-3EFB9500F248}" type="pres">
      <dgm:prSet presAssocID="{35286FCC-7B0F-48CE-814F-E6FB6023EE4E}" presName="textRect" presStyleLbl="revTx" presStyleIdx="1" presStyleCnt="5">
        <dgm:presLayoutVars>
          <dgm:chMax val="1"/>
          <dgm:chPref val="1"/>
        </dgm:presLayoutVars>
      </dgm:prSet>
      <dgm:spPr/>
    </dgm:pt>
    <dgm:pt modelId="{5908A3F0-A758-4601-AA62-5C1733EE4138}" type="pres">
      <dgm:prSet presAssocID="{0D000803-0890-4571-9254-95674AC046CE}" presName="sibTrans" presStyleLbl="sibTrans2D1" presStyleIdx="0" presStyleCnt="0"/>
      <dgm:spPr/>
    </dgm:pt>
    <dgm:pt modelId="{885F14CA-7BEB-478D-92FE-F0A09B5B58DD}" type="pres">
      <dgm:prSet presAssocID="{27F71E3C-592A-4C9E-A780-5DFE284A7BCD}" presName="compNode" presStyleCnt="0"/>
      <dgm:spPr/>
    </dgm:pt>
    <dgm:pt modelId="{163BF1AA-9A93-42B6-A79E-451D689D766D}" type="pres">
      <dgm:prSet presAssocID="{27F71E3C-592A-4C9E-A780-5DFE284A7BCD}" presName="iconBgRect" presStyleLbl="bgShp" presStyleIdx="2" presStyleCnt="5"/>
      <dgm:spPr/>
    </dgm:pt>
    <dgm:pt modelId="{55B79B67-C4FC-472D-9F22-9B81BDF663E3}" type="pres">
      <dgm:prSet presAssocID="{27F71E3C-592A-4C9E-A780-5DFE284A7BCD}"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hopping cart"/>
        </a:ext>
      </dgm:extLst>
    </dgm:pt>
    <dgm:pt modelId="{5DFAA5F6-AFBD-44BD-BA25-BD8D5A019E3F}" type="pres">
      <dgm:prSet presAssocID="{27F71E3C-592A-4C9E-A780-5DFE284A7BCD}" presName="spaceRect" presStyleCnt="0"/>
      <dgm:spPr/>
    </dgm:pt>
    <dgm:pt modelId="{4326E8D6-2E32-476A-B345-5757EB7E7256}" type="pres">
      <dgm:prSet presAssocID="{27F71E3C-592A-4C9E-A780-5DFE284A7BCD}" presName="textRect" presStyleLbl="revTx" presStyleIdx="2" presStyleCnt="5">
        <dgm:presLayoutVars>
          <dgm:chMax val="1"/>
          <dgm:chPref val="1"/>
        </dgm:presLayoutVars>
      </dgm:prSet>
      <dgm:spPr/>
    </dgm:pt>
    <dgm:pt modelId="{B6219D5A-C8C9-478C-89F2-344BE4AB0929}" type="pres">
      <dgm:prSet presAssocID="{421B8648-3AE8-4B4D-938B-FD3B991C75B9}" presName="sibTrans" presStyleLbl="sibTrans2D1" presStyleIdx="0" presStyleCnt="0"/>
      <dgm:spPr/>
    </dgm:pt>
    <dgm:pt modelId="{0858B512-464B-4D60-8F83-53A2F02924DE}" type="pres">
      <dgm:prSet presAssocID="{4C1A55FC-EBE6-4747-A431-423914F78D66}" presName="compNode" presStyleCnt="0"/>
      <dgm:spPr/>
    </dgm:pt>
    <dgm:pt modelId="{99F2D092-5D2A-4F56-9F44-8C91C71BBA6A}" type="pres">
      <dgm:prSet presAssocID="{4C1A55FC-EBE6-4747-A431-423914F78D66}" presName="iconBgRect" presStyleLbl="bgShp" presStyleIdx="3" presStyleCnt="5"/>
      <dgm:spPr/>
    </dgm:pt>
    <dgm:pt modelId="{3CC36E64-DBA6-4476-AD68-EAD84C2CD9DC}" type="pres">
      <dgm:prSet presAssocID="{4C1A55FC-EBE6-4747-A431-423914F78D6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E5480821-6A47-4CFB-ABC1-EBA689DE7C01}" type="pres">
      <dgm:prSet presAssocID="{4C1A55FC-EBE6-4747-A431-423914F78D66}" presName="spaceRect" presStyleCnt="0"/>
      <dgm:spPr/>
    </dgm:pt>
    <dgm:pt modelId="{E2F2A00F-77E9-4EAB-A8E6-4895C31A7FDB}" type="pres">
      <dgm:prSet presAssocID="{4C1A55FC-EBE6-4747-A431-423914F78D66}" presName="textRect" presStyleLbl="revTx" presStyleIdx="3" presStyleCnt="5">
        <dgm:presLayoutVars>
          <dgm:chMax val="1"/>
          <dgm:chPref val="1"/>
        </dgm:presLayoutVars>
      </dgm:prSet>
      <dgm:spPr/>
    </dgm:pt>
    <dgm:pt modelId="{050D41F1-773D-4A66-9EDB-11851D4373CD}" type="pres">
      <dgm:prSet presAssocID="{6F4B7229-7178-40CE-A96F-56AF968963B6}" presName="sibTrans" presStyleLbl="sibTrans2D1" presStyleIdx="0" presStyleCnt="0"/>
      <dgm:spPr/>
    </dgm:pt>
    <dgm:pt modelId="{76E1F1F8-BACC-49DB-BFD0-BA095C9A992D}" type="pres">
      <dgm:prSet presAssocID="{4331FCC9-C06A-4673-B6E2-33F39D539398}" presName="compNode" presStyleCnt="0"/>
      <dgm:spPr/>
    </dgm:pt>
    <dgm:pt modelId="{56BC8930-51C0-457A-8203-60D31AE1218D}" type="pres">
      <dgm:prSet presAssocID="{4331FCC9-C06A-4673-B6E2-33F39D539398}" presName="iconBgRect" presStyleLbl="bgShp" presStyleIdx="4" presStyleCnt="5"/>
      <dgm:spPr/>
    </dgm:pt>
    <dgm:pt modelId="{109172B2-74B0-4423-A956-38FA37167422}" type="pres">
      <dgm:prSet presAssocID="{4331FCC9-C06A-4673-B6E2-33F39D539398}"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Upward trend"/>
        </a:ext>
      </dgm:extLst>
    </dgm:pt>
    <dgm:pt modelId="{F114B857-744D-4121-A825-3682FB3C9381}" type="pres">
      <dgm:prSet presAssocID="{4331FCC9-C06A-4673-B6E2-33F39D539398}" presName="spaceRect" presStyleCnt="0"/>
      <dgm:spPr/>
    </dgm:pt>
    <dgm:pt modelId="{31E4C0DE-9778-486D-B695-133174F5D03A}" type="pres">
      <dgm:prSet presAssocID="{4331FCC9-C06A-4673-B6E2-33F39D539398}" presName="textRect" presStyleLbl="revTx" presStyleIdx="4" presStyleCnt="5">
        <dgm:presLayoutVars>
          <dgm:chMax val="1"/>
          <dgm:chPref val="1"/>
        </dgm:presLayoutVars>
      </dgm:prSet>
      <dgm:spPr/>
    </dgm:pt>
  </dgm:ptLst>
  <dgm:cxnLst>
    <dgm:cxn modelId="{9B251D12-4AC5-49A5-8A1C-2AED58E58D1C}" type="presOf" srcId="{35286FCC-7B0F-48CE-814F-E6FB6023EE4E}" destId="{877C6059-89BB-4EBB-8889-3EFB9500F248}" srcOrd="0" destOrd="0" presId="urn:microsoft.com/office/officeart/2018/2/layout/IconCircleList"/>
    <dgm:cxn modelId="{80EE2B13-3225-45F9-BB26-D359589F4F69}" type="presOf" srcId="{EF3A7B85-1902-4D70-9520-F1CB26594788}" destId="{1FCD4FAC-86EC-4EDF-B2D9-F3563E57E0E7}" srcOrd="0" destOrd="0" presId="urn:microsoft.com/office/officeart/2018/2/layout/IconCircleList"/>
    <dgm:cxn modelId="{DCFBDC14-7F6C-4874-B9B1-5DC3B84FACD4}" srcId="{EF3A7B85-1902-4D70-9520-F1CB26594788}" destId="{35286FCC-7B0F-48CE-814F-E6FB6023EE4E}" srcOrd="1" destOrd="0" parTransId="{50064D54-629B-4442-9AC7-4B67C50C06DE}" sibTransId="{0D000803-0890-4571-9254-95674AC046CE}"/>
    <dgm:cxn modelId="{AC72FE18-A952-4BCF-B7BE-E3FC0F085F29}" srcId="{EF3A7B85-1902-4D70-9520-F1CB26594788}" destId="{4331FCC9-C06A-4673-B6E2-33F39D539398}" srcOrd="4" destOrd="0" parTransId="{A7D738BC-5A3C-48E0-BF52-26349DFBA384}" sibTransId="{2AE84DE7-299A-4836-BD0C-C888F46062BC}"/>
    <dgm:cxn modelId="{0D8EDB31-C09B-4044-B518-C4BFBAF5A1CA}" srcId="{EF3A7B85-1902-4D70-9520-F1CB26594788}" destId="{1767400C-422A-493E-9328-02CC02C1AB27}" srcOrd="0" destOrd="0" parTransId="{55A256CA-EB37-4E1F-84BB-7540FCC492A5}" sibTransId="{C90E9483-0021-4029-AB5E-F29FBF422403}"/>
    <dgm:cxn modelId="{67EF7132-C8D1-4D7A-BB47-29F559938D0A}" type="presOf" srcId="{C90E9483-0021-4029-AB5E-F29FBF422403}" destId="{828BBE9F-D358-4218-849F-87D9D87E378E}" srcOrd="0" destOrd="0" presId="urn:microsoft.com/office/officeart/2018/2/layout/IconCircleList"/>
    <dgm:cxn modelId="{819CD332-0E4B-4BFE-9462-17D6DFD3AC0E}" type="presOf" srcId="{4C1A55FC-EBE6-4747-A431-423914F78D66}" destId="{E2F2A00F-77E9-4EAB-A8E6-4895C31A7FDB}" srcOrd="0" destOrd="0" presId="urn:microsoft.com/office/officeart/2018/2/layout/IconCircleList"/>
    <dgm:cxn modelId="{8C99E443-2006-4A3A-AEE5-C9E6633F9CEA}" srcId="{EF3A7B85-1902-4D70-9520-F1CB26594788}" destId="{27F71E3C-592A-4C9E-A780-5DFE284A7BCD}" srcOrd="2" destOrd="0" parTransId="{AC6D2129-E9DE-4C7C-90C1-F6F09877EF30}" sibTransId="{421B8648-3AE8-4B4D-938B-FD3B991C75B9}"/>
    <dgm:cxn modelId="{6D1A647B-AD36-49D8-9AC6-5FB07CC9E4CF}" type="presOf" srcId="{421B8648-3AE8-4B4D-938B-FD3B991C75B9}" destId="{B6219D5A-C8C9-478C-89F2-344BE4AB0929}" srcOrd="0" destOrd="0" presId="urn:microsoft.com/office/officeart/2018/2/layout/IconCircleList"/>
    <dgm:cxn modelId="{67E61FA8-846D-4BAD-878B-815DF0AE7F8F}" type="presOf" srcId="{6F4B7229-7178-40CE-A96F-56AF968963B6}" destId="{050D41F1-773D-4A66-9EDB-11851D4373CD}" srcOrd="0" destOrd="0" presId="urn:microsoft.com/office/officeart/2018/2/layout/IconCircleList"/>
    <dgm:cxn modelId="{10F209C3-152E-42C3-8EC3-59C48F41B10A}" type="presOf" srcId="{0D000803-0890-4571-9254-95674AC046CE}" destId="{5908A3F0-A758-4601-AA62-5C1733EE4138}" srcOrd="0" destOrd="0" presId="urn:microsoft.com/office/officeart/2018/2/layout/IconCircleList"/>
    <dgm:cxn modelId="{E9E516C3-6EC8-499D-BE9E-9038DFE09D70}" type="presOf" srcId="{27F71E3C-592A-4C9E-A780-5DFE284A7BCD}" destId="{4326E8D6-2E32-476A-B345-5757EB7E7256}" srcOrd="0" destOrd="0" presId="urn:microsoft.com/office/officeart/2018/2/layout/IconCircleList"/>
    <dgm:cxn modelId="{14CE07DC-49FF-4A68-9024-54655C4EDAF7}" srcId="{EF3A7B85-1902-4D70-9520-F1CB26594788}" destId="{4C1A55FC-EBE6-4747-A431-423914F78D66}" srcOrd="3" destOrd="0" parTransId="{68B3A482-CDE5-44CE-AA73-AC2A4AAD3918}" sibTransId="{6F4B7229-7178-40CE-A96F-56AF968963B6}"/>
    <dgm:cxn modelId="{DD7685EF-BABF-4475-AD3E-392E14930C94}" type="presOf" srcId="{1767400C-422A-493E-9328-02CC02C1AB27}" destId="{4330101D-109C-4F0F-8221-53CC286FE38F}" srcOrd="0" destOrd="0" presId="urn:microsoft.com/office/officeart/2018/2/layout/IconCircleList"/>
    <dgm:cxn modelId="{63ECD3F4-73EF-4AB4-85EB-11DDF2E5F8A6}" type="presOf" srcId="{4331FCC9-C06A-4673-B6E2-33F39D539398}" destId="{31E4C0DE-9778-486D-B695-133174F5D03A}" srcOrd="0" destOrd="0" presId="urn:microsoft.com/office/officeart/2018/2/layout/IconCircleList"/>
    <dgm:cxn modelId="{23917EB8-A71B-467F-BF60-AD3C6325A968}" type="presParOf" srcId="{1FCD4FAC-86EC-4EDF-B2D9-F3563E57E0E7}" destId="{E59320B1-0CE3-40EB-85A7-0311672DF352}" srcOrd="0" destOrd="0" presId="urn:microsoft.com/office/officeart/2018/2/layout/IconCircleList"/>
    <dgm:cxn modelId="{C91B3313-4289-4211-91BA-745B4D1ECAB1}" type="presParOf" srcId="{E59320B1-0CE3-40EB-85A7-0311672DF352}" destId="{B57F5227-7E49-4B3F-8E64-3F0B427F8194}" srcOrd="0" destOrd="0" presId="urn:microsoft.com/office/officeart/2018/2/layout/IconCircleList"/>
    <dgm:cxn modelId="{B3618586-638D-4641-83D7-B82DF26552CD}" type="presParOf" srcId="{B57F5227-7E49-4B3F-8E64-3F0B427F8194}" destId="{13C62490-72C9-43EF-AE5D-86FF058EDBB8}" srcOrd="0" destOrd="0" presId="urn:microsoft.com/office/officeart/2018/2/layout/IconCircleList"/>
    <dgm:cxn modelId="{0D60102E-9C22-4FF7-8E18-D41C48914688}" type="presParOf" srcId="{B57F5227-7E49-4B3F-8E64-3F0B427F8194}" destId="{96B9B5E8-FA1E-4AF8-91F0-AA285B479B13}" srcOrd="1" destOrd="0" presId="urn:microsoft.com/office/officeart/2018/2/layout/IconCircleList"/>
    <dgm:cxn modelId="{710C4D24-A9CC-4CF8-ACF5-5F7CE05751B4}" type="presParOf" srcId="{B57F5227-7E49-4B3F-8E64-3F0B427F8194}" destId="{58039EDC-1510-40A8-9AAB-805F6A1A931D}" srcOrd="2" destOrd="0" presId="urn:microsoft.com/office/officeart/2018/2/layout/IconCircleList"/>
    <dgm:cxn modelId="{C861E869-D866-4887-88E1-687E70CCF6AD}" type="presParOf" srcId="{B57F5227-7E49-4B3F-8E64-3F0B427F8194}" destId="{4330101D-109C-4F0F-8221-53CC286FE38F}" srcOrd="3" destOrd="0" presId="urn:microsoft.com/office/officeart/2018/2/layout/IconCircleList"/>
    <dgm:cxn modelId="{FA6A96AB-E8E0-4B35-843E-45DEBCB5CB8B}" type="presParOf" srcId="{E59320B1-0CE3-40EB-85A7-0311672DF352}" destId="{828BBE9F-D358-4218-849F-87D9D87E378E}" srcOrd="1" destOrd="0" presId="urn:microsoft.com/office/officeart/2018/2/layout/IconCircleList"/>
    <dgm:cxn modelId="{D0A36B35-EB2F-49E8-8C5B-63BD5803DDC2}" type="presParOf" srcId="{E59320B1-0CE3-40EB-85A7-0311672DF352}" destId="{5A3B6A16-2D3B-47C9-B475-221530160B20}" srcOrd="2" destOrd="0" presId="urn:microsoft.com/office/officeart/2018/2/layout/IconCircleList"/>
    <dgm:cxn modelId="{DDA44A0D-D3A4-4554-9894-6FA6A8CCE47C}" type="presParOf" srcId="{5A3B6A16-2D3B-47C9-B475-221530160B20}" destId="{F6C4F956-F52B-4ED3-B2E3-46F5BC27C05B}" srcOrd="0" destOrd="0" presId="urn:microsoft.com/office/officeart/2018/2/layout/IconCircleList"/>
    <dgm:cxn modelId="{A170BA2E-FBE2-483F-B811-4472C54E8C95}" type="presParOf" srcId="{5A3B6A16-2D3B-47C9-B475-221530160B20}" destId="{6157520A-D88A-4939-B703-C111393D00C7}" srcOrd="1" destOrd="0" presId="urn:microsoft.com/office/officeart/2018/2/layout/IconCircleList"/>
    <dgm:cxn modelId="{4798C117-2D53-4766-983A-F4D07075E194}" type="presParOf" srcId="{5A3B6A16-2D3B-47C9-B475-221530160B20}" destId="{DB47D3E0-1C0D-42CC-85E7-5059B5058018}" srcOrd="2" destOrd="0" presId="urn:microsoft.com/office/officeart/2018/2/layout/IconCircleList"/>
    <dgm:cxn modelId="{FFD23992-C449-4AA5-AA4D-660D7FEFF7A0}" type="presParOf" srcId="{5A3B6A16-2D3B-47C9-B475-221530160B20}" destId="{877C6059-89BB-4EBB-8889-3EFB9500F248}" srcOrd="3" destOrd="0" presId="urn:microsoft.com/office/officeart/2018/2/layout/IconCircleList"/>
    <dgm:cxn modelId="{E38FABC9-9E27-44E5-9B68-88E1D9ED66C9}" type="presParOf" srcId="{E59320B1-0CE3-40EB-85A7-0311672DF352}" destId="{5908A3F0-A758-4601-AA62-5C1733EE4138}" srcOrd="3" destOrd="0" presId="urn:microsoft.com/office/officeart/2018/2/layout/IconCircleList"/>
    <dgm:cxn modelId="{64B28E69-D0BD-4355-B5CC-123E867EC248}" type="presParOf" srcId="{E59320B1-0CE3-40EB-85A7-0311672DF352}" destId="{885F14CA-7BEB-478D-92FE-F0A09B5B58DD}" srcOrd="4" destOrd="0" presId="urn:microsoft.com/office/officeart/2018/2/layout/IconCircleList"/>
    <dgm:cxn modelId="{11AC2B24-BCE0-410D-871B-1147B562D48D}" type="presParOf" srcId="{885F14CA-7BEB-478D-92FE-F0A09B5B58DD}" destId="{163BF1AA-9A93-42B6-A79E-451D689D766D}" srcOrd="0" destOrd="0" presId="urn:microsoft.com/office/officeart/2018/2/layout/IconCircleList"/>
    <dgm:cxn modelId="{9B3B3D75-8DD2-434C-903E-D4C33BA4BC86}" type="presParOf" srcId="{885F14CA-7BEB-478D-92FE-F0A09B5B58DD}" destId="{55B79B67-C4FC-472D-9F22-9B81BDF663E3}" srcOrd="1" destOrd="0" presId="urn:microsoft.com/office/officeart/2018/2/layout/IconCircleList"/>
    <dgm:cxn modelId="{544566C9-DE43-4AA1-933B-1B15501EEBE9}" type="presParOf" srcId="{885F14CA-7BEB-478D-92FE-F0A09B5B58DD}" destId="{5DFAA5F6-AFBD-44BD-BA25-BD8D5A019E3F}" srcOrd="2" destOrd="0" presId="urn:microsoft.com/office/officeart/2018/2/layout/IconCircleList"/>
    <dgm:cxn modelId="{5B6918C8-F443-431D-BEB4-9FE457BD2AF5}" type="presParOf" srcId="{885F14CA-7BEB-478D-92FE-F0A09B5B58DD}" destId="{4326E8D6-2E32-476A-B345-5757EB7E7256}" srcOrd="3" destOrd="0" presId="urn:microsoft.com/office/officeart/2018/2/layout/IconCircleList"/>
    <dgm:cxn modelId="{695F64D4-04C1-44A2-84D2-0EEF7ADFC8E5}" type="presParOf" srcId="{E59320B1-0CE3-40EB-85A7-0311672DF352}" destId="{B6219D5A-C8C9-478C-89F2-344BE4AB0929}" srcOrd="5" destOrd="0" presId="urn:microsoft.com/office/officeart/2018/2/layout/IconCircleList"/>
    <dgm:cxn modelId="{DFC064DA-58AE-4E70-8D91-7656E1B5A335}" type="presParOf" srcId="{E59320B1-0CE3-40EB-85A7-0311672DF352}" destId="{0858B512-464B-4D60-8F83-53A2F02924DE}" srcOrd="6" destOrd="0" presId="urn:microsoft.com/office/officeart/2018/2/layout/IconCircleList"/>
    <dgm:cxn modelId="{63990834-F9A9-4104-AF8D-F6CCBC77AFE5}" type="presParOf" srcId="{0858B512-464B-4D60-8F83-53A2F02924DE}" destId="{99F2D092-5D2A-4F56-9F44-8C91C71BBA6A}" srcOrd="0" destOrd="0" presId="urn:microsoft.com/office/officeart/2018/2/layout/IconCircleList"/>
    <dgm:cxn modelId="{8CE62A0C-E660-49FE-979F-BF184B676534}" type="presParOf" srcId="{0858B512-464B-4D60-8F83-53A2F02924DE}" destId="{3CC36E64-DBA6-4476-AD68-EAD84C2CD9DC}" srcOrd="1" destOrd="0" presId="urn:microsoft.com/office/officeart/2018/2/layout/IconCircleList"/>
    <dgm:cxn modelId="{E91B0E5D-1296-4294-9871-3D5864783E9A}" type="presParOf" srcId="{0858B512-464B-4D60-8F83-53A2F02924DE}" destId="{E5480821-6A47-4CFB-ABC1-EBA689DE7C01}" srcOrd="2" destOrd="0" presId="urn:microsoft.com/office/officeart/2018/2/layout/IconCircleList"/>
    <dgm:cxn modelId="{0BD37CD6-582B-43E3-BB9E-C3D95F73AD91}" type="presParOf" srcId="{0858B512-464B-4D60-8F83-53A2F02924DE}" destId="{E2F2A00F-77E9-4EAB-A8E6-4895C31A7FDB}" srcOrd="3" destOrd="0" presId="urn:microsoft.com/office/officeart/2018/2/layout/IconCircleList"/>
    <dgm:cxn modelId="{E1BAF508-F465-41F3-87C2-C8017F7E35B1}" type="presParOf" srcId="{E59320B1-0CE3-40EB-85A7-0311672DF352}" destId="{050D41F1-773D-4A66-9EDB-11851D4373CD}" srcOrd="7" destOrd="0" presId="urn:microsoft.com/office/officeart/2018/2/layout/IconCircleList"/>
    <dgm:cxn modelId="{96714C9A-0D5C-4F9C-A736-D18B8CD172D5}" type="presParOf" srcId="{E59320B1-0CE3-40EB-85A7-0311672DF352}" destId="{76E1F1F8-BACC-49DB-BFD0-BA095C9A992D}" srcOrd="8" destOrd="0" presId="urn:microsoft.com/office/officeart/2018/2/layout/IconCircleList"/>
    <dgm:cxn modelId="{8D57F148-2C9B-4EF9-8DF0-85D29C5A24B4}" type="presParOf" srcId="{76E1F1F8-BACC-49DB-BFD0-BA095C9A992D}" destId="{56BC8930-51C0-457A-8203-60D31AE1218D}" srcOrd="0" destOrd="0" presId="urn:microsoft.com/office/officeart/2018/2/layout/IconCircleList"/>
    <dgm:cxn modelId="{C99BD6A1-F76C-4EB8-9115-A838C8254389}" type="presParOf" srcId="{76E1F1F8-BACC-49DB-BFD0-BA095C9A992D}" destId="{109172B2-74B0-4423-A956-38FA37167422}" srcOrd="1" destOrd="0" presId="urn:microsoft.com/office/officeart/2018/2/layout/IconCircleList"/>
    <dgm:cxn modelId="{8AF1FE65-ABEB-4FCD-B851-215D1700FD59}" type="presParOf" srcId="{76E1F1F8-BACC-49DB-BFD0-BA095C9A992D}" destId="{F114B857-744D-4121-A825-3682FB3C9381}" srcOrd="2" destOrd="0" presId="urn:microsoft.com/office/officeart/2018/2/layout/IconCircleList"/>
    <dgm:cxn modelId="{4426B0BC-AA7C-43B9-A1B2-2DB67990458A}" type="presParOf" srcId="{76E1F1F8-BACC-49DB-BFD0-BA095C9A992D}" destId="{31E4C0DE-9778-486D-B695-133174F5D03A}"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194EFB-CF4E-4FF6-8CA2-EADCFE6AD52D}">
      <dsp:nvSpPr>
        <dsp:cNvPr id="0" name=""/>
        <dsp:cNvSpPr/>
      </dsp:nvSpPr>
      <dsp:spPr>
        <a:xfrm>
          <a:off x="0" y="3399"/>
          <a:ext cx="10515600" cy="72408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BFD9B2-8BB4-4C23-AD1B-B805324A6FE0}">
      <dsp:nvSpPr>
        <dsp:cNvPr id="0" name=""/>
        <dsp:cNvSpPr/>
      </dsp:nvSpPr>
      <dsp:spPr>
        <a:xfrm>
          <a:off x="219037" y="166319"/>
          <a:ext cx="398249" cy="3982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F1203F-D1AD-4142-ACC1-DEB07D3B6310}">
      <dsp:nvSpPr>
        <dsp:cNvPr id="0" name=""/>
        <dsp:cNvSpPr/>
      </dsp:nvSpPr>
      <dsp:spPr>
        <a:xfrm>
          <a:off x="836323" y="3399"/>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90000"/>
            </a:lnSpc>
            <a:spcBef>
              <a:spcPct val="0"/>
            </a:spcBef>
            <a:spcAft>
              <a:spcPct val="35000"/>
            </a:spcAft>
            <a:buNone/>
          </a:pPr>
          <a:r>
            <a:rPr lang="en-US" sz="1900" kern="1200"/>
            <a:t>Moderately underweight the S&amp;P 500 Materials sector overall (relative to the index weight) </a:t>
          </a:r>
        </a:p>
      </dsp:txBody>
      <dsp:txXfrm>
        <a:off x="836323" y="3399"/>
        <a:ext cx="9679276" cy="724089"/>
      </dsp:txXfrm>
    </dsp:sp>
    <dsp:sp modelId="{EBF3F807-1336-4C7F-84B4-74CD0F7250F0}">
      <dsp:nvSpPr>
        <dsp:cNvPr id="0" name=""/>
        <dsp:cNvSpPr/>
      </dsp:nvSpPr>
      <dsp:spPr>
        <a:xfrm>
          <a:off x="0" y="908511"/>
          <a:ext cx="10515600" cy="72408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573AEE-1376-4176-BA85-CA7E799E1D57}">
      <dsp:nvSpPr>
        <dsp:cNvPr id="0" name=""/>
        <dsp:cNvSpPr/>
      </dsp:nvSpPr>
      <dsp:spPr>
        <a:xfrm>
          <a:off x="219037" y="1071431"/>
          <a:ext cx="398249" cy="3982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429E3F-F920-44A4-9299-1B96C96DDBF9}">
      <dsp:nvSpPr>
        <dsp:cNvPr id="0" name=""/>
        <dsp:cNvSpPr/>
      </dsp:nvSpPr>
      <dsp:spPr>
        <a:xfrm>
          <a:off x="836323" y="908511"/>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90000"/>
            </a:lnSpc>
            <a:spcBef>
              <a:spcPct val="0"/>
            </a:spcBef>
            <a:spcAft>
              <a:spcPct val="35000"/>
            </a:spcAft>
            <a:buNone/>
          </a:pPr>
          <a:r>
            <a:rPr lang="en-US" sz="1900" kern="1200"/>
            <a:t>Positives: structural demand for critical minerals (EV's, grid storage, electric), packaging sector has defensive characteristics (can outperform in volatile market)</a:t>
          </a:r>
        </a:p>
      </dsp:txBody>
      <dsp:txXfrm>
        <a:off x="836323" y="908511"/>
        <a:ext cx="9679276" cy="724089"/>
      </dsp:txXfrm>
    </dsp:sp>
    <dsp:sp modelId="{1F42AC1E-D376-4425-98B9-7585124D027A}">
      <dsp:nvSpPr>
        <dsp:cNvPr id="0" name=""/>
        <dsp:cNvSpPr/>
      </dsp:nvSpPr>
      <dsp:spPr>
        <a:xfrm>
          <a:off x="0" y="1813624"/>
          <a:ext cx="10515600" cy="72408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EFB63B-C954-47A2-87B4-C27ACA562863}">
      <dsp:nvSpPr>
        <dsp:cNvPr id="0" name=""/>
        <dsp:cNvSpPr/>
      </dsp:nvSpPr>
      <dsp:spPr>
        <a:xfrm>
          <a:off x="219037" y="1976544"/>
          <a:ext cx="398249" cy="3982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704BE0-8AB9-46A9-A956-08D54487AA88}">
      <dsp:nvSpPr>
        <dsp:cNvPr id="0" name=""/>
        <dsp:cNvSpPr/>
      </dsp:nvSpPr>
      <dsp:spPr>
        <a:xfrm>
          <a:off x="836323" y="1813624"/>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90000"/>
            </a:lnSpc>
            <a:spcBef>
              <a:spcPct val="0"/>
            </a:spcBef>
            <a:spcAft>
              <a:spcPct val="35000"/>
            </a:spcAft>
            <a:buNone/>
          </a:pPr>
          <a:r>
            <a:rPr lang="en-US" sz="1900" kern="1200"/>
            <a:t>Negatives: Chinese property demand uncertainty, macroeconomic risks, past performance</a:t>
          </a:r>
        </a:p>
      </dsp:txBody>
      <dsp:txXfrm>
        <a:off x="836323" y="1813624"/>
        <a:ext cx="9679276" cy="724089"/>
      </dsp:txXfrm>
    </dsp:sp>
    <dsp:sp modelId="{ECDAD2A0-90DF-4A0E-BA5C-9EA6C3E7065E}">
      <dsp:nvSpPr>
        <dsp:cNvPr id="0" name=""/>
        <dsp:cNvSpPr/>
      </dsp:nvSpPr>
      <dsp:spPr>
        <a:xfrm>
          <a:off x="0" y="2718736"/>
          <a:ext cx="10515600" cy="72408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1C97EE-C2D3-4A43-B073-4C20359101C1}">
      <dsp:nvSpPr>
        <dsp:cNvPr id="0" name=""/>
        <dsp:cNvSpPr/>
      </dsp:nvSpPr>
      <dsp:spPr>
        <a:xfrm>
          <a:off x="219037" y="2881656"/>
          <a:ext cx="398249" cy="3982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B64978-DF24-422A-8126-9FEC5F144802}">
      <dsp:nvSpPr>
        <dsp:cNvPr id="0" name=""/>
        <dsp:cNvSpPr/>
      </dsp:nvSpPr>
      <dsp:spPr>
        <a:xfrm>
          <a:off x="836323" y="2718736"/>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90000"/>
            </a:lnSpc>
            <a:spcBef>
              <a:spcPct val="0"/>
            </a:spcBef>
            <a:spcAft>
              <a:spcPct val="35000"/>
            </a:spcAft>
            <a:buNone/>
          </a:pPr>
          <a:r>
            <a:rPr lang="en-US" sz="1900" kern="1200"/>
            <a:t>Overweight: Paper/packaging (defensive), metals/mining</a:t>
          </a:r>
        </a:p>
      </dsp:txBody>
      <dsp:txXfrm>
        <a:off x="836323" y="2718736"/>
        <a:ext cx="9679276" cy="724089"/>
      </dsp:txXfrm>
    </dsp:sp>
    <dsp:sp modelId="{AA116AA2-2056-41BA-9ABC-26208F0BCBF5}">
      <dsp:nvSpPr>
        <dsp:cNvPr id="0" name=""/>
        <dsp:cNvSpPr/>
      </dsp:nvSpPr>
      <dsp:spPr>
        <a:xfrm>
          <a:off x="0" y="3623848"/>
          <a:ext cx="10515600" cy="724089"/>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E30C60-005E-466B-84A6-EFC5612BBF16}">
      <dsp:nvSpPr>
        <dsp:cNvPr id="0" name=""/>
        <dsp:cNvSpPr/>
      </dsp:nvSpPr>
      <dsp:spPr>
        <a:xfrm>
          <a:off x="219037" y="3786768"/>
          <a:ext cx="398249" cy="3982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663D87-9E68-4C67-9B36-5CAED0FE9035}">
      <dsp:nvSpPr>
        <dsp:cNvPr id="0" name=""/>
        <dsp:cNvSpPr/>
      </dsp:nvSpPr>
      <dsp:spPr>
        <a:xfrm>
          <a:off x="836323" y="3623848"/>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90000"/>
            </a:lnSpc>
            <a:spcBef>
              <a:spcPct val="0"/>
            </a:spcBef>
            <a:spcAft>
              <a:spcPct val="35000"/>
            </a:spcAft>
            <a:buNone/>
          </a:pPr>
          <a:r>
            <a:rPr lang="en-US" sz="1900" kern="1200"/>
            <a:t>Underweight: Chemicals, construction / raw materials</a:t>
          </a:r>
        </a:p>
      </dsp:txBody>
      <dsp:txXfrm>
        <a:off x="836323" y="3623848"/>
        <a:ext cx="9679276" cy="7240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C62490-72C9-43EF-AE5D-86FF058EDBB8}">
      <dsp:nvSpPr>
        <dsp:cNvPr id="0" name=""/>
        <dsp:cNvSpPr/>
      </dsp:nvSpPr>
      <dsp:spPr>
        <a:xfrm>
          <a:off x="205509" y="828340"/>
          <a:ext cx="911674" cy="91167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B9B5E8-FA1E-4AF8-91F0-AA285B479B13}">
      <dsp:nvSpPr>
        <dsp:cNvPr id="0" name=""/>
        <dsp:cNvSpPr/>
      </dsp:nvSpPr>
      <dsp:spPr>
        <a:xfrm>
          <a:off x="396960" y="1019791"/>
          <a:ext cx="528770" cy="5287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30101D-109C-4F0F-8221-53CC286FE38F}">
      <dsp:nvSpPr>
        <dsp:cNvPr id="0" name=""/>
        <dsp:cNvSpPr/>
      </dsp:nvSpPr>
      <dsp:spPr>
        <a:xfrm>
          <a:off x="1312541" y="82834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100000"/>
            </a:lnSpc>
            <a:spcBef>
              <a:spcPct val="0"/>
            </a:spcBef>
            <a:spcAft>
              <a:spcPct val="35000"/>
            </a:spcAft>
            <a:buNone/>
          </a:pPr>
          <a:r>
            <a:rPr lang="en-US" sz="1300" kern="1200"/>
            <a:t>Competitive advantage in large-scale operating model (vertically integrated)</a:t>
          </a:r>
        </a:p>
      </dsp:txBody>
      <dsp:txXfrm>
        <a:off x="1312541" y="828340"/>
        <a:ext cx="2148945" cy="911674"/>
      </dsp:txXfrm>
    </dsp:sp>
    <dsp:sp modelId="{F6C4F956-F52B-4ED3-B2E3-46F5BC27C05B}">
      <dsp:nvSpPr>
        <dsp:cNvPr id="0" name=""/>
        <dsp:cNvSpPr/>
      </dsp:nvSpPr>
      <dsp:spPr>
        <a:xfrm>
          <a:off x="3835925" y="828340"/>
          <a:ext cx="911674" cy="91167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57520A-D88A-4939-B703-C111393D00C7}">
      <dsp:nvSpPr>
        <dsp:cNvPr id="0" name=""/>
        <dsp:cNvSpPr/>
      </dsp:nvSpPr>
      <dsp:spPr>
        <a:xfrm>
          <a:off x="4027376" y="1019791"/>
          <a:ext cx="528770" cy="5287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77C6059-89BB-4EBB-8889-3EFB9500F248}">
      <dsp:nvSpPr>
        <dsp:cNvPr id="0" name=""/>
        <dsp:cNvSpPr/>
      </dsp:nvSpPr>
      <dsp:spPr>
        <a:xfrm>
          <a:off x="4942957" y="82834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100000"/>
            </a:lnSpc>
            <a:spcBef>
              <a:spcPct val="0"/>
            </a:spcBef>
            <a:spcAft>
              <a:spcPct val="35000"/>
            </a:spcAft>
            <a:buNone/>
          </a:pPr>
          <a:r>
            <a:rPr lang="en-US" sz="1300" kern="1200"/>
            <a:t>Leader in sustainable and renewable packaging </a:t>
          </a:r>
        </a:p>
      </dsp:txBody>
      <dsp:txXfrm>
        <a:off x="4942957" y="828340"/>
        <a:ext cx="2148945" cy="911674"/>
      </dsp:txXfrm>
    </dsp:sp>
    <dsp:sp modelId="{163BF1AA-9A93-42B6-A79E-451D689D766D}">
      <dsp:nvSpPr>
        <dsp:cNvPr id="0" name=""/>
        <dsp:cNvSpPr/>
      </dsp:nvSpPr>
      <dsp:spPr>
        <a:xfrm>
          <a:off x="7466341" y="828340"/>
          <a:ext cx="911674" cy="91167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B79B67-C4FC-472D-9F22-9B81BDF663E3}">
      <dsp:nvSpPr>
        <dsp:cNvPr id="0" name=""/>
        <dsp:cNvSpPr/>
      </dsp:nvSpPr>
      <dsp:spPr>
        <a:xfrm>
          <a:off x="7657792" y="1019791"/>
          <a:ext cx="528770" cy="52877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26E8D6-2E32-476A-B345-5757EB7E7256}">
      <dsp:nvSpPr>
        <dsp:cNvPr id="0" name=""/>
        <dsp:cNvSpPr/>
      </dsp:nvSpPr>
      <dsp:spPr>
        <a:xfrm>
          <a:off x="8573374" y="82834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100000"/>
            </a:lnSpc>
            <a:spcBef>
              <a:spcPct val="0"/>
            </a:spcBef>
            <a:spcAft>
              <a:spcPct val="35000"/>
            </a:spcAft>
            <a:buNone/>
          </a:pPr>
          <a:r>
            <a:rPr lang="en-US" sz="1300" kern="1200"/>
            <a:t>80/20 approach and simplified business segments</a:t>
          </a:r>
        </a:p>
      </dsp:txBody>
      <dsp:txXfrm>
        <a:off x="8573374" y="828340"/>
        <a:ext cx="2148945" cy="911674"/>
      </dsp:txXfrm>
    </dsp:sp>
    <dsp:sp modelId="{99F2D092-5D2A-4F56-9F44-8C91C71BBA6A}">
      <dsp:nvSpPr>
        <dsp:cNvPr id="0" name=""/>
        <dsp:cNvSpPr/>
      </dsp:nvSpPr>
      <dsp:spPr>
        <a:xfrm>
          <a:off x="205509" y="2452790"/>
          <a:ext cx="911674" cy="91167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C36E64-DBA6-4476-AD68-EAD84C2CD9DC}">
      <dsp:nvSpPr>
        <dsp:cNvPr id="0" name=""/>
        <dsp:cNvSpPr/>
      </dsp:nvSpPr>
      <dsp:spPr>
        <a:xfrm>
          <a:off x="396960" y="2644242"/>
          <a:ext cx="528770" cy="52877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2F2A00F-77E9-4EAB-A8E6-4895C31A7FDB}">
      <dsp:nvSpPr>
        <dsp:cNvPr id="0" name=""/>
        <dsp:cNvSpPr/>
      </dsp:nvSpPr>
      <dsp:spPr>
        <a:xfrm>
          <a:off x="1312541" y="245279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100000"/>
            </a:lnSpc>
            <a:spcBef>
              <a:spcPct val="0"/>
            </a:spcBef>
            <a:spcAft>
              <a:spcPct val="35000"/>
            </a:spcAft>
            <a:buNone/>
          </a:pPr>
          <a:r>
            <a:rPr lang="en-US" sz="1300" kern="1200"/>
            <a:t>Recent DS Smith Merger presents opportunities and risk</a:t>
          </a:r>
        </a:p>
      </dsp:txBody>
      <dsp:txXfrm>
        <a:off x="1312541" y="2452790"/>
        <a:ext cx="2148945" cy="911674"/>
      </dsp:txXfrm>
    </dsp:sp>
    <dsp:sp modelId="{56BC8930-51C0-457A-8203-60D31AE1218D}">
      <dsp:nvSpPr>
        <dsp:cNvPr id="0" name=""/>
        <dsp:cNvSpPr/>
      </dsp:nvSpPr>
      <dsp:spPr>
        <a:xfrm>
          <a:off x="3835925" y="2452790"/>
          <a:ext cx="911674" cy="911674"/>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9172B2-74B0-4423-A956-38FA37167422}">
      <dsp:nvSpPr>
        <dsp:cNvPr id="0" name=""/>
        <dsp:cNvSpPr/>
      </dsp:nvSpPr>
      <dsp:spPr>
        <a:xfrm>
          <a:off x="4027376" y="2644242"/>
          <a:ext cx="528770" cy="52877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E4C0DE-9778-486D-B695-133174F5D03A}">
      <dsp:nvSpPr>
        <dsp:cNvPr id="0" name=""/>
        <dsp:cNvSpPr/>
      </dsp:nvSpPr>
      <dsp:spPr>
        <a:xfrm>
          <a:off x="4942957" y="245279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100000"/>
            </a:lnSpc>
            <a:spcBef>
              <a:spcPct val="0"/>
            </a:spcBef>
            <a:spcAft>
              <a:spcPct val="35000"/>
            </a:spcAft>
            <a:buNone/>
          </a:pPr>
          <a:r>
            <a:rPr lang="en-US" sz="1300" kern="1200"/>
            <a:t>Risk of demand remaining soft and increased use of GLP-1s impacting food and beverage corrugated demand</a:t>
          </a:r>
        </a:p>
      </dsp:txBody>
      <dsp:txXfrm>
        <a:off x="4942957" y="2452790"/>
        <a:ext cx="2148945" cy="91167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12/2/2025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9" name="Rectangle 198">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2026693" y="1030406"/>
            <a:ext cx="8147713" cy="3081242"/>
          </a:xfrm>
        </p:spPr>
        <p:txBody>
          <a:bodyPr anchor="ctr">
            <a:normAutofit/>
          </a:bodyPr>
          <a:lstStyle/>
          <a:p>
            <a:r>
              <a:rPr lang="en-US" sz="4800">
                <a:solidFill>
                  <a:srgbClr val="FFFFFF"/>
                </a:solidFill>
              </a:rPr>
              <a:t>Materials Sector Recommendations</a:t>
            </a:r>
          </a:p>
        </p:txBody>
      </p:sp>
      <p:sp>
        <p:nvSpPr>
          <p:cNvPr id="3" name="Subtitle 2"/>
          <p:cNvSpPr>
            <a:spLocks noGrp="1"/>
          </p:cNvSpPr>
          <p:nvPr>
            <p:ph type="subTitle" idx="1"/>
          </p:nvPr>
        </p:nvSpPr>
        <p:spPr>
          <a:xfrm>
            <a:off x="1559943" y="5171093"/>
            <a:ext cx="9078628" cy="860620"/>
          </a:xfrm>
        </p:spPr>
        <p:txBody>
          <a:bodyPr vert="horz" lIns="91440" tIns="45720" rIns="91440" bIns="45720" rtlCol="0" anchor="ctr">
            <a:normAutofit/>
          </a:bodyPr>
          <a:lstStyle/>
          <a:p>
            <a:r>
              <a:rPr lang="en-US" dirty="0">
                <a:solidFill>
                  <a:srgbClr val="FFFFFF"/>
                </a:solidFill>
              </a:rPr>
              <a:t>Zayne Jaber, Brian Kray, </a:t>
            </a:r>
            <a:r>
              <a:rPr lang="en-US" dirty="0" err="1">
                <a:solidFill>
                  <a:srgbClr val="FFFFFF"/>
                </a:solidFill>
              </a:rPr>
              <a:t>ShengHui</a:t>
            </a:r>
            <a:r>
              <a:rPr lang="en-US" dirty="0">
                <a:solidFill>
                  <a:srgbClr val="FFFFFF"/>
                </a:solidFill>
              </a:rPr>
              <a:t> Li, Shane </a:t>
            </a:r>
            <a:r>
              <a:rPr lang="en-US" dirty="0" err="1">
                <a:solidFill>
                  <a:srgbClr val="FFFFFF"/>
                </a:solidFill>
              </a:rPr>
              <a:t>Knezovic</a:t>
            </a:r>
            <a:r>
              <a:rPr lang="en-US" dirty="0">
                <a:solidFill>
                  <a:srgbClr val="FFFFFF"/>
                </a:solidFill>
              </a:rPr>
              <a:t>, </a:t>
            </a:r>
          </a:p>
          <a:p>
            <a:endParaRPr lang="en-US">
              <a:solidFill>
                <a:srgbClr val="FFFFFF"/>
              </a:solidFill>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E5539EC-8CB8-002F-68C6-6788402826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768"/>
            <a:ext cx="12202175" cy="1519356"/>
            <a:chOff x="-1" y="-29768"/>
            <a:chExt cx="12202175" cy="1519356"/>
          </a:xfrm>
        </p:grpSpPr>
        <p:sp>
          <p:nvSpPr>
            <p:cNvPr id="11" name="Rectangle 10">
              <a:extLst>
                <a:ext uri="{FF2B5EF4-FFF2-40B4-BE49-F238E27FC236}">
                  <a16:creationId xmlns:a16="http://schemas.microsoft.com/office/drawing/2014/main" id="{6C5D55A6-9EFD-CDA3-20CC-A99812CE1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5B6E73B-6DFD-AE6C-1628-DF8DC30085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0E00FC4-DDBC-F424-CF71-73AF7A284A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73B2017D-F713-2E1E-5A54-D161E03F11A3}"/>
              </a:ext>
            </a:extLst>
          </p:cNvPr>
          <p:cNvSpPr>
            <a:spLocks noGrp="1"/>
          </p:cNvSpPr>
          <p:nvPr>
            <p:ph type="title"/>
          </p:nvPr>
        </p:nvSpPr>
        <p:spPr>
          <a:xfrm>
            <a:off x="876691" y="301843"/>
            <a:ext cx="10477109" cy="1003532"/>
          </a:xfrm>
        </p:spPr>
        <p:txBody>
          <a:bodyPr anchor="ctr">
            <a:normAutofit/>
          </a:bodyPr>
          <a:lstStyle/>
          <a:p>
            <a:r>
              <a:rPr lang="en-US" sz="3200">
                <a:solidFill>
                  <a:srgbClr val="FFFFFF"/>
                </a:solidFill>
              </a:rPr>
              <a:t>Valuation Analysis</a:t>
            </a:r>
          </a:p>
        </p:txBody>
      </p:sp>
      <p:graphicFrame>
        <p:nvGraphicFramePr>
          <p:cNvPr id="5" name="Content Placeholder 4">
            <a:extLst>
              <a:ext uri="{FF2B5EF4-FFF2-40B4-BE49-F238E27FC236}">
                <a16:creationId xmlns:a16="http://schemas.microsoft.com/office/drawing/2014/main" id="{325C4866-67CE-2352-0392-BEA43A8E1039}"/>
              </a:ext>
            </a:extLst>
          </p:cNvPr>
          <p:cNvGraphicFramePr>
            <a:graphicFrameLocks noGrp="1"/>
          </p:cNvGraphicFramePr>
          <p:nvPr>
            <p:ph idx="1"/>
          </p:nvPr>
        </p:nvGraphicFramePr>
        <p:xfrm>
          <a:off x="876690" y="2249242"/>
          <a:ext cx="10439010" cy="3668072"/>
        </p:xfrm>
        <a:graphic>
          <a:graphicData uri="http://schemas.openxmlformats.org/drawingml/2006/table">
            <a:tbl>
              <a:tblPr firstRow="1" bandRow="1">
                <a:tableStyleId>{5C22544A-7EE6-4342-B048-85BDC9FD1C3A}</a:tableStyleId>
              </a:tblPr>
              <a:tblGrid>
                <a:gridCol w="2557226">
                  <a:extLst>
                    <a:ext uri="{9D8B030D-6E8A-4147-A177-3AD203B41FA5}">
                      <a16:colId xmlns:a16="http://schemas.microsoft.com/office/drawing/2014/main" val="3952053033"/>
                    </a:ext>
                  </a:extLst>
                </a:gridCol>
                <a:gridCol w="1575349">
                  <a:extLst>
                    <a:ext uri="{9D8B030D-6E8A-4147-A177-3AD203B41FA5}">
                      <a16:colId xmlns:a16="http://schemas.microsoft.com/office/drawing/2014/main" val="3429618877"/>
                    </a:ext>
                  </a:extLst>
                </a:gridCol>
                <a:gridCol w="1336379">
                  <a:extLst>
                    <a:ext uri="{9D8B030D-6E8A-4147-A177-3AD203B41FA5}">
                      <a16:colId xmlns:a16="http://schemas.microsoft.com/office/drawing/2014/main" val="2947709081"/>
                    </a:ext>
                  </a:extLst>
                </a:gridCol>
                <a:gridCol w="1336379">
                  <a:extLst>
                    <a:ext uri="{9D8B030D-6E8A-4147-A177-3AD203B41FA5}">
                      <a16:colId xmlns:a16="http://schemas.microsoft.com/office/drawing/2014/main" val="2643278613"/>
                    </a:ext>
                  </a:extLst>
                </a:gridCol>
                <a:gridCol w="1545059">
                  <a:extLst>
                    <a:ext uri="{9D8B030D-6E8A-4147-A177-3AD203B41FA5}">
                      <a16:colId xmlns:a16="http://schemas.microsoft.com/office/drawing/2014/main" val="2628983270"/>
                    </a:ext>
                  </a:extLst>
                </a:gridCol>
                <a:gridCol w="2088618">
                  <a:extLst>
                    <a:ext uri="{9D8B030D-6E8A-4147-A177-3AD203B41FA5}">
                      <a16:colId xmlns:a16="http://schemas.microsoft.com/office/drawing/2014/main" val="3029575761"/>
                    </a:ext>
                  </a:extLst>
                </a:gridCol>
              </a:tblGrid>
              <a:tr h="375646">
                <a:tc>
                  <a:txBody>
                    <a:bodyPr/>
                    <a:lstStyle/>
                    <a:p>
                      <a:pPr>
                        <a:buNone/>
                      </a:pPr>
                      <a:r>
                        <a:rPr lang="en-US" sz="2200" b="1">
                          <a:solidFill>
                            <a:srgbClr val="000000"/>
                          </a:solidFill>
                          <a:effectLst/>
                        </a:rPr>
                        <a:t>Ticker</a:t>
                      </a:r>
                      <a:endParaRPr lang="en-US" sz="2200">
                        <a:effectLst/>
                      </a:endParaRPr>
                    </a:p>
                  </a:txBody>
                  <a:tcPr marL="82863" marR="82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buNone/>
                      </a:pPr>
                      <a:r>
                        <a:rPr lang="en-US" sz="2200" b="1">
                          <a:solidFill>
                            <a:srgbClr val="000000"/>
                          </a:solidFill>
                          <a:effectLst/>
                        </a:rPr>
                        <a:t>P/E</a:t>
                      </a:r>
                      <a:endParaRPr lang="en-US" sz="2200">
                        <a:effectLst/>
                      </a:endParaRPr>
                    </a:p>
                  </a:txBody>
                  <a:tcPr marL="82863" marR="82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buNone/>
                      </a:pPr>
                      <a:r>
                        <a:rPr lang="en-US" sz="2200" b="1">
                          <a:solidFill>
                            <a:srgbClr val="000000"/>
                          </a:solidFill>
                          <a:effectLst/>
                        </a:rPr>
                        <a:t>P/S </a:t>
                      </a:r>
                      <a:endParaRPr lang="en-US" sz="2200">
                        <a:effectLst/>
                      </a:endParaRPr>
                    </a:p>
                  </a:txBody>
                  <a:tcPr marL="82863" marR="82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buNone/>
                      </a:pPr>
                      <a:r>
                        <a:rPr lang="en-US" sz="2200" b="1">
                          <a:solidFill>
                            <a:srgbClr val="000000"/>
                          </a:solidFill>
                          <a:effectLst/>
                        </a:rPr>
                        <a:t>P/B</a:t>
                      </a:r>
                      <a:endParaRPr lang="en-US" sz="2200">
                        <a:effectLst/>
                      </a:endParaRPr>
                    </a:p>
                  </a:txBody>
                  <a:tcPr marL="82863" marR="82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buNone/>
                      </a:pPr>
                      <a:r>
                        <a:rPr lang="en-US" sz="2200" b="1">
                          <a:solidFill>
                            <a:srgbClr val="000000"/>
                          </a:solidFill>
                          <a:effectLst/>
                        </a:rPr>
                        <a:t>P/CF </a:t>
                      </a:r>
                      <a:endParaRPr lang="en-US" sz="2200">
                        <a:effectLst/>
                      </a:endParaRPr>
                    </a:p>
                  </a:txBody>
                  <a:tcPr marL="82863" marR="82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buNone/>
                      </a:pPr>
                      <a:r>
                        <a:rPr lang="en-US" sz="2200" b="1">
                          <a:solidFill>
                            <a:srgbClr val="000000"/>
                          </a:solidFill>
                          <a:effectLst/>
                        </a:rPr>
                        <a:t>EV/ EBITDA </a:t>
                      </a:r>
                      <a:endParaRPr lang="en-US" sz="2200">
                        <a:effectLst/>
                      </a:endParaRPr>
                    </a:p>
                  </a:txBody>
                  <a:tcPr marL="82863" marR="82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3783243330"/>
                  </a:ext>
                </a:extLst>
              </a:tr>
              <a:tr h="375646">
                <a:tc>
                  <a:txBody>
                    <a:bodyPr/>
                    <a:lstStyle/>
                    <a:p>
                      <a:pPr>
                        <a:buNone/>
                      </a:pPr>
                      <a:r>
                        <a:rPr lang="en-US" sz="2200">
                          <a:effectLst/>
                        </a:rPr>
                        <a:t>IP</a:t>
                      </a:r>
                    </a:p>
                  </a:txBody>
                  <a:tcPr marL="82863" marR="82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2200">
                          <a:effectLst/>
                        </a:rPr>
                        <a:t>38.15</a:t>
                      </a:r>
                    </a:p>
                  </a:txBody>
                  <a:tcPr marL="82863" marR="82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2200">
                          <a:effectLst/>
                        </a:rPr>
                        <a:t>0.91</a:t>
                      </a:r>
                    </a:p>
                  </a:txBody>
                  <a:tcPr marL="82863" marR="82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2200">
                          <a:effectLst/>
                        </a:rPr>
                        <a:t>1.34</a:t>
                      </a:r>
                    </a:p>
                  </a:txBody>
                  <a:tcPr marL="82863" marR="82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2200">
                          <a:solidFill>
                            <a:srgbClr val="000000"/>
                          </a:solidFill>
                          <a:effectLst/>
                        </a:rPr>
                        <a:t>1.56</a:t>
                      </a:r>
                      <a:endParaRPr lang="en-US" sz="2200">
                        <a:effectLst/>
                      </a:endParaRPr>
                    </a:p>
                  </a:txBody>
                  <a:tcPr marL="82863" marR="82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buNone/>
                      </a:pPr>
                      <a:r>
                        <a:rPr lang="en-US" sz="2200">
                          <a:effectLst/>
                        </a:rPr>
                        <a:t>15.99</a:t>
                      </a:r>
                    </a:p>
                  </a:txBody>
                  <a:tcPr marL="82863" marR="82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19219115"/>
                  </a:ext>
                </a:extLst>
              </a:tr>
              <a:tr h="375646">
                <a:tc>
                  <a:txBody>
                    <a:bodyPr/>
                    <a:lstStyle/>
                    <a:p>
                      <a:pPr>
                        <a:buNone/>
                      </a:pPr>
                      <a:r>
                        <a:rPr lang="en-US" sz="2200">
                          <a:effectLst/>
                        </a:rPr>
                        <a:t>Peers</a:t>
                      </a:r>
                    </a:p>
                  </a:txBody>
                  <a:tcPr marL="82863" marR="82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2200">
                          <a:effectLst/>
                        </a:rPr>
                        <a:t> </a:t>
                      </a:r>
                    </a:p>
                  </a:txBody>
                  <a:tcPr marL="82863" marR="82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2200">
                          <a:effectLst/>
                        </a:rPr>
                        <a:t> </a:t>
                      </a:r>
                    </a:p>
                  </a:txBody>
                  <a:tcPr marL="82863" marR="82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2200">
                          <a:effectLst/>
                        </a:rPr>
                        <a:t> </a:t>
                      </a:r>
                    </a:p>
                  </a:txBody>
                  <a:tcPr marL="82863" marR="82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2200">
                          <a:effectLst/>
                        </a:rPr>
                        <a:t> </a:t>
                      </a:r>
                    </a:p>
                  </a:txBody>
                  <a:tcPr marL="82863" marR="82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buNone/>
                      </a:pPr>
                      <a:r>
                        <a:rPr lang="en-US" sz="2200">
                          <a:effectLst/>
                        </a:rPr>
                        <a:t> </a:t>
                      </a:r>
                    </a:p>
                  </a:txBody>
                  <a:tcPr marL="82863" marR="82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3452534"/>
                  </a:ext>
                </a:extLst>
              </a:tr>
              <a:tr h="707098">
                <a:tc>
                  <a:txBody>
                    <a:bodyPr/>
                    <a:lstStyle/>
                    <a:p>
                      <a:pPr>
                        <a:buNone/>
                      </a:pPr>
                      <a:r>
                        <a:rPr lang="en-US" sz="2200">
                          <a:effectLst/>
                        </a:rPr>
                        <a:t>Packaging Corp of America (PKG)</a:t>
                      </a:r>
                    </a:p>
                  </a:txBody>
                  <a:tcPr marL="82863" marR="82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2200">
                          <a:effectLst/>
                        </a:rPr>
                        <a:t>21.55</a:t>
                      </a:r>
                    </a:p>
                  </a:txBody>
                  <a:tcPr marL="82863" marR="82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2200">
                          <a:effectLst/>
                        </a:rPr>
                        <a:t>2.24</a:t>
                      </a:r>
                    </a:p>
                  </a:txBody>
                  <a:tcPr marL="82863" marR="82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2200">
                          <a:effectLst/>
                        </a:rPr>
                        <a:t>4.19</a:t>
                      </a:r>
                    </a:p>
                  </a:txBody>
                  <a:tcPr marL="82863" marR="82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2200">
                          <a:solidFill>
                            <a:srgbClr val="000000"/>
                          </a:solidFill>
                          <a:effectLst/>
                        </a:rPr>
                        <a:t>2.47</a:t>
                      </a:r>
                      <a:endParaRPr lang="en-US" sz="2200">
                        <a:effectLst/>
                      </a:endParaRPr>
                    </a:p>
                  </a:txBody>
                  <a:tcPr marL="82863" marR="82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buNone/>
                      </a:pPr>
                      <a:r>
                        <a:rPr lang="en-US" sz="2200">
                          <a:effectLst/>
                        </a:rPr>
                        <a:t>11.91</a:t>
                      </a:r>
                    </a:p>
                  </a:txBody>
                  <a:tcPr marL="82863" marR="82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49413953"/>
                  </a:ext>
                </a:extLst>
              </a:tr>
              <a:tr h="707098">
                <a:tc>
                  <a:txBody>
                    <a:bodyPr/>
                    <a:lstStyle/>
                    <a:p>
                      <a:pPr>
                        <a:buNone/>
                      </a:pPr>
                      <a:r>
                        <a:rPr lang="en-US" sz="2200">
                          <a:effectLst/>
                        </a:rPr>
                        <a:t>Smurfit Westrock (SW)</a:t>
                      </a:r>
                    </a:p>
                  </a:txBody>
                  <a:tcPr marL="82863" marR="82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2200">
                          <a:effectLst/>
                        </a:rPr>
                        <a:t>12.56</a:t>
                      </a:r>
                    </a:p>
                  </a:txBody>
                  <a:tcPr marL="82863" marR="82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2200">
                          <a:effectLst/>
                        </a:rPr>
                        <a:t>0.79</a:t>
                      </a:r>
                    </a:p>
                  </a:txBody>
                  <a:tcPr marL="82863" marR="82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2200">
                          <a:effectLst/>
                        </a:rPr>
                        <a:t>1.33</a:t>
                      </a:r>
                    </a:p>
                  </a:txBody>
                  <a:tcPr marL="82863" marR="82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2200">
                          <a:solidFill>
                            <a:srgbClr val="000000"/>
                          </a:solidFill>
                          <a:effectLst/>
                        </a:rPr>
                        <a:t>1.23</a:t>
                      </a:r>
                      <a:endParaRPr lang="en-US" sz="2200">
                        <a:effectLst/>
                      </a:endParaRPr>
                    </a:p>
                  </a:txBody>
                  <a:tcPr marL="82863" marR="82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buNone/>
                      </a:pPr>
                      <a:r>
                        <a:rPr lang="en-US" sz="2200">
                          <a:effectLst/>
                        </a:rPr>
                        <a:t>10.15</a:t>
                      </a:r>
                    </a:p>
                  </a:txBody>
                  <a:tcPr marL="82863" marR="82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63067133"/>
                  </a:ext>
                </a:extLst>
              </a:tr>
              <a:tr h="375646">
                <a:tc>
                  <a:txBody>
                    <a:bodyPr/>
                    <a:lstStyle/>
                    <a:p>
                      <a:pPr>
                        <a:buNone/>
                      </a:pPr>
                      <a:r>
                        <a:rPr lang="en-US" sz="2200">
                          <a:effectLst/>
                        </a:rPr>
                        <a:t>Amcor (AMCR)</a:t>
                      </a:r>
                    </a:p>
                  </a:txBody>
                  <a:tcPr marL="82863" marR="82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2200">
                          <a:effectLst/>
                        </a:rPr>
                        <a:t>25.69</a:t>
                      </a:r>
                    </a:p>
                  </a:txBody>
                  <a:tcPr marL="82863" marR="82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2200">
                          <a:effectLst/>
                        </a:rPr>
                        <a:t>0.87</a:t>
                      </a:r>
                    </a:p>
                  </a:txBody>
                  <a:tcPr marL="82863" marR="82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2200">
                          <a:effectLst/>
                        </a:rPr>
                        <a:t>1.62</a:t>
                      </a:r>
                    </a:p>
                  </a:txBody>
                  <a:tcPr marL="82863" marR="82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2200">
                          <a:solidFill>
                            <a:srgbClr val="000000"/>
                          </a:solidFill>
                          <a:effectLst/>
                        </a:rPr>
                        <a:t>2.21</a:t>
                      </a:r>
                      <a:endParaRPr lang="en-US" sz="2200">
                        <a:effectLst/>
                      </a:endParaRPr>
                    </a:p>
                  </a:txBody>
                  <a:tcPr marL="82863" marR="82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buNone/>
                      </a:pPr>
                      <a:r>
                        <a:rPr lang="en-US" sz="2200">
                          <a:effectLst/>
                        </a:rPr>
                        <a:t>18.74</a:t>
                      </a:r>
                    </a:p>
                  </a:txBody>
                  <a:tcPr marL="82863" marR="82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6606752"/>
                  </a:ext>
                </a:extLst>
              </a:tr>
              <a:tr h="375646">
                <a:tc>
                  <a:txBody>
                    <a:bodyPr/>
                    <a:lstStyle/>
                    <a:p>
                      <a:pPr>
                        <a:buNone/>
                      </a:pPr>
                      <a:r>
                        <a:rPr lang="en-US" sz="2200">
                          <a:effectLst/>
                        </a:rPr>
                        <a:t> </a:t>
                      </a:r>
                    </a:p>
                  </a:txBody>
                  <a:tcPr marL="82863" marR="82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2200">
                          <a:effectLst/>
                        </a:rPr>
                        <a:t> </a:t>
                      </a:r>
                    </a:p>
                  </a:txBody>
                  <a:tcPr marL="82863" marR="82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2200">
                          <a:effectLst/>
                        </a:rPr>
                        <a:t> </a:t>
                      </a:r>
                    </a:p>
                  </a:txBody>
                  <a:tcPr marL="82863" marR="82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2200">
                          <a:effectLst/>
                        </a:rPr>
                        <a:t> </a:t>
                      </a:r>
                    </a:p>
                  </a:txBody>
                  <a:tcPr marL="82863" marR="82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2200">
                          <a:effectLst/>
                        </a:rPr>
                        <a:t> </a:t>
                      </a:r>
                    </a:p>
                  </a:txBody>
                  <a:tcPr marL="82863" marR="82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buNone/>
                      </a:pPr>
                      <a:r>
                        <a:rPr lang="en-US" sz="2200">
                          <a:effectLst/>
                        </a:rPr>
                        <a:t> </a:t>
                      </a:r>
                    </a:p>
                  </a:txBody>
                  <a:tcPr marL="82863" marR="82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92839541"/>
                  </a:ext>
                </a:extLst>
              </a:tr>
              <a:tr h="375646">
                <a:tc>
                  <a:txBody>
                    <a:bodyPr/>
                    <a:lstStyle/>
                    <a:p>
                      <a:pPr>
                        <a:buNone/>
                      </a:pPr>
                      <a:r>
                        <a:rPr lang="en-US" sz="2200">
                          <a:effectLst/>
                        </a:rPr>
                        <a:t>Average</a:t>
                      </a:r>
                    </a:p>
                  </a:txBody>
                  <a:tcPr marL="82863" marR="82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2200">
                          <a:effectLst/>
                        </a:rPr>
                        <a:t>24.48</a:t>
                      </a:r>
                    </a:p>
                  </a:txBody>
                  <a:tcPr marL="82863" marR="82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2200">
                          <a:effectLst/>
                        </a:rPr>
                        <a:t>1.21</a:t>
                      </a:r>
                    </a:p>
                  </a:txBody>
                  <a:tcPr marL="82863" marR="82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2200">
                          <a:effectLst/>
                        </a:rPr>
                        <a:t>2.12</a:t>
                      </a:r>
                    </a:p>
                  </a:txBody>
                  <a:tcPr marL="82863" marR="82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2200">
                          <a:solidFill>
                            <a:srgbClr val="000000"/>
                          </a:solidFill>
                          <a:effectLst/>
                        </a:rPr>
                        <a:t>1.86</a:t>
                      </a:r>
                      <a:endParaRPr lang="en-US" sz="2200">
                        <a:effectLst/>
                      </a:endParaRPr>
                    </a:p>
                  </a:txBody>
                  <a:tcPr marL="82863" marR="82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buNone/>
                      </a:pPr>
                      <a:r>
                        <a:rPr lang="en-US" sz="2200">
                          <a:effectLst/>
                        </a:rPr>
                        <a:t>14.19</a:t>
                      </a:r>
                    </a:p>
                  </a:txBody>
                  <a:tcPr marL="82863" marR="82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4404467"/>
                  </a:ext>
                </a:extLst>
              </a:tr>
            </a:tbl>
          </a:graphicData>
        </a:graphic>
      </p:graphicFrame>
    </p:spTree>
    <p:extLst>
      <p:ext uri="{BB962C8B-B14F-4D97-AF65-F5344CB8AC3E}">
        <p14:creationId xmlns:p14="http://schemas.microsoft.com/office/powerpoint/2010/main" val="1555368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screenshot of a spreadsheet&#10;&#10;AI-generated content may be incorrect.">
            <a:extLst>
              <a:ext uri="{FF2B5EF4-FFF2-40B4-BE49-F238E27FC236}">
                <a16:creationId xmlns:a16="http://schemas.microsoft.com/office/drawing/2014/main" id="{5928DB97-3E29-1909-7310-537904319FE9}"/>
              </a:ext>
            </a:extLst>
          </p:cNvPr>
          <p:cNvPicPr>
            <a:picLocks noGrp="1" noChangeAspect="1"/>
          </p:cNvPicPr>
          <p:nvPr>
            <p:ph idx="1"/>
          </p:nvPr>
        </p:nvPicPr>
        <p:blipFill>
          <a:blip r:embed="rId2"/>
          <a:stretch>
            <a:fillRect/>
          </a:stretch>
        </p:blipFill>
        <p:spPr>
          <a:xfrm>
            <a:off x="2211294" y="457200"/>
            <a:ext cx="7769412" cy="5943600"/>
          </a:xfrm>
          <a:prstGeom prst="rect">
            <a:avLst/>
          </a:prstGeom>
        </p:spPr>
      </p:pic>
    </p:spTree>
    <p:extLst>
      <p:ext uri="{BB962C8B-B14F-4D97-AF65-F5344CB8AC3E}">
        <p14:creationId xmlns:p14="http://schemas.microsoft.com/office/powerpoint/2010/main" val="3921817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FB408D-916C-D07A-CB6E-BD637F2FB44C}"/>
              </a:ext>
            </a:extLst>
          </p:cNvPr>
          <p:cNvSpPr>
            <a:spLocks noGrp="1"/>
          </p:cNvSpPr>
          <p:nvPr>
            <p:ph type="title"/>
          </p:nvPr>
        </p:nvSpPr>
        <p:spPr>
          <a:xfrm>
            <a:off x="761803" y="350196"/>
            <a:ext cx="4646904" cy="1624520"/>
          </a:xfrm>
        </p:spPr>
        <p:txBody>
          <a:bodyPr anchor="ctr">
            <a:normAutofit/>
          </a:bodyPr>
          <a:lstStyle/>
          <a:p>
            <a:r>
              <a:rPr lang="en-US" sz="3700"/>
              <a:t>International Paper Recommendation - </a:t>
            </a:r>
            <a:r>
              <a:rPr lang="en-US" sz="3700">
                <a:solidFill>
                  <a:schemeClr val="accent6"/>
                </a:solidFill>
              </a:rPr>
              <a:t>BUY</a:t>
            </a:r>
          </a:p>
        </p:txBody>
      </p:sp>
      <p:sp>
        <p:nvSpPr>
          <p:cNvPr id="3" name="Content Placeholder 2">
            <a:extLst>
              <a:ext uri="{FF2B5EF4-FFF2-40B4-BE49-F238E27FC236}">
                <a16:creationId xmlns:a16="http://schemas.microsoft.com/office/drawing/2014/main" id="{965C19DC-C2F0-BC75-F44C-FD7BDDC4813F}"/>
              </a:ext>
            </a:extLst>
          </p:cNvPr>
          <p:cNvSpPr>
            <a:spLocks noGrp="1"/>
          </p:cNvSpPr>
          <p:nvPr>
            <p:ph idx="1"/>
          </p:nvPr>
        </p:nvSpPr>
        <p:spPr>
          <a:xfrm>
            <a:off x="761802" y="2743200"/>
            <a:ext cx="4646905" cy="3613149"/>
          </a:xfrm>
        </p:spPr>
        <p:txBody>
          <a:bodyPr vert="horz" lIns="91440" tIns="45720" rIns="91440" bIns="45720" rtlCol="0" anchor="ctr">
            <a:normAutofit/>
          </a:bodyPr>
          <a:lstStyle/>
          <a:p>
            <a:r>
              <a:rPr lang="en-US" sz="2000"/>
              <a:t> Well, positioned for recovery and growth given merger and emphasis of efficiency </a:t>
            </a:r>
          </a:p>
          <a:p>
            <a:r>
              <a:rPr lang="en-US" sz="2000"/>
              <a:t>Currently trading near a historical resistance level</a:t>
            </a:r>
          </a:p>
          <a:p>
            <a:r>
              <a:rPr lang="en-US" sz="2000"/>
              <a:t>Stock has performed poorly due to recent earnings misses (Q3 miss was largely driven by balance sheet related to merger)</a:t>
            </a:r>
          </a:p>
          <a:p>
            <a:r>
              <a:rPr lang="en-US" sz="2000"/>
              <a:t>$54.21 per share intrinsic value compared to current price of $37.79</a:t>
            </a:r>
          </a:p>
        </p:txBody>
      </p:sp>
      <p:pic>
        <p:nvPicPr>
          <p:cNvPr id="5" name="Picture 4" descr="Codes on papers">
            <a:extLst>
              <a:ext uri="{FF2B5EF4-FFF2-40B4-BE49-F238E27FC236}">
                <a16:creationId xmlns:a16="http://schemas.microsoft.com/office/drawing/2014/main" id="{E4CDEA08-D2E3-E9CE-8291-8239CAD9DD4B}"/>
              </a:ext>
            </a:extLst>
          </p:cNvPr>
          <p:cNvPicPr>
            <a:picLocks noChangeAspect="1"/>
          </p:cNvPicPr>
          <p:nvPr/>
        </p:nvPicPr>
        <p:blipFill>
          <a:blip r:embed="rId2"/>
          <a:srcRect l="14791" r="25895" b="-3"/>
          <a:stretch>
            <a:fillRect/>
          </a:stretch>
        </p:blipFill>
        <p:spPr>
          <a:xfrm>
            <a:off x="6096000" y="1"/>
            <a:ext cx="6102825" cy="6858000"/>
          </a:xfrm>
          <a:prstGeom prst="rect">
            <a:avLst/>
          </a:prstGeom>
        </p:spPr>
      </p:pic>
    </p:spTree>
    <p:extLst>
      <p:ext uri="{BB962C8B-B14F-4D97-AF65-F5344CB8AC3E}">
        <p14:creationId xmlns:p14="http://schemas.microsoft.com/office/powerpoint/2010/main" val="3096852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1888CB4-5FB2-E627-49F3-5275913A99F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24C6DF5-A6B9-1FE7-3AE3-2A86DE163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C18D8E-15BC-48BE-AC69-1C25E42473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E2E3B37-D001-228A-9BEC-A33BF950B0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A46F37A-DF91-D611-0642-B02423FC9D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327FC9-56FD-65AB-D1D7-DC3BC765FAF2}"/>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Vulcan Materials Company </a:t>
            </a:r>
          </a:p>
        </p:txBody>
      </p:sp>
      <p:sp>
        <p:nvSpPr>
          <p:cNvPr id="4" name="TextBox 3">
            <a:extLst>
              <a:ext uri="{FF2B5EF4-FFF2-40B4-BE49-F238E27FC236}">
                <a16:creationId xmlns:a16="http://schemas.microsoft.com/office/drawing/2014/main" id="{C6D973D7-BE6E-3401-CFE2-60CBC996F6FC}"/>
              </a:ext>
            </a:extLst>
          </p:cNvPr>
          <p:cNvSpPr txBox="1"/>
          <p:nvPr/>
        </p:nvSpPr>
        <p:spPr>
          <a:xfrm>
            <a:off x="4133088" y="1975104"/>
            <a:ext cx="2816352" cy="41208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graphicFrame>
        <p:nvGraphicFramePr>
          <p:cNvPr id="27" name="Content Placeholder 26">
            <a:extLst>
              <a:ext uri="{FF2B5EF4-FFF2-40B4-BE49-F238E27FC236}">
                <a16:creationId xmlns:a16="http://schemas.microsoft.com/office/drawing/2014/main" id="{5C481C3B-F846-D8FC-245B-58268FA2D865}"/>
              </a:ext>
            </a:extLst>
          </p:cNvPr>
          <p:cNvGraphicFramePr>
            <a:graphicFrameLocks noGrp="1"/>
          </p:cNvGraphicFramePr>
          <p:nvPr>
            <p:ph idx="1"/>
            <p:extLst>
              <p:ext uri="{D42A27DB-BD31-4B8C-83A1-F6EECF244321}">
                <p14:modId xmlns:p14="http://schemas.microsoft.com/office/powerpoint/2010/main" val="672183269"/>
              </p:ext>
            </p:extLst>
          </p:nvPr>
        </p:nvGraphicFramePr>
        <p:xfrm>
          <a:off x="5363980" y="2376053"/>
          <a:ext cx="6465602" cy="3291840"/>
        </p:xfrm>
        <a:graphic>
          <a:graphicData uri="http://schemas.openxmlformats.org/drawingml/2006/table">
            <a:tbl>
              <a:tblPr firstRow="1" bandRow="1">
                <a:tableStyleId>{5C22544A-7EE6-4342-B048-85BDC9FD1C3A}</a:tableStyleId>
              </a:tblPr>
              <a:tblGrid>
                <a:gridCol w="3232801">
                  <a:extLst>
                    <a:ext uri="{9D8B030D-6E8A-4147-A177-3AD203B41FA5}">
                      <a16:colId xmlns:a16="http://schemas.microsoft.com/office/drawing/2014/main" val="1471254817"/>
                    </a:ext>
                  </a:extLst>
                </a:gridCol>
                <a:gridCol w="3232801">
                  <a:extLst>
                    <a:ext uri="{9D8B030D-6E8A-4147-A177-3AD203B41FA5}">
                      <a16:colId xmlns:a16="http://schemas.microsoft.com/office/drawing/2014/main" val="4144098522"/>
                    </a:ext>
                  </a:extLst>
                </a:gridCol>
              </a:tblGrid>
              <a:tr h="343419">
                <a:tc>
                  <a:txBody>
                    <a:bodyPr/>
                    <a:lstStyle/>
                    <a:p>
                      <a:r>
                        <a:rPr lang="en-US"/>
                        <a:t>Overview</a:t>
                      </a:r>
                    </a:p>
                  </a:txBody>
                  <a:tcPr/>
                </a:tc>
                <a:tc>
                  <a:txBody>
                    <a:bodyPr/>
                    <a:lstStyle/>
                    <a:p>
                      <a:endParaRPr lang="en-US"/>
                    </a:p>
                  </a:txBody>
                  <a:tcPr/>
                </a:tc>
                <a:extLst>
                  <a:ext uri="{0D108BD9-81ED-4DB2-BD59-A6C34878D82A}">
                    <a16:rowId xmlns:a16="http://schemas.microsoft.com/office/drawing/2014/main" val="703883931"/>
                  </a:ext>
                </a:extLst>
              </a:tr>
              <a:tr h="343419">
                <a:tc>
                  <a:txBody>
                    <a:bodyPr/>
                    <a:lstStyle/>
                    <a:p>
                      <a:r>
                        <a:rPr lang="en-US"/>
                        <a:t>Sector</a:t>
                      </a:r>
                    </a:p>
                  </a:txBody>
                  <a:tcPr/>
                </a:tc>
                <a:tc>
                  <a:txBody>
                    <a:bodyPr/>
                    <a:lstStyle/>
                    <a:p>
                      <a:r>
                        <a:rPr lang="en-US"/>
                        <a:t>Basic Materials</a:t>
                      </a:r>
                    </a:p>
                  </a:txBody>
                  <a:tcPr/>
                </a:tc>
                <a:extLst>
                  <a:ext uri="{0D108BD9-81ED-4DB2-BD59-A6C34878D82A}">
                    <a16:rowId xmlns:a16="http://schemas.microsoft.com/office/drawing/2014/main" val="1214520321"/>
                  </a:ext>
                </a:extLst>
              </a:tr>
              <a:tr h="343419">
                <a:tc>
                  <a:txBody>
                    <a:bodyPr/>
                    <a:lstStyle/>
                    <a:p>
                      <a:r>
                        <a:rPr lang="en-US"/>
                        <a:t>Industry</a:t>
                      </a:r>
                    </a:p>
                  </a:txBody>
                  <a:tcPr/>
                </a:tc>
                <a:tc>
                  <a:txBody>
                    <a:bodyPr/>
                    <a:lstStyle/>
                    <a:p>
                      <a:r>
                        <a:rPr lang="en-US"/>
                        <a:t>Building Materials</a:t>
                      </a:r>
                    </a:p>
                  </a:txBody>
                  <a:tcPr/>
                </a:tc>
                <a:extLst>
                  <a:ext uri="{0D108BD9-81ED-4DB2-BD59-A6C34878D82A}">
                    <a16:rowId xmlns:a16="http://schemas.microsoft.com/office/drawing/2014/main" val="2907930370"/>
                  </a:ext>
                </a:extLst>
              </a:tr>
              <a:tr h="343419">
                <a:tc>
                  <a:txBody>
                    <a:bodyPr/>
                    <a:lstStyle/>
                    <a:p>
                      <a:r>
                        <a:rPr lang="en-US"/>
                        <a:t>Market Cap</a:t>
                      </a:r>
                    </a:p>
                  </a:txBody>
                  <a:tcPr/>
                </a:tc>
                <a:tc>
                  <a:txBody>
                    <a:bodyPr/>
                    <a:lstStyle/>
                    <a:p>
                      <a:r>
                        <a:rPr lang="en-US"/>
                        <a:t>36.693B</a:t>
                      </a:r>
                    </a:p>
                  </a:txBody>
                  <a:tcPr/>
                </a:tc>
                <a:extLst>
                  <a:ext uri="{0D108BD9-81ED-4DB2-BD59-A6C34878D82A}">
                    <a16:rowId xmlns:a16="http://schemas.microsoft.com/office/drawing/2014/main" val="466121324"/>
                  </a:ext>
                </a:extLst>
              </a:tr>
              <a:tr h="343419">
                <a:tc>
                  <a:txBody>
                    <a:bodyPr/>
                    <a:lstStyle/>
                    <a:p>
                      <a:r>
                        <a:rPr lang="en-US"/>
                        <a:t>Current Price (updated 12/1)</a:t>
                      </a:r>
                    </a:p>
                  </a:txBody>
                  <a:tcPr/>
                </a:tc>
                <a:tc>
                  <a:txBody>
                    <a:bodyPr/>
                    <a:lstStyle/>
                    <a:p>
                      <a:r>
                        <a:rPr lang="en-US"/>
                        <a:t>$291.85</a:t>
                      </a:r>
                    </a:p>
                  </a:txBody>
                  <a:tcPr/>
                </a:tc>
                <a:extLst>
                  <a:ext uri="{0D108BD9-81ED-4DB2-BD59-A6C34878D82A}">
                    <a16:rowId xmlns:a16="http://schemas.microsoft.com/office/drawing/2014/main" val="884518220"/>
                  </a:ext>
                </a:extLst>
              </a:tr>
              <a:tr h="343419">
                <a:tc>
                  <a:txBody>
                    <a:bodyPr/>
                    <a:lstStyle/>
                    <a:p>
                      <a:r>
                        <a:rPr lang="en-US"/>
                        <a:t>Dividend Yield</a:t>
                      </a:r>
                    </a:p>
                  </a:txBody>
                  <a:tcPr/>
                </a:tc>
                <a:tc>
                  <a:txBody>
                    <a:bodyPr/>
                    <a:lstStyle/>
                    <a:p>
                      <a:r>
                        <a:rPr lang="en-US"/>
                        <a:t>0.67%</a:t>
                      </a:r>
                    </a:p>
                  </a:txBody>
                  <a:tcPr/>
                </a:tc>
                <a:extLst>
                  <a:ext uri="{0D108BD9-81ED-4DB2-BD59-A6C34878D82A}">
                    <a16:rowId xmlns:a16="http://schemas.microsoft.com/office/drawing/2014/main" val="3809024868"/>
                  </a:ext>
                </a:extLst>
              </a:tr>
              <a:tr h="343419">
                <a:tc>
                  <a:txBody>
                    <a:bodyPr/>
                    <a:lstStyle/>
                    <a:p>
                      <a:r>
                        <a:rPr lang="en-US"/>
                        <a:t>52-week Range</a:t>
                      </a:r>
                    </a:p>
                  </a:txBody>
                  <a:tcPr/>
                </a:tc>
                <a:tc>
                  <a:txBody>
                    <a:bodyPr/>
                    <a:lstStyle/>
                    <a:p>
                      <a:r>
                        <a:rPr lang="en-US"/>
                        <a:t>$215.08-$311.74</a:t>
                      </a:r>
                    </a:p>
                  </a:txBody>
                  <a:tcPr/>
                </a:tc>
                <a:extLst>
                  <a:ext uri="{0D108BD9-81ED-4DB2-BD59-A6C34878D82A}">
                    <a16:rowId xmlns:a16="http://schemas.microsoft.com/office/drawing/2014/main" val="833336430"/>
                  </a:ext>
                </a:extLst>
              </a:tr>
              <a:tr h="343419">
                <a:tc>
                  <a:txBody>
                    <a:bodyPr/>
                    <a:lstStyle/>
                    <a:p>
                      <a:r>
                        <a:rPr lang="en-US"/>
                        <a:t>Diluted Shares Outstanding</a:t>
                      </a:r>
                    </a:p>
                  </a:txBody>
                  <a:tcPr/>
                </a:tc>
                <a:tc>
                  <a:txBody>
                    <a:bodyPr/>
                    <a:lstStyle/>
                    <a:p>
                      <a:r>
                        <a:rPr lang="en-US"/>
                        <a:t>132,200,000</a:t>
                      </a:r>
                    </a:p>
                  </a:txBody>
                  <a:tcPr/>
                </a:tc>
                <a:extLst>
                  <a:ext uri="{0D108BD9-81ED-4DB2-BD59-A6C34878D82A}">
                    <a16:rowId xmlns:a16="http://schemas.microsoft.com/office/drawing/2014/main" val="2517232800"/>
                  </a:ext>
                </a:extLst>
              </a:tr>
              <a:tr h="343419">
                <a:tc>
                  <a:txBody>
                    <a:bodyPr/>
                    <a:lstStyle/>
                    <a:p>
                      <a:pPr lvl="0">
                        <a:buNone/>
                      </a:pPr>
                      <a:r>
                        <a:rPr lang="en-US"/>
                        <a:t>Beta (5Y monthly)</a:t>
                      </a:r>
                    </a:p>
                  </a:txBody>
                  <a:tcPr/>
                </a:tc>
                <a:tc>
                  <a:txBody>
                    <a:bodyPr/>
                    <a:lstStyle/>
                    <a:p>
                      <a:pPr lvl="0">
                        <a:buNone/>
                      </a:pPr>
                      <a:r>
                        <a:rPr lang="en-US"/>
                        <a:t>1.07</a:t>
                      </a:r>
                    </a:p>
                  </a:txBody>
                  <a:tcPr/>
                </a:tc>
                <a:extLst>
                  <a:ext uri="{0D108BD9-81ED-4DB2-BD59-A6C34878D82A}">
                    <a16:rowId xmlns:a16="http://schemas.microsoft.com/office/drawing/2014/main" val="3342167924"/>
                  </a:ext>
                </a:extLst>
              </a:tr>
            </a:tbl>
          </a:graphicData>
        </a:graphic>
      </p:graphicFrame>
      <p:sp>
        <p:nvSpPr>
          <p:cNvPr id="3" name="TextBox 2">
            <a:extLst>
              <a:ext uri="{FF2B5EF4-FFF2-40B4-BE49-F238E27FC236}">
                <a16:creationId xmlns:a16="http://schemas.microsoft.com/office/drawing/2014/main" id="{473731EF-B40F-5411-8AB1-B97C0861A463}"/>
              </a:ext>
            </a:extLst>
          </p:cNvPr>
          <p:cNvSpPr txBox="1"/>
          <p:nvPr/>
        </p:nvSpPr>
        <p:spPr>
          <a:xfrm>
            <a:off x="278473" y="1795671"/>
            <a:ext cx="4849272"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232A31"/>
                </a:solidFill>
                <a:ea typeface="+mn-lt"/>
                <a:cs typeface="+mn-lt"/>
              </a:rPr>
              <a:t>Vulcan Materials Company produces and supplies construction aggregates in the United States. It operates through three segments: Aggregates, Asphalt, and Concrete. The company provides crushed stone, sand and gravel, sand, riprap and jetty stones, and other aggregates for use in construction and maintenance of highways, streets, and other public works, as well as in the construction of housing and commercial, industrial, and other nonresidential facilities; asphalt mix; asphalt construction paving services; and ready-mixed concrete products. </a:t>
            </a:r>
            <a:endParaRPr lang="en-US" sz="1600"/>
          </a:p>
        </p:txBody>
      </p:sp>
    </p:spTree>
    <p:extLst>
      <p:ext uri="{BB962C8B-B14F-4D97-AF65-F5344CB8AC3E}">
        <p14:creationId xmlns:p14="http://schemas.microsoft.com/office/powerpoint/2010/main" val="3226836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9523DD3-568D-B451-C8A3-FAD2C8ACD23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57C9EAE-A21F-71C1-3417-AE80359CE9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36911C-D287-4E96-7340-470E4D316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3B89835-5C92-F1FA-12B8-5B2DFA865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F2D8907-ED90-05A8-1BFC-4387A961A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01CFC8-B2AA-28F2-9CFE-9DBE50EBED31}"/>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Business Analysis</a:t>
            </a:r>
          </a:p>
        </p:txBody>
      </p:sp>
      <p:sp>
        <p:nvSpPr>
          <p:cNvPr id="4" name="TextBox 3">
            <a:extLst>
              <a:ext uri="{FF2B5EF4-FFF2-40B4-BE49-F238E27FC236}">
                <a16:creationId xmlns:a16="http://schemas.microsoft.com/office/drawing/2014/main" id="{B80ACE49-ECB1-63E7-BDFC-72F0ED5EDDA3}"/>
              </a:ext>
            </a:extLst>
          </p:cNvPr>
          <p:cNvSpPr txBox="1"/>
          <p:nvPr/>
        </p:nvSpPr>
        <p:spPr>
          <a:xfrm>
            <a:off x="4133088" y="1975104"/>
            <a:ext cx="2816352" cy="41208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3" name="Content Placeholder 2" descr="A diagram of different types of infrastructure&#10;&#10;AI-generated content may be incorrect.">
            <a:extLst>
              <a:ext uri="{FF2B5EF4-FFF2-40B4-BE49-F238E27FC236}">
                <a16:creationId xmlns:a16="http://schemas.microsoft.com/office/drawing/2014/main" id="{DBD86FF0-4E52-4931-0067-4C721B9FE4EC}"/>
              </a:ext>
            </a:extLst>
          </p:cNvPr>
          <p:cNvPicPr>
            <a:picLocks noGrp="1" noChangeAspect="1"/>
          </p:cNvPicPr>
          <p:nvPr>
            <p:ph idx="1"/>
          </p:nvPr>
        </p:nvPicPr>
        <p:blipFill>
          <a:blip r:embed="rId2"/>
          <a:stretch>
            <a:fillRect/>
          </a:stretch>
        </p:blipFill>
        <p:spPr>
          <a:xfrm>
            <a:off x="4651458" y="2636259"/>
            <a:ext cx="6763251" cy="2801853"/>
          </a:xfrm>
          <a:prstGeom prst="rect">
            <a:avLst/>
          </a:prstGeom>
        </p:spPr>
      </p:pic>
      <p:sp>
        <p:nvSpPr>
          <p:cNvPr id="6" name="TextBox 5">
            <a:extLst>
              <a:ext uri="{FF2B5EF4-FFF2-40B4-BE49-F238E27FC236}">
                <a16:creationId xmlns:a16="http://schemas.microsoft.com/office/drawing/2014/main" id="{A4AFC8C3-1FE2-1CC7-C356-7D3BAC3A05F4}"/>
              </a:ext>
            </a:extLst>
          </p:cNvPr>
          <p:cNvSpPr txBox="1"/>
          <p:nvPr/>
        </p:nvSpPr>
        <p:spPr>
          <a:xfrm>
            <a:off x="336088" y="1997323"/>
            <a:ext cx="4196300" cy="43396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200">
                <a:ea typeface="+mn-lt"/>
                <a:cs typeface="+mn-lt"/>
              </a:rPr>
              <a:t>They are the largest producer of construction aggregates in the United States, giving them a dominant position and providing pricing leverage, expansive geographic coverage, and the ability to serve major infrastructure and construction markets.</a:t>
            </a:r>
          </a:p>
          <a:p>
            <a:pPr marL="285750" indent="-285750">
              <a:buFont typeface="Arial"/>
              <a:buChar char="•"/>
            </a:pPr>
            <a:r>
              <a:rPr lang="en-US" sz="1200">
                <a:ea typeface="+mn-lt"/>
                <a:cs typeface="+mn-lt"/>
              </a:rPr>
              <a:t>Quarries are location specific, heavily regulated (facing zoning, permitting, and environmental challenges), require significant capital investment, and careful logistics to operate profitably.</a:t>
            </a:r>
          </a:p>
          <a:p>
            <a:pPr marL="285750" indent="-285750">
              <a:buFont typeface="Arial"/>
              <a:buChar char="•"/>
            </a:pPr>
            <a:r>
              <a:rPr lang="en-US" sz="1200">
                <a:ea typeface="+mn-lt"/>
                <a:cs typeface="+mn-lt"/>
              </a:rPr>
              <a:t>Their market is heavily influenced by infrastructure investment, residential and commercial construction cycles, and regional economic growth trends.</a:t>
            </a:r>
          </a:p>
          <a:p>
            <a:pPr marL="285750" indent="-285750">
              <a:buFont typeface="Arial"/>
              <a:buChar char="•"/>
            </a:pPr>
            <a:r>
              <a:rPr lang="en-US" sz="1200">
                <a:ea typeface="+mn-lt"/>
                <a:cs typeface="+mn-lt"/>
              </a:rPr>
              <a:t>The company’s core aggregates business addresses an estimated $35-40 billion in the United States construction market.</a:t>
            </a:r>
          </a:p>
          <a:p>
            <a:pPr marL="742950" lvl="1" indent="-285750">
              <a:buFont typeface="Courier New"/>
              <a:buChar char="o"/>
            </a:pPr>
            <a:r>
              <a:rPr lang="en-US" sz="1200">
                <a:ea typeface="+mn-lt"/>
                <a:cs typeface="+mn-lt"/>
              </a:rPr>
              <a:t>Public infrastructure is the largest and most stable, and accounts for nearly half of all domestic aggregate consumption. Federal programs such as the IIJA, CHIPS and Science Act, and the current Inflation Reduction Act and working to inject hundreds of billions of dollars into long-term transportation, energy, and construction projects.</a:t>
            </a:r>
            <a:endParaRPr lang="en-US" sz="1200"/>
          </a:p>
        </p:txBody>
      </p:sp>
    </p:spTree>
    <p:extLst>
      <p:ext uri="{BB962C8B-B14F-4D97-AF65-F5344CB8AC3E}">
        <p14:creationId xmlns:p14="http://schemas.microsoft.com/office/powerpoint/2010/main" val="2595872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97A6D32-F4F6-4DE5-25BB-D25DE8CA3EE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ECF176A-226C-67EB-7DAF-8E2313B3D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AA0D75A-94D5-EB8B-3D83-8C94DDEB11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C701D63-DEB4-F197-7270-2B15D49B5A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631E37C-4931-C55D-1012-80149119DF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2773AC-02D6-83EA-1447-552DD04915D4}"/>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Financial Analysis</a:t>
            </a:r>
          </a:p>
        </p:txBody>
      </p:sp>
      <p:sp>
        <p:nvSpPr>
          <p:cNvPr id="4" name="TextBox 3">
            <a:extLst>
              <a:ext uri="{FF2B5EF4-FFF2-40B4-BE49-F238E27FC236}">
                <a16:creationId xmlns:a16="http://schemas.microsoft.com/office/drawing/2014/main" id="{F7505D2F-9915-9D5F-249E-6E43BAE02F36}"/>
              </a:ext>
            </a:extLst>
          </p:cNvPr>
          <p:cNvSpPr txBox="1"/>
          <p:nvPr/>
        </p:nvSpPr>
        <p:spPr>
          <a:xfrm>
            <a:off x="4133088" y="1975104"/>
            <a:ext cx="2816352" cy="41208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1" name="Content Placeholder 10">
            <a:extLst>
              <a:ext uri="{FF2B5EF4-FFF2-40B4-BE49-F238E27FC236}">
                <a16:creationId xmlns:a16="http://schemas.microsoft.com/office/drawing/2014/main" id="{CA13F1DA-5665-86E6-CC51-CAA05239F404}"/>
              </a:ext>
            </a:extLst>
          </p:cNvPr>
          <p:cNvSpPr>
            <a:spLocks noGrp="1"/>
          </p:cNvSpPr>
          <p:nvPr>
            <p:ph idx="1"/>
          </p:nvPr>
        </p:nvSpPr>
        <p:spPr>
          <a:xfrm>
            <a:off x="838200" y="1825625"/>
            <a:ext cx="6481483" cy="4351338"/>
          </a:xfrm>
        </p:spPr>
        <p:txBody>
          <a:bodyPr vert="horz" lIns="91440" tIns="45720" rIns="91440" bIns="45720" rtlCol="0" anchor="t">
            <a:normAutofit/>
          </a:bodyPr>
          <a:lstStyle/>
          <a:p>
            <a:r>
              <a:rPr lang="en-US" sz="1800">
                <a:ea typeface="+mn-lt"/>
                <a:cs typeface="+mn-lt"/>
              </a:rPr>
              <a:t>Our valuation framework indicates that Vulcan Materials currently trades at a premium relative to both its historical averages and sector peers. </a:t>
            </a:r>
          </a:p>
          <a:p>
            <a:r>
              <a:rPr lang="en-US" sz="1800">
                <a:latin typeface="Aptos"/>
              </a:rPr>
              <a:t>Vulcan Materials posted Q3 2025 earnings on October 30, 2025, reporting an EPS of $2.84, which topped the consensus estimate of $2.72 by $0.12. Quarterly revenue rose </a:t>
            </a:r>
            <a:r>
              <a:rPr lang="en-US" sz="1800" i="1">
                <a:latin typeface="Aptos"/>
              </a:rPr>
              <a:t>14.4%</a:t>
            </a:r>
            <a:r>
              <a:rPr lang="en-US" sz="1800">
                <a:latin typeface="Aptos"/>
              </a:rPr>
              <a:t> year-over-year to $2.29 billion, above analysts' expectations of $2.28 billion. With a trailing EPS of </a:t>
            </a:r>
            <a:r>
              <a:rPr lang="en-US" sz="1800" i="1">
                <a:latin typeface="Aptos"/>
              </a:rPr>
              <a:t>$8.42</a:t>
            </a:r>
            <a:r>
              <a:rPr lang="en-US" sz="1800">
                <a:latin typeface="Aptos"/>
              </a:rPr>
              <a:t> and a P/E Ratio of </a:t>
            </a:r>
            <a:r>
              <a:rPr lang="en-US" sz="1800" i="1">
                <a:latin typeface="Aptos"/>
              </a:rPr>
              <a:t>40.77</a:t>
            </a:r>
            <a:r>
              <a:rPr lang="en-US" sz="1800">
                <a:latin typeface="Aptos"/>
              </a:rPr>
              <a:t>, Vulcan Materials' earnings are expected to grow </a:t>
            </a:r>
            <a:r>
              <a:rPr lang="en-US" sz="1800" i="1">
                <a:latin typeface="Aptos"/>
              </a:rPr>
              <a:t>11.85%</a:t>
            </a:r>
            <a:r>
              <a:rPr lang="en-US" sz="1800">
                <a:latin typeface="Aptos"/>
              </a:rPr>
              <a:t> next year, from $8.69 to $9.72 per share.</a:t>
            </a:r>
          </a:p>
        </p:txBody>
      </p:sp>
      <p:pic>
        <p:nvPicPr>
          <p:cNvPr id="15" name="Picture 14" descr="A table with numbers and letters&#10;&#10;AI-generated content may be incorrect.">
            <a:extLst>
              <a:ext uri="{FF2B5EF4-FFF2-40B4-BE49-F238E27FC236}">
                <a16:creationId xmlns:a16="http://schemas.microsoft.com/office/drawing/2014/main" id="{281DF945-B07F-484E-AC04-F195788D16BB}"/>
              </a:ext>
            </a:extLst>
          </p:cNvPr>
          <p:cNvPicPr>
            <a:picLocks noChangeAspect="1"/>
          </p:cNvPicPr>
          <p:nvPr/>
        </p:nvPicPr>
        <p:blipFill>
          <a:blip r:embed="rId2"/>
          <a:stretch>
            <a:fillRect/>
          </a:stretch>
        </p:blipFill>
        <p:spPr>
          <a:xfrm>
            <a:off x="1038024" y="4484073"/>
            <a:ext cx="6075429" cy="2167297"/>
          </a:xfrm>
          <a:prstGeom prst="rect">
            <a:avLst/>
          </a:prstGeom>
        </p:spPr>
      </p:pic>
      <p:pic>
        <p:nvPicPr>
          <p:cNvPr id="17" name="Picture 16" descr="A graph of different colored bars&#10;&#10;AI-generated content may be incorrect.">
            <a:extLst>
              <a:ext uri="{FF2B5EF4-FFF2-40B4-BE49-F238E27FC236}">
                <a16:creationId xmlns:a16="http://schemas.microsoft.com/office/drawing/2014/main" id="{5DBC949E-128E-7B0C-CED5-BE7A66B8C393}"/>
              </a:ext>
            </a:extLst>
          </p:cNvPr>
          <p:cNvPicPr>
            <a:picLocks noChangeAspect="1"/>
          </p:cNvPicPr>
          <p:nvPr/>
        </p:nvPicPr>
        <p:blipFill>
          <a:blip r:embed="rId3"/>
          <a:stretch>
            <a:fillRect/>
          </a:stretch>
        </p:blipFill>
        <p:spPr>
          <a:xfrm>
            <a:off x="7436284" y="4119844"/>
            <a:ext cx="3981450" cy="2533650"/>
          </a:xfrm>
          <a:prstGeom prst="rect">
            <a:avLst/>
          </a:prstGeom>
        </p:spPr>
      </p:pic>
      <p:pic>
        <p:nvPicPr>
          <p:cNvPr id="18" name="Picture 17" descr="A graph of different colored bars&#10;&#10;AI-generated content may be incorrect.">
            <a:extLst>
              <a:ext uri="{FF2B5EF4-FFF2-40B4-BE49-F238E27FC236}">
                <a16:creationId xmlns:a16="http://schemas.microsoft.com/office/drawing/2014/main" id="{9585BA10-8969-F812-9DD5-5C4B0D4C2DBE}"/>
              </a:ext>
            </a:extLst>
          </p:cNvPr>
          <p:cNvPicPr>
            <a:picLocks noChangeAspect="1"/>
          </p:cNvPicPr>
          <p:nvPr/>
        </p:nvPicPr>
        <p:blipFill>
          <a:blip r:embed="rId4"/>
          <a:stretch>
            <a:fillRect/>
          </a:stretch>
        </p:blipFill>
        <p:spPr>
          <a:xfrm>
            <a:off x="7434743" y="1590634"/>
            <a:ext cx="3533775" cy="2524125"/>
          </a:xfrm>
          <a:prstGeom prst="rect">
            <a:avLst/>
          </a:prstGeom>
        </p:spPr>
      </p:pic>
    </p:spTree>
    <p:extLst>
      <p:ext uri="{BB962C8B-B14F-4D97-AF65-F5344CB8AC3E}">
        <p14:creationId xmlns:p14="http://schemas.microsoft.com/office/powerpoint/2010/main" val="4144652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F5CE77B-1743-C02B-916F-CC02773E52D5}"/>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E2B6BE-51F0-4479-E055-2190497D3D58}"/>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rPr>
              <a:t>Financial Analysis</a:t>
            </a:r>
          </a:p>
        </p:txBody>
      </p:sp>
      <p:sp>
        <p:nvSpPr>
          <p:cNvPr id="11" name="Content Placeholder 10">
            <a:extLst>
              <a:ext uri="{FF2B5EF4-FFF2-40B4-BE49-F238E27FC236}">
                <a16:creationId xmlns:a16="http://schemas.microsoft.com/office/drawing/2014/main" id="{282A3425-9AE3-3473-E74C-C222F68C7B4A}"/>
              </a:ext>
            </a:extLst>
          </p:cNvPr>
          <p:cNvSpPr>
            <a:spLocks noGrp="1"/>
          </p:cNvSpPr>
          <p:nvPr>
            <p:ph idx="1"/>
          </p:nvPr>
        </p:nvSpPr>
        <p:spPr>
          <a:xfrm>
            <a:off x="8572499" y="390832"/>
            <a:ext cx="3233585" cy="873612"/>
          </a:xfrm>
        </p:spPr>
        <p:txBody>
          <a:bodyPr vert="horz" lIns="91440" tIns="45720" rIns="91440" bIns="45720" rtlCol="0" anchor="ctr">
            <a:normAutofit/>
          </a:bodyPr>
          <a:lstStyle/>
          <a:p>
            <a:pPr marL="0" indent="0">
              <a:buNone/>
            </a:pPr>
            <a:r>
              <a:rPr lang="en-US" sz="2000" kern="1200">
                <a:solidFill>
                  <a:srgbClr val="FFFFFF"/>
                </a:solidFill>
                <a:latin typeface="+mn-lt"/>
                <a:ea typeface="+mn-ea"/>
                <a:cs typeface="+mn-cs"/>
              </a:rPr>
              <a:t> </a:t>
            </a:r>
          </a:p>
        </p:txBody>
      </p:sp>
      <p:pic>
        <p:nvPicPr>
          <p:cNvPr id="3" name="Picture 2" descr="A graph of stock market&#10;&#10;AI-generated content may be incorrect.">
            <a:extLst>
              <a:ext uri="{FF2B5EF4-FFF2-40B4-BE49-F238E27FC236}">
                <a16:creationId xmlns:a16="http://schemas.microsoft.com/office/drawing/2014/main" id="{EAB8C59D-69EC-066D-1A5F-937212705F0C}"/>
              </a:ext>
            </a:extLst>
          </p:cNvPr>
          <p:cNvPicPr>
            <a:picLocks noChangeAspect="1"/>
          </p:cNvPicPr>
          <p:nvPr/>
        </p:nvPicPr>
        <p:blipFill>
          <a:blip r:embed="rId2"/>
          <a:stretch>
            <a:fillRect/>
          </a:stretch>
        </p:blipFill>
        <p:spPr>
          <a:xfrm>
            <a:off x="1458332" y="1966293"/>
            <a:ext cx="9275335" cy="4452160"/>
          </a:xfrm>
          <a:prstGeom prst="rect">
            <a:avLst/>
          </a:prstGeom>
        </p:spPr>
      </p:pic>
      <p:sp>
        <p:nvSpPr>
          <p:cNvPr id="4" name="TextBox 3">
            <a:extLst>
              <a:ext uri="{FF2B5EF4-FFF2-40B4-BE49-F238E27FC236}">
                <a16:creationId xmlns:a16="http://schemas.microsoft.com/office/drawing/2014/main" id="{74DB6914-C067-76BD-435E-54151439FEB6}"/>
              </a:ext>
            </a:extLst>
          </p:cNvPr>
          <p:cNvSpPr txBox="1"/>
          <p:nvPr/>
        </p:nvSpPr>
        <p:spPr>
          <a:xfrm>
            <a:off x="4133088" y="1975104"/>
            <a:ext cx="2816352" cy="41208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5" name="TextBox 4">
            <a:extLst>
              <a:ext uri="{FF2B5EF4-FFF2-40B4-BE49-F238E27FC236}">
                <a16:creationId xmlns:a16="http://schemas.microsoft.com/office/drawing/2014/main" id="{FAB9A9DF-0D19-0107-954A-9EEEA77269F7}"/>
              </a:ext>
            </a:extLst>
          </p:cNvPr>
          <p:cNvSpPr txBox="1"/>
          <p:nvPr/>
        </p:nvSpPr>
        <p:spPr>
          <a:xfrm>
            <a:off x="10747409" y="2056722"/>
            <a:ext cx="1352376"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FBC55C"/>
                </a:solidFill>
              </a:rPr>
              <a:t>S&amp;P 500</a:t>
            </a:r>
          </a:p>
          <a:p>
            <a:endParaRPr lang="en-US" sz="2000"/>
          </a:p>
          <a:p>
            <a:r>
              <a:rPr lang="en-US" sz="2000">
                <a:solidFill>
                  <a:srgbClr val="61AFD8"/>
                </a:solidFill>
              </a:rPr>
              <a:t>Materials Sector</a:t>
            </a:r>
          </a:p>
          <a:p>
            <a:endParaRPr lang="en-US" sz="2000"/>
          </a:p>
          <a:p>
            <a:r>
              <a:rPr lang="en-US" sz="2000">
                <a:solidFill>
                  <a:srgbClr val="BF150E"/>
                </a:solidFill>
              </a:rPr>
              <a:t>VMC</a:t>
            </a:r>
          </a:p>
        </p:txBody>
      </p:sp>
    </p:spTree>
    <p:extLst>
      <p:ext uri="{BB962C8B-B14F-4D97-AF65-F5344CB8AC3E}">
        <p14:creationId xmlns:p14="http://schemas.microsoft.com/office/powerpoint/2010/main" val="3255586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0949BB6-923C-9D34-E597-6A54F2EDD1D3}"/>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6755B108-4388-97DC-783B-03C811B0B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C3ECC05-D7A9-477A-4639-AF83ADBB80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95E16A9-FB01-2A10-5F66-B538F5431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0E5C67C-3DBD-DCBF-82DC-4436009EA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64E406-6058-4BAF-9AB3-50F864377611}"/>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a:solidFill>
                  <a:srgbClr val="FFFFFF"/>
                </a:solidFill>
              </a:rPr>
              <a:t>Recommendation </a:t>
            </a:r>
            <a:endParaRPr lang="en-US" sz="4000" kern="1200">
              <a:solidFill>
                <a:srgbClr val="FFFFFF"/>
              </a:solidFill>
              <a:latin typeface="+mj-lt"/>
              <a:ea typeface="+mj-ea"/>
              <a:cs typeface="+mj-cs"/>
            </a:endParaRPr>
          </a:p>
        </p:txBody>
      </p:sp>
      <p:sp>
        <p:nvSpPr>
          <p:cNvPr id="11" name="Content Placeholder 10">
            <a:extLst>
              <a:ext uri="{FF2B5EF4-FFF2-40B4-BE49-F238E27FC236}">
                <a16:creationId xmlns:a16="http://schemas.microsoft.com/office/drawing/2014/main" id="{442EF751-00BC-F64A-5875-D35DCEC35F7B}"/>
              </a:ext>
            </a:extLst>
          </p:cNvPr>
          <p:cNvSpPr>
            <a:spLocks noGrp="1"/>
          </p:cNvSpPr>
          <p:nvPr>
            <p:ph idx="1"/>
          </p:nvPr>
        </p:nvSpPr>
        <p:spPr>
          <a:xfrm>
            <a:off x="8572499" y="390832"/>
            <a:ext cx="3233585" cy="873612"/>
          </a:xfrm>
        </p:spPr>
        <p:txBody>
          <a:bodyPr vert="horz" lIns="91440" tIns="45720" rIns="91440" bIns="45720" rtlCol="0" anchor="ctr">
            <a:normAutofit/>
          </a:bodyPr>
          <a:lstStyle/>
          <a:p>
            <a:pPr marL="0" indent="0">
              <a:buNone/>
            </a:pPr>
            <a:r>
              <a:rPr lang="en-US" sz="2000" kern="1200">
                <a:solidFill>
                  <a:srgbClr val="FFFFFF"/>
                </a:solidFill>
                <a:latin typeface="+mn-lt"/>
                <a:ea typeface="+mn-ea"/>
                <a:cs typeface="+mn-cs"/>
              </a:rPr>
              <a:t> </a:t>
            </a:r>
          </a:p>
        </p:txBody>
      </p:sp>
      <p:sp>
        <p:nvSpPr>
          <p:cNvPr id="4" name="TextBox 3">
            <a:extLst>
              <a:ext uri="{FF2B5EF4-FFF2-40B4-BE49-F238E27FC236}">
                <a16:creationId xmlns:a16="http://schemas.microsoft.com/office/drawing/2014/main" id="{3231448D-4BF5-41E9-36BC-5A65A465D474}"/>
              </a:ext>
            </a:extLst>
          </p:cNvPr>
          <p:cNvSpPr txBox="1"/>
          <p:nvPr/>
        </p:nvSpPr>
        <p:spPr>
          <a:xfrm>
            <a:off x="4133088" y="1975104"/>
            <a:ext cx="2816352" cy="41208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6" name="TextBox 5">
            <a:extLst>
              <a:ext uri="{FF2B5EF4-FFF2-40B4-BE49-F238E27FC236}">
                <a16:creationId xmlns:a16="http://schemas.microsoft.com/office/drawing/2014/main" id="{FC0AEE36-2C24-3580-B425-9DC91CFF1537}"/>
              </a:ext>
            </a:extLst>
          </p:cNvPr>
          <p:cNvSpPr txBox="1"/>
          <p:nvPr/>
        </p:nvSpPr>
        <p:spPr>
          <a:xfrm>
            <a:off x="422510" y="1978119"/>
            <a:ext cx="1148461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t>While we do recognize slight upside potential, we are recommending a hold position at 0%.</a:t>
            </a:r>
          </a:p>
          <a:p>
            <a:pPr marL="285750" indent="-285750">
              <a:buFont typeface="Arial"/>
              <a:buChar char="•"/>
            </a:pPr>
            <a:r>
              <a:rPr lang="en-US"/>
              <a:t>Potential is in a long-term hold, better growth opportunities available in the fund.</a:t>
            </a:r>
          </a:p>
          <a:p>
            <a:pPr marL="285750" indent="-285750">
              <a:buFont typeface="Arial"/>
              <a:buChar char="•"/>
            </a:pPr>
            <a:r>
              <a:rPr lang="en-US"/>
              <a:t>Short term variability too high to justify potential gains.</a:t>
            </a:r>
          </a:p>
        </p:txBody>
      </p:sp>
      <p:pic>
        <p:nvPicPr>
          <p:cNvPr id="7" name="Picture 6" descr="A blue text on a white background&#10;&#10;AI-generated content may be incorrect.">
            <a:extLst>
              <a:ext uri="{FF2B5EF4-FFF2-40B4-BE49-F238E27FC236}">
                <a16:creationId xmlns:a16="http://schemas.microsoft.com/office/drawing/2014/main" id="{184A6616-7534-1A83-91C7-2FBD855CD563}"/>
              </a:ext>
            </a:extLst>
          </p:cNvPr>
          <p:cNvPicPr>
            <a:picLocks noChangeAspect="1"/>
          </p:cNvPicPr>
          <p:nvPr/>
        </p:nvPicPr>
        <p:blipFill>
          <a:blip r:embed="rId2"/>
          <a:stretch>
            <a:fillRect/>
          </a:stretch>
        </p:blipFill>
        <p:spPr>
          <a:xfrm>
            <a:off x="3177310" y="3429641"/>
            <a:ext cx="4729602" cy="2124635"/>
          </a:xfrm>
          <a:prstGeom prst="rect">
            <a:avLst/>
          </a:prstGeom>
        </p:spPr>
      </p:pic>
    </p:spTree>
    <p:extLst>
      <p:ext uri="{BB962C8B-B14F-4D97-AF65-F5344CB8AC3E}">
        <p14:creationId xmlns:p14="http://schemas.microsoft.com/office/powerpoint/2010/main" val="2504003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61293230-B0F6-45B1-96D1-13D18E242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2E4C77E0-AD32-4D51-A420-0A861D5A86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14BE6BE-BAEF-B149-B50A-12B530C23BB3}"/>
              </a:ext>
            </a:extLst>
          </p:cNvPr>
          <p:cNvSpPr>
            <a:spLocks noGrp="1"/>
          </p:cNvSpPr>
          <p:nvPr>
            <p:ph type="title"/>
          </p:nvPr>
        </p:nvSpPr>
        <p:spPr>
          <a:xfrm>
            <a:off x="1137034" y="609599"/>
            <a:ext cx="7071301" cy="1322888"/>
          </a:xfrm>
        </p:spPr>
        <p:txBody>
          <a:bodyPr>
            <a:normAutofit/>
          </a:bodyPr>
          <a:lstStyle/>
          <a:p>
            <a:r>
              <a:rPr lang="en-US"/>
              <a:t>The Sherwin-Williams Company</a:t>
            </a:r>
          </a:p>
        </p:txBody>
      </p:sp>
      <p:sp>
        <p:nvSpPr>
          <p:cNvPr id="3" name="Content Placeholder 2">
            <a:extLst>
              <a:ext uri="{FF2B5EF4-FFF2-40B4-BE49-F238E27FC236}">
                <a16:creationId xmlns:a16="http://schemas.microsoft.com/office/drawing/2014/main" id="{A2DB57DA-19F2-1BAF-0C14-8D233AFF0F0D}"/>
              </a:ext>
            </a:extLst>
          </p:cNvPr>
          <p:cNvSpPr>
            <a:spLocks noGrp="1"/>
          </p:cNvSpPr>
          <p:nvPr>
            <p:ph idx="1"/>
          </p:nvPr>
        </p:nvSpPr>
        <p:spPr>
          <a:xfrm>
            <a:off x="750347" y="2542357"/>
            <a:ext cx="7071301" cy="3680387"/>
          </a:xfrm>
        </p:spPr>
        <p:txBody>
          <a:bodyPr vert="horz" lIns="91440" tIns="45720" rIns="91440" bIns="45720" rtlCol="0" anchor="t">
            <a:normAutofit/>
          </a:bodyPr>
          <a:lstStyle/>
          <a:p>
            <a:pPr marL="0" indent="0">
              <a:buNone/>
            </a:pPr>
            <a:endParaRPr lang="en-US" sz="2000" b="1"/>
          </a:p>
          <a:p>
            <a:pPr marL="0" indent="0">
              <a:buNone/>
            </a:pPr>
            <a:r>
              <a:rPr lang="en-US" sz="2000">
                <a:latin typeface="Aptos"/>
                <a:ea typeface="Calibri"/>
                <a:cs typeface="Calibri"/>
              </a:rPr>
              <a:t>Sherwin-Williams is a global manufacturer and a distributor in the paints and coatings business. They are a vertical integrated company that spans manufacturing, distribution, and retail which give them control over quality and pricing. </a:t>
            </a:r>
            <a:r>
              <a:rPr lang="en-US" sz="2000">
                <a:latin typeface="Aptos"/>
                <a:ea typeface="Calibri"/>
                <a:cs typeface="Times New Roman"/>
              </a:rPr>
              <a:t>With more than 5,000 company operated stores and branches, along with more than 130 manufacturing and distribution facilities, it allows them to operate across 120 countries and employing more than 64,000 employees worldwide.</a:t>
            </a:r>
          </a:p>
        </p:txBody>
      </p:sp>
      <p:pic>
        <p:nvPicPr>
          <p:cNvPr id="5" name="Picture 4" descr="A table with numbers and text&#10;&#10;AI-generated content may be incorrect.">
            <a:extLst>
              <a:ext uri="{FF2B5EF4-FFF2-40B4-BE49-F238E27FC236}">
                <a16:creationId xmlns:a16="http://schemas.microsoft.com/office/drawing/2014/main" id="{C74ABAA0-D65D-CB44-26C0-0D05F352F8A0}"/>
              </a:ext>
            </a:extLst>
          </p:cNvPr>
          <p:cNvPicPr>
            <a:picLocks noChangeAspect="1"/>
          </p:cNvPicPr>
          <p:nvPr/>
        </p:nvPicPr>
        <p:blipFill>
          <a:blip r:embed="rId2"/>
          <a:stretch>
            <a:fillRect/>
          </a:stretch>
        </p:blipFill>
        <p:spPr>
          <a:xfrm>
            <a:off x="8951121" y="1385248"/>
            <a:ext cx="2402679" cy="1868016"/>
          </a:xfrm>
          <a:prstGeom prst="rect">
            <a:avLst/>
          </a:prstGeom>
        </p:spPr>
      </p:pic>
      <p:pic>
        <p:nvPicPr>
          <p:cNvPr id="4" name="Picture 3" descr="Sherwin Williams">
            <a:extLst>
              <a:ext uri="{FF2B5EF4-FFF2-40B4-BE49-F238E27FC236}">
                <a16:creationId xmlns:a16="http://schemas.microsoft.com/office/drawing/2014/main" id="{9C4A9562-EA4E-2007-759A-41C2120B420E}"/>
              </a:ext>
            </a:extLst>
          </p:cNvPr>
          <p:cNvPicPr>
            <a:picLocks noChangeAspect="1"/>
          </p:cNvPicPr>
          <p:nvPr/>
        </p:nvPicPr>
        <p:blipFill>
          <a:blip r:embed="rId3"/>
          <a:stretch>
            <a:fillRect/>
          </a:stretch>
        </p:blipFill>
        <p:spPr>
          <a:xfrm>
            <a:off x="7672511" y="4375743"/>
            <a:ext cx="3836272" cy="1096716"/>
          </a:xfrm>
          <a:prstGeom prst="rect">
            <a:avLst/>
          </a:prstGeom>
        </p:spPr>
      </p:pic>
      <p:sp>
        <p:nvSpPr>
          <p:cNvPr id="48" name="Freeform: Shape 47">
            <a:extLst>
              <a:ext uri="{FF2B5EF4-FFF2-40B4-BE49-F238E27FC236}">
                <a16:creationId xmlns:a16="http://schemas.microsoft.com/office/drawing/2014/main" id="{7900702D-FF4F-4820-9979-F623BBCC6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584152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Arc 22">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2D6868-81DA-E6DB-D40D-4C0627AD23F4}"/>
              </a:ext>
            </a:extLst>
          </p:cNvPr>
          <p:cNvSpPr>
            <a:spLocks noGrp="1"/>
          </p:cNvSpPr>
          <p:nvPr>
            <p:ph type="title"/>
          </p:nvPr>
        </p:nvSpPr>
        <p:spPr>
          <a:xfrm>
            <a:off x="4931239" y="13772"/>
            <a:ext cx="5458838" cy="1023183"/>
          </a:xfrm>
        </p:spPr>
        <p:txBody>
          <a:bodyPr>
            <a:normAutofit/>
          </a:bodyPr>
          <a:lstStyle/>
          <a:p>
            <a:r>
              <a:rPr lang="en-US"/>
              <a:t>Business Analysis</a:t>
            </a:r>
          </a:p>
        </p:txBody>
      </p:sp>
      <p:sp>
        <p:nvSpPr>
          <p:cNvPr id="24" name="Freeform: Shape 2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map of the world with different cities&#10;&#10;AI-generated content may be incorrect.">
            <a:extLst>
              <a:ext uri="{FF2B5EF4-FFF2-40B4-BE49-F238E27FC236}">
                <a16:creationId xmlns:a16="http://schemas.microsoft.com/office/drawing/2014/main" id="{85BA6161-3220-59F2-B4F3-DCB4FB998046}"/>
              </a:ext>
            </a:extLst>
          </p:cNvPr>
          <p:cNvPicPr>
            <a:picLocks noChangeAspect="1"/>
          </p:cNvPicPr>
          <p:nvPr/>
        </p:nvPicPr>
        <p:blipFill>
          <a:blip r:embed="rId2"/>
          <a:srcRect r="7999" b="-1"/>
          <a:stretch>
            <a:fillRect/>
          </a:stretch>
        </p:blipFill>
        <p:spPr>
          <a:xfrm>
            <a:off x="-7157" y="1574288"/>
            <a:ext cx="5758940" cy="3268459"/>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56559364-4FF7-B317-FE1E-E336275CDDBB}"/>
              </a:ext>
            </a:extLst>
          </p:cNvPr>
          <p:cNvSpPr>
            <a:spLocks noGrp="1"/>
          </p:cNvSpPr>
          <p:nvPr>
            <p:ph idx="1"/>
          </p:nvPr>
        </p:nvSpPr>
        <p:spPr>
          <a:xfrm>
            <a:off x="5758484" y="968380"/>
            <a:ext cx="5458838" cy="5893862"/>
          </a:xfrm>
        </p:spPr>
        <p:txBody>
          <a:bodyPr vert="horz" lIns="91440" tIns="45720" rIns="91440" bIns="45720" rtlCol="0" anchor="t">
            <a:noAutofit/>
          </a:bodyPr>
          <a:lstStyle/>
          <a:p>
            <a:pPr marL="0" indent="0">
              <a:buNone/>
            </a:pPr>
            <a:r>
              <a:rPr lang="en-US" sz="1400" b="1" dirty="0"/>
              <a:t>One of the largest Paint and Coating Company</a:t>
            </a:r>
          </a:p>
          <a:p>
            <a:r>
              <a:rPr lang="en-US" sz="1400" dirty="0"/>
              <a:t>Dominates North America Market with it scale and brand recognition</a:t>
            </a:r>
          </a:p>
          <a:p>
            <a:pPr marL="0" indent="0">
              <a:buNone/>
            </a:pPr>
            <a:r>
              <a:rPr lang="en-US" sz="1400" b="1" dirty="0"/>
              <a:t>Sherwin-Williams operates through three main segments: </a:t>
            </a:r>
            <a:endParaRPr lang="en-US" sz="1400" dirty="0"/>
          </a:p>
          <a:p>
            <a:pPr marL="457200" indent="-457200"/>
            <a:r>
              <a:rPr lang="en-US" sz="1400" dirty="0">
                <a:latin typeface="Aptos"/>
                <a:cs typeface="Times New Roman"/>
              </a:rPr>
              <a:t>Paint Store Group, main driver of revenue through the 5,000 plus stores and branches, selling to contractors and DIY consumers. </a:t>
            </a:r>
          </a:p>
          <a:p>
            <a:pPr marL="457200" indent="-457200"/>
            <a:r>
              <a:rPr lang="en-US" sz="1400" dirty="0">
                <a:latin typeface="Aptos"/>
                <a:cs typeface="Times New Roman"/>
              </a:rPr>
              <a:t>Performance Coating Group, provides protective finishes and coatings for industrial equipment, automotives, aerospace, coil, and  packaging.</a:t>
            </a:r>
          </a:p>
          <a:p>
            <a:pPr marL="457200" indent="-457200"/>
            <a:r>
              <a:rPr lang="en-US" sz="1400" dirty="0">
                <a:latin typeface="Aptos"/>
                <a:cs typeface="Times New Roman"/>
              </a:rPr>
              <a:t>Consumer Brand Group, supplies paint and coatings to general retailers like Home Depot, Lowes, and other hardware and big box stores.</a:t>
            </a:r>
          </a:p>
          <a:p>
            <a:pPr marL="0" indent="0">
              <a:buNone/>
            </a:pPr>
            <a:r>
              <a:rPr lang="en-US" sz="1400" b="1" dirty="0">
                <a:latin typeface="Aptos"/>
                <a:cs typeface="Times New Roman"/>
              </a:rPr>
              <a:t>Competitive Advantage</a:t>
            </a:r>
          </a:p>
          <a:p>
            <a:r>
              <a:rPr lang="en-US" sz="1400" dirty="0">
                <a:latin typeface="Aptos"/>
                <a:cs typeface="Times New Roman"/>
              </a:rPr>
              <a:t>Vertically Integrated, own their own manufacturing, and distribution facilities</a:t>
            </a:r>
          </a:p>
          <a:p>
            <a:r>
              <a:rPr lang="en-US" sz="1400" dirty="0">
                <a:latin typeface="Aptos"/>
                <a:cs typeface="Times New Roman"/>
              </a:rPr>
              <a:t>Strong customer loyalty from quality products and continuous innovation on their products </a:t>
            </a:r>
          </a:p>
          <a:p>
            <a:r>
              <a:rPr lang="en-US" sz="1400" dirty="0">
                <a:latin typeface="Aptos"/>
                <a:cs typeface="Times New Roman"/>
              </a:rPr>
              <a:t>Premium Pricing Power, being able to charge more due to its premium nature. </a:t>
            </a:r>
          </a:p>
          <a:p>
            <a:pPr marL="0" indent="0">
              <a:buNone/>
            </a:pPr>
            <a:r>
              <a:rPr lang="en-US" sz="1400" b="1" dirty="0">
                <a:cs typeface="Times New Roman"/>
              </a:rPr>
              <a:t>Key Risks</a:t>
            </a:r>
          </a:p>
          <a:p>
            <a:r>
              <a:rPr lang="en-US" sz="1400" dirty="0">
                <a:latin typeface="Aptos"/>
                <a:cs typeface="Times New Roman"/>
              </a:rPr>
              <a:t>Cyclical and </a:t>
            </a:r>
            <a:r>
              <a:rPr lang="en-US" sz="1400" dirty="0" err="1">
                <a:latin typeface="Aptos"/>
                <a:cs typeface="Times New Roman"/>
              </a:rPr>
              <a:t>senitive</a:t>
            </a:r>
            <a:r>
              <a:rPr lang="en-US" sz="1400" dirty="0">
                <a:latin typeface="Aptos"/>
                <a:cs typeface="Times New Roman"/>
              </a:rPr>
              <a:t> to rates and housing market</a:t>
            </a:r>
          </a:p>
          <a:p>
            <a:r>
              <a:rPr lang="en-US" sz="1400" dirty="0">
                <a:latin typeface="Aptos"/>
                <a:cs typeface="Times New Roman"/>
              </a:rPr>
              <a:t>Raw material cost volatility (Trade Wars/Tariffs)</a:t>
            </a:r>
            <a:endParaRPr lang="en-US" dirty="0"/>
          </a:p>
          <a:p>
            <a:pPr marL="0" indent="0">
              <a:buNone/>
            </a:pPr>
            <a:endParaRPr lang="en-US" sz="1400">
              <a:latin typeface="Aptos"/>
              <a:cs typeface="Times New Roman"/>
            </a:endParaRPr>
          </a:p>
          <a:p>
            <a:pPr marL="0" indent="0">
              <a:buNone/>
            </a:pPr>
            <a:endParaRPr lang="en-US" sz="1100">
              <a:latin typeface="Aptos"/>
              <a:cs typeface="Times New Roman"/>
            </a:endParaRPr>
          </a:p>
          <a:p>
            <a:endParaRPr lang="en-US" sz="1100" b="1">
              <a:latin typeface="Aptos"/>
              <a:cs typeface="Times New Roman"/>
            </a:endParaRPr>
          </a:p>
          <a:p>
            <a:pPr marL="0" indent="0">
              <a:buNone/>
            </a:pPr>
            <a:endParaRPr lang="en-US" sz="1100">
              <a:latin typeface="Times New Roman"/>
              <a:cs typeface="Times New Roman"/>
            </a:endParaRPr>
          </a:p>
        </p:txBody>
      </p:sp>
      <p:sp>
        <p:nvSpPr>
          <p:cNvPr id="6" name="TextBox 5">
            <a:extLst>
              <a:ext uri="{FF2B5EF4-FFF2-40B4-BE49-F238E27FC236}">
                <a16:creationId xmlns:a16="http://schemas.microsoft.com/office/drawing/2014/main" id="{097DB492-CF39-B405-95E8-32130E6D52EA}"/>
              </a:ext>
            </a:extLst>
          </p:cNvPr>
          <p:cNvSpPr txBox="1"/>
          <p:nvPr/>
        </p:nvSpPr>
        <p:spPr>
          <a:xfrm>
            <a:off x="2548902" y="5080515"/>
            <a:ext cx="3094717"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b="1"/>
              <a:t>Overall</a:t>
            </a:r>
          </a:p>
          <a:p>
            <a:r>
              <a:rPr lang="en-US" sz="1400"/>
              <a:t>With its strong moat, housing market slowly stabilizing, and potential future rate cuts it has a  positive long-term outlook</a:t>
            </a:r>
          </a:p>
          <a:p>
            <a:endParaRPr lang="en-US"/>
          </a:p>
        </p:txBody>
      </p:sp>
    </p:spTree>
    <p:extLst>
      <p:ext uri="{BB962C8B-B14F-4D97-AF65-F5344CB8AC3E}">
        <p14:creationId xmlns:p14="http://schemas.microsoft.com/office/powerpoint/2010/main" val="1985661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EE3E59-C3FD-27F9-6B12-51EBF02BB411}"/>
              </a:ext>
            </a:extLst>
          </p:cNvPr>
          <p:cNvSpPr>
            <a:spLocks noGrp="1"/>
          </p:cNvSpPr>
          <p:nvPr>
            <p:ph type="title"/>
          </p:nvPr>
        </p:nvSpPr>
        <p:spPr>
          <a:xfrm>
            <a:off x="838200" y="459863"/>
            <a:ext cx="10515600" cy="1004594"/>
          </a:xfrm>
        </p:spPr>
        <p:txBody>
          <a:bodyPr>
            <a:normAutofit/>
          </a:bodyPr>
          <a:lstStyle/>
          <a:p>
            <a:pPr algn="ctr"/>
            <a:r>
              <a:rPr lang="en-US">
                <a:solidFill>
                  <a:srgbClr val="FFFFFF"/>
                </a:solidFill>
              </a:rPr>
              <a:t>Sector recommendation recap</a:t>
            </a: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6CC34185-1755-DDDF-33BE-72E0C9D17ED3}"/>
              </a:ext>
            </a:extLst>
          </p:cNvPr>
          <p:cNvGraphicFramePr>
            <a:graphicFrameLocks noGrp="1"/>
          </p:cNvGraphicFramePr>
          <p:nvPr>
            <p:ph idx="1"/>
            <p:extLst>
              <p:ext uri="{D42A27DB-BD31-4B8C-83A1-F6EECF244321}">
                <p14:modId xmlns:p14="http://schemas.microsoft.com/office/powerpoint/2010/main" val="3764213831"/>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9892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Arc 1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2DAEFE1-FCE4-6087-2323-B06AE8DCE967}"/>
              </a:ext>
            </a:extLst>
          </p:cNvPr>
          <p:cNvSpPr>
            <a:spLocks noGrp="1"/>
          </p:cNvSpPr>
          <p:nvPr>
            <p:ph type="title"/>
          </p:nvPr>
        </p:nvSpPr>
        <p:spPr>
          <a:xfrm>
            <a:off x="5252889" y="1629"/>
            <a:ext cx="5458838" cy="1325563"/>
          </a:xfrm>
        </p:spPr>
        <p:txBody>
          <a:bodyPr>
            <a:normAutofit/>
          </a:bodyPr>
          <a:lstStyle/>
          <a:p>
            <a:r>
              <a:rPr lang="en-US"/>
              <a:t>Financial Analysis</a:t>
            </a:r>
          </a:p>
        </p:txBody>
      </p:sp>
      <p:sp>
        <p:nvSpPr>
          <p:cNvPr id="13" name="Freeform: Shape 1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BB04C2DE-43A7-E463-24D4-A88B66F25BCD}"/>
              </a:ext>
            </a:extLst>
          </p:cNvPr>
          <p:cNvPicPr>
            <a:picLocks noChangeAspect="1"/>
          </p:cNvPicPr>
          <p:nvPr/>
        </p:nvPicPr>
        <p:blipFill>
          <a:blip r:embed="rId2"/>
          <a:stretch>
            <a:fillRect/>
          </a:stretch>
        </p:blipFill>
        <p:spPr>
          <a:xfrm>
            <a:off x="-5614" y="3699442"/>
            <a:ext cx="5474804" cy="1791235"/>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DEA59EEC-27FE-F879-2F5F-17099DB74F79}"/>
              </a:ext>
            </a:extLst>
          </p:cNvPr>
          <p:cNvSpPr>
            <a:spLocks noGrp="1"/>
          </p:cNvSpPr>
          <p:nvPr>
            <p:ph idx="1"/>
          </p:nvPr>
        </p:nvSpPr>
        <p:spPr>
          <a:xfrm>
            <a:off x="5701233" y="1312850"/>
            <a:ext cx="5458838" cy="4864113"/>
          </a:xfrm>
        </p:spPr>
        <p:txBody>
          <a:bodyPr vert="horz" lIns="91440" tIns="45720" rIns="91440" bIns="45720" rtlCol="0" anchor="t">
            <a:normAutofit/>
          </a:bodyPr>
          <a:lstStyle/>
          <a:p>
            <a:pPr marL="0" indent="0">
              <a:buNone/>
            </a:pPr>
            <a:r>
              <a:rPr lang="en-US" sz="1600">
                <a:latin typeface="Aptos"/>
                <a:cs typeface="Times New Roman"/>
              </a:rPr>
              <a:t>FY25 Q3 Earnings</a:t>
            </a:r>
          </a:p>
          <a:p>
            <a:pPr>
              <a:lnSpc>
                <a:spcPct val="100000"/>
              </a:lnSpc>
              <a:buNone/>
            </a:pPr>
            <a:r>
              <a:rPr lang="en-US" sz="1600">
                <a:latin typeface="Aptos"/>
                <a:cs typeface="Times New Roman"/>
              </a:rPr>
              <a:t>Revenue $6.36B vs Expected $6.32B </a:t>
            </a:r>
            <a:r>
              <a:rPr lang="en-US" sz="1600" b="1">
                <a:solidFill>
                  <a:srgbClr val="358E12"/>
                </a:solidFill>
                <a:latin typeface="Aptos"/>
                <a:cs typeface="Times New Roman"/>
              </a:rPr>
              <a:t>BEAT +0.6%</a:t>
            </a:r>
            <a:endParaRPr lang="en-US" sz="1600">
              <a:latin typeface="Aptos"/>
            </a:endParaRPr>
          </a:p>
          <a:p>
            <a:pPr>
              <a:lnSpc>
                <a:spcPct val="100000"/>
              </a:lnSpc>
              <a:buNone/>
            </a:pPr>
            <a:r>
              <a:rPr lang="en-US" sz="1600">
                <a:latin typeface="Aptos"/>
                <a:cs typeface="Times New Roman"/>
              </a:rPr>
              <a:t>Adjusted earnings per share (EPS) $3.59 vs analyst estimate of $3.45 </a:t>
            </a:r>
            <a:r>
              <a:rPr lang="en-US" sz="1600" b="1">
                <a:solidFill>
                  <a:srgbClr val="358E12"/>
                </a:solidFill>
                <a:latin typeface="Aptos"/>
                <a:cs typeface="Times New Roman"/>
              </a:rPr>
              <a:t>BEAT +4%</a:t>
            </a:r>
          </a:p>
          <a:p>
            <a:pPr>
              <a:lnSpc>
                <a:spcPct val="100000"/>
              </a:lnSpc>
              <a:buNone/>
            </a:pPr>
            <a:endParaRPr lang="en-US" sz="1600" b="1">
              <a:solidFill>
                <a:srgbClr val="358E12"/>
              </a:solidFill>
              <a:cs typeface="Times New Roman"/>
            </a:endParaRPr>
          </a:p>
          <a:p>
            <a:pPr>
              <a:buNone/>
            </a:pPr>
            <a:r>
              <a:rPr lang="en-US" sz="1600">
                <a:solidFill>
                  <a:srgbClr val="000000"/>
                </a:solidFill>
                <a:latin typeface="Aptos"/>
                <a:cs typeface="Times New Roman"/>
              </a:rPr>
              <a:t>     The revenue growth for Sherwin-William has been on a decline since Q4 of 2022; However, the company is seeing signs of recovery as well as some promising growth in Q3 2025. Analysts are also generally positive on the outlook of the company and have optimistic views on improvement of the housing market and strengthening of consumer sentiment. </a:t>
            </a:r>
          </a:p>
          <a:p>
            <a:pPr>
              <a:buNone/>
            </a:pPr>
            <a:br>
              <a:rPr lang="en-US" sz="1600"/>
            </a:br>
            <a:r>
              <a:rPr lang="en-US" sz="1600"/>
              <a:t>Sherwin-Williams trades at a clear premium compared to its peers, but the premium reflects their position in the market driven by its superior margin and vertical integration </a:t>
            </a:r>
            <a:endParaRPr lang="en-US"/>
          </a:p>
        </p:txBody>
      </p:sp>
      <p:pic>
        <p:nvPicPr>
          <p:cNvPr id="5" name="Picture 4">
            <a:extLst>
              <a:ext uri="{FF2B5EF4-FFF2-40B4-BE49-F238E27FC236}">
                <a16:creationId xmlns:a16="http://schemas.microsoft.com/office/drawing/2014/main" id="{3EE2E40C-C6B6-D2FA-2950-156C5211ABE5}"/>
              </a:ext>
            </a:extLst>
          </p:cNvPr>
          <p:cNvPicPr>
            <a:picLocks noChangeAspect="1"/>
          </p:cNvPicPr>
          <p:nvPr/>
        </p:nvPicPr>
        <p:blipFill>
          <a:blip r:embed="rId3"/>
          <a:stretch>
            <a:fillRect/>
          </a:stretch>
        </p:blipFill>
        <p:spPr>
          <a:xfrm>
            <a:off x="2460" y="541672"/>
            <a:ext cx="5244823" cy="2893733"/>
          </a:xfrm>
          <a:prstGeom prst="rect">
            <a:avLst/>
          </a:prstGeom>
        </p:spPr>
      </p:pic>
    </p:spTree>
    <p:extLst>
      <p:ext uri="{BB962C8B-B14F-4D97-AF65-F5344CB8AC3E}">
        <p14:creationId xmlns:p14="http://schemas.microsoft.com/office/powerpoint/2010/main" val="1068299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3B568-A95E-FD88-BDB9-E8B92B13DAFA}"/>
              </a:ext>
            </a:extLst>
          </p:cNvPr>
          <p:cNvSpPr>
            <a:spLocks noGrp="1"/>
          </p:cNvSpPr>
          <p:nvPr>
            <p:ph type="title"/>
          </p:nvPr>
        </p:nvSpPr>
        <p:spPr>
          <a:xfrm>
            <a:off x="-3412" y="1185"/>
            <a:ext cx="10515600" cy="1325563"/>
          </a:xfrm>
        </p:spPr>
        <p:txBody>
          <a:bodyPr/>
          <a:lstStyle/>
          <a:p>
            <a:r>
              <a:rPr lang="en-US"/>
              <a:t>Technical Analysis</a:t>
            </a:r>
          </a:p>
        </p:txBody>
      </p:sp>
      <p:pic>
        <p:nvPicPr>
          <p:cNvPr id="4" name="Content Placeholder 3" descr="A screenshot of a graph&#10;&#10;AI-generated content may be incorrect.">
            <a:extLst>
              <a:ext uri="{FF2B5EF4-FFF2-40B4-BE49-F238E27FC236}">
                <a16:creationId xmlns:a16="http://schemas.microsoft.com/office/drawing/2014/main" id="{F2AD6B32-24D8-C1BA-A734-6A734F1B7BA7}"/>
              </a:ext>
            </a:extLst>
          </p:cNvPr>
          <p:cNvPicPr>
            <a:picLocks noGrp="1" noChangeAspect="1"/>
          </p:cNvPicPr>
          <p:nvPr>
            <p:ph idx="1"/>
          </p:nvPr>
        </p:nvPicPr>
        <p:blipFill>
          <a:blip r:embed="rId2"/>
          <a:stretch>
            <a:fillRect/>
          </a:stretch>
        </p:blipFill>
        <p:spPr>
          <a:xfrm>
            <a:off x="7963" y="1016006"/>
            <a:ext cx="12164701" cy="4401082"/>
          </a:xfrm>
          <a:prstGeom prst="rect">
            <a:avLst/>
          </a:prstGeom>
        </p:spPr>
      </p:pic>
      <p:sp>
        <p:nvSpPr>
          <p:cNvPr id="5" name="TextBox 4">
            <a:extLst>
              <a:ext uri="{FF2B5EF4-FFF2-40B4-BE49-F238E27FC236}">
                <a16:creationId xmlns:a16="http://schemas.microsoft.com/office/drawing/2014/main" id="{52398469-1331-DC3E-9968-823131EE61C8}"/>
              </a:ext>
            </a:extLst>
          </p:cNvPr>
          <p:cNvSpPr txBox="1"/>
          <p:nvPr/>
        </p:nvSpPr>
        <p:spPr>
          <a:xfrm>
            <a:off x="11835" y="5751800"/>
            <a:ext cx="1123575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Strong Support </a:t>
            </a:r>
            <a:r>
              <a:rPr lang="en-US"/>
              <a:t>Around $327 level (Break below $327 could signal trend shift bearish)</a:t>
            </a:r>
          </a:p>
          <a:p>
            <a:r>
              <a:rPr lang="en-US" b="1"/>
              <a:t>Resistance </a:t>
            </a:r>
            <a:r>
              <a:rPr lang="en-US"/>
              <a:t>Around $370 level (Break above $370 could signal bullish continuation) </a:t>
            </a:r>
          </a:p>
          <a:p>
            <a:r>
              <a:rPr lang="en-US"/>
              <a:t>The strong support around the $327 level signifies that the investors see the stock as fair value or cheap at that price and the resistance around $370 signifies that investors see the stock as stretched valuation. </a:t>
            </a:r>
          </a:p>
        </p:txBody>
      </p:sp>
    </p:spTree>
    <p:extLst>
      <p:ext uri="{BB962C8B-B14F-4D97-AF65-F5344CB8AC3E}">
        <p14:creationId xmlns:p14="http://schemas.microsoft.com/office/powerpoint/2010/main" val="1389684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97C65C-1AB2-99F8-48FA-FB26FA50B958}"/>
              </a:ext>
            </a:extLst>
          </p:cNvPr>
          <p:cNvSpPr>
            <a:spLocks noGrp="1"/>
          </p:cNvSpPr>
          <p:nvPr>
            <p:ph type="title"/>
          </p:nvPr>
        </p:nvSpPr>
        <p:spPr>
          <a:xfrm>
            <a:off x="630936" y="401244"/>
            <a:ext cx="4818888" cy="1481328"/>
          </a:xfrm>
        </p:spPr>
        <p:txBody>
          <a:bodyPr anchor="b">
            <a:normAutofit/>
          </a:bodyPr>
          <a:lstStyle/>
          <a:p>
            <a:r>
              <a:rPr lang="en-US" sz="5000"/>
              <a:t>Recommendation</a:t>
            </a:r>
          </a:p>
        </p:txBody>
      </p:sp>
      <p:sp>
        <p:nvSpPr>
          <p:cNvPr id="27"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5D8EF9C-E296-419F-76CD-9F0B66EE222F}"/>
              </a:ext>
            </a:extLst>
          </p:cNvPr>
          <p:cNvSpPr>
            <a:spLocks noGrp="1"/>
          </p:cNvSpPr>
          <p:nvPr>
            <p:ph idx="1"/>
          </p:nvPr>
        </p:nvSpPr>
        <p:spPr>
          <a:xfrm>
            <a:off x="630936" y="2660904"/>
            <a:ext cx="4818888" cy="3547872"/>
          </a:xfrm>
        </p:spPr>
        <p:txBody>
          <a:bodyPr vert="horz" lIns="91440" tIns="45720" rIns="91440" bIns="45720" rtlCol="0" anchor="t">
            <a:normAutofit/>
          </a:bodyPr>
          <a:lstStyle/>
          <a:p>
            <a:pPr marL="171450" indent="-171450"/>
            <a:r>
              <a:rPr lang="en-US" sz="2000">
                <a:latin typeface="Aptos"/>
                <a:cs typeface="Times New Roman"/>
              </a:rPr>
              <a:t>We assign a </a:t>
            </a:r>
            <a:r>
              <a:rPr lang="en-US" sz="2000" b="1">
                <a:latin typeface="Aptos"/>
                <a:cs typeface="Times New Roman"/>
              </a:rPr>
              <a:t>Moderate Buy </a:t>
            </a:r>
            <a:r>
              <a:rPr lang="en-US" sz="2000">
                <a:latin typeface="Aptos"/>
                <a:cs typeface="Times New Roman"/>
              </a:rPr>
              <a:t>rating on Sherwin-Williams with a consensus price target of $387 (NYSE: SHW)</a:t>
            </a:r>
            <a:endParaRPr lang="en-US" sz="2000">
              <a:latin typeface="Aptos"/>
            </a:endParaRPr>
          </a:p>
          <a:p>
            <a:r>
              <a:rPr lang="en-US" sz="2000">
                <a:latin typeface="Aptos"/>
                <a:cs typeface="Times New Roman"/>
              </a:rPr>
              <a:t>The company continues maintains its premium pricing power and remains a dominant force in its industry in capturing market share with consistent cash generation through its three sectors.  With positive outlook on the housing market and potential future rate cut Sherwin-Williams remains favorable in the long-term.</a:t>
            </a:r>
          </a:p>
          <a:p>
            <a:pPr marL="0" indent="0">
              <a:buNone/>
            </a:pPr>
            <a:endParaRPr lang="en-US" sz="2000">
              <a:latin typeface="Times New Roman"/>
              <a:cs typeface="Times New Roman"/>
            </a:endParaRPr>
          </a:p>
          <a:p>
            <a:endParaRPr lang="en-US" sz="2000">
              <a:latin typeface="Times New Roman"/>
              <a:cs typeface="Times New Roman"/>
            </a:endParaRPr>
          </a:p>
        </p:txBody>
      </p:sp>
      <p:pic>
        <p:nvPicPr>
          <p:cNvPr id="4" name="Picture 3" descr="A logo with text overlay&#10;&#10;AI-generated content may be incorrect.">
            <a:extLst>
              <a:ext uri="{FF2B5EF4-FFF2-40B4-BE49-F238E27FC236}">
                <a16:creationId xmlns:a16="http://schemas.microsoft.com/office/drawing/2014/main" id="{D7E85244-F56D-3874-E5ED-BD039022BC73}"/>
              </a:ext>
            </a:extLst>
          </p:cNvPr>
          <p:cNvPicPr>
            <a:picLocks noChangeAspect="1"/>
          </p:cNvPicPr>
          <p:nvPr/>
        </p:nvPicPr>
        <p:blipFill>
          <a:blip r:embed="rId2"/>
          <a:stretch>
            <a:fillRect/>
          </a:stretch>
        </p:blipFill>
        <p:spPr>
          <a:xfrm>
            <a:off x="6854353" y="640080"/>
            <a:ext cx="3948358" cy="5577840"/>
          </a:xfrm>
          <a:prstGeom prst="rect">
            <a:avLst/>
          </a:prstGeom>
        </p:spPr>
      </p:pic>
    </p:spTree>
    <p:extLst>
      <p:ext uri="{BB962C8B-B14F-4D97-AF65-F5344CB8AC3E}">
        <p14:creationId xmlns:p14="http://schemas.microsoft.com/office/powerpoint/2010/main" val="37849678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9A4132-90B6-FD66-20F0-8A12EFE6A4F7}"/>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Recommendations</a:t>
            </a:r>
          </a:p>
        </p:txBody>
      </p:sp>
      <p:graphicFrame>
        <p:nvGraphicFramePr>
          <p:cNvPr id="5" name="Content Placeholder 4">
            <a:extLst>
              <a:ext uri="{FF2B5EF4-FFF2-40B4-BE49-F238E27FC236}">
                <a16:creationId xmlns:a16="http://schemas.microsoft.com/office/drawing/2014/main" id="{F02FBE0F-FB8F-E593-CB93-E16238C1CF36}"/>
              </a:ext>
            </a:extLst>
          </p:cNvPr>
          <p:cNvGraphicFramePr>
            <a:graphicFrameLocks noGrp="1"/>
          </p:cNvGraphicFramePr>
          <p:nvPr>
            <p:ph idx="1"/>
            <p:extLst>
              <p:ext uri="{D42A27DB-BD31-4B8C-83A1-F6EECF244321}">
                <p14:modId xmlns:p14="http://schemas.microsoft.com/office/powerpoint/2010/main" val="2428091897"/>
              </p:ext>
            </p:extLst>
          </p:nvPr>
        </p:nvGraphicFramePr>
        <p:xfrm>
          <a:off x="644056" y="2348297"/>
          <a:ext cx="11371185" cy="4042094"/>
        </p:xfrm>
        <a:graphic>
          <a:graphicData uri="http://schemas.openxmlformats.org/drawingml/2006/table">
            <a:tbl>
              <a:tblPr firstRow="1" bandRow="1">
                <a:tableStyleId>{5C22544A-7EE6-4342-B048-85BDC9FD1C3A}</a:tableStyleId>
              </a:tblPr>
              <a:tblGrid>
                <a:gridCol w="2891692">
                  <a:extLst>
                    <a:ext uri="{9D8B030D-6E8A-4147-A177-3AD203B41FA5}">
                      <a16:colId xmlns:a16="http://schemas.microsoft.com/office/drawing/2014/main" val="2262122908"/>
                    </a:ext>
                  </a:extLst>
                </a:gridCol>
                <a:gridCol w="2251879">
                  <a:extLst>
                    <a:ext uri="{9D8B030D-6E8A-4147-A177-3AD203B41FA5}">
                      <a16:colId xmlns:a16="http://schemas.microsoft.com/office/drawing/2014/main" val="2112992502"/>
                    </a:ext>
                  </a:extLst>
                </a:gridCol>
                <a:gridCol w="2200700">
                  <a:extLst>
                    <a:ext uri="{9D8B030D-6E8A-4147-A177-3AD203B41FA5}">
                      <a16:colId xmlns:a16="http://schemas.microsoft.com/office/drawing/2014/main" val="3298206801"/>
                    </a:ext>
                  </a:extLst>
                </a:gridCol>
                <a:gridCol w="2064223">
                  <a:extLst>
                    <a:ext uri="{9D8B030D-6E8A-4147-A177-3AD203B41FA5}">
                      <a16:colId xmlns:a16="http://schemas.microsoft.com/office/drawing/2014/main" val="676260841"/>
                    </a:ext>
                  </a:extLst>
                </a:gridCol>
                <a:gridCol w="1962691">
                  <a:extLst>
                    <a:ext uri="{9D8B030D-6E8A-4147-A177-3AD203B41FA5}">
                      <a16:colId xmlns:a16="http://schemas.microsoft.com/office/drawing/2014/main" val="1779290546"/>
                    </a:ext>
                  </a:extLst>
                </a:gridCol>
              </a:tblGrid>
              <a:tr h="531625">
                <a:tc>
                  <a:txBody>
                    <a:bodyPr/>
                    <a:lstStyle/>
                    <a:p>
                      <a:pPr algn="ctr"/>
                      <a:r>
                        <a:rPr lang="en-US" sz="2400" dirty="0"/>
                        <a:t>Company:</a:t>
                      </a:r>
                    </a:p>
                  </a:txBody>
                  <a:tcPr marL="120824" marR="120824" marT="60412" marB="60412"/>
                </a:tc>
                <a:tc>
                  <a:txBody>
                    <a:bodyPr/>
                    <a:lstStyle/>
                    <a:p>
                      <a:pPr algn="ctr"/>
                      <a:r>
                        <a:rPr lang="en-US" sz="2400" dirty="0"/>
                        <a:t>FMC Corp</a:t>
                      </a:r>
                    </a:p>
                  </a:txBody>
                  <a:tcPr marL="120824" marR="120824" marT="60412" marB="60412"/>
                </a:tc>
                <a:tc>
                  <a:txBody>
                    <a:bodyPr/>
                    <a:lstStyle/>
                    <a:p>
                      <a:pPr algn="ctr"/>
                      <a:r>
                        <a:rPr lang="en-US" sz="2400" dirty="0"/>
                        <a:t>IP</a:t>
                      </a:r>
                    </a:p>
                  </a:txBody>
                  <a:tcPr marL="120824" marR="120824" marT="60412" marB="60412"/>
                </a:tc>
                <a:tc>
                  <a:txBody>
                    <a:bodyPr/>
                    <a:lstStyle/>
                    <a:p>
                      <a:pPr algn="ctr"/>
                      <a:r>
                        <a:rPr lang="en-US" sz="2400" dirty="0"/>
                        <a:t>VMC</a:t>
                      </a:r>
                    </a:p>
                  </a:txBody>
                  <a:tcPr marL="120824" marR="120824" marT="60412" marB="60412"/>
                </a:tc>
                <a:tc>
                  <a:txBody>
                    <a:bodyPr/>
                    <a:lstStyle/>
                    <a:p>
                      <a:pPr algn="ctr"/>
                      <a:r>
                        <a:rPr lang="en-US" sz="2400" dirty="0"/>
                        <a:t>SHW</a:t>
                      </a:r>
                    </a:p>
                  </a:txBody>
                  <a:tcPr marL="120824" marR="120824" marT="60412" marB="60412"/>
                </a:tc>
                <a:extLst>
                  <a:ext uri="{0D108BD9-81ED-4DB2-BD59-A6C34878D82A}">
                    <a16:rowId xmlns:a16="http://schemas.microsoft.com/office/drawing/2014/main" val="1558429782"/>
                  </a:ext>
                </a:extLst>
              </a:tr>
              <a:tr h="531625">
                <a:tc>
                  <a:txBody>
                    <a:bodyPr/>
                    <a:lstStyle/>
                    <a:p>
                      <a:pPr algn="ctr"/>
                      <a:r>
                        <a:rPr lang="en-US" sz="2400" dirty="0"/>
                        <a:t>Current Price</a:t>
                      </a:r>
                    </a:p>
                  </a:txBody>
                  <a:tcPr marL="120824" marR="120824" marT="60412" marB="60412"/>
                </a:tc>
                <a:tc>
                  <a:txBody>
                    <a:bodyPr/>
                    <a:lstStyle/>
                    <a:p>
                      <a:pPr algn="ctr"/>
                      <a:r>
                        <a:rPr lang="en-US" sz="2400" dirty="0"/>
                        <a:t>$13.95</a:t>
                      </a:r>
                    </a:p>
                  </a:txBody>
                  <a:tcPr marL="120824" marR="120824" marT="60412" marB="60412"/>
                </a:tc>
                <a:tc>
                  <a:txBody>
                    <a:bodyPr/>
                    <a:lstStyle/>
                    <a:p>
                      <a:pPr algn="ctr"/>
                      <a:r>
                        <a:rPr lang="en-US" sz="2400" dirty="0"/>
                        <a:t>$39.20</a:t>
                      </a:r>
                    </a:p>
                  </a:txBody>
                  <a:tcPr marL="120824" marR="120824" marT="60412" marB="60412"/>
                </a:tc>
                <a:tc>
                  <a:txBody>
                    <a:bodyPr/>
                    <a:lstStyle/>
                    <a:p>
                      <a:pPr algn="ctr"/>
                      <a:r>
                        <a:rPr lang="en-US" sz="2400" dirty="0"/>
                        <a:t>$291.85</a:t>
                      </a:r>
                    </a:p>
                  </a:txBody>
                  <a:tcPr marL="120824" marR="120824" marT="60412" marB="60412"/>
                </a:tc>
                <a:tc>
                  <a:txBody>
                    <a:bodyPr/>
                    <a:lstStyle/>
                    <a:p>
                      <a:pPr algn="ctr"/>
                      <a:r>
                        <a:rPr lang="en-US" sz="2400" dirty="0"/>
                        <a:t>$336.17</a:t>
                      </a:r>
                    </a:p>
                  </a:txBody>
                  <a:tcPr marL="120824" marR="120824" marT="60412" marB="60412"/>
                </a:tc>
                <a:extLst>
                  <a:ext uri="{0D108BD9-81ED-4DB2-BD59-A6C34878D82A}">
                    <a16:rowId xmlns:a16="http://schemas.microsoft.com/office/drawing/2014/main" val="2510813319"/>
                  </a:ext>
                </a:extLst>
              </a:tr>
              <a:tr h="531625">
                <a:tc>
                  <a:txBody>
                    <a:bodyPr/>
                    <a:lstStyle/>
                    <a:p>
                      <a:pPr algn="ctr"/>
                      <a:r>
                        <a:rPr lang="en-US" sz="2400" dirty="0"/>
                        <a:t>Current Weighting</a:t>
                      </a:r>
                    </a:p>
                  </a:txBody>
                  <a:tcPr marL="120824" marR="120824" marT="60412" marB="60412"/>
                </a:tc>
                <a:tc>
                  <a:txBody>
                    <a:bodyPr/>
                    <a:lstStyle/>
                    <a:p>
                      <a:pPr algn="ctr"/>
                      <a:r>
                        <a:rPr lang="en-US" sz="2400" dirty="0"/>
                        <a:t>0.53%</a:t>
                      </a:r>
                    </a:p>
                  </a:txBody>
                  <a:tcPr marL="120824" marR="120824" marT="60412" marB="60412"/>
                </a:tc>
                <a:tc>
                  <a:txBody>
                    <a:bodyPr/>
                    <a:lstStyle/>
                    <a:p>
                      <a:pPr algn="ctr"/>
                      <a:r>
                        <a:rPr lang="en-US" sz="2400" dirty="0"/>
                        <a:t>-</a:t>
                      </a:r>
                    </a:p>
                  </a:txBody>
                  <a:tcPr marL="120824" marR="120824" marT="60412" marB="60412"/>
                </a:tc>
                <a:tc>
                  <a:txBody>
                    <a:bodyPr/>
                    <a:lstStyle/>
                    <a:p>
                      <a:pPr algn="ctr"/>
                      <a:r>
                        <a:rPr lang="en-US" sz="2400" dirty="0"/>
                        <a:t>-</a:t>
                      </a:r>
                    </a:p>
                  </a:txBody>
                  <a:tcPr marL="120824" marR="120824" marT="60412" marB="60412"/>
                </a:tc>
                <a:tc>
                  <a:txBody>
                    <a:bodyPr/>
                    <a:lstStyle/>
                    <a:p>
                      <a:pPr algn="ctr"/>
                      <a:r>
                        <a:rPr lang="en-US" sz="2400" dirty="0"/>
                        <a:t>-</a:t>
                      </a:r>
                    </a:p>
                  </a:txBody>
                  <a:tcPr marL="120824" marR="120824" marT="60412" marB="60412"/>
                </a:tc>
                <a:extLst>
                  <a:ext uri="{0D108BD9-81ED-4DB2-BD59-A6C34878D82A}">
                    <a16:rowId xmlns:a16="http://schemas.microsoft.com/office/drawing/2014/main" val="2996743980"/>
                  </a:ext>
                </a:extLst>
              </a:tr>
              <a:tr h="531625">
                <a:tc>
                  <a:txBody>
                    <a:bodyPr/>
                    <a:lstStyle/>
                    <a:p>
                      <a:pPr algn="ctr"/>
                      <a:r>
                        <a:rPr lang="en-US" sz="2400" dirty="0"/>
                        <a:t>Buy/Sell/Hold</a:t>
                      </a:r>
                    </a:p>
                  </a:txBody>
                  <a:tcPr marL="120824" marR="120824" marT="60412" marB="60412"/>
                </a:tc>
                <a:tc>
                  <a:txBody>
                    <a:bodyPr/>
                    <a:lstStyle/>
                    <a:p>
                      <a:pPr algn="ctr"/>
                      <a:r>
                        <a:rPr lang="en-US" sz="2400" dirty="0"/>
                        <a:t>Sell</a:t>
                      </a:r>
                    </a:p>
                  </a:txBody>
                  <a:tcPr marL="120824" marR="120824" marT="60412" marB="60412"/>
                </a:tc>
                <a:tc>
                  <a:txBody>
                    <a:bodyPr/>
                    <a:lstStyle/>
                    <a:p>
                      <a:pPr algn="ctr"/>
                      <a:r>
                        <a:rPr lang="en-US" sz="2400" dirty="0"/>
                        <a:t>Buy</a:t>
                      </a:r>
                    </a:p>
                  </a:txBody>
                  <a:tcPr marL="120824" marR="120824" marT="60412" marB="60412"/>
                </a:tc>
                <a:tc>
                  <a:txBody>
                    <a:bodyPr/>
                    <a:lstStyle/>
                    <a:p>
                      <a:pPr algn="ctr"/>
                      <a:r>
                        <a:rPr lang="en-US" sz="2400" dirty="0"/>
                        <a:t>Hold</a:t>
                      </a:r>
                    </a:p>
                  </a:txBody>
                  <a:tcPr marL="120824" marR="120824" marT="60412" marB="60412"/>
                </a:tc>
                <a:tc>
                  <a:txBody>
                    <a:bodyPr/>
                    <a:lstStyle/>
                    <a:p>
                      <a:pPr algn="ctr"/>
                      <a:r>
                        <a:rPr lang="en-US" sz="2400" dirty="0"/>
                        <a:t>Moderate Buy</a:t>
                      </a:r>
                    </a:p>
                  </a:txBody>
                  <a:tcPr marL="120824" marR="120824" marT="60412" marB="60412"/>
                </a:tc>
                <a:extLst>
                  <a:ext uri="{0D108BD9-81ED-4DB2-BD59-A6C34878D82A}">
                    <a16:rowId xmlns:a16="http://schemas.microsoft.com/office/drawing/2014/main" val="3701003161"/>
                  </a:ext>
                </a:extLst>
              </a:tr>
              <a:tr h="531625">
                <a:tc>
                  <a:txBody>
                    <a:bodyPr/>
                    <a:lstStyle/>
                    <a:p>
                      <a:pPr lvl="0" algn="ctr">
                        <a:buNone/>
                      </a:pPr>
                      <a:r>
                        <a:rPr lang="en-US" sz="2400" b="0" i="0" u="none" strike="noStrike" noProof="0" dirty="0">
                          <a:latin typeface="Aptos"/>
                        </a:rPr>
                        <a:t>Weighting (New)</a:t>
                      </a:r>
                      <a:endParaRPr lang="en-US" sz="2400" dirty="0"/>
                    </a:p>
                  </a:txBody>
                  <a:tcPr marL="120824" marR="120824" marT="60412" marB="60412"/>
                </a:tc>
                <a:tc>
                  <a:txBody>
                    <a:bodyPr/>
                    <a:lstStyle/>
                    <a:p>
                      <a:pPr algn="ctr"/>
                      <a:r>
                        <a:rPr lang="en-US" sz="2400" dirty="0"/>
                        <a:t>-</a:t>
                      </a:r>
                    </a:p>
                  </a:txBody>
                  <a:tcPr marL="120824" marR="120824" marT="60412" marB="60412"/>
                </a:tc>
                <a:tc>
                  <a:txBody>
                    <a:bodyPr/>
                    <a:lstStyle/>
                    <a:p>
                      <a:pPr algn="ctr"/>
                      <a:endParaRPr lang="en-US" sz="2400" dirty="0"/>
                    </a:p>
                  </a:txBody>
                  <a:tcPr marL="120824" marR="120824" marT="60412" marB="60412"/>
                </a:tc>
                <a:tc>
                  <a:txBody>
                    <a:bodyPr/>
                    <a:lstStyle/>
                    <a:p>
                      <a:pPr algn="ctr"/>
                      <a:endParaRPr lang="en-US" sz="2400"/>
                    </a:p>
                  </a:txBody>
                  <a:tcPr marL="120824" marR="120824" marT="60412" marB="60412"/>
                </a:tc>
                <a:tc>
                  <a:txBody>
                    <a:bodyPr/>
                    <a:lstStyle/>
                    <a:p>
                      <a:pPr algn="ctr"/>
                      <a:endParaRPr lang="en-US" sz="2400"/>
                    </a:p>
                  </a:txBody>
                  <a:tcPr marL="120824" marR="120824" marT="60412" marB="60412"/>
                </a:tc>
                <a:extLst>
                  <a:ext uri="{0D108BD9-81ED-4DB2-BD59-A6C34878D82A}">
                    <a16:rowId xmlns:a16="http://schemas.microsoft.com/office/drawing/2014/main" val="350725684"/>
                  </a:ext>
                </a:extLst>
              </a:tr>
              <a:tr h="531625">
                <a:tc>
                  <a:txBody>
                    <a:bodyPr/>
                    <a:lstStyle/>
                    <a:p>
                      <a:pPr algn="ctr"/>
                      <a:r>
                        <a:rPr lang="en-US" sz="2400" dirty="0"/>
                        <a:t>Target price</a:t>
                      </a:r>
                    </a:p>
                  </a:txBody>
                  <a:tcPr marL="120824" marR="120824" marT="60412" marB="60412"/>
                </a:tc>
                <a:tc>
                  <a:txBody>
                    <a:bodyPr/>
                    <a:lstStyle/>
                    <a:p>
                      <a:pPr algn="ctr"/>
                      <a:r>
                        <a:rPr lang="en-US" sz="2400" dirty="0"/>
                        <a:t>-</a:t>
                      </a:r>
                    </a:p>
                  </a:txBody>
                  <a:tcPr marL="120824" marR="120824" marT="60412" marB="60412"/>
                </a:tc>
                <a:tc>
                  <a:txBody>
                    <a:bodyPr/>
                    <a:lstStyle/>
                    <a:p>
                      <a:pPr algn="ctr"/>
                      <a:r>
                        <a:rPr lang="en-US" sz="2400" dirty="0"/>
                        <a:t>$54.21</a:t>
                      </a:r>
                    </a:p>
                  </a:txBody>
                  <a:tcPr marL="120824" marR="120824" marT="60412" marB="60412"/>
                </a:tc>
                <a:tc>
                  <a:txBody>
                    <a:bodyPr/>
                    <a:lstStyle/>
                    <a:p>
                      <a:pPr algn="ctr"/>
                      <a:r>
                        <a:rPr lang="en-US" sz="2400" dirty="0"/>
                        <a:t>$312.32</a:t>
                      </a:r>
                    </a:p>
                  </a:txBody>
                  <a:tcPr marL="120824" marR="120824" marT="60412" marB="60412"/>
                </a:tc>
                <a:tc>
                  <a:txBody>
                    <a:bodyPr/>
                    <a:lstStyle/>
                    <a:p>
                      <a:pPr algn="ctr"/>
                      <a:r>
                        <a:rPr lang="en-US" sz="2400" dirty="0"/>
                        <a:t>$387</a:t>
                      </a:r>
                    </a:p>
                  </a:txBody>
                  <a:tcPr marL="120824" marR="120824" marT="60412" marB="60412"/>
                </a:tc>
                <a:extLst>
                  <a:ext uri="{0D108BD9-81ED-4DB2-BD59-A6C34878D82A}">
                    <a16:rowId xmlns:a16="http://schemas.microsoft.com/office/drawing/2014/main" val="5020256"/>
                  </a:ext>
                </a:extLst>
              </a:tr>
              <a:tr h="531625">
                <a:tc>
                  <a:txBody>
                    <a:bodyPr/>
                    <a:lstStyle/>
                    <a:p>
                      <a:pPr algn="ctr"/>
                      <a:r>
                        <a:rPr lang="en-US" sz="2400" dirty="0"/>
                        <a:t>Upside/Downside</a:t>
                      </a:r>
                    </a:p>
                  </a:txBody>
                  <a:tcPr marL="120824" marR="120824" marT="60412" marB="60412"/>
                </a:tc>
                <a:tc>
                  <a:txBody>
                    <a:bodyPr/>
                    <a:lstStyle/>
                    <a:p>
                      <a:pPr algn="ctr"/>
                      <a:r>
                        <a:rPr lang="en-US" sz="2400" dirty="0"/>
                        <a:t>-69.51%</a:t>
                      </a:r>
                    </a:p>
                  </a:txBody>
                  <a:tcPr marL="120824" marR="120824" marT="60412" marB="60412"/>
                </a:tc>
                <a:tc>
                  <a:txBody>
                    <a:bodyPr/>
                    <a:lstStyle/>
                    <a:p>
                      <a:pPr algn="ctr"/>
                      <a:r>
                        <a:rPr lang="en-US" sz="2400" dirty="0"/>
                        <a:t>53.21%</a:t>
                      </a:r>
                    </a:p>
                  </a:txBody>
                  <a:tcPr marL="120824" marR="120824" marT="60412" marB="60412"/>
                </a:tc>
                <a:tc>
                  <a:txBody>
                    <a:bodyPr/>
                    <a:lstStyle/>
                    <a:p>
                      <a:pPr algn="ctr"/>
                      <a:r>
                        <a:rPr lang="en-US" sz="2400" dirty="0"/>
                        <a:t>7.01%</a:t>
                      </a:r>
                    </a:p>
                  </a:txBody>
                  <a:tcPr marL="120824" marR="120824" marT="60412" marB="60412"/>
                </a:tc>
                <a:tc>
                  <a:txBody>
                    <a:bodyPr/>
                    <a:lstStyle/>
                    <a:p>
                      <a:pPr algn="ctr"/>
                      <a:r>
                        <a:rPr lang="en-US" sz="2400" dirty="0"/>
                        <a:t>15.12%</a:t>
                      </a:r>
                    </a:p>
                  </a:txBody>
                  <a:tcPr marL="120824" marR="120824" marT="60412" marB="60412"/>
                </a:tc>
                <a:extLst>
                  <a:ext uri="{0D108BD9-81ED-4DB2-BD59-A6C34878D82A}">
                    <a16:rowId xmlns:a16="http://schemas.microsoft.com/office/drawing/2014/main" val="3467814675"/>
                  </a:ext>
                </a:extLst>
              </a:tr>
            </a:tbl>
          </a:graphicData>
        </a:graphic>
      </p:graphicFrame>
    </p:spTree>
    <p:extLst>
      <p:ext uri="{BB962C8B-B14F-4D97-AF65-F5344CB8AC3E}">
        <p14:creationId xmlns:p14="http://schemas.microsoft.com/office/powerpoint/2010/main" val="2640668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D22FA1E-E02A-4FC5-BBA6-577D6DA0C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05D27520-F270-4F3D-A46E-76A337B6E1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315529 w 12192000"/>
              <a:gd name="connsiteY0" fmla="*/ 4323896 h 6858000"/>
              <a:gd name="connsiteX1" fmla="*/ 6295588 w 12192000"/>
              <a:gd name="connsiteY1" fmla="*/ 4367579 h 6858000"/>
              <a:gd name="connsiteX2" fmla="*/ 6219229 w 12192000"/>
              <a:gd name="connsiteY2" fmla="*/ 4436818 h 6858000"/>
              <a:gd name="connsiteX3" fmla="*/ 6065687 w 12192000"/>
              <a:gd name="connsiteY3" fmla="*/ 4637204 h 6858000"/>
              <a:gd name="connsiteX4" fmla="*/ 5727387 w 12192000"/>
              <a:gd name="connsiteY4" fmla="*/ 5460076 h 6858000"/>
              <a:gd name="connsiteX5" fmla="*/ 5620972 w 12192000"/>
              <a:gd name="connsiteY5" fmla="*/ 5725836 h 6858000"/>
              <a:gd name="connsiteX6" fmla="*/ 5707795 w 12192000"/>
              <a:gd name="connsiteY6" fmla="*/ 5790089 h 6858000"/>
              <a:gd name="connsiteX7" fmla="*/ 5554627 w 12192000"/>
              <a:gd name="connsiteY7" fmla="*/ 6078873 h 6858000"/>
              <a:gd name="connsiteX8" fmla="*/ 5373489 w 12192000"/>
              <a:gd name="connsiteY8" fmla="*/ 6402408 h 6858000"/>
              <a:gd name="connsiteX9" fmla="*/ 5099999 w 12192000"/>
              <a:gd name="connsiteY9" fmla="*/ 6827527 h 6858000"/>
              <a:gd name="connsiteX10" fmla="*/ 5078133 w 12192000"/>
              <a:gd name="connsiteY10" fmla="*/ 6857998 h 6858000"/>
              <a:gd name="connsiteX11" fmla="*/ 9179960 w 12192000"/>
              <a:gd name="connsiteY11" fmla="*/ 6857998 h 6858000"/>
              <a:gd name="connsiteX12" fmla="*/ 9179960 w 12192000"/>
              <a:gd name="connsiteY12" fmla="*/ 4323896 h 6858000"/>
              <a:gd name="connsiteX13" fmla="*/ 0 w 12192000"/>
              <a:gd name="connsiteY13" fmla="*/ 0 h 6858000"/>
              <a:gd name="connsiteX14" fmla="*/ 5872711 w 12192000"/>
              <a:gd name="connsiteY14" fmla="*/ 0 h 6858000"/>
              <a:gd name="connsiteX15" fmla="*/ 5885421 w 12192000"/>
              <a:gd name="connsiteY15" fmla="*/ 20207 h 6858000"/>
              <a:gd name="connsiteX16" fmla="*/ 5925300 w 12192000"/>
              <a:gd name="connsiteY16" fmla="*/ 48911 h 6858000"/>
              <a:gd name="connsiteX17" fmla="*/ 5940039 w 12192000"/>
              <a:gd name="connsiteY17" fmla="*/ 101212 h 6858000"/>
              <a:gd name="connsiteX18" fmla="*/ 5969942 w 12192000"/>
              <a:gd name="connsiteY18" fmla="*/ 311282 h 6858000"/>
              <a:gd name="connsiteX19" fmla="*/ 5961238 w 12192000"/>
              <a:gd name="connsiteY19" fmla="*/ 357643 h 6858000"/>
              <a:gd name="connsiteX20" fmla="*/ 5917195 w 12192000"/>
              <a:gd name="connsiteY20" fmla="*/ 420369 h 6858000"/>
              <a:gd name="connsiteX21" fmla="*/ 5882753 w 12192000"/>
              <a:gd name="connsiteY21" fmla="*/ 556832 h 6858000"/>
              <a:gd name="connsiteX22" fmla="*/ 5814490 w 12192000"/>
              <a:gd name="connsiteY22" fmla="*/ 757416 h 6858000"/>
              <a:gd name="connsiteX23" fmla="*/ 5780064 w 12192000"/>
              <a:gd name="connsiteY23" fmla="*/ 817804 h 6858000"/>
              <a:gd name="connsiteX24" fmla="*/ 5808232 w 12192000"/>
              <a:gd name="connsiteY24" fmla="*/ 850533 h 6858000"/>
              <a:gd name="connsiteX25" fmla="*/ 5906473 w 12192000"/>
              <a:gd name="connsiteY25" fmla="*/ 1076571 h 6858000"/>
              <a:gd name="connsiteX26" fmla="*/ 5778623 w 12192000"/>
              <a:gd name="connsiteY26" fmla="*/ 1369280 h 6858000"/>
              <a:gd name="connsiteX27" fmla="*/ 5710841 w 12192000"/>
              <a:gd name="connsiteY27" fmla="*/ 1462628 h 6858000"/>
              <a:gd name="connsiteX28" fmla="*/ 5846774 w 12192000"/>
              <a:gd name="connsiteY28" fmla="*/ 1455933 h 6858000"/>
              <a:gd name="connsiteX29" fmla="*/ 5897329 w 12192000"/>
              <a:gd name="connsiteY29" fmla="*/ 1553073 h 6858000"/>
              <a:gd name="connsiteX30" fmla="*/ 5919735 w 12192000"/>
              <a:gd name="connsiteY30" fmla="*/ 1602736 h 6858000"/>
              <a:gd name="connsiteX31" fmla="*/ 6057874 w 12192000"/>
              <a:gd name="connsiteY31" fmla="*/ 1910648 h 6858000"/>
              <a:gd name="connsiteX32" fmla="*/ 6039719 w 12192000"/>
              <a:gd name="connsiteY32" fmla="*/ 2010547 h 6858000"/>
              <a:gd name="connsiteX33" fmla="*/ 5841713 w 12192000"/>
              <a:gd name="connsiteY33" fmla="*/ 2520599 h 6858000"/>
              <a:gd name="connsiteX34" fmla="*/ 6071734 w 12192000"/>
              <a:gd name="connsiteY34" fmla="*/ 2593468 h 6858000"/>
              <a:gd name="connsiteX35" fmla="*/ 6092050 w 12192000"/>
              <a:gd name="connsiteY35" fmla="*/ 2806646 h 6858000"/>
              <a:gd name="connsiteX36" fmla="*/ 6215122 w 12192000"/>
              <a:gd name="connsiteY36" fmla="*/ 3021197 h 6858000"/>
              <a:gd name="connsiteX37" fmla="*/ 6338100 w 12192000"/>
              <a:gd name="connsiteY37" fmla="*/ 3178087 h 6858000"/>
              <a:gd name="connsiteX38" fmla="*/ 6343927 w 12192000"/>
              <a:gd name="connsiteY38" fmla="*/ 3194685 h 6858000"/>
              <a:gd name="connsiteX39" fmla="*/ 6343850 w 12192000"/>
              <a:gd name="connsiteY39" fmla="*/ 3201174 h 6858000"/>
              <a:gd name="connsiteX40" fmla="*/ 6366375 w 12192000"/>
              <a:gd name="connsiteY40" fmla="*/ 3271251 h 6858000"/>
              <a:gd name="connsiteX41" fmla="*/ 6369430 w 12192000"/>
              <a:gd name="connsiteY41" fmla="*/ 3276240 h 6858000"/>
              <a:gd name="connsiteX42" fmla="*/ 6392405 w 12192000"/>
              <a:gd name="connsiteY42" fmla="*/ 3360437 h 6858000"/>
              <a:gd name="connsiteX43" fmla="*/ 6397993 w 12192000"/>
              <a:gd name="connsiteY43" fmla="*/ 3390203 h 6858000"/>
              <a:gd name="connsiteX44" fmla="*/ 6394652 w 12192000"/>
              <a:gd name="connsiteY44" fmla="*/ 3402205 h 6858000"/>
              <a:gd name="connsiteX45" fmla="*/ 6366662 w 12192000"/>
              <a:gd name="connsiteY45" fmla="*/ 3442044 h 6858000"/>
              <a:gd name="connsiteX46" fmla="*/ 6320915 w 12192000"/>
              <a:gd name="connsiteY46" fmla="*/ 3701547 h 6858000"/>
              <a:gd name="connsiteX47" fmla="*/ 6364618 w 12192000"/>
              <a:gd name="connsiteY47" fmla="*/ 3743844 h 6858000"/>
              <a:gd name="connsiteX48" fmla="*/ 6370409 w 12192000"/>
              <a:gd name="connsiteY48" fmla="*/ 3754454 h 6858000"/>
              <a:gd name="connsiteX49" fmla="*/ 6373773 w 12192000"/>
              <a:gd name="connsiteY49" fmla="*/ 3768237 h 6858000"/>
              <a:gd name="connsiteX50" fmla="*/ 6375298 w 12192000"/>
              <a:gd name="connsiteY50" fmla="*/ 3796540 h 6858000"/>
              <a:gd name="connsiteX51" fmla="*/ 6253487 w 12192000"/>
              <a:gd name="connsiteY51" fmla="*/ 3856948 h 6858000"/>
              <a:gd name="connsiteX52" fmla="*/ 6385416 w 12192000"/>
              <a:gd name="connsiteY52" fmla="*/ 4014409 h 6858000"/>
              <a:gd name="connsiteX53" fmla="*/ 6374795 w 12192000"/>
              <a:gd name="connsiteY53" fmla="*/ 4038554 h 6858000"/>
              <a:gd name="connsiteX54" fmla="*/ 6351015 w 12192000"/>
              <a:gd name="connsiteY54" fmla="*/ 4150489 h 6858000"/>
              <a:gd name="connsiteX55" fmla="*/ 6340821 w 12192000"/>
              <a:gd name="connsiteY55" fmla="*/ 4212706 h 6858000"/>
              <a:gd name="connsiteX56" fmla="*/ 12191999 w 12192000"/>
              <a:gd name="connsiteY56" fmla="*/ 4212706 h 6858000"/>
              <a:gd name="connsiteX57" fmla="*/ 12191999 w 12192000"/>
              <a:gd name="connsiteY57" fmla="*/ 0 h 6858000"/>
              <a:gd name="connsiteX58" fmla="*/ 12192000 w 12192000"/>
              <a:gd name="connsiteY58" fmla="*/ 0 h 6858000"/>
              <a:gd name="connsiteX59" fmla="*/ 12192000 w 12192000"/>
              <a:gd name="connsiteY59" fmla="*/ 6858000 h 6858000"/>
              <a:gd name="connsiteX60" fmla="*/ 12191999 w 12192000"/>
              <a:gd name="connsiteY60" fmla="*/ 6858000 h 6858000"/>
              <a:gd name="connsiteX61" fmla="*/ 12191999 w 12192000"/>
              <a:gd name="connsiteY61" fmla="*/ 4323902 h 6858000"/>
              <a:gd name="connsiteX62" fmla="*/ 9307672 w 12192000"/>
              <a:gd name="connsiteY62" fmla="*/ 4323902 h 6858000"/>
              <a:gd name="connsiteX63" fmla="*/ 9307672 w 12192000"/>
              <a:gd name="connsiteY63" fmla="*/ 6858000 h 6858000"/>
              <a:gd name="connsiteX64" fmla="*/ 0 w 12192000"/>
              <a:gd name="connsiteY6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2192000" h="6858000">
                <a:moveTo>
                  <a:pt x="6315529" y="4323896"/>
                </a:moveTo>
                <a:lnTo>
                  <a:pt x="6295588" y="4367579"/>
                </a:lnTo>
                <a:cubicBezTo>
                  <a:pt x="6278024" y="4397022"/>
                  <a:pt x="6253813" y="4421099"/>
                  <a:pt x="6219229" y="4436818"/>
                </a:cubicBezTo>
                <a:cubicBezTo>
                  <a:pt x="6148079" y="4469666"/>
                  <a:pt x="6116436" y="4572066"/>
                  <a:pt x="6065687" y="4637204"/>
                </a:cubicBezTo>
                <a:cubicBezTo>
                  <a:pt x="5888713" y="4862696"/>
                  <a:pt x="5773979" y="5125824"/>
                  <a:pt x="5727387" y="5460076"/>
                </a:cubicBezTo>
                <a:cubicBezTo>
                  <a:pt x="5714326" y="5552523"/>
                  <a:pt x="5656974" y="5638673"/>
                  <a:pt x="5620972" y="5725836"/>
                </a:cubicBezTo>
                <a:cubicBezTo>
                  <a:pt x="5641553" y="5779043"/>
                  <a:pt x="5738619" y="5631221"/>
                  <a:pt x="5707795" y="5790089"/>
                </a:cubicBezTo>
                <a:cubicBezTo>
                  <a:pt x="5684453" y="5909876"/>
                  <a:pt x="5617437" y="5996827"/>
                  <a:pt x="5554627" y="6078873"/>
                </a:cubicBezTo>
                <a:cubicBezTo>
                  <a:pt x="5482491" y="6172498"/>
                  <a:pt x="5402203" y="6253366"/>
                  <a:pt x="5373489" y="6402408"/>
                </a:cubicBezTo>
                <a:cubicBezTo>
                  <a:pt x="5371924" y="6410357"/>
                  <a:pt x="5276557" y="6577417"/>
                  <a:pt x="5099999" y="6827527"/>
                </a:cubicBezTo>
                <a:lnTo>
                  <a:pt x="5078133" y="6857998"/>
                </a:lnTo>
                <a:lnTo>
                  <a:pt x="9179960" y="6857998"/>
                </a:lnTo>
                <a:lnTo>
                  <a:pt x="9179960" y="4323896"/>
                </a:lnTo>
                <a:close/>
                <a:moveTo>
                  <a:pt x="0" y="0"/>
                </a:moveTo>
                <a:lnTo>
                  <a:pt x="5872711" y="0"/>
                </a:lnTo>
                <a:lnTo>
                  <a:pt x="5885421" y="20207"/>
                </a:lnTo>
                <a:cubicBezTo>
                  <a:pt x="5896481" y="32882"/>
                  <a:pt x="5909484" y="42864"/>
                  <a:pt x="5925300" y="48911"/>
                </a:cubicBezTo>
                <a:cubicBezTo>
                  <a:pt x="5940498" y="54526"/>
                  <a:pt x="5945509" y="75042"/>
                  <a:pt x="5940039" y="101212"/>
                </a:cubicBezTo>
                <a:cubicBezTo>
                  <a:pt x="5921950" y="187894"/>
                  <a:pt x="5936667" y="254951"/>
                  <a:pt x="5969942" y="311282"/>
                </a:cubicBezTo>
                <a:cubicBezTo>
                  <a:pt x="5981709" y="330926"/>
                  <a:pt x="5977292" y="344422"/>
                  <a:pt x="5961238" y="357643"/>
                </a:cubicBezTo>
                <a:cubicBezTo>
                  <a:pt x="5942802" y="372223"/>
                  <a:pt x="5928461" y="393565"/>
                  <a:pt x="5917195" y="420369"/>
                </a:cubicBezTo>
                <a:cubicBezTo>
                  <a:pt x="5898701" y="463685"/>
                  <a:pt x="5889992" y="510050"/>
                  <a:pt x="5882753" y="556832"/>
                </a:cubicBezTo>
                <a:cubicBezTo>
                  <a:pt x="5871511" y="630206"/>
                  <a:pt x="5858246" y="700969"/>
                  <a:pt x="5814490" y="757416"/>
                </a:cubicBezTo>
                <a:cubicBezTo>
                  <a:pt x="5801465" y="774559"/>
                  <a:pt x="5791019" y="796511"/>
                  <a:pt x="5780064" y="817804"/>
                </a:cubicBezTo>
                <a:cubicBezTo>
                  <a:pt x="5783558" y="836359"/>
                  <a:pt x="5792196" y="849005"/>
                  <a:pt x="5808232" y="850533"/>
                </a:cubicBezTo>
                <a:cubicBezTo>
                  <a:pt x="5910296" y="860624"/>
                  <a:pt x="5905771" y="962632"/>
                  <a:pt x="5906473" y="1076571"/>
                </a:cubicBezTo>
                <a:cubicBezTo>
                  <a:pt x="5907545" y="1217584"/>
                  <a:pt x="5849973" y="1296799"/>
                  <a:pt x="5778623" y="1369280"/>
                </a:cubicBezTo>
                <a:cubicBezTo>
                  <a:pt x="5754207" y="1393852"/>
                  <a:pt x="5718605" y="1401742"/>
                  <a:pt x="5710841" y="1462628"/>
                </a:cubicBezTo>
                <a:cubicBezTo>
                  <a:pt x="5753463" y="1508141"/>
                  <a:pt x="5802053" y="1451295"/>
                  <a:pt x="5846774" y="1455933"/>
                </a:cubicBezTo>
                <a:cubicBezTo>
                  <a:pt x="5883727" y="1460129"/>
                  <a:pt x="5943609" y="1438568"/>
                  <a:pt x="5897329" y="1553073"/>
                </a:cubicBezTo>
                <a:cubicBezTo>
                  <a:pt x="5883856" y="1586627"/>
                  <a:pt x="5901366" y="1604100"/>
                  <a:pt x="5919735" y="1602736"/>
                </a:cubicBezTo>
                <a:cubicBezTo>
                  <a:pt x="6068526" y="1589022"/>
                  <a:pt x="6006837" y="1813624"/>
                  <a:pt x="6057874" y="1910648"/>
                </a:cubicBezTo>
                <a:cubicBezTo>
                  <a:pt x="6072264" y="1936644"/>
                  <a:pt x="6059978" y="1992417"/>
                  <a:pt x="6039719" y="2010547"/>
                </a:cubicBezTo>
                <a:cubicBezTo>
                  <a:pt x="5911143" y="2127229"/>
                  <a:pt x="5899692" y="2331836"/>
                  <a:pt x="5841713" y="2520599"/>
                </a:cubicBezTo>
                <a:cubicBezTo>
                  <a:pt x="5912636" y="2572423"/>
                  <a:pt x="5995799" y="2566926"/>
                  <a:pt x="6071734" y="2593468"/>
                </a:cubicBezTo>
                <a:cubicBezTo>
                  <a:pt x="6150607" y="2620843"/>
                  <a:pt x="6151703" y="2655507"/>
                  <a:pt x="6092050" y="2806646"/>
                </a:cubicBezTo>
                <a:cubicBezTo>
                  <a:pt x="6259331" y="2795420"/>
                  <a:pt x="6259331" y="2795420"/>
                  <a:pt x="6215122" y="3021197"/>
                </a:cubicBezTo>
                <a:cubicBezTo>
                  <a:pt x="6259035" y="3016573"/>
                  <a:pt x="6302431" y="3085300"/>
                  <a:pt x="6338100" y="3178087"/>
                </a:cubicBezTo>
                <a:lnTo>
                  <a:pt x="6343927" y="3194685"/>
                </a:lnTo>
                <a:lnTo>
                  <a:pt x="6343850" y="3201174"/>
                </a:lnTo>
                <a:cubicBezTo>
                  <a:pt x="6346866" y="3232770"/>
                  <a:pt x="6355995" y="3253323"/>
                  <a:pt x="6366375" y="3271251"/>
                </a:cubicBezTo>
                <a:lnTo>
                  <a:pt x="6369430" y="3276240"/>
                </a:lnTo>
                <a:lnTo>
                  <a:pt x="6392405" y="3360437"/>
                </a:lnTo>
                <a:lnTo>
                  <a:pt x="6397993" y="3390203"/>
                </a:lnTo>
                <a:lnTo>
                  <a:pt x="6394652" y="3402205"/>
                </a:lnTo>
                <a:cubicBezTo>
                  <a:pt x="6388505" y="3414621"/>
                  <a:pt x="6379344" y="3427747"/>
                  <a:pt x="6366662" y="3442044"/>
                </a:cubicBezTo>
                <a:cubicBezTo>
                  <a:pt x="6239481" y="3584662"/>
                  <a:pt x="6224938" y="3605480"/>
                  <a:pt x="6320915" y="3701547"/>
                </a:cubicBezTo>
                <a:lnTo>
                  <a:pt x="6364618" y="3743844"/>
                </a:lnTo>
                <a:lnTo>
                  <a:pt x="6370409" y="3754454"/>
                </a:lnTo>
                <a:lnTo>
                  <a:pt x="6373773" y="3768237"/>
                </a:lnTo>
                <a:cubicBezTo>
                  <a:pt x="6374277" y="3777528"/>
                  <a:pt x="6374207" y="3788146"/>
                  <a:pt x="6375298" y="3796540"/>
                </a:cubicBezTo>
                <a:cubicBezTo>
                  <a:pt x="6339717" y="3831045"/>
                  <a:pt x="6294642" y="3774365"/>
                  <a:pt x="6253487" y="3856948"/>
                </a:cubicBezTo>
                <a:lnTo>
                  <a:pt x="6385416" y="4014409"/>
                </a:lnTo>
                <a:lnTo>
                  <a:pt x="6374795" y="4038554"/>
                </a:lnTo>
                <a:cubicBezTo>
                  <a:pt x="6363579" y="4073249"/>
                  <a:pt x="6356895" y="4111559"/>
                  <a:pt x="6351015" y="4150489"/>
                </a:cubicBezTo>
                <a:lnTo>
                  <a:pt x="6340821" y="4212706"/>
                </a:lnTo>
                <a:lnTo>
                  <a:pt x="12191999" y="4212706"/>
                </a:lnTo>
                <a:lnTo>
                  <a:pt x="12191999" y="0"/>
                </a:lnTo>
                <a:lnTo>
                  <a:pt x="12192000" y="0"/>
                </a:lnTo>
                <a:lnTo>
                  <a:pt x="12192000" y="6858000"/>
                </a:lnTo>
                <a:lnTo>
                  <a:pt x="12191999" y="6858000"/>
                </a:lnTo>
                <a:lnTo>
                  <a:pt x="12191999" y="4323902"/>
                </a:lnTo>
                <a:lnTo>
                  <a:pt x="9307672" y="4323902"/>
                </a:lnTo>
                <a:lnTo>
                  <a:pt x="9307672" y="6858000"/>
                </a:lnTo>
                <a:lnTo>
                  <a:pt x="0" y="6858000"/>
                </a:lnTo>
                <a:close/>
              </a:path>
            </a:pathLst>
          </a:custGeom>
          <a:solidFill>
            <a:schemeClr val="bg2">
              <a:alpha val="50000"/>
            </a:schemeClr>
          </a:solidFill>
          <a:ln w="32707" cap="flat">
            <a:noFill/>
            <a:prstDash val="solid"/>
            <a:miter/>
          </a:ln>
        </p:spPr>
        <p:txBody>
          <a:bodyPr rtlCol="0" anchor="ctr"/>
          <a:lstStyle/>
          <a:p>
            <a:pPr defTabSz="457200"/>
            <a:endParaRPr lang="en-US">
              <a:solidFill>
                <a:schemeClr val="tx1"/>
              </a:solidFill>
            </a:endParaRPr>
          </a:p>
        </p:txBody>
      </p:sp>
      <p:sp>
        <p:nvSpPr>
          <p:cNvPr id="2" name="Title 1">
            <a:extLst>
              <a:ext uri="{FF2B5EF4-FFF2-40B4-BE49-F238E27FC236}">
                <a16:creationId xmlns:a16="http://schemas.microsoft.com/office/drawing/2014/main" id="{98F19F9A-7B80-83C9-3B5C-A124A61DF111}"/>
              </a:ext>
            </a:extLst>
          </p:cNvPr>
          <p:cNvSpPr>
            <a:spLocks noGrp="1"/>
          </p:cNvSpPr>
          <p:nvPr>
            <p:ph type="title"/>
          </p:nvPr>
        </p:nvSpPr>
        <p:spPr>
          <a:xfrm>
            <a:off x="838200" y="365125"/>
            <a:ext cx="4347949" cy="2137273"/>
          </a:xfrm>
        </p:spPr>
        <p:txBody>
          <a:bodyPr anchor="b">
            <a:normAutofit/>
          </a:bodyPr>
          <a:lstStyle/>
          <a:p>
            <a:r>
              <a:rPr lang="en-US"/>
              <a:t>Overview</a:t>
            </a:r>
          </a:p>
        </p:txBody>
      </p:sp>
      <p:sp>
        <p:nvSpPr>
          <p:cNvPr id="3" name="Content Placeholder 2">
            <a:extLst>
              <a:ext uri="{FF2B5EF4-FFF2-40B4-BE49-F238E27FC236}">
                <a16:creationId xmlns:a16="http://schemas.microsoft.com/office/drawing/2014/main" id="{C48FEB00-47A2-4FDC-88FC-BDCEEADFDF17}"/>
              </a:ext>
            </a:extLst>
          </p:cNvPr>
          <p:cNvSpPr>
            <a:spLocks noGrp="1"/>
          </p:cNvSpPr>
          <p:nvPr>
            <p:ph idx="1"/>
          </p:nvPr>
        </p:nvSpPr>
        <p:spPr>
          <a:xfrm>
            <a:off x="838200" y="2681785"/>
            <a:ext cx="4347948" cy="3495178"/>
          </a:xfrm>
        </p:spPr>
        <p:txBody>
          <a:bodyPr vert="horz" lIns="91440" tIns="45720" rIns="91440" bIns="45720" rtlCol="0" anchor="t">
            <a:normAutofit/>
          </a:bodyPr>
          <a:lstStyle/>
          <a:p>
            <a:r>
              <a:rPr lang="en-US" sz="1600">
                <a:latin typeface="Helvetica"/>
                <a:cs typeface="Helvetica"/>
              </a:rPr>
              <a:t> Agricultural Science company focused on the development and production of crop chemicals. </a:t>
            </a:r>
            <a:endParaRPr lang="en-US" sz="1600">
              <a:latin typeface="Aptos" panose="020B0004020202020204"/>
              <a:cs typeface="Helvetica"/>
            </a:endParaRPr>
          </a:p>
          <a:p>
            <a:r>
              <a:rPr lang="en-US" sz="1600">
                <a:latin typeface="Helvetica"/>
                <a:cs typeface="Helvetica"/>
              </a:rPr>
              <a:t>Operating in over 100 Countries FMC Corp exists as one of the five largest patented crop protection companies worldwide. </a:t>
            </a:r>
            <a:endParaRPr lang="en-US" sz="1600">
              <a:latin typeface="Aptos" panose="020B0004020202020204"/>
              <a:cs typeface="Helvetica"/>
            </a:endParaRPr>
          </a:p>
          <a:p>
            <a:r>
              <a:rPr lang="en-US" sz="1600">
                <a:latin typeface="Helvetica"/>
                <a:cs typeface="Helvetica"/>
              </a:rPr>
              <a:t>Acquired  </a:t>
            </a:r>
            <a:r>
              <a:rPr lang="en-US" sz="1600" err="1">
                <a:latin typeface="Helvetica"/>
                <a:cs typeface="Helvetica"/>
              </a:rPr>
              <a:t>Cheminova</a:t>
            </a:r>
            <a:r>
              <a:rPr lang="en-US" sz="1600">
                <a:latin typeface="Helvetica"/>
                <a:cs typeface="Helvetica"/>
              </a:rPr>
              <a:t> in 2015 DuPont in 2017 which provided essential patented products.</a:t>
            </a:r>
          </a:p>
          <a:p>
            <a:r>
              <a:rPr lang="en-US" sz="1600">
                <a:latin typeface="Helvetica"/>
                <a:cs typeface="Helvetica"/>
              </a:rPr>
              <a:t>Primary advantage of FMC comes from their intangible assets. IE: patents on their various crop protection products for which secures that for 20 years.</a:t>
            </a:r>
            <a:endParaRPr lang="en-US" sz="1600"/>
          </a:p>
          <a:p>
            <a:endParaRPr lang="en-US" sz="1600">
              <a:latin typeface="Helvetica"/>
              <a:cs typeface="Helvetica"/>
            </a:endParaRPr>
          </a:p>
          <a:p>
            <a:endParaRPr lang="en-US" sz="1600"/>
          </a:p>
        </p:txBody>
      </p:sp>
      <p:pic>
        <p:nvPicPr>
          <p:cNvPr id="4" name="Picture 3" descr="A comparison of pie charts&#10;&#10;AI-generated content may be incorrect.">
            <a:extLst>
              <a:ext uri="{FF2B5EF4-FFF2-40B4-BE49-F238E27FC236}">
                <a16:creationId xmlns:a16="http://schemas.microsoft.com/office/drawing/2014/main" id="{F30B78E5-07D1-DF8C-9414-1348F320AE26}"/>
              </a:ext>
            </a:extLst>
          </p:cNvPr>
          <p:cNvPicPr>
            <a:picLocks noChangeAspect="1"/>
          </p:cNvPicPr>
          <p:nvPr/>
        </p:nvPicPr>
        <p:blipFill>
          <a:blip r:embed="rId2"/>
          <a:stretch>
            <a:fillRect/>
          </a:stretch>
        </p:blipFill>
        <p:spPr>
          <a:xfrm>
            <a:off x="6777309" y="677563"/>
            <a:ext cx="4797354" cy="2974359"/>
          </a:xfrm>
          <a:prstGeom prst="rect">
            <a:avLst/>
          </a:prstGeom>
        </p:spPr>
      </p:pic>
      <p:pic>
        <p:nvPicPr>
          <p:cNvPr id="5" name="Picture 4" descr="A red and black letter c&#10;&#10;AI-generated content may be incorrect.">
            <a:extLst>
              <a:ext uri="{FF2B5EF4-FFF2-40B4-BE49-F238E27FC236}">
                <a16:creationId xmlns:a16="http://schemas.microsoft.com/office/drawing/2014/main" id="{84457556-8793-B79E-A09D-A5C2A3F42D82}"/>
              </a:ext>
            </a:extLst>
          </p:cNvPr>
          <p:cNvPicPr>
            <a:picLocks noChangeAspect="1"/>
          </p:cNvPicPr>
          <p:nvPr/>
        </p:nvPicPr>
        <p:blipFill>
          <a:blip r:embed="rId3"/>
          <a:stretch>
            <a:fillRect/>
          </a:stretch>
        </p:blipFill>
        <p:spPr>
          <a:xfrm>
            <a:off x="6297433" y="5276634"/>
            <a:ext cx="2513506" cy="402160"/>
          </a:xfrm>
          <a:prstGeom prst="rect">
            <a:avLst/>
          </a:prstGeom>
        </p:spPr>
      </p:pic>
      <p:pic>
        <p:nvPicPr>
          <p:cNvPr id="6" name="Picture 5" descr="A graph of a market cap&#10;&#10;AI-generated content may be incorrect.">
            <a:extLst>
              <a:ext uri="{FF2B5EF4-FFF2-40B4-BE49-F238E27FC236}">
                <a16:creationId xmlns:a16="http://schemas.microsoft.com/office/drawing/2014/main" id="{4DDB1B48-445B-991C-10A0-0A7C865437BA}"/>
              </a:ext>
            </a:extLst>
          </p:cNvPr>
          <p:cNvPicPr>
            <a:picLocks noChangeAspect="1"/>
          </p:cNvPicPr>
          <p:nvPr/>
        </p:nvPicPr>
        <p:blipFill>
          <a:blip r:embed="rId4"/>
          <a:stretch>
            <a:fillRect/>
          </a:stretch>
        </p:blipFill>
        <p:spPr>
          <a:xfrm>
            <a:off x="9424364" y="4428649"/>
            <a:ext cx="2628437" cy="2231470"/>
          </a:xfrm>
          <a:prstGeom prst="rect">
            <a:avLst/>
          </a:prstGeom>
        </p:spPr>
      </p:pic>
    </p:spTree>
    <p:extLst>
      <p:ext uri="{BB962C8B-B14F-4D97-AF65-F5344CB8AC3E}">
        <p14:creationId xmlns:p14="http://schemas.microsoft.com/office/powerpoint/2010/main" val="2916378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10F7F3-DB72-614D-0E2C-DDCE67508D43}"/>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rPr>
              <a:t>Financial Analysis</a:t>
            </a:r>
          </a:p>
        </p:txBody>
      </p:sp>
      <p:pic>
        <p:nvPicPr>
          <p:cNvPr id="4" name="Content Placeholder 3" descr="A graph of different colored lines&#10;&#10;AI-generated content may be incorrect.">
            <a:extLst>
              <a:ext uri="{FF2B5EF4-FFF2-40B4-BE49-F238E27FC236}">
                <a16:creationId xmlns:a16="http://schemas.microsoft.com/office/drawing/2014/main" id="{F333BB20-BF62-4048-30BB-657875CF410F}"/>
              </a:ext>
            </a:extLst>
          </p:cNvPr>
          <p:cNvPicPr>
            <a:picLocks noChangeAspect="1"/>
          </p:cNvPicPr>
          <p:nvPr/>
        </p:nvPicPr>
        <p:blipFill>
          <a:blip r:embed="rId2"/>
          <a:srcRect r="6152" b="1"/>
          <a:stretch>
            <a:fillRect/>
          </a:stretch>
        </p:blipFill>
        <p:spPr>
          <a:xfrm>
            <a:off x="432225" y="2366791"/>
            <a:ext cx="11327549" cy="3651164"/>
          </a:xfrm>
          <a:prstGeom prst="rect">
            <a:avLst/>
          </a:prstGeom>
        </p:spPr>
      </p:pic>
    </p:spTree>
    <p:extLst>
      <p:ext uri="{BB962C8B-B14F-4D97-AF65-F5344CB8AC3E}">
        <p14:creationId xmlns:p14="http://schemas.microsoft.com/office/powerpoint/2010/main" val="339900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spreadsheet&#10;&#10;AI-generated content may be incorrect.">
            <a:extLst>
              <a:ext uri="{FF2B5EF4-FFF2-40B4-BE49-F238E27FC236}">
                <a16:creationId xmlns:a16="http://schemas.microsoft.com/office/drawing/2014/main" id="{609446E5-905A-1D95-0A26-8DF6DE3B1009}"/>
              </a:ext>
            </a:extLst>
          </p:cNvPr>
          <p:cNvPicPr>
            <a:picLocks noGrp="1" noChangeAspect="1"/>
          </p:cNvPicPr>
          <p:nvPr>
            <p:ph idx="1"/>
          </p:nvPr>
        </p:nvPicPr>
        <p:blipFill>
          <a:blip r:embed="rId2"/>
          <a:stretch>
            <a:fillRect/>
          </a:stretch>
        </p:blipFill>
        <p:spPr>
          <a:xfrm>
            <a:off x="17183" y="1640"/>
            <a:ext cx="12193936" cy="6854913"/>
          </a:xfrm>
          <a:prstGeom prst="rect">
            <a:avLst/>
          </a:prstGeom>
        </p:spPr>
      </p:pic>
    </p:spTree>
    <p:extLst>
      <p:ext uri="{BB962C8B-B14F-4D97-AF65-F5344CB8AC3E}">
        <p14:creationId xmlns:p14="http://schemas.microsoft.com/office/powerpoint/2010/main" val="872590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2"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4"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6" name="Straight Connector 15">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8"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20"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2"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pic>
        <p:nvPicPr>
          <p:cNvPr id="3" name="Picture 2" descr="A red and black letter c&#10;&#10;AI-generated content may be incorrect.">
            <a:extLst>
              <a:ext uri="{FF2B5EF4-FFF2-40B4-BE49-F238E27FC236}">
                <a16:creationId xmlns:a16="http://schemas.microsoft.com/office/drawing/2014/main" id="{E529632A-531B-E361-30F7-F8CA48E82504}"/>
              </a:ext>
            </a:extLst>
          </p:cNvPr>
          <p:cNvPicPr>
            <a:picLocks noChangeAspect="1"/>
          </p:cNvPicPr>
          <p:nvPr/>
        </p:nvPicPr>
        <p:blipFill>
          <a:blip r:embed="rId2"/>
          <a:stretch>
            <a:fillRect/>
          </a:stretch>
        </p:blipFill>
        <p:spPr>
          <a:xfrm>
            <a:off x="287312" y="157167"/>
            <a:ext cx="6819587" cy="1398915"/>
          </a:xfrm>
          <a:prstGeom prst="rect">
            <a:avLst/>
          </a:prstGeom>
        </p:spPr>
      </p:pic>
      <p:sp>
        <p:nvSpPr>
          <p:cNvPr id="6" name="TextBox 5">
            <a:extLst>
              <a:ext uri="{FF2B5EF4-FFF2-40B4-BE49-F238E27FC236}">
                <a16:creationId xmlns:a16="http://schemas.microsoft.com/office/drawing/2014/main" id="{BF3870CC-626D-55FF-0D67-C7D1E48A6705}"/>
              </a:ext>
            </a:extLst>
          </p:cNvPr>
          <p:cNvSpPr txBox="1"/>
          <p:nvPr/>
        </p:nvSpPr>
        <p:spPr>
          <a:xfrm>
            <a:off x="1343677" y="1602625"/>
            <a:ext cx="9031573" cy="52937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t>Upside aimed at recovering losses in the Long term:</a:t>
            </a:r>
          </a:p>
          <a:p>
            <a:pPr marL="285750" indent="-285750">
              <a:buFont typeface="Arial"/>
              <a:buChar char="•"/>
            </a:pPr>
            <a:r>
              <a:rPr lang="en-US" sz="1600"/>
              <a:t>Price $13.95 </a:t>
            </a:r>
          </a:p>
          <a:p>
            <a:pPr marL="285750" indent="-285750">
              <a:buFont typeface="Arial"/>
              <a:buChar char="•"/>
            </a:pPr>
            <a:r>
              <a:rPr lang="en-US" sz="1600"/>
              <a:t>Skepticism of significant performance due to a string of missed earnings results in us not advising an increased position. </a:t>
            </a:r>
          </a:p>
          <a:p>
            <a:r>
              <a:rPr lang="en-US" sz="1600" b="1"/>
              <a:t>Current and Future Risks:</a:t>
            </a:r>
            <a:endParaRPr lang="en-US" sz="1600"/>
          </a:p>
          <a:p>
            <a:pPr marL="285750" indent="-285750">
              <a:buFont typeface="Arial"/>
              <a:buChar char="•"/>
            </a:pPr>
            <a:r>
              <a:rPr lang="en-US" sz="1600"/>
              <a:t>Forced divestment from Indian market</a:t>
            </a:r>
          </a:p>
          <a:p>
            <a:pPr>
              <a:buFont typeface="Arial"/>
              <a:buChar char="•"/>
            </a:pPr>
            <a:r>
              <a:rPr lang="en-US" sz="1600">
                <a:latin typeface="Aptos"/>
                <a:ea typeface="Calibri"/>
                <a:cs typeface="Calibri"/>
              </a:rPr>
              <a:t> Aggressive analyst downgrades analysts from Wells Fargo have slashed their price target by 61% from $41 to $16. Morningstar likewise has fallen from $95 to $60.</a:t>
            </a:r>
          </a:p>
          <a:p>
            <a:pPr marL="285750" indent="-285750">
              <a:buFont typeface="Arial"/>
              <a:buChar char="•"/>
            </a:pPr>
            <a:r>
              <a:rPr lang="en-US" sz="1600"/>
              <a:t>Patent Cliff and generic competition, particularly for diamide products</a:t>
            </a:r>
          </a:p>
          <a:p>
            <a:pPr marL="285750" indent="-285750">
              <a:buFont typeface="Arial"/>
              <a:buChar char="•"/>
            </a:pPr>
            <a:r>
              <a:rPr lang="en-US" sz="1600"/>
              <a:t>Q3 missed earnings resulting in 44% drop in shares on October 30th</a:t>
            </a:r>
          </a:p>
          <a:p>
            <a:pPr>
              <a:buFont typeface="Arial"/>
              <a:buChar char="•"/>
            </a:pPr>
            <a:r>
              <a:rPr lang="en-US" sz="1600"/>
              <a:t>Elevated Debt levels </a:t>
            </a:r>
            <a:r>
              <a:rPr lang="en-US" sz="1600">
                <a:latin typeface="Helvetica"/>
                <a:cs typeface="Helvetica"/>
              </a:rPr>
              <a:t>with an adjusted EBITDA ratio of 4.94 using the covenant calculation, concerningly close to the limit of 5.25.</a:t>
            </a:r>
          </a:p>
          <a:p>
            <a:pPr>
              <a:buFont typeface="Arial"/>
              <a:buChar char="•"/>
            </a:pPr>
            <a:r>
              <a:rPr lang="en-US" sz="1600">
                <a:latin typeface="Helvetica"/>
                <a:cs typeface="Helvetica"/>
              </a:rPr>
              <a:t>Negative free cash flow makes FMC look less attractive.</a:t>
            </a:r>
          </a:p>
          <a:p>
            <a:pPr>
              <a:buFont typeface="Arial"/>
              <a:buChar char="•"/>
            </a:pPr>
            <a:r>
              <a:rPr lang="en-US" sz="1600">
                <a:latin typeface="Helvetica"/>
                <a:cs typeface="Helvetica"/>
              </a:rPr>
              <a:t>Dividend reduced by 86% to conserve cash.</a:t>
            </a:r>
          </a:p>
          <a:p>
            <a:r>
              <a:rPr lang="en-US" sz="1600" b="1"/>
              <a:t>Potential upsides:</a:t>
            </a:r>
          </a:p>
          <a:p>
            <a:pPr marL="285750" indent="-285750">
              <a:buFont typeface="Arial"/>
              <a:buChar char="•"/>
            </a:pPr>
            <a:r>
              <a:rPr lang="en-US" sz="1600"/>
              <a:t>Pivot into Biologicals is projected to produce $2 Billion in earnings </a:t>
            </a:r>
          </a:p>
          <a:p>
            <a:pPr>
              <a:buFont typeface="Arial"/>
              <a:buChar char="•"/>
            </a:pPr>
            <a:r>
              <a:rPr lang="en-US" sz="1600"/>
              <a:t> Integration of new ingredients such as </a:t>
            </a:r>
            <a:r>
              <a:rPr lang="en-US" sz="1600" err="1">
                <a:latin typeface="Aptos"/>
                <a:ea typeface="Calibri"/>
                <a:cs typeface="Helvetica"/>
              </a:rPr>
              <a:t>Fuindapyr</a:t>
            </a:r>
            <a:r>
              <a:rPr lang="en-US" sz="1600">
                <a:latin typeface="Aptos"/>
                <a:ea typeface="Calibri"/>
                <a:cs typeface="Helvetica"/>
              </a:rPr>
              <a:t> and </a:t>
            </a:r>
            <a:r>
              <a:rPr lang="en-US" sz="1600" err="1">
                <a:latin typeface="Aptos"/>
                <a:ea typeface="Calibri"/>
                <a:cs typeface="Helvetica"/>
              </a:rPr>
              <a:t>Isoflex</a:t>
            </a:r>
            <a:r>
              <a:rPr lang="en-US" sz="1600">
                <a:latin typeface="Aptos"/>
                <a:ea typeface="Calibri"/>
                <a:cs typeface="Helvetica"/>
              </a:rPr>
              <a:t>. FMC estimates they will bring in approximately $250 million by the end of 2025.</a:t>
            </a:r>
          </a:p>
          <a:p>
            <a:pPr>
              <a:buFont typeface="Arial"/>
              <a:buChar char="•"/>
            </a:pPr>
            <a:r>
              <a:rPr lang="en-US" sz="1600">
                <a:ea typeface="Calibri"/>
                <a:cs typeface="Helvetica"/>
              </a:rPr>
              <a:t>However, it will take likely take 3-4 years to see a significant gain, and more than that to see a positive return on investment.</a:t>
            </a:r>
          </a:p>
          <a:p>
            <a:pPr marL="285750" indent="-285750">
              <a:buFont typeface="Arial"/>
              <a:buChar char="•"/>
            </a:pPr>
            <a:endParaRPr lang="en-US"/>
          </a:p>
        </p:txBody>
      </p:sp>
      <p:sp>
        <p:nvSpPr>
          <p:cNvPr id="2" name="TextBox 1">
            <a:extLst>
              <a:ext uri="{FF2B5EF4-FFF2-40B4-BE49-F238E27FC236}">
                <a16:creationId xmlns:a16="http://schemas.microsoft.com/office/drawing/2014/main" id="{425AF438-CEC6-17EA-237A-7A391F01612A}"/>
              </a:ext>
            </a:extLst>
          </p:cNvPr>
          <p:cNvSpPr txBox="1"/>
          <p:nvPr/>
        </p:nvSpPr>
        <p:spPr>
          <a:xfrm>
            <a:off x="7107838" y="156148"/>
            <a:ext cx="4940506"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a:t>Recommendation: Sell</a:t>
            </a:r>
          </a:p>
        </p:txBody>
      </p:sp>
    </p:spTree>
    <p:extLst>
      <p:ext uri="{BB962C8B-B14F-4D97-AF65-F5344CB8AC3E}">
        <p14:creationId xmlns:p14="http://schemas.microsoft.com/office/powerpoint/2010/main" val="2067645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E48AFA-8884-4F68-A44F-D2C1E8609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151A0A70-EE9E-26A2-B3E1-2AFAC8163E9A}"/>
              </a:ext>
            </a:extLst>
          </p:cNvPr>
          <p:cNvSpPr>
            <a:spLocks noGrp="1"/>
          </p:cNvSpPr>
          <p:nvPr>
            <p:ph type="title"/>
          </p:nvPr>
        </p:nvSpPr>
        <p:spPr>
          <a:xfrm>
            <a:off x="838201" y="3998018"/>
            <a:ext cx="3981854" cy="2216513"/>
          </a:xfrm>
        </p:spPr>
        <p:txBody>
          <a:bodyPr vert="horz" lIns="91440" tIns="45720" rIns="91440" bIns="45720" rtlCol="0" anchor="ctr">
            <a:normAutofit/>
          </a:bodyPr>
          <a:lstStyle/>
          <a:p>
            <a:r>
              <a:rPr lang="en-US"/>
              <a:t>Overview</a:t>
            </a:r>
            <a:endParaRPr lang="en-US" sz="4400" kern="1200">
              <a:solidFill>
                <a:schemeClr val="tx1"/>
              </a:solidFill>
              <a:latin typeface="+mj-lt"/>
              <a:ea typeface="+mj-ea"/>
              <a:cs typeface="+mj-cs"/>
            </a:endParaRPr>
          </a:p>
        </p:txBody>
      </p:sp>
      <p:sp>
        <p:nvSpPr>
          <p:cNvPr id="12" name="Arc 11">
            <a:extLst>
              <a:ext uri="{FF2B5EF4-FFF2-40B4-BE49-F238E27FC236}">
                <a16:creationId xmlns:a16="http://schemas.microsoft.com/office/drawing/2014/main" id="{969D19A6-08CB-498C-93EC-3FFB021FC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4" name="Content Placeholder 3" descr="A black text on a white background&#10;&#10;AI-generated content may be incorrect.">
            <a:extLst>
              <a:ext uri="{FF2B5EF4-FFF2-40B4-BE49-F238E27FC236}">
                <a16:creationId xmlns:a16="http://schemas.microsoft.com/office/drawing/2014/main" id="{0575BDCB-9ECE-76D4-3504-E88F6D9A1AB8}"/>
              </a:ext>
            </a:extLst>
          </p:cNvPr>
          <p:cNvPicPr>
            <a:picLocks noGrp="1" noChangeAspect="1"/>
          </p:cNvPicPr>
          <p:nvPr>
            <p:ph idx="1"/>
          </p:nvPr>
        </p:nvPicPr>
        <p:blipFill>
          <a:blip r:embed="rId2"/>
          <a:stretch>
            <a:fillRect/>
          </a:stretch>
        </p:blipFill>
        <p:spPr>
          <a:xfrm>
            <a:off x="659914" y="987301"/>
            <a:ext cx="10872172" cy="2391878"/>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p:spPr>
      </p:pic>
      <p:sp>
        <p:nvSpPr>
          <p:cNvPr id="5" name="TextBox 4">
            <a:extLst>
              <a:ext uri="{FF2B5EF4-FFF2-40B4-BE49-F238E27FC236}">
                <a16:creationId xmlns:a16="http://schemas.microsoft.com/office/drawing/2014/main" id="{0F82060F-6F0C-272B-C87B-16D5D8BF86A1}"/>
              </a:ext>
            </a:extLst>
          </p:cNvPr>
          <p:cNvSpPr txBox="1"/>
          <p:nvPr/>
        </p:nvSpPr>
        <p:spPr>
          <a:xfrm>
            <a:off x="4970835" y="3998019"/>
            <a:ext cx="6382966" cy="221651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28600">
              <a:lnSpc>
                <a:spcPct val="90000"/>
              </a:lnSpc>
              <a:spcAft>
                <a:spcPts val="600"/>
              </a:spcAft>
              <a:buFont typeface="Arial" panose="020B0604020202020204" pitchFamily="34" charset="0"/>
              <a:buChar char="•"/>
            </a:pPr>
            <a:r>
              <a:rPr lang="en-US" sz="2000"/>
              <a:t>Ticker: IP</a:t>
            </a:r>
          </a:p>
          <a:p>
            <a:pPr marL="285750" indent="-228600">
              <a:lnSpc>
                <a:spcPct val="90000"/>
              </a:lnSpc>
              <a:spcAft>
                <a:spcPts val="600"/>
              </a:spcAft>
              <a:buFont typeface="Arial" panose="020B0604020202020204" pitchFamily="34" charset="0"/>
              <a:buChar char="•"/>
            </a:pPr>
            <a:r>
              <a:rPr lang="en-US" sz="2000"/>
              <a:t>Industry: Packaging</a:t>
            </a:r>
          </a:p>
          <a:p>
            <a:pPr marL="285750" indent="-228600">
              <a:lnSpc>
                <a:spcPct val="90000"/>
              </a:lnSpc>
              <a:spcAft>
                <a:spcPts val="600"/>
              </a:spcAft>
              <a:buFont typeface="Arial" panose="020B0604020202020204" pitchFamily="34" charset="0"/>
              <a:buChar char="•"/>
            </a:pPr>
            <a:r>
              <a:rPr lang="en-US" sz="2000"/>
              <a:t>Market Cap: 19.5 B</a:t>
            </a:r>
          </a:p>
          <a:p>
            <a:pPr marL="285750" indent="-228600">
              <a:lnSpc>
                <a:spcPct val="90000"/>
              </a:lnSpc>
              <a:spcAft>
                <a:spcPts val="600"/>
              </a:spcAft>
              <a:buFont typeface="Arial" panose="020B0604020202020204" pitchFamily="34" charset="0"/>
              <a:buChar char="•"/>
            </a:pPr>
            <a:r>
              <a:rPr lang="en-US" sz="2000"/>
              <a:t>Stock Price: 37.79 (Dec 2 close)</a:t>
            </a:r>
          </a:p>
          <a:p>
            <a:pPr marL="285750" indent="-228600">
              <a:lnSpc>
                <a:spcPct val="90000"/>
              </a:lnSpc>
              <a:spcAft>
                <a:spcPts val="600"/>
              </a:spcAft>
              <a:buFont typeface="Arial" panose="020B0604020202020204" pitchFamily="34" charset="0"/>
              <a:buChar char="•"/>
            </a:pPr>
            <a:r>
              <a:rPr lang="en-US" sz="2000"/>
              <a:t>Shares Outstanding: 535.7 M</a:t>
            </a:r>
          </a:p>
          <a:p>
            <a:pPr marL="285750" indent="-228600">
              <a:lnSpc>
                <a:spcPct val="90000"/>
              </a:lnSpc>
              <a:spcAft>
                <a:spcPts val="600"/>
              </a:spcAft>
              <a:buFont typeface="Arial" panose="020B0604020202020204" pitchFamily="34" charset="0"/>
              <a:buChar char="•"/>
            </a:pPr>
            <a:r>
              <a:rPr lang="en-US" sz="2000"/>
              <a:t>52-week range: 37.01- 60.36</a:t>
            </a:r>
          </a:p>
          <a:p>
            <a:pPr marL="285750" indent="-228600">
              <a:lnSpc>
                <a:spcPct val="90000"/>
              </a:lnSpc>
              <a:spcAft>
                <a:spcPts val="600"/>
              </a:spcAft>
              <a:buFont typeface="Arial" panose="020B0604020202020204" pitchFamily="34" charset="0"/>
              <a:buChar char="•"/>
            </a:pPr>
            <a:r>
              <a:rPr lang="en-US" sz="2000"/>
              <a:t>Dividend yield: 5.09%</a:t>
            </a:r>
          </a:p>
          <a:p>
            <a:pPr marL="285750" indent="-228600">
              <a:lnSpc>
                <a:spcPct val="90000"/>
              </a:lnSpc>
              <a:spcAft>
                <a:spcPts val="600"/>
              </a:spcAft>
              <a:buFont typeface="Arial" panose="020B0604020202020204" pitchFamily="34" charset="0"/>
              <a:buChar char="•"/>
            </a:pPr>
            <a:endParaRPr lang="en-US" sz="1500"/>
          </a:p>
        </p:txBody>
      </p:sp>
    </p:spTree>
    <p:extLst>
      <p:ext uri="{BB962C8B-B14F-4D97-AF65-F5344CB8AC3E}">
        <p14:creationId xmlns:p14="http://schemas.microsoft.com/office/powerpoint/2010/main" val="416568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45DFF6-39E9-2C3C-14B8-5F1614149BA3}"/>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Business Analysis</a:t>
            </a:r>
          </a:p>
        </p:txBody>
      </p:sp>
      <p:sp>
        <p:nvSpPr>
          <p:cNvPr id="4" name="TextBox 3">
            <a:extLst>
              <a:ext uri="{FF2B5EF4-FFF2-40B4-BE49-F238E27FC236}">
                <a16:creationId xmlns:a16="http://schemas.microsoft.com/office/drawing/2014/main" id="{383BB3EF-5D75-2EC9-B4A5-953B77FF2EE9}"/>
              </a:ext>
            </a:extLst>
          </p:cNvPr>
          <p:cNvSpPr txBox="1"/>
          <p:nvPr/>
        </p:nvSpPr>
        <p:spPr>
          <a:xfrm>
            <a:off x="4133088" y="1975104"/>
            <a:ext cx="2816352" cy="41208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graphicFrame>
        <p:nvGraphicFramePr>
          <p:cNvPr id="6" name="Content Placeholder 2">
            <a:extLst>
              <a:ext uri="{FF2B5EF4-FFF2-40B4-BE49-F238E27FC236}">
                <a16:creationId xmlns:a16="http://schemas.microsoft.com/office/drawing/2014/main" id="{75E384B8-54BD-9A0C-FDCC-44FB4E966775}"/>
              </a:ext>
            </a:extLst>
          </p:cNvPr>
          <p:cNvGraphicFramePr>
            <a:graphicFrameLocks noGrp="1"/>
          </p:cNvGraphicFramePr>
          <p:nvPr>
            <p:ph idx="1"/>
            <p:extLst>
              <p:ext uri="{D42A27DB-BD31-4B8C-83A1-F6EECF244321}">
                <p14:modId xmlns:p14="http://schemas.microsoft.com/office/powerpoint/2010/main" val="510907440"/>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5054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descr="A graph of stock market&#10;&#10;AI-generated content may be incorrect.">
            <a:extLst>
              <a:ext uri="{FF2B5EF4-FFF2-40B4-BE49-F238E27FC236}">
                <a16:creationId xmlns:a16="http://schemas.microsoft.com/office/drawing/2014/main" id="{92D0D369-8398-6694-7885-AFAADA862818}"/>
              </a:ext>
            </a:extLst>
          </p:cNvPr>
          <p:cNvPicPr>
            <a:picLocks noGrp="1" noChangeAspect="1"/>
          </p:cNvPicPr>
          <p:nvPr>
            <p:ph idx="1"/>
          </p:nvPr>
        </p:nvPicPr>
        <p:blipFill>
          <a:blip r:embed="rId2"/>
          <a:srcRect t="2615"/>
          <a:stretch>
            <a:fillRect/>
          </a:stretch>
        </p:blipFill>
        <p:spPr>
          <a:xfrm>
            <a:off x="20" y="1282"/>
            <a:ext cx="12191980" cy="6856718"/>
          </a:xfrm>
          <a:prstGeom prst="rect">
            <a:avLst/>
          </a:prstGeom>
        </p:spPr>
      </p:pic>
    </p:spTree>
    <p:extLst>
      <p:ext uri="{BB962C8B-B14F-4D97-AF65-F5344CB8AC3E}">
        <p14:creationId xmlns:p14="http://schemas.microsoft.com/office/powerpoint/2010/main" val="16753831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1654</Words>
  <Application>Microsoft Office PowerPoint</Application>
  <PresentationFormat>Widescreen</PresentationFormat>
  <Paragraphs>206</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Aptos</vt:lpstr>
      <vt:lpstr>Aptos Display</vt:lpstr>
      <vt:lpstr>Arial</vt:lpstr>
      <vt:lpstr>Calibri</vt:lpstr>
      <vt:lpstr>Courier New</vt:lpstr>
      <vt:lpstr>Helvetica</vt:lpstr>
      <vt:lpstr>Times New Roman</vt:lpstr>
      <vt:lpstr>office theme</vt:lpstr>
      <vt:lpstr>Materials Sector Recommendations</vt:lpstr>
      <vt:lpstr>Sector recommendation recap</vt:lpstr>
      <vt:lpstr>Overview</vt:lpstr>
      <vt:lpstr>Financial Analysis</vt:lpstr>
      <vt:lpstr>PowerPoint Presentation</vt:lpstr>
      <vt:lpstr>PowerPoint Presentation</vt:lpstr>
      <vt:lpstr>Overview</vt:lpstr>
      <vt:lpstr>Business Analysis</vt:lpstr>
      <vt:lpstr>PowerPoint Presentation</vt:lpstr>
      <vt:lpstr>Valuation Analysis</vt:lpstr>
      <vt:lpstr>PowerPoint Presentation</vt:lpstr>
      <vt:lpstr>International Paper Recommendation - BUY</vt:lpstr>
      <vt:lpstr>Vulcan Materials Company </vt:lpstr>
      <vt:lpstr>Business Analysis</vt:lpstr>
      <vt:lpstr>Financial Analysis</vt:lpstr>
      <vt:lpstr>Financial Analysis</vt:lpstr>
      <vt:lpstr>Recommendation </vt:lpstr>
      <vt:lpstr>The Sherwin-Williams Company</vt:lpstr>
      <vt:lpstr>Business Analysis</vt:lpstr>
      <vt:lpstr>Financial Analysis</vt:lpstr>
      <vt:lpstr>Technical Analysis</vt:lpstr>
      <vt:lpstr>Recommendation</vt:lpstr>
      <vt:lpstr>Recommendations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Brian Kray</dc:creator>
  <cp:lastModifiedBy>Brian Kray</cp:lastModifiedBy>
  <cp:revision>36</cp:revision>
  <dcterms:created xsi:type="dcterms:W3CDTF">2025-11-26T23:30:02Z</dcterms:created>
  <dcterms:modified xsi:type="dcterms:W3CDTF">2025-12-02T22:52:41Z</dcterms:modified>
</cp:coreProperties>
</file>