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60" r:id="rId5"/>
    <p:sldId id="262" r:id="rId6"/>
    <p:sldId id="267" r:id="rId7"/>
    <p:sldId id="259" r:id="rId8"/>
    <p:sldId id="264" r:id="rId9"/>
    <p:sldId id="265" r:id="rId10"/>
    <p:sldId id="258" r:id="rId11"/>
    <p:sldId id="276" r:id="rId12"/>
    <p:sldId id="268" r:id="rId13"/>
    <p:sldId id="269" r:id="rId14"/>
    <p:sldId id="271" r:id="rId15"/>
    <p:sldId id="275" r:id="rId16"/>
    <p:sldId id="273" r:id="rId17"/>
    <p:sldId id="274" r:id="rId18"/>
    <p:sldId id="270" r:id="rId19"/>
    <p:sldId id="26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3D5E1-7542-57F3-C0A9-3D3A0C2EF13F}" v="636" dt="2025-10-28T21:56:14.661"/>
    <p1510:client id="{19488683-F5EE-2690-1463-1EA76FD11E25}" v="431" dt="2025-10-27T21:34:42.313"/>
    <p1510:client id="{304ACF0D-8EC9-DA93-5C37-EB8BDB2CB09F}" v="145" dt="2025-10-27T00:36:37.276"/>
    <p1510:client id="{394894F6-D7C8-30F0-C77A-3870470D05E1}" v="1103" dt="2025-10-28T20:57:12.562"/>
    <p1510:client id="{60E47059-4B71-C621-3D39-494302B8DDF9}" v="16" dt="2025-10-28T01:58:59.694"/>
    <p1510:client id="{67114047-7020-CD92-70D4-9B5CCC340639}" v="46" dt="2025-10-27T21:58:03.883"/>
    <p1510:client id="{71E583FB-F07F-6347-5714-BCA196D0F00B}" v="391" dt="2025-10-28T21:50:54.874"/>
    <p1510:client id="{7AC2B367-EE84-9438-3A6B-69A045850A4C}" v="1184" dt="2025-10-28T18:02:55.695"/>
    <p1510:client id="{91069380-2CBD-50F7-01AF-9DD209708F71}" v="319" dt="2025-10-28T21:41:48.976"/>
    <p1510:client id="{9874CD9E-A549-42FE-1857-EE291F7E7491}" v="945" dt="2025-10-27T17:58:09.660"/>
    <p1510:client id="{9F38E414-C8EF-5F55-B68F-B5AC6F7534F7}" v="7" dt="2025-10-27T14:43:29.244"/>
    <p1510:client id="{A32A0CF2-4A26-8397-F4B2-3751CAAF580C}" v="69" dt="2025-10-27T04:34:51.163"/>
    <p1510:client id="{BE3F528C-9378-BFFD-9B3A-C642083B6AB2}" v="375" dt="2025-10-27T16:10:53.682"/>
    <p1510:client id="{BEE3C8B3-6F0A-FB5D-8A0D-0EAEEB4FDD0C}" v="1" dt="2025-10-28T21:45:25.188"/>
    <p1510:client id="{F4E2A8AC-973E-F431-C6BD-FD4885B1E28B}" v="95" dt="2025-10-28T22:07:30.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96"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EC9CCA-B989-4C97-902A-199A3AC11A78}"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ACB632A0-09B3-42B5-A6CE-6CA0CAAEAF50}">
      <dgm:prSet/>
      <dgm:spPr/>
      <dgm:t>
        <a:bodyPr/>
        <a:lstStyle/>
        <a:p>
          <a:r>
            <a:rPr lang="en-US"/>
            <a:t>Ease of Entry- Low</a:t>
          </a:r>
          <a:r>
            <a:rPr lang="en-US">
              <a:latin typeface="Aptos Display" panose="020F0302020204030204"/>
            </a:rPr>
            <a:t>,</a:t>
          </a:r>
          <a:r>
            <a:rPr lang="en-US"/>
            <a:t> ease of entry due to large upfront capital investments, strict regulations, and large scale needed to compete.</a:t>
          </a:r>
        </a:p>
      </dgm:t>
    </dgm:pt>
    <dgm:pt modelId="{8B13BEA4-CD03-40EB-9EE4-7B0A87F5D2C6}" type="parTrans" cxnId="{44286032-6878-4A9A-9C8F-FE0B3435C34B}">
      <dgm:prSet/>
      <dgm:spPr/>
      <dgm:t>
        <a:bodyPr/>
        <a:lstStyle/>
        <a:p>
          <a:endParaRPr lang="en-US"/>
        </a:p>
      </dgm:t>
    </dgm:pt>
    <dgm:pt modelId="{2A458558-F850-48B2-BF68-6E5A3481344F}" type="sibTrans" cxnId="{44286032-6878-4A9A-9C8F-FE0B3435C34B}">
      <dgm:prSet/>
      <dgm:spPr/>
      <dgm:t>
        <a:bodyPr/>
        <a:lstStyle/>
        <a:p>
          <a:endParaRPr lang="en-US"/>
        </a:p>
      </dgm:t>
    </dgm:pt>
    <dgm:pt modelId="{5CC08BFD-E225-49AF-96A7-A458020A4D8E}">
      <dgm:prSet/>
      <dgm:spPr/>
      <dgm:t>
        <a:bodyPr/>
        <a:lstStyle/>
        <a:p>
          <a:r>
            <a:rPr lang="en-US"/>
            <a:t>Strength of Suppliers- Moderate, while suppliers have a large amount of bargaining power due to the limited number available, many corporations in the sector produce their own raw materials.  Supplier power is much more situational based on which materials are being discussed.</a:t>
          </a:r>
        </a:p>
      </dgm:t>
    </dgm:pt>
    <dgm:pt modelId="{5BAAACDF-B2C8-4E6C-AFF3-1F26B9BD7439}" type="parTrans" cxnId="{9990FAAA-58DD-4DB2-A985-CA796169EB80}">
      <dgm:prSet/>
      <dgm:spPr/>
      <dgm:t>
        <a:bodyPr/>
        <a:lstStyle/>
        <a:p>
          <a:endParaRPr lang="en-US"/>
        </a:p>
      </dgm:t>
    </dgm:pt>
    <dgm:pt modelId="{08DAFEF8-7557-4B99-8466-47825878401D}" type="sibTrans" cxnId="{9990FAAA-58DD-4DB2-A985-CA796169EB80}">
      <dgm:prSet/>
      <dgm:spPr/>
      <dgm:t>
        <a:bodyPr/>
        <a:lstStyle/>
        <a:p>
          <a:endParaRPr lang="en-US"/>
        </a:p>
      </dgm:t>
    </dgm:pt>
    <dgm:pt modelId="{CEE96668-B7DA-4189-93B9-0E17731A853A}">
      <dgm:prSet/>
      <dgm:spPr/>
      <dgm:t>
        <a:bodyPr/>
        <a:lstStyle/>
        <a:p>
          <a:r>
            <a:rPr lang="en-US"/>
            <a:t>Substitution- High, firms will always attempt to substitute a material for a cheaper and just as efficient material.  EX: plastics replacing glass and paper.</a:t>
          </a:r>
        </a:p>
      </dgm:t>
    </dgm:pt>
    <dgm:pt modelId="{D9643F3F-EEC7-448C-A52D-D1530E149ADC}" type="parTrans" cxnId="{55F588AA-93C9-4F88-9610-5F61A00F2AFE}">
      <dgm:prSet/>
      <dgm:spPr/>
      <dgm:t>
        <a:bodyPr/>
        <a:lstStyle/>
        <a:p>
          <a:endParaRPr lang="en-US"/>
        </a:p>
      </dgm:t>
    </dgm:pt>
    <dgm:pt modelId="{90DD6D48-5096-4704-954E-90F694A65F8B}" type="sibTrans" cxnId="{55F588AA-93C9-4F88-9610-5F61A00F2AFE}">
      <dgm:prSet/>
      <dgm:spPr/>
      <dgm:t>
        <a:bodyPr/>
        <a:lstStyle/>
        <a:p>
          <a:endParaRPr lang="en-US"/>
        </a:p>
      </dgm:t>
    </dgm:pt>
    <dgm:pt modelId="{E9C49171-72B8-401B-A926-A08E25A87064}">
      <dgm:prSet/>
      <dgm:spPr/>
      <dgm:t>
        <a:bodyPr/>
        <a:lstStyle/>
        <a:p>
          <a:r>
            <a:rPr lang="en-US"/>
            <a:t>Competition- High, competition is on a global scale resulting in firms needing to be constantly innovating to reduce costs and bolster efficiency.</a:t>
          </a:r>
        </a:p>
      </dgm:t>
    </dgm:pt>
    <dgm:pt modelId="{D5AEFD8A-B541-41E0-81F4-746D191AD91C}" type="parTrans" cxnId="{E052FB2D-665C-4693-AA24-40AD8919C6D8}">
      <dgm:prSet/>
      <dgm:spPr/>
      <dgm:t>
        <a:bodyPr/>
        <a:lstStyle/>
        <a:p>
          <a:endParaRPr lang="en-US"/>
        </a:p>
      </dgm:t>
    </dgm:pt>
    <dgm:pt modelId="{9753335E-7EE4-4D7E-8678-F1C692C023F5}" type="sibTrans" cxnId="{E052FB2D-665C-4693-AA24-40AD8919C6D8}">
      <dgm:prSet/>
      <dgm:spPr/>
      <dgm:t>
        <a:bodyPr/>
        <a:lstStyle/>
        <a:p>
          <a:endParaRPr lang="en-US"/>
        </a:p>
      </dgm:t>
    </dgm:pt>
    <dgm:pt modelId="{5CE75505-3BF5-4D69-9E1E-80B3545A4814}">
      <dgm:prSet/>
      <dgm:spPr/>
      <dgm:t>
        <a:bodyPr/>
        <a:lstStyle/>
        <a:p>
          <a:r>
            <a:rPr lang="en-US"/>
            <a:t>Strength of Customers- High, overall product differentiation between firms is low, with little difficulty when it comes to switching supplier.  Especially due to many buyers being bulk price sensative buyers</a:t>
          </a:r>
        </a:p>
      </dgm:t>
    </dgm:pt>
    <dgm:pt modelId="{81A1D699-EEA1-4421-B714-2AB4F8EAF95B}" type="parTrans" cxnId="{735C3579-C25A-42F4-A9A7-9277D4130191}">
      <dgm:prSet/>
      <dgm:spPr/>
      <dgm:t>
        <a:bodyPr/>
        <a:lstStyle/>
        <a:p>
          <a:endParaRPr lang="en-US"/>
        </a:p>
      </dgm:t>
    </dgm:pt>
    <dgm:pt modelId="{11E63396-4D21-4378-8379-96B4284DB81C}" type="sibTrans" cxnId="{735C3579-C25A-42F4-A9A7-9277D4130191}">
      <dgm:prSet/>
      <dgm:spPr/>
      <dgm:t>
        <a:bodyPr/>
        <a:lstStyle/>
        <a:p>
          <a:endParaRPr lang="en-US"/>
        </a:p>
      </dgm:t>
    </dgm:pt>
    <dgm:pt modelId="{C9082E88-3A50-4A15-8AAC-AF63B29E9E1E}" type="pres">
      <dgm:prSet presAssocID="{DAEC9CCA-B989-4C97-902A-199A3AC11A78}" presName="linear" presStyleCnt="0">
        <dgm:presLayoutVars>
          <dgm:animLvl val="lvl"/>
          <dgm:resizeHandles val="exact"/>
        </dgm:presLayoutVars>
      </dgm:prSet>
      <dgm:spPr/>
    </dgm:pt>
    <dgm:pt modelId="{24E0B7DA-904C-4673-B6A4-CA7AD1D65149}" type="pres">
      <dgm:prSet presAssocID="{ACB632A0-09B3-42B5-A6CE-6CA0CAAEAF50}" presName="parentText" presStyleLbl="node1" presStyleIdx="0" presStyleCnt="5">
        <dgm:presLayoutVars>
          <dgm:chMax val="0"/>
          <dgm:bulletEnabled val="1"/>
        </dgm:presLayoutVars>
      </dgm:prSet>
      <dgm:spPr/>
    </dgm:pt>
    <dgm:pt modelId="{CB651798-1B48-4E67-9640-20740585B2F5}" type="pres">
      <dgm:prSet presAssocID="{2A458558-F850-48B2-BF68-6E5A3481344F}" presName="spacer" presStyleCnt="0"/>
      <dgm:spPr/>
    </dgm:pt>
    <dgm:pt modelId="{D7D3B772-E845-451A-9BF7-E98A4DF5FDAC}" type="pres">
      <dgm:prSet presAssocID="{5CC08BFD-E225-49AF-96A7-A458020A4D8E}" presName="parentText" presStyleLbl="node1" presStyleIdx="1" presStyleCnt="5">
        <dgm:presLayoutVars>
          <dgm:chMax val="0"/>
          <dgm:bulletEnabled val="1"/>
        </dgm:presLayoutVars>
      </dgm:prSet>
      <dgm:spPr/>
    </dgm:pt>
    <dgm:pt modelId="{AB8ABEDF-1839-431F-944A-33968311BAF5}" type="pres">
      <dgm:prSet presAssocID="{08DAFEF8-7557-4B99-8466-47825878401D}" presName="spacer" presStyleCnt="0"/>
      <dgm:spPr/>
    </dgm:pt>
    <dgm:pt modelId="{D10152A1-DE12-4BE8-BB75-69FE5103D338}" type="pres">
      <dgm:prSet presAssocID="{CEE96668-B7DA-4189-93B9-0E17731A853A}" presName="parentText" presStyleLbl="node1" presStyleIdx="2" presStyleCnt="5">
        <dgm:presLayoutVars>
          <dgm:chMax val="0"/>
          <dgm:bulletEnabled val="1"/>
        </dgm:presLayoutVars>
      </dgm:prSet>
      <dgm:spPr/>
    </dgm:pt>
    <dgm:pt modelId="{D1DF65C7-52D5-4E2E-AE31-3296F4867512}" type="pres">
      <dgm:prSet presAssocID="{90DD6D48-5096-4704-954E-90F694A65F8B}" presName="spacer" presStyleCnt="0"/>
      <dgm:spPr/>
    </dgm:pt>
    <dgm:pt modelId="{EAB5D286-BA01-4191-BCA8-89BB69C72E42}" type="pres">
      <dgm:prSet presAssocID="{E9C49171-72B8-401B-A926-A08E25A87064}" presName="parentText" presStyleLbl="node1" presStyleIdx="3" presStyleCnt="5">
        <dgm:presLayoutVars>
          <dgm:chMax val="0"/>
          <dgm:bulletEnabled val="1"/>
        </dgm:presLayoutVars>
      </dgm:prSet>
      <dgm:spPr/>
    </dgm:pt>
    <dgm:pt modelId="{DEE58EA5-E49D-406F-AD76-E11FFDB32191}" type="pres">
      <dgm:prSet presAssocID="{9753335E-7EE4-4D7E-8678-F1C692C023F5}" presName="spacer" presStyleCnt="0"/>
      <dgm:spPr/>
    </dgm:pt>
    <dgm:pt modelId="{7DFACAF0-A447-43B3-9CE3-F63288D444C9}" type="pres">
      <dgm:prSet presAssocID="{5CE75505-3BF5-4D69-9E1E-80B3545A4814}" presName="parentText" presStyleLbl="node1" presStyleIdx="4" presStyleCnt="5">
        <dgm:presLayoutVars>
          <dgm:chMax val="0"/>
          <dgm:bulletEnabled val="1"/>
        </dgm:presLayoutVars>
      </dgm:prSet>
      <dgm:spPr/>
    </dgm:pt>
  </dgm:ptLst>
  <dgm:cxnLst>
    <dgm:cxn modelId="{E052FB2D-665C-4693-AA24-40AD8919C6D8}" srcId="{DAEC9CCA-B989-4C97-902A-199A3AC11A78}" destId="{E9C49171-72B8-401B-A926-A08E25A87064}" srcOrd="3" destOrd="0" parTransId="{D5AEFD8A-B541-41E0-81F4-746D191AD91C}" sibTransId="{9753335E-7EE4-4D7E-8678-F1C692C023F5}"/>
    <dgm:cxn modelId="{44286032-6878-4A9A-9C8F-FE0B3435C34B}" srcId="{DAEC9CCA-B989-4C97-902A-199A3AC11A78}" destId="{ACB632A0-09B3-42B5-A6CE-6CA0CAAEAF50}" srcOrd="0" destOrd="0" parTransId="{8B13BEA4-CD03-40EB-9EE4-7B0A87F5D2C6}" sibTransId="{2A458558-F850-48B2-BF68-6E5A3481344F}"/>
    <dgm:cxn modelId="{735C3579-C25A-42F4-A9A7-9277D4130191}" srcId="{DAEC9CCA-B989-4C97-902A-199A3AC11A78}" destId="{5CE75505-3BF5-4D69-9E1E-80B3545A4814}" srcOrd="4" destOrd="0" parTransId="{81A1D699-EEA1-4421-B714-2AB4F8EAF95B}" sibTransId="{11E63396-4D21-4378-8379-96B4284DB81C}"/>
    <dgm:cxn modelId="{6F4E327B-9A8A-4041-A43A-795104AD5B22}" type="presOf" srcId="{ACB632A0-09B3-42B5-A6CE-6CA0CAAEAF50}" destId="{24E0B7DA-904C-4673-B6A4-CA7AD1D65149}" srcOrd="0" destOrd="0" presId="urn:microsoft.com/office/officeart/2005/8/layout/vList2"/>
    <dgm:cxn modelId="{55F588AA-93C9-4F88-9610-5F61A00F2AFE}" srcId="{DAEC9CCA-B989-4C97-902A-199A3AC11A78}" destId="{CEE96668-B7DA-4189-93B9-0E17731A853A}" srcOrd="2" destOrd="0" parTransId="{D9643F3F-EEC7-448C-A52D-D1530E149ADC}" sibTransId="{90DD6D48-5096-4704-954E-90F694A65F8B}"/>
    <dgm:cxn modelId="{9990FAAA-58DD-4DB2-A985-CA796169EB80}" srcId="{DAEC9CCA-B989-4C97-902A-199A3AC11A78}" destId="{5CC08BFD-E225-49AF-96A7-A458020A4D8E}" srcOrd="1" destOrd="0" parTransId="{5BAAACDF-B2C8-4E6C-AFF3-1F26B9BD7439}" sibTransId="{08DAFEF8-7557-4B99-8466-47825878401D}"/>
    <dgm:cxn modelId="{864279B6-5FFA-4585-99FB-D887AAE50FB1}" type="presOf" srcId="{5CE75505-3BF5-4D69-9E1E-80B3545A4814}" destId="{7DFACAF0-A447-43B3-9CE3-F63288D444C9}" srcOrd="0" destOrd="0" presId="urn:microsoft.com/office/officeart/2005/8/layout/vList2"/>
    <dgm:cxn modelId="{3F254ABA-0643-400B-A359-82466D7A864D}" type="presOf" srcId="{CEE96668-B7DA-4189-93B9-0E17731A853A}" destId="{D10152A1-DE12-4BE8-BB75-69FE5103D338}" srcOrd="0" destOrd="0" presId="urn:microsoft.com/office/officeart/2005/8/layout/vList2"/>
    <dgm:cxn modelId="{D03150D5-DDE9-42EC-B51C-180D869BC5FC}" type="presOf" srcId="{DAEC9CCA-B989-4C97-902A-199A3AC11A78}" destId="{C9082E88-3A50-4A15-8AAC-AF63B29E9E1E}" srcOrd="0" destOrd="0" presId="urn:microsoft.com/office/officeart/2005/8/layout/vList2"/>
    <dgm:cxn modelId="{35792AE8-4E02-4505-BFCB-7078A5FA6358}" type="presOf" srcId="{E9C49171-72B8-401B-A926-A08E25A87064}" destId="{EAB5D286-BA01-4191-BCA8-89BB69C72E42}" srcOrd="0" destOrd="0" presId="urn:microsoft.com/office/officeart/2005/8/layout/vList2"/>
    <dgm:cxn modelId="{C500ACF1-3E34-4B63-BCA1-B940D06C44DB}" type="presOf" srcId="{5CC08BFD-E225-49AF-96A7-A458020A4D8E}" destId="{D7D3B772-E845-451A-9BF7-E98A4DF5FDAC}" srcOrd="0" destOrd="0" presId="urn:microsoft.com/office/officeart/2005/8/layout/vList2"/>
    <dgm:cxn modelId="{DC579DD5-DD9E-4F48-8D92-B89CC3E689B0}" type="presParOf" srcId="{C9082E88-3A50-4A15-8AAC-AF63B29E9E1E}" destId="{24E0B7DA-904C-4673-B6A4-CA7AD1D65149}" srcOrd="0" destOrd="0" presId="urn:microsoft.com/office/officeart/2005/8/layout/vList2"/>
    <dgm:cxn modelId="{E1E7C95A-3425-49DD-B4B0-77B04DF5CF4F}" type="presParOf" srcId="{C9082E88-3A50-4A15-8AAC-AF63B29E9E1E}" destId="{CB651798-1B48-4E67-9640-20740585B2F5}" srcOrd="1" destOrd="0" presId="urn:microsoft.com/office/officeart/2005/8/layout/vList2"/>
    <dgm:cxn modelId="{5CB73ACF-13B2-4AA4-825C-87F2730B871B}" type="presParOf" srcId="{C9082E88-3A50-4A15-8AAC-AF63B29E9E1E}" destId="{D7D3B772-E845-451A-9BF7-E98A4DF5FDAC}" srcOrd="2" destOrd="0" presId="urn:microsoft.com/office/officeart/2005/8/layout/vList2"/>
    <dgm:cxn modelId="{DFCAE6BD-85DA-42BA-AD29-772EC919E0DD}" type="presParOf" srcId="{C9082E88-3A50-4A15-8AAC-AF63B29E9E1E}" destId="{AB8ABEDF-1839-431F-944A-33968311BAF5}" srcOrd="3" destOrd="0" presId="urn:microsoft.com/office/officeart/2005/8/layout/vList2"/>
    <dgm:cxn modelId="{0743F3F1-0CDE-4DC0-96C7-CF8EBC85DA0F}" type="presParOf" srcId="{C9082E88-3A50-4A15-8AAC-AF63B29E9E1E}" destId="{D10152A1-DE12-4BE8-BB75-69FE5103D338}" srcOrd="4" destOrd="0" presId="urn:microsoft.com/office/officeart/2005/8/layout/vList2"/>
    <dgm:cxn modelId="{36E41B1C-0757-49D6-A585-64267307FBB9}" type="presParOf" srcId="{C9082E88-3A50-4A15-8AAC-AF63B29E9E1E}" destId="{D1DF65C7-52D5-4E2E-AE31-3296F4867512}" srcOrd="5" destOrd="0" presId="urn:microsoft.com/office/officeart/2005/8/layout/vList2"/>
    <dgm:cxn modelId="{CF642B7D-7A3E-4AA0-9418-EFE28D401716}" type="presParOf" srcId="{C9082E88-3A50-4A15-8AAC-AF63B29E9E1E}" destId="{EAB5D286-BA01-4191-BCA8-89BB69C72E42}" srcOrd="6" destOrd="0" presId="urn:microsoft.com/office/officeart/2005/8/layout/vList2"/>
    <dgm:cxn modelId="{F8B2E963-0474-4A5C-BC2A-3EA6D8BB8D61}" type="presParOf" srcId="{C9082E88-3A50-4A15-8AAC-AF63B29E9E1E}" destId="{DEE58EA5-E49D-406F-AD76-E11FFDB32191}" srcOrd="7" destOrd="0" presId="urn:microsoft.com/office/officeart/2005/8/layout/vList2"/>
    <dgm:cxn modelId="{8C2E3689-20DD-4A5F-82D3-BA087ABF4DE7}" type="presParOf" srcId="{C9082E88-3A50-4A15-8AAC-AF63B29E9E1E}" destId="{7DFACAF0-A447-43B3-9CE3-F63288D444C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0E6EBB-9607-4CB4-A965-C1E0F6DCDBEC}"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177E9E68-44AF-464B-A828-AB40480C60AE}">
      <dgm:prSet/>
      <dgm:spPr/>
      <dgm:t>
        <a:bodyPr/>
        <a:lstStyle/>
        <a:p>
          <a:r>
            <a:rPr lang="en-US"/>
            <a:t>Cyclical sector in nature</a:t>
          </a:r>
        </a:p>
      </dgm:t>
    </dgm:pt>
    <dgm:pt modelId="{33185AA8-59DA-4079-AC66-29B758155FE0}" type="parTrans" cxnId="{26EAD520-9740-4844-B97D-548D0C005B3A}">
      <dgm:prSet/>
      <dgm:spPr/>
      <dgm:t>
        <a:bodyPr/>
        <a:lstStyle/>
        <a:p>
          <a:endParaRPr lang="en-US"/>
        </a:p>
      </dgm:t>
    </dgm:pt>
    <dgm:pt modelId="{7735FD81-8A74-448F-B57C-D32D0B65BBA6}" type="sibTrans" cxnId="{26EAD520-9740-4844-B97D-548D0C005B3A}">
      <dgm:prSet/>
      <dgm:spPr/>
      <dgm:t>
        <a:bodyPr/>
        <a:lstStyle/>
        <a:p>
          <a:endParaRPr lang="en-US"/>
        </a:p>
      </dgm:t>
    </dgm:pt>
    <dgm:pt modelId="{236CBAEC-B178-409C-878D-7D6D7D1C1A92}">
      <dgm:prSet/>
      <dgm:spPr/>
      <dgm:t>
        <a:bodyPr/>
        <a:lstStyle/>
        <a:p>
          <a:r>
            <a:rPr lang="en-US"/>
            <a:t>Some industries are heavily sensitive to commodities prices</a:t>
          </a:r>
        </a:p>
      </dgm:t>
    </dgm:pt>
    <dgm:pt modelId="{25FFB457-D76C-4B5B-906E-B4758E80CBCA}" type="parTrans" cxnId="{153EA278-1176-4ECC-BD18-07B14546F66F}">
      <dgm:prSet/>
      <dgm:spPr/>
      <dgm:t>
        <a:bodyPr/>
        <a:lstStyle/>
        <a:p>
          <a:endParaRPr lang="en-US"/>
        </a:p>
      </dgm:t>
    </dgm:pt>
    <dgm:pt modelId="{2D35F5C0-F3AB-4EB3-8BA6-FC307F4261D9}" type="sibTrans" cxnId="{153EA278-1176-4ECC-BD18-07B14546F66F}">
      <dgm:prSet/>
      <dgm:spPr/>
      <dgm:t>
        <a:bodyPr/>
        <a:lstStyle/>
        <a:p>
          <a:endParaRPr lang="en-US"/>
        </a:p>
      </dgm:t>
    </dgm:pt>
    <dgm:pt modelId="{10B3440D-C039-43A2-A7A6-7A2D8036C821}">
      <dgm:prSet/>
      <dgm:spPr/>
      <dgm:t>
        <a:bodyPr/>
        <a:lstStyle/>
        <a:p>
          <a:r>
            <a:rPr lang="en-US"/>
            <a:t>Structural Demand in some industries</a:t>
          </a:r>
        </a:p>
      </dgm:t>
    </dgm:pt>
    <dgm:pt modelId="{87F48816-5438-4356-8759-36CD0246BA19}" type="parTrans" cxnId="{44A11464-B57B-411E-9B13-C2E649BA6189}">
      <dgm:prSet/>
      <dgm:spPr/>
      <dgm:t>
        <a:bodyPr/>
        <a:lstStyle/>
        <a:p>
          <a:endParaRPr lang="en-US"/>
        </a:p>
      </dgm:t>
    </dgm:pt>
    <dgm:pt modelId="{106787B3-3839-477F-9C96-97BFFD7E78A1}" type="sibTrans" cxnId="{44A11464-B57B-411E-9B13-C2E649BA6189}">
      <dgm:prSet/>
      <dgm:spPr/>
      <dgm:t>
        <a:bodyPr/>
        <a:lstStyle/>
        <a:p>
          <a:endParaRPr lang="en-US"/>
        </a:p>
      </dgm:t>
    </dgm:pt>
    <dgm:pt modelId="{E593ECA8-3A06-4C26-94B7-3935883F1900}">
      <dgm:prSet/>
      <dgm:spPr/>
      <dgm:t>
        <a:bodyPr/>
        <a:lstStyle/>
        <a:p>
          <a:r>
            <a:rPr lang="en-US"/>
            <a:t>Housing demand impacting raw materials sector</a:t>
          </a:r>
        </a:p>
      </dgm:t>
    </dgm:pt>
    <dgm:pt modelId="{9B96D9B1-5B08-4566-A326-1566347BA5BD}" type="parTrans" cxnId="{257018FC-3E84-4A99-B0AB-07E240ABA5EB}">
      <dgm:prSet/>
      <dgm:spPr/>
      <dgm:t>
        <a:bodyPr/>
        <a:lstStyle/>
        <a:p>
          <a:endParaRPr lang="en-US"/>
        </a:p>
      </dgm:t>
    </dgm:pt>
    <dgm:pt modelId="{FAAFC2E4-C253-4004-8A42-8DD50411CD8A}" type="sibTrans" cxnId="{257018FC-3E84-4A99-B0AB-07E240ABA5EB}">
      <dgm:prSet/>
      <dgm:spPr/>
      <dgm:t>
        <a:bodyPr/>
        <a:lstStyle/>
        <a:p>
          <a:endParaRPr lang="en-US"/>
        </a:p>
      </dgm:t>
    </dgm:pt>
    <dgm:pt modelId="{DC89E878-0363-4CF6-B38D-5439D0EA3EDD}" type="pres">
      <dgm:prSet presAssocID="{6D0E6EBB-9607-4CB4-A965-C1E0F6DCDBEC}" presName="hierChild1" presStyleCnt="0">
        <dgm:presLayoutVars>
          <dgm:chPref val="1"/>
          <dgm:dir/>
          <dgm:animOne val="branch"/>
          <dgm:animLvl val="lvl"/>
          <dgm:resizeHandles/>
        </dgm:presLayoutVars>
      </dgm:prSet>
      <dgm:spPr/>
    </dgm:pt>
    <dgm:pt modelId="{7E71D15C-87E9-4E04-A34C-439BD108BF47}" type="pres">
      <dgm:prSet presAssocID="{177E9E68-44AF-464B-A828-AB40480C60AE}" presName="hierRoot1" presStyleCnt="0"/>
      <dgm:spPr/>
    </dgm:pt>
    <dgm:pt modelId="{2F2DFB21-9241-4FBA-92CD-493968085A49}" type="pres">
      <dgm:prSet presAssocID="{177E9E68-44AF-464B-A828-AB40480C60AE}" presName="composite" presStyleCnt="0"/>
      <dgm:spPr/>
    </dgm:pt>
    <dgm:pt modelId="{26D1B502-E8A2-40C4-8D0D-421CEEAADE76}" type="pres">
      <dgm:prSet presAssocID="{177E9E68-44AF-464B-A828-AB40480C60AE}" presName="background" presStyleLbl="node0" presStyleIdx="0" presStyleCnt="4"/>
      <dgm:spPr/>
    </dgm:pt>
    <dgm:pt modelId="{1C740CF5-6302-4067-9323-3028077D35AF}" type="pres">
      <dgm:prSet presAssocID="{177E9E68-44AF-464B-A828-AB40480C60AE}" presName="text" presStyleLbl="fgAcc0" presStyleIdx="0" presStyleCnt="4">
        <dgm:presLayoutVars>
          <dgm:chPref val="3"/>
        </dgm:presLayoutVars>
      </dgm:prSet>
      <dgm:spPr/>
    </dgm:pt>
    <dgm:pt modelId="{090FB572-7442-46C3-8C68-CA84000ABE41}" type="pres">
      <dgm:prSet presAssocID="{177E9E68-44AF-464B-A828-AB40480C60AE}" presName="hierChild2" presStyleCnt="0"/>
      <dgm:spPr/>
    </dgm:pt>
    <dgm:pt modelId="{99C01AE9-E3AB-419D-8794-571C88688D72}" type="pres">
      <dgm:prSet presAssocID="{236CBAEC-B178-409C-878D-7D6D7D1C1A92}" presName="hierRoot1" presStyleCnt="0"/>
      <dgm:spPr/>
    </dgm:pt>
    <dgm:pt modelId="{421CB9E6-C5C3-455E-96AE-DBDF510CECE5}" type="pres">
      <dgm:prSet presAssocID="{236CBAEC-B178-409C-878D-7D6D7D1C1A92}" presName="composite" presStyleCnt="0"/>
      <dgm:spPr/>
    </dgm:pt>
    <dgm:pt modelId="{3136DBA3-6AA0-470F-B8D8-96C0965C09F7}" type="pres">
      <dgm:prSet presAssocID="{236CBAEC-B178-409C-878D-7D6D7D1C1A92}" presName="background" presStyleLbl="node0" presStyleIdx="1" presStyleCnt="4"/>
      <dgm:spPr/>
    </dgm:pt>
    <dgm:pt modelId="{97EB2D21-5C76-4AB6-8376-F6DD549CA178}" type="pres">
      <dgm:prSet presAssocID="{236CBAEC-B178-409C-878D-7D6D7D1C1A92}" presName="text" presStyleLbl="fgAcc0" presStyleIdx="1" presStyleCnt="4">
        <dgm:presLayoutVars>
          <dgm:chPref val="3"/>
        </dgm:presLayoutVars>
      </dgm:prSet>
      <dgm:spPr/>
    </dgm:pt>
    <dgm:pt modelId="{355A9536-B33A-4B2D-A6B8-163A27A959F2}" type="pres">
      <dgm:prSet presAssocID="{236CBAEC-B178-409C-878D-7D6D7D1C1A92}" presName="hierChild2" presStyleCnt="0"/>
      <dgm:spPr/>
    </dgm:pt>
    <dgm:pt modelId="{3E52BE4B-2774-426B-AF2A-04BD4176E712}" type="pres">
      <dgm:prSet presAssocID="{10B3440D-C039-43A2-A7A6-7A2D8036C821}" presName="hierRoot1" presStyleCnt="0"/>
      <dgm:spPr/>
    </dgm:pt>
    <dgm:pt modelId="{B8B5DC4C-59EC-451C-AA41-A0FA8031698E}" type="pres">
      <dgm:prSet presAssocID="{10B3440D-C039-43A2-A7A6-7A2D8036C821}" presName="composite" presStyleCnt="0"/>
      <dgm:spPr/>
    </dgm:pt>
    <dgm:pt modelId="{1742513B-CADF-4991-8036-90BCC473D067}" type="pres">
      <dgm:prSet presAssocID="{10B3440D-C039-43A2-A7A6-7A2D8036C821}" presName="background" presStyleLbl="node0" presStyleIdx="2" presStyleCnt="4"/>
      <dgm:spPr/>
    </dgm:pt>
    <dgm:pt modelId="{1F230A74-38F0-430D-83DA-4F122AE0C906}" type="pres">
      <dgm:prSet presAssocID="{10B3440D-C039-43A2-A7A6-7A2D8036C821}" presName="text" presStyleLbl="fgAcc0" presStyleIdx="2" presStyleCnt="4">
        <dgm:presLayoutVars>
          <dgm:chPref val="3"/>
        </dgm:presLayoutVars>
      </dgm:prSet>
      <dgm:spPr/>
    </dgm:pt>
    <dgm:pt modelId="{618D6C56-B196-4241-BB35-B2833BA8F934}" type="pres">
      <dgm:prSet presAssocID="{10B3440D-C039-43A2-A7A6-7A2D8036C821}" presName="hierChild2" presStyleCnt="0"/>
      <dgm:spPr/>
    </dgm:pt>
    <dgm:pt modelId="{EBD04BC8-FE72-48A1-84CF-A52FB9E5F783}" type="pres">
      <dgm:prSet presAssocID="{E593ECA8-3A06-4C26-94B7-3935883F1900}" presName="hierRoot1" presStyleCnt="0"/>
      <dgm:spPr/>
    </dgm:pt>
    <dgm:pt modelId="{5815E912-F525-41A5-A669-19EDCA95D9CB}" type="pres">
      <dgm:prSet presAssocID="{E593ECA8-3A06-4C26-94B7-3935883F1900}" presName="composite" presStyleCnt="0"/>
      <dgm:spPr/>
    </dgm:pt>
    <dgm:pt modelId="{5D6861BA-DFB3-4611-9D26-D1F6A8D5BE69}" type="pres">
      <dgm:prSet presAssocID="{E593ECA8-3A06-4C26-94B7-3935883F1900}" presName="background" presStyleLbl="node0" presStyleIdx="3" presStyleCnt="4"/>
      <dgm:spPr/>
    </dgm:pt>
    <dgm:pt modelId="{EBE299E1-F545-4782-9FC4-FA18B7FCFBDB}" type="pres">
      <dgm:prSet presAssocID="{E593ECA8-3A06-4C26-94B7-3935883F1900}" presName="text" presStyleLbl="fgAcc0" presStyleIdx="3" presStyleCnt="4">
        <dgm:presLayoutVars>
          <dgm:chPref val="3"/>
        </dgm:presLayoutVars>
      </dgm:prSet>
      <dgm:spPr/>
    </dgm:pt>
    <dgm:pt modelId="{D6027AB6-797C-4722-8C09-602F829F5026}" type="pres">
      <dgm:prSet presAssocID="{E593ECA8-3A06-4C26-94B7-3935883F1900}" presName="hierChild2" presStyleCnt="0"/>
      <dgm:spPr/>
    </dgm:pt>
  </dgm:ptLst>
  <dgm:cxnLst>
    <dgm:cxn modelId="{745FCE05-DD18-4BDA-A1CD-8870FE938979}" type="presOf" srcId="{177E9E68-44AF-464B-A828-AB40480C60AE}" destId="{1C740CF5-6302-4067-9323-3028077D35AF}" srcOrd="0" destOrd="0" presId="urn:microsoft.com/office/officeart/2005/8/layout/hierarchy1"/>
    <dgm:cxn modelId="{26EAD520-9740-4844-B97D-548D0C005B3A}" srcId="{6D0E6EBB-9607-4CB4-A965-C1E0F6DCDBEC}" destId="{177E9E68-44AF-464B-A828-AB40480C60AE}" srcOrd="0" destOrd="0" parTransId="{33185AA8-59DA-4079-AC66-29B758155FE0}" sibTransId="{7735FD81-8A74-448F-B57C-D32D0B65BBA6}"/>
    <dgm:cxn modelId="{AD77C73A-67FF-4642-9B30-12D5F44CD861}" type="presOf" srcId="{236CBAEC-B178-409C-878D-7D6D7D1C1A92}" destId="{97EB2D21-5C76-4AB6-8376-F6DD549CA178}" srcOrd="0" destOrd="0" presId="urn:microsoft.com/office/officeart/2005/8/layout/hierarchy1"/>
    <dgm:cxn modelId="{44A11464-B57B-411E-9B13-C2E649BA6189}" srcId="{6D0E6EBB-9607-4CB4-A965-C1E0F6DCDBEC}" destId="{10B3440D-C039-43A2-A7A6-7A2D8036C821}" srcOrd="2" destOrd="0" parTransId="{87F48816-5438-4356-8759-36CD0246BA19}" sibTransId="{106787B3-3839-477F-9C96-97BFFD7E78A1}"/>
    <dgm:cxn modelId="{153EA278-1176-4ECC-BD18-07B14546F66F}" srcId="{6D0E6EBB-9607-4CB4-A965-C1E0F6DCDBEC}" destId="{236CBAEC-B178-409C-878D-7D6D7D1C1A92}" srcOrd="1" destOrd="0" parTransId="{25FFB457-D76C-4B5B-906E-B4758E80CBCA}" sibTransId="{2D35F5C0-F3AB-4EB3-8BA6-FC307F4261D9}"/>
    <dgm:cxn modelId="{90530880-B0B5-4096-87DD-716C7FF6C0FC}" type="presOf" srcId="{E593ECA8-3A06-4C26-94B7-3935883F1900}" destId="{EBE299E1-F545-4782-9FC4-FA18B7FCFBDB}" srcOrd="0" destOrd="0" presId="urn:microsoft.com/office/officeart/2005/8/layout/hierarchy1"/>
    <dgm:cxn modelId="{1D5902DF-F61C-4E43-8575-45BEEF869510}" type="presOf" srcId="{10B3440D-C039-43A2-A7A6-7A2D8036C821}" destId="{1F230A74-38F0-430D-83DA-4F122AE0C906}" srcOrd="0" destOrd="0" presId="urn:microsoft.com/office/officeart/2005/8/layout/hierarchy1"/>
    <dgm:cxn modelId="{30294DE9-803D-4D43-9829-30D2E8649EFC}" type="presOf" srcId="{6D0E6EBB-9607-4CB4-A965-C1E0F6DCDBEC}" destId="{DC89E878-0363-4CF6-B38D-5439D0EA3EDD}" srcOrd="0" destOrd="0" presId="urn:microsoft.com/office/officeart/2005/8/layout/hierarchy1"/>
    <dgm:cxn modelId="{257018FC-3E84-4A99-B0AB-07E240ABA5EB}" srcId="{6D0E6EBB-9607-4CB4-A965-C1E0F6DCDBEC}" destId="{E593ECA8-3A06-4C26-94B7-3935883F1900}" srcOrd="3" destOrd="0" parTransId="{9B96D9B1-5B08-4566-A326-1566347BA5BD}" sibTransId="{FAAFC2E4-C253-4004-8A42-8DD50411CD8A}"/>
    <dgm:cxn modelId="{A1035D0C-C5D0-45B7-8FFE-801A9C0B807E}" type="presParOf" srcId="{DC89E878-0363-4CF6-B38D-5439D0EA3EDD}" destId="{7E71D15C-87E9-4E04-A34C-439BD108BF47}" srcOrd="0" destOrd="0" presId="urn:microsoft.com/office/officeart/2005/8/layout/hierarchy1"/>
    <dgm:cxn modelId="{F8CC9CDF-1591-4A41-8CBF-3AD9321FCACC}" type="presParOf" srcId="{7E71D15C-87E9-4E04-A34C-439BD108BF47}" destId="{2F2DFB21-9241-4FBA-92CD-493968085A49}" srcOrd="0" destOrd="0" presId="urn:microsoft.com/office/officeart/2005/8/layout/hierarchy1"/>
    <dgm:cxn modelId="{348894DE-68A3-4688-8396-CC728C0BD1F5}" type="presParOf" srcId="{2F2DFB21-9241-4FBA-92CD-493968085A49}" destId="{26D1B502-E8A2-40C4-8D0D-421CEEAADE76}" srcOrd="0" destOrd="0" presId="urn:microsoft.com/office/officeart/2005/8/layout/hierarchy1"/>
    <dgm:cxn modelId="{1311A745-E17F-4408-8A3B-72C2D0316F82}" type="presParOf" srcId="{2F2DFB21-9241-4FBA-92CD-493968085A49}" destId="{1C740CF5-6302-4067-9323-3028077D35AF}" srcOrd="1" destOrd="0" presId="urn:microsoft.com/office/officeart/2005/8/layout/hierarchy1"/>
    <dgm:cxn modelId="{CE76B263-C660-46ED-BB30-614D22EB4641}" type="presParOf" srcId="{7E71D15C-87E9-4E04-A34C-439BD108BF47}" destId="{090FB572-7442-46C3-8C68-CA84000ABE41}" srcOrd="1" destOrd="0" presId="urn:microsoft.com/office/officeart/2005/8/layout/hierarchy1"/>
    <dgm:cxn modelId="{26AD0EF7-8A74-4212-B38F-E84D5FDC4A92}" type="presParOf" srcId="{DC89E878-0363-4CF6-B38D-5439D0EA3EDD}" destId="{99C01AE9-E3AB-419D-8794-571C88688D72}" srcOrd="1" destOrd="0" presId="urn:microsoft.com/office/officeart/2005/8/layout/hierarchy1"/>
    <dgm:cxn modelId="{AEADE6FB-B5C4-4503-AA9C-63D1D9F9E867}" type="presParOf" srcId="{99C01AE9-E3AB-419D-8794-571C88688D72}" destId="{421CB9E6-C5C3-455E-96AE-DBDF510CECE5}" srcOrd="0" destOrd="0" presId="urn:microsoft.com/office/officeart/2005/8/layout/hierarchy1"/>
    <dgm:cxn modelId="{EB362547-E4BA-4E55-B690-04DC3325CF3A}" type="presParOf" srcId="{421CB9E6-C5C3-455E-96AE-DBDF510CECE5}" destId="{3136DBA3-6AA0-470F-B8D8-96C0965C09F7}" srcOrd="0" destOrd="0" presId="urn:microsoft.com/office/officeart/2005/8/layout/hierarchy1"/>
    <dgm:cxn modelId="{2C110EF5-E0A8-404E-B37C-DB4969E29FFA}" type="presParOf" srcId="{421CB9E6-C5C3-455E-96AE-DBDF510CECE5}" destId="{97EB2D21-5C76-4AB6-8376-F6DD549CA178}" srcOrd="1" destOrd="0" presId="urn:microsoft.com/office/officeart/2005/8/layout/hierarchy1"/>
    <dgm:cxn modelId="{284B8B2E-9DAF-4215-9D0C-3464EE3E8E3B}" type="presParOf" srcId="{99C01AE9-E3AB-419D-8794-571C88688D72}" destId="{355A9536-B33A-4B2D-A6B8-163A27A959F2}" srcOrd="1" destOrd="0" presId="urn:microsoft.com/office/officeart/2005/8/layout/hierarchy1"/>
    <dgm:cxn modelId="{90770DE2-3B7D-4FB5-9A41-E34ED18E358D}" type="presParOf" srcId="{DC89E878-0363-4CF6-B38D-5439D0EA3EDD}" destId="{3E52BE4B-2774-426B-AF2A-04BD4176E712}" srcOrd="2" destOrd="0" presId="urn:microsoft.com/office/officeart/2005/8/layout/hierarchy1"/>
    <dgm:cxn modelId="{ED844FBE-B3E9-44AA-95DD-A43F2DB36C00}" type="presParOf" srcId="{3E52BE4B-2774-426B-AF2A-04BD4176E712}" destId="{B8B5DC4C-59EC-451C-AA41-A0FA8031698E}" srcOrd="0" destOrd="0" presId="urn:microsoft.com/office/officeart/2005/8/layout/hierarchy1"/>
    <dgm:cxn modelId="{EF0386DB-132D-491A-ACF2-7EE4881B770E}" type="presParOf" srcId="{B8B5DC4C-59EC-451C-AA41-A0FA8031698E}" destId="{1742513B-CADF-4991-8036-90BCC473D067}" srcOrd="0" destOrd="0" presId="urn:microsoft.com/office/officeart/2005/8/layout/hierarchy1"/>
    <dgm:cxn modelId="{9277774B-8A48-471C-822F-F3688B07E0BC}" type="presParOf" srcId="{B8B5DC4C-59EC-451C-AA41-A0FA8031698E}" destId="{1F230A74-38F0-430D-83DA-4F122AE0C906}" srcOrd="1" destOrd="0" presId="urn:microsoft.com/office/officeart/2005/8/layout/hierarchy1"/>
    <dgm:cxn modelId="{D0E9EBE2-E20F-4E57-83C3-22A3D5AE6352}" type="presParOf" srcId="{3E52BE4B-2774-426B-AF2A-04BD4176E712}" destId="{618D6C56-B196-4241-BB35-B2833BA8F934}" srcOrd="1" destOrd="0" presId="urn:microsoft.com/office/officeart/2005/8/layout/hierarchy1"/>
    <dgm:cxn modelId="{89C0AE6E-2296-4F45-B400-F83F66383587}" type="presParOf" srcId="{DC89E878-0363-4CF6-B38D-5439D0EA3EDD}" destId="{EBD04BC8-FE72-48A1-84CF-A52FB9E5F783}" srcOrd="3" destOrd="0" presId="urn:microsoft.com/office/officeart/2005/8/layout/hierarchy1"/>
    <dgm:cxn modelId="{6B33FEC8-F63A-4A77-9569-99C9B91A0441}" type="presParOf" srcId="{EBD04BC8-FE72-48A1-84CF-A52FB9E5F783}" destId="{5815E912-F525-41A5-A669-19EDCA95D9CB}" srcOrd="0" destOrd="0" presId="urn:microsoft.com/office/officeart/2005/8/layout/hierarchy1"/>
    <dgm:cxn modelId="{A6727414-7953-4D3E-979F-FE754F309B73}" type="presParOf" srcId="{5815E912-F525-41A5-A669-19EDCA95D9CB}" destId="{5D6861BA-DFB3-4611-9D26-D1F6A8D5BE69}" srcOrd="0" destOrd="0" presId="urn:microsoft.com/office/officeart/2005/8/layout/hierarchy1"/>
    <dgm:cxn modelId="{1E2FCDB5-319E-4ABE-A84E-6B866AAB1113}" type="presParOf" srcId="{5815E912-F525-41A5-A669-19EDCA95D9CB}" destId="{EBE299E1-F545-4782-9FC4-FA18B7FCFBDB}" srcOrd="1" destOrd="0" presId="urn:microsoft.com/office/officeart/2005/8/layout/hierarchy1"/>
    <dgm:cxn modelId="{A4507475-3DB9-4740-B470-44924A5028E2}" type="presParOf" srcId="{EBD04BC8-FE72-48A1-84CF-A52FB9E5F783}" destId="{D6027AB6-797C-4722-8C09-602F829F502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0B7DA-904C-4673-B6A4-CA7AD1D65149}">
      <dsp:nvSpPr>
        <dsp:cNvPr id="0" name=""/>
        <dsp:cNvSpPr/>
      </dsp:nvSpPr>
      <dsp:spPr>
        <a:xfrm>
          <a:off x="0" y="160141"/>
          <a:ext cx="10515600" cy="7739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Ease of Entry- Low</a:t>
          </a:r>
          <a:r>
            <a:rPr lang="en-US" sz="1400" kern="1200">
              <a:latin typeface="Aptos Display" panose="020F0302020204030204"/>
            </a:rPr>
            <a:t>,</a:t>
          </a:r>
          <a:r>
            <a:rPr lang="en-US" sz="1400" kern="1200"/>
            <a:t> ease of entry due to large upfront capital investments, strict regulations, and large scale needed to compete.</a:t>
          </a:r>
        </a:p>
      </dsp:txBody>
      <dsp:txXfrm>
        <a:off x="37781" y="197922"/>
        <a:ext cx="10440038" cy="698393"/>
      </dsp:txXfrm>
    </dsp:sp>
    <dsp:sp modelId="{D7D3B772-E845-451A-9BF7-E98A4DF5FDAC}">
      <dsp:nvSpPr>
        <dsp:cNvPr id="0" name=""/>
        <dsp:cNvSpPr/>
      </dsp:nvSpPr>
      <dsp:spPr>
        <a:xfrm>
          <a:off x="0" y="974416"/>
          <a:ext cx="10515600" cy="7739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Strength of Suppliers- Moderate, while suppliers have a large amount of bargaining power due to the limited number available, many corporations in the sector produce their own raw materials.  Supplier power is much more situational based on which materials are being discussed.</a:t>
          </a:r>
        </a:p>
      </dsp:txBody>
      <dsp:txXfrm>
        <a:off x="37781" y="1012197"/>
        <a:ext cx="10440038" cy="698393"/>
      </dsp:txXfrm>
    </dsp:sp>
    <dsp:sp modelId="{D10152A1-DE12-4BE8-BB75-69FE5103D338}">
      <dsp:nvSpPr>
        <dsp:cNvPr id="0" name=""/>
        <dsp:cNvSpPr/>
      </dsp:nvSpPr>
      <dsp:spPr>
        <a:xfrm>
          <a:off x="0" y="1788691"/>
          <a:ext cx="10515600" cy="7739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Substitution- High, firms will always attempt to substitute a material for a cheaper and just as efficient material.  EX: plastics replacing glass and paper.</a:t>
          </a:r>
        </a:p>
      </dsp:txBody>
      <dsp:txXfrm>
        <a:off x="37781" y="1826472"/>
        <a:ext cx="10440038" cy="698393"/>
      </dsp:txXfrm>
    </dsp:sp>
    <dsp:sp modelId="{EAB5D286-BA01-4191-BCA8-89BB69C72E42}">
      <dsp:nvSpPr>
        <dsp:cNvPr id="0" name=""/>
        <dsp:cNvSpPr/>
      </dsp:nvSpPr>
      <dsp:spPr>
        <a:xfrm>
          <a:off x="0" y="2602966"/>
          <a:ext cx="10515600" cy="7739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Competition- High, competition is on a global scale resulting in firms needing to be constantly innovating to reduce costs and bolster efficiency.</a:t>
          </a:r>
        </a:p>
      </dsp:txBody>
      <dsp:txXfrm>
        <a:off x="37781" y="2640747"/>
        <a:ext cx="10440038" cy="698393"/>
      </dsp:txXfrm>
    </dsp:sp>
    <dsp:sp modelId="{7DFACAF0-A447-43B3-9CE3-F63288D444C9}">
      <dsp:nvSpPr>
        <dsp:cNvPr id="0" name=""/>
        <dsp:cNvSpPr/>
      </dsp:nvSpPr>
      <dsp:spPr>
        <a:xfrm>
          <a:off x="0" y="3417241"/>
          <a:ext cx="10515600" cy="7739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Strength of Customers- High, overall product differentiation between firms is low, with little difficulty when it comes to switching supplier.  Especially due to many buyers being bulk price sensative buyers</a:t>
          </a:r>
        </a:p>
      </dsp:txBody>
      <dsp:txXfrm>
        <a:off x="37781" y="3455022"/>
        <a:ext cx="10440038" cy="698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1B502-E8A2-40C4-8D0D-421CEEAADE76}">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740CF5-6302-4067-9323-3028077D35AF}">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Cyclical sector in nature</a:t>
          </a:r>
        </a:p>
      </dsp:txBody>
      <dsp:txXfrm>
        <a:off x="299702" y="1282093"/>
        <a:ext cx="2200851" cy="1366505"/>
      </dsp:txXfrm>
    </dsp:sp>
    <dsp:sp modelId="{3136DBA3-6AA0-470F-B8D8-96C0965C09F7}">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B2D21-5C76-4AB6-8376-F6DD549CA178}">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Some industries are heavily sensitive to commodities prices</a:t>
          </a:r>
        </a:p>
      </dsp:txBody>
      <dsp:txXfrm>
        <a:off x="3093555" y="1282093"/>
        <a:ext cx="2200851" cy="1366505"/>
      </dsp:txXfrm>
    </dsp:sp>
    <dsp:sp modelId="{1742513B-CADF-4991-8036-90BCC473D067}">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230A74-38F0-430D-83DA-4F122AE0C906}">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Structural Demand in some industries</a:t>
          </a:r>
        </a:p>
      </dsp:txBody>
      <dsp:txXfrm>
        <a:off x="5887408" y="1282093"/>
        <a:ext cx="2200851" cy="1366505"/>
      </dsp:txXfrm>
    </dsp:sp>
    <dsp:sp modelId="{5D6861BA-DFB3-4611-9D26-D1F6A8D5BE69}">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E299E1-F545-4782-9FC4-FA18B7FCFBDB}">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Housing demand impacting raw materials sector</a:t>
          </a:r>
        </a:p>
      </dsp:txBody>
      <dsp:txXfrm>
        <a:off x="8681261" y="1282093"/>
        <a:ext cx="2200851" cy="13665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s500.com/sp500-companies-by-sector" TargetMode="External"/><Relationship Id="rId2" Type="http://schemas.openxmlformats.org/officeDocument/2006/relationships/hyperlink" Target="https://www.tradingview.com/symbols/SP-S5MATR/components/" TargetMode="External"/><Relationship Id="rId1" Type="http://schemas.openxmlformats.org/officeDocument/2006/relationships/slideLayout" Target="../slideLayouts/slideLayout2.xml"/><Relationship Id="rId5" Type="http://schemas.openxmlformats.org/officeDocument/2006/relationships/hyperlink" Target="https://simplywall.st/markets/us/materials" TargetMode="External"/><Relationship Id="rId4" Type="http://schemas.openxmlformats.org/officeDocument/2006/relationships/hyperlink" Target="https://www.fidelity.com/learning-center/trading-investing/outlook-material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nstruction site with a bulldozer and a wire&#10;&#10;AI-generated content may be incorrect.">
            <a:extLst>
              <a:ext uri="{FF2B5EF4-FFF2-40B4-BE49-F238E27FC236}">
                <a16:creationId xmlns:a16="http://schemas.microsoft.com/office/drawing/2014/main" id="{F596A0D1-6563-7F0C-BC6E-35A9DD0FD341}"/>
              </a:ext>
            </a:extLst>
          </p:cNvPr>
          <p:cNvPicPr>
            <a:picLocks noChangeAspect="1"/>
          </p:cNvPicPr>
          <p:nvPr/>
        </p:nvPicPr>
        <p:blipFill>
          <a:blip r:embed="rId2"/>
          <a:srcRect t="30816"/>
          <a:stretch>
            <a:fillRect/>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6" name="Picture 5" descr="A factory with smokestacks and pipes&#10;&#10;AI-generated content may be incorrect.">
            <a:extLst>
              <a:ext uri="{FF2B5EF4-FFF2-40B4-BE49-F238E27FC236}">
                <a16:creationId xmlns:a16="http://schemas.microsoft.com/office/drawing/2014/main" id="{3EF61F74-D50A-A63E-6649-7FEFD7843C47}"/>
              </a:ext>
            </a:extLst>
          </p:cNvPr>
          <p:cNvPicPr>
            <a:picLocks noChangeAspect="1"/>
          </p:cNvPicPr>
          <p:nvPr/>
        </p:nvPicPr>
        <p:blipFill>
          <a:blip r:embed="rId3"/>
          <a:srcRect t="30816"/>
          <a:stretch>
            <a:fillRect/>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32" name="Freeform: Shape 31">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38912" y="1524659"/>
            <a:ext cx="5019074" cy="2774088"/>
          </a:xfrm>
        </p:spPr>
        <p:txBody>
          <a:bodyPr>
            <a:normAutofit/>
          </a:bodyPr>
          <a:lstStyle/>
          <a:p>
            <a:pPr algn="l"/>
            <a:r>
              <a:rPr lang="en-US" sz="5400"/>
              <a:t>Sector Presentation - Materials</a:t>
            </a:r>
          </a:p>
        </p:txBody>
      </p:sp>
      <p:sp>
        <p:nvSpPr>
          <p:cNvPr id="3" name="Subtitle 2"/>
          <p:cNvSpPr>
            <a:spLocks noGrp="1"/>
          </p:cNvSpPr>
          <p:nvPr>
            <p:ph type="subTitle" idx="1"/>
          </p:nvPr>
        </p:nvSpPr>
        <p:spPr>
          <a:xfrm>
            <a:off x="438912" y="4687367"/>
            <a:ext cx="4917948" cy="1335024"/>
          </a:xfrm>
        </p:spPr>
        <p:txBody>
          <a:bodyPr vert="horz" lIns="91440" tIns="45720" rIns="91440" bIns="45720" rtlCol="0">
            <a:normAutofit/>
          </a:bodyPr>
          <a:lstStyle/>
          <a:p>
            <a:pPr algn="l"/>
            <a:r>
              <a:rPr lang="en-US" sz="2800"/>
              <a:t>Shane Knezovic, Zayne Jaber, Brian Kray, Shenghui Li</a:t>
            </a:r>
          </a:p>
        </p:txBody>
      </p:sp>
      <p:sp>
        <p:nvSpPr>
          <p:cNvPr id="31" name="Rectangle 30">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33" name="Rectangle 32">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D9C64-9B7D-E6FF-1E89-FB267FC8BDFB}"/>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a:t>Economic Analysis</a:t>
            </a:r>
          </a:p>
        </p:txBody>
      </p:sp>
      <p:pic>
        <p:nvPicPr>
          <p:cNvPr id="4" name="Content Placeholder 3" descr="A screenshot of a graph&#10;&#10;AI-generated content may be incorrect.">
            <a:extLst>
              <a:ext uri="{FF2B5EF4-FFF2-40B4-BE49-F238E27FC236}">
                <a16:creationId xmlns:a16="http://schemas.microsoft.com/office/drawing/2014/main" id="{A0F8CB85-0A79-60E8-EFF8-5A892C671936}"/>
              </a:ext>
            </a:extLst>
          </p:cNvPr>
          <p:cNvPicPr>
            <a:picLocks noGrp="1" noChangeAspect="1"/>
          </p:cNvPicPr>
          <p:nvPr>
            <p:ph idx="1"/>
          </p:nvPr>
        </p:nvPicPr>
        <p:blipFill>
          <a:blip r:embed="rId2"/>
          <a:srcRect t="9715" b="29415"/>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TextBox 5">
            <a:extLst>
              <a:ext uri="{FF2B5EF4-FFF2-40B4-BE49-F238E27FC236}">
                <a16:creationId xmlns:a16="http://schemas.microsoft.com/office/drawing/2014/main" id="{12FDB918-C9DA-8E63-8976-B9CA8AA639B8}"/>
              </a:ext>
            </a:extLst>
          </p:cNvPr>
          <p:cNvSpPr txBox="1"/>
          <p:nvPr/>
        </p:nvSpPr>
        <p:spPr>
          <a:xfrm>
            <a:off x="4223982" y="3752850"/>
            <a:ext cx="7485413" cy="245268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sz="1700"/>
              <a:t>Materials sector </a:t>
            </a:r>
            <a:r>
              <a:rPr lang="en-US" sz="1700" b="1"/>
              <a:t>– 5.63%</a:t>
            </a:r>
            <a:r>
              <a:rPr lang="en-US" sz="1700"/>
              <a:t> return over the last year</a:t>
            </a:r>
          </a:p>
          <a:p>
            <a:pPr indent="-228600">
              <a:lnSpc>
                <a:spcPct val="90000"/>
              </a:lnSpc>
              <a:spcAft>
                <a:spcPts val="600"/>
              </a:spcAft>
              <a:buFont typeface="Arial" panose="020B0604020202020204" pitchFamily="34" charset="0"/>
              <a:buChar char="•"/>
            </a:pPr>
            <a:endParaRPr lang="en-US" sz="1700"/>
          </a:p>
          <a:p>
            <a:pPr marL="285750" indent="-228600">
              <a:lnSpc>
                <a:spcPct val="90000"/>
              </a:lnSpc>
              <a:spcAft>
                <a:spcPts val="600"/>
              </a:spcAft>
              <a:buFont typeface="Arial" panose="020B0604020202020204" pitchFamily="34" charset="0"/>
              <a:buChar char="•"/>
            </a:pPr>
            <a:r>
              <a:rPr lang="en-US" sz="1700" b="1"/>
              <a:t>6.18%</a:t>
            </a:r>
            <a:r>
              <a:rPr lang="en-US" sz="1700"/>
              <a:t> return YTD</a:t>
            </a:r>
          </a:p>
          <a:p>
            <a:pPr marL="285750" indent="-228600">
              <a:lnSpc>
                <a:spcPct val="90000"/>
              </a:lnSpc>
              <a:spcAft>
                <a:spcPts val="600"/>
              </a:spcAft>
              <a:buFont typeface="Arial" panose="020B0604020202020204" pitchFamily="34" charset="0"/>
              <a:buChar char="•"/>
            </a:pPr>
            <a:endParaRPr lang="en-US" sz="1700"/>
          </a:p>
          <a:p>
            <a:pPr marL="285750" indent="-228600">
              <a:lnSpc>
                <a:spcPct val="90000"/>
              </a:lnSpc>
              <a:spcAft>
                <a:spcPts val="600"/>
              </a:spcAft>
              <a:buFont typeface="Arial" panose="020B0604020202020204" pitchFamily="34" charset="0"/>
              <a:buChar char="•"/>
            </a:pPr>
            <a:r>
              <a:rPr lang="en-US" sz="1700"/>
              <a:t>Compared to SP500 </a:t>
            </a:r>
            <a:r>
              <a:rPr lang="en-US" sz="1700" b="1"/>
              <a:t>16.63%</a:t>
            </a:r>
            <a:r>
              <a:rPr lang="en-US" sz="1700"/>
              <a:t> return in the last year and </a:t>
            </a:r>
            <a:r>
              <a:rPr lang="en-US" sz="1700" b="1"/>
              <a:t>15.73%</a:t>
            </a:r>
            <a:r>
              <a:rPr lang="en-US" sz="1700"/>
              <a:t> return YTD</a:t>
            </a:r>
          </a:p>
          <a:p>
            <a:pPr marL="285750" indent="-228600">
              <a:lnSpc>
                <a:spcPct val="90000"/>
              </a:lnSpc>
              <a:spcAft>
                <a:spcPts val="600"/>
              </a:spcAft>
              <a:buFont typeface="Arial" panose="020B0604020202020204" pitchFamily="34" charset="0"/>
              <a:buChar char="•"/>
            </a:pPr>
            <a:endParaRPr lang="en-US" sz="1700"/>
          </a:p>
          <a:p>
            <a:pPr marL="285750" indent="-228600">
              <a:lnSpc>
                <a:spcPct val="90000"/>
              </a:lnSpc>
              <a:spcAft>
                <a:spcPts val="600"/>
              </a:spcAft>
              <a:buFont typeface="Arial" panose="020B0604020202020204" pitchFamily="34" charset="0"/>
              <a:buChar char="•"/>
            </a:pPr>
            <a:r>
              <a:rPr lang="en-US" sz="1700" b="1"/>
              <a:t>-1.44%</a:t>
            </a:r>
            <a:r>
              <a:rPr lang="en-US" sz="1700"/>
              <a:t> return Quarter to Date</a:t>
            </a:r>
          </a:p>
          <a:p>
            <a:pPr marL="285750" indent="-228600">
              <a:lnSpc>
                <a:spcPct val="90000"/>
              </a:lnSpc>
              <a:spcAft>
                <a:spcPts val="600"/>
              </a:spcAft>
              <a:buFont typeface="Arial" panose="020B0604020202020204" pitchFamily="34" charset="0"/>
              <a:buChar char="•"/>
            </a:pPr>
            <a:endParaRPr lang="en-US" sz="1700"/>
          </a:p>
        </p:txBody>
      </p:sp>
    </p:spTree>
    <p:extLst>
      <p:ext uri="{BB962C8B-B14F-4D97-AF65-F5344CB8AC3E}">
        <p14:creationId xmlns:p14="http://schemas.microsoft.com/office/powerpoint/2010/main" val="2184130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E0A02A-063A-FD36-1418-50CF5B5B2648}"/>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a:solidFill>
                  <a:srgbClr val="FFFFFF"/>
                </a:solidFill>
                <a:latin typeface="+mj-lt"/>
                <a:ea typeface="+mj-ea"/>
                <a:cs typeface="+mj-cs"/>
              </a:rPr>
              <a:t>Economic Analysis</a:t>
            </a:r>
          </a:p>
        </p:txBody>
      </p:sp>
      <p:graphicFrame>
        <p:nvGraphicFramePr>
          <p:cNvPr id="16" name="TextBox 3">
            <a:extLst>
              <a:ext uri="{FF2B5EF4-FFF2-40B4-BE49-F238E27FC236}">
                <a16:creationId xmlns:a16="http://schemas.microsoft.com/office/drawing/2014/main" id="{3E88E1C6-B22A-B661-4219-D7A7469D1A20}"/>
              </a:ext>
            </a:extLst>
          </p:cNvPr>
          <p:cNvGraphicFramePr/>
          <p:nvPr>
            <p:extLst>
              <p:ext uri="{D42A27DB-BD31-4B8C-83A1-F6EECF244321}">
                <p14:modId xmlns:p14="http://schemas.microsoft.com/office/powerpoint/2010/main" val="312102752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1623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0D9F06-FBB0-ED05-1E1C-7DDD115F342D}"/>
              </a:ext>
            </a:extLst>
          </p:cNvPr>
          <p:cNvSpPr>
            <a:spLocks noGrp="1"/>
          </p:cNvSpPr>
          <p:nvPr>
            <p:ph type="title"/>
          </p:nvPr>
        </p:nvSpPr>
        <p:spPr>
          <a:xfrm>
            <a:off x="1136397" y="502021"/>
            <a:ext cx="4959603" cy="1642969"/>
          </a:xfrm>
        </p:spPr>
        <p:txBody>
          <a:bodyPr anchor="b">
            <a:normAutofit/>
          </a:bodyPr>
          <a:lstStyle/>
          <a:p>
            <a:r>
              <a:rPr lang="en-US" sz="4000"/>
              <a:t>Financial Analysis</a:t>
            </a:r>
          </a:p>
        </p:txBody>
      </p:sp>
      <p:sp>
        <p:nvSpPr>
          <p:cNvPr id="3" name="Content Placeholder 2">
            <a:extLst>
              <a:ext uri="{FF2B5EF4-FFF2-40B4-BE49-F238E27FC236}">
                <a16:creationId xmlns:a16="http://schemas.microsoft.com/office/drawing/2014/main" id="{5AF5C3FC-1019-6CFB-93D2-00CAD17A22E1}"/>
              </a:ext>
            </a:extLst>
          </p:cNvPr>
          <p:cNvSpPr>
            <a:spLocks noGrp="1"/>
          </p:cNvSpPr>
          <p:nvPr>
            <p:ph idx="1"/>
          </p:nvPr>
        </p:nvSpPr>
        <p:spPr>
          <a:xfrm>
            <a:off x="1136397" y="2418408"/>
            <a:ext cx="4959603" cy="3522569"/>
          </a:xfrm>
        </p:spPr>
        <p:txBody>
          <a:bodyPr vert="horz" lIns="91440" tIns="45720" rIns="91440" bIns="45720" rtlCol="0" anchor="t">
            <a:normAutofit/>
          </a:bodyPr>
          <a:lstStyle/>
          <a:p>
            <a:r>
              <a:rPr lang="en-US" sz="1400"/>
              <a:t>Current Industry PE</a:t>
            </a:r>
          </a:p>
          <a:p>
            <a:pPr lvl="1">
              <a:buFont typeface="Courier New" panose="020B0604020202020204" pitchFamily="34" charset="0"/>
              <a:buChar char="o"/>
            </a:pPr>
            <a:r>
              <a:rPr lang="en-US" sz="1400"/>
              <a:t>Investors are optimistic on the American Materials industry, and appear confident in long term growth rates.</a:t>
            </a:r>
          </a:p>
          <a:p>
            <a:pPr lvl="1">
              <a:buFont typeface="Courier New" panose="020B0604020202020204" pitchFamily="34" charset="0"/>
              <a:buChar char="o"/>
            </a:pPr>
            <a:r>
              <a:rPr lang="en-US" sz="1400"/>
              <a:t>The industry is trading at a PE ratio of 34.2x which is higher than its 3-year average PE of 28.3x.</a:t>
            </a:r>
          </a:p>
          <a:p>
            <a:pPr lvl="1">
              <a:buFont typeface="Courier New" panose="020B0604020202020204" pitchFamily="34" charset="0"/>
              <a:buChar char="o"/>
            </a:pPr>
            <a:r>
              <a:rPr lang="en-US" sz="1400"/>
              <a:t>The industry is trading close to its 3-year average PS ratio of 1.8x.</a:t>
            </a:r>
          </a:p>
          <a:p>
            <a:r>
              <a:rPr lang="en-US" sz="1400"/>
              <a:t>Past Earnings Growth</a:t>
            </a:r>
          </a:p>
          <a:p>
            <a:pPr lvl="1">
              <a:buFont typeface="Courier New" panose="020B0604020202020204" pitchFamily="34" charset="0"/>
              <a:buChar char="o"/>
            </a:pPr>
            <a:r>
              <a:rPr lang="en-US" sz="1400"/>
              <a:t>The earnings for companies in the Materials industry have declined 20% per year over the last three years,</a:t>
            </a:r>
          </a:p>
          <a:p>
            <a:pPr lvl="1">
              <a:buFont typeface="Courier New" panose="020B0604020202020204" pitchFamily="34" charset="0"/>
              <a:buChar char="o"/>
            </a:pPr>
            <a:r>
              <a:rPr lang="en-US" sz="1400"/>
              <a:t>Revenues have also declined 4.3% per year.</a:t>
            </a:r>
          </a:p>
          <a:p>
            <a:pPr lvl="1">
              <a:buFont typeface="Courier New" panose="020B0604020202020204" pitchFamily="34" charset="0"/>
              <a:buChar char="o"/>
            </a:pPr>
            <a:r>
              <a:rPr lang="en-US" sz="1400"/>
              <a:t>This means overall sales from these companies are declining and profits are subsequently falling as well.</a:t>
            </a:r>
          </a:p>
          <a:p>
            <a:pPr lvl="1">
              <a:buFont typeface="Courier New" panose="020B0604020202020204" pitchFamily="34" charset="0"/>
              <a:buChar char="o"/>
            </a:pPr>
            <a:endParaRPr lang="en-US" sz="1400"/>
          </a:p>
          <a:p>
            <a:endParaRPr lang="en-US" sz="1400"/>
          </a:p>
        </p:txBody>
      </p:sp>
      <p:pic>
        <p:nvPicPr>
          <p:cNvPr id="4" name="Picture 3" descr="A screenshot of a graph&#10;&#10;AI-generated content may be incorrect.">
            <a:extLst>
              <a:ext uri="{FF2B5EF4-FFF2-40B4-BE49-F238E27FC236}">
                <a16:creationId xmlns:a16="http://schemas.microsoft.com/office/drawing/2014/main" id="{9C759416-5D24-1126-102A-6AEEEC841097}"/>
              </a:ext>
            </a:extLst>
          </p:cNvPr>
          <p:cNvPicPr>
            <a:picLocks noChangeAspect="1"/>
          </p:cNvPicPr>
          <p:nvPr/>
        </p:nvPicPr>
        <p:blipFill>
          <a:blip r:embed="rId2"/>
          <a:stretch>
            <a:fillRect/>
          </a:stretch>
        </p:blipFill>
        <p:spPr>
          <a:xfrm>
            <a:off x="6095347" y="1438829"/>
            <a:ext cx="5698328" cy="3975658"/>
          </a:xfrm>
          <a:prstGeom prst="rect">
            <a:avLst/>
          </a:prstGeom>
        </p:spPr>
      </p:pic>
      <p:sp>
        <p:nvSpPr>
          <p:cNvPr id="20" name="Rectangle 1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3363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A506190-B75F-4A39-8E5E-DA7513B1B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F2A8C9-DC3A-F556-A60F-0662E3ADB466}"/>
              </a:ext>
            </a:extLst>
          </p:cNvPr>
          <p:cNvSpPr>
            <a:spLocks noGrp="1"/>
          </p:cNvSpPr>
          <p:nvPr>
            <p:ph type="title"/>
          </p:nvPr>
        </p:nvSpPr>
        <p:spPr>
          <a:xfrm>
            <a:off x="5229509" y="795263"/>
            <a:ext cx="5847781" cy="1128200"/>
          </a:xfrm>
        </p:spPr>
        <p:txBody>
          <a:bodyPr anchor="b">
            <a:normAutofit/>
          </a:bodyPr>
          <a:lstStyle/>
          <a:p>
            <a:r>
              <a:rPr lang="en-US" sz="2800"/>
              <a:t>Financial Analysis – Industry Trends</a:t>
            </a:r>
          </a:p>
        </p:txBody>
      </p:sp>
      <p:sp>
        <p:nvSpPr>
          <p:cNvPr id="33" name="Rectangle 32">
            <a:extLst>
              <a:ext uri="{FF2B5EF4-FFF2-40B4-BE49-F238E27FC236}">
                <a16:creationId xmlns:a16="http://schemas.microsoft.com/office/drawing/2014/main" id="{8587DE20-364E-4BE1-B603-E62BB8A6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4355787" cy="685800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51960" y="0"/>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5" name="Picture 4" descr="A screenshot of a graph&#10;&#10;AI-generated content may be incorrect.">
            <a:extLst>
              <a:ext uri="{FF2B5EF4-FFF2-40B4-BE49-F238E27FC236}">
                <a16:creationId xmlns:a16="http://schemas.microsoft.com/office/drawing/2014/main" id="{D52EDEF5-FF65-37EA-49A4-08F497B3BDFC}"/>
              </a:ext>
            </a:extLst>
          </p:cNvPr>
          <p:cNvPicPr>
            <a:picLocks noChangeAspect="1"/>
          </p:cNvPicPr>
          <p:nvPr/>
        </p:nvPicPr>
        <p:blipFill>
          <a:blip r:embed="rId2"/>
          <a:stretch>
            <a:fillRect/>
          </a:stretch>
        </p:blipFill>
        <p:spPr>
          <a:xfrm>
            <a:off x="372402" y="517344"/>
            <a:ext cx="3674795" cy="1543413"/>
          </a:xfrm>
          <a:prstGeom prst="rect">
            <a:avLst/>
          </a:prstGeom>
        </p:spPr>
      </p:pic>
      <p:pic>
        <p:nvPicPr>
          <p:cNvPr id="6" name="Picture 5" descr="A screenshot of a graph&#10;&#10;AI-generated content may be incorrect.">
            <a:extLst>
              <a:ext uri="{FF2B5EF4-FFF2-40B4-BE49-F238E27FC236}">
                <a16:creationId xmlns:a16="http://schemas.microsoft.com/office/drawing/2014/main" id="{D7135C8E-A0EA-A08B-B644-644B48AD5BB5}"/>
              </a:ext>
            </a:extLst>
          </p:cNvPr>
          <p:cNvPicPr>
            <a:picLocks noChangeAspect="1"/>
          </p:cNvPicPr>
          <p:nvPr/>
        </p:nvPicPr>
        <p:blipFill>
          <a:blip r:embed="rId3"/>
          <a:stretch>
            <a:fillRect/>
          </a:stretch>
        </p:blipFill>
        <p:spPr>
          <a:xfrm>
            <a:off x="372402" y="2584759"/>
            <a:ext cx="3674795" cy="1497479"/>
          </a:xfrm>
          <a:prstGeom prst="rect">
            <a:avLst/>
          </a:prstGeom>
        </p:spPr>
      </p:pic>
      <p:pic>
        <p:nvPicPr>
          <p:cNvPr id="4" name="Content Placeholder 3" descr="A screenshot of a graph&#10;&#10;AI-generated content may be incorrect.">
            <a:extLst>
              <a:ext uri="{FF2B5EF4-FFF2-40B4-BE49-F238E27FC236}">
                <a16:creationId xmlns:a16="http://schemas.microsoft.com/office/drawing/2014/main" id="{65F6B5B8-4FD1-640D-56E8-7EC1E2193A13}"/>
              </a:ext>
            </a:extLst>
          </p:cNvPr>
          <p:cNvPicPr>
            <a:picLocks noChangeAspect="1"/>
          </p:cNvPicPr>
          <p:nvPr/>
        </p:nvPicPr>
        <p:blipFill>
          <a:blip r:embed="rId4"/>
          <a:stretch>
            <a:fillRect/>
          </a:stretch>
        </p:blipFill>
        <p:spPr>
          <a:xfrm>
            <a:off x="373379" y="4638394"/>
            <a:ext cx="3674795" cy="1479104"/>
          </a:xfrm>
          <a:prstGeom prst="rect">
            <a:avLst/>
          </a:prstGeom>
        </p:spPr>
      </p:pic>
      <p:sp>
        <p:nvSpPr>
          <p:cNvPr id="26" name="Content Placeholder 9">
            <a:extLst>
              <a:ext uri="{FF2B5EF4-FFF2-40B4-BE49-F238E27FC236}">
                <a16:creationId xmlns:a16="http://schemas.microsoft.com/office/drawing/2014/main" id="{155DC506-3CE6-35AF-D155-432D006AEF68}"/>
              </a:ext>
            </a:extLst>
          </p:cNvPr>
          <p:cNvSpPr>
            <a:spLocks noGrp="1"/>
          </p:cNvSpPr>
          <p:nvPr>
            <p:ph idx="1"/>
          </p:nvPr>
        </p:nvSpPr>
        <p:spPr>
          <a:xfrm>
            <a:off x="5229510" y="2127252"/>
            <a:ext cx="5847780" cy="3699824"/>
          </a:xfrm>
        </p:spPr>
        <p:txBody>
          <a:bodyPr vert="horz" lIns="91440" tIns="45720" rIns="91440" bIns="45720" rtlCol="0" anchor="t">
            <a:normAutofit/>
          </a:bodyPr>
          <a:lstStyle/>
          <a:p>
            <a:r>
              <a:rPr lang="en-US" sz="1800"/>
              <a:t>Returns show cyclical nature and volatility of the sector</a:t>
            </a:r>
          </a:p>
          <a:p>
            <a:pPr lvl="1">
              <a:buFont typeface="Courier New" panose="020B0604020202020204" pitchFamily="34" charset="0"/>
              <a:buChar char="o"/>
            </a:pPr>
            <a:r>
              <a:rPr lang="en-US" sz="1800"/>
              <a:t>Differences in returns of sub sectors between 1-year (top) and 1-month (middle) charts</a:t>
            </a:r>
          </a:p>
          <a:p>
            <a:r>
              <a:rPr lang="en-US" sz="1800"/>
              <a:t>Investors seem to be most optimistic on Paper and Forestry Products, and most pessimistic on Metals and Mining Industry (bottom chart)</a:t>
            </a:r>
          </a:p>
        </p:txBody>
      </p:sp>
      <p:sp>
        <p:nvSpPr>
          <p:cNvPr id="37" name="Rectangle 36">
            <a:extLst>
              <a:ext uri="{FF2B5EF4-FFF2-40B4-BE49-F238E27FC236}">
                <a16:creationId xmlns:a16="http://schemas.microsoft.com/office/drawing/2014/main" id="{FBCA7CDC-1A5B-46A3-ACC6-B4038FE54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51960" y="6793992"/>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3676842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D9F2C7-04A9-AC50-495D-CB03E4F1F767}"/>
              </a:ext>
            </a:extLst>
          </p:cNvPr>
          <p:cNvSpPr>
            <a:spLocks noGrp="1"/>
          </p:cNvSpPr>
          <p:nvPr>
            <p:ph type="title"/>
          </p:nvPr>
        </p:nvSpPr>
        <p:spPr>
          <a:xfrm>
            <a:off x="1137034" y="609597"/>
            <a:ext cx="9392421" cy="1330841"/>
          </a:xfrm>
        </p:spPr>
        <p:txBody>
          <a:bodyPr>
            <a:normAutofit/>
          </a:bodyPr>
          <a:lstStyle/>
          <a:p>
            <a:r>
              <a:rPr lang="en-US"/>
              <a:t>Valuation Analysis: Sector</a:t>
            </a:r>
          </a:p>
        </p:txBody>
      </p:sp>
      <p:sp>
        <p:nvSpPr>
          <p:cNvPr id="3" name="Content Placeholder 2">
            <a:extLst>
              <a:ext uri="{FF2B5EF4-FFF2-40B4-BE49-F238E27FC236}">
                <a16:creationId xmlns:a16="http://schemas.microsoft.com/office/drawing/2014/main" id="{8FE695A4-A94E-180B-D4F0-20DAAAE21D6C}"/>
              </a:ext>
            </a:extLst>
          </p:cNvPr>
          <p:cNvSpPr>
            <a:spLocks noGrp="1"/>
          </p:cNvSpPr>
          <p:nvPr>
            <p:ph idx="1"/>
          </p:nvPr>
        </p:nvSpPr>
        <p:spPr>
          <a:xfrm>
            <a:off x="136198" y="1936780"/>
            <a:ext cx="4958966" cy="3917773"/>
          </a:xfrm>
        </p:spPr>
        <p:txBody>
          <a:bodyPr vert="horz" lIns="91440" tIns="45720" rIns="91440" bIns="45720" rtlCol="0" anchor="t">
            <a:normAutofit/>
          </a:bodyPr>
          <a:lstStyle/>
          <a:p>
            <a:pPr marL="0" indent="0">
              <a:buNone/>
            </a:pPr>
            <a:r>
              <a:rPr lang="en-US" sz="1000" b="1"/>
              <a:t>S&amp;P 500 Material Sector                          S&amp;P 500   </a:t>
            </a:r>
          </a:p>
          <a:p>
            <a:pPr marL="0" indent="0">
              <a:buNone/>
            </a:pPr>
            <a:r>
              <a:rPr lang="en-US" sz="1000" b="1"/>
              <a:t>P/E (Trailing</a:t>
            </a:r>
            <a:r>
              <a:rPr lang="en-US" sz="1000"/>
              <a:t>): 33.27                    28.8</a:t>
            </a:r>
          </a:p>
          <a:p>
            <a:pPr marL="0" indent="0">
              <a:buNone/>
            </a:pPr>
            <a:r>
              <a:rPr lang="en-US" sz="1000" b="1"/>
              <a:t>P/E (Forward)</a:t>
            </a:r>
            <a:r>
              <a:rPr lang="en-US" sz="1000"/>
              <a:t>: 20.18                                     23.57</a:t>
            </a:r>
          </a:p>
          <a:p>
            <a:pPr marL="0" indent="0">
              <a:buNone/>
            </a:pPr>
            <a:r>
              <a:rPr lang="en-US" sz="1000" b="1"/>
              <a:t>P/B</a:t>
            </a:r>
            <a:r>
              <a:rPr lang="en-US" sz="1000"/>
              <a:t>: 2.8                                                               </a:t>
            </a:r>
          </a:p>
          <a:p>
            <a:pPr marL="0" indent="0">
              <a:buNone/>
            </a:pPr>
            <a:r>
              <a:rPr lang="en-US" sz="1000" b="1"/>
              <a:t>P/S</a:t>
            </a:r>
            <a:r>
              <a:rPr lang="en-US" sz="1000"/>
              <a:t>: 2.2</a:t>
            </a:r>
          </a:p>
          <a:p>
            <a:pPr marL="0" indent="0">
              <a:buNone/>
            </a:pPr>
            <a:r>
              <a:rPr lang="en-US" sz="1000" b="1"/>
              <a:t>P/CF</a:t>
            </a:r>
            <a:r>
              <a:rPr lang="en-US" sz="1000"/>
              <a:t>: 31.52</a:t>
            </a:r>
          </a:p>
          <a:p>
            <a:pPr marL="0" indent="0">
              <a:buNone/>
            </a:pPr>
            <a:r>
              <a:rPr lang="en-US" sz="1000"/>
              <a:t>(End of September) </a:t>
            </a:r>
          </a:p>
          <a:p>
            <a:pPr marL="285750" indent="-285750"/>
            <a:r>
              <a:rPr lang="en-US" sz="1000"/>
              <a:t>These metrics shows the </a:t>
            </a:r>
            <a:r>
              <a:rPr lang="en-US" sz="1000" b="1"/>
              <a:t>average </a:t>
            </a:r>
            <a:r>
              <a:rPr lang="en-US" sz="1000"/>
              <a:t>P/E, P/B, P/S, and P/CF across the material sector. </a:t>
            </a:r>
          </a:p>
          <a:p>
            <a:pPr marL="285750" indent="-285750"/>
            <a:r>
              <a:rPr lang="en-US" sz="1000"/>
              <a:t>The material sector and its different industries are </a:t>
            </a:r>
            <a:r>
              <a:rPr lang="en-US" sz="1000" b="1"/>
              <a:t>fundamentally mature</a:t>
            </a:r>
            <a:r>
              <a:rPr lang="en-US" sz="1000"/>
              <a:t> but </a:t>
            </a:r>
            <a:r>
              <a:rPr lang="en-US" sz="1000" b="1"/>
              <a:t>will follow cyclical trend</a:t>
            </a:r>
            <a:r>
              <a:rPr lang="en-US" sz="1000"/>
              <a:t> and causes </a:t>
            </a:r>
            <a:r>
              <a:rPr lang="en-US" sz="1000" b="1"/>
              <a:t>fluctuation in profitability</a:t>
            </a:r>
            <a:r>
              <a:rPr lang="en-US" sz="1000"/>
              <a:t>.</a:t>
            </a:r>
          </a:p>
          <a:p>
            <a:pPr marL="285750" indent="-285750"/>
            <a:r>
              <a:rPr lang="en-US" sz="1000"/>
              <a:t>Though fundamentally mature, the</a:t>
            </a:r>
            <a:r>
              <a:rPr lang="en-US" sz="1000" b="1"/>
              <a:t> valuation varies from industry to industry</a:t>
            </a:r>
            <a:r>
              <a:rPr lang="en-US" sz="1000"/>
              <a:t> in the material sector, for example, following a rate cut the Containers and Packaging Industry doesn't really get affected because they aren't really affected by rates, </a:t>
            </a:r>
            <a:r>
              <a:rPr lang="en-US" sz="1000" b="1"/>
              <a:t>slight uptick from consumer spending</a:t>
            </a:r>
            <a:r>
              <a:rPr lang="en-US" sz="1000"/>
              <a:t> but </a:t>
            </a:r>
            <a:r>
              <a:rPr lang="en-US" sz="1000" b="1"/>
              <a:t>generally stable</a:t>
            </a:r>
            <a:r>
              <a:rPr lang="en-US" sz="1000"/>
              <a:t>, but the </a:t>
            </a:r>
            <a:r>
              <a:rPr lang="en-US" sz="1000" b="1"/>
              <a:t>Construction Materials Industry</a:t>
            </a:r>
            <a:r>
              <a:rPr lang="en-US" sz="1000"/>
              <a:t> would </a:t>
            </a:r>
            <a:r>
              <a:rPr lang="en-US" sz="1000" b="1"/>
              <a:t>benefit </a:t>
            </a:r>
            <a:r>
              <a:rPr lang="en-US" sz="1000"/>
              <a:t>from this because they </a:t>
            </a:r>
            <a:r>
              <a:rPr lang="en-US" sz="1000" b="1"/>
              <a:t>benefit from lower interest rates</a:t>
            </a:r>
            <a:r>
              <a:rPr lang="en-US" sz="1000"/>
              <a:t> and it would </a:t>
            </a:r>
            <a:r>
              <a:rPr lang="en-US" sz="1000" b="1"/>
              <a:t>stimulate the housing market.</a:t>
            </a:r>
          </a:p>
        </p:txBody>
      </p:sp>
      <p:pic>
        <p:nvPicPr>
          <p:cNvPr id="6" name="Content Placeholder 3" descr="A graph showing the value of a stock market&#10;&#10;AI-generated content may be incorrect.">
            <a:extLst>
              <a:ext uri="{FF2B5EF4-FFF2-40B4-BE49-F238E27FC236}">
                <a16:creationId xmlns:a16="http://schemas.microsoft.com/office/drawing/2014/main" id="{8635E5A0-5041-0D54-D77D-4723C057C728}"/>
              </a:ext>
            </a:extLst>
          </p:cNvPr>
          <p:cNvPicPr>
            <a:picLocks noChangeAspect="1"/>
          </p:cNvPicPr>
          <p:nvPr/>
        </p:nvPicPr>
        <p:blipFill>
          <a:blip r:embed="rId2"/>
          <a:stretch>
            <a:fillRect/>
          </a:stretch>
        </p:blipFill>
        <p:spPr>
          <a:xfrm>
            <a:off x="5093009" y="1936146"/>
            <a:ext cx="6881161" cy="3571065"/>
          </a:xfrm>
          <a:prstGeom prst="rect">
            <a:avLst/>
          </a:prstGeom>
        </p:spPr>
      </p:pic>
      <p:sp>
        <p:nvSpPr>
          <p:cNvPr id="22" name="Freeform: Shape 21">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CB833B9-86E8-9F1A-8976-676862756CAB}"/>
              </a:ext>
            </a:extLst>
          </p:cNvPr>
          <p:cNvSpPr txBox="1"/>
          <p:nvPr/>
        </p:nvSpPr>
        <p:spPr>
          <a:xfrm>
            <a:off x="5386190" y="5712083"/>
            <a:ext cx="61610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As a sector trading above historic levels, elevated valuation</a:t>
            </a:r>
          </a:p>
        </p:txBody>
      </p:sp>
    </p:spTree>
    <p:extLst>
      <p:ext uri="{BB962C8B-B14F-4D97-AF65-F5344CB8AC3E}">
        <p14:creationId xmlns:p14="http://schemas.microsoft.com/office/powerpoint/2010/main" val="3418706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64F13-ED63-B601-08C3-A436268112C6}"/>
              </a:ext>
            </a:extLst>
          </p:cNvPr>
          <p:cNvSpPr>
            <a:spLocks noGrp="1"/>
          </p:cNvSpPr>
          <p:nvPr>
            <p:ph type="title"/>
          </p:nvPr>
        </p:nvSpPr>
        <p:spPr/>
        <p:txBody>
          <a:bodyPr vert="horz" lIns="91440" tIns="45720" rIns="91440" bIns="45720" rtlCol="0" anchor="ctr">
            <a:normAutofit/>
          </a:bodyPr>
          <a:lstStyle/>
          <a:p>
            <a:pPr algn="ctr"/>
            <a:r>
              <a:rPr lang="en-US" sz="3200"/>
              <a:t>Valuation Analysis </a:t>
            </a:r>
          </a:p>
        </p:txBody>
      </p:sp>
      <p:pic>
        <p:nvPicPr>
          <p:cNvPr id="4" name="Content Placeholder 3">
            <a:extLst>
              <a:ext uri="{FF2B5EF4-FFF2-40B4-BE49-F238E27FC236}">
                <a16:creationId xmlns:a16="http://schemas.microsoft.com/office/drawing/2014/main" id="{68F3A856-0755-AC7E-F3DB-396EFDC7CF64}"/>
              </a:ext>
            </a:extLst>
          </p:cNvPr>
          <p:cNvPicPr>
            <a:picLocks noGrp="1" noChangeAspect="1"/>
          </p:cNvPicPr>
          <p:nvPr>
            <p:ph idx="1"/>
          </p:nvPr>
        </p:nvPicPr>
        <p:blipFill>
          <a:blip r:embed="rId2"/>
          <a:stretch>
            <a:fillRect/>
          </a:stretch>
        </p:blipFill>
        <p:spPr>
          <a:xfrm>
            <a:off x="2683968" y="1942903"/>
            <a:ext cx="7467600" cy="4113990"/>
          </a:xfrm>
          <a:prstGeom prst="rect">
            <a:avLst/>
          </a:prstGeom>
          <a:ln w="19050">
            <a:solidFill>
              <a:schemeClr val="tx1"/>
            </a:solidFill>
            <a:miter lim="800000"/>
          </a:ln>
        </p:spPr>
      </p:pic>
      <p:sp>
        <p:nvSpPr>
          <p:cNvPr id="3" name="Text Placeholder 2">
            <a:extLst>
              <a:ext uri="{FF2B5EF4-FFF2-40B4-BE49-F238E27FC236}">
                <a16:creationId xmlns:a16="http://schemas.microsoft.com/office/drawing/2014/main" id="{60F0C662-76AA-DA58-1382-AF0CB7B6F7A5}"/>
              </a:ext>
            </a:extLst>
          </p:cNvPr>
          <p:cNvSpPr>
            <a:spLocks noGrp="1"/>
          </p:cNvSpPr>
          <p:nvPr>
            <p:ph type="body" sz="half" idx="2"/>
          </p:nvPr>
        </p:nvSpPr>
        <p:spPr>
          <a:xfrm>
            <a:off x="849416" y="2264815"/>
            <a:ext cx="3932237" cy="3811588"/>
          </a:xfrm>
        </p:spPr>
        <p:txBody>
          <a:bodyPr vert="horz" lIns="91440" tIns="45720" rIns="91440" bIns="45720" rtlCol="0" anchor="t">
            <a:normAutofit/>
          </a:bodyPr>
          <a:lstStyle/>
          <a:p>
            <a:r>
              <a:rPr lang="en-US"/>
              <a:t>P/S</a:t>
            </a:r>
          </a:p>
          <a:p>
            <a:endParaRPr lang="en-US"/>
          </a:p>
          <a:p>
            <a:endParaRPr lang="en-US"/>
          </a:p>
          <a:p>
            <a:r>
              <a:rPr lang="en-US"/>
              <a:t>P/E</a:t>
            </a:r>
          </a:p>
          <a:p>
            <a:endParaRPr lang="en-US"/>
          </a:p>
          <a:p>
            <a:endParaRPr lang="en-US"/>
          </a:p>
          <a:p>
            <a:r>
              <a:rPr lang="en-US"/>
              <a:t>P/B</a:t>
            </a:r>
          </a:p>
          <a:p>
            <a:endParaRPr lang="en-US"/>
          </a:p>
          <a:p>
            <a:endParaRPr lang="en-US"/>
          </a:p>
          <a:p>
            <a:r>
              <a:rPr lang="en-US"/>
              <a:t>P/EBITDA</a:t>
            </a:r>
          </a:p>
          <a:p>
            <a:endParaRPr lang="en-US"/>
          </a:p>
        </p:txBody>
      </p:sp>
    </p:spTree>
    <p:extLst>
      <p:ext uri="{BB962C8B-B14F-4D97-AF65-F5344CB8AC3E}">
        <p14:creationId xmlns:p14="http://schemas.microsoft.com/office/powerpoint/2010/main" val="19030469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08E7B17-11A3-ECB1-7074-B75C49F83D7A}"/>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100" kern="1200">
                <a:solidFill>
                  <a:schemeClr val="tx1"/>
                </a:solidFill>
                <a:latin typeface="+mj-lt"/>
                <a:ea typeface="+mj-ea"/>
                <a:cs typeface="+mj-cs"/>
              </a:rPr>
              <a:t>Sector Performance Compared to Other Sectors of the S&amp;P 500</a:t>
            </a:r>
          </a:p>
        </p:txBody>
      </p:sp>
      <p:pic>
        <p:nvPicPr>
          <p:cNvPr id="4" name="Picture 3" descr="A screenshot of a graph&#10;&#10;AI-generated content may be incorrect.">
            <a:extLst>
              <a:ext uri="{FF2B5EF4-FFF2-40B4-BE49-F238E27FC236}">
                <a16:creationId xmlns:a16="http://schemas.microsoft.com/office/drawing/2014/main" id="{77862103-493B-094A-7F97-902C02D8552D}"/>
              </a:ext>
            </a:extLst>
          </p:cNvPr>
          <p:cNvPicPr>
            <a:picLocks noChangeAspect="1"/>
          </p:cNvPicPr>
          <p:nvPr/>
        </p:nvPicPr>
        <p:blipFill>
          <a:blip r:embed="rId2"/>
          <a:stretch>
            <a:fillRect/>
          </a:stretch>
        </p:blipFill>
        <p:spPr>
          <a:xfrm>
            <a:off x="-4777" y="2081284"/>
            <a:ext cx="7242867" cy="4584980"/>
          </a:xfrm>
          <a:prstGeom prst="rect">
            <a:avLst/>
          </a:prstGeom>
        </p:spPr>
      </p:pic>
      <p:sp>
        <p:nvSpPr>
          <p:cNvPr id="7" name="TextBox 6">
            <a:extLst>
              <a:ext uri="{FF2B5EF4-FFF2-40B4-BE49-F238E27FC236}">
                <a16:creationId xmlns:a16="http://schemas.microsoft.com/office/drawing/2014/main" id="{1E8FA86B-7294-26FB-F49F-ED7C14EC9D49}"/>
              </a:ext>
            </a:extLst>
          </p:cNvPr>
          <p:cNvSpPr txBox="1"/>
          <p:nvPr/>
        </p:nvSpPr>
        <p:spPr>
          <a:xfrm>
            <a:off x="8186666" y="2082613"/>
            <a:ext cx="355635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Outlook: </a:t>
            </a:r>
            <a:r>
              <a:rPr lang="en-US" b="1"/>
              <a:t>Contraction </a:t>
            </a:r>
            <a:r>
              <a:rPr lang="en-US"/>
              <a:t>is expected, due to the </a:t>
            </a:r>
            <a:r>
              <a:rPr lang="en-US" b="1"/>
              <a:t>elevated valuation</a:t>
            </a:r>
            <a:r>
              <a:rPr lang="en-US"/>
              <a:t> of the sector as well as macro and </a:t>
            </a:r>
            <a:r>
              <a:rPr lang="en-US" b="1"/>
              <a:t>international headwinds and trade complications with China </a:t>
            </a:r>
            <a:r>
              <a:rPr lang="en-US"/>
              <a:t>as many of sector performance ties to raw materials and commodity prices.</a:t>
            </a:r>
          </a:p>
          <a:p>
            <a:endParaRPr lang="en-US"/>
          </a:p>
          <a:p>
            <a:pPr marL="285750" indent="-285750">
              <a:buFont typeface="Arial"/>
              <a:buChar char="•"/>
            </a:pPr>
            <a:r>
              <a:rPr lang="en-US"/>
              <a:t>A situation where we will see possible expansion is an increase in infrastructure spending, rate cuts, hike in housing demand, and or trade deals on raw material import/exports.</a:t>
            </a:r>
          </a:p>
        </p:txBody>
      </p:sp>
    </p:spTree>
    <p:extLst>
      <p:ext uri="{BB962C8B-B14F-4D97-AF65-F5344CB8AC3E}">
        <p14:creationId xmlns:p14="http://schemas.microsoft.com/office/powerpoint/2010/main" val="2643622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F753B-6481-42E2-07DC-95E480E4ACD8}"/>
              </a:ext>
            </a:extLst>
          </p:cNvPr>
          <p:cNvSpPr>
            <a:spLocks noGrp="1"/>
          </p:cNvSpPr>
          <p:nvPr>
            <p:ph type="title"/>
          </p:nvPr>
        </p:nvSpPr>
        <p:spPr>
          <a:xfrm>
            <a:off x="169305" y="139976"/>
            <a:ext cx="10515600" cy="1118919"/>
          </a:xfrm>
        </p:spPr>
        <p:txBody>
          <a:bodyPr/>
          <a:lstStyle/>
          <a:p>
            <a:r>
              <a:rPr lang="en-US"/>
              <a:t>Technical Analysis</a:t>
            </a:r>
          </a:p>
        </p:txBody>
      </p:sp>
      <p:pic>
        <p:nvPicPr>
          <p:cNvPr id="6" name="Content Placeholder 5" descr="A graph of stock market&#10;&#10;AI-generated content may be incorrect.">
            <a:extLst>
              <a:ext uri="{FF2B5EF4-FFF2-40B4-BE49-F238E27FC236}">
                <a16:creationId xmlns:a16="http://schemas.microsoft.com/office/drawing/2014/main" id="{F71C7EF7-7324-8539-C8FE-B685E0BEE661}"/>
              </a:ext>
            </a:extLst>
          </p:cNvPr>
          <p:cNvPicPr>
            <a:picLocks noGrp="1" noChangeAspect="1"/>
          </p:cNvPicPr>
          <p:nvPr>
            <p:ph idx="1"/>
          </p:nvPr>
        </p:nvPicPr>
        <p:blipFill>
          <a:blip r:embed="rId2"/>
          <a:stretch>
            <a:fillRect/>
          </a:stretch>
        </p:blipFill>
        <p:spPr>
          <a:xfrm>
            <a:off x="417394" y="1576896"/>
            <a:ext cx="11368585" cy="4211900"/>
          </a:xfrm>
          <a:prstGeom prst="rect">
            <a:avLst/>
          </a:prstGeom>
        </p:spPr>
      </p:pic>
    </p:spTree>
    <p:extLst>
      <p:ext uri="{BB962C8B-B14F-4D97-AF65-F5344CB8AC3E}">
        <p14:creationId xmlns:p14="http://schemas.microsoft.com/office/powerpoint/2010/main" val="2015617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82E10DB-756F-2FE8-8E57-A9526F9364CF}"/>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Recommendation</a:t>
            </a:r>
          </a:p>
        </p:txBody>
      </p:sp>
      <p:sp>
        <p:nvSpPr>
          <p:cNvPr id="3" name="Content Placeholder 2">
            <a:extLst>
              <a:ext uri="{FF2B5EF4-FFF2-40B4-BE49-F238E27FC236}">
                <a16:creationId xmlns:a16="http://schemas.microsoft.com/office/drawing/2014/main" id="{FD51D9B4-760B-3C9C-0A38-48452516FACA}"/>
              </a:ext>
            </a:extLst>
          </p:cNvPr>
          <p:cNvSpPr>
            <a:spLocks noGrp="1"/>
          </p:cNvSpPr>
          <p:nvPr>
            <p:ph idx="1"/>
          </p:nvPr>
        </p:nvSpPr>
        <p:spPr>
          <a:xfrm>
            <a:off x="5733083" y="468876"/>
            <a:ext cx="5918646" cy="6276502"/>
          </a:xfrm>
        </p:spPr>
        <p:txBody>
          <a:bodyPr vert="horz" lIns="91440" tIns="45720" rIns="91440" bIns="45720" rtlCol="0" anchor="ctr">
            <a:normAutofit/>
          </a:bodyPr>
          <a:lstStyle/>
          <a:p>
            <a:r>
              <a:rPr lang="en-US" sz="2000">
                <a:solidFill>
                  <a:schemeClr val="tx2"/>
                </a:solidFill>
                <a:ea typeface="+mn-lt"/>
                <a:cs typeface="+mn-lt"/>
              </a:rPr>
              <a:t>Moderately underweight the S&amp;P 500 Materials sector overall (relative to the index weight) </a:t>
            </a:r>
          </a:p>
          <a:p>
            <a:r>
              <a:rPr lang="en-US" sz="2000">
                <a:solidFill>
                  <a:schemeClr val="tx2"/>
                </a:solidFill>
              </a:rPr>
              <a:t>Positives: structural demand for critical minerals (EV's, grid storage, electric), packaging sector has defensive characteristics (can outperform in volatile market)</a:t>
            </a:r>
          </a:p>
          <a:p>
            <a:r>
              <a:rPr lang="en-US" sz="2000">
                <a:solidFill>
                  <a:schemeClr val="tx2"/>
                </a:solidFill>
              </a:rPr>
              <a:t>Negatives: Chinese property demand uncertainty, macroeconomic risks, past performance</a:t>
            </a:r>
          </a:p>
          <a:p>
            <a:r>
              <a:rPr lang="en-US" sz="2000">
                <a:solidFill>
                  <a:schemeClr val="tx2"/>
                </a:solidFill>
              </a:rPr>
              <a:t>Overweight: Paper/packaging (defensive), metals/mining</a:t>
            </a:r>
          </a:p>
          <a:p>
            <a:r>
              <a:rPr lang="en-US" sz="2000">
                <a:solidFill>
                  <a:schemeClr val="tx2"/>
                </a:solidFill>
              </a:rPr>
              <a:t>Underweight: Chemicals, construction / raw materials</a:t>
            </a:r>
          </a:p>
          <a:p>
            <a:endParaRPr lang="en-US" sz="2000">
              <a:solidFill>
                <a:schemeClr val="tx2"/>
              </a:solidFill>
            </a:endParaRPr>
          </a:p>
          <a:p>
            <a:endParaRPr lang="en-US" sz="2000">
              <a:solidFill>
                <a:schemeClr val="tx2"/>
              </a:solidFill>
            </a:endParaRPr>
          </a:p>
        </p:txBody>
      </p:sp>
    </p:spTree>
    <p:extLst>
      <p:ext uri="{BB962C8B-B14F-4D97-AF65-F5344CB8AC3E}">
        <p14:creationId xmlns:p14="http://schemas.microsoft.com/office/powerpoint/2010/main" val="2851273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E0EA-E82B-0C30-8162-12295DD3E37C}"/>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566F8C23-2E15-2FD7-D600-1911F0CA73E4}"/>
              </a:ext>
            </a:extLst>
          </p:cNvPr>
          <p:cNvSpPr>
            <a:spLocks noGrp="1"/>
          </p:cNvSpPr>
          <p:nvPr>
            <p:ph idx="1"/>
          </p:nvPr>
        </p:nvSpPr>
        <p:spPr/>
        <p:txBody>
          <a:bodyPr vert="horz" lIns="91440" tIns="45720" rIns="91440" bIns="45720" rtlCol="0" anchor="t">
            <a:normAutofit/>
          </a:bodyPr>
          <a:lstStyle/>
          <a:p>
            <a:r>
              <a:rPr lang="en-US" sz="1200">
                <a:ea typeface="+mn-lt"/>
                <a:cs typeface="+mn-lt"/>
                <a:hlinkClick r:id="rId2"/>
              </a:rPr>
              <a:t>S&amp;P 500 Materials Components – SP:S5MATR Stocks — TradingView</a:t>
            </a:r>
          </a:p>
          <a:p>
            <a:r>
              <a:rPr lang="en-US" sz="1200">
                <a:ea typeface="+mn-lt"/>
                <a:cs typeface="+mn-lt"/>
                <a:hlinkClick r:id="rId3"/>
              </a:rPr>
              <a:t>S&amp;P 500 Companies By Sector</a:t>
            </a:r>
            <a:endParaRPr lang="en-US" sz="1200"/>
          </a:p>
          <a:p>
            <a:r>
              <a:rPr lang="en-US" sz="1200">
                <a:ea typeface="+mn-lt"/>
                <a:cs typeface="+mn-lt"/>
                <a:hlinkClick r:id="rId4"/>
              </a:rPr>
              <a:t>Materials sector outlook 2025 | Materials stocks | Fidelity</a:t>
            </a:r>
            <a:endParaRPr lang="en-US" sz="1200"/>
          </a:p>
          <a:p>
            <a:r>
              <a:rPr lang="en-US" sz="1200">
                <a:ea typeface="+mn-lt"/>
                <a:cs typeface="+mn-lt"/>
                <a:hlinkClick r:id="rId5"/>
              </a:rPr>
              <a:t>U.S. Materials Sector Analysis</a:t>
            </a:r>
            <a:endParaRPr lang="en-US" sz="1200"/>
          </a:p>
          <a:p>
            <a:endParaRPr lang="en-US" sz="1200"/>
          </a:p>
        </p:txBody>
      </p:sp>
    </p:spTree>
    <p:extLst>
      <p:ext uri="{BB962C8B-B14F-4D97-AF65-F5344CB8AC3E}">
        <p14:creationId xmlns:p14="http://schemas.microsoft.com/office/powerpoint/2010/main" val="1107916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op 10 Best Construction Materials Companies In India In 2023 - Inventiva">
            <a:extLst>
              <a:ext uri="{FF2B5EF4-FFF2-40B4-BE49-F238E27FC236}">
                <a16:creationId xmlns:a16="http://schemas.microsoft.com/office/drawing/2014/main" id="{B89EFDBF-0F57-3C99-B955-AD134528AD4E}"/>
              </a:ext>
            </a:extLst>
          </p:cNvPr>
          <p:cNvPicPr>
            <a:picLocks noChangeAspect="1"/>
          </p:cNvPicPr>
          <p:nvPr/>
        </p:nvPicPr>
        <p:blipFill>
          <a:blip r:embed="rId2">
            <a:alphaModFix amt="60000"/>
          </a:blip>
          <a:srcRect r="5863"/>
          <a:stretch>
            <a:fillRect/>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75347B0F-965C-9193-0B4D-D8AFF4E1914D}"/>
              </a:ext>
            </a:extLst>
          </p:cNvPr>
          <p:cNvSpPr>
            <a:spLocks noGrp="1"/>
          </p:cNvSpPr>
          <p:nvPr>
            <p:ph type="title"/>
          </p:nvPr>
        </p:nvSpPr>
        <p:spPr>
          <a:xfrm>
            <a:off x="838200" y="525195"/>
            <a:ext cx="10165218" cy="2806506"/>
          </a:xfrm>
        </p:spPr>
        <p:txBody>
          <a:bodyPr anchor="b">
            <a:normAutofit/>
          </a:bodyPr>
          <a:lstStyle/>
          <a:p>
            <a:r>
              <a:rPr lang="en-US">
                <a:solidFill>
                  <a:srgbClr val="FFFFFF"/>
                </a:solidFill>
              </a:rPr>
              <a:t>Agenda</a:t>
            </a:r>
            <a:r>
              <a:rPr lang="en-US" sz="4000">
                <a:solidFill>
                  <a:srgbClr val="FFFFFF"/>
                </a:solidFill>
              </a:rPr>
              <a:t> </a:t>
            </a:r>
          </a:p>
        </p:txBody>
      </p:sp>
      <p:sp>
        <p:nvSpPr>
          <p:cNvPr id="3" name="Content Placeholder 2">
            <a:extLst>
              <a:ext uri="{FF2B5EF4-FFF2-40B4-BE49-F238E27FC236}">
                <a16:creationId xmlns:a16="http://schemas.microsoft.com/office/drawing/2014/main" id="{D289EF2D-9E3B-C549-2644-04CD7DA79276}"/>
              </a:ext>
            </a:extLst>
          </p:cNvPr>
          <p:cNvSpPr>
            <a:spLocks noGrp="1"/>
          </p:cNvSpPr>
          <p:nvPr>
            <p:ph idx="1"/>
          </p:nvPr>
        </p:nvSpPr>
        <p:spPr>
          <a:xfrm>
            <a:off x="838200" y="3526300"/>
            <a:ext cx="10165218" cy="2588458"/>
          </a:xfrm>
        </p:spPr>
        <p:txBody>
          <a:bodyPr vert="horz" lIns="91440" tIns="45720" rIns="91440" bIns="45720" rtlCol="0" anchor="t">
            <a:noAutofit/>
          </a:bodyPr>
          <a:lstStyle/>
          <a:p>
            <a:r>
              <a:rPr lang="en-US" sz="2400">
                <a:solidFill>
                  <a:srgbClr val="FFFFFF"/>
                </a:solidFill>
              </a:rPr>
              <a:t>Overview</a:t>
            </a:r>
          </a:p>
          <a:p>
            <a:r>
              <a:rPr lang="en-US" sz="2400">
                <a:solidFill>
                  <a:srgbClr val="FFFFFF"/>
                </a:solidFill>
              </a:rPr>
              <a:t>Business Analysis</a:t>
            </a:r>
          </a:p>
          <a:p>
            <a:r>
              <a:rPr lang="en-US" sz="2400">
                <a:solidFill>
                  <a:srgbClr val="FFFFFF"/>
                </a:solidFill>
              </a:rPr>
              <a:t>Economic Analysis</a:t>
            </a:r>
          </a:p>
          <a:p>
            <a:r>
              <a:rPr lang="en-US" sz="2400">
                <a:solidFill>
                  <a:srgbClr val="FFFFFF"/>
                </a:solidFill>
              </a:rPr>
              <a:t>Financial Analysis</a:t>
            </a:r>
          </a:p>
          <a:p>
            <a:r>
              <a:rPr lang="en-US" sz="2400">
                <a:solidFill>
                  <a:srgbClr val="FFFFFF"/>
                </a:solidFill>
              </a:rPr>
              <a:t>Valuation Analysis</a:t>
            </a:r>
          </a:p>
          <a:p>
            <a:r>
              <a:rPr lang="en-US" sz="2400">
                <a:solidFill>
                  <a:srgbClr val="FFFFFF"/>
                </a:solidFill>
              </a:rPr>
              <a:t>Recommendation </a:t>
            </a:r>
          </a:p>
        </p:txBody>
      </p:sp>
    </p:spTree>
    <p:extLst>
      <p:ext uri="{BB962C8B-B14F-4D97-AF65-F5344CB8AC3E}">
        <p14:creationId xmlns:p14="http://schemas.microsoft.com/office/powerpoint/2010/main" val="235942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4BFCCA4-109C-4B21-816E-144FE75C3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EF3EB-5A55-9DDD-A168-506AB97A8941}"/>
              </a:ext>
            </a:extLst>
          </p:cNvPr>
          <p:cNvSpPr>
            <a:spLocks noGrp="1"/>
          </p:cNvSpPr>
          <p:nvPr>
            <p:ph type="title"/>
          </p:nvPr>
        </p:nvSpPr>
        <p:spPr>
          <a:xfrm>
            <a:off x="630918" y="643465"/>
            <a:ext cx="3895359" cy="1846615"/>
          </a:xfrm>
        </p:spPr>
        <p:txBody>
          <a:bodyPr anchor="b">
            <a:normAutofit/>
          </a:bodyPr>
          <a:lstStyle/>
          <a:p>
            <a:r>
              <a:rPr lang="en-US" sz="5400"/>
              <a:t>Sector Overview</a:t>
            </a:r>
          </a:p>
        </p:txBody>
      </p:sp>
      <p:sp>
        <p:nvSpPr>
          <p:cNvPr id="21" name="sketch line">
            <a:extLst>
              <a:ext uri="{FF2B5EF4-FFF2-40B4-BE49-F238E27FC236}">
                <a16:creationId xmlns:a16="http://schemas.microsoft.com/office/drawing/2014/main" id="{0059B5C0-FEC8-4370-AF45-02E3AEF6F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659144"/>
            <a:ext cx="3566160" cy="18288"/>
          </a:xfrm>
          <a:custGeom>
            <a:avLst/>
            <a:gdLst>
              <a:gd name="connsiteX0" fmla="*/ 0 w 3566160"/>
              <a:gd name="connsiteY0" fmla="*/ 0 h 18288"/>
              <a:gd name="connsiteX1" fmla="*/ 665683 w 3566160"/>
              <a:gd name="connsiteY1" fmla="*/ 0 h 18288"/>
              <a:gd name="connsiteX2" fmla="*/ 1331366 w 3566160"/>
              <a:gd name="connsiteY2" fmla="*/ 0 h 18288"/>
              <a:gd name="connsiteX3" fmla="*/ 1818742 w 3566160"/>
              <a:gd name="connsiteY3" fmla="*/ 0 h 18288"/>
              <a:gd name="connsiteX4" fmla="*/ 2413102 w 3566160"/>
              <a:gd name="connsiteY4" fmla="*/ 0 h 18288"/>
              <a:gd name="connsiteX5" fmla="*/ 2936138 w 3566160"/>
              <a:gd name="connsiteY5" fmla="*/ 0 h 18288"/>
              <a:gd name="connsiteX6" fmla="*/ 3566160 w 3566160"/>
              <a:gd name="connsiteY6" fmla="*/ 0 h 18288"/>
              <a:gd name="connsiteX7" fmla="*/ 3566160 w 3566160"/>
              <a:gd name="connsiteY7" fmla="*/ 18288 h 18288"/>
              <a:gd name="connsiteX8" fmla="*/ 2971800 w 3566160"/>
              <a:gd name="connsiteY8" fmla="*/ 18288 h 18288"/>
              <a:gd name="connsiteX9" fmla="*/ 2448763 w 3566160"/>
              <a:gd name="connsiteY9" fmla="*/ 18288 h 18288"/>
              <a:gd name="connsiteX10" fmla="*/ 1854403 w 3566160"/>
              <a:gd name="connsiteY10" fmla="*/ 18288 h 18288"/>
              <a:gd name="connsiteX11" fmla="*/ 1295705 w 3566160"/>
              <a:gd name="connsiteY11" fmla="*/ 18288 h 18288"/>
              <a:gd name="connsiteX12" fmla="*/ 772668 w 3566160"/>
              <a:gd name="connsiteY12" fmla="*/ 18288 h 18288"/>
              <a:gd name="connsiteX13" fmla="*/ 0 w 3566160"/>
              <a:gd name="connsiteY13" fmla="*/ 18288 h 18288"/>
              <a:gd name="connsiteX14" fmla="*/ 0 w 356616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75FAC7-7188-CF27-B582-7AC550A140BB}"/>
              </a:ext>
            </a:extLst>
          </p:cNvPr>
          <p:cNvSpPr>
            <a:spLocks noGrp="1"/>
          </p:cNvSpPr>
          <p:nvPr>
            <p:ph idx="1"/>
          </p:nvPr>
        </p:nvSpPr>
        <p:spPr>
          <a:xfrm>
            <a:off x="630936" y="2807167"/>
            <a:ext cx="3895522" cy="3386399"/>
          </a:xfrm>
        </p:spPr>
        <p:txBody>
          <a:bodyPr vert="horz" lIns="91440" tIns="45720" rIns="91440" bIns="45720" rtlCol="0" anchor="t">
            <a:normAutofit/>
          </a:bodyPr>
          <a:lstStyle/>
          <a:p>
            <a:r>
              <a:rPr lang="en-US" sz="1700"/>
              <a:t>The Materials Sector has a market cap of roughly 2.34 T and encompasses about 1.66% of the SP500 (1.42% in SIM portfolio)</a:t>
            </a:r>
          </a:p>
          <a:p>
            <a:r>
              <a:rPr lang="en-US" sz="1700"/>
              <a:t>Industries in the sector include chemicals, gold, copper, building / construction materials, lumber / paper etc. </a:t>
            </a:r>
          </a:p>
          <a:p>
            <a:r>
              <a:rPr lang="en-US" sz="1700"/>
              <a:t>The largest companies in the sector include: Linde (LIN) 220 B; Sherwin-Williams (SHW) 85 B, </a:t>
            </a:r>
            <a:r>
              <a:rPr lang="en-US" sz="1700" err="1"/>
              <a:t>EcoLab</a:t>
            </a:r>
            <a:r>
              <a:rPr lang="en-US" sz="1700"/>
              <a:t> (ECL) 78 B,</a:t>
            </a:r>
            <a:r>
              <a:rPr lang="en-US" sz="1700">
                <a:ea typeface="+mn-lt"/>
                <a:cs typeface="+mn-lt"/>
              </a:rPr>
              <a:t> Freeport-McMoRan (FCX) 65 B </a:t>
            </a:r>
            <a:endParaRPr lang="en-US" sz="1700"/>
          </a:p>
          <a:p>
            <a:endParaRPr lang="en-US" sz="1700"/>
          </a:p>
          <a:p>
            <a:endParaRPr lang="en-US" sz="1700"/>
          </a:p>
          <a:p>
            <a:endParaRPr lang="en-US" sz="1700"/>
          </a:p>
        </p:txBody>
      </p:sp>
      <p:pic>
        <p:nvPicPr>
          <p:cNvPr id="5" name="Picture 4" descr="A blue and white logo&#10;&#10;AI-generated content may be incorrect.">
            <a:extLst>
              <a:ext uri="{FF2B5EF4-FFF2-40B4-BE49-F238E27FC236}">
                <a16:creationId xmlns:a16="http://schemas.microsoft.com/office/drawing/2014/main" id="{CCA0B161-5E9D-4312-9A00-2539CA536628}"/>
              </a:ext>
            </a:extLst>
          </p:cNvPr>
          <p:cNvPicPr>
            <a:picLocks noChangeAspect="1"/>
          </p:cNvPicPr>
          <p:nvPr/>
        </p:nvPicPr>
        <p:blipFill>
          <a:blip r:embed="rId2"/>
          <a:stretch>
            <a:fillRect/>
          </a:stretch>
        </p:blipFill>
        <p:spPr>
          <a:xfrm>
            <a:off x="4992624" y="342900"/>
            <a:ext cx="3099816" cy="3099816"/>
          </a:xfrm>
          <a:prstGeom prst="rect">
            <a:avLst/>
          </a:prstGeom>
        </p:spPr>
      </p:pic>
      <p:pic>
        <p:nvPicPr>
          <p:cNvPr id="4" name="Picture 3" descr="A blue and white logo&#10;&#10;AI-generated content may be incorrect.">
            <a:extLst>
              <a:ext uri="{FF2B5EF4-FFF2-40B4-BE49-F238E27FC236}">
                <a16:creationId xmlns:a16="http://schemas.microsoft.com/office/drawing/2014/main" id="{84FA4754-441F-5B7D-C5F9-B170C557563C}"/>
              </a:ext>
            </a:extLst>
          </p:cNvPr>
          <p:cNvPicPr>
            <a:picLocks noChangeAspect="1"/>
          </p:cNvPicPr>
          <p:nvPr/>
        </p:nvPicPr>
        <p:blipFill>
          <a:blip r:embed="rId3"/>
          <a:stretch>
            <a:fillRect/>
          </a:stretch>
        </p:blipFill>
        <p:spPr>
          <a:xfrm>
            <a:off x="8247888" y="539475"/>
            <a:ext cx="3785616" cy="1892808"/>
          </a:xfrm>
          <a:prstGeom prst="rect">
            <a:avLst/>
          </a:prstGeom>
        </p:spPr>
      </p:pic>
      <p:pic>
        <p:nvPicPr>
          <p:cNvPr id="6" name="Picture 5" descr="A logo for a company&#10;&#10;AI-generated content may be incorrect.">
            <a:extLst>
              <a:ext uri="{FF2B5EF4-FFF2-40B4-BE49-F238E27FC236}">
                <a16:creationId xmlns:a16="http://schemas.microsoft.com/office/drawing/2014/main" id="{7BC2FDCB-18A7-A85F-F7DE-75ED4B67FCED}"/>
              </a:ext>
            </a:extLst>
          </p:cNvPr>
          <p:cNvPicPr>
            <a:picLocks noChangeAspect="1"/>
          </p:cNvPicPr>
          <p:nvPr/>
        </p:nvPicPr>
        <p:blipFill>
          <a:blip r:embed="rId4"/>
          <a:stretch>
            <a:fillRect/>
          </a:stretch>
        </p:blipFill>
        <p:spPr>
          <a:xfrm>
            <a:off x="4992624" y="4158809"/>
            <a:ext cx="3099816" cy="1671469"/>
          </a:xfrm>
          <a:prstGeom prst="rect">
            <a:avLst/>
          </a:prstGeom>
        </p:spPr>
      </p:pic>
      <p:pic>
        <p:nvPicPr>
          <p:cNvPr id="7" name="Picture 6" descr="A blue and black logo&#10;&#10;AI-generated content may be incorrect.">
            <a:extLst>
              <a:ext uri="{FF2B5EF4-FFF2-40B4-BE49-F238E27FC236}">
                <a16:creationId xmlns:a16="http://schemas.microsoft.com/office/drawing/2014/main" id="{BDC6016A-58D5-8D4C-6931-B48834E96861}"/>
              </a:ext>
            </a:extLst>
          </p:cNvPr>
          <p:cNvPicPr>
            <a:picLocks noChangeAspect="1"/>
          </p:cNvPicPr>
          <p:nvPr/>
        </p:nvPicPr>
        <p:blipFill>
          <a:blip r:embed="rId5"/>
          <a:stretch>
            <a:fillRect/>
          </a:stretch>
        </p:blipFill>
        <p:spPr>
          <a:xfrm>
            <a:off x="8529792" y="2971759"/>
            <a:ext cx="3221807" cy="3221807"/>
          </a:xfrm>
          <a:prstGeom prst="rect">
            <a:avLst/>
          </a:prstGeom>
        </p:spPr>
      </p:pic>
    </p:spTree>
    <p:extLst>
      <p:ext uri="{BB962C8B-B14F-4D97-AF65-F5344CB8AC3E}">
        <p14:creationId xmlns:p14="http://schemas.microsoft.com/office/powerpoint/2010/main" val="62440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3E991-90EE-E610-40D5-196D2B8270E8}"/>
              </a:ext>
            </a:extLst>
          </p:cNvPr>
          <p:cNvSpPr>
            <a:spLocks noGrp="1"/>
          </p:cNvSpPr>
          <p:nvPr>
            <p:ph type="title"/>
          </p:nvPr>
        </p:nvSpPr>
        <p:spPr>
          <a:xfrm>
            <a:off x="1144506" y="457201"/>
            <a:ext cx="4065669" cy="1933574"/>
          </a:xfrm>
        </p:spPr>
        <p:txBody>
          <a:bodyPr anchor="b">
            <a:normAutofit/>
          </a:bodyPr>
          <a:lstStyle/>
          <a:p>
            <a:r>
              <a:rPr lang="en-US" sz="4000"/>
              <a:t>Materials Sector full list </a:t>
            </a:r>
          </a:p>
        </p:txBody>
      </p:sp>
      <p:sp>
        <p:nvSpPr>
          <p:cNvPr id="9" name="Content Placeholder 8">
            <a:extLst>
              <a:ext uri="{FF2B5EF4-FFF2-40B4-BE49-F238E27FC236}">
                <a16:creationId xmlns:a16="http://schemas.microsoft.com/office/drawing/2014/main" id="{D6C14D18-30E2-137A-0314-02CC9B099D3D}"/>
              </a:ext>
            </a:extLst>
          </p:cNvPr>
          <p:cNvSpPr>
            <a:spLocks noGrp="1"/>
          </p:cNvSpPr>
          <p:nvPr>
            <p:ph idx="1"/>
          </p:nvPr>
        </p:nvSpPr>
        <p:spPr>
          <a:xfrm>
            <a:off x="1144505" y="2714625"/>
            <a:ext cx="4065668" cy="3023566"/>
          </a:xfrm>
        </p:spPr>
        <p:txBody>
          <a:bodyPr vert="horz" lIns="91440" tIns="45720" rIns="91440" bIns="45720" rtlCol="0" anchor="t">
            <a:normAutofit/>
          </a:bodyPr>
          <a:lstStyle/>
          <a:p>
            <a:pPr marL="0" indent="0">
              <a:buNone/>
            </a:pPr>
            <a:r>
              <a:rPr lang="en-US" sz="2000"/>
              <a:t>Subsectors represented:</a:t>
            </a:r>
            <a:endParaRPr lang="en-US"/>
          </a:p>
          <a:p>
            <a:r>
              <a:rPr lang="en-US" sz="1600"/>
              <a:t>Chemicals</a:t>
            </a:r>
          </a:p>
          <a:p>
            <a:r>
              <a:rPr lang="en-US" sz="1600"/>
              <a:t>Construction Materials</a:t>
            </a:r>
          </a:p>
          <a:p>
            <a:r>
              <a:rPr lang="en-US" sz="1600"/>
              <a:t>Containers &amp; Packaging </a:t>
            </a:r>
          </a:p>
          <a:p>
            <a:r>
              <a:rPr lang="en-US" sz="1600"/>
              <a:t>Metals &amp; Mining</a:t>
            </a:r>
          </a:p>
          <a:p>
            <a:r>
              <a:rPr lang="en-US" sz="1600"/>
              <a:t>Paper &amp; Forest Products</a:t>
            </a:r>
          </a:p>
          <a:p>
            <a:endParaRPr lang="en-US" sz="2000"/>
          </a:p>
          <a:p>
            <a:pPr lvl="1">
              <a:buFont typeface="Courier New" panose="020B0604020202020204" pitchFamily="34" charset="0"/>
              <a:buChar char="o"/>
            </a:pPr>
            <a:endParaRPr lang="en-US" sz="1600"/>
          </a:p>
        </p:txBody>
      </p:sp>
      <p:pic>
        <p:nvPicPr>
          <p:cNvPr id="5" name="Picture 4" descr="A screenshot of a computer&#10;&#10;AI-generated content may be incorrect.">
            <a:extLst>
              <a:ext uri="{FF2B5EF4-FFF2-40B4-BE49-F238E27FC236}">
                <a16:creationId xmlns:a16="http://schemas.microsoft.com/office/drawing/2014/main" id="{FD3A50FE-D7D8-B03A-82F7-0CB14383CA29}"/>
              </a:ext>
            </a:extLst>
          </p:cNvPr>
          <p:cNvPicPr>
            <a:picLocks noChangeAspect="1"/>
          </p:cNvPicPr>
          <p:nvPr/>
        </p:nvPicPr>
        <p:blipFill>
          <a:blip r:embed="rId2"/>
          <a:stretch>
            <a:fillRect/>
          </a:stretch>
        </p:blipFill>
        <p:spPr>
          <a:xfrm>
            <a:off x="5534026" y="1107280"/>
            <a:ext cx="2682054" cy="4414904"/>
          </a:xfrm>
          <a:prstGeom prst="rect">
            <a:avLst/>
          </a:prstGeom>
        </p:spPr>
      </p:pic>
      <p:pic>
        <p:nvPicPr>
          <p:cNvPr id="4" name="Content Placeholder 3" descr="A screenshot of a list of logos&#10;&#10;AI-generated content may be incorrect.">
            <a:extLst>
              <a:ext uri="{FF2B5EF4-FFF2-40B4-BE49-F238E27FC236}">
                <a16:creationId xmlns:a16="http://schemas.microsoft.com/office/drawing/2014/main" id="{B0B9093F-B1FC-E305-EAEE-C454B2F95E05}"/>
              </a:ext>
            </a:extLst>
          </p:cNvPr>
          <p:cNvPicPr>
            <a:picLocks noChangeAspect="1"/>
          </p:cNvPicPr>
          <p:nvPr/>
        </p:nvPicPr>
        <p:blipFill>
          <a:blip r:embed="rId3"/>
          <a:stretch>
            <a:fillRect/>
          </a:stretch>
        </p:blipFill>
        <p:spPr>
          <a:xfrm>
            <a:off x="8537813" y="1267359"/>
            <a:ext cx="2682054" cy="4094739"/>
          </a:xfrm>
          <a:prstGeom prst="rect">
            <a:avLst/>
          </a:prstGeom>
        </p:spPr>
      </p:pic>
      <p:sp>
        <p:nvSpPr>
          <p:cNvPr id="14" name="Rectangle 13">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56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32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4354A-292B-F499-2A22-D91BB71516E9}"/>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S&amp;P 500 Sector Weighting </a:t>
            </a:r>
          </a:p>
        </p:txBody>
      </p:sp>
      <p:pic>
        <p:nvPicPr>
          <p:cNvPr id="4" name="Content Placeholder 3" descr="A pie chart with many different colored circles&#10;&#10;AI-generated content may be incorrect.">
            <a:extLst>
              <a:ext uri="{FF2B5EF4-FFF2-40B4-BE49-F238E27FC236}">
                <a16:creationId xmlns:a16="http://schemas.microsoft.com/office/drawing/2014/main" id="{D6F6C4FD-5094-CE13-5477-65F206FFF240}"/>
              </a:ext>
            </a:extLst>
          </p:cNvPr>
          <p:cNvPicPr>
            <a:picLocks noGrp="1" noChangeAspect="1"/>
          </p:cNvPicPr>
          <p:nvPr>
            <p:ph idx="1"/>
          </p:nvPr>
        </p:nvPicPr>
        <p:blipFill>
          <a:blip r:embed="rId2"/>
          <a:stretch>
            <a:fillRect/>
          </a:stretch>
        </p:blipFill>
        <p:spPr>
          <a:xfrm>
            <a:off x="715748" y="2435674"/>
            <a:ext cx="5131088" cy="3489140"/>
          </a:xfrm>
          <a:prstGeom prst="rect">
            <a:avLst/>
          </a:prstGeom>
        </p:spPr>
      </p:pic>
      <p:pic>
        <p:nvPicPr>
          <p:cNvPr id="5" name="Picture 4" descr="A screenshot of a list of information&#10;&#10;AI-generated content may be incorrect.">
            <a:extLst>
              <a:ext uri="{FF2B5EF4-FFF2-40B4-BE49-F238E27FC236}">
                <a16:creationId xmlns:a16="http://schemas.microsoft.com/office/drawing/2014/main" id="{75548A2C-D218-0EEC-13E5-4831D2E390BD}"/>
              </a:ext>
            </a:extLst>
          </p:cNvPr>
          <p:cNvPicPr>
            <a:picLocks noChangeAspect="1"/>
          </p:cNvPicPr>
          <p:nvPr/>
        </p:nvPicPr>
        <p:blipFill>
          <a:blip r:embed="rId3"/>
          <a:stretch>
            <a:fillRect/>
          </a:stretch>
        </p:blipFill>
        <p:spPr>
          <a:xfrm>
            <a:off x="6345165" y="2217815"/>
            <a:ext cx="4920407" cy="3997831"/>
          </a:xfrm>
          <a:prstGeom prst="rect">
            <a:avLst/>
          </a:prstGeom>
        </p:spPr>
      </p:pic>
    </p:spTree>
    <p:extLst>
      <p:ext uri="{BB962C8B-B14F-4D97-AF65-F5344CB8AC3E}">
        <p14:creationId xmlns:p14="http://schemas.microsoft.com/office/powerpoint/2010/main" val="399978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C5F36E-5855-AEB0-DF89-E8975C82E431}"/>
              </a:ext>
            </a:extLst>
          </p:cNvPr>
          <p:cNvSpPr>
            <a:spLocks noGrp="1"/>
          </p:cNvSpPr>
          <p:nvPr>
            <p:ph type="title"/>
          </p:nvPr>
        </p:nvSpPr>
        <p:spPr>
          <a:xfrm>
            <a:off x="1136397" y="502020"/>
            <a:ext cx="5323715" cy="1642970"/>
          </a:xfrm>
        </p:spPr>
        <p:txBody>
          <a:bodyPr anchor="b">
            <a:normAutofit/>
          </a:bodyPr>
          <a:lstStyle/>
          <a:p>
            <a:r>
              <a:rPr lang="en-US" sz="4000"/>
              <a:t>Business Analysis </a:t>
            </a:r>
          </a:p>
        </p:txBody>
      </p:sp>
      <p:sp>
        <p:nvSpPr>
          <p:cNvPr id="3" name="Content Placeholder 2">
            <a:extLst>
              <a:ext uri="{FF2B5EF4-FFF2-40B4-BE49-F238E27FC236}">
                <a16:creationId xmlns:a16="http://schemas.microsoft.com/office/drawing/2014/main" id="{E90EC95A-70AD-4C47-A432-6F82EA30D9B8}"/>
              </a:ext>
            </a:extLst>
          </p:cNvPr>
          <p:cNvSpPr>
            <a:spLocks noGrp="1"/>
          </p:cNvSpPr>
          <p:nvPr>
            <p:ph idx="1"/>
          </p:nvPr>
        </p:nvSpPr>
        <p:spPr>
          <a:xfrm>
            <a:off x="1138520" y="2405894"/>
            <a:ext cx="5513692" cy="3938494"/>
          </a:xfrm>
        </p:spPr>
        <p:txBody>
          <a:bodyPr vert="horz" lIns="91440" tIns="45720" rIns="91440" bIns="45720" rtlCol="0" anchor="t">
            <a:normAutofit/>
          </a:bodyPr>
          <a:lstStyle/>
          <a:p>
            <a:r>
              <a:rPr lang="en-US" sz="1400">
                <a:ea typeface="+mn-lt"/>
                <a:cs typeface="+mn-lt"/>
              </a:rPr>
              <a:t>"These industries operate in global markets, and demand for these goods tends to be highly dependent on the state of the global economy. For example, construction materials are likely to be in higher demand when the economy is booming. For that reason, materials are inherently a cyclical sector—rising and falling with the strength of demand for these goods in the US and globally."</a:t>
            </a:r>
          </a:p>
          <a:p>
            <a:r>
              <a:rPr lang="en-US" sz="1400">
                <a:ea typeface="+mn-lt"/>
                <a:cs typeface="+mn-lt"/>
              </a:rPr>
              <a:t>"One uncertainty that may impact the sector in the year ahead is tariff policy, given the incoming administration’s proposal to levy new tariffs on all Chinese imports, and given China’s importance as a key consumer of materials. While it can be difficult to make predictions about the ramifications of public policy, especially since outcomes are often quite different than expected, I aim to monitor developments carefully and manage risk accordingly."</a:t>
            </a:r>
          </a:p>
          <a:p>
            <a:pPr marL="0" indent="0">
              <a:buNone/>
            </a:pPr>
            <a:r>
              <a:rPr lang="en-US" sz="1400"/>
              <a:t> -Fidelity </a:t>
            </a:r>
          </a:p>
          <a:p>
            <a:pPr marL="0" indent="0">
              <a:buNone/>
            </a:pPr>
            <a:endParaRPr lang="en-US" sz="1100"/>
          </a:p>
          <a:p>
            <a:pPr marL="0" indent="0">
              <a:buNone/>
            </a:pPr>
            <a:endParaRPr lang="en-US" sz="1100"/>
          </a:p>
          <a:p>
            <a:pPr marL="0" indent="0">
              <a:buNone/>
            </a:pPr>
            <a:r>
              <a:rPr lang="en-US" sz="1100"/>
              <a:t> ​ </a:t>
            </a:r>
          </a:p>
        </p:txBody>
      </p:sp>
      <p:sp>
        <p:nvSpPr>
          <p:cNvPr id="18" name="Rectangle 1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yellow and black text&#10;&#10;AI-generated content may be incorrect.">
            <a:extLst>
              <a:ext uri="{FF2B5EF4-FFF2-40B4-BE49-F238E27FC236}">
                <a16:creationId xmlns:a16="http://schemas.microsoft.com/office/drawing/2014/main" id="{0D8C74C0-F01C-993D-BD88-C64E3892D27A}"/>
              </a:ext>
            </a:extLst>
          </p:cNvPr>
          <p:cNvPicPr>
            <a:picLocks noChangeAspect="1"/>
          </p:cNvPicPr>
          <p:nvPr/>
        </p:nvPicPr>
        <p:blipFill>
          <a:blip r:embed="rId2"/>
          <a:stretch>
            <a:fillRect/>
          </a:stretch>
        </p:blipFill>
        <p:spPr>
          <a:xfrm>
            <a:off x="7075967" y="2814154"/>
            <a:ext cx="4170530" cy="1261585"/>
          </a:xfrm>
          <a:prstGeom prst="rect">
            <a:avLst/>
          </a:prstGeom>
        </p:spPr>
      </p:pic>
    </p:spTree>
    <p:extLst>
      <p:ext uri="{BB962C8B-B14F-4D97-AF65-F5344CB8AC3E}">
        <p14:creationId xmlns:p14="http://schemas.microsoft.com/office/powerpoint/2010/main" val="127907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 name="Freeform: Shape 50">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2" name="Freeform: Shape 51">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FC9486-B4E5-93DE-3B81-BF10EFA03E71}"/>
              </a:ext>
            </a:extLst>
          </p:cNvPr>
          <p:cNvSpPr>
            <a:spLocks noGrp="1"/>
          </p:cNvSpPr>
          <p:nvPr>
            <p:ph type="title"/>
          </p:nvPr>
        </p:nvSpPr>
        <p:spPr>
          <a:xfrm>
            <a:off x="371094" y="1161288"/>
            <a:ext cx="3438144" cy="1239012"/>
          </a:xfrm>
        </p:spPr>
        <p:txBody>
          <a:bodyPr anchor="ctr">
            <a:normAutofit/>
          </a:bodyPr>
          <a:lstStyle/>
          <a:p>
            <a:r>
              <a:rPr lang="en-US" sz="2800"/>
              <a:t>Business Analysis:</a:t>
            </a:r>
            <a:br>
              <a:rPr lang="en-US" sz="2800"/>
            </a:br>
            <a:r>
              <a:rPr lang="en-US" sz="2800"/>
              <a:t>Demand Analysis </a:t>
            </a:r>
          </a:p>
        </p:txBody>
      </p:sp>
      <p:sp>
        <p:nvSpPr>
          <p:cNvPr id="53" name="Rectangle 52">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4" name="Rectangle 5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AD96B4B-8AAA-9806-09D2-FD0C5EE5B216}"/>
              </a:ext>
            </a:extLst>
          </p:cNvPr>
          <p:cNvSpPr>
            <a:spLocks noGrp="1"/>
          </p:cNvSpPr>
          <p:nvPr>
            <p:ph idx="1"/>
          </p:nvPr>
        </p:nvSpPr>
        <p:spPr>
          <a:xfrm>
            <a:off x="371094" y="2718054"/>
            <a:ext cx="3438906" cy="3207258"/>
          </a:xfrm>
        </p:spPr>
        <p:txBody>
          <a:bodyPr vert="horz" lIns="91440" tIns="45720" rIns="91440" bIns="45720" rtlCol="0" anchor="t">
            <a:normAutofit/>
          </a:bodyPr>
          <a:lstStyle/>
          <a:p>
            <a:r>
              <a:rPr lang="en-US" sz="1400"/>
              <a:t>Highly Cyclical</a:t>
            </a:r>
          </a:p>
          <a:p>
            <a:r>
              <a:rPr lang="en-US" sz="1400"/>
              <a:t>Mature (Ex: metals, chemicals, etc.) </a:t>
            </a:r>
          </a:p>
          <a:p>
            <a:endParaRPr lang="en-US" sz="1400"/>
          </a:p>
          <a:p>
            <a:r>
              <a:rPr lang="en-US" sz="1400"/>
              <a:t>Low demand in recessions</a:t>
            </a:r>
          </a:p>
          <a:p>
            <a:r>
              <a:rPr lang="en-US" sz="1400"/>
              <a:t>High demand during Economic expansions</a:t>
            </a:r>
          </a:p>
          <a:p>
            <a:endParaRPr lang="en-US" sz="1400"/>
          </a:p>
          <a:p>
            <a:r>
              <a:rPr lang="en-US" sz="1400"/>
              <a:t>High Sensitivity </a:t>
            </a:r>
          </a:p>
          <a:p>
            <a:r>
              <a:rPr lang="en-US" sz="1400"/>
              <a:t>Affected greatly by external forces</a:t>
            </a:r>
          </a:p>
          <a:p>
            <a:r>
              <a:rPr lang="en-US" sz="1400"/>
              <a:t>Tariffs</a:t>
            </a:r>
          </a:p>
          <a:p>
            <a:endParaRPr lang="en-US" sz="1400"/>
          </a:p>
          <a:p>
            <a:endParaRPr lang="en-US" sz="1400"/>
          </a:p>
        </p:txBody>
      </p:sp>
      <p:pic>
        <p:nvPicPr>
          <p:cNvPr id="4" name="Picture 3" descr="2024 stock market report | Fidelity">
            <a:extLst>
              <a:ext uri="{FF2B5EF4-FFF2-40B4-BE49-F238E27FC236}">
                <a16:creationId xmlns:a16="http://schemas.microsoft.com/office/drawing/2014/main" id="{E198783E-155D-922C-80EF-747185DD13E7}"/>
              </a:ext>
            </a:extLst>
          </p:cNvPr>
          <p:cNvPicPr>
            <a:picLocks noChangeAspect="1"/>
          </p:cNvPicPr>
          <p:nvPr/>
        </p:nvPicPr>
        <p:blipFill>
          <a:blip r:embed="rId2"/>
          <a:stretch>
            <a:fillRect/>
          </a:stretch>
        </p:blipFill>
        <p:spPr>
          <a:xfrm>
            <a:off x="4901184" y="1740138"/>
            <a:ext cx="6922008" cy="3478308"/>
          </a:xfrm>
          <a:prstGeom prst="rect">
            <a:avLst/>
          </a:prstGeom>
        </p:spPr>
      </p:pic>
    </p:spTree>
    <p:extLst>
      <p:ext uri="{BB962C8B-B14F-4D97-AF65-F5344CB8AC3E}">
        <p14:creationId xmlns:p14="http://schemas.microsoft.com/office/powerpoint/2010/main" val="395172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B9BD76-69C4-3957-2A0E-7DA130DCECD8}"/>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a:normAutofit/>
          </a:bodyPr>
          <a:lstStyle/>
          <a:p>
            <a:pPr algn="ctr"/>
            <a:r>
              <a:rPr lang="en-US" sz="3600">
                <a:solidFill>
                  <a:srgbClr val="3F3F3F"/>
                </a:solidFill>
              </a:rPr>
              <a:t>Business Analysis</a:t>
            </a:r>
          </a:p>
        </p:txBody>
      </p:sp>
      <p:sp>
        <p:nvSpPr>
          <p:cNvPr id="3" name="Content Placeholder 2">
            <a:extLst>
              <a:ext uri="{FF2B5EF4-FFF2-40B4-BE49-F238E27FC236}">
                <a16:creationId xmlns:a16="http://schemas.microsoft.com/office/drawing/2014/main" id="{74D56F02-40DA-42FC-2DF1-9EA321230120}"/>
              </a:ext>
            </a:extLst>
          </p:cNvPr>
          <p:cNvSpPr>
            <a:spLocks noGrp="1"/>
          </p:cNvSpPr>
          <p:nvPr>
            <p:ph sz="half" idx="1"/>
          </p:nvPr>
        </p:nvSpPr>
        <p:spPr>
          <a:xfrm>
            <a:off x="1476915" y="2888250"/>
            <a:ext cx="4297351" cy="2959777"/>
          </a:xfrm>
        </p:spPr>
        <p:txBody>
          <a:bodyPr vert="horz" lIns="91440" tIns="45720" rIns="91440" bIns="45720" rtlCol="0" anchor="t">
            <a:normAutofit/>
          </a:bodyPr>
          <a:lstStyle/>
          <a:p>
            <a:pPr marL="0" indent="0">
              <a:buNone/>
            </a:pPr>
            <a:r>
              <a:rPr lang="en-US" sz="1700">
                <a:latin typeface="Aptos Display"/>
              </a:rPr>
              <a:t>Supply analysis</a:t>
            </a:r>
            <a:endParaRPr lang="en-US" sz="1700"/>
          </a:p>
          <a:p>
            <a:pPr marL="342900" indent="-342900"/>
            <a:r>
              <a:rPr lang="en-US" sz="1700">
                <a:latin typeface="Aptos Display"/>
              </a:rPr>
              <a:t>Continuous, yet lagging investment due to high capital expenditure and lead times.</a:t>
            </a:r>
          </a:p>
          <a:p>
            <a:pPr marL="0" indent="0">
              <a:buNone/>
            </a:pPr>
            <a:endParaRPr lang="en-US" sz="1700">
              <a:latin typeface="Aptos Display"/>
            </a:endParaRPr>
          </a:p>
          <a:p>
            <a:pPr marL="342900" indent="-342900"/>
            <a:r>
              <a:rPr lang="en-US" sz="1700">
                <a:latin typeface="Aptos Display"/>
              </a:rPr>
              <a:t>Resilient Supply chains (Mostly)</a:t>
            </a:r>
          </a:p>
          <a:p>
            <a:pPr marL="0" indent="0">
              <a:buNone/>
            </a:pPr>
            <a:endParaRPr lang="en-US" sz="1700">
              <a:latin typeface="Aptos Display"/>
            </a:endParaRPr>
          </a:p>
          <a:p>
            <a:pPr marL="342900" indent="-342900"/>
            <a:r>
              <a:rPr lang="en-US" sz="1700">
                <a:latin typeface="Aptos Display"/>
              </a:rPr>
              <a:t>Production costs highly dependent on energy costs and labor</a:t>
            </a:r>
          </a:p>
          <a:p>
            <a:pPr marL="342900" indent="-342900"/>
            <a:endParaRPr lang="en-US" sz="1700">
              <a:latin typeface="Aptos Display"/>
            </a:endParaRPr>
          </a:p>
          <a:p>
            <a:endParaRPr lang="en-US" sz="1700">
              <a:latin typeface="Aptos" panose="020B0004020202020204"/>
            </a:endParaRPr>
          </a:p>
        </p:txBody>
      </p:sp>
      <p:cxnSp>
        <p:nvCxnSpPr>
          <p:cNvPr id="26" name="Straight Connector 25">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0D428FBB-C7C0-D70F-49F7-2027FAE94E5E}"/>
              </a:ext>
            </a:extLst>
          </p:cNvPr>
          <p:cNvSpPr>
            <a:spLocks noGrp="1"/>
          </p:cNvSpPr>
          <p:nvPr>
            <p:ph sz="half" idx="2"/>
          </p:nvPr>
        </p:nvSpPr>
        <p:spPr>
          <a:xfrm>
            <a:off x="6417731" y="2888250"/>
            <a:ext cx="4292594" cy="2959778"/>
          </a:xfrm>
        </p:spPr>
        <p:txBody>
          <a:bodyPr vert="horz" lIns="91440" tIns="45720" rIns="91440" bIns="45720" rtlCol="0" anchor="t">
            <a:normAutofit/>
          </a:bodyPr>
          <a:lstStyle/>
          <a:p>
            <a:pPr marL="0" indent="0">
              <a:buNone/>
            </a:pPr>
            <a:r>
              <a:rPr lang="en-US" sz="1600">
                <a:latin typeface="Aptos Display"/>
              </a:rPr>
              <a:t>Profitability Drivers</a:t>
            </a:r>
          </a:p>
          <a:p>
            <a:pPr marL="457200" indent="-457200"/>
            <a:r>
              <a:rPr lang="en-US" sz="1600">
                <a:latin typeface="Aptos Display"/>
              </a:rPr>
              <a:t>Commodity pricing </a:t>
            </a:r>
          </a:p>
          <a:p>
            <a:pPr marL="457200" indent="-457200"/>
            <a:endParaRPr lang="en-US" sz="1600">
              <a:latin typeface="Aptos Display"/>
            </a:endParaRPr>
          </a:p>
          <a:p>
            <a:pPr marL="457200" indent="-457200"/>
            <a:r>
              <a:rPr lang="en-US" sz="1600">
                <a:latin typeface="Aptos Display"/>
              </a:rPr>
              <a:t>Commodity materials which carry a lower pricing power (Ex: steel, many industrial chemicals)</a:t>
            </a:r>
          </a:p>
          <a:p>
            <a:pPr marL="0" indent="0">
              <a:buNone/>
            </a:pPr>
            <a:endParaRPr lang="en-US" sz="1600">
              <a:latin typeface="Aptos Display"/>
            </a:endParaRPr>
          </a:p>
          <a:p>
            <a:pPr marL="457200" indent="-457200"/>
            <a:r>
              <a:rPr lang="en-US" sz="1600">
                <a:latin typeface="Aptos Display"/>
              </a:rPr>
              <a:t>Specialty and niche materials which carry a higher pricing power  (Ex: Industrial gases)</a:t>
            </a:r>
          </a:p>
          <a:p>
            <a:pPr marL="0" indent="0">
              <a:buNone/>
            </a:pPr>
            <a:endParaRPr lang="en-US" sz="1600">
              <a:latin typeface="Aptos Display"/>
            </a:endParaRPr>
          </a:p>
        </p:txBody>
      </p:sp>
    </p:spTree>
    <p:extLst>
      <p:ext uri="{BB962C8B-B14F-4D97-AF65-F5344CB8AC3E}">
        <p14:creationId xmlns:p14="http://schemas.microsoft.com/office/powerpoint/2010/main" val="7951044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56CAFE4-342C-8CE9-ACC3-854862152B7D}"/>
              </a:ext>
            </a:extLst>
          </p:cNvPr>
          <p:cNvPicPr>
            <a:picLocks noChangeAspect="1"/>
          </p:cNvPicPr>
          <p:nvPr/>
        </p:nvPicPr>
        <p:blipFill>
          <a:blip r:embed="rId2">
            <a:duotone>
              <a:prstClr val="black"/>
              <a:schemeClr val="tx2">
                <a:tint val="45000"/>
                <a:satMod val="400000"/>
              </a:schemeClr>
            </a:duotone>
            <a:alphaModFix amt="25000"/>
          </a:blip>
          <a:srcRect t="10432" b="14568"/>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CB5EB611-1B60-A498-C2DA-F3D315DBDE67}"/>
              </a:ext>
            </a:extLst>
          </p:cNvPr>
          <p:cNvSpPr>
            <a:spLocks noGrp="1"/>
          </p:cNvSpPr>
          <p:nvPr>
            <p:ph type="title"/>
          </p:nvPr>
        </p:nvSpPr>
        <p:spPr>
          <a:xfrm>
            <a:off x="838200" y="365125"/>
            <a:ext cx="10515600" cy="1325563"/>
          </a:xfrm>
        </p:spPr>
        <p:txBody>
          <a:bodyPr>
            <a:normAutofit/>
          </a:bodyPr>
          <a:lstStyle/>
          <a:p>
            <a:r>
              <a:rPr lang="en-US"/>
              <a:t>Competitive Landscape: Porter's 5 Forces</a:t>
            </a:r>
          </a:p>
        </p:txBody>
      </p:sp>
      <p:graphicFrame>
        <p:nvGraphicFramePr>
          <p:cNvPr id="5" name="Content Placeholder 2">
            <a:extLst>
              <a:ext uri="{FF2B5EF4-FFF2-40B4-BE49-F238E27FC236}">
                <a16:creationId xmlns:a16="http://schemas.microsoft.com/office/drawing/2014/main" id="{FFCEABB9-8D91-42CF-91D5-A729CC424097}"/>
              </a:ext>
            </a:extLst>
          </p:cNvPr>
          <p:cNvGraphicFramePr>
            <a:graphicFrameLocks noGrp="1"/>
          </p:cNvGraphicFramePr>
          <p:nvPr>
            <p:ph idx="1"/>
            <p:extLst>
              <p:ext uri="{D42A27DB-BD31-4B8C-83A1-F6EECF244321}">
                <p14:modId xmlns:p14="http://schemas.microsoft.com/office/powerpoint/2010/main" val="34979189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310186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1178</Words>
  <Application>Microsoft Office PowerPoint</Application>
  <PresentationFormat>Widescreen</PresentationFormat>
  <Paragraphs>123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Avenir Next LT Pro</vt:lpstr>
      <vt:lpstr>Calibri</vt:lpstr>
      <vt:lpstr>Courier New</vt:lpstr>
      <vt:lpstr>office theme</vt:lpstr>
      <vt:lpstr>Sector Presentation - Materials</vt:lpstr>
      <vt:lpstr>Agenda </vt:lpstr>
      <vt:lpstr>Sector Overview</vt:lpstr>
      <vt:lpstr>Materials Sector full list </vt:lpstr>
      <vt:lpstr>S&amp;P 500 Sector Weighting </vt:lpstr>
      <vt:lpstr>Business Analysis </vt:lpstr>
      <vt:lpstr>Business Analysis: Demand Analysis </vt:lpstr>
      <vt:lpstr>Business Analysis</vt:lpstr>
      <vt:lpstr>Competitive Landscape: Porter's 5 Forces</vt:lpstr>
      <vt:lpstr>Economic Analysis</vt:lpstr>
      <vt:lpstr>Economic Analysis</vt:lpstr>
      <vt:lpstr>Financial Analysis</vt:lpstr>
      <vt:lpstr>Financial Analysis – Industry Trends</vt:lpstr>
      <vt:lpstr>Valuation Analysis: Sector</vt:lpstr>
      <vt:lpstr>Valuation Analysis </vt:lpstr>
      <vt:lpstr>Sector Performance Compared to Other Sectors of the S&amp;P 500</vt:lpstr>
      <vt:lpstr>Technical Analysis</vt:lpstr>
      <vt:lpstr>Recommendation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 Kray</dc:creator>
  <cp:lastModifiedBy>Brian Kray</cp:lastModifiedBy>
  <cp:revision>41</cp:revision>
  <dcterms:created xsi:type="dcterms:W3CDTF">2025-10-23T18:32:22Z</dcterms:created>
  <dcterms:modified xsi:type="dcterms:W3CDTF">2025-10-28T22:09:05Z</dcterms:modified>
</cp:coreProperties>
</file>