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68" r:id="rId5"/>
    <p:sldId id="270" r:id="rId6"/>
    <p:sldId id="273" r:id="rId7"/>
    <p:sldId id="271" r:id="rId8"/>
    <p:sldId id="277" r:id="rId9"/>
    <p:sldId id="267" r:id="rId10"/>
    <p:sldId id="260" r:id="rId11"/>
    <p:sldId id="261" r:id="rId12"/>
    <p:sldId id="263" r:id="rId13"/>
    <p:sldId id="264" r:id="rId14"/>
    <p:sldId id="278" r:id="rId15"/>
    <p:sldId id="262" r:id="rId16"/>
    <p:sldId id="265" r:id="rId17"/>
    <p:sldId id="272" r:id="rId18"/>
    <p:sldId id="266" r:id="rId19"/>
    <p:sldId id="274" r:id="rId20"/>
    <p:sldId id="275" r:id="rId21"/>
    <p:sldId id="276"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2583D-617C-3E18-D0BE-E6D54611A98F}" v="17" dt="2025-12-02T02:08:40.635"/>
    <p1510:client id="{2471EFCB-D16F-4AAD-3F53-B2B52614276A}" v="12" dt="2025-12-02T18:32:06.902"/>
    <p1510:client id="{747049E8-717D-DFB4-3907-13122944926A}" v="1569" dt="2025-12-02T01:55:43.042"/>
    <p1510:client id="{90F98FC6-BD46-7343-BD55-92DAF4A6652C}" v="758" dt="2025-12-02T23:06:18.756"/>
    <p1510:client id="{BC8E0014-6359-164F-9844-0D3D9852E08E}" v="1502" dt="2025-12-02T01:38:14.823"/>
    <p1510:client id="{C2A91DDD-8C4F-9B35-3901-17DAF5D42CE7}" v="21" dt="2025-12-02T20:55:44.578"/>
    <p1510:client id="{D11A33B3-5B64-99C8-66AF-481321844864}" v="5" dt="2025-12-02T00:56:49.348"/>
    <p1510:client id="{D46FDE29-ED9D-D32C-CEFC-C4A8E72C1126}" v="51" dt="2025-12-02T02:11:09.242"/>
    <p1510:client id="{FE1D9C96-D598-029E-3815-9B62E879D9E3}" v="35" dt="2025-12-02T18:24:03.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720"/>
  </p:normalViewPr>
  <p:slideViewPr>
    <p:cSldViewPr snapToGrid="0">
      <p:cViewPr varScale="1">
        <p:scale>
          <a:sx n="105" d="100"/>
          <a:sy n="105" d="100"/>
        </p:scale>
        <p:origin x="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518CF-56AF-E243-8D35-DA58F65CFC66}"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2148-09F6-D449-B9F0-73AB98E8C5E4}" type="slidenum">
              <a:rPr lang="en-US" smtClean="0"/>
              <a:t>‹#›</a:t>
            </a:fld>
            <a:endParaRPr lang="en-US"/>
          </a:p>
        </p:txBody>
      </p:sp>
    </p:spTree>
    <p:extLst>
      <p:ext uri="{BB962C8B-B14F-4D97-AF65-F5344CB8AC3E}">
        <p14:creationId xmlns:p14="http://schemas.microsoft.com/office/powerpoint/2010/main" val="199810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832148-09F6-D449-B9F0-73AB98E8C5E4}" type="slidenum">
              <a:rPr lang="en-US" smtClean="0"/>
              <a:t>22</a:t>
            </a:fld>
            <a:endParaRPr lang="en-US"/>
          </a:p>
        </p:txBody>
      </p:sp>
    </p:spTree>
    <p:extLst>
      <p:ext uri="{BB962C8B-B14F-4D97-AF65-F5344CB8AC3E}">
        <p14:creationId xmlns:p14="http://schemas.microsoft.com/office/powerpoint/2010/main" val="249913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D70C-3325-90A0-FC44-4051848F51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2882A9-4DCC-CE28-BDBD-5F1854E83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F9977B-45EE-8FB1-E2E5-621E181901C7}"/>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957D1395-368B-F3DD-D7E2-4EF45FFE8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08315-134B-5160-00CC-43AA288798A0}"/>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21283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D6A5-AC02-C127-0336-4D3FDF610C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50F4F-734C-3B64-AE21-30862EE715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BB895-00F2-A813-95AD-E898D3073D67}"/>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20EDD1CB-1FC2-D641-7700-AC4815B33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FCD71-FE1D-8894-E7CA-374019303D41}"/>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53855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3C67B6-DDC9-06B4-28D6-FC19741D0A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45121-52E1-9455-DD2C-6B87849DE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45292-EBAC-A22D-4530-28CDB5B5ECA2}"/>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25D78F34-6BAF-8055-E6CC-4AD54134D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90641-F076-259F-63EB-2441153FEE41}"/>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50231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A2A8-1C99-31EA-930E-19ABF11B1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3AE878-8995-FF3D-7AD8-20D16F0973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448E7-859D-F478-85BE-D234B4AE01EC}"/>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CBAF0F2F-CA42-EFF2-B7C1-2C6556D2B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3AA95-8A4B-C391-FAEE-9EFEEFC2DDBE}"/>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215756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413C-4BA7-B8D9-361F-E5E4AEB5D4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2890F4-0005-2D8E-2347-D433449681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333238-266C-88BE-BC24-0A6095425465}"/>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45C3EBEB-F2C3-827E-4189-BDD84B56C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28C33-3A0E-8D60-70FB-AF2535DA2876}"/>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288038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6797-533C-1050-A7A1-39D445AD4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0B026A-B5BF-23BA-DFB7-085883518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A06322-1983-B699-E851-A33E64522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83DEA-AC82-6614-7C8F-0BD5D8C0CA0A}"/>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6" name="Footer Placeholder 5">
            <a:extLst>
              <a:ext uri="{FF2B5EF4-FFF2-40B4-BE49-F238E27FC236}">
                <a16:creationId xmlns:a16="http://schemas.microsoft.com/office/drawing/2014/main" id="{8A737706-8B8E-F37A-AD52-351829D9B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75B44-CE8D-F804-8ADE-9B0BBF569B40}"/>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36776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ABD0-FEDB-C1DA-3D18-6E6B752D6E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53B62D-86AA-1BEC-7A08-2EE4FEF2C6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E722-27BF-2CF0-23F9-4DC08C05EC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B432FB-2A3D-0475-4D87-53AB4235F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A833C-1532-9186-7DA2-FBBD1BCB1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54ED-15B0-339E-DD53-E6DAD5CB3544}"/>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8" name="Footer Placeholder 7">
            <a:extLst>
              <a:ext uri="{FF2B5EF4-FFF2-40B4-BE49-F238E27FC236}">
                <a16:creationId xmlns:a16="http://schemas.microsoft.com/office/drawing/2014/main" id="{38509260-3B36-BCBD-FA4E-1E02EB3F2F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B5BE7-C475-AB62-C913-4F9722374CF7}"/>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6427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5F50-0236-AAEF-219B-2F48F7245C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9F035-728C-35C8-D7AB-D9C6C88FCD54}"/>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4" name="Footer Placeholder 3">
            <a:extLst>
              <a:ext uri="{FF2B5EF4-FFF2-40B4-BE49-F238E27FC236}">
                <a16:creationId xmlns:a16="http://schemas.microsoft.com/office/drawing/2014/main" id="{A47613BD-FD92-135F-7B32-7CA16C70C1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E5BC6-AC96-B0AB-2EF5-312216AE3F03}"/>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34211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7C8CD-FE88-D51E-81B2-7AC0A99A0DA4}"/>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3" name="Footer Placeholder 2">
            <a:extLst>
              <a:ext uri="{FF2B5EF4-FFF2-40B4-BE49-F238E27FC236}">
                <a16:creationId xmlns:a16="http://schemas.microsoft.com/office/drawing/2014/main" id="{A94E8123-0729-BFB3-B2D3-198F25F005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33E484-8B9E-3D08-B354-1C0821BCFEA7}"/>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39564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20DB-0366-1A66-0938-F236B84EA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9CC97-A824-6E33-E945-09C67195CB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1A4103-BC11-1ED1-3782-8C231FADB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A8FAF-E4BC-7F3B-D1DB-6A051801A35F}"/>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6" name="Footer Placeholder 5">
            <a:extLst>
              <a:ext uri="{FF2B5EF4-FFF2-40B4-BE49-F238E27FC236}">
                <a16:creationId xmlns:a16="http://schemas.microsoft.com/office/drawing/2014/main" id="{128CEB0C-F252-48CB-7D1D-AA51F735C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43AC0-061E-E44A-68FF-2C14F664A26E}"/>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31292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4D61-8395-E545-D423-C673B029AB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42B89-BA3E-5146-27ED-DD1C560F1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13EBA9-F0BC-9091-6258-0424D16A1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B577E-8EC2-751D-51B5-8874AF287A6A}"/>
              </a:ext>
            </a:extLst>
          </p:cNvPr>
          <p:cNvSpPr>
            <a:spLocks noGrp="1"/>
          </p:cNvSpPr>
          <p:nvPr>
            <p:ph type="dt" sz="half" idx="10"/>
          </p:nvPr>
        </p:nvSpPr>
        <p:spPr/>
        <p:txBody>
          <a:bodyPr/>
          <a:lstStyle/>
          <a:p>
            <a:fld id="{C6D3F0E6-CE70-A141-9E64-01626DC395F3}" type="datetimeFigureOut">
              <a:rPr lang="en-US" smtClean="0"/>
              <a:t>12/2/2025</a:t>
            </a:fld>
            <a:endParaRPr lang="en-US"/>
          </a:p>
        </p:txBody>
      </p:sp>
      <p:sp>
        <p:nvSpPr>
          <p:cNvPr id="6" name="Footer Placeholder 5">
            <a:extLst>
              <a:ext uri="{FF2B5EF4-FFF2-40B4-BE49-F238E27FC236}">
                <a16:creationId xmlns:a16="http://schemas.microsoft.com/office/drawing/2014/main" id="{85839BB4-1430-2E03-96F5-8256C1EDD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95BFA-5ABB-5DAE-29BA-CD30830309F6}"/>
              </a:ext>
            </a:extLst>
          </p:cNvPr>
          <p:cNvSpPr>
            <a:spLocks noGrp="1"/>
          </p:cNvSpPr>
          <p:nvPr>
            <p:ph type="sldNum" sz="quarter" idx="12"/>
          </p:nvPr>
        </p:nvSpPr>
        <p:spPr/>
        <p:txBody>
          <a:bodyPr/>
          <a:lstStyle/>
          <a:p>
            <a:fld id="{95BF2B38-ECC1-FA4A-8DC2-D7C992BECA1D}" type="slidenum">
              <a:rPr lang="en-US" smtClean="0"/>
              <a:t>‹#›</a:t>
            </a:fld>
            <a:endParaRPr lang="en-US"/>
          </a:p>
        </p:txBody>
      </p:sp>
    </p:spTree>
    <p:extLst>
      <p:ext uri="{BB962C8B-B14F-4D97-AF65-F5344CB8AC3E}">
        <p14:creationId xmlns:p14="http://schemas.microsoft.com/office/powerpoint/2010/main" val="1911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F0E73F-5F9F-385E-5C18-4F5740F207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AECABD-BFFC-9779-0581-0578A6F1E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4E67F-B868-2D06-0D83-958153678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D3F0E6-CE70-A141-9E64-01626DC395F3}" type="datetimeFigureOut">
              <a:rPr lang="en-US" smtClean="0"/>
              <a:t>12/2/2025</a:t>
            </a:fld>
            <a:endParaRPr lang="en-US"/>
          </a:p>
        </p:txBody>
      </p:sp>
      <p:sp>
        <p:nvSpPr>
          <p:cNvPr id="5" name="Footer Placeholder 4">
            <a:extLst>
              <a:ext uri="{FF2B5EF4-FFF2-40B4-BE49-F238E27FC236}">
                <a16:creationId xmlns:a16="http://schemas.microsoft.com/office/drawing/2014/main" id="{EAE539F4-A83B-3033-0102-EFCAAD2DA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72CE3B-6C8C-C155-BAE3-6A3A14566A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BF2B38-ECC1-FA4A-8DC2-D7C992BECA1D}" type="slidenum">
              <a:rPr lang="en-US" smtClean="0"/>
              <a:t>‹#›</a:t>
            </a:fld>
            <a:endParaRPr lang="en-US"/>
          </a:p>
        </p:txBody>
      </p:sp>
    </p:spTree>
    <p:extLst>
      <p:ext uri="{BB962C8B-B14F-4D97-AF65-F5344CB8AC3E}">
        <p14:creationId xmlns:p14="http://schemas.microsoft.com/office/powerpoint/2010/main" val="428169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FECD117-1748-D11A-57BA-AECB1BBDD505}"/>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Information Technology SIM Recommendation</a:t>
            </a:r>
          </a:p>
        </p:txBody>
      </p:sp>
      <p:sp>
        <p:nvSpPr>
          <p:cNvPr id="3" name="Subtitle 2">
            <a:extLst>
              <a:ext uri="{FF2B5EF4-FFF2-40B4-BE49-F238E27FC236}">
                <a16:creationId xmlns:a16="http://schemas.microsoft.com/office/drawing/2014/main" id="{7A90D0B5-C294-4151-130B-1A053F0EABCC}"/>
              </a:ext>
            </a:extLst>
          </p:cNvPr>
          <p:cNvSpPr>
            <a:spLocks noGrp="1"/>
          </p:cNvSpPr>
          <p:nvPr>
            <p:ph type="subTitle" idx="1"/>
          </p:nvPr>
        </p:nvSpPr>
        <p:spPr>
          <a:xfrm>
            <a:off x="1350682" y="4870824"/>
            <a:ext cx="10005951" cy="1458258"/>
          </a:xfrm>
        </p:spPr>
        <p:txBody>
          <a:bodyPr anchor="ctr">
            <a:normAutofit/>
          </a:bodyPr>
          <a:lstStyle/>
          <a:p>
            <a:pPr algn="l"/>
            <a:r>
              <a:rPr lang="en-US" dirty="0"/>
              <a:t>By Matthew Mullee, Ethan Liang, Jian Liu</a:t>
            </a:r>
            <a:r>
              <a:rPr lang="en-US"/>
              <a:t>, Jack Mckenna</a:t>
            </a:r>
            <a:endParaRPr lang="en-US" dirty="0"/>
          </a:p>
        </p:txBody>
      </p:sp>
    </p:spTree>
    <p:extLst>
      <p:ext uri="{BB962C8B-B14F-4D97-AF65-F5344CB8AC3E}">
        <p14:creationId xmlns:p14="http://schemas.microsoft.com/office/powerpoint/2010/main" val="79228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973E70-79EB-4259-65AA-97914ADAA15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61B169-4863-69E0-C36A-13F81027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230E92-D4DF-5528-ABAB-EA3CDBAAE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60318-C8FF-552F-BB60-9AEE0071E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96E95-4DA5-62C5-8AF6-0CF44F099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C25BE3-3D82-6EC1-F492-2592C6A50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CBC69-55F9-244A-CC72-5BF91D2C9389}"/>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NVIDIA Corporation (NVDA)</a:t>
            </a:r>
          </a:p>
        </p:txBody>
      </p:sp>
      <p:pic>
        <p:nvPicPr>
          <p:cNvPr id="5" name="Content Placeholder 4" descr="A green and white logo&#10;&#10;AI-generated content may be incorrect.">
            <a:extLst>
              <a:ext uri="{FF2B5EF4-FFF2-40B4-BE49-F238E27FC236}">
                <a16:creationId xmlns:a16="http://schemas.microsoft.com/office/drawing/2014/main" id="{35939983-4A00-55D7-9E0D-EC98B6C927C5}"/>
              </a:ext>
            </a:extLst>
          </p:cNvPr>
          <p:cNvPicPr>
            <a:picLocks noGrp="1" noChangeAspect="1"/>
          </p:cNvPicPr>
          <p:nvPr>
            <p:ph idx="1"/>
          </p:nvPr>
        </p:nvPicPr>
        <p:blipFill>
          <a:blip r:embed="rId2"/>
          <a:stretch>
            <a:fillRect/>
          </a:stretch>
        </p:blipFill>
        <p:spPr>
          <a:xfrm>
            <a:off x="10011036" y="364919"/>
            <a:ext cx="1618730" cy="909187"/>
          </a:xfrm>
        </p:spPr>
      </p:pic>
      <p:sp>
        <p:nvSpPr>
          <p:cNvPr id="3" name="TextBox 2">
            <a:extLst>
              <a:ext uri="{FF2B5EF4-FFF2-40B4-BE49-F238E27FC236}">
                <a16:creationId xmlns:a16="http://schemas.microsoft.com/office/drawing/2014/main" id="{2A911DC8-FFEA-A23D-36AB-C084A78B6385}"/>
              </a:ext>
            </a:extLst>
          </p:cNvPr>
          <p:cNvSpPr txBox="1"/>
          <p:nvPr/>
        </p:nvSpPr>
        <p:spPr>
          <a:xfrm>
            <a:off x="1371595" y="997268"/>
            <a:ext cx="3096768" cy="400110"/>
          </a:xfrm>
          <a:prstGeom prst="rect">
            <a:avLst/>
          </a:prstGeom>
          <a:noFill/>
        </p:spPr>
        <p:txBody>
          <a:bodyPr wrap="square" rtlCol="0">
            <a:spAutoFit/>
          </a:bodyPr>
          <a:lstStyle/>
          <a:p>
            <a:r>
              <a:rPr lang="en-US" sz="2000" dirty="0">
                <a:solidFill>
                  <a:schemeClr val="bg1"/>
                </a:solidFill>
              </a:rPr>
              <a:t>5 Year Comparison</a:t>
            </a:r>
          </a:p>
        </p:txBody>
      </p:sp>
      <p:sp>
        <p:nvSpPr>
          <p:cNvPr id="4" name="TextBox 3">
            <a:extLst>
              <a:ext uri="{FF2B5EF4-FFF2-40B4-BE49-F238E27FC236}">
                <a16:creationId xmlns:a16="http://schemas.microsoft.com/office/drawing/2014/main" id="{DD49B92B-D684-FA99-758C-D7A6357C36FD}"/>
              </a:ext>
            </a:extLst>
          </p:cNvPr>
          <p:cNvSpPr txBox="1"/>
          <p:nvPr/>
        </p:nvSpPr>
        <p:spPr>
          <a:xfrm>
            <a:off x="134112" y="1597432"/>
            <a:ext cx="1548384" cy="307777"/>
          </a:xfrm>
          <a:prstGeom prst="rect">
            <a:avLst/>
          </a:prstGeom>
          <a:noFill/>
        </p:spPr>
        <p:txBody>
          <a:bodyPr wrap="square" rtlCol="0">
            <a:spAutoFit/>
          </a:bodyPr>
          <a:lstStyle/>
          <a:p>
            <a:r>
              <a:rPr lang="en-US" sz="1400" dirty="0"/>
              <a:t>Vs S&amp;P 500</a:t>
            </a:r>
          </a:p>
        </p:txBody>
      </p:sp>
      <p:pic>
        <p:nvPicPr>
          <p:cNvPr id="7" name="Picture 6" descr="A blue line graph with a white background&#10;&#10;AI-generated content may be incorrect.">
            <a:extLst>
              <a:ext uri="{FF2B5EF4-FFF2-40B4-BE49-F238E27FC236}">
                <a16:creationId xmlns:a16="http://schemas.microsoft.com/office/drawing/2014/main" id="{C9682818-21F5-E5B4-CFB6-A732A691DB6B}"/>
              </a:ext>
            </a:extLst>
          </p:cNvPr>
          <p:cNvPicPr>
            <a:picLocks noChangeAspect="1"/>
          </p:cNvPicPr>
          <p:nvPr/>
        </p:nvPicPr>
        <p:blipFill>
          <a:blip r:embed="rId3"/>
          <a:stretch>
            <a:fillRect/>
          </a:stretch>
        </p:blipFill>
        <p:spPr>
          <a:xfrm>
            <a:off x="134112" y="1885279"/>
            <a:ext cx="6961632" cy="2181867"/>
          </a:xfrm>
          <a:prstGeom prst="rect">
            <a:avLst/>
          </a:prstGeom>
          <a:ln>
            <a:solidFill>
              <a:schemeClr val="tx1"/>
            </a:solidFill>
          </a:ln>
        </p:spPr>
      </p:pic>
      <p:sp>
        <p:nvSpPr>
          <p:cNvPr id="9" name="TextBox 8">
            <a:extLst>
              <a:ext uri="{FF2B5EF4-FFF2-40B4-BE49-F238E27FC236}">
                <a16:creationId xmlns:a16="http://schemas.microsoft.com/office/drawing/2014/main" id="{AA50D1EA-0F6C-3C83-663A-568194947C0D}"/>
              </a:ext>
            </a:extLst>
          </p:cNvPr>
          <p:cNvSpPr txBox="1"/>
          <p:nvPr/>
        </p:nvSpPr>
        <p:spPr>
          <a:xfrm>
            <a:off x="134111" y="4073827"/>
            <a:ext cx="4334251" cy="307777"/>
          </a:xfrm>
          <a:prstGeom prst="rect">
            <a:avLst/>
          </a:prstGeom>
          <a:noFill/>
        </p:spPr>
        <p:txBody>
          <a:bodyPr wrap="square" rtlCol="0">
            <a:spAutoFit/>
          </a:bodyPr>
          <a:lstStyle/>
          <a:p>
            <a:r>
              <a:rPr lang="en-US" sz="1400" dirty="0"/>
              <a:t>Vs Advanced Micro Devices (Competitor in AI Space)</a:t>
            </a:r>
          </a:p>
        </p:txBody>
      </p:sp>
      <p:pic>
        <p:nvPicPr>
          <p:cNvPr id="13" name="Picture 12" descr="A blue line graph on a white background&#10;&#10;AI-generated content may be incorrect.">
            <a:extLst>
              <a:ext uri="{FF2B5EF4-FFF2-40B4-BE49-F238E27FC236}">
                <a16:creationId xmlns:a16="http://schemas.microsoft.com/office/drawing/2014/main" id="{CBB88D86-BF98-B4A8-3C42-77FD6AC04345}"/>
              </a:ext>
            </a:extLst>
          </p:cNvPr>
          <p:cNvPicPr>
            <a:picLocks noChangeAspect="1"/>
          </p:cNvPicPr>
          <p:nvPr/>
        </p:nvPicPr>
        <p:blipFill>
          <a:blip r:embed="rId4"/>
          <a:stretch>
            <a:fillRect/>
          </a:stretch>
        </p:blipFill>
        <p:spPr>
          <a:xfrm>
            <a:off x="134111" y="4354993"/>
            <a:ext cx="6961633" cy="2266190"/>
          </a:xfrm>
          <a:prstGeom prst="rect">
            <a:avLst/>
          </a:prstGeom>
          <a:ln>
            <a:solidFill>
              <a:schemeClr val="tx1"/>
            </a:solidFill>
          </a:ln>
        </p:spPr>
      </p:pic>
      <p:graphicFrame>
        <p:nvGraphicFramePr>
          <p:cNvPr id="17" name="Table 16">
            <a:extLst>
              <a:ext uri="{FF2B5EF4-FFF2-40B4-BE49-F238E27FC236}">
                <a16:creationId xmlns:a16="http://schemas.microsoft.com/office/drawing/2014/main" id="{8316B2B2-A474-C978-3157-441F296AB6CD}"/>
              </a:ext>
            </a:extLst>
          </p:cNvPr>
          <p:cNvGraphicFramePr>
            <a:graphicFrameLocks noGrp="1"/>
          </p:cNvGraphicFramePr>
          <p:nvPr>
            <p:extLst>
              <p:ext uri="{D42A27DB-BD31-4B8C-83A1-F6EECF244321}">
                <p14:modId xmlns:p14="http://schemas.microsoft.com/office/powerpoint/2010/main" val="1500124401"/>
              </p:ext>
            </p:extLst>
          </p:nvPr>
        </p:nvGraphicFramePr>
        <p:xfrm>
          <a:off x="7400544" y="1885278"/>
          <a:ext cx="4450080" cy="4049490"/>
        </p:xfrm>
        <a:graphic>
          <a:graphicData uri="http://schemas.openxmlformats.org/drawingml/2006/table">
            <a:tbl>
              <a:tblPr firstRow="1" bandRow="1">
                <a:tableStyleId>{93296810-A885-4BE3-A3E7-6D5BEEA58F35}</a:tableStyleId>
              </a:tblPr>
              <a:tblGrid>
                <a:gridCol w="1064384">
                  <a:extLst>
                    <a:ext uri="{9D8B030D-6E8A-4147-A177-3AD203B41FA5}">
                      <a16:colId xmlns:a16="http://schemas.microsoft.com/office/drawing/2014/main" val="1147775933"/>
                    </a:ext>
                  </a:extLst>
                </a:gridCol>
                <a:gridCol w="1178944">
                  <a:extLst>
                    <a:ext uri="{9D8B030D-6E8A-4147-A177-3AD203B41FA5}">
                      <a16:colId xmlns:a16="http://schemas.microsoft.com/office/drawing/2014/main" val="527813856"/>
                    </a:ext>
                  </a:extLst>
                </a:gridCol>
                <a:gridCol w="1060704">
                  <a:extLst>
                    <a:ext uri="{9D8B030D-6E8A-4147-A177-3AD203B41FA5}">
                      <a16:colId xmlns:a16="http://schemas.microsoft.com/office/drawing/2014/main" val="2892167738"/>
                    </a:ext>
                  </a:extLst>
                </a:gridCol>
                <a:gridCol w="1146048">
                  <a:extLst>
                    <a:ext uri="{9D8B030D-6E8A-4147-A177-3AD203B41FA5}">
                      <a16:colId xmlns:a16="http://schemas.microsoft.com/office/drawing/2014/main" val="2487393343"/>
                    </a:ext>
                  </a:extLst>
                </a:gridCol>
              </a:tblGrid>
              <a:tr h="699426">
                <a:tc>
                  <a:txBody>
                    <a:bodyPr/>
                    <a:lstStyle/>
                    <a:p>
                      <a:r>
                        <a:rPr lang="en-US" sz="1600" dirty="0"/>
                        <a:t>Returns</a:t>
                      </a:r>
                    </a:p>
                  </a:txBody>
                  <a:tcPr/>
                </a:tc>
                <a:tc>
                  <a:txBody>
                    <a:bodyPr/>
                    <a:lstStyle/>
                    <a:p>
                      <a:r>
                        <a:rPr lang="en-US" sz="1600" dirty="0"/>
                        <a:t>NVDA</a:t>
                      </a:r>
                    </a:p>
                  </a:txBody>
                  <a:tcPr/>
                </a:tc>
                <a:tc>
                  <a:txBody>
                    <a:bodyPr/>
                    <a:lstStyle/>
                    <a:p>
                      <a:r>
                        <a:rPr lang="en-US" sz="1600" dirty="0"/>
                        <a:t>AMD</a:t>
                      </a:r>
                    </a:p>
                  </a:txBody>
                  <a:tcPr/>
                </a:tc>
                <a:tc>
                  <a:txBody>
                    <a:bodyPr/>
                    <a:lstStyle/>
                    <a:p>
                      <a:r>
                        <a:rPr lang="en-US" sz="1600" dirty="0"/>
                        <a:t>S&amp;P 500</a:t>
                      </a:r>
                    </a:p>
                  </a:txBody>
                  <a:tcPr/>
                </a:tc>
                <a:extLst>
                  <a:ext uri="{0D108BD9-81ED-4DB2-BD59-A6C34878D82A}">
                    <a16:rowId xmlns:a16="http://schemas.microsoft.com/office/drawing/2014/main" val="1585846523"/>
                  </a:ext>
                </a:extLst>
              </a:tr>
              <a:tr h="1116688">
                <a:tc>
                  <a:txBody>
                    <a:bodyPr/>
                    <a:lstStyle/>
                    <a:p>
                      <a:r>
                        <a:rPr lang="en-US" sz="1700" dirty="0"/>
                        <a:t>1 Year Return</a:t>
                      </a:r>
                    </a:p>
                    <a:p>
                      <a:endParaRPr lang="en-US" sz="1700" dirty="0"/>
                    </a:p>
                  </a:txBody>
                  <a:tcPr/>
                </a:tc>
                <a:tc>
                  <a:txBody>
                    <a:bodyPr/>
                    <a:lstStyle/>
                    <a:p>
                      <a:r>
                        <a:rPr lang="en-US" sz="1700" dirty="0"/>
                        <a:t>29.78%</a:t>
                      </a:r>
                    </a:p>
                  </a:txBody>
                  <a:tcPr/>
                </a:tc>
                <a:tc>
                  <a:txBody>
                    <a:bodyPr/>
                    <a:lstStyle/>
                    <a:p>
                      <a:r>
                        <a:rPr lang="en-US" sz="1700" dirty="0"/>
                        <a:t>54.7%</a:t>
                      </a:r>
                    </a:p>
                  </a:txBody>
                  <a:tcPr/>
                </a:tc>
                <a:tc>
                  <a:txBody>
                    <a:bodyPr/>
                    <a:lstStyle/>
                    <a:p>
                      <a:r>
                        <a:rPr lang="en-US" sz="1700" dirty="0"/>
                        <a:t>12.93%</a:t>
                      </a:r>
                    </a:p>
                  </a:txBody>
                  <a:tcPr/>
                </a:tc>
                <a:extLst>
                  <a:ext uri="{0D108BD9-81ED-4DB2-BD59-A6C34878D82A}">
                    <a16:rowId xmlns:a16="http://schemas.microsoft.com/office/drawing/2014/main" val="289196596"/>
                  </a:ext>
                </a:extLst>
              </a:tr>
              <a:tr h="1116688">
                <a:tc>
                  <a:txBody>
                    <a:bodyPr/>
                    <a:lstStyle/>
                    <a:p>
                      <a:r>
                        <a:rPr lang="en-US" sz="1700" dirty="0"/>
                        <a:t>3 Year Return</a:t>
                      </a:r>
                    </a:p>
                  </a:txBody>
                  <a:tcPr/>
                </a:tc>
                <a:tc>
                  <a:txBody>
                    <a:bodyPr/>
                    <a:lstStyle/>
                    <a:p>
                      <a:r>
                        <a:rPr lang="en-US" sz="1700" dirty="0"/>
                        <a:t>951%</a:t>
                      </a:r>
                    </a:p>
                  </a:txBody>
                  <a:tcPr/>
                </a:tc>
                <a:tc>
                  <a:txBody>
                    <a:bodyPr/>
                    <a:lstStyle/>
                    <a:p>
                      <a:r>
                        <a:rPr lang="en-US" sz="1700" dirty="0"/>
                        <a:t>183.63%</a:t>
                      </a:r>
                    </a:p>
                  </a:txBody>
                  <a:tcPr/>
                </a:tc>
                <a:tc>
                  <a:txBody>
                    <a:bodyPr/>
                    <a:lstStyle/>
                    <a:p>
                      <a:r>
                        <a:rPr lang="en-US" sz="1700" dirty="0"/>
                        <a:t>23.35%</a:t>
                      </a:r>
                    </a:p>
                  </a:txBody>
                  <a:tcPr/>
                </a:tc>
                <a:extLst>
                  <a:ext uri="{0D108BD9-81ED-4DB2-BD59-A6C34878D82A}">
                    <a16:rowId xmlns:a16="http://schemas.microsoft.com/office/drawing/2014/main" val="3613575467"/>
                  </a:ext>
                </a:extLst>
              </a:tr>
              <a:tr h="1116688">
                <a:tc>
                  <a:txBody>
                    <a:bodyPr/>
                    <a:lstStyle/>
                    <a:p>
                      <a:r>
                        <a:rPr lang="en-US" sz="1700" dirty="0"/>
                        <a:t>5 Year Return</a:t>
                      </a:r>
                    </a:p>
                  </a:txBody>
                  <a:tcPr/>
                </a:tc>
                <a:tc>
                  <a:txBody>
                    <a:bodyPr/>
                    <a:lstStyle/>
                    <a:p>
                      <a:r>
                        <a:rPr lang="en-US" sz="1700" dirty="0"/>
                        <a:t>1226.84%</a:t>
                      </a:r>
                    </a:p>
                  </a:txBody>
                  <a:tcPr/>
                </a:tc>
                <a:tc>
                  <a:txBody>
                    <a:bodyPr/>
                    <a:lstStyle/>
                    <a:p>
                      <a:r>
                        <a:rPr lang="en-US" sz="1700" dirty="0"/>
                        <a:t>137.24%</a:t>
                      </a:r>
                    </a:p>
                  </a:txBody>
                  <a:tcPr/>
                </a:tc>
                <a:tc>
                  <a:txBody>
                    <a:bodyPr/>
                    <a:lstStyle/>
                    <a:p>
                      <a:r>
                        <a:rPr lang="en-US" sz="1700" dirty="0"/>
                        <a:t>86.67%</a:t>
                      </a:r>
                    </a:p>
                  </a:txBody>
                  <a:tcPr/>
                </a:tc>
                <a:extLst>
                  <a:ext uri="{0D108BD9-81ED-4DB2-BD59-A6C34878D82A}">
                    <a16:rowId xmlns:a16="http://schemas.microsoft.com/office/drawing/2014/main" val="3090566084"/>
                  </a:ext>
                </a:extLst>
              </a:tr>
            </a:tbl>
          </a:graphicData>
        </a:graphic>
      </p:graphicFrame>
    </p:spTree>
    <p:extLst>
      <p:ext uri="{BB962C8B-B14F-4D97-AF65-F5344CB8AC3E}">
        <p14:creationId xmlns:p14="http://schemas.microsoft.com/office/powerpoint/2010/main" val="264754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DEF601-BA5D-04E3-DF2D-4A64F720E0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FDF7B2-61ED-F702-C9A7-538FC8C77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3FBFDD-12A8-629C-F124-3139041C0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284D37-D1D5-102F-1D3A-82AB183A5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D259AD-8E3C-90A7-26C0-EB2C9EA66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AB3EF5-EDE1-21BE-DE82-1B2997458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94A24-EBBA-6EF7-93DB-6FF69D65514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NVIDIA Corporation</a:t>
            </a:r>
          </a:p>
        </p:txBody>
      </p:sp>
      <p:pic>
        <p:nvPicPr>
          <p:cNvPr id="5" name="Content Placeholder 4" descr="A green and white logo&#10;&#10;AI-generated content may be incorrect.">
            <a:extLst>
              <a:ext uri="{FF2B5EF4-FFF2-40B4-BE49-F238E27FC236}">
                <a16:creationId xmlns:a16="http://schemas.microsoft.com/office/drawing/2014/main" id="{0A152326-39EB-068B-81A6-E3F6BFA1547E}"/>
              </a:ext>
            </a:extLst>
          </p:cNvPr>
          <p:cNvPicPr>
            <a:picLocks noGrp="1" noChangeAspect="1"/>
          </p:cNvPicPr>
          <p:nvPr>
            <p:ph idx="1"/>
          </p:nvPr>
        </p:nvPicPr>
        <p:blipFill>
          <a:blip r:embed="rId2"/>
          <a:stretch>
            <a:fillRect/>
          </a:stretch>
        </p:blipFill>
        <p:spPr>
          <a:xfrm>
            <a:off x="10011036" y="364919"/>
            <a:ext cx="1618730" cy="909187"/>
          </a:xfrm>
        </p:spPr>
      </p:pic>
      <p:sp>
        <p:nvSpPr>
          <p:cNvPr id="3" name="TextBox 2">
            <a:extLst>
              <a:ext uri="{FF2B5EF4-FFF2-40B4-BE49-F238E27FC236}">
                <a16:creationId xmlns:a16="http://schemas.microsoft.com/office/drawing/2014/main" id="{42B5827B-74E3-6A01-99C4-86E06E9DF755}"/>
              </a:ext>
            </a:extLst>
          </p:cNvPr>
          <p:cNvSpPr txBox="1"/>
          <p:nvPr/>
        </p:nvSpPr>
        <p:spPr>
          <a:xfrm>
            <a:off x="1371595" y="997268"/>
            <a:ext cx="3096768" cy="400110"/>
          </a:xfrm>
          <a:prstGeom prst="rect">
            <a:avLst/>
          </a:prstGeom>
          <a:noFill/>
        </p:spPr>
        <p:txBody>
          <a:bodyPr wrap="square" rtlCol="0">
            <a:spAutoFit/>
          </a:bodyPr>
          <a:lstStyle/>
          <a:p>
            <a:r>
              <a:rPr lang="en-US" dirty="0">
                <a:solidFill>
                  <a:schemeClr val="bg1"/>
                </a:solidFill>
              </a:rPr>
              <a:t>Financial </a:t>
            </a:r>
            <a:r>
              <a:rPr lang="en-US" sz="2000" dirty="0">
                <a:solidFill>
                  <a:schemeClr val="bg1"/>
                </a:solidFill>
              </a:rPr>
              <a:t>Analysis</a:t>
            </a:r>
          </a:p>
        </p:txBody>
      </p:sp>
      <p:pic>
        <p:nvPicPr>
          <p:cNvPr id="6" name="Picture 5" descr="A screenshot of a data sheet&#10;&#10;AI-generated content may be incorrect.">
            <a:extLst>
              <a:ext uri="{FF2B5EF4-FFF2-40B4-BE49-F238E27FC236}">
                <a16:creationId xmlns:a16="http://schemas.microsoft.com/office/drawing/2014/main" id="{68B25A92-7B76-27A7-B0C3-34B17329A710}"/>
              </a:ext>
            </a:extLst>
          </p:cNvPr>
          <p:cNvPicPr>
            <a:picLocks noChangeAspect="1"/>
          </p:cNvPicPr>
          <p:nvPr/>
        </p:nvPicPr>
        <p:blipFill>
          <a:blip r:embed="rId3"/>
          <a:stretch>
            <a:fillRect/>
          </a:stretch>
        </p:blipFill>
        <p:spPr>
          <a:xfrm>
            <a:off x="253746" y="1907089"/>
            <a:ext cx="11062011" cy="2347919"/>
          </a:xfrm>
          <a:prstGeom prst="rect">
            <a:avLst/>
          </a:prstGeom>
          <a:ln>
            <a:solidFill>
              <a:schemeClr val="tx1"/>
            </a:solidFill>
          </a:ln>
        </p:spPr>
      </p:pic>
      <p:sp>
        <p:nvSpPr>
          <p:cNvPr id="7" name="TextBox 6">
            <a:extLst>
              <a:ext uri="{FF2B5EF4-FFF2-40B4-BE49-F238E27FC236}">
                <a16:creationId xmlns:a16="http://schemas.microsoft.com/office/drawing/2014/main" id="{0AA58D25-7CF8-7861-4BDF-E2641DA24C44}"/>
              </a:ext>
            </a:extLst>
          </p:cNvPr>
          <p:cNvSpPr txBox="1"/>
          <p:nvPr/>
        </p:nvSpPr>
        <p:spPr>
          <a:xfrm>
            <a:off x="207264" y="1590741"/>
            <a:ext cx="3230880" cy="307777"/>
          </a:xfrm>
          <a:prstGeom prst="rect">
            <a:avLst/>
          </a:prstGeom>
          <a:noFill/>
        </p:spPr>
        <p:txBody>
          <a:bodyPr wrap="square" rtlCol="0">
            <a:spAutoFit/>
          </a:bodyPr>
          <a:lstStyle/>
          <a:p>
            <a:r>
              <a:rPr lang="en-US" sz="1400" dirty="0"/>
              <a:t>Income Statement 3 Year Projections</a:t>
            </a:r>
          </a:p>
        </p:txBody>
      </p:sp>
      <p:sp>
        <p:nvSpPr>
          <p:cNvPr id="9" name="TextBox 8">
            <a:extLst>
              <a:ext uri="{FF2B5EF4-FFF2-40B4-BE49-F238E27FC236}">
                <a16:creationId xmlns:a16="http://schemas.microsoft.com/office/drawing/2014/main" id="{3FC6D125-9862-1B11-690E-731642FB09E7}"/>
              </a:ext>
            </a:extLst>
          </p:cNvPr>
          <p:cNvSpPr txBox="1"/>
          <p:nvPr/>
        </p:nvSpPr>
        <p:spPr>
          <a:xfrm>
            <a:off x="2403228" y="4384712"/>
            <a:ext cx="760780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Continued Revenue Growth, Slowed down from 2024-2025.</a:t>
            </a:r>
          </a:p>
          <a:p>
            <a:pPr marL="285750" indent="-285750">
              <a:buFont typeface="Arial" panose="020B0604020202020204" pitchFamily="34" charset="0"/>
              <a:buChar char="•"/>
            </a:pPr>
            <a:r>
              <a:rPr lang="en-US" dirty="0"/>
              <a:t>Revenue Projected to nearly double from FY2025 to FY2028, driven by sustained AI and Data Center demand</a:t>
            </a:r>
          </a:p>
          <a:p>
            <a:pPr marL="285750" indent="-285750">
              <a:buFont typeface="Arial" panose="020B0604020202020204" pitchFamily="34" charset="0"/>
              <a:buChar char="•"/>
            </a:pPr>
            <a:r>
              <a:rPr lang="en-US" dirty="0"/>
              <a:t>Stable Gross Margins around 73%</a:t>
            </a:r>
          </a:p>
          <a:p>
            <a:pPr marL="285750" indent="-285750">
              <a:buFont typeface="Arial" panose="020B0604020202020204" pitchFamily="34" charset="0"/>
              <a:buChar char="•"/>
            </a:pPr>
            <a:r>
              <a:rPr lang="en-US" dirty="0"/>
              <a:t>Operating income expansion reflects NVIDIA’s efficiency in scaling production and infrastructure</a:t>
            </a:r>
          </a:p>
          <a:p>
            <a:pPr marL="285750" indent="-285750">
              <a:buFont typeface="Arial" panose="020B0604020202020204" pitchFamily="34" charset="0"/>
              <a:buChar char="•"/>
            </a:pPr>
            <a:r>
              <a:rPr lang="en-US" dirty="0"/>
              <a:t>Beat Previous Quarter (Q3 2026) Earnings Estimate in November</a:t>
            </a:r>
          </a:p>
        </p:txBody>
      </p:sp>
    </p:spTree>
    <p:extLst>
      <p:ext uri="{BB962C8B-B14F-4D97-AF65-F5344CB8AC3E}">
        <p14:creationId xmlns:p14="http://schemas.microsoft.com/office/powerpoint/2010/main" val="72742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4E12D-B081-44D5-0A2B-5E82823DE3D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7C3B1E-CD4C-8B4A-AA25-B832BAB2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0255F1-EA8C-8565-D764-416563BB6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51FC2A-688C-D632-A2B7-F19531521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DE1C21-0FCE-4CCB-6E19-1EE890B62F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BA47FC-8DAB-4B9F-1494-1D9F65E49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79585-CE10-9431-CEA8-BF6188458F3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NVIDIA Corporation</a:t>
            </a:r>
          </a:p>
        </p:txBody>
      </p:sp>
      <p:pic>
        <p:nvPicPr>
          <p:cNvPr id="5" name="Content Placeholder 4" descr="A green and white logo&#10;&#10;AI-generated content may be incorrect.">
            <a:extLst>
              <a:ext uri="{FF2B5EF4-FFF2-40B4-BE49-F238E27FC236}">
                <a16:creationId xmlns:a16="http://schemas.microsoft.com/office/drawing/2014/main" id="{6EC025B4-3F2B-D873-9569-F153FB69BABE}"/>
              </a:ext>
            </a:extLst>
          </p:cNvPr>
          <p:cNvPicPr>
            <a:picLocks noGrp="1" noChangeAspect="1"/>
          </p:cNvPicPr>
          <p:nvPr>
            <p:ph idx="1"/>
          </p:nvPr>
        </p:nvPicPr>
        <p:blipFill>
          <a:blip r:embed="rId2"/>
          <a:stretch>
            <a:fillRect/>
          </a:stretch>
        </p:blipFill>
        <p:spPr>
          <a:xfrm>
            <a:off x="10011036" y="364919"/>
            <a:ext cx="1618730" cy="909187"/>
          </a:xfrm>
        </p:spPr>
      </p:pic>
      <p:sp>
        <p:nvSpPr>
          <p:cNvPr id="3" name="TextBox 2">
            <a:extLst>
              <a:ext uri="{FF2B5EF4-FFF2-40B4-BE49-F238E27FC236}">
                <a16:creationId xmlns:a16="http://schemas.microsoft.com/office/drawing/2014/main" id="{C7974B52-D5E8-53A6-F414-8EF5E370A715}"/>
              </a:ext>
            </a:extLst>
          </p:cNvPr>
          <p:cNvSpPr txBox="1"/>
          <p:nvPr/>
        </p:nvSpPr>
        <p:spPr>
          <a:xfrm>
            <a:off x="1371595" y="997268"/>
            <a:ext cx="3096768" cy="400110"/>
          </a:xfrm>
          <a:prstGeom prst="rect">
            <a:avLst/>
          </a:prstGeom>
          <a:noFill/>
        </p:spPr>
        <p:txBody>
          <a:bodyPr wrap="square" rtlCol="0">
            <a:spAutoFit/>
          </a:bodyPr>
          <a:lstStyle/>
          <a:p>
            <a:r>
              <a:rPr lang="en-US" sz="2000" dirty="0">
                <a:solidFill>
                  <a:schemeClr val="bg1"/>
                </a:solidFill>
              </a:rPr>
              <a:t>Valuation</a:t>
            </a:r>
          </a:p>
        </p:txBody>
      </p:sp>
      <p:pic>
        <p:nvPicPr>
          <p:cNvPr id="6" name="Picture 5" descr="A table with numbers and a green box&#10;&#10;AI-generated content may be incorrect.">
            <a:extLst>
              <a:ext uri="{FF2B5EF4-FFF2-40B4-BE49-F238E27FC236}">
                <a16:creationId xmlns:a16="http://schemas.microsoft.com/office/drawing/2014/main" id="{B0FC2F6B-E122-6ACC-169A-48889C0F79CE}"/>
              </a:ext>
            </a:extLst>
          </p:cNvPr>
          <p:cNvPicPr>
            <a:picLocks noChangeAspect="1"/>
          </p:cNvPicPr>
          <p:nvPr/>
        </p:nvPicPr>
        <p:blipFill>
          <a:blip r:embed="rId3"/>
          <a:stretch>
            <a:fillRect/>
          </a:stretch>
        </p:blipFill>
        <p:spPr>
          <a:xfrm>
            <a:off x="172393" y="1727896"/>
            <a:ext cx="7083702" cy="1590744"/>
          </a:xfrm>
          <a:prstGeom prst="rect">
            <a:avLst/>
          </a:prstGeom>
        </p:spPr>
      </p:pic>
      <p:sp>
        <p:nvSpPr>
          <p:cNvPr id="7" name="TextBox 6">
            <a:extLst>
              <a:ext uri="{FF2B5EF4-FFF2-40B4-BE49-F238E27FC236}">
                <a16:creationId xmlns:a16="http://schemas.microsoft.com/office/drawing/2014/main" id="{3495FFD0-3B15-6486-291D-EB2A8447A000}"/>
              </a:ext>
            </a:extLst>
          </p:cNvPr>
          <p:cNvSpPr txBox="1"/>
          <p:nvPr/>
        </p:nvSpPr>
        <p:spPr>
          <a:xfrm>
            <a:off x="7543083" y="2046214"/>
            <a:ext cx="4194048" cy="95410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Current Multiples hovering around historic averages</a:t>
            </a:r>
          </a:p>
          <a:p>
            <a:pPr marL="285750" indent="-285750">
              <a:buFont typeface="Arial" panose="020B0604020202020204" pitchFamily="34" charset="0"/>
              <a:buChar char="•"/>
            </a:pPr>
            <a:r>
              <a:rPr lang="en-US" sz="1400" dirty="0"/>
              <a:t>Higher P/S compared to historic average showing revenue is aggressively priced for NVIDIA</a:t>
            </a:r>
          </a:p>
        </p:txBody>
      </p:sp>
      <p:pic>
        <p:nvPicPr>
          <p:cNvPr id="11" name="Picture 10" descr="A table with numbers and letters&#10;&#10;AI-generated content may be incorrect.">
            <a:extLst>
              <a:ext uri="{FF2B5EF4-FFF2-40B4-BE49-F238E27FC236}">
                <a16:creationId xmlns:a16="http://schemas.microsoft.com/office/drawing/2014/main" id="{7C516BE1-E9E9-F5D7-49B9-EEEF8B5DB717}"/>
              </a:ext>
            </a:extLst>
          </p:cNvPr>
          <p:cNvPicPr>
            <a:picLocks noChangeAspect="1"/>
          </p:cNvPicPr>
          <p:nvPr/>
        </p:nvPicPr>
        <p:blipFill>
          <a:blip r:embed="rId4"/>
          <a:stretch>
            <a:fillRect/>
          </a:stretch>
        </p:blipFill>
        <p:spPr>
          <a:xfrm>
            <a:off x="288662" y="4017467"/>
            <a:ext cx="6553200" cy="1981200"/>
          </a:xfrm>
          <a:prstGeom prst="rect">
            <a:avLst/>
          </a:prstGeom>
          <a:ln>
            <a:solidFill>
              <a:schemeClr val="tx1"/>
            </a:solidFill>
          </a:ln>
        </p:spPr>
      </p:pic>
      <p:sp>
        <p:nvSpPr>
          <p:cNvPr id="19" name="TextBox 18">
            <a:extLst>
              <a:ext uri="{FF2B5EF4-FFF2-40B4-BE49-F238E27FC236}">
                <a16:creationId xmlns:a16="http://schemas.microsoft.com/office/drawing/2014/main" id="{E5208168-AC4F-C5FA-D231-25B842D91833}"/>
              </a:ext>
            </a:extLst>
          </p:cNvPr>
          <p:cNvSpPr txBox="1"/>
          <p:nvPr/>
        </p:nvSpPr>
        <p:spPr>
          <a:xfrm>
            <a:off x="7543083" y="4327761"/>
            <a:ext cx="4086683" cy="138499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dirty="0"/>
              <a:t>Lower P/E compared Peer’s averages, skewed because of AMD</a:t>
            </a:r>
          </a:p>
          <a:p>
            <a:pPr marL="285750" indent="-285750">
              <a:buFont typeface="Arial" panose="020B0604020202020204" pitchFamily="34" charset="0"/>
              <a:buChar char="•"/>
            </a:pPr>
            <a:r>
              <a:rPr lang="en-US" sz="1400" dirty="0"/>
              <a:t>Again, very high P/S compared to peers in Info tech Sector</a:t>
            </a:r>
          </a:p>
          <a:p>
            <a:pPr marL="285750" indent="-285750">
              <a:buFont typeface="Arial" panose="020B0604020202020204" pitchFamily="34" charset="0"/>
              <a:buChar char="•"/>
            </a:pPr>
            <a:r>
              <a:rPr lang="en-US" sz="1400" dirty="0"/>
              <a:t>Above the average Price/Book, Price/CF, and EV/EBITDA</a:t>
            </a:r>
          </a:p>
        </p:txBody>
      </p:sp>
    </p:spTree>
    <p:extLst>
      <p:ext uri="{BB962C8B-B14F-4D97-AF65-F5344CB8AC3E}">
        <p14:creationId xmlns:p14="http://schemas.microsoft.com/office/powerpoint/2010/main" val="344311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A75DE-EE29-51D2-7E16-3562B127EBB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645201-C82A-A409-6C0D-6020ED821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E7C120-BF4A-5AD2-2DCB-885BBCA81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058549-5916-F434-65D2-116F19860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DCA676-D716-050A-11FA-E2B5EAD18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D93905-F088-0B56-4BBA-AAC29AF07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F54131-DF92-34C1-D0CE-E6AEF151D72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NVIDIA Corporation</a:t>
            </a:r>
          </a:p>
        </p:txBody>
      </p:sp>
      <p:pic>
        <p:nvPicPr>
          <p:cNvPr id="5" name="Content Placeholder 4" descr="A green and white logo&#10;&#10;AI-generated content may be incorrect.">
            <a:extLst>
              <a:ext uri="{FF2B5EF4-FFF2-40B4-BE49-F238E27FC236}">
                <a16:creationId xmlns:a16="http://schemas.microsoft.com/office/drawing/2014/main" id="{CD283494-AB00-7F84-E8D3-8FD63920BE80}"/>
              </a:ext>
            </a:extLst>
          </p:cNvPr>
          <p:cNvPicPr>
            <a:picLocks noGrp="1" noChangeAspect="1"/>
          </p:cNvPicPr>
          <p:nvPr>
            <p:ph idx="1"/>
          </p:nvPr>
        </p:nvPicPr>
        <p:blipFill>
          <a:blip r:embed="rId2"/>
          <a:stretch>
            <a:fillRect/>
          </a:stretch>
        </p:blipFill>
        <p:spPr>
          <a:xfrm>
            <a:off x="10011036" y="364919"/>
            <a:ext cx="1618730" cy="909187"/>
          </a:xfrm>
        </p:spPr>
      </p:pic>
      <p:sp>
        <p:nvSpPr>
          <p:cNvPr id="3" name="TextBox 2">
            <a:extLst>
              <a:ext uri="{FF2B5EF4-FFF2-40B4-BE49-F238E27FC236}">
                <a16:creationId xmlns:a16="http://schemas.microsoft.com/office/drawing/2014/main" id="{103E2BD7-689A-B73C-0074-F8B527EFD26F}"/>
              </a:ext>
            </a:extLst>
          </p:cNvPr>
          <p:cNvSpPr txBox="1"/>
          <p:nvPr/>
        </p:nvSpPr>
        <p:spPr>
          <a:xfrm>
            <a:off x="1371595" y="997268"/>
            <a:ext cx="3096768" cy="400110"/>
          </a:xfrm>
          <a:prstGeom prst="rect">
            <a:avLst/>
          </a:prstGeom>
          <a:noFill/>
        </p:spPr>
        <p:txBody>
          <a:bodyPr wrap="square" rtlCol="0">
            <a:spAutoFit/>
          </a:bodyPr>
          <a:lstStyle/>
          <a:p>
            <a:r>
              <a:rPr lang="en-US" sz="2000" dirty="0">
                <a:solidFill>
                  <a:schemeClr val="bg1"/>
                </a:solidFill>
              </a:rPr>
              <a:t>Discounted Cash Flow</a:t>
            </a:r>
          </a:p>
        </p:txBody>
      </p:sp>
      <p:pic>
        <p:nvPicPr>
          <p:cNvPr id="6" name="Picture 5" descr="A spreadsheet with numbers and a red and blue text&#10;&#10;AI-generated content may be incorrect.">
            <a:extLst>
              <a:ext uri="{FF2B5EF4-FFF2-40B4-BE49-F238E27FC236}">
                <a16:creationId xmlns:a16="http://schemas.microsoft.com/office/drawing/2014/main" id="{F5165A54-5E3D-462F-AA2B-1384A32FADC6}"/>
              </a:ext>
            </a:extLst>
          </p:cNvPr>
          <p:cNvPicPr>
            <a:picLocks noChangeAspect="1"/>
          </p:cNvPicPr>
          <p:nvPr/>
        </p:nvPicPr>
        <p:blipFill>
          <a:blip r:embed="rId3"/>
          <a:stretch>
            <a:fillRect/>
          </a:stretch>
        </p:blipFill>
        <p:spPr>
          <a:xfrm>
            <a:off x="525458" y="1737045"/>
            <a:ext cx="5794116" cy="4640458"/>
          </a:xfrm>
          <a:prstGeom prst="rect">
            <a:avLst/>
          </a:prstGeom>
          <a:ln>
            <a:solidFill>
              <a:schemeClr val="tx1"/>
            </a:solidFill>
          </a:ln>
        </p:spPr>
      </p:pic>
      <p:sp>
        <p:nvSpPr>
          <p:cNvPr id="7" name="TextBox 6">
            <a:extLst>
              <a:ext uri="{FF2B5EF4-FFF2-40B4-BE49-F238E27FC236}">
                <a16:creationId xmlns:a16="http://schemas.microsoft.com/office/drawing/2014/main" id="{B3010246-10B0-9B66-732D-78F2DCD6485D}"/>
              </a:ext>
            </a:extLst>
          </p:cNvPr>
          <p:cNvSpPr txBox="1"/>
          <p:nvPr/>
        </p:nvSpPr>
        <p:spPr>
          <a:xfrm>
            <a:off x="7022592" y="2121408"/>
            <a:ext cx="3364992" cy="3965637"/>
          </a:xfrm>
          <a:prstGeom prst="rect">
            <a:avLst/>
          </a:prstGeom>
          <a:noFill/>
        </p:spPr>
        <p:txBody>
          <a:bodyPr wrap="square" rtlCol="0">
            <a:spAutoFit/>
          </a:bodyPr>
          <a:lstStyle/>
          <a:p>
            <a:pPr>
              <a:lnSpc>
                <a:spcPct val="200000"/>
              </a:lnSpc>
            </a:pPr>
            <a:r>
              <a:rPr lang="en-US" sz="1600" dirty="0"/>
              <a:t>Terminal Discount Rate: </a:t>
            </a:r>
            <a:r>
              <a:rPr lang="en-US" sz="1600" b="1" dirty="0"/>
              <a:t>8.5%</a:t>
            </a:r>
          </a:p>
          <a:p>
            <a:pPr>
              <a:lnSpc>
                <a:spcPct val="200000"/>
              </a:lnSpc>
            </a:pPr>
            <a:r>
              <a:rPr lang="en-US" sz="1600" dirty="0"/>
              <a:t>Terminal FCF Growth: </a:t>
            </a:r>
            <a:r>
              <a:rPr lang="en-US" sz="1600" b="1" dirty="0"/>
              <a:t>5%</a:t>
            </a:r>
          </a:p>
          <a:p>
            <a:pPr>
              <a:lnSpc>
                <a:spcPct val="200000"/>
              </a:lnSpc>
            </a:pPr>
            <a:r>
              <a:rPr lang="en-US" sz="1600" dirty="0"/>
              <a:t>Current Price: </a:t>
            </a:r>
            <a:r>
              <a:rPr lang="en-US" sz="1600" b="1" dirty="0"/>
              <a:t>180.34</a:t>
            </a:r>
          </a:p>
          <a:p>
            <a:pPr>
              <a:lnSpc>
                <a:spcPct val="200000"/>
              </a:lnSpc>
            </a:pPr>
            <a:r>
              <a:rPr lang="en-US" sz="1600" dirty="0"/>
              <a:t>Current P/E: </a:t>
            </a:r>
            <a:r>
              <a:rPr lang="en-US" sz="1600" b="1" dirty="0"/>
              <a:t>43.81</a:t>
            </a:r>
          </a:p>
          <a:p>
            <a:pPr>
              <a:lnSpc>
                <a:spcPct val="200000"/>
              </a:lnSpc>
            </a:pPr>
            <a:r>
              <a:rPr lang="en-US" sz="1600" dirty="0"/>
              <a:t>Implied Equity Value/Share: </a:t>
            </a:r>
            <a:r>
              <a:rPr lang="en-US" sz="1600" b="1" dirty="0"/>
              <a:t>211.70</a:t>
            </a:r>
          </a:p>
          <a:p>
            <a:pPr>
              <a:lnSpc>
                <a:spcPct val="200000"/>
              </a:lnSpc>
            </a:pPr>
            <a:r>
              <a:rPr lang="en-US" sz="1600" dirty="0"/>
              <a:t>Upside to DCF: </a:t>
            </a:r>
            <a:r>
              <a:rPr lang="en-US" sz="1600" b="1" dirty="0"/>
              <a:t>17.3%</a:t>
            </a:r>
            <a:endParaRPr lang="en-US" sz="1600" dirty="0"/>
          </a:p>
          <a:p>
            <a:pPr>
              <a:lnSpc>
                <a:spcPct val="200000"/>
              </a:lnSpc>
            </a:pPr>
            <a:r>
              <a:rPr lang="en-US" sz="1600" dirty="0"/>
              <a:t>Terminal P/E: </a:t>
            </a:r>
            <a:r>
              <a:rPr lang="en-US" sz="1600" b="1" dirty="0"/>
              <a:t>29.3</a:t>
            </a:r>
          </a:p>
          <a:p>
            <a:pPr>
              <a:lnSpc>
                <a:spcPct val="200000"/>
              </a:lnSpc>
            </a:pPr>
            <a:endParaRPr lang="en-US" sz="1600" b="1" dirty="0"/>
          </a:p>
        </p:txBody>
      </p:sp>
    </p:spTree>
    <p:extLst>
      <p:ext uri="{BB962C8B-B14F-4D97-AF65-F5344CB8AC3E}">
        <p14:creationId xmlns:p14="http://schemas.microsoft.com/office/powerpoint/2010/main" val="143999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8623CB-4918-E231-9CA2-DB7046FE58A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FE5CF8-8F7D-FCD3-4597-783B82948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ED3A44-92D8-5D6E-C220-1F1C48EDD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BAF285-C55C-D63A-799C-41C22B7892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543330-B909-FCE6-3F5F-7D51296C0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59D184-05B1-F34D-6E87-B6938232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3BF15-FCF7-8A78-5B85-00C770C14A3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NVIDIA Corporation</a:t>
            </a:r>
          </a:p>
        </p:txBody>
      </p:sp>
      <p:pic>
        <p:nvPicPr>
          <p:cNvPr id="5" name="Content Placeholder 4" descr="A green and white logo&#10;&#10;AI-generated content may be incorrect.">
            <a:extLst>
              <a:ext uri="{FF2B5EF4-FFF2-40B4-BE49-F238E27FC236}">
                <a16:creationId xmlns:a16="http://schemas.microsoft.com/office/drawing/2014/main" id="{5DBECD9F-A713-FEBE-B8CC-EFAC72BFC0B0}"/>
              </a:ext>
            </a:extLst>
          </p:cNvPr>
          <p:cNvPicPr>
            <a:picLocks noGrp="1" noChangeAspect="1"/>
          </p:cNvPicPr>
          <p:nvPr>
            <p:ph idx="1"/>
          </p:nvPr>
        </p:nvPicPr>
        <p:blipFill>
          <a:blip r:embed="rId2"/>
          <a:stretch>
            <a:fillRect/>
          </a:stretch>
        </p:blipFill>
        <p:spPr>
          <a:xfrm>
            <a:off x="10011036" y="364919"/>
            <a:ext cx="1618730" cy="909187"/>
          </a:xfrm>
        </p:spPr>
      </p:pic>
      <p:sp>
        <p:nvSpPr>
          <p:cNvPr id="3" name="TextBox 2">
            <a:extLst>
              <a:ext uri="{FF2B5EF4-FFF2-40B4-BE49-F238E27FC236}">
                <a16:creationId xmlns:a16="http://schemas.microsoft.com/office/drawing/2014/main" id="{0EA5739F-6278-3D80-BCF7-5FB8000E19D0}"/>
              </a:ext>
            </a:extLst>
          </p:cNvPr>
          <p:cNvSpPr txBox="1"/>
          <p:nvPr/>
        </p:nvSpPr>
        <p:spPr>
          <a:xfrm>
            <a:off x="1371595" y="997268"/>
            <a:ext cx="3096768" cy="400110"/>
          </a:xfrm>
          <a:prstGeom prst="rect">
            <a:avLst/>
          </a:prstGeom>
          <a:noFill/>
        </p:spPr>
        <p:txBody>
          <a:bodyPr wrap="square" rtlCol="0">
            <a:spAutoFit/>
          </a:bodyPr>
          <a:lstStyle/>
          <a:p>
            <a:r>
              <a:rPr lang="en-US" sz="2000" dirty="0">
                <a:solidFill>
                  <a:schemeClr val="bg1"/>
                </a:solidFill>
              </a:rPr>
              <a:t>Recommendation</a:t>
            </a:r>
          </a:p>
        </p:txBody>
      </p:sp>
      <p:sp>
        <p:nvSpPr>
          <p:cNvPr id="6" name="TextBox 5">
            <a:extLst>
              <a:ext uri="{FF2B5EF4-FFF2-40B4-BE49-F238E27FC236}">
                <a16:creationId xmlns:a16="http://schemas.microsoft.com/office/drawing/2014/main" id="{C5DDC717-23B0-96B5-16C4-BBC06C57A548}"/>
              </a:ext>
            </a:extLst>
          </p:cNvPr>
          <p:cNvSpPr txBox="1"/>
          <p:nvPr/>
        </p:nvSpPr>
        <p:spPr>
          <a:xfrm>
            <a:off x="361814" y="1733666"/>
            <a:ext cx="1210954" cy="594542"/>
          </a:xfrm>
          <a:prstGeom prst="rect">
            <a:avLst/>
          </a:prstGeom>
          <a:noFill/>
        </p:spPr>
        <p:txBody>
          <a:bodyPr wrap="square" rtlCol="0">
            <a:spAutoFit/>
          </a:bodyPr>
          <a:lstStyle/>
          <a:p>
            <a:r>
              <a:rPr lang="en-US" sz="3200" dirty="0">
                <a:solidFill>
                  <a:srgbClr val="FF0000"/>
                </a:solidFill>
              </a:rPr>
              <a:t>SELL</a:t>
            </a:r>
          </a:p>
        </p:txBody>
      </p:sp>
      <p:sp>
        <p:nvSpPr>
          <p:cNvPr id="9" name="TextBox 8">
            <a:extLst>
              <a:ext uri="{FF2B5EF4-FFF2-40B4-BE49-F238E27FC236}">
                <a16:creationId xmlns:a16="http://schemas.microsoft.com/office/drawing/2014/main" id="{D5416426-95BC-A27D-ABD1-C5482421263F}"/>
              </a:ext>
            </a:extLst>
          </p:cNvPr>
          <p:cNvSpPr txBox="1"/>
          <p:nvPr/>
        </p:nvSpPr>
        <p:spPr>
          <a:xfrm>
            <a:off x="282566" y="2300162"/>
            <a:ext cx="3600586" cy="34470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a:p>
            <a:r>
              <a:rPr lang="en-US" sz="2000" dirty="0"/>
              <a:t>Current Weight in SIM : </a:t>
            </a:r>
            <a:r>
              <a:rPr lang="en-US" sz="2000" b="1" dirty="0"/>
              <a:t>7.33%</a:t>
            </a:r>
          </a:p>
          <a:p>
            <a:endParaRPr lang="en-US" sz="2000" b="1" dirty="0"/>
          </a:p>
          <a:p>
            <a:r>
              <a:rPr lang="en-US" sz="2000" dirty="0"/>
              <a:t>Recommendation:</a:t>
            </a:r>
          </a:p>
          <a:p>
            <a:r>
              <a:rPr lang="en-US" sz="2000" b="1" dirty="0"/>
              <a:t>Sell 233 Basis Points to fulfill the 5% max concentration, limits current exposure to AI Bubble while maintaining substantial weight for growth</a:t>
            </a:r>
          </a:p>
          <a:p>
            <a:endParaRPr lang="en-US" sz="2000" b="1" dirty="0"/>
          </a:p>
          <a:p>
            <a:r>
              <a:rPr lang="en-US" sz="2000" dirty="0"/>
              <a:t>Recommended Weight: </a:t>
            </a:r>
            <a:r>
              <a:rPr lang="en-US" sz="2000" b="1" dirty="0"/>
              <a:t>5.00%</a:t>
            </a:r>
          </a:p>
        </p:txBody>
      </p:sp>
      <p:sp>
        <p:nvSpPr>
          <p:cNvPr id="11" name="TextBox 10">
            <a:extLst>
              <a:ext uri="{FF2B5EF4-FFF2-40B4-BE49-F238E27FC236}">
                <a16:creationId xmlns:a16="http://schemas.microsoft.com/office/drawing/2014/main" id="{2187B66B-8256-C1D9-42AA-6EE4216C8744}"/>
              </a:ext>
            </a:extLst>
          </p:cNvPr>
          <p:cNvSpPr txBox="1"/>
          <p:nvPr/>
        </p:nvSpPr>
        <p:spPr>
          <a:xfrm>
            <a:off x="4165718" y="1891971"/>
            <a:ext cx="3600586" cy="3877985"/>
          </a:xfrm>
          <a:prstGeom prst="rect">
            <a:avLst/>
          </a:prstGeom>
          <a:noFill/>
          <a:ln>
            <a:solidFill>
              <a:schemeClr val="accent6"/>
            </a:solidFill>
          </a:ln>
        </p:spPr>
        <p:txBody>
          <a:bodyPr wrap="square" rtlCol="0">
            <a:spAutoFit/>
          </a:bodyPr>
          <a:lstStyle/>
          <a:p>
            <a:r>
              <a:rPr lang="en-US" sz="1600" dirty="0"/>
              <a:t>Catalysts:</a:t>
            </a:r>
          </a:p>
          <a:p>
            <a:pPr marL="285750" indent="-285750">
              <a:buFont typeface="Arial" panose="020B0604020202020204" pitchFamily="34" charset="0"/>
              <a:buChar char="•"/>
            </a:pPr>
            <a:r>
              <a:rPr lang="en-US" sz="1600" dirty="0"/>
              <a:t>Increased demand for Artificial Intelligence</a:t>
            </a:r>
          </a:p>
          <a:p>
            <a:endParaRPr lang="en-US" sz="1600" dirty="0"/>
          </a:p>
          <a:p>
            <a:pPr marL="285750" indent="-285750">
              <a:buFont typeface="Arial" panose="020B0604020202020204" pitchFamily="34" charset="0"/>
              <a:buChar char="•"/>
            </a:pPr>
            <a:r>
              <a:rPr lang="en-US" sz="1600" dirty="0"/>
              <a:t>Supply Chain Control, secured around 70% of TSMC advanced chipmaking capacity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NVIDIA’s CUDA Software ecosystem has created developer loyalty and set them up as the default option for AI development.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2EA918AA-39FD-0657-16E6-738F5CB44137}"/>
              </a:ext>
            </a:extLst>
          </p:cNvPr>
          <p:cNvSpPr txBox="1"/>
          <p:nvPr/>
        </p:nvSpPr>
        <p:spPr>
          <a:xfrm>
            <a:off x="8449056" y="1889760"/>
            <a:ext cx="3180710" cy="3816429"/>
          </a:xfrm>
          <a:prstGeom prst="rect">
            <a:avLst/>
          </a:prstGeom>
          <a:noFill/>
          <a:ln>
            <a:solidFill>
              <a:srgbClr val="FF0000"/>
            </a:solidFill>
          </a:ln>
        </p:spPr>
        <p:txBody>
          <a:bodyPr wrap="square" rtlCol="0">
            <a:spAutoFit/>
          </a:bodyPr>
          <a:lstStyle/>
          <a:p>
            <a:r>
              <a:rPr lang="en-US" sz="1600" dirty="0"/>
              <a:t>Risks:</a:t>
            </a:r>
          </a:p>
          <a:p>
            <a:pPr marL="285750" indent="-285750">
              <a:buFont typeface="Arial" panose="020B0604020202020204" pitchFamily="34" charset="0"/>
              <a:buChar char="•"/>
            </a:pPr>
            <a:r>
              <a:rPr lang="en-US" sz="1600" dirty="0"/>
              <a:t>Geopolitical Tension, Currently not able to sell their advanced chips to China</a:t>
            </a:r>
          </a:p>
          <a:p>
            <a:endParaRPr lang="en-US" sz="1600" dirty="0"/>
          </a:p>
          <a:p>
            <a:pPr marL="285750" indent="-285750">
              <a:buFont typeface="Arial" panose="020B0604020202020204" pitchFamily="34" charset="0"/>
              <a:buChar char="•"/>
            </a:pPr>
            <a:r>
              <a:rPr lang="en-US" sz="1600" dirty="0"/>
              <a:t>Potential AI Bubble, skepticism comes from massive AI infrastructure spending and circular investments inflating valuations.</a:t>
            </a:r>
          </a:p>
          <a:p>
            <a:endParaRPr lang="en-US" sz="1600" dirty="0"/>
          </a:p>
          <a:p>
            <a:pPr marL="285750" indent="-285750">
              <a:buFont typeface="Arial" panose="020B0604020202020204" pitchFamily="34" charset="0"/>
              <a:buChar char="•"/>
            </a:pPr>
            <a:r>
              <a:rPr lang="en-US" sz="1600" dirty="0"/>
              <a:t>Customer Concentration,6 Customers made up 85% of their Revenue last quarter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591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4D394-759B-7F36-CCF2-0FAA4312F06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678BC1-406B-6954-6B31-CAD339C1F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90875A-6C8C-A224-D4A2-411EFF147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89CDD3-F3AC-F92E-F2F1-179DF7994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5F856D6-B67A-799D-CD1D-6F059301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A17AE3-788A-CD12-3C01-8F856C8FB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BF036-A0C9-0238-CF98-88EA94370D0C}"/>
              </a:ext>
            </a:extLst>
          </p:cNvPr>
          <p:cNvSpPr>
            <a:spLocks noGrp="1"/>
          </p:cNvSpPr>
          <p:nvPr>
            <p:ph type="title"/>
          </p:nvPr>
        </p:nvSpPr>
        <p:spPr>
          <a:xfrm>
            <a:off x="222353" y="25964"/>
            <a:ext cx="4643148" cy="1052405"/>
          </a:xfrm>
        </p:spPr>
        <p:txBody>
          <a:bodyPr>
            <a:normAutofit/>
          </a:bodyPr>
          <a:lstStyle/>
          <a:p>
            <a:r>
              <a:rPr lang="en-US" sz="4000">
                <a:solidFill>
                  <a:srgbClr val="FFFFFF"/>
                </a:solidFill>
              </a:rPr>
              <a:t>Salesforce Inc. (CRM)</a:t>
            </a:r>
          </a:p>
        </p:txBody>
      </p:sp>
      <p:sp>
        <p:nvSpPr>
          <p:cNvPr id="3" name="TextBox 2">
            <a:extLst>
              <a:ext uri="{FF2B5EF4-FFF2-40B4-BE49-F238E27FC236}">
                <a16:creationId xmlns:a16="http://schemas.microsoft.com/office/drawing/2014/main" id="{C67C1EDB-5F98-9AB0-4050-3375BF6CF91B}"/>
              </a:ext>
            </a:extLst>
          </p:cNvPr>
          <p:cNvSpPr txBox="1"/>
          <p:nvPr/>
        </p:nvSpPr>
        <p:spPr>
          <a:xfrm>
            <a:off x="459693" y="709956"/>
            <a:ext cx="3096768" cy="369332"/>
          </a:xfrm>
          <a:prstGeom prst="rect">
            <a:avLst/>
          </a:prstGeom>
          <a:noFill/>
        </p:spPr>
        <p:txBody>
          <a:bodyPr wrap="square" lIns="91440" tIns="45720" rIns="91440" bIns="45720" rtlCol="0" anchor="t">
            <a:spAutoFit/>
          </a:bodyPr>
          <a:lstStyle/>
          <a:p>
            <a:r>
              <a:rPr lang="en-US">
                <a:solidFill>
                  <a:schemeClr val="bg1"/>
                </a:solidFill>
              </a:rPr>
              <a:t>Overview</a:t>
            </a:r>
            <a:endParaRPr lang="en-US" sz="2000">
              <a:solidFill>
                <a:schemeClr val="bg1"/>
              </a:solidFill>
            </a:endParaRPr>
          </a:p>
        </p:txBody>
      </p:sp>
      <p:pic>
        <p:nvPicPr>
          <p:cNvPr id="7" name="内容占位符 6" descr="Salesforce Logo - Salesforce">
            <a:extLst>
              <a:ext uri="{FF2B5EF4-FFF2-40B4-BE49-F238E27FC236}">
                <a16:creationId xmlns:a16="http://schemas.microsoft.com/office/drawing/2014/main" id="{D03E9B45-5E62-A109-A5B8-F514177E779B}"/>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graphicFrame>
        <p:nvGraphicFramePr>
          <p:cNvPr id="11" name="Table 16">
            <a:extLst>
              <a:ext uri="{FF2B5EF4-FFF2-40B4-BE49-F238E27FC236}">
                <a16:creationId xmlns:a16="http://schemas.microsoft.com/office/drawing/2014/main" id="{CEBA5490-EF12-C681-A583-6A439D5DCE96}"/>
              </a:ext>
            </a:extLst>
          </p:cNvPr>
          <p:cNvGraphicFramePr>
            <a:graphicFrameLocks noGrp="1"/>
          </p:cNvGraphicFramePr>
          <p:nvPr>
            <p:extLst>
              <p:ext uri="{D42A27DB-BD31-4B8C-83A1-F6EECF244321}">
                <p14:modId xmlns:p14="http://schemas.microsoft.com/office/powerpoint/2010/main" val="2915306562"/>
              </p:ext>
            </p:extLst>
          </p:nvPr>
        </p:nvGraphicFramePr>
        <p:xfrm>
          <a:off x="8113426" y="1717622"/>
          <a:ext cx="3806982" cy="4773988"/>
        </p:xfrm>
        <a:graphic>
          <a:graphicData uri="http://schemas.openxmlformats.org/drawingml/2006/table">
            <a:tbl>
              <a:tblPr firstRow="1" bandRow="1">
                <a:tableStyleId>{5C22544A-7EE6-4342-B048-85BDC9FD1C3A}</a:tableStyleId>
              </a:tblPr>
              <a:tblGrid>
                <a:gridCol w="1903491">
                  <a:extLst>
                    <a:ext uri="{9D8B030D-6E8A-4147-A177-3AD203B41FA5}">
                      <a16:colId xmlns:a16="http://schemas.microsoft.com/office/drawing/2014/main" val="1710369948"/>
                    </a:ext>
                  </a:extLst>
                </a:gridCol>
                <a:gridCol w="1903491">
                  <a:extLst>
                    <a:ext uri="{9D8B030D-6E8A-4147-A177-3AD203B41FA5}">
                      <a16:colId xmlns:a16="http://schemas.microsoft.com/office/drawing/2014/main" val="90065916"/>
                    </a:ext>
                  </a:extLst>
                </a:gridCol>
              </a:tblGrid>
              <a:tr h="945681">
                <a:tc gridSpan="2">
                  <a:txBody>
                    <a:bodyPr/>
                    <a:lstStyle/>
                    <a:p>
                      <a:pPr algn="ctr"/>
                      <a:r>
                        <a:rPr lang="en-US"/>
                        <a:t>CRM Stock Data</a:t>
                      </a:r>
                    </a:p>
                    <a:p>
                      <a:endParaRPr lang="en-US"/>
                    </a:p>
                  </a:txBody>
                  <a:tcPr anchor="ctr"/>
                </a:tc>
                <a:tc hMerge="1">
                  <a:txBody>
                    <a:bodyPr/>
                    <a:lstStyle/>
                    <a:p>
                      <a:endParaRPr lang="en-US"/>
                    </a:p>
                  </a:txBody>
                  <a:tcPr marL="0" marR="0" marT="0" marB="0" horzOverflow="overflow"/>
                </a:tc>
                <a:extLst>
                  <a:ext uri="{0D108BD9-81ED-4DB2-BD59-A6C34878D82A}">
                    <a16:rowId xmlns:a16="http://schemas.microsoft.com/office/drawing/2014/main" val="2706771057"/>
                  </a:ext>
                </a:extLst>
              </a:tr>
              <a:tr h="546901">
                <a:tc>
                  <a:txBody>
                    <a:bodyPr/>
                    <a:lstStyle/>
                    <a:p>
                      <a:r>
                        <a:rPr lang="en-US" sz="1400"/>
                        <a:t>Market Cap</a:t>
                      </a:r>
                    </a:p>
                  </a:txBody>
                  <a:tcPr/>
                </a:tc>
                <a:tc>
                  <a:txBody>
                    <a:bodyPr/>
                    <a:lstStyle/>
                    <a:p>
                      <a:r>
                        <a:rPr lang="en-US" sz="1400"/>
                        <a:t>219.47B</a:t>
                      </a:r>
                    </a:p>
                  </a:txBody>
                  <a:tcPr/>
                </a:tc>
                <a:extLst>
                  <a:ext uri="{0D108BD9-81ED-4DB2-BD59-A6C34878D82A}">
                    <a16:rowId xmlns:a16="http://schemas.microsoft.com/office/drawing/2014/main" val="1741210028"/>
                  </a:ext>
                </a:extLst>
              </a:tr>
              <a:tr h="546901">
                <a:tc>
                  <a:txBody>
                    <a:bodyPr/>
                    <a:lstStyle/>
                    <a:p>
                      <a:r>
                        <a:rPr lang="en-US" sz="1400"/>
                        <a:t>Shares Outstanding</a:t>
                      </a:r>
                    </a:p>
                  </a:txBody>
                  <a:tcPr/>
                </a:tc>
                <a:tc>
                  <a:txBody>
                    <a:bodyPr/>
                    <a:lstStyle/>
                    <a:p>
                      <a:r>
                        <a:rPr lang="en-US" sz="1400"/>
                        <a:t>952M</a:t>
                      </a:r>
                    </a:p>
                  </a:txBody>
                  <a:tcPr/>
                </a:tc>
                <a:extLst>
                  <a:ext uri="{0D108BD9-81ED-4DB2-BD59-A6C34878D82A}">
                    <a16:rowId xmlns:a16="http://schemas.microsoft.com/office/drawing/2014/main" val="2560611331"/>
                  </a:ext>
                </a:extLst>
              </a:tr>
              <a:tr h="546901">
                <a:tc>
                  <a:txBody>
                    <a:bodyPr/>
                    <a:lstStyle/>
                    <a:p>
                      <a:r>
                        <a:rPr lang="en-US" sz="1400"/>
                        <a:t>Current Price</a:t>
                      </a:r>
                    </a:p>
                  </a:txBody>
                  <a:tcPr/>
                </a:tc>
                <a:tc>
                  <a:txBody>
                    <a:bodyPr/>
                    <a:lstStyle/>
                    <a:p>
                      <a:r>
                        <a:rPr lang="en-US" sz="1400"/>
                        <a:t>232.83</a:t>
                      </a:r>
                    </a:p>
                  </a:txBody>
                  <a:tcPr/>
                </a:tc>
                <a:extLst>
                  <a:ext uri="{0D108BD9-81ED-4DB2-BD59-A6C34878D82A}">
                    <a16:rowId xmlns:a16="http://schemas.microsoft.com/office/drawing/2014/main" val="1942409662"/>
                  </a:ext>
                </a:extLst>
              </a:tr>
              <a:tr h="546901">
                <a:tc>
                  <a:txBody>
                    <a:bodyPr/>
                    <a:lstStyle/>
                    <a:p>
                      <a:r>
                        <a:rPr lang="en-US" sz="1400"/>
                        <a:t>52 Week High </a:t>
                      </a:r>
                    </a:p>
                  </a:txBody>
                  <a:tcPr/>
                </a:tc>
                <a:tc>
                  <a:txBody>
                    <a:bodyPr/>
                    <a:lstStyle/>
                    <a:p>
                      <a:r>
                        <a:rPr lang="en-US" sz="1400"/>
                        <a:t>369.00</a:t>
                      </a:r>
                    </a:p>
                  </a:txBody>
                  <a:tcPr/>
                </a:tc>
                <a:extLst>
                  <a:ext uri="{0D108BD9-81ED-4DB2-BD59-A6C34878D82A}">
                    <a16:rowId xmlns:a16="http://schemas.microsoft.com/office/drawing/2014/main" val="4187474471"/>
                  </a:ext>
                </a:extLst>
              </a:tr>
              <a:tr h="546901">
                <a:tc>
                  <a:txBody>
                    <a:bodyPr/>
                    <a:lstStyle/>
                    <a:p>
                      <a:r>
                        <a:rPr lang="en-US" sz="1400"/>
                        <a:t>52 Week Low</a:t>
                      </a:r>
                    </a:p>
                  </a:txBody>
                  <a:tcPr/>
                </a:tc>
                <a:tc>
                  <a:txBody>
                    <a:bodyPr/>
                    <a:lstStyle/>
                    <a:p>
                      <a:r>
                        <a:rPr lang="en-US" sz="1400"/>
                        <a:t>221.96</a:t>
                      </a:r>
                    </a:p>
                  </a:txBody>
                  <a:tcPr/>
                </a:tc>
                <a:extLst>
                  <a:ext uri="{0D108BD9-81ED-4DB2-BD59-A6C34878D82A}">
                    <a16:rowId xmlns:a16="http://schemas.microsoft.com/office/drawing/2014/main" val="2183909210"/>
                  </a:ext>
                </a:extLst>
              </a:tr>
              <a:tr h="546901">
                <a:tc>
                  <a:txBody>
                    <a:bodyPr/>
                    <a:lstStyle/>
                    <a:p>
                      <a:r>
                        <a:rPr lang="en-US" sz="1400"/>
                        <a:t>YTD Performance</a:t>
                      </a:r>
                    </a:p>
                  </a:txBody>
                  <a:tcPr/>
                </a:tc>
                <a:tc>
                  <a:txBody>
                    <a:bodyPr/>
                    <a:lstStyle/>
                    <a:p>
                      <a:r>
                        <a:rPr lang="en-US" sz="1400"/>
                        <a:t>-30.06%</a:t>
                      </a:r>
                    </a:p>
                  </a:txBody>
                  <a:tcPr/>
                </a:tc>
                <a:extLst>
                  <a:ext uri="{0D108BD9-81ED-4DB2-BD59-A6C34878D82A}">
                    <a16:rowId xmlns:a16="http://schemas.microsoft.com/office/drawing/2014/main" val="3491507162"/>
                  </a:ext>
                </a:extLst>
              </a:tr>
              <a:tr h="546901">
                <a:tc>
                  <a:txBody>
                    <a:bodyPr/>
                    <a:lstStyle/>
                    <a:p>
                      <a:r>
                        <a:rPr lang="en-US" sz="1400"/>
                        <a:t>Dividend Yield</a:t>
                      </a:r>
                    </a:p>
                  </a:txBody>
                  <a:tcPr/>
                </a:tc>
                <a:tc>
                  <a:txBody>
                    <a:bodyPr/>
                    <a:lstStyle/>
                    <a:p>
                      <a:r>
                        <a:rPr lang="en-US" sz="1400"/>
                        <a:t>0.72%</a:t>
                      </a:r>
                    </a:p>
                  </a:txBody>
                  <a:tcPr/>
                </a:tc>
                <a:extLst>
                  <a:ext uri="{0D108BD9-81ED-4DB2-BD59-A6C34878D82A}">
                    <a16:rowId xmlns:a16="http://schemas.microsoft.com/office/drawing/2014/main" val="2439007365"/>
                  </a:ext>
                </a:extLst>
              </a:tr>
            </a:tbl>
          </a:graphicData>
        </a:graphic>
      </p:graphicFrame>
      <p:sp>
        <p:nvSpPr>
          <p:cNvPr id="17" name="文本框 16">
            <a:extLst>
              <a:ext uri="{FF2B5EF4-FFF2-40B4-BE49-F238E27FC236}">
                <a16:creationId xmlns:a16="http://schemas.microsoft.com/office/drawing/2014/main" id="{DFAAB125-C842-ADF8-3B48-C9CD333B7F98}"/>
              </a:ext>
            </a:extLst>
          </p:cNvPr>
          <p:cNvSpPr txBox="1"/>
          <p:nvPr/>
        </p:nvSpPr>
        <p:spPr>
          <a:xfrm>
            <a:off x="224852" y="1873770"/>
            <a:ext cx="735767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atin typeface="等线"/>
                <a:ea typeface="等线"/>
                <a:cs typeface="+mn-lt"/>
              </a:rPr>
              <a:t>Company Overview: Salesforce is the world’s leading provider of enterprise cloud computing solutions, specializing in Customer Relationship Management (CRM).</a:t>
            </a:r>
            <a:endParaRPr lang="zh-CN"/>
          </a:p>
          <a:p>
            <a:endParaRPr lang="zh-CN" altLang="en-US">
              <a:latin typeface="等线"/>
              <a:ea typeface="等线"/>
              <a:cs typeface="+mn-lt"/>
            </a:endParaRPr>
          </a:p>
          <a:p>
            <a:r>
              <a:rPr lang="en-US" altLang="zh-CN">
                <a:latin typeface="等线"/>
                <a:ea typeface="等线"/>
                <a:cs typeface="+mn-lt"/>
              </a:rPr>
              <a:t>Business</a:t>
            </a:r>
            <a:r>
              <a:rPr lang="zh-CN">
                <a:latin typeface="等线"/>
                <a:ea typeface="等线"/>
                <a:cs typeface="+mn-lt"/>
              </a:rPr>
              <a:t> Model: The business operates primarily on a Software-as-a-Service (SaaS) model, generating over 90% of its revenue from recurring subscriptions with high retention rates.</a:t>
            </a:r>
            <a:endParaRPr lang="zh-CN"/>
          </a:p>
          <a:p>
            <a:endParaRPr lang="zh-CN" altLang="en-US">
              <a:latin typeface="等线"/>
              <a:ea typeface="等线"/>
              <a:cs typeface="+mn-lt"/>
            </a:endParaRPr>
          </a:p>
          <a:p>
            <a:r>
              <a:rPr lang="zh-CN">
                <a:latin typeface="等线"/>
                <a:ea typeface="等线"/>
                <a:cs typeface="+mn-lt"/>
              </a:rPr>
              <a:t>Diversified Portfolio: Revenue is distributed across key segments including Service Cloud (24%), Sales Cloud (22%), Platform &amp; Other (19%), and Integration/Analytics (15%).</a:t>
            </a:r>
            <a:endParaRPr lang="zh-CN"/>
          </a:p>
          <a:p>
            <a:endParaRPr lang="zh-CN" altLang="en-US">
              <a:latin typeface="等线"/>
              <a:ea typeface="等线"/>
              <a:cs typeface="+mn-lt"/>
            </a:endParaRPr>
          </a:p>
          <a:p>
            <a:r>
              <a:rPr lang="zh-CN">
                <a:latin typeface="等线"/>
                <a:ea typeface="等线"/>
                <a:cs typeface="+mn-lt"/>
              </a:rPr>
              <a:t>Strategic Shift: The company has transitioned from a focus on hyper-growth to operational efficiency, prioritizing margin expansion and free cash flow generation.</a:t>
            </a:r>
            <a:endParaRPr lang="zh-CN"/>
          </a:p>
          <a:p>
            <a:pPr algn="l"/>
            <a:endParaRPr lang="zh-CN" altLang="en-US">
              <a:ea typeface="等线"/>
            </a:endParaRPr>
          </a:p>
        </p:txBody>
      </p:sp>
      <p:sp>
        <p:nvSpPr>
          <p:cNvPr id="6" name="Title 1">
            <a:extLst>
              <a:ext uri="{FF2B5EF4-FFF2-40B4-BE49-F238E27FC236}">
                <a16:creationId xmlns:a16="http://schemas.microsoft.com/office/drawing/2014/main" id="{32FB76BF-A6D8-E054-E36B-91BB72E04D84}"/>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125228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985087-AC4F-918B-274E-858C85FB48C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DD4865-F26C-0BDA-4A84-02564E682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9EFCD2-DFAE-83D5-552E-886EE8D3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0C24D5-4EE7-F0A9-8B90-733486A82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F75554-FFCD-F89C-CD81-ADF8F3BEC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C0C1AE-00C1-E18A-3077-26EA0F8F9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内容占位符 6" descr="Salesforce Logo - Salesforce">
            <a:extLst>
              <a:ext uri="{FF2B5EF4-FFF2-40B4-BE49-F238E27FC236}">
                <a16:creationId xmlns:a16="http://schemas.microsoft.com/office/drawing/2014/main" id="{4D9E7561-5126-451D-A8D8-1FE30FBE99C7}"/>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pic>
        <p:nvPicPr>
          <p:cNvPr id="9" name="图片 8" descr="图形用户界面, 图表, 折线图, 散点图&#10;&#10;AI 生成的内容可能不正确。">
            <a:extLst>
              <a:ext uri="{FF2B5EF4-FFF2-40B4-BE49-F238E27FC236}">
                <a16:creationId xmlns:a16="http://schemas.microsoft.com/office/drawing/2014/main" id="{5BB0CCBA-BE4B-2305-F9FD-AD33DE753406}"/>
              </a:ext>
            </a:extLst>
          </p:cNvPr>
          <p:cNvPicPr>
            <a:picLocks noChangeAspect="1"/>
          </p:cNvPicPr>
          <p:nvPr/>
        </p:nvPicPr>
        <p:blipFill>
          <a:blip r:embed="rId3"/>
          <a:stretch>
            <a:fillRect/>
          </a:stretch>
        </p:blipFill>
        <p:spPr>
          <a:xfrm>
            <a:off x="177043" y="2456155"/>
            <a:ext cx="6777639" cy="4216895"/>
          </a:xfrm>
          <a:prstGeom prst="rect">
            <a:avLst/>
          </a:prstGeom>
        </p:spPr>
      </p:pic>
      <p:sp>
        <p:nvSpPr>
          <p:cNvPr id="11" name="文本框 10">
            <a:extLst>
              <a:ext uri="{FF2B5EF4-FFF2-40B4-BE49-F238E27FC236}">
                <a16:creationId xmlns:a16="http://schemas.microsoft.com/office/drawing/2014/main" id="{6438358B-97D8-AD42-1E3F-ACD1543EFD65}"/>
              </a:ext>
            </a:extLst>
          </p:cNvPr>
          <p:cNvSpPr txBox="1"/>
          <p:nvPr/>
        </p:nvSpPr>
        <p:spPr>
          <a:xfrm>
            <a:off x="4887632" y="2539316"/>
            <a:ext cx="16478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600">
                <a:solidFill>
                  <a:schemeClr val="accent2"/>
                </a:solidFill>
                <a:ea typeface="等线"/>
              </a:rPr>
              <a:t>MSFT +137%</a:t>
            </a:r>
            <a:endParaRPr lang="zh-CN" altLang="en-US" sz="1600">
              <a:solidFill>
                <a:schemeClr val="accent2"/>
              </a:solidFill>
            </a:endParaRPr>
          </a:p>
        </p:txBody>
      </p:sp>
      <p:sp>
        <p:nvSpPr>
          <p:cNvPr id="13" name="文本框 12">
            <a:extLst>
              <a:ext uri="{FF2B5EF4-FFF2-40B4-BE49-F238E27FC236}">
                <a16:creationId xmlns:a16="http://schemas.microsoft.com/office/drawing/2014/main" id="{7A06CE32-7437-81A9-C852-60DB7CECD1CC}"/>
              </a:ext>
            </a:extLst>
          </p:cNvPr>
          <p:cNvSpPr txBox="1"/>
          <p:nvPr/>
        </p:nvSpPr>
        <p:spPr>
          <a:xfrm>
            <a:off x="5708816" y="4566382"/>
            <a:ext cx="158129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600">
                <a:solidFill>
                  <a:schemeClr val="tx2">
                    <a:lumMod val="49000"/>
                    <a:lumOff val="51000"/>
                  </a:schemeClr>
                </a:solidFill>
                <a:ea typeface="等线"/>
              </a:rPr>
              <a:t>NOW +56%</a:t>
            </a:r>
          </a:p>
        </p:txBody>
      </p:sp>
      <p:sp>
        <p:nvSpPr>
          <p:cNvPr id="15" name="文本框 14">
            <a:extLst>
              <a:ext uri="{FF2B5EF4-FFF2-40B4-BE49-F238E27FC236}">
                <a16:creationId xmlns:a16="http://schemas.microsoft.com/office/drawing/2014/main" id="{13F9B251-88AC-8ED8-4191-9A447E5DA0AC}"/>
              </a:ext>
            </a:extLst>
          </p:cNvPr>
          <p:cNvSpPr txBox="1"/>
          <p:nvPr/>
        </p:nvSpPr>
        <p:spPr>
          <a:xfrm>
            <a:off x="5812389" y="3256927"/>
            <a:ext cx="16478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600">
                <a:solidFill>
                  <a:schemeClr val="accent6">
                    <a:lumMod val="60000"/>
                    <a:lumOff val="40000"/>
                  </a:schemeClr>
                </a:solidFill>
                <a:ea typeface="等线"/>
              </a:rPr>
              <a:t>S&amp;P +97%</a:t>
            </a:r>
            <a:endParaRPr lang="zh-CN" altLang="en-US" sz="1600">
              <a:solidFill>
                <a:schemeClr val="accent6">
                  <a:lumMod val="60000"/>
                  <a:lumOff val="40000"/>
                </a:schemeClr>
              </a:solidFill>
            </a:endParaRPr>
          </a:p>
        </p:txBody>
      </p:sp>
      <p:sp>
        <p:nvSpPr>
          <p:cNvPr id="17" name="文本框 16">
            <a:extLst>
              <a:ext uri="{FF2B5EF4-FFF2-40B4-BE49-F238E27FC236}">
                <a16:creationId xmlns:a16="http://schemas.microsoft.com/office/drawing/2014/main" id="{18CC21EA-E564-26F5-46D3-CCF06D6A20F1}"/>
              </a:ext>
            </a:extLst>
          </p:cNvPr>
          <p:cNvSpPr txBox="1"/>
          <p:nvPr/>
        </p:nvSpPr>
        <p:spPr>
          <a:xfrm>
            <a:off x="5812389" y="5528131"/>
            <a:ext cx="16478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1600">
                <a:solidFill>
                  <a:schemeClr val="accent2"/>
                </a:solidFill>
                <a:ea typeface="等线"/>
              </a:rPr>
              <a:t>CRM +4%</a:t>
            </a:r>
            <a:endParaRPr lang="zh-CN" altLang="en-US" sz="1600">
              <a:solidFill>
                <a:schemeClr val="accent2"/>
              </a:solidFill>
            </a:endParaRPr>
          </a:p>
        </p:txBody>
      </p:sp>
      <p:sp>
        <p:nvSpPr>
          <p:cNvPr id="18" name="文本框 17">
            <a:extLst>
              <a:ext uri="{FF2B5EF4-FFF2-40B4-BE49-F238E27FC236}">
                <a16:creationId xmlns:a16="http://schemas.microsoft.com/office/drawing/2014/main" id="{21E537E3-D1AE-9DDF-1AAD-E2074E20DC84}"/>
              </a:ext>
            </a:extLst>
          </p:cNvPr>
          <p:cNvSpPr txBox="1"/>
          <p:nvPr/>
        </p:nvSpPr>
        <p:spPr>
          <a:xfrm>
            <a:off x="334910" y="1968692"/>
            <a:ext cx="71183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000">
                <a:latin typeface="Aptos Narrow"/>
                <a:ea typeface="等线"/>
              </a:rPr>
              <a:t>5-Year Performance Comparison (S&amp;P/MSFT/NOW/CRM)</a:t>
            </a:r>
            <a:endParaRPr lang="zh-CN" altLang="en-US" sz="2000">
              <a:latin typeface="Aptos Narrow"/>
            </a:endParaRPr>
          </a:p>
        </p:txBody>
      </p:sp>
      <p:sp>
        <p:nvSpPr>
          <p:cNvPr id="19" name="文本框 18">
            <a:extLst>
              <a:ext uri="{FF2B5EF4-FFF2-40B4-BE49-F238E27FC236}">
                <a16:creationId xmlns:a16="http://schemas.microsoft.com/office/drawing/2014/main" id="{6F0DDB8F-A353-D0A6-CBDD-FF3DD53CEF6F}"/>
              </a:ext>
            </a:extLst>
          </p:cNvPr>
          <p:cNvSpPr txBox="1"/>
          <p:nvPr/>
        </p:nvSpPr>
        <p:spPr>
          <a:xfrm>
            <a:off x="7696950" y="2857810"/>
            <a:ext cx="449413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zh-CN" b="1">
                <a:latin typeface="Aptos Narrow"/>
                <a:ea typeface="+mn-lt"/>
                <a:cs typeface="+mn-lt"/>
              </a:rPr>
              <a:t>Revenue growth deceleration</a:t>
            </a:r>
            <a:r>
              <a:rPr lang="zh-CN">
                <a:latin typeface="Aptos Narrow"/>
                <a:ea typeface="+mn-lt"/>
                <a:cs typeface="+mn-lt"/>
              </a:rPr>
              <a:t> vs. peers as core clouds matured, leading to valuation multiple compression.</a:t>
            </a:r>
            <a:endParaRPr lang="zh-CN">
              <a:latin typeface="Aptos Narrow"/>
            </a:endParaRPr>
          </a:p>
          <a:p>
            <a:pPr marL="285750" indent="-285750">
              <a:buFont typeface="Arial"/>
              <a:buChar char="•"/>
            </a:pPr>
            <a:r>
              <a:rPr lang="zh-CN" b="1">
                <a:latin typeface="Aptos Narrow"/>
                <a:ea typeface="+mn-lt"/>
                <a:cs typeface="+mn-lt"/>
              </a:rPr>
              <a:t>Weaker AI narrative</a:t>
            </a:r>
            <a:r>
              <a:rPr lang="zh-CN">
                <a:latin typeface="Aptos Narrow"/>
                <a:ea typeface="+mn-lt"/>
                <a:cs typeface="+mn-lt"/>
              </a:rPr>
              <a:t> relative to MSFT/NOW, with slower perceived monetization from Agentforce and Data Cloud.</a:t>
            </a:r>
            <a:endParaRPr lang="zh-CN">
              <a:latin typeface="Aptos Narrow"/>
            </a:endParaRPr>
          </a:p>
          <a:p>
            <a:pPr marL="285750" indent="-285750">
              <a:buFont typeface="Arial"/>
              <a:buChar char="•"/>
            </a:pPr>
            <a:r>
              <a:rPr lang="zh-CN" b="1">
                <a:latin typeface="Aptos Narrow"/>
                <a:ea typeface="+mn-lt"/>
                <a:cs typeface="+mn-lt"/>
              </a:rPr>
              <a:t>Lingering investor skepticism</a:t>
            </a:r>
            <a:r>
              <a:rPr lang="zh-CN">
                <a:latin typeface="Aptos Narrow"/>
                <a:ea typeface="+mn-lt"/>
                <a:cs typeface="+mn-lt"/>
              </a:rPr>
              <a:t> from past large M&amp;A deals and integration challenges, despite recent margin improvements.</a:t>
            </a:r>
            <a:endParaRPr lang="zh-CN">
              <a:latin typeface="Aptos Narrow"/>
            </a:endParaRPr>
          </a:p>
          <a:p>
            <a:pPr algn="l"/>
            <a:endParaRPr lang="zh-CN" altLang="en-US">
              <a:ea typeface="等线"/>
            </a:endParaRPr>
          </a:p>
        </p:txBody>
      </p:sp>
      <p:sp>
        <p:nvSpPr>
          <p:cNvPr id="20" name="文本框 19">
            <a:extLst>
              <a:ext uri="{FF2B5EF4-FFF2-40B4-BE49-F238E27FC236}">
                <a16:creationId xmlns:a16="http://schemas.microsoft.com/office/drawing/2014/main" id="{A831FD84-B171-EA7A-C716-C3B4D2D85130}"/>
              </a:ext>
            </a:extLst>
          </p:cNvPr>
          <p:cNvSpPr txBox="1"/>
          <p:nvPr/>
        </p:nvSpPr>
        <p:spPr>
          <a:xfrm>
            <a:off x="7452814" y="2365434"/>
            <a:ext cx="44830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000" b="1">
                <a:latin typeface="Aptos Narrow"/>
                <a:ea typeface="等线"/>
              </a:rPr>
              <a:t>Reasons CRM stock underperforms:</a:t>
            </a:r>
            <a:endParaRPr lang="zh-CN" altLang="en-US" sz="2000" b="1">
              <a:latin typeface="Aptos Narrow"/>
            </a:endParaRPr>
          </a:p>
        </p:txBody>
      </p:sp>
      <p:sp>
        <p:nvSpPr>
          <p:cNvPr id="5" name="Title 1">
            <a:extLst>
              <a:ext uri="{FF2B5EF4-FFF2-40B4-BE49-F238E27FC236}">
                <a16:creationId xmlns:a16="http://schemas.microsoft.com/office/drawing/2014/main" id="{DCE4A08A-F1B0-59BD-6447-62BBEC147A11}"/>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25" name="TextBox 2">
            <a:extLst>
              <a:ext uri="{FF2B5EF4-FFF2-40B4-BE49-F238E27FC236}">
                <a16:creationId xmlns:a16="http://schemas.microsoft.com/office/drawing/2014/main" id="{3FC985FE-486E-AF20-82CE-46349DFDA254}"/>
              </a:ext>
            </a:extLst>
          </p:cNvPr>
          <p:cNvSpPr txBox="1"/>
          <p:nvPr/>
        </p:nvSpPr>
        <p:spPr>
          <a:xfrm>
            <a:off x="461634" y="656957"/>
            <a:ext cx="3096768" cy="400110"/>
          </a:xfrm>
          <a:prstGeom prst="rect">
            <a:avLst/>
          </a:prstGeom>
          <a:noFill/>
        </p:spPr>
        <p:txBody>
          <a:bodyPr wrap="square" lIns="91440" tIns="45720" rIns="91440" bIns="45720" rtlCol="0" anchor="t">
            <a:spAutoFit/>
          </a:bodyPr>
          <a:lstStyle/>
          <a:p>
            <a:r>
              <a:rPr lang="en-US">
                <a:solidFill>
                  <a:schemeClr val="bg1"/>
                </a:solidFill>
              </a:rPr>
              <a:t>Business  </a:t>
            </a:r>
            <a:r>
              <a:rPr lang="en-US" sz="2000">
                <a:solidFill>
                  <a:schemeClr val="bg1"/>
                </a:solidFill>
              </a:rPr>
              <a:t>Analysis</a:t>
            </a:r>
          </a:p>
        </p:txBody>
      </p:sp>
      <p:sp>
        <p:nvSpPr>
          <p:cNvPr id="27" name="Title 1">
            <a:extLst>
              <a:ext uri="{FF2B5EF4-FFF2-40B4-BE49-F238E27FC236}">
                <a16:creationId xmlns:a16="http://schemas.microsoft.com/office/drawing/2014/main" id="{27633F38-0E79-26A3-7012-F25492A03305}"/>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377243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A96AD3-0083-A2BC-A442-B06433258B5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AF0DB0-9A5F-D3B6-A19D-17957731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2F616A-770C-7E74-AEC6-C9423063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77210C-EC18-2027-7D03-955DA7BE7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78D42A-EEA8-D958-C4D6-9BFE8C6AC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E065E2-54D2-DAF0-3305-2389C8DCE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E1F414-7402-1BC1-CC83-BE2E7DDF05EF}"/>
              </a:ext>
            </a:extLst>
          </p:cNvPr>
          <p:cNvSpPr txBox="1"/>
          <p:nvPr/>
        </p:nvSpPr>
        <p:spPr>
          <a:xfrm>
            <a:off x="458358" y="677344"/>
            <a:ext cx="3096768" cy="400110"/>
          </a:xfrm>
          <a:prstGeom prst="rect">
            <a:avLst/>
          </a:prstGeom>
          <a:noFill/>
        </p:spPr>
        <p:txBody>
          <a:bodyPr wrap="square" rtlCol="0">
            <a:spAutoFit/>
          </a:bodyPr>
          <a:lstStyle/>
          <a:p>
            <a:r>
              <a:rPr lang="en-US">
                <a:solidFill>
                  <a:schemeClr val="bg1"/>
                </a:solidFill>
              </a:rPr>
              <a:t>Financial </a:t>
            </a:r>
            <a:r>
              <a:rPr lang="en-US" sz="2000">
                <a:solidFill>
                  <a:schemeClr val="bg1"/>
                </a:solidFill>
              </a:rPr>
              <a:t>Analysis</a:t>
            </a:r>
          </a:p>
        </p:txBody>
      </p:sp>
      <p:pic>
        <p:nvPicPr>
          <p:cNvPr id="7" name="内容占位符 6" descr="Salesforce Logo - Salesforce">
            <a:extLst>
              <a:ext uri="{FF2B5EF4-FFF2-40B4-BE49-F238E27FC236}">
                <a16:creationId xmlns:a16="http://schemas.microsoft.com/office/drawing/2014/main" id="{C7816920-425C-DD1B-020C-ABFAC94CF090}"/>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pic>
        <p:nvPicPr>
          <p:cNvPr id="6" name="图片 5" descr="表格&#10;&#10;AI 生成的内容可能不正确。">
            <a:extLst>
              <a:ext uri="{FF2B5EF4-FFF2-40B4-BE49-F238E27FC236}">
                <a16:creationId xmlns:a16="http://schemas.microsoft.com/office/drawing/2014/main" id="{E1022F4A-3F57-F219-0523-FF03D4348D94}"/>
              </a:ext>
            </a:extLst>
          </p:cNvPr>
          <p:cNvPicPr>
            <a:picLocks noChangeAspect="1"/>
          </p:cNvPicPr>
          <p:nvPr/>
        </p:nvPicPr>
        <p:blipFill>
          <a:blip r:embed="rId3"/>
          <a:stretch>
            <a:fillRect/>
          </a:stretch>
        </p:blipFill>
        <p:spPr>
          <a:xfrm>
            <a:off x="5100127" y="2093172"/>
            <a:ext cx="6965103" cy="4149120"/>
          </a:xfrm>
          <a:prstGeom prst="rect">
            <a:avLst/>
          </a:prstGeom>
        </p:spPr>
      </p:pic>
      <p:sp>
        <p:nvSpPr>
          <p:cNvPr id="9" name="文本框 8">
            <a:extLst>
              <a:ext uri="{FF2B5EF4-FFF2-40B4-BE49-F238E27FC236}">
                <a16:creationId xmlns:a16="http://schemas.microsoft.com/office/drawing/2014/main" id="{34098237-157E-6551-0F5A-71EB24F47538}"/>
              </a:ext>
            </a:extLst>
          </p:cNvPr>
          <p:cNvSpPr txBox="1"/>
          <p:nvPr/>
        </p:nvSpPr>
        <p:spPr>
          <a:xfrm>
            <a:off x="232799" y="1804564"/>
            <a:ext cx="432727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atin typeface="Aptos Narrow"/>
                <a:ea typeface="+mn-lt"/>
                <a:cs typeface="+mn-lt"/>
              </a:rPr>
              <a:t>Compared with peers, Salesforce shows mid-pack financial performance.Its revenue growth is noticeably lower than high-growth platforms such as ServiceNow, and also trails Workday and Microsoft. </a:t>
            </a:r>
            <a:endParaRPr lang="zh-CN" altLang="en-US">
              <a:latin typeface="Aptos Narrow"/>
              <a:ea typeface="等线"/>
              <a:cs typeface="+mn-lt"/>
            </a:endParaRPr>
          </a:p>
          <a:p>
            <a:endParaRPr lang="zh-CN" altLang="en-US">
              <a:latin typeface="Aptos Narrow"/>
              <a:ea typeface="+mn-lt"/>
              <a:cs typeface="+mn-lt"/>
            </a:endParaRPr>
          </a:p>
          <a:p>
            <a:r>
              <a:rPr lang="zh-CN">
                <a:latin typeface="Aptos Narrow"/>
                <a:ea typeface="+mn-lt"/>
                <a:cs typeface="+mn-lt"/>
              </a:rPr>
              <a:t>On profitability, Salesforce maintains a solid gross margin, although still below Adobe and slightly below ServiceNow.</a:t>
            </a:r>
            <a:r>
              <a:rPr lang="zh-CN" altLang="en-US">
                <a:latin typeface="Aptos Narrow"/>
                <a:ea typeface="+mn-lt"/>
                <a:cs typeface="+mn-lt"/>
              </a:rPr>
              <a:t> </a:t>
            </a:r>
            <a:endParaRPr lang="zh-CN" altLang="en-US">
              <a:latin typeface="Aptos Narrow"/>
              <a:ea typeface="等线"/>
              <a:cs typeface="+mn-lt"/>
            </a:endParaRPr>
          </a:p>
          <a:p>
            <a:endParaRPr lang="zh-CN" altLang="en-US">
              <a:latin typeface="Aptos Narrow"/>
              <a:ea typeface="+mn-lt"/>
              <a:cs typeface="+mn-lt"/>
            </a:endParaRPr>
          </a:p>
          <a:p>
            <a:r>
              <a:rPr lang="zh-CN">
                <a:latin typeface="Aptos Narrow"/>
                <a:ea typeface="+mn-lt"/>
                <a:cs typeface="+mn-lt"/>
              </a:rPr>
              <a:t>Overall, Salesforce delivers stable fundamentals but lacks the growth momentum of NOW or the margin strength of ADBE and MSFT.</a:t>
            </a:r>
            <a:endParaRPr lang="zh-CN">
              <a:latin typeface="Aptos Narrow"/>
              <a:ea typeface="等线"/>
            </a:endParaRPr>
          </a:p>
          <a:p>
            <a:br>
              <a:rPr lang="en-US" altLang="zh-CN"/>
            </a:br>
            <a:endParaRPr lang="en-US" altLang="zh-CN"/>
          </a:p>
          <a:p>
            <a:pPr algn="l"/>
            <a:endParaRPr lang="zh-CN" altLang="en-US">
              <a:ea typeface="等线"/>
            </a:endParaRPr>
          </a:p>
        </p:txBody>
      </p:sp>
      <p:sp>
        <p:nvSpPr>
          <p:cNvPr id="27" name="Title 1">
            <a:extLst>
              <a:ext uri="{FF2B5EF4-FFF2-40B4-BE49-F238E27FC236}">
                <a16:creationId xmlns:a16="http://schemas.microsoft.com/office/drawing/2014/main" id="{583AAFCF-E630-0F92-6C10-7163B27F273C}"/>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31" name="Title 1">
            <a:extLst>
              <a:ext uri="{FF2B5EF4-FFF2-40B4-BE49-F238E27FC236}">
                <a16:creationId xmlns:a16="http://schemas.microsoft.com/office/drawing/2014/main" id="{90594428-BCFC-A99E-95B2-FF9F1CF57BEC}"/>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166347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F4D944-46BD-5D88-0076-A92DECFF5A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3ADCDB-1E41-D033-88CF-1D97F6D1E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00AEA3-1CBE-0395-206C-EE683D9A4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0CFB54-313E-DAA9-F66D-41BCA2782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D242AC9-CCF6-0B43-679A-6E1D5D1EA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5249CA-A134-37CC-A003-2BAB45F7C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49B055-A5D8-2336-3B85-A53EB1453EFC}"/>
              </a:ext>
            </a:extLst>
          </p:cNvPr>
          <p:cNvSpPr txBox="1"/>
          <p:nvPr/>
        </p:nvSpPr>
        <p:spPr>
          <a:xfrm>
            <a:off x="458358" y="677344"/>
            <a:ext cx="3096768" cy="400110"/>
          </a:xfrm>
          <a:prstGeom prst="rect">
            <a:avLst/>
          </a:prstGeom>
          <a:noFill/>
        </p:spPr>
        <p:txBody>
          <a:bodyPr wrap="square" rtlCol="0">
            <a:spAutoFit/>
          </a:bodyPr>
          <a:lstStyle/>
          <a:p>
            <a:r>
              <a:rPr lang="en-US">
                <a:solidFill>
                  <a:schemeClr val="bg1"/>
                </a:solidFill>
              </a:rPr>
              <a:t>Financial </a:t>
            </a:r>
            <a:r>
              <a:rPr lang="en-US" sz="2000">
                <a:solidFill>
                  <a:schemeClr val="bg1"/>
                </a:solidFill>
              </a:rPr>
              <a:t>Analysis</a:t>
            </a:r>
          </a:p>
        </p:txBody>
      </p:sp>
      <p:pic>
        <p:nvPicPr>
          <p:cNvPr id="7" name="内容占位符 6" descr="Salesforce Logo - Salesforce">
            <a:extLst>
              <a:ext uri="{FF2B5EF4-FFF2-40B4-BE49-F238E27FC236}">
                <a16:creationId xmlns:a16="http://schemas.microsoft.com/office/drawing/2014/main" id="{E0FA2710-FB60-3D03-EB25-E242141DA955}"/>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pic>
        <p:nvPicPr>
          <p:cNvPr id="4" name="图片 3" descr="图表, 条形图&#10;&#10;AI 生成的内容可能不正确。">
            <a:extLst>
              <a:ext uri="{FF2B5EF4-FFF2-40B4-BE49-F238E27FC236}">
                <a16:creationId xmlns:a16="http://schemas.microsoft.com/office/drawing/2014/main" id="{1BBC2E40-743B-EEA4-A25F-25F745D6D4CD}"/>
              </a:ext>
            </a:extLst>
          </p:cNvPr>
          <p:cNvPicPr>
            <a:picLocks noChangeAspect="1"/>
          </p:cNvPicPr>
          <p:nvPr/>
        </p:nvPicPr>
        <p:blipFill>
          <a:blip r:embed="rId3"/>
          <a:stretch>
            <a:fillRect/>
          </a:stretch>
        </p:blipFill>
        <p:spPr>
          <a:xfrm>
            <a:off x="5579797" y="2323445"/>
            <a:ext cx="6418758" cy="3810728"/>
          </a:xfrm>
          <a:prstGeom prst="rect">
            <a:avLst/>
          </a:prstGeom>
        </p:spPr>
      </p:pic>
      <p:sp>
        <p:nvSpPr>
          <p:cNvPr id="9" name="文本框 8">
            <a:extLst>
              <a:ext uri="{FF2B5EF4-FFF2-40B4-BE49-F238E27FC236}">
                <a16:creationId xmlns:a16="http://schemas.microsoft.com/office/drawing/2014/main" id="{EE9F98D9-E866-CE9C-FEF0-7494A7CC29B0}"/>
              </a:ext>
            </a:extLst>
          </p:cNvPr>
          <p:cNvSpPr txBox="1"/>
          <p:nvPr/>
        </p:nvSpPr>
        <p:spPr>
          <a:xfrm>
            <a:off x="355970" y="2113576"/>
            <a:ext cx="507258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atin typeface="Aptos Narrow"/>
                <a:ea typeface="+mn-lt"/>
                <a:cs typeface="+mn-lt"/>
              </a:rPr>
              <a:t>Salesforce’s revenue outlook suggests a return to double-digit growth as the demand environment stabilizes and platform adoption broadens across clouds.</a:t>
            </a:r>
            <a:endParaRPr lang="zh-CN" altLang="en-US">
              <a:latin typeface="Aptos Narrow"/>
              <a:ea typeface="等线" panose="02010600030101010101" pitchFamily="2" charset="-122"/>
              <a:cs typeface="+mn-lt"/>
            </a:endParaRPr>
          </a:p>
          <a:p>
            <a:br>
              <a:rPr lang="zh-CN">
                <a:latin typeface="Aptos Narrow"/>
                <a:ea typeface="+mn-lt"/>
                <a:cs typeface="+mn-lt"/>
              </a:rPr>
            </a:br>
            <a:r>
              <a:rPr lang="zh-CN">
                <a:latin typeface="Aptos Narrow"/>
                <a:ea typeface="+mn-lt"/>
                <a:cs typeface="+mn-lt"/>
              </a:rPr>
              <a:t> At the same time, operating leverage continues to build: the company is expanding margins through a leaner cost structure, more efficient go-to-market, and higher contribution from subscription revenue.</a:t>
            </a:r>
            <a:endParaRPr lang="zh-CN" altLang="en-US">
              <a:latin typeface="Aptos Narrow"/>
              <a:ea typeface="等线"/>
              <a:cs typeface="+mn-lt"/>
            </a:endParaRPr>
          </a:p>
          <a:p>
            <a:br>
              <a:rPr lang="zh-CN">
                <a:latin typeface="Aptos Narrow"/>
                <a:ea typeface="+mn-lt"/>
                <a:cs typeface="+mn-lt"/>
              </a:rPr>
            </a:br>
            <a:r>
              <a:rPr lang="zh-CN">
                <a:latin typeface="Aptos Narrow"/>
                <a:ea typeface="+mn-lt"/>
                <a:cs typeface="+mn-lt"/>
              </a:rPr>
              <a:t> Overall, Salesforce is positioned for steady top-line acceleration and ongoing margin improvement over the next several years.</a:t>
            </a:r>
            <a:endParaRPr lang="zh-CN">
              <a:latin typeface="Aptos Narrow"/>
              <a:ea typeface="等线"/>
            </a:endParaRPr>
          </a:p>
          <a:p>
            <a:br>
              <a:rPr lang="en-US" altLang="zh-CN"/>
            </a:br>
            <a:endParaRPr lang="en-US" altLang="zh-CN"/>
          </a:p>
          <a:p>
            <a:pPr algn="l"/>
            <a:endParaRPr lang="zh-CN" altLang="en-US">
              <a:ea typeface="等线"/>
            </a:endParaRPr>
          </a:p>
        </p:txBody>
      </p:sp>
      <p:sp>
        <p:nvSpPr>
          <p:cNvPr id="13" name="Title 1">
            <a:extLst>
              <a:ext uri="{FF2B5EF4-FFF2-40B4-BE49-F238E27FC236}">
                <a16:creationId xmlns:a16="http://schemas.microsoft.com/office/drawing/2014/main" id="{05E6D1B4-7BC8-A6AC-3669-7F2223F9577D}"/>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19" name="Title 1">
            <a:extLst>
              <a:ext uri="{FF2B5EF4-FFF2-40B4-BE49-F238E27FC236}">
                <a16:creationId xmlns:a16="http://schemas.microsoft.com/office/drawing/2014/main" id="{D6C9537F-CF33-A474-D3C6-C93AF85E91DE}"/>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123525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9A8BB6-EFF9-92D3-AB6F-00F9A501539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1D1B2B-600F-7089-0AAE-AADD8366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077F09-4067-5BE6-783B-3610993B8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FD6DA9-1454-BBC2-5A64-BE356DD95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FB839-6230-E27F-C696-B4160078B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BC11BE8-50A0-229A-F64D-573274BB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内容占位符 6" descr="Salesforce Logo - Salesforce">
            <a:extLst>
              <a:ext uri="{FF2B5EF4-FFF2-40B4-BE49-F238E27FC236}">
                <a16:creationId xmlns:a16="http://schemas.microsoft.com/office/drawing/2014/main" id="{08B30D11-F753-186F-E7E4-AB56F8E6D37E}"/>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sp>
        <p:nvSpPr>
          <p:cNvPr id="9" name="文本框 8">
            <a:extLst>
              <a:ext uri="{FF2B5EF4-FFF2-40B4-BE49-F238E27FC236}">
                <a16:creationId xmlns:a16="http://schemas.microsoft.com/office/drawing/2014/main" id="{BB9DEBB6-1C45-534D-E912-69999C9A147F}"/>
              </a:ext>
            </a:extLst>
          </p:cNvPr>
          <p:cNvSpPr txBox="1"/>
          <p:nvPr/>
        </p:nvSpPr>
        <p:spPr>
          <a:xfrm>
            <a:off x="355970" y="2113576"/>
            <a:ext cx="507258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a:latin typeface="Aptos Narrow"/>
                <a:ea typeface="+mn-lt"/>
                <a:cs typeface="+mn-lt"/>
              </a:rPr>
              <a:t>From</a:t>
            </a:r>
            <a:r>
              <a:rPr lang="zh-CN" altLang="en-US">
                <a:latin typeface="Aptos Narrow"/>
                <a:ea typeface="+mn-lt"/>
                <a:cs typeface="+mn-lt"/>
              </a:rPr>
              <a:t> </a:t>
            </a:r>
            <a:r>
              <a:rPr lang="zh-CN">
                <a:latin typeface="Aptos Narrow"/>
                <a:ea typeface="+mn-lt"/>
                <a:cs typeface="+mn-lt"/>
              </a:rPr>
              <a:t>a</a:t>
            </a:r>
            <a:r>
              <a:rPr lang="zh-CN" altLang="en-US">
                <a:latin typeface="Aptos Narrow"/>
                <a:ea typeface="+mn-lt"/>
                <a:cs typeface="+mn-lt"/>
              </a:rPr>
              <a:t> </a:t>
            </a:r>
            <a:r>
              <a:rPr lang="en-US" altLang="zh-CN" err="1">
                <a:latin typeface="Aptos Narrow"/>
                <a:ea typeface="+mn-lt"/>
                <a:cs typeface="+mn-lt"/>
              </a:rPr>
              <a:t>multip</a:t>
            </a:r>
            <a:r>
              <a:rPr lang="zh-CN">
                <a:latin typeface="Aptos Narrow"/>
                <a:ea typeface="+mn-lt"/>
                <a:cs typeface="+mn-lt"/>
              </a:rPr>
              <a:t>les</a:t>
            </a:r>
            <a:r>
              <a:rPr lang="zh-CN" altLang="en-US">
                <a:latin typeface="Aptos Narrow"/>
                <a:ea typeface="+mn-lt"/>
                <a:cs typeface="+mn-lt"/>
              </a:rPr>
              <a:t> </a:t>
            </a:r>
            <a:r>
              <a:rPr lang="en-US" altLang="zh-CN">
                <a:latin typeface="Aptos Narrow"/>
                <a:ea typeface="+mn-lt"/>
                <a:cs typeface="+mn-lt"/>
              </a:rPr>
              <a:t>p</a:t>
            </a:r>
            <a:r>
              <a:rPr lang="zh-CN">
                <a:latin typeface="Aptos Narrow"/>
                <a:ea typeface="+mn-lt"/>
                <a:cs typeface="+mn-lt"/>
              </a:rPr>
              <a:t>er</a:t>
            </a:r>
            <a:r>
              <a:rPr lang="en-US" altLang="zh-CN" err="1">
                <a:latin typeface="Aptos Narrow"/>
                <a:ea typeface="+mn-lt"/>
                <a:cs typeface="+mn-lt"/>
              </a:rPr>
              <a:t>sp</a:t>
            </a:r>
            <a:r>
              <a:rPr lang="zh-CN">
                <a:latin typeface="Aptos Narrow"/>
                <a:ea typeface="+mn-lt"/>
                <a:cs typeface="+mn-lt"/>
              </a:rPr>
              <a:t>e</a:t>
            </a:r>
            <a:r>
              <a:rPr lang="en-US" altLang="zh-CN" err="1">
                <a:latin typeface="Aptos Narrow"/>
                <a:ea typeface="+mn-lt"/>
                <a:cs typeface="+mn-lt"/>
              </a:rPr>
              <a:t>cti</a:t>
            </a:r>
            <a:r>
              <a:rPr lang="zh-CN">
                <a:latin typeface="Aptos Narrow"/>
                <a:ea typeface="+mn-lt"/>
                <a:cs typeface="+mn-lt"/>
              </a:rPr>
              <a:t>ve</a:t>
            </a:r>
            <a:r>
              <a:rPr lang="en-US" altLang="zh-CN">
                <a:latin typeface="Aptos Narrow"/>
                <a:ea typeface="+mn-lt"/>
                <a:cs typeface="+mn-lt"/>
              </a:rPr>
              <a:t>,</a:t>
            </a:r>
            <a:r>
              <a:rPr lang="zh-CN" altLang="en-US">
                <a:latin typeface="Aptos Narrow"/>
                <a:ea typeface="+mn-lt"/>
                <a:cs typeface="+mn-lt"/>
              </a:rPr>
              <a:t> </a:t>
            </a:r>
            <a:r>
              <a:rPr lang="en-US" altLang="zh-CN">
                <a:latin typeface="Aptos Narrow"/>
                <a:ea typeface="+mn-lt"/>
                <a:cs typeface="+mn-lt"/>
              </a:rPr>
              <a:t>Sa</a:t>
            </a:r>
            <a:r>
              <a:rPr lang="zh-CN">
                <a:latin typeface="Aptos Narrow"/>
                <a:ea typeface="+mn-lt"/>
                <a:cs typeface="+mn-lt"/>
              </a:rPr>
              <a:t>les</a:t>
            </a:r>
            <a:r>
              <a:rPr lang="en-US" altLang="zh-CN">
                <a:latin typeface="Aptos Narrow"/>
                <a:ea typeface="+mn-lt"/>
                <a:cs typeface="+mn-lt"/>
              </a:rPr>
              <a:t>force</a:t>
            </a:r>
            <a:r>
              <a:rPr lang="zh-CN" altLang="en-US">
                <a:latin typeface="Aptos Narrow"/>
                <a:ea typeface="+mn-lt"/>
                <a:cs typeface="+mn-lt"/>
              </a:rPr>
              <a:t> </a:t>
            </a:r>
            <a:r>
              <a:rPr lang="zh-CN">
                <a:latin typeface="Aptos Narrow"/>
                <a:ea typeface="+mn-lt"/>
                <a:cs typeface="+mn-lt"/>
              </a:rPr>
              <a:t>t</a:t>
            </a:r>
            <a:r>
              <a:rPr lang="en-US" altLang="zh-CN" err="1">
                <a:latin typeface="Aptos Narrow"/>
                <a:ea typeface="+mn-lt"/>
                <a:cs typeface="+mn-lt"/>
              </a:rPr>
              <a:t>rade</a:t>
            </a:r>
            <a:r>
              <a:rPr lang="zh-CN">
                <a:latin typeface="Aptos Narrow"/>
                <a:ea typeface="+mn-lt"/>
                <a:cs typeface="+mn-lt"/>
              </a:rPr>
              <a:t>s at</a:t>
            </a:r>
            <a:r>
              <a:rPr lang="zh-CN" altLang="en-US">
                <a:latin typeface="Aptos Narrow"/>
                <a:ea typeface="+mn-lt"/>
                <a:cs typeface="+mn-lt"/>
              </a:rPr>
              <a:t> </a:t>
            </a:r>
            <a:r>
              <a:rPr lang="en-US" altLang="zh-CN">
                <a:latin typeface="Aptos Narrow"/>
                <a:ea typeface="+mn-lt"/>
                <a:cs typeface="+mn-lt"/>
              </a:rPr>
              <a:t>a</a:t>
            </a:r>
            <a:r>
              <a:rPr lang="zh-CN" altLang="en-US">
                <a:latin typeface="Aptos Narrow"/>
                <a:ea typeface="+mn-lt"/>
                <a:cs typeface="+mn-lt"/>
              </a:rPr>
              <a:t> </a:t>
            </a:r>
            <a:r>
              <a:rPr lang="en-US" altLang="zh-CN">
                <a:latin typeface="Aptos Narrow"/>
                <a:ea typeface="+mn-lt"/>
                <a:cs typeface="+mn-lt"/>
              </a:rPr>
              <a:t>disco</a:t>
            </a:r>
            <a:r>
              <a:rPr lang="zh-CN">
                <a:latin typeface="Aptos Narrow"/>
                <a:ea typeface="+mn-lt"/>
                <a:cs typeface="+mn-lt"/>
              </a:rPr>
              <a:t>un</a:t>
            </a:r>
            <a:r>
              <a:rPr lang="en-US" altLang="zh-CN">
                <a:latin typeface="Aptos Narrow"/>
                <a:ea typeface="+mn-lt"/>
                <a:cs typeface="+mn-lt"/>
              </a:rPr>
              <a:t>t</a:t>
            </a:r>
            <a:r>
              <a:rPr lang="zh-CN">
                <a:latin typeface="Aptos Narrow"/>
                <a:ea typeface="+mn-lt"/>
                <a:cs typeface="+mn-lt"/>
              </a:rPr>
              <a:t> to </a:t>
            </a:r>
            <a:r>
              <a:rPr lang="en-US" altLang="zh-CN">
                <a:latin typeface="Aptos Narrow"/>
                <a:ea typeface="+mn-lt"/>
                <a:cs typeface="+mn-lt"/>
              </a:rPr>
              <a:t>pe</a:t>
            </a:r>
            <a:r>
              <a:rPr lang="zh-CN">
                <a:latin typeface="Aptos Narrow"/>
                <a:ea typeface="+mn-lt"/>
                <a:cs typeface="+mn-lt"/>
              </a:rPr>
              <a:t>er</a:t>
            </a:r>
            <a:r>
              <a:rPr lang="en-US" altLang="zh-CN">
                <a:latin typeface="Aptos Narrow"/>
                <a:ea typeface="+mn-lt"/>
                <a:cs typeface="+mn-lt"/>
              </a:rPr>
              <a:t>s</a:t>
            </a:r>
            <a:r>
              <a:rPr lang="zh-CN" altLang="en-US">
                <a:latin typeface="Aptos Narrow"/>
                <a:ea typeface="+mn-lt"/>
                <a:cs typeface="+mn-lt"/>
              </a:rPr>
              <a:t>  </a:t>
            </a:r>
            <a:r>
              <a:rPr lang="en-US" altLang="zh-CN">
                <a:latin typeface="Aptos Narrow"/>
                <a:ea typeface="+mn-lt"/>
                <a:cs typeface="+mn-lt"/>
              </a:rPr>
              <a:t>on</a:t>
            </a:r>
            <a:r>
              <a:rPr lang="zh-CN" altLang="en-US">
                <a:latin typeface="Aptos Narrow"/>
                <a:ea typeface="+mn-lt"/>
                <a:cs typeface="+mn-lt"/>
              </a:rPr>
              <a:t> </a:t>
            </a:r>
            <a:r>
              <a:rPr lang="zh-CN">
                <a:latin typeface="Aptos Narrow"/>
                <a:ea typeface="+mn-lt"/>
                <a:cs typeface="+mn-lt"/>
              </a:rPr>
              <a:t>for</a:t>
            </a:r>
            <a:r>
              <a:rPr lang="en-US" altLang="zh-CN">
                <a:latin typeface="Aptos Narrow"/>
                <a:ea typeface="+mn-lt"/>
                <a:cs typeface="+mn-lt"/>
              </a:rPr>
              <a:t>w</a:t>
            </a:r>
            <a:r>
              <a:rPr lang="zh-CN">
                <a:latin typeface="Aptos Narrow"/>
                <a:ea typeface="+mn-lt"/>
                <a:cs typeface="+mn-lt"/>
              </a:rPr>
              <a:t>ar</a:t>
            </a:r>
            <a:r>
              <a:rPr lang="en-US" altLang="zh-CN">
                <a:latin typeface="Aptos Narrow"/>
                <a:ea typeface="+mn-lt"/>
                <a:cs typeface="+mn-lt"/>
              </a:rPr>
              <a:t>d</a:t>
            </a:r>
            <a:r>
              <a:rPr lang="zh-CN" altLang="en-US">
                <a:latin typeface="Aptos Narrow"/>
                <a:ea typeface="+mn-lt"/>
                <a:cs typeface="+mn-lt"/>
              </a:rPr>
              <a:t> </a:t>
            </a:r>
            <a:r>
              <a:rPr lang="en-US" altLang="zh-CN">
                <a:latin typeface="Aptos Narrow"/>
                <a:ea typeface="+mn-lt"/>
                <a:cs typeface="+mn-lt"/>
              </a:rPr>
              <a:t>EV/EBIT</a:t>
            </a:r>
            <a:r>
              <a:rPr lang="zh-CN" altLang="en-US">
                <a:latin typeface="Aptos Narrow"/>
                <a:ea typeface="+mn-lt"/>
                <a:cs typeface="+mn-lt"/>
              </a:rPr>
              <a:t> </a:t>
            </a:r>
            <a:r>
              <a:rPr lang="zh-CN">
                <a:latin typeface="Aptos Narrow"/>
                <a:ea typeface="+mn-lt"/>
                <a:cs typeface="+mn-lt"/>
              </a:rPr>
              <a:t>a</a:t>
            </a:r>
            <a:r>
              <a:rPr lang="en-US" altLang="zh-CN">
                <a:latin typeface="Aptos Narrow"/>
                <a:ea typeface="+mn-lt"/>
                <a:cs typeface="+mn-lt"/>
              </a:rPr>
              <a:t>n</a:t>
            </a:r>
            <a:r>
              <a:rPr lang="zh-CN">
                <a:latin typeface="Aptos Narrow"/>
                <a:ea typeface="+mn-lt"/>
                <a:cs typeface="+mn-lt"/>
              </a:rPr>
              <a:t>d</a:t>
            </a:r>
            <a:r>
              <a:rPr lang="zh-CN" altLang="en-US">
                <a:latin typeface="Aptos Narrow"/>
                <a:ea typeface="+mn-lt"/>
                <a:cs typeface="+mn-lt"/>
              </a:rPr>
              <a:t> </a:t>
            </a:r>
            <a:r>
              <a:rPr lang="en-US" altLang="zh-CN">
                <a:latin typeface="Aptos Narrow"/>
                <a:ea typeface="+mn-lt"/>
                <a:cs typeface="+mn-lt"/>
              </a:rPr>
              <a:t>EV/FCF</a:t>
            </a:r>
            <a:r>
              <a:rPr lang="zh-CN" altLang="en-US">
                <a:latin typeface="Aptos Narrow"/>
                <a:ea typeface="+mn-lt"/>
                <a:cs typeface="+mn-lt"/>
              </a:rPr>
              <a:t> </a:t>
            </a:r>
            <a:r>
              <a:rPr lang="en-US" altLang="zh-CN">
                <a:latin typeface="Aptos Narrow"/>
                <a:ea typeface="+mn-lt"/>
                <a:cs typeface="+mn-lt"/>
              </a:rPr>
              <a:t>m</a:t>
            </a:r>
            <a:r>
              <a:rPr lang="zh-CN">
                <a:latin typeface="Aptos Narrow"/>
                <a:ea typeface="+mn-lt"/>
                <a:cs typeface="+mn-lt"/>
              </a:rPr>
              <a:t>e</a:t>
            </a:r>
            <a:r>
              <a:rPr lang="en-US" altLang="zh-CN">
                <a:latin typeface="Aptos Narrow"/>
                <a:ea typeface="+mn-lt"/>
                <a:cs typeface="+mn-lt"/>
              </a:rPr>
              <a:t>tri</a:t>
            </a:r>
            <a:r>
              <a:rPr lang="zh-CN">
                <a:latin typeface="Aptos Narrow"/>
                <a:ea typeface="+mn-lt"/>
                <a:cs typeface="+mn-lt"/>
              </a:rPr>
              <a:t>cs</a:t>
            </a:r>
            <a:r>
              <a:rPr lang="en-US" altLang="zh-CN">
                <a:latin typeface="Aptos Narrow"/>
                <a:ea typeface="+mn-lt"/>
                <a:cs typeface="+mn-lt"/>
              </a:rPr>
              <a:t>,</a:t>
            </a:r>
            <a:r>
              <a:rPr lang="zh-CN">
                <a:latin typeface="Aptos Narrow"/>
                <a:ea typeface="+mn-lt"/>
                <a:cs typeface="+mn-lt"/>
              </a:rPr>
              <a:t> d</a:t>
            </a:r>
            <a:r>
              <a:rPr lang="en-US" altLang="zh-CN">
                <a:latin typeface="Aptos Narrow"/>
                <a:ea typeface="+mn-lt"/>
                <a:cs typeface="+mn-lt"/>
              </a:rPr>
              <a:t>e</a:t>
            </a:r>
            <a:r>
              <a:rPr lang="zh-CN">
                <a:latin typeface="Aptos Narrow"/>
                <a:ea typeface="+mn-lt"/>
                <a:cs typeface="+mn-lt"/>
              </a:rPr>
              <a:t>s</a:t>
            </a:r>
            <a:r>
              <a:rPr lang="en-US" altLang="zh-CN">
                <a:latin typeface="Aptos Narrow"/>
                <a:ea typeface="+mn-lt"/>
                <a:cs typeface="+mn-lt"/>
              </a:rPr>
              <a:t>pi</a:t>
            </a:r>
            <a:r>
              <a:rPr lang="zh-CN">
                <a:latin typeface="Aptos Narrow"/>
                <a:ea typeface="+mn-lt"/>
                <a:cs typeface="+mn-lt"/>
              </a:rPr>
              <a:t>te </a:t>
            </a:r>
            <a:r>
              <a:rPr lang="en-US" altLang="zh-CN">
                <a:latin typeface="Aptos Narrow"/>
                <a:ea typeface="+mn-lt"/>
                <a:cs typeface="+mn-lt"/>
              </a:rPr>
              <a:t>d</a:t>
            </a:r>
            <a:r>
              <a:rPr lang="zh-CN">
                <a:latin typeface="Aptos Narrow"/>
                <a:ea typeface="+mn-lt"/>
                <a:cs typeface="+mn-lt"/>
              </a:rPr>
              <a:t>e</a:t>
            </a:r>
            <a:r>
              <a:rPr lang="en-US" altLang="zh-CN">
                <a:latin typeface="Aptos Narrow"/>
                <a:ea typeface="+mn-lt"/>
                <a:cs typeface="+mn-lt"/>
              </a:rPr>
              <a:t>l</a:t>
            </a:r>
            <a:r>
              <a:rPr lang="zh-CN">
                <a:latin typeface="Aptos Narrow"/>
                <a:ea typeface="+mn-lt"/>
                <a:cs typeface="+mn-lt"/>
              </a:rPr>
              <a:t>i</a:t>
            </a:r>
            <a:r>
              <a:rPr lang="en-US" altLang="zh-CN">
                <a:latin typeface="Aptos Narrow"/>
                <a:ea typeface="+mn-lt"/>
                <a:cs typeface="+mn-lt"/>
              </a:rPr>
              <a:t>v</a:t>
            </a:r>
            <a:r>
              <a:rPr lang="zh-CN">
                <a:latin typeface="Aptos Narrow"/>
                <a:ea typeface="+mn-lt"/>
                <a:cs typeface="+mn-lt"/>
              </a:rPr>
              <a:t>ering </a:t>
            </a:r>
            <a:r>
              <a:rPr lang="en-US" altLang="zh-CN" err="1">
                <a:latin typeface="Aptos Narrow"/>
                <a:ea typeface="+mn-lt"/>
                <a:cs typeface="+mn-lt"/>
              </a:rPr>
              <a:t>comparab</a:t>
            </a:r>
            <a:r>
              <a:rPr lang="zh-CN">
                <a:latin typeface="Aptos Narrow"/>
                <a:ea typeface="+mn-lt"/>
                <a:cs typeface="+mn-lt"/>
              </a:rPr>
              <a:t>le</a:t>
            </a:r>
            <a:r>
              <a:rPr lang="zh-CN" altLang="en-US">
                <a:latin typeface="Aptos Narrow"/>
                <a:ea typeface="+mn-lt"/>
                <a:cs typeface="+mn-lt"/>
              </a:rPr>
              <a:t> </a:t>
            </a:r>
            <a:r>
              <a:rPr lang="en-US" altLang="zh-CN">
                <a:latin typeface="Aptos Narrow"/>
                <a:ea typeface="+mn-lt"/>
                <a:cs typeface="+mn-lt"/>
              </a:rPr>
              <a:t>re</a:t>
            </a:r>
            <a:r>
              <a:rPr lang="zh-CN">
                <a:latin typeface="Aptos Narrow"/>
                <a:ea typeface="+mn-lt"/>
                <a:cs typeface="+mn-lt"/>
              </a:rPr>
              <a:t>venue</a:t>
            </a:r>
            <a:r>
              <a:rPr lang="zh-CN" altLang="en-US">
                <a:latin typeface="Aptos Narrow"/>
                <a:ea typeface="+mn-lt"/>
                <a:cs typeface="+mn-lt"/>
              </a:rPr>
              <a:t> </a:t>
            </a:r>
            <a:r>
              <a:rPr lang="en-US" altLang="zh-CN">
                <a:latin typeface="Aptos Narrow"/>
                <a:ea typeface="+mn-lt"/>
                <a:cs typeface="+mn-lt"/>
              </a:rPr>
              <a:t>gr</a:t>
            </a:r>
            <a:r>
              <a:rPr lang="zh-CN">
                <a:latin typeface="Aptos Narrow"/>
                <a:ea typeface="+mn-lt"/>
                <a:cs typeface="+mn-lt"/>
              </a:rPr>
              <a:t>o</a:t>
            </a:r>
            <a:r>
              <a:rPr lang="en-US" altLang="zh-CN">
                <a:latin typeface="Aptos Narrow"/>
                <a:ea typeface="+mn-lt"/>
                <a:cs typeface="+mn-lt"/>
              </a:rPr>
              <a:t>w</a:t>
            </a:r>
            <a:r>
              <a:rPr lang="zh-CN">
                <a:latin typeface="Aptos Narrow"/>
                <a:ea typeface="+mn-lt"/>
                <a:cs typeface="+mn-lt"/>
              </a:rPr>
              <a:t>th</a:t>
            </a:r>
            <a:r>
              <a:rPr lang="zh-CN" altLang="en-US">
                <a:latin typeface="Aptos Narrow"/>
                <a:ea typeface="+mn-lt"/>
                <a:cs typeface="+mn-lt"/>
              </a:rPr>
              <a:t> </a:t>
            </a:r>
            <a:r>
              <a:rPr lang="zh-CN">
                <a:latin typeface="Aptos Narrow"/>
                <a:ea typeface="+mn-lt"/>
                <a:cs typeface="+mn-lt"/>
              </a:rPr>
              <a:t>and</a:t>
            </a:r>
            <a:r>
              <a:rPr lang="zh-CN" altLang="en-US">
                <a:latin typeface="Aptos Narrow"/>
                <a:ea typeface="+mn-lt"/>
                <a:cs typeface="+mn-lt"/>
              </a:rPr>
              <a:t> </a:t>
            </a:r>
            <a:r>
              <a:rPr lang="en-US" altLang="zh-CN" err="1">
                <a:latin typeface="Aptos Narrow"/>
                <a:ea typeface="+mn-lt"/>
                <a:cs typeface="+mn-lt"/>
              </a:rPr>
              <a:t>stro</a:t>
            </a:r>
            <a:r>
              <a:rPr lang="zh-CN">
                <a:latin typeface="Aptos Narrow"/>
                <a:ea typeface="+mn-lt"/>
                <a:cs typeface="+mn-lt"/>
              </a:rPr>
              <a:t>ng</a:t>
            </a:r>
            <a:r>
              <a:rPr lang="en-US" altLang="zh-CN">
                <a:latin typeface="Aptos Narrow"/>
                <a:ea typeface="+mn-lt"/>
                <a:cs typeface="+mn-lt"/>
              </a:rPr>
              <a:t>er</a:t>
            </a:r>
            <a:r>
              <a:rPr lang="zh-CN">
                <a:latin typeface="Aptos Narrow"/>
                <a:ea typeface="+mn-lt"/>
                <a:cs typeface="+mn-lt"/>
              </a:rPr>
              <a:t> margin</a:t>
            </a:r>
            <a:r>
              <a:rPr lang="zh-CN" altLang="en-US">
                <a:latin typeface="Aptos Narrow"/>
                <a:ea typeface="+mn-lt"/>
                <a:cs typeface="+mn-lt"/>
              </a:rPr>
              <a:t> </a:t>
            </a:r>
            <a:r>
              <a:rPr lang="zh-CN">
                <a:latin typeface="Aptos Narrow"/>
                <a:ea typeface="+mn-lt"/>
                <a:cs typeface="+mn-lt"/>
              </a:rPr>
              <a:t>e</a:t>
            </a:r>
            <a:r>
              <a:rPr lang="en-US" altLang="zh-CN" err="1">
                <a:latin typeface="Aptos Narrow"/>
                <a:ea typeface="+mn-lt"/>
                <a:cs typeface="+mn-lt"/>
              </a:rPr>
              <a:t>xp</a:t>
            </a:r>
            <a:r>
              <a:rPr lang="zh-CN">
                <a:latin typeface="Aptos Narrow"/>
                <a:ea typeface="+mn-lt"/>
                <a:cs typeface="+mn-lt"/>
              </a:rPr>
              <a:t>ansion</a:t>
            </a:r>
            <a:r>
              <a:rPr lang="en-US" altLang="zh-CN">
                <a:latin typeface="Aptos Narrow"/>
                <a:ea typeface="+mn-lt"/>
                <a:cs typeface="+mn-lt"/>
              </a:rPr>
              <a:t>.</a:t>
            </a:r>
            <a:r>
              <a:rPr lang="zh-CN" altLang="en-US">
                <a:latin typeface="Aptos Narrow"/>
                <a:ea typeface="+mn-lt"/>
                <a:cs typeface="+mn-lt"/>
              </a:rPr>
              <a:t> </a:t>
            </a:r>
            <a:r>
              <a:rPr lang="en-US" altLang="zh-CN">
                <a:latin typeface="Aptos Narrow"/>
                <a:ea typeface="+mn-lt"/>
                <a:cs typeface="+mn-lt"/>
              </a:rPr>
              <a:t>I</a:t>
            </a:r>
            <a:r>
              <a:rPr lang="zh-CN" altLang="en-US">
                <a:latin typeface="Aptos Narrow"/>
                <a:ea typeface="+mn-lt"/>
                <a:cs typeface="+mn-lt"/>
              </a:rPr>
              <a:t> </a:t>
            </a:r>
            <a:r>
              <a:rPr lang="en-US" altLang="zh-CN">
                <a:latin typeface="Aptos Narrow"/>
                <a:ea typeface="+mn-lt"/>
                <a:cs typeface="+mn-lt"/>
              </a:rPr>
              <a:t>v</a:t>
            </a:r>
            <a:r>
              <a:rPr lang="zh-CN">
                <a:latin typeface="Aptos Narrow"/>
                <a:ea typeface="+mn-lt"/>
                <a:cs typeface="+mn-lt"/>
              </a:rPr>
              <a:t>ie</a:t>
            </a:r>
            <a:r>
              <a:rPr lang="en-US" altLang="zh-CN">
                <a:latin typeface="Aptos Narrow"/>
                <a:ea typeface="+mn-lt"/>
                <a:cs typeface="+mn-lt"/>
              </a:rPr>
              <a:t>w</a:t>
            </a:r>
            <a:r>
              <a:rPr lang="zh-CN" altLang="en-US">
                <a:latin typeface="Aptos Narrow"/>
                <a:ea typeface="+mn-lt"/>
                <a:cs typeface="+mn-lt"/>
              </a:rPr>
              <a:t> </a:t>
            </a:r>
            <a:r>
              <a:rPr lang="zh-CN">
                <a:latin typeface="Aptos Narrow"/>
                <a:ea typeface="+mn-lt"/>
                <a:cs typeface="+mn-lt"/>
              </a:rPr>
              <a:t>t</a:t>
            </a:r>
            <a:r>
              <a:rPr lang="en-US" altLang="zh-CN">
                <a:latin typeface="Aptos Narrow"/>
                <a:ea typeface="+mn-lt"/>
                <a:cs typeface="+mn-lt"/>
              </a:rPr>
              <a:t>h</a:t>
            </a:r>
            <a:r>
              <a:rPr lang="zh-CN">
                <a:latin typeface="Aptos Narrow"/>
                <a:ea typeface="+mn-lt"/>
                <a:cs typeface="+mn-lt"/>
              </a:rPr>
              <a:t>i</a:t>
            </a:r>
            <a:r>
              <a:rPr lang="en-US" altLang="zh-CN">
                <a:latin typeface="Aptos Narrow"/>
                <a:ea typeface="+mn-lt"/>
                <a:cs typeface="+mn-lt"/>
              </a:rPr>
              <a:t>s</a:t>
            </a:r>
            <a:r>
              <a:rPr lang="zh-CN" altLang="en-US">
                <a:latin typeface="Aptos Narrow"/>
                <a:ea typeface="+mn-lt"/>
                <a:cs typeface="+mn-lt"/>
              </a:rPr>
              <a:t> </a:t>
            </a:r>
            <a:r>
              <a:rPr lang="en-US" altLang="zh-CN" err="1">
                <a:latin typeface="Aptos Narrow"/>
                <a:ea typeface="+mn-lt"/>
                <a:cs typeface="+mn-lt"/>
              </a:rPr>
              <a:t>val</a:t>
            </a:r>
            <a:r>
              <a:rPr lang="zh-CN">
                <a:latin typeface="Aptos Narrow"/>
                <a:ea typeface="+mn-lt"/>
                <a:cs typeface="+mn-lt"/>
              </a:rPr>
              <a:t>u</a:t>
            </a:r>
            <a:r>
              <a:rPr lang="en-US" altLang="zh-CN">
                <a:latin typeface="Aptos Narrow"/>
                <a:ea typeface="+mn-lt"/>
                <a:cs typeface="+mn-lt"/>
              </a:rPr>
              <a:t>a</a:t>
            </a:r>
            <a:r>
              <a:rPr lang="zh-CN">
                <a:latin typeface="Aptos Narrow"/>
                <a:ea typeface="+mn-lt"/>
                <a:cs typeface="+mn-lt"/>
              </a:rPr>
              <a:t>tion </a:t>
            </a:r>
            <a:r>
              <a:rPr lang="en-US" altLang="zh-CN">
                <a:latin typeface="Aptos Narrow"/>
                <a:ea typeface="+mn-lt"/>
                <a:cs typeface="+mn-lt"/>
              </a:rPr>
              <a:t>gap</a:t>
            </a:r>
            <a:r>
              <a:rPr lang="zh-CN" altLang="en-US">
                <a:latin typeface="Aptos Narrow"/>
                <a:ea typeface="+mn-lt"/>
                <a:cs typeface="+mn-lt"/>
              </a:rPr>
              <a:t> </a:t>
            </a:r>
            <a:r>
              <a:rPr lang="en-US" altLang="zh-CN">
                <a:latin typeface="Aptos Narrow"/>
                <a:ea typeface="+mn-lt"/>
                <a:cs typeface="+mn-lt"/>
              </a:rPr>
              <a:t>a</a:t>
            </a:r>
            <a:r>
              <a:rPr lang="zh-CN">
                <a:latin typeface="Aptos Narrow"/>
                <a:ea typeface="+mn-lt"/>
                <a:cs typeface="+mn-lt"/>
              </a:rPr>
              <a:t>s</a:t>
            </a:r>
            <a:r>
              <a:rPr lang="zh-CN" altLang="en-US">
                <a:latin typeface="Aptos Narrow"/>
                <a:ea typeface="+mn-lt"/>
                <a:cs typeface="+mn-lt"/>
              </a:rPr>
              <a:t> </a:t>
            </a:r>
            <a:r>
              <a:rPr lang="en-US" altLang="zh-CN" err="1">
                <a:latin typeface="Aptos Narrow"/>
                <a:ea typeface="+mn-lt"/>
                <a:cs typeface="+mn-lt"/>
              </a:rPr>
              <a:t>unj</a:t>
            </a:r>
            <a:r>
              <a:rPr lang="zh-CN">
                <a:latin typeface="Aptos Narrow"/>
                <a:ea typeface="+mn-lt"/>
                <a:cs typeface="+mn-lt"/>
              </a:rPr>
              <a:t>usti</a:t>
            </a:r>
            <a:r>
              <a:rPr lang="en-US" altLang="zh-CN">
                <a:latin typeface="Aptos Narrow"/>
                <a:ea typeface="+mn-lt"/>
                <a:cs typeface="+mn-lt"/>
              </a:rPr>
              <a:t>fi</a:t>
            </a:r>
            <a:r>
              <a:rPr lang="zh-CN">
                <a:latin typeface="Aptos Narrow"/>
                <a:ea typeface="+mn-lt"/>
                <a:cs typeface="+mn-lt"/>
              </a:rPr>
              <a:t>e</a:t>
            </a:r>
            <a:r>
              <a:rPr lang="en-US" altLang="zh-CN">
                <a:latin typeface="Aptos Narrow"/>
                <a:ea typeface="+mn-lt"/>
                <a:cs typeface="+mn-lt"/>
              </a:rPr>
              <a:t>d</a:t>
            </a:r>
            <a:r>
              <a:rPr lang="zh-CN" altLang="en-US">
                <a:latin typeface="Aptos Narrow"/>
                <a:ea typeface="+mn-lt"/>
                <a:cs typeface="+mn-lt"/>
              </a:rPr>
              <a:t> </a:t>
            </a:r>
            <a:r>
              <a:rPr lang="en-US" altLang="zh-CN" err="1">
                <a:latin typeface="Aptos Narrow"/>
                <a:ea typeface="+mn-lt"/>
                <a:cs typeface="+mn-lt"/>
              </a:rPr>
              <a:t>gi</a:t>
            </a:r>
            <a:r>
              <a:rPr lang="zh-CN">
                <a:latin typeface="Aptos Narrow"/>
                <a:ea typeface="+mn-lt"/>
                <a:cs typeface="+mn-lt"/>
              </a:rPr>
              <a:t>ven</a:t>
            </a:r>
            <a:r>
              <a:rPr lang="zh-CN" altLang="en-US">
                <a:latin typeface="Aptos Narrow"/>
                <a:ea typeface="+mn-lt"/>
                <a:cs typeface="+mn-lt"/>
              </a:rPr>
              <a:t> </a:t>
            </a:r>
            <a:r>
              <a:rPr lang="en-US" altLang="zh-CN" err="1">
                <a:latin typeface="Aptos Narrow"/>
                <a:ea typeface="+mn-lt"/>
                <a:cs typeface="+mn-lt"/>
              </a:rPr>
              <a:t>th</a:t>
            </a:r>
            <a:r>
              <a:rPr lang="zh-CN">
                <a:latin typeface="Aptos Narrow"/>
                <a:ea typeface="+mn-lt"/>
                <a:cs typeface="+mn-lt"/>
              </a:rPr>
              <a:t>e</a:t>
            </a:r>
            <a:r>
              <a:rPr lang="zh-CN" altLang="en-US">
                <a:latin typeface="Aptos Narrow"/>
                <a:ea typeface="+mn-lt"/>
                <a:cs typeface="+mn-lt"/>
              </a:rPr>
              <a:t> </a:t>
            </a:r>
            <a:r>
              <a:rPr lang="en-US" altLang="zh-CN">
                <a:latin typeface="Aptos Narrow"/>
                <a:ea typeface="+mn-lt"/>
                <a:cs typeface="+mn-lt"/>
              </a:rPr>
              <a:t>comp</a:t>
            </a:r>
            <a:r>
              <a:rPr lang="zh-CN">
                <a:latin typeface="Aptos Narrow"/>
                <a:ea typeface="+mn-lt"/>
                <a:cs typeface="+mn-lt"/>
              </a:rPr>
              <a:t>a</a:t>
            </a:r>
            <a:r>
              <a:rPr lang="en-US" altLang="zh-CN" err="1">
                <a:latin typeface="Aptos Narrow"/>
                <a:ea typeface="+mn-lt"/>
                <a:cs typeface="+mn-lt"/>
              </a:rPr>
              <a:t>ny</a:t>
            </a:r>
            <a:r>
              <a:rPr lang="zh-CN" altLang="en-US">
                <a:latin typeface="Aptos Narrow"/>
                <a:ea typeface="+mn-lt"/>
                <a:cs typeface="+mn-lt"/>
              </a:rPr>
              <a:t>’</a:t>
            </a:r>
            <a:r>
              <a:rPr lang="zh-CN">
                <a:latin typeface="Aptos Narrow"/>
                <a:ea typeface="+mn-lt"/>
                <a:cs typeface="+mn-lt"/>
              </a:rPr>
              <a:t>s</a:t>
            </a:r>
            <a:r>
              <a:rPr lang="zh-CN" altLang="en-US">
                <a:latin typeface="Aptos Narrow"/>
                <a:ea typeface="+mn-lt"/>
                <a:cs typeface="+mn-lt"/>
              </a:rPr>
              <a:t> </a:t>
            </a:r>
            <a:r>
              <a:rPr lang="en-US" altLang="zh-CN">
                <a:latin typeface="Aptos Narrow"/>
                <a:ea typeface="+mn-lt"/>
                <a:cs typeface="+mn-lt"/>
              </a:rPr>
              <a:t>imp</a:t>
            </a:r>
            <a:r>
              <a:rPr lang="zh-CN">
                <a:latin typeface="Aptos Narrow"/>
                <a:ea typeface="+mn-lt"/>
                <a:cs typeface="+mn-lt"/>
              </a:rPr>
              <a:t>r</a:t>
            </a:r>
            <a:r>
              <a:rPr lang="en-US" altLang="zh-CN" err="1">
                <a:latin typeface="Aptos Narrow"/>
                <a:ea typeface="+mn-lt"/>
                <a:cs typeface="+mn-lt"/>
              </a:rPr>
              <a:t>ov</a:t>
            </a:r>
            <a:r>
              <a:rPr lang="zh-CN">
                <a:latin typeface="Aptos Narrow"/>
                <a:ea typeface="+mn-lt"/>
                <a:cs typeface="+mn-lt"/>
              </a:rPr>
              <a:t>i</a:t>
            </a:r>
            <a:r>
              <a:rPr lang="en-US" altLang="zh-CN">
                <a:latin typeface="Aptos Narrow"/>
                <a:ea typeface="+mn-lt"/>
                <a:cs typeface="+mn-lt"/>
              </a:rPr>
              <a:t>ng</a:t>
            </a:r>
            <a:r>
              <a:rPr lang="zh-CN" altLang="en-US">
                <a:latin typeface="Aptos Narrow"/>
                <a:ea typeface="+mn-lt"/>
                <a:cs typeface="+mn-lt"/>
              </a:rPr>
              <a:t> </a:t>
            </a:r>
            <a:r>
              <a:rPr lang="zh-CN">
                <a:latin typeface="Aptos Narrow"/>
                <a:ea typeface="+mn-lt"/>
                <a:cs typeface="+mn-lt"/>
              </a:rPr>
              <a:t>p</a:t>
            </a:r>
            <a:r>
              <a:rPr lang="en-US" altLang="zh-CN">
                <a:latin typeface="Aptos Narrow"/>
                <a:ea typeface="+mn-lt"/>
                <a:cs typeface="+mn-lt"/>
              </a:rPr>
              <a:t>r</a:t>
            </a:r>
            <a:r>
              <a:rPr lang="zh-CN">
                <a:latin typeface="Aptos Narrow"/>
                <a:ea typeface="+mn-lt"/>
                <a:cs typeface="+mn-lt"/>
              </a:rPr>
              <a:t>o</a:t>
            </a:r>
            <a:r>
              <a:rPr lang="en-US" altLang="zh-CN">
                <a:latin typeface="Aptos Narrow"/>
                <a:ea typeface="+mn-lt"/>
                <a:cs typeface="+mn-lt"/>
              </a:rPr>
              <a:t>f</a:t>
            </a:r>
            <a:r>
              <a:rPr lang="zh-CN">
                <a:latin typeface="Aptos Narrow"/>
                <a:ea typeface="+mn-lt"/>
                <a:cs typeface="+mn-lt"/>
              </a:rPr>
              <a:t>it</a:t>
            </a:r>
            <a:r>
              <a:rPr lang="en-US" altLang="zh-CN" err="1">
                <a:latin typeface="Aptos Narrow"/>
                <a:ea typeface="+mn-lt"/>
                <a:cs typeface="+mn-lt"/>
              </a:rPr>
              <a:t>abil</a:t>
            </a:r>
            <a:r>
              <a:rPr lang="zh-CN">
                <a:latin typeface="Aptos Narrow"/>
                <a:ea typeface="+mn-lt"/>
                <a:cs typeface="+mn-lt"/>
              </a:rPr>
              <a:t>ity tra</a:t>
            </a:r>
            <a:r>
              <a:rPr lang="en-US" altLang="zh-CN" err="1">
                <a:latin typeface="Aptos Narrow"/>
                <a:ea typeface="+mn-lt"/>
                <a:cs typeface="+mn-lt"/>
              </a:rPr>
              <a:t>jec</a:t>
            </a:r>
            <a:r>
              <a:rPr lang="zh-CN">
                <a:latin typeface="Aptos Narrow"/>
                <a:ea typeface="+mn-lt"/>
                <a:cs typeface="+mn-lt"/>
              </a:rPr>
              <a:t>to</a:t>
            </a:r>
            <a:r>
              <a:rPr lang="en-US" altLang="zh-CN" err="1">
                <a:latin typeface="Aptos Narrow"/>
                <a:ea typeface="+mn-lt"/>
                <a:cs typeface="+mn-lt"/>
              </a:rPr>
              <a:t>ry</a:t>
            </a:r>
            <a:r>
              <a:rPr lang="zh-CN" altLang="en-US">
                <a:latin typeface="Aptos Narrow"/>
                <a:ea typeface="+mn-lt"/>
                <a:cs typeface="+mn-lt"/>
              </a:rPr>
              <a:t> </a:t>
            </a:r>
            <a:r>
              <a:rPr lang="zh-CN">
                <a:latin typeface="Aptos Narrow"/>
                <a:ea typeface="+mn-lt"/>
                <a:cs typeface="+mn-lt"/>
              </a:rPr>
              <a:t>and ro</a:t>
            </a:r>
            <a:r>
              <a:rPr lang="en-US" altLang="zh-CN">
                <a:latin typeface="Aptos Narrow"/>
                <a:ea typeface="+mn-lt"/>
                <a:cs typeface="+mn-lt"/>
              </a:rPr>
              <a:t>bus</a:t>
            </a:r>
            <a:r>
              <a:rPr lang="zh-CN">
                <a:latin typeface="Aptos Narrow"/>
                <a:ea typeface="+mn-lt"/>
                <a:cs typeface="+mn-lt"/>
              </a:rPr>
              <a:t>t </a:t>
            </a:r>
            <a:r>
              <a:rPr lang="en-US" altLang="zh-CN">
                <a:latin typeface="Aptos Narrow"/>
                <a:ea typeface="+mn-lt"/>
                <a:cs typeface="+mn-lt"/>
              </a:rPr>
              <a:t>f</a:t>
            </a:r>
            <a:r>
              <a:rPr lang="zh-CN">
                <a:latin typeface="Aptos Narrow"/>
                <a:ea typeface="+mn-lt"/>
                <a:cs typeface="+mn-lt"/>
              </a:rPr>
              <a:t>ree</a:t>
            </a:r>
            <a:r>
              <a:rPr lang="zh-CN" altLang="en-US">
                <a:latin typeface="Aptos Narrow"/>
                <a:ea typeface="+mn-lt"/>
                <a:cs typeface="+mn-lt"/>
              </a:rPr>
              <a:t> </a:t>
            </a:r>
            <a:r>
              <a:rPr lang="en-US" altLang="zh-CN">
                <a:latin typeface="Aptos Narrow"/>
                <a:ea typeface="+mn-lt"/>
                <a:cs typeface="+mn-lt"/>
              </a:rPr>
              <a:t>ca</a:t>
            </a:r>
            <a:r>
              <a:rPr lang="zh-CN">
                <a:latin typeface="Aptos Narrow"/>
                <a:ea typeface="+mn-lt"/>
                <a:cs typeface="+mn-lt"/>
              </a:rPr>
              <a:t>s</a:t>
            </a:r>
            <a:r>
              <a:rPr lang="en-US" altLang="zh-CN">
                <a:latin typeface="Aptos Narrow"/>
                <a:ea typeface="+mn-lt"/>
                <a:cs typeface="+mn-lt"/>
              </a:rPr>
              <a:t>h</a:t>
            </a:r>
            <a:r>
              <a:rPr lang="zh-CN" altLang="en-US">
                <a:latin typeface="Aptos Narrow"/>
                <a:ea typeface="+mn-lt"/>
                <a:cs typeface="+mn-lt"/>
              </a:rPr>
              <a:t> </a:t>
            </a:r>
            <a:r>
              <a:rPr lang="en-US" altLang="zh-CN">
                <a:latin typeface="Aptos Narrow"/>
                <a:ea typeface="+mn-lt"/>
                <a:cs typeface="+mn-lt"/>
              </a:rPr>
              <a:t>flow</a:t>
            </a:r>
            <a:r>
              <a:rPr lang="zh-CN" altLang="en-US">
                <a:latin typeface="Aptos Narrow"/>
                <a:ea typeface="+mn-lt"/>
                <a:cs typeface="+mn-lt"/>
              </a:rPr>
              <a:t> </a:t>
            </a:r>
            <a:r>
              <a:rPr lang="en-US" altLang="zh-CN">
                <a:latin typeface="Aptos Narrow"/>
                <a:ea typeface="+mn-lt"/>
                <a:cs typeface="+mn-lt"/>
              </a:rPr>
              <a:t>g</a:t>
            </a:r>
            <a:r>
              <a:rPr lang="zh-CN">
                <a:latin typeface="Aptos Narrow"/>
                <a:ea typeface="+mn-lt"/>
                <a:cs typeface="+mn-lt"/>
              </a:rPr>
              <a:t>e</a:t>
            </a:r>
            <a:r>
              <a:rPr lang="en-US" altLang="zh-CN">
                <a:latin typeface="Aptos Narrow"/>
                <a:ea typeface="+mn-lt"/>
                <a:cs typeface="+mn-lt"/>
              </a:rPr>
              <a:t>n</a:t>
            </a:r>
            <a:r>
              <a:rPr lang="zh-CN">
                <a:latin typeface="Aptos Narrow"/>
                <a:ea typeface="+mn-lt"/>
                <a:cs typeface="+mn-lt"/>
              </a:rPr>
              <a:t>era</a:t>
            </a:r>
            <a:r>
              <a:rPr lang="en-US" altLang="zh-CN" err="1">
                <a:latin typeface="Aptos Narrow"/>
                <a:ea typeface="+mn-lt"/>
                <a:cs typeface="+mn-lt"/>
              </a:rPr>
              <a:t>tion</a:t>
            </a:r>
            <a:r>
              <a:rPr lang="zh-CN">
                <a:latin typeface="Aptos Narrow"/>
                <a:ea typeface="+mn-lt"/>
                <a:cs typeface="+mn-lt"/>
              </a:rPr>
              <a:t>.</a:t>
            </a:r>
            <a:endParaRPr lang="zh-CN" altLang="en-US">
              <a:latin typeface="Aptos Narrow"/>
              <a:ea typeface="+mn-lt"/>
              <a:cs typeface="+mn-lt"/>
            </a:endParaRPr>
          </a:p>
          <a:p>
            <a:endParaRPr lang="zh-CN" b="1">
              <a:latin typeface="Aptos Narrow"/>
              <a:ea typeface="等线"/>
            </a:endParaRPr>
          </a:p>
          <a:p>
            <a:br>
              <a:rPr lang="en-US" altLang="zh-CN"/>
            </a:br>
            <a:endParaRPr lang="en-US" altLang="zh-CN">
              <a:latin typeface="Aptos Narrow"/>
              <a:ea typeface="等线"/>
            </a:endParaRPr>
          </a:p>
          <a:p>
            <a:pPr algn="l"/>
            <a:endParaRPr lang="zh-CN" altLang="en-US">
              <a:latin typeface="Aptos Narrow"/>
              <a:ea typeface="等线"/>
            </a:endParaRPr>
          </a:p>
        </p:txBody>
      </p:sp>
      <p:pic>
        <p:nvPicPr>
          <p:cNvPr id="5" name="图片 4" descr="表格&#10;&#10;AI 生成的内容可能不正确。">
            <a:extLst>
              <a:ext uri="{FF2B5EF4-FFF2-40B4-BE49-F238E27FC236}">
                <a16:creationId xmlns:a16="http://schemas.microsoft.com/office/drawing/2014/main" id="{29EC1FF9-AC9C-E80F-2C41-BDA448660D7A}"/>
              </a:ext>
            </a:extLst>
          </p:cNvPr>
          <p:cNvPicPr>
            <a:picLocks noChangeAspect="1"/>
          </p:cNvPicPr>
          <p:nvPr/>
        </p:nvPicPr>
        <p:blipFill>
          <a:blip r:embed="rId3"/>
          <a:stretch>
            <a:fillRect/>
          </a:stretch>
        </p:blipFill>
        <p:spPr>
          <a:xfrm>
            <a:off x="5427069" y="1931502"/>
            <a:ext cx="6572978" cy="1953792"/>
          </a:xfrm>
          <a:prstGeom prst="rect">
            <a:avLst/>
          </a:prstGeom>
        </p:spPr>
      </p:pic>
      <p:pic>
        <p:nvPicPr>
          <p:cNvPr id="6" name="图片 5" descr="表格&#10;&#10;AI 生成的内容可能不正确。">
            <a:extLst>
              <a:ext uri="{FF2B5EF4-FFF2-40B4-BE49-F238E27FC236}">
                <a16:creationId xmlns:a16="http://schemas.microsoft.com/office/drawing/2014/main" id="{60CDF40F-B9C8-6DA9-E249-512480EFA418}"/>
              </a:ext>
            </a:extLst>
          </p:cNvPr>
          <p:cNvPicPr>
            <a:picLocks noChangeAspect="1"/>
          </p:cNvPicPr>
          <p:nvPr/>
        </p:nvPicPr>
        <p:blipFill>
          <a:blip r:embed="rId4"/>
          <a:stretch>
            <a:fillRect/>
          </a:stretch>
        </p:blipFill>
        <p:spPr>
          <a:xfrm>
            <a:off x="5427069" y="4423251"/>
            <a:ext cx="6596244" cy="1658624"/>
          </a:xfrm>
          <a:prstGeom prst="rect">
            <a:avLst/>
          </a:prstGeom>
        </p:spPr>
      </p:pic>
      <p:sp>
        <p:nvSpPr>
          <p:cNvPr id="11" name="文本框 10">
            <a:extLst>
              <a:ext uri="{FF2B5EF4-FFF2-40B4-BE49-F238E27FC236}">
                <a16:creationId xmlns:a16="http://schemas.microsoft.com/office/drawing/2014/main" id="{67C3C7A7-8356-C757-7D56-60CC6069C9B3}"/>
              </a:ext>
            </a:extLst>
          </p:cNvPr>
          <p:cNvSpPr txBox="1"/>
          <p:nvPr/>
        </p:nvSpPr>
        <p:spPr>
          <a:xfrm>
            <a:off x="356153" y="4167430"/>
            <a:ext cx="473886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atin typeface="Aptos Narrow"/>
                <a:ea typeface="+mn-lt"/>
                <a:cs typeface="+mn-lt"/>
              </a:rPr>
              <a:t>Salesforce also appears undervalued relative to its own long-term trading history.</a:t>
            </a:r>
            <a:r>
              <a:rPr lang="zh-CN" altLang="en-US">
                <a:latin typeface="Aptos Narrow"/>
                <a:ea typeface="+mn-lt"/>
                <a:cs typeface="+mn-lt"/>
              </a:rPr>
              <a:t> </a:t>
            </a:r>
            <a:r>
              <a:rPr lang="zh-CN">
                <a:latin typeface="Aptos Narrow"/>
                <a:ea typeface="+mn-lt"/>
                <a:cs typeface="+mn-lt"/>
              </a:rPr>
              <a:t> In my view, this compression in valuation multiples reflects temporary sentiment weakness rather than structural deterioration. As operating margins continue to expand and AI-driven revenue growth becomes more visible, I expect Salesforce’s trading multiples to </a:t>
            </a:r>
            <a:r>
              <a:rPr lang="en-US" altLang="zh-CN">
                <a:latin typeface="Aptos Narrow"/>
                <a:ea typeface="+mn-lt"/>
                <a:cs typeface="+mn-lt"/>
              </a:rPr>
              <a:t>be </a:t>
            </a:r>
            <a:r>
              <a:rPr lang="zh-CN">
                <a:latin typeface="Aptos Narrow"/>
                <a:ea typeface="+mn-lt"/>
                <a:cs typeface="+mn-lt"/>
              </a:rPr>
              <a:t>re-rate</a:t>
            </a:r>
            <a:r>
              <a:rPr lang="en-US" altLang="zh-CN">
                <a:latin typeface="Aptos Narrow"/>
                <a:ea typeface="+mn-lt"/>
                <a:cs typeface="+mn-lt"/>
              </a:rPr>
              <a:t>d</a:t>
            </a:r>
            <a:endParaRPr lang="zh-CN">
              <a:latin typeface="Aptos Narrow"/>
            </a:endParaRPr>
          </a:p>
          <a:p>
            <a:pPr algn="l"/>
            <a:endParaRPr lang="zh-CN" altLang="en-US">
              <a:ea typeface="等线"/>
            </a:endParaRPr>
          </a:p>
        </p:txBody>
      </p:sp>
      <p:sp>
        <p:nvSpPr>
          <p:cNvPr id="18" name="Title 1">
            <a:extLst>
              <a:ext uri="{FF2B5EF4-FFF2-40B4-BE49-F238E27FC236}">
                <a16:creationId xmlns:a16="http://schemas.microsoft.com/office/drawing/2014/main" id="{56FCC7E0-E338-586C-5257-3FC233C38252}"/>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20" name="TextBox 2">
            <a:extLst>
              <a:ext uri="{FF2B5EF4-FFF2-40B4-BE49-F238E27FC236}">
                <a16:creationId xmlns:a16="http://schemas.microsoft.com/office/drawing/2014/main" id="{B7EA5DBB-15B0-3421-F2E7-1397BD81D2E7}"/>
              </a:ext>
            </a:extLst>
          </p:cNvPr>
          <p:cNvSpPr txBox="1"/>
          <p:nvPr/>
        </p:nvSpPr>
        <p:spPr>
          <a:xfrm>
            <a:off x="464175" y="677344"/>
            <a:ext cx="3096768" cy="400110"/>
          </a:xfrm>
          <a:prstGeom prst="rect">
            <a:avLst/>
          </a:prstGeom>
          <a:noFill/>
        </p:spPr>
        <p:txBody>
          <a:bodyPr wrap="square" lIns="91440" tIns="45720" rIns="91440" bIns="45720" rtlCol="0" anchor="t">
            <a:spAutoFit/>
          </a:bodyPr>
          <a:lstStyle/>
          <a:p>
            <a:r>
              <a:rPr lang="en-US">
                <a:solidFill>
                  <a:schemeClr val="bg1"/>
                </a:solidFill>
              </a:rPr>
              <a:t>Valuation  </a:t>
            </a:r>
            <a:r>
              <a:rPr lang="en-US" sz="2000">
                <a:solidFill>
                  <a:schemeClr val="bg1"/>
                </a:solidFill>
              </a:rPr>
              <a:t>Analysis</a:t>
            </a:r>
          </a:p>
        </p:txBody>
      </p:sp>
      <p:sp>
        <p:nvSpPr>
          <p:cNvPr id="22" name="Title 1">
            <a:extLst>
              <a:ext uri="{FF2B5EF4-FFF2-40B4-BE49-F238E27FC236}">
                <a16:creationId xmlns:a16="http://schemas.microsoft.com/office/drawing/2014/main" id="{0BF03A96-15CA-E04A-117F-997B53299C8C}"/>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302881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1FB3A-7F1E-3562-FCBC-F088345F8AB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Sector Overview</a:t>
            </a:r>
            <a:br>
              <a:rPr lang="en-US" sz="4000" dirty="0">
                <a:solidFill>
                  <a:srgbClr val="FFFFFF"/>
                </a:solidFill>
              </a:rPr>
            </a:br>
            <a:br>
              <a:rPr lang="en-US" sz="4000" dirty="0">
                <a:solidFill>
                  <a:srgbClr val="FFFFFF"/>
                </a:solidFill>
              </a:rPr>
            </a:br>
            <a:endParaRPr lang="en-US" sz="4000" dirty="0">
              <a:solidFill>
                <a:srgbClr val="FFFFFF"/>
              </a:solidFill>
            </a:endParaRPr>
          </a:p>
        </p:txBody>
      </p:sp>
      <p:sp>
        <p:nvSpPr>
          <p:cNvPr id="3" name="Content Placeholder 2">
            <a:extLst>
              <a:ext uri="{FF2B5EF4-FFF2-40B4-BE49-F238E27FC236}">
                <a16:creationId xmlns:a16="http://schemas.microsoft.com/office/drawing/2014/main" id="{78352790-88E9-291F-55FD-A56149CD129A}"/>
              </a:ext>
            </a:extLst>
          </p:cNvPr>
          <p:cNvSpPr>
            <a:spLocks noGrp="1"/>
          </p:cNvSpPr>
          <p:nvPr>
            <p:ph idx="1"/>
          </p:nvPr>
        </p:nvSpPr>
        <p:spPr>
          <a:xfrm>
            <a:off x="4810259" y="649480"/>
            <a:ext cx="6555347" cy="5546047"/>
          </a:xfrm>
        </p:spPr>
        <p:txBody>
          <a:bodyPr anchor="ctr">
            <a:normAutofit fontScale="77500" lnSpcReduction="20000"/>
          </a:bodyPr>
          <a:lstStyle/>
          <a:p>
            <a:pPr marL="0" indent="0">
              <a:buNone/>
            </a:pPr>
            <a:endParaRPr lang="en-US" sz="2000"/>
          </a:p>
          <a:p>
            <a:r>
              <a:rPr lang="en-US" sz="2000" b="1">
                <a:ea typeface="+mn-lt"/>
                <a:cs typeface="+mn-lt"/>
              </a:rPr>
              <a:t>Information Technology Sector</a:t>
            </a:r>
            <a:endParaRPr lang="en-US" sz="2000" b="1"/>
          </a:p>
          <a:p>
            <a:r>
              <a:rPr lang="en-US" sz="2000">
                <a:ea typeface="+mn-lt"/>
                <a:cs typeface="+mn-lt"/>
              </a:rPr>
              <a:t>The IT sector is the largest and strongest driver of S&amp;P 500 performance, supported by long-term tech trends like AI, cloud computing, semiconductors, and software. It holds the highest index weight at about 35 percent and includes major industries such as semiconductors, software, consumer electronics, IT services, hardware, and communication equipment. Key companies include Apple, Microsoft, Nvidia, Alphabet, and Broadcom.</a:t>
            </a:r>
            <a:endParaRPr lang="en-US"/>
          </a:p>
          <a:p>
            <a:r>
              <a:rPr lang="en-US" sz="2000">
                <a:ea typeface="+mn-lt"/>
                <a:cs typeface="+mn-lt"/>
              </a:rPr>
              <a:t>The sector has outperformed the S&amp;P 500 over the past 1, 3, and 5 years, showing strong revenue and earnings growth, high margins, strong ROE and ROIC, and significant cash generation. IT valuations tend to rise when interest rates fall, making the sector highly rate-sensitive. Currently, valuations are elevated due to AI optimism and margin expansion, and technical indicators show a strong uptrend with room for additional upside.</a:t>
            </a:r>
            <a:endParaRPr lang="en-US"/>
          </a:p>
          <a:p>
            <a:r>
              <a:rPr lang="en-US" sz="2000" b="1">
                <a:ea typeface="+mn-lt"/>
                <a:cs typeface="+mn-lt"/>
              </a:rPr>
              <a:t>Recommendation:</a:t>
            </a:r>
            <a:r>
              <a:rPr lang="en-US" sz="2000">
                <a:ea typeface="+mn-lt"/>
                <a:cs typeface="+mn-lt"/>
              </a:rPr>
              <a:t> Overweight the Information Technology sector due to superior earnings growth, global digital transformation, and long-term structural demand.</a:t>
            </a:r>
            <a:endParaRPr lang="en-US"/>
          </a:p>
          <a:p>
            <a:r>
              <a:rPr lang="en-US" sz="2000" b="1">
                <a:ea typeface="+mn-lt"/>
                <a:cs typeface="+mn-lt"/>
              </a:rPr>
              <a:t>Positives:</a:t>
            </a:r>
            <a:r>
              <a:rPr lang="en-US" sz="2000">
                <a:ea typeface="+mn-lt"/>
                <a:cs typeface="+mn-lt"/>
              </a:rPr>
              <a:t> Strong secular tailwinds (AI, cloud, cybersecurity), heavy R&amp;D investment, global and recurring demand.</a:t>
            </a:r>
            <a:endParaRPr lang="en-US"/>
          </a:p>
          <a:p>
            <a:r>
              <a:rPr lang="en-US" sz="2000" b="1">
                <a:ea typeface="+mn-lt"/>
                <a:cs typeface="+mn-lt"/>
              </a:rPr>
              <a:t>Risks:</a:t>
            </a:r>
            <a:r>
              <a:rPr lang="en-US" sz="2000">
                <a:ea typeface="+mn-lt"/>
                <a:cs typeface="+mn-lt"/>
              </a:rPr>
              <a:t> High valuations, heavy concentration in mega-cap firms, and regulatory or geopolitical exposure.</a:t>
            </a:r>
            <a:endParaRPr lang="en-US"/>
          </a:p>
          <a:p>
            <a:r>
              <a:rPr lang="en-US" sz="2000" b="1">
                <a:ea typeface="+mn-lt"/>
                <a:cs typeface="+mn-lt"/>
              </a:rPr>
              <a:t>Sub-Sector Positioning:</a:t>
            </a:r>
            <a:r>
              <a:rPr lang="en-US" sz="2000">
                <a:ea typeface="+mn-lt"/>
                <a:cs typeface="+mn-lt"/>
              </a:rPr>
              <a:t> Overweight semiconductors and software/services. Underweight hardware and equipment due to slower growth and thinner margins.</a:t>
            </a:r>
            <a:endParaRPr lang="en-US"/>
          </a:p>
          <a:p>
            <a:endParaRPr lang="en-US"/>
          </a:p>
          <a:p>
            <a:endParaRPr lang="en-US"/>
          </a:p>
        </p:txBody>
      </p:sp>
    </p:spTree>
    <p:extLst>
      <p:ext uri="{BB962C8B-B14F-4D97-AF65-F5344CB8AC3E}">
        <p14:creationId xmlns:p14="http://schemas.microsoft.com/office/powerpoint/2010/main" val="331778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2D57E7-880B-63E6-9467-0A17B4B518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690F1-67CB-B712-04BB-86AFC9E82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9A0EFB-9856-B17E-D62F-593B12BEF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0CCE38-1A3D-2176-BB93-A1DA9BD89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04B171-99F3-EED5-730E-849242986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84A47D-1B35-C71D-CDC9-5B0016CD7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E9B632-55C2-5F76-D86C-E3911C3E78B4}"/>
              </a:ext>
            </a:extLst>
          </p:cNvPr>
          <p:cNvSpPr txBox="1"/>
          <p:nvPr/>
        </p:nvSpPr>
        <p:spPr>
          <a:xfrm>
            <a:off x="464175" y="677344"/>
            <a:ext cx="3096768" cy="400110"/>
          </a:xfrm>
          <a:prstGeom prst="rect">
            <a:avLst/>
          </a:prstGeom>
          <a:noFill/>
        </p:spPr>
        <p:txBody>
          <a:bodyPr wrap="square" lIns="91440" tIns="45720" rIns="91440" bIns="45720" rtlCol="0" anchor="t">
            <a:spAutoFit/>
          </a:bodyPr>
          <a:lstStyle/>
          <a:p>
            <a:r>
              <a:rPr lang="en-US">
                <a:solidFill>
                  <a:schemeClr val="bg1"/>
                </a:solidFill>
              </a:rPr>
              <a:t>Valuation  </a:t>
            </a:r>
            <a:r>
              <a:rPr lang="en-US" sz="2000">
                <a:solidFill>
                  <a:schemeClr val="bg1"/>
                </a:solidFill>
              </a:rPr>
              <a:t>Analysis</a:t>
            </a:r>
          </a:p>
        </p:txBody>
      </p:sp>
      <p:pic>
        <p:nvPicPr>
          <p:cNvPr id="7" name="内容占位符 6" descr="Salesforce Logo - Salesforce">
            <a:extLst>
              <a:ext uri="{FF2B5EF4-FFF2-40B4-BE49-F238E27FC236}">
                <a16:creationId xmlns:a16="http://schemas.microsoft.com/office/drawing/2014/main" id="{AFFBFC1C-D697-5803-5EAA-B496FFF939E9}"/>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pic>
        <p:nvPicPr>
          <p:cNvPr id="5" name="图片 4" descr="图形用户界面, 表格&#10;&#10;AI 生成的内容可能不正确。">
            <a:extLst>
              <a:ext uri="{FF2B5EF4-FFF2-40B4-BE49-F238E27FC236}">
                <a16:creationId xmlns:a16="http://schemas.microsoft.com/office/drawing/2014/main" id="{479E5CE8-E349-C15D-F5D0-67159720D2BE}"/>
              </a:ext>
            </a:extLst>
          </p:cNvPr>
          <p:cNvPicPr>
            <a:picLocks noChangeAspect="1"/>
          </p:cNvPicPr>
          <p:nvPr/>
        </p:nvPicPr>
        <p:blipFill>
          <a:blip r:embed="rId3"/>
          <a:stretch>
            <a:fillRect/>
          </a:stretch>
        </p:blipFill>
        <p:spPr>
          <a:xfrm>
            <a:off x="462182" y="1715954"/>
            <a:ext cx="6521131" cy="4897739"/>
          </a:xfrm>
          <a:prstGeom prst="rect">
            <a:avLst/>
          </a:prstGeom>
        </p:spPr>
      </p:pic>
      <p:sp>
        <p:nvSpPr>
          <p:cNvPr id="6" name="文本框 5">
            <a:extLst>
              <a:ext uri="{FF2B5EF4-FFF2-40B4-BE49-F238E27FC236}">
                <a16:creationId xmlns:a16="http://schemas.microsoft.com/office/drawing/2014/main" id="{3A7D30F7-4A7F-2A18-A6BD-021C203D8257}"/>
              </a:ext>
            </a:extLst>
          </p:cNvPr>
          <p:cNvSpPr txBox="1"/>
          <p:nvPr/>
        </p:nvSpPr>
        <p:spPr>
          <a:xfrm>
            <a:off x="7004599" y="2074033"/>
            <a:ext cx="4344083"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sz="2800">
                <a:latin typeface="Aptos Narrow"/>
                <a:ea typeface="等线"/>
              </a:rPr>
              <a:t>Current Price: $232.83</a:t>
            </a:r>
          </a:p>
          <a:p>
            <a:endParaRPr lang="zh-CN" altLang="en-US" sz="4000">
              <a:latin typeface="Aptos Narrow"/>
              <a:ea typeface="等线"/>
            </a:endParaRPr>
          </a:p>
          <a:p>
            <a:r>
              <a:rPr lang="zh-CN" sz="2800">
                <a:latin typeface="Aptos Narrow"/>
                <a:ea typeface="等线"/>
              </a:rPr>
              <a:t>Target Price: $296.45</a:t>
            </a:r>
          </a:p>
          <a:p>
            <a:endParaRPr lang="zh-CN" altLang="en-US" sz="4000">
              <a:latin typeface="Aptos Narrow"/>
              <a:ea typeface="等线"/>
            </a:endParaRPr>
          </a:p>
          <a:p>
            <a:r>
              <a:rPr lang="zh-CN" sz="2800">
                <a:latin typeface="Aptos Narrow"/>
                <a:ea typeface="等线"/>
              </a:rPr>
              <a:t>Potential Upside: 27.32%</a:t>
            </a:r>
            <a:endParaRPr lang="zh-CN" altLang="en-US" sz="2800">
              <a:latin typeface="Aptos Narrow"/>
              <a:ea typeface="等线"/>
            </a:endParaRPr>
          </a:p>
          <a:p>
            <a:endParaRPr lang="zh-CN" altLang="en-US" sz="4000">
              <a:latin typeface="Aptos Narrow"/>
              <a:ea typeface="等线"/>
            </a:endParaRPr>
          </a:p>
          <a:p>
            <a:r>
              <a:rPr lang="zh-CN" sz="2800">
                <a:latin typeface="Aptos Narrow"/>
                <a:ea typeface="等线"/>
              </a:rPr>
              <a:t>Consensus Analyst Price Target:  $337.03</a:t>
            </a:r>
          </a:p>
          <a:p>
            <a:endParaRPr lang="zh-CN" altLang="en-US" sz="4000">
              <a:latin typeface="Aptos Narrow"/>
              <a:ea typeface="等线"/>
            </a:endParaRPr>
          </a:p>
          <a:p>
            <a:endParaRPr lang="zh-CN" altLang="en-US" sz="4000">
              <a:latin typeface="Aptos Narrow"/>
              <a:ea typeface="等线"/>
            </a:endParaRPr>
          </a:p>
        </p:txBody>
      </p:sp>
      <p:sp>
        <p:nvSpPr>
          <p:cNvPr id="17" name="Title 1">
            <a:extLst>
              <a:ext uri="{FF2B5EF4-FFF2-40B4-BE49-F238E27FC236}">
                <a16:creationId xmlns:a16="http://schemas.microsoft.com/office/drawing/2014/main" id="{5DD714D2-F79B-249C-B872-EDC6130DB20C}"/>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19" name="Title 1">
            <a:extLst>
              <a:ext uri="{FF2B5EF4-FFF2-40B4-BE49-F238E27FC236}">
                <a16:creationId xmlns:a16="http://schemas.microsoft.com/office/drawing/2014/main" id="{7AD9A41D-5119-D804-C948-8BAF2E89106F}"/>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Tree>
    <p:extLst>
      <p:ext uri="{BB962C8B-B14F-4D97-AF65-F5344CB8AC3E}">
        <p14:creationId xmlns:p14="http://schemas.microsoft.com/office/powerpoint/2010/main" val="416903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2402A2-98E0-2A95-C6A4-1DACB94F7F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E567CA-418E-CCFD-0C1C-D24E73101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38AFFC-2343-EC26-9902-B43574B91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7192EA-02E7-C4CB-01D8-14617DE18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71AA2D-1CA0-5AB6-A578-449B90951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DF2A237-20B1-BE75-AE90-67E224029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内容占位符 6" descr="Salesforce Logo - Salesforce">
            <a:extLst>
              <a:ext uri="{FF2B5EF4-FFF2-40B4-BE49-F238E27FC236}">
                <a16:creationId xmlns:a16="http://schemas.microsoft.com/office/drawing/2014/main" id="{5F6E2376-80A1-688A-332A-544AF775BE66}"/>
              </a:ext>
            </a:extLst>
          </p:cNvPr>
          <p:cNvPicPr>
            <a:picLocks noGrp="1" noChangeAspect="1"/>
          </p:cNvPicPr>
          <p:nvPr>
            <p:ph idx="1"/>
          </p:nvPr>
        </p:nvPicPr>
        <p:blipFill>
          <a:blip r:embed="rId2"/>
          <a:stretch>
            <a:fillRect/>
          </a:stretch>
        </p:blipFill>
        <p:spPr>
          <a:xfrm>
            <a:off x="9467144" y="276641"/>
            <a:ext cx="1889549" cy="1072240"/>
          </a:xfrm>
          <a:prstGeom prst="rect">
            <a:avLst/>
          </a:prstGeom>
        </p:spPr>
      </p:pic>
      <p:sp>
        <p:nvSpPr>
          <p:cNvPr id="9" name="Title 1">
            <a:extLst>
              <a:ext uri="{FF2B5EF4-FFF2-40B4-BE49-F238E27FC236}">
                <a16:creationId xmlns:a16="http://schemas.microsoft.com/office/drawing/2014/main" id="{4B77DAA2-130A-973D-5EC2-73BD15B54A7E}"/>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
        <p:nvSpPr>
          <p:cNvPr id="17" name="Title 1">
            <a:extLst>
              <a:ext uri="{FF2B5EF4-FFF2-40B4-BE49-F238E27FC236}">
                <a16:creationId xmlns:a16="http://schemas.microsoft.com/office/drawing/2014/main" id="{06CD3C2B-B770-B4DD-950F-5BCB50780EC2}"/>
              </a:ext>
            </a:extLst>
          </p:cNvPr>
          <p:cNvSpPr txBox="1">
            <a:spLocks/>
          </p:cNvSpPr>
          <p:nvPr/>
        </p:nvSpPr>
        <p:spPr>
          <a:xfrm>
            <a:off x="222353" y="25964"/>
            <a:ext cx="4643148" cy="1052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FFFFFF"/>
                </a:solidFill>
              </a:rPr>
              <a:t>Salesforce Inc. (CRM)</a:t>
            </a:r>
          </a:p>
        </p:txBody>
      </p:sp>
      <p:sp>
        <p:nvSpPr>
          <p:cNvPr id="19" name="TextBox 2">
            <a:extLst>
              <a:ext uri="{FF2B5EF4-FFF2-40B4-BE49-F238E27FC236}">
                <a16:creationId xmlns:a16="http://schemas.microsoft.com/office/drawing/2014/main" id="{C312B135-FFD5-77E8-F359-1162DA3A98EA}"/>
              </a:ext>
            </a:extLst>
          </p:cNvPr>
          <p:cNvSpPr txBox="1"/>
          <p:nvPr/>
        </p:nvSpPr>
        <p:spPr>
          <a:xfrm>
            <a:off x="464175" y="677344"/>
            <a:ext cx="3096768" cy="400110"/>
          </a:xfrm>
          <a:prstGeom prst="rect">
            <a:avLst/>
          </a:prstGeom>
          <a:noFill/>
        </p:spPr>
        <p:txBody>
          <a:bodyPr wrap="square" lIns="91440" tIns="45720" rIns="91440" bIns="45720" rtlCol="0" anchor="t">
            <a:spAutoFit/>
          </a:bodyPr>
          <a:lstStyle/>
          <a:p>
            <a:r>
              <a:rPr lang="en-US" sz="2000">
                <a:solidFill>
                  <a:schemeClr val="bg1"/>
                </a:solidFill>
              </a:rPr>
              <a:t>Recommendation</a:t>
            </a:r>
          </a:p>
        </p:txBody>
      </p:sp>
      <p:sp>
        <p:nvSpPr>
          <p:cNvPr id="22" name="文本框 21">
            <a:extLst>
              <a:ext uri="{FF2B5EF4-FFF2-40B4-BE49-F238E27FC236}">
                <a16:creationId xmlns:a16="http://schemas.microsoft.com/office/drawing/2014/main" id="{940F7914-88F8-5DE2-D5E8-3A1E3E49C33C}"/>
              </a:ext>
            </a:extLst>
          </p:cNvPr>
          <p:cNvSpPr txBox="1"/>
          <p:nvPr/>
        </p:nvSpPr>
        <p:spPr>
          <a:xfrm>
            <a:off x="134465" y="1865789"/>
            <a:ext cx="3636769"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b="1" dirty="0">
                <a:ea typeface="+mn-lt"/>
                <a:cs typeface="+mn-lt"/>
              </a:rPr>
              <a:t>Stock:</a:t>
            </a:r>
            <a:r>
              <a:rPr lang="zh-CN" b="1" dirty="0">
                <a:ea typeface="+mn-lt"/>
                <a:cs typeface="+mn-lt"/>
              </a:rPr>
              <a:t> </a:t>
            </a:r>
            <a:r>
              <a:rPr lang="en-US" altLang="zh-CN" b="1" dirty="0">
                <a:ea typeface="+mn-lt"/>
                <a:cs typeface="+mn-lt"/>
              </a:rPr>
              <a:t>Salesforce</a:t>
            </a:r>
            <a:r>
              <a:rPr lang="zh-CN" b="1" dirty="0">
                <a:ea typeface="+mn-lt"/>
                <a:cs typeface="+mn-lt"/>
              </a:rPr>
              <a:t> </a:t>
            </a:r>
            <a:r>
              <a:rPr lang="en-US" altLang="zh-CN" b="1" dirty="0">
                <a:ea typeface="+mn-lt"/>
                <a:cs typeface="+mn-lt"/>
              </a:rPr>
              <a:t>(CRM)</a:t>
            </a:r>
            <a:endParaRPr lang="zh-CN" altLang="en-US" b="1" dirty="0">
              <a:ea typeface="等线"/>
              <a:cs typeface="+mn-lt"/>
            </a:endParaRPr>
          </a:p>
          <a:p>
            <a:br>
              <a:rPr lang="zh-CN" dirty="0">
                <a:ea typeface="+mn-lt"/>
                <a:cs typeface="+mn-lt"/>
              </a:rPr>
            </a:br>
            <a:r>
              <a:rPr lang="en-US" altLang="zh-CN" b="1" dirty="0">
                <a:ea typeface="+mn-lt"/>
                <a:cs typeface="+mn-lt"/>
              </a:rPr>
              <a:t>Current</a:t>
            </a:r>
            <a:r>
              <a:rPr lang="zh-CN" altLang="en-US" b="1" dirty="0">
                <a:ea typeface="+mn-lt"/>
                <a:cs typeface="+mn-lt"/>
              </a:rPr>
              <a:t> </a:t>
            </a:r>
            <a:r>
              <a:rPr lang="en-US" altLang="zh-CN" b="1" dirty="0">
                <a:ea typeface="+mn-lt"/>
                <a:cs typeface="+mn-lt"/>
              </a:rPr>
              <a:t>Price:</a:t>
            </a:r>
            <a:r>
              <a:rPr lang="zh-CN" altLang="en-US" dirty="0">
                <a:ea typeface="+mn-lt"/>
                <a:cs typeface="+mn-lt"/>
              </a:rPr>
              <a:t> </a:t>
            </a:r>
            <a:r>
              <a:rPr lang="en-US" altLang="zh-CN" b="1" dirty="0">
                <a:ea typeface="+mn-lt"/>
                <a:cs typeface="+mn-lt"/>
              </a:rPr>
              <a:t>$243.23</a:t>
            </a:r>
            <a:endParaRPr lang="zh-CN" altLang="en-US" b="1" dirty="0">
              <a:ea typeface="等线"/>
              <a:cs typeface="+mn-lt"/>
            </a:endParaRPr>
          </a:p>
          <a:p>
            <a:br>
              <a:rPr lang="zh-CN" altLang="en-US" b="1" dirty="0">
                <a:ea typeface="+mn-lt"/>
                <a:cs typeface="+mn-lt"/>
              </a:rPr>
            </a:br>
            <a:r>
              <a:rPr lang="en-US" altLang="zh-CN" b="1" dirty="0">
                <a:ea typeface="+mn-lt"/>
                <a:cs typeface="+mn-lt"/>
              </a:rPr>
              <a:t>Current</a:t>
            </a:r>
            <a:r>
              <a:rPr lang="zh-CN" altLang="en-US" b="1" dirty="0">
                <a:ea typeface="+mn-lt"/>
                <a:cs typeface="+mn-lt"/>
              </a:rPr>
              <a:t> </a:t>
            </a:r>
            <a:r>
              <a:rPr lang="en-US" altLang="zh-CN" b="1" dirty="0">
                <a:ea typeface="+mn-lt"/>
                <a:cs typeface="+mn-lt"/>
              </a:rPr>
              <a:t>Weighting:</a:t>
            </a:r>
            <a:r>
              <a:rPr lang="zh-CN" altLang="en-US" dirty="0">
                <a:ea typeface="+mn-lt"/>
                <a:cs typeface="+mn-lt"/>
              </a:rPr>
              <a:t> </a:t>
            </a:r>
            <a:r>
              <a:rPr lang="en-US" altLang="zh-CN" b="1" dirty="0">
                <a:ea typeface="+mn-lt"/>
                <a:cs typeface="+mn-lt"/>
              </a:rPr>
              <a:t>4.8%</a:t>
            </a:r>
            <a:endParaRPr lang="zh-CN" altLang="en-US" b="1" dirty="0">
              <a:ea typeface="等线"/>
              <a:cs typeface="+mn-lt"/>
            </a:endParaRPr>
          </a:p>
          <a:p>
            <a:endParaRPr lang="en-US" altLang="zh-CN" b="1" dirty="0">
              <a:ea typeface="+mn-lt"/>
              <a:cs typeface="+mn-lt"/>
            </a:endParaRPr>
          </a:p>
          <a:p>
            <a:r>
              <a:rPr lang="en-US" altLang="zh-CN" b="1" dirty="0">
                <a:ea typeface="+mn-lt"/>
                <a:cs typeface="+mn-lt"/>
              </a:rPr>
              <a:t>Recommendation:</a:t>
            </a:r>
            <a:r>
              <a:rPr lang="zh-CN" dirty="0">
                <a:ea typeface="+mn-lt"/>
                <a:cs typeface="+mn-lt"/>
              </a:rPr>
              <a:t> </a:t>
            </a:r>
            <a:r>
              <a:rPr lang="en-US" altLang="zh-CN" b="1" dirty="0">
                <a:ea typeface="+mn-lt"/>
                <a:cs typeface="+mn-lt"/>
              </a:rPr>
              <a:t>BUY</a:t>
            </a:r>
            <a:r>
              <a:rPr lang="zh-CN" b="1" dirty="0">
                <a:ea typeface="+mn-lt"/>
                <a:cs typeface="+mn-lt"/>
              </a:rPr>
              <a:t> </a:t>
            </a:r>
            <a:r>
              <a:rPr lang="en-US" altLang="zh-CN" b="1" dirty="0">
                <a:ea typeface="+mn-lt"/>
                <a:cs typeface="+mn-lt"/>
              </a:rPr>
              <a:t>+20</a:t>
            </a:r>
            <a:r>
              <a:rPr lang="zh-CN" b="1" dirty="0">
                <a:ea typeface="+mn-lt"/>
                <a:cs typeface="+mn-lt"/>
              </a:rPr>
              <a:t> </a:t>
            </a:r>
            <a:r>
              <a:rPr lang="en-US" altLang="zh-CN" b="1" dirty="0">
                <a:ea typeface="+mn-lt"/>
                <a:cs typeface="+mn-lt"/>
              </a:rPr>
              <a:t>bps</a:t>
            </a:r>
            <a:endParaRPr lang="zh-CN" altLang="en-US" b="1" dirty="0">
              <a:ea typeface="等线"/>
              <a:cs typeface="+mn-lt"/>
            </a:endParaRPr>
          </a:p>
          <a:p>
            <a:br>
              <a:rPr lang="en-US" altLang="zh-CN" b="1" dirty="0">
                <a:ea typeface="+mn-lt"/>
                <a:cs typeface="+mn-lt"/>
              </a:rPr>
            </a:br>
            <a:r>
              <a:rPr lang="en-US" altLang="zh-CN" b="1" dirty="0">
                <a:ea typeface="+mn-lt"/>
                <a:cs typeface="+mn-lt"/>
              </a:rPr>
              <a:t>New</a:t>
            </a:r>
            <a:r>
              <a:rPr lang="zh-CN" b="1" dirty="0">
                <a:ea typeface="+mn-lt"/>
                <a:cs typeface="+mn-lt"/>
              </a:rPr>
              <a:t> </a:t>
            </a:r>
            <a:r>
              <a:rPr lang="en-US" altLang="zh-CN" b="1" dirty="0">
                <a:ea typeface="+mn-lt"/>
                <a:cs typeface="+mn-lt"/>
              </a:rPr>
              <a:t>Weighting:</a:t>
            </a:r>
            <a:r>
              <a:rPr lang="zh-CN" dirty="0">
                <a:ea typeface="+mn-lt"/>
                <a:cs typeface="+mn-lt"/>
              </a:rPr>
              <a:t> </a:t>
            </a:r>
            <a:r>
              <a:rPr lang="en-US" altLang="zh-CN" b="1" dirty="0">
                <a:ea typeface="+mn-lt"/>
                <a:cs typeface="+mn-lt"/>
              </a:rPr>
              <a:t>5.0%</a:t>
            </a:r>
            <a:endParaRPr lang="zh-CN" altLang="en-US" b="1" dirty="0">
              <a:ea typeface="等线"/>
              <a:cs typeface="+mn-lt"/>
            </a:endParaRPr>
          </a:p>
          <a:p>
            <a:br>
              <a:rPr lang="en-US" altLang="zh-CN" b="1" dirty="0">
                <a:ea typeface="+mn-lt"/>
                <a:cs typeface="+mn-lt"/>
              </a:rPr>
            </a:br>
            <a:r>
              <a:rPr lang="en-US" altLang="zh-CN" b="1" dirty="0">
                <a:ea typeface="+mn-lt"/>
                <a:cs typeface="+mn-lt"/>
              </a:rPr>
              <a:t>Target</a:t>
            </a:r>
            <a:r>
              <a:rPr lang="zh-CN" b="1" dirty="0">
                <a:ea typeface="+mn-lt"/>
                <a:cs typeface="+mn-lt"/>
              </a:rPr>
              <a:t> P</a:t>
            </a:r>
            <a:r>
              <a:rPr lang="en-US" altLang="zh-CN" b="1" dirty="0">
                <a:ea typeface="+mn-lt"/>
                <a:cs typeface="+mn-lt"/>
              </a:rPr>
              <a:t>rice:</a:t>
            </a:r>
            <a:r>
              <a:rPr lang="zh-CN" dirty="0">
                <a:ea typeface="+mn-lt"/>
                <a:cs typeface="+mn-lt"/>
              </a:rPr>
              <a:t> </a:t>
            </a:r>
            <a:r>
              <a:rPr lang="en-US" altLang="zh-CN" b="1" dirty="0">
                <a:ea typeface="+mn-lt"/>
                <a:cs typeface="+mn-lt"/>
              </a:rPr>
              <a:t>$296.45</a:t>
            </a:r>
            <a:endParaRPr lang="zh-CN" altLang="en-US" b="1" dirty="0">
              <a:ea typeface="等线"/>
              <a:cs typeface="+mn-lt"/>
            </a:endParaRPr>
          </a:p>
          <a:p>
            <a:br>
              <a:rPr lang="en-US" altLang="zh-CN" b="1" dirty="0">
                <a:ea typeface="+mn-lt"/>
                <a:cs typeface="+mn-lt"/>
              </a:rPr>
            </a:br>
            <a:r>
              <a:rPr lang="en-US" altLang="zh-CN" b="1" dirty="0" err="1">
                <a:ea typeface="+mn-lt"/>
                <a:cs typeface="+mn-lt"/>
              </a:rPr>
              <a:t>Expecte</a:t>
            </a:r>
            <a:r>
              <a:rPr lang="zh-CN" b="1" dirty="0">
                <a:ea typeface="+mn-lt"/>
                <a:cs typeface="+mn-lt"/>
              </a:rPr>
              <a:t>d </a:t>
            </a:r>
            <a:r>
              <a:rPr lang="en-US" altLang="zh-CN" b="1" dirty="0">
                <a:ea typeface="+mn-lt"/>
                <a:cs typeface="+mn-lt"/>
              </a:rPr>
              <a:t>Return:</a:t>
            </a:r>
            <a:r>
              <a:rPr lang="zh-CN" dirty="0">
                <a:ea typeface="+mn-lt"/>
                <a:cs typeface="+mn-lt"/>
              </a:rPr>
              <a:t> </a:t>
            </a:r>
            <a:r>
              <a:rPr lang="en-US" altLang="zh-CN" b="1" dirty="0">
                <a:ea typeface="+mn-lt"/>
                <a:cs typeface="+mn-lt"/>
              </a:rPr>
              <a:t>+21.9%</a:t>
            </a:r>
            <a:br>
              <a:rPr lang="en-US" altLang="zh-CN" b="1" dirty="0">
                <a:ea typeface="+mn-lt"/>
                <a:cs typeface="+mn-lt"/>
              </a:rPr>
            </a:br>
            <a:br>
              <a:rPr lang="zh-CN" altLang="en-US" b="1" dirty="0">
                <a:ea typeface="+mn-lt"/>
                <a:cs typeface="+mn-lt"/>
              </a:rPr>
            </a:br>
            <a:endParaRPr lang="zh-CN" b="1" dirty="0">
              <a:ea typeface="等线"/>
            </a:endParaRPr>
          </a:p>
          <a:p>
            <a:br>
              <a:rPr lang="en-US" altLang="zh-CN" dirty="0"/>
            </a:br>
            <a:endParaRPr lang="en-US" altLang="zh-CN" dirty="0"/>
          </a:p>
          <a:p>
            <a:pPr algn="l"/>
            <a:endParaRPr lang="zh-CN" altLang="en-US" dirty="0">
              <a:ea typeface="等线"/>
            </a:endParaRPr>
          </a:p>
        </p:txBody>
      </p:sp>
      <p:sp>
        <p:nvSpPr>
          <p:cNvPr id="23" name="文本框 22">
            <a:extLst>
              <a:ext uri="{FF2B5EF4-FFF2-40B4-BE49-F238E27FC236}">
                <a16:creationId xmlns:a16="http://schemas.microsoft.com/office/drawing/2014/main" id="{A2D6DC34-F254-02E0-E68C-BD15416C4CA4}"/>
              </a:ext>
            </a:extLst>
          </p:cNvPr>
          <p:cNvSpPr txBox="1"/>
          <p:nvPr/>
        </p:nvSpPr>
        <p:spPr>
          <a:xfrm>
            <a:off x="134464" y="2872094"/>
            <a:ext cx="39392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zh-CN" altLang="en-US" b="1">
              <a:ea typeface="+mn-lt"/>
              <a:cs typeface="+mn-lt"/>
            </a:endParaRPr>
          </a:p>
          <a:p>
            <a:br>
              <a:rPr lang="en-US" altLang="zh-CN"/>
            </a:br>
            <a:endParaRPr lang="en-US" altLang="zh-CN"/>
          </a:p>
          <a:p>
            <a:pPr algn="l"/>
            <a:endParaRPr lang="zh-CN" altLang="en-US">
              <a:ea typeface="等线"/>
            </a:endParaRPr>
          </a:p>
        </p:txBody>
      </p:sp>
      <p:sp>
        <p:nvSpPr>
          <p:cNvPr id="24" name="文本框 23">
            <a:extLst>
              <a:ext uri="{FF2B5EF4-FFF2-40B4-BE49-F238E27FC236}">
                <a16:creationId xmlns:a16="http://schemas.microsoft.com/office/drawing/2014/main" id="{896A66AD-1A58-1609-C258-56511EA16E58}"/>
              </a:ext>
            </a:extLst>
          </p:cNvPr>
          <p:cNvSpPr txBox="1"/>
          <p:nvPr/>
        </p:nvSpPr>
        <p:spPr>
          <a:xfrm>
            <a:off x="3769028" y="1874154"/>
            <a:ext cx="39156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b="1"/>
              <a:t>Primary Catalysts</a:t>
            </a:r>
            <a:endParaRPr lang="zh-CN"/>
          </a:p>
          <a:p>
            <a:pPr marL="285750" indent="-285750">
              <a:buFont typeface="Arial"/>
              <a:buChar char="•"/>
            </a:pPr>
            <a:r>
              <a:rPr lang="zh-CN" b="1">
                <a:ea typeface="+mn-lt"/>
                <a:cs typeface="+mn-lt"/>
              </a:rPr>
              <a:t>Return to double-digit revenue growth:</a:t>
            </a:r>
            <a:r>
              <a:rPr lang="zh-CN">
                <a:ea typeface="+mn-lt"/>
                <a:cs typeface="+mn-lt"/>
              </a:rPr>
              <a:t>Driven by improving IT spending environment and early adoption of Data Cloud + Agentforce, which increase expansion opportunities across the installed base.</a:t>
            </a:r>
            <a:endParaRPr lang="zh-CN"/>
          </a:p>
          <a:p>
            <a:endParaRPr lang="zh-CN"/>
          </a:p>
          <a:p>
            <a:pPr marL="285750" indent="-285750">
              <a:buFont typeface="Arial"/>
              <a:buChar char="•"/>
            </a:pPr>
            <a:r>
              <a:rPr lang="zh-CN" b="1">
                <a:ea typeface="+mn-lt"/>
                <a:cs typeface="+mn-lt"/>
              </a:rPr>
              <a:t>Valuation discount vs peers:</a:t>
            </a:r>
            <a:br>
              <a:rPr lang="zh-CN" b="1">
                <a:ea typeface="+mn-lt"/>
                <a:cs typeface="+mn-lt"/>
              </a:rPr>
            </a:br>
            <a:r>
              <a:rPr lang="zh-CN">
                <a:ea typeface="+mn-lt"/>
                <a:cs typeface="+mn-lt"/>
              </a:rPr>
              <a:t> CRM trades at a meaningful discount to ADBE, NOW, and MSFT despite superior near-term margin momentum and strong FCF (~30%+ margin), offering re-rating potential.</a:t>
            </a:r>
            <a:endParaRPr lang="zh-CN"/>
          </a:p>
          <a:p>
            <a:br>
              <a:rPr lang="en-US" altLang="zh-CN"/>
            </a:br>
            <a:endParaRPr lang="en-US" altLang="zh-CN"/>
          </a:p>
          <a:p>
            <a:pPr algn="l"/>
            <a:endParaRPr lang="zh-CN" altLang="en-US">
              <a:ea typeface="等线"/>
            </a:endParaRPr>
          </a:p>
        </p:txBody>
      </p:sp>
      <p:sp>
        <p:nvSpPr>
          <p:cNvPr id="25" name="文本框 24">
            <a:extLst>
              <a:ext uri="{FF2B5EF4-FFF2-40B4-BE49-F238E27FC236}">
                <a16:creationId xmlns:a16="http://schemas.microsoft.com/office/drawing/2014/main" id="{46F4704E-AFEB-45B1-81C6-55BB5993D411}"/>
              </a:ext>
            </a:extLst>
          </p:cNvPr>
          <p:cNvSpPr txBox="1"/>
          <p:nvPr/>
        </p:nvSpPr>
        <p:spPr>
          <a:xfrm>
            <a:off x="7864729" y="1980087"/>
            <a:ext cx="3960175"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b="1"/>
              <a:t>Primary Risks</a:t>
            </a:r>
            <a:endParaRPr lang="zh-CN"/>
          </a:p>
          <a:p>
            <a:pPr marL="285750" indent="-285750">
              <a:buFont typeface="Arial"/>
              <a:buChar char="•"/>
            </a:pPr>
            <a:r>
              <a:rPr lang="zh-CN" b="1">
                <a:ea typeface="+mn-lt"/>
                <a:cs typeface="+mn-lt"/>
              </a:rPr>
              <a:t>Enterprise AI monetization may scale slower than expected:</a:t>
            </a:r>
            <a:br>
              <a:rPr lang="zh-CN">
                <a:ea typeface="+mn-lt"/>
                <a:cs typeface="+mn-lt"/>
              </a:rPr>
            </a:br>
            <a:r>
              <a:rPr lang="zh-CN">
                <a:ea typeface="+mn-lt"/>
                <a:cs typeface="+mn-lt"/>
              </a:rPr>
              <a:t> Adoption of Data Cloud and Agentforce depends on customers’ internal data integration and implementation capacity.</a:t>
            </a:r>
            <a:endParaRPr lang="zh-CN"/>
          </a:p>
          <a:p>
            <a:endParaRPr lang="zh-CN" altLang="en-US">
              <a:ea typeface="+mn-lt"/>
              <a:cs typeface="+mn-lt"/>
            </a:endParaRPr>
          </a:p>
          <a:p>
            <a:pPr marL="285750" indent="-285750">
              <a:buFont typeface="Arial"/>
              <a:buChar char="•"/>
            </a:pPr>
            <a:r>
              <a:rPr lang="zh-CN" b="1">
                <a:ea typeface="+mn-lt"/>
                <a:cs typeface="+mn-lt"/>
              </a:rPr>
              <a:t>Competitive pressure from large platform vendors:</a:t>
            </a:r>
            <a:r>
              <a:rPr lang="zh-CN">
                <a:ea typeface="+mn-lt"/>
                <a:cs typeface="+mn-lt"/>
              </a:rPr>
              <a:t>Microsoft</a:t>
            </a:r>
            <a:r>
              <a:rPr lang="zh-CN" altLang="en-US">
                <a:ea typeface="+mn-lt"/>
                <a:cs typeface="+mn-lt"/>
              </a:rPr>
              <a:t> </a:t>
            </a:r>
            <a:r>
              <a:rPr lang="zh-CN">
                <a:ea typeface="+mn-lt"/>
                <a:cs typeface="+mn-lt"/>
              </a:rPr>
              <a:t>and ServiceNow are expanding into overlapping workflows, which may affect win rates and pricing power.</a:t>
            </a:r>
            <a:endParaRPr lang="zh-CN"/>
          </a:p>
          <a:p>
            <a:pPr marL="285750" indent="-285750">
              <a:buFont typeface="Arial"/>
              <a:buChar char="•"/>
            </a:pPr>
            <a:endParaRPr lang="zh-CN"/>
          </a:p>
          <a:p>
            <a:pPr algn="l"/>
            <a:endParaRPr lang="zh-CN" altLang="en-US">
              <a:ea typeface="等线"/>
            </a:endParaRPr>
          </a:p>
        </p:txBody>
      </p:sp>
    </p:spTree>
    <p:extLst>
      <p:ext uri="{BB962C8B-B14F-4D97-AF65-F5344CB8AC3E}">
        <p14:creationId xmlns:p14="http://schemas.microsoft.com/office/powerpoint/2010/main" val="54549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AE3A2-9CFD-E030-EBC1-4F084315F397}"/>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Final Recommendations</a:t>
            </a:r>
          </a:p>
        </p:txBody>
      </p:sp>
      <p:graphicFrame>
        <p:nvGraphicFramePr>
          <p:cNvPr id="4" name="Table 3">
            <a:extLst>
              <a:ext uri="{FF2B5EF4-FFF2-40B4-BE49-F238E27FC236}">
                <a16:creationId xmlns:a16="http://schemas.microsoft.com/office/drawing/2014/main" id="{F7C5F500-231E-8174-A09E-FB84FA5CA7EF}"/>
              </a:ext>
            </a:extLst>
          </p:cNvPr>
          <p:cNvGraphicFramePr>
            <a:graphicFrameLocks noGrp="1"/>
          </p:cNvGraphicFramePr>
          <p:nvPr>
            <p:extLst>
              <p:ext uri="{D42A27DB-BD31-4B8C-83A1-F6EECF244321}">
                <p14:modId xmlns:p14="http://schemas.microsoft.com/office/powerpoint/2010/main" val="3867325481"/>
              </p:ext>
            </p:extLst>
          </p:nvPr>
        </p:nvGraphicFramePr>
        <p:xfrm>
          <a:off x="926592" y="2170176"/>
          <a:ext cx="10131552" cy="3267456"/>
        </p:xfrm>
        <a:graphic>
          <a:graphicData uri="http://schemas.openxmlformats.org/drawingml/2006/table">
            <a:tbl>
              <a:tblPr firstRow="1" firstCol="1" bandRow="1">
                <a:tableStyleId>{5C22544A-7EE6-4342-B048-85BDC9FD1C3A}</a:tableStyleId>
              </a:tblPr>
              <a:tblGrid>
                <a:gridCol w="2532888">
                  <a:extLst>
                    <a:ext uri="{9D8B030D-6E8A-4147-A177-3AD203B41FA5}">
                      <a16:colId xmlns:a16="http://schemas.microsoft.com/office/drawing/2014/main" val="3732127422"/>
                    </a:ext>
                  </a:extLst>
                </a:gridCol>
                <a:gridCol w="2532888">
                  <a:extLst>
                    <a:ext uri="{9D8B030D-6E8A-4147-A177-3AD203B41FA5}">
                      <a16:colId xmlns:a16="http://schemas.microsoft.com/office/drawing/2014/main" val="4191331115"/>
                    </a:ext>
                  </a:extLst>
                </a:gridCol>
                <a:gridCol w="2532888">
                  <a:extLst>
                    <a:ext uri="{9D8B030D-6E8A-4147-A177-3AD203B41FA5}">
                      <a16:colId xmlns:a16="http://schemas.microsoft.com/office/drawing/2014/main" val="568418393"/>
                    </a:ext>
                  </a:extLst>
                </a:gridCol>
                <a:gridCol w="2532888">
                  <a:extLst>
                    <a:ext uri="{9D8B030D-6E8A-4147-A177-3AD203B41FA5}">
                      <a16:colId xmlns:a16="http://schemas.microsoft.com/office/drawing/2014/main" val="3101897556"/>
                    </a:ext>
                  </a:extLst>
                </a:gridCol>
              </a:tblGrid>
              <a:tr h="816864">
                <a:tc>
                  <a:txBody>
                    <a:bodyPr/>
                    <a:lstStyle/>
                    <a:p>
                      <a:endParaRPr lang="en-US" dirty="0"/>
                    </a:p>
                  </a:txBody>
                  <a:tcPr/>
                </a:tc>
                <a:tc>
                  <a:txBody>
                    <a:bodyPr/>
                    <a:lstStyle/>
                    <a:p>
                      <a:r>
                        <a:rPr lang="en-US" dirty="0"/>
                        <a:t>Current Weighting</a:t>
                      </a:r>
                    </a:p>
                  </a:txBody>
                  <a:tcPr/>
                </a:tc>
                <a:tc>
                  <a:txBody>
                    <a:bodyPr/>
                    <a:lstStyle/>
                    <a:p>
                      <a:r>
                        <a:rPr lang="en-US" dirty="0"/>
                        <a:t>+/- Basis Points</a:t>
                      </a:r>
                    </a:p>
                  </a:txBody>
                  <a:tcPr/>
                </a:tc>
                <a:tc>
                  <a:txBody>
                    <a:bodyPr/>
                    <a:lstStyle/>
                    <a:p>
                      <a:r>
                        <a:rPr lang="en-US" dirty="0"/>
                        <a:t>Recommended Weighting</a:t>
                      </a:r>
                    </a:p>
                  </a:txBody>
                  <a:tcPr/>
                </a:tc>
                <a:extLst>
                  <a:ext uri="{0D108BD9-81ED-4DB2-BD59-A6C34878D82A}">
                    <a16:rowId xmlns:a16="http://schemas.microsoft.com/office/drawing/2014/main" val="426002833"/>
                  </a:ext>
                </a:extLst>
              </a:tr>
              <a:tr h="816864">
                <a:tc>
                  <a:txBody>
                    <a:bodyPr/>
                    <a:lstStyle/>
                    <a:p>
                      <a:r>
                        <a:rPr lang="en-US" dirty="0"/>
                        <a:t>CrowdStrike Holdings Inc. (CRWD)</a:t>
                      </a:r>
                    </a:p>
                  </a:txBody>
                  <a:tcPr/>
                </a:tc>
                <a:tc>
                  <a:txBody>
                    <a:bodyPr/>
                    <a:lstStyle/>
                    <a:p>
                      <a:r>
                        <a:rPr lang="en-US" dirty="0"/>
                        <a:t>0.00%</a:t>
                      </a:r>
                    </a:p>
                  </a:txBody>
                  <a:tcPr/>
                </a:tc>
                <a:tc>
                  <a:txBody>
                    <a:bodyPr/>
                    <a:lstStyle/>
                    <a:p>
                      <a:r>
                        <a:rPr lang="en-US" dirty="0">
                          <a:solidFill>
                            <a:schemeClr val="accent6"/>
                          </a:solidFill>
                        </a:rPr>
                        <a:t>+250 Basis Points</a:t>
                      </a:r>
                    </a:p>
                  </a:txBody>
                  <a:tcPr/>
                </a:tc>
                <a:tc>
                  <a:txBody>
                    <a:bodyPr/>
                    <a:lstStyle/>
                    <a:p>
                      <a:r>
                        <a:rPr lang="en-US" dirty="0"/>
                        <a:t>2.50%</a:t>
                      </a:r>
                    </a:p>
                  </a:txBody>
                  <a:tcPr/>
                </a:tc>
                <a:extLst>
                  <a:ext uri="{0D108BD9-81ED-4DB2-BD59-A6C34878D82A}">
                    <a16:rowId xmlns:a16="http://schemas.microsoft.com/office/drawing/2014/main" val="1326776835"/>
                  </a:ext>
                </a:extLst>
              </a:tr>
              <a:tr h="816864">
                <a:tc>
                  <a:txBody>
                    <a:bodyPr/>
                    <a:lstStyle/>
                    <a:p>
                      <a:r>
                        <a:rPr lang="en-US" dirty="0"/>
                        <a:t>NVIDIA Corporation (NVDA)</a:t>
                      </a:r>
                    </a:p>
                  </a:txBody>
                  <a:tcPr/>
                </a:tc>
                <a:tc>
                  <a:txBody>
                    <a:bodyPr/>
                    <a:lstStyle/>
                    <a:p>
                      <a:r>
                        <a:rPr lang="en-US" dirty="0"/>
                        <a:t>7.33%</a:t>
                      </a:r>
                    </a:p>
                  </a:txBody>
                  <a:tcPr/>
                </a:tc>
                <a:tc>
                  <a:txBody>
                    <a:bodyPr/>
                    <a:lstStyle/>
                    <a:p>
                      <a:r>
                        <a:rPr lang="en-US" dirty="0">
                          <a:solidFill>
                            <a:srgbClr val="FF0000"/>
                          </a:solidFill>
                        </a:rPr>
                        <a:t>-233 Basis Points</a:t>
                      </a:r>
                    </a:p>
                  </a:txBody>
                  <a:tcPr/>
                </a:tc>
                <a:tc>
                  <a:txBody>
                    <a:bodyPr/>
                    <a:lstStyle/>
                    <a:p>
                      <a:r>
                        <a:rPr lang="en-US" dirty="0"/>
                        <a:t>5.00%</a:t>
                      </a:r>
                    </a:p>
                  </a:txBody>
                  <a:tcPr/>
                </a:tc>
                <a:extLst>
                  <a:ext uri="{0D108BD9-81ED-4DB2-BD59-A6C34878D82A}">
                    <a16:rowId xmlns:a16="http://schemas.microsoft.com/office/drawing/2014/main" val="342941055"/>
                  </a:ext>
                </a:extLst>
              </a:tr>
              <a:tr h="816864">
                <a:tc>
                  <a:txBody>
                    <a:bodyPr/>
                    <a:lstStyle/>
                    <a:p>
                      <a:r>
                        <a:rPr lang="en-US" dirty="0"/>
                        <a:t>Salesforce Inc. (CRM)</a:t>
                      </a:r>
                    </a:p>
                  </a:txBody>
                  <a:tcPr/>
                </a:tc>
                <a:tc>
                  <a:txBody>
                    <a:bodyPr/>
                    <a:lstStyle/>
                    <a:p>
                      <a:r>
                        <a:rPr lang="en-US" dirty="0"/>
                        <a:t>4.8%</a:t>
                      </a:r>
                    </a:p>
                  </a:txBody>
                  <a:tcPr/>
                </a:tc>
                <a:tc>
                  <a:txBody>
                    <a:bodyPr/>
                    <a:lstStyle/>
                    <a:p>
                      <a:r>
                        <a:rPr lang="en-US" dirty="0">
                          <a:solidFill>
                            <a:schemeClr val="accent6"/>
                          </a:solidFill>
                        </a:rPr>
                        <a:t>+20 Basis Points</a:t>
                      </a:r>
                    </a:p>
                  </a:txBody>
                  <a:tcPr/>
                </a:tc>
                <a:tc>
                  <a:txBody>
                    <a:bodyPr/>
                    <a:lstStyle/>
                    <a:p>
                      <a:r>
                        <a:rPr lang="en-US" dirty="0"/>
                        <a:t>5.00%</a:t>
                      </a:r>
                    </a:p>
                  </a:txBody>
                  <a:tcPr/>
                </a:tc>
                <a:extLst>
                  <a:ext uri="{0D108BD9-81ED-4DB2-BD59-A6C34878D82A}">
                    <a16:rowId xmlns:a16="http://schemas.microsoft.com/office/drawing/2014/main" val="521948632"/>
                  </a:ext>
                </a:extLst>
              </a:tr>
            </a:tbl>
          </a:graphicData>
        </a:graphic>
      </p:graphicFrame>
    </p:spTree>
    <p:extLst>
      <p:ext uri="{BB962C8B-B14F-4D97-AF65-F5344CB8AC3E}">
        <p14:creationId xmlns:p14="http://schemas.microsoft.com/office/powerpoint/2010/main" val="239886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73EB6-D4A7-278E-1851-51778799123D}"/>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SIM Current IT Holdings</a:t>
            </a:r>
            <a:br>
              <a:rPr lang="en-US" sz="4000" dirty="0">
                <a:solidFill>
                  <a:srgbClr val="FFFFFF"/>
                </a:solidFill>
              </a:rPr>
            </a:br>
            <a:br>
              <a:rPr lang="en-US" sz="4000" dirty="0">
                <a:solidFill>
                  <a:srgbClr val="FFFFFF"/>
                </a:solidFill>
              </a:rPr>
            </a:br>
            <a:br>
              <a:rPr lang="en-US" sz="4000" dirty="0">
                <a:solidFill>
                  <a:srgbClr val="FFFFFF"/>
                </a:solidFill>
              </a:rPr>
            </a:br>
            <a:endParaRPr lang="en-US" sz="4000" dirty="0">
              <a:solidFill>
                <a:srgbClr val="FFFFFF"/>
              </a:solidFill>
            </a:endParaRPr>
          </a:p>
        </p:txBody>
      </p:sp>
      <p:pic>
        <p:nvPicPr>
          <p:cNvPr id="7" name="Picture 6" descr="A screen shot of a phone&#10;&#10;AI-generated content may be incorrect.">
            <a:extLst>
              <a:ext uri="{FF2B5EF4-FFF2-40B4-BE49-F238E27FC236}">
                <a16:creationId xmlns:a16="http://schemas.microsoft.com/office/drawing/2014/main" id="{CEBF4882-C755-01B4-0119-A537D5D42B24}"/>
              </a:ext>
            </a:extLst>
          </p:cNvPr>
          <p:cNvPicPr>
            <a:picLocks noChangeAspect="1"/>
          </p:cNvPicPr>
          <p:nvPr/>
        </p:nvPicPr>
        <p:blipFill>
          <a:blip r:embed="rId2"/>
          <a:stretch>
            <a:fillRect/>
          </a:stretch>
        </p:blipFill>
        <p:spPr>
          <a:xfrm>
            <a:off x="4161090" y="1531568"/>
            <a:ext cx="7564188" cy="3055257"/>
          </a:xfrm>
          <a:prstGeom prst="rect">
            <a:avLst/>
          </a:prstGeom>
        </p:spPr>
      </p:pic>
    </p:spTree>
    <p:extLst>
      <p:ext uri="{BB962C8B-B14F-4D97-AF65-F5344CB8AC3E}">
        <p14:creationId xmlns:p14="http://schemas.microsoft.com/office/powerpoint/2010/main" val="58447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98B626-2463-7904-CFFC-A365DD7600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21FD32-DBB4-1DF8-DF5A-FE21B0A54A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271B74-CCC3-B36C-80FE-753DDCEF0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4391E2-F026-C0B3-C310-D6F6778B4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0B08FC-9F95-5581-F6E9-952C023D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4694BE-D763-CDDC-D846-637349EC2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C2F96-AB02-5DA7-A2B2-7EDF93F58B9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CrowdStrike Holdings Inc. (CRWD)</a:t>
            </a:r>
          </a:p>
        </p:txBody>
      </p:sp>
      <p:sp>
        <p:nvSpPr>
          <p:cNvPr id="3" name="TextBox 2">
            <a:extLst>
              <a:ext uri="{FF2B5EF4-FFF2-40B4-BE49-F238E27FC236}">
                <a16:creationId xmlns:a16="http://schemas.microsoft.com/office/drawing/2014/main" id="{F732B54F-6D28-F793-E3A1-DD38982CB798}"/>
              </a:ext>
            </a:extLst>
          </p:cNvPr>
          <p:cNvSpPr txBox="1"/>
          <p:nvPr/>
        </p:nvSpPr>
        <p:spPr>
          <a:xfrm>
            <a:off x="1371595" y="997268"/>
            <a:ext cx="3096768" cy="369332"/>
          </a:xfrm>
          <a:prstGeom prst="rect">
            <a:avLst/>
          </a:prstGeom>
          <a:noFill/>
        </p:spPr>
        <p:txBody>
          <a:bodyPr wrap="square" lIns="91440" tIns="45720" rIns="91440" bIns="45720" rtlCol="0" anchor="t">
            <a:spAutoFit/>
          </a:bodyPr>
          <a:lstStyle/>
          <a:p>
            <a:r>
              <a:rPr lang="en-US">
                <a:solidFill>
                  <a:schemeClr val="bg1"/>
                </a:solidFill>
              </a:rPr>
              <a:t>Overview</a:t>
            </a:r>
          </a:p>
        </p:txBody>
      </p:sp>
      <p:pic>
        <p:nvPicPr>
          <p:cNvPr id="4" name="Graphic 3" descr="https://cdn.worldvectorlogo.com/logos/crowdstrike-1.svg">
            <a:extLst>
              <a:ext uri="{FF2B5EF4-FFF2-40B4-BE49-F238E27FC236}">
                <a16:creationId xmlns:a16="http://schemas.microsoft.com/office/drawing/2014/main" id="{FE160DA8-1E50-6857-C1AD-70D2A22BDB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400" y="182028"/>
            <a:ext cx="1759200" cy="1141944"/>
          </a:xfrm>
          <a:prstGeom prst="rect">
            <a:avLst/>
          </a:prstGeom>
        </p:spPr>
      </p:pic>
      <p:sp>
        <p:nvSpPr>
          <p:cNvPr id="22" name="Content Placeholder 21">
            <a:extLst>
              <a:ext uri="{FF2B5EF4-FFF2-40B4-BE49-F238E27FC236}">
                <a16:creationId xmlns:a16="http://schemas.microsoft.com/office/drawing/2014/main" id="{58A748DD-E9F9-4721-CA58-7BA980C0DE03}"/>
              </a:ext>
            </a:extLst>
          </p:cNvPr>
          <p:cNvSpPr>
            <a:spLocks noGrp="1"/>
          </p:cNvSpPr>
          <p:nvPr>
            <p:ph idx="1"/>
          </p:nvPr>
        </p:nvSpPr>
        <p:spPr>
          <a:xfrm>
            <a:off x="838200" y="1825625"/>
            <a:ext cx="6703528" cy="4766974"/>
          </a:xfrm>
        </p:spPr>
        <p:txBody>
          <a:bodyPr vert="horz" lIns="91440" tIns="45720" rIns="91440" bIns="45720" rtlCol="0" anchor="t">
            <a:normAutofit fontScale="70000" lnSpcReduction="20000"/>
          </a:bodyPr>
          <a:lstStyle/>
          <a:p>
            <a:pPr marL="0" indent="0">
              <a:buNone/>
            </a:pPr>
            <a:r>
              <a:rPr lang="en-US" b="1"/>
              <a:t>CrowdStrike:</a:t>
            </a:r>
          </a:p>
          <a:p>
            <a:r>
              <a:rPr lang="en-US">
                <a:latin typeface="Aptos"/>
                <a:cs typeface="Arial"/>
              </a:rPr>
              <a:t>Global cybersecurity company that provides cloud-delivered protection across endpoints, workloads, identities, and data </a:t>
            </a:r>
            <a:endParaRPr lang="en-US"/>
          </a:p>
          <a:p>
            <a:r>
              <a:rPr lang="en-US">
                <a:latin typeface="Aptos"/>
                <a:cs typeface="Arial"/>
              </a:rPr>
              <a:t>Solutions include threat intelligence, endpoint security, identity protection, and cloud workload defense, all delivered through the Falcon platform </a:t>
            </a:r>
            <a:endParaRPr lang="en-US">
              <a:latin typeface="Aptos"/>
            </a:endParaRPr>
          </a:p>
          <a:p>
            <a:r>
              <a:rPr lang="en-US">
                <a:latin typeface="Aptos"/>
                <a:cs typeface="Arial"/>
              </a:rPr>
              <a:t>CrowdStrike leverages artificial intelligence, behavioral analytics, and real-time threat detection to prevent breaches before they occur </a:t>
            </a:r>
            <a:endParaRPr lang="en-US">
              <a:latin typeface="Aptos"/>
            </a:endParaRPr>
          </a:p>
          <a:p>
            <a:r>
              <a:rPr lang="en-US">
                <a:latin typeface="Aptos"/>
                <a:cs typeface="Arial"/>
              </a:rPr>
              <a:t>Serves a range of clients which includes enterprises, governments agencies and small to mid- sized business across all industries worldwide </a:t>
            </a:r>
            <a:endParaRPr lang="en-US"/>
          </a:p>
          <a:p>
            <a:r>
              <a:rPr lang="en-US">
                <a:latin typeface="Aptos"/>
                <a:cs typeface="Arial"/>
              </a:rPr>
              <a:t>CrowdStrike was founded in 2011, is headquartered in Austin, Texas and has over 10,000 employees </a:t>
            </a:r>
            <a:endParaRPr lang="en-US">
              <a:latin typeface="Aptos"/>
            </a:endParaRPr>
          </a:p>
          <a:p>
            <a:r>
              <a:rPr lang="en-US">
                <a:cs typeface="Arial"/>
              </a:rPr>
              <a:t>Business Segments: Professional Services (6.05%) &amp; Software Subscription (93.95%)</a:t>
            </a:r>
          </a:p>
          <a:p>
            <a:endParaRPr lang="en-US">
              <a:cs typeface="Arial"/>
            </a:endParaRPr>
          </a:p>
        </p:txBody>
      </p:sp>
      <p:pic>
        <p:nvPicPr>
          <p:cNvPr id="23" name="Picture 22" descr="A table with numbers and a price&#10;&#10;AI-generated content may be incorrect.">
            <a:extLst>
              <a:ext uri="{FF2B5EF4-FFF2-40B4-BE49-F238E27FC236}">
                <a16:creationId xmlns:a16="http://schemas.microsoft.com/office/drawing/2014/main" id="{08EECE02-4756-0F6C-564C-241BC83BE668}"/>
              </a:ext>
            </a:extLst>
          </p:cNvPr>
          <p:cNvPicPr>
            <a:picLocks noChangeAspect="1"/>
          </p:cNvPicPr>
          <p:nvPr/>
        </p:nvPicPr>
        <p:blipFill>
          <a:blip r:embed="rId4"/>
          <a:stretch>
            <a:fillRect/>
          </a:stretch>
        </p:blipFill>
        <p:spPr>
          <a:xfrm>
            <a:off x="7541203" y="1827067"/>
            <a:ext cx="4445576" cy="3730336"/>
          </a:xfrm>
          <a:prstGeom prst="rect">
            <a:avLst/>
          </a:prstGeom>
        </p:spPr>
      </p:pic>
    </p:spTree>
    <p:extLst>
      <p:ext uri="{BB962C8B-B14F-4D97-AF65-F5344CB8AC3E}">
        <p14:creationId xmlns:p14="http://schemas.microsoft.com/office/powerpoint/2010/main" val="14595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79C3E5-C97C-1047-6B5C-CABC57F809D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28EB76-F121-9245-ACA3-6A65A548E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5EF967-C84E-24A0-5813-CA08B7F24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83C4E8-E87E-E2C6-86BD-E5B4F097A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F8441-8997-9EEC-E832-F0016DB5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C4A219-2127-792C-F907-66609F939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EA946-1F42-9605-D7B7-8D022023179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CrowdStrike Holdings Inc. (CRWD)</a:t>
            </a:r>
          </a:p>
        </p:txBody>
      </p:sp>
      <p:sp>
        <p:nvSpPr>
          <p:cNvPr id="3" name="TextBox 2">
            <a:extLst>
              <a:ext uri="{FF2B5EF4-FFF2-40B4-BE49-F238E27FC236}">
                <a16:creationId xmlns:a16="http://schemas.microsoft.com/office/drawing/2014/main" id="{CC8DEB0D-99CC-E9E2-3CB7-5DBFA65E17C7}"/>
              </a:ext>
            </a:extLst>
          </p:cNvPr>
          <p:cNvSpPr txBox="1"/>
          <p:nvPr/>
        </p:nvSpPr>
        <p:spPr>
          <a:xfrm>
            <a:off x="1371595" y="997268"/>
            <a:ext cx="3096768" cy="369332"/>
          </a:xfrm>
          <a:prstGeom prst="rect">
            <a:avLst/>
          </a:prstGeom>
          <a:noFill/>
        </p:spPr>
        <p:txBody>
          <a:bodyPr wrap="square" lIns="91440" tIns="45720" rIns="91440" bIns="45720" rtlCol="0" anchor="t">
            <a:spAutoFit/>
          </a:bodyPr>
          <a:lstStyle/>
          <a:p>
            <a:r>
              <a:rPr lang="en-US">
                <a:solidFill>
                  <a:schemeClr val="bg1"/>
                </a:solidFill>
              </a:rPr>
              <a:t>Returns</a:t>
            </a:r>
          </a:p>
        </p:txBody>
      </p:sp>
      <p:pic>
        <p:nvPicPr>
          <p:cNvPr id="4" name="Graphic 3" descr="https://cdn.worldvectorlogo.com/logos/crowdstrike-1.svg">
            <a:extLst>
              <a:ext uri="{FF2B5EF4-FFF2-40B4-BE49-F238E27FC236}">
                <a16:creationId xmlns:a16="http://schemas.microsoft.com/office/drawing/2014/main" id="{B3BF30B9-AD05-5752-C964-83A8F2B984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400" y="182028"/>
            <a:ext cx="1759200" cy="1141944"/>
          </a:xfrm>
          <a:prstGeom prst="rect">
            <a:avLst/>
          </a:prstGeom>
        </p:spPr>
      </p:pic>
      <p:pic>
        <p:nvPicPr>
          <p:cNvPr id="7" name="Content Placeholder 6">
            <a:extLst>
              <a:ext uri="{FF2B5EF4-FFF2-40B4-BE49-F238E27FC236}">
                <a16:creationId xmlns:a16="http://schemas.microsoft.com/office/drawing/2014/main" id="{E0D58696-B71A-E388-407C-F93F96CF9D0F}"/>
              </a:ext>
            </a:extLst>
          </p:cNvPr>
          <p:cNvPicPr>
            <a:picLocks noGrp="1" noChangeAspect="1"/>
          </p:cNvPicPr>
          <p:nvPr>
            <p:ph idx="1"/>
          </p:nvPr>
        </p:nvPicPr>
        <p:blipFill>
          <a:blip r:embed="rId4"/>
          <a:stretch>
            <a:fillRect/>
          </a:stretch>
        </p:blipFill>
        <p:spPr>
          <a:xfrm>
            <a:off x="6094091" y="4194145"/>
            <a:ext cx="5985164" cy="2333881"/>
          </a:xfrm>
          <a:prstGeom prst="rect">
            <a:avLst/>
          </a:prstGeom>
        </p:spPr>
      </p:pic>
      <p:pic>
        <p:nvPicPr>
          <p:cNvPr id="9" name="Picture 8">
            <a:extLst>
              <a:ext uri="{FF2B5EF4-FFF2-40B4-BE49-F238E27FC236}">
                <a16:creationId xmlns:a16="http://schemas.microsoft.com/office/drawing/2014/main" id="{DA1C8792-0F5E-71A7-28EC-13F7577CCD8A}"/>
              </a:ext>
            </a:extLst>
          </p:cNvPr>
          <p:cNvPicPr>
            <a:picLocks noChangeAspect="1"/>
          </p:cNvPicPr>
          <p:nvPr/>
        </p:nvPicPr>
        <p:blipFill>
          <a:blip r:embed="rId5"/>
          <a:stretch>
            <a:fillRect/>
          </a:stretch>
        </p:blipFill>
        <p:spPr>
          <a:xfrm>
            <a:off x="122782" y="4196212"/>
            <a:ext cx="5856000" cy="2175540"/>
          </a:xfrm>
          <a:prstGeom prst="rect">
            <a:avLst/>
          </a:prstGeom>
        </p:spPr>
      </p:pic>
      <p:pic>
        <p:nvPicPr>
          <p:cNvPr id="11" name="Picture 10" descr="A red and white rectangular sign with numbers and text&#10;&#10;AI-generated content may be incorrect.">
            <a:extLst>
              <a:ext uri="{FF2B5EF4-FFF2-40B4-BE49-F238E27FC236}">
                <a16:creationId xmlns:a16="http://schemas.microsoft.com/office/drawing/2014/main" id="{9DC13171-D21F-1B40-BCF3-C76F6C55FD8F}"/>
              </a:ext>
            </a:extLst>
          </p:cNvPr>
          <p:cNvPicPr>
            <a:picLocks noChangeAspect="1"/>
          </p:cNvPicPr>
          <p:nvPr/>
        </p:nvPicPr>
        <p:blipFill>
          <a:blip r:embed="rId6"/>
          <a:stretch>
            <a:fillRect/>
          </a:stretch>
        </p:blipFill>
        <p:spPr>
          <a:xfrm>
            <a:off x="1620982" y="1596737"/>
            <a:ext cx="6733310" cy="2362200"/>
          </a:xfrm>
          <a:prstGeom prst="rect">
            <a:avLst/>
          </a:prstGeom>
        </p:spPr>
      </p:pic>
      <p:sp>
        <p:nvSpPr>
          <p:cNvPr id="13" name="TextBox 12">
            <a:extLst>
              <a:ext uri="{FF2B5EF4-FFF2-40B4-BE49-F238E27FC236}">
                <a16:creationId xmlns:a16="http://schemas.microsoft.com/office/drawing/2014/main" id="{60D6FC57-0380-B156-1769-B5DC0CAD9544}"/>
              </a:ext>
            </a:extLst>
          </p:cNvPr>
          <p:cNvSpPr txBox="1"/>
          <p:nvPr/>
        </p:nvSpPr>
        <p:spPr>
          <a:xfrm>
            <a:off x="457199" y="3830781"/>
            <a:ext cx="5375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CRWD vs S&amp;P 500</a:t>
            </a:r>
          </a:p>
        </p:txBody>
      </p:sp>
      <p:sp>
        <p:nvSpPr>
          <p:cNvPr id="15" name="TextBox 14">
            <a:extLst>
              <a:ext uri="{FF2B5EF4-FFF2-40B4-BE49-F238E27FC236}">
                <a16:creationId xmlns:a16="http://schemas.microsoft.com/office/drawing/2014/main" id="{7169C5D3-AE34-DD1E-B460-C38284CAE48F}"/>
              </a:ext>
            </a:extLst>
          </p:cNvPr>
          <p:cNvSpPr txBox="1"/>
          <p:nvPr/>
        </p:nvSpPr>
        <p:spPr>
          <a:xfrm>
            <a:off x="6324598" y="3830780"/>
            <a:ext cx="5375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CRWD vs PANW</a:t>
            </a:r>
          </a:p>
        </p:txBody>
      </p:sp>
    </p:spTree>
    <p:extLst>
      <p:ext uri="{BB962C8B-B14F-4D97-AF65-F5344CB8AC3E}">
        <p14:creationId xmlns:p14="http://schemas.microsoft.com/office/powerpoint/2010/main" val="432462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E2F2D1-AA7A-9AAA-E42F-5251AA51745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87DA39-C4A4-31B5-4664-596A5F778F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C16F26-CD9C-36A1-3F4D-E20839C0A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61625E-7532-AE66-AD14-8B0B25C6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A22DC5-93AB-ABC9-99EE-B0C6C9377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9FBE1E3-7C40-BB90-76D3-FC4DF7E6F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67C0F-7CB6-392F-9964-931A6C957D5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CrowdStrike Holdings Inc. (CRWD)</a:t>
            </a:r>
          </a:p>
        </p:txBody>
      </p:sp>
      <p:sp>
        <p:nvSpPr>
          <p:cNvPr id="3" name="TextBox 2">
            <a:extLst>
              <a:ext uri="{FF2B5EF4-FFF2-40B4-BE49-F238E27FC236}">
                <a16:creationId xmlns:a16="http://schemas.microsoft.com/office/drawing/2014/main" id="{188FF444-1F17-2D8E-F2A7-5765847DD2DC}"/>
              </a:ext>
            </a:extLst>
          </p:cNvPr>
          <p:cNvSpPr txBox="1"/>
          <p:nvPr/>
        </p:nvSpPr>
        <p:spPr>
          <a:xfrm>
            <a:off x="1371595" y="997268"/>
            <a:ext cx="3096768" cy="369332"/>
          </a:xfrm>
          <a:prstGeom prst="rect">
            <a:avLst/>
          </a:prstGeom>
          <a:noFill/>
        </p:spPr>
        <p:txBody>
          <a:bodyPr wrap="square" lIns="91440" tIns="45720" rIns="91440" bIns="45720" rtlCol="0" anchor="t">
            <a:spAutoFit/>
          </a:bodyPr>
          <a:lstStyle/>
          <a:p>
            <a:r>
              <a:rPr lang="en-US">
                <a:solidFill>
                  <a:schemeClr val="bg1"/>
                </a:solidFill>
              </a:rPr>
              <a:t>Industry Factors</a:t>
            </a:r>
          </a:p>
        </p:txBody>
      </p:sp>
      <p:pic>
        <p:nvPicPr>
          <p:cNvPr id="4" name="Graphic 3" descr="https://cdn.worldvectorlogo.com/logos/crowdstrike-1.svg">
            <a:extLst>
              <a:ext uri="{FF2B5EF4-FFF2-40B4-BE49-F238E27FC236}">
                <a16:creationId xmlns:a16="http://schemas.microsoft.com/office/drawing/2014/main" id="{BCD783C3-A2E2-36F4-8C3C-8002FF2DF1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400" y="182028"/>
            <a:ext cx="1759200" cy="1141944"/>
          </a:xfrm>
          <a:prstGeom prst="rect">
            <a:avLst/>
          </a:prstGeom>
        </p:spPr>
      </p:pic>
      <p:sp>
        <p:nvSpPr>
          <p:cNvPr id="22" name="Content Placeholder 21">
            <a:extLst>
              <a:ext uri="{FF2B5EF4-FFF2-40B4-BE49-F238E27FC236}">
                <a16:creationId xmlns:a16="http://schemas.microsoft.com/office/drawing/2014/main" id="{328F70EA-4A12-415A-AC8D-B79BC7D19E9F}"/>
              </a:ext>
            </a:extLst>
          </p:cNvPr>
          <p:cNvSpPr>
            <a:spLocks noGrp="1"/>
          </p:cNvSpPr>
          <p:nvPr>
            <p:ph idx="1"/>
          </p:nvPr>
        </p:nvSpPr>
        <p:spPr>
          <a:xfrm>
            <a:off x="457200" y="1715845"/>
            <a:ext cx="5864038" cy="3946856"/>
          </a:xfrm>
        </p:spPr>
        <p:txBody>
          <a:bodyPr vert="horz" lIns="91440" tIns="45720" rIns="91440" bIns="45720" rtlCol="0" anchor="t">
            <a:normAutofit lnSpcReduction="10000"/>
          </a:bodyPr>
          <a:lstStyle/>
          <a:p>
            <a:pPr marL="0" indent="0">
              <a:buNone/>
            </a:pPr>
            <a:r>
              <a:rPr lang="en-US" b="1"/>
              <a:t>Tailwinds </a:t>
            </a:r>
          </a:p>
          <a:p>
            <a:r>
              <a:rPr lang="en-US" sz="1600">
                <a:latin typeface="Arial"/>
                <a:cs typeface="Arial"/>
              </a:rPr>
              <a:t>The market shifted away from over-bought AI stocks while CrowdStrike maintained perspective as a “defensive growth” opportunity </a:t>
            </a:r>
            <a:endParaRPr lang="en-US" sz="1600"/>
          </a:p>
          <a:p>
            <a:r>
              <a:rPr lang="en-US" sz="1600">
                <a:latin typeface="Arial"/>
                <a:cs typeface="Arial"/>
              </a:rPr>
              <a:t>Cybersecurity industry is projected to grow 12% annually from 2025 to 2035 increasing from $215 billion to ~$697 billion </a:t>
            </a:r>
            <a:endParaRPr lang="en-US" sz="1600"/>
          </a:p>
          <a:p>
            <a:r>
              <a:rPr lang="en-US" sz="1600">
                <a:latin typeface="Arial"/>
                <a:cs typeface="Arial"/>
              </a:rPr>
              <a:t>Despite struggles and outages, Q2 of 2026 reported customer retention of over 97%</a:t>
            </a:r>
            <a:endParaRPr lang="en-US" sz="1600"/>
          </a:p>
          <a:p>
            <a:r>
              <a:rPr lang="en-US" sz="1600">
                <a:latin typeface="Arial"/>
                <a:cs typeface="Arial"/>
              </a:rPr>
              <a:t>Competitive advantage with cloud-based Falcon Platform, allowing for speed, efficiency, constant improvement, and innovation comparatively to old, unreliable platforms that struggle to keep up with the sophistication of cyber-attacks</a:t>
            </a:r>
            <a:endParaRPr lang="en-US" sz="1600"/>
          </a:p>
          <a:p>
            <a:r>
              <a:rPr lang="en-US" sz="1600">
                <a:ea typeface="+mn-lt"/>
                <a:cs typeface="+mn-lt"/>
              </a:rPr>
              <a:t>High-margin, high-recurring ARR business, benefiting from operating leverage as modules scale</a:t>
            </a:r>
            <a:endParaRPr lang="en-US" sz="1600">
              <a:latin typeface="Arial"/>
              <a:cs typeface="Arial"/>
            </a:endParaRPr>
          </a:p>
          <a:p>
            <a:pPr marL="0" indent="0">
              <a:buNone/>
            </a:pPr>
            <a:endParaRPr lang="en-US" b="1"/>
          </a:p>
          <a:p>
            <a:endParaRPr lang="en-US"/>
          </a:p>
          <a:p>
            <a:endParaRPr lang="en-US"/>
          </a:p>
        </p:txBody>
      </p:sp>
      <p:sp>
        <p:nvSpPr>
          <p:cNvPr id="6" name="Content Placeholder 21">
            <a:extLst>
              <a:ext uri="{FF2B5EF4-FFF2-40B4-BE49-F238E27FC236}">
                <a16:creationId xmlns:a16="http://schemas.microsoft.com/office/drawing/2014/main" id="{00CF5D98-ABF1-D17B-2E48-4FD8BA6C3D80}"/>
              </a:ext>
            </a:extLst>
          </p:cNvPr>
          <p:cNvSpPr txBox="1">
            <a:spLocks/>
          </p:cNvSpPr>
          <p:nvPr/>
        </p:nvSpPr>
        <p:spPr>
          <a:xfrm>
            <a:off x="6324600" y="1713262"/>
            <a:ext cx="5541156" cy="47669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Headwinds</a:t>
            </a:r>
          </a:p>
          <a:p>
            <a:r>
              <a:rPr lang="en-US" sz="1600">
                <a:latin typeface="Arial"/>
                <a:ea typeface="+mn-lt"/>
                <a:cs typeface="+mn-lt"/>
              </a:rPr>
              <a:t>2024 global outage revealed “single-point-of-failure” concerns, regulators question centralized endpoint security infrastructure and the risk</a:t>
            </a:r>
            <a:endParaRPr lang="en-US" sz="1600">
              <a:latin typeface="Arial"/>
              <a:cs typeface="Arial"/>
            </a:endParaRPr>
          </a:p>
          <a:p>
            <a:r>
              <a:rPr lang="en-US" sz="1600">
                <a:latin typeface="Arial"/>
                <a:ea typeface="+mn-lt"/>
                <a:cs typeface="+mn-lt"/>
              </a:rPr>
              <a:t>Government inquiries and hearings following the outage increase scrutiny over software update governance and testing</a:t>
            </a:r>
            <a:endParaRPr lang="en-US" sz="1600">
              <a:latin typeface="Arial"/>
              <a:cs typeface="Arial"/>
            </a:endParaRPr>
          </a:p>
          <a:p>
            <a:r>
              <a:rPr lang="en-US" sz="1600">
                <a:latin typeface="Arial"/>
                <a:ea typeface="+mn-lt"/>
                <a:cs typeface="+mn-lt"/>
              </a:rPr>
              <a:t>Potential for tighter federal cybersecurity regulation may raise compliance costs and slow deployment cycles</a:t>
            </a:r>
            <a:endParaRPr lang="en-US" sz="1600">
              <a:latin typeface="Arial"/>
              <a:cs typeface="Arial"/>
            </a:endParaRPr>
          </a:p>
          <a:p>
            <a:r>
              <a:rPr lang="en-US" sz="1600">
                <a:latin typeface="Arial"/>
                <a:ea typeface="+mn-lt"/>
                <a:cs typeface="+mn-lt"/>
              </a:rPr>
              <a:t>Global macro uncertainty (geopolitical tension, higher inflation, FX volatility) can affect multinational clients’ cybersecurity budgets and purchasing decisions.</a:t>
            </a:r>
            <a:endParaRPr lang="en-US" sz="1600">
              <a:latin typeface="Arial"/>
            </a:endParaRPr>
          </a:p>
          <a:p>
            <a:pPr>
              <a:buFont typeface="Arial" panose="020B0604020202020204" pitchFamily="34" charset="0"/>
              <a:buNone/>
            </a:pPr>
            <a:br>
              <a:rPr lang="en-US"/>
            </a:br>
            <a:endParaRPr lang="en-US"/>
          </a:p>
          <a:p>
            <a:pPr marL="0" indent="0">
              <a:buFont typeface="Arial" panose="020B0604020202020204" pitchFamily="34" charset="0"/>
              <a:buNone/>
            </a:pPr>
            <a:endParaRPr lang="en-US" b="1"/>
          </a:p>
          <a:p>
            <a:endParaRPr lang="en-US"/>
          </a:p>
          <a:p>
            <a:endParaRPr lang="en-US"/>
          </a:p>
        </p:txBody>
      </p:sp>
    </p:spTree>
    <p:extLst>
      <p:ext uri="{BB962C8B-B14F-4D97-AF65-F5344CB8AC3E}">
        <p14:creationId xmlns:p14="http://schemas.microsoft.com/office/powerpoint/2010/main" val="346668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8C42B5-9A04-CA64-24D2-C5D677DD470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F3805E-59B4-FF28-BB92-A9FE9F6B7A3E}"/>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3700">
                <a:solidFill>
                  <a:srgbClr val="FFFFFF"/>
                </a:solidFill>
              </a:rPr>
              <a:t>CrowdStrike Holdings Inc. (CRWD)</a:t>
            </a:r>
            <a:endParaRPr lang="en-US" sz="3700"/>
          </a:p>
        </p:txBody>
      </p:sp>
      <p:sp>
        <p:nvSpPr>
          <p:cNvPr id="3" name="TextBox 2">
            <a:extLst>
              <a:ext uri="{FF2B5EF4-FFF2-40B4-BE49-F238E27FC236}">
                <a16:creationId xmlns:a16="http://schemas.microsoft.com/office/drawing/2014/main" id="{4ADFD7F1-248C-7996-5092-A450A830A1EF}"/>
              </a:ext>
            </a:extLst>
          </p:cNvPr>
          <p:cNvSpPr txBox="1"/>
          <p:nvPr/>
        </p:nvSpPr>
        <p:spPr>
          <a:xfrm>
            <a:off x="8571507" y="387224"/>
            <a:ext cx="3291839" cy="830453"/>
          </a:xfrm>
          <a:prstGeom prst="rect">
            <a:avLst/>
          </a:prstGeom>
        </p:spPr>
        <p:txBody>
          <a:bodyPr vert="horz" lIns="91440" tIns="45720" rIns="91440" bIns="45720" rtlCol="0" anchor="ctr">
            <a:normAutofit/>
          </a:bodyPr>
          <a:lstStyle/>
          <a:p>
            <a:pPr>
              <a:lnSpc>
                <a:spcPct val="90000"/>
              </a:lnSpc>
              <a:spcBef>
                <a:spcPts val="1000"/>
              </a:spcBef>
            </a:pPr>
            <a:r>
              <a:rPr lang="en-US" sz="2000">
                <a:solidFill>
                  <a:srgbClr val="FFFFFF"/>
                </a:solidFill>
              </a:rPr>
              <a:t>Financial Analysis</a:t>
            </a:r>
          </a:p>
        </p:txBody>
      </p:sp>
      <p:pic>
        <p:nvPicPr>
          <p:cNvPr id="4" name="Graphic 3" descr="https://cdn.worldvectorlogo.com/logos/crowdstrike-1.svg">
            <a:extLst>
              <a:ext uri="{FF2B5EF4-FFF2-40B4-BE49-F238E27FC236}">
                <a16:creationId xmlns:a16="http://schemas.microsoft.com/office/drawing/2014/main" id="{76E5851A-23D7-C980-05EE-9D6398B54F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400" y="182028"/>
            <a:ext cx="1759200" cy="1141944"/>
          </a:xfrm>
          <a:prstGeom prst="rect">
            <a:avLst/>
          </a:prstGeom>
        </p:spPr>
      </p:pic>
      <p:pic>
        <p:nvPicPr>
          <p:cNvPr id="11" name="Picture 10" descr="A table with numbers and a red background&#10;&#10;AI-generated content may be incorrect.">
            <a:extLst>
              <a:ext uri="{FF2B5EF4-FFF2-40B4-BE49-F238E27FC236}">
                <a16:creationId xmlns:a16="http://schemas.microsoft.com/office/drawing/2014/main" id="{86B33463-BA22-8709-9B0D-F529E19A314C}"/>
              </a:ext>
            </a:extLst>
          </p:cNvPr>
          <p:cNvPicPr>
            <a:picLocks noChangeAspect="1"/>
          </p:cNvPicPr>
          <p:nvPr/>
        </p:nvPicPr>
        <p:blipFill>
          <a:blip r:embed="rId4"/>
          <a:stretch>
            <a:fillRect/>
          </a:stretch>
        </p:blipFill>
        <p:spPr>
          <a:xfrm>
            <a:off x="7791450" y="1891145"/>
            <a:ext cx="4319155" cy="4156364"/>
          </a:xfrm>
          <a:prstGeom prst="rect">
            <a:avLst/>
          </a:prstGeom>
        </p:spPr>
      </p:pic>
      <p:pic>
        <p:nvPicPr>
          <p:cNvPr id="17" name="Content Placeholder 16" descr="A spreadsheet with numbers and a number of people&#10;&#10;AI-generated content may be incorrect.">
            <a:extLst>
              <a:ext uri="{FF2B5EF4-FFF2-40B4-BE49-F238E27FC236}">
                <a16:creationId xmlns:a16="http://schemas.microsoft.com/office/drawing/2014/main" id="{CFAFCFE7-1EF8-D842-85E7-2535D9889F47}"/>
              </a:ext>
            </a:extLst>
          </p:cNvPr>
          <p:cNvPicPr>
            <a:picLocks noGrp="1" noChangeAspect="1"/>
          </p:cNvPicPr>
          <p:nvPr>
            <p:ph idx="1"/>
          </p:nvPr>
        </p:nvPicPr>
        <p:blipFill>
          <a:blip r:embed="rId5"/>
          <a:stretch>
            <a:fillRect/>
          </a:stretch>
        </p:blipFill>
        <p:spPr>
          <a:xfrm>
            <a:off x="283359" y="1858458"/>
            <a:ext cx="7080993" cy="4804184"/>
          </a:xfrm>
          <a:prstGeom prst="rect">
            <a:avLst/>
          </a:prstGeom>
        </p:spPr>
      </p:pic>
    </p:spTree>
    <p:extLst>
      <p:ext uri="{BB962C8B-B14F-4D97-AF65-F5344CB8AC3E}">
        <p14:creationId xmlns:p14="http://schemas.microsoft.com/office/powerpoint/2010/main" val="10428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47E8F0-83DD-A048-EDAC-A9D2B3442D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ED9984-69BB-B388-7FB3-B36F3FAD4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5A074E-6764-973D-B3E8-B0604EFF7D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796AA-8A87-8C0E-4E30-223A9FEEB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507A3B-2AA4-6118-4E41-480ED04E1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9B35000-0B21-4681-6AA7-B136A96B3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28B4B-8C66-541B-0815-5061556CEF5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CrowdStrike Holdings Inc. (CRWD)</a:t>
            </a:r>
          </a:p>
        </p:txBody>
      </p:sp>
      <p:sp>
        <p:nvSpPr>
          <p:cNvPr id="3" name="TextBox 2">
            <a:extLst>
              <a:ext uri="{FF2B5EF4-FFF2-40B4-BE49-F238E27FC236}">
                <a16:creationId xmlns:a16="http://schemas.microsoft.com/office/drawing/2014/main" id="{E32ED468-6EAC-FDE6-911F-7D0B5275B5AF}"/>
              </a:ext>
            </a:extLst>
          </p:cNvPr>
          <p:cNvSpPr txBox="1"/>
          <p:nvPr/>
        </p:nvSpPr>
        <p:spPr>
          <a:xfrm>
            <a:off x="1371595" y="997268"/>
            <a:ext cx="3096768" cy="369332"/>
          </a:xfrm>
          <a:prstGeom prst="rect">
            <a:avLst/>
          </a:prstGeom>
          <a:noFill/>
        </p:spPr>
        <p:txBody>
          <a:bodyPr wrap="square" lIns="91440" tIns="45720" rIns="91440" bIns="45720" rtlCol="0" anchor="t">
            <a:spAutoFit/>
          </a:bodyPr>
          <a:lstStyle/>
          <a:p>
            <a:r>
              <a:rPr lang="en-US">
                <a:solidFill>
                  <a:schemeClr val="bg1"/>
                </a:solidFill>
              </a:rPr>
              <a:t>Recommendation</a:t>
            </a:r>
          </a:p>
        </p:txBody>
      </p:sp>
      <p:pic>
        <p:nvPicPr>
          <p:cNvPr id="4" name="Graphic 3" descr="https://cdn.worldvectorlogo.com/logos/crowdstrike-1.svg">
            <a:extLst>
              <a:ext uri="{FF2B5EF4-FFF2-40B4-BE49-F238E27FC236}">
                <a16:creationId xmlns:a16="http://schemas.microsoft.com/office/drawing/2014/main" id="{46B3BB44-24C5-ED5E-3A39-314387CA0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4400" y="182028"/>
            <a:ext cx="1759200" cy="1141944"/>
          </a:xfrm>
          <a:prstGeom prst="rect">
            <a:avLst/>
          </a:prstGeom>
        </p:spPr>
      </p:pic>
      <p:sp>
        <p:nvSpPr>
          <p:cNvPr id="22" name="Content Placeholder 21">
            <a:extLst>
              <a:ext uri="{FF2B5EF4-FFF2-40B4-BE49-F238E27FC236}">
                <a16:creationId xmlns:a16="http://schemas.microsoft.com/office/drawing/2014/main" id="{118A8B58-1025-0604-ECB0-C099CB936A75}"/>
              </a:ext>
            </a:extLst>
          </p:cNvPr>
          <p:cNvSpPr>
            <a:spLocks noGrp="1"/>
          </p:cNvSpPr>
          <p:nvPr>
            <p:ph idx="1"/>
          </p:nvPr>
        </p:nvSpPr>
        <p:spPr>
          <a:xfrm>
            <a:off x="838200" y="1825625"/>
            <a:ext cx="6703528" cy="4766974"/>
          </a:xfrm>
        </p:spPr>
        <p:txBody>
          <a:bodyPr vert="horz" lIns="91440" tIns="45720" rIns="91440" bIns="45720" rtlCol="0" anchor="t">
            <a:normAutofit/>
          </a:bodyPr>
          <a:lstStyle/>
          <a:p>
            <a:pPr>
              <a:buNone/>
            </a:pPr>
            <a:br>
              <a:rPr lang="en-US"/>
            </a:br>
            <a:endParaRPr lang="en-US"/>
          </a:p>
          <a:p>
            <a:pPr marL="0" indent="0">
              <a:buNone/>
            </a:pPr>
            <a:endParaRPr lang="en-US" b="1"/>
          </a:p>
          <a:p>
            <a:endParaRPr lang="en-US"/>
          </a:p>
          <a:p>
            <a:endParaRPr lang="en-US"/>
          </a:p>
        </p:txBody>
      </p:sp>
      <p:sp>
        <p:nvSpPr>
          <p:cNvPr id="6" name="Title 1">
            <a:extLst>
              <a:ext uri="{FF2B5EF4-FFF2-40B4-BE49-F238E27FC236}">
                <a16:creationId xmlns:a16="http://schemas.microsoft.com/office/drawing/2014/main" id="{78791BA8-E741-64F9-9EF2-3E59E9482BD8}"/>
              </a:ext>
            </a:extLst>
          </p:cNvPr>
          <p:cNvSpPr txBox="1">
            <a:spLocks/>
          </p:cNvSpPr>
          <p:nvPr/>
        </p:nvSpPr>
        <p:spPr>
          <a:xfrm>
            <a:off x="5808687" y="827939"/>
            <a:ext cx="2413361" cy="10461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FFFF"/>
                </a:solidFill>
              </a:rPr>
              <a:t>Rating: BUY</a:t>
            </a:r>
            <a:endParaRPr lang="zh-CN" altLang="en-US" sz="3200">
              <a:ea typeface="等线 Light"/>
            </a:endParaRPr>
          </a:p>
        </p:txBody>
      </p:sp>
      <p:sp>
        <p:nvSpPr>
          <p:cNvPr id="9" name="Content Placeholder 21">
            <a:extLst>
              <a:ext uri="{FF2B5EF4-FFF2-40B4-BE49-F238E27FC236}">
                <a16:creationId xmlns:a16="http://schemas.microsoft.com/office/drawing/2014/main" id="{02F7E4D4-E61B-A701-2C88-51A22B155CA5}"/>
              </a:ext>
            </a:extLst>
          </p:cNvPr>
          <p:cNvSpPr txBox="1">
            <a:spLocks/>
          </p:cNvSpPr>
          <p:nvPr/>
        </p:nvSpPr>
        <p:spPr>
          <a:xfrm>
            <a:off x="708600" y="1870025"/>
            <a:ext cx="6703528" cy="476697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Sensitivity Analysis</a:t>
            </a:r>
          </a:p>
          <a:p>
            <a:pPr marL="0" indent="0">
              <a:buNone/>
            </a:pPr>
            <a:r>
              <a:rPr lang="en-US" sz="2000" b="1"/>
              <a:t>Base Case:</a:t>
            </a:r>
          </a:p>
          <a:p>
            <a:pPr marL="971550" lvl="1" indent="-285750">
              <a:buFont typeface="Courier New,monospace"/>
              <a:buChar char="o"/>
            </a:pPr>
            <a:r>
              <a:rPr lang="en-US" sz="1600"/>
              <a:t>Discount Rate: 10.00%</a:t>
            </a:r>
          </a:p>
          <a:p>
            <a:pPr marL="971550" lvl="1" indent="-285750">
              <a:buFont typeface="Courier New,monospace"/>
              <a:buChar char="o"/>
            </a:pPr>
            <a:r>
              <a:rPr lang="en-US" sz="1600"/>
              <a:t>Growth Rate: 6.00%</a:t>
            </a:r>
          </a:p>
          <a:p>
            <a:pPr marL="971550" lvl="1" indent="-285750">
              <a:buFont typeface="Courier New,monospace"/>
              <a:buChar char="o"/>
            </a:pPr>
            <a:r>
              <a:rPr lang="en-US" sz="1600"/>
              <a:t>Target Price: </a:t>
            </a:r>
            <a:r>
              <a:rPr lang="en-US" sz="1600" b="1"/>
              <a:t>$556.39</a:t>
            </a:r>
          </a:p>
          <a:p>
            <a:pPr marL="971550" lvl="1" indent="-285750">
              <a:buFont typeface="Courier New,monospace"/>
              <a:buChar char="o"/>
            </a:pPr>
            <a:r>
              <a:rPr lang="en-US" sz="1600"/>
              <a:t>Upside: 12.71%</a:t>
            </a:r>
          </a:p>
          <a:p>
            <a:pPr marL="0" indent="0">
              <a:buNone/>
            </a:pPr>
            <a:r>
              <a:rPr lang="en-US" b="1"/>
              <a:t>Discount Rate:</a:t>
            </a:r>
            <a:endParaRPr lang="en-US"/>
          </a:p>
          <a:p>
            <a:pPr marL="0" indent="0">
              <a:buNone/>
            </a:pPr>
            <a:r>
              <a:rPr lang="en-US" sz="2000" b="1"/>
              <a:t>Bearish Case:</a:t>
            </a:r>
            <a:endParaRPr lang="en-US" sz="2000"/>
          </a:p>
          <a:p>
            <a:pPr lvl="1">
              <a:buFont typeface="Courier New" panose="020B0604020202020204" pitchFamily="34" charset="0"/>
              <a:buChar char="o"/>
            </a:pPr>
            <a:r>
              <a:rPr lang="en-US" sz="1600">
                <a:latin typeface="Aptos"/>
                <a:cs typeface="Arial"/>
              </a:rPr>
              <a:t>Discount Rate: 11.00%</a:t>
            </a:r>
          </a:p>
          <a:p>
            <a:pPr lvl="1">
              <a:buFont typeface="Courier New" panose="020B0604020202020204" pitchFamily="34" charset="0"/>
              <a:buChar char="o"/>
            </a:pPr>
            <a:r>
              <a:rPr lang="en-US" sz="1600"/>
              <a:t>Growth Rate: 6.00%</a:t>
            </a:r>
          </a:p>
          <a:p>
            <a:pPr lvl="1">
              <a:buFont typeface="Courier New" panose="020B0604020202020204" pitchFamily="34" charset="0"/>
              <a:buChar char="o"/>
            </a:pPr>
            <a:r>
              <a:rPr lang="en-US" sz="1600">
                <a:latin typeface="Aptos"/>
                <a:cs typeface="Arial"/>
              </a:rPr>
              <a:t>Target Price: </a:t>
            </a:r>
            <a:r>
              <a:rPr lang="en-US" sz="1600" b="1">
                <a:latin typeface="Aptos"/>
                <a:cs typeface="Arial"/>
              </a:rPr>
              <a:t>$447.71</a:t>
            </a:r>
          </a:p>
          <a:p>
            <a:pPr lvl="1">
              <a:buFont typeface="Courier New" panose="020B0604020202020204" pitchFamily="34" charset="0"/>
              <a:buChar char="o"/>
            </a:pPr>
            <a:r>
              <a:rPr lang="en-US" sz="1600">
                <a:latin typeface="Aptos"/>
                <a:cs typeface="Arial"/>
              </a:rPr>
              <a:t>Downside: -9.31%</a:t>
            </a:r>
          </a:p>
          <a:p>
            <a:pPr marL="0" indent="0">
              <a:buNone/>
            </a:pPr>
            <a:r>
              <a:rPr lang="en-US" sz="2000" b="1">
                <a:latin typeface="Aptos"/>
                <a:cs typeface="Arial"/>
              </a:rPr>
              <a:t>Bullish Case:</a:t>
            </a:r>
          </a:p>
          <a:p>
            <a:pPr marL="971550" lvl="1" indent="-285750">
              <a:buFont typeface="Courier New,monospace"/>
              <a:buChar char="o"/>
            </a:pPr>
            <a:r>
              <a:rPr lang="en-US" sz="1600">
                <a:cs typeface="Arial"/>
              </a:rPr>
              <a:t>Discount Rate: 9.50%</a:t>
            </a:r>
          </a:p>
          <a:p>
            <a:pPr marL="971550" lvl="1" indent="-285750">
              <a:buFont typeface="Courier New,monospace"/>
              <a:buChar char="o"/>
            </a:pPr>
            <a:r>
              <a:rPr lang="en-US" sz="1600">
                <a:cs typeface="Arial"/>
              </a:rPr>
              <a:t>Growth Rate: 6.00%</a:t>
            </a:r>
          </a:p>
          <a:p>
            <a:pPr marL="971550" lvl="1" indent="-285750">
              <a:buFont typeface="Courier New,monospace"/>
              <a:buChar char="o"/>
            </a:pPr>
            <a:r>
              <a:rPr lang="en-US" sz="1600">
                <a:cs typeface="Arial"/>
              </a:rPr>
              <a:t>Target Price: </a:t>
            </a:r>
            <a:r>
              <a:rPr lang="en-US" sz="1600" b="1">
                <a:cs typeface="Arial"/>
              </a:rPr>
              <a:t>$633.49</a:t>
            </a:r>
          </a:p>
          <a:p>
            <a:pPr marL="971550" lvl="1" indent="-285750">
              <a:buFont typeface="Courier New,monospace"/>
              <a:buChar char="o"/>
            </a:pPr>
            <a:r>
              <a:rPr lang="en-US" sz="1600">
                <a:cs typeface="Arial"/>
              </a:rPr>
              <a:t>Upside: 28.33%</a:t>
            </a:r>
          </a:p>
        </p:txBody>
      </p:sp>
      <p:sp>
        <p:nvSpPr>
          <p:cNvPr id="11" name="Content Placeholder 21">
            <a:extLst>
              <a:ext uri="{FF2B5EF4-FFF2-40B4-BE49-F238E27FC236}">
                <a16:creationId xmlns:a16="http://schemas.microsoft.com/office/drawing/2014/main" id="{99887E44-A743-2441-0649-DE6AAF4AA3A9}"/>
              </a:ext>
            </a:extLst>
          </p:cNvPr>
          <p:cNvSpPr txBox="1">
            <a:spLocks/>
          </p:cNvSpPr>
          <p:nvPr/>
        </p:nvSpPr>
        <p:spPr>
          <a:xfrm>
            <a:off x="5688600" y="1834024"/>
            <a:ext cx="6703528" cy="476697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a:t>Growth</a:t>
            </a:r>
            <a:r>
              <a:rPr lang="en-US" sz="2400" b="1"/>
              <a:t> Rate</a:t>
            </a:r>
          </a:p>
          <a:p>
            <a:pPr marL="0" indent="0">
              <a:buNone/>
            </a:pPr>
            <a:r>
              <a:rPr lang="en-US" sz="2000" b="1"/>
              <a:t>Bearish </a:t>
            </a:r>
            <a:r>
              <a:rPr lang="en-US" sz="2000" b="1">
                <a:latin typeface="Aptos"/>
                <a:cs typeface="Arial"/>
              </a:rPr>
              <a:t>Case</a:t>
            </a:r>
            <a:r>
              <a:rPr lang="en-US" sz="2000" b="1"/>
              <a:t>:</a:t>
            </a:r>
            <a:endParaRPr lang="en-US" sz="2000"/>
          </a:p>
          <a:p>
            <a:pPr lvl="1">
              <a:buFont typeface="Courier New" panose="020B0604020202020204" pitchFamily="34" charset="0"/>
              <a:buChar char="o"/>
            </a:pPr>
            <a:r>
              <a:rPr lang="en-US" sz="1600">
                <a:latin typeface="Aptos"/>
                <a:cs typeface="Arial"/>
              </a:rPr>
              <a:t>Discount Rate: 10.00%</a:t>
            </a:r>
          </a:p>
          <a:p>
            <a:pPr lvl="1">
              <a:buFont typeface="Courier New" panose="020B0604020202020204" pitchFamily="34" charset="0"/>
              <a:buChar char="o"/>
            </a:pPr>
            <a:r>
              <a:rPr lang="en-US" sz="1600"/>
              <a:t>Growth Rate: 5.00%</a:t>
            </a:r>
          </a:p>
          <a:p>
            <a:pPr lvl="1">
              <a:buFont typeface="Courier New" panose="020B0604020202020204" pitchFamily="34" charset="0"/>
              <a:buChar char="o"/>
            </a:pPr>
            <a:r>
              <a:rPr lang="en-US" sz="1600">
                <a:latin typeface="Aptos"/>
                <a:cs typeface="Arial"/>
              </a:rPr>
              <a:t>Target Price: </a:t>
            </a:r>
            <a:r>
              <a:rPr lang="en-US" sz="1600" b="1">
                <a:latin typeface="Aptos"/>
                <a:cs typeface="Arial"/>
              </a:rPr>
              <a:t>$450.62</a:t>
            </a:r>
          </a:p>
          <a:p>
            <a:pPr lvl="1">
              <a:buFont typeface="Courier New" panose="020B0604020202020204" pitchFamily="34" charset="0"/>
              <a:buChar char="o"/>
            </a:pPr>
            <a:r>
              <a:rPr lang="en-US" sz="1600">
                <a:latin typeface="Aptos"/>
                <a:cs typeface="Arial"/>
              </a:rPr>
              <a:t>Downside: -8.72%</a:t>
            </a:r>
          </a:p>
          <a:p>
            <a:pPr marL="0" indent="0">
              <a:buNone/>
            </a:pPr>
            <a:r>
              <a:rPr lang="en-US" sz="2000" b="1">
                <a:latin typeface="Aptos"/>
                <a:cs typeface="Arial"/>
              </a:rPr>
              <a:t>Bullish Case:</a:t>
            </a:r>
          </a:p>
          <a:p>
            <a:pPr marL="971550" lvl="1" indent="-285750">
              <a:buFont typeface="Courier New,monospace"/>
              <a:buChar char="o"/>
            </a:pPr>
            <a:r>
              <a:rPr lang="en-US" sz="1600">
                <a:cs typeface="Arial"/>
              </a:rPr>
              <a:t>Discount Rate: 10.00%</a:t>
            </a:r>
          </a:p>
          <a:p>
            <a:pPr marL="971550" lvl="1" indent="-285750">
              <a:buFont typeface="Courier New,monospace"/>
              <a:buChar char="o"/>
            </a:pPr>
            <a:r>
              <a:rPr lang="en-US" sz="1600">
                <a:cs typeface="Arial"/>
              </a:rPr>
              <a:t>Growth Rate: 6.50%</a:t>
            </a:r>
          </a:p>
          <a:p>
            <a:pPr marL="971550" lvl="1" indent="-285750">
              <a:buFont typeface="Courier New,monospace"/>
              <a:buChar char="o"/>
            </a:pPr>
            <a:r>
              <a:rPr lang="en-US" sz="1600">
                <a:cs typeface="Arial"/>
              </a:rPr>
              <a:t>Target Price: </a:t>
            </a:r>
            <a:r>
              <a:rPr lang="en-US" sz="1600" b="1">
                <a:cs typeface="Arial"/>
              </a:rPr>
              <a:t>$631.01</a:t>
            </a:r>
          </a:p>
          <a:p>
            <a:pPr marL="971550" lvl="1" indent="-285750">
              <a:buFont typeface="Courier New,monospace"/>
              <a:buChar char="o"/>
            </a:pPr>
            <a:r>
              <a:rPr lang="en-US" sz="1600">
                <a:cs typeface="Arial"/>
              </a:rPr>
              <a:t>Upside: 28.01%</a:t>
            </a:r>
          </a:p>
          <a:p>
            <a:pPr marL="0" indent="0">
              <a:buNone/>
            </a:pPr>
            <a:r>
              <a:rPr lang="en-US" sz="2000" b="1">
                <a:cs typeface="Arial"/>
              </a:rPr>
              <a:t>Final Recommendation:</a:t>
            </a:r>
            <a:endParaRPr lang="en-US" sz="2000">
              <a:cs typeface="Arial"/>
            </a:endParaRPr>
          </a:p>
          <a:p>
            <a:pPr marL="971550" lvl="1" indent="-285750">
              <a:buFont typeface="Courier New,monospace"/>
              <a:buChar char="o"/>
            </a:pPr>
            <a:r>
              <a:rPr lang="en-US" sz="1600">
                <a:cs typeface="Arial"/>
              </a:rPr>
              <a:t>Target Price: </a:t>
            </a:r>
            <a:r>
              <a:rPr lang="en-US" sz="1600" b="1">
                <a:cs typeface="Arial"/>
              </a:rPr>
              <a:t>$546.60</a:t>
            </a:r>
          </a:p>
          <a:p>
            <a:pPr marL="971550" lvl="1" indent="-285750">
              <a:buFont typeface="Courier New,monospace"/>
              <a:buChar char="o"/>
            </a:pPr>
            <a:r>
              <a:rPr lang="en-US" sz="1600">
                <a:cs typeface="Arial"/>
              </a:rPr>
              <a:t>Upside: 10.72%</a:t>
            </a:r>
          </a:p>
          <a:p>
            <a:pPr marL="971550" lvl="1" indent="-285750">
              <a:buFont typeface="Courier New,monospace"/>
              <a:buChar char="o"/>
            </a:pPr>
            <a:r>
              <a:rPr lang="en-US" sz="1600">
                <a:cs typeface="Arial"/>
              </a:rPr>
              <a:t>Current Weighting: 0.00%</a:t>
            </a:r>
          </a:p>
          <a:p>
            <a:pPr marL="971550" lvl="1" indent="-285750">
              <a:buFont typeface="Courier New,monospace"/>
              <a:buChar char="o"/>
            </a:pPr>
            <a:r>
              <a:rPr lang="en-US" sz="1600">
                <a:cs typeface="Arial"/>
              </a:rPr>
              <a:t>Recommended Weight: </a:t>
            </a:r>
            <a:r>
              <a:rPr lang="en-US" sz="1600" b="1">
                <a:cs typeface="Arial"/>
              </a:rPr>
              <a:t>2.50%</a:t>
            </a:r>
          </a:p>
        </p:txBody>
      </p:sp>
      <p:sp>
        <p:nvSpPr>
          <p:cNvPr id="19" name="Rectangle 18">
            <a:extLst>
              <a:ext uri="{FF2B5EF4-FFF2-40B4-BE49-F238E27FC236}">
                <a16:creationId xmlns:a16="http://schemas.microsoft.com/office/drawing/2014/main" id="{70840E74-3FAC-AF7E-5F80-BDBD5E1D9D75}"/>
              </a:ext>
            </a:extLst>
          </p:cNvPr>
          <p:cNvSpPr/>
          <p:nvPr/>
        </p:nvSpPr>
        <p:spPr>
          <a:xfrm>
            <a:off x="5361758" y="5011697"/>
            <a:ext cx="4500000" cy="1602000"/>
          </a:xfrm>
          <a:prstGeom prst="rect">
            <a:avLst/>
          </a:prstGeom>
          <a:noFill/>
          <a:ln>
            <a:solidFill>
              <a:srgbClr val="FF0000"/>
            </a:solidFill>
            <a:prstDash val="dash"/>
          </a:ln>
          <a:effectLst>
            <a:outerShdw blurRad="63500" dist="38100" dir="2700000">
              <a:srgbClr val="000000">
                <a:alpha val="0"/>
              </a:srgbClr>
            </a:outerShdw>
            <a:reflection stA="0" endPos="540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96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6B3969-3963-D79A-AED9-0AFACF6BF5D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4E9E7D-E742-6910-4756-600D11FB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4DD3B0-FC69-2B6A-9D7B-29A41C9DE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D7A7CA-AE26-84AE-F114-5D88E9E61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8B4194-6F89-9C27-08FD-F2D4E9806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BBF8C1-8AD9-F9BB-7547-609AC29B6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A7665-B528-934F-E3A4-9BFE2BC630D0}"/>
              </a:ext>
            </a:extLst>
          </p:cNvPr>
          <p:cNvSpPr>
            <a:spLocks noGrp="1"/>
          </p:cNvSpPr>
          <p:nvPr>
            <p:ph type="title"/>
          </p:nvPr>
        </p:nvSpPr>
        <p:spPr>
          <a:xfrm>
            <a:off x="1371600" y="294539"/>
            <a:ext cx="6577584" cy="979568"/>
          </a:xfrm>
        </p:spPr>
        <p:txBody>
          <a:bodyPr>
            <a:normAutofit/>
          </a:bodyPr>
          <a:lstStyle/>
          <a:p>
            <a:r>
              <a:rPr lang="en-US" sz="4000">
                <a:solidFill>
                  <a:srgbClr val="FFFFFF"/>
                </a:solidFill>
              </a:rPr>
              <a:t>NVIDIA Corporation (NVDA)</a:t>
            </a:r>
          </a:p>
        </p:txBody>
      </p:sp>
      <p:pic>
        <p:nvPicPr>
          <p:cNvPr id="5" name="Content Placeholder 4" descr="A green and white logo&#10;&#10;AI-generated content may be incorrect.">
            <a:extLst>
              <a:ext uri="{FF2B5EF4-FFF2-40B4-BE49-F238E27FC236}">
                <a16:creationId xmlns:a16="http://schemas.microsoft.com/office/drawing/2014/main" id="{9EE95A64-BF08-ADAD-25F4-C3C255F4ECF9}"/>
              </a:ext>
            </a:extLst>
          </p:cNvPr>
          <p:cNvPicPr>
            <a:picLocks noGrp="1" noChangeAspect="1"/>
          </p:cNvPicPr>
          <p:nvPr>
            <p:ph idx="1"/>
          </p:nvPr>
        </p:nvPicPr>
        <p:blipFill>
          <a:blip r:embed="rId2"/>
          <a:stretch>
            <a:fillRect/>
          </a:stretch>
        </p:blipFill>
        <p:spPr>
          <a:xfrm>
            <a:off x="10011036" y="364919"/>
            <a:ext cx="1618730" cy="909187"/>
          </a:xfrm>
        </p:spPr>
      </p:pic>
      <p:sp>
        <p:nvSpPr>
          <p:cNvPr id="6" name="TextBox 5">
            <a:extLst>
              <a:ext uri="{FF2B5EF4-FFF2-40B4-BE49-F238E27FC236}">
                <a16:creationId xmlns:a16="http://schemas.microsoft.com/office/drawing/2014/main" id="{D2F0B962-4A7A-7BB3-FBE2-DFAF4A910275}"/>
              </a:ext>
            </a:extLst>
          </p:cNvPr>
          <p:cNvSpPr txBox="1"/>
          <p:nvPr/>
        </p:nvSpPr>
        <p:spPr>
          <a:xfrm>
            <a:off x="1371596" y="994847"/>
            <a:ext cx="3367314" cy="400110"/>
          </a:xfrm>
          <a:prstGeom prst="rect">
            <a:avLst/>
          </a:prstGeom>
          <a:noFill/>
        </p:spPr>
        <p:txBody>
          <a:bodyPr wrap="square" rtlCol="0">
            <a:spAutoFit/>
          </a:bodyPr>
          <a:lstStyle/>
          <a:p>
            <a:r>
              <a:rPr lang="en-US" sz="2000">
                <a:solidFill>
                  <a:schemeClr val="bg1"/>
                </a:solidFill>
              </a:rPr>
              <a:t>Business Analysis</a:t>
            </a:r>
          </a:p>
        </p:txBody>
      </p:sp>
      <p:sp>
        <p:nvSpPr>
          <p:cNvPr id="7" name="TextBox 6">
            <a:extLst>
              <a:ext uri="{FF2B5EF4-FFF2-40B4-BE49-F238E27FC236}">
                <a16:creationId xmlns:a16="http://schemas.microsoft.com/office/drawing/2014/main" id="{01096E4D-0B51-4DFF-208C-89EAEBB517BD}"/>
              </a:ext>
            </a:extLst>
          </p:cNvPr>
          <p:cNvSpPr txBox="1"/>
          <p:nvPr/>
        </p:nvSpPr>
        <p:spPr>
          <a:xfrm>
            <a:off x="394324" y="1785369"/>
            <a:ext cx="4706114"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a:t>Industry: </a:t>
            </a:r>
            <a:r>
              <a:rPr lang="en-US" sz="1600" b="1" dirty="0"/>
              <a:t>Semiconductors</a:t>
            </a:r>
          </a:p>
          <a:p>
            <a:endParaRPr lang="en-US" sz="1600" b="1" dirty="0"/>
          </a:p>
          <a:p>
            <a:pPr marL="285750" indent="-285750">
              <a:buFont typeface="Arial" panose="020B0604020202020204" pitchFamily="34" charset="0"/>
              <a:buChar char="•"/>
            </a:pPr>
            <a:r>
              <a:rPr lang="en-US" sz="1600" dirty="0"/>
              <a:t>What they do: Designs graphics processing units (GPUs), systems on chips (SoCs), and application programming interfaces (APIs) which are sold across their 4 main business segments</a:t>
            </a:r>
          </a:p>
          <a:p>
            <a:pPr marL="285750" indent="-285750">
              <a:buFont typeface="Arial" panose="020B0604020202020204" pitchFamily="34" charset="0"/>
              <a:buChar char="•"/>
            </a:pPr>
            <a:endParaRPr lang="en-US" dirty="0"/>
          </a:p>
        </p:txBody>
      </p:sp>
      <p:graphicFrame>
        <p:nvGraphicFramePr>
          <p:cNvPr id="15" name="Table 14">
            <a:extLst>
              <a:ext uri="{FF2B5EF4-FFF2-40B4-BE49-F238E27FC236}">
                <a16:creationId xmlns:a16="http://schemas.microsoft.com/office/drawing/2014/main" id="{12BB540F-01FE-B3DA-CF2D-F7AF3D3BBEE1}"/>
              </a:ext>
            </a:extLst>
          </p:cNvPr>
          <p:cNvGraphicFramePr>
            <a:graphicFrameLocks noGrp="1"/>
          </p:cNvGraphicFramePr>
          <p:nvPr>
            <p:extLst>
              <p:ext uri="{D42A27DB-BD31-4B8C-83A1-F6EECF244321}">
                <p14:modId xmlns:p14="http://schemas.microsoft.com/office/powerpoint/2010/main" val="2688104555"/>
              </p:ext>
            </p:extLst>
          </p:nvPr>
        </p:nvGraphicFramePr>
        <p:xfrm>
          <a:off x="459350" y="3730752"/>
          <a:ext cx="4612522" cy="2743199"/>
        </p:xfrm>
        <a:graphic>
          <a:graphicData uri="http://schemas.openxmlformats.org/drawingml/2006/table">
            <a:tbl>
              <a:tblPr>
                <a:tableStyleId>{08FB837D-C827-4EFA-A057-4D05807E0F7C}</a:tableStyleId>
              </a:tblPr>
              <a:tblGrid>
                <a:gridCol w="1288578">
                  <a:extLst>
                    <a:ext uri="{9D8B030D-6E8A-4147-A177-3AD203B41FA5}">
                      <a16:colId xmlns:a16="http://schemas.microsoft.com/office/drawing/2014/main" val="3891440415"/>
                    </a:ext>
                  </a:extLst>
                </a:gridCol>
                <a:gridCol w="1661972">
                  <a:extLst>
                    <a:ext uri="{9D8B030D-6E8A-4147-A177-3AD203B41FA5}">
                      <a16:colId xmlns:a16="http://schemas.microsoft.com/office/drawing/2014/main" val="3686973163"/>
                    </a:ext>
                  </a:extLst>
                </a:gridCol>
                <a:gridCol w="1661972">
                  <a:extLst>
                    <a:ext uri="{9D8B030D-6E8A-4147-A177-3AD203B41FA5}">
                      <a16:colId xmlns:a16="http://schemas.microsoft.com/office/drawing/2014/main" val="2645797996"/>
                    </a:ext>
                  </a:extLst>
                </a:gridCol>
              </a:tblGrid>
              <a:tr h="804277">
                <a:tc>
                  <a:txBody>
                    <a:bodyPr/>
                    <a:lstStyle/>
                    <a:p>
                      <a:pPr algn="l" fontAlgn="b">
                        <a:buNone/>
                      </a:pPr>
                      <a:r>
                        <a:rPr lang="en-US" sz="1200" b="1" u="none" strike="noStrike" dirty="0">
                          <a:effectLst/>
                        </a:rPr>
                        <a:t>Segment</a:t>
                      </a:r>
                      <a:endParaRPr lang="en-US" sz="1200" b="1"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200" b="1" u="none" strike="noStrike">
                          <a:effectLst/>
                        </a:rPr>
                        <a:t>Percentage of Revenue (Q3 2026)</a:t>
                      </a:r>
                      <a:endParaRPr lang="en-US" sz="12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200" b="1" u="none" strike="noStrike">
                          <a:effectLst/>
                        </a:rPr>
                        <a:t>Percentage of Revenue (Q3 2025)</a:t>
                      </a:r>
                      <a:endParaRPr lang="en-US" sz="1200" b="1"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7394496"/>
                  </a:ext>
                </a:extLst>
              </a:tr>
              <a:tr h="378483">
                <a:tc>
                  <a:txBody>
                    <a:bodyPr/>
                    <a:lstStyle/>
                    <a:p>
                      <a:pPr algn="l" fontAlgn="b">
                        <a:buNone/>
                      </a:pPr>
                      <a:r>
                        <a:rPr lang="en-US" sz="1200" u="none" strike="noStrike">
                          <a:effectLst/>
                        </a:rPr>
                        <a:t>Data Centers</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90.12%</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87.95%</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048757"/>
                  </a:ext>
                </a:extLst>
              </a:tr>
              <a:tr h="378483">
                <a:tc>
                  <a:txBody>
                    <a:bodyPr/>
                    <a:lstStyle/>
                    <a:p>
                      <a:pPr algn="l" fontAlgn="b">
                        <a:buNone/>
                      </a:pPr>
                      <a:r>
                        <a:rPr lang="en-US" sz="1200" u="none" strike="noStrike">
                          <a:effectLst/>
                        </a:rPr>
                        <a:t>Gaming</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7.50%</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9.37%</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317366"/>
                  </a:ext>
                </a:extLst>
              </a:tr>
              <a:tr h="699010">
                <a:tc>
                  <a:txBody>
                    <a:bodyPr/>
                    <a:lstStyle/>
                    <a:p>
                      <a:pPr algn="l" fontAlgn="b">
                        <a:buNone/>
                      </a:pPr>
                      <a:r>
                        <a:rPr lang="en-US" sz="1200" u="none" strike="noStrike">
                          <a:effectLst/>
                        </a:rPr>
                        <a:t>Professional Visualization</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1.34%</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a:effectLst/>
                        </a:rPr>
                        <a:t>1.39%</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1525419"/>
                  </a:ext>
                </a:extLst>
              </a:tr>
              <a:tr h="482946">
                <a:tc>
                  <a:txBody>
                    <a:bodyPr/>
                    <a:lstStyle/>
                    <a:p>
                      <a:pPr algn="l" fontAlgn="b">
                        <a:buNone/>
                      </a:pPr>
                      <a:r>
                        <a:rPr lang="en-US" sz="1200" u="none" strike="noStrike">
                          <a:effectLst/>
                        </a:rPr>
                        <a:t>Automotive</a:t>
                      </a:r>
                      <a:endParaRPr lang="en-US" sz="12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dirty="0">
                          <a:effectLst/>
                        </a:rPr>
                        <a:t>1.04%</a:t>
                      </a:r>
                      <a:endParaRPr lang="en-US"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200" u="none" strike="noStrike" dirty="0">
                          <a:effectLst/>
                        </a:rPr>
                        <a:t>1.28%</a:t>
                      </a:r>
                      <a:endParaRPr lang="en-US" sz="12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594634"/>
                  </a:ext>
                </a:extLst>
              </a:tr>
            </a:tbl>
          </a:graphicData>
        </a:graphic>
      </p:graphicFrame>
      <p:graphicFrame>
        <p:nvGraphicFramePr>
          <p:cNvPr id="17" name="Table 16">
            <a:extLst>
              <a:ext uri="{FF2B5EF4-FFF2-40B4-BE49-F238E27FC236}">
                <a16:creationId xmlns:a16="http://schemas.microsoft.com/office/drawing/2014/main" id="{27A31835-A12B-750C-47CB-EE780685D066}"/>
              </a:ext>
            </a:extLst>
          </p:cNvPr>
          <p:cNvGraphicFramePr>
            <a:graphicFrameLocks noGrp="1"/>
          </p:cNvGraphicFramePr>
          <p:nvPr>
            <p:extLst>
              <p:ext uri="{D42A27DB-BD31-4B8C-83A1-F6EECF244321}">
                <p14:modId xmlns:p14="http://schemas.microsoft.com/office/powerpoint/2010/main" val="1069448636"/>
              </p:ext>
            </p:extLst>
          </p:nvPr>
        </p:nvGraphicFramePr>
        <p:xfrm>
          <a:off x="6339958" y="1846923"/>
          <a:ext cx="4612522" cy="4627026"/>
        </p:xfrm>
        <a:graphic>
          <a:graphicData uri="http://schemas.openxmlformats.org/drawingml/2006/table">
            <a:tbl>
              <a:tblPr firstRow="1" bandRow="1">
                <a:tableStyleId>{93296810-A885-4BE3-A3E7-6D5BEEA58F35}</a:tableStyleId>
              </a:tblPr>
              <a:tblGrid>
                <a:gridCol w="2306261">
                  <a:extLst>
                    <a:ext uri="{9D8B030D-6E8A-4147-A177-3AD203B41FA5}">
                      <a16:colId xmlns:a16="http://schemas.microsoft.com/office/drawing/2014/main" val="1710369948"/>
                    </a:ext>
                  </a:extLst>
                </a:gridCol>
                <a:gridCol w="2306261">
                  <a:extLst>
                    <a:ext uri="{9D8B030D-6E8A-4147-A177-3AD203B41FA5}">
                      <a16:colId xmlns:a16="http://schemas.microsoft.com/office/drawing/2014/main" val="90065916"/>
                    </a:ext>
                  </a:extLst>
                </a:gridCol>
              </a:tblGrid>
              <a:tr h="923039">
                <a:tc gridSpan="2">
                  <a:txBody>
                    <a:bodyPr/>
                    <a:lstStyle/>
                    <a:p>
                      <a:pPr algn="ctr"/>
                      <a:r>
                        <a:rPr lang="en-US"/>
                        <a:t>NVIDIA Stock Data</a:t>
                      </a:r>
                    </a:p>
                    <a:p>
                      <a:endParaRPr lang="en-US"/>
                    </a:p>
                  </a:txBody>
                  <a:tcPr anchor="ctr"/>
                </a:tc>
                <a:tc hMerge="1">
                  <a:txBody>
                    <a:bodyPr/>
                    <a:lstStyle/>
                    <a:p>
                      <a:endParaRPr lang="en-US"/>
                    </a:p>
                  </a:txBody>
                  <a:tcPr/>
                </a:tc>
                <a:extLst>
                  <a:ext uri="{0D108BD9-81ED-4DB2-BD59-A6C34878D82A}">
                    <a16:rowId xmlns:a16="http://schemas.microsoft.com/office/drawing/2014/main" val="2706771057"/>
                  </a:ext>
                </a:extLst>
              </a:tr>
              <a:tr h="529141">
                <a:tc>
                  <a:txBody>
                    <a:bodyPr/>
                    <a:lstStyle/>
                    <a:p>
                      <a:r>
                        <a:rPr lang="en-US" sz="1400"/>
                        <a:t>Market Cap</a:t>
                      </a:r>
                    </a:p>
                  </a:txBody>
                  <a:tcPr/>
                </a:tc>
                <a:tc>
                  <a:txBody>
                    <a:bodyPr/>
                    <a:lstStyle/>
                    <a:p>
                      <a:r>
                        <a:rPr lang="en-US" sz="1400"/>
                        <a:t>4.388 T</a:t>
                      </a:r>
                    </a:p>
                  </a:txBody>
                  <a:tcPr/>
                </a:tc>
                <a:extLst>
                  <a:ext uri="{0D108BD9-81ED-4DB2-BD59-A6C34878D82A}">
                    <a16:rowId xmlns:a16="http://schemas.microsoft.com/office/drawing/2014/main" val="1741210028"/>
                  </a:ext>
                </a:extLst>
              </a:tr>
              <a:tr h="529141">
                <a:tc>
                  <a:txBody>
                    <a:bodyPr/>
                    <a:lstStyle/>
                    <a:p>
                      <a:r>
                        <a:rPr lang="en-US" sz="1400"/>
                        <a:t>Shares Outstanding</a:t>
                      </a:r>
                    </a:p>
                  </a:txBody>
                  <a:tcPr/>
                </a:tc>
                <a:tc>
                  <a:txBody>
                    <a:bodyPr/>
                    <a:lstStyle/>
                    <a:p>
                      <a:r>
                        <a:rPr lang="en-US" sz="1400"/>
                        <a:t>24.35 B</a:t>
                      </a:r>
                    </a:p>
                  </a:txBody>
                  <a:tcPr/>
                </a:tc>
                <a:extLst>
                  <a:ext uri="{0D108BD9-81ED-4DB2-BD59-A6C34878D82A}">
                    <a16:rowId xmlns:a16="http://schemas.microsoft.com/office/drawing/2014/main" val="2560611331"/>
                  </a:ext>
                </a:extLst>
              </a:tr>
              <a:tr h="529141">
                <a:tc>
                  <a:txBody>
                    <a:bodyPr/>
                    <a:lstStyle/>
                    <a:p>
                      <a:r>
                        <a:rPr lang="en-US" sz="1400"/>
                        <a:t>Current Price</a:t>
                      </a:r>
                    </a:p>
                  </a:txBody>
                  <a:tcPr/>
                </a:tc>
                <a:tc>
                  <a:txBody>
                    <a:bodyPr/>
                    <a:lstStyle/>
                    <a:p>
                      <a:r>
                        <a:rPr lang="en-US" sz="1400"/>
                        <a:t>180.34</a:t>
                      </a:r>
                    </a:p>
                  </a:txBody>
                  <a:tcPr/>
                </a:tc>
                <a:extLst>
                  <a:ext uri="{0D108BD9-81ED-4DB2-BD59-A6C34878D82A}">
                    <a16:rowId xmlns:a16="http://schemas.microsoft.com/office/drawing/2014/main" val="1942409662"/>
                  </a:ext>
                </a:extLst>
              </a:tr>
              <a:tr h="529141">
                <a:tc>
                  <a:txBody>
                    <a:bodyPr/>
                    <a:lstStyle/>
                    <a:p>
                      <a:r>
                        <a:rPr lang="en-US" sz="1400"/>
                        <a:t>52 Week High </a:t>
                      </a:r>
                    </a:p>
                  </a:txBody>
                  <a:tcPr/>
                </a:tc>
                <a:tc>
                  <a:txBody>
                    <a:bodyPr/>
                    <a:lstStyle/>
                    <a:p>
                      <a:r>
                        <a:rPr lang="en-US" sz="1400"/>
                        <a:t>212.19</a:t>
                      </a:r>
                    </a:p>
                  </a:txBody>
                  <a:tcPr/>
                </a:tc>
                <a:extLst>
                  <a:ext uri="{0D108BD9-81ED-4DB2-BD59-A6C34878D82A}">
                    <a16:rowId xmlns:a16="http://schemas.microsoft.com/office/drawing/2014/main" val="4187474471"/>
                  </a:ext>
                </a:extLst>
              </a:tr>
              <a:tr h="529141">
                <a:tc>
                  <a:txBody>
                    <a:bodyPr/>
                    <a:lstStyle/>
                    <a:p>
                      <a:r>
                        <a:rPr lang="en-US" sz="1400"/>
                        <a:t>52 Week Low</a:t>
                      </a:r>
                    </a:p>
                  </a:txBody>
                  <a:tcPr/>
                </a:tc>
                <a:tc>
                  <a:txBody>
                    <a:bodyPr/>
                    <a:lstStyle/>
                    <a:p>
                      <a:r>
                        <a:rPr lang="en-US" sz="1400"/>
                        <a:t>86.62</a:t>
                      </a:r>
                    </a:p>
                  </a:txBody>
                  <a:tcPr/>
                </a:tc>
                <a:extLst>
                  <a:ext uri="{0D108BD9-81ED-4DB2-BD59-A6C34878D82A}">
                    <a16:rowId xmlns:a16="http://schemas.microsoft.com/office/drawing/2014/main" val="2183909210"/>
                  </a:ext>
                </a:extLst>
              </a:tr>
              <a:tr h="529141">
                <a:tc>
                  <a:txBody>
                    <a:bodyPr/>
                    <a:lstStyle/>
                    <a:p>
                      <a:r>
                        <a:rPr lang="en-US" sz="1400"/>
                        <a:t>YTD Performance</a:t>
                      </a:r>
                    </a:p>
                  </a:txBody>
                  <a:tcPr/>
                </a:tc>
                <a:tc>
                  <a:txBody>
                    <a:bodyPr/>
                    <a:lstStyle/>
                    <a:p>
                      <a:r>
                        <a:rPr lang="en-US" sz="1400"/>
                        <a:t>+30.08%</a:t>
                      </a:r>
                    </a:p>
                  </a:txBody>
                  <a:tcPr/>
                </a:tc>
                <a:extLst>
                  <a:ext uri="{0D108BD9-81ED-4DB2-BD59-A6C34878D82A}">
                    <a16:rowId xmlns:a16="http://schemas.microsoft.com/office/drawing/2014/main" val="3491507162"/>
                  </a:ext>
                </a:extLst>
              </a:tr>
              <a:tr h="529141">
                <a:tc>
                  <a:txBody>
                    <a:bodyPr/>
                    <a:lstStyle/>
                    <a:p>
                      <a:r>
                        <a:rPr lang="en-US" sz="1400" dirty="0"/>
                        <a:t>Dividend Yield</a:t>
                      </a:r>
                    </a:p>
                  </a:txBody>
                  <a:tcPr/>
                </a:tc>
                <a:tc>
                  <a:txBody>
                    <a:bodyPr/>
                    <a:lstStyle/>
                    <a:p>
                      <a:r>
                        <a:rPr lang="en-US" sz="1400" dirty="0"/>
                        <a:t>0.02%</a:t>
                      </a:r>
                    </a:p>
                  </a:txBody>
                  <a:tcPr/>
                </a:tc>
                <a:extLst>
                  <a:ext uri="{0D108BD9-81ED-4DB2-BD59-A6C34878D82A}">
                    <a16:rowId xmlns:a16="http://schemas.microsoft.com/office/drawing/2014/main" val="2439007365"/>
                  </a:ext>
                </a:extLst>
              </a:tr>
            </a:tbl>
          </a:graphicData>
        </a:graphic>
      </p:graphicFrame>
    </p:spTree>
    <p:extLst>
      <p:ext uri="{BB962C8B-B14F-4D97-AF65-F5344CB8AC3E}">
        <p14:creationId xmlns:p14="http://schemas.microsoft.com/office/powerpoint/2010/main" val="285196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18645</TotalTime>
  <Words>4463</Words>
  <Application>Microsoft Office PowerPoint</Application>
  <PresentationFormat>宽屏</PresentationFormat>
  <Paragraphs>293</Paragraphs>
  <Slides>22</Slides>
  <Notes>1</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Theme</vt:lpstr>
      <vt:lpstr>Information Technology SIM Recommendation</vt:lpstr>
      <vt:lpstr>Sector Overview  </vt:lpstr>
      <vt:lpstr>SIM Current IT Holdings   </vt:lpstr>
      <vt:lpstr>CrowdStrike Holdings Inc. (CRWD)</vt:lpstr>
      <vt:lpstr>CrowdStrike Holdings Inc. (CRWD)</vt:lpstr>
      <vt:lpstr>CrowdStrike Holdings Inc. (CRWD)</vt:lpstr>
      <vt:lpstr>CrowdStrike Holdings Inc. (CRWD)</vt:lpstr>
      <vt:lpstr>CrowdStrike Holdings Inc. (CRWD)</vt:lpstr>
      <vt:lpstr>NVIDIA Corporation (NVDA)</vt:lpstr>
      <vt:lpstr>NVIDIA Corporation (NVDA)</vt:lpstr>
      <vt:lpstr>NVIDIA Corporation</vt:lpstr>
      <vt:lpstr>NVIDIA Corporation</vt:lpstr>
      <vt:lpstr>NVIDIA Corporation</vt:lpstr>
      <vt:lpstr>NVIDIA Corporation</vt:lpstr>
      <vt:lpstr>Salesforce Inc. (CRM)</vt:lpstr>
      <vt:lpstr>PowerPoint 演示文稿</vt:lpstr>
      <vt:lpstr>PowerPoint 演示文稿</vt:lpstr>
      <vt:lpstr>PowerPoint 演示文稿</vt:lpstr>
      <vt:lpstr>PowerPoint 演示文稿</vt:lpstr>
      <vt:lpstr>PowerPoint 演示文稿</vt:lpstr>
      <vt:lpstr>PowerPoint 演示文稿</vt:lpstr>
      <vt:lpstr>Final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Mullee, Matt</dc:creator>
  <cp:lastModifiedBy>Mullee, Matt</cp:lastModifiedBy>
  <cp:revision>4</cp:revision>
  <dcterms:created xsi:type="dcterms:W3CDTF">2025-11-19T23:11:27Z</dcterms:created>
  <dcterms:modified xsi:type="dcterms:W3CDTF">2025-12-02T23:06:26Z</dcterms:modified>
</cp:coreProperties>
</file>