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66" r:id="rId18"/>
    <p:sldId id="267" r:id="rId19"/>
    <p:sldId id="268" r:id="rId20"/>
    <p:sldId id="269" r:id="rId21"/>
    <p:sldId id="27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2E4C8-2041-4F4C-88EC-CBB560E83C3C}" v="940" dt="2025-10-28T19:45:40.067"/>
    <p1510:client id="{48253856-6CC4-2480-65E4-4AE80388DC26}" v="5" dt="2025-10-27T22:33:10.171"/>
    <p1510:client id="{712C2FCB-D26A-22CA-7A5A-5BE30334DB98}" v="47" dt="2025-10-28T20:36:06.718"/>
    <p1510:client id="{92D2CA42-B1B7-847D-585E-1F733A3E3F5B}" v="25" dt="2025-10-28T16:28:00.849"/>
    <p1510:client id="{9B23FAD2-4566-6247-ACC7-7D0098BA265A}" v="4758" dt="2025-10-28T01:30:30.978"/>
    <p1510:client id="{EE344876-1332-5F2B-3969-9A4E5EA88FB9}" v="195" dt="2025-10-28T20:34:06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2FC86-FBF6-424A-AEC6-4079AF49BEE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E3125A-F114-4A56-9B65-D695C86A29A0}">
      <dgm:prSet/>
      <dgm:spPr/>
      <dgm:t>
        <a:bodyPr/>
        <a:lstStyle/>
        <a:p>
          <a:r>
            <a:rPr lang="en-US" b="1"/>
            <a:t>Overview of the S&amp;P 500 and Sector</a:t>
          </a:r>
          <a:endParaRPr lang="en-US"/>
        </a:p>
      </dgm:t>
    </dgm:pt>
    <dgm:pt modelId="{624E66AD-94BF-498B-B45C-AFD67983D464}" type="parTrans" cxnId="{7DC94257-8920-415E-B608-B0977ACF5C6A}">
      <dgm:prSet/>
      <dgm:spPr/>
      <dgm:t>
        <a:bodyPr/>
        <a:lstStyle/>
        <a:p>
          <a:endParaRPr lang="en-US"/>
        </a:p>
      </dgm:t>
    </dgm:pt>
    <dgm:pt modelId="{095D81E7-FB11-4A7A-A3C5-9FB29D87B697}" type="sibTrans" cxnId="{7DC94257-8920-415E-B608-B0977ACF5C6A}">
      <dgm:prSet/>
      <dgm:spPr/>
      <dgm:t>
        <a:bodyPr/>
        <a:lstStyle/>
        <a:p>
          <a:endParaRPr lang="en-US"/>
        </a:p>
      </dgm:t>
    </dgm:pt>
    <dgm:pt modelId="{F04A84B3-D322-4E3B-A065-CA10D5B07650}">
      <dgm:prSet/>
      <dgm:spPr/>
      <dgm:t>
        <a:bodyPr/>
        <a:lstStyle/>
        <a:p>
          <a:r>
            <a:rPr lang="en-US" b="1"/>
            <a:t>Business Analysis</a:t>
          </a:r>
          <a:endParaRPr lang="en-US"/>
        </a:p>
      </dgm:t>
    </dgm:pt>
    <dgm:pt modelId="{4ACB5AC2-F027-4375-8DCD-6F8B0E7B3B04}" type="parTrans" cxnId="{0C5E0D94-5BA8-42AF-A399-B15A42225DBA}">
      <dgm:prSet/>
      <dgm:spPr/>
      <dgm:t>
        <a:bodyPr/>
        <a:lstStyle/>
        <a:p>
          <a:endParaRPr lang="en-US"/>
        </a:p>
      </dgm:t>
    </dgm:pt>
    <dgm:pt modelId="{BCCB1C4C-6C27-4A2F-B60F-C4B2FB97EE93}" type="sibTrans" cxnId="{0C5E0D94-5BA8-42AF-A399-B15A42225DBA}">
      <dgm:prSet/>
      <dgm:spPr/>
      <dgm:t>
        <a:bodyPr/>
        <a:lstStyle/>
        <a:p>
          <a:endParaRPr lang="en-US"/>
        </a:p>
      </dgm:t>
    </dgm:pt>
    <dgm:pt modelId="{5E1FD021-2179-4B57-944C-8D49DC135A41}">
      <dgm:prSet/>
      <dgm:spPr/>
      <dgm:t>
        <a:bodyPr/>
        <a:lstStyle/>
        <a:p>
          <a:r>
            <a:rPr lang="en-US" b="1"/>
            <a:t>Economic Analysis</a:t>
          </a:r>
          <a:endParaRPr lang="en-US"/>
        </a:p>
      </dgm:t>
    </dgm:pt>
    <dgm:pt modelId="{70F798CF-6F3E-4EB3-8963-28CD9E7F4844}" type="parTrans" cxnId="{C499DBAE-8A7B-47D9-9AB7-3C17D9C82B5B}">
      <dgm:prSet/>
      <dgm:spPr/>
      <dgm:t>
        <a:bodyPr/>
        <a:lstStyle/>
        <a:p>
          <a:endParaRPr lang="en-US"/>
        </a:p>
      </dgm:t>
    </dgm:pt>
    <dgm:pt modelId="{3812FCE4-C457-4F35-87EE-A432A6D2AD0F}" type="sibTrans" cxnId="{C499DBAE-8A7B-47D9-9AB7-3C17D9C82B5B}">
      <dgm:prSet/>
      <dgm:spPr/>
      <dgm:t>
        <a:bodyPr/>
        <a:lstStyle/>
        <a:p>
          <a:endParaRPr lang="en-US"/>
        </a:p>
      </dgm:t>
    </dgm:pt>
    <dgm:pt modelId="{FD2015FC-97D0-4558-B803-88A6F2239C60}">
      <dgm:prSet/>
      <dgm:spPr/>
      <dgm:t>
        <a:bodyPr/>
        <a:lstStyle/>
        <a:p>
          <a:r>
            <a:rPr lang="en-US" b="1"/>
            <a:t>Financial Analysis</a:t>
          </a:r>
          <a:endParaRPr lang="en-US"/>
        </a:p>
      </dgm:t>
    </dgm:pt>
    <dgm:pt modelId="{ED9F2073-3CC7-4426-90AF-68BBC4A2BD51}" type="parTrans" cxnId="{FAB60B73-AE30-43B9-9F82-E506F0043187}">
      <dgm:prSet/>
      <dgm:spPr/>
      <dgm:t>
        <a:bodyPr/>
        <a:lstStyle/>
        <a:p>
          <a:endParaRPr lang="en-US"/>
        </a:p>
      </dgm:t>
    </dgm:pt>
    <dgm:pt modelId="{4FC9535D-8A67-474F-8DAB-057A55D2D53B}" type="sibTrans" cxnId="{FAB60B73-AE30-43B9-9F82-E506F0043187}">
      <dgm:prSet/>
      <dgm:spPr/>
      <dgm:t>
        <a:bodyPr/>
        <a:lstStyle/>
        <a:p>
          <a:endParaRPr lang="en-US"/>
        </a:p>
      </dgm:t>
    </dgm:pt>
    <dgm:pt modelId="{0BEE63C9-0906-4B3E-A6E7-592673FEBB6E}">
      <dgm:prSet/>
      <dgm:spPr/>
      <dgm:t>
        <a:bodyPr/>
        <a:lstStyle/>
        <a:p>
          <a:r>
            <a:rPr lang="en-US" b="1"/>
            <a:t>Valuation Analysis</a:t>
          </a:r>
          <a:endParaRPr lang="en-US"/>
        </a:p>
      </dgm:t>
    </dgm:pt>
    <dgm:pt modelId="{653E44C7-DC6B-44DF-94F0-108FA00B7808}" type="parTrans" cxnId="{86977A19-F2D0-407A-B080-247315BA3E94}">
      <dgm:prSet/>
      <dgm:spPr/>
      <dgm:t>
        <a:bodyPr/>
        <a:lstStyle/>
        <a:p>
          <a:endParaRPr lang="en-US"/>
        </a:p>
      </dgm:t>
    </dgm:pt>
    <dgm:pt modelId="{4D33F9A0-9199-4806-88EF-E60C44328621}" type="sibTrans" cxnId="{86977A19-F2D0-407A-B080-247315BA3E94}">
      <dgm:prSet/>
      <dgm:spPr/>
      <dgm:t>
        <a:bodyPr/>
        <a:lstStyle/>
        <a:p>
          <a:endParaRPr lang="en-US"/>
        </a:p>
      </dgm:t>
    </dgm:pt>
    <dgm:pt modelId="{14918E5A-EC88-4D4A-AFF0-906FADB8A832}">
      <dgm:prSet/>
      <dgm:spPr/>
      <dgm:t>
        <a:bodyPr/>
        <a:lstStyle/>
        <a:p>
          <a:r>
            <a:rPr lang="en-US" b="1"/>
            <a:t>Our Recommendation</a:t>
          </a:r>
          <a:endParaRPr lang="en-US"/>
        </a:p>
      </dgm:t>
    </dgm:pt>
    <dgm:pt modelId="{D7DCD8B0-69D3-44F6-87F8-72E50ED965D1}" type="parTrans" cxnId="{3E470728-10F2-45DF-AEAD-06C2DA5B3516}">
      <dgm:prSet/>
      <dgm:spPr/>
      <dgm:t>
        <a:bodyPr/>
        <a:lstStyle/>
        <a:p>
          <a:endParaRPr lang="en-US"/>
        </a:p>
      </dgm:t>
    </dgm:pt>
    <dgm:pt modelId="{323BBC00-A5A2-4227-8520-BDD37D7F4AC1}" type="sibTrans" cxnId="{3E470728-10F2-45DF-AEAD-06C2DA5B3516}">
      <dgm:prSet/>
      <dgm:spPr/>
      <dgm:t>
        <a:bodyPr/>
        <a:lstStyle/>
        <a:p>
          <a:endParaRPr lang="en-US"/>
        </a:p>
      </dgm:t>
    </dgm:pt>
    <dgm:pt modelId="{81E7E984-804A-3A4A-BA8F-1F9A28E8BE18}" type="pres">
      <dgm:prSet presAssocID="{0C02FC86-FBF6-424A-AEC6-4079AF49BEEB}" presName="Name0" presStyleCnt="0">
        <dgm:presLayoutVars>
          <dgm:dir/>
          <dgm:animLvl val="lvl"/>
          <dgm:resizeHandles val="exact"/>
        </dgm:presLayoutVars>
      </dgm:prSet>
      <dgm:spPr/>
    </dgm:pt>
    <dgm:pt modelId="{5DFB7C91-CBDB-B64A-A838-79CF35026CF4}" type="pres">
      <dgm:prSet presAssocID="{14918E5A-EC88-4D4A-AFF0-906FADB8A832}" presName="boxAndChildren" presStyleCnt="0"/>
      <dgm:spPr/>
    </dgm:pt>
    <dgm:pt modelId="{E1C90D7A-D4CC-AC4F-923E-40F1EE766D77}" type="pres">
      <dgm:prSet presAssocID="{14918E5A-EC88-4D4A-AFF0-906FADB8A832}" presName="parentTextBox" presStyleLbl="node1" presStyleIdx="0" presStyleCnt="6"/>
      <dgm:spPr/>
    </dgm:pt>
    <dgm:pt modelId="{601B724C-B554-BF40-ADB8-6605AAC2207D}" type="pres">
      <dgm:prSet presAssocID="{4D33F9A0-9199-4806-88EF-E60C44328621}" presName="sp" presStyleCnt="0"/>
      <dgm:spPr/>
    </dgm:pt>
    <dgm:pt modelId="{8054CCC8-3CA2-234E-8C87-A6A9E3A01B45}" type="pres">
      <dgm:prSet presAssocID="{0BEE63C9-0906-4B3E-A6E7-592673FEBB6E}" presName="arrowAndChildren" presStyleCnt="0"/>
      <dgm:spPr/>
    </dgm:pt>
    <dgm:pt modelId="{D3C48758-94C0-2D4E-B8BB-0D772E92DBD0}" type="pres">
      <dgm:prSet presAssocID="{0BEE63C9-0906-4B3E-A6E7-592673FEBB6E}" presName="parentTextArrow" presStyleLbl="node1" presStyleIdx="1" presStyleCnt="6"/>
      <dgm:spPr/>
    </dgm:pt>
    <dgm:pt modelId="{471C3750-AAE7-704B-98AF-E628AB2F6591}" type="pres">
      <dgm:prSet presAssocID="{4FC9535D-8A67-474F-8DAB-057A55D2D53B}" presName="sp" presStyleCnt="0"/>
      <dgm:spPr/>
    </dgm:pt>
    <dgm:pt modelId="{8B431382-D252-0B43-9939-4795F784AD6D}" type="pres">
      <dgm:prSet presAssocID="{FD2015FC-97D0-4558-B803-88A6F2239C60}" presName="arrowAndChildren" presStyleCnt="0"/>
      <dgm:spPr/>
    </dgm:pt>
    <dgm:pt modelId="{C0C8D617-5F05-F449-BC9B-59CDA5F88F8F}" type="pres">
      <dgm:prSet presAssocID="{FD2015FC-97D0-4558-B803-88A6F2239C60}" presName="parentTextArrow" presStyleLbl="node1" presStyleIdx="2" presStyleCnt="6"/>
      <dgm:spPr/>
    </dgm:pt>
    <dgm:pt modelId="{6D0EB3B1-C20A-4F42-A306-97FE2109963A}" type="pres">
      <dgm:prSet presAssocID="{3812FCE4-C457-4F35-87EE-A432A6D2AD0F}" presName="sp" presStyleCnt="0"/>
      <dgm:spPr/>
    </dgm:pt>
    <dgm:pt modelId="{98E7B3A7-236E-4042-BC27-2B7504F1EBB7}" type="pres">
      <dgm:prSet presAssocID="{5E1FD021-2179-4B57-944C-8D49DC135A41}" presName="arrowAndChildren" presStyleCnt="0"/>
      <dgm:spPr/>
    </dgm:pt>
    <dgm:pt modelId="{E6A19877-943F-5745-A499-9088FF60FFDA}" type="pres">
      <dgm:prSet presAssocID="{5E1FD021-2179-4B57-944C-8D49DC135A41}" presName="parentTextArrow" presStyleLbl="node1" presStyleIdx="3" presStyleCnt="6"/>
      <dgm:spPr/>
    </dgm:pt>
    <dgm:pt modelId="{35BF955B-BCD2-964E-9A93-1AE4A28607D4}" type="pres">
      <dgm:prSet presAssocID="{BCCB1C4C-6C27-4A2F-B60F-C4B2FB97EE93}" presName="sp" presStyleCnt="0"/>
      <dgm:spPr/>
    </dgm:pt>
    <dgm:pt modelId="{BB5D824A-4C94-EA4F-859C-008B817C955C}" type="pres">
      <dgm:prSet presAssocID="{F04A84B3-D322-4E3B-A065-CA10D5B07650}" presName="arrowAndChildren" presStyleCnt="0"/>
      <dgm:spPr/>
    </dgm:pt>
    <dgm:pt modelId="{88DC4403-5A8D-CD48-9C0A-77F1FC3A634F}" type="pres">
      <dgm:prSet presAssocID="{F04A84B3-D322-4E3B-A065-CA10D5B07650}" presName="parentTextArrow" presStyleLbl="node1" presStyleIdx="4" presStyleCnt="6"/>
      <dgm:spPr/>
    </dgm:pt>
    <dgm:pt modelId="{B31A91AB-5C5C-AF4A-A5FE-FD7EA77F6344}" type="pres">
      <dgm:prSet presAssocID="{095D81E7-FB11-4A7A-A3C5-9FB29D87B697}" presName="sp" presStyleCnt="0"/>
      <dgm:spPr/>
    </dgm:pt>
    <dgm:pt modelId="{AB84F8FC-2869-0C4D-A8F4-8678E9401627}" type="pres">
      <dgm:prSet presAssocID="{1DE3125A-F114-4A56-9B65-D695C86A29A0}" presName="arrowAndChildren" presStyleCnt="0"/>
      <dgm:spPr/>
    </dgm:pt>
    <dgm:pt modelId="{C147B53E-107F-B44B-8734-4A182EF1126E}" type="pres">
      <dgm:prSet presAssocID="{1DE3125A-F114-4A56-9B65-D695C86A29A0}" presName="parentTextArrow" presStyleLbl="node1" presStyleIdx="5" presStyleCnt="6"/>
      <dgm:spPr/>
    </dgm:pt>
  </dgm:ptLst>
  <dgm:cxnLst>
    <dgm:cxn modelId="{86977A19-F2D0-407A-B080-247315BA3E94}" srcId="{0C02FC86-FBF6-424A-AEC6-4079AF49BEEB}" destId="{0BEE63C9-0906-4B3E-A6E7-592673FEBB6E}" srcOrd="4" destOrd="0" parTransId="{653E44C7-DC6B-44DF-94F0-108FA00B7808}" sibTransId="{4D33F9A0-9199-4806-88EF-E60C44328621}"/>
    <dgm:cxn modelId="{3E470728-10F2-45DF-AEAD-06C2DA5B3516}" srcId="{0C02FC86-FBF6-424A-AEC6-4079AF49BEEB}" destId="{14918E5A-EC88-4D4A-AFF0-906FADB8A832}" srcOrd="5" destOrd="0" parTransId="{D7DCD8B0-69D3-44F6-87F8-72E50ED965D1}" sibTransId="{323BBC00-A5A2-4227-8520-BDD37D7F4AC1}"/>
    <dgm:cxn modelId="{673FE534-EC3F-3F48-BE14-A221D704DAF3}" type="presOf" srcId="{1DE3125A-F114-4A56-9B65-D695C86A29A0}" destId="{C147B53E-107F-B44B-8734-4A182EF1126E}" srcOrd="0" destOrd="0" presId="urn:microsoft.com/office/officeart/2005/8/layout/process4"/>
    <dgm:cxn modelId="{B0848F36-4C89-7248-9E5A-58F249A4F165}" type="presOf" srcId="{F04A84B3-D322-4E3B-A065-CA10D5B07650}" destId="{88DC4403-5A8D-CD48-9C0A-77F1FC3A634F}" srcOrd="0" destOrd="0" presId="urn:microsoft.com/office/officeart/2005/8/layout/process4"/>
    <dgm:cxn modelId="{FAB60B73-AE30-43B9-9F82-E506F0043187}" srcId="{0C02FC86-FBF6-424A-AEC6-4079AF49BEEB}" destId="{FD2015FC-97D0-4558-B803-88A6F2239C60}" srcOrd="3" destOrd="0" parTransId="{ED9F2073-3CC7-4426-90AF-68BBC4A2BD51}" sibTransId="{4FC9535D-8A67-474F-8DAB-057A55D2D53B}"/>
    <dgm:cxn modelId="{B184C056-3B93-2F42-B9B8-B8ED9B0A6C99}" type="presOf" srcId="{0C02FC86-FBF6-424A-AEC6-4079AF49BEEB}" destId="{81E7E984-804A-3A4A-BA8F-1F9A28E8BE18}" srcOrd="0" destOrd="0" presId="urn:microsoft.com/office/officeart/2005/8/layout/process4"/>
    <dgm:cxn modelId="{7DC94257-8920-415E-B608-B0977ACF5C6A}" srcId="{0C02FC86-FBF6-424A-AEC6-4079AF49BEEB}" destId="{1DE3125A-F114-4A56-9B65-D695C86A29A0}" srcOrd="0" destOrd="0" parTransId="{624E66AD-94BF-498B-B45C-AFD67983D464}" sibTransId="{095D81E7-FB11-4A7A-A3C5-9FB29D87B697}"/>
    <dgm:cxn modelId="{15A1578E-AB59-784B-955A-6F0DFCB0D54B}" type="presOf" srcId="{0BEE63C9-0906-4B3E-A6E7-592673FEBB6E}" destId="{D3C48758-94C0-2D4E-B8BB-0D772E92DBD0}" srcOrd="0" destOrd="0" presId="urn:microsoft.com/office/officeart/2005/8/layout/process4"/>
    <dgm:cxn modelId="{0C5E0D94-5BA8-42AF-A399-B15A42225DBA}" srcId="{0C02FC86-FBF6-424A-AEC6-4079AF49BEEB}" destId="{F04A84B3-D322-4E3B-A065-CA10D5B07650}" srcOrd="1" destOrd="0" parTransId="{4ACB5AC2-F027-4375-8DCD-6F8B0E7B3B04}" sibTransId="{BCCB1C4C-6C27-4A2F-B60F-C4B2FB97EE93}"/>
    <dgm:cxn modelId="{7B6C2BAC-2ED0-1842-BE3A-AA1BA66155A4}" type="presOf" srcId="{14918E5A-EC88-4D4A-AFF0-906FADB8A832}" destId="{E1C90D7A-D4CC-AC4F-923E-40F1EE766D77}" srcOrd="0" destOrd="0" presId="urn:microsoft.com/office/officeart/2005/8/layout/process4"/>
    <dgm:cxn modelId="{C499DBAE-8A7B-47D9-9AB7-3C17D9C82B5B}" srcId="{0C02FC86-FBF6-424A-AEC6-4079AF49BEEB}" destId="{5E1FD021-2179-4B57-944C-8D49DC135A41}" srcOrd="2" destOrd="0" parTransId="{70F798CF-6F3E-4EB3-8963-28CD9E7F4844}" sibTransId="{3812FCE4-C457-4F35-87EE-A432A6D2AD0F}"/>
    <dgm:cxn modelId="{541EDFF1-47A5-0545-BB8F-ECB5497826AF}" type="presOf" srcId="{5E1FD021-2179-4B57-944C-8D49DC135A41}" destId="{E6A19877-943F-5745-A499-9088FF60FFDA}" srcOrd="0" destOrd="0" presId="urn:microsoft.com/office/officeart/2005/8/layout/process4"/>
    <dgm:cxn modelId="{6E228EF3-FD82-FA43-A8CE-85C31B0CB65C}" type="presOf" srcId="{FD2015FC-97D0-4558-B803-88A6F2239C60}" destId="{C0C8D617-5F05-F449-BC9B-59CDA5F88F8F}" srcOrd="0" destOrd="0" presId="urn:microsoft.com/office/officeart/2005/8/layout/process4"/>
    <dgm:cxn modelId="{87FB1253-7924-5E4D-B41C-8DBBFD0DEBE0}" type="presParOf" srcId="{81E7E984-804A-3A4A-BA8F-1F9A28E8BE18}" destId="{5DFB7C91-CBDB-B64A-A838-79CF35026CF4}" srcOrd="0" destOrd="0" presId="urn:microsoft.com/office/officeart/2005/8/layout/process4"/>
    <dgm:cxn modelId="{23D22289-0E8F-4D46-8245-AADEA232A35C}" type="presParOf" srcId="{5DFB7C91-CBDB-B64A-A838-79CF35026CF4}" destId="{E1C90D7A-D4CC-AC4F-923E-40F1EE766D77}" srcOrd="0" destOrd="0" presId="urn:microsoft.com/office/officeart/2005/8/layout/process4"/>
    <dgm:cxn modelId="{B16BF15C-FF6C-E149-B327-6FF33425B107}" type="presParOf" srcId="{81E7E984-804A-3A4A-BA8F-1F9A28E8BE18}" destId="{601B724C-B554-BF40-ADB8-6605AAC2207D}" srcOrd="1" destOrd="0" presId="urn:microsoft.com/office/officeart/2005/8/layout/process4"/>
    <dgm:cxn modelId="{381440F7-0300-4040-87CA-AFD42EB94336}" type="presParOf" srcId="{81E7E984-804A-3A4A-BA8F-1F9A28E8BE18}" destId="{8054CCC8-3CA2-234E-8C87-A6A9E3A01B45}" srcOrd="2" destOrd="0" presId="urn:microsoft.com/office/officeart/2005/8/layout/process4"/>
    <dgm:cxn modelId="{87166DA4-F659-4940-8142-7AE54DA75B4A}" type="presParOf" srcId="{8054CCC8-3CA2-234E-8C87-A6A9E3A01B45}" destId="{D3C48758-94C0-2D4E-B8BB-0D772E92DBD0}" srcOrd="0" destOrd="0" presId="urn:microsoft.com/office/officeart/2005/8/layout/process4"/>
    <dgm:cxn modelId="{03B3EB18-F723-1F4C-8CF8-CD76568E1863}" type="presParOf" srcId="{81E7E984-804A-3A4A-BA8F-1F9A28E8BE18}" destId="{471C3750-AAE7-704B-98AF-E628AB2F6591}" srcOrd="3" destOrd="0" presId="urn:microsoft.com/office/officeart/2005/8/layout/process4"/>
    <dgm:cxn modelId="{AB0828D2-9CEA-AC4F-9541-7F1A7AFAA558}" type="presParOf" srcId="{81E7E984-804A-3A4A-BA8F-1F9A28E8BE18}" destId="{8B431382-D252-0B43-9939-4795F784AD6D}" srcOrd="4" destOrd="0" presId="urn:microsoft.com/office/officeart/2005/8/layout/process4"/>
    <dgm:cxn modelId="{219EAD40-D4B2-9D41-9978-DAC9BD830E11}" type="presParOf" srcId="{8B431382-D252-0B43-9939-4795F784AD6D}" destId="{C0C8D617-5F05-F449-BC9B-59CDA5F88F8F}" srcOrd="0" destOrd="0" presId="urn:microsoft.com/office/officeart/2005/8/layout/process4"/>
    <dgm:cxn modelId="{4F286FAE-8C3A-DB4F-A4C7-78F9A3AFAC95}" type="presParOf" srcId="{81E7E984-804A-3A4A-BA8F-1F9A28E8BE18}" destId="{6D0EB3B1-C20A-4F42-A306-97FE2109963A}" srcOrd="5" destOrd="0" presId="urn:microsoft.com/office/officeart/2005/8/layout/process4"/>
    <dgm:cxn modelId="{93B493C8-E2CF-A447-9AB9-CA767508B59F}" type="presParOf" srcId="{81E7E984-804A-3A4A-BA8F-1F9A28E8BE18}" destId="{98E7B3A7-236E-4042-BC27-2B7504F1EBB7}" srcOrd="6" destOrd="0" presId="urn:microsoft.com/office/officeart/2005/8/layout/process4"/>
    <dgm:cxn modelId="{EBC32F00-ADC8-1748-A35A-BE9A05B722E0}" type="presParOf" srcId="{98E7B3A7-236E-4042-BC27-2B7504F1EBB7}" destId="{E6A19877-943F-5745-A499-9088FF60FFDA}" srcOrd="0" destOrd="0" presId="urn:microsoft.com/office/officeart/2005/8/layout/process4"/>
    <dgm:cxn modelId="{B4AB1DAC-D437-E14F-9109-98E70591B30F}" type="presParOf" srcId="{81E7E984-804A-3A4A-BA8F-1F9A28E8BE18}" destId="{35BF955B-BCD2-964E-9A93-1AE4A28607D4}" srcOrd="7" destOrd="0" presId="urn:microsoft.com/office/officeart/2005/8/layout/process4"/>
    <dgm:cxn modelId="{8F89F814-8F34-1549-9B71-DCBE44EE7CA6}" type="presParOf" srcId="{81E7E984-804A-3A4A-BA8F-1F9A28E8BE18}" destId="{BB5D824A-4C94-EA4F-859C-008B817C955C}" srcOrd="8" destOrd="0" presId="urn:microsoft.com/office/officeart/2005/8/layout/process4"/>
    <dgm:cxn modelId="{70056839-1D4A-514F-AB74-3C329131BFB6}" type="presParOf" srcId="{BB5D824A-4C94-EA4F-859C-008B817C955C}" destId="{88DC4403-5A8D-CD48-9C0A-77F1FC3A634F}" srcOrd="0" destOrd="0" presId="urn:microsoft.com/office/officeart/2005/8/layout/process4"/>
    <dgm:cxn modelId="{52AFBE94-155A-7740-BBE0-0312D7F5A84B}" type="presParOf" srcId="{81E7E984-804A-3A4A-BA8F-1F9A28E8BE18}" destId="{B31A91AB-5C5C-AF4A-A5FE-FD7EA77F6344}" srcOrd="9" destOrd="0" presId="urn:microsoft.com/office/officeart/2005/8/layout/process4"/>
    <dgm:cxn modelId="{EDC5A036-44F6-BE47-8B62-9C73F2C852C2}" type="presParOf" srcId="{81E7E984-804A-3A4A-BA8F-1F9A28E8BE18}" destId="{AB84F8FC-2869-0C4D-A8F4-8678E9401627}" srcOrd="10" destOrd="0" presId="urn:microsoft.com/office/officeart/2005/8/layout/process4"/>
    <dgm:cxn modelId="{DFDD522C-11FD-5947-90A3-FC1CF0C1D038}" type="presParOf" srcId="{AB84F8FC-2869-0C4D-A8F4-8678E9401627}" destId="{C147B53E-107F-B44B-8734-4A182EF112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78DAB2-97DE-4951-91CA-59D8E51A01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9E274C-6CFF-4EB8-AA90-51CF49DD9C37}">
      <dgm:prSet/>
      <dgm:spPr/>
      <dgm:t>
        <a:bodyPr/>
        <a:lstStyle/>
        <a:p>
          <a:r>
            <a:rPr lang="en-US" b="1"/>
            <a:t>Semiconductors </a:t>
          </a:r>
          <a:r>
            <a:rPr lang="en-US"/>
            <a:t>– 32.79% Sector Weight.  Ex. </a:t>
          </a:r>
          <a:r>
            <a:rPr lang="en-US" b="1" i="1"/>
            <a:t>NVDA, AMD, INTC, AVGO</a:t>
          </a:r>
          <a:endParaRPr lang="en-US"/>
        </a:p>
      </dgm:t>
    </dgm:pt>
    <dgm:pt modelId="{4A055EBB-1068-4A2E-A56C-90DA7983EBDF}" type="parTrans" cxnId="{1E353CD8-B038-444D-ACF6-CCA7FF332B9E}">
      <dgm:prSet/>
      <dgm:spPr/>
      <dgm:t>
        <a:bodyPr/>
        <a:lstStyle/>
        <a:p>
          <a:endParaRPr lang="en-US"/>
        </a:p>
      </dgm:t>
    </dgm:pt>
    <dgm:pt modelId="{9CEE209E-34C4-441A-B96D-3D75C619FB8D}" type="sibTrans" cxnId="{1E353CD8-B038-444D-ACF6-CCA7FF332B9E}">
      <dgm:prSet/>
      <dgm:spPr/>
      <dgm:t>
        <a:bodyPr/>
        <a:lstStyle/>
        <a:p>
          <a:endParaRPr lang="en-US"/>
        </a:p>
      </dgm:t>
    </dgm:pt>
    <dgm:pt modelId="{77534E82-15DD-41FD-902A-B4A7AED0CECA}">
      <dgm:prSet/>
      <dgm:spPr/>
      <dgm:t>
        <a:bodyPr/>
        <a:lstStyle/>
        <a:p>
          <a:r>
            <a:rPr lang="en-US" b="1"/>
            <a:t>Software – Infrastructure </a:t>
          </a:r>
          <a:r>
            <a:rPr lang="en-US"/>
            <a:t>- 26.67% Sector Weight.  Ex. </a:t>
          </a:r>
          <a:r>
            <a:rPr lang="en-US" b="1" i="1"/>
            <a:t>MSFT, ORCL</a:t>
          </a:r>
          <a:endParaRPr lang="en-US"/>
        </a:p>
      </dgm:t>
    </dgm:pt>
    <dgm:pt modelId="{9F118C8C-E3B8-467A-AAB1-1C6FE6FC2DBC}" type="parTrans" cxnId="{CEE6C5B6-135B-4746-B1D7-92523C7BB65E}">
      <dgm:prSet/>
      <dgm:spPr/>
      <dgm:t>
        <a:bodyPr/>
        <a:lstStyle/>
        <a:p>
          <a:endParaRPr lang="en-US"/>
        </a:p>
      </dgm:t>
    </dgm:pt>
    <dgm:pt modelId="{CD74D859-5DC6-4E32-8E96-9784D2C3DD4F}" type="sibTrans" cxnId="{CEE6C5B6-135B-4746-B1D7-92523C7BB65E}">
      <dgm:prSet/>
      <dgm:spPr/>
      <dgm:t>
        <a:bodyPr/>
        <a:lstStyle/>
        <a:p>
          <a:endParaRPr lang="en-US"/>
        </a:p>
      </dgm:t>
    </dgm:pt>
    <dgm:pt modelId="{4CD967A0-6BAF-4644-8F88-BD43D76A47C2}">
      <dgm:prSet/>
      <dgm:spPr/>
      <dgm:t>
        <a:bodyPr/>
        <a:lstStyle/>
        <a:p>
          <a:r>
            <a:rPr lang="en-US" b="1"/>
            <a:t>Consumer Electronics </a:t>
          </a:r>
          <a:r>
            <a:rPr lang="en-US"/>
            <a:t>– 16.38% Sector Weight.   Ex. </a:t>
          </a:r>
          <a:r>
            <a:rPr lang="en-US" b="1" i="1"/>
            <a:t>AAPL</a:t>
          </a:r>
          <a:endParaRPr lang="en-US"/>
        </a:p>
      </dgm:t>
    </dgm:pt>
    <dgm:pt modelId="{581073F2-9068-4176-9DD4-54E43E81288D}" type="parTrans" cxnId="{D202EA81-C36F-4133-81E2-7E35B45518D4}">
      <dgm:prSet/>
      <dgm:spPr/>
      <dgm:t>
        <a:bodyPr/>
        <a:lstStyle/>
        <a:p>
          <a:endParaRPr lang="en-US"/>
        </a:p>
      </dgm:t>
    </dgm:pt>
    <dgm:pt modelId="{6CFA0F19-80CB-42B1-AF86-694B49ED1BEB}" type="sibTrans" cxnId="{D202EA81-C36F-4133-81E2-7E35B45518D4}">
      <dgm:prSet/>
      <dgm:spPr/>
      <dgm:t>
        <a:bodyPr/>
        <a:lstStyle/>
        <a:p>
          <a:endParaRPr lang="en-US"/>
        </a:p>
      </dgm:t>
    </dgm:pt>
    <dgm:pt modelId="{315A35AC-E2C2-43B7-BCA6-1B563AC285AD}">
      <dgm:prSet/>
      <dgm:spPr/>
      <dgm:t>
        <a:bodyPr/>
        <a:lstStyle/>
        <a:p>
          <a:r>
            <a:rPr lang="en-US" b="1"/>
            <a:t>Software – Application </a:t>
          </a:r>
          <a:r>
            <a:rPr lang="en-US"/>
            <a:t>- 10.56% Sector Weight.   Ex. </a:t>
          </a:r>
          <a:r>
            <a:rPr lang="en-US" b="1" i="1"/>
            <a:t>UBER, CRM</a:t>
          </a:r>
          <a:endParaRPr lang="en-US"/>
        </a:p>
      </dgm:t>
    </dgm:pt>
    <dgm:pt modelId="{34937030-41FB-4D1A-8DF7-C6394CDBAD53}" type="parTrans" cxnId="{0439437E-4719-44E1-805F-EEF2324DD8C4}">
      <dgm:prSet/>
      <dgm:spPr/>
      <dgm:t>
        <a:bodyPr/>
        <a:lstStyle/>
        <a:p>
          <a:endParaRPr lang="en-US"/>
        </a:p>
      </dgm:t>
    </dgm:pt>
    <dgm:pt modelId="{4B07285A-626B-4EBD-B24D-E9B5E4B603A0}" type="sibTrans" cxnId="{0439437E-4719-44E1-805F-EEF2324DD8C4}">
      <dgm:prSet/>
      <dgm:spPr/>
      <dgm:t>
        <a:bodyPr/>
        <a:lstStyle/>
        <a:p>
          <a:endParaRPr lang="en-US"/>
        </a:p>
      </dgm:t>
    </dgm:pt>
    <dgm:pt modelId="{C562A9DB-3A2A-4B9E-BCD5-17D4363BC2BD}">
      <dgm:prSet/>
      <dgm:spPr/>
      <dgm:t>
        <a:bodyPr/>
        <a:lstStyle/>
        <a:p>
          <a:r>
            <a:rPr lang="en-US" b="1"/>
            <a:t>Information Technology Services </a:t>
          </a:r>
          <a:r>
            <a:rPr lang="en-US"/>
            <a:t>– 3.31% Sector Weight. Ex. </a:t>
          </a:r>
          <a:r>
            <a:rPr lang="en-US" b="1" i="1"/>
            <a:t>IBM</a:t>
          </a:r>
          <a:endParaRPr lang="en-US"/>
        </a:p>
      </dgm:t>
    </dgm:pt>
    <dgm:pt modelId="{C3C602B3-72C3-4A39-9BA0-BB46C4BF660B}" type="parTrans" cxnId="{B9C1B478-D15B-4888-B3F2-D7F7E1408AA2}">
      <dgm:prSet/>
      <dgm:spPr/>
      <dgm:t>
        <a:bodyPr/>
        <a:lstStyle/>
        <a:p>
          <a:endParaRPr lang="en-US"/>
        </a:p>
      </dgm:t>
    </dgm:pt>
    <dgm:pt modelId="{A2370AC4-1C45-4BF2-96C0-E3F7953D0709}" type="sibTrans" cxnId="{B9C1B478-D15B-4888-B3F2-D7F7E1408AA2}">
      <dgm:prSet/>
      <dgm:spPr/>
      <dgm:t>
        <a:bodyPr/>
        <a:lstStyle/>
        <a:p>
          <a:endParaRPr lang="en-US"/>
        </a:p>
      </dgm:t>
    </dgm:pt>
    <dgm:pt modelId="{CD51985A-A0F3-42AE-9B61-B33D4F06722D}">
      <dgm:prSet/>
      <dgm:spPr/>
      <dgm:t>
        <a:bodyPr/>
        <a:lstStyle/>
        <a:p>
          <a:r>
            <a:rPr lang="en-US" b="1"/>
            <a:t>Semiconductor Equipment </a:t>
          </a:r>
          <a:r>
            <a:rPr lang="en-US"/>
            <a:t>– 2.56% Sector Weight.  Ex. </a:t>
          </a:r>
          <a:r>
            <a:rPr lang="en-US" b="1" i="1"/>
            <a:t>AMAT</a:t>
          </a:r>
          <a:endParaRPr lang="en-US"/>
        </a:p>
      </dgm:t>
    </dgm:pt>
    <dgm:pt modelId="{5237BB1D-FDFD-4525-AA42-B46062FFA14B}" type="parTrans" cxnId="{1928E1A1-CB2E-4CDB-B07A-2FBF1CDC57C4}">
      <dgm:prSet/>
      <dgm:spPr/>
      <dgm:t>
        <a:bodyPr/>
        <a:lstStyle/>
        <a:p>
          <a:endParaRPr lang="en-US"/>
        </a:p>
      </dgm:t>
    </dgm:pt>
    <dgm:pt modelId="{20CA4EA6-8998-4605-ABCC-70118C664B0C}" type="sibTrans" cxnId="{1928E1A1-CB2E-4CDB-B07A-2FBF1CDC57C4}">
      <dgm:prSet/>
      <dgm:spPr/>
      <dgm:t>
        <a:bodyPr/>
        <a:lstStyle/>
        <a:p>
          <a:endParaRPr lang="en-US"/>
        </a:p>
      </dgm:t>
    </dgm:pt>
    <dgm:pt modelId="{D85DBAFB-5C34-490D-9668-F03014624492}">
      <dgm:prSet/>
      <dgm:spPr/>
      <dgm:t>
        <a:bodyPr/>
        <a:lstStyle/>
        <a:p>
          <a:r>
            <a:rPr lang="en-US" b="1"/>
            <a:t>Computer Hardware </a:t>
          </a:r>
          <a:r>
            <a:rPr lang="en-US"/>
            <a:t>– 2.32% Sector Weight.  Ex. </a:t>
          </a:r>
          <a:r>
            <a:rPr lang="en-US" b="1" i="1"/>
            <a:t>DELL</a:t>
          </a:r>
          <a:endParaRPr lang="en-US"/>
        </a:p>
      </dgm:t>
    </dgm:pt>
    <dgm:pt modelId="{936C072E-008F-4950-8A25-EC84AB6D5E3C}" type="parTrans" cxnId="{F8259EFC-3600-410C-B973-3648BF2CE584}">
      <dgm:prSet/>
      <dgm:spPr/>
      <dgm:t>
        <a:bodyPr/>
        <a:lstStyle/>
        <a:p>
          <a:endParaRPr lang="en-US"/>
        </a:p>
      </dgm:t>
    </dgm:pt>
    <dgm:pt modelId="{BE87D1CB-DAC5-479D-BFEE-74B70078A4EE}" type="sibTrans" cxnId="{F8259EFC-3600-410C-B973-3648BF2CE584}">
      <dgm:prSet/>
      <dgm:spPr/>
      <dgm:t>
        <a:bodyPr/>
        <a:lstStyle/>
        <a:p>
          <a:endParaRPr lang="en-US"/>
        </a:p>
      </dgm:t>
    </dgm:pt>
    <dgm:pt modelId="{D6AA6AF9-CB4E-45A9-9390-B39DBD45DEC1}">
      <dgm:prSet/>
      <dgm:spPr/>
      <dgm:t>
        <a:bodyPr/>
        <a:lstStyle/>
        <a:p>
          <a:r>
            <a:rPr lang="en-US" b="1"/>
            <a:t>Communication Equipment </a:t>
          </a:r>
          <a:r>
            <a:rPr lang="en-US"/>
            <a:t>– 2.29% Sector Weight.  Ex. </a:t>
          </a:r>
          <a:r>
            <a:rPr lang="en-US" b="1" i="1"/>
            <a:t>CSCO</a:t>
          </a:r>
          <a:endParaRPr lang="en-US"/>
        </a:p>
      </dgm:t>
    </dgm:pt>
    <dgm:pt modelId="{BF410068-896C-4B52-97FF-BC8A585C4BDF}" type="parTrans" cxnId="{E2DF5290-777B-488F-8FF4-C0EAEE13A844}">
      <dgm:prSet/>
      <dgm:spPr/>
      <dgm:t>
        <a:bodyPr/>
        <a:lstStyle/>
        <a:p>
          <a:endParaRPr lang="en-US"/>
        </a:p>
      </dgm:t>
    </dgm:pt>
    <dgm:pt modelId="{9B0915AC-912A-4B80-BB0D-F87117BBBF75}" type="sibTrans" cxnId="{E2DF5290-777B-488F-8FF4-C0EAEE13A844}">
      <dgm:prSet/>
      <dgm:spPr/>
      <dgm:t>
        <a:bodyPr/>
        <a:lstStyle/>
        <a:p>
          <a:endParaRPr lang="en-US"/>
        </a:p>
      </dgm:t>
    </dgm:pt>
    <dgm:pt modelId="{4B958802-3279-45C9-BC22-8AECE34D81B8}">
      <dgm:prSet/>
      <dgm:spPr/>
      <dgm:t>
        <a:bodyPr/>
        <a:lstStyle/>
        <a:p>
          <a:r>
            <a:rPr lang="en-US" b="1"/>
            <a:t>Electronic Components </a:t>
          </a:r>
          <a:r>
            <a:rPr lang="en-US"/>
            <a:t>– 1.87% Sector Weight. Ex. </a:t>
          </a:r>
          <a:r>
            <a:rPr lang="en-US" b="1" i="1"/>
            <a:t>APH</a:t>
          </a:r>
          <a:endParaRPr lang="en-US"/>
        </a:p>
      </dgm:t>
    </dgm:pt>
    <dgm:pt modelId="{1167ADD7-A2D1-42B9-9272-86873BA80C95}" type="parTrans" cxnId="{A8BA146A-0A2C-4198-A1DF-9391ECEFD225}">
      <dgm:prSet/>
      <dgm:spPr/>
      <dgm:t>
        <a:bodyPr/>
        <a:lstStyle/>
        <a:p>
          <a:endParaRPr lang="en-US"/>
        </a:p>
      </dgm:t>
    </dgm:pt>
    <dgm:pt modelId="{4AABDACC-1E41-4DA7-B5C9-6867B5872F6B}" type="sibTrans" cxnId="{A8BA146A-0A2C-4198-A1DF-9391ECEFD225}">
      <dgm:prSet/>
      <dgm:spPr/>
      <dgm:t>
        <a:bodyPr/>
        <a:lstStyle/>
        <a:p>
          <a:endParaRPr lang="en-US"/>
        </a:p>
      </dgm:t>
    </dgm:pt>
    <dgm:pt modelId="{D5283C72-8CA9-4EB9-BC51-C62FB65C82B9}">
      <dgm:prSet/>
      <dgm:spPr/>
      <dgm:t>
        <a:bodyPr/>
        <a:lstStyle/>
        <a:p>
          <a:r>
            <a:rPr lang="en-US" b="1"/>
            <a:t>Scientific and Technical Instruments </a:t>
          </a:r>
          <a:r>
            <a:rPr lang="en-US"/>
            <a:t>– 0.89% Sector Weight. Ex. </a:t>
          </a:r>
          <a:r>
            <a:rPr lang="en-US" b="1" i="1"/>
            <a:t>GRMN</a:t>
          </a:r>
          <a:endParaRPr lang="en-US"/>
        </a:p>
      </dgm:t>
    </dgm:pt>
    <dgm:pt modelId="{87AFA8A6-A59E-4628-B870-C3911B79D23B}" type="parTrans" cxnId="{993A9AEB-3E4B-4C9B-AD78-6ADC229F0576}">
      <dgm:prSet/>
      <dgm:spPr/>
      <dgm:t>
        <a:bodyPr/>
        <a:lstStyle/>
        <a:p>
          <a:endParaRPr lang="en-US"/>
        </a:p>
      </dgm:t>
    </dgm:pt>
    <dgm:pt modelId="{C177B1C5-9A05-4D68-B7E4-DF41049FF7FE}" type="sibTrans" cxnId="{993A9AEB-3E4B-4C9B-AD78-6ADC229F0576}">
      <dgm:prSet/>
      <dgm:spPr/>
      <dgm:t>
        <a:bodyPr/>
        <a:lstStyle/>
        <a:p>
          <a:endParaRPr lang="en-US"/>
        </a:p>
      </dgm:t>
    </dgm:pt>
    <dgm:pt modelId="{7363C159-6CBC-2745-A7C4-E043613C2D74}" type="pres">
      <dgm:prSet presAssocID="{D878DAB2-97DE-4951-91CA-59D8E51A0186}" presName="linear" presStyleCnt="0">
        <dgm:presLayoutVars>
          <dgm:animLvl val="lvl"/>
          <dgm:resizeHandles val="exact"/>
        </dgm:presLayoutVars>
      </dgm:prSet>
      <dgm:spPr/>
    </dgm:pt>
    <dgm:pt modelId="{2FE96A9E-5365-064D-9F5F-D0054A420785}" type="pres">
      <dgm:prSet presAssocID="{799E274C-6CFF-4EB8-AA90-51CF49DD9C37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CC813C0C-BCFB-EA47-853D-A63FD7914FBC}" type="pres">
      <dgm:prSet presAssocID="{9CEE209E-34C4-441A-B96D-3D75C619FB8D}" presName="spacer" presStyleCnt="0"/>
      <dgm:spPr/>
    </dgm:pt>
    <dgm:pt modelId="{71749306-B105-BA4F-8F3B-B23D747A2CAA}" type="pres">
      <dgm:prSet presAssocID="{77534E82-15DD-41FD-902A-B4A7AED0CEC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A7B0C04-4C66-4A44-8AFC-2430922054BB}" type="pres">
      <dgm:prSet presAssocID="{CD74D859-5DC6-4E32-8E96-9784D2C3DD4F}" presName="spacer" presStyleCnt="0"/>
      <dgm:spPr/>
    </dgm:pt>
    <dgm:pt modelId="{96D98ADD-3792-F949-B59E-61D82D91F28D}" type="pres">
      <dgm:prSet presAssocID="{4CD967A0-6BAF-4644-8F88-BD43D76A47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9DFD4F5-8D1F-5943-88A4-92D6847B0981}" type="pres">
      <dgm:prSet presAssocID="{6CFA0F19-80CB-42B1-AF86-694B49ED1BEB}" presName="spacer" presStyleCnt="0"/>
      <dgm:spPr/>
    </dgm:pt>
    <dgm:pt modelId="{BD5D8325-228E-804A-BEF9-900AE47D4679}" type="pres">
      <dgm:prSet presAssocID="{315A35AC-E2C2-43B7-BCA6-1B563AC285A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C2798A8C-3E69-7F46-83A1-C6A7F37921C2}" type="pres">
      <dgm:prSet presAssocID="{4B07285A-626B-4EBD-B24D-E9B5E4B603A0}" presName="spacer" presStyleCnt="0"/>
      <dgm:spPr/>
    </dgm:pt>
    <dgm:pt modelId="{2963104F-62BB-E942-BE5F-90447C3D26C6}" type="pres">
      <dgm:prSet presAssocID="{C562A9DB-3A2A-4B9E-BCD5-17D4363BC2B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1E28BE6-0482-2A40-BA6E-78A15FD368FA}" type="pres">
      <dgm:prSet presAssocID="{A2370AC4-1C45-4BF2-96C0-E3F7953D0709}" presName="spacer" presStyleCnt="0"/>
      <dgm:spPr/>
    </dgm:pt>
    <dgm:pt modelId="{5C9C88F8-667E-C845-A5F7-64C6CAA3FAB7}" type="pres">
      <dgm:prSet presAssocID="{CD51985A-A0F3-42AE-9B61-B33D4F06722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45DE8A9D-2E2B-514F-9F20-F48CB564651F}" type="pres">
      <dgm:prSet presAssocID="{20CA4EA6-8998-4605-ABCC-70118C664B0C}" presName="spacer" presStyleCnt="0"/>
      <dgm:spPr/>
    </dgm:pt>
    <dgm:pt modelId="{46731E18-DC12-F247-ADAA-8DF73D272B6C}" type="pres">
      <dgm:prSet presAssocID="{D85DBAFB-5C34-490D-9668-F0301462449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1024138-F8B6-DF4D-B4FD-1C9A05A3B8CB}" type="pres">
      <dgm:prSet presAssocID="{BE87D1CB-DAC5-479D-BFEE-74B70078A4EE}" presName="spacer" presStyleCnt="0"/>
      <dgm:spPr/>
    </dgm:pt>
    <dgm:pt modelId="{D3C0223B-85D9-FB44-8411-57CEB0C6374D}" type="pres">
      <dgm:prSet presAssocID="{D6AA6AF9-CB4E-45A9-9390-B39DBD45DEC1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43C546D4-3642-8F49-8149-1EAB66B784D0}" type="pres">
      <dgm:prSet presAssocID="{9B0915AC-912A-4B80-BB0D-F87117BBBF75}" presName="spacer" presStyleCnt="0"/>
      <dgm:spPr/>
    </dgm:pt>
    <dgm:pt modelId="{B85B06F3-450C-734D-8FD4-187F0CF13623}" type="pres">
      <dgm:prSet presAssocID="{4B958802-3279-45C9-BC22-8AECE34D81B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EADF5B3C-49E0-7B42-9018-25B701EE10EE}" type="pres">
      <dgm:prSet presAssocID="{4AABDACC-1E41-4DA7-B5C9-6867B5872F6B}" presName="spacer" presStyleCnt="0"/>
      <dgm:spPr/>
    </dgm:pt>
    <dgm:pt modelId="{0023D99F-649A-CA47-8A3A-136A74C8650A}" type="pres">
      <dgm:prSet presAssocID="{D5283C72-8CA9-4EB9-BC51-C62FB65C82B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E6FF1412-A604-F84C-9E5D-48017645EF85}" type="presOf" srcId="{D85DBAFB-5C34-490D-9668-F03014624492}" destId="{46731E18-DC12-F247-ADAA-8DF73D272B6C}" srcOrd="0" destOrd="0" presId="urn:microsoft.com/office/officeart/2005/8/layout/vList2"/>
    <dgm:cxn modelId="{9704F329-131F-D447-B5C3-F180DAA3C518}" type="presOf" srcId="{D878DAB2-97DE-4951-91CA-59D8E51A0186}" destId="{7363C159-6CBC-2745-A7C4-E043613C2D74}" srcOrd="0" destOrd="0" presId="urn:microsoft.com/office/officeart/2005/8/layout/vList2"/>
    <dgm:cxn modelId="{673D433F-C44A-BC46-A2A3-12A7D3B701B2}" type="presOf" srcId="{315A35AC-E2C2-43B7-BCA6-1B563AC285AD}" destId="{BD5D8325-228E-804A-BEF9-900AE47D4679}" srcOrd="0" destOrd="0" presId="urn:microsoft.com/office/officeart/2005/8/layout/vList2"/>
    <dgm:cxn modelId="{C0F1F25E-13D3-EC41-80AE-AD23063B2E43}" type="presOf" srcId="{D6AA6AF9-CB4E-45A9-9390-B39DBD45DEC1}" destId="{D3C0223B-85D9-FB44-8411-57CEB0C6374D}" srcOrd="0" destOrd="0" presId="urn:microsoft.com/office/officeart/2005/8/layout/vList2"/>
    <dgm:cxn modelId="{A8BA146A-0A2C-4198-A1DF-9391ECEFD225}" srcId="{D878DAB2-97DE-4951-91CA-59D8E51A0186}" destId="{4B958802-3279-45C9-BC22-8AECE34D81B8}" srcOrd="8" destOrd="0" parTransId="{1167ADD7-A2D1-42B9-9272-86873BA80C95}" sibTransId="{4AABDACC-1E41-4DA7-B5C9-6867B5872F6B}"/>
    <dgm:cxn modelId="{76ED7470-7D1A-F844-886F-6F0F9D8D0885}" type="presOf" srcId="{4B958802-3279-45C9-BC22-8AECE34D81B8}" destId="{B85B06F3-450C-734D-8FD4-187F0CF13623}" srcOrd="0" destOrd="0" presId="urn:microsoft.com/office/officeart/2005/8/layout/vList2"/>
    <dgm:cxn modelId="{B9C1B478-D15B-4888-B3F2-D7F7E1408AA2}" srcId="{D878DAB2-97DE-4951-91CA-59D8E51A0186}" destId="{C562A9DB-3A2A-4B9E-BCD5-17D4363BC2BD}" srcOrd="4" destOrd="0" parTransId="{C3C602B3-72C3-4A39-9BA0-BB46C4BF660B}" sibTransId="{A2370AC4-1C45-4BF2-96C0-E3F7953D0709}"/>
    <dgm:cxn modelId="{0439437E-4719-44E1-805F-EEF2324DD8C4}" srcId="{D878DAB2-97DE-4951-91CA-59D8E51A0186}" destId="{315A35AC-E2C2-43B7-BCA6-1B563AC285AD}" srcOrd="3" destOrd="0" parTransId="{34937030-41FB-4D1A-8DF7-C6394CDBAD53}" sibTransId="{4B07285A-626B-4EBD-B24D-E9B5E4B603A0}"/>
    <dgm:cxn modelId="{D202EA81-C36F-4133-81E2-7E35B45518D4}" srcId="{D878DAB2-97DE-4951-91CA-59D8E51A0186}" destId="{4CD967A0-6BAF-4644-8F88-BD43D76A47C2}" srcOrd="2" destOrd="0" parTransId="{581073F2-9068-4176-9DD4-54E43E81288D}" sibTransId="{6CFA0F19-80CB-42B1-AF86-694B49ED1BEB}"/>
    <dgm:cxn modelId="{14541F89-B348-6440-A60F-7BA13AA0B8C3}" type="presOf" srcId="{799E274C-6CFF-4EB8-AA90-51CF49DD9C37}" destId="{2FE96A9E-5365-064D-9F5F-D0054A420785}" srcOrd="0" destOrd="0" presId="urn:microsoft.com/office/officeart/2005/8/layout/vList2"/>
    <dgm:cxn modelId="{968C6F8E-0607-8D46-8AF8-B267EF8897CF}" type="presOf" srcId="{D5283C72-8CA9-4EB9-BC51-C62FB65C82B9}" destId="{0023D99F-649A-CA47-8A3A-136A74C8650A}" srcOrd="0" destOrd="0" presId="urn:microsoft.com/office/officeart/2005/8/layout/vList2"/>
    <dgm:cxn modelId="{E2DF5290-777B-488F-8FF4-C0EAEE13A844}" srcId="{D878DAB2-97DE-4951-91CA-59D8E51A0186}" destId="{D6AA6AF9-CB4E-45A9-9390-B39DBD45DEC1}" srcOrd="7" destOrd="0" parTransId="{BF410068-896C-4B52-97FF-BC8A585C4BDF}" sibTransId="{9B0915AC-912A-4B80-BB0D-F87117BBBF75}"/>
    <dgm:cxn modelId="{02583A97-75AA-3C4A-9882-E2F5E9B4492E}" type="presOf" srcId="{C562A9DB-3A2A-4B9E-BCD5-17D4363BC2BD}" destId="{2963104F-62BB-E942-BE5F-90447C3D26C6}" srcOrd="0" destOrd="0" presId="urn:microsoft.com/office/officeart/2005/8/layout/vList2"/>
    <dgm:cxn modelId="{1928E1A1-CB2E-4CDB-B07A-2FBF1CDC57C4}" srcId="{D878DAB2-97DE-4951-91CA-59D8E51A0186}" destId="{CD51985A-A0F3-42AE-9B61-B33D4F06722D}" srcOrd="5" destOrd="0" parTransId="{5237BB1D-FDFD-4525-AA42-B46062FFA14B}" sibTransId="{20CA4EA6-8998-4605-ABCC-70118C664B0C}"/>
    <dgm:cxn modelId="{E5AF46A3-39D8-414D-BF1F-42307A9BBED3}" type="presOf" srcId="{CD51985A-A0F3-42AE-9B61-B33D4F06722D}" destId="{5C9C88F8-667E-C845-A5F7-64C6CAA3FAB7}" srcOrd="0" destOrd="0" presId="urn:microsoft.com/office/officeart/2005/8/layout/vList2"/>
    <dgm:cxn modelId="{CEE6C5B6-135B-4746-B1D7-92523C7BB65E}" srcId="{D878DAB2-97DE-4951-91CA-59D8E51A0186}" destId="{77534E82-15DD-41FD-902A-B4A7AED0CECA}" srcOrd="1" destOrd="0" parTransId="{9F118C8C-E3B8-467A-AAB1-1C6FE6FC2DBC}" sibTransId="{CD74D859-5DC6-4E32-8E96-9784D2C3DD4F}"/>
    <dgm:cxn modelId="{292DF5C3-1AF2-FB4D-B7E5-4DB8C5F59420}" type="presOf" srcId="{4CD967A0-6BAF-4644-8F88-BD43D76A47C2}" destId="{96D98ADD-3792-F949-B59E-61D82D91F28D}" srcOrd="0" destOrd="0" presId="urn:microsoft.com/office/officeart/2005/8/layout/vList2"/>
    <dgm:cxn modelId="{DBC524D4-D491-3349-9609-310D4D459E92}" type="presOf" srcId="{77534E82-15DD-41FD-902A-B4A7AED0CECA}" destId="{71749306-B105-BA4F-8F3B-B23D747A2CAA}" srcOrd="0" destOrd="0" presId="urn:microsoft.com/office/officeart/2005/8/layout/vList2"/>
    <dgm:cxn modelId="{1E353CD8-B038-444D-ACF6-CCA7FF332B9E}" srcId="{D878DAB2-97DE-4951-91CA-59D8E51A0186}" destId="{799E274C-6CFF-4EB8-AA90-51CF49DD9C37}" srcOrd="0" destOrd="0" parTransId="{4A055EBB-1068-4A2E-A56C-90DA7983EBDF}" sibTransId="{9CEE209E-34C4-441A-B96D-3D75C619FB8D}"/>
    <dgm:cxn modelId="{993A9AEB-3E4B-4C9B-AD78-6ADC229F0576}" srcId="{D878DAB2-97DE-4951-91CA-59D8E51A0186}" destId="{D5283C72-8CA9-4EB9-BC51-C62FB65C82B9}" srcOrd="9" destOrd="0" parTransId="{87AFA8A6-A59E-4628-B870-C3911B79D23B}" sibTransId="{C177B1C5-9A05-4D68-B7E4-DF41049FF7FE}"/>
    <dgm:cxn modelId="{F8259EFC-3600-410C-B973-3648BF2CE584}" srcId="{D878DAB2-97DE-4951-91CA-59D8E51A0186}" destId="{D85DBAFB-5C34-490D-9668-F03014624492}" srcOrd="6" destOrd="0" parTransId="{936C072E-008F-4950-8A25-EC84AB6D5E3C}" sibTransId="{BE87D1CB-DAC5-479D-BFEE-74B70078A4EE}"/>
    <dgm:cxn modelId="{D8E54BB0-8DF8-3F45-8C77-4194272D52A7}" type="presParOf" srcId="{7363C159-6CBC-2745-A7C4-E043613C2D74}" destId="{2FE96A9E-5365-064D-9F5F-D0054A420785}" srcOrd="0" destOrd="0" presId="urn:microsoft.com/office/officeart/2005/8/layout/vList2"/>
    <dgm:cxn modelId="{F5CD6BBF-185D-B546-8207-607A657BF688}" type="presParOf" srcId="{7363C159-6CBC-2745-A7C4-E043613C2D74}" destId="{CC813C0C-BCFB-EA47-853D-A63FD7914FBC}" srcOrd="1" destOrd="0" presId="urn:microsoft.com/office/officeart/2005/8/layout/vList2"/>
    <dgm:cxn modelId="{539BD52C-5681-2A48-A985-2474BF928023}" type="presParOf" srcId="{7363C159-6CBC-2745-A7C4-E043613C2D74}" destId="{71749306-B105-BA4F-8F3B-B23D747A2CAA}" srcOrd="2" destOrd="0" presId="urn:microsoft.com/office/officeart/2005/8/layout/vList2"/>
    <dgm:cxn modelId="{7D9FEA04-2B92-6F4E-8138-D13F8D85742A}" type="presParOf" srcId="{7363C159-6CBC-2745-A7C4-E043613C2D74}" destId="{5A7B0C04-4C66-4A44-8AFC-2430922054BB}" srcOrd="3" destOrd="0" presId="urn:microsoft.com/office/officeart/2005/8/layout/vList2"/>
    <dgm:cxn modelId="{19E7A29F-A242-354A-B6E1-6FA6B5257C98}" type="presParOf" srcId="{7363C159-6CBC-2745-A7C4-E043613C2D74}" destId="{96D98ADD-3792-F949-B59E-61D82D91F28D}" srcOrd="4" destOrd="0" presId="urn:microsoft.com/office/officeart/2005/8/layout/vList2"/>
    <dgm:cxn modelId="{7A2101E4-F6F6-CB40-B3AB-7AB7B6E03192}" type="presParOf" srcId="{7363C159-6CBC-2745-A7C4-E043613C2D74}" destId="{99DFD4F5-8D1F-5943-88A4-92D6847B0981}" srcOrd="5" destOrd="0" presId="urn:microsoft.com/office/officeart/2005/8/layout/vList2"/>
    <dgm:cxn modelId="{909F013F-6CFC-2548-8FE8-1032E3C536FC}" type="presParOf" srcId="{7363C159-6CBC-2745-A7C4-E043613C2D74}" destId="{BD5D8325-228E-804A-BEF9-900AE47D4679}" srcOrd="6" destOrd="0" presId="urn:microsoft.com/office/officeart/2005/8/layout/vList2"/>
    <dgm:cxn modelId="{F2EA0C70-5C86-F54D-AC80-93E8877EA947}" type="presParOf" srcId="{7363C159-6CBC-2745-A7C4-E043613C2D74}" destId="{C2798A8C-3E69-7F46-83A1-C6A7F37921C2}" srcOrd="7" destOrd="0" presId="urn:microsoft.com/office/officeart/2005/8/layout/vList2"/>
    <dgm:cxn modelId="{8F34DFF1-339B-E448-8C62-827DD6D8C55C}" type="presParOf" srcId="{7363C159-6CBC-2745-A7C4-E043613C2D74}" destId="{2963104F-62BB-E942-BE5F-90447C3D26C6}" srcOrd="8" destOrd="0" presId="urn:microsoft.com/office/officeart/2005/8/layout/vList2"/>
    <dgm:cxn modelId="{195E86CD-65A0-6F47-9FA0-9D03113C29AA}" type="presParOf" srcId="{7363C159-6CBC-2745-A7C4-E043613C2D74}" destId="{61E28BE6-0482-2A40-BA6E-78A15FD368FA}" srcOrd="9" destOrd="0" presId="urn:microsoft.com/office/officeart/2005/8/layout/vList2"/>
    <dgm:cxn modelId="{6AB3F264-647E-D94C-8C5E-71A43250BA81}" type="presParOf" srcId="{7363C159-6CBC-2745-A7C4-E043613C2D74}" destId="{5C9C88F8-667E-C845-A5F7-64C6CAA3FAB7}" srcOrd="10" destOrd="0" presId="urn:microsoft.com/office/officeart/2005/8/layout/vList2"/>
    <dgm:cxn modelId="{9A7DD687-192D-7F4C-A1EB-50B760C5F182}" type="presParOf" srcId="{7363C159-6CBC-2745-A7C4-E043613C2D74}" destId="{45DE8A9D-2E2B-514F-9F20-F48CB564651F}" srcOrd="11" destOrd="0" presId="urn:microsoft.com/office/officeart/2005/8/layout/vList2"/>
    <dgm:cxn modelId="{DA987E3D-5B08-2745-A64D-ECF7C8E06F71}" type="presParOf" srcId="{7363C159-6CBC-2745-A7C4-E043613C2D74}" destId="{46731E18-DC12-F247-ADAA-8DF73D272B6C}" srcOrd="12" destOrd="0" presId="urn:microsoft.com/office/officeart/2005/8/layout/vList2"/>
    <dgm:cxn modelId="{AC1F5AD7-7FE5-FA49-8EDE-42DB868E391A}" type="presParOf" srcId="{7363C159-6CBC-2745-A7C4-E043613C2D74}" destId="{41024138-F8B6-DF4D-B4FD-1C9A05A3B8CB}" srcOrd="13" destOrd="0" presId="urn:microsoft.com/office/officeart/2005/8/layout/vList2"/>
    <dgm:cxn modelId="{C78F6F71-3611-9742-88D6-D9FF5D915375}" type="presParOf" srcId="{7363C159-6CBC-2745-A7C4-E043613C2D74}" destId="{D3C0223B-85D9-FB44-8411-57CEB0C6374D}" srcOrd="14" destOrd="0" presId="urn:microsoft.com/office/officeart/2005/8/layout/vList2"/>
    <dgm:cxn modelId="{35D900FB-E090-4443-AB4D-055F0FD83BE4}" type="presParOf" srcId="{7363C159-6CBC-2745-A7C4-E043613C2D74}" destId="{43C546D4-3642-8F49-8149-1EAB66B784D0}" srcOrd="15" destOrd="0" presId="urn:microsoft.com/office/officeart/2005/8/layout/vList2"/>
    <dgm:cxn modelId="{979D9555-EFF7-034D-B385-4405A6AB45B4}" type="presParOf" srcId="{7363C159-6CBC-2745-A7C4-E043613C2D74}" destId="{B85B06F3-450C-734D-8FD4-187F0CF13623}" srcOrd="16" destOrd="0" presId="urn:microsoft.com/office/officeart/2005/8/layout/vList2"/>
    <dgm:cxn modelId="{02DBA022-0BA2-1C4F-A125-B4B51529E8C3}" type="presParOf" srcId="{7363C159-6CBC-2745-A7C4-E043613C2D74}" destId="{EADF5B3C-49E0-7B42-9018-25B701EE10EE}" srcOrd="17" destOrd="0" presId="urn:microsoft.com/office/officeart/2005/8/layout/vList2"/>
    <dgm:cxn modelId="{B1787537-2916-9547-AE50-6AF33AF0BC09}" type="presParOf" srcId="{7363C159-6CBC-2745-A7C4-E043613C2D74}" destId="{0023D99F-649A-CA47-8A3A-136A74C8650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06975-A11A-4866-B9C4-5BDC328C197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9629750-3501-4707-8222-172170D1C0D7}">
      <dgm:prSet/>
      <dgm:spPr/>
      <dgm:t>
        <a:bodyPr/>
        <a:lstStyle/>
        <a:p>
          <a:r>
            <a:rPr lang="en-US"/>
            <a:t>When yields </a:t>
          </a:r>
          <a:r>
            <a:rPr lang="en-US" b="1"/>
            <a:t>increase</a:t>
          </a:r>
          <a:r>
            <a:rPr lang="en-US"/>
            <a:t>, Tech valuations </a:t>
          </a:r>
          <a:r>
            <a:rPr lang="en-US" b="1"/>
            <a:t>decline</a:t>
          </a:r>
          <a:r>
            <a:rPr lang="en-US"/>
            <a:t> due to higher discount rates.</a:t>
          </a:r>
        </a:p>
      </dgm:t>
    </dgm:pt>
    <dgm:pt modelId="{4E949554-5C75-40D8-B846-0E767FCC7577}" type="parTrans" cxnId="{0766F7BD-4B65-47EB-A6B9-B1CC0C8511EE}">
      <dgm:prSet/>
      <dgm:spPr/>
      <dgm:t>
        <a:bodyPr/>
        <a:lstStyle/>
        <a:p>
          <a:endParaRPr lang="en-US"/>
        </a:p>
      </dgm:t>
    </dgm:pt>
    <dgm:pt modelId="{FCED8702-D0E5-4EE7-81BC-0A11B5C0FC54}" type="sibTrans" cxnId="{0766F7BD-4B65-47EB-A6B9-B1CC0C8511EE}">
      <dgm:prSet/>
      <dgm:spPr/>
      <dgm:t>
        <a:bodyPr/>
        <a:lstStyle/>
        <a:p>
          <a:endParaRPr lang="en-US"/>
        </a:p>
      </dgm:t>
    </dgm:pt>
    <dgm:pt modelId="{0A565A52-0D81-48D3-81EC-4114027D5EFD}">
      <dgm:prSet/>
      <dgm:spPr/>
      <dgm:t>
        <a:bodyPr/>
        <a:lstStyle/>
        <a:p>
          <a:r>
            <a:rPr lang="en-US"/>
            <a:t>When yields </a:t>
          </a:r>
          <a:r>
            <a:rPr lang="en-US" b="1"/>
            <a:t>fall</a:t>
          </a:r>
          <a:r>
            <a:rPr lang="en-US"/>
            <a:t>, Tech valuations </a:t>
          </a:r>
          <a:r>
            <a:rPr lang="en-US" b="1"/>
            <a:t>expand</a:t>
          </a:r>
          <a:r>
            <a:rPr lang="en-US"/>
            <a:t> — especially for growth-oriented firms.</a:t>
          </a:r>
        </a:p>
      </dgm:t>
    </dgm:pt>
    <dgm:pt modelId="{75A32C40-CE32-4A98-977D-E589BB6BD3B6}" type="parTrans" cxnId="{B3E79F4D-748B-4495-9816-A524E98F3CC1}">
      <dgm:prSet/>
      <dgm:spPr/>
      <dgm:t>
        <a:bodyPr/>
        <a:lstStyle/>
        <a:p>
          <a:endParaRPr lang="en-US"/>
        </a:p>
      </dgm:t>
    </dgm:pt>
    <dgm:pt modelId="{D503BA1E-F95C-43D3-9162-6ECB1CE9A8DD}" type="sibTrans" cxnId="{B3E79F4D-748B-4495-9816-A524E98F3CC1}">
      <dgm:prSet/>
      <dgm:spPr/>
      <dgm:t>
        <a:bodyPr/>
        <a:lstStyle/>
        <a:p>
          <a:endParaRPr lang="en-US"/>
        </a:p>
      </dgm:t>
    </dgm:pt>
    <dgm:pt modelId="{369D12FB-56CC-4F64-8C1E-AD2B76436615}">
      <dgm:prSet/>
      <dgm:spPr/>
      <dgm:t>
        <a:bodyPr/>
        <a:lstStyle/>
        <a:p>
          <a:r>
            <a:rPr lang="en-US"/>
            <a:t>Rate sensitivity stronger than in defensive sectors (e.g., Utilities, Staples).</a:t>
          </a:r>
        </a:p>
      </dgm:t>
    </dgm:pt>
    <dgm:pt modelId="{25854CEF-BF1B-4BCD-8EE9-198C644CB8EE}" type="parTrans" cxnId="{4408666C-2740-43F3-B897-356439F18F11}">
      <dgm:prSet/>
      <dgm:spPr/>
      <dgm:t>
        <a:bodyPr/>
        <a:lstStyle/>
        <a:p>
          <a:endParaRPr lang="en-US"/>
        </a:p>
      </dgm:t>
    </dgm:pt>
    <dgm:pt modelId="{5C271A3D-D416-4676-9752-B1CC03ACED34}" type="sibTrans" cxnId="{4408666C-2740-43F3-B897-356439F18F11}">
      <dgm:prSet/>
      <dgm:spPr/>
      <dgm:t>
        <a:bodyPr/>
        <a:lstStyle/>
        <a:p>
          <a:endParaRPr lang="en-US"/>
        </a:p>
      </dgm:t>
    </dgm:pt>
    <dgm:pt modelId="{083733A9-E471-40A0-9282-51027A4E3517}">
      <dgm:prSet/>
      <dgm:spPr/>
      <dgm:t>
        <a:bodyPr/>
        <a:lstStyle/>
        <a:p>
          <a:r>
            <a:rPr lang="en-US"/>
            <a:t>Reflects </a:t>
          </a:r>
          <a:r>
            <a:rPr lang="en-US" b="1"/>
            <a:t>future-oriented earnings streams</a:t>
          </a:r>
          <a:r>
            <a:rPr lang="en-US"/>
            <a:t> and investor risk appetite.</a:t>
          </a:r>
        </a:p>
      </dgm:t>
    </dgm:pt>
    <dgm:pt modelId="{37D5E9AC-9596-421C-AA8A-14592DE40036}" type="parTrans" cxnId="{BBD73B08-FE09-4DC2-B590-5CD77D17B49C}">
      <dgm:prSet/>
      <dgm:spPr/>
      <dgm:t>
        <a:bodyPr/>
        <a:lstStyle/>
        <a:p>
          <a:endParaRPr lang="en-US"/>
        </a:p>
      </dgm:t>
    </dgm:pt>
    <dgm:pt modelId="{082FDFEF-8867-46A7-9FBA-4DDC0457BA22}" type="sibTrans" cxnId="{BBD73B08-FE09-4DC2-B590-5CD77D17B49C}">
      <dgm:prSet/>
      <dgm:spPr/>
      <dgm:t>
        <a:bodyPr/>
        <a:lstStyle/>
        <a:p>
          <a:endParaRPr lang="en-US"/>
        </a:p>
      </dgm:t>
    </dgm:pt>
    <dgm:pt modelId="{54B595A7-D004-4978-B4D5-67A991C9F41B}">
      <dgm:prSet/>
      <dgm:spPr/>
      <dgm:t>
        <a:bodyPr/>
        <a:lstStyle/>
        <a:p>
          <a:r>
            <a:rPr lang="en-US"/>
            <a:t>Regression validates that Fed rate shifts directly influence Tech equity prices.</a:t>
          </a:r>
        </a:p>
      </dgm:t>
    </dgm:pt>
    <dgm:pt modelId="{8244FFFF-AFA2-4D01-807B-20A6E503BB3A}" type="parTrans" cxnId="{11D53724-3F65-408C-B35F-3D93431C1B50}">
      <dgm:prSet/>
      <dgm:spPr/>
      <dgm:t>
        <a:bodyPr/>
        <a:lstStyle/>
        <a:p>
          <a:endParaRPr lang="en-US"/>
        </a:p>
      </dgm:t>
    </dgm:pt>
    <dgm:pt modelId="{F36930CB-FBCA-4797-ADC2-0F5B2BB6DF11}" type="sibTrans" cxnId="{11D53724-3F65-408C-B35F-3D93431C1B50}">
      <dgm:prSet/>
      <dgm:spPr/>
      <dgm:t>
        <a:bodyPr/>
        <a:lstStyle/>
        <a:p>
          <a:endParaRPr lang="en-US"/>
        </a:p>
      </dgm:t>
    </dgm:pt>
    <dgm:pt modelId="{973B6BA7-B0A9-45E9-9806-C7A14A3C89EA}" type="pres">
      <dgm:prSet presAssocID="{83606975-A11A-4866-B9C4-5BDC328C1974}" presName="root" presStyleCnt="0">
        <dgm:presLayoutVars>
          <dgm:dir/>
          <dgm:resizeHandles val="exact"/>
        </dgm:presLayoutVars>
      </dgm:prSet>
      <dgm:spPr/>
    </dgm:pt>
    <dgm:pt modelId="{5B85905E-8663-4280-BE01-D7D85260212F}" type="pres">
      <dgm:prSet presAssocID="{83606975-A11A-4866-B9C4-5BDC328C1974}" presName="container" presStyleCnt="0">
        <dgm:presLayoutVars>
          <dgm:dir/>
          <dgm:resizeHandles val="exact"/>
        </dgm:presLayoutVars>
      </dgm:prSet>
      <dgm:spPr/>
    </dgm:pt>
    <dgm:pt modelId="{141021EE-B7BB-4762-929D-F3DDA2FB1ABA}" type="pres">
      <dgm:prSet presAssocID="{E9629750-3501-4707-8222-172170D1C0D7}" presName="compNode" presStyleCnt="0"/>
      <dgm:spPr/>
    </dgm:pt>
    <dgm:pt modelId="{686E30F9-79B7-4A8A-A4E4-FF6DAC6A2D0F}" type="pres">
      <dgm:prSet presAssocID="{E9629750-3501-4707-8222-172170D1C0D7}" presName="iconBgRect" presStyleLbl="bgShp" presStyleIdx="0" presStyleCnt="5"/>
      <dgm:spPr/>
    </dgm:pt>
    <dgm:pt modelId="{274F1052-56BC-4F82-AFBA-E0C613C963D7}" type="pres">
      <dgm:prSet presAssocID="{E9629750-3501-4707-8222-172170D1C0D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DF7884FC-62E5-4CD1-99AE-7DD757A9EDE2}" type="pres">
      <dgm:prSet presAssocID="{E9629750-3501-4707-8222-172170D1C0D7}" presName="spaceRect" presStyleCnt="0"/>
      <dgm:spPr/>
    </dgm:pt>
    <dgm:pt modelId="{1A5FAF9D-C94F-41E8-9D3A-53D6F0369C85}" type="pres">
      <dgm:prSet presAssocID="{E9629750-3501-4707-8222-172170D1C0D7}" presName="textRect" presStyleLbl="revTx" presStyleIdx="0" presStyleCnt="5">
        <dgm:presLayoutVars>
          <dgm:chMax val="1"/>
          <dgm:chPref val="1"/>
        </dgm:presLayoutVars>
      </dgm:prSet>
      <dgm:spPr/>
    </dgm:pt>
    <dgm:pt modelId="{A4BB0067-5898-4588-A84F-4F92488CE23B}" type="pres">
      <dgm:prSet presAssocID="{FCED8702-D0E5-4EE7-81BC-0A11B5C0FC54}" presName="sibTrans" presStyleLbl="sibTrans2D1" presStyleIdx="0" presStyleCnt="0"/>
      <dgm:spPr/>
    </dgm:pt>
    <dgm:pt modelId="{92738D2B-24F8-4C32-8F9D-85D7C810B12C}" type="pres">
      <dgm:prSet presAssocID="{0A565A52-0D81-48D3-81EC-4114027D5EFD}" presName="compNode" presStyleCnt="0"/>
      <dgm:spPr/>
    </dgm:pt>
    <dgm:pt modelId="{0382D1AC-AB37-4E34-83CF-C9B60F03B9C9}" type="pres">
      <dgm:prSet presAssocID="{0A565A52-0D81-48D3-81EC-4114027D5EFD}" presName="iconBgRect" presStyleLbl="bgShp" presStyleIdx="1" presStyleCnt="5"/>
      <dgm:spPr/>
    </dgm:pt>
    <dgm:pt modelId="{2D5378F7-DA93-4266-A32A-97FD679B9650}" type="pres">
      <dgm:prSet presAssocID="{0A565A52-0D81-48D3-81EC-4114027D5EF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550B02D-CA73-4CD9-8F85-7CE9F2A80ED8}" type="pres">
      <dgm:prSet presAssocID="{0A565A52-0D81-48D3-81EC-4114027D5EFD}" presName="spaceRect" presStyleCnt="0"/>
      <dgm:spPr/>
    </dgm:pt>
    <dgm:pt modelId="{C3EB0BC6-64E8-4107-9FDB-CFBCB95E051D}" type="pres">
      <dgm:prSet presAssocID="{0A565A52-0D81-48D3-81EC-4114027D5EFD}" presName="textRect" presStyleLbl="revTx" presStyleIdx="1" presStyleCnt="5">
        <dgm:presLayoutVars>
          <dgm:chMax val="1"/>
          <dgm:chPref val="1"/>
        </dgm:presLayoutVars>
      </dgm:prSet>
      <dgm:spPr/>
    </dgm:pt>
    <dgm:pt modelId="{C1D0105D-174A-4DDC-BBEB-925B91A926B4}" type="pres">
      <dgm:prSet presAssocID="{D503BA1E-F95C-43D3-9162-6ECB1CE9A8DD}" presName="sibTrans" presStyleLbl="sibTrans2D1" presStyleIdx="0" presStyleCnt="0"/>
      <dgm:spPr/>
    </dgm:pt>
    <dgm:pt modelId="{5DB32A05-D0C2-4826-AC69-CF31B740DDA6}" type="pres">
      <dgm:prSet presAssocID="{369D12FB-56CC-4F64-8C1E-AD2B76436615}" presName="compNode" presStyleCnt="0"/>
      <dgm:spPr/>
    </dgm:pt>
    <dgm:pt modelId="{F64C0166-B5AF-4864-A68D-F35C61368AA8}" type="pres">
      <dgm:prSet presAssocID="{369D12FB-56CC-4F64-8C1E-AD2B76436615}" presName="iconBgRect" presStyleLbl="bgShp" presStyleIdx="2" presStyleCnt="5"/>
      <dgm:spPr/>
    </dgm:pt>
    <dgm:pt modelId="{FB1DA4A5-1438-44B4-9E56-E37D62F41171}" type="pres">
      <dgm:prSet presAssocID="{369D12FB-56CC-4F64-8C1E-AD2B7643661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6D7620F9-E812-4A65-97B7-D0C5D1CD6FCE}" type="pres">
      <dgm:prSet presAssocID="{369D12FB-56CC-4F64-8C1E-AD2B76436615}" presName="spaceRect" presStyleCnt="0"/>
      <dgm:spPr/>
    </dgm:pt>
    <dgm:pt modelId="{9400C2D9-BA53-49AC-BA63-6D515FC09964}" type="pres">
      <dgm:prSet presAssocID="{369D12FB-56CC-4F64-8C1E-AD2B76436615}" presName="textRect" presStyleLbl="revTx" presStyleIdx="2" presStyleCnt="5">
        <dgm:presLayoutVars>
          <dgm:chMax val="1"/>
          <dgm:chPref val="1"/>
        </dgm:presLayoutVars>
      </dgm:prSet>
      <dgm:spPr/>
    </dgm:pt>
    <dgm:pt modelId="{D618D3DD-4CE3-4658-A05F-02AA6B1C1424}" type="pres">
      <dgm:prSet presAssocID="{5C271A3D-D416-4676-9752-B1CC03ACED34}" presName="sibTrans" presStyleLbl="sibTrans2D1" presStyleIdx="0" presStyleCnt="0"/>
      <dgm:spPr/>
    </dgm:pt>
    <dgm:pt modelId="{385728B6-25D4-4A86-B0AF-4EECDBAB1D28}" type="pres">
      <dgm:prSet presAssocID="{083733A9-E471-40A0-9282-51027A4E3517}" presName="compNode" presStyleCnt="0"/>
      <dgm:spPr/>
    </dgm:pt>
    <dgm:pt modelId="{9860DF08-8A17-4057-9335-37A089CAA0F2}" type="pres">
      <dgm:prSet presAssocID="{083733A9-E471-40A0-9282-51027A4E3517}" presName="iconBgRect" presStyleLbl="bgShp" presStyleIdx="3" presStyleCnt="5"/>
      <dgm:spPr/>
    </dgm:pt>
    <dgm:pt modelId="{DE216400-F5D4-45AD-9578-F82C66D0F438}" type="pres">
      <dgm:prSet presAssocID="{083733A9-E471-40A0-9282-51027A4E35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EACAE4A-38DA-439A-8C42-A14B2354420D}" type="pres">
      <dgm:prSet presAssocID="{083733A9-E471-40A0-9282-51027A4E3517}" presName="spaceRect" presStyleCnt="0"/>
      <dgm:spPr/>
    </dgm:pt>
    <dgm:pt modelId="{4EDB45E9-26CB-4112-9656-DA7D09C165E7}" type="pres">
      <dgm:prSet presAssocID="{083733A9-E471-40A0-9282-51027A4E3517}" presName="textRect" presStyleLbl="revTx" presStyleIdx="3" presStyleCnt="5">
        <dgm:presLayoutVars>
          <dgm:chMax val="1"/>
          <dgm:chPref val="1"/>
        </dgm:presLayoutVars>
      </dgm:prSet>
      <dgm:spPr/>
    </dgm:pt>
    <dgm:pt modelId="{73288C15-2F21-4E71-BB72-A1CEBD224EF4}" type="pres">
      <dgm:prSet presAssocID="{082FDFEF-8867-46A7-9FBA-4DDC0457BA22}" presName="sibTrans" presStyleLbl="sibTrans2D1" presStyleIdx="0" presStyleCnt="0"/>
      <dgm:spPr/>
    </dgm:pt>
    <dgm:pt modelId="{FEAAC4EB-94E9-4667-A207-877E1666E90B}" type="pres">
      <dgm:prSet presAssocID="{54B595A7-D004-4978-B4D5-67A991C9F41B}" presName="compNode" presStyleCnt="0"/>
      <dgm:spPr/>
    </dgm:pt>
    <dgm:pt modelId="{FC20C4B9-A131-4C60-BB69-CDEFD5266AF3}" type="pres">
      <dgm:prSet presAssocID="{54B595A7-D004-4978-B4D5-67A991C9F41B}" presName="iconBgRect" presStyleLbl="bgShp" presStyleIdx="4" presStyleCnt="5"/>
      <dgm:spPr/>
    </dgm:pt>
    <dgm:pt modelId="{55976920-5A8F-445F-8045-83C0804DE6A5}" type="pres">
      <dgm:prSet presAssocID="{54B595A7-D004-4978-B4D5-67A991C9F41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1943DEB-AD56-4DEB-B638-C3BD1E6C9188}" type="pres">
      <dgm:prSet presAssocID="{54B595A7-D004-4978-B4D5-67A991C9F41B}" presName="spaceRect" presStyleCnt="0"/>
      <dgm:spPr/>
    </dgm:pt>
    <dgm:pt modelId="{CE28310E-A6D7-4266-9940-E84C9EF10399}" type="pres">
      <dgm:prSet presAssocID="{54B595A7-D004-4978-B4D5-67A991C9F41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BD73B08-FE09-4DC2-B590-5CD77D17B49C}" srcId="{83606975-A11A-4866-B9C4-5BDC328C1974}" destId="{083733A9-E471-40A0-9282-51027A4E3517}" srcOrd="3" destOrd="0" parTransId="{37D5E9AC-9596-421C-AA8A-14592DE40036}" sibTransId="{082FDFEF-8867-46A7-9FBA-4DDC0457BA22}"/>
    <dgm:cxn modelId="{11D53724-3F65-408C-B35F-3D93431C1B50}" srcId="{83606975-A11A-4866-B9C4-5BDC328C1974}" destId="{54B595A7-D004-4978-B4D5-67A991C9F41B}" srcOrd="4" destOrd="0" parTransId="{8244FFFF-AFA2-4D01-807B-20A6E503BB3A}" sibTransId="{F36930CB-FBCA-4797-ADC2-0F5B2BB6DF11}"/>
    <dgm:cxn modelId="{295A0F2C-08EB-4900-B340-AD0C0E255805}" type="presOf" srcId="{FCED8702-D0E5-4EE7-81BC-0A11B5C0FC54}" destId="{A4BB0067-5898-4588-A84F-4F92488CE23B}" srcOrd="0" destOrd="0" presId="urn:microsoft.com/office/officeart/2018/2/layout/IconCircleList"/>
    <dgm:cxn modelId="{40064637-FB50-410A-8FEB-2F9C0CC93466}" type="presOf" srcId="{D503BA1E-F95C-43D3-9162-6ECB1CE9A8DD}" destId="{C1D0105D-174A-4DDC-BBEB-925B91A926B4}" srcOrd="0" destOrd="0" presId="urn:microsoft.com/office/officeart/2018/2/layout/IconCircleList"/>
    <dgm:cxn modelId="{1608765D-06F1-46FB-9D3C-E91BDAB1F2B5}" type="presOf" srcId="{54B595A7-D004-4978-B4D5-67A991C9F41B}" destId="{CE28310E-A6D7-4266-9940-E84C9EF10399}" srcOrd="0" destOrd="0" presId="urn:microsoft.com/office/officeart/2018/2/layout/IconCircleList"/>
    <dgm:cxn modelId="{4408666C-2740-43F3-B897-356439F18F11}" srcId="{83606975-A11A-4866-B9C4-5BDC328C1974}" destId="{369D12FB-56CC-4F64-8C1E-AD2B76436615}" srcOrd="2" destOrd="0" parTransId="{25854CEF-BF1B-4BCD-8EE9-198C644CB8EE}" sibTransId="{5C271A3D-D416-4676-9752-B1CC03ACED34}"/>
    <dgm:cxn modelId="{B3E79F4D-748B-4495-9816-A524E98F3CC1}" srcId="{83606975-A11A-4866-B9C4-5BDC328C1974}" destId="{0A565A52-0D81-48D3-81EC-4114027D5EFD}" srcOrd="1" destOrd="0" parTransId="{75A32C40-CE32-4A98-977D-E589BB6BD3B6}" sibTransId="{D503BA1E-F95C-43D3-9162-6ECB1CE9A8DD}"/>
    <dgm:cxn modelId="{1EF92452-5DBE-4007-A82F-E795931A5465}" type="presOf" srcId="{0A565A52-0D81-48D3-81EC-4114027D5EFD}" destId="{C3EB0BC6-64E8-4107-9FDB-CFBCB95E051D}" srcOrd="0" destOrd="0" presId="urn:microsoft.com/office/officeart/2018/2/layout/IconCircleList"/>
    <dgm:cxn modelId="{62775754-8106-457F-A8EC-14F1AF59C894}" type="presOf" srcId="{83606975-A11A-4866-B9C4-5BDC328C1974}" destId="{973B6BA7-B0A9-45E9-9806-C7A14A3C89EA}" srcOrd="0" destOrd="0" presId="urn:microsoft.com/office/officeart/2018/2/layout/IconCircleList"/>
    <dgm:cxn modelId="{6C0EFA59-F857-49A2-9CBB-0974BE7F64F0}" type="presOf" srcId="{082FDFEF-8867-46A7-9FBA-4DDC0457BA22}" destId="{73288C15-2F21-4E71-BB72-A1CEBD224EF4}" srcOrd="0" destOrd="0" presId="urn:microsoft.com/office/officeart/2018/2/layout/IconCircleList"/>
    <dgm:cxn modelId="{009E2195-AF99-45E0-A8BE-2889ECD38265}" type="presOf" srcId="{E9629750-3501-4707-8222-172170D1C0D7}" destId="{1A5FAF9D-C94F-41E8-9D3A-53D6F0369C85}" srcOrd="0" destOrd="0" presId="urn:microsoft.com/office/officeart/2018/2/layout/IconCircleList"/>
    <dgm:cxn modelId="{0766F7BD-4B65-47EB-A6B9-B1CC0C8511EE}" srcId="{83606975-A11A-4866-B9C4-5BDC328C1974}" destId="{E9629750-3501-4707-8222-172170D1C0D7}" srcOrd="0" destOrd="0" parTransId="{4E949554-5C75-40D8-B846-0E767FCC7577}" sibTransId="{FCED8702-D0E5-4EE7-81BC-0A11B5C0FC54}"/>
    <dgm:cxn modelId="{1022BBDF-EFC7-49A3-86B5-663BE7138DE7}" type="presOf" srcId="{5C271A3D-D416-4676-9752-B1CC03ACED34}" destId="{D618D3DD-4CE3-4658-A05F-02AA6B1C1424}" srcOrd="0" destOrd="0" presId="urn:microsoft.com/office/officeart/2018/2/layout/IconCircleList"/>
    <dgm:cxn modelId="{7BBF64F1-A5D5-4984-BC2E-E9C9608244BE}" type="presOf" srcId="{083733A9-E471-40A0-9282-51027A4E3517}" destId="{4EDB45E9-26CB-4112-9656-DA7D09C165E7}" srcOrd="0" destOrd="0" presId="urn:microsoft.com/office/officeart/2018/2/layout/IconCircleList"/>
    <dgm:cxn modelId="{963043FD-AEBB-4EF0-8BC6-B2B2CE5A6769}" type="presOf" srcId="{369D12FB-56CC-4F64-8C1E-AD2B76436615}" destId="{9400C2D9-BA53-49AC-BA63-6D515FC09964}" srcOrd="0" destOrd="0" presId="urn:microsoft.com/office/officeart/2018/2/layout/IconCircleList"/>
    <dgm:cxn modelId="{3CC679F7-7408-4060-8E04-3C6BBE839929}" type="presParOf" srcId="{973B6BA7-B0A9-45E9-9806-C7A14A3C89EA}" destId="{5B85905E-8663-4280-BE01-D7D85260212F}" srcOrd="0" destOrd="0" presId="urn:microsoft.com/office/officeart/2018/2/layout/IconCircleList"/>
    <dgm:cxn modelId="{4A24D305-C959-4578-AF8E-9A4213560A72}" type="presParOf" srcId="{5B85905E-8663-4280-BE01-D7D85260212F}" destId="{141021EE-B7BB-4762-929D-F3DDA2FB1ABA}" srcOrd="0" destOrd="0" presId="urn:microsoft.com/office/officeart/2018/2/layout/IconCircleList"/>
    <dgm:cxn modelId="{0659A6FC-28F0-4E38-86DB-DBF8F72A9A32}" type="presParOf" srcId="{141021EE-B7BB-4762-929D-F3DDA2FB1ABA}" destId="{686E30F9-79B7-4A8A-A4E4-FF6DAC6A2D0F}" srcOrd="0" destOrd="0" presId="urn:microsoft.com/office/officeart/2018/2/layout/IconCircleList"/>
    <dgm:cxn modelId="{4296AB96-9C97-4A10-BB4B-6683E7804924}" type="presParOf" srcId="{141021EE-B7BB-4762-929D-F3DDA2FB1ABA}" destId="{274F1052-56BC-4F82-AFBA-E0C613C963D7}" srcOrd="1" destOrd="0" presId="urn:microsoft.com/office/officeart/2018/2/layout/IconCircleList"/>
    <dgm:cxn modelId="{EDC8E2A6-71AC-480E-9B42-A815BE5484EF}" type="presParOf" srcId="{141021EE-B7BB-4762-929D-F3DDA2FB1ABA}" destId="{DF7884FC-62E5-4CD1-99AE-7DD757A9EDE2}" srcOrd="2" destOrd="0" presId="urn:microsoft.com/office/officeart/2018/2/layout/IconCircleList"/>
    <dgm:cxn modelId="{26A78092-8A11-487B-A581-5ECFE197C007}" type="presParOf" srcId="{141021EE-B7BB-4762-929D-F3DDA2FB1ABA}" destId="{1A5FAF9D-C94F-41E8-9D3A-53D6F0369C85}" srcOrd="3" destOrd="0" presId="urn:microsoft.com/office/officeart/2018/2/layout/IconCircleList"/>
    <dgm:cxn modelId="{55093AFA-A9ED-478E-975B-2ED31F3F6383}" type="presParOf" srcId="{5B85905E-8663-4280-BE01-D7D85260212F}" destId="{A4BB0067-5898-4588-A84F-4F92488CE23B}" srcOrd="1" destOrd="0" presId="urn:microsoft.com/office/officeart/2018/2/layout/IconCircleList"/>
    <dgm:cxn modelId="{D1C46379-5597-4194-8D92-7D7C21F7ED24}" type="presParOf" srcId="{5B85905E-8663-4280-BE01-D7D85260212F}" destId="{92738D2B-24F8-4C32-8F9D-85D7C810B12C}" srcOrd="2" destOrd="0" presId="urn:microsoft.com/office/officeart/2018/2/layout/IconCircleList"/>
    <dgm:cxn modelId="{27DE5744-886F-40F9-A13B-F2B8C08D7E02}" type="presParOf" srcId="{92738D2B-24F8-4C32-8F9D-85D7C810B12C}" destId="{0382D1AC-AB37-4E34-83CF-C9B60F03B9C9}" srcOrd="0" destOrd="0" presId="urn:microsoft.com/office/officeart/2018/2/layout/IconCircleList"/>
    <dgm:cxn modelId="{C767D331-AC35-490A-8EEF-5D86E721A9D4}" type="presParOf" srcId="{92738D2B-24F8-4C32-8F9D-85D7C810B12C}" destId="{2D5378F7-DA93-4266-A32A-97FD679B9650}" srcOrd="1" destOrd="0" presId="urn:microsoft.com/office/officeart/2018/2/layout/IconCircleList"/>
    <dgm:cxn modelId="{91DC4309-5335-4D03-90C0-59189BC4D97F}" type="presParOf" srcId="{92738D2B-24F8-4C32-8F9D-85D7C810B12C}" destId="{7550B02D-CA73-4CD9-8F85-7CE9F2A80ED8}" srcOrd="2" destOrd="0" presId="urn:microsoft.com/office/officeart/2018/2/layout/IconCircleList"/>
    <dgm:cxn modelId="{7DE3FDB5-7FA3-4804-B84D-4354B2BAC8CF}" type="presParOf" srcId="{92738D2B-24F8-4C32-8F9D-85D7C810B12C}" destId="{C3EB0BC6-64E8-4107-9FDB-CFBCB95E051D}" srcOrd="3" destOrd="0" presId="urn:microsoft.com/office/officeart/2018/2/layout/IconCircleList"/>
    <dgm:cxn modelId="{7A61EE53-140B-4703-8917-0689F4E832EF}" type="presParOf" srcId="{5B85905E-8663-4280-BE01-D7D85260212F}" destId="{C1D0105D-174A-4DDC-BBEB-925B91A926B4}" srcOrd="3" destOrd="0" presId="urn:microsoft.com/office/officeart/2018/2/layout/IconCircleList"/>
    <dgm:cxn modelId="{A9F2A22E-1896-41CB-AD9B-22282DF3ACDA}" type="presParOf" srcId="{5B85905E-8663-4280-BE01-D7D85260212F}" destId="{5DB32A05-D0C2-4826-AC69-CF31B740DDA6}" srcOrd="4" destOrd="0" presId="urn:microsoft.com/office/officeart/2018/2/layout/IconCircleList"/>
    <dgm:cxn modelId="{465D0D3A-0058-442B-A94C-FB6449628382}" type="presParOf" srcId="{5DB32A05-D0C2-4826-AC69-CF31B740DDA6}" destId="{F64C0166-B5AF-4864-A68D-F35C61368AA8}" srcOrd="0" destOrd="0" presId="urn:microsoft.com/office/officeart/2018/2/layout/IconCircleList"/>
    <dgm:cxn modelId="{DF860A6D-1FF6-4568-9D17-3C28D19AD846}" type="presParOf" srcId="{5DB32A05-D0C2-4826-AC69-CF31B740DDA6}" destId="{FB1DA4A5-1438-44B4-9E56-E37D62F41171}" srcOrd="1" destOrd="0" presId="urn:microsoft.com/office/officeart/2018/2/layout/IconCircleList"/>
    <dgm:cxn modelId="{CE2BF509-2471-4FF7-98E9-E86B897DD935}" type="presParOf" srcId="{5DB32A05-D0C2-4826-AC69-CF31B740DDA6}" destId="{6D7620F9-E812-4A65-97B7-D0C5D1CD6FCE}" srcOrd="2" destOrd="0" presId="urn:microsoft.com/office/officeart/2018/2/layout/IconCircleList"/>
    <dgm:cxn modelId="{B354D5D4-2041-4B04-B7AD-7EAEAA39EB4E}" type="presParOf" srcId="{5DB32A05-D0C2-4826-AC69-CF31B740DDA6}" destId="{9400C2D9-BA53-49AC-BA63-6D515FC09964}" srcOrd="3" destOrd="0" presId="urn:microsoft.com/office/officeart/2018/2/layout/IconCircleList"/>
    <dgm:cxn modelId="{BFD8A701-B606-4804-9506-F46D3A585335}" type="presParOf" srcId="{5B85905E-8663-4280-BE01-D7D85260212F}" destId="{D618D3DD-4CE3-4658-A05F-02AA6B1C1424}" srcOrd="5" destOrd="0" presId="urn:microsoft.com/office/officeart/2018/2/layout/IconCircleList"/>
    <dgm:cxn modelId="{8F125F95-BB08-451A-AB02-93437BB851BF}" type="presParOf" srcId="{5B85905E-8663-4280-BE01-D7D85260212F}" destId="{385728B6-25D4-4A86-B0AF-4EECDBAB1D28}" srcOrd="6" destOrd="0" presId="urn:microsoft.com/office/officeart/2018/2/layout/IconCircleList"/>
    <dgm:cxn modelId="{42A3EF95-F770-4533-9CB6-72D4C368E4A8}" type="presParOf" srcId="{385728B6-25D4-4A86-B0AF-4EECDBAB1D28}" destId="{9860DF08-8A17-4057-9335-37A089CAA0F2}" srcOrd="0" destOrd="0" presId="urn:microsoft.com/office/officeart/2018/2/layout/IconCircleList"/>
    <dgm:cxn modelId="{3F832C6A-5EE5-4E1E-B658-DF00980B0F44}" type="presParOf" srcId="{385728B6-25D4-4A86-B0AF-4EECDBAB1D28}" destId="{DE216400-F5D4-45AD-9578-F82C66D0F438}" srcOrd="1" destOrd="0" presId="urn:microsoft.com/office/officeart/2018/2/layout/IconCircleList"/>
    <dgm:cxn modelId="{3E46A672-03D7-4257-9DCD-606070F598CA}" type="presParOf" srcId="{385728B6-25D4-4A86-B0AF-4EECDBAB1D28}" destId="{DEACAE4A-38DA-439A-8C42-A14B2354420D}" srcOrd="2" destOrd="0" presId="urn:microsoft.com/office/officeart/2018/2/layout/IconCircleList"/>
    <dgm:cxn modelId="{5B2E02A4-00CF-427A-8A2C-B9EDC61ABB4D}" type="presParOf" srcId="{385728B6-25D4-4A86-B0AF-4EECDBAB1D28}" destId="{4EDB45E9-26CB-4112-9656-DA7D09C165E7}" srcOrd="3" destOrd="0" presId="urn:microsoft.com/office/officeart/2018/2/layout/IconCircleList"/>
    <dgm:cxn modelId="{5D1811DA-999F-4627-AF34-8F22580D4D5C}" type="presParOf" srcId="{5B85905E-8663-4280-BE01-D7D85260212F}" destId="{73288C15-2F21-4E71-BB72-A1CEBD224EF4}" srcOrd="7" destOrd="0" presId="urn:microsoft.com/office/officeart/2018/2/layout/IconCircleList"/>
    <dgm:cxn modelId="{6829F5E5-3C2D-44A7-9963-DA9553F3D0E9}" type="presParOf" srcId="{5B85905E-8663-4280-BE01-D7D85260212F}" destId="{FEAAC4EB-94E9-4667-A207-877E1666E90B}" srcOrd="8" destOrd="0" presId="urn:microsoft.com/office/officeart/2018/2/layout/IconCircleList"/>
    <dgm:cxn modelId="{A71BD2D3-F218-4280-AE09-EADF4F8FCBE7}" type="presParOf" srcId="{FEAAC4EB-94E9-4667-A207-877E1666E90B}" destId="{FC20C4B9-A131-4C60-BB69-CDEFD5266AF3}" srcOrd="0" destOrd="0" presId="urn:microsoft.com/office/officeart/2018/2/layout/IconCircleList"/>
    <dgm:cxn modelId="{D215F4A6-78CB-4163-8ED3-30A403A0D133}" type="presParOf" srcId="{FEAAC4EB-94E9-4667-A207-877E1666E90B}" destId="{55976920-5A8F-445F-8045-83C0804DE6A5}" srcOrd="1" destOrd="0" presId="urn:microsoft.com/office/officeart/2018/2/layout/IconCircleList"/>
    <dgm:cxn modelId="{66241058-5C76-4CAC-B926-133F00A5D844}" type="presParOf" srcId="{FEAAC4EB-94E9-4667-A207-877E1666E90B}" destId="{91943DEB-AD56-4DEB-B638-C3BD1E6C9188}" srcOrd="2" destOrd="0" presId="urn:microsoft.com/office/officeart/2018/2/layout/IconCircleList"/>
    <dgm:cxn modelId="{09EDFDF7-E279-4C29-B015-90BA1505BFAF}" type="presParOf" srcId="{FEAAC4EB-94E9-4667-A207-877E1666E90B}" destId="{CE28310E-A6D7-4266-9940-E84C9EF1039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DDE27-1548-437C-8327-01FA38B5329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29E964-0AB2-40B0-A5C4-309095065C98}">
      <dgm:prSet/>
      <dgm:spPr/>
      <dgm:t>
        <a:bodyPr/>
        <a:lstStyle/>
        <a:p>
          <a:r>
            <a:rPr lang="en-US" b="1"/>
            <a:t>Free Cash Flow Margin (% of sales):</a:t>
          </a:r>
          <a:r>
            <a:rPr lang="en-US"/>
            <a:t> 20–25% sector average</a:t>
          </a:r>
        </a:p>
      </dgm:t>
    </dgm:pt>
    <dgm:pt modelId="{9C542AD6-11BC-4D3B-A333-73C977F4BD36}" type="parTrans" cxnId="{591DFBC0-C6D3-4AFC-A03E-79732C14142F}">
      <dgm:prSet/>
      <dgm:spPr/>
      <dgm:t>
        <a:bodyPr/>
        <a:lstStyle/>
        <a:p>
          <a:endParaRPr lang="en-US"/>
        </a:p>
      </dgm:t>
    </dgm:pt>
    <dgm:pt modelId="{EE30E5E2-7273-4478-A05A-47D1A8773B3C}" type="sibTrans" cxnId="{591DFBC0-C6D3-4AFC-A03E-79732C14142F}">
      <dgm:prSet/>
      <dgm:spPr/>
      <dgm:t>
        <a:bodyPr/>
        <a:lstStyle/>
        <a:p>
          <a:endParaRPr lang="en-US"/>
        </a:p>
      </dgm:t>
    </dgm:pt>
    <dgm:pt modelId="{E04DF65B-2E27-4691-BFD2-9108300F3A06}">
      <dgm:prSet/>
      <dgm:spPr/>
      <dgm:t>
        <a:bodyPr/>
        <a:lstStyle/>
        <a:p>
          <a:r>
            <a:rPr lang="en-US" b="1"/>
            <a:t>CapEx (% of sales):</a:t>
          </a:r>
          <a:r>
            <a:rPr lang="en-US"/>
            <a:t> 5–7% (higher for semis/foundries)</a:t>
          </a:r>
        </a:p>
      </dgm:t>
    </dgm:pt>
    <dgm:pt modelId="{DEA916D5-3D37-40A7-A043-B37543E59D09}" type="parTrans" cxnId="{76125B4F-52E0-4A76-BF9A-3FE8FFA5C01F}">
      <dgm:prSet/>
      <dgm:spPr/>
      <dgm:t>
        <a:bodyPr/>
        <a:lstStyle/>
        <a:p>
          <a:endParaRPr lang="en-US"/>
        </a:p>
      </dgm:t>
    </dgm:pt>
    <dgm:pt modelId="{07D0BE82-0EFD-4B49-9F07-596A0D50FA7B}" type="sibTrans" cxnId="{76125B4F-52E0-4A76-BF9A-3FE8FFA5C01F}">
      <dgm:prSet/>
      <dgm:spPr/>
      <dgm:t>
        <a:bodyPr/>
        <a:lstStyle/>
        <a:p>
          <a:endParaRPr lang="en-US"/>
        </a:p>
      </dgm:t>
    </dgm:pt>
    <dgm:pt modelId="{184E4B5A-B50A-4262-AE90-E19A0F2A158E}">
      <dgm:prSet/>
      <dgm:spPr/>
      <dgm:t>
        <a:bodyPr/>
        <a:lstStyle/>
        <a:p>
          <a:r>
            <a:rPr lang="en-US" b="1"/>
            <a:t>Cash Usage:</a:t>
          </a:r>
          <a:r>
            <a:rPr lang="en-US"/>
            <a:t> Share buybacks, R&amp;D reinvestment, acquisitions</a:t>
          </a:r>
        </a:p>
      </dgm:t>
    </dgm:pt>
    <dgm:pt modelId="{633811FB-E61A-4BDC-8DCD-87E443380820}" type="parTrans" cxnId="{2F8D37E4-FA11-40FF-9EC1-A2556D648913}">
      <dgm:prSet/>
      <dgm:spPr/>
      <dgm:t>
        <a:bodyPr/>
        <a:lstStyle/>
        <a:p>
          <a:endParaRPr lang="en-US"/>
        </a:p>
      </dgm:t>
    </dgm:pt>
    <dgm:pt modelId="{AE36788A-C00F-4B66-BA93-2927BCE4D3D2}" type="sibTrans" cxnId="{2F8D37E4-FA11-40FF-9EC1-A2556D648913}">
      <dgm:prSet/>
      <dgm:spPr/>
      <dgm:t>
        <a:bodyPr/>
        <a:lstStyle/>
        <a:p>
          <a:endParaRPr lang="en-US"/>
        </a:p>
      </dgm:t>
    </dgm:pt>
    <dgm:pt modelId="{F09B3971-20E4-48E7-840B-D276C3EF7373}">
      <dgm:prSet/>
      <dgm:spPr/>
      <dgm:t>
        <a:bodyPr/>
        <a:lstStyle/>
        <a:p>
          <a:r>
            <a:rPr lang="en-US" b="1"/>
            <a:t>Net Cash Flow Trend:</a:t>
          </a:r>
          <a:r>
            <a:rPr lang="en-US"/>
            <a:t> Positive → Tech is a </a:t>
          </a:r>
          <a:r>
            <a:rPr lang="en-US" i="1"/>
            <a:t>net generator</a:t>
          </a:r>
          <a:r>
            <a:rPr lang="en-US"/>
            <a:t> of cash</a:t>
          </a:r>
        </a:p>
      </dgm:t>
    </dgm:pt>
    <dgm:pt modelId="{A3495F0E-0FAE-419C-846F-C5AE954FBA52}" type="parTrans" cxnId="{95ABC884-DF00-41B8-AE69-436B3A578168}">
      <dgm:prSet/>
      <dgm:spPr/>
      <dgm:t>
        <a:bodyPr/>
        <a:lstStyle/>
        <a:p>
          <a:endParaRPr lang="en-US"/>
        </a:p>
      </dgm:t>
    </dgm:pt>
    <dgm:pt modelId="{08338913-F699-4D71-ACD9-84D69F1175DE}" type="sibTrans" cxnId="{95ABC884-DF00-41B8-AE69-436B3A578168}">
      <dgm:prSet/>
      <dgm:spPr/>
      <dgm:t>
        <a:bodyPr/>
        <a:lstStyle/>
        <a:p>
          <a:endParaRPr lang="en-US"/>
        </a:p>
      </dgm:t>
    </dgm:pt>
    <dgm:pt modelId="{5AB92FF2-E405-46EE-A559-2373F7E23CA9}" type="pres">
      <dgm:prSet presAssocID="{BF6DDE27-1548-437C-8327-01FA38B5329B}" presName="linear" presStyleCnt="0">
        <dgm:presLayoutVars>
          <dgm:animLvl val="lvl"/>
          <dgm:resizeHandles val="exact"/>
        </dgm:presLayoutVars>
      </dgm:prSet>
      <dgm:spPr/>
    </dgm:pt>
    <dgm:pt modelId="{DA2D61EF-9DF7-43EA-BF47-C001F07BD53A}" type="pres">
      <dgm:prSet presAssocID="{CD29E964-0AB2-40B0-A5C4-309095065C9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43F054-712B-46B2-AF0B-34FB93FA49AC}" type="pres">
      <dgm:prSet presAssocID="{EE30E5E2-7273-4478-A05A-47D1A8773B3C}" presName="spacer" presStyleCnt="0"/>
      <dgm:spPr/>
    </dgm:pt>
    <dgm:pt modelId="{B243A864-E728-4E35-89F5-DE869FBBAABD}" type="pres">
      <dgm:prSet presAssocID="{E04DF65B-2E27-4691-BFD2-9108300F3A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72645F-EDC9-48D1-B315-A952E2E43EE4}" type="pres">
      <dgm:prSet presAssocID="{07D0BE82-0EFD-4B49-9F07-596A0D50FA7B}" presName="spacer" presStyleCnt="0"/>
      <dgm:spPr/>
    </dgm:pt>
    <dgm:pt modelId="{507D8041-841C-4366-A2AE-D02C31D8720C}" type="pres">
      <dgm:prSet presAssocID="{184E4B5A-B50A-4262-AE90-E19A0F2A15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49F90-1FF7-4340-8C2A-9B69E5207466}" type="pres">
      <dgm:prSet presAssocID="{AE36788A-C00F-4B66-BA93-2927BCE4D3D2}" presName="spacer" presStyleCnt="0"/>
      <dgm:spPr/>
    </dgm:pt>
    <dgm:pt modelId="{D44190B7-A49F-4FC0-999F-9A86E330A40D}" type="pres">
      <dgm:prSet presAssocID="{F09B3971-20E4-48E7-840B-D276C3EF73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381610-FB59-48F3-AB46-E2EAEA4072C6}" type="presOf" srcId="{CD29E964-0AB2-40B0-A5C4-309095065C98}" destId="{DA2D61EF-9DF7-43EA-BF47-C001F07BD53A}" srcOrd="0" destOrd="0" presId="urn:microsoft.com/office/officeart/2005/8/layout/vList2"/>
    <dgm:cxn modelId="{FBBB913D-9740-440B-90FD-60FA5442B9CC}" type="presOf" srcId="{F09B3971-20E4-48E7-840B-D276C3EF7373}" destId="{D44190B7-A49F-4FC0-999F-9A86E330A40D}" srcOrd="0" destOrd="0" presId="urn:microsoft.com/office/officeart/2005/8/layout/vList2"/>
    <dgm:cxn modelId="{0BBABD65-782E-4BBB-A9DC-4C5E6101D727}" type="presOf" srcId="{E04DF65B-2E27-4691-BFD2-9108300F3A06}" destId="{B243A864-E728-4E35-89F5-DE869FBBAABD}" srcOrd="0" destOrd="0" presId="urn:microsoft.com/office/officeart/2005/8/layout/vList2"/>
    <dgm:cxn modelId="{76125B4F-52E0-4A76-BF9A-3FE8FFA5C01F}" srcId="{BF6DDE27-1548-437C-8327-01FA38B5329B}" destId="{E04DF65B-2E27-4691-BFD2-9108300F3A06}" srcOrd="1" destOrd="0" parTransId="{DEA916D5-3D37-40A7-A043-B37543E59D09}" sibTransId="{07D0BE82-0EFD-4B49-9F07-596A0D50FA7B}"/>
    <dgm:cxn modelId="{BACED776-3A64-402F-81FE-43AA86696B0A}" type="presOf" srcId="{184E4B5A-B50A-4262-AE90-E19A0F2A158E}" destId="{507D8041-841C-4366-A2AE-D02C31D8720C}" srcOrd="0" destOrd="0" presId="urn:microsoft.com/office/officeart/2005/8/layout/vList2"/>
    <dgm:cxn modelId="{95ABC884-DF00-41B8-AE69-436B3A578168}" srcId="{BF6DDE27-1548-437C-8327-01FA38B5329B}" destId="{F09B3971-20E4-48E7-840B-D276C3EF7373}" srcOrd="3" destOrd="0" parTransId="{A3495F0E-0FAE-419C-846F-C5AE954FBA52}" sibTransId="{08338913-F699-4D71-ACD9-84D69F1175DE}"/>
    <dgm:cxn modelId="{2C3CAE8D-02C1-4DCE-ABF4-C2A9048E0E26}" type="presOf" srcId="{BF6DDE27-1548-437C-8327-01FA38B5329B}" destId="{5AB92FF2-E405-46EE-A559-2373F7E23CA9}" srcOrd="0" destOrd="0" presId="urn:microsoft.com/office/officeart/2005/8/layout/vList2"/>
    <dgm:cxn modelId="{591DFBC0-C6D3-4AFC-A03E-79732C14142F}" srcId="{BF6DDE27-1548-437C-8327-01FA38B5329B}" destId="{CD29E964-0AB2-40B0-A5C4-309095065C98}" srcOrd="0" destOrd="0" parTransId="{9C542AD6-11BC-4D3B-A333-73C977F4BD36}" sibTransId="{EE30E5E2-7273-4478-A05A-47D1A8773B3C}"/>
    <dgm:cxn modelId="{2F8D37E4-FA11-40FF-9EC1-A2556D648913}" srcId="{BF6DDE27-1548-437C-8327-01FA38B5329B}" destId="{184E4B5A-B50A-4262-AE90-E19A0F2A158E}" srcOrd="2" destOrd="0" parTransId="{633811FB-E61A-4BDC-8DCD-87E443380820}" sibTransId="{AE36788A-C00F-4B66-BA93-2927BCE4D3D2}"/>
    <dgm:cxn modelId="{B8E27F70-0E31-45D1-8451-634050089648}" type="presParOf" srcId="{5AB92FF2-E405-46EE-A559-2373F7E23CA9}" destId="{DA2D61EF-9DF7-43EA-BF47-C001F07BD53A}" srcOrd="0" destOrd="0" presId="urn:microsoft.com/office/officeart/2005/8/layout/vList2"/>
    <dgm:cxn modelId="{6D06210F-269A-4A44-8BC3-1D6E48A69045}" type="presParOf" srcId="{5AB92FF2-E405-46EE-A559-2373F7E23CA9}" destId="{5F43F054-712B-46B2-AF0B-34FB93FA49AC}" srcOrd="1" destOrd="0" presId="urn:microsoft.com/office/officeart/2005/8/layout/vList2"/>
    <dgm:cxn modelId="{C2694D50-31FA-4630-8DEE-806D147E261E}" type="presParOf" srcId="{5AB92FF2-E405-46EE-A559-2373F7E23CA9}" destId="{B243A864-E728-4E35-89F5-DE869FBBAABD}" srcOrd="2" destOrd="0" presId="urn:microsoft.com/office/officeart/2005/8/layout/vList2"/>
    <dgm:cxn modelId="{9876BF3B-518D-48E3-A1B3-8596E43F883D}" type="presParOf" srcId="{5AB92FF2-E405-46EE-A559-2373F7E23CA9}" destId="{3572645F-EDC9-48D1-B315-A952E2E43EE4}" srcOrd="3" destOrd="0" presId="urn:microsoft.com/office/officeart/2005/8/layout/vList2"/>
    <dgm:cxn modelId="{9E8FFE9F-1EF4-4AE7-B8A2-E8FE2DD140D2}" type="presParOf" srcId="{5AB92FF2-E405-46EE-A559-2373F7E23CA9}" destId="{507D8041-841C-4366-A2AE-D02C31D8720C}" srcOrd="4" destOrd="0" presId="urn:microsoft.com/office/officeart/2005/8/layout/vList2"/>
    <dgm:cxn modelId="{98701C0E-6DB5-4BAC-80AE-197C3A1180DC}" type="presParOf" srcId="{5AB92FF2-E405-46EE-A559-2373F7E23CA9}" destId="{82349F90-1FF7-4340-8C2A-9B69E5207466}" srcOrd="5" destOrd="0" presId="urn:microsoft.com/office/officeart/2005/8/layout/vList2"/>
    <dgm:cxn modelId="{DA91C97A-0CD8-499F-81DD-7B6B0E10120C}" type="presParOf" srcId="{5AB92FF2-E405-46EE-A559-2373F7E23CA9}" destId="{D44190B7-A49F-4FC0-999F-9A86E330A4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0D7A-D4CC-AC4F-923E-40F1EE766D77}">
      <dsp:nvSpPr>
        <dsp:cNvPr id="0" name=""/>
        <dsp:cNvSpPr/>
      </dsp:nvSpPr>
      <dsp:spPr>
        <a:xfrm>
          <a:off x="0" y="4497462"/>
          <a:ext cx="10653579" cy="590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Our Recommendation</a:t>
          </a:r>
          <a:endParaRPr lang="en-US" sz="2000" kern="1200"/>
        </a:p>
      </dsp:txBody>
      <dsp:txXfrm>
        <a:off x="0" y="4497462"/>
        <a:ext cx="10653579" cy="590289"/>
      </dsp:txXfrm>
    </dsp:sp>
    <dsp:sp modelId="{D3C48758-94C0-2D4E-B8BB-0D772E92DBD0}">
      <dsp:nvSpPr>
        <dsp:cNvPr id="0" name=""/>
        <dsp:cNvSpPr/>
      </dsp:nvSpPr>
      <dsp:spPr>
        <a:xfrm rot="10800000">
          <a:off x="0" y="3598451"/>
          <a:ext cx="10653579" cy="9078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Valuation Analysis</a:t>
          </a:r>
          <a:endParaRPr lang="en-US" sz="2000" kern="1200"/>
        </a:p>
      </dsp:txBody>
      <dsp:txXfrm rot="10800000">
        <a:off x="0" y="3598451"/>
        <a:ext cx="10653579" cy="589903"/>
      </dsp:txXfrm>
    </dsp:sp>
    <dsp:sp modelId="{C0C8D617-5F05-F449-BC9B-59CDA5F88F8F}">
      <dsp:nvSpPr>
        <dsp:cNvPr id="0" name=""/>
        <dsp:cNvSpPr/>
      </dsp:nvSpPr>
      <dsp:spPr>
        <a:xfrm rot="10800000">
          <a:off x="0" y="2699440"/>
          <a:ext cx="10653579" cy="9078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Financial Analysis</a:t>
          </a:r>
          <a:endParaRPr lang="en-US" sz="2000" kern="1200"/>
        </a:p>
      </dsp:txBody>
      <dsp:txXfrm rot="10800000">
        <a:off x="0" y="2699440"/>
        <a:ext cx="10653579" cy="589903"/>
      </dsp:txXfrm>
    </dsp:sp>
    <dsp:sp modelId="{E6A19877-943F-5745-A499-9088FF60FFDA}">
      <dsp:nvSpPr>
        <dsp:cNvPr id="0" name=""/>
        <dsp:cNvSpPr/>
      </dsp:nvSpPr>
      <dsp:spPr>
        <a:xfrm rot="10800000">
          <a:off x="0" y="1800429"/>
          <a:ext cx="10653579" cy="9078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Economic Analysis</a:t>
          </a:r>
          <a:endParaRPr lang="en-US" sz="2000" kern="1200"/>
        </a:p>
      </dsp:txBody>
      <dsp:txXfrm rot="10800000">
        <a:off x="0" y="1800429"/>
        <a:ext cx="10653579" cy="589903"/>
      </dsp:txXfrm>
    </dsp:sp>
    <dsp:sp modelId="{88DC4403-5A8D-CD48-9C0A-77F1FC3A634F}">
      <dsp:nvSpPr>
        <dsp:cNvPr id="0" name=""/>
        <dsp:cNvSpPr/>
      </dsp:nvSpPr>
      <dsp:spPr>
        <a:xfrm rot="10800000">
          <a:off x="0" y="901418"/>
          <a:ext cx="10653579" cy="9078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Business Analysis</a:t>
          </a:r>
          <a:endParaRPr lang="en-US" sz="2000" kern="1200"/>
        </a:p>
      </dsp:txBody>
      <dsp:txXfrm rot="10800000">
        <a:off x="0" y="901418"/>
        <a:ext cx="10653579" cy="589903"/>
      </dsp:txXfrm>
    </dsp:sp>
    <dsp:sp modelId="{C147B53E-107F-B44B-8734-4A182EF1126E}">
      <dsp:nvSpPr>
        <dsp:cNvPr id="0" name=""/>
        <dsp:cNvSpPr/>
      </dsp:nvSpPr>
      <dsp:spPr>
        <a:xfrm rot="10800000">
          <a:off x="0" y="2407"/>
          <a:ext cx="10653579" cy="9078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Overview of the S&amp;P 500 and Sector</a:t>
          </a:r>
          <a:endParaRPr lang="en-US" sz="2000" kern="1200"/>
        </a:p>
      </dsp:txBody>
      <dsp:txXfrm rot="10800000">
        <a:off x="0" y="2407"/>
        <a:ext cx="10653579" cy="589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96A9E-5365-064D-9F5F-D0054A420785}">
      <dsp:nvSpPr>
        <dsp:cNvPr id="0" name=""/>
        <dsp:cNvSpPr/>
      </dsp:nvSpPr>
      <dsp:spPr>
        <a:xfrm>
          <a:off x="0" y="562182"/>
          <a:ext cx="7452029" cy="442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Semiconductors </a:t>
          </a:r>
          <a:r>
            <a:rPr lang="en-US" sz="1800" kern="1200"/>
            <a:t>– 32.79% Sector Weight.  Ex. </a:t>
          </a:r>
          <a:r>
            <a:rPr lang="en-US" sz="1800" b="1" i="1" kern="1200"/>
            <a:t>NVDA, AMD, INTC, AVGO</a:t>
          </a:r>
          <a:endParaRPr lang="en-US" sz="1800" kern="1200"/>
        </a:p>
      </dsp:txBody>
      <dsp:txXfrm>
        <a:off x="21589" y="583771"/>
        <a:ext cx="7408851" cy="399082"/>
      </dsp:txXfrm>
    </dsp:sp>
    <dsp:sp modelId="{71749306-B105-BA4F-8F3B-B23D747A2CAA}">
      <dsp:nvSpPr>
        <dsp:cNvPr id="0" name=""/>
        <dsp:cNvSpPr/>
      </dsp:nvSpPr>
      <dsp:spPr>
        <a:xfrm>
          <a:off x="0" y="1056282"/>
          <a:ext cx="7452029" cy="442260"/>
        </a:xfrm>
        <a:prstGeom prst="roundRect">
          <a:avLst/>
        </a:prstGeom>
        <a:solidFill>
          <a:schemeClr val="accent2">
            <a:hueOff val="630570"/>
            <a:satOff val="1708"/>
            <a:lumOff val="-13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Software – Infrastructure </a:t>
          </a:r>
          <a:r>
            <a:rPr lang="en-US" sz="1800" kern="1200"/>
            <a:t>- 26.67% Sector Weight.  Ex. </a:t>
          </a:r>
          <a:r>
            <a:rPr lang="en-US" sz="1800" b="1" i="1" kern="1200"/>
            <a:t>MSFT, ORCL</a:t>
          </a:r>
          <a:endParaRPr lang="en-US" sz="1800" kern="1200"/>
        </a:p>
      </dsp:txBody>
      <dsp:txXfrm>
        <a:off x="21589" y="1077871"/>
        <a:ext cx="7408851" cy="399082"/>
      </dsp:txXfrm>
    </dsp:sp>
    <dsp:sp modelId="{96D98ADD-3792-F949-B59E-61D82D91F28D}">
      <dsp:nvSpPr>
        <dsp:cNvPr id="0" name=""/>
        <dsp:cNvSpPr/>
      </dsp:nvSpPr>
      <dsp:spPr>
        <a:xfrm>
          <a:off x="0" y="1550382"/>
          <a:ext cx="7452029" cy="442260"/>
        </a:xfrm>
        <a:prstGeom prst="roundRect">
          <a:avLst/>
        </a:prstGeom>
        <a:solidFill>
          <a:schemeClr val="accent2">
            <a:hueOff val="1261139"/>
            <a:satOff val="3417"/>
            <a:lumOff val="-27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Consumer Electronics </a:t>
          </a:r>
          <a:r>
            <a:rPr lang="en-US" sz="1800" kern="1200"/>
            <a:t>– 16.38% Sector Weight.   Ex. </a:t>
          </a:r>
          <a:r>
            <a:rPr lang="en-US" sz="1800" b="1" i="1" kern="1200"/>
            <a:t>AAPL</a:t>
          </a:r>
          <a:endParaRPr lang="en-US" sz="1800" kern="1200"/>
        </a:p>
      </dsp:txBody>
      <dsp:txXfrm>
        <a:off x="21589" y="1571971"/>
        <a:ext cx="7408851" cy="399082"/>
      </dsp:txXfrm>
    </dsp:sp>
    <dsp:sp modelId="{BD5D8325-228E-804A-BEF9-900AE47D4679}">
      <dsp:nvSpPr>
        <dsp:cNvPr id="0" name=""/>
        <dsp:cNvSpPr/>
      </dsp:nvSpPr>
      <dsp:spPr>
        <a:xfrm>
          <a:off x="0" y="2044482"/>
          <a:ext cx="7452029" cy="442260"/>
        </a:xfrm>
        <a:prstGeom prst="roundRect">
          <a:avLst/>
        </a:prstGeom>
        <a:solidFill>
          <a:schemeClr val="accent2">
            <a:hueOff val="1891709"/>
            <a:satOff val="5125"/>
            <a:lumOff val="-40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Software – Application </a:t>
          </a:r>
          <a:r>
            <a:rPr lang="en-US" sz="1800" kern="1200"/>
            <a:t>- 10.56% Sector Weight.   Ex. </a:t>
          </a:r>
          <a:r>
            <a:rPr lang="en-US" sz="1800" b="1" i="1" kern="1200"/>
            <a:t>UBER, CRM</a:t>
          </a:r>
          <a:endParaRPr lang="en-US" sz="1800" kern="1200"/>
        </a:p>
      </dsp:txBody>
      <dsp:txXfrm>
        <a:off x="21589" y="2066071"/>
        <a:ext cx="7408851" cy="399082"/>
      </dsp:txXfrm>
    </dsp:sp>
    <dsp:sp modelId="{2963104F-62BB-E942-BE5F-90447C3D26C6}">
      <dsp:nvSpPr>
        <dsp:cNvPr id="0" name=""/>
        <dsp:cNvSpPr/>
      </dsp:nvSpPr>
      <dsp:spPr>
        <a:xfrm>
          <a:off x="0" y="2538582"/>
          <a:ext cx="7452029" cy="442260"/>
        </a:xfrm>
        <a:prstGeom prst="roundRect">
          <a:avLst/>
        </a:prstGeom>
        <a:solidFill>
          <a:schemeClr val="accent2">
            <a:hueOff val="2522279"/>
            <a:satOff val="6833"/>
            <a:lumOff val="-54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Information Technology Services </a:t>
          </a:r>
          <a:r>
            <a:rPr lang="en-US" sz="1800" kern="1200"/>
            <a:t>– 3.31% Sector Weight. Ex. </a:t>
          </a:r>
          <a:r>
            <a:rPr lang="en-US" sz="1800" b="1" i="1" kern="1200"/>
            <a:t>IBM</a:t>
          </a:r>
          <a:endParaRPr lang="en-US" sz="1800" kern="1200"/>
        </a:p>
      </dsp:txBody>
      <dsp:txXfrm>
        <a:off x="21589" y="2560171"/>
        <a:ext cx="7408851" cy="399082"/>
      </dsp:txXfrm>
    </dsp:sp>
    <dsp:sp modelId="{5C9C88F8-667E-C845-A5F7-64C6CAA3FAB7}">
      <dsp:nvSpPr>
        <dsp:cNvPr id="0" name=""/>
        <dsp:cNvSpPr/>
      </dsp:nvSpPr>
      <dsp:spPr>
        <a:xfrm>
          <a:off x="0" y="3032682"/>
          <a:ext cx="7452029" cy="442260"/>
        </a:xfrm>
        <a:prstGeom prst="roundRect">
          <a:avLst/>
        </a:prstGeom>
        <a:solidFill>
          <a:schemeClr val="accent2">
            <a:hueOff val="3152849"/>
            <a:satOff val="8542"/>
            <a:lumOff val="-67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Semiconductor Equipment </a:t>
          </a:r>
          <a:r>
            <a:rPr lang="en-US" sz="1800" kern="1200"/>
            <a:t>– 2.56% Sector Weight.  Ex. </a:t>
          </a:r>
          <a:r>
            <a:rPr lang="en-US" sz="1800" b="1" i="1" kern="1200"/>
            <a:t>AMAT</a:t>
          </a:r>
          <a:endParaRPr lang="en-US" sz="1800" kern="1200"/>
        </a:p>
      </dsp:txBody>
      <dsp:txXfrm>
        <a:off x="21589" y="3054271"/>
        <a:ext cx="7408851" cy="399082"/>
      </dsp:txXfrm>
    </dsp:sp>
    <dsp:sp modelId="{46731E18-DC12-F247-ADAA-8DF73D272B6C}">
      <dsp:nvSpPr>
        <dsp:cNvPr id="0" name=""/>
        <dsp:cNvSpPr/>
      </dsp:nvSpPr>
      <dsp:spPr>
        <a:xfrm>
          <a:off x="0" y="3526782"/>
          <a:ext cx="7452029" cy="442260"/>
        </a:xfrm>
        <a:prstGeom prst="roundRect">
          <a:avLst/>
        </a:prstGeom>
        <a:solidFill>
          <a:schemeClr val="accent2">
            <a:hueOff val="3783419"/>
            <a:satOff val="10250"/>
            <a:lumOff val="-81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Computer Hardware </a:t>
          </a:r>
          <a:r>
            <a:rPr lang="en-US" sz="1800" kern="1200"/>
            <a:t>– 2.32% Sector Weight.  Ex. </a:t>
          </a:r>
          <a:r>
            <a:rPr lang="en-US" sz="1800" b="1" i="1" kern="1200"/>
            <a:t>DELL</a:t>
          </a:r>
          <a:endParaRPr lang="en-US" sz="1800" kern="1200"/>
        </a:p>
      </dsp:txBody>
      <dsp:txXfrm>
        <a:off x="21589" y="3548371"/>
        <a:ext cx="7408851" cy="399082"/>
      </dsp:txXfrm>
    </dsp:sp>
    <dsp:sp modelId="{D3C0223B-85D9-FB44-8411-57CEB0C6374D}">
      <dsp:nvSpPr>
        <dsp:cNvPr id="0" name=""/>
        <dsp:cNvSpPr/>
      </dsp:nvSpPr>
      <dsp:spPr>
        <a:xfrm>
          <a:off x="0" y="4020882"/>
          <a:ext cx="7452029" cy="442260"/>
        </a:xfrm>
        <a:prstGeom prst="roundRect">
          <a:avLst/>
        </a:prstGeom>
        <a:solidFill>
          <a:schemeClr val="accent2">
            <a:hueOff val="4413988"/>
            <a:satOff val="11958"/>
            <a:lumOff val="-94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Communication Equipment </a:t>
          </a:r>
          <a:r>
            <a:rPr lang="en-US" sz="1800" kern="1200"/>
            <a:t>– 2.29% Sector Weight.  Ex. </a:t>
          </a:r>
          <a:r>
            <a:rPr lang="en-US" sz="1800" b="1" i="1" kern="1200"/>
            <a:t>CSCO</a:t>
          </a:r>
          <a:endParaRPr lang="en-US" sz="1800" kern="1200"/>
        </a:p>
      </dsp:txBody>
      <dsp:txXfrm>
        <a:off x="21589" y="4042471"/>
        <a:ext cx="7408851" cy="399082"/>
      </dsp:txXfrm>
    </dsp:sp>
    <dsp:sp modelId="{B85B06F3-450C-734D-8FD4-187F0CF13623}">
      <dsp:nvSpPr>
        <dsp:cNvPr id="0" name=""/>
        <dsp:cNvSpPr/>
      </dsp:nvSpPr>
      <dsp:spPr>
        <a:xfrm>
          <a:off x="0" y="4514982"/>
          <a:ext cx="7452029" cy="442260"/>
        </a:xfrm>
        <a:prstGeom prst="roundRect">
          <a:avLst/>
        </a:prstGeom>
        <a:solidFill>
          <a:schemeClr val="accent2">
            <a:hueOff val="5044558"/>
            <a:satOff val="13667"/>
            <a:lumOff val="-108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Electronic Components </a:t>
          </a:r>
          <a:r>
            <a:rPr lang="en-US" sz="1800" kern="1200"/>
            <a:t>– 1.87% Sector Weight. Ex. </a:t>
          </a:r>
          <a:r>
            <a:rPr lang="en-US" sz="1800" b="1" i="1" kern="1200"/>
            <a:t>APH</a:t>
          </a:r>
          <a:endParaRPr lang="en-US" sz="1800" kern="1200"/>
        </a:p>
      </dsp:txBody>
      <dsp:txXfrm>
        <a:off x="21589" y="4536571"/>
        <a:ext cx="7408851" cy="399082"/>
      </dsp:txXfrm>
    </dsp:sp>
    <dsp:sp modelId="{0023D99F-649A-CA47-8A3A-136A74C8650A}">
      <dsp:nvSpPr>
        <dsp:cNvPr id="0" name=""/>
        <dsp:cNvSpPr/>
      </dsp:nvSpPr>
      <dsp:spPr>
        <a:xfrm>
          <a:off x="0" y="5009082"/>
          <a:ext cx="7452029" cy="442260"/>
        </a:xfrm>
        <a:prstGeom prst="roundRect">
          <a:avLst/>
        </a:prstGeom>
        <a:solidFill>
          <a:schemeClr val="accent2">
            <a:hueOff val="5675128"/>
            <a:satOff val="15375"/>
            <a:lumOff val="-1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Scientific and Technical Instruments </a:t>
          </a:r>
          <a:r>
            <a:rPr lang="en-US" sz="1800" kern="1200"/>
            <a:t>– 0.89% Sector Weight. Ex. </a:t>
          </a:r>
          <a:r>
            <a:rPr lang="en-US" sz="1800" b="1" i="1" kern="1200"/>
            <a:t>GRMN</a:t>
          </a:r>
          <a:endParaRPr lang="en-US" sz="1800" kern="1200"/>
        </a:p>
      </dsp:txBody>
      <dsp:txXfrm>
        <a:off x="21589" y="5030671"/>
        <a:ext cx="7408851" cy="399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E30F9-79B7-4A8A-A4E4-FF6DAC6A2D0F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F1052-56BC-4F82-AFBA-E0C613C963D7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FAF9D-C94F-41E8-9D3A-53D6F0369C85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 yields </a:t>
          </a:r>
          <a:r>
            <a:rPr lang="en-US" sz="1600" b="1" kern="1200"/>
            <a:t>increase</a:t>
          </a:r>
          <a:r>
            <a:rPr lang="en-US" sz="1600" kern="1200"/>
            <a:t>, Tech valuations </a:t>
          </a:r>
          <a:r>
            <a:rPr lang="en-US" sz="1600" b="1" kern="1200"/>
            <a:t>decline</a:t>
          </a:r>
          <a:r>
            <a:rPr lang="en-US" sz="1600" kern="1200"/>
            <a:t> due to higher discount rates.</a:t>
          </a:r>
        </a:p>
      </dsp:txBody>
      <dsp:txXfrm>
        <a:off x="1312541" y="828340"/>
        <a:ext cx="2148945" cy="911674"/>
      </dsp:txXfrm>
    </dsp:sp>
    <dsp:sp modelId="{0382D1AC-AB37-4E34-83CF-C9B60F03B9C9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378F7-DA93-4266-A32A-97FD679B9650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B0BC6-64E8-4107-9FDB-CFBCB95E051D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 yields </a:t>
          </a:r>
          <a:r>
            <a:rPr lang="en-US" sz="1600" b="1" kern="1200"/>
            <a:t>fall</a:t>
          </a:r>
          <a:r>
            <a:rPr lang="en-US" sz="1600" kern="1200"/>
            <a:t>, Tech valuations </a:t>
          </a:r>
          <a:r>
            <a:rPr lang="en-US" sz="1600" b="1" kern="1200"/>
            <a:t>expand</a:t>
          </a:r>
          <a:r>
            <a:rPr lang="en-US" sz="1600" kern="1200"/>
            <a:t> — especially for growth-oriented firms.</a:t>
          </a:r>
        </a:p>
      </dsp:txBody>
      <dsp:txXfrm>
        <a:off x="4942957" y="828340"/>
        <a:ext cx="2148945" cy="911674"/>
      </dsp:txXfrm>
    </dsp:sp>
    <dsp:sp modelId="{F64C0166-B5AF-4864-A68D-F35C61368AA8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DA4A5-1438-44B4-9E56-E37D62F41171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0C2D9-BA53-49AC-BA63-6D515FC09964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Rate sensitivity stronger than in defensive sectors (e.g., Utilities, Staples).</a:t>
          </a:r>
        </a:p>
      </dsp:txBody>
      <dsp:txXfrm>
        <a:off x="8573374" y="828340"/>
        <a:ext cx="2148945" cy="911674"/>
      </dsp:txXfrm>
    </dsp:sp>
    <dsp:sp modelId="{9860DF08-8A17-4057-9335-37A089CAA0F2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16400-F5D4-45AD-9578-F82C66D0F438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B45E9-26CB-4112-9656-DA7D09C165E7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Reflects </a:t>
          </a:r>
          <a:r>
            <a:rPr lang="en-US" sz="1600" b="1" kern="1200"/>
            <a:t>future-oriented earnings streams</a:t>
          </a:r>
          <a:r>
            <a:rPr lang="en-US" sz="1600" kern="1200"/>
            <a:t> and investor risk appetite.</a:t>
          </a:r>
        </a:p>
      </dsp:txBody>
      <dsp:txXfrm>
        <a:off x="1312541" y="2452790"/>
        <a:ext cx="2148945" cy="911674"/>
      </dsp:txXfrm>
    </dsp:sp>
    <dsp:sp modelId="{FC20C4B9-A131-4C60-BB69-CDEFD5266AF3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76920-5A8F-445F-8045-83C0804DE6A5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8310E-A6D7-4266-9940-E84C9EF10399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Regression validates that Fed rate shifts directly influence Tech equity prices.</a:t>
          </a:r>
        </a:p>
      </dsp:txBody>
      <dsp:txXfrm>
        <a:off x="4942957" y="2452790"/>
        <a:ext cx="2148945" cy="911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D61EF-9DF7-43EA-BF47-C001F07BD53A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Free Cash Flow Margin (% of sales):</a:t>
          </a:r>
          <a:r>
            <a:rPr lang="en-US" sz="3200" kern="1200"/>
            <a:t> 20–25% sector average</a:t>
          </a:r>
        </a:p>
      </dsp:txBody>
      <dsp:txXfrm>
        <a:off x="62141" y="104940"/>
        <a:ext cx="6542551" cy="1148678"/>
      </dsp:txXfrm>
    </dsp:sp>
    <dsp:sp modelId="{B243A864-E728-4E35-89F5-DE869FBBAABD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5720238"/>
                <a:satOff val="7661"/>
                <a:lumOff val="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20238"/>
                <a:satOff val="7661"/>
                <a:lumOff val="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20238"/>
                <a:satOff val="7661"/>
                <a:lumOff val="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CapEx (% of sales):</a:t>
          </a:r>
          <a:r>
            <a:rPr lang="en-US" sz="3200" kern="1200"/>
            <a:t> 5–7% (higher for semis/foundries)</a:t>
          </a:r>
        </a:p>
      </dsp:txBody>
      <dsp:txXfrm>
        <a:off x="62141" y="1470060"/>
        <a:ext cx="6542551" cy="1148678"/>
      </dsp:txXfrm>
    </dsp:sp>
    <dsp:sp modelId="{507D8041-841C-4366-A2AE-D02C31D8720C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11440476"/>
                <a:satOff val="15322"/>
                <a:lumOff val="10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440476"/>
                <a:satOff val="15322"/>
                <a:lumOff val="10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440476"/>
                <a:satOff val="15322"/>
                <a:lumOff val="10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Cash Usage:</a:t>
          </a:r>
          <a:r>
            <a:rPr lang="en-US" sz="3200" kern="1200"/>
            <a:t> Share buybacks, R&amp;D reinvestment, acquisitions</a:t>
          </a:r>
        </a:p>
      </dsp:txBody>
      <dsp:txXfrm>
        <a:off x="62141" y="2835181"/>
        <a:ext cx="6542551" cy="1148678"/>
      </dsp:txXfrm>
    </dsp:sp>
    <dsp:sp modelId="{D44190B7-A49F-4FC0-999F-9A86E330A40D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17160714"/>
                <a:satOff val="22983"/>
                <a:lumOff val="1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160714"/>
                <a:satOff val="22983"/>
                <a:lumOff val="1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160714"/>
                <a:satOff val="22983"/>
                <a:lumOff val="1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Net Cash Flow Trend:</a:t>
          </a:r>
          <a:r>
            <a:rPr lang="en-US" sz="3200" kern="1200"/>
            <a:t> Positive → Tech is a </a:t>
          </a:r>
          <a:r>
            <a:rPr lang="en-US" sz="3200" i="1" kern="1200"/>
            <a:t>net generator</a:t>
          </a:r>
          <a:r>
            <a:rPr lang="en-US" sz="3200" kern="1200"/>
            <a:t> of cash</a:t>
          </a:r>
        </a:p>
      </dsp:txBody>
      <dsp:txXfrm>
        <a:off x="62141" y="4200301"/>
        <a:ext cx="6542551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12A2-539D-644B-9332-2D0B22E7EF98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C8AC0-AE4B-164F-B520-66C93E25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C8AC0-AE4B-164F-B520-66C93E25B4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Important for industries like semiconductors and software – infrastructure that have a rapid demand for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C8AC0-AE4B-164F-B520-66C93E25B4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C8AC0-AE4B-164F-B520-66C93E25B4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2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C8AC0-AE4B-164F-B520-66C93E25B4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C8AC0-AE4B-164F-B520-66C93E25B4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85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39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34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99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66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78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0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01010 data lines to infinity">
            <a:extLst>
              <a:ext uri="{FF2B5EF4-FFF2-40B4-BE49-F238E27FC236}">
                <a16:creationId xmlns:a16="http://schemas.microsoft.com/office/drawing/2014/main" id="{E0EC908D-59E7-9EAE-3006-AE0FB230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2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DC66F-C83C-9AFA-647D-716CE1168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219" y="898373"/>
            <a:ext cx="447054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800"/>
              <a:t>Information Technology Sector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98D36-A9D4-0B0B-178C-3C93703ED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2646" y="4495013"/>
            <a:ext cx="4116410" cy="138684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l"/>
            <a:r>
              <a:rPr lang="en-US" sz="2200"/>
              <a:t>By Matthew Mullee, John Mckenna, Ethan Liang, and Jerry Liu</a:t>
            </a:r>
          </a:p>
        </p:txBody>
      </p:sp>
    </p:spTree>
    <p:extLst>
      <p:ext uri="{BB962C8B-B14F-4D97-AF65-F5344CB8AC3E}">
        <p14:creationId xmlns:p14="http://schemas.microsoft.com/office/powerpoint/2010/main" val="330428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80F9-1BCD-8DEF-5666-41868837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Porter’s 5 Forces Analysis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BD2314-E2A0-5125-59E6-0FE7D9514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45493"/>
              </p:ext>
            </p:extLst>
          </p:nvPr>
        </p:nvGraphicFramePr>
        <p:xfrm>
          <a:off x="556591" y="1490869"/>
          <a:ext cx="11111946" cy="523514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703982">
                  <a:extLst>
                    <a:ext uri="{9D8B030D-6E8A-4147-A177-3AD203B41FA5}">
                      <a16:colId xmlns:a16="http://schemas.microsoft.com/office/drawing/2014/main" val="1759810929"/>
                    </a:ext>
                  </a:extLst>
                </a:gridCol>
                <a:gridCol w="3703982">
                  <a:extLst>
                    <a:ext uri="{9D8B030D-6E8A-4147-A177-3AD203B41FA5}">
                      <a16:colId xmlns:a16="http://schemas.microsoft.com/office/drawing/2014/main" val="1462527707"/>
                    </a:ext>
                  </a:extLst>
                </a:gridCol>
                <a:gridCol w="3703982">
                  <a:extLst>
                    <a:ext uri="{9D8B030D-6E8A-4147-A177-3AD203B41FA5}">
                      <a16:colId xmlns:a16="http://schemas.microsoft.com/office/drawing/2014/main" val="548173541"/>
                    </a:ext>
                  </a:extLst>
                </a:gridCol>
              </a:tblGrid>
              <a:tr h="83366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Porter’s 5 Forces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6640"/>
                  </a:ext>
                </a:extLst>
              </a:tr>
              <a:tr h="833668">
                <a:tc>
                  <a:txBody>
                    <a:bodyPr/>
                    <a:lstStyle/>
                    <a:p>
                      <a:r>
                        <a:rPr lang="en-US"/>
                        <a:t>Threat of New Entrants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Low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 Capital Requirements and there are barriers of trust for certain brands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319460"/>
                  </a:ext>
                </a:extLst>
              </a:tr>
              <a:tr h="833668">
                <a:tc>
                  <a:txBody>
                    <a:bodyPr/>
                    <a:lstStyle/>
                    <a:p>
                      <a:r>
                        <a:rPr lang="en-US"/>
                        <a:t>Supplier Power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Moderate to 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 competitive environment for suppliers, excluding semiconductor and other high-end chip suppliers where supplier power increases.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34321"/>
                  </a:ext>
                </a:extLst>
              </a:tr>
              <a:tr h="833668">
                <a:tc>
                  <a:txBody>
                    <a:bodyPr/>
                    <a:lstStyle/>
                    <a:p>
                      <a:r>
                        <a:rPr lang="en-US"/>
                        <a:t>Buyer Power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Moderate to High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Alternatives for consumers / Low switching cost in software industry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145276"/>
                  </a:ext>
                </a:extLst>
              </a:tr>
              <a:tr h="83366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Industry Rivalry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Many major players, continuous innovation, and a global reach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19849"/>
                  </a:ext>
                </a:extLst>
              </a:tr>
              <a:tr h="833668">
                <a:tc>
                  <a:txBody>
                    <a:bodyPr/>
                    <a:lstStyle/>
                    <a:p>
                      <a:r>
                        <a:rPr lang="en-US"/>
                        <a:t>Threat of Substitutes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Low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Challenging to create such powerful technology/  Digital Infrastructure is now essential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1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4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801CF-283D-29FD-56E9-4CB183DA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Economic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F580DF-949A-58C6-B2EC-4C67B54C0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00734" y="1209975"/>
            <a:ext cx="5917401" cy="44380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AA680-8190-7AC0-0BE7-8F196FAE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Regression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1E3343-4A5E-A891-3F80-4C94EF256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8769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20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88328-1F1C-8DE6-DF1B-7159DD59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Financial Analysis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2EBE89-ED65-FE34-2424-A9A0A574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b="1">
                <a:ea typeface="+mn-lt"/>
                <a:cs typeface="+mn-lt"/>
              </a:rPr>
              <a:t>Revenue Growth (y/y %)</a:t>
            </a:r>
            <a:r>
              <a:rPr lang="en-US" sz="2200">
                <a:ea typeface="+mn-lt"/>
                <a:cs typeface="+mn-lt"/>
              </a:rPr>
              <a:t> – e.g., +14.2% (FactSet Q3 2025)</a:t>
            </a:r>
            <a:endParaRPr lang="en-US" sz="2200"/>
          </a:p>
          <a:p>
            <a:r>
              <a:rPr lang="en-US" sz="2200" b="1">
                <a:ea typeface="+mn-lt"/>
                <a:cs typeface="+mn-lt"/>
              </a:rPr>
              <a:t>Earnings Growth (EPS y/y %)</a:t>
            </a:r>
            <a:r>
              <a:rPr lang="en-US" sz="2200">
                <a:ea typeface="+mn-lt"/>
                <a:cs typeface="+mn-lt"/>
              </a:rPr>
              <a:t> – e.g., +20.9% (highest among S&amp;P 500 sectors)</a:t>
            </a:r>
            <a:endParaRPr lang="en-US"/>
          </a:p>
          <a:p>
            <a:r>
              <a:rPr lang="en-US" sz="2200" b="1">
                <a:ea typeface="+mn-lt"/>
                <a:cs typeface="+mn-lt"/>
              </a:rPr>
              <a:t>5-Year Average Growth Comparison</a:t>
            </a:r>
            <a:r>
              <a:rPr lang="en-US" sz="2200">
                <a:ea typeface="+mn-lt"/>
                <a:cs typeface="+mn-lt"/>
              </a:rPr>
              <a:t> – shows acceleration vs. history</a:t>
            </a:r>
            <a:endParaRPr lang="en-US"/>
          </a:p>
          <a:p>
            <a:endParaRPr lang="en-US" sz="2200"/>
          </a:p>
        </p:txBody>
      </p:sp>
      <p:pic>
        <p:nvPicPr>
          <p:cNvPr id="4" name="Content Placeholder 3" descr="A graph of blue and red bars&#10;&#10;AI-generated content may be incorrect.">
            <a:extLst>
              <a:ext uri="{FF2B5EF4-FFF2-40B4-BE49-F238E27FC236}">
                <a16:creationId xmlns:a16="http://schemas.microsoft.com/office/drawing/2014/main" id="{FB03E4C8-04D8-76FB-32A6-6105C810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31995"/>
            <a:ext cx="6903720" cy="41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D23D8-BD5D-EABF-1C7B-F754E07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Profitability Metrics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graph with green and grey bars&#10;&#10;AI-generated content may be incorrect.">
            <a:extLst>
              <a:ext uri="{FF2B5EF4-FFF2-40B4-BE49-F238E27FC236}">
                <a16:creationId xmlns:a16="http://schemas.microsoft.com/office/drawing/2014/main" id="{C6BACB95-165F-C538-81A9-E020EE7BDB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75" b="-1"/>
          <a:stretch>
            <a:fillRect/>
          </a:stretch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43179C-E844-434B-B363-7722E9FA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b="1">
                <a:ea typeface="+mn-lt"/>
                <a:cs typeface="+mn-lt"/>
              </a:rPr>
              <a:t>Operating Margin:</a:t>
            </a:r>
            <a:r>
              <a:rPr lang="en-US" sz="1800">
                <a:ea typeface="+mn-lt"/>
                <a:cs typeface="+mn-lt"/>
              </a:rPr>
              <a:t> ~27–28% (record highs in 2025)</a:t>
            </a:r>
            <a:endParaRPr lang="en-US" sz="1800"/>
          </a:p>
          <a:p>
            <a:r>
              <a:rPr lang="en-US" sz="1800" b="1">
                <a:ea typeface="+mn-lt"/>
                <a:cs typeface="+mn-lt"/>
              </a:rPr>
              <a:t>Net Margin:</a:t>
            </a:r>
            <a:r>
              <a:rPr lang="en-US" sz="1800">
                <a:ea typeface="+mn-lt"/>
                <a:cs typeface="+mn-lt"/>
              </a:rPr>
              <a:t> ~26% vs. S&amp;P 500 ~13%</a:t>
            </a:r>
            <a:endParaRPr lang="en-US"/>
          </a:p>
          <a:p>
            <a:r>
              <a:rPr lang="en-US" sz="1800" b="1">
                <a:ea typeface="+mn-lt"/>
                <a:cs typeface="+mn-lt"/>
              </a:rPr>
              <a:t>ROE (Return on Equity):</a:t>
            </a:r>
            <a:r>
              <a:rPr lang="en-US" sz="1800">
                <a:ea typeface="+mn-lt"/>
                <a:cs typeface="+mn-lt"/>
              </a:rPr>
              <a:t> ~35–40% average (Software/Hardware vary)</a:t>
            </a:r>
            <a:endParaRPr lang="en-US"/>
          </a:p>
          <a:p>
            <a:r>
              <a:rPr lang="en-US" sz="1800" b="1">
                <a:ea typeface="+mn-lt"/>
                <a:cs typeface="+mn-lt"/>
              </a:rPr>
              <a:t>ROIC (Return on Invested Capital):</a:t>
            </a:r>
            <a:r>
              <a:rPr lang="en-US" sz="1800">
                <a:ea typeface="+mn-lt"/>
                <a:cs typeface="+mn-lt"/>
              </a:rPr>
              <a:t> ~30–40% (Software &gt; Semiconductors)</a:t>
            </a:r>
            <a:endParaRPr lang="en-US"/>
          </a:p>
          <a:p>
            <a:r>
              <a:rPr lang="en-US" sz="1800" b="1">
                <a:ea typeface="+mn-lt"/>
                <a:cs typeface="+mn-lt"/>
              </a:rPr>
              <a:t>R&amp;D as % of Sales:</a:t>
            </a:r>
            <a:endParaRPr lang="en-US"/>
          </a:p>
          <a:p>
            <a:r>
              <a:rPr lang="en-US" sz="1800">
                <a:ea typeface="+mn-lt"/>
                <a:cs typeface="+mn-lt"/>
              </a:rPr>
              <a:t>Software: 15–20%</a:t>
            </a:r>
            <a:endParaRPr lang="en-US"/>
          </a:p>
          <a:p>
            <a:r>
              <a:rPr lang="en-US" sz="1800">
                <a:ea typeface="+mn-lt"/>
                <a:cs typeface="+mn-lt"/>
              </a:rPr>
              <a:t>Hardware: 7%</a:t>
            </a:r>
            <a:endParaRPr lang="en-US"/>
          </a:p>
          <a:p>
            <a:r>
              <a:rPr lang="en-US" sz="1800">
                <a:ea typeface="+mn-lt"/>
                <a:cs typeface="+mn-lt"/>
              </a:rPr>
              <a:t>Services: 2–3%</a:t>
            </a:r>
            <a:endParaRPr lang="en-US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997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A0920-6541-F005-3BAC-548B43F0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Cash Flow and Capital Allocation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D9328724-CE2E-A4B9-D939-C49C01C28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81710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4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3E9BD-9B10-936A-7CCE-C7D5B9DE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Margin Trend over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108F1F-B8C6-2525-5C88-F9E78C3A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>
                <a:ea typeface="+mn-lt"/>
                <a:cs typeface="+mn-lt"/>
              </a:rPr>
              <a:t>Tech margins rose steadily from </a:t>
            </a:r>
            <a:r>
              <a:rPr lang="en-US" sz="2000" b="1">
                <a:ea typeface="+mn-lt"/>
                <a:cs typeface="+mn-lt"/>
              </a:rPr>
              <a:t>22% → 27%</a:t>
            </a:r>
            <a:r>
              <a:rPr lang="en-US" sz="2000">
                <a:ea typeface="+mn-lt"/>
                <a:cs typeface="+mn-lt"/>
              </a:rPr>
              <a:t>, while S&amp;P 500 margins grew modestly from </a:t>
            </a:r>
            <a:r>
              <a:rPr lang="en-US" sz="2000" b="1">
                <a:ea typeface="+mn-lt"/>
                <a:cs typeface="+mn-lt"/>
              </a:rPr>
              <a:t>10% → 13%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The </a:t>
            </a:r>
            <a:r>
              <a:rPr lang="en-US" sz="2000" b="1">
                <a:ea typeface="+mn-lt"/>
                <a:cs typeface="+mn-lt"/>
              </a:rPr>
              <a:t>widening gap</a:t>
            </a:r>
            <a:r>
              <a:rPr lang="en-US" sz="2000">
                <a:ea typeface="+mn-lt"/>
                <a:cs typeface="+mn-lt"/>
              </a:rPr>
              <a:t> highlights Tech’s structural advantages: scalable software models, automation, and strong pricing power.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Margin expansion aligns with digital transformation, cloud growth, and AI adoption since 2020.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Visual reinforces your earlier regression story — Tech fundamentals remain strong despite macro headwinds.</a:t>
            </a:r>
            <a:endParaRPr lang="en-US"/>
          </a:p>
          <a:p>
            <a:endParaRPr lang="en-US" sz="2000"/>
          </a:p>
        </p:txBody>
      </p:sp>
      <p:pic>
        <p:nvPicPr>
          <p:cNvPr id="4" name="Content Placeholder 3" descr="A graph with a blue line&#10;&#10;AI-generated content may be incorrect.">
            <a:extLst>
              <a:ext uri="{FF2B5EF4-FFF2-40B4-BE49-F238E27FC236}">
                <a16:creationId xmlns:a16="http://schemas.microsoft.com/office/drawing/2014/main" id="{81DF7883-BD9D-4687-D440-CD00BCD6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957240"/>
            <a:ext cx="5150277" cy="27682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电脑萤幕画面&#10;&#10;AI 生成的内容可能不正确。">
            <a:extLst>
              <a:ext uri="{FF2B5EF4-FFF2-40B4-BE49-F238E27FC236}">
                <a16:creationId xmlns:a16="http://schemas.microsoft.com/office/drawing/2014/main" id="{F80B5714-51DB-B7B5-C6CF-FFFE7CE7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8146"/>
          <a:stretch>
            <a:fillRect/>
          </a:stretch>
        </p:blipFill>
        <p:spPr>
          <a:xfrm>
            <a:off x="6096225" y="1159009"/>
            <a:ext cx="5854895" cy="2506339"/>
          </a:xfrm>
          <a:prstGeom prst="rect">
            <a:avLst/>
          </a:prstGeom>
        </p:spPr>
      </p:pic>
      <p:pic>
        <p:nvPicPr>
          <p:cNvPr id="2" name="图片 1" descr="图形用户界面, 图表&#10;&#10;AI 生成的内容可能不正确。">
            <a:extLst>
              <a:ext uri="{FF2B5EF4-FFF2-40B4-BE49-F238E27FC236}">
                <a16:creationId xmlns:a16="http://schemas.microsoft.com/office/drawing/2014/main" id="{E71A8421-A62B-254C-FB95-35BE9A8A1D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8973"/>
          <a:stretch>
            <a:fillRect/>
          </a:stretch>
        </p:blipFill>
        <p:spPr>
          <a:xfrm>
            <a:off x="6100028" y="3763232"/>
            <a:ext cx="5866218" cy="2540975"/>
          </a:xfrm>
          <a:prstGeom prst="rect">
            <a:avLst/>
          </a:prstGeom>
        </p:spPr>
      </p:pic>
      <p:pic>
        <p:nvPicPr>
          <p:cNvPr id="7" name="图片 6" descr="图表&#10;&#10;AI 生成的内容可能不正确。">
            <a:extLst>
              <a:ext uri="{FF2B5EF4-FFF2-40B4-BE49-F238E27FC236}">
                <a16:creationId xmlns:a16="http://schemas.microsoft.com/office/drawing/2014/main" id="{9CFF927B-AD2C-7EFF-2758-C20A7126D5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6953"/>
          <a:stretch>
            <a:fillRect/>
          </a:stretch>
        </p:blipFill>
        <p:spPr>
          <a:xfrm>
            <a:off x="203641" y="3764237"/>
            <a:ext cx="5785622" cy="25363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FA6D90-85CF-DA13-FFD4-D59D00FFC3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3" b="4129"/>
          <a:stretch>
            <a:fillRect/>
          </a:stretch>
        </p:blipFill>
        <p:spPr>
          <a:xfrm>
            <a:off x="208338" y="1160352"/>
            <a:ext cx="5762308" cy="2508608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1D38D1FA-2134-944F-CF86-379B2E1322DF}"/>
              </a:ext>
            </a:extLst>
          </p:cNvPr>
          <p:cNvSpPr txBox="1">
            <a:spLocks/>
          </p:cNvSpPr>
          <p:nvPr/>
        </p:nvSpPr>
        <p:spPr>
          <a:xfrm>
            <a:off x="223261" y="1988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>
                <a:ea typeface="+mj-lt"/>
                <a:cs typeface="+mj-lt"/>
              </a:rPr>
              <a:t>Valuation Analysis</a:t>
            </a:r>
            <a:endParaRPr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B2DAA3-BD47-42E1-EFF9-8A214468BE7E}"/>
              </a:ext>
            </a:extLst>
          </p:cNvPr>
          <p:cNvSpPr txBox="1"/>
          <p:nvPr/>
        </p:nvSpPr>
        <p:spPr>
          <a:xfrm>
            <a:off x="3048000" y="1233160"/>
            <a:ext cx="9423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3200">
                <a:solidFill>
                  <a:schemeClr val="bg1"/>
                </a:solidFill>
                <a:ea typeface="等线"/>
              </a:rPr>
              <a:t>P/E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11B5F0-1EE4-74C5-46A7-DAD6D219997D}"/>
              </a:ext>
            </a:extLst>
          </p:cNvPr>
          <p:cNvSpPr txBox="1"/>
          <p:nvPr/>
        </p:nvSpPr>
        <p:spPr>
          <a:xfrm>
            <a:off x="3065449" y="3879800"/>
            <a:ext cx="10528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3200">
                <a:solidFill>
                  <a:schemeClr val="bg1"/>
                </a:solidFill>
                <a:ea typeface="等线"/>
              </a:rPr>
              <a:t>P/CF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DD608B-C30A-8E7A-367D-BF041FB52880}"/>
              </a:ext>
            </a:extLst>
          </p:cNvPr>
          <p:cNvSpPr txBox="1"/>
          <p:nvPr/>
        </p:nvSpPr>
        <p:spPr>
          <a:xfrm>
            <a:off x="8294747" y="1523999"/>
            <a:ext cx="9423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3200">
                <a:solidFill>
                  <a:schemeClr val="bg1"/>
                </a:solidFill>
                <a:ea typeface="等线"/>
              </a:rPr>
              <a:t>P/B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F7FF7A-6647-70CC-E5F4-D4BE90AF6C2B}"/>
              </a:ext>
            </a:extLst>
          </p:cNvPr>
          <p:cNvSpPr txBox="1"/>
          <p:nvPr/>
        </p:nvSpPr>
        <p:spPr>
          <a:xfrm>
            <a:off x="8294748" y="4077572"/>
            <a:ext cx="9423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3200">
                <a:solidFill>
                  <a:schemeClr val="bg1"/>
                </a:solidFill>
                <a:ea typeface="等线"/>
              </a:rPr>
              <a:t>P/S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387DF-3F42-7315-0AEC-3C39E1D5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+mj-lt"/>
                <a:cs typeface="+mj-lt"/>
              </a:rPr>
              <a:t>Valuation Analysis</a:t>
            </a:r>
            <a:endParaRPr lang="zh-CN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00628D-D609-C269-1D6A-BEC0A2825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b="0">
                <a:ea typeface="+mn-lt"/>
                <a:cs typeface="+mn-lt"/>
              </a:rPr>
              <a:t>Historical Trend</a:t>
            </a:r>
            <a:endParaRPr lang="zh-CN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2D80AE-D787-0E2C-F734-0FDD75F744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zh-CN">
                <a:ea typeface="+mn-lt"/>
                <a:cs typeface="+mn-lt"/>
              </a:rPr>
              <a:t>Valuations </a:t>
            </a:r>
            <a:r>
              <a:rPr lang="zh-CN" b="1">
                <a:ea typeface="+mn-lt"/>
                <a:cs typeface="+mn-lt"/>
              </a:rPr>
              <a:t>expanded steadily since 2023</a:t>
            </a:r>
            <a:r>
              <a:rPr lang="zh-CN">
                <a:ea typeface="+mn-lt"/>
                <a:cs typeface="+mn-lt"/>
              </a:rPr>
              <a:t>, near record highs.</a:t>
            </a:r>
            <a:endParaRPr lang="zh-CN" altLang="en-US">
              <a:ea typeface="等线"/>
              <a:cs typeface="+mn-lt"/>
            </a:endParaRPr>
          </a:p>
          <a:p>
            <a:endParaRPr lang="zh-CN">
              <a:ea typeface="+mn-lt"/>
              <a:cs typeface="+mn-lt"/>
            </a:endParaRPr>
          </a:p>
          <a:p>
            <a:r>
              <a:rPr lang="zh-CN" altLang="en-US">
                <a:ea typeface="+mn-lt"/>
                <a:cs typeface="+mn-lt"/>
              </a:rPr>
              <a:t> </a:t>
            </a:r>
            <a:r>
              <a:rPr lang="zh-CN">
                <a:ea typeface="+mn-lt"/>
                <a:cs typeface="+mn-lt"/>
              </a:rPr>
              <a:t>Temporary pullback in </a:t>
            </a:r>
            <a:r>
              <a:rPr lang="zh-CN" b="1">
                <a:ea typeface="+mn-lt"/>
                <a:cs typeface="+mn-lt"/>
              </a:rPr>
              <a:t>Apr 2025</a:t>
            </a:r>
            <a:r>
              <a:rPr lang="zh-CN">
                <a:ea typeface="+mn-lt"/>
                <a:cs typeface="+mn-lt"/>
              </a:rPr>
              <a:t> amid tariff headlines.</a:t>
            </a:r>
            <a:endParaRPr lang="zh-CN" altLang="en-US">
              <a:ea typeface="等线"/>
              <a:cs typeface="+mn-lt"/>
            </a:endParaRPr>
          </a:p>
          <a:p>
            <a:endParaRPr lang="zh-CN" altLang="en-US">
              <a:ea typeface="+mn-lt"/>
              <a:cs typeface="+mn-lt"/>
            </a:endParaRPr>
          </a:p>
          <a:p>
            <a:r>
              <a:rPr lang="zh-CN">
                <a:ea typeface="+mn-lt"/>
                <a:cs typeface="+mn-lt"/>
              </a:rPr>
              <a:t>Expansion driven by </a:t>
            </a:r>
            <a:r>
              <a:rPr lang="zh-CN" b="1">
                <a:ea typeface="+mn-lt"/>
                <a:cs typeface="+mn-lt"/>
              </a:rPr>
              <a:t>AI optimism, margin recovery, and rate cuts</a:t>
            </a:r>
            <a:r>
              <a:rPr lang="zh-CN">
                <a:ea typeface="+mn-lt"/>
                <a:cs typeface="+mn-lt"/>
              </a:rPr>
              <a:t>.</a:t>
            </a:r>
            <a:endParaRPr lang="zh-CN" altLang="en-US">
              <a:ea typeface="等线"/>
            </a:endParaRPr>
          </a:p>
          <a:p>
            <a:pPr marL="0" indent="0">
              <a:buNone/>
            </a:pPr>
            <a:br>
              <a:rPr lang="en-US" altLang="zh-CN"/>
            </a:br>
            <a:endParaRPr lang="en-US" altLang="zh-CN"/>
          </a:p>
          <a:p>
            <a:endParaRPr lang="zh-CN" altLang="en-US">
              <a:ea typeface="等线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4D325E-F71D-3B16-5478-B334005B0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b="0">
                <a:ea typeface="+mn-lt"/>
                <a:cs typeface="+mn-lt"/>
              </a:rPr>
              <a:t>Outlook</a:t>
            </a:r>
            <a:endParaRPr 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A7B929-C128-CC10-97CA-23F6BBB473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zh-CN">
                <a:ea typeface="+mn-lt"/>
                <a:cs typeface="+mn-lt"/>
              </a:rPr>
              <a:t>Multiples likely to </a:t>
            </a:r>
            <a:r>
              <a:rPr lang="zh-CN" b="1">
                <a:ea typeface="+mn-lt"/>
                <a:cs typeface="+mn-lt"/>
              </a:rPr>
              <a:t>remain elevated</a:t>
            </a:r>
            <a:r>
              <a:rPr lang="zh-CN">
                <a:ea typeface="+mn-lt"/>
                <a:cs typeface="+mn-lt"/>
              </a:rPr>
              <a:t> vs. market.</a:t>
            </a:r>
            <a:br>
              <a:rPr lang="zh-CN">
                <a:ea typeface="+mn-lt"/>
                <a:cs typeface="+mn-lt"/>
              </a:rPr>
            </a:br>
            <a:endParaRPr lang="zh-CN" altLang="en-US">
              <a:ea typeface="+mn-lt"/>
              <a:cs typeface="+mn-lt"/>
            </a:endParaRPr>
          </a:p>
          <a:p>
            <a:r>
              <a:rPr lang="zh-CN">
                <a:ea typeface="+mn-lt"/>
                <a:cs typeface="+mn-lt"/>
              </a:rPr>
              <a:t>AI monetization and easing policy support further </a:t>
            </a:r>
            <a:r>
              <a:rPr lang="en-US" altLang="zh-CN">
                <a:ea typeface="+mn-lt"/>
                <a:cs typeface="+mn-lt"/>
              </a:rPr>
              <a:t>expansion of the multiples</a:t>
            </a:r>
            <a:r>
              <a:rPr lang="zh-CN">
                <a:ea typeface="+mn-lt"/>
                <a:cs typeface="+mn-lt"/>
              </a:rPr>
              <a:t>,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zh-CN">
                <a:ea typeface="+mn-lt"/>
                <a:cs typeface="+mn-lt"/>
              </a:rPr>
              <a:t>though earnings normalization may limit upside.</a:t>
            </a:r>
            <a:endParaRPr lang="zh-CN" altLang="en-US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11337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2265E-D9A6-2EEE-E748-4DCEF28A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</a:rPr>
              <a:t>Technical Analysis</a:t>
            </a:r>
            <a:endParaRPr lang="zh-CN" altLang="en-US"/>
          </a:p>
        </p:txBody>
      </p:sp>
      <p:pic>
        <p:nvPicPr>
          <p:cNvPr id="7" name="内容占位符 6" descr="图表&#10;&#10;AI 生成的内容可能不正确。">
            <a:extLst>
              <a:ext uri="{FF2B5EF4-FFF2-40B4-BE49-F238E27FC236}">
                <a16:creationId xmlns:a16="http://schemas.microsoft.com/office/drawing/2014/main" id="{5E05D6DC-FB36-2897-49DE-5C44DFA1BC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76159"/>
            <a:ext cx="7185852" cy="4986236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5A4BA5-F44E-66ED-371C-E42BD1336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8468" y="1473440"/>
            <a:ext cx="3670407" cy="5119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CN" sz="1800">
                <a:ea typeface="+mn-lt"/>
                <a:cs typeface="+mn-lt"/>
              </a:rPr>
              <a:t>The sector remains in a </a:t>
            </a:r>
            <a:r>
              <a:rPr lang="zh-CN" sz="1800" b="1">
                <a:ea typeface="+mn-lt"/>
                <a:cs typeface="+mn-lt"/>
              </a:rPr>
              <a:t>strong upward trend</a:t>
            </a:r>
            <a:r>
              <a:rPr lang="zh-CN" sz="1800">
                <a:ea typeface="+mn-lt"/>
                <a:cs typeface="+mn-lt"/>
              </a:rPr>
              <a:t>, trading well above both its 50-day and 200-day</a:t>
            </a:r>
            <a:r>
              <a:rPr lang="zh-CN" altLang="en-US" sz="1800">
                <a:ea typeface="+mn-lt"/>
                <a:cs typeface="+mn-lt"/>
              </a:rPr>
              <a:t> </a:t>
            </a:r>
            <a:r>
              <a:rPr lang="zh-CN" sz="1800">
                <a:ea typeface="+mn-lt"/>
                <a:cs typeface="+mn-lt"/>
              </a:rPr>
              <a:t> moving averages.</a:t>
            </a:r>
          </a:p>
          <a:p>
            <a:pPr marL="0" indent="0">
              <a:buNone/>
            </a:pPr>
            <a:endParaRPr lang="zh-CN" altLang="en-US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zh-CN" sz="1800">
                <a:ea typeface="+mn-lt"/>
                <a:cs typeface="+mn-lt"/>
              </a:rPr>
              <a:t>The </a:t>
            </a:r>
            <a:r>
              <a:rPr lang="zh-CN" sz="1800" b="1">
                <a:ea typeface="+mn-lt"/>
                <a:cs typeface="+mn-lt"/>
              </a:rPr>
              <a:t>MACD line (63.6)</a:t>
            </a:r>
            <a:r>
              <a:rPr lang="zh-CN" sz="1800">
                <a:ea typeface="+mn-lt"/>
                <a:cs typeface="+mn-lt"/>
              </a:rPr>
              <a:t> stays slightly above the </a:t>
            </a:r>
            <a:r>
              <a:rPr lang="zh-CN" sz="1800" b="1">
                <a:ea typeface="+mn-lt"/>
                <a:cs typeface="+mn-lt"/>
              </a:rPr>
              <a:t>signal line (64.3)</a:t>
            </a:r>
            <a:r>
              <a:rPr lang="zh-CN" sz="1800">
                <a:ea typeface="+mn-lt"/>
                <a:cs typeface="+mn-lt"/>
              </a:rPr>
              <a:t>, indicating </a:t>
            </a:r>
            <a:r>
              <a:rPr lang="zh-CN" sz="1800" b="1">
                <a:ea typeface="+mn-lt"/>
                <a:cs typeface="+mn-lt"/>
              </a:rPr>
              <a:t>neutral-to-positive momentum</a:t>
            </a:r>
            <a:r>
              <a:rPr lang="zh-CN" sz="1800">
                <a:ea typeface="+mn-lt"/>
                <a:cs typeface="+mn-lt"/>
              </a:rPr>
              <a:t> after a brief slowdown.</a:t>
            </a:r>
          </a:p>
          <a:p>
            <a:pPr marL="0" indent="0">
              <a:buNone/>
            </a:pPr>
            <a:endParaRPr lang="zh-CN" altLang="en-US" sz="1800">
              <a:ea typeface="等线"/>
            </a:endParaRPr>
          </a:p>
          <a:p>
            <a:pPr marL="0" indent="0">
              <a:buNone/>
            </a:pPr>
            <a:r>
              <a:rPr lang="zh-CN" sz="1800">
                <a:ea typeface="+mn-lt"/>
                <a:cs typeface="+mn-lt"/>
              </a:rPr>
              <a:t>The </a:t>
            </a:r>
            <a:r>
              <a:rPr lang="zh-CN" sz="1800" b="1">
                <a:ea typeface="+mn-lt"/>
                <a:cs typeface="+mn-lt"/>
              </a:rPr>
              <a:t>RSI (63.9)</a:t>
            </a:r>
            <a:r>
              <a:rPr lang="zh-CN" sz="1800">
                <a:ea typeface="+mn-lt"/>
                <a:cs typeface="+mn-lt"/>
              </a:rPr>
              <a:t> is below the overbought threshold (70), showing the sector is </a:t>
            </a:r>
            <a:r>
              <a:rPr lang="zh-CN" sz="1800" b="1">
                <a:ea typeface="+mn-lt"/>
                <a:cs typeface="+mn-lt"/>
              </a:rPr>
              <a:t>not yet overextended</a:t>
            </a:r>
            <a:r>
              <a:rPr lang="zh-CN" sz="1800">
                <a:ea typeface="+mn-lt"/>
                <a:cs typeface="+mn-lt"/>
              </a:rPr>
              <a:t>. This implies there is </a:t>
            </a:r>
            <a:r>
              <a:rPr lang="zh-CN" sz="1800" b="1">
                <a:ea typeface="+mn-lt"/>
                <a:cs typeface="+mn-lt"/>
              </a:rPr>
              <a:t>room for further upside</a:t>
            </a:r>
            <a:r>
              <a:rPr lang="zh-CN" sz="1800">
                <a:ea typeface="+mn-lt"/>
                <a:cs typeface="+mn-lt"/>
              </a:rPr>
              <a:t>, though short-term consolidation is possible.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9980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DA5C-B5D1-514B-B07D-14E51AEE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Agenda</a:t>
            </a:r>
            <a:br>
              <a:rPr lang="en-US" u="sng"/>
            </a:br>
            <a:endParaRPr lang="en-US" u="sng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59C6A5-A033-F1DE-1A55-A04C6DAE9A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219200"/>
          <a:ext cx="10653579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608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3C7D-2922-E7E9-402E-6D5F53AE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7B2F9-B24A-7E52-170C-889228673C33}"/>
              </a:ext>
            </a:extLst>
          </p:cNvPr>
          <p:cNvSpPr txBox="1"/>
          <p:nvPr/>
        </p:nvSpPr>
        <p:spPr>
          <a:xfrm>
            <a:off x="926432" y="1594884"/>
            <a:ext cx="108757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Should SIM be Overweight or Underweight the Info Technology Sector?</a:t>
            </a:r>
          </a:p>
          <a:p>
            <a:endParaRPr lang="en-US"/>
          </a:p>
          <a:p>
            <a:r>
              <a:rPr lang="en-US"/>
              <a:t>Earnings Growth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Consistently deliver above consensus earnings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Operate with high margins, strong cash flow and scalable business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 2024 over $4.7 trillion dollars spent, projected to be $5.74 trillion in 2025 </a:t>
            </a:r>
          </a:p>
          <a:p>
            <a:pPr lvl="1"/>
            <a:endParaRPr lang="en-US"/>
          </a:p>
          <a:p>
            <a:r>
              <a:rPr lang="en-US"/>
              <a:t>Digital Transformation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Core of global digitization – cloud computing, AI, enterprise software &amp; digital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Companies in all sectors rely on IT to drive efficiency, productivity and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Allows for technology sector to become less cyclical</a:t>
            </a:r>
          </a:p>
          <a:p>
            <a:pPr lvl="1"/>
            <a:endParaRPr lang="en-US"/>
          </a:p>
          <a:p>
            <a:r>
              <a:rPr lang="en-US"/>
              <a:t>Growth Versus S&amp;P 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Technology Sector incudes 3/7 Magnificent 7 – most of any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Continuously outperformed the S&amp;P 500 over 5-, 10-, and 15-year horizons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Largest performance driver of index – underweighting can lead to significant tracking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7D806C-48A9-6510-6C46-34301AF8F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4464"/>
            <a:ext cx="3548062" cy="19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0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65E1-DECE-D29E-C2CC-0F69D9F3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Positives &amp;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74D79-DF6F-9D51-76D6-954B43C7D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BB740-4029-E1C4-C8AA-EA6349982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/>
              <a:t>Secular Tail Winds</a:t>
            </a:r>
          </a:p>
          <a:p>
            <a:pPr lvl="1"/>
            <a:r>
              <a:rPr lang="en-US" sz="1600"/>
              <a:t>Long-term, structural drivers – AI, cloud, cybersecurity, semiconductors – fuel steady resilient growth</a:t>
            </a:r>
          </a:p>
          <a:p>
            <a:pPr lvl="1"/>
            <a:r>
              <a:rPr lang="en-US" sz="1600"/>
              <a:t>Companies' ability to achieve efficiency relies on the advancement of technology</a:t>
            </a:r>
          </a:p>
          <a:p>
            <a:pPr lvl="1"/>
            <a:r>
              <a:rPr lang="en-US" sz="1600"/>
              <a:t>Global digitization and connectivity as emerging markets began to adopt IT’s global reach</a:t>
            </a:r>
          </a:p>
          <a:p>
            <a:pPr marL="0" indent="0">
              <a:buNone/>
            </a:pPr>
            <a:r>
              <a:rPr lang="en-US" sz="1800"/>
              <a:t>Innovation Engine</a:t>
            </a:r>
          </a:p>
          <a:p>
            <a:pPr lvl="1"/>
            <a:r>
              <a:rPr lang="en-US" sz="1600"/>
              <a:t>Companies reinvesting heavily in R&amp;D</a:t>
            </a:r>
          </a:p>
          <a:p>
            <a:pPr lvl="1"/>
            <a:r>
              <a:rPr lang="en-US" sz="1600"/>
              <a:t>Development of cutting-edge technology</a:t>
            </a:r>
          </a:p>
          <a:p>
            <a:pPr lvl="1"/>
            <a:r>
              <a:rPr lang="en-US" sz="1600"/>
              <a:t>Innovations are competitive advantages</a:t>
            </a:r>
          </a:p>
          <a:p>
            <a:pPr marL="0" indent="0">
              <a:buNone/>
            </a:pPr>
            <a:r>
              <a:rPr lang="en-US" sz="1800"/>
              <a:t>Global Demand</a:t>
            </a:r>
          </a:p>
          <a:p>
            <a:pPr lvl="1"/>
            <a:r>
              <a:rPr lang="en-US" sz="1600"/>
              <a:t>Broad, global application across every industry</a:t>
            </a:r>
          </a:p>
          <a:p>
            <a:pPr lvl="1"/>
            <a:r>
              <a:rPr lang="en-US" sz="1600"/>
              <a:t>IT solutions are mission-critical</a:t>
            </a:r>
          </a:p>
          <a:p>
            <a:pPr lvl="1"/>
            <a:r>
              <a:rPr lang="en-US" sz="1600"/>
              <a:t>Creates non-cyclical, recurring demand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DC632-9C96-8F32-06A0-D8F083B1F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Risk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9D993-28C4-865B-BD64-B1F5CF88F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/>
              <a:t>Valuation Risk</a:t>
            </a:r>
          </a:p>
          <a:p>
            <a:pPr lvl="1"/>
            <a:r>
              <a:rPr lang="en-US" sz="1600"/>
              <a:t>Many IT companies are trading at elevated earnings multiples (P/E, P/S)</a:t>
            </a:r>
          </a:p>
          <a:p>
            <a:pPr lvl="1"/>
            <a:r>
              <a:rPr lang="en-US" sz="1600"/>
              <a:t>High valuations expose sector to macro shocks</a:t>
            </a:r>
          </a:p>
          <a:p>
            <a:pPr marL="0" indent="0">
              <a:buNone/>
            </a:pPr>
            <a:r>
              <a:rPr lang="en-US" sz="1800"/>
              <a:t>Concentration Risk</a:t>
            </a:r>
          </a:p>
          <a:p>
            <a:pPr lvl="1"/>
            <a:r>
              <a:rPr lang="en-US" sz="1600"/>
              <a:t>Small group of companies dominates IT index performance (AAPL, NVDA, MSFT)</a:t>
            </a:r>
          </a:p>
          <a:p>
            <a:pPr lvl="1"/>
            <a:r>
              <a:rPr lang="en-US" sz="1600"/>
              <a:t>Any underperformance can drag down the entire sector and index</a:t>
            </a:r>
          </a:p>
          <a:p>
            <a:pPr lvl="1"/>
            <a:r>
              <a:rPr lang="en-US" sz="1600"/>
              <a:t>Increases volatility and reduces diversification benefits</a:t>
            </a:r>
          </a:p>
          <a:p>
            <a:pPr lvl="1"/>
            <a:r>
              <a:rPr lang="en-US" sz="1600"/>
              <a:t>Concentration can magnify upside and downside moves</a:t>
            </a:r>
          </a:p>
          <a:p>
            <a:pPr marL="0" indent="0">
              <a:buNone/>
            </a:pPr>
            <a:r>
              <a:rPr lang="en-US" sz="1800"/>
              <a:t>Regulatory &amp; Geopolitical</a:t>
            </a:r>
          </a:p>
          <a:p>
            <a:pPr lvl="1"/>
            <a:r>
              <a:rPr lang="en-US" sz="1600"/>
              <a:t>IT companies operate globally and face scrutiny from multiple governments</a:t>
            </a:r>
          </a:p>
          <a:p>
            <a:pPr lvl="1"/>
            <a:r>
              <a:rPr lang="en-US" sz="1600"/>
              <a:t>Antitrust actions or new regulations can limit business models</a:t>
            </a:r>
          </a:p>
          <a:p>
            <a:pPr lvl="1"/>
            <a:r>
              <a:rPr lang="en-US" sz="1600"/>
              <a:t>Geographic concentration risks. Ex: Taiwan for advanced chips through Taiwan Semiconductor Manufacturing Company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FD8A32-24EA-01A4-D255-6C109A0B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0"/>
            <a:ext cx="3263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5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3C7D-2922-E7E9-402E-6D5F53AE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Sub-Sector Recommendation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7B2F9-B24A-7E52-170C-889228673C33}"/>
              </a:ext>
            </a:extLst>
          </p:cNvPr>
          <p:cNvSpPr txBox="1"/>
          <p:nvPr/>
        </p:nvSpPr>
        <p:spPr>
          <a:xfrm>
            <a:off x="926432" y="1594884"/>
            <a:ext cx="10875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Industries within IT should be underweight or overweight?</a:t>
            </a:r>
          </a:p>
          <a:p>
            <a:endParaRPr lang="en-US"/>
          </a:p>
          <a:p>
            <a:r>
              <a:rPr lang="en-US"/>
              <a:t>Semiconductors &amp; Semiconductor Equipment ✅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Core driver of the AI revolution – huge demand for advanced chips, data centers &amp; machine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High operating margins once manufacturing scale is achieved allowing earnings to grow fast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Chips are embedded in virtually every modern technology from phones to renewable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Software &amp; Services ✅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Cloud computing, AI integration, and enterprise software modernization are long-term secular trends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Recurring revenue models allow for predictable strong cash flow supporting premium valuations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High switching costs make it expensive for enterprises to switch providers</a:t>
            </a:r>
          </a:p>
          <a:p>
            <a:pPr lvl="1"/>
            <a:endParaRPr lang="en-US"/>
          </a:p>
          <a:p>
            <a:r>
              <a:rPr lang="en-US"/>
              <a:t>Hardware &amp; Equipment ⚠️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 Hardware demand is tied to new product cycles like new smartphones, PC or enterprise buildouts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More commoditized than software and chips, therefore, operates at thinner margins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Hardware companies are more mature and slower-growing, limits revenue acceleration and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8B61D4-F9F5-ED19-08BA-335B2A43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985" y="0"/>
            <a:ext cx="3283015" cy="18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8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0D3D-CFB1-8C92-3D97-D0782815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S&amp;P 500</a:t>
            </a:r>
          </a:p>
        </p:txBody>
      </p:sp>
      <p:pic>
        <p:nvPicPr>
          <p:cNvPr id="6" name="Picture 5" descr="A pie chart with numbers and text with Crust in the background&#10;&#10;AI-generated content may be incorrect.">
            <a:extLst>
              <a:ext uri="{FF2B5EF4-FFF2-40B4-BE49-F238E27FC236}">
                <a16:creationId xmlns:a16="http://schemas.microsoft.com/office/drawing/2014/main" id="{5B9F6CCF-D4B8-D1F1-8B82-D7AB6EBE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9" y="1206499"/>
            <a:ext cx="5699351" cy="4628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504DA4-BA4E-E683-1DD5-D0AEE403C9C7}"/>
              </a:ext>
            </a:extLst>
          </p:cNvPr>
          <p:cNvSpPr txBox="1"/>
          <p:nvPr/>
        </p:nvSpPr>
        <p:spPr>
          <a:xfrm>
            <a:off x="612648" y="5834742"/>
            <a:ext cx="4129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https://</a:t>
            </a:r>
            <a:r>
              <a:rPr lang="en-US" sz="1000" err="1"/>
              <a:t>digital.fidelity.com</a:t>
            </a:r>
            <a:r>
              <a:rPr lang="en-US" sz="1000"/>
              <a:t>/</a:t>
            </a:r>
            <a:r>
              <a:rPr lang="en-US" sz="1000" err="1"/>
              <a:t>prgw</a:t>
            </a:r>
            <a:r>
              <a:rPr lang="en-US" sz="1000"/>
              <a:t>/digital/research/sector/detail/info-tech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FBD21-D72C-B648-CA7B-4C7CAE6F79CF}"/>
              </a:ext>
            </a:extLst>
          </p:cNvPr>
          <p:cNvSpPr txBox="1"/>
          <p:nvPr/>
        </p:nvSpPr>
        <p:spPr>
          <a:xfrm>
            <a:off x="6623825" y="825190"/>
            <a:ext cx="2520176" cy="4862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/>
              <a:t>Sectors in S&amp;P 500</a:t>
            </a:r>
          </a:p>
          <a:p>
            <a:pPr marL="342900" indent="-342900">
              <a:buAutoNum type="arabicPeriod"/>
            </a:pPr>
            <a:r>
              <a:rPr lang="en-US"/>
              <a:t>Communication Services</a:t>
            </a:r>
          </a:p>
          <a:p>
            <a:pPr marL="342900" indent="-342900">
              <a:buAutoNum type="arabicPeriod"/>
            </a:pPr>
            <a:r>
              <a:rPr lang="en-US"/>
              <a:t>Consumer Discretionary</a:t>
            </a:r>
          </a:p>
          <a:p>
            <a:pPr marL="342900" indent="-342900">
              <a:buAutoNum type="arabicPeriod"/>
            </a:pPr>
            <a:r>
              <a:rPr lang="en-US"/>
              <a:t>Consumer Staples</a:t>
            </a:r>
          </a:p>
          <a:p>
            <a:pPr marL="342900" indent="-342900">
              <a:buAutoNum type="arabicPeriod"/>
            </a:pPr>
            <a:r>
              <a:rPr lang="en-US"/>
              <a:t>Energy</a:t>
            </a:r>
          </a:p>
          <a:p>
            <a:pPr marL="342900" indent="-342900">
              <a:buAutoNum type="arabicPeriod"/>
            </a:pPr>
            <a:r>
              <a:rPr lang="en-US"/>
              <a:t>Financials</a:t>
            </a:r>
          </a:p>
          <a:p>
            <a:pPr marL="342900" indent="-342900">
              <a:buAutoNum type="arabicPeriod"/>
            </a:pPr>
            <a:r>
              <a:rPr lang="en-US"/>
              <a:t>Health Care</a:t>
            </a:r>
          </a:p>
          <a:p>
            <a:pPr marL="342900" indent="-342900">
              <a:buAutoNum type="arabicPeriod"/>
            </a:pPr>
            <a:r>
              <a:rPr lang="en-US"/>
              <a:t>Industrials</a:t>
            </a:r>
          </a:p>
          <a:p>
            <a:pPr marL="342900" indent="-342900">
              <a:buAutoNum type="arabicPeriod"/>
            </a:pPr>
            <a:r>
              <a:rPr lang="en-US" b="1"/>
              <a:t>Information Technology</a:t>
            </a:r>
          </a:p>
          <a:p>
            <a:pPr marL="342900" indent="-342900">
              <a:buAutoNum type="arabicPeriod"/>
            </a:pPr>
            <a:r>
              <a:rPr lang="en-US"/>
              <a:t>Materials</a:t>
            </a:r>
          </a:p>
          <a:p>
            <a:pPr marL="342900" indent="-342900">
              <a:buAutoNum type="arabicPeriod"/>
            </a:pPr>
            <a:r>
              <a:rPr lang="en-US"/>
              <a:t>Real Estate</a:t>
            </a:r>
          </a:p>
          <a:p>
            <a:pPr marL="342900" indent="-342900">
              <a:buAutoNum type="arabicPeriod"/>
            </a:pPr>
            <a:r>
              <a:rPr lang="en-US"/>
              <a:t>Utilities</a:t>
            </a: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6B164-1CAE-306A-A737-0AB0BE3417F1}"/>
              </a:ext>
            </a:extLst>
          </p:cNvPr>
          <p:cNvSpPr txBox="1"/>
          <p:nvPr/>
        </p:nvSpPr>
        <p:spPr>
          <a:xfrm>
            <a:off x="9389327" y="825189"/>
            <a:ext cx="2385331" cy="5155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b="1"/>
              <a:t>5 Sectors with the most weight</a:t>
            </a:r>
          </a:p>
          <a:p>
            <a:pPr marL="457200" indent="-457200">
              <a:buAutoNum type="arabicPeriod"/>
            </a:pPr>
            <a:r>
              <a:rPr lang="en-US" sz="1900"/>
              <a:t>Information Technology, </a:t>
            </a:r>
            <a:r>
              <a:rPr lang="en-US" sz="1900" b="1"/>
              <a:t>35.04%</a:t>
            </a:r>
          </a:p>
          <a:p>
            <a:pPr marL="457200" indent="-457200">
              <a:buAutoNum type="arabicPeriod"/>
            </a:pPr>
            <a:r>
              <a:rPr lang="en-US" sz="1900"/>
              <a:t>Financials, </a:t>
            </a:r>
            <a:r>
              <a:rPr lang="en-US" sz="1900" b="1"/>
              <a:t>13.16%</a:t>
            </a:r>
          </a:p>
          <a:p>
            <a:pPr marL="457200" indent="-457200">
              <a:buAutoNum type="arabicPeriod"/>
            </a:pPr>
            <a:r>
              <a:rPr lang="en-US" sz="1900"/>
              <a:t>Consumer Discretionary, </a:t>
            </a:r>
            <a:r>
              <a:rPr lang="en-US" sz="1900" b="1"/>
              <a:t>10.33%</a:t>
            </a:r>
          </a:p>
          <a:p>
            <a:pPr marL="457200" indent="-457200">
              <a:buAutoNum type="arabicPeriod"/>
            </a:pPr>
            <a:r>
              <a:rPr lang="en-US" sz="1900"/>
              <a:t>Communication, </a:t>
            </a:r>
            <a:r>
              <a:rPr lang="en-US" sz="1900" b="1"/>
              <a:t>10.19%</a:t>
            </a:r>
          </a:p>
          <a:p>
            <a:pPr marL="457200" indent="-457200">
              <a:buAutoNum type="arabicPeriod"/>
            </a:pPr>
            <a:r>
              <a:rPr lang="en-US" sz="1900"/>
              <a:t>Health Care, </a:t>
            </a:r>
            <a:r>
              <a:rPr lang="en-US" sz="1900" b="1"/>
              <a:t>9.14%</a:t>
            </a:r>
            <a:endParaRPr lang="en-US" sz="1900"/>
          </a:p>
          <a:p>
            <a:pPr marL="457200" indent="-457200">
              <a:buAutoNum type="arabicPeriod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1182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0E3C-F8EE-A98E-054F-8C8103E3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industries are included in our sector?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TextBox 6">
            <a:extLst>
              <a:ext uri="{FF2B5EF4-FFF2-40B4-BE49-F238E27FC236}">
                <a16:creationId xmlns:a16="http://schemas.microsoft.com/office/drawing/2014/main" id="{E3A19E14-1A60-763D-430E-37E7AD581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145841"/>
              </p:ext>
            </p:extLst>
          </p:nvPr>
        </p:nvGraphicFramePr>
        <p:xfrm>
          <a:off x="4105657" y="548639"/>
          <a:ext cx="7452029" cy="601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5E6EC0-72C3-7158-1BA8-49CC142E20AA}"/>
              </a:ext>
            </a:extLst>
          </p:cNvPr>
          <p:cNvSpPr txBox="1"/>
          <p:nvPr/>
        </p:nvSpPr>
        <p:spPr>
          <a:xfrm>
            <a:off x="4105657" y="5967459"/>
            <a:ext cx="5038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https://</a:t>
            </a:r>
            <a:r>
              <a:rPr lang="en-US" sz="1000" err="1"/>
              <a:t>finance.yahoo.com</a:t>
            </a:r>
            <a:r>
              <a:rPr lang="en-US" sz="1000"/>
              <a:t>/sectors/technology/</a:t>
            </a:r>
          </a:p>
        </p:txBody>
      </p:sp>
    </p:spTree>
    <p:extLst>
      <p:ext uri="{BB962C8B-B14F-4D97-AF65-F5344CB8AC3E}">
        <p14:creationId xmlns:p14="http://schemas.microsoft.com/office/powerpoint/2010/main" val="270321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AED8-A130-FF47-1B4C-29AF9A3D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What companies make up the Information Technology Sector?</a:t>
            </a:r>
          </a:p>
        </p:txBody>
      </p:sp>
      <p:pic>
        <p:nvPicPr>
          <p:cNvPr id="1026" name="Picture 2" descr="Logos &amp; Brand Guidelines | NVIDIA">
            <a:extLst>
              <a:ext uri="{FF2B5EF4-FFF2-40B4-BE49-F238E27FC236}">
                <a16:creationId xmlns:a16="http://schemas.microsoft.com/office/drawing/2014/main" id="{96187603-4F1E-C06C-E3D7-E8545CC8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80898"/>
            <a:ext cx="1360872" cy="7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e Logo and symbol, meaning, history, PNG, brand">
            <a:extLst>
              <a:ext uri="{FF2B5EF4-FFF2-40B4-BE49-F238E27FC236}">
                <a16:creationId xmlns:a16="http://schemas.microsoft.com/office/drawing/2014/main" id="{89F19CB2-60C6-423F-7092-5BA49746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0" y="2395356"/>
            <a:ext cx="1270148" cy="7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">
            <a:extLst>
              <a:ext uri="{FF2B5EF4-FFF2-40B4-BE49-F238E27FC236}">
                <a16:creationId xmlns:a16="http://schemas.microsoft.com/office/drawing/2014/main" id="{2AC1A336-8061-B9E5-9986-D9B667DD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854" y="3284882"/>
            <a:ext cx="714458" cy="7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oadcom aims to settle EU antitrust probe with offer to scrap exclusivity  deals">
            <a:extLst>
              <a:ext uri="{FF2B5EF4-FFF2-40B4-BE49-F238E27FC236}">
                <a16:creationId xmlns:a16="http://schemas.microsoft.com/office/drawing/2014/main" id="{8CCA76A6-D891-6B6C-286B-4A26404F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3" y="3999340"/>
            <a:ext cx="1449660" cy="9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Oracle? | Webopedia">
            <a:extLst>
              <a:ext uri="{FF2B5EF4-FFF2-40B4-BE49-F238E27FC236}">
                <a16:creationId xmlns:a16="http://schemas.microsoft.com/office/drawing/2014/main" id="{F1490CB7-096B-3B23-016F-73F0D805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3" y="4965780"/>
            <a:ext cx="966441" cy="9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BA558-7D85-76BA-8BB9-78BFE8855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7107"/>
              </p:ext>
            </p:extLst>
          </p:nvPr>
        </p:nvGraphicFramePr>
        <p:xfrm>
          <a:off x="2169767" y="1537901"/>
          <a:ext cx="8127999" cy="439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9982539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272654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71443412"/>
                    </a:ext>
                  </a:extLst>
                </a:gridCol>
              </a:tblGrid>
              <a:tr h="736720">
                <a:tc>
                  <a:txBody>
                    <a:bodyPr/>
                    <a:lstStyle/>
                    <a:p>
                      <a:r>
                        <a:rPr lang="en-US" b="1"/>
                        <a:t>S&amp;P 500 Weight</a:t>
                      </a:r>
                    </a:p>
                    <a:p>
                      <a:r>
                        <a:rPr lang="en-US" b="0"/>
                        <a:t>7.25%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% Change YTD</a:t>
                      </a:r>
                    </a:p>
                    <a:p>
                      <a:r>
                        <a:rPr lang="en-US" b="0">
                          <a:solidFill>
                            <a:srgbClr val="00B050"/>
                          </a:solidFill>
                        </a:rPr>
                        <a:t>39.69%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Market Cap</a:t>
                      </a:r>
                    </a:p>
                    <a:p>
                      <a:r>
                        <a:rPr lang="en-US" b="0"/>
                        <a:t>4.40T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754107"/>
                  </a:ext>
                </a:extLst>
              </a:tr>
              <a:tr h="8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S&amp;P 500 Weight</a:t>
                      </a:r>
                    </a:p>
                    <a:p>
                      <a:r>
                        <a:rPr lang="en-US"/>
                        <a:t>6.44%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% Change YTD</a:t>
                      </a:r>
                    </a:p>
                    <a:p>
                      <a:r>
                        <a:rPr lang="en-US" b="0">
                          <a:solidFill>
                            <a:srgbClr val="00B050"/>
                          </a:solidFill>
                        </a:rPr>
                        <a:t>10.13%</a:t>
                      </a:r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Market Cap</a:t>
                      </a:r>
                    </a:p>
                    <a:p>
                      <a:r>
                        <a:rPr lang="en-US" b="0"/>
                        <a:t>3.91T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896323"/>
                  </a:ext>
                </a:extLst>
              </a:tr>
              <a:tr h="8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S&amp;P 500 Weight</a:t>
                      </a:r>
                    </a:p>
                    <a:p>
                      <a:r>
                        <a:rPr lang="en-US"/>
                        <a:t>6.32%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% Change YTD</a:t>
                      </a:r>
                    </a:p>
                    <a:p>
                      <a:r>
                        <a:rPr lang="en-US" b="0">
                          <a:solidFill>
                            <a:srgbClr val="00B050"/>
                          </a:solidFill>
                        </a:rPr>
                        <a:t>30.22%</a:t>
                      </a:r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Market Cap</a:t>
                      </a:r>
                    </a:p>
                    <a:p>
                      <a:r>
                        <a:rPr lang="en-US" b="0"/>
                        <a:t>3.84T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335905"/>
                  </a:ext>
                </a:extLst>
              </a:tr>
              <a:tr h="8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S&amp;P 500 Weight</a:t>
                      </a:r>
                    </a:p>
                    <a:p>
                      <a:r>
                        <a:rPr lang="en-US"/>
                        <a:t>2.68%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% Change YTD</a:t>
                      </a:r>
                    </a:p>
                    <a:p>
                      <a:r>
                        <a:rPr lang="en-US" b="0">
                          <a:solidFill>
                            <a:srgbClr val="00B050"/>
                          </a:solidFill>
                        </a:rPr>
                        <a:t>57.27%</a:t>
                      </a:r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Market Cap</a:t>
                      </a:r>
                    </a:p>
                    <a:p>
                      <a:r>
                        <a:rPr lang="en-US" b="0"/>
                        <a:t>1.63T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15110"/>
                  </a:ext>
                </a:extLst>
              </a:tr>
              <a:tr h="8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S&amp;P 500 Weight</a:t>
                      </a:r>
                    </a:p>
                    <a:p>
                      <a:r>
                        <a:rPr lang="en-US"/>
                        <a:t>1.30%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% Change YTD</a:t>
                      </a:r>
                    </a:p>
                    <a:p>
                      <a:r>
                        <a:rPr lang="en-US" b="0">
                          <a:solidFill>
                            <a:srgbClr val="00B050"/>
                          </a:solidFill>
                        </a:rPr>
                        <a:t>70.91%</a:t>
                      </a:r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Market Cap</a:t>
                      </a:r>
                    </a:p>
                    <a:p>
                      <a:r>
                        <a:rPr lang="en-US" b="0"/>
                        <a:t>790.07B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1286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A6D22A-6BE3-4D90-1CAA-6F215CCA1517}"/>
              </a:ext>
            </a:extLst>
          </p:cNvPr>
          <p:cNvSpPr txBox="1"/>
          <p:nvPr/>
        </p:nvSpPr>
        <p:spPr>
          <a:xfrm>
            <a:off x="2169767" y="6060141"/>
            <a:ext cx="367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https://</a:t>
            </a:r>
            <a:r>
              <a:rPr lang="en-US" sz="1000" err="1"/>
              <a:t>stockanalysis.com</a:t>
            </a:r>
            <a:r>
              <a:rPr lang="en-US" sz="1000"/>
              <a:t>/list/sp-500-stocks/</a:t>
            </a:r>
          </a:p>
        </p:txBody>
      </p:sp>
    </p:spTree>
    <p:extLst>
      <p:ext uri="{BB962C8B-B14F-4D97-AF65-F5344CB8AC3E}">
        <p14:creationId xmlns:p14="http://schemas.microsoft.com/office/powerpoint/2010/main" val="328383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5A20-1ED8-A2A0-C919-CAF922FC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Technology Performance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D1562E-ED62-4B1A-2563-1F8D3F8F6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05997"/>
              </p:ext>
            </p:extLst>
          </p:nvPr>
        </p:nvGraphicFramePr>
        <p:xfrm>
          <a:off x="429847" y="1380562"/>
          <a:ext cx="2391047" cy="516367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91047">
                  <a:extLst>
                    <a:ext uri="{9D8B030D-6E8A-4147-A177-3AD203B41FA5}">
                      <a16:colId xmlns:a16="http://schemas.microsoft.com/office/drawing/2014/main" val="2696946760"/>
                    </a:ext>
                  </a:extLst>
                </a:gridCol>
              </a:tblGrid>
              <a:tr h="1308850">
                <a:tc>
                  <a:txBody>
                    <a:bodyPr/>
                    <a:lstStyle/>
                    <a:p>
                      <a:r>
                        <a:rPr lang="en-US" sz="1900"/>
                        <a:t>Information Technology Sector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31741"/>
                  </a:ext>
                </a:extLst>
              </a:tr>
              <a:tr h="1251335">
                <a:tc>
                  <a:txBody>
                    <a:bodyPr/>
                    <a:lstStyle/>
                    <a:p>
                      <a:r>
                        <a:rPr lang="en-US"/>
                        <a:t>1 Year Return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+22.21%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50488"/>
                  </a:ext>
                </a:extLst>
              </a:tr>
              <a:tr h="1251335">
                <a:tc>
                  <a:txBody>
                    <a:bodyPr/>
                    <a:lstStyle/>
                    <a:p>
                      <a:r>
                        <a:rPr lang="en-US"/>
                        <a:t>3 Year Return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+144.15%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58592"/>
                  </a:ext>
                </a:extLst>
              </a:tr>
              <a:tr h="1352153">
                <a:tc>
                  <a:txBody>
                    <a:bodyPr/>
                    <a:lstStyle/>
                    <a:p>
                      <a:r>
                        <a:rPr lang="en-US"/>
                        <a:t>5 Year Return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+150.45%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527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4E2749-2DC0-44AD-10A1-E393DF42A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40699"/>
              </p:ext>
            </p:extLst>
          </p:nvPr>
        </p:nvGraphicFramePr>
        <p:xfrm>
          <a:off x="2820894" y="1380562"/>
          <a:ext cx="2391046" cy="513005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91046">
                  <a:extLst>
                    <a:ext uri="{9D8B030D-6E8A-4147-A177-3AD203B41FA5}">
                      <a16:colId xmlns:a16="http://schemas.microsoft.com/office/drawing/2014/main" val="1891667148"/>
                    </a:ext>
                  </a:extLst>
                </a:gridCol>
              </a:tblGrid>
              <a:tr h="1282513">
                <a:tc>
                  <a:txBody>
                    <a:bodyPr/>
                    <a:lstStyle/>
                    <a:p>
                      <a:r>
                        <a:rPr lang="en-US" sz="2000"/>
                        <a:t>S&amp;P 500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35091"/>
                  </a:ext>
                </a:extLst>
              </a:tr>
              <a:tr h="1282513">
                <a:tc>
                  <a:txBody>
                    <a:bodyPr/>
                    <a:lstStyle/>
                    <a:p>
                      <a:r>
                        <a:rPr lang="en-US"/>
                        <a:t>1 Year Return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+14.64%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25200"/>
                  </a:ext>
                </a:extLst>
              </a:tr>
              <a:tr h="1282513">
                <a:tc>
                  <a:txBody>
                    <a:bodyPr/>
                    <a:lstStyle/>
                    <a:p>
                      <a:r>
                        <a:rPr lang="en-US"/>
                        <a:t>3 Year Return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+83.41%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24861"/>
                  </a:ext>
                </a:extLst>
              </a:tr>
              <a:tr h="1282513">
                <a:tc>
                  <a:txBody>
                    <a:bodyPr/>
                    <a:lstStyle/>
                    <a:p>
                      <a:r>
                        <a:rPr lang="en-US"/>
                        <a:t>5 Year Return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+95.70%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80500"/>
                  </a:ext>
                </a:extLst>
              </a:tr>
            </a:tbl>
          </a:graphicData>
        </a:graphic>
      </p:graphicFrame>
      <p:pic>
        <p:nvPicPr>
          <p:cNvPr id="7" name="Picture 6" descr="A graph of 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A9DFEC40-FF52-E6FF-F19F-38B37CB8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15" y="1380562"/>
            <a:ext cx="6582991" cy="3621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BDE18-4C95-96F1-FBFF-641B1AD2DB1C}"/>
              </a:ext>
            </a:extLst>
          </p:cNvPr>
          <p:cNvSpPr txBox="1"/>
          <p:nvPr/>
        </p:nvSpPr>
        <p:spPr>
          <a:xfrm>
            <a:off x="5429715" y="5163671"/>
            <a:ext cx="4019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https://</a:t>
            </a:r>
            <a:r>
              <a:rPr lang="en-US" sz="1000" err="1"/>
              <a:t>finance.yahoo.com</a:t>
            </a:r>
            <a:r>
              <a:rPr lang="en-US" sz="1000"/>
              <a:t>/sectors/technology/</a:t>
            </a:r>
          </a:p>
        </p:txBody>
      </p:sp>
    </p:spTree>
    <p:extLst>
      <p:ext uri="{BB962C8B-B14F-4D97-AF65-F5344CB8AC3E}">
        <p14:creationId xmlns:p14="http://schemas.microsoft.com/office/powerpoint/2010/main" val="26707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762D-07CA-CA18-2F5A-D0FE1FC8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Business Cycle</a:t>
            </a:r>
          </a:p>
        </p:txBody>
      </p:sp>
      <p:pic>
        <p:nvPicPr>
          <p:cNvPr id="6" name="Picture 5" descr="A graph showing the recovery and expansion of the country&#10;&#10;AI-generated content may be incorrect.">
            <a:extLst>
              <a:ext uri="{FF2B5EF4-FFF2-40B4-BE49-F238E27FC236}">
                <a16:creationId xmlns:a16="http://schemas.microsoft.com/office/drawing/2014/main" id="{784B761B-20C1-C8A0-F80B-B11435A4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362651"/>
            <a:ext cx="10327150" cy="4677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E0BDA0-469B-B0B8-1FAC-AEC6016BD0E2}"/>
              </a:ext>
            </a:extLst>
          </p:cNvPr>
          <p:cNvSpPr txBox="1"/>
          <p:nvPr/>
        </p:nvSpPr>
        <p:spPr>
          <a:xfrm>
            <a:off x="986118" y="6040419"/>
            <a:ext cx="51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Source: https://</a:t>
            </a:r>
            <a:r>
              <a:rPr lang="en-US" sz="900" err="1"/>
              <a:t>institutional.fidelity.com</a:t>
            </a:r>
            <a:r>
              <a:rPr lang="en-US" sz="900"/>
              <a:t>/app/item/RD_13569_40890/</a:t>
            </a:r>
            <a:r>
              <a:rPr lang="en-US" sz="900" err="1"/>
              <a:t>business-cycle-update.html?pos</a:t>
            </a:r>
            <a:r>
              <a:rPr lang="en-US" sz="900"/>
              <a:t>=T</a:t>
            </a:r>
          </a:p>
        </p:txBody>
      </p:sp>
    </p:spTree>
    <p:extLst>
      <p:ext uri="{BB962C8B-B14F-4D97-AF65-F5344CB8AC3E}">
        <p14:creationId xmlns:p14="http://schemas.microsoft.com/office/powerpoint/2010/main" val="109917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6006-F60F-5179-71D3-726091D1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perform in the Late Cycle?</a:t>
            </a:r>
          </a:p>
        </p:txBody>
      </p:sp>
      <p:pic>
        <p:nvPicPr>
          <p:cNvPr id="5" name="Picture 4" descr="A screenshot of a business cycle&#10;&#10;AI-generated content may be incorrect.">
            <a:extLst>
              <a:ext uri="{FF2B5EF4-FFF2-40B4-BE49-F238E27FC236}">
                <a16:creationId xmlns:a16="http://schemas.microsoft.com/office/drawing/2014/main" id="{EFE94668-C811-69BD-74EE-B242B384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74" y="1244671"/>
            <a:ext cx="4308611" cy="50646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105407-0228-D472-1186-3B75B60AA217}"/>
              </a:ext>
            </a:extLst>
          </p:cNvPr>
          <p:cNvSpPr/>
          <p:nvPr/>
        </p:nvSpPr>
        <p:spPr>
          <a:xfrm>
            <a:off x="3281083" y="3429000"/>
            <a:ext cx="914400" cy="569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B02B3-7A5A-C589-DD06-30B2CFB0FC19}"/>
              </a:ext>
            </a:extLst>
          </p:cNvPr>
          <p:cNvSpPr txBox="1"/>
          <p:nvPr/>
        </p:nvSpPr>
        <p:spPr>
          <a:xfrm>
            <a:off x="412376" y="6454588"/>
            <a:ext cx="41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err="1"/>
              <a:t>Source:https</a:t>
            </a:r>
            <a:r>
              <a:rPr lang="en-US" sz="900"/>
              <a:t>://</a:t>
            </a:r>
            <a:r>
              <a:rPr lang="en-US" sz="900" err="1"/>
              <a:t>digital.fidelity.com</a:t>
            </a:r>
            <a:r>
              <a:rPr lang="en-US" sz="900"/>
              <a:t>/</a:t>
            </a:r>
            <a:r>
              <a:rPr lang="en-US" sz="900" err="1"/>
              <a:t>prgw</a:t>
            </a:r>
            <a:r>
              <a:rPr lang="en-US" sz="900"/>
              <a:t>/digital/research/sector/detail/info-tech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7C7C9-8EB7-4DEB-19F0-7F1E1C7CE743}"/>
              </a:ext>
            </a:extLst>
          </p:cNvPr>
          <p:cNvSpPr txBox="1"/>
          <p:nvPr/>
        </p:nvSpPr>
        <p:spPr>
          <a:xfrm>
            <a:off x="5737412" y="1434353"/>
            <a:ext cx="5791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Late Cycle lasts an average of 18 months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Information Technology Sector does not perform well in the Late phase of the business cycle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Cyclical Sectors historically underperform in the Late phase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Some industries in the sector are less sensitive to the Business Cycle,  but the sector is considered mostly cyclical</a:t>
            </a:r>
          </a:p>
          <a:p>
            <a:endParaRPr lang="en-US" sz="2400"/>
          </a:p>
          <a:p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0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4B2AB-24FF-EC29-D16B-6291CB5E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Supply Availability for the Sector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B4F48-E502-95F0-0B21-5C08A0A1B91F}"/>
              </a:ext>
            </a:extLst>
          </p:cNvPr>
          <p:cNvSpPr txBox="1"/>
          <p:nvPr/>
        </p:nvSpPr>
        <p:spPr>
          <a:xfrm>
            <a:off x="1198181" y="1839595"/>
            <a:ext cx="9795638" cy="94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/>
              <a:t>New Capacity Additions</a:t>
            </a:r>
          </a:p>
        </p:txBody>
      </p:sp>
      <p:pic>
        <p:nvPicPr>
          <p:cNvPr id="7" name="Picture 6" descr="A graph of a graph of energy&#10;&#10;AI-generated content may be incorrect.">
            <a:extLst>
              <a:ext uri="{FF2B5EF4-FFF2-40B4-BE49-F238E27FC236}">
                <a16:creationId xmlns:a16="http://schemas.microsoft.com/office/drawing/2014/main" id="{CF6D3C9F-92F1-8FF5-4148-A3D7E7BF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94" y="2782714"/>
            <a:ext cx="5869711" cy="3446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46C38CA1-6328-DB92-CEF3-0C7E3BAB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505" y="2782714"/>
            <a:ext cx="5869711" cy="3446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3ECB12-0E18-F915-EFD8-21BFA6B14A4C}"/>
              </a:ext>
            </a:extLst>
          </p:cNvPr>
          <p:cNvSpPr txBox="1"/>
          <p:nvPr/>
        </p:nvSpPr>
        <p:spPr>
          <a:xfrm>
            <a:off x="6500191" y="5983357"/>
            <a:ext cx="216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Gartner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E5B83-8D12-4E9C-E585-C8ACF36A3795}"/>
              </a:ext>
            </a:extLst>
          </p:cNvPr>
          <p:cNvSpPr txBox="1"/>
          <p:nvPr/>
        </p:nvSpPr>
        <p:spPr>
          <a:xfrm>
            <a:off x="6520916" y="2413382"/>
            <a:ext cx="25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 Millions (Worldwide)</a:t>
            </a:r>
          </a:p>
        </p:txBody>
      </p:sp>
    </p:spTree>
    <p:extLst>
      <p:ext uri="{BB962C8B-B14F-4D97-AF65-F5344CB8AC3E}">
        <p14:creationId xmlns:p14="http://schemas.microsoft.com/office/powerpoint/2010/main" val="275971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宽屏</PresentationFormat>
  <Slides>22</Slides>
  <Notes>5</Notes>
  <HiddenSlides>0</HiddenSlide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Information Technology Sector</vt:lpstr>
      <vt:lpstr>Agenda </vt:lpstr>
      <vt:lpstr>S&amp;P 500</vt:lpstr>
      <vt:lpstr>What industries are included in our sector? </vt:lpstr>
      <vt:lpstr>What companies make up the Information Technology Sector?</vt:lpstr>
      <vt:lpstr>Information Technology Performance</vt:lpstr>
      <vt:lpstr>Global Business Cycle</vt:lpstr>
      <vt:lpstr>How does IT perform in the Late Cycle?</vt:lpstr>
      <vt:lpstr>Supply Availability for the Sector</vt:lpstr>
      <vt:lpstr>Porter’s 5 Forces Analysis</vt:lpstr>
      <vt:lpstr>Economic Analysis</vt:lpstr>
      <vt:lpstr>Regression </vt:lpstr>
      <vt:lpstr>Financial Analysis</vt:lpstr>
      <vt:lpstr>Profitability Metrics</vt:lpstr>
      <vt:lpstr>Cash Flow and Capital Allocation</vt:lpstr>
      <vt:lpstr>Margin Trend over Time</vt:lpstr>
      <vt:lpstr>PowerPoint 演示文稿</vt:lpstr>
      <vt:lpstr>Valuation Analysis</vt:lpstr>
      <vt:lpstr>Technical Analysis</vt:lpstr>
      <vt:lpstr>Recommendation</vt:lpstr>
      <vt:lpstr>Positives &amp; Risks</vt:lpstr>
      <vt:lpstr>Sub-Sector 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Sector</dc:title>
  <dc:creator>Mullee, Matt</dc:creator>
  <cp:revision>3</cp:revision>
  <dcterms:created xsi:type="dcterms:W3CDTF">2025-10-07T20:09:02Z</dcterms:created>
  <dcterms:modified xsi:type="dcterms:W3CDTF">2025-10-28T22:05:26Z</dcterms:modified>
</cp:coreProperties>
</file>