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4" r:id="rId5"/>
  </p:sldMasterIdLst>
  <p:notesMasterIdLst>
    <p:notesMasterId r:id="rId21"/>
  </p:notesMasterIdLst>
  <p:sldIdLst>
    <p:sldId id="272" r:id="rId6"/>
    <p:sldId id="273" r:id="rId7"/>
    <p:sldId id="324" r:id="rId8"/>
    <p:sldId id="328" r:id="rId9"/>
    <p:sldId id="329" r:id="rId10"/>
    <p:sldId id="320" r:id="rId11"/>
    <p:sldId id="319" r:id="rId12"/>
    <p:sldId id="333" r:id="rId13"/>
    <p:sldId id="334" r:id="rId14"/>
    <p:sldId id="335" r:id="rId15"/>
    <p:sldId id="336" r:id="rId16"/>
    <p:sldId id="308" r:id="rId17"/>
    <p:sldId id="307" r:id="rId18"/>
    <p:sldId id="317" r:id="rId19"/>
    <p:sldId id="300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796A85-C514-626D-F003-87B23D4B8C97}" name="Balasubramanian, Sid" initials="BS" userId="S::balasubramanian.112@buckeyemail.osu.edu::c65ba21e-8046-4563-82ad-bdc208076ce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0F20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38BD31-6A13-1CAC-B9B9-FA51BD7F42B9}" v="25" dt="2025-06-23T13:22:45.870"/>
    <p1510:client id="{3640D2A3-4A07-4F7B-AAAD-6090E988E207}" v="653" dt="2025-06-23T20:49:31.298"/>
    <p1510:client id="{87C5C5A9-5FC6-074F-863E-D3A2F83D4BD7}" v="6" dt="2025-06-23T22:57:00.504"/>
    <p1510:client id="{CB54C8C0-C26B-25C3-6AF4-0DF802D084F8}" v="721" dt="2025-06-24T01:54:17.736"/>
    <p1510:client id="{D7B18724-B550-9518-2728-615A482F6726}" v="552" dt="2025-06-23T23:55:07.713"/>
    <p1510:client id="{D91E3644-E465-0167-7294-84C24BAC82BC}" v="19" dt="2025-06-24T02:15:34.821"/>
    <p1510:client id="{F1C70BE0-A8E9-AFE1-6E92-483137280010}" v="3" dt="2025-06-24T02:23:01.6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04A81-5AF6-4454-9844-795406A5B3BE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7B9DC-6DBB-4F53-9565-B0208A1B8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8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Relationship between Market Cap and Profit margin suggests that that Profitability influences valuation within this sector. Higher profit margins are generally valued more by the market.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F7B9DC-6DBB-4F53-9565-B0208A1B88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98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32F68-741E-8A5B-8A05-06FFDBEED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BFB49D-4697-5FEA-74AA-33CC580C05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050D3-77AB-1689-9DAE-4AB6ADBF6F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666666"/>
                </a:solidFill>
              </a:rPr>
              <a:t>Interesting since it has evolved with time. Previously, they have had strong negative correlation or even no correlation since a weaker Dollar can boost AAPLs international earnings.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C9A758-BFA1-9CA9-E426-5305C7E1B6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7C22CC-BCCE-4CBE-BBE9-F5FBE1C618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16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AA17C-3C27-D700-FE59-9E6E2F7D7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C86662-92E0-17E5-FC0F-67BD66B3F0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15E287-3587-06D5-E0B3-A608F2C7BD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F02E26-DF5D-2FB3-5D72-FF3D0E188A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7C22CC-BCCE-4CBE-BBE9-F5FBE1C618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0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E0852-3BBC-BF80-47F1-3520FC2CD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E5E959-7570-A15C-2A40-C93212B600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B3E5CC-9F48-7003-7818-C02D27E60C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87D46-C336-93D2-09A4-0B8F7D62BF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7C22CC-BCCE-4CBE-BBE9-F5FBE1C618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79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6/18 Done - 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F7B9DC-6DBB-4F53-9565-B0208A1B889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50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F7B9DC-6DBB-4F53-9565-B0208A1B889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43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144847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995907" y="1830388"/>
            <a:ext cx="10972800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7431851" y="229811"/>
            <a:ext cx="4522941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1733" baseline="0">
                <a:solidFill>
                  <a:schemeClr val="bg1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UNIT NAME HERE</a:t>
            </a:r>
          </a:p>
          <a:p>
            <a:pPr lvl="0"/>
            <a:r>
              <a:rPr lang="en-US"/>
              <a:t>LINE 2 AS NEEDED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 hasCustomPrompt="1"/>
          </p:nvPr>
        </p:nvSpPr>
        <p:spPr>
          <a:xfrm>
            <a:off x="5753854" y="1052953"/>
            <a:ext cx="6190428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2133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95807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WHI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 not remove" hidden="1">
            <a:extLst>
              <a:ext uri="{FF2B5EF4-FFF2-40B4-BE49-F238E27FC236}">
                <a16:creationId xmlns:a16="http://schemas.microsoft.com/office/drawing/2014/main" id="{EF8FAA2D-389D-4628-8F7E-013DEC3A49AC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6933" cy="16933"/>
          </a:xfrm>
          <a:prstGeom prst="octagon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869009" y="1734522"/>
            <a:ext cx="9592027" cy="4417351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l">
              <a:lnSpc>
                <a:spcPts val="11200"/>
              </a:lnSpc>
              <a:spcBef>
                <a:spcPts val="0"/>
              </a:spcBef>
              <a:defRPr sz="10666" b="1" baseline="0">
                <a:solidFill>
                  <a:srgbClr val="BB0000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BIG WORD BIG PHRASE</a:t>
            </a:r>
            <a:br>
              <a:rPr lang="en-US"/>
            </a:br>
            <a:r>
              <a:rPr lang="en-US"/>
              <a:t>SLIDE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7431851" y="229811"/>
            <a:ext cx="4522941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1733" baseline="0">
                <a:solidFill>
                  <a:schemeClr val="bg1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UNIT NAME HERE</a:t>
            </a:r>
          </a:p>
          <a:p>
            <a:pPr lvl="0"/>
            <a:r>
              <a:rPr lang="en-US"/>
              <a:t>LINE 2 AS NEEDED</a:t>
            </a:r>
          </a:p>
        </p:txBody>
      </p:sp>
    </p:spTree>
    <p:extLst>
      <p:ext uri="{BB962C8B-B14F-4D97-AF65-F5344CB8AC3E}">
        <p14:creationId xmlns:p14="http://schemas.microsoft.com/office/powerpoint/2010/main" val="367160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910169"/>
            <a:ext cx="12192000" cy="5947833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BB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7431851" y="242139"/>
            <a:ext cx="4522941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1733" baseline="0">
                <a:solidFill>
                  <a:schemeClr val="bg1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UNIT NAME HERE</a:t>
            </a:r>
          </a:p>
          <a:p>
            <a:pPr lvl="0"/>
            <a:r>
              <a:rPr lang="en-US"/>
              <a:t>LINE 2 AS NEEDED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869009" y="1734522"/>
            <a:ext cx="9592027" cy="4417351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l">
              <a:lnSpc>
                <a:spcPts val="11200"/>
              </a:lnSpc>
              <a:spcBef>
                <a:spcPts val="0"/>
              </a:spcBef>
              <a:defRPr sz="10666" b="1" baseline="0">
                <a:solidFill>
                  <a:schemeClr val="bg1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BIG WORD</a:t>
            </a:r>
          </a:p>
          <a:p>
            <a:pPr lvl="0"/>
            <a:r>
              <a:rPr lang="en-US"/>
              <a:t>BIG PHRASE</a:t>
            </a:r>
            <a:br>
              <a:rPr lang="en-US"/>
            </a:br>
            <a:r>
              <a:rPr lang="en-US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93182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7431851" y="229811"/>
            <a:ext cx="4522941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1733" baseline="0">
                <a:solidFill>
                  <a:schemeClr val="bg1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UNIT NAME HERE</a:t>
            </a:r>
          </a:p>
          <a:p>
            <a:pPr lvl="0"/>
            <a:r>
              <a:rPr lang="en-US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7" hasCustomPrompt="1"/>
          </p:nvPr>
        </p:nvSpPr>
        <p:spPr>
          <a:xfrm>
            <a:off x="6508014" y="5372666"/>
            <a:ext cx="4522941" cy="10940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ct val="110000"/>
              </a:lnSpc>
              <a:spcBef>
                <a:spcPts val="0"/>
              </a:spcBef>
              <a:defRPr sz="3200" baseline="-25000">
                <a:solidFill>
                  <a:srgbClr val="BB0000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algn="r">
              <a:lnSpc>
                <a:spcPct val="110000"/>
              </a:lnSpc>
            </a:pPr>
            <a:r>
              <a:rPr lang="en-US" sz="320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– </a:t>
            </a:r>
            <a:r>
              <a:rPr lang="en-US" sz="3200" err="1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Firstandlast</a:t>
            </a:r>
            <a:r>
              <a:rPr lang="en-US" sz="320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 Name</a:t>
            </a:r>
          </a:p>
          <a:p>
            <a:pPr algn="r">
              <a:lnSpc>
                <a:spcPct val="110000"/>
              </a:lnSpc>
            </a:pPr>
            <a:r>
              <a:rPr lang="en-US" sz="2400">
                <a:solidFill>
                  <a:schemeClr val="tx1">
                    <a:lumMod val="60000"/>
                    <a:lumOff val="40000"/>
                  </a:schemeClr>
                </a:solidFill>
                <a:cs typeface="Arial"/>
              </a:rPr>
              <a:t>   Optional title line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1247327" y="1611529"/>
            <a:ext cx="9600512" cy="3789979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vert="horz"/>
          <a:lstStyle>
            <a:lvl1pPr algn="ctr">
              <a:defRPr lang="en-US" sz="4267" b="0" smtClean="0">
                <a:solidFill>
                  <a:srgbClr val="BB0032"/>
                </a:solidFill>
                <a:cs typeface="Arial"/>
              </a:defRPr>
            </a:lvl1pPr>
          </a:lstStyle>
          <a:p>
            <a:pPr lvl="0"/>
            <a:r>
              <a:rPr lang="en-US" sz="8666" b="0">
                <a:solidFill>
                  <a:srgbClr val="BB0032"/>
                </a:solidFill>
                <a:latin typeface="+mj-lt"/>
                <a:cs typeface="Arial"/>
              </a:rPr>
              <a:t>“Notable quotes</a:t>
            </a:r>
            <a:br>
              <a:rPr lang="en-US" sz="8666" b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8666" b="0">
                <a:solidFill>
                  <a:srgbClr val="BB0032"/>
                </a:solidFill>
                <a:latin typeface="+mj-lt"/>
                <a:cs typeface="Arial"/>
              </a:rPr>
              <a:t>goes right here,</a:t>
            </a:r>
            <a:br>
              <a:rPr lang="en-US" sz="8666" b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8666" b="0">
                <a:solidFill>
                  <a:srgbClr val="BB0032"/>
                </a:solidFill>
                <a:latin typeface="+mj-lt"/>
                <a:cs typeface="Arial"/>
              </a:rPr>
              <a:t>yes right here.”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4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1219200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Full slide picture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7431851" y="229811"/>
            <a:ext cx="4522941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1733" baseline="0">
                <a:solidFill>
                  <a:schemeClr val="bg1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UNIT NAME HERE</a:t>
            </a:r>
          </a:p>
          <a:p>
            <a:pPr lvl="0"/>
            <a:r>
              <a:rPr lang="en-US"/>
              <a:t>LINE 2 AS NEEDED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6491389" y="1436104"/>
            <a:ext cx="5331852" cy="1840275"/>
          </a:xfrm>
          <a:prstGeom prst="rect">
            <a:avLst/>
          </a:prstGeom>
          <a:ln w="28575" cmpd="sng">
            <a:solidFill>
              <a:srgbClr val="636D6E"/>
            </a:solidFill>
          </a:ln>
          <a:effectLst/>
        </p:spPr>
        <p:txBody>
          <a:bodyPr/>
          <a:lstStyle>
            <a:lvl1pPr marL="121917">
              <a:lnSpc>
                <a:spcPts val="4587"/>
              </a:lnSpc>
              <a:spcBef>
                <a:spcPts val="0"/>
              </a:spcBef>
              <a:defRPr sz="2667" b="1">
                <a:solidFill>
                  <a:srgbClr val="636D6E"/>
                </a:solidFill>
              </a:defRPr>
            </a:lvl1pPr>
            <a:lvl2pPr marL="121917" indent="243834">
              <a:spcBef>
                <a:spcPts val="267"/>
              </a:spcBef>
              <a:spcAft>
                <a:spcPts val="0"/>
              </a:spcAft>
              <a:buClr>
                <a:srgbClr val="BB0000"/>
              </a:buClr>
              <a:buFont typeface="Arial"/>
              <a:buChar char="•"/>
              <a:defRPr sz="2133">
                <a:solidFill>
                  <a:srgbClr val="636D6E"/>
                </a:solidFill>
              </a:defRPr>
            </a:lvl2pPr>
            <a:lvl3pPr marL="121917" indent="243834">
              <a:spcBef>
                <a:spcPts val="267"/>
              </a:spcBef>
              <a:spcAft>
                <a:spcPts val="0"/>
              </a:spcAft>
              <a:buClr>
                <a:srgbClr val="BB0000"/>
              </a:buClr>
              <a:defRPr sz="2133">
                <a:solidFill>
                  <a:srgbClr val="636D6E"/>
                </a:solidFill>
              </a:defRPr>
            </a:lvl3pPr>
            <a:lvl5pPr marL="670543" indent="0">
              <a:spcBef>
                <a:spcPts val="467"/>
              </a:spcBef>
              <a:buFont typeface="Arial"/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6003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-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5178467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r>
              <a:rPr lang="en-US"/>
              <a:t>½ slide picture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5516791" y="1830388"/>
            <a:ext cx="6268671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lnSpc>
                <a:spcPts val="4587"/>
              </a:lnSpc>
              <a:spcBef>
                <a:spcPts val="0"/>
              </a:spcBef>
              <a:defRPr>
                <a:solidFill>
                  <a:srgbClr val="BB0000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 hasCustomPrompt="1"/>
          </p:nvPr>
        </p:nvSpPr>
        <p:spPr>
          <a:xfrm>
            <a:off x="7431851" y="229811"/>
            <a:ext cx="4522941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1733" baseline="0">
                <a:solidFill>
                  <a:schemeClr val="bg1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UNIT NAME HERE</a:t>
            </a:r>
          </a:p>
          <a:p>
            <a:pPr lvl="0"/>
            <a:r>
              <a:rPr lang="en-US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6" hasCustomPrompt="1"/>
          </p:nvPr>
        </p:nvSpPr>
        <p:spPr>
          <a:xfrm>
            <a:off x="5753854" y="1052953"/>
            <a:ext cx="6190428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2133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2617667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7431851" y="229811"/>
            <a:ext cx="4522941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1733" baseline="0">
                <a:solidFill>
                  <a:schemeClr val="bg1"/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UNIT NAME HERE</a:t>
            </a:r>
          </a:p>
          <a:p>
            <a:pPr lvl="0"/>
            <a:r>
              <a:rPr lang="en-US"/>
              <a:t>LINE 2 AS NEEDED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5753854" y="1052953"/>
            <a:ext cx="6190428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2187"/>
              </a:lnSpc>
              <a:spcBef>
                <a:spcPts val="0"/>
              </a:spcBef>
              <a:defRPr sz="2133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TOPIC TITLE HERE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1867204" y="1830388"/>
            <a:ext cx="8703443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ctr">
              <a:lnSpc>
                <a:spcPts val="4587"/>
              </a:lnSpc>
              <a:spcBef>
                <a:spcPts val="0"/>
              </a:spcBef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0">
              <a:spcBef>
                <a:spcPts val="800"/>
              </a:spcBef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667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670543" indent="0">
              <a:spcBef>
                <a:spcPts val="467"/>
              </a:spcBef>
              <a:buNone/>
              <a:defRPr sz="2133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chart/graph/table</a:t>
            </a:r>
          </a:p>
        </p:txBody>
      </p:sp>
    </p:spTree>
    <p:extLst>
      <p:ext uri="{BB962C8B-B14F-4D97-AF65-F5344CB8AC3E}">
        <p14:creationId xmlns:p14="http://schemas.microsoft.com/office/powerpoint/2010/main" val="167771483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2499" y="6356351"/>
            <a:ext cx="28448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8E7B-AF3B-B444-8E74-E549FC814F53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2974445"/>
            <a:ext cx="12192000" cy="2962807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9" name="Picture 8" descr="TheOhioStateUniversity-Horiz-RGBHEX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779" y="1600202"/>
            <a:ext cx="6400800" cy="92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29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09585" rtl="0" eaLnBrk="1" latinLnBrk="0" hangingPunct="1">
        <a:spcBef>
          <a:spcPct val="20000"/>
        </a:spcBef>
        <a:buFont typeface="Arial"/>
        <a:buNone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2"/>
            <a:ext cx="12192000" cy="910167"/>
            <a:chOff x="0" y="1040406"/>
            <a:chExt cx="9144000" cy="910167"/>
          </a:xfrm>
        </p:grpSpPr>
        <p:sp>
          <p:nvSpPr>
            <p:cNvPr id="8" name="Rectangle 7"/>
            <p:cNvSpPr/>
            <p:nvPr/>
          </p:nvSpPr>
          <p:spPr>
            <a:xfrm>
              <a:off x="0" y="1040406"/>
              <a:ext cx="9144000" cy="910167"/>
            </a:xfrm>
            <a:prstGeom prst="rect">
              <a:avLst/>
            </a:prstGeom>
            <a:solidFill>
              <a:srgbClr val="B70F2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pic>
          <p:nvPicPr>
            <p:cNvPr id="9" name="Picture 8" descr="TheOhioStateUniversity-REV-Horiz-RGBHEX.png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17" y="1238313"/>
              <a:ext cx="2438400" cy="471424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 userDrawn="1"/>
        </p:nvSpPr>
        <p:spPr>
          <a:xfrm>
            <a:off x="11357824" y="6351239"/>
            <a:ext cx="519694" cy="4205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5C881AA-F0C4-B947-803C-EA0A96934EAC}" type="slidenum">
              <a:rPr lang="en-US" sz="2133" smtClean="0">
                <a:solidFill>
                  <a:srgbClr val="636D6E"/>
                </a:solidFill>
              </a:rPr>
              <a:pPr/>
              <a:t>‹#›</a:t>
            </a:fld>
            <a:endParaRPr lang="en-US" sz="2133">
              <a:solidFill>
                <a:srgbClr val="636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855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09585" rtl="0" eaLnBrk="1" latinLnBrk="0" hangingPunct="1">
        <a:spcBef>
          <a:spcPct val="20000"/>
        </a:spcBef>
        <a:buFont typeface="Arial"/>
        <a:buNone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indent="0" algn="l" defTabSz="609585" rtl="0" eaLnBrk="1" latinLnBrk="0" hangingPunct="1">
        <a:spcBef>
          <a:spcPct val="20000"/>
        </a:spcBef>
        <a:buFont typeface="Arial"/>
        <a:buNone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304792" algn="l" defTabSz="609585" rtl="0" eaLnBrk="1" latinLnBrk="0" hangingPunct="1">
        <a:spcBef>
          <a:spcPts val="667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02" indent="0" algn="l" defTabSz="609585" rtl="0" eaLnBrk="1" latinLnBrk="0" hangingPunct="1">
        <a:spcBef>
          <a:spcPts val="0"/>
        </a:spcBef>
        <a:buFont typeface="Arial"/>
        <a:buNone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s://www.nytimes.com/2016/03/27/your-money/forget-the-new-iphone-for-apple-its-all-about-the-dollar.html" TargetMode="Externa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hyperlink" Target="https://www.cnbc.com/2025/02/08/tech-megacaps-to-spend-more-than-300-billion-in-2025-to-win-in-ai.html" TargetMode="External"/><Relationship Id="rId4" Type="http://schemas.openxmlformats.org/officeDocument/2006/relationships/hyperlink" Target="https://www.bbc.com/news/articles/czx17361pw1o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78B67368-933E-7643-A01C-F78860A27277}"/>
              </a:ext>
            </a:extLst>
          </p:cNvPr>
          <p:cNvSpPr txBox="1">
            <a:spLocks/>
          </p:cNvSpPr>
          <p:nvPr/>
        </p:nvSpPr>
        <p:spPr>
          <a:xfrm>
            <a:off x="1373820" y="3429000"/>
            <a:ext cx="9444361" cy="617537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latin typeface="Calibri"/>
                <a:ea typeface="Calibri"/>
                <a:cs typeface="Calibri"/>
              </a:rPr>
              <a:t>Information Technology Sector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B6372D-C944-B286-5574-60088CA5B9FB}"/>
              </a:ext>
            </a:extLst>
          </p:cNvPr>
          <p:cNvSpPr txBox="1">
            <a:spLocks/>
          </p:cNvSpPr>
          <p:nvPr/>
        </p:nvSpPr>
        <p:spPr>
          <a:xfrm>
            <a:off x="1816608" y="4659037"/>
            <a:ext cx="9446473" cy="117528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"/>
              </a:spcBef>
            </a:pPr>
            <a:r>
              <a:rPr lang="en-US" sz="2500">
                <a:latin typeface="Calibri"/>
                <a:ea typeface="Calibri"/>
              </a:rPr>
              <a:t>Ethan Adkins, David Anderson, Sid Balasubramanian, </a:t>
            </a:r>
            <a:endParaRPr lang="en-US" sz="2500">
              <a:solidFill>
                <a:srgbClr val="FFFFFF"/>
              </a:solidFill>
              <a:latin typeface="Calibri"/>
              <a:ea typeface="Calibri"/>
            </a:endParaRPr>
          </a:p>
          <a:p>
            <a:pPr>
              <a:spcBef>
                <a:spcPts val="20"/>
              </a:spcBef>
            </a:pPr>
            <a:r>
              <a:rPr lang="en-US" sz="2500">
                <a:latin typeface="Calibri"/>
                <a:ea typeface="Calibri"/>
              </a:rPr>
              <a:t>Conor Brobston, Aidan McDonald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33C92A-8D66-2856-C617-A45B306BBDD2}"/>
              </a:ext>
            </a:extLst>
          </p:cNvPr>
          <p:cNvSpPr txBox="1"/>
          <p:nvPr/>
        </p:nvSpPr>
        <p:spPr>
          <a:xfrm>
            <a:off x="2171178" y="1482246"/>
            <a:ext cx="7745260" cy="11690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pic>
        <p:nvPicPr>
          <p:cNvPr id="5" name="Picture 4" descr="Full-Time MBA | Ohio State Fisher College of Business">
            <a:extLst>
              <a:ext uri="{FF2B5EF4-FFF2-40B4-BE49-F238E27FC236}">
                <a16:creationId xmlns:a16="http://schemas.microsoft.com/office/drawing/2014/main" id="{D7C0E291-06B4-D9FB-164A-CDFC8492F5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813" y="1481138"/>
            <a:ext cx="8334375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64099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table with numbers and text&#10;&#10;AI-generated content may be incorrect.">
            <a:extLst>
              <a:ext uri="{FF2B5EF4-FFF2-40B4-BE49-F238E27FC236}">
                <a16:creationId xmlns:a16="http://schemas.microsoft.com/office/drawing/2014/main" id="{B1F89AE5-1B4C-9BD2-9191-6522632E8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705" y="1053032"/>
            <a:ext cx="10972800" cy="2139696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CA742-8156-7D53-5295-F73F08FC641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431851" y="229811"/>
            <a:ext cx="4522941" cy="668812"/>
          </a:xfrm>
        </p:spPr>
        <p:txBody>
          <a:bodyPr lIns="91440" tIns="45720" rIns="91440" bIns="4572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000" b="1">
                <a:latin typeface="Calibri"/>
                <a:ea typeface="Calibri"/>
                <a:cs typeface="Calibri"/>
              </a:rPr>
              <a:t>Valuation Analysis</a:t>
            </a:r>
          </a:p>
        </p:txBody>
      </p:sp>
      <p:pic>
        <p:nvPicPr>
          <p:cNvPr id="5" name="Picture 4" descr="A table with numbers and a few digits&#10;&#10;AI-generated content may be incorrect.">
            <a:extLst>
              <a:ext uri="{FF2B5EF4-FFF2-40B4-BE49-F238E27FC236}">
                <a16:creationId xmlns:a16="http://schemas.microsoft.com/office/drawing/2014/main" id="{8FE56C16-025F-BB56-E091-CCDE1F6E37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463" y="3034668"/>
            <a:ext cx="10975880" cy="27253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ECF110-968F-67AD-5AC6-B2E913558309}"/>
              </a:ext>
            </a:extLst>
          </p:cNvPr>
          <p:cNvSpPr txBox="1"/>
          <p:nvPr/>
        </p:nvSpPr>
        <p:spPr>
          <a:xfrm>
            <a:off x="883664" y="5801445"/>
            <a:ext cx="1025818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cs typeface="Arial"/>
              </a:rPr>
              <a:t>*Each multiple is currently at a premium compared to the S&amp;P 500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51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table with numbers and letters&#10;&#10;AI-generated content may be incorrect.">
            <a:extLst>
              <a:ext uri="{FF2B5EF4-FFF2-40B4-BE49-F238E27FC236}">
                <a16:creationId xmlns:a16="http://schemas.microsoft.com/office/drawing/2014/main" id="{5FE725D9-7606-B9D5-6985-769B94E91B3F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2"/>
          <a:stretch>
            <a:fillRect/>
          </a:stretch>
        </p:blipFill>
        <p:spPr>
          <a:xfrm>
            <a:off x="605303" y="1528735"/>
            <a:ext cx="11350598" cy="1901976"/>
          </a:xfr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1231B-1031-7222-2382-D0798358541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431851" y="229811"/>
            <a:ext cx="4522941" cy="668812"/>
          </a:xfrm>
        </p:spPr>
        <p:txBody>
          <a:bodyPr lIns="91440" tIns="45720" rIns="91440" bIns="4572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000" b="1">
                <a:latin typeface="Calibri"/>
                <a:ea typeface="Calibri"/>
                <a:cs typeface="Calibri"/>
              </a:rPr>
              <a:t>Valuation Analysis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35B87A-AC9E-7385-8AE2-A9007E4FAAC9}"/>
              </a:ext>
            </a:extLst>
          </p:cNvPr>
          <p:cNvSpPr txBox="1"/>
          <p:nvPr/>
        </p:nvSpPr>
        <p:spPr>
          <a:xfrm>
            <a:off x="742789" y="3752369"/>
            <a:ext cx="11090621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>
                <a:cs typeface="Arial"/>
              </a:rPr>
              <a:t>Each multiple for the Info Tech sector is currently above the 10-year average.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cs typeface="Arial"/>
              </a:rPr>
              <a:t>High growth is driven by the high P/E valuation.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cs typeface="Arial"/>
              </a:rPr>
              <a:t>Because the Info Tech sector makes up about 30% of the S&amp;P 500, the S&amp;P 500 typically moves in the same direction.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cs typeface="Arial"/>
              </a:rPr>
              <a:t>Currently, the Info Tech sector is driving the growth of the S&amp;P 500.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cs typeface="Arial"/>
              </a:rPr>
              <a:t>We can conclude that Info Tech is over performing in both sector valuation and relative to the S&amp;P 500.</a:t>
            </a:r>
          </a:p>
          <a:p>
            <a:pPr marL="285750" indent="-285750">
              <a:buFont typeface="Arial"/>
              <a:buChar char="•"/>
            </a:pPr>
            <a:endParaRPr lang="en-US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2834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27D6F62-7EEF-4CC7-949E-39A627FCD076}"/>
              </a:ext>
            </a:extLst>
          </p:cNvPr>
          <p:cNvSpPr txBox="1">
            <a:spLocks/>
          </p:cNvSpPr>
          <p:nvPr/>
        </p:nvSpPr>
        <p:spPr>
          <a:xfrm>
            <a:off x="8917140" y="337243"/>
            <a:ext cx="3274860" cy="460525"/>
          </a:xfrm>
          <a:prstGeom prst="rect">
            <a:avLst/>
          </a:prstGeom>
          <a:ln>
            <a:noFill/>
          </a:ln>
        </p:spPr>
        <p:txBody>
          <a:bodyPr lIns="91440" tIns="45720" rIns="91440" bIns="45720" anchor="t"/>
          <a:lstStyle>
            <a:lvl1pPr marL="0" indent="0" algn="r" defTabSz="609585" rtl="0" eaLnBrk="1" latinLnBrk="0" hangingPunct="1">
              <a:lnSpc>
                <a:spcPts val="2187"/>
              </a:lnSpc>
              <a:spcBef>
                <a:spcPts val="0"/>
              </a:spcBef>
              <a:buFont typeface="Arial"/>
              <a:buNone/>
              <a:defRPr sz="1733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09585" rtl="0" eaLnBrk="1" latinLnBrk="0" hangingPunct="1">
              <a:spcBef>
                <a:spcPts val="800"/>
              </a:spcBef>
              <a:buFont typeface="Arial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04792" algn="l" defTabSz="609585" rtl="0" eaLnBrk="1" latinLnBrk="0" hangingPunct="1">
              <a:spcBef>
                <a:spcPts val="0"/>
              </a:spcBef>
              <a:buFont typeface="Arial"/>
              <a:buChar char="•"/>
              <a:defRPr sz="2667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31502" indent="0" algn="l" defTabSz="609585" rtl="0" eaLnBrk="1" latinLnBrk="0" hangingPunct="1">
              <a:spcBef>
                <a:spcPts val="0"/>
              </a:spcBef>
              <a:buFont typeface="Arial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70543" indent="0" algn="l" defTabSz="609585" rtl="0" eaLnBrk="1" latinLnBrk="0" hangingPunct="1">
              <a:spcBef>
                <a:spcPts val="467"/>
              </a:spcBef>
              <a:buFont typeface="Arial"/>
              <a:buNone/>
              <a:defRPr sz="2133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 b="1">
                <a:latin typeface="Calibri"/>
                <a:ea typeface="Calibri"/>
                <a:cs typeface="Calibri"/>
              </a:rPr>
              <a:t>Recommendation</a:t>
            </a:r>
          </a:p>
          <a:p>
            <a:pPr algn="l"/>
            <a:endParaRPr lang="en-US" sz="3000" b="1">
              <a:latin typeface="Calibri"/>
              <a:ea typeface="Calibri"/>
              <a:cs typeface="Calibri"/>
            </a:endParaRPr>
          </a:p>
        </p:txBody>
      </p:sp>
      <p:pic>
        <p:nvPicPr>
          <p:cNvPr id="7" name="Content Placeholder 6" descr="A green and white rectangle with black numbers and a white background&#10;&#10;AI-generated content may be incorrect.">
            <a:extLst>
              <a:ext uri="{FF2B5EF4-FFF2-40B4-BE49-F238E27FC236}">
                <a16:creationId xmlns:a16="http://schemas.microsoft.com/office/drawing/2014/main" id="{6F27DFA9-BB48-0956-E140-1299AD9B64F6}"/>
              </a:ext>
            </a:extLst>
          </p:cNvPr>
          <p:cNvPicPr>
            <a:picLocks noGrp="1" noChangeAspect="1"/>
          </p:cNvPicPr>
          <p:nvPr>
            <p:ph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856" y="1290637"/>
            <a:ext cx="6942289" cy="668812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E9CD31-0C19-EE6C-DA4C-7F0F37010D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52" y="2094887"/>
            <a:ext cx="10820708" cy="4425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38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B6D48058-89DB-7BAF-652C-24EBC07E8D66}"/>
              </a:ext>
            </a:extLst>
          </p:cNvPr>
          <p:cNvSpPr txBox="1"/>
          <p:nvPr/>
        </p:nvSpPr>
        <p:spPr>
          <a:xfrm>
            <a:off x="7252836" y="1143000"/>
            <a:ext cx="4259014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Weight of top 5 largest industries for information technology: </a:t>
            </a:r>
            <a:r>
              <a:rPr lang="en-US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90.77% </a:t>
            </a:r>
            <a:r>
              <a:rPr lang="en-US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or </a:t>
            </a:r>
            <a:r>
              <a:rPr lang="en-US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~91%</a:t>
            </a:r>
            <a:r>
              <a:rPr lang="en-US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 of total sector.</a:t>
            </a:r>
            <a:endParaRPr lang="en-US" b="1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5-Year Returns:</a:t>
            </a:r>
          </a:p>
          <a:p>
            <a:pPr marL="285750" indent="-285750">
              <a:buFont typeface="Arial"/>
              <a:buChar char="•"/>
            </a:pPr>
            <a:endParaRPr lang="en-US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>
              <a:latin typeface="Calibri"/>
              <a:ea typeface="Calibri"/>
              <a:cs typeface="Calibri"/>
            </a:endParaRPr>
          </a:p>
          <a:p>
            <a:endParaRPr lang="en-US" b="1">
              <a:latin typeface="Calibri"/>
              <a:ea typeface="Calibri"/>
              <a:cs typeface="Calibri"/>
            </a:endParaRPr>
          </a:p>
          <a:p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Recommendation: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103117-DFE7-507C-02C4-2AC4581FE0DC}"/>
              </a:ext>
            </a:extLst>
          </p:cNvPr>
          <p:cNvSpPr txBox="1">
            <a:spLocks/>
          </p:cNvSpPr>
          <p:nvPr/>
        </p:nvSpPr>
        <p:spPr>
          <a:xfrm>
            <a:off x="6012427" y="326058"/>
            <a:ext cx="6084324" cy="432620"/>
          </a:xfrm>
          <a:prstGeom prst="rect">
            <a:avLst/>
          </a:prstGeom>
          <a:ln>
            <a:noFill/>
          </a:ln>
        </p:spPr>
        <p:txBody>
          <a:bodyPr lIns="91440" tIns="45720" rIns="91440" bIns="45720" anchor="t"/>
          <a:lstStyle>
            <a:lvl1pPr marL="0" indent="0" algn="r" defTabSz="609585" rtl="0" eaLnBrk="1" latinLnBrk="0" hangingPunct="1">
              <a:lnSpc>
                <a:spcPts val="2187"/>
              </a:lnSpc>
              <a:spcBef>
                <a:spcPts val="0"/>
              </a:spcBef>
              <a:buFont typeface="Arial"/>
              <a:buNone/>
              <a:defRPr sz="1733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09585" rtl="0" eaLnBrk="1" latinLnBrk="0" hangingPunct="1">
              <a:spcBef>
                <a:spcPts val="800"/>
              </a:spcBef>
              <a:buFont typeface="Arial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04792" algn="l" defTabSz="609585" rtl="0" eaLnBrk="1" latinLnBrk="0" hangingPunct="1">
              <a:spcBef>
                <a:spcPts val="0"/>
              </a:spcBef>
              <a:buFont typeface="Arial"/>
              <a:buChar char="•"/>
              <a:defRPr sz="2667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31502" indent="0" algn="l" defTabSz="609585" rtl="0" eaLnBrk="1" latinLnBrk="0" hangingPunct="1">
              <a:spcBef>
                <a:spcPts val="0"/>
              </a:spcBef>
              <a:buFont typeface="Arial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70543" indent="0" algn="l" defTabSz="609585" rtl="0" eaLnBrk="1" latinLnBrk="0" hangingPunct="1">
              <a:spcBef>
                <a:spcPts val="467"/>
              </a:spcBef>
              <a:buFont typeface="Arial"/>
              <a:buNone/>
              <a:defRPr sz="2133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 b="1">
                <a:latin typeface="Calibri"/>
                <a:ea typeface="Calibri"/>
                <a:cs typeface="Calibri"/>
              </a:rPr>
              <a:t>Recommendation – Industry Weights</a:t>
            </a:r>
          </a:p>
          <a:p>
            <a:endParaRPr lang="en-US" sz="3000" b="1">
              <a:latin typeface="Calibri"/>
              <a:ea typeface="Calibri"/>
              <a:cs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E518372-7630-E4DC-217D-944387C582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6862220" cy="41246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65C859-2B00-E596-5547-768C33C19F58}"/>
              </a:ext>
            </a:extLst>
          </p:cNvPr>
          <p:cNvSpPr txBox="1"/>
          <p:nvPr/>
        </p:nvSpPr>
        <p:spPr>
          <a:xfrm>
            <a:off x="0" y="6581001"/>
            <a:ext cx="41803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>
                <a:latin typeface="Calibri"/>
                <a:ea typeface="Calibri"/>
                <a:cs typeface="Calibri"/>
              </a:rPr>
              <a:t>Source: https://finance.yahoo.com/sectors/technology/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50E2E0-983B-C559-4332-CB76EFE17E51}"/>
              </a:ext>
            </a:extLst>
          </p:cNvPr>
          <p:cNvSpPr txBox="1"/>
          <p:nvPr/>
        </p:nvSpPr>
        <p:spPr>
          <a:xfrm>
            <a:off x="457199" y="5590218"/>
            <a:ext cx="697465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>
                <a:solidFill>
                  <a:srgbClr val="B70F20"/>
                </a:solidFill>
                <a:cs typeface="Arial"/>
              </a:rPr>
              <a:t>Top 5 Largest Weighted Industries – Information Technology Sector</a:t>
            </a:r>
          </a:p>
        </p:txBody>
      </p:sp>
      <p:pic>
        <p:nvPicPr>
          <p:cNvPr id="10" name="Picture 9" descr="A green and red chart&#10;&#10;AI-generated content may be incorrect.">
            <a:extLst>
              <a:ext uri="{FF2B5EF4-FFF2-40B4-BE49-F238E27FC236}">
                <a16:creationId xmlns:a16="http://schemas.microsoft.com/office/drawing/2014/main" id="{CA196C15-B69F-4713-DCBA-783706D481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518" y="2782557"/>
            <a:ext cx="4707882" cy="1292885"/>
          </a:xfrm>
          <a:prstGeom prst="rect">
            <a:avLst/>
          </a:prstGeom>
          <a:ln>
            <a:solidFill>
              <a:srgbClr val="B70F20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886A0EB-D571-DBCE-C62F-C8356C1527BE}"/>
              </a:ext>
            </a:extLst>
          </p:cNvPr>
          <p:cNvSpPr txBox="1"/>
          <p:nvPr/>
        </p:nvSpPr>
        <p:spPr>
          <a:xfrm>
            <a:off x="7252835" y="4959856"/>
            <a:ext cx="1792842" cy="18312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Underweight</a:t>
            </a:r>
            <a:r>
              <a:rPr lang="en-US" sz="14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Semiconductors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Software - Infrastructure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Information Technology Services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BDFCC9-C138-FD5C-6052-0FE7CADC58AD}"/>
              </a:ext>
            </a:extLst>
          </p:cNvPr>
          <p:cNvSpPr txBox="1"/>
          <p:nvPr/>
        </p:nvSpPr>
        <p:spPr>
          <a:xfrm>
            <a:off x="10622842" y="4959855"/>
            <a:ext cx="1340558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Overweight</a:t>
            </a:r>
            <a:r>
              <a:rPr lang="en-US" sz="14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None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FA60E2E-5038-ADAC-2890-43EC73E881B3}"/>
              </a:ext>
            </a:extLst>
          </p:cNvPr>
          <p:cNvSpPr txBox="1"/>
          <p:nvPr/>
        </p:nvSpPr>
        <p:spPr>
          <a:xfrm>
            <a:off x="9107501" y="4965174"/>
            <a:ext cx="1453517" cy="16158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Equal Out: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Consumer Electronics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Software - Application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3758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441C7-1F39-2917-A159-F7D35F01965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511413" y="316684"/>
            <a:ext cx="5594862" cy="480224"/>
          </a:xfrm>
          <a:ln>
            <a:noFill/>
          </a:ln>
        </p:spPr>
        <p:txBody>
          <a:bodyPr lIns="91440" tIns="45720" rIns="91440" bIns="45720" anchor="t"/>
          <a:lstStyle/>
          <a:p>
            <a:pPr algn="l"/>
            <a:r>
              <a:rPr lang="en-US" sz="3000" b="1">
                <a:latin typeface="Calibri"/>
                <a:ea typeface="Calibri"/>
                <a:cs typeface="Calibri"/>
              </a:rPr>
              <a:t>Recommendation – Sector Weight</a:t>
            </a:r>
          </a:p>
          <a:p>
            <a:endParaRPr lang="en-US" sz="3000" b="1">
              <a:latin typeface="Calibri"/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9082CE-31A7-17EB-67F8-E504C2CC5B3D}"/>
              </a:ext>
            </a:extLst>
          </p:cNvPr>
          <p:cNvSpPr txBox="1"/>
          <p:nvPr/>
        </p:nvSpPr>
        <p:spPr>
          <a:xfrm>
            <a:off x="376051" y="1187532"/>
            <a:ext cx="1004454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Recommendation: </a:t>
            </a:r>
            <a:r>
              <a:rPr lang="en-US">
                <a:latin typeface="Calibri"/>
                <a:ea typeface="Calibri"/>
                <a:cs typeface="Calibri"/>
              </a:rPr>
              <a:t>Given Information Technology’s 0.78% current underweight relative to the S&amp;P 500, we recommend </a:t>
            </a:r>
            <a:r>
              <a:rPr lang="en-US" b="1" u="sng">
                <a:latin typeface="Calibri"/>
                <a:ea typeface="Calibri"/>
                <a:cs typeface="Calibri"/>
              </a:rPr>
              <a:t>equaling weight to the S&amp;P 500</a:t>
            </a:r>
            <a:endParaRPr lang="en-US" u="sng">
              <a:latin typeface="Calibri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1D8F68-3327-59D0-F00D-B5057FBF18C6}"/>
              </a:ext>
            </a:extLst>
          </p:cNvPr>
          <p:cNvSpPr txBox="1"/>
          <p:nvPr/>
        </p:nvSpPr>
        <p:spPr>
          <a:xfrm>
            <a:off x="524494" y="2078181"/>
            <a:ext cx="5404358" cy="35240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Risks: </a:t>
            </a:r>
          </a:p>
          <a:p>
            <a:pPr>
              <a:spcAft>
                <a:spcPts val="600"/>
              </a:spcAft>
            </a:pPr>
            <a:endParaRPr lang="en-US" b="1">
              <a:solidFill>
                <a:srgbClr val="B70F2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u="sng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Macroeconomic environment</a:t>
            </a:r>
            <a:r>
              <a:rPr lang="en-US">
                <a:latin typeface="Calibri"/>
                <a:ea typeface="Calibri"/>
                <a:cs typeface="Calibri"/>
              </a:rPr>
              <a:t> – correlative trade with large market cap businesses in significant contribution industries vulnerable to policy.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u="sng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Competitive exposure</a:t>
            </a:r>
            <a:r>
              <a:rPr lang="en-US">
                <a:latin typeface="Calibri"/>
                <a:ea typeface="Calibri"/>
                <a:cs typeface="Calibri"/>
              </a:rPr>
              <a:t> – Porter’s assessment reveals significant, multifaceted pressure within the sector.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u="sng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Business cycle performance</a:t>
            </a:r>
            <a:r>
              <a:rPr lang="en-US">
                <a:latin typeface="Calibri"/>
                <a:ea typeface="Calibri"/>
                <a:cs typeface="Calibri"/>
              </a:rPr>
              <a:t> – Current business cycle position is unfavorable to sector, despite current contrary metrics.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1E85FA-5DA4-9087-B27D-4C80419A5E9F}"/>
              </a:ext>
            </a:extLst>
          </p:cNvPr>
          <p:cNvSpPr txBox="1"/>
          <p:nvPr/>
        </p:nvSpPr>
        <p:spPr>
          <a:xfrm>
            <a:off x="6263150" y="2078181"/>
            <a:ext cx="5404358" cy="31700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Rewards (Positives):</a:t>
            </a:r>
            <a:r>
              <a:rPr lang="en-US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​</a:t>
            </a:r>
          </a:p>
          <a:p>
            <a:pPr>
              <a:spcAft>
                <a:spcPts val="600"/>
              </a:spcAft>
            </a:pPr>
            <a:endParaRPr lang="en-US">
              <a:solidFill>
                <a:srgbClr val="B70F2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spcAft>
                <a:spcPts val="600"/>
              </a:spcAft>
              <a:buFont typeface="Arial,Sans-Serif"/>
              <a:buChar char="•"/>
            </a:pPr>
            <a:r>
              <a:rPr lang="en-US" u="sng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Continued growth potential </a:t>
            </a:r>
            <a:r>
              <a:rPr lang="en-US">
                <a:latin typeface="Calibri"/>
                <a:ea typeface="Calibri"/>
                <a:cs typeface="Calibri"/>
              </a:rPr>
              <a:t>– Analyst expectations, 5-year industry returns, and premium metrics.</a:t>
            </a:r>
          </a:p>
          <a:p>
            <a:pPr marL="285750" indent="-285750">
              <a:spcAft>
                <a:spcPts val="600"/>
              </a:spcAft>
              <a:buFont typeface="Arial,Sans-Serif"/>
              <a:buChar char="•"/>
            </a:pPr>
            <a:r>
              <a:rPr lang="en-US" u="sng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Revenue generation</a:t>
            </a:r>
            <a:r>
              <a:rPr lang="en-US">
                <a:latin typeface="Calibri"/>
                <a:ea typeface="Calibri"/>
                <a:cs typeface="Calibri"/>
              </a:rPr>
              <a:t> – Cross-sector sales growth demonstrates industries’ ability to earn and increase revenue.</a:t>
            </a:r>
          </a:p>
          <a:p>
            <a:pPr marL="285750" indent="-285750">
              <a:spcAft>
                <a:spcPts val="600"/>
              </a:spcAft>
              <a:buFont typeface="Arial,Sans-Serif"/>
              <a:buChar char="•"/>
            </a:pPr>
            <a:r>
              <a:rPr lang="en-US" u="sng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Disproportionate gains</a:t>
            </a:r>
            <a:r>
              <a:rPr lang="en-US">
                <a:latin typeface="Calibri"/>
                <a:ea typeface="Calibri"/>
                <a:cs typeface="Calibri"/>
              </a:rPr>
              <a:t> – S&amp;P 500 and Sim weightings contribute a greater proportion of earnings within both portfolios.</a:t>
            </a:r>
          </a:p>
        </p:txBody>
      </p:sp>
    </p:spTree>
    <p:extLst>
      <p:ext uri="{BB962C8B-B14F-4D97-AF65-F5344CB8AC3E}">
        <p14:creationId xmlns:p14="http://schemas.microsoft.com/office/powerpoint/2010/main" val="426770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D3606D-A94A-63BB-9B0F-DEA2C0A9864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450878" y="358264"/>
            <a:ext cx="4648446" cy="493591"/>
          </a:xfrm>
        </p:spPr>
        <p:txBody>
          <a:bodyPr lIns="91440" tIns="45720" rIns="91440" bIns="4572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000" b="1">
                <a:latin typeface="Calibri"/>
                <a:ea typeface="Calibri"/>
                <a:cs typeface="Calibri"/>
              </a:rPr>
              <a:t>Closing Remarks,  Q&amp;A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E2A3F73E-7021-83F5-7BAA-CD43DD0663B2}"/>
              </a:ext>
            </a:extLst>
          </p:cNvPr>
          <p:cNvSpPr txBox="1">
            <a:spLocks/>
          </p:cNvSpPr>
          <p:nvPr/>
        </p:nvSpPr>
        <p:spPr>
          <a:xfrm>
            <a:off x="3539" y="1524008"/>
            <a:ext cx="12186779" cy="4520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40" tIns="45720" rIns="91440" bIns="45720" anchor="t">
            <a:normAutofit/>
          </a:bodyPr>
          <a:lstStyle>
            <a:defPPr>
              <a:defRPr lang="zh-CN"/>
            </a:defPPr>
            <a:lvl1pPr marL="0" indent="0" algn="r" defTabSz="609585" rtl="0" eaLnBrk="1" latinLnBrk="0" hangingPunct="1">
              <a:lnSpc>
                <a:spcPts val="2187"/>
              </a:lnSpc>
              <a:spcBef>
                <a:spcPts val="0"/>
              </a:spcBef>
              <a:buFont typeface="Arial"/>
              <a:buNone/>
              <a:defRPr sz="1733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09585" rtl="0" eaLnBrk="1" latinLnBrk="0" hangingPunct="1">
              <a:spcBef>
                <a:spcPts val="800"/>
              </a:spcBef>
              <a:buFont typeface="Arial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04792" algn="l" defTabSz="609585" rtl="0" eaLnBrk="1" latinLnBrk="0" hangingPunct="1">
              <a:spcBef>
                <a:spcPts val="0"/>
              </a:spcBef>
              <a:buFont typeface="Arial"/>
              <a:buChar char="•"/>
              <a:defRPr sz="2667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31502" indent="0" algn="l" defTabSz="609585" rtl="0" eaLnBrk="1" latinLnBrk="0" hangingPunct="1">
              <a:spcBef>
                <a:spcPts val="0"/>
              </a:spcBef>
              <a:buFont typeface="Arial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70543" indent="0" algn="l" defTabSz="609585" rtl="0" eaLnBrk="1" latinLnBrk="0" hangingPunct="1">
              <a:spcBef>
                <a:spcPts val="467"/>
              </a:spcBef>
              <a:buFont typeface="Arial"/>
              <a:buNone/>
              <a:defRPr sz="2133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en-US" sz="8800" b="1">
              <a:solidFill>
                <a:srgbClr val="666666"/>
              </a:solidFill>
              <a:latin typeface="Calibri"/>
              <a:ea typeface="Calibri"/>
              <a:cs typeface="Arial"/>
            </a:endParaRPr>
          </a:p>
          <a:p>
            <a:pPr algn="l">
              <a:spcAft>
                <a:spcPts val="600"/>
              </a:spcAft>
            </a:pPr>
            <a:r>
              <a:rPr lang="en-US" sz="8800" b="1">
                <a:solidFill>
                  <a:srgbClr val="666666"/>
                </a:solidFill>
                <a:latin typeface="Calibri"/>
                <a:ea typeface="Calibri"/>
                <a:cs typeface="Arial"/>
              </a:rPr>
              <a:t>     </a:t>
            </a:r>
            <a:r>
              <a:rPr lang="en-US" sz="8800" b="1">
                <a:solidFill>
                  <a:srgbClr val="B70F20"/>
                </a:solidFill>
                <a:latin typeface="Calibri"/>
                <a:ea typeface="Calibri"/>
                <a:cs typeface="Arial"/>
              </a:rPr>
              <a:t>Thank you </a:t>
            </a:r>
            <a:r>
              <a:rPr lang="en-US" sz="8000" b="1">
                <a:solidFill>
                  <a:srgbClr val="B70F20"/>
                </a:solidFill>
                <a:latin typeface="Calibri"/>
                <a:ea typeface="Calibri"/>
                <a:cs typeface="Arial"/>
              </a:rPr>
              <a:t>!</a:t>
            </a:r>
            <a:endParaRPr lang="en-US" sz="1700" b="1">
              <a:solidFill>
                <a:srgbClr val="B70F20"/>
              </a:solidFill>
              <a:latin typeface="Calibri"/>
              <a:ea typeface="Calibri"/>
              <a:cs typeface="Arial"/>
            </a:endParaRPr>
          </a:p>
          <a:p>
            <a:pPr algn="l">
              <a:spcAft>
                <a:spcPts val="600"/>
              </a:spcAft>
            </a:pPr>
            <a:endParaRPr lang="en-US" sz="8000" b="1">
              <a:solidFill>
                <a:srgbClr val="666666"/>
              </a:solidFill>
              <a:latin typeface="Calibri"/>
              <a:ea typeface="Calibri"/>
              <a:cs typeface="Arial"/>
            </a:endParaRPr>
          </a:p>
          <a:p>
            <a:pPr algn="l">
              <a:spcAft>
                <a:spcPts val="600"/>
              </a:spcAft>
            </a:pPr>
            <a:endParaRPr lang="en-US" sz="8000" b="1">
              <a:solidFill>
                <a:srgbClr val="666666"/>
              </a:solidFill>
              <a:latin typeface="Calibri"/>
              <a:ea typeface="Calibri"/>
              <a:cs typeface="Arial"/>
            </a:endParaRPr>
          </a:p>
          <a:p>
            <a:pPr algn="l">
              <a:spcAft>
                <a:spcPts val="600"/>
              </a:spcAft>
            </a:pPr>
            <a:r>
              <a:rPr lang="en-US" sz="8000" b="1">
                <a:solidFill>
                  <a:srgbClr val="666666"/>
                </a:solidFill>
                <a:latin typeface="Calibri"/>
                <a:ea typeface="Calibri"/>
                <a:cs typeface="Arial"/>
              </a:rPr>
              <a:t>      Questions ?</a:t>
            </a:r>
            <a:endParaRPr lang="en-US" sz="1700">
              <a:solidFill>
                <a:srgbClr val="666666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5" name="Picture 4" descr="Full-Time MBA | Ohio State Fisher College of Business">
            <a:extLst>
              <a:ext uri="{FF2B5EF4-FFF2-40B4-BE49-F238E27FC236}">
                <a16:creationId xmlns:a16="http://schemas.microsoft.com/office/drawing/2014/main" id="{6F4E7822-A89F-C644-0C0C-85B013C9C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96" y="6054168"/>
            <a:ext cx="3673304" cy="51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5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D3606D-A94A-63BB-9B0F-DEA2C0A9864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771044" y="283077"/>
            <a:ext cx="2197663" cy="590256"/>
          </a:xfrm>
          <a:ln>
            <a:noFill/>
          </a:ln>
        </p:spPr>
        <p:txBody>
          <a:bodyPr lIns="91440" tIns="45720" rIns="91440" bIns="45720" anchor="t"/>
          <a:lstStyle/>
          <a:p>
            <a:r>
              <a:rPr lang="en-US" sz="3000" b="1"/>
              <a:t>Agenda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C4C9A6-9FF1-F428-53CD-36D591668F02}"/>
              </a:ext>
            </a:extLst>
          </p:cNvPr>
          <p:cNvSpPr txBox="1"/>
          <p:nvPr/>
        </p:nvSpPr>
        <p:spPr>
          <a:xfrm>
            <a:off x="623331" y="1404456"/>
            <a:ext cx="5472669" cy="45498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14350" indent="-514350">
              <a:lnSpc>
                <a:spcPct val="150000"/>
              </a:lnSpc>
              <a:buFont typeface="Wingdings"/>
              <a:buChar char="q"/>
            </a:pPr>
            <a:r>
              <a:rPr lang="en-US" sz="28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Overview</a:t>
            </a:r>
            <a:endParaRPr lang="en-US">
              <a:solidFill>
                <a:srgbClr val="666666"/>
              </a:solidFill>
              <a:latin typeface="Arial"/>
              <a:ea typeface="Calibri"/>
              <a:cs typeface="Arial"/>
            </a:endParaRPr>
          </a:p>
          <a:p>
            <a:pPr marL="514350" indent="-514350">
              <a:lnSpc>
                <a:spcPct val="150000"/>
              </a:lnSpc>
              <a:buFont typeface="Wingdings"/>
              <a:buChar char="q"/>
            </a:pPr>
            <a:r>
              <a:rPr lang="en-US" sz="28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Sector Performance</a:t>
            </a:r>
          </a:p>
          <a:p>
            <a:pPr marL="514350" indent="-514350">
              <a:lnSpc>
                <a:spcPct val="150000"/>
              </a:lnSpc>
              <a:buFont typeface="Wingdings"/>
              <a:buChar char="q"/>
            </a:pPr>
            <a:r>
              <a:rPr lang="en-US" sz="28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Economic Analysis</a:t>
            </a:r>
          </a:p>
          <a:p>
            <a:pPr marL="514350" indent="-514350">
              <a:lnSpc>
                <a:spcPct val="150000"/>
              </a:lnSpc>
              <a:buFont typeface="Wingdings"/>
              <a:buChar char="q"/>
            </a:pPr>
            <a:r>
              <a:rPr lang="en-US" sz="28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Business Analysis</a:t>
            </a:r>
          </a:p>
          <a:p>
            <a:pPr marL="514350" indent="-514350">
              <a:lnSpc>
                <a:spcPct val="150000"/>
              </a:lnSpc>
              <a:buFont typeface="Wingdings"/>
              <a:buChar char="q"/>
            </a:pPr>
            <a:r>
              <a:rPr lang="en-US" sz="28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Financial Analysis</a:t>
            </a:r>
          </a:p>
          <a:p>
            <a:pPr marL="514350" indent="-514350">
              <a:lnSpc>
                <a:spcPct val="150000"/>
              </a:lnSpc>
              <a:buFont typeface="Wingdings"/>
              <a:buChar char="q"/>
            </a:pPr>
            <a:r>
              <a:rPr lang="en-US" sz="28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Valuation Analysis</a:t>
            </a:r>
          </a:p>
          <a:p>
            <a:pPr marL="514350" indent="-514350">
              <a:lnSpc>
                <a:spcPct val="150000"/>
              </a:lnSpc>
              <a:buFont typeface="Wingdings"/>
              <a:buChar char="q"/>
            </a:pPr>
            <a:r>
              <a:rPr lang="en-US" sz="2800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4213344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AA59A-89F5-B5F7-0950-E994E062D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FD4180-DC05-9EB7-0488-576F85C559F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771044" y="283077"/>
            <a:ext cx="2197663" cy="590256"/>
          </a:xfrm>
          <a:ln>
            <a:noFill/>
          </a:ln>
        </p:spPr>
        <p:txBody>
          <a:bodyPr lIns="91440" tIns="45720" rIns="91440" bIns="45720" anchor="t"/>
          <a:lstStyle/>
          <a:p>
            <a:r>
              <a:rPr lang="en-US" sz="3000" b="1">
                <a:latin typeface="Calibri"/>
                <a:ea typeface="Calibri"/>
                <a:cs typeface="Calibri"/>
              </a:rPr>
              <a:t>Overview</a:t>
            </a:r>
            <a:endParaRPr lang="en-US" sz="1700" b="1">
              <a:latin typeface="Calibri"/>
              <a:ea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4C8702-B80B-9577-67C9-9AF5E1683D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0030" y="982901"/>
            <a:ext cx="6383047" cy="3514340"/>
          </a:xfrm>
          <a:prstGeom prst="rect">
            <a:avLst/>
          </a:prstGeom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941669E-DFE8-FC45-5B1B-7B3628511380}"/>
              </a:ext>
            </a:extLst>
          </p:cNvPr>
          <p:cNvSpPr txBox="1"/>
          <p:nvPr/>
        </p:nvSpPr>
        <p:spPr>
          <a:xfrm>
            <a:off x="311855" y="1097962"/>
            <a:ext cx="5278585" cy="34042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>
                <a:latin typeface="Calibri"/>
                <a:ea typeface="Calibri"/>
                <a:cs typeface="Calibri"/>
              </a:rPr>
              <a:t>Info-tech is the largest sector, making up </a:t>
            </a: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~30%</a:t>
            </a:r>
            <a:r>
              <a:rPr lang="en-US" b="1">
                <a:latin typeface="Calibri"/>
                <a:ea typeface="Calibri"/>
                <a:cs typeface="Calibri"/>
              </a:rPr>
              <a:t> </a:t>
            </a:r>
            <a:r>
              <a:rPr lang="en-US">
                <a:latin typeface="Calibri"/>
                <a:ea typeface="Calibri"/>
                <a:cs typeface="Calibri"/>
              </a:rPr>
              <a:t> S&amp;P 500's market cap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 b="1" u="sng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Major Industries:</a:t>
            </a: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r>
              <a:rPr lang="en-US">
                <a:latin typeface="Calibri"/>
                <a:ea typeface="Calibri"/>
                <a:cs typeface="Calibri"/>
              </a:rPr>
              <a:t>Semiconductors </a:t>
            </a: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r>
              <a:rPr lang="en-US">
                <a:latin typeface="Calibri"/>
                <a:ea typeface="Calibri"/>
                <a:cs typeface="Calibri"/>
              </a:rPr>
              <a:t>Software – Infrastructure</a:t>
            </a:r>
            <a:endParaRPr lang="en-US">
              <a:cs typeface="Arial"/>
            </a:endParaRP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r>
              <a:rPr lang="en-US">
                <a:latin typeface="Calibri"/>
                <a:ea typeface="Calibri"/>
                <a:cs typeface="Calibri"/>
              </a:rPr>
              <a:t>Software – Application</a:t>
            </a:r>
            <a:endParaRPr lang="en-US">
              <a:cs typeface="Arial"/>
            </a:endParaRP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r>
              <a:rPr lang="en-US">
                <a:latin typeface="Calibri"/>
                <a:ea typeface="Calibri"/>
                <a:cs typeface="Calibri"/>
              </a:rPr>
              <a:t>Consumer Electronics</a:t>
            </a:r>
          </a:p>
          <a:p>
            <a:pPr marL="742950" lvl="1" indent="-285750">
              <a:lnSpc>
                <a:spcPct val="150000"/>
              </a:lnSpc>
              <a:buFont typeface="Courier New"/>
              <a:buChar char="o"/>
            </a:pPr>
            <a:r>
              <a:rPr lang="en-US">
                <a:latin typeface="Calibri"/>
                <a:ea typeface="Calibri"/>
                <a:cs typeface="Calibri"/>
              </a:rPr>
              <a:t>Information Technology services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1D9D44C-91F1-7459-5C09-62A12ADF04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57002"/>
              </p:ext>
            </p:extLst>
          </p:nvPr>
        </p:nvGraphicFramePr>
        <p:xfrm>
          <a:off x="5733142" y="4511523"/>
          <a:ext cx="6154660" cy="177989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94844">
                  <a:extLst>
                    <a:ext uri="{9D8B030D-6E8A-4147-A177-3AD203B41FA5}">
                      <a16:colId xmlns:a16="http://schemas.microsoft.com/office/drawing/2014/main" val="1415406173"/>
                    </a:ext>
                  </a:extLst>
                </a:gridCol>
                <a:gridCol w="671163">
                  <a:extLst>
                    <a:ext uri="{9D8B030D-6E8A-4147-A177-3AD203B41FA5}">
                      <a16:colId xmlns:a16="http://schemas.microsoft.com/office/drawing/2014/main" val="3169012776"/>
                    </a:ext>
                  </a:extLst>
                </a:gridCol>
                <a:gridCol w="1057592">
                  <a:extLst>
                    <a:ext uri="{9D8B030D-6E8A-4147-A177-3AD203B41FA5}">
                      <a16:colId xmlns:a16="http://schemas.microsoft.com/office/drawing/2014/main" val="967800027"/>
                    </a:ext>
                  </a:extLst>
                </a:gridCol>
                <a:gridCol w="752507">
                  <a:extLst>
                    <a:ext uri="{9D8B030D-6E8A-4147-A177-3AD203B41FA5}">
                      <a16:colId xmlns:a16="http://schemas.microsoft.com/office/drawing/2014/main" val="2417589273"/>
                    </a:ext>
                  </a:extLst>
                </a:gridCol>
                <a:gridCol w="752517">
                  <a:extLst>
                    <a:ext uri="{9D8B030D-6E8A-4147-A177-3AD203B41FA5}">
                      <a16:colId xmlns:a16="http://schemas.microsoft.com/office/drawing/2014/main" val="3351316543"/>
                    </a:ext>
                  </a:extLst>
                </a:gridCol>
                <a:gridCol w="826037">
                  <a:extLst>
                    <a:ext uri="{9D8B030D-6E8A-4147-A177-3AD203B41FA5}">
                      <a16:colId xmlns:a16="http://schemas.microsoft.com/office/drawing/2014/main" val="2898184401"/>
                    </a:ext>
                  </a:extLst>
                </a:gridCol>
              </a:tblGrid>
              <a:tr h="4689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>
                          <a:solidFill>
                            <a:srgbClr val="B70F20"/>
                          </a:solidFill>
                          <a:effectLst/>
                        </a:rPr>
                        <a:t>Industry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200" b="1">
                          <a:solidFill>
                            <a:srgbClr val="B70F20"/>
                          </a:solidFill>
                          <a:effectLst/>
                        </a:rPr>
                        <a:t>Stocks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200" b="1">
                          <a:solidFill>
                            <a:srgbClr val="B70F20"/>
                          </a:solidFill>
                          <a:effectLst/>
                        </a:rPr>
                        <a:t>Market Cap </a:t>
                      </a:r>
                    </a:p>
                    <a:p>
                      <a:pPr lvl="0" algn="r">
                        <a:buNone/>
                      </a:pPr>
                      <a:r>
                        <a:rPr lang="en-US" sz="1200" b="1">
                          <a:solidFill>
                            <a:srgbClr val="B70F20"/>
                          </a:solidFill>
                          <a:effectLst/>
                        </a:rPr>
                        <a:t>(in $ T)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1200" b="1">
                          <a:solidFill>
                            <a:srgbClr val="B70F20"/>
                          </a:solidFill>
                          <a:effectLst/>
                        </a:rPr>
                        <a:t>PE Ratio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1200" b="1">
                          <a:solidFill>
                            <a:srgbClr val="B70F20"/>
                          </a:solidFill>
                          <a:effectLst/>
                        </a:rPr>
                        <a:t>Profit Margin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buNone/>
                      </a:pPr>
                      <a:r>
                        <a:rPr lang="en-US" sz="1200" b="1">
                          <a:solidFill>
                            <a:srgbClr val="B70F20"/>
                          </a:solidFill>
                          <a:effectLst/>
                        </a:rPr>
                        <a:t>Div Yield</a:t>
                      </a:r>
                      <a:endParaRPr lang="en-US" sz="1200">
                        <a:solidFill>
                          <a:srgbClr val="B70F20"/>
                        </a:solidFill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100586"/>
                  </a:ext>
                </a:extLst>
              </a:tr>
              <a:tr h="1861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u="none">
                          <a:solidFill>
                            <a:srgbClr val="666666"/>
                          </a:solidFill>
                          <a:effectLst/>
                        </a:rPr>
                        <a:t>Semiconductors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67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7.07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49.69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24.1%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0.95%</a:t>
                      </a:r>
                      <a:endParaRPr lang="en-US" sz="1200">
                        <a:solidFill>
                          <a:srgbClr val="666666"/>
                        </a:solidFill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641909"/>
                  </a:ext>
                </a:extLst>
              </a:tr>
              <a:tr h="1861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u="none">
                          <a:solidFill>
                            <a:srgbClr val="666666"/>
                          </a:solidFill>
                          <a:effectLst/>
                        </a:rPr>
                        <a:t>Software - Infrastructure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155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5.6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46.08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23.2%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0.19%</a:t>
                      </a:r>
                      <a:endParaRPr lang="en-US" sz="1200">
                        <a:solidFill>
                          <a:srgbClr val="666666"/>
                        </a:solidFill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624671"/>
                  </a:ext>
                </a:extLst>
              </a:tr>
              <a:tr h="1861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u="none">
                          <a:solidFill>
                            <a:srgbClr val="666666"/>
                          </a:solidFill>
                          <a:effectLst/>
                        </a:rPr>
                        <a:t>Consumer Electronics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18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3.08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29.91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20.2%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0.39%</a:t>
                      </a:r>
                      <a:endParaRPr lang="en-US" sz="1200">
                        <a:solidFill>
                          <a:srgbClr val="666666"/>
                        </a:solidFill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355685"/>
                  </a:ext>
                </a:extLst>
              </a:tr>
              <a:tr h="1861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u="none">
                          <a:solidFill>
                            <a:srgbClr val="666666"/>
                          </a:solidFill>
                          <a:effectLst/>
                        </a:rPr>
                        <a:t>Software - Application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226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2.96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67.16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11.7%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0.39%</a:t>
                      </a:r>
                      <a:endParaRPr lang="en-US" sz="1200">
                        <a:solidFill>
                          <a:srgbClr val="666666"/>
                        </a:solidFill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299177"/>
                  </a:ext>
                </a:extLst>
              </a:tr>
              <a:tr h="3490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u="none">
                          <a:solidFill>
                            <a:srgbClr val="666666"/>
                          </a:solidFill>
                          <a:effectLst/>
                        </a:rPr>
                        <a:t>Information Technology Serv.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71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0.99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30.88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7.4%</a:t>
                      </a: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r">
                        <a:lnSpc>
                          <a:spcPct val="150000"/>
                        </a:lnSpc>
                        <a:buNone/>
                      </a:pPr>
                      <a:r>
                        <a:rPr lang="en-US" sz="1200">
                          <a:solidFill>
                            <a:srgbClr val="666666"/>
                          </a:solidFill>
                          <a:effectLst/>
                        </a:rPr>
                        <a:t>0.85%</a:t>
                      </a:r>
                      <a:endParaRPr lang="en-US" sz="1200">
                        <a:solidFill>
                          <a:srgbClr val="666666"/>
                        </a:solidFill>
                      </a:endParaRPr>
                    </a:p>
                  </a:txBody>
                  <a:tcPr marL="0" marR="0" marT="0" marB="0" anchor="ctr"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634647"/>
                  </a:ext>
                </a:extLst>
              </a:tr>
            </a:tbl>
          </a:graphicData>
        </a:graphic>
      </p:graphicFrame>
      <p:pic>
        <p:nvPicPr>
          <p:cNvPr id="14" name="Picture 13" descr="Nvidia Logo, symbol, meaning, history, PNG, brand">
            <a:extLst>
              <a:ext uri="{FF2B5EF4-FFF2-40B4-BE49-F238E27FC236}">
                <a16:creationId xmlns:a16="http://schemas.microsoft.com/office/drawing/2014/main" id="{45639ACF-C64A-F2E5-1785-0DA5D23A64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232" y="4464398"/>
            <a:ext cx="1561548" cy="880442"/>
          </a:xfrm>
          <a:prstGeom prst="rect">
            <a:avLst/>
          </a:prstGeom>
          <a:ln>
            <a:noFill/>
          </a:ln>
        </p:spPr>
      </p:pic>
      <p:pic>
        <p:nvPicPr>
          <p:cNvPr id="15" name="Picture 14" descr="microsoft logotipo vetor, microsoft ícone livre vetor 20190709 Vetor no ...">
            <a:extLst>
              <a:ext uri="{FF2B5EF4-FFF2-40B4-BE49-F238E27FC236}">
                <a16:creationId xmlns:a16="http://schemas.microsoft.com/office/drawing/2014/main" id="{F921EFAC-E438-A8EB-D832-AB097E3F591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2613" t="18386" r="10360" b="17489"/>
          <a:stretch>
            <a:fillRect/>
          </a:stretch>
        </p:blipFill>
        <p:spPr>
          <a:xfrm>
            <a:off x="2212797" y="4405454"/>
            <a:ext cx="1154466" cy="974664"/>
          </a:xfrm>
          <a:prstGeom prst="rect">
            <a:avLst/>
          </a:prstGeom>
          <a:ln>
            <a:noFill/>
          </a:ln>
        </p:spPr>
      </p:pic>
      <p:pic>
        <p:nvPicPr>
          <p:cNvPr id="16" name="Picture 15" descr="Oracle logo | NYSE, Software logo">
            <a:extLst>
              <a:ext uri="{FF2B5EF4-FFF2-40B4-BE49-F238E27FC236}">
                <a16:creationId xmlns:a16="http://schemas.microsoft.com/office/drawing/2014/main" id="{715D3CB0-982E-6E4D-2633-A7F303BD0F3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6500" t="28202" r="5500" b="25217"/>
          <a:stretch>
            <a:fillRect/>
          </a:stretch>
        </p:blipFill>
        <p:spPr>
          <a:xfrm>
            <a:off x="3367668" y="4555102"/>
            <a:ext cx="1946083" cy="592416"/>
          </a:xfrm>
          <a:prstGeom prst="rect">
            <a:avLst/>
          </a:prstGeom>
        </p:spPr>
      </p:pic>
      <p:pic>
        <p:nvPicPr>
          <p:cNvPr id="17" name="Picture 16" descr="Logo SAP – Logos PNG">
            <a:extLst>
              <a:ext uri="{FF2B5EF4-FFF2-40B4-BE49-F238E27FC236}">
                <a16:creationId xmlns:a16="http://schemas.microsoft.com/office/drawing/2014/main" id="{04581BD6-B9D6-1A9F-1FD5-89619E3210B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4250" t="19355" r="5221" b="22581"/>
          <a:stretch>
            <a:fillRect/>
          </a:stretch>
        </p:blipFill>
        <p:spPr>
          <a:xfrm>
            <a:off x="3555483" y="5620237"/>
            <a:ext cx="1566800" cy="985438"/>
          </a:xfrm>
          <a:prstGeom prst="rect">
            <a:avLst/>
          </a:prstGeom>
        </p:spPr>
      </p:pic>
      <p:pic>
        <p:nvPicPr>
          <p:cNvPr id="18" name="Picture 17" descr="Salesforce Logo, symbol, meaning, history, PNG, brand">
            <a:extLst>
              <a:ext uri="{FF2B5EF4-FFF2-40B4-BE49-F238E27FC236}">
                <a16:creationId xmlns:a16="http://schemas.microsoft.com/office/drawing/2014/main" id="{72C24B8D-917A-6071-6853-401B4DEE01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3319" y="5568746"/>
            <a:ext cx="2025374" cy="1101311"/>
          </a:xfrm>
          <a:prstGeom prst="rect">
            <a:avLst/>
          </a:prstGeom>
        </p:spPr>
      </p:pic>
      <p:pic>
        <p:nvPicPr>
          <p:cNvPr id="19" name="Picture 18" descr="Apple Logo: valor, história, PNG">
            <a:extLst>
              <a:ext uri="{FF2B5EF4-FFF2-40B4-BE49-F238E27FC236}">
                <a16:creationId xmlns:a16="http://schemas.microsoft.com/office/drawing/2014/main" id="{4331E094-70E7-EC5D-7122-66E96BF6D852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19565" r="16848" b="1000"/>
          <a:stretch>
            <a:fillRect/>
          </a:stretch>
        </p:blipFill>
        <p:spPr>
          <a:xfrm>
            <a:off x="2146537" y="5568746"/>
            <a:ext cx="1287876" cy="1090298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BC82F4A-2E9E-5CF3-96E1-7C22F0DF1FEB}"/>
              </a:ext>
            </a:extLst>
          </p:cNvPr>
          <p:cNvSpPr/>
          <p:nvPr/>
        </p:nvSpPr>
        <p:spPr>
          <a:xfrm>
            <a:off x="8614151" y="4497661"/>
            <a:ext cx="993569" cy="1923802"/>
          </a:xfrm>
          <a:prstGeom prst="roundRect">
            <a:avLst/>
          </a:prstGeom>
          <a:noFill/>
          <a:ln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2646E3-4EE0-D490-EBBB-5F3C16420115}"/>
              </a:ext>
            </a:extLst>
          </p:cNvPr>
          <p:cNvSpPr/>
          <p:nvPr/>
        </p:nvSpPr>
        <p:spPr>
          <a:xfrm>
            <a:off x="10468098" y="4485902"/>
            <a:ext cx="765959" cy="1923802"/>
          </a:xfrm>
          <a:prstGeom prst="roundRect">
            <a:avLst/>
          </a:prstGeom>
          <a:noFill/>
          <a:ln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Google Shape;292;p38">
            <a:extLst>
              <a:ext uri="{FF2B5EF4-FFF2-40B4-BE49-F238E27FC236}">
                <a16:creationId xmlns:a16="http://schemas.microsoft.com/office/drawing/2014/main" id="{5CA00265-FBC3-E2C0-5ADE-F4A1CB2F899A}"/>
              </a:ext>
            </a:extLst>
          </p:cNvPr>
          <p:cNvSpPr txBox="1"/>
          <p:nvPr/>
        </p:nvSpPr>
        <p:spPr>
          <a:xfrm>
            <a:off x="0" y="6604425"/>
            <a:ext cx="3364800" cy="25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zh-CN"/>
            </a:defPPr>
            <a:lvl1pPr marL="0" marR="0"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kumimoji="0" lang="en" sz="1200" b="0" i="0" u="none" strike="noStrike" kern="120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Gill Sans"/>
              </a:rPr>
              <a:t>Source: Fidelity Investments</a:t>
            </a:r>
            <a:r>
              <a:rPr lang="en" sz="1200">
                <a:solidFill>
                  <a:srgbClr val="666666"/>
                </a:solidFill>
                <a:latin typeface="Calibri"/>
                <a:ea typeface="Calibri"/>
                <a:cs typeface="Calibri"/>
                <a:sym typeface="Gill Sans"/>
              </a:rPr>
              <a:t>, Stockanalysis.com</a:t>
            </a:r>
            <a:endParaRPr lang="en-US" sz="1200" b="0" i="0" u="none" strike="noStrike" kern="120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681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7034B-D42F-19BE-00DF-56C838E41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graph showing the price of a company&#10;&#10;AI-generated content may be incorrect.">
            <a:extLst>
              <a:ext uri="{FF2B5EF4-FFF2-40B4-BE49-F238E27FC236}">
                <a16:creationId xmlns:a16="http://schemas.microsoft.com/office/drawing/2014/main" id="{F4E7EDA9-BB14-F571-432F-62F422E21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6013" y="1028700"/>
            <a:ext cx="5876925" cy="2847975"/>
          </a:xfrm>
          <a:prstGeom prst="rect">
            <a:avLst/>
          </a:prstGeom>
        </p:spPr>
      </p:pic>
      <p:pic>
        <p:nvPicPr>
          <p:cNvPr id="11" name="Picture 10" descr="A graph showing the price of a stock market&#10;&#10;AI-generated content may be incorrect.">
            <a:extLst>
              <a:ext uri="{FF2B5EF4-FFF2-40B4-BE49-F238E27FC236}">
                <a16:creationId xmlns:a16="http://schemas.microsoft.com/office/drawing/2014/main" id="{F8A391D0-3372-3E16-95AA-B035ED54F2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075" y="1028700"/>
            <a:ext cx="5876925" cy="2847975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8F3616-23B4-B7AC-EE69-4DA30C41AC6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981499" y="283077"/>
            <a:ext cx="3906390" cy="590256"/>
          </a:xfrm>
          <a:ln>
            <a:noFill/>
          </a:ln>
        </p:spPr>
        <p:txBody>
          <a:bodyPr lIns="91440" tIns="45720" rIns="91440" bIns="45720" anchor="t"/>
          <a:lstStyle/>
          <a:p>
            <a:r>
              <a:rPr lang="en-US" sz="3000" b="1">
                <a:latin typeface="Calibri"/>
                <a:ea typeface="Calibri"/>
                <a:cs typeface="Arial"/>
              </a:rPr>
              <a:t>Sector Performance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41FD54-4A14-8943-8171-8A0E280FBB6A}"/>
              </a:ext>
            </a:extLst>
          </p:cNvPr>
          <p:cNvSpPr txBox="1"/>
          <p:nvPr/>
        </p:nvSpPr>
        <p:spPr>
          <a:xfrm>
            <a:off x="272759" y="3863605"/>
            <a:ext cx="11617740" cy="23210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b="1" dirty="0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Influence on S&amp;P 500</a:t>
            </a:r>
            <a:r>
              <a:rPr lang="en-US" sz="1400" dirty="0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dirty="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– Info Tech is disproportionately weighted at ~30%. This is evident in how the sector's performance influences S&amp;P 500.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b="1" dirty="0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Sector Volatility due to Concentration Risk </a:t>
            </a:r>
            <a:r>
              <a:rPr lang="en-US" sz="1400" dirty="0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–</a:t>
            </a:r>
            <a:r>
              <a:rPr lang="en-US" sz="1400" dirty="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 Handful of companies dominate this sector. Sector underperformed most of 2025 since AAPL, NVDA and MSFT posted negative returns.</a:t>
            </a:r>
            <a:endParaRPr lang="en-US" sz="1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b="1" dirty="0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Macro-sensitivity</a:t>
            </a:r>
            <a:r>
              <a:rPr lang="en-US" sz="1400" dirty="0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dirty="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- This sector is sensitive to macro-economic shifts such as interest rates, international trade policies and geopolitical events. This is evident in the negative performance in Q1.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b="1" dirty="0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Strong Long-term projections </a:t>
            </a:r>
            <a:r>
              <a:rPr lang="en-US" sz="1400" dirty="0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– </a:t>
            </a:r>
            <a:r>
              <a:rPr lang="en-US" sz="1400" dirty="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Despite short-term macroeconomic pressures, long-term projections remain strong, which is evident in the strong rebound (16.86%). This sector will continue to surge the S&amp;P 500 index once the pressures ease.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2B372F-52F9-91BF-03AE-9892B0E8ED0A}"/>
              </a:ext>
            </a:extLst>
          </p:cNvPr>
          <p:cNvSpPr txBox="1"/>
          <p:nvPr/>
        </p:nvSpPr>
        <p:spPr>
          <a:xfrm>
            <a:off x="5597898" y="1713940"/>
            <a:ext cx="601755" cy="2539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>
                <a:solidFill>
                  <a:srgbClr val="666666"/>
                </a:solidFill>
                <a:cs typeface="Arial"/>
              </a:rPr>
              <a:t>1.47%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600F01-D315-7DD1-AE1B-F8596A9329C0}"/>
              </a:ext>
            </a:extLst>
          </p:cNvPr>
          <p:cNvSpPr txBox="1"/>
          <p:nvPr/>
        </p:nvSpPr>
        <p:spPr>
          <a:xfrm>
            <a:off x="5597898" y="1351990"/>
            <a:ext cx="601755" cy="2539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>
                <a:solidFill>
                  <a:srgbClr val="B70F20"/>
                </a:solidFill>
                <a:cs typeface="Arial"/>
              </a:rPr>
              <a:t>1.91%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755AD-38B6-2433-5AF4-D0A323A5CFD5}"/>
              </a:ext>
            </a:extLst>
          </p:cNvPr>
          <p:cNvSpPr txBox="1"/>
          <p:nvPr/>
        </p:nvSpPr>
        <p:spPr>
          <a:xfrm>
            <a:off x="11389098" y="1351990"/>
            <a:ext cx="687480" cy="2539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>
                <a:solidFill>
                  <a:srgbClr val="B70F20"/>
                </a:solidFill>
                <a:cs typeface="Arial"/>
              </a:rPr>
              <a:t>16.86%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3069BF-910B-892A-C4EE-B8BF8CA592F0}"/>
              </a:ext>
            </a:extLst>
          </p:cNvPr>
          <p:cNvSpPr txBox="1"/>
          <p:nvPr/>
        </p:nvSpPr>
        <p:spPr>
          <a:xfrm>
            <a:off x="11427198" y="2199715"/>
            <a:ext cx="611280" cy="25391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50" b="1">
                <a:solidFill>
                  <a:srgbClr val="666666"/>
                </a:solidFill>
                <a:cs typeface="Arial"/>
              </a:rPr>
              <a:t>6.34%</a:t>
            </a:r>
          </a:p>
        </p:txBody>
      </p:sp>
      <p:sp>
        <p:nvSpPr>
          <p:cNvPr id="5" name="Google Shape;292;p38">
            <a:extLst>
              <a:ext uri="{FF2B5EF4-FFF2-40B4-BE49-F238E27FC236}">
                <a16:creationId xmlns:a16="http://schemas.microsoft.com/office/drawing/2014/main" id="{EC367718-4B67-6E1D-2848-BD9256E1A722}"/>
              </a:ext>
            </a:extLst>
          </p:cNvPr>
          <p:cNvSpPr txBox="1"/>
          <p:nvPr/>
        </p:nvSpPr>
        <p:spPr>
          <a:xfrm>
            <a:off x="0" y="6604425"/>
            <a:ext cx="3364800" cy="25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zh-CN"/>
            </a:defPPr>
            <a:lvl1pPr marL="0" marR="0"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kumimoji="0" lang="en" sz="1200" b="0" i="0" u="none" strike="noStrike" kern="120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Gill Sans"/>
              </a:rPr>
              <a:t>Source: Fidelity Investments</a:t>
            </a:r>
            <a:endParaRPr lang="en-US" sz="1200" b="0" i="0" u="none" strike="noStrike" kern="120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175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20857-CDA8-ACC5-960A-F57FB3C16A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92;p38">
            <a:extLst>
              <a:ext uri="{FF2B5EF4-FFF2-40B4-BE49-F238E27FC236}">
                <a16:creationId xmlns:a16="http://schemas.microsoft.com/office/drawing/2014/main" id="{0FA36CCF-B840-C9D7-BA92-4B2D47F9D2C9}"/>
              </a:ext>
            </a:extLst>
          </p:cNvPr>
          <p:cNvSpPr txBox="1"/>
          <p:nvPr/>
        </p:nvSpPr>
        <p:spPr>
          <a:xfrm>
            <a:off x="0" y="6393436"/>
            <a:ext cx="12187720" cy="463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" sz="900">
                <a:solidFill>
                  <a:srgbClr val="666666"/>
                </a:solidFill>
                <a:latin typeface="Calibri"/>
              </a:rPr>
              <a:t>Source: </a:t>
            </a:r>
            <a:r>
              <a:rPr lang="en" sz="900">
                <a:solidFill>
                  <a:srgbClr val="666666"/>
                </a:solidFill>
                <a:latin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Forget the New iPhone. For Apple, It’s All About the Dollar. - The New York Times</a:t>
            </a:r>
            <a:r>
              <a:rPr lang="en" sz="900">
                <a:solidFill>
                  <a:srgbClr val="666666"/>
                </a:solidFill>
                <a:latin typeface="Calibri"/>
              </a:rPr>
              <a:t>, </a:t>
            </a:r>
            <a:r>
              <a:rPr lang="en" sz="900">
                <a:solidFill>
                  <a:srgbClr val="666666"/>
                </a:solidFill>
                <a:latin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Nvidia</a:t>
            </a:r>
            <a:r>
              <a:rPr lang="en" sz="900">
                <a:solidFill>
                  <a:srgbClr val="666666"/>
                </a:solidFill>
                <a:latin typeface="Calibri"/>
                <a:ea typeface="Gill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takes $5.5 billion hit as Trump tightens export restrictions in China trade war | CNN Business</a:t>
            </a:r>
            <a:r>
              <a:rPr lang="en" sz="900">
                <a:solidFill>
                  <a:srgbClr val="666666"/>
                </a:solidFill>
                <a:latin typeface="Calibri"/>
                <a:ea typeface="Gill Sans"/>
              </a:rPr>
              <a:t>, </a:t>
            </a:r>
            <a:endParaRPr lang="en" sz="900">
              <a:solidFill>
                <a:srgbClr val="666666"/>
              </a:solidFill>
              <a:latin typeface="Calibri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defRPr/>
            </a:pPr>
            <a:r>
              <a:rPr lang="en" sz="900">
                <a:solidFill>
                  <a:srgbClr val="666666"/>
                </a:solidFill>
                <a:latin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Designed in US, made in China: Why Apple is stuck in tariff tussle</a:t>
            </a:r>
            <a:r>
              <a:rPr lang="en" sz="900">
                <a:solidFill>
                  <a:srgbClr val="666666"/>
                </a:solidFill>
                <a:latin typeface="Calibri"/>
              </a:rPr>
              <a:t> , </a:t>
            </a:r>
            <a:r>
              <a:rPr lang="en" sz="900">
                <a:solidFill>
                  <a:srgbClr val="666666"/>
                </a:solidFill>
                <a:latin typeface="Calibri"/>
                <a:ea typeface="Gill Sans"/>
                <a:sym typeface="Gill San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Tech megacaps to spend more than $300 billion in 2025 to win in AI</a:t>
            </a:r>
            <a:endParaRPr lang="en" sz="900">
              <a:solidFill>
                <a:srgbClr val="666666"/>
              </a:solidFill>
              <a:latin typeface="Calibri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defRPr/>
            </a:pPr>
            <a:endParaRPr lang="en" sz="1050">
              <a:ea typeface="Gill San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B05825-1CAB-AD8D-A2B4-72A405FE24E7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445766" y="318588"/>
            <a:ext cx="4522941" cy="668812"/>
          </a:xfrm>
          <a:ln>
            <a:noFill/>
          </a:ln>
        </p:spPr>
        <p:txBody>
          <a:bodyPr lIns="91440" tIns="45720" rIns="91440" bIns="45720" anchor="t"/>
          <a:lstStyle/>
          <a:p>
            <a:r>
              <a:rPr lang="en-US" sz="3000" b="1">
                <a:latin typeface="Calibri"/>
                <a:ea typeface="Calibri"/>
                <a:cs typeface="Calibri"/>
              </a:rPr>
              <a:t>Economic Analysis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2AE591-735E-1C5C-18B3-39316B3877CF}"/>
              </a:ext>
            </a:extLst>
          </p:cNvPr>
          <p:cNvSpPr txBox="1"/>
          <p:nvPr/>
        </p:nvSpPr>
        <p:spPr>
          <a:xfrm>
            <a:off x="217703" y="3794348"/>
            <a:ext cx="11711743" cy="23210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Sector Performance correlation to Interest rate - </a:t>
            </a: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Historically negative but there has been a mild positive correlation since 2020 which continues in 2025.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AAPL and US Dollar Index (DXY) -</a:t>
            </a: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 Historical relationships have been negative since large portions of AAPL earnings are overseas. However, In 2025, the relationship has been strongly positive, likely reflecting a changing global risk sentiment or investor sentiment.</a:t>
            </a:r>
            <a:endParaRPr lang="en-US" sz="1400">
              <a:latin typeface="Calibri"/>
              <a:ea typeface="Calibri"/>
              <a:cs typeface="Arial"/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NVDA and AAPL have a strong correlation to US-China Trade policy – </a:t>
            </a: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When Q2 performance of AAPL and NVDA are investigated against changing US-China trade policies, it is evident that any favorable policies helps boost the stock performance of both these firms.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MSFT and NVDA correlations with Enterprise/AI cloud spending and interest rates -</a:t>
            </a: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 Through February, large firms in the Info-Tech sector revealed their growing </a:t>
            </a:r>
            <a:r>
              <a:rPr lang="en-US" sz="1400" err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CapEx</a:t>
            </a:r>
            <a:r>
              <a:rPr lang="en-US" sz="1400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 toward AI which drives NVIDIA chip sales and Microsoft Azure.</a:t>
            </a:r>
          </a:p>
        </p:txBody>
      </p:sp>
      <p:pic>
        <p:nvPicPr>
          <p:cNvPr id="3" name="Picture 2" descr="A graph with red line and black line&#10;&#10;AI-generated content may be incorrect.">
            <a:extLst>
              <a:ext uri="{FF2B5EF4-FFF2-40B4-BE49-F238E27FC236}">
                <a16:creationId xmlns:a16="http://schemas.microsoft.com/office/drawing/2014/main" id="{929B43EC-834D-993C-29E3-5F654CB95E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3618" y="1002208"/>
            <a:ext cx="5953123" cy="278204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23A72E8-EC1B-B813-2421-1DB0C613C5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4505" y="1003408"/>
            <a:ext cx="5715410" cy="2794409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54F8DA-8344-3C48-A23F-F2626AAFD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416652"/>
              </p:ext>
            </p:extLst>
          </p:nvPr>
        </p:nvGraphicFramePr>
        <p:xfrm>
          <a:off x="4264966" y="1151458"/>
          <a:ext cx="1802023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838">
                  <a:extLst>
                    <a:ext uri="{9D8B030D-6E8A-4147-A177-3AD203B41FA5}">
                      <a16:colId xmlns:a16="http://schemas.microsoft.com/office/drawing/2014/main" val="30415901"/>
                    </a:ext>
                  </a:extLst>
                </a:gridCol>
                <a:gridCol w="1089185">
                  <a:extLst>
                    <a:ext uri="{9D8B030D-6E8A-4147-A177-3AD203B41FA5}">
                      <a16:colId xmlns:a16="http://schemas.microsoft.com/office/drawing/2014/main" val="4171664756"/>
                    </a:ext>
                  </a:extLst>
                </a:gridCol>
              </a:tblGrid>
              <a:tr h="161483">
                <a:tc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rgbClr val="B70F20"/>
                          </a:solidFill>
                        </a:rPr>
                        <a:t>R</a:t>
                      </a:r>
                      <a:r>
                        <a:rPr lang="en-US" sz="1100" b="1" baseline="30000">
                          <a:solidFill>
                            <a:srgbClr val="B70F20"/>
                          </a:solidFill>
                        </a:rPr>
                        <a:t>2</a:t>
                      </a:r>
                      <a:endParaRPr lang="en-US" sz="1200" b="1" i="0" u="none" strike="noStrike" baseline="30000" noProof="0">
                        <a:solidFill>
                          <a:srgbClr val="666666"/>
                        </a:solidFill>
                        <a:latin typeface="Cambria Math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>
                          <a:solidFill>
                            <a:srgbClr val="666666"/>
                          </a:solidFill>
                        </a:rPr>
                        <a:t>0.74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2260181"/>
                  </a:ext>
                </a:extLst>
              </a:tr>
              <a:tr h="148655">
                <a:tc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rgbClr val="B70F20"/>
                          </a:solidFill>
                        </a:rPr>
                        <a:t>F value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>
                          <a:solidFill>
                            <a:srgbClr val="666666"/>
                          </a:solidFill>
                        </a:rPr>
                        <a:t>291.85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9194592"/>
                  </a:ext>
                </a:extLst>
              </a:tr>
              <a:tr h="147061">
                <a:tc>
                  <a:txBody>
                    <a:bodyPr/>
                    <a:lstStyle/>
                    <a:p>
                      <a:r>
                        <a:rPr lang="en-US" sz="1100" b="1">
                          <a:solidFill>
                            <a:srgbClr val="B70F20"/>
                          </a:solidFill>
                        </a:rPr>
                        <a:t>p-value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i="0" u="none" strike="noStrike" noProof="0">
                          <a:solidFill>
                            <a:srgbClr val="666666"/>
                          </a:solidFill>
                          <a:latin typeface="Aptos"/>
                        </a:rPr>
                        <a:t>2.45 × 10</a:t>
                      </a:r>
                      <a:r>
                        <a:rPr lang="en-US" sz="1200" b="0" i="0" u="none" strike="noStrike" noProof="0">
                          <a:solidFill>
                            <a:srgbClr val="666666"/>
                          </a:solidFill>
                          <a:latin typeface="Cambria Math"/>
                        </a:rPr>
                        <a:t>⁻</a:t>
                      </a:r>
                      <a:r>
                        <a:rPr lang="en-US" sz="1200" b="0" i="0" u="none" strike="noStrike" noProof="0">
                          <a:solidFill>
                            <a:srgbClr val="666666"/>
                          </a:solidFill>
                          <a:latin typeface="Aptos"/>
                        </a:rPr>
                        <a:t>³³ </a:t>
                      </a:r>
                      <a:endParaRPr lang="en-US" sz="1100" b="0">
                        <a:solidFill>
                          <a:srgbClr val="666666"/>
                        </a:solidFill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6977346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7CC1AE2A-F1EA-66E7-9DF7-9431545401A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6705" t="1" b="-1"/>
          <a:stretch/>
        </p:blipFill>
        <p:spPr>
          <a:xfrm>
            <a:off x="9279730" y="3566628"/>
            <a:ext cx="295941" cy="123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24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49AC7-F606-E47F-580A-4D10095D6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92;p38">
            <a:extLst>
              <a:ext uri="{FF2B5EF4-FFF2-40B4-BE49-F238E27FC236}">
                <a16:creationId xmlns:a16="http://schemas.microsoft.com/office/drawing/2014/main" id="{C7F8075D-52EA-BE7B-E402-B4995291916E}"/>
              </a:ext>
            </a:extLst>
          </p:cNvPr>
          <p:cNvSpPr txBox="1"/>
          <p:nvPr/>
        </p:nvSpPr>
        <p:spPr>
          <a:xfrm>
            <a:off x="0" y="6556800"/>
            <a:ext cx="2793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200" b="0" i="0" u="none" strike="noStrike" kern="120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Gill Sans"/>
              </a:rPr>
              <a:t>Source: Fidelity Investments </a:t>
            </a:r>
            <a:endParaRPr lang="en-US" sz="1200" b="0" i="0" u="none" strike="noStrike" kern="120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605CBBA-CAA0-F105-228B-A23650591279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445766" y="318588"/>
            <a:ext cx="4522941" cy="668812"/>
          </a:xfrm>
          <a:ln>
            <a:noFill/>
          </a:ln>
        </p:spPr>
        <p:txBody>
          <a:bodyPr lIns="91440" tIns="45720" rIns="91440" bIns="45720" anchor="t"/>
          <a:lstStyle/>
          <a:p>
            <a:r>
              <a:rPr lang="en-US" sz="3000" b="1">
                <a:latin typeface="Calibri"/>
                <a:ea typeface="Calibri"/>
                <a:cs typeface="Calibri"/>
              </a:rPr>
              <a:t>Business Analysis</a:t>
            </a:r>
            <a:endParaRPr lang="en-US" sz="1700" b="1">
              <a:latin typeface="Calibri"/>
              <a:ea typeface="Calibri"/>
              <a:cs typeface="Calibri"/>
            </a:endParaRPr>
          </a:p>
        </p:txBody>
      </p:sp>
      <p:pic>
        <p:nvPicPr>
          <p:cNvPr id="2" name="Content Placeholder 1" descr="A graph of recovery and expansion&#10;&#10;AI-generated content may be incorrect.">
            <a:extLst>
              <a:ext uri="{FF2B5EF4-FFF2-40B4-BE49-F238E27FC236}">
                <a16:creationId xmlns:a16="http://schemas.microsoft.com/office/drawing/2014/main" id="{C5CCE896-8C9E-4A5A-5CC2-9DC03DD5AEF8}"/>
              </a:ext>
            </a:extLst>
          </p:cNvPr>
          <p:cNvPicPr>
            <a:picLocks noGrp="1" noChangeAspect="1"/>
          </p:cNvPicPr>
          <p:nvPr>
            <p:ph idx="16"/>
          </p:nvPr>
        </p:nvPicPr>
        <p:blipFill>
          <a:blip r:embed="rId3"/>
          <a:stretch>
            <a:fillRect/>
          </a:stretch>
        </p:blipFill>
        <p:spPr>
          <a:xfrm>
            <a:off x="1138465" y="982960"/>
            <a:ext cx="9303635" cy="4417351"/>
          </a:xfrm>
        </p:spPr>
      </p:pic>
      <p:pic>
        <p:nvPicPr>
          <p:cNvPr id="4" name="Picture 3" descr="A white rectangular sign with black crosses&#10;&#10;AI-generated content may be incorrect.">
            <a:extLst>
              <a:ext uri="{FF2B5EF4-FFF2-40B4-BE49-F238E27FC236}">
                <a16:creationId xmlns:a16="http://schemas.microsoft.com/office/drawing/2014/main" id="{FAED69AD-F4CA-DF85-0331-29CECE6877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1816" y="5400284"/>
            <a:ext cx="6791325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52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4401E-13B7-49B8-F465-C694BD602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043CAC3-70B8-6FD3-9F0E-FA0C673219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445766" y="318588"/>
            <a:ext cx="4522941" cy="668812"/>
          </a:xfrm>
          <a:ln>
            <a:noFill/>
          </a:ln>
        </p:spPr>
        <p:txBody>
          <a:bodyPr lIns="91440" tIns="45720" rIns="91440" bIns="45720" anchor="t"/>
          <a:lstStyle/>
          <a:p>
            <a:r>
              <a:rPr lang="en-US" sz="3000" b="1">
                <a:latin typeface="Calibri"/>
                <a:ea typeface="Calibri"/>
                <a:cs typeface="Calibri"/>
              </a:rPr>
              <a:t>Business Analysis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66AF4EB-0A66-9E61-355C-7F1830BC5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988576"/>
              </p:ext>
            </p:extLst>
          </p:nvPr>
        </p:nvGraphicFramePr>
        <p:xfrm>
          <a:off x="5325606" y="1505227"/>
          <a:ext cx="6621392" cy="503418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98699">
                  <a:extLst>
                    <a:ext uri="{9D8B030D-6E8A-4147-A177-3AD203B41FA5}">
                      <a16:colId xmlns:a16="http://schemas.microsoft.com/office/drawing/2014/main" val="1415406173"/>
                    </a:ext>
                  </a:extLst>
                </a:gridCol>
                <a:gridCol w="749298">
                  <a:extLst>
                    <a:ext uri="{9D8B030D-6E8A-4147-A177-3AD203B41FA5}">
                      <a16:colId xmlns:a16="http://schemas.microsoft.com/office/drawing/2014/main" val="3169012776"/>
                    </a:ext>
                  </a:extLst>
                </a:gridCol>
                <a:gridCol w="1003299">
                  <a:extLst>
                    <a:ext uri="{9D8B030D-6E8A-4147-A177-3AD203B41FA5}">
                      <a16:colId xmlns:a16="http://schemas.microsoft.com/office/drawing/2014/main" val="96780002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846848818"/>
                    </a:ext>
                  </a:extLst>
                </a:gridCol>
                <a:gridCol w="835068">
                  <a:extLst>
                    <a:ext uri="{9D8B030D-6E8A-4147-A177-3AD203B41FA5}">
                      <a16:colId xmlns:a16="http://schemas.microsoft.com/office/drawing/2014/main" val="2417589273"/>
                    </a:ext>
                  </a:extLst>
                </a:gridCol>
                <a:gridCol w="922228">
                  <a:extLst>
                    <a:ext uri="{9D8B030D-6E8A-4147-A177-3AD203B41FA5}">
                      <a16:colId xmlns:a16="http://schemas.microsoft.com/office/drawing/2014/main" val="3351316543"/>
                    </a:ext>
                  </a:extLst>
                </a:gridCol>
              </a:tblGrid>
              <a:tr h="550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Industry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Stocks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Market Cap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Div Yield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PE Ratio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Profit Margin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100586"/>
                  </a:ext>
                </a:extLst>
              </a:tr>
              <a:tr h="285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Semiconductors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7,069.90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0.95%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49.69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24.15%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641909"/>
                  </a:ext>
                </a:extLst>
              </a:tr>
              <a:tr h="285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Software - Infrastructure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5,602.13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0.19%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46.08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23.20%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624671"/>
                  </a:ext>
                </a:extLst>
              </a:tr>
              <a:tr h="285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Consumer Electronics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3,082.88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29.91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20.25%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355685"/>
                  </a:ext>
                </a:extLst>
              </a:tr>
              <a:tr h="285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Software - Application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2,964.82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0.39%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67.16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11.66%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299177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Information Technology Services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999.86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0.85%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30.88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7.43%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634647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Semiconductor Equipment &amp; Materials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743.82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0.64%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28.79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22.36%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901855"/>
                  </a:ext>
                </a:extLst>
              </a:tr>
              <a:tr h="285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Communication Equipment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505.53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1.00%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34.69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7.99%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28656"/>
                  </a:ext>
                </a:extLst>
              </a:tr>
              <a:tr h="285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Computer Hardware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371.6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1.15%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28.47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5.66%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795286"/>
                  </a:ext>
                </a:extLst>
              </a:tr>
              <a:tr h="285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Electronic Components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309.01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0.52%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43.58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4.95%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4568483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Scientific &amp; Technical Instruments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187.5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0.46%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28.43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13.01%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700343"/>
                  </a:ext>
                </a:extLst>
              </a:tr>
              <a:tr h="285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Solar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35.66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0.87%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-12.57%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6037096"/>
                  </a:ext>
                </a:extLst>
              </a:tr>
              <a:tr h="550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u="non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Electronics &amp; Computer Distribution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28.57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16.38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1.41%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47807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B7CE1CE-E8DB-2A9A-C939-A8461C8D8B3F}"/>
              </a:ext>
            </a:extLst>
          </p:cNvPr>
          <p:cNvSpPr txBox="1"/>
          <p:nvPr/>
        </p:nvSpPr>
        <p:spPr>
          <a:xfrm>
            <a:off x="177451" y="1670136"/>
            <a:ext cx="5031287" cy="35548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en-US" sz="1600" b="1">
                <a:solidFill>
                  <a:srgbClr val="B70F20"/>
                </a:solidFill>
                <a:latin typeface="Calibri"/>
                <a:ea typeface="Calibri"/>
                <a:cs typeface="Arial"/>
              </a:rPr>
              <a:t>Multiple sources including Deloitte and Fidelity despite the current business cycle for the US has Info Tech positioned for Growth in 2025 and beyond.</a:t>
            </a:r>
          </a:p>
          <a:p>
            <a:pPr marL="742950" lvl="1" indent="-285750">
              <a:spcAft>
                <a:spcPts val="600"/>
              </a:spcAft>
              <a:buFont typeface="Arial"/>
              <a:buChar char="•"/>
            </a:pPr>
            <a:r>
              <a:rPr lang="en-US" sz="1600" b="1">
                <a:solidFill>
                  <a:srgbClr val="B70F20"/>
                </a:solidFill>
                <a:latin typeface="Calibri"/>
                <a:ea typeface="Calibri"/>
                <a:cs typeface="Arial"/>
              </a:rPr>
              <a:t>AI</a:t>
            </a:r>
          </a:p>
          <a:p>
            <a:pPr marL="742950" lvl="1" indent="-285750">
              <a:spcAft>
                <a:spcPts val="600"/>
              </a:spcAft>
              <a:buFont typeface="Arial"/>
              <a:buChar char="•"/>
            </a:pPr>
            <a:r>
              <a:rPr lang="en-US" sz="1600" b="1">
                <a:solidFill>
                  <a:srgbClr val="B70F20"/>
                </a:solidFill>
                <a:latin typeface="Calibri"/>
                <a:ea typeface="Calibri"/>
                <a:cs typeface="Arial"/>
              </a:rPr>
              <a:t>Cloud Computing</a:t>
            </a:r>
          </a:p>
          <a:p>
            <a:pPr marL="742950" lvl="1" indent="-285750">
              <a:spcAft>
                <a:spcPts val="600"/>
              </a:spcAft>
              <a:buFont typeface="Arial"/>
              <a:buChar char="•"/>
            </a:pPr>
            <a:r>
              <a:rPr lang="en-US" sz="1600" b="1">
                <a:solidFill>
                  <a:srgbClr val="B70F20"/>
                </a:solidFill>
                <a:latin typeface="Calibri"/>
                <a:ea typeface="Calibri"/>
                <a:cs typeface="Arial"/>
              </a:rPr>
              <a:t>Block Chain</a:t>
            </a:r>
          </a:p>
          <a:p>
            <a:pPr marL="742950" lvl="1" indent="-285750">
              <a:spcAft>
                <a:spcPts val="600"/>
              </a:spcAft>
              <a:buFont typeface="Arial"/>
              <a:buChar char="•"/>
            </a:pPr>
            <a:r>
              <a:rPr lang="en-US" sz="1600" b="1">
                <a:solidFill>
                  <a:srgbClr val="B70F20"/>
                </a:solidFill>
                <a:latin typeface="Calibri"/>
                <a:ea typeface="Calibri"/>
                <a:cs typeface="Arial"/>
              </a:rPr>
              <a:t>Virtual Reality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en-US" sz="1600" b="1">
                <a:solidFill>
                  <a:srgbClr val="B70F20"/>
                </a:solidFill>
                <a:latin typeface="Calibri"/>
                <a:ea typeface="Calibri"/>
                <a:cs typeface="Arial"/>
              </a:rPr>
              <a:t>Market believes sector is poised for growth as well with the relative PE Ratios</a:t>
            </a:r>
          </a:p>
          <a:p>
            <a:pPr marL="285750" indent="-285750">
              <a:spcAft>
                <a:spcPts val="600"/>
              </a:spcAft>
              <a:buFont typeface="Arial"/>
              <a:buChar char="•"/>
            </a:pPr>
            <a:r>
              <a:rPr lang="en-US" sz="1600" b="1">
                <a:solidFill>
                  <a:srgbClr val="B70F20"/>
                </a:solidFill>
                <a:latin typeface="Calibri"/>
                <a:ea typeface="Calibri"/>
                <a:cs typeface="Arial"/>
              </a:rPr>
              <a:t>Other valuation ratios also support market beliefs as well</a:t>
            </a:r>
          </a:p>
          <a:p>
            <a:pPr marL="285750" indent="-285750">
              <a:buFont typeface="Arial"/>
              <a:buChar char="•"/>
            </a:pPr>
            <a:endParaRPr lang="en-US" sz="1400" b="1">
              <a:solidFill>
                <a:srgbClr val="B70F20"/>
              </a:solidFill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8078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D802F4-93A3-7085-5180-EDC91B3FA3D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995907" y="1830388"/>
            <a:ext cx="10972800" cy="4525963"/>
          </a:xfrm>
        </p:spPr>
        <p:txBody>
          <a:bodyPr lIns="91440" tIns="45720" rIns="91440" bIns="45720" anchor="t">
            <a:normAutofit/>
          </a:bodyPr>
          <a:lstStyle/>
          <a:p>
            <a:pPr marL="285750" indent="-285750">
              <a:buChar char="•"/>
            </a:pPr>
            <a:endParaRPr lang="en-US" sz="1800" b="1">
              <a:latin typeface="Calibri"/>
              <a:ea typeface="Calibri"/>
              <a:cs typeface="Calibri"/>
            </a:endParaRPr>
          </a:p>
          <a:p>
            <a:pPr marL="285750" indent="-285750">
              <a:buChar char="•"/>
            </a:pPr>
            <a:endParaRPr lang="en-US" sz="1800" b="1">
              <a:latin typeface="Calibri"/>
              <a:ea typeface="Calibri"/>
              <a:cs typeface="Calibri"/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71D84A1-5C1A-6992-14B2-AA1A09C6A83C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753854" y="1052953"/>
            <a:ext cx="6190428" cy="636119"/>
          </a:xfrm>
        </p:spPr>
        <p:txBody>
          <a:bodyPr lIns="91440" tIns="45720" rIns="91440" bIns="45720" anchor="t"/>
          <a:lstStyle/>
          <a:p>
            <a:r>
              <a:rPr lang="en-US" sz="2100">
                <a:cs typeface="Arial"/>
              </a:rPr>
              <a:t>Porters Five Forces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0F16ED-0A2E-7A90-041D-CCEA07B435FF}"/>
              </a:ext>
            </a:extLst>
          </p:cNvPr>
          <p:cNvSpPr txBox="1"/>
          <p:nvPr/>
        </p:nvSpPr>
        <p:spPr>
          <a:xfrm>
            <a:off x="540774" y="1560871"/>
            <a:ext cx="6456413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Threats of New Entrants</a:t>
            </a:r>
          </a:p>
          <a:p>
            <a:pPr marL="742950" lvl="1" indent="-285750">
              <a:buFont typeface="Courier New"/>
              <a:buChar char="o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High</a:t>
            </a:r>
          </a:p>
          <a:p>
            <a:pPr marL="1200150" lvl="2" indent="-285750">
              <a:buFont typeface="Wingdings"/>
              <a:buChar char="§"/>
            </a:pPr>
            <a:r>
              <a:rPr lang="en-US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New ideas and new products are being tested every day</a:t>
            </a:r>
          </a:p>
          <a:p>
            <a:pPr marL="285750" indent="-285750">
              <a:buFont typeface="Arial"/>
              <a:buChar char="•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Competition</a:t>
            </a:r>
          </a:p>
          <a:p>
            <a:pPr marL="742950" lvl="1" indent="-285750">
              <a:buFont typeface="Courier New"/>
              <a:buChar char="o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High</a:t>
            </a:r>
          </a:p>
          <a:p>
            <a:pPr marL="1200150" lvl="2" indent="-285750">
              <a:buFont typeface="Wingdings"/>
              <a:buChar char="§"/>
            </a:pPr>
            <a:r>
              <a:rPr lang="en-US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Some of the most recognized brands in the market are from the Tech Sector</a:t>
            </a:r>
          </a:p>
          <a:p>
            <a:pPr marL="285750" indent="-285750">
              <a:buFont typeface="Arial"/>
              <a:buChar char="•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Supplier Power</a:t>
            </a:r>
          </a:p>
          <a:p>
            <a:pPr marL="742950" lvl="1" indent="-285750">
              <a:buFont typeface="Courier New"/>
              <a:buChar char="o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Moderate</a:t>
            </a:r>
          </a:p>
          <a:p>
            <a:pPr marL="1200150" lvl="2" indent="-285750">
              <a:buFont typeface="Wingdings"/>
              <a:buChar char="§"/>
            </a:pPr>
            <a:r>
              <a:rPr lang="en-US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Many Customers</a:t>
            </a:r>
          </a:p>
          <a:p>
            <a:pPr marL="285750" indent="-285750">
              <a:buFont typeface="Arial"/>
              <a:buChar char="•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Customer Power</a:t>
            </a:r>
          </a:p>
          <a:p>
            <a:pPr marL="742950" lvl="1" indent="-285750">
              <a:buFont typeface="Courier New"/>
              <a:buChar char="o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Moderate</a:t>
            </a:r>
          </a:p>
          <a:p>
            <a:pPr marL="1200150" lvl="2" indent="-285750">
              <a:buFont typeface="Wingdings"/>
              <a:buChar char="§"/>
            </a:pPr>
            <a:r>
              <a:rPr lang="en-US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Different Products and companies to choose from</a:t>
            </a:r>
          </a:p>
          <a:p>
            <a:pPr marL="285750" indent="-285750">
              <a:buFont typeface="Arial"/>
              <a:buChar char="•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Threat of Substitutes</a:t>
            </a:r>
          </a:p>
          <a:p>
            <a:pPr marL="742950" lvl="1" indent="-285750">
              <a:buFont typeface="Courier New"/>
              <a:buChar char="o"/>
            </a:pPr>
            <a:r>
              <a:rPr lang="en-US" b="1">
                <a:solidFill>
                  <a:srgbClr val="B70F20"/>
                </a:solidFill>
                <a:latin typeface="Calibri"/>
                <a:ea typeface="Calibri"/>
                <a:cs typeface="Calibri"/>
              </a:rPr>
              <a:t>High</a:t>
            </a:r>
          </a:p>
          <a:p>
            <a:pPr marL="1200150" lvl="2" indent="-285750">
              <a:buFont typeface="Wingdings"/>
              <a:buChar char="§"/>
            </a:pPr>
            <a:r>
              <a:rPr lang="en-US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Many Companies vying for market share</a:t>
            </a:r>
          </a:p>
          <a:p>
            <a:pPr marL="1200150" lvl="2" indent="-285750">
              <a:buFont typeface="Wingdings"/>
              <a:buChar char="§"/>
            </a:pPr>
            <a:r>
              <a:rPr lang="en-US" b="1">
                <a:solidFill>
                  <a:srgbClr val="666666"/>
                </a:solidFill>
                <a:latin typeface="Calibri"/>
                <a:ea typeface="Calibri"/>
                <a:cs typeface="Calibri"/>
              </a:rPr>
              <a:t>Short life cycles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2062F6-2665-E569-A388-5CE1B56BDCA1}"/>
              </a:ext>
            </a:extLst>
          </p:cNvPr>
          <p:cNvSpPr txBox="1">
            <a:spLocks/>
          </p:cNvSpPr>
          <p:nvPr/>
        </p:nvSpPr>
        <p:spPr>
          <a:xfrm>
            <a:off x="7445766" y="318588"/>
            <a:ext cx="4522941" cy="668812"/>
          </a:xfrm>
          <a:prstGeom prst="rect">
            <a:avLst/>
          </a:prstGeom>
          <a:ln>
            <a:noFill/>
          </a:ln>
        </p:spPr>
        <p:txBody>
          <a:bodyPr lIns="91440" tIns="45720" rIns="91440" bIns="45720" anchor="t"/>
          <a:lstStyle>
            <a:lvl1pPr marL="0" indent="0" algn="r" defTabSz="609585" rtl="0" eaLnBrk="1" latinLnBrk="0" hangingPunct="1">
              <a:lnSpc>
                <a:spcPts val="2187"/>
              </a:lnSpc>
              <a:spcBef>
                <a:spcPts val="0"/>
              </a:spcBef>
              <a:buFont typeface="Arial"/>
              <a:buNone/>
              <a:defRPr sz="1733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609585" rtl="0" eaLnBrk="1" latinLnBrk="0" hangingPunct="1">
              <a:spcBef>
                <a:spcPts val="800"/>
              </a:spcBef>
              <a:buFont typeface="Arial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304792" algn="l" defTabSz="609585" rtl="0" eaLnBrk="1" latinLnBrk="0" hangingPunct="1">
              <a:spcBef>
                <a:spcPts val="0"/>
              </a:spcBef>
              <a:buFont typeface="Arial"/>
              <a:buChar char="•"/>
              <a:defRPr sz="2667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31502" indent="0" algn="l" defTabSz="609585" rtl="0" eaLnBrk="1" latinLnBrk="0" hangingPunct="1">
              <a:spcBef>
                <a:spcPts val="0"/>
              </a:spcBef>
              <a:buFont typeface="Arial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70543" indent="0" algn="l" defTabSz="609585" rtl="0" eaLnBrk="1" latinLnBrk="0" hangingPunct="1">
              <a:spcBef>
                <a:spcPts val="467"/>
              </a:spcBef>
              <a:buFont typeface="Arial"/>
              <a:buNone/>
              <a:defRPr sz="2133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>
                <a:latin typeface="Calibri"/>
                <a:ea typeface="Calibri"/>
                <a:cs typeface="Calibri"/>
              </a:rPr>
              <a:t>Business Analysis</a:t>
            </a:r>
            <a:endParaRPr lang="en-US" sz="1700" b="1">
              <a:latin typeface="Calibri"/>
              <a:ea typeface="Calibri"/>
              <a:cs typeface="Calibri"/>
            </a:endParaRPr>
          </a:p>
        </p:txBody>
      </p:sp>
      <p:pic>
        <p:nvPicPr>
          <p:cNvPr id="5" name="Picture 4" descr="A diagram of a company&#10;&#10;AI-generated content may be incorrect.">
            <a:extLst>
              <a:ext uri="{FF2B5EF4-FFF2-40B4-BE49-F238E27FC236}">
                <a16:creationId xmlns:a16="http://schemas.microsoft.com/office/drawing/2014/main" id="{1C79E424-2547-3CAF-9522-FB47B5C5D4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110" t="64" r="18681"/>
          <a:stretch>
            <a:fillRect/>
          </a:stretch>
        </p:blipFill>
        <p:spPr>
          <a:xfrm>
            <a:off x="6800850" y="1560562"/>
            <a:ext cx="5305435" cy="499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990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FCF4F-9B04-78EA-73C6-BC01D291159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431851" y="327503"/>
            <a:ext cx="4522941" cy="483197"/>
          </a:xfrm>
        </p:spPr>
        <p:txBody>
          <a:bodyPr/>
          <a:lstStyle/>
          <a:p>
            <a:r>
              <a:rPr lang="en-US" sz="3000" b="1">
                <a:latin typeface="Calibri"/>
                <a:ea typeface="Calibri"/>
                <a:cs typeface="Calibri"/>
              </a:rPr>
              <a:t>Financial Analysis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EBC1B3-F54C-73D1-6FEA-F5AB3F0B73E9}"/>
              </a:ext>
            </a:extLst>
          </p:cNvPr>
          <p:cNvSpPr txBox="1"/>
          <p:nvPr/>
        </p:nvSpPr>
        <p:spPr>
          <a:xfrm>
            <a:off x="1192635" y="1079598"/>
            <a:ext cx="9806730" cy="32932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en-US" sz="1600">
                <a:solidFill>
                  <a:srgbClr val="B70F20"/>
                </a:solidFill>
              </a:rPr>
              <a:t>Earnings:</a:t>
            </a:r>
            <a:r>
              <a:rPr lang="en-US" sz="1600">
                <a:solidFill>
                  <a:srgbClr val="666666"/>
                </a:solidFill>
              </a:rPr>
              <a:t> 5-year EPS Growth Rate of the Technology sector 29.38% with a forecasted 18.72% EPS Growth Rate for the next 5 years. The 5-year S&amp;P 500 EPS Growth Rate (9.12%) </a:t>
            </a:r>
            <a:endParaRPr lang="en-US" sz="1600">
              <a:solidFill>
                <a:srgbClr val="666666"/>
              </a:solidFill>
              <a:cs typeface="Arial"/>
            </a:endParaRPr>
          </a:p>
          <a:p>
            <a:pPr algn="just"/>
            <a:endParaRPr lang="en-US" sz="1600">
              <a:solidFill>
                <a:srgbClr val="666666"/>
              </a:solidFill>
              <a:cs typeface="Arial"/>
            </a:endParaRPr>
          </a:p>
          <a:p>
            <a:pPr algn="just"/>
            <a:r>
              <a:rPr lang="en-US" sz="1600">
                <a:solidFill>
                  <a:srgbClr val="B70F20"/>
                </a:solidFill>
              </a:rPr>
              <a:t>Sales:</a:t>
            </a:r>
            <a:r>
              <a:rPr lang="en-US" sz="1600">
                <a:solidFill>
                  <a:srgbClr val="666666"/>
                </a:solidFill>
              </a:rPr>
              <a:t> 5-year Sales Growth Rate of the Technology sector 22.27%, leading all sectors (S&amp;P 500 ~ 4.5%) (NVDA sales growth rate 114% since beginning of 2024, 126% since beginning of 2023)</a:t>
            </a:r>
            <a:endParaRPr lang="en-US" sz="1600">
              <a:solidFill>
                <a:srgbClr val="666666"/>
              </a:solidFill>
              <a:cs typeface="Arial"/>
            </a:endParaRPr>
          </a:p>
          <a:p>
            <a:pPr algn="just"/>
            <a:endParaRPr lang="en-US" sz="1600">
              <a:solidFill>
                <a:srgbClr val="666666"/>
              </a:solidFill>
              <a:cs typeface="Arial"/>
            </a:endParaRPr>
          </a:p>
          <a:p>
            <a:pPr algn="just"/>
            <a:r>
              <a:rPr lang="en-US" sz="1600">
                <a:solidFill>
                  <a:srgbClr val="B70F20"/>
                </a:solidFill>
              </a:rPr>
              <a:t>Margins:</a:t>
            </a:r>
            <a:r>
              <a:rPr lang="en-US" sz="1600">
                <a:solidFill>
                  <a:srgbClr val="666666"/>
                </a:solidFill>
              </a:rPr>
              <a:t> Operating margin (24.38%) higher than the sector’s average (19.19%), experienced contraction compared to previous quarter. Typically, higher than the S&amp;P 500 average margin</a:t>
            </a:r>
            <a:endParaRPr lang="en-US" sz="1600">
              <a:solidFill>
                <a:srgbClr val="666666"/>
              </a:solidFill>
              <a:cs typeface="Arial"/>
            </a:endParaRPr>
          </a:p>
          <a:p>
            <a:pPr algn="just"/>
            <a:r>
              <a:rPr lang="en-US" sz="1600">
                <a:solidFill>
                  <a:srgbClr val="666666"/>
                </a:solidFill>
              </a:rPr>
              <a:t>Note: More sustainable growth rates since 2023 (Post-COVID rebound)</a:t>
            </a:r>
            <a:endParaRPr lang="en-US" sz="1600">
              <a:solidFill>
                <a:srgbClr val="666666"/>
              </a:solidFill>
              <a:cs typeface="Arial"/>
            </a:endParaRPr>
          </a:p>
          <a:p>
            <a:pPr algn="just"/>
            <a:endParaRPr lang="en-US" sz="1600">
              <a:solidFill>
                <a:srgbClr val="666666"/>
              </a:solidFill>
              <a:cs typeface="Arial"/>
            </a:endParaRPr>
          </a:p>
          <a:p>
            <a:pPr algn="just"/>
            <a:r>
              <a:rPr lang="en-US" sz="1600">
                <a:solidFill>
                  <a:srgbClr val="B70F20"/>
                </a:solidFill>
              </a:rPr>
              <a:t>Free Cash Flow:</a:t>
            </a:r>
            <a:r>
              <a:rPr lang="en-US" sz="1600">
                <a:solidFill>
                  <a:srgbClr val="666666"/>
                </a:solidFill>
              </a:rPr>
              <a:t> Large Tech companies are modest (1%-5%) yields compared to small caps (5%-7%) (dividends/buybacks). Inconsistent FCF trends across sub-sectors (Semiconductors are cyclical vs. Software show similar patterns)</a:t>
            </a:r>
            <a:endParaRPr lang="en-US" sz="1600">
              <a:solidFill>
                <a:srgbClr val="666666"/>
              </a:solidFill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0264B1-7F6B-C300-143D-05717B0430CD}"/>
              </a:ext>
            </a:extLst>
          </p:cNvPr>
          <p:cNvSpPr txBox="1"/>
          <p:nvPr/>
        </p:nvSpPr>
        <p:spPr>
          <a:xfrm>
            <a:off x="0" y="6488668"/>
            <a:ext cx="4020424" cy="2616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Gill Sans"/>
                <a:ea typeface="Calibri"/>
                <a:cs typeface="Calibri"/>
                <a:sym typeface="Gill Sans"/>
              </a:rPr>
              <a:t>Source: </a:t>
            </a:r>
            <a:r>
              <a:rPr lang="en-US" sz="1100">
                <a:solidFill>
                  <a:srgbClr val="666666"/>
                </a:solidFill>
                <a:latin typeface="Gill Sans"/>
                <a:ea typeface="Calibri"/>
                <a:cs typeface="Calibri"/>
                <a:sym typeface="Gill Sans"/>
              </a:rPr>
              <a:t>csimarket.com, Yahoo Finance</a:t>
            </a:r>
            <a:endParaRPr lang="en-US" sz="1100" b="0" i="0" u="none" strike="noStrike" kern="1200" cap="none" spc="0" normalizeH="0" baseline="0" noProof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Gill Sans"/>
              <a:ea typeface="Calibri"/>
              <a:cs typeface="Calibri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C02FA7B-E3D2-8601-4377-586D89191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331710"/>
              </p:ext>
            </p:extLst>
          </p:nvPr>
        </p:nvGraphicFramePr>
        <p:xfrm>
          <a:off x="2849419" y="4499443"/>
          <a:ext cx="6493162" cy="16816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1757">
                  <a:extLst>
                    <a:ext uri="{9D8B030D-6E8A-4147-A177-3AD203B41FA5}">
                      <a16:colId xmlns:a16="http://schemas.microsoft.com/office/drawing/2014/main" val="2082641567"/>
                    </a:ext>
                  </a:extLst>
                </a:gridCol>
                <a:gridCol w="1028281">
                  <a:extLst>
                    <a:ext uri="{9D8B030D-6E8A-4147-A177-3AD203B41FA5}">
                      <a16:colId xmlns:a16="http://schemas.microsoft.com/office/drawing/2014/main" val="318669197"/>
                    </a:ext>
                  </a:extLst>
                </a:gridCol>
                <a:gridCol w="1028281">
                  <a:extLst>
                    <a:ext uri="{9D8B030D-6E8A-4147-A177-3AD203B41FA5}">
                      <a16:colId xmlns:a16="http://schemas.microsoft.com/office/drawing/2014/main" val="3372484306"/>
                    </a:ext>
                  </a:extLst>
                </a:gridCol>
                <a:gridCol w="1028281">
                  <a:extLst>
                    <a:ext uri="{9D8B030D-6E8A-4147-A177-3AD203B41FA5}">
                      <a16:colId xmlns:a16="http://schemas.microsoft.com/office/drawing/2014/main" val="3997505844"/>
                    </a:ext>
                  </a:extLst>
                </a:gridCol>
                <a:gridCol w="1028281">
                  <a:extLst>
                    <a:ext uri="{9D8B030D-6E8A-4147-A177-3AD203B41FA5}">
                      <a16:colId xmlns:a16="http://schemas.microsoft.com/office/drawing/2014/main" val="4294674522"/>
                    </a:ext>
                  </a:extLst>
                </a:gridCol>
                <a:gridCol w="1028281">
                  <a:extLst>
                    <a:ext uri="{9D8B030D-6E8A-4147-A177-3AD203B41FA5}">
                      <a16:colId xmlns:a16="http://schemas.microsoft.com/office/drawing/2014/main" val="3924422273"/>
                    </a:ext>
                  </a:extLst>
                </a:gridCol>
              </a:tblGrid>
              <a:tr h="33486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900" b="1" i="0" u="none" strike="noStrike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Performance</a:t>
                      </a:r>
                    </a:p>
                  </a:txBody>
                  <a:tcPr marL="9937" marR="9937" marT="9937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763984"/>
                  </a:ext>
                </a:extLst>
              </a:tr>
              <a:tr h="448917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B70F20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Day</a:t>
                      </a:r>
                      <a:endParaRPr lang="en-US" sz="1300" b="1" i="0" u="none" strike="noStrike">
                        <a:solidFill>
                          <a:srgbClr val="B70F20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YTD</a:t>
                      </a:r>
                      <a:endParaRPr lang="en-US" sz="1300" b="1" i="0" u="none" strike="noStrike">
                        <a:solidFill>
                          <a:srgbClr val="B70F20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1Y</a:t>
                      </a:r>
                      <a:endParaRPr lang="en-US" sz="1300" b="1" i="0" u="none" strike="noStrike">
                        <a:solidFill>
                          <a:srgbClr val="B70F20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3Y</a:t>
                      </a:r>
                      <a:endParaRPr lang="en-US" sz="1300" b="1" i="0" u="none" strike="noStrike">
                        <a:solidFill>
                          <a:srgbClr val="B70F20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u="none" strike="noStrike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5Y</a:t>
                      </a:r>
                      <a:endParaRPr lang="en-US" sz="1300" b="1" i="0" u="none" strike="noStrike">
                        <a:solidFill>
                          <a:srgbClr val="B70F20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extLst>
                  <a:ext uri="{0D108BD9-81ED-4DB2-BD59-A6C34878D82A}">
                    <a16:rowId xmlns:a16="http://schemas.microsoft.com/office/drawing/2014/main" val="63734135"/>
                  </a:ext>
                </a:extLst>
              </a:tr>
              <a:tr h="44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S&amp;P 500</a:t>
                      </a:r>
                      <a:endParaRPr lang="en-US" sz="1300" b="1" i="0" u="none" strike="noStrike">
                        <a:solidFill>
                          <a:srgbClr val="B70F20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-0.22%</a:t>
                      </a:r>
                      <a:endParaRPr lang="en-US" sz="1300" b="0" i="0" u="none" strike="noStrike">
                        <a:solidFill>
                          <a:srgbClr val="666666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1.03%</a:t>
                      </a:r>
                      <a:endParaRPr lang="en-US" sz="1300" b="0" i="0" u="none" strike="noStrike">
                        <a:solidFill>
                          <a:srgbClr val="666666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8.76%</a:t>
                      </a:r>
                      <a:endParaRPr lang="en-US" sz="1300" b="0" i="0" u="none" strike="noStrike">
                        <a:solidFill>
                          <a:srgbClr val="666666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62.40%</a:t>
                      </a: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90.59%</a:t>
                      </a:r>
                    </a:p>
                  </a:txBody>
                  <a:tcPr marL="9937" marR="9937" marT="9937" marB="0" anchor="b"/>
                </a:tc>
                <a:extLst>
                  <a:ext uri="{0D108BD9-81ED-4DB2-BD59-A6C34878D82A}">
                    <a16:rowId xmlns:a16="http://schemas.microsoft.com/office/drawing/2014/main" val="1634059019"/>
                  </a:ext>
                </a:extLst>
              </a:tr>
              <a:tr h="44891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>
                          <a:solidFill>
                            <a:srgbClr val="B70F20"/>
                          </a:solidFill>
                          <a:effectLst/>
                          <a:latin typeface="Calibri"/>
                        </a:rPr>
                        <a:t>Technology</a:t>
                      </a:r>
                      <a:endParaRPr lang="en-US" sz="1300" b="1" i="0" u="none" strike="noStrike">
                        <a:solidFill>
                          <a:srgbClr val="B70F20"/>
                        </a:solidFill>
                        <a:effectLst/>
                        <a:latin typeface="Calibri"/>
                      </a:endParaRP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0.01%</a:t>
                      </a: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1.11%</a:t>
                      </a: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10.43%</a:t>
                      </a: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101.85%</a:t>
                      </a:r>
                    </a:p>
                  </a:txBody>
                  <a:tcPr marL="9937" marR="9937" marT="993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666666"/>
                          </a:solidFill>
                          <a:effectLst/>
                          <a:latin typeface="Calibri"/>
                        </a:rPr>
                        <a:t>151.28%</a:t>
                      </a:r>
                    </a:p>
                  </a:txBody>
                  <a:tcPr marL="9937" marR="9937" marT="9937" marB="0" anchor="b"/>
                </a:tc>
                <a:extLst>
                  <a:ext uri="{0D108BD9-81ED-4DB2-BD59-A6C34878D82A}">
                    <a16:rowId xmlns:a16="http://schemas.microsoft.com/office/drawing/2014/main" val="1938257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7235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_SLIDE_TYPE" val="6"/>
</p:tagLst>
</file>

<file path=ppt/theme/theme1.xml><?xml version="1.0" encoding="utf-8"?>
<a:theme xmlns:a="http://schemas.openxmlformats.org/drawingml/2006/main" name="2_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A6791F1174444A1DCB1387CAB185E" ma:contentTypeVersion="4" ma:contentTypeDescription="Create a new document." ma:contentTypeScope="" ma:versionID="22e4b64df702fe3e382f62afc4a1baa5">
  <xsd:schema xmlns:xsd="http://www.w3.org/2001/XMLSchema" xmlns:xs="http://www.w3.org/2001/XMLSchema" xmlns:p="http://schemas.microsoft.com/office/2006/metadata/properties" xmlns:ns2="6850effe-2ff3-467b-a93e-d26fd0927bd2" targetNamespace="http://schemas.microsoft.com/office/2006/metadata/properties" ma:root="true" ma:fieldsID="3ee3496136b22dbbf40eae33a2fb6c73" ns2:_="">
    <xsd:import namespace="6850effe-2ff3-467b-a93e-d26fd0927b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0effe-2ff3-467b-a93e-d26fd0927b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D33BE1-2F6A-4E89-8C1B-3DBDF3CAB878}">
  <ds:schemaRefs>
    <ds:schemaRef ds:uri="6850effe-2ff3-467b-a93e-d26fd0927b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A0B4E37-DA6D-4D2E-8FDD-54B6A3E15761}">
  <ds:schemaRefs>
    <ds:schemaRef ds:uri="6850effe-2ff3-467b-a93e-d26fd0927bd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88792CD-ED13-4672-B368-3945C32672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1388</Words>
  <Application>Microsoft Office PowerPoint</Application>
  <PresentationFormat>Widescreen</PresentationFormat>
  <Paragraphs>273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Aptos</vt:lpstr>
      <vt:lpstr>Arial</vt:lpstr>
      <vt:lpstr>Arial,Sans-Serif</vt:lpstr>
      <vt:lpstr>Calibri</vt:lpstr>
      <vt:lpstr>Cambria Math</vt:lpstr>
      <vt:lpstr>Courier New</vt:lpstr>
      <vt:lpstr>Gill Sans</vt:lpstr>
      <vt:lpstr>Wingdings</vt:lpstr>
      <vt:lpstr>2_Title Slide</vt:lpstr>
      <vt:lpstr>Content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tech sector</dc:title>
  <dc:creator>Lin, Liam</dc:creator>
  <cp:lastModifiedBy>Balasubramanian, Sid</cp:lastModifiedBy>
  <cp:revision>8</cp:revision>
  <dcterms:created xsi:type="dcterms:W3CDTF">2022-10-15T18:36:55Z</dcterms:created>
  <dcterms:modified xsi:type="dcterms:W3CDTF">2025-06-24T02:40:04Z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0x010100010A6791F1174444A1DCB1387CAB185E</vt:lpwstr>
  </property>
</Properties>
</file>