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Urbanist Medium"/>
      <p:regular r:id="rId14"/>
      <p:bold r:id="rId15"/>
      <p:italic r:id="rId16"/>
      <p:boldItalic r:id="rId17"/>
    </p:embeddedFont>
    <p:embeddedFont>
      <p:font typeface="Urbanist SemiBold"/>
      <p:regular r:id="rId18"/>
      <p:bold r:id="rId19"/>
      <p:italic r:id="rId20"/>
      <p:boldItalic r:id="rId21"/>
    </p:embeddedFont>
    <p:embeddedFont>
      <p:font typeface="Urbanis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SemiBold-italic.fntdata"/><Relationship Id="rId22" Type="http://schemas.openxmlformats.org/officeDocument/2006/relationships/font" Target="fonts/Urbanist-regular.fntdata"/><Relationship Id="rId21" Type="http://schemas.openxmlformats.org/officeDocument/2006/relationships/font" Target="fonts/UrbanistSemiBold-boldItalic.fntdata"/><Relationship Id="rId24" Type="http://schemas.openxmlformats.org/officeDocument/2006/relationships/font" Target="fonts/Urbanist-italic.fntdata"/><Relationship Id="rId23" Type="http://schemas.openxmlformats.org/officeDocument/2006/relationships/font" Target="fonts/Urbanis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Urbanis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UrbanistMedium-bold.fntdata"/><Relationship Id="rId14" Type="http://schemas.openxmlformats.org/officeDocument/2006/relationships/font" Target="fonts/UrbanistMedium-regular.fntdata"/><Relationship Id="rId17" Type="http://schemas.openxmlformats.org/officeDocument/2006/relationships/font" Target="fonts/UrbanistMedium-boldItalic.fntdata"/><Relationship Id="rId16" Type="http://schemas.openxmlformats.org/officeDocument/2006/relationships/font" Target="fonts/UrbanistMedium-italic.fntdata"/><Relationship Id="rId19" Type="http://schemas.openxmlformats.org/officeDocument/2006/relationships/font" Target="fonts/UrbanistSemiBold-bold.fntdata"/><Relationship Id="rId18" Type="http://schemas.openxmlformats.org/officeDocument/2006/relationships/font" Target="fonts/Urbanis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6a60455d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6a60455d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6a60455db5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6a60455db5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6a60455db5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6a60455db5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6a60455db5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6a60455db5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6a60455db5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6a60455db5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d3aeb9f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d3aeb9f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6a60455db5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6a60455db5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6a60455db5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6a60455db5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1">
  <p:cSld name="BLANK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b="8145" l="3133" r="7834" t="16785"/>
          <a:stretch/>
        </p:blipFill>
        <p:spPr>
          <a:xfrm flipH="1" rot="10800000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flipH="1" rot="10800000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Google Shape;20;p2"/>
          <p:cNvSpPr txBox="1"/>
          <p:nvPr>
            <p:ph idx="5" type="subTitle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6" type="subTitle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big title and body">
  <p:cSld name="BLANK_1_1_1_1_1_1_1_1_1_1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161" name="Google Shape;161;p11"/>
          <p:cNvPicPr preferRelativeResize="0"/>
          <p:nvPr/>
        </p:nvPicPr>
        <p:blipFill rotWithShape="1">
          <a:blip r:embed="rId2">
            <a:alphaModFix/>
          </a:blip>
          <a:srcRect b="42245" l="17240" r="25038" t="34"/>
          <a:stretch/>
        </p:blipFill>
        <p:spPr>
          <a:xfrm>
            <a:off x="0" y="-289"/>
            <a:ext cx="9144000" cy="51441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4" name="Google Shape;164;p1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5" name="Google Shape;165;p11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67" name="Google Shape;167;p1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1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1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12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75" name="Google Shape;175;p12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8" name="Google Shape;178;p12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9" name="Google Shape;179;p12"/>
          <p:cNvSpPr txBox="1"/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cxnSp>
        <p:nvCxnSpPr>
          <p:cNvPr id="180" name="Google Shape;180;p1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cards">
  <p:cSld name="CUSTOM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" type="subTitle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6" name="Google Shape;186;p13"/>
          <p:cNvSpPr txBox="1"/>
          <p:nvPr>
            <p:ph idx="2" type="subTitle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7" name="Google Shape;187;p13"/>
          <p:cNvSpPr txBox="1"/>
          <p:nvPr>
            <p:ph idx="3" type="title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4" type="subTitle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5" type="subTitle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0" name="Google Shape;190;p13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13"/>
          <p:cNvSpPr txBox="1"/>
          <p:nvPr>
            <p:ph idx="7" type="subTitle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2" name="Google Shape;192;p13"/>
          <p:cNvSpPr txBox="1"/>
          <p:nvPr>
            <p:ph idx="8" type="subTitle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3" name="Google Shape;193;p13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4" name="Google Shape;194;p13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5" name="Google Shape;195;p13"/>
          <p:cNvSpPr txBox="1"/>
          <p:nvPr>
            <p:ph idx="1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96" name="Google Shape;196;p1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7" name="Google Shape;197;p13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198" name="Google Shape;198;p13"/>
            <p:cNvCxnSpPr/>
            <p:nvPr/>
          </p:nvCxnSpPr>
          <p:spPr>
            <a:xfrm flipH="1" rot="-5400000">
              <a:off x="498725" y="2069800"/>
              <a:ext cx="103500" cy="10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3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0" name="Google Shape;200;p1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cards">
  <p:cSld name="CUSTOM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204" name="Google Shape;204;p14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5" name="Google Shape;205;p14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07" name="Google Shape;207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4"/>
          <p:cNvSpPr txBox="1"/>
          <p:nvPr>
            <p:ph idx="4" type="title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9" name="Google Shape;209;p14"/>
          <p:cNvSpPr txBox="1"/>
          <p:nvPr>
            <p:ph idx="5" type="subTitle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0" name="Google Shape;210;p14"/>
          <p:cNvSpPr txBox="1"/>
          <p:nvPr>
            <p:ph idx="6" type="subTitle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1" name="Google Shape;211;p14"/>
          <p:cNvSpPr txBox="1"/>
          <p:nvPr>
            <p:ph idx="7" type="title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2" name="Google Shape;212;p14"/>
          <p:cNvSpPr txBox="1"/>
          <p:nvPr>
            <p:ph idx="8" type="subTitle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3" name="Google Shape;213;p14"/>
          <p:cNvSpPr txBox="1"/>
          <p:nvPr>
            <p:ph idx="9" type="subTitle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4" name="Google Shape;214;p14"/>
          <p:cNvSpPr txBox="1"/>
          <p:nvPr>
            <p:ph idx="13" type="title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5" name="Google Shape;215;p14"/>
          <p:cNvSpPr txBox="1"/>
          <p:nvPr>
            <p:ph idx="14" type="subTitle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6" name="Google Shape;216;p14"/>
          <p:cNvSpPr txBox="1"/>
          <p:nvPr>
            <p:ph idx="15" type="subTitle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7" name="Google Shape;217;p14"/>
          <p:cNvSpPr txBox="1"/>
          <p:nvPr>
            <p:ph idx="16" type="title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8" name="Google Shape;218;p14"/>
          <p:cNvSpPr txBox="1"/>
          <p:nvPr>
            <p:ph idx="17" type="subTitle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9" name="Google Shape;219;p14"/>
          <p:cNvSpPr txBox="1"/>
          <p:nvPr>
            <p:ph idx="18" type="subTitle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0" name="Google Shape;220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7_1_1_1_1_1_1_1_1_1_1_1_1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5"/>
          <p:cNvPicPr preferRelativeResize="0"/>
          <p:nvPr/>
        </p:nvPicPr>
        <p:blipFill rotWithShape="1">
          <a:blip r:embed="rId2">
            <a:alphaModFix/>
          </a:blip>
          <a:srcRect b="14588" l="0" r="15469" t="0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5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6" name="Google Shape;226;p15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7" name="Google Shape;227;p15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8" name="Google Shape;228;p15"/>
          <p:cNvSpPr txBox="1"/>
          <p:nvPr>
            <p:ph idx="4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0" name="Google Shape;230;p15"/>
          <p:cNvSpPr txBox="1"/>
          <p:nvPr>
            <p:ph idx="5" type="subTitle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1" name="Google Shape;231;p15"/>
          <p:cNvSpPr txBox="1"/>
          <p:nvPr>
            <p:ph idx="6" type="body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15"/>
          <p:cNvSpPr txBox="1"/>
          <p:nvPr>
            <p:ph idx="7" type="title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3" name="Google Shape;233;p15"/>
          <p:cNvSpPr txBox="1"/>
          <p:nvPr>
            <p:ph idx="8" type="subTitle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4" name="Google Shape;234;p15"/>
          <p:cNvSpPr txBox="1"/>
          <p:nvPr>
            <p:ph idx="9" type="body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5"/>
          <p:cNvSpPr txBox="1"/>
          <p:nvPr>
            <p:ph idx="13" type="title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6" name="Google Shape;236;p15"/>
          <p:cNvSpPr txBox="1"/>
          <p:nvPr>
            <p:ph idx="14" type="subTitle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7" name="Google Shape;237;p15"/>
          <p:cNvSpPr txBox="1"/>
          <p:nvPr>
            <p:ph idx="15" type="body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15"/>
          <p:cNvSpPr txBox="1"/>
          <p:nvPr>
            <p:ph idx="16" type="title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17" type="subTitle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18" type="body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15"/>
          <p:cNvSpPr txBox="1"/>
          <p:nvPr>
            <p:ph idx="19" type="title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s">
  <p:cSld name="CUSTOM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46" name="Google Shape;246;p16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1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8" name="Google Shape;248;p1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50" name="Google Shape;250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16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52" name="Google Shape;252;p16"/>
          <p:cNvSpPr/>
          <p:nvPr>
            <p:ph idx="5" type="pic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6"/>
          <p:cNvSpPr txBox="1"/>
          <p:nvPr>
            <p:ph idx="6" type="body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16"/>
          <p:cNvSpPr txBox="1"/>
          <p:nvPr>
            <p:ph idx="7" type="body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5" name="Google Shape;255;p16"/>
          <p:cNvSpPr txBox="1"/>
          <p:nvPr>
            <p:ph idx="8" type="subTitle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6" name="Google Shape;256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">
  <p:cSld name="CUSTOM_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0" name="Google Shape;260;p1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62" name="Google Shape;262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17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fmla="val 96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fmla="val 674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fmla="val 1360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7" name="Google Shape;267;p17"/>
          <p:cNvSpPr/>
          <p:nvPr>
            <p:ph idx="4" type="pic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7"/>
          <p:cNvSpPr txBox="1"/>
          <p:nvPr>
            <p:ph idx="5" type="subTitle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9" name="Google Shape;269;p17"/>
          <p:cNvSpPr txBox="1"/>
          <p:nvPr>
            <p:ph idx="6" type="body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0" name="Google Shape;270;p17"/>
          <p:cNvSpPr txBox="1"/>
          <p:nvPr>
            <p:ph idx="7" type="subTitle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1" name="Google Shape;271;p17"/>
          <p:cNvSpPr txBox="1"/>
          <p:nvPr>
            <p:ph idx="8" type="body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272" name="Google Shape;272;p17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17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17"/>
          <p:cNvSpPr txBox="1"/>
          <p:nvPr>
            <p:ph idx="9" type="subTitle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5" name="Google Shape;275;p17"/>
          <p:cNvSpPr txBox="1"/>
          <p:nvPr>
            <p:ph idx="13" type="body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76" name="Google Shape;276;p17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7" name="Google Shape;277;p17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9" name="Google Shape;279;p17"/>
          <p:cNvSpPr txBox="1"/>
          <p:nvPr>
            <p:ph idx="14" type="subTitle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0" name="Google Shape;280;p17"/>
          <p:cNvSpPr txBox="1"/>
          <p:nvPr>
            <p:ph idx="15" type="subTitle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1" name="Google Shape;281;p17"/>
          <p:cNvSpPr txBox="1"/>
          <p:nvPr>
            <p:ph idx="16" type="subTitle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2" name="Google Shape;282;p17"/>
          <p:cNvSpPr txBox="1"/>
          <p:nvPr>
            <p:ph idx="17" type="subTitle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3" name="Google Shape;283;p17"/>
          <p:cNvSpPr txBox="1"/>
          <p:nvPr>
            <p:ph idx="18" type="subTitle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4" name="Google Shape;284;p17"/>
          <p:cNvSpPr txBox="1"/>
          <p:nvPr>
            <p:ph idx="19" type="subTitle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5" name="Google Shape;285;p17"/>
          <p:cNvSpPr txBox="1"/>
          <p:nvPr>
            <p:ph idx="20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6" name="Google Shape;286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4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90" name="Google Shape;290;p18"/>
          <p:cNvSpPr txBox="1"/>
          <p:nvPr>
            <p:ph idx="2" type="body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1" name="Google Shape;291;p18"/>
          <p:cNvSpPr txBox="1"/>
          <p:nvPr>
            <p:ph idx="3" type="subTitle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4" type="body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3" name="Google Shape;293;p18"/>
          <p:cNvSpPr txBox="1"/>
          <p:nvPr>
            <p:ph idx="5" type="subTitle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94" name="Google Shape;294;p18"/>
          <p:cNvSpPr txBox="1"/>
          <p:nvPr>
            <p:ph idx="6" type="body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5" name="Google Shape;295;p18"/>
          <p:cNvSpPr txBox="1"/>
          <p:nvPr>
            <p:ph idx="7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8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7" name="Google Shape;297;p18"/>
          <p:cNvSpPr txBox="1"/>
          <p:nvPr>
            <p:ph idx="9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8" name="Google Shape;298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18"/>
          <p:cNvSpPr txBox="1"/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18"/>
          <p:cNvSpPr txBox="1"/>
          <p:nvPr>
            <p:ph idx="13" type="subTitle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1" name="Google Shape;301;p18"/>
          <p:cNvSpPr txBox="1"/>
          <p:nvPr>
            <p:ph idx="14" type="subTitle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2" name="Google Shape;302;p18"/>
          <p:cNvSpPr txBox="1"/>
          <p:nvPr>
            <p:ph idx="15" type="subTitle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3" name="Google Shape;303;p18"/>
          <p:cNvSpPr txBox="1"/>
          <p:nvPr>
            <p:ph idx="16" type="subTitle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4" name="Google Shape;304;p18"/>
          <p:cNvSpPr txBox="1"/>
          <p:nvPr>
            <p:ph idx="17" type="subTitle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8"/>
          <p:cNvSpPr txBox="1"/>
          <p:nvPr>
            <p:ph idx="18" type="subTitle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6" name="Google Shape;306;p18"/>
          <p:cNvSpPr txBox="1"/>
          <p:nvPr>
            <p:ph idx="19" type="subTitle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7" name="Google Shape;307;p18"/>
          <p:cNvSpPr txBox="1"/>
          <p:nvPr>
            <p:ph idx="20" type="subTitle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8" name="Google Shape;308;p18"/>
          <p:cNvSpPr txBox="1"/>
          <p:nvPr>
            <p:ph idx="21" type="subTitle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" name="Google Shape;309;p18"/>
          <p:cNvSpPr txBox="1"/>
          <p:nvPr>
            <p:ph idx="22" type="subTitle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0" name="Google Shape;310;p18"/>
          <p:cNvSpPr txBox="1"/>
          <p:nvPr>
            <p:ph idx="23" type="subTitle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1" name="Google Shape;311;p18"/>
          <p:cNvSpPr txBox="1"/>
          <p:nvPr>
            <p:ph idx="24" type="subTitle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2" name="Google Shape;312;p18"/>
          <p:cNvSpPr txBox="1"/>
          <p:nvPr>
            <p:ph idx="25" type="subTitle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3" name="Google Shape;313;p18"/>
          <p:cNvSpPr txBox="1"/>
          <p:nvPr>
            <p:ph idx="26" type="body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14" name="Google Shape;314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">
  <p:cSld name="CUSTOM_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8" name="Google Shape;318;p1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9" name="Google Shape;319;p1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20" name="Google Shape;320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19"/>
          <p:cNvSpPr txBox="1"/>
          <p:nvPr>
            <p:ph idx="4" type="subTitle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9"/>
          <p:cNvSpPr txBox="1"/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5" name="Google Shape;325;p19"/>
          <p:cNvSpPr txBox="1"/>
          <p:nvPr>
            <p:ph idx="5" type="subTitle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19"/>
          <p:cNvSpPr txBox="1"/>
          <p:nvPr>
            <p:ph idx="6" type="subTitle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7" name="Google Shape;327;p19"/>
          <p:cNvSpPr txBox="1"/>
          <p:nvPr>
            <p:ph idx="7" type="title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/>
        </p:txBody>
      </p:sp>
      <p:sp>
        <p:nvSpPr>
          <p:cNvPr id="328" name="Google Shape;328;p19"/>
          <p:cNvSpPr txBox="1"/>
          <p:nvPr>
            <p:ph idx="8" type="title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9" name="Google Shape;329;p19"/>
          <p:cNvSpPr txBox="1"/>
          <p:nvPr>
            <p:ph idx="9" type="subTitle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0" name="Google Shape;330;p19"/>
          <p:cNvSpPr txBox="1"/>
          <p:nvPr>
            <p:ph idx="13" type="subTitle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1" name="Google Shape;331;p19"/>
          <p:cNvSpPr txBox="1"/>
          <p:nvPr>
            <p:ph idx="14" type="subTitle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2" name="Google Shape;332;p19"/>
          <p:cNvSpPr txBox="1"/>
          <p:nvPr>
            <p:ph idx="15" type="subTitle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4" name="Google Shape;34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4" name="Google Shape;354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5" name="Google Shape;355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values">
  <p:cSld name="BLANK_1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41" name="Google Shape;41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4"/>
          <p:cNvSpPr txBox="1"/>
          <p:nvPr>
            <p:ph idx="5" type="subTitle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6" type="subTitle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7" type="subTitle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8" type="body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9" type="body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3" type="body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4" name="Google Shape;364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5" name="Google Shape;365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6" name="Google Shape;366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7" name="Google Shape;367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8" name="Google Shape;368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9" name="Google Shape;369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2" name="Google Shape;372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3" name="Google Shape;373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6" name="Google Shape;376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7" name="Google Shape;377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8" name="Google Shape;378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9" name="Google Shape;379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2" name="Google Shape;382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3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5" name="Google Shape;385;p3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6" name="Google Shape;386;p3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3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0" name="Google Shape;390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1" name="Google Shape;391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2" name="Google Shape;392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3" name="Google Shape;393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5" name="Google Shape;395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6" name="Google Shape;396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7" name="Google Shape;397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0" name="Google Shape;400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3" name="Google Shape;403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6" name="Google Shape;4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7" name="Google Shape;407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8" name="Google Shape;408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1" name="Google Shape;411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4" name="Google Shape;414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6" name="Google Shape;4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8" name="Google Shape;4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9" name="Google Shape;4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0" name="Google Shape;430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>
            <p:ph idx="2" type="pic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3" type="title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4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5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6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6" name="Google Shape;56;p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8" name="Google Shape;58;p5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5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5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6"/>
          <p:cNvSpPr/>
          <p:nvPr>
            <p:ph idx="2" type="pic"/>
          </p:nvPr>
        </p:nvSpPr>
        <p:spPr>
          <a:xfrm>
            <a:off x="4523050" y="7379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"/>
          <p:cNvSpPr/>
          <p:nvPr>
            <p:ph idx="3" type="pic"/>
          </p:nvPr>
        </p:nvSpPr>
        <p:spPr>
          <a:xfrm>
            <a:off x="6752100" y="7377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6"/>
          <p:cNvSpPr/>
          <p:nvPr>
            <p:ph idx="4" type="pic"/>
          </p:nvPr>
        </p:nvSpPr>
        <p:spPr>
          <a:xfrm>
            <a:off x="4523050" y="2158000"/>
            <a:ext cx="4394100" cy="2282700"/>
          </a:xfrm>
          <a:prstGeom prst="roundRect">
            <a:avLst>
              <a:gd fmla="val 610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68" name="Google Shape;68;p6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1" name="Google Shape;71;p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3" name="Google Shape;73;p6"/>
          <p:cNvSpPr txBox="1"/>
          <p:nvPr>
            <p:ph idx="8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74" name="Google Shape;74;p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LT 1">
  <p:cSld name="BLANK_1_1_1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2">
            <a:alphaModFix amt="60000"/>
          </a:blip>
          <a:srcRect b="14588" l="0" r="15469" t="0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81" name="Google Shape;81;p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7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5" type="subTitle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6" type="subTitle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7" type="subTitle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8" type="subTitle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9" type="subTitle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4" type="subTitle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15" type="subTitle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16" type="subTitle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7" type="subTitle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8" type="subTitle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s">
  <p:cSld name="BLANK_1_1_1_1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>
            <p:ph idx="2" type="pic"/>
          </p:nvPr>
        </p:nvSpPr>
        <p:spPr>
          <a:xfrm>
            <a:off x="46189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98" name="Google Shape;98;p8"/>
          <p:cNvSpPr txBox="1"/>
          <p:nvPr>
            <p:ph idx="1" type="subTitle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6" type="subTitle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4" name="Google Shape;104;p8"/>
          <p:cNvSpPr/>
          <p:nvPr>
            <p:ph idx="7" type="pic"/>
          </p:nvPr>
        </p:nvSpPr>
        <p:spPr>
          <a:xfrm>
            <a:off x="608070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5" name="Google Shape;105;p8"/>
          <p:cNvSpPr txBox="1"/>
          <p:nvPr>
            <p:ph idx="8" type="subTitle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9" type="subTitle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7" name="Google Shape;107;p8"/>
          <p:cNvSpPr/>
          <p:nvPr>
            <p:ph idx="13" type="pic"/>
          </p:nvPr>
        </p:nvSpPr>
        <p:spPr>
          <a:xfrm>
            <a:off x="75424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8" name="Google Shape;108;p8"/>
          <p:cNvSpPr txBox="1"/>
          <p:nvPr>
            <p:ph idx="14" type="subTitle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9" name="Google Shape;109;p8"/>
          <p:cNvSpPr txBox="1"/>
          <p:nvPr>
            <p:ph idx="15" type="subTitle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0" name="Google Shape;110;p8"/>
          <p:cNvSpPr/>
          <p:nvPr>
            <p:ph idx="16" type="pic"/>
          </p:nvPr>
        </p:nvSpPr>
        <p:spPr>
          <a:xfrm>
            <a:off x="46189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 txBox="1"/>
          <p:nvPr>
            <p:ph idx="17" type="subTitle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2" name="Google Shape;112;p8"/>
          <p:cNvSpPr txBox="1"/>
          <p:nvPr>
            <p:ph idx="18" type="subTitle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3" name="Google Shape;113;p8"/>
          <p:cNvSpPr/>
          <p:nvPr>
            <p:ph idx="19" type="pic"/>
          </p:nvPr>
        </p:nvSpPr>
        <p:spPr>
          <a:xfrm>
            <a:off x="608070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20" type="subTitle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5" name="Google Shape;115;p8"/>
          <p:cNvSpPr txBox="1"/>
          <p:nvPr>
            <p:ph idx="21" type="subTitle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6" name="Google Shape;116;p8"/>
          <p:cNvSpPr/>
          <p:nvPr>
            <p:ph idx="22" type="pic"/>
          </p:nvPr>
        </p:nvSpPr>
        <p:spPr>
          <a:xfrm>
            <a:off x="75424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7" name="Google Shape;117;p8"/>
          <p:cNvSpPr txBox="1"/>
          <p:nvPr>
            <p:ph idx="23" type="subTitle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8" name="Google Shape;118;p8"/>
          <p:cNvSpPr txBox="1"/>
          <p:nvPr>
            <p:ph idx="24" type="subTitle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cxnSp>
        <p:nvCxnSpPr>
          <p:cNvPr id="119" name="Google Shape;119;p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/>
          <p:nvPr>
            <p:ph idx="2" type="pic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9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25" name="Google Shape;125;p9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6" name="Google Shape;126;p9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7" name="Google Shape;127;p9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8" name="Google Shape;128;p9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29" name="Google Shape;129;p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/ images">
  <p:cSld name="BLANK_1_1_1_1_1_1_1_1_1_1_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4" name="Google Shape;134;p10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5" name="Google Shape;135;p10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grpSp>
        <p:nvGrpSpPr>
          <p:cNvPr id="136" name="Google Shape;136;p10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38" name="Google Shape;138;p10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39" name="Google Shape;139;p10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" name="Google Shape;140;p10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10"/>
          <p:cNvSpPr/>
          <p:nvPr>
            <p:ph idx="4" type="pic"/>
          </p:nvPr>
        </p:nvSpPr>
        <p:spPr>
          <a:xfrm>
            <a:off x="4267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2" name="Google Shape;142;p10"/>
          <p:cNvSpPr txBox="1"/>
          <p:nvPr>
            <p:ph idx="5" type="subTitle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3" name="Google Shape;143;p10"/>
          <p:cNvSpPr txBox="1"/>
          <p:nvPr>
            <p:ph idx="6" type="subTitle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4" name="Google Shape;144;p10"/>
          <p:cNvSpPr txBox="1"/>
          <p:nvPr>
            <p:ph idx="7" type="body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5" name="Google Shape;145;p10"/>
          <p:cNvSpPr/>
          <p:nvPr>
            <p:ph idx="8" type="pic"/>
          </p:nvPr>
        </p:nvSpPr>
        <p:spPr>
          <a:xfrm>
            <a:off x="26218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6" name="Google Shape;146;p10"/>
          <p:cNvSpPr txBox="1"/>
          <p:nvPr>
            <p:ph idx="9" type="subTitle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7" name="Google Shape;147;p10"/>
          <p:cNvSpPr txBox="1"/>
          <p:nvPr>
            <p:ph idx="13" type="subTitle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8" name="Google Shape;148;p10"/>
          <p:cNvSpPr txBox="1"/>
          <p:nvPr>
            <p:ph idx="14" type="body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9" name="Google Shape;149;p10"/>
          <p:cNvSpPr/>
          <p:nvPr>
            <p:ph idx="15" type="pic"/>
          </p:nvPr>
        </p:nvSpPr>
        <p:spPr>
          <a:xfrm>
            <a:off x="48169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0" name="Google Shape;150;p10"/>
          <p:cNvSpPr txBox="1"/>
          <p:nvPr>
            <p:ph idx="16" type="subTitle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1" name="Google Shape;151;p10"/>
          <p:cNvSpPr txBox="1"/>
          <p:nvPr>
            <p:ph idx="17" type="subTitle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2" name="Google Shape;152;p10"/>
          <p:cNvSpPr txBox="1"/>
          <p:nvPr>
            <p:ph idx="18" type="body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53" name="Google Shape;153;p10"/>
          <p:cNvSpPr/>
          <p:nvPr>
            <p:ph idx="19" type="pic"/>
          </p:nvPr>
        </p:nvSpPr>
        <p:spPr>
          <a:xfrm>
            <a:off x="70120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4" name="Google Shape;154;p10"/>
          <p:cNvSpPr txBox="1"/>
          <p:nvPr>
            <p:ph idx="20" type="subTitle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21" type="subTitle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idx="22" type="body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157" name="Google Shape;15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2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www.spglobal.com/spdji/en/indices/equity/sp-500-industrials-sector/#overview" TargetMode="External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/>
          <p:nvPr/>
        </p:nvSpPr>
        <p:spPr>
          <a:xfrm>
            <a:off x="228600" y="411337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438" name="Google Shape;438;p41"/>
          <p:cNvGrpSpPr/>
          <p:nvPr/>
        </p:nvGrpSpPr>
        <p:grpSpPr>
          <a:xfrm>
            <a:off x="228591" y="3127350"/>
            <a:ext cx="233094" cy="233094"/>
            <a:chOff x="259788" y="1923155"/>
            <a:chExt cx="409800" cy="409800"/>
          </a:xfrm>
        </p:grpSpPr>
        <p:sp>
          <p:nvSpPr>
            <p:cNvPr id="439" name="Google Shape;439;p41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40" name="Google Shape;440;p41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41" name="Google Shape;441;p41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42" name="Google Shape;442;p41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43" name="Google Shape;443;p41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Industrials Sector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4" name="Google Shape;444;p41"/>
          <p:cNvSpPr txBox="1"/>
          <p:nvPr>
            <p:ph idx="1" type="subTitle"/>
          </p:nvPr>
        </p:nvSpPr>
        <p:spPr>
          <a:xfrm>
            <a:off x="228600" y="1738950"/>
            <a:ext cx="3769500" cy="252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BUSFIN 4228</a:t>
            </a:r>
            <a:endParaRPr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45" name="Google Shape;445;p41"/>
          <p:cNvSpPr txBox="1"/>
          <p:nvPr>
            <p:ph idx="2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446" name="Google Shape;446;p4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447" name="Google Shape;447;p41"/>
          <p:cNvSpPr txBox="1"/>
          <p:nvPr>
            <p:ph idx="4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1"/>
          <p:cNvSpPr txBox="1"/>
          <p:nvPr>
            <p:ph idx="5" type="subTitle"/>
          </p:nvPr>
        </p:nvSpPr>
        <p:spPr>
          <a:xfrm>
            <a:off x="297075" y="4168425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 Vlack</a:t>
            </a:r>
            <a:endParaRPr/>
          </a:p>
        </p:txBody>
      </p:sp>
      <p:sp>
        <p:nvSpPr>
          <p:cNvPr id="449" name="Google Shape;449;p41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</a:t>
            </a:r>
            <a:r>
              <a:rPr lang="en"/>
              <a:t> /  June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1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</a:t>
            </a:r>
            <a:endParaRPr/>
          </a:p>
        </p:txBody>
      </p:sp>
      <p:sp>
        <p:nvSpPr>
          <p:cNvPr id="451" name="Google Shape;451;p41"/>
          <p:cNvSpPr/>
          <p:nvPr/>
        </p:nvSpPr>
        <p:spPr>
          <a:xfrm>
            <a:off x="1752600" y="411337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2" name="Google Shape;452;p41"/>
          <p:cNvSpPr txBox="1"/>
          <p:nvPr>
            <p:ph idx="5" type="subTitle"/>
          </p:nvPr>
        </p:nvSpPr>
        <p:spPr>
          <a:xfrm>
            <a:off x="1627800" y="4168425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Yash Verma</a:t>
            </a:r>
            <a:endParaRPr/>
          </a:p>
        </p:txBody>
      </p:sp>
      <p:sp>
        <p:nvSpPr>
          <p:cNvPr id="453" name="Google Shape;453;p41"/>
          <p:cNvSpPr/>
          <p:nvPr/>
        </p:nvSpPr>
        <p:spPr>
          <a:xfrm>
            <a:off x="3200400" y="411337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4" name="Google Shape;454;p41"/>
          <p:cNvSpPr txBox="1"/>
          <p:nvPr>
            <p:ph idx="5" type="subTitle"/>
          </p:nvPr>
        </p:nvSpPr>
        <p:spPr>
          <a:xfrm>
            <a:off x="3267600" y="4168425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Welms</a:t>
            </a:r>
            <a:endParaRPr/>
          </a:p>
        </p:txBody>
      </p:sp>
      <p:sp>
        <p:nvSpPr>
          <p:cNvPr id="455" name="Google Shape;455;p41"/>
          <p:cNvSpPr/>
          <p:nvPr/>
        </p:nvSpPr>
        <p:spPr>
          <a:xfrm>
            <a:off x="4648200" y="411337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6" name="Google Shape;456;p41"/>
          <p:cNvSpPr txBox="1"/>
          <p:nvPr>
            <p:ph idx="5" type="subTitle"/>
          </p:nvPr>
        </p:nvSpPr>
        <p:spPr>
          <a:xfrm>
            <a:off x="4648200" y="4168413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Hunter Sprankle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2"/>
          <p:cNvSpPr/>
          <p:nvPr/>
        </p:nvSpPr>
        <p:spPr>
          <a:xfrm>
            <a:off x="4618950" y="228600"/>
            <a:ext cx="42969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4618950" y="906375"/>
            <a:ext cx="42966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4618950" y="1584175"/>
            <a:ext cx="42966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4618950" y="2261950"/>
            <a:ext cx="42969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4618950" y="2939750"/>
            <a:ext cx="42966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4618950" y="3617525"/>
            <a:ext cx="4296900" cy="605700"/>
          </a:xfrm>
          <a:prstGeom prst="roundRect">
            <a:avLst>
              <a:gd fmla="val 1699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467" name="Google Shape;467;p42"/>
          <p:cNvGrpSpPr/>
          <p:nvPr/>
        </p:nvGrpSpPr>
        <p:grpSpPr>
          <a:xfrm rot="-5400000">
            <a:off x="8556505" y="430775"/>
            <a:ext cx="204654" cy="204654"/>
            <a:chOff x="259788" y="1923155"/>
            <a:chExt cx="409800" cy="409800"/>
          </a:xfrm>
        </p:grpSpPr>
        <p:sp>
          <p:nvSpPr>
            <p:cNvPr id="468" name="Google Shape;468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69" name="Google Shape;469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70" name="Google Shape;470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72" name="Google Shape;472;p42"/>
          <p:cNvGrpSpPr/>
          <p:nvPr/>
        </p:nvGrpSpPr>
        <p:grpSpPr>
          <a:xfrm rot="-5400000">
            <a:off x="8556505" y="1108560"/>
            <a:ext cx="204654" cy="204654"/>
            <a:chOff x="259788" y="1923155"/>
            <a:chExt cx="409800" cy="409800"/>
          </a:xfrm>
        </p:grpSpPr>
        <p:sp>
          <p:nvSpPr>
            <p:cNvPr id="473" name="Google Shape;473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74" name="Google Shape;474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75" name="Google Shape;475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76" name="Google Shape;476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77" name="Google Shape;477;p42"/>
          <p:cNvGrpSpPr/>
          <p:nvPr/>
        </p:nvGrpSpPr>
        <p:grpSpPr>
          <a:xfrm rot="-5400000">
            <a:off x="8556505" y="1786345"/>
            <a:ext cx="204654" cy="204654"/>
            <a:chOff x="259788" y="1923155"/>
            <a:chExt cx="409800" cy="409800"/>
          </a:xfrm>
        </p:grpSpPr>
        <p:sp>
          <p:nvSpPr>
            <p:cNvPr id="478" name="Google Shape;478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79" name="Google Shape;479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80" name="Google Shape;480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1" name="Google Shape;481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82" name="Google Shape;482;p42"/>
          <p:cNvGrpSpPr/>
          <p:nvPr/>
        </p:nvGrpSpPr>
        <p:grpSpPr>
          <a:xfrm rot="-5400000">
            <a:off x="8556505" y="2464130"/>
            <a:ext cx="204654" cy="204654"/>
            <a:chOff x="259788" y="1923155"/>
            <a:chExt cx="409800" cy="409800"/>
          </a:xfrm>
        </p:grpSpPr>
        <p:sp>
          <p:nvSpPr>
            <p:cNvPr id="483" name="Google Shape;483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84" name="Google Shape;484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85" name="Google Shape;485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86" name="Google Shape;486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87" name="Google Shape;487;p42"/>
          <p:cNvGrpSpPr/>
          <p:nvPr/>
        </p:nvGrpSpPr>
        <p:grpSpPr>
          <a:xfrm rot="-5400000">
            <a:off x="8556505" y="3141915"/>
            <a:ext cx="204654" cy="204654"/>
            <a:chOff x="259788" y="1923155"/>
            <a:chExt cx="409800" cy="409800"/>
          </a:xfrm>
        </p:grpSpPr>
        <p:sp>
          <p:nvSpPr>
            <p:cNvPr id="488" name="Google Shape;488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89" name="Google Shape;489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90" name="Google Shape;490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1" name="Google Shape;491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92" name="Google Shape;492;p42"/>
          <p:cNvGrpSpPr/>
          <p:nvPr/>
        </p:nvGrpSpPr>
        <p:grpSpPr>
          <a:xfrm rot="-5400000">
            <a:off x="8556505" y="3819700"/>
            <a:ext cx="204654" cy="204654"/>
            <a:chOff x="259788" y="1923155"/>
            <a:chExt cx="409800" cy="409800"/>
          </a:xfrm>
        </p:grpSpPr>
        <p:sp>
          <p:nvSpPr>
            <p:cNvPr id="493" name="Google Shape;493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94" name="Google Shape;494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95" name="Google Shape;495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96" name="Google Shape;496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497" name="Google Shape;497;p42"/>
          <p:cNvSpPr txBox="1"/>
          <p:nvPr>
            <p:ph type="title"/>
          </p:nvPr>
        </p:nvSpPr>
        <p:spPr>
          <a:xfrm>
            <a:off x="277500" y="228600"/>
            <a:ext cx="3904500" cy="537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498" name="Google Shape;498;p42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99" name="Google Shape;499;p42"/>
          <p:cNvSpPr txBox="1"/>
          <p:nvPr>
            <p:ph idx="5" type="subTitle"/>
          </p:nvPr>
        </p:nvSpPr>
        <p:spPr>
          <a:xfrm>
            <a:off x="4744575" y="1064088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00" name="Google Shape;500;p42"/>
          <p:cNvSpPr txBox="1"/>
          <p:nvPr>
            <p:ph idx="6" type="subTitle"/>
          </p:nvPr>
        </p:nvSpPr>
        <p:spPr>
          <a:xfrm>
            <a:off x="4744575" y="1741025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01" name="Google Shape;501;p42"/>
          <p:cNvSpPr txBox="1"/>
          <p:nvPr>
            <p:ph idx="7" type="subTitle"/>
          </p:nvPr>
        </p:nvSpPr>
        <p:spPr>
          <a:xfrm>
            <a:off x="4744575" y="2422306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502" name="Google Shape;502;p42"/>
          <p:cNvSpPr txBox="1"/>
          <p:nvPr>
            <p:ph idx="8" type="subTitle"/>
          </p:nvPr>
        </p:nvSpPr>
        <p:spPr>
          <a:xfrm>
            <a:off x="4744575" y="3096606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503" name="Google Shape;503;p42"/>
          <p:cNvSpPr txBox="1"/>
          <p:nvPr>
            <p:ph idx="9" type="subTitle"/>
          </p:nvPr>
        </p:nvSpPr>
        <p:spPr>
          <a:xfrm>
            <a:off x="4744575" y="3770931"/>
            <a:ext cx="322500" cy="2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504" name="Google Shape;504;p42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 Overview</a:t>
            </a:r>
            <a:endParaRPr/>
          </a:p>
        </p:txBody>
      </p:sp>
      <p:sp>
        <p:nvSpPr>
          <p:cNvPr id="505" name="Google Shape;505;p42"/>
          <p:cNvSpPr txBox="1"/>
          <p:nvPr>
            <p:ph idx="14" type="subTitle"/>
          </p:nvPr>
        </p:nvSpPr>
        <p:spPr>
          <a:xfrm>
            <a:off x="5067075" y="1064088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Business</a:t>
            </a:r>
            <a:r>
              <a:rPr lang="en"/>
              <a:t> Analysis - Supply &amp; Demand</a:t>
            </a:r>
            <a:endParaRPr/>
          </a:p>
        </p:txBody>
      </p:sp>
      <p:sp>
        <p:nvSpPr>
          <p:cNvPr id="506" name="Google Shape;506;p42"/>
          <p:cNvSpPr txBox="1"/>
          <p:nvPr>
            <p:ph idx="15" type="subTitle"/>
          </p:nvPr>
        </p:nvSpPr>
        <p:spPr>
          <a:xfrm>
            <a:off x="5067075" y="1741025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Profitability</a:t>
            </a:r>
            <a:r>
              <a:rPr lang="en"/>
              <a:t> &amp; </a:t>
            </a:r>
            <a:r>
              <a:rPr lang="en"/>
              <a:t>Pricing</a:t>
            </a:r>
            <a:r>
              <a:rPr lang="en"/>
              <a:t> </a:t>
            </a:r>
            <a:endParaRPr/>
          </a:p>
        </p:txBody>
      </p:sp>
      <p:sp>
        <p:nvSpPr>
          <p:cNvPr id="507" name="Google Shape;507;p42"/>
          <p:cNvSpPr txBox="1"/>
          <p:nvPr>
            <p:ph idx="16" type="subTitle"/>
          </p:nvPr>
        </p:nvSpPr>
        <p:spPr>
          <a:xfrm>
            <a:off x="5067075" y="2422306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Economic Analysis</a:t>
            </a:r>
            <a:endParaRPr/>
          </a:p>
        </p:txBody>
      </p:sp>
      <p:sp>
        <p:nvSpPr>
          <p:cNvPr id="508" name="Google Shape;508;p42"/>
          <p:cNvSpPr txBox="1"/>
          <p:nvPr>
            <p:ph idx="17" type="subTitle"/>
          </p:nvPr>
        </p:nvSpPr>
        <p:spPr>
          <a:xfrm>
            <a:off x="5067075" y="3096606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Financial &amp; </a:t>
            </a:r>
            <a:r>
              <a:rPr lang="en"/>
              <a:t>Valuation</a:t>
            </a:r>
            <a:r>
              <a:rPr lang="en"/>
              <a:t> Analysis</a:t>
            </a:r>
            <a:endParaRPr/>
          </a:p>
        </p:txBody>
      </p:sp>
      <p:sp>
        <p:nvSpPr>
          <p:cNvPr id="509" name="Google Shape;509;p42"/>
          <p:cNvSpPr txBox="1"/>
          <p:nvPr>
            <p:ph idx="18" type="subTitle"/>
          </p:nvPr>
        </p:nvSpPr>
        <p:spPr>
          <a:xfrm>
            <a:off x="5067075" y="3770931"/>
            <a:ext cx="3267600" cy="28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Recommendation </a:t>
            </a:r>
            <a:endParaRPr/>
          </a:p>
        </p:txBody>
      </p:sp>
      <p:sp>
        <p:nvSpPr>
          <p:cNvPr id="510" name="Google Shape;510;p42"/>
          <p:cNvSpPr txBox="1"/>
          <p:nvPr>
            <p:ph idx="1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511" name="Google Shape;511;p42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512" name="Google Shape;512;p42"/>
          <p:cNvSpPr txBox="1"/>
          <p:nvPr>
            <p:ph idx="3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uminous galaxy in space. " id="517" name="Google Shape;517;p43"/>
          <p:cNvPicPr preferRelativeResize="0"/>
          <p:nvPr/>
        </p:nvPicPr>
        <p:blipFill rotWithShape="1">
          <a:blip r:embed="rId3">
            <a:alphaModFix amt="50000"/>
          </a:blip>
          <a:srcRect b="1960" l="0" r="0" t="6839"/>
          <a:stretch/>
        </p:blipFill>
        <p:spPr>
          <a:xfrm>
            <a:off x="0" y="-3237"/>
            <a:ext cx="9144003" cy="46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3"/>
          <p:cNvSpPr txBox="1"/>
          <p:nvPr>
            <p:ph type="title"/>
          </p:nvPr>
        </p:nvSpPr>
        <p:spPr>
          <a:xfrm>
            <a:off x="0" y="1518363"/>
            <a:ext cx="8574600" cy="210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Weight: 8.7% of S&amp;P 500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Industries: Aerospace &amp; Defense, Machinery, Transportation, Commercial Services, Professional Services, …</a:t>
            </a:r>
            <a:endParaRPr sz="12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Largest Companies: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GE Aerospace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RTX Corp. (Formally, Raytheon Technologies Corporation)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Caterpillar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Boeing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Honeywell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UPS</a:t>
            </a:r>
            <a:endParaRPr sz="1200"/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 u="sng">
                <a:hlinkClick r:id="rId4"/>
              </a:rPr>
              <a:t>S&amp;P 500 Industrials YTD</a:t>
            </a:r>
            <a:endParaRPr sz="12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3"/>
          <p:cNvSpPr txBox="1"/>
          <p:nvPr>
            <p:ph idx="1" type="subTitle"/>
          </p:nvPr>
        </p:nvSpPr>
        <p:spPr>
          <a:xfrm>
            <a:off x="235575" y="228600"/>
            <a:ext cx="4138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Urbanist"/>
                <a:ea typeface="Urbanist"/>
                <a:cs typeface="Urbanist"/>
                <a:sym typeface="Urbanist"/>
              </a:rPr>
              <a:t>Industrial Sector Overview:</a:t>
            </a:r>
            <a:endParaRPr b="1" sz="2000"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0" name="Google Shape;52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0338" y="1830250"/>
            <a:ext cx="5420723" cy="28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3"/>
          <p:cNvSpPr txBox="1"/>
          <p:nvPr>
            <p:ph idx="3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522" name="Google Shape;522;p43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523" name="Google Shape;523;p43"/>
          <p:cNvSpPr txBox="1"/>
          <p:nvPr>
            <p:ph idx="5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528" name="Google Shape;528;p44"/>
          <p:cNvPicPr preferRelativeResize="0"/>
          <p:nvPr/>
        </p:nvPicPr>
        <p:blipFill rotWithShape="1">
          <a:blip r:embed="rId3">
            <a:alphaModFix/>
          </a:blip>
          <a:srcRect b="50283" l="35228" r="7527" t="-4323"/>
          <a:stretch/>
        </p:blipFill>
        <p:spPr>
          <a:xfrm>
            <a:off x="0" y="0"/>
            <a:ext cx="9144000" cy="5143500"/>
          </a:xfrm>
          <a:prstGeom prst="roundRect">
            <a:avLst>
              <a:gd fmla="val 6189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9" name="Google Shape;529;p44"/>
          <p:cNvSpPr txBox="1"/>
          <p:nvPr>
            <p:ph type="title"/>
          </p:nvPr>
        </p:nvSpPr>
        <p:spPr>
          <a:xfrm>
            <a:off x="158900" y="608875"/>
            <a:ext cx="3848400" cy="2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200"/>
              <a:t>Supply: </a:t>
            </a:r>
            <a:endParaRPr sz="2200"/>
          </a:p>
        </p:txBody>
      </p:sp>
      <p:sp>
        <p:nvSpPr>
          <p:cNvPr id="530" name="Google Shape;530;p44"/>
          <p:cNvSpPr txBox="1"/>
          <p:nvPr>
            <p:ph idx="8" type="subTitle"/>
          </p:nvPr>
        </p:nvSpPr>
        <p:spPr>
          <a:xfrm>
            <a:off x="235575" y="228600"/>
            <a:ext cx="42213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Business Analysis - Supply &amp; Demand: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31" name="Google Shape;531;p44"/>
          <p:cNvSpPr txBox="1"/>
          <p:nvPr>
            <p:ph type="title"/>
          </p:nvPr>
        </p:nvSpPr>
        <p:spPr>
          <a:xfrm>
            <a:off x="4351275" y="608875"/>
            <a:ext cx="2700000" cy="2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200"/>
              <a:t>Demand: </a:t>
            </a:r>
            <a:endParaRPr sz="2200"/>
          </a:p>
        </p:txBody>
      </p:sp>
      <p:sp>
        <p:nvSpPr>
          <p:cNvPr id="532" name="Google Shape;532;p44"/>
          <p:cNvSpPr txBox="1"/>
          <p:nvPr/>
        </p:nvSpPr>
        <p:spPr>
          <a:xfrm>
            <a:off x="158900" y="1048250"/>
            <a:ext cx="4115700" cy="3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●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Mature core: growth in EV &amp; automation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●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Early‑mid expansion in business cycle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●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ISM (Institute for Supply Management) and PMI (Purchasing Managers’ Index) sensitive; 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○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Highly correlated with U.S. Manufacturing trends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○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Sector depends heavily on global capital expenditures. 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●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Stimulus &amp; reshoring bolster orders: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○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Government spending boosts demand for industrial goods. 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○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U.S. companies relocating manufacturing back to U.S. increases demand for factory equipment, automation, and construction. 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Urbanist Medium"/>
              <a:buChar char="●"/>
            </a:pPr>
            <a:r>
              <a:rPr lang="en" sz="11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~35% External US revenue exposure:</a:t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533" name="Google Shape;533;p44"/>
          <p:cNvSpPr txBox="1"/>
          <p:nvPr/>
        </p:nvSpPr>
        <p:spPr>
          <a:xfrm>
            <a:off x="4351275" y="896575"/>
            <a:ext cx="42213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●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Life‑Cycle Phase: Mature core with high‑growth adjacencies (electrified equipment, autonomous logistics)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●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Business‑Cycle Classification: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○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Positioned in early‑mid expansion; is cyclically levered, sector beta rises with ISM PMI &gt; 50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■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Reflects rising manufacturing activity and CapEx growth. 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●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Economic Sensitivity: +1 pt move in ISM PMI ≈ +0.3 pp sector return; USD strength a revenue headwind (~35% ex‑US sales)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○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Strong dollar reduces foreign earnings in USD and global competitiveness. 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●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External Factors: Infrastructure stimulus, reshoring incentives, tariff policy, and defense outlays drive incremental demand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●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User &amp; Geography: North America capex up‑cycle; emerging‑market airport &amp; port upgrades support OEM equipment sales. 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●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Input/Output: Steel &amp; energy costs impact margins; suppliers passing through ~70% of cost inflation to OEMs. 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Medium"/>
              <a:buChar char="○"/>
            </a:pPr>
            <a:r>
              <a:rPr lang="en" sz="1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Helps mitigate margin erosion, but pricing power varies.</a:t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534" name="Google Shape;534;p44"/>
          <p:cNvSpPr txBox="1"/>
          <p:nvPr>
            <p:ph idx="5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535" name="Google Shape;535;p44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536" name="Google Shape;536;p44"/>
          <p:cNvSpPr txBox="1"/>
          <p:nvPr>
            <p:ph idx="7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5"/>
          <p:cNvSpPr txBox="1"/>
          <p:nvPr>
            <p:ph type="title"/>
          </p:nvPr>
        </p:nvSpPr>
        <p:spPr>
          <a:xfrm>
            <a:off x="228600" y="290448"/>
            <a:ext cx="3655800" cy="431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Profitability &amp; Pricing:</a:t>
            </a:r>
            <a:endParaRPr/>
          </a:p>
        </p:txBody>
      </p:sp>
      <p:sp>
        <p:nvSpPr>
          <p:cNvPr id="542" name="Google Shape;542;p45"/>
          <p:cNvSpPr txBox="1"/>
          <p:nvPr>
            <p:ph idx="1" type="subTitle"/>
          </p:nvPr>
        </p:nvSpPr>
        <p:spPr>
          <a:xfrm>
            <a:off x="4525075" y="3157950"/>
            <a:ext cx="3926400" cy="118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43" name="Google Shape;543;p45"/>
          <p:cNvSpPr txBox="1"/>
          <p:nvPr>
            <p:ph idx="2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544" name="Google Shape;544;p45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545" name="Google Shape;545;p45"/>
          <p:cNvSpPr txBox="1"/>
          <p:nvPr>
            <p:ph idx="4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5"/>
          <p:cNvSpPr txBox="1"/>
          <p:nvPr/>
        </p:nvSpPr>
        <p:spPr>
          <a:xfrm>
            <a:off x="345650" y="942675"/>
            <a:ext cx="81057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Operating Margins: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Industrial sectors averages ~11% vs. ~14% for the S&amp;P 500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Indicates slightly lower profitability compared to the market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Pricing Power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Strong in defense OEMs due to government contracts and specialized products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Machinery firms are successfully passing on cost increases through surcharges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Industry Concentration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Top 10 companies account for 45% of the sectors total market capitalization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Suggests moderate concentration with dominant players influencing pricing trends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Barriers to Entry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High capital requirements, strict certification processes, and 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complex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supply chains make it difficult for new entrants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These barriers help protect existing firms and support long-term profitability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Customer &amp; Supplier Dynamics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Airlines are consolidated and have strong bargaining power as customers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Tier-1 suppliers are fragmented, giving OEMs more leverage in negotiations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6"/>
          <p:cNvSpPr txBox="1"/>
          <p:nvPr>
            <p:ph type="title"/>
          </p:nvPr>
        </p:nvSpPr>
        <p:spPr>
          <a:xfrm>
            <a:off x="228600" y="290448"/>
            <a:ext cx="3655800" cy="4311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Economic Analysis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52" name="Google Shape;552;p46"/>
          <p:cNvSpPr txBox="1"/>
          <p:nvPr>
            <p:ph idx="1" type="subTitle"/>
          </p:nvPr>
        </p:nvSpPr>
        <p:spPr>
          <a:xfrm>
            <a:off x="4525075" y="3157950"/>
            <a:ext cx="3926400" cy="118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3" name="Google Shape;553;p46"/>
          <p:cNvSpPr txBox="1"/>
          <p:nvPr>
            <p:ph idx="2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554" name="Google Shape;554;p4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555" name="Google Shape;555;p46"/>
          <p:cNvSpPr txBox="1"/>
          <p:nvPr>
            <p:ph idx="4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6"/>
          <p:cNvSpPr txBox="1"/>
          <p:nvPr/>
        </p:nvSpPr>
        <p:spPr>
          <a:xfrm>
            <a:off x="345650" y="942675"/>
            <a:ext cx="8443800" cy="37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Regression Insights</a:t>
            </a:r>
            <a:endParaRPr sz="1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R² = 0.48, β</a:t>
            </a:r>
            <a:r>
              <a:rPr b="1"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chemeClr val="lt1"/>
                </a:solidFill>
              </a:rPr>
              <a:t>= 0.30 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 sz="1200">
                <a:solidFill>
                  <a:schemeClr val="lt1"/>
                </a:solidFill>
              </a:rPr>
              <a:t>Regression of monthly XLI excess return vs. ISM Manufacturing PMI (2000-2024)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Industrials outperform when PMI &gt; 50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 sz="1200">
                <a:solidFill>
                  <a:schemeClr val="lt1"/>
                </a:solidFill>
              </a:rPr>
              <a:t>Signals expansionary environment</a:t>
            </a:r>
            <a:endParaRPr sz="1200">
              <a:solidFill>
                <a:schemeClr val="lt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</a:pPr>
            <a:r>
              <a:rPr lang="en" sz="1200">
                <a:solidFill>
                  <a:schemeClr val="lt1"/>
                </a:solidFill>
              </a:rPr>
              <a:t>Also favored during steepening yield curve phases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Key Leading Indicators 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Core capital-good orders (non-defensive, ex-aircraft)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Global PMI trends</a:t>
            </a:r>
            <a:endParaRPr sz="1200">
              <a:solidFill>
                <a:schemeClr val="lt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 sz="1200">
                <a:solidFill>
                  <a:schemeClr val="lt1"/>
                </a:solidFill>
              </a:rPr>
              <a:t>Diesel demand (proxy for freight activity)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557" name="Google Shape;557;p46" title="XLI_vs_PMI_Regress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675" y="2201600"/>
            <a:ext cx="4264700" cy="255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2" name="Google Shape;562;p47"/>
          <p:cNvCxnSpPr/>
          <p:nvPr/>
        </p:nvCxnSpPr>
        <p:spPr>
          <a:xfrm>
            <a:off x="3053680" y="913075"/>
            <a:ext cx="0" cy="3771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47"/>
          <p:cNvCxnSpPr/>
          <p:nvPr/>
        </p:nvCxnSpPr>
        <p:spPr>
          <a:xfrm>
            <a:off x="228600" y="91307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4" name="Google Shape;564;p47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Financial &amp; Valuation Analysis:</a:t>
            </a:r>
            <a:endParaRPr sz="16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7"/>
          <p:cNvSpPr txBox="1"/>
          <p:nvPr>
            <p:ph idx="2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566" name="Google Shape;566;p47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567" name="Google Shape;567;p47"/>
          <p:cNvSpPr txBox="1"/>
          <p:nvPr>
            <p:ph idx="4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7"/>
          <p:cNvSpPr txBox="1"/>
          <p:nvPr/>
        </p:nvSpPr>
        <p:spPr>
          <a:xfrm>
            <a:off x="224950" y="846900"/>
            <a:ext cx="82044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Sales &amp; Earnings Growth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2025E sales growth +6% vs. +4% for S&amp;P500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2025E EPS growth +12% vs. +10% for S&amp;P500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Indicates stronger expected top- and bottom-line performance than the market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Margins  &amp; Returns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Operating margin: 11% (5-year average improvement of +40 bps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R&amp;D Investment: ~3% of sales, showing commitment to innovation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Return on Equity (ROE): 18%, consistent with long-term averages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Cash Flow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Free Cash Flow Yield: 3.9% vs. 2.8% for the market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Machinery and logistics firms exceed 5% highlighting strong cash generation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Valuation Metrics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FWD P/E: 24.2z vs 21.3x for S&amp;P5–; 10 year sector avg. 21x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P/S 2.1x | Price/Book: 4.6x | EV/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EBITDA 15x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Premium valuation reflects reshoring investments and defense backlog growth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Valuation multiples tend to compress when PMI falls below 50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Technical View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XLI ETF trading near all-time highs at $145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Breakout above $144 coust target $155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Support level at 200-day moving average: $132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8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Urbanist"/>
                <a:ea typeface="Urbanist"/>
                <a:cs typeface="Urbanist"/>
                <a:sym typeface="Urbanist"/>
              </a:rPr>
              <a:t>Recommendation: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8"/>
          <p:cNvSpPr txBox="1"/>
          <p:nvPr>
            <p:ph type="title"/>
          </p:nvPr>
        </p:nvSpPr>
        <p:spPr>
          <a:xfrm>
            <a:off x="228600" y="369300"/>
            <a:ext cx="8575500" cy="531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Industrials Positioned for Outperformance: Overweight +2%</a:t>
            </a:r>
            <a:endParaRPr sz="2200"/>
          </a:p>
        </p:txBody>
      </p:sp>
      <p:sp>
        <p:nvSpPr>
          <p:cNvPr id="575" name="Google Shape;575;p48"/>
          <p:cNvSpPr txBox="1"/>
          <p:nvPr>
            <p:ph idx="2" type="subTitle"/>
          </p:nvPr>
        </p:nvSpPr>
        <p:spPr>
          <a:xfrm>
            <a:off x="297075" y="467982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Industrial Sector</a:t>
            </a:r>
            <a:endParaRPr/>
          </a:p>
        </p:txBody>
      </p:sp>
      <p:sp>
        <p:nvSpPr>
          <p:cNvPr id="576" name="Google Shape;576;p48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Q2 - June</a:t>
            </a:r>
            <a:endParaRPr/>
          </a:p>
        </p:txBody>
      </p:sp>
      <p:sp>
        <p:nvSpPr>
          <p:cNvPr id="577" name="Google Shape;577;p48"/>
          <p:cNvSpPr txBox="1"/>
          <p:nvPr>
            <p:ph idx="4" type="subTitle"/>
          </p:nvPr>
        </p:nvSpPr>
        <p:spPr>
          <a:xfrm>
            <a:off x="6887400" y="47980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Y2025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8"/>
          <p:cNvSpPr txBox="1"/>
          <p:nvPr/>
        </p:nvSpPr>
        <p:spPr>
          <a:xfrm>
            <a:off x="239475" y="1023250"/>
            <a:ext cx="8490900" cy="3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Portfolio Stance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Recommend overweighting industrials by +2% relative to the S&amp;P 500 benchmark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Reflects confidence in sectors growth outlook and strategic tailwinds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Key Positives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: 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infrastructure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spending continues to drive demand for industrial goods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Defense sector is in an up-cycle, supporting long-term revenue visibility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Automation and reshoring capex are boosting equipment and software demand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Strong free cash flow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Risks to Monitor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Tariff policies and supply chain disruptions could pressure margins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PMI rollover may signal slowing manufacturing activity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Valuations are elevated, leaving less room for error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Industry Positioning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Overweight: Aerospace &amp; Defense, Industrial Software, Heavy Machinery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Underweight: Air Freight &amp; Logistics, 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Building</a:t>
            </a: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Products(due to margin pressure)</a:t>
            </a:r>
            <a:b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