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0" r:id="rId2"/>
    <p:sldId id="275" r:id="rId3"/>
    <p:sldId id="257" r:id="rId4"/>
    <p:sldId id="263" r:id="rId5"/>
    <p:sldId id="264" r:id="rId6"/>
    <p:sldId id="291" r:id="rId7"/>
    <p:sldId id="258" r:id="rId8"/>
    <p:sldId id="266" r:id="rId9"/>
    <p:sldId id="299" r:id="rId10"/>
    <p:sldId id="284" r:id="rId11"/>
    <p:sldId id="282" r:id="rId12"/>
    <p:sldId id="302" r:id="rId13"/>
    <p:sldId id="293" r:id="rId14"/>
    <p:sldId id="276" r:id="rId15"/>
    <p:sldId id="277" r:id="rId16"/>
    <p:sldId id="278" r:id="rId17"/>
    <p:sldId id="303" r:id="rId18"/>
    <p:sldId id="280" r:id="rId19"/>
    <p:sldId id="285" r:id="rId20"/>
    <p:sldId id="286" r:id="rId21"/>
    <p:sldId id="287" r:id="rId22"/>
    <p:sldId id="288" r:id="rId23"/>
    <p:sldId id="301" r:id="rId24"/>
    <p:sldId id="274" r:id="rId25"/>
    <p:sldId id="295" r:id="rId26"/>
    <p:sldId id="294" r:id="rId27"/>
    <p:sldId id="296" r:id="rId28"/>
    <p:sldId id="271" r:id="rId29"/>
    <p:sldId id="260" r:id="rId30"/>
    <p:sldId id="30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83CFD-11B7-418E-ACE0-C71FD79598E8}" v="37" dt="2025-11-04T20:47:45.041"/>
    <p1510:client id="{33C16BF0-FE82-6C27-1E08-DCB0230D66C6}" v="64" dt="2025-11-04T17:30:31.172"/>
    <p1510:client id="{341C55FE-05CF-2CA8-8A42-67A068DA3CF4}" v="83" dt="2025-11-04T05:37:20.060"/>
    <p1510:client id="{4F64B333-F0F0-F219-83B0-877F16DCC377}" v="159" dt="2025-11-04T20:32:23.330"/>
    <p1510:client id="{71A74F0F-D51F-FD4C-A5D5-ADEC9365A8DA}" v="2231" dt="2025-11-04T22:49:21.992"/>
    <p1510:client id="{826FA0D0-F97F-2886-40DA-BBE84C4989B8}" v="192" dt="2025-11-04T04:07:53.362"/>
    <p1510:client id="{A236A65B-596B-BC28-DB42-D9D9F41E8709}" v="44" dt="2025-11-04T17:22:28.873"/>
    <p1510:client id="{A5FCCB11-A2D3-4C22-6C18-8DB446B4983A}" v="310" dt="2025-11-04T23:01:57.766"/>
    <p1510:client id="{B283B216-13AE-1D90-0EBC-BAC7EE1BE6A5}" v="626" dt="2025-11-04T19:49:42.970"/>
    <p1510:client id="{CDBCF82E-FAEF-DFE1-E44C-4B05B46682CB}" v="484" dt="2025-11-04T20:20:21.343"/>
    <p1510:client id="{DE319EC5-8279-2BFD-E923-9901F58E26AE}" v="17" dt="2025-11-04T17:26:14.320"/>
    <p1510:client id="{F7C44A33-5548-A78C-083A-7042CB28DD26}" v="1486" dt="2025-11-04T20:31:27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uckeyemailosu-my.sharepoint.com/personal/hess_660_buckeyemail_osu_edu/Documents/Book%208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uckeyemailosu-my.sharepoint.com/personal/hess_660_buckeyemail_osu_edu/Documents/Book%208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uckeyemailosu-my.sharepoint.com/personal/hess_660_buckeyemail_osu_edu/Documents/Book%208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uckeyemailosu-my.sharepoint.com/personal/hess_660_buckeyemail_osu_edu/Documents/Book%208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Revenue Growth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'Revenue Growth'!$A$2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'Revenue Growth'!$B$1:$F$1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'Revenue Growth'!$B$2:$F$2</c:f>
              <c:numCache>
                <c:formatCode>0.00%</c:formatCode>
                <c:ptCount val="5"/>
                <c:pt idx="0">
                  <c:v>0.11157855408182323</c:v>
                </c:pt>
                <c:pt idx="1">
                  <c:v>0.14640655565788499</c:v>
                </c:pt>
                <c:pt idx="2">
                  <c:v>4.613688605338466E-2</c:v>
                </c:pt>
                <c:pt idx="3">
                  <c:v>4.6159278939934156E-2</c:v>
                </c:pt>
                <c:pt idx="4">
                  <c:v>5.219702205862646E-2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F-4C54-A41F-CC5AEF4D03BC}"/>
            </c:ext>
          </c:extLst>
        </c:ser>
        <c:ser>
          <c:idx val="1"/>
          <c:order val="1"/>
          <c:tx>
            <c:strRef>
              <c:f>'Revenue Growth'!$A$3</c:f>
              <c:strCache>
                <c:ptCount val="1"/>
                <c:pt idx="0">
                  <c:v>Indsutrials Sector</c:v>
                </c:pt>
              </c:strCache>
            </c:strRef>
          </c:tx>
          <c:spPr>
            <a:solidFill>
              <a:srgbClr val="4D93D9"/>
            </a:solidFill>
            <a:ln>
              <a:noFill/>
            </a:ln>
            <a:effectLst/>
          </c:spPr>
          <c:invertIfNegative val="0"/>
          <c:cat>
            <c:strRef>
              <c:f>'Revenue Growth'!$B$1:$F$1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'Revenue Growth'!$B$3:$F$3</c:f>
              <c:numCache>
                <c:formatCode>0.00%</c:formatCode>
                <c:ptCount val="5"/>
                <c:pt idx="0">
                  <c:v>8.5208219011036063E-2</c:v>
                </c:pt>
                <c:pt idx="1">
                  <c:v>0.17967806275809753</c:v>
                </c:pt>
                <c:pt idx="2">
                  <c:v>4.688876717548162E-2</c:v>
                </c:pt>
                <c:pt idx="3">
                  <c:v>-5.5957417769891713E-3</c:v>
                </c:pt>
                <c:pt idx="4">
                  <c:v>4.4240095159666884E-2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F-4C54-A41F-CC5AEF4D03BC}"/>
            </c:ext>
          </c:extLst>
        </c:ser>
        <c:ser>
          <c:idx val="2"/>
          <c:order val="2"/>
          <c:tx>
            <c:strRef>
              <c:f>'Revenue Growth'!$A$4</c:f>
              <c:strCache>
                <c:ptCount val="1"/>
                <c:pt idx="0">
                  <c:v>Aerospace and Defense</c:v>
                </c:pt>
              </c:strCache>
            </c:strRef>
          </c:tx>
          <c:spPr>
            <a:solidFill>
              <a:srgbClr val="61CBF3"/>
            </a:solidFill>
            <a:ln>
              <a:noFill/>
            </a:ln>
            <a:effectLst/>
          </c:spPr>
          <c:invertIfNegative val="0"/>
          <c:cat>
            <c:strRef>
              <c:f>'Revenue Growth'!$B$1:$F$1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'Revenue Growth'!$B$4:$F$4</c:f>
              <c:numCache>
                <c:formatCode>0.00%</c:formatCode>
                <c:ptCount val="5"/>
                <c:pt idx="0">
                  <c:v>-7.751144390657611E-3</c:v>
                </c:pt>
                <c:pt idx="1">
                  <c:v>1.9927189116688993E-2</c:v>
                </c:pt>
                <c:pt idx="2">
                  <c:v>9.9004320871688881E-2</c:v>
                </c:pt>
                <c:pt idx="3">
                  <c:v>1.4069690992767976E-2</c:v>
                </c:pt>
                <c:pt idx="4">
                  <c:v>5.2567427385892068E-2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BF-4C54-A41F-CC5AEF4D03BC}"/>
            </c:ext>
          </c:extLst>
        </c:ser>
        <c:ser>
          <c:idx val="3"/>
          <c:order val="3"/>
          <c:tx>
            <c:strRef>
              <c:f>'Revenue Growth'!$A$5</c:f>
              <c:strCache>
                <c:ptCount val="1"/>
                <c:pt idx="0">
                  <c:v>Machinery</c:v>
                </c:pt>
              </c:strCache>
            </c:strRef>
          </c:tx>
          <c:spPr>
            <a:solidFill>
              <a:srgbClr val="9373C0"/>
            </a:solidFill>
            <a:ln>
              <a:noFill/>
            </a:ln>
            <a:effectLst/>
          </c:spPr>
          <c:invertIfNegative val="0"/>
          <c:cat>
            <c:strRef>
              <c:f>'Revenue Growth'!$B$1:$F$1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'Revenue Growth'!$B$5:$F$5</c:f>
              <c:numCache>
                <c:formatCode>0.00%</c:formatCode>
                <c:ptCount val="5"/>
                <c:pt idx="0">
                  <c:v>0.14779145546705283</c:v>
                </c:pt>
                <c:pt idx="1">
                  <c:v>0.12199545769982971</c:v>
                </c:pt>
                <c:pt idx="2">
                  <c:v>0.15808487608765942</c:v>
                </c:pt>
                <c:pt idx="3">
                  <c:v>-1.6143715482187788E-3</c:v>
                </c:pt>
                <c:pt idx="4">
                  <c:v>-2.6285075134951132E-2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BF-4C54-A41F-CC5AEF4D03BC}"/>
            </c:ext>
          </c:extLst>
        </c:ser>
        <c:ser>
          <c:idx val="4"/>
          <c:order val="4"/>
          <c:tx>
            <c:strRef>
              <c:f>'Revenue Growth'!$A$6</c:f>
              <c:strCache>
                <c:ptCount val="1"/>
                <c:pt idx="0">
                  <c:v>Transporation</c:v>
                </c:pt>
              </c:strCache>
            </c:strRef>
          </c:tx>
          <c:spPr>
            <a:solidFill>
              <a:srgbClr val="13A10E"/>
            </a:solidFill>
            <a:ln>
              <a:noFill/>
            </a:ln>
            <a:effectLst/>
          </c:spPr>
          <c:invertIfNegative val="0"/>
          <c:cat>
            <c:strRef>
              <c:f>'Revenue Growth'!$B$1:$F$1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'Revenue Growth'!$B$6:$F$6</c:f>
              <c:numCache>
                <c:formatCode>0.00%</c:formatCode>
                <c:ptCount val="5"/>
                <c:pt idx="0">
                  <c:v>0.13373920305940795</c:v>
                </c:pt>
                <c:pt idx="1">
                  <c:v>0.40064748759305202</c:v>
                </c:pt>
                <c:pt idx="2">
                  <c:v>4.0165534041051311E-2</c:v>
                </c:pt>
                <c:pt idx="3">
                  <c:v>-0.19315263529067367</c:v>
                </c:pt>
                <c:pt idx="4">
                  <c:v>3.4384946484819538E-2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BF-4C54-A41F-CC5AEF4D0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143047"/>
        <c:axId val="2085145095"/>
      </c:barChart>
      <c:catAx>
        <c:axId val="2085143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145095"/>
        <c:crosses val="autoZero"/>
        <c:auto val="1"/>
        <c:lblAlgn val="ctr"/>
        <c:lblOffset val="100"/>
        <c:noMultiLvlLbl val="0"/>
      </c:catAx>
      <c:valAx>
        <c:axId val="2085145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143047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Gross Profit</a:t>
            </a:r>
            <a:r>
              <a:rPr lang="en-US" b="1" baseline="0"/>
              <a:t> </a:t>
            </a:r>
            <a:r>
              <a:rPr lang="en-US" b="1"/>
              <a:t>Margin %</a:t>
            </a:r>
          </a:p>
        </c:rich>
      </c:tx>
      <c:layout>
        <c:manualLayout>
          <c:xMode val="edge"/>
          <c:yMode val="edge"/>
          <c:x val="0.41332459724272741"/>
          <c:y val="3.032769097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'Gross Profit Margin'!$A$2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'Gross 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'Gross Profit Margin'!$B$2:$F$2</c:f>
              <c:numCache>
                <c:formatCode>0.00%</c:formatCode>
                <c:ptCount val="5"/>
                <c:pt idx="0">
                  <c:v>0.3584</c:v>
                </c:pt>
                <c:pt idx="1">
                  <c:v>0.34749999999999998</c:v>
                </c:pt>
                <c:pt idx="2">
                  <c:v>0.33600000000000002</c:v>
                </c:pt>
                <c:pt idx="3">
                  <c:v>0.34</c:v>
                </c:pt>
                <c:pt idx="4">
                  <c:v>0.37259999999999999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E-418F-8B9C-11C0112369CB}"/>
            </c:ext>
          </c:extLst>
        </c:ser>
        <c:ser>
          <c:idx val="1"/>
          <c:order val="1"/>
          <c:tx>
            <c:strRef>
              <c:f>'Gross Profit Margin'!$A$3</c:f>
              <c:strCache>
                <c:ptCount val="1"/>
                <c:pt idx="0">
                  <c:v>Indsutrials Sector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'Gross 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'Gross Profit Margin'!$B$3:$F$3</c:f>
              <c:numCache>
                <c:formatCode>0.00%</c:formatCode>
                <c:ptCount val="5"/>
                <c:pt idx="0">
                  <c:v>0.27729999999999999</c:v>
                </c:pt>
                <c:pt idx="1">
                  <c:v>0.25330000000000003</c:v>
                </c:pt>
                <c:pt idx="2">
                  <c:v>0.25679999999999997</c:v>
                </c:pt>
                <c:pt idx="3">
                  <c:v>0.26929999999999998</c:v>
                </c:pt>
                <c:pt idx="4">
                  <c:v>0.26819999999999999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E-418F-8B9C-11C0112369CB}"/>
            </c:ext>
          </c:extLst>
        </c:ser>
        <c:ser>
          <c:idx val="2"/>
          <c:order val="2"/>
          <c:tx>
            <c:strRef>
              <c:f>'Gross Profit Margin'!$A$4</c:f>
              <c:strCache>
                <c:ptCount val="1"/>
                <c:pt idx="0">
                  <c:v>Aerospace and Defense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'Gross 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'Gross Profit Margin'!$B$4:$F$4</c:f>
              <c:numCache>
                <c:formatCode>0.00%</c:formatCode>
                <c:ptCount val="5"/>
                <c:pt idx="0">
                  <c:v>0.14879999999999999</c:v>
                </c:pt>
                <c:pt idx="1">
                  <c:v>0.15229999999999999</c:v>
                </c:pt>
                <c:pt idx="2">
                  <c:v>0.1643</c:v>
                </c:pt>
                <c:pt idx="3">
                  <c:v>0.1797</c:v>
                </c:pt>
                <c:pt idx="4">
                  <c:v>0.18410000000000001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E-418F-8B9C-11C0112369CB}"/>
            </c:ext>
          </c:extLst>
        </c:ser>
        <c:ser>
          <c:idx val="3"/>
          <c:order val="3"/>
          <c:tx>
            <c:strRef>
              <c:f>'Gross Profit Margin'!$A$5</c:f>
              <c:strCache>
                <c:ptCount val="1"/>
                <c:pt idx="0">
                  <c:v>Machinery</c:v>
                </c:pt>
              </c:strCache>
            </c:strRef>
          </c:tx>
          <c:spPr>
            <a:solidFill>
              <a:srgbClr val="9373C0"/>
            </a:solidFill>
            <a:ln>
              <a:noFill/>
            </a:ln>
            <a:effectLst/>
          </c:spPr>
          <c:invertIfNegative val="0"/>
          <c:cat>
            <c:strRef>
              <c:f>'Gross 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'Gross Profit Margin'!$B$5:$F$5</c:f>
              <c:numCache>
                <c:formatCode>0.00%</c:formatCode>
                <c:ptCount val="5"/>
                <c:pt idx="0">
                  <c:v>0.31690000000000002</c:v>
                </c:pt>
                <c:pt idx="1">
                  <c:v>0.30709999999999998</c:v>
                </c:pt>
                <c:pt idx="2">
                  <c:v>0.33029999999999998</c:v>
                </c:pt>
                <c:pt idx="3">
                  <c:v>0.34539999999999998</c:v>
                </c:pt>
                <c:pt idx="4">
                  <c:v>0.31609999999999999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0E-418F-8B9C-11C0112369CB}"/>
            </c:ext>
          </c:extLst>
        </c:ser>
        <c:ser>
          <c:idx val="4"/>
          <c:order val="4"/>
          <c:tx>
            <c:strRef>
              <c:f>'Gross Profit Margin'!$A$6</c:f>
              <c:strCache>
                <c:ptCount val="1"/>
                <c:pt idx="0">
                  <c:v>Transporation</c:v>
                </c:pt>
              </c:strCache>
            </c:strRef>
          </c:tx>
          <c:spPr>
            <a:solidFill>
              <a:srgbClr val="13A10E"/>
            </a:solidFill>
            <a:ln>
              <a:noFill/>
            </a:ln>
            <a:effectLst/>
          </c:spPr>
          <c:invertIfNegative val="0"/>
          <c:cat>
            <c:strRef>
              <c:f>'Gross 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'Gross Profit Margin'!$B$6:$F$6</c:f>
              <c:numCache>
                <c:formatCode>0.00%</c:formatCode>
                <c:ptCount val="5"/>
                <c:pt idx="0">
                  <c:v>0.1953</c:v>
                </c:pt>
                <c:pt idx="1">
                  <c:v>0.24349999999999999</c:v>
                </c:pt>
                <c:pt idx="2">
                  <c:v>0.1537</c:v>
                </c:pt>
                <c:pt idx="3">
                  <c:v>0.2397</c:v>
                </c:pt>
                <c:pt idx="4">
                  <c:v>0.22320000000000001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0E-418F-8B9C-11C011236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587975"/>
        <c:axId val="965590023"/>
      </c:barChart>
      <c:catAx>
        <c:axId val="965587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90023"/>
        <c:crosses val="autoZero"/>
        <c:auto val="1"/>
        <c:lblAlgn val="ctr"/>
        <c:lblOffset val="100"/>
        <c:noMultiLvlLbl val="0"/>
      </c:catAx>
      <c:valAx>
        <c:axId val="965590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87975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Profit Margin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'Profit Margin'!$A$2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'Profit Margin'!$B$2:$F$2</c:f>
              <c:numCache>
                <c:formatCode>0.00%</c:formatCode>
                <c:ptCount val="5"/>
                <c:pt idx="0">
                  <c:v>0.13370000000000001</c:v>
                </c:pt>
                <c:pt idx="1">
                  <c:v>0.13159999999999999</c:v>
                </c:pt>
                <c:pt idx="2">
                  <c:v>0.1241</c:v>
                </c:pt>
                <c:pt idx="3">
                  <c:v>0.12770000000000001</c:v>
                </c:pt>
                <c:pt idx="4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4-439A-8CA5-BDD35B168CEE}"/>
            </c:ext>
          </c:extLst>
        </c:ser>
        <c:ser>
          <c:idx val="1"/>
          <c:order val="1"/>
          <c:tx>
            <c:strRef>
              <c:f>'Profit Margin'!$A$3</c:f>
              <c:strCache>
                <c:ptCount val="1"/>
                <c:pt idx="0">
                  <c:v>Indsutrials Sector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'Profit Margin'!$B$3:$F$3</c:f>
              <c:numCache>
                <c:formatCode>0.00%</c:formatCode>
                <c:ptCount val="5"/>
                <c:pt idx="0">
                  <c:v>7.5600000000000001E-2</c:v>
                </c:pt>
                <c:pt idx="1">
                  <c:v>9.1700000000000004E-2</c:v>
                </c:pt>
                <c:pt idx="2">
                  <c:v>0.1028</c:v>
                </c:pt>
                <c:pt idx="3">
                  <c:v>0.1019</c:v>
                </c:pt>
                <c:pt idx="4">
                  <c:v>0.1028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4-439A-8CA5-BDD35B168CEE}"/>
            </c:ext>
          </c:extLst>
        </c:ser>
        <c:ser>
          <c:idx val="2"/>
          <c:order val="2"/>
          <c:tx>
            <c:strRef>
              <c:f>'Profit Margin'!$A$4</c:f>
              <c:strCache>
                <c:ptCount val="1"/>
                <c:pt idx="0">
                  <c:v>Aerospace and Defense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'Profit Margin'!$B$4:$F$4</c:f>
              <c:numCache>
                <c:formatCode>0.00%</c:formatCode>
                <c:ptCount val="5"/>
                <c:pt idx="0">
                  <c:v>4.4499999999999998E-2</c:v>
                </c:pt>
                <c:pt idx="1">
                  <c:v>5.57E-2</c:v>
                </c:pt>
                <c:pt idx="2">
                  <c:v>6.88E-2</c:v>
                </c:pt>
                <c:pt idx="3">
                  <c:v>6.7100000000000007E-2</c:v>
                </c:pt>
                <c:pt idx="4">
                  <c:v>6.5699999999999995E-2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04-439A-8CA5-BDD35B168CEE}"/>
            </c:ext>
          </c:extLst>
        </c:ser>
        <c:ser>
          <c:idx val="3"/>
          <c:order val="3"/>
          <c:tx>
            <c:strRef>
              <c:f>'Profit Margin'!$A$5</c:f>
              <c:strCache>
                <c:ptCount val="1"/>
                <c:pt idx="0">
                  <c:v>Machinery</c:v>
                </c:pt>
              </c:strCache>
            </c:strRef>
          </c:tx>
          <c:spPr>
            <a:solidFill>
              <a:srgbClr val="9373C0"/>
            </a:solidFill>
            <a:ln>
              <a:noFill/>
            </a:ln>
            <a:effectLst/>
          </c:spPr>
          <c:invertIfNegative val="0"/>
          <c:cat>
            <c:strRef>
              <c:f>'Profit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'Profit Margin'!$B$5:$F$5</c:f>
              <c:numCache>
                <c:formatCode>0.00%</c:formatCode>
                <c:ptCount val="5"/>
                <c:pt idx="0">
                  <c:v>0.1229</c:v>
                </c:pt>
                <c:pt idx="1">
                  <c:v>0.12529999999999999</c:v>
                </c:pt>
                <c:pt idx="2">
                  <c:v>0.14169999999999999</c:v>
                </c:pt>
                <c:pt idx="3">
                  <c:v>0.13880000000000001</c:v>
                </c:pt>
                <c:pt idx="4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04-439A-8CA5-BDD35B168CEE}"/>
            </c:ext>
          </c:extLst>
        </c:ser>
        <c:ser>
          <c:idx val="4"/>
          <c:order val="4"/>
          <c:tx>
            <c:strRef>
              <c:f>'Profit Margin'!$A$6</c:f>
              <c:strCache>
                <c:ptCount val="1"/>
                <c:pt idx="0">
                  <c:v>Transporation</c:v>
                </c:pt>
              </c:strCache>
            </c:strRef>
          </c:tx>
          <c:spPr>
            <a:solidFill>
              <a:srgbClr val="13A10E"/>
            </a:solidFill>
            <a:ln>
              <a:noFill/>
            </a:ln>
            <a:effectLst/>
          </c:spPr>
          <c:invertIfNegative val="0"/>
          <c:cat>
            <c:strRef>
              <c:f>'Profit Margin'!$B$1:$F$1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'Profit Margin'!$B$6:$F$6</c:f>
              <c:numCache>
                <c:formatCode>0.00%</c:formatCode>
                <c:ptCount val="5"/>
                <c:pt idx="0">
                  <c:v>2.76E-2</c:v>
                </c:pt>
                <c:pt idx="1">
                  <c:v>7.6899999999999996E-2</c:v>
                </c:pt>
                <c:pt idx="2">
                  <c:v>8.5000000000000006E-2</c:v>
                </c:pt>
                <c:pt idx="3">
                  <c:v>8.4099999999999994E-2</c:v>
                </c:pt>
                <c:pt idx="4">
                  <c:v>8.6800000000000002E-2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04-439A-8CA5-BDD35B168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417159"/>
        <c:axId val="1922419207"/>
      </c:barChart>
      <c:catAx>
        <c:axId val="1922417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419207"/>
        <c:crosses val="autoZero"/>
        <c:auto val="1"/>
        <c:lblAlgn val="ctr"/>
        <c:lblOffset val="100"/>
        <c:noMultiLvlLbl val="0"/>
      </c:catAx>
      <c:valAx>
        <c:axId val="1922419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41715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ROA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'Return on Assets'!$A$2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'Return on Assets'!$B$1:$F$1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'Return on Assets'!$B$2:$F$2</c:f>
              <c:numCache>
                <c:formatCode>0.00%</c:formatCode>
                <c:ptCount val="5"/>
                <c:pt idx="0">
                  <c:v>3.6900000000000002E-2</c:v>
                </c:pt>
                <c:pt idx="1">
                  <c:v>3.8699999999999998E-2</c:v>
                </c:pt>
                <c:pt idx="2">
                  <c:v>3.7900000000000003E-2</c:v>
                </c:pt>
                <c:pt idx="3">
                  <c:v>3.8600000000000002E-2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C-40E8-A6CA-E0857B0F8F6F}"/>
            </c:ext>
          </c:extLst>
        </c:ser>
        <c:ser>
          <c:idx val="1"/>
          <c:order val="1"/>
          <c:tx>
            <c:strRef>
              <c:f>'Return on Assets'!$A$3</c:f>
              <c:strCache>
                <c:ptCount val="1"/>
                <c:pt idx="0">
                  <c:v>Indsutrials Sector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'Return on Assets'!$B$1:$F$1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'Return on Assets'!$B$3:$F$3</c:f>
              <c:numCache>
                <c:formatCode>0.00%</c:formatCode>
                <c:ptCount val="5"/>
                <c:pt idx="0">
                  <c:v>4.53E-2</c:v>
                </c:pt>
                <c:pt idx="1">
                  <c:v>5.2900000000000003E-2</c:v>
                </c:pt>
                <c:pt idx="2">
                  <c:v>6.4600000000000005E-2</c:v>
                </c:pt>
                <c:pt idx="3">
                  <c:v>6.4000000000000001E-2</c:v>
                </c:pt>
                <c:pt idx="4">
                  <c:v>6.9099999999999995E-2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C-40E8-A6CA-E0857B0F8F6F}"/>
            </c:ext>
          </c:extLst>
        </c:ser>
        <c:ser>
          <c:idx val="2"/>
          <c:order val="2"/>
          <c:tx>
            <c:strRef>
              <c:f>'Return on Assets'!$A$4</c:f>
              <c:strCache>
                <c:ptCount val="1"/>
                <c:pt idx="0">
                  <c:v>Aerospace and Defense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'Return on Assets'!$B$1:$F$1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'Return on Assets'!$B$4:$F$4</c:f>
              <c:numCache>
                <c:formatCode>0.00%</c:formatCode>
                <c:ptCount val="5"/>
                <c:pt idx="0">
                  <c:v>2.2800000000000001E-2</c:v>
                </c:pt>
                <c:pt idx="1">
                  <c:v>2.6800000000000001E-2</c:v>
                </c:pt>
                <c:pt idx="2">
                  <c:v>3.5700000000000003E-2</c:v>
                </c:pt>
                <c:pt idx="3">
                  <c:v>3.09E-2</c:v>
                </c:pt>
                <c:pt idx="4">
                  <c:v>5.3600000000000002E-2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C-40E8-A6CA-E0857B0F8F6F}"/>
            </c:ext>
          </c:extLst>
        </c:ser>
        <c:ser>
          <c:idx val="3"/>
          <c:order val="3"/>
          <c:tx>
            <c:strRef>
              <c:f>'Return on Assets'!$A$5</c:f>
              <c:strCache>
                <c:ptCount val="1"/>
                <c:pt idx="0">
                  <c:v>Machinery</c:v>
                </c:pt>
              </c:strCache>
            </c:strRef>
          </c:tx>
          <c:spPr>
            <a:solidFill>
              <a:srgbClr val="9373C0"/>
            </a:solidFill>
            <a:ln>
              <a:noFill/>
            </a:ln>
            <a:effectLst/>
          </c:spPr>
          <c:invertIfNegative val="0"/>
          <c:cat>
            <c:strRef>
              <c:f>'Return on Assets'!$B$1:$F$1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'Return on Assets'!$B$5:$F$5</c:f>
              <c:numCache>
                <c:formatCode>0.00%</c:formatCode>
                <c:ptCount val="5"/>
                <c:pt idx="0">
                  <c:v>7.6899999999999996E-2</c:v>
                </c:pt>
                <c:pt idx="1">
                  <c:v>7.8799999999999995E-2</c:v>
                </c:pt>
                <c:pt idx="2">
                  <c:v>8.8999999999999996E-2</c:v>
                </c:pt>
                <c:pt idx="3">
                  <c:v>8.7900000000000006E-2</c:v>
                </c:pt>
                <c:pt idx="4">
                  <c:v>7.7499999999999999E-2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C-40E8-A6CA-E0857B0F8F6F}"/>
            </c:ext>
          </c:extLst>
        </c:ser>
        <c:ser>
          <c:idx val="4"/>
          <c:order val="4"/>
          <c:tx>
            <c:strRef>
              <c:f>'Return on Assets'!$A$6</c:f>
              <c:strCache>
                <c:ptCount val="1"/>
                <c:pt idx="0">
                  <c:v>Transporation</c:v>
                </c:pt>
              </c:strCache>
            </c:strRef>
          </c:tx>
          <c:spPr>
            <a:solidFill>
              <a:srgbClr val="13A10E"/>
            </a:solidFill>
            <a:ln>
              <a:noFill/>
            </a:ln>
            <a:effectLst/>
          </c:spPr>
          <c:invertIfNegative val="0"/>
          <c:cat>
            <c:strRef>
              <c:f>'Return on Assets'!$B$1:$F$1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est</c:v>
                </c:pt>
              </c:strCache>
            </c:strRef>
          </c:cat>
          <c:val>
            <c:numRef>
              <c:f>'Return on Assets'!$B$6:$F$6</c:f>
              <c:numCache>
                <c:formatCode>0.00%</c:formatCode>
                <c:ptCount val="5"/>
                <c:pt idx="0">
                  <c:v>3.4799999999999998E-2</c:v>
                </c:pt>
                <c:pt idx="1">
                  <c:v>5.3499999999999999E-2</c:v>
                </c:pt>
                <c:pt idx="2">
                  <c:v>6.0699999999999997E-2</c:v>
                </c:pt>
                <c:pt idx="3">
                  <c:v>6.5500000000000003E-2</c:v>
                </c:pt>
                <c:pt idx="4">
                  <c:v>6.59E-2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C-40E8-A6CA-E0857B0F8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601799"/>
        <c:axId val="965604359"/>
      </c:barChart>
      <c:catAx>
        <c:axId val="965601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604359"/>
        <c:crosses val="autoZero"/>
        <c:auto val="1"/>
        <c:lblAlgn val="ctr"/>
        <c:lblOffset val="100"/>
        <c:noMultiLvlLbl val="0"/>
      </c:catAx>
      <c:valAx>
        <c:axId val="965604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60179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2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3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4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3102A-5AF4-41CD-9C4F-E5C4F4E7054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2F24D-6863-42F0-BD80-0B5ECF00E5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Structure:</a:t>
          </a:r>
        </a:p>
      </dgm:t>
    </dgm:pt>
    <dgm:pt modelId="{7A023AD9-C7C2-40C7-B23A-69E896F21586}" type="parTrans" cxnId="{3A598598-F33B-434B-87B0-371B234F073C}">
      <dgm:prSet/>
      <dgm:spPr/>
      <dgm:t>
        <a:bodyPr/>
        <a:lstStyle/>
        <a:p>
          <a:endParaRPr lang="en-US"/>
        </a:p>
      </dgm:t>
    </dgm:pt>
    <dgm:pt modelId="{F65F7BCD-0824-4633-9785-F32404BE348F}" type="sibTrans" cxnId="{3A598598-F33B-434B-87B0-371B234F073C}">
      <dgm:prSet/>
      <dgm:spPr/>
      <dgm:t>
        <a:bodyPr/>
        <a:lstStyle/>
        <a:p>
          <a:endParaRPr lang="en-US"/>
        </a:p>
      </dgm:t>
    </dgm:pt>
    <dgm:pt modelId="{A6937A0C-9A42-45AD-9B74-5878445C3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industry is diversified, mix of manufacturing, logistics, and capital goods</a:t>
          </a:r>
        </a:p>
      </dgm:t>
    </dgm:pt>
    <dgm:pt modelId="{1E1A540B-09DA-47E8-9B16-E37A7C778EF7}" type="parTrans" cxnId="{074B74C8-F7D4-464D-81F6-E0174DC70E34}">
      <dgm:prSet/>
      <dgm:spPr/>
      <dgm:t>
        <a:bodyPr/>
        <a:lstStyle/>
        <a:p>
          <a:endParaRPr lang="en-US"/>
        </a:p>
      </dgm:t>
    </dgm:pt>
    <dgm:pt modelId="{079FE963-AF93-484C-948C-454378891726}" type="sibTrans" cxnId="{074B74C8-F7D4-464D-81F6-E0174DC70E34}">
      <dgm:prSet/>
      <dgm:spPr/>
      <dgm:t>
        <a:bodyPr/>
        <a:lstStyle/>
        <a:p>
          <a:endParaRPr lang="en-US"/>
        </a:p>
      </dgm:t>
    </dgm:pt>
    <dgm:pt modelId="{FAA790F1-771E-4434-B793-548CAB55E7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Lot of Mature companies</a:t>
          </a:r>
        </a:p>
      </dgm:t>
    </dgm:pt>
    <dgm:pt modelId="{56F85FC0-5790-4A82-87B7-531B6283128F}" type="parTrans" cxnId="{272B1B50-C678-4C1E-AB87-EA47363758DB}">
      <dgm:prSet/>
      <dgm:spPr/>
      <dgm:t>
        <a:bodyPr/>
        <a:lstStyle/>
        <a:p>
          <a:endParaRPr lang="en-US"/>
        </a:p>
      </dgm:t>
    </dgm:pt>
    <dgm:pt modelId="{5064381D-A2BB-4B5B-9711-5581041B77FC}" type="sibTrans" cxnId="{272B1B50-C678-4C1E-AB87-EA47363758DB}">
      <dgm:prSet/>
      <dgm:spPr/>
      <dgm:t>
        <a:bodyPr/>
        <a:lstStyle/>
        <a:p>
          <a:endParaRPr lang="en-US"/>
        </a:p>
      </dgm:t>
    </dgm:pt>
    <dgm:pt modelId="{EFC7A66D-D695-4955-8E59-23C9628511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Capital Intensive and cyclical</a:t>
          </a:r>
        </a:p>
      </dgm:t>
    </dgm:pt>
    <dgm:pt modelId="{D05BB0C6-19FC-4F4E-BFC9-20F8D4253EA7}" type="parTrans" cxnId="{06A36321-695F-4D2A-A5F6-D691058D5901}">
      <dgm:prSet/>
      <dgm:spPr/>
      <dgm:t>
        <a:bodyPr/>
        <a:lstStyle/>
        <a:p>
          <a:endParaRPr lang="en-US"/>
        </a:p>
      </dgm:t>
    </dgm:pt>
    <dgm:pt modelId="{7755C889-466D-4CBF-9D79-57ABE9382293}" type="sibTrans" cxnId="{06A36321-695F-4D2A-A5F6-D691058D5901}">
      <dgm:prSet/>
      <dgm:spPr/>
      <dgm:t>
        <a:bodyPr/>
        <a:lstStyle/>
        <a:p>
          <a:endParaRPr lang="en-US"/>
        </a:p>
      </dgm:t>
    </dgm:pt>
    <dgm:pt modelId="{A6EA8B39-D0AB-4DAA-8520-78C2E3D4C7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Demand tied to GDP</a:t>
          </a:r>
        </a:p>
      </dgm:t>
    </dgm:pt>
    <dgm:pt modelId="{4723E986-78A9-43DC-A80E-DDCCA73F789B}" type="parTrans" cxnId="{3481D134-3AC3-4186-9E55-68B1E7D14569}">
      <dgm:prSet/>
      <dgm:spPr/>
      <dgm:t>
        <a:bodyPr/>
        <a:lstStyle/>
        <a:p>
          <a:endParaRPr lang="en-US"/>
        </a:p>
      </dgm:t>
    </dgm:pt>
    <dgm:pt modelId="{1B50C0A7-5344-4150-B8A0-7276016EB1A0}" type="sibTrans" cxnId="{3481D134-3AC3-4186-9E55-68B1E7D14569}">
      <dgm:prSet/>
      <dgm:spPr/>
      <dgm:t>
        <a:bodyPr/>
        <a:lstStyle/>
        <a:p>
          <a:endParaRPr lang="en-US"/>
        </a:p>
      </dgm:t>
    </dgm:pt>
    <dgm:pt modelId="{6595CD67-0CCB-4DA1-B0E4-340841A7AD43}" type="pres">
      <dgm:prSet presAssocID="{E1B3102A-5AF4-41CD-9C4F-E5C4F4E7054A}" presName="root" presStyleCnt="0">
        <dgm:presLayoutVars>
          <dgm:dir/>
          <dgm:resizeHandles val="exact"/>
        </dgm:presLayoutVars>
      </dgm:prSet>
      <dgm:spPr/>
    </dgm:pt>
    <dgm:pt modelId="{DED876A4-D088-4797-9B8C-5753346F595A}" type="pres">
      <dgm:prSet presAssocID="{ACC2F24D-6863-42F0-BD80-0B5ECF00E5E7}" presName="compNode" presStyleCnt="0"/>
      <dgm:spPr/>
    </dgm:pt>
    <dgm:pt modelId="{84B392BF-FE33-49E6-8CB7-453579B186FD}" type="pres">
      <dgm:prSet presAssocID="{ACC2F24D-6863-42F0-BD80-0B5ECF00E5E7}" presName="bgRect" presStyleLbl="bgShp" presStyleIdx="0" presStyleCnt="5"/>
      <dgm:spPr/>
    </dgm:pt>
    <dgm:pt modelId="{DCD0DDCE-E5F4-48AB-82F8-B40B3A7793F1}" type="pres">
      <dgm:prSet presAssocID="{ACC2F24D-6863-42F0-BD80-0B5ECF00E5E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1781825-841A-4F07-A10B-9E1F736EA761}" type="pres">
      <dgm:prSet presAssocID="{ACC2F24D-6863-42F0-BD80-0B5ECF00E5E7}" presName="spaceRect" presStyleCnt="0"/>
      <dgm:spPr/>
    </dgm:pt>
    <dgm:pt modelId="{A8523624-9FD6-42EA-A704-CAEADF882DF0}" type="pres">
      <dgm:prSet presAssocID="{ACC2F24D-6863-42F0-BD80-0B5ECF00E5E7}" presName="parTx" presStyleLbl="revTx" presStyleIdx="0" presStyleCnt="5">
        <dgm:presLayoutVars>
          <dgm:chMax val="0"/>
          <dgm:chPref val="0"/>
        </dgm:presLayoutVars>
      </dgm:prSet>
      <dgm:spPr/>
    </dgm:pt>
    <dgm:pt modelId="{CFD07AD2-C596-474D-9E54-2CEEDBF7CDAD}" type="pres">
      <dgm:prSet presAssocID="{F65F7BCD-0824-4633-9785-F32404BE348F}" presName="sibTrans" presStyleCnt="0"/>
      <dgm:spPr/>
    </dgm:pt>
    <dgm:pt modelId="{FB3C20CD-530E-49B5-9BAE-D519ADC07FA6}" type="pres">
      <dgm:prSet presAssocID="{A6937A0C-9A42-45AD-9B74-5878445C3491}" presName="compNode" presStyleCnt="0"/>
      <dgm:spPr/>
    </dgm:pt>
    <dgm:pt modelId="{167CB684-DD95-41AB-8565-174D009D0BA6}" type="pres">
      <dgm:prSet presAssocID="{A6937A0C-9A42-45AD-9B74-5878445C3491}" presName="bgRect" presStyleLbl="bgShp" presStyleIdx="1" presStyleCnt="5"/>
      <dgm:spPr/>
    </dgm:pt>
    <dgm:pt modelId="{FF6BE69B-E441-49AE-9CA9-A52131B1BE46}" type="pres">
      <dgm:prSet presAssocID="{A6937A0C-9A42-45AD-9B74-5878445C34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45962D0B-AC8F-4DDD-B931-1928D565B510}" type="pres">
      <dgm:prSet presAssocID="{A6937A0C-9A42-45AD-9B74-5878445C3491}" presName="spaceRect" presStyleCnt="0"/>
      <dgm:spPr/>
    </dgm:pt>
    <dgm:pt modelId="{2072F424-017B-4BC8-8334-E2714EFD54A9}" type="pres">
      <dgm:prSet presAssocID="{A6937A0C-9A42-45AD-9B74-5878445C3491}" presName="parTx" presStyleLbl="revTx" presStyleIdx="1" presStyleCnt="5">
        <dgm:presLayoutVars>
          <dgm:chMax val="0"/>
          <dgm:chPref val="0"/>
        </dgm:presLayoutVars>
      </dgm:prSet>
      <dgm:spPr/>
    </dgm:pt>
    <dgm:pt modelId="{B51FA9A5-2402-4A01-9CB6-DADBBACA7569}" type="pres">
      <dgm:prSet presAssocID="{079FE963-AF93-484C-948C-454378891726}" presName="sibTrans" presStyleCnt="0"/>
      <dgm:spPr/>
    </dgm:pt>
    <dgm:pt modelId="{26688598-652F-4372-AD0A-A65964D22660}" type="pres">
      <dgm:prSet presAssocID="{FAA790F1-771E-4434-B793-548CAB55E7C9}" presName="compNode" presStyleCnt="0"/>
      <dgm:spPr/>
    </dgm:pt>
    <dgm:pt modelId="{64A5B237-59E7-49BD-A1C0-8B260C12E3B8}" type="pres">
      <dgm:prSet presAssocID="{FAA790F1-771E-4434-B793-548CAB55E7C9}" presName="bgRect" presStyleLbl="bgShp" presStyleIdx="2" presStyleCnt="5"/>
      <dgm:spPr/>
    </dgm:pt>
    <dgm:pt modelId="{F77C1949-E9C8-4BC4-A79D-D52B62BD04FC}" type="pres">
      <dgm:prSet presAssocID="{FAA790F1-771E-4434-B793-548CAB55E7C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0384516-83BF-4195-A8F2-8B0EA0E9DF5E}" type="pres">
      <dgm:prSet presAssocID="{FAA790F1-771E-4434-B793-548CAB55E7C9}" presName="spaceRect" presStyleCnt="0"/>
      <dgm:spPr/>
    </dgm:pt>
    <dgm:pt modelId="{9524BAD9-E71C-441A-BEAD-0103951AD474}" type="pres">
      <dgm:prSet presAssocID="{FAA790F1-771E-4434-B793-548CAB55E7C9}" presName="parTx" presStyleLbl="revTx" presStyleIdx="2" presStyleCnt="5">
        <dgm:presLayoutVars>
          <dgm:chMax val="0"/>
          <dgm:chPref val="0"/>
        </dgm:presLayoutVars>
      </dgm:prSet>
      <dgm:spPr/>
    </dgm:pt>
    <dgm:pt modelId="{0E7448C1-A25E-4CCA-8B76-6838747A501F}" type="pres">
      <dgm:prSet presAssocID="{5064381D-A2BB-4B5B-9711-5581041B77FC}" presName="sibTrans" presStyleCnt="0"/>
      <dgm:spPr/>
    </dgm:pt>
    <dgm:pt modelId="{4A2A475D-D535-4936-9E02-C88C5B4D3DB5}" type="pres">
      <dgm:prSet presAssocID="{EFC7A66D-D695-4955-8E59-23C96285110E}" presName="compNode" presStyleCnt="0"/>
      <dgm:spPr/>
    </dgm:pt>
    <dgm:pt modelId="{2B59DF3F-4010-4DF7-B462-4ADBA0045FE5}" type="pres">
      <dgm:prSet presAssocID="{EFC7A66D-D695-4955-8E59-23C96285110E}" presName="bgRect" presStyleLbl="bgShp" presStyleIdx="3" presStyleCnt="5"/>
      <dgm:spPr/>
    </dgm:pt>
    <dgm:pt modelId="{BB481380-C6CE-47BB-AFA0-63C5D014FC15}" type="pres">
      <dgm:prSet presAssocID="{EFC7A66D-D695-4955-8E59-23C9628511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CB9D6467-909E-4804-B405-2B2B1E0E2248}" type="pres">
      <dgm:prSet presAssocID="{EFC7A66D-D695-4955-8E59-23C96285110E}" presName="spaceRect" presStyleCnt="0"/>
      <dgm:spPr/>
    </dgm:pt>
    <dgm:pt modelId="{4A5434F9-9236-4F63-B5F0-5C02DE7A4D26}" type="pres">
      <dgm:prSet presAssocID="{EFC7A66D-D695-4955-8E59-23C96285110E}" presName="parTx" presStyleLbl="revTx" presStyleIdx="3" presStyleCnt="5">
        <dgm:presLayoutVars>
          <dgm:chMax val="0"/>
          <dgm:chPref val="0"/>
        </dgm:presLayoutVars>
      </dgm:prSet>
      <dgm:spPr/>
    </dgm:pt>
    <dgm:pt modelId="{6902AC98-DD77-44AC-9538-E5A55C4E082D}" type="pres">
      <dgm:prSet presAssocID="{7755C889-466D-4CBF-9D79-57ABE9382293}" presName="sibTrans" presStyleCnt="0"/>
      <dgm:spPr/>
    </dgm:pt>
    <dgm:pt modelId="{0E9CA4C9-3A3E-463E-AD95-E1DC6F91B625}" type="pres">
      <dgm:prSet presAssocID="{A6EA8B39-D0AB-4DAA-8520-78C2E3D4C7AC}" presName="compNode" presStyleCnt="0"/>
      <dgm:spPr/>
    </dgm:pt>
    <dgm:pt modelId="{01836786-A4DD-4FF7-96DF-75FDCC891836}" type="pres">
      <dgm:prSet presAssocID="{A6EA8B39-D0AB-4DAA-8520-78C2E3D4C7AC}" presName="bgRect" presStyleLbl="bgShp" presStyleIdx="4" presStyleCnt="5"/>
      <dgm:spPr/>
    </dgm:pt>
    <dgm:pt modelId="{F25E0187-C4A6-4D5C-86B8-783DCB9DB56D}" type="pres">
      <dgm:prSet presAssocID="{A6EA8B39-D0AB-4DAA-8520-78C2E3D4C7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3FB54D8-1D59-4DC7-9E40-F68CB19E884F}" type="pres">
      <dgm:prSet presAssocID="{A6EA8B39-D0AB-4DAA-8520-78C2E3D4C7AC}" presName="spaceRect" presStyleCnt="0"/>
      <dgm:spPr/>
    </dgm:pt>
    <dgm:pt modelId="{1B9A906B-0A8F-481B-8DE7-EFB99A44AFA1}" type="pres">
      <dgm:prSet presAssocID="{A6EA8B39-D0AB-4DAA-8520-78C2E3D4C7A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0F5A206-97C6-44B7-B7F4-788CDA6D3128}" type="presOf" srcId="{E1B3102A-5AF4-41CD-9C4F-E5C4F4E7054A}" destId="{6595CD67-0CCB-4DA1-B0E4-340841A7AD43}" srcOrd="0" destOrd="0" presId="urn:microsoft.com/office/officeart/2018/2/layout/IconVerticalSolidList"/>
    <dgm:cxn modelId="{06A36321-695F-4D2A-A5F6-D691058D5901}" srcId="{E1B3102A-5AF4-41CD-9C4F-E5C4F4E7054A}" destId="{EFC7A66D-D695-4955-8E59-23C96285110E}" srcOrd="3" destOrd="0" parTransId="{D05BB0C6-19FC-4F4E-BFC9-20F8D4253EA7}" sibTransId="{7755C889-466D-4CBF-9D79-57ABE9382293}"/>
    <dgm:cxn modelId="{3481D134-3AC3-4186-9E55-68B1E7D14569}" srcId="{E1B3102A-5AF4-41CD-9C4F-E5C4F4E7054A}" destId="{A6EA8B39-D0AB-4DAA-8520-78C2E3D4C7AC}" srcOrd="4" destOrd="0" parTransId="{4723E986-78A9-43DC-A80E-DDCCA73F789B}" sibTransId="{1B50C0A7-5344-4150-B8A0-7276016EB1A0}"/>
    <dgm:cxn modelId="{800DAF5D-D221-4B67-86F1-74632132E1DC}" type="presOf" srcId="{A6EA8B39-D0AB-4DAA-8520-78C2E3D4C7AC}" destId="{1B9A906B-0A8F-481B-8DE7-EFB99A44AFA1}" srcOrd="0" destOrd="0" presId="urn:microsoft.com/office/officeart/2018/2/layout/IconVerticalSolidList"/>
    <dgm:cxn modelId="{272B1B50-C678-4C1E-AB87-EA47363758DB}" srcId="{E1B3102A-5AF4-41CD-9C4F-E5C4F4E7054A}" destId="{FAA790F1-771E-4434-B793-548CAB55E7C9}" srcOrd="2" destOrd="0" parTransId="{56F85FC0-5790-4A82-87B7-531B6283128F}" sibTransId="{5064381D-A2BB-4B5B-9711-5581041B77FC}"/>
    <dgm:cxn modelId="{45427150-B179-415B-92BC-E33222FC71DF}" type="presOf" srcId="{ACC2F24D-6863-42F0-BD80-0B5ECF00E5E7}" destId="{A8523624-9FD6-42EA-A704-CAEADF882DF0}" srcOrd="0" destOrd="0" presId="urn:microsoft.com/office/officeart/2018/2/layout/IconVerticalSolidList"/>
    <dgm:cxn modelId="{0D82717D-940A-415A-AC2E-B43CADDCACA4}" type="presOf" srcId="{FAA790F1-771E-4434-B793-548CAB55E7C9}" destId="{9524BAD9-E71C-441A-BEAD-0103951AD474}" srcOrd="0" destOrd="0" presId="urn:microsoft.com/office/officeart/2018/2/layout/IconVerticalSolidList"/>
    <dgm:cxn modelId="{AA1C1085-9054-4771-A883-4460D3D896DD}" type="presOf" srcId="{EFC7A66D-D695-4955-8E59-23C96285110E}" destId="{4A5434F9-9236-4F63-B5F0-5C02DE7A4D26}" srcOrd="0" destOrd="0" presId="urn:microsoft.com/office/officeart/2018/2/layout/IconVerticalSolidList"/>
    <dgm:cxn modelId="{3A598598-F33B-434B-87B0-371B234F073C}" srcId="{E1B3102A-5AF4-41CD-9C4F-E5C4F4E7054A}" destId="{ACC2F24D-6863-42F0-BD80-0B5ECF00E5E7}" srcOrd="0" destOrd="0" parTransId="{7A023AD9-C7C2-40C7-B23A-69E896F21586}" sibTransId="{F65F7BCD-0824-4633-9785-F32404BE348F}"/>
    <dgm:cxn modelId="{5E8610AE-F474-4590-9BD9-E4A85AF487AB}" type="presOf" srcId="{A6937A0C-9A42-45AD-9B74-5878445C3491}" destId="{2072F424-017B-4BC8-8334-E2714EFD54A9}" srcOrd="0" destOrd="0" presId="urn:microsoft.com/office/officeart/2018/2/layout/IconVerticalSolidList"/>
    <dgm:cxn modelId="{074B74C8-F7D4-464D-81F6-E0174DC70E34}" srcId="{E1B3102A-5AF4-41CD-9C4F-E5C4F4E7054A}" destId="{A6937A0C-9A42-45AD-9B74-5878445C3491}" srcOrd="1" destOrd="0" parTransId="{1E1A540B-09DA-47E8-9B16-E37A7C778EF7}" sibTransId="{079FE963-AF93-484C-948C-454378891726}"/>
    <dgm:cxn modelId="{D9C55AA0-1842-4B5C-B285-7908A637711B}" type="presParOf" srcId="{6595CD67-0CCB-4DA1-B0E4-340841A7AD43}" destId="{DED876A4-D088-4797-9B8C-5753346F595A}" srcOrd="0" destOrd="0" presId="urn:microsoft.com/office/officeart/2018/2/layout/IconVerticalSolidList"/>
    <dgm:cxn modelId="{ACEE8CBF-26AB-4358-809E-B79F52C04E15}" type="presParOf" srcId="{DED876A4-D088-4797-9B8C-5753346F595A}" destId="{84B392BF-FE33-49E6-8CB7-453579B186FD}" srcOrd="0" destOrd="0" presId="urn:microsoft.com/office/officeart/2018/2/layout/IconVerticalSolidList"/>
    <dgm:cxn modelId="{CD5656B8-023F-4DE4-93E2-F38143E03C8F}" type="presParOf" srcId="{DED876A4-D088-4797-9B8C-5753346F595A}" destId="{DCD0DDCE-E5F4-48AB-82F8-B40B3A7793F1}" srcOrd="1" destOrd="0" presId="urn:microsoft.com/office/officeart/2018/2/layout/IconVerticalSolidList"/>
    <dgm:cxn modelId="{10CA5E88-D8A0-44A2-B476-4596DCA308C6}" type="presParOf" srcId="{DED876A4-D088-4797-9B8C-5753346F595A}" destId="{41781825-841A-4F07-A10B-9E1F736EA761}" srcOrd="2" destOrd="0" presId="urn:microsoft.com/office/officeart/2018/2/layout/IconVerticalSolidList"/>
    <dgm:cxn modelId="{69DA48C8-12B8-4A41-B465-C66424C6453D}" type="presParOf" srcId="{DED876A4-D088-4797-9B8C-5753346F595A}" destId="{A8523624-9FD6-42EA-A704-CAEADF882DF0}" srcOrd="3" destOrd="0" presId="urn:microsoft.com/office/officeart/2018/2/layout/IconVerticalSolidList"/>
    <dgm:cxn modelId="{EDB9D60D-7296-4944-BC15-C45728E0D5A9}" type="presParOf" srcId="{6595CD67-0CCB-4DA1-B0E4-340841A7AD43}" destId="{CFD07AD2-C596-474D-9E54-2CEEDBF7CDAD}" srcOrd="1" destOrd="0" presId="urn:microsoft.com/office/officeart/2018/2/layout/IconVerticalSolidList"/>
    <dgm:cxn modelId="{E3136534-341E-4295-B0C1-051C2C5BF11C}" type="presParOf" srcId="{6595CD67-0CCB-4DA1-B0E4-340841A7AD43}" destId="{FB3C20CD-530E-49B5-9BAE-D519ADC07FA6}" srcOrd="2" destOrd="0" presId="urn:microsoft.com/office/officeart/2018/2/layout/IconVerticalSolidList"/>
    <dgm:cxn modelId="{ED1F059C-3706-489C-B920-1092EE96B76B}" type="presParOf" srcId="{FB3C20CD-530E-49B5-9BAE-D519ADC07FA6}" destId="{167CB684-DD95-41AB-8565-174D009D0BA6}" srcOrd="0" destOrd="0" presId="urn:microsoft.com/office/officeart/2018/2/layout/IconVerticalSolidList"/>
    <dgm:cxn modelId="{D1BF9C16-183F-4833-8BD0-85E6E10ED0C5}" type="presParOf" srcId="{FB3C20CD-530E-49B5-9BAE-D519ADC07FA6}" destId="{FF6BE69B-E441-49AE-9CA9-A52131B1BE46}" srcOrd="1" destOrd="0" presId="urn:microsoft.com/office/officeart/2018/2/layout/IconVerticalSolidList"/>
    <dgm:cxn modelId="{587BC30C-4B48-4382-A84A-A3931F46F63A}" type="presParOf" srcId="{FB3C20CD-530E-49B5-9BAE-D519ADC07FA6}" destId="{45962D0B-AC8F-4DDD-B931-1928D565B510}" srcOrd="2" destOrd="0" presId="urn:microsoft.com/office/officeart/2018/2/layout/IconVerticalSolidList"/>
    <dgm:cxn modelId="{5D9FA7F6-0B06-45C8-8AC0-F7B9B6DB9E72}" type="presParOf" srcId="{FB3C20CD-530E-49B5-9BAE-D519ADC07FA6}" destId="{2072F424-017B-4BC8-8334-E2714EFD54A9}" srcOrd="3" destOrd="0" presId="urn:microsoft.com/office/officeart/2018/2/layout/IconVerticalSolidList"/>
    <dgm:cxn modelId="{46F386CB-D4C9-48DC-B425-C347D42FDA56}" type="presParOf" srcId="{6595CD67-0CCB-4DA1-B0E4-340841A7AD43}" destId="{B51FA9A5-2402-4A01-9CB6-DADBBACA7569}" srcOrd="3" destOrd="0" presId="urn:microsoft.com/office/officeart/2018/2/layout/IconVerticalSolidList"/>
    <dgm:cxn modelId="{E6541C82-461C-4C14-B687-B78AEF3FD904}" type="presParOf" srcId="{6595CD67-0CCB-4DA1-B0E4-340841A7AD43}" destId="{26688598-652F-4372-AD0A-A65964D22660}" srcOrd="4" destOrd="0" presId="urn:microsoft.com/office/officeart/2018/2/layout/IconVerticalSolidList"/>
    <dgm:cxn modelId="{0C2012BC-5DA4-402D-8E4B-8880A33628AD}" type="presParOf" srcId="{26688598-652F-4372-AD0A-A65964D22660}" destId="{64A5B237-59E7-49BD-A1C0-8B260C12E3B8}" srcOrd="0" destOrd="0" presId="urn:microsoft.com/office/officeart/2018/2/layout/IconVerticalSolidList"/>
    <dgm:cxn modelId="{9E0B51E9-C0D7-48EA-8EB4-D54F70056DE4}" type="presParOf" srcId="{26688598-652F-4372-AD0A-A65964D22660}" destId="{F77C1949-E9C8-4BC4-A79D-D52B62BD04FC}" srcOrd="1" destOrd="0" presId="urn:microsoft.com/office/officeart/2018/2/layout/IconVerticalSolidList"/>
    <dgm:cxn modelId="{3D7FCBAE-9B37-4DE0-8A99-FC261C8C82AC}" type="presParOf" srcId="{26688598-652F-4372-AD0A-A65964D22660}" destId="{10384516-83BF-4195-A8F2-8B0EA0E9DF5E}" srcOrd="2" destOrd="0" presId="urn:microsoft.com/office/officeart/2018/2/layout/IconVerticalSolidList"/>
    <dgm:cxn modelId="{C326355E-D934-4048-9C02-D000B74AC9CF}" type="presParOf" srcId="{26688598-652F-4372-AD0A-A65964D22660}" destId="{9524BAD9-E71C-441A-BEAD-0103951AD474}" srcOrd="3" destOrd="0" presId="urn:microsoft.com/office/officeart/2018/2/layout/IconVerticalSolidList"/>
    <dgm:cxn modelId="{11CD9301-BEFD-4B09-9036-5EBDEF299876}" type="presParOf" srcId="{6595CD67-0CCB-4DA1-B0E4-340841A7AD43}" destId="{0E7448C1-A25E-4CCA-8B76-6838747A501F}" srcOrd="5" destOrd="0" presId="urn:microsoft.com/office/officeart/2018/2/layout/IconVerticalSolidList"/>
    <dgm:cxn modelId="{B9D5F486-7654-4DEE-92A6-04655059EA22}" type="presParOf" srcId="{6595CD67-0CCB-4DA1-B0E4-340841A7AD43}" destId="{4A2A475D-D535-4936-9E02-C88C5B4D3DB5}" srcOrd="6" destOrd="0" presId="urn:microsoft.com/office/officeart/2018/2/layout/IconVerticalSolidList"/>
    <dgm:cxn modelId="{887C59F1-C846-45C4-8DC9-E502EE0B0A23}" type="presParOf" srcId="{4A2A475D-D535-4936-9E02-C88C5B4D3DB5}" destId="{2B59DF3F-4010-4DF7-B462-4ADBA0045FE5}" srcOrd="0" destOrd="0" presId="urn:microsoft.com/office/officeart/2018/2/layout/IconVerticalSolidList"/>
    <dgm:cxn modelId="{BE48FD76-BEF3-451F-AB3B-A5B955009888}" type="presParOf" srcId="{4A2A475D-D535-4936-9E02-C88C5B4D3DB5}" destId="{BB481380-C6CE-47BB-AFA0-63C5D014FC15}" srcOrd="1" destOrd="0" presId="urn:microsoft.com/office/officeart/2018/2/layout/IconVerticalSolidList"/>
    <dgm:cxn modelId="{D186E770-B508-45C6-8CC5-B4DD1FF02A58}" type="presParOf" srcId="{4A2A475D-D535-4936-9E02-C88C5B4D3DB5}" destId="{CB9D6467-909E-4804-B405-2B2B1E0E2248}" srcOrd="2" destOrd="0" presId="urn:microsoft.com/office/officeart/2018/2/layout/IconVerticalSolidList"/>
    <dgm:cxn modelId="{33D747D6-01AA-4262-A032-5026B84DDB06}" type="presParOf" srcId="{4A2A475D-D535-4936-9E02-C88C5B4D3DB5}" destId="{4A5434F9-9236-4F63-B5F0-5C02DE7A4D26}" srcOrd="3" destOrd="0" presId="urn:microsoft.com/office/officeart/2018/2/layout/IconVerticalSolidList"/>
    <dgm:cxn modelId="{96B30A57-2B52-4570-9A11-134A04B4308E}" type="presParOf" srcId="{6595CD67-0CCB-4DA1-B0E4-340841A7AD43}" destId="{6902AC98-DD77-44AC-9538-E5A55C4E082D}" srcOrd="7" destOrd="0" presId="urn:microsoft.com/office/officeart/2018/2/layout/IconVerticalSolidList"/>
    <dgm:cxn modelId="{727D67B0-0B8C-4FC3-9C20-5DAF7D555C56}" type="presParOf" srcId="{6595CD67-0CCB-4DA1-B0E4-340841A7AD43}" destId="{0E9CA4C9-3A3E-463E-AD95-E1DC6F91B625}" srcOrd="8" destOrd="0" presId="urn:microsoft.com/office/officeart/2018/2/layout/IconVerticalSolidList"/>
    <dgm:cxn modelId="{A6B3954C-89E8-4DCC-B397-19A19FC5C517}" type="presParOf" srcId="{0E9CA4C9-3A3E-463E-AD95-E1DC6F91B625}" destId="{01836786-A4DD-4FF7-96DF-75FDCC891836}" srcOrd="0" destOrd="0" presId="urn:microsoft.com/office/officeart/2018/2/layout/IconVerticalSolidList"/>
    <dgm:cxn modelId="{1700BEC6-B82A-49A5-8CDD-94D3D7E07E38}" type="presParOf" srcId="{0E9CA4C9-3A3E-463E-AD95-E1DC6F91B625}" destId="{F25E0187-C4A6-4D5C-86B8-783DCB9DB56D}" srcOrd="1" destOrd="0" presId="urn:microsoft.com/office/officeart/2018/2/layout/IconVerticalSolidList"/>
    <dgm:cxn modelId="{F38B9CE2-20FE-4F65-A82F-E8894E69F910}" type="presParOf" srcId="{0E9CA4C9-3A3E-463E-AD95-E1DC6F91B625}" destId="{D3FB54D8-1D59-4DC7-9E40-F68CB19E884F}" srcOrd="2" destOrd="0" presId="urn:microsoft.com/office/officeart/2018/2/layout/IconVerticalSolidList"/>
    <dgm:cxn modelId="{F9D3F494-825D-47EF-92EB-00C1BA6C5871}" type="presParOf" srcId="{0E9CA4C9-3A3E-463E-AD95-E1DC6F91B625}" destId="{1B9A906B-0A8F-481B-8DE7-EFB99A44AF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3102A-5AF4-41CD-9C4F-E5C4F4E7054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2F24D-6863-42F0-BD80-0B5ECF00E5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ptos"/>
            </a:rPr>
            <a:t>Key Drivers:</a:t>
          </a:r>
        </a:p>
      </dgm:t>
    </dgm:pt>
    <dgm:pt modelId="{7A023AD9-C7C2-40C7-B23A-69E896F21586}" type="parTrans" cxnId="{3A598598-F33B-434B-87B0-371B234F073C}">
      <dgm:prSet/>
      <dgm:spPr/>
      <dgm:t>
        <a:bodyPr/>
        <a:lstStyle/>
        <a:p>
          <a:endParaRPr lang="en-US"/>
        </a:p>
      </dgm:t>
    </dgm:pt>
    <dgm:pt modelId="{F65F7BCD-0824-4633-9785-F32404BE348F}" type="sibTrans" cxnId="{3A598598-F33B-434B-87B0-371B234F073C}">
      <dgm:prSet/>
      <dgm:spPr/>
      <dgm:t>
        <a:bodyPr/>
        <a:lstStyle/>
        <a:p>
          <a:endParaRPr lang="en-US"/>
        </a:p>
      </dgm:t>
    </dgm:pt>
    <dgm:pt modelId="{8D382DB6-39B5-4C24-A1B8-151FBCBB74C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ptos"/>
            </a:rPr>
            <a:t>Energy &amp; raw materials affect this industry</a:t>
          </a:r>
        </a:p>
      </dgm:t>
    </dgm:pt>
    <dgm:pt modelId="{BB220C82-AADA-4991-ABF0-10167A580150}" type="parTrans" cxnId="{01A340C8-1DDB-4D50-B9FF-DC705A3C30D3}">
      <dgm:prSet/>
      <dgm:spPr/>
    </dgm:pt>
    <dgm:pt modelId="{86D8791E-F34A-48CA-94F7-8337FD78BFF1}" type="sibTrans" cxnId="{01A340C8-1DDB-4D50-B9FF-DC705A3C30D3}">
      <dgm:prSet/>
      <dgm:spPr/>
    </dgm:pt>
    <dgm:pt modelId="{CAFF78C9-5455-4470-AEB4-FF857C6C5CF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ptos"/>
            </a:rPr>
            <a:t>Tariffs have affected this industry as well especially supply side</a:t>
          </a:r>
        </a:p>
      </dgm:t>
    </dgm:pt>
    <dgm:pt modelId="{F01BAE55-9B98-420C-886A-B3222FF7A01F}" type="parTrans" cxnId="{EF9E7634-A2FC-46C3-A533-520ADA419252}">
      <dgm:prSet/>
      <dgm:spPr/>
    </dgm:pt>
    <dgm:pt modelId="{15906916-9FF0-4561-9691-FAC429BEC57F}" type="sibTrans" cxnId="{EF9E7634-A2FC-46C3-A533-520ADA419252}">
      <dgm:prSet/>
      <dgm:spPr/>
    </dgm:pt>
    <dgm:pt modelId="{9ABED472-4043-4AEB-A545-9223C5113C8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ptos"/>
            </a:rPr>
            <a:t>Companies becoming more sustainable</a:t>
          </a:r>
        </a:p>
      </dgm:t>
    </dgm:pt>
    <dgm:pt modelId="{D066A837-B551-4C54-A177-94381946C0C4}" type="parTrans" cxnId="{0AF72E0E-70E5-4C9C-9577-B36B34FB14F1}">
      <dgm:prSet/>
      <dgm:spPr/>
    </dgm:pt>
    <dgm:pt modelId="{7F575F1F-2E05-46CB-ABB2-BA5DAFD583F5}" type="sibTrans" cxnId="{0AF72E0E-70E5-4C9C-9577-B36B34FB14F1}">
      <dgm:prSet/>
      <dgm:spPr/>
    </dgm:pt>
    <dgm:pt modelId="{AC34A9F4-0E85-46C3-83C6-346E29E55E2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100">
              <a:latin typeface="Calibri"/>
              <a:ea typeface="Calibri"/>
              <a:cs typeface="Calibri"/>
            </a:rPr>
            <a:t>Technology, Automation, AI, and robotics to improve efficiency</a:t>
          </a:r>
        </a:p>
      </dgm:t>
    </dgm:pt>
    <dgm:pt modelId="{E43F82F6-B921-41B4-989C-41CF533ABCFA}" type="parTrans" cxnId="{EA2EF49F-3A0B-4C47-B8DC-027A9C652AB0}">
      <dgm:prSet/>
      <dgm:spPr/>
    </dgm:pt>
    <dgm:pt modelId="{F66BE5DD-DADC-4DC1-BE94-CA981EE50011}" type="sibTrans" cxnId="{EA2EF49F-3A0B-4C47-B8DC-027A9C652AB0}">
      <dgm:prSet/>
      <dgm:spPr/>
    </dgm:pt>
    <dgm:pt modelId="{6595CD67-0CCB-4DA1-B0E4-340841A7AD43}" type="pres">
      <dgm:prSet presAssocID="{E1B3102A-5AF4-41CD-9C4F-E5C4F4E7054A}" presName="root" presStyleCnt="0">
        <dgm:presLayoutVars>
          <dgm:dir/>
          <dgm:resizeHandles val="exact"/>
        </dgm:presLayoutVars>
      </dgm:prSet>
      <dgm:spPr/>
    </dgm:pt>
    <dgm:pt modelId="{DED876A4-D088-4797-9B8C-5753346F595A}" type="pres">
      <dgm:prSet presAssocID="{ACC2F24D-6863-42F0-BD80-0B5ECF00E5E7}" presName="compNode" presStyleCnt="0"/>
      <dgm:spPr/>
    </dgm:pt>
    <dgm:pt modelId="{84B392BF-FE33-49E6-8CB7-453579B186FD}" type="pres">
      <dgm:prSet presAssocID="{ACC2F24D-6863-42F0-BD80-0B5ECF00E5E7}" presName="bgRect" presStyleLbl="bgShp" presStyleIdx="0" presStyleCnt="5"/>
      <dgm:spPr/>
    </dgm:pt>
    <dgm:pt modelId="{DCD0DDCE-E5F4-48AB-82F8-B40B3A7793F1}" type="pres">
      <dgm:prSet presAssocID="{ACC2F24D-6863-42F0-BD80-0B5ECF00E5E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1781825-841A-4F07-A10B-9E1F736EA761}" type="pres">
      <dgm:prSet presAssocID="{ACC2F24D-6863-42F0-BD80-0B5ECF00E5E7}" presName="spaceRect" presStyleCnt="0"/>
      <dgm:spPr/>
    </dgm:pt>
    <dgm:pt modelId="{A8523624-9FD6-42EA-A704-CAEADF882DF0}" type="pres">
      <dgm:prSet presAssocID="{ACC2F24D-6863-42F0-BD80-0B5ECF00E5E7}" presName="parTx" presStyleLbl="revTx" presStyleIdx="0" presStyleCnt="5">
        <dgm:presLayoutVars>
          <dgm:chMax val="0"/>
          <dgm:chPref val="0"/>
        </dgm:presLayoutVars>
      </dgm:prSet>
      <dgm:spPr/>
    </dgm:pt>
    <dgm:pt modelId="{CFD07AD2-C596-474D-9E54-2CEEDBF7CDAD}" type="pres">
      <dgm:prSet presAssocID="{F65F7BCD-0824-4633-9785-F32404BE348F}" presName="sibTrans" presStyleCnt="0"/>
      <dgm:spPr/>
    </dgm:pt>
    <dgm:pt modelId="{B4A60C4F-4A7E-4C86-B90D-3DC9FE8FB043}" type="pres">
      <dgm:prSet presAssocID="{AC34A9F4-0E85-46C3-83C6-346E29E55E23}" presName="compNode" presStyleCnt="0"/>
      <dgm:spPr/>
    </dgm:pt>
    <dgm:pt modelId="{BC5A9B39-D3CA-4325-AB61-52082E730A47}" type="pres">
      <dgm:prSet presAssocID="{AC34A9F4-0E85-46C3-83C6-346E29E55E23}" presName="bgRect" presStyleLbl="bgShp" presStyleIdx="1" presStyleCnt="5"/>
      <dgm:spPr/>
    </dgm:pt>
    <dgm:pt modelId="{B09D094B-F0B7-4F45-B5E6-12E1B5690D54}" type="pres">
      <dgm:prSet presAssocID="{AC34A9F4-0E85-46C3-83C6-346E29E55E2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D27E5010-95E5-441C-9089-B85F20108E1D}" type="pres">
      <dgm:prSet presAssocID="{AC34A9F4-0E85-46C3-83C6-346E29E55E23}" presName="spaceRect" presStyleCnt="0"/>
      <dgm:spPr/>
    </dgm:pt>
    <dgm:pt modelId="{6F8B7B73-2D3A-467B-A837-847FCB1BE3DA}" type="pres">
      <dgm:prSet presAssocID="{AC34A9F4-0E85-46C3-83C6-346E29E55E23}" presName="parTx" presStyleLbl="revTx" presStyleIdx="1" presStyleCnt="5">
        <dgm:presLayoutVars>
          <dgm:chMax val="0"/>
          <dgm:chPref val="0"/>
        </dgm:presLayoutVars>
      </dgm:prSet>
      <dgm:spPr/>
    </dgm:pt>
    <dgm:pt modelId="{D9247B84-6232-41EA-AAEC-E645255AFAD5}" type="pres">
      <dgm:prSet presAssocID="{F66BE5DD-DADC-4DC1-BE94-CA981EE50011}" presName="sibTrans" presStyleCnt="0"/>
      <dgm:spPr/>
    </dgm:pt>
    <dgm:pt modelId="{0820DC50-ED9D-405D-A63B-0397F311AE71}" type="pres">
      <dgm:prSet presAssocID="{8D382DB6-39B5-4C24-A1B8-151FBCBB74C8}" presName="compNode" presStyleCnt="0"/>
      <dgm:spPr/>
    </dgm:pt>
    <dgm:pt modelId="{35765448-B662-4F3D-A34D-B23E044884B8}" type="pres">
      <dgm:prSet presAssocID="{8D382DB6-39B5-4C24-A1B8-151FBCBB74C8}" presName="bgRect" presStyleLbl="bgShp" presStyleIdx="2" presStyleCnt="5"/>
      <dgm:spPr/>
    </dgm:pt>
    <dgm:pt modelId="{B822C35A-A3AB-4621-8E66-C1788E3ADF52}" type="pres">
      <dgm:prSet presAssocID="{8D382DB6-39B5-4C24-A1B8-151FBCBB74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  <dgm:pt modelId="{8AD9760F-39E5-4109-9EA9-98E0076A8D22}" type="pres">
      <dgm:prSet presAssocID="{8D382DB6-39B5-4C24-A1B8-151FBCBB74C8}" presName="spaceRect" presStyleCnt="0"/>
      <dgm:spPr/>
    </dgm:pt>
    <dgm:pt modelId="{716D6B77-F7DC-41AF-9B73-825529451634}" type="pres">
      <dgm:prSet presAssocID="{8D382DB6-39B5-4C24-A1B8-151FBCBB74C8}" presName="parTx" presStyleLbl="revTx" presStyleIdx="2" presStyleCnt="5">
        <dgm:presLayoutVars>
          <dgm:chMax val="0"/>
          <dgm:chPref val="0"/>
        </dgm:presLayoutVars>
      </dgm:prSet>
      <dgm:spPr/>
    </dgm:pt>
    <dgm:pt modelId="{30BDDF62-EA64-419E-964B-7D4A640099C5}" type="pres">
      <dgm:prSet presAssocID="{86D8791E-F34A-48CA-94F7-8337FD78BFF1}" presName="sibTrans" presStyleCnt="0"/>
      <dgm:spPr/>
    </dgm:pt>
    <dgm:pt modelId="{C2181384-D543-4477-BED8-A75EC1E015AB}" type="pres">
      <dgm:prSet presAssocID="{CAFF78C9-5455-4470-AEB4-FF857C6C5CFF}" presName="compNode" presStyleCnt="0"/>
      <dgm:spPr/>
    </dgm:pt>
    <dgm:pt modelId="{4935DE74-91CE-4BE3-8F38-6D2342E6ACDA}" type="pres">
      <dgm:prSet presAssocID="{CAFF78C9-5455-4470-AEB4-FF857C6C5CFF}" presName="bgRect" presStyleLbl="bgShp" presStyleIdx="3" presStyleCnt="5"/>
      <dgm:spPr/>
    </dgm:pt>
    <dgm:pt modelId="{15406D1F-1BBC-45F5-BA40-B37FA1070261}" type="pres">
      <dgm:prSet presAssocID="{CAFF78C9-5455-4470-AEB4-FF857C6C5CF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x with solid fill"/>
        </a:ext>
      </dgm:extLst>
    </dgm:pt>
    <dgm:pt modelId="{5FD0B8C7-6372-4A55-A81F-397B76C44B69}" type="pres">
      <dgm:prSet presAssocID="{CAFF78C9-5455-4470-AEB4-FF857C6C5CFF}" presName="spaceRect" presStyleCnt="0"/>
      <dgm:spPr/>
    </dgm:pt>
    <dgm:pt modelId="{DAC086C8-4438-4F16-A86A-8FD78B3D5EF8}" type="pres">
      <dgm:prSet presAssocID="{CAFF78C9-5455-4470-AEB4-FF857C6C5CFF}" presName="parTx" presStyleLbl="revTx" presStyleIdx="3" presStyleCnt="5">
        <dgm:presLayoutVars>
          <dgm:chMax val="0"/>
          <dgm:chPref val="0"/>
        </dgm:presLayoutVars>
      </dgm:prSet>
      <dgm:spPr/>
    </dgm:pt>
    <dgm:pt modelId="{59DFD655-9A0D-4814-BD60-D7E3276ACA38}" type="pres">
      <dgm:prSet presAssocID="{15906916-9FF0-4561-9691-FAC429BEC57F}" presName="sibTrans" presStyleCnt="0"/>
      <dgm:spPr/>
    </dgm:pt>
    <dgm:pt modelId="{E9B69990-E4BF-4A57-A201-46DA001952B7}" type="pres">
      <dgm:prSet presAssocID="{9ABED472-4043-4AEB-A545-9223C5113C8B}" presName="compNode" presStyleCnt="0"/>
      <dgm:spPr/>
    </dgm:pt>
    <dgm:pt modelId="{41F04427-D0B1-4973-82DE-7940A6ED80AE}" type="pres">
      <dgm:prSet presAssocID="{9ABED472-4043-4AEB-A545-9223C5113C8B}" presName="bgRect" presStyleLbl="bgShp" presStyleIdx="4" presStyleCnt="5"/>
      <dgm:spPr/>
    </dgm:pt>
    <dgm:pt modelId="{CA236D7D-272B-4136-BA5C-8C6AC124261E}" type="pres">
      <dgm:prSet presAssocID="{9ABED472-4043-4AEB-A545-9223C5113C8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 outline"/>
        </a:ext>
      </dgm:extLst>
    </dgm:pt>
    <dgm:pt modelId="{CBAB0EA5-84A4-4A9E-ADFA-BF1A815C8809}" type="pres">
      <dgm:prSet presAssocID="{9ABED472-4043-4AEB-A545-9223C5113C8B}" presName="spaceRect" presStyleCnt="0"/>
      <dgm:spPr/>
    </dgm:pt>
    <dgm:pt modelId="{BFB82FDC-368F-4F73-A8FB-542D88A66AF6}" type="pres">
      <dgm:prSet presAssocID="{9ABED472-4043-4AEB-A545-9223C5113C8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0F5A206-97C6-44B7-B7F4-788CDA6D3128}" type="presOf" srcId="{E1B3102A-5AF4-41CD-9C4F-E5C4F4E7054A}" destId="{6595CD67-0CCB-4DA1-B0E4-340841A7AD43}" srcOrd="0" destOrd="0" presId="urn:microsoft.com/office/officeart/2018/2/layout/IconVerticalSolidList"/>
    <dgm:cxn modelId="{0AF72E0E-70E5-4C9C-9577-B36B34FB14F1}" srcId="{E1B3102A-5AF4-41CD-9C4F-E5C4F4E7054A}" destId="{9ABED472-4043-4AEB-A545-9223C5113C8B}" srcOrd="4" destOrd="0" parTransId="{D066A837-B551-4C54-A177-94381946C0C4}" sibTransId="{7F575F1F-2E05-46CB-ABB2-BA5DAFD583F5}"/>
    <dgm:cxn modelId="{EF9E7634-A2FC-46C3-A533-520ADA419252}" srcId="{E1B3102A-5AF4-41CD-9C4F-E5C4F4E7054A}" destId="{CAFF78C9-5455-4470-AEB4-FF857C6C5CFF}" srcOrd="3" destOrd="0" parTransId="{F01BAE55-9B98-420C-886A-B3222FF7A01F}" sibTransId="{15906916-9FF0-4561-9691-FAC429BEC57F}"/>
    <dgm:cxn modelId="{981EA75B-4D24-4FBD-BA0C-38C6FD3A75FB}" type="presOf" srcId="{CAFF78C9-5455-4470-AEB4-FF857C6C5CFF}" destId="{DAC086C8-4438-4F16-A86A-8FD78B3D5EF8}" srcOrd="0" destOrd="0" presId="urn:microsoft.com/office/officeart/2018/2/layout/IconVerticalSolidList"/>
    <dgm:cxn modelId="{9B5D9783-DA09-426A-9693-015F9B9B36B7}" type="presOf" srcId="{9ABED472-4043-4AEB-A545-9223C5113C8B}" destId="{BFB82FDC-368F-4F73-A8FB-542D88A66AF6}" srcOrd="0" destOrd="0" presId="urn:microsoft.com/office/officeart/2018/2/layout/IconVerticalSolidList"/>
    <dgm:cxn modelId="{DF832E91-7DC9-4990-B896-02C8FD3AA4E1}" type="presOf" srcId="{AC34A9F4-0E85-46C3-83C6-346E29E55E23}" destId="{6F8B7B73-2D3A-467B-A837-847FCB1BE3DA}" srcOrd="0" destOrd="0" presId="urn:microsoft.com/office/officeart/2018/2/layout/IconVerticalSolidList"/>
    <dgm:cxn modelId="{3A598598-F33B-434B-87B0-371B234F073C}" srcId="{E1B3102A-5AF4-41CD-9C4F-E5C4F4E7054A}" destId="{ACC2F24D-6863-42F0-BD80-0B5ECF00E5E7}" srcOrd="0" destOrd="0" parTransId="{7A023AD9-C7C2-40C7-B23A-69E896F21586}" sibTransId="{F65F7BCD-0824-4633-9785-F32404BE348F}"/>
    <dgm:cxn modelId="{EA2EF49F-3A0B-4C47-B8DC-027A9C652AB0}" srcId="{E1B3102A-5AF4-41CD-9C4F-E5C4F4E7054A}" destId="{AC34A9F4-0E85-46C3-83C6-346E29E55E23}" srcOrd="1" destOrd="0" parTransId="{E43F82F6-B921-41B4-989C-41CF533ABCFA}" sibTransId="{F66BE5DD-DADC-4DC1-BE94-CA981EE50011}"/>
    <dgm:cxn modelId="{01A340C8-1DDB-4D50-B9FF-DC705A3C30D3}" srcId="{E1B3102A-5AF4-41CD-9C4F-E5C4F4E7054A}" destId="{8D382DB6-39B5-4C24-A1B8-151FBCBB74C8}" srcOrd="2" destOrd="0" parTransId="{BB220C82-AADA-4991-ABF0-10167A580150}" sibTransId="{86D8791E-F34A-48CA-94F7-8337FD78BFF1}"/>
    <dgm:cxn modelId="{256ED3E3-B499-4772-8C06-5957F9E7A2EB}" type="presOf" srcId="{ACC2F24D-6863-42F0-BD80-0B5ECF00E5E7}" destId="{A8523624-9FD6-42EA-A704-CAEADF882DF0}" srcOrd="0" destOrd="0" presId="urn:microsoft.com/office/officeart/2018/2/layout/IconVerticalSolidList"/>
    <dgm:cxn modelId="{172F17FC-F320-41FE-9952-28E608E39BB8}" type="presOf" srcId="{8D382DB6-39B5-4C24-A1B8-151FBCBB74C8}" destId="{716D6B77-F7DC-41AF-9B73-825529451634}" srcOrd="0" destOrd="0" presId="urn:microsoft.com/office/officeart/2018/2/layout/IconVerticalSolidList"/>
    <dgm:cxn modelId="{A3D5F1A3-C6E7-480D-AA4B-EBB618021071}" type="presParOf" srcId="{6595CD67-0CCB-4DA1-B0E4-340841A7AD43}" destId="{DED876A4-D088-4797-9B8C-5753346F595A}" srcOrd="0" destOrd="0" presId="urn:microsoft.com/office/officeart/2018/2/layout/IconVerticalSolidList"/>
    <dgm:cxn modelId="{52F62B0A-5ECE-48A9-9621-03A660F3A92F}" type="presParOf" srcId="{DED876A4-D088-4797-9B8C-5753346F595A}" destId="{84B392BF-FE33-49E6-8CB7-453579B186FD}" srcOrd="0" destOrd="0" presId="urn:microsoft.com/office/officeart/2018/2/layout/IconVerticalSolidList"/>
    <dgm:cxn modelId="{3A667548-2A56-449C-AEE6-BF1A78B90835}" type="presParOf" srcId="{DED876A4-D088-4797-9B8C-5753346F595A}" destId="{DCD0DDCE-E5F4-48AB-82F8-B40B3A7793F1}" srcOrd="1" destOrd="0" presId="urn:microsoft.com/office/officeart/2018/2/layout/IconVerticalSolidList"/>
    <dgm:cxn modelId="{3CD4108C-A63F-4207-9BF0-A7097526BC0A}" type="presParOf" srcId="{DED876A4-D088-4797-9B8C-5753346F595A}" destId="{41781825-841A-4F07-A10B-9E1F736EA761}" srcOrd="2" destOrd="0" presId="urn:microsoft.com/office/officeart/2018/2/layout/IconVerticalSolidList"/>
    <dgm:cxn modelId="{825BF9B5-3CB5-4BD0-A665-E229740B8F73}" type="presParOf" srcId="{DED876A4-D088-4797-9B8C-5753346F595A}" destId="{A8523624-9FD6-42EA-A704-CAEADF882DF0}" srcOrd="3" destOrd="0" presId="urn:microsoft.com/office/officeart/2018/2/layout/IconVerticalSolidList"/>
    <dgm:cxn modelId="{95953AF1-86C1-4380-9775-9F8CB8DC69C8}" type="presParOf" srcId="{6595CD67-0CCB-4DA1-B0E4-340841A7AD43}" destId="{CFD07AD2-C596-474D-9E54-2CEEDBF7CDAD}" srcOrd="1" destOrd="0" presId="urn:microsoft.com/office/officeart/2018/2/layout/IconVerticalSolidList"/>
    <dgm:cxn modelId="{CC748C0F-FC16-49E8-864B-1246C1A9D443}" type="presParOf" srcId="{6595CD67-0CCB-4DA1-B0E4-340841A7AD43}" destId="{B4A60C4F-4A7E-4C86-B90D-3DC9FE8FB043}" srcOrd="2" destOrd="0" presId="urn:microsoft.com/office/officeart/2018/2/layout/IconVerticalSolidList"/>
    <dgm:cxn modelId="{1C23E04B-F34F-4C08-A257-78792C569E5D}" type="presParOf" srcId="{B4A60C4F-4A7E-4C86-B90D-3DC9FE8FB043}" destId="{BC5A9B39-D3CA-4325-AB61-52082E730A47}" srcOrd="0" destOrd="0" presId="urn:microsoft.com/office/officeart/2018/2/layout/IconVerticalSolidList"/>
    <dgm:cxn modelId="{5FC45FF4-F8FA-4348-B5D8-FB450177A22E}" type="presParOf" srcId="{B4A60C4F-4A7E-4C86-B90D-3DC9FE8FB043}" destId="{B09D094B-F0B7-4F45-B5E6-12E1B5690D54}" srcOrd="1" destOrd="0" presId="urn:microsoft.com/office/officeart/2018/2/layout/IconVerticalSolidList"/>
    <dgm:cxn modelId="{32A94650-97A1-482B-AEBD-64C6B990902A}" type="presParOf" srcId="{B4A60C4F-4A7E-4C86-B90D-3DC9FE8FB043}" destId="{D27E5010-95E5-441C-9089-B85F20108E1D}" srcOrd="2" destOrd="0" presId="urn:microsoft.com/office/officeart/2018/2/layout/IconVerticalSolidList"/>
    <dgm:cxn modelId="{BF81FDB0-AD61-4772-92BF-1EF80262A8D4}" type="presParOf" srcId="{B4A60C4F-4A7E-4C86-B90D-3DC9FE8FB043}" destId="{6F8B7B73-2D3A-467B-A837-847FCB1BE3DA}" srcOrd="3" destOrd="0" presId="urn:microsoft.com/office/officeart/2018/2/layout/IconVerticalSolidList"/>
    <dgm:cxn modelId="{9EC5E2AD-EBB3-43B4-9A4E-CAB23723B621}" type="presParOf" srcId="{6595CD67-0CCB-4DA1-B0E4-340841A7AD43}" destId="{D9247B84-6232-41EA-AAEC-E645255AFAD5}" srcOrd="3" destOrd="0" presId="urn:microsoft.com/office/officeart/2018/2/layout/IconVerticalSolidList"/>
    <dgm:cxn modelId="{28D0AF38-A883-4FD3-B54F-05791EFC19AC}" type="presParOf" srcId="{6595CD67-0CCB-4DA1-B0E4-340841A7AD43}" destId="{0820DC50-ED9D-405D-A63B-0397F311AE71}" srcOrd="4" destOrd="0" presId="urn:microsoft.com/office/officeart/2018/2/layout/IconVerticalSolidList"/>
    <dgm:cxn modelId="{CA8FCB34-16FE-4B4C-860A-1C9D7DC026C6}" type="presParOf" srcId="{0820DC50-ED9D-405D-A63B-0397F311AE71}" destId="{35765448-B662-4F3D-A34D-B23E044884B8}" srcOrd="0" destOrd="0" presId="urn:microsoft.com/office/officeart/2018/2/layout/IconVerticalSolidList"/>
    <dgm:cxn modelId="{CFA3DED8-10B5-40DD-8067-0D1C99BC6257}" type="presParOf" srcId="{0820DC50-ED9D-405D-A63B-0397F311AE71}" destId="{B822C35A-A3AB-4621-8E66-C1788E3ADF52}" srcOrd="1" destOrd="0" presId="urn:microsoft.com/office/officeart/2018/2/layout/IconVerticalSolidList"/>
    <dgm:cxn modelId="{F2E42C2B-7B5B-4674-A130-CA3CFB1EA523}" type="presParOf" srcId="{0820DC50-ED9D-405D-A63B-0397F311AE71}" destId="{8AD9760F-39E5-4109-9EA9-98E0076A8D22}" srcOrd="2" destOrd="0" presId="urn:microsoft.com/office/officeart/2018/2/layout/IconVerticalSolidList"/>
    <dgm:cxn modelId="{5F783F50-813E-4570-BE04-A623076EDBB3}" type="presParOf" srcId="{0820DC50-ED9D-405D-A63B-0397F311AE71}" destId="{716D6B77-F7DC-41AF-9B73-825529451634}" srcOrd="3" destOrd="0" presId="urn:microsoft.com/office/officeart/2018/2/layout/IconVerticalSolidList"/>
    <dgm:cxn modelId="{9B1FF911-D800-42A9-BF79-5FEFDA2E2961}" type="presParOf" srcId="{6595CD67-0CCB-4DA1-B0E4-340841A7AD43}" destId="{30BDDF62-EA64-419E-964B-7D4A640099C5}" srcOrd="5" destOrd="0" presId="urn:microsoft.com/office/officeart/2018/2/layout/IconVerticalSolidList"/>
    <dgm:cxn modelId="{0510C389-DD3B-404B-B729-B717EE390558}" type="presParOf" srcId="{6595CD67-0CCB-4DA1-B0E4-340841A7AD43}" destId="{C2181384-D543-4477-BED8-A75EC1E015AB}" srcOrd="6" destOrd="0" presId="urn:microsoft.com/office/officeart/2018/2/layout/IconVerticalSolidList"/>
    <dgm:cxn modelId="{9706019D-EAEC-4B27-91C4-67CA47E73EBD}" type="presParOf" srcId="{C2181384-D543-4477-BED8-A75EC1E015AB}" destId="{4935DE74-91CE-4BE3-8F38-6D2342E6ACDA}" srcOrd="0" destOrd="0" presId="urn:microsoft.com/office/officeart/2018/2/layout/IconVerticalSolidList"/>
    <dgm:cxn modelId="{E8673F93-E965-4CA5-84B8-BDD566E6448E}" type="presParOf" srcId="{C2181384-D543-4477-BED8-A75EC1E015AB}" destId="{15406D1F-1BBC-45F5-BA40-B37FA1070261}" srcOrd="1" destOrd="0" presId="urn:microsoft.com/office/officeart/2018/2/layout/IconVerticalSolidList"/>
    <dgm:cxn modelId="{5C05615D-8EEE-4563-A8CC-B9E619B42EC5}" type="presParOf" srcId="{C2181384-D543-4477-BED8-A75EC1E015AB}" destId="{5FD0B8C7-6372-4A55-A81F-397B76C44B69}" srcOrd="2" destOrd="0" presId="urn:microsoft.com/office/officeart/2018/2/layout/IconVerticalSolidList"/>
    <dgm:cxn modelId="{FF28B625-F8E9-40F4-8B96-8066A5A1CCBC}" type="presParOf" srcId="{C2181384-D543-4477-BED8-A75EC1E015AB}" destId="{DAC086C8-4438-4F16-A86A-8FD78B3D5EF8}" srcOrd="3" destOrd="0" presId="urn:microsoft.com/office/officeart/2018/2/layout/IconVerticalSolidList"/>
    <dgm:cxn modelId="{558907E7-88BC-428C-A3BF-E396F4C4F648}" type="presParOf" srcId="{6595CD67-0CCB-4DA1-B0E4-340841A7AD43}" destId="{59DFD655-9A0D-4814-BD60-D7E3276ACA38}" srcOrd="7" destOrd="0" presId="urn:microsoft.com/office/officeart/2018/2/layout/IconVerticalSolidList"/>
    <dgm:cxn modelId="{5A3961E2-B7B5-4A02-BC29-B70030A11D5F}" type="presParOf" srcId="{6595CD67-0CCB-4DA1-B0E4-340841A7AD43}" destId="{E9B69990-E4BF-4A57-A201-46DA001952B7}" srcOrd="8" destOrd="0" presId="urn:microsoft.com/office/officeart/2018/2/layout/IconVerticalSolidList"/>
    <dgm:cxn modelId="{6EBF5F06-B1BC-43C0-BAE5-1593E4862C31}" type="presParOf" srcId="{E9B69990-E4BF-4A57-A201-46DA001952B7}" destId="{41F04427-D0B1-4973-82DE-7940A6ED80AE}" srcOrd="0" destOrd="0" presId="urn:microsoft.com/office/officeart/2018/2/layout/IconVerticalSolidList"/>
    <dgm:cxn modelId="{922B9EAC-0AD5-4BC6-9E53-4DE86B163BA1}" type="presParOf" srcId="{E9B69990-E4BF-4A57-A201-46DA001952B7}" destId="{CA236D7D-272B-4136-BA5C-8C6AC124261E}" srcOrd="1" destOrd="0" presId="urn:microsoft.com/office/officeart/2018/2/layout/IconVerticalSolidList"/>
    <dgm:cxn modelId="{2861D020-7506-4D1B-B273-B2DD986A76A7}" type="presParOf" srcId="{E9B69990-E4BF-4A57-A201-46DA001952B7}" destId="{CBAB0EA5-84A4-4A9E-ADFA-BF1A815C8809}" srcOrd="2" destOrd="0" presId="urn:microsoft.com/office/officeart/2018/2/layout/IconVerticalSolidList"/>
    <dgm:cxn modelId="{D918A1CC-18CC-4848-A575-2E861D8A43D8}" type="presParOf" srcId="{E9B69990-E4BF-4A57-A201-46DA001952B7}" destId="{BFB82FDC-368F-4F73-A8FB-542D88A66A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5021E-1FE2-4AD2-B0EC-99D11653C7D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B193C04-590C-4AC1-BE65-6AA2707C91CD}">
      <dgm:prSet custT="0"/>
      <dgm:spPr/>
      <dgm:t>
        <a:bodyPr/>
        <a:lstStyle/>
        <a:p>
          <a:pPr rtl="0"/>
          <a:r>
            <a:rPr lang="en-US" sz="1800" b="1"/>
            <a:t>Threat of New </a:t>
          </a:r>
          <a:r>
            <a:rPr lang="en-US" sz="1800" b="1">
              <a:latin typeface="Aptos Display" panose="02110004020202020204"/>
            </a:rPr>
            <a:t>entrants is Moderate:</a:t>
          </a:r>
          <a:r>
            <a:rPr lang="en-US" sz="1800">
              <a:latin typeface="Aptos Display" panose="02110004020202020204"/>
            </a:rPr>
            <a:t> High</a:t>
          </a:r>
          <a:r>
            <a:rPr lang="en-US" sz="1800"/>
            <a:t> capital needs and regulation limit entry, though reshoring incentives ease </a:t>
          </a:r>
          <a:r>
            <a:rPr lang="en-US" sz="1800">
              <a:latin typeface="Aptos Display" panose="02110004020202020204"/>
            </a:rPr>
            <a:t>the barriers</a:t>
          </a:r>
          <a:r>
            <a:rPr lang="en-US" sz="1800"/>
            <a:t>.</a:t>
          </a:r>
          <a:endParaRPr lang="en-US" sz="1800">
            <a:latin typeface="Aptos Display" panose="02110004020202020204"/>
          </a:endParaRPr>
        </a:p>
      </dgm:t>
    </dgm:pt>
    <dgm:pt modelId="{B68956F6-269B-4023-AFE5-98E29590CDE7}" type="parTrans" cxnId="{E9B265AD-F78A-47F8-A9BA-983328D5E945}">
      <dgm:prSet/>
      <dgm:spPr/>
      <dgm:t>
        <a:bodyPr/>
        <a:lstStyle/>
        <a:p>
          <a:endParaRPr lang="en-US"/>
        </a:p>
      </dgm:t>
    </dgm:pt>
    <dgm:pt modelId="{85F2EAFD-40C7-4175-8633-042A4B5A2D3F}" type="sibTrans" cxnId="{E9B265AD-F78A-47F8-A9BA-983328D5E945}">
      <dgm:prSet/>
      <dgm:spPr/>
      <dgm:t>
        <a:bodyPr/>
        <a:lstStyle/>
        <a:p>
          <a:endParaRPr lang="en-US"/>
        </a:p>
      </dgm:t>
    </dgm:pt>
    <dgm:pt modelId="{28870405-3E51-42AB-AE94-3562CE1C2D73}">
      <dgm:prSet/>
      <dgm:spPr/>
      <dgm:t>
        <a:bodyPr/>
        <a:lstStyle/>
        <a:p>
          <a:pPr rtl="0"/>
          <a:r>
            <a:rPr lang="en-US" b="1"/>
            <a:t>Supplier Power</a:t>
          </a:r>
          <a:r>
            <a:rPr lang="en-US" b="1">
              <a:latin typeface="Aptos Display" panose="02110004020202020204"/>
            </a:rPr>
            <a:t> is Moderate to High: </a:t>
          </a:r>
          <a:r>
            <a:rPr lang="en-US">
              <a:latin typeface="Aptos Display" panose="02110004020202020204"/>
            </a:rPr>
            <a:t>Dependence</a:t>
          </a:r>
          <a:r>
            <a:rPr lang="en-US"/>
            <a:t> on key materials and energy gives suppliers moderate-high leverage.</a:t>
          </a:r>
        </a:p>
      </dgm:t>
    </dgm:pt>
    <dgm:pt modelId="{F33668F6-841B-4AA7-910D-B46A273216AA}" type="parTrans" cxnId="{C3D7BC58-B912-48D8-B175-210A414E972D}">
      <dgm:prSet/>
      <dgm:spPr/>
      <dgm:t>
        <a:bodyPr/>
        <a:lstStyle/>
        <a:p>
          <a:endParaRPr lang="en-US"/>
        </a:p>
      </dgm:t>
    </dgm:pt>
    <dgm:pt modelId="{D45EEB8D-9B0D-46EE-B83E-5F21DD49BC5B}" type="sibTrans" cxnId="{C3D7BC58-B912-48D8-B175-210A414E972D}">
      <dgm:prSet/>
      <dgm:spPr/>
      <dgm:t>
        <a:bodyPr/>
        <a:lstStyle/>
        <a:p>
          <a:endParaRPr lang="en-US"/>
        </a:p>
      </dgm:t>
    </dgm:pt>
    <dgm:pt modelId="{6E91C62E-2CE6-4E24-A537-72E9B15224C8}">
      <dgm:prSet/>
      <dgm:spPr/>
      <dgm:t>
        <a:bodyPr/>
        <a:lstStyle/>
        <a:p>
          <a:pPr rtl="0"/>
          <a:r>
            <a:rPr lang="en-US" b="1"/>
            <a:t>Buyer Power</a:t>
          </a:r>
          <a:r>
            <a:rPr lang="en-US" b="1">
              <a:latin typeface="Aptos Display" panose="02110004020202020204"/>
            </a:rPr>
            <a:t> is High:</a:t>
          </a:r>
          <a:r>
            <a:rPr lang="en-US">
              <a:latin typeface="Aptos Display" panose="02110004020202020204"/>
            </a:rPr>
            <a:t> </a:t>
          </a:r>
          <a:r>
            <a:rPr lang="en-US"/>
            <a:t>Large industrial clients command strong pricing power due to volume purchasing.</a:t>
          </a:r>
        </a:p>
      </dgm:t>
    </dgm:pt>
    <dgm:pt modelId="{98FAA8DD-854C-40C4-9977-7BB78C354F3E}" type="parTrans" cxnId="{E2E79A99-60A0-46AF-B712-BBA1A9BE5C30}">
      <dgm:prSet/>
      <dgm:spPr/>
      <dgm:t>
        <a:bodyPr/>
        <a:lstStyle/>
        <a:p>
          <a:endParaRPr lang="en-US"/>
        </a:p>
      </dgm:t>
    </dgm:pt>
    <dgm:pt modelId="{9F085657-D6D9-4C73-821F-C045AAC52074}" type="sibTrans" cxnId="{E2E79A99-60A0-46AF-B712-BBA1A9BE5C30}">
      <dgm:prSet/>
      <dgm:spPr/>
      <dgm:t>
        <a:bodyPr/>
        <a:lstStyle/>
        <a:p>
          <a:endParaRPr lang="en-US"/>
        </a:p>
      </dgm:t>
    </dgm:pt>
    <dgm:pt modelId="{622D1356-82EC-44D9-A2F3-205B1488ACA6}">
      <dgm:prSet/>
      <dgm:spPr/>
      <dgm:t>
        <a:bodyPr/>
        <a:lstStyle/>
        <a:p>
          <a:pPr rtl="0"/>
          <a:r>
            <a:rPr lang="en-US" b="1"/>
            <a:t>Threat of Substitutes</a:t>
          </a:r>
          <a:r>
            <a:rPr lang="en-US" b="1">
              <a:latin typeface="Aptos Display" panose="02110004020202020204"/>
            </a:rPr>
            <a:t> is Low:</a:t>
          </a:r>
          <a:r>
            <a:rPr lang="en-US">
              <a:latin typeface="Aptos Display" panose="02110004020202020204"/>
            </a:rPr>
            <a:t> </a:t>
          </a:r>
          <a:r>
            <a:rPr lang="en-US"/>
            <a:t>Few direct alternatives, but new materials and tech pose gradual disruption risk.</a:t>
          </a:r>
        </a:p>
      </dgm:t>
    </dgm:pt>
    <dgm:pt modelId="{947618FA-2F52-43F4-8B81-CA715432D695}" type="parTrans" cxnId="{BB0E558A-7B5F-4D2E-BFB6-64A637D7A19C}">
      <dgm:prSet/>
      <dgm:spPr/>
      <dgm:t>
        <a:bodyPr/>
        <a:lstStyle/>
        <a:p>
          <a:endParaRPr lang="en-US"/>
        </a:p>
      </dgm:t>
    </dgm:pt>
    <dgm:pt modelId="{8E17A050-4F38-4617-9558-528B1D14EF62}" type="sibTrans" cxnId="{BB0E558A-7B5F-4D2E-BFB6-64A637D7A19C}">
      <dgm:prSet/>
      <dgm:spPr/>
      <dgm:t>
        <a:bodyPr/>
        <a:lstStyle/>
        <a:p>
          <a:endParaRPr lang="en-US"/>
        </a:p>
      </dgm:t>
    </dgm:pt>
    <dgm:pt modelId="{D23652B4-C285-439C-A78E-FA0C3CDE2C86}">
      <dgm:prSet/>
      <dgm:spPr/>
      <dgm:t>
        <a:bodyPr/>
        <a:lstStyle/>
        <a:p>
          <a:pPr rtl="0"/>
          <a:r>
            <a:rPr lang="en-US" b="1"/>
            <a:t>Industry </a:t>
          </a:r>
          <a:r>
            <a:rPr lang="en-US" b="1">
              <a:latin typeface="Aptos Display" panose="02110004020202020204"/>
            </a:rPr>
            <a:t>Competition is High:</a:t>
          </a:r>
          <a:r>
            <a:rPr lang="en-US">
              <a:latin typeface="Aptos Display" panose="02110004020202020204"/>
            </a:rPr>
            <a:t>  </a:t>
          </a:r>
          <a:r>
            <a:rPr lang="en-US"/>
            <a:t>Intense global competition and thin margins drive efficiency and innovation focus.</a:t>
          </a:r>
        </a:p>
      </dgm:t>
    </dgm:pt>
    <dgm:pt modelId="{3F173028-D678-4D05-95A2-5232BC620E9D}" type="parTrans" cxnId="{BEB6BABF-59A4-47CE-9811-38545BBEF9C2}">
      <dgm:prSet/>
      <dgm:spPr/>
      <dgm:t>
        <a:bodyPr/>
        <a:lstStyle/>
        <a:p>
          <a:endParaRPr lang="en-US"/>
        </a:p>
      </dgm:t>
    </dgm:pt>
    <dgm:pt modelId="{2730DB05-89ED-468A-A74F-0064AECD3F67}" type="sibTrans" cxnId="{BEB6BABF-59A4-47CE-9811-38545BBEF9C2}">
      <dgm:prSet/>
      <dgm:spPr/>
      <dgm:t>
        <a:bodyPr/>
        <a:lstStyle/>
        <a:p>
          <a:endParaRPr lang="en-US"/>
        </a:p>
      </dgm:t>
    </dgm:pt>
    <dgm:pt modelId="{130E0A76-F64A-4E0B-A53F-4AEDED37C076}" type="pres">
      <dgm:prSet presAssocID="{A675021E-1FE2-4AD2-B0EC-99D11653C7D3}" presName="diagram" presStyleCnt="0">
        <dgm:presLayoutVars>
          <dgm:dir/>
          <dgm:resizeHandles val="exact"/>
        </dgm:presLayoutVars>
      </dgm:prSet>
      <dgm:spPr/>
    </dgm:pt>
    <dgm:pt modelId="{8EB8940F-2A56-44A4-8BA1-39DCF4456C2A}" type="pres">
      <dgm:prSet presAssocID="{FB193C04-590C-4AC1-BE65-6AA2707C91CD}" presName="node" presStyleLbl="node1" presStyleIdx="0" presStyleCnt="5">
        <dgm:presLayoutVars>
          <dgm:bulletEnabled val="1"/>
        </dgm:presLayoutVars>
      </dgm:prSet>
      <dgm:spPr/>
    </dgm:pt>
    <dgm:pt modelId="{FD8F5957-26E0-4171-A11D-5B69D8125CF7}" type="pres">
      <dgm:prSet presAssocID="{85F2EAFD-40C7-4175-8633-042A4B5A2D3F}" presName="sibTrans" presStyleCnt="0"/>
      <dgm:spPr/>
    </dgm:pt>
    <dgm:pt modelId="{3F653EB2-1BB0-46D4-B31A-5434DF4B1A6A}" type="pres">
      <dgm:prSet presAssocID="{28870405-3E51-42AB-AE94-3562CE1C2D73}" presName="node" presStyleLbl="node1" presStyleIdx="1" presStyleCnt="5">
        <dgm:presLayoutVars>
          <dgm:bulletEnabled val="1"/>
        </dgm:presLayoutVars>
      </dgm:prSet>
      <dgm:spPr/>
    </dgm:pt>
    <dgm:pt modelId="{4B75E51F-66A6-4948-9788-0FC7D3922FB2}" type="pres">
      <dgm:prSet presAssocID="{D45EEB8D-9B0D-46EE-B83E-5F21DD49BC5B}" presName="sibTrans" presStyleCnt="0"/>
      <dgm:spPr/>
    </dgm:pt>
    <dgm:pt modelId="{D35C1D92-9F10-4BFE-82A3-BF1093BE8B32}" type="pres">
      <dgm:prSet presAssocID="{6E91C62E-2CE6-4E24-A537-72E9B15224C8}" presName="node" presStyleLbl="node1" presStyleIdx="2" presStyleCnt="5">
        <dgm:presLayoutVars>
          <dgm:bulletEnabled val="1"/>
        </dgm:presLayoutVars>
      </dgm:prSet>
      <dgm:spPr/>
    </dgm:pt>
    <dgm:pt modelId="{A5F7425E-7BC8-4C7F-8668-3F3C81A11FCC}" type="pres">
      <dgm:prSet presAssocID="{9F085657-D6D9-4C73-821F-C045AAC52074}" presName="sibTrans" presStyleCnt="0"/>
      <dgm:spPr/>
    </dgm:pt>
    <dgm:pt modelId="{AAE1777B-F162-470B-B1AB-829872200D38}" type="pres">
      <dgm:prSet presAssocID="{622D1356-82EC-44D9-A2F3-205B1488ACA6}" presName="node" presStyleLbl="node1" presStyleIdx="3" presStyleCnt="5">
        <dgm:presLayoutVars>
          <dgm:bulletEnabled val="1"/>
        </dgm:presLayoutVars>
      </dgm:prSet>
      <dgm:spPr/>
    </dgm:pt>
    <dgm:pt modelId="{74DD8BEF-363B-4D0C-BB27-0F0D1AAC113F}" type="pres">
      <dgm:prSet presAssocID="{8E17A050-4F38-4617-9558-528B1D14EF62}" presName="sibTrans" presStyleCnt="0"/>
      <dgm:spPr/>
    </dgm:pt>
    <dgm:pt modelId="{F4F1E9B5-6096-4A3D-A6E8-EBC8FE0D4FB9}" type="pres">
      <dgm:prSet presAssocID="{D23652B4-C285-439C-A78E-FA0C3CDE2C86}" presName="node" presStyleLbl="node1" presStyleIdx="4" presStyleCnt="5">
        <dgm:presLayoutVars>
          <dgm:bulletEnabled val="1"/>
        </dgm:presLayoutVars>
      </dgm:prSet>
      <dgm:spPr/>
    </dgm:pt>
  </dgm:ptLst>
  <dgm:cxnLst>
    <dgm:cxn modelId="{77D73913-524E-4208-A5D1-D60B2231AA79}" type="presOf" srcId="{622D1356-82EC-44D9-A2F3-205B1488ACA6}" destId="{AAE1777B-F162-470B-B1AB-829872200D38}" srcOrd="0" destOrd="0" presId="urn:microsoft.com/office/officeart/2005/8/layout/default"/>
    <dgm:cxn modelId="{C4C94A63-AC98-44BD-9624-EDB7AB751CB5}" type="presOf" srcId="{6E91C62E-2CE6-4E24-A537-72E9B15224C8}" destId="{D35C1D92-9F10-4BFE-82A3-BF1093BE8B32}" srcOrd="0" destOrd="0" presId="urn:microsoft.com/office/officeart/2005/8/layout/default"/>
    <dgm:cxn modelId="{87728174-1939-4D21-B3AC-53ED5F764A6E}" type="presOf" srcId="{A675021E-1FE2-4AD2-B0EC-99D11653C7D3}" destId="{130E0A76-F64A-4E0B-A53F-4AEDED37C076}" srcOrd="0" destOrd="0" presId="urn:microsoft.com/office/officeart/2005/8/layout/default"/>
    <dgm:cxn modelId="{C3D7BC58-B912-48D8-B175-210A414E972D}" srcId="{A675021E-1FE2-4AD2-B0EC-99D11653C7D3}" destId="{28870405-3E51-42AB-AE94-3562CE1C2D73}" srcOrd="1" destOrd="0" parTransId="{F33668F6-841B-4AA7-910D-B46A273216AA}" sibTransId="{D45EEB8D-9B0D-46EE-B83E-5F21DD49BC5B}"/>
    <dgm:cxn modelId="{D3684C85-319F-4B7F-90B9-342DDB984BC7}" type="presOf" srcId="{D23652B4-C285-439C-A78E-FA0C3CDE2C86}" destId="{F4F1E9B5-6096-4A3D-A6E8-EBC8FE0D4FB9}" srcOrd="0" destOrd="0" presId="urn:microsoft.com/office/officeart/2005/8/layout/default"/>
    <dgm:cxn modelId="{BB0E558A-7B5F-4D2E-BFB6-64A637D7A19C}" srcId="{A675021E-1FE2-4AD2-B0EC-99D11653C7D3}" destId="{622D1356-82EC-44D9-A2F3-205B1488ACA6}" srcOrd="3" destOrd="0" parTransId="{947618FA-2F52-43F4-8B81-CA715432D695}" sibTransId="{8E17A050-4F38-4617-9558-528B1D14EF62}"/>
    <dgm:cxn modelId="{E2E79A99-60A0-46AF-B712-BBA1A9BE5C30}" srcId="{A675021E-1FE2-4AD2-B0EC-99D11653C7D3}" destId="{6E91C62E-2CE6-4E24-A537-72E9B15224C8}" srcOrd="2" destOrd="0" parTransId="{98FAA8DD-854C-40C4-9977-7BB78C354F3E}" sibTransId="{9F085657-D6D9-4C73-821F-C045AAC52074}"/>
    <dgm:cxn modelId="{C9EEDDAA-B733-4F2E-8AFD-D1E55611A322}" type="presOf" srcId="{FB193C04-590C-4AC1-BE65-6AA2707C91CD}" destId="{8EB8940F-2A56-44A4-8BA1-39DCF4456C2A}" srcOrd="0" destOrd="0" presId="urn:microsoft.com/office/officeart/2005/8/layout/default"/>
    <dgm:cxn modelId="{E9B265AD-F78A-47F8-A9BA-983328D5E945}" srcId="{A675021E-1FE2-4AD2-B0EC-99D11653C7D3}" destId="{FB193C04-590C-4AC1-BE65-6AA2707C91CD}" srcOrd="0" destOrd="0" parTransId="{B68956F6-269B-4023-AFE5-98E29590CDE7}" sibTransId="{85F2EAFD-40C7-4175-8633-042A4B5A2D3F}"/>
    <dgm:cxn modelId="{BEB6BABF-59A4-47CE-9811-38545BBEF9C2}" srcId="{A675021E-1FE2-4AD2-B0EC-99D11653C7D3}" destId="{D23652B4-C285-439C-A78E-FA0C3CDE2C86}" srcOrd="4" destOrd="0" parTransId="{3F173028-D678-4D05-95A2-5232BC620E9D}" sibTransId="{2730DB05-89ED-468A-A74F-0064AECD3F67}"/>
    <dgm:cxn modelId="{4E092BD7-B79D-4997-9AA1-F1B923016B76}" type="presOf" srcId="{28870405-3E51-42AB-AE94-3562CE1C2D73}" destId="{3F653EB2-1BB0-46D4-B31A-5434DF4B1A6A}" srcOrd="0" destOrd="0" presId="urn:microsoft.com/office/officeart/2005/8/layout/default"/>
    <dgm:cxn modelId="{141FB040-BC9B-4798-9ECF-076070D81B1C}" type="presParOf" srcId="{130E0A76-F64A-4E0B-A53F-4AEDED37C076}" destId="{8EB8940F-2A56-44A4-8BA1-39DCF4456C2A}" srcOrd="0" destOrd="0" presId="urn:microsoft.com/office/officeart/2005/8/layout/default"/>
    <dgm:cxn modelId="{E8BF5290-4CC0-41F3-BE38-470C01119AA2}" type="presParOf" srcId="{130E0A76-F64A-4E0B-A53F-4AEDED37C076}" destId="{FD8F5957-26E0-4171-A11D-5B69D8125CF7}" srcOrd="1" destOrd="0" presId="urn:microsoft.com/office/officeart/2005/8/layout/default"/>
    <dgm:cxn modelId="{74276DC9-9773-45B8-ABE0-170649937DC3}" type="presParOf" srcId="{130E0A76-F64A-4E0B-A53F-4AEDED37C076}" destId="{3F653EB2-1BB0-46D4-B31A-5434DF4B1A6A}" srcOrd="2" destOrd="0" presId="urn:microsoft.com/office/officeart/2005/8/layout/default"/>
    <dgm:cxn modelId="{7CE81C62-4C90-4E00-9CA8-E237E71D6C91}" type="presParOf" srcId="{130E0A76-F64A-4E0B-A53F-4AEDED37C076}" destId="{4B75E51F-66A6-4948-9788-0FC7D3922FB2}" srcOrd="3" destOrd="0" presId="urn:microsoft.com/office/officeart/2005/8/layout/default"/>
    <dgm:cxn modelId="{1BF69D55-7882-43E9-A985-007971E1635D}" type="presParOf" srcId="{130E0A76-F64A-4E0B-A53F-4AEDED37C076}" destId="{D35C1D92-9F10-4BFE-82A3-BF1093BE8B32}" srcOrd="4" destOrd="0" presId="urn:microsoft.com/office/officeart/2005/8/layout/default"/>
    <dgm:cxn modelId="{B2816CC1-916E-4564-9509-433B263E3C49}" type="presParOf" srcId="{130E0A76-F64A-4E0B-A53F-4AEDED37C076}" destId="{A5F7425E-7BC8-4C7F-8668-3F3C81A11FCC}" srcOrd="5" destOrd="0" presId="urn:microsoft.com/office/officeart/2005/8/layout/default"/>
    <dgm:cxn modelId="{EA603F22-638A-4F26-B47F-35775208C3BF}" type="presParOf" srcId="{130E0A76-F64A-4E0B-A53F-4AEDED37C076}" destId="{AAE1777B-F162-470B-B1AB-829872200D38}" srcOrd="6" destOrd="0" presId="urn:microsoft.com/office/officeart/2005/8/layout/default"/>
    <dgm:cxn modelId="{1089F815-CE06-4F01-802D-B33AD0741C8B}" type="presParOf" srcId="{130E0A76-F64A-4E0B-A53F-4AEDED37C076}" destId="{74DD8BEF-363B-4D0C-BB27-0F0D1AAC113F}" srcOrd="7" destOrd="0" presId="urn:microsoft.com/office/officeart/2005/8/layout/default"/>
    <dgm:cxn modelId="{6C5A4B15-DF39-46CC-A643-754C5813E705}" type="presParOf" srcId="{130E0A76-F64A-4E0B-A53F-4AEDED37C076}" destId="{F4F1E9B5-6096-4A3D-A6E8-EBC8FE0D4F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392BF-FE33-49E6-8CB7-453579B186FD}">
      <dsp:nvSpPr>
        <dsp:cNvPr id="0" name=""/>
        <dsp:cNvSpPr/>
      </dsp:nvSpPr>
      <dsp:spPr>
        <a:xfrm>
          <a:off x="0" y="3399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DDCE-E5F4-48AB-82F8-B40B3A7793F1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23624-9FD6-42EA-A704-CAEADF882DF0}">
      <dsp:nvSpPr>
        <dsp:cNvPr id="0" name=""/>
        <dsp:cNvSpPr/>
      </dsp:nvSpPr>
      <dsp:spPr>
        <a:xfrm>
          <a:off x="836323" y="3399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Structure:</a:t>
          </a:r>
        </a:p>
      </dsp:txBody>
      <dsp:txXfrm>
        <a:off x="836323" y="3399"/>
        <a:ext cx="4345276" cy="724089"/>
      </dsp:txXfrm>
    </dsp:sp>
    <dsp:sp modelId="{167CB684-DD95-41AB-8565-174D009D0BA6}">
      <dsp:nvSpPr>
        <dsp:cNvPr id="0" name=""/>
        <dsp:cNvSpPr/>
      </dsp:nvSpPr>
      <dsp:spPr>
        <a:xfrm>
          <a:off x="0" y="908511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BE69B-E441-49AE-9CA9-A52131B1BE46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2F424-017B-4BC8-8334-E2714EFD54A9}">
      <dsp:nvSpPr>
        <dsp:cNvPr id="0" name=""/>
        <dsp:cNvSpPr/>
      </dsp:nvSpPr>
      <dsp:spPr>
        <a:xfrm>
          <a:off x="836323" y="908511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industry is diversified, mix of manufacturing, logistics, and capital goods</a:t>
          </a:r>
        </a:p>
      </dsp:txBody>
      <dsp:txXfrm>
        <a:off x="836323" y="908511"/>
        <a:ext cx="4345276" cy="724089"/>
      </dsp:txXfrm>
    </dsp:sp>
    <dsp:sp modelId="{64A5B237-59E7-49BD-A1C0-8B260C12E3B8}">
      <dsp:nvSpPr>
        <dsp:cNvPr id="0" name=""/>
        <dsp:cNvSpPr/>
      </dsp:nvSpPr>
      <dsp:spPr>
        <a:xfrm>
          <a:off x="0" y="1813624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C1949-E9C8-4BC4-A79D-D52B62BD04F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4BAD9-E71C-441A-BEAD-0103951AD474}">
      <dsp:nvSpPr>
        <dsp:cNvPr id="0" name=""/>
        <dsp:cNvSpPr/>
      </dsp:nvSpPr>
      <dsp:spPr>
        <a:xfrm>
          <a:off x="836323" y="1813624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Lot of Mature companies</a:t>
          </a:r>
        </a:p>
      </dsp:txBody>
      <dsp:txXfrm>
        <a:off x="836323" y="1813624"/>
        <a:ext cx="4345276" cy="724089"/>
      </dsp:txXfrm>
    </dsp:sp>
    <dsp:sp modelId="{2B59DF3F-4010-4DF7-B462-4ADBA0045FE5}">
      <dsp:nvSpPr>
        <dsp:cNvPr id="0" name=""/>
        <dsp:cNvSpPr/>
      </dsp:nvSpPr>
      <dsp:spPr>
        <a:xfrm>
          <a:off x="0" y="2718736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81380-C6CE-47BB-AFA0-63C5D014FC15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434F9-9236-4F63-B5F0-5C02DE7A4D26}">
      <dsp:nvSpPr>
        <dsp:cNvPr id="0" name=""/>
        <dsp:cNvSpPr/>
      </dsp:nvSpPr>
      <dsp:spPr>
        <a:xfrm>
          <a:off x="836323" y="2718736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Capital Intensive and cyclical</a:t>
          </a:r>
        </a:p>
      </dsp:txBody>
      <dsp:txXfrm>
        <a:off x="836323" y="2718736"/>
        <a:ext cx="4345276" cy="724089"/>
      </dsp:txXfrm>
    </dsp:sp>
    <dsp:sp modelId="{01836786-A4DD-4FF7-96DF-75FDCC891836}">
      <dsp:nvSpPr>
        <dsp:cNvPr id="0" name=""/>
        <dsp:cNvSpPr/>
      </dsp:nvSpPr>
      <dsp:spPr>
        <a:xfrm>
          <a:off x="0" y="3623848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E0187-C4A6-4D5C-86B8-783DCB9DB56D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A906B-0A8F-481B-8DE7-EFB99A44AFA1}">
      <dsp:nvSpPr>
        <dsp:cNvPr id="0" name=""/>
        <dsp:cNvSpPr/>
      </dsp:nvSpPr>
      <dsp:spPr>
        <a:xfrm>
          <a:off x="836323" y="3623848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Demand tied to GDP</a:t>
          </a:r>
        </a:p>
      </dsp:txBody>
      <dsp:txXfrm>
        <a:off x="836323" y="3623848"/>
        <a:ext cx="4345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392BF-FE33-49E6-8CB7-453579B186FD}">
      <dsp:nvSpPr>
        <dsp:cNvPr id="0" name=""/>
        <dsp:cNvSpPr/>
      </dsp:nvSpPr>
      <dsp:spPr>
        <a:xfrm>
          <a:off x="0" y="3399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DDCE-E5F4-48AB-82F8-B40B3A7793F1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23624-9FD6-42EA-A704-CAEADF882DF0}">
      <dsp:nvSpPr>
        <dsp:cNvPr id="0" name=""/>
        <dsp:cNvSpPr/>
      </dsp:nvSpPr>
      <dsp:spPr>
        <a:xfrm>
          <a:off x="836323" y="3399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Key Drivers:</a:t>
          </a:r>
        </a:p>
      </dsp:txBody>
      <dsp:txXfrm>
        <a:off x="836323" y="3399"/>
        <a:ext cx="4345276" cy="724089"/>
      </dsp:txXfrm>
    </dsp:sp>
    <dsp:sp modelId="{BC5A9B39-D3CA-4325-AB61-52082E730A47}">
      <dsp:nvSpPr>
        <dsp:cNvPr id="0" name=""/>
        <dsp:cNvSpPr/>
      </dsp:nvSpPr>
      <dsp:spPr>
        <a:xfrm>
          <a:off x="0" y="908511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D094B-F0B7-4F45-B5E6-12E1B5690D54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B7B73-2D3A-467B-A837-847FCB1BE3DA}">
      <dsp:nvSpPr>
        <dsp:cNvPr id="0" name=""/>
        <dsp:cNvSpPr/>
      </dsp:nvSpPr>
      <dsp:spPr>
        <a:xfrm>
          <a:off x="836323" y="908511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ea typeface="Calibri"/>
              <a:cs typeface="Calibri"/>
            </a:rPr>
            <a:t>Technology, Automation, AI, and robotics to improve efficiency</a:t>
          </a:r>
        </a:p>
      </dsp:txBody>
      <dsp:txXfrm>
        <a:off x="836323" y="908511"/>
        <a:ext cx="4345276" cy="724089"/>
      </dsp:txXfrm>
    </dsp:sp>
    <dsp:sp modelId="{35765448-B662-4F3D-A34D-B23E044884B8}">
      <dsp:nvSpPr>
        <dsp:cNvPr id="0" name=""/>
        <dsp:cNvSpPr/>
      </dsp:nvSpPr>
      <dsp:spPr>
        <a:xfrm>
          <a:off x="0" y="1813624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2C35A-A3AB-4621-8E66-C1788E3ADF52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D6B77-F7DC-41AF-9B73-825529451634}">
      <dsp:nvSpPr>
        <dsp:cNvPr id="0" name=""/>
        <dsp:cNvSpPr/>
      </dsp:nvSpPr>
      <dsp:spPr>
        <a:xfrm>
          <a:off x="836323" y="1813624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Energy &amp; raw materials affect this industry</a:t>
          </a:r>
        </a:p>
      </dsp:txBody>
      <dsp:txXfrm>
        <a:off x="836323" y="1813624"/>
        <a:ext cx="4345276" cy="724089"/>
      </dsp:txXfrm>
    </dsp:sp>
    <dsp:sp modelId="{4935DE74-91CE-4BE3-8F38-6D2342E6ACDA}">
      <dsp:nvSpPr>
        <dsp:cNvPr id="0" name=""/>
        <dsp:cNvSpPr/>
      </dsp:nvSpPr>
      <dsp:spPr>
        <a:xfrm>
          <a:off x="0" y="2718736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06D1F-1BBC-45F5-BA40-B37FA107026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086C8-4438-4F16-A86A-8FD78B3D5EF8}">
      <dsp:nvSpPr>
        <dsp:cNvPr id="0" name=""/>
        <dsp:cNvSpPr/>
      </dsp:nvSpPr>
      <dsp:spPr>
        <a:xfrm>
          <a:off x="836323" y="2718736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Tariffs have affected this industry as well especially supply side</a:t>
          </a:r>
        </a:p>
      </dsp:txBody>
      <dsp:txXfrm>
        <a:off x="836323" y="2718736"/>
        <a:ext cx="4345276" cy="724089"/>
      </dsp:txXfrm>
    </dsp:sp>
    <dsp:sp modelId="{41F04427-D0B1-4973-82DE-7940A6ED80AE}">
      <dsp:nvSpPr>
        <dsp:cNvPr id="0" name=""/>
        <dsp:cNvSpPr/>
      </dsp:nvSpPr>
      <dsp:spPr>
        <a:xfrm>
          <a:off x="0" y="3623848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36D7D-272B-4136-BA5C-8C6AC124261E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82FDC-368F-4F73-A8FB-542D88A66AF6}">
      <dsp:nvSpPr>
        <dsp:cNvPr id="0" name=""/>
        <dsp:cNvSpPr/>
      </dsp:nvSpPr>
      <dsp:spPr>
        <a:xfrm>
          <a:off x="836323" y="3623848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Companies becoming more sustainable</a:t>
          </a:r>
        </a:p>
      </dsp:txBody>
      <dsp:txXfrm>
        <a:off x="836323" y="3623848"/>
        <a:ext cx="4345276" cy="72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940F-2A56-44A4-8BA1-39DCF4456C2A}">
      <dsp:nvSpPr>
        <dsp:cNvPr id="0" name=""/>
        <dsp:cNvSpPr/>
      </dsp:nvSpPr>
      <dsp:spPr>
        <a:xfrm>
          <a:off x="323515" y="2474"/>
          <a:ext cx="3115914" cy="1869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Threat of New </a:t>
          </a:r>
          <a:r>
            <a:rPr lang="en-US" sz="2000" b="1" kern="1200">
              <a:latin typeface="Aptos Display" panose="02110004020202020204"/>
            </a:rPr>
            <a:t>entrants is Moderate:</a:t>
          </a:r>
          <a:r>
            <a:rPr lang="en-US" sz="2000" kern="1200">
              <a:latin typeface="Aptos Display" panose="02110004020202020204"/>
            </a:rPr>
            <a:t> High</a:t>
          </a:r>
          <a:r>
            <a:rPr lang="en-US" sz="2000" kern="1200"/>
            <a:t> capital needs and regulation limit entry, though reshoring incentives ease </a:t>
          </a:r>
          <a:r>
            <a:rPr lang="en-US" sz="2000" kern="1200">
              <a:latin typeface="Aptos Display" panose="02110004020202020204"/>
            </a:rPr>
            <a:t>the barriers</a:t>
          </a:r>
          <a:r>
            <a:rPr lang="en-US" sz="2000" kern="1200"/>
            <a:t>.</a:t>
          </a:r>
          <a:endParaRPr lang="en-US" sz="2000" kern="1200">
            <a:latin typeface="Aptos Display" panose="02110004020202020204"/>
          </a:endParaRPr>
        </a:p>
      </dsp:txBody>
      <dsp:txXfrm>
        <a:off x="323515" y="2474"/>
        <a:ext cx="3115914" cy="1869548"/>
      </dsp:txXfrm>
    </dsp:sp>
    <dsp:sp modelId="{3F653EB2-1BB0-46D4-B31A-5434DF4B1A6A}">
      <dsp:nvSpPr>
        <dsp:cNvPr id="0" name=""/>
        <dsp:cNvSpPr/>
      </dsp:nvSpPr>
      <dsp:spPr>
        <a:xfrm>
          <a:off x="3751021" y="2474"/>
          <a:ext cx="3115914" cy="1869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Supplier Power</a:t>
          </a:r>
          <a:r>
            <a:rPr lang="en-US" sz="2000" b="1" kern="1200">
              <a:latin typeface="Aptos Display" panose="02110004020202020204"/>
            </a:rPr>
            <a:t> is Moderate to High: </a:t>
          </a:r>
          <a:r>
            <a:rPr lang="en-US" sz="2000" kern="1200">
              <a:latin typeface="Aptos Display" panose="02110004020202020204"/>
            </a:rPr>
            <a:t>Dependence</a:t>
          </a:r>
          <a:r>
            <a:rPr lang="en-US" sz="2000" kern="1200"/>
            <a:t> on key materials and energy gives suppliers moderate-high leverage.</a:t>
          </a:r>
        </a:p>
      </dsp:txBody>
      <dsp:txXfrm>
        <a:off x="3751021" y="2474"/>
        <a:ext cx="3115914" cy="1869548"/>
      </dsp:txXfrm>
    </dsp:sp>
    <dsp:sp modelId="{D35C1D92-9F10-4BFE-82A3-BF1093BE8B32}">
      <dsp:nvSpPr>
        <dsp:cNvPr id="0" name=""/>
        <dsp:cNvSpPr/>
      </dsp:nvSpPr>
      <dsp:spPr>
        <a:xfrm>
          <a:off x="7178527" y="2474"/>
          <a:ext cx="3115914" cy="1869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Buyer Power</a:t>
          </a:r>
          <a:r>
            <a:rPr lang="en-US" sz="2000" b="1" kern="1200">
              <a:latin typeface="Aptos Display" panose="02110004020202020204"/>
            </a:rPr>
            <a:t> is High:</a:t>
          </a:r>
          <a:r>
            <a:rPr lang="en-US" sz="2000" kern="1200">
              <a:latin typeface="Aptos Display" panose="02110004020202020204"/>
            </a:rPr>
            <a:t> </a:t>
          </a:r>
          <a:r>
            <a:rPr lang="en-US" sz="2000" kern="1200"/>
            <a:t>Large industrial clients command strong pricing power due to volume purchasing.</a:t>
          </a:r>
        </a:p>
      </dsp:txBody>
      <dsp:txXfrm>
        <a:off x="7178527" y="2474"/>
        <a:ext cx="3115914" cy="1869548"/>
      </dsp:txXfrm>
    </dsp:sp>
    <dsp:sp modelId="{AAE1777B-F162-470B-B1AB-829872200D38}">
      <dsp:nvSpPr>
        <dsp:cNvPr id="0" name=""/>
        <dsp:cNvSpPr/>
      </dsp:nvSpPr>
      <dsp:spPr>
        <a:xfrm>
          <a:off x="2037268" y="2183614"/>
          <a:ext cx="3115914" cy="1869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Threat of Substitutes</a:t>
          </a:r>
          <a:r>
            <a:rPr lang="en-US" sz="2000" b="1" kern="1200">
              <a:latin typeface="Aptos Display" panose="02110004020202020204"/>
            </a:rPr>
            <a:t> is Low:</a:t>
          </a:r>
          <a:r>
            <a:rPr lang="en-US" sz="2000" kern="1200">
              <a:latin typeface="Aptos Display" panose="02110004020202020204"/>
            </a:rPr>
            <a:t> </a:t>
          </a:r>
          <a:r>
            <a:rPr lang="en-US" sz="2000" kern="1200"/>
            <a:t>Few direct alternatives, but new materials and tech pose gradual disruption risk.</a:t>
          </a:r>
        </a:p>
      </dsp:txBody>
      <dsp:txXfrm>
        <a:off x="2037268" y="2183614"/>
        <a:ext cx="3115914" cy="1869548"/>
      </dsp:txXfrm>
    </dsp:sp>
    <dsp:sp modelId="{F4F1E9B5-6096-4A3D-A6E8-EBC8FE0D4FB9}">
      <dsp:nvSpPr>
        <dsp:cNvPr id="0" name=""/>
        <dsp:cNvSpPr/>
      </dsp:nvSpPr>
      <dsp:spPr>
        <a:xfrm>
          <a:off x="5464774" y="2183614"/>
          <a:ext cx="3115914" cy="1869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Industry </a:t>
          </a:r>
          <a:r>
            <a:rPr lang="en-US" sz="2000" b="1" kern="1200">
              <a:latin typeface="Aptos Display" panose="02110004020202020204"/>
            </a:rPr>
            <a:t>Competition is High:</a:t>
          </a:r>
          <a:r>
            <a:rPr lang="en-US" sz="2000" kern="1200">
              <a:latin typeface="Aptos Display" panose="02110004020202020204"/>
            </a:rPr>
            <a:t>  </a:t>
          </a:r>
          <a:r>
            <a:rPr lang="en-US" sz="2000" kern="1200"/>
            <a:t>Intense global competition and thin margins drive efficiency and innovation focus.</a:t>
          </a:r>
        </a:p>
      </dsp:txBody>
      <dsp:txXfrm>
        <a:off x="5464774" y="2183614"/>
        <a:ext cx="3115914" cy="186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04T19:45:27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12912 2433 16383 0 0,'6'6'0'0'0,"10"11"0"0"0,4 6 0 0 0,6 4 0 0 0,2 4 0 0 0,1 0 0 0 0,-3-2 0 0 0,-3-4 0 0 0,-2-3 0 0 0,-3-1 0 0 0,0-3 0 0 0,-2 0 0 0 0,0-1 0 0 0,-1 0 0 0 0,1 0 0 0 0,0 0 0 0 0,0 0 0 0 0,0 1 0 0 0,0-1 0 0 0,0 1 0 0 0,0-1 0 0 0,3 4 0 0 0,1 0 0 0 0,0 1 0 0 0,4 4 0 0 0,5 5 0 0 0,2 3 0 0 0,1 1 0 0 0,7 7 0 0 0,-1-1 0 0 0,-2-1 0 0 0,0-2 0 0 0,1 2 0 0 0,0 0 0 0 0,-4-4 0 0 0,1 2 0 0 0,1-1 0 0 0,-1 0 0 0 0,-3-4 0 0 0,-2-1 0 0 0,3 3 0 0 0,2 2 0 0 0,-3-4 0 0 0,-3-3 0 0 0,-5-4 0 0 0,-2-4 0 0 0,-3-2 0 0 0,-1-2 0 0 0,2 3 0 0 0,0-1 0 0 0,0 1 0 0 0,2 2 0 0 0,0 0 0 0 0,5 5 0 0 0,1 1 0 0 0,1 2 0 0 0,-1-2 0 0 0,3 3 0 0 0,1 3 0 0 0,2 0 0 0 0,-2-2 0 0 0,1 3 0 0 0,-1-3 0 0 0,2 2 0 0 0,1 2 0 0 0,5 6 0 0 0,0-1 0 0 0,-2-2 0 0 0,1 1 0 0 0,0 0 0 0 0,-2-1 0 0 0,2 1 0 0 0,3 3 0 0 0,-3-3 0 0 0,0 1 0 0 0,-1-2 0 0 0,-3-3 0 0 0,-3-4 0 0 0,-1 0 0 0 0,-2-3 0 0 0,2 2 0 0 0,-2-1 0 0 0,3 3 0 0 0,5 5 0 0 0,1 1 0 0 0,3 4 0 0 0,0-1 0 0 0,2 2 0 0 0,-1 0 0 0 0,-5-6 0 0 0,-3-3 0 0 0,2 1 0 0 0,-1 1 0 0 0,6 5 0 0 0,1 2 0 0 0,5 4 0 0 0,6 7 0 0 0,-1 0 0 0 0,-1-2 0 0 0,0 0 0 0 0,-1 0 0 0 0,-3-4 0 0 0,-3-4 0 0 0,-2-2 0 0 0,-2-1 0 0 0,1 1 0 0 0,5 4 0 0 0,0 0 0 0 0,3 5 0 0 0,5 4 0 0 0,1 2 0 0 0,6 6 0 0 0,0 0 0 0 0,2 2 0 0 0,1 1 0 0 0,0 1 0 0 0,2 1 0 0 0,-1 0 0 0 0,1 1 0 0 0,-3-4 0 0 0,3 3 0 0 0,-6-6 0 0 0,0 0 0 0 0,-6-7 0 0 0,2 3 0 0 0,3 3 0 0 0,3 3 0 0 0,-1-1 0 0 0,6 6 0 0 0,2 4 0 0 0,2 0 0 0 0,4 6 0 0 0,7 7 0 0 0,-2-3 0 0 0,-2-1 0 0 0,-1-2 0 0 0,-7-7 0 0 0,-6-6 0 0 0,-3-4 0 0 0,-3-4 0 0 0,-6-5 0 0 0,-1-2 0 0 0,0 0 0 0 0,-1 0 0 0 0,-3-4 0 0 0,5 4 0 0 0,-1 0 0 0 0,-1-1 0 0 0,2 3 0 0 0,-2-2 0 0 0,2 1 0 0 0,-2-2 0 0 0,1 1 0 0 0,4 4 0 0 0,0 1 0 0 0,2 2 0 0 0,3 3 0 0 0,0 0 0 0 0,3 3 0 0 0,0 0 0 0 0,2 3 0 0 0,2 2 0 0 0,1 0 0 0 0,0 0 0 0 0,-1 0 0 0 0,3 3 0 0 0,3 3 0 0 0,0 0 0 0 0,5 6 0 0 0,6 5 0 0 0,2 3 0 0 0,3 4 0 0 0,1 1 0 0 0,1 1 0 0 0,-5-7 0 0 0,6 9 0 0 0,0-2 0 0 0,-3-2 0 0 0,-1-2 0 0 0,0 0 0 0 0,-4-4 0 0 0,1 2 0 0 0,-5-7 0 0 0,-6-6 0 0 0,-4-4 0 0 0,-5-6 0 0 0,-3-2 0 0 0,0-2 0 0 0,-3-2 0 0 0,3 3 0 0 0,4 6 0 0 0,1-2 0 0 0,1 4 0 0 0,10 9 0 0 0,2 3 0 0 0,10 10 0 0 0,1 1 0 0 0,9 12 0 0 0,8 7 0 0 0,2 2 0 0 0,2 2 0 0 0,-7-7 0 0 0,-5-6 0 0 0,-2-2 0 0 0,4 4 0 0 0,1 3 0 0 0,3 1 0 0 0,-5-5 0 0 0,-4-3 0 0 0,-4-5 0 0 0,-12-13 0 0 0,-8-10 0 0 0,-9-9 0 0 0,-7-6 0 0 0,-4-6 0 0 0,-6-6 0 0 0,-2-2 0 0 0,-3-4 0 0 0,-6-6 0 0 0,-6-7 0 0 0,-3-2 0 0 0,-2-4 0 0 0,-1 1 0 0 0,2 1 0 0 0,2 2 0 0 0,2 3 0 0 0,5 4 0 0 0,4 5 0 0 0,4 5 0 0 0,6 6 0 0 0,6 7 0 0 0,2 1 0 0 0,2 4 0 0 0,3 2 0 0 0,2 2 0 0 0,-5-5 0 0 0,0-1 0 0 0,-3-2 0 0 0,-4-5 0 0 0,-6-6 0 0 0,-5-6 0 0 0,1 3 0 0 0,-2-5 0 0 0,-6-5 0 0 0,-6-7 0 0 0,-7-7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04T19:47:17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10664 3333 16383 0 0,'3'4'0'0'0,"6"4"0"0"0,3 5 0 0 0,5 4 0 0 0,2 2 0 0 0,2 2 0 0 0,1 1 0 0 0,0 0 0 0 0,-1 0 0 0 0,1 0 0 0 0,4 4 0 0 0,0 0 0 0 0,0 0 0 0 0,-2-1 0 0 0,0-1 0 0 0,2 2 0 0 0,1 1 0 0 0,-1-1 0 0 0,2 3 0 0 0,0-1 0 0 0,-1-1 0 0 0,-1-1 0 0 0,-2-2 0 0 0,-2-1 0 0 0,0-1 0 0 0,-1-1 0 0 0,0 0 0 0 0,0 0 0 0 0,-1 0 0 0 0,1 0 0 0 0,0 0 0 0 0,0 0 0 0 0,0 0 0 0 0,0 0 0 0 0,0 0 0 0 0,0 1 0 0 0,0-1 0 0 0,0 0 0 0 0,0 0 0 0 0,1 0 0 0 0,-1 1 0 0 0,0-1 0 0 0,0 0 0 0 0,0 0 0 0 0,3 4 0 0 0,2 1 0 0 0,3 4 0 0 0,5 3 0 0 0,2 4 0 0 0,7 6 0 0 0,-1-1 0 0 0,-3-3 0 0 0,1 2 0 0 0,2 1 0 0 0,-3-2 0 0 0,0-2 0 0 0,-1 1 0 0 0,1 1 0 0 0,1 0 0 0 0,-3-3 0 0 0,-3-3 0 0 0,-2-1 0 0 0,6 4 0 0 0,-1 1 0 0 0,1 0 0 0 0,1 1 0 0 0,-3-2 0 0 0,-3-4 0 0 0,-1-1 0 0 0,-2-2 0 0 0,-2-2 0 0 0,0 1 0 0 0,8 7 0 0 0,0 0 0 0 0,-2-2 0 0 0,0 1 0 0 0,5 4 0 0 0,0 0 0 0 0,-4-3 0 0 0,4 3 0 0 0,2 2 0 0 0,-3-2 0 0 0,0-1 0 0 0,4 4 0 0 0,9 10 0 0 0,3 2 0 0 0,4 4 0 0 0,2 2 0 0 0,1 2 0 0 0,-2-2 0 0 0,0-1 0 0 0,0 1 0 0 0,-6-7 0 0 0,-1-1 0 0 0,1 2 0 0 0,2 1 0 0 0,3 4 0 0 0,2 1 0 0 0,2 2 0 0 0,4 5 0 0 0,-2-2 0 0 0,-7-8 0 0 0,-4-4 0 0 0,0 1 0 0 0,-1-2 0 0 0,12 12 0 0 0,8 9 0 0 0,15 15 0 0 0,10 9 0 0 0,10 11 0 0 0,12 12 0 0 0,7 7 0 0 0,7 7 0 0 0,6 6 0 0 0,-9-9 0 0 0,-14-14 0 0 0,-18-18 0 0 0,-15-16 0 0 0,-16-15 0 0 0,-7-8 0 0 0,-3-3 0 0 0,-5-4 0 0 0,0-1 0 0 0,2 2 0 0 0,-5-4 0 0 0,-4-4 0 0 0,-1-3 0 0 0,-2 0 0 0 0,-1-2 0 0 0,-4-3 0 0 0,-4-5 0 0 0,-1-1 0 0 0,2 2 0 0 0,1 2 0 0 0,6 5 0 0 0,4 4 0 0 0,-3-3 0 0 0,2 3 0 0 0,1 0 0 0 0,-3-3 0 0 0,-3-2 0 0 0,8 7 0 0 0,2 2 0 0 0,4 4 0 0 0,-1 1 0 0 0,-1-3 0 0 0,-6-6 0 0 0,1 1 0 0 0,-2-1 0 0 0,0-1 0 0 0,3 3 0 0 0,-3-2 0 0 0,6 5 0 0 0,4 4 0 0 0,1 2 0 0 0,1 1 0 0 0,-4-6 0 0 0,-5-3 0 0 0,1 0 0 0 0,-1-1 0 0 0,-1 0 0 0 0,-5-6 0 0 0,-2-2 0 0 0,3 3 0 0 0,1 2 0 0 0,-2-3 0 0 0,-2-2 0 0 0,-4-3 0 0 0,0-1 0 0 0,-3-2 0 0 0,1-1 0 0 0,-3-1 0 0 0,-2-2 0 0 0,2 0 0 0 0,2 3 0 0 0,-1 0 0 0 0,-1-2 0 0 0,-3-3 0 0 0,-2-2 0 0 0,5 6 0 0 0,1 0 0 0 0,-1 0 0 0 0,2 0 0 0 0,-1 0 0 0 0,-3-2 0 0 0,2 1 0 0 0,2 2 0 0 0,0 0 0 0 0,-2-2 0 0 0,-3-2 0 0 0,1 0 0 0 0,4 4 0 0 0,3 3 0 0 0,-1-1 0 0 0,4 5 0 0 0,0 0 0 0 0,4 3 0 0 0,-1-1 0 0 0,2 2 0 0 0,5 6 0 0 0,-1-2 0 0 0,0 1 0 0 0,5 4 0 0 0,3 3 0 0 0,7 8 0 0 0,-3-4 0 0 0,2 2 0 0 0,-6-5 0 0 0,3 2 0 0 0,2 2 0 0 0,1 2 0 0 0,1 1 0 0 0,1 1 0 0 0,-3-4 0 0 0,6 6 0 0 0,-4-4 0 0 0,1 2 0 0 0,1 0 0 0 0,3 4 0 0 0,-1-2 0 0 0,5 6 0 0 0,-3-3 0 0 0,3 2 0 0 0,-1-1 0 0 0,-2-1 0 0 0,-1-1 0 0 0,-5-6 0 0 0,5 6 0 0 0,2 1 0 0 0,-1 0 0 0 0,4 3 0 0 0,-1-1 0 0 0,2 3 0 0 0,4 3 0 0 0,2 3 0 0 0,2 2 0 0 0,2 2 0 0 0,5 4 0 0 0,1 2 0 0 0,-7-7 0 0 0,-3-4 0 0 0,-7-7 0 0 0,-3-2 0 0 0,-5-6 0 0 0,-3-2 0 0 0,-1-2 0 0 0,-4-3 0 0 0,0-1 0 0 0,-6-6 0 0 0,-2-1 0 0 0,0-1 0 0 0,-3-2 0 0 0,3 2 0 0 0,4 4 0 0 0,-1 0 0 0 0,-4-5 0 0 0,-4-3 0 0 0,-1-3 0 0 0,-5-3 0 0 0,-1-2 0 0 0,-4-3 0 0 0,4 3 0 0 0,3 3 0 0 0,6 6 0 0 0,-2-1 0 0 0,0-1 0 0 0,-5-5 0 0 0,-1 0 0 0 0,0-1 0 0 0,-2-2 0 0 0,3 3 0 0 0,6 7 0 0 0,7 6 0 0 0,4 5 0 0 0,5 4 0 0 0,9 10 0 0 0,12 11 0 0 0,5 6 0 0 0,14 13 0 0 0,-3-2 0 0 0,-4-4 0 0 0,0 0 0 0 0,-4-5 0 0 0,-4-3 0 0 0,-5-6 0 0 0,-2-2 0 0 0,-4-3 0 0 0,4 4 0 0 0,-1-1 0 0 0,1 0 0 0 0,-2-1 0 0 0,4 3 0 0 0,-5-4 0 0 0,-3-4 0 0 0,-5-4 0 0 0,6 5 0 0 0,0 1 0 0 0,-2-2 0 0 0,3 2 0 0 0,1 2 0 0 0,1 0 0 0 0,0 0 0 0 0,2 3 0 0 0,-2-2 0 0 0,1 1 0 0 0,-2-3 0 0 0,1 1 0 0 0,1 2 0 0 0,13 13 0 0 0,6 5 0 0 0,11 12 0 0 0,5 5 0 0 0,6 6 0 0 0,0 0 0 0 0,-13-13 0 0 0,-9-10 0 0 0,-4-3 0 0 0,-3-3 0 0 0,2 1 0 0 0,-1 0 0 0 0,-5-6 0 0 0,-2-1 0 0 0,-9-9 0 0 0,-2-3 0 0 0,-6-5 0 0 0,0-1 0 0 0,3 3 0 0 0,-3-2 0 0 0,1 1 0 0 0,1 0 0 0 0,-1-1 0 0 0,2 3 0 0 0,-3-3 0 0 0,2 1 0 0 0,-4-4 0 0 0,1 2 0 0 0,-6-6 0 0 0,-10-11 0 0 0,-6-6 0 0 0,4 5 0 0 0,1 0 0 0 0,0 0 0 0 0,-2-1 0 0 0,3 2 0 0 0,4 4 0 0 0,3 3 0 0 0,-1 0 0 0 0,2 1 0 0 0,4 5 0 0 0,-3-4 0 0 0,-2-1 0 0 0,-3-3 0 0 0,-6-8 0 0 0,-9-7 0 0 0,-3-3 0 0 0,-3-5 0 0 0,-1 0 0 0 0,1 2 0 0 0,4 3 0 0 0,1 2 0 0 0,7 6 0 0 0,-2-2 0 0 0,-4-4 0 0 0,-5-4 0 0 0,-4-5 0 0 0,-4-4 0 0 0,-2-2 0 0 0,-2-2 0 0 0,-1 0 0 0 0,4 3 0 0 0,1 1 0 0 0,0 0 0 0 0,2 3 0 0 0,1 0 0 0 0,0-1 0 0 0,-3-1 0 0 0,3 2 0 0 0,-1-1 0 0 0,7 7 0 0 0,4 4 0 0 0,3 4 0 0 0,-2-3 0 0 0,-4-4 0 0 0,-5-4 0 0 0,1 0 0 0 0,1 1 0 0 0,6 7 0 0 0,1 0 0 0 0,0 0 0 0 0,-2-2 0 0 0,-1 0 0 0 0,1 0 0 0 0,1 1 0 0 0,-2-2 0 0 0,0 1 0 0 0,1 0 0 0 0,-3-2 0 0 0,-2-4 0 0 0,-4-3 0 0 0,-3-3 0 0 0,-3-1 0 0 0,0-3 0 0 0,-1 0 0 0 0,-1 0 0 0 0,1-1 0 0 0,3 4 0 0 0,1 2 0 0 0,0 0 0 0 0,3 2 0 0 0,1 0 0 0 0,-2 0 0 0 0,-1-2 0 0 0,-2-2 0 0 0,-2-1 0 0 0,0-1 0 0 0,-1-1 0 0 0,0 0 0 0 0,4 4 0 0 0,0 0 0 0 0,0 1 0 0 0,0-1 0 0 0,-2-2 0 0 0,0 0 0 0 0,-1-1 0 0 0,-1 0 0 0 0,4 2 0 0 0,1 2 0 0 0,-1 0 0 0 0,0-1 0 0 0,-2-2 0 0 0,0 0 0 0 0,-1-1 0 0 0,-1 0 0 0 0,0-1 0 0 0,0 0 0 0 0,0 0 0 0 0,0 0 0 0 0,0 0 0 0 0,0 0 0 0 0,0 0 0 0 0,3 4 0 0 0,6 5 0 0 0,0 0 0 0 0,-1 0 0 0 0,-1-3 0 0 0,-3-1 0 0 0,-2-2 0 0 0,0-2 0 0 0,-2 0 0 0 0,0-1 0 0 0,0 0 0 0 0,-1-1 0 0 0,5 5 0 0 0,4 4 0 0 0,1 2 0 0 0,3 2 0 0 0,-1-1 0 0 0,-2-2 0 0 0,-3-3 0 0 0,-2-2 0 0 0,-2-1 0 0 0,-1-2 0 0 0,-1-1 0 0 0,-1 0 0 0 0,1-1 0 0 0,-1 1 0 0 0,5 3 0 0 0,0 2 0 0 0,1 0 0 0 0,-2-1 0 0 0,0-2 0 0 0,-1 0 0 0 0,-1-1 0 0 0,-5-4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2871-811E-465D-94DC-0710D5B4ADE2}" type="datetimeFigureOut"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727C-40E8-4D47-905E-A6A506995A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So for the sector overview , the current Industrials sector weighting of the </a:t>
            </a:r>
            <a:r>
              <a:rPr lang="en-US" err="1"/>
              <a:t>s&amp;p</a:t>
            </a:r>
            <a:r>
              <a:rPr lang="en-US"/>
              <a:t> 500 is 8.12% which is the 6th largest out of the 11 sectors(shown in pie chart). 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For the Sim weighting its currently 7.33% so slightly Underweight the S&amp;P and the current companies that are in the SIM that we ae following are  </a:t>
            </a:r>
            <a:r>
              <a:rPr lang="en-US" err="1"/>
              <a:t>Fedex</a:t>
            </a:r>
            <a:r>
              <a:rPr lang="en-US"/>
              <a:t>, RTX, WM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industrials sector currently contains 17 industries and 79 companies, that fall into a broad array of sub-sector industries including (READ LIST). </a:t>
            </a:r>
          </a:p>
          <a:p>
            <a:r>
              <a:rPr lang="en-US">
                <a:ea typeface="Calibri"/>
                <a:cs typeface="Calibri"/>
              </a:rPr>
              <a:t>It’s a sector that is made up of a ton of different businesses and widely diversified with some of the more prominent being Noted on the next slide.  ( Next Slide)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(GE, </a:t>
            </a:r>
            <a:r>
              <a:rPr lang="en-US" err="1">
                <a:ea typeface="Calibri"/>
                <a:cs typeface="Calibri"/>
              </a:rPr>
              <a:t>Caterpiller</a:t>
            </a:r>
            <a:r>
              <a:rPr lang="en-US">
                <a:ea typeface="Calibri"/>
                <a:cs typeface="Calibri"/>
              </a:rPr>
              <a:t>, RTX, Boeing, Eaton, Union pacific, Honeywell, Lockheed </a:t>
            </a:r>
            <a:r>
              <a:rPr lang="en-US" err="1">
                <a:ea typeface="Calibri"/>
                <a:cs typeface="Calibri"/>
              </a:rPr>
              <a:t>maritn</a:t>
            </a:r>
            <a:r>
              <a:rPr lang="en-US">
                <a:ea typeface="Calibri"/>
                <a:cs typeface="Calibri"/>
              </a:rPr>
              <a:t>, and john deere)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 as you can see this sector covers a large array of different areas, with the different companies that It 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Okay so as we look at the industrials sector compared to the S&amp;P 500 benchmark, our sector YTD return has been 17.08%, compared to the YTD return for the S&amp;P 500 of 16.50% so just in line with the benchmark.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the other hand, the quarter to date return is just one BIP which is lower than the QTD of the S&amp;P by 2.43 %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4727C-40E8-4D47-905E-A6A506995A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DED1-7310-4AFA-1B24-307ECAEA8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67104-1C4D-5B88-6C89-47DCFC18A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7D6C-FB1E-1718-DBE7-A0D51C81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36F58-59B0-4721-7C08-B6CE758F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2FECC-17B8-C045-2582-CC43AAAF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837A-9F02-9823-7043-ACC4B158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82B73-37F7-E7E0-38A0-9C420B02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157D7-8FC2-32FD-BDF2-EBF13CD1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EB7F2-786E-709E-D349-829C963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068E-0422-0572-5FD7-929DBEA5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F492C-E203-DA38-8244-B6BED4D8B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CC6DC-8BEF-7687-0DC4-AFBEF29B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DD7D9-D66E-D283-F552-E4715888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70E6-314E-01DD-9CB7-57E11361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3C7A-2B28-BA50-2FFB-B58ABC6D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74E2-E367-B55F-B486-9157A26C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FE1E-2468-8D53-5D90-D1E5F652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FA236-38FF-8564-C617-E2E75705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775A6-6247-54EE-777F-BABB5CB6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46C7-440E-9411-ECB0-115ACA6E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CB99-1CCA-A245-C38A-AB7A99AF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274C-7AD0-EF4A-5784-759736FE2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271E4-72AA-D683-0C4B-DE6268CF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9540-725E-460E-7BD8-64C264E1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14A59-63F9-5213-0CD9-368DC2E2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66FB-5745-FF83-6AF1-AA47FC22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91C5-A7FD-5E52-3C9C-650C95BE4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25D6D-03DF-8342-CF6F-8EB9686F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AB114-82F5-363D-6B09-18FB1C1E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01F18-483B-CCC1-2D11-3023111E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EF05-C33F-4312-C021-C76DD5D9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23B6-D85F-CBC2-34C0-7DCE8CDD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A2C5F-2BF3-E591-E541-6CCA72D6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C54C1-7FF6-A21F-B4C2-5E36E7C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64FBB-5FE6-E09B-63E2-AFF3538EE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8A536-8279-AB91-CAA8-0320515C3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47651-F0C0-90B6-04B5-E6685990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A09EB-6F19-DABB-B229-1BD4910C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260D8-6CB6-1B05-9D69-2BB08FB9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8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D807-3D1E-F9E4-CA10-880BD2F3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9CA57-340B-C4C9-140C-2ECF0339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933C1-9125-4529-21FC-CDAC0DEA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48466-2516-735B-0B5A-DA4C286F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FEB74-EDF2-DA5E-0A32-48FCA2D1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65CCE-5893-0EF4-16A5-72A1D25E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5FA99-F786-3286-B7AA-18F6A292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85DB-AF60-8BAC-573D-1D4FDE6B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72D-85DE-CFFB-13B3-6BBB6AC4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15E1E-9C06-47C7-A49C-AEA3BEAC6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A0EFA-CEAC-46CD-0E94-4272F0AE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90F23-B7C5-7C08-3C50-CFCEBCD1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0DB3C-099E-4E14-BFB4-923C574D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F72D-E02C-B419-DDA5-0FFFA6B3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188EA-7736-C7E3-053C-810A42D71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CE50D-0652-28A7-63A0-EF4C5A971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F8E9B-E16D-7DDF-CA1D-5152DF43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3079E-5C48-BBBA-EAC5-4E1FBE42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1DD50-6D9E-4DC9-40D3-BEB4D2DF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B9830-3F4E-33FB-330D-0D83E5BC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C1794-E6D6-E871-1F84-6E0FE1C42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EAAD1-823C-CED1-7EAF-08E1A68F3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4C0C1-2B39-5449-88B6-A8ECF28D56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A64E-C4DC-E35A-274E-AA67F6C8D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12A5C-6583-F93B-0EB9-52DC698E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7C1DE-BA56-3140-A464-AA454763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dvantage.factset.com/hubfs/Website/Resources%20Section/Research%20Desk/Earnings%20Insight/EarningsInsight_10312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dan-caragea.ro/blog/2013/06/03/originea-numelor-unor-branduri-celebre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hyperlink" Target="https://en.wikipedia.org/wiki/Petrifilm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www.deviantart.com/windytheplaneh/art/FedEx-logo-Vector-613310535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hyperlink" Target="https://en.wikipedia.org/wiki/American_Airline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hyperlink" Target="https://racism.org/index.php?option=com_content&amp;view=article&amp;id=1697:reparations1001" TargetMode="External"/><Relationship Id="rId5" Type="http://schemas.openxmlformats.org/officeDocument/2006/relationships/hyperlink" Target="http://busport.blogspot.com/2011/12/fedex-panda-express.html" TargetMode="External"/><Relationship Id="rId15" Type="http://schemas.openxmlformats.org/officeDocument/2006/relationships/hyperlink" Target="https://blog.romaindasilva.fr/parrainage/" TargetMode="External"/><Relationship Id="rId10" Type="http://schemas.openxmlformats.org/officeDocument/2006/relationships/image" Target="../media/image7.jpeg"/><Relationship Id="rId19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hyperlink" Target="https://sv.wikipedia.org/wiki/Boeing_Commercial_Airplanes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s://en.wikipedia.org/wiki/United_Airlin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iki.3rail.nl/index.php/Union_Pacific_Railroad" TargetMode="External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hyperlink" Target="https://www.deviantart.com/windytheplaneh/art/FedEx-logo-Vector-613310535" TargetMode="External"/><Relationship Id="rId7" Type="http://schemas.openxmlformats.org/officeDocument/2006/relationships/hyperlink" Target="https://dan-caragea.ro/blog/2013/06/03/originea-numelor-unor-branduri-celebre/" TargetMode="External"/><Relationship Id="rId12" Type="http://schemas.openxmlformats.org/officeDocument/2006/relationships/image" Target="../media/image17.png"/><Relationship Id="rId17" Type="http://schemas.openxmlformats.org/officeDocument/2006/relationships/hyperlink" Target="https://he.wikipedia.org/wiki/%D7%92'%D7%95%D7%9F_%D7%93%D7%99%D7%A8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hyperlink" Target="https://www.plc-city.com/shop/ru/brands.html" TargetMode="External"/><Relationship Id="rId24" Type="http://schemas.openxmlformats.org/officeDocument/2006/relationships/hyperlink" Target="https://es.wikipedia.org/wiki/Delta_Express" TargetMode="External"/><Relationship Id="rId5" Type="http://schemas.openxmlformats.org/officeDocument/2006/relationships/hyperlink" Target="https://commons.wikimedia.org/wiki/Category:General_Electric_logos" TargetMode="External"/><Relationship Id="rId15" Type="http://schemas.openxmlformats.org/officeDocument/2006/relationships/hyperlink" Target="https://commons.wikimedia.org/wiki/Category:Honeywell_logos" TargetMode="External"/><Relationship Id="rId23" Type="http://schemas.openxmlformats.org/officeDocument/2006/relationships/image" Target="../media/image22.png"/><Relationship Id="rId10" Type="http://schemas.openxmlformats.org/officeDocument/2006/relationships/image" Target="../media/image16.jpeg"/><Relationship Id="rId19" Type="http://schemas.openxmlformats.org/officeDocument/2006/relationships/hyperlink" Target="https://tr.wikipedia.org/wiki/Lockheed_Martin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deviantart.com/windytheplaneh/art/Boeing-Logo-vector-566285003" TargetMode="External"/><Relationship Id="rId14" Type="http://schemas.openxmlformats.org/officeDocument/2006/relationships/image" Target="../media/image18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7E5C15-7BCB-4DB9-E681-22B82702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348" y="1124262"/>
            <a:ext cx="8017652" cy="2690413"/>
          </a:xfrm>
        </p:spPr>
        <p:txBody>
          <a:bodyPr anchor="t"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Industrial Sector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379585-F114-6695-0286-EB4492557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348" y="5099566"/>
            <a:ext cx="6481746" cy="11997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/>
              <a:t>Colton Heery, Nathan Hess, Braden Heitman</a:t>
            </a:r>
          </a:p>
        </p:txBody>
      </p:sp>
      <p:pic>
        <p:nvPicPr>
          <p:cNvPr id="4" name="Content Placeholder 3" descr="Image: Ohio State University horizontal logo">
            <a:extLst>
              <a:ext uri="{FF2B5EF4-FFF2-40B4-BE49-F238E27FC236}">
                <a16:creationId xmlns:a16="http://schemas.microsoft.com/office/drawing/2014/main" id="{B30347C9-AB8E-01AA-A485-A3EDB22BCFF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15325" y="5433622"/>
            <a:ext cx="3000375" cy="4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1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BFB7-A2C9-6149-20F4-C1DFBBC6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and Drivers of Sector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6101C40-A329-194F-389B-711DDDC1D6B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C6FE-D54B-F58D-F53B-5848EE3D63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068E5771-6EC5-94B4-9B21-FB3F55471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9407"/>
              </p:ext>
            </p:extLst>
          </p:nvPr>
        </p:nvGraphicFramePr>
        <p:xfrm>
          <a:off x="6404212" y="18244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5" name="Content Placeholder 3" descr="Image: Ohio State University horizontal logo">
            <a:extLst>
              <a:ext uri="{FF2B5EF4-FFF2-40B4-BE49-F238E27FC236}">
                <a16:creationId xmlns:a16="http://schemas.microsoft.com/office/drawing/2014/main" id="{E9F33E44-1932-E0DA-6720-A10FA93B5E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1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212C-462D-5B9A-D3F7-064380B2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663" y="137662"/>
            <a:ext cx="3862317" cy="1336936"/>
          </a:xfrm>
        </p:spPr>
        <p:txBody>
          <a:bodyPr/>
          <a:lstStyle/>
          <a:p>
            <a:r>
              <a:rPr lang="en-US"/>
              <a:t>Porters 5 Forces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715A53-8445-3E98-2CB7-D61BC159C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27777"/>
              </p:ext>
            </p:extLst>
          </p:nvPr>
        </p:nvGraphicFramePr>
        <p:xfrm>
          <a:off x="735842" y="1689148"/>
          <a:ext cx="10617958" cy="405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Content Placeholder 3" descr="Image: Ohio State University horizontal logo">
            <a:extLst>
              <a:ext uri="{FF2B5EF4-FFF2-40B4-BE49-F238E27FC236}">
                <a16:creationId xmlns:a16="http://schemas.microsoft.com/office/drawing/2014/main" id="{C590CA54-E190-BE2A-688E-AD24195C0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0FCD-E0F0-D961-BA61-DA41D5B2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9633-0098-7E52-9941-92BB001D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109" y="2766580"/>
            <a:ext cx="10515600" cy="1325563"/>
          </a:xfrm>
        </p:spPr>
        <p:txBody>
          <a:bodyPr/>
          <a:lstStyle/>
          <a:p>
            <a:r>
              <a:rPr lang="en-US"/>
              <a:t>Economic Analysis </a:t>
            </a:r>
          </a:p>
        </p:txBody>
      </p:sp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1474E8AA-8282-A8F5-03C8-8D7CEB42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DC1B-D0F1-E114-ED10-F077B490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Regression: Industrials vs 10 Yr Treasury (Daily)</a:t>
            </a:r>
          </a:p>
        </p:txBody>
      </p:sp>
      <p:pic>
        <p:nvPicPr>
          <p:cNvPr id="4" name="Content Placeholder 3" descr="A screen shot of a graph&#10;&#10;AI-generated content may be incorrect.">
            <a:extLst>
              <a:ext uri="{FF2B5EF4-FFF2-40B4-BE49-F238E27FC236}">
                <a16:creationId xmlns:a16="http://schemas.microsoft.com/office/drawing/2014/main" id="{7B64680F-AD59-88B7-8144-FD692A7BD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711" y="1704895"/>
            <a:ext cx="10524804" cy="47615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BCA3E2-4BC5-62F0-78FF-530E4A9BFFFC}"/>
              </a:ext>
            </a:extLst>
          </p:cNvPr>
          <p:cNvSpPr/>
          <p:nvPr/>
        </p:nvSpPr>
        <p:spPr>
          <a:xfrm>
            <a:off x="9571068" y="2839673"/>
            <a:ext cx="1857322" cy="484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6C55-746A-68D1-8987-A2C2D76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1" y="365125"/>
            <a:ext cx="10718369" cy="1325563"/>
          </a:xfrm>
        </p:spPr>
        <p:txBody>
          <a:bodyPr/>
          <a:lstStyle/>
          <a:p>
            <a:r>
              <a:rPr lang="en-US"/>
              <a:t>Regression: Industrials vs GDP (Monthly)</a:t>
            </a:r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3BFD6A4-27CC-E563-C9A9-BA298842C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02" y="1690786"/>
            <a:ext cx="10754467" cy="48209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D48018-C691-7009-ADE7-C6BEBB563BF9}"/>
              </a:ext>
            </a:extLst>
          </p:cNvPr>
          <p:cNvSpPr/>
          <p:nvPr/>
        </p:nvSpPr>
        <p:spPr>
          <a:xfrm>
            <a:off x="9571068" y="2839673"/>
            <a:ext cx="1857322" cy="484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025F-DC98-593F-B26B-EAD83517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Regression: Industrials vs LEI Index (Daily)</a:t>
            </a:r>
          </a:p>
        </p:txBody>
      </p:sp>
      <p:pic>
        <p:nvPicPr>
          <p:cNvPr id="4" name="Content Placeholder 3" descr="A screen shot of a graph&#10;&#10;AI-generated content may be incorrect.">
            <a:extLst>
              <a:ext uri="{FF2B5EF4-FFF2-40B4-BE49-F238E27FC236}">
                <a16:creationId xmlns:a16="http://schemas.microsoft.com/office/drawing/2014/main" id="{C2761BD0-30E4-6313-7D8A-6C3DA7869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711" y="1704895"/>
            <a:ext cx="10514577" cy="4771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20589B-D180-9553-E348-B52E68A19B18}"/>
              </a:ext>
            </a:extLst>
          </p:cNvPr>
          <p:cNvSpPr/>
          <p:nvPr/>
        </p:nvSpPr>
        <p:spPr>
          <a:xfrm>
            <a:off x="9571068" y="2839673"/>
            <a:ext cx="1857322" cy="484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E3DB-3C3B-12E5-0F58-D06DA773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Regression: Industrials vs PPI Index (Daily)</a:t>
            </a:r>
          </a:p>
        </p:txBody>
      </p:sp>
      <p:pic>
        <p:nvPicPr>
          <p:cNvPr id="4" name="Content Placeholder 3" descr="A screen shot of a graph&#10;&#10;AI-generated content may be incorrect.">
            <a:extLst>
              <a:ext uri="{FF2B5EF4-FFF2-40B4-BE49-F238E27FC236}">
                <a16:creationId xmlns:a16="http://schemas.microsoft.com/office/drawing/2014/main" id="{77F71D43-CD36-987F-3A7B-3C10C354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711" y="1704895"/>
            <a:ext cx="10514577" cy="47666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668624-5FE3-7567-2837-825942BC4278}"/>
              </a:ext>
            </a:extLst>
          </p:cNvPr>
          <p:cNvSpPr/>
          <p:nvPr/>
        </p:nvSpPr>
        <p:spPr>
          <a:xfrm>
            <a:off x="9571068" y="2839673"/>
            <a:ext cx="1857322" cy="484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D9DF-9390-BF6B-FFD2-0E9EACBF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26F5-668D-9533-DE56-3A7DE7CA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87" y="2350944"/>
            <a:ext cx="10515600" cy="1325563"/>
          </a:xfrm>
        </p:spPr>
        <p:txBody>
          <a:bodyPr/>
          <a:lstStyle/>
          <a:p>
            <a:r>
              <a:rPr lang="en-US"/>
              <a:t>Financial Analysis </a:t>
            </a:r>
          </a:p>
        </p:txBody>
      </p:sp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8A179374-F995-061A-E137-E66FCF2F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BC96F-1B75-EAAD-0488-2C3ABB30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30" y="4223401"/>
            <a:ext cx="6415808" cy="238642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728B4B-0915-C27E-A4BD-B2DF439034F9}"/>
              </a:ext>
              <a:ext uri="{147F2762-F138-4A5C-976F-8EAC2B608ADB}">
                <a16:predDERef xmlns:a16="http://schemas.microsoft.com/office/drawing/2014/main" pred="{DE130E4A-69C6-73DE-5117-ABE2F75FA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50266"/>
              </p:ext>
            </p:extLst>
          </p:nvPr>
        </p:nvGraphicFramePr>
        <p:xfrm>
          <a:off x="1681516" y="124356"/>
          <a:ext cx="10576629" cy="400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Content Placeholder 3" descr="Image: Ohio State University horizontal logo">
            <a:extLst>
              <a:ext uri="{FF2B5EF4-FFF2-40B4-BE49-F238E27FC236}">
                <a16:creationId xmlns:a16="http://schemas.microsoft.com/office/drawing/2014/main" id="{ABEADE58-FB56-B2BC-713C-19003F9DE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18F16-DFA2-8F2F-DBD5-B61088C51AE9}"/>
              </a:ext>
            </a:extLst>
          </p:cNvPr>
          <p:cNvSpPr txBox="1"/>
          <p:nvPr/>
        </p:nvSpPr>
        <p:spPr>
          <a:xfrm>
            <a:off x="10745169" y="6610148"/>
            <a:ext cx="144691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Source: Bloomberg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C6828-0153-2E27-F8D6-3580A26C4318}"/>
              </a:ext>
            </a:extLst>
          </p:cNvPr>
          <p:cNvSpPr txBox="1"/>
          <p:nvPr/>
        </p:nvSpPr>
        <p:spPr>
          <a:xfrm>
            <a:off x="387022" y="4130554"/>
            <a:ext cx="4526507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The Industrials sector saw strong post-pandemic growth in 2022 but has since slowed, with a slight contraction in 2024. Looks like it is making a recovery in 2025. </a:t>
            </a:r>
            <a:endParaRPr lang="en-US" sz="1500"/>
          </a:p>
          <a:p>
            <a:pPr marL="285750" indent="-285750">
              <a:buFont typeface="Arial"/>
              <a:buChar char="•"/>
            </a:pPr>
            <a:endParaRPr lang="en-US" sz="15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Subsector performance is mixed: Machinery and Transportation show more volatility, while Aerospace &amp; Defense demonstrates steady and resilient growth.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9950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F8DE10-94C7-806F-51E5-C1E6302EA62F}"/>
              </a:ext>
              <a:ext uri="{147F2762-F138-4A5C-976F-8EAC2B608ADB}">
                <a16:predDERef xmlns:a16="http://schemas.microsoft.com/office/drawing/2014/main" pred="{18297A30-C650-89AA-C19C-0E1F01A3B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46648"/>
              </p:ext>
            </p:extLst>
          </p:nvPr>
        </p:nvGraphicFramePr>
        <p:xfrm>
          <a:off x="2602795" y="-1058"/>
          <a:ext cx="9592027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085379E-8683-D48A-CABD-EA2D67706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79" y="4375502"/>
            <a:ext cx="6329896" cy="2236326"/>
          </a:xfrm>
          <a:prstGeom prst="rect">
            <a:avLst/>
          </a:prstGeom>
        </p:spPr>
      </p:pic>
      <p:pic>
        <p:nvPicPr>
          <p:cNvPr id="3" name="Content Placeholder 3" descr="Image: Ohio State University horizontal logo">
            <a:extLst>
              <a:ext uri="{FF2B5EF4-FFF2-40B4-BE49-F238E27FC236}">
                <a16:creationId xmlns:a16="http://schemas.microsoft.com/office/drawing/2014/main" id="{DD66B8C7-4887-25C6-A077-F13597236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672C8-5807-BF15-EEFC-C1D22292509D}"/>
              </a:ext>
            </a:extLst>
          </p:cNvPr>
          <p:cNvSpPr txBox="1"/>
          <p:nvPr/>
        </p:nvSpPr>
        <p:spPr>
          <a:xfrm>
            <a:off x="10745169" y="6610148"/>
            <a:ext cx="144691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Source: Bloomberg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6A40D-C223-ECB4-7BFC-BFEF6231945C}"/>
              </a:ext>
            </a:extLst>
          </p:cNvPr>
          <p:cNvSpPr txBox="1"/>
          <p:nvPr/>
        </p:nvSpPr>
        <p:spPr>
          <a:xfrm>
            <a:off x="432178" y="4376972"/>
            <a:ext cx="468573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The Industrials sector maintains lower gross margins than the S&amp;P 500, averaging around 26–27% due to it being a capital-intensive sector. </a:t>
            </a:r>
            <a:endParaRPr lang="en-US" sz="1600"/>
          </a:p>
          <a:p>
            <a:pPr marL="285750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Margins have improved across most subsectors, with Machinery leading in profitability and Aerospace &amp; Defense showing gradual recovery.</a:t>
            </a:r>
            <a:endParaRPr lang="en-US" sz="1600"/>
          </a:p>
          <a:p>
            <a:pPr marL="285750" indent="-285750">
              <a:buFont typeface="Arial"/>
              <a:buChar char="•"/>
            </a:pPr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7020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63514-EBB4-967C-DF09-245001FB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452" y="261132"/>
            <a:ext cx="4646904" cy="1515662"/>
          </a:xfrm>
        </p:spPr>
        <p:txBody>
          <a:bodyPr anchor="ctr">
            <a:normAutofit/>
          </a:bodyPr>
          <a:lstStyle/>
          <a:p>
            <a:r>
              <a:rPr lang="en-US" sz="4800"/>
              <a:t>Table of Contents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A3713-8C25-A87E-D551-55EEB507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3782290"/>
            <a:ext cx="4646905" cy="2574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FE1C8-4263-F134-08BF-B80C84FD4998}"/>
              </a:ext>
            </a:extLst>
          </p:cNvPr>
          <p:cNvSpPr txBox="1"/>
          <p:nvPr/>
        </p:nvSpPr>
        <p:spPr>
          <a:xfrm>
            <a:off x="1098467" y="2483921"/>
            <a:ext cx="454231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Overview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Business Analysis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Economic Analysis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Financial Analysis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Valuation Analysis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Recommendation </a:t>
            </a:r>
          </a:p>
        </p:txBody>
      </p:sp>
      <p:pic>
        <p:nvPicPr>
          <p:cNvPr id="8" name="Content Placeholder 3" descr="Image: Ohio State University horizontal logo">
            <a:extLst>
              <a:ext uri="{FF2B5EF4-FFF2-40B4-BE49-F238E27FC236}">
                <a16:creationId xmlns:a16="http://schemas.microsoft.com/office/drawing/2014/main" id="{FC63CE6D-F31E-0064-33A7-85708AA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EA850-AE1F-37E6-3D5D-6971950F9561}"/>
              </a:ext>
            </a:extLst>
          </p:cNvPr>
          <p:cNvSpPr txBox="1"/>
          <p:nvPr/>
        </p:nvSpPr>
        <p:spPr>
          <a:xfrm>
            <a:off x="445324" y="1712025"/>
            <a:ext cx="49678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Agenda</a:t>
            </a:r>
            <a:r>
              <a:rPr lang="en-US"/>
              <a:t> </a:t>
            </a:r>
          </a:p>
        </p:txBody>
      </p:sp>
      <p:pic>
        <p:nvPicPr>
          <p:cNvPr id="5" name="Picture 4" descr="1920x1200px | free download | HD wallpaper: Industry, Construction ...">
            <a:extLst>
              <a:ext uri="{FF2B5EF4-FFF2-40B4-BE49-F238E27FC236}">
                <a16:creationId xmlns:a16="http://schemas.microsoft.com/office/drawing/2014/main" id="{CFBFF626-E3A7-267E-13EB-8CD38F4E5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24" y="2287814"/>
            <a:ext cx="6490608" cy="36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F4DD3E-EA37-E0CB-31A5-FB7F2639D5EE}"/>
              </a:ext>
              <a:ext uri="{147F2762-F138-4A5C-976F-8EAC2B608ADB}">
                <a16:predDERef xmlns:a16="http://schemas.microsoft.com/office/drawing/2014/main" pred="{E074BD24-0311-7C14-4234-0A36AFABE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714648"/>
              </p:ext>
            </p:extLst>
          </p:nvPr>
        </p:nvGraphicFramePr>
        <p:xfrm>
          <a:off x="1934634" y="77965"/>
          <a:ext cx="10256660" cy="405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534A6DD-A93F-C8BE-2F55-C5B71993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84" y="4129969"/>
            <a:ext cx="7291210" cy="2509535"/>
          </a:xfrm>
          <a:prstGeom prst="rect">
            <a:avLst/>
          </a:prstGeom>
        </p:spPr>
      </p:pic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BBB5D792-4CBC-51AE-3C74-25CFD4238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5374A-2276-09FA-8A2A-79601DDEE34E}"/>
              </a:ext>
            </a:extLst>
          </p:cNvPr>
          <p:cNvSpPr txBox="1"/>
          <p:nvPr/>
        </p:nvSpPr>
        <p:spPr>
          <a:xfrm>
            <a:off x="10745169" y="6610148"/>
            <a:ext cx="144691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Source: Bloomberg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4E6C1-03BB-969A-B3F0-D292F28968AD}"/>
              </a:ext>
            </a:extLst>
          </p:cNvPr>
          <p:cNvSpPr txBox="1"/>
          <p:nvPr/>
        </p:nvSpPr>
        <p:spPr>
          <a:xfrm>
            <a:off x="432178" y="4094328"/>
            <a:ext cx="366214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Profit margins in the Industrials sector have steadily improved from about 7.5% in 2021 to around 10% by 2025, closing the gap with the S&amp;P 500</a:t>
            </a:r>
          </a:p>
          <a:p>
            <a:pPr marL="285750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Machinery is the most profitable sub sector, with Aerospace &amp; Defense, Transportation growing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0957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092DB86-18E7-4458-CEA4-DC06EF1E1DAD}"/>
              </a:ext>
              <a:ext uri="{147F2762-F138-4A5C-976F-8EAC2B608ADB}">
                <a16:predDERef xmlns:a16="http://schemas.microsoft.com/office/drawing/2014/main" pred="{F1557C80-6455-25CE-7EEA-0F4FFCA03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027120"/>
              </p:ext>
            </p:extLst>
          </p:nvPr>
        </p:nvGraphicFramePr>
        <p:xfrm>
          <a:off x="1588736" y="140053"/>
          <a:ext cx="10598502" cy="422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A6091F1-E23B-2AB5-AA9A-0A29A15A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02" y="4259707"/>
            <a:ext cx="6776862" cy="2373521"/>
          </a:xfrm>
          <a:prstGeom prst="rect">
            <a:avLst/>
          </a:prstGeom>
        </p:spPr>
      </p:pic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5F878E3E-6BD0-5388-930A-1F5A1660A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FD8BE-D04F-8540-9706-B6C46F1BED2D}"/>
              </a:ext>
            </a:extLst>
          </p:cNvPr>
          <p:cNvSpPr txBox="1"/>
          <p:nvPr/>
        </p:nvSpPr>
        <p:spPr>
          <a:xfrm>
            <a:off x="10745169" y="6610148"/>
            <a:ext cx="144691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Source: Bloomberg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20C26-4C2D-C161-B8A7-C693746C66CC}"/>
              </a:ext>
            </a:extLst>
          </p:cNvPr>
          <p:cNvSpPr txBox="1"/>
          <p:nvPr/>
        </p:nvSpPr>
        <p:spPr>
          <a:xfrm>
            <a:off x="523164" y="4253552"/>
            <a:ext cx="417394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The Sector and sub sectors are all doing better than the S&amp;P 500.</a:t>
            </a:r>
          </a:p>
          <a:p>
            <a:pPr marL="285750" indent="-285750">
              <a:buFont typeface="Arial"/>
              <a:buChar char="•"/>
            </a:pP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higher ROA reflects strong operational efficiency and effective use of physical assets compared with the broader market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5145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2DE12-6938-BDD1-5423-C0F87A66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21" y="0"/>
            <a:ext cx="10811690" cy="6180667"/>
          </a:xfrm>
          <a:prstGeom prst="rect">
            <a:avLst/>
          </a:prstGeom>
        </p:spPr>
      </p:pic>
      <p:pic>
        <p:nvPicPr>
          <p:cNvPr id="3" name="Content Placeholder 3" descr="Image: Ohio State University horizontal logo">
            <a:extLst>
              <a:ext uri="{FF2B5EF4-FFF2-40B4-BE49-F238E27FC236}">
                <a16:creationId xmlns:a16="http://schemas.microsoft.com/office/drawing/2014/main" id="{34823597-EC15-E65D-588E-C418218CF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522E71-30A7-1F3A-A894-3C8292B95D0B}"/>
              </a:ext>
            </a:extLst>
          </p:cNvPr>
          <p:cNvSpPr txBox="1"/>
          <p:nvPr/>
        </p:nvSpPr>
        <p:spPr>
          <a:xfrm>
            <a:off x="4264925" y="6482686"/>
            <a:ext cx="2115402" cy="2274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9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7D920-E6EC-687B-541C-6FEF2B3D7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9F35-D1F0-AD34-8971-01D87E07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109" y="2766580"/>
            <a:ext cx="10515600" cy="1325563"/>
          </a:xfrm>
        </p:spPr>
        <p:txBody>
          <a:bodyPr/>
          <a:lstStyle/>
          <a:p>
            <a:r>
              <a:rPr lang="en-US"/>
              <a:t>Valuation Analysis </a:t>
            </a:r>
          </a:p>
        </p:txBody>
      </p:sp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2175CF4B-502F-A5F4-9A51-B49C0952D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9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9ACA7AF-5458-14E9-ACDC-417A9104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82"/>
            <a:ext cx="10515600" cy="1325563"/>
          </a:xfrm>
        </p:spPr>
        <p:txBody>
          <a:bodyPr/>
          <a:lstStyle/>
          <a:p>
            <a:r>
              <a:rPr lang="en-US"/>
              <a:t>Multiples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AF25F-0780-4A87-152A-7A93715E2FFA}"/>
              </a:ext>
            </a:extLst>
          </p:cNvPr>
          <p:cNvSpPr txBox="1"/>
          <p:nvPr/>
        </p:nvSpPr>
        <p:spPr>
          <a:xfrm>
            <a:off x="668731" y="1856339"/>
            <a:ext cx="418504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We can see that the Industrials sector is fairly in-line with valuations, relative to the S&amp;P 500.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Every Industrials multiple is elevated above its median.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Similar to the S&amp;P 500.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Valuations for both Industrials and the S&amp;P 500 are close to or at their highs.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AC16F-07F8-3F13-15FB-43A08E105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6901" y="1528493"/>
            <a:ext cx="59481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9CED-7523-39DE-965B-F7F60583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P/E Ratios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CC91DE-9897-39B2-6587-011867B3D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6301"/>
            <a:ext cx="10515600" cy="3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8BAB-815A-2C64-ACCF-B8A4A0BC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P/S Ratios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C35C8A-5D3D-DB4C-5D86-9597DB8D9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6301"/>
            <a:ext cx="10515600" cy="3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9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20A1-9D27-8846-3E2C-0ACBA098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P/B Ratios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0C52F66-0C69-5D51-EB58-5266F4FD0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6301"/>
            <a:ext cx="10515600" cy="3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AFF9-645E-7087-FED0-622661A3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82"/>
            <a:ext cx="10515600" cy="1325563"/>
          </a:xfrm>
        </p:spPr>
        <p:txBody>
          <a:bodyPr/>
          <a:lstStyle/>
          <a:p>
            <a:r>
              <a:rPr lang="en-US"/>
              <a:t>P/CF Ratios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57B837-F8E1-08CC-C041-412C85C67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6301"/>
            <a:ext cx="10515600" cy="3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B29B8-B49C-0625-C5A7-00D505D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Recommendation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D661-2CA0-5116-04C9-E182963C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150" y="381936"/>
            <a:ext cx="4771607" cy="6545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We recommend to maintain our underweighting on the industrials sector, relative to the S&amp;P 500.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Mainly due to lower expected returns compared to the S&amp;P 500, high multiples, and current late business U.S. business cycle.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0B86BF-619D-CE94-94AE-8CE097C9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3" y="555095"/>
            <a:ext cx="58007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4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AC47-8DC2-817A-B985-37706D80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6BBB-AED9-2847-1835-055398FA7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-</a:t>
            </a:r>
            <a:r>
              <a:rPr lang="en-US" sz="1800"/>
              <a:t>Current Sector Weighting 8.12% (6th largest) of 11 </a:t>
            </a:r>
          </a:p>
          <a:p>
            <a:pPr marL="0" indent="0">
              <a:buNone/>
            </a:pPr>
            <a:r>
              <a:rPr lang="en-US" sz="1800"/>
              <a:t>-SIM Weighting 7.33%</a:t>
            </a:r>
          </a:p>
          <a:p>
            <a:pPr>
              <a:buFont typeface="Calibri" panose="020B0604020202020204" pitchFamily="34" charset="0"/>
              <a:buChar char="-"/>
            </a:pPr>
            <a:endParaRPr lang="en-US" sz="1050"/>
          </a:p>
          <a:p>
            <a:pPr>
              <a:buFont typeface="Calibri" panose="020B0604020202020204" pitchFamily="34" charset="0"/>
              <a:buChar char="-"/>
            </a:pPr>
            <a:endParaRPr lang="en-US" sz="1050"/>
          </a:p>
          <a:p>
            <a:pPr>
              <a:buFont typeface="Calibri" panose="020B0604020202020204" pitchFamily="34" charset="0"/>
              <a:buChar char="-"/>
            </a:pPr>
            <a:endParaRPr lang="en-US" sz="1100"/>
          </a:p>
          <a:p>
            <a:pPr>
              <a:buFont typeface="Calibri" panose="020B0604020202020204" pitchFamily="34" charset="0"/>
              <a:buChar char="-"/>
            </a:pPr>
            <a:endParaRPr lang="en-US" sz="1400"/>
          </a:p>
          <a:p>
            <a:pPr>
              <a:buFont typeface="Calibri" panose="020B0604020202020204" pitchFamily="34" charset="0"/>
              <a:buChar char="-"/>
            </a:pPr>
            <a:endParaRPr lang="en-US" sz="1800"/>
          </a:p>
          <a:p>
            <a:pPr>
              <a:buFont typeface="Calibri" panose="020B0604020202020204" pitchFamily="34" charset="0"/>
              <a:buChar char="-"/>
            </a:pPr>
            <a:endParaRPr lang="en-US"/>
          </a:p>
        </p:txBody>
      </p:sp>
      <p:pic>
        <p:nvPicPr>
          <p:cNvPr id="7" name="Content Placeholder 3" descr="Image: Ohio State University horizontal logo">
            <a:extLst>
              <a:ext uri="{FF2B5EF4-FFF2-40B4-BE49-F238E27FC236}">
                <a16:creationId xmlns:a16="http://schemas.microsoft.com/office/drawing/2014/main" id="{E380F468-F69D-CADF-7AFE-09770BD4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pic>
        <p:nvPicPr>
          <p:cNvPr id="4" name="Picture 3" descr="A pie chart with numbers and a number of weights&#10;&#10;AI-generated content may be incorrect.">
            <a:extLst>
              <a:ext uri="{FF2B5EF4-FFF2-40B4-BE49-F238E27FC236}">
                <a16:creationId xmlns:a16="http://schemas.microsoft.com/office/drawing/2014/main" id="{E50300D2-F995-DC1D-59ED-B2310949F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742" y="1615539"/>
            <a:ext cx="6229968" cy="43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4ECA-D465-8772-8231-F23D6509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8F62-BBD7-774D-90D8-1BE86EF99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>
                <a:ea typeface="+mn-lt"/>
                <a:cs typeface="+mn-lt"/>
                <a:hlinkClick r:id="rId2"/>
              </a:rPr>
              <a:t>https://advantage.factset.com/hubfs/Website/Resources%20Section/Research%20Desk/Earnings%20Insight/EarningsInsight_103125.pdf</a:t>
            </a:r>
            <a:r>
              <a:rPr lang="en-US" sz="1200">
                <a:ea typeface="+mn-lt"/>
                <a:cs typeface="+mn-lt"/>
              </a:rPr>
              <a:t> </a:t>
            </a:r>
          </a:p>
          <a:p>
            <a:r>
              <a:rPr lang="en-US" sz="1200"/>
              <a:t>Bloomberg</a:t>
            </a:r>
          </a:p>
          <a:p>
            <a:endParaRPr lang="en-US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3029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FC8B-576B-8A16-97F9-95EB87DE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45" y="2398486"/>
            <a:ext cx="3932237" cy="1600200"/>
          </a:xfrm>
        </p:spPr>
        <p:txBody>
          <a:bodyPr/>
          <a:lstStyle/>
          <a:p>
            <a:r>
              <a:rPr lang="en-US" sz="4400">
                <a:latin typeface="Aptos"/>
              </a:rPr>
              <a:t>14 Industries</a:t>
            </a:r>
            <a:br>
              <a:rPr lang="en-US" sz="4400">
                <a:latin typeface="Aptos"/>
              </a:rPr>
            </a:br>
            <a:r>
              <a:rPr lang="en-US" sz="2400">
                <a:latin typeface="Aptos"/>
              </a:rPr>
              <a:t>79 Companies</a:t>
            </a:r>
            <a:r>
              <a:rPr lang="en-US" sz="4400">
                <a:latin typeface="Aptos"/>
              </a:rPr>
              <a:t>  </a:t>
            </a:r>
          </a:p>
          <a:p>
            <a:endParaRPr lang="en-US"/>
          </a:p>
        </p:txBody>
      </p:sp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8CB5C637-04A9-3600-5E43-10AF5397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F2669-8048-DC1C-A3B3-9846F097DAB3}"/>
              </a:ext>
            </a:extLst>
          </p:cNvPr>
          <p:cNvSpPr txBox="1"/>
          <p:nvPr/>
        </p:nvSpPr>
        <p:spPr>
          <a:xfrm>
            <a:off x="5353277" y="260765"/>
            <a:ext cx="6095999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/>
              <a:t>Aerospace &amp; Defense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Air Freight &amp; Logistics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/>
              <a:t>Airlines</a:t>
            </a:r>
            <a:r>
              <a:rPr lang="en-US"/>
              <a:t>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/>
              <a:t>Building Products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Commercial Service &amp; Supplies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Construction &amp; Engineering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Electrical Equipment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Industrial Conglomerates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/>
              <a:t>Machinery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Marine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Professional 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/>
              <a:t>Road &amp; Railways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/>
              <a:t>Trade Companies &amp; Distribution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/>
              <a:t>Transportation Infrastructure </a:t>
            </a:r>
          </a:p>
          <a:p>
            <a:endParaRPr lang="en-US"/>
          </a:p>
        </p:txBody>
      </p:sp>
      <p:pic>
        <p:nvPicPr>
          <p:cNvPr id="3" name="Picture 2" descr="A blue and orange logo&#10;&#10;AI-generated content may be incorrect.">
            <a:extLst>
              <a:ext uri="{FF2B5EF4-FFF2-40B4-BE49-F238E27FC236}">
                <a16:creationId xmlns:a16="http://schemas.microsoft.com/office/drawing/2014/main" id="{C8C73493-05A0-3076-590A-2720ABA0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8716" y="85987"/>
            <a:ext cx="2240644" cy="799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6AE02-E9C2-DF26-8047-3C171AE93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93787" y="1017823"/>
            <a:ext cx="1143000" cy="609600"/>
          </a:xfrm>
          <a:prstGeom prst="rect">
            <a:avLst/>
          </a:prstGeom>
        </p:spPr>
      </p:pic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2D50A84-1442-4784-9DC9-A708D6DBA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25503" y="4133300"/>
            <a:ext cx="3283857" cy="742497"/>
          </a:xfrm>
          <a:prstGeom prst="rect">
            <a:avLst/>
          </a:prstGeom>
        </p:spPr>
      </p:pic>
      <p:pic>
        <p:nvPicPr>
          <p:cNvPr id="15" name="Picture 14" descr="A white horse head with black text&#10;&#10;AI-generated content may be incorrect.">
            <a:extLst>
              <a:ext uri="{FF2B5EF4-FFF2-40B4-BE49-F238E27FC236}">
                <a16:creationId xmlns:a16="http://schemas.microsoft.com/office/drawing/2014/main" id="{67E10459-A807-F1C4-053D-EC4A3440F6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83673" y="3064995"/>
            <a:ext cx="2222501" cy="577851"/>
          </a:xfrm>
          <a:prstGeom prst="rect">
            <a:avLst/>
          </a:prstGeom>
        </p:spPr>
      </p:pic>
      <p:pic>
        <p:nvPicPr>
          <p:cNvPr id="18" name="Picture 17" descr="A logo of a company&#10;&#10;AI-generated content may be incorrect.">
            <a:extLst>
              <a:ext uri="{FF2B5EF4-FFF2-40B4-BE49-F238E27FC236}">
                <a16:creationId xmlns:a16="http://schemas.microsoft.com/office/drawing/2014/main" id="{7396A07A-BFB9-73E9-7724-F7B1FFD1CC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228538" y="5211247"/>
            <a:ext cx="938893" cy="1002393"/>
          </a:xfrm>
          <a:prstGeom prst="rect">
            <a:avLst/>
          </a:prstGeom>
        </p:spPr>
      </p:pic>
      <p:pic>
        <p:nvPicPr>
          <p:cNvPr id="21" name="Picture 20" descr="A black and white logo&#10;&#10;AI-generated content may be incorrect.">
            <a:extLst>
              <a:ext uri="{FF2B5EF4-FFF2-40B4-BE49-F238E27FC236}">
                <a16:creationId xmlns:a16="http://schemas.microsoft.com/office/drawing/2014/main" id="{491A6335-A0FD-F7A3-7587-2C5CF92C61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878043" y="1819561"/>
            <a:ext cx="1766455" cy="9871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F14226-878C-F0EF-3DAA-876BE17682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1855" y="1863931"/>
            <a:ext cx="901935" cy="1069110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CD033E30-1A23-B79E-403B-FCB2C556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91" y="1017135"/>
            <a:ext cx="2763522" cy="8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ack and blue logo&#10;&#10;AI-generated content may be incorrect.">
            <a:extLst>
              <a:ext uri="{FF2B5EF4-FFF2-40B4-BE49-F238E27FC236}">
                <a16:creationId xmlns:a16="http://schemas.microsoft.com/office/drawing/2014/main" id="{A7B42451-8A9E-A36D-B3A4-736185B660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130186" y="3792570"/>
            <a:ext cx="2222149" cy="340730"/>
          </a:xfrm>
          <a:prstGeom prst="rect">
            <a:avLst/>
          </a:prstGeom>
        </p:spPr>
      </p:pic>
      <p:pic>
        <p:nvPicPr>
          <p:cNvPr id="17" name="Picture 16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D9663915-4B4C-B04B-D408-A5D41A269AD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333413" y="5446460"/>
            <a:ext cx="1501835" cy="2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30175AB7-BD19-D6A4-461D-8B83E3B13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28132589-B417-19F1-3E19-B37665C4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Largest Companies </a:t>
            </a:r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667776B3-DBE2-0394-6BAF-2D46836CE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87929" y="339499"/>
            <a:ext cx="1008171" cy="1008171"/>
          </a:xfrm>
          <a:prstGeom prst="rect">
            <a:avLst/>
          </a:prstGeom>
        </p:spPr>
      </p:pic>
      <p:pic>
        <p:nvPicPr>
          <p:cNvPr id="13" name="Picture 12" descr="A logo of a company&#10;&#10;AI-generated content may be incorrect.">
            <a:extLst>
              <a:ext uri="{FF2B5EF4-FFF2-40B4-BE49-F238E27FC236}">
                <a16:creationId xmlns:a16="http://schemas.microsoft.com/office/drawing/2014/main" id="{0A1ACEC0-DBBE-E1DC-6A48-D00B3C112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5758" y="3208606"/>
            <a:ext cx="1422400" cy="1422400"/>
          </a:xfrm>
          <a:prstGeom prst="rect">
            <a:avLst/>
          </a:prstGeom>
        </p:spPr>
      </p:pic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E2822D96-29E5-589D-C606-B485CF3F6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5758" y="1894398"/>
            <a:ext cx="3901889" cy="908617"/>
          </a:xfrm>
          <a:prstGeom prst="rect">
            <a:avLst/>
          </a:prstGeom>
        </p:spPr>
      </p:pic>
      <p:pic>
        <p:nvPicPr>
          <p:cNvPr id="20" name="Picture 19" descr="A blue and white logo&#10;&#10;AI-generated content may be incorrect.">
            <a:extLst>
              <a:ext uri="{FF2B5EF4-FFF2-40B4-BE49-F238E27FC236}">
                <a16:creationId xmlns:a16="http://schemas.microsoft.com/office/drawing/2014/main" id="{E99FB5DE-8782-9E2E-CF45-C3E699B2D3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48837" y="4951908"/>
            <a:ext cx="5524500" cy="1371600"/>
          </a:xfrm>
          <a:prstGeom prst="rect">
            <a:avLst/>
          </a:prstGeom>
        </p:spPr>
      </p:pic>
      <p:pic>
        <p:nvPicPr>
          <p:cNvPr id="23" name="Picture 22" descr="A blue and red striped sign&#10;&#10;AI-generated content may be incorrect.">
            <a:extLst>
              <a:ext uri="{FF2B5EF4-FFF2-40B4-BE49-F238E27FC236}">
                <a16:creationId xmlns:a16="http://schemas.microsoft.com/office/drawing/2014/main" id="{C203AE05-5E9A-9F96-E4FF-78D5A9ED60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786744" y="2928799"/>
            <a:ext cx="2771911" cy="31969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53BC20-38C8-9D8C-22CF-2012DB27B7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3429" y="5327283"/>
            <a:ext cx="2566154" cy="627282"/>
          </a:xfrm>
          <a:prstGeom prst="rect">
            <a:avLst/>
          </a:prstGeom>
        </p:spPr>
      </p:pic>
      <p:pic>
        <p:nvPicPr>
          <p:cNvPr id="32" name="Picture 31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90341F7-0DAE-838B-1591-B3AAE0E729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5804654" y="429619"/>
            <a:ext cx="3914038" cy="9086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BE5BF1-CCF5-9FF8-F480-AD061B2AB0F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586100" y="1577610"/>
            <a:ext cx="4100142" cy="6833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E71712D-C19D-6083-4790-185E557FA0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425196" y="1573521"/>
            <a:ext cx="1143355" cy="1355278"/>
          </a:xfrm>
          <a:prstGeom prst="rect">
            <a:avLst/>
          </a:prstGeom>
        </p:spPr>
      </p:pic>
      <p:pic>
        <p:nvPicPr>
          <p:cNvPr id="1028" name="Picture 4" descr="Home | RTX">
            <a:extLst>
              <a:ext uri="{FF2B5EF4-FFF2-40B4-BE49-F238E27FC236}">
                <a16:creationId xmlns:a16="http://schemas.microsoft.com/office/drawing/2014/main" id="{7B95C2A7-B71C-7063-F2F2-540922B0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71" y="3083652"/>
            <a:ext cx="5765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blue letter e on a black background&#10;&#10;AI-generated content may be incorrect.">
            <a:extLst>
              <a:ext uri="{FF2B5EF4-FFF2-40B4-BE49-F238E27FC236}">
                <a16:creationId xmlns:a16="http://schemas.microsoft.com/office/drawing/2014/main" id="{C4EDDF7E-433B-CF00-EDDF-A4A91790A4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8511473" y="6067186"/>
            <a:ext cx="1661226" cy="2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987BCB65-C527-AEFD-1C11-F56A518F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67" y="1205808"/>
            <a:ext cx="7437582" cy="2135158"/>
          </a:xfrm>
          <a:prstGeom prst="rect">
            <a:avLst/>
          </a:prstGeom>
        </p:spPr>
      </p:pic>
      <p:pic>
        <p:nvPicPr>
          <p:cNvPr id="8" name="Picture 7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4F72EDBE-BC23-CC8D-720F-A34453A60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667" y="3788950"/>
            <a:ext cx="7437582" cy="2128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F13B41-ED97-7C1B-4BF3-7C7A5397F968}"/>
              </a:ext>
            </a:extLst>
          </p:cNvPr>
          <p:cNvSpPr txBox="1"/>
          <p:nvPr/>
        </p:nvSpPr>
        <p:spPr>
          <a:xfrm>
            <a:off x="542636" y="1870363"/>
            <a:ext cx="10044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YTD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03FFC-458A-BC39-255E-C9E048239520}"/>
              </a:ext>
            </a:extLst>
          </p:cNvPr>
          <p:cNvSpPr txBox="1"/>
          <p:nvPr/>
        </p:nvSpPr>
        <p:spPr>
          <a:xfrm>
            <a:off x="577272" y="4641273"/>
            <a:ext cx="72736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QTD</a:t>
            </a:r>
          </a:p>
          <a:p>
            <a:endParaRPr lang="en-US"/>
          </a:p>
        </p:txBody>
      </p:sp>
      <p:pic>
        <p:nvPicPr>
          <p:cNvPr id="12" name="Picture 11" descr="A black background with green numbers&#10;&#10;AI-generated content may be incorrect.">
            <a:extLst>
              <a:ext uri="{FF2B5EF4-FFF2-40B4-BE49-F238E27FC236}">
                <a16:creationId xmlns:a16="http://schemas.microsoft.com/office/drawing/2014/main" id="{814AC661-4C7C-788B-6C90-99AA40C9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479" y="1565651"/>
            <a:ext cx="2095500" cy="1346200"/>
          </a:xfrm>
          <a:prstGeom prst="rect">
            <a:avLst/>
          </a:prstGeom>
        </p:spPr>
      </p:pic>
      <p:pic>
        <p:nvPicPr>
          <p:cNvPr id="14" name="Picture 13" descr="A black background with green numbers and text&#10;&#10;AI-generated content may be incorrect.">
            <a:extLst>
              <a:ext uri="{FF2B5EF4-FFF2-40B4-BE49-F238E27FC236}">
                <a16:creationId xmlns:a16="http://schemas.microsoft.com/office/drawing/2014/main" id="{5AA72C23-3C8A-713D-9B0D-02C536EC8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479" y="4234857"/>
            <a:ext cx="2203450" cy="12470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CCEFA7-4FAB-74EA-012C-1D866485C213}"/>
              </a:ext>
            </a:extLst>
          </p:cNvPr>
          <p:cNvSpPr txBox="1"/>
          <p:nvPr/>
        </p:nvSpPr>
        <p:spPr>
          <a:xfrm>
            <a:off x="2597726" y="381000"/>
            <a:ext cx="43757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Industrials Sector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384E6-6AFA-0E2F-3F89-0F8B4D832AA5}"/>
              </a:ext>
            </a:extLst>
          </p:cNvPr>
          <p:cNvSpPr txBox="1"/>
          <p:nvPr/>
        </p:nvSpPr>
        <p:spPr>
          <a:xfrm>
            <a:off x="9513455" y="381000"/>
            <a:ext cx="15124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S&amp;P 500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9DC0E4-AE4D-8F42-C0C5-DDAD669788FA}"/>
                  </a:ext>
                </a:extLst>
              </p14:cNvPr>
              <p14:cNvContentPartPr/>
              <p14:nvPr/>
            </p14:nvContentPartPr>
            <p14:xfrm rot="2580000">
              <a:off x="6881423" y="1096485"/>
              <a:ext cx="4369786" cy="4739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9DC0E4-AE4D-8F42-C0C5-DDAD669788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580000">
                <a:off x="6863426" y="1078487"/>
                <a:ext cx="4405421" cy="4774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3BF6A9A-1790-9570-01C9-C8AE89258A9F}"/>
                  </a:ext>
                </a:extLst>
              </p14:cNvPr>
              <p14:cNvContentPartPr/>
              <p14:nvPr/>
            </p14:nvContentPartPr>
            <p14:xfrm rot="-2700000">
              <a:off x="2221325" y="-2907276"/>
              <a:ext cx="7833178" cy="7890907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3BF6A9A-1790-9570-01C9-C8AE89258A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-2700000">
                <a:off x="2203325" y="-2925275"/>
                <a:ext cx="7868818" cy="79265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05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850A-AEF7-FE10-7AEE-BE7C7D23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109" y="2766580"/>
            <a:ext cx="10515600" cy="1325563"/>
          </a:xfrm>
        </p:spPr>
        <p:txBody>
          <a:bodyPr/>
          <a:lstStyle/>
          <a:p>
            <a:r>
              <a:rPr lang="en-US"/>
              <a:t>Business Analysis </a:t>
            </a:r>
          </a:p>
        </p:txBody>
      </p:sp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FEE546C0-9E57-6706-9C9C-D9027977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7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EF0A-7E09-7C43-4799-A7489656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9" y="-320634"/>
            <a:ext cx="10515600" cy="1386880"/>
          </a:xfrm>
        </p:spPr>
        <p:txBody>
          <a:bodyPr>
            <a:normAutofit/>
          </a:bodyPr>
          <a:lstStyle/>
          <a:p>
            <a:r>
              <a:rPr lang="en-US" sz="3600"/>
              <a:t>Business Cycles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01B49A-6963-5F72-C56D-56C0F441D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0270" y="205241"/>
            <a:ext cx="6813138" cy="2978804"/>
          </a:xfrm>
          <a:prstGeom prst="rect">
            <a:avLst/>
          </a:prstGeom>
        </p:spPr>
      </p:pic>
      <p:pic>
        <p:nvPicPr>
          <p:cNvPr id="5" name="Content Placeholder 3" descr="Image: Ohio State University horizontal logo">
            <a:extLst>
              <a:ext uri="{FF2B5EF4-FFF2-40B4-BE49-F238E27FC236}">
                <a16:creationId xmlns:a16="http://schemas.microsoft.com/office/drawing/2014/main" id="{FBFEE81C-744D-680A-B3AB-DC511807C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6195559"/>
            <a:ext cx="3000375" cy="457200"/>
          </a:xfrm>
          <a:prstGeom prst="rect">
            <a:avLst/>
          </a:prstGeom>
        </p:spPr>
      </p:pic>
      <p:pic>
        <p:nvPicPr>
          <p:cNvPr id="3" name="Content Placeholder 3" descr="A graph showing recovery and expansion&#10;&#10;AI-generated content may be incorrect.">
            <a:extLst>
              <a:ext uri="{FF2B5EF4-FFF2-40B4-BE49-F238E27FC236}">
                <a16:creationId xmlns:a16="http://schemas.microsoft.com/office/drawing/2014/main" id="{023D8A98-647F-A598-F677-E662C3C51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88" y="3184045"/>
            <a:ext cx="6990101" cy="3371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F37391-6502-0DC0-60B2-242176D9596D}"/>
              </a:ext>
            </a:extLst>
          </p:cNvPr>
          <p:cNvSpPr txBox="1"/>
          <p:nvPr/>
        </p:nvSpPr>
        <p:spPr>
          <a:xfrm>
            <a:off x="1045029" y="1325311"/>
            <a:ext cx="21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International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FBD64-4286-5610-E28D-39584C67849C}"/>
              </a:ext>
            </a:extLst>
          </p:cNvPr>
          <p:cNvSpPr txBox="1"/>
          <p:nvPr/>
        </p:nvSpPr>
        <p:spPr>
          <a:xfrm>
            <a:off x="1163782" y="4381995"/>
            <a:ext cx="1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U.S. QTR</a:t>
            </a:r>
          </a:p>
        </p:txBody>
      </p:sp>
    </p:spTree>
    <p:extLst>
      <p:ext uri="{BB962C8B-B14F-4D97-AF65-F5344CB8AC3E}">
        <p14:creationId xmlns:p14="http://schemas.microsoft.com/office/powerpoint/2010/main" val="96487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07DAC-02A4-C39D-DCDE-752EB63C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Sector Performance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A44445-7122-87D1-9E9B-0FAA0E6D1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143" y="687989"/>
            <a:ext cx="5221625" cy="5482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70560E-9C31-3DED-AE10-A1577C46B11A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-Cyclical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-Easily influenced by consumer spending cycles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-Struggles during downturns in the economy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Image: Ohio State University horizontal logo">
            <a:extLst>
              <a:ext uri="{FF2B5EF4-FFF2-40B4-BE49-F238E27FC236}">
                <a16:creationId xmlns:a16="http://schemas.microsoft.com/office/drawing/2014/main" id="{DED78345-0E8C-977B-B0D2-52236A0E3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72" y="6285405"/>
            <a:ext cx="3000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Industrial Sector </vt:lpstr>
      <vt:lpstr>Table of Contents </vt:lpstr>
      <vt:lpstr>Overview  </vt:lpstr>
      <vt:lpstr>14 Industries 79 Companies   </vt:lpstr>
      <vt:lpstr>Largest Companies </vt:lpstr>
      <vt:lpstr>PowerPoint Presentation</vt:lpstr>
      <vt:lpstr>Business Analysis </vt:lpstr>
      <vt:lpstr>Business Cycles</vt:lpstr>
      <vt:lpstr>Sector Performance </vt:lpstr>
      <vt:lpstr>Structure and Drivers of Sector</vt:lpstr>
      <vt:lpstr>Porters 5 Forces</vt:lpstr>
      <vt:lpstr>Economic Analysis </vt:lpstr>
      <vt:lpstr>Regression: Industrials vs 10 Yr Treasury (Daily)</vt:lpstr>
      <vt:lpstr>Regression: Industrials vs GDP (Monthly)</vt:lpstr>
      <vt:lpstr>Regression: Industrials vs LEI Index (Daily)</vt:lpstr>
      <vt:lpstr>Regression: Industrials vs PPI Index (Daily)</vt:lpstr>
      <vt:lpstr>Financial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Valuation Analysis </vt:lpstr>
      <vt:lpstr>Multiples Analysis</vt:lpstr>
      <vt:lpstr>P/E Ratios</vt:lpstr>
      <vt:lpstr>P/S Ratios</vt:lpstr>
      <vt:lpstr>P/B Ratios</vt:lpstr>
      <vt:lpstr>P/CF Ratios</vt:lpstr>
      <vt:lpstr>Recommendation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Heery, Colton</dc:creator>
  <cp:revision>9</cp:revision>
  <cp:lastPrinted>2025-11-04T21:16:07Z</cp:lastPrinted>
  <dcterms:created xsi:type="dcterms:W3CDTF">2025-10-23T19:04:45Z</dcterms:created>
  <dcterms:modified xsi:type="dcterms:W3CDTF">2025-11-04T23:03:04Z</dcterms:modified>
</cp:coreProperties>
</file>