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8"/>
  </p:notesMasterIdLst>
  <p:handoutMasterIdLst>
    <p:handoutMasterId r:id="rId29"/>
  </p:handoutMasterIdLst>
  <p:sldIdLst>
    <p:sldId id="379" r:id="rId5"/>
    <p:sldId id="383" r:id="rId6"/>
    <p:sldId id="396" r:id="rId7"/>
    <p:sldId id="405" r:id="rId8"/>
    <p:sldId id="406" r:id="rId9"/>
    <p:sldId id="359" r:id="rId10"/>
    <p:sldId id="371" r:id="rId11"/>
    <p:sldId id="392" r:id="rId12"/>
    <p:sldId id="362" r:id="rId13"/>
    <p:sldId id="390" r:id="rId14"/>
    <p:sldId id="397" r:id="rId15"/>
    <p:sldId id="398" r:id="rId16"/>
    <p:sldId id="399" r:id="rId17"/>
    <p:sldId id="400" r:id="rId18"/>
    <p:sldId id="401" r:id="rId19"/>
    <p:sldId id="402" r:id="rId20"/>
    <p:sldId id="403" r:id="rId21"/>
    <p:sldId id="404" r:id="rId22"/>
    <p:sldId id="407" r:id="rId23"/>
    <p:sldId id="408" r:id="rId24"/>
    <p:sldId id="409" r:id="rId25"/>
    <p:sldId id="410" r:id="rId26"/>
    <p:sldId id="393" r:id="rId27"/>
  </p:sldIdLst>
  <p:sldSz cx="12188825"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97C"/>
    <a:srgbClr val="F28360"/>
    <a:srgbClr val="E56D55"/>
    <a:srgbClr val="003A52"/>
    <a:srgbClr val="DE9F5B"/>
    <a:srgbClr val="BA6964"/>
    <a:srgbClr val="DB4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8B568-E8FB-494D-A1AC-56673706212A}" v="1277" dt="2025-03-18T01:20:23.108"/>
    <p1510:client id="{11CC3359-AA70-84CF-00B1-601E662011E9}" v="137" dt="2025-03-17T18:52:55.692"/>
    <p1510:client id="{459900AF-79E4-DCAB-7244-29523DEC230E}" v="31" dt="2025-03-18T21:35:50.018"/>
    <p1510:client id="{67FD00C0-9CE3-7448-00C9-1AD4ABDB93A1}" v="126" dt="2025-03-17T18:39:35.403"/>
    <p1510:client id="{A9F1F633-8EDA-475F-AEBA-D2E66453BDEE}" v="532" dt="2025-03-18T21:47:28.281"/>
    <p1510:client id="{B0040A52-52A0-00E3-16C1-00864EEEF3A9}" v="43" dt="2025-03-18T19:04:53.775"/>
    <p1510:client id="{B4B0A3C9-72D0-BD4B-BBD7-A849621F8370}" v="1109" dt="2025-03-18T17:06:49.495"/>
    <p1510:client id="{D211352D-CE84-CD0D-D6E3-9A2829DB43F6}" v="30" dt="2025-03-18T01:52:56.273"/>
    <p1510:client id="{FFFD9BBA-5E0B-AE30-73BB-71EA677ED6F7}" v="90" dt="2025-03-18T01:47:46.040"/>
  </p1510:revLst>
</p1510:revInfo>
</file>

<file path=ppt/tableStyles.xml><?xml version="1.0" encoding="utf-8"?>
<a:tblStyleLst xmlns:a="http://schemas.openxmlformats.org/drawingml/2006/main" def="{68D230F3-CF80-4859-8CE7-A43EE81993B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5/10/relationships/revisionInfo" Target="revisionInfo.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lukemaynard\Downloads\Industrials%20Regression.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ers\lukemaynard\Downloads\Industrials%20Regression.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Users\lukemaynard\Downloads\Industrials%20Regression.xls"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Users\lukemaynard\Downloads\Industrials%20Regression.xls"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Users\lukemaynard\Downloads\Industrials%20Regression.xls"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Users\lukemaynard\Downloads\Industrials%20Regression.xls"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lukemaynard\Downloads\Industrials%20Regression.xls"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lukemaynard\Downloads\Industrials%20Regression.xls"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10-</a:t>
            </a:r>
            <a:r>
              <a:rPr lang="en-US" sz="1600" baseline="0"/>
              <a:t>Year S&amp;P 500 Industrials Price vs GSCPI</a:t>
            </a:r>
          </a:p>
          <a:p>
            <a:pPr>
              <a:defRPr sz="1600"/>
            </a:pPr>
            <a:r>
              <a:rPr lang="en-US" sz="1600" baseline="0"/>
              <a:t>(monthly)</a:t>
            </a:r>
            <a:endParaRPr lang="en-US" sz="1600"/>
          </a:p>
        </c:rich>
      </c:tx>
      <c:overlay val="0"/>
    </c:title>
    <c:autoTitleDeleted val="0"/>
    <c:plotArea>
      <c:layout/>
      <c:scatterChart>
        <c:scatterStyle val="lineMarker"/>
        <c:varyColors val="0"/>
        <c:ser>
          <c:idx val="0"/>
          <c:order val="0"/>
          <c:tx>
            <c:v>Y</c:v>
          </c:tx>
          <c:spPr>
            <a:ln w="19050">
              <a:noFill/>
            </a:ln>
          </c:spPr>
          <c:xVal>
            <c:numRef>
              <c:f>'Monthly Data Sets'!$B$211:$B$331</c:f>
              <c:numCache>
                <c:formatCode>0.00</c:formatCode>
                <c:ptCount val="121"/>
                <c:pt idx="0">
                  <c:v>-0.31703560370554734</c:v>
                </c:pt>
                <c:pt idx="1">
                  <c:v>-0.37846821587285112</c:v>
                </c:pt>
                <c:pt idx="2">
                  <c:v>-0.34443087785471971</c:v>
                </c:pt>
                <c:pt idx="3">
                  <c:v>-0.54201014794487223</c:v>
                </c:pt>
                <c:pt idx="4">
                  <c:v>-0.85993611875542109</c:v>
                </c:pt>
                <c:pt idx="5">
                  <c:v>-0.40672076151113551</c:v>
                </c:pt>
                <c:pt idx="6">
                  <c:v>-0.67156511482021819</c:v>
                </c:pt>
                <c:pt idx="7">
                  <c:v>-0.3885947825231531</c:v>
                </c:pt>
                <c:pt idx="8">
                  <c:v>-0.22909449867287954</c:v>
                </c:pt>
                <c:pt idx="9">
                  <c:v>-0.62832944373135691</c:v>
                </c:pt>
                <c:pt idx="10">
                  <c:v>-0.58797708519391656</c:v>
                </c:pt>
                <c:pt idx="11">
                  <c:v>-0.78775349742315004</c:v>
                </c:pt>
                <c:pt idx="12">
                  <c:v>-0.73839489527075963</c:v>
                </c:pt>
                <c:pt idx="13">
                  <c:v>-0.64008679208801145</c:v>
                </c:pt>
                <c:pt idx="14">
                  <c:v>-0.26234752059253774</c:v>
                </c:pt>
                <c:pt idx="15">
                  <c:v>-0.70050785835331164</c:v>
                </c:pt>
                <c:pt idx="16">
                  <c:v>-0.28154473790704526</c:v>
                </c:pt>
                <c:pt idx="17">
                  <c:v>-0.15638410467583405</c:v>
                </c:pt>
                <c:pt idx="18">
                  <c:v>9.679339527353803E-2</c:v>
                </c:pt>
                <c:pt idx="19">
                  <c:v>-0.28640133472078766</c:v>
                </c:pt>
                <c:pt idx="20">
                  <c:v>-4.6271608137595607E-2</c:v>
                </c:pt>
                <c:pt idx="21">
                  <c:v>-0.30304094322109681</c:v>
                </c:pt>
                <c:pt idx="22">
                  <c:v>-0.21964877943721453</c:v>
                </c:pt>
                <c:pt idx="23">
                  <c:v>0.16939110398743035</c:v>
                </c:pt>
                <c:pt idx="24">
                  <c:v>0.15357976061908452</c:v>
                </c:pt>
                <c:pt idx="25">
                  <c:v>7.7816646302478087E-2</c:v>
                </c:pt>
                <c:pt idx="26">
                  <c:v>7.2722549447043336E-3</c:v>
                </c:pt>
                <c:pt idx="27">
                  <c:v>-0.13829687788448722</c:v>
                </c:pt>
                <c:pt idx="28">
                  <c:v>9.377175383942854E-2</c:v>
                </c:pt>
                <c:pt idx="29">
                  <c:v>8.9753370128088469E-2</c:v>
                </c:pt>
                <c:pt idx="30">
                  <c:v>0.38758654727316305</c:v>
                </c:pt>
                <c:pt idx="31">
                  <c:v>0.55313026833522538</c:v>
                </c:pt>
                <c:pt idx="32">
                  <c:v>0.78566854401124986</c:v>
                </c:pt>
                <c:pt idx="33">
                  <c:v>0.80800080412554387</c:v>
                </c:pt>
                <c:pt idx="34">
                  <c:v>0.6851158260679413</c:v>
                </c:pt>
                <c:pt idx="35">
                  <c:v>0.58583481083006017</c:v>
                </c:pt>
                <c:pt idx="36">
                  <c:v>5.9242177633991373E-2</c:v>
                </c:pt>
                <c:pt idx="37">
                  <c:v>0.43651613166936226</c:v>
                </c:pt>
                <c:pt idx="38">
                  <c:v>0.5154823690041862</c:v>
                </c:pt>
                <c:pt idx="39">
                  <c:v>0.37520476217458421</c:v>
                </c:pt>
                <c:pt idx="40">
                  <c:v>0.43248050322610337</c:v>
                </c:pt>
                <c:pt idx="41">
                  <c:v>0.44118780622781184</c:v>
                </c:pt>
                <c:pt idx="42">
                  <c:v>0.52922093631506295</c:v>
                </c:pt>
                <c:pt idx="43">
                  <c:v>0.46382595418097317</c:v>
                </c:pt>
                <c:pt idx="44">
                  <c:v>0.53070075840267239</c:v>
                </c:pt>
                <c:pt idx="45">
                  <c:v>0.45268831035137319</c:v>
                </c:pt>
                <c:pt idx="46">
                  <c:v>0.46182964791948844</c:v>
                </c:pt>
                <c:pt idx="47">
                  <c:v>0.51673691014570655</c:v>
                </c:pt>
                <c:pt idx="48">
                  <c:v>0.14961283246501403</c:v>
                </c:pt>
                <c:pt idx="49">
                  <c:v>0.21571847065130084</c:v>
                </c:pt>
                <c:pt idx="50">
                  <c:v>2.2090855400629165E-2</c:v>
                </c:pt>
                <c:pt idx="51">
                  <c:v>-0.61084049403838869</c:v>
                </c:pt>
                <c:pt idx="52">
                  <c:v>-0.46405529089890241</c:v>
                </c:pt>
                <c:pt idx="53">
                  <c:v>-0.44197907992239649</c:v>
                </c:pt>
                <c:pt idx="54">
                  <c:v>-0.28071035944470052</c:v>
                </c:pt>
                <c:pt idx="55">
                  <c:v>0.14519133095555697</c:v>
                </c:pt>
                <c:pt idx="56">
                  <c:v>0.10103282973616408</c:v>
                </c:pt>
                <c:pt idx="57">
                  <c:v>0.16315533826865214</c:v>
                </c:pt>
                <c:pt idx="58">
                  <c:v>5.0593736586194565E-2</c:v>
                </c:pt>
                <c:pt idx="59">
                  <c:v>7.0126663699304731E-2</c:v>
                </c:pt>
                <c:pt idx="60">
                  <c:v>1.2823597007893848</c:v>
                </c:pt>
                <c:pt idx="61">
                  <c:v>2.6379586594008462</c:v>
                </c:pt>
                <c:pt idx="62">
                  <c:v>3.3311814468895626</c:v>
                </c:pt>
                <c:pt idx="63">
                  <c:v>2.5190334830307068</c:v>
                </c:pt>
                <c:pt idx="64">
                  <c:v>2.2391461123412499</c:v>
                </c:pt>
                <c:pt idx="65">
                  <c:v>2.961224609136893</c:v>
                </c:pt>
                <c:pt idx="66">
                  <c:v>1.4887575947638874</c:v>
                </c:pt>
                <c:pt idx="67">
                  <c:v>0.63056497873133022</c:v>
                </c:pt>
                <c:pt idx="68">
                  <c:v>0.11505685755664675</c:v>
                </c:pt>
                <c:pt idx="69">
                  <c:v>0.76264341456822493</c:v>
                </c:pt>
                <c:pt idx="70">
                  <c:v>1.6902068867352806</c:v>
                </c:pt>
                <c:pt idx="71">
                  <c:v>1.3359722293354428</c:v>
                </c:pt>
                <c:pt idx="72">
                  <c:v>1.9591530798708603</c:v>
                </c:pt>
                <c:pt idx="73">
                  <c:v>2.2777008811255972</c:v>
                </c:pt>
                <c:pt idx="74">
                  <c:v>2.7780107860590912</c:v>
                </c:pt>
                <c:pt idx="75">
                  <c:v>3.0522264291218515</c:v>
                </c:pt>
                <c:pt idx="76">
                  <c:v>2.7814834055812141</c:v>
                </c:pt>
                <c:pt idx="77">
                  <c:v>2.9577234522103479</c:v>
                </c:pt>
                <c:pt idx="78">
                  <c:v>3.3135323929804574</c:v>
                </c:pt>
                <c:pt idx="79">
                  <c:v>3.3871796756691879</c:v>
                </c:pt>
                <c:pt idx="80">
                  <c:v>3.9336354462741308</c:v>
                </c:pt>
                <c:pt idx="81">
                  <c:v>4.3352919603595215</c:v>
                </c:pt>
                <c:pt idx="82">
                  <c:v>4.4232138382702511</c:v>
                </c:pt>
                <c:pt idx="83">
                  <c:v>3.7159899519782638</c:v>
                </c:pt>
                <c:pt idx="84">
                  <c:v>2.809008096900822</c:v>
                </c:pt>
                <c:pt idx="85">
                  <c:v>2.8610871724422853</c:v>
                </c:pt>
                <c:pt idx="86">
                  <c:v>3.5523806603161203</c:v>
                </c:pt>
                <c:pt idx="87">
                  <c:v>2.7629325692452142</c:v>
                </c:pt>
                <c:pt idx="88">
                  <c:v>2.4372521413466299</c:v>
                </c:pt>
                <c:pt idx="89">
                  <c:v>1.840661505961465</c:v>
                </c:pt>
                <c:pt idx="90">
                  <c:v>1.5247680095602894</c:v>
                </c:pt>
                <c:pt idx="91">
                  <c:v>1.0290891516325156</c:v>
                </c:pt>
                <c:pt idx="92">
                  <c:v>1.14471198716245</c:v>
                </c:pt>
                <c:pt idx="93">
                  <c:v>1.2682551579556955</c:v>
                </c:pt>
                <c:pt idx="94">
                  <c:v>1.3417155757748296</c:v>
                </c:pt>
                <c:pt idx="95">
                  <c:v>1.0838564583426726</c:v>
                </c:pt>
                <c:pt idx="96">
                  <c:v>-0.20737434113226741</c:v>
                </c:pt>
                <c:pt idx="97">
                  <c:v>-1.1367841587346068</c:v>
                </c:pt>
                <c:pt idx="98">
                  <c:v>-1.2818493625909717</c:v>
                </c:pt>
                <c:pt idx="99">
                  <c:v>-1.5594503358600431</c:v>
                </c:pt>
                <c:pt idx="100">
                  <c:v>-1.092535863592055</c:v>
                </c:pt>
                <c:pt idx="101">
                  <c:v>-0.92102543738136733</c:v>
                </c:pt>
                <c:pt idx="102">
                  <c:v>-1.0557241776264314</c:v>
                </c:pt>
                <c:pt idx="103">
                  <c:v>-0.64640115640905493</c:v>
                </c:pt>
                <c:pt idx="104">
                  <c:v>-0.35055682891070511</c:v>
                </c:pt>
                <c:pt idx="105">
                  <c:v>0.17329203470542742</c:v>
                </c:pt>
                <c:pt idx="106">
                  <c:v>-0.1567823947028078</c:v>
                </c:pt>
                <c:pt idx="107">
                  <c:v>-0.34441575229706151</c:v>
                </c:pt>
                <c:pt idx="108">
                  <c:v>-0.18355307515644984</c:v>
                </c:pt>
                <c:pt idx="109">
                  <c:v>-0.34229126798626158</c:v>
                </c:pt>
                <c:pt idx="110">
                  <c:v>-0.9405278190925106</c:v>
                </c:pt>
                <c:pt idx="111">
                  <c:v>-0.56810104374868065</c:v>
                </c:pt>
                <c:pt idx="112">
                  <c:v>-0.33999352925460552</c:v>
                </c:pt>
                <c:pt idx="113">
                  <c:v>-4.2619061365356439E-2</c:v>
                </c:pt>
                <c:pt idx="114">
                  <c:v>0.20938111373662779</c:v>
                </c:pt>
                <c:pt idx="115">
                  <c:v>0.10558203838257324</c:v>
                </c:pt>
                <c:pt idx="116">
                  <c:v>-0.33969078294871158</c:v>
                </c:pt>
                <c:pt idx="117">
                  <c:v>-0.27209558319353438</c:v>
                </c:pt>
                <c:pt idx="118">
                  <c:v>-0.26377402244415432</c:v>
                </c:pt>
                <c:pt idx="119">
                  <c:v>-0.19299453678795189</c:v>
                </c:pt>
                <c:pt idx="120">
                  <c:v>-7.1717317145561926E-2</c:v>
                </c:pt>
              </c:numCache>
            </c:numRef>
          </c:xVal>
          <c:yVal>
            <c:numRef>
              <c:f>'Monthly Data Sets'!$E$211:$E$331</c:f>
              <c:numCache>
                <c:formatCode>General</c:formatCode>
                <c:ptCount val="121"/>
                <c:pt idx="0">
                  <c:v>479.67</c:v>
                </c:pt>
                <c:pt idx="1">
                  <c:v>479.27</c:v>
                </c:pt>
                <c:pt idx="2">
                  <c:v>479.48</c:v>
                </c:pt>
                <c:pt idx="3">
                  <c:v>466.37</c:v>
                </c:pt>
                <c:pt idx="4">
                  <c:v>467.04</c:v>
                </c:pt>
                <c:pt idx="5">
                  <c:v>440.68</c:v>
                </c:pt>
                <c:pt idx="6">
                  <c:v>431.78</c:v>
                </c:pt>
                <c:pt idx="7">
                  <c:v>471.16</c:v>
                </c:pt>
                <c:pt idx="8">
                  <c:v>474</c:v>
                </c:pt>
                <c:pt idx="9">
                  <c:v>463.53</c:v>
                </c:pt>
                <c:pt idx="10">
                  <c:v>436.62</c:v>
                </c:pt>
                <c:pt idx="11">
                  <c:v>451.92</c:v>
                </c:pt>
                <c:pt idx="12">
                  <c:v>483.64</c:v>
                </c:pt>
                <c:pt idx="13">
                  <c:v>487.65</c:v>
                </c:pt>
                <c:pt idx="14">
                  <c:v>483.71</c:v>
                </c:pt>
                <c:pt idx="15">
                  <c:v>487.51</c:v>
                </c:pt>
                <c:pt idx="16">
                  <c:v>503.83</c:v>
                </c:pt>
                <c:pt idx="17">
                  <c:v>506.25</c:v>
                </c:pt>
                <c:pt idx="18">
                  <c:v>504.87</c:v>
                </c:pt>
                <c:pt idx="19">
                  <c:v>494.44</c:v>
                </c:pt>
                <c:pt idx="20">
                  <c:v>536.36</c:v>
                </c:pt>
                <c:pt idx="21">
                  <c:v>538.07000000000005</c:v>
                </c:pt>
                <c:pt idx="22">
                  <c:v>545.42999999999995</c:v>
                </c:pt>
                <c:pt idx="23">
                  <c:v>563.99</c:v>
                </c:pt>
                <c:pt idx="24">
                  <c:v>559.63</c:v>
                </c:pt>
                <c:pt idx="25">
                  <c:v>569.16999999999996</c:v>
                </c:pt>
                <c:pt idx="26">
                  <c:v>575.95000000000005</c:v>
                </c:pt>
                <c:pt idx="27">
                  <c:v>582.91999999999996</c:v>
                </c:pt>
                <c:pt idx="28">
                  <c:v>582.99</c:v>
                </c:pt>
                <c:pt idx="29">
                  <c:v>582.01</c:v>
                </c:pt>
                <c:pt idx="30">
                  <c:v>604.38</c:v>
                </c:pt>
                <c:pt idx="31">
                  <c:v>605.29</c:v>
                </c:pt>
                <c:pt idx="32">
                  <c:v>626.69000000000005</c:v>
                </c:pt>
                <c:pt idx="33">
                  <c:v>637.80999999999995</c:v>
                </c:pt>
                <c:pt idx="34">
                  <c:v>671.32</c:v>
                </c:pt>
                <c:pt idx="35">
                  <c:v>642.76</c:v>
                </c:pt>
                <c:pt idx="36">
                  <c:v>624.95000000000005</c:v>
                </c:pt>
                <c:pt idx="37">
                  <c:v>607.16999999999996</c:v>
                </c:pt>
                <c:pt idx="38">
                  <c:v>623.49</c:v>
                </c:pt>
                <c:pt idx="39">
                  <c:v>602.1</c:v>
                </c:pt>
                <c:pt idx="40">
                  <c:v>645.78</c:v>
                </c:pt>
                <c:pt idx="41">
                  <c:v>645.72</c:v>
                </c:pt>
                <c:pt idx="42">
                  <c:v>659.07</c:v>
                </c:pt>
                <c:pt idx="43">
                  <c:v>587.5</c:v>
                </c:pt>
                <c:pt idx="44">
                  <c:v>607.87</c:v>
                </c:pt>
                <c:pt idx="45">
                  <c:v>542.16</c:v>
                </c:pt>
                <c:pt idx="46">
                  <c:v>603.74</c:v>
                </c:pt>
                <c:pt idx="47">
                  <c:v>640.33000000000004</c:v>
                </c:pt>
                <c:pt idx="48">
                  <c:v>632.36</c:v>
                </c:pt>
                <c:pt idx="49">
                  <c:v>657.97</c:v>
                </c:pt>
                <c:pt idx="50">
                  <c:v>604.79999999999995</c:v>
                </c:pt>
                <c:pt idx="51">
                  <c:v>651.69000000000005</c:v>
                </c:pt>
                <c:pt idx="52">
                  <c:v>655.57</c:v>
                </c:pt>
                <c:pt idx="53">
                  <c:v>636.24</c:v>
                </c:pt>
                <c:pt idx="54">
                  <c:v>654.89</c:v>
                </c:pt>
                <c:pt idx="55">
                  <c:v>661.33</c:v>
                </c:pt>
                <c:pt idx="56">
                  <c:v>688.72</c:v>
                </c:pt>
                <c:pt idx="57">
                  <c:v>687.6</c:v>
                </c:pt>
                <c:pt idx="58">
                  <c:v>684.12</c:v>
                </c:pt>
                <c:pt idx="59">
                  <c:v>618.39</c:v>
                </c:pt>
                <c:pt idx="60">
                  <c:v>499.12</c:v>
                </c:pt>
                <c:pt idx="61">
                  <c:v>542.35</c:v>
                </c:pt>
                <c:pt idx="62">
                  <c:v>570.15</c:v>
                </c:pt>
                <c:pt idx="63">
                  <c:v>581</c:v>
                </c:pt>
                <c:pt idx="64">
                  <c:v>605.88</c:v>
                </c:pt>
                <c:pt idx="65">
                  <c:v>656.22</c:v>
                </c:pt>
                <c:pt idx="66">
                  <c:v>650.67999999999995</c:v>
                </c:pt>
                <c:pt idx="67">
                  <c:v>641.01</c:v>
                </c:pt>
                <c:pt idx="68">
                  <c:v>741.25</c:v>
                </c:pt>
                <c:pt idx="69">
                  <c:v>749.54</c:v>
                </c:pt>
                <c:pt idx="70">
                  <c:v>717.01</c:v>
                </c:pt>
                <c:pt idx="71">
                  <c:v>764.55</c:v>
                </c:pt>
                <c:pt idx="72">
                  <c:v>831.98</c:v>
                </c:pt>
                <c:pt idx="73">
                  <c:v>861.51</c:v>
                </c:pt>
                <c:pt idx="74">
                  <c:v>886.44</c:v>
                </c:pt>
                <c:pt idx="75">
                  <c:v>866.24</c:v>
                </c:pt>
                <c:pt idx="76">
                  <c:v>873.59</c:v>
                </c:pt>
                <c:pt idx="77">
                  <c:v>881.64</c:v>
                </c:pt>
                <c:pt idx="78">
                  <c:v>826.83</c:v>
                </c:pt>
                <c:pt idx="79">
                  <c:v>883.3</c:v>
                </c:pt>
                <c:pt idx="80">
                  <c:v>850.54</c:v>
                </c:pt>
                <c:pt idx="81">
                  <c:v>894.96</c:v>
                </c:pt>
                <c:pt idx="82">
                  <c:v>852.34</c:v>
                </c:pt>
                <c:pt idx="83">
                  <c:v>842.73</c:v>
                </c:pt>
                <c:pt idx="84">
                  <c:v>870.46</c:v>
                </c:pt>
                <c:pt idx="85">
                  <c:v>804.56</c:v>
                </c:pt>
                <c:pt idx="86">
                  <c:v>798.27</c:v>
                </c:pt>
                <c:pt idx="87">
                  <c:v>738.41</c:v>
                </c:pt>
                <c:pt idx="88">
                  <c:v>808.28</c:v>
                </c:pt>
                <c:pt idx="89">
                  <c:v>783.36</c:v>
                </c:pt>
                <c:pt idx="90">
                  <c:v>700.6</c:v>
                </c:pt>
                <c:pt idx="91">
                  <c:v>797.71</c:v>
                </c:pt>
                <c:pt idx="92">
                  <c:v>858.06</c:v>
                </c:pt>
                <c:pt idx="93">
                  <c:v>831.4</c:v>
                </c:pt>
                <c:pt idx="94">
                  <c:v>861.96</c:v>
                </c:pt>
                <c:pt idx="95">
                  <c:v>851.88</c:v>
                </c:pt>
                <c:pt idx="96">
                  <c:v>856.59</c:v>
                </c:pt>
                <c:pt idx="97">
                  <c:v>846.11</c:v>
                </c:pt>
                <c:pt idx="98">
                  <c:v>816.88</c:v>
                </c:pt>
                <c:pt idx="99">
                  <c:v>908.09</c:v>
                </c:pt>
                <c:pt idx="100">
                  <c:v>934.02</c:v>
                </c:pt>
                <c:pt idx="101">
                  <c:v>912.89</c:v>
                </c:pt>
                <c:pt idx="102">
                  <c:v>857.57</c:v>
                </c:pt>
                <c:pt idx="103">
                  <c:v>832.11</c:v>
                </c:pt>
                <c:pt idx="104">
                  <c:v>902.92</c:v>
                </c:pt>
                <c:pt idx="105">
                  <c:v>964.73</c:v>
                </c:pt>
                <c:pt idx="106">
                  <c:v>955.86</c:v>
                </c:pt>
                <c:pt idx="107" formatCode="#,##0.00">
                  <c:v>1022.56</c:v>
                </c:pt>
                <c:pt idx="108" formatCode="#,##0.00">
                  <c:v>1066.71</c:v>
                </c:pt>
                <c:pt idx="109" formatCode="#,##0.00">
                  <c:v>1028.0899999999999</c:v>
                </c:pt>
                <c:pt idx="110" formatCode="#,##0.00">
                  <c:v>1042.8800000000001</c:v>
                </c:pt>
                <c:pt idx="111" formatCode="#,##0.00">
                  <c:v>1031.96</c:v>
                </c:pt>
                <c:pt idx="112" formatCode="#,##0.00">
                  <c:v>1081.94</c:v>
                </c:pt>
                <c:pt idx="113" formatCode="#,##0.00">
                  <c:v>1110.78</c:v>
                </c:pt>
                <c:pt idx="114" formatCode="#,##0.00">
                  <c:v>1147.06</c:v>
                </c:pt>
                <c:pt idx="115" formatCode="#,##0.00">
                  <c:v>1131.0899999999999</c:v>
                </c:pt>
                <c:pt idx="116" formatCode="#,##0.00">
                  <c:v>1214.04</c:v>
                </c:pt>
                <c:pt idx="117" formatCode="#,##0.00">
                  <c:v>1115.6500000000001</c:v>
                </c:pt>
                <c:pt idx="118" formatCode="#,##0.00">
                  <c:v>1171.3399999999999</c:v>
                </c:pt>
                <c:pt idx="119" formatCode="#,##0.00">
                  <c:v>1152.54</c:v>
                </c:pt>
                <c:pt idx="120" formatCode="#,##0.00">
                  <c:v>1135.8</c:v>
                </c:pt>
              </c:numCache>
            </c:numRef>
          </c:yVal>
          <c:smooth val="0"/>
          <c:extLst>
            <c:ext xmlns:c16="http://schemas.microsoft.com/office/drawing/2014/chart" uri="{C3380CC4-5D6E-409C-BE32-E72D297353CC}">
              <c16:uniqueId val="{00000000-FD0A-5F42-9DF9-DAC83433A23A}"/>
            </c:ext>
          </c:extLst>
        </c:ser>
        <c:ser>
          <c:idx val="1"/>
          <c:order val="1"/>
          <c:tx>
            <c:v>Predicted Y</c:v>
          </c:tx>
          <c:spPr>
            <a:ln w="19050">
              <a:noFill/>
            </a:ln>
          </c:spPr>
          <c:marker>
            <c:symbol val="none"/>
          </c:marker>
          <c:trendline>
            <c:spPr>
              <a:ln w="38100">
                <a:solidFill>
                  <a:schemeClr val="accent2"/>
                </a:solidFill>
              </a:ln>
            </c:spPr>
            <c:trendlineType val="linear"/>
            <c:dispRSqr val="0"/>
            <c:dispEq val="0"/>
          </c:trendline>
          <c:xVal>
            <c:numRef>
              <c:f>'Monthly Data Sets'!$B$211:$B$331</c:f>
              <c:numCache>
                <c:formatCode>0.00</c:formatCode>
                <c:ptCount val="121"/>
                <c:pt idx="0">
                  <c:v>-0.31703560370554734</c:v>
                </c:pt>
                <c:pt idx="1">
                  <c:v>-0.37846821587285112</c:v>
                </c:pt>
                <c:pt idx="2">
                  <c:v>-0.34443087785471971</c:v>
                </c:pt>
                <c:pt idx="3">
                  <c:v>-0.54201014794487223</c:v>
                </c:pt>
                <c:pt idx="4">
                  <c:v>-0.85993611875542109</c:v>
                </c:pt>
                <c:pt idx="5">
                  <c:v>-0.40672076151113551</c:v>
                </c:pt>
                <c:pt idx="6">
                  <c:v>-0.67156511482021819</c:v>
                </c:pt>
                <c:pt idx="7">
                  <c:v>-0.3885947825231531</c:v>
                </c:pt>
                <c:pt idx="8">
                  <c:v>-0.22909449867287954</c:v>
                </c:pt>
                <c:pt idx="9">
                  <c:v>-0.62832944373135691</c:v>
                </c:pt>
                <c:pt idx="10">
                  <c:v>-0.58797708519391656</c:v>
                </c:pt>
                <c:pt idx="11">
                  <c:v>-0.78775349742315004</c:v>
                </c:pt>
                <c:pt idx="12">
                  <c:v>-0.73839489527075963</c:v>
                </c:pt>
                <c:pt idx="13">
                  <c:v>-0.64008679208801145</c:v>
                </c:pt>
                <c:pt idx="14">
                  <c:v>-0.26234752059253774</c:v>
                </c:pt>
                <c:pt idx="15">
                  <c:v>-0.70050785835331164</c:v>
                </c:pt>
                <c:pt idx="16">
                  <c:v>-0.28154473790704526</c:v>
                </c:pt>
                <c:pt idx="17">
                  <c:v>-0.15638410467583405</c:v>
                </c:pt>
                <c:pt idx="18">
                  <c:v>9.679339527353803E-2</c:v>
                </c:pt>
                <c:pt idx="19">
                  <c:v>-0.28640133472078766</c:v>
                </c:pt>
                <c:pt idx="20">
                  <c:v>-4.6271608137595607E-2</c:v>
                </c:pt>
                <c:pt idx="21">
                  <c:v>-0.30304094322109681</c:v>
                </c:pt>
                <c:pt idx="22">
                  <c:v>-0.21964877943721453</c:v>
                </c:pt>
                <c:pt idx="23">
                  <c:v>0.16939110398743035</c:v>
                </c:pt>
                <c:pt idx="24">
                  <c:v>0.15357976061908452</c:v>
                </c:pt>
                <c:pt idx="25">
                  <c:v>7.7816646302478087E-2</c:v>
                </c:pt>
                <c:pt idx="26">
                  <c:v>7.2722549447043336E-3</c:v>
                </c:pt>
                <c:pt idx="27">
                  <c:v>-0.13829687788448722</c:v>
                </c:pt>
                <c:pt idx="28">
                  <c:v>9.377175383942854E-2</c:v>
                </c:pt>
                <c:pt idx="29">
                  <c:v>8.9753370128088469E-2</c:v>
                </c:pt>
                <c:pt idx="30">
                  <c:v>0.38758654727316305</c:v>
                </c:pt>
                <c:pt idx="31">
                  <c:v>0.55313026833522538</c:v>
                </c:pt>
                <c:pt idx="32">
                  <c:v>0.78566854401124986</c:v>
                </c:pt>
                <c:pt idx="33">
                  <c:v>0.80800080412554387</c:v>
                </c:pt>
                <c:pt idx="34">
                  <c:v>0.6851158260679413</c:v>
                </c:pt>
                <c:pt idx="35">
                  <c:v>0.58583481083006017</c:v>
                </c:pt>
                <c:pt idx="36">
                  <c:v>5.9242177633991373E-2</c:v>
                </c:pt>
                <c:pt idx="37">
                  <c:v>0.43651613166936226</c:v>
                </c:pt>
                <c:pt idx="38">
                  <c:v>0.5154823690041862</c:v>
                </c:pt>
                <c:pt idx="39">
                  <c:v>0.37520476217458421</c:v>
                </c:pt>
                <c:pt idx="40">
                  <c:v>0.43248050322610337</c:v>
                </c:pt>
                <c:pt idx="41">
                  <c:v>0.44118780622781184</c:v>
                </c:pt>
                <c:pt idx="42">
                  <c:v>0.52922093631506295</c:v>
                </c:pt>
                <c:pt idx="43">
                  <c:v>0.46382595418097317</c:v>
                </c:pt>
                <c:pt idx="44">
                  <c:v>0.53070075840267239</c:v>
                </c:pt>
                <c:pt idx="45">
                  <c:v>0.45268831035137319</c:v>
                </c:pt>
                <c:pt idx="46">
                  <c:v>0.46182964791948844</c:v>
                </c:pt>
                <c:pt idx="47">
                  <c:v>0.51673691014570655</c:v>
                </c:pt>
                <c:pt idx="48">
                  <c:v>0.14961283246501403</c:v>
                </c:pt>
                <c:pt idx="49">
                  <c:v>0.21571847065130084</c:v>
                </c:pt>
                <c:pt idx="50">
                  <c:v>2.2090855400629165E-2</c:v>
                </c:pt>
                <c:pt idx="51">
                  <c:v>-0.61084049403838869</c:v>
                </c:pt>
                <c:pt idx="52">
                  <c:v>-0.46405529089890241</c:v>
                </c:pt>
                <c:pt idx="53">
                  <c:v>-0.44197907992239649</c:v>
                </c:pt>
                <c:pt idx="54">
                  <c:v>-0.28071035944470052</c:v>
                </c:pt>
                <c:pt idx="55">
                  <c:v>0.14519133095555697</c:v>
                </c:pt>
                <c:pt idx="56">
                  <c:v>0.10103282973616408</c:v>
                </c:pt>
                <c:pt idx="57">
                  <c:v>0.16315533826865214</c:v>
                </c:pt>
                <c:pt idx="58">
                  <c:v>5.0593736586194565E-2</c:v>
                </c:pt>
                <c:pt idx="59">
                  <c:v>7.0126663699304731E-2</c:v>
                </c:pt>
                <c:pt idx="60">
                  <c:v>1.2823597007893848</c:v>
                </c:pt>
                <c:pt idx="61">
                  <c:v>2.6379586594008462</c:v>
                </c:pt>
                <c:pt idx="62">
                  <c:v>3.3311814468895626</c:v>
                </c:pt>
                <c:pt idx="63">
                  <c:v>2.5190334830307068</c:v>
                </c:pt>
                <c:pt idx="64">
                  <c:v>2.2391461123412499</c:v>
                </c:pt>
                <c:pt idx="65">
                  <c:v>2.961224609136893</c:v>
                </c:pt>
                <c:pt idx="66">
                  <c:v>1.4887575947638874</c:v>
                </c:pt>
                <c:pt idx="67">
                  <c:v>0.63056497873133022</c:v>
                </c:pt>
                <c:pt idx="68">
                  <c:v>0.11505685755664675</c:v>
                </c:pt>
                <c:pt idx="69">
                  <c:v>0.76264341456822493</c:v>
                </c:pt>
                <c:pt idx="70">
                  <c:v>1.6902068867352806</c:v>
                </c:pt>
                <c:pt idx="71">
                  <c:v>1.3359722293354428</c:v>
                </c:pt>
                <c:pt idx="72">
                  <c:v>1.9591530798708603</c:v>
                </c:pt>
                <c:pt idx="73">
                  <c:v>2.2777008811255972</c:v>
                </c:pt>
                <c:pt idx="74">
                  <c:v>2.7780107860590912</c:v>
                </c:pt>
                <c:pt idx="75">
                  <c:v>3.0522264291218515</c:v>
                </c:pt>
                <c:pt idx="76">
                  <c:v>2.7814834055812141</c:v>
                </c:pt>
                <c:pt idx="77">
                  <c:v>2.9577234522103479</c:v>
                </c:pt>
                <c:pt idx="78">
                  <c:v>3.3135323929804574</c:v>
                </c:pt>
                <c:pt idx="79">
                  <c:v>3.3871796756691879</c:v>
                </c:pt>
                <c:pt idx="80">
                  <c:v>3.9336354462741308</c:v>
                </c:pt>
                <c:pt idx="81">
                  <c:v>4.3352919603595215</c:v>
                </c:pt>
                <c:pt idx="82">
                  <c:v>4.4232138382702511</c:v>
                </c:pt>
                <c:pt idx="83">
                  <c:v>3.7159899519782638</c:v>
                </c:pt>
                <c:pt idx="84">
                  <c:v>2.809008096900822</c:v>
                </c:pt>
                <c:pt idx="85">
                  <c:v>2.8610871724422853</c:v>
                </c:pt>
                <c:pt idx="86">
                  <c:v>3.5523806603161203</c:v>
                </c:pt>
                <c:pt idx="87">
                  <c:v>2.7629325692452142</c:v>
                </c:pt>
                <c:pt idx="88">
                  <c:v>2.4372521413466299</c:v>
                </c:pt>
                <c:pt idx="89">
                  <c:v>1.840661505961465</c:v>
                </c:pt>
                <c:pt idx="90">
                  <c:v>1.5247680095602894</c:v>
                </c:pt>
                <c:pt idx="91">
                  <c:v>1.0290891516325156</c:v>
                </c:pt>
                <c:pt idx="92">
                  <c:v>1.14471198716245</c:v>
                </c:pt>
                <c:pt idx="93">
                  <c:v>1.2682551579556955</c:v>
                </c:pt>
                <c:pt idx="94">
                  <c:v>1.3417155757748296</c:v>
                </c:pt>
                <c:pt idx="95">
                  <c:v>1.0838564583426726</c:v>
                </c:pt>
                <c:pt idx="96">
                  <c:v>-0.20737434113226741</c:v>
                </c:pt>
                <c:pt idx="97">
                  <c:v>-1.1367841587346068</c:v>
                </c:pt>
                <c:pt idx="98">
                  <c:v>-1.2818493625909717</c:v>
                </c:pt>
                <c:pt idx="99">
                  <c:v>-1.5594503358600431</c:v>
                </c:pt>
                <c:pt idx="100">
                  <c:v>-1.092535863592055</c:v>
                </c:pt>
                <c:pt idx="101">
                  <c:v>-0.92102543738136733</c:v>
                </c:pt>
                <c:pt idx="102">
                  <c:v>-1.0557241776264314</c:v>
                </c:pt>
                <c:pt idx="103">
                  <c:v>-0.64640115640905493</c:v>
                </c:pt>
                <c:pt idx="104">
                  <c:v>-0.35055682891070511</c:v>
                </c:pt>
                <c:pt idx="105">
                  <c:v>0.17329203470542742</c:v>
                </c:pt>
                <c:pt idx="106">
                  <c:v>-0.1567823947028078</c:v>
                </c:pt>
                <c:pt idx="107">
                  <c:v>-0.34441575229706151</c:v>
                </c:pt>
                <c:pt idx="108">
                  <c:v>-0.18355307515644984</c:v>
                </c:pt>
                <c:pt idx="109">
                  <c:v>-0.34229126798626158</c:v>
                </c:pt>
                <c:pt idx="110">
                  <c:v>-0.9405278190925106</c:v>
                </c:pt>
                <c:pt idx="111">
                  <c:v>-0.56810104374868065</c:v>
                </c:pt>
                <c:pt idx="112">
                  <c:v>-0.33999352925460552</c:v>
                </c:pt>
                <c:pt idx="113">
                  <c:v>-4.2619061365356439E-2</c:v>
                </c:pt>
                <c:pt idx="114">
                  <c:v>0.20938111373662779</c:v>
                </c:pt>
                <c:pt idx="115">
                  <c:v>0.10558203838257324</c:v>
                </c:pt>
                <c:pt idx="116">
                  <c:v>-0.33969078294871158</c:v>
                </c:pt>
                <c:pt idx="117">
                  <c:v>-0.27209558319353438</c:v>
                </c:pt>
                <c:pt idx="118">
                  <c:v>-0.26377402244415432</c:v>
                </c:pt>
                <c:pt idx="119">
                  <c:v>-0.19299453678795189</c:v>
                </c:pt>
                <c:pt idx="120">
                  <c:v>-7.1717317145561926E-2</c:v>
                </c:pt>
              </c:numCache>
            </c:numRef>
          </c:xVal>
          <c:yVal>
            <c:numRef>
              <c:f>GCPI!$B$25:$B$145</c:f>
              <c:numCache>
                <c:formatCode>General</c:formatCode>
                <c:ptCount val="121"/>
                <c:pt idx="0">
                  <c:v>701.91544381472943</c:v>
                </c:pt>
                <c:pt idx="1">
                  <c:v>700.66107456909879</c:v>
                </c:pt>
                <c:pt idx="2">
                  <c:v>701.35607008543468</c:v>
                </c:pt>
                <c:pt idx="3">
                  <c:v>697.3217737852824</c:v>
                </c:pt>
                <c:pt idx="4">
                  <c:v>690.83016377387753</c:v>
                </c:pt>
                <c:pt idx="5">
                  <c:v>700.08419653788417</c:v>
                </c:pt>
                <c:pt idx="6">
                  <c:v>694.676439974235</c:v>
                </c:pt>
                <c:pt idx="7">
                  <c:v>700.45430403921512</c:v>
                </c:pt>
                <c:pt idx="8">
                  <c:v>703.71107993841133</c:v>
                </c:pt>
                <c:pt idx="9">
                  <c:v>695.55925277048027</c:v>
                </c:pt>
                <c:pt idx="10">
                  <c:v>696.38319229953981</c:v>
                </c:pt>
                <c:pt idx="11">
                  <c:v>692.30403338602468</c:v>
                </c:pt>
                <c:pt idx="12">
                  <c:v>693.31186799313298</c:v>
                </c:pt>
                <c:pt idx="13">
                  <c:v>695.31918392645025</c:v>
                </c:pt>
                <c:pt idx="14">
                  <c:v>703.03209907549922</c:v>
                </c:pt>
                <c:pt idx="15">
                  <c:v>694.08546905355831</c:v>
                </c:pt>
                <c:pt idx="16">
                  <c:v>702.64011836441659</c:v>
                </c:pt>
                <c:pt idx="17">
                  <c:v>705.19572594075282</c:v>
                </c:pt>
                <c:pt idx="18">
                  <c:v>710.36526144344748</c:v>
                </c:pt>
                <c:pt idx="19">
                  <c:v>702.54095335308682</c:v>
                </c:pt>
                <c:pt idx="20">
                  <c:v>707.4440713121171</c:v>
                </c:pt>
                <c:pt idx="21">
                  <c:v>702.20119548791126</c:v>
                </c:pt>
                <c:pt idx="22">
                  <c:v>703.90394850274674</c:v>
                </c:pt>
                <c:pt idx="23">
                  <c:v>711.84760656766184</c:v>
                </c:pt>
                <c:pt idx="24">
                  <c:v>711.52476073458308</c:v>
                </c:pt>
                <c:pt idx="25">
                  <c:v>709.97778239198658</c:v>
                </c:pt>
                <c:pt idx="26">
                  <c:v>708.53736317735286</c:v>
                </c:pt>
                <c:pt idx="27">
                  <c:v>705.56504217565464</c:v>
                </c:pt>
                <c:pt idx="28">
                  <c:v>710.30356369118601</c:v>
                </c:pt>
                <c:pt idx="29">
                  <c:v>710.22151383579455</c:v>
                </c:pt>
                <c:pt idx="30">
                  <c:v>716.30285670172736</c:v>
                </c:pt>
                <c:pt idx="31">
                  <c:v>719.68303125692933</c:v>
                </c:pt>
                <c:pt idx="32">
                  <c:v>724.43114225448232</c:v>
                </c:pt>
                <c:pt idx="33">
                  <c:v>724.88713621737145</c:v>
                </c:pt>
                <c:pt idx="34">
                  <c:v>722.37799438232025</c:v>
                </c:pt>
                <c:pt idx="35">
                  <c:v>720.35081292615439</c:v>
                </c:pt>
                <c:pt idx="36">
                  <c:v>709.59851734969561</c:v>
                </c:pt>
                <c:pt idx="37">
                  <c:v>717.30193135772492</c:v>
                </c:pt>
                <c:pt idx="38">
                  <c:v>718.91431305632852</c:v>
                </c:pt>
                <c:pt idx="39">
                  <c:v>716.05003772031455</c:v>
                </c:pt>
                <c:pt idx="40">
                  <c:v>717.2195293886823</c:v>
                </c:pt>
                <c:pt idx="41">
                  <c:v>717.39732051154692</c:v>
                </c:pt>
                <c:pt idx="42">
                  <c:v>719.194835659972</c:v>
                </c:pt>
                <c:pt idx="43">
                  <c:v>717.85956028238957</c:v>
                </c:pt>
                <c:pt idx="44">
                  <c:v>719.225051586826</c:v>
                </c:pt>
                <c:pt idx="45">
                  <c:v>717.63214495043871</c:v>
                </c:pt>
                <c:pt idx="46">
                  <c:v>717.8187984607622</c:v>
                </c:pt>
                <c:pt idx="47">
                  <c:v>718.93992905684979</c:v>
                </c:pt>
                <c:pt idx="48">
                  <c:v>711.44376153073119</c:v>
                </c:pt>
                <c:pt idx="49">
                  <c:v>712.79354752514473</c:v>
                </c:pt>
                <c:pt idx="50">
                  <c:v>708.83993856881727</c:v>
                </c:pt>
                <c:pt idx="51">
                  <c:v>695.91635301185534</c:v>
                </c:pt>
                <c:pt idx="52">
                  <c:v>698.91350449273955</c:v>
                </c:pt>
                <c:pt idx="53">
                  <c:v>699.3642702852402</c:v>
                </c:pt>
                <c:pt idx="54">
                  <c:v>702.65715522229152</c:v>
                </c:pt>
                <c:pt idx="55">
                  <c:v>711.35348056566556</c:v>
                </c:pt>
                <c:pt idx="56">
                  <c:v>710.45182485042585</c:v>
                </c:pt>
                <c:pt idx="57">
                  <c:v>711.72028082869952</c:v>
                </c:pt>
                <c:pt idx="58">
                  <c:v>709.42192810677909</c:v>
                </c:pt>
                <c:pt idx="59">
                  <c:v>709.82076354911885</c:v>
                </c:pt>
                <c:pt idx="60">
                  <c:v>734.57289090652489</c:v>
                </c:pt>
                <c:pt idx="61">
                  <c:v>762.25235272820817</c:v>
                </c:pt>
                <c:pt idx="62">
                  <c:v>776.40700632861297</c:v>
                </c:pt>
                <c:pt idx="63">
                  <c:v>759.82406458438572</c:v>
                </c:pt>
                <c:pt idx="64">
                  <c:v>754.10915034507002</c:v>
                </c:pt>
                <c:pt idx="65">
                  <c:v>768.8529977472441</c:v>
                </c:pt>
                <c:pt idx="66">
                  <c:v>738.7872513484914</c:v>
                </c:pt>
                <c:pt idx="67">
                  <c:v>721.26414128690271</c:v>
                </c:pt>
                <c:pt idx="68">
                  <c:v>710.7381761641218</c:v>
                </c:pt>
                <c:pt idx="69">
                  <c:v>723.96100085513342</c:v>
                </c:pt>
                <c:pt idx="70">
                  <c:v>742.90056816000526</c:v>
                </c:pt>
                <c:pt idx="71">
                  <c:v>735.66758482586408</c:v>
                </c:pt>
                <c:pt idx="72">
                  <c:v>748.39207863785964</c:v>
                </c:pt>
                <c:pt idx="73">
                  <c:v>754.89638556964064</c:v>
                </c:pt>
                <c:pt idx="74">
                  <c:v>765.11202406998405</c:v>
                </c:pt>
                <c:pt idx="75">
                  <c:v>770.7111294505595</c:v>
                </c:pt>
                <c:pt idx="76">
                  <c:v>765.18293017305621</c:v>
                </c:pt>
                <c:pt idx="77">
                  <c:v>768.78150894971702</c:v>
                </c:pt>
                <c:pt idx="78">
                  <c:v>776.04663697987405</c:v>
                </c:pt>
                <c:pt idx="79">
                  <c:v>777.55041295764659</c:v>
                </c:pt>
                <c:pt idx="80">
                  <c:v>788.70828641543619</c:v>
                </c:pt>
                <c:pt idx="81">
                  <c:v>796.90955868437095</c:v>
                </c:pt>
                <c:pt idx="82">
                  <c:v>798.70480221673051</c:v>
                </c:pt>
                <c:pt idx="83">
                  <c:v>784.26426548154984</c:v>
                </c:pt>
                <c:pt idx="84">
                  <c:v>765.74494642254865</c:v>
                </c:pt>
                <c:pt idx="85">
                  <c:v>766.80832934564785</c:v>
                </c:pt>
                <c:pt idx="86">
                  <c:v>780.92358930776936</c:v>
                </c:pt>
                <c:pt idx="87">
                  <c:v>764.8041476704135</c:v>
                </c:pt>
                <c:pt idx="88">
                  <c:v>758.15420233604857</c:v>
                </c:pt>
                <c:pt idx="89">
                  <c:v>745.97264405849432</c:v>
                </c:pt>
                <c:pt idx="90">
                  <c:v>739.52253437243303</c:v>
                </c:pt>
                <c:pt idx="91">
                  <c:v>729.40145546729661</c:v>
                </c:pt>
                <c:pt idx="92">
                  <c:v>731.76231436397484</c:v>
                </c:pt>
                <c:pt idx="93">
                  <c:v>734.28489558726221</c:v>
                </c:pt>
                <c:pt idx="94">
                  <c:v>735.78485604202126</c:v>
                </c:pt>
                <c:pt idx="95">
                  <c:v>730.51972836469758</c:v>
                </c:pt>
                <c:pt idx="96">
                  <c:v>704.15457561062851</c:v>
                </c:pt>
                <c:pt idx="97">
                  <c:v>685.17730847745497</c:v>
                </c:pt>
                <c:pt idx="98">
                  <c:v>682.21527701063405</c:v>
                </c:pt>
                <c:pt idx="99">
                  <c:v>676.54704785447268</c:v>
                </c:pt>
                <c:pt idx="100">
                  <c:v>686.08079766081005</c:v>
                </c:pt>
                <c:pt idx="101">
                  <c:v>689.5828041090756</c:v>
                </c:pt>
                <c:pt idx="102">
                  <c:v>686.83244153734495</c:v>
                </c:pt>
                <c:pt idx="103">
                  <c:v>695.1902533123905</c:v>
                </c:pt>
                <c:pt idx="104">
                  <c:v>701.23098661048914</c:v>
                </c:pt>
                <c:pt idx="105">
                  <c:v>711.92725819485736</c:v>
                </c:pt>
                <c:pt idx="106">
                  <c:v>705.18759340750944</c:v>
                </c:pt>
                <c:pt idx="107">
                  <c:v>701.35637892846898</c:v>
                </c:pt>
                <c:pt idx="108">
                  <c:v>704.64097302037362</c:v>
                </c:pt>
                <c:pt idx="109">
                  <c:v>701.39975796914916</c:v>
                </c:pt>
                <c:pt idx="110">
                  <c:v>689.18459236173226</c:v>
                </c:pt>
                <c:pt idx="111">
                  <c:v>696.78903366350278</c:v>
                </c:pt>
                <c:pt idx="112">
                  <c:v>701.44667462624386</c:v>
                </c:pt>
                <c:pt idx="113">
                  <c:v>707.51865128157783</c:v>
                </c:pt>
                <c:pt idx="114">
                  <c:v>712.66414743402208</c:v>
                </c:pt>
                <c:pt idx="115">
                  <c:v>710.54471341916314</c:v>
                </c:pt>
                <c:pt idx="116">
                  <c:v>701.45285628842521</c:v>
                </c:pt>
                <c:pt idx="117">
                  <c:v>702.83305707647321</c:v>
                </c:pt>
                <c:pt idx="118">
                  <c:v>703.00297187435353</c:v>
                </c:pt>
                <c:pt idx="119">
                  <c:v>704.44819139044546</c:v>
                </c:pt>
                <c:pt idx="120">
                  <c:v>706.92450501521387</c:v>
                </c:pt>
              </c:numCache>
            </c:numRef>
          </c:yVal>
          <c:smooth val="0"/>
          <c:extLst>
            <c:ext xmlns:c16="http://schemas.microsoft.com/office/drawing/2014/chart" uri="{C3380CC4-5D6E-409C-BE32-E72D297353CC}">
              <c16:uniqueId val="{00000002-FD0A-5F42-9DF9-DAC83433A23A}"/>
            </c:ext>
          </c:extLst>
        </c:ser>
        <c:dLbls>
          <c:showLegendKey val="0"/>
          <c:showVal val="0"/>
          <c:showCatName val="0"/>
          <c:showSerName val="0"/>
          <c:showPercent val="0"/>
          <c:showBubbleSize val="0"/>
        </c:dLbls>
        <c:axId val="114257760"/>
        <c:axId val="1915306816"/>
      </c:scatterChart>
      <c:valAx>
        <c:axId val="114257760"/>
        <c:scaling>
          <c:orientation val="minMax"/>
        </c:scaling>
        <c:delete val="0"/>
        <c:axPos val="b"/>
        <c:title>
          <c:tx>
            <c:rich>
              <a:bodyPr/>
              <a:lstStyle/>
              <a:p>
                <a:pPr>
                  <a:defRPr/>
                </a:pPr>
                <a:r>
                  <a:rPr lang="en-US"/>
                  <a:t>GSCPI Index</a:t>
                </a:r>
              </a:p>
            </c:rich>
          </c:tx>
          <c:overlay val="0"/>
        </c:title>
        <c:numFmt formatCode="0.00" sourceLinked="1"/>
        <c:majorTickMark val="out"/>
        <c:minorTickMark val="none"/>
        <c:tickLblPos val="nextTo"/>
        <c:crossAx val="1915306816"/>
        <c:crosses val="autoZero"/>
        <c:crossBetween val="midCat"/>
      </c:valAx>
      <c:valAx>
        <c:axId val="1915306816"/>
        <c:scaling>
          <c:orientation val="minMax"/>
        </c:scaling>
        <c:delete val="0"/>
        <c:axPos val="l"/>
        <c:title>
          <c:tx>
            <c:rich>
              <a:bodyPr/>
              <a:lstStyle/>
              <a:p>
                <a:pPr>
                  <a:defRPr/>
                </a:pPr>
                <a:r>
                  <a:rPr lang="en-US"/>
                  <a:t>S&amp;P 500 Industrials Price</a:t>
                </a:r>
              </a:p>
            </c:rich>
          </c:tx>
          <c:overlay val="0"/>
        </c:title>
        <c:numFmt formatCode="General" sourceLinked="1"/>
        <c:majorTickMark val="out"/>
        <c:minorTickMark val="none"/>
        <c:tickLblPos val="nextTo"/>
        <c:crossAx val="114257760"/>
        <c:crosses val="autoZero"/>
        <c:crossBetween val="midCat"/>
      </c:valAx>
      <c:spPr>
        <a:no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a:t>10-Year</a:t>
            </a:r>
            <a:r>
              <a:rPr lang="en-US" sz="1600" baseline="0"/>
              <a:t> </a:t>
            </a:r>
            <a:r>
              <a:rPr lang="en-US" sz="1600"/>
              <a:t>S&amp;P 500 Industrials Price</a:t>
            </a:r>
            <a:r>
              <a:rPr lang="en-US" sz="1600" baseline="0"/>
              <a:t> vs US GDP</a:t>
            </a:r>
          </a:p>
          <a:p>
            <a:pPr>
              <a:defRPr/>
            </a:pPr>
            <a:r>
              <a:rPr lang="en-US" sz="1600" baseline="0"/>
              <a:t>(monthly)</a:t>
            </a:r>
            <a:endParaRPr lang="en-US" sz="1600"/>
          </a:p>
        </c:rich>
      </c:tx>
      <c:overlay val="0"/>
    </c:title>
    <c:autoTitleDeleted val="0"/>
    <c:plotArea>
      <c:layout/>
      <c:scatterChart>
        <c:scatterStyle val="lineMarker"/>
        <c:varyColors val="0"/>
        <c:ser>
          <c:idx val="0"/>
          <c:order val="0"/>
          <c:tx>
            <c:v>Y</c:v>
          </c:tx>
          <c:spPr>
            <a:ln w="19050">
              <a:noFill/>
            </a:ln>
          </c:spPr>
          <c:trendline>
            <c:trendlineType val="linear"/>
            <c:dispRSqr val="0"/>
            <c:dispEq val="0"/>
          </c:trendline>
          <c:trendline>
            <c:spPr>
              <a:ln w="38100">
                <a:solidFill>
                  <a:schemeClr val="accent2"/>
                </a:solidFill>
              </a:ln>
            </c:spPr>
            <c:trendlineType val="linear"/>
            <c:dispRSqr val="0"/>
            <c:dispEq val="0"/>
          </c:trendline>
          <c:xVal>
            <c:numRef>
              <c:f>'Monthly Data Sets'!$H$211:$H$329</c:f>
              <c:numCache>
                <c:formatCode>0.000</c:formatCode>
                <c:ptCount val="119"/>
                <c:pt idx="0">
                  <c:v>18729.577000000001</c:v>
                </c:pt>
                <c:pt idx="1">
                  <c:v>18618.32</c:v>
                </c:pt>
                <c:pt idx="2">
                  <c:v>18784.82</c:v>
                </c:pt>
                <c:pt idx="3">
                  <c:v>18749.025000000001</c:v>
                </c:pt>
                <c:pt idx="4">
                  <c:v>18813.287</c:v>
                </c:pt>
                <c:pt idx="5">
                  <c:v>18820.526000000002</c:v>
                </c:pt>
                <c:pt idx="6">
                  <c:v>18831.599999999999</c:v>
                </c:pt>
                <c:pt idx="7">
                  <c:v>18920.517</c:v>
                </c:pt>
                <c:pt idx="8">
                  <c:v>18917.442999999999</c:v>
                </c:pt>
                <c:pt idx="9">
                  <c:v>18837.542000000001</c:v>
                </c:pt>
                <c:pt idx="10">
                  <c:v>18921.914000000001</c:v>
                </c:pt>
                <c:pt idx="11">
                  <c:v>18980.224999999999</c:v>
                </c:pt>
                <c:pt idx="12">
                  <c:v>18952.719000000001</c:v>
                </c:pt>
                <c:pt idx="13">
                  <c:v>19072.469000000001</c:v>
                </c:pt>
                <c:pt idx="14">
                  <c:v>19091.539000000001</c:v>
                </c:pt>
                <c:pt idx="15">
                  <c:v>19042.292000000001</c:v>
                </c:pt>
                <c:pt idx="16">
                  <c:v>19054.544000000002</c:v>
                </c:pt>
                <c:pt idx="17">
                  <c:v>19098.763999999999</c:v>
                </c:pt>
                <c:pt idx="18">
                  <c:v>19204.258000000002</c:v>
                </c:pt>
                <c:pt idx="19">
                  <c:v>19290.813999999998</c:v>
                </c:pt>
                <c:pt idx="20">
                  <c:v>19219.075000000001</c:v>
                </c:pt>
                <c:pt idx="21">
                  <c:v>19329.378000000001</c:v>
                </c:pt>
                <c:pt idx="22">
                  <c:v>19364.616000000002</c:v>
                </c:pt>
                <c:pt idx="23">
                  <c:v>19356.107</c:v>
                </c:pt>
                <c:pt idx="24">
                  <c:v>19373.761999999999</c:v>
                </c:pt>
                <c:pt idx="25">
                  <c:v>19465.208999999999</c:v>
                </c:pt>
                <c:pt idx="26">
                  <c:v>19394.373</c:v>
                </c:pt>
                <c:pt idx="27">
                  <c:v>19515.2</c:v>
                </c:pt>
                <c:pt idx="28">
                  <c:v>19611.317999999999</c:v>
                </c:pt>
                <c:pt idx="29">
                  <c:v>19598.400000000001</c:v>
                </c:pt>
                <c:pt idx="30">
                  <c:v>19638.281999999999</c:v>
                </c:pt>
                <c:pt idx="31">
                  <c:v>19745.592000000001</c:v>
                </c:pt>
                <c:pt idx="32">
                  <c:v>19761.874</c:v>
                </c:pt>
                <c:pt idx="33">
                  <c:v>19910.618999999999</c:v>
                </c:pt>
                <c:pt idx="34">
                  <c:v>19974.487000000001</c:v>
                </c:pt>
                <c:pt idx="35">
                  <c:v>20001.758000000002</c:v>
                </c:pt>
                <c:pt idx="36">
                  <c:v>20097.440999999999</c:v>
                </c:pt>
                <c:pt idx="37">
                  <c:v>20032.990000000002</c:v>
                </c:pt>
                <c:pt idx="38">
                  <c:v>20090.289000000001</c:v>
                </c:pt>
                <c:pt idx="39">
                  <c:v>20178.47</c:v>
                </c:pt>
                <c:pt idx="40">
                  <c:v>20182.663</c:v>
                </c:pt>
                <c:pt idx="41">
                  <c:v>20258.187999999998</c:v>
                </c:pt>
                <c:pt idx="42">
                  <c:v>20287.975999999999</c:v>
                </c:pt>
                <c:pt idx="43">
                  <c:v>20282.321</c:v>
                </c:pt>
                <c:pt idx="44">
                  <c:v>20285.530999999999</c:v>
                </c:pt>
                <c:pt idx="45">
                  <c:v>20302.419000000002</c:v>
                </c:pt>
                <c:pt idx="46">
                  <c:v>20326.681</c:v>
                </c:pt>
                <c:pt idx="47">
                  <c:v>20439.928</c:v>
                </c:pt>
                <c:pt idx="48">
                  <c:v>20397.221000000001</c:v>
                </c:pt>
                <c:pt idx="49">
                  <c:v>20457.796999999999</c:v>
                </c:pt>
                <c:pt idx="50">
                  <c:v>20529.705999999998</c:v>
                </c:pt>
                <c:pt idx="51">
                  <c:v>20572.837</c:v>
                </c:pt>
                <c:pt idx="52">
                  <c:v>20704.314999999999</c:v>
                </c:pt>
                <c:pt idx="53">
                  <c:v>20808.181</c:v>
                </c:pt>
                <c:pt idx="54">
                  <c:v>20841.651999999998</c:v>
                </c:pt>
                <c:pt idx="55">
                  <c:v>20880.136999999999</c:v>
                </c:pt>
                <c:pt idx="56">
                  <c:v>20901.195</c:v>
                </c:pt>
                <c:pt idx="57">
                  <c:v>21031.697</c:v>
                </c:pt>
                <c:pt idx="58">
                  <c:v>21023.634999999998</c:v>
                </c:pt>
                <c:pt idx="59">
                  <c:v>20997.544000000002</c:v>
                </c:pt>
                <c:pt idx="60">
                  <c:v>21065.777999999998</c:v>
                </c:pt>
                <c:pt idx="61">
                  <c:v>20017.155999999999</c:v>
                </c:pt>
                <c:pt idx="62">
                  <c:v>18205.355</c:v>
                </c:pt>
                <c:pt idx="63">
                  <c:v>18963.734</c:v>
                </c:pt>
                <c:pt idx="64">
                  <c:v>20003.323</c:v>
                </c:pt>
                <c:pt idx="65">
                  <c:v>20343.558000000001</c:v>
                </c:pt>
                <c:pt idx="66">
                  <c:v>20546.859</c:v>
                </c:pt>
                <c:pt idx="67">
                  <c:v>20760.183000000001</c:v>
                </c:pt>
                <c:pt idx="68">
                  <c:v>20877.453000000001</c:v>
                </c:pt>
                <c:pt idx="69">
                  <c:v>20662.376</c:v>
                </c:pt>
                <c:pt idx="70">
                  <c:v>20779.669000000002</c:v>
                </c:pt>
                <c:pt idx="71">
                  <c:v>21103.539000000001</c:v>
                </c:pt>
                <c:pt idx="72">
                  <c:v>20796.95</c:v>
                </c:pt>
                <c:pt idx="73">
                  <c:v>21279.488000000001</c:v>
                </c:pt>
                <c:pt idx="74">
                  <c:v>21391.913</c:v>
                </c:pt>
                <c:pt idx="75">
                  <c:v>21372.738000000001</c:v>
                </c:pt>
                <c:pt idx="76">
                  <c:v>21406.938999999998</c:v>
                </c:pt>
                <c:pt idx="77">
                  <c:v>21534.859</c:v>
                </c:pt>
                <c:pt idx="78">
                  <c:v>21554.044999999998</c:v>
                </c:pt>
                <c:pt idx="79">
                  <c:v>21629.938999999998</c:v>
                </c:pt>
                <c:pt idx="80">
                  <c:v>21910.756000000001</c:v>
                </c:pt>
                <c:pt idx="81">
                  <c:v>21889.638999999999</c:v>
                </c:pt>
                <c:pt idx="82">
                  <c:v>22085.513999999999</c:v>
                </c:pt>
                <c:pt idx="83">
                  <c:v>21919.287</c:v>
                </c:pt>
                <c:pt idx="84">
                  <c:v>21878.766</c:v>
                </c:pt>
                <c:pt idx="85">
                  <c:v>21918.197</c:v>
                </c:pt>
                <c:pt idx="86">
                  <c:v>21942.030999999999</c:v>
                </c:pt>
                <c:pt idx="87">
                  <c:v>21935.862000000001</c:v>
                </c:pt>
                <c:pt idx="88">
                  <c:v>21884.518</c:v>
                </c:pt>
                <c:pt idx="89">
                  <c:v>21953.757000000001</c:v>
                </c:pt>
                <c:pt idx="90">
                  <c:v>22185.485000000001</c:v>
                </c:pt>
                <c:pt idx="91">
                  <c:v>22066.023000000001</c:v>
                </c:pt>
                <c:pt idx="92">
                  <c:v>22231.705000000002</c:v>
                </c:pt>
                <c:pt idx="93">
                  <c:v>22262.507000000001</c:v>
                </c:pt>
                <c:pt idx="94">
                  <c:v>22258.952000000001</c:v>
                </c:pt>
                <c:pt idx="95">
                  <c:v>22415.530999999999</c:v>
                </c:pt>
                <c:pt idx="96">
                  <c:v>22354.899000000001</c:v>
                </c:pt>
                <c:pt idx="97">
                  <c:v>22444.602999999999</c:v>
                </c:pt>
                <c:pt idx="98">
                  <c:v>22439.254000000001</c:v>
                </c:pt>
                <c:pt idx="99">
                  <c:v>22570.944</c:v>
                </c:pt>
                <c:pt idx="100">
                  <c:v>22613.013999999999</c:v>
                </c:pt>
                <c:pt idx="101">
                  <c:v>22693.154999999999</c:v>
                </c:pt>
                <c:pt idx="102">
                  <c:v>22826.789000000001</c:v>
                </c:pt>
                <c:pt idx="103">
                  <c:v>22827.792000000001</c:v>
                </c:pt>
                <c:pt idx="104">
                  <c:v>22800.802</c:v>
                </c:pt>
                <c:pt idx="105">
                  <c:v>22924.608</c:v>
                </c:pt>
                <c:pt idx="106">
                  <c:v>23161.117999999999</c:v>
                </c:pt>
                <c:pt idx="107">
                  <c:v>22957.85</c:v>
                </c:pt>
                <c:pt idx="108">
                  <c:v>23107.200000000001</c:v>
                </c:pt>
                <c:pt idx="109">
                  <c:v>23100.35</c:v>
                </c:pt>
                <c:pt idx="110">
                  <c:v>23164.937000000002</c:v>
                </c:pt>
                <c:pt idx="111">
                  <c:v>23245.749</c:v>
                </c:pt>
                <c:pt idx="112">
                  <c:v>23265.719000000001</c:v>
                </c:pt>
                <c:pt idx="113">
                  <c:v>23371.137999999999</c:v>
                </c:pt>
                <c:pt idx="114">
                  <c:v>23435.599999999999</c:v>
                </c:pt>
                <c:pt idx="115">
                  <c:v>23398.763999999999</c:v>
                </c:pt>
                <c:pt idx="116">
                  <c:v>23535.572</c:v>
                </c:pt>
                <c:pt idx="117">
                  <c:v>23594.465</c:v>
                </c:pt>
                <c:pt idx="118">
                  <c:v>23482.007000000001</c:v>
                </c:pt>
              </c:numCache>
            </c:numRef>
          </c:xVal>
          <c:yVal>
            <c:numRef>
              <c:f>'Monthly Data Sets'!$E$211:$E$329</c:f>
              <c:numCache>
                <c:formatCode>General</c:formatCode>
                <c:ptCount val="119"/>
                <c:pt idx="0">
                  <c:v>479.67</c:v>
                </c:pt>
                <c:pt idx="1">
                  <c:v>479.27</c:v>
                </c:pt>
                <c:pt idx="2">
                  <c:v>479.48</c:v>
                </c:pt>
                <c:pt idx="3">
                  <c:v>466.37</c:v>
                </c:pt>
                <c:pt idx="4">
                  <c:v>467.04</c:v>
                </c:pt>
                <c:pt idx="5">
                  <c:v>440.68</c:v>
                </c:pt>
                <c:pt idx="6">
                  <c:v>431.78</c:v>
                </c:pt>
                <c:pt idx="7">
                  <c:v>471.16</c:v>
                </c:pt>
                <c:pt idx="8">
                  <c:v>474</c:v>
                </c:pt>
                <c:pt idx="9">
                  <c:v>463.53</c:v>
                </c:pt>
                <c:pt idx="10">
                  <c:v>436.62</c:v>
                </c:pt>
                <c:pt idx="11">
                  <c:v>451.92</c:v>
                </c:pt>
                <c:pt idx="12">
                  <c:v>483.64</c:v>
                </c:pt>
                <c:pt idx="13">
                  <c:v>487.65</c:v>
                </c:pt>
                <c:pt idx="14">
                  <c:v>483.71</c:v>
                </c:pt>
                <c:pt idx="15">
                  <c:v>487.51</c:v>
                </c:pt>
                <c:pt idx="16">
                  <c:v>503.83</c:v>
                </c:pt>
                <c:pt idx="17">
                  <c:v>506.25</c:v>
                </c:pt>
                <c:pt idx="18">
                  <c:v>504.87</c:v>
                </c:pt>
                <c:pt idx="19">
                  <c:v>494.44</c:v>
                </c:pt>
                <c:pt idx="20">
                  <c:v>536.36</c:v>
                </c:pt>
                <c:pt idx="21">
                  <c:v>538.07000000000005</c:v>
                </c:pt>
                <c:pt idx="22">
                  <c:v>545.42999999999995</c:v>
                </c:pt>
                <c:pt idx="23">
                  <c:v>563.99</c:v>
                </c:pt>
                <c:pt idx="24">
                  <c:v>559.63</c:v>
                </c:pt>
                <c:pt idx="25">
                  <c:v>569.16999999999996</c:v>
                </c:pt>
                <c:pt idx="26">
                  <c:v>575.95000000000005</c:v>
                </c:pt>
                <c:pt idx="27">
                  <c:v>582.91999999999996</c:v>
                </c:pt>
                <c:pt idx="28">
                  <c:v>582.99</c:v>
                </c:pt>
                <c:pt idx="29">
                  <c:v>582.01</c:v>
                </c:pt>
                <c:pt idx="30">
                  <c:v>604.38</c:v>
                </c:pt>
                <c:pt idx="31">
                  <c:v>605.29</c:v>
                </c:pt>
                <c:pt idx="32">
                  <c:v>626.69000000000005</c:v>
                </c:pt>
                <c:pt idx="33">
                  <c:v>637.80999999999995</c:v>
                </c:pt>
                <c:pt idx="34">
                  <c:v>671.32</c:v>
                </c:pt>
                <c:pt idx="35">
                  <c:v>642.76</c:v>
                </c:pt>
                <c:pt idx="36">
                  <c:v>624.95000000000005</c:v>
                </c:pt>
                <c:pt idx="37">
                  <c:v>607.16999999999996</c:v>
                </c:pt>
                <c:pt idx="38">
                  <c:v>623.49</c:v>
                </c:pt>
                <c:pt idx="39">
                  <c:v>602.1</c:v>
                </c:pt>
                <c:pt idx="40">
                  <c:v>645.78</c:v>
                </c:pt>
                <c:pt idx="41">
                  <c:v>645.72</c:v>
                </c:pt>
                <c:pt idx="42">
                  <c:v>659.07</c:v>
                </c:pt>
                <c:pt idx="43">
                  <c:v>587.5</c:v>
                </c:pt>
                <c:pt idx="44">
                  <c:v>607.87</c:v>
                </c:pt>
                <c:pt idx="45">
                  <c:v>542.16</c:v>
                </c:pt>
                <c:pt idx="46">
                  <c:v>603.74</c:v>
                </c:pt>
                <c:pt idx="47">
                  <c:v>640.33000000000004</c:v>
                </c:pt>
                <c:pt idx="48">
                  <c:v>632.36</c:v>
                </c:pt>
                <c:pt idx="49">
                  <c:v>657.97</c:v>
                </c:pt>
                <c:pt idx="50">
                  <c:v>604.79999999999995</c:v>
                </c:pt>
                <c:pt idx="51">
                  <c:v>651.69000000000005</c:v>
                </c:pt>
                <c:pt idx="52">
                  <c:v>655.57</c:v>
                </c:pt>
                <c:pt idx="53">
                  <c:v>636.24</c:v>
                </c:pt>
                <c:pt idx="54">
                  <c:v>654.89</c:v>
                </c:pt>
                <c:pt idx="55">
                  <c:v>661.33</c:v>
                </c:pt>
                <c:pt idx="56">
                  <c:v>688.72</c:v>
                </c:pt>
                <c:pt idx="57">
                  <c:v>687.6</c:v>
                </c:pt>
                <c:pt idx="58">
                  <c:v>684.12</c:v>
                </c:pt>
                <c:pt idx="59">
                  <c:v>618.39</c:v>
                </c:pt>
                <c:pt idx="60">
                  <c:v>499.12</c:v>
                </c:pt>
                <c:pt idx="61">
                  <c:v>542.35</c:v>
                </c:pt>
                <c:pt idx="62">
                  <c:v>570.15</c:v>
                </c:pt>
                <c:pt idx="63">
                  <c:v>581</c:v>
                </c:pt>
                <c:pt idx="64">
                  <c:v>605.88</c:v>
                </c:pt>
                <c:pt idx="65">
                  <c:v>656.22</c:v>
                </c:pt>
                <c:pt idx="66">
                  <c:v>650.67999999999995</c:v>
                </c:pt>
                <c:pt idx="67">
                  <c:v>641.01</c:v>
                </c:pt>
                <c:pt idx="68">
                  <c:v>741.25</c:v>
                </c:pt>
                <c:pt idx="69">
                  <c:v>749.54</c:v>
                </c:pt>
                <c:pt idx="70">
                  <c:v>717.01</c:v>
                </c:pt>
                <c:pt idx="71">
                  <c:v>764.55</c:v>
                </c:pt>
                <c:pt idx="72">
                  <c:v>831.98</c:v>
                </c:pt>
                <c:pt idx="73">
                  <c:v>861.51</c:v>
                </c:pt>
                <c:pt idx="74">
                  <c:v>886.44</c:v>
                </c:pt>
                <c:pt idx="75">
                  <c:v>866.24</c:v>
                </c:pt>
                <c:pt idx="76">
                  <c:v>873.59</c:v>
                </c:pt>
                <c:pt idx="77">
                  <c:v>881.64</c:v>
                </c:pt>
                <c:pt idx="78">
                  <c:v>826.83</c:v>
                </c:pt>
                <c:pt idx="79">
                  <c:v>883.3</c:v>
                </c:pt>
                <c:pt idx="80">
                  <c:v>850.54</c:v>
                </c:pt>
                <c:pt idx="81">
                  <c:v>894.96</c:v>
                </c:pt>
                <c:pt idx="82">
                  <c:v>852.34</c:v>
                </c:pt>
                <c:pt idx="83">
                  <c:v>842.73</c:v>
                </c:pt>
                <c:pt idx="84">
                  <c:v>870.46</c:v>
                </c:pt>
                <c:pt idx="85">
                  <c:v>804.56</c:v>
                </c:pt>
                <c:pt idx="86">
                  <c:v>798.27</c:v>
                </c:pt>
                <c:pt idx="87">
                  <c:v>738.41</c:v>
                </c:pt>
                <c:pt idx="88">
                  <c:v>808.28</c:v>
                </c:pt>
                <c:pt idx="89">
                  <c:v>783.36</c:v>
                </c:pt>
                <c:pt idx="90">
                  <c:v>700.6</c:v>
                </c:pt>
                <c:pt idx="91">
                  <c:v>797.71</c:v>
                </c:pt>
                <c:pt idx="92">
                  <c:v>858.06</c:v>
                </c:pt>
                <c:pt idx="93">
                  <c:v>831.4</c:v>
                </c:pt>
                <c:pt idx="94">
                  <c:v>861.96</c:v>
                </c:pt>
                <c:pt idx="95">
                  <c:v>851.88</c:v>
                </c:pt>
                <c:pt idx="96">
                  <c:v>856.59</c:v>
                </c:pt>
                <c:pt idx="97">
                  <c:v>846.11</c:v>
                </c:pt>
                <c:pt idx="98">
                  <c:v>816.88</c:v>
                </c:pt>
                <c:pt idx="99">
                  <c:v>908.09</c:v>
                </c:pt>
                <c:pt idx="100">
                  <c:v>934.02</c:v>
                </c:pt>
                <c:pt idx="101">
                  <c:v>912.89</c:v>
                </c:pt>
                <c:pt idx="102">
                  <c:v>857.57</c:v>
                </c:pt>
                <c:pt idx="103">
                  <c:v>832.11</c:v>
                </c:pt>
                <c:pt idx="104">
                  <c:v>902.92</c:v>
                </c:pt>
                <c:pt idx="105">
                  <c:v>964.73</c:v>
                </c:pt>
                <c:pt idx="106">
                  <c:v>955.86</c:v>
                </c:pt>
                <c:pt idx="107" formatCode="#,##0.00">
                  <c:v>1022.56</c:v>
                </c:pt>
                <c:pt idx="108" formatCode="#,##0.00">
                  <c:v>1066.71</c:v>
                </c:pt>
                <c:pt idx="109" formatCode="#,##0.00">
                  <c:v>1028.0899999999999</c:v>
                </c:pt>
                <c:pt idx="110" formatCode="#,##0.00">
                  <c:v>1042.8800000000001</c:v>
                </c:pt>
                <c:pt idx="111" formatCode="#,##0.00">
                  <c:v>1031.96</c:v>
                </c:pt>
                <c:pt idx="112" formatCode="#,##0.00">
                  <c:v>1081.94</c:v>
                </c:pt>
                <c:pt idx="113" formatCode="#,##0.00">
                  <c:v>1110.78</c:v>
                </c:pt>
                <c:pt idx="114" formatCode="#,##0.00">
                  <c:v>1147.06</c:v>
                </c:pt>
                <c:pt idx="115" formatCode="#,##0.00">
                  <c:v>1131.0899999999999</c:v>
                </c:pt>
                <c:pt idx="116" formatCode="#,##0.00">
                  <c:v>1214.04</c:v>
                </c:pt>
                <c:pt idx="117" formatCode="#,##0.00">
                  <c:v>1115.6500000000001</c:v>
                </c:pt>
                <c:pt idx="118" formatCode="#,##0.00">
                  <c:v>1171.3399999999999</c:v>
                </c:pt>
              </c:numCache>
            </c:numRef>
          </c:yVal>
          <c:smooth val="0"/>
          <c:extLst>
            <c:ext xmlns:c16="http://schemas.microsoft.com/office/drawing/2014/chart" uri="{C3380CC4-5D6E-409C-BE32-E72D297353CC}">
              <c16:uniqueId val="{00000002-8456-834B-8527-8618D1F2A0AE}"/>
            </c:ext>
          </c:extLst>
        </c:ser>
        <c:dLbls>
          <c:showLegendKey val="0"/>
          <c:showVal val="0"/>
          <c:showCatName val="0"/>
          <c:showSerName val="0"/>
          <c:showPercent val="0"/>
          <c:showBubbleSize val="0"/>
        </c:dLbls>
        <c:axId val="1219300255"/>
        <c:axId val="1219342959"/>
      </c:scatterChart>
      <c:valAx>
        <c:axId val="1219300255"/>
        <c:scaling>
          <c:orientation val="minMax"/>
          <c:min val="15000"/>
        </c:scaling>
        <c:delete val="0"/>
        <c:axPos val="b"/>
        <c:title>
          <c:tx>
            <c:rich>
              <a:bodyPr/>
              <a:lstStyle/>
              <a:p>
                <a:pPr>
                  <a:defRPr/>
                </a:pPr>
                <a:r>
                  <a:rPr lang="en-US"/>
                  <a:t>US GDP (billions)</a:t>
                </a:r>
              </a:p>
            </c:rich>
          </c:tx>
          <c:overlay val="0"/>
        </c:title>
        <c:numFmt formatCode="0.000" sourceLinked="1"/>
        <c:majorTickMark val="out"/>
        <c:minorTickMark val="none"/>
        <c:tickLblPos val="nextTo"/>
        <c:crossAx val="1219342959"/>
        <c:crosses val="autoZero"/>
        <c:crossBetween val="midCat"/>
        <c:majorUnit val="2000"/>
      </c:valAx>
      <c:valAx>
        <c:axId val="1219342959"/>
        <c:scaling>
          <c:orientation val="minMax"/>
        </c:scaling>
        <c:delete val="0"/>
        <c:axPos val="l"/>
        <c:title>
          <c:tx>
            <c:rich>
              <a:bodyPr/>
              <a:lstStyle/>
              <a:p>
                <a:pPr>
                  <a:defRPr/>
                </a:pPr>
                <a:r>
                  <a:rPr lang="en-US"/>
                  <a:t>S&amp;P 500 Industrials Price</a:t>
                </a:r>
              </a:p>
            </c:rich>
          </c:tx>
          <c:overlay val="0"/>
        </c:title>
        <c:numFmt formatCode="General" sourceLinked="1"/>
        <c:majorTickMark val="out"/>
        <c:minorTickMark val="none"/>
        <c:tickLblPos val="nextTo"/>
        <c:crossAx val="1219300255"/>
        <c:crosses val="autoZero"/>
        <c:crossBetween val="midCat"/>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10-Year</a:t>
            </a:r>
            <a:r>
              <a:rPr lang="en-US" sz="1400" baseline="0"/>
              <a:t> S&amp;P 500 Industrials Price vs US Trade Deficit</a:t>
            </a:r>
          </a:p>
          <a:p>
            <a:pPr>
              <a:defRPr/>
            </a:pPr>
            <a:r>
              <a:rPr lang="en-US" sz="1400" baseline="0"/>
              <a:t>(monthly)</a:t>
            </a:r>
            <a:endParaRPr lang="en-US" sz="1400"/>
          </a:p>
        </c:rich>
      </c:tx>
      <c:overlay val="0"/>
    </c:title>
    <c:autoTitleDeleted val="0"/>
    <c:plotArea>
      <c:layout/>
      <c:scatterChart>
        <c:scatterStyle val="lineMarker"/>
        <c:varyColors val="0"/>
        <c:ser>
          <c:idx val="0"/>
          <c:order val="0"/>
          <c:tx>
            <c:v>Y</c:v>
          </c:tx>
          <c:spPr>
            <a:ln w="19050">
              <a:noFill/>
            </a:ln>
          </c:spPr>
          <c:xVal>
            <c:numRef>
              <c:f>'Monthly Data Sets'!$L$211:$L$330</c:f>
              <c:numCache>
                <c:formatCode>General</c:formatCode>
                <c:ptCount val="120"/>
                <c:pt idx="0">
                  <c:v>33903</c:v>
                </c:pt>
                <c:pt idx="1">
                  <c:v>48732</c:v>
                </c:pt>
                <c:pt idx="2">
                  <c:v>39836</c:v>
                </c:pt>
                <c:pt idx="3">
                  <c:v>38502</c:v>
                </c:pt>
                <c:pt idx="4">
                  <c:v>42425</c:v>
                </c:pt>
                <c:pt idx="5">
                  <c:v>40340</c:v>
                </c:pt>
                <c:pt idx="6">
                  <c:v>44205</c:v>
                </c:pt>
                <c:pt idx="7">
                  <c:v>41641</c:v>
                </c:pt>
                <c:pt idx="8">
                  <c:v>40873</c:v>
                </c:pt>
                <c:pt idx="9">
                  <c:v>40451</c:v>
                </c:pt>
                <c:pt idx="10">
                  <c:v>41003</c:v>
                </c:pt>
                <c:pt idx="11">
                  <c:v>40044</c:v>
                </c:pt>
                <c:pt idx="12">
                  <c:v>43306</c:v>
                </c:pt>
                <c:pt idx="13">
                  <c:v>36801</c:v>
                </c:pt>
                <c:pt idx="14">
                  <c:v>38048</c:v>
                </c:pt>
                <c:pt idx="15">
                  <c:v>39032</c:v>
                </c:pt>
                <c:pt idx="16">
                  <c:v>41719</c:v>
                </c:pt>
                <c:pt idx="17">
                  <c:v>39931</c:v>
                </c:pt>
                <c:pt idx="18">
                  <c:v>40146</c:v>
                </c:pt>
                <c:pt idx="19">
                  <c:v>37004</c:v>
                </c:pt>
                <c:pt idx="20">
                  <c:v>38555</c:v>
                </c:pt>
                <c:pt idx="21">
                  <c:v>43896</c:v>
                </c:pt>
                <c:pt idx="22">
                  <c:v>40976</c:v>
                </c:pt>
                <c:pt idx="23">
                  <c:v>43556</c:v>
                </c:pt>
                <c:pt idx="24">
                  <c:v>39785</c:v>
                </c:pt>
                <c:pt idx="25">
                  <c:v>41124</c:v>
                </c:pt>
                <c:pt idx="26">
                  <c:v>44227</c:v>
                </c:pt>
                <c:pt idx="27">
                  <c:v>43985</c:v>
                </c:pt>
                <c:pt idx="28">
                  <c:v>42579</c:v>
                </c:pt>
                <c:pt idx="29">
                  <c:v>43854</c:v>
                </c:pt>
                <c:pt idx="30">
                  <c:v>41391</c:v>
                </c:pt>
                <c:pt idx="31">
                  <c:v>41593</c:v>
                </c:pt>
                <c:pt idx="32">
                  <c:v>42848</c:v>
                </c:pt>
                <c:pt idx="33">
                  <c:v>45463</c:v>
                </c:pt>
                <c:pt idx="34">
                  <c:v>46535</c:v>
                </c:pt>
                <c:pt idx="35">
                  <c:v>47072</c:v>
                </c:pt>
                <c:pt idx="36">
                  <c:v>48793</c:v>
                </c:pt>
                <c:pt idx="37">
                  <c:v>43508</c:v>
                </c:pt>
                <c:pt idx="38">
                  <c:v>46129</c:v>
                </c:pt>
                <c:pt idx="39">
                  <c:v>41421</c:v>
                </c:pt>
                <c:pt idx="40">
                  <c:v>44811</c:v>
                </c:pt>
                <c:pt idx="41">
                  <c:v>49673</c:v>
                </c:pt>
                <c:pt idx="42">
                  <c:v>49558</c:v>
                </c:pt>
                <c:pt idx="43">
                  <c:v>50563</c:v>
                </c:pt>
                <c:pt idx="44">
                  <c:v>52453</c:v>
                </c:pt>
                <c:pt idx="45">
                  <c:v>49401</c:v>
                </c:pt>
                <c:pt idx="46">
                  <c:v>55212</c:v>
                </c:pt>
                <c:pt idx="47">
                  <c:v>48915</c:v>
                </c:pt>
                <c:pt idx="48">
                  <c:v>47615</c:v>
                </c:pt>
                <c:pt idx="49">
                  <c:v>48097</c:v>
                </c:pt>
                <c:pt idx="50">
                  <c:v>49592</c:v>
                </c:pt>
                <c:pt idx="51">
                  <c:v>50844</c:v>
                </c:pt>
                <c:pt idx="52">
                  <c:v>48568</c:v>
                </c:pt>
                <c:pt idx="53">
                  <c:v>48460</c:v>
                </c:pt>
                <c:pt idx="54">
                  <c:v>48773</c:v>
                </c:pt>
                <c:pt idx="55">
                  <c:v>44479</c:v>
                </c:pt>
                <c:pt idx="56">
                  <c:v>41277</c:v>
                </c:pt>
                <c:pt idx="57">
                  <c:v>38833</c:v>
                </c:pt>
                <c:pt idx="58">
                  <c:v>43943</c:v>
                </c:pt>
                <c:pt idx="59">
                  <c:v>43782</c:v>
                </c:pt>
                <c:pt idx="60">
                  <c:v>40872</c:v>
                </c:pt>
                <c:pt idx="61">
                  <c:v>43724</c:v>
                </c:pt>
                <c:pt idx="62">
                  <c:v>53116</c:v>
                </c:pt>
                <c:pt idx="63">
                  <c:v>54932</c:v>
                </c:pt>
                <c:pt idx="64">
                  <c:v>49402</c:v>
                </c:pt>
                <c:pt idx="65">
                  <c:v>59746</c:v>
                </c:pt>
                <c:pt idx="66">
                  <c:v>62136</c:v>
                </c:pt>
                <c:pt idx="67">
                  <c:v>58182</c:v>
                </c:pt>
                <c:pt idx="68">
                  <c:v>61075</c:v>
                </c:pt>
                <c:pt idx="69">
                  <c:v>64703</c:v>
                </c:pt>
                <c:pt idx="70">
                  <c:v>62022</c:v>
                </c:pt>
                <c:pt idx="71">
                  <c:v>62779</c:v>
                </c:pt>
                <c:pt idx="72">
                  <c:v>66399</c:v>
                </c:pt>
                <c:pt idx="73">
                  <c:v>66105</c:v>
                </c:pt>
                <c:pt idx="74">
                  <c:v>66529</c:v>
                </c:pt>
                <c:pt idx="75">
                  <c:v>66621</c:v>
                </c:pt>
                <c:pt idx="76">
                  <c:v>71488</c:v>
                </c:pt>
                <c:pt idx="77">
                  <c:v>69951</c:v>
                </c:pt>
                <c:pt idx="78">
                  <c:v>73215</c:v>
                </c:pt>
                <c:pt idx="79">
                  <c:v>77095</c:v>
                </c:pt>
                <c:pt idx="80">
                  <c:v>66942</c:v>
                </c:pt>
                <c:pt idx="81">
                  <c:v>80153</c:v>
                </c:pt>
                <c:pt idx="82">
                  <c:v>80792</c:v>
                </c:pt>
                <c:pt idx="83">
                  <c:v>85565</c:v>
                </c:pt>
                <c:pt idx="84">
                  <c:v>87070</c:v>
                </c:pt>
                <c:pt idx="85">
                  <c:v>101914</c:v>
                </c:pt>
                <c:pt idx="86">
                  <c:v>85376</c:v>
                </c:pt>
                <c:pt idx="87">
                  <c:v>84255</c:v>
                </c:pt>
                <c:pt idx="88">
                  <c:v>81215</c:v>
                </c:pt>
                <c:pt idx="89">
                  <c:v>71040</c:v>
                </c:pt>
                <c:pt idx="90">
                  <c:v>68522</c:v>
                </c:pt>
                <c:pt idx="91">
                  <c:v>71217</c:v>
                </c:pt>
                <c:pt idx="92">
                  <c:v>75266</c:v>
                </c:pt>
                <c:pt idx="93">
                  <c:v>62561</c:v>
                </c:pt>
                <c:pt idx="94">
                  <c:v>70762</c:v>
                </c:pt>
                <c:pt idx="95">
                  <c:v>69960</c:v>
                </c:pt>
                <c:pt idx="96">
                  <c:v>70521</c:v>
                </c:pt>
                <c:pt idx="97">
                  <c:v>60321</c:v>
                </c:pt>
                <c:pt idx="98">
                  <c:v>72756</c:v>
                </c:pt>
                <c:pt idx="99">
                  <c:v>66066</c:v>
                </c:pt>
                <c:pt idx="100">
                  <c:v>64806</c:v>
                </c:pt>
                <c:pt idx="101">
                  <c:v>64607</c:v>
                </c:pt>
                <c:pt idx="102">
                  <c:v>59631</c:v>
                </c:pt>
                <c:pt idx="103">
                  <c:v>62222</c:v>
                </c:pt>
                <c:pt idx="104">
                  <c:v>64333</c:v>
                </c:pt>
                <c:pt idx="105">
                  <c:v>64754</c:v>
                </c:pt>
                <c:pt idx="106">
                  <c:v>64915</c:v>
                </c:pt>
                <c:pt idx="107">
                  <c:v>66859</c:v>
                </c:pt>
                <c:pt idx="108">
                  <c:v>69341</c:v>
                </c:pt>
                <c:pt idx="109">
                  <c:v>68547</c:v>
                </c:pt>
                <c:pt idx="110">
                  <c:v>75905</c:v>
                </c:pt>
                <c:pt idx="111">
                  <c:v>76632</c:v>
                </c:pt>
                <c:pt idx="112">
                  <c:v>74180</c:v>
                </c:pt>
                <c:pt idx="113">
                  <c:v>79886</c:v>
                </c:pt>
                <c:pt idx="114">
                  <c:v>71444</c:v>
                </c:pt>
                <c:pt idx="115">
                  <c:v>85014</c:v>
                </c:pt>
                <c:pt idx="116">
                  <c:v>73727</c:v>
                </c:pt>
                <c:pt idx="117">
                  <c:v>78239</c:v>
                </c:pt>
                <c:pt idx="118">
                  <c:v>98062</c:v>
                </c:pt>
                <c:pt idx="119">
                  <c:v>131382</c:v>
                </c:pt>
              </c:numCache>
            </c:numRef>
          </c:xVal>
          <c:yVal>
            <c:numRef>
              <c:f>'Monthly Data Sets'!$E$211:$E$330</c:f>
              <c:numCache>
                <c:formatCode>General</c:formatCode>
                <c:ptCount val="120"/>
                <c:pt idx="0">
                  <c:v>479.67</c:v>
                </c:pt>
                <c:pt idx="1">
                  <c:v>479.27</c:v>
                </c:pt>
                <c:pt idx="2">
                  <c:v>479.48</c:v>
                </c:pt>
                <c:pt idx="3">
                  <c:v>466.37</c:v>
                </c:pt>
                <c:pt idx="4">
                  <c:v>467.04</c:v>
                </c:pt>
                <c:pt idx="5">
                  <c:v>440.68</c:v>
                </c:pt>
                <c:pt idx="6">
                  <c:v>431.78</c:v>
                </c:pt>
                <c:pt idx="7">
                  <c:v>471.16</c:v>
                </c:pt>
                <c:pt idx="8">
                  <c:v>474</c:v>
                </c:pt>
                <c:pt idx="9">
                  <c:v>463.53</c:v>
                </c:pt>
                <c:pt idx="10">
                  <c:v>436.62</c:v>
                </c:pt>
                <c:pt idx="11">
                  <c:v>451.92</c:v>
                </c:pt>
                <c:pt idx="12">
                  <c:v>483.64</c:v>
                </c:pt>
                <c:pt idx="13">
                  <c:v>487.65</c:v>
                </c:pt>
                <c:pt idx="14">
                  <c:v>483.71</c:v>
                </c:pt>
                <c:pt idx="15">
                  <c:v>487.51</c:v>
                </c:pt>
                <c:pt idx="16">
                  <c:v>503.83</c:v>
                </c:pt>
                <c:pt idx="17">
                  <c:v>506.25</c:v>
                </c:pt>
                <c:pt idx="18">
                  <c:v>504.87</c:v>
                </c:pt>
                <c:pt idx="19">
                  <c:v>494.44</c:v>
                </c:pt>
                <c:pt idx="20">
                  <c:v>536.36</c:v>
                </c:pt>
                <c:pt idx="21">
                  <c:v>538.07000000000005</c:v>
                </c:pt>
                <c:pt idx="22">
                  <c:v>545.42999999999995</c:v>
                </c:pt>
                <c:pt idx="23">
                  <c:v>563.99</c:v>
                </c:pt>
                <c:pt idx="24">
                  <c:v>559.63</c:v>
                </c:pt>
                <c:pt idx="25">
                  <c:v>569.16999999999996</c:v>
                </c:pt>
                <c:pt idx="26">
                  <c:v>575.95000000000005</c:v>
                </c:pt>
                <c:pt idx="27">
                  <c:v>582.91999999999996</c:v>
                </c:pt>
                <c:pt idx="28">
                  <c:v>582.99</c:v>
                </c:pt>
                <c:pt idx="29">
                  <c:v>582.01</c:v>
                </c:pt>
                <c:pt idx="30">
                  <c:v>604.38</c:v>
                </c:pt>
                <c:pt idx="31">
                  <c:v>605.29</c:v>
                </c:pt>
                <c:pt idx="32">
                  <c:v>626.69000000000005</c:v>
                </c:pt>
                <c:pt idx="33">
                  <c:v>637.80999999999995</c:v>
                </c:pt>
                <c:pt idx="34">
                  <c:v>671.32</c:v>
                </c:pt>
                <c:pt idx="35">
                  <c:v>642.76</c:v>
                </c:pt>
                <c:pt idx="36">
                  <c:v>624.95000000000005</c:v>
                </c:pt>
                <c:pt idx="37">
                  <c:v>607.16999999999996</c:v>
                </c:pt>
                <c:pt idx="38">
                  <c:v>623.49</c:v>
                </c:pt>
                <c:pt idx="39">
                  <c:v>602.1</c:v>
                </c:pt>
                <c:pt idx="40">
                  <c:v>645.78</c:v>
                </c:pt>
                <c:pt idx="41">
                  <c:v>645.72</c:v>
                </c:pt>
                <c:pt idx="42">
                  <c:v>659.07</c:v>
                </c:pt>
                <c:pt idx="43">
                  <c:v>587.5</c:v>
                </c:pt>
                <c:pt idx="44">
                  <c:v>607.87</c:v>
                </c:pt>
                <c:pt idx="45">
                  <c:v>542.16</c:v>
                </c:pt>
                <c:pt idx="46">
                  <c:v>603.74</c:v>
                </c:pt>
                <c:pt idx="47">
                  <c:v>640.33000000000004</c:v>
                </c:pt>
                <c:pt idx="48">
                  <c:v>632.36</c:v>
                </c:pt>
                <c:pt idx="49">
                  <c:v>657.97</c:v>
                </c:pt>
                <c:pt idx="50">
                  <c:v>604.79999999999995</c:v>
                </c:pt>
                <c:pt idx="51">
                  <c:v>651.69000000000005</c:v>
                </c:pt>
                <c:pt idx="52">
                  <c:v>655.57</c:v>
                </c:pt>
                <c:pt idx="53">
                  <c:v>636.24</c:v>
                </c:pt>
                <c:pt idx="54">
                  <c:v>654.89</c:v>
                </c:pt>
                <c:pt idx="55">
                  <c:v>661.33</c:v>
                </c:pt>
                <c:pt idx="56">
                  <c:v>688.72</c:v>
                </c:pt>
                <c:pt idx="57">
                  <c:v>687.6</c:v>
                </c:pt>
                <c:pt idx="58">
                  <c:v>684.12</c:v>
                </c:pt>
                <c:pt idx="59">
                  <c:v>618.39</c:v>
                </c:pt>
                <c:pt idx="60">
                  <c:v>499.12</c:v>
                </c:pt>
                <c:pt idx="61">
                  <c:v>542.35</c:v>
                </c:pt>
                <c:pt idx="62">
                  <c:v>570.15</c:v>
                </c:pt>
                <c:pt idx="63">
                  <c:v>581</c:v>
                </c:pt>
                <c:pt idx="64">
                  <c:v>605.88</c:v>
                </c:pt>
                <c:pt idx="65">
                  <c:v>656.22</c:v>
                </c:pt>
                <c:pt idx="66">
                  <c:v>650.67999999999995</c:v>
                </c:pt>
                <c:pt idx="67">
                  <c:v>641.01</c:v>
                </c:pt>
                <c:pt idx="68">
                  <c:v>741.25</c:v>
                </c:pt>
                <c:pt idx="69">
                  <c:v>749.54</c:v>
                </c:pt>
                <c:pt idx="70">
                  <c:v>717.01</c:v>
                </c:pt>
                <c:pt idx="71">
                  <c:v>764.55</c:v>
                </c:pt>
                <c:pt idx="72">
                  <c:v>831.98</c:v>
                </c:pt>
                <c:pt idx="73">
                  <c:v>861.51</c:v>
                </c:pt>
                <c:pt idx="74">
                  <c:v>886.44</c:v>
                </c:pt>
                <c:pt idx="75">
                  <c:v>866.24</c:v>
                </c:pt>
                <c:pt idx="76">
                  <c:v>873.59</c:v>
                </c:pt>
                <c:pt idx="77">
                  <c:v>881.64</c:v>
                </c:pt>
                <c:pt idx="78">
                  <c:v>826.83</c:v>
                </c:pt>
                <c:pt idx="79">
                  <c:v>883.3</c:v>
                </c:pt>
                <c:pt idx="80">
                  <c:v>850.54</c:v>
                </c:pt>
                <c:pt idx="81">
                  <c:v>894.96</c:v>
                </c:pt>
                <c:pt idx="82">
                  <c:v>852.34</c:v>
                </c:pt>
                <c:pt idx="83">
                  <c:v>842.73</c:v>
                </c:pt>
                <c:pt idx="84">
                  <c:v>870.46</c:v>
                </c:pt>
                <c:pt idx="85">
                  <c:v>804.56</c:v>
                </c:pt>
                <c:pt idx="86">
                  <c:v>798.27</c:v>
                </c:pt>
                <c:pt idx="87">
                  <c:v>738.41</c:v>
                </c:pt>
                <c:pt idx="88">
                  <c:v>808.28</c:v>
                </c:pt>
                <c:pt idx="89">
                  <c:v>783.36</c:v>
                </c:pt>
                <c:pt idx="90">
                  <c:v>700.6</c:v>
                </c:pt>
                <c:pt idx="91">
                  <c:v>797.71</c:v>
                </c:pt>
                <c:pt idx="92">
                  <c:v>858.06</c:v>
                </c:pt>
                <c:pt idx="93">
                  <c:v>831.4</c:v>
                </c:pt>
                <c:pt idx="94">
                  <c:v>861.96</c:v>
                </c:pt>
                <c:pt idx="95">
                  <c:v>851.88</c:v>
                </c:pt>
                <c:pt idx="96">
                  <c:v>856.59</c:v>
                </c:pt>
                <c:pt idx="97">
                  <c:v>846.11</c:v>
                </c:pt>
                <c:pt idx="98">
                  <c:v>816.88</c:v>
                </c:pt>
                <c:pt idx="99">
                  <c:v>908.09</c:v>
                </c:pt>
                <c:pt idx="100">
                  <c:v>934.02</c:v>
                </c:pt>
                <c:pt idx="101">
                  <c:v>912.89</c:v>
                </c:pt>
                <c:pt idx="102">
                  <c:v>857.57</c:v>
                </c:pt>
                <c:pt idx="103">
                  <c:v>832.11</c:v>
                </c:pt>
                <c:pt idx="104">
                  <c:v>902.92</c:v>
                </c:pt>
                <c:pt idx="105">
                  <c:v>964.73</c:v>
                </c:pt>
                <c:pt idx="106">
                  <c:v>955.86</c:v>
                </c:pt>
                <c:pt idx="107" formatCode="#,##0.00">
                  <c:v>1022.56</c:v>
                </c:pt>
                <c:pt idx="108" formatCode="#,##0.00">
                  <c:v>1066.71</c:v>
                </c:pt>
                <c:pt idx="109" formatCode="#,##0.00">
                  <c:v>1028.0899999999999</c:v>
                </c:pt>
                <c:pt idx="110" formatCode="#,##0.00">
                  <c:v>1042.8800000000001</c:v>
                </c:pt>
                <c:pt idx="111" formatCode="#,##0.00">
                  <c:v>1031.96</c:v>
                </c:pt>
                <c:pt idx="112" formatCode="#,##0.00">
                  <c:v>1081.94</c:v>
                </c:pt>
                <c:pt idx="113" formatCode="#,##0.00">
                  <c:v>1110.78</c:v>
                </c:pt>
                <c:pt idx="114" formatCode="#,##0.00">
                  <c:v>1147.06</c:v>
                </c:pt>
                <c:pt idx="115" formatCode="#,##0.00">
                  <c:v>1131.0899999999999</c:v>
                </c:pt>
                <c:pt idx="116" formatCode="#,##0.00">
                  <c:v>1214.04</c:v>
                </c:pt>
                <c:pt idx="117" formatCode="#,##0.00">
                  <c:v>1115.6500000000001</c:v>
                </c:pt>
                <c:pt idx="118" formatCode="#,##0.00">
                  <c:v>1171.3399999999999</c:v>
                </c:pt>
                <c:pt idx="119" formatCode="#,##0.00">
                  <c:v>1152.54</c:v>
                </c:pt>
              </c:numCache>
            </c:numRef>
          </c:yVal>
          <c:smooth val="0"/>
          <c:extLst>
            <c:ext xmlns:c16="http://schemas.microsoft.com/office/drawing/2014/chart" uri="{C3380CC4-5D6E-409C-BE32-E72D297353CC}">
              <c16:uniqueId val="{00000000-06B4-DE48-84A8-E84D8F7240C3}"/>
            </c:ext>
          </c:extLst>
        </c:ser>
        <c:ser>
          <c:idx val="1"/>
          <c:order val="1"/>
          <c:tx>
            <c:v>Predicted Y</c:v>
          </c:tx>
          <c:spPr>
            <a:ln w="19050">
              <a:noFill/>
            </a:ln>
          </c:spPr>
          <c:marker>
            <c:symbol val="none"/>
          </c:marker>
          <c:trendline>
            <c:spPr>
              <a:ln w="38100">
                <a:solidFill>
                  <a:schemeClr val="accent2"/>
                </a:solidFill>
              </a:ln>
            </c:spPr>
            <c:trendlineType val="linear"/>
            <c:dispRSqr val="0"/>
            <c:dispEq val="0"/>
          </c:trendline>
          <c:xVal>
            <c:numRef>
              <c:f>'Monthly Data Sets'!$L$211:$L$330</c:f>
              <c:numCache>
                <c:formatCode>General</c:formatCode>
                <c:ptCount val="120"/>
                <c:pt idx="0">
                  <c:v>33903</c:v>
                </c:pt>
                <c:pt idx="1">
                  <c:v>48732</c:v>
                </c:pt>
                <c:pt idx="2">
                  <c:v>39836</c:v>
                </c:pt>
                <c:pt idx="3">
                  <c:v>38502</c:v>
                </c:pt>
                <c:pt idx="4">
                  <c:v>42425</c:v>
                </c:pt>
                <c:pt idx="5">
                  <c:v>40340</c:v>
                </c:pt>
                <c:pt idx="6">
                  <c:v>44205</c:v>
                </c:pt>
                <c:pt idx="7">
                  <c:v>41641</c:v>
                </c:pt>
                <c:pt idx="8">
                  <c:v>40873</c:v>
                </c:pt>
                <c:pt idx="9">
                  <c:v>40451</c:v>
                </c:pt>
                <c:pt idx="10">
                  <c:v>41003</c:v>
                </c:pt>
                <c:pt idx="11">
                  <c:v>40044</c:v>
                </c:pt>
                <c:pt idx="12">
                  <c:v>43306</c:v>
                </c:pt>
                <c:pt idx="13">
                  <c:v>36801</c:v>
                </c:pt>
                <c:pt idx="14">
                  <c:v>38048</c:v>
                </c:pt>
                <c:pt idx="15">
                  <c:v>39032</c:v>
                </c:pt>
                <c:pt idx="16">
                  <c:v>41719</c:v>
                </c:pt>
                <c:pt idx="17">
                  <c:v>39931</c:v>
                </c:pt>
                <c:pt idx="18">
                  <c:v>40146</c:v>
                </c:pt>
                <c:pt idx="19">
                  <c:v>37004</c:v>
                </c:pt>
                <c:pt idx="20">
                  <c:v>38555</c:v>
                </c:pt>
                <c:pt idx="21">
                  <c:v>43896</c:v>
                </c:pt>
                <c:pt idx="22">
                  <c:v>40976</c:v>
                </c:pt>
                <c:pt idx="23">
                  <c:v>43556</c:v>
                </c:pt>
                <c:pt idx="24">
                  <c:v>39785</c:v>
                </c:pt>
                <c:pt idx="25">
                  <c:v>41124</c:v>
                </c:pt>
                <c:pt idx="26">
                  <c:v>44227</c:v>
                </c:pt>
                <c:pt idx="27">
                  <c:v>43985</c:v>
                </c:pt>
                <c:pt idx="28">
                  <c:v>42579</c:v>
                </c:pt>
                <c:pt idx="29">
                  <c:v>43854</c:v>
                </c:pt>
                <c:pt idx="30">
                  <c:v>41391</c:v>
                </c:pt>
                <c:pt idx="31">
                  <c:v>41593</c:v>
                </c:pt>
                <c:pt idx="32">
                  <c:v>42848</c:v>
                </c:pt>
                <c:pt idx="33">
                  <c:v>45463</c:v>
                </c:pt>
                <c:pt idx="34">
                  <c:v>46535</c:v>
                </c:pt>
                <c:pt idx="35">
                  <c:v>47072</c:v>
                </c:pt>
                <c:pt idx="36">
                  <c:v>48793</c:v>
                </c:pt>
                <c:pt idx="37">
                  <c:v>43508</c:v>
                </c:pt>
                <c:pt idx="38">
                  <c:v>46129</c:v>
                </c:pt>
                <c:pt idx="39">
                  <c:v>41421</c:v>
                </c:pt>
                <c:pt idx="40">
                  <c:v>44811</c:v>
                </c:pt>
                <c:pt idx="41">
                  <c:v>49673</c:v>
                </c:pt>
                <c:pt idx="42">
                  <c:v>49558</c:v>
                </c:pt>
                <c:pt idx="43">
                  <c:v>50563</c:v>
                </c:pt>
                <c:pt idx="44">
                  <c:v>52453</c:v>
                </c:pt>
                <c:pt idx="45">
                  <c:v>49401</c:v>
                </c:pt>
                <c:pt idx="46">
                  <c:v>55212</c:v>
                </c:pt>
                <c:pt idx="47">
                  <c:v>48915</c:v>
                </c:pt>
                <c:pt idx="48">
                  <c:v>47615</c:v>
                </c:pt>
                <c:pt idx="49">
                  <c:v>48097</c:v>
                </c:pt>
                <c:pt idx="50">
                  <c:v>49592</c:v>
                </c:pt>
                <c:pt idx="51">
                  <c:v>50844</c:v>
                </c:pt>
                <c:pt idx="52">
                  <c:v>48568</c:v>
                </c:pt>
                <c:pt idx="53">
                  <c:v>48460</c:v>
                </c:pt>
                <c:pt idx="54">
                  <c:v>48773</c:v>
                </c:pt>
                <c:pt idx="55">
                  <c:v>44479</c:v>
                </c:pt>
                <c:pt idx="56">
                  <c:v>41277</c:v>
                </c:pt>
                <c:pt idx="57">
                  <c:v>38833</c:v>
                </c:pt>
                <c:pt idx="58">
                  <c:v>43943</c:v>
                </c:pt>
                <c:pt idx="59">
                  <c:v>43782</c:v>
                </c:pt>
                <c:pt idx="60">
                  <c:v>40872</c:v>
                </c:pt>
                <c:pt idx="61">
                  <c:v>43724</c:v>
                </c:pt>
                <c:pt idx="62">
                  <c:v>53116</c:v>
                </c:pt>
                <c:pt idx="63">
                  <c:v>54932</c:v>
                </c:pt>
                <c:pt idx="64">
                  <c:v>49402</c:v>
                </c:pt>
                <c:pt idx="65">
                  <c:v>59746</c:v>
                </c:pt>
                <c:pt idx="66">
                  <c:v>62136</c:v>
                </c:pt>
                <c:pt idx="67">
                  <c:v>58182</c:v>
                </c:pt>
                <c:pt idx="68">
                  <c:v>61075</c:v>
                </c:pt>
                <c:pt idx="69">
                  <c:v>64703</c:v>
                </c:pt>
                <c:pt idx="70">
                  <c:v>62022</c:v>
                </c:pt>
                <c:pt idx="71">
                  <c:v>62779</c:v>
                </c:pt>
                <c:pt idx="72">
                  <c:v>66399</c:v>
                </c:pt>
                <c:pt idx="73">
                  <c:v>66105</c:v>
                </c:pt>
                <c:pt idx="74">
                  <c:v>66529</c:v>
                </c:pt>
                <c:pt idx="75">
                  <c:v>66621</c:v>
                </c:pt>
                <c:pt idx="76">
                  <c:v>71488</c:v>
                </c:pt>
                <c:pt idx="77">
                  <c:v>69951</c:v>
                </c:pt>
                <c:pt idx="78">
                  <c:v>73215</c:v>
                </c:pt>
                <c:pt idx="79">
                  <c:v>77095</c:v>
                </c:pt>
                <c:pt idx="80">
                  <c:v>66942</c:v>
                </c:pt>
                <c:pt idx="81">
                  <c:v>80153</c:v>
                </c:pt>
                <c:pt idx="82">
                  <c:v>80792</c:v>
                </c:pt>
                <c:pt idx="83">
                  <c:v>85565</c:v>
                </c:pt>
                <c:pt idx="84">
                  <c:v>87070</c:v>
                </c:pt>
                <c:pt idx="85">
                  <c:v>101914</c:v>
                </c:pt>
                <c:pt idx="86">
                  <c:v>85376</c:v>
                </c:pt>
                <c:pt idx="87">
                  <c:v>84255</c:v>
                </c:pt>
                <c:pt idx="88">
                  <c:v>81215</c:v>
                </c:pt>
                <c:pt idx="89">
                  <c:v>71040</c:v>
                </c:pt>
                <c:pt idx="90">
                  <c:v>68522</c:v>
                </c:pt>
                <c:pt idx="91">
                  <c:v>71217</c:v>
                </c:pt>
                <c:pt idx="92">
                  <c:v>75266</c:v>
                </c:pt>
                <c:pt idx="93">
                  <c:v>62561</c:v>
                </c:pt>
                <c:pt idx="94">
                  <c:v>70762</c:v>
                </c:pt>
                <c:pt idx="95">
                  <c:v>69960</c:v>
                </c:pt>
                <c:pt idx="96">
                  <c:v>70521</c:v>
                </c:pt>
                <c:pt idx="97">
                  <c:v>60321</c:v>
                </c:pt>
                <c:pt idx="98">
                  <c:v>72756</c:v>
                </c:pt>
                <c:pt idx="99">
                  <c:v>66066</c:v>
                </c:pt>
                <c:pt idx="100">
                  <c:v>64806</c:v>
                </c:pt>
                <c:pt idx="101">
                  <c:v>64607</c:v>
                </c:pt>
                <c:pt idx="102">
                  <c:v>59631</c:v>
                </c:pt>
                <c:pt idx="103">
                  <c:v>62222</c:v>
                </c:pt>
                <c:pt idx="104">
                  <c:v>64333</c:v>
                </c:pt>
                <c:pt idx="105">
                  <c:v>64754</c:v>
                </c:pt>
                <c:pt idx="106">
                  <c:v>64915</c:v>
                </c:pt>
                <c:pt idx="107">
                  <c:v>66859</c:v>
                </c:pt>
                <c:pt idx="108">
                  <c:v>69341</c:v>
                </c:pt>
                <c:pt idx="109">
                  <c:v>68547</c:v>
                </c:pt>
                <c:pt idx="110">
                  <c:v>75905</c:v>
                </c:pt>
                <c:pt idx="111">
                  <c:v>76632</c:v>
                </c:pt>
                <c:pt idx="112">
                  <c:v>74180</c:v>
                </c:pt>
                <c:pt idx="113">
                  <c:v>79886</c:v>
                </c:pt>
                <c:pt idx="114">
                  <c:v>71444</c:v>
                </c:pt>
                <c:pt idx="115">
                  <c:v>85014</c:v>
                </c:pt>
                <c:pt idx="116">
                  <c:v>73727</c:v>
                </c:pt>
                <c:pt idx="117">
                  <c:v>78239</c:v>
                </c:pt>
                <c:pt idx="118">
                  <c:v>98062</c:v>
                </c:pt>
                <c:pt idx="119">
                  <c:v>131382</c:v>
                </c:pt>
              </c:numCache>
            </c:numRef>
          </c:xVal>
          <c:yVal>
            <c:numRef>
              <c:f>'Trade Deficit'!$B$25:$B$144</c:f>
              <c:numCache>
                <c:formatCode>General</c:formatCode>
                <c:ptCount val="120"/>
                <c:pt idx="0">
                  <c:v>492.2660175418024</c:v>
                </c:pt>
                <c:pt idx="1">
                  <c:v>635.06817429623163</c:v>
                </c:pt>
                <c:pt idx="2">
                  <c:v>549.40036213847304</c:v>
                </c:pt>
                <c:pt idx="3">
                  <c:v>536.55404228478039</c:v>
                </c:pt>
                <c:pt idx="4">
                  <c:v>574.33223777656167</c:v>
                </c:pt>
                <c:pt idx="5">
                  <c:v>554.25384430208703</c:v>
                </c:pt>
                <c:pt idx="6">
                  <c:v>591.47350414805567</c:v>
                </c:pt>
                <c:pt idx="7">
                  <c:v>566.78237663316213</c:v>
                </c:pt>
                <c:pt idx="8">
                  <c:v>559.3865942886074</c:v>
                </c:pt>
                <c:pt idx="9">
                  <c:v>555.32276596907343</c:v>
                </c:pt>
                <c:pt idx="10">
                  <c:v>560.63848452922218</c:v>
                </c:pt>
                <c:pt idx="11">
                  <c:v>551.40338652345656</c:v>
                </c:pt>
                <c:pt idx="12">
                  <c:v>582.81620163795844</c:v>
                </c:pt>
                <c:pt idx="13">
                  <c:v>520.17353998258307</c:v>
                </c:pt>
                <c:pt idx="14">
                  <c:v>532.18205636755658</c:v>
                </c:pt>
                <c:pt idx="15">
                  <c:v>541.65790249651729</c:v>
                </c:pt>
                <c:pt idx="16">
                  <c:v>567.53351077753098</c:v>
                </c:pt>
                <c:pt idx="17">
                  <c:v>550.31520500661452</c:v>
                </c:pt>
                <c:pt idx="18">
                  <c:v>552.38563886609279</c:v>
                </c:pt>
                <c:pt idx="19">
                  <c:v>522.12841474292759</c:v>
                </c:pt>
                <c:pt idx="20">
                  <c:v>537.06442830595404</c:v>
                </c:pt>
                <c:pt idx="21">
                  <c:v>588.49785734536374</c:v>
                </c:pt>
                <c:pt idx="22">
                  <c:v>560.37847655617145</c:v>
                </c:pt>
                <c:pt idx="23">
                  <c:v>585.22368286990979</c:v>
                </c:pt>
                <c:pt idx="24">
                  <c:v>548.90923596715493</c:v>
                </c:pt>
                <c:pt idx="25">
                  <c:v>561.80370544548668</c:v>
                </c:pt>
                <c:pt idx="26">
                  <c:v>591.68536249646741</c:v>
                </c:pt>
                <c:pt idx="27">
                  <c:v>589.3549206639384</c:v>
                </c:pt>
                <c:pt idx="28">
                  <c:v>575.81524621544384</c:v>
                </c:pt>
                <c:pt idx="29">
                  <c:v>588.09340049839591</c:v>
                </c:pt>
                <c:pt idx="30">
                  <c:v>564.37489540121078</c:v>
                </c:pt>
                <c:pt idx="31">
                  <c:v>566.32014023662748</c:v>
                </c:pt>
                <c:pt idx="32">
                  <c:v>578.40569602102346</c:v>
                </c:pt>
                <c:pt idx="33">
                  <c:v>603.58794970723511</c:v>
                </c:pt>
                <c:pt idx="34">
                  <c:v>613.91122922984277</c:v>
                </c:pt>
                <c:pt idx="35">
                  <c:v>619.08249891607431</c:v>
                </c:pt>
                <c:pt idx="36">
                  <c:v>635.65559971682774</c:v>
                </c:pt>
                <c:pt idx="37">
                  <c:v>584.76144647337514</c:v>
                </c:pt>
                <c:pt idx="38">
                  <c:v>610.00147970915361</c:v>
                </c:pt>
                <c:pt idx="39">
                  <c:v>564.66379314904486</c:v>
                </c:pt>
                <c:pt idx="40">
                  <c:v>597.30923865430589</c:v>
                </c:pt>
                <c:pt idx="41">
                  <c:v>644.12993365329669</c:v>
                </c:pt>
                <c:pt idx="42">
                  <c:v>643.022492286599</c:v>
                </c:pt>
                <c:pt idx="43">
                  <c:v>652.70056683904363</c:v>
                </c:pt>
                <c:pt idx="44">
                  <c:v>670.90112495259632</c:v>
                </c:pt>
                <c:pt idx="45">
                  <c:v>641.5105940729336</c:v>
                </c:pt>
                <c:pt idx="46">
                  <c:v>697.47008782841192</c:v>
                </c:pt>
                <c:pt idx="47">
                  <c:v>636.83045055802006</c:v>
                </c:pt>
                <c:pt idx="48">
                  <c:v>624.31154815187278</c:v>
                </c:pt>
                <c:pt idx="49">
                  <c:v>628.95317196707504</c:v>
                </c:pt>
                <c:pt idx="50">
                  <c:v>643.34990973414449</c:v>
                </c:pt>
                <c:pt idx="51">
                  <c:v>655.406575743757</c:v>
                </c:pt>
                <c:pt idx="52">
                  <c:v>633.48886660807148</c:v>
                </c:pt>
                <c:pt idx="53">
                  <c:v>632.44883471586854</c:v>
                </c:pt>
                <c:pt idx="54">
                  <c:v>635.46300121827164</c:v>
                </c:pt>
                <c:pt idx="55">
                  <c:v>594.1121035782744</c:v>
                </c:pt>
                <c:pt idx="56">
                  <c:v>563.27708395944092</c:v>
                </c:pt>
                <c:pt idx="57">
                  <c:v>539.74154743588406</c:v>
                </c:pt>
                <c:pt idx="58">
                  <c:v>588.95046381697057</c:v>
                </c:pt>
                <c:pt idx="59">
                  <c:v>587.40004590359388</c:v>
                </c:pt>
                <c:pt idx="60">
                  <c:v>559.37696436367958</c:v>
                </c:pt>
                <c:pt idx="61">
                  <c:v>586.84151025778124</c:v>
                </c:pt>
                <c:pt idx="62">
                  <c:v>677.28576517973136</c:v>
                </c:pt>
                <c:pt idx="63">
                  <c:v>694.77370884862637</c:v>
                </c:pt>
                <c:pt idx="64">
                  <c:v>641.52022399786142</c:v>
                </c:pt>
                <c:pt idx="65">
                  <c:v>741.13216745108252</c:v>
                </c:pt>
                <c:pt idx="66">
                  <c:v>764.14768802853791</c:v>
                </c:pt>
                <c:pt idx="67">
                  <c:v>726.0709648639945</c:v>
                </c:pt>
                <c:pt idx="68">
                  <c:v>753.93033768013618</c:v>
                </c:pt>
                <c:pt idx="69">
                  <c:v>788.86770531821492</c:v>
                </c:pt>
                <c:pt idx="70">
                  <c:v>763.04987658676805</c:v>
                </c:pt>
                <c:pt idx="71">
                  <c:v>770.33972975711686</c:v>
                </c:pt>
                <c:pt idx="72">
                  <c:v>805.20005799577314</c:v>
                </c:pt>
                <c:pt idx="73">
                  <c:v>802.36886006699831</c:v>
                </c:pt>
                <c:pt idx="74">
                  <c:v>806.45194823638792</c:v>
                </c:pt>
                <c:pt idx="75">
                  <c:v>807.33790132974605</c:v>
                </c:pt>
                <c:pt idx="76">
                  <c:v>854.20674595337584</c:v>
                </c:pt>
                <c:pt idx="77">
                  <c:v>839.40555133933867</c:v>
                </c:pt>
                <c:pt idx="78">
                  <c:v>870.83762630369608</c:v>
                </c:pt>
                <c:pt idx="79">
                  <c:v>908.20173502358182</c:v>
                </c:pt>
                <c:pt idx="80">
                  <c:v>810.42910723157161</c:v>
                </c:pt>
                <c:pt idx="81">
                  <c:v>937.65004545281136</c:v>
                </c:pt>
                <c:pt idx="82">
                  <c:v>943.80356748167912</c:v>
                </c:pt>
                <c:pt idx="83">
                  <c:v>989.76719916209527</c:v>
                </c:pt>
                <c:pt idx="84">
                  <c:v>1004.2602361784427</c:v>
                </c:pt>
                <c:pt idx="85">
                  <c:v>1147.206841806789</c:v>
                </c:pt>
                <c:pt idx="86">
                  <c:v>987.94714335074002</c:v>
                </c:pt>
                <c:pt idx="87">
                  <c:v>977.15199750667</c:v>
                </c:pt>
                <c:pt idx="88">
                  <c:v>947.87702572614091</c:v>
                </c:pt>
                <c:pt idx="89">
                  <c:v>849.89253958571896</c:v>
                </c:pt>
                <c:pt idx="90">
                  <c:v>825.64438861750443</c:v>
                </c:pt>
                <c:pt idx="91">
                  <c:v>851.59703629794058</c:v>
                </c:pt>
                <c:pt idx="92">
                  <c:v>890.58860233062546</c:v>
                </c:pt>
                <c:pt idx="93">
                  <c:v>768.24040612285523</c:v>
                </c:pt>
                <c:pt idx="94">
                  <c:v>847.21542045578894</c:v>
                </c:pt>
                <c:pt idx="95">
                  <c:v>839.49222066368895</c:v>
                </c:pt>
                <c:pt idx="96">
                  <c:v>844.89460854818788</c:v>
                </c:pt>
                <c:pt idx="97">
                  <c:v>746.66937428457072</c:v>
                </c:pt>
                <c:pt idx="98">
                  <c:v>866.41749076183339</c:v>
                </c:pt>
                <c:pt idx="99">
                  <c:v>801.99329299481394</c:v>
                </c:pt>
                <c:pt idx="100">
                  <c:v>789.85958758577885</c:v>
                </c:pt>
                <c:pt idx="101">
                  <c:v>787.9432325251455</c:v>
                </c:pt>
                <c:pt idx="102">
                  <c:v>740.02472608438484</c:v>
                </c:pt>
                <c:pt idx="103">
                  <c:v>764.97586157232922</c:v>
                </c:pt>
                <c:pt idx="104">
                  <c:v>785.30463309492677</c:v>
                </c:pt>
                <c:pt idx="105">
                  <c:v>789.35883148953292</c:v>
                </c:pt>
                <c:pt idx="106">
                  <c:v>790.90924940290961</c:v>
                </c:pt>
                <c:pt idx="107">
                  <c:v>809.62982346256376</c:v>
                </c:pt>
                <c:pt idx="108">
                  <c:v>833.53129713337728</c:v>
                </c:pt>
                <c:pt idx="109">
                  <c:v>825.88513674069964</c:v>
                </c:pt>
                <c:pt idx="110">
                  <c:v>896.74212435949323</c:v>
                </c:pt>
                <c:pt idx="111">
                  <c:v>903.74307978200784</c:v>
                </c:pt>
                <c:pt idx="112">
                  <c:v>880.13050385902852</c:v>
                </c:pt>
                <c:pt idx="113">
                  <c:v>935.07885549708726</c:v>
                </c:pt>
                <c:pt idx="114">
                  <c:v>853.78302925655237</c:v>
                </c:pt>
                <c:pt idx="115">
                  <c:v>984.46111052687445</c:v>
                </c:pt>
                <c:pt idx="116">
                  <c:v>875.76814786673265</c:v>
                </c:pt>
                <c:pt idx="117">
                  <c:v>919.21836914099151</c:v>
                </c:pt>
                <c:pt idx="118">
                  <c:v>1110.1123709848819</c:v>
                </c:pt>
                <c:pt idx="119">
                  <c:v>1430.9814695793643</c:v>
                </c:pt>
              </c:numCache>
            </c:numRef>
          </c:yVal>
          <c:smooth val="0"/>
          <c:extLst>
            <c:ext xmlns:c16="http://schemas.microsoft.com/office/drawing/2014/chart" uri="{C3380CC4-5D6E-409C-BE32-E72D297353CC}">
              <c16:uniqueId val="{00000002-06B4-DE48-84A8-E84D8F7240C3}"/>
            </c:ext>
          </c:extLst>
        </c:ser>
        <c:dLbls>
          <c:showLegendKey val="0"/>
          <c:showVal val="0"/>
          <c:showCatName val="0"/>
          <c:showSerName val="0"/>
          <c:showPercent val="0"/>
          <c:showBubbleSize val="0"/>
        </c:dLbls>
        <c:axId val="1617658799"/>
        <c:axId val="1836766336"/>
      </c:scatterChart>
      <c:valAx>
        <c:axId val="1617658799"/>
        <c:scaling>
          <c:orientation val="minMax"/>
        </c:scaling>
        <c:delete val="0"/>
        <c:axPos val="b"/>
        <c:title>
          <c:tx>
            <c:rich>
              <a:bodyPr/>
              <a:lstStyle/>
              <a:p>
                <a:pPr>
                  <a:defRPr/>
                </a:pPr>
                <a:r>
                  <a:rPr lang="en-US"/>
                  <a:t>US Trade Deficit</a:t>
                </a:r>
                <a:r>
                  <a:rPr lang="en-US" baseline="0"/>
                  <a:t> (millions)</a:t>
                </a:r>
              </a:p>
            </c:rich>
          </c:tx>
          <c:overlay val="0"/>
        </c:title>
        <c:numFmt formatCode="General" sourceLinked="1"/>
        <c:majorTickMark val="out"/>
        <c:minorTickMark val="none"/>
        <c:tickLblPos val="nextTo"/>
        <c:crossAx val="1836766336"/>
        <c:crosses val="autoZero"/>
        <c:crossBetween val="midCat"/>
      </c:valAx>
      <c:valAx>
        <c:axId val="1836766336"/>
        <c:scaling>
          <c:orientation val="minMax"/>
        </c:scaling>
        <c:delete val="0"/>
        <c:axPos val="l"/>
        <c:title>
          <c:tx>
            <c:rich>
              <a:bodyPr/>
              <a:lstStyle/>
              <a:p>
                <a:pPr>
                  <a:defRPr/>
                </a:pPr>
                <a:r>
                  <a:rPr lang="en-US"/>
                  <a:t>10-year</a:t>
                </a:r>
                <a:r>
                  <a:rPr lang="en-US" baseline="0"/>
                  <a:t> S&amp;P 500 Industrials Price</a:t>
                </a:r>
                <a:endParaRPr lang="en-US"/>
              </a:p>
            </c:rich>
          </c:tx>
          <c:overlay val="0"/>
        </c:title>
        <c:numFmt formatCode="General" sourceLinked="1"/>
        <c:majorTickMark val="out"/>
        <c:minorTickMark val="none"/>
        <c:tickLblPos val="nextTo"/>
        <c:crossAx val="1617658799"/>
        <c:crosses val="autoZero"/>
        <c:crossBetween val="midCat"/>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Revenue Growth</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'Monthly Data Sets'!$N$249:$N$250</c:f>
              <c:strCache>
                <c:ptCount val="2"/>
                <c:pt idx="1">
                  <c:v>S&amp;P 500 </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xVal>
            <c:numRef>
              <c:f>'Monthly Data Sets'!$M$251:$M$255</c:f>
              <c:numCache>
                <c:formatCode>General</c:formatCode>
                <c:ptCount val="5"/>
                <c:pt idx="0">
                  <c:v>2024</c:v>
                </c:pt>
                <c:pt idx="1">
                  <c:v>2023</c:v>
                </c:pt>
                <c:pt idx="2">
                  <c:v>2022</c:v>
                </c:pt>
                <c:pt idx="3">
                  <c:v>2021</c:v>
                </c:pt>
                <c:pt idx="4">
                  <c:v>2020</c:v>
                </c:pt>
              </c:numCache>
            </c:numRef>
          </c:xVal>
          <c:yVal>
            <c:numRef>
              <c:f>'Monthly Data Sets'!$N$251:$N$255</c:f>
              <c:numCache>
                <c:formatCode>0.00%</c:formatCode>
                <c:ptCount val="5"/>
                <c:pt idx="0">
                  <c:v>4.5410736299450916E-2</c:v>
                </c:pt>
                <c:pt idx="1">
                  <c:v>4.5049687586008913E-2</c:v>
                </c:pt>
                <c:pt idx="2">
                  <c:v>0.14873937143472182</c:v>
                </c:pt>
                <c:pt idx="3">
                  <c:v>0.11105630171080061</c:v>
                </c:pt>
                <c:pt idx="4">
                  <c:v>-2.1808743968416366E-2</c:v>
                </c:pt>
              </c:numCache>
            </c:numRef>
          </c:yVal>
          <c:smooth val="0"/>
          <c:extLst>
            <c:ext xmlns:c16="http://schemas.microsoft.com/office/drawing/2014/chart" uri="{C3380CC4-5D6E-409C-BE32-E72D297353CC}">
              <c16:uniqueId val="{00000000-F94C-BB40-A7B6-C00C3C749107}"/>
            </c:ext>
          </c:extLst>
        </c:ser>
        <c:ser>
          <c:idx val="1"/>
          <c:order val="1"/>
          <c:tx>
            <c:strRef>
              <c:f>'Monthly Data Sets'!$O$249:$O$250</c:f>
              <c:strCache>
                <c:ptCount val="2"/>
                <c:pt idx="1">
                  <c:v>Industrials Sector</c:v>
                </c:pt>
              </c:strCache>
            </c:strRef>
          </c:tx>
          <c:spPr>
            <a:ln w="38100" cap="rnd">
              <a:solidFill>
                <a:srgbClr val="FF0000"/>
              </a:solidFill>
              <a:round/>
            </a:ln>
            <a:effectLst/>
          </c:spPr>
          <c:marker>
            <c:symbol val="circle"/>
            <c:size val="5"/>
            <c:spPr>
              <a:solidFill>
                <a:schemeClr val="accent2"/>
              </a:solidFill>
              <a:ln w="9525">
                <a:solidFill>
                  <a:schemeClr val="accent2"/>
                </a:solidFill>
              </a:ln>
              <a:effectLst/>
            </c:spPr>
          </c:marker>
          <c:xVal>
            <c:numRef>
              <c:f>'Monthly Data Sets'!$M$251:$M$255</c:f>
              <c:numCache>
                <c:formatCode>General</c:formatCode>
                <c:ptCount val="5"/>
                <c:pt idx="0">
                  <c:v>2024</c:v>
                </c:pt>
                <c:pt idx="1">
                  <c:v>2023</c:v>
                </c:pt>
                <c:pt idx="2">
                  <c:v>2022</c:v>
                </c:pt>
                <c:pt idx="3">
                  <c:v>2021</c:v>
                </c:pt>
                <c:pt idx="4">
                  <c:v>2020</c:v>
                </c:pt>
              </c:numCache>
            </c:numRef>
          </c:xVal>
          <c:yVal>
            <c:numRef>
              <c:f>'Monthly Data Sets'!$O$251:$O$255</c:f>
              <c:numCache>
                <c:formatCode>0.00%</c:formatCode>
                <c:ptCount val="5"/>
                <c:pt idx="0">
                  <c:v>-8.7575633501660866E-3</c:v>
                </c:pt>
                <c:pt idx="1">
                  <c:v>4.6888767175481627E-2</c:v>
                </c:pt>
                <c:pt idx="2">
                  <c:v>0.17967806275809761</c:v>
                </c:pt>
                <c:pt idx="3">
                  <c:v>8.5208219011036146E-2</c:v>
                </c:pt>
                <c:pt idx="4">
                  <c:v>-0.1171578522406137</c:v>
                </c:pt>
              </c:numCache>
            </c:numRef>
          </c:yVal>
          <c:smooth val="0"/>
          <c:extLst>
            <c:ext xmlns:c16="http://schemas.microsoft.com/office/drawing/2014/chart" uri="{C3380CC4-5D6E-409C-BE32-E72D297353CC}">
              <c16:uniqueId val="{00000001-F94C-BB40-A7B6-C00C3C749107}"/>
            </c:ext>
          </c:extLst>
        </c:ser>
        <c:ser>
          <c:idx val="2"/>
          <c:order val="2"/>
          <c:tx>
            <c:strRef>
              <c:f>'Monthly Data Sets'!$P$249:$P$250</c:f>
              <c:strCache>
                <c:ptCount val="2"/>
                <c:pt idx="1">
                  <c:v>Aerospace &amp; Defense</c:v>
                </c:pt>
              </c:strCache>
            </c:strRef>
          </c:tx>
          <c:spPr>
            <a:ln w="38100" cap="rnd">
              <a:solidFill>
                <a:schemeClr val="tx2"/>
              </a:solidFill>
              <a:round/>
            </a:ln>
            <a:effectLst/>
          </c:spPr>
          <c:marker>
            <c:symbol val="circle"/>
            <c:size val="5"/>
            <c:spPr>
              <a:solidFill>
                <a:schemeClr val="accent3"/>
              </a:solidFill>
              <a:ln w="9525">
                <a:solidFill>
                  <a:schemeClr val="accent3"/>
                </a:solidFill>
              </a:ln>
              <a:effectLst/>
            </c:spPr>
          </c:marker>
          <c:xVal>
            <c:numRef>
              <c:f>'Monthly Data Sets'!$M$251:$M$255</c:f>
              <c:numCache>
                <c:formatCode>General</c:formatCode>
                <c:ptCount val="5"/>
                <c:pt idx="0">
                  <c:v>2024</c:v>
                </c:pt>
                <c:pt idx="1">
                  <c:v>2023</c:v>
                </c:pt>
                <c:pt idx="2">
                  <c:v>2022</c:v>
                </c:pt>
                <c:pt idx="3">
                  <c:v>2021</c:v>
                </c:pt>
                <c:pt idx="4">
                  <c:v>2020</c:v>
                </c:pt>
              </c:numCache>
            </c:numRef>
          </c:xVal>
          <c:yVal>
            <c:numRef>
              <c:f>'Monthly Data Sets'!$P$251:$P$255</c:f>
              <c:numCache>
                <c:formatCode>0.00%</c:formatCode>
                <c:ptCount val="5"/>
                <c:pt idx="0">
                  <c:v>1.1176857330703616E-3</c:v>
                </c:pt>
                <c:pt idx="1">
                  <c:v>9.9004320871688867E-2</c:v>
                </c:pt>
                <c:pt idx="2">
                  <c:v>1.9927189116689004E-2</c:v>
                </c:pt>
                <c:pt idx="3">
                  <c:v>-7.751144390657605E-3</c:v>
                </c:pt>
                <c:pt idx="4">
                  <c:v>-7.9023220731641697E-2</c:v>
                </c:pt>
              </c:numCache>
            </c:numRef>
          </c:yVal>
          <c:smooth val="0"/>
          <c:extLst>
            <c:ext xmlns:c16="http://schemas.microsoft.com/office/drawing/2014/chart" uri="{C3380CC4-5D6E-409C-BE32-E72D297353CC}">
              <c16:uniqueId val="{00000002-F94C-BB40-A7B6-C00C3C749107}"/>
            </c:ext>
          </c:extLst>
        </c:ser>
        <c:ser>
          <c:idx val="3"/>
          <c:order val="3"/>
          <c:tx>
            <c:strRef>
              <c:f>'Monthly Data Sets'!$Q$249:$Q$250</c:f>
              <c:strCache>
                <c:ptCount val="2"/>
                <c:pt idx="1">
                  <c:v>Construction and Engineering</c:v>
                </c:pt>
              </c:strCache>
            </c:strRef>
          </c:tx>
          <c:spPr>
            <a:ln w="38100" cap="rnd">
              <a:solidFill>
                <a:schemeClr val="accent4"/>
              </a:solidFill>
              <a:round/>
            </a:ln>
            <a:effectLst/>
          </c:spPr>
          <c:marker>
            <c:symbol val="circle"/>
            <c:size val="5"/>
            <c:spPr>
              <a:solidFill>
                <a:schemeClr val="accent4"/>
              </a:solidFill>
              <a:ln w="9525">
                <a:solidFill>
                  <a:schemeClr val="accent4"/>
                </a:solidFill>
              </a:ln>
              <a:effectLst/>
            </c:spPr>
          </c:marker>
          <c:xVal>
            <c:numRef>
              <c:f>'Monthly Data Sets'!$M$251:$M$255</c:f>
              <c:numCache>
                <c:formatCode>General</c:formatCode>
                <c:ptCount val="5"/>
                <c:pt idx="0">
                  <c:v>2024</c:v>
                </c:pt>
                <c:pt idx="1">
                  <c:v>2023</c:v>
                </c:pt>
                <c:pt idx="2">
                  <c:v>2022</c:v>
                </c:pt>
                <c:pt idx="3">
                  <c:v>2021</c:v>
                </c:pt>
                <c:pt idx="4">
                  <c:v>2020</c:v>
                </c:pt>
              </c:numCache>
            </c:numRef>
          </c:xVal>
          <c:yVal>
            <c:numRef>
              <c:f>'Monthly Data Sets'!$Q$251:$Q$255</c:f>
              <c:numCache>
                <c:formatCode>0.00%</c:formatCode>
                <c:ptCount val="5"/>
                <c:pt idx="0">
                  <c:v>0.15666805569525688</c:v>
                </c:pt>
                <c:pt idx="1">
                  <c:v>0.15932299388628834</c:v>
                </c:pt>
                <c:pt idx="2">
                  <c:v>0.34781534869100539</c:v>
                </c:pt>
                <c:pt idx="3">
                  <c:v>-0.47360832052948831</c:v>
                </c:pt>
                <c:pt idx="4">
                  <c:v>4.112319732243952E-2</c:v>
                </c:pt>
              </c:numCache>
            </c:numRef>
          </c:yVal>
          <c:smooth val="0"/>
          <c:extLst>
            <c:ext xmlns:c16="http://schemas.microsoft.com/office/drawing/2014/chart" uri="{C3380CC4-5D6E-409C-BE32-E72D297353CC}">
              <c16:uniqueId val="{00000003-F94C-BB40-A7B6-C00C3C749107}"/>
            </c:ext>
          </c:extLst>
        </c:ser>
        <c:dLbls>
          <c:showLegendKey val="0"/>
          <c:showVal val="0"/>
          <c:showCatName val="0"/>
          <c:showSerName val="0"/>
          <c:showPercent val="0"/>
          <c:showBubbleSize val="0"/>
        </c:dLbls>
        <c:axId val="36314224"/>
        <c:axId val="1836538432"/>
      </c:scatterChart>
      <c:valAx>
        <c:axId val="36314224"/>
        <c:scaling>
          <c:orientation val="minMax"/>
          <c:max val="2024"/>
          <c:min val="20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538432"/>
        <c:crosses val="autoZero"/>
        <c:crossBetween val="midCat"/>
        <c:majorUnit val="1"/>
      </c:valAx>
      <c:valAx>
        <c:axId val="18365384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142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Gross Margin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'Monthly Data Sets'!$N$259</c:f>
              <c:strCache>
                <c:ptCount val="1"/>
                <c:pt idx="0">
                  <c:v>S&amp;P 500 </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cat>
            <c:numRef>
              <c:f>'Monthly Data Sets'!$M$260:$M$264</c:f>
              <c:numCache>
                <c:formatCode>General</c:formatCode>
                <c:ptCount val="5"/>
                <c:pt idx="0">
                  <c:v>2024</c:v>
                </c:pt>
                <c:pt idx="1">
                  <c:v>2023</c:v>
                </c:pt>
                <c:pt idx="2">
                  <c:v>2022</c:v>
                </c:pt>
                <c:pt idx="3">
                  <c:v>2021</c:v>
                </c:pt>
                <c:pt idx="4">
                  <c:v>2020</c:v>
                </c:pt>
              </c:numCache>
            </c:numRef>
          </c:cat>
          <c:val>
            <c:numRef>
              <c:f>'Monthly Data Sets'!$N$260:$N$264</c:f>
              <c:numCache>
                <c:formatCode>0.00%</c:formatCode>
                <c:ptCount val="5"/>
                <c:pt idx="0">
                  <c:v>0.33960000000000001</c:v>
                </c:pt>
                <c:pt idx="1">
                  <c:v>0.33500000000000002</c:v>
                </c:pt>
                <c:pt idx="2">
                  <c:v>0.34560000000000002</c:v>
                </c:pt>
                <c:pt idx="3">
                  <c:v>0.35770000000000002</c:v>
                </c:pt>
                <c:pt idx="4">
                  <c:v>0.33610000000000001</c:v>
                </c:pt>
              </c:numCache>
            </c:numRef>
          </c:val>
          <c:smooth val="0"/>
          <c:extLst>
            <c:ext xmlns:c16="http://schemas.microsoft.com/office/drawing/2014/chart" uri="{C3380CC4-5D6E-409C-BE32-E72D297353CC}">
              <c16:uniqueId val="{00000000-4944-B04A-BFAD-4F6D6546BA36}"/>
            </c:ext>
          </c:extLst>
        </c:ser>
        <c:ser>
          <c:idx val="1"/>
          <c:order val="1"/>
          <c:tx>
            <c:strRef>
              <c:f>'Monthly Data Sets'!$O$259</c:f>
              <c:strCache>
                <c:ptCount val="1"/>
                <c:pt idx="0">
                  <c:v>Industrials Sector</c:v>
                </c:pt>
              </c:strCache>
            </c:strRef>
          </c:tx>
          <c:spPr>
            <a:ln w="38100" cap="rnd">
              <a:solidFill>
                <a:srgbClr val="FF0000"/>
              </a:solidFill>
              <a:round/>
            </a:ln>
            <a:effectLst/>
          </c:spPr>
          <c:marker>
            <c:symbol val="circle"/>
            <c:size val="5"/>
            <c:spPr>
              <a:solidFill>
                <a:schemeClr val="accent2"/>
              </a:solidFill>
              <a:ln w="9525">
                <a:solidFill>
                  <a:schemeClr val="accent2"/>
                </a:solidFill>
              </a:ln>
              <a:effectLst/>
            </c:spPr>
          </c:marker>
          <c:cat>
            <c:numRef>
              <c:f>'Monthly Data Sets'!$M$260:$M$264</c:f>
              <c:numCache>
                <c:formatCode>General</c:formatCode>
                <c:ptCount val="5"/>
                <c:pt idx="0">
                  <c:v>2024</c:v>
                </c:pt>
                <c:pt idx="1">
                  <c:v>2023</c:v>
                </c:pt>
                <c:pt idx="2">
                  <c:v>2022</c:v>
                </c:pt>
                <c:pt idx="3">
                  <c:v>2021</c:v>
                </c:pt>
                <c:pt idx="4">
                  <c:v>2020</c:v>
                </c:pt>
              </c:numCache>
            </c:numRef>
          </c:cat>
          <c:val>
            <c:numRef>
              <c:f>'Monthly Data Sets'!$O$260:$O$264</c:f>
              <c:numCache>
                <c:formatCode>0.00%</c:formatCode>
                <c:ptCount val="5"/>
                <c:pt idx="0">
                  <c:v>0.2702</c:v>
                </c:pt>
                <c:pt idx="1">
                  <c:v>0.25679999999999997</c:v>
                </c:pt>
                <c:pt idx="2">
                  <c:v>0.25330000000000003</c:v>
                </c:pt>
                <c:pt idx="3">
                  <c:v>0.27729999999999999</c:v>
                </c:pt>
                <c:pt idx="4">
                  <c:v>0.26590000000000003</c:v>
                </c:pt>
              </c:numCache>
            </c:numRef>
          </c:val>
          <c:smooth val="0"/>
          <c:extLst>
            <c:ext xmlns:c16="http://schemas.microsoft.com/office/drawing/2014/chart" uri="{C3380CC4-5D6E-409C-BE32-E72D297353CC}">
              <c16:uniqueId val="{00000001-4944-B04A-BFAD-4F6D6546BA36}"/>
            </c:ext>
          </c:extLst>
        </c:ser>
        <c:ser>
          <c:idx val="2"/>
          <c:order val="2"/>
          <c:tx>
            <c:strRef>
              <c:f>'Monthly Data Sets'!$P$259</c:f>
              <c:strCache>
                <c:ptCount val="1"/>
                <c:pt idx="0">
                  <c:v>Aerospace &amp; Defense</c:v>
                </c:pt>
              </c:strCache>
            </c:strRef>
          </c:tx>
          <c:spPr>
            <a:ln w="38100" cap="rnd">
              <a:solidFill>
                <a:schemeClr val="tx2"/>
              </a:solidFill>
              <a:round/>
            </a:ln>
            <a:effectLst/>
          </c:spPr>
          <c:marker>
            <c:symbol val="circle"/>
            <c:size val="5"/>
            <c:spPr>
              <a:solidFill>
                <a:schemeClr val="accent3"/>
              </a:solidFill>
              <a:ln w="9525">
                <a:solidFill>
                  <a:schemeClr val="accent3"/>
                </a:solidFill>
              </a:ln>
              <a:effectLst/>
            </c:spPr>
          </c:marker>
          <c:cat>
            <c:numRef>
              <c:f>'Monthly Data Sets'!$M$260:$M$264</c:f>
              <c:numCache>
                <c:formatCode>General</c:formatCode>
                <c:ptCount val="5"/>
                <c:pt idx="0">
                  <c:v>2024</c:v>
                </c:pt>
                <c:pt idx="1">
                  <c:v>2023</c:v>
                </c:pt>
                <c:pt idx="2">
                  <c:v>2022</c:v>
                </c:pt>
                <c:pt idx="3">
                  <c:v>2021</c:v>
                </c:pt>
                <c:pt idx="4">
                  <c:v>2020</c:v>
                </c:pt>
              </c:numCache>
            </c:numRef>
          </c:cat>
          <c:val>
            <c:numRef>
              <c:f>'Monthly Data Sets'!$P$260:$P$264</c:f>
              <c:numCache>
                <c:formatCode>0.00%</c:formatCode>
                <c:ptCount val="5"/>
                <c:pt idx="0">
                  <c:v>0.1792</c:v>
                </c:pt>
                <c:pt idx="1">
                  <c:v>0.1643</c:v>
                </c:pt>
                <c:pt idx="2">
                  <c:v>0.15229999999999999</c:v>
                </c:pt>
                <c:pt idx="3">
                  <c:v>0.14880000000000002</c:v>
                </c:pt>
                <c:pt idx="4">
                  <c:v>0.1673</c:v>
                </c:pt>
              </c:numCache>
            </c:numRef>
          </c:val>
          <c:smooth val="0"/>
          <c:extLst>
            <c:ext xmlns:c16="http://schemas.microsoft.com/office/drawing/2014/chart" uri="{C3380CC4-5D6E-409C-BE32-E72D297353CC}">
              <c16:uniqueId val="{00000002-4944-B04A-BFAD-4F6D6546BA36}"/>
            </c:ext>
          </c:extLst>
        </c:ser>
        <c:ser>
          <c:idx val="3"/>
          <c:order val="3"/>
          <c:tx>
            <c:strRef>
              <c:f>'Monthly Data Sets'!$Q$259</c:f>
              <c:strCache>
                <c:ptCount val="1"/>
                <c:pt idx="0">
                  <c:v>Construction and Engineering</c:v>
                </c:pt>
              </c:strCache>
            </c:strRef>
          </c:tx>
          <c:spPr>
            <a:ln w="38100" cap="rnd">
              <a:solidFill>
                <a:schemeClr val="accent4"/>
              </a:solidFill>
              <a:round/>
            </a:ln>
            <a:effectLst/>
          </c:spPr>
          <c:marker>
            <c:symbol val="circle"/>
            <c:size val="5"/>
            <c:spPr>
              <a:solidFill>
                <a:schemeClr val="accent4"/>
              </a:solidFill>
              <a:ln w="9525">
                <a:solidFill>
                  <a:schemeClr val="accent4"/>
                </a:solidFill>
              </a:ln>
              <a:effectLst/>
            </c:spPr>
          </c:marker>
          <c:cat>
            <c:numRef>
              <c:f>'Monthly Data Sets'!$M$260:$M$264</c:f>
              <c:numCache>
                <c:formatCode>General</c:formatCode>
                <c:ptCount val="5"/>
                <c:pt idx="0">
                  <c:v>2024</c:v>
                </c:pt>
                <c:pt idx="1">
                  <c:v>2023</c:v>
                </c:pt>
                <c:pt idx="2">
                  <c:v>2022</c:v>
                </c:pt>
                <c:pt idx="3">
                  <c:v>2021</c:v>
                </c:pt>
                <c:pt idx="4">
                  <c:v>2020</c:v>
                </c:pt>
              </c:numCache>
            </c:numRef>
          </c:cat>
          <c:val>
            <c:numRef>
              <c:f>'Monthly Data Sets'!$Q$260:$Q$264</c:f>
              <c:numCache>
                <c:formatCode>0.00%</c:formatCode>
                <c:ptCount val="5"/>
                <c:pt idx="0">
                  <c:v>0.14149999999999999</c:v>
                </c:pt>
                <c:pt idx="1">
                  <c:v>0.14410000000000001</c:v>
                </c:pt>
                <c:pt idx="2">
                  <c:v>0.14829999999999999</c:v>
                </c:pt>
                <c:pt idx="3">
                  <c:v>0.1522</c:v>
                </c:pt>
                <c:pt idx="4">
                  <c:v>7.7499999999999999E-2</c:v>
                </c:pt>
              </c:numCache>
            </c:numRef>
          </c:val>
          <c:smooth val="0"/>
          <c:extLst>
            <c:ext xmlns:c16="http://schemas.microsoft.com/office/drawing/2014/chart" uri="{C3380CC4-5D6E-409C-BE32-E72D297353CC}">
              <c16:uniqueId val="{00000003-4944-B04A-BFAD-4F6D6546BA36}"/>
            </c:ext>
          </c:extLst>
        </c:ser>
        <c:dLbls>
          <c:showLegendKey val="0"/>
          <c:showVal val="0"/>
          <c:showCatName val="0"/>
          <c:showSerName val="0"/>
          <c:showPercent val="0"/>
          <c:showBubbleSize val="0"/>
        </c:dLbls>
        <c:marker val="1"/>
        <c:smooth val="0"/>
        <c:axId val="2029312655"/>
        <c:axId val="2029314367"/>
      </c:lineChart>
      <c:dateAx>
        <c:axId val="2029312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9314367"/>
        <c:crosses val="autoZero"/>
        <c:auto val="0"/>
        <c:lblOffset val="100"/>
        <c:baseTimeUnit val="days"/>
      </c:dateAx>
      <c:valAx>
        <c:axId val="202931436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9312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Net</a:t>
            </a:r>
            <a:r>
              <a:rPr lang="en-US" sz="2000" baseline="0"/>
              <a:t> Profit Margin</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'Monthly Data Sets'!$N$267</c:f>
              <c:strCache>
                <c:ptCount val="1"/>
                <c:pt idx="0">
                  <c:v>S&amp;P 500 </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xVal>
            <c:numRef>
              <c:f>'Monthly Data Sets'!$M$268:$M$272</c:f>
              <c:numCache>
                <c:formatCode>General</c:formatCode>
                <c:ptCount val="5"/>
                <c:pt idx="0">
                  <c:v>2024</c:v>
                </c:pt>
                <c:pt idx="1">
                  <c:v>2023</c:v>
                </c:pt>
                <c:pt idx="2">
                  <c:v>2022</c:v>
                </c:pt>
                <c:pt idx="3">
                  <c:v>2021</c:v>
                </c:pt>
                <c:pt idx="4">
                  <c:v>2020</c:v>
                </c:pt>
              </c:numCache>
            </c:numRef>
          </c:xVal>
          <c:yVal>
            <c:numRef>
              <c:f>'Monthly Data Sets'!$N$268:$N$272</c:f>
              <c:numCache>
                <c:formatCode>0.00%</c:formatCode>
                <c:ptCount val="5"/>
                <c:pt idx="0">
                  <c:v>0.12709999999999999</c:v>
                </c:pt>
                <c:pt idx="1">
                  <c:v>0.1242</c:v>
                </c:pt>
                <c:pt idx="2">
                  <c:v>0.13109999999999999</c:v>
                </c:pt>
                <c:pt idx="3">
                  <c:v>0.1336</c:v>
                </c:pt>
                <c:pt idx="4">
                  <c:v>0.10680000000000001</c:v>
                </c:pt>
              </c:numCache>
            </c:numRef>
          </c:yVal>
          <c:smooth val="0"/>
          <c:extLst>
            <c:ext xmlns:c16="http://schemas.microsoft.com/office/drawing/2014/chart" uri="{C3380CC4-5D6E-409C-BE32-E72D297353CC}">
              <c16:uniqueId val="{00000000-A8A4-6543-A5F0-9BBB5A54B283}"/>
            </c:ext>
          </c:extLst>
        </c:ser>
        <c:ser>
          <c:idx val="1"/>
          <c:order val="1"/>
          <c:tx>
            <c:strRef>
              <c:f>'Monthly Data Sets'!$O$267</c:f>
              <c:strCache>
                <c:ptCount val="1"/>
                <c:pt idx="0">
                  <c:v>Industrials Sector</c:v>
                </c:pt>
              </c:strCache>
            </c:strRef>
          </c:tx>
          <c:spPr>
            <a:ln w="38100" cap="rnd">
              <a:solidFill>
                <a:srgbClr val="FF0000"/>
              </a:solidFill>
              <a:round/>
            </a:ln>
            <a:effectLst/>
          </c:spPr>
          <c:marker>
            <c:symbol val="circle"/>
            <c:size val="5"/>
            <c:spPr>
              <a:solidFill>
                <a:schemeClr val="accent2"/>
              </a:solidFill>
              <a:ln w="9525">
                <a:solidFill>
                  <a:schemeClr val="accent2"/>
                </a:solidFill>
              </a:ln>
              <a:effectLst/>
            </c:spPr>
          </c:marker>
          <c:xVal>
            <c:numRef>
              <c:f>'Monthly Data Sets'!$M$268:$M$272</c:f>
              <c:numCache>
                <c:formatCode>General</c:formatCode>
                <c:ptCount val="5"/>
                <c:pt idx="0">
                  <c:v>2024</c:v>
                </c:pt>
                <c:pt idx="1">
                  <c:v>2023</c:v>
                </c:pt>
                <c:pt idx="2">
                  <c:v>2022</c:v>
                </c:pt>
                <c:pt idx="3">
                  <c:v>2021</c:v>
                </c:pt>
                <c:pt idx="4">
                  <c:v>2020</c:v>
                </c:pt>
              </c:numCache>
            </c:numRef>
          </c:xVal>
          <c:yVal>
            <c:numRef>
              <c:f>'Monthly Data Sets'!$O$268:$O$272</c:f>
              <c:numCache>
                <c:formatCode>0.00%</c:formatCode>
                <c:ptCount val="5"/>
                <c:pt idx="0">
                  <c:v>0.1024</c:v>
                </c:pt>
                <c:pt idx="1">
                  <c:v>0.20280000000000001</c:v>
                </c:pt>
                <c:pt idx="2">
                  <c:v>9.1700000000000004E-2</c:v>
                </c:pt>
                <c:pt idx="3">
                  <c:v>7.5600000000000001E-2</c:v>
                </c:pt>
                <c:pt idx="4">
                  <c:v>6.6100000000000006E-2</c:v>
                </c:pt>
              </c:numCache>
            </c:numRef>
          </c:yVal>
          <c:smooth val="0"/>
          <c:extLst>
            <c:ext xmlns:c16="http://schemas.microsoft.com/office/drawing/2014/chart" uri="{C3380CC4-5D6E-409C-BE32-E72D297353CC}">
              <c16:uniqueId val="{00000001-A8A4-6543-A5F0-9BBB5A54B283}"/>
            </c:ext>
          </c:extLst>
        </c:ser>
        <c:ser>
          <c:idx val="2"/>
          <c:order val="2"/>
          <c:tx>
            <c:strRef>
              <c:f>'Monthly Data Sets'!$P$267</c:f>
              <c:strCache>
                <c:ptCount val="1"/>
                <c:pt idx="0">
                  <c:v>Aerospace &amp; Defense</c:v>
                </c:pt>
              </c:strCache>
            </c:strRef>
          </c:tx>
          <c:spPr>
            <a:ln w="38100" cap="rnd">
              <a:solidFill>
                <a:schemeClr val="tx2"/>
              </a:solidFill>
              <a:round/>
            </a:ln>
            <a:effectLst/>
          </c:spPr>
          <c:marker>
            <c:symbol val="circle"/>
            <c:size val="5"/>
            <c:spPr>
              <a:solidFill>
                <a:schemeClr val="accent3"/>
              </a:solidFill>
              <a:ln w="9525">
                <a:solidFill>
                  <a:schemeClr val="accent3"/>
                </a:solidFill>
              </a:ln>
              <a:effectLst/>
            </c:spPr>
          </c:marker>
          <c:xVal>
            <c:numRef>
              <c:f>'Monthly Data Sets'!$M$268:$M$272</c:f>
              <c:numCache>
                <c:formatCode>General</c:formatCode>
                <c:ptCount val="5"/>
                <c:pt idx="0">
                  <c:v>2024</c:v>
                </c:pt>
                <c:pt idx="1">
                  <c:v>2023</c:v>
                </c:pt>
                <c:pt idx="2">
                  <c:v>2022</c:v>
                </c:pt>
                <c:pt idx="3">
                  <c:v>2021</c:v>
                </c:pt>
                <c:pt idx="4">
                  <c:v>2020</c:v>
                </c:pt>
              </c:numCache>
            </c:numRef>
          </c:xVal>
          <c:yVal>
            <c:numRef>
              <c:f>'Monthly Data Sets'!$P$268:$P$272</c:f>
              <c:numCache>
                <c:formatCode>0.00%</c:formatCode>
                <c:ptCount val="5"/>
                <c:pt idx="0">
                  <c:v>6.7900000000000002E-2</c:v>
                </c:pt>
                <c:pt idx="1">
                  <c:v>6.88E-2</c:v>
                </c:pt>
                <c:pt idx="2">
                  <c:v>5.57E-2</c:v>
                </c:pt>
                <c:pt idx="3">
                  <c:v>4.4499999999999998E-2</c:v>
                </c:pt>
                <c:pt idx="4">
                  <c:v>6.7000000000000004E-2</c:v>
                </c:pt>
              </c:numCache>
            </c:numRef>
          </c:yVal>
          <c:smooth val="0"/>
          <c:extLst>
            <c:ext xmlns:c16="http://schemas.microsoft.com/office/drawing/2014/chart" uri="{C3380CC4-5D6E-409C-BE32-E72D297353CC}">
              <c16:uniqueId val="{00000002-A8A4-6543-A5F0-9BBB5A54B283}"/>
            </c:ext>
          </c:extLst>
        </c:ser>
        <c:ser>
          <c:idx val="3"/>
          <c:order val="3"/>
          <c:tx>
            <c:strRef>
              <c:f>'Monthly Data Sets'!$Q$267</c:f>
              <c:strCache>
                <c:ptCount val="1"/>
                <c:pt idx="0">
                  <c:v>Construction and Engineering</c:v>
                </c:pt>
              </c:strCache>
            </c:strRef>
          </c:tx>
          <c:spPr>
            <a:ln w="38100" cap="rnd">
              <a:solidFill>
                <a:schemeClr val="accent4"/>
              </a:solidFill>
              <a:round/>
            </a:ln>
            <a:effectLst/>
          </c:spPr>
          <c:marker>
            <c:symbol val="circle"/>
            <c:size val="5"/>
            <c:spPr>
              <a:solidFill>
                <a:schemeClr val="accent4"/>
              </a:solidFill>
              <a:ln w="9525">
                <a:solidFill>
                  <a:schemeClr val="accent4"/>
                </a:solidFill>
              </a:ln>
              <a:effectLst/>
            </c:spPr>
          </c:marker>
          <c:xVal>
            <c:numRef>
              <c:f>'Monthly Data Sets'!$M$268:$M$272</c:f>
              <c:numCache>
                <c:formatCode>General</c:formatCode>
                <c:ptCount val="5"/>
                <c:pt idx="0">
                  <c:v>2024</c:v>
                </c:pt>
                <c:pt idx="1">
                  <c:v>2023</c:v>
                </c:pt>
                <c:pt idx="2">
                  <c:v>2022</c:v>
                </c:pt>
                <c:pt idx="3">
                  <c:v>2021</c:v>
                </c:pt>
                <c:pt idx="4">
                  <c:v>2020</c:v>
                </c:pt>
              </c:numCache>
            </c:numRef>
          </c:xVal>
          <c:yVal>
            <c:numRef>
              <c:f>'Monthly Data Sets'!$Q$268:$Q$272</c:f>
              <c:numCache>
                <c:formatCode>0.00%</c:formatCode>
                <c:ptCount val="5"/>
                <c:pt idx="0">
                  <c:v>5.2699999999999997E-2</c:v>
                </c:pt>
                <c:pt idx="1">
                  <c:v>5.1700000000000003E-2</c:v>
                </c:pt>
                <c:pt idx="2">
                  <c:v>5.5500000000000001E-2</c:v>
                </c:pt>
                <c:pt idx="3">
                  <c:v>2.6499999999999999E-2</c:v>
                </c:pt>
                <c:pt idx="4">
                  <c:v>2.41E-2</c:v>
                </c:pt>
              </c:numCache>
            </c:numRef>
          </c:yVal>
          <c:smooth val="0"/>
          <c:extLst>
            <c:ext xmlns:c16="http://schemas.microsoft.com/office/drawing/2014/chart" uri="{C3380CC4-5D6E-409C-BE32-E72D297353CC}">
              <c16:uniqueId val="{00000003-A8A4-6543-A5F0-9BBB5A54B283}"/>
            </c:ext>
          </c:extLst>
        </c:ser>
        <c:dLbls>
          <c:showLegendKey val="0"/>
          <c:showVal val="0"/>
          <c:showCatName val="0"/>
          <c:showSerName val="0"/>
          <c:showPercent val="0"/>
          <c:showBubbleSize val="0"/>
        </c:dLbls>
        <c:axId val="1610148223"/>
        <c:axId val="1110315808"/>
      </c:scatterChart>
      <c:valAx>
        <c:axId val="1610148223"/>
        <c:scaling>
          <c:orientation val="minMax"/>
          <c:max val="2024"/>
          <c:min val="20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0315808"/>
        <c:crosses val="autoZero"/>
        <c:crossBetween val="midCat"/>
        <c:majorUnit val="1"/>
      </c:valAx>
      <c:valAx>
        <c:axId val="11103158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014822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Return</a:t>
            </a:r>
            <a:r>
              <a:rPr lang="en-US" sz="2000" baseline="0"/>
              <a:t> on Equity</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'Monthly Data Sets'!$N$275</c:f>
              <c:strCache>
                <c:ptCount val="1"/>
                <c:pt idx="0">
                  <c:v>S&amp;P 500 </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xVal>
            <c:numRef>
              <c:f>'Monthly Data Sets'!$M$276:$M$280</c:f>
              <c:numCache>
                <c:formatCode>General</c:formatCode>
                <c:ptCount val="5"/>
                <c:pt idx="0">
                  <c:v>2024</c:v>
                </c:pt>
                <c:pt idx="1">
                  <c:v>2023</c:v>
                </c:pt>
                <c:pt idx="2">
                  <c:v>2022</c:v>
                </c:pt>
                <c:pt idx="3">
                  <c:v>2021</c:v>
                </c:pt>
                <c:pt idx="4">
                  <c:v>2020</c:v>
                </c:pt>
              </c:numCache>
            </c:numRef>
          </c:xVal>
          <c:yVal>
            <c:numRef>
              <c:f>'Monthly Data Sets'!$N$276:$N$280</c:f>
              <c:numCache>
                <c:formatCode>0.00%</c:formatCode>
                <c:ptCount val="5"/>
                <c:pt idx="0">
                  <c:v>0.17560000000000001</c:v>
                </c:pt>
                <c:pt idx="1">
                  <c:v>0.17929999999999999</c:v>
                </c:pt>
                <c:pt idx="2">
                  <c:v>0.19370000000000001</c:v>
                </c:pt>
                <c:pt idx="3">
                  <c:v>0.18490000000000001</c:v>
                </c:pt>
                <c:pt idx="4">
                  <c:v>0.11169999999999999</c:v>
                </c:pt>
              </c:numCache>
            </c:numRef>
          </c:yVal>
          <c:smooth val="0"/>
          <c:extLst>
            <c:ext xmlns:c16="http://schemas.microsoft.com/office/drawing/2014/chart" uri="{C3380CC4-5D6E-409C-BE32-E72D297353CC}">
              <c16:uniqueId val="{00000000-22C7-0A4B-98FD-E922D0175177}"/>
            </c:ext>
          </c:extLst>
        </c:ser>
        <c:ser>
          <c:idx val="1"/>
          <c:order val="1"/>
          <c:tx>
            <c:strRef>
              <c:f>'Monthly Data Sets'!$O$275</c:f>
              <c:strCache>
                <c:ptCount val="1"/>
                <c:pt idx="0">
                  <c:v>Industrials Sector</c:v>
                </c:pt>
              </c:strCache>
            </c:strRef>
          </c:tx>
          <c:spPr>
            <a:ln w="38100" cap="rnd">
              <a:solidFill>
                <a:srgbClr val="FF0000"/>
              </a:solidFill>
              <a:round/>
            </a:ln>
            <a:effectLst/>
          </c:spPr>
          <c:marker>
            <c:symbol val="circle"/>
            <c:size val="5"/>
            <c:spPr>
              <a:solidFill>
                <a:schemeClr val="accent2"/>
              </a:solidFill>
              <a:ln w="9525">
                <a:solidFill>
                  <a:schemeClr val="accent2"/>
                </a:solidFill>
              </a:ln>
              <a:effectLst/>
            </c:spPr>
          </c:marker>
          <c:xVal>
            <c:numRef>
              <c:f>'Monthly Data Sets'!$M$276:$M$280</c:f>
              <c:numCache>
                <c:formatCode>General</c:formatCode>
                <c:ptCount val="5"/>
                <c:pt idx="0">
                  <c:v>2024</c:v>
                </c:pt>
                <c:pt idx="1">
                  <c:v>2023</c:v>
                </c:pt>
                <c:pt idx="2">
                  <c:v>2022</c:v>
                </c:pt>
                <c:pt idx="3">
                  <c:v>2021</c:v>
                </c:pt>
                <c:pt idx="4">
                  <c:v>2020</c:v>
                </c:pt>
              </c:numCache>
            </c:numRef>
          </c:xVal>
          <c:yVal>
            <c:numRef>
              <c:f>'Monthly Data Sets'!$O$276:$O$280</c:f>
              <c:numCache>
                <c:formatCode>0.00%</c:formatCode>
                <c:ptCount val="5"/>
                <c:pt idx="0">
                  <c:v>0.2329</c:v>
                </c:pt>
                <c:pt idx="1">
                  <c:v>0.24329999999999999</c:v>
                </c:pt>
                <c:pt idx="2">
                  <c:v>0.20749999999999999</c:v>
                </c:pt>
                <c:pt idx="3">
                  <c:v>0.17810000000000001</c:v>
                </c:pt>
                <c:pt idx="4">
                  <c:v>0.1045</c:v>
                </c:pt>
              </c:numCache>
            </c:numRef>
          </c:yVal>
          <c:smooth val="0"/>
          <c:extLst>
            <c:ext xmlns:c16="http://schemas.microsoft.com/office/drawing/2014/chart" uri="{C3380CC4-5D6E-409C-BE32-E72D297353CC}">
              <c16:uniqueId val="{00000001-22C7-0A4B-98FD-E922D0175177}"/>
            </c:ext>
          </c:extLst>
        </c:ser>
        <c:ser>
          <c:idx val="2"/>
          <c:order val="2"/>
          <c:tx>
            <c:strRef>
              <c:f>'Monthly Data Sets'!$P$275</c:f>
              <c:strCache>
                <c:ptCount val="1"/>
                <c:pt idx="0">
                  <c:v>Aerospace &amp; Defense</c:v>
                </c:pt>
              </c:strCache>
            </c:strRef>
          </c:tx>
          <c:spPr>
            <a:ln w="38100" cap="rnd">
              <a:solidFill>
                <a:schemeClr val="tx2"/>
              </a:solidFill>
              <a:round/>
            </a:ln>
            <a:effectLst/>
          </c:spPr>
          <c:marker>
            <c:symbol val="circle"/>
            <c:size val="5"/>
            <c:spPr>
              <a:solidFill>
                <a:schemeClr val="accent3"/>
              </a:solidFill>
              <a:ln w="9525">
                <a:solidFill>
                  <a:schemeClr val="accent3"/>
                </a:solidFill>
              </a:ln>
              <a:effectLst/>
            </c:spPr>
          </c:marker>
          <c:xVal>
            <c:numRef>
              <c:f>'Monthly Data Sets'!$M$276:$M$280</c:f>
              <c:numCache>
                <c:formatCode>General</c:formatCode>
                <c:ptCount val="5"/>
                <c:pt idx="0">
                  <c:v>2024</c:v>
                </c:pt>
                <c:pt idx="1">
                  <c:v>2023</c:v>
                </c:pt>
                <c:pt idx="2">
                  <c:v>2022</c:v>
                </c:pt>
                <c:pt idx="3">
                  <c:v>2021</c:v>
                </c:pt>
                <c:pt idx="4">
                  <c:v>2020</c:v>
                </c:pt>
              </c:numCache>
            </c:numRef>
          </c:xVal>
          <c:yVal>
            <c:numRef>
              <c:f>'Monthly Data Sets'!$P$276:$P$280</c:f>
              <c:numCache>
                <c:formatCode>0.00%</c:formatCode>
                <c:ptCount val="5"/>
                <c:pt idx="0">
                  <c:v>0.15490000000000001</c:v>
                </c:pt>
                <c:pt idx="1">
                  <c:v>0.1492</c:v>
                </c:pt>
                <c:pt idx="2">
                  <c:v>0.11210000000000001</c:v>
                </c:pt>
                <c:pt idx="3">
                  <c:v>9.8699999999999996E-2</c:v>
                </c:pt>
                <c:pt idx="4">
                  <c:v>9.1700000000000004E-2</c:v>
                </c:pt>
              </c:numCache>
            </c:numRef>
          </c:yVal>
          <c:smooth val="0"/>
          <c:extLst>
            <c:ext xmlns:c16="http://schemas.microsoft.com/office/drawing/2014/chart" uri="{C3380CC4-5D6E-409C-BE32-E72D297353CC}">
              <c16:uniqueId val="{00000002-22C7-0A4B-98FD-E922D0175177}"/>
            </c:ext>
          </c:extLst>
        </c:ser>
        <c:ser>
          <c:idx val="3"/>
          <c:order val="3"/>
          <c:tx>
            <c:strRef>
              <c:f>'Monthly Data Sets'!$Q$275</c:f>
              <c:strCache>
                <c:ptCount val="1"/>
                <c:pt idx="0">
                  <c:v>Construction and Engineering</c:v>
                </c:pt>
              </c:strCache>
            </c:strRef>
          </c:tx>
          <c:spPr>
            <a:ln w="38100" cap="rnd">
              <a:solidFill>
                <a:schemeClr val="accent4"/>
              </a:solidFill>
              <a:round/>
            </a:ln>
            <a:effectLst/>
          </c:spPr>
          <c:marker>
            <c:symbol val="circle"/>
            <c:size val="5"/>
            <c:spPr>
              <a:solidFill>
                <a:schemeClr val="accent4"/>
              </a:solidFill>
              <a:ln w="9525">
                <a:solidFill>
                  <a:schemeClr val="accent4"/>
                </a:solidFill>
              </a:ln>
              <a:effectLst/>
            </c:spPr>
          </c:marker>
          <c:xVal>
            <c:numRef>
              <c:f>'Monthly Data Sets'!$M$276:$M$280</c:f>
              <c:numCache>
                <c:formatCode>General</c:formatCode>
                <c:ptCount val="5"/>
                <c:pt idx="0">
                  <c:v>2024</c:v>
                </c:pt>
                <c:pt idx="1">
                  <c:v>2023</c:v>
                </c:pt>
                <c:pt idx="2">
                  <c:v>2022</c:v>
                </c:pt>
                <c:pt idx="3">
                  <c:v>2021</c:v>
                </c:pt>
                <c:pt idx="4">
                  <c:v>2020</c:v>
                </c:pt>
              </c:numCache>
            </c:numRef>
          </c:xVal>
          <c:yVal>
            <c:numRef>
              <c:f>'Monthly Data Sets'!$Q$276:$Q$280</c:f>
              <c:numCache>
                <c:formatCode>0.00%</c:formatCode>
                <c:ptCount val="5"/>
                <c:pt idx="0">
                  <c:v>0.11459999999999999</c:v>
                </c:pt>
                <c:pt idx="1">
                  <c:v>0.1163</c:v>
                </c:pt>
                <c:pt idx="2">
                  <c:v>8.3400000000000002E-2</c:v>
                </c:pt>
                <c:pt idx="3">
                  <c:v>0.11899999999999999</c:v>
                </c:pt>
                <c:pt idx="4">
                  <c:v>0.1424</c:v>
                </c:pt>
              </c:numCache>
            </c:numRef>
          </c:yVal>
          <c:smooth val="0"/>
          <c:extLst>
            <c:ext xmlns:c16="http://schemas.microsoft.com/office/drawing/2014/chart" uri="{C3380CC4-5D6E-409C-BE32-E72D297353CC}">
              <c16:uniqueId val="{00000003-22C7-0A4B-98FD-E922D0175177}"/>
            </c:ext>
          </c:extLst>
        </c:ser>
        <c:dLbls>
          <c:showLegendKey val="0"/>
          <c:showVal val="0"/>
          <c:showCatName val="0"/>
          <c:showSerName val="0"/>
          <c:showPercent val="0"/>
          <c:showBubbleSize val="0"/>
        </c:dLbls>
        <c:axId val="1476995839"/>
        <c:axId val="1476997551"/>
      </c:scatterChart>
      <c:valAx>
        <c:axId val="1476995839"/>
        <c:scaling>
          <c:orientation val="minMax"/>
          <c:max val="2024"/>
          <c:min val="20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6997551"/>
        <c:crosses val="autoZero"/>
        <c:crossBetween val="midCat"/>
        <c:majorUnit val="1"/>
      </c:valAx>
      <c:valAx>
        <c:axId val="147699755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699583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Return</a:t>
            </a:r>
            <a:r>
              <a:rPr lang="en-US" sz="2000" baseline="0"/>
              <a:t> on Assets</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'Monthly Data Sets'!$N$283</c:f>
              <c:strCache>
                <c:ptCount val="1"/>
                <c:pt idx="0">
                  <c:v>S&amp;P 500 </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xVal>
            <c:numRef>
              <c:f>'Monthly Data Sets'!$M$284:$M$288</c:f>
              <c:numCache>
                <c:formatCode>General</c:formatCode>
                <c:ptCount val="5"/>
                <c:pt idx="0">
                  <c:v>2024</c:v>
                </c:pt>
                <c:pt idx="1">
                  <c:v>2023</c:v>
                </c:pt>
                <c:pt idx="2">
                  <c:v>2022</c:v>
                </c:pt>
                <c:pt idx="3">
                  <c:v>2021</c:v>
                </c:pt>
                <c:pt idx="4">
                  <c:v>2020</c:v>
                </c:pt>
              </c:numCache>
            </c:numRef>
          </c:xVal>
          <c:yVal>
            <c:numRef>
              <c:f>'Monthly Data Sets'!$N$284:$N$288</c:f>
              <c:numCache>
                <c:formatCode>0.00%</c:formatCode>
                <c:ptCount val="5"/>
                <c:pt idx="0">
                  <c:v>3.8600000000000002E-2</c:v>
                </c:pt>
                <c:pt idx="1">
                  <c:v>3.7900000000000003E-2</c:v>
                </c:pt>
                <c:pt idx="2">
                  <c:v>3.8699999999999998E-2</c:v>
                </c:pt>
                <c:pt idx="3">
                  <c:v>3.6900000000000002E-2</c:v>
                </c:pt>
                <c:pt idx="4">
                  <c:v>2.24E-2</c:v>
                </c:pt>
              </c:numCache>
            </c:numRef>
          </c:yVal>
          <c:smooth val="0"/>
          <c:extLst>
            <c:ext xmlns:c16="http://schemas.microsoft.com/office/drawing/2014/chart" uri="{C3380CC4-5D6E-409C-BE32-E72D297353CC}">
              <c16:uniqueId val="{00000000-0A14-6240-BD6E-2CC072BCE063}"/>
            </c:ext>
          </c:extLst>
        </c:ser>
        <c:ser>
          <c:idx val="1"/>
          <c:order val="1"/>
          <c:tx>
            <c:strRef>
              <c:f>'Monthly Data Sets'!$O$283</c:f>
              <c:strCache>
                <c:ptCount val="1"/>
                <c:pt idx="0">
                  <c:v>Industrials Sector</c:v>
                </c:pt>
              </c:strCache>
            </c:strRef>
          </c:tx>
          <c:spPr>
            <a:ln w="38100" cap="rnd">
              <a:solidFill>
                <a:srgbClr val="FF0000"/>
              </a:solidFill>
              <a:round/>
            </a:ln>
            <a:effectLst/>
          </c:spPr>
          <c:marker>
            <c:symbol val="circle"/>
            <c:size val="5"/>
            <c:spPr>
              <a:solidFill>
                <a:schemeClr val="accent2"/>
              </a:solidFill>
              <a:ln w="9525">
                <a:solidFill>
                  <a:schemeClr val="accent2"/>
                </a:solidFill>
              </a:ln>
              <a:effectLst/>
            </c:spPr>
          </c:marker>
          <c:xVal>
            <c:numRef>
              <c:f>'Monthly Data Sets'!$M$284:$M$288</c:f>
              <c:numCache>
                <c:formatCode>General</c:formatCode>
                <c:ptCount val="5"/>
                <c:pt idx="0">
                  <c:v>2024</c:v>
                </c:pt>
                <c:pt idx="1">
                  <c:v>2023</c:v>
                </c:pt>
                <c:pt idx="2">
                  <c:v>2022</c:v>
                </c:pt>
                <c:pt idx="3">
                  <c:v>2021</c:v>
                </c:pt>
                <c:pt idx="4">
                  <c:v>2020</c:v>
                </c:pt>
              </c:numCache>
            </c:numRef>
          </c:xVal>
          <c:yVal>
            <c:numRef>
              <c:f>'Monthly Data Sets'!$O$284:$O$288</c:f>
              <c:numCache>
                <c:formatCode>0.00%</c:formatCode>
                <c:ptCount val="5"/>
                <c:pt idx="0">
                  <c:v>6.6900000000000001E-2</c:v>
                </c:pt>
                <c:pt idx="1">
                  <c:v>6.4000000000000001E-2</c:v>
                </c:pt>
                <c:pt idx="2">
                  <c:v>6.4600000000000005E-2</c:v>
                </c:pt>
                <c:pt idx="3">
                  <c:v>5.2900000000000003E-2</c:v>
                </c:pt>
                <c:pt idx="4">
                  <c:v>4.53E-2</c:v>
                </c:pt>
              </c:numCache>
            </c:numRef>
          </c:yVal>
          <c:smooth val="0"/>
          <c:extLst>
            <c:ext xmlns:c16="http://schemas.microsoft.com/office/drawing/2014/chart" uri="{C3380CC4-5D6E-409C-BE32-E72D297353CC}">
              <c16:uniqueId val="{00000001-0A14-6240-BD6E-2CC072BCE063}"/>
            </c:ext>
          </c:extLst>
        </c:ser>
        <c:ser>
          <c:idx val="2"/>
          <c:order val="2"/>
          <c:tx>
            <c:strRef>
              <c:f>'Monthly Data Sets'!$P$283</c:f>
              <c:strCache>
                <c:ptCount val="1"/>
                <c:pt idx="0">
                  <c:v>Aerospace &amp; Defense</c:v>
                </c:pt>
              </c:strCache>
            </c:strRef>
          </c:tx>
          <c:spPr>
            <a:ln w="38100" cap="rnd">
              <a:solidFill>
                <a:schemeClr val="tx2"/>
              </a:solidFill>
              <a:round/>
            </a:ln>
            <a:effectLst/>
          </c:spPr>
          <c:marker>
            <c:symbol val="circle"/>
            <c:size val="5"/>
            <c:spPr>
              <a:solidFill>
                <a:schemeClr val="accent3"/>
              </a:solidFill>
              <a:ln w="9525">
                <a:solidFill>
                  <a:schemeClr val="accent3"/>
                </a:solidFill>
              </a:ln>
              <a:effectLst/>
            </c:spPr>
          </c:marker>
          <c:xVal>
            <c:numRef>
              <c:f>'Monthly Data Sets'!$M$284:$M$288</c:f>
              <c:numCache>
                <c:formatCode>General</c:formatCode>
                <c:ptCount val="5"/>
                <c:pt idx="0">
                  <c:v>2024</c:v>
                </c:pt>
                <c:pt idx="1">
                  <c:v>2023</c:v>
                </c:pt>
                <c:pt idx="2">
                  <c:v>2022</c:v>
                </c:pt>
                <c:pt idx="3">
                  <c:v>2021</c:v>
                </c:pt>
                <c:pt idx="4">
                  <c:v>2020</c:v>
                </c:pt>
              </c:numCache>
            </c:numRef>
          </c:xVal>
          <c:yVal>
            <c:numRef>
              <c:f>'Monthly Data Sets'!$P$284:$P$288</c:f>
              <c:numCache>
                <c:formatCode>0.00%</c:formatCode>
                <c:ptCount val="5"/>
                <c:pt idx="0">
                  <c:v>3.09E-2</c:v>
                </c:pt>
                <c:pt idx="1">
                  <c:v>3.5700000000000003E-2</c:v>
                </c:pt>
                <c:pt idx="2">
                  <c:v>2.6800000000000001E-2</c:v>
                </c:pt>
                <c:pt idx="3">
                  <c:v>2.2800000000000001E-2</c:v>
                </c:pt>
                <c:pt idx="4">
                  <c:v>1.9400000000000001E-2</c:v>
                </c:pt>
              </c:numCache>
            </c:numRef>
          </c:yVal>
          <c:smooth val="0"/>
          <c:extLst>
            <c:ext xmlns:c16="http://schemas.microsoft.com/office/drawing/2014/chart" uri="{C3380CC4-5D6E-409C-BE32-E72D297353CC}">
              <c16:uniqueId val="{00000002-0A14-6240-BD6E-2CC072BCE063}"/>
            </c:ext>
          </c:extLst>
        </c:ser>
        <c:ser>
          <c:idx val="3"/>
          <c:order val="3"/>
          <c:tx>
            <c:strRef>
              <c:f>'Monthly Data Sets'!$Q$283</c:f>
              <c:strCache>
                <c:ptCount val="1"/>
                <c:pt idx="0">
                  <c:v>Construction and Engineering</c:v>
                </c:pt>
              </c:strCache>
            </c:strRef>
          </c:tx>
          <c:spPr>
            <a:ln w="38100" cap="rnd">
              <a:solidFill>
                <a:schemeClr val="accent4"/>
              </a:solidFill>
              <a:round/>
            </a:ln>
            <a:effectLst/>
          </c:spPr>
          <c:marker>
            <c:symbol val="circle"/>
            <c:size val="5"/>
            <c:spPr>
              <a:solidFill>
                <a:schemeClr val="accent4"/>
              </a:solidFill>
              <a:ln w="9525">
                <a:solidFill>
                  <a:schemeClr val="accent4"/>
                </a:solidFill>
              </a:ln>
              <a:effectLst/>
            </c:spPr>
          </c:marker>
          <c:xVal>
            <c:numRef>
              <c:f>'Monthly Data Sets'!$M$284:$M$288</c:f>
              <c:numCache>
                <c:formatCode>General</c:formatCode>
                <c:ptCount val="5"/>
                <c:pt idx="0">
                  <c:v>2024</c:v>
                </c:pt>
                <c:pt idx="1">
                  <c:v>2023</c:v>
                </c:pt>
                <c:pt idx="2">
                  <c:v>2022</c:v>
                </c:pt>
                <c:pt idx="3">
                  <c:v>2021</c:v>
                </c:pt>
                <c:pt idx="4">
                  <c:v>2020</c:v>
                </c:pt>
              </c:numCache>
            </c:numRef>
          </c:xVal>
          <c:yVal>
            <c:numRef>
              <c:f>'Monthly Data Sets'!$Q$284:$Q$288</c:f>
              <c:numCache>
                <c:formatCode>0.00%</c:formatCode>
                <c:ptCount val="5"/>
                <c:pt idx="0">
                  <c:v>4.2999999999999997E-2</c:v>
                </c:pt>
                <c:pt idx="1">
                  <c:v>4.58E-2</c:v>
                </c:pt>
                <c:pt idx="2">
                  <c:v>3.2599999999999997E-2</c:v>
                </c:pt>
                <c:pt idx="3">
                  <c:v>5.16E-2</c:v>
                </c:pt>
                <c:pt idx="4">
                  <c:v>4.2299999999999997E-2</c:v>
                </c:pt>
              </c:numCache>
            </c:numRef>
          </c:yVal>
          <c:smooth val="0"/>
          <c:extLst>
            <c:ext xmlns:c16="http://schemas.microsoft.com/office/drawing/2014/chart" uri="{C3380CC4-5D6E-409C-BE32-E72D297353CC}">
              <c16:uniqueId val="{00000003-0A14-6240-BD6E-2CC072BCE063}"/>
            </c:ext>
          </c:extLst>
        </c:ser>
        <c:dLbls>
          <c:showLegendKey val="0"/>
          <c:showVal val="0"/>
          <c:showCatName val="0"/>
          <c:showSerName val="0"/>
          <c:showPercent val="0"/>
          <c:showBubbleSize val="0"/>
        </c:dLbls>
        <c:axId val="1395631216"/>
        <c:axId val="1387650640"/>
      </c:scatterChart>
      <c:valAx>
        <c:axId val="1395631216"/>
        <c:scaling>
          <c:orientation val="minMax"/>
          <c:max val="2024"/>
          <c:min val="20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7650640"/>
        <c:crosses val="autoZero"/>
        <c:crossBetween val="midCat"/>
        <c:majorUnit val="1"/>
      </c:valAx>
      <c:valAx>
        <c:axId val="1387650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56312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A966AA-C2D0-420D-89FC-1A1AB0AD4072}" type="doc">
      <dgm:prSet loTypeId="urn:microsoft.com/office/officeart/2005/8/layout/list1" loCatId="process" qsTypeId="urn:microsoft.com/office/officeart/2005/8/quickstyle/simple1" qsCatId="simple" csTypeId="urn:microsoft.com/office/officeart/2005/8/colors/accent0_3" csCatId="mainScheme" phldr="1"/>
      <dgm:spPr/>
      <dgm:t>
        <a:bodyPr/>
        <a:lstStyle/>
        <a:p>
          <a:endParaRPr lang="en-US"/>
        </a:p>
      </dgm:t>
    </dgm:pt>
    <dgm:pt modelId="{45D50368-372D-4F79-95B9-B27BD239F0F6}">
      <dgm:prSet phldrT="[Text]" custT="1"/>
      <dgm:spPr/>
      <dgm:t>
        <a:bodyPr/>
        <a:lstStyle/>
        <a:p>
          <a:pPr>
            <a:buNone/>
          </a:pPr>
          <a:r>
            <a:rPr lang="en-US" sz="1600"/>
            <a:t>GSCPI</a:t>
          </a:r>
        </a:p>
      </dgm:t>
    </dgm:pt>
    <dgm:pt modelId="{CDE1A78B-2AE4-4A71-9139-416C219BC84D}" type="parTrans" cxnId="{68788A78-9180-41FF-BD09-BF4DBB52EA0D}">
      <dgm:prSet/>
      <dgm:spPr/>
      <dgm:t>
        <a:bodyPr/>
        <a:lstStyle/>
        <a:p>
          <a:endParaRPr lang="en-US" sz="1600">
            <a:solidFill>
              <a:schemeClr val="bg1"/>
            </a:solidFill>
          </a:endParaRPr>
        </a:p>
      </dgm:t>
    </dgm:pt>
    <dgm:pt modelId="{508ABF25-4B40-405C-9E88-248ED8B31B83}" type="sibTrans" cxnId="{68788A78-9180-41FF-BD09-BF4DBB52EA0D}">
      <dgm:prSet/>
      <dgm:spPr/>
      <dgm:t>
        <a:bodyPr/>
        <a:lstStyle/>
        <a:p>
          <a:endParaRPr lang="en-US" sz="1600">
            <a:solidFill>
              <a:schemeClr val="bg1"/>
            </a:solidFill>
          </a:endParaRPr>
        </a:p>
      </dgm:t>
    </dgm:pt>
    <dgm:pt modelId="{15FCB7DF-D0D3-43D8-8FE5-E5FFDED6264E}">
      <dgm:prSet phldrT="[Text]" custT="1"/>
      <dgm:spPr/>
      <dgm:t>
        <a:bodyPr/>
        <a:lstStyle/>
        <a:p>
          <a:pPr>
            <a:buFontTx/>
            <a:buNone/>
          </a:pPr>
          <a:r>
            <a:rPr lang="en-US" sz="1600"/>
            <a:t>Global Supply Chain Pressure Index</a:t>
          </a:r>
        </a:p>
      </dgm:t>
    </dgm:pt>
    <dgm:pt modelId="{5DD5E854-B70B-4927-93DD-9B930567F2D9}" type="parTrans" cxnId="{D8EBBD42-214D-4D3D-9A34-A5A6A40991CD}">
      <dgm:prSet/>
      <dgm:spPr/>
      <dgm:t>
        <a:bodyPr/>
        <a:lstStyle/>
        <a:p>
          <a:endParaRPr lang="en-US" sz="1600">
            <a:solidFill>
              <a:schemeClr val="bg1"/>
            </a:solidFill>
          </a:endParaRPr>
        </a:p>
      </dgm:t>
    </dgm:pt>
    <dgm:pt modelId="{DDE76206-3F7F-4788-87BA-8C9D4D26CDB9}" type="sibTrans" cxnId="{D8EBBD42-214D-4D3D-9A34-A5A6A40991CD}">
      <dgm:prSet/>
      <dgm:spPr/>
      <dgm:t>
        <a:bodyPr/>
        <a:lstStyle/>
        <a:p>
          <a:endParaRPr lang="en-US" sz="1600">
            <a:solidFill>
              <a:schemeClr val="bg1"/>
            </a:solidFill>
          </a:endParaRPr>
        </a:p>
      </dgm:t>
    </dgm:pt>
    <dgm:pt modelId="{196543C5-093B-4437-B406-DBE4B882EA97}">
      <dgm:prSet phldrT="[Text]" custT="1"/>
      <dgm:spPr/>
      <dgm:t>
        <a:bodyPr/>
        <a:lstStyle/>
        <a:p>
          <a:pPr>
            <a:buNone/>
          </a:pPr>
          <a:r>
            <a:rPr lang="en-US" sz="1600"/>
            <a:t>U.S. GDP</a:t>
          </a:r>
        </a:p>
      </dgm:t>
    </dgm:pt>
    <dgm:pt modelId="{41DE1F19-4A9F-48CD-A44E-6BF1D04E31EE}" type="parTrans" cxnId="{52499B9F-797A-43CC-89E1-64C52021BFAF}">
      <dgm:prSet/>
      <dgm:spPr/>
      <dgm:t>
        <a:bodyPr/>
        <a:lstStyle/>
        <a:p>
          <a:endParaRPr lang="en-US" sz="1600">
            <a:solidFill>
              <a:schemeClr val="bg1"/>
            </a:solidFill>
          </a:endParaRPr>
        </a:p>
      </dgm:t>
    </dgm:pt>
    <dgm:pt modelId="{F264F018-7FB9-43EC-B595-B986D351AD7B}" type="sibTrans" cxnId="{52499B9F-797A-43CC-89E1-64C52021BFAF}">
      <dgm:prSet/>
      <dgm:spPr/>
      <dgm:t>
        <a:bodyPr/>
        <a:lstStyle/>
        <a:p>
          <a:endParaRPr lang="en-US" sz="1600">
            <a:solidFill>
              <a:schemeClr val="bg1"/>
            </a:solidFill>
          </a:endParaRPr>
        </a:p>
      </dgm:t>
    </dgm:pt>
    <dgm:pt modelId="{C485168C-07AD-4DE6-B17E-1E96E93777D7}">
      <dgm:prSet phldrT="[Text]" custT="1"/>
      <dgm:spPr/>
      <dgm:t>
        <a:bodyPr/>
        <a:lstStyle/>
        <a:p>
          <a:pPr>
            <a:buFontTx/>
            <a:buNone/>
          </a:pPr>
          <a:r>
            <a:rPr lang="en-US" sz="1600"/>
            <a:t>Monthly real GDP data</a:t>
          </a:r>
        </a:p>
      </dgm:t>
    </dgm:pt>
    <dgm:pt modelId="{2EA2CE1F-978B-4B0A-92B2-CA23FBAEB8C0}" type="parTrans" cxnId="{B374803A-F1D8-4C12-8B03-25954CE7DDA9}">
      <dgm:prSet/>
      <dgm:spPr/>
      <dgm:t>
        <a:bodyPr/>
        <a:lstStyle/>
        <a:p>
          <a:endParaRPr lang="en-US" sz="1600">
            <a:solidFill>
              <a:schemeClr val="bg1"/>
            </a:solidFill>
          </a:endParaRPr>
        </a:p>
      </dgm:t>
    </dgm:pt>
    <dgm:pt modelId="{05F43B89-7F05-43F2-A0A8-66E0914D6EC4}" type="sibTrans" cxnId="{B374803A-F1D8-4C12-8B03-25954CE7DDA9}">
      <dgm:prSet/>
      <dgm:spPr/>
      <dgm:t>
        <a:bodyPr/>
        <a:lstStyle/>
        <a:p>
          <a:endParaRPr lang="en-US" sz="1600">
            <a:solidFill>
              <a:schemeClr val="bg1"/>
            </a:solidFill>
          </a:endParaRPr>
        </a:p>
      </dgm:t>
    </dgm:pt>
    <dgm:pt modelId="{CA2BABAF-EDAA-4496-8316-FD6EA3643E8F}">
      <dgm:prSet phldrT="[Text]" custT="1"/>
      <dgm:spPr/>
      <dgm:t>
        <a:bodyPr/>
        <a:lstStyle/>
        <a:p>
          <a:pPr>
            <a:buNone/>
          </a:pPr>
          <a:r>
            <a:rPr lang="en-US" sz="1600"/>
            <a:t>U.S. Trade Balance </a:t>
          </a:r>
        </a:p>
      </dgm:t>
    </dgm:pt>
    <dgm:pt modelId="{2B1B4805-2FB7-402F-86A8-587F29181C18}" type="parTrans" cxnId="{4011B082-09BD-4DD1-A54F-EA5AB249A3C2}">
      <dgm:prSet/>
      <dgm:spPr/>
      <dgm:t>
        <a:bodyPr/>
        <a:lstStyle/>
        <a:p>
          <a:endParaRPr lang="en-US" sz="1600">
            <a:solidFill>
              <a:schemeClr val="bg1"/>
            </a:solidFill>
          </a:endParaRPr>
        </a:p>
      </dgm:t>
    </dgm:pt>
    <dgm:pt modelId="{4498AB02-A1BF-4D28-8918-F87A89CEE23B}" type="sibTrans" cxnId="{4011B082-09BD-4DD1-A54F-EA5AB249A3C2}">
      <dgm:prSet/>
      <dgm:spPr/>
      <dgm:t>
        <a:bodyPr/>
        <a:lstStyle/>
        <a:p>
          <a:endParaRPr lang="en-US" sz="1600">
            <a:solidFill>
              <a:schemeClr val="bg1"/>
            </a:solidFill>
          </a:endParaRPr>
        </a:p>
      </dgm:t>
    </dgm:pt>
    <dgm:pt modelId="{ABC1EDDD-C08B-4F9C-8453-9CEFCC2AF319}">
      <dgm:prSet phldrT="[Text]" custT="1"/>
      <dgm:spPr/>
      <dgm:t>
        <a:bodyPr/>
        <a:lstStyle/>
        <a:p>
          <a:pPr>
            <a:buFontTx/>
            <a:buNone/>
          </a:pPr>
          <a:r>
            <a:rPr lang="en-US" sz="1600"/>
            <a:t>Monthly Exports less Imports  </a:t>
          </a:r>
        </a:p>
      </dgm:t>
    </dgm:pt>
    <dgm:pt modelId="{33D02404-349E-4E82-A8BA-C0A907006883}" type="parTrans" cxnId="{9C4BE375-6187-4BD4-A343-9FC71D796AF1}">
      <dgm:prSet/>
      <dgm:spPr/>
      <dgm:t>
        <a:bodyPr/>
        <a:lstStyle/>
        <a:p>
          <a:endParaRPr lang="en-US" sz="1600">
            <a:solidFill>
              <a:schemeClr val="bg1"/>
            </a:solidFill>
          </a:endParaRPr>
        </a:p>
      </dgm:t>
    </dgm:pt>
    <dgm:pt modelId="{7D85D88C-6545-49D9-9F9D-01270187B165}" type="sibTrans" cxnId="{9C4BE375-6187-4BD4-A343-9FC71D796AF1}">
      <dgm:prSet/>
      <dgm:spPr/>
      <dgm:t>
        <a:bodyPr/>
        <a:lstStyle/>
        <a:p>
          <a:endParaRPr lang="en-US" sz="1600">
            <a:solidFill>
              <a:schemeClr val="bg1"/>
            </a:solidFill>
          </a:endParaRPr>
        </a:p>
      </dgm:t>
    </dgm:pt>
    <dgm:pt modelId="{5D90C181-29BA-754B-8CED-028672BE97A5}" type="pres">
      <dgm:prSet presAssocID="{B6A966AA-C2D0-420D-89FC-1A1AB0AD4072}" presName="linear" presStyleCnt="0">
        <dgm:presLayoutVars>
          <dgm:dir/>
          <dgm:animLvl val="lvl"/>
          <dgm:resizeHandles val="exact"/>
        </dgm:presLayoutVars>
      </dgm:prSet>
      <dgm:spPr/>
    </dgm:pt>
    <dgm:pt modelId="{EA3EDDF0-1E8F-6945-904A-DD3A6B9A2B5B}" type="pres">
      <dgm:prSet presAssocID="{45D50368-372D-4F79-95B9-B27BD239F0F6}" presName="parentLin" presStyleCnt="0"/>
      <dgm:spPr/>
    </dgm:pt>
    <dgm:pt modelId="{81FBA671-1EAB-3743-B3E7-569CF5626085}" type="pres">
      <dgm:prSet presAssocID="{45D50368-372D-4F79-95B9-B27BD239F0F6}" presName="parentLeftMargin" presStyleLbl="node1" presStyleIdx="0" presStyleCnt="3"/>
      <dgm:spPr/>
    </dgm:pt>
    <dgm:pt modelId="{B0E0E66F-5008-2748-BDFB-DD33D6664772}" type="pres">
      <dgm:prSet presAssocID="{45D50368-372D-4F79-95B9-B27BD239F0F6}" presName="parentText" presStyleLbl="node1" presStyleIdx="0" presStyleCnt="3">
        <dgm:presLayoutVars>
          <dgm:chMax val="0"/>
          <dgm:bulletEnabled val="1"/>
        </dgm:presLayoutVars>
      </dgm:prSet>
      <dgm:spPr/>
    </dgm:pt>
    <dgm:pt modelId="{E3724DD4-4691-8D42-9F04-5798C11AB795}" type="pres">
      <dgm:prSet presAssocID="{45D50368-372D-4F79-95B9-B27BD239F0F6}" presName="negativeSpace" presStyleCnt="0"/>
      <dgm:spPr/>
    </dgm:pt>
    <dgm:pt modelId="{04DD4E4A-5ADD-9044-910F-755EF6822042}" type="pres">
      <dgm:prSet presAssocID="{45D50368-372D-4F79-95B9-B27BD239F0F6}" presName="childText" presStyleLbl="conFgAcc1" presStyleIdx="0" presStyleCnt="3">
        <dgm:presLayoutVars>
          <dgm:bulletEnabled val="1"/>
        </dgm:presLayoutVars>
      </dgm:prSet>
      <dgm:spPr/>
    </dgm:pt>
    <dgm:pt modelId="{093BF27B-85AC-B542-B635-0D7843D7B6BD}" type="pres">
      <dgm:prSet presAssocID="{508ABF25-4B40-405C-9E88-248ED8B31B83}" presName="spaceBetweenRectangles" presStyleCnt="0"/>
      <dgm:spPr/>
    </dgm:pt>
    <dgm:pt modelId="{BEE81B09-5940-C447-B206-6ED22EF67B4B}" type="pres">
      <dgm:prSet presAssocID="{196543C5-093B-4437-B406-DBE4B882EA97}" presName="parentLin" presStyleCnt="0"/>
      <dgm:spPr/>
    </dgm:pt>
    <dgm:pt modelId="{8AABD0CC-634F-704F-A5C9-EA5E8EEBB280}" type="pres">
      <dgm:prSet presAssocID="{196543C5-093B-4437-B406-DBE4B882EA97}" presName="parentLeftMargin" presStyleLbl="node1" presStyleIdx="0" presStyleCnt="3"/>
      <dgm:spPr/>
    </dgm:pt>
    <dgm:pt modelId="{31F9304B-5DA3-AA49-AF71-1B8BDE4DA024}" type="pres">
      <dgm:prSet presAssocID="{196543C5-093B-4437-B406-DBE4B882EA97}" presName="parentText" presStyleLbl="node1" presStyleIdx="1" presStyleCnt="3">
        <dgm:presLayoutVars>
          <dgm:chMax val="0"/>
          <dgm:bulletEnabled val="1"/>
        </dgm:presLayoutVars>
      </dgm:prSet>
      <dgm:spPr/>
    </dgm:pt>
    <dgm:pt modelId="{9FD4C792-B949-9147-A418-FD3A0311AD8D}" type="pres">
      <dgm:prSet presAssocID="{196543C5-093B-4437-B406-DBE4B882EA97}" presName="negativeSpace" presStyleCnt="0"/>
      <dgm:spPr/>
    </dgm:pt>
    <dgm:pt modelId="{8AF6BF20-F334-694B-9A3B-6D331B37BAE6}" type="pres">
      <dgm:prSet presAssocID="{196543C5-093B-4437-B406-DBE4B882EA97}" presName="childText" presStyleLbl="conFgAcc1" presStyleIdx="1" presStyleCnt="3">
        <dgm:presLayoutVars>
          <dgm:bulletEnabled val="1"/>
        </dgm:presLayoutVars>
      </dgm:prSet>
      <dgm:spPr/>
    </dgm:pt>
    <dgm:pt modelId="{78D531C3-E269-D743-B97F-4B00D20E35D4}" type="pres">
      <dgm:prSet presAssocID="{F264F018-7FB9-43EC-B595-B986D351AD7B}" presName="spaceBetweenRectangles" presStyleCnt="0"/>
      <dgm:spPr/>
    </dgm:pt>
    <dgm:pt modelId="{9A9D8948-29D3-4A48-A2E3-54106B5B7B07}" type="pres">
      <dgm:prSet presAssocID="{CA2BABAF-EDAA-4496-8316-FD6EA3643E8F}" presName="parentLin" presStyleCnt="0"/>
      <dgm:spPr/>
    </dgm:pt>
    <dgm:pt modelId="{DE08FE34-AB57-1F40-8636-1464DE6D0C41}" type="pres">
      <dgm:prSet presAssocID="{CA2BABAF-EDAA-4496-8316-FD6EA3643E8F}" presName="parentLeftMargin" presStyleLbl="node1" presStyleIdx="1" presStyleCnt="3"/>
      <dgm:spPr/>
    </dgm:pt>
    <dgm:pt modelId="{652F3490-862A-E047-BB50-C088A6687CC0}" type="pres">
      <dgm:prSet presAssocID="{CA2BABAF-EDAA-4496-8316-FD6EA3643E8F}" presName="parentText" presStyleLbl="node1" presStyleIdx="2" presStyleCnt="3">
        <dgm:presLayoutVars>
          <dgm:chMax val="0"/>
          <dgm:bulletEnabled val="1"/>
        </dgm:presLayoutVars>
      </dgm:prSet>
      <dgm:spPr/>
    </dgm:pt>
    <dgm:pt modelId="{6CBBBC0E-43F3-AA4A-8E98-5B5ED7B0D8DE}" type="pres">
      <dgm:prSet presAssocID="{CA2BABAF-EDAA-4496-8316-FD6EA3643E8F}" presName="negativeSpace" presStyleCnt="0"/>
      <dgm:spPr/>
    </dgm:pt>
    <dgm:pt modelId="{23DF88C4-BA0E-7F41-8711-CEC83576ECEB}" type="pres">
      <dgm:prSet presAssocID="{CA2BABAF-EDAA-4496-8316-FD6EA3643E8F}" presName="childText" presStyleLbl="conFgAcc1" presStyleIdx="2" presStyleCnt="3">
        <dgm:presLayoutVars>
          <dgm:bulletEnabled val="1"/>
        </dgm:presLayoutVars>
      </dgm:prSet>
      <dgm:spPr/>
    </dgm:pt>
  </dgm:ptLst>
  <dgm:cxnLst>
    <dgm:cxn modelId="{DCF10910-D521-6647-891C-E987CBC0C953}" type="presOf" srcId="{B6A966AA-C2D0-420D-89FC-1A1AB0AD4072}" destId="{5D90C181-29BA-754B-8CED-028672BE97A5}" srcOrd="0" destOrd="0" presId="urn:microsoft.com/office/officeart/2005/8/layout/list1"/>
    <dgm:cxn modelId="{0FD39F18-41F4-564D-9558-6DC56DA8EA4B}" type="presOf" srcId="{196543C5-093B-4437-B406-DBE4B882EA97}" destId="{31F9304B-5DA3-AA49-AF71-1B8BDE4DA024}" srcOrd="1" destOrd="0" presId="urn:microsoft.com/office/officeart/2005/8/layout/list1"/>
    <dgm:cxn modelId="{DFDB961A-F939-B14F-B3A4-755006535A01}" type="presOf" srcId="{15FCB7DF-D0D3-43D8-8FE5-E5FFDED6264E}" destId="{04DD4E4A-5ADD-9044-910F-755EF6822042}" srcOrd="0" destOrd="0" presId="urn:microsoft.com/office/officeart/2005/8/layout/list1"/>
    <dgm:cxn modelId="{9B26641B-19E3-704C-9C38-438AD9959327}" type="presOf" srcId="{45D50368-372D-4F79-95B9-B27BD239F0F6}" destId="{B0E0E66F-5008-2748-BDFB-DD33D6664772}" srcOrd="1" destOrd="0" presId="urn:microsoft.com/office/officeart/2005/8/layout/list1"/>
    <dgm:cxn modelId="{B374803A-F1D8-4C12-8B03-25954CE7DDA9}" srcId="{196543C5-093B-4437-B406-DBE4B882EA97}" destId="{C485168C-07AD-4DE6-B17E-1E96E93777D7}" srcOrd="0" destOrd="0" parTransId="{2EA2CE1F-978B-4B0A-92B2-CA23FBAEB8C0}" sibTransId="{05F43B89-7F05-43F2-A0A8-66E0914D6EC4}"/>
    <dgm:cxn modelId="{D49A625B-1896-DD45-9CA0-356EB86E3391}" type="presOf" srcId="{196543C5-093B-4437-B406-DBE4B882EA97}" destId="{8AABD0CC-634F-704F-A5C9-EA5E8EEBB280}" srcOrd="0" destOrd="0" presId="urn:microsoft.com/office/officeart/2005/8/layout/list1"/>
    <dgm:cxn modelId="{326D4D5E-1498-6244-803D-3B565316B5D0}" type="presOf" srcId="{C485168C-07AD-4DE6-B17E-1E96E93777D7}" destId="{8AF6BF20-F334-694B-9A3B-6D331B37BAE6}" srcOrd="0" destOrd="0" presId="urn:microsoft.com/office/officeart/2005/8/layout/list1"/>
    <dgm:cxn modelId="{D8EBBD42-214D-4D3D-9A34-A5A6A40991CD}" srcId="{45D50368-372D-4F79-95B9-B27BD239F0F6}" destId="{15FCB7DF-D0D3-43D8-8FE5-E5FFDED6264E}" srcOrd="0" destOrd="0" parTransId="{5DD5E854-B70B-4927-93DD-9B930567F2D9}" sibTransId="{DDE76206-3F7F-4788-87BA-8C9D4D26CDB9}"/>
    <dgm:cxn modelId="{9CB7CF67-A74E-944D-8938-C1AF95A9D2CA}" type="presOf" srcId="{ABC1EDDD-C08B-4F9C-8453-9CEFCC2AF319}" destId="{23DF88C4-BA0E-7F41-8711-CEC83576ECEB}" srcOrd="0" destOrd="0" presId="urn:microsoft.com/office/officeart/2005/8/layout/list1"/>
    <dgm:cxn modelId="{64537B6B-4BD7-1141-BE8F-33B7AD3D4FE3}" type="presOf" srcId="{CA2BABAF-EDAA-4496-8316-FD6EA3643E8F}" destId="{DE08FE34-AB57-1F40-8636-1464DE6D0C41}" srcOrd="0" destOrd="0" presId="urn:microsoft.com/office/officeart/2005/8/layout/list1"/>
    <dgm:cxn modelId="{9C4BE375-6187-4BD4-A343-9FC71D796AF1}" srcId="{CA2BABAF-EDAA-4496-8316-FD6EA3643E8F}" destId="{ABC1EDDD-C08B-4F9C-8453-9CEFCC2AF319}" srcOrd="0" destOrd="0" parTransId="{33D02404-349E-4E82-A8BA-C0A907006883}" sibTransId="{7D85D88C-6545-49D9-9F9D-01270187B165}"/>
    <dgm:cxn modelId="{68788A78-9180-41FF-BD09-BF4DBB52EA0D}" srcId="{B6A966AA-C2D0-420D-89FC-1A1AB0AD4072}" destId="{45D50368-372D-4F79-95B9-B27BD239F0F6}" srcOrd="0" destOrd="0" parTransId="{CDE1A78B-2AE4-4A71-9139-416C219BC84D}" sibTransId="{508ABF25-4B40-405C-9E88-248ED8B31B83}"/>
    <dgm:cxn modelId="{4011B082-09BD-4DD1-A54F-EA5AB249A3C2}" srcId="{B6A966AA-C2D0-420D-89FC-1A1AB0AD4072}" destId="{CA2BABAF-EDAA-4496-8316-FD6EA3643E8F}" srcOrd="2" destOrd="0" parTransId="{2B1B4805-2FB7-402F-86A8-587F29181C18}" sibTransId="{4498AB02-A1BF-4D28-8918-F87A89CEE23B}"/>
    <dgm:cxn modelId="{52499B9F-797A-43CC-89E1-64C52021BFAF}" srcId="{B6A966AA-C2D0-420D-89FC-1A1AB0AD4072}" destId="{196543C5-093B-4437-B406-DBE4B882EA97}" srcOrd="1" destOrd="0" parTransId="{41DE1F19-4A9F-48CD-A44E-6BF1D04E31EE}" sibTransId="{F264F018-7FB9-43EC-B595-B986D351AD7B}"/>
    <dgm:cxn modelId="{63C304C9-2BE0-8B4C-8CE1-344E9F96D3BD}" type="presOf" srcId="{CA2BABAF-EDAA-4496-8316-FD6EA3643E8F}" destId="{652F3490-862A-E047-BB50-C088A6687CC0}" srcOrd="1" destOrd="0" presId="urn:microsoft.com/office/officeart/2005/8/layout/list1"/>
    <dgm:cxn modelId="{940ED8E7-CD91-6348-AA19-BF3163CFB14B}" type="presOf" srcId="{45D50368-372D-4F79-95B9-B27BD239F0F6}" destId="{81FBA671-1EAB-3743-B3E7-569CF5626085}" srcOrd="0" destOrd="0" presId="urn:microsoft.com/office/officeart/2005/8/layout/list1"/>
    <dgm:cxn modelId="{F7D06768-4AC7-CF4C-8783-18E59D294C00}" type="presParOf" srcId="{5D90C181-29BA-754B-8CED-028672BE97A5}" destId="{EA3EDDF0-1E8F-6945-904A-DD3A6B9A2B5B}" srcOrd="0" destOrd="0" presId="urn:microsoft.com/office/officeart/2005/8/layout/list1"/>
    <dgm:cxn modelId="{C1CCD549-E034-7F41-B0C3-17ED87E5A4CE}" type="presParOf" srcId="{EA3EDDF0-1E8F-6945-904A-DD3A6B9A2B5B}" destId="{81FBA671-1EAB-3743-B3E7-569CF5626085}" srcOrd="0" destOrd="0" presId="urn:microsoft.com/office/officeart/2005/8/layout/list1"/>
    <dgm:cxn modelId="{618DC419-73CA-FF46-B38E-837E2699893C}" type="presParOf" srcId="{EA3EDDF0-1E8F-6945-904A-DD3A6B9A2B5B}" destId="{B0E0E66F-5008-2748-BDFB-DD33D6664772}" srcOrd="1" destOrd="0" presId="urn:microsoft.com/office/officeart/2005/8/layout/list1"/>
    <dgm:cxn modelId="{849678B6-C08F-7E4E-BE8C-D0DAC9E60F0E}" type="presParOf" srcId="{5D90C181-29BA-754B-8CED-028672BE97A5}" destId="{E3724DD4-4691-8D42-9F04-5798C11AB795}" srcOrd="1" destOrd="0" presId="urn:microsoft.com/office/officeart/2005/8/layout/list1"/>
    <dgm:cxn modelId="{BF528710-91AC-9344-ADA8-260322D9FD7E}" type="presParOf" srcId="{5D90C181-29BA-754B-8CED-028672BE97A5}" destId="{04DD4E4A-5ADD-9044-910F-755EF6822042}" srcOrd="2" destOrd="0" presId="urn:microsoft.com/office/officeart/2005/8/layout/list1"/>
    <dgm:cxn modelId="{44802194-5CE3-834B-9835-F10A5DCAB4CC}" type="presParOf" srcId="{5D90C181-29BA-754B-8CED-028672BE97A5}" destId="{093BF27B-85AC-B542-B635-0D7843D7B6BD}" srcOrd="3" destOrd="0" presId="urn:microsoft.com/office/officeart/2005/8/layout/list1"/>
    <dgm:cxn modelId="{81C645FF-9828-434B-8185-29D46BE34342}" type="presParOf" srcId="{5D90C181-29BA-754B-8CED-028672BE97A5}" destId="{BEE81B09-5940-C447-B206-6ED22EF67B4B}" srcOrd="4" destOrd="0" presId="urn:microsoft.com/office/officeart/2005/8/layout/list1"/>
    <dgm:cxn modelId="{C902B8A3-28A8-6649-9B85-CEB0338241BC}" type="presParOf" srcId="{BEE81B09-5940-C447-B206-6ED22EF67B4B}" destId="{8AABD0CC-634F-704F-A5C9-EA5E8EEBB280}" srcOrd="0" destOrd="0" presId="urn:microsoft.com/office/officeart/2005/8/layout/list1"/>
    <dgm:cxn modelId="{D5745360-3397-634A-B173-74A259270C4E}" type="presParOf" srcId="{BEE81B09-5940-C447-B206-6ED22EF67B4B}" destId="{31F9304B-5DA3-AA49-AF71-1B8BDE4DA024}" srcOrd="1" destOrd="0" presId="urn:microsoft.com/office/officeart/2005/8/layout/list1"/>
    <dgm:cxn modelId="{659551B7-B6C0-8945-B99B-58B87BF36257}" type="presParOf" srcId="{5D90C181-29BA-754B-8CED-028672BE97A5}" destId="{9FD4C792-B949-9147-A418-FD3A0311AD8D}" srcOrd="5" destOrd="0" presId="urn:microsoft.com/office/officeart/2005/8/layout/list1"/>
    <dgm:cxn modelId="{3EE215E8-21EA-2F4D-B33E-A0C90192A8AF}" type="presParOf" srcId="{5D90C181-29BA-754B-8CED-028672BE97A5}" destId="{8AF6BF20-F334-694B-9A3B-6D331B37BAE6}" srcOrd="6" destOrd="0" presId="urn:microsoft.com/office/officeart/2005/8/layout/list1"/>
    <dgm:cxn modelId="{A2A74457-B90D-A14E-88DB-5111EA34CEFF}" type="presParOf" srcId="{5D90C181-29BA-754B-8CED-028672BE97A5}" destId="{78D531C3-E269-D743-B97F-4B00D20E35D4}" srcOrd="7" destOrd="0" presId="urn:microsoft.com/office/officeart/2005/8/layout/list1"/>
    <dgm:cxn modelId="{503B3AC2-229A-8949-B03B-7379BEA89FC4}" type="presParOf" srcId="{5D90C181-29BA-754B-8CED-028672BE97A5}" destId="{9A9D8948-29D3-4A48-A2E3-54106B5B7B07}" srcOrd="8" destOrd="0" presId="urn:microsoft.com/office/officeart/2005/8/layout/list1"/>
    <dgm:cxn modelId="{DD059C03-DB1B-F544-940D-BBE86F3F08D8}" type="presParOf" srcId="{9A9D8948-29D3-4A48-A2E3-54106B5B7B07}" destId="{DE08FE34-AB57-1F40-8636-1464DE6D0C41}" srcOrd="0" destOrd="0" presId="urn:microsoft.com/office/officeart/2005/8/layout/list1"/>
    <dgm:cxn modelId="{4D861FCE-F404-9B41-95D6-0E2A12C30970}" type="presParOf" srcId="{9A9D8948-29D3-4A48-A2E3-54106B5B7B07}" destId="{652F3490-862A-E047-BB50-C088A6687CC0}" srcOrd="1" destOrd="0" presId="urn:microsoft.com/office/officeart/2005/8/layout/list1"/>
    <dgm:cxn modelId="{ABB2D34A-904B-BE4C-B700-DCCDA67F670F}" type="presParOf" srcId="{5D90C181-29BA-754B-8CED-028672BE97A5}" destId="{6CBBBC0E-43F3-AA4A-8E98-5B5ED7B0D8DE}" srcOrd="9" destOrd="0" presId="urn:microsoft.com/office/officeart/2005/8/layout/list1"/>
    <dgm:cxn modelId="{6B9A4C24-2FC2-7F47-AAF8-945F2BBE91F0}" type="presParOf" srcId="{5D90C181-29BA-754B-8CED-028672BE97A5}" destId="{23DF88C4-BA0E-7F41-8711-CEC83576ECEB}" srcOrd="10"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A9BC66-D258-4823-8160-1C27FF299F6E}" type="doc">
      <dgm:prSet loTypeId="urn:microsoft.com/office/officeart/2005/8/layout/process1" loCatId="process" qsTypeId="urn:microsoft.com/office/officeart/2005/8/quickstyle/simple1" qsCatId="simple" csTypeId="urn:microsoft.com/office/officeart/2005/8/colors/accent0_3" csCatId="mainScheme" phldr="1"/>
      <dgm:spPr/>
    </dgm:pt>
    <dgm:pt modelId="{7DBD9950-B8E3-4DB6-9CDD-5DD9E5E46E7F}">
      <dgm:prSet phldrT="[Text]" phldr="0"/>
      <dgm:spPr/>
      <dgm:t>
        <a:bodyPr/>
        <a:lstStyle/>
        <a:p>
          <a:pPr rtl="0"/>
          <a:r>
            <a:rPr lang="en-US">
              <a:latin typeface="Calibri"/>
              <a:ea typeface="Calibri"/>
              <a:cs typeface="Calibri"/>
            </a:rPr>
            <a:t>Instead of a broad scope, selective weighting in resilient industries like special machinery or infrastructure stocks allows for upside while mitigating risk.</a:t>
          </a:r>
          <a:endParaRPr lang="en-US"/>
        </a:p>
      </dgm:t>
    </dgm:pt>
    <dgm:pt modelId="{0B5D83D7-56A9-45C0-9AE1-AEEE747488F8}" type="parTrans" cxnId="{A462B7C3-8408-4D04-B385-93B03170168F}">
      <dgm:prSet/>
      <dgm:spPr/>
    </dgm:pt>
    <dgm:pt modelId="{E3A8EDA8-6EB2-412D-AD48-9FEC375B4157}" type="sibTrans" cxnId="{A462B7C3-8408-4D04-B385-93B03170168F}">
      <dgm:prSet/>
      <dgm:spPr/>
      <dgm:t>
        <a:bodyPr/>
        <a:lstStyle/>
        <a:p>
          <a:endParaRPr lang="en-US"/>
        </a:p>
      </dgm:t>
    </dgm:pt>
    <dgm:pt modelId="{BF7EE2C4-19CC-42B2-9A68-0C1EB6F8276F}">
      <dgm:prSet phldr="0"/>
      <dgm:spPr/>
      <dgm:t>
        <a:bodyPr/>
        <a:lstStyle/>
        <a:p>
          <a:pPr rtl="0"/>
          <a:r>
            <a:rPr lang="en-US">
              <a:latin typeface="Calibri"/>
              <a:ea typeface="Calibri"/>
              <a:cs typeface="Calibri"/>
            </a:rPr>
            <a:t>The Industrial sector has shown relative stability but still lags the S&amp;P 500 in key financial metrics like revenue growth and margins.</a:t>
          </a:r>
        </a:p>
      </dgm:t>
    </dgm:pt>
    <dgm:pt modelId="{BC7137B5-AD59-48B5-938B-14C73CBC3332}" type="parTrans" cxnId="{ECFBF7CB-5AF1-4165-8CEB-D73645D34066}">
      <dgm:prSet/>
      <dgm:spPr/>
    </dgm:pt>
    <dgm:pt modelId="{29BE0E9E-4EA7-4D7B-A56D-F5EC2C84B4C2}" type="sibTrans" cxnId="{ECFBF7CB-5AF1-4165-8CEB-D73645D34066}">
      <dgm:prSet/>
      <dgm:spPr/>
      <dgm:t>
        <a:bodyPr/>
        <a:lstStyle/>
        <a:p>
          <a:endParaRPr lang="en-US"/>
        </a:p>
      </dgm:t>
    </dgm:pt>
    <dgm:pt modelId="{41A2989C-9DD3-473C-85A1-D13020EFB416}">
      <dgm:prSet phldr="0"/>
      <dgm:spPr/>
      <dgm:t>
        <a:bodyPr/>
        <a:lstStyle/>
        <a:p>
          <a:pPr rtl="0"/>
          <a:r>
            <a:rPr lang="en-US">
              <a:latin typeface="Calibri"/>
              <a:ea typeface="Calibri"/>
              <a:cs typeface="Calibri"/>
            </a:rPr>
            <a:t>The sector’s mid-to-late cycle positioning present potential challenges, even as GDP growth is expected to improve.</a:t>
          </a:r>
        </a:p>
      </dgm:t>
    </dgm:pt>
    <dgm:pt modelId="{7002DFA3-C565-497F-B698-F4ED0929D0C1}" type="parTrans" cxnId="{912D4650-5729-4513-9951-E808E409BD8F}">
      <dgm:prSet/>
      <dgm:spPr/>
    </dgm:pt>
    <dgm:pt modelId="{80D22521-BC6A-415A-9FA8-99D13263F76C}" type="sibTrans" cxnId="{912D4650-5729-4513-9951-E808E409BD8F}">
      <dgm:prSet/>
      <dgm:spPr/>
      <dgm:t>
        <a:bodyPr/>
        <a:lstStyle/>
        <a:p>
          <a:endParaRPr lang="en-US"/>
        </a:p>
      </dgm:t>
    </dgm:pt>
    <dgm:pt modelId="{8C8A35AD-2A44-4DC1-AF33-463E6E156D26}">
      <dgm:prSet phldr="0"/>
      <dgm:spPr/>
      <dgm:t>
        <a:bodyPr/>
        <a:lstStyle/>
        <a:p>
          <a:pPr rtl="0"/>
          <a:r>
            <a:rPr lang="en-US">
              <a:latin typeface="Calibri"/>
              <a:ea typeface="Calibri"/>
              <a:cs typeface="Calibri"/>
            </a:rPr>
            <a:t>Considering the SIM current overweight position in Industrials (9.66% vs. 8.13%), a slight reduction in exposure may payoff.</a:t>
          </a:r>
        </a:p>
      </dgm:t>
    </dgm:pt>
    <dgm:pt modelId="{886FE720-7B60-45FC-A72A-BC1E744EAEE7}" type="parTrans" cxnId="{235250FC-4C7E-4171-852C-A4B58584BD28}">
      <dgm:prSet/>
      <dgm:spPr/>
    </dgm:pt>
    <dgm:pt modelId="{BB928824-369C-416E-8B8C-8D568221C120}" type="sibTrans" cxnId="{235250FC-4C7E-4171-852C-A4B58584BD28}">
      <dgm:prSet/>
      <dgm:spPr/>
      <dgm:t>
        <a:bodyPr/>
        <a:lstStyle/>
        <a:p>
          <a:endParaRPr lang="en-US"/>
        </a:p>
      </dgm:t>
    </dgm:pt>
    <dgm:pt modelId="{D5A38803-871A-4282-8C81-518F1402DE3E}" type="pres">
      <dgm:prSet presAssocID="{56A9BC66-D258-4823-8160-1C27FF299F6E}" presName="Name0" presStyleCnt="0">
        <dgm:presLayoutVars>
          <dgm:dir/>
          <dgm:resizeHandles val="exact"/>
        </dgm:presLayoutVars>
      </dgm:prSet>
      <dgm:spPr/>
    </dgm:pt>
    <dgm:pt modelId="{0B14BD7E-3516-4467-BD25-3F7C523E6344}" type="pres">
      <dgm:prSet presAssocID="{BF7EE2C4-19CC-42B2-9A68-0C1EB6F8276F}" presName="node" presStyleLbl="node1" presStyleIdx="0" presStyleCnt="4">
        <dgm:presLayoutVars>
          <dgm:bulletEnabled val="1"/>
        </dgm:presLayoutVars>
      </dgm:prSet>
      <dgm:spPr/>
    </dgm:pt>
    <dgm:pt modelId="{B17EE40A-0C20-4F44-B519-026999D6A98C}" type="pres">
      <dgm:prSet presAssocID="{29BE0E9E-4EA7-4D7B-A56D-F5EC2C84B4C2}" presName="sibTrans" presStyleLbl="sibTrans2D1" presStyleIdx="0" presStyleCnt="3"/>
      <dgm:spPr/>
    </dgm:pt>
    <dgm:pt modelId="{8C3A54A1-FD28-4341-9A7A-6CEFD9C825C1}" type="pres">
      <dgm:prSet presAssocID="{29BE0E9E-4EA7-4D7B-A56D-F5EC2C84B4C2}" presName="connectorText" presStyleLbl="sibTrans2D1" presStyleIdx="0" presStyleCnt="3"/>
      <dgm:spPr/>
    </dgm:pt>
    <dgm:pt modelId="{8ED273F3-8E85-4CD7-B6FD-17F94889CFAC}" type="pres">
      <dgm:prSet presAssocID="{41A2989C-9DD3-473C-85A1-D13020EFB416}" presName="node" presStyleLbl="node1" presStyleIdx="1" presStyleCnt="4">
        <dgm:presLayoutVars>
          <dgm:bulletEnabled val="1"/>
        </dgm:presLayoutVars>
      </dgm:prSet>
      <dgm:spPr/>
    </dgm:pt>
    <dgm:pt modelId="{B0E4CE39-A4C0-4D35-9E92-9841D02EE9E7}" type="pres">
      <dgm:prSet presAssocID="{80D22521-BC6A-415A-9FA8-99D13263F76C}" presName="sibTrans" presStyleLbl="sibTrans2D1" presStyleIdx="1" presStyleCnt="3"/>
      <dgm:spPr/>
    </dgm:pt>
    <dgm:pt modelId="{6884BD11-CCB2-49CC-92CE-54C23D6ECEC4}" type="pres">
      <dgm:prSet presAssocID="{80D22521-BC6A-415A-9FA8-99D13263F76C}" presName="connectorText" presStyleLbl="sibTrans2D1" presStyleIdx="1" presStyleCnt="3"/>
      <dgm:spPr/>
    </dgm:pt>
    <dgm:pt modelId="{0B1301B2-A407-4B83-A382-DDA9443571CA}" type="pres">
      <dgm:prSet presAssocID="{8C8A35AD-2A44-4DC1-AF33-463E6E156D26}" presName="node" presStyleLbl="node1" presStyleIdx="2" presStyleCnt="4">
        <dgm:presLayoutVars>
          <dgm:bulletEnabled val="1"/>
        </dgm:presLayoutVars>
      </dgm:prSet>
      <dgm:spPr/>
    </dgm:pt>
    <dgm:pt modelId="{40D49ECB-10BD-4B00-A48B-3879D7C55E74}" type="pres">
      <dgm:prSet presAssocID="{BB928824-369C-416E-8B8C-8D568221C120}" presName="sibTrans" presStyleLbl="sibTrans2D1" presStyleIdx="2" presStyleCnt="3"/>
      <dgm:spPr/>
    </dgm:pt>
    <dgm:pt modelId="{1CB19B2C-C011-46CC-A9AF-9C7CD20F1C14}" type="pres">
      <dgm:prSet presAssocID="{BB928824-369C-416E-8B8C-8D568221C120}" presName="connectorText" presStyleLbl="sibTrans2D1" presStyleIdx="2" presStyleCnt="3"/>
      <dgm:spPr/>
    </dgm:pt>
    <dgm:pt modelId="{2750983A-692F-47D3-9EB5-348C9D006A19}" type="pres">
      <dgm:prSet presAssocID="{7DBD9950-B8E3-4DB6-9CDD-5DD9E5E46E7F}" presName="node" presStyleLbl="node1" presStyleIdx="3" presStyleCnt="4">
        <dgm:presLayoutVars>
          <dgm:bulletEnabled val="1"/>
        </dgm:presLayoutVars>
      </dgm:prSet>
      <dgm:spPr/>
    </dgm:pt>
  </dgm:ptLst>
  <dgm:cxnLst>
    <dgm:cxn modelId="{D6E36434-210E-431A-BAE0-BA7B2A7C2C15}" type="presOf" srcId="{29BE0E9E-4EA7-4D7B-A56D-F5EC2C84B4C2}" destId="{8C3A54A1-FD28-4341-9A7A-6CEFD9C825C1}" srcOrd="1" destOrd="0" presId="urn:microsoft.com/office/officeart/2005/8/layout/process1"/>
    <dgm:cxn modelId="{D3A19444-07CA-4D3D-AF5D-94A2C60AE4A7}" type="presOf" srcId="{56A9BC66-D258-4823-8160-1C27FF299F6E}" destId="{D5A38803-871A-4282-8C81-518F1402DE3E}" srcOrd="0" destOrd="0" presId="urn:microsoft.com/office/officeart/2005/8/layout/process1"/>
    <dgm:cxn modelId="{2463FD4F-F06D-4C3E-991A-87F76FF5F255}" type="presOf" srcId="{41A2989C-9DD3-473C-85A1-D13020EFB416}" destId="{8ED273F3-8E85-4CD7-B6FD-17F94889CFAC}" srcOrd="0" destOrd="0" presId="urn:microsoft.com/office/officeart/2005/8/layout/process1"/>
    <dgm:cxn modelId="{912D4650-5729-4513-9951-E808E409BD8F}" srcId="{56A9BC66-D258-4823-8160-1C27FF299F6E}" destId="{41A2989C-9DD3-473C-85A1-D13020EFB416}" srcOrd="1" destOrd="0" parTransId="{7002DFA3-C565-497F-B698-F4ED0929D0C1}" sibTransId="{80D22521-BC6A-415A-9FA8-99D13263F76C}"/>
    <dgm:cxn modelId="{DBF99853-E34B-44AA-B845-32F3D25BD80F}" type="presOf" srcId="{80D22521-BC6A-415A-9FA8-99D13263F76C}" destId="{B0E4CE39-A4C0-4D35-9E92-9841D02EE9E7}" srcOrd="0" destOrd="0" presId="urn:microsoft.com/office/officeart/2005/8/layout/process1"/>
    <dgm:cxn modelId="{20E4798C-21B6-4BEC-A5DE-2554959823A3}" type="presOf" srcId="{BF7EE2C4-19CC-42B2-9A68-0C1EB6F8276F}" destId="{0B14BD7E-3516-4467-BD25-3F7C523E6344}" srcOrd="0" destOrd="0" presId="urn:microsoft.com/office/officeart/2005/8/layout/process1"/>
    <dgm:cxn modelId="{D7B9A58E-3E00-4716-B29E-F36A5659CF19}" type="presOf" srcId="{80D22521-BC6A-415A-9FA8-99D13263F76C}" destId="{6884BD11-CCB2-49CC-92CE-54C23D6ECEC4}" srcOrd="1" destOrd="0" presId="urn:microsoft.com/office/officeart/2005/8/layout/process1"/>
    <dgm:cxn modelId="{9B273BA0-B803-48C1-8E9E-CD043806DA77}" type="presOf" srcId="{7DBD9950-B8E3-4DB6-9CDD-5DD9E5E46E7F}" destId="{2750983A-692F-47D3-9EB5-348C9D006A19}" srcOrd="0" destOrd="0" presId="urn:microsoft.com/office/officeart/2005/8/layout/process1"/>
    <dgm:cxn modelId="{C5E95DA3-C09D-4CC3-8BE2-1E2DFE47DCFE}" type="presOf" srcId="{BB928824-369C-416E-8B8C-8D568221C120}" destId="{1CB19B2C-C011-46CC-A9AF-9C7CD20F1C14}" srcOrd="1" destOrd="0" presId="urn:microsoft.com/office/officeart/2005/8/layout/process1"/>
    <dgm:cxn modelId="{0D2A16C1-B901-4523-875E-DD6D18B98374}" type="presOf" srcId="{BB928824-369C-416E-8B8C-8D568221C120}" destId="{40D49ECB-10BD-4B00-A48B-3879D7C55E74}" srcOrd="0" destOrd="0" presId="urn:microsoft.com/office/officeart/2005/8/layout/process1"/>
    <dgm:cxn modelId="{A462B7C3-8408-4D04-B385-93B03170168F}" srcId="{56A9BC66-D258-4823-8160-1C27FF299F6E}" destId="{7DBD9950-B8E3-4DB6-9CDD-5DD9E5E46E7F}" srcOrd="3" destOrd="0" parTransId="{0B5D83D7-56A9-45C0-9AE1-AEEE747488F8}" sibTransId="{E3A8EDA8-6EB2-412D-AD48-9FEC375B4157}"/>
    <dgm:cxn modelId="{ECFBF7CB-5AF1-4165-8CEB-D73645D34066}" srcId="{56A9BC66-D258-4823-8160-1C27FF299F6E}" destId="{BF7EE2C4-19CC-42B2-9A68-0C1EB6F8276F}" srcOrd="0" destOrd="0" parTransId="{BC7137B5-AD59-48B5-938B-14C73CBC3332}" sibTransId="{29BE0E9E-4EA7-4D7B-A56D-F5EC2C84B4C2}"/>
    <dgm:cxn modelId="{183763E8-071A-49F8-8538-E1DE7E77EE52}" type="presOf" srcId="{29BE0E9E-4EA7-4D7B-A56D-F5EC2C84B4C2}" destId="{B17EE40A-0C20-4F44-B519-026999D6A98C}" srcOrd="0" destOrd="0" presId="urn:microsoft.com/office/officeart/2005/8/layout/process1"/>
    <dgm:cxn modelId="{235250FC-4C7E-4171-852C-A4B58584BD28}" srcId="{56A9BC66-D258-4823-8160-1C27FF299F6E}" destId="{8C8A35AD-2A44-4DC1-AF33-463E6E156D26}" srcOrd="2" destOrd="0" parTransId="{886FE720-7B60-45FC-A72A-BC1E744EAEE7}" sibTransId="{BB928824-369C-416E-8B8C-8D568221C120}"/>
    <dgm:cxn modelId="{04E637FD-5177-4001-B9EE-DE5CFD2A95C7}" type="presOf" srcId="{8C8A35AD-2A44-4DC1-AF33-463E6E156D26}" destId="{0B1301B2-A407-4B83-A382-DDA9443571CA}" srcOrd="0" destOrd="0" presId="urn:microsoft.com/office/officeart/2005/8/layout/process1"/>
    <dgm:cxn modelId="{2D391304-E823-45A6-90DD-094AA6BEED28}" type="presParOf" srcId="{D5A38803-871A-4282-8C81-518F1402DE3E}" destId="{0B14BD7E-3516-4467-BD25-3F7C523E6344}" srcOrd="0" destOrd="0" presId="urn:microsoft.com/office/officeart/2005/8/layout/process1"/>
    <dgm:cxn modelId="{0F4C44C2-939C-4753-8E73-92E465D9813F}" type="presParOf" srcId="{D5A38803-871A-4282-8C81-518F1402DE3E}" destId="{B17EE40A-0C20-4F44-B519-026999D6A98C}" srcOrd="1" destOrd="0" presId="urn:microsoft.com/office/officeart/2005/8/layout/process1"/>
    <dgm:cxn modelId="{E96D71D1-B2B8-47BA-81C4-986A11D6EFE9}" type="presParOf" srcId="{B17EE40A-0C20-4F44-B519-026999D6A98C}" destId="{8C3A54A1-FD28-4341-9A7A-6CEFD9C825C1}" srcOrd="0" destOrd="0" presId="urn:microsoft.com/office/officeart/2005/8/layout/process1"/>
    <dgm:cxn modelId="{9DB7D7CC-43C5-40E5-A3D1-2657E7A70B6E}" type="presParOf" srcId="{D5A38803-871A-4282-8C81-518F1402DE3E}" destId="{8ED273F3-8E85-4CD7-B6FD-17F94889CFAC}" srcOrd="2" destOrd="0" presId="urn:microsoft.com/office/officeart/2005/8/layout/process1"/>
    <dgm:cxn modelId="{9E6CD7A1-D2A9-46D2-A7A6-33ABE80981E0}" type="presParOf" srcId="{D5A38803-871A-4282-8C81-518F1402DE3E}" destId="{B0E4CE39-A4C0-4D35-9E92-9841D02EE9E7}" srcOrd="3" destOrd="0" presId="urn:microsoft.com/office/officeart/2005/8/layout/process1"/>
    <dgm:cxn modelId="{66CF4F5B-B416-4000-8747-69996E829F1D}" type="presParOf" srcId="{B0E4CE39-A4C0-4D35-9E92-9841D02EE9E7}" destId="{6884BD11-CCB2-49CC-92CE-54C23D6ECEC4}" srcOrd="0" destOrd="0" presId="urn:microsoft.com/office/officeart/2005/8/layout/process1"/>
    <dgm:cxn modelId="{CB9EEBDD-F886-4E6F-BC86-5EBC03F0CF90}" type="presParOf" srcId="{D5A38803-871A-4282-8C81-518F1402DE3E}" destId="{0B1301B2-A407-4B83-A382-DDA9443571CA}" srcOrd="4" destOrd="0" presId="urn:microsoft.com/office/officeart/2005/8/layout/process1"/>
    <dgm:cxn modelId="{7021839F-755A-4D0B-9745-F06A61AD2553}" type="presParOf" srcId="{D5A38803-871A-4282-8C81-518F1402DE3E}" destId="{40D49ECB-10BD-4B00-A48B-3879D7C55E74}" srcOrd="5" destOrd="0" presId="urn:microsoft.com/office/officeart/2005/8/layout/process1"/>
    <dgm:cxn modelId="{B64B554A-9459-4A1F-A9A1-37DE30DF7347}" type="presParOf" srcId="{40D49ECB-10BD-4B00-A48B-3879D7C55E74}" destId="{1CB19B2C-C011-46CC-A9AF-9C7CD20F1C14}" srcOrd="0" destOrd="0" presId="urn:microsoft.com/office/officeart/2005/8/layout/process1"/>
    <dgm:cxn modelId="{59EB28B2-C79B-4C03-A4D7-E4772EFDA579}" type="presParOf" srcId="{D5A38803-871A-4282-8C81-518F1402DE3E}" destId="{2750983A-692F-47D3-9EB5-348C9D006A1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D4E4A-5ADD-9044-910F-755EF6822042}">
      <dsp:nvSpPr>
        <dsp:cNvPr id="0" name=""/>
        <dsp:cNvSpPr/>
      </dsp:nvSpPr>
      <dsp:spPr>
        <a:xfrm>
          <a:off x="0" y="293214"/>
          <a:ext cx="5248656" cy="667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7354" tIns="333248" rIns="407354" bIns="113792" numCol="1" spcCol="1270" anchor="t" anchorCtr="0">
          <a:noAutofit/>
        </a:bodyPr>
        <a:lstStyle/>
        <a:p>
          <a:pPr marL="171450" lvl="1" indent="-171450" algn="l" defTabSz="711200">
            <a:lnSpc>
              <a:spcPct val="90000"/>
            </a:lnSpc>
            <a:spcBef>
              <a:spcPct val="0"/>
            </a:spcBef>
            <a:spcAft>
              <a:spcPct val="15000"/>
            </a:spcAft>
            <a:buFontTx/>
            <a:buNone/>
          </a:pPr>
          <a:r>
            <a:rPr lang="en-US" sz="1600" kern="1200"/>
            <a:t>Global Supply Chain Pressure Index</a:t>
          </a:r>
        </a:p>
      </dsp:txBody>
      <dsp:txXfrm>
        <a:off x="0" y="293214"/>
        <a:ext cx="5248656" cy="667800"/>
      </dsp:txXfrm>
    </dsp:sp>
    <dsp:sp modelId="{B0E0E66F-5008-2748-BDFB-DD33D6664772}">
      <dsp:nvSpPr>
        <dsp:cNvPr id="0" name=""/>
        <dsp:cNvSpPr/>
      </dsp:nvSpPr>
      <dsp:spPr>
        <a:xfrm>
          <a:off x="262432" y="57054"/>
          <a:ext cx="3674059"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71" tIns="0" rIns="138871" bIns="0" numCol="1" spcCol="1270" anchor="ctr" anchorCtr="0">
          <a:noAutofit/>
        </a:bodyPr>
        <a:lstStyle/>
        <a:p>
          <a:pPr marL="0" lvl="0" indent="0" algn="l" defTabSz="711200">
            <a:lnSpc>
              <a:spcPct val="90000"/>
            </a:lnSpc>
            <a:spcBef>
              <a:spcPct val="0"/>
            </a:spcBef>
            <a:spcAft>
              <a:spcPct val="35000"/>
            </a:spcAft>
            <a:buNone/>
          </a:pPr>
          <a:r>
            <a:rPr lang="en-US" sz="1600" kern="1200"/>
            <a:t>GSCPI</a:t>
          </a:r>
        </a:p>
      </dsp:txBody>
      <dsp:txXfrm>
        <a:off x="285489" y="80111"/>
        <a:ext cx="3627945" cy="426206"/>
      </dsp:txXfrm>
    </dsp:sp>
    <dsp:sp modelId="{8AF6BF20-F334-694B-9A3B-6D331B37BAE6}">
      <dsp:nvSpPr>
        <dsp:cNvPr id="0" name=""/>
        <dsp:cNvSpPr/>
      </dsp:nvSpPr>
      <dsp:spPr>
        <a:xfrm>
          <a:off x="0" y="1283574"/>
          <a:ext cx="5248656" cy="667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7354" tIns="333248" rIns="407354" bIns="113792" numCol="1" spcCol="1270" anchor="t" anchorCtr="0">
          <a:noAutofit/>
        </a:bodyPr>
        <a:lstStyle/>
        <a:p>
          <a:pPr marL="171450" lvl="1" indent="-171450" algn="l" defTabSz="711200">
            <a:lnSpc>
              <a:spcPct val="90000"/>
            </a:lnSpc>
            <a:spcBef>
              <a:spcPct val="0"/>
            </a:spcBef>
            <a:spcAft>
              <a:spcPct val="15000"/>
            </a:spcAft>
            <a:buFontTx/>
            <a:buNone/>
          </a:pPr>
          <a:r>
            <a:rPr lang="en-US" sz="1600" kern="1200"/>
            <a:t>Monthly real GDP data</a:t>
          </a:r>
        </a:p>
      </dsp:txBody>
      <dsp:txXfrm>
        <a:off x="0" y="1283574"/>
        <a:ext cx="5248656" cy="667800"/>
      </dsp:txXfrm>
    </dsp:sp>
    <dsp:sp modelId="{31F9304B-5DA3-AA49-AF71-1B8BDE4DA024}">
      <dsp:nvSpPr>
        <dsp:cNvPr id="0" name=""/>
        <dsp:cNvSpPr/>
      </dsp:nvSpPr>
      <dsp:spPr>
        <a:xfrm>
          <a:off x="262432" y="1047414"/>
          <a:ext cx="3674059"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71" tIns="0" rIns="138871" bIns="0" numCol="1" spcCol="1270" anchor="ctr" anchorCtr="0">
          <a:noAutofit/>
        </a:bodyPr>
        <a:lstStyle/>
        <a:p>
          <a:pPr marL="0" lvl="0" indent="0" algn="l" defTabSz="711200">
            <a:lnSpc>
              <a:spcPct val="90000"/>
            </a:lnSpc>
            <a:spcBef>
              <a:spcPct val="0"/>
            </a:spcBef>
            <a:spcAft>
              <a:spcPct val="35000"/>
            </a:spcAft>
            <a:buNone/>
          </a:pPr>
          <a:r>
            <a:rPr lang="en-US" sz="1600" kern="1200"/>
            <a:t>U.S. GDP</a:t>
          </a:r>
        </a:p>
      </dsp:txBody>
      <dsp:txXfrm>
        <a:off x="285489" y="1070471"/>
        <a:ext cx="3627945" cy="426206"/>
      </dsp:txXfrm>
    </dsp:sp>
    <dsp:sp modelId="{23DF88C4-BA0E-7F41-8711-CEC83576ECEB}">
      <dsp:nvSpPr>
        <dsp:cNvPr id="0" name=""/>
        <dsp:cNvSpPr/>
      </dsp:nvSpPr>
      <dsp:spPr>
        <a:xfrm>
          <a:off x="0" y="2273933"/>
          <a:ext cx="5248656" cy="667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7354" tIns="333248" rIns="407354" bIns="113792" numCol="1" spcCol="1270" anchor="t" anchorCtr="0">
          <a:noAutofit/>
        </a:bodyPr>
        <a:lstStyle/>
        <a:p>
          <a:pPr marL="171450" lvl="1" indent="-171450" algn="l" defTabSz="711200">
            <a:lnSpc>
              <a:spcPct val="90000"/>
            </a:lnSpc>
            <a:spcBef>
              <a:spcPct val="0"/>
            </a:spcBef>
            <a:spcAft>
              <a:spcPct val="15000"/>
            </a:spcAft>
            <a:buFontTx/>
            <a:buNone/>
          </a:pPr>
          <a:r>
            <a:rPr lang="en-US" sz="1600" kern="1200"/>
            <a:t>Monthly Exports less Imports  </a:t>
          </a:r>
        </a:p>
      </dsp:txBody>
      <dsp:txXfrm>
        <a:off x="0" y="2273933"/>
        <a:ext cx="5248656" cy="667800"/>
      </dsp:txXfrm>
    </dsp:sp>
    <dsp:sp modelId="{652F3490-862A-E047-BB50-C088A6687CC0}">
      <dsp:nvSpPr>
        <dsp:cNvPr id="0" name=""/>
        <dsp:cNvSpPr/>
      </dsp:nvSpPr>
      <dsp:spPr>
        <a:xfrm>
          <a:off x="262432" y="2037774"/>
          <a:ext cx="3674059"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71" tIns="0" rIns="138871" bIns="0" numCol="1" spcCol="1270" anchor="ctr" anchorCtr="0">
          <a:noAutofit/>
        </a:bodyPr>
        <a:lstStyle/>
        <a:p>
          <a:pPr marL="0" lvl="0" indent="0" algn="l" defTabSz="711200">
            <a:lnSpc>
              <a:spcPct val="90000"/>
            </a:lnSpc>
            <a:spcBef>
              <a:spcPct val="0"/>
            </a:spcBef>
            <a:spcAft>
              <a:spcPct val="35000"/>
            </a:spcAft>
            <a:buNone/>
          </a:pPr>
          <a:r>
            <a:rPr lang="en-US" sz="1600" kern="1200"/>
            <a:t>U.S. Trade Balance </a:t>
          </a:r>
        </a:p>
      </dsp:txBody>
      <dsp:txXfrm>
        <a:off x="285489" y="2060831"/>
        <a:ext cx="3627945"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4BD7E-3516-4467-BD25-3F7C523E6344}">
      <dsp:nvSpPr>
        <dsp:cNvPr id="0" name=""/>
        <dsp:cNvSpPr/>
      </dsp:nvSpPr>
      <dsp:spPr>
        <a:xfrm>
          <a:off x="4883" y="125874"/>
          <a:ext cx="2135143" cy="278048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a:ea typeface="Calibri"/>
              <a:cs typeface="Calibri"/>
            </a:rPr>
            <a:t>The Industrial sector has shown relative stability but still lags the S&amp;P 500 in key financial metrics like revenue growth and margins.</a:t>
          </a:r>
        </a:p>
      </dsp:txBody>
      <dsp:txXfrm>
        <a:off x="67419" y="188410"/>
        <a:ext cx="2010071" cy="2655410"/>
      </dsp:txXfrm>
    </dsp:sp>
    <dsp:sp modelId="{B17EE40A-0C20-4F44-B519-026999D6A98C}">
      <dsp:nvSpPr>
        <dsp:cNvPr id="0" name=""/>
        <dsp:cNvSpPr/>
      </dsp:nvSpPr>
      <dsp:spPr>
        <a:xfrm>
          <a:off x="2353541" y="1251358"/>
          <a:ext cx="452650" cy="52951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53541" y="1357261"/>
        <a:ext cx="316855" cy="317709"/>
      </dsp:txXfrm>
    </dsp:sp>
    <dsp:sp modelId="{8ED273F3-8E85-4CD7-B6FD-17F94889CFAC}">
      <dsp:nvSpPr>
        <dsp:cNvPr id="0" name=""/>
        <dsp:cNvSpPr/>
      </dsp:nvSpPr>
      <dsp:spPr>
        <a:xfrm>
          <a:off x="2994084" y="125874"/>
          <a:ext cx="2135143" cy="278048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a:ea typeface="Calibri"/>
              <a:cs typeface="Calibri"/>
            </a:rPr>
            <a:t>The sector’s mid-to-late cycle positioning present potential challenges, even as GDP growth is expected to improve.</a:t>
          </a:r>
        </a:p>
      </dsp:txBody>
      <dsp:txXfrm>
        <a:off x="3056620" y="188410"/>
        <a:ext cx="2010071" cy="2655410"/>
      </dsp:txXfrm>
    </dsp:sp>
    <dsp:sp modelId="{B0E4CE39-A4C0-4D35-9E92-9841D02EE9E7}">
      <dsp:nvSpPr>
        <dsp:cNvPr id="0" name=""/>
        <dsp:cNvSpPr/>
      </dsp:nvSpPr>
      <dsp:spPr>
        <a:xfrm>
          <a:off x="5342742" y="1251358"/>
          <a:ext cx="452650" cy="52951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42742" y="1357261"/>
        <a:ext cx="316855" cy="317709"/>
      </dsp:txXfrm>
    </dsp:sp>
    <dsp:sp modelId="{0B1301B2-A407-4B83-A382-DDA9443571CA}">
      <dsp:nvSpPr>
        <dsp:cNvPr id="0" name=""/>
        <dsp:cNvSpPr/>
      </dsp:nvSpPr>
      <dsp:spPr>
        <a:xfrm>
          <a:off x="5983285" y="125874"/>
          <a:ext cx="2135143" cy="278048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a:ea typeface="Calibri"/>
              <a:cs typeface="Calibri"/>
            </a:rPr>
            <a:t>Considering the SIM current overweight position in Industrials (9.66% vs. 8.13%), a slight reduction in exposure may payoff.</a:t>
          </a:r>
        </a:p>
      </dsp:txBody>
      <dsp:txXfrm>
        <a:off x="6045821" y="188410"/>
        <a:ext cx="2010071" cy="2655410"/>
      </dsp:txXfrm>
    </dsp:sp>
    <dsp:sp modelId="{40D49ECB-10BD-4B00-A48B-3879D7C55E74}">
      <dsp:nvSpPr>
        <dsp:cNvPr id="0" name=""/>
        <dsp:cNvSpPr/>
      </dsp:nvSpPr>
      <dsp:spPr>
        <a:xfrm>
          <a:off x="8331943" y="1251358"/>
          <a:ext cx="452650" cy="52951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331943" y="1357261"/>
        <a:ext cx="316855" cy="317709"/>
      </dsp:txXfrm>
    </dsp:sp>
    <dsp:sp modelId="{2750983A-692F-47D3-9EB5-348C9D006A19}">
      <dsp:nvSpPr>
        <dsp:cNvPr id="0" name=""/>
        <dsp:cNvSpPr/>
      </dsp:nvSpPr>
      <dsp:spPr>
        <a:xfrm>
          <a:off x="8972486" y="125874"/>
          <a:ext cx="2135143" cy="278048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a:ea typeface="Calibri"/>
              <a:cs typeface="Calibri"/>
            </a:rPr>
            <a:t>Instead of a broad scope, selective weighting in resilient industries like special machinery or infrastructure stocks allows for upside while mitigating risk.</a:t>
          </a:r>
          <a:endParaRPr lang="en-US" sz="1800" kern="1200"/>
        </a:p>
      </dsp:txBody>
      <dsp:txXfrm>
        <a:off x="9035022" y="188410"/>
        <a:ext cx="2010071" cy="26554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0.83562</cdr:x>
      <cdr:y>0.81483</cdr:y>
    </cdr:from>
    <cdr:to>
      <cdr:x>0.86883</cdr:x>
      <cdr:y>0.909</cdr:y>
    </cdr:to>
    <cdr:sp macro="" textlink="">
      <cdr:nvSpPr>
        <cdr:cNvPr id="2" name="TextBox 1">
          <a:extLst xmlns:a="http://schemas.openxmlformats.org/drawingml/2006/main">
            <a:ext uri="{FF2B5EF4-FFF2-40B4-BE49-F238E27FC236}">
              <a16:creationId xmlns:a16="http://schemas.microsoft.com/office/drawing/2014/main" id="{72909A75-AD8C-D6FE-5A88-C49E8FA966A2}"/>
            </a:ext>
          </a:extLst>
        </cdr:cNvPr>
        <cdr:cNvSpPr txBox="1"/>
      </cdr:nvSpPr>
      <cdr:spPr>
        <a:xfrm xmlns:a="http://schemas.openxmlformats.org/drawingml/2006/main">
          <a:off x="4648199" y="2922453"/>
          <a:ext cx="184722" cy="337739"/>
        </a:xfrm>
        <a:prstGeom xmlns:a="http://schemas.openxmlformats.org/drawingml/2006/main" prst="rect">
          <a:avLst/>
        </a:prstGeom>
        <a:noFill xmlns:a="http://schemas.openxmlformats.org/drawingml/2006/main"/>
        <a:ln xmlns:a="http://schemas.openxmlformats.org/drawingml/2006/main">
          <a:solidFill>
            <a:schemeClr val="bg2"/>
          </a:solidFill>
        </a:ln>
      </cdr:spPr>
      <cdr:txBody>
        <a:bodyPr xmlns:a="http://schemas.openxmlformats.org/drawingml/2006/main" vertOverflow="clip" wrap="square" rtlCol="0" anchor="ctr" anchorCtr="1">
          <a:spAutoFit/>
        </a:bodyPr>
        <a:lstStyle xmlns:a="http://schemas.openxmlformats.org/drawingml/2006/main"/>
        <a:p xmlns:a="http://schemas.openxmlformats.org/drawingml/2006/main">
          <a:endParaRPr lang="en-US" sz="1100" kern="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0.7141</cdr:x>
      <cdr:y>0.70818</cdr:y>
    </cdr:from>
    <cdr:to>
      <cdr:x>0.95179</cdr:x>
      <cdr:y>0.794</cdr:y>
    </cdr:to>
    <cdr:sp macro="" textlink="">
      <cdr:nvSpPr>
        <cdr:cNvPr id="2" name="TextBox 1">
          <a:extLst xmlns:a="http://schemas.openxmlformats.org/drawingml/2006/main">
            <a:ext uri="{FF2B5EF4-FFF2-40B4-BE49-F238E27FC236}">
              <a16:creationId xmlns:a16="http://schemas.microsoft.com/office/drawing/2014/main" id="{B273F531-1328-4B5E-2C31-0CA51AA54B09}"/>
            </a:ext>
          </a:extLst>
        </cdr:cNvPr>
        <cdr:cNvSpPr txBox="1"/>
      </cdr:nvSpPr>
      <cdr:spPr>
        <a:xfrm xmlns:a="http://schemas.openxmlformats.org/drawingml/2006/main">
          <a:off x="3972227" y="2539963"/>
          <a:ext cx="1322173" cy="307777"/>
        </a:xfrm>
        <a:prstGeom xmlns:a="http://schemas.openxmlformats.org/drawingml/2006/main" prst="rect">
          <a:avLst/>
        </a:prstGeom>
        <a:noFill xmlns:a="http://schemas.openxmlformats.org/drawingml/2006/main"/>
        <a:ln xmlns:a="http://schemas.openxmlformats.org/drawingml/2006/main">
          <a:solidFill>
            <a:schemeClr val="bg2"/>
          </a:solidFill>
        </a:ln>
      </cdr:spPr>
      <cdr:txBody>
        <a:bodyPr xmlns:a="http://schemas.openxmlformats.org/drawingml/2006/main" vertOverflow="clip" wrap="square" rtlCol="0" anchor="ctr" anchorCtr="1">
          <a:spAutoFit/>
        </a:bodyPr>
        <a:lstStyle xmlns:a="http://schemas.openxmlformats.org/drawingml/2006/main"/>
        <a:p xmlns:a="http://schemas.openxmlformats.org/drawingml/2006/main">
          <a:r>
            <a:rPr lang="en-US" sz="1400" kern="1200" dirty="0">
              <a:solidFill>
                <a:schemeClr val="tx1"/>
              </a:solidFill>
            </a:rPr>
            <a:t>Adj R</a:t>
          </a:r>
          <a:r>
            <a:rPr lang="en-US" sz="1400" kern="1200" baseline="30000" dirty="0">
              <a:solidFill>
                <a:schemeClr val="tx1"/>
              </a:solidFill>
            </a:rPr>
            <a:t>2</a:t>
          </a:r>
          <a:r>
            <a:rPr lang="en-US" sz="1400" kern="1200" dirty="0">
              <a:solidFill>
                <a:schemeClr val="tx1"/>
              </a:solidFill>
            </a:rPr>
            <a:t> = .888</a:t>
          </a:r>
        </a:p>
      </cdr:txBody>
    </cdr:sp>
  </cdr:relSizeAnchor>
</c:userShapes>
</file>

<file path=ppt/drawings/drawing3.xml><?xml version="1.0" encoding="utf-8"?>
<c:userShapes xmlns:c="http://schemas.openxmlformats.org/drawingml/2006/chart">
  <cdr:relSizeAnchor xmlns:cdr="http://schemas.openxmlformats.org/drawingml/2006/chartDrawing">
    <cdr:from>
      <cdr:x>0.72122</cdr:x>
      <cdr:y>0.70991</cdr:y>
    </cdr:from>
    <cdr:to>
      <cdr:x>0.95002</cdr:x>
      <cdr:y>0.79572</cdr:y>
    </cdr:to>
    <cdr:sp macro="" textlink="">
      <cdr:nvSpPr>
        <cdr:cNvPr id="2" name="TextBox 1">
          <a:extLst xmlns:a="http://schemas.openxmlformats.org/drawingml/2006/main">
            <a:ext uri="{FF2B5EF4-FFF2-40B4-BE49-F238E27FC236}">
              <a16:creationId xmlns:a16="http://schemas.microsoft.com/office/drawing/2014/main" id="{29A44539-93A1-141F-00CD-43E2D0FA4219}"/>
            </a:ext>
          </a:extLst>
        </cdr:cNvPr>
        <cdr:cNvSpPr txBox="1"/>
      </cdr:nvSpPr>
      <cdr:spPr>
        <a:xfrm xmlns:a="http://schemas.openxmlformats.org/drawingml/2006/main">
          <a:off x="4011828" y="2546142"/>
          <a:ext cx="1272746" cy="307777"/>
        </a:xfrm>
        <a:prstGeom xmlns:a="http://schemas.openxmlformats.org/drawingml/2006/main" prst="rect">
          <a:avLst/>
        </a:prstGeom>
        <a:noFill xmlns:a="http://schemas.openxmlformats.org/drawingml/2006/main"/>
        <a:ln xmlns:a="http://schemas.openxmlformats.org/drawingml/2006/main">
          <a:solidFill>
            <a:schemeClr val="bg2"/>
          </a:solidFill>
        </a:ln>
      </cdr:spPr>
      <cdr:txBody>
        <a:bodyPr xmlns:a="http://schemas.openxmlformats.org/drawingml/2006/main" vertOverflow="clip" wrap="square" rtlCol="0" anchor="ctr" anchorCtr="1">
          <a:spAutoFit/>
        </a:bodyPr>
        <a:lstStyle xmlns:a="http://schemas.openxmlformats.org/drawingml/2006/main"/>
        <a:p xmlns:a="http://schemas.openxmlformats.org/drawingml/2006/main">
          <a:r>
            <a:rPr lang="en-US" sz="1400" kern="1200" dirty="0">
              <a:solidFill>
                <a:schemeClr val="tx1"/>
              </a:solidFill>
            </a:rPr>
            <a:t>Adj R</a:t>
          </a:r>
          <a:r>
            <a:rPr lang="en-US" sz="1400" kern="1200" baseline="30000" dirty="0">
              <a:solidFill>
                <a:schemeClr val="tx1"/>
              </a:solidFill>
            </a:rPr>
            <a:t>2</a:t>
          </a:r>
          <a:r>
            <a:rPr lang="en-US" sz="1400" kern="1200" dirty="0">
              <a:solidFill>
                <a:schemeClr val="tx1"/>
              </a:solidFill>
            </a:rPr>
            <a:t> = .689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3/18/2025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3/18/2025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everyone! This is our presentation on the Industrials sector recommendation. I'll start by introducing the team, beginning with myself—my name is Manav Jain.</a:t>
            </a:r>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4382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138079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E6389-F3A2-1ED0-0208-F2AB434663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68FB2-46B6-6A40-DED7-BCEA703F2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E764C-2EA6-EF84-22D3-7241428F76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551E1C-BB91-E47E-4AA7-DD80C70506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58526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BE439-5DE7-C482-D01C-EC9434E45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245E0-3D8C-FA21-0493-E95D3159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B8553F-2CC2-05A3-4A7E-2FA59D7ADE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7AA536-0D7E-66E0-05F1-6E97433A52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82320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4EA59-59A2-FF21-D49C-485E775E0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16922-B5B4-0523-659E-D1528AB96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C41D5-9E74-3873-6B61-998AE8BE4B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4EB1FF-4E0F-CE3E-6D1B-91078A9C98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49620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our analysis, here’s our recommendation. While the Industrials sector has shown relative stability, it continues to lag behind the S&amp;P 500 in key financial metrics like revenue growth and margins. Furthermore, the sector’s mid-to-late cycle positioning brings potential headwinds, even with expected GDP growth. Given that the SIM portfolio is already </a:t>
            </a:r>
            <a:r>
              <a:rPr lang="en-US" b="1"/>
              <a:t>overweight</a:t>
            </a:r>
            <a:r>
              <a:rPr lang="en-US"/>
              <a:t> in Industrials at </a:t>
            </a:r>
            <a:r>
              <a:rPr lang="en-US" b="1"/>
              <a:t>9.66%</a:t>
            </a:r>
            <a:r>
              <a:rPr lang="en-US"/>
              <a:t> compared to the </a:t>
            </a:r>
            <a:r>
              <a:rPr lang="en-US" b="1"/>
              <a:t>8.13%</a:t>
            </a:r>
            <a:r>
              <a:rPr lang="en-US"/>
              <a:t> weighting in the S&amp;P 500, a slight reduction in exposure could be beneficial. Instead of broad exposure, we recommend a </a:t>
            </a:r>
            <a:r>
              <a:rPr lang="en-US" b="1"/>
              <a:t>more selective approach</a:t>
            </a:r>
            <a:r>
              <a:rPr lang="en-US"/>
              <a:t>, focusing on resilient industries like </a:t>
            </a:r>
            <a:r>
              <a:rPr lang="en-US" b="1"/>
              <a:t>specialized machinery or infrastructure stocks. Adding to positions in CAT or Honeywell and being cautious with other Industrial companies could </a:t>
            </a:r>
            <a:r>
              <a:rPr lang="en-US"/>
              <a:t>provide upside while managing risk</a:t>
            </a:r>
            <a:endParaRPr lang="en-US" b="1"/>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F93199CD-3E1B-4AE6-990F-76F925F5EA9F}" type="slidenum">
              <a:rPr lang="en-US"/>
              <a:t>22</a:t>
            </a:fld>
            <a:endParaRPr lang="en-US"/>
          </a:p>
        </p:txBody>
      </p:sp>
    </p:spTree>
    <p:extLst>
      <p:ext uri="{BB962C8B-B14F-4D97-AF65-F5344CB8AC3E}">
        <p14:creationId xmlns:p14="http://schemas.microsoft.com/office/powerpoint/2010/main" val="824031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4984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have a graph comparing the Industrials sector’s market cap against other sectors within the S&amp;P 500, expressed as a percentage. It also shows the sector weightings in the SIM portfolio relative to the index. In some cases, like Financials, both the SIM and the index have similar weightings, whereas in IT, the SIM is underweight. For Industrials, however, the SIM is overweight, which is the key discrepancy we will analyze.</a:t>
            </a:r>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29754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Diving deeper into the sector, the key leaders become clear. The largest Industrials by market cap include GE, Caterpillar, RTX, Union Pacific, and Honeywell. I’ve also included an honorable mention—Lockheed Martin—because, as we’ll see on the next slide, they play a major role in the cash flow-heavy Aerospace &amp; Defense industry.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5324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breaks down the industries that exist within the Industrials sector. As we can see, the three largest industries are Machinery, Aerospace &amp; Defense, and Ground Transportation. Machinery leads at around 20%, driven by heavy equipment manufacturers like Caterpillar, who are essential to mining and infrastructure projects. Aerospace &amp; Defense follows at around 15%, supported by companies like Lockheed Martin and RTX, which benefit from government contracts and defense spending. Ground Transportation accounts for about 11%, reflecting the importance of rail and freight services, with Union Pacific as a key player in this space. Now, let’s take a look at how these industries contribute to the sector’s overall returns.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F93199CD-3E1B-4AE6-990F-76F925F5EA9F}" type="slidenum">
              <a:rPr lang="en-US"/>
              <a:t>4</a:t>
            </a:fld>
            <a:endParaRPr lang="en-US"/>
          </a:p>
        </p:txBody>
      </p:sp>
    </p:spTree>
    <p:extLst>
      <p:ext uri="{BB962C8B-B14F-4D97-AF65-F5344CB8AC3E}">
        <p14:creationId xmlns:p14="http://schemas.microsoft.com/office/powerpoint/2010/main" val="3513268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at year-to-date returns, the Industrials sector has outperformed the broader S&amp;P 500. Industrials are down </a:t>
            </a:r>
            <a:r>
              <a:rPr lang="en-US" b="1"/>
              <a:t>-0.74%</a:t>
            </a:r>
            <a:r>
              <a:rPr lang="en-US"/>
              <a:t>, while the S&amp;P 500 has declined </a:t>
            </a:r>
            <a:r>
              <a:rPr lang="en-US" b="1"/>
              <a:t>-4.13%</a:t>
            </a:r>
            <a:r>
              <a:rPr lang="en-US"/>
              <a:t>. This relative strength highlights the sector’s ability to hold up better during market downturns, likely due to its exposure to more defensive industries like Aerospace &amp; Defense. Additionally, Industrials tend to play a crucial role in </a:t>
            </a:r>
            <a:r>
              <a:rPr lang="en-US" b="1"/>
              <a:t>economic cycles</a:t>
            </a:r>
            <a:r>
              <a:rPr lang="en-US"/>
              <a:t> and benefit from </a:t>
            </a:r>
            <a:r>
              <a:rPr lang="en-US" b="1"/>
              <a:t>infrastructure demand</a:t>
            </a:r>
            <a:r>
              <a:rPr lang="en-US"/>
              <a:t>, which provides stability even in uncertain conditions. Note that since we are still in the first quarter, YTD and QTD returns are the same. Now, I will pass it on to Carter to do the business analysis.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F93199CD-3E1B-4AE6-990F-76F925F5EA9F}" type="slidenum">
              <a:rPr lang="en-US"/>
              <a:t>5</a:t>
            </a:fld>
            <a:endParaRPr lang="en-US"/>
          </a:p>
        </p:txBody>
      </p:sp>
    </p:spTree>
    <p:extLst>
      <p:ext uri="{BB962C8B-B14F-4D97-AF65-F5344CB8AC3E}">
        <p14:creationId xmlns:p14="http://schemas.microsoft.com/office/powerpoint/2010/main" val="2207552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40774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385161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3466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33788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79F1F0E-8DF0-62EB-B3C8-C6E1AEA0259F}"/>
              </a:ext>
            </a:extLst>
          </p:cNvPr>
          <p:cNvGrpSpPr/>
          <p:nvPr userDrawn="1"/>
        </p:nvGrpSpPr>
        <p:grpSpPr>
          <a:xfrm>
            <a:off x="455612" y="830375"/>
            <a:ext cx="11353797" cy="360893"/>
            <a:chOff x="455612" y="830374"/>
            <a:chExt cx="11353797" cy="551233"/>
          </a:xfrm>
          <a:gradFill>
            <a:gsLst>
              <a:gs pos="0">
                <a:schemeClr val="bg2"/>
              </a:gs>
              <a:gs pos="100000">
                <a:schemeClr val="bg2">
                  <a:lumMod val="90000"/>
                  <a:lumOff val="10000"/>
                </a:schemeClr>
              </a:gs>
            </a:gsLst>
            <a:lin ang="16200000" scaled="1"/>
          </a:gradFill>
        </p:grpSpPr>
        <p:sp>
          <p:nvSpPr>
            <p:cNvPr id="32" name="Parallelogram 31">
              <a:extLst>
                <a:ext uri="{FF2B5EF4-FFF2-40B4-BE49-F238E27FC236}">
                  <a16:creationId xmlns:a16="http://schemas.microsoft.com/office/drawing/2014/main" id="{24CC1C1D-653F-14A0-54A0-6492ABCC273D}"/>
                </a:ext>
              </a:extLst>
            </p:cNvPr>
            <p:cNvSpPr/>
            <p:nvPr/>
          </p:nvSpPr>
          <p:spPr>
            <a:xfrm>
              <a:off x="4556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3" name="Parallelogram 32">
              <a:extLst>
                <a:ext uri="{FF2B5EF4-FFF2-40B4-BE49-F238E27FC236}">
                  <a16:creationId xmlns:a16="http://schemas.microsoft.com/office/drawing/2014/main" id="{92049B2C-54AB-505F-2572-7CD19C3D968A}"/>
                </a:ext>
              </a:extLst>
            </p:cNvPr>
            <p:cNvSpPr/>
            <p:nvPr/>
          </p:nvSpPr>
          <p:spPr>
            <a:xfrm>
              <a:off x="1191949"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E23FD261-2FDC-1CD9-A732-906B64F405AB}"/>
                </a:ext>
              </a:extLst>
            </p:cNvPr>
            <p:cNvSpPr/>
            <p:nvPr/>
          </p:nvSpPr>
          <p:spPr>
            <a:xfrm>
              <a:off x="1953949"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5" name="Parallelogram 34">
              <a:extLst>
                <a:ext uri="{FF2B5EF4-FFF2-40B4-BE49-F238E27FC236}">
                  <a16:creationId xmlns:a16="http://schemas.microsoft.com/office/drawing/2014/main" id="{B90AE363-FA57-0E86-3B4F-5E0A0806185D}"/>
                </a:ext>
              </a:extLst>
            </p:cNvPr>
            <p:cNvSpPr/>
            <p:nvPr/>
          </p:nvSpPr>
          <p:spPr>
            <a:xfrm>
              <a:off x="269910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4137775E-DBE1-BA92-6BCD-E9944273E622}"/>
                </a:ext>
              </a:extLst>
            </p:cNvPr>
            <p:cNvSpPr/>
            <p:nvPr/>
          </p:nvSpPr>
          <p:spPr>
            <a:xfrm>
              <a:off x="34274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7" name="Parallelogram 36">
              <a:extLst>
                <a:ext uri="{FF2B5EF4-FFF2-40B4-BE49-F238E27FC236}">
                  <a16:creationId xmlns:a16="http://schemas.microsoft.com/office/drawing/2014/main" id="{969524EC-636E-4802-109E-EE71B9D4EB96}"/>
                </a:ext>
              </a:extLst>
            </p:cNvPr>
            <p:cNvSpPr/>
            <p:nvPr/>
          </p:nvSpPr>
          <p:spPr>
            <a:xfrm>
              <a:off x="41894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8" name="Parallelogram 37">
              <a:extLst>
                <a:ext uri="{FF2B5EF4-FFF2-40B4-BE49-F238E27FC236}">
                  <a16:creationId xmlns:a16="http://schemas.microsoft.com/office/drawing/2014/main" id="{A03E2BFD-896B-BEC0-29BD-917248BCC6E8}"/>
                </a:ext>
              </a:extLst>
            </p:cNvPr>
            <p:cNvSpPr/>
            <p:nvPr/>
          </p:nvSpPr>
          <p:spPr>
            <a:xfrm>
              <a:off x="497526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849527DE-31CB-858E-9758-616F93A85AE1}"/>
                </a:ext>
              </a:extLst>
            </p:cNvPr>
            <p:cNvSpPr/>
            <p:nvPr/>
          </p:nvSpPr>
          <p:spPr>
            <a:xfrm>
              <a:off x="575631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0" name="Parallelogram 39">
              <a:extLst>
                <a:ext uri="{FF2B5EF4-FFF2-40B4-BE49-F238E27FC236}">
                  <a16:creationId xmlns:a16="http://schemas.microsoft.com/office/drawing/2014/main" id="{87C850F0-0452-2D8B-D0FC-FBB759016D05}"/>
                </a:ext>
              </a:extLst>
            </p:cNvPr>
            <p:cNvSpPr/>
            <p:nvPr/>
          </p:nvSpPr>
          <p:spPr>
            <a:xfrm>
              <a:off x="652112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11721AD6-6F30-0F58-A50E-32AF0FFCB1F9}"/>
                </a:ext>
              </a:extLst>
            </p:cNvPr>
            <p:cNvSpPr/>
            <p:nvPr/>
          </p:nvSpPr>
          <p:spPr>
            <a:xfrm>
              <a:off x="729455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2" name="Parallelogram 41">
              <a:extLst>
                <a:ext uri="{FF2B5EF4-FFF2-40B4-BE49-F238E27FC236}">
                  <a16:creationId xmlns:a16="http://schemas.microsoft.com/office/drawing/2014/main" id="{31E989A6-CA34-B2A2-552B-4FF5F76F9F40}"/>
                </a:ext>
              </a:extLst>
            </p:cNvPr>
            <p:cNvSpPr/>
            <p:nvPr/>
          </p:nvSpPr>
          <p:spPr>
            <a:xfrm>
              <a:off x="807029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3" name="Parallelogram 42">
              <a:extLst>
                <a:ext uri="{FF2B5EF4-FFF2-40B4-BE49-F238E27FC236}">
                  <a16:creationId xmlns:a16="http://schemas.microsoft.com/office/drawing/2014/main" id="{6E8597AB-CD80-E7F0-F72F-40DFF3012FC5}"/>
                </a:ext>
              </a:extLst>
            </p:cNvPr>
            <p:cNvSpPr/>
            <p:nvPr/>
          </p:nvSpPr>
          <p:spPr>
            <a:xfrm>
              <a:off x="8820828"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4" name="Parallelogram 43">
              <a:extLst>
                <a:ext uri="{FF2B5EF4-FFF2-40B4-BE49-F238E27FC236}">
                  <a16:creationId xmlns:a16="http://schemas.microsoft.com/office/drawing/2014/main" id="{B5A2B040-E43D-ED66-F37F-E956857A55FA}"/>
                </a:ext>
              </a:extLst>
            </p:cNvPr>
            <p:cNvSpPr/>
            <p:nvPr/>
          </p:nvSpPr>
          <p:spPr>
            <a:xfrm>
              <a:off x="961001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5" name="Parallelogram 44">
              <a:extLst>
                <a:ext uri="{FF2B5EF4-FFF2-40B4-BE49-F238E27FC236}">
                  <a16:creationId xmlns:a16="http://schemas.microsoft.com/office/drawing/2014/main" id="{19B8B1CB-3502-9821-3B34-67B4601C88A7}"/>
                </a:ext>
              </a:extLst>
            </p:cNvPr>
            <p:cNvSpPr/>
            <p:nvPr/>
          </p:nvSpPr>
          <p:spPr>
            <a:xfrm>
              <a:off x="1042638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6" name="Parallelogram 45">
              <a:extLst>
                <a:ext uri="{FF2B5EF4-FFF2-40B4-BE49-F238E27FC236}">
                  <a16:creationId xmlns:a16="http://schemas.microsoft.com/office/drawing/2014/main" id="{335C657D-422D-A995-B64D-619B6A571325}"/>
                </a:ext>
              </a:extLst>
            </p:cNvPr>
            <p:cNvSpPr/>
            <p:nvPr/>
          </p:nvSpPr>
          <p:spPr>
            <a:xfrm>
              <a:off x="111998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cxnSp>
        <p:nvCxnSpPr>
          <p:cNvPr id="47" name="Straight Connector 46">
            <a:extLst>
              <a:ext uri="{FF2B5EF4-FFF2-40B4-BE49-F238E27FC236}">
                <a16:creationId xmlns:a16="http://schemas.microsoft.com/office/drawing/2014/main" id="{3821D693-8EFB-0671-CF70-84C0E591B0C4}"/>
              </a:ext>
            </a:extLst>
          </p:cNvPr>
          <p:cNvCxnSpPr/>
          <p:nvPr userDrawn="1"/>
        </p:nvCxnSpPr>
        <p:spPr>
          <a:xfrm rot="10800000">
            <a:off x="455612" y="1447799"/>
            <a:ext cx="1135379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F43CFFE-3C15-DA64-2463-80330D89A4B9}"/>
              </a:ext>
            </a:extLst>
          </p:cNvPr>
          <p:cNvCxnSpPr/>
          <p:nvPr userDrawn="1"/>
        </p:nvCxnSpPr>
        <p:spPr>
          <a:xfrm rot="10800000">
            <a:off x="455612" y="1191269"/>
            <a:ext cx="1135379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7DBBBDCC-257F-24EC-27A6-227D45936C92}"/>
              </a:ext>
            </a:extLst>
          </p:cNvPr>
          <p:cNvSpPr>
            <a:spLocks noGrp="1"/>
          </p:cNvSpPr>
          <p:nvPr>
            <p:ph type="title"/>
          </p:nvPr>
        </p:nvSpPr>
        <p:spPr>
          <a:xfrm>
            <a:off x="3803904" y="1984248"/>
            <a:ext cx="8001000" cy="2359152"/>
          </a:xfrm>
        </p:spPr>
        <p:txBody>
          <a:bodyPr>
            <a:normAutofit/>
          </a:bodyPr>
          <a:lstStyle>
            <a:lvl1pPr algn="l">
              <a:defRPr sz="4400" spc="-15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3803904" y="4379976"/>
            <a:ext cx="8001000" cy="1033272"/>
          </a:xfrm>
        </p:spPr>
        <p:txBody>
          <a:bodyPr>
            <a:normAutofit/>
          </a:bodyPr>
          <a:lstStyle>
            <a:lvl1pPr marL="0" indent="0" algn="l">
              <a:spcBef>
                <a:spcPts val="0"/>
              </a:spcBef>
              <a:buNone/>
              <a:defRPr sz="1800" b="1" cap="all" spc="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5" name="Group 4">
            <a:extLst>
              <a:ext uri="{FF2B5EF4-FFF2-40B4-BE49-F238E27FC236}">
                <a16:creationId xmlns:a16="http://schemas.microsoft.com/office/drawing/2014/main" id="{9F4D3A5D-9665-1463-8327-4E15CDD4E786}"/>
              </a:ext>
            </a:extLst>
          </p:cNvPr>
          <p:cNvGrpSpPr/>
          <p:nvPr userDrawn="1"/>
        </p:nvGrpSpPr>
        <p:grpSpPr>
          <a:xfrm>
            <a:off x="982255" y="2281053"/>
            <a:ext cx="2286082" cy="2295894"/>
            <a:chOff x="982255" y="2281053"/>
            <a:chExt cx="2286082" cy="2295894"/>
          </a:xfrm>
        </p:grpSpPr>
        <p:pic>
          <p:nvPicPr>
            <p:cNvPr id="6" name="Graphic 5">
              <a:extLst>
                <a:ext uri="{FF2B5EF4-FFF2-40B4-BE49-F238E27FC236}">
                  <a16:creationId xmlns:a16="http://schemas.microsoft.com/office/drawing/2014/main" id="{B5C18144-9323-970D-DF65-B42D339F53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2255" y="2281053"/>
              <a:ext cx="2286082" cy="2295894"/>
            </a:xfrm>
            <a:prstGeom prst="rect">
              <a:avLst/>
            </a:prstGeom>
          </p:spPr>
        </p:pic>
        <p:sp>
          <p:nvSpPr>
            <p:cNvPr id="10" name="Oval 9">
              <a:extLst>
                <a:ext uri="{FF2B5EF4-FFF2-40B4-BE49-F238E27FC236}">
                  <a16:creationId xmlns:a16="http://schemas.microsoft.com/office/drawing/2014/main" id="{692D720A-50F8-524A-E72A-32B073A15EA3}"/>
                </a:ext>
              </a:extLst>
            </p:cNvPr>
            <p:cNvSpPr/>
            <p:nvPr/>
          </p:nvSpPr>
          <p:spPr>
            <a:xfrm>
              <a:off x="1793080" y="3120710"/>
              <a:ext cx="691763" cy="691763"/>
            </a:xfrm>
            <a:prstGeom prst="ellipse">
              <a:avLst/>
            </a:prstGeom>
            <a:noFill/>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cxnSp>
        <p:nvCxnSpPr>
          <p:cNvPr id="49" name="Straight Connector 48">
            <a:extLst>
              <a:ext uri="{FF2B5EF4-FFF2-40B4-BE49-F238E27FC236}">
                <a16:creationId xmlns:a16="http://schemas.microsoft.com/office/drawing/2014/main" id="{29542C9E-426B-E68F-C132-EDEAD07A758E}"/>
              </a:ext>
            </a:extLst>
          </p:cNvPr>
          <p:cNvCxnSpPr/>
          <p:nvPr userDrawn="1"/>
        </p:nvCxnSpPr>
        <p:spPr>
          <a:xfrm rot="10800000">
            <a:off x="455611" y="831038"/>
            <a:ext cx="1135379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FA1E96BB-4B51-AF19-15EA-803FCE1BCA9E}"/>
              </a:ext>
            </a:extLst>
          </p:cNvPr>
          <p:cNvGrpSpPr/>
          <p:nvPr userDrawn="1"/>
        </p:nvGrpSpPr>
        <p:grpSpPr>
          <a:xfrm>
            <a:off x="455611" y="5661786"/>
            <a:ext cx="11353797" cy="360893"/>
            <a:chOff x="455612" y="830374"/>
            <a:chExt cx="11353797" cy="551233"/>
          </a:xfrm>
          <a:gradFill>
            <a:gsLst>
              <a:gs pos="0">
                <a:schemeClr val="bg2"/>
              </a:gs>
              <a:gs pos="100000">
                <a:schemeClr val="bg2">
                  <a:lumMod val="90000"/>
                  <a:lumOff val="10000"/>
                </a:schemeClr>
              </a:gs>
            </a:gsLst>
            <a:lin ang="5400000" scaled="0"/>
          </a:gradFill>
        </p:grpSpPr>
        <p:sp>
          <p:nvSpPr>
            <p:cNvPr id="51" name="Parallelogram 50">
              <a:extLst>
                <a:ext uri="{FF2B5EF4-FFF2-40B4-BE49-F238E27FC236}">
                  <a16:creationId xmlns:a16="http://schemas.microsoft.com/office/drawing/2014/main" id="{44788C66-17F7-D9FE-31CB-95EE947F964B}"/>
                </a:ext>
              </a:extLst>
            </p:cNvPr>
            <p:cNvSpPr/>
            <p:nvPr/>
          </p:nvSpPr>
          <p:spPr>
            <a:xfrm>
              <a:off x="4556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2" name="Parallelogram 51">
              <a:extLst>
                <a:ext uri="{FF2B5EF4-FFF2-40B4-BE49-F238E27FC236}">
                  <a16:creationId xmlns:a16="http://schemas.microsoft.com/office/drawing/2014/main" id="{31B611EC-0253-A614-C481-A1FCD9B63143}"/>
                </a:ext>
              </a:extLst>
            </p:cNvPr>
            <p:cNvSpPr/>
            <p:nvPr/>
          </p:nvSpPr>
          <p:spPr>
            <a:xfrm>
              <a:off x="1191949"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3" name="Parallelogram 52">
              <a:extLst>
                <a:ext uri="{FF2B5EF4-FFF2-40B4-BE49-F238E27FC236}">
                  <a16:creationId xmlns:a16="http://schemas.microsoft.com/office/drawing/2014/main" id="{03E97C15-99B2-C628-FF01-1760B604D9C8}"/>
                </a:ext>
              </a:extLst>
            </p:cNvPr>
            <p:cNvSpPr/>
            <p:nvPr/>
          </p:nvSpPr>
          <p:spPr>
            <a:xfrm>
              <a:off x="1953949"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4" name="Parallelogram 53">
              <a:extLst>
                <a:ext uri="{FF2B5EF4-FFF2-40B4-BE49-F238E27FC236}">
                  <a16:creationId xmlns:a16="http://schemas.microsoft.com/office/drawing/2014/main" id="{2AEDCD07-A50E-9AD7-7C5F-E6A58BDF0E00}"/>
                </a:ext>
              </a:extLst>
            </p:cNvPr>
            <p:cNvSpPr/>
            <p:nvPr/>
          </p:nvSpPr>
          <p:spPr>
            <a:xfrm>
              <a:off x="269910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5" name="Parallelogram 54">
              <a:extLst>
                <a:ext uri="{FF2B5EF4-FFF2-40B4-BE49-F238E27FC236}">
                  <a16:creationId xmlns:a16="http://schemas.microsoft.com/office/drawing/2014/main" id="{2E1F0CA3-2F0D-C8C9-A26C-A94E8F9D5A6B}"/>
                </a:ext>
              </a:extLst>
            </p:cNvPr>
            <p:cNvSpPr/>
            <p:nvPr/>
          </p:nvSpPr>
          <p:spPr>
            <a:xfrm>
              <a:off x="34274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6" name="Parallelogram 55">
              <a:extLst>
                <a:ext uri="{FF2B5EF4-FFF2-40B4-BE49-F238E27FC236}">
                  <a16:creationId xmlns:a16="http://schemas.microsoft.com/office/drawing/2014/main" id="{D2E8B704-7C74-5ABD-8551-0F18687DB3AD}"/>
                </a:ext>
              </a:extLst>
            </p:cNvPr>
            <p:cNvSpPr/>
            <p:nvPr/>
          </p:nvSpPr>
          <p:spPr>
            <a:xfrm>
              <a:off x="41894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7" name="Parallelogram 56">
              <a:extLst>
                <a:ext uri="{FF2B5EF4-FFF2-40B4-BE49-F238E27FC236}">
                  <a16:creationId xmlns:a16="http://schemas.microsoft.com/office/drawing/2014/main" id="{4DD0D25B-B68E-52C8-F485-82EFD6F534D3}"/>
                </a:ext>
              </a:extLst>
            </p:cNvPr>
            <p:cNvSpPr/>
            <p:nvPr/>
          </p:nvSpPr>
          <p:spPr>
            <a:xfrm>
              <a:off x="497526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8" name="Parallelogram 57">
              <a:extLst>
                <a:ext uri="{FF2B5EF4-FFF2-40B4-BE49-F238E27FC236}">
                  <a16:creationId xmlns:a16="http://schemas.microsoft.com/office/drawing/2014/main" id="{C0F9169B-78AC-E723-9732-25A301F5157B}"/>
                </a:ext>
              </a:extLst>
            </p:cNvPr>
            <p:cNvSpPr/>
            <p:nvPr/>
          </p:nvSpPr>
          <p:spPr>
            <a:xfrm>
              <a:off x="575631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9" name="Parallelogram 58">
              <a:extLst>
                <a:ext uri="{FF2B5EF4-FFF2-40B4-BE49-F238E27FC236}">
                  <a16:creationId xmlns:a16="http://schemas.microsoft.com/office/drawing/2014/main" id="{D44E897D-3BAE-3070-F317-7B7737736385}"/>
                </a:ext>
              </a:extLst>
            </p:cNvPr>
            <p:cNvSpPr/>
            <p:nvPr/>
          </p:nvSpPr>
          <p:spPr>
            <a:xfrm>
              <a:off x="652112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0" name="Parallelogram 59">
              <a:extLst>
                <a:ext uri="{FF2B5EF4-FFF2-40B4-BE49-F238E27FC236}">
                  <a16:creationId xmlns:a16="http://schemas.microsoft.com/office/drawing/2014/main" id="{D12434D8-E614-02C4-35C5-5A8210624C5D}"/>
                </a:ext>
              </a:extLst>
            </p:cNvPr>
            <p:cNvSpPr/>
            <p:nvPr/>
          </p:nvSpPr>
          <p:spPr>
            <a:xfrm>
              <a:off x="729455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1" name="Parallelogram 60">
              <a:extLst>
                <a:ext uri="{FF2B5EF4-FFF2-40B4-BE49-F238E27FC236}">
                  <a16:creationId xmlns:a16="http://schemas.microsoft.com/office/drawing/2014/main" id="{25D0EC30-F0CD-7028-07C6-31A0A46F5687}"/>
                </a:ext>
              </a:extLst>
            </p:cNvPr>
            <p:cNvSpPr/>
            <p:nvPr/>
          </p:nvSpPr>
          <p:spPr>
            <a:xfrm>
              <a:off x="807029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2" name="Parallelogram 61">
              <a:extLst>
                <a:ext uri="{FF2B5EF4-FFF2-40B4-BE49-F238E27FC236}">
                  <a16:creationId xmlns:a16="http://schemas.microsoft.com/office/drawing/2014/main" id="{15C53FD7-0571-AFB4-76B8-C165647B0CF8}"/>
                </a:ext>
              </a:extLst>
            </p:cNvPr>
            <p:cNvSpPr/>
            <p:nvPr/>
          </p:nvSpPr>
          <p:spPr>
            <a:xfrm>
              <a:off x="8820828"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3" name="Parallelogram 62">
              <a:extLst>
                <a:ext uri="{FF2B5EF4-FFF2-40B4-BE49-F238E27FC236}">
                  <a16:creationId xmlns:a16="http://schemas.microsoft.com/office/drawing/2014/main" id="{F8C6A87F-6FA6-0F77-131A-0AE2A7E5FEBB}"/>
                </a:ext>
              </a:extLst>
            </p:cNvPr>
            <p:cNvSpPr/>
            <p:nvPr/>
          </p:nvSpPr>
          <p:spPr>
            <a:xfrm>
              <a:off x="961001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4" name="Parallelogram 63">
              <a:extLst>
                <a:ext uri="{FF2B5EF4-FFF2-40B4-BE49-F238E27FC236}">
                  <a16:creationId xmlns:a16="http://schemas.microsoft.com/office/drawing/2014/main" id="{4696A920-0DEB-EB7A-DD1B-6ECABD381673}"/>
                </a:ext>
              </a:extLst>
            </p:cNvPr>
            <p:cNvSpPr/>
            <p:nvPr/>
          </p:nvSpPr>
          <p:spPr>
            <a:xfrm>
              <a:off x="1042638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5" name="Parallelogram 64">
              <a:extLst>
                <a:ext uri="{FF2B5EF4-FFF2-40B4-BE49-F238E27FC236}">
                  <a16:creationId xmlns:a16="http://schemas.microsoft.com/office/drawing/2014/main" id="{FFD56427-82E5-DFD7-1956-AEFF3610C52D}"/>
                </a:ext>
              </a:extLst>
            </p:cNvPr>
            <p:cNvSpPr/>
            <p:nvPr/>
          </p:nvSpPr>
          <p:spPr>
            <a:xfrm>
              <a:off x="111998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965F467F-C705-E684-A579-DB2879650B17}"/>
              </a:ext>
            </a:extLst>
          </p:cNvPr>
          <p:cNvGrpSpPr/>
          <p:nvPr userDrawn="1"/>
        </p:nvGrpSpPr>
        <p:grpSpPr>
          <a:xfrm>
            <a:off x="455617" y="5410200"/>
            <a:ext cx="11353792" cy="616755"/>
            <a:chOff x="760415" y="7127111"/>
            <a:chExt cx="10286999" cy="1148707"/>
          </a:xfrm>
        </p:grpSpPr>
        <p:cxnSp>
          <p:nvCxnSpPr>
            <p:cNvPr id="67" name="Straight Connector 66">
              <a:extLst>
                <a:ext uri="{FF2B5EF4-FFF2-40B4-BE49-F238E27FC236}">
                  <a16:creationId xmlns:a16="http://schemas.microsoft.com/office/drawing/2014/main" id="{2F18B3D9-7217-BFE4-FE9A-DEDDDB26C748}"/>
                </a:ext>
              </a:extLst>
            </p:cNvPr>
            <p:cNvCxnSpPr/>
            <p:nvPr/>
          </p:nvCxnSpPr>
          <p:spPr>
            <a:xfrm>
              <a:off x="760416" y="8275818"/>
              <a:ext cx="10286997"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675D9E7-2DF6-6560-CC21-E81551E9AB0A}"/>
                </a:ext>
              </a:extLst>
            </p:cNvPr>
            <p:cNvCxnSpPr/>
            <p:nvPr/>
          </p:nvCxnSpPr>
          <p:spPr>
            <a:xfrm>
              <a:off x="760415" y="7127111"/>
              <a:ext cx="1028699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8DDEDD67-EA3D-363D-8A40-D49E5F1B4C1C}"/>
              </a:ext>
            </a:extLst>
          </p:cNvPr>
          <p:cNvCxnSpPr/>
          <p:nvPr userDrawn="1"/>
        </p:nvCxnSpPr>
        <p:spPr>
          <a:xfrm>
            <a:off x="455617" y="5666723"/>
            <a:ext cx="1135379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C55C-9AF8-EB7E-D4A4-C30E6C649772}"/>
              </a:ext>
            </a:extLst>
          </p:cNvPr>
          <p:cNvSpPr>
            <a:spLocks noGrp="1"/>
          </p:cNvSpPr>
          <p:nvPr>
            <p:ph type="title"/>
          </p:nvPr>
        </p:nvSpPr>
        <p:spPr>
          <a:xfrm>
            <a:off x="455602" y="4361688"/>
            <a:ext cx="11356848" cy="1673352"/>
          </a:xfrm>
        </p:spPr>
        <p:txBody>
          <a:bodyPr/>
          <a:lstStyle/>
          <a:p>
            <a:r>
              <a:rPr lang="en-US"/>
              <a:t>Click to edit Master title style</a:t>
            </a:r>
          </a:p>
        </p:txBody>
      </p:sp>
      <p:sp>
        <p:nvSpPr>
          <p:cNvPr id="17" name="Table Placeholder 15">
            <a:extLst>
              <a:ext uri="{FF2B5EF4-FFF2-40B4-BE49-F238E27FC236}">
                <a16:creationId xmlns:a16="http://schemas.microsoft.com/office/drawing/2014/main" id="{FA33993F-8FA8-07DB-3B69-E1A22B18849E}"/>
              </a:ext>
            </a:extLst>
          </p:cNvPr>
          <p:cNvSpPr>
            <a:spLocks noGrp="1"/>
          </p:cNvSpPr>
          <p:nvPr>
            <p:ph type="tbl" sz="quarter" idx="15"/>
          </p:nvPr>
        </p:nvSpPr>
        <p:spPr>
          <a:xfrm>
            <a:off x="455613" y="830263"/>
            <a:ext cx="5789612" cy="3532187"/>
          </a:xfrm>
        </p:spPr>
        <p:txBody>
          <a:bodyPr/>
          <a:lstStyle/>
          <a:p>
            <a:endParaRPr lang="en-US"/>
          </a:p>
        </p:txBody>
      </p:sp>
      <p:sp>
        <p:nvSpPr>
          <p:cNvPr id="12" name="Content Placeholder 40">
            <a:extLst>
              <a:ext uri="{FF2B5EF4-FFF2-40B4-BE49-F238E27FC236}">
                <a16:creationId xmlns:a16="http://schemas.microsoft.com/office/drawing/2014/main" id="{A95C8986-0A58-82D9-4156-FD62D9F187C3}"/>
              </a:ext>
            </a:extLst>
          </p:cNvPr>
          <p:cNvSpPr>
            <a:spLocks noGrp="1"/>
          </p:cNvSpPr>
          <p:nvPr>
            <p:ph sz="quarter" idx="13"/>
          </p:nvPr>
        </p:nvSpPr>
        <p:spPr>
          <a:xfrm>
            <a:off x="6675120" y="1225296"/>
            <a:ext cx="4645152" cy="2816352"/>
          </a:xfrm>
        </p:spPr>
        <p:txBody>
          <a:bodyPr anchor="t"/>
          <a:lstStyle>
            <a:lvl1pPr marL="228600" indent="-228600">
              <a:lnSpc>
                <a:spcPct val="90000"/>
              </a:lnSpc>
              <a:spcBef>
                <a:spcPts val="1800"/>
              </a:spcBef>
              <a:buFont typeface="Arial" panose="020B0604020202020204" pitchFamily="34" charset="0"/>
              <a:buChar char="•"/>
              <a:defRPr sz="1800"/>
            </a:lvl1pPr>
            <a:lvl2pPr marL="457200">
              <a:defRPr/>
            </a:lvl2pPr>
            <a:lvl3pPr marL="914400">
              <a:defRPr/>
            </a:lvl3pPr>
            <a:lvl4pPr marL="1371600">
              <a:defRPr/>
            </a:lvl4pPr>
            <a:lvl5pPr marL="1828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DC044-78B6-9932-0415-93ACBF93137F}"/>
              </a:ext>
            </a:extLst>
          </p:cNvPr>
          <p:cNvSpPr>
            <a:spLocks noGrp="1"/>
          </p:cNvSpPr>
          <p:nvPr>
            <p:ph type="dt" sz="half" idx="11"/>
          </p:nvPr>
        </p:nvSpPr>
        <p:spPr/>
        <p:txBody>
          <a:bodyPr/>
          <a:lstStyle/>
          <a:p>
            <a:r>
              <a:rPr lang="en-US"/>
              <a:t>20XX</a:t>
            </a:r>
          </a:p>
        </p:txBody>
      </p:sp>
      <p:sp>
        <p:nvSpPr>
          <p:cNvPr id="3" name="Footer Placeholder 2">
            <a:extLst>
              <a:ext uri="{FF2B5EF4-FFF2-40B4-BE49-F238E27FC236}">
                <a16:creationId xmlns:a16="http://schemas.microsoft.com/office/drawing/2014/main" id="{780965DC-0B8B-F872-935E-9D9D3721E34A}"/>
              </a:ext>
            </a:extLst>
          </p:cNvPr>
          <p:cNvSpPr>
            <a:spLocks noGrp="1"/>
          </p:cNvSpPr>
          <p:nvPr>
            <p:ph type="ftr" sz="quarter" idx="10"/>
          </p:nvPr>
        </p:nvSpPr>
        <p:spPr/>
        <p:txBody>
          <a:bodyPr/>
          <a:lstStyle/>
          <a:p>
            <a:r>
              <a:rPr lang="en-US"/>
              <a:t>Add a footer</a:t>
            </a:r>
          </a:p>
        </p:txBody>
      </p:sp>
      <p:sp>
        <p:nvSpPr>
          <p:cNvPr id="5" name="Slide Number Placeholder 4">
            <a:extLst>
              <a:ext uri="{FF2B5EF4-FFF2-40B4-BE49-F238E27FC236}">
                <a16:creationId xmlns:a16="http://schemas.microsoft.com/office/drawing/2014/main" id="{B763E988-0054-287A-6AAE-06E21E1DB796}"/>
              </a:ext>
            </a:extLst>
          </p:cNvPr>
          <p:cNvSpPr>
            <a:spLocks noGrp="1"/>
          </p:cNvSpPr>
          <p:nvPr>
            <p:ph type="sldNum" sz="quarter" idx="12"/>
          </p:nvPr>
        </p:nvSpPr>
        <p:spPr/>
        <p:txBody>
          <a:bodyPr/>
          <a:lstStyle/>
          <a:p>
            <a:fld id="{2A013F82-EE5E-44EE-A61D-E31C6657F26F}" type="slidenum">
              <a:rPr lang="en-US" smtClean="0"/>
              <a:pPr/>
              <a:t>‹#›</a:t>
            </a:fld>
            <a:endParaRPr lang="en-US"/>
          </a:p>
        </p:txBody>
      </p:sp>
      <p:cxnSp>
        <p:nvCxnSpPr>
          <p:cNvPr id="8" name="Straight Connector 7">
            <a:extLst>
              <a:ext uri="{FF2B5EF4-FFF2-40B4-BE49-F238E27FC236}">
                <a16:creationId xmlns:a16="http://schemas.microsoft.com/office/drawing/2014/main" id="{F2FFFB8A-B590-C981-BB08-04BD3554C8D7}"/>
              </a:ext>
            </a:extLst>
          </p:cNvPr>
          <p:cNvCxnSpPr>
            <a:cxnSpLocks/>
          </p:cNvCxnSpPr>
          <p:nvPr userDrawn="1"/>
        </p:nvCxnSpPr>
        <p:spPr>
          <a:xfrm>
            <a:off x="6245008" y="831037"/>
            <a:ext cx="0" cy="351236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5DF137B-3968-16D7-F0A8-AD9DD42AB975}"/>
              </a:ext>
            </a:extLst>
          </p:cNvPr>
          <p:cNvCxnSpPr>
            <a:cxnSpLocks/>
          </p:cNvCxnSpPr>
          <p:nvPr userDrawn="1"/>
        </p:nvCxnSpPr>
        <p:spPr>
          <a:xfrm>
            <a:off x="455617" y="4343400"/>
            <a:ext cx="11353787"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841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02" y="831035"/>
            <a:ext cx="11353801" cy="1609344"/>
          </a:xfrm>
        </p:spPr>
        <p:txBody>
          <a:bodyPr/>
          <a:lstStyle/>
          <a:p>
            <a:r>
              <a:rPr lang="en-US"/>
              <a:t>Click to edit Master title style</a:t>
            </a:r>
            <a:endParaRPr/>
          </a:p>
        </p:txBody>
      </p:sp>
      <p:sp>
        <p:nvSpPr>
          <p:cNvPr id="3" name="Content Placeholder 2"/>
          <p:cNvSpPr>
            <a:spLocks noGrp="1"/>
          </p:cNvSpPr>
          <p:nvPr>
            <p:ph idx="1"/>
          </p:nvPr>
        </p:nvSpPr>
        <p:spPr>
          <a:xfrm>
            <a:off x="457200" y="2441448"/>
            <a:ext cx="11356848" cy="3584448"/>
          </a:xfrm>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20XX</a:t>
            </a:r>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692176E-3B49-0477-AA91-E6395EC3F77D}"/>
              </a:ext>
            </a:extLst>
          </p:cNvPr>
          <p:cNvSpPr>
            <a:spLocks noGrp="1"/>
          </p:cNvSpPr>
          <p:nvPr>
            <p:ph type="title"/>
          </p:nvPr>
        </p:nvSpPr>
        <p:spPr>
          <a:xfrm>
            <a:off x="455602" y="831035"/>
            <a:ext cx="11353801" cy="1609344"/>
          </a:xfrm>
        </p:spPr>
        <p:txBody>
          <a:bodyPr/>
          <a:lstStyle/>
          <a:p>
            <a:r>
              <a:rPr lang="en-US"/>
              <a:t>Click to edit Master title style</a:t>
            </a:r>
            <a:endParaRPr/>
          </a:p>
        </p:txBody>
      </p:sp>
      <p:sp>
        <p:nvSpPr>
          <p:cNvPr id="13" name="Content Placeholder 40">
            <a:extLst>
              <a:ext uri="{FF2B5EF4-FFF2-40B4-BE49-F238E27FC236}">
                <a16:creationId xmlns:a16="http://schemas.microsoft.com/office/drawing/2014/main" id="{7C8F3378-EB27-AC31-6C44-8CB4DBF4C563}"/>
              </a:ext>
            </a:extLst>
          </p:cNvPr>
          <p:cNvSpPr>
            <a:spLocks noGrp="1"/>
          </p:cNvSpPr>
          <p:nvPr>
            <p:ph sz="quarter" idx="14"/>
          </p:nvPr>
        </p:nvSpPr>
        <p:spPr>
          <a:xfrm>
            <a:off x="914400" y="2971800"/>
            <a:ext cx="4645152" cy="2807208"/>
          </a:xfrm>
        </p:spPr>
        <p:txBody>
          <a:bodyPr anchor="t">
            <a:normAutofit/>
          </a:bodyPr>
          <a:lstStyle>
            <a:lvl1pPr marL="228600" indent="-228600">
              <a:lnSpc>
                <a:spcPct val="90000"/>
              </a:lnSpc>
              <a:spcBef>
                <a:spcPts val="1800"/>
              </a:spcBef>
              <a:buFont typeface="Arial" panose="020B0604020202020204" pitchFamily="34" charset="0"/>
              <a:buChar cha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0">
            <a:extLst>
              <a:ext uri="{FF2B5EF4-FFF2-40B4-BE49-F238E27FC236}">
                <a16:creationId xmlns:a16="http://schemas.microsoft.com/office/drawing/2014/main" id="{A95C8986-0A58-82D9-4156-FD62D9F187C3}"/>
              </a:ext>
            </a:extLst>
          </p:cNvPr>
          <p:cNvSpPr>
            <a:spLocks noGrp="1"/>
          </p:cNvSpPr>
          <p:nvPr>
            <p:ph sz="quarter" idx="13"/>
          </p:nvPr>
        </p:nvSpPr>
        <p:spPr>
          <a:xfrm>
            <a:off x="6784848" y="2971800"/>
            <a:ext cx="4645152" cy="2807208"/>
          </a:xfrm>
        </p:spPr>
        <p:txBody>
          <a:bodyPr anchor="t">
            <a:normAutofit/>
          </a:bodyPr>
          <a:lstStyle>
            <a:lvl1pPr marL="0" indent="0">
              <a:lnSpc>
                <a:spcPct val="90000"/>
              </a:lnSpc>
              <a:spcBef>
                <a:spcPts val="1800"/>
              </a:spcBef>
              <a:buFont typeface="Arial" panose="020B0604020202020204" pitchFamily="34" charset="0"/>
              <a:buNone/>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DC044-78B6-9932-0415-93ACBF93137F}"/>
              </a:ext>
            </a:extLst>
          </p:cNvPr>
          <p:cNvSpPr>
            <a:spLocks noGrp="1"/>
          </p:cNvSpPr>
          <p:nvPr>
            <p:ph type="dt" sz="half" idx="11"/>
          </p:nvPr>
        </p:nvSpPr>
        <p:spPr/>
        <p:txBody>
          <a:bodyPr/>
          <a:lstStyle/>
          <a:p>
            <a:r>
              <a:rPr lang="en-US"/>
              <a:t>20XX</a:t>
            </a:r>
          </a:p>
        </p:txBody>
      </p:sp>
      <p:sp>
        <p:nvSpPr>
          <p:cNvPr id="3" name="Footer Placeholder 2">
            <a:extLst>
              <a:ext uri="{FF2B5EF4-FFF2-40B4-BE49-F238E27FC236}">
                <a16:creationId xmlns:a16="http://schemas.microsoft.com/office/drawing/2014/main" id="{780965DC-0B8B-F872-935E-9D9D3721E34A}"/>
              </a:ext>
            </a:extLst>
          </p:cNvPr>
          <p:cNvSpPr>
            <a:spLocks noGrp="1"/>
          </p:cNvSpPr>
          <p:nvPr>
            <p:ph type="ftr" sz="quarter" idx="10"/>
          </p:nvPr>
        </p:nvSpPr>
        <p:spPr/>
        <p:txBody>
          <a:bodyPr/>
          <a:lstStyle/>
          <a:p>
            <a:r>
              <a:rPr lang="en-US"/>
              <a:t>Add a footer</a:t>
            </a:r>
          </a:p>
        </p:txBody>
      </p:sp>
      <p:sp>
        <p:nvSpPr>
          <p:cNvPr id="5" name="Slide Number Placeholder 4">
            <a:extLst>
              <a:ext uri="{FF2B5EF4-FFF2-40B4-BE49-F238E27FC236}">
                <a16:creationId xmlns:a16="http://schemas.microsoft.com/office/drawing/2014/main" id="{B763E988-0054-287A-6AAE-06E21E1DB796}"/>
              </a:ext>
            </a:extLst>
          </p:cNvPr>
          <p:cNvSpPr>
            <a:spLocks noGrp="1"/>
          </p:cNvSpPr>
          <p:nvPr>
            <p:ph type="sldNum" sz="quarter" idx="12"/>
          </p:nvPr>
        </p:nvSpPr>
        <p:spPr/>
        <p:txBody>
          <a:bodyPr/>
          <a:lstStyle/>
          <a:p>
            <a:fld id="{2A013F82-EE5E-44EE-A61D-E31C6657F26F}" type="slidenum">
              <a:rPr lang="en-US" smtClean="0"/>
              <a:pPr/>
              <a:t>‹#›</a:t>
            </a:fld>
            <a:endParaRPr lang="en-US"/>
          </a:p>
        </p:txBody>
      </p:sp>
      <p:cxnSp>
        <p:nvCxnSpPr>
          <p:cNvPr id="14" name="Straight Connector 13">
            <a:extLst>
              <a:ext uri="{FF2B5EF4-FFF2-40B4-BE49-F238E27FC236}">
                <a16:creationId xmlns:a16="http://schemas.microsoft.com/office/drawing/2014/main" id="{E6536B7D-E277-C256-5856-F8E6C59FC5E1}"/>
              </a:ext>
            </a:extLst>
          </p:cNvPr>
          <p:cNvCxnSpPr>
            <a:cxnSpLocks/>
          </p:cNvCxnSpPr>
          <p:nvPr userDrawn="1"/>
        </p:nvCxnSpPr>
        <p:spPr>
          <a:xfrm>
            <a:off x="455617" y="2438400"/>
            <a:ext cx="1135377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52B67A-2B44-F4A3-3DE0-514550897E7D}"/>
              </a:ext>
            </a:extLst>
          </p:cNvPr>
          <p:cNvCxnSpPr>
            <a:cxnSpLocks/>
          </p:cNvCxnSpPr>
          <p:nvPr userDrawn="1"/>
        </p:nvCxnSpPr>
        <p:spPr>
          <a:xfrm>
            <a:off x="6254104" y="2438400"/>
            <a:ext cx="0" cy="358788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159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0A84-9C58-F896-0FB0-49EBCE30672F}"/>
              </a:ext>
            </a:extLst>
          </p:cNvPr>
          <p:cNvSpPr>
            <a:spLocks noGrp="1"/>
          </p:cNvSpPr>
          <p:nvPr>
            <p:ph type="title"/>
          </p:nvPr>
        </p:nvSpPr>
        <p:spPr>
          <a:xfrm>
            <a:off x="455602" y="1197864"/>
            <a:ext cx="11353801" cy="2395728"/>
          </a:xfrm>
        </p:spPr>
        <p:txBody>
          <a:bodyPr>
            <a:normAutofit/>
          </a:bodyPr>
          <a:lstStyle>
            <a:lvl1pPr>
              <a:defRPr sz="4400">
                <a:solidFill>
                  <a:schemeClr val="tx1"/>
                </a:solidFill>
              </a:defRPr>
            </a:lvl1pPr>
          </a:lstStyle>
          <a:p>
            <a:r>
              <a:rPr lang="en-US"/>
              <a:t>Click to edit Master title style</a:t>
            </a:r>
          </a:p>
        </p:txBody>
      </p:sp>
      <p:sp>
        <p:nvSpPr>
          <p:cNvPr id="42" name="Subtitle 2">
            <a:extLst>
              <a:ext uri="{FF2B5EF4-FFF2-40B4-BE49-F238E27FC236}">
                <a16:creationId xmlns:a16="http://schemas.microsoft.com/office/drawing/2014/main" id="{478C78A5-5D77-F57C-D5EA-9FED831F9DA5}"/>
              </a:ext>
            </a:extLst>
          </p:cNvPr>
          <p:cNvSpPr>
            <a:spLocks noGrp="1"/>
          </p:cNvSpPr>
          <p:nvPr>
            <p:ph type="subTitle" idx="1"/>
          </p:nvPr>
        </p:nvSpPr>
        <p:spPr>
          <a:xfrm>
            <a:off x="457200" y="3694176"/>
            <a:ext cx="11356848" cy="1975104"/>
          </a:xfrm>
        </p:spPr>
        <p:txBody>
          <a:bodyPr>
            <a:normAutofit/>
          </a:bodyPr>
          <a:lstStyle>
            <a:lvl1pPr marL="0" indent="0" algn="ctr">
              <a:lnSpc>
                <a:spcPct val="150000"/>
              </a:lnSpc>
              <a:spcBef>
                <a:spcPts val="0"/>
              </a:spcBef>
              <a:buNone/>
              <a:defRPr sz="1800" b="1" cap="all" spc="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6" name="Group 5">
            <a:extLst>
              <a:ext uri="{FF2B5EF4-FFF2-40B4-BE49-F238E27FC236}">
                <a16:creationId xmlns:a16="http://schemas.microsoft.com/office/drawing/2014/main" id="{89272CF2-D7FA-D7DE-67B8-A8E6C0C3987C}"/>
              </a:ext>
            </a:extLst>
          </p:cNvPr>
          <p:cNvGrpSpPr/>
          <p:nvPr userDrawn="1"/>
        </p:nvGrpSpPr>
        <p:grpSpPr>
          <a:xfrm>
            <a:off x="455612" y="830375"/>
            <a:ext cx="11353797" cy="360893"/>
            <a:chOff x="455612" y="830374"/>
            <a:chExt cx="11353797" cy="551233"/>
          </a:xfrm>
          <a:gradFill>
            <a:gsLst>
              <a:gs pos="0">
                <a:schemeClr val="bg2"/>
              </a:gs>
              <a:gs pos="100000">
                <a:schemeClr val="bg2">
                  <a:lumMod val="90000"/>
                  <a:lumOff val="10000"/>
                </a:schemeClr>
              </a:gs>
            </a:gsLst>
            <a:lin ang="16200000" scaled="1"/>
          </a:gradFill>
        </p:grpSpPr>
        <p:sp>
          <p:nvSpPr>
            <p:cNvPr id="7" name="Parallelogram 6">
              <a:extLst>
                <a:ext uri="{FF2B5EF4-FFF2-40B4-BE49-F238E27FC236}">
                  <a16:creationId xmlns:a16="http://schemas.microsoft.com/office/drawing/2014/main" id="{88716FC7-1AD2-45FF-0DA3-7A1BFB1B2E07}"/>
                </a:ext>
              </a:extLst>
            </p:cNvPr>
            <p:cNvSpPr/>
            <p:nvPr/>
          </p:nvSpPr>
          <p:spPr>
            <a:xfrm>
              <a:off x="4556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Parallelogram 7">
              <a:extLst>
                <a:ext uri="{FF2B5EF4-FFF2-40B4-BE49-F238E27FC236}">
                  <a16:creationId xmlns:a16="http://schemas.microsoft.com/office/drawing/2014/main" id="{49BB50BB-555B-D492-C307-C81262E21B59}"/>
                </a:ext>
              </a:extLst>
            </p:cNvPr>
            <p:cNvSpPr/>
            <p:nvPr/>
          </p:nvSpPr>
          <p:spPr>
            <a:xfrm>
              <a:off x="1191949"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Parallelogram 8">
              <a:extLst>
                <a:ext uri="{FF2B5EF4-FFF2-40B4-BE49-F238E27FC236}">
                  <a16:creationId xmlns:a16="http://schemas.microsoft.com/office/drawing/2014/main" id="{38408CA3-CC0E-EC5C-062F-934E485268DB}"/>
                </a:ext>
              </a:extLst>
            </p:cNvPr>
            <p:cNvSpPr/>
            <p:nvPr/>
          </p:nvSpPr>
          <p:spPr>
            <a:xfrm>
              <a:off x="1953949"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Parallelogram 9">
              <a:extLst>
                <a:ext uri="{FF2B5EF4-FFF2-40B4-BE49-F238E27FC236}">
                  <a16:creationId xmlns:a16="http://schemas.microsoft.com/office/drawing/2014/main" id="{6AE5ED21-EB43-A35B-E75A-451CB583EBA9}"/>
                </a:ext>
              </a:extLst>
            </p:cNvPr>
            <p:cNvSpPr/>
            <p:nvPr/>
          </p:nvSpPr>
          <p:spPr>
            <a:xfrm>
              <a:off x="269910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Parallelogram 10">
              <a:extLst>
                <a:ext uri="{FF2B5EF4-FFF2-40B4-BE49-F238E27FC236}">
                  <a16:creationId xmlns:a16="http://schemas.microsoft.com/office/drawing/2014/main" id="{BB385C5A-30D8-0BA8-828B-AB63969F183C}"/>
                </a:ext>
              </a:extLst>
            </p:cNvPr>
            <p:cNvSpPr/>
            <p:nvPr/>
          </p:nvSpPr>
          <p:spPr>
            <a:xfrm>
              <a:off x="34274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Parallelogram 11">
              <a:extLst>
                <a:ext uri="{FF2B5EF4-FFF2-40B4-BE49-F238E27FC236}">
                  <a16:creationId xmlns:a16="http://schemas.microsoft.com/office/drawing/2014/main" id="{B64D7533-0D81-28B1-5BCE-B377A69CCB70}"/>
                </a:ext>
              </a:extLst>
            </p:cNvPr>
            <p:cNvSpPr/>
            <p:nvPr/>
          </p:nvSpPr>
          <p:spPr>
            <a:xfrm>
              <a:off x="41894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Parallelogram 12">
              <a:extLst>
                <a:ext uri="{FF2B5EF4-FFF2-40B4-BE49-F238E27FC236}">
                  <a16:creationId xmlns:a16="http://schemas.microsoft.com/office/drawing/2014/main" id="{F999CAC2-3805-7790-0D5B-1C0C560FC393}"/>
                </a:ext>
              </a:extLst>
            </p:cNvPr>
            <p:cNvSpPr/>
            <p:nvPr/>
          </p:nvSpPr>
          <p:spPr>
            <a:xfrm>
              <a:off x="497526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Parallelogram 13">
              <a:extLst>
                <a:ext uri="{FF2B5EF4-FFF2-40B4-BE49-F238E27FC236}">
                  <a16:creationId xmlns:a16="http://schemas.microsoft.com/office/drawing/2014/main" id="{C5745A4C-04EE-2733-6012-D36B5BBBF398}"/>
                </a:ext>
              </a:extLst>
            </p:cNvPr>
            <p:cNvSpPr/>
            <p:nvPr/>
          </p:nvSpPr>
          <p:spPr>
            <a:xfrm>
              <a:off x="575631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Parallelogram 14">
              <a:extLst>
                <a:ext uri="{FF2B5EF4-FFF2-40B4-BE49-F238E27FC236}">
                  <a16:creationId xmlns:a16="http://schemas.microsoft.com/office/drawing/2014/main" id="{AC857CED-E2E1-89D2-A39D-654ACE08A93B}"/>
                </a:ext>
              </a:extLst>
            </p:cNvPr>
            <p:cNvSpPr/>
            <p:nvPr/>
          </p:nvSpPr>
          <p:spPr>
            <a:xfrm>
              <a:off x="652112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Parallelogram 15">
              <a:extLst>
                <a:ext uri="{FF2B5EF4-FFF2-40B4-BE49-F238E27FC236}">
                  <a16:creationId xmlns:a16="http://schemas.microsoft.com/office/drawing/2014/main" id="{39393802-381E-135F-4932-F69B44996A89}"/>
                </a:ext>
              </a:extLst>
            </p:cNvPr>
            <p:cNvSpPr/>
            <p:nvPr/>
          </p:nvSpPr>
          <p:spPr>
            <a:xfrm>
              <a:off x="729455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Parallelogram 16">
              <a:extLst>
                <a:ext uri="{FF2B5EF4-FFF2-40B4-BE49-F238E27FC236}">
                  <a16:creationId xmlns:a16="http://schemas.microsoft.com/office/drawing/2014/main" id="{B4B70FE7-D13E-6BF8-0263-5DC35765D060}"/>
                </a:ext>
              </a:extLst>
            </p:cNvPr>
            <p:cNvSpPr/>
            <p:nvPr/>
          </p:nvSpPr>
          <p:spPr>
            <a:xfrm>
              <a:off x="807029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Parallelogram 17">
              <a:extLst>
                <a:ext uri="{FF2B5EF4-FFF2-40B4-BE49-F238E27FC236}">
                  <a16:creationId xmlns:a16="http://schemas.microsoft.com/office/drawing/2014/main" id="{42E69ACE-9D4F-1BC1-3813-E4A8B8D3DC28}"/>
                </a:ext>
              </a:extLst>
            </p:cNvPr>
            <p:cNvSpPr/>
            <p:nvPr/>
          </p:nvSpPr>
          <p:spPr>
            <a:xfrm>
              <a:off x="8820828"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Parallelogram 18">
              <a:extLst>
                <a:ext uri="{FF2B5EF4-FFF2-40B4-BE49-F238E27FC236}">
                  <a16:creationId xmlns:a16="http://schemas.microsoft.com/office/drawing/2014/main" id="{F56F1340-0F67-BC41-CE24-7A6D858FB09F}"/>
                </a:ext>
              </a:extLst>
            </p:cNvPr>
            <p:cNvSpPr/>
            <p:nvPr/>
          </p:nvSpPr>
          <p:spPr>
            <a:xfrm>
              <a:off x="961001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Parallelogram 19">
              <a:extLst>
                <a:ext uri="{FF2B5EF4-FFF2-40B4-BE49-F238E27FC236}">
                  <a16:creationId xmlns:a16="http://schemas.microsoft.com/office/drawing/2014/main" id="{F982964F-E8E0-48A7-63EE-30E110ED9895}"/>
                </a:ext>
              </a:extLst>
            </p:cNvPr>
            <p:cNvSpPr/>
            <p:nvPr/>
          </p:nvSpPr>
          <p:spPr>
            <a:xfrm>
              <a:off x="1042638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Parallelogram 20">
              <a:extLst>
                <a:ext uri="{FF2B5EF4-FFF2-40B4-BE49-F238E27FC236}">
                  <a16:creationId xmlns:a16="http://schemas.microsoft.com/office/drawing/2014/main" id="{39F1912B-FF96-9C65-85DE-F7EFD9DF13EB}"/>
                </a:ext>
              </a:extLst>
            </p:cNvPr>
            <p:cNvSpPr/>
            <p:nvPr/>
          </p:nvSpPr>
          <p:spPr>
            <a:xfrm>
              <a:off x="111998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cxnSp>
        <p:nvCxnSpPr>
          <p:cNvPr id="22" name="Straight Connector 21">
            <a:extLst>
              <a:ext uri="{FF2B5EF4-FFF2-40B4-BE49-F238E27FC236}">
                <a16:creationId xmlns:a16="http://schemas.microsoft.com/office/drawing/2014/main" id="{2868CC7A-81EA-FE94-C301-81556552A481}"/>
              </a:ext>
            </a:extLst>
          </p:cNvPr>
          <p:cNvCxnSpPr/>
          <p:nvPr userDrawn="1"/>
        </p:nvCxnSpPr>
        <p:spPr>
          <a:xfrm rot="10800000">
            <a:off x="455612" y="1191269"/>
            <a:ext cx="1135379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8EC814-52EA-642A-75CD-07481ECF4273}"/>
              </a:ext>
            </a:extLst>
          </p:cNvPr>
          <p:cNvCxnSpPr/>
          <p:nvPr userDrawn="1"/>
        </p:nvCxnSpPr>
        <p:spPr>
          <a:xfrm rot="10800000">
            <a:off x="455611" y="831038"/>
            <a:ext cx="1135379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FDA2521-B0F3-5A0E-9428-0B165F691501}"/>
              </a:ext>
            </a:extLst>
          </p:cNvPr>
          <p:cNvGrpSpPr/>
          <p:nvPr userDrawn="1"/>
        </p:nvGrpSpPr>
        <p:grpSpPr>
          <a:xfrm>
            <a:off x="455595" y="5663122"/>
            <a:ext cx="11353797" cy="360893"/>
            <a:chOff x="455612" y="830374"/>
            <a:chExt cx="11353797" cy="551233"/>
          </a:xfrm>
          <a:gradFill>
            <a:gsLst>
              <a:gs pos="0">
                <a:schemeClr val="bg2"/>
              </a:gs>
              <a:gs pos="100000">
                <a:schemeClr val="bg2">
                  <a:lumMod val="90000"/>
                  <a:lumOff val="10000"/>
                </a:schemeClr>
              </a:gs>
            </a:gsLst>
            <a:lin ang="16200000" scaled="1"/>
          </a:gradFill>
        </p:grpSpPr>
        <p:sp>
          <p:nvSpPr>
            <p:cNvPr id="25" name="Parallelogram 24">
              <a:extLst>
                <a:ext uri="{FF2B5EF4-FFF2-40B4-BE49-F238E27FC236}">
                  <a16:creationId xmlns:a16="http://schemas.microsoft.com/office/drawing/2014/main" id="{FDA5A1D4-EBE7-9453-19D8-B316FAC99927}"/>
                </a:ext>
              </a:extLst>
            </p:cNvPr>
            <p:cNvSpPr/>
            <p:nvPr/>
          </p:nvSpPr>
          <p:spPr>
            <a:xfrm>
              <a:off x="4556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Parallelogram 25">
              <a:extLst>
                <a:ext uri="{FF2B5EF4-FFF2-40B4-BE49-F238E27FC236}">
                  <a16:creationId xmlns:a16="http://schemas.microsoft.com/office/drawing/2014/main" id="{71E21317-0ADC-6BF8-DFD8-DA8C9E0F0646}"/>
                </a:ext>
              </a:extLst>
            </p:cNvPr>
            <p:cNvSpPr/>
            <p:nvPr/>
          </p:nvSpPr>
          <p:spPr>
            <a:xfrm>
              <a:off x="1191949"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Parallelogram 26">
              <a:extLst>
                <a:ext uri="{FF2B5EF4-FFF2-40B4-BE49-F238E27FC236}">
                  <a16:creationId xmlns:a16="http://schemas.microsoft.com/office/drawing/2014/main" id="{1CEFF694-4FBF-F6A5-750F-30AACB3C2EB9}"/>
                </a:ext>
              </a:extLst>
            </p:cNvPr>
            <p:cNvSpPr/>
            <p:nvPr/>
          </p:nvSpPr>
          <p:spPr>
            <a:xfrm>
              <a:off x="1953949"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8" name="Parallelogram 27">
              <a:extLst>
                <a:ext uri="{FF2B5EF4-FFF2-40B4-BE49-F238E27FC236}">
                  <a16:creationId xmlns:a16="http://schemas.microsoft.com/office/drawing/2014/main" id="{75F19B0A-2C90-24E0-A63C-B8B841B832BF}"/>
                </a:ext>
              </a:extLst>
            </p:cNvPr>
            <p:cNvSpPr/>
            <p:nvPr/>
          </p:nvSpPr>
          <p:spPr>
            <a:xfrm>
              <a:off x="269910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9" name="Parallelogram 28">
              <a:extLst>
                <a:ext uri="{FF2B5EF4-FFF2-40B4-BE49-F238E27FC236}">
                  <a16:creationId xmlns:a16="http://schemas.microsoft.com/office/drawing/2014/main" id="{B2554279-F72C-5046-9E50-62272505D46D}"/>
                </a:ext>
              </a:extLst>
            </p:cNvPr>
            <p:cNvSpPr/>
            <p:nvPr/>
          </p:nvSpPr>
          <p:spPr>
            <a:xfrm>
              <a:off x="34274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Parallelogram 29">
              <a:extLst>
                <a:ext uri="{FF2B5EF4-FFF2-40B4-BE49-F238E27FC236}">
                  <a16:creationId xmlns:a16="http://schemas.microsoft.com/office/drawing/2014/main" id="{E736FAE4-B9C8-1879-59A5-D9764E11486C}"/>
                </a:ext>
              </a:extLst>
            </p:cNvPr>
            <p:cNvSpPr/>
            <p:nvPr/>
          </p:nvSpPr>
          <p:spPr>
            <a:xfrm>
              <a:off x="41894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1" name="Parallelogram 30">
              <a:extLst>
                <a:ext uri="{FF2B5EF4-FFF2-40B4-BE49-F238E27FC236}">
                  <a16:creationId xmlns:a16="http://schemas.microsoft.com/office/drawing/2014/main" id="{77BA47AA-B3DD-48A7-19BD-E8255F9B069A}"/>
                </a:ext>
              </a:extLst>
            </p:cNvPr>
            <p:cNvSpPr/>
            <p:nvPr/>
          </p:nvSpPr>
          <p:spPr>
            <a:xfrm>
              <a:off x="497526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Parallelogram 31">
              <a:extLst>
                <a:ext uri="{FF2B5EF4-FFF2-40B4-BE49-F238E27FC236}">
                  <a16:creationId xmlns:a16="http://schemas.microsoft.com/office/drawing/2014/main" id="{88FC8D71-7679-D51D-AA45-16338DBF0DA2}"/>
                </a:ext>
              </a:extLst>
            </p:cNvPr>
            <p:cNvSpPr/>
            <p:nvPr/>
          </p:nvSpPr>
          <p:spPr>
            <a:xfrm>
              <a:off x="575631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 name="Parallelogram 32">
              <a:extLst>
                <a:ext uri="{FF2B5EF4-FFF2-40B4-BE49-F238E27FC236}">
                  <a16:creationId xmlns:a16="http://schemas.microsoft.com/office/drawing/2014/main" id="{33BC4D85-8499-C4DE-84DC-80193602AB2A}"/>
                </a:ext>
              </a:extLst>
            </p:cNvPr>
            <p:cNvSpPr/>
            <p:nvPr/>
          </p:nvSpPr>
          <p:spPr>
            <a:xfrm>
              <a:off x="652112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Parallelogram 33">
              <a:extLst>
                <a:ext uri="{FF2B5EF4-FFF2-40B4-BE49-F238E27FC236}">
                  <a16:creationId xmlns:a16="http://schemas.microsoft.com/office/drawing/2014/main" id="{95C1B48A-2A95-F0D4-AC65-178A56B43F86}"/>
                </a:ext>
              </a:extLst>
            </p:cNvPr>
            <p:cNvSpPr/>
            <p:nvPr/>
          </p:nvSpPr>
          <p:spPr>
            <a:xfrm>
              <a:off x="729455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 name="Parallelogram 34">
              <a:extLst>
                <a:ext uri="{FF2B5EF4-FFF2-40B4-BE49-F238E27FC236}">
                  <a16:creationId xmlns:a16="http://schemas.microsoft.com/office/drawing/2014/main" id="{8D2245DE-C317-FF60-ABBF-D0CFE4A503FF}"/>
                </a:ext>
              </a:extLst>
            </p:cNvPr>
            <p:cNvSpPr/>
            <p:nvPr/>
          </p:nvSpPr>
          <p:spPr>
            <a:xfrm>
              <a:off x="807029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Parallelogram 35">
              <a:extLst>
                <a:ext uri="{FF2B5EF4-FFF2-40B4-BE49-F238E27FC236}">
                  <a16:creationId xmlns:a16="http://schemas.microsoft.com/office/drawing/2014/main" id="{460B9A58-26A4-E15F-753D-DA3847B46512}"/>
                </a:ext>
              </a:extLst>
            </p:cNvPr>
            <p:cNvSpPr/>
            <p:nvPr/>
          </p:nvSpPr>
          <p:spPr>
            <a:xfrm>
              <a:off x="8820828"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Parallelogram 36">
              <a:extLst>
                <a:ext uri="{FF2B5EF4-FFF2-40B4-BE49-F238E27FC236}">
                  <a16:creationId xmlns:a16="http://schemas.microsoft.com/office/drawing/2014/main" id="{B965DC43-1BBE-B7DA-93C1-F920AB125B24}"/>
                </a:ext>
              </a:extLst>
            </p:cNvPr>
            <p:cNvSpPr/>
            <p:nvPr/>
          </p:nvSpPr>
          <p:spPr>
            <a:xfrm>
              <a:off x="961001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8" name="Parallelogram 37">
              <a:extLst>
                <a:ext uri="{FF2B5EF4-FFF2-40B4-BE49-F238E27FC236}">
                  <a16:creationId xmlns:a16="http://schemas.microsoft.com/office/drawing/2014/main" id="{B2B05D8B-37A7-2CDF-5C37-B108920566C8}"/>
                </a:ext>
              </a:extLst>
            </p:cNvPr>
            <p:cNvSpPr/>
            <p:nvPr/>
          </p:nvSpPr>
          <p:spPr>
            <a:xfrm>
              <a:off x="1042638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Parallelogram 38">
              <a:extLst>
                <a:ext uri="{FF2B5EF4-FFF2-40B4-BE49-F238E27FC236}">
                  <a16:creationId xmlns:a16="http://schemas.microsoft.com/office/drawing/2014/main" id="{0BA82473-BACD-58B4-E315-83013BECB612}"/>
                </a:ext>
              </a:extLst>
            </p:cNvPr>
            <p:cNvSpPr/>
            <p:nvPr/>
          </p:nvSpPr>
          <p:spPr>
            <a:xfrm>
              <a:off x="111998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cxnSp>
        <p:nvCxnSpPr>
          <p:cNvPr id="40" name="Straight Connector 39">
            <a:extLst>
              <a:ext uri="{FF2B5EF4-FFF2-40B4-BE49-F238E27FC236}">
                <a16:creationId xmlns:a16="http://schemas.microsoft.com/office/drawing/2014/main" id="{FAF3E19B-FA9C-5C38-6BCD-CE9C1DB196D3}"/>
              </a:ext>
            </a:extLst>
          </p:cNvPr>
          <p:cNvCxnSpPr/>
          <p:nvPr userDrawn="1"/>
        </p:nvCxnSpPr>
        <p:spPr>
          <a:xfrm>
            <a:off x="455617" y="5666723"/>
            <a:ext cx="1135379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B6CEBD1-73E3-AFFD-B18B-C563A5DDFBAB}"/>
              </a:ext>
            </a:extLst>
          </p:cNvPr>
          <p:cNvCxnSpPr/>
          <p:nvPr userDrawn="1"/>
        </p:nvCxnSpPr>
        <p:spPr>
          <a:xfrm>
            <a:off x="455618" y="6026955"/>
            <a:ext cx="1135379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983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E7153E3-4FAF-5038-3E06-59C31F3C1FB3}"/>
              </a:ext>
            </a:extLst>
          </p:cNvPr>
          <p:cNvGrpSpPr/>
          <p:nvPr userDrawn="1"/>
        </p:nvGrpSpPr>
        <p:grpSpPr>
          <a:xfrm>
            <a:off x="456096" y="825273"/>
            <a:ext cx="5812452" cy="1469999"/>
            <a:chOff x="457033" y="830370"/>
            <a:chExt cx="5812452" cy="2065186"/>
          </a:xfrm>
        </p:grpSpPr>
        <p:grpSp>
          <p:nvGrpSpPr>
            <p:cNvPr id="7" name="Group 6">
              <a:extLst>
                <a:ext uri="{FF2B5EF4-FFF2-40B4-BE49-F238E27FC236}">
                  <a16:creationId xmlns:a16="http://schemas.microsoft.com/office/drawing/2014/main" id="{47E83417-C739-7E6A-1A1E-66C3A939437F}"/>
                </a:ext>
              </a:extLst>
            </p:cNvPr>
            <p:cNvGrpSpPr/>
            <p:nvPr/>
          </p:nvGrpSpPr>
          <p:grpSpPr>
            <a:xfrm>
              <a:off x="457033" y="830370"/>
              <a:ext cx="5812452" cy="2065186"/>
              <a:chOff x="8710542" y="4028386"/>
              <a:chExt cx="5280721" cy="1876260"/>
            </a:xfrm>
          </p:grpSpPr>
          <p:sp>
            <p:nvSpPr>
              <p:cNvPr id="11" name="Parallelogram 10">
                <a:extLst>
                  <a:ext uri="{FF2B5EF4-FFF2-40B4-BE49-F238E27FC236}">
                    <a16:creationId xmlns:a16="http://schemas.microsoft.com/office/drawing/2014/main" id="{9506D605-7BD2-DBFC-DB13-E043D25FFA58}"/>
                  </a:ext>
                </a:extLst>
              </p:cNvPr>
              <p:cNvSpPr/>
              <p:nvPr/>
            </p:nvSpPr>
            <p:spPr>
              <a:xfrm>
                <a:off x="8710542" y="4045440"/>
                <a:ext cx="1522674" cy="1821960"/>
              </a:xfrm>
              <a:prstGeom prst="parallelogram">
                <a:avLst>
                  <a:gd name="adj" fmla="val 77188"/>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257EFF3-5056-A157-A797-3494AFA4704F}"/>
                  </a:ext>
                </a:extLst>
              </p:cNvPr>
              <p:cNvGrpSpPr/>
              <p:nvPr/>
            </p:nvGrpSpPr>
            <p:grpSpPr>
              <a:xfrm>
                <a:off x="8720638" y="4038595"/>
                <a:ext cx="753919" cy="1414370"/>
                <a:chOff x="8720635" y="4038595"/>
                <a:chExt cx="794638" cy="1490760"/>
              </a:xfrm>
            </p:grpSpPr>
            <p:sp>
              <p:nvSpPr>
                <p:cNvPr id="18" name="Isosceles Triangle 42">
                  <a:extLst>
                    <a:ext uri="{FF2B5EF4-FFF2-40B4-BE49-F238E27FC236}">
                      <a16:creationId xmlns:a16="http://schemas.microsoft.com/office/drawing/2014/main" id="{7A4C9B86-B935-82A0-D658-EBB7D17E7381}"/>
                    </a:ext>
                  </a:extLst>
                </p:cNvPr>
                <p:cNvSpPr/>
                <p:nvPr/>
              </p:nvSpPr>
              <p:spPr>
                <a:xfrm rot="10800000">
                  <a:off x="8720635" y="4038595"/>
                  <a:ext cx="794638" cy="1490760"/>
                </a:xfrm>
                <a:prstGeom prst="triangle">
                  <a:avLst>
                    <a:gd name="adj" fmla="val 100000"/>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9" name="Isosceles Triangle 43">
                  <a:extLst>
                    <a:ext uri="{FF2B5EF4-FFF2-40B4-BE49-F238E27FC236}">
                      <a16:creationId xmlns:a16="http://schemas.microsoft.com/office/drawing/2014/main" id="{3AF50299-1EA6-1864-EDAC-C3E6877A47C9}"/>
                    </a:ext>
                  </a:extLst>
                </p:cNvPr>
                <p:cNvSpPr/>
                <p:nvPr/>
              </p:nvSpPr>
              <p:spPr>
                <a:xfrm rot="10800000">
                  <a:off x="8728687" y="4045437"/>
                  <a:ext cx="298605" cy="494958"/>
                </a:xfrm>
                <a:prstGeom prst="triangle">
                  <a:avLst>
                    <a:gd name="adj" fmla="val 100000"/>
                  </a:avLst>
                </a:prstGeom>
                <a:solidFill>
                  <a:schemeClr val="bg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sp>
            <p:nvSpPr>
              <p:cNvPr id="13" name="Parallelogram 12">
                <a:extLst>
                  <a:ext uri="{FF2B5EF4-FFF2-40B4-BE49-F238E27FC236}">
                    <a16:creationId xmlns:a16="http://schemas.microsoft.com/office/drawing/2014/main" id="{04CF649A-DFC6-1BF8-0270-752AAA9CEDD6}"/>
                  </a:ext>
                </a:extLst>
              </p:cNvPr>
              <p:cNvSpPr/>
              <p:nvPr/>
            </p:nvSpPr>
            <p:spPr>
              <a:xfrm>
                <a:off x="9439065" y="4028386"/>
                <a:ext cx="1522674" cy="1832173"/>
              </a:xfrm>
              <a:prstGeom prst="parallelogram">
                <a:avLst>
                  <a:gd name="adj" fmla="val 77188"/>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90108786-C7D0-954D-E8A3-AF7C673DEFA1}"/>
                  </a:ext>
                </a:extLst>
              </p:cNvPr>
              <p:cNvSpPr/>
              <p:nvPr/>
            </p:nvSpPr>
            <p:spPr>
              <a:xfrm>
                <a:off x="10161561" y="4045440"/>
                <a:ext cx="1522674" cy="1821960"/>
              </a:xfrm>
              <a:prstGeom prst="parallelogram">
                <a:avLst>
                  <a:gd name="adj" fmla="val 77188"/>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C3DC63D-6304-DCBF-34B3-0EBBEC1F9065}"/>
                  </a:ext>
                </a:extLst>
              </p:cNvPr>
              <p:cNvGrpSpPr/>
              <p:nvPr/>
            </p:nvGrpSpPr>
            <p:grpSpPr>
              <a:xfrm>
                <a:off x="13172716" y="4417422"/>
                <a:ext cx="818547" cy="1487224"/>
                <a:chOff x="13190867" y="4398032"/>
                <a:chExt cx="829443" cy="1507020"/>
              </a:xfrm>
            </p:grpSpPr>
            <p:sp>
              <p:nvSpPr>
                <p:cNvPr id="16" name="Isosceles Triangle 40">
                  <a:extLst>
                    <a:ext uri="{FF2B5EF4-FFF2-40B4-BE49-F238E27FC236}">
                      <a16:creationId xmlns:a16="http://schemas.microsoft.com/office/drawing/2014/main" id="{6B52CBF4-8599-BFF2-4482-EEE46A5F9AF4}"/>
                    </a:ext>
                  </a:extLst>
                </p:cNvPr>
                <p:cNvSpPr/>
                <p:nvPr/>
              </p:nvSpPr>
              <p:spPr>
                <a:xfrm>
                  <a:off x="13190867" y="4398032"/>
                  <a:ext cx="829442" cy="1469372"/>
                </a:xfrm>
                <a:prstGeom prst="triangle">
                  <a:avLst>
                    <a:gd name="adj" fmla="val 98888"/>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7" name="Isosceles Triangle 41">
                  <a:extLst>
                    <a:ext uri="{FF2B5EF4-FFF2-40B4-BE49-F238E27FC236}">
                      <a16:creationId xmlns:a16="http://schemas.microsoft.com/office/drawing/2014/main" id="{042C9065-C8B2-7FDF-02E8-2C9F4269F51F}"/>
                    </a:ext>
                  </a:extLst>
                </p:cNvPr>
                <p:cNvSpPr/>
                <p:nvPr/>
              </p:nvSpPr>
              <p:spPr>
                <a:xfrm>
                  <a:off x="13649993" y="5186464"/>
                  <a:ext cx="370317" cy="718588"/>
                </a:xfrm>
                <a:prstGeom prst="triangle">
                  <a:avLst>
                    <a:gd name="adj" fmla="val 100000"/>
                  </a:avLst>
                </a:prstGeom>
                <a:solidFill>
                  <a:schemeClr val="bg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grpSp>
        <p:sp>
          <p:nvSpPr>
            <p:cNvPr id="8" name="Parallelogram 7">
              <a:extLst>
                <a:ext uri="{FF2B5EF4-FFF2-40B4-BE49-F238E27FC236}">
                  <a16:creationId xmlns:a16="http://schemas.microsoft.com/office/drawing/2014/main" id="{7A190318-A06B-CC6B-18D2-C2B0A8150403}"/>
                </a:ext>
              </a:extLst>
            </p:cNvPr>
            <p:cNvSpPr/>
            <p:nvPr/>
          </p:nvSpPr>
          <p:spPr>
            <a:xfrm>
              <a:off x="2889209" y="849143"/>
              <a:ext cx="1675997" cy="2005419"/>
            </a:xfrm>
            <a:prstGeom prst="parallelogram">
              <a:avLst>
                <a:gd name="adj" fmla="val 77188"/>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FEEE936E-06C8-2235-5084-73FE99F4D1CA}"/>
                </a:ext>
              </a:extLst>
            </p:cNvPr>
            <p:cNvSpPr/>
            <p:nvPr/>
          </p:nvSpPr>
          <p:spPr>
            <a:xfrm>
              <a:off x="3720709" y="849143"/>
              <a:ext cx="1675997" cy="2005419"/>
            </a:xfrm>
            <a:prstGeom prst="parallelogram">
              <a:avLst>
                <a:gd name="adj" fmla="val 77188"/>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F084BE1D-78B4-6DAB-93E4-251AC62C1350}"/>
                </a:ext>
              </a:extLst>
            </p:cNvPr>
            <p:cNvSpPr/>
            <p:nvPr/>
          </p:nvSpPr>
          <p:spPr>
            <a:xfrm>
              <a:off x="4550954" y="849143"/>
              <a:ext cx="1675997" cy="2005419"/>
            </a:xfrm>
            <a:prstGeom prst="parallelogram">
              <a:avLst>
                <a:gd name="adj" fmla="val 77188"/>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EA096FF-DA4D-A343-D4C0-23DE487905E1}"/>
              </a:ext>
            </a:extLst>
          </p:cNvPr>
          <p:cNvGrpSpPr/>
          <p:nvPr userDrawn="1"/>
        </p:nvGrpSpPr>
        <p:grpSpPr>
          <a:xfrm>
            <a:off x="455611" y="4572000"/>
            <a:ext cx="5812452" cy="1469999"/>
            <a:chOff x="457033" y="830370"/>
            <a:chExt cx="5812452" cy="2065186"/>
          </a:xfrm>
        </p:grpSpPr>
        <p:grpSp>
          <p:nvGrpSpPr>
            <p:cNvPr id="21" name="Group 20">
              <a:extLst>
                <a:ext uri="{FF2B5EF4-FFF2-40B4-BE49-F238E27FC236}">
                  <a16:creationId xmlns:a16="http://schemas.microsoft.com/office/drawing/2014/main" id="{498E795A-DDAB-7E87-CB74-F3C9400DAA07}"/>
                </a:ext>
              </a:extLst>
            </p:cNvPr>
            <p:cNvGrpSpPr/>
            <p:nvPr/>
          </p:nvGrpSpPr>
          <p:grpSpPr>
            <a:xfrm>
              <a:off x="457033" y="830370"/>
              <a:ext cx="5812452" cy="2065186"/>
              <a:chOff x="8710542" y="4028386"/>
              <a:chExt cx="5280721" cy="1876260"/>
            </a:xfrm>
          </p:grpSpPr>
          <p:sp>
            <p:nvSpPr>
              <p:cNvPr id="25" name="Parallelogram 24">
                <a:extLst>
                  <a:ext uri="{FF2B5EF4-FFF2-40B4-BE49-F238E27FC236}">
                    <a16:creationId xmlns:a16="http://schemas.microsoft.com/office/drawing/2014/main" id="{2842CD96-6F19-C2E7-DB53-F591695BFBFD}"/>
                  </a:ext>
                </a:extLst>
              </p:cNvPr>
              <p:cNvSpPr/>
              <p:nvPr/>
            </p:nvSpPr>
            <p:spPr>
              <a:xfrm>
                <a:off x="8710542" y="4045440"/>
                <a:ext cx="1522674" cy="1821960"/>
              </a:xfrm>
              <a:prstGeom prst="parallelogram">
                <a:avLst>
                  <a:gd name="adj" fmla="val 77188"/>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68D220F-2EBD-A806-C9C2-3C1B91FB55A9}"/>
                  </a:ext>
                </a:extLst>
              </p:cNvPr>
              <p:cNvGrpSpPr/>
              <p:nvPr/>
            </p:nvGrpSpPr>
            <p:grpSpPr>
              <a:xfrm>
                <a:off x="8720638" y="4038595"/>
                <a:ext cx="753919" cy="1414370"/>
                <a:chOff x="8720635" y="4038595"/>
                <a:chExt cx="794638" cy="1490760"/>
              </a:xfrm>
            </p:grpSpPr>
            <p:sp>
              <p:nvSpPr>
                <p:cNvPr id="32" name="Isosceles Triangle 42">
                  <a:extLst>
                    <a:ext uri="{FF2B5EF4-FFF2-40B4-BE49-F238E27FC236}">
                      <a16:creationId xmlns:a16="http://schemas.microsoft.com/office/drawing/2014/main" id="{BB1DE0C2-5412-A76E-69E1-3A57548DA2C0}"/>
                    </a:ext>
                  </a:extLst>
                </p:cNvPr>
                <p:cNvSpPr/>
                <p:nvPr/>
              </p:nvSpPr>
              <p:spPr>
                <a:xfrm rot="10800000">
                  <a:off x="8720635" y="4038595"/>
                  <a:ext cx="794638" cy="1490760"/>
                </a:xfrm>
                <a:prstGeom prst="triangle">
                  <a:avLst>
                    <a:gd name="adj" fmla="val 100000"/>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3" name="Isosceles Triangle 43">
                  <a:extLst>
                    <a:ext uri="{FF2B5EF4-FFF2-40B4-BE49-F238E27FC236}">
                      <a16:creationId xmlns:a16="http://schemas.microsoft.com/office/drawing/2014/main" id="{3D50BC3F-930B-FB72-0B5F-CEEFA2FA8FA0}"/>
                    </a:ext>
                  </a:extLst>
                </p:cNvPr>
                <p:cNvSpPr/>
                <p:nvPr/>
              </p:nvSpPr>
              <p:spPr>
                <a:xfrm rot="10800000">
                  <a:off x="8728687" y="4045437"/>
                  <a:ext cx="298605" cy="494958"/>
                </a:xfrm>
                <a:prstGeom prst="triangle">
                  <a:avLst>
                    <a:gd name="adj" fmla="val 100000"/>
                  </a:avLst>
                </a:prstGeom>
                <a:solidFill>
                  <a:schemeClr val="bg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sp>
            <p:nvSpPr>
              <p:cNvPr id="27" name="Parallelogram 26">
                <a:extLst>
                  <a:ext uri="{FF2B5EF4-FFF2-40B4-BE49-F238E27FC236}">
                    <a16:creationId xmlns:a16="http://schemas.microsoft.com/office/drawing/2014/main" id="{F0CB9AE1-299B-0510-3AB7-F2F04AFD95EB}"/>
                  </a:ext>
                </a:extLst>
              </p:cNvPr>
              <p:cNvSpPr/>
              <p:nvPr/>
            </p:nvSpPr>
            <p:spPr>
              <a:xfrm>
                <a:off x="9439065" y="4028386"/>
                <a:ext cx="1522674" cy="1832173"/>
              </a:xfrm>
              <a:prstGeom prst="parallelogram">
                <a:avLst>
                  <a:gd name="adj" fmla="val 77188"/>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4980405C-D948-1A58-EC49-ED0B23B548AB}"/>
                  </a:ext>
                </a:extLst>
              </p:cNvPr>
              <p:cNvSpPr/>
              <p:nvPr/>
            </p:nvSpPr>
            <p:spPr>
              <a:xfrm>
                <a:off x="10161561" y="4045440"/>
                <a:ext cx="1522674" cy="1821960"/>
              </a:xfrm>
              <a:prstGeom prst="parallelogram">
                <a:avLst>
                  <a:gd name="adj" fmla="val 77188"/>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7F270D1C-3800-E1FC-9565-BFBE2F1A59EE}"/>
                  </a:ext>
                </a:extLst>
              </p:cNvPr>
              <p:cNvGrpSpPr/>
              <p:nvPr/>
            </p:nvGrpSpPr>
            <p:grpSpPr>
              <a:xfrm>
                <a:off x="13172716" y="4417422"/>
                <a:ext cx="818547" cy="1487224"/>
                <a:chOff x="13190867" y="4398032"/>
                <a:chExt cx="829443" cy="1507020"/>
              </a:xfrm>
            </p:grpSpPr>
            <p:sp>
              <p:nvSpPr>
                <p:cNvPr id="30" name="Isosceles Triangle 40">
                  <a:extLst>
                    <a:ext uri="{FF2B5EF4-FFF2-40B4-BE49-F238E27FC236}">
                      <a16:creationId xmlns:a16="http://schemas.microsoft.com/office/drawing/2014/main" id="{F3BD1C8B-91DF-FCC8-CD61-449251E29867}"/>
                    </a:ext>
                  </a:extLst>
                </p:cNvPr>
                <p:cNvSpPr/>
                <p:nvPr/>
              </p:nvSpPr>
              <p:spPr>
                <a:xfrm>
                  <a:off x="13190867" y="4398032"/>
                  <a:ext cx="829442" cy="1469372"/>
                </a:xfrm>
                <a:prstGeom prst="triangle">
                  <a:avLst>
                    <a:gd name="adj" fmla="val 98888"/>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1" name="Isosceles Triangle 41">
                  <a:extLst>
                    <a:ext uri="{FF2B5EF4-FFF2-40B4-BE49-F238E27FC236}">
                      <a16:creationId xmlns:a16="http://schemas.microsoft.com/office/drawing/2014/main" id="{AFB2A733-589E-F734-652F-24BE73548569}"/>
                    </a:ext>
                  </a:extLst>
                </p:cNvPr>
                <p:cNvSpPr/>
                <p:nvPr/>
              </p:nvSpPr>
              <p:spPr>
                <a:xfrm>
                  <a:off x="13649993" y="5186464"/>
                  <a:ext cx="370317" cy="718588"/>
                </a:xfrm>
                <a:prstGeom prst="triangle">
                  <a:avLst>
                    <a:gd name="adj" fmla="val 100000"/>
                  </a:avLst>
                </a:prstGeom>
                <a:solidFill>
                  <a:schemeClr val="bg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grpSp>
        <p:sp>
          <p:nvSpPr>
            <p:cNvPr id="22" name="Parallelogram 21">
              <a:extLst>
                <a:ext uri="{FF2B5EF4-FFF2-40B4-BE49-F238E27FC236}">
                  <a16:creationId xmlns:a16="http://schemas.microsoft.com/office/drawing/2014/main" id="{7851D053-622F-D591-749F-3F8F85CB8706}"/>
                </a:ext>
              </a:extLst>
            </p:cNvPr>
            <p:cNvSpPr/>
            <p:nvPr/>
          </p:nvSpPr>
          <p:spPr>
            <a:xfrm>
              <a:off x="2889209" y="849143"/>
              <a:ext cx="1675997" cy="2005419"/>
            </a:xfrm>
            <a:prstGeom prst="parallelogram">
              <a:avLst>
                <a:gd name="adj" fmla="val 77188"/>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3" name="Parallelogram 22">
              <a:extLst>
                <a:ext uri="{FF2B5EF4-FFF2-40B4-BE49-F238E27FC236}">
                  <a16:creationId xmlns:a16="http://schemas.microsoft.com/office/drawing/2014/main" id="{65BD8778-F92B-F561-5C9F-4E28D2BAE444}"/>
                </a:ext>
              </a:extLst>
            </p:cNvPr>
            <p:cNvSpPr/>
            <p:nvPr/>
          </p:nvSpPr>
          <p:spPr>
            <a:xfrm>
              <a:off x="3720709" y="849143"/>
              <a:ext cx="1675997" cy="2005419"/>
            </a:xfrm>
            <a:prstGeom prst="parallelogram">
              <a:avLst>
                <a:gd name="adj" fmla="val 77188"/>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3078A0F2-8500-3B61-7CB7-C06B717BC7B3}"/>
                </a:ext>
              </a:extLst>
            </p:cNvPr>
            <p:cNvSpPr/>
            <p:nvPr/>
          </p:nvSpPr>
          <p:spPr>
            <a:xfrm>
              <a:off x="4550954" y="849143"/>
              <a:ext cx="1675997" cy="2005419"/>
            </a:xfrm>
            <a:prstGeom prst="parallelogram">
              <a:avLst>
                <a:gd name="adj" fmla="val 77188"/>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cxnSp>
        <p:nvCxnSpPr>
          <p:cNvPr id="34" name="Straight Connector 33">
            <a:extLst>
              <a:ext uri="{FF2B5EF4-FFF2-40B4-BE49-F238E27FC236}">
                <a16:creationId xmlns:a16="http://schemas.microsoft.com/office/drawing/2014/main" id="{16F49FA9-9C63-477D-9647-E85476276144}"/>
              </a:ext>
            </a:extLst>
          </p:cNvPr>
          <p:cNvCxnSpPr/>
          <p:nvPr userDrawn="1"/>
        </p:nvCxnSpPr>
        <p:spPr>
          <a:xfrm>
            <a:off x="6246813" y="831037"/>
            <a:ext cx="0" cy="519525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BCD77793-980F-C12A-4C1F-8E5CF2312BCB}"/>
              </a:ext>
            </a:extLst>
          </p:cNvPr>
          <p:cNvGrpSpPr/>
          <p:nvPr userDrawn="1"/>
        </p:nvGrpSpPr>
        <p:grpSpPr>
          <a:xfrm>
            <a:off x="453810" y="2277215"/>
            <a:ext cx="5804109" cy="2302786"/>
            <a:chOff x="379667" y="2277215"/>
            <a:chExt cx="5651371" cy="2302786"/>
          </a:xfrm>
        </p:grpSpPr>
        <p:cxnSp>
          <p:nvCxnSpPr>
            <p:cNvPr id="36" name="Straight Connector 35">
              <a:extLst>
                <a:ext uri="{FF2B5EF4-FFF2-40B4-BE49-F238E27FC236}">
                  <a16:creationId xmlns:a16="http://schemas.microsoft.com/office/drawing/2014/main" id="{0666CF6D-7BC9-C8C9-5F6E-1ABD405AF2F1}"/>
                </a:ext>
              </a:extLst>
            </p:cNvPr>
            <p:cNvCxnSpPr>
              <a:cxnSpLocks/>
            </p:cNvCxnSpPr>
            <p:nvPr/>
          </p:nvCxnSpPr>
          <p:spPr>
            <a:xfrm flipH="1">
              <a:off x="379667" y="2277215"/>
              <a:ext cx="563880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5055B61-28A3-530B-B84F-BBE72252970B}"/>
                </a:ext>
              </a:extLst>
            </p:cNvPr>
            <p:cNvCxnSpPr>
              <a:cxnSpLocks/>
            </p:cNvCxnSpPr>
            <p:nvPr/>
          </p:nvCxnSpPr>
          <p:spPr>
            <a:xfrm>
              <a:off x="392243" y="4580001"/>
              <a:ext cx="563879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F4B99DA4-D361-CB3B-1C65-E043624F851D}"/>
              </a:ext>
            </a:extLst>
          </p:cNvPr>
          <p:cNvCxnSpPr/>
          <p:nvPr userDrawn="1"/>
        </p:nvCxnSpPr>
        <p:spPr>
          <a:xfrm rot="10800000">
            <a:off x="455611" y="831038"/>
            <a:ext cx="1135379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EB66D9-438A-25D6-4477-C6587095FFD0}"/>
              </a:ext>
            </a:extLst>
          </p:cNvPr>
          <p:cNvCxnSpPr/>
          <p:nvPr userDrawn="1"/>
        </p:nvCxnSpPr>
        <p:spPr>
          <a:xfrm>
            <a:off x="455618" y="6026955"/>
            <a:ext cx="1135379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4C98393-F36D-0E2E-7C65-156C35874895}"/>
              </a:ext>
            </a:extLst>
          </p:cNvPr>
          <p:cNvSpPr>
            <a:spLocks noGrp="1"/>
          </p:cNvSpPr>
          <p:nvPr>
            <p:ph type="title"/>
          </p:nvPr>
        </p:nvSpPr>
        <p:spPr>
          <a:xfrm>
            <a:off x="455602" y="2295272"/>
            <a:ext cx="5788152" cy="2284060"/>
          </a:xfrm>
        </p:spPr>
        <p:txBody>
          <a:bodyPr/>
          <a:lstStyle/>
          <a:p>
            <a:r>
              <a:rPr lang="en-US"/>
              <a:t>Click to edit Master title style</a:t>
            </a:r>
          </a:p>
        </p:txBody>
      </p:sp>
      <p:sp>
        <p:nvSpPr>
          <p:cNvPr id="41" name="Content Placeholder 40">
            <a:extLst>
              <a:ext uri="{FF2B5EF4-FFF2-40B4-BE49-F238E27FC236}">
                <a16:creationId xmlns:a16="http://schemas.microsoft.com/office/drawing/2014/main" id="{C19160C8-ECEB-7240-9ABC-EF687B108C4A}"/>
              </a:ext>
            </a:extLst>
          </p:cNvPr>
          <p:cNvSpPr>
            <a:spLocks noGrp="1"/>
          </p:cNvSpPr>
          <p:nvPr>
            <p:ph sz="quarter" idx="13"/>
          </p:nvPr>
        </p:nvSpPr>
        <p:spPr>
          <a:xfrm>
            <a:off x="6775704" y="990600"/>
            <a:ext cx="4576508" cy="4938713"/>
          </a:xfrm>
        </p:spPr>
        <p:txBody>
          <a:bodyPr anchor="ctr"/>
          <a:lstStyle>
            <a:lvl1pPr marL="0" indent="0">
              <a:lnSpc>
                <a:spcPct val="150000"/>
              </a:lnSpc>
              <a:spcBef>
                <a:spcPts val="0"/>
              </a:spcBef>
              <a:buNone/>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AB1309-6FE3-0960-7BB1-BDE74FC2D615}"/>
              </a:ext>
            </a:extLst>
          </p:cNvPr>
          <p:cNvSpPr>
            <a:spLocks noGrp="1"/>
          </p:cNvSpPr>
          <p:nvPr>
            <p:ph type="dt" sz="half" idx="11"/>
          </p:nvPr>
        </p:nvSpPr>
        <p:spPr/>
        <p:txBody>
          <a:bodyPr/>
          <a:lstStyle/>
          <a:p>
            <a:r>
              <a:rPr lang="en-US"/>
              <a:t>20XX</a:t>
            </a:r>
          </a:p>
        </p:txBody>
      </p:sp>
      <p:sp>
        <p:nvSpPr>
          <p:cNvPr id="3" name="Footer Placeholder 2">
            <a:extLst>
              <a:ext uri="{FF2B5EF4-FFF2-40B4-BE49-F238E27FC236}">
                <a16:creationId xmlns:a16="http://schemas.microsoft.com/office/drawing/2014/main" id="{D63F6282-234B-8776-F76F-A59B8040AD36}"/>
              </a:ext>
            </a:extLst>
          </p:cNvPr>
          <p:cNvSpPr>
            <a:spLocks noGrp="1"/>
          </p:cNvSpPr>
          <p:nvPr>
            <p:ph type="ftr" sz="quarter" idx="10"/>
          </p:nvPr>
        </p:nvSpPr>
        <p:spPr/>
        <p:txBody>
          <a:bodyPr/>
          <a:lstStyle/>
          <a:p>
            <a:r>
              <a:rPr lang="en-US"/>
              <a:t>Add a footer</a:t>
            </a:r>
          </a:p>
        </p:txBody>
      </p:sp>
      <p:sp>
        <p:nvSpPr>
          <p:cNvPr id="5" name="Slide Number Placeholder 4">
            <a:extLst>
              <a:ext uri="{FF2B5EF4-FFF2-40B4-BE49-F238E27FC236}">
                <a16:creationId xmlns:a16="http://schemas.microsoft.com/office/drawing/2014/main" id="{31EEF7EA-493F-E798-EEAB-43E3F04C8E94}"/>
              </a:ext>
            </a:extLst>
          </p:cNvPr>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527967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op and content lef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97EA237-29E4-C9E5-1412-45F20A771318}"/>
              </a:ext>
            </a:extLst>
          </p:cNvPr>
          <p:cNvGrpSpPr/>
          <p:nvPr userDrawn="1"/>
        </p:nvGrpSpPr>
        <p:grpSpPr>
          <a:xfrm>
            <a:off x="6048174" y="831032"/>
            <a:ext cx="5732456" cy="364609"/>
            <a:chOff x="6019602" y="5661675"/>
            <a:chExt cx="5732456" cy="364609"/>
          </a:xfrm>
        </p:grpSpPr>
        <p:sp>
          <p:nvSpPr>
            <p:cNvPr id="7" name="Parallelogram 6">
              <a:extLst>
                <a:ext uri="{FF2B5EF4-FFF2-40B4-BE49-F238E27FC236}">
                  <a16:creationId xmlns:a16="http://schemas.microsoft.com/office/drawing/2014/main" id="{1067193A-4C41-AD7D-5AE7-4018376E69DC}"/>
                </a:ext>
              </a:extLst>
            </p:cNvPr>
            <p:cNvSpPr/>
            <p:nvPr/>
          </p:nvSpPr>
          <p:spPr>
            <a:xfrm>
              <a:off x="6019602"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C2D123BE-1B6C-C770-3900-0879FE097DA6}"/>
                </a:ext>
              </a:extLst>
            </p:cNvPr>
            <p:cNvSpPr/>
            <p:nvPr/>
          </p:nvSpPr>
          <p:spPr>
            <a:xfrm>
              <a:off x="6898051"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60214242-3860-51C5-20FB-A2DFA298A648}"/>
                </a:ext>
              </a:extLst>
            </p:cNvPr>
            <p:cNvSpPr/>
            <p:nvPr/>
          </p:nvSpPr>
          <p:spPr>
            <a:xfrm>
              <a:off x="7781263"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960A3393-CF72-9623-16A9-B9F0D4324992}"/>
                </a:ext>
              </a:extLst>
            </p:cNvPr>
            <p:cNvSpPr/>
            <p:nvPr/>
          </p:nvSpPr>
          <p:spPr>
            <a:xfrm>
              <a:off x="8659712"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9E66747B-3A35-E221-7141-F2675D8B6B3A}"/>
                </a:ext>
              </a:extLst>
            </p:cNvPr>
            <p:cNvSpPr/>
            <p:nvPr/>
          </p:nvSpPr>
          <p:spPr>
            <a:xfrm>
              <a:off x="9465220"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2BA5F574-F13B-DD46-1569-957B8C2121D0}"/>
                </a:ext>
              </a:extLst>
            </p:cNvPr>
            <p:cNvSpPr/>
            <p:nvPr/>
          </p:nvSpPr>
          <p:spPr>
            <a:xfrm>
              <a:off x="10264012"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419CF334-9665-5F30-9F58-70950EE0825F}"/>
                </a:ext>
              </a:extLst>
            </p:cNvPr>
            <p:cNvSpPr/>
            <p:nvPr/>
          </p:nvSpPr>
          <p:spPr>
            <a:xfrm>
              <a:off x="11142461"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cxnSp>
        <p:nvCxnSpPr>
          <p:cNvPr id="14" name="Straight Connector 13">
            <a:extLst>
              <a:ext uri="{FF2B5EF4-FFF2-40B4-BE49-F238E27FC236}">
                <a16:creationId xmlns:a16="http://schemas.microsoft.com/office/drawing/2014/main" id="{C7DA8F13-04F3-DE80-D663-1A43C40A1523}"/>
              </a:ext>
            </a:extLst>
          </p:cNvPr>
          <p:cNvCxnSpPr>
            <a:cxnSpLocks/>
          </p:cNvCxnSpPr>
          <p:nvPr userDrawn="1"/>
        </p:nvCxnSpPr>
        <p:spPr>
          <a:xfrm flipH="1">
            <a:off x="6010075" y="3553941"/>
            <a:ext cx="579119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DC861AE-2000-B67A-1013-C065785C8824}"/>
              </a:ext>
            </a:extLst>
          </p:cNvPr>
          <p:cNvCxnSpPr>
            <a:cxnSpLocks/>
          </p:cNvCxnSpPr>
          <p:nvPr userDrawn="1"/>
        </p:nvCxnSpPr>
        <p:spPr>
          <a:xfrm flipH="1">
            <a:off x="6010075" y="1191925"/>
            <a:ext cx="579119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A56E6F3-93DA-B3EA-46A3-D9DDB8500FE9}"/>
              </a:ext>
            </a:extLst>
          </p:cNvPr>
          <p:cNvGrpSpPr/>
          <p:nvPr userDrawn="1"/>
        </p:nvGrpSpPr>
        <p:grpSpPr>
          <a:xfrm>
            <a:off x="6040759" y="3566068"/>
            <a:ext cx="5732456" cy="364609"/>
            <a:chOff x="6019602" y="5661675"/>
            <a:chExt cx="5732456" cy="364609"/>
          </a:xfrm>
        </p:grpSpPr>
        <p:sp>
          <p:nvSpPr>
            <p:cNvPr id="17" name="Parallelogram 16">
              <a:extLst>
                <a:ext uri="{FF2B5EF4-FFF2-40B4-BE49-F238E27FC236}">
                  <a16:creationId xmlns:a16="http://schemas.microsoft.com/office/drawing/2014/main" id="{D5280277-9E19-9704-ABD4-1C8FD523AF9C}"/>
                </a:ext>
              </a:extLst>
            </p:cNvPr>
            <p:cNvSpPr/>
            <p:nvPr/>
          </p:nvSpPr>
          <p:spPr>
            <a:xfrm>
              <a:off x="6019602"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BC067164-AF53-9619-FC03-FDC26E1C9272}"/>
                </a:ext>
              </a:extLst>
            </p:cNvPr>
            <p:cNvSpPr/>
            <p:nvPr/>
          </p:nvSpPr>
          <p:spPr>
            <a:xfrm>
              <a:off x="6898051"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12F2B5D7-28A9-E995-4985-B550BCA752B9}"/>
                </a:ext>
              </a:extLst>
            </p:cNvPr>
            <p:cNvSpPr/>
            <p:nvPr/>
          </p:nvSpPr>
          <p:spPr>
            <a:xfrm>
              <a:off x="7781263"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213BCD68-93FC-814A-D777-F85BB289AD61}"/>
                </a:ext>
              </a:extLst>
            </p:cNvPr>
            <p:cNvSpPr/>
            <p:nvPr/>
          </p:nvSpPr>
          <p:spPr>
            <a:xfrm>
              <a:off x="8659712"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44736AA-6664-C549-2FAD-8A0CFE27AFA5}"/>
                </a:ext>
              </a:extLst>
            </p:cNvPr>
            <p:cNvSpPr/>
            <p:nvPr/>
          </p:nvSpPr>
          <p:spPr>
            <a:xfrm>
              <a:off x="9465220"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BC2E2F51-EF4C-75FB-6221-8DB6F4BDC3E6}"/>
                </a:ext>
              </a:extLst>
            </p:cNvPr>
            <p:cNvSpPr/>
            <p:nvPr/>
          </p:nvSpPr>
          <p:spPr>
            <a:xfrm>
              <a:off x="10264012"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3" name="Parallelogram 22">
              <a:extLst>
                <a:ext uri="{FF2B5EF4-FFF2-40B4-BE49-F238E27FC236}">
                  <a16:creationId xmlns:a16="http://schemas.microsoft.com/office/drawing/2014/main" id="{86C815CE-7C62-59B1-BAB4-4397B0C1542B}"/>
                </a:ext>
              </a:extLst>
            </p:cNvPr>
            <p:cNvSpPr/>
            <p:nvPr/>
          </p:nvSpPr>
          <p:spPr>
            <a:xfrm>
              <a:off x="11142461"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cxnSp>
        <p:nvCxnSpPr>
          <p:cNvPr id="24" name="Straight Connector 23">
            <a:extLst>
              <a:ext uri="{FF2B5EF4-FFF2-40B4-BE49-F238E27FC236}">
                <a16:creationId xmlns:a16="http://schemas.microsoft.com/office/drawing/2014/main" id="{ECED2785-56AF-3451-10FB-4E6F9699635B}"/>
              </a:ext>
            </a:extLst>
          </p:cNvPr>
          <p:cNvCxnSpPr>
            <a:cxnSpLocks/>
          </p:cNvCxnSpPr>
          <p:nvPr userDrawn="1"/>
        </p:nvCxnSpPr>
        <p:spPr>
          <a:xfrm flipH="1">
            <a:off x="6019602" y="3919564"/>
            <a:ext cx="579119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5" name="Picture 24" descr="A blue background with white lines&#10;&#10;Description automatically generated">
            <a:extLst>
              <a:ext uri="{FF2B5EF4-FFF2-40B4-BE49-F238E27FC236}">
                <a16:creationId xmlns:a16="http://schemas.microsoft.com/office/drawing/2014/main" id="{E69ACA87-2170-A3D4-B23A-427CA93C2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0437" y="3949700"/>
            <a:ext cx="5753100" cy="2070100"/>
          </a:xfrm>
          <a:prstGeom prst="rect">
            <a:avLst/>
          </a:prstGeom>
        </p:spPr>
      </p:pic>
      <p:cxnSp>
        <p:nvCxnSpPr>
          <p:cNvPr id="26" name="Straight Connector 25">
            <a:extLst>
              <a:ext uri="{FF2B5EF4-FFF2-40B4-BE49-F238E27FC236}">
                <a16:creationId xmlns:a16="http://schemas.microsoft.com/office/drawing/2014/main" id="{8022FA80-17C9-2722-5498-68FDC0326EB4}"/>
              </a:ext>
            </a:extLst>
          </p:cNvPr>
          <p:cNvCxnSpPr/>
          <p:nvPr userDrawn="1"/>
        </p:nvCxnSpPr>
        <p:spPr>
          <a:xfrm>
            <a:off x="6012700" y="831037"/>
            <a:ext cx="0" cy="519525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9E7745F-BACD-DC4C-E55C-899B1D90F3FE}"/>
              </a:ext>
            </a:extLst>
          </p:cNvPr>
          <p:cNvCxnSpPr/>
          <p:nvPr userDrawn="1"/>
        </p:nvCxnSpPr>
        <p:spPr>
          <a:xfrm rot="10800000">
            <a:off x="455611" y="831038"/>
            <a:ext cx="1135379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AA0A0B06-0927-9D33-6F76-CBB62C289E16}"/>
              </a:ext>
            </a:extLst>
          </p:cNvPr>
          <p:cNvSpPr>
            <a:spLocks noGrp="1"/>
          </p:cNvSpPr>
          <p:nvPr>
            <p:ph type="title"/>
          </p:nvPr>
        </p:nvSpPr>
        <p:spPr>
          <a:xfrm>
            <a:off x="6016752" y="1229933"/>
            <a:ext cx="5788152" cy="2286000"/>
          </a:xfrm>
        </p:spPr>
        <p:txBody>
          <a:bodyPr/>
          <a:lstStyle/>
          <a:p>
            <a:r>
              <a:rPr lang="en-US"/>
              <a:t>Click to edit Master title style</a:t>
            </a:r>
          </a:p>
        </p:txBody>
      </p:sp>
      <p:sp>
        <p:nvSpPr>
          <p:cNvPr id="30" name="Content Placeholder 40">
            <a:extLst>
              <a:ext uri="{FF2B5EF4-FFF2-40B4-BE49-F238E27FC236}">
                <a16:creationId xmlns:a16="http://schemas.microsoft.com/office/drawing/2014/main" id="{23951D4E-C68E-139B-F5B4-4C5307ADD0B1}"/>
              </a:ext>
            </a:extLst>
          </p:cNvPr>
          <p:cNvSpPr>
            <a:spLocks noGrp="1"/>
          </p:cNvSpPr>
          <p:nvPr>
            <p:ph sz="quarter" idx="13"/>
          </p:nvPr>
        </p:nvSpPr>
        <p:spPr>
          <a:xfrm>
            <a:off x="987552" y="990600"/>
            <a:ext cx="4576508" cy="4938713"/>
          </a:xfrm>
        </p:spPr>
        <p:txBody>
          <a:bodyPr anchor="ctr"/>
          <a:lstStyle>
            <a:lvl1pPr marL="228600" indent="-228600">
              <a:lnSpc>
                <a:spcPct val="90000"/>
              </a:lnSpc>
              <a:spcBef>
                <a:spcPts val="1800"/>
              </a:spcBef>
              <a:buFont typeface="Arial" panose="020B0604020202020204" pitchFamily="34" charset="0"/>
              <a:buChar cha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8B233-AE33-4CB0-F4DA-8AF182D1A119}"/>
              </a:ext>
            </a:extLst>
          </p:cNvPr>
          <p:cNvSpPr>
            <a:spLocks noGrp="1"/>
          </p:cNvSpPr>
          <p:nvPr>
            <p:ph type="dt" sz="half" idx="11"/>
          </p:nvPr>
        </p:nvSpPr>
        <p:spPr/>
        <p:txBody>
          <a:bodyPr/>
          <a:lstStyle/>
          <a:p>
            <a:r>
              <a:rPr lang="en-US"/>
              <a:t>20XX</a:t>
            </a:r>
          </a:p>
        </p:txBody>
      </p:sp>
      <p:sp>
        <p:nvSpPr>
          <p:cNvPr id="3" name="Footer Placeholder 2">
            <a:extLst>
              <a:ext uri="{FF2B5EF4-FFF2-40B4-BE49-F238E27FC236}">
                <a16:creationId xmlns:a16="http://schemas.microsoft.com/office/drawing/2014/main" id="{0168337A-F55F-FF31-E2BC-ECDF93A39831}"/>
              </a:ext>
            </a:extLst>
          </p:cNvPr>
          <p:cNvSpPr>
            <a:spLocks noGrp="1"/>
          </p:cNvSpPr>
          <p:nvPr>
            <p:ph type="ftr" sz="quarter" idx="10"/>
          </p:nvPr>
        </p:nvSpPr>
        <p:spPr/>
        <p:txBody>
          <a:bodyPr/>
          <a:lstStyle/>
          <a:p>
            <a:r>
              <a:rPr lang="en-US"/>
              <a:t>Add a footer</a:t>
            </a:r>
          </a:p>
        </p:txBody>
      </p:sp>
      <p:sp>
        <p:nvSpPr>
          <p:cNvPr id="5" name="Slide Number Placeholder 4">
            <a:extLst>
              <a:ext uri="{FF2B5EF4-FFF2-40B4-BE49-F238E27FC236}">
                <a16:creationId xmlns:a16="http://schemas.microsoft.com/office/drawing/2014/main" id="{19202236-DAB8-3C41-8C40-1448CC45C51E}"/>
              </a:ext>
            </a:extLst>
          </p:cNvPr>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268459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artica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1A60C-5945-8E6F-F895-9ECCDE0CA279}"/>
              </a:ext>
            </a:extLst>
          </p:cNvPr>
          <p:cNvSpPr>
            <a:spLocks noGrp="1"/>
          </p:cNvSpPr>
          <p:nvPr>
            <p:ph type="title"/>
          </p:nvPr>
        </p:nvSpPr>
        <p:spPr>
          <a:xfrm>
            <a:off x="455602" y="1554480"/>
            <a:ext cx="8010144" cy="1673352"/>
          </a:xfrm>
        </p:spPr>
        <p:txBody>
          <a:bodyPr/>
          <a:lstStyle/>
          <a:p>
            <a:r>
              <a:rPr lang="en-US"/>
              <a:t>Click to edit Master title style</a:t>
            </a:r>
          </a:p>
        </p:txBody>
      </p:sp>
      <p:sp>
        <p:nvSpPr>
          <p:cNvPr id="24" name="Content Placeholder 40">
            <a:extLst>
              <a:ext uri="{FF2B5EF4-FFF2-40B4-BE49-F238E27FC236}">
                <a16:creationId xmlns:a16="http://schemas.microsoft.com/office/drawing/2014/main" id="{94875880-BEFD-F3B6-9740-634DB1A7E825}"/>
              </a:ext>
            </a:extLst>
          </p:cNvPr>
          <p:cNvSpPr>
            <a:spLocks noGrp="1"/>
          </p:cNvSpPr>
          <p:nvPr>
            <p:ph sz="quarter" idx="13"/>
          </p:nvPr>
        </p:nvSpPr>
        <p:spPr>
          <a:xfrm>
            <a:off x="987552" y="3255264"/>
            <a:ext cx="6931152" cy="2231136"/>
          </a:xfrm>
        </p:spPr>
        <p:txBody>
          <a:bodyPr anchor="t"/>
          <a:lstStyle>
            <a:lvl1pPr marL="0" indent="0">
              <a:lnSpc>
                <a:spcPct val="150000"/>
              </a:lnSpc>
              <a:spcBef>
                <a:spcPts val="1800"/>
              </a:spcBef>
              <a:buNone/>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CE9A5-CC43-4AD0-865C-3D797DC46EC3}"/>
              </a:ext>
            </a:extLst>
          </p:cNvPr>
          <p:cNvSpPr>
            <a:spLocks noGrp="1"/>
          </p:cNvSpPr>
          <p:nvPr>
            <p:ph type="dt" sz="half" idx="11"/>
          </p:nvPr>
        </p:nvSpPr>
        <p:spPr/>
        <p:txBody>
          <a:bodyPr/>
          <a:lstStyle/>
          <a:p>
            <a:r>
              <a:rPr lang="en-US"/>
              <a:t>20XX</a:t>
            </a:r>
          </a:p>
        </p:txBody>
      </p:sp>
      <p:sp>
        <p:nvSpPr>
          <p:cNvPr id="3" name="Footer Placeholder 2">
            <a:extLst>
              <a:ext uri="{FF2B5EF4-FFF2-40B4-BE49-F238E27FC236}">
                <a16:creationId xmlns:a16="http://schemas.microsoft.com/office/drawing/2014/main" id="{60A220C7-F6CD-FDFB-A647-4C0E8A50D54D}"/>
              </a:ext>
            </a:extLst>
          </p:cNvPr>
          <p:cNvSpPr>
            <a:spLocks noGrp="1"/>
          </p:cNvSpPr>
          <p:nvPr>
            <p:ph type="ftr" sz="quarter" idx="10"/>
          </p:nvPr>
        </p:nvSpPr>
        <p:spPr/>
        <p:txBody>
          <a:bodyPr/>
          <a:lstStyle/>
          <a:p>
            <a:r>
              <a:rPr lang="en-US"/>
              <a:t>Add a footer</a:t>
            </a:r>
          </a:p>
        </p:txBody>
      </p:sp>
      <p:sp>
        <p:nvSpPr>
          <p:cNvPr id="5" name="Slide Number Placeholder 4">
            <a:extLst>
              <a:ext uri="{FF2B5EF4-FFF2-40B4-BE49-F238E27FC236}">
                <a16:creationId xmlns:a16="http://schemas.microsoft.com/office/drawing/2014/main" id="{8DF22652-AAA2-F315-D13E-1C179AC885CC}"/>
              </a:ext>
            </a:extLst>
          </p:cNvPr>
          <p:cNvSpPr>
            <a:spLocks noGrp="1"/>
          </p:cNvSpPr>
          <p:nvPr>
            <p:ph type="sldNum" sz="quarter" idx="12"/>
          </p:nvPr>
        </p:nvSpPr>
        <p:spPr/>
        <p:txBody>
          <a:bodyPr/>
          <a:lstStyle/>
          <a:p>
            <a:fld id="{2A013F82-EE5E-44EE-A61D-E31C6657F26F}" type="slidenum">
              <a:rPr lang="en-US" smtClean="0"/>
              <a:pPr/>
              <a:t>‹#›</a:t>
            </a:fld>
            <a:endParaRPr lang="en-US"/>
          </a:p>
        </p:txBody>
      </p:sp>
      <p:pic>
        <p:nvPicPr>
          <p:cNvPr id="6" name="Picture 5" descr="A white line art of a star&#10;&#10;Description automatically generated">
            <a:extLst>
              <a:ext uri="{FF2B5EF4-FFF2-40B4-BE49-F238E27FC236}">
                <a16:creationId xmlns:a16="http://schemas.microsoft.com/office/drawing/2014/main" id="{2CB8D1F2-BB19-789F-7A10-7392738768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7091" y="1197889"/>
            <a:ext cx="3342312" cy="2842886"/>
          </a:xfrm>
          <a:prstGeom prst="rect">
            <a:avLst/>
          </a:prstGeom>
        </p:spPr>
      </p:pic>
      <p:grpSp>
        <p:nvGrpSpPr>
          <p:cNvPr id="7" name="Group 6">
            <a:extLst>
              <a:ext uri="{FF2B5EF4-FFF2-40B4-BE49-F238E27FC236}">
                <a16:creationId xmlns:a16="http://schemas.microsoft.com/office/drawing/2014/main" id="{65A412EB-E0A6-358C-725B-9DE71558A9FA}"/>
              </a:ext>
            </a:extLst>
          </p:cNvPr>
          <p:cNvGrpSpPr/>
          <p:nvPr userDrawn="1"/>
        </p:nvGrpSpPr>
        <p:grpSpPr>
          <a:xfrm>
            <a:off x="8456605" y="4038599"/>
            <a:ext cx="3352811" cy="1835639"/>
            <a:chOff x="8695305" y="4038599"/>
            <a:chExt cx="3088783" cy="1835639"/>
          </a:xfrm>
        </p:grpSpPr>
        <p:grpSp>
          <p:nvGrpSpPr>
            <p:cNvPr id="8" name="Group 7">
              <a:extLst>
                <a:ext uri="{FF2B5EF4-FFF2-40B4-BE49-F238E27FC236}">
                  <a16:creationId xmlns:a16="http://schemas.microsoft.com/office/drawing/2014/main" id="{A8B8258E-A0D6-6490-59A7-8A216AFE77EB}"/>
                </a:ext>
              </a:extLst>
            </p:cNvPr>
            <p:cNvGrpSpPr/>
            <p:nvPr/>
          </p:nvGrpSpPr>
          <p:grpSpPr>
            <a:xfrm>
              <a:off x="8695305" y="4038599"/>
              <a:ext cx="3088783" cy="1835639"/>
              <a:chOff x="8720635" y="4038599"/>
              <a:chExt cx="3088783" cy="1835639"/>
            </a:xfrm>
          </p:grpSpPr>
          <p:grpSp>
            <p:nvGrpSpPr>
              <p:cNvPr id="12" name="Group 11">
                <a:extLst>
                  <a:ext uri="{FF2B5EF4-FFF2-40B4-BE49-F238E27FC236}">
                    <a16:creationId xmlns:a16="http://schemas.microsoft.com/office/drawing/2014/main" id="{8BFAEBDB-6FA7-5CCC-7DBB-B8BB04C1C213}"/>
                  </a:ext>
                </a:extLst>
              </p:cNvPr>
              <p:cNvGrpSpPr/>
              <p:nvPr/>
            </p:nvGrpSpPr>
            <p:grpSpPr>
              <a:xfrm>
                <a:off x="8720635" y="4038599"/>
                <a:ext cx="786090" cy="1262596"/>
                <a:chOff x="8720637" y="4038599"/>
                <a:chExt cx="828547" cy="1330789"/>
              </a:xfrm>
            </p:grpSpPr>
            <p:sp>
              <p:nvSpPr>
                <p:cNvPr id="16" name="Isosceles Triangle 15">
                  <a:extLst>
                    <a:ext uri="{FF2B5EF4-FFF2-40B4-BE49-F238E27FC236}">
                      <a16:creationId xmlns:a16="http://schemas.microsoft.com/office/drawing/2014/main" id="{5B44B970-0217-DCCB-42E0-2E86ADABD14A}"/>
                    </a:ext>
                  </a:extLst>
                </p:cNvPr>
                <p:cNvSpPr/>
                <p:nvPr/>
              </p:nvSpPr>
              <p:spPr>
                <a:xfrm rot="10800000">
                  <a:off x="8720637" y="4038599"/>
                  <a:ext cx="828547" cy="1330789"/>
                </a:xfrm>
                <a:prstGeom prst="triangle">
                  <a:avLst>
                    <a:gd name="adj" fmla="val 100000"/>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36B1F82B-DBBF-7ADE-2EA5-4A0FA5A3FE95}"/>
                    </a:ext>
                  </a:extLst>
                </p:cNvPr>
                <p:cNvSpPr/>
                <p:nvPr/>
              </p:nvSpPr>
              <p:spPr>
                <a:xfrm rot="10800000">
                  <a:off x="8728691" y="4045438"/>
                  <a:ext cx="434657" cy="716002"/>
                </a:xfrm>
                <a:prstGeom prst="triangle">
                  <a:avLst>
                    <a:gd name="adj" fmla="val 100000"/>
                  </a:avLst>
                </a:prstGeom>
                <a:solidFill>
                  <a:schemeClr val="bg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CD14DD9-20A8-8575-7A61-D84640F40301}"/>
                  </a:ext>
                </a:extLst>
              </p:cNvPr>
              <p:cNvGrpSpPr/>
              <p:nvPr/>
            </p:nvGrpSpPr>
            <p:grpSpPr>
              <a:xfrm>
                <a:off x="11107428" y="4521119"/>
                <a:ext cx="701990" cy="1353119"/>
                <a:chOff x="11098080" y="4503109"/>
                <a:chExt cx="711334" cy="1371130"/>
              </a:xfrm>
            </p:grpSpPr>
            <p:sp>
              <p:nvSpPr>
                <p:cNvPr id="14" name="Isosceles Triangle 13">
                  <a:extLst>
                    <a:ext uri="{FF2B5EF4-FFF2-40B4-BE49-F238E27FC236}">
                      <a16:creationId xmlns:a16="http://schemas.microsoft.com/office/drawing/2014/main" id="{77CC67D8-1AC0-2439-FC7E-981AD0F7E4C5}"/>
                    </a:ext>
                  </a:extLst>
                </p:cNvPr>
                <p:cNvSpPr/>
                <p:nvPr/>
              </p:nvSpPr>
              <p:spPr>
                <a:xfrm>
                  <a:off x="11098080" y="4503109"/>
                  <a:ext cx="711334" cy="1155412"/>
                </a:xfrm>
                <a:prstGeom prst="triangle">
                  <a:avLst>
                    <a:gd name="adj" fmla="val 100000"/>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5D5A6138-F194-F6FC-182B-9F86724A187C}"/>
                    </a:ext>
                  </a:extLst>
                </p:cNvPr>
                <p:cNvSpPr/>
                <p:nvPr/>
              </p:nvSpPr>
              <p:spPr>
                <a:xfrm>
                  <a:off x="11382608" y="5181602"/>
                  <a:ext cx="426803" cy="692637"/>
                </a:xfrm>
                <a:prstGeom prst="triangle">
                  <a:avLst>
                    <a:gd name="adj" fmla="val 100000"/>
                  </a:avLst>
                </a:prstGeom>
                <a:solidFill>
                  <a:schemeClr val="bg2"/>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grpSp>
        <p:sp>
          <p:nvSpPr>
            <p:cNvPr id="9" name="Parallelogram 8">
              <a:extLst>
                <a:ext uri="{FF2B5EF4-FFF2-40B4-BE49-F238E27FC236}">
                  <a16:creationId xmlns:a16="http://schemas.microsoft.com/office/drawing/2014/main" id="{4C7B13B7-18D7-207A-021A-D08E4EEA956E}"/>
                </a:ext>
              </a:extLst>
            </p:cNvPr>
            <p:cNvSpPr/>
            <p:nvPr/>
          </p:nvSpPr>
          <p:spPr>
            <a:xfrm>
              <a:off x="8790172" y="4045090"/>
              <a:ext cx="1401587" cy="1621633"/>
            </a:xfrm>
            <a:prstGeom prst="parallelogram">
              <a:avLst>
                <a:gd name="adj" fmla="val 74192"/>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F3D22A7D-FCB9-6BD1-DB73-C2DF853158EB}"/>
                </a:ext>
              </a:extLst>
            </p:cNvPr>
            <p:cNvSpPr/>
            <p:nvPr/>
          </p:nvSpPr>
          <p:spPr>
            <a:xfrm>
              <a:off x="9538317" y="4045090"/>
              <a:ext cx="1401587" cy="1621633"/>
            </a:xfrm>
            <a:prstGeom prst="parallelogram">
              <a:avLst>
                <a:gd name="adj" fmla="val 74192"/>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75732992-6CC5-4538-D972-F94812ABC780}"/>
                </a:ext>
              </a:extLst>
            </p:cNvPr>
            <p:cNvSpPr/>
            <p:nvPr/>
          </p:nvSpPr>
          <p:spPr>
            <a:xfrm>
              <a:off x="10325582" y="4045090"/>
              <a:ext cx="1401587" cy="1621633"/>
            </a:xfrm>
            <a:prstGeom prst="parallelogram">
              <a:avLst>
                <a:gd name="adj" fmla="val 74192"/>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cxnSp>
        <p:nvCxnSpPr>
          <p:cNvPr id="18" name="Straight Connector 17">
            <a:extLst>
              <a:ext uri="{FF2B5EF4-FFF2-40B4-BE49-F238E27FC236}">
                <a16:creationId xmlns:a16="http://schemas.microsoft.com/office/drawing/2014/main" id="{A5FD5E00-03A9-DB67-7C55-68BA6AEEAEC9}"/>
              </a:ext>
            </a:extLst>
          </p:cNvPr>
          <p:cNvCxnSpPr>
            <a:cxnSpLocks/>
          </p:cNvCxnSpPr>
          <p:nvPr userDrawn="1"/>
        </p:nvCxnSpPr>
        <p:spPr>
          <a:xfrm>
            <a:off x="8456609" y="4045090"/>
            <a:ext cx="335279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0281E0-AEBC-9934-C7A1-645E1CD275F2}"/>
              </a:ext>
            </a:extLst>
          </p:cNvPr>
          <p:cNvCxnSpPr/>
          <p:nvPr userDrawn="1"/>
        </p:nvCxnSpPr>
        <p:spPr>
          <a:xfrm rot="10800000">
            <a:off x="455612" y="1191269"/>
            <a:ext cx="1135379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3ACEA6-73D4-5663-99B3-7D9CE75F0A60}"/>
              </a:ext>
            </a:extLst>
          </p:cNvPr>
          <p:cNvCxnSpPr/>
          <p:nvPr userDrawn="1"/>
        </p:nvCxnSpPr>
        <p:spPr>
          <a:xfrm>
            <a:off x="455617" y="5666723"/>
            <a:ext cx="1135379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A6D8AF1-5923-E4E6-6F17-4D28FFF59994}"/>
              </a:ext>
            </a:extLst>
          </p:cNvPr>
          <p:cNvGrpSpPr/>
          <p:nvPr userDrawn="1"/>
        </p:nvGrpSpPr>
        <p:grpSpPr>
          <a:xfrm>
            <a:off x="8456609" y="380998"/>
            <a:ext cx="3" cy="6095997"/>
            <a:chOff x="8456609" y="380998"/>
            <a:chExt cx="3" cy="6095997"/>
          </a:xfrm>
        </p:grpSpPr>
        <p:cxnSp>
          <p:nvCxnSpPr>
            <p:cNvPr id="22" name="Straight Connector 21">
              <a:extLst>
                <a:ext uri="{FF2B5EF4-FFF2-40B4-BE49-F238E27FC236}">
                  <a16:creationId xmlns:a16="http://schemas.microsoft.com/office/drawing/2014/main" id="{AC52B6A6-AA68-91B5-DFCC-91DE61FD7B45}"/>
                </a:ext>
              </a:extLst>
            </p:cNvPr>
            <p:cNvCxnSpPr>
              <a:cxnSpLocks/>
            </p:cNvCxnSpPr>
            <p:nvPr/>
          </p:nvCxnSpPr>
          <p:spPr>
            <a:xfrm>
              <a:off x="8456612" y="831037"/>
              <a:ext cx="0" cy="564595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70480E-2E91-8FA9-74D0-E6505CCB7373}"/>
                </a:ext>
              </a:extLst>
            </p:cNvPr>
            <p:cNvCxnSpPr>
              <a:cxnSpLocks/>
            </p:cNvCxnSpPr>
            <p:nvPr/>
          </p:nvCxnSpPr>
          <p:spPr>
            <a:xfrm flipV="1">
              <a:off x="8456609" y="380998"/>
              <a:ext cx="0" cy="45003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7452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bottom and content left">
    <p:spTree>
      <p:nvGrpSpPr>
        <p:cNvPr id="1" name=""/>
        <p:cNvGrpSpPr/>
        <p:nvPr/>
      </p:nvGrpSpPr>
      <p:grpSpPr>
        <a:xfrm>
          <a:off x="0" y="0"/>
          <a:ext cx="0" cy="0"/>
          <a:chOff x="0" y="0"/>
          <a:chExt cx="0" cy="0"/>
        </a:xfrm>
      </p:grpSpPr>
      <p:pic>
        <p:nvPicPr>
          <p:cNvPr id="6" name="Picture 5" descr="A blue background with white lines&#10;&#10;Description automatically generated">
            <a:extLst>
              <a:ext uri="{FF2B5EF4-FFF2-40B4-BE49-F238E27FC236}">
                <a16:creationId xmlns:a16="http://schemas.microsoft.com/office/drawing/2014/main" id="{A53C4924-6170-D81C-3073-AC4F70D376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019602" y="844933"/>
            <a:ext cx="5753100" cy="2070100"/>
          </a:xfrm>
          <a:prstGeom prst="rect">
            <a:avLst/>
          </a:prstGeom>
        </p:spPr>
      </p:pic>
      <p:grpSp>
        <p:nvGrpSpPr>
          <p:cNvPr id="7" name="Group 6">
            <a:extLst>
              <a:ext uri="{FF2B5EF4-FFF2-40B4-BE49-F238E27FC236}">
                <a16:creationId xmlns:a16="http://schemas.microsoft.com/office/drawing/2014/main" id="{860591BE-359C-0F5A-1138-94B25A58E12B}"/>
              </a:ext>
            </a:extLst>
          </p:cNvPr>
          <p:cNvGrpSpPr/>
          <p:nvPr userDrawn="1"/>
        </p:nvGrpSpPr>
        <p:grpSpPr>
          <a:xfrm>
            <a:off x="6019602" y="5661675"/>
            <a:ext cx="5732456" cy="364609"/>
            <a:chOff x="6019602" y="5661675"/>
            <a:chExt cx="5732456" cy="364609"/>
          </a:xfrm>
        </p:grpSpPr>
        <p:sp>
          <p:nvSpPr>
            <p:cNvPr id="8" name="Parallelogram 7">
              <a:extLst>
                <a:ext uri="{FF2B5EF4-FFF2-40B4-BE49-F238E27FC236}">
                  <a16:creationId xmlns:a16="http://schemas.microsoft.com/office/drawing/2014/main" id="{6ADEA197-5435-A4D4-5EAE-1361A252E0A6}"/>
                </a:ext>
              </a:extLst>
            </p:cNvPr>
            <p:cNvSpPr/>
            <p:nvPr/>
          </p:nvSpPr>
          <p:spPr>
            <a:xfrm>
              <a:off x="6019602"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DC4423E0-9271-00AF-97BF-73709650786E}"/>
                </a:ext>
              </a:extLst>
            </p:cNvPr>
            <p:cNvSpPr/>
            <p:nvPr/>
          </p:nvSpPr>
          <p:spPr>
            <a:xfrm>
              <a:off x="6898051"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4EB03BC1-4B65-6435-8A02-2DFEA9C3517F}"/>
                </a:ext>
              </a:extLst>
            </p:cNvPr>
            <p:cNvSpPr/>
            <p:nvPr/>
          </p:nvSpPr>
          <p:spPr>
            <a:xfrm>
              <a:off x="7781263"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4C537638-17EB-C516-1197-0FEE7D2163C7}"/>
                </a:ext>
              </a:extLst>
            </p:cNvPr>
            <p:cNvSpPr/>
            <p:nvPr/>
          </p:nvSpPr>
          <p:spPr>
            <a:xfrm>
              <a:off x="8659712"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4EFC1475-C4BA-8CD0-FAE8-61C54FA7D07C}"/>
                </a:ext>
              </a:extLst>
            </p:cNvPr>
            <p:cNvSpPr/>
            <p:nvPr/>
          </p:nvSpPr>
          <p:spPr>
            <a:xfrm>
              <a:off x="9465220"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4C4FE30E-05DB-3B4D-2E23-2EEDC4B7325D}"/>
                </a:ext>
              </a:extLst>
            </p:cNvPr>
            <p:cNvSpPr/>
            <p:nvPr/>
          </p:nvSpPr>
          <p:spPr>
            <a:xfrm>
              <a:off x="10264012"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847BA90D-212A-DF64-6BCB-121DBEE10B88}"/>
                </a:ext>
              </a:extLst>
            </p:cNvPr>
            <p:cNvSpPr/>
            <p:nvPr/>
          </p:nvSpPr>
          <p:spPr>
            <a:xfrm>
              <a:off x="11142461"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473A8DE-0A6F-FCE9-0242-C26500384204}"/>
              </a:ext>
            </a:extLst>
          </p:cNvPr>
          <p:cNvGrpSpPr/>
          <p:nvPr userDrawn="1"/>
        </p:nvGrpSpPr>
        <p:grpSpPr>
          <a:xfrm>
            <a:off x="6010075" y="3276600"/>
            <a:ext cx="5791199" cy="2381900"/>
            <a:chOff x="455611" y="2307799"/>
            <a:chExt cx="5638801" cy="2381900"/>
          </a:xfrm>
        </p:grpSpPr>
        <p:cxnSp>
          <p:nvCxnSpPr>
            <p:cNvPr id="16" name="Straight Connector 15">
              <a:extLst>
                <a:ext uri="{FF2B5EF4-FFF2-40B4-BE49-F238E27FC236}">
                  <a16:creationId xmlns:a16="http://schemas.microsoft.com/office/drawing/2014/main" id="{591E4C76-3597-67DB-A991-CD68CB9C3D22}"/>
                </a:ext>
              </a:extLst>
            </p:cNvPr>
            <p:cNvCxnSpPr>
              <a:cxnSpLocks/>
            </p:cNvCxnSpPr>
            <p:nvPr/>
          </p:nvCxnSpPr>
          <p:spPr>
            <a:xfrm flipH="1">
              <a:off x="455611" y="2307799"/>
              <a:ext cx="563880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3E417CE-9A1C-7D61-7122-C2F215281CE7}"/>
                </a:ext>
              </a:extLst>
            </p:cNvPr>
            <p:cNvCxnSpPr>
              <a:cxnSpLocks/>
            </p:cNvCxnSpPr>
            <p:nvPr/>
          </p:nvCxnSpPr>
          <p:spPr>
            <a:xfrm>
              <a:off x="455611" y="4689699"/>
              <a:ext cx="563879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05A720F7-4521-28AA-F0EA-9E594613197B}"/>
              </a:ext>
            </a:extLst>
          </p:cNvPr>
          <p:cNvCxnSpPr/>
          <p:nvPr userDrawn="1"/>
        </p:nvCxnSpPr>
        <p:spPr>
          <a:xfrm>
            <a:off x="6012700" y="831037"/>
            <a:ext cx="0" cy="519525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67BC2822-F3E4-EADA-5A38-B31E5F6F2F93}"/>
              </a:ext>
            </a:extLst>
          </p:cNvPr>
          <p:cNvGrpSpPr/>
          <p:nvPr userDrawn="1"/>
        </p:nvGrpSpPr>
        <p:grpSpPr>
          <a:xfrm>
            <a:off x="6048174" y="2908546"/>
            <a:ext cx="5732456" cy="364609"/>
            <a:chOff x="6019602" y="5661675"/>
            <a:chExt cx="5732456" cy="364609"/>
          </a:xfrm>
        </p:grpSpPr>
        <p:sp>
          <p:nvSpPr>
            <p:cNvPr id="20" name="Parallelogram 19">
              <a:extLst>
                <a:ext uri="{FF2B5EF4-FFF2-40B4-BE49-F238E27FC236}">
                  <a16:creationId xmlns:a16="http://schemas.microsoft.com/office/drawing/2014/main" id="{11D76A43-A8AA-2B5F-2A8D-869C6338F7EC}"/>
                </a:ext>
              </a:extLst>
            </p:cNvPr>
            <p:cNvSpPr/>
            <p:nvPr/>
          </p:nvSpPr>
          <p:spPr>
            <a:xfrm>
              <a:off x="6019602"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C3BE4205-C3C1-465F-3522-CFE72D74D46B}"/>
                </a:ext>
              </a:extLst>
            </p:cNvPr>
            <p:cNvSpPr/>
            <p:nvPr/>
          </p:nvSpPr>
          <p:spPr>
            <a:xfrm>
              <a:off x="6898051"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50623EA4-0737-4606-618E-1E99FC373E96}"/>
                </a:ext>
              </a:extLst>
            </p:cNvPr>
            <p:cNvSpPr/>
            <p:nvPr/>
          </p:nvSpPr>
          <p:spPr>
            <a:xfrm>
              <a:off x="7781263"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3" name="Parallelogram 22">
              <a:extLst>
                <a:ext uri="{FF2B5EF4-FFF2-40B4-BE49-F238E27FC236}">
                  <a16:creationId xmlns:a16="http://schemas.microsoft.com/office/drawing/2014/main" id="{990304E7-4FBA-6560-F1FD-699158903E1F}"/>
                </a:ext>
              </a:extLst>
            </p:cNvPr>
            <p:cNvSpPr/>
            <p:nvPr/>
          </p:nvSpPr>
          <p:spPr>
            <a:xfrm>
              <a:off x="8659712"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38DF2F8F-A4DE-9A51-5892-F2ABEFC8476E}"/>
                </a:ext>
              </a:extLst>
            </p:cNvPr>
            <p:cNvSpPr/>
            <p:nvPr/>
          </p:nvSpPr>
          <p:spPr>
            <a:xfrm>
              <a:off x="9465220"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5" name="Parallelogram 24">
              <a:extLst>
                <a:ext uri="{FF2B5EF4-FFF2-40B4-BE49-F238E27FC236}">
                  <a16:creationId xmlns:a16="http://schemas.microsoft.com/office/drawing/2014/main" id="{862BEF69-AA65-F49B-5255-29121BDC9C50}"/>
                </a:ext>
              </a:extLst>
            </p:cNvPr>
            <p:cNvSpPr/>
            <p:nvPr/>
          </p:nvSpPr>
          <p:spPr>
            <a:xfrm>
              <a:off x="10264012"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5AE4A6B4-1E90-6820-016B-4C42992D0343}"/>
                </a:ext>
              </a:extLst>
            </p:cNvPr>
            <p:cNvSpPr/>
            <p:nvPr/>
          </p:nvSpPr>
          <p:spPr>
            <a:xfrm>
              <a:off x="11142461"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cxnSp>
        <p:nvCxnSpPr>
          <p:cNvPr id="27" name="Straight Connector 26">
            <a:extLst>
              <a:ext uri="{FF2B5EF4-FFF2-40B4-BE49-F238E27FC236}">
                <a16:creationId xmlns:a16="http://schemas.microsoft.com/office/drawing/2014/main" id="{1A9FA906-0AF9-E1B8-74E8-F146D4E8BFC1}"/>
              </a:ext>
            </a:extLst>
          </p:cNvPr>
          <p:cNvCxnSpPr>
            <a:cxnSpLocks/>
          </p:cNvCxnSpPr>
          <p:nvPr userDrawn="1"/>
        </p:nvCxnSpPr>
        <p:spPr>
          <a:xfrm flipH="1">
            <a:off x="6010075" y="2908546"/>
            <a:ext cx="579119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1BCDDA3-C13F-B9F7-895C-DC53390F4DE1}"/>
              </a:ext>
            </a:extLst>
          </p:cNvPr>
          <p:cNvSpPr>
            <a:spLocks noGrp="1"/>
          </p:cNvSpPr>
          <p:nvPr>
            <p:ph type="title"/>
          </p:nvPr>
        </p:nvSpPr>
        <p:spPr>
          <a:xfrm>
            <a:off x="6016752" y="3324415"/>
            <a:ext cx="5788152" cy="2286000"/>
          </a:xfrm>
        </p:spPr>
        <p:txBody>
          <a:bodyPr/>
          <a:lstStyle/>
          <a:p>
            <a:r>
              <a:rPr lang="en-US"/>
              <a:t>Click to edit Master title style</a:t>
            </a:r>
          </a:p>
        </p:txBody>
      </p:sp>
      <p:sp>
        <p:nvSpPr>
          <p:cNvPr id="29" name="Content Placeholder 40">
            <a:extLst>
              <a:ext uri="{FF2B5EF4-FFF2-40B4-BE49-F238E27FC236}">
                <a16:creationId xmlns:a16="http://schemas.microsoft.com/office/drawing/2014/main" id="{E158113E-F5F4-CD42-D6AE-FE847DA8DC98}"/>
              </a:ext>
            </a:extLst>
          </p:cNvPr>
          <p:cNvSpPr>
            <a:spLocks noGrp="1"/>
          </p:cNvSpPr>
          <p:nvPr>
            <p:ph sz="quarter" idx="13"/>
          </p:nvPr>
        </p:nvSpPr>
        <p:spPr>
          <a:xfrm>
            <a:off x="987552" y="990600"/>
            <a:ext cx="4576508" cy="4938713"/>
          </a:xfrm>
        </p:spPr>
        <p:txBody>
          <a:bodyPr anchor="ctr"/>
          <a:lstStyle>
            <a:lvl1pPr marL="228600" indent="-228600">
              <a:lnSpc>
                <a:spcPct val="90000"/>
              </a:lnSpc>
              <a:spcBef>
                <a:spcPts val="1800"/>
              </a:spcBef>
              <a:buFont typeface="Arial" panose="020B0604020202020204" pitchFamily="34" charset="0"/>
              <a:buChar cha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95152-8518-81B4-8DEA-0E13F6EC102F}"/>
              </a:ext>
            </a:extLst>
          </p:cNvPr>
          <p:cNvSpPr>
            <a:spLocks noGrp="1"/>
          </p:cNvSpPr>
          <p:nvPr>
            <p:ph type="dt" sz="half" idx="11"/>
          </p:nvPr>
        </p:nvSpPr>
        <p:spPr/>
        <p:txBody>
          <a:bodyPr/>
          <a:lstStyle/>
          <a:p>
            <a:r>
              <a:rPr lang="en-US"/>
              <a:t>20XX</a:t>
            </a:r>
          </a:p>
        </p:txBody>
      </p:sp>
      <p:sp>
        <p:nvSpPr>
          <p:cNvPr id="3" name="Footer Placeholder 2">
            <a:extLst>
              <a:ext uri="{FF2B5EF4-FFF2-40B4-BE49-F238E27FC236}">
                <a16:creationId xmlns:a16="http://schemas.microsoft.com/office/drawing/2014/main" id="{494940A8-8A97-0FF4-11B6-360DC35D68B8}"/>
              </a:ext>
            </a:extLst>
          </p:cNvPr>
          <p:cNvSpPr>
            <a:spLocks noGrp="1"/>
          </p:cNvSpPr>
          <p:nvPr>
            <p:ph type="ftr" sz="quarter" idx="10"/>
          </p:nvPr>
        </p:nvSpPr>
        <p:spPr/>
        <p:txBody>
          <a:bodyPr/>
          <a:lstStyle/>
          <a:p>
            <a:r>
              <a:rPr lang="en-US"/>
              <a:t>Add a footer</a:t>
            </a:r>
          </a:p>
        </p:txBody>
      </p:sp>
      <p:sp>
        <p:nvSpPr>
          <p:cNvPr id="5" name="Slide Number Placeholder 4">
            <a:extLst>
              <a:ext uri="{FF2B5EF4-FFF2-40B4-BE49-F238E27FC236}">
                <a16:creationId xmlns:a16="http://schemas.microsoft.com/office/drawing/2014/main" id="{58ED3D9E-A74F-614E-BD02-C6361A3550DA}"/>
              </a:ext>
            </a:extLst>
          </p:cNvPr>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118239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66C8-5392-A1BA-3E25-166578452136}"/>
              </a:ext>
            </a:extLst>
          </p:cNvPr>
          <p:cNvSpPr>
            <a:spLocks noGrp="1"/>
          </p:cNvSpPr>
          <p:nvPr>
            <p:ph type="title"/>
          </p:nvPr>
        </p:nvSpPr>
        <p:spPr>
          <a:xfrm>
            <a:off x="455602" y="1563623"/>
            <a:ext cx="11353801" cy="1581912"/>
          </a:xfrm>
        </p:spPr>
        <p:txBody>
          <a:bodyPr/>
          <a:lstStyle/>
          <a:p>
            <a:r>
              <a:rPr lang="en-US"/>
              <a:t>Click to edit Master title style</a:t>
            </a:r>
          </a:p>
        </p:txBody>
      </p:sp>
      <p:pic>
        <p:nvPicPr>
          <p:cNvPr id="6" name="Picture 5" descr="A white line art of a gear&#10;&#10;Description automatically generated">
            <a:extLst>
              <a:ext uri="{FF2B5EF4-FFF2-40B4-BE49-F238E27FC236}">
                <a16:creationId xmlns:a16="http://schemas.microsoft.com/office/drawing/2014/main" id="{969D475A-FF4D-4BF6-771B-6E26F1086EA7}"/>
              </a:ext>
            </a:extLst>
          </p:cNvPr>
          <p:cNvPicPr>
            <a:picLocks noChangeAspect="1"/>
          </p:cNvPicPr>
          <p:nvPr userDrawn="1"/>
        </p:nvPicPr>
        <p:blipFill>
          <a:blip r:embed="rId2">
            <a:clrChange>
              <a:clrFrom>
                <a:srgbClr val="003A52"/>
              </a:clrFrom>
              <a:clrTo>
                <a:srgbClr val="003A52">
                  <a:alpha val="0"/>
                </a:srgbClr>
              </a:clrTo>
            </a:clrChange>
            <a:extLst>
              <a:ext uri="{28A0092B-C50C-407E-A947-70E740481C1C}">
                <a14:useLocalDpi xmlns:a14="http://schemas.microsoft.com/office/drawing/2010/main" val="0"/>
              </a:ext>
            </a:extLst>
          </a:blip>
          <a:stretch>
            <a:fillRect/>
          </a:stretch>
        </p:blipFill>
        <p:spPr>
          <a:xfrm>
            <a:off x="455540" y="3533948"/>
            <a:ext cx="11353778" cy="2487625"/>
          </a:xfrm>
          <a:prstGeom prst="rect">
            <a:avLst/>
          </a:prstGeom>
        </p:spPr>
      </p:pic>
      <p:grpSp>
        <p:nvGrpSpPr>
          <p:cNvPr id="7" name="Group 6">
            <a:extLst>
              <a:ext uri="{FF2B5EF4-FFF2-40B4-BE49-F238E27FC236}">
                <a16:creationId xmlns:a16="http://schemas.microsoft.com/office/drawing/2014/main" id="{0103F0F1-8B99-CE42-49F5-9FDBAC231D27}"/>
              </a:ext>
            </a:extLst>
          </p:cNvPr>
          <p:cNvGrpSpPr/>
          <p:nvPr userDrawn="1"/>
        </p:nvGrpSpPr>
        <p:grpSpPr>
          <a:xfrm>
            <a:off x="455615" y="3138348"/>
            <a:ext cx="11353797" cy="360893"/>
            <a:chOff x="455612" y="830374"/>
            <a:chExt cx="11353797" cy="551233"/>
          </a:xfrm>
          <a:gradFill>
            <a:gsLst>
              <a:gs pos="0">
                <a:schemeClr val="bg2"/>
              </a:gs>
              <a:gs pos="100000">
                <a:schemeClr val="bg2">
                  <a:lumMod val="90000"/>
                  <a:lumOff val="10000"/>
                </a:schemeClr>
              </a:gs>
            </a:gsLst>
            <a:lin ang="5400000" scaled="0"/>
          </a:gradFill>
        </p:grpSpPr>
        <p:sp>
          <p:nvSpPr>
            <p:cNvPr id="8" name="Parallelogram 7">
              <a:extLst>
                <a:ext uri="{FF2B5EF4-FFF2-40B4-BE49-F238E27FC236}">
                  <a16:creationId xmlns:a16="http://schemas.microsoft.com/office/drawing/2014/main" id="{7F069E72-7FF8-84AF-9550-9DA72DAF57AF}"/>
                </a:ext>
              </a:extLst>
            </p:cNvPr>
            <p:cNvSpPr/>
            <p:nvPr/>
          </p:nvSpPr>
          <p:spPr>
            <a:xfrm>
              <a:off x="4556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Parallelogram 8">
              <a:extLst>
                <a:ext uri="{FF2B5EF4-FFF2-40B4-BE49-F238E27FC236}">
                  <a16:creationId xmlns:a16="http://schemas.microsoft.com/office/drawing/2014/main" id="{3B41BD85-A1B9-2654-071F-3CFD640054A8}"/>
                </a:ext>
              </a:extLst>
            </p:cNvPr>
            <p:cNvSpPr/>
            <p:nvPr/>
          </p:nvSpPr>
          <p:spPr>
            <a:xfrm>
              <a:off x="1191949"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Parallelogram 9">
              <a:extLst>
                <a:ext uri="{FF2B5EF4-FFF2-40B4-BE49-F238E27FC236}">
                  <a16:creationId xmlns:a16="http://schemas.microsoft.com/office/drawing/2014/main" id="{EED0310C-65DC-829E-ADA4-298D99C781BC}"/>
                </a:ext>
              </a:extLst>
            </p:cNvPr>
            <p:cNvSpPr/>
            <p:nvPr/>
          </p:nvSpPr>
          <p:spPr>
            <a:xfrm>
              <a:off x="1953949"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Parallelogram 10">
              <a:extLst>
                <a:ext uri="{FF2B5EF4-FFF2-40B4-BE49-F238E27FC236}">
                  <a16:creationId xmlns:a16="http://schemas.microsoft.com/office/drawing/2014/main" id="{40C02DCA-8541-233D-F0A7-5DE5DEE95FB1}"/>
                </a:ext>
              </a:extLst>
            </p:cNvPr>
            <p:cNvSpPr/>
            <p:nvPr/>
          </p:nvSpPr>
          <p:spPr>
            <a:xfrm>
              <a:off x="269910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Parallelogram 11">
              <a:extLst>
                <a:ext uri="{FF2B5EF4-FFF2-40B4-BE49-F238E27FC236}">
                  <a16:creationId xmlns:a16="http://schemas.microsoft.com/office/drawing/2014/main" id="{E13D6679-F5AE-64AE-B005-22D18A4ABB1F}"/>
                </a:ext>
              </a:extLst>
            </p:cNvPr>
            <p:cNvSpPr/>
            <p:nvPr/>
          </p:nvSpPr>
          <p:spPr>
            <a:xfrm>
              <a:off x="34274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Parallelogram 12">
              <a:extLst>
                <a:ext uri="{FF2B5EF4-FFF2-40B4-BE49-F238E27FC236}">
                  <a16:creationId xmlns:a16="http://schemas.microsoft.com/office/drawing/2014/main" id="{49DDBE34-9147-41FD-5A16-1645B85BF77D}"/>
                </a:ext>
              </a:extLst>
            </p:cNvPr>
            <p:cNvSpPr/>
            <p:nvPr/>
          </p:nvSpPr>
          <p:spPr>
            <a:xfrm>
              <a:off x="41894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Parallelogram 13">
              <a:extLst>
                <a:ext uri="{FF2B5EF4-FFF2-40B4-BE49-F238E27FC236}">
                  <a16:creationId xmlns:a16="http://schemas.microsoft.com/office/drawing/2014/main" id="{50BCD038-1DDC-CA2E-64E7-AA5DB38BA647}"/>
                </a:ext>
              </a:extLst>
            </p:cNvPr>
            <p:cNvSpPr/>
            <p:nvPr/>
          </p:nvSpPr>
          <p:spPr>
            <a:xfrm>
              <a:off x="497526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Parallelogram 14">
              <a:extLst>
                <a:ext uri="{FF2B5EF4-FFF2-40B4-BE49-F238E27FC236}">
                  <a16:creationId xmlns:a16="http://schemas.microsoft.com/office/drawing/2014/main" id="{1C92CC9B-4B44-3A01-7047-6BD05D8FE7E6}"/>
                </a:ext>
              </a:extLst>
            </p:cNvPr>
            <p:cNvSpPr/>
            <p:nvPr/>
          </p:nvSpPr>
          <p:spPr>
            <a:xfrm>
              <a:off x="575631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Parallelogram 15">
              <a:extLst>
                <a:ext uri="{FF2B5EF4-FFF2-40B4-BE49-F238E27FC236}">
                  <a16:creationId xmlns:a16="http://schemas.microsoft.com/office/drawing/2014/main" id="{DD9852C8-BC54-FAF3-2D8A-25CBF6E9B283}"/>
                </a:ext>
              </a:extLst>
            </p:cNvPr>
            <p:cNvSpPr/>
            <p:nvPr/>
          </p:nvSpPr>
          <p:spPr>
            <a:xfrm>
              <a:off x="652112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Parallelogram 16">
              <a:extLst>
                <a:ext uri="{FF2B5EF4-FFF2-40B4-BE49-F238E27FC236}">
                  <a16:creationId xmlns:a16="http://schemas.microsoft.com/office/drawing/2014/main" id="{E261DBF9-F690-CF17-0B00-E392C2D90252}"/>
                </a:ext>
              </a:extLst>
            </p:cNvPr>
            <p:cNvSpPr/>
            <p:nvPr/>
          </p:nvSpPr>
          <p:spPr>
            <a:xfrm>
              <a:off x="729455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Parallelogram 17">
              <a:extLst>
                <a:ext uri="{FF2B5EF4-FFF2-40B4-BE49-F238E27FC236}">
                  <a16:creationId xmlns:a16="http://schemas.microsoft.com/office/drawing/2014/main" id="{F56C1240-414B-5EB8-5FBB-A7A13DD69A8A}"/>
                </a:ext>
              </a:extLst>
            </p:cNvPr>
            <p:cNvSpPr/>
            <p:nvPr/>
          </p:nvSpPr>
          <p:spPr>
            <a:xfrm>
              <a:off x="807029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Parallelogram 18">
              <a:extLst>
                <a:ext uri="{FF2B5EF4-FFF2-40B4-BE49-F238E27FC236}">
                  <a16:creationId xmlns:a16="http://schemas.microsoft.com/office/drawing/2014/main" id="{DFE17768-D6D8-33D5-9451-D0541F505342}"/>
                </a:ext>
              </a:extLst>
            </p:cNvPr>
            <p:cNvSpPr/>
            <p:nvPr/>
          </p:nvSpPr>
          <p:spPr>
            <a:xfrm>
              <a:off x="8820828"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Parallelogram 19">
              <a:extLst>
                <a:ext uri="{FF2B5EF4-FFF2-40B4-BE49-F238E27FC236}">
                  <a16:creationId xmlns:a16="http://schemas.microsoft.com/office/drawing/2014/main" id="{569E932A-90F8-DB19-C847-A7F5644D2FFC}"/>
                </a:ext>
              </a:extLst>
            </p:cNvPr>
            <p:cNvSpPr/>
            <p:nvPr/>
          </p:nvSpPr>
          <p:spPr>
            <a:xfrm>
              <a:off x="961001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Parallelogram 20">
              <a:extLst>
                <a:ext uri="{FF2B5EF4-FFF2-40B4-BE49-F238E27FC236}">
                  <a16:creationId xmlns:a16="http://schemas.microsoft.com/office/drawing/2014/main" id="{CE53EA5E-8AA6-53A1-2687-A756CD87804C}"/>
                </a:ext>
              </a:extLst>
            </p:cNvPr>
            <p:cNvSpPr/>
            <p:nvPr/>
          </p:nvSpPr>
          <p:spPr>
            <a:xfrm>
              <a:off x="1042638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Parallelogram 21">
              <a:extLst>
                <a:ext uri="{FF2B5EF4-FFF2-40B4-BE49-F238E27FC236}">
                  <a16:creationId xmlns:a16="http://schemas.microsoft.com/office/drawing/2014/main" id="{0EAA1DEC-D68F-6F97-707F-E2804657BF77}"/>
                </a:ext>
              </a:extLst>
            </p:cNvPr>
            <p:cNvSpPr/>
            <p:nvPr/>
          </p:nvSpPr>
          <p:spPr>
            <a:xfrm>
              <a:off x="111998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grpSp>
        <p:nvGrpSpPr>
          <p:cNvPr id="23" name="Group 22">
            <a:extLst>
              <a:ext uri="{FF2B5EF4-FFF2-40B4-BE49-F238E27FC236}">
                <a16:creationId xmlns:a16="http://schemas.microsoft.com/office/drawing/2014/main" id="{3252422E-1717-6BC8-5C4C-4DCF8E31AFCA}"/>
              </a:ext>
            </a:extLst>
          </p:cNvPr>
          <p:cNvGrpSpPr/>
          <p:nvPr userDrawn="1"/>
        </p:nvGrpSpPr>
        <p:grpSpPr>
          <a:xfrm>
            <a:off x="455611" y="1185957"/>
            <a:ext cx="11353797" cy="360893"/>
            <a:chOff x="455612" y="830374"/>
            <a:chExt cx="11353797" cy="551233"/>
          </a:xfrm>
          <a:gradFill>
            <a:gsLst>
              <a:gs pos="0">
                <a:schemeClr val="bg2"/>
              </a:gs>
              <a:gs pos="100000">
                <a:schemeClr val="bg2">
                  <a:lumMod val="90000"/>
                  <a:lumOff val="10000"/>
                </a:schemeClr>
              </a:gs>
            </a:gsLst>
            <a:lin ang="5400000" scaled="0"/>
          </a:gradFill>
        </p:grpSpPr>
        <p:sp>
          <p:nvSpPr>
            <p:cNvPr id="24" name="Parallelogram 23">
              <a:extLst>
                <a:ext uri="{FF2B5EF4-FFF2-40B4-BE49-F238E27FC236}">
                  <a16:creationId xmlns:a16="http://schemas.microsoft.com/office/drawing/2014/main" id="{A25CC66E-2E68-8B92-D342-F09DD44E5CE6}"/>
                </a:ext>
              </a:extLst>
            </p:cNvPr>
            <p:cNvSpPr/>
            <p:nvPr/>
          </p:nvSpPr>
          <p:spPr>
            <a:xfrm>
              <a:off x="4556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Parallelogram 24">
              <a:extLst>
                <a:ext uri="{FF2B5EF4-FFF2-40B4-BE49-F238E27FC236}">
                  <a16:creationId xmlns:a16="http://schemas.microsoft.com/office/drawing/2014/main" id="{9732F62B-BCFB-7561-1207-27EA2A4F4EBA}"/>
                </a:ext>
              </a:extLst>
            </p:cNvPr>
            <p:cNvSpPr/>
            <p:nvPr/>
          </p:nvSpPr>
          <p:spPr>
            <a:xfrm>
              <a:off x="1191949"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Parallelogram 25">
              <a:extLst>
                <a:ext uri="{FF2B5EF4-FFF2-40B4-BE49-F238E27FC236}">
                  <a16:creationId xmlns:a16="http://schemas.microsoft.com/office/drawing/2014/main" id="{DE51CE20-CE21-66D2-C44C-81A8838052D0}"/>
                </a:ext>
              </a:extLst>
            </p:cNvPr>
            <p:cNvSpPr/>
            <p:nvPr/>
          </p:nvSpPr>
          <p:spPr>
            <a:xfrm>
              <a:off x="1953949"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Parallelogram 26">
              <a:extLst>
                <a:ext uri="{FF2B5EF4-FFF2-40B4-BE49-F238E27FC236}">
                  <a16:creationId xmlns:a16="http://schemas.microsoft.com/office/drawing/2014/main" id="{1C7E2B8F-1664-7BF8-E7DB-62896D7DB7E1}"/>
                </a:ext>
              </a:extLst>
            </p:cNvPr>
            <p:cNvSpPr/>
            <p:nvPr/>
          </p:nvSpPr>
          <p:spPr>
            <a:xfrm>
              <a:off x="269910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8" name="Parallelogram 27">
              <a:extLst>
                <a:ext uri="{FF2B5EF4-FFF2-40B4-BE49-F238E27FC236}">
                  <a16:creationId xmlns:a16="http://schemas.microsoft.com/office/drawing/2014/main" id="{AD132DAD-249F-1606-4B29-D7F50EA9BEB0}"/>
                </a:ext>
              </a:extLst>
            </p:cNvPr>
            <p:cNvSpPr/>
            <p:nvPr/>
          </p:nvSpPr>
          <p:spPr>
            <a:xfrm>
              <a:off x="34274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9" name="Parallelogram 28">
              <a:extLst>
                <a:ext uri="{FF2B5EF4-FFF2-40B4-BE49-F238E27FC236}">
                  <a16:creationId xmlns:a16="http://schemas.microsoft.com/office/drawing/2014/main" id="{1A92F374-94E5-72C1-833E-3C8981C99F82}"/>
                </a:ext>
              </a:extLst>
            </p:cNvPr>
            <p:cNvSpPr/>
            <p:nvPr/>
          </p:nvSpPr>
          <p:spPr>
            <a:xfrm>
              <a:off x="41894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Parallelogram 29">
              <a:extLst>
                <a:ext uri="{FF2B5EF4-FFF2-40B4-BE49-F238E27FC236}">
                  <a16:creationId xmlns:a16="http://schemas.microsoft.com/office/drawing/2014/main" id="{30660F29-C34F-F142-FBFE-5EFF60592A74}"/>
                </a:ext>
              </a:extLst>
            </p:cNvPr>
            <p:cNvSpPr/>
            <p:nvPr/>
          </p:nvSpPr>
          <p:spPr>
            <a:xfrm>
              <a:off x="497526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1" name="Parallelogram 30">
              <a:extLst>
                <a:ext uri="{FF2B5EF4-FFF2-40B4-BE49-F238E27FC236}">
                  <a16:creationId xmlns:a16="http://schemas.microsoft.com/office/drawing/2014/main" id="{23F64602-E590-A750-534A-7E8562CB56F8}"/>
                </a:ext>
              </a:extLst>
            </p:cNvPr>
            <p:cNvSpPr/>
            <p:nvPr/>
          </p:nvSpPr>
          <p:spPr>
            <a:xfrm>
              <a:off x="575631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Parallelogram 31">
              <a:extLst>
                <a:ext uri="{FF2B5EF4-FFF2-40B4-BE49-F238E27FC236}">
                  <a16:creationId xmlns:a16="http://schemas.microsoft.com/office/drawing/2014/main" id="{AB0401DE-A1ED-EEA2-D768-C7A0FB5F3863}"/>
                </a:ext>
              </a:extLst>
            </p:cNvPr>
            <p:cNvSpPr/>
            <p:nvPr/>
          </p:nvSpPr>
          <p:spPr>
            <a:xfrm>
              <a:off x="652112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 name="Parallelogram 32">
              <a:extLst>
                <a:ext uri="{FF2B5EF4-FFF2-40B4-BE49-F238E27FC236}">
                  <a16:creationId xmlns:a16="http://schemas.microsoft.com/office/drawing/2014/main" id="{3B9774AB-0141-5B5D-8FBB-A72088A585C2}"/>
                </a:ext>
              </a:extLst>
            </p:cNvPr>
            <p:cNvSpPr/>
            <p:nvPr/>
          </p:nvSpPr>
          <p:spPr>
            <a:xfrm>
              <a:off x="729455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Parallelogram 33">
              <a:extLst>
                <a:ext uri="{FF2B5EF4-FFF2-40B4-BE49-F238E27FC236}">
                  <a16:creationId xmlns:a16="http://schemas.microsoft.com/office/drawing/2014/main" id="{1657BA7F-A6EE-94D0-018F-23DC9C4E46E9}"/>
                </a:ext>
              </a:extLst>
            </p:cNvPr>
            <p:cNvSpPr/>
            <p:nvPr/>
          </p:nvSpPr>
          <p:spPr>
            <a:xfrm>
              <a:off x="8070296"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 name="Parallelogram 34">
              <a:extLst>
                <a:ext uri="{FF2B5EF4-FFF2-40B4-BE49-F238E27FC236}">
                  <a16:creationId xmlns:a16="http://schemas.microsoft.com/office/drawing/2014/main" id="{7F2BDA6F-B4D1-D747-F3CA-990D29E11B47}"/>
                </a:ext>
              </a:extLst>
            </p:cNvPr>
            <p:cNvSpPr/>
            <p:nvPr/>
          </p:nvSpPr>
          <p:spPr>
            <a:xfrm>
              <a:off x="8820828"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Parallelogram 35">
              <a:extLst>
                <a:ext uri="{FF2B5EF4-FFF2-40B4-BE49-F238E27FC236}">
                  <a16:creationId xmlns:a16="http://schemas.microsoft.com/office/drawing/2014/main" id="{D3E818D4-E9D6-0078-63FD-E42F98C2D9F0}"/>
                </a:ext>
              </a:extLst>
            </p:cNvPr>
            <p:cNvSpPr/>
            <p:nvPr/>
          </p:nvSpPr>
          <p:spPr>
            <a:xfrm>
              <a:off x="9610013"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Parallelogram 36">
              <a:extLst>
                <a:ext uri="{FF2B5EF4-FFF2-40B4-BE49-F238E27FC236}">
                  <a16:creationId xmlns:a16="http://schemas.microsoft.com/office/drawing/2014/main" id="{83CB616E-EE88-5948-5603-D3F263478B7A}"/>
                </a:ext>
              </a:extLst>
            </p:cNvPr>
            <p:cNvSpPr/>
            <p:nvPr/>
          </p:nvSpPr>
          <p:spPr>
            <a:xfrm>
              <a:off x="1042638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8" name="Parallelogram 37">
              <a:extLst>
                <a:ext uri="{FF2B5EF4-FFF2-40B4-BE49-F238E27FC236}">
                  <a16:creationId xmlns:a16="http://schemas.microsoft.com/office/drawing/2014/main" id="{F805762A-0137-B6B4-A7FA-341473BC0A03}"/>
                </a:ext>
              </a:extLst>
            </p:cNvPr>
            <p:cNvSpPr/>
            <p:nvPr/>
          </p:nvSpPr>
          <p:spPr>
            <a:xfrm>
              <a:off x="11199812" y="830374"/>
              <a:ext cx="609597" cy="551233"/>
            </a:xfrm>
            <a:prstGeom prst="parallelogram">
              <a:avLst>
                <a:gd name="adj" fmla="val 53849"/>
              </a:avLst>
            </a:prstGeom>
            <a:grpFill/>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cxnSp>
        <p:nvCxnSpPr>
          <p:cNvPr id="39" name="Straight Connector 38">
            <a:extLst>
              <a:ext uri="{FF2B5EF4-FFF2-40B4-BE49-F238E27FC236}">
                <a16:creationId xmlns:a16="http://schemas.microsoft.com/office/drawing/2014/main" id="{3AE54100-0339-C628-C2A7-18646AEB0A65}"/>
              </a:ext>
            </a:extLst>
          </p:cNvPr>
          <p:cNvCxnSpPr>
            <a:cxnSpLocks/>
          </p:cNvCxnSpPr>
          <p:nvPr userDrawn="1"/>
        </p:nvCxnSpPr>
        <p:spPr>
          <a:xfrm flipH="1">
            <a:off x="455611" y="3152762"/>
            <a:ext cx="1135379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6EE3CD7-417A-CD45-DA09-19387AFBA24B}"/>
              </a:ext>
            </a:extLst>
          </p:cNvPr>
          <p:cNvCxnSpPr>
            <a:cxnSpLocks/>
          </p:cNvCxnSpPr>
          <p:nvPr userDrawn="1"/>
        </p:nvCxnSpPr>
        <p:spPr>
          <a:xfrm flipH="1">
            <a:off x="455611" y="3515102"/>
            <a:ext cx="1135379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81DE243-6E14-E68B-44C2-BD531EA724C3}"/>
              </a:ext>
            </a:extLst>
          </p:cNvPr>
          <p:cNvCxnSpPr/>
          <p:nvPr userDrawn="1"/>
        </p:nvCxnSpPr>
        <p:spPr>
          <a:xfrm>
            <a:off x="455575" y="1546850"/>
            <a:ext cx="1135379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EBFA232-92D1-0D73-6867-FE0D0589B3F2}"/>
              </a:ext>
            </a:extLst>
          </p:cNvPr>
          <p:cNvCxnSpPr/>
          <p:nvPr userDrawn="1"/>
        </p:nvCxnSpPr>
        <p:spPr>
          <a:xfrm rot="10800000">
            <a:off x="455576" y="1191271"/>
            <a:ext cx="1135379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280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ottom and content right">
    <p:spTree>
      <p:nvGrpSpPr>
        <p:cNvPr id="1" name=""/>
        <p:cNvGrpSpPr/>
        <p:nvPr/>
      </p:nvGrpSpPr>
      <p:grpSpPr>
        <a:xfrm>
          <a:off x="0" y="0"/>
          <a:ext cx="0" cy="0"/>
          <a:chOff x="0" y="0"/>
          <a:chExt cx="0" cy="0"/>
        </a:xfrm>
      </p:grpSpPr>
      <p:pic>
        <p:nvPicPr>
          <p:cNvPr id="6" name="Picture 5" descr="A blue background with white lines&#10;&#10;Description automatically generated">
            <a:extLst>
              <a:ext uri="{FF2B5EF4-FFF2-40B4-BE49-F238E27FC236}">
                <a16:creationId xmlns:a16="http://schemas.microsoft.com/office/drawing/2014/main" id="{4BDA383F-AAAB-383E-24EA-13712AD327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77935" y="837775"/>
            <a:ext cx="5753100" cy="2070100"/>
          </a:xfrm>
          <a:prstGeom prst="rect">
            <a:avLst/>
          </a:prstGeom>
        </p:spPr>
      </p:pic>
      <p:grpSp>
        <p:nvGrpSpPr>
          <p:cNvPr id="7" name="Group 6">
            <a:extLst>
              <a:ext uri="{FF2B5EF4-FFF2-40B4-BE49-F238E27FC236}">
                <a16:creationId xmlns:a16="http://schemas.microsoft.com/office/drawing/2014/main" id="{4E8CC2BA-9E5A-B8F9-6B92-0FC813C23D75}"/>
              </a:ext>
            </a:extLst>
          </p:cNvPr>
          <p:cNvGrpSpPr/>
          <p:nvPr userDrawn="1"/>
        </p:nvGrpSpPr>
        <p:grpSpPr>
          <a:xfrm>
            <a:off x="455611" y="5661675"/>
            <a:ext cx="5732456" cy="364609"/>
            <a:chOff x="6019602" y="5661675"/>
            <a:chExt cx="5732456" cy="364609"/>
          </a:xfrm>
        </p:grpSpPr>
        <p:sp>
          <p:nvSpPr>
            <p:cNvPr id="8" name="Parallelogram 7">
              <a:extLst>
                <a:ext uri="{FF2B5EF4-FFF2-40B4-BE49-F238E27FC236}">
                  <a16:creationId xmlns:a16="http://schemas.microsoft.com/office/drawing/2014/main" id="{DD87EAD6-EBC7-D3AE-60C3-34B05DA56A41}"/>
                </a:ext>
              </a:extLst>
            </p:cNvPr>
            <p:cNvSpPr/>
            <p:nvPr/>
          </p:nvSpPr>
          <p:spPr>
            <a:xfrm>
              <a:off x="6019602"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03B83F28-4E4E-9AEB-7861-D13F12EDE882}"/>
                </a:ext>
              </a:extLst>
            </p:cNvPr>
            <p:cNvSpPr/>
            <p:nvPr/>
          </p:nvSpPr>
          <p:spPr>
            <a:xfrm>
              <a:off x="6898051"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ABB418CF-2B2A-A44A-B968-D6BA1C6D1F28}"/>
                </a:ext>
              </a:extLst>
            </p:cNvPr>
            <p:cNvSpPr/>
            <p:nvPr/>
          </p:nvSpPr>
          <p:spPr>
            <a:xfrm>
              <a:off x="7781263"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14B9E5FD-D81F-CF7A-96B8-FB23060CBEA0}"/>
                </a:ext>
              </a:extLst>
            </p:cNvPr>
            <p:cNvSpPr/>
            <p:nvPr/>
          </p:nvSpPr>
          <p:spPr>
            <a:xfrm>
              <a:off x="8659712"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523B551B-59FF-03A9-CA32-E730A1D2331A}"/>
                </a:ext>
              </a:extLst>
            </p:cNvPr>
            <p:cNvSpPr/>
            <p:nvPr/>
          </p:nvSpPr>
          <p:spPr>
            <a:xfrm>
              <a:off x="9465220"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921355AD-BB27-6A35-BB58-A8A524B924ED}"/>
                </a:ext>
              </a:extLst>
            </p:cNvPr>
            <p:cNvSpPr/>
            <p:nvPr/>
          </p:nvSpPr>
          <p:spPr>
            <a:xfrm>
              <a:off x="10264012"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DAB52D65-3606-3391-4D1C-BDE810314BDB}"/>
                </a:ext>
              </a:extLst>
            </p:cNvPr>
            <p:cNvSpPr/>
            <p:nvPr/>
          </p:nvSpPr>
          <p:spPr>
            <a:xfrm>
              <a:off x="11142461"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4A6691FF-3F7E-38FB-08DC-FE05A0521124}"/>
              </a:ext>
            </a:extLst>
          </p:cNvPr>
          <p:cNvGrpSpPr/>
          <p:nvPr userDrawn="1"/>
        </p:nvGrpSpPr>
        <p:grpSpPr>
          <a:xfrm>
            <a:off x="484183" y="2908546"/>
            <a:ext cx="5732456" cy="364609"/>
            <a:chOff x="6019602" y="5661675"/>
            <a:chExt cx="5732456" cy="364609"/>
          </a:xfrm>
        </p:grpSpPr>
        <p:sp>
          <p:nvSpPr>
            <p:cNvPr id="16" name="Parallelogram 15">
              <a:extLst>
                <a:ext uri="{FF2B5EF4-FFF2-40B4-BE49-F238E27FC236}">
                  <a16:creationId xmlns:a16="http://schemas.microsoft.com/office/drawing/2014/main" id="{75AA5753-53CF-3221-6B62-080BB935EC9C}"/>
                </a:ext>
              </a:extLst>
            </p:cNvPr>
            <p:cNvSpPr/>
            <p:nvPr/>
          </p:nvSpPr>
          <p:spPr>
            <a:xfrm>
              <a:off x="6019602"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668CA797-7D5A-B608-1ACA-335231DDC29D}"/>
                </a:ext>
              </a:extLst>
            </p:cNvPr>
            <p:cNvSpPr/>
            <p:nvPr/>
          </p:nvSpPr>
          <p:spPr>
            <a:xfrm>
              <a:off x="6898051"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F54C3A0B-24B1-33F2-A522-EDF45D606FC5}"/>
                </a:ext>
              </a:extLst>
            </p:cNvPr>
            <p:cNvSpPr/>
            <p:nvPr/>
          </p:nvSpPr>
          <p:spPr>
            <a:xfrm>
              <a:off x="7781263" y="5665391"/>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87BEB395-0B6F-F887-6EF4-EF08239D52F9}"/>
                </a:ext>
              </a:extLst>
            </p:cNvPr>
            <p:cNvSpPr/>
            <p:nvPr/>
          </p:nvSpPr>
          <p:spPr>
            <a:xfrm>
              <a:off x="8659712"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CAE4E799-173B-B9F1-B06C-A0CC3B066A56}"/>
                </a:ext>
              </a:extLst>
            </p:cNvPr>
            <p:cNvSpPr/>
            <p:nvPr/>
          </p:nvSpPr>
          <p:spPr>
            <a:xfrm>
              <a:off x="9465220"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8E793C89-7366-2BCC-D2DB-2F28E9A2A1D4}"/>
                </a:ext>
              </a:extLst>
            </p:cNvPr>
            <p:cNvSpPr/>
            <p:nvPr/>
          </p:nvSpPr>
          <p:spPr>
            <a:xfrm>
              <a:off x="10264012"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28FA3D98-A64F-944A-AB04-37FC2FDDD46E}"/>
                </a:ext>
              </a:extLst>
            </p:cNvPr>
            <p:cNvSpPr/>
            <p:nvPr/>
          </p:nvSpPr>
          <p:spPr>
            <a:xfrm>
              <a:off x="11142461" y="5661675"/>
              <a:ext cx="609597" cy="360893"/>
            </a:xfrm>
            <a:prstGeom prst="parallelogram">
              <a:avLst>
                <a:gd name="adj" fmla="val 53849"/>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3CC19533-8F1E-44A7-8B47-99AB857DF6AB}"/>
              </a:ext>
            </a:extLst>
          </p:cNvPr>
          <p:cNvGrpSpPr/>
          <p:nvPr userDrawn="1"/>
        </p:nvGrpSpPr>
        <p:grpSpPr>
          <a:xfrm>
            <a:off x="446084" y="3276600"/>
            <a:ext cx="5791199" cy="2381900"/>
            <a:chOff x="455611" y="2307799"/>
            <a:chExt cx="5638801" cy="2381900"/>
          </a:xfrm>
        </p:grpSpPr>
        <p:cxnSp>
          <p:nvCxnSpPr>
            <p:cNvPr id="24" name="Straight Connector 23">
              <a:extLst>
                <a:ext uri="{FF2B5EF4-FFF2-40B4-BE49-F238E27FC236}">
                  <a16:creationId xmlns:a16="http://schemas.microsoft.com/office/drawing/2014/main" id="{4073E0F0-E5BD-F223-137D-A645FCF5C0AC}"/>
                </a:ext>
              </a:extLst>
            </p:cNvPr>
            <p:cNvCxnSpPr>
              <a:cxnSpLocks/>
            </p:cNvCxnSpPr>
            <p:nvPr/>
          </p:nvCxnSpPr>
          <p:spPr>
            <a:xfrm flipH="1">
              <a:off x="455611" y="2307799"/>
              <a:ext cx="563880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437CF0E-9F41-6673-C0E1-3BBAD85DA798}"/>
                </a:ext>
              </a:extLst>
            </p:cNvPr>
            <p:cNvCxnSpPr>
              <a:cxnSpLocks/>
            </p:cNvCxnSpPr>
            <p:nvPr/>
          </p:nvCxnSpPr>
          <p:spPr>
            <a:xfrm>
              <a:off x="455611" y="4689699"/>
              <a:ext cx="563879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C443ED3E-F773-4648-2849-F1F54DBAF3A5}"/>
              </a:ext>
            </a:extLst>
          </p:cNvPr>
          <p:cNvCxnSpPr/>
          <p:nvPr userDrawn="1"/>
        </p:nvCxnSpPr>
        <p:spPr>
          <a:xfrm>
            <a:off x="6231310" y="831037"/>
            <a:ext cx="0" cy="519525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85DADD4-18BE-A44A-CDDD-3DD34E207714}"/>
              </a:ext>
            </a:extLst>
          </p:cNvPr>
          <p:cNvCxnSpPr>
            <a:cxnSpLocks/>
          </p:cNvCxnSpPr>
          <p:nvPr userDrawn="1"/>
        </p:nvCxnSpPr>
        <p:spPr>
          <a:xfrm flipH="1">
            <a:off x="446084" y="2908546"/>
            <a:ext cx="579119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99BAFD8D-B1A2-223F-5DEE-8513D22E1155}"/>
              </a:ext>
            </a:extLst>
          </p:cNvPr>
          <p:cNvSpPr>
            <a:spLocks noGrp="1"/>
          </p:cNvSpPr>
          <p:nvPr>
            <p:ph type="title"/>
          </p:nvPr>
        </p:nvSpPr>
        <p:spPr>
          <a:xfrm>
            <a:off x="457200" y="3324415"/>
            <a:ext cx="5768138" cy="2286000"/>
          </a:xfrm>
        </p:spPr>
        <p:txBody>
          <a:bodyPr>
            <a:normAutofit/>
          </a:bodyPr>
          <a:lstStyle>
            <a:lvl1pPr>
              <a:defRPr sz="3200"/>
            </a:lvl1pPr>
          </a:lstStyle>
          <a:p>
            <a:r>
              <a:rPr lang="en-US"/>
              <a:t>Click to edit Master title style</a:t>
            </a:r>
          </a:p>
        </p:txBody>
      </p:sp>
      <p:sp>
        <p:nvSpPr>
          <p:cNvPr id="29" name="Content Placeholder 40">
            <a:extLst>
              <a:ext uri="{FF2B5EF4-FFF2-40B4-BE49-F238E27FC236}">
                <a16:creationId xmlns:a16="http://schemas.microsoft.com/office/drawing/2014/main" id="{DAF58893-225F-9839-4AF5-8AF4C9A4D29B}"/>
              </a:ext>
            </a:extLst>
          </p:cNvPr>
          <p:cNvSpPr>
            <a:spLocks noGrp="1"/>
          </p:cNvSpPr>
          <p:nvPr>
            <p:ph sz="quarter" idx="13"/>
          </p:nvPr>
        </p:nvSpPr>
        <p:spPr>
          <a:xfrm>
            <a:off x="6775704" y="990600"/>
            <a:ext cx="4576508" cy="4938713"/>
          </a:xfrm>
        </p:spPr>
        <p:txBody>
          <a:bodyPr anchor="ctr"/>
          <a:lstStyle>
            <a:lvl1pPr marL="228600" indent="-228600">
              <a:lnSpc>
                <a:spcPct val="90000"/>
              </a:lnSpc>
              <a:spcBef>
                <a:spcPts val="1800"/>
              </a:spcBef>
              <a:buFont typeface="Arial" panose="020B0604020202020204" pitchFamily="34" charset="0"/>
              <a:buChar cha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2A924-A402-448B-CA05-2645ABDBE76C}"/>
              </a:ext>
            </a:extLst>
          </p:cNvPr>
          <p:cNvSpPr>
            <a:spLocks noGrp="1"/>
          </p:cNvSpPr>
          <p:nvPr>
            <p:ph type="dt" sz="half" idx="11"/>
          </p:nvPr>
        </p:nvSpPr>
        <p:spPr/>
        <p:txBody>
          <a:bodyPr/>
          <a:lstStyle/>
          <a:p>
            <a:r>
              <a:rPr lang="en-US"/>
              <a:t>20XX</a:t>
            </a:r>
          </a:p>
        </p:txBody>
      </p:sp>
      <p:sp>
        <p:nvSpPr>
          <p:cNvPr id="3" name="Footer Placeholder 2">
            <a:extLst>
              <a:ext uri="{FF2B5EF4-FFF2-40B4-BE49-F238E27FC236}">
                <a16:creationId xmlns:a16="http://schemas.microsoft.com/office/drawing/2014/main" id="{353CF3B9-43F6-FADE-60C0-0D4DC01D96E6}"/>
              </a:ext>
            </a:extLst>
          </p:cNvPr>
          <p:cNvSpPr>
            <a:spLocks noGrp="1"/>
          </p:cNvSpPr>
          <p:nvPr>
            <p:ph type="ftr" sz="quarter" idx="10"/>
          </p:nvPr>
        </p:nvSpPr>
        <p:spPr/>
        <p:txBody>
          <a:bodyPr/>
          <a:lstStyle/>
          <a:p>
            <a:r>
              <a:rPr lang="en-US"/>
              <a:t>Add a footer</a:t>
            </a:r>
          </a:p>
        </p:txBody>
      </p:sp>
      <p:sp>
        <p:nvSpPr>
          <p:cNvPr id="5" name="Slide Number Placeholder 4">
            <a:extLst>
              <a:ext uri="{FF2B5EF4-FFF2-40B4-BE49-F238E27FC236}">
                <a16:creationId xmlns:a16="http://schemas.microsoft.com/office/drawing/2014/main" id="{59496FBA-69D5-F381-4BB3-47DEEE821A63}"/>
              </a:ext>
            </a:extLst>
          </p:cNvPr>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997210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bottom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C55C-9AF8-EB7E-D4A4-C30E6C649772}"/>
              </a:ext>
            </a:extLst>
          </p:cNvPr>
          <p:cNvSpPr>
            <a:spLocks noGrp="1"/>
          </p:cNvSpPr>
          <p:nvPr>
            <p:ph type="title"/>
          </p:nvPr>
        </p:nvSpPr>
        <p:spPr>
          <a:xfrm>
            <a:off x="455602" y="4398263"/>
            <a:ext cx="9683496" cy="1572768"/>
          </a:xfrm>
        </p:spPr>
        <p:txBody>
          <a:bodyPr/>
          <a:lstStyle/>
          <a:p>
            <a:r>
              <a:rPr lang="en-US"/>
              <a:t>Click to edit Master title style</a:t>
            </a:r>
          </a:p>
        </p:txBody>
      </p:sp>
      <p:sp>
        <p:nvSpPr>
          <p:cNvPr id="13" name="Content Placeholder 40">
            <a:extLst>
              <a:ext uri="{FF2B5EF4-FFF2-40B4-BE49-F238E27FC236}">
                <a16:creationId xmlns:a16="http://schemas.microsoft.com/office/drawing/2014/main" id="{7C8F3378-EB27-AC31-6C44-8CB4DBF4C563}"/>
              </a:ext>
            </a:extLst>
          </p:cNvPr>
          <p:cNvSpPr>
            <a:spLocks noGrp="1"/>
          </p:cNvSpPr>
          <p:nvPr>
            <p:ph sz="quarter" idx="14"/>
          </p:nvPr>
        </p:nvSpPr>
        <p:spPr>
          <a:xfrm>
            <a:off x="987552" y="1188720"/>
            <a:ext cx="4645152" cy="2999232"/>
          </a:xfrm>
        </p:spPr>
        <p:txBody>
          <a:bodyPr anchor="ctr">
            <a:normAutofit/>
          </a:bodyPr>
          <a:lstStyle>
            <a:lvl1pPr marL="228600" indent="-228600">
              <a:lnSpc>
                <a:spcPct val="90000"/>
              </a:lnSpc>
              <a:spcBef>
                <a:spcPts val="1800"/>
              </a:spcBef>
              <a:buFont typeface="Arial" panose="020B0604020202020204" pitchFamily="34" charset="0"/>
              <a:buChar cha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0">
            <a:extLst>
              <a:ext uri="{FF2B5EF4-FFF2-40B4-BE49-F238E27FC236}">
                <a16:creationId xmlns:a16="http://schemas.microsoft.com/office/drawing/2014/main" id="{A95C8986-0A58-82D9-4156-FD62D9F187C3}"/>
              </a:ext>
            </a:extLst>
          </p:cNvPr>
          <p:cNvSpPr>
            <a:spLocks noGrp="1"/>
          </p:cNvSpPr>
          <p:nvPr>
            <p:ph sz="quarter" idx="13"/>
          </p:nvPr>
        </p:nvSpPr>
        <p:spPr>
          <a:xfrm>
            <a:off x="6702552" y="1188720"/>
            <a:ext cx="4645152" cy="2999232"/>
          </a:xfrm>
        </p:spPr>
        <p:txBody>
          <a:bodyPr anchor="t">
            <a:normAutofit/>
          </a:bodyPr>
          <a:lstStyle>
            <a:lvl1pPr marL="228600" indent="-228600">
              <a:lnSpc>
                <a:spcPct val="90000"/>
              </a:lnSpc>
              <a:spcBef>
                <a:spcPts val="1800"/>
              </a:spcBef>
              <a:buFont typeface="Arial" panose="020B0604020202020204" pitchFamily="34" charset="0"/>
              <a:buChar cha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DC044-78B6-9932-0415-93ACBF93137F}"/>
              </a:ext>
            </a:extLst>
          </p:cNvPr>
          <p:cNvSpPr>
            <a:spLocks noGrp="1"/>
          </p:cNvSpPr>
          <p:nvPr>
            <p:ph type="dt" sz="half" idx="11"/>
          </p:nvPr>
        </p:nvSpPr>
        <p:spPr/>
        <p:txBody>
          <a:bodyPr/>
          <a:lstStyle/>
          <a:p>
            <a:r>
              <a:rPr lang="en-US"/>
              <a:t>20XX</a:t>
            </a:r>
          </a:p>
        </p:txBody>
      </p:sp>
      <p:sp>
        <p:nvSpPr>
          <p:cNvPr id="3" name="Footer Placeholder 2">
            <a:extLst>
              <a:ext uri="{FF2B5EF4-FFF2-40B4-BE49-F238E27FC236}">
                <a16:creationId xmlns:a16="http://schemas.microsoft.com/office/drawing/2014/main" id="{780965DC-0B8B-F872-935E-9D9D3721E34A}"/>
              </a:ext>
            </a:extLst>
          </p:cNvPr>
          <p:cNvSpPr>
            <a:spLocks noGrp="1"/>
          </p:cNvSpPr>
          <p:nvPr>
            <p:ph type="ftr" sz="quarter" idx="10"/>
          </p:nvPr>
        </p:nvSpPr>
        <p:spPr/>
        <p:txBody>
          <a:bodyPr/>
          <a:lstStyle/>
          <a:p>
            <a:r>
              <a:rPr lang="en-US"/>
              <a:t>Add a footer</a:t>
            </a:r>
          </a:p>
        </p:txBody>
      </p:sp>
      <p:sp>
        <p:nvSpPr>
          <p:cNvPr id="5" name="Slide Number Placeholder 4">
            <a:extLst>
              <a:ext uri="{FF2B5EF4-FFF2-40B4-BE49-F238E27FC236}">
                <a16:creationId xmlns:a16="http://schemas.microsoft.com/office/drawing/2014/main" id="{B763E988-0054-287A-6AAE-06E21E1DB796}"/>
              </a:ext>
            </a:extLst>
          </p:cNvPr>
          <p:cNvSpPr>
            <a:spLocks noGrp="1"/>
          </p:cNvSpPr>
          <p:nvPr>
            <p:ph type="sldNum" sz="quarter" idx="12"/>
          </p:nvPr>
        </p:nvSpPr>
        <p:spPr/>
        <p:txBody>
          <a:bodyPr/>
          <a:lstStyle/>
          <a:p>
            <a:fld id="{2A013F82-EE5E-44EE-A61D-E31C6657F26F}" type="slidenum">
              <a:rPr lang="en-US" smtClean="0"/>
              <a:pPr/>
              <a:t>‹#›</a:t>
            </a:fld>
            <a:endParaRPr lang="en-US"/>
          </a:p>
        </p:txBody>
      </p:sp>
      <p:sp>
        <p:nvSpPr>
          <p:cNvPr id="6" name="Isosceles Triangle 5">
            <a:extLst>
              <a:ext uri="{FF2B5EF4-FFF2-40B4-BE49-F238E27FC236}">
                <a16:creationId xmlns:a16="http://schemas.microsoft.com/office/drawing/2014/main" id="{0E235CD8-6A96-F95D-9E38-23FDC13785B7}"/>
              </a:ext>
            </a:extLst>
          </p:cNvPr>
          <p:cNvSpPr/>
          <p:nvPr userDrawn="1"/>
        </p:nvSpPr>
        <p:spPr>
          <a:xfrm rot="10800000">
            <a:off x="10378860" y="4351368"/>
            <a:ext cx="414179" cy="1258812"/>
          </a:xfrm>
          <a:prstGeom prst="triangle">
            <a:avLst>
              <a:gd name="adj" fmla="val 100000"/>
            </a:avLst>
          </a:prstGeom>
          <a:gradFill>
            <a:gsLst>
              <a:gs pos="0">
                <a:schemeClr val="bg2"/>
              </a:gs>
              <a:gs pos="100000">
                <a:schemeClr val="bg2">
                  <a:lumMod val="90000"/>
                  <a:lumOff val="10000"/>
                </a:schemeClr>
              </a:gs>
            </a:gsLst>
            <a:lin ang="162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EE742EAC-BCB8-F9D0-84D4-6A653D38B768}"/>
              </a:ext>
            </a:extLst>
          </p:cNvPr>
          <p:cNvSpPr/>
          <p:nvPr userDrawn="1"/>
        </p:nvSpPr>
        <p:spPr>
          <a:xfrm>
            <a:off x="10585951" y="4352034"/>
            <a:ext cx="986271" cy="1666288"/>
          </a:xfrm>
          <a:prstGeom prst="parallelogram">
            <a:avLst>
              <a:gd name="adj" fmla="val 59972"/>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2FFFB8A-B590-C981-BB08-04BD3554C8D7}"/>
              </a:ext>
            </a:extLst>
          </p:cNvPr>
          <p:cNvCxnSpPr>
            <a:cxnSpLocks/>
          </p:cNvCxnSpPr>
          <p:nvPr userDrawn="1"/>
        </p:nvCxnSpPr>
        <p:spPr>
          <a:xfrm>
            <a:off x="6102350" y="831037"/>
            <a:ext cx="0" cy="351236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5DF137B-3968-16D7-F0A8-AD9DD42AB975}"/>
              </a:ext>
            </a:extLst>
          </p:cNvPr>
          <p:cNvCxnSpPr>
            <a:cxnSpLocks/>
          </p:cNvCxnSpPr>
          <p:nvPr userDrawn="1"/>
        </p:nvCxnSpPr>
        <p:spPr>
          <a:xfrm>
            <a:off x="455617" y="4343400"/>
            <a:ext cx="11353787"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id="{35F434B5-8A80-F035-A0F7-495BEC5D5CEB}"/>
              </a:ext>
            </a:extLst>
          </p:cNvPr>
          <p:cNvSpPr/>
          <p:nvPr userDrawn="1"/>
        </p:nvSpPr>
        <p:spPr>
          <a:xfrm>
            <a:off x="11374043" y="4759509"/>
            <a:ext cx="414179" cy="1258813"/>
          </a:xfrm>
          <a:prstGeom prst="triangle">
            <a:avLst>
              <a:gd name="adj" fmla="val 100000"/>
            </a:avLst>
          </a:prstGeom>
          <a:gradFill>
            <a:gsLst>
              <a:gs pos="0">
                <a:schemeClr val="bg2"/>
              </a:gs>
              <a:gs pos="100000">
                <a:schemeClr val="bg2">
                  <a:lumMod val="90000"/>
                  <a:lumOff val="1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F102734-0974-5386-C0F9-E2BE7EA6E6E5}"/>
              </a:ext>
            </a:extLst>
          </p:cNvPr>
          <p:cNvCxnSpPr>
            <a:cxnSpLocks/>
          </p:cNvCxnSpPr>
          <p:nvPr userDrawn="1"/>
        </p:nvCxnSpPr>
        <p:spPr>
          <a:xfrm>
            <a:off x="10378445" y="4343400"/>
            <a:ext cx="1" cy="168288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000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ith top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5F15-A535-359D-EE3D-3BBDB2EACAF9}"/>
              </a:ext>
            </a:extLst>
          </p:cNvPr>
          <p:cNvSpPr>
            <a:spLocks noGrp="1"/>
          </p:cNvSpPr>
          <p:nvPr>
            <p:ph type="title"/>
          </p:nvPr>
        </p:nvSpPr>
        <p:spPr>
          <a:xfrm>
            <a:off x="455602" y="831035"/>
            <a:ext cx="11353801" cy="1389888"/>
          </a:xfrm>
        </p:spPr>
        <p:txBody>
          <a:bodyPr/>
          <a:lstStyle/>
          <a:p>
            <a:r>
              <a:rPr lang="en-US"/>
              <a:t>Click to edit Master title style</a:t>
            </a:r>
          </a:p>
        </p:txBody>
      </p:sp>
      <p:sp>
        <p:nvSpPr>
          <p:cNvPr id="7" name="Content Placeholder 40">
            <a:extLst>
              <a:ext uri="{FF2B5EF4-FFF2-40B4-BE49-F238E27FC236}">
                <a16:creationId xmlns:a16="http://schemas.microsoft.com/office/drawing/2014/main" id="{8880E109-D2C0-09D8-1A97-262785E609F3}"/>
              </a:ext>
            </a:extLst>
          </p:cNvPr>
          <p:cNvSpPr>
            <a:spLocks noGrp="1"/>
          </p:cNvSpPr>
          <p:nvPr>
            <p:ph sz="quarter" idx="14"/>
          </p:nvPr>
        </p:nvSpPr>
        <p:spPr>
          <a:xfrm>
            <a:off x="987552" y="2304288"/>
            <a:ext cx="4645152" cy="3410712"/>
          </a:xfrm>
        </p:spPr>
        <p:txBody>
          <a:bodyPr anchor="ctr"/>
          <a:lstStyle>
            <a:lvl1pPr marL="228600" indent="-228600">
              <a:lnSpc>
                <a:spcPct val="150000"/>
              </a:lnSpc>
              <a:spcBef>
                <a:spcPts val="1800"/>
              </a:spcBef>
              <a:buFont typeface="Arial" panose="020B0604020202020204" pitchFamily="34" charset="0"/>
              <a:buChar cha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0">
            <a:extLst>
              <a:ext uri="{FF2B5EF4-FFF2-40B4-BE49-F238E27FC236}">
                <a16:creationId xmlns:a16="http://schemas.microsoft.com/office/drawing/2014/main" id="{5E777085-29F0-61FF-3D68-0F6CBA8BB17E}"/>
              </a:ext>
            </a:extLst>
          </p:cNvPr>
          <p:cNvSpPr>
            <a:spLocks noGrp="1"/>
          </p:cNvSpPr>
          <p:nvPr>
            <p:ph sz="quarter" idx="13"/>
          </p:nvPr>
        </p:nvSpPr>
        <p:spPr>
          <a:xfrm>
            <a:off x="6702552" y="2304288"/>
            <a:ext cx="4645152" cy="2999232"/>
          </a:xfrm>
        </p:spPr>
        <p:txBody>
          <a:bodyPr anchor="ctr"/>
          <a:lstStyle>
            <a:lvl1pPr marL="228600" indent="-228600">
              <a:lnSpc>
                <a:spcPct val="150000"/>
              </a:lnSpc>
              <a:spcBef>
                <a:spcPts val="1800"/>
              </a:spcBef>
              <a:buFont typeface="Arial" panose="020B0604020202020204" pitchFamily="34" charset="0"/>
              <a:buChar cha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C2655-C4F7-BDC7-8E08-DBC1659AA61A}"/>
              </a:ext>
            </a:extLst>
          </p:cNvPr>
          <p:cNvSpPr>
            <a:spLocks noGrp="1"/>
          </p:cNvSpPr>
          <p:nvPr>
            <p:ph type="dt" sz="half" idx="11"/>
          </p:nvPr>
        </p:nvSpPr>
        <p:spPr/>
        <p:txBody>
          <a:bodyPr/>
          <a:lstStyle/>
          <a:p>
            <a:r>
              <a:rPr lang="en-US"/>
              <a:t>20XX</a:t>
            </a:r>
          </a:p>
        </p:txBody>
      </p:sp>
      <p:sp>
        <p:nvSpPr>
          <p:cNvPr id="3" name="Footer Placeholder 2">
            <a:extLst>
              <a:ext uri="{FF2B5EF4-FFF2-40B4-BE49-F238E27FC236}">
                <a16:creationId xmlns:a16="http://schemas.microsoft.com/office/drawing/2014/main" id="{67FB4CE7-C50F-3D98-D82F-253EF386E612}"/>
              </a:ext>
            </a:extLst>
          </p:cNvPr>
          <p:cNvSpPr>
            <a:spLocks noGrp="1"/>
          </p:cNvSpPr>
          <p:nvPr>
            <p:ph type="ftr" sz="quarter" idx="10"/>
          </p:nvPr>
        </p:nvSpPr>
        <p:spPr/>
        <p:txBody>
          <a:bodyPr/>
          <a:lstStyle/>
          <a:p>
            <a:r>
              <a:rPr lang="en-US"/>
              <a:t>Add a footer</a:t>
            </a:r>
          </a:p>
        </p:txBody>
      </p:sp>
      <p:sp>
        <p:nvSpPr>
          <p:cNvPr id="5" name="Slide Number Placeholder 4">
            <a:extLst>
              <a:ext uri="{FF2B5EF4-FFF2-40B4-BE49-F238E27FC236}">
                <a16:creationId xmlns:a16="http://schemas.microsoft.com/office/drawing/2014/main" id="{AF9C9D65-417E-F629-741D-C9E06E1FE55A}"/>
              </a:ext>
            </a:extLst>
          </p:cNvPr>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710238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602" y="831036"/>
            <a:ext cx="11353801" cy="921563"/>
          </a:xfrm>
          <a:prstGeom prst="rect">
            <a:avLst/>
          </a:prstGeom>
          <a:ln>
            <a:noFill/>
          </a:ln>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808412" y="6106705"/>
            <a:ext cx="4572000" cy="276228"/>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Add a footer</a:t>
            </a:r>
          </a:p>
        </p:txBody>
      </p:sp>
      <p:sp>
        <p:nvSpPr>
          <p:cNvPr id="4" name="Date Placeholder 3"/>
          <p:cNvSpPr>
            <a:spLocks noGrp="1"/>
          </p:cNvSpPr>
          <p:nvPr>
            <p:ph type="dt" sz="half" idx="2"/>
          </p:nvPr>
        </p:nvSpPr>
        <p:spPr>
          <a:xfrm>
            <a:off x="531812" y="6124572"/>
            <a:ext cx="1449389"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20XX</a:t>
            </a:r>
          </a:p>
        </p:txBody>
      </p:sp>
      <p:sp>
        <p:nvSpPr>
          <p:cNvPr id="6" name="Slide Number Placeholder 5"/>
          <p:cNvSpPr>
            <a:spLocks noGrp="1"/>
          </p:cNvSpPr>
          <p:nvPr>
            <p:ph type="sldNum" sz="quarter" idx="4"/>
          </p:nvPr>
        </p:nvSpPr>
        <p:spPr>
          <a:xfrm>
            <a:off x="10895012" y="6102626"/>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
        <p:nvSpPr>
          <p:cNvPr id="7" name="Rectangle 6">
            <a:extLst>
              <a:ext uri="{FF2B5EF4-FFF2-40B4-BE49-F238E27FC236}">
                <a16:creationId xmlns:a16="http://schemas.microsoft.com/office/drawing/2014/main" id="{BDA83175-CA5A-51EB-5665-4379FD2F545B}"/>
              </a:ext>
            </a:extLst>
          </p:cNvPr>
          <p:cNvSpPr/>
          <p:nvPr userDrawn="1"/>
        </p:nvSpPr>
        <p:spPr>
          <a:xfrm>
            <a:off x="455612" y="381000"/>
            <a:ext cx="11353800" cy="6096000"/>
          </a:xfrm>
          <a:prstGeom prst="rect">
            <a:avLst/>
          </a:prstGeom>
          <a:noFill/>
          <a:ln w="12700">
            <a:solidFill>
              <a:schemeClr val="accent6"/>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316DF9B1-D7B9-469D-2BDD-030BB373EAFE}"/>
              </a:ext>
            </a:extLst>
          </p:cNvPr>
          <p:cNvCxnSpPr/>
          <p:nvPr userDrawn="1"/>
        </p:nvCxnSpPr>
        <p:spPr>
          <a:xfrm rot="10800000">
            <a:off x="3786878" y="380996"/>
            <a:ext cx="0" cy="45070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01CEF09-4761-CA93-B67D-687ADAAFDD3B}"/>
              </a:ext>
            </a:extLst>
          </p:cNvPr>
          <p:cNvCxnSpPr/>
          <p:nvPr userDrawn="1"/>
        </p:nvCxnSpPr>
        <p:spPr>
          <a:xfrm>
            <a:off x="3786874" y="6026289"/>
            <a:ext cx="0" cy="45070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04" name="Group 203">
            <a:extLst>
              <a:ext uri="{FF2B5EF4-FFF2-40B4-BE49-F238E27FC236}">
                <a16:creationId xmlns:a16="http://schemas.microsoft.com/office/drawing/2014/main" id="{AB09383D-487B-CA4F-D7EB-0FA72D1CC2BE}"/>
              </a:ext>
            </a:extLst>
          </p:cNvPr>
          <p:cNvGrpSpPr/>
          <p:nvPr userDrawn="1"/>
        </p:nvGrpSpPr>
        <p:grpSpPr>
          <a:xfrm>
            <a:off x="8456609" y="380998"/>
            <a:ext cx="3" cy="6095997"/>
            <a:chOff x="8456609" y="380998"/>
            <a:chExt cx="3" cy="6095997"/>
          </a:xfrm>
        </p:grpSpPr>
        <p:cxnSp>
          <p:nvCxnSpPr>
            <p:cNvPr id="205" name="Straight Connector 204">
              <a:extLst>
                <a:ext uri="{FF2B5EF4-FFF2-40B4-BE49-F238E27FC236}">
                  <a16:creationId xmlns:a16="http://schemas.microsoft.com/office/drawing/2014/main" id="{7BD35581-5D47-E665-9BC9-8E2758509788}"/>
                </a:ext>
              </a:extLst>
            </p:cNvPr>
            <p:cNvCxnSpPr/>
            <p:nvPr/>
          </p:nvCxnSpPr>
          <p:spPr>
            <a:xfrm>
              <a:off x="8456612" y="6026289"/>
              <a:ext cx="0" cy="45070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4BA1620-B3AA-DF08-2776-8EAA83E86757}"/>
                </a:ext>
              </a:extLst>
            </p:cNvPr>
            <p:cNvCxnSpPr>
              <a:cxnSpLocks/>
            </p:cNvCxnSpPr>
            <p:nvPr/>
          </p:nvCxnSpPr>
          <p:spPr>
            <a:xfrm flipV="1">
              <a:off x="8456609" y="380998"/>
              <a:ext cx="0" cy="45003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A2D53A42-077B-77BB-0DCD-D9BD1954A428}"/>
              </a:ext>
            </a:extLst>
          </p:cNvPr>
          <p:cNvCxnSpPr/>
          <p:nvPr userDrawn="1"/>
        </p:nvCxnSpPr>
        <p:spPr>
          <a:xfrm rot="10800000">
            <a:off x="455611" y="831038"/>
            <a:ext cx="1135379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C6BAE39-4731-4079-C5E5-5A17D541669C}"/>
              </a:ext>
            </a:extLst>
          </p:cNvPr>
          <p:cNvCxnSpPr/>
          <p:nvPr/>
        </p:nvCxnSpPr>
        <p:spPr>
          <a:xfrm>
            <a:off x="455618" y="6026955"/>
            <a:ext cx="1135379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74" r:id="rId11"/>
    <p:sldLayoutId id="2147483693" r:id="rId12"/>
    <p:sldLayoutId id="2147483694"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ctr" defTabSz="914400" rtl="0" eaLnBrk="1" latinLnBrk="0" hangingPunct="1">
        <a:lnSpc>
          <a:spcPct val="90000"/>
        </a:lnSpc>
        <a:spcBef>
          <a:spcPct val="0"/>
        </a:spcBef>
        <a:buNone/>
        <a:defRPr sz="3600" b="1" kern="1200" cap="all" spc="0" baseline="0">
          <a:ln w="9525">
            <a:noFill/>
            <a:prstDash val="solid"/>
          </a:ln>
          <a:solidFill>
            <a:schemeClr val="tx2"/>
          </a:solidFill>
          <a:effectLst/>
          <a:latin typeface="+mj-lt"/>
          <a:ea typeface="+mj-ea"/>
          <a:cs typeface="+mj-cs"/>
        </a:defRPr>
      </a:lvl1pPr>
    </p:titleStyle>
    <p:bodyStyle>
      <a:lvl1pPr marL="228600" indent="-228600" algn="l" defTabSz="914400" rtl="0" eaLnBrk="1" latinLnBrk="0" hangingPunct="1">
        <a:lnSpc>
          <a:spcPct val="90000"/>
        </a:lnSpc>
        <a:spcBef>
          <a:spcPts val="1800"/>
        </a:spcBef>
        <a:spcAft>
          <a:spcPts val="0"/>
        </a:spcAft>
        <a:buClr>
          <a:schemeClr val="tx1"/>
        </a:buClr>
        <a:buSzPct val="100000"/>
        <a:buFont typeface="Arial" pitchFamily="34" charset="0"/>
        <a:buChar char="•"/>
        <a:defRPr sz="1600" kern="1200">
          <a:solidFill>
            <a:schemeClr val="tx1"/>
          </a:solidFill>
          <a:latin typeface="+mn-lt"/>
          <a:ea typeface="+mn-ea"/>
          <a:cs typeface="+mn-cs"/>
        </a:defRPr>
      </a:lvl1pPr>
      <a:lvl2pPr marL="231775" indent="0" algn="l" defTabSz="914400" rtl="0" eaLnBrk="1" latinLnBrk="0" hangingPunct="1">
        <a:lnSpc>
          <a:spcPct val="90000"/>
        </a:lnSpc>
        <a:spcBef>
          <a:spcPts val="1200"/>
        </a:spcBef>
        <a:buClr>
          <a:schemeClr val="tx1"/>
        </a:buClr>
        <a:buSzPct val="100000"/>
        <a:buFont typeface="Arial" pitchFamily="34" charset="0"/>
        <a:buNone/>
        <a:defRPr sz="1600" kern="1200">
          <a:solidFill>
            <a:schemeClr val="tx1"/>
          </a:solidFill>
          <a:latin typeface="+mn-lt"/>
          <a:ea typeface="+mn-ea"/>
          <a:cs typeface="+mn-cs"/>
        </a:defRPr>
      </a:lvl2pPr>
      <a:lvl3pPr marL="463550" indent="0" algn="l" defTabSz="914400" rtl="0" eaLnBrk="1" latinLnBrk="0" hangingPunct="1">
        <a:lnSpc>
          <a:spcPct val="90000"/>
        </a:lnSpc>
        <a:spcBef>
          <a:spcPts val="600"/>
        </a:spcBef>
        <a:buClr>
          <a:schemeClr val="tx1"/>
        </a:buClr>
        <a:buSzPct val="100000"/>
        <a:buFont typeface="Arial" pitchFamily="34" charset="0"/>
        <a:buNone/>
        <a:defRPr sz="1600" kern="1200">
          <a:solidFill>
            <a:schemeClr val="tx1"/>
          </a:solidFill>
          <a:latin typeface="+mn-lt"/>
          <a:ea typeface="+mn-ea"/>
          <a:cs typeface="+mn-cs"/>
        </a:defRPr>
      </a:lvl3pPr>
      <a:lvl4pPr marL="682625" indent="0" algn="l" defTabSz="914400" rtl="0" eaLnBrk="1" latinLnBrk="0" hangingPunct="1">
        <a:lnSpc>
          <a:spcPct val="90000"/>
        </a:lnSpc>
        <a:spcBef>
          <a:spcPts val="600"/>
        </a:spcBef>
        <a:buClr>
          <a:schemeClr val="tx1"/>
        </a:buClr>
        <a:buSzPct val="100000"/>
        <a:buFont typeface="Arial" pitchFamily="34" charset="0"/>
        <a:buNone/>
        <a:defRPr sz="1600" kern="1200">
          <a:solidFill>
            <a:schemeClr val="tx1"/>
          </a:solidFill>
          <a:latin typeface="+mn-lt"/>
          <a:ea typeface="+mn-ea"/>
          <a:cs typeface="+mn-cs"/>
        </a:defRPr>
      </a:lvl4pPr>
      <a:lvl5pPr marL="857250" indent="0" algn="l" defTabSz="914400" rtl="0" eaLnBrk="1" latinLnBrk="0" hangingPunct="1">
        <a:lnSpc>
          <a:spcPct val="90000"/>
        </a:lnSpc>
        <a:spcBef>
          <a:spcPts val="600"/>
        </a:spcBef>
        <a:buClr>
          <a:schemeClr val="tx1"/>
        </a:buClr>
        <a:buSzPct val="100000"/>
        <a:buFont typeface="Arial" pitchFamily="34" charset="0"/>
        <a:buNone/>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904" y="1984248"/>
            <a:ext cx="8001000" cy="2359152"/>
          </a:xfrm>
        </p:spPr>
        <p:txBody>
          <a:bodyPr anchor="ctr">
            <a:normAutofit/>
          </a:bodyPr>
          <a:lstStyle/>
          <a:p>
            <a:r>
              <a:rPr lang="en-US"/>
              <a:t>Industrials Sector</a:t>
            </a:r>
          </a:p>
        </p:txBody>
      </p:sp>
      <p:sp>
        <p:nvSpPr>
          <p:cNvPr id="3" name="Subtitle 2"/>
          <p:cNvSpPr>
            <a:spLocks noGrp="1"/>
          </p:cNvSpPr>
          <p:nvPr>
            <p:ph type="subTitle" idx="1"/>
          </p:nvPr>
        </p:nvSpPr>
        <p:spPr>
          <a:xfrm>
            <a:off x="3803904" y="4056751"/>
            <a:ext cx="6883984" cy="1342444"/>
          </a:xfrm>
        </p:spPr>
        <p:txBody>
          <a:bodyPr vert="horz" lIns="91440" tIns="45720" rIns="91440" bIns="45720" rtlCol="0" anchor="t">
            <a:normAutofit/>
          </a:bodyPr>
          <a:lstStyle/>
          <a:p>
            <a:r>
              <a:rPr lang="en-US"/>
              <a:t>Joe Hendrix, Manav Jain, Carter Jensen, Luke Maynard</a:t>
            </a:r>
          </a:p>
        </p:txBody>
      </p:sp>
    </p:spTree>
    <p:extLst>
      <p:ext uri="{BB962C8B-B14F-4D97-AF65-F5344CB8AC3E}">
        <p14:creationId xmlns:p14="http://schemas.microsoft.com/office/powerpoint/2010/main" val="2631747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A3EF-0E53-A43C-757D-1A1F45051B9E}"/>
              </a:ext>
            </a:extLst>
          </p:cNvPr>
          <p:cNvSpPr>
            <a:spLocks noGrp="1"/>
          </p:cNvSpPr>
          <p:nvPr>
            <p:ph type="title"/>
          </p:nvPr>
        </p:nvSpPr>
        <p:spPr/>
        <p:txBody>
          <a:bodyPr/>
          <a:lstStyle/>
          <a:p>
            <a:r>
              <a:rPr lang="en-US"/>
              <a:t>Economic Analysis</a:t>
            </a:r>
          </a:p>
        </p:txBody>
      </p:sp>
      <p:sp>
        <p:nvSpPr>
          <p:cNvPr id="11" name="Content Placeholder 10">
            <a:extLst>
              <a:ext uri="{FF2B5EF4-FFF2-40B4-BE49-F238E27FC236}">
                <a16:creationId xmlns:a16="http://schemas.microsoft.com/office/drawing/2014/main" id="{B2E1CE20-64D1-0C87-FBDD-8106CFDBCB7A}"/>
              </a:ext>
            </a:extLst>
          </p:cNvPr>
          <p:cNvSpPr>
            <a:spLocks noGrp="1"/>
          </p:cNvSpPr>
          <p:nvPr>
            <p:ph sz="quarter" idx="14"/>
          </p:nvPr>
        </p:nvSpPr>
        <p:spPr/>
        <p:txBody>
          <a:bodyPr>
            <a:normAutofit/>
          </a:bodyPr>
          <a:lstStyle/>
          <a:p>
            <a:r>
              <a:rPr lang="en-US"/>
              <a:t>Regression Analysis of three key economic indicators over the last 10 years</a:t>
            </a:r>
          </a:p>
        </p:txBody>
      </p:sp>
      <p:graphicFrame>
        <p:nvGraphicFramePr>
          <p:cNvPr id="12" name="Content Placeholder 4" descr="Vertical box list SmartArt graphic">
            <a:extLst>
              <a:ext uri="{FF2B5EF4-FFF2-40B4-BE49-F238E27FC236}">
                <a16:creationId xmlns:a16="http://schemas.microsoft.com/office/drawing/2014/main" id="{E5E1FF3B-1359-7245-58E0-CB829465C9CD}"/>
              </a:ext>
            </a:extLst>
          </p:cNvPr>
          <p:cNvGraphicFramePr>
            <a:graphicFrameLocks noGrp="1"/>
          </p:cNvGraphicFramePr>
          <p:nvPr>
            <p:ph sz="quarter" idx="13"/>
            <p:extLst>
              <p:ext uri="{D42A27DB-BD31-4B8C-83A1-F6EECF244321}">
                <p14:modId xmlns:p14="http://schemas.microsoft.com/office/powerpoint/2010/main" val="3443508303"/>
              </p:ext>
            </p:extLst>
          </p:nvPr>
        </p:nvGraphicFramePr>
        <p:xfrm>
          <a:off x="6035039" y="2523744"/>
          <a:ext cx="5248656" cy="299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032A4B0-0E2C-A9D4-E502-16D4A62F1BF7}"/>
              </a:ext>
            </a:extLst>
          </p:cNvPr>
          <p:cNvSpPr>
            <a:spLocks noGrp="1"/>
          </p:cNvSpPr>
          <p:nvPr>
            <p:ph type="sldNum" sz="quarter" idx="12"/>
          </p:nvPr>
        </p:nvSpPr>
        <p:spPr/>
        <p:txBody>
          <a:bodyPr/>
          <a:lstStyle/>
          <a:p>
            <a:fld id="{2A013F82-EE5E-44EE-A61D-E31C6657F26F}" type="slidenum">
              <a:rPr lang="en-US" smtClean="0"/>
              <a:pPr/>
              <a:t>10</a:t>
            </a:fld>
            <a:endParaRPr lang="en-US"/>
          </a:p>
        </p:txBody>
      </p:sp>
    </p:spTree>
    <p:extLst>
      <p:ext uri="{BB962C8B-B14F-4D97-AF65-F5344CB8AC3E}">
        <p14:creationId xmlns:p14="http://schemas.microsoft.com/office/powerpoint/2010/main" val="35754256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2BC2D-C1C2-A90A-808C-6076EC1842F9}"/>
            </a:ext>
          </a:extLst>
        </p:cNvPr>
        <p:cNvGrpSpPr/>
        <p:nvPr/>
      </p:nvGrpSpPr>
      <p:grpSpPr>
        <a:xfrm>
          <a:off x="0" y="0"/>
          <a:ext cx="0" cy="0"/>
          <a:chOff x="0" y="0"/>
          <a:chExt cx="0" cy="0"/>
        </a:xfrm>
      </p:grpSpPr>
      <p:sp>
        <p:nvSpPr>
          <p:cNvPr id="27" name="Title 26">
            <a:extLst>
              <a:ext uri="{FF2B5EF4-FFF2-40B4-BE49-F238E27FC236}">
                <a16:creationId xmlns:a16="http://schemas.microsoft.com/office/drawing/2014/main" id="{9EE2CC78-67E3-DA6D-B366-D6E4B9DAA476}"/>
              </a:ext>
            </a:extLst>
          </p:cNvPr>
          <p:cNvSpPr>
            <a:spLocks noGrp="1"/>
          </p:cNvSpPr>
          <p:nvPr>
            <p:ph type="title"/>
          </p:nvPr>
        </p:nvSpPr>
        <p:spPr>
          <a:xfrm>
            <a:off x="455602" y="831035"/>
            <a:ext cx="11353801" cy="1609344"/>
          </a:xfrm>
        </p:spPr>
        <p:txBody>
          <a:bodyPr anchor="ctr">
            <a:normAutofit/>
          </a:bodyPr>
          <a:lstStyle/>
          <a:p>
            <a:r>
              <a:rPr lang="en-US"/>
              <a:t>GSCPI</a:t>
            </a:r>
            <a:br>
              <a:rPr lang="en-US"/>
            </a:br>
            <a:r>
              <a:rPr lang="en-US" sz="1800"/>
              <a:t>Regression Analysis</a:t>
            </a:r>
          </a:p>
        </p:txBody>
      </p:sp>
      <p:sp>
        <p:nvSpPr>
          <p:cNvPr id="28" name="Content Placeholder 27">
            <a:extLst>
              <a:ext uri="{FF2B5EF4-FFF2-40B4-BE49-F238E27FC236}">
                <a16:creationId xmlns:a16="http://schemas.microsoft.com/office/drawing/2014/main" id="{A1116E78-C94A-ACB4-EDA1-9D09882EC5D3}"/>
              </a:ext>
            </a:extLst>
          </p:cNvPr>
          <p:cNvSpPr>
            <a:spLocks noGrp="1"/>
          </p:cNvSpPr>
          <p:nvPr>
            <p:ph sz="quarter" idx="14"/>
          </p:nvPr>
        </p:nvSpPr>
        <p:spPr>
          <a:xfrm>
            <a:off x="914400" y="2440379"/>
            <a:ext cx="4645152" cy="3586586"/>
          </a:xfrm>
        </p:spPr>
        <p:txBody>
          <a:bodyPr anchor="ctr">
            <a:normAutofit/>
          </a:bodyPr>
          <a:lstStyle/>
          <a:p>
            <a:pPr marL="517525" lvl="1" indent="-285750">
              <a:buFont typeface="Arial" panose="020B0604020202020204" pitchFamily="34" charset="0"/>
              <a:buChar char="•"/>
            </a:pPr>
            <a:r>
              <a:rPr lang="en-US" sz="1600"/>
              <a:t>GCPI measures 27 variables used to gauge the current pressures on the supply chain, i.e.</a:t>
            </a:r>
          </a:p>
          <a:p>
            <a:pPr marL="749300" lvl="2" indent="-285750">
              <a:buFont typeface="Arial" panose="020B0604020202020204" pitchFamily="34" charset="0"/>
              <a:buChar char="•"/>
            </a:pPr>
            <a:r>
              <a:rPr lang="en-US" sz="1600"/>
              <a:t>Cost of shipping materials</a:t>
            </a:r>
          </a:p>
          <a:p>
            <a:pPr marL="749300" lvl="2" indent="-285750">
              <a:buFont typeface="Arial" panose="020B0604020202020204" pitchFamily="34" charset="0"/>
              <a:buChar char="•"/>
            </a:pPr>
            <a:r>
              <a:rPr lang="en-US" sz="1600"/>
              <a:t>Backlogs</a:t>
            </a:r>
          </a:p>
          <a:p>
            <a:pPr marL="749300" lvl="2" indent="-285750">
              <a:buFont typeface="Arial" panose="020B0604020202020204" pitchFamily="34" charset="0"/>
              <a:buChar char="•"/>
            </a:pPr>
            <a:r>
              <a:rPr lang="en-US" sz="1600"/>
              <a:t>Delivery times</a:t>
            </a:r>
          </a:p>
          <a:p>
            <a:pPr marL="517525" lvl="1" indent="-285750">
              <a:buFont typeface="Arial" panose="020B0604020202020204" pitchFamily="34" charset="0"/>
              <a:buChar char="•"/>
            </a:pPr>
            <a:r>
              <a:rPr lang="en-US" sz="1600"/>
              <a:t>High GCPI indicates more pressure</a:t>
            </a:r>
          </a:p>
          <a:p>
            <a:pPr marL="517525" lvl="1" indent="-285750">
              <a:buFont typeface="Arial" panose="020B0604020202020204" pitchFamily="34" charset="0"/>
              <a:buChar char="•"/>
            </a:pPr>
            <a:r>
              <a:rPr lang="en-US" sz="1600"/>
              <a:t>Current GCPI is at -0.07 st. deviations</a:t>
            </a:r>
          </a:p>
          <a:p>
            <a:pPr marL="749300" lvl="2" indent="-285750">
              <a:buFont typeface="Arial" panose="020B0604020202020204" pitchFamily="34" charset="0"/>
              <a:buChar char="•"/>
            </a:pPr>
            <a:endParaRPr lang="en-US" sz="1600"/>
          </a:p>
        </p:txBody>
      </p:sp>
      <p:sp>
        <p:nvSpPr>
          <p:cNvPr id="2" name="Slide Number Placeholder 1">
            <a:extLst>
              <a:ext uri="{FF2B5EF4-FFF2-40B4-BE49-F238E27FC236}">
                <a16:creationId xmlns:a16="http://schemas.microsoft.com/office/drawing/2014/main" id="{BFB94166-766C-855D-429B-CFCCA8B26725}"/>
              </a:ext>
            </a:extLst>
          </p:cNvPr>
          <p:cNvSpPr>
            <a:spLocks noGrp="1"/>
          </p:cNvSpPr>
          <p:nvPr>
            <p:ph type="sldNum" sz="quarter" idx="12"/>
          </p:nvPr>
        </p:nvSpPr>
        <p:spPr>
          <a:xfrm>
            <a:off x="10895012" y="6102626"/>
            <a:ext cx="838201" cy="276228"/>
          </a:xfrm>
        </p:spPr>
        <p:txBody>
          <a:bodyPr anchor="ctr">
            <a:normAutofit/>
          </a:bodyPr>
          <a:lstStyle/>
          <a:p>
            <a:pPr>
              <a:spcAft>
                <a:spcPts val="600"/>
              </a:spcAft>
            </a:pPr>
            <a:fld id="{2A013F82-EE5E-44EE-A61D-E31C6657F26F}" type="slidenum">
              <a:rPr lang="en-US" smtClean="0"/>
              <a:pPr>
                <a:spcAft>
                  <a:spcPts val="600"/>
                </a:spcAft>
              </a:pPr>
              <a:t>11</a:t>
            </a:fld>
            <a:endParaRPr lang="en-US"/>
          </a:p>
        </p:txBody>
      </p:sp>
      <p:graphicFrame>
        <p:nvGraphicFramePr>
          <p:cNvPr id="5" name="Chart 4">
            <a:extLst>
              <a:ext uri="{FF2B5EF4-FFF2-40B4-BE49-F238E27FC236}">
                <a16:creationId xmlns:a16="http://schemas.microsoft.com/office/drawing/2014/main" id="{192E362B-AD66-A174-9FB6-27F5209B6283}"/>
              </a:ext>
            </a:extLst>
          </p:cNvPr>
          <p:cNvGraphicFramePr>
            <a:graphicFrameLocks/>
          </p:cNvGraphicFramePr>
          <p:nvPr>
            <p:extLst>
              <p:ext uri="{D42A27DB-BD31-4B8C-83A1-F6EECF244321}">
                <p14:modId xmlns:p14="http://schemas.microsoft.com/office/powerpoint/2010/main" val="1202146398"/>
              </p:ext>
            </p:extLst>
          </p:nvPr>
        </p:nvGraphicFramePr>
        <p:xfrm>
          <a:off x="6246813" y="2440379"/>
          <a:ext cx="5562590" cy="35865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DF97C14-D20B-75FC-E269-1601E7737FF4}"/>
              </a:ext>
            </a:extLst>
          </p:cNvPr>
          <p:cNvSpPr txBox="1"/>
          <p:nvPr/>
        </p:nvSpPr>
        <p:spPr>
          <a:xfrm>
            <a:off x="9999619" y="5005057"/>
            <a:ext cx="1742303" cy="307777"/>
          </a:xfrm>
          <a:prstGeom prst="rect">
            <a:avLst/>
          </a:prstGeom>
          <a:noFill/>
          <a:ln>
            <a:solidFill>
              <a:schemeClr val="bg2"/>
            </a:solidFill>
          </a:ln>
        </p:spPr>
        <p:txBody>
          <a:bodyPr wrap="square" rtlCol="0" anchor="ctr" anchorCtr="1">
            <a:spAutoFit/>
          </a:bodyPr>
          <a:lstStyle/>
          <a:p>
            <a:r>
              <a:rPr lang="en-US" sz="1400"/>
              <a:t>Adj R</a:t>
            </a:r>
            <a:r>
              <a:rPr lang="en-US" sz="1400" baseline="30000"/>
              <a:t>2</a:t>
            </a:r>
            <a:r>
              <a:rPr lang="en-US" sz="1400"/>
              <a:t> = .011</a:t>
            </a:r>
          </a:p>
        </p:txBody>
      </p:sp>
    </p:spTree>
    <p:extLst>
      <p:ext uri="{BB962C8B-B14F-4D97-AF65-F5344CB8AC3E}">
        <p14:creationId xmlns:p14="http://schemas.microsoft.com/office/powerpoint/2010/main" val="27171612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97884-8980-54AB-C94B-F9EFDCC10333}"/>
            </a:ext>
          </a:extLst>
        </p:cNvPr>
        <p:cNvGrpSpPr/>
        <p:nvPr/>
      </p:nvGrpSpPr>
      <p:grpSpPr>
        <a:xfrm>
          <a:off x="0" y="0"/>
          <a:ext cx="0" cy="0"/>
          <a:chOff x="0" y="0"/>
          <a:chExt cx="0" cy="0"/>
        </a:xfrm>
      </p:grpSpPr>
      <p:sp>
        <p:nvSpPr>
          <p:cNvPr id="27" name="Title 26">
            <a:extLst>
              <a:ext uri="{FF2B5EF4-FFF2-40B4-BE49-F238E27FC236}">
                <a16:creationId xmlns:a16="http://schemas.microsoft.com/office/drawing/2014/main" id="{434DF8FF-A571-43FA-1682-C8477187F668}"/>
              </a:ext>
            </a:extLst>
          </p:cNvPr>
          <p:cNvSpPr>
            <a:spLocks noGrp="1"/>
          </p:cNvSpPr>
          <p:nvPr>
            <p:ph type="title"/>
          </p:nvPr>
        </p:nvSpPr>
        <p:spPr>
          <a:xfrm>
            <a:off x="455602" y="831035"/>
            <a:ext cx="11353801" cy="1609344"/>
          </a:xfrm>
        </p:spPr>
        <p:txBody>
          <a:bodyPr anchor="ctr">
            <a:normAutofit/>
          </a:bodyPr>
          <a:lstStyle/>
          <a:p>
            <a:r>
              <a:rPr lang="en-US"/>
              <a:t>U.S. GDP</a:t>
            </a:r>
            <a:br>
              <a:rPr lang="en-US"/>
            </a:br>
            <a:r>
              <a:rPr lang="en-US" sz="1800"/>
              <a:t>Regression Analysis</a:t>
            </a:r>
          </a:p>
        </p:txBody>
      </p:sp>
      <p:sp>
        <p:nvSpPr>
          <p:cNvPr id="28" name="Content Placeholder 27">
            <a:extLst>
              <a:ext uri="{FF2B5EF4-FFF2-40B4-BE49-F238E27FC236}">
                <a16:creationId xmlns:a16="http://schemas.microsoft.com/office/drawing/2014/main" id="{AC430FD4-FF82-FDC3-CDAC-79D199095441}"/>
              </a:ext>
            </a:extLst>
          </p:cNvPr>
          <p:cNvSpPr>
            <a:spLocks noGrp="1"/>
          </p:cNvSpPr>
          <p:nvPr>
            <p:ph sz="quarter" idx="14"/>
          </p:nvPr>
        </p:nvSpPr>
        <p:spPr>
          <a:xfrm>
            <a:off x="914400" y="2440379"/>
            <a:ext cx="4645152" cy="3586586"/>
          </a:xfrm>
        </p:spPr>
        <p:txBody>
          <a:bodyPr anchor="ctr">
            <a:normAutofit/>
          </a:bodyPr>
          <a:lstStyle/>
          <a:p>
            <a:pPr marL="749300" lvl="2" indent="-285750">
              <a:buFont typeface="Arial" panose="020B0604020202020204" pitchFamily="34" charset="0"/>
              <a:buChar char="•"/>
            </a:pPr>
            <a:r>
              <a:rPr lang="en-US" sz="1600"/>
              <a:t>Monthly GDP measures the total market value of goods and services produced within the U.S. every month</a:t>
            </a:r>
          </a:p>
          <a:p>
            <a:pPr marL="749300" lvl="2" indent="-285750">
              <a:buFont typeface="Arial" panose="020B0604020202020204" pitchFamily="34" charset="0"/>
              <a:buChar char="•"/>
            </a:pPr>
            <a:r>
              <a:rPr lang="en-US" sz="1600"/>
              <a:t>Very high correlation with the price of the industrial sector</a:t>
            </a:r>
          </a:p>
          <a:p>
            <a:pPr marL="749300" lvl="2" indent="-285750">
              <a:buFont typeface="Arial" panose="020B0604020202020204" pitchFamily="34" charset="0"/>
              <a:buChar char="•"/>
            </a:pPr>
            <a:r>
              <a:rPr lang="en-US" sz="1600"/>
              <a:t>GDP in Dec was $23.482 trillion</a:t>
            </a:r>
          </a:p>
        </p:txBody>
      </p:sp>
      <p:sp>
        <p:nvSpPr>
          <p:cNvPr id="2" name="Slide Number Placeholder 1">
            <a:extLst>
              <a:ext uri="{FF2B5EF4-FFF2-40B4-BE49-F238E27FC236}">
                <a16:creationId xmlns:a16="http://schemas.microsoft.com/office/drawing/2014/main" id="{593BF875-1CDA-577D-2186-255961BC2764}"/>
              </a:ext>
            </a:extLst>
          </p:cNvPr>
          <p:cNvSpPr>
            <a:spLocks noGrp="1"/>
          </p:cNvSpPr>
          <p:nvPr>
            <p:ph type="sldNum" sz="quarter" idx="12"/>
          </p:nvPr>
        </p:nvSpPr>
        <p:spPr>
          <a:xfrm>
            <a:off x="10895012" y="6102626"/>
            <a:ext cx="838201" cy="276228"/>
          </a:xfrm>
        </p:spPr>
        <p:txBody>
          <a:bodyPr anchor="ctr">
            <a:normAutofit/>
          </a:bodyPr>
          <a:lstStyle/>
          <a:p>
            <a:pPr>
              <a:spcAft>
                <a:spcPts val="600"/>
              </a:spcAft>
            </a:pPr>
            <a:fld id="{2A013F82-EE5E-44EE-A61D-E31C6657F26F}" type="slidenum">
              <a:rPr lang="en-US" smtClean="0"/>
              <a:pPr>
                <a:spcAft>
                  <a:spcPts val="600"/>
                </a:spcAft>
              </a:pPr>
              <a:t>12</a:t>
            </a:fld>
            <a:endParaRPr lang="en-US"/>
          </a:p>
        </p:txBody>
      </p:sp>
      <p:graphicFrame>
        <p:nvGraphicFramePr>
          <p:cNvPr id="6" name="Chart 5">
            <a:extLst>
              <a:ext uri="{FF2B5EF4-FFF2-40B4-BE49-F238E27FC236}">
                <a16:creationId xmlns:a16="http://schemas.microsoft.com/office/drawing/2014/main" id="{00BC51BB-7BB5-9FB0-E4EF-6AB904D690BD}"/>
              </a:ext>
            </a:extLst>
          </p:cNvPr>
          <p:cNvGraphicFramePr>
            <a:graphicFrameLocks/>
          </p:cNvGraphicFramePr>
          <p:nvPr>
            <p:extLst>
              <p:ext uri="{D42A27DB-BD31-4B8C-83A1-F6EECF244321}">
                <p14:modId xmlns:p14="http://schemas.microsoft.com/office/powerpoint/2010/main" val="578181873"/>
              </p:ext>
            </p:extLst>
          </p:nvPr>
        </p:nvGraphicFramePr>
        <p:xfrm>
          <a:off x="6246811" y="2440380"/>
          <a:ext cx="5562592" cy="358658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0E288C7-87A4-B685-20FB-59716D722C88}"/>
              </a:ext>
            </a:extLst>
          </p:cNvPr>
          <p:cNvSpPr txBox="1"/>
          <p:nvPr/>
        </p:nvSpPr>
        <p:spPr>
          <a:xfrm>
            <a:off x="5057422" y="5200134"/>
            <a:ext cx="184731" cy="369332"/>
          </a:xfrm>
          <a:prstGeom prst="rect">
            <a:avLst/>
          </a:prstGeom>
          <a:noFill/>
          <a:ln>
            <a:solidFill>
              <a:schemeClr val="bg2"/>
            </a:solidFill>
          </a:ln>
        </p:spPr>
        <p:txBody>
          <a:bodyPr wrap="none" rtlCol="0" anchor="ctr" anchorCtr="1">
            <a:spAutoFit/>
          </a:bodyPr>
          <a:lstStyle/>
          <a:p>
            <a:endParaRPr lang="en-US"/>
          </a:p>
        </p:txBody>
      </p:sp>
    </p:spTree>
    <p:extLst>
      <p:ext uri="{BB962C8B-B14F-4D97-AF65-F5344CB8AC3E}">
        <p14:creationId xmlns:p14="http://schemas.microsoft.com/office/powerpoint/2010/main" val="550271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17AE4-CDDA-AFE8-34C5-55ADEB365FA3}"/>
            </a:ext>
          </a:extLst>
        </p:cNvPr>
        <p:cNvGrpSpPr/>
        <p:nvPr/>
      </p:nvGrpSpPr>
      <p:grpSpPr>
        <a:xfrm>
          <a:off x="0" y="0"/>
          <a:ext cx="0" cy="0"/>
          <a:chOff x="0" y="0"/>
          <a:chExt cx="0" cy="0"/>
        </a:xfrm>
      </p:grpSpPr>
      <p:sp>
        <p:nvSpPr>
          <p:cNvPr id="27" name="Title 26">
            <a:extLst>
              <a:ext uri="{FF2B5EF4-FFF2-40B4-BE49-F238E27FC236}">
                <a16:creationId xmlns:a16="http://schemas.microsoft.com/office/drawing/2014/main" id="{BDB3587F-F49A-323D-638A-B5EF18B87050}"/>
              </a:ext>
            </a:extLst>
          </p:cNvPr>
          <p:cNvSpPr>
            <a:spLocks noGrp="1"/>
          </p:cNvSpPr>
          <p:nvPr>
            <p:ph type="title"/>
          </p:nvPr>
        </p:nvSpPr>
        <p:spPr>
          <a:xfrm>
            <a:off x="455602" y="831035"/>
            <a:ext cx="11353801" cy="1609344"/>
          </a:xfrm>
        </p:spPr>
        <p:txBody>
          <a:bodyPr anchor="ctr">
            <a:normAutofit/>
          </a:bodyPr>
          <a:lstStyle/>
          <a:p>
            <a:r>
              <a:rPr lang="en-US"/>
              <a:t>U.S. Trade Balance</a:t>
            </a:r>
            <a:br>
              <a:rPr lang="en-US"/>
            </a:br>
            <a:r>
              <a:rPr lang="en-US" sz="1800"/>
              <a:t>Regression Analysis</a:t>
            </a:r>
          </a:p>
        </p:txBody>
      </p:sp>
      <p:sp>
        <p:nvSpPr>
          <p:cNvPr id="28" name="Content Placeholder 27">
            <a:extLst>
              <a:ext uri="{FF2B5EF4-FFF2-40B4-BE49-F238E27FC236}">
                <a16:creationId xmlns:a16="http://schemas.microsoft.com/office/drawing/2014/main" id="{E6E85EAE-7820-55A9-8C9D-402752724E9E}"/>
              </a:ext>
            </a:extLst>
          </p:cNvPr>
          <p:cNvSpPr>
            <a:spLocks noGrp="1"/>
          </p:cNvSpPr>
          <p:nvPr>
            <p:ph sz="quarter" idx="14"/>
          </p:nvPr>
        </p:nvSpPr>
        <p:spPr>
          <a:xfrm>
            <a:off x="914400" y="2440379"/>
            <a:ext cx="4645152" cy="3586586"/>
          </a:xfrm>
        </p:spPr>
        <p:txBody>
          <a:bodyPr anchor="ctr">
            <a:normAutofit/>
          </a:bodyPr>
          <a:lstStyle/>
          <a:p>
            <a:pPr marL="749300" lvl="2" indent="-285750">
              <a:buFont typeface="Arial" panose="020B0604020202020204" pitchFamily="34" charset="0"/>
              <a:buChar char="•"/>
            </a:pPr>
            <a:r>
              <a:rPr lang="en-US" sz="1600"/>
              <a:t>U.S. imports have exceeded exports every month since 1975</a:t>
            </a:r>
          </a:p>
          <a:p>
            <a:pPr marL="749300" lvl="2" indent="-285750">
              <a:buFont typeface="Arial" panose="020B0604020202020204" pitchFamily="34" charset="0"/>
              <a:buChar char="•"/>
            </a:pPr>
            <a:r>
              <a:rPr lang="en-US" sz="1600"/>
              <a:t>May seem counterintuitive, but inexpensive imports fuel industrials</a:t>
            </a:r>
          </a:p>
          <a:p>
            <a:pPr marL="749300" lvl="2" indent="-285750">
              <a:buFont typeface="Arial" panose="020B0604020202020204" pitchFamily="34" charset="0"/>
              <a:buChar char="•"/>
            </a:pPr>
            <a:r>
              <a:rPr lang="en-US" sz="1600"/>
              <a:t>Deficit rose sharply to 131.38 billion in January</a:t>
            </a:r>
          </a:p>
        </p:txBody>
      </p:sp>
      <p:sp>
        <p:nvSpPr>
          <p:cNvPr id="2" name="Slide Number Placeholder 1">
            <a:extLst>
              <a:ext uri="{FF2B5EF4-FFF2-40B4-BE49-F238E27FC236}">
                <a16:creationId xmlns:a16="http://schemas.microsoft.com/office/drawing/2014/main" id="{E096D478-D93D-D972-8DA0-CFFAC43EF339}"/>
              </a:ext>
            </a:extLst>
          </p:cNvPr>
          <p:cNvSpPr>
            <a:spLocks noGrp="1"/>
          </p:cNvSpPr>
          <p:nvPr>
            <p:ph type="sldNum" sz="quarter" idx="12"/>
          </p:nvPr>
        </p:nvSpPr>
        <p:spPr>
          <a:xfrm>
            <a:off x="10895012" y="6102626"/>
            <a:ext cx="838201" cy="276228"/>
          </a:xfrm>
        </p:spPr>
        <p:txBody>
          <a:bodyPr anchor="ctr">
            <a:normAutofit/>
          </a:bodyPr>
          <a:lstStyle/>
          <a:p>
            <a:pPr>
              <a:spcAft>
                <a:spcPts val="600"/>
              </a:spcAft>
            </a:pPr>
            <a:fld id="{2A013F82-EE5E-44EE-A61D-E31C6657F26F}" type="slidenum">
              <a:rPr lang="en-US" smtClean="0"/>
              <a:pPr>
                <a:spcAft>
                  <a:spcPts val="600"/>
                </a:spcAft>
              </a:pPr>
              <a:t>13</a:t>
            </a:fld>
            <a:endParaRPr lang="en-US"/>
          </a:p>
        </p:txBody>
      </p:sp>
      <p:graphicFrame>
        <p:nvGraphicFramePr>
          <p:cNvPr id="3" name="Chart 2">
            <a:extLst>
              <a:ext uri="{FF2B5EF4-FFF2-40B4-BE49-F238E27FC236}">
                <a16:creationId xmlns:a16="http://schemas.microsoft.com/office/drawing/2014/main" id="{7198AC40-3470-9C12-EC53-FADE57AD37D7}"/>
              </a:ext>
            </a:extLst>
          </p:cNvPr>
          <p:cNvGraphicFramePr>
            <a:graphicFrameLocks/>
          </p:cNvGraphicFramePr>
          <p:nvPr>
            <p:extLst>
              <p:ext uri="{D42A27DB-BD31-4B8C-83A1-F6EECF244321}">
                <p14:modId xmlns:p14="http://schemas.microsoft.com/office/powerpoint/2010/main" val="3275429265"/>
              </p:ext>
            </p:extLst>
          </p:nvPr>
        </p:nvGraphicFramePr>
        <p:xfrm>
          <a:off x="6246811" y="2440379"/>
          <a:ext cx="5562591" cy="3586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76950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046F12A-7FC6-2FB0-87CC-34E3B6C52029}"/>
              </a:ext>
            </a:extLst>
          </p:cNvPr>
          <p:cNvSpPr>
            <a:spLocks noGrp="1"/>
          </p:cNvSpPr>
          <p:nvPr>
            <p:ph type="title"/>
          </p:nvPr>
        </p:nvSpPr>
        <p:spPr>
          <a:xfrm>
            <a:off x="455602" y="831035"/>
            <a:ext cx="11353801" cy="1073965"/>
          </a:xfrm>
        </p:spPr>
        <p:txBody>
          <a:bodyPr/>
          <a:lstStyle/>
          <a:p>
            <a:r>
              <a:rPr lang="en-US"/>
              <a:t>Financial Analysis</a:t>
            </a:r>
            <a:endParaRPr lang="en-US" sz="2000"/>
          </a:p>
        </p:txBody>
      </p:sp>
      <p:sp>
        <p:nvSpPr>
          <p:cNvPr id="5" name="Slide Number Placeholder 4">
            <a:extLst>
              <a:ext uri="{FF2B5EF4-FFF2-40B4-BE49-F238E27FC236}">
                <a16:creationId xmlns:a16="http://schemas.microsoft.com/office/drawing/2014/main" id="{58CF3943-5C8F-7964-C3FC-55AFE46D07EE}"/>
              </a:ext>
            </a:extLst>
          </p:cNvPr>
          <p:cNvSpPr>
            <a:spLocks noGrp="1"/>
          </p:cNvSpPr>
          <p:nvPr>
            <p:ph type="sldNum" sz="quarter" idx="12"/>
          </p:nvPr>
        </p:nvSpPr>
        <p:spPr>
          <a:xfrm>
            <a:off x="10895012" y="6102626"/>
            <a:ext cx="838201" cy="276228"/>
          </a:xfrm>
        </p:spPr>
        <p:txBody>
          <a:bodyPr anchor="ctr">
            <a:normAutofit/>
          </a:bodyPr>
          <a:lstStyle/>
          <a:p>
            <a:pPr>
              <a:spcAft>
                <a:spcPts val="600"/>
              </a:spcAft>
            </a:pPr>
            <a:fld id="{2A013F82-EE5E-44EE-A61D-E31C6657F26F}" type="slidenum">
              <a:rPr lang="en-US" smtClean="0"/>
              <a:pPr>
                <a:spcAft>
                  <a:spcPts val="600"/>
                </a:spcAft>
              </a:pPr>
              <a:t>14</a:t>
            </a:fld>
            <a:endParaRPr lang="en-US"/>
          </a:p>
        </p:txBody>
      </p:sp>
      <p:graphicFrame>
        <p:nvGraphicFramePr>
          <p:cNvPr id="6" name="Content Placeholder 5">
            <a:extLst>
              <a:ext uri="{FF2B5EF4-FFF2-40B4-BE49-F238E27FC236}">
                <a16:creationId xmlns:a16="http://schemas.microsoft.com/office/drawing/2014/main" id="{1F28B96D-2910-76A7-1AA9-C80EE7257763}"/>
              </a:ext>
            </a:extLst>
          </p:cNvPr>
          <p:cNvGraphicFramePr>
            <a:graphicFrameLocks noGrp="1"/>
          </p:cNvGraphicFramePr>
          <p:nvPr>
            <p:ph idx="1"/>
            <p:extLst>
              <p:ext uri="{D42A27DB-BD31-4B8C-83A1-F6EECF244321}">
                <p14:modId xmlns:p14="http://schemas.microsoft.com/office/powerpoint/2010/main" val="4078852678"/>
              </p:ext>
            </p:extLst>
          </p:nvPr>
        </p:nvGraphicFramePr>
        <p:xfrm>
          <a:off x="457200" y="1752601"/>
          <a:ext cx="11356975" cy="4273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45832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A5EBD-4C4D-2EA7-78BB-7228BFBA0C6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77A4271-2841-8275-B6D2-0808522C3EA0}"/>
              </a:ext>
            </a:extLst>
          </p:cNvPr>
          <p:cNvSpPr>
            <a:spLocks noGrp="1"/>
          </p:cNvSpPr>
          <p:nvPr>
            <p:ph type="title"/>
          </p:nvPr>
        </p:nvSpPr>
        <p:spPr>
          <a:xfrm>
            <a:off x="455602" y="831035"/>
            <a:ext cx="11353801" cy="1073965"/>
          </a:xfrm>
        </p:spPr>
        <p:txBody>
          <a:bodyPr/>
          <a:lstStyle/>
          <a:p>
            <a:r>
              <a:rPr lang="en-US"/>
              <a:t>Financial Analysis</a:t>
            </a:r>
            <a:endParaRPr lang="en-US" sz="2000"/>
          </a:p>
        </p:txBody>
      </p:sp>
      <p:sp>
        <p:nvSpPr>
          <p:cNvPr id="5" name="Slide Number Placeholder 4">
            <a:extLst>
              <a:ext uri="{FF2B5EF4-FFF2-40B4-BE49-F238E27FC236}">
                <a16:creationId xmlns:a16="http://schemas.microsoft.com/office/drawing/2014/main" id="{26271AD3-E55D-75EA-5E3D-99469C89CB2E}"/>
              </a:ext>
            </a:extLst>
          </p:cNvPr>
          <p:cNvSpPr>
            <a:spLocks noGrp="1"/>
          </p:cNvSpPr>
          <p:nvPr>
            <p:ph type="sldNum" sz="quarter" idx="12"/>
          </p:nvPr>
        </p:nvSpPr>
        <p:spPr>
          <a:xfrm>
            <a:off x="10895012" y="6102626"/>
            <a:ext cx="838201" cy="276228"/>
          </a:xfrm>
        </p:spPr>
        <p:txBody>
          <a:bodyPr anchor="ctr">
            <a:normAutofit/>
          </a:bodyPr>
          <a:lstStyle/>
          <a:p>
            <a:pPr>
              <a:spcAft>
                <a:spcPts val="600"/>
              </a:spcAft>
            </a:pPr>
            <a:fld id="{2A013F82-EE5E-44EE-A61D-E31C6657F26F}" type="slidenum">
              <a:rPr lang="en-US" smtClean="0"/>
              <a:pPr>
                <a:spcAft>
                  <a:spcPts val="600"/>
                </a:spcAft>
              </a:pPr>
              <a:t>15</a:t>
            </a:fld>
            <a:endParaRPr lang="en-US"/>
          </a:p>
        </p:txBody>
      </p:sp>
      <p:graphicFrame>
        <p:nvGraphicFramePr>
          <p:cNvPr id="4" name="Content Placeholder 3">
            <a:extLst>
              <a:ext uri="{FF2B5EF4-FFF2-40B4-BE49-F238E27FC236}">
                <a16:creationId xmlns:a16="http://schemas.microsoft.com/office/drawing/2014/main" id="{6533009C-D52A-768D-D72C-71C0319AFF6B}"/>
              </a:ext>
            </a:extLst>
          </p:cNvPr>
          <p:cNvGraphicFramePr>
            <a:graphicFrameLocks noGrp="1"/>
          </p:cNvGraphicFramePr>
          <p:nvPr>
            <p:ph idx="1"/>
            <p:extLst>
              <p:ext uri="{D42A27DB-BD31-4B8C-83A1-F6EECF244321}">
                <p14:modId xmlns:p14="http://schemas.microsoft.com/office/powerpoint/2010/main" val="1451171317"/>
              </p:ext>
            </p:extLst>
          </p:nvPr>
        </p:nvGraphicFramePr>
        <p:xfrm>
          <a:off x="457200" y="1752601"/>
          <a:ext cx="11356975" cy="4273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47582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3E968-B9BE-DF58-1753-A9ACB420C72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23A1C70-F9C1-A1B5-AA88-0019CD46EEC7}"/>
              </a:ext>
            </a:extLst>
          </p:cNvPr>
          <p:cNvSpPr>
            <a:spLocks noGrp="1"/>
          </p:cNvSpPr>
          <p:nvPr>
            <p:ph type="title"/>
          </p:nvPr>
        </p:nvSpPr>
        <p:spPr>
          <a:xfrm>
            <a:off x="455602" y="831035"/>
            <a:ext cx="11353801" cy="1073965"/>
          </a:xfrm>
        </p:spPr>
        <p:txBody>
          <a:bodyPr/>
          <a:lstStyle/>
          <a:p>
            <a:r>
              <a:rPr lang="en-US"/>
              <a:t>Financial Analysis</a:t>
            </a:r>
            <a:endParaRPr lang="en-US" sz="2000"/>
          </a:p>
        </p:txBody>
      </p:sp>
      <p:sp>
        <p:nvSpPr>
          <p:cNvPr id="5" name="Slide Number Placeholder 4">
            <a:extLst>
              <a:ext uri="{FF2B5EF4-FFF2-40B4-BE49-F238E27FC236}">
                <a16:creationId xmlns:a16="http://schemas.microsoft.com/office/drawing/2014/main" id="{8B1AD4DA-C8CD-C255-5A19-0EF0809E01A5}"/>
              </a:ext>
            </a:extLst>
          </p:cNvPr>
          <p:cNvSpPr>
            <a:spLocks noGrp="1"/>
          </p:cNvSpPr>
          <p:nvPr>
            <p:ph type="sldNum" sz="quarter" idx="12"/>
          </p:nvPr>
        </p:nvSpPr>
        <p:spPr>
          <a:xfrm>
            <a:off x="10895012" y="6102626"/>
            <a:ext cx="838201" cy="276228"/>
          </a:xfrm>
        </p:spPr>
        <p:txBody>
          <a:bodyPr anchor="ctr">
            <a:normAutofit/>
          </a:bodyPr>
          <a:lstStyle/>
          <a:p>
            <a:pPr>
              <a:spcAft>
                <a:spcPts val="600"/>
              </a:spcAft>
            </a:pPr>
            <a:fld id="{2A013F82-EE5E-44EE-A61D-E31C6657F26F}" type="slidenum">
              <a:rPr lang="en-US" smtClean="0"/>
              <a:pPr>
                <a:spcAft>
                  <a:spcPts val="600"/>
                </a:spcAft>
              </a:pPr>
              <a:t>16</a:t>
            </a:fld>
            <a:endParaRPr lang="en-US"/>
          </a:p>
        </p:txBody>
      </p:sp>
      <p:graphicFrame>
        <p:nvGraphicFramePr>
          <p:cNvPr id="6" name="Content Placeholder 5">
            <a:extLst>
              <a:ext uri="{FF2B5EF4-FFF2-40B4-BE49-F238E27FC236}">
                <a16:creationId xmlns:a16="http://schemas.microsoft.com/office/drawing/2014/main" id="{833D952A-C925-0B53-900C-950509266359}"/>
              </a:ext>
            </a:extLst>
          </p:cNvPr>
          <p:cNvGraphicFramePr>
            <a:graphicFrameLocks noGrp="1"/>
          </p:cNvGraphicFramePr>
          <p:nvPr>
            <p:ph idx="1"/>
            <p:extLst>
              <p:ext uri="{D42A27DB-BD31-4B8C-83A1-F6EECF244321}">
                <p14:modId xmlns:p14="http://schemas.microsoft.com/office/powerpoint/2010/main" val="728724998"/>
              </p:ext>
            </p:extLst>
          </p:nvPr>
        </p:nvGraphicFramePr>
        <p:xfrm>
          <a:off x="457200" y="1752601"/>
          <a:ext cx="11356975" cy="4273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45401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6278C-679E-E3B5-AA1C-806763D4E32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2DAE849-A055-91AE-337E-C2BD8B7F9A8B}"/>
              </a:ext>
            </a:extLst>
          </p:cNvPr>
          <p:cNvSpPr>
            <a:spLocks noGrp="1"/>
          </p:cNvSpPr>
          <p:nvPr>
            <p:ph type="title"/>
          </p:nvPr>
        </p:nvSpPr>
        <p:spPr>
          <a:xfrm>
            <a:off x="455602" y="831035"/>
            <a:ext cx="11353801" cy="1073965"/>
          </a:xfrm>
        </p:spPr>
        <p:txBody>
          <a:bodyPr/>
          <a:lstStyle/>
          <a:p>
            <a:r>
              <a:rPr lang="en-US"/>
              <a:t>Financial Analysis</a:t>
            </a:r>
            <a:endParaRPr lang="en-US" sz="2000"/>
          </a:p>
        </p:txBody>
      </p:sp>
      <p:sp>
        <p:nvSpPr>
          <p:cNvPr id="5" name="Slide Number Placeholder 4">
            <a:extLst>
              <a:ext uri="{FF2B5EF4-FFF2-40B4-BE49-F238E27FC236}">
                <a16:creationId xmlns:a16="http://schemas.microsoft.com/office/drawing/2014/main" id="{5884D522-D065-70BE-046E-73573708B30F}"/>
              </a:ext>
            </a:extLst>
          </p:cNvPr>
          <p:cNvSpPr>
            <a:spLocks noGrp="1"/>
          </p:cNvSpPr>
          <p:nvPr>
            <p:ph type="sldNum" sz="quarter" idx="12"/>
          </p:nvPr>
        </p:nvSpPr>
        <p:spPr>
          <a:xfrm>
            <a:off x="10895012" y="6102626"/>
            <a:ext cx="838201" cy="276228"/>
          </a:xfrm>
        </p:spPr>
        <p:txBody>
          <a:bodyPr anchor="ctr">
            <a:normAutofit/>
          </a:bodyPr>
          <a:lstStyle/>
          <a:p>
            <a:pPr>
              <a:spcAft>
                <a:spcPts val="600"/>
              </a:spcAft>
            </a:pPr>
            <a:fld id="{2A013F82-EE5E-44EE-A61D-E31C6657F26F}" type="slidenum">
              <a:rPr lang="en-US" smtClean="0"/>
              <a:pPr>
                <a:spcAft>
                  <a:spcPts val="600"/>
                </a:spcAft>
              </a:pPr>
              <a:t>17</a:t>
            </a:fld>
            <a:endParaRPr lang="en-US"/>
          </a:p>
        </p:txBody>
      </p:sp>
      <p:graphicFrame>
        <p:nvGraphicFramePr>
          <p:cNvPr id="4" name="Content Placeholder 3">
            <a:extLst>
              <a:ext uri="{FF2B5EF4-FFF2-40B4-BE49-F238E27FC236}">
                <a16:creationId xmlns:a16="http://schemas.microsoft.com/office/drawing/2014/main" id="{B2C9AFB3-6D0D-61EB-40B2-641B8D9CDDD2}"/>
              </a:ext>
            </a:extLst>
          </p:cNvPr>
          <p:cNvGraphicFramePr>
            <a:graphicFrameLocks noGrp="1"/>
          </p:cNvGraphicFramePr>
          <p:nvPr>
            <p:ph idx="1"/>
            <p:extLst>
              <p:ext uri="{D42A27DB-BD31-4B8C-83A1-F6EECF244321}">
                <p14:modId xmlns:p14="http://schemas.microsoft.com/office/powerpoint/2010/main" val="939876143"/>
              </p:ext>
            </p:extLst>
          </p:nvPr>
        </p:nvGraphicFramePr>
        <p:xfrm>
          <a:off x="457200" y="1752601"/>
          <a:ext cx="11356975" cy="4273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47561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D23BE-B700-BF7C-C5BD-E6BB273BAD7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7B39F48-600F-AB24-2BFD-94C60DA51D99}"/>
              </a:ext>
            </a:extLst>
          </p:cNvPr>
          <p:cNvSpPr>
            <a:spLocks noGrp="1"/>
          </p:cNvSpPr>
          <p:nvPr>
            <p:ph type="title"/>
          </p:nvPr>
        </p:nvSpPr>
        <p:spPr>
          <a:xfrm>
            <a:off x="455602" y="831035"/>
            <a:ext cx="11353801" cy="1073965"/>
          </a:xfrm>
        </p:spPr>
        <p:txBody>
          <a:bodyPr/>
          <a:lstStyle/>
          <a:p>
            <a:r>
              <a:rPr lang="en-US"/>
              <a:t>Financial Analysis</a:t>
            </a:r>
            <a:endParaRPr lang="en-US" sz="2000"/>
          </a:p>
        </p:txBody>
      </p:sp>
      <p:sp>
        <p:nvSpPr>
          <p:cNvPr id="5" name="Slide Number Placeholder 4">
            <a:extLst>
              <a:ext uri="{FF2B5EF4-FFF2-40B4-BE49-F238E27FC236}">
                <a16:creationId xmlns:a16="http://schemas.microsoft.com/office/drawing/2014/main" id="{606F739D-B063-0885-0DB8-0AD4173C0246}"/>
              </a:ext>
            </a:extLst>
          </p:cNvPr>
          <p:cNvSpPr>
            <a:spLocks noGrp="1"/>
          </p:cNvSpPr>
          <p:nvPr>
            <p:ph type="sldNum" sz="quarter" idx="12"/>
          </p:nvPr>
        </p:nvSpPr>
        <p:spPr>
          <a:xfrm>
            <a:off x="10895012" y="6102626"/>
            <a:ext cx="838201" cy="276228"/>
          </a:xfrm>
        </p:spPr>
        <p:txBody>
          <a:bodyPr anchor="ctr">
            <a:normAutofit/>
          </a:bodyPr>
          <a:lstStyle/>
          <a:p>
            <a:pPr>
              <a:spcAft>
                <a:spcPts val="600"/>
              </a:spcAft>
            </a:pPr>
            <a:fld id="{2A013F82-EE5E-44EE-A61D-E31C6657F26F}" type="slidenum">
              <a:rPr lang="en-US" smtClean="0"/>
              <a:pPr>
                <a:spcAft>
                  <a:spcPts val="600"/>
                </a:spcAft>
              </a:pPr>
              <a:t>18</a:t>
            </a:fld>
            <a:endParaRPr lang="en-US"/>
          </a:p>
        </p:txBody>
      </p:sp>
      <p:graphicFrame>
        <p:nvGraphicFramePr>
          <p:cNvPr id="6" name="Content Placeholder 5">
            <a:extLst>
              <a:ext uri="{FF2B5EF4-FFF2-40B4-BE49-F238E27FC236}">
                <a16:creationId xmlns:a16="http://schemas.microsoft.com/office/drawing/2014/main" id="{4AB01FD5-F1F7-0FE3-6388-0C7E66D9AEDD}"/>
              </a:ext>
            </a:extLst>
          </p:cNvPr>
          <p:cNvGraphicFramePr>
            <a:graphicFrameLocks noGrp="1"/>
          </p:cNvGraphicFramePr>
          <p:nvPr>
            <p:ph idx="1"/>
            <p:extLst>
              <p:ext uri="{D42A27DB-BD31-4B8C-83A1-F6EECF244321}">
                <p14:modId xmlns:p14="http://schemas.microsoft.com/office/powerpoint/2010/main" val="54649438"/>
              </p:ext>
            </p:extLst>
          </p:nvPr>
        </p:nvGraphicFramePr>
        <p:xfrm>
          <a:off x="457200" y="1752601"/>
          <a:ext cx="11356975" cy="4273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51635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4DAA-4D64-4FAB-8588-6E8843C6459F}"/>
              </a:ext>
            </a:extLst>
          </p:cNvPr>
          <p:cNvSpPr>
            <a:spLocks noGrp="1"/>
          </p:cNvSpPr>
          <p:nvPr>
            <p:ph type="title"/>
          </p:nvPr>
        </p:nvSpPr>
        <p:spPr/>
        <p:txBody>
          <a:bodyPr/>
          <a:lstStyle/>
          <a:p>
            <a:r>
              <a:rPr lang="en-US"/>
              <a:t>Absolute Valuation</a:t>
            </a:r>
          </a:p>
        </p:txBody>
      </p:sp>
      <p:sp>
        <p:nvSpPr>
          <p:cNvPr id="6" name="Content Placeholder 5">
            <a:extLst>
              <a:ext uri="{FF2B5EF4-FFF2-40B4-BE49-F238E27FC236}">
                <a16:creationId xmlns:a16="http://schemas.microsoft.com/office/drawing/2014/main" id="{1658BB78-AFF6-8FF6-8AD0-71DFE2D60D76}"/>
              </a:ext>
            </a:extLst>
          </p:cNvPr>
          <p:cNvSpPr>
            <a:spLocks noGrp="1"/>
          </p:cNvSpPr>
          <p:nvPr>
            <p:ph sz="quarter" idx="14"/>
          </p:nvPr>
        </p:nvSpPr>
        <p:spPr>
          <a:xfrm>
            <a:off x="914400" y="2607276"/>
            <a:ext cx="4645152" cy="3171732"/>
          </a:xfrm>
        </p:spPr>
        <p:txBody>
          <a:bodyPr/>
          <a:lstStyle/>
          <a:p>
            <a:r>
              <a:rPr lang="en-US"/>
              <a:t>Valuations have come down since their peak in November</a:t>
            </a:r>
          </a:p>
          <a:p>
            <a:endParaRPr lang="en-US"/>
          </a:p>
          <a:p>
            <a:r>
              <a:rPr lang="en-US"/>
              <a:t>However, valuations remain slightly above their 10-year average</a:t>
            </a:r>
          </a:p>
          <a:p>
            <a:endParaRPr lang="en-US"/>
          </a:p>
          <a:p>
            <a:r>
              <a:rPr lang="en-US"/>
              <a:t>Increase in valuation began in Q3 of 2022, like the S&amp;P 500 as a whole</a:t>
            </a:r>
          </a:p>
        </p:txBody>
      </p:sp>
      <p:graphicFrame>
        <p:nvGraphicFramePr>
          <p:cNvPr id="7" name="Content Placeholder 6">
            <a:extLst>
              <a:ext uri="{FF2B5EF4-FFF2-40B4-BE49-F238E27FC236}">
                <a16:creationId xmlns:a16="http://schemas.microsoft.com/office/drawing/2014/main" id="{C42FC91F-8FB1-AADD-9A10-491FAC1E00C6}"/>
              </a:ext>
            </a:extLst>
          </p:cNvPr>
          <p:cNvGraphicFramePr>
            <a:graphicFrameLocks noGrp="1"/>
          </p:cNvGraphicFramePr>
          <p:nvPr>
            <p:ph sz="quarter" idx="13"/>
            <p:extLst>
              <p:ext uri="{D42A27DB-BD31-4B8C-83A1-F6EECF244321}">
                <p14:modId xmlns:p14="http://schemas.microsoft.com/office/powerpoint/2010/main" val="1349953619"/>
              </p:ext>
            </p:extLst>
          </p:nvPr>
        </p:nvGraphicFramePr>
        <p:xfrm>
          <a:off x="6784975" y="2607276"/>
          <a:ext cx="4645024" cy="3171732"/>
        </p:xfrm>
        <a:graphic>
          <a:graphicData uri="http://schemas.openxmlformats.org/drawingml/2006/table">
            <a:tbl>
              <a:tblPr firstRow="1" bandRow="1">
                <a:tableStyleId>{68D230F3-CF80-4859-8CE7-A43EE81993B5}</a:tableStyleId>
              </a:tblPr>
              <a:tblGrid>
                <a:gridCol w="2322512">
                  <a:extLst>
                    <a:ext uri="{9D8B030D-6E8A-4147-A177-3AD203B41FA5}">
                      <a16:colId xmlns:a16="http://schemas.microsoft.com/office/drawing/2014/main" val="1394791533"/>
                    </a:ext>
                  </a:extLst>
                </a:gridCol>
                <a:gridCol w="2322512">
                  <a:extLst>
                    <a:ext uri="{9D8B030D-6E8A-4147-A177-3AD203B41FA5}">
                      <a16:colId xmlns:a16="http://schemas.microsoft.com/office/drawing/2014/main" val="1163604374"/>
                    </a:ext>
                  </a:extLst>
                </a:gridCol>
              </a:tblGrid>
              <a:tr h="792933">
                <a:tc>
                  <a:txBody>
                    <a:bodyPr/>
                    <a:lstStyle/>
                    <a:p>
                      <a:pPr algn="ctr"/>
                      <a:r>
                        <a:rPr lang="en-US" b="1"/>
                        <a:t>P/S</a:t>
                      </a:r>
                    </a:p>
                  </a:txBody>
                  <a:tcPr anchor="ctr"/>
                </a:tc>
                <a:tc>
                  <a:txBody>
                    <a:bodyPr/>
                    <a:lstStyle/>
                    <a:p>
                      <a:pPr algn="ctr"/>
                      <a:r>
                        <a:rPr lang="en-US" b="1"/>
                        <a:t>2.5x</a:t>
                      </a:r>
                    </a:p>
                  </a:txBody>
                  <a:tcPr anchor="ctr"/>
                </a:tc>
                <a:extLst>
                  <a:ext uri="{0D108BD9-81ED-4DB2-BD59-A6C34878D82A}">
                    <a16:rowId xmlns:a16="http://schemas.microsoft.com/office/drawing/2014/main" val="64254096"/>
                  </a:ext>
                </a:extLst>
              </a:tr>
              <a:tr h="792933">
                <a:tc>
                  <a:txBody>
                    <a:bodyPr/>
                    <a:lstStyle/>
                    <a:p>
                      <a:pPr algn="ctr"/>
                      <a:r>
                        <a:rPr lang="en-US" b="1"/>
                        <a:t>P/E</a:t>
                      </a:r>
                    </a:p>
                  </a:txBody>
                  <a:tcPr anchor="ctr"/>
                </a:tc>
                <a:tc>
                  <a:txBody>
                    <a:bodyPr/>
                    <a:lstStyle/>
                    <a:p>
                      <a:pPr algn="ctr"/>
                      <a:r>
                        <a:rPr lang="en-US" b="1"/>
                        <a:t>22.3x</a:t>
                      </a:r>
                    </a:p>
                  </a:txBody>
                  <a:tcPr anchor="ctr"/>
                </a:tc>
                <a:extLst>
                  <a:ext uri="{0D108BD9-81ED-4DB2-BD59-A6C34878D82A}">
                    <a16:rowId xmlns:a16="http://schemas.microsoft.com/office/drawing/2014/main" val="2685305533"/>
                  </a:ext>
                </a:extLst>
              </a:tr>
              <a:tr h="792933">
                <a:tc>
                  <a:txBody>
                    <a:bodyPr/>
                    <a:lstStyle/>
                    <a:p>
                      <a:pPr algn="ctr"/>
                      <a:r>
                        <a:rPr lang="en-US" b="1"/>
                        <a:t>P/B</a:t>
                      </a:r>
                    </a:p>
                  </a:txBody>
                  <a:tcPr anchor="ctr"/>
                </a:tc>
                <a:tc>
                  <a:txBody>
                    <a:bodyPr/>
                    <a:lstStyle/>
                    <a:p>
                      <a:pPr algn="ctr"/>
                      <a:r>
                        <a:rPr lang="en-US" b="1"/>
                        <a:t>5.7x</a:t>
                      </a:r>
                    </a:p>
                  </a:txBody>
                  <a:tcPr anchor="ctr"/>
                </a:tc>
                <a:extLst>
                  <a:ext uri="{0D108BD9-81ED-4DB2-BD59-A6C34878D82A}">
                    <a16:rowId xmlns:a16="http://schemas.microsoft.com/office/drawing/2014/main" val="19512984"/>
                  </a:ext>
                </a:extLst>
              </a:tr>
              <a:tr h="792933">
                <a:tc>
                  <a:txBody>
                    <a:bodyPr/>
                    <a:lstStyle/>
                    <a:p>
                      <a:pPr algn="ctr"/>
                      <a:r>
                        <a:rPr lang="en-US" b="1"/>
                        <a:t>P/CF</a:t>
                      </a:r>
                    </a:p>
                  </a:txBody>
                  <a:tcPr anchor="ctr"/>
                </a:tc>
                <a:tc>
                  <a:txBody>
                    <a:bodyPr/>
                    <a:lstStyle/>
                    <a:p>
                      <a:pPr algn="ctr"/>
                      <a:r>
                        <a:rPr lang="en-US" b="1"/>
                        <a:t>17.4x</a:t>
                      </a:r>
                    </a:p>
                  </a:txBody>
                  <a:tcPr anchor="ctr"/>
                </a:tc>
                <a:extLst>
                  <a:ext uri="{0D108BD9-81ED-4DB2-BD59-A6C34878D82A}">
                    <a16:rowId xmlns:a16="http://schemas.microsoft.com/office/drawing/2014/main" val="1796779527"/>
                  </a:ext>
                </a:extLst>
              </a:tr>
            </a:tbl>
          </a:graphicData>
        </a:graphic>
      </p:graphicFrame>
      <p:sp>
        <p:nvSpPr>
          <p:cNvPr id="4" name="Slide Number Placeholder 3">
            <a:extLst>
              <a:ext uri="{FF2B5EF4-FFF2-40B4-BE49-F238E27FC236}">
                <a16:creationId xmlns:a16="http://schemas.microsoft.com/office/drawing/2014/main" id="{4447D102-BC9B-848E-9C3B-F9F4E183D258}"/>
              </a:ext>
            </a:extLst>
          </p:cNvPr>
          <p:cNvSpPr>
            <a:spLocks noGrp="1"/>
          </p:cNvSpPr>
          <p:nvPr>
            <p:ph type="sldNum" sz="quarter" idx="12"/>
          </p:nvPr>
        </p:nvSpPr>
        <p:spPr/>
        <p:txBody>
          <a:bodyPr/>
          <a:lstStyle/>
          <a:p>
            <a:fld id="{2A013F82-EE5E-44EE-A61D-E31C6657F26F}" type="slidenum">
              <a:rPr lang="en-US" smtClean="0"/>
              <a:t>19</a:t>
            </a:fld>
            <a:endParaRPr lang="en-US"/>
          </a:p>
        </p:txBody>
      </p:sp>
    </p:spTree>
    <p:extLst>
      <p:ext uri="{BB962C8B-B14F-4D97-AF65-F5344CB8AC3E}">
        <p14:creationId xmlns:p14="http://schemas.microsoft.com/office/powerpoint/2010/main" val="8620888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937D5DA8-EBB1-5833-896B-B423ED264CCE}"/>
              </a:ext>
            </a:extLst>
          </p:cNvPr>
          <p:cNvSpPr>
            <a:spLocks noGrp="1"/>
          </p:cNvSpPr>
          <p:nvPr>
            <p:ph type="title"/>
          </p:nvPr>
        </p:nvSpPr>
        <p:spPr>
          <a:xfrm>
            <a:off x="455602" y="2295272"/>
            <a:ext cx="5788152" cy="2284060"/>
          </a:xfrm>
        </p:spPr>
        <p:txBody>
          <a:bodyPr/>
          <a:lstStyle/>
          <a:p>
            <a:r>
              <a:rPr lang="en-US"/>
              <a:t>Overview</a:t>
            </a:r>
          </a:p>
        </p:txBody>
      </p:sp>
      <p:pic>
        <p:nvPicPr>
          <p:cNvPr id="5" name="Content Placeholder 4">
            <a:extLst>
              <a:ext uri="{FF2B5EF4-FFF2-40B4-BE49-F238E27FC236}">
                <a16:creationId xmlns:a16="http://schemas.microsoft.com/office/drawing/2014/main" id="{ADB8CDF4-0145-1BA5-3119-D99138591E03}"/>
              </a:ext>
            </a:extLst>
          </p:cNvPr>
          <p:cNvPicPr>
            <a:picLocks noGrp="1" noChangeAspect="1"/>
          </p:cNvPicPr>
          <p:nvPr>
            <p:ph sz="quarter" idx="13"/>
          </p:nvPr>
        </p:nvPicPr>
        <p:blipFill>
          <a:blip r:embed="rId3"/>
          <a:stretch>
            <a:fillRect/>
          </a:stretch>
        </p:blipFill>
        <p:spPr>
          <a:xfrm>
            <a:off x="6399285" y="1534864"/>
            <a:ext cx="5263623" cy="3766552"/>
          </a:xfrm>
        </p:spPr>
      </p:pic>
      <p:sp>
        <p:nvSpPr>
          <p:cNvPr id="2" name="Slide Number Placeholder 1">
            <a:extLst>
              <a:ext uri="{FF2B5EF4-FFF2-40B4-BE49-F238E27FC236}">
                <a16:creationId xmlns:a16="http://schemas.microsoft.com/office/drawing/2014/main" id="{9E020C5F-7F4B-E4D5-9419-7E7F825C066B}"/>
              </a:ext>
            </a:extLst>
          </p:cNvPr>
          <p:cNvSpPr>
            <a:spLocks noGrp="1"/>
          </p:cNvSpPr>
          <p:nvPr>
            <p:ph type="sldNum" sz="quarter" idx="12"/>
          </p:nvPr>
        </p:nvSpPr>
        <p:spPr/>
        <p:txBody>
          <a:bodyPr/>
          <a:lstStyle/>
          <a:p>
            <a:fld id="{2A013F82-EE5E-44EE-A61D-E31C6657F26F}" type="slidenum">
              <a:rPr lang="en-US" smtClean="0"/>
              <a:pPr/>
              <a:t>2</a:t>
            </a:fld>
            <a:endParaRPr lang="en-US"/>
          </a:p>
        </p:txBody>
      </p:sp>
      <p:sp>
        <p:nvSpPr>
          <p:cNvPr id="4" name="Title 32">
            <a:extLst>
              <a:ext uri="{FF2B5EF4-FFF2-40B4-BE49-F238E27FC236}">
                <a16:creationId xmlns:a16="http://schemas.microsoft.com/office/drawing/2014/main" id="{34236313-6590-54E3-BC24-B35A168F1A4B}"/>
              </a:ext>
            </a:extLst>
          </p:cNvPr>
          <p:cNvSpPr txBox="1">
            <a:spLocks/>
          </p:cNvSpPr>
          <p:nvPr/>
        </p:nvSpPr>
        <p:spPr>
          <a:xfrm>
            <a:off x="464604" y="2764286"/>
            <a:ext cx="5788152" cy="2284060"/>
          </a:xfrm>
          <a:prstGeom prst="rect">
            <a:avLst/>
          </a:prstGeom>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cap="all" spc="0" baseline="0">
                <a:ln w="9525">
                  <a:noFill/>
                  <a:prstDash val="solid"/>
                </a:ln>
                <a:solidFill>
                  <a:schemeClr val="tx2"/>
                </a:solidFill>
                <a:effectLst/>
                <a:latin typeface="+mj-lt"/>
                <a:ea typeface="+mj-ea"/>
                <a:cs typeface="+mj-cs"/>
              </a:defRPr>
            </a:lvl1pPr>
          </a:lstStyle>
          <a:p>
            <a:r>
              <a:rPr lang="en-US" sz="2400"/>
              <a:t>Sector Weight Comparison</a:t>
            </a:r>
          </a:p>
        </p:txBody>
      </p:sp>
    </p:spTree>
    <p:extLst>
      <p:ext uri="{BB962C8B-B14F-4D97-AF65-F5344CB8AC3E}">
        <p14:creationId xmlns:p14="http://schemas.microsoft.com/office/powerpoint/2010/main" val="7365859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A4D58-6CBD-EEE8-E16D-1F2AFE84B24F}"/>
              </a:ext>
            </a:extLst>
          </p:cNvPr>
          <p:cNvSpPr>
            <a:spLocks noGrp="1"/>
          </p:cNvSpPr>
          <p:nvPr>
            <p:ph type="title"/>
          </p:nvPr>
        </p:nvSpPr>
        <p:spPr/>
        <p:txBody>
          <a:bodyPr/>
          <a:lstStyle/>
          <a:p>
            <a:r>
              <a:rPr lang="en-US"/>
              <a:t>Relative Valuation</a:t>
            </a:r>
          </a:p>
        </p:txBody>
      </p:sp>
      <p:sp>
        <p:nvSpPr>
          <p:cNvPr id="3" name="Content Placeholder 2">
            <a:extLst>
              <a:ext uri="{FF2B5EF4-FFF2-40B4-BE49-F238E27FC236}">
                <a16:creationId xmlns:a16="http://schemas.microsoft.com/office/drawing/2014/main" id="{775B5F96-6EEF-7053-E9BB-48D922CA6DFF}"/>
              </a:ext>
            </a:extLst>
          </p:cNvPr>
          <p:cNvSpPr>
            <a:spLocks noGrp="1"/>
          </p:cNvSpPr>
          <p:nvPr>
            <p:ph sz="quarter" idx="14"/>
          </p:nvPr>
        </p:nvSpPr>
        <p:spPr>
          <a:xfrm>
            <a:off x="914400" y="2619631"/>
            <a:ext cx="4645152" cy="3159377"/>
          </a:xfrm>
        </p:spPr>
        <p:txBody>
          <a:bodyPr/>
          <a:lstStyle/>
          <a:p>
            <a:r>
              <a:rPr lang="en-US"/>
              <a:t>Compared to the S&amp;P 500, the industrials sector is slightly more expensive</a:t>
            </a:r>
          </a:p>
          <a:p>
            <a:endParaRPr lang="en-US"/>
          </a:p>
          <a:p>
            <a:r>
              <a:rPr lang="en-US"/>
              <a:t>However, relative valuation is in line with the 10-year average</a:t>
            </a:r>
          </a:p>
          <a:p>
            <a:endParaRPr lang="en-US"/>
          </a:p>
          <a:p>
            <a:r>
              <a:rPr lang="en-US"/>
              <a:t>Relative valuation has stayed the same through pullback seen last week</a:t>
            </a:r>
          </a:p>
        </p:txBody>
      </p:sp>
      <p:sp>
        <p:nvSpPr>
          <p:cNvPr id="5" name="Slide Number Placeholder 4">
            <a:extLst>
              <a:ext uri="{FF2B5EF4-FFF2-40B4-BE49-F238E27FC236}">
                <a16:creationId xmlns:a16="http://schemas.microsoft.com/office/drawing/2014/main" id="{24DA6BA2-4E74-AAB2-F6C5-57F8AA012B11}"/>
              </a:ext>
            </a:extLst>
          </p:cNvPr>
          <p:cNvSpPr>
            <a:spLocks noGrp="1"/>
          </p:cNvSpPr>
          <p:nvPr>
            <p:ph type="sldNum" sz="quarter" idx="12"/>
          </p:nvPr>
        </p:nvSpPr>
        <p:spPr/>
        <p:txBody>
          <a:bodyPr/>
          <a:lstStyle/>
          <a:p>
            <a:fld id="{2A013F82-EE5E-44EE-A61D-E31C6657F26F}" type="slidenum">
              <a:rPr lang="en-US" smtClean="0"/>
              <a:pPr/>
              <a:t>20</a:t>
            </a:fld>
            <a:endParaRPr lang="en-US"/>
          </a:p>
        </p:txBody>
      </p:sp>
      <p:graphicFrame>
        <p:nvGraphicFramePr>
          <p:cNvPr id="6" name="Content Placeholder 6">
            <a:extLst>
              <a:ext uri="{FF2B5EF4-FFF2-40B4-BE49-F238E27FC236}">
                <a16:creationId xmlns:a16="http://schemas.microsoft.com/office/drawing/2014/main" id="{7FE0ED54-A87D-71B4-04B5-81D99AC64E3B}"/>
              </a:ext>
            </a:extLst>
          </p:cNvPr>
          <p:cNvGraphicFramePr>
            <a:graphicFrameLocks noGrp="1"/>
          </p:cNvGraphicFramePr>
          <p:nvPr>
            <p:ph sz="quarter" idx="13"/>
            <p:extLst>
              <p:ext uri="{D42A27DB-BD31-4B8C-83A1-F6EECF244321}">
                <p14:modId xmlns:p14="http://schemas.microsoft.com/office/powerpoint/2010/main" val="2159933832"/>
              </p:ext>
            </p:extLst>
          </p:nvPr>
        </p:nvGraphicFramePr>
        <p:xfrm>
          <a:off x="6784975" y="2619631"/>
          <a:ext cx="4645024" cy="3159376"/>
        </p:xfrm>
        <a:graphic>
          <a:graphicData uri="http://schemas.openxmlformats.org/drawingml/2006/table">
            <a:tbl>
              <a:tblPr firstRow="1" bandRow="1">
                <a:tableStyleId>{68D230F3-CF80-4859-8CE7-A43EE81993B5}</a:tableStyleId>
              </a:tblPr>
              <a:tblGrid>
                <a:gridCol w="2322512">
                  <a:extLst>
                    <a:ext uri="{9D8B030D-6E8A-4147-A177-3AD203B41FA5}">
                      <a16:colId xmlns:a16="http://schemas.microsoft.com/office/drawing/2014/main" val="1394791533"/>
                    </a:ext>
                  </a:extLst>
                </a:gridCol>
                <a:gridCol w="2322512">
                  <a:extLst>
                    <a:ext uri="{9D8B030D-6E8A-4147-A177-3AD203B41FA5}">
                      <a16:colId xmlns:a16="http://schemas.microsoft.com/office/drawing/2014/main" val="1163604374"/>
                    </a:ext>
                  </a:extLst>
                </a:gridCol>
              </a:tblGrid>
              <a:tr h="789844">
                <a:tc>
                  <a:txBody>
                    <a:bodyPr/>
                    <a:lstStyle/>
                    <a:p>
                      <a:pPr algn="ctr"/>
                      <a:r>
                        <a:rPr lang="en-US" b="1"/>
                        <a:t>P/S</a:t>
                      </a:r>
                    </a:p>
                  </a:txBody>
                  <a:tcPr anchor="ctr"/>
                </a:tc>
                <a:tc>
                  <a:txBody>
                    <a:bodyPr/>
                    <a:lstStyle/>
                    <a:p>
                      <a:pPr algn="ctr"/>
                      <a:r>
                        <a:rPr lang="en-US" b="1"/>
                        <a:t>0.86</a:t>
                      </a:r>
                    </a:p>
                  </a:txBody>
                  <a:tcPr anchor="ctr"/>
                </a:tc>
                <a:extLst>
                  <a:ext uri="{0D108BD9-81ED-4DB2-BD59-A6C34878D82A}">
                    <a16:rowId xmlns:a16="http://schemas.microsoft.com/office/drawing/2014/main" val="64254096"/>
                  </a:ext>
                </a:extLst>
              </a:tr>
              <a:tr h="789844">
                <a:tc>
                  <a:txBody>
                    <a:bodyPr/>
                    <a:lstStyle/>
                    <a:p>
                      <a:pPr algn="ctr"/>
                      <a:r>
                        <a:rPr lang="en-US" b="1"/>
                        <a:t>P/E</a:t>
                      </a:r>
                    </a:p>
                  </a:txBody>
                  <a:tcPr anchor="ctr"/>
                </a:tc>
                <a:tc>
                  <a:txBody>
                    <a:bodyPr/>
                    <a:lstStyle/>
                    <a:p>
                      <a:pPr algn="ctr"/>
                      <a:r>
                        <a:rPr lang="en-US" b="1"/>
                        <a:t>1.06</a:t>
                      </a:r>
                    </a:p>
                  </a:txBody>
                  <a:tcPr anchor="ctr"/>
                </a:tc>
                <a:extLst>
                  <a:ext uri="{0D108BD9-81ED-4DB2-BD59-A6C34878D82A}">
                    <a16:rowId xmlns:a16="http://schemas.microsoft.com/office/drawing/2014/main" val="2685305533"/>
                  </a:ext>
                </a:extLst>
              </a:tr>
              <a:tr h="789844">
                <a:tc>
                  <a:txBody>
                    <a:bodyPr/>
                    <a:lstStyle/>
                    <a:p>
                      <a:pPr algn="ctr"/>
                      <a:r>
                        <a:rPr lang="en-US" b="1"/>
                        <a:t>P/B</a:t>
                      </a:r>
                    </a:p>
                  </a:txBody>
                  <a:tcPr anchor="ctr"/>
                </a:tc>
                <a:tc>
                  <a:txBody>
                    <a:bodyPr/>
                    <a:lstStyle/>
                    <a:p>
                      <a:pPr algn="ctr"/>
                      <a:r>
                        <a:rPr lang="en-US" b="1"/>
                        <a:t>1.31</a:t>
                      </a:r>
                    </a:p>
                  </a:txBody>
                  <a:tcPr anchor="ctr"/>
                </a:tc>
                <a:extLst>
                  <a:ext uri="{0D108BD9-81ED-4DB2-BD59-A6C34878D82A}">
                    <a16:rowId xmlns:a16="http://schemas.microsoft.com/office/drawing/2014/main" val="19512984"/>
                  </a:ext>
                </a:extLst>
              </a:tr>
              <a:tr h="789844">
                <a:tc>
                  <a:txBody>
                    <a:bodyPr/>
                    <a:lstStyle/>
                    <a:p>
                      <a:pPr algn="ctr"/>
                      <a:r>
                        <a:rPr lang="en-US" b="1"/>
                        <a:t>P/CF</a:t>
                      </a:r>
                    </a:p>
                  </a:txBody>
                  <a:tcPr anchor="ctr"/>
                </a:tc>
                <a:tc>
                  <a:txBody>
                    <a:bodyPr/>
                    <a:lstStyle/>
                    <a:p>
                      <a:pPr algn="ctr"/>
                      <a:r>
                        <a:rPr lang="en-US" b="1"/>
                        <a:t>1.14</a:t>
                      </a:r>
                    </a:p>
                  </a:txBody>
                  <a:tcPr anchor="ctr"/>
                </a:tc>
                <a:extLst>
                  <a:ext uri="{0D108BD9-81ED-4DB2-BD59-A6C34878D82A}">
                    <a16:rowId xmlns:a16="http://schemas.microsoft.com/office/drawing/2014/main" val="1796779527"/>
                  </a:ext>
                </a:extLst>
              </a:tr>
            </a:tbl>
          </a:graphicData>
        </a:graphic>
      </p:graphicFrame>
    </p:spTree>
    <p:extLst>
      <p:ext uri="{BB962C8B-B14F-4D97-AF65-F5344CB8AC3E}">
        <p14:creationId xmlns:p14="http://schemas.microsoft.com/office/powerpoint/2010/main" val="38678216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2EFA-7189-1B28-E853-4ADF5DBD4B17}"/>
              </a:ext>
            </a:extLst>
          </p:cNvPr>
          <p:cNvSpPr>
            <a:spLocks noGrp="1"/>
          </p:cNvSpPr>
          <p:nvPr>
            <p:ph type="title"/>
          </p:nvPr>
        </p:nvSpPr>
        <p:spPr/>
        <p:txBody>
          <a:bodyPr/>
          <a:lstStyle/>
          <a:p>
            <a:r>
              <a:rPr lang="en-US"/>
              <a:t>Industry Valuation</a:t>
            </a:r>
          </a:p>
        </p:txBody>
      </p:sp>
      <p:graphicFrame>
        <p:nvGraphicFramePr>
          <p:cNvPr id="6" name="Content Placeholder 5">
            <a:extLst>
              <a:ext uri="{FF2B5EF4-FFF2-40B4-BE49-F238E27FC236}">
                <a16:creationId xmlns:a16="http://schemas.microsoft.com/office/drawing/2014/main" id="{26E81036-F30F-70B3-2C6A-2ED55F76BCF2}"/>
              </a:ext>
            </a:extLst>
          </p:cNvPr>
          <p:cNvGraphicFramePr>
            <a:graphicFrameLocks noGrp="1"/>
          </p:cNvGraphicFramePr>
          <p:nvPr>
            <p:ph sz="quarter" idx="14"/>
            <p:extLst>
              <p:ext uri="{D42A27DB-BD31-4B8C-83A1-F6EECF244321}">
                <p14:modId xmlns:p14="http://schemas.microsoft.com/office/powerpoint/2010/main" val="3942489588"/>
              </p:ext>
            </p:extLst>
          </p:nvPr>
        </p:nvGraphicFramePr>
        <p:xfrm>
          <a:off x="914400" y="2570205"/>
          <a:ext cx="4645024" cy="3368320"/>
        </p:xfrm>
        <a:graphic>
          <a:graphicData uri="http://schemas.openxmlformats.org/drawingml/2006/table">
            <a:tbl>
              <a:tblPr firstRow="1" bandRow="1">
                <a:tableStyleId>{68D230F3-CF80-4859-8CE7-A43EE81993B5}</a:tableStyleId>
              </a:tblPr>
              <a:tblGrid>
                <a:gridCol w="2322512">
                  <a:extLst>
                    <a:ext uri="{9D8B030D-6E8A-4147-A177-3AD203B41FA5}">
                      <a16:colId xmlns:a16="http://schemas.microsoft.com/office/drawing/2014/main" val="346793557"/>
                    </a:ext>
                  </a:extLst>
                </a:gridCol>
                <a:gridCol w="2322512">
                  <a:extLst>
                    <a:ext uri="{9D8B030D-6E8A-4147-A177-3AD203B41FA5}">
                      <a16:colId xmlns:a16="http://schemas.microsoft.com/office/drawing/2014/main" val="2978112870"/>
                    </a:ext>
                  </a:extLst>
                </a:gridCol>
              </a:tblGrid>
              <a:tr h="421040">
                <a:tc>
                  <a:txBody>
                    <a:bodyPr/>
                    <a:lstStyle/>
                    <a:p>
                      <a:r>
                        <a:rPr lang="en-US"/>
                        <a:t>Industry</a:t>
                      </a:r>
                    </a:p>
                  </a:txBody>
                  <a:tcPr anchor="ctr"/>
                </a:tc>
                <a:tc>
                  <a:txBody>
                    <a:bodyPr/>
                    <a:lstStyle/>
                    <a:p>
                      <a:pPr algn="ctr"/>
                      <a:r>
                        <a:rPr lang="en-US"/>
                        <a:t>P/E</a:t>
                      </a:r>
                    </a:p>
                  </a:txBody>
                  <a:tcPr anchor="ctr"/>
                </a:tc>
                <a:extLst>
                  <a:ext uri="{0D108BD9-81ED-4DB2-BD59-A6C34878D82A}">
                    <a16:rowId xmlns:a16="http://schemas.microsoft.com/office/drawing/2014/main" val="1694907980"/>
                  </a:ext>
                </a:extLst>
              </a:tr>
              <a:tr h="421040">
                <a:tc>
                  <a:txBody>
                    <a:bodyPr/>
                    <a:lstStyle/>
                    <a:p>
                      <a:r>
                        <a:rPr lang="en-US" sz="1200"/>
                        <a:t>Commercial services</a:t>
                      </a:r>
                    </a:p>
                  </a:txBody>
                  <a:tcPr anchor="ctr"/>
                </a:tc>
                <a:tc>
                  <a:txBody>
                    <a:bodyPr/>
                    <a:lstStyle/>
                    <a:p>
                      <a:pPr algn="ctr"/>
                      <a:r>
                        <a:rPr lang="en-US" sz="1200"/>
                        <a:t>31.9x</a:t>
                      </a:r>
                    </a:p>
                  </a:txBody>
                  <a:tcPr anchor="ctr"/>
                </a:tc>
                <a:extLst>
                  <a:ext uri="{0D108BD9-81ED-4DB2-BD59-A6C34878D82A}">
                    <a16:rowId xmlns:a16="http://schemas.microsoft.com/office/drawing/2014/main" val="957504792"/>
                  </a:ext>
                </a:extLst>
              </a:tr>
              <a:tr h="421040">
                <a:tc>
                  <a:txBody>
                    <a:bodyPr/>
                    <a:lstStyle/>
                    <a:p>
                      <a:r>
                        <a:rPr lang="en-US" sz="1200"/>
                        <a:t>Professional services</a:t>
                      </a:r>
                    </a:p>
                  </a:txBody>
                  <a:tcPr anchor="ctr"/>
                </a:tc>
                <a:tc>
                  <a:txBody>
                    <a:bodyPr/>
                    <a:lstStyle/>
                    <a:p>
                      <a:pPr algn="ctr"/>
                      <a:r>
                        <a:rPr lang="en-US" sz="1200"/>
                        <a:t>24.9x</a:t>
                      </a:r>
                    </a:p>
                  </a:txBody>
                  <a:tcPr anchor="ctr"/>
                </a:tc>
                <a:extLst>
                  <a:ext uri="{0D108BD9-81ED-4DB2-BD59-A6C34878D82A}">
                    <a16:rowId xmlns:a16="http://schemas.microsoft.com/office/drawing/2014/main" val="1899644880"/>
                  </a:ext>
                </a:extLst>
              </a:tr>
              <a:tr h="421040">
                <a:tc>
                  <a:txBody>
                    <a:bodyPr/>
                    <a:lstStyle/>
                    <a:p>
                      <a:r>
                        <a:rPr lang="en-US" sz="1200"/>
                        <a:t>Construction/engineering</a:t>
                      </a:r>
                    </a:p>
                  </a:txBody>
                  <a:tcPr anchor="ctr"/>
                </a:tc>
                <a:tc>
                  <a:txBody>
                    <a:bodyPr/>
                    <a:lstStyle/>
                    <a:p>
                      <a:pPr algn="ctr"/>
                      <a:r>
                        <a:rPr lang="en-US" sz="1200"/>
                        <a:t>24.8x</a:t>
                      </a:r>
                    </a:p>
                  </a:txBody>
                  <a:tcPr anchor="ctr"/>
                </a:tc>
                <a:extLst>
                  <a:ext uri="{0D108BD9-81ED-4DB2-BD59-A6C34878D82A}">
                    <a16:rowId xmlns:a16="http://schemas.microsoft.com/office/drawing/2014/main" val="2141006152"/>
                  </a:ext>
                </a:extLst>
              </a:tr>
              <a:tr h="421040">
                <a:tc>
                  <a:txBody>
                    <a:bodyPr/>
                    <a:lstStyle/>
                    <a:p>
                      <a:r>
                        <a:rPr lang="en-US" sz="1200"/>
                        <a:t>…</a:t>
                      </a:r>
                    </a:p>
                  </a:txBody>
                  <a:tcPr anchor="ctr"/>
                </a:tc>
                <a:tc>
                  <a:txBody>
                    <a:bodyPr/>
                    <a:lstStyle/>
                    <a:p>
                      <a:pPr algn="ctr"/>
                      <a:r>
                        <a:rPr lang="en-US" sz="1200"/>
                        <a:t>…</a:t>
                      </a:r>
                    </a:p>
                  </a:txBody>
                  <a:tcPr anchor="ctr"/>
                </a:tc>
                <a:extLst>
                  <a:ext uri="{0D108BD9-81ED-4DB2-BD59-A6C34878D82A}">
                    <a16:rowId xmlns:a16="http://schemas.microsoft.com/office/drawing/2014/main" val="2204606996"/>
                  </a:ext>
                </a:extLst>
              </a:tr>
              <a:tr h="421040">
                <a:tc>
                  <a:txBody>
                    <a:bodyPr/>
                    <a:lstStyle/>
                    <a:p>
                      <a:r>
                        <a:rPr lang="en-US" sz="1200"/>
                        <a:t>Aerospace &amp; defense</a:t>
                      </a:r>
                    </a:p>
                  </a:txBody>
                  <a:tcPr anchor="ctr"/>
                </a:tc>
                <a:tc>
                  <a:txBody>
                    <a:bodyPr/>
                    <a:lstStyle/>
                    <a:p>
                      <a:pPr algn="ctr"/>
                      <a:r>
                        <a:rPr lang="en-US" sz="1200"/>
                        <a:t>17.2x</a:t>
                      </a:r>
                    </a:p>
                  </a:txBody>
                  <a:tcPr anchor="ctr"/>
                </a:tc>
                <a:extLst>
                  <a:ext uri="{0D108BD9-81ED-4DB2-BD59-A6C34878D82A}">
                    <a16:rowId xmlns:a16="http://schemas.microsoft.com/office/drawing/2014/main" val="1671730520"/>
                  </a:ext>
                </a:extLst>
              </a:tr>
              <a:tr h="421040">
                <a:tc>
                  <a:txBody>
                    <a:bodyPr/>
                    <a:lstStyle/>
                    <a:p>
                      <a:r>
                        <a:rPr lang="en-US" sz="1200"/>
                        <a:t>Air freight &amp; logistics</a:t>
                      </a:r>
                    </a:p>
                  </a:txBody>
                  <a:tcPr anchor="ctr"/>
                </a:tc>
                <a:tc>
                  <a:txBody>
                    <a:bodyPr/>
                    <a:lstStyle/>
                    <a:p>
                      <a:pPr algn="ctr"/>
                      <a:r>
                        <a:rPr lang="en-US" sz="1200"/>
                        <a:t>17.0x</a:t>
                      </a:r>
                    </a:p>
                  </a:txBody>
                  <a:tcPr anchor="ctr"/>
                </a:tc>
                <a:extLst>
                  <a:ext uri="{0D108BD9-81ED-4DB2-BD59-A6C34878D82A}">
                    <a16:rowId xmlns:a16="http://schemas.microsoft.com/office/drawing/2014/main" val="3885146324"/>
                  </a:ext>
                </a:extLst>
              </a:tr>
              <a:tr h="421040">
                <a:tc>
                  <a:txBody>
                    <a:bodyPr/>
                    <a:lstStyle/>
                    <a:p>
                      <a:r>
                        <a:rPr lang="en-US" sz="1200"/>
                        <a:t>Passenger airlines</a:t>
                      </a:r>
                    </a:p>
                  </a:txBody>
                  <a:tcPr anchor="ctr"/>
                </a:tc>
                <a:tc>
                  <a:txBody>
                    <a:bodyPr/>
                    <a:lstStyle/>
                    <a:p>
                      <a:pPr algn="ctr"/>
                      <a:r>
                        <a:rPr lang="en-US" sz="1200"/>
                        <a:t>6.2x</a:t>
                      </a:r>
                    </a:p>
                  </a:txBody>
                  <a:tcPr anchor="ctr"/>
                </a:tc>
                <a:extLst>
                  <a:ext uri="{0D108BD9-81ED-4DB2-BD59-A6C34878D82A}">
                    <a16:rowId xmlns:a16="http://schemas.microsoft.com/office/drawing/2014/main" val="479032016"/>
                  </a:ext>
                </a:extLst>
              </a:tr>
            </a:tbl>
          </a:graphicData>
        </a:graphic>
      </p:graphicFrame>
      <p:sp>
        <p:nvSpPr>
          <p:cNvPr id="4" name="Content Placeholder 3">
            <a:extLst>
              <a:ext uri="{FF2B5EF4-FFF2-40B4-BE49-F238E27FC236}">
                <a16:creationId xmlns:a16="http://schemas.microsoft.com/office/drawing/2014/main" id="{E5969A23-0DC0-CF71-6806-40902AA933F9}"/>
              </a:ext>
            </a:extLst>
          </p:cNvPr>
          <p:cNvSpPr>
            <a:spLocks noGrp="1"/>
          </p:cNvSpPr>
          <p:nvPr>
            <p:ph sz="quarter" idx="13"/>
          </p:nvPr>
        </p:nvSpPr>
        <p:spPr>
          <a:xfrm>
            <a:off x="6784848" y="2570205"/>
            <a:ext cx="4645152" cy="3208803"/>
          </a:xfrm>
        </p:spPr>
        <p:txBody>
          <a:bodyPr/>
          <a:lstStyle/>
          <a:p>
            <a:pPr marL="285750" indent="-285750">
              <a:buFont typeface="Arial" panose="020B0604020202020204" pitchFamily="34" charset="0"/>
              <a:buChar char="•"/>
            </a:pPr>
            <a:r>
              <a:rPr lang="en-US"/>
              <a:t>Service based industrial companies trade at a premium</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Airline related industries are out of favor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Passenger airlines especially trade at steep discount (Delta and United are the only industrial companies trading below 10x)</a:t>
            </a:r>
          </a:p>
        </p:txBody>
      </p:sp>
      <p:sp>
        <p:nvSpPr>
          <p:cNvPr id="5" name="Slide Number Placeholder 4">
            <a:extLst>
              <a:ext uri="{FF2B5EF4-FFF2-40B4-BE49-F238E27FC236}">
                <a16:creationId xmlns:a16="http://schemas.microsoft.com/office/drawing/2014/main" id="{75ABE605-4594-EDBC-68C9-2B8B51136CC0}"/>
              </a:ext>
            </a:extLst>
          </p:cNvPr>
          <p:cNvSpPr>
            <a:spLocks noGrp="1"/>
          </p:cNvSpPr>
          <p:nvPr>
            <p:ph type="sldNum" sz="quarter" idx="12"/>
          </p:nvPr>
        </p:nvSpPr>
        <p:spPr/>
        <p:txBody>
          <a:bodyPr/>
          <a:lstStyle/>
          <a:p>
            <a:fld id="{2A013F82-EE5E-44EE-A61D-E31C6657F26F}" type="slidenum">
              <a:rPr lang="en-US" smtClean="0"/>
              <a:pPr/>
              <a:t>21</a:t>
            </a:fld>
            <a:endParaRPr lang="en-US"/>
          </a:p>
        </p:txBody>
      </p:sp>
    </p:spTree>
    <p:extLst>
      <p:ext uri="{BB962C8B-B14F-4D97-AF65-F5344CB8AC3E}">
        <p14:creationId xmlns:p14="http://schemas.microsoft.com/office/powerpoint/2010/main" val="33038248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D110-C600-730D-3BF9-AE3362A810BA}"/>
              </a:ext>
            </a:extLst>
          </p:cNvPr>
          <p:cNvSpPr>
            <a:spLocks noGrp="1"/>
          </p:cNvSpPr>
          <p:nvPr>
            <p:ph type="title"/>
          </p:nvPr>
        </p:nvSpPr>
        <p:spPr/>
        <p:txBody>
          <a:bodyPr/>
          <a:lstStyle/>
          <a:p>
            <a:r>
              <a:rPr lang="en-US"/>
              <a:t>Recommendation</a:t>
            </a:r>
          </a:p>
        </p:txBody>
      </p:sp>
      <p:sp>
        <p:nvSpPr>
          <p:cNvPr id="4" name="Slide Number Placeholder 3">
            <a:extLst>
              <a:ext uri="{FF2B5EF4-FFF2-40B4-BE49-F238E27FC236}">
                <a16:creationId xmlns:a16="http://schemas.microsoft.com/office/drawing/2014/main" id="{18655224-74F8-C90B-07F7-D8C01842A622}"/>
              </a:ext>
            </a:extLst>
          </p:cNvPr>
          <p:cNvSpPr>
            <a:spLocks noGrp="1"/>
          </p:cNvSpPr>
          <p:nvPr>
            <p:ph type="sldNum" sz="quarter" idx="12"/>
          </p:nvPr>
        </p:nvSpPr>
        <p:spPr/>
        <p:txBody>
          <a:bodyPr/>
          <a:lstStyle/>
          <a:p>
            <a:fld id="{2A013F82-EE5E-44EE-A61D-E31C6657F26F}" type="slidenum">
              <a:rPr lang="en-US" smtClean="0"/>
              <a:t>22</a:t>
            </a:fld>
            <a:endParaRPr lang="en-US"/>
          </a:p>
        </p:txBody>
      </p:sp>
      <p:graphicFrame>
        <p:nvGraphicFramePr>
          <p:cNvPr id="5" name="Diagram 4">
            <a:extLst>
              <a:ext uri="{FF2B5EF4-FFF2-40B4-BE49-F238E27FC236}">
                <a16:creationId xmlns:a16="http://schemas.microsoft.com/office/drawing/2014/main" id="{C57F5CE8-2684-65AE-7055-91606DBDB882}"/>
              </a:ext>
            </a:extLst>
          </p:cNvPr>
          <p:cNvGraphicFramePr/>
          <p:nvPr>
            <p:extLst>
              <p:ext uri="{D42A27DB-BD31-4B8C-83A1-F6EECF244321}">
                <p14:modId xmlns:p14="http://schemas.microsoft.com/office/powerpoint/2010/main" val="2000588469"/>
              </p:ext>
            </p:extLst>
          </p:nvPr>
        </p:nvGraphicFramePr>
        <p:xfrm>
          <a:off x="587739" y="2300518"/>
          <a:ext cx="11112514" cy="303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87885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4EE1CCC3-A2F7-7A09-FD4A-F74A0D5A6827}"/>
              </a:ext>
            </a:extLst>
          </p:cNvPr>
          <p:cNvSpPr>
            <a:spLocks noGrp="1"/>
          </p:cNvSpPr>
          <p:nvPr>
            <p:ph type="title"/>
          </p:nvPr>
        </p:nvSpPr>
        <p:spPr/>
        <p:txBody>
          <a:bodyPr/>
          <a:lstStyle/>
          <a:p>
            <a:r>
              <a:rPr lang="en-US" sz="4400" spc="-150"/>
              <a:t>THANK YOU</a:t>
            </a:r>
            <a:endParaRPr lang="en-US"/>
          </a:p>
        </p:txBody>
      </p:sp>
      <p:sp>
        <p:nvSpPr>
          <p:cNvPr id="29" name="Subtitle 28">
            <a:extLst>
              <a:ext uri="{FF2B5EF4-FFF2-40B4-BE49-F238E27FC236}">
                <a16:creationId xmlns:a16="http://schemas.microsoft.com/office/drawing/2014/main" id="{FB8557AF-27E6-B217-3EA3-30BFC5B76381}"/>
              </a:ext>
            </a:extLst>
          </p:cNvPr>
          <p:cNvSpPr>
            <a:spLocks noGrp="1"/>
          </p:cNvSpPr>
          <p:nvPr>
            <p:ph type="subTitle" idx="1"/>
          </p:nvPr>
        </p:nvSpPr>
        <p:spPr/>
        <p:txBody>
          <a:bodyPr vert="horz" lIns="91440" tIns="45720" rIns="91440" bIns="45720" rtlCol="0" anchor="t">
            <a:normAutofit/>
          </a:bodyPr>
          <a:lstStyle/>
          <a:p>
            <a:pPr marL="0" indent="0" algn="ctr">
              <a:lnSpc>
                <a:spcPct val="150000"/>
              </a:lnSpc>
              <a:buNone/>
            </a:pPr>
            <a:r>
              <a:rPr lang="en-US"/>
              <a:t>Questions?</a:t>
            </a:r>
            <a:endParaRPr lang="en-US" sz="1800"/>
          </a:p>
          <a:p>
            <a:endParaRPr lang="en-US"/>
          </a:p>
        </p:txBody>
      </p:sp>
    </p:spTree>
    <p:extLst>
      <p:ext uri="{BB962C8B-B14F-4D97-AF65-F5344CB8AC3E}">
        <p14:creationId xmlns:p14="http://schemas.microsoft.com/office/powerpoint/2010/main" val="12327408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07FC9A-2F3F-A8E9-F955-F60A22238D2C}"/>
              </a:ext>
            </a:extLst>
          </p:cNvPr>
          <p:cNvSpPr>
            <a:spLocks noGrp="1"/>
          </p:cNvSpPr>
          <p:nvPr>
            <p:ph type="title"/>
          </p:nvPr>
        </p:nvSpPr>
        <p:spPr>
          <a:xfrm>
            <a:off x="6016752" y="1229933"/>
            <a:ext cx="5788152" cy="2286000"/>
          </a:xfrm>
        </p:spPr>
        <p:txBody>
          <a:bodyPr/>
          <a:lstStyle/>
          <a:p>
            <a:r>
              <a:rPr lang="en-US"/>
              <a:t>Overview</a:t>
            </a:r>
          </a:p>
        </p:txBody>
      </p:sp>
      <p:sp>
        <p:nvSpPr>
          <p:cNvPr id="2" name="Slide Number Placeholder 1">
            <a:extLst>
              <a:ext uri="{FF2B5EF4-FFF2-40B4-BE49-F238E27FC236}">
                <a16:creationId xmlns:a16="http://schemas.microsoft.com/office/drawing/2014/main" id="{53267850-CC18-9110-9D9D-23795370D2D3}"/>
              </a:ext>
            </a:extLst>
          </p:cNvPr>
          <p:cNvSpPr>
            <a:spLocks noGrp="1"/>
          </p:cNvSpPr>
          <p:nvPr>
            <p:ph type="sldNum" sz="quarter" idx="12"/>
          </p:nvPr>
        </p:nvSpPr>
        <p:spPr/>
        <p:txBody>
          <a:bodyPr/>
          <a:lstStyle/>
          <a:p>
            <a:fld id="{2A013F82-EE5E-44EE-A61D-E31C6657F26F}" type="slidenum">
              <a:rPr lang="en-US" smtClean="0"/>
              <a:pPr/>
              <a:t>3</a:t>
            </a:fld>
            <a:endParaRPr lang="en-US"/>
          </a:p>
        </p:txBody>
      </p:sp>
      <p:sp>
        <p:nvSpPr>
          <p:cNvPr id="4" name="Title 32">
            <a:extLst>
              <a:ext uri="{FF2B5EF4-FFF2-40B4-BE49-F238E27FC236}">
                <a16:creationId xmlns:a16="http://schemas.microsoft.com/office/drawing/2014/main" id="{85EFEE44-01A2-A9AC-8BC5-090C3E46F03F}"/>
              </a:ext>
            </a:extLst>
          </p:cNvPr>
          <p:cNvSpPr txBox="1">
            <a:spLocks/>
          </p:cNvSpPr>
          <p:nvPr/>
        </p:nvSpPr>
        <p:spPr>
          <a:xfrm>
            <a:off x="6015299" y="1700019"/>
            <a:ext cx="5788152" cy="2284060"/>
          </a:xfrm>
          <a:prstGeom prst="rect">
            <a:avLst/>
          </a:prstGeom>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cap="all" spc="0" baseline="0">
                <a:ln w="9525">
                  <a:noFill/>
                  <a:prstDash val="solid"/>
                </a:ln>
                <a:solidFill>
                  <a:schemeClr val="tx2"/>
                </a:solidFill>
                <a:effectLst/>
                <a:latin typeface="+mj-lt"/>
                <a:ea typeface="+mj-ea"/>
                <a:cs typeface="+mj-cs"/>
              </a:defRPr>
            </a:lvl1pPr>
          </a:lstStyle>
          <a:p>
            <a:r>
              <a:rPr lang="en-US" sz="2400"/>
              <a:t>Notable Companies</a:t>
            </a:r>
          </a:p>
        </p:txBody>
      </p:sp>
      <p:pic>
        <p:nvPicPr>
          <p:cNvPr id="11" name="Picture 10" descr="GE Logo: History, Evolution, and ...">
            <a:extLst>
              <a:ext uri="{FF2B5EF4-FFF2-40B4-BE49-F238E27FC236}">
                <a16:creationId xmlns:a16="http://schemas.microsoft.com/office/drawing/2014/main" id="{A75159CF-1364-1C10-939A-B437479C75A4}"/>
              </a:ext>
            </a:extLst>
          </p:cNvPr>
          <p:cNvPicPr>
            <a:picLocks noChangeAspect="1"/>
          </p:cNvPicPr>
          <p:nvPr/>
        </p:nvPicPr>
        <p:blipFill>
          <a:blip r:embed="rId3"/>
          <a:srcRect l="5298" t="1353" r="6402" b="541"/>
          <a:stretch/>
        </p:blipFill>
        <p:spPr>
          <a:xfrm>
            <a:off x="638054" y="1019052"/>
            <a:ext cx="2417904" cy="1118642"/>
          </a:xfrm>
          <a:prstGeom prst="rect">
            <a:avLst/>
          </a:prstGeom>
        </p:spPr>
      </p:pic>
      <p:pic>
        <p:nvPicPr>
          <p:cNvPr id="15" name="Picture 14" descr="Union Pacific Logo and symbol, meaning ...">
            <a:extLst>
              <a:ext uri="{FF2B5EF4-FFF2-40B4-BE49-F238E27FC236}">
                <a16:creationId xmlns:a16="http://schemas.microsoft.com/office/drawing/2014/main" id="{384D1963-F01B-FCEA-290C-1AF208B2CF0B}"/>
              </a:ext>
            </a:extLst>
          </p:cNvPr>
          <p:cNvPicPr>
            <a:picLocks noChangeAspect="1"/>
          </p:cNvPicPr>
          <p:nvPr/>
        </p:nvPicPr>
        <p:blipFill>
          <a:blip r:embed="rId4"/>
          <a:srcRect l="-172" t="4013" r="-156" b="4878"/>
          <a:stretch/>
        </p:blipFill>
        <p:spPr>
          <a:xfrm>
            <a:off x="3237518" y="2835088"/>
            <a:ext cx="2571366" cy="1261450"/>
          </a:xfrm>
          <a:prstGeom prst="rect">
            <a:avLst/>
          </a:prstGeom>
        </p:spPr>
      </p:pic>
      <p:pic>
        <p:nvPicPr>
          <p:cNvPr id="16" name="Picture 15" descr="Honeywell Logo and symbol, meaning ...">
            <a:extLst>
              <a:ext uri="{FF2B5EF4-FFF2-40B4-BE49-F238E27FC236}">
                <a16:creationId xmlns:a16="http://schemas.microsoft.com/office/drawing/2014/main" id="{5F6BF0D1-ED5B-2F16-D685-DBAEA4F6EF65}"/>
              </a:ext>
            </a:extLst>
          </p:cNvPr>
          <p:cNvPicPr>
            <a:picLocks noChangeAspect="1"/>
          </p:cNvPicPr>
          <p:nvPr/>
        </p:nvPicPr>
        <p:blipFill>
          <a:blip r:embed="rId5"/>
          <a:stretch>
            <a:fillRect/>
          </a:stretch>
        </p:blipFill>
        <p:spPr>
          <a:xfrm>
            <a:off x="635317" y="3838077"/>
            <a:ext cx="2409332" cy="1227318"/>
          </a:xfrm>
          <a:prstGeom prst="rect">
            <a:avLst/>
          </a:prstGeom>
        </p:spPr>
      </p:pic>
      <p:pic>
        <p:nvPicPr>
          <p:cNvPr id="5" name="Picture 4" descr="Lockheed Martin Logo, symbol, meaning ...">
            <a:extLst>
              <a:ext uri="{FF2B5EF4-FFF2-40B4-BE49-F238E27FC236}">
                <a16:creationId xmlns:a16="http://schemas.microsoft.com/office/drawing/2014/main" id="{9FFB3A93-FAAD-C425-613C-5CBF519CD01C}"/>
              </a:ext>
            </a:extLst>
          </p:cNvPr>
          <p:cNvPicPr>
            <a:picLocks noChangeAspect="1"/>
          </p:cNvPicPr>
          <p:nvPr/>
        </p:nvPicPr>
        <p:blipFill>
          <a:blip r:embed="rId6"/>
          <a:srcRect t="7720" r="543" b="7500"/>
          <a:stretch/>
        </p:blipFill>
        <p:spPr>
          <a:xfrm>
            <a:off x="3236080" y="4395683"/>
            <a:ext cx="2575229" cy="1245938"/>
          </a:xfrm>
          <a:prstGeom prst="rect">
            <a:avLst/>
          </a:prstGeom>
        </p:spPr>
      </p:pic>
      <p:pic>
        <p:nvPicPr>
          <p:cNvPr id="14" name="Picture 13" descr="The Complete History Of The CAT Logo ...">
            <a:extLst>
              <a:ext uri="{FF2B5EF4-FFF2-40B4-BE49-F238E27FC236}">
                <a16:creationId xmlns:a16="http://schemas.microsoft.com/office/drawing/2014/main" id="{2D4A92BA-46D3-C838-094A-B4B5D3C57451}"/>
              </a:ext>
            </a:extLst>
          </p:cNvPr>
          <p:cNvPicPr>
            <a:picLocks noChangeAspect="1"/>
          </p:cNvPicPr>
          <p:nvPr/>
        </p:nvPicPr>
        <p:blipFill>
          <a:blip r:embed="rId7"/>
          <a:stretch>
            <a:fillRect/>
          </a:stretch>
        </p:blipFill>
        <p:spPr>
          <a:xfrm>
            <a:off x="3230200" y="1296608"/>
            <a:ext cx="2580754" cy="1253958"/>
          </a:xfrm>
          <a:prstGeom prst="rect">
            <a:avLst/>
          </a:prstGeom>
        </p:spPr>
      </p:pic>
      <p:pic>
        <p:nvPicPr>
          <p:cNvPr id="17" name="Picture 16" descr="RTX Corporation - Wikipedia">
            <a:extLst>
              <a:ext uri="{FF2B5EF4-FFF2-40B4-BE49-F238E27FC236}">
                <a16:creationId xmlns:a16="http://schemas.microsoft.com/office/drawing/2014/main" id="{3BEAD2C0-1420-5342-8B10-411BF82FED1A}"/>
              </a:ext>
            </a:extLst>
          </p:cNvPr>
          <p:cNvPicPr>
            <a:picLocks noChangeAspect="1"/>
          </p:cNvPicPr>
          <p:nvPr/>
        </p:nvPicPr>
        <p:blipFill>
          <a:blip r:embed="rId8"/>
          <a:stretch>
            <a:fillRect/>
          </a:stretch>
        </p:blipFill>
        <p:spPr>
          <a:xfrm>
            <a:off x="639735" y="2437658"/>
            <a:ext cx="2397315" cy="1120609"/>
          </a:xfrm>
          <a:prstGeom prst="rect">
            <a:avLst/>
          </a:prstGeom>
        </p:spPr>
      </p:pic>
    </p:spTree>
    <p:extLst>
      <p:ext uri="{BB962C8B-B14F-4D97-AF65-F5344CB8AC3E}">
        <p14:creationId xmlns:p14="http://schemas.microsoft.com/office/powerpoint/2010/main" val="35472946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9A34-79B7-0F0A-71B1-A8F463E49134}"/>
              </a:ext>
            </a:extLst>
          </p:cNvPr>
          <p:cNvSpPr>
            <a:spLocks noGrp="1"/>
          </p:cNvSpPr>
          <p:nvPr>
            <p:ph type="title"/>
          </p:nvPr>
        </p:nvSpPr>
        <p:spPr/>
        <p:txBody>
          <a:bodyPr/>
          <a:lstStyle/>
          <a:p>
            <a:r>
              <a:rPr lang="en-US"/>
              <a:t>Overview</a:t>
            </a:r>
          </a:p>
        </p:txBody>
      </p:sp>
      <p:pic>
        <p:nvPicPr>
          <p:cNvPr id="5" name="Content Placeholder 4">
            <a:extLst>
              <a:ext uri="{FF2B5EF4-FFF2-40B4-BE49-F238E27FC236}">
                <a16:creationId xmlns:a16="http://schemas.microsoft.com/office/drawing/2014/main" id="{92CDB50D-1310-67A6-54FE-55607B93CC35}"/>
              </a:ext>
            </a:extLst>
          </p:cNvPr>
          <p:cNvPicPr>
            <a:picLocks noGrp="1" noChangeAspect="1"/>
          </p:cNvPicPr>
          <p:nvPr>
            <p:ph sz="quarter" idx="13"/>
          </p:nvPr>
        </p:nvPicPr>
        <p:blipFill>
          <a:blip r:embed="rId3"/>
          <a:stretch>
            <a:fillRect/>
          </a:stretch>
        </p:blipFill>
        <p:spPr>
          <a:xfrm>
            <a:off x="6340740" y="1368291"/>
            <a:ext cx="5390539" cy="4125883"/>
          </a:xfrm>
        </p:spPr>
      </p:pic>
      <p:sp>
        <p:nvSpPr>
          <p:cNvPr id="4" name="Slide Number Placeholder 3">
            <a:extLst>
              <a:ext uri="{FF2B5EF4-FFF2-40B4-BE49-F238E27FC236}">
                <a16:creationId xmlns:a16="http://schemas.microsoft.com/office/drawing/2014/main" id="{365233E4-25D3-DD52-E323-5C243077AC6E}"/>
              </a:ext>
            </a:extLst>
          </p:cNvPr>
          <p:cNvSpPr>
            <a:spLocks noGrp="1"/>
          </p:cNvSpPr>
          <p:nvPr>
            <p:ph type="sldNum" sz="quarter" idx="12"/>
          </p:nvPr>
        </p:nvSpPr>
        <p:spPr/>
        <p:txBody>
          <a:bodyPr/>
          <a:lstStyle/>
          <a:p>
            <a:fld id="{2A013F82-EE5E-44EE-A61D-E31C6657F26F}" type="slidenum">
              <a:rPr lang="en-US" smtClean="0"/>
              <a:pPr/>
              <a:t>4</a:t>
            </a:fld>
            <a:endParaRPr lang="en-US"/>
          </a:p>
        </p:txBody>
      </p:sp>
      <p:sp>
        <p:nvSpPr>
          <p:cNvPr id="7" name="Title 32">
            <a:extLst>
              <a:ext uri="{FF2B5EF4-FFF2-40B4-BE49-F238E27FC236}">
                <a16:creationId xmlns:a16="http://schemas.microsoft.com/office/drawing/2014/main" id="{6789AE8E-A98B-D491-B08B-F23240DCA7F6}"/>
              </a:ext>
            </a:extLst>
          </p:cNvPr>
          <p:cNvSpPr txBox="1">
            <a:spLocks/>
          </p:cNvSpPr>
          <p:nvPr/>
        </p:nvSpPr>
        <p:spPr>
          <a:xfrm>
            <a:off x="457967" y="3752272"/>
            <a:ext cx="5788152" cy="2284060"/>
          </a:xfrm>
          <a:prstGeom prst="rect">
            <a:avLst/>
          </a:prstGeom>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cap="all" spc="0" baseline="0">
                <a:ln w="9525">
                  <a:noFill/>
                  <a:prstDash val="solid"/>
                </a:ln>
                <a:solidFill>
                  <a:schemeClr val="tx2"/>
                </a:solidFill>
                <a:effectLst/>
                <a:latin typeface="+mj-lt"/>
                <a:ea typeface="+mj-ea"/>
                <a:cs typeface="+mj-cs"/>
              </a:defRPr>
            </a:lvl1pPr>
          </a:lstStyle>
          <a:p>
            <a:r>
              <a:rPr lang="en-US" sz="2400"/>
              <a:t>Sector Breakdown</a:t>
            </a:r>
          </a:p>
        </p:txBody>
      </p:sp>
    </p:spTree>
    <p:extLst>
      <p:ext uri="{BB962C8B-B14F-4D97-AF65-F5344CB8AC3E}">
        <p14:creationId xmlns:p14="http://schemas.microsoft.com/office/powerpoint/2010/main" val="441984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576539-14BD-931F-8AF4-5A23079CF9D9}"/>
              </a:ext>
            </a:extLst>
          </p:cNvPr>
          <p:cNvSpPr>
            <a:spLocks noGrp="1"/>
          </p:cNvSpPr>
          <p:nvPr>
            <p:ph type="title"/>
          </p:nvPr>
        </p:nvSpPr>
        <p:spPr>
          <a:xfrm>
            <a:off x="455602" y="831035"/>
            <a:ext cx="11353801" cy="1389888"/>
          </a:xfrm>
        </p:spPr>
        <p:txBody>
          <a:bodyPr/>
          <a:lstStyle/>
          <a:p>
            <a:r>
              <a:rPr lang="en-US"/>
              <a:t>YTD/QTD Returns</a:t>
            </a:r>
          </a:p>
        </p:txBody>
      </p:sp>
      <p:pic>
        <p:nvPicPr>
          <p:cNvPr id="6" name="Content Placeholder 5" descr="A graph on a black background&#10;&#10;AI-generated content may be incorrect.">
            <a:extLst>
              <a:ext uri="{FF2B5EF4-FFF2-40B4-BE49-F238E27FC236}">
                <a16:creationId xmlns:a16="http://schemas.microsoft.com/office/drawing/2014/main" id="{2F22DCE6-73D4-5108-5AEA-6E2E005E414F}"/>
              </a:ext>
            </a:extLst>
          </p:cNvPr>
          <p:cNvPicPr>
            <a:picLocks noGrp="1" noChangeAspect="1"/>
          </p:cNvPicPr>
          <p:nvPr>
            <p:ph sz="quarter" idx="14"/>
          </p:nvPr>
        </p:nvPicPr>
        <p:blipFill>
          <a:blip r:embed="rId3"/>
          <a:stretch>
            <a:fillRect/>
          </a:stretch>
        </p:blipFill>
        <p:spPr>
          <a:xfrm>
            <a:off x="5809956" y="4076085"/>
            <a:ext cx="5840585" cy="1868803"/>
          </a:xfrm>
        </p:spPr>
      </p:pic>
      <p:pic>
        <p:nvPicPr>
          <p:cNvPr id="5" name="Content Placeholder 4" descr="A graph on a black background&#10;&#10;AI-generated content may be incorrect.">
            <a:extLst>
              <a:ext uri="{FF2B5EF4-FFF2-40B4-BE49-F238E27FC236}">
                <a16:creationId xmlns:a16="http://schemas.microsoft.com/office/drawing/2014/main" id="{77D961D0-807F-36D7-25C7-E20B2198D1B2}"/>
              </a:ext>
            </a:extLst>
          </p:cNvPr>
          <p:cNvPicPr>
            <a:picLocks noGrp="1" noChangeAspect="1"/>
          </p:cNvPicPr>
          <p:nvPr>
            <p:ph sz="quarter" idx="13"/>
          </p:nvPr>
        </p:nvPicPr>
        <p:blipFill>
          <a:blip r:embed="rId4"/>
          <a:stretch>
            <a:fillRect/>
          </a:stretch>
        </p:blipFill>
        <p:spPr>
          <a:xfrm>
            <a:off x="5807436" y="2127020"/>
            <a:ext cx="5835090" cy="1886570"/>
          </a:xfrm>
          <a:noFill/>
        </p:spPr>
      </p:pic>
      <p:sp>
        <p:nvSpPr>
          <p:cNvPr id="4" name="Slide Number Placeholder 3">
            <a:extLst>
              <a:ext uri="{FF2B5EF4-FFF2-40B4-BE49-F238E27FC236}">
                <a16:creationId xmlns:a16="http://schemas.microsoft.com/office/drawing/2014/main" id="{B83DF167-AADB-0AA2-F78F-8CC095C0B0DA}"/>
              </a:ext>
            </a:extLst>
          </p:cNvPr>
          <p:cNvSpPr>
            <a:spLocks noGrp="1"/>
          </p:cNvSpPr>
          <p:nvPr>
            <p:ph type="sldNum" sz="quarter" idx="12"/>
          </p:nvPr>
        </p:nvSpPr>
        <p:spPr>
          <a:xfrm>
            <a:off x="10895012" y="6102626"/>
            <a:ext cx="838201" cy="276228"/>
          </a:xfrm>
        </p:spPr>
        <p:txBody>
          <a:bodyPr anchor="ctr">
            <a:normAutofit/>
          </a:bodyPr>
          <a:lstStyle/>
          <a:p>
            <a:pPr>
              <a:spcAft>
                <a:spcPts val="600"/>
              </a:spcAft>
            </a:pPr>
            <a:fld id="{2A013F82-EE5E-44EE-A61D-E31C6657F26F}" type="slidenum">
              <a:rPr lang="en-US" smtClean="0"/>
              <a:pPr>
                <a:spcAft>
                  <a:spcPts val="600"/>
                </a:spcAft>
              </a:pPr>
              <a:t>5</a:t>
            </a:fld>
            <a:endParaRPr lang="en-US"/>
          </a:p>
        </p:txBody>
      </p:sp>
      <p:sp>
        <p:nvSpPr>
          <p:cNvPr id="11" name="Content Placeholder 27">
            <a:extLst>
              <a:ext uri="{FF2B5EF4-FFF2-40B4-BE49-F238E27FC236}">
                <a16:creationId xmlns:a16="http://schemas.microsoft.com/office/drawing/2014/main" id="{33279492-3A90-EDD6-5765-E3703E39ED45}"/>
              </a:ext>
            </a:extLst>
          </p:cNvPr>
          <p:cNvSpPr txBox="1">
            <a:spLocks/>
          </p:cNvSpPr>
          <p:nvPr/>
        </p:nvSpPr>
        <p:spPr>
          <a:xfrm>
            <a:off x="738769" y="2044706"/>
            <a:ext cx="4696608" cy="3785084"/>
          </a:xfrm>
          <a:prstGeom prst="rect">
            <a:avLst/>
          </a:prstGeom>
        </p:spPr>
        <p:txBody>
          <a:bodyPr vert="horz" lIns="91440" tIns="45720" rIns="91440" bIns="45720" rtlCol="0" anchor="t">
            <a:normAutofit/>
          </a:bodyPr>
          <a:lstStyle>
            <a:lvl1pPr marL="228600" indent="-228600" algn="l" defTabSz="914400" rtl="0" eaLnBrk="1" latinLnBrk="0" hangingPunct="1">
              <a:lnSpc>
                <a:spcPct val="150000"/>
              </a:lnSpc>
              <a:spcBef>
                <a:spcPts val="1800"/>
              </a:spcBef>
              <a:spcAft>
                <a:spcPts val="0"/>
              </a:spcAft>
              <a:buClr>
                <a:schemeClr val="tx1"/>
              </a:buClr>
              <a:buSzPct val="100000"/>
              <a:buFont typeface="Arial" panose="020B0604020202020204" pitchFamily="34" charset="0"/>
              <a:buChar char="•"/>
              <a:defRPr sz="1800" kern="1200">
                <a:solidFill>
                  <a:schemeClr val="tx1"/>
                </a:solidFill>
                <a:latin typeface="+mn-lt"/>
                <a:ea typeface="+mn-ea"/>
                <a:cs typeface="+mn-cs"/>
              </a:defRPr>
            </a:lvl1pPr>
            <a:lvl2pPr marL="231775" indent="0" algn="l" defTabSz="914400" rtl="0" eaLnBrk="1" latinLnBrk="0" hangingPunct="1">
              <a:lnSpc>
                <a:spcPct val="90000"/>
              </a:lnSpc>
              <a:spcBef>
                <a:spcPts val="1200"/>
              </a:spcBef>
              <a:buClr>
                <a:schemeClr val="tx1"/>
              </a:buClr>
              <a:buSzPct val="100000"/>
              <a:buFont typeface="Arial" pitchFamily="34" charset="0"/>
              <a:buNone/>
              <a:defRPr sz="1600" kern="1200">
                <a:solidFill>
                  <a:schemeClr val="tx1"/>
                </a:solidFill>
                <a:latin typeface="+mn-lt"/>
                <a:ea typeface="+mn-ea"/>
                <a:cs typeface="+mn-cs"/>
              </a:defRPr>
            </a:lvl2pPr>
            <a:lvl3pPr marL="463550" indent="0" algn="l" defTabSz="914400" rtl="0" eaLnBrk="1" latinLnBrk="0" hangingPunct="1">
              <a:lnSpc>
                <a:spcPct val="90000"/>
              </a:lnSpc>
              <a:spcBef>
                <a:spcPts val="600"/>
              </a:spcBef>
              <a:buClr>
                <a:schemeClr val="tx1"/>
              </a:buClr>
              <a:buSzPct val="100000"/>
              <a:buFont typeface="Arial" pitchFamily="34" charset="0"/>
              <a:buNone/>
              <a:defRPr sz="1600" kern="1200">
                <a:solidFill>
                  <a:schemeClr val="tx1"/>
                </a:solidFill>
                <a:latin typeface="+mn-lt"/>
                <a:ea typeface="+mn-ea"/>
                <a:cs typeface="+mn-cs"/>
              </a:defRPr>
            </a:lvl3pPr>
            <a:lvl4pPr marL="682625" indent="0" algn="l" defTabSz="914400" rtl="0" eaLnBrk="1" latinLnBrk="0" hangingPunct="1">
              <a:lnSpc>
                <a:spcPct val="90000"/>
              </a:lnSpc>
              <a:spcBef>
                <a:spcPts val="600"/>
              </a:spcBef>
              <a:buClr>
                <a:schemeClr val="tx1"/>
              </a:buClr>
              <a:buSzPct val="100000"/>
              <a:buFont typeface="Arial" pitchFamily="34" charset="0"/>
              <a:buNone/>
              <a:defRPr sz="1600" kern="1200">
                <a:solidFill>
                  <a:schemeClr val="tx1"/>
                </a:solidFill>
                <a:latin typeface="+mn-lt"/>
                <a:ea typeface="+mn-ea"/>
                <a:cs typeface="+mn-cs"/>
              </a:defRPr>
            </a:lvl4pPr>
            <a:lvl5pPr marL="857250" indent="0" algn="l" defTabSz="914400" rtl="0" eaLnBrk="1" latinLnBrk="0" hangingPunct="1">
              <a:lnSpc>
                <a:spcPct val="90000"/>
              </a:lnSpc>
              <a:spcBef>
                <a:spcPts val="600"/>
              </a:spcBef>
              <a:buClr>
                <a:schemeClr val="tx1"/>
              </a:buClr>
              <a:buSzPct val="100000"/>
              <a:buFont typeface="Arial" pitchFamily="34" charset="0"/>
              <a:buNone/>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lvl="1">
              <a:buClr>
                <a:srgbClr val="FFFFFF"/>
              </a:buClr>
            </a:pPr>
            <a:endParaRPr lang="en-US">
              <a:ea typeface="+mn-lt"/>
              <a:cs typeface="+mn-lt"/>
            </a:endParaRPr>
          </a:p>
          <a:p>
            <a:pPr marL="517525" lvl="1" indent="-285750">
              <a:buChar char="•"/>
            </a:pPr>
            <a:r>
              <a:rPr lang="en-US">
                <a:ea typeface="+mn-lt"/>
                <a:cs typeface="+mn-lt"/>
              </a:rPr>
              <a:t>Industrials sector YTD/QTD return of </a:t>
            </a:r>
            <a:r>
              <a:rPr lang="en-US" b="1">
                <a:ea typeface="+mn-lt"/>
                <a:cs typeface="+mn-lt"/>
              </a:rPr>
              <a:t>-0.74%</a:t>
            </a:r>
            <a:r>
              <a:rPr lang="en-US">
                <a:ea typeface="+mn-lt"/>
                <a:cs typeface="+mn-lt"/>
              </a:rPr>
              <a:t> has outperformed the broader S&amp;P 500 at </a:t>
            </a:r>
            <a:r>
              <a:rPr lang="en-US" b="1">
                <a:ea typeface="+mn-lt"/>
                <a:cs typeface="+mn-lt"/>
              </a:rPr>
              <a:t>-4.13%.</a:t>
            </a:r>
          </a:p>
          <a:p>
            <a:pPr marL="517525" lvl="1" indent="-285750">
              <a:buClr>
                <a:srgbClr val="FFFFFF"/>
              </a:buClr>
              <a:buChar char="•"/>
            </a:pPr>
            <a:r>
              <a:rPr lang="en-US" sz="1600">
                <a:ea typeface="+mn-lt"/>
                <a:cs typeface="+mn-lt"/>
              </a:rPr>
              <a:t>Industrials </a:t>
            </a:r>
            <a:r>
              <a:rPr lang="en-US">
                <a:ea typeface="+mn-lt"/>
                <a:cs typeface="+mn-lt"/>
              </a:rPr>
              <a:t>showed </a:t>
            </a:r>
            <a:r>
              <a:rPr lang="en-US" b="1">
                <a:ea typeface="+mn-lt"/>
                <a:cs typeface="+mn-lt"/>
              </a:rPr>
              <a:t>some stability</a:t>
            </a:r>
            <a:r>
              <a:rPr lang="en-US">
                <a:ea typeface="+mn-lt"/>
                <a:cs typeface="+mn-lt"/>
              </a:rPr>
              <a:t> despite its cyclical nature, likely due to strong defensive segments like aerospace and defense.</a:t>
            </a:r>
            <a:endParaRPr lang="en-US"/>
          </a:p>
          <a:p>
            <a:pPr marL="517525" lvl="1" indent="-285750">
              <a:buClr>
                <a:srgbClr val="FFFFFF"/>
              </a:buClr>
              <a:buChar char="•"/>
            </a:pPr>
            <a:r>
              <a:rPr lang="en-US">
                <a:ea typeface="+mn-lt"/>
                <a:cs typeface="+mn-lt"/>
              </a:rPr>
              <a:t>The sector’s relative strength highlights its role in </a:t>
            </a:r>
            <a:r>
              <a:rPr lang="en-US" b="1">
                <a:ea typeface="+mn-lt"/>
                <a:cs typeface="+mn-lt"/>
              </a:rPr>
              <a:t>economic cycles</a:t>
            </a:r>
            <a:r>
              <a:rPr lang="en-US">
                <a:ea typeface="+mn-lt"/>
                <a:cs typeface="+mn-lt"/>
              </a:rPr>
              <a:t> and </a:t>
            </a:r>
            <a:r>
              <a:rPr lang="en-US" b="1">
                <a:ea typeface="+mn-lt"/>
                <a:cs typeface="+mn-lt"/>
              </a:rPr>
              <a:t>infrastructure demand.</a:t>
            </a:r>
            <a:endParaRPr lang="en-US"/>
          </a:p>
          <a:p>
            <a:pPr marL="517525" lvl="1" indent="-285750">
              <a:buClr>
                <a:srgbClr val="FFFFFF"/>
              </a:buClr>
              <a:buFont typeface="Arial" panose="020B0604020202020204" pitchFamily="34" charset="0"/>
              <a:buChar char="•"/>
            </a:pPr>
            <a:r>
              <a:rPr lang="en-US">
                <a:ea typeface="+mn-lt"/>
                <a:cs typeface="+mn-lt"/>
              </a:rPr>
              <a:t>We are in the first quarter, so YTD and QTD are the same.</a:t>
            </a:r>
            <a:endParaRPr lang="en-US"/>
          </a:p>
        </p:txBody>
      </p:sp>
    </p:spTree>
    <p:extLst>
      <p:ext uri="{BB962C8B-B14F-4D97-AF65-F5344CB8AC3E}">
        <p14:creationId xmlns:p14="http://schemas.microsoft.com/office/powerpoint/2010/main" val="41403531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56ACD720-5015-228A-2BFF-0FD5FA78192D}"/>
              </a:ext>
            </a:extLst>
          </p:cNvPr>
          <p:cNvSpPr>
            <a:spLocks noGrp="1"/>
          </p:cNvSpPr>
          <p:nvPr>
            <p:ph type="title"/>
          </p:nvPr>
        </p:nvSpPr>
        <p:spPr>
          <a:xfrm>
            <a:off x="455602" y="831035"/>
            <a:ext cx="11353801" cy="1609344"/>
          </a:xfrm>
        </p:spPr>
        <p:txBody>
          <a:bodyPr anchor="ctr">
            <a:normAutofit/>
          </a:bodyPr>
          <a:lstStyle/>
          <a:p>
            <a:r>
              <a:rPr lang="en-US"/>
              <a:t>Business Analysis</a:t>
            </a:r>
            <a:br>
              <a:rPr lang="en-US"/>
            </a:br>
            <a:r>
              <a:rPr lang="en-US" sz="1800"/>
              <a:t>Life Cycle</a:t>
            </a:r>
          </a:p>
        </p:txBody>
      </p:sp>
      <p:sp>
        <p:nvSpPr>
          <p:cNvPr id="28" name="Content Placeholder 27">
            <a:extLst>
              <a:ext uri="{FF2B5EF4-FFF2-40B4-BE49-F238E27FC236}">
                <a16:creationId xmlns:a16="http://schemas.microsoft.com/office/drawing/2014/main" id="{93E9497C-B706-7D4B-B850-9EE7948699D0}"/>
              </a:ext>
            </a:extLst>
          </p:cNvPr>
          <p:cNvSpPr>
            <a:spLocks noGrp="1"/>
          </p:cNvSpPr>
          <p:nvPr>
            <p:ph sz="quarter" idx="14"/>
          </p:nvPr>
        </p:nvSpPr>
        <p:spPr>
          <a:xfrm>
            <a:off x="914400" y="2971800"/>
            <a:ext cx="4645152" cy="2807208"/>
          </a:xfrm>
        </p:spPr>
        <p:txBody>
          <a:bodyPr anchor="t">
            <a:normAutofit/>
          </a:bodyPr>
          <a:lstStyle/>
          <a:p>
            <a:pPr marL="517525" lvl="1" indent="-285750">
              <a:buFont typeface="Arial" panose="020B0604020202020204" pitchFamily="34" charset="0"/>
              <a:buChar char="•"/>
            </a:pPr>
            <a:r>
              <a:rPr lang="en-US"/>
              <a:t>Industrials are very cyclical.</a:t>
            </a:r>
          </a:p>
          <a:p>
            <a:pPr marL="749300" lvl="2" indent="-285750">
              <a:buFont typeface="Arial" panose="020B0604020202020204" pitchFamily="34" charset="0"/>
              <a:buChar char="•"/>
            </a:pPr>
            <a:r>
              <a:rPr lang="en-US"/>
              <a:t>Reliant on high spending and consumer confidence</a:t>
            </a:r>
          </a:p>
          <a:p>
            <a:pPr marL="517525" lvl="1" indent="-285750">
              <a:buFont typeface="Arial" panose="020B0604020202020204" pitchFamily="34" charset="0"/>
              <a:buChar char="•"/>
            </a:pPr>
            <a:r>
              <a:rPr lang="en-US"/>
              <a:t>Factors that can also determine performance</a:t>
            </a:r>
          </a:p>
          <a:p>
            <a:pPr marL="749300" lvl="2" indent="-285750">
              <a:buFont typeface="Arial" panose="020B0604020202020204" pitchFamily="34" charset="0"/>
              <a:buChar char="•"/>
            </a:pPr>
            <a:r>
              <a:rPr lang="en-US"/>
              <a:t>Government Spending</a:t>
            </a:r>
          </a:p>
          <a:p>
            <a:pPr marL="749300" lvl="2" indent="-285750">
              <a:buFont typeface="Arial" panose="020B0604020202020204" pitchFamily="34" charset="0"/>
              <a:buChar char="•"/>
            </a:pPr>
            <a:r>
              <a:rPr lang="en-US"/>
              <a:t>Technological advancements</a:t>
            </a:r>
          </a:p>
          <a:p>
            <a:pPr marL="749300" lvl="2" indent="-285750">
              <a:buFont typeface="Arial" panose="020B0604020202020204" pitchFamily="34" charset="0"/>
              <a:buChar char="•"/>
            </a:pPr>
            <a:r>
              <a:rPr lang="en-US"/>
              <a:t>Commodity Prices</a:t>
            </a:r>
          </a:p>
          <a:p>
            <a:pPr marL="749300" lvl="2" indent="-285750">
              <a:buFont typeface="Arial" panose="020B0604020202020204" pitchFamily="34" charset="0"/>
              <a:buChar char="•"/>
            </a:pPr>
            <a:r>
              <a:rPr lang="en-US"/>
              <a:t>Environmental Regulations</a:t>
            </a:r>
          </a:p>
        </p:txBody>
      </p:sp>
      <p:pic>
        <p:nvPicPr>
          <p:cNvPr id="3" name="Picture 2">
            <a:extLst>
              <a:ext uri="{FF2B5EF4-FFF2-40B4-BE49-F238E27FC236}">
                <a16:creationId xmlns:a16="http://schemas.microsoft.com/office/drawing/2014/main" id="{FE868EFE-EC30-3ABA-0A03-2E5E9AE04710}"/>
              </a:ext>
            </a:extLst>
          </p:cNvPr>
          <p:cNvPicPr>
            <a:picLocks noChangeAspect="1"/>
          </p:cNvPicPr>
          <p:nvPr/>
        </p:nvPicPr>
        <p:blipFill rotWithShape="1">
          <a:blip r:embed="rId3"/>
          <a:srcRect l="12578" t="27640" r="58906" b="27395"/>
          <a:stretch/>
        </p:blipFill>
        <p:spPr>
          <a:xfrm>
            <a:off x="6399213" y="2845802"/>
            <a:ext cx="5330476" cy="2710698"/>
          </a:xfrm>
          <a:prstGeom prst="rect">
            <a:avLst/>
          </a:prstGeom>
          <a:noFill/>
        </p:spPr>
      </p:pic>
      <p:sp>
        <p:nvSpPr>
          <p:cNvPr id="2" name="Slide Number Placeholder 1">
            <a:extLst>
              <a:ext uri="{FF2B5EF4-FFF2-40B4-BE49-F238E27FC236}">
                <a16:creationId xmlns:a16="http://schemas.microsoft.com/office/drawing/2014/main" id="{B0267D56-A7FC-87CC-3F7B-61E69A7BEF34}"/>
              </a:ext>
            </a:extLst>
          </p:cNvPr>
          <p:cNvSpPr>
            <a:spLocks noGrp="1"/>
          </p:cNvSpPr>
          <p:nvPr>
            <p:ph type="sldNum" sz="quarter" idx="12"/>
          </p:nvPr>
        </p:nvSpPr>
        <p:spPr>
          <a:xfrm>
            <a:off x="10895012" y="6102626"/>
            <a:ext cx="838201" cy="276228"/>
          </a:xfrm>
        </p:spPr>
        <p:txBody>
          <a:bodyPr anchor="ctr">
            <a:normAutofit/>
          </a:bodyPr>
          <a:lstStyle/>
          <a:p>
            <a:pPr>
              <a:spcAft>
                <a:spcPts val="600"/>
              </a:spcAft>
            </a:pPr>
            <a:fld id="{2A013F82-EE5E-44EE-A61D-E31C6657F26F}" type="slidenum">
              <a:rPr lang="en-US" smtClean="0"/>
              <a:pPr>
                <a:spcAft>
                  <a:spcPts val="600"/>
                </a:spcAft>
              </a:pPr>
              <a:t>6</a:t>
            </a:fld>
            <a:endParaRPr lang="en-US"/>
          </a:p>
        </p:txBody>
      </p:sp>
    </p:spTree>
    <p:extLst>
      <p:ext uri="{BB962C8B-B14F-4D97-AF65-F5344CB8AC3E}">
        <p14:creationId xmlns:p14="http://schemas.microsoft.com/office/powerpoint/2010/main" val="37188535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F8FCFCB-93C4-A34B-D650-ADFFB8C3EB8A}"/>
              </a:ext>
            </a:extLst>
          </p:cNvPr>
          <p:cNvSpPr>
            <a:spLocks noGrp="1"/>
          </p:cNvSpPr>
          <p:nvPr>
            <p:ph type="title"/>
          </p:nvPr>
        </p:nvSpPr>
        <p:spPr>
          <a:xfrm>
            <a:off x="455602" y="1554480"/>
            <a:ext cx="8010144" cy="1673352"/>
          </a:xfrm>
        </p:spPr>
        <p:txBody>
          <a:bodyPr/>
          <a:lstStyle/>
          <a:p>
            <a:r>
              <a:rPr lang="en-US"/>
              <a:t>Business Analysis</a:t>
            </a:r>
            <a:br>
              <a:rPr lang="en-US"/>
            </a:br>
            <a:r>
              <a:rPr lang="en-US" sz="1800"/>
              <a:t>Input/output</a:t>
            </a:r>
          </a:p>
        </p:txBody>
      </p:sp>
      <p:sp>
        <p:nvSpPr>
          <p:cNvPr id="13" name="Content Placeholder 12">
            <a:extLst>
              <a:ext uri="{FF2B5EF4-FFF2-40B4-BE49-F238E27FC236}">
                <a16:creationId xmlns:a16="http://schemas.microsoft.com/office/drawing/2014/main" id="{C7DFB310-ECD8-C9D0-4AAF-C5B168970611}"/>
              </a:ext>
            </a:extLst>
          </p:cNvPr>
          <p:cNvSpPr>
            <a:spLocks noGrp="1"/>
          </p:cNvSpPr>
          <p:nvPr>
            <p:ph sz="quarter" idx="13"/>
          </p:nvPr>
        </p:nvSpPr>
        <p:spPr>
          <a:xfrm>
            <a:off x="987552" y="3255264"/>
            <a:ext cx="6931152" cy="2231136"/>
          </a:xfrm>
        </p:spPr>
        <p:txBody>
          <a:bodyPr>
            <a:normAutofit lnSpcReduction="10000"/>
          </a:bodyPr>
          <a:lstStyle/>
          <a:p>
            <a:pPr marL="285750" indent="-285750">
              <a:buFont typeface="Arial" panose="020B0604020202020204" pitchFamily="34" charset="0"/>
              <a:buChar char="•"/>
            </a:pPr>
            <a:r>
              <a:rPr lang="en-US"/>
              <a:t>Within the Industrials Sector</a:t>
            </a:r>
          </a:p>
          <a:p>
            <a:pPr marL="517525" lvl="1" indent="-285750">
              <a:buFont typeface="Arial" panose="020B0604020202020204" pitchFamily="34" charset="0"/>
              <a:buChar char="•"/>
            </a:pPr>
            <a:r>
              <a:rPr lang="en-US"/>
              <a:t>Very interconnected and the various industries in the sector heavily rely on each other.</a:t>
            </a:r>
          </a:p>
          <a:p>
            <a:pPr marL="285750" indent="-285750">
              <a:buFont typeface="Arial" panose="020B0604020202020204" pitchFamily="34" charset="0"/>
              <a:buChar char="•"/>
            </a:pPr>
            <a:r>
              <a:rPr lang="en-US"/>
              <a:t>Between other sectors</a:t>
            </a:r>
          </a:p>
          <a:p>
            <a:pPr marL="517525" lvl="1" indent="-285750">
              <a:buFont typeface="Arial" panose="020B0604020202020204" pitchFamily="34" charset="0"/>
              <a:buChar char="•"/>
            </a:pPr>
            <a:r>
              <a:rPr lang="en-US"/>
              <a:t>Very interconnected as the sector provides a lot of resources to other sectors.</a:t>
            </a:r>
          </a:p>
        </p:txBody>
      </p:sp>
      <p:sp>
        <p:nvSpPr>
          <p:cNvPr id="2" name="Slide Number Placeholder 1">
            <a:extLst>
              <a:ext uri="{FF2B5EF4-FFF2-40B4-BE49-F238E27FC236}">
                <a16:creationId xmlns:a16="http://schemas.microsoft.com/office/drawing/2014/main" id="{668D17B5-4366-177D-7B14-8FF91A259B47}"/>
              </a:ext>
            </a:extLst>
          </p:cNvPr>
          <p:cNvSpPr>
            <a:spLocks noGrp="1"/>
          </p:cNvSpPr>
          <p:nvPr>
            <p:ph type="sldNum" sz="quarter" idx="12"/>
          </p:nvPr>
        </p:nvSpPr>
        <p:spPr/>
        <p:txBody>
          <a:bodyPr/>
          <a:lstStyle/>
          <a:p>
            <a:fld id="{2A013F82-EE5E-44EE-A61D-E31C6657F26F}" type="slidenum">
              <a:rPr lang="en-US" smtClean="0"/>
              <a:pPr/>
              <a:t>7</a:t>
            </a:fld>
            <a:endParaRPr lang="en-US"/>
          </a:p>
        </p:txBody>
      </p:sp>
    </p:spTree>
    <p:extLst>
      <p:ext uri="{BB962C8B-B14F-4D97-AF65-F5344CB8AC3E}">
        <p14:creationId xmlns:p14="http://schemas.microsoft.com/office/powerpoint/2010/main" val="22822266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8B656394-28CD-07EB-472E-6BB6010ADB48}"/>
              </a:ext>
            </a:extLst>
          </p:cNvPr>
          <p:cNvSpPr>
            <a:spLocks noGrp="1"/>
          </p:cNvSpPr>
          <p:nvPr>
            <p:ph type="title"/>
          </p:nvPr>
        </p:nvSpPr>
        <p:spPr>
          <a:xfrm>
            <a:off x="457200" y="3324415"/>
            <a:ext cx="5768138" cy="2286000"/>
          </a:xfrm>
        </p:spPr>
        <p:txBody>
          <a:bodyPr/>
          <a:lstStyle/>
          <a:p>
            <a:r>
              <a:rPr lang="en-US"/>
              <a:t>Business Analysis</a:t>
            </a:r>
            <a:br>
              <a:rPr lang="en-US"/>
            </a:br>
            <a:r>
              <a:rPr lang="en-US" sz="1800"/>
              <a:t>Supply/capacity additions</a:t>
            </a:r>
          </a:p>
        </p:txBody>
      </p:sp>
      <p:sp>
        <p:nvSpPr>
          <p:cNvPr id="28" name="Content Placeholder 27">
            <a:extLst>
              <a:ext uri="{FF2B5EF4-FFF2-40B4-BE49-F238E27FC236}">
                <a16:creationId xmlns:a16="http://schemas.microsoft.com/office/drawing/2014/main" id="{2175A07C-673D-4C4F-44DB-ADB7429995E2}"/>
              </a:ext>
            </a:extLst>
          </p:cNvPr>
          <p:cNvSpPr>
            <a:spLocks noGrp="1"/>
          </p:cNvSpPr>
          <p:nvPr>
            <p:ph sz="quarter" idx="13"/>
          </p:nvPr>
        </p:nvSpPr>
        <p:spPr>
          <a:xfrm>
            <a:off x="6743104" y="1335697"/>
            <a:ext cx="4576508" cy="4938713"/>
          </a:xfrm>
        </p:spPr>
        <p:txBody>
          <a:bodyPr/>
          <a:lstStyle/>
          <a:p>
            <a:pPr marL="517525" lvl="1" indent="-285750">
              <a:buFont typeface="Arial" panose="020B0604020202020204" pitchFamily="34" charset="0"/>
              <a:buChar char="•"/>
            </a:pPr>
            <a:r>
              <a:rPr lang="en-US" sz="1800"/>
              <a:t>Supply Trends are currently mixed.</a:t>
            </a:r>
          </a:p>
          <a:p>
            <a:pPr marL="749300" lvl="2" indent="-285750">
              <a:buFont typeface="Arial" panose="020B0604020202020204" pitchFamily="34" charset="0"/>
              <a:buChar char="•"/>
            </a:pPr>
            <a:r>
              <a:rPr lang="en-US"/>
              <a:t>Manufacturing has been expanding rapidly since 2022, and more capacity is currently under construction</a:t>
            </a:r>
          </a:p>
          <a:p>
            <a:pPr marL="749300" lvl="2" indent="-285750">
              <a:buFont typeface="Arial" panose="020B0604020202020204" pitchFamily="34" charset="0"/>
              <a:buChar char="•"/>
            </a:pPr>
            <a:r>
              <a:rPr lang="en-US"/>
              <a:t>Supply chain issues from 2020 have eased but some remain.</a:t>
            </a:r>
          </a:p>
          <a:p>
            <a:pPr marL="749300" lvl="2" indent="-285750">
              <a:buFont typeface="Arial" panose="020B0604020202020204" pitchFamily="34" charset="0"/>
              <a:buChar char="•"/>
            </a:pPr>
            <a:r>
              <a:rPr lang="en-US"/>
              <a:t>The current tariff fiasco leaves a lot of industrial companies unsure about future trends as they import many goods used in their businesses.</a:t>
            </a:r>
          </a:p>
          <a:p>
            <a:pPr marL="514350" indent="-285750"/>
            <a:r>
              <a:rPr lang="en-US"/>
              <a:t>Capacity additions.</a:t>
            </a:r>
          </a:p>
          <a:p>
            <a:pPr marL="749300" lvl="2" indent="-285750">
              <a:buFont typeface="Arial" panose="020B0604020202020204" pitchFamily="34" charset="0"/>
              <a:buChar char="•"/>
            </a:pPr>
            <a:r>
              <a:rPr lang="en-US"/>
              <a:t>General Electric Aerospace – investing $1 billion into their leap engine in 2025</a:t>
            </a:r>
          </a:p>
          <a:p>
            <a:pPr marL="749300" lvl="2" indent="-285750">
              <a:buFont typeface="Arial" panose="020B0604020202020204" pitchFamily="34" charset="0"/>
              <a:buChar char="•"/>
            </a:pPr>
            <a:r>
              <a:rPr lang="en-US"/>
              <a:t>Intel – Invested around $20 billion into a new manufacturing facility here in Columbus.</a:t>
            </a:r>
          </a:p>
          <a:p>
            <a:endParaRPr lang="en-US"/>
          </a:p>
          <a:p>
            <a:pPr lvl="1"/>
            <a:endParaRPr lang="en-US"/>
          </a:p>
        </p:txBody>
      </p:sp>
      <p:sp>
        <p:nvSpPr>
          <p:cNvPr id="2" name="Slide Number Placeholder 1">
            <a:extLst>
              <a:ext uri="{FF2B5EF4-FFF2-40B4-BE49-F238E27FC236}">
                <a16:creationId xmlns:a16="http://schemas.microsoft.com/office/drawing/2014/main" id="{B77897C4-19E2-DF97-626D-4033C7D29E2F}"/>
              </a:ext>
            </a:extLst>
          </p:cNvPr>
          <p:cNvSpPr>
            <a:spLocks noGrp="1"/>
          </p:cNvSpPr>
          <p:nvPr>
            <p:ph type="sldNum" sz="quarter" idx="12"/>
          </p:nvPr>
        </p:nvSpPr>
        <p:spPr/>
        <p:txBody>
          <a:bodyPr/>
          <a:lstStyle/>
          <a:p>
            <a:fld id="{2A013F82-EE5E-44EE-A61D-E31C6657F26F}" type="slidenum">
              <a:rPr lang="en-US" smtClean="0"/>
              <a:pPr/>
              <a:t>8</a:t>
            </a:fld>
            <a:endParaRPr lang="en-US"/>
          </a:p>
        </p:txBody>
      </p:sp>
    </p:spTree>
    <p:extLst>
      <p:ext uri="{BB962C8B-B14F-4D97-AF65-F5344CB8AC3E}">
        <p14:creationId xmlns:p14="http://schemas.microsoft.com/office/powerpoint/2010/main" val="28172263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8D199F-445D-A262-84D3-8B40BFDD0C1C}"/>
              </a:ext>
            </a:extLst>
          </p:cNvPr>
          <p:cNvSpPr>
            <a:spLocks noGrp="1"/>
          </p:cNvSpPr>
          <p:nvPr>
            <p:ph type="title"/>
          </p:nvPr>
        </p:nvSpPr>
        <p:spPr>
          <a:xfrm>
            <a:off x="455602" y="4398263"/>
            <a:ext cx="9683496" cy="1572768"/>
          </a:xfrm>
        </p:spPr>
        <p:txBody>
          <a:bodyPr/>
          <a:lstStyle/>
          <a:p>
            <a:r>
              <a:rPr lang="en-US"/>
              <a:t>Business Analysis</a:t>
            </a:r>
            <a:br>
              <a:rPr lang="en-US"/>
            </a:br>
            <a:r>
              <a:rPr lang="en-US" sz="1800"/>
              <a:t>pricing and profitability</a:t>
            </a:r>
            <a:endParaRPr lang="en-US"/>
          </a:p>
        </p:txBody>
      </p:sp>
      <p:sp>
        <p:nvSpPr>
          <p:cNvPr id="9" name="Slide Number Placeholder 8">
            <a:extLst>
              <a:ext uri="{FF2B5EF4-FFF2-40B4-BE49-F238E27FC236}">
                <a16:creationId xmlns:a16="http://schemas.microsoft.com/office/drawing/2014/main" id="{0246544A-7A76-9110-F32A-3856DDD6367F}"/>
              </a:ext>
            </a:extLst>
          </p:cNvPr>
          <p:cNvSpPr>
            <a:spLocks noGrp="1"/>
          </p:cNvSpPr>
          <p:nvPr>
            <p:ph type="sldNum" sz="quarter" idx="12"/>
          </p:nvPr>
        </p:nvSpPr>
        <p:spPr/>
        <p:txBody>
          <a:bodyPr/>
          <a:lstStyle/>
          <a:p>
            <a:fld id="{2A013F82-EE5E-44EE-A61D-E31C6657F26F}" type="slidenum">
              <a:rPr lang="en-US" smtClean="0"/>
              <a:pPr/>
              <a:t>9</a:t>
            </a:fld>
            <a:endParaRPr lang="en-US"/>
          </a:p>
        </p:txBody>
      </p:sp>
      <p:sp>
        <p:nvSpPr>
          <p:cNvPr id="5" name="Content Placeholder 12">
            <a:extLst>
              <a:ext uri="{FF2B5EF4-FFF2-40B4-BE49-F238E27FC236}">
                <a16:creationId xmlns:a16="http://schemas.microsoft.com/office/drawing/2014/main" id="{B30FC51A-1289-C502-8785-97953CB3AA45}"/>
              </a:ext>
            </a:extLst>
          </p:cNvPr>
          <p:cNvSpPr txBox="1">
            <a:spLocks/>
          </p:cNvSpPr>
          <p:nvPr/>
        </p:nvSpPr>
        <p:spPr>
          <a:xfrm>
            <a:off x="608012" y="1752600"/>
            <a:ext cx="5105400" cy="22311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800"/>
              </a:spcBef>
              <a:spcAft>
                <a:spcPts val="0"/>
              </a:spcAft>
              <a:buClr>
                <a:schemeClr val="tx1"/>
              </a:buClr>
              <a:buSzPct val="100000"/>
              <a:buFont typeface="Arial" panose="020B0604020202020204" pitchFamily="34" charset="0"/>
              <a:buChar char="•"/>
              <a:defRPr sz="1600" kern="1200">
                <a:solidFill>
                  <a:schemeClr val="tx1"/>
                </a:solidFill>
                <a:latin typeface="+mn-lt"/>
                <a:ea typeface="+mn-ea"/>
                <a:cs typeface="+mn-cs"/>
              </a:defRPr>
            </a:lvl1pPr>
            <a:lvl2pPr marL="231775" indent="0" algn="l" defTabSz="914400" rtl="0" eaLnBrk="1" latinLnBrk="0" hangingPunct="1">
              <a:lnSpc>
                <a:spcPct val="90000"/>
              </a:lnSpc>
              <a:spcBef>
                <a:spcPts val="1200"/>
              </a:spcBef>
              <a:buClr>
                <a:schemeClr val="tx1"/>
              </a:buClr>
              <a:buSzPct val="100000"/>
              <a:buFont typeface="Arial" pitchFamily="34" charset="0"/>
              <a:buNone/>
              <a:defRPr sz="1400" kern="1200">
                <a:solidFill>
                  <a:schemeClr val="tx1"/>
                </a:solidFill>
                <a:latin typeface="+mn-lt"/>
                <a:ea typeface="+mn-ea"/>
                <a:cs typeface="+mn-cs"/>
              </a:defRPr>
            </a:lvl2pPr>
            <a:lvl3pPr marL="463550" indent="0" algn="l" defTabSz="914400" rtl="0" eaLnBrk="1" latinLnBrk="0" hangingPunct="1">
              <a:lnSpc>
                <a:spcPct val="90000"/>
              </a:lnSpc>
              <a:spcBef>
                <a:spcPts val="600"/>
              </a:spcBef>
              <a:buClr>
                <a:schemeClr val="tx1"/>
              </a:buClr>
              <a:buSzPct val="100000"/>
              <a:buFont typeface="Arial" pitchFamily="34" charset="0"/>
              <a:buNone/>
              <a:defRPr sz="1400" kern="1200">
                <a:solidFill>
                  <a:schemeClr val="tx1"/>
                </a:solidFill>
                <a:latin typeface="+mn-lt"/>
                <a:ea typeface="+mn-ea"/>
                <a:cs typeface="+mn-cs"/>
              </a:defRPr>
            </a:lvl3pPr>
            <a:lvl4pPr marL="682625" indent="0" algn="l" defTabSz="914400" rtl="0" eaLnBrk="1" latinLnBrk="0" hangingPunct="1">
              <a:lnSpc>
                <a:spcPct val="90000"/>
              </a:lnSpc>
              <a:spcBef>
                <a:spcPts val="600"/>
              </a:spcBef>
              <a:buClr>
                <a:schemeClr val="tx1"/>
              </a:buClr>
              <a:buSzPct val="100000"/>
              <a:buFont typeface="Arial" pitchFamily="34" charset="0"/>
              <a:buNone/>
              <a:defRPr sz="1400" kern="1200">
                <a:solidFill>
                  <a:schemeClr val="tx1"/>
                </a:solidFill>
                <a:latin typeface="+mn-lt"/>
                <a:ea typeface="+mn-ea"/>
                <a:cs typeface="+mn-cs"/>
              </a:defRPr>
            </a:lvl4pPr>
            <a:lvl5pPr marL="857250" indent="0" algn="l" defTabSz="914400" rtl="0" eaLnBrk="1" latinLnBrk="0" hangingPunct="1">
              <a:lnSpc>
                <a:spcPct val="90000"/>
              </a:lnSpc>
              <a:spcBef>
                <a:spcPts val="600"/>
              </a:spcBef>
              <a:buClr>
                <a:schemeClr val="tx1"/>
              </a:buClr>
              <a:buSzPct val="100000"/>
              <a:buFont typeface="Arial" pitchFamily="34" charset="0"/>
              <a:buNone/>
              <a:defRPr sz="14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marL="285750" indent="-285750"/>
            <a:r>
              <a:rPr lang="en-US"/>
              <a:t>Ease of Entry</a:t>
            </a:r>
          </a:p>
          <a:p>
            <a:pPr marL="517525" lvl="1" indent="-285750">
              <a:buFont typeface="Arial" pitchFamily="34" charset="0"/>
              <a:buChar char="•"/>
            </a:pPr>
            <a:r>
              <a:rPr lang="en-US"/>
              <a:t>Extremely Low</a:t>
            </a:r>
          </a:p>
          <a:p>
            <a:pPr marL="285750" indent="-285750"/>
            <a:r>
              <a:rPr lang="en-US"/>
              <a:t>Strength of Suppliers</a:t>
            </a:r>
          </a:p>
          <a:p>
            <a:pPr marL="517525" lvl="1" indent="-285750">
              <a:buFont typeface="Arial" pitchFamily="34" charset="0"/>
              <a:buChar char="•"/>
            </a:pPr>
            <a:r>
              <a:rPr lang="en-US"/>
              <a:t>High</a:t>
            </a:r>
          </a:p>
        </p:txBody>
      </p:sp>
      <p:sp>
        <p:nvSpPr>
          <p:cNvPr id="7" name="Content Placeholder 12">
            <a:extLst>
              <a:ext uri="{FF2B5EF4-FFF2-40B4-BE49-F238E27FC236}">
                <a16:creationId xmlns:a16="http://schemas.microsoft.com/office/drawing/2014/main" id="{AECD6924-C822-D6CA-33BB-7A648D7D6A08}"/>
              </a:ext>
            </a:extLst>
          </p:cNvPr>
          <p:cNvSpPr txBox="1">
            <a:spLocks/>
          </p:cNvSpPr>
          <p:nvPr/>
        </p:nvSpPr>
        <p:spPr>
          <a:xfrm>
            <a:off x="6323012" y="1752600"/>
            <a:ext cx="5105400" cy="22311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800"/>
              </a:spcBef>
              <a:spcAft>
                <a:spcPts val="0"/>
              </a:spcAft>
              <a:buClr>
                <a:schemeClr val="tx1"/>
              </a:buClr>
              <a:buSzPct val="100000"/>
              <a:buFont typeface="Arial" panose="020B0604020202020204" pitchFamily="34" charset="0"/>
              <a:buChar char="•"/>
              <a:defRPr sz="1600" kern="1200">
                <a:solidFill>
                  <a:schemeClr val="tx1"/>
                </a:solidFill>
                <a:latin typeface="+mn-lt"/>
                <a:ea typeface="+mn-ea"/>
                <a:cs typeface="+mn-cs"/>
              </a:defRPr>
            </a:lvl1pPr>
            <a:lvl2pPr marL="231775" indent="0" algn="l" defTabSz="914400" rtl="0" eaLnBrk="1" latinLnBrk="0" hangingPunct="1">
              <a:lnSpc>
                <a:spcPct val="90000"/>
              </a:lnSpc>
              <a:spcBef>
                <a:spcPts val="1200"/>
              </a:spcBef>
              <a:buClr>
                <a:schemeClr val="tx1"/>
              </a:buClr>
              <a:buSzPct val="100000"/>
              <a:buFont typeface="Arial" pitchFamily="34" charset="0"/>
              <a:buNone/>
              <a:defRPr sz="1400" kern="1200">
                <a:solidFill>
                  <a:schemeClr val="tx1"/>
                </a:solidFill>
                <a:latin typeface="+mn-lt"/>
                <a:ea typeface="+mn-ea"/>
                <a:cs typeface="+mn-cs"/>
              </a:defRPr>
            </a:lvl2pPr>
            <a:lvl3pPr marL="463550" indent="0" algn="l" defTabSz="914400" rtl="0" eaLnBrk="1" latinLnBrk="0" hangingPunct="1">
              <a:lnSpc>
                <a:spcPct val="90000"/>
              </a:lnSpc>
              <a:spcBef>
                <a:spcPts val="600"/>
              </a:spcBef>
              <a:buClr>
                <a:schemeClr val="tx1"/>
              </a:buClr>
              <a:buSzPct val="100000"/>
              <a:buFont typeface="Arial" pitchFamily="34" charset="0"/>
              <a:buNone/>
              <a:defRPr sz="1400" kern="1200">
                <a:solidFill>
                  <a:schemeClr val="tx1"/>
                </a:solidFill>
                <a:latin typeface="+mn-lt"/>
                <a:ea typeface="+mn-ea"/>
                <a:cs typeface="+mn-cs"/>
              </a:defRPr>
            </a:lvl3pPr>
            <a:lvl4pPr marL="682625" indent="0" algn="l" defTabSz="914400" rtl="0" eaLnBrk="1" latinLnBrk="0" hangingPunct="1">
              <a:lnSpc>
                <a:spcPct val="90000"/>
              </a:lnSpc>
              <a:spcBef>
                <a:spcPts val="600"/>
              </a:spcBef>
              <a:buClr>
                <a:schemeClr val="tx1"/>
              </a:buClr>
              <a:buSzPct val="100000"/>
              <a:buFont typeface="Arial" pitchFamily="34" charset="0"/>
              <a:buNone/>
              <a:defRPr sz="1400" kern="1200">
                <a:solidFill>
                  <a:schemeClr val="tx1"/>
                </a:solidFill>
                <a:latin typeface="+mn-lt"/>
                <a:ea typeface="+mn-ea"/>
                <a:cs typeface="+mn-cs"/>
              </a:defRPr>
            </a:lvl4pPr>
            <a:lvl5pPr marL="857250" indent="0" algn="l" defTabSz="914400" rtl="0" eaLnBrk="1" latinLnBrk="0" hangingPunct="1">
              <a:lnSpc>
                <a:spcPct val="90000"/>
              </a:lnSpc>
              <a:spcBef>
                <a:spcPts val="600"/>
              </a:spcBef>
              <a:buClr>
                <a:schemeClr val="tx1"/>
              </a:buClr>
              <a:buSzPct val="100000"/>
              <a:buFont typeface="Arial" pitchFamily="34" charset="0"/>
              <a:buNone/>
              <a:defRPr sz="14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marL="285750" indent="-285750"/>
            <a:r>
              <a:rPr lang="en-US"/>
              <a:t>Competition</a:t>
            </a:r>
          </a:p>
          <a:p>
            <a:pPr marL="517525" lvl="1" indent="-285750">
              <a:buFont typeface="Arial" pitchFamily="34" charset="0"/>
              <a:buChar char="•"/>
            </a:pPr>
            <a:r>
              <a:rPr lang="en-US"/>
              <a:t>Very High</a:t>
            </a:r>
          </a:p>
          <a:p>
            <a:pPr marL="285750" indent="-285750"/>
            <a:r>
              <a:rPr lang="en-US"/>
              <a:t>Substitutes</a:t>
            </a:r>
          </a:p>
          <a:p>
            <a:pPr marL="517525" lvl="1" indent="-285750">
              <a:buFont typeface="Arial" pitchFamily="34" charset="0"/>
              <a:buChar char="•"/>
            </a:pPr>
            <a:r>
              <a:rPr lang="en-US"/>
              <a:t>Low</a:t>
            </a:r>
          </a:p>
        </p:txBody>
      </p:sp>
    </p:spTree>
    <p:extLst>
      <p:ext uri="{BB962C8B-B14F-4D97-AF65-F5344CB8AC3E}">
        <p14:creationId xmlns:p14="http://schemas.microsoft.com/office/powerpoint/2010/main" val="7904910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a:themeElements>
    <a:clrScheme name="Custom 412">
      <a:dk1>
        <a:sysClr val="windowText" lastClr="000000"/>
      </a:dk1>
      <a:lt1>
        <a:sysClr val="window" lastClr="FFFFFF"/>
      </a:lt1>
      <a:dk2>
        <a:srgbClr val="003A52"/>
      </a:dk2>
      <a:lt2>
        <a:srgbClr val="F4997C"/>
      </a:lt2>
      <a:accent1>
        <a:srgbClr val="99CB38"/>
      </a:accent1>
      <a:accent2>
        <a:srgbClr val="F4997C"/>
      </a:accent2>
      <a:accent3>
        <a:srgbClr val="37A76F"/>
      </a:accent3>
      <a:accent4>
        <a:srgbClr val="44C1A3"/>
      </a:accent4>
      <a:accent5>
        <a:srgbClr val="4EB3CF"/>
      </a:accent5>
      <a:accent6>
        <a:srgbClr val="51C3F9"/>
      </a:accent6>
      <a:hlink>
        <a:srgbClr val="F4997C"/>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TM03460636_win32_CP_v6" id="{3A0623D8-F119-4DA7-B77F-DBC725335A77}" vid="{8D7EC14E-7A19-4A7A-B1A0-81D5834E3675}"/>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1A9A6D-0DC3-4010-94FC-B36121170FA0}">
  <ds:schemaRefs>
    <ds:schemaRef ds:uri="http://purl.org/dc/terms/"/>
    <ds:schemaRef ds:uri="http://schemas.microsoft.com/office/2006/documentManagement/types"/>
    <ds:schemaRef ds:uri="http://purl.org/dc/elements/1.1/"/>
    <ds:schemaRef ds:uri="71af3243-3dd4-4a8d-8c0d-dd76da1f02a5"/>
    <ds:schemaRef ds:uri="http://purl.org/dc/dcmitype/"/>
    <ds:schemaRef ds:uri="230e9df3-be65-4c73-a93b-d1236ebd677e"/>
    <ds:schemaRef ds:uri="http://schemas.microsoft.com/office/infopath/2007/PartnerControls"/>
    <ds:schemaRef ds:uri="http://schemas.openxmlformats.org/package/2006/metadata/core-properties"/>
    <ds:schemaRef ds:uri="16c05727-aa75-4e4a-9b5f-8a80a1165891"/>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E79A7DD-7AD4-4E5D-8534-CBBF6EB29F0E}">
  <ds:schemaRefs>
    <ds:schemaRef ds:uri="http://schemas.microsoft.com/sharepoint/v3/contenttype/forms"/>
  </ds:schemaRefs>
</ds:datastoreItem>
</file>

<file path=customXml/itemProps3.xml><?xml version="1.0" encoding="utf-8"?>
<ds:datastoreItem xmlns:ds="http://schemas.openxmlformats.org/officeDocument/2006/customXml" ds:itemID="{ED06ADB8-B0F6-49CA-89C5-223A9BA290CD}">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1431</Words>
  <Application>Microsoft Office PowerPoint</Application>
  <PresentationFormat>Custom</PresentationFormat>
  <Paragraphs>191</Paragraphs>
  <Slides>23</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Century Gothic</vt:lpstr>
      <vt:lpstr>Blue atom design</vt:lpstr>
      <vt:lpstr>Industrials Sector</vt:lpstr>
      <vt:lpstr>Overview</vt:lpstr>
      <vt:lpstr>Overview</vt:lpstr>
      <vt:lpstr>Overview</vt:lpstr>
      <vt:lpstr>YTD/QTD Returns</vt:lpstr>
      <vt:lpstr>Business Analysis Life Cycle</vt:lpstr>
      <vt:lpstr>Business Analysis Input/output</vt:lpstr>
      <vt:lpstr>Business Analysis Supply/capacity additions</vt:lpstr>
      <vt:lpstr>Business Analysis pricing and profitability</vt:lpstr>
      <vt:lpstr>Economic Analysis</vt:lpstr>
      <vt:lpstr>GSCPI Regression Analysis</vt:lpstr>
      <vt:lpstr>U.S. GDP Regression Analysis</vt:lpstr>
      <vt:lpstr>U.S. Trade Balance Regression Analysis</vt:lpstr>
      <vt:lpstr>Financial Analysis</vt:lpstr>
      <vt:lpstr>Financial Analysis</vt:lpstr>
      <vt:lpstr>Financial Analysis</vt:lpstr>
      <vt:lpstr>Financial Analysis</vt:lpstr>
      <vt:lpstr>Financial Analysis</vt:lpstr>
      <vt:lpstr>Absolute Valuation</vt:lpstr>
      <vt:lpstr>Relative Valuation</vt:lpstr>
      <vt:lpstr>Industry Valuation</vt:lpstr>
      <vt:lpstr>Recommendation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Carter Jensen</dc:creator>
  <cp:lastModifiedBy>Jensen, Carter S.</cp:lastModifiedBy>
  <cp:revision>1</cp:revision>
  <dcterms:created xsi:type="dcterms:W3CDTF">2025-03-04T22:56:31Z</dcterms:created>
  <dcterms:modified xsi:type="dcterms:W3CDTF">2025-03-18T21:47:28Z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