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33EB48-A740-4D3D-8498-8D42837ED716}">
  <a:tblStyle styleId="{C233EB48-A740-4D3D-8498-8D42837ED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B2F6E7-F28B-439A-8DD9-6335C463DB10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font" Target="fonts/Roboto-bold.fntdata"/><Relationship Id="rId23" Type="http://schemas.openxmlformats.org/officeDocument/2006/relationships/slide" Target="slides/slide17.xml"/><Relationship Id="rId45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Roboto-boldItalic.fntdata"/><Relationship Id="rId25" Type="http://schemas.openxmlformats.org/officeDocument/2006/relationships/slide" Target="slides/slide19.xml"/><Relationship Id="rId47" Type="http://schemas.openxmlformats.org/officeDocument/2006/relationships/font" Target="fonts/Roboto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da24b15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da24b15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da24b156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da24b156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6f9e470d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6f9e470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ea15659e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ea15659e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e28a8808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e28a880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e28a8808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ae28a880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ea15659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aea15659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ea15659e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ea15659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ea15659e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aea15659e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ea15659e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aea15659e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e588bfc37_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e588bfc37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e4d1581a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ae4d1581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ea15659e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aea15659e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ae4d1581a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ae4d1581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e4fe6172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e4fe617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ae4fe6172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ae4fe6172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ae4d1581a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ae4d1581a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ae8f1619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ae8f161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ae8f1619d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ae8f1619d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e4fe6172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ae4fe6172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ae4fe6172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ae4fe6172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da24b15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da24b15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e8f1619d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ae8f1619d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e588bfc37_1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ae588bfc3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ae588bfc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ae588bfc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e588bfc3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ae588bfc3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ae588bfc37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ae588bfc37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ae588bfc3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ae588bfc3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aec9651b6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aec9651b6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ae588bfc3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ae588bfc3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aebec1eb4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aebec1eb4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9e470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9e47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ea15659e1_0_6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ea15659e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ea15659e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ea15659e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da24b15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da24b15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da24b156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ada24b15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da24b156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da24b156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Stock Selection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10826" y="2726750"/>
            <a:ext cx="9144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Pranav Vallam, Vik Visurakapalli, Adrian Tucker, Tyler Winzeler, Benjamin Ye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DCF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1603"/>
          <a:stretch/>
        </p:blipFill>
        <p:spPr>
          <a:xfrm>
            <a:off x="152400" y="1135375"/>
            <a:ext cx="8839199" cy="31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163175" y="1718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Forecasted DCF: Selective Buy around $90 to $99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375275" y="3836675"/>
            <a:ext cx="8096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Expecting lower FCF than expectations (due to competitive nature of business)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P/FCF exit of around 25 as a base: lower than competitors and around the range where P/FCF has remained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932075"/>
            <a:ext cx="7776055" cy="275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Healthcare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(UNH)</a:t>
            </a:r>
            <a:endParaRPr/>
          </a:p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Overview, Financial Analysis, DCF Model, Recommendation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200" y="1266525"/>
            <a:ext cx="3321350" cy="22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163175" y="1718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UNH SIM Review (Nov)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050" y="1881148"/>
            <a:ext cx="2083875" cy="2083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25"/>
          <p:cNvGraphicFramePr/>
          <p:nvPr/>
        </p:nvGraphicFramePr>
        <p:xfrm>
          <a:off x="300675" y="209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{C233EB48-A740-4D3D-8498-8D42837ED716}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71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Symbol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Value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Cost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Gain/(Loss)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Weight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UNH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$329,770.00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$457,244.92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($127,475)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3.27%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163175" y="1718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UNH Overview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102975" y="833100"/>
            <a:ext cx="6470400" cy="4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UnitedHealthcare (UNH) vs. Competitors [Cigna (CI), Humana (HUM), Elevance Health (ELV)]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UnitedHealthcare (UNH)</a:t>
            </a:r>
            <a:r>
              <a:rPr lang="en" sz="1600"/>
              <a:t>: Health Insurance + Health Services (Optum)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Pros:</a:t>
            </a:r>
            <a:r>
              <a:rPr lang="en" sz="1600"/>
              <a:t> Massive scale, Optum creates a competitive price moat.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Opportunities:</a:t>
            </a:r>
            <a:r>
              <a:rPr lang="en" sz="1600"/>
              <a:t> Aging population, rising chronic diseases.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Challenges:</a:t>
            </a:r>
            <a:r>
              <a:rPr lang="en" sz="1600"/>
              <a:t> Regulatory scrutiny, medical cost volatility.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Competitors:</a:t>
            </a:r>
            <a:r>
              <a:rPr lang="en" sz="1600"/>
              <a:t> Health insurance providers &amp; diversified health service companies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Humana (HUM):</a:t>
            </a:r>
            <a:r>
              <a:rPr lang="en" sz="1600"/>
              <a:t> Second largest, specializes in Medicare Advantage.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Cigna (CI):</a:t>
            </a:r>
            <a:r>
              <a:rPr lang="en" sz="1600"/>
              <a:t> Owns largest PBM, competes with OptumRx.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Elevance Health (ELV):</a:t>
            </a:r>
            <a:r>
              <a:rPr lang="en" sz="1600"/>
              <a:t> Strong regional presence via Blue Cross Blue Shield.</a:t>
            </a:r>
            <a:endParaRPr sz="1600"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475" y="602973"/>
            <a:ext cx="2083875" cy="20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3375" y="2941062"/>
            <a:ext cx="1150925" cy="11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450" y="2959085"/>
            <a:ext cx="1114900" cy="11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3300" y="4153200"/>
            <a:ext cx="1609750" cy="9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UNH Business Analysis</a:t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311700" y="1112100"/>
            <a:ext cx="5264400" cy="3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Key Business Drivers</a:t>
            </a:r>
            <a:endParaRPr b="1"/>
          </a:p>
          <a:p>
            <a:pPr indent="0" lvl="0" marL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b="1" lang="en"/>
              <a:t>Economic:</a:t>
            </a:r>
            <a:r>
              <a:rPr lang="en"/>
              <a:t> Defensive </a:t>
            </a:r>
            <a:r>
              <a:rPr lang="en">
                <a:solidFill>
                  <a:schemeClr val="dk2"/>
                </a:solidFill>
              </a:rPr>
              <a:t>stability, healthcare spending trends</a:t>
            </a:r>
            <a:endParaRPr>
              <a:solidFill>
                <a:schemeClr val="dk2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b="1" lang="en"/>
              <a:t>Supply/Demand: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Aging demographics, chronic diseases</a:t>
            </a:r>
            <a:endParaRPr>
              <a:solidFill>
                <a:schemeClr val="dk2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b="1" lang="en"/>
              <a:t>Margin: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Cost management, high-margin innovation (Optum)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UNH Stock Performance</a:t>
            </a:r>
            <a:endParaRPr>
              <a:solidFill>
                <a:schemeClr val="dk2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b="1" lang="en"/>
              <a:t>1-Year Performance:</a:t>
            </a:r>
            <a:r>
              <a:rPr lang="en">
                <a:solidFill>
                  <a:schemeClr val="dk2"/>
                </a:solidFill>
              </a:rPr>
              <a:t> -39.79% </a:t>
            </a:r>
            <a:r>
              <a:rPr lang="en">
                <a:solidFill>
                  <a:schemeClr val="dk2"/>
                </a:solidFill>
              </a:rPr>
              <a:t> due to Medicare Advantage pricing challenges, DOJ scrutiny, and executive leadership changes</a:t>
            </a:r>
            <a:endParaRPr>
              <a:solidFill>
                <a:schemeClr val="dk2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b="1" lang="en"/>
              <a:t>Technical Analysis: </a:t>
            </a:r>
            <a:r>
              <a:rPr lang="en"/>
              <a:t>Recent uptrend but momentum has slowed and stock is trading near support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275" y="1682800"/>
            <a:ext cx="3205024" cy="17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6093175" y="3545325"/>
            <a:ext cx="2922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1-yr return = </a:t>
            </a: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-39.79%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5910300" y="1112088"/>
            <a:ext cx="2922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UNH 1-yr Performance</a:t>
            </a:r>
            <a:endParaRPr sz="1800" u="sng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UNH Financial Analysis</a:t>
            </a:r>
            <a:endParaRPr/>
          </a:p>
        </p:txBody>
      </p:sp>
      <p:graphicFrame>
        <p:nvGraphicFramePr>
          <p:cNvPr id="199" name="Google Shape;199;p28"/>
          <p:cNvGraphicFramePr/>
          <p:nvPr/>
        </p:nvGraphicFramePr>
        <p:xfrm>
          <a:off x="311700" y="11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{86B2F6E7-F28B-439A-8DD9-6335C463DB10}</a:tableStyleId>
              </a:tblPr>
              <a:tblGrid>
                <a:gridCol w="973175"/>
                <a:gridCol w="815150"/>
                <a:gridCol w="823450"/>
                <a:gridCol w="773550"/>
                <a:gridCol w="773550"/>
                <a:gridCol w="823450"/>
              </a:tblGrid>
              <a:tr h="612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Ticker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P/E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P/S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P/B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P/CF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EV/ EBITDA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399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CVS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.03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 (Cigna)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 (Humana)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ELV (Elevanve)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0" name="Google Shape;200;p28"/>
          <p:cNvSpPr txBox="1"/>
          <p:nvPr/>
        </p:nvSpPr>
        <p:spPr>
          <a:xfrm>
            <a:off x="5531150" y="470975"/>
            <a:ext cx="30567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Key Takeaways</a:t>
            </a:r>
            <a:endParaRPr b="1"/>
          </a:p>
          <a:p>
            <a:pPr indent="0" lvl="0" marL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P/E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UNH trades at premium due to scale, vertical integration, and consistent long-term growth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UNH Compared to Competitors </a:t>
            </a:r>
            <a:endParaRPr b="1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Competitors are more value priced but due to lower growth visibility, margin pressures, and ongoing regulatory risks there is uncertainty.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Investors are willing to pay more for UNH’s stability and diversified growth drivers.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UNH Consensus DCF</a:t>
            </a: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698" y="824300"/>
            <a:ext cx="4121477" cy="30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625" y="3877900"/>
            <a:ext cx="3153625" cy="12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>
            <p:ph idx="4294967295" type="body"/>
          </p:nvPr>
        </p:nvSpPr>
        <p:spPr>
          <a:xfrm>
            <a:off x="228500" y="1017800"/>
            <a:ext cx="5179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Key Model Inputs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</a:rPr>
              <a:t>WACC:</a:t>
            </a:r>
            <a:r>
              <a:rPr lang="en">
                <a:solidFill>
                  <a:srgbClr val="000000"/>
                </a:solidFill>
              </a:rPr>
              <a:t> 7%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</a:rPr>
              <a:t>Exit Multiple (P/FCF):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b="1" lang="en">
                <a:solidFill>
                  <a:srgbClr val="000000"/>
                </a:solidFill>
              </a:rPr>
              <a:t>30×</a:t>
            </a:r>
            <a:br>
              <a:rPr b="1" lang="en">
                <a:solidFill>
                  <a:srgbClr val="000000"/>
                </a:solidFill>
              </a:rPr>
            </a:br>
            <a:r>
              <a:rPr b="1" lang="en">
                <a:solidFill>
                  <a:srgbClr val="000000"/>
                </a:solidFill>
              </a:rPr>
              <a:t>2027 Free Cash Flow:</a:t>
            </a:r>
            <a:r>
              <a:rPr lang="en">
                <a:solidFill>
                  <a:srgbClr val="000000"/>
                </a:solidFill>
              </a:rPr>
              <a:t> ~$15.895B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</a:rPr>
              <a:t>Shares Outstanding:</a:t>
            </a:r>
            <a:r>
              <a:rPr lang="en">
                <a:solidFill>
                  <a:srgbClr val="000000"/>
                </a:solidFill>
              </a:rPr>
              <a:t> ~905.8M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This Means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Valuation reflects: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</a:rPr>
              <a:t>Valuation range is highly sensitive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</a:rPr>
              <a:t>Varied</a:t>
            </a:r>
            <a:r>
              <a:rPr lang="en" sz="1800">
                <a:solidFill>
                  <a:srgbClr val="000000"/>
                </a:solidFill>
              </a:rPr>
              <a:t> expectations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</a:rPr>
              <a:t>Long-term growth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Indicates the stock is currently trading near </a:t>
            </a:r>
            <a:r>
              <a:rPr b="1" lang="en">
                <a:solidFill>
                  <a:srgbClr val="000000"/>
                </a:solidFill>
              </a:rPr>
              <a:t>“average”</a:t>
            </a:r>
            <a:r>
              <a:rPr b="1" lang="en">
                <a:solidFill>
                  <a:srgbClr val="000000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UNH Forecasted DCF</a:t>
            </a:r>
            <a:endParaRPr/>
          </a:p>
        </p:txBody>
      </p:sp>
      <p:sp>
        <p:nvSpPr>
          <p:cNvPr id="214" name="Google Shape;214;p30"/>
          <p:cNvSpPr txBox="1"/>
          <p:nvPr>
            <p:ph idx="4294967295" type="body"/>
          </p:nvPr>
        </p:nvSpPr>
        <p:spPr>
          <a:xfrm>
            <a:off x="228500" y="1017800"/>
            <a:ext cx="4969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Key Model Inputs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WACC:</a:t>
            </a:r>
            <a:r>
              <a:rPr lang="en" sz="1600">
                <a:solidFill>
                  <a:srgbClr val="000000"/>
                </a:solidFill>
              </a:rPr>
              <a:t> 7%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Exit Multiple (P/FCF):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b="1" lang="en" sz="1600">
                <a:solidFill>
                  <a:srgbClr val="000000"/>
                </a:solidFill>
              </a:rPr>
              <a:t>2</a:t>
            </a:r>
            <a:r>
              <a:rPr b="1" lang="en" sz="1600">
                <a:solidFill>
                  <a:srgbClr val="000000"/>
                </a:solidFill>
              </a:rPr>
              <a:t>0× (conservative)</a:t>
            </a:r>
            <a:br>
              <a:rPr b="1" lang="en" sz="1600">
                <a:solidFill>
                  <a:srgbClr val="000000"/>
                </a:solidFill>
              </a:rPr>
            </a:br>
            <a:r>
              <a:rPr b="1" lang="en" sz="1600">
                <a:solidFill>
                  <a:srgbClr val="000000"/>
                </a:solidFill>
              </a:rPr>
              <a:t>2027 Free Cash Flow:</a:t>
            </a:r>
            <a:r>
              <a:rPr lang="en" sz="1600">
                <a:solidFill>
                  <a:srgbClr val="000000"/>
                </a:solidFill>
              </a:rPr>
              <a:t> ~$24,300B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Shares Outstanding:</a:t>
            </a:r>
            <a:r>
              <a:rPr lang="en" sz="1600">
                <a:solidFill>
                  <a:srgbClr val="000000"/>
                </a:solidFill>
              </a:rPr>
              <a:t> ~921.5M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What This Means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Valuation reflects: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000000"/>
                </a:solidFill>
              </a:rPr>
              <a:t>Narrower range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000000"/>
                </a:solidFill>
              </a:rPr>
              <a:t>Positive expectations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000000"/>
                </a:solidFill>
              </a:rPr>
              <a:t>Long-term growth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Indicates the stock is currently trading slightly below </a:t>
            </a:r>
            <a:r>
              <a:rPr lang="en" sz="1600">
                <a:solidFill>
                  <a:srgbClr val="000000"/>
                </a:solidFill>
              </a:rPr>
              <a:t>intrinsic</a:t>
            </a:r>
            <a:r>
              <a:rPr lang="en" sz="1600">
                <a:solidFill>
                  <a:srgbClr val="000000"/>
                </a:solidFill>
              </a:rPr>
              <a:t> value</a:t>
            </a:r>
            <a:r>
              <a:rPr b="1" lang="en" sz="1600">
                <a:solidFill>
                  <a:srgbClr val="000000"/>
                </a:solidFill>
              </a:rPr>
              <a:t> </a:t>
            </a:r>
            <a:endParaRPr sz="1600"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400" y="858150"/>
            <a:ext cx="4288275" cy="30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 rotWithShape="1">
          <a:blip r:embed="rId4">
            <a:alphaModFix/>
          </a:blip>
          <a:srcRect b="14779" l="10378" r="0" t="6813"/>
          <a:stretch/>
        </p:blipFill>
        <p:spPr>
          <a:xfrm>
            <a:off x="5436206" y="3894875"/>
            <a:ext cx="3133795" cy="1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UNH Recommendation SELL</a:t>
            </a:r>
            <a:endParaRPr/>
          </a:p>
        </p:txBody>
      </p:sp>
      <p:sp>
        <p:nvSpPr>
          <p:cNvPr id="222" name="Google Shape;222;p31"/>
          <p:cNvSpPr txBox="1"/>
          <p:nvPr>
            <p:ph idx="4294967295" type="body"/>
          </p:nvPr>
        </p:nvSpPr>
        <p:spPr>
          <a:xfrm>
            <a:off x="228500" y="1017800"/>
            <a:ext cx="49698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High Regulatory Risk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UNH faces intense, ongoing regulatory and legal </a:t>
            </a:r>
            <a:r>
              <a:rPr lang="en" sz="1600">
                <a:solidFill>
                  <a:srgbClr val="000000"/>
                </a:solidFill>
              </a:rPr>
              <a:t>scrutiny (DOJ)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Antitrust Concerns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UNH is both a provider (Optum) and Payer (UnitedHealthcare)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Solution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Reallocate to </a:t>
            </a:r>
            <a:r>
              <a:rPr lang="en" sz="1600">
                <a:solidFill>
                  <a:srgbClr val="000000"/>
                </a:solidFill>
              </a:rPr>
              <a:t>Pharmaceuticals/</a:t>
            </a:r>
            <a:r>
              <a:rPr lang="en" sz="1600">
                <a:solidFill>
                  <a:srgbClr val="000000"/>
                </a:solidFill>
              </a:rPr>
              <a:t>Biotechnology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(To be discussed)</a:t>
            </a:r>
            <a:endParaRPr sz="1600"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500" y="1285725"/>
            <a:ext cx="3640900" cy="234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Sector Presentation Recap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163" y="1100025"/>
            <a:ext cx="6791674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Bristol Myers Squibb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(BMY)</a:t>
            </a:r>
            <a:endParaRPr/>
          </a:p>
        </p:txBody>
      </p:sp>
      <p:sp>
        <p:nvSpPr>
          <p:cNvPr id="229" name="Google Shape;229;p32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Overview, Financial Analysis, DCF Model, Recommendation</a:t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500" y="1864526"/>
            <a:ext cx="3897625" cy="14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type="title"/>
          </p:nvPr>
        </p:nvSpPr>
        <p:spPr>
          <a:xfrm>
            <a:off x="163175" y="1718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BMY SIM Review (Nov)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6" name="Google Shape;236;p33"/>
          <p:cNvGraphicFramePr/>
          <p:nvPr/>
        </p:nvGraphicFramePr>
        <p:xfrm>
          <a:off x="300675" y="209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{C233EB48-A740-4D3D-8498-8D42837ED716}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71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Symbol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Value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Cost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Gain/(Loss)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Weight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BMY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$428,040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$522,892.73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($94,853)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4.24%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7" name="Google Shape;2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525" y="2108900"/>
            <a:ext cx="2343325" cy="14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311700" y="1017800"/>
            <a:ext cx="5731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Bristol-Myers Squibb Company is a global biopharmaceutical company. The Company develops, manufactures, and sells pharmaceutical and nutritional products.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Focuses on products and experimental therapies address cancer, heart disease, diabetes, and psychiatric disorders. 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hart"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75" y="2639425"/>
            <a:ext cx="5152000" cy="22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5900" y="1170200"/>
            <a:ext cx="2638425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BMY </a:t>
            </a:r>
            <a:endParaRPr/>
          </a:p>
        </p:txBody>
      </p:sp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311700" y="1229975"/>
            <a:ext cx="3999900" cy="3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Q1 2025</a:t>
            </a:r>
            <a:r>
              <a:rPr lang="en" sz="1500">
                <a:solidFill>
                  <a:srgbClr val="000000"/>
                </a:solidFill>
              </a:rPr>
              <a:t>: Revenue decreased by </a:t>
            </a:r>
            <a:r>
              <a:rPr b="1" lang="en" sz="1500">
                <a:solidFill>
                  <a:srgbClr val="000000"/>
                </a:solidFill>
              </a:rPr>
              <a:t>5.6%</a:t>
            </a:r>
            <a:r>
              <a:rPr lang="en" sz="1500">
                <a:solidFill>
                  <a:srgbClr val="000000"/>
                </a:solidFill>
              </a:rPr>
              <a:t> largely driven by lower acquired IPR&amp;D expenses in 2025.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Q3 2025</a:t>
            </a:r>
            <a:r>
              <a:rPr lang="en" sz="1500">
                <a:solidFill>
                  <a:srgbClr val="000000"/>
                </a:solidFill>
              </a:rPr>
              <a:t>: Revenue increased by </a:t>
            </a:r>
            <a:r>
              <a:rPr b="1" lang="en" sz="1500">
                <a:solidFill>
                  <a:srgbClr val="000000"/>
                </a:solidFill>
              </a:rPr>
              <a:t>3%</a:t>
            </a:r>
            <a:endParaRPr b="1"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 Overall, BMY hasn’t been as productive as its other competitors .</a:t>
            </a:r>
            <a:endParaRPr sz="1500">
              <a:solidFill>
                <a:srgbClr val="000000"/>
              </a:solidFill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27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52" name="Google Shape;252;p3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9975"/>
            <a:ext cx="4197498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BMY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6"/>
          <p:cNvSpPr txBox="1"/>
          <p:nvPr>
            <p:ph idx="1" type="body"/>
          </p:nvPr>
        </p:nvSpPr>
        <p:spPr>
          <a:xfrm>
            <a:off x="311700" y="1229975"/>
            <a:ext cx="3999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>
                <a:solidFill>
                  <a:srgbClr val="000000"/>
                </a:solidFill>
              </a:rPr>
              <a:t>Relative valuation: Attractive P/E ratio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Undervalued </a:t>
            </a:r>
            <a:r>
              <a:rPr lang="en" sz="1500">
                <a:solidFill>
                  <a:srgbClr val="000000"/>
                </a:solidFill>
              </a:rPr>
              <a:t>- </a:t>
            </a:r>
            <a:r>
              <a:rPr lang="en" sz="1500">
                <a:solidFill>
                  <a:srgbClr val="000000"/>
                </a:solidFill>
              </a:rPr>
              <a:t>Lower P/E ratio </a:t>
            </a:r>
            <a:r>
              <a:rPr lang="en" sz="1500">
                <a:solidFill>
                  <a:srgbClr val="000000"/>
                </a:solidFill>
              </a:rPr>
              <a:t>suggests the stock might be undervalued and have a potential opportunity for future growth.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Pessimistic</a:t>
            </a:r>
            <a:r>
              <a:rPr b="1"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- Lower P/E suggest that the stock may have slow growth or there’s </a:t>
            </a:r>
            <a:r>
              <a:rPr lang="en" sz="1500">
                <a:solidFill>
                  <a:srgbClr val="000000"/>
                </a:solidFill>
              </a:rPr>
              <a:t>underlying</a:t>
            </a:r>
            <a:r>
              <a:rPr lang="en" sz="1500">
                <a:solidFill>
                  <a:srgbClr val="000000"/>
                </a:solidFill>
              </a:rPr>
              <a:t> risk. 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"/>
          <p:cNvSpPr txBox="1"/>
          <p:nvPr>
            <p:ph idx="2" type="body"/>
          </p:nvPr>
        </p:nvSpPr>
        <p:spPr>
          <a:xfrm>
            <a:off x="4711075" y="3535200"/>
            <a:ext cx="39999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>
                <a:solidFill>
                  <a:srgbClr val="000000"/>
                </a:solidFill>
              </a:rPr>
              <a:t>Concerns</a:t>
            </a:r>
            <a:r>
              <a:rPr lang="en">
                <a:solidFill>
                  <a:srgbClr val="000000"/>
                </a:solidFill>
              </a:rPr>
              <a:t>: Patent expirations for major revenue drivers, including Eliquis (blood thinner) and Opdivo (cancer treatment), which are set to lose exclusivity later this decade.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This will result in a overall revenue decline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61" name="Google Shape;261;p36"/>
          <p:cNvGraphicFramePr/>
          <p:nvPr/>
        </p:nvGraphicFramePr>
        <p:xfrm>
          <a:off x="438125" y="162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{C233EB48-A740-4D3D-8498-8D42837ED716}</a:tableStyleId>
              </a:tblPr>
              <a:tblGrid>
                <a:gridCol w="1727900"/>
                <a:gridCol w="1727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Company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P/E(TTM) ratio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BMY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17.56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Average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20-21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425" y="948264"/>
            <a:ext cx="3999899" cy="253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176325" y="98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</a:t>
            </a:r>
            <a:r>
              <a:rPr lang="en"/>
              <a:t> analysis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8" name="Google Shape;268;p37"/>
          <p:cNvGraphicFramePr/>
          <p:nvPr/>
        </p:nvGraphicFramePr>
        <p:xfrm>
          <a:off x="241875" y="70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{C233EB48-A740-4D3D-8498-8D42837ED716}</a:tableStyleId>
              </a:tblPr>
              <a:tblGrid>
                <a:gridCol w="1619250"/>
                <a:gridCol w="1736550"/>
                <a:gridCol w="1677900"/>
                <a:gridCol w="1677900"/>
                <a:gridCol w="1677900"/>
              </a:tblGrid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Company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Overview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Strengths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Weaknesses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Future Growth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AbbVie Inc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Research-based biopharmaceutical company that treats autoimmune diseases.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Strong base in immunology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Skyrizi &amp; Rinvoq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Reliant on new products to be </a:t>
                      </a:r>
                      <a:r>
                        <a:rPr lang="en" sz="1200"/>
                        <a:t>successful</a:t>
                      </a:r>
                      <a:r>
                        <a:rPr lang="en" sz="1200"/>
                        <a:t> to negate revenue erosion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Stable </a:t>
                      </a:r>
                      <a:r>
                        <a:rPr lang="en" sz="1000"/>
                        <a:t>growth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</a:t>
                      </a:r>
                      <a:r>
                        <a:rPr lang="en" sz="1000"/>
                        <a:t>riven by its immunology and neuroscience portfolios.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3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Eli Lilly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Develops, manufactures, and sells pharmaceutical products for humans and animals.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Leadership position in the fast-growing obesity and diabetes markets.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Monjuaro &amp; Zepbound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Revenue is highly contingent on GLP-1 drug class.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High Growth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With Eli Lilly’s 2026 Drug Pricing &amp; Access Expansion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Allows medications used to treat obesity and diabetes more </a:t>
                      </a:r>
                      <a:r>
                        <a:rPr lang="en" sz="1000"/>
                        <a:t>accessible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Johnson &amp; Johnson 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Engages in the research and development, and sale of a broad range of products in the healthcare field.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Diverse company that is organized into two business segments: Medicine and MedTech.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Faces ongoing patent cliffs and significant legal/regulatory challenges. 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Modest steady growth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9" name="Google Shape;2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823" y="1256573"/>
            <a:ext cx="790925" cy="7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44" y="2498569"/>
            <a:ext cx="1115400" cy="11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825" y="4013425"/>
            <a:ext cx="607779" cy="6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</a:t>
            </a:r>
            <a:r>
              <a:rPr lang="en" sz="2400"/>
              <a:t>hat makes a pharma company succeed long term? </a:t>
            </a:r>
            <a:endParaRPr sz="2400"/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311700" y="1229975"/>
            <a:ext cx="3999900" cy="3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Char char="●"/>
            </a:pPr>
            <a:r>
              <a:rPr b="1" lang="en" sz="1500">
                <a:solidFill>
                  <a:srgbClr val="0A0A0A"/>
                </a:solidFill>
              </a:rPr>
              <a:t>Robust R&amp;D Capabilities:</a:t>
            </a:r>
            <a:r>
              <a:rPr b="1" lang="en" sz="1500">
                <a:solidFill>
                  <a:srgbClr val="0A0A0A"/>
                </a:solidFill>
                <a:highlight>
                  <a:srgbClr val="FFFFFF"/>
                </a:highlight>
              </a:rPr>
              <a:t> </a:t>
            </a:r>
            <a:r>
              <a:rPr lang="en" sz="1500">
                <a:solidFill>
                  <a:srgbClr val="0A0A0A"/>
                </a:solidFill>
                <a:highlight>
                  <a:srgbClr val="FFFFFF"/>
                </a:highlight>
              </a:rPr>
              <a:t>The ability to develop new drugs to a market that is vital for long-term competitiveness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Char char="●"/>
            </a:pPr>
            <a:r>
              <a:rPr lang="en" sz="1500">
                <a:solidFill>
                  <a:srgbClr val="0A0A0A"/>
                </a:solidFill>
              </a:rPr>
              <a:t>Effective Intellectual Property (IP) Management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Char char="●"/>
            </a:pPr>
            <a:r>
              <a:rPr lang="en" sz="1500">
                <a:solidFill>
                  <a:srgbClr val="0A0A0A"/>
                </a:solidFill>
              </a:rPr>
              <a:t>Strategic Market Access and Commercialization (Sales)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78" name="Google Shape;278;p3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9975"/>
            <a:ext cx="3950925" cy="333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Lilly proper substitute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311700" y="101780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400"/>
              <a:buChar char="●"/>
            </a:pPr>
            <a:r>
              <a:rPr b="1" lang="en">
                <a:solidFill>
                  <a:srgbClr val="0A0A0A"/>
                </a:solidFill>
              </a:rPr>
              <a:t>Robust </a:t>
            </a:r>
            <a:r>
              <a:rPr b="1" lang="en">
                <a:solidFill>
                  <a:srgbClr val="0A0A0A"/>
                </a:solidFill>
              </a:rPr>
              <a:t>R&amp;D Capabilities: </a:t>
            </a:r>
            <a:r>
              <a:rPr lang="en">
                <a:solidFill>
                  <a:srgbClr val="0A0A0A"/>
                </a:solidFill>
                <a:highlight>
                  <a:srgbClr val="FFFFFF"/>
                </a:highlight>
              </a:rPr>
              <a:t>R</a:t>
            </a:r>
            <a:r>
              <a:rPr lang="en">
                <a:solidFill>
                  <a:srgbClr val="0A0A0A"/>
                </a:solidFill>
                <a:highlight>
                  <a:srgbClr val="FFFFFF"/>
                </a:highlight>
              </a:rPr>
              <a:t>anks among top pharma spenders with strong </a:t>
            </a:r>
            <a:r>
              <a:rPr lang="en">
                <a:solidFill>
                  <a:srgbClr val="0A0A0A"/>
                </a:solidFill>
                <a:highlight>
                  <a:srgbClr val="FFFFFF"/>
                </a:highlight>
              </a:rPr>
              <a:t>efficacy in their metabolic drugs.</a:t>
            </a:r>
            <a:endParaRPr>
              <a:solidFill>
                <a:srgbClr val="0A0A0A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Char char="●"/>
            </a:pPr>
            <a:r>
              <a:rPr b="1" lang="en" sz="1500">
                <a:solidFill>
                  <a:srgbClr val="0A0A0A"/>
                </a:solidFill>
              </a:rPr>
              <a:t>Effective Intellectual Property (IP) Management: </a:t>
            </a:r>
            <a:r>
              <a:rPr lang="en" sz="1500">
                <a:solidFill>
                  <a:srgbClr val="0A0A0A"/>
                </a:solidFill>
              </a:rPr>
              <a:t>Eli Lilly’s patent on glp-1 drugs are set to expire 10 years from now </a:t>
            </a:r>
            <a:endParaRPr sz="1500">
              <a:solidFill>
                <a:srgbClr val="0A0A0A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Char char="●"/>
            </a:pPr>
            <a:r>
              <a:rPr b="1" lang="en" sz="1500">
                <a:solidFill>
                  <a:srgbClr val="0A0A0A"/>
                </a:solidFill>
              </a:rPr>
              <a:t>Strategic Market Access and Commercialization (Sales): </a:t>
            </a:r>
            <a:r>
              <a:rPr lang="en" sz="1500">
                <a:solidFill>
                  <a:srgbClr val="0A0A0A"/>
                </a:solidFill>
              </a:rPr>
              <a:t>Price cuts to glp-1 drugs will provide </a:t>
            </a:r>
            <a:r>
              <a:rPr lang="en" sz="1500">
                <a:solidFill>
                  <a:srgbClr val="000000"/>
                </a:solidFill>
              </a:rPr>
              <a:t>access for </a:t>
            </a:r>
            <a:r>
              <a:rPr b="1" lang="en" sz="1500">
                <a:solidFill>
                  <a:srgbClr val="000000"/>
                </a:solidFill>
              </a:rPr>
              <a:t>~</a:t>
            </a:r>
            <a:r>
              <a:rPr lang="en" sz="1500">
                <a:solidFill>
                  <a:srgbClr val="000000"/>
                </a:solidFill>
              </a:rPr>
              <a:t>40 million Americans on government insurance</a:t>
            </a:r>
            <a:r>
              <a:rPr lang="en" sz="1500">
                <a:solidFill>
                  <a:srgbClr val="0A0A0A"/>
                </a:solidFill>
              </a:rPr>
              <a:t>  </a:t>
            </a:r>
            <a:endParaRPr sz="1500">
              <a:solidFill>
                <a:srgbClr val="0A0A0A"/>
              </a:solidFill>
            </a:endParaRPr>
          </a:p>
        </p:txBody>
      </p:sp>
      <p:sp>
        <p:nvSpPr>
          <p:cNvPr id="286" name="Google Shape;286;p3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017800"/>
            <a:ext cx="3999901" cy="26298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8" name="Google Shape;28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3758750"/>
            <a:ext cx="3999900" cy="12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</a:t>
            </a:r>
            <a:r>
              <a:rPr lang="en"/>
              <a:t> DCF</a:t>
            </a: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9813"/>
            <a:ext cx="8839200" cy="31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0"/>
          <p:cNvSpPr txBox="1"/>
          <p:nvPr/>
        </p:nvSpPr>
        <p:spPr>
          <a:xfrm>
            <a:off x="5777100" y="2683775"/>
            <a:ext cx="3055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Current price: $995.45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Current P/FCF - 75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>
            <p:ph type="title"/>
          </p:nvPr>
        </p:nvSpPr>
        <p:spPr>
          <a:xfrm>
            <a:off x="311700" y="2137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Forecasted DCF: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1"/>
          <p:cNvSpPr txBox="1"/>
          <p:nvPr/>
        </p:nvSpPr>
        <p:spPr>
          <a:xfrm>
            <a:off x="909575" y="4040350"/>
            <a:ext cx="6484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Bearish &amp; Bullish &lt; Current market price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Due to P/FCF varies </a:t>
            </a: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lot with the company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75" y="1326300"/>
            <a:ext cx="7324862" cy="258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Selection Philosophy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24418" l="0" r="0" t="25676"/>
          <a:stretch/>
        </p:blipFill>
        <p:spPr>
          <a:xfrm>
            <a:off x="611625" y="1618375"/>
            <a:ext cx="7920749" cy="19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</a:t>
            </a:r>
            <a:r>
              <a:rPr lang="en"/>
              <a:t> for BMY </a:t>
            </a:r>
            <a:endParaRPr/>
          </a:p>
        </p:txBody>
      </p:sp>
      <p:sp>
        <p:nvSpPr>
          <p:cNvPr id="308" name="Google Shape;308;p42"/>
          <p:cNvSpPr txBox="1"/>
          <p:nvPr>
            <p:ph idx="1" type="body"/>
          </p:nvPr>
        </p:nvSpPr>
        <p:spPr>
          <a:xfrm>
            <a:off x="311700" y="1092075"/>
            <a:ext cx="4843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Recommendation:</a:t>
            </a:r>
            <a:r>
              <a:rPr lang="en" sz="2800"/>
              <a:t> </a:t>
            </a:r>
            <a:r>
              <a:rPr b="1" lang="en" sz="2800">
                <a:solidFill>
                  <a:srgbClr val="FF0000"/>
                </a:solidFill>
              </a:rPr>
              <a:t>SELL </a:t>
            </a:r>
            <a:endParaRPr b="1" sz="2800">
              <a:solidFill>
                <a:srgbClr val="FF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Substitute LLY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Why</a:t>
            </a:r>
            <a:r>
              <a:rPr lang="en" sz="2100"/>
              <a:t>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BMY underperforming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LLY long-term growth strategy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309" name="Google Shape;3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900" y="1193200"/>
            <a:ext cx="26265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900" y="2968800"/>
            <a:ext cx="262655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Cencora (COR)</a:t>
            </a:r>
            <a:endParaRPr/>
          </a:p>
        </p:txBody>
      </p:sp>
      <p:sp>
        <p:nvSpPr>
          <p:cNvPr id="316" name="Google Shape;316;p4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Overview, Financial Analysis, DCF Model, Recommendation</a:t>
            </a:r>
            <a:endParaRPr/>
          </a:p>
        </p:txBody>
      </p:sp>
      <p:pic>
        <p:nvPicPr>
          <p:cNvPr id="317" name="Google Shape;317;p43"/>
          <p:cNvPicPr preferRelativeResize="0"/>
          <p:nvPr/>
        </p:nvPicPr>
        <p:blipFill rotWithShape="1">
          <a:blip r:embed="rId3">
            <a:alphaModFix/>
          </a:blip>
          <a:srcRect b="20931" l="0" r="0" t="26450"/>
          <a:stretch/>
        </p:blipFill>
        <p:spPr>
          <a:xfrm>
            <a:off x="4671000" y="1741650"/>
            <a:ext cx="4288574" cy="12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Overview</a:t>
            </a:r>
            <a:endParaRPr/>
          </a:p>
        </p:txBody>
      </p:sp>
      <p:sp>
        <p:nvSpPr>
          <p:cNvPr id="323" name="Google Shape;323;p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Pharmaceuticals distributor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Buy drugs from manufacturers and deliver to hospitals, pharmacies, clinics, etc.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Specialize in specialty pharmaceuticals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GLP-1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Cancer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Cell and gene therapy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Operates one of the largest healthcare logistics networks in the country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Investing over $1 billion in new U.S. distribution centers and infrastructure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Acquired 85% stake in Retina Consultants of America for ~$4.5 billion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Doubling down on </a:t>
            </a:r>
            <a:r>
              <a:rPr lang="en"/>
              <a:t>their</a:t>
            </a:r>
            <a:r>
              <a:rPr lang="en"/>
              <a:t> specialty health care services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Specialty Healthcare Growth Trends</a:t>
            </a:r>
            <a:endParaRPr/>
          </a:p>
        </p:txBody>
      </p:sp>
      <p:sp>
        <p:nvSpPr>
          <p:cNvPr id="329" name="Google Shape;329;p45"/>
          <p:cNvSpPr txBox="1"/>
          <p:nvPr>
            <p:ph idx="1" type="body"/>
          </p:nvPr>
        </p:nvSpPr>
        <p:spPr>
          <a:xfrm>
            <a:off x="6296700" y="1200563"/>
            <a:ext cx="25356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Specialty healthcare is the largest growing sector of healthcare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Over 30% growth from 2024-2025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Expected to over double by 2030</a:t>
            </a:r>
            <a:endParaRPr/>
          </a:p>
        </p:txBody>
      </p:sp>
      <p:pic>
        <p:nvPicPr>
          <p:cNvPr id="330" name="Google Shape;330;p45" title="Screenshot 2025-12-07 1939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29875"/>
            <a:ext cx="5835326" cy="32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36" name="Google Shape;336;p46"/>
          <p:cNvGraphicFramePr/>
          <p:nvPr/>
        </p:nvGraphicFramePr>
        <p:xfrm>
          <a:off x="952500" y="149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{C233EB48-A740-4D3D-8498-8D42837ED716}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Company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Business Focus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Competitive Strengths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Weakness/ Risks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Future Growth Plans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Projected Return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Cencora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Specialty drug-distribution, oncology network services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#1 in specialty drug distribution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Exposure to specialty drug reimbursement changes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Expand in specialty, global logistics, rare disease and cell/gene therapy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15%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McKesson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Broad drug </a:t>
                      </a:r>
                      <a:r>
                        <a:rPr lang="en" sz="900"/>
                        <a:t>distribution</a:t>
                      </a:r>
                      <a:r>
                        <a:rPr lang="en" sz="900"/>
                        <a:t>, oncology networks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Largest market share in overall distribution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Drug pricing, thin margins, litigation risks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Grow in oncology and specialty, invest in data/tech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15%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Cardinal Health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Drug distribution, large medical products segment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Strong hospital supply chain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Low margins, lower market share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Restructure medical segment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7%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DCF</a:t>
            </a:r>
            <a:endParaRPr/>
          </a:p>
        </p:txBody>
      </p:sp>
      <p:sp>
        <p:nvSpPr>
          <p:cNvPr id="342" name="Google Shape;342;p47"/>
          <p:cNvSpPr txBox="1"/>
          <p:nvPr>
            <p:ph idx="1" type="body"/>
          </p:nvPr>
        </p:nvSpPr>
        <p:spPr>
          <a:xfrm>
            <a:off x="253925" y="1137400"/>
            <a:ext cx="2233500" cy="3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Price: $337.64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P/FCF ~21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Average consensus target price: $392 - 16% upside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47" title="Screenshot 2025-12-07 194903.png"/>
          <p:cNvPicPr preferRelativeResize="0"/>
          <p:nvPr/>
        </p:nvPicPr>
        <p:blipFill rotWithShape="1">
          <a:blip r:embed="rId3">
            <a:alphaModFix/>
          </a:blip>
          <a:srcRect b="-3508" l="-2469" r="0" t="0"/>
          <a:stretch/>
        </p:blipFill>
        <p:spPr>
          <a:xfrm>
            <a:off x="2396850" y="1137400"/>
            <a:ext cx="6747149" cy="25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Forecasted DCF (Conservative)</a:t>
            </a:r>
            <a:endParaRPr/>
          </a:p>
        </p:txBody>
      </p:sp>
      <p:sp>
        <p:nvSpPr>
          <p:cNvPr id="349" name="Google Shape;349;p48"/>
          <p:cNvSpPr txBox="1"/>
          <p:nvPr>
            <p:ph idx="1" type="body"/>
          </p:nvPr>
        </p:nvSpPr>
        <p:spPr>
          <a:xfrm>
            <a:off x="253925" y="1137400"/>
            <a:ext cx="2233500" cy="3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Price: $337.64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P/FCF ~21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Average consensus target price: $392 - 16% upside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48" title="Screenshot 2025-12-08 2131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825" y="1170200"/>
            <a:ext cx="6351776" cy="229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 BUY</a:t>
            </a:r>
            <a:endParaRPr/>
          </a:p>
        </p:txBody>
      </p:sp>
      <p:sp>
        <p:nvSpPr>
          <p:cNvPr id="356" name="Google Shape;356;p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recommend to buy Cencora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#1 specialty </a:t>
            </a:r>
            <a:r>
              <a:rPr lang="en"/>
              <a:t>pharmaceuticals</a:t>
            </a:r>
            <a:r>
              <a:rPr lang="en"/>
              <a:t> distributor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Specialty pharmaceuticals are the fastest-growing part of healthcare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Far more </a:t>
            </a:r>
            <a:r>
              <a:rPr lang="en"/>
              <a:t>profitable</a:t>
            </a:r>
            <a:r>
              <a:rPr lang="en"/>
              <a:t> than </a:t>
            </a:r>
            <a:r>
              <a:rPr lang="en"/>
              <a:t>regular</a:t>
            </a:r>
            <a:r>
              <a:rPr lang="en"/>
              <a:t> pharmaceuticals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Best out of competitors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Mckesson has the largest market share but </a:t>
            </a:r>
            <a:r>
              <a:rPr lang="en"/>
              <a:t>their</a:t>
            </a:r>
            <a:r>
              <a:rPr lang="en"/>
              <a:t> margins are razor thin.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While McKesson is shifting to increase </a:t>
            </a:r>
            <a:r>
              <a:rPr lang="en"/>
              <a:t>their</a:t>
            </a:r>
            <a:r>
              <a:rPr lang="en"/>
              <a:t> exposure to specialty drugs, Cencora has already established that hold on the market. If McKesson were to </a:t>
            </a:r>
            <a:r>
              <a:rPr lang="en"/>
              <a:t>overtake</a:t>
            </a:r>
            <a:r>
              <a:rPr lang="en"/>
              <a:t> them in that field, it won’t be until years in the future.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Recommendation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0"/>
          <p:cNvSpPr txBox="1"/>
          <p:nvPr>
            <p:ph idx="1" type="body"/>
          </p:nvPr>
        </p:nvSpPr>
        <p:spPr>
          <a:xfrm>
            <a:off x="311700" y="1229875"/>
            <a:ext cx="2779200" cy="3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Adjustments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BMY (Sell): -3.00%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LLY (Buy): +3.00%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UNH (Sell): -1.50%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COR (Buy): +1.50%</a:t>
            </a:r>
            <a:endParaRPr/>
          </a:p>
        </p:txBody>
      </p:sp>
      <p:sp>
        <p:nvSpPr>
          <p:cNvPr id="363" name="Google Shape;363;p50"/>
          <p:cNvSpPr txBox="1"/>
          <p:nvPr/>
        </p:nvSpPr>
        <p:spPr>
          <a:xfrm>
            <a:off x="3689700" y="1233925"/>
            <a:ext cx="2912400" cy="3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New Overall %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BMY: 1.24%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LLY: 3.00%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UNH: 1.77%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COR: 1.50%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MDT: 2.32%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4294967295" type="body"/>
          </p:nvPr>
        </p:nvSpPr>
        <p:spPr>
          <a:xfrm>
            <a:off x="4323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Forecast FCF 2 Years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6"/>
          <p:cNvSpPr txBox="1"/>
          <p:nvPr>
            <p:ph idx="4294967295" type="body"/>
          </p:nvPr>
        </p:nvSpPr>
        <p:spPr>
          <a:xfrm>
            <a:off x="432350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FCF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As a starting point, we used Bloomberg’s estimate for FCF over the next 2 years as a starting point, then tweaked it depending on what we thought was reasonable</a:t>
            </a:r>
            <a:endParaRPr sz="1600"/>
          </a:p>
        </p:txBody>
      </p:sp>
      <p:sp>
        <p:nvSpPr>
          <p:cNvPr id="107" name="Google Shape;107;p16"/>
          <p:cNvSpPr/>
          <p:nvPr/>
        </p:nvSpPr>
        <p:spPr>
          <a:xfrm>
            <a:off x="3044777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>
            <p:ph idx="4294967295" type="body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Apply FCF Exit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9" name="Google Shape;109;p16"/>
          <p:cNvSpPr txBox="1"/>
          <p:nvPr>
            <p:ph idx="4294967295" type="body"/>
          </p:nvPr>
        </p:nvSpPr>
        <p:spPr>
          <a:xfrm>
            <a:off x="3336146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Efficiency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Instead of trying to forecast 10 years or using a perpetual growth rate, we </a:t>
            </a:r>
            <a:r>
              <a:rPr lang="en" sz="1600"/>
              <a:t>decided</a:t>
            </a:r>
            <a:r>
              <a:rPr lang="en" sz="1600"/>
              <a:t> to use a FCF exit with some P/FCF. This makes the DCF and valuation more efficient </a:t>
            </a:r>
            <a:endParaRPr sz="1600"/>
          </a:p>
        </p:txBody>
      </p:sp>
      <p:sp>
        <p:nvSpPr>
          <p:cNvPr id="110" name="Google Shape;110;p16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>
            <p:ph idx="4294967295" type="body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Discount Everything by WACC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6"/>
          <p:cNvSpPr txBox="1"/>
          <p:nvPr>
            <p:ph idx="4294967295" type="body"/>
          </p:nvPr>
        </p:nvSpPr>
        <p:spPr>
          <a:xfrm>
            <a:off x="6254226" y="2070575"/>
            <a:ext cx="2471700" cy="26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WACC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/>
              <a:t>Because we are only forecasting 2 years, the discount rate doesn’t have too much effect. However, we discounted everything at WACC and did a </a:t>
            </a:r>
            <a:r>
              <a:rPr lang="en" sz="1600"/>
              <a:t>sensitivity table for the FCF exit and the Discount rate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Medtronic (MDT)</a:t>
            </a:r>
            <a:endParaRPr/>
          </a:p>
        </p:txBody>
      </p:sp>
      <p:sp>
        <p:nvSpPr>
          <p:cNvPr id="118" name="Google Shape;118;p17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Overview, Financial Analysis, DCF Model, Recommendation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200" y="1266525"/>
            <a:ext cx="3321350" cy="22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163175" y="1718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MDT SIM Review (Nov)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5" name="Google Shape;125;p18"/>
          <p:cNvGraphicFramePr/>
          <p:nvPr/>
        </p:nvGraphicFramePr>
        <p:xfrm>
          <a:off x="300675" y="209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{C233EB48-A740-4D3D-8498-8D42837ED716}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71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Symbol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Value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Cost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Gain/(Loss)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Weight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MDT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$233,832.60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$177,275.58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</a:rPr>
                        <a:t>($56,557)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2.32%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A0A0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388" y="17445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Medtronic (MDT)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403800" y="936700"/>
            <a:ext cx="83364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MDT is a Global leader in Medical devices, serving cardiovascular,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neuroscience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surgical, and diabetes markets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Primary Sales Channel is typically hospitals, surgical centers, and healthcare providers, not directly to patients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11971"/>
          <a:stretch/>
        </p:blipFill>
        <p:spPr>
          <a:xfrm>
            <a:off x="1618869" y="2454899"/>
            <a:ext cx="5906273" cy="254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Medtronic (MDT) Growth Drivers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403800" y="936700"/>
            <a:ext cx="83364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MDT is a Global leader in Medical devices, serving cardiovascular, neuroscience, surgical, and diabetes markets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Primary Sales Channel is typically hospitals, surgical centers, and healthcare providers, not directly to patients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0" t="11971"/>
          <a:stretch/>
        </p:blipFill>
        <p:spPr>
          <a:xfrm>
            <a:off x="2621012" y="3347425"/>
            <a:ext cx="3901972" cy="1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6270"/>
            <a:ext cx="9144003" cy="483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7" name="Google Shape;147;p21"/>
          <p:cNvGraphicFramePr/>
          <p:nvPr/>
        </p:nvGraphicFramePr>
        <p:xfrm>
          <a:off x="952500" y="110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{C233EB48-A740-4D3D-8498-8D42837ED716}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Company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Core Focus Care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Key Competitive Strengths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Weaknesses/ Risks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Differentiation vs MDT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Valuation/ Growth 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Medtronics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Cardiovascular, Diabetes, Surgical, Monitoring 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Broadest Portfolio, global distribution, strong R&amp;D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Slower Growth vs peers, complex portfolio, regulatory lag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Scale + breadth, not as specialized or fast moving as peers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Among cheaper valuations: reflects a mature diversified business with stable growth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Abbott</a:t>
                      </a:r>
                      <a:r>
                        <a:rPr b="1" lang="en"/>
                        <a:t>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Diagnostics, vascular, structural heart, diabetes 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Large diagnostics business, diversified, strong diabetes tech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Device segment smaller vs MDT. </a:t>
                      </a:r>
                      <a:r>
                        <a:rPr lang="en" sz="900"/>
                        <a:t>Diagnostic</a:t>
                      </a:r>
                      <a:r>
                        <a:rPr lang="en" sz="900"/>
                        <a:t> cyclicality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Diagnostic</a:t>
                      </a:r>
                      <a:r>
                        <a:rPr lang="en" sz="900"/>
                        <a:t> + consumer health strength, less </a:t>
                      </a:r>
                      <a:r>
                        <a:rPr lang="en" sz="900"/>
                        <a:t>reliant</a:t>
                      </a:r>
                      <a:r>
                        <a:rPr lang="en" sz="900"/>
                        <a:t> on implantables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Higher valuation/ growth then ABT: reflects higher expectations for diagnostics/ </a:t>
                      </a:r>
                      <a:r>
                        <a:rPr lang="en" sz="900"/>
                        <a:t>product</a:t>
                      </a:r>
                      <a:r>
                        <a:rPr lang="en" sz="900"/>
                        <a:t> base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Boston Scientific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Interventional cardiology, peripheral, neuromodulation, endoscopy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Fast innovator, strong M&amp;A execution, high growth areas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Smaller scale, less diversified, some categories highly competitive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Focused procedural specialist, more agile than MDT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Growth narrative due to higher expected procedural growth, innovations, and M&amp;A potential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