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9f5e487983_3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9f5e487983_3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9f5e487983_3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9f5e487983_3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9f5e48798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9f5e48798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9f91bb880a_3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9f91bb880a_3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9f91bb880a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9f91bb880a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9f91bb880a_3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9f91bb880a_3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9f91bb880a_3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9f91bb880a_3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9f91bb880a_3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9f91bb880a_3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9f91bb880a_3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9f91bb880a_3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9f91bb880a_3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9f91bb880a_3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9f91bb880a_3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9f91bb880a_3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9f91bb880a_3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9f91bb880a_3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9f5e487983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9f5e487983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9f5e487983_8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9f5e487983_8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9f5e487983_8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9f5e487983_8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9ffff14b9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9ffff14b9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9ffff14b9a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9ffff14b9a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9ffff14b9a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9ffff14b9a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9f9ed134ee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9f9ed134e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9f9ed134ee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9f9ed134ee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9f9ed134ee_2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9f9ed134ee_2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9f5e48798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9f5e48798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9f9ed134ee_2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9f9ed134ee_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9f9ed134ee_2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9f9ed134ee_2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9f91bb880a_3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9f91bb880a_3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9f9ed134e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9f9ed134e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9f9ed134ee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9f9ed134e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9f9ed134ee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9f9ed134ee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9f9ed134ee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9f9ed134ee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9f9ed134ee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9f9ed134ee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9f9ed134ee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9f9ed134ee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9f9ed134ee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9f9ed134ee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9f5e487983_3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9f5e487983_3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9f9ed134ee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9f9ed134ee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9f9ed134e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9f9ed134e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9f9ed134ee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9f9ed134ee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9f9ed134ee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9f9ed134ee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9f91bb880a_3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9f91bb880a_3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9ffff14b9a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9ffff14b9a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9f91bb880a_3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9f91bb880a_3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9f5e48798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9f5e48798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9f5e487983_3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9f5e487983_3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9f5e487983_3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9f5e487983_3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9f5e487983_3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9f5e487983_3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9f5e48798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9f5e48798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hyperlink" Target="https://finance.yahoo.com/sectors/healthcare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finance.yahoo.com/sectors/healthcare/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5" Type="http://schemas.openxmlformats.org/officeDocument/2006/relationships/image" Target="../media/image2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4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png"/><Relationship Id="rId4" Type="http://schemas.openxmlformats.org/officeDocument/2006/relationships/image" Target="../media/image43.png"/><Relationship Id="rId5" Type="http://schemas.openxmlformats.org/officeDocument/2006/relationships/image" Target="../media/image3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Relationship Id="rId4" Type="http://schemas.openxmlformats.org/officeDocument/2006/relationships/image" Target="../media/image38.png"/><Relationship Id="rId5" Type="http://schemas.openxmlformats.org/officeDocument/2006/relationships/image" Target="../media/image3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4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2.png"/><Relationship Id="rId4" Type="http://schemas.openxmlformats.org/officeDocument/2006/relationships/image" Target="../media/image45.png"/><Relationship Id="rId5" Type="http://schemas.openxmlformats.org/officeDocument/2006/relationships/image" Target="../media/image4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png"/><Relationship Id="rId4" Type="http://schemas.openxmlformats.org/officeDocument/2006/relationships/image" Target="../media/image32.png"/><Relationship Id="rId5" Type="http://schemas.openxmlformats.org/officeDocument/2006/relationships/image" Target="../media/image4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Healthcare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Vik Visurakapalli, Adrian Tucker, Benjamin Ye, Pranav Vallam, Tyler Winzeler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Drivers in the current market: Medicaid</a:t>
            </a:r>
            <a:endParaRPr/>
          </a:p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0" y="1152463"/>
            <a:ext cx="2834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b="1" lang="en" sz="1500">
                <a:solidFill>
                  <a:schemeClr val="dk1"/>
                </a:solidFill>
              </a:rPr>
              <a:t>Medicaid </a:t>
            </a:r>
            <a:r>
              <a:rPr lang="en" sz="1500">
                <a:solidFill>
                  <a:schemeClr val="dk1"/>
                </a:solidFill>
              </a:rPr>
              <a:t>- Joint federal and state program in the United States that provides health coverage to millions of Americans with limited income and resources.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One Big Beautiful Bill Act- Put in place to cut federal spending 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21" name="Google Shape;121;p2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3275" y="1017725"/>
            <a:ext cx="6059926" cy="393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Drivers in the current market: Medicaid Cont.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3"/>
          <p:cNvSpPr txBox="1"/>
          <p:nvPr>
            <p:ph idx="1" type="body"/>
          </p:nvPr>
        </p:nvSpPr>
        <p:spPr>
          <a:xfrm>
            <a:off x="311700" y="1152475"/>
            <a:ext cx="228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1395">
                <a:solidFill>
                  <a:schemeClr val="dk1"/>
                </a:solidFill>
              </a:rPr>
              <a:t>State budget </a:t>
            </a:r>
            <a:r>
              <a:rPr lang="en" sz="1395">
                <a:solidFill>
                  <a:schemeClr val="dk1"/>
                </a:solidFill>
              </a:rPr>
              <a:t>- Major budget shortfall leads states cutting benefits </a:t>
            </a:r>
            <a:endParaRPr sz="139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b="1" lang="en" sz="1395">
                <a:solidFill>
                  <a:schemeClr val="dk1"/>
                </a:solidFill>
              </a:rPr>
              <a:t>Healthcare providers</a:t>
            </a:r>
            <a:r>
              <a:rPr lang="en" sz="1395">
                <a:solidFill>
                  <a:schemeClr val="dk1"/>
                </a:solidFill>
              </a:rPr>
              <a:t> - Inc. cost for health insurance </a:t>
            </a:r>
            <a:endParaRPr sz="139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b="1" lang="en" sz="1395">
                <a:solidFill>
                  <a:schemeClr val="dk1"/>
                </a:solidFill>
              </a:rPr>
              <a:t>Beneficiary </a:t>
            </a:r>
            <a:r>
              <a:rPr lang="en" sz="1395">
                <a:solidFill>
                  <a:schemeClr val="dk1"/>
                </a:solidFill>
              </a:rPr>
              <a:t>- Children, people with disabilities, individuals with mental health conditions, and low-income adults in rural areas are expected to be disproportionately affected.</a:t>
            </a:r>
            <a:endParaRPr sz="1395">
              <a:solidFill>
                <a:schemeClr val="dk1"/>
              </a:solidFill>
            </a:endParaRPr>
          </a:p>
        </p:txBody>
      </p:sp>
      <p:sp>
        <p:nvSpPr>
          <p:cNvPr id="129" name="Google Shape;129;p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900" y="997025"/>
            <a:ext cx="6124976" cy="372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284700" y="374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263" y="888875"/>
            <a:ext cx="8303473" cy="375887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605925" y="4647750"/>
            <a:ext cx="4806900" cy="4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https://finance.yahoo.com/sectors/healthcare/</a:t>
            </a:r>
            <a:r>
              <a:rPr lang="en"/>
              <a:t> 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>
            <p:ph type="ctrTitle"/>
          </p:nvPr>
        </p:nvSpPr>
        <p:spPr>
          <a:xfrm>
            <a:off x="311700" y="2074425"/>
            <a:ext cx="8520600" cy="85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Analysis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Industry Life Cycle: Mature Innovation</a:t>
            </a:r>
            <a:endParaRPr/>
          </a:p>
        </p:txBody>
      </p:sp>
      <p:sp>
        <p:nvSpPr>
          <p:cNvPr id="148" name="Google Shape;148;p26"/>
          <p:cNvSpPr txBox="1"/>
          <p:nvPr>
            <p:ph idx="1" type="body"/>
          </p:nvPr>
        </p:nvSpPr>
        <p:spPr>
          <a:xfrm>
            <a:off x="311700" y="1152475"/>
            <a:ext cx="5077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Established Leaders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McKesson, Johnson &amp; Johnson, and UnitedHealthcare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Slow, stable growth 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Robust cash flows.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Innovation Pockets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R&amp;D departments = high-growth sub-sectors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AI Integration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49" name="Google Shape;1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7675" y="1361400"/>
            <a:ext cx="3449701" cy="242070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/>
          <p:nvPr/>
        </p:nvSpPr>
        <p:spPr>
          <a:xfrm rot="10800000">
            <a:off x="7526175" y="2014550"/>
            <a:ext cx="414300" cy="8283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9900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How will your projections be influenced by the US economy? </a:t>
            </a:r>
            <a:endParaRPr sz="1800"/>
          </a:p>
        </p:txBody>
      </p:sp>
      <p:sp>
        <p:nvSpPr>
          <p:cNvPr id="156" name="Google Shape;156;p27"/>
          <p:cNvSpPr txBox="1"/>
          <p:nvPr>
            <p:ph idx="1" type="body"/>
          </p:nvPr>
        </p:nvSpPr>
        <p:spPr>
          <a:xfrm>
            <a:off x="311700" y="1152475"/>
            <a:ext cx="5683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Needs-based demand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Defensive industry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“Can’t go anywhere without healthcare”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Recession Scenario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Unemployment = shifts from employer-sponsored private insurance to gov. programs 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Gov. = lower reimbursement rates = compressed margins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Strong Economy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Expanded private insurance coverage.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Higher reimbursement rates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revenue growth and operational efficiency.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400"/>
              </a:spcBef>
              <a:spcAft>
                <a:spcPts val="4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57" name="Google Shape;157;p27"/>
          <p:cNvPicPr preferRelativeResize="0"/>
          <p:nvPr/>
        </p:nvPicPr>
        <p:blipFill rotWithShape="1">
          <a:blip r:embed="rId3">
            <a:alphaModFix/>
          </a:blip>
          <a:srcRect b="0" l="20972" r="26173" t="0"/>
          <a:stretch/>
        </p:blipFill>
        <p:spPr>
          <a:xfrm>
            <a:off x="5937525" y="1152475"/>
            <a:ext cx="3024476" cy="381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How will your projections be influenced by foreign economies?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8"/>
          <p:cNvSpPr txBox="1"/>
          <p:nvPr>
            <p:ph idx="1" type="body"/>
          </p:nvPr>
        </p:nvSpPr>
        <p:spPr>
          <a:xfrm>
            <a:off x="311700" y="1152475"/>
            <a:ext cx="465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Who even has global exposure?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Pharmaceuticals &amp; Medical Devices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Ex.) Eli Lilly &amp; Intuitive Surgical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What are the risks?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Currency risks (Forex)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Changes in regulatory environment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Trade tensions/ supply chain pressures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4" name="Google Shape;1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5575" y="1017725"/>
            <a:ext cx="3901801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/>
              <a:t>Supply Dynamics: Constraints &amp; Expansion</a:t>
            </a:r>
            <a:endParaRPr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70" name="Google Shape;170;p29"/>
          <p:cNvSpPr txBox="1"/>
          <p:nvPr>
            <p:ph idx="1" type="body"/>
          </p:nvPr>
        </p:nvSpPr>
        <p:spPr>
          <a:xfrm>
            <a:off x="311700" y="1152475"/>
            <a:ext cx="5673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Labor Shortage Crisis (Constraint)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Structural shortfalls in physicians, nurses, and technicians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Scarcity drives up operational costs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Constraints</a:t>
            </a:r>
            <a:r>
              <a:rPr lang="en" sz="1400">
                <a:solidFill>
                  <a:schemeClr val="dk1"/>
                </a:solidFill>
              </a:rPr>
              <a:t> capacity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High-Cost Inputs (Constraint) 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Specialized labor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Sustained R&amp;D investments to develop new drugs and devices.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Manufacturing Capacity Race (Expansion) 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Breakthrough drugs (GLP-1)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Demand&gt; Supply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Heavy investment into manufacturing plants.</a:t>
            </a:r>
            <a:endParaRPr b="1" sz="1400">
              <a:solidFill>
                <a:schemeClr val="dk1"/>
              </a:solidFill>
            </a:endParaRPr>
          </a:p>
        </p:txBody>
      </p:sp>
      <p:pic>
        <p:nvPicPr>
          <p:cNvPr id="171" name="Google Shape;171;p29"/>
          <p:cNvPicPr preferRelativeResize="0"/>
          <p:nvPr/>
        </p:nvPicPr>
        <p:blipFill rotWithShape="1">
          <a:blip r:embed="rId3">
            <a:alphaModFix/>
          </a:blip>
          <a:srcRect b="3772" l="13587" r="13711" t="0"/>
          <a:stretch/>
        </p:blipFill>
        <p:spPr>
          <a:xfrm>
            <a:off x="6422350" y="1751163"/>
            <a:ext cx="2409950" cy="216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" sz="2300"/>
              <a:t>Porter’s 5 Forces</a:t>
            </a:r>
            <a:endParaRPr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77" name="Google Shape;177;p30"/>
          <p:cNvSpPr txBox="1"/>
          <p:nvPr>
            <p:ph idx="1" type="body"/>
          </p:nvPr>
        </p:nvSpPr>
        <p:spPr>
          <a:xfrm>
            <a:off x="311700" y="1152475"/>
            <a:ext cx="36648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Threat of New Entrants - LOW 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FDA approval = 10+ years &amp; Billions of $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Strength of Suppliers - HIGH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Specialized labor = high bargaining power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Patented products = high bargaining power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Strength of Buyers - HIGH 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Large insurers and hospital networks negotiate pricing aggressively 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178" name="Google Shape;178;p30"/>
          <p:cNvSpPr txBox="1"/>
          <p:nvPr>
            <p:ph idx="1" type="body"/>
          </p:nvPr>
        </p:nvSpPr>
        <p:spPr>
          <a:xfrm>
            <a:off x="4446325" y="1152475"/>
            <a:ext cx="44319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Rivalry Among Existing Competitors - HIGH 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Healthcare - Race to digitize operations (telehealth)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Pharma/</a:t>
            </a:r>
            <a:r>
              <a:rPr lang="en" sz="1400">
                <a:solidFill>
                  <a:schemeClr val="dk1"/>
                </a:solidFill>
              </a:rPr>
              <a:t>Biotech</a:t>
            </a:r>
            <a:r>
              <a:rPr lang="en" sz="1400">
                <a:solidFill>
                  <a:schemeClr val="dk1"/>
                </a:solidFill>
              </a:rPr>
              <a:t> = R&amp;D race for new drugs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Threat of Substitutes - LOW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No “substitute” for chemotherapy, </a:t>
            </a:r>
            <a:r>
              <a:rPr lang="en" sz="1400">
                <a:solidFill>
                  <a:schemeClr val="dk1"/>
                </a:solidFill>
              </a:rPr>
              <a:t>transplants</a:t>
            </a:r>
            <a:r>
              <a:rPr lang="en" sz="1400">
                <a:solidFill>
                  <a:schemeClr val="dk1"/>
                </a:solidFill>
              </a:rPr>
              <a:t>, healing broken bones etc.)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Only form of substitution is generic drugs after a patent expires. 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Claritin/Zyrtec -&gt; Allergy tablets) 	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Factors driving growth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84" name="Google Shape;184;p31"/>
          <p:cNvSpPr txBox="1"/>
          <p:nvPr>
            <p:ph idx="1" type="body"/>
          </p:nvPr>
        </p:nvSpPr>
        <p:spPr>
          <a:xfrm>
            <a:off x="311700" y="1152475"/>
            <a:ext cx="387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The Silver Tsunami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2040 - 80 million &gt; 65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Chronic Diseases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Diabetes, obesity, </a:t>
            </a:r>
            <a:r>
              <a:rPr lang="en">
                <a:solidFill>
                  <a:schemeClr val="dk1"/>
                </a:solidFill>
              </a:rPr>
              <a:t>cardiovascular</a:t>
            </a:r>
            <a:r>
              <a:rPr lang="en">
                <a:solidFill>
                  <a:schemeClr val="dk1"/>
                </a:solidFill>
              </a:rPr>
              <a:t> disease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Sustained demand for meds, devices, and ongoing care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GLP -1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5" name="Google Shape;185;p31"/>
          <p:cNvSpPr txBox="1"/>
          <p:nvPr>
            <p:ph idx="1" type="body"/>
          </p:nvPr>
        </p:nvSpPr>
        <p:spPr>
          <a:xfrm>
            <a:off x="4640000" y="1152475"/>
            <a:ext cx="4638000" cy="32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Regulation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Constantly changing landscape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Ex.) OBBBA -&gt; reduced federal spending &amp; tighter eligibility reqs.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Technological Innovation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AI-powered diagnostics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Robotic surgery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Telehealth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0" y="2074425"/>
            <a:ext cx="8520600" cy="85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/>
          <p:nvPr>
            <p:ph type="ctrTitle"/>
          </p:nvPr>
        </p:nvSpPr>
        <p:spPr>
          <a:xfrm>
            <a:off x="311700" y="2074425"/>
            <a:ext cx="8520600" cy="85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Economic Analysis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/>
          <p:nvPr>
            <p:ph type="title"/>
          </p:nvPr>
        </p:nvSpPr>
        <p:spPr>
          <a:xfrm>
            <a:off x="209500" y="566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Economic Analysis</a:t>
            </a:r>
            <a:endParaRPr/>
          </a:p>
        </p:txBody>
      </p:sp>
      <p:sp>
        <p:nvSpPr>
          <p:cNvPr id="196" name="Google Shape;196;p33"/>
          <p:cNvSpPr txBox="1"/>
          <p:nvPr>
            <p:ph idx="1" type="body"/>
          </p:nvPr>
        </p:nvSpPr>
        <p:spPr>
          <a:xfrm>
            <a:off x="355475" y="1017725"/>
            <a:ext cx="2719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U.S. </a:t>
            </a:r>
            <a:r>
              <a:rPr b="1" lang="en" sz="1400">
                <a:solidFill>
                  <a:schemeClr val="dk1"/>
                </a:solidFill>
              </a:rPr>
              <a:t>65+ population</a:t>
            </a:r>
            <a:r>
              <a:rPr lang="en" sz="1400">
                <a:solidFill>
                  <a:schemeClr val="dk1"/>
                </a:solidFill>
              </a:rPr>
              <a:t> rising steadily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Long-term structural demand</a:t>
            </a:r>
            <a:r>
              <a:rPr lang="en" sz="1400">
                <a:solidFill>
                  <a:schemeClr val="dk1"/>
                </a:solidFill>
              </a:rPr>
              <a:t>, not economic-cycle dependent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Supports </a:t>
            </a:r>
            <a:r>
              <a:rPr b="1" lang="en" sz="1400">
                <a:solidFill>
                  <a:schemeClr val="dk1"/>
                </a:solidFill>
              </a:rPr>
              <a:t>consistent revenue growth</a:t>
            </a:r>
            <a:r>
              <a:rPr lang="en" sz="1400">
                <a:solidFill>
                  <a:schemeClr val="dk1"/>
                </a:solidFill>
              </a:rPr>
              <a:t> for healthcare providers &amp; pharma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Demographic tailwind → </a:t>
            </a:r>
            <a:r>
              <a:rPr b="1" lang="en" sz="1400">
                <a:solidFill>
                  <a:schemeClr val="dk1"/>
                </a:solidFill>
              </a:rPr>
              <a:t>stable, defensive sector performance</a:t>
            </a:r>
            <a:endParaRPr sz="2025">
              <a:solidFill>
                <a:schemeClr val="dk1"/>
              </a:solidFill>
            </a:endParaRPr>
          </a:p>
        </p:txBody>
      </p:sp>
      <p:pic>
        <p:nvPicPr>
          <p:cNvPr id="197" name="Google Shape;19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3700" y="162325"/>
            <a:ext cx="4942400" cy="481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 txBox="1"/>
          <p:nvPr>
            <p:ph type="title"/>
          </p:nvPr>
        </p:nvSpPr>
        <p:spPr>
          <a:xfrm>
            <a:off x="78125" y="659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Economic Analysis</a:t>
            </a:r>
            <a:endParaRPr/>
          </a:p>
        </p:txBody>
      </p:sp>
      <p:sp>
        <p:nvSpPr>
          <p:cNvPr id="203" name="Google Shape;203;p34"/>
          <p:cNvSpPr txBox="1"/>
          <p:nvPr>
            <p:ph idx="1" type="body"/>
          </p:nvPr>
        </p:nvSpPr>
        <p:spPr>
          <a:xfrm>
            <a:off x="48650" y="1152475"/>
            <a:ext cx="274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045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9"/>
              <a:buChar char="●"/>
            </a:pPr>
            <a:r>
              <a:rPr lang="en" sz="1289">
                <a:solidFill>
                  <a:schemeClr val="dk1"/>
                </a:solidFill>
              </a:rPr>
              <a:t>U.S. health spending ≈ 17-19% of GDP → among largest economic sectors</a:t>
            </a:r>
            <a:br>
              <a:rPr lang="en" sz="1289">
                <a:solidFill>
                  <a:schemeClr val="dk1"/>
                </a:solidFill>
              </a:rPr>
            </a:br>
            <a:endParaRPr sz="1289">
              <a:solidFill>
                <a:schemeClr val="dk1"/>
              </a:solidFill>
            </a:endParaRPr>
          </a:p>
          <a:p>
            <a:pPr indent="-31045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9"/>
              <a:buChar char="●"/>
            </a:pPr>
            <a:r>
              <a:rPr lang="en" sz="1289">
                <a:solidFill>
                  <a:schemeClr val="dk1"/>
                </a:solidFill>
              </a:rPr>
              <a:t>Spending growth relatively steady, less tied to short-term economic cycles</a:t>
            </a:r>
            <a:br>
              <a:rPr lang="en" sz="1289">
                <a:solidFill>
                  <a:schemeClr val="dk1"/>
                </a:solidFill>
              </a:rPr>
            </a:br>
            <a:endParaRPr sz="1289">
              <a:solidFill>
                <a:schemeClr val="dk1"/>
              </a:solidFill>
            </a:endParaRPr>
          </a:p>
          <a:p>
            <a:pPr indent="-31045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9"/>
              <a:buChar char="●"/>
            </a:pPr>
            <a:r>
              <a:rPr lang="en" sz="1289">
                <a:solidFill>
                  <a:schemeClr val="dk1"/>
                </a:solidFill>
              </a:rPr>
              <a:t>Government programs (Medicare + Medicaid) form a </a:t>
            </a:r>
            <a:r>
              <a:rPr b="1" lang="en" sz="1289">
                <a:solidFill>
                  <a:schemeClr val="dk1"/>
                </a:solidFill>
              </a:rPr>
              <a:t>stable funding base</a:t>
            </a:r>
            <a:br>
              <a:rPr b="1" lang="en" sz="1289">
                <a:solidFill>
                  <a:schemeClr val="dk1"/>
                </a:solidFill>
              </a:rPr>
            </a:br>
            <a:endParaRPr b="1" sz="1289">
              <a:solidFill>
                <a:schemeClr val="dk1"/>
              </a:solidFill>
            </a:endParaRPr>
          </a:p>
          <a:p>
            <a:pPr indent="-310457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9"/>
              <a:buChar char="●"/>
            </a:pPr>
            <a:r>
              <a:rPr lang="en" sz="1289">
                <a:solidFill>
                  <a:schemeClr val="dk1"/>
                </a:solidFill>
              </a:rPr>
              <a:t>High sector share + stable funding → </a:t>
            </a:r>
            <a:r>
              <a:rPr b="1" lang="en" sz="1289">
                <a:solidFill>
                  <a:schemeClr val="dk1"/>
                </a:solidFill>
              </a:rPr>
              <a:t>defensive profile</a:t>
            </a:r>
            <a:r>
              <a:rPr lang="en" sz="1289">
                <a:solidFill>
                  <a:schemeClr val="dk1"/>
                </a:solidFill>
              </a:rPr>
              <a:t>, but also </a:t>
            </a:r>
            <a:r>
              <a:rPr b="1" lang="en" sz="1289">
                <a:solidFill>
                  <a:schemeClr val="dk1"/>
                </a:solidFill>
              </a:rPr>
              <a:t>policy risk</a:t>
            </a:r>
            <a:endParaRPr sz="1689"/>
          </a:p>
        </p:txBody>
      </p:sp>
      <p:pic>
        <p:nvPicPr>
          <p:cNvPr id="204" name="Google Shape;20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3050" y="993400"/>
            <a:ext cx="5649918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/>
          <p:nvPr>
            <p:ph type="title"/>
          </p:nvPr>
        </p:nvSpPr>
        <p:spPr>
          <a:xfrm>
            <a:off x="68400" y="561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Economic Analysis - Correlation</a:t>
            </a:r>
            <a:endParaRPr/>
          </a:p>
        </p:txBody>
      </p:sp>
      <p:sp>
        <p:nvSpPr>
          <p:cNvPr id="210" name="Google Shape;210;p35"/>
          <p:cNvSpPr txBox="1"/>
          <p:nvPr>
            <p:ph idx="1" type="body"/>
          </p:nvPr>
        </p:nvSpPr>
        <p:spPr>
          <a:xfrm>
            <a:off x="243525" y="1134500"/>
            <a:ext cx="2136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XLV correlation ~0.63 → </a:t>
            </a:r>
            <a:r>
              <a:rPr b="1" lang="en" sz="1500">
                <a:solidFill>
                  <a:schemeClr val="dk1"/>
                </a:solidFill>
              </a:rPr>
              <a:t>partial diversification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</a:rPr>
              <a:t>Lower correlation in stable periods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</a:rPr>
              <a:t>Spike in 2020</a:t>
            </a:r>
            <a:r>
              <a:rPr lang="en" sz="1500">
                <a:solidFill>
                  <a:schemeClr val="dk1"/>
                </a:solidFill>
              </a:rPr>
              <a:t> (COVID shock)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Healthcare: </a:t>
            </a:r>
            <a:r>
              <a:rPr b="1" lang="en" sz="1500">
                <a:solidFill>
                  <a:schemeClr val="dk1"/>
                </a:solidFill>
              </a:rPr>
              <a:t>defensive, less cyclical, demand resilient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211" name="Google Shape;2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9525" y="1243976"/>
            <a:ext cx="6599576" cy="356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5"/>
          <p:cNvSpPr txBox="1"/>
          <p:nvPr/>
        </p:nvSpPr>
        <p:spPr>
          <a:xfrm>
            <a:off x="2379525" y="879600"/>
            <a:ext cx="672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Correlation between Healthcare (XLV) and the market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3" name="Google Shape;213;p35"/>
          <p:cNvSpPr txBox="1"/>
          <p:nvPr>
            <p:ph idx="1" type="body"/>
          </p:nvPr>
        </p:nvSpPr>
        <p:spPr>
          <a:xfrm>
            <a:off x="2743325" y="4706600"/>
            <a:ext cx="5934300" cy="4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/>
              <a:t>Source: </a:t>
            </a:r>
            <a:r>
              <a:rPr lang="en" sz="1300"/>
              <a:t>https://www.portfoliovisualizer.com/asset-correlations#analysisResults</a:t>
            </a:r>
            <a:endParaRPr sz="13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6"/>
          <p:cNvSpPr txBox="1"/>
          <p:nvPr>
            <p:ph type="title"/>
          </p:nvPr>
        </p:nvSpPr>
        <p:spPr>
          <a:xfrm>
            <a:off x="277650" y="560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Economic Analysis - Where we are right now</a:t>
            </a:r>
            <a:endParaRPr/>
          </a:p>
        </p:txBody>
      </p:sp>
      <p:sp>
        <p:nvSpPr>
          <p:cNvPr id="219" name="Google Shape;219;p36"/>
          <p:cNvSpPr txBox="1"/>
          <p:nvPr>
            <p:ph idx="1" type="body"/>
          </p:nvPr>
        </p:nvSpPr>
        <p:spPr>
          <a:xfrm>
            <a:off x="107325" y="1240075"/>
            <a:ext cx="3094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Durable goods high but leveling off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Growth slowing, still positive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Signals </a:t>
            </a:r>
            <a:r>
              <a:rPr b="1" lang="en" sz="1900">
                <a:solidFill>
                  <a:schemeClr val="dk1"/>
                </a:solidFill>
              </a:rPr>
              <a:t>late-expansion </a:t>
            </a:r>
            <a:r>
              <a:rPr b="1" lang="en" sz="1900">
                <a:solidFill>
                  <a:schemeClr val="dk1"/>
                </a:solidFill>
              </a:rPr>
              <a:t>/ near-peak</a:t>
            </a:r>
            <a:r>
              <a:rPr lang="en" sz="1900">
                <a:solidFill>
                  <a:schemeClr val="dk1"/>
                </a:solidFill>
              </a:rPr>
              <a:t> </a:t>
            </a:r>
            <a:r>
              <a:rPr lang="en" sz="1900">
                <a:solidFill>
                  <a:schemeClr val="dk1"/>
                </a:solidFill>
              </a:rPr>
              <a:t>economy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3825" y="1133025"/>
            <a:ext cx="5586325" cy="2939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 txBox="1"/>
          <p:nvPr>
            <p:ph type="title"/>
          </p:nvPr>
        </p:nvSpPr>
        <p:spPr>
          <a:xfrm>
            <a:off x="311700" y="537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Stable Credit Spreads Signal No Recession</a:t>
            </a:r>
            <a:endParaRPr/>
          </a:p>
        </p:txBody>
      </p:sp>
      <p:sp>
        <p:nvSpPr>
          <p:cNvPr id="226" name="Google Shape;226;p37"/>
          <p:cNvSpPr txBox="1"/>
          <p:nvPr>
            <p:ph idx="1" type="body"/>
          </p:nvPr>
        </p:nvSpPr>
        <p:spPr>
          <a:xfrm>
            <a:off x="311700" y="1152475"/>
            <a:ext cx="2243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High-yield credit spreads remain </a:t>
            </a:r>
            <a:r>
              <a:rPr b="1" lang="en" sz="1400">
                <a:solidFill>
                  <a:schemeClr val="dk1"/>
                </a:solidFill>
              </a:rPr>
              <a:t>low / normal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Indicates </a:t>
            </a:r>
            <a:r>
              <a:rPr b="1" lang="en" sz="1400">
                <a:solidFill>
                  <a:schemeClr val="dk1"/>
                </a:solidFill>
              </a:rPr>
              <a:t>limited financial stress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The credit markets still functioning smoothly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Typical of </a:t>
            </a:r>
            <a:r>
              <a:rPr b="1" lang="en" sz="1400">
                <a:solidFill>
                  <a:schemeClr val="dk1"/>
                </a:solidFill>
              </a:rPr>
              <a:t>late-expansion phase, </a:t>
            </a:r>
            <a:r>
              <a:rPr lang="en" sz="1400">
                <a:solidFill>
                  <a:schemeClr val="dk1"/>
                </a:solidFill>
              </a:rPr>
              <a:t>not recession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227" name="Google Shape;22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4900" y="1152475"/>
            <a:ext cx="5798750" cy="32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/>
          <p:nvPr>
            <p:ph type="title"/>
          </p:nvPr>
        </p:nvSpPr>
        <p:spPr>
          <a:xfrm>
            <a:off x="311700" y="513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Inflation Cooling, But Still Not Low</a:t>
            </a:r>
            <a:endParaRPr/>
          </a:p>
        </p:txBody>
      </p:sp>
      <p:sp>
        <p:nvSpPr>
          <p:cNvPr id="233" name="Google Shape;233;p38"/>
          <p:cNvSpPr txBox="1"/>
          <p:nvPr>
            <p:ph idx="1" type="body"/>
          </p:nvPr>
        </p:nvSpPr>
        <p:spPr>
          <a:xfrm>
            <a:off x="311700" y="1152475"/>
            <a:ext cx="2306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Inflation has dropped a lot from the peak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Still </a:t>
            </a:r>
            <a:r>
              <a:rPr b="1" lang="en" sz="1500">
                <a:solidFill>
                  <a:schemeClr val="dk1"/>
                </a:solidFill>
              </a:rPr>
              <a:t>above</a:t>
            </a:r>
            <a:r>
              <a:rPr lang="en" sz="1500">
                <a:solidFill>
                  <a:schemeClr val="dk1"/>
                </a:solidFill>
              </a:rPr>
              <a:t> the Fed’s target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Healthcare demand stays steady, but companies have </a:t>
            </a:r>
            <a:r>
              <a:rPr b="1" lang="en" sz="1500">
                <a:solidFill>
                  <a:schemeClr val="dk1"/>
                </a:solidFill>
              </a:rPr>
              <a:t>very different performance</a:t>
            </a:r>
            <a:endParaRPr b="1" sz="1500">
              <a:solidFill>
                <a:schemeClr val="dk1"/>
              </a:solidFill>
            </a:endParaRPr>
          </a:p>
        </p:txBody>
      </p:sp>
      <p:pic>
        <p:nvPicPr>
          <p:cNvPr id="234" name="Google Shape;23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9950" y="1296650"/>
            <a:ext cx="6221100" cy="2859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 txBox="1"/>
          <p:nvPr>
            <p:ph type="ctrTitle"/>
          </p:nvPr>
        </p:nvSpPr>
        <p:spPr>
          <a:xfrm>
            <a:off x="311700" y="2074425"/>
            <a:ext cx="8520600" cy="85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Financial Analysis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Gross Margin %</a:t>
            </a:r>
            <a:endParaRPr/>
          </a:p>
        </p:txBody>
      </p:sp>
      <p:sp>
        <p:nvSpPr>
          <p:cNvPr id="245" name="Google Shape;245;p40"/>
          <p:cNvSpPr txBox="1"/>
          <p:nvPr/>
        </p:nvSpPr>
        <p:spPr>
          <a:xfrm>
            <a:off x="5998725" y="1163275"/>
            <a:ext cx="2958900" cy="3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Biotech: Extremely High margins, Been on a decline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Pharma: Stable at around 68-70%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Facilities</a:t>
            </a:r>
            <a:r>
              <a:rPr lang="en" sz="1800">
                <a:solidFill>
                  <a:schemeClr val="dk2"/>
                </a:solidFill>
              </a:rPr>
              <a:t>: Dropped from 55% to 35% (2022) and then spiked to 90% (2023)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Supplies: Recent drop from 68% to 50%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46" name="Google Shape;24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50" y="1343300"/>
            <a:ext cx="5693925" cy="2646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EBIT Margin %</a:t>
            </a:r>
            <a:endParaRPr/>
          </a:p>
        </p:txBody>
      </p:sp>
      <p:pic>
        <p:nvPicPr>
          <p:cNvPr id="252" name="Google Shape;25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05350"/>
            <a:ext cx="5292125" cy="3399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1"/>
          <p:cNvSpPr txBox="1"/>
          <p:nvPr/>
        </p:nvSpPr>
        <p:spPr>
          <a:xfrm>
            <a:off x="5694725" y="960600"/>
            <a:ext cx="3408900" cy="36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Biotech: Has been negative for a while. Rapid increase in recent years.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Pharma: Has been volatile lately with spikes up to 27% and drops to around 12%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Facilities</a:t>
            </a:r>
            <a:r>
              <a:rPr lang="en" sz="1800">
                <a:solidFill>
                  <a:schemeClr val="dk2"/>
                </a:solidFill>
              </a:rPr>
              <a:t> and Equip: Stable with both at around 15%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Supplies: Pretty volatile, </a:t>
            </a:r>
            <a:r>
              <a:rPr lang="en" sz="1800">
                <a:solidFill>
                  <a:schemeClr val="dk2"/>
                </a:solidFill>
              </a:rPr>
              <a:t>bouncing</a:t>
            </a:r>
            <a:r>
              <a:rPr lang="en" sz="1800">
                <a:solidFill>
                  <a:schemeClr val="dk2"/>
                </a:solidFill>
              </a:rPr>
              <a:t> between 20% and 3%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Healthcare Sector Size and Weighting</a:t>
            </a:r>
            <a:endParaRPr/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605925" y="4647750"/>
            <a:ext cx="4806900" cy="4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https://finance.yahoo.com/sectors/healthcare/</a:t>
            </a:r>
            <a:r>
              <a:rPr lang="en"/>
              <a:t>  </a:t>
            </a: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374" y="1124537"/>
            <a:ext cx="3568051" cy="341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0050" y="1124538"/>
            <a:ext cx="3282257" cy="34164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Google Shape;69;p15"/>
          <p:cNvCxnSpPr>
            <a:stCxn id="67" idx="3"/>
          </p:cNvCxnSpPr>
          <p:nvPr/>
        </p:nvCxnSpPr>
        <p:spPr>
          <a:xfrm flipH="1" rot="10800000">
            <a:off x="3797425" y="2084538"/>
            <a:ext cx="1501200" cy="748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" name="Google Shape;70;p15"/>
          <p:cNvSpPr/>
          <p:nvPr/>
        </p:nvSpPr>
        <p:spPr>
          <a:xfrm rot="5400000">
            <a:off x="5250475" y="2014650"/>
            <a:ext cx="233400" cy="1371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R&amp;D Margin %</a:t>
            </a:r>
            <a:endParaRPr/>
          </a:p>
        </p:txBody>
      </p:sp>
      <p:pic>
        <p:nvPicPr>
          <p:cNvPr id="259" name="Google Shape;2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74725"/>
            <a:ext cx="5280399" cy="35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2"/>
          <p:cNvSpPr txBox="1"/>
          <p:nvPr/>
        </p:nvSpPr>
        <p:spPr>
          <a:xfrm>
            <a:off x="5749525" y="1214825"/>
            <a:ext cx="3082800" cy="3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Biotech: High R&amp;D Spending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Supplies: Has been increasing R&amp;D spending. Doubled in past year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Pharma: Stable at around 20%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Equipment: Stable at 7.5%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Insights</a:t>
            </a:r>
            <a:endParaRPr/>
          </a:p>
        </p:txBody>
      </p:sp>
      <p:sp>
        <p:nvSpPr>
          <p:cNvPr id="266" name="Google Shape;266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According to these graphs: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Pharmaceuticals have been the most consistent and stable of the subsectors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Biotechnology has high potential but also high risk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Facilities are stable and demand will be constant even in </a:t>
            </a:r>
            <a:r>
              <a:rPr lang="en"/>
              <a:t>economic</a:t>
            </a:r>
            <a:r>
              <a:rPr lang="en"/>
              <a:t> downturns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Equipment has pretty low volatility and also shows low growth potential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Services have really low margins all around. Profit potential appears minimal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Supplies have been relatively volatile with gross margins decreasing over the past year. They have doubled their R&amp;D so maybe in the future they will perform better but not currently.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4"/>
          <p:cNvSpPr txBox="1"/>
          <p:nvPr>
            <p:ph type="ctrTitle"/>
          </p:nvPr>
        </p:nvSpPr>
        <p:spPr>
          <a:xfrm>
            <a:off x="311700" y="2074425"/>
            <a:ext cx="8520600" cy="85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Valuation Analysis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Bloomberg Classification</a:t>
            </a:r>
            <a:endParaRPr/>
          </a:p>
        </p:txBody>
      </p:sp>
      <p:sp>
        <p:nvSpPr>
          <p:cNvPr id="277" name="Google Shape;277;p45"/>
          <p:cNvSpPr txBox="1"/>
          <p:nvPr>
            <p:ph idx="1" type="body"/>
          </p:nvPr>
        </p:nvSpPr>
        <p:spPr>
          <a:xfrm>
            <a:off x="311700" y="1168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78" name="Google Shape;27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9787" y="1122075"/>
            <a:ext cx="5264425" cy="350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Cumulative</a:t>
            </a:r>
            <a:r>
              <a:rPr lang="en"/>
              <a:t> Healthcare Sector</a:t>
            </a:r>
            <a:endParaRPr/>
          </a:p>
        </p:txBody>
      </p:sp>
      <p:pic>
        <p:nvPicPr>
          <p:cNvPr id="284" name="Google Shape;28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883407" cy="382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8200" y="1170125"/>
            <a:ext cx="4803400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6"/>
          <p:cNvSpPr txBox="1"/>
          <p:nvPr/>
        </p:nvSpPr>
        <p:spPr>
          <a:xfrm>
            <a:off x="4238550" y="1877000"/>
            <a:ext cx="1504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EV/EBITDA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1C232"/>
                </a:solidFill>
                <a:highlight>
                  <a:schemeClr val="dk1"/>
                </a:highlight>
              </a:rPr>
              <a:t>— </a:t>
            </a: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287" name="Google Shape;287;p46"/>
          <p:cNvSpPr txBox="1"/>
          <p:nvPr/>
        </p:nvSpPr>
        <p:spPr>
          <a:xfrm>
            <a:off x="4238550" y="2943850"/>
            <a:ext cx="12735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FCF Yield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FFFF"/>
                </a:solidFill>
                <a:highlight>
                  <a:schemeClr val="dk1"/>
                </a:highlight>
              </a:rPr>
              <a:t>— </a:t>
            </a: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288" name="Google Shape;288;p46"/>
          <p:cNvSpPr txBox="1"/>
          <p:nvPr/>
        </p:nvSpPr>
        <p:spPr>
          <a:xfrm>
            <a:off x="4238550" y="4185700"/>
            <a:ext cx="11247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highlight>
                  <a:schemeClr val="dk1"/>
                </a:highlight>
              </a:rPr>
              <a:t>PE Ratio</a:t>
            </a:r>
            <a:endParaRPr sz="9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1C232"/>
                </a:solidFill>
                <a:highlight>
                  <a:schemeClr val="dk1"/>
                </a:highlight>
              </a:rPr>
              <a:t>—</a:t>
            </a:r>
            <a:r>
              <a:rPr b="1" lang="en" sz="900">
                <a:solidFill>
                  <a:schemeClr val="lt1"/>
                </a:solidFill>
                <a:highlight>
                  <a:schemeClr val="dk1"/>
                </a:highlight>
              </a:rPr>
              <a:t> </a:t>
            </a:r>
            <a:r>
              <a:rPr lang="en" sz="9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9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 Care Equipment</a:t>
            </a:r>
            <a:endParaRPr/>
          </a:p>
        </p:txBody>
      </p:sp>
      <p:pic>
        <p:nvPicPr>
          <p:cNvPr id="294" name="Google Shape;29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842633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5025" y="1170125"/>
            <a:ext cx="4989548" cy="346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6601" y="4635397"/>
            <a:ext cx="5037975" cy="3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7"/>
          <p:cNvSpPr txBox="1"/>
          <p:nvPr/>
        </p:nvSpPr>
        <p:spPr>
          <a:xfrm>
            <a:off x="4057450" y="1836750"/>
            <a:ext cx="1504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highlight>
                  <a:schemeClr val="lt1"/>
                </a:highlight>
              </a:rPr>
              <a:t>EV/EBITDA</a:t>
            </a:r>
            <a:endParaRPr sz="1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1C232"/>
                </a:solidFill>
                <a:highlight>
                  <a:schemeClr val="lt1"/>
                </a:highlight>
              </a:rPr>
              <a:t>— </a:t>
            </a:r>
            <a:r>
              <a:rPr lang="en" sz="1000">
                <a:solidFill>
                  <a:schemeClr val="dk1"/>
                </a:solidFill>
                <a:highlight>
                  <a:schemeClr val="lt1"/>
                </a:highlight>
              </a:rPr>
              <a:t>= SPY </a:t>
            </a:r>
            <a:endParaRPr sz="10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298" name="Google Shape;298;p47"/>
          <p:cNvSpPr txBox="1"/>
          <p:nvPr/>
        </p:nvSpPr>
        <p:spPr>
          <a:xfrm>
            <a:off x="4057450" y="2903600"/>
            <a:ext cx="12735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highlight>
                  <a:schemeClr val="lt1"/>
                </a:highlight>
              </a:rPr>
              <a:t>FCF Yield</a:t>
            </a:r>
            <a:endParaRPr sz="1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FFFF"/>
                </a:solidFill>
                <a:highlight>
                  <a:schemeClr val="lt1"/>
                </a:highlight>
              </a:rPr>
              <a:t>— </a:t>
            </a:r>
            <a:r>
              <a:rPr lang="en" sz="1000">
                <a:solidFill>
                  <a:schemeClr val="dk1"/>
                </a:solidFill>
                <a:highlight>
                  <a:schemeClr val="lt1"/>
                </a:highlight>
              </a:rPr>
              <a:t>= SPY </a:t>
            </a:r>
            <a:endParaRPr sz="10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299" name="Google Shape;299;p47"/>
          <p:cNvSpPr txBox="1"/>
          <p:nvPr/>
        </p:nvSpPr>
        <p:spPr>
          <a:xfrm>
            <a:off x="4057450" y="4145450"/>
            <a:ext cx="11247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highlight>
                  <a:schemeClr val="lt1"/>
                </a:highlight>
              </a:rPr>
              <a:t>PE Ratio</a:t>
            </a:r>
            <a:endParaRPr sz="9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1C232"/>
                </a:solidFill>
                <a:highlight>
                  <a:schemeClr val="lt1"/>
                </a:highlight>
              </a:rPr>
              <a:t>— </a:t>
            </a:r>
            <a:r>
              <a:rPr lang="en" sz="900">
                <a:solidFill>
                  <a:schemeClr val="dk1"/>
                </a:solidFill>
                <a:highlight>
                  <a:schemeClr val="lt1"/>
                </a:highlight>
              </a:rPr>
              <a:t>= SPY </a:t>
            </a:r>
            <a:endParaRPr sz="9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300" name="Google Shape;300;p47"/>
          <p:cNvSpPr txBox="1"/>
          <p:nvPr/>
        </p:nvSpPr>
        <p:spPr>
          <a:xfrm>
            <a:off x="4057450" y="1836750"/>
            <a:ext cx="1504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EV/EBITDA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1C232"/>
                </a:solidFill>
                <a:highlight>
                  <a:schemeClr val="dk1"/>
                </a:highlight>
              </a:rPr>
              <a:t>— </a:t>
            </a: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301" name="Google Shape;301;p47"/>
          <p:cNvSpPr txBox="1"/>
          <p:nvPr/>
        </p:nvSpPr>
        <p:spPr>
          <a:xfrm>
            <a:off x="4057450" y="2903600"/>
            <a:ext cx="12735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FCF Yield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FFFF"/>
                </a:solidFill>
                <a:highlight>
                  <a:schemeClr val="dk1"/>
                </a:highlight>
              </a:rPr>
              <a:t>— </a:t>
            </a: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302" name="Google Shape;302;p47"/>
          <p:cNvSpPr txBox="1"/>
          <p:nvPr/>
        </p:nvSpPr>
        <p:spPr>
          <a:xfrm>
            <a:off x="4057450" y="4145450"/>
            <a:ext cx="11247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highlight>
                  <a:schemeClr val="dk1"/>
                </a:highlight>
              </a:rPr>
              <a:t>PE Ratio</a:t>
            </a:r>
            <a:endParaRPr sz="9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1C232"/>
                </a:solidFill>
                <a:highlight>
                  <a:schemeClr val="dk1"/>
                </a:highlight>
              </a:rPr>
              <a:t>—</a:t>
            </a:r>
            <a:r>
              <a:rPr b="1" lang="en" sz="900">
                <a:solidFill>
                  <a:schemeClr val="lt1"/>
                </a:solidFill>
                <a:highlight>
                  <a:schemeClr val="dk1"/>
                </a:highlight>
              </a:rPr>
              <a:t> </a:t>
            </a:r>
            <a:r>
              <a:rPr lang="en" sz="9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9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 Care Supplies</a:t>
            </a:r>
            <a:endParaRPr/>
          </a:p>
        </p:txBody>
      </p:sp>
      <p:pic>
        <p:nvPicPr>
          <p:cNvPr id="308" name="Google Shape;30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870638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3050" y="1170125"/>
            <a:ext cx="4968550" cy="347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3050" y="4641050"/>
            <a:ext cx="4968551" cy="35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8"/>
          <p:cNvSpPr txBox="1"/>
          <p:nvPr/>
        </p:nvSpPr>
        <p:spPr>
          <a:xfrm>
            <a:off x="4057450" y="1836750"/>
            <a:ext cx="1504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EV/EBITDA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1C232"/>
                </a:solidFill>
                <a:highlight>
                  <a:schemeClr val="dk1"/>
                </a:highlight>
              </a:rPr>
              <a:t>— </a:t>
            </a: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312" name="Google Shape;312;p48"/>
          <p:cNvSpPr txBox="1"/>
          <p:nvPr/>
        </p:nvSpPr>
        <p:spPr>
          <a:xfrm>
            <a:off x="4057450" y="2903600"/>
            <a:ext cx="12735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FCF Yield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FFFF"/>
                </a:solidFill>
                <a:highlight>
                  <a:schemeClr val="dk1"/>
                </a:highlight>
              </a:rPr>
              <a:t>— </a:t>
            </a: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313" name="Google Shape;313;p48"/>
          <p:cNvSpPr txBox="1"/>
          <p:nvPr/>
        </p:nvSpPr>
        <p:spPr>
          <a:xfrm>
            <a:off x="4057450" y="4145450"/>
            <a:ext cx="11247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highlight>
                  <a:schemeClr val="dk1"/>
                </a:highlight>
              </a:rPr>
              <a:t>PE Ratio</a:t>
            </a:r>
            <a:endParaRPr sz="9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1C232"/>
                </a:solidFill>
                <a:highlight>
                  <a:schemeClr val="dk1"/>
                </a:highlight>
              </a:rPr>
              <a:t>—</a:t>
            </a:r>
            <a:r>
              <a:rPr b="1" lang="en" sz="900">
                <a:solidFill>
                  <a:schemeClr val="lt1"/>
                </a:solidFill>
                <a:highlight>
                  <a:schemeClr val="dk1"/>
                </a:highlight>
              </a:rPr>
              <a:t> </a:t>
            </a:r>
            <a:r>
              <a:rPr lang="en" sz="9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9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Healthcare Services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905122" cy="382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7525" y="1170125"/>
            <a:ext cx="4913075" cy="349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7525" y="4663850"/>
            <a:ext cx="4913076" cy="3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9"/>
          <p:cNvSpPr txBox="1"/>
          <p:nvPr/>
        </p:nvSpPr>
        <p:spPr>
          <a:xfrm>
            <a:off x="4057450" y="1836750"/>
            <a:ext cx="1504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EV/EBITDA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1C232"/>
                </a:solidFill>
                <a:highlight>
                  <a:schemeClr val="dk1"/>
                </a:highlight>
              </a:rPr>
              <a:t>— </a:t>
            </a: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323" name="Google Shape;323;p49"/>
          <p:cNvSpPr txBox="1"/>
          <p:nvPr/>
        </p:nvSpPr>
        <p:spPr>
          <a:xfrm>
            <a:off x="4057450" y="2903600"/>
            <a:ext cx="12735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FCF Yield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FFFF"/>
                </a:solidFill>
                <a:highlight>
                  <a:schemeClr val="dk1"/>
                </a:highlight>
              </a:rPr>
              <a:t>— </a:t>
            </a: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324" name="Google Shape;324;p49"/>
          <p:cNvSpPr txBox="1"/>
          <p:nvPr/>
        </p:nvSpPr>
        <p:spPr>
          <a:xfrm>
            <a:off x="4057450" y="4145450"/>
            <a:ext cx="11247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highlight>
                  <a:schemeClr val="dk1"/>
                </a:highlight>
              </a:rPr>
              <a:t>PE Ratio</a:t>
            </a:r>
            <a:endParaRPr sz="9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1C232"/>
                </a:solidFill>
                <a:highlight>
                  <a:schemeClr val="dk1"/>
                </a:highlight>
              </a:rPr>
              <a:t>—</a:t>
            </a:r>
            <a:r>
              <a:rPr b="1" lang="en" sz="900">
                <a:solidFill>
                  <a:schemeClr val="lt1"/>
                </a:solidFill>
                <a:highlight>
                  <a:schemeClr val="dk1"/>
                </a:highlight>
              </a:rPr>
              <a:t> </a:t>
            </a:r>
            <a:r>
              <a:rPr lang="en" sz="9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9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Pharmaceuticals</a:t>
            </a:r>
            <a:endParaRPr/>
          </a:p>
        </p:txBody>
      </p:sp>
      <p:pic>
        <p:nvPicPr>
          <p:cNvPr id="330" name="Google Shape;33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892772" cy="382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5175" y="1170125"/>
            <a:ext cx="4946427" cy="346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5175" y="4606050"/>
            <a:ext cx="4946426" cy="3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0"/>
          <p:cNvSpPr txBox="1"/>
          <p:nvPr/>
        </p:nvSpPr>
        <p:spPr>
          <a:xfrm>
            <a:off x="4057450" y="1836750"/>
            <a:ext cx="1504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EV/EBITDA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1C232"/>
                </a:solidFill>
                <a:highlight>
                  <a:schemeClr val="dk1"/>
                </a:highlight>
              </a:rPr>
              <a:t>— </a:t>
            </a: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334" name="Google Shape;334;p50"/>
          <p:cNvSpPr txBox="1"/>
          <p:nvPr/>
        </p:nvSpPr>
        <p:spPr>
          <a:xfrm>
            <a:off x="4057450" y="2903600"/>
            <a:ext cx="12735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FCF Yield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FFFF"/>
                </a:solidFill>
                <a:highlight>
                  <a:schemeClr val="dk1"/>
                </a:highlight>
              </a:rPr>
              <a:t>— </a:t>
            </a: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335" name="Google Shape;335;p50"/>
          <p:cNvSpPr txBox="1"/>
          <p:nvPr/>
        </p:nvSpPr>
        <p:spPr>
          <a:xfrm>
            <a:off x="4057450" y="4145450"/>
            <a:ext cx="11247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highlight>
                  <a:schemeClr val="dk1"/>
                </a:highlight>
              </a:rPr>
              <a:t>PE Ratio</a:t>
            </a:r>
            <a:endParaRPr sz="9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1C232"/>
                </a:solidFill>
                <a:highlight>
                  <a:schemeClr val="dk1"/>
                </a:highlight>
              </a:rPr>
              <a:t>—</a:t>
            </a:r>
            <a:r>
              <a:rPr b="1" lang="en" sz="900">
                <a:solidFill>
                  <a:schemeClr val="lt1"/>
                </a:solidFill>
                <a:highlight>
                  <a:schemeClr val="dk1"/>
                </a:highlight>
              </a:rPr>
              <a:t> </a:t>
            </a:r>
            <a:r>
              <a:rPr lang="en" sz="9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9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Biotechnology</a:t>
            </a:r>
            <a:endParaRPr/>
          </a:p>
        </p:txBody>
      </p:sp>
      <p:pic>
        <p:nvPicPr>
          <p:cNvPr id="341" name="Google Shape;34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914779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7175" y="1170125"/>
            <a:ext cx="4924426" cy="344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7175" y="4619912"/>
            <a:ext cx="4924426" cy="371188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1"/>
          <p:cNvSpPr txBox="1"/>
          <p:nvPr/>
        </p:nvSpPr>
        <p:spPr>
          <a:xfrm>
            <a:off x="4057450" y="1836750"/>
            <a:ext cx="1504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EV/EBITDA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1C232"/>
                </a:solidFill>
                <a:highlight>
                  <a:schemeClr val="dk1"/>
                </a:highlight>
              </a:rPr>
              <a:t>— </a:t>
            </a: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345" name="Google Shape;345;p51"/>
          <p:cNvSpPr txBox="1"/>
          <p:nvPr/>
        </p:nvSpPr>
        <p:spPr>
          <a:xfrm>
            <a:off x="4057450" y="2903600"/>
            <a:ext cx="12735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FCF Yield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FFFF"/>
                </a:solidFill>
                <a:highlight>
                  <a:schemeClr val="dk1"/>
                </a:highlight>
              </a:rPr>
              <a:t>— </a:t>
            </a: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346" name="Google Shape;346;p51"/>
          <p:cNvSpPr txBox="1"/>
          <p:nvPr/>
        </p:nvSpPr>
        <p:spPr>
          <a:xfrm>
            <a:off x="4057450" y="4145450"/>
            <a:ext cx="11247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highlight>
                  <a:schemeClr val="dk1"/>
                </a:highlight>
              </a:rPr>
              <a:t>PE Ratio</a:t>
            </a:r>
            <a:endParaRPr sz="9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1C232"/>
                </a:solidFill>
                <a:highlight>
                  <a:schemeClr val="dk1"/>
                </a:highlight>
              </a:rPr>
              <a:t>—</a:t>
            </a:r>
            <a:r>
              <a:rPr b="1" lang="en" sz="900">
                <a:solidFill>
                  <a:schemeClr val="lt1"/>
                </a:solidFill>
                <a:highlight>
                  <a:schemeClr val="dk1"/>
                </a:highlight>
              </a:rPr>
              <a:t> </a:t>
            </a:r>
            <a:r>
              <a:rPr lang="en" sz="9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9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Healthcare: </a:t>
            </a:r>
            <a:r>
              <a:rPr lang="en"/>
              <a:t>Investor</a:t>
            </a:r>
            <a:r>
              <a:rPr lang="en"/>
              <a:t> concerns…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-123125" y="1152475"/>
            <a:ext cx="310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Factors </a:t>
            </a:r>
            <a:endParaRPr b="1" sz="18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b="1" lang="en" sz="1800"/>
              <a:t>Regulatory Pressures</a:t>
            </a:r>
            <a:r>
              <a:rPr lang="en" sz="1800"/>
              <a:t>: Medicare, medicaid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 sz="1800"/>
              <a:t>Consumer health risk</a:t>
            </a:r>
            <a:r>
              <a:rPr lang="en" sz="1800"/>
              <a:t>: Healthcare inverse </a:t>
            </a:r>
            <a:r>
              <a:rPr lang="en" sz="1800"/>
              <a:t>performance</a:t>
            </a:r>
            <a:r>
              <a:rPr lang="en" sz="1800"/>
              <a:t>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 sz="1800"/>
              <a:t>Competition</a:t>
            </a:r>
            <a:r>
              <a:rPr lang="en" sz="1800"/>
              <a:t>: Ai, Telehealth </a:t>
            </a:r>
            <a:endParaRPr sz="1800"/>
          </a:p>
        </p:txBody>
      </p:sp>
      <p:sp>
        <p:nvSpPr>
          <p:cNvPr id="77" name="Google Shape;77;p1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3650" y="1152475"/>
            <a:ext cx="5738650" cy="382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Healthcare Facilities </a:t>
            </a:r>
            <a:endParaRPr/>
          </a:p>
        </p:txBody>
      </p:sp>
      <p:pic>
        <p:nvPicPr>
          <p:cNvPr id="352" name="Google Shape;35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855118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7525" y="1170125"/>
            <a:ext cx="4984074" cy="34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7525" y="4644281"/>
            <a:ext cx="4984076" cy="34681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2"/>
          <p:cNvSpPr txBox="1"/>
          <p:nvPr/>
        </p:nvSpPr>
        <p:spPr>
          <a:xfrm>
            <a:off x="4057450" y="1836750"/>
            <a:ext cx="1504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EV/EBITDA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1C232"/>
                </a:solidFill>
                <a:highlight>
                  <a:schemeClr val="dk1"/>
                </a:highlight>
              </a:rPr>
              <a:t>— </a:t>
            </a: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356" name="Google Shape;356;p52"/>
          <p:cNvSpPr txBox="1"/>
          <p:nvPr/>
        </p:nvSpPr>
        <p:spPr>
          <a:xfrm>
            <a:off x="4057450" y="2903600"/>
            <a:ext cx="12735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FCF Yield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FFFF"/>
                </a:solidFill>
                <a:highlight>
                  <a:schemeClr val="dk1"/>
                </a:highlight>
              </a:rPr>
              <a:t>— </a:t>
            </a:r>
            <a:r>
              <a:rPr lang="en" sz="10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357" name="Google Shape;357;p52"/>
          <p:cNvSpPr txBox="1"/>
          <p:nvPr/>
        </p:nvSpPr>
        <p:spPr>
          <a:xfrm>
            <a:off x="4057450" y="4145450"/>
            <a:ext cx="11247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highlight>
                  <a:schemeClr val="dk1"/>
                </a:highlight>
              </a:rPr>
              <a:t>PE Ratio</a:t>
            </a:r>
            <a:endParaRPr sz="9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1C232"/>
                </a:solidFill>
                <a:highlight>
                  <a:schemeClr val="dk1"/>
                </a:highlight>
              </a:rPr>
              <a:t>—</a:t>
            </a:r>
            <a:r>
              <a:rPr b="1" lang="en" sz="900">
                <a:solidFill>
                  <a:schemeClr val="lt1"/>
                </a:solidFill>
                <a:highlight>
                  <a:schemeClr val="dk1"/>
                </a:highlight>
              </a:rPr>
              <a:t> </a:t>
            </a:r>
            <a:r>
              <a:rPr lang="en" sz="900">
                <a:solidFill>
                  <a:schemeClr val="lt1"/>
                </a:solidFill>
                <a:highlight>
                  <a:schemeClr val="dk1"/>
                </a:highlight>
              </a:rPr>
              <a:t>= SPY </a:t>
            </a:r>
            <a:endParaRPr sz="9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3"/>
          <p:cNvSpPr txBox="1"/>
          <p:nvPr>
            <p:ph type="title"/>
          </p:nvPr>
        </p:nvSpPr>
        <p:spPr>
          <a:xfrm>
            <a:off x="311700" y="229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Relative Performance </a:t>
            </a:r>
            <a:endParaRPr/>
          </a:p>
        </p:txBody>
      </p:sp>
      <p:pic>
        <p:nvPicPr>
          <p:cNvPr id="363" name="Google Shape;36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963" y="690250"/>
            <a:ext cx="8772076" cy="421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4"/>
          <p:cNvSpPr txBox="1"/>
          <p:nvPr>
            <p:ph type="title"/>
          </p:nvPr>
        </p:nvSpPr>
        <p:spPr>
          <a:xfrm>
            <a:off x="311700" y="229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Relative Performance: Context</a:t>
            </a:r>
            <a:endParaRPr/>
          </a:p>
        </p:txBody>
      </p:sp>
      <p:pic>
        <p:nvPicPr>
          <p:cNvPr id="369" name="Google Shape;369;p54" title="Screenshot 2025-11-02 22371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250" y="802175"/>
            <a:ext cx="8699500" cy="420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5"/>
          <p:cNvSpPr txBox="1"/>
          <p:nvPr>
            <p:ph type="title"/>
          </p:nvPr>
        </p:nvSpPr>
        <p:spPr>
          <a:xfrm>
            <a:off x="0" y="114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Relative Performance: Correlation</a:t>
            </a:r>
            <a:endParaRPr/>
          </a:p>
        </p:txBody>
      </p:sp>
      <p:pic>
        <p:nvPicPr>
          <p:cNvPr id="375" name="Google Shape;37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913" y="833775"/>
            <a:ext cx="8168177" cy="401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6"/>
          <p:cNvSpPr txBox="1"/>
          <p:nvPr>
            <p:ph type="ctrTitle"/>
          </p:nvPr>
        </p:nvSpPr>
        <p:spPr>
          <a:xfrm>
            <a:off x="311700" y="2074425"/>
            <a:ext cx="8520600" cy="85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Recommendation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Recommendation</a:t>
            </a:r>
            <a:endParaRPr/>
          </a:p>
        </p:txBody>
      </p:sp>
      <p:sp>
        <p:nvSpPr>
          <p:cNvPr id="386" name="Google Shape;386;p57"/>
          <p:cNvSpPr txBox="1"/>
          <p:nvPr>
            <p:ph idx="1" type="body"/>
          </p:nvPr>
        </p:nvSpPr>
        <p:spPr>
          <a:xfrm>
            <a:off x="311700" y="1910450"/>
            <a:ext cx="4593900" cy="26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Currently overweight - 0.33%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Reduce weight to match S&amp;P 500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Underweight left side - MDT, UNH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Overweight on right side - BMY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*Consider </a:t>
            </a:r>
            <a:r>
              <a:rPr lang="en"/>
              <a:t>purchasing</a:t>
            </a:r>
            <a:r>
              <a:rPr lang="en"/>
              <a:t> more right side companies</a:t>
            </a:r>
            <a:endParaRPr/>
          </a:p>
        </p:txBody>
      </p:sp>
      <p:pic>
        <p:nvPicPr>
          <p:cNvPr id="387" name="Google Shape;38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31"/>
            <a:ext cx="9144001" cy="701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4003" y="1851138"/>
            <a:ext cx="4165402" cy="2776924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7"/>
          <p:cNvSpPr/>
          <p:nvPr/>
        </p:nvSpPr>
        <p:spPr>
          <a:xfrm>
            <a:off x="4905600" y="2777350"/>
            <a:ext cx="431700" cy="6429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0" name="Google Shape;39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7700" y="2882950"/>
            <a:ext cx="431700" cy="4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8"/>
          <p:cNvSpPr txBox="1"/>
          <p:nvPr>
            <p:ph type="ctrTitle"/>
          </p:nvPr>
        </p:nvSpPr>
        <p:spPr>
          <a:xfrm>
            <a:off x="311700" y="2074425"/>
            <a:ext cx="8520600" cy="85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284700" y="374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Industries Overview</a:t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5050" y="1103575"/>
            <a:ext cx="5943600" cy="31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605925" y="4647750"/>
            <a:ext cx="4806900" cy="4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Source: Corporate Finance Institute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Industry Group: Pharmaceutical and Biotech Services </a:t>
            </a:r>
            <a:endParaRPr/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09775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b="1" lang="en" sz="1500">
                <a:solidFill>
                  <a:schemeClr val="dk1"/>
                </a:solidFill>
              </a:rPr>
              <a:t>Pharmaceutical</a:t>
            </a:r>
            <a:r>
              <a:rPr b="1" lang="en" sz="1500">
                <a:solidFill>
                  <a:schemeClr val="dk1"/>
                </a:solidFill>
              </a:rPr>
              <a:t> </a:t>
            </a:r>
            <a:r>
              <a:rPr lang="en" sz="1500">
                <a:solidFill>
                  <a:schemeClr val="dk1"/>
                </a:solidFill>
              </a:rPr>
              <a:t>- Develops, manufactures, and sells pharmaceutical products. </a:t>
            </a:r>
            <a:r>
              <a:rPr lang="en" sz="1500">
                <a:solidFill>
                  <a:schemeClr val="dk1"/>
                </a:solidFill>
              </a:rPr>
              <a:t>Clinical</a:t>
            </a:r>
            <a:r>
              <a:rPr lang="en" sz="1500">
                <a:solidFill>
                  <a:schemeClr val="dk1"/>
                </a:solidFill>
              </a:rPr>
              <a:t> research is being done </a:t>
            </a:r>
            <a:r>
              <a:rPr lang="en" sz="1500">
                <a:solidFill>
                  <a:schemeClr val="dk1"/>
                </a:solidFill>
              </a:rPr>
              <a:t>during</a:t>
            </a:r>
            <a:r>
              <a:rPr lang="en" sz="1500">
                <a:solidFill>
                  <a:schemeClr val="dk1"/>
                </a:solidFill>
              </a:rPr>
              <a:t> this time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b="1" lang="en" sz="1500">
                <a:solidFill>
                  <a:schemeClr val="dk1"/>
                </a:solidFill>
              </a:rPr>
              <a:t>Biotech </a:t>
            </a:r>
            <a:r>
              <a:rPr lang="en" sz="1500">
                <a:solidFill>
                  <a:schemeClr val="dk1"/>
                </a:solidFill>
              </a:rPr>
              <a:t>- Same principle as pharma but uses living systems and organisms to create products.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92" name="Google Shape;92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6875" y="1067688"/>
            <a:ext cx="4535923" cy="34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Industry Group: Healthcare equipment &amp; services </a:t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0" y="1152475"/>
            <a:ext cx="3638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b="1" lang="en" sz="1600">
                <a:solidFill>
                  <a:schemeClr val="dk1"/>
                </a:solidFill>
              </a:rPr>
              <a:t>Healthcare services</a:t>
            </a:r>
            <a:r>
              <a:rPr lang="en" sz="1600">
                <a:solidFill>
                  <a:schemeClr val="dk1"/>
                </a:solidFill>
              </a:rPr>
              <a:t> : </a:t>
            </a:r>
            <a:endParaRPr sz="1600">
              <a:solidFill>
                <a:schemeClr val="dk1"/>
              </a:solidFill>
            </a:endParaRPr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" sz="1600">
                <a:solidFill>
                  <a:schemeClr val="dk1"/>
                </a:solidFill>
              </a:rPr>
              <a:t>Coverage is tied to a job</a:t>
            </a:r>
            <a:endParaRPr sz="1600">
              <a:solidFill>
                <a:schemeClr val="dk1"/>
              </a:solidFill>
            </a:endParaRPr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" sz="1600">
                <a:solidFill>
                  <a:schemeClr val="dk1"/>
                </a:solidFill>
              </a:rPr>
              <a:t>Essentially </a:t>
            </a:r>
            <a:r>
              <a:rPr lang="en" sz="1600">
                <a:solidFill>
                  <a:schemeClr val="dk1"/>
                </a:solidFill>
              </a:rPr>
              <a:t>consulting services to healthcare providers and payers 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Ex. Health insurance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2258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b="1" lang="en" sz="1600">
                <a:solidFill>
                  <a:schemeClr val="dk1"/>
                </a:solidFill>
              </a:rPr>
              <a:t>Healthcare equipment</a:t>
            </a:r>
            <a:r>
              <a:rPr lang="en" sz="1600">
                <a:solidFill>
                  <a:schemeClr val="dk1"/>
                </a:solidFill>
              </a:rPr>
              <a:t>: Manufactures health care products and provides related services for the consumer, pharmaceutical, and medical devices and diagnostics markets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00" name="Google Shape;100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4550" y="1017725"/>
            <a:ext cx="5047750" cy="391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385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each sector works in tandem </a:t>
            </a:r>
            <a:endParaRPr/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7875" y="957750"/>
            <a:ext cx="6569950" cy="394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261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Largest Companies in the Sector</a:t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1023100"/>
            <a:ext cx="4784748" cy="343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3600" y="1023100"/>
            <a:ext cx="3694825" cy="343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