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8" r:id="rId6"/>
    <p:sldId id="293" r:id="rId7"/>
    <p:sldId id="296" r:id="rId8"/>
    <p:sldId id="297" r:id="rId9"/>
    <p:sldId id="298" r:id="rId10"/>
    <p:sldId id="262" r:id="rId11"/>
    <p:sldId id="290" r:id="rId12"/>
    <p:sldId id="291" r:id="rId13"/>
    <p:sldId id="292" r:id="rId14"/>
    <p:sldId id="278" r:id="rId15"/>
    <p:sldId id="279" r:id="rId16"/>
    <p:sldId id="276" r:id="rId17"/>
    <p:sldId id="272" r:id="rId18"/>
    <p:sldId id="286" r:id="rId19"/>
    <p:sldId id="282" r:id="rId20"/>
    <p:sldId id="289" r:id="rId21"/>
    <p:sldId id="295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411A1-6D93-D4F9-EC6E-88025E7839A6}" v="15" dt="2025-04-15T21:43:16.167"/>
    <p1510:client id="{6976207A-22C6-D4EE-56B7-416E1C754F84}" v="435" dt="2025-04-15T21:28:34.573"/>
    <p1510:client id="{9945693B-E305-46D5-B7D5-21658BEC4B18}" v="913" dt="2025-04-15T21:57:11.040"/>
    <p1510:client id="{9DFCB916-D1BC-8784-01D9-9603A30B0457}" v="39" dt="2025-04-15T21:39:37.110"/>
    <p1510:client id="{9E72F117-2E53-3039-E1F9-CB37253E0A3C}" v="320" dt="2025-04-15T21:52:50.404"/>
    <p1510:client id="{C1523E44-ACD9-CBF8-0FA1-77C2D7712D95}" v="273" dt="2025-04-15T21:59:26.346"/>
    <p1510:client id="{CA8D707F-3192-D440-542A-C47DDF84F02D}" v="8" dt="2025-04-15T21:59:05.863"/>
    <p1510:client id="{EC2E8CBE-551A-0B56-D039-63E3AD501937}" v="258" dt="2025-04-15T17:19:27.921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4/15/2025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4/15/2025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4/15/2025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By: Griffin Turner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, Annika Spoor, Larry Zhang, </a:t>
            </a:r>
            <a:r>
              <a:rPr lang="en-US" sz="21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Kaihang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Zhou, Jordan Cafiero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C09E-8687-26CB-9981-4D951638C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B854-F827-0987-BFF1-079345BD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12" y="363169"/>
            <a:ext cx="10058400" cy="135635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DCF - UnitedHealth Group (UNH)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/>
              <a:cs typeface="Times New Roman" panose="02020603050405020304" pitchFamily="18" charset="0"/>
            </a:endParaRPr>
          </a:p>
        </p:txBody>
      </p:sp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75B86943-22EB-85B4-BE98-39E9780C6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3" name="Picture 2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1986027B-210C-D979-33FD-580BA474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05" y="1547856"/>
            <a:ext cx="6204190" cy="3330874"/>
          </a:xfrm>
          <a:prstGeom prst="rect">
            <a:avLst/>
          </a:prstGeom>
        </p:spPr>
      </p:pic>
      <p:pic>
        <p:nvPicPr>
          <p:cNvPr id="5" name="Picture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F0328BF9-0E38-9D8E-51C3-5EC80009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4781"/>
            <a:ext cx="5901405" cy="2260229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863C64BE-FB81-9116-DF69-BEFFEB34D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57" y="1821803"/>
            <a:ext cx="16764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4211-9915-6254-4A3F-2469592E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Medtronic (MDT)</a:t>
            </a:r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F3746DD1-24B5-AB34-DE76-FEB81E59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080D7A-29A4-23C2-4C22-9E57089C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657003"/>
            <a:ext cx="70104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B8D39-5B2C-9C8C-D257-36B69129848F}"/>
              </a:ext>
            </a:extLst>
          </p:cNvPr>
          <p:cNvSpPr txBox="1"/>
          <p:nvPr/>
        </p:nvSpPr>
        <p:spPr>
          <a:xfrm>
            <a:off x="7470371" y="1695067"/>
            <a:ext cx="45775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HOLD </a:t>
            </a:r>
            <a:endParaRPr lang="en-US" b="0">
              <a:effectLst/>
            </a:endParaRPr>
          </a:p>
          <a:p>
            <a:pPr algn="ctr" rtl="0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Market Capitalization: $106.32B</a:t>
            </a:r>
            <a:endParaRPr lang="en-US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Price: 84.22</a:t>
            </a:r>
            <a:endParaRPr lang="en-US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Target Price: 101.39</a:t>
            </a:r>
            <a:endParaRPr lang="en-US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Shares Outstanding: 1.28B</a:t>
            </a:r>
            <a:endParaRPr lang="en-US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Dividend Yield: 3.38%</a:t>
            </a:r>
            <a:endParaRPr lang="en-US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Projected Return: 20.4%</a:t>
            </a:r>
            <a:endParaRPr lang="en-US" sz="14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/>
            </a:b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213AC-A682-5CD5-B8C2-9187FC00D8C2}"/>
              </a:ext>
            </a:extLst>
          </p:cNvPr>
          <p:cNvSpPr txBox="1"/>
          <p:nvPr/>
        </p:nvSpPr>
        <p:spPr>
          <a:xfrm>
            <a:off x="6982690" y="4572000"/>
            <a:ext cx="569144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pt-BR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Business Segement Portfolios (% Rev)</a:t>
            </a:r>
            <a:endParaRPr lang="pt-BR" b="0">
              <a:effectLst/>
            </a:endParaRPr>
          </a:p>
          <a:p>
            <a:pPr algn="ctr" rtl="0">
              <a:lnSpc>
                <a:spcPct val="150000"/>
              </a:lnSpc>
            </a:pPr>
            <a:r>
              <a:rPr lang="pt-BR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Cardioascular (36%)</a:t>
            </a:r>
            <a:endParaRPr lang="pt-BR" sz="1400" b="0">
              <a:effectLst/>
            </a:endParaRPr>
          </a:p>
          <a:p>
            <a:pPr algn="ctr" rtl="0">
              <a:lnSpc>
                <a:spcPct val="150000"/>
              </a:lnSpc>
            </a:pPr>
            <a:r>
              <a:rPr lang="pt-BR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Medical Surgical (25%)</a:t>
            </a:r>
            <a:endParaRPr lang="pt-BR" sz="1400" b="0">
              <a:effectLst/>
            </a:endParaRPr>
          </a:p>
          <a:p>
            <a:pPr algn="ctr" rtl="0">
              <a:lnSpc>
                <a:spcPct val="150000"/>
              </a:lnSpc>
            </a:pPr>
            <a:r>
              <a:rPr lang="pt-BR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NeuroScience (30%)</a:t>
            </a:r>
            <a:endParaRPr lang="pt-BR" sz="1400" b="0">
              <a:effectLst/>
            </a:endParaRPr>
          </a:p>
          <a:p>
            <a:pPr algn="ctr" rtl="0">
              <a:lnSpc>
                <a:spcPct val="150000"/>
              </a:lnSpc>
            </a:pPr>
            <a:r>
              <a:rPr lang="pt-BR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Diabetes (9%)</a:t>
            </a:r>
            <a:endParaRPr lang="pt-BR" sz="1400" b="0">
              <a:effectLst/>
            </a:endParaRPr>
          </a:p>
          <a:p>
            <a:br>
              <a:rPr lang="pt-BR" b="0">
                <a:effectLst/>
              </a:rPr>
            </a:br>
            <a:endParaRPr lang="en-US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0C3B96F-E880-12E9-9401-1F117ED2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63" y="5674251"/>
            <a:ext cx="2006138" cy="1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C077-18E4-E128-6678-C9B9CC39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Financial Analysis - MDT</a:t>
            </a:r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813F7C8C-6BEE-5556-CE8A-A5E44375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58129-25A7-A79B-9F30-D0D7DF970E07}"/>
              </a:ext>
            </a:extLst>
          </p:cNvPr>
          <p:cNvSpPr txBox="1"/>
          <p:nvPr/>
        </p:nvSpPr>
        <p:spPr>
          <a:xfrm>
            <a:off x="304800" y="1818966"/>
            <a:ext cx="68496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Earnings: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MDT has had 9 straight quarters of consistent organic revenue growth (4.1% growth last Q). They have beaten or met their EPS estimates the last 16 of 17 quarters (6.9% Growth Last Q). </a:t>
            </a: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Margins and Efficiency</a:t>
            </a:r>
            <a:endPara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742950" lvl="1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Gross Margin Improvement: </a:t>
            </a:r>
            <a:r>
              <a:rPr lang="en-US" sz="14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Adjusted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gross margin increased by 50 basis points (0.5%) compared to last year.</a:t>
            </a:r>
            <a:endParaRPr lang="en-US" sz="1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Operating Margin Improvement: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Operating margin rose by 100 basis points (1%) from the prior year.</a:t>
            </a:r>
            <a:endParaRPr 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Liquidity</a:t>
            </a:r>
          </a:p>
          <a:p>
            <a:pPr marL="742950" lvl="1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Current ratio: 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2.0</a:t>
            </a:r>
          </a:p>
          <a:p>
            <a:pPr marL="742950" lvl="1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Quick Ratio: 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1.3</a:t>
            </a: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High Interest coverage </a:t>
            </a:r>
          </a:p>
          <a:p>
            <a:pPr marL="742950" lvl="1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EBIT covers interest expense 7.2x - low default risk &amp; financial stability </a:t>
            </a: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Outlook for FY 2025: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 projecting organic revenue growth between 4.75%- 5% for the full year — slightly better than previous Q of  4.1%.</a:t>
            </a:r>
          </a:p>
          <a:p>
            <a:br>
              <a:rPr lang="en-US" b="0">
                <a:effectLst/>
              </a:rPr>
            </a:br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2068B5A-BA2E-16D4-909F-1747E9A1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63" y="5674251"/>
            <a:ext cx="2006138" cy="1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E9FDB-2557-E25F-87D4-C65DEE77F428}"/>
              </a:ext>
            </a:extLst>
          </p:cNvPr>
          <p:cNvSpPr txBox="1"/>
          <p:nvPr/>
        </p:nvSpPr>
        <p:spPr>
          <a:xfrm>
            <a:off x="7624417" y="1818966"/>
            <a:ext cx="443570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Weakness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Modest ROE and ROA (ROE: 8.4%, ROA: 4.7%)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Only generating moderate returns on shareholders’ equity and total assets.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Could limit investors appeal if growth slows.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  <a:t>Low Asset Turnover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Generates only $0.40 in revenue for every $1 in assets.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Common in med- tech, but still a drag on efficiency.</a:t>
            </a:r>
          </a:p>
          <a:p>
            <a:br>
              <a:rPr lang="en-US" sz="14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725A-DB8D-423C-ED0A-D1F3C254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9745-96E5-5480-1BF0-52E1789C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Valuation Analysis- MDT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68E1-8B47-14B5-0E56-9D206E03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2273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 indent="0">
              <a:buNone/>
            </a:pPr>
            <a:endParaRPr lang="en-US" sz="2400" b="1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8B04BD30-F24B-BDCE-746F-4B81819EE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E4F19-5BB7-6B21-3C2F-A86F6BBE0BF8}"/>
              </a:ext>
            </a:extLst>
          </p:cNvPr>
          <p:cNvSpPr txBox="1"/>
          <p:nvPr/>
        </p:nvSpPr>
        <p:spPr>
          <a:xfrm>
            <a:off x="277092" y="1811501"/>
            <a:ext cx="6236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</a:pPr>
            <a:r>
              <a:rPr lang="en-US" sz="15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SIM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Shares Owned: 2,360 Shares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Unit Cost: $79.85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Percentage of Assets: 2.4%</a:t>
            </a:r>
          </a:p>
          <a:p>
            <a:pPr rtl="0" fontAlgn="base"/>
            <a:r>
              <a:rPr lang="en-US" sz="15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HOLD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DCF 20.4% upside, Consensus upside 15.3%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DCF Target price: $101.39, Consensus: $97.14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Discount Rate 7.1% &amp; Terminal Growth Rate of 2.5%</a:t>
            </a:r>
            <a:endParaRPr lang="en-US" sz="1500" b="1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/>
            <a:r>
              <a:rPr 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Risks </a:t>
            </a:r>
            <a:endParaRPr 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2025 Distributer Issues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Although Medtronic is leading the industry in terms of revenue with $32.4B in 2024, J&amp;J is closely trailing with 31.8B in 2024.</a:t>
            </a:r>
            <a:endParaRPr lang="en-US" sz="15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8E284BD-62F0-B2F9-5CC5-DB40E04A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1562705"/>
            <a:ext cx="5525193" cy="3359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7185DC8-B644-2320-5D89-884F11EF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" y="4922620"/>
            <a:ext cx="6583680" cy="1896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2522DE6-D7C3-E7DB-D469-D2C377CF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63" y="5674251"/>
            <a:ext cx="2006138" cy="1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9362A5-3B25-4150-650C-1E567CE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Bristol Myers Squibb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BAF33CB0-0A8A-B783-9A0F-0C1B98132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13770-3E2B-5B59-ED42-3687323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22" y="1816308"/>
            <a:ext cx="10243278" cy="45844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Recommendation: HOLD</a:t>
            </a: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Current Price: $50.71</a:t>
            </a: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Price Target: $57.52</a:t>
            </a: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Upside: 13.4%</a:t>
            </a: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Shares Outstanding: 2,032</a:t>
            </a: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Dividend Yield: 4.89%</a:t>
            </a:r>
          </a:p>
          <a:p>
            <a:pPr marL="0" indent="0">
              <a:buNone/>
            </a:pP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789AE-66B1-50B9-D20A-450F62700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95" y="2379298"/>
            <a:ext cx="6857218" cy="3161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D3C72-2D6C-C90F-55DD-92D58B660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650" y="6219384"/>
            <a:ext cx="35052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E54-360D-DAFC-E888-5494F530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92" y="99220"/>
            <a:ext cx="10807908" cy="1356792"/>
          </a:xfrm>
        </p:spPr>
        <p:txBody>
          <a:bodyPr/>
          <a:lstStyle/>
          <a:p>
            <a:r>
              <a:rPr lang="en-US"/>
              <a:t>BMY Business Analysis</a:t>
            </a:r>
          </a:p>
        </p:txBody>
      </p:sp>
      <p:pic>
        <p:nvPicPr>
          <p:cNvPr id="8" name="Picture 7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95F79EB-1823-7AAC-DC80-C1737D6BD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E3E01-248E-2695-9784-B356B6805B04}"/>
              </a:ext>
            </a:extLst>
          </p:cNvPr>
          <p:cNvSpPr txBox="1"/>
          <p:nvPr/>
        </p:nvSpPr>
        <p:spPr>
          <a:xfrm>
            <a:off x="1493212" y="2971030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8AB24-E2DA-DA83-8770-2F81418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429" y="1714874"/>
            <a:ext cx="10834139" cy="45595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Economic Outlook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Increasing long-term demand for healthcare due to aging US population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Increased regulation in the sector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Increased spending in Healthcare, especially in emerging markets that suffered during Covid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Growth Drivers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Approval of new drug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Arial"/>
              </a:rPr>
              <a:t>Cobenfy</a:t>
            </a:r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, an innovative drug used to treat mental disorders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Blockbuster patented drugs such as Eliquis and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Arial"/>
              </a:rPr>
              <a:t>Opdivo</a:t>
            </a:r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 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Strategic acquisitions of multiple companies such as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Arial"/>
              </a:rPr>
              <a:t>MyoKardia</a:t>
            </a:r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 and Celgene that expand its size and scope, 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Inhibitors of Growth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High Costs of production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800" b="1">
                <a:solidFill>
                  <a:schemeClr val="tx1"/>
                </a:solidFill>
                <a:latin typeface="Times New Roman"/>
                <a:cs typeface="Arial"/>
              </a:rPr>
              <a:t>Expiring Patents of Eliquis and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cs typeface="Arial"/>
              </a:rPr>
              <a:t>Opdivo</a:t>
            </a:r>
            <a:endParaRPr lang="en-US" sz="1800" b="1">
              <a:solidFill>
                <a:schemeClr val="tx1"/>
              </a:solidFill>
              <a:latin typeface="Times New Roman"/>
            </a:endParaRP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EDE80-0638-8440-4355-12454877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523" y="6222488"/>
            <a:ext cx="35052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A493-4031-6B73-6FB8-D3C2A604E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D750-3BC7-E9C1-D70D-14E46183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2" y="99220"/>
            <a:ext cx="11020268" cy="1356792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BMY Financial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58333-62DD-A7DE-04DF-AC7B25C9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034" y="2046857"/>
            <a:ext cx="6636868" cy="4811003"/>
          </a:xfrm>
        </p:spPr>
        <p:txBody>
          <a:bodyPr/>
          <a:lstStyle/>
          <a:p>
            <a:pPr>
              <a:buChar char="•"/>
            </a:pPr>
            <a:r>
              <a:rPr lang="en-US" b="1">
                <a:solidFill>
                  <a:schemeClr val="tx1"/>
                </a:solidFill>
                <a:latin typeface="Times New Roman"/>
                <a:cs typeface="Arial"/>
              </a:rPr>
              <a:t>Operating Margin of -17.35%</a:t>
            </a:r>
            <a:endParaRPr lang="en-US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har char="•"/>
            </a:pPr>
            <a:r>
              <a:rPr lang="en-US" b="1">
                <a:solidFill>
                  <a:schemeClr val="tx1"/>
                </a:solidFill>
                <a:latin typeface="Times New Roman"/>
                <a:cs typeface="Arial"/>
              </a:rPr>
              <a:t>ROI of -13.86%</a:t>
            </a:r>
          </a:p>
          <a:p>
            <a:pPr>
              <a:buChar char="•"/>
            </a:pPr>
            <a:r>
              <a:rPr lang="en-US" b="1">
                <a:solidFill>
                  <a:schemeClr val="tx1"/>
                </a:solidFill>
                <a:latin typeface="Times New Roman"/>
                <a:cs typeface="Arial"/>
              </a:rPr>
              <a:t>Projected 6% growth for 2026</a:t>
            </a:r>
          </a:p>
          <a:p>
            <a:pPr>
              <a:buChar char="•"/>
            </a:pPr>
            <a:r>
              <a:rPr lang="en-US" b="1">
                <a:solidFill>
                  <a:schemeClr val="tx1"/>
                </a:solidFill>
                <a:latin typeface="Times New Roman"/>
                <a:cs typeface="Arial"/>
              </a:rPr>
              <a:t>Trades at a cheap multiple relative to peers at 13.69</a:t>
            </a:r>
          </a:p>
          <a:p>
            <a:pPr lvl="1">
              <a:buChar char="•"/>
            </a:pPr>
            <a:r>
              <a:rPr lang="en-US" sz="2400">
                <a:solidFill>
                  <a:schemeClr val="tx1"/>
                </a:solidFill>
                <a:latin typeface="Times New Roman"/>
                <a:cs typeface="Arial"/>
              </a:rPr>
              <a:t>High Dividend Yield and defensive stock </a:t>
            </a:r>
          </a:p>
          <a:p>
            <a:pPr>
              <a:buChar char="•"/>
            </a:pPr>
            <a:r>
              <a:rPr lang="en-US" b="1">
                <a:solidFill>
                  <a:schemeClr val="tx1"/>
                </a:solidFill>
                <a:latin typeface="Times New Roman"/>
                <a:cs typeface="Arial"/>
              </a:rPr>
              <a:t>14.07% decrease in stock price has increased its potential upside</a:t>
            </a:r>
            <a:endParaRPr lang="en-US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har char="•"/>
            </a:pPr>
            <a:r>
              <a:rPr lang="en-US" b="1">
                <a:solidFill>
                  <a:schemeClr val="tx1"/>
                </a:solidFill>
                <a:latin typeface="Times New Roman"/>
                <a:cs typeface="Arial"/>
              </a:rPr>
              <a:t>Attractive stock but low upside and potential market risk leads to questionable outlook</a:t>
            </a:r>
          </a:p>
          <a:p>
            <a:pPr marL="342900" indent="-342900">
              <a:buChar char="•"/>
            </a:pPr>
            <a:endParaRPr lang="en-US"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D51CD3F-F85B-803B-F2E1-EA9C650A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5AA45-89CD-CE2C-6F2F-A7B2DDFE6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74425"/>
              </p:ext>
            </p:extLst>
          </p:nvPr>
        </p:nvGraphicFramePr>
        <p:xfrm>
          <a:off x="7337134" y="1717306"/>
          <a:ext cx="4222086" cy="444356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03681">
                  <a:extLst>
                    <a:ext uri="{9D8B030D-6E8A-4147-A177-3AD203B41FA5}">
                      <a16:colId xmlns:a16="http://schemas.microsoft.com/office/drawing/2014/main" val="101477206"/>
                    </a:ext>
                  </a:extLst>
                </a:gridCol>
                <a:gridCol w="703681">
                  <a:extLst>
                    <a:ext uri="{9D8B030D-6E8A-4147-A177-3AD203B41FA5}">
                      <a16:colId xmlns:a16="http://schemas.microsoft.com/office/drawing/2014/main" val="2701887463"/>
                    </a:ext>
                  </a:extLst>
                </a:gridCol>
                <a:gridCol w="713613">
                  <a:extLst>
                    <a:ext uri="{9D8B030D-6E8A-4147-A177-3AD203B41FA5}">
                      <a16:colId xmlns:a16="http://schemas.microsoft.com/office/drawing/2014/main" val="520130388"/>
                    </a:ext>
                  </a:extLst>
                </a:gridCol>
                <a:gridCol w="693749">
                  <a:extLst>
                    <a:ext uri="{9D8B030D-6E8A-4147-A177-3AD203B41FA5}">
                      <a16:colId xmlns:a16="http://schemas.microsoft.com/office/drawing/2014/main" val="72311582"/>
                    </a:ext>
                  </a:extLst>
                </a:gridCol>
                <a:gridCol w="703681">
                  <a:extLst>
                    <a:ext uri="{9D8B030D-6E8A-4147-A177-3AD203B41FA5}">
                      <a16:colId xmlns:a16="http://schemas.microsoft.com/office/drawing/2014/main" val="3686935929"/>
                    </a:ext>
                  </a:extLst>
                </a:gridCol>
                <a:gridCol w="703681">
                  <a:extLst>
                    <a:ext uri="{9D8B030D-6E8A-4147-A177-3AD203B41FA5}">
                      <a16:colId xmlns:a16="http://schemas.microsoft.com/office/drawing/2014/main" val="2849148161"/>
                    </a:ext>
                  </a:extLst>
                </a:gridCol>
              </a:tblGrid>
              <a:tr h="8569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>
                          <a:effectLst/>
                          <a:latin typeface="Times New Roman"/>
                        </a:rPr>
                        <a:t>Ticker</a:t>
                      </a: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>
                          <a:effectLst/>
                          <a:latin typeface="Times New Roman"/>
                        </a:rPr>
                        <a:t>P/E</a:t>
                      </a: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>
                          <a:effectLst/>
                          <a:latin typeface="Times New Roman"/>
                        </a:rPr>
                        <a:t>P/S </a:t>
                      </a: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>
                          <a:effectLst/>
                          <a:latin typeface="Times New Roman"/>
                        </a:rPr>
                        <a:t>P/B</a:t>
                      </a: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>
                          <a:effectLst/>
                          <a:latin typeface="Times New Roman"/>
                        </a:rPr>
                        <a:t>P/CF </a:t>
                      </a: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>
                          <a:effectLst/>
                          <a:latin typeface="Times New Roman"/>
                        </a:rPr>
                        <a:t>EV/ EBITDA </a:t>
                      </a: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877950"/>
                  </a:ext>
                </a:extLst>
              </a:tr>
              <a:tr h="43468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BMY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13.69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2.43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6.73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7.68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44.99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295700"/>
                  </a:ext>
                </a:extLst>
              </a:tr>
              <a:tr h="43468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Peers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463331"/>
                  </a:ext>
                </a:extLst>
              </a:tr>
              <a:tr h="64581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Eli Lilly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56.46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16.35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49.41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110.67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61.93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278334"/>
                  </a:ext>
                </a:extLst>
              </a:tr>
              <a:tr h="43468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AbbVie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22.48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5.46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50.17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18.36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16.52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942469"/>
                  </a:ext>
                </a:extLst>
              </a:tr>
              <a:tr h="43468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J&amp;J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19.34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4.08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5.08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14.23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12.86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270985"/>
                  </a:ext>
                </a:extLst>
              </a:tr>
              <a:tr h="43468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Pfizer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14.16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2.51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1.64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13.38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16.93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31664"/>
                  </a:ext>
                </a:extLst>
              </a:tr>
              <a:tr h="64581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</a:rPr>
                        <a:t>Average 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27.61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7.1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26.575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39.16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>
                          <a:effectLst/>
                          <a:latin typeface="Times New Roman"/>
                        </a:rPr>
                        <a:t>27.06  </a:t>
                      </a:r>
                      <a:endParaRPr lang="en-US">
                        <a:effectLst/>
                        <a:latin typeface="Times New Roman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388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9A7F8F-9B50-8311-74D3-519C4079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269" y="6329365"/>
            <a:ext cx="3014421" cy="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E0DD74C-A29A-C35B-D2DC-0CD88A01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473" y="176028"/>
            <a:ext cx="3932237" cy="175260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BMY DCF</a:t>
            </a:r>
          </a:p>
        </p:txBody>
      </p:sp>
      <p:pic>
        <p:nvPicPr>
          <p:cNvPr id="9" name="Picture Placeholder 8" descr="A document with numbers and text&#10;&#10;AI-generated content may be incorrect.">
            <a:extLst>
              <a:ext uri="{FF2B5EF4-FFF2-40B4-BE49-F238E27FC236}">
                <a16:creationId xmlns:a16="http://schemas.microsoft.com/office/drawing/2014/main" id="{635FA35D-0AB6-2F53-FBFB-93C8970FAB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91" r="-1" b="6090"/>
          <a:stretch/>
        </p:blipFill>
        <p:spPr>
          <a:xfrm>
            <a:off x="1" y="177219"/>
            <a:ext cx="6825694" cy="6680780"/>
          </a:xfrm>
          <a:noFill/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84365D5-F306-BFEB-FF71-DA810D244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3519" y="2311991"/>
            <a:ext cx="3932237" cy="3371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Despite positive upside, I am recommending that we maintain the stock weight at 558 bps </a:t>
            </a:r>
          </a:p>
        </p:txBody>
      </p:sp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9B01AA42-9DBD-45C0-AB6F-AC39CFF3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478" y="6329364"/>
            <a:ext cx="3014421" cy="5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B95C7-55CA-D0F3-4668-E9E6974FE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A40A-241E-553B-D6BD-F0218836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Stock Recommendations</a:t>
            </a:r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E7EE927-346A-41E7-A39C-3E0D3152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5CAA82-4B36-4DB1-123D-6FEF8664D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39412" y="2884986"/>
            <a:ext cx="7906718" cy="10839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C4F35-3456-CE47-F3C8-A89E42EA1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76" y="4276564"/>
            <a:ext cx="11325386" cy="1726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4C2B9F-00C0-ED7F-9DBE-B5B66373EDC7}"/>
              </a:ext>
            </a:extLst>
          </p:cNvPr>
          <p:cNvSpPr txBox="1"/>
          <p:nvPr/>
        </p:nvSpPr>
        <p:spPr>
          <a:xfrm>
            <a:off x="1689315" y="1715146"/>
            <a:ext cx="8813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Overall, we see the Healthcare sector weighting increasing in the SIM portfolio from 13.91% to %14.72, an increase of 0.81%.</a:t>
            </a:r>
          </a:p>
        </p:txBody>
      </p:sp>
    </p:spTree>
    <p:extLst>
      <p:ext uri="{BB962C8B-B14F-4D97-AF65-F5344CB8AC3E}">
        <p14:creationId xmlns:p14="http://schemas.microsoft.com/office/powerpoint/2010/main" val="30138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5E05-F466-E665-E9AE-6617A146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4" name="Picture 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A491B59C-BE60-D34E-1E0A-2024DFBDE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04" y="304800"/>
            <a:ext cx="3573611" cy="1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A338-48FF-9DA9-79DF-E344FE0E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Sector Recommendation</a:t>
            </a:r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C92316E3-57DB-00BF-FD3E-E1DF30E05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52F61-B643-3968-8FFA-B1F2DE44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80" y="2635519"/>
            <a:ext cx="5063909" cy="3485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14DA60-24D4-BC37-0303-AF2D3BD5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91" y="2500716"/>
            <a:ext cx="5044536" cy="1031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1A28AA-BEB6-1554-2A14-2E24AEC5E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63" y="3663897"/>
            <a:ext cx="5942147" cy="1023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E89DCC-D899-34C8-2048-AFFCFDC4B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38" y="5020805"/>
            <a:ext cx="5233583" cy="9202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97767-B6CD-6FBF-5D03-91A4F31E3ABC}"/>
              </a:ext>
            </a:extLst>
          </p:cNvPr>
          <p:cNvSpPr txBox="1"/>
          <p:nvPr/>
        </p:nvSpPr>
        <p:spPr>
          <a:xfrm>
            <a:off x="1211451" y="1818468"/>
            <a:ext cx="942038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>
              <a:buFont typeface=""/>
              <a:buChar char="•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SIM portfolio is currently Overweight in the Health Care sector</a:t>
            </a:r>
          </a:p>
        </p:txBody>
      </p:sp>
    </p:spTree>
    <p:extLst>
      <p:ext uri="{BB962C8B-B14F-4D97-AF65-F5344CB8AC3E}">
        <p14:creationId xmlns:p14="http://schemas.microsoft.com/office/powerpoint/2010/main" val="20392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B8CCE-D16C-2675-FD23-79C87E84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F5FD-5903-384F-07D8-3EDBA515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14" y="125051"/>
            <a:ext cx="10058400" cy="2190885"/>
          </a:xfrm>
        </p:spPr>
        <p:txBody>
          <a:bodyPr>
            <a:norm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Johnson &amp; Johnson (JNJ)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/>
            </a:br>
            <a:endParaRPr lang="en-US"/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9E8558C0-27DF-7BFD-B128-8D14C0E9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A31658-F856-2FE1-4E6B-CD58B3237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4" y="2319741"/>
            <a:ext cx="6132647" cy="3910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CD94A-9415-6909-5CFD-854B37A11C04}"/>
              </a:ext>
            </a:extLst>
          </p:cNvPr>
          <p:cNvSpPr txBox="1"/>
          <p:nvPr/>
        </p:nvSpPr>
        <p:spPr>
          <a:xfrm>
            <a:off x="8095282" y="232216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Times New Roman"/>
                <a:cs typeface="Times New Roman"/>
              </a:rPr>
              <a:t>BUY</a:t>
            </a:r>
            <a:endParaRPr lang="en-US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98030-8CD6-CF12-4A12-592087B1E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27" y="3026125"/>
            <a:ext cx="4446237" cy="2633258"/>
          </a:xfrm>
          <a:prstGeom prst="rect">
            <a:avLst/>
          </a:prstGeom>
        </p:spPr>
      </p:pic>
      <p:pic>
        <p:nvPicPr>
          <p:cNvPr id="9" name="Picture 8" descr="Johnson &amp; Johnson Announces a Lead ...">
            <a:extLst>
              <a:ext uri="{FF2B5EF4-FFF2-40B4-BE49-F238E27FC236}">
                <a16:creationId xmlns:a16="http://schemas.microsoft.com/office/drawing/2014/main" id="{3E0D55A8-2A0C-0EB0-F29A-1BF6DEC2C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020" y="5738148"/>
            <a:ext cx="1856886" cy="9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8CA3-12FD-64AF-CC39-04375993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9EDD9BD5-5B7E-6959-3BEB-F49AA579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42030-23CE-B0A4-D715-91B779375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17" y="1752381"/>
            <a:ext cx="3355661" cy="237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6A1E2F-4D3A-4AD3-76B3-2223D0291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677" y="4397359"/>
            <a:ext cx="5415511" cy="2389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E4760-E5B3-F4FE-0C97-93D93F9CC235}"/>
              </a:ext>
            </a:extLst>
          </p:cNvPr>
          <p:cNvSpPr txBox="1"/>
          <p:nvPr/>
        </p:nvSpPr>
        <p:spPr>
          <a:xfrm>
            <a:off x="138287" y="914865"/>
            <a:ext cx="4913612" cy="5484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br>
              <a:rPr lang="en-US"/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JNJ has beat or met earnings estimates 8 quarters in a row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2025-2026 outlook: Projected continued growth via biologics facility expansion, acquisitions, and a robust product pipeline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Trades at a P/E of 15.1x, slightly below the industry average of 15.5x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Ideal for long-term, risk-averse investors, though not as attractive for growth-focused ones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C528EB-8249-229E-F5A1-6A31E53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Analysis - JNJ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Johnson &amp; Johnson Announces a Lead ...">
            <a:extLst>
              <a:ext uri="{FF2B5EF4-FFF2-40B4-BE49-F238E27FC236}">
                <a16:creationId xmlns:a16="http://schemas.microsoft.com/office/drawing/2014/main" id="{F2B2FE54-CFA6-F410-100D-2AE20F75F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241" y="1941064"/>
            <a:ext cx="2418699" cy="12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41E9C-D3AB-78E2-8BA9-27D9ABCC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20F1-813C-6B34-C029-7D11B026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2229630"/>
          </a:xfrm>
        </p:spPr>
        <p:txBody>
          <a:bodyPr>
            <a:normAutofit/>
          </a:bodyPr>
          <a:lstStyle/>
          <a:p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Valuation - JNJ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6A109939-C548-218D-3388-5C737EFF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96BE2-626C-6F97-D764-69E35ABE4B1A}"/>
              </a:ext>
            </a:extLst>
          </p:cNvPr>
          <p:cNvSpPr txBox="1"/>
          <p:nvPr/>
        </p:nvSpPr>
        <p:spPr>
          <a:xfrm>
            <a:off x="710337" y="1872711"/>
            <a:ext cx="9020012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Shares Owned: 660 Shares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Unit Cost: $161.01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Assets: 1.24%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Lowest holding in healthcare</a:t>
            </a:r>
          </a:p>
          <a:p>
            <a:pPr marL="285750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+0.50%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DCF calculates 27.1% upside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Target price for JNJ is $168.64</a:t>
            </a:r>
          </a:p>
          <a:p>
            <a:pPr marL="742950" lvl="1" indent="-285750">
              <a:buFont typeface="Arial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Favorable macroeconomic conditions</a:t>
            </a:r>
          </a:p>
          <a:p>
            <a:pPr algn="l"/>
            <a:endParaRPr lang="en-US"/>
          </a:p>
        </p:txBody>
      </p:sp>
      <p:pic>
        <p:nvPicPr>
          <p:cNvPr id="9" name="Picture 8" descr="Johnson &amp; Johnson Announces a Lead ...">
            <a:extLst>
              <a:ext uri="{FF2B5EF4-FFF2-40B4-BE49-F238E27FC236}">
                <a16:creationId xmlns:a16="http://schemas.microsoft.com/office/drawing/2014/main" id="{C21A0161-949B-4421-AAC8-B44CECF3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908" y="1875936"/>
            <a:ext cx="2418699" cy="12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7E3EF-3F30-1985-2282-CB766560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F08D-80E6-91CD-F5B4-350B623E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Discounted Cash Flow - JNJ</a:t>
            </a:r>
            <a:endParaRPr lang="en-US"/>
          </a:p>
        </p:txBody>
      </p:sp>
      <p:pic>
        <p:nvPicPr>
          <p:cNvPr id="3" name="Picture 2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46F4E605-75BB-3B9F-3E57-AFCCB50A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C17E96-571B-56A2-BA92-8E6E8826D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" y="1583813"/>
            <a:ext cx="7230604" cy="5065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2680B-5E8F-D2B9-B3D4-599BE682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0" y="2637214"/>
            <a:ext cx="4754750" cy="2397232"/>
          </a:xfrm>
          <a:prstGeom prst="rect">
            <a:avLst/>
          </a:prstGeom>
        </p:spPr>
      </p:pic>
      <p:pic>
        <p:nvPicPr>
          <p:cNvPr id="8" name="Picture 7" descr="Johnson &amp; Johnson Announces a Lead ...">
            <a:extLst>
              <a:ext uri="{FF2B5EF4-FFF2-40B4-BE49-F238E27FC236}">
                <a16:creationId xmlns:a16="http://schemas.microsoft.com/office/drawing/2014/main" id="{FBB22047-DFB2-ECE8-CA34-2FA7F1D2A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010" y="5373320"/>
            <a:ext cx="2418699" cy="12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2" y="363169"/>
            <a:ext cx="10058400" cy="1356350"/>
          </a:xfrm>
        </p:spPr>
        <p:txBody>
          <a:bodyPr/>
          <a:lstStyle/>
          <a:p>
            <a:r>
              <a:rPr lang="en-US">
                <a:latin typeface="Times New Roman"/>
                <a:ea typeface="+mj-lt"/>
                <a:cs typeface="Times New Roman"/>
              </a:rPr>
              <a:t>UnitedHealth Group (UNH)</a:t>
            </a:r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89A9C47-1BE2-481B-9CB5-06D43F40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AA2DC7-6866-3411-76DA-B31B537EC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158" y="2734572"/>
            <a:ext cx="4491488" cy="33283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Market Cap: 548.342B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Current Price: $600.95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Target Price: $635.20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Diluted Shares Outstanding: 914.71M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Dividend Yield: 1.64%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Total Projected Yield: 24.54%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1A548-96B3-4C7D-46AB-5E5C23154E76}"/>
              </a:ext>
            </a:extLst>
          </p:cNvPr>
          <p:cNvSpPr txBox="1"/>
          <p:nvPr/>
        </p:nvSpPr>
        <p:spPr>
          <a:xfrm>
            <a:off x="303362" y="1856117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latin typeface="Times New Roman"/>
                <a:cs typeface="Times New Roman"/>
              </a:rPr>
              <a:t>BUY</a:t>
            </a:r>
          </a:p>
          <a:p>
            <a:endParaRPr lang="en-US"/>
          </a:p>
        </p:txBody>
      </p:sp>
      <p:pic>
        <p:nvPicPr>
          <p:cNvPr id="6" name="Picture 5" descr="A graph of a stock market&#10;&#10;AI-generated content may be incorrect.">
            <a:extLst>
              <a:ext uri="{FF2B5EF4-FFF2-40B4-BE49-F238E27FC236}">
                <a16:creationId xmlns:a16="http://schemas.microsoft.com/office/drawing/2014/main" id="{8B0527CA-B3DC-EB60-AED7-B2F6A122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12" y="2848340"/>
            <a:ext cx="7284108" cy="2802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E02027C2-16A8-5CF8-167A-F43A041E9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312" y="1644322"/>
            <a:ext cx="1676400" cy="819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1E403-A7C8-1175-9077-431C23BC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8CB1-ACFF-20E5-F3F1-2C3AB407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48" y="356656"/>
            <a:ext cx="10058400" cy="1356350"/>
          </a:xfrm>
        </p:spPr>
        <p:txBody>
          <a:bodyPr/>
          <a:lstStyle/>
          <a:p>
            <a:r>
              <a:rPr lang="en-US">
                <a:latin typeface="Times New Roman"/>
                <a:ea typeface="+mj-lt"/>
                <a:cs typeface="Times New Roman"/>
              </a:rPr>
              <a:t>Financial Analysis - UnitedHealth Group (UNH)</a:t>
            </a:r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5C8DFF12-B76B-C880-DD66-544BF2C0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DAE029-D00E-B36E-E601-D4F8C0871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34" y="2252930"/>
            <a:ext cx="5433203" cy="4356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en-US">
                <a:latin typeface="Times New Roman"/>
                <a:ea typeface="+mn-lt"/>
                <a:cs typeface="Times New Roman"/>
              </a:rPr>
              <a:t>UNH has beat or met earnings estimates 9 quarters in a row</a:t>
            </a:r>
            <a:endParaRPr lang="en-US">
              <a:latin typeface="Times New Roman"/>
              <a:cs typeface="Times New Roman"/>
            </a:endParaRPr>
          </a:p>
          <a:p>
            <a:pPr>
              <a:buChar char="•"/>
            </a:pPr>
            <a:r>
              <a:rPr lang="en-US">
                <a:latin typeface="Times New Roman"/>
                <a:ea typeface="+mn-lt"/>
                <a:cs typeface="Times New Roman"/>
              </a:rPr>
              <a:t>2025–2026 outlook: </a:t>
            </a:r>
          </a:p>
          <a:p>
            <a:pPr lvl="1">
              <a:buFont typeface="Courier New" pitchFamily="34" charset="0"/>
              <a:buChar char="o"/>
            </a:pPr>
            <a:r>
              <a:rPr lang="en-US">
                <a:latin typeface="Times New Roman"/>
                <a:ea typeface="+mn-lt"/>
                <a:cs typeface="Times New Roman"/>
              </a:rPr>
              <a:t>Continued growth </a:t>
            </a:r>
          </a:p>
          <a:p>
            <a:pPr lvl="1">
              <a:buFont typeface="Courier New" pitchFamily="34" charset="0"/>
              <a:buChar char="o"/>
            </a:pPr>
            <a:r>
              <a:rPr lang="en-US">
                <a:latin typeface="Times New Roman"/>
                <a:ea typeface="+mn-lt"/>
                <a:cs typeface="Times New Roman"/>
              </a:rPr>
              <a:t>Driven by expansion in Optum services </a:t>
            </a:r>
          </a:p>
          <a:p>
            <a:pPr lvl="1">
              <a:buFont typeface="Courier New" pitchFamily="34" charset="0"/>
              <a:buChar char="o"/>
            </a:pPr>
            <a:r>
              <a:rPr lang="en-US">
                <a:latin typeface="Times New Roman"/>
                <a:ea typeface="+mn-lt"/>
                <a:cs typeface="Times New Roman"/>
              </a:rPr>
              <a:t>Medicare Advantage enrollment</a:t>
            </a:r>
          </a:p>
          <a:p>
            <a:pPr>
              <a:buChar char="•"/>
            </a:pPr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7A3D7-BB7C-A9E1-2E4F-F16BE9E123E3}"/>
              </a:ext>
            </a:extLst>
          </p:cNvPr>
          <p:cNvSpPr txBox="1"/>
          <p:nvPr/>
        </p:nvSpPr>
        <p:spPr>
          <a:xfrm>
            <a:off x="6538872" y="2253435"/>
            <a:ext cx="4702256" cy="340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,Sans-Serif"/>
              <a:buChar char="•"/>
            </a:pPr>
            <a:r>
              <a:rPr lang="en-US" sz="2200">
                <a:solidFill>
                  <a:srgbClr val="404040"/>
                </a:solidFill>
                <a:latin typeface="Times New Roman"/>
                <a:cs typeface="Times New Roman"/>
              </a:rPr>
              <a:t>Trades at a P/E of 18.3x</a:t>
            </a:r>
            <a:endParaRPr lang="en-US" sz="220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 sz="1900">
                <a:solidFill>
                  <a:srgbClr val="404040"/>
                </a:solidFill>
                <a:latin typeface="Times New Roman"/>
                <a:cs typeface="Times New Roman"/>
              </a:rPr>
              <a:t>Strong investor confidence</a:t>
            </a:r>
            <a:endParaRPr lang="en-US" sz="190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 sz="1900">
                <a:solidFill>
                  <a:srgbClr val="404040"/>
                </a:solidFill>
                <a:latin typeface="Times New Roman"/>
                <a:cs typeface="Times New Roman"/>
              </a:rPr>
              <a:t>Earnings stability and growth potential</a:t>
            </a:r>
            <a:endParaRPr lang="en-US" sz="190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,Sans-Serif"/>
              <a:buChar char="•"/>
            </a:pPr>
            <a:r>
              <a:rPr lang="en-US" sz="2200">
                <a:solidFill>
                  <a:srgbClr val="404040"/>
                </a:solidFill>
                <a:latin typeface="Times New Roman"/>
                <a:cs typeface="Times New Roman"/>
              </a:rPr>
              <a:t>Ideal for long-term, risk-averse investors </a:t>
            </a:r>
            <a:endParaRPr lang="en-US" sz="220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 sz="1900">
                <a:solidFill>
                  <a:srgbClr val="404040"/>
                </a:solidFill>
                <a:latin typeface="Times New Roman"/>
                <a:cs typeface="Times New Roman"/>
              </a:rPr>
              <a:t>consistent cash flow and defensive positioning</a:t>
            </a:r>
            <a:endParaRPr lang="en-US" sz="190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 sz="1900">
                <a:solidFill>
                  <a:srgbClr val="404040"/>
                </a:solidFill>
                <a:latin typeface="Times New Roman"/>
                <a:cs typeface="Times New Roman"/>
              </a:rPr>
              <a:t>premium valuation may deter value-focused buyers</a:t>
            </a:r>
            <a:endParaRPr lang="en-US" sz="1900">
              <a:latin typeface="Times New Roman"/>
              <a:cs typeface="Times New Roman"/>
            </a:endParaRPr>
          </a:p>
          <a:p>
            <a:pPr algn="l"/>
            <a:endParaRPr lang="en-US">
              <a:latin typeface="Times New Roman"/>
              <a:cs typeface="Times New Roman"/>
            </a:endParaRP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FF5C9889-7E7D-DF35-3270-B70F6D2E9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4" y="5487478"/>
            <a:ext cx="2295117" cy="1125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83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B117-BC5B-D070-0350-0B7B8E4E0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6498-7D68-7EA4-7955-6A62D67D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12" y="363169"/>
            <a:ext cx="10058400" cy="1356350"/>
          </a:xfrm>
        </p:spPr>
        <p:txBody>
          <a:bodyPr/>
          <a:lstStyle/>
          <a:p>
            <a:r>
              <a:rPr lang="en-US">
                <a:latin typeface="Times New Roman"/>
                <a:ea typeface="+mj-lt"/>
                <a:cs typeface="Times New Roman"/>
              </a:rPr>
              <a:t>Valuation: UnitedHealth Group (UNH)</a:t>
            </a:r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0" name="Picture 9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429EB46D-D2A2-E81C-86AC-8D8C66FD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4" y="304800"/>
            <a:ext cx="3573611" cy="11846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16B7B-9D30-0269-9F72-F687EBC8A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5242" y="2109157"/>
            <a:ext cx="3693544" cy="32493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BUY: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+0.31%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Final portfolio weight: 5%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Times New Roman"/>
              <a:ea typeface="+mn-lt"/>
              <a:cs typeface="Times New Roman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DCF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Upside: 44.5%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Target price: $635.20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B44EC-96F9-F794-ECD0-3045CB144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57" y="2109157"/>
            <a:ext cx="4800600" cy="39538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SIM: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Mkt. Value: $413,763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Percent of Assets: 4.69%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Shares Owned: 790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Unit Cost: 508.65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Total Cost: $401,833.02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Unrealized Gain: $11,929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948A50E-2F9F-004F-B5D4-FEEA5085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1" y="5794570"/>
            <a:ext cx="1676400" cy="819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0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4A607FC11A14B960F1F5897152DD6" ma:contentTypeVersion="6" ma:contentTypeDescription="Create a new document." ma:contentTypeScope="" ma:versionID="aa0c8292a217d2160419ef7a93bbd7b8">
  <xsd:schema xmlns:xsd="http://www.w3.org/2001/XMLSchema" xmlns:xs="http://www.w3.org/2001/XMLSchema" xmlns:p="http://schemas.microsoft.com/office/2006/metadata/properties" xmlns:ns3="412cf883-7b0c-46f7-b584-7f5097893b42" targetNamespace="http://schemas.microsoft.com/office/2006/metadata/properties" ma:root="true" ma:fieldsID="77286334197a7767084d97aac95d54c1" ns3:_="">
    <xsd:import namespace="412cf883-7b0c-46f7-b584-7f5097893b4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cf883-7b0c-46f7-b584-7f5097893b4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2cf883-7b0c-46f7-b584-7f5097893b4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34813C-F097-497F-93D8-F0F610F2E883}">
  <ds:schemaRefs>
    <ds:schemaRef ds:uri="412cf883-7b0c-46f7-b584-7f5097893b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D3BD33-60C1-4927-945A-0601016B9B56}">
  <ds:schemaRefs>
    <ds:schemaRef ds:uri="412cf883-7b0c-46f7-b584-7f5097893b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17F78D-3F98-4528-AB74-4E781C487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Medical Design 16x9</vt:lpstr>
      <vt:lpstr>Healthcare Sector </vt:lpstr>
      <vt:lpstr>Sector Recommendation</vt:lpstr>
      <vt:lpstr>Johnson &amp; Johnson (JNJ)  </vt:lpstr>
      <vt:lpstr>Financial Analysis - JNJ</vt:lpstr>
      <vt:lpstr>Valuation - JNJ  </vt:lpstr>
      <vt:lpstr>Discounted Cash Flow - JNJ</vt:lpstr>
      <vt:lpstr>UnitedHealth Group (UNH) </vt:lpstr>
      <vt:lpstr>Financial Analysis - UnitedHealth Group (UNH) </vt:lpstr>
      <vt:lpstr>Valuation: UnitedHealth Group (UNH) </vt:lpstr>
      <vt:lpstr>DCF - UnitedHealth Group (UNH) </vt:lpstr>
      <vt:lpstr>Medtronic (MDT)</vt:lpstr>
      <vt:lpstr>Financial Analysis - MDT</vt:lpstr>
      <vt:lpstr>Valuation Analysis- MDT</vt:lpstr>
      <vt:lpstr>Bristol Myers Squibb</vt:lpstr>
      <vt:lpstr>BMY Business Analysis</vt:lpstr>
      <vt:lpstr>BMY Financial Analysis</vt:lpstr>
      <vt:lpstr>BMY DCF</vt:lpstr>
      <vt:lpstr>Stock Recommendations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Turner, Griffin</dc:creator>
  <cp:revision>10</cp:revision>
  <dcterms:created xsi:type="dcterms:W3CDTF">2025-03-15T18:57:26Z</dcterms:created>
  <dcterms:modified xsi:type="dcterms:W3CDTF">2025-04-15T21:59:53Z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0x0101001E64A607FC11A14B960F1F5897152DD6</vt:lpwstr>
  </property>
</Properties>
</file>