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9" r:id="rId6"/>
    <p:sldId id="274" r:id="rId7"/>
    <p:sldId id="273" r:id="rId8"/>
    <p:sldId id="278" r:id="rId9"/>
    <p:sldId id="279" r:id="rId10"/>
    <p:sldId id="276" r:id="rId11"/>
    <p:sldId id="277" r:id="rId12"/>
    <p:sldId id="262" r:id="rId13"/>
    <p:sldId id="288" r:id="rId14"/>
    <p:sldId id="287" r:id="rId15"/>
    <p:sldId id="286" r:id="rId16"/>
    <p:sldId id="282" r:id="rId17"/>
    <p:sldId id="263" r:id="rId18"/>
    <p:sldId id="270" r:id="rId19"/>
    <p:sldId id="272" r:id="rId20"/>
    <p:sldId id="275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380CA-4794-3560-B773-4E94FB5073B3}" v="2087" dt="2025-03-18T00:25:58.828"/>
    <p1510:client id="{354C05F1-0142-7B74-09D0-8724483EEDF8}" v="285" dt="2025-03-18T14:15:07.159"/>
    <p1510:client id="{43436D15-FCAF-4425-8DD5-85C9085AD671}" v="431" dt="2025-03-18T21:40:58.869"/>
    <p1510:client id="{65CCB09C-BDE3-AAFE-BB73-DCFB3B426570}" v="139" dt="2025-03-18T14:35:31.897"/>
    <p1510:client id="{852D997A-4ACC-F0FF-31A0-CF7A9410AC61}" v="981" dt="2025-03-18T19:49:25.301"/>
    <p1510:client id="{AA756C95-7226-3268-3E69-96F210C89CB5}" v="1013" dt="2025-03-18T21:02:03.513"/>
    <p1510:client id="{CD21FBF3-332F-7C11-3435-76A5B1C738E3}" v="45" dt="2025-03-18T21:39:14.022"/>
    <p1510:client id="{E4740B40-1BC3-DAE9-7DBF-EC949E612B0F}" v="67" dt="2025-03-18T14:26:05.993"/>
    <p1510:client id="{E57E09D4-F68E-B383-5C19-C815A8D23EA4}" v="237" dt="2025-03-18T17:26:28.312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87" y="4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CF4FD-959B-4628-9D12-3DAF6123021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CF910-997E-4621-BF60-932750F9C640}">
      <dgm:prSet phldrT="[Text]"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Aggressive money supply policy</a:t>
          </a:r>
          <a:endParaRPr lang="en-US">
            <a:latin typeface="Times New Roman"/>
            <a:cs typeface="Times New Roman"/>
          </a:endParaRPr>
        </a:p>
      </dgm:t>
    </dgm:pt>
    <dgm:pt modelId="{70930359-017B-43A4-A9C0-89277DAB0222}" type="parTrans" cxnId="{C6077E1D-0784-4F99-ACE9-9CA5CB437ED7}">
      <dgm:prSet/>
      <dgm:spPr/>
      <dgm:t>
        <a:bodyPr/>
        <a:lstStyle/>
        <a:p>
          <a:endParaRPr lang="en-US"/>
        </a:p>
      </dgm:t>
    </dgm:pt>
    <dgm:pt modelId="{3F2DB199-CA9C-44E5-A384-88DB348289A8}" type="sibTrans" cxnId="{C6077E1D-0784-4F99-ACE9-9CA5CB437ED7}">
      <dgm:prSet/>
      <dgm:spPr/>
      <dgm:t>
        <a:bodyPr/>
        <a:lstStyle/>
        <a:p>
          <a:endParaRPr lang="en-US"/>
        </a:p>
      </dgm:t>
    </dgm:pt>
    <dgm:pt modelId="{5530050E-FAB2-45EA-A010-1089C89A395E}">
      <dgm:prSet phldrT="[Text]" phldr="0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Inflation</a:t>
          </a:r>
        </a:p>
      </dgm:t>
    </dgm:pt>
    <dgm:pt modelId="{217C10D3-FE09-42FC-9D66-0240B66628F5}" type="parTrans" cxnId="{A4536C25-C4A7-48D0-BCFB-C8CE7B665741}">
      <dgm:prSet/>
      <dgm:spPr/>
      <dgm:t>
        <a:bodyPr/>
        <a:lstStyle/>
        <a:p>
          <a:endParaRPr lang="en-US"/>
        </a:p>
      </dgm:t>
    </dgm:pt>
    <dgm:pt modelId="{FE815816-4C76-4366-8DEB-162B69265A04}" type="sibTrans" cxnId="{A4536C25-C4A7-48D0-BCFB-C8CE7B665741}">
      <dgm:prSet/>
      <dgm:spPr/>
      <dgm:t>
        <a:bodyPr/>
        <a:lstStyle/>
        <a:p>
          <a:endParaRPr lang="en-US"/>
        </a:p>
      </dgm:t>
    </dgm:pt>
    <dgm:pt modelId="{C152698A-8736-4C78-8B04-B98D192A6B97}">
      <dgm:prSet phldrT="[Text]" phldr="0"/>
      <dgm:spPr/>
      <dgm:t>
        <a:bodyPr/>
        <a:lstStyle/>
        <a:p>
          <a:pPr rtl="0"/>
          <a:r>
            <a:rPr lang="en-US">
              <a:latin typeface="Times New Roman"/>
              <a:cs typeface="Times New Roman"/>
            </a:rPr>
            <a:t>Lower Interest Rate</a:t>
          </a:r>
        </a:p>
      </dgm:t>
    </dgm:pt>
    <dgm:pt modelId="{7B0D4942-12A1-40AB-AE8E-02E2A3667007}" type="parTrans" cxnId="{1A6EE41D-CD5D-4359-A071-3F4C60390EAF}">
      <dgm:prSet/>
      <dgm:spPr/>
      <dgm:t>
        <a:bodyPr/>
        <a:lstStyle/>
        <a:p>
          <a:endParaRPr lang="en-US"/>
        </a:p>
      </dgm:t>
    </dgm:pt>
    <dgm:pt modelId="{1AB5D006-40B5-4151-A8F8-30044C362267}" type="sibTrans" cxnId="{1A6EE41D-CD5D-4359-A071-3F4C60390EAF}">
      <dgm:prSet/>
      <dgm:spPr/>
      <dgm:t>
        <a:bodyPr/>
        <a:lstStyle/>
        <a:p>
          <a:endParaRPr lang="en-US"/>
        </a:p>
      </dgm:t>
    </dgm:pt>
    <dgm:pt modelId="{0E39D692-69E1-4585-BB09-F2AB4E8CA313}">
      <dgm:prSet phldrT="[Text]" phldr="0"/>
      <dgm:spPr/>
      <dgm:t>
        <a:bodyPr/>
        <a:lstStyle/>
        <a:p>
          <a:pPr rtl="0"/>
          <a:r>
            <a:rPr lang="en-US">
              <a:latin typeface="Times New Roman"/>
              <a:cs typeface="Times New Roman"/>
            </a:rPr>
            <a:t>Investing In Stock Market</a:t>
          </a:r>
        </a:p>
      </dgm:t>
    </dgm:pt>
    <dgm:pt modelId="{419622B8-4813-4C2E-9B04-8AD99ABA3389}" type="parTrans" cxnId="{B8AF7239-4870-4725-8555-71094674A8ED}">
      <dgm:prSet/>
      <dgm:spPr/>
      <dgm:t>
        <a:bodyPr/>
        <a:lstStyle/>
        <a:p>
          <a:endParaRPr lang="en-US"/>
        </a:p>
      </dgm:t>
    </dgm:pt>
    <dgm:pt modelId="{0FC7D9A9-CD84-436E-9228-68421BB102BB}" type="sibTrans" cxnId="{B8AF7239-4870-4725-8555-71094674A8ED}">
      <dgm:prSet/>
      <dgm:spPr/>
      <dgm:t>
        <a:bodyPr/>
        <a:lstStyle/>
        <a:p>
          <a:endParaRPr lang="en-US"/>
        </a:p>
      </dgm:t>
    </dgm:pt>
    <dgm:pt modelId="{599D1A65-F5C6-4231-8BDB-CE2A18E3C70C}" type="pres">
      <dgm:prSet presAssocID="{1A5CF4FD-959B-4628-9D12-3DAF6123021E}" presName="cycle" presStyleCnt="0">
        <dgm:presLayoutVars>
          <dgm:dir/>
          <dgm:resizeHandles val="exact"/>
        </dgm:presLayoutVars>
      </dgm:prSet>
      <dgm:spPr/>
    </dgm:pt>
    <dgm:pt modelId="{D56D646A-7369-4292-B4EE-E639418B5BCE}" type="pres">
      <dgm:prSet presAssocID="{4F7CF910-997E-4621-BF60-932750F9C640}" presName="dummy" presStyleCnt="0"/>
      <dgm:spPr/>
    </dgm:pt>
    <dgm:pt modelId="{8F34B80F-E8FE-4690-8953-13E4F34BC988}" type="pres">
      <dgm:prSet presAssocID="{4F7CF910-997E-4621-BF60-932750F9C640}" presName="node" presStyleLbl="revTx" presStyleIdx="0" presStyleCnt="4">
        <dgm:presLayoutVars>
          <dgm:bulletEnabled val="1"/>
        </dgm:presLayoutVars>
      </dgm:prSet>
      <dgm:spPr/>
    </dgm:pt>
    <dgm:pt modelId="{7889DAC3-1081-4BD6-A5C9-A135C23CC4D7}" type="pres">
      <dgm:prSet presAssocID="{3F2DB199-CA9C-44E5-A384-88DB348289A8}" presName="sibTrans" presStyleLbl="node1" presStyleIdx="0" presStyleCnt="4"/>
      <dgm:spPr/>
    </dgm:pt>
    <dgm:pt modelId="{802D5B2C-BB8A-4388-A9B2-E07752C812EB}" type="pres">
      <dgm:prSet presAssocID="{5530050E-FAB2-45EA-A010-1089C89A395E}" presName="dummy" presStyleCnt="0"/>
      <dgm:spPr/>
    </dgm:pt>
    <dgm:pt modelId="{AF9E1E00-D894-4487-8A30-8AF4CA4F2655}" type="pres">
      <dgm:prSet presAssocID="{5530050E-FAB2-45EA-A010-1089C89A395E}" presName="node" presStyleLbl="revTx" presStyleIdx="1" presStyleCnt="4">
        <dgm:presLayoutVars>
          <dgm:bulletEnabled val="1"/>
        </dgm:presLayoutVars>
      </dgm:prSet>
      <dgm:spPr/>
    </dgm:pt>
    <dgm:pt modelId="{5D01CB6C-313F-480F-A662-5CE5E14DCDD6}" type="pres">
      <dgm:prSet presAssocID="{FE815816-4C76-4366-8DEB-162B69265A04}" presName="sibTrans" presStyleLbl="node1" presStyleIdx="1" presStyleCnt="4"/>
      <dgm:spPr/>
    </dgm:pt>
    <dgm:pt modelId="{640F4F1B-C0A4-414A-A54D-93A8E1362021}" type="pres">
      <dgm:prSet presAssocID="{C152698A-8736-4C78-8B04-B98D192A6B97}" presName="dummy" presStyleCnt="0"/>
      <dgm:spPr/>
    </dgm:pt>
    <dgm:pt modelId="{ECE98383-AED2-42A4-8B76-706433E46F9C}" type="pres">
      <dgm:prSet presAssocID="{C152698A-8736-4C78-8B04-B98D192A6B97}" presName="node" presStyleLbl="revTx" presStyleIdx="2" presStyleCnt="4">
        <dgm:presLayoutVars>
          <dgm:bulletEnabled val="1"/>
        </dgm:presLayoutVars>
      </dgm:prSet>
      <dgm:spPr/>
    </dgm:pt>
    <dgm:pt modelId="{F2E5D607-B061-41DE-ACDC-77943168698B}" type="pres">
      <dgm:prSet presAssocID="{1AB5D006-40B5-4151-A8F8-30044C362267}" presName="sibTrans" presStyleLbl="node1" presStyleIdx="2" presStyleCnt="4"/>
      <dgm:spPr/>
    </dgm:pt>
    <dgm:pt modelId="{9502C616-2DB2-45CB-BE56-6CBC2868F77B}" type="pres">
      <dgm:prSet presAssocID="{0E39D692-69E1-4585-BB09-F2AB4E8CA313}" presName="dummy" presStyleCnt="0"/>
      <dgm:spPr/>
    </dgm:pt>
    <dgm:pt modelId="{FC8F333D-D122-4BD5-BF00-64B39708C6AE}" type="pres">
      <dgm:prSet presAssocID="{0E39D692-69E1-4585-BB09-F2AB4E8CA313}" presName="node" presStyleLbl="revTx" presStyleIdx="3" presStyleCnt="4">
        <dgm:presLayoutVars>
          <dgm:bulletEnabled val="1"/>
        </dgm:presLayoutVars>
      </dgm:prSet>
      <dgm:spPr/>
    </dgm:pt>
    <dgm:pt modelId="{3AC89281-2F22-43CA-B2E7-47C1C9AA8AA4}" type="pres">
      <dgm:prSet presAssocID="{0FC7D9A9-CD84-436E-9228-68421BB102BB}" presName="sibTrans" presStyleLbl="node1" presStyleIdx="3" presStyleCnt="4"/>
      <dgm:spPr/>
    </dgm:pt>
  </dgm:ptLst>
  <dgm:cxnLst>
    <dgm:cxn modelId="{6B3A6405-D619-44B3-BF73-1EA8ED533AC7}" type="presOf" srcId="{C152698A-8736-4C78-8B04-B98D192A6B97}" destId="{ECE98383-AED2-42A4-8B76-706433E46F9C}" srcOrd="0" destOrd="0" presId="urn:microsoft.com/office/officeart/2005/8/layout/cycle1"/>
    <dgm:cxn modelId="{A5742B1B-9221-4F6A-9F41-E35E64023CE7}" type="presOf" srcId="{5530050E-FAB2-45EA-A010-1089C89A395E}" destId="{AF9E1E00-D894-4487-8A30-8AF4CA4F2655}" srcOrd="0" destOrd="0" presId="urn:microsoft.com/office/officeart/2005/8/layout/cycle1"/>
    <dgm:cxn modelId="{C6077E1D-0784-4F99-ACE9-9CA5CB437ED7}" srcId="{1A5CF4FD-959B-4628-9D12-3DAF6123021E}" destId="{4F7CF910-997E-4621-BF60-932750F9C640}" srcOrd="0" destOrd="0" parTransId="{70930359-017B-43A4-A9C0-89277DAB0222}" sibTransId="{3F2DB199-CA9C-44E5-A384-88DB348289A8}"/>
    <dgm:cxn modelId="{1A6EE41D-CD5D-4359-A071-3F4C60390EAF}" srcId="{1A5CF4FD-959B-4628-9D12-3DAF6123021E}" destId="{C152698A-8736-4C78-8B04-B98D192A6B97}" srcOrd="2" destOrd="0" parTransId="{7B0D4942-12A1-40AB-AE8E-02E2A3667007}" sibTransId="{1AB5D006-40B5-4151-A8F8-30044C362267}"/>
    <dgm:cxn modelId="{41B48220-356F-44CA-864B-38F318DBA079}" type="presOf" srcId="{3F2DB199-CA9C-44E5-A384-88DB348289A8}" destId="{7889DAC3-1081-4BD6-A5C9-A135C23CC4D7}" srcOrd="0" destOrd="0" presId="urn:microsoft.com/office/officeart/2005/8/layout/cycle1"/>
    <dgm:cxn modelId="{40957323-7181-4DB8-829F-D03EAEC4924C}" type="presOf" srcId="{0FC7D9A9-CD84-436E-9228-68421BB102BB}" destId="{3AC89281-2F22-43CA-B2E7-47C1C9AA8AA4}" srcOrd="0" destOrd="0" presId="urn:microsoft.com/office/officeart/2005/8/layout/cycle1"/>
    <dgm:cxn modelId="{A4536C25-C4A7-48D0-BCFB-C8CE7B665741}" srcId="{1A5CF4FD-959B-4628-9D12-3DAF6123021E}" destId="{5530050E-FAB2-45EA-A010-1089C89A395E}" srcOrd="1" destOrd="0" parTransId="{217C10D3-FE09-42FC-9D66-0240B66628F5}" sibTransId="{FE815816-4C76-4366-8DEB-162B69265A04}"/>
    <dgm:cxn modelId="{B8AF7239-4870-4725-8555-71094674A8ED}" srcId="{1A5CF4FD-959B-4628-9D12-3DAF6123021E}" destId="{0E39D692-69E1-4585-BB09-F2AB4E8CA313}" srcOrd="3" destOrd="0" parTransId="{419622B8-4813-4C2E-9B04-8AD99ABA3389}" sibTransId="{0FC7D9A9-CD84-436E-9228-68421BB102BB}"/>
    <dgm:cxn modelId="{D7CE0F6E-64AB-44A3-90E3-B50E3B4AEB3B}" type="presOf" srcId="{4F7CF910-997E-4621-BF60-932750F9C640}" destId="{8F34B80F-E8FE-4690-8953-13E4F34BC988}" srcOrd="0" destOrd="0" presId="urn:microsoft.com/office/officeart/2005/8/layout/cycle1"/>
    <dgm:cxn modelId="{010ADA72-AEC3-4159-B2E0-12A594B44BA1}" type="presOf" srcId="{1AB5D006-40B5-4151-A8F8-30044C362267}" destId="{F2E5D607-B061-41DE-ACDC-77943168698B}" srcOrd="0" destOrd="0" presId="urn:microsoft.com/office/officeart/2005/8/layout/cycle1"/>
    <dgm:cxn modelId="{D1E86B7E-B256-4CC6-81E1-98D9B4D65BB7}" type="presOf" srcId="{1A5CF4FD-959B-4628-9D12-3DAF6123021E}" destId="{599D1A65-F5C6-4231-8BDB-CE2A18E3C70C}" srcOrd="0" destOrd="0" presId="urn:microsoft.com/office/officeart/2005/8/layout/cycle1"/>
    <dgm:cxn modelId="{488031C5-E788-4C50-A5ED-85B6608E659E}" type="presOf" srcId="{0E39D692-69E1-4585-BB09-F2AB4E8CA313}" destId="{FC8F333D-D122-4BD5-BF00-64B39708C6AE}" srcOrd="0" destOrd="0" presId="urn:microsoft.com/office/officeart/2005/8/layout/cycle1"/>
    <dgm:cxn modelId="{38C311ED-4D98-46DA-9F55-92AB7D112B63}" type="presOf" srcId="{FE815816-4C76-4366-8DEB-162B69265A04}" destId="{5D01CB6C-313F-480F-A662-5CE5E14DCDD6}" srcOrd="0" destOrd="0" presId="urn:microsoft.com/office/officeart/2005/8/layout/cycle1"/>
    <dgm:cxn modelId="{F3A8409A-5E98-4F34-9692-C07124426568}" type="presParOf" srcId="{599D1A65-F5C6-4231-8BDB-CE2A18E3C70C}" destId="{D56D646A-7369-4292-B4EE-E639418B5BCE}" srcOrd="0" destOrd="0" presId="urn:microsoft.com/office/officeart/2005/8/layout/cycle1"/>
    <dgm:cxn modelId="{0EB85480-45E5-4F04-9378-75DFD759C499}" type="presParOf" srcId="{599D1A65-F5C6-4231-8BDB-CE2A18E3C70C}" destId="{8F34B80F-E8FE-4690-8953-13E4F34BC988}" srcOrd="1" destOrd="0" presId="urn:microsoft.com/office/officeart/2005/8/layout/cycle1"/>
    <dgm:cxn modelId="{B6AB471F-A56F-41D1-9630-C09C8961EDD1}" type="presParOf" srcId="{599D1A65-F5C6-4231-8BDB-CE2A18E3C70C}" destId="{7889DAC3-1081-4BD6-A5C9-A135C23CC4D7}" srcOrd="2" destOrd="0" presId="urn:microsoft.com/office/officeart/2005/8/layout/cycle1"/>
    <dgm:cxn modelId="{35F4B421-525B-4C05-9DA0-090A230B902C}" type="presParOf" srcId="{599D1A65-F5C6-4231-8BDB-CE2A18E3C70C}" destId="{802D5B2C-BB8A-4388-A9B2-E07752C812EB}" srcOrd="3" destOrd="0" presId="urn:microsoft.com/office/officeart/2005/8/layout/cycle1"/>
    <dgm:cxn modelId="{DAE9737A-C165-4C09-BE67-732B353D11BD}" type="presParOf" srcId="{599D1A65-F5C6-4231-8BDB-CE2A18E3C70C}" destId="{AF9E1E00-D894-4487-8A30-8AF4CA4F2655}" srcOrd="4" destOrd="0" presId="urn:microsoft.com/office/officeart/2005/8/layout/cycle1"/>
    <dgm:cxn modelId="{6EE1B59D-22EF-4D1B-A591-904F49FB9363}" type="presParOf" srcId="{599D1A65-F5C6-4231-8BDB-CE2A18E3C70C}" destId="{5D01CB6C-313F-480F-A662-5CE5E14DCDD6}" srcOrd="5" destOrd="0" presId="urn:microsoft.com/office/officeart/2005/8/layout/cycle1"/>
    <dgm:cxn modelId="{7CDD831D-A9CD-4482-B3AC-5F7B48D9B045}" type="presParOf" srcId="{599D1A65-F5C6-4231-8BDB-CE2A18E3C70C}" destId="{640F4F1B-C0A4-414A-A54D-93A8E1362021}" srcOrd="6" destOrd="0" presId="urn:microsoft.com/office/officeart/2005/8/layout/cycle1"/>
    <dgm:cxn modelId="{D9315553-601F-4855-9FF0-601F9C8B1310}" type="presParOf" srcId="{599D1A65-F5C6-4231-8BDB-CE2A18E3C70C}" destId="{ECE98383-AED2-42A4-8B76-706433E46F9C}" srcOrd="7" destOrd="0" presId="urn:microsoft.com/office/officeart/2005/8/layout/cycle1"/>
    <dgm:cxn modelId="{DEC1AC1A-43C8-4625-9705-3F2F39DB974E}" type="presParOf" srcId="{599D1A65-F5C6-4231-8BDB-CE2A18E3C70C}" destId="{F2E5D607-B061-41DE-ACDC-77943168698B}" srcOrd="8" destOrd="0" presId="urn:microsoft.com/office/officeart/2005/8/layout/cycle1"/>
    <dgm:cxn modelId="{FA05503A-591C-4B05-9322-CC5270554B3F}" type="presParOf" srcId="{599D1A65-F5C6-4231-8BDB-CE2A18E3C70C}" destId="{9502C616-2DB2-45CB-BE56-6CBC2868F77B}" srcOrd="9" destOrd="0" presId="urn:microsoft.com/office/officeart/2005/8/layout/cycle1"/>
    <dgm:cxn modelId="{086E2EA8-C4B7-4018-9D6B-37C919778E67}" type="presParOf" srcId="{599D1A65-F5C6-4231-8BDB-CE2A18E3C70C}" destId="{FC8F333D-D122-4BD5-BF00-64B39708C6AE}" srcOrd="10" destOrd="0" presId="urn:microsoft.com/office/officeart/2005/8/layout/cycle1"/>
    <dgm:cxn modelId="{88805198-46E1-4F0F-BD53-A942A7468286}" type="presParOf" srcId="{599D1A65-F5C6-4231-8BDB-CE2A18E3C70C}" destId="{3AC89281-2F22-43CA-B2E7-47C1C9AA8AA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4B80F-E8FE-4690-8953-13E4F34BC988}">
      <dsp:nvSpPr>
        <dsp:cNvPr id="0" name=""/>
        <dsp:cNvSpPr/>
      </dsp:nvSpPr>
      <dsp:spPr>
        <a:xfrm>
          <a:off x="2263155" y="66669"/>
          <a:ext cx="1059664" cy="105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000000"/>
              </a:solidFill>
              <a:latin typeface="Times New Roman"/>
              <a:cs typeface="Times New Roman"/>
            </a:rPr>
            <a:t>Aggressive money supply policy</a:t>
          </a:r>
          <a:endParaRPr lang="en-US" sz="1700" kern="1200">
            <a:latin typeface="Times New Roman"/>
            <a:cs typeface="Times New Roman"/>
          </a:endParaRPr>
        </a:p>
      </dsp:txBody>
      <dsp:txXfrm>
        <a:off x="2263155" y="66669"/>
        <a:ext cx="1059664" cy="1059664"/>
      </dsp:txXfrm>
    </dsp:sp>
    <dsp:sp modelId="{7889DAC3-1081-4BD6-A5C9-A135C23CC4D7}">
      <dsp:nvSpPr>
        <dsp:cNvPr id="0" name=""/>
        <dsp:cNvSpPr/>
      </dsp:nvSpPr>
      <dsp:spPr>
        <a:xfrm>
          <a:off x="398087" y="154"/>
          <a:ext cx="2991247" cy="2991247"/>
        </a:xfrm>
        <a:prstGeom prst="circularArrow">
          <a:avLst>
            <a:gd name="adj1" fmla="val 6908"/>
            <a:gd name="adj2" fmla="val 465822"/>
            <a:gd name="adj3" fmla="val 547439"/>
            <a:gd name="adj4" fmla="val 20586739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E1E00-D894-4487-8A30-8AF4CA4F2655}">
      <dsp:nvSpPr>
        <dsp:cNvPr id="0" name=""/>
        <dsp:cNvSpPr/>
      </dsp:nvSpPr>
      <dsp:spPr>
        <a:xfrm>
          <a:off x="2263155" y="1865222"/>
          <a:ext cx="1059664" cy="105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imes New Roman"/>
              <a:cs typeface="Times New Roman"/>
            </a:rPr>
            <a:t>Inflation</a:t>
          </a:r>
        </a:p>
      </dsp:txBody>
      <dsp:txXfrm>
        <a:off x="2263155" y="1865222"/>
        <a:ext cx="1059664" cy="1059664"/>
      </dsp:txXfrm>
    </dsp:sp>
    <dsp:sp modelId="{5D01CB6C-313F-480F-A662-5CE5E14DCDD6}">
      <dsp:nvSpPr>
        <dsp:cNvPr id="0" name=""/>
        <dsp:cNvSpPr/>
      </dsp:nvSpPr>
      <dsp:spPr>
        <a:xfrm>
          <a:off x="398087" y="154"/>
          <a:ext cx="2991247" cy="2991247"/>
        </a:xfrm>
        <a:prstGeom prst="circularArrow">
          <a:avLst>
            <a:gd name="adj1" fmla="val 6908"/>
            <a:gd name="adj2" fmla="val 465822"/>
            <a:gd name="adj3" fmla="val 5947439"/>
            <a:gd name="adj4" fmla="val 4386739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98383-AED2-42A4-8B76-706433E46F9C}">
      <dsp:nvSpPr>
        <dsp:cNvPr id="0" name=""/>
        <dsp:cNvSpPr/>
      </dsp:nvSpPr>
      <dsp:spPr>
        <a:xfrm>
          <a:off x="464602" y="1865222"/>
          <a:ext cx="1059664" cy="105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imes New Roman"/>
              <a:cs typeface="Times New Roman"/>
            </a:rPr>
            <a:t>Lower Interest Rate</a:t>
          </a:r>
        </a:p>
      </dsp:txBody>
      <dsp:txXfrm>
        <a:off x="464602" y="1865222"/>
        <a:ext cx="1059664" cy="1059664"/>
      </dsp:txXfrm>
    </dsp:sp>
    <dsp:sp modelId="{F2E5D607-B061-41DE-ACDC-77943168698B}">
      <dsp:nvSpPr>
        <dsp:cNvPr id="0" name=""/>
        <dsp:cNvSpPr/>
      </dsp:nvSpPr>
      <dsp:spPr>
        <a:xfrm>
          <a:off x="398087" y="154"/>
          <a:ext cx="2991247" cy="2991247"/>
        </a:xfrm>
        <a:prstGeom prst="circularArrow">
          <a:avLst>
            <a:gd name="adj1" fmla="val 6908"/>
            <a:gd name="adj2" fmla="val 465822"/>
            <a:gd name="adj3" fmla="val 11347439"/>
            <a:gd name="adj4" fmla="val 9786739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F333D-D122-4BD5-BF00-64B39708C6AE}">
      <dsp:nvSpPr>
        <dsp:cNvPr id="0" name=""/>
        <dsp:cNvSpPr/>
      </dsp:nvSpPr>
      <dsp:spPr>
        <a:xfrm>
          <a:off x="464602" y="66669"/>
          <a:ext cx="1059664" cy="105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imes New Roman"/>
              <a:cs typeface="Times New Roman"/>
            </a:rPr>
            <a:t>Investing In Stock Market</a:t>
          </a:r>
        </a:p>
      </dsp:txBody>
      <dsp:txXfrm>
        <a:off x="464602" y="66669"/>
        <a:ext cx="1059664" cy="1059664"/>
      </dsp:txXfrm>
    </dsp:sp>
    <dsp:sp modelId="{3AC89281-2F22-43CA-B2E7-47C1C9AA8AA4}">
      <dsp:nvSpPr>
        <dsp:cNvPr id="0" name=""/>
        <dsp:cNvSpPr/>
      </dsp:nvSpPr>
      <dsp:spPr>
        <a:xfrm>
          <a:off x="398087" y="154"/>
          <a:ext cx="2991247" cy="2991247"/>
        </a:xfrm>
        <a:prstGeom prst="circularArrow">
          <a:avLst>
            <a:gd name="adj1" fmla="val 6908"/>
            <a:gd name="adj2" fmla="val 465822"/>
            <a:gd name="adj3" fmla="val 16747439"/>
            <a:gd name="adj4" fmla="val 15186739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3/18/2025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3/18/2025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3/18/2025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3/18/2025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3/18/2025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3/18/2025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3/18/2025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3/18/2025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3/18/2025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Presentation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Griffin Turner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Annika Spoor, Larry Zhang,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Kaihang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Jordan Cafiero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A338-48FF-9DA9-79DF-E344FE0E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Analysis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29772A8-8905-730F-C93A-E705B4694F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0355" y="2042939"/>
            <a:ext cx="6939844" cy="442597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48F64C-E954-FF5C-9BAB-CFB27E64B295}"/>
              </a:ext>
            </a:extLst>
          </p:cNvPr>
          <p:cNvSpPr txBox="1"/>
          <p:nvPr/>
        </p:nvSpPr>
        <p:spPr>
          <a:xfrm>
            <a:off x="164898" y="2133196"/>
            <a:ext cx="45268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Positive relationship between money supply and stock market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8688B79-C389-7169-8126-8FBEC1E7F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372400"/>
              </p:ext>
            </p:extLst>
          </p:nvPr>
        </p:nvGraphicFramePr>
        <p:xfrm>
          <a:off x="536222" y="3101621"/>
          <a:ext cx="3787423" cy="299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C92316E3-57DB-00BF-FD3E-E1DF30E05E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72942C-8888-0E3C-6F50-05644AF1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en-US"/>
              <a:t>Financial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820D-42D3-9862-79D1-1F494BF4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326" y="2417096"/>
            <a:ext cx="5115913" cy="40320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Sales growth rate relatively stable </a:t>
            </a:r>
            <a:endParaRPr lang="en-US">
              <a:solidFill>
                <a:schemeClr val="tx1"/>
              </a:solidFill>
              <a:latin typeface="Franklin Gothic Medium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R&amp;D expenses increasing from $35.76 to $45.94 (2022-2023), demonstrating continued innovation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Earnings gradually decreased after Covid-19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E69CB-4D7D-4F5B-2EC4-959663450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537" y="1984976"/>
            <a:ext cx="6391131" cy="4378199"/>
          </a:xfrm>
          <a:prstGeom prst="rect">
            <a:avLst/>
          </a:prstGeom>
          <a:noFill/>
        </p:spPr>
      </p:pic>
      <p:pic>
        <p:nvPicPr>
          <p:cNvPr id="5" name="Picture 4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21C0A527-FCF9-0256-07F9-BFF87531B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8E54-360D-DAFC-E888-5494F530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Analysis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5256EF-CFDB-3BE3-44DA-FF96DFAF0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7293" y="1713447"/>
            <a:ext cx="6634567" cy="4277975"/>
          </a:xfrm>
        </p:spPr>
      </p:pic>
      <p:pic>
        <p:nvPicPr>
          <p:cNvPr id="8" name="Picture 7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595F79EB-1823-7AAC-DC80-C1737D6BD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E3E01-248E-2695-9784-B356B6805B04}"/>
              </a:ext>
            </a:extLst>
          </p:cNvPr>
          <p:cNvSpPr txBox="1"/>
          <p:nvPr/>
        </p:nvSpPr>
        <p:spPr>
          <a:xfrm>
            <a:off x="1493212" y="2971030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41825-1963-848E-1CA6-414888EDDA54}"/>
              </a:ext>
            </a:extLst>
          </p:cNvPr>
          <p:cNvSpPr txBox="1"/>
          <p:nvPr/>
        </p:nvSpPr>
        <p:spPr>
          <a:xfrm>
            <a:off x="208535" y="2146868"/>
            <a:ext cx="482901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latin typeface="Times New Roman"/>
                <a:ea typeface="+mn-lt"/>
                <a:cs typeface="+mn-lt"/>
              </a:rPr>
              <a:t>Diversity within healthcare—from capital-heavy facilities to high-margin pharmaceuticals.</a:t>
            </a:r>
          </a:p>
          <a:p>
            <a:endParaRPr lang="en-US" sz="2400">
              <a:latin typeface="Times New Roman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Times New Roman"/>
                <a:ea typeface="+mn-lt"/>
                <a:cs typeface="+mn-lt"/>
              </a:rPr>
              <a:t>Each sub-industry’s net income margin, gross profit margin, and return on equity (ROE) differ based on business models, cost structures, and capital intensity.</a:t>
            </a:r>
            <a:endParaRPr lang="en-US" sz="240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91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CA493-4031-6B73-6FB8-D3C2A604E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D750-3BC7-E9C1-D70D-14E46183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58333-62DD-A7DE-04DF-AC7B25C9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558" y="1715824"/>
            <a:ext cx="5562573" cy="2212709"/>
          </a:xfrm>
        </p:spPr>
        <p:txBody>
          <a:bodyPr/>
          <a:lstStyle/>
          <a:p>
            <a:pPr marL="342900" indent="-342900"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Shows a mix of growth patterns with an average sector growth rate hovering around 7-10% annually despite volatility</a:t>
            </a:r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The sector-wide growth surge during 2021 (pandemic peak) followed by normalization in 2022-2023, showing healthcare's cyclical aspects despite being traditionally defensive</a:t>
            </a:r>
            <a:endParaRPr lang="en-US" sz="20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7" name="Picture 6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5D51CD3F-F85B-803B-F2E1-EA9C650AA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503AF-A4F0-4C34-522A-5A0F0D6AC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356" y="1816485"/>
            <a:ext cx="6187652" cy="4441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D6051E-7F49-FE16-8892-D3B41D4E2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80" y="3926865"/>
            <a:ext cx="4433455" cy="24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C0F96BC-2F10-AC88-58AD-EEB60018E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r="15217" b="7924"/>
          <a:stretch/>
        </p:blipFill>
        <p:spPr>
          <a:xfrm>
            <a:off x="381000" y="2514600"/>
            <a:ext cx="4800600" cy="3456953"/>
          </a:xfrm>
          <a:prstGeom prst="rect">
            <a:avLst/>
          </a:prstGeom>
          <a:noFill/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54D35F2-10D1-8FC5-F394-2A9EB51997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3037739"/>
              </p:ext>
            </p:extLst>
          </p:nvPr>
        </p:nvGraphicFramePr>
        <p:xfrm>
          <a:off x="5789231" y="2068830"/>
          <a:ext cx="6019864" cy="1219198"/>
        </p:xfrm>
        <a:graphic>
          <a:graphicData uri="http://schemas.openxmlformats.org/drawingml/2006/table">
            <a:tbl>
              <a:tblPr/>
              <a:tblGrid>
                <a:gridCol w="1300658">
                  <a:extLst>
                    <a:ext uri="{9D8B030D-6E8A-4147-A177-3AD203B41FA5}">
                      <a16:colId xmlns:a16="http://schemas.microsoft.com/office/drawing/2014/main" val="1688129164"/>
                    </a:ext>
                  </a:extLst>
                </a:gridCol>
                <a:gridCol w="1198189">
                  <a:extLst>
                    <a:ext uri="{9D8B030D-6E8A-4147-A177-3AD203B41FA5}">
                      <a16:colId xmlns:a16="http://schemas.microsoft.com/office/drawing/2014/main" val="1290791426"/>
                    </a:ext>
                  </a:extLst>
                </a:gridCol>
                <a:gridCol w="1117094">
                  <a:extLst>
                    <a:ext uri="{9D8B030D-6E8A-4147-A177-3AD203B41FA5}">
                      <a16:colId xmlns:a16="http://schemas.microsoft.com/office/drawing/2014/main" val="508560890"/>
                    </a:ext>
                  </a:extLst>
                </a:gridCol>
                <a:gridCol w="1192531">
                  <a:extLst>
                    <a:ext uri="{9D8B030D-6E8A-4147-A177-3AD203B41FA5}">
                      <a16:colId xmlns:a16="http://schemas.microsoft.com/office/drawing/2014/main" val="2091802643"/>
                    </a:ext>
                  </a:extLst>
                </a:gridCol>
                <a:gridCol w="1211392">
                  <a:extLst>
                    <a:ext uri="{9D8B030D-6E8A-4147-A177-3AD203B41FA5}">
                      <a16:colId xmlns:a16="http://schemas.microsoft.com/office/drawing/2014/main" val="1974104439"/>
                    </a:ext>
                  </a:extLst>
                </a:gridCol>
              </a:tblGrid>
              <a:tr h="244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Absolute Basis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19215"/>
                  </a:ext>
                </a:extLst>
              </a:tr>
              <a:tr h="24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P/E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32.98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16.65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21.69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24.08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837951"/>
                  </a:ext>
                </a:extLst>
              </a:tr>
              <a:tr h="24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P/B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5.25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2.62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3.75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4.83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106105"/>
                  </a:ext>
                </a:extLst>
              </a:tr>
              <a:tr h="24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P/S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3.24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1.69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2.38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2.99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465136"/>
                  </a:ext>
                </a:extLst>
              </a:tr>
              <a:tr h="24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 CF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22.46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10.08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14.65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19.18</a:t>
                      </a: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67736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1AD7F6-6637-38CF-9246-67BC771E3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06697"/>
              </p:ext>
            </p:extLst>
          </p:nvPr>
        </p:nvGraphicFramePr>
        <p:xfrm>
          <a:off x="5789231" y="3680619"/>
          <a:ext cx="6019864" cy="1173160"/>
        </p:xfrm>
        <a:graphic>
          <a:graphicData uri="http://schemas.openxmlformats.org/drawingml/2006/table">
            <a:tbl>
              <a:tblPr/>
              <a:tblGrid>
                <a:gridCol w="1308274">
                  <a:extLst>
                    <a:ext uri="{9D8B030D-6E8A-4147-A177-3AD203B41FA5}">
                      <a16:colId xmlns:a16="http://schemas.microsoft.com/office/drawing/2014/main" val="1400258678"/>
                    </a:ext>
                  </a:extLst>
                </a:gridCol>
                <a:gridCol w="1194315">
                  <a:extLst>
                    <a:ext uri="{9D8B030D-6E8A-4147-A177-3AD203B41FA5}">
                      <a16:colId xmlns:a16="http://schemas.microsoft.com/office/drawing/2014/main" val="1384073472"/>
                    </a:ext>
                  </a:extLst>
                </a:gridCol>
                <a:gridCol w="1109329">
                  <a:extLst>
                    <a:ext uri="{9D8B030D-6E8A-4147-A177-3AD203B41FA5}">
                      <a16:colId xmlns:a16="http://schemas.microsoft.com/office/drawing/2014/main" val="2977356548"/>
                    </a:ext>
                  </a:extLst>
                </a:gridCol>
                <a:gridCol w="1194959">
                  <a:extLst>
                    <a:ext uri="{9D8B030D-6E8A-4147-A177-3AD203B41FA5}">
                      <a16:colId xmlns:a16="http://schemas.microsoft.com/office/drawing/2014/main" val="2526715023"/>
                    </a:ext>
                  </a:extLst>
                </a:gridCol>
                <a:gridCol w="1212987">
                  <a:extLst>
                    <a:ext uri="{9D8B030D-6E8A-4147-A177-3AD203B41FA5}">
                      <a16:colId xmlns:a16="http://schemas.microsoft.com/office/drawing/2014/main" val="2065110475"/>
                    </a:ext>
                  </a:extLst>
                </a:gridCol>
              </a:tblGrid>
              <a:tr h="234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Absolute Basis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29165"/>
                  </a:ext>
                </a:extLst>
              </a:tr>
              <a:tr h="234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27.20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16.60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21.16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21.61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578974"/>
                  </a:ext>
                </a:extLst>
              </a:tr>
              <a:tr h="234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P/B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5.53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3.44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4.49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4.99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40576"/>
                  </a:ext>
                </a:extLst>
              </a:tr>
              <a:tr h="234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747973"/>
                  </a:ext>
                </a:extLst>
              </a:tr>
              <a:tr h="234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P/CF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25.99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13.48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16.62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19.64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4818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7A450DB-F7E1-9D1F-ABD7-36B4FBCCC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19435"/>
              </p:ext>
            </p:extLst>
          </p:nvPr>
        </p:nvGraphicFramePr>
        <p:xfrm>
          <a:off x="5783516" y="5240455"/>
          <a:ext cx="6027483" cy="1295402"/>
        </p:xfrm>
        <a:graphic>
          <a:graphicData uri="http://schemas.openxmlformats.org/drawingml/2006/table">
            <a:tbl>
              <a:tblPr/>
              <a:tblGrid>
                <a:gridCol w="1302304">
                  <a:extLst>
                    <a:ext uri="{9D8B030D-6E8A-4147-A177-3AD203B41FA5}">
                      <a16:colId xmlns:a16="http://schemas.microsoft.com/office/drawing/2014/main" val="1588659925"/>
                    </a:ext>
                  </a:extLst>
                </a:gridCol>
                <a:gridCol w="1199706">
                  <a:extLst>
                    <a:ext uri="{9D8B030D-6E8A-4147-A177-3AD203B41FA5}">
                      <a16:colId xmlns:a16="http://schemas.microsoft.com/office/drawing/2014/main" val="858852299"/>
                    </a:ext>
                  </a:extLst>
                </a:gridCol>
                <a:gridCol w="1118508">
                  <a:extLst>
                    <a:ext uri="{9D8B030D-6E8A-4147-A177-3AD203B41FA5}">
                      <a16:colId xmlns:a16="http://schemas.microsoft.com/office/drawing/2014/main" val="2545420370"/>
                    </a:ext>
                  </a:extLst>
                </a:gridCol>
                <a:gridCol w="1194041">
                  <a:extLst>
                    <a:ext uri="{9D8B030D-6E8A-4147-A177-3AD203B41FA5}">
                      <a16:colId xmlns:a16="http://schemas.microsoft.com/office/drawing/2014/main" val="2796755191"/>
                    </a:ext>
                  </a:extLst>
                </a:gridCol>
                <a:gridCol w="1212924">
                  <a:extLst>
                    <a:ext uri="{9D8B030D-6E8A-4147-A177-3AD203B41FA5}">
                      <a16:colId xmlns:a16="http://schemas.microsoft.com/office/drawing/2014/main" val="1623856036"/>
                    </a:ext>
                  </a:extLst>
                </a:gridCol>
              </a:tblGrid>
              <a:tr h="434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Relative to S&amp;P500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26626"/>
                  </a:ext>
                </a:extLst>
              </a:tr>
              <a:tr h="215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218925"/>
                  </a:ext>
                </a:extLst>
              </a:tr>
              <a:tr h="215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080948"/>
                  </a:ext>
                </a:extLst>
              </a:tr>
              <a:tr h="215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221641"/>
                  </a:ext>
                </a:extLst>
              </a:tr>
              <a:tr h="215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P/CF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48388"/>
                  </a:ext>
                </a:extLst>
              </a:tr>
            </a:tbl>
          </a:graphicData>
        </a:graphic>
      </p:graphicFrame>
      <p:sp>
        <p:nvSpPr>
          <p:cNvPr id="17" name="Rectangle 4">
            <a:extLst>
              <a:ext uri="{FF2B5EF4-FFF2-40B4-BE49-F238E27FC236}">
                <a16:creationId xmlns:a16="http://schemas.microsoft.com/office/drawing/2014/main" id="{5EC2BA92-C128-823C-8535-C0E897B2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36" y="5142984"/>
            <a:ext cx="11916993" cy="51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565C0E-F0E1-4D92-AB6E-2ADE857BA68A}"/>
              </a:ext>
            </a:extLst>
          </p:cNvPr>
          <p:cNvSpPr txBox="1"/>
          <p:nvPr/>
        </p:nvSpPr>
        <p:spPr>
          <a:xfrm>
            <a:off x="5789231" y="1728320"/>
            <a:ext cx="171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S&amp;P 500 Valuation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F2B20B-A03A-4674-6F63-AD639CA6788A}"/>
              </a:ext>
            </a:extLst>
          </p:cNvPr>
          <p:cNvSpPr txBox="1"/>
          <p:nvPr/>
        </p:nvSpPr>
        <p:spPr>
          <a:xfrm>
            <a:off x="5815967" y="487112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F1892C-BD2E-9D3F-37B6-5FFD7B85F6ED}"/>
              </a:ext>
            </a:extLst>
          </p:cNvPr>
          <p:cNvSpPr txBox="1"/>
          <p:nvPr/>
        </p:nvSpPr>
        <p:spPr>
          <a:xfrm>
            <a:off x="5789231" y="3395143"/>
            <a:ext cx="171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Healthcare Sector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3D7103-BCB2-15AE-F1D4-EFB4684C3B3A}"/>
              </a:ext>
            </a:extLst>
          </p:cNvPr>
          <p:cNvSpPr txBox="1"/>
          <p:nvPr/>
        </p:nvSpPr>
        <p:spPr>
          <a:xfrm>
            <a:off x="5732179" y="6577930"/>
            <a:ext cx="1386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Source: Bloomberg</a:t>
            </a:r>
          </a:p>
        </p:txBody>
      </p:sp>
      <p:pic>
        <p:nvPicPr>
          <p:cNvPr id="3" name="Picture 2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97F88E3F-18BE-298F-A202-0E7D2AB16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C4BD25-FC33-872E-A303-DB8E9C85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Valuation</a:t>
            </a:r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84CB-8436-5C65-9995-2901AE00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753B66-C2BA-FDF9-22C2-2BD516B663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0363951"/>
              </p:ext>
            </p:extLst>
          </p:nvPr>
        </p:nvGraphicFramePr>
        <p:xfrm>
          <a:off x="5638800" y="2438400"/>
          <a:ext cx="6324599" cy="3419075"/>
        </p:xfrm>
        <a:graphic>
          <a:graphicData uri="http://schemas.openxmlformats.org/drawingml/2006/table">
            <a:tbl>
              <a:tblPr/>
              <a:tblGrid>
                <a:gridCol w="1374501">
                  <a:extLst>
                    <a:ext uri="{9D8B030D-6E8A-4147-A177-3AD203B41FA5}">
                      <a16:colId xmlns:a16="http://schemas.microsoft.com/office/drawing/2014/main" val="3124748308"/>
                    </a:ext>
                  </a:extLst>
                </a:gridCol>
                <a:gridCol w="1254773">
                  <a:extLst>
                    <a:ext uri="{9D8B030D-6E8A-4147-A177-3AD203B41FA5}">
                      <a16:colId xmlns:a16="http://schemas.microsoft.com/office/drawing/2014/main" val="3192250225"/>
                    </a:ext>
                  </a:extLst>
                </a:gridCol>
                <a:gridCol w="1165485">
                  <a:extLst>
                    <a:ext uri="{9D8B030D-6E8A-4147-A177-3AD203B41FA5}">
                      <a16:colId xmlns:a16="http://schemas.microsoft.com/office/drawing/2014/main" val="2164064170"/>
                    </a:ext>
                  </a:extLst>
                </a:gridCol>
                <a:gridCol w="1255450">
                  <a:extLst>
                    <a:ext uri="{9D8B030D-6E8A-4147-A177-3AD203B41FA5}">
                      <a16:colId xmlns:a16="http://schemas.microsoft.com/office/drawing/2014/main" val="477278781"/>
                    </a:ext>
                  </a:extLst>
                </a:gridCol>
                <a:gridCol w="1274390">
                  <a:extLst>
                    <a:ext uri="{9D8B030D-6E8A-4147-A177-3AD203B41FA5}">
                      <a16:colId xmlns:a16="http://schemas.microsoft.com/office/drawing/2014/main" val="1053413224"/>
                    </a:ext>
                  </a:extLst>
                </a:gridCol>
              </a:tblGrid>
              <a:tr h="237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Industry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P/B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P/CF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20396"/>
                  </a:ext>
                </a:extLst>
              </a:tr>
              <a:tr h="737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Healthcare Equipment &amp; supplies  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30.14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5.83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5.42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27.15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856979"/>
                  </a:ext>
                </a:extLst>
              </a:tr>
              <a:tr h="737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Healthcare providers &amp; services  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15.99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26.10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.66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32.87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17462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Biotechnology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25.27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20.60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5.37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17.74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423639"/>
                  </a:ext>
                </a:extLst>
              </a:tr>
              <a:tr h="487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Life Sciences tools &amp; services 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31.94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4.92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5.26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22.06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46818"/>
                  </a:ext>
                </a:extLst>
              </a:tr>
              <a:tr h="487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Pharmaceuticals 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26.89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12.42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5.33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21.09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329096"/>
                  </a:ext>
                </a:extLst>
              </a:tr>
              <a:tr h="237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 &amp;P 500</a:t>
                      </a:r>
                      <a:endParaRPr lang="en-US" sz="1200" b="1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24.08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4.83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2.99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19.18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23246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948EDA-3A97-5D45-6B09-991EB2791AB5}"/>
              </a:ext>
            </a:extLst>
          </p:cNvPr>
          <p:cNvSpPr txBox="1">
            <a:spLocks/>
          </p:cNvSpPr>
          <p:nvPr/>
        </p:nvSpPr>
        <p:spPr>
          <a:xfrm>
            <a:off x="457200" y="1828800"/>
            <a:ext cx="48006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Industry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 vs. Market Valuations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exend"/>
              </a:rPr>
              <a:t>Valuations are generally higher than the broader market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Historical Valuation Trends</a:t>
            </a:r>
          </a:p>
          <a:p>
            <a:pPr lv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exend"/>
              </a:rPr>
              <a:t>Defensive Nature 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Lexend"/>
              <a:cs typeface="Times New Roman" panose="02020603050405020304" pitchFamily="18" charset="0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Future Valuation Outlook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exend"/>
              </a:rPr>
              <a:t>Bear or bull market?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BC39B-254C-3662-9357-F76BCAB7C290}"/>
              </a:ext>
            </a:extLst>
          </p:cNvPr>
          <p:cNvSpPr txBox="1"/>
          <p:nvPr/>
        </p:nvSpPr>
        <p:spPr>
          <a:xfrm>
            <a:off x="5638800" y="5857475"/>
            <a:ext cx="1386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Source: Bloomberg</a:t>
            </a:r>
          </a:p>
        </p:txBody>
      </p:sp>
      <p:pic>
        <p:nvPicPr>
          <p:cNvPr id="3" name="Picture 2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CAF03253-F8CC-C422-4728-EAE64BF8B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29362A5-3B25-4150-650C-1E567CE9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Analysis</a:t>
            </a:r>
          </a:p>
        </p:txBody>
      </p:sp>
      <p:pic>
        <p:nvPicPr>
          <p:cNvPr id="6" name="Content Placeholder 5" descr="A screen shot of a graph&#10;&#10;AI-generated content may be incorrect.">
            <a:extLst>
              <a:ext uri="{FF2B5EF4-FFF2-40B4-BE49-F238E27FC236}">
                <a16:creationId xmlns:a16="http://schemas.microsoft.com/office/drawing/2014/main" id="{F01B116E-9678-381D-10E0-2B18E37B1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498"/>
          <a:stretch/>
        </p:blipFill>
        <p:spPr>
          <a:xfrm>
            <a:off x="1791813" y="1580686"/>
            <a:ext cx="7690238" cy="5178094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D6F9F-1644-96F5-1988-B6B5D1F9EB9F}"/>
              </a:ext>
            </a:extLst>
          </p:cNvPr>
          <p:cNvSpPr txBox="1"/>
          <p:nvPr/>
        </p:nvSpPr>
        <p:spPr>
          <a:xfrm>
            <a:off x="222636" y="6588369"/>
            <a:ext cx="1688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Bloomberg RSI</a:t>
            </a:r>
          </a:p>
        </p:txBody>
      </p:sp>
      <p:pic>
        <p:nvPicPr>
          <p:cNvPr id="2" name="Picture 1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BAF33CB0-0A8A-B783-9A0F-0C1B98132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ABF28-5637-F19F-BD1F-F05A7272A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1D76-B41C-0654-48F1-4423423B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05" y="112246"/>
            <a:ext cx="100584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Recommendation: Maintain Weight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0A0A-954E-0E6E-AE95-E400E1A844D9}"/>
              </a:ext>
            </a:extLst>
          </p:cNvPr>
          <p:cNvSpPr txBox="1"/>
          <p:nvPr/>
        </p:nvSpPr>
        <p:spPr>
          <a:xfrm>
            <a:off x="147607" y="2432070"/>
            <a:ext cx="490797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/>
                <a:cs typeface="Times New Roman"/>
              </a:rPr>
              <a:t>Positives:</a:t>
            </a:r>
          </a:p>
          <a:p>
            <a:pPr marL="228600"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Defensive 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Demand relatively stable</a:t>
            </a:r>
          </a:p>
          <a:p>
            <a:pPr marL="228600"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Aging &amp; Obese Demographics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Higher risk of chronic illness </a:t>
            </a:r>
          </a:p>
          <a:p>
            <a:pPr marL="228600"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Economy Cycle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Tend to seek health care regardless of economy</a:t>
            </a:r>
          </a:p>
          <a:p>
            <a:endParaRPr lang="en-US">
              <a:latin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00B6A-C0E3-89F4-26E8-B9A4FE4D6B67}"/>
              </a:ext>
            </a:extLst>
          </p:cNvPr>
          <p:cNvSpPr txBox="1"/>
          <p:nvPr/>
        </p:nvSpPr>
        <p:spPr>
          <a:xfrm>
            <a:off x="144905" y="1487652"/>
            <a:ext cx="60756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 weight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of 2/28/25): 12.67%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S&amp;P 500 weight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of 2/28/25): 10.77%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FB56A-BFEE-FC97-7289-B39E7D65446B}"/>
              </a:ext>
            </a:extLst>
          </p:cNvPr>
          <p:cNvSpPr txBox="1"/>
          <p:nvPr/>
        </p:nvSpPr>
        <p:spPr>
          <a:xfrm>
            <a:off x="147608" y="4636293"/>
            <a:ext cx="50867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/>
                <a:cs typeface="Times New Roman"/>
              </a:rPr>
              <a:t>Risks:</a:t>
            </a:r>
          </a:p>
          <a:p>
            <a:pPr marL="228600"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Government Regulations 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Medicare/Medicaid</a:t>
            </a:r>
          </a:p>
          <a:p>
            <a:pPr marL="228600"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Labor Costs 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Highly labor-intensive</a:t>
            </a:r>
          </a:p>
          <a:p>
            <a:pPr marL="228600"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Cyber Threats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Sensitive patient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4DAEF-EFF6-8621-A83B-B6EF9970D4AC}"/>
              </a:ext>
            </a:extLst>
          </p:cNvPr>
          <p:cNvSpPr txBox="1"/>
          <p:nvPr/>
        </p:nvSpPr>
        <p:spPr>
          <a:xfrm>
            <a:off x="5435771" y="4458543"/>
            <a:ext cx="559790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/>
                <a:cs typeface="Times New Roman"/>
              </a:rPr>
              <a:t>Underweight…</a:t>
            </a:r>
          </a:p>
          <a:p>
            <a:pPr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Pharmaceuticals </a:t>
            </a:r>
          </a:p>
          <a:p>
            <a:pPr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Blockbuster drugs losing patent protection</a:t>
            </a:r>
          </a:p>
          <a:p>
            <a:pPr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Governments/insurers looking to decrease drug prices</a:t>
            </a:r>
          </a:p>
          <a:p>
            <a:pPr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Health Information Services</a:t>
            </a:r>
          </a:p>
          <a:p>
            <a:pPr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Increasing frequency of cyber attacks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55BDC-C317-FBCE-2650-278040306EF4}"/>
              </a:ext>
            </a:extLst>
          </p:cNvPr>
          <p:cNvSpPr txBox="1"/>
          <p:nvPr/>
        </p:nvSpPr>
        <p:spPr>
          <a:xfrm>
            <a:off x="5723320" y="1717688"/>
            <a:ext cx="561559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/>
                <a:cs typeface="Times New Roman"/>
              </a:rPr>
              <a:t>Overweight…</a:t>
            </a:r>
          </a:p>
          <a:p>
            <a:pPr marL="228600"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Biotechnology 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Advancements in gene therapy</a:t>
            </a:r>
          </a:p>
          <a:p>
            <a:pPr marL="228600"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Healthcare Providers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Aging population – sustained demand</a:t>
            </a:r>
          </a:p>
          <a:p>
            <a:pPr marL="228600" indent="-228600">
              <a:buFont typeface=""/>
              <a:buChar char="•"/>
            </a:pPr>
            <a:r>
              <a:rPr lang="en-US">
                <a:latin typeface="Times New Roman"/>
                <a:cs typeface="Times New Roman"/>
              </a:rPr>
              <a:t>Digital Health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Telehealth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AI implementation in diagnostics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Wearable health tech</a:t>
            </a:r>
          </a:p>
        </p:txBody>
      </p:sp>
      <p:pic>
        <p:nvPicPr>
          <p:cNvPr id="11" name="Picture 10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79293F66-81BF-EB52-4AAA-FC0F38317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5E05-F466-E665-E9AE-6617A146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A491B59C-BE60-D34E-1E0A-2024DFBDE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0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C94D-B4EE-DFA9-A727-0DE4D77D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D5F54E-02D4-FA02-493A-38339471E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530" y="1714906"/>
            <a:ext cx="4501010" cy="4158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Market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(via Yahoo Finance):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10.30% of the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+3.11% YTD returns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+1.49% Quarter to Date returns, as of 3/16/25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Cap: 6.512T</a:t>
            </a:r>
          </a:p>
          <a:p>
            <a:pPr marL="0" indent="0">
              <a:buNone/>
            </a:pPr>
            <a:r>
              <a:rPr lang="en-US" sz="17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 Companies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(Market Cap):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 Lilly &amp; Co. (731.576B)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Unitedhealth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(449.697B)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Johnson &amp; Johnson (391.985B)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7DB66-4558-0810-78A1-72E8427D1D25}"/>
              </a:ext>
            </a:extLst>
          </p:cNvPr>
          <p:cNvSpPr txBox="1"/>
          <p:nvPr/>
        </p:nvSpPr>
        <p:spPr>
          <a:xfrm>
            <a:off x="5112589" y="1554192"/>
            <a:ext cx="4396597" cy="44791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Industries: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Manufacturers - General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Devices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Plans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Diagnostics &amp; Research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Instruments &amp; Supplies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Care Facilities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Distribution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Manufacturers - Specialty &amp; Generic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Information Services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Retailers</a:t>
            </a:r>
          </a:p>
        </p:txBody>
      </p:sp>
      <p:pic>
        <p:nvPicPr>
          <p:cNvPr id="4" name="Picture 3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D1507A3B-7DCB-3E16-ACC9-5B8774FA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992" y="1714431"/>
            <a:ext cx="654384" cy="419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8EA1C24F-B501-12E6-C078-E9F32C2F9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702" y="2472109"/>
            <a:ext cx="1010643" cy="973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2A955408-6E2A-9899-A825-6ECD07853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849" y="1716476"/>
            <a:ext cx="1366567" cy="414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96E2D93C-5D84-B884-1FBE-4D0FA03635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pic>
        <p:nvPicPr>
          <p:cNvPr id="9" name="Picture 8" descr="Abbott Laboratories - Research Park">
            <a:extLst>
              <a:ext uri="{FF2B5EF4-FFF2-40B4-BE49-F238E27FC236}">
                <a16:creationId xmlns:a16="http://schemas.microsoft.com/office/drawing/2014/main" id="{C1E3BD15-EF3F-30FE-2E9F-50AE23499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604" y="2475054"/>
            <a:ext cx="1387948" cy="945015"/>
          </a:xfrm>
          <a:prstGeom prst="rect">
            <a:avLst/>
          </a:prstGeom>
        </p:spPr>
      </p:pic>
      <p:pic>
        <p:nvPicPr>
          <p:cNvPr id="11" name="Picture 10" descr="Vertex Pharmaceuticals - Wikipedia">
            <a:extLst>
              <a:ext uri="{FF2B5EF4-FFF2-40B4-BE49-F238E27FC236}">
                <a16:creationId xmlns:a16="http://schemas.microsoft.com/office/drawing/2014/main" id="{80AACEC3-E0DD-1465-2BDC-452F9BC45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660" y="4009794"/>
            <a:ext cx="1632256" cy="886074"/>
          </a:xfrm>
          <a:prstGeom prst="rect">
            <a:avLst/>
          </a:prstGeom>
        </p:spPr>
      </p:pic>
      <p:pic>
        <p:nvPicPr>
          <p:cNvPr id="12" name="Picture 11" descr="Regeneron Pharmaceuticals - BioCT">
            <a:extLst>
              <a:ext uri="{FF2B5EF4-FFF2-40B4-BE49-F238E27FC236}">
                <a16:creationId xmlns:a16="http://schemas.microsoft.com/office/drawing/2014/main" id="{E862F3D5-7A01-0963-8CEE-9D1C1AA966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7980" y="2850094"/>
            <a:ext cx="1378773" cy="942035"/>
          </a:xfrm>
          <a:prstGeom prst="rect">
            <a:avLst/>
          </a:prstGeom>
        </p:spPr>
      </p:pic>
      <p:pic>
        <p:nvPicPr>
          <p:cNvPr id="13" name="Picture 12" descr="Intuitive Surgical - Wikipedia">
            <a:extLst>
              <a:ext uri="{FF2B5EF4-FFF2-40B4-BE49-F238E27FC236}">
                <a16:creationId xmlns:a16="http://schemas.microsoft.com/office/drawing/2014/main" id="{23104FC3-EF75-7090-256F-68F036ED31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4257" y="5689212"/>
            <a:ext cx="1780169" cy="6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9C9B8-31F9-CEEB-6C4D-7384841F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4238-506F-C2DE-6A9A-645B7F63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2D3B-515F-F7BA-A73B-A28578F0C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1716373"/>
            <a:ext cx="7811418" cy="4572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Healthcare Sector is in the growth phase of the business cycle</a:t>
            </a:r>
          </a:p>
          <a:p>
            <a:pPr lvl="1"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an aging population</a:t>
            </a:r>
          </a:p>
          <a:p>
            <a:pPr lvl="1"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technological innovation within the sector</a:t>
            </a:r>
          </a:p>
          <a:p>
            <a:pPr lvl="1"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demand for products and services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Historically, Healthcare is a defensive sector that performs that is not as affected by economic downturns, as demand for services remains relatively high </a:t>
            </a:r>
          </a:p>
          <a:p>
            <a:pPr lvl="1"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innovation in biotech and health technology industries would be negatively impacted as investments in these areas decrease during downturns</a:t>
            </a:r>
          </a:p>
          <a:p>
            <a:pPr lvl="1">
              <a:buChar char="•"/>
            </a:pPr>
            <a:endParaRPr lang="en-US" sz="1300" dirty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lvl="1">
              <a:buChar char="•"/>
            </a:pPr>
            <a:endParaRPr lang="en-US" sz="1300" dirty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lvl="1">
              <a:buChar char="•"/>
            </a:pPr>
            <a:endParaRPr lang="en-US" sz="1300" dirty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lvl="1">
              <a:buChar char="•"/>
            </a:pPr>
            <a:endParaRPr lang="en-US" sz="1300" dirty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lvl="1">
              <a:buChar char="•"/>
            </a:pPr>
            <a:endParaRPr lang="en-US" sz="1300" dirty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lvl="1">
              <a:buChar char="•"/>
            </a:pPr>
            <a:endParaRPr lang="en-US" sz="1300" dirty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marL="228600" lvl="1" indent="0">
              <a:buNone/>
            </a:pPr>
            <a:endParaRPr lang="en-US" sz="13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A graph showing the growth of a health care service&#10;&#10;AI-generated content may be incorrect.">
            <a:extLst>
              <a:ext uri="{FF2B5EF4-FFF2-40B4-BE49-F238E27FC236}">
                <a16:creationId xmlns:a16="http://schemas.microsoft.com/office/drawing/2014/main" id="{0412EA31-83A5-41BA-F41A-FA13A94F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270" y="2958535"/>
            <a:ext cx="3863407" cy="2087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5A599AF3-674D-3F37-65FD-59B12734D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CFD6A-1AF1-8B88-CD54-86B90F868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84E4-A87D-97A6-387C-CE661E2E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10B6-EC76-D6E6-A618-2A58A94BD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Factors: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from Governments at home and abroad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changes in Coverages for Americans, specifically in repeals of certain aspects of the Affordable Care Act (ACA)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for different regions such as rural, suburban, and urban demographics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</a:p>
          <a:p>
            <a:pPr lvl="1">
              <a:buFont typeface="Courier New,monospace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the pharmacies, workforce, research and development, and the technology used in products and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</a:p>
          <a:p>
            <a:pPr lvl="1">
              <a:buFont typeface="Courier New,monospace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the service of care provided, the drugs produced, and the Insurance plans and coverages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Picture 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8B1DD1A9-4D6C-1DB4-A6A5-D1328530B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4211-9915-6254-4A3F-2469592E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5C54-3BB0-2FD0-064E-666F3D852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Factors Impact Analysis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 oversight and approvals make it difficult to increase supply within the sector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a skilled and large labor force within the sector is pertinent for proper diagnosis, innovation, and research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 in R&amp;D also limit supply within the sector as large sums of money is required to fund research and studies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 across the world are increasing the supply, due to covid, many governments abroad have increased their investment in healthcare to match the levels seen in the United States</a:t>
            </a:r>
          </a:p>
        </p:txBody>
      </p:sp>
      <p:pic>
        <p:nvPicPr>
          <p:cNvPr id="4" name="Picture 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F3746DD1-24B5-AB34-DE76-FEB81E59D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C077-18E4-E128-6678-C9B9CC39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5B05-87F1-6057-4C71-CF8C5EDE1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  <a:latin typeface="Times New Roman"/>
                <a:cs typeface="Times New Roman"/>
              </a:rPr>
              <a:t>Pricing and Profitability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Demand in Healthcare has remained stable, while supply has fluctuated as a result of Covid and low ease of entry for emerging companies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Different industries within the sector provide differing effects on product margins and prices, whether it be Pharmaceutical, Insurance, </a:t>
            </a:r>
            <a:r>
              <a:rPr lang="en-US" err="1">
                <a:solidFill>
                  <a:schemeClr val="tx1"/>
                </a:solidFill>
                <a:latin typeface="Times New Roman"/>
                <a:cs typeface="Times New Roman"/>
              </a:rPr>
              <a:t>BioTech</a:t>
            </a: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, Patient Care, or Hospitals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Despite low easy of entry in Healthcare, competitive prices are created by the high concentration of companies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Buyers in the sector have low negotiating power, thus keeping prices high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As Healthcare is needed by all, through good times and bad, there is low substitution worries for industries such as Insurance, however, there is a higher threat of substitution for Researchers as patent protections can expire and similar drug treatments become more available</a:t>
            </a:r>
          </a:p>
        </p:txBody>
      </p:sp>
      <p:pic>
        <p:nvPicPr>
          <p:cNvPr id="4" name="Picture 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813F7C8C-6BEE-5556-CE8A-A5E443755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8725A-DB8D-423C-ED0A-D1F3C254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9745-96E5-5480-1BF0-52E1789C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E68E1-8B47-14B5-0E56-9D206E03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2273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Key Macroeconomic Factors That Impact the Sector: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GDP 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Interest 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Inflation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Employment Levels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Government Spending on Health Care</a:t>
            </a:r>
          </a:p>
          <a:p>
            <a:pPr marL="228600" lvl="1" indent="0">
              <a:buNone/>
            </a:pPr>
            <a:endParaRPr lang="en-US" sz="2400" b="1" dirty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CE7CFB53-AD61-38B0-2BEA-64291C146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" y="4349145"/>
            <a:ext cx="6083084" cy="2118235"/>
          </a:xfrm>
          <a:prstGeom prst="rect">
            <a:avLst/>
          </a:prstGeom>
        </p:spPr>
      </p:pic>
      <p:pic>
        <p:nvPicPr>
          <p:cNvPr id="7" name="Picture 6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3723A21B-436E-525C-6069-B499C2E40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373" y="4349627"/>
            <a:ext cx="6076627" cy="2110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14E133-8731-5B18-A260-58EE09E45AEE}"/>
              </a:ext>
            </a:extLst>
          </p:cNvPr>
          <p:cNvSpPr txBox="1"/>
          <p:nvPr/>
        </p:nvSpPr>
        <p:spPr>
          <a:xfrm>
            <a:off x="826577" y="6470542"/>
            <a:ext cx="52694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US Government Spending on Health Care per year</a:t>
            </a:r>
          </a:p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B24CD-64A2-9AA1-5372-2BD7CE8A712A}"/>
              </a:ext>
            </a:extLst>
          </p:cNvPr>
          <p:cNvSpPr txBox="1"/>
          <p:nvPr/>
        </p:nvSpPr>
        <p:spPr>
          <a:xfrm>
            <a:off x="6825712" y="6457626"/>
            <a:ext cx="464949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/>
                <a:ea typeface="Roboto"/>
                <a:cs typeface="Roboto"/>
              </a:rPr>
              <a:t>US Personal consumption expenditures: Services: Health care</a:t>
            </a:r>
            <a:endParaRPr lang="en-US" sz="1400">
              <a:latin typeface="Times New Roman"/>
              <a:cs typeface="Times New Roman"/>
            </a:endParaRPr>
          </a:p>
          <a:p>
            <a:endParaRPr lang="en-US" sz="1400">
              <a:latin typeface="Times New Roman"/>
              <a:cs typeface="Times New Roman"/>
            </a:endParaRPr>
          </a:p>
          <a:p>
            <a:pPr algn="l"/>
            <a:endParaRPr lang="en-US"/>
          </a:p>
        </p:txBody>
      </p:sp>
      <p:pic>
        <p:nvPicPr>
          <p:cNvPr id="10" name="Picture 9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8B04BD30-F24B-BDCE-746F-4B81819EE4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683A9-4CA7-8449-92DF-3ADC9EFB1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5D48-41B3-0C8E-0C24-FD1B311C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0F88-3F65-FD6B-883A-98BEB0712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025" y="2130828"/>
            <a:ext cx="4800600" cy="18799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Variable: US health care expenditures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Variable: Population ages 65 and above for US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endParaRPr lang="en-US" sz="2400" dirty="0"/>
          </a:p>
        </p:txBody>
      </p:sp>
      <p:pic>
        <p:nvPicPr>
          <p:cNvPr id="5" name="Picture 4" descr="A graph showing the difference between aging and population&#10;&#10;AI-generated content may be incorrect.">
            <a:extLst>
              <a:ext uri="{FF2B5EF4-FFF2-40B4-BE49-F238E27FC236}">
                <a16:creationId xmlns:a16="http://schemas.microsoft.com/office/drawing/2014/main" id="{937CDE5E-BB17-2FD2-35BC-C1262C34A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045" y="2440199"/>
            <a:ext cx="5576711" cy="3346024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B191A3-38B0-401C-70EF-E8E6057FC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19099"/>
              </p:ext>
            </p:extLst>
          </p:nvPr>
        </p:nvGraphicFramePr>
        <p:xfrm>
          <a:off x="1185333" y="4010781"/>
          <a:ext cx="2378430" cy="144175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89215">
                  <a:extLst>
                    <a:ext uri="{9D8B030D-6E8A-4147-A177-3AD203B41FA5}">
                      <a16:colId xmlns:a16="http://schemas.microsoft.com/office/drawing/2014/main" val="3851106707"/>
                    </a:ext>
                  </a:extLst>
                </a:gridCol>
                <a:gridCol w="1189215">
                  <a:extLst>
                    <a:ext uri="{9D8B030D-6E8A-4147-A177-3AD203B41FA5}">
                      <a16:colId xmlns:a16="http://schemas.microsoft.com/office/drawing/2014/main" val="471242257"/>
                    </a:ext>
                  </a:extLst>
                </a:gridCol>
              </a:tblGrid>
              <a:tr h="2063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Regression Statistics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58587"/>
                  </a:ext>
                </a:extLst>
              </a:tr>
              <a:tr h="20635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0.956131345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840994"/>
                  </a:ext>
                </a:extLst>
              </a:tr>
              <a:tr h="20635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Square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0.914187149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558213"/>
                  </a:ext>
                </a:extLst>
              </a:tr>
              <a:tr h="39620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Adjusted R Square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0.909670683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646367"/>
                  </a:ext>
                </a:extLst>
              </a:tr>
              <a:tr h="20635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Error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165.4273836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069670"/>
                  </a:ext>
                </a:extLst>
              </a:tr>
              <a:tr h="22011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664942"/>
                  </a:ext>
                </a:extLst>
              </a:tr>
            </a:tbl>
          </a:graphicData>
        </a:graphic>
      </p:graphicFrame>
      <p:pic>
        <p:nvPicPr>
          <p:cNvPr id="4" name="Picture 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D42941AF-4E96-919A-A029-3B0EB841B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584" y="68433"/>
            <a:ext cx="10058400" cy="1356350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Financial Analysis </a:t>
            </a:r>
            <a:endParaRPr lang="en-US">
              <a:latin typeface="Times New Roman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6DB39A-2A10-58CD-DEA6-D3712F069E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43779" y="1717037"/>
            <a:ext cx="6347176" cy="22017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AD043-A6C2-BC83-FCD2-E33FC32286DA}"/>
              </a:ext>
            </a:extLst>
          </p:cNvPr>
          <p:cNvSpPr txBox="1"/>
          <p:nvPr/>
        </p:nvSpPr>
        <p:spPr>
          <a:xfrm>
            <a:off x="423464" y="1753059"/>
            <a:ext cx="4210755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>
                <a:latin typeface="Times New Roman"/>
                <a:ea typeface="+mn-lt"/>
                <a:cs typeface="+mn-lt"/>
              </a:rPr>
              <a:t>Healthcare sector ( defensive) underperformed broader market.</a:t>
            </a:r>
            <a:endParaRPr lang="en-US" sz="2500">
              <a:latin typeface="Times New Roman"/>
              <a:cs typeface="Times New Roman"/>
            </a:endParaRPr>
          </a:p>
          <a:p>
            <a:endParaRPr lang="en-US" sz="2500">
              <a:latin typeface="Times New Roman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500">
                <a:latin typeface="Times New Roman"/>
                <a:ea typeface="+mn-lt"/>
                <a:cs typeface="+mn-lt"/>
              </a:rPr>
              <a:t>Notable gap emerged post-2024, reflecting investor shift toward growth/tech.</a:t>
            </a:r>
          </a:p>
          <a:p>
            <a:pPr marL="285750" indent="-285750">
              <a:buFont typeface="Arial"/>
              <a:buChar char="•"/>
            </a:pPr>
            <a:endParaRPr lang="en-US" sz="2500">
              <a:latin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500">
                <a:latin typeface="Times New Roman"/>
                <a:cs typeface="Times New Roman"/>
              </a:rPr>
              <a:t>Huge fluctuation around 2021 due the Covid-19</a:t>
            </a:r>
          </a:p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F6FECEB-2083-307B-2E98-836F9A648E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5071" y="4095847"/>
            <a:ext cx="6343972" cy="2711395"/>
          </a:xfrm>
        </p:spPr>
      </p:pic>
      <p:pic>
        <p:nvPicPr>
          <p:cNvPr id="10" name="Picture 9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589A9C47-1BE2-481B-9CB5-06D43F400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2cf883-7b0c-46f7-b584-7f5097893b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4A607FC11A14B960F1F5897152DD6" ma:contentTypeVersion="6" ma:contentTypeDescription="Create a new document." ma:contentTypeScope="" ma:versionID="aa0c8292a217d2160419ef7a93bbd7b8">
  <xsd:schema xmlns:xsd="http://www.w3.org/2001/XMLSchema" xmlns:xs="http://www.w3.org/2001/XMLSchema" xmlns:p="http://schemas.microsoft.com/office/2006/metadata/properties" xmlns:ns3="412cf883-7b0c-46f7-b584-7f5097893b42" targetNamespace="http://schemas.microsoft.com/office/2006/metadata/properties" ma:root="true" ma:fieldsID="77286334197a7767084d97aac95d54c1" ns3:_="">
    <xsd:import namespace="412cf883-7b0c-46f7-b584-7f5097893b4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cf883-7b0c-46f7-b584-7f5097893b4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3BD33-60C1-4927-945A-0601016B9B56}">
  <ds:schemaRefs>
    <ds:schemaRef ds:uri="http://purl.org/dc/elements/1.1/"/>
    <ds:schemaRef ds:uri="http://www.w3.org/XML/1998/namespace"/>
    <ds:schemaRef ds:uri="412cf883-7b0c-46f7-b584-7f5097893b42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517F78D-3F98-4528-AB74-4E781C487C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34813C-F097-497F-93D8-F0F610F2E883}">
  <ds:schemaRefs>
    <ds:schemaRef ds:uri="412cf883-7b0c-46f7-b584-7f5097893b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6</TotalTime>
  <Words>1083</Words>
  <Application>Microsoft Office PowerPoint</Application>
  <PresentationFormat>Widescreen</PresentationFormat>
  <Paragraphs>265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Courier New</vt:lpstr>
      <vt:lpstr>Courier New,monospace</vt:lpstr>
      <vt:lpstr>Franklin Gothic Medium</vt:lpstr>
      <vt:lpstr>Times New Roman</vt:lpstr>
      <vt:lpstr>Medical Design 16x9</vt:lpstr>
      <vt:lpstr>Sector Presentation Healthcare </vt:lpstr>
      <vt:lpstr>Sector Overview</vt:lpstr>
      <vt:lpstr>Business Analysis</vt:lpstr>
      <vt:lpstr>Business Analysis</vt:lpstr>
      <vt:lpstr>Business Analysis</vt:lpstr>
      <vt:lpstr>Business Analysis</vt:lpstr>
      <vt:lpstr>Economic Analysis</vt:lpstr>
      <vt:lpstr>Economic Analysis</vt:lpstr>
      <vt:lpstr>Financial Analysis </vt:lpstr>
      <vt:lpstr>Financial Analysis</vt:lpstr>
      <vt:lpstr>Financial Analysis</vt:lpstr>
      <vt:lpstr>Financial Analysis</vt:lpstr>
      <vt:lpstr>Financial Analysis</vt:lpstr>
      <vt:lpstr>Valuation</vt:lpstr>
      <vt:lpstr>Valuation</vt:lpstr>
      <vt:lpstr>Technical Analysis</vt:lpstr>
      <vt:lpstr>Recommendation: Maintain Weight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Turner, Griffin</dc:creator>
  <cp:lastModifiedBy>Griffin Turner</cp:lastModifiedBy>
  <cp:revision>3</cp:revision>
  <dcterms:created xsi:type="dcterms:W3CDTF">2025-03-15T18:57:26Z</dcterms:created>
  <dcterms:modified xsi:type="dcterms:W3CDTF">2025-03-18T22:43:15Z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0x0101001E64A607FC11A14B960F1F5897152DD6</vt:lpwstr>
  </property>
</Properties>
</file>