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8" r:id="rId3"/>
    <p:sldId id="259" r:id="rId4"/>
    <p:sldId id="263" r:id="rId5"/>
    <p:sldId id="286" r:id="rId6"/>
    <p:sldId id="297" r:id="rId7"/>
    <p:sldId id="262" r:id="rId8"/>
    <p:sldId id="265" r:id="rId9"/>
    <p:sldId id="268" r:id="rId10"/>
    <p:sldId id="284" r:id="rId11"/>
    <p:sldId id="287" r:id="rId12"/>
    <p:sldId id="266" r:id="rId13"/>
    <p:sldId id="288" r:id="rId14"/>
    <p:sldId id="292" r:id="rId15"/>
    <p:sldId id="293" r:id="rId16"/>
    <p:sldId id="294" r:id="rId17"/>
    <p:sldId id="295" r:id="rId18"/>
    <p:sldId id="296" r:id="rId19"/>
    <p:sldId id="269" r:id="rId20"/>
    <p:sldId id="282" r:id="rId21"/>
    <p:sldId id="298" r:id="rId22"/>
    <p:sldId id="29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8988A1-55D4-4E1E-BE58-E0571718F04D}" v="85" dt="2025-07-22T07:24:27.527"/>
    <p1510:client id="{06C13BE3-9EDA-6C84-D899-EDF7746D9846}" v="2960" dt="2025-07-22T09:16:12.875"/>
    <p1510:client id="{0D4F9541-791D-9FB8-A5F3-A69AC28D979A}" v="7" dt="2025-07-22T12:07:49.908"/>
    <p1510:client id="{688AC8BA-C87B-E8F6-5E68-A698EFB643DB}" v="3" dt="2025-07-22T11:45:23.126"/>
    <p1510:client id="{85C3572A-CA29-3465-915D-E9FEF60F4068}" v="3500" dt="2025-07-22T21:49:14.152"/>
    <p1510:client id="{91963340-1D96-7A40-8468-0C7E11072D2E}" v="19" dt="2025-07-22T21:52:27.959"/>
    <p1510:client id="{936EC411-622C-9048-AA3A-EC7D7FD89179}" v="397" dt="2025-07-22T01:05:15.167"/>
    <p1510:client id="{B99423B9-67D1-4AD4-834E-54DA0423FC7F}" v="1" dt="2025-07-22T22:06:41.272"/>
    <p1510:client id="{BDFB86E3-7AE8-7049-B5F1-38962458271F}" v="5" dt="2025-07-22T19:03:37.816"/>
    <p1510:client id="{C4AF2F44-2566-1813-D0C6-8714289C7D58}" v="660" dt="2025-07-22T07:21:06.047"/>
    <p1510:client id="{E5434B2A-077A-6AD2-A14D-DEB09A5996F6}" v="305" dt="2025-07-22T21:47:10.473"/>
    <p1510:client id="{EA375B7E-21EA-8343-9A6C-B9866C1D8764}" v="396" dt="2025-07-22T01:43:18.7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101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Optum Revenue by Sub-Segment</c:v>
                </c:pt>
              </c:strCache>
            </c:strRef>
          </c:tx>
          <c:explosion val="3"/>
          <c:dPt>
            <c:idx val="0"/>
            <c:bubble3D val="0"/>
            <c:spPr>
              <a:solidFill>
                <a:schemeClr val="accent2"/>
              </a:solidFill>
              <a:ln w="19050">
                <a:solidFill>
                  <a:schemeClr val="lt1"/>
                </a:solidFill>
              </a:ln>
              <a:effectLst/>
            </c:spPr>
            <c:extLst>
              <c:ext xmlns:c16="http://schemas.microsoft.com/office/drawing/2014/chart" uri="{C3380CC4-5D6E-409C-BE32-E72D297353CC}">
                <c16:uniqueId val="{00000001-F386-C242-89B3-7929A1655127}"/>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F386-C242-89B3-7929A1655127}"/>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F386-C242-89B3-7929A165512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Health</c:v>
                </c:pt>
                <c:pt idx="1">
                  <c:v>Insight</c:v>
                </c:pt>
                <c:pt idx="2">
                  <c:v>Rx</c:v>
                </c:pt>
              </c:strCache>
            </c:strRef>
          </c:cat>
          <c:val>
            <c:numRef>
              <c:f>Sheet1!$B$2:$B$4</c:f>
              <c:numCache>
                <c:formatCode>0%</c:formatCode>
                <c:ptCount val="3"/>
                <c:pt idx="0">
                  <c:v>0.40940212787453467</c:v>
                </c:pt>
                <c:pt idx="1">
                  <c:v>7.2886308705011935E-2</c:v>
                </c:pt>
                <c:pt idx="2">
                  <c:v>0.51771156342045344</c:v>
                </c:pt>
              </c:numCache>
            </c:numRef>
          </c:val>
          <c:extLst>
            <c:ext xmlns:c16="http://schemas.microsoft.com/office/drawing/2014/chart" uri="{C3380CC4-5D6E-409C-BE32-E72D297353CC}">
              <c16:uniqueId val="{00000006-F386-C242-89B3-7929A1655127}"/>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2024 % of</a:t>
            </a:r>
            <a:r>
              <a:rPr lang="en-US" baseline="0"/>
              <a:t> Market Share</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 of Market Share</c:v>
                </c:pt>
              </c:strCache>
            </c:strRef>
          </c:tx>
          <c:spPr>
            <a:solidFill>
              <a:schemeClr val="accent1"/>
            </a:solidFill>
            <a:ln>
              <a:noFill/>
            </a:ln>
            <a:effectLst/>
          </c:spPr>
          <c:invertIfNegative val="0"/>
          <c:cat>
            <c:strRef>
              <c:f>Sheet1!$A$2:$A$7</c:f>
              <c:strCache>
                <c:ptCount val="6"/>
                <c:pt idx="0">
                  <c:v>UnitedHealth Group Incorporated</c:v>
                </c:pt>
                <c:pt idx="1">
                  <c:v>The Cigna Group</c:v>
                </c:pt>
                <c:pt idx="2">
                  <c:v>Elevance Health Inc.</c:v>
                </c:pt>
                <c:pt idx="3">
                  <c:v>Centene Corporation</c:v>
                </c:pt>
                <c:pt idx="4">
                  <c:v>Humana Inc.</c:v>
                </c:pt>
                <c:pt idx="5">
                  <c:v>Molina Healthcare Inc</c:v>
                </c:pt>
              </c:strCache>
            </c:strRef>
          </c:cat>
          <c:val>
            <c:numRef>
              <c:f>Sheet1!$B$2:$B$7</c:f>
              <c:numCache>
                <c:formatCode>0.00%</c:formatCode>
                <c:ptCount val="6"/>
                <c:pt idx="0">
                  <c:v>0.33489999999999998</c:v>
                </c:pt>
                <c:pt idx="1">
                  <c:v>0.20569999999999999</c:v>
                </c:pt>
                <c:pt idx="2">
                  <c:v>0.1474</c:v>
                </c:pt>
                <c:pt idx="3">
                  <c:v>0.13569999999999999</c:v>
                </c:pt>
                <c:pt idx="4">
                  <c:v>9.8000000000000004E-2</c:v>
                </c:pt>
                <c:pt idx="5">
                  <c:v>3.3799999999999997E-2</c:v>
                </c:pt>
              </c:numCache>
            </c:numRef>
          </c:val>
          <c:extLst>
            <c:ext xmlns:c16="http://schemas.microsoft.com/office/drawing/2014/chart" uri="{C3380CC4-5D6E-409C-BE32-E72D297353CC}">
              <c16:uniqueId val="{00000000-E766-DD48-92F5-1957F5BB67F5}"/>
            </c:ext>
          </c:extLst>
        </c:ser>
        <c:dLbls>
          <c:showLegendKey val="0"/>
          <c:showVal val="0"/>
          <c:showCatName val="0"/>
          <c:showSerName val="0"/>
          <c:showPercent val="0"/>
          <c:showBubbleSize val="0"/>
        </c:dLbls>
        <c:gapWidth val="219"/>
        <c:overlap val="-27"/>
        <c:axId val="1252253903"/>
        <c:axId val="1252204399"/>
      </c:barChart>
      <c:catAx>
        <c:axId val="1252253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204399"/>
        <c:crosses val="autoZero"/>
        <c:auto val="1"/>
        <c:lblAlgn val="ctr"/>
        <c:lblOffset val="100"/>
        <c:noMultiLvlLbl val="0"/>
      </c:catAx>
      <c:valAx>
        <c:axId val="1252204399"/>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22539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E7BBC9-5256-914B-895E-D4ACE4B20940}" type="datetimeFigureOut">
              <a:rPr lang="en-US" smtClean="0"/>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49D18F-A136-0E4C-9C27-083AE2CBD3CF}" type="slidenum">
              <a:rPr lang="en-US" smtClean="0"/>
              <a:t>‹#›</a:t>
            </a:fld>
            <a:endParaRPr lang="en-US"/>
          </a:p>
        </p:txBody>
      </p:sp>
    </p:spTree>
    <p:extLst>
      <p:ext uri="{BB962C8B-B14F-4D97-AF65-F5344CB8AC3E}">
        <p14:creationId xmlns:p14="http://schemas.microsoft.com/office/powerpoint/2010/main" val="4047289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9D18F-A136-0E4C-9C27-083AE2CBD3CF}" type="slidenum">
              <a:rPr lang="en-US" smtClean="0"/>
              <a:t>7</a:t>
            </a:fld>
            <a:endParaRPr lang="en-US"/>
          </a:p>
        </p:txBody>
      </p:sp>
    </p:spTree>
    <p:extLst>
      <p:ext uri="{BB962C8B-B14F-4D97-AF65-F5344CB8AC3E}">
        <p14:creationId xmlns:p14="http://schemas.microsoft.com/office/powerpoint/2010/main" val="1714107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9D18F-A136-0E4C-9C27-083AE2CBD3CF}" type="slidenum">
              <a:rPr lang="en-US" smtClean="0"/>
              <a:t>12</a:t>
            </a:fld>
            <a:endParaRPr lang="en-US"/>
          </a:p>
        </p:txBody>
      </p:sp>
    </p:spTree>
    <p:extLst>
      <p:ext uri="{BB962C8B-B14F-4D97-AF65-F5344CB8AC3E}">
        <p14:creationId xmlns:p14="http://schemas.microsoft.com/office/powerpoint/2010/main" val="906005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49D18F-A136-0E4C-9C27-083AE2CBD3CF}" type="slidenum">
              <a:rPr lang="en-US" smtClean="0"/>
              <a:t>20</a:t>
            </a:fld>
            <a:endParaRPr lang="en-US"/>
          </a:p>
        </p:txBody>
      </p:sp>
    </p:spTree>
    <p:extLst>
      <p:ext uri="{BB962C8B-B14F-4D97-AF65-F5344CB8AC3E}">
        <p14:creationId xmlns:p14="http://schemas.microsoft.com/office/powerpoint/2010/main" val="1383012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B61471-6CD7-1BCC-70A3-72FA29B4C8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232789-2FF4-59A3-6BA3-8605A85C91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427DBB-B525-85DE-A6AF-3CBA6619F70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DE51C4C-CE9F-B06F-380E-F215B5D554D4}"/>
              </a:ext>
            </a:extLst>
          </p:cNvPr>
          <p:cNvSpPr>
            <a:spLocks noGrp="1"/>
          </p:cNvSpPr>
          <p:nvPr>
            <p:ph type="sldNum" sz="quarter" idx="5"/>
          </p:nvPr>
        </p:nvSpPr>
        <p:spPr/>
        <p:txBody>
          <a:bodyPr/>
          <a:lstStyle/>
          <a:p>
            <a:fld id="{EB6D6C39-11FB-0A4C-A325-13C1E9BE1BB9}" type="slidenum">
              <a:rPr lang="en-US" smtClean="0"/>
              <a:t>22</a:t>
            </a:fld>
            <a:endParaRPr lang="en-US"/>
          </a:p>
        </p:txBody>
      </p:sp>
    </p:spTree>
    <p:extLst>
      <p:ext uri="{BB962C8B-B14F-4D97-AF65-F5344CB8AC3E}">
        <p14:creationId xmlns:p14="http://schemas.microsoft.com/office/powerpoint/2010/main" val="168992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642EC-7BA4-60E4-8812-76CC74C323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CE20BD-98E3-ED00-B547-3269363A10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D7C8BE-323E-9501-4C2F-E1D970EDA884}"/>
              </a:ext>
            </a:extLst>
          </p:cNvPr>
          <p:cNvSpPr>
            <a:spLocks noGrp="1"/>
          </p:cNvSpPr>
          <p:nvPr>
            <p:ph type="dt" sz="half" idx="10"/>
          </p:nvPr>
        </p:nvSpPr>
        <p:spPr/>
        <p:txBody>
          <a:bodyPr/>
          <a:lstStyle/>
          <a:p>
            <a:fld id="{626D7A93-09C7-7645-B3A0-25D5E15CF5D6}" type="datetimeFigureOut">
              <a:rPr lang="en-US" smtClean="0"/>
              <a:t>7/22/2025</a:t>
            </a:fld>
            <a:endParaRPr lang="en-US"/>
          </a:p>
        </p:txBody>
      </p:sp>
      <p:sp>
        <p:nvSpPr>
          <p:cNvPr id="5" name="Footer Placeholder 4">
            <a:extLst>
              <a:ext uri="{FF2B5EF4-FFF2-40B4-BE49-F238E27FC236}">
                <a16:creationId xmlns:a16="http://schemas.microsoft.com/office/drawing/2014/main" id="{197CC1D7-E088-7C47-BF62-177A790384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68BA7-4BFB-948F-752F-B9077D95ED76}"/>
              </a:ext>
            </a:extLst>
          </p:cNvPr>
          <p:cNvSpPr>
            <a:spLocks noGrp="1"/>
          </p:cNvSpPr>
          <p:nvPr>
            <p:ph type="sldNum" sz="quarter" idx="12"/>
          </p:nvPr>
        </p:nvSpPr>
        <p:spPr/>
        <p:txBody>
          <a:bodyPr/>
          <a:lstStyle/>
          <a:p>
            <a:fld id="{59D5F8F3-BDF9-C248-8C12-82DAC0CCFBFF}" type="slidenum">
              <a:rPr lang="en-US" smtClean="0"/>
              <a:t>‹#›</a:t>
            </a:fld>
            <a:endParaRPr lang="en-US"/>
          </a:p>
        </p:txBody>
      </p:sp>
    </p:spTree>
    <p:extLst>
      <p:ext uri="{BB962C8B-B14F-4D97-AF65-F5344CB8AC3E}">
        <p14:creationId xmlns:p14="http://schemas.microsoft.com/office/powerpoint/2010/main" val="106293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D1D28-458C-3314-FE02-1E99DE19CA8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48B7F84-4F9A-3488-3996-6B6F2A4E82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EBDE5F-A293-360F-53A9-A175A89634ED}"/>
              </a:ext>
            </a:extLst>
          </p:cNvPr>
          <p:cNvSpPr>
            <a:spLocks noGrp="1"/>
          </p:cNvSpPr>
          <p:nvPr>
            <p:ph type="dt" sz="half" idx="10"/>
          </p:nvPr>
        </p:nvSpPr>
        <p:spPr/>
        <p:txBody>
          <a:bodyPr/>
          <a:lstStyle/>
          <a:p>
            <a:fld id="{626D7A93-09C7-7645-B3A0-25D5E15CF5D6}" type="datetimeFigureOut">
              <a:rPr lang="en-US" smtClean="0"/>
              <a:t>7/22/2025</a:t>
            </a:fld>
            <a:endParaRPr lang="en-US"/>
          </a:p>
        </p:txBody>
      </p:sp>
      <p:sp>
        <p:nvSpPr>
          <p:cNvPr id="5" name="Footer Placeholder 4">
            <a:extLst>
              <a:ext uri="{FF2B5EF4-FFF2-40B4-BE49-F238E27FC236}">
                <a16:creationId xmlns:a16="http://schemas.microsoft.com/office/drawing/2014/main" id="{89DEB321-DAF9-E055-988F-19373BC72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A1362C-9EB3-41AA-F2CF-60F1B662A93F}"/>
              </a:ext>
            </a:extLst>
          </p:cNvPr>
          <p:cNvSpPr>
            <a:spLocks noGrp="1"/>
          </p:cNvSpPr>
          <p:nvPr>
            <p:ph type="sldNum" sz="quarter" idx="12"/>
          </p:nvPr>
        </p:nvSpPr>
        <p:spPr/>
        <p:txBody>
          <a:bodyPr/>
          <a:lstStyle/>
          <a:p>
            <a:fld id="{59D5F8F3-BDF9-C248-8C12-82DAC0CCFBFF}" type="slidenum">
              <a:rPr lang="en-US" smtClean="0"/>
              <a:t>‹#›</a:t>
            </a:fld>
            <a:endParaRPr lang="en-US"/>
          </a:p>
        </p:txBody>
      </p:sp>
    </p:spTree>
    <p:extLst>
      <p:ext uri="{BB962C8B-B14F-4D97-AF65-F5344CB8AC3E}">
        <p14:creationId xmlns:p14="http://schemas.microsoft.com/office/powerpoint/2010/main" val="29407551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68E2E4-32EE-94E4-1515-0487423D7B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6A6D4CD-A8EB-B40D-BB31-E286DE2C4A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FC6AE6-BB2F-5971-9E7A-B188C5A1A03F}"/>
              </a:ext>
            </a:extLst>
          </p:cNvPr>
          <p:cNvSpPr>
            <a:spLocks noGrp="1"/>
          </p:cNvSpPr>
          <p:nvPr>
            <p:ph type="dt" sz="half" idx="10"/>
          </p:nvPr>
        </p:nvSpPr>
        <p:spPr/>
        <p:txBody>
          <a:bodyPr/>
          <a:lstStyle/>
          <a:p>
            <a:fld id="{626D7A93-09C7-7645-B3A0-25D5E15CF5D6}" type="datetimeFigureOut">
              <a:rPr lang="en-US" smtClean="0"/>
              <a:t>7/22/2025</a:t>
            </a:fld>
            <a:endParaRPr lang="en-US"/>
          </a:p>
        </p:txBody>
      </p:sp>
      <p:sp>
        <p:nvSpPr>
          <p:cNvPr id="5" name="Footer Placeholder 4">
            <a:extLst>
              <a:ext uri="{FF2B5EF4-FFF2-40B4-BE49-F238E27FC236}">
                <a16:creationId xmlns:a16="http://schemas.microsoft.com/office/drawing/2014/main" id="{08F4AADD-D86F-45CC-ADD6-7F18685E08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004B29-6C46-5159-2957-3A4E12D552E0}"/>
              </a:ext>
            </a:extLst>
          </p:cNvPr>
          <p:cNvSpPr>
            <a:spLocks noGrp="1"/>
          </p:cNvSpPr>
          <p:nvPr>
            <p:ph type="sldNum" sz="quarter" idx="12"/>
          </p:nvPr>
        </p:nvSpPr>
        <p:spPr/>
        <p:txBody>
          <a:bodyPr/>
          <a:lstStyle/>
          <a:p>
            <a:fld id="{59D5F8F3-BDF9-C248-8C12-82DAC0CCFBFF}" type="slidenum">
              <a:rPr lang="en-US" smtClean="0"/>
              <a:t>‹#›</a:t>
            </a:fld>
            <a:endParaRPr lang="en-US"/>
          </a:p>
        </p:txBody>
      </p:sp>
    </p:spTree>
    <p:extLst>
      <p:ext uri="{BB962C8B-B14F-4D97-AF65-F5344CB8AC3E}">
        <p14:creationId xmlns:p14="http://schemas.microsoft.com/office/powerpoint/2010/main" val="124095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804F0-0433-A0EE-7882-BBC784B296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4EC936-C6E1-36A2-BCDB-7DFD40A792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122BFC-FEB6-8801-91EE-126F2A9981BA}"/>
              </a:ext>
            </a:extLst>
          </p:cNvPr>
          <p:cNvSpPr>
            <a:spLocks noGrp="1"/>
          </p:cNvSpPr>
          <p:nvPr>
            <p:ph type="dt" sz="half" idx="10"/>
          </p:nvPr>
        </p:nvSpPr>
        <p:spPr/>
        <p:txBody>
          <a:bodyPr/>
          <a:lstStyle/>
          <a:p>
            <a:fld id="{626D7A93-09C7-7645-B3A0-25D5E15CF5D6}" type="datetimeFigureOut">
              <a:rPr lang="en-US" smtClean="0"/>
              <a:t>7/22/2025</a:t>
            </a:fld>
            <a:endParaRPr lang="en-US"/>
          </a:p>
        </p:txBody>
      </p:sp>
      <p:sp>
        <p:nvSpPr>
          <p:cNvPr id="5" name="Footer Placeholder 4">
            <a:extLst>
              <a:ext uri="{FF2B5EF4-FFF2-40B4-BE49-F238E27FC236}">
                <a16:creationId xmlns:a16="http://schemas.microsoft.com/office/drawing/2014/main" id="{620A144E-458B-9A7F-2289-C6D32AFD0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A34AF-F091-1DB8-DB3E-69BBC4A895AA}"/>
              </a:ext>
            </a:extLst>
          </p:cNvPr>
          <p:cNvSpPr>
            <a:spLocks noGrp="1"/>
          </p:cNvSpPr>
          <p:nvPr>
            <p:ph type="sldNum" sz="quarter" idx="12"/>
          </p:nvPr>
        </p:nvSpPr>
        <p:spPr/>
        <p:txBody>
          <a:bodyPr/>
          <a:lstStyle/>
          <a:p>
            <a:fld id="{59D5F8F3-BDF9-C248-8C12-82DAC0CCFBFF}" type="slidenum">
              <a:rPr lang="en-US" smtClean="0"/>
              <a:t>‹#›</a:t>
            </a:fld>
            <a:endParaRPr lang="en-US"/>
          </a:p>
        </p:txBody>
      </p:sp>
    </p:spTree>
    <p:extLst>
      <p:ext uri="{BB962C8B-B14F-4D97-AF65-F5344CB8AC3E}">
        <p14:creationId xmlns:p14="http://schemas.microsoft.com/office/powerpoint/2010/main" val="316911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D5A23-3A2B-3964-C7EE-F504B7BD7F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3BE309-4E13-349B-E477-E23ED827036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620CB0-6368-4826-93F5-A1F93EC3B5F4}"/>
              </a:ext>
            </a:extLst>
          </p:cNvPr>
          <p:cNvSpPr>
            <a:spLocks noGrp="1"/>
          </p:cNvSpPr>
          <p:nvPr>
            <p:ph type="dt" sz="half" idx="10"/>
          </p:nvPr>
        </p:nvSpPr>
        <p:spPr/>
        <p:txBody>
          <a:bodyPr/>
          <a:lstStyle/>
          <a:p>
            <a:fld id="{626D7A93-09C7-7645-B3A0-25D5E15CF5D6}" type="datetimeFigureOut">
              <a:rPr lang="en-US" smtClean="0"/>
              <a:t>7/22/2025</a:t>
            </a:fld>
            <a:endParaRPr lang="en-US"/>
          </a:p>
        </p:txBody>
      </p:sp>
      <p:sp>
        <p:nvSpPr>
          <p:cNvPr id="5" name="Footer Placeholder 4">
            <a:extLst>
              <a:ext uri="{FF2B5EF4-FFF2-40B4-BE49-F238E27FC236}">
                <a16:creationId xmlns:a16="http://schemas.microsoft.com/office/drawing/2014/main" id="{44CF3C94-5499-E833-BAF3-EFA2C9A6B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00EE99-DC71-A35F-9BBC-743268D6C547}"/>
              </a:ext>
            </a:extLst>
          </p:cNvPr>
          <p:cNvSpPr>
            <a:spLocks noGrp="1"/>
          </p:cNvSpPr>
          <p:nvPr>
            <p:ph type="sldNum" sz="quarter" idx="12"/>
          </p:nvPr>
        </p:nvSpPr>
        <p:spPr/>
        <p:txBody>
          <a:bodyPr/>
          <a:lstStyle/>
          <a:p>
            <a:fld id="{59D5F8F3-BDF9-C248-8C12-82DAC0CCFBFF}" type="slidenum">
              <a:rPr lang="en-US" smtClean="0"/>
              <a:t>‹#›</a:t>
            </a:fld>
            <a:endParaRPr lang="en-US"/>
          </a:p>
        </p:txBody>
      </p:sp>
    </p:spTree>
    <p:extLst>
      <p:ext uri="{BB962C8B-B14F-4D97-AF65-F5344CB8AC3E}">
        <p14:creationId xmlns:p14="http://schemas.microsoft.com/office/powerpoint/2010/main" val="359087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F5AC-A953-A14C-2A3D-6ABFB0A2EA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F030DB-5B8F-FDF1-CC92-661FD104E0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12BFF-BF27-8DE1-E286-F87ECAF738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10CB66-B2D8-3110-AC70-117A58B2F458}"/>
              </a:ext>
            </a:extLst>
          </p:cNvPr>
          <p:cNvSpPr>
            <a:spLocks noGrp="1"/>
          </p:cNvSpPr>
          <p:nvPr>
            <p:ph type="dt" sz="half" idx="10"/>
          </p:nvPr>
        </p:nvSpPr>
        <p:spPr/>
        <p:txBody>
          <a:bodyPr/>
          <a:lstStyle/>
          <a:p>
            <a:fld id="{626D7A93-09C7-7645-B3A0-25D5E15CF5D6}" type="datetimeFigureOut">
              <a:rPr lang="en-US" smtClean="0"/>
              <a:t>7/22/2025</a:t>
            </a:fld>
            <a:endParaRPr lang="en-US"/>
          </a:p>
        </p:txBody>
      </p:sp>
      <p:sp>
        <p:nvSpPr>
          <p:cNvPr id="6" name="Footer Placeholder 5">
            <a:extLst>
              <a:ext uri="{FF2B5EF4-FFF2-40B4-BE49-F238E27FC236}">
                <a16:creationId xmlns:a16="http://schemas.microsoft.com/office/drawing/2014/main" id="{2198891D-898A-33A0-6553-33484DB9C3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35D49A-8522-286C-323D-E4FBC8D6F9BF}"/>
              </a:ext>
            </a:extLst>
          </p:cNvPr>
          <p:cNvSpPr>
            <a:spLocks noGrp="1"/>
          </p:cNvSpPr>
          <p:nvPr>
            <p:ph type="sldNum" sz="quarter" idx="12"/>
          </p:nvPr>
        </p:nvSpPr>
        <p:spPr/>
        <p:txBody>
          <a:bodyPr/>
          <a:lstStyle/>
          <a:p>
            <a:fld id="{59D5F8F3-BDF9-C248-8C12-82DAC0CCFBFF}" type="slidenum">
              <a:rPr lang="en-US" smtClean="0"/>
              <a:t>‹#›</a:t>
            </a:fld>
            <a:endParaRPr lang="en-US"/>
          </a:p>
        </p:txBody>
      </p:sp>
    </p:spTree>
    <p:extLst>
      <p:ext uri="{BB962C8B-B14F-4D97-AF65-F5344CB8AC3E}">
        <p14:creationId xmlns:p14="http://schemas.microsoft.com/office/powerpoint/2010/main" val="284385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593A-FAC0-24E0-FAC8-251CC0C05E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F01381-3B78-3646-50B0-238E8EE5F6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367EBE-CB20-80FF-2B34-9959F58B44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455A1B-463C-F130-E3B4-EF47B7BBDE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E637817-F28D-AAB5-AA2C-8CBE4827532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D91AAD-EC5F-91A0-359F-EE78B3648D5A}"/>
              </a:ext>
            </a:extLst>
          </p:cNvPr>
          <p:cNvSpPr>
            <a:spLocks noGrp="1"/>
          </p:cNvSpPr>
          <p:nvPr>
            <p:ph type="dt" sz="half" idx="10"/>
          </p:nvPr>
        </p:nvSpPr>
        <p:spPr/>
        <p:txBody>
          <a:bodyPr/>
          <a:lstStyle/>
          <a:p>
            <a:fld id="{626D7A93-09C7-7645-B3A0-25D5E15CF5D6}" type="datetimeFigureOut">
              <a:rPr lang="en-US" smtClean="0"/>
              <a:t>7/22/2025</a:t>
            </a:fld>
            <a:endParaRPr lang="en-US"/>
          </a:p>
        </p:txBody>
      </p:sp>
      <p:sp>
        <p:nvSpPr>
          <p:cNvPr id="8" name="Footer Placeholder 7">
            <a:extLst>
              <a:ext uri="{FF2B5EF4-FFF2-40B4-BE49-F238E27FC236}">
                <a16:creationId xmlns:a16="http://schemas.microsoft.com/office/drawing/2014/main" id="{624298AC-93C9-993D-01B4-EA0E136142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763E09-4A55-F83C-FBF2-0ECE0951FCBD}"/>
              </a:ext>
            </a:extLst>
          </p:cNvPr>
          <p:cNvSpPr>
            <a:spLocks noGrp="1"/>
          </p:cNvSpPr>
          <p:nvPr>
            <p:ph type="sldNum" sz="quarter" idx="12"/>
          </p:nvPr>
        </p:nvSpPr>
        <p:spPr/>
        <p:txBody>
          <a:bodyPr/>
          <a:lstStyle/>
          <a:p>
            <a:fld id="{59D5F8F3-BDF9-C248-8C12-82DAC0CCFBFF}" type="slidenum">
              <a:rPr lang="en-US" smtClean="0"/>
              <a:t>‹#›</a:t>
            </a:fld>
            <a:endParaRPr lang="en-US"/>
          </a:p>
        </p:txBody>
      </p:sp>
    </p:spTree>
    <p:extLst>
      <p:ext uri="{BB962C8B-B14F-4D97-AF65-F5344CB8AC3E}">
        <p14:creationId xmlns:p14="http://schemas.microsoft.com/office/powerpoint/2010/main" val="4081086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75C10-3E39-7A6D-D8B2-B88787C7B93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F88AE4A-68C9-403C-31D6-A373F084CEB8}"/>
              </a:ext>
            </a:extLst>
          </p:cNvPr>
          <p:cNvSpPr>
            <a:spLocks noGrp="1"/>
          </p:cNvSpPr>
          <p:nvPr>
            <p:ph type="dt" sz="half" idx="10"/>
          </p:nvPr>
        </p:nvSpPr>
        <p:spPr/>
        <p:txBody>
          <a:bodyPr/>
          <a:lstStyle/>
          <a:p>
            <a:fld id="{626D7A93-09C7-7645-B3A0-25D5E15CF5D6}" type="datetimeFigureOut">
              <a:rPr lang="en-US" smtClean="0"/>
              <a:t>7/22/2025</a:t>
            </a:fld>
            <a:endParaRPr lang="en-US"/>
          </a:p>
        </p:txBody>
      </p:sp>
      <p:sp>
        <p:nvSpPr>
          <p:cNvPr id="4" name="Footer Placeholder 3">
            <a:extLst>
              <a:ext uri="{FF2B5EF4-FFF2-40B4-BE49-F238E27FC236}">
                <a16:creationId xmlns:a16="http://schemas.microsoft.com/office/drawing/2014/main" id="{433B4BF4-3BF6-8555-0B6C-FB91D4A966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EC80EB3-1B06-9DBA-8328-3F57E767D4D6}"/>
              </a:ext>
            </a:extLst>
          </p:cNvPr>
          <p:cNvSpPr>
            <a:spLocks noGrp="1"/>
          </p:cNvSpPr>
          <p:nvPr>
            <p:ph type="sldNum" sz="quarter" idx="12"/>
          </p:nvPr>
        </p:nvSpPr>
        <p:spPr/>
        <p:txBody>
          <a:bodyPr/>
          <a:lstStyle/>
          <a:p>
            <a:fld id="{59D5F8F3-BDF9-C248-8C12-82DAC0CCFBFF}" type="slidenum">
              <a:rPr lang="en-US" smtClean="0"/>
              <a:t>‹#›</a:t>
            </a:fld>
            <a:endParaRPr lang="en-US"/>
          </a:p>
        </p:txBody>
      </p:sp>
    </p:spTree>
    <p:extLst>
      <p:ext uri="{BB962C8B-B14F-4D97-AF65-F5344CB8AC3E}">
        <p14:creationId xmlns:p14="http://schemas.microsoft.com/office/powerpoint/2010/main" val="3441164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BD0387-C575-ED4C-2DE3-D6834A42365B}"/>
              </a:ext>
            </a:extLst>
          </p:cNvPr>
          <p:cNvSpPr>
            <a:spLocks noGrp="1"/>
          </p:cNvSpPr>
          <p:nvPr>
            <p:ph type="dt" sz="half" idx="10"/>
          </p:nvPr>
        </p:nvSpPr>
        <p:spPr/>
        <p:txBody>
          <a:bodyPr/>
          <a:lstStyle/>
          <a:p>
            <a:fld id="{626D7A93-09C7-7645-B3A0-25D5E15CF5D6}" type="datetimeFigureOut">
              <a:rPr lang="en-US" smtClean="0"/>
              <a:t>7/22/2025</a:t>
            </a:fld>
            <a:endParaRPr lang="en-US"/>
          </a:p>
        </p:txBody>
      </p:sp>
      <p:sp>
        <p:nvSpPr>
          <p:cNvPr id="3" name="Footer Placeholder 2">
            <a:extLst>
              <a:ext uri="{FF2B5EF4-FFF2-40B4-BE49-F238E27FC236}">
                <a16:creationId xmlns:a16="http://schemas.microsoft.com/office/drawing/2014/main" id="{68BB4751-DD28-AEEF-4365-1BEB9058EF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13594B-9338-41F5-14A5-E8821E91F9AA}"/>
              </a:ext>
            </a:extLst>
          </p:cNvPr>
          <p:cNvSpPr>
            <a:spLocks noGrp="1"/>
          </p:cNvSpPr>
          <p:nvPr>
            <p:ph type="sldNum" sz="quarter" idx="12"/>
          </p:nvPr>
        </p:nvSpPr>
        <p:spPr/>
        <p:txBody>
          <a:bodyPr/>
          <a:lstStyle/>
          <a:p>
            <a:fld id="{59D5F8F3-BDF9-C248-8C12-82DAC0CCFBFF}" type="slidenum">
              <a:rPr lang="en-US" smtClean="0"/>
              <a:t>‹#›</a:t>
            </a:fld>
            <a:endParaRPr lang="en-US"/>
          </a:p>
        </p:txBody>
      </p:sp>
    </p:spTree>
    <p:extLst>
      <p:ext uri="{BB962C8B-B14F-4D97-AF65-F5344CB8AC3E}">
        <p14:creationId xmlns:p14="http://schemas.microsoft.com/office/powerpoint/2010/main" val="3151947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92442-B623-3B9E-73C5-8DD89FFF2A4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CEAA9D-863A-8E20-7880-977CAEF268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87E92B-BFF4-B818-87CF-32F19FBE9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1ED6FA-6455-1CAA-9352-42F42D9A5810}"/>
              </a:ext>
            </a:extLst>
          </p:cNvPr>
          <p:cNvSpPr>
            <a:spLocks noGrp="1"/>
          </p:cNvSpPr>
          <p:nvPr>
            <p:ph type="dt" sz="half" idx="10"/>
          </p:nvPr>
        </p:nvSpPr>
        <p:spPr/>
        <p:txBody>
          <a:bodyPr/>
          <a:lstStyle/>
          <a:p>
            <a:fld id="{626D7A93-09C7-7645-B3A0-25D5E15CF5D6}" type="datetimeFigureOut">
              <a:rPr lang="en-US" smtClean="0"/>
              <a:t>7/22/2025</a:t>
            </a:fld>
            <a:endParaRPr lang="en-US"/>
          </a:p>
        </p:txBody>
      </p:sp>
      <p:sp>
        <p:nvSpPr>
          <p:cNvPr id="6" name="Footer Placeholder 5">
            <a:extLst>
              <a:ext uri="{FF2B5EF4-FFF2-40B4-BE49-F238E27FC236}">
                <a16:creationId xmlns:a16="http://schemas.microsoft.com/office/drawing/2014/main" id="{24E261E7-9FF0-2500-1E8C-3A77C8A5E1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70F253-CFB1-3B7F-7340-0B4CBA3BE744}"/>
              </a:ext>
            </a:extLst>
          </p:cNvPr>
          <p:cNvSpPr>
            <a:spLocks noGrp="1"/>
          </p:cNvSpPr>
          <p:nvPr>
            <p:ph type="sldNum" sz="quarter" idx="12"/>
          </p:nvPr>
        </p:nvSpPr>
        <p:spPr/>
        <p:txBody>
          <a:bodyPr/>
          <a:lstStyle/>
          <a:p>
            <a:fld id="{59D5F8F3-BDF9-C248-8C12-82DAC0CCFBFF}" type="slidenum">
              <a:rPr lang="en-US" smtClean="0"/>
              <a:t>‹#›</a:t>
            </a:fld>
            <a:endParaRPr lang="en-US"/>
          </a:p>
        </p:txBody>
      </p:sp>
    </p:spTree>
    <p:extLst>
      <p:ext uri="{BB962C8B-B14F-4D97-AF65-F5344CB8AC3E}">
        <p14:creationId xmlns:p14="http://schemas.microsoft.com/office/powerpoint/2010/main" val="34866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ED52A-4516-B35F-CCD1-0BF7833E51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FF5499-F758-470B-3590-3A3D249A98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50AE5A-5D30-1519-A0C6-9351FDD84E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AB2629-01CD-6056-9DAC-53A44B01CA82}"/>
              </a:ext>
            </a:extLst>
          </p:cNvPr>
          <p:cNvSpPr>
            <a:spLocks noGrp="1"/>
          </p:cNvSpPr>
          <p:nvPr>
            <p:ph type="dt" sz="half" idx="10"/>
          </p:nvPr>
        </p:nvSpPr>
        <p:spPr/>
        <p:txBody>
          <a:bodyPr/>
          <a:lstStyle/>
          <a:p>
            <a:fld id="{626D7A93-09C7-7645-B3A0-25D5E15CF5D6}" type="datetimeFigureOut">
              <a:rPr lang="en-US" smtClean="0"/>
              <a:t>7/22/2025</a:t>
            </a:fld>
            <a:endParaRPr lang="en-US"/>
          </a:p>
        </p:txBody>
      </p:sp>
      <p:sp>
        <p:nvSpPr>
          <p:cNvPr id="6" name="Footer Placeholder 5">
            <a:extLst>
              <a:ext uri="{FF2B5EF4-FFF2-40B4-BE49-F238E27FC236}">
                <a16:creationId xmlns:a16="http://schemas.microsoft.com/office/drawing/2014/main" id="{125C8350-A8C5-A0F8-ABF6-1065A92B83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8A8624-13CA-EE98-F3C0-036DF3C6F294}"/>
              </a:ext>
            </a:extLst>
          </p:cNvPr>
          <p:cNvSpPr>
            <a:spLocks noGrp="1"/>
          </p:cNvSpPr>
          <p:nvPr>
            <p:ph type="sldNum" sz="quarter" idx="12"/>
          </p:nvPr>
        </p:nvSpPr>
        <p:spPr/>
        <p:txBody>
          <a:bodyPr/>
          <a:lstStyle/>
          <a:p>
            <a:fld id="{59D5F8F3-BDF9-C248-8C12-82DAC0CCFBFF}" type="slidenum">
              <a:rPr lang="en-US" smtClean="0"/>
              <a:t>‹#›</a:t>
            </a:fld>
            <a:endParaRPr lang="en-US"/>
          </a:p>
        </p:txBody>
      </p:sp>
    </p:spTree>
    <p:extLst>
      <p:ext uri="{BB962C8B-B14F-4D97-AF65-F5344CB8AC3E}">
        <p14:creationId xmlns:p14="http://schemas.microsoft.com/office/powerpoint/2010/main" val="3055862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C85213-D46D-AD9A-76F6-E0602D922E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F7F392-7FC2-15A9-01D8-2ECC3EDDC0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1CFA64-C4FD-29CE-788C-D27B3417C7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26D7A93-09C7-7645-B3A0-25D5E15CF5D6}" type="datetimeFigureOut">
              <a:rPr lang="en-US" smtClean="0"/>
              <a:t>7/22/2025</a:t>
            </a:fld>
            <a:endParaRPr lang="en-US"/>
          </a:p>
        </p:txBody>
      </p:sp>
      <p:sp>
        <p:nvSpPr>
          <p:cNvPr id="5" name="Footer Placeholder 4">
            <a:extLst>
              <a:ext uri="{FF2B5EF4-FFF2-40B4-BE49-F238E27FC236}">
                <a16:creationId xmlns:a16="http://schemas.microsoft.com/office/drawing/2014/main" id="{0B3D8A60-B96D-C072-E50B-1749EB4853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ECEFDBE-19EA-E4AD-9C29-1385D2EBCF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D5F8F3-BDF9-C248-8C12-82DAC0CCFBFF}" type="slidenum">
              <a:rPr lang="en-US" smtClean="0"/>
              <a:t>‹#›</a:t>
            </a:fld>
            <a:endParaRPr lang="en-US"/>
          </a:p>
        </p:txBody>
      </p:sp>
    </p:spTree>
    <p:extLst>
      <p:ext uri="{BB962C8B-B14F-4D97-AF65-F5344CB8AC3E}">
        <p14:creationId xmlns:p14="http://schemas.microsoft.com/office/powerpoint/2010/main" val="102257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stockanalysis.com/stocks/bmy/" TargetMode="External"/><Relationship Id="rId3" Type="http://schemas.openxmlformats.org/officeDocument/2006/relationships/image" Target="../media/image1.png"/><Relationship Id="rId7" Type="http://schemas.openxmlformats.org/officeDocument/2006/relationships/hyperlink" Target="https://www.briefing.com/story-stocks/archive/2025/4/17/unitedhealth-plunges-on-slashed-fy25-eps-guidance-due-to-unforeseen-medicarerelated-setbacks-(unh"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marketscreener.com/quote/stock/MEDTRONIC-PLC-20661655/finances/" TargetMode="External"/><Relationship Id="rId5" Type="http://schemas.openxmlformats.org/officeDocument/2006/relationships/hyperlink" Target="https://www.stock-analysis-on.net/NYSE/Company/Medtronic-PLC/Ratios/DuPont#:~:text=The%20Return%20on%20Equity%20follows,both%20asset%20utilization%20and%20leverage" TargetMode="Externa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ollage of medical personnel&#10;&#10;AI-generated content may be incorrect.">
            <a:extLst>
              <a:ext uri="{FF2B5EF4-FFF2-40B4-BE49-F238E27FC236}">
                <a16:creationId xmlns:a16="http://schemas.microsoft.com/office/drawing/2014/main" id="{9A6F4F58-B593-7093-D822-ECE293FD13A2}"/>
              </a:ext>
            </a:extLst>
          </p:cNvPr>
          <p:cNvPicPr>
            <a:picLocks noChangeAspect="1"/>
          </p:cNvPicPr>
          <p:nvPr/>
        </p:nvPicPr>
        <p:blipFill>
          <a:blip r:embed="rId2">
            <a:alphaModFix amt="85000"/>
            <a:extLst>
              <a:ext uri="{BEBA8EAE-BF5A-486C-A8C5-ECC9F3942E4B}">
                <a14:imgProps xmlns:a14="http://schemas.microsoft.com/office/drawing/2010/main">
                  <a14:imgLayer r:embed="rId3">
                    <a14:imgEffect>
                      <a14:brightnessContrast bright="-40000"/>
                    </a14:imgEffect>
                  </a14:imgLayer>
                </a14:imgProps>
              </a:ext>
            </a:extLst>
          </a:blip>
          <a:srcRect l="3443" r="1002" b="1"/>
          <a:stretch>
            <a:fillRect/>
          </a:stretch>
        </p:blipFill>
        <p:spPr>
          <a:xfrm>
            <a:off x="20" y="1"/>
            <a:ext cx="12191980" cy="6857999"/>
          </a:xfrm>
          <a:prstGeom prst="rect">
            <a:avLst/>
          </a:prstGeom>
          <a:ln>
            <a:solidFill>
              <a:schemeClr val="accent1"/>
            </a:solidFill>
          </a:ln>
        </p:spPr>
      </p:pic>
      <p:sp>
        <p:nvSpPr>
          <p:cNvPr id="2" name="Title 1">
            <a:extLst>
              <a:ext uri="{FF2B5EF4-FFF2-40B4-BE49-F238E27FC236}">
                <a16:creationId xmlns:a16="http://schemas.microsoft.com/office/drawing/2014/main" id="{1387AA75-4835-435D-EE97-0104530BE5C8}"/>
              </a:ext>
            </a:extLst>
          </p:cNvPr>
          <p:cNvSpPr>
            <a:spLocks noGrp="1"/>
          </p:cNvSpPr>
          <p:nvPr>
            <p:ph type="ctrTitle"/>
          </p:nvPr>
        </p:nvSpPr>
        <p:spPr>
          <a:xfrm>
            <a:off x="1524000" y="1122362"/>
            <a:ext cx="9144000" cy="2900518"/>
          </a:xfrm>
        </p:spPr>
        <p:txBody>
          <a:bodyPr>
            <a:normAutofit/>
          </a:bodyPr>
          <a:lstStyle/>
          <a:p>
            <a:r>
              <a:rPr lang="en-US">
                <a:ln w="0"/>
                <a:solidFill>
                  <a:schemeClr val="bg1"/>
                </a:solidFill>
                <a:effectLst>
                  <a:outerShdw blurRad="38100" dist="19050" dir="2700000" algn="tl" rotWithShape="0">
                    <a:schemeClr val="dk1">
                      <a:alpha val="40000"/>
                    </a:schemeClr>
                  </a:outerShdw>
                </a:effectLst>
              </a:rPr>
              <a:t>Health Care Stock Recommendation Presentation</a:t>
            </a:r>
          </a:p>
        </p:txBody>
      </p:sp>
      <p:sp>
        <p:nvSpPr>
          <p:cNvPr id="3" name="Subtitle 2">
            <a:extLst>
              <a:ext uri="{FF2B5EF4-FFF2-40B4-BE49-F238E27FC236}">
                <a16:creationId xmlns:a16="http://schemas.microsoft.com/office/drawing/2014/main" id="{8683F615-F5AE-F18E-6ED1-5EACD72D0D7F}"/>
              </a:ext>
            </a:extLst>
          </p:cNvPr>
          <p:cNvSpPr>
            <a:spLocks noGrp="1"/>
          </p:cNvSpPr>
          <p:nvPr>
            <p:ph type="subTitle" idx="1"/>
          </p:nvPr>
        </p:nvSpPr>
        <p:spPr>
          <a:xfrm>
            <a:off x="1524000" y="4159404"/>
            <a:ext cx="9144000" cy="1098395"/>
          </a:xfrm>
        </p:spPr>
        <p:txBody>
          <a:bodyPr vert="horz" lIns="91440" tIns="45720" rIns="91440" bIns="45720" rtlCol="0" anchor="t">
            <a:normAutofit/>
          </a:bodyPr>
          <a:lstStyle/>
          <a:p>
            <a:r>
              <a:rPr lang="en-US">
                <a:ln w="0">
                  <a:noFill/>
                </a:ln>
                <a:solidFill>
                  <a:schemeClr val="bg1"/>
                </a:solidFill>
                <a:effectLst>
                  <a:outerShdw blurRad="38100" dist="19050" dir="2700000" algn="tl" rotWithShape="0">
                    <a:schemeClr val="dk1">
                      <a:alpha val="40000"/>
                    </a:schemeClr>
                  </a:outerShdw>
                </a:effectLst>
              </a:rPr>
              <a:t>David Dudek, Anna Heiser, Evan </a:t>
            </a:r>
            <a:r>
              <a:rPr lang="en-US" err="1">
                <a:ln w="0">
                  <a:noFill/>
                </a:ln>
                <a:solidFill>
                  <a:schemeClr val="bg1"/>
                </a:solidFill>
                <a:effectLst>
                  <a:outerShdw blurRad="38100" dist="19050" dir="2700000" algn="tl" rotWithShape="0">
                    <a:schemeClr val="dk1">
                      <a:alpha val="40000"/>
                    </a:schemeClr>
                  </a:outerShdw>
                </a:effectLst>
              </a:rPr>
              <a:t>D’Herete</a:t>
            </a:r>
            <a:r>
              <a:rPr lang="en-US">
                <a:ln w="0">
                  <a:noFill/>
                </a:ln>
                <a:solidFill>
                  <a:schemeClr val="bg1"/>
                </a:solidFill>
                <a:effectLst>
                  <a:outerShdw blurRad="38100" dist="19050" dir="2700000" algn="tl" rotWithShape="0">
                    <a:schemeClr val="dk1">
                      <a:alpha val="40000"/>
                    </a:schemeClr>
                  </a:outerShdw>
                </a:effectLst>
              </a:rPr>
              <a:t>, Nathan </a:t>
            </a:r>
            <a:r>
              <a:rPr lang="en-US" err="1">
                <a:ln w="0">
                  <a:noFill/>
                </a:ln>
                <a:solidFill>
                  <a:schemeClr val="bg1"/>
                </a:solidFill>
                <a:effectLst>
                  <a:outerShdw blurRad="38100" dist="19050" dir="2700000" algn="tl" rotWithShape="0">
                    <a:schemeClr val="dk1">
                      <a:alpha val="40000"/>
                    </a:schemeClr>
                  </a:outerShdw>
                </a:effectLst>
              </a:rPr>
              <a:t>Hoctor</a:t>
            </a:r>
            <a:r>
              <a:rPr lang="en-US">
                <a:ln w="0">
                  <a:noFill/>
                </a:ln>
                <a:solidFill>
                  <a:schemeClr val="bg1"/>
                </a:solidFill>
                <a:effectLst>
                  <a:outerShdw blurRad="38100" dist="19050" dir="2700000" algn="tl" rotWithShape="0">
                    <a:schemeClr val="dk1">
                      <a:alpha val="40000"/>
                    </a:schemeClr>
                  </a:outerShdw>
                </a:effectLst>
              </a:rPr>
              <a:t>, Yifei Hong</a:t>
            </a:r>
          </a:p>
        </p:txBody>
      </p:sp>
    </p:spTree>
    <p:extLst>
      <p:ext uri="{BB962C8B-B14F-4D97-AF65-F5344CB8AC3E}">
        <p14:creationId xmlns:p14="http://schemas.microsoft.com/office/powerpoint/2010/main" val="3944883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CAEE366-4B31-2BCD-1585-F51642DD3E7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81B786-638E-345D-2103-02B81FDAF3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37E8C28D-C19D-429E-1C8E-BF26FAAF72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CC65A349-CDC6-5170-37C0-B2565D647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9BE0F641-A219-B78A-A99F-1EE224EDB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E795050C-821B-90E7-12E1-11861F0AA8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90A52D1E-70D7-810B-812D-87F620D0B24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Recommendation – UNH - BUY</a:t>
            </a:r>
          </a:p>
        </p:txBody>
      </p:sp>
      <p:sp>
        <p:nvSpPr>
          <p:cNvPr id="3" name="Content Placeholder 2">
            <a:extLst>
              <a:ext uri="{FF2B5EF4-FFF2-40B4-BE49-F238E27FC236}">
                <a16:creationId xmlns:a16="http://schemas.microsoft.com/office/drawing/2014/main" id="{AEDAC9A3-26FC-D8DD-F3DC-42655C380251}"/>
              </a:ext>
            </a:extLst>
          </p:cNvPr>
          <p:cNvSpPr>
            <a:spLocks noGrp="1"/>
          </p:cNvSpPr>
          <p:nvPr>
            <p:ph idx="1"/>
          </p:nvPr>
        </p:nvSpPr>
        <p:spPr>
          <a:xfrm>
            <a:off x="399007" y="3305909"/>
            <a:ext cx="11393982" cy="3683358"/>
          </a:xfrm>
        </p:spPr>
        <p:txBody>
          <a:bodyPr anchor="ctr">
            <a:normAutofit/>
          </a:bodyPr>
          <a:lstStyle/>
          <a:p>
            <a:pPr marL="0" indent="0">
              <a:spcBef>
                <a:spcPts val="0"/>
              </a:spcBef>
              <a:buNone/>
            </a:pPr>
            <a:r>
              <a:rPr lang="en-US" sz="2000">
                <a:solidFill>
                  <a:srgbClr val="000000"/>
                </a:solidFill>
                <a:latin typeface="Arial"/>
                <a:cs typeface="Arial"/>
              </a:rPr>
              <a:t>Recommendation:</a:t>
            </a:r>
          </a:p>
          <a:p>
            <a:pPr>
              <a:spcBef>
                <a:spcPts val="0"/>
              </a:spcBef>
            </a:pPr>
            <a:r>
              <a:rPr lang="en-US" sz="2000">
                <a:solidFill>
                  <a:srgbClr val="000000"/>
                </a:solidFill>
                <a:latin typeface="Arial"/>
                <a:cs typeface="Arial"/>
              </a:rPr>
              <a:t>I recommended a BUY on UNH with a target price of $353.41, which implies an equity upside of 25.26%.</a:t>
            </a:r>
          </a:p>
          <a:p>
            <a:pPr>
              <a:spcBef>
                <a:spcPts val="0"/>
              </a:spcBef>
            </a:pPr>
            <a:r>
              <a:rPr lang="en-US" sz="2000">
                <a:solidFill>
                  <a:srgbClr val="000000"/>
                </a:solidFill>
                <a:latin typeface="Arial"/>
                <a:cs typeface="Arial"/>
              </a:rPr>
              <a:t>UNH has a large competitive advantage, having the largest Medicare Advantage network.</a:t>
            </a:r>
          </a:p>
          <a:p>
            <a:pPr>
              <a:spcBef>
                <a:spcPts val="0"/>
              </a:spcBef>
            </a:pPr>
            <a:endParaRPr lang="en-US" sz="2000">
              <a:solidFill>
                <a:srgbClr val="000000"/>
              </a:solidFill>
              <a:latin typeface="Arial"/>
              <a:cs typeface="Arial"/>
            </a:endParaRPr>
          </a:p>
          <a:p>
            <a:pPr marL="0" indent="0">
              <a:spcBef>
                <a:spcPts val="0"/>
              </a:spcBef>
              <a:buNone/>
            </a:pPr>
            <a:r>
              <a:rPr lang="en-US" sz="2000">
                <a:solidFill>
                  <a:srgbClr val="000000"/>
                </a:solidFill>
                <a:latin typeface="Arial"/>
                <a:cs typeface="Arial"/>
              </a:rPr>
              <a:t>Risk:</a:t>
            </a:r>
          </a:p>
          <a:p>
            <a:pPr>
              <a:spcBef>
                <a:spcPts val="0"/>
              </a:spcBef>
            </a:pPr>
            <a:r>
              <a:rPr lang="en-US" sz="2000">
                <a:solidFill>
                  <a:srgbClr val="000000"/>
                </a:solidFill>
                <a:latin typeface="Arial"/>
                <a:cs typeface="Arial"/>
              </a:rPr>
              <a:t>The stock price has fallen from 585.04 (4/16).</a:t>
            </a:r>
          </a:p>
          <a:p>
            <a:pPr lvl="1">
              <a:spcBef>
                <a:spcPts val="0"/>
              </a:spcBef>
            </a:pPr>
            <a:r>
              <a:rPr lang="en-US" sz="1600">
                <a:solidFill>
                  <a:srgbClr val="000000"/>
                </a:solidFill>
                <a:latin typeface="Arial"/>
                <a:cs typeface="Arial"/>
              </a:rPr>
              <a:t>Medicare Advantage costs surged as care activity was about 2x higher than expected, especially in physician and outpatient services.</a:t>
            </a:r>
          </a:p>
          <a:p>
            <a:pPr lvl="1">
              <a:spcBef>
                <a:spcPts val="0"/>
              </a:spcBef>
            </a:pPr>
            <a:r>
              <a:rPr lang="en-US" sz="1600">
                <a:solidFill>
                  <a:srgbClr val="000000"/>
                </a:solidFill>
                <a:latin typeface="Arial"/>
                <a:cs typeface="Arial"/>
              </a:rPr>
              <a:t>Lower-than-expected reimbursements from new Optus Medicare patients and recent Medicare funding cuts hurt revenue forecasts.</a:t>
            </a:r>
          </a:p>
          <a:p>
            <a:pPr>
              <a:spcBef>
                <a:spcPts val="0"/>
              </a:spcBef>
            </a:pPr>
            <a:r>
              <a:rPr lang="en-US" sz="2000">
                <a:solidFill>
                  <a:srgbClr val="000000"/>
                </a:solidFill>
                <a:latin typeface="Arial"/>
                <a:cs typeface="Arial"/>
              </a:rPr>
              <a:t>UNH aims to adapt to the new CMS risk model in 2025, rather than expecting a quick recovery.</a:t>
            </a:r>
          </a:p>
          <a:p>
            <a:pPr>
              <a:spcBef>
                <a:spcPts val="0"/>
              </a:spcBef>
            </a:pPr>
            <a:r>
              <a:rPr lang="en-US" sz="2000">
                <a:solidFill>
                  <a:srgbClr val="000000"/>
                </a:solidFill>
                <a:latin typeface="Arial"/>
                <a:cs typeface="Arial"/>
              </a:rPr>
              <a:t>Medical costs remain high, with the medical care ratio raised to 87.5% at the upper end.</a:t>
            </a:r>
            <a:endParaRPr lang="en-US">
              <a:solidFill>
                <a:srgbClr val="000000"/>
              </a:solidFill>
              <a:latin typeface="Arial"/>
              <a:cs typeface="Arial"/>
            </a:endParaRPr>
          </a:p>
          <a:p>
            <a:pPr>
              <a:spcBef>
                <a:spcPts val="0"/>
              </a:spcBef>
            </a:pPr>
            <a:endParaRPr lang="en-US" sz="2000">
              <a:solidFill>
                <a:srgbClr val="000000"/>
              </a:solidFill>
              <a:latin typeface="Arial"/>
              <a:cs typeface="Arial"/>
            </a:endParaRPr>
          </a:p>
          <a:p>
            <a:pPr>
              <a:spcBef>
                <a:spcPts val="0"/>
              </a:spcBef>
            </a:pPr>
            <a:endParaRPr lang="en-US" sz="2000" b="0" i="0" u="none" strike="noStrike">
              <a:solidFill>
                <a:srgbClr val="000000"/>
              </a:solidFill>
              <a:effectLst/>
              <a:latin typeface="Arial"/>
              <a:cs typeface="Arial"/>
            </a:endParaRPr>
          </a:p>
        </p:txBody>
      </p:sp>
      <p:pic>
        <p:nvPicPr>
          <p:cNvPr id="5" name="Picture 2" descr="UnitedHealth Group (UNH) Stock Price, News &amp; Info | The Motley Fool">
            <a:extLst>
              <a:ext uri="{FF2B5EF4-FFF2-40B4-BE49-F238E27FC236}">
                <a16:creationId xmlns:a16="http://schemas.microsoft.com/office/drawing/2014/main" id="{5611F520-90BF-1640-0065-5A1789FCC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8208" cy="13282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表格 3">
            <a:extLst>
              <a:ext uri="{FF2B5EF4-FFF2-40B4-BE49-F238E27FC236}">
                <a16:creationId xmlns:a16="http://schemas.microsoft.com/office/drawing/2014/main" id="{96F777F2-F7ED-8A7F-FEF8-242D53B768F2}"/>
              </a:ext>
            </a:extLst>
          </p:cNvPr>
          <p:cNvGraphicFramePr>
            <a:graphicFrameLocks noGrp="1"/>
          </p:cNvGraphicFramePr>
          <p:nvPr>
            <p:extLst>
              <p:ext uri="{D42A27DB-BD31-4B8C-83A1-F6EECF244321}">
                <p14:modId xmlns:p14="http://schemas.microsoft.com/office/powerpoint/2010/main" val="3362038116"/>
              </p:ext>
            </p:extLst>
          </p:nvPr>
        </p:nvGraphicFramePr>
        <p:xfrm>
          <a:off x="283919" y="1720150"/>
          <a:ext cx="11732646" cy="1463040"/>
        </p:xfrm>
        <a:graphic>
          <a:graphicData uri="http://schemas.openxmlformats.org/drawingml/2006/table">
            <a:tbl>
              <a:tblPr firstRow="1" bandRow="1">
                <a:tableStyleId>{5C22544A-7EE6-4342-B048-85BDC9FD1C3A}</a:tableStyleId>
              </a:tblPr>
              <a:tblGrid>
                <a:gridCol w="3910882">
                  <a:extLst>
                    <a:ext uri="{9D8B030D-6E8A-4147-A177-3AD203B41FA5}">
                      <a16:colId xmlns:a16="http://schemas.microsoft.com/office/drawing/2014/main" val="2915094908"/>
                    </a:ext>
                  </a:extLst>
                </a:gridCol>
                <a:gridCol w="3910882">
                  <a:extLst>
                    <a:ext uri="{9D8B030D-6E8A-4147-A177-3AD203B41FA5}">
                      <a16:colId xmlns:a16="http://schemas.microsoft.com/office/drawing/2014/main" val="2673762462"/>
                    </a:ext>
                  </a:extLst>
                </a:gridCol>
                <a:gridCol w="3910882">
                  <a:extLst>
                    <a:ext uri="{9D8B030D-6E8A-4147-A177-3AD203B41FA5}">
                      <a16:colId xmlns:a16="http://schemas.microsoft.com/office/drawing/2014/main" val="1936720606"/>
                    </a:ext>
                  </a:extLst>
                </a:gridCol>
              </a:tblGrid>
              <a:tr h="344952">
                <a:tc>
                  <a:txBody>
                    <a:bodyPr/>
                    <a:lstStyle/>
                    <a:p>
                      <a:r>
                        <a:rPr lang="en-US" altLang="zh-CN"/>
                        <a:t>Valuation Method</a:t>
                      </a:r>
                      <a:endParaRPr lang="zh-CN" altLang="en-US"/>
                    </a:p>
                  </a:txBody>
                  <a:tcPr/>
                </a:tc>
                <a:tc>
                  <a:txBody>
                    <a:bodyPr/>
                    <a:lstStyle/>
                    <a:p>
                      <a:r>
                        <a:rPr lang="en-US" altLang="zh-CN"/>
                        <a:t>Weighting</a:t>
                      </a:r>
                      <a:endParaRPr lang="zh-CN" altLang="en-US"/>
                    </a:p>
                  </a:txBody>
                  <a:tcPr/>
                </a:tc>
                <a:tc>
                  <a:txBody>
                    <a:bodyPr/>
                    <a:lstStyle/>
                    <a:p>
                      <a:r>
                        <a:rPr lang="en-US" altLang="zh-CN"/>
                        <a:t>Price Target</a:t>
                      </a:r>
                      <a:endParaRPr lang="zh-CN" altLang="en-US"/>
                    </a:p>
                  </a:txBody>
                  <a:tcPr/>
                </a:tc>
                <a:extLst>
                  <a:ext uri="{0D108BD9-81ED-4DB2-BD59-A6C34878D82A}">
                    <a16:rowId xmlns:a16="http://schemas.microsoft.com/office/drawing/2014/main" val="769962596"/>
                  </a:ext>
                </a:extLst>
              </a:tr>
              <a:tr h="344952">
                <a:tc>
                  <a:txBody>
                    <a:bodyPr/>
                    <a:lstStyle/>
                    <a:p>
                      <a:r>
                        <a:rPr lang="en-US" altLang="zh-CN"/>
                        <a:t>DCF</a:t>
                      </a:r>
                      <a:endParaRPr lang="zh-CN" altLang="en-US"/>
                    </a:p>
                  </a:txBody>
                  <a:tcPr/>
                </a:tc>
                <a:tc>
                  <a:txBody>
                    <a:bodyPr/>
                    <a:lstStyle/>
                    <a:p>
                      <a:r>
                        <a:rPr lang="en-US" altLang="zh-CN"/>
                        <a:t>75%</a:t>
                      </a:r>
                      <a:endParaRPr lang="zh-CN" altLang="en-US"/>
                    </a:p>
                  </a:txBody>
                  <a:tcPr/>
                </a:tc>
                <a:tc>
                  <a:txBody>
                    <a:bodyPr/>
                    <a:lstStyle/>
                    <a:p>
                      <a:r>
                        <a:rPr lang="en-US" altLang="zh-CN"/>
                        <a:t>$364.94</a:t>
                      </a:r>
                      <a:endParaRPr lang="zh-CN" altLang="en-US"/>
                    </a:p>
                  </a:txBody>
                  <a:tcPr/>
                </a:tc>
                <a:extLst>
                  <a:ext uri="{0D108BD9-81ED-4DB2-BD59-A6C34878D82A}">
                    <a16:rowId xmlns:a16="http://schemas.microsoft.com/office/drawing/2014/main" val="503605343"/>
                  </a:ext>
                </a:extLst>
              </a:tr>
              <a:tr h="344952">
                <a:tc>
                  <a:txBody>
                    <a:bodyPr/>
                    <a:lstStyle/>
                    <a:p>
                      <a:r>
                        <a:rPr lang="en-US" altLang="zh-CN"/>
                        <a:t>Ratio Average</a:t>
                      </a:r>
                      <a:endParaRPr lang="zh-CN" altLang="en-US"/>
                    </a:p>
                  </a:txBody>
                  <a:tcPr/>
                </a:tc>
                <a:tc>
                  <a:txBody>
                    <a:bodyPr/>
                    <a:lstStyle/>
                    <a:p>
                      <a:r>
                        <a:rPr lang="en-US" altLang="zh-CN"/>
                        <a:t>25%</a:t>
                      </a:r>
                      <a:endParaRPr lang="zh-CN" altLang="en-US"/>
                    </a:p>
                  </a:txBody>
                  <a:tcPr/>
                </a:tc>
                <a:tc>
                  <a:txBody>
                    <a:bodyPr/>
                    <a:lstStyle/>
                    <a:p>
                      <a:r>
                        <a:rPr lang="en-US" altLang="zh-CN"/>
                        <a:t>$318.82</a:t>
                      </a:r>
                      <a:endParaRPr lang="zh-CN" altLang="en-US"/>
                    </a:p>
                  </a:txBody>
                  <a:tcPr/>
                </a:tc>
                <a:extLst>
                  <a:ext uri="{0D108BD9-81ED-4DB2-BD59-A6C34878D82A}">
                    <a16:rowId xmlns:a16="http://schemas.microsoft.com/office/drawing/2014/main" val="431639678"/>
                  </a:ext>
                </a:extLst>
              </a:tr>
              <a:tr h="344952">
                <a:tc>
                  <a:txBody>
                    <a:bodyPr/>
                    <a:lstStyle/>
                    <a:p>
                      <a:r>
                        <a:rPr lang="en-US" altLang="zh-CN" b="1"/>
                        <a:t>Final Price Target</a:t>
                      </a:r>
                      <a:endParaRPr lang="zh-CN" altLang="en-US" b="1"/>
                    </a:p>
                  </a:txBody>
                  <a:tcPr/>
                </a:tc>
                <a:tc>
                  <a:txBody>
                    <a:bodyPr/>
                    <a:lstStyle/>
                    <a:p>
                      <a:r>
                        <a:rPr lang="en-US" altLang="zh-CN"/>
                        <a:t>100%</a:t>
                      </a:r>
                      <a:endParaRPr lang="zh-CN" altLang="en-US"/>
                    </a:p>
                  </a:txBody>
                  <a:tcPr/>
                </a:tc>
                <a:tc>
                  <a:txBody>
                    <a:bodyPr/>
                    <a:lstStyle/>
                    <a:p>
                      <a:r>
                        <a:rPr lang="en-US" altLang="zh-CN"/>
                        <a:t>$353.41</a:t>
                      </a:r>
                      <a:endParaRPr lang="zh-CN" altLang="en-US"/>
                    </a:p>
                  </a:txBody>
                  <a:tcPr/>
                </a:tc>
                <a:extLst>
                  <a:ext uri="{0D108BD9-81ED-4DB2-BD59-A6C34878D82A}">
                    <a16:rowId xmlns:a16="http://schemas.microsoft.com/office/drawing/2014/main" val="3724091439"/>
                  </a:ext>
                </a:extLst>
              </a:tr>
            </a:tbl>
          </a:graphicData>
        </a:graphic>
      </p:graphicFrame>
    </p:spTree>
    <p:extLst>
      <p:ext uri="{BB962C8B-B14F-4D97-AF65-F5344CB8AC3E}">
        <p14:creationId xmlns:p14="http://schemas.microsoft.com/office/powerpoint/2010/main" val="1686677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251208-C814-359D-5243-A45C789437D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C0212F1-DDFF-59BC-690A-2B7C67A761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66D4059B-A7F5-9AA5-9D4C-1AAFCB9529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1C7A3A46-53E5-DBAE-F87B-067D5FC7C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F0382506-89A6-DB63-92D7-74FD67F9F1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38026C69-3D1B-7139-9C04-FB5654442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7B669BC-00A1-5994-11D1-CB4BDC30276D}"/>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Business Analysis - MDT</a:t>
            </a:r>
          </a:p>
        </p:txBody>
      </p:sp>
      <p:sp>
        <p:nvSpPr>
          <p:cNvPr id="4" name="Content Placeholder 2">
            <a:extLst>
              <a:ext uri="{FF2B5EF4-FFF2-40B4-BE49-F238E27FC236}">
                <a16:creationId xmlns:a16="http://schemas.microsoft.com/office/drawing/2014/main" id="{54A7DB65-723E-9ED8-E080-A29F0F9C4DC8}"/>
              </a:ext>
            </a:extLst>
          </p:cNvPr>
          <p:cNvSpPr txBox="1">
            <a:spLocks/>
          </p:cNvSpPr>
          <p:nvPr/>
        </p:nvSpPr>
        <p:spPr>
          <a:xfrm>
            <a:off x="459350" y="1885279"/>
            <a:ext cx="10012682" cy="4419596"/>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a:latin typeface="Arial" panose="020B0604020202020204" pitchFamily="34" charset="0"/>
                <a:cs typeface="Arial" panose="020B0604020202020204" pitchFamily="34" charset="0"/>
              </a:rPr>
              <a:t>Key business drivers</a:t>
            </a:r>
          </a:p>
          <a:p>
            <a:pPr lvl="1"/>
            <a:r>
              <a:rPr lang="en-US" sz="1800">
                <a:latin typeface="Arial" panose="020B0604020202020204" pitchFamily="34" charset="0"/>
                <a:cs typeface="Arial" panose="020B0604020202020204" pitchFamily="34" charset="0"/>
              </a:rPr>
              <a:t>Aging population and chronic disease </a:t>
            </a:r>
          </a:p>
          <a:p>
            <a:pPr lvl="1"/>
            <a:r>
              <a:rPr lang="en-US" sz="1800">
                <a:latin typeface="Arial" panose="020B0604020202020204" pitchFamily="34" charset="0"/>
                <a:cs typeface="Arial" panose="020B0604020202020204" pitchFamily="34" charset="0"/>
              </a:rPr>
              <a:t>Innovation and R&amp;D pipeline </a:t>
            </a:r>
          </a:p>
          <a:p>
            <a:pPr lvl="1"/>
            <a:r>
              <a:rPr lang="en-US" sz="1800">
                <a:latin typeface="Arial" panose="020B0604020202020204" pitchFamily="34" charset="0"/>
                <a:cs typeface="Arial" panose="020B0604020202020204" pitchFamily="34" charset="0"/>
              </a:rPr>
              <a:t>Regulatory approvals and compliance </a:t>
            </a:r>
          </a:p>
          <a:p>
            <a:pPr lvl="1"/>
            <a:r>
              <a:rPr lang="en-US" sz="1800">
                <a:latin typeface="Arial" panose="020B0604020202020204" pitchFamily="34" charset="0"/>
                <a:cs typeface="Arial" panose="020B0604020202020204" pitchFamily="34" charset="0"/>
              </a:rPr>
              <a:t>Emerging market focus </a:t>
            </a:r>
          </a:p>
          <a:p>
            <a:pPr lvl="1"/>
            <a:r>
              <a:rPr lang="en-US" sz="1800">
                <a:latin typeface="Arial" panose="020B0604020202020204" pitchFamily="34" charset="0"/>
                <a:cs typeface="Arial" panose="020B0604020202020204" pitchFamily="34" charset="0"/>
              </a:rPr>
              <a:t>Strategic partnerships  </a:t>
            </a:r>
          </a:p>
          <a:p>
            <a:r>
              <a:rPr lang="en-US" sz="2400">
                <a:latin typeface="Arial" panose="020B0604020202020204" pitchFamily="34" charset="0"/>
                <a:cs typeface="Arial" panose="020B0604020202020204" pitchFamily="34" charset="0"/>
              </a:rPr>
              <a:t>Stock performance </a:t>
            </a:r>
          </a:p>
          <a:p>
            <a:pPr lvl="1"/>
            <a:r>
              <a:rPr lang="en-US" sz="1800">
                <a:latin typeface="Arial" panose="020B0604020202020204" pitchFamily="34" charset="0"/>
                <a:cs typeface="Arial" panose="020B0604020202020204" pitchFamily="34" charset="0"/>
              </a:rPr>
              <a:t>7.7% YTD </a:t>
            </a:r>
          </a:p>
          <a:p>
            <a:pPr lvl="1"/>
            <a:r>
              <a:rPr lang="en-US" sz="1800" b="1">
                <a:latin typeface="Arial" panose="020B0604020202020204" pitchFamily="34" charset="0"/>
                <a:cs typeface="Arial" panose="020B0604020202020204" pitchFamily="34" charset="0"/>
              </a:rPr>
              <a:t>Q4 spin-off </a:t>
            </a:r>
            <a:r>
              <a:rPr lang="en-US" sz="1800">
                <a:latin typeface="Arial" panose="020B0604020202020204" pitchFamily="34" charset="0"/>
                <a:cs typeface="Arial" panose="020B0604020202020204" pitchFamily="34" charset="0"/>
              </a:rPr>
              <a:t>news of most unprofitable sector, diabetes unit </a:t>
            </a:r>
          </a:p>
          <a:p>
            <a:pPr lvl="1"/>
            <a:r>
              <a:rPr lang="en-US" sz="1800">
                <a:latin typeface="Arial" panose="020B0604020202020204" pitchFamily="34" charset="0"/>
                <a:cs typeface="Arial" panose="020B0604020202020204" pitchFamily="34" charset="0"/>
              </a:rPr>
              <a:t>Tariff headwinds </a:t>
            </a:r>
          </a:p>
          <a:p>
            <a:pPr lvl="1"/>
            <a:r>
              <a:rPr lang="en-US" sz="1800">
                <a:latin typeface="Arial" panose="020B0604020202020204" pitchFamily="34" charset="0"/>
                <a:cs typeface="Arial" panose="020B0604020202020204" pitchFamily="34" charset="0"/>
              </a:rPr>
              <a:t>Correlates with JNJ</a:t>
            </a:r>
          </a:p>
          <a:p>
            <a:pPr lvl="1"/>
            <a:r>
              <a:rPr lang="en-US" sz="1800" b="1">
                <a:latin typeface="Arial" panose="020B0604020202020204" pitchFamily="34" charset="0"/>
                <a:cs typeface="Arial" panose="020B0604020202020204" pitchFamily="34" charset="0"/>
              </a:rPr>
              <a:t>Price target: $94.83</a:t>
            </a:r>
          </a:p>
        </p:txBody>
      </p:sp>
      <p:pic>
        <p:nvPicPr>
          <p:cNvPr id="3" name="Picture 2">
            <a:extLst>
              <a:ext uri="{FF2B5EF4-FFF2-40B4-BE49-F238E27FC236}">
                <a16:creationId xmlns:a16="http://schemas.microsoft.com/office/drawing/2014/main" id="{13C41290-5B62-326F-3918-F20624B0A5CC}"/>
              </a:ext>
            </a:extLst>
          </p:cNvPr>
          <p:cNvPicPr>
            <a:picLocks noChangeAspect="1"/>
          </p:cNvPicPr>
          <p:nvPr/>
        </p:nvPicPr>
        <p:blipFill>
          <a:blip r:embed="rId2"/>
          <a:srcRect t="20275" b="31592"/>
          <a:stretch/>
        </p:blipFill>
        <p:spPr>
          <a:xfrm>
            <a:off x="7653074" y="1772538"/>
            <a:ext cx="4076701" cy="914400"/>
          </a:xfrm>
          <a:prstGeom prst="rect">
            <a:avLst/>
          </a:prstGeom>
        </p:spPr>
      </p:pic>
      <p:pic>
        <p:nvPicPr>
          <p:cNvPr id="6" name="Picture 5" descr="A screenshot of a graph&#10;&#10;AI-generated content may be incorrect.">
            <a:extLst>
              <a:ext uri="{FF2B5EF4-FFF2-40B4-BE49-F238E27FC236}">
                <a16:creationId xmlns:a16="http://schemas.microsoft.com/office/drawing/2014/main" id="{B4167760-E3C8-662E-2B4A-B41BCB1DC18D}"/>
              </a:ext>
            </a:extLst>
          </p:cNvPr>
          <p:cNvPicPr>
            <a:picLocks noChangeAspect="1"/>
          </p:cNvPicPr>
          <p:nvPr/>
        </p:nvPicPr>
        <p:blipFill>
          <a:blip r:embed="rId3"/>
          <a:stretch>
            <a:fillRect/>
          </a:stretch>
        </p:blipFill>
        <p:spPr>
          <a:xfrm>
            <a:off x="7653074" y="2946299"/>
            <a:ext cx="4330763" cy="3581986"/>
          </a:xfrm>
          <a:prstGeom prst="rect">
            <a:avLst/>
          </a:prstGeom>
        </p:spPr>
      </p:pic>
    </p:spTree>
    <p:extLst>
      <p:ext uri="{BB962C8B-B14F-4D97-AF65-F5344CB8AC3E}">
        <p14:creationId xmlns:p14="http://schemas.microsoft.com/office/powerpoint/2010/main" val="4232576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A7307D5-1773-A3EA-DC14-17542D0663A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C9400A-EFB9-90A8-87AB-C4026FEB6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9C2B5172-BFDA-D8C1-58F0-7E0BFD5F8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E45A1309-7676-AA4B-F455-7899A0BFB1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8B046303-97FC-F9C2-B449-2DB0CF38B7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772A491C-D7C7-0ED2-BC64-87F31A8C2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E6F026D-1C9C-37FE-C2BB-4AE892D1C30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Financial Analysis - MDT</a:t>
            </a:r>
          </a:p>
        </p:txBody>
      </p:sp>
      <p:sp>
        <p:nvSpPr>
          <p:cNvPr id="3" name="Content Placeholder 2">
            <a:extLst>
              <a:ext uri="{FF2B5EF4-FFF2-40B4-BE49-F238E27FC236}">
                <a16:creationId xmlns:a16="http://schemas.microsoft.com/office/drawing/2014/main" id="{20C2707F-4D5F-5175-A796-7F5A559DE9C7}"/>
              </a:ext>
            </a:extLst>
          </p:cNvPr>
          <p:cNvSpPr>
            <a:spLocks noGrp="1"/>
          </p:cNvSpPr>
          <p:nvPr>
            <p:ph idx="1"/>
          </p:nvPr>
        </p:nvSpPr>
        <p:spPr>
          <a:xfrm>
            <a:off x="459351" y="2181037"/>
            <a:ext cx="6490089" cy="4177560"/>
          </a:xfrm>
        </p:spPr>
        <p:txBody>
          <a:bodyPr anchor="ctr">
            <a:normAutofit fontScale="92500" lnSpcReduction="10000"/>
          </a:bodyPr>
          <a:lstStyle/>
          <a:p>
            <a:r>
              <a:rPr lang="en-US" sz="2000" b="1">
                <a:latin typeface="Arial" panose="020B0604020202020204" pitchFamily="34" charset="0"/>
                <a:cs typeface="Arial" panose="020B0604020202020204" pitchFamily="34" charset="0"/>
              </a:rPr>
              <a:t>Sales</a:t>
            </a:r>
            <a:r>
              <a:rPr lang="en-US" sz="2000">
                <a:latin typeface="Arial" panose="020B0604020202020204" pitchFamily="34" charset="0"/>
                <a:cs typeface="Arial" panose="020B0604020202020204" pitchFamily="34" charset="0"/>
              </a:rPr>
              <a:t> are estimated to steadily </a:t>
            </a:r>
            <a:r>
              <a:rPr lang="en-US" sz="2000" b="1">
                <a:latin typeface="Arial" panose="020B0604020202020204" pitchFamily="34" charset="0"/>
                <a:cs typeface="Arial" panose="020B0604020202020204" pitchFamily="34" charset="0"/>
              </a:rPr>
              <a:t>increase</a:t>
            </a:r>
            <a:r>
              <a:rPr lang="en-US" sz="2000">
                <a:latin typeface="Arial" panose="020B0604020202020204" pitchFamily="34" charset="0"/>
                <a:cs typeface="Arial" panose="020B0604020202020204" pitchFamily="34" charset="0"/>
              </a:rPr>
              <a:t> to upwards of $37M in 2028</a:t>
            </a:r>
          </a:p>
          <a:p>
            <a:r>
              <a:rPr lang="en-US" sz="2000" b="1" i="0" u="none" strike="noStrike">
                <a:effectLst/>
                <a:latin typeface="Arial" panose="020B0604020202020204" pitchFamily="34" charset="0"/>
                <a:cs typeface="Arial" panose="020B0604020202020204" pitchFamily="34" charset="0"/>
              </a:rPr>
              <a:t>Net income </a:t>
            </a:r>
            <a:r>
              <a:rPr lang="en-US" sz="2000" b="0" i="0" u="none" strike="noStrike">
                <a:effectLst/>
                <a:latin typeface="Arial" panose="020B0604020202020204" pitchFamily="34" charset="0"/>
                <a:cs typeface="Arial" panose="020B0604020202020204" pitchFamily="34" charset="0"/>
              </a:rPr>
              <a:t>is estimated </a:t>
            </a:r>
            <a:r>
              <a:rPr lang="en-US" sz="2000">
                <a:latin typeface="Arial" panose="020B0604020202020204" pitchFamily="34" charset="0"/>
                <a:cs typeface="Arial" panose="020B0604020202020204" pitchFamily="34" charset="0"/>
              </a:rPr>
              <a:t>to incrementally increase to around $5M in 2028 </a:t>
            </a:r>
            <a:endParaRPr lang="en-US" sz="2000" b="0" i="0" u="none" strike="noStrike">
              <a:effectLst/>
              <a:latin typeface="Arial" panose="020B0604020202020204" pitchFamily="34" charset="0"/>
              <a:cs typeface="Arial" panose="020B0604020202020204" pitchFamily="34" charset="0"/>
            </a:endParaRPr>
          </a:p>
          <a:p>
            <a:r>
              <a:rPr lang="en-US" sz="2000" b="0" i="0" u="none" strike="noStrike">
                <a:effectLst/>
                <a:latin typeface="Arial" panose="020B0604020202020204" pitchFamily="34" charset="0"/>
                <a:cs typeface="Arial" panose="020B0604020202020204" pitchFamily="34" charset="0"/>
              </a:rPr>
              <a:t>ROE started with 9.44% in 2020, dipped to 7.01% in 2021, and rebounded to 9.71% in 2025 </a:t>
            </a:r>
          </a:p>
          <a:p>
            <a:r>
              <a:rPr lang="en-US" sz="2000">
                <a:latin typeface="Arial" panose="020B0604020202020204" pitchFamily="34" charset="0"/>
                <a:cs typeface="Arial" panose="020B0604020202020204" pitchFamily="34" charset="0"/>
              </a:rPr>
              <a:t>Credit: Standard and Poor’s and Moody’s grade Medtronic’s long-term at A and A3 and short-term at P-2 and A-1 </a:t>
            </a:r>
          </a:p>
          <a:p>
            <a:r>
              <a:rPr lang="en-US" sz="2000">
                <a:latin typeface="Arial" panose="020B0604020202020204" pitchFamily="34" charset="0"/>
                <a:cs typeface="Arial" panose="020B0604020202020204" pitchFamily="34" charset="0"/>
              </a:rPr>
              <a:t>Consistent, balanced debt obligations reported out to 2050</a:t>
            </a:r>
          </a:p>
          <a:p>
            <a:r>
              <a:rPr lang="en-US" sz="2000">
                <a:latin typeface="Arial" panose="020B0604020202020204" pitchFamily="34" charset="0"/>
                <a:cs typeface="Arial" panose="020B0604020202020204" pitchFamily="34" charset="0"/>
              </a:rPr>
              <a:t>Future Projections</a:t>
            </a:r>
            <a:r>
              <a:rPr lang="en-US" sz="2000" b="1">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~6-9% CAGR medical device market, tech evolution, product pipeline, and organizational restructuring </a:t>
            </a:r>
          </a:p>
        </p:txBody>
      </p:sp>
      <p:pic>
        <p:nvPicPr>
          <p:cNvPr id="6" name="Picture 5" descr="A graph of a number of different colored bars&#10;&#10;AI-generated content may be incorrect.">
            <a:extLst>
              <a:ext uri="{FF2B5EF4-FFF2-40B4-BE49-F238E27FC236}">
                <a16:creationId xmlns:a16="http://schemas.microsoft.com/office/drawing/2014/main" id="{09516C30-90C7-FF2B-AFFA-894B5D0D5D5C}"/>
              </a:ext>
            </a:extLst>
          </p:cNvPr>
          <p:cNvPicPr>
            <a:picLocks noChangeAspect="1"/>
          </p:cNvPicPr>
          <p:nvPr/>
        </p:nvPicPr>
        <p:blipFill>
          <a:blip r:embed="rId3"/>
          <a:stretch>
            <a:fillRect/>
          </a:stretch>
        </p:blipFill>
        <p:spPr>
          <a:xfrm>
            <a:off x="7181899" y="1860318"/>
            <a:ext cx="4550750" cy="2599422"/>
          </a:xfrm>
          <a:prstGeom prst="rect">
            <a:avLst/>
          </a:prstGeom>
        </p:spPr>
      </p:pic>
      <p:pic>
        <p:nvPicPr>
          <p:cNvPr id="4" name="Picture 3" descr="A graph with lines and numbers&#10;&#10;AI-generated content may be incorrect.">
            <a:extLst>
              <a:ext uri="{FF2B5EF4-FFF2-40B4-BE49-F238E27FC236}">
                <a16:creationId xmlns:a16="http://schemas.microsoft.com/office/drawing/2014/main" id="{860D8D8F-404E-2A15-B6A4-9408212A9F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44104" y="4749869"/>
            <a:ext cx="3853231" cy="1818002"/>
          </a:xfrm>
          <a:prstGeom prst="rect">
            <a:avLst/>
          </a:prstGeom>
          <a:ln>
            <a:solidFill>
              <a:srgbClr val="0070C0"/>
            </a:solidFill>
          </a:ln>
        </p:spPr>
      </p:pic>
    </p:spTree>
    <p:extLst>
      <p:ext uri="{BB962C8B-B14F-4D97-AF65-F5344CB8AC3E}">
        <p14:creationId xmlns:p14="http://schemas.microsoft.com/office/powerpoint/2010/main" val="385422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65E1B9A-E70F-74C0-4A6E-6C1A928B5C2A}"/>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88CFDE4-3648-0199-57C5-E83E61B73C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BC1447C8-2916-70B5-4ED6-431C77AA8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939AB2E2-48EB-0C07-8546-F1B8F9775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BBAD4B73-5109-B6E0-531C-605675B55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1D5C2CF5-2163-D295-DD42-8B049DBE9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CC29CCD8-D7E6-E4E5-167F-8B9E53060636}"/>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Valuation Analysis - MDT</a:t>
            </a:r>
          </a:p>
        </p:txBody>
      </p:sp>
      <p:sp>
        <p:nvSpPr>
          <p:cNvPr id="3" name="Content Placeholder 2">
            <a:extLst>
              <a:ext uri="{FF2B5EF4-FFF2-40B4-BE49-F238E27FC236}">
                <a16:creationId xmlns:a16="http://schemas.microsoft.com/office/drawing/2014/main" id="{0F229C3A-0ED4-D3E6-7B98-82E5A7E63762}"/>
              </a:ext>
            </a:extLst>
          </p:cNvPr>
          <p:cNvSpPr>
            <a:spLocks noGrp="1"/>
          </p:cNvSpPr>
          <p:nvPr>
            <p:ph idx="1"/>
          </p:nvPr>
        </p:nvSpPr>
        <p:spPr>
          <a:xfrm>
            <a:off x="743976" y="1824875"/>
            <a:ext cx="6603376" cy="2655097"/>
          </a:xfrm>
        </p:spPr>
        <p:txBody>
          <a:bodyPr anchor="ctr">
            <a:normAutofit/>
          </a:bodyPr>
          <a:lstStyle/>
          <a:p>
            <a:pPr>
              <a:spcBef>
                <a:spcPts val="0"/>
              </a:spcBef>
            </a:pPr>
            <a:r>
              <a:rPr lang="en-US" sz="2000" b="1">
                <a:latin typeface="Arial" panose="020B0604020202020204" pitchFamily="34" charset="0"/>
                <a:cs typeface="Arial" panose="020B0604020202020204" pitchFamily="34" charset="0"/>
              </a:rPr>
              <a:t>Undervalued</a:t>
            </a:r>
            <a:r>
              <a:rPr lang="en-US" sz="2000">
                <a:latin typeface="Arial" panose="020B0604020202020204" pitchFamily="34" charset="0"/>
                <a:cs typeface="Arial" panose="020B0604020202020204" pitchFamily="34" charset="0"/>
              </a:rPr>
              <a:t> in terms of P/E, P/B, P/EBITDA</a:t>
            </a:r>
          </a:p>
          <a:p>
            <a:pPr>
              <a:spcBef>
                <a:spcPts val="0"/>
              </a:spcBef>
            </a:pPr>
            <a:r>
              <a:rPr lang="en-US" sz="2000" b="0" i="0" u="none" strike="noStrike">
                <a:solidFill>
                  <a:srgbClr val="000000"/>
                </a:solidFill>
                <a:effectLst/>
                <a:latin typeface="Arial" panose="020B0604020202020204" pitchFamily="34" charset="0"/>
                <a:cs typeface="Arial" panose="020B0604020202020204" pitchFamily="34" charset="0"/>
              </a:rPr>
              <a:t>Historical price ratios context: P/E 25% below its 10-year average </a:t>
            </a:r>
            <a:endParaRPr lang="en-US" sz="2000">
              <a:latin typeface="Arial" panose="020B0604020202020204" pitchFamily="34" charset="0"/>
              <a:cs typeface="Arial" panose="020B0604020202020204" pitchFamily="34" charset="0"/>
            </a:endParaRPr>
          </a:p>
          <a:p>
            <a:pPr algn="l">
              <a:spcBef>
                <a:spcPts val="0"/>
              </a:spcBef>
            </a:pPr>
            <a:r>
              <a:rPr lang="en-US" sz="2000" b="1" i="0" u="none" strike="noStrike">
                <a:solidFill>
                  <a:srgbClr val="000000"/>
                </a:solidFill>
                <a:effectLst/>
                <a:latin typeface="Arial" panose="020B0604020202020204" pitchFamily="34" charset="0"/>
                <a:cs typeface="Arial" panose="020B0604020202020204" pitchFamily="34" charset="0"/>
              </a:rPr>
              <a:t>Contracted</a:t>
            </a:r>
            <a:r>
              <a:rPr lang="en-US" sz="2000" b="0" i="0" u="none" strike="noStrike">
                <a:solidFill>
                  <a:srgbClr val="000000"/>
                </a:solidFill>
                <a:effectLst/>
                <a:latin typeface="Arial" panose="020B0604020202020204" pitchFamily="34" charset="0"/>
                <a:cs typeface="Arial" panose="020B0604020202020204" pitchFamily="34" charset="0"/>
              </a:rPr>
              <a:t> from covi</a:t>
            </a:r>
            <a:r>
              <a:rPr lang="en-US" sz="2000">
                <a:solidFill>
                  <a:srgbClr val="000000"/>
                </a:solidFill>
                <a:latin typeface="Arial" panose="020B0604020202020204" pitchFamily="34" charset="0"/>
                <a:cs typeface="Arial" panose="020B0604020202020204" pitchFamily="34" charset="0"/>
              </a:rPr>
              <a:t>d highs, a valuation reset  </a:t>
            </a:r>
          </a:p>
          <a:p>
            <a:pPr algn="l">
              <a:spcBef>
                <a:spcPts val="0"/>
              </a:spcBef>
            </a:pPr>
            <a:r>
              <a:rPr lang="en-US" sz="2000" b="0" i="0" u="none" strike="noStrike">
                <a:solidFill>
                  <a:srgbClr val="000000"/>
                </a:solidFill>
                <a:effectLst/>
                <a:latin typeface="Arial" panose="020B0604020202020204" pitchFamily="34" charset="0"/>
                <a:cs typeface="Arial" panose="020B0604020202020204" pitchFamily="34" charset="0"/>
              </a:rPr>
              <a:t>Moderate earnings expansion with uncertainty around tariffs, lower multiple than peers, and assumptions change in uncertain markets </a:t>
            </a:r>
            <a:endParaRPr lang="en-US" sz="2000">
              <a:solidFill>
                <a:srgbClr val="000000"/>
              </a:solidFill>
              <a:latin typeface="Arial" panose="020B0604020202020204" pitchFamily="34" charset="0"/>
              <a:cs typeface="Arial" panose="020B0604020202020204" pitchFamily="34" charset="0"/>
            </a:endParaRPr>
          </a:p>
          <a:p>
            <a:pPr algn="l">
              <a:spcBef>
                <a:spcPts val="0"/>
              </a:spcBef>
            </a:pPr>
            <a:r>
              <a:rPr lang="en-US" sz="2000" b="0" i="0" u="none" strike="noStrike">
                <a:solidFill>
                  <a:srgbClr val="000000"/>
                </a:solidFill>
                <a:effectLst/>
                <a:latin typeface="Arial" panose="020B0604020202020204" pitchFamily="34" charset="0"/>
                <a:cs typeface="Arial" panose="020B0604020202020204" pitchFamily="34" charset="0"/>
              </a:rPr>
              <a:t>Technical Analysis: current </a:t>
            </a:r>
            <a:r>
              <a:rPr lang="en-US" sz="2000" b="1" i="0" u="none" strike="noStrike">
                <a:solidFill>
                  <a:srgbClr val="000000"/>
                </a:solidFill>
                <a:effectLst/>
                <a:latin typeface="Arial" panose="020B0604020202020204" pitchFamily="34" charset="0"/>
                <a:cs typeface="Arial" panose="020B0604020202020204" pitchFamily="34" charset="0"/>
              </a:rPr>
              <a:t>bullish sentimen</a:t>
            </a:r>
            <a:r>
              <a:rPr lang="en-US" sz="2000" b="0" i="0" u="none" strike="noStrike">
                <a:solidFill>
                  <a:srgbClr val="000000"/>
                </a:solidFill>
                <a:effectLst/>
                <a:latin typeface="Arial" panose="020B0604020202020204" pitchFamily="34" charset="0"/>
                <a:cs typeface="Arial" panose="020B0604020202020204" pitchFamily="34" charset="0"/>
              </a:rPr>
              <a:t>t, but @ base case price </a:t>
            </a:r>
          </a:p>
        </p:txBody>
      </p:sp>
      <p:pic>
        <p:nvPicPr>
          <p:cNvPr id="4" name="Picture 3" descr="A table with numbers and letters&#10;&#10;AI-generated content may be incorrect.">
            <a:extLst>
              <a:ext uri="{FF2B5EF4-FFF2-40B4-BE49-F238E27FC236}">
                <a16:creationId xmlns:a16="http://schemas.microsoft.com/office/drawing/2014/main" id="{F13CFA99-7958-42AC-708F-7821286C31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4851"/>
          <a:stretch/>
        </p:blipFill>
        <p:spPr bwMode="auto">
          <a:xfrm>
            <a:off x="1479907" y="4749197"/>
            <a:ext cx="4636740" cy="1597433"/>
          </a:xfrm>
          <a:prstGeom prst="rect">
            <a:avLst/>
          </a:prstGeom>
          <a:ln w="9525" cap="flat" cmpd="sng" algn="ctr">
            <a:solidFill>
              <a:srgbClr val="0070C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graphicFrame>
        <p:nvGraphicFramePr>
          <p:cNvPr id="6" name="Table 5">
            <a:extLst>
              <a:ext uri="{FF2B5EF4-FFF2-40B4-BE49-F238E27FC236}">
                <a16:creationId xmlns:a16="http://schemas.microsoft.com/office/drawing/2014/main" id="{A4CB859E-B6D4-6C68-3264-12AC9D1767E2}"/>
              </a:ext>
            </a:extLst>
          </p:cNvPr>
          <p:cNvGraphicFramePr>
            <a:graphicFrameLocks noGrp="1"/>
          </p:cNvGraphicFramePr>
          <p:nvPr>
            <p:extLst>
              <p:ext uri="{D42A27DB-BD31-4B8C-83A1-F6EECF244321}">
                <p14:modId xmlns:p14="http://schemas.microsoft.com/office/powerpoint/2010/main" val="4241870808"/>
              </p:ext>
            </p:extLst>
          </p:nvPr>
        </p:nvGraphicFramePr>
        <p:xfrm>
          <a:off x="7596553" y="1778747"/>
          <a:ext cx="4346245" cy="4594290"/>
        </p:xfrm>
        <a:graphic>
          <a:graphicData uri="http://schemas.openxmlformats.org/drawingml/2006/table">
            <a:tbl>
              <a:tblPr firstCol="1" bandRow="1">
                <a:tableStyleId>{5C22544A-7EE6-4342-B048-85BDC9FD1C3A}</a:tableStyleId>
              </a:tblPr>
              <a:tblGrid>
                <a:gridCol w="1797796">
                  <a:extLst>
                    <a:ext uri="{9D8B030D-6E8A-4147-A177-3AD203B41FA5}">
                      <a16:colId xmlns:a16="http://schemas.microsoft.com/office/drawing/2014/main" val="1802396845"/>
                    </a:ext>
                  </a:extLst>
                </a:gridCol>
                <a:gridCol w="2548449">
                  <a:extLst>
                    <a:ext uri="{9D8B030D-6E8A-4147-A177-3AD203B41FA5}">
                      <a16:colId xmlns:a16="http://schemas.microsoft.com/office/drawing/2014/main" val="799715927"/>
                    </a:ext>
                  </a:extLst>
                </a:gridCol>
              </a:tblGrid>
              <a:tr h="1526332">
                <a:tc>
                  <a:txBody>
                    <a:bodyPr/>
                    <a:lstStyle/>
                    <a:p>
                      <a:pPr marL="0" marR="0" algn="ctr">
                        <a:lnSpc>
                          <a:spcPct val="115000"/>
                        </a:lnSpc>
                      </a:pPr>
                      <a:r>
                        <a:rPr lang="en-US" sz="1400" u="sng" kern="100">
                          <a:effectLst/>
                        </a:rPr>
                        <a:t>Base Case</a:t>
                      </a:r>
                      <a:endParaRPr lang="en-US" sz="1200" kern="100">
                        <a:effectLst/>
                      </a:endParaRPr>
                    </a:p>
                    <a:p>
                      <a:pPr marL="0" marR="0">
                        <a:lnSpc>
                          <a:spcPct val="115000"/>
                        </a:lnSpc>
                      </a:pPr>
                      <a:r>
                        <a:rPr lang="en-US" sz="1100" kern="100">
                          <a:effectLst/>
                        </a:rPr>
                        <a:t>Discount Rate: 7.2%</a:t>
                      </a:r>
                      <a:endParaRPr lang="en-US" sz="1200" kern="100">
                        <a:effectLst/>
                      </a:endParaRPr>
                    </a:p>
                    <a:p>
                      <a:pPr marL="0" marR="0">
                        <a:lnSpc>
                          <a:spcPct val="115000"/>
                        </a:lnSpc>
                      </a:pPr>
                      <a:r>
                        <a:rPr lang="en-US" sz="1100" kern="100">
                          <a:effectLst/>
                        </a:rPr>
                        <a:t>TGR: 4%</a:t>
                      </a:r>
                      <a:endParaRPr lang="en-US" sz="1200" kern="100">
                        <a:effectLst/>
                      </a:endParaRPr>
                    </a:p>
                    <a:p>
                      <a:pPr marL="0" marR="0">
                        <a:lnSpc>
                          <a:spcPct val="115000"/>
                        </a:lnSpc>
                      </a:pPr>
                      <a:r>
                        <a:rPr lang="en-US" sz="1100" kern="100">
                          <a:effectLst/>
                        </a:rPr>
                        <a:t>(Consensus Revenue and Operating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pPr>
                      <a:r>
                        <a:rPr lang="en-US" sz="1100" kern="100">
                          <a:effectLst/>
                          <a:highlight>
                            <a:srgbClr val="FFFF00"/>
                          </a:highlight>
                        </a:rPr>
                        <a:t>$95.37 </a:t>
                      </a:r>
                      <a:r>
                        <a:rPr lang="en-US" sz="1100" kern="100">
                          <a:effectLst/>
                        </a:rPr>
                        <a:t>(10.66% upside) The base case represents if growth rates and discount rates stay where they are projected to be. Current valuations are based on current marketable products, products to be FDA approved, and news of the Diabetes unit spin-off. Current growth is expected around 8%.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86600197"/>
                  </a:ext>
                </a:extLst>
              </a:tr>
              <a:tr h="1526332">
                <a:tc>
                  <a:txBody>
                    <a:bodyPr/>
                    <a:lstStyle/>
                    <a:p>
                      <a:pPr marL="0" marR="0" algn="ctr">
                        <a:lnSpc>
                          <a:spcPct val="115000"/>
                        </a:lnSpc>
                      </a:pPr>
                      <a:r>
                        <a:rPr lang="en-US" sz="1400" u="sng" kern="100">
                          <a:effectLst/>
                        </a:rPr>
                        <a:t>Bull Case</a:t>
                      </a:r>
                      <a:endParaRPr lang="en-US" sz="1200" kern="100">
                        <a:effectLst/>
                      </a:endParaRPr>
                    </a:p>
                    <a:p>
                      <a:pPr marL="0" marR="0">
                        <a:lnSpc>
                          <a:spcPct val="115000"/>
                        </a:lnSpc>
                      </a:pPr>
                      <a:r>
                        <a:rPr lang="en-US" sz="1100" kern="100">
                          <a:effectLst/>
                        </a:rPr>
                        <a:t>Discount Rate: 8.3%</a:t>
                      </a:r>
                      <a:endParaRPr lang="en-US" sz="1200" kern="100">
                        <a:effectLst/>
                      </a:endParaRPr>
                    </a:p>
                    <a:p>
                      <a:pPr marL="0" marR="0">
                        <a:lnSpc>
                          <a:spcPct val="115000"/>
                        </a:lnSpc>
                      </a:pPr>
                      <a:r>
                        <a:rPr lang="en-US" sz="1100" kern="100">
                          <a:effectLst/>
                        </a:rPr>
                        <a:t>TGR: 5%</a:t>
                      </a:r>
                      <a:endParaRPr lang="en-US" sz="1200" kern="100">
                        <a:effectLst/>
                      </a:endParaRPr>
                    </a:p>
                    <a:p>
                      <a:pPr marL="0" marR="0">
                        <a:lnSpc>
                          <a:spcPct val="115000"/>
                        </a:lnSpc>
                      </a:pPr>
                      <a:r>
                        <a:rPr lang="en-US" sz="1100" kern="100">
                          <a:effectLst/>
                        </a:rPr>
                        <a:t>(% Increase on revenues &amp; Improved Operating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pPr>
                      <a:r>
                        <a:rPr lang="en-US" sz="1100" kern="100">
                          <a:effectLst/>
                        </a:rPr>
                        <a:t>$111.80 (29.72% upside) The bull case would represent increase in revenues as well as improved operating. There would be additional product approvals, realized synergies from recent acquisitions and product market growth as predicted in Medtronic’s strength area, Cardiac.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87458938"/>
                  </a:ext>
                </a:extLst>
              </a:tr>
              <a:tr h="1526332">
                <a:tc>
                  <a:txBody>
                    <a:bodyPr/>
                    <a:lstStyle/>
                    <a:p>
                      <a:pPr marL="0" marR="0" algn="ctr">
                        <a:lnSpc>
                          <a:spcPct val="115000"/>
                        </a:lnSpc>
                      </a:pPr>
                      <a:r>
                        <a:rPr lang="en-US" sz="1400" u="sng" kern="100">
                          <a:effectLst/>
                        </a:rPr>
                        <a:t>Bear Case</a:t>
                      </a:r>
                      <a:endParaRPr lang="en-US" sz="1200" kern="100">
                        <a:effectLst/>
                      </a:endParaRPr>
                    </a:p>
                    <a:p>
                      <a:pPr marL="0" marR="0">
                        <a:lnSpc>
                          <a:spcPct val="115000"/>
                        </a:lnSpc>
                      </a:pPr>
                      <a:r>
                        <a:rPr lang="en-US" sz="1100" kern="100">
                          <a:effectLst/>
                        </a:rPr>
                        <a:t>Discount Rate: 6%</a:t>
                      </a:r>
                      <a:endParaRPr lang="en-US" sz="1200" kern="100">
                        <a:effectLst/>
                      </a:endParaRPr>
                    </a:p>
                    <a:p>
                      <a:pPr marL="0" marR="0">
                        <a:lnSpc>
                          <a:spcPct val="115000"/>
                        </a:lnSpc>
                      </a:pPr>
                      <a:r>
                        <a:rPr lang="en-US" sz="1100" kern="100">
                          <a:effectLst/>
                        </a:rPr>
                        <a:t>TGR: 3%</a:t>
                      </a:r>
                      <a:endParaRPr lang="en-US" sz="1200" kern="100">
                        <a:effectLst/>
                      </a:endParaRPr>
                    </a:p>
                    <a:p>
                      <a:pPr marL="0" marR="0">
                        <a:lnSpc>
                          <a:spcPct val="115000"/>
                        </a:lnSpc>
                      </a:pPr>
                      <a:r>
                        <a:rPr lang="en-US" sz="1100" kern="100">
                          <a:effectLst/>
                        </a:rPr>
                        <a:t>(Velocity of growth declines, increased operating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nSpc>
                          <a:spcPct val="115000"/>
                        </a:lnSpc>
                      </a:pPr>
                      <a:r>
                        <a:rPr lang="en-US" sz="1100" kern="100">
                          <a:effectLst/>
                        </a:rPr>
                        <a:t>$73.46 (-14.75% downside) This would be scenario when revenues disappoint and operating costs have increased due to product recalls, FDA rejections, failure rates on clinical trials, tariffs in full swing, or several, smaller unknown disruptors emerge taking market share away from Medtronic. </a:t>
                      </a:r>
                      <a:endParaRPr lang="en-US" sz="1200" kern="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89980412"/>
                  </a:ext>
                </a:extLst>
              </a:tr>
            </a:tbl>
          </a:graphicData>
        </a:graphic>
      </p:graphicFrame>
    </p:spTree>
    <p:extLst>
      <p:ext uri="{BB962C8B-B14F-4D97-AF65-F5344CB8AC3E}">
        <p14:creationId xmlns:p14="http://schemas.microsoft.com/office/powerpoint/2010/main" val="25654626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09F3C59-14D9-37B0-A929-614C3CC4FAB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36B72C6-4962-45C9-7FDC-AF89661AC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F1943E39-8CEE-4628-60F5-7BE442422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94DB9FF6-5E36-B5AB-3587-B4FD643327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FB4F7E3E-77E1-1E2F-1509-9B1933673C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EDB95BC0-336F-1C59-0F74-4776A8C529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EDFDEE48-1451-CA0C-BBB6-A86B87484CA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Business Analysis - BMY</a:t>
            </a:r>
          </a:p>
        </p:txBody>
      </p:sp>
      <p:sp>
        <p:nvSpPr>
          <p:cNvPr id="3" name="Content Placeholder 2">
            <a:extLst>
              <a:ext uri="{FF2B5EF4-FFF2-40B4-BE49-F238E27FC236}">
                <a16:creationId xmlns:a16="http://schemas.microsoft.com/office/drawing/2014/main" id="{5BDA9DB7-BDFB-E316-2C95-BF52EEDD72F4}"/>
              </a:ext>
            </a:extLst>
          </p:cNvPr>
          <p:cNvSpPr>
            <a:spLocks noGrp="1"/>
          </p:cNvSpPr>
          <p:nvPr>
            <p:ph idx="1"/>
          </p:nvPr>
        </p:nvSpPr>
        <p:spPr>
          <a:xfrm>
            <a:off x="152889" y="1477674"/>
            <a:ext cx="5207021" cy="3479110"/>
          </a:xfrm>
        </p:spPr>
        <p:txBody>
          <a:bodyPr anchor="ctr">
            <a:normAutofit lnSpcReduction="10000"/>
          </a:bodyPr>
          <a:lstStyle/>
          <a:p>
            <a:pPr marL="0" indent="0">
              <a:buNone/>
            </a:pPr>
            <a:endParaRPr lang="en-US" sz="1800" b="1"/>
          </a:p>
          <a:p>
            <a:pPr>
              <a:buFont typeface="Courier New" panose="020B0604020202020204" pitchFamily="34" charset="0"/>
              <a:buChar char="o"/>
            </a:pPr>
            <a:r>
              <a:rPr lang="en-US" sz="1700" b="1"/>
              <a:t>Global Presence:</a:t>
            </a:r>
            <a:endParaRPr lang="en-US" sz="1700"/>
          </a:p>
          <a:p>
            <a:pPr lvl="1">
              <a:buFont typeface="Courier New" panose="020B0604020202020204" pitchFamily="34" charset="0"/>
              <a:buChar char="o"/>
            </a:pPr>
            <a:r>
              <a:rPr lang="en-US" sz="1400">
                <a:latin typeface="Aptos"/>
                <a:cs typeface="Arial"/>
              </a:rPr>
              <a:t>23 facilities in 10 different countries</a:t>
            </a:r>
          </a:p>
          <a:p>
            <a:pPr lvl="1">
              <a:buFont typeface="Courier New" panose="020B0604020202020204" pitchFamily="34" charset="0"/>
              <a:buChar char="o"/>
            </a:pPr>
            <a:r>
              <a:rPr lang="en-US" sz="1400">
                <a:latin typeface="Aptos"/>
                <a:cs typeface="Arial"/>
              </a:rPr>
              <a:t>16 R&amp;D locations across 6 countries</a:t>
            </a:r>
          </a:p>
          <a:p>
            <a:pPr lvl="1">
              <a:buFont typeface="Courier New" panose="020B0604020202020204" pitchFamily="34" charset="0"/>
              <a:buChar char="o"/>
            </a:pPr>
            <a:endParaRPr lang="en-US" sz="1400" b="1">
              <a:latin typeface="Aptos"/>
              <a:cs typeface="Arial"/>
            </a:endParaRPr>
          </a:p>
          <a:p>
            <a:pPr>
              <a:buFont typeface="Courier New,monospace" panose="020B0604020202020204" pitchFamily="34" charset="0"/>
              <a:buChar char="o"/>
            </a:pPr>
            <a:r>
              <a:rPr lang="en-US" sz="1700" b="1">
                <a:latin typeface="Aptos"/>
                <a:cs typeface="Arial"/>
              </a:rPr>
              <a:t>Q1 2025 Market Share of ~5.90%</a:t>
            </a:r>
          </a:p>
          <a:p>
            <a:pPr>
              <a:buFont typeface="Courier New,monospace" panose="020B0604020202020204" pitchFamily="34" charset="0"/>
              <a:buChar char="o"/>
            </a:pPr>
            <a:r>
              <a:rPr lang="en-US" sz="1700" b="1">
                <a:latin typeface="Aptos"/>
                <a:cs typeface="Arial"/>
              </a:rPr>
              <a:t>Operates across 6 therapeutic areas</a:t>
            </a:r>
          </a:p>
          <a:p>
            <a:pPr lvl="2">
              <a:buFont typeface="Wingdings" panose="020B0604020202020204" pitchFamily="34" charset="0"/>
              <a:buChar char="§"/>
            </a:pPr>
            <a:r>
              <a:rPr lang="en-US" sz="1200">
                <a:latin typeface="Arial"/>
                <a:cs typeface="Arial"/>
              </a:rPr>
              <a:t>Solid Tumors</a:t>
            </a:r>
          </a:p>
          <a:p>
            <a:pPr lvl="2">
              <a:buFont typeface="Wingdings" panose="020B0604020202020204" pitchFamily="34" charset="0"/>
              <a:buChar char="§"/>
            </a:pPr>
            <a:r>
              <a:rPr lang="en-US" sz="1200">
                <a:latin typeface="Arial"/>
                <a:cs typeface="Arial"/>
              </a:rPr>
              <a:t>Hematology</a:t>
            </a:r>
          </a:p>
          <a:p>
            <a:pPr lvl="2">
              <a:buFont typeface="Wingdings" panose="020B0604020202020204" pitchFamily="34" charset="0"/>
              <a:buChar char="§"/>
            </a:pPr>
            <a:r>
              <a:rPr lang="en-US" sz="1200">
                <a:latin typeface="Arial"/>
                <a:cs typeface="Arial"/>
              </a:rPr>
              <a:t>Cell Therapy</a:t>
            </a:r>
          </a:p>
          <a:p>
            <a:pPr lvl="2">
              <a:buFont typeface="Wingdings" panose="020B0604020202020204" pitchFamily="34" charset="0"/>
              <a:buChar char="§"/>
            </a:pPr>
            <a:r>
              <a:rPr lang="en-US" sz="1200">
                <a:latin typeface="Arial"/>
                <a:cs typeface="Arial"/>
              </a:rPr>
              <a:t>Immunology</a:t>
            </a:r>
          </a:p>
          <a:p>
            <a:pPr lvl="2">
              <a:buFont typeface="Wingdings" panose="020B0604020202020204" pitchFamily="34" charset="0"/>
              <a:buChar char="§"/>
            </a:pPr>
            <a:r>
              <a:rPr lang="en-US" sz="1200">
                <a:latin typeface="Arial"/>
                <a:cs typeface="Arial"/>
              </a:rPr>
              <a:t>Cardiovascular</a:t>
            </a:r>
          </a:p>
          <a:p>
            <a:pPr lvl="2">
              <a:buFont typeface="Wingdings" panose="020B0604020202020204" pitchFamily="34" charset="0"/>
              <a:buChar char="§"/>
            </a:pPr>
            <a:r>
              <a:rPr lang="en-US" sz="1200">
                <a:latin typeface="Arial"/>
                <a:cs typeface="Arial"/>
              </a:rPr>
              <a:t>Neuroscience</a:t>
            </a:r>
          </a:p>
        </p:txBody>
      </p:sp>
      <p:sp>
        <p:nvSpPr>
          <p:cNvPr id="4" name="TextBox 3">
            <a:extLst>
              <a:ext uri="{FF2B5EF4-FFF2-40B4-BE49-F238E27FC236}">
                <a16:creationId xmlns:a16="http://schemas.microsoft.com/office/drawing/2014/main" id="{E3C27337-F5E0-3009-A066-1DE390AABB63}"/>
              </a:ext>
            </a:extLst>
          </p:cNvPr>
          <p:cNvSpPr txBox="1"/>
          <p:nvPr/>
        </p:nvSpPr>
        <p:spPr>
          <a:xfrm>
            <a:off x="4425232" y="1888613"/>
            <a:ext cx="8335107"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ourier New"/>
              <a:buChar char="o"/>
            </a:pPr>
            <a:r>
              <a:rPr lang="en-US" sz="1700" b="1"/>
              <a:t>Growth Drivers:</a:t>
            </a:r>
            <a:endParaRPr lang="en-US" sz="1700"/>
          </a:p>
          <a:p>
            <a:pPr marL="742950" lvl="1" indent="-285750">
              <a:buFont typeface="Courier New"/>
              <a:buChar char="o"/>
            </a:pPr>
            <a:r>
              <a:rPr lang="en-US" sz="1400"/>
              <a:t>General Aging population</a:t>
            </a:r>
          </a:p>
          <a:p>
            <a:pPr marL="742950" lvl="1" indent="-285750">
              <a:buFont typeface="Courier New"/>
              <a:buChar char="o"/>
            </a:pPr>
            <a:r>
              <a:rPr lang="en-US" sz="1400"/>
              <a:t>Technological advancements in pharmaceuticals &amp; healthcare</a:t>
            </a:r>
          </a:p>
          <a:p>
            <a:pPr marL="742950" lvl="1" indent="-285750">
              <a:buFont typeface="Courier New"/>
              <a:buChar char="o"/>
            </a:pPr>
            <a:r>
              <a:rPr lang="en-US" sz="1400"/>
              <a:t>More personalized treatment plans</a:t>
            </a:r>
          </a:p>
          <a:p>
            <a:pPr marL="742950" lvl="1" indent="-285750">
              <a:buFont typeface="Courier New"/>
              <a:buChar char="o"/>
            </a:pPr>
            <a:r>
              <a:rPr lang="en-US" sz="1400"/>
              <a:t>Emergence of growing middle class globally</a:t>
            </a:r>
          </a:p>
          <a:p>
            <a:pPr marL="685800" lvl="2" indent="-228600">
              <a:buFont typeface="Wingdings"/>
              <a:buChar char="§"/>
            </a:pPr>
            <a:endParaRPr lang="en-US"/>
          </a:p>
          <a:p>
            <a:pPr marL="228600" indent="-228600">
              <a:buFont typeface="Courier New"/>
              <a:buChar char="o"/>
            </a:pPr>
            <a:r>
              <a:rPr lang="en-US" sz="1700" b="1"/>
              <a:t>Risks:</a:t>
            </a:r>
          </a:p>
          <a:p>
            <a:pPr marL="685800" lvl="1" indent="-228600">
              <a:buFont typeface="Courier New"/>
              <a:buChar char="o"/>
            </a:pPr>
            <a:r>
              <a:rPr lang="en-US" sz="1400"/>
              <a:t>Competition over intellectual property</a:t>
            </a:r>
          </a:p>
          <a:p>
            <a:pPr marL="685800" lvl="1" indent="-228600">
              <a:buFont typeface="Courier New"/>
              <a:buChar char="o"/>
            </a:pPr>
            <a:r>
              <a:rPr lang="en-US" sz="1400"/>
              <a:t>Lawsuits and legal conflicts</a:t>
            </a:r>
          </a:p>
          <a:p>
            <a:pPr marL="685800" lvl="1" indent="-228600">
              <a:buFont typeface="Courier New"/>
              <a:buChar char="o"/>
            </a:pPr>
            <a:r>
              <a:rPr lang="en-US" sz="1400"/>
              <a:t>Regulatory changes/restrictions</a:t>
            </a:r>
          </a:p>
          <a:p>
            <a:pPr marL="685800" lvl="2" indent="-228600">
              <a:buFont typeface="Wingdings"/>
              <a:buChar char="§"/>
            </a:pPr>
            <a:endParaRPr lang="en-US"/>
          </a:p>
          <a:p>
            <a:pPr marL="228600" indent="-228600">
              <a:buFont typeface="Courier New"/>
              <a:buChar char="o"/>
            </a:pPr>
            <a:r>
              <a:rPr lang="en-US" sz="1700" b="1"/>
              <a:t>Recent Strategic Actions:</a:t>
            </a:r>
          </a:p>
          <a:p>
            <a:pPr marL="685800" lvl="1" indent="-228600">
              <a:buFont typeface="Courier New"/>
              <a:buChar char="o"/>
            </a:pPr>
            <a:r>
              <a:rPr lang="en-US" sz="1400"/>
              <a:t>Global collaboration with BioNTech to develop and distribute new </a:t>
            </a:r>
          </a:p>
          <a:p>
            <a:pPr lvl="1"/>
            <a:r>
              <a:rPr lang="en-US" sz="1400"/>
              <a:t>solid tumor drug</a:t>
            </a:r>
            <a:endParaRPr lang="en-US"/>
          </a:p>
          <a:p>
            <a:pPr marL="685800" lvl="2" indent="-228600">
              <a:buFont typeface="Wingdings"/>
              <a:buChar char="§"/>
            </a:pPr>
            <a:endParaRPr lang="en-US"/>
          </a:p>
        </p:txBody>
      </p:sp>
      <p:pic>
        <p:nvPicPr>
          <p:cNvPr id="6" name="Picture 5" descr="A purple and white rectangular frame&#10;&#10;AI-generated content may be incorrect.">
            <a:extLst>
              <a:ext uri="{FF2B5EF4-FFF2-40B4-BE49-F238E27FC236}">
                <a16:creationId xmlns:a16="http://schemas.microsoft.com/office/drawing/2014/main" id="{1ADF7BA2-591D-FCFA-D28B-345E0C4488F1}"/>
              </a:ext>
            </a:extLst>
          </p:cNvPr>
          <p:cNvPicPr>
            <a:picLocks noChangeAspect="1"/>
          </p:cNvPicPr>
          <p:nvPr/>
        </p:nvPicPr>
        <p:blipFill>
          <a:blip r:embed="rId2"/>
          <a:stretch>
            <a:fillRect/>
          </a:stretch>
        </p:blipFill>
        <p:spPr>
          <a:xfrm>
            <a:off x="155346" y="5379366"/>
            <a:ext cx="4866195" cy="1315432"/>
          </a:xfrm>
          <a:prstGeom prst="rect">
            <a:avLst/>
          </a:prstGeom>
        </p:spPr>
      </p:pic>
      <p:pic>
        <p:nvPicPr>
          <p:cNvPr id="7" name="Picture 6" descr="A green line graph with numbers&#10;&#10;AI-generated content may be incorrect.">
            <a:extLst>
              <a:ext uri="{FF2B5EF4-FFF2-40B4-BE49-F238E27FC236}">
                <a16:creationId xmlns:a16="http://schemas.microsoft.com/office/drawing/2014/main" id="{50F02015-608C-6EB2-85D8-B08209B83E78}"/>
              </a:ext>
            </a:extLst>
          </p:cNvPr>
          <p:cNvPicPr>
            <a:picLocks noChangeAspect="1"/>
          </p:cNvPicPr>
          <p:nvPr/>
        </p:nvPicPr>
        <p:blipFill>
          <a:blip r:embed="rId3"/>
          <a:stretch>
            <a:fillRect/>
          </a:stretch>
        </p:blipFill>
        <p:spPr>
          <a:xfrm>
            <a:off x="7382169" y="5303657"/>
            <a:ext cx="4686300" cy="1466850"/>
          </a:xfrm>
          <a:prstGeom prst="rect">
            <a:avLst/>
          </a:prstGeom>
        </p:spPr>
      </p:pic>
      <p:pic>
        <p:nvPicPr>
          <p:cNvPr id="9" name="Picture 8" descr="A logo with purple hand and black text&#10;&#10;AI-generated content may be incorrect.">
            <a:extLst>
              <a:ext uri="{FF2B5EF4-FFF2-40B4-BE49-F238E27FC236}">
                <a16:creationId xmlns:a16="http://schemas.microsoft.com/office/drawing/2014/main" id="{4AB62E14-16F8-85BF-8E21-9408AE182866}"/>
              </a:ext>
            </a:extLst>
          </p:cNvPr>
          <p:cNvPicPr>
            <a:picLocks noChangeAspect="1"/>
          </p:cNvPicPr>
          <p:nvPr/>
        </p:nvPicPr>
        <p:blipFill>
          <a:blip r:embed="rId4"/>
          <a:stretch>
            <a:fillRect/>
          </a:stretch>
        </p:blipFill>
        <p:spPr>
          <a:xfrm>
            <a:off x="-3928" y="-1"/>
            <a:ext cx="974104" cy="966248"/>
          </a:xfrm>
          <a:prstGeom prst="rect">
            <a:avLst/>
          </a:prstGeom>
        </p:spPr>
      </p:pic>
    </p:spTree>
    <p:extLst>
      <p:ext uri="{BB962C8B-B14F-4D97-AF65-F5344CB8AC3E}">
        <p14:creationId xmlns:p14="http://schemas.microsoft.com/office/powerpoint/2010/main" val="2974167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FFB9843-AE5A-3294-8C10-6907D3D8EE2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C6C2F-2519-56E6-6990-BBC5EDABA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2AF891CC-F759-7B29-460A-62EC4C4DE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BF81F775-CD42-BC8C-3CD1-FA44E74A7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BA494C74-2089-CDF0-1EE7-FEC74570B9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1BD19DD6-CECE-E4D9-4D99-8E0BA988D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67B4205F-6A01-9EBE-DCD2-A9231EF35F3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Financial Analysis - BMY</a:t>
            </a:r>
          </a:p>
        </p:txBody>
      </p:sp>
      <p:sp>
        <p:nvSpPr>
          <p:cNvPr id="7" name="TextBox 6">
            <a:extLst>
              <a:ext uri="{FF2B5EF4-FFF2-40B4-BE49-F238E27FC236}">
                <a16:creationId xmlns:a16="http://schemas.microsoft.com/office/drawing/2014/main" id="{547DFA82-1352-55D4-CC26-C2F661F9D2B4}"/>
              </a:ext>
            </a:extLst>
          </p:cNvPr>
          <p:cNvSpPr txBox="1"/>
          <p:nvPr/>
        </p:nvSpPr>
        <p:spPr>
          <a:xfrm>
            <a:off x="457331" y="1830633"/>
            <a:ext cx="11248926" cy="33547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2200" b="1"/>
              <a:t>Net Sales </a:t>
            </a:r>
            <a:r>
              <a:rPr lang="en-US" sz="2200"/>
              <a:t>predicted to</a:t>
            </a:r>
            <a:r>
              <a:rPr lang="en-US" sz="2200" b="1"/>
              <a:t> </a:t>
            </a:r>
            <a:r>
              <a:rPr lang="en-US" sz="2200" u="sng"/>
              <a:t>decrease </a:t>
            </a:r>
            <a:r>
              <a:rPr lang="en-US" sz="2200"/>
              <a:t>steadily by around 5% </a:t>
            </a:r>
            <a:endParaRPr lang="en-US"/>
          </a:p>
          <a:p>
            <a:r>
              <a:rPr lang="en-US" sz="2200"/>
              <a:t>   next 3 years</a:t>
            </a:r>
            <a:endParaRPr lang="en-US"/>
          </a:p>
          <a:p>
            <a:pPr marL="228600" indent="-228600">
              <a:buFont typeface=""/>
              <a:buChar char="•"/>
            </a:pPr>
            <a:r>
              <a:rPr lang="en-US" sz="2200" b="1"/>
              <a:t>Net Income</a:t>
            </a:r>
            <a:r>
              <a:rPr lang="en-US" sz="2200"/>
              <a:t> projected to rebound from ($7,416) in 2024 </a:t>
            </a:r>
          </a:p>
          <a:p>
            <a:r>
              <a:rPr lang="en-US" sz="2200"/>
              <a:t>   to $12,615 by 2027</a:t>
            </a:r>
            <a:endParaRPr lang="en-US"/>
          </a:p>
          <a:p>
            <a:pPr marL="228600" indent="-228600">
              <a:buFont typeface=""/>
              <a:buChar char="•"/>
            </a:pPr>
            <a:r>
              <a:rPr lang="en-US" sz="2200"/>
              <a:t>Extremely Volatile earnings reports</a:t>
            </a:r>
          </a:p>
          <a:p>
            <a:pPr marL="228600" indent="-228600">
              <a:buFont typeface=""/>
              <a:buChar char="•"/>
            </a:pPr>
            <a:r>
              <a:rPr lang="en-US" sz="2200"/>
              <a:t>Consistently high </a:t>
            </a:r>
            <a:r>
              <a:rPr lang="en-US" sz="2200" b="1"/>
              <a:t>dividend yield</a:t>
            </a:r>
            <a:r>
              <a:rPr lang="en-US" sz="2200"/>
              <a:t>: currently 5.25%</a:t>
            </a:r>
            <a:endParaRPr lang="en-US"/>
          </a:p>
          <a:p>
            <a:pPr marL="228600" indent="-228600">
              <a:buFont typeface=""/>
              <a:buChar char="•"/>
            </a:pPr>
            <a:r>
              <a:rPr lang="en-US" sz="2200"/>
              <a:t>~20% of revenues invested into </a:t>
            </a:r>
            <a:r>
              <a:rPr lang="en-US" sz="2200" b="1"/>
              <a:t>R&amp;D </a:t>
            </a:r>
            <a:r>
              <a:rPr lang="en-US" sz="2200"/>
              <a:t>year over year</a:t>
            </a:r>
          </a:p>
          <a:p>
            <a:pPr marL="228600" indent="-228600">
              <a:buFont typeface=""/>
              <a:buChar char="•"/>
            </a:pPr>
            <a:r>
              <a:rPr lang="en-US" sz="2200"/>
              <a:t>Substantial debt, sufficient cash to cover short-term obligations</a:t>
            </a:r>
          </a:p>
          <a:p>
            <a:endParaRPr lang="en-US" sz="2200"/>
          </a:p>
          <a:p>
            <a:pPr marL="228600" indent="-228600">
              <a:buFont typeface=""/>
              <a:buChar char="•"/>
            </a:pPr>
            <a:endParaRPr lang="en-US" sz="1400"/>
          </a:p>
        </p:txBody>
      </p:sp>
      <p:pic>
        <p:nvPicPr>
          <p:cNvPr id="5" name="Picture 4" descr="A white sheet with numbers and red text&#10;&#10;AI-generated content may be incorrect.">
            <a:extLst>
              <a:ext uri="{FF2B5EF4-FFF2-40B4-BE49-F238E27FC236}">
                <a16:creationId xmlns:a16="http://schemas.microsoft.com/office/drawing/2014/main" id="{61B35456-1A50-E585-975B-7E87F3DAC8A0}"/>
              </a:ext>
            </a:extLst>
          </p:cNvPr>
          <p:cNvPicPr>
            <a:picLocks noChangeAspect="1"/>
          </p:cNvPicPr>
          <p:nvPr/>
        </p:nvPicPr>
        <p:blipFill>
          <a:blip r:embed="rId2"/>
          <a:stretch>
            <a:fillRect/>
          </a:stretch>
        </p:blipFill>
        <p:spPr>
          <a:xfrm>
            <a:off x="793422" y="4963444"/>
            <a:ext cx="9811732" cy="1597382"/>
          </a:xfrm>
          <a:prstGeom prst="rect">
            <a:avLst/>
          </a:prstGeom>
        </p:spPr>
      </p:pic>
      <p:pic>
        <p:nvPicPr>
          <p:cNvPr id="9" name="Picture 8" descr="A logo with purple hand and black text&#10;&#10;AI-generated content may be incorrect.">
            <a:extLst>
              <a:ext uri="{FF2B5EF4-FFF2-40B4-BE49-F238E27FC236}">
                <a16:creationId xmlns:a16="http://schemas.microsoft.com/office/drawing/2014/main" id="{462F9DBF-EF25-9E89-6BD3-525EFD566743}"/>
              </a:ext>
            </a:extLst>
          </p:cNvPr>
          <p:cNvPicPr>
            <a:picLocks noChangeAspect="1"/>
          </p:cNvPicPr>
          <p:nvPr/>
        </p:nvPicPr>
        <p:blipFill>
          <a:blip r:embed="rId3"/>
          <a:stretch>
            <a:fillRect/>
          </a:stretch>
        </p:blipFill>
        <p:spPr>
          <a:xfrm>
            <a:off x="-3928" y="-1"/>
            <a:ext cx="974104" cy="966248"/>
          </a:xfrm>
          <a:prstGeom prst="rect">
            <a:avLst/>
          </a:prstGeom>
        </p:spPr>
      </p:pic>
    </p:spTree>
    <p:extLst>
      <p:ext uri="{BB962C8B-B14F-4D97-AF65-F5344CB8AC3E}">
        <p14:creationId xmlns:p14="http://schemas.microsoft.com/office/powerpoint/2010/main" val="39755394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42F585C-0563-3A01-E7B4-8D9E73EE480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0B144C-C73D-D491-2020-EF9B1AA69A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2A25B5E5-3CBF-0D89-4481-0EEB34BC9D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E69C7D3-5FBB-4591-0F6B-8DE5EABA7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2745D39B-32AE-CB4D-1F49-89ED534CE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53FBCD35-809B-4C8A-F1BA-C81D60263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DBAF1449-6949-75E1-123B-12170CC839B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Valuation Analysis - BMY</a:t>
            </a:r>
            <a:endParaRPr lang="en-US"/>
          </a:p>
        </p:txBody>
      </p:sp>
      <p:sp>
        <p:nvSpPr>
          <p:cNvPr id="5" name="Content Placeholder 4">
            <a:extLst>
              <a:ext uri="{FF2B5EF4-FFF2-40B4-BE49-F238E27FC236}">
                <a16:creationId xmlns:a16="http://schemas.microsoft.com/office/drawing/2014/main" id="{86896B07-61D9-AD2B-9377-6AE7F99D4D1D}"/>
              </a:ext>
            </a:extLst>
          </p:cNvPr>
          <p:cNvSpPr>
            <a:spLocks noGrp="1"/>
          </p:cNvSpPr>
          <p:nvPr>
            <p:ph idx="1"/>
          </p:nvPr>
        </p:nvSpPr>
        <p:spPr/>
        <p:txBody>
          <a:bodyPr vert="horz" lIns="91440" tIns="45720" rIns="91440" bIns="45720" rtlCol="0" anchor="t">
            <a:normAutofit/>
          </a:bodyPr>
          <a:lstStyle/>
          <a:p>
            <a:r>
              <a:rPr lang="en-US" sz="1800" b="1"/>
              <a:t>Undervalued </a:t>
            </a:r>
            <a:r>
              <a:rPr lang="en-US" sz="1800"/>
              <a:t>when reviewing P/E, P/S and P/EBITDA</a:t>
            </a:r>
          </a:p>
          <a:p>
            <a:r>
              <a:rPr lang="en-US" sz="1800"/>
              <a:t>Historical context: P/E is down ~27% from historical average</a:t>
            </a:r>
          </a:p>
          <a:p>
            <a:r>
              <a:rPr lang="en-US" sz="1800"/>
              <a:t>Comparison to industry competitors: P/CF and P/S trail the competition</a:t>
            </a:r>
          </a:p>
          <a:p>
            <a:r>
              <a:rPr lang="en-US" sz="1800"/>
              <a:t>Recent blows from economic performance, lawsuits, and trial failures</a:t>
            </a:r>
          </a:p>
          <a:p>
            <a:r>
              <a:rPr lang="en-US" sz="1800"/>
              <a:t>Lackluster earnings potential, but low multiples compared to historical and peers, restabilizing financials, and positive macroeconomic conditions for growth</a:t>
            </a:r>
          </a:p>
          <a:p>
            <a:r>
              <a:rPr lang="en-US" sz="1800"/>
              <a:t>Price target of $56.12 </a:t>
            </a:r>
          </a:p>
          <a:p>
            <a:pPr lvl="1">
              <a:buFont typeface="Courier New" panose="020B0604020202020204" pitchFamily="34" charset="0"/>
              <a:buChar char="o"/>
            </a:pPr>
            <a:r>
              <a:rPr lang="en-US" sz="1400"/>
              <a:t>a higher discount rate (due to perceived risk), of 9.5%, and low Terminal FCF Growth rate, of 1.0%, due to poor economic outlook and other factors</a:t>
            </a:r>
            <a:endParaRPr lang="en-US"/>
          </a:p>
          <a:p>
            <a:pPr lvl="1">
              <a:buFont typeface="Courier New" panose="020B0604020202020204" pitchFamily="34" charset="0"/>
              <a:buChar char="o"/>
            </a:pPr>
            <a:endParaRPr lang="en-US" sz="1400"/>
          </a:p>
          <a:p>
            <a:endParaRPr lang="en-US" sz="1800"/>
          </a:p>
        </p:txBody>
      </p:sp>
      <p:pic>
        <p:nvPicPr>
          <p:cNvPr id="4" name="Picture 3" descr="A table with numbers and letters&#10;&#10;AI-generated content may be incorrect.">
            <a:extLst>
              <a:ext uri="{FF2B5EF4-FFF2-40B4-BE49-F238E27FC236}">
                <a16:creationId xmlns:a16="http://schemas.microsoft.com/office/drawing/2014/main" id="{C330C222-ADEC-CDA7-71DC-28B481120D2D}"/>
              </a:ext>
            </a:extLst>
          </p:cNvPr>
          <p:cNvPicPr>
            <a:picLocks noChangeAspect="1"/>
          </p:cNvPicPr>
          <p:nvPr/>
        </p:nvPicPr>
        <p:blipFill>
          <a:blip r:embed="rId2"/>
          <a:stretch>
            <a:fillRect/>
          </a:stretch>
        </p:blipFill>
        <p:spPr>
          <a:xfrm>
            <a:off x="6970531" y="4867275"/>
            <a:ext cx="5069657" cy="1703306"/>
          </a:xfrm>
          <a:prstGeom prst="rect">
            <a:avLst/>
          </a:prstGeom>
        </p:spPr>
      </p:pic>
      <p:pic>
        <p:nvPicPr>
          <p:cNvPr id="7" name="Picture 6" descr="A close-up of a table&#10;&#10;AI-generated content may be incorrect.">
            <a:extLst>
              <a:ext uri="{FF2B5EF4-FFF2-40B4-BE49-F238E27FC236}">
                <a16:creationId xmlns:a16="http://schemas.microsoft.com/office/drawing/2014/main" id="{B2F1CAAD-F3AA-5D5D-88ED-BCDD41777020}"/>
              </a:ext>
            </a:extLst>
          </p:cNvPr>
          <p:cNvPicPr>
            <a:picLocks noChangeAspect="1"/>
          </p:cNvPicPr>
          <p:nvPr/>
        </p:nvPicPr>
        <p:blipFill>
          <a:blip r:embed="rId3"/>
          <a:stretch>
            <a:fillRect/>
          </a:stretch>
        </p:blipFill>
        <p:spPr>
          <a:xfrm>
            <a:off x="385615" y="5648129"/>
            <a:ext cx="6204605" cy="919310"/>
          </a:xfrm>
          <a:prstGeom prst="rect">
            <a:avLst/>
          </a:prstGeom>
        </p:spPr>
      </p:pic>
      <p:pic>
        <p:nvPicPr>
          <p:cNvPr id="9" name="Picture 8" descr="A close-up of a sign&#10;&#10;AI-generated content may be incorrect.">
            <a:extLst>
              <a:ext uri="{FF2B5EF4-FFF2-40B4-BE49-F238E27FC236}">
                <a16:creationId xmlns:a16="http://schemas.microsoft.com/office/drawing/2014/main" id="{CA5FBFFA-6313-19F4-503D-DADCC2946C98}"/>
              </a:ext>
            </a:extLst>
          </p:cNvPr>
          <p:cNvPicPr>
            <a:picLocks noChangeAspect="1"/>
          </p:cNvPicPr>
          <p:nvPr/>
        </p:nvPicPr>
        <p:blipFill>
          <a:blip r:embed="rId4"/>
          <a:stretch>
            <a:fillRect/>
          </a:stretch>
        </p:blipFill>
        <p:spPr>
          <a:xfrm>
            <a:off x="385419" y="4865116"/>
            <a:ext cx="4005410" cy="664785"/>
          </a:xfrm>
          <a:prstGeom prst="rect">
            <a:avLst/>
          </a:prstGeom>
        </p:spPr>
      </p:pic>
      <p:pic>
        <p:nvPicPr>
          <p:cNvPr id="13" name="Picture 12" descr="A logo with purple hand and black text&#10;&#10;AI-generated content may be incorrect.">
            <a:extLst>
              <a:ext uri="{FF2B5EF4-FFF2-40B4-BE49-F238E27FC236}">
                <a16:creationId xmlns:a16="http://schemas.microsoft.com/office/drawing/2014/main" id="{AA7B2DE0-D4E2-BD84-9935-D64815DA6FC7}"/>
              </a:ext>
            </a:extLst>
          </p:cNvPr>
          <p:cNvPicPr>
            <a:picLocks noChangeAspect="1"/>
          </p:cNvPicPr>
          <p:nvPr/>
        </p:nvPicPr>
        <p:blipFill>
          <a:blip r:embed="rId5"/>
          <a:stretch>
            <a:fillRect/>
          </a:stretch>
        </p:blipFill>
        <p:spPr>
          <a:xfrm>
            <a:off x="-3928" y="-1"/>
            <a:ext cx="974104" cy="966248"/>
          </a:xfrm>
          <a:prstGeom prst="rect">
            <a:avLst/>
          </a:prstGeom>
        </p:spPr>
      </p:pic>
    </p:spTree>
    <p:extLst>
      <p:ext uri="{BB962C8B-B14F-4D97-AF65-F5344CB8AC3E}">
        <p14:creationId xmlns:p14="http://schemas.microsoft.com/office/powerpoint/2010/main" val="1724252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A498BC-1ADF-4118-D5B2-33779864061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A4D30FF-4940-A777-1C01-898B8DD9F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A145CF6D-662A-256A-6EAF-2158A74265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34823EA0-B107-270F-75E0-4FE883C314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A967CA47-648B-2400-7F95-9FB127E79B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8A898324-F3F7-4BD0-4116-DCE2BB470B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0C43A377-1EB4-F01E-FC42-9AE68D50DD55}"/>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Business Analysis - ZBH</a:t>
            </a:r>
          </a:p>
        </p:txBody>
      </p:sp>
      <p:sp>
        <p:nvSpPr>
          <p:cNvPr id="3" name="Content Placeholder 2">
            <a:extLst>
              <a:ext uri="{FF2B5EF4-FFF2-40B4-BE49-F238E27FC236}">
                <a16:creationId xmlns:a16="http://schemas.microsoft.com/office/drawing/2014/main" id="{6D8810BD-AD89-D77E-BE6F-1B4AAE4436B6}"/>
              </a:ext>
            </a:extLst>
          </p:cNvPr>
          <p:cNvSpPr>
            <a:spLocks noGrp="1"/>
          </p:cNvSpPr>
          <p:nvPr>
            <p:ph idx="1"/>
          </p:nvPr>
        </p:nvSpPr>
        <p:spPr>
          <a:xfrm>
            <a:off x="458373" y="3101397"/>
            <a:ext cx="5074727" cy="3175354"/>
          </a:xfrm>
        </p:spPr>
        <p:txBody>
          <a:bodyPr anchor="ctr">
            <a:normAutofit fontScale="85000" lnSpcReduction="20000"/>
          </a:bodyPr>
          <a:lstStyle/>
          <a:p>
            <a:pPr marL="0" indent="0">
              <a:buNone/>
            </a:pPr>
            <a:r>
              <a:rPr lang="en-US" sz="1800" b="1"/>
              <a:t>Operate in 3 main categories</a:t>
            </a:r>
            <a:endParaRPr lang="en-US" sz="1800"/>
          </a:p>
          <a:p>
            <a:pPr lvl="1">
              <a:buFont typeface="Calibri" panose="020B0604020202020204" pitchFamily="34" charset="0"/>
              <a:buChar char="-"/>
            </a:pPr>
            <a:r>
              <a:rPr lang="en-US" sz="1800"/>
              <a:t>Knee implants (41.3% of revenue)</a:t>
            </a:r>
          </a:p>
          <a:p>
            <a:pPr lvl="1">
              <a:buFont typeface="Calibri" panose="020B0604020202020204" pitchFamily="34" charset="0"/>
              <a:buChar char="-"/>
            </a:pPr>
            <a:r>
              <a:rPr lang="en-US" sz="1800"/>
              <a:t>Hip implants (26% of revenue)</a:t>
            </a:r>
          </a:p>
          <a:p>
            <a:pPr lvl="1">
              <a:buFont typeface="Calibri" panose="020B0604020202020204" pitchFamily="34" charset="0"/>
              <a:buChar char="-"/>
            </a:pPr>
            <a:r>
              <a:rPr lang="en-US" sz="1800">
                <a:latin typeface="Aptos"/>
                <a:cs typeface="Arial"/>
              </a:rPr>
              <a:t>Sports Medicine (24.3%)</a:t>
            </a:r>
          </a:p>
          <a:p>
            <a:pPr lvl="1">
              <a:buFont typeface="Calibri" panose="020B0604020202020204" pitchFamily="34" charset="0"/>
              <a:buChar char="-"/>
            </a:pPr>
            <a:r>
              <a:rPr lang="en-US" sz="1800">
                <a:latin typeface="Aptos"/>
                <a:cs typeface="Arial"/>
              </a:rPr>
              <a:t>Other (8.3%)</a:t>
            </a:r>
          </a:p>
          <a:p>
            <a:pPr marL="457200" lvl="1" indent="0">
              <a:buNone/>
            </a:pPr>
            <a:endParaRPr lang="en-US" sz="1800">
              <a:latin typeface="Aptos"/>
              <a:cs typeface="Arial"/>
            </a:endParaRPr>
          </a:p>
          <a:p>
            <a:pPr marL="457200" lvl="1" indent="0">
              <a:buNone/>
            </a:pPr>
            <a:r>
              <a:rPr lang="en-US" sz="1800" b="1">
                <a:latin typeface="Aptos"/>
                <a:cs typeface="Arial"/>
              </a:rPr>
              <a:t>Number 1 in the world in both hip</a:t>
            </a:r>
            <a:endParaRPr lang="en-US" sz="1800"/>
          </a:p>
          <a:p>
            <a:pPr marL="457200" lvl="1" indent="0">
              <a:buNone/>
            </a:pPr>
            <a:r>
              <a:rPr lang="en-US" sz="1800" b="1">
                <a:latin typeface="Aptos"/>
                <a:cs typeface="Arial"/>
              </a:rPr>
              <a:t>and knee implants</a:t>
            </a:r>
          </a:p>
          <a:p>
            <a:pPr marL="457200" lvl="1" indent="0">
              <a:buNone/>
            </a:pPr>
            <a:endParaRPr lang="en-US" sz="1800" b="1">
              <a:latin typeface="Aptos"/>
              <a:cs typeface="Arial"/>
            </a:endParaRPr>
          </a:p>
          <a:p>
            <a:pPr marL="457200" lvl="1" indent="0">
              <a:buNone/>
            </a:pPr>
            <a:r>
              <a:rPr lang="en-US" sz="1800" b="1">
                <a:latin typeface="Aptos"/>
                <a:cs typeface="Arial"/>
              </a:rPr>
              <a:t>Prominent Worldwide</a:t>
            </a:r>
          </a:p>
          <a:p>
            <a:pPr marL="742950" lvl="1" indent="-285750">
              <a:buFont typeface="Calibri" panose="020B0604020202020204" pitchFamily="34" charset="0"/>
              <a:buChar char="-"/>
            </a:pPr>
            <a:r>
              <a:rPr lang="en-US" sz="1800">
                <a:latin typeface="Aptos"/>
                <a:cs typeface="Arial"/>
              </a:rPr>
              <a:t>$4.8 billion in net sales in Americas (62.4%)</a:t>
            </a:r>
          </a:p>
          <a:p>
            <a:pPr marL="742950" lvl="1" indent="-285750">
              <a:buFont typeface="Calibri" panose="020B0604020202020204" pitchFamily="34" charset="0"/>
              <a:buChar char="-"/>
            </a:pPr>
            <a:r>
              <a:rPr lang="en-US" sz="1800">
                <a:latin typeface="Aptos"/>
                <a:cs typeface="Arial"/>
              </a:rPr>
              <a:t>$1.7 billion in net sales in EMEA (22%)</a:t>
            </a:r>
          </a:p>
          <a:p>
            <a:pPr marL="742950" lvl="1" indent="-285750">
              <a:buFont typeface="Calibri" panose="020B0604020202020204" pitchFamily="34" charset="0"/>
              <a:buChar char="-"/>
            </a:pPr>
            <a:r>
              <a:rPr lang="en-US" sz="1800">
                <a:latin typeface="Aptos"/>
                <a:cs typeface="Arial"/>
              </a:rPr>
              <a:t>$1.2 billion in net sales in Asia Pacific (15.6%)</a:t>
            </a:r>
            <a:br>
              <a:rPr lang="en-US" sz="1800">
                <a:latin typeface="Aptos"/>
                <a:cs typeface="Arial"/>
              </a:rPr>
            </a:br>
            <a:endParaRPr lang="en-US" sz="1800">
              <a:latin typeface="Aptos"/>
              <a:cs typeface="Arial"/>
            </a:endParaRPr>
          </a:p>
          <a:p>
            <a:pPr marL="457200" lvl="1" indent="0">
              <a:buNone/>
            </a:pPr>
            <a:endParaRPr lang="en-US" sz="1800" b="1">
              <a:latin typeface="Aptos"/>
              <a:cs typeface="Arial"/>
            </a:endParaRPr>
          </a:p>
          <a:p>
            <a:pPr marL="742950" lvl="1" indent="-285750">
              <a:buFont typeface="Calibri" panose="020B0604020202020204" pitchFamily="34" charset="0"/>
              <a:buChar char="-"/>
            </a:pPr>
            <a:endParaRPr lang="en-US" sz="1800" b="1">
              <a:latin typeface="Aptos"/>
              <a:cs typeface="Arial"/>
            </a:endParaRPr>
          </a:p>
          <a:p>
            <a:pPr marL="742950" lvl="1" indent="-285750">
              <a:buFont typeface="Calibri" panose="020B0604020202020204" pitchFamily="34" charset="0"/>
              <a:buChar char="-"/>
            </a:pPr>
            <a:endParaRPr lang="en-US" sz="1800" b="1">
              <a:latin typeface="Aptos"/>
              <a:cs typeface="Arial"/>
            </a:endParaRPr>
          </a:p>
          <a:p>
            <a:pPr lvl="1">
              <a:buFont typeface="Calibri" panose="020B0604020202020204" pitchFamily="34" charset="0"/>
              <a:buChar char="-"/>
            </a:pPr>
            <a:endParaRPr lang="en-US" sz="1600">
              <a:latin typeface="Arial"/>
              <a:cs typeface="Arial"/>
            </a:endParaRPr>
          </a:p>
          <a:p>
            <a:pPr lvl="1">
              <a:buFont typeface="Calibri" panose="020B0604020202020204" pitchFamily="34" charset="0"/>
              <a:buChar char="-"/>
            </a:pPr>
            <a:endParaRPr lang="en-US" sz="1600" b="1">
              <a:latin typeface="Arial"/>
              <a:cs typeface="Arial"/>
            </a:endParaRPr>
          </a:p>
          <a:p>
            <a:pPr lvl="1">
              <a:buFont typeface="Calibri" panose="020B0604020202020204" pitchFamily="34" charset="0"/>
              <a:buChar char="-"/>
            </a:pPr>
            <a:endParaRPr lang="en-US" sz="1600" b="1">
              <a:latin typeface="Arial"/>
              <a:cs typeface="Arial"/>
            </a:endParaRPr>
          </a:p>
          <a:p>
            <a:pPr lvl="2">
              <a:buFont typeface="Wingdings" panose="020B0604020202020204" pitchFamily="34" charset="0"/>
              <a:buChar char="§"/>
            </a:pPr>
            <a:endParaRPr lang="en-US" sz="1200">
              <a:latin typeface="Arial"/>
              <a:cs typeface="Arial"/>
            </a:endParaRPr>
          </a:p>
          <a:p>
            <a:pPr>
              <a:buFont typeface="Courier New" panose="020B0604020202020204" pitchFamily="34" charset="0"/>
              <a:buChar char="o"/>
            </a:pPr>
            <a:endParaRPr lang="en-US" sz="2000">
              <a:latin typeface="Arial"/>
              <a:cs typeface="Arial"/>
            </a:endParaRPr>
          </a:p>
          <a:p>
            <a:pPr>
              <a:buFont typeface="Courier New" panose="020B0604020202020204" pitchFamily="34" charset="0"/>
              <a:buChar char="o"/>
            </a:pPr>
            <a:endParaRPr lang="en-US" sz="2000">
              <a:latin typeface="Arial"/>
              <a:cs typeface="Arial"/>
            </a:endParaRPr>
          </a:p>
          <a:p>
            <a:pPr>
              <a:buFont typeface="Courier New" panose="020B0604020202020204" pitchFamily="34" charset="0"/>
              <a:buChar char="o"/>
            </a:pPr>
            <a:endParaRPr lang="en-US" sz="2000">
              <a:latin typeface="Arial"/>
              <a:cs typeface="Arial"/>
            </a:endParaRPr>
          </a:p>
          <a:p>
            <a:pPr>
              <a:buFont typeface="Courier New" panose="020B0604020202020204" pitchFamily="34" charset="0"/>
              <a:buChar char="o"/>
            </a:pPr>
            <a:endParaRPr lang="en-US" sz="2000">
              <a:latin typeface="Aptos" panose="02110004020202020204"/>
              <a:cs typeface="Arial"/>
            </a:endParaRPr>
          </a:p>
        </p:txBody>
      </p:sp>
      <p:sp>
        <p:nvSpPr>
          <p:cNvPr id="4" name="TextBox 3">
            <a:extLst>
              <a:ext uri="{FF2B5EF4-FFF2-40B4-BE49-F238E27FC236}">
                <a16:creationId xmlns:a16="http://schemas.microsoft.com/office/drawing/2014/main" id="{8B0F9713-1153-B5F4-B79C-F4FE3864001F}"/>
              </a:ext>
            </a:extLst>
          </p:cNvPr>
          <p:cNvSpPr txBox="1"/>
          <p:nvPr/>
        </p:nvSpPr>
        <p:spPr>
          <a:xfrm>
            <a:off x="5523271" y="1733043"/>
            <a:ext cx="6512934"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ourier New"/>
              <a:buChar char="o"/>
            </a:pPr>
            <a:r>
              <a:rPr lang="en-US" b="1"/>
              <a:t>Growth Drivers</a:t>
            </a:r>
            <a:endParaRPr lang="en-US"/>
          </a:p>
          <a:p>
            <a:pPr marL="685800" lvl="2" indent="-228600">
              <a:buFont typeface="Wingdings"/>
              <a:buChar char="§"/>
            </a:pPr>
            <a:r>
              <a:rPr lang="en-US"/>
              <a:t>Introducing 50+ new products over the next 3 years</a:t>
            </a:r>
          </a:p>
          <a:p>
            <a:pPr marL="685800" lvl="2" indent="-228600">
              <a:buFont typeface="Wingdings"/>
              <a:buChar char="§"/>
            </a:pPr>
            <a:r>
              <a:rPr lang="en-US"/>
              <a:t>Expansion in ROSA robotics (anatomic and reverse replacements).</a:t>
            </a:r>
          </a:p>
          <a:p>
            <a:pPr marL="742950" lvl="2" indent="-285750">
              <a:buFont typeface="Wingdings"/>
              <a:buChar char="§"/>
            </a:pPr>
            <a:r>
              <a:rPr lang="en-US"/>
              <a:t>Now offers a full surgical navigation suite</a:t>
            </a:r>
          </a:p>
          <a:p>
            <a:pPr marL="228600" indent="-228600">
              <a:buFont typeface="Courier New"/>
              <a:buChar char="o"/>
            </a:pPr>
            <a:r>
              <a:rPr lang="en-US" b="1"/>
              <a:t>Risks:</a:t>
            </a:r>
          </a:p>
          <a:p>
            <a:pPr marL="685800" lvl="2" indent="-228600">
              <a:buFont typeface="Wingdings"/>
              <a:buChar char="§"/>
            </a:pPr>
            <a:r>
              <a:rPr lang="en-US"/>
              <a:t>Intense market competition with companies like Medtronic and Stryker.</a:t>
            </a:r>
          </a:p>
          <a:p>
            <a:pPr marL="685800" lvl="2" indent="-228600">
              <a:buFont typeface="Wingdings"/>
              <a:buChar char="§"/>
            </a:pPr>
            <a:r>
              <a:rPr lang="en-US"/>
              <a:t>Extremely high product concentration (~2/3 of sales in hip and knee implants)</a:t>
            </a:r>
          </a:p>
          <a:p>
            <a:pPr marL="685800" lvl="2" indent="-228600">
              <a:buFont typeface="Wingdings"/>
              <a:buChar char="§"/>
            </a:pPr>
            <a:r>
              <a:rPr lang="en-US"/>
              <a:t>Regulatory and pricing pressures globally.</a:t>
            </a:r>
          </a:p>
          <a:p>
            <a:pPr marL="228600" indent="-228600">
              <a:buFont typeface="Courier New"/>
              <a:buChar char="o"/>
            </a:pPr>
            <a:r>
              <a:rPr lang="en-US" b="1"/>
              <a:t>Recent Strategic Actions:</a:t>
            </a:r>
          </a:p>
          <a:p>
            <a:pPr marL="685800" lvl="2" indent="-228600">
              <a:buFont typeface="Wingdings"/>
              <a:buChar char="§"/>
            </a:pPr>
            <a:r>
              <a:rPr lang="en-US"/>
              <a:t>Paragon acquisition ($1.1 billion). Adds foot and ankle implants to S.E.T. portfolio.</a:t>
            </a:r>
          </a:p>
          <a:p>
            <a:pPr marL="685800" lvl="2" indent="-228600">
              <a:buFont typeface="Wingdings"/>
              <a:buChar char="§"/>
            </a:pPr>
            <a:r>
              <a:rPr lang="en-US"/>
              <a:t>Monogram technologies acquisition ($177 million). Integrates semi and fully autonomous robotic surgery.</a:t>
            </a:r>
          </a:p>
        </p:txBody>
      </p:sp>
    </p:spTree>
    <p:extLst>
      <p:ext uri="{BB962C8B-B14F-4D97-AF65-F5344CB8AC3E}">
        <p14:creationId xmlns:p14="http://schemas.microsoft.com/office/powerpoint/2010/main" val="1428559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FA93BF6-9900-0057-CB5B-19DE17E54BB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E3EEE2C-6D61-DB9E-5563-FE62904201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AB3554AD-7679-1751-6BB8-F79B64D34F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557689D9-84FF-E1BB-CC3C-85D8E721F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4DE8C763-77CC-0048-1F97-08C2E69715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116DC0F6-B573-ADE9-7471-9E7FE42D3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AD30F82-24F5-45B4-4B99-F1B0521023E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Financial Analysis - ZBH</a:t>
            </a:r>
          </a:p>
        </p:txBody>
      </p:sp>
      <p:graphicFrame>
        <p:nvGraphicFramePr>
          <p:cNvPr id="6" name="Table 5">
            <a:extLst>
              <a:ext uri="{FF2B5EF4-FFF2-40B4-BE49-F238E27FC236}">
                <a16:creationId xmlns:a16="http://schemas.microsoft.com/office/drawing/2014/main" id="{BDD8FD8F-0883-037C-94E2-3643E47CA45D}"/>
              </a:ext>
            </a:extLst>
          </p:cNvPr>
          <p:cNvGraphicFramePr>
            <a:graphicFrameLocks noGrp="1"/>
          </p:cNvGraphicFramePr>
          <p:nvPr>
            <p:extLst>
              <p:ext uri="{D42A27DB-BD31-4B8C-83A1-F6EECF244321}">
                <p14:modId xmlns:p14="http://schemas.microsoft.com/office/powerpoint/2010/main" val="1310622629"/>
              </p:ext>
            </p:extLst>
          </p:nvPr>
        </p:nvGraphicFramePr>
        <p:xfrm>
          <a:off x="728869" y="1711739"/>
          <a:ext cx="9976720" cy="3230880"/>
        </p:xfrm>
        <a:graphic>
          <a:graphicData uri="http://schemas.openxmlformats.org/drawingml/2006/table">
            <a:tbl>
              <a:tblPr bandRow="1">
                <a:tableStyleId>{5C22544A-7EE6-4342-B048-85BDC9FD1C3A}</a:tableStyleId>
              </a:tblPr>
              <a:tblGrid>
                <a:gridCol w="2494180">
                  <a:extLst>
                    <a:ext uri="{9D8B030D-6E8A-4147-A177-3AD203B41FA5}">
                      <a16:colId xmlns:a16="http://schemas.microsoft.com/office/drawing/2014/main" val="773024501"/>
                    </a:ext>
                  </a:extLst>
                </a:gridCol>
                <a:gridCol w="2494180">
                  <a:extLst>
                    <a:ext uri="{9D8B030D-6E8A-4147-A177-3AD203B41FA5}">
                      <a16:colId xmlns:a16="http://schemas.microsoft.com/office/drawing/2014/main" val="2280788796"/>
                    </a:ext>
                  </a:extLst>
                </a:gridCol>
                <a:gridCol w="2494180">
                  <a:extLst>
                    <a:ext uri="{9D8B030D-6E8A-4147-A177-3AD203B41FA5}">
                      <a16:colId xmlns:a16="http://schemas.microsoft.com/office/drawing/2014/main" val="3639139174"/>
                    </a:ext>
                  </a:extLst>
                </a:gridCol>
                <a:gridCol w="2494180">
                  <a:extLst>
                    <a:ext uri="{9D8B030D-6E8A-4147-A177-3AD203B41FA5}">
                      <a16:colId xmlns:a16="http://schemas.microsoft.com/office/drawing/2014/main" val="3480586357"/>
                    </a:ext>
                  </a:extLst>
                </a:gridCol>
              </a:tblGrid>
              <a:tr h="220063">
                <a:tc>
                  <a:txBody>
                    <a:bodyPr/>
                    <a:lstStyle/>
                    <a:p>
                      <a:pPr>
                        <a:buNone/>
                      </a:pPr>
                      <a:r>
                        <a:rPr lang="en-US" sz="1400"/>
                        <a:t>Metric</a:t>
                      </a:r>
                    </a:p>
                  </a:txBody>
                  <a:tcPr anchor="ctr">
                    <a:lnL>
                      <a:noFill/>
                    </a:lnL>
                    <a:lnR>
                      <a:noFill/>
                    </a:lnR>
                    <a:lnT>
                      <a:noFill/>
                    </a:lnT>
                    <a:lnB>
                      <a:noFill/>
                    </a:lnB>
                    <a:noFill/>
                  </a:tcPr>
                </a:tc>
                <a:tc>
                  <a:txBody>
                    <a:bodyPr/>
                    <a:lstStyle/>
                    <a:p>
                      <a:pPr>
                        <a:buNone/>
                      </a:pPr>
                      <a:r>
                        <a:rPr lang="en-US" sz="1400"/>
                        <a:t>JNJ (2024)</a:t>
                      </a:r>
                    </a:p>
                  </a:txBody>
                  <a:tcPr anchor="ctr">
                    <a:lnL>
                      <a:noFill/>
                    </a:lnL>
                    <a:lnR>
                      <a:noFill/>
                    </a:lnR>
                    <a:lnT>
                      <a:noFill/>
                    </a:lnT>
                    <a:lnB>
                      <a:noFill/>
                    </a:lnB>
                    <a:noFill/>
                  </a:tcPr>
                </a:tc>
                <a:tc>
                  <a:txBody>
                    <a:bodyPr/>
                    <a:lstStyle/>
                    <a:p>
                      <a:pPr>
                        <a:buNone/>
                      </a:pPr>
                      <a:r>
                        <a:rPr lang="en-US" sz="1400"/>
                        <a:t>Healthcare Peer Avg</a:t>
                      </a:r>
                    </a:p>
                  </a:txBody>
                  <a:tcPr anchor="ctr">
                    <a:lnL>
                      <a:noFill/>
                    </a:lnL>
                    <a:lnR>
                      <a:noFill/>
                    </a:lnR>
                    <a:lnT>
                      <a:noFill/>
                    </a:lnT>
                    <a:lnB>
                      <a:noFill/>
                    </a:lnB>
                    <a:noFill/>
                  </a:tcPr>
                </a:tc>
                <a:tc>
                  <a:txBody>
                    <a:bodyPr/>
                    <a:lstStyle/>
                    <a:p>
                      <a:pPr>
                        <a:buNone/>
                      </a:pPr>
                      <a:r>
                        <a:rPr lang="en-US" sz="1400"/>
                        <a:t>Comment</a:t>
                      </a:r>
                    </a:p>
                  </a:txBody>
                  <a:tcPr anchor="ctr">
                    <a:lnL>
                      <a:noFill/>
                    </a:lnL>
                    <a:lnR>
                      <a:noFill/>
                    </a:lnR>
                    <a:lnT>
                      <a:noFill/>
                    </a:lnT>
                    <a:lnB>
                      <a:noFill/>
                    </a:lnB>
                    <a:noFill/>
                  </a:tcPr>
                </a:tc>
                <a:extLst>
                  <a:ext uri="{0D108BD9-81ED-4DB2-BD59-A6C34878D82A}">
                    <a16:rowId xmlns:a16="http://schemas.microsoft.com/office/drawing/2014/main" val="182360275"/>
                  </a:ext>
                </a:extLst>
              </a:tr>
              <a:tr h="383335">
                <a:tc>
                  <a:txBody>
                    <a:bodyPr/>
                    <a:lstStyle/>
                    <a:p>
                      <a:pPr>
                        <a:buNone/>
                      </a:pPr>
                      <a:r>
                        <a:rPr lang="en-US" sz="1400" b="1"/>
                        <a:t>Net Profit Margin</a:t>
                      </a:r>
                      <a:endParaRPr lang="en-US" sz="1400"/>
                    </a:p>
                  </a:txBody>
                  <a:tcPr anchor="ctr">
                    <a:lnL>
                      <a:noFill/>
                    </a:lnL>
                    <a:lnR>
                      <a:noFill/>
                    </a:lnR>
                    <a:lnT>
                      <a:noFill/>
                    </a:lnT>
                    <a:lnB>
                      <a:noFill/>
                    </a:lnB>
                    <a:noFill/>
                  </a:tcPr>
                </a:tc>
                <a:tc>
                  <a:txBody>
                    <a:bodyPr/>
                    <a:lstStyle/>
                    <a:p>
                      <a:pPr>
                        <a:buNone/>
                      </a:pPr>
                      <a:r>
                        <a:rPr lang="en-US" sz="1400"/>
                        <a:t>~11.8%</a:t>
                      </a:r>
                    </a:p>
                  </a:txBody>
                  <a:tcPr anchor="ctr">
                    <a:lnL>
                      <a:noFill/>
                    </a:lnL>
                    <a:lnR>
                      <a:noFill/>
                    </a:lnR>
                    <a:lnT>
                      <a:noFill/>
                    </a:lnT>
                    <a:lnB>
                      <a:noFill/>
                    </a:lnB>
                    <a:noFill/>
                  </a:tcPr>
                </a:tc>
                <a:tc>
                  <a:txBody>
                    <a:bodyPr/>
                    <a:lstStyle/>
                    <a:p>
                      <a:pPr>
                        <a:buNone/>
                      </a:pPr>
                      <a:r>
                        <a:rPr lang="en-US" sz="1400"/>
                        <a:t>~18-20%</a:t>
                      </a:r>
                    </a:p>
                  </a:txBody>
                  <a:tcPr anchor="ctr">
                    <a:lnL>
                      <a:noFill/>
                    </a:lnL>
                    <a:lnR>
                      <a:noFill/>
                    </a:lnR>
                    <a:lnT>
                      <a:noFill/>
                    </a:lnT>
                    <a:lnB>
                      <a:noFill/>
                    </a:lnB>
                    <a:noFill/>
                  </a:tcPr>
                </a:tc>
                <a:tc>
                  <a:txBody>
                    <a:bodyPr/>
                    <a:lstStyle/>
                    <a:p>
                      <a:pPr>
                        <a:buNone/>
                      </a:pPr>
                      <a:r>
                        <a:rPr lang="en-US" sz="1400"/>
                        <a:t>Inferior margins due to Pharma segment dominance (not involved in pharma)</a:t>
                      </a:r>
                    </a:p>
                  </a:txBody>
                  <a:tcPr anchor="ctr">
                    <a:lnL>
                      <a:noFill/>
                    </a:lnL>
                    <a:lnR>
                      <a:noFill/>
                    </a:lnR>
                    <a:lnT>
                      <a:noFill/>
                    </a:lnT>
                    <a:lnB>
                      <a:noFill/>
                    </a:lnB>
                    <a:noFill/>
                  </a:tcPr>
                </a:tc>
                <a:extLst>
                  <a:ext uri="{0D108BD9-81ED-4DB2-BD59-A6C34878D82A}">
                    <a16:rowId xmlns:a16="http://schemas.microsoft.com/office/drawing/2014/main" val="2359765696"/>
                  </a:ext>
                </a:extLst>
              </a:tr>
              <a:tr h="383335">
                <a:tc>
                  <a:txBody>
                    <a:bodyPr/>
                    <a:lstStyle/>
                    <a:p>
                      <a:pPr>
                        <a:buNone/>
                      </a:pPr>
                      <a:r>
                        <a:rPr lang="en-US" sz="1400" b="1"/>
                        <a:t>Asset Turnover</a:t>
                      </a:r>
                      <a:endParaRPr lang="en-US" sz="1400"/>
                    </a:p>
                  </a:txBody>
                  <a:tcPr anchor="ctr">
                    <a:lnL>
                      <a:noFill/>
                    </a:lnL>
                    <a:lnR>
                      <a:noFill/>
                    </a:lnR>
                    <a:lnT>
                      <a:noFill/>
                    </a:lnT>
                    <a:lnB>
                      <a:noFill/>
                    </a:lnB>
                    <a:noFill/>
                  </a:tcPr>
                </a:tc>
                <a:tc>
                  <a:txBody>
                    <a:bodyPr/>
                    <a:lstStyle/>
                    <a:p>
                      <a:pPr>
                        <a:buNone/>
                      </a:pPr>
                      <a:r>
                        <a:rPr lang="en-US" sz="1400"/>
                        <a:t>~0.35x</a:t>
                      </a:r>
                    </a:p>
                  </a:txBody>
                  <a:tcPr anchor="ctr">
                    <a:lnL>
                      <a:noFill/>
                    </a:lnL>
                    <a:lnR>
                      <a:noFill/>
                    </a:lnR>
                    <a:lnT>
                      <a:noFill/>
                    </a:lnT>
                    <a:lnB>
                      <a:noFill/>
                    </a:lnB>
                    <a:noFill/>
                  </a:tcPr>
                </a:tc>
                <a:tc>
                  <a:txBody>
                    <a:bodyPr/>
                    <a:lstStyle/>
                    <a:p>
                      <a:pPr>
                        <a:buNone/>
                      </a:pPr>
                      <a:r>
                        <a:rPr lang="en-US" sz="1400"/>
                        <a:t>~0.6x</a:t>
                      </a:r>
                    </a:p>
                  </a:txBody>
                  <a:tcPr anchor="ctr">
                    <a:lnL>
                      <a:noFill/>
                    </a:lnL>
                    <a:lnR>
                      <a:noFill/>
                    </a:lnR>
                    <a:lnT>
                      <a:noFill/>
                    </a:lnT>
                    <a:lnB>
                      <a:noFill/>
                    </a:lnB>
                    <a:noFill/>
                  </a:tcPr>
                </a:tc>
                <a:tc>
                  <a:txBody>
                    <a:bodyPr/>
                    <a:lstStyle/>
                    <a:p>
                      <a:pPr>
                        <a:buNone/>
                      </a:pPr>
                      <a:r>
                        <a:rPr lang="en-US" sz="1400"/>
                        <a:t>Significantly lower due to large R&amp;D base and cash reserves (normal for capital intensive medical device companies)</a:t>
                      </a:r>
                    </a:p>
                  </a:txBody>
                  <a:tcPr anchor="ctr">
                    <a:lnL>
                      <a:noFill/>
                    </a:lnL>
                    <a:lnR>
                      <a:noFill/>
                    </a:lnR>
                    <a:lnT>
                      <a:noFill/>
                    </a:lnT>
                    <a:lnB>
                      <a:noFill/>
                    </a:lnB>
                    <a:noFill/>
                  </a:tcPr>
                </a:tc>
                <a:extLst>
                  <a:ext uri="{0D108BD9-81ED-4DB2-BD59-A6C34878D82A}">
                    <a16:rowId xmlns:a16="http://schemas.microsoft.com/office/drawing/2014/main" val="377111568"/>
                  </a:ext>
                </a:extLst>
              </a:tr>
              <a:tr h="383335">
                <a:tc>
                  <a:txBody>
                    <a:bodyPr/>
                    <a:lstStyle/>
                    <a:p>
                      <a:pPr>
                        <a:buNone/>
                      </a:pPr>
                      <a:r>
                        <a:rPr lang="en-US" sz="1400" b="1"/>
                        <a:t>Equity Multiplier</a:t>
                      </a:r>
                      <a:endParaRPr lang="en-US" sz="1400"/>
                    </a:p>
                  </a:txBody>
                  <a:tcPr anchor="ctr">
                    <a:lnL>
                      <a:noFill/>
                    </a:lnL>
                    <a:lnR>
                      <a:noFill/>
                    </a:lnR>
                    <a:lnT>
                      <a:noFill/>
                    </a:lnT>
                    <a:lnB>
                      <a:noFill/>
                    </a:lnB>
                    <a:noFill/>
                  </a:tcPr>
                </a:tc>
                <a:tc>
                  <a:txBody>
                    <a:bodyPr/>
                    <a:lstStyle/>
                    <a:p>
                      <a:pPr>
                        <a:buNone/>
                      </a:pPr>
                      <a:r>
                        <a:rPr lang="en-US" sz="1400"/>
                        <a:t>~1.75x</a:t>
                      </a:r>
                    </a:p>
                  </a:txBody>
                  <a:tcPr anchor="ctr">
                    <a:lnL>
                      <a:noFill/>
                    </a:lnL>
                    <a:lnR>
                      <a:noFill/>
                    </a:lnR>
                    <a:lnT>
                      <a:noFill/>
                    </a:lnT>
                    <a:lnB>
                      <a:noFill/>
                    </a:lnB>
                    <a:noFill/>
                  </a:tcPr>
                </a:tc>
                <a:tc>
                  <a:txBody>
                    <a:bodyPr/>
                    <a:lstStyle/>
                    <a:p>
                      <a:pPr>
                        <a:buNone/>
                      </a:pPr>
                      <a:r>
                        <a:rPr lang="en-US" sz="1400"/>
                        <a:t>~2.5x</a:t>
                      </a:r>
                    </a:p>
                  </a:txBody>
                  <a:tcPr anchor="ctr">
                    <a:lnL>
                      <a:noFill/>
                    </a:lnL>
                    <a:lnR>
                      <a:noFill/>
                    </a:lnR>
                    <a:lnT>
                      <a:noFill/>
                    </a:lnT>
                    <a:lnB>
                      <a:noFill/>
                    </a:lnB>
                    <a:noFill/>
                  </a:tcPr>
                </a:tc>
                <a:tc>
                  <a:txBody>
                    <a:bodyPr/>
                    <a:lstStyle/>
                    <a:p>
                      <a:pPr>
                        <a:buNone/>
                      </a:pPr>
                      <a:r>
                        <a:rPr lang="en-US" sz="1400"/>
                        <a:t>Conservative leverage strategy</a:t>
                      </a:r>
                    </a:p>
                  </a:txBody>
                  <a:tcPr anchor="ctr">
                    <a:lnL>
                      <a:noFill/>
                    </a:lnL>
                    <a:lnR>
                      <a:noFill/>
                    </a:lnR>
                    <a:lnT>
                      <a:noFill/>
                    </a:lnT>
                    <a:lnB>
                      <a:noFill/>
                    </a:lnB>
                    <a:noFill/>
                  </a:tcPr>
                </a:tc>
                <a:extLst>
                  <a:ext uri="{0D108BD9-81ED-4DB2-BD59-A6C34878D82A}">
                    <a16:rowId xmlns:a16="http://schemas.microsoft.com/office/drawing/2014/main" val="924772554"/>
                  </a:ext>
                </a:extLst>
              </a:tr>
              <a:tr h="383335">
                <a:tc>
                  <a:txBody>
                    <a:bodyPr/>
                    <a:lstStyle/>
                    <a:p>
                      <a:pPr>
                        <a:buNone/>
                      </a:pPr>
                      <a:r>
                        <a:rPr lang="en-US" sz="1400" b="1"/>
                        <a:t>ROE</a:t>
                      </a:r>
                      <a:endParaRPr lang="en-US" sz="1400"/>
                    </a:p>
                  </a:txBody>
                  <a:tcPr anchor="ctr">
                    <a:lnL>
                      <a:noFill/>
                    </a:lnL>
                    <a:lnR>
                      <a:noFill/>
                    </a:lnR>
                    <a:lnT>
                      <a:noFill/>
                    </a:lnT>
                    <a:lnB>
                      <a:noFill/>
                    </a:lnB>
                    <a:noFill/>
                  </a:tcPr>
                </a:tc>
                <a:tc>
                  <a:txBody>
                    <a:bodyPr/>
                    <a:lstStyle/>
                    <a:p>
                      <a:pPr>
                        <a:buNone/>
                      </a:pPr>
                      <a:r>
                        <a:rPr lang="en-US" sz="1400"/>
                        <a:t>~7.3%</a:t>
                      </a:r>
                    </a:p>
                  </a:txBody>
                  <a:tcPr anchor="ctr">
                    <a:lnL>
                      <a:noFill/>
                    </a:lnL>
                    <a:lnR>
                      <a:noFill/>
                    </a:lnR>
                    <a:lnT>
                      <a:noFill/>
                    </a:lnT>
                    <a:lnB>
                      <a:noFill/>
                    </a:lnB>
                    <a:noFill/>
                  </a:tcPr>
                </a:tc>
                <a:tc>
                  <a:txBody>
                    <a:bodyPr/>
                    <a:lstStyle/>
                    <a:p>
                      <a:pPr>
                        <a:buNone/>
                      </a:pPr>
                      <a:r>
                        <a:rPr lang="en-US" sz="1400"/>
                        <a:t>~20%</a:t>
                      </a:r>
                    </a:p>
                  </a:txBody>
                  <a:tcPr anchor="ctr">
                    <a:lnL>
                      <a:noFill/>
                    </a:lnL>
                    <a:lnR>
                      <a:noFill/>
                    </a:lnR>
                    <a:lnT>
                      <a:noFill/>
                    </a:lnT>
                    <a:lnB>
                      <a:noFill/>
                    </a:lnB>
                    <a:noFill/>
                  </a:tcPr>
                </a:tc>
                <a:tc>
                  <a:txBody>
                    <a:bodyPr/>
                    <a:lstStyle/>
                    <a:p>
                      <a:pPr>
                        <a:buNone/>
                      </a:pPr>
                      <a:r>
                        <a:rPr lang="en-US" sz="1400"/>
                        <a:t> Weak ROE driven by leverage, not margins</a:t>
                      </a:r>
                    </a:p>
                  </a:txBody>
                  <a:tcPr anchor="ctr">
                    <a:lnL>
                      <a:noFill/>
                    </a:lnL>
                    <a:lnR>
                      <a:noFill/>
                    </a:lnR>
                    <a:lnT>
                      <a:noFill/>
                    </a:lnT>
                    <a:lnB>
                      <a:noFill/>
                    </a:lnB>
                    <a:noFill/>
                  </a:tcPr>
                </a:tc>
                <a:extLst>
                  <a:ext uri="{0D108BD9-81ED-4DB2-BD59-A6C34878D82A}">
                    <a16:rowId xmlns:a16="http://schemas.microsoft.com/office/drawing/2014/main" val="188860122"/>
                  </a:ext>
                </a:extLst>
              </a:tr>
            </a:tbl>
          </a:graphicData>
        </a:graphic>
      </p:graphicFrame>
      <p:sp>
        <p:nvSpPr>
          <p:cNvPr id="7" name="TextBox 6">
            <a:extLst>
              <a:ext uri="{FF2B5EF4-FFF2-40B4-BE49-F238E27FC236}">
                <a16:creationId xmlns:a16="http://schemas.microsoft.com/office/drawing/2014/main" id="{8F3C12D9-5B91-2517-E637-BB39606579D4}"/>
              </a:ext>
            </a:extLst>
          </p:cNvPr>
          <p:cNvSpPr txBox="1"/>
          <p:nvPr/>
        </p:nvSpPr>
        <p:spPr>
          <a:xfrm>
            <a:off x="732736" y="4734241"/>
            <a:ext cx="835052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1400" b="1"/>
              <a:t>Operating Margin:</a:t>
            </a:r>
            <a:r>
              <a:rPr lang="en-US" sz="1400"/>
              <a:t> ~17% — In the 2nd quartile of large-cap healthcare companies</a:t>
            </a:r>
          </a:p>
          <a:p>
            <a:pPr marL="228600" indent="-228600">
              <a:buFont typeface=""/>
              <a:buChar char="•"/>
            </a:pPr>
            <a:r>
              <a:rPr lang="en-US" sz="1400" b="1"/>
              <a:t>Free Cash Flow Yield:</a:t>
            </a:r>
            <a:r>
              <a:rPr lang="en-US" sz="1400"/>
              <a:t> ~7.3% — robust cash generation supports dividend and buybacks.</a:t>
            </a:r>
          </a:p>
          <a:p>
            <a:pPr marL="228600" indent="-228600">
              <a:buFont typeface=""/>
              <a:buChar char="•"/>
            </a:pPr>
            <a:r>
              <a:rPr lang="en-US" sz="1400" b="1"/>
              <a:t>Net Debt/EBITDA:</a:t>
            </a:r>
            <a:r>
              <a:rPr lang="en-US" sz="1400"/>
              <a:t> ~3.2x — higher leverage and relatively aggressive vs. sector avg ~2.0x.</a:t>
            </a:r>
          </a:p>
          <a:p>
            <a:pPr marL="228600" indent="-228600">
              <a:buFont typeface=""/>
              <a:buChar char="•"/>
            </a:pPr>
            <a:r>
              <a:rPr lang="en-US" sz="1400" b="1"/>
              <a:t>Dividend Yield:</a:t>
            </a:r>
            <a:r>
              <a:rPr lang="en-US" sz="1400"/>
              <a:t> ~1.03%, relatively lower yield compared to most (~3%)</a:t>
            </a:r>
          </a:p>
        </p:txBody>
      </p:sp>
    </p:spTree>
    <p:extLst>
      <p:ext uri="{BB962C8B-B14F-4D97-AF65-F5344CB8AC3E}">
        <p14:creationId xmlns:p14="http://schemas.microsoft.com/office/powerpoint/2010/main" val="23841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E9E947-19BE-DBE8-0563-0ED3717B1A1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8A1DDC-1790-1C32-E5AB-E8ED25B087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FDD5608A-68C6-4A38-90C6-77DEE81F5D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28E3A14E-04DE-4EF8-0DA4-DDD3D4440E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9FC13CD2-644B-C468-A728-8CA3894020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00B6D26D-343D-06D6-C642-46918D3CD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0944F8E-51F4-A543-7B6F-044B7681C050}"/>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Valuation Analysis - ZBH</a:t>
            </a:r>
          </a:p>
        </p:txBody>
      </p:sp>
      <p:pic>
        <p:nvPicPr>
          <p:cNvPr id="7" name="Content Placeholder 6" descr="A table with numbers and symbols&#10;&#10;AI-generated content may be incorrect.">
            <a:extLst>
              <a:ext uri="{FF2B5EF4-FFF2-40B4-BE49-F238E27FC236}">
                <a16:creationId xmlns:a16="http://schemas.microsoft.com/office/drawing/2014/main" id="{82A963D3-DD48-9C65-1012-93A3C35CF8A3}"/>
              </a:ext>
            </a:extLst>
          </p:cNvPr>
          <p:cNvPicPr>
            <a:picLocks noGrp="1" noChangeAspect="1"/>
          </p:cNvPicPr>
          <p:nvPr>
            <p:ph idx="1"/>
          </p:nvPr>
        </p:nvPicPr>
        <p:blipFill>
          <a:blip r:embed="rId2"/>
          <a:stretch>
            <a:fillRect/>
          </a:stretch>
        </p:blipFill>
        <p:spPr>
          <a:xfrm>
            <a:off x="6195391" y="5008368"/>
            <a:ext cx="5068957" cy="1552892"/>
          </a:xfrm>
          <a:prstGeom prst="rect">
            <a:avLst/>
          </a:prstGeom>
        </p:spPr>
      </p:pic>
      <p:pic>
        <p:nvPicPr>
          <p:cNvPr id="9" name="Picture 8" descr="A table with numbers and text&#10;&#10;AI-generated content may be incorrect.">
            <a:extLst>
              <a:ext uri="{FF2B5EF4-FFF2-40B4-BE49-F238E27FC236}">
                <a16:creationId xmlns:a16="http://schemas.microsoft.com/office/drawing/2014/main" id="{B1DC63E1-315D-0584-237D-DD5B3291708E}"/>
              </a:ext>
            </a:extLst>
          </p:cNvPr>
          <p:cNvPicPr>
            <a:picLocks noChangeAspect="1"/>
          </p:cNvPicPr>
          <p:nvPr/>
        </p:nvPicPr>
        <p:blipFill>
          <a:blip r:embed="rId3"/>
          <a:stretch>
            <a:fillRect/>
          </a:stretch>
        </p:blipFill>
        <p:spPr>
          <a:xfrm>
            <a:off x="175038" y="5329997"/>
            <a:ext cx="5756966" cy="913572"/>
          </a:xfrm>
          <a:prstGeom prst="rect">
            <a:avLst/>
          </a:prstGeom>
        </p:spPr>
      </p:pic>
      <p:sp>
        <p:nvSpPr>
          <p:cNvPr id="15" name="TextBox 14">
            <a:extLst>
              <a:ext uri="{FF2B5EF4-FFF2-40B4-BE49-F238E27FC236}">
                <a16:creationId xmlns:a16="http://schemas.microsoft.com/office/drawing/2014/main" id="{14431D9F-FD99-74AD-7E6A-C04B8A37AB19}"/>
              </a:ext>
            </a:extLst>
          </p:cNvPr>
          <p:cNvSpPr txBox="1"/>
          <p:nvPr/>
        </p:nvSpPr>
        <p:spPr>
          <a:xfrm>
            <a:off x="855675" y="2194394"/>
            <a:ext cx="10408879" cy="36933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alibri"/>
              <a:buChar char="-"/>
            </a:pPr>
            <a:r>
              <a:rPr lang="en-US" b="1"/>
              <a:t>Undervalued </a:t>
            </a:r>
            <a:r>
              <a:rPr lang="en-US"/>
              <a:t>when reviewing P/E, P/B, and P/S ratios</a:t>
            </a:r>
          </a:p>
          <a:p>
            <a:pPr marL="285750" indent="-285750">
              <a:buFont typeface="Calibri"/>
              <a:buChar char="-"/>
            </a:pPr>
            <a:r>
              <a:rPr lang="en-US"/>
              <a:t>Each ratio is </a:t>
            </a:r>
            <a:r>
              <a:rPr lang="en-US" b="1"/>
              <a:t>down </a:t>
            </a:r>
            <a:r>
              <a:rPr lang="en-US"/>
              <a:t>anywhere from </a:t>
            </a:r>
            <a:r>
              <a:rPr lang="en-US" b="1"/>
              <a:t>20-50%</a:t>
            </a:r>
            <a:r>
              <a:rPr lang="en-US"/>
              <a:t> from historical averages</a:t>
            </a:r>
          </a:p>
          <a:p>
            <a:pPr marL="285750" indent="-285750">
              <a:buFont typeface="Calibri"/>
              <a:buChar char="-"/>
            </a:pPr>
            <a:r>
              <a:rPr lang="en-US" b="1"/>
              <a:t>Stryker</a:t>
            </a:r>
            <a:r>
              <a:rPr lang="en-US"/>
              <a:t> has begun taking big chunks out of ZBHs market caps in implants</a:t>
            </a:r>
          </a:p>
          <a:p>
            <a:pPr marL="285750" indent="-285750">
              <a:buFont typeface="Calibri"/>
              <a:buChar char="-"/>
            </a:pPr>
            <a:r>
              <a:rPr lang="en-US"/>
              <a:t>Sales are </a:t>
            </a:r>
            <a:r>
              <a:rPr lang="en-US" b="1"/>
              <a:t>increasing</a:t>
            </a:r>
            <a:r>
              <a:rPr lang="en-US"/>
              <a:t> very</a:t>
            </a:r>
            <a:r>
              <a:rPr lang="en-US" b="1"/>
              <a:t> marginally</a:t>
            </a:r>
            <a:r>
              <a:rPr lang="en-US"/>
              <a:t> (only </a:t>
            </a:r>
            <a:r>
              <a:rPr lang="en-US" b="1"/>
              <a:t>1-2%</a:t>
            </a:r>
            <a:r>
              <a:rPr lang="en-US"/>
              <a:t> per year)</a:t>
            </a:r>
          </a:p>
          <a:p>
            <a:pPr marL="285750" indent="-285750">
              <a:buFont typeface="Calibri"/>
              <a:buChar char="-"/>
            </a:pPr>
            <a:r>
              <a:rPr lang="en-US"/>
              <a:t>Stock is down </a:t>
            </a:r>
            <a:r>
              <a:rPr lang="en-US" b="1"/>
              <a:t>15%</a:t>
            </a:r>
            <a:r>
              <a:rPr lang="en-US"/>
              <a:t> in past year</a:t>
            </a:r>
          </a:p>
          <a:p>
            <a:pPr marL="285750" indent="-285750">
              <a:buFont typeface="Calibri"/>
              <a:buChar char="-"/>
            </a:pPr>
            <a:r>
              <a:rPr lang="en-US" b="1"/>
              <a:t>Bull Case:</a:t>
            </a:r>
            <a:r>
              <a:rPr lang="en-US"/>
              <a:t> Stock has potential </a:t>
            </a:r>
            <a:r>
              <a:rPr lang="en-US" b="1"/>
              <a:t>upside</a:t>
            </a:r>
            <a:r>
              <a:rPr lang="en-US"/>
              <a:t> if robotics integration </a:t>
            </a:r>
            <a:r>
              <a:rPr lang="en-US" b="1"/>
              <a:t>expands</a:t>
            </a:r>
            <a:r>
              <a:rPr lang="en-US"/>
              <a:t> margins and encourages </a:t>
            </a:r>
            <a:r>
              <a:rPr lang="en-US" b="1"/>
              <a:t>growth</a:t>
            </a:r>
          </a:p>
          <a:p>
            <a:pPr marL="285750" indent="-285750">
              <a:buFont typeface="Calibri"/>
              <a:buChar char="-"/>
            </a:pPr>
            <a:r>
              <a:rPr lang="en-US" b="1"/>
              <a:t>Bear Case: </a:t>
            </a:r>
            <a:r>
              <a:rPr lang="en-US"/>
              <a:t>If </a:t>
            </a:r>
            <a:r>
              <a:rPr lang="en-US" b="1"/>
              <a:t>macroeconomic pressures</a:t>
            </a:r>
            <a:r>
              <a:rPr lang="en-US"/>
              <a:t> continue to </a:t>
            </a:r>
            <a:r>
              <a:rPr lang="en-US" b="1"/>
              <a:t>intensify</a:t>
            </a:r>
            <a:r>
              <a:rPr lang="en-US"/>
              <a:t> and </a:t>
            </a:r>
            <a:r>
              <a:rPr lang="en-US" b="1"/>
              <a:t>integration</a:t>
            </a:r>
            <a:r>
              <a:rPr lang="en-US"/>
              <a:t> with recent acquisitions </a:t>
            </a:r>
            <a:r>
              <a:rPr lang="en-US" b="1"/>
              <a:t>do not go smoothly</a:t>
            </a:r>
            <a:r>
              <a:rPr lang="en-US"/>
              <a:t>, current ratios and </a:t>
            </a:r>
            <a:r>
              <a:rPr lang="en-US" b="1"/>
              <a:t>pricing </a:t>
            </a:r>
            <a:r>
              <a:rPr lang="en-US"/>
              <a:t>will likely stay the </a:t>
            </a:r>
            <a:r>
              <a:rPr lang="en-US" b="1"/>
              <a:t>same.</a:t>
            </a:r>
          </a:p>
          <a:p>
            <a:pPr marL="285750" indent="-285750">
              <a:buFont typeface="Calibri"/>
              <a:buChar char="-"/>
            </a:pPr>
            <a:endParaRPr lang="en-US"/>
          </a:p>
          <a:p>
            <a:pPr marL="285750" indent="-285750">
              <a:buFont typeface="Calibri"/>
              <a:buChar char="-"/>
            </a:pPr>
            <a:endParaRPr lang="en-US"/>
          </a:p>
          <a:p>
            <a:pPr marL="285750" indent="-285750">
              <a:buFont typeface="Calibri"/>
              <a:buChar char="-"/>
            </a:pPr>
            <a:endParaRPr lang="en-US"/>
          </a:p>
          <a:p>
            <a:pPr marL="285750" indent="-285750">
              <a:buFont typeface="Calibri"/>
              <a:buChar char="-"/>
            </a:pPr>
            <a:endParaRPr lang="en-US"/>
          </a:p>
        </p:txBody>
      </p:sp>
    </p:spTree>
    <p:extLst>
      <p:ext uri="{BB962C8B-B14F-4D97-AF65-F5344CB8AC3E}">
        <p14:creationId xmlns:p14="http://schemas.microsoft.com/office/powerpoint/2010/main" val="313501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174DB6-5DB8-28A8-92FD-99BC11960AE8}"/>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Overview – Weighting and Size of Sector  </a:t>
            </a:r>
          </a:p>
        </p:txBody>
      </p:sp>
      <p:sp>
        <p:nvSpPr>
          <p:cNvPr id="3" name="Content Placeholder 2">
            <a:extLst>
              <a:ext uri="{FF2B5EF4-FFF2-40B4-BE49-F238E27FC236}">
                <a16:creationId xmlns:a16="http://schemas.microsoft.com/office/drawing/2014/main" id="{CF034B9A-9489-D3A6-FB1B-7399B290F11F}"/>
              </a:ext>
            </a:extLst>
          </p:cNvPr>
          <p:cNvSpPr>
            <a:spLocks noGrp="1"/>
          </p:cNvSpPr>
          <p:nvPr>
            <p:ph idx="1"/>
          </p:nvPr>
        </p:nvSpPr>
        <p:spPr>
          <a:xfrm>
            <a:off x="660399" y="3169097"/>
            <a:ext cx="9724031" cy="3683358"/>
          </a:xfrm>
        </p:spPr>
        <p:txBody>
          <a:bodyPr anchor="ctr">
            <a:normAutofit/>
          </a:bodyPr>
          <a:lstStyle/>
          <a:p>
            <a:r>
              <a:rPr lang="en-US" sz="2000" b="1"/>
              <a:t>Reduce Weight to S&amp;P Weight</a:t>
            </a:r>
          </a:p>
          <a:p>
            <a:pPr lvl="1">
              <a:buFont typeface="Courier New" panose="020B0604020202020204" pitchFamily="34" charset="0"/>
              <a:buChar char="o"/>
            </a:pPr>
            <a:r>
              <a:rPr lang="en-US" sz="1600">
                <a:ea typeface="+mn-lt"/>
                <a:cs typeface="+mn-lt"/>
              </a:rPr>
              <a:t>Healthcare remains a defensive sector with inelastic demand, making it attractive amid economic uncertainty or potential slowdowns.</a:t>
            </a:r>
          </a:p>
          <a:p>
            <a:r>
              <a:rPr lang="en-US" sz="2000" b="1"/>
              <a:t>Risks</a:t>
            </a:r>
          </a:p>
          <a:p>
            <a:pPr lvl="1">
              <a:buFont typeface="Courier New" panose="020B0604020202020204" pitchFamily="34" charset="0"/>
              <a:buChar char="o"/>
            </a:pPr>
            <a:r>
              <a:rPr lang="en-US" sz="1600">
                <a:ea typeface="+mn-lt"/>
                <a:cs typeface="+mn-lt"/>
              </a:rPr>
              <a:t>Regulatory pricing pressures in the U.S. (e.g., IRA Drug Price Negotiations).</a:t>
            </a:r>
          </a:p>
          <a:p>
            <a:pPr lvl="1">
              <a:buFont typeface="Courier New" panose="020B0604020202020204" pitchFamily="34" charset="0"/>
              <a:buChar char="o"/>
            </a:pPr>
            <a:r>
              <a:rPr lang="en-US" sz="1600">
                <a:ea typeface="+mn-lt"/>
                <a:cs typeface="+mn-lt"/>
              </a:rPr>
              <a:t>Litigation risk for certain companies (e.g., opioid, talc cases).</a:t>
            </a:r>
          </a:p>
          <a:p>
            <a:pPr lvl="1">
              <a:buFont typeface="Courier New" panose="020B0604020202020204" pitchFamily="34" charset="0"/>
              <a:buChar char="o"/>
            </a:pPr>
            <a:r>
              <a:rPr lang="en-US" sz="1600">
                <a:ea typeface="+mn-lt"/>
                <a:cs typeface="+mn-lt"/>
              </a:rPr>
              <a:t>Macro factors like interest rates and global trade disruption</a:t>
            </a:r>
          </a:p>
          <a:p>
            <a:pPr lvl="1">
              <a:buFont typeface="Courier New" panose="020B0604020202020204" pitchFamily="34" charset="0"/>
              <a:buChar char="o"/>
            </a:pPr>
            <a:endParaRPr lang="en-US" sz="1600"/>
          </a:p>
          <a:p>
            <a:pPr lvl="1">
              <a:buFont typeface="Courier New" panose="020B0604020202020204" pitchFamily="34" charset="0"/>
              <a:buChar char="o"/>
            </a:pPr>
            <a:endParaRPr lang="en-US" sz="1600"/>
          </a:p>
        </p:txBody>
      </p:sp>
      <p:graphicFrame>
        <p:nvGraphicFramePr>
          <p:cNvPr id="6" name="Table 5">
            <a:extLst>
              <a:ext uri="{FF2B5EF4-FFF2-40B4-BE49-F238E27FC236}">
                <a16:creationId xmlns:a16="http://schemas.microsoft.com/office/drawing/2014/main" id="{3D024931-A659-4111-6225-7A5CD1F910F5}"/>
              </a:ext>
            </a:extLst>
          </p:cNvPr>
          <p:cNvGraphicFramePr>
            <a:graphicFrameLocks noGrp="1"/>
          </p:cNvGraphicFramePr>
          <p:nvPr>
            <p:extLst>
              <p:ext uri="{D42A27DB-BD31-4B8C-83A1-F6EECF244321}">
                <p14:modId xmlns:p14="http://schemas.microsoft.com/office/powerpoint/2010/main" val="2027089038"/>
              </p:ext>
            </p:extLst>
          </p:nvPr>
        </p:nvGraphicFramePr>
        <p:xfrm>
          <a:off x="495300" y="1739900"/>
          <a:ext cx="11496104" cy="1130136"/>
        </p:xfrm>
        <a:graphic>
          <a:graphicData uri="http://schemas.openxmlformats.org/drawingml/2006/table">
            <a:tbl>
              <a:tblPr firstRow="1" bandRow="1">
                <a:tableStyleId>{5C22544A-7EE6-4342-B048-85BDC9FD1C3A}</a:tableStyleId>
              </a:tblPr>
              <a:tblGrid>
                <a:gridCol w="5748052">
                  <a:extLst>
                    <a:ext uri="{9D8B030D-6E8A-4147-A177-3AD203B41FA5}">
                      <a16:colId xmlns:a16="http://schemas.microsoft.com/office/drawing/2014/main" val="248368357"/>
                    </a:ext>
                  </a:extLst>
                </a:gridCol>
                <a:gridCol w="5748052">
                  <a:extLst>
                    <a:ext uri="{9D8B030D-6E8A-4147-A177-3AD203B41FA5}">
                      <a16:colId xmlns:a16="http://schemas.microsoft.com/office/drawing/2014/main" val="1183953911"/>
                    </a:ext>
                  </a:extLst>
                </a:gridCol>
              </a:tblGrid>
              <a:tr h="376712">
                <a:tc>
                  <a:txBody>
                    <a:bodyPr/>
                    <a:lstStyle/>
                    <a:p>
                      <a:endParaRPr lang="en-US"/>
                    </a:p>
                  </a:txBody>
                  <a:tcPr/>
                </a:tc>
                <a:tc>
                  <a:txBody>
                    <a:bodyPr/>
                    <a:lstStyle/>
                    <a:p>
                      <a:r>
                        <a:rPr lang="en-US"/>
                        <a:t>Weight in Healthcare</a:t>
                      </a:r>
                    </a:p>
                  </a:txBody>
                  <a:tcPr/>
                </a:tc>
                <a:extLst>
                  <a:ext uri="{0D108BD9-81ED-4DB2-BD59-A6C34878D82A}">
                    <a16:rowId xmlns:a16="http://schemas.microsoft.com/office/drawing/2014/main" val="3104743228"/>
                  </a:ext>
                </a:extLst>
              </a:tr>
              <a:tr h="376712">
                <a:tc>
                  <a:txBody>
                    <a:bodyPr/>
                    <a:lstStyle/>
                    <a:p>
                      <a:r>
                        <a:rPr lang="en-US"/>
                        <a:t>S&amp;P 500 </a:t>
                      </a:r>
                    </a:p>
                  </a:txBody>
                  <a:tcPr/>
                </a:tc>
                <a:tc>
                  <a:txBody>
                    <a:bodyPr/>
                    <a:lstStyle/>
                    <a:p>
                      <a:r>
                        <a:rPr lang="en-US"/>
                        <a:t>9.31%</a:t>
                      </a:r>
                    </a:p>
                  </a:txBody>
                  <a:tcPr/>
                </a:tc>
                <a:extLst>
                  <a:ext uri="{0D108BD9-81ED-4DB2-BD59-A6C34878D82A}">
                    <a16:rowId xmlns:a16="http://schemas.microsoft.com/office/drawing/2014/main" val="134371006"/>
                  </a:ext>
                </a:extLst>
              </a:tr>
              <a:tr h="376712">
                <a:tc>
                  <a:txBody>
                    <a:bodyPr/>
                    <a:lstStyle/>
                    <a:p>
                      <a:r>
                        <a:rPr lang="en-US"/>
                        <a:t>SIM </a:t>
                      </a:r>
                    </a:p>
                  </a:txBody>
                  <a:tcPr/>
                </a:tc>
                <a:tc>
                  <a:txBody>
                    <a:bodyPr/>
                    <a:lstStyle/>
                    <a:p>
                      <a:r>
                        <a:rPr lang="en-US"/>
                        <a:t>10.07%</a:t>
                      </a:r>
                    </a:p>
                  </a:txBody>
                  <a:tcPr/>
                </a:tc>
                <a:extLst>
                  <a:ext uri="{0D108BD9-81ED-4DB2-BD59-A6C34878D82A}">
                    <a16:rowId xmlns:a16="http://schemas.microsoft.com/office/drawing/2014/main" val="3654433827"/>
                  </a:ext>
                </a:extLst>
              </a:tr>
            </a:tbl>
          </a:graphicData>
        </a:graphic>
      </p:graphicFrame>
      <p:sp>
        <p:nvSpPr>
          <p:cNvPr id="7" name="TextBox 6">
            <a:extLst>
              <a:ext uri="{FF2B5EF4-FFF2-40B4-BE49-F238E27FC236}">
                <a16:creationId xmlns:a16="http://schemas.microsoft.com/office/drawing/2014/main" id="{21D28018-0F53-8202-DFA4-7B5DA91D06CB}"/>
              </a:ext>
            </a:extLst>
          </p:cNvPr>
          <p:cNvSpPr txBox="1"/>
          <p:nvPr/>
        </p:nvSpPr>
        <p:spPr>
          <a:xfrm>
            <a:off x="6822831" y="2961053"/>
            <a:ext cx="6072553"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4th largest weight by sector (as of June 2025) in SIM</a:t>
            </a:r>
          </a:p>
          <a:p>
            <a:r>
              <a:rPr lang="en-US"/>
              <a:t>5th largest weight in S&amp;P 500</a:t>
            </a:r>
          </a:p>
          <a:p>
            <a:endParaRPr lang="en-US"/>
          </a:p>
        </p:txBody>
      </p:sp>
    </p:spTree>
    <p:extLst>
      <p:ext uri="{BB962C8B-B14F-4D97-AF65-F5344CB8AC3E}">
        <p14:creationId xmlns:p14="http://schemas.microsoft.com/office/powerpoint/2010/main" val="1334991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C21A74-1727-15FC-671F-E3CD59C446F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5EFB5B-04EE-387F-F2C3-39AC2F7668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D52A9E8A-B33A-3370-4709-1B9C208737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61F63F54-3380-5069-62A8-F1A2C8ED64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90BB41EA-B321-44D9-F278-8445E7CF0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12BA2580-26A5-C592-FBA7-335F806A3C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72296B0E-1164-5A0F-7B94-4F796E9DFD59}"/>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Recommendation</a:t>
            </a:r>
            <a:endParaRPr lang="en-US"/>
          </a:p>
        </p:txBody>
      </p:sp>
      <p:graphicFrame>
        <p:nvGraphicFramePr>
          <p:cNvPr id="4" name="Table 3">
            <a:extLst>
              <a:ext uri="{FF2B5EF4-FFF2-40B4-BE49-F238E27FC236}">
                <a16:creationId xmlns:a16="http://schemas.microsoft.com/office/drawing/2014/main" id="{5E109180-120A-77F5-04EC-D8946A168CF0}"/>
              </a:ext>
            </a:extLst>
          </p:cNvPr>
          <p:cNvGraphicFramePr>
            <a:graphicFrameLocks noGrp="1"/>
          </p:cNvGraphicFramePr>
          <p:nvPr>
            <p:extLst>
              <p:ext uri="{D42A27DB-BD31-4B8C-83A1-F6EECF244321}">
                <p14:modId xmlns:p14="http://schemas.microsoft.com/office/powerpoint/2010/main" val="919496954"/>
              </p:ext>
            </p:extLst>
          </p:nvPr>
        </p:nvGraphicFramePr>
        <p:xfrm>
          <a:off x="229676" y="1864924"/>
          <a:ext cx="11732644" cy="4698538"/>
        </p:xfrm>
        <a:graphic>
          <a:graphicData uri="http://schemas.openxmlformats.org/drawingml/2006/table">
            <a:tbl>
              <a:tblPr firstRow="1" bandRow="1">
                <a:tableStyleId>{8799B23B-EC83-4686-B30A-512413B5E67A}</a:tableStyleId>
              </a:tblPr>
              <a:tblGrid>
                <a:gridCol w="1430841">
                  <a:extLst>
                    <a:ext uri="{9D8B030D-6E8A-4147-A177-3AD203B41FA5}">
                      <a16:colId xmlns:a16="http://schemas.microsoft.com/office/drawing/2014/main" val="4071920126"/>
                    </a:ext>
                  </a:extLst>
                </a:gridCol>
                <a:gridCol w="1176413">
                  <a:extLst>
                    <a:ext uri="{9D8B030D-6E8A-4147-A177-3AD203B41FA5}">
                      <a16:colId xmlns:a16="http://schemas.microsoft.com/office/drawing/2014/main" val="1717915400"/>
                    </a:ext>
                  </a:extLst>
                </a:gridCol>
                <a:gridCol w="1303627">
                  <a:extLst>
                    <a:ext uri="{9D8B030D-6E8A-4147-A177-3AD203B41FA5}">
                      <a16:colId xmlns:a16="http://schemas.microsoft.com/office/drawing/2014/main" val="3067352508"/>
                    </a:ext>
                  </a:extLst>
                </a:gridCol>
                <a:gridCol w="1303627">
                  <a:extLst>
                    <a:ext uri="{9D8B030D-6E8A-4147-A177-3AD203B41FA5}">
                      <a16:colId xmlns:a16="http://schemas.microsoft.com/office/drawing/2014/main" val="6886590"/>
                    </a:ext>
                  </a:extLst>
                </a:gridCol>
                <a:gridCol w="1303627">
                  <a:extLst>
                    <a:ext uri="{9D8B030D-6E8A-4147-A177-3AD203B41FA5}">
                      <a16:colId xmlns:a16="http://schemas.microsoft.com/office/drawing/2014/main" val="2246846904"/>
                    </a:ext>
                  </a:extLst>
                </a:gridCol>
                <a:gridCol w="1445126">
                  <a:extLst>
                    <a:ext uri="{9D8B030D-6E8A-4147-A177-3AD203B41FA5}">
                      <a16:colId xmlns:a16="http://schemas.microsoft.com/office/drawing/2014/main" val="1077421266"/>
                    </a:ext>
                  </a:extLst>
                </a:gridCol>
                <a:gridCol w="1162129">
                  <a:extLst>
                    <a:ext uri="{9D8B030D-6E8A-4147-A177-3AD203B41FA5}">
                      <a16:colId xmlns:a16="http://schemas.microsoft.com/office/drawing/2014/main" val="3465746119"/>
                    </a:ext>
                  </a:extLst>
                </a:gridCol>
                <a:gridCol w="1303627">
                  <a:extLst>
                    <a:ext uri="{9D8B030D-6E8A-4147-A177-3AD203B41FA5}">
                      <a16:colId xmlns:a16="http://schemas.microsoft.com/office/drawing/2014/main" val="4244885874"/>
                    </a:ext>
                  </a:extLst>
                </a:gridCol>
                <a:gridCol w="1303627">
                  <a:extLst>
                    <a:ext uri="{9D8B030D-6E8A-4147-A177-3AD203B41FA5}">
                      <a16:colId xmlns:a16="http://schemas.microsoft.com/office/drawing/2014/main" val="1761281829"/>
                    </a:ext>
                  </a:extLst>
                </a:gridCol>
              </a:tblGrid>
              <a:tr h="583224">
                <a:tc>
                  <a:txBody>
                    <a:bodyPr/>
                    <a:lstStyle/>
                    <a:p>
                      <a:pPr lvl="0" algn="ctr">
                        <a:buNone/>
                      </a:pPr>
                      <a:r>
                        <a:rPr lang="en-US" sz="1200"/>
                        <a:t>Company</a:t>
                      </a:r>
                    </a:p>
                  </a:txBody>
                  <a:tcPr anchor="ctr"/>
                </a:tc>
                <a:tc>
                  <a:txBody>
                    <a:bodyPr/>
                    <a:lstStyle/>
                    <a:p>
                      <a:pPr algn="ctr"/>
                      <a:r>
                        <a:rPr lang="en-US" sz="1200"/>
                        <a:t>Ticker</a:t>
                      </a:r>
                    </a:p>
                  </a:txBody>
                  <a:tcPr anchor="ctr"/>
                </a:tc>
                <a:tc>
                  <a:txBody>
                    <a:bodyPr/>
                    <a:lstStyle/>
                    <a:p>
                      <a:pPr algn="ctr"/>
                      <a:r>
                        <a:rPr lang="en-US" sz="1200"/>
                        <a:t>Current Price</a:t>
                      </a:r>
                    </a:p>
                  </a:txBody>
                  <a:tcPr anchor="ctr"/>
                </a:tc>
                <a:tc>
                  <a:txBody>
                    <a:bodyPr/>
                    <a:lstStyle/>
                    <a:p>
                      <a:pPr algn="ctr"/>
                      <a:r>
                        <a:rPr lang="en-US" sz="1200"/>
                        <a:t>Target Price</a:t>
                      </a:r>
                    </a:p>
                  </a:txBody>
                  <a:tcPr anchor="ctr"/>
                </a:tc>
                <a:tc>
                  <a:txBody>
                    <a:bodyPr/>
                    <a:lstStyle/>
                    <a:p>
                      <a:pPr algn="ctr"/>
                      <a:r>
                        <a:rPr lang="en-US" sz="1200"/>
                        <a:t>Implied Premium</a:t>
                      </a:r>
                    </a:p>
                  </a:txBody>
                  <a:tcPr anchor="ctr"/>
                </a:tc>
                <a:tc>
                  <a:txBody>
                    <a:bodyPr/>
                    <a:lstStyle/>
                    <a:p>
                      <a:pPr algn="ctr"/>
                      <a:r>
                        <a:rPr lang="en-US" sz="1200"/>
                        <a:t>Recommendation</a:t>
                      </a:r>
                      <a:endParaRPr lang="en-US" sz="1050"/>
                    </a:p>
                  </a:txBody>
                  <a:tcPr anchor="ctr"/>
                </a:tc>
                <a:tc>
                  <a:txBody>
                    <a:bodyPr/>
                    <a:lstStyle/>
                    <a:p>
                      <a:pPr algn="ctr"/>
                      <a:r>
                        <a:rPr lang="en-US" sz="1200"/>
                        <a:t>SIM Weighting</a:t>
                      </a:r>
                    </a:p>
                  </a:txBody>
                  <a:tcPr anchor="ctr"/>
                </a:tc>
                <a:tc>
                  <a:txBody>
                    <a:bodyPr/>
                    <a:lstStyle/>
                    <a:p>
                      <a:pPr algn="ctr"/>
                      <a:r>
                        <a:rPr lang="en-US" sz="1200"/>
                        <a:t>Recommended Weighting</a:t>
                      </a:r>
                    </a:p>
                  </a:txBody>
                  <a:tcPr anchor="ctr"/>
                </a:tc>
                <a:tc>
                  <a:txBody>
                    <a:bodyPr/>
                    <a:lstStyle/>
                    <a:p>
                      <a:pPr algn="ctr"/>
                      <a:r>
                        <a:rPr lang="en-US" sz="1200"/>
                        <a:t>Change in BPS</a:t>
                      </a:r>
                    </a:p>
                  </a:txBody>
                  <a:tcPr anchor="ctr"/>
                </a:tc>
                <a:extLst>
                  <a:ext uri="{0D108BD9-81ED-4DB2-BD59-A6C34878D82A}">
                    <a16:rowId xmlns:a16="http://schemas.microsoft.com/office/drawing/2014/main" val="2963150020"/>
                  </a:ext>
                </a:extLst>
              </a:tr>
              <a:tr h="583224">
                <a:tc>
                  <a:txBody>
                    <a:bodyPr/>
                    <a:lstStyle/>
                    <a:p>
                      <a:pPr algn="ctr"/>
                      <a:r>
                        <a:rPr lang="en-US" sz="1600"/>
                        <a:t>UnitedHealth Group</a:t>
                      </a:r>
                    </a:p>
                  </a:txBody>
                  <a:tcPr anchor="ctr"/>
                </a:tc>
                <a:tc>
                  <a:txBody>
                    <a:bodyPr/>
                    <a:lstStyle/>
                    <a:p>
                      <a:pPr algn="ctr"/>
                      <a:r>
                        <a:rPr lang="en-US" sz="1600"/>
                        <a:t>UNH</a:t>
                      </a:r>
                    </a:p>
                  </a:txBody>
                  <a:tcPr anchor="ctr"/>
                </a:tc>
                <a:tc>
                  <a:txBody>
                    <a:bodyPr/>
                    <a:lstStyle/>
                    <a:p>
                      <a:pPr algn="ctr"/>
                      <a:r>
                        <a:rPr lang="en-US" sz="1600"/>
                        <a:t>282.14</a:t>
                      </a:r>
                    </a:p>
                  </a:txBody>
                  <a:tcPr anchor="ctr"/>
                </a:tc>
                <a:tc>
                  <a:txBody>
                    <a:bodyPr/>
                    <a:lstStyle/>
                    <a:p>
                      <a:pPr algn="ctr"/>
                      <a:r>
                        <a:rPr lang="en-US" sz="1600"/>
                        <a:t>353.41</a:t>
                      </a:r>
                    </a:p>
                  </a:txBody>
                  <a:tcPr anchor="ctr"/>
                </a:tc>
                <a:tc>
                  <a:txBody>
                    <a:bodyPr/>
                    <a:lstStyle/>
                    <a:p>
                      <a:pPr algn="ctr"/>
                      <a:r>
                        <a:rPr lang="en-US" sz="1600"/>
                        <a:t>2.1%</a:t>
                      </a:r>
                    </a:p>
                  </a:txBody>
                  <a:tcPr anchor="ctr"/>
                </a:tc>
                <a:tc>
                  <a:txBody>
                    <a:bodyPr/>
                    <a:lstStyle/>
                    <a:p>
                      <a:pPr algn="ctr"/>
                      <a:r>
                        <a:rPr lang="en-US" sz="1600"/>
                        <a:t>BUY</a:t>
                      </a:r>
                    </a:p>
                  </a:txBody>
                  <a:tcPr anchor="ctr"/>
                </a:tc>
                <a:tc>
                  <a:txBody>
                    <a:bodyPr/>
                    <a:lstStyle/>
                    <a:p>
                      <a:pPr algn="ctr"/>
                      <a:r>
                        <a:rPr lang="en-US" sz="1600"/>
                        <a:t>2.55%</a:t>
                      </a:r>
                    </a:p>
                  </a:txBody>
                  <a:tcPr anchor="ctr"/>
                </a:tc>
                <a:tc>
                  <a:txBody>
                    <a:bodyPr/>
                    <a:lstStyle/>
                    <a:p>
                      <a:pPr algn="ctr"/>
                      <a:r>
                        <a:rPr lang="en-US" sz="1600"/>
                        <a:t>3%</a:t>
                      </a:r>
                    </a:p>
                  </a:txBody>
                  <a:tcPr anchor="ctr"/>
                </a:tc>
                <a:tc>
                  <a:txBody>
                    <a:bodyPr/>
                    <a:lstStyle/>
                    <a:p>
                      <a:pPr algn="ctr"/>
                      <a:r>
                        <a:rPr lang="en-US" sz="1600"/>
                        <a:t>45</a:t>
                      </a:r>
                    </a:p>
                  </a:txBody>
                  <a:tcPr anchor="ctr"/>
                </a:tc>
                <a:extLst>
                  <a:ext uri="{0D108BD9-81ED-4DB2-BD59-A6C34878D82A}">
                    <a16:rowId xmlns:a16="http://schemas.microsoft.com/office/drawing/2014/main" val="567659433"/>
                  </a:ext>
                </a:extLst>
              </a:tr>
              <a:tr h="583224">
                <a:tc>
                  <a:txBody>
                    <a:bodyPr/>
                    <a:lstStyle/>
                    <a:p>
                      <a:pPr algn="ctr"/>
                      <a:r>
                        <a:rPr lang="en-US" sz="1600"/>
                        <a:t>Johnson &amp; Johnson</a:t>
                      </a:r>
                    </a:p>
                  </a:txBody>
                  <a:tcPr anchor="ctr"/>
                </a:tc>
                <a:tc>
                  <a:txBody>
                    <a:bodyPr/>
                    <a:lstStyle/>
                    <a:p>
                      <a:pPr algn="ctr"/>
                      <a:r>
                        <a:rPr lang="en-US" sz="1600"/>
                        <a:t>JNJ</a:t>
                      </a:r>
                    </a:p>
                  </a:txBody>
                  <a:tcPr anchor="ctr"/>
                </a:tc>
                <a:tc>
                  <a:txBody>
                    <a:bodyPr/>
                    <a:lstStyle/>
                    <a:p>
                      <a:pPr algn="ctr"/>
                      <a:r>
                        <a:rPr lang="en-US" sz="1600"/>
                        <a:t>164.36</a:t>
                      </a:r>
                    </a:p>
                  </a:txBody>
                  <a:tcPr anchor="ctr"/>
                </a:tc>
                <a:tc>
                  <a:txBody>
                    <a:bodyPr/>
                    <a:lstStyle/>
                    <a:p>
                      <a:pPr algn="ctr"/>
                      <a:r>
                        <a:rPr lang="en-US" sz="1600"/>
                        <a:t>169.18</a:t>
                      </a:r>
                    </a:p>
                  </a:txBody>
                  <a:tcPr anchor="ctr"/>
                </a:tc>
                <a:tc>
                  <a:txBody>
                    <a:bodyPr/>
                    <a:lstStyle/>
                    <a:p>
                      <a:pPr algn="ctr"/>
                      <a:r>
                        <a:rPr lang="en-US" sz="1600"/>
                        <a:t>3%</a:t>
                      </a:r>
                    </a:p>
                  </a:txBody>
                  <a:tcPr anchor="ctr"/>
                </a:tc>
                <a:tc>
                  <a:txBody>
                    <a:bodyPr/>
                    <a:lstStyle/>
                    <a:p>
                      <a:pPr lvl="0" algn="ctr">
                        <a:buNone/>
                      </a:pPr>
                      <a:r>
                        <a:rPr lang="en-US" sz="1600"/>
                        <a:t>SELL</a:t>
                      </a:r>
                      <a:endParaRPr lang="en-US" sz="2400"/>
                    </a:p>
                  </a:txBody>
                  <a:tcPr anchor="ctr"/>
                </a:tc>
                <a:tc>
                  <a:txBody>
                    <a:bodyPr/>
                    <a:lstStyle/>
                    <a:p>
                      <a:pPr lvl="0" algn="ctr">
                        <a:buNone/>
                      </a:pPr>
                      <a:r>
                        <a:rPr lang="en-US" sz="1600" kern="1200" noProof="0">
                          <a:solidFill>
                            <a:schemeClr val="tx1"/>
                          </a:solidFill>
                          <a:latin typeface="+mn-lt"/>
                          <a:ea typeface="+mn-ea"/>
                          <a:cs typeface="+mn-cs"/>
                        </a:rPr>
                        <a:t>1.53%</a:t>
                      </a:r>
                    </a:p>
                  </a:txBody>
                  <a:tcPr anchor="ctr"/>
                </a:tc>
                <a:tc>
                  <a:txBody>
                    <a:bodyPr/>
                    <a:lstStyle/>
                    <a:p>
                      <a:pPr algn="ctr"/>
                      <a:r>
                        <a:rPr lang="en-US" sz="1600"/>
                        <a:t>0%</a:t>
                      </a:r>
                    </a:p>
                  </a:txBody>
                  <a:tcPr anchor="ctr"/>
                </a:tc>
                <a:tc>
                  <a:txBody>
                    <a:bodyPr/>
                    <a:lstStyle/>
                    <a:p>
                      <a:pPr algn="ctr"/>
                      <a:r>
                        <a:rPr lang="en-US" sz="1600"/>
                        <a:t>-153</a:t>
                      </a:r>
                    </a:p>
                  </a:txBody>
                  <a:tcPr anchor="ctr"/>
                </a:tc>
                <a:extLst>
                  <a:ext uri="{0D108BD9-81ED-4DB2-BD59-A6C34878D82A}">
                    <a16:rowId xmlns:a16="http://schemas.microsoft.com/office/drawing/2014/main" val="3878407825"/>
                  </a:ext>
                </a:extLst>
              </a:tr>
              <a:tr h="583224">
                <a:tc>
                  <a:txBody>
                    <a:bodyPr/>
                    <a:lstStyle/>
                    <a:p>
                      <a:pPr algn="ctr"/>
                      <a:r>
                        <a:rPr lang="en-US" sz="1600"/>
                        <a:t>Medtronic PLC</a:t>
                      </a:r>
                    </a:p>
                  </a:txBody>
                  <a:tcPr anchor="ctr"/>
                </a:tc>
                <a:tc>
                  <a:txBody>
                    <a:bodyPr/>
                    <a:lstStyle/>
                    <a:p>
                      <a:pPr algn="ctr"/>
                      <a:r>
                        <a:rPr lang="en-US" sz="1600"/>
                        <a:t>MDT</a:t>
                      </a:r>
                    </a:p>
                  </a:txBody>
                  <a:tcPr anchor="ctr"/>
                </a:tc>
                <a:tc>
                  <a:txBody>
                    <a:bodyPr/>
                    <a:lstStyle/>
                    <a:p>
                      <a:pPr algn="ctr"/>
                      <a:r>
                        <a:rPr lang="en-US" sz="1600"/>
                        <a:t>90.14</a:t>
                      </a:r>
                    </a:p>
                  </a:txBody>
                  <a:tcPr anchor="ctr"/>
                </a:tc>
                <a:tc>
                  <a:txBody>
                    <a:bodyPr/>
                    <a:lstStyle/>
                    <a:p>
                      <a:pPr algn="ctr"/>
                      <a:r>
                        <a:rPr lang="en-US" sz="1600"/>
                        <a:t>95.37</a:t>
                      </a:r>
                    </a:p>
                  </a:txBody>
                  <a:tcPr anchor="ctr"/>
                </a:tc>
                <a:tc>
                  <a:txBody>
                    <a:bodyPr/>
                    <a:lstStyle/>
                    <a:p>
                      <a:pPr algn="ctr"/>
                      <a:r>
                        <a:rPr lang="en-US" sz="1600"/>
                        <a:t>5.8%</a:t>
                      </a:r>
                    </a:p>
                  </a:txBody>
                  <a:tcPr anchor="ctr"/>
                </a:tc>
                <a:tc>
                  <a:txBody>
                    <a:bodyPr/>
                    <a:lstStyle/>
                    <a:p>
                      <a:pPr algn="ctr"/>
                      <a:r>
                        <a:rPr lang="en-US" sz="1600"/>
                        <a:t>HOLD</a:t>
                      </a:r>
                    </a:p>
                  </a:txBody>
                  <a:tcPr anchor="ctr"/>
                </a:tc>
                <a:tc>
                  <a:txBody>
                    <a:bodyPr/>
                    <a:lstStyle/>
                    <a:p>
                      <a:pPr algn="ctr"/>
                      <a:r>
                        <a:rPr lang="en-US" sz="1600"/>
                        <a:t>2.13%</a:t>
                      </a:r>
                    </a:p>
                  </a:txBody>
                  <a:tcPr anchor="ctr"/>
                </a:tc>
                <a:tc>
                  <a:txBody>
                    <a:bodyPr/>
                    <a:lstStyle/>
                    <a:p>
                      <a:pPr algn="ctr"/>
                      <a:r>
                        <a:rPr lang="en-US" sz="1600"/>
                        <a:t>2.13%</a:t>
                      </a:r>
                    </a:p>
                  </a:txBody>
                  <a:tcPr anchor="ctr"/>
                </a:tc>
                <a:tc>
                  <a:txBody>
                    <a:bodyPr/>
                    <a:lstStyle/>
                    <a:p>
                      <a:pPr algn="ctr"/>
                      <a:r>
                        <a:rPr lang="en-US" sz="1600"/>
                        <a:t>0</a:t>
                      </a:r>
                    </a:p>
                  </a:txBody>
                  <a:tcPr anchor="ctr"/>
                </a:tc>
                <a:extLst>
                  <a:ext uri="{0D108BD9-81ED-4DB2-BD59-A6C34878D82A}">
                    <a16:rowId xmlns:a16="http://schemas.microsoft.com/office/drawing/2014/main" val="2109119051"/>
                  </a:ext>
                </a:extLst>
              </a:tr>
              <a:tr h="776214">
                <a:tc>
                  <a:txBody>
                    <a:bodyPr/>
                    <a:lstStyle/>
                    <a:p>
                      <a:pPr algn="ctr"/>
                      <a:r>
                        <a:rPr lang="en-US" sz="1600"/>
                        <a:t>Bristol Myers &amp; Squibb</a:t>
                      </a:r>
                    </a:p>
                  </a:txBody>
                  <a:tcPr anchor="ctr"/>
                </a:tc>
                <a:tc>
                  <a:txBody>
                    <a:bodyPr/>
                    <a:lstStyle/>
                    <a:p>
                      <a:pPr algn="ctr"/>
                      <a:r>
                        <a:rPr lang="en-US" sz="1600"/>
                        <a:t>BMY</a:t>
                      </a:r>
                    </a:p>
                  </a:txBody>
                  <a:tcPr anchor="ctr"/>
                </a:tc>
                <a:tc>
                  <a:txBody>
                    <a:bodyPr/>
                    <a:lstStyle/>
                    <a:p>
                      <a:pPr algn="ctr"/>
                      <a:r>
                        <a:rPr lang="en-US" sz="1600"/>
                        <a:t>46.69</a:t>
                      </a:r>
                    </a:p>
                  </a:txBody>
                  <a:tcPr anchor="ctr"/>
                </a:tc>
                <a:tc>
                  <a:txBody>
                    <a:bodyPr/>
                    <a:lstStyle/>
                    <a:p>
                      <a:pPr algn="ctr"/>
                      <a:r>
                        <a:rPr lang="en-US" sz="1600"/>
                        <a:t>56.12</a:t>
                      </a:r>
                    </a:p>
                  </a:txBody>
                  <a:tcPr anchor="ctr"/>
                </a:tc>
                <a:tc>
                  <a:txBody>
                    <a:bodyPr/>
                    <a:lstStyle/>
                    <a:p>
                      <a:pPr algn="ctr"/>
                      <a:r>
                        <a:rPr lang="en-US" sz="1600"/>
                        <a:t>20.2%</a:t>
                      </a:r>
                    </a:p>
                  </a:txBody>
                  <a:tcPr anchor="ctr"/>
                </a:tc>
                <a:tc>
                  <a:txBody>
                    <a:bodyPr/>
                    <a:lstStyle/>
                    <a:p>
                      <a:pPr algn="ctr"/>
                      <a:r>
                        <a:rPr lang="en-US" sz="1600"/>
                        <a:t>BUY</a:t>
                      </a:r>
                    </a:p>
                  </a:txBody>
                  <a:tcPr anchor="ctr"/>
                </a:tc>
                <a:tc>
                  <a:txBody>
                    <a:bodyPr/>
                    <a:lstStyle/>
                    <a:p>
                      <a:pPr algn="ctr"/>
                      <a:r>
                        <a:rPr lang="en-US" sz="1600"/>
                        <a:t>3.87%</a:t>
                      </a:r>
                    </a:p>
                  </a:txBody>
                  <a:tcPr anchor="ctr"/>
                </a:tc>
                <a:tc>
                  <a:txBody>
                    <a:bodyPr/>
                    <a:lstStyle/>
                    <a:p>
                      <a:pPr algn="ctr"/>
                      <a:r>
                        <a:rPr lang="en-US" sz="1600"/>
                        <a:t>4.17%</a:t>
                      </a:r>
                    </a:p>
                  </a:txBody>
                  <a:tcPr anchor="ctr"/>
                </a:tc>
                <a:tc>
                  <a:txBody>
                    <a:bodyPr/>
                    <a:lstStyle/>
                    <a:p>
                      <a:pPr algn="ctr"/>
                      <a:r>
                        <a:rPr lang="en-US" sz="1600"/>
                        <a:t>30</a:t>
                      </a:r>
                    </a:p>
                  </a:txBody>
                  <a:tcPr anchor="ctr"/>
                </a:tc>
                <a:extLst>
                  <a:ext uri="{0D108BD9-81ED-4DB2-BD59-A6C34878D82A}">
                    <a16:rowId xmlns:a16="http://schemas.microsoft.com/office/drawing/2014/main" val="3036728278"/>
                  </a:ext>
                </a:extLst>
              </a:tr>
              <a:tr h="1006204">
                <a:tc>
                  <a:txBody>
                    <a:bodyPr/>
                    <a:lstStyle/>
                    <a:p>
                      <a:pPr algn="ctr"/>
                      <a:r>
                        <a:rPr lang="en-US" sz="1600"/>
                        <a:t>Zimmer Biomet Holdings Inc.</a:t>
                      </a:r>
                    </a:p>
                  </a:txBody>
                  <a:tcPr anchor="ctr"/>
                </a:tc>
                <a:tc>
                  <a:txBody>
                    <a:bodyPr/>
                    <a:lstStyle/>
                    <a:p>
                      <a:pPr algn="ctr"/>
                      <a:r>
                        <a:rPr lang="en-US" sz="1600"/>
                        <a:t>ZBH</a:t>
                      </a:r>
                    </a:p>
                  </a:txBody>
                  <a:tcPr anchor="ctr"/>
                </a:tc>
                <a:tc>
                  <a:txBody>
                    <a:bodyPr/>
                    <a:lstStyle/>
                    <a:p>
                      <a:pPr algn="ctr"/>
                      <a:r>
                        <a:rPr lang="en-US" sz="1600"/>
                        <a:t>92.59</a:t>
                      </a:r>
                    </a:p>
                  </a:txBody>
                  <a:tcPr anchor="ctr"/>
                </a:tc>
                <a:tc>
                  <a:txBody>
                    <a:bodyPr/>
                    <a:lstStyle/>
                    <a:p>
                      <a:pPr algn="ctr"/>
                      <a:r>
                        <a:rPr lang="en-US" sz="1600"/>
                        <a:t>111.31</a:t>
                      </a:r>
                    </a:p>
                  </a:txBody>
                  <a:tcPr anchor="ctr"/>
                </a:tc>
                <a:tc>
                  <a:txBody>
                    <a:bodyPr/>
                    <a:lstStyle/>
                    <a:p>
                      <a:pPr algn="ctr"/>
                      <a:r>
                        <a:rPr lang="en-US" sz="1600"/>
                        <a:t>2.04%</a:t>
                      </a:r>
                    </a:p>
                  </a:txBody>
                  <a:tcPr anchor="ctr"/>
                </a:tc>
                <a:tc>
                  <a:txBody>
                    <a:bodyPr/>
                    <a:lstStyle/>
                    <a:p>
                      <a:pPr algn="ctr"/>
                      <a:r>
                        <a:rPr lang="en-US" sz="1600"/>
                        <a:t>HOLD</a:t>
                      </a:r>
                    </a:p>
                  </a:txBody>
                  <a:tcPr anchor="ctr"/>
                </a:tc>
                <a:tc>
                  <a:txBody>
                    <a:bodyPr/>
                    <a:lstStyle/>
                    <a:p>
                      <a:pPr algn="ctr"/>
                      <a:r>
                        <a:rPr lang="en-US" sz="1600"/>
                        <a:t>0%</a:t>
                      </a:r>
                    </a:p>
                  </a:txBody>
                  <a:tcPr anchor="ctr"/>
                </a:tc>
                <a:tc>
                  <a:txBody>
                    <a:bodyPr/>
                    <a:lstStyle/>
                    <a:p>
                      <a:pPr algn="ctr"/>
                      <a:r>
                        <a:rPr lang="en-US" sz="1600"/>
                        <a:t>0%</a:t>
                      </a:r>
                    </a:p>
                  </a:txBody>
                  <a:tcPr anchor="ctr"/>
                </a:tc>
                <a:tc>
                  <a:txBody>
                    <a:bodyPr/>
                    <a:lstStyle/>
                    <a:p>
                      <a:pPr algn="ctr"/>
                      <a:r>
                        <a:rPr lang="en-US" sz="1600"/>
                        <a:t>0</a:t>
                      </a:r>
                    </a:p>
                  </a:txBody>
                  <a:tcPr anchor="ctr"/>
                </a:tc>
                <a:extLst>
                  <a:ext uri="{0D108BD9-81ED-4DB2-BD59-A6C34878D82A}">
                    <a16:rowId xmlns:a16="http://schemas.microsoft.com/office/drawing/2014/main" val="3826948895"/>
                  </a:ext>
                </a:extLst>
              </a:tr>
              <a:tr h="583224">
                <a:tc gridSpan="6">
                  <a:txBody>
                    <a:bodyPr/>
                    <a:lstStyle/>
                    <a:p>
                      <a:pPr algn="ctr"/>
                      <a:r>
                        <a:rPr lang="en-US" sz="1600" b="1"/>
                        <a:t>Portfolio</a:t>
                      </a:r>
                    </a:p>
                  </a:txBody>
                  <a:tcPr anchor="ctr"/>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hMerge="1">
                  <a:txBody>
                    <a:bodyPr/>
                    <a:lstStyle/>
                    <a:p>
                      <a:endParaRPr lang="en-US"/>
                    </a:p>
                  </a:txBody>
                  <a:tcPr marL="0" marR="0" marT="0" marB="0" horzOverflow="overflow"/>
                </a:tc>
                <a:tc>
                  <a:txBody>
                    <a:bodyPr/>
                    <a:lstStyle/>
                    <a:p>
                      <a:pPr algn="ctr"/>
                      <a:r>
                        <a:rPr lang="en-US" sz="1600"/>
                        <a:t>10.08%</a:t>
                      </a:r>
                    </a:p>
                  </a:txBody>
                  <a:tcPr anchor="ctr"/>
                </a:tc>
                <a:tc>
                  <a:txBody>
                    <a:bodyPr/>
                    <a:lstStyle/>
                    <a:p>
                      <a:pPr algn="ctr"/>
                      <a:r>
                        <a:rPr lang="en-US" sz="1600"/>
                        <a:t>9.3%</a:t>
                      </a:r>
                    </a:p>
                  </a:txBody>
                  <a:tcPr anchor="ctr"/>
                </a:tc>
                <a:tc>
                  <a:txBody>
                    <a:bodyPr/>
                    <a:lstStyle/>
                    <a:p>
                      <a:pPr algn="ctr"/>
                      <a:endParaRPr lang="en-US" sz="1600"/>
                    </a:p>
                  </a:txBody>
                  <a:tcPr anchor="ctr"/>
                </a:tc>
                <a:extLst>
                  <a:ext uri="{0D108BD9-81ED-4DB2-BD59-A6C34878D82A}">
                    <a16:rowId xmlns:a16="http://schemas.microsoft.com/office/drawing/2014/main" val="83050433"/>
                  </a:ext>
                </a:extLst>
              </a:tr>
            </a:tbl>
          </a:graphicData>
        </a:graphic>
      </p:graphicFrame>
    </p:spTree>
    <p:extLst>
      <p:ext uri="{BB962C8B-B14F-4D97-AF65-F5344CB8AC3E}">
        <p14:creationId xmlns:p14="http://schemas.microsoft.com/office/powerpoint/2010/main" val="1393007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EBE20-ECEE-762A-6192-72ACCD0B4FE5}"/>
              </a:ext>
            </a:extLst>
          </p:cNvPr>
          <p:cNvSpPr>
            <a:spLocks noGrp="1"/>
          </p:cNvSpPr>
          <p:nvPr>
            <p:ph type="title"/>
          </p:nvPr>
        </p:nvSpPr>
        <p:spPr/>
        <p:txBody>
          <a:bodyPr/>
          <a:lstStyle/>
          <a:p>
            <a:r>
              <a:rPr lang="en-US"/>
              <a:t>Thank you!</a:t>
            </a:r>
          </a:p>
        </p:txBody>
      </p:sp>
      <p:sp>
        <p:nvSpPr>
          <p:cNvPr id="3" name="Content Placeholder 2">
            <a:extLst>
              <a:ext uri="{FF2B5EF4-FFF2-40B4-BE49-F238E27FC236}">
                <a16:creationId xmlns:a16="http://schemas.microsoft.com/office/drawing/2014/main" id="{4B56A1DF-4DF3-A8B1-4F89-904DCEDF711B}"/>
              </a:ext>
            </a:extLst>
          </p:cNvPr>
          <p:cNvSpPr>
            <a:spLocks noGrp="1"/>
          </p:cNvSpPr>
          <p:nvPr>
            <p:ph idx="1"/>
          </p:nvPr>
        </p:nvSpPr>
        <p:spPr>
          <a:xfrm>
            <a:off x="838200" y="1825625"/>
            <a:ext cx="11082215" cy="4546722"/>
          </a:xfrm>
        </p:spPr>
        <p:txBody>
          <a:bodyPr vert="horz" lIns="91440" tIns="45720" rIns="91440" bIns="45720" rtlCol="0" anchor="t">
            <a:normAutofit/>
          </a:bodyPr>
          <a:lstStyle/>
          <a:p>
            <a:pPr marL="0" indent="0">
              <a:buNone/>
            </a:pPr>
            <a:r>
              <a:rPr lang="en-US" sz="6000"/>
              <a:t>We will now take any questions!</a:t>
            </a:r>
          </a:p>
        </p:txBody>
      </p:sp>
    </p:spTree>
    <p:extLst>
      <p:ext uri="{BB962C8B-B14F-4D97-AF65-F5344CB8AC3E}">
        <p14:creationId xmlns:p14="http://schemas.microsoft.com/office/powerpoint/2010/main" val="2236421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225A3-4BD3-32D5-596F-8CF03D33CFA8}"/>
            </a:ext>
          </a:extLst>
        </p:cNvPr>
        <p:cNvGrpSpPr/>
        <p:nvPr/>
      </p:nvGrpSpPr>
      <p:grpSpPr>
        <a:xfrm>
          <a:off x="0" y="0"/>
          <a:ext cx="0" cy="0"/>
          <a:chOff x="0" y="0"/>
          <a:chExt cx="0" cy="0"/>
        </a:xfrm>
      </p:grpSpPr>
      <p:pic>
        <p:nvPicPr>
          <p:cNvPr id="7" name="Picture 6" descr="A collage of medical personnel&#10;&#10;AI-generated content may be incorrect.">
            <a:extLst>
              <a:ext uri="{FF2B5EF4-FFF2-40B4-BE49-F238E27FC236}">
                <a16:creationId xmlns:a16="http://schemas.microsoft.com/office/drawing/2014/main" id="{E53D0789-81FD-FCB5-5C0C-93EF93D47009}"/>
              </a:ext>
            </a:extLst>
          </p:cNvPr>
          <p:cNvPicPr>
            <a:picLocks noChangeAspect="1"/>
          </p:cNvPicPr>
          <p:nvPr/>
        </p:nvPicPr>
        <p:blipFill>
          <a:blip r:embed="rId3">
            <a:alphaModFix amt="20000"/>
            <a:extLst>
              <a:ext uri="{BEBA8EAE-BF5A-486C-A8C5-ECC9F3942E4B}">
                <a14:imgProps xmlns:a14="http://schemas.microsoft.com/office/drawing/2010/main">
                  <a14:imgLayer r:embed="rId4">
                    <a14:imgEffect>
                      <a14:brightnessContrast bright="-40000"/>
                    </a14:imgEffect>
                  </a14:imgLayer>
                </a14:imgProps>
              </a:ext>
            </a:extLst>
          </a:blip>
          <a:srcRect t="3251" r="13130" b="5839"/>
          <a:stretch>
            <a:fillRect/>
          </a:stretch>
        </p:blipFill>
        <p:spPr>
          <a:xfrm>
            <a:off x="20" y="10"/>
            <a:ext cx="12191980" cy="6857990"/>
          </a:xfrm>
          <a:prstGeom prst="rect">
            <a:avLst/>
          </a:prstGeom>
        </p:spPr>
      </p:pic>
      <p:sp>
        <p:nvSpPr>
          <p:cNvPr id="19" name="Title 1">
            <a:extLst>
              <a:ext uri="{FF2B5EF4-FFF2-40B4-BE49-F238E27FC236}">
                <a16:creationId xmlns:a16="http://schemas.microsoft.com/office/drawing/2014/main" id="{BED0359B-6EC9-C69B-DB9A-EDD4E9F04C9F}"/>
              </a:ext>
            </a:extLst>
          </p:cNvPr>
          <p:cNvSpPr txBox="1">
            <a:spLocks/>
          </p:cNvSpPr>
          <p:nvPr/>
        </p:nvSpPr>
        <p:spPr>
          <a:xfrm>
            <a:off x="4348174" y="235673"/>
            <a:ext cx="3495652" cy="10686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a:t>Works Cited </a:t>
            </a:r>
          </a:p>
        </p:txBody>
      </p:sp>
      <p:sp>
        <p:nvSpPr>
          <p:cNvPr id="3" name="Subtitle 2">
            <a:extLst>
              <a:ext uri="{FF2B5EF4-FFF2-40B4-BE49-F238E27FC236}">
                <a16:creationId xmlns:a16="http://schemas.microsoft.com/office/drawing/2014/main" id="{F3B7B456-E961-CFE4-7973-A0ED1E62330E}"/>
              </a:ext>
            </a:extLst>
          </p:cNvPr>
          <p:cNvSpPr>
            <a:spLocks noGrp="1"/>
          </p:cNvSpPr>
          <p:nvPr>
            <p:ph type="subTitle" idx="1"/>
          </p:nvPr>
        </p:nvSpPr>
        <p:spPr>
          <a:xfrm>
            <a:off x="701040" y="1304349"/>
            <a:ext cx="10774680" cy="5020251"/>
          </a:xfrm>
        </p:spPr>
        <p:txBody>
          <a:bodyPr vert="horz" lIns="91440" tIns="45720" rIns="91440" bIns="45720" rtlCol="0" anchor="t">
            <a:normAutofit/>
          </a:bodyPr>
          <a:lstStyle/>
          <a:p>
            <a:pPr algn="l"/>
            <a:r>
              <a:rPr lang="en-US" sz="1000">
                <a:hlinkClick r:id="rId5">
                  <a:extLst>
                    <a:ext uri="{A12FA001-AC4F-418D-AE19-62706E023703}">
                      <ahyp:hlinkClr xmlns:ahyp="http://schemas.microsoft.com/office/drawing/2018/hyperlinkcolor" val="tx"/>
                    </a:ext>
                  </a:extLst>
                </a:hlinkClick>
              </a:rPr>
              <a:t>https://www.stock-analysis-on.net/NYSE/Company/Medtronic-PLC/Ratios/DuPont#:~:text=The%20Return%20on%20Equity%20follows,both%20asset%20utilization%20and%20leverage</a:t>
            </a:r>
            <a:r>
              <a:rPr lang="en-US" sz="1000"/>
              <a:t>.</a:t>
            </a:r>
          </a:p>
          <a:p>
            <a:pPr algn="l"/>
            <a:r>
              <a:rPr lang="en-US" sz="1000">
                <a:hlinkClick r:id="rId6">
                  <a:extLst>
                    <a:ext uri="{A12FA001-AC4F-418D-AE19-62706E023703}">
                      <ahyp:hlinkClr xmlns:ahyp="http://schemas.microsoft.com/office/drawing/2018/hyperlinkcolor" val="tx"/>
                    </a:ext>
                  </a:extLst>
                </a:hlinkClick>
              </a:rPr>
              <a:t>https://www.marketscreener.com/quote/stock/MEDTRONIC-PLC-20661655/finances/</a:t>
            </a:r>
            <a:r>
              <a:rPr lang="en-US" sz="1000"/>
              <a:t> </a:t>
            </a:r>
          </a:p>
          <a:p>
            <a:pPr algn="l"/>
            <a:r>
              <a:rPr lang="en-US" sz="1000">
                <a:hlinkClick r:id="rId7"/>
              </a:rPr>
              <a:t>https://www.briefing.com/story-stocks/archive/2025/4/17/unitedhealth-plunges-on-slashed-fy25-eps-guidance-due-to-unforeseen-medicarerelated-setbacks-(unh</a:t>
            </a:r>
            <a:endParaRPr lang="en-US" sz="1000"/>
          </a:p>
          <a:p>
            <a:pPr algn="l"/>
            <a:r>
              <a:rPr lang="en-US" sz="1000">
                <a:ea typeface="+mn-lt"/>
                <a:cs typeface="+mn-lt"/>
                <a:hlinkClick r:id="rId8"/>
              </a:rPr>
              <a:t>https://stockanalysis.com/stocks/bmy/</a:t>
            </a:r>
            <a:endParaRPr lang="en-US">
              <a:ea typeface="+mn-lt"/>
              <a:cs typeface="+mn-lt"/>
            </a:endParaRPr>
          </a:p>
          <a:p>
            <a:pPr algn="l"/>
            <a:endParaRPr lang="en-US" sz="1000">
              <a:ea typeface="+mn-lt"/>
              <a:cs typeface="+mn-lt"/>
            </a:endParaRPr>
          </a:p>
        </p:txBody>
      </p:sp>
    </p:spTree>
    <p:extLst>
      <p:ext uri="{BB962C8B-B14F-4D97-AF65-F5344CB8AC3E}">
        <p14:creationId xmlns:p14="http://schemas.microsoft.com/office/powerpoint/2010/main" val="333882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A07E8A8-D4D7-E8B5-FAAA-D10F4DAD689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647028C-2B9B-17EA-B0A4-F5E1CE5AC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BF500EA6-31FD-A978-5C48-2CDA4B49F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F07589BB-1019-54C2-73D1-3D16F3D08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C79E4AC6-DF5C-50E0-51AC-1ADC5439C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7DBA5FB1-352F-0DED-D8BA-3611875EA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AE92819-D618-6580-7153-58AD3959637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Overview - Current Holding</a:t>
            </a:r>
          </a:p>
        </p:txBody>
      </p:sp>
      <p:graphicFrame>
        <p:nvGraphicFramePr>
          <p:cNvPr id="4" name="Table 3">
            <a:extLst>
              <a:ext uri="{FF2B5EF4-FFF2-40B4-BE49-F238E27FC236}">
                <a16:creationId xmlns:a16="http://schemas.microsoft.com/office/drawing/2014/main" id="{D16F0A74-236B-C6BD-F5A4-372CEDEE7F9C}"/>
              </a:ext>
            </a:extLst>
          </p:cNvPr>
          <p:cNvGraphicFramePr>
            <a:graphicFrameLocks noGrp="1"/>
          </p:cNvGraphicFramePr>
          <p:nvPr>
            <p:extLst>
              <p:ext uri="{D42A27DB-BD31-4B8C-83A1-F6EECF244321}">
                <p14:modId xmlns:p14="http://schemas.microsoft.com/office/powerpoint/2010/main" val="36751607"/>
              </p:ext>
            </p:extLst>
          </p:nvPr>
        </p:nvGraphicFramePr>
        <p:xfrm>
          <a:off x="832737" y="1829433"/>
          <a:ext cx="10454904" cy="4411606"/>
        </p:xfrm>
        <a:graphic>
          <a:graphicData uri="http://schemas.openxmlformats.org/drawingml/2006/table">
            <a:tbl>
              <a:tblPr firstRow="1" bandRow="1">
                <a:tableStyleId>{616DA210-FB5B-4158-B5E0-FEB733F419BA}</a:tableStyleId>
              </a:tblPr>
              <a:tblGrid>
                <a:gridCol w="2613726">
                  <a:extLst>
                    <a:ext uri="{9D8B030D-6E8A-4147-A177-3AD203B41FA5}">
                      <a16:colId xmlns:a16="http://schemas.microsoft.com/office/drawing/2014/main" val="569036477"/>
                    </a:ext>
                  </a:extLst>
                </a:gridCol>
                <a:gridCol w="2613726">
                  <a:extLst>
                    <a:ext uri="{9D8B030D-6E8A-4147-A177-3AD203B41FA5}">
                      <a16:colId xmlns:a16="http://schemas.microsoft.com/office/drawing/2014/main" val="594248830"/>
                    </a:ext>
                  </a:extLst>
                </a:gridCol>
                <a:gridCol w="2613726">
                  <a:extLst>
                    <a:ext uri="{9D8B030D-6E8A-4147-A177-3AD203B41FA5}">
                      <a16:colId xmlns:a16="http://schemas.microsoft.com/office/drawing/2014/main" val="1161790749"/>
                    </a:ext>
                  </a:extLst>
                </a:gridCol>
                <a:gridCol w="2613726">
                  <a:extLst>
                    <a:ext uri="{9D8B030D-6E8A-4147-A177-3AD203B41FA5}">
                      <a16:colId xmlns:a16="http://schemas.microsoft.com/office/drawing/2014/main" val="458108251"/>
                    </a:ext>
                  </a:extLst>
                </a:gridCol>
              </a:tblGrid>
              <a:tr h="618428">
                <a:tc>
                  <a:txBody>
                    <a:bodyPr/>
                    <a:lstStyle/>
                    <a:p>
                      <a:pPr algn="ctr"/>
                      <a:r>
                        <a:rPr lang="en-US" sz="2000"/>
                        <a:t>Company</a:t>
                      </a:r>
                    </a:p>
                  </a:txBody>
                  <a:tcPr anchor="ctr"/>
                </a:tc>
                <a:tc>
                  <a:txBody>
                    <a:bodyPr/>
                    <a:lstStyle/>
                    <a:p>
                      <a:pPr algn="ctr"/>
                      <a:r>
                        <a:rPr lang="en-US" sz="2000"/>
                        <a:t>Ticker</a:t>
                      </a:r>
                    </a:p>
                  </a:txBody>
                  <a:tcPr anchor="ctr"/>
                </a:tc>
                <a:tc>
                  <a:txBody>
                    <a:bodyPr/>
                    <a:lstStyle/>
                    <a:p>
                      <a:pPr algn="ctr"/>
                      <a:r>
                        <a:rPr lang="en-US" sz="2000"/>
                        <a:t>Current Price </a:t>
                      </a:r>
                      <a:r>
                        <a:rPr lang="en-US" sz="2000" b="0" u="none" strike="noStrike" noProof="0">
                          <a:solidFill>
                            <a:srgbClr val="000000"/>
                          </a:solidFill>
                        </a:rPr>
                        <a:t>(7/21)</a:t>
                      </a:r>
                      <a:endParaRPr lang="en-US" sz="2000"/>
                    </a:p>
                  </a:txBody>
                  <a:tcPr anchor="ctr"/>
                </a:tc>
                <a:tc>
                  <a:txBody>
                    <a:bodyPr/>
                    <a:lstStyle/>
                    <a:p>
                      <a:pPr algn="ctr"/>
                      <a:r>
                        <a:rPr lang="en-US" sz="2000"/>
                        <a:t>SIM Weighting</a:t>
                      </a:r>
                    </a:p>
                  </a:txBody>
                  <a:tcPr anchor="ctr"/>
                </a:tc>
                <a:extLst>
                  <a:ext uri="{0D108BD9-81ED-4DB2-BD59-A6C34878D82A}">
                    <a16:rowId xmlns:a16="http://schemas.microsoft.com/office/drawing/2014/main" val="1379404263"/>
                  </a:ext>
                </a:extLst>
              </a:tr>
              <a:tr h="618428">
                <a:tc>
                  <a:txBody>
                    <a:bodyPr/>
                    <a:lstStyle/>
                    <a:p>
                      <a:pPr algn="ctr"/>
                      <a:r>
                        <a:rPr lang="en-US" sz="2000"/>
                        <a:t>UnitedHealth Group</a:t>
                      </a:r>
                    </a:p>
                  </a:txBody>
                  <a:tcPr anchor="ctr"/>
                </a:tc>
                <a:tc>
                  <a:txBody>
                    <a:bodyPr/>
                    <a:lstStyle/>
                    <a:p>
                      <a:pPr algn="ctr"/>
                      <a:r>
                        <a:rPr lang="en-US" sz="2000"/>
                        <a:t>UNH</a:t>
                      </a:r>
                    </a:p>
                  </a:txBody>
                  <a:tcPr anchor="ctr"/>
                </a:tc>
                <a:tc>
                  <a:txBody>
                    <a:bodyPr/>
                    <a:lstStyle/>
                    <a:p>
                      <a:pPr algn="ctr"/>
                      <a:r>
                        <a:rPr lang="en-US" sz="2000"/>
                        <a:t>282.14</a:t>
                      </a:r>
                    </a:p>
                  </a:txBody>
                  <a:tcPr anchor="ctr"/>
                </a:tc>
                <a:tc>
                  <a:txBody>
                    <a:bodyPr/>
                    <a:lstStyle/>
                    <a:p>
                      <a:pPr lvl="0" algn="ctr">
                        <a:buNone/>
                      </a:pPr>
                      <a:r>
                        <a:rPr lang="en-US" sz="2000"/>
                        <a:t>2.55%</a:t>
                      </a:r>
                    </a:p>
                  </a:txBody>
                  <a:tcPr anchor="ctr"/>
                </a:tc>
                <a:extLst>
                  <a:ext uri="{0D108BD9-81ED-4DB2-BD59-A6C34878D82A}">
                    <a16:rowId xmlns:a16="http://schemas.microsoft.com/office/drawing/2014/main" val="404436484"/>
                  </a:ext>
                </a:extLst>
              </a:tr>
              <a:tr h="618428">
                <a:tc>
                  <a:txBody>
                    <a:bodyPr/>
                    <a:lstStyle/>
                    <a:p>
                      <a:pPr algn="ctr"/>
                      <a:r>
                        <a:rPr lang="en-US" sz="2000"/>
                        <a:t>Johnson &amp; Johnson</a:t>
                      </a:r>
                    </a:p>
                  </a:txBody>
                  <a:tcPr anchor="ctr"/>
                </a:tc>
                <a:tc>
                  <a:txBody>
                    <a:bodyPr/>
                    <a:lstStyle/>
                    <a:p>
                      <a:pPr algn="ctr"/>
                      <a:r>
                        <a:rPr lang="en-US" sz="2000"/>
                        <a:t>JNJ</a:t>
                      </a:r>
                    </a:p>
                  </a:txBody>
                  <a:tcPr anchor="ctr"/>
                </a:tc>
                <a:tc>
                  <a:txBody>
                    <a:bodyPr/>
                    <a:lstStyle/>
                    <a:p>
                      <a:pPr algn="ctr"/>
                      <a:r>
                        <a:rPr lang="en-US" sz="2000"/>
                        <a:t>164.36</a:t>
                      </a:r>
                    </a:p>
                  </a:txBody>
                  <a:tcPr anchor="ctr"/>
                </a:tc>
                <a:tc>
                  <a:txBody>
                    <a:bodyPr/>
                    <a:lstStyle/>
                    <a:p>
                      <a:pPr algn="ctr"/>
                      <a:r>
                        <a:rPr lang="en-US" sz="2000">
                          <a:solidFill>
                            <a:schemeClr val="tx1"/>
                          </a:solidFill>
                        </a:rPr>
                        <a:t>1.53%</a:t>
                      </a:r>
                    </a:p>
                  </a:txBody>
                  <a:tcPr anchor="ctr"/>
                </a:tc>
                <a:extLst>
                  <a:ext uri="{0D108BD9-81ED-4DB2-BD59-A6C34878D82A}">
                    <a16:rowId xmlns:a16="http://schemas.microsoft.com/office/drawing/2014/main" val="580678005"/>
                  </a:ext>
                </a:extLst>
              </a:tr>
              <a:tr h="618427">
                <a:tc>
                  <a:txBody>
                    <a:bodyPr/>
                    <a:lstStyle/>
                    <a:p>
                      <a:pPr lvl="0" algn="ctr">
                        <a:buNone/>
                      </a:pPr>
                      <a:r>
                        <a:rPr lang="en-US" sz="2000"/>
                        <a:t>Bristol-Meyers</a:t>
                      </a:r>
                    </a:p>
                  </a:txBody>
                  <a:tcPr anchor="ctr"/>
                </a:tc>
                <a:tc>
                  <a:txBody>
                    <a:bodyPr/>
                    <a:lstStyle/>
                    <a:p>
                      <a:pPr lvl="0" algn="ctr">
                        <a:buNone/>
                      </a:pPr>
                      <a:r>
                        <a:rPr lang="en-US" sz="2000"/>
                        <a:t>BMY</a:t>
                      </a:r>
                    </a:p>
                  </a:txBody>
                  <a:tcPr anchor="ctr"/>
                </a:tc>
                <a:tc>
                  <a:txBody>
                    <a:bodyPr/>
                    <a:lstStyle/>
                    <a:p>
                      <a:pPr lvl="0" algn="ctr">
                        <a:buNone/>
                      </a:pPr>
                      <a:r>
                        <a:rPr lang="en-US" sz="2000"/>
                        <a:t>46.69</a:t>
                      </a:r>
                    </a:p>
                  </a:txBody>
                  <a:tcPr anchor="ctr"/>
                </a:tc>
                <a:tc>
                  <a:txBody>
                    <a:bodyPr/>
                    <a:lstStyle/>
                    <a:p>
                      <a:pPr lvl="0" algn="ctr">
                        <a:buNone/>
                      </a:pPr>
                      <a:r>
                        <a:rPr lang="en-US" sz="2000"/>
                        <a:t>3.87%</a:t>
                      </a:r>
                    </a:p>
                  </a:txBody>
                  <a:tcPr anchor="ctr"/>
                </a:tc>
                <a:extLst>
                  <a:ext uri="{0D108BD9-81ED-4DB2-BD59-A6C34878D82A}">
                    <a16:rowId xmlns:a16="http://schemas.microsoft.com/office/drawing/2014/main" val="1307744486"/>
                  </a:ext>
                </a:extLst>
              </a:tr>
              <a:tr h="618427">
                <a:tc>
                  <a:txBody>
                    <a:bodyPr/>
                    <a:lstStyle/>
                    <a:p>
                      <a:pPr lvl="0" algn="ctr">
                        <a:buNone/>
                      </a:pPr>
                      <a:r>
                        <a:rPr lang="en-US" sz="2000"/>
                        <a:t>Medtronic</a:t>
                      </a:r>
                    </a:p>
                  </a:txBody>
                  <a:tcPr anchor="ctr"/>
                </a:tc>
                <a:tc>
                  <a:txBody>
                    <a:bodyPr/>
                    <a:lstStyle/>
                    <a:p>
                      <a:pPr lvl="0" algn="ctr">
                        <a:buNone/>
                      </a:pPr>
                      <a:r>
                        <a:rPr lang="en-US" sz="2000"/>
                        <a:t>MDT</a:t>
                      </a:r>
                    </a:p>
                  </a:txBody>
                  <a:tcPr anchor="ctr"/>
                </a:tc>
                <a:tc>
                  <a:txBody>
                    <a:bodyPr/>
                    <a:lstStyle/>
                    <a:p>
                      <a:pPr lvl="0" algn="ctr">
                        <a:buNone/>
                      </a:pPr>
                      <a:r>
                        <a:rPr lang="en-US" sz="2000"/>
                        <a:t>89.70</a:t>
                      </a:r>
                    </a:p>
                  </a:txBody>
                  <a:tcPr anchor="ctr"/>
                </a:tc>
                <a:tc>
                  <a:txBody>
                    <a:bodyPr/>
                    <a:lstStyle/>
                    <a:p>
                      <a:pPr lvl="0" algn="ctr">
                        <a:buNone/>
                      </a:pPr>
                      <a:r>
                        <a:rPr lang="en-US" sz="2000"/>
                        <a:t>2.13%</a:t>
                      </a:r>
                    </a:p>
                  </a:txBody>
                  <a:tcPr anchor="ctr"/>
                </a:tc>
                <a:extLst>
                  <a:ext uri="{0D108BD9-81ED-4DB2-BD59-A6C34878D82A}">
                    <a16:rowId xmlns:a16="http://schemas.microsoft.com/office/drawing/2014/main" val="2526293477"/>
                  </a:ext>
                </a:extLst>
              </a:tr>
              <a:tr h="618427">
                <a:tc>
                  <a:txBody>
                    <a:bodyPr/>
                    <a:lstStyle/>
                    <a:p>
                      <a:pPr lvl="0" algn="ctr">
                        <a:buNone/>
                      </a:pPr>
                      <a:r>
                        <a:rPr lang="en-US" sz="2000"/>
                        <a:t>Zimmer Biomet Holdings Inc.</a:t>
                      </a:r>
                    </a:p>
                  </a:txBody>
                  <a:tcPr anchor="ctr"/>
                </a:tc>
                <a:tc>
                  <a:txBody>
                    <a:bodyPr/>
                    <a:lstStyle/>
                    <a:p>
                      <a:pPr lvl="0" algn="ctr">
                        <a:buNone/>
                      </a:pPr>
                      <a:r>
                        <a:rPr lang="en-US" sz="2000"/>
                        <a:t>ZBH</a:t>
                      </a:r>
                    </a:p>
                  </a:txBody>
                  <a:tcPr anchor="ctr"/>
                </a:tc>
                <a:tc>
                  <a:txBody>
                    <a:bodyPr/>
                    <a:lstStyle/>
                    <a:p>
                      <a:pPr lvl="0" algn="ctr">
                        <a:buNone/>
                      </a:pPr>
                      <a:r>
                        <a:rPr lang="en-US" sz="2000"/>
                        <a:t>92.59</a:t>
                      </a:r>
                      <a:endParaRPr lang="en-US"/>
                    </a:p>
                  </a:txBody>
                  <a:tcPr anchor="ctr"/>
                </a:tc>
                <a:tc>
                  <a:txBody>
                    <a:bodyPr/>
                    <a:lstStyle/>
                    <a:p>
                      <a:pPr lvl="0" algn="ctr">
                        <a:buNone/>
                      </a:pPr>
                      <a:r>
                        <a:rPr lang="en-US" sz="2000"/>
                        <a:t>0%</a:t>
                      </a:r>
                    </a:p>
                  </a:txBody>
                  <a:tcPr anchor="ctr"/>
                </a:tc>
                <a:extLst>
                  <a:ext uri="{0D108BD9-81ED-4DB2-BD59-A6C34878D82A}">
                    <a16:rowId xmlns:a16="http://schemas.microsoft.com/office/drawing/2014/main" val="1477328377"/>
                  </a:ext>
                </a:extLst>
              </a:tr>
              <a:tr h="618428">
                <a:tc gridSpan="3">
                  <a:txBody>
                    <a:bodyPr/>
                    <a:lstStyle/>
                    <a:p>
                      <a:pPr lvl="0" algn="ctr">
                        <a:buNone/>
                      </a:pPr>
                      <a:r>
                        <a:rPr lang="en-US" sz="2000" b="1"/>
                        <a:t>Portfolio</a:t>
                      </a:r>
                    </a:p>
                  </a:txBody>
                  <a:tcPr anchor="ctr"/>
                </a:tc>
                <a:tc hMerge="1">
                  <a:txBody>
                    <a:bodyPr/>
                    <a:lstStyle/>
                    <a:p>
                      <a:endParaRPr lang="en-US"/>
                    </a:p>
                  </a:txBody>
                  <a:tcPr marL="0" marR="0" marT="0" marB="0" horzOverflow="overflow"/>
                </a:tc>
                <a:tc hMerge="1">
                  <a:txBody>
                    <a:bodyPr/>
                    <a:lstStyle/>
                    <a:p>
                      <a:endParaRPr lang="en-US"/>
                    </a:p>
                  </a:txBody>
                  <a:tcPr marL="0" marR="0" marT="0" marB="0" horzOverflow="overflow"/>
                </a:tc>
                <a:tc>
                  <a:txBody>
                    <a:bodyPr/>
                    <a:lstStyle/>
                    <a:p>
                      <a:pPr algn="ctr"/>
                      <a:r>
                        <a:rPr lang="en-US" sz="2000"/>
                        <a:t>10.07%</a:t>
                      </a:r>
                    </a:p>
                  </a:txBody>
                  <a:tcPr anchor="ctr"/>
                </a:tc>
                <a:extLst>
                  <a:ext uri="{0D108BD9-81ED-4DB2-BD59-A6C34878D82A}">
                    <a16:rowId xmlns:a16="http://schemas.microsoft.com/office/drawing/2014/main" val="2493184588"/>
                  </a:ext>
                </a:extLst>
              </a:tr>
            </a:tbl>
          </a:graphicData>
        </a:graphic>
      </p:graphicFrame>
    </p:spTree>
    <p:extLst>
      <p:ext uri="{BB962C8B-B14F-4D97-AF65-F5344CB8AC3E}">
        <p14:creationId xmlns:p14="http://schemas.microsoft.com/office/powerpoint/2010/main" val="43397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8FA7B3-DE69-7E4C-F6BD-110F812D444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5A458C9-BFA9-910D-97DD-9440D04B1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AD7EFB78-8A14-988A-4CA4-D720B7C3A6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7ECE3F8D-1DD0-99CC-33A4-E95E82A96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731732BC-CB50-83EA-250A-B4404C353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EE0E90FC-02FA-937A-79DF-A5BE019DAD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99A59AD-E8CE-57AE-FF63-5A83B26672F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Business Analysis - JNJ</a:t>
            </a:r>
          </a:p>
        </p:txBody>
      </p:sp>
      <p:sp>
        <p:nvSpPr>
          <p:cNvPr id="3" name="Content Placeholder 2">
            <a:extLst>
              <a:ext uri="{FF2B5EF4-FFF2-40B4-BE49-F238E27FC236}">
                <a16:creationId xmlns:a16="http://schemas.microsoft.com/office/drawing/2014/main" id="{73B434B3-8FB2-BEC4-5CB4-71A480C400A5}"/>
              </a:ext>
            </a:extLst>
          </p:cNvPr>
          <p:cNvSpPr>
            <a:spLocks noGrp="1"/>
          </p:cNvSpPr>
          <p:nvPr>
            <p:ph idx="1"/>
          </p:nvPr>
        </p:nvSpPr>
        <p:spPr>
          <a:xfrm>
            <a:off x="-4602" y="2536901"/>
            <a:ext cx="9724031" cy="3683358"/>
          </a:xfrm>
        </p:spPr>
        <p:txBody>
          <a:bodyPr anchor="ctr">
            <a:normAutofit lnSpcReduction="10000"/>
          </a:bodyPr>
          <a:lstStyle/>
          <a:p>
            <a:pPr>
              <a:buFont typeface="Courier New" panose="020B0604020202020204" pitchFamily="34" charset="0"/>
              <a:buChar char="o"/>
            </a:pPr>
            <a:r>
              <a:rPr lang="en-US" sz="1800" b="1"/>
              <a:t>Operate in 2 segments</a:t>
            </a:r>
            <a:endParaRPr lang="en-US"/>
          </a:p>
          <a:p>
            <a:pPr lvl="1">
              <a:buFont typeface="Courier New" panose="020B0604020202020204" pitchFamily="34" charset="0"/>
              <a:buChar char="o"/>
            </a:pPr>
            <a:r>
              <a:rPr lang="en-US" sz="1800"/>
              <a:t>Innovative Medicine (-64% of revenue)</a:t>
            </a:r>
          </a:p>
          <a:p>
            <a:pPr lvl="1">
              <a:buFont typeface="Courier New" panose="020B0604020202020204" pitchFamily="34" charset="0"/>
              <a:buChar char="o"/>
            </a:pPr>
            <a:r>
              <a:rPr lang="en-US" sz="1800"/>
              <a:t>MedTech (-36% of revenue)</a:t>
            </a:r>
          </a:p>
          <a:p>
            <a:pPr lvl="1">
              <a:buFont typeface="Courier New" panose="020B0604020202020204" pitchFamily="34" charset="0"/>
              <a:buChar char="o"/>
            </a:pPr>
            <a:endParaRPr lang="en-US" sz="1600">
              <a:latin typeface="Arial"/>
              <a:cs typeface="Arial"/>
            </a:endParaRPr>
          </a:p>
          <a:p>
            <a:pPr lvl="1">
              <a:buFont typeface="Courier New" panose="020B0604020202020204" pitchFamily="34" charset="0"/>
              <a:buChar char="o"/>
            </a:pPr>
            <a:r>
              <a:rPr lang="en-US" sz="1600" b="1">
                <a:latin typeface="Arial"/>
                <a:cs typeface="Arial"/>
              </a:rPr>
              <a:t>Indications – Main Drivers of Revenue</a:t>
            </a:r>
          </a:p>
          <a:p>
            <a:pPr lvl="2">
              <a:buFont typeface="Wingdings" panose="020B0604020202020204" pitchFamily="34" charset="0"/>
              <a:buChar char="§"/>
            </a:pPr>
            <a:r>
              <a:rPr lang="en-US" sz="1800"/>
              <a:t>Immunology </a:t>
            </a:r>
            <a:r>
              <a:rPr lang="en-US" sz="1800">
                <a:ea typeface="+mn-lt"/>
                <a:cs typeface="+mn-lt"/>
              </a:rPr>
              <a:t>(Stelara, Tremfya)</a:t>
            </a:r>
            <a:r>
              <a:rPr lang="en-US" sz="1800"/>
              <a:t>–17.8M</a:t>
            </a:r>
          </a:p>
          <a:p>
            <a:pPr lvl="2">
              <a:buFont typeface="Wingdings" panose="020B0604020202020204" pitchFamily="34" charset="0"/>
              <a:buChar char="§"/>
            </a:pPr>
            <a:r>
              <a:rPr lang="en-US" sz="1800"/>
              <a:t>Oncology </a:t>
            </a:r>
            <a:r>
              <a:rPr lang="en-US" sz="1800">
                <a:ea typeface="+mn-lt"/>
                <a:cs typeface="+mn-lt"/>
              </a:rPr>
              <a:t>(</a:t>
            </a:r>
            <a:r>
              <a:rPr lang="en-US" sz="1800" err="1">
                <a:ea typeface="+mn-lt"/>
                <a:cs typeface="+mn-lt"/>
              </a:rPr>
              <a:t>Darzalex</a:t>
            </a:r>
            <a:r>
              <a:rPr lang="en-US" sz="1800">
                <a:ea typeface="+mn-lt"/>
                <a:cs typeface="+mn-lt"/>
              </a:rPr>
              <a:t>)</a:t>
            </a:r>
            <a:r>
              <a:rPr lang="en-US" sz="1800"/>
              <a:t>– 20.8M</a:t>
            </a:r>
          </a:p>
          <a:p>
            <a:pPr lvl="1">
              <a:buFont typeface="Courier New" panose="020B0604020202020204" pitchFamily="34" charset="0"/>
              <a:buChar char="o"/>
            </a:pPr>
            <a:r>
              <a:rPr lang="en-US" sz="1600" b="1">
                <a:latin typeface="Arial"/>
                <a:cs typeface="Arial"/>
              </a:rPr>
              <a:t>Pipeline</a:t>
            </a:r>
          </a:p>
          <a:p>
            <a:pPr lvl="2">
              <a:buFont typeface="Wingdings" panose="020B0604020202020204" pitchFamily="34" charset="0"/>
              <a:buChar char="§"/>
            </a:pPr>
            <a:r>
              <a:rPr lang="en-US" sz="1800"/>
              <a:t>56.9M Worldwide</a:t>
            </a:r>
          </a:p>
          <a:p>
            <a:pPr lvl="2">
              <a:buFont typeface="Wingdings" panose="020B0604020202020204" pitchFamily="34" charset="0"/>
              <a:buChar char="§"/>
            </a:pPr>
            <a:endParaRPr lang="en-US" sz="1200">
              <a:latin typeface="Arial"/>
              <a:cs typeface="Arial"/>
            </a:endParaRPr>
          </a:p>
          <a:p>
            <a:pPr lvl="1">
              <a:buFont typeface="Courier New" panose="020B0604020202020204" pitchFamily="34" charset="0"/>
              <a:buChar char="o"/>
            </a:pPr>
            <a:r>
              <a:rPr lang="en-US" sz="1600" b="1">
                <a:latin typeface="Arial"/>
                <a:cs typeface="Arial"/>
              </a:rPr>
              <a:t>Geography Split</a:t>
            </a:r>
          </a:p>
          <a:p>
            <a:pPr lvl="2">
              <a:buFont typeface="Wingdings" panose="020B0604020202020204" pitchFamily="34" charset="0"/>
              <a:buChar char="§"/>
            </a:pPr>
            <a:r>
              <a:rPr lang="en-US" sz="1800"/>
              <a:t>US –42M</a:t>
            </a:r>
          </a:p>
          <a:p>
            <a:pPr lvl="2">
              <a:buFont typeface="Wingdings" panose="020B0604020202020204" pitchFamily="34" charset="0"/>
              <a:buChar char="§"/>
            </a:pPr>
            <a:r>
              <a:rPr lang="en-US" sz="1800"/>
              <a:t>Intl –40M</a:t>
            </a:r>
          </a:p>
          <a:p>
            <a:pPr lvl="2">
              <a:buFont typeface="Wingdings" panose="020B0604020202020204" pitchFamily="34" charset="0"/>
              <a:buChar char="§"/>
            </a:pPr>
            <a:endParaRPr lang="en-US" sz="1200">
              <a:latin typeface="Arial"/>
              <a:cs typeface="Arial"/>
            </a:endParaRPr>
          </a:p>
          <a:p>
            <a:pPr>
              <a:buFont typeface="Courier New" panose="020B0604020202020204" pitchFamily="34" charset="0"/>
              <a:buChar char="o"/>
            </a:pPr>
            <a:endParaRPr lang="en-US" sz="2000">
              <a:latin typeface="Arial"/>
              <a:cs typeface="Arial"/>
            </a:endParaRPr>
          </a:p>
          <a:p>
            <a:pPr>
              <a:buFont typeface="Courier New" panose="020B0604020202020204" pitchFamily="34" charset="0"/>
              <a:buChar char="o"/>
            </a:pPr>
            <a:endParaRPr lang="en-US" sz="2000">
              <a:latin typeface="Arial"/>
              <a:cs typeface="Arial"/>
            </a:endParaRPr>
          </a:p>
          <a:p>
            <a:pPr>
              <a:buFont typeface="Courier New" panose="020B0604020202020204" pitchFamily="34" charset="0"/>
              <a:buChar char="o"/>
            </a:pPr>
            <a:endParaRPr lang="en-US" sz="2000">
              <a:latin typeface="Arial"/>
              <a:cs typeface="Arial"/>
            </a:endParaRPr>
          </a:p>
          <a:p>
            <a:pPr>
              <a:buFont typeface="Courier New" panose="020B0604020202020204" pitchFamily="34" charset="0"/>
              <a:buChar char="o"/>
            </a:pPr>
            <a:endParaRPr lang="en-US" sz="2000"/>
          </a:p>
        </p:txBody>
      </p:sp>
      <p:sp>
        <p:nvSpPr>
          <p:cNvPr id="4" name="TextBox 3">
            <a:extLst>
              <a:ext uri="{FF2B5EF4-FFF2-40B4-BE49-F238E27FC236}">
                <a16:creationId xmlns:a16="http://schemas.microsoft.com/office/drawing/2014/main" id="{E1AC8922-CA33-666D-319C-F144AEB70106}"/>
              </a:ext>
            </a:extLst>
          </p:cNvPr>
          <p:cNvSpPr txBox="1"/>
          <p:nvPr/>
        </p:nvSpPr>
        <p:spPr>
          <a:xfrm>
            <a:off x="4702655" y="2248688"/>
            <a:ext cx="8335107"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Courier New"/>
              <a:buChar char="o"/>
            </a:pPr>
            <a:r>
              <a:rPr lang="en-US" b="1"/>
              <a:t>Growth Drivers</a:t>
            </a:r>
            <a:endParaRPr lang="en-US"/>
          </a:p>
          <a:p>
            <a:pPr marL="685800" lvl="2" indent="-228600">
              <a:buFont typeface="Wingdings"/>
              <a:buChar char="§"/>
            </a:pPr>
            <a:r>
              <a:rPr lang="en-US"/>
              <a:t>Patent-protected pharmaceuticals with biologics focus.</a:t>
            </a:r>
          </a:p>
          <a:p>
            <a:pPr marL="685800" lvl="2" indent="-228600">
              <a:buFont typeface="Wingdings"/>
              <a:buChar char="§"/>
            </a:pPr>
            <a:r>
              <a:rPr lang="en-US"/>
              <a:t>Expansion in MedTech with innovation in minimally invasive surgery.</a:t>
            </a:r>
          </a:p>
          <a:p>
            <a:pPr marL="742950" lvl="2" indent="-285750">
              <a:buFont typeface="Wingdings"/>
              <a:buChar char="§"/>
            </a:pPr>
            <a:r>
              <a:rPr lang="en-US"/>
              <a:t>Emerging markets expansion and aging population tailwinds.</a:t>
            </a:r>
          </a:p>
          <a:p>
            <a:pPr marL="228600" indent="-228600">
              <a:buFont typeface="Courier New"/>
              <a:buChar char="o"/>
            </a:pPr>
            <a:r>
              <a:rPr lang="en-US" b="1"/>
              <a:t>Risks:</a:t>
            </a:r>
          </a:p>
          <a:p>
            <a:pPr marL="685800" lvl="2" indent="-228600">
              <a:buFont typeface="Wingdings"/>
              <a:buChar char="§"/>
            </a:pPr>
            <a:r>
              <a:rPr lang="en-US"/>
              <a:t>Patent cliffs on major drugs (e.g., Stelara 2025).</a:t>
            </a:r>
          </a:p>
          <a:p>
            <a:pPr marL="685800" lvl="2" indent="-228600">
              <a:buFont typeface="Wingdings"/>
              <a:buChar char="§"/>
            </a:pPr>
            <a:r>
              <a:rPr lang="en-US"/>
              <a:t>Litigation risks (e.g., talc-related liabilities).</a:t>
            </a:r>
          </a:p>
          <a:p>
            <a:pPr marL="685800" lvl="2" indent="-228600">
              <a:buFont typeface="Wingdings"/>
              <a:buChar char="§"/>
            </a:pPr>
            <a:r>
              <a:rPr lang="en-US"/>
              <a:t>Regulatory and pricing pressures globally.</a:t>
            </a:r>
          </a:p>
          <a:p>
            <a:pPr marL="228600" indent="-228600">
              <a:buFont typeface="Courier New"/>
              <a:buChar char="o"/>
            </a:pPr>
            <a:r>
              <a:rPr lang="en-US" b="1"/>
              <a:t>Recent Strategic Actions:</a:t>
            </a:r>
          </a:p>
          <a:p>
            <a:pPr marL="685800" lvl="2" indent="-228600">
              <a:buFont typeface="Wingdings"/>
              <a:buChar char="§"/>
            </a:pPr>
            <a:r>
              <a:rPr lang="en-US" err="1"/>
              <a:t>Kenvue</a:t>
            </a:r>
            <a:r>
              <a:rPr lang="en-US"/>
              <a:t> spin-off enhanced focus on core healthcare business.</a:t>
            </a:r>
          </a:p>
          <a:p>
            <a:pPr marL="685800" lvl="2" indent="-228600">
              <a:buFont typeface="Wingdings"/>
              <a:buChar char="§"/>
            </a:pPr>
            <a:r>
              <a:rPr lang="en-US"/>
              <a:t>Continued investment in R&amp;D (&gt;$14B annually).</a:t>
            </a:r>
          </a:p>
        </p:txBody>
      </p:sp>
    </p:spTree>
    <p:extLst>
      <p:ext uri="{BB962C8B-B14F-4D97-AF65-F5344CB8AC3E}">
        <p14:creationId xmlns:p14="http://schemas.microsoft.com/office/powerpoint/2010/main" val="322472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E36791-BA15-54EB-811A-863861FEA28E}"/>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9E418A-9AF3-532D-B0A3-431BF82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72907633-9848-7BB4-AAF0-5DF703407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098E72B3-A164-9AEC-B948-ABFCA6BAB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A3CCF166-48C7-A18C-3D46-89665E2BFD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54293117-8589-6BBC-C89C-6ADB80E9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AB6E59FF-58DB-66A5-FFF2-A4C5BD542A8D}"/>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Financial Analysis - JNJ</a:t>
            </a:r>
          </a:p>
        </p:txBody>
      </p:sp>
      <p:graphicFrame>
        <p:nvGraphicFramePr>
          <p:cNvPr id="6" name="Table 5">
            <a:extLst>
              <a:ext uri="{FF2B5EF4-FFF2-40B4-BE49-F238E27FC236}">
                <a16:creationId xmlns:a16="http://schemas.microsoft.com/office/drawing/2014/main" id="{07CB37F8-CFE4-9341-E5B0-D061901DF364}"/>
              </a:ext>
            </a:extLst>
          </p:cNvPr>
          <p:cNvGraphicFramePr>
            <a:graphicFrameLocks noGrp="1"/>
          </p:cNvGraphicFramePr>
          <p:nvPr>
            <p:extLst>
              <p:ext uri="{D42A27DB-BD31-4B8C-83A1-F6EECF244321}">
                <p14:modId xmlns:p14="http://schemas.microsoft.com/office/powerpoint/2010/main" val="1544763249"/>
              </p:ext>
            </p:extLst>
          </p:nvPr>
        </p:nvGraphicFramePr>
        <p:xfrm>
          <a:off x="727807" y="1710591"/>
          <a:ext cx="9976720" cy="2029255"/>
        </p:xfrm>
        <a:graphic>
          <a:graphicData uri="http://schemas.openxmlformats.org/drawingml/2006/table">
            <a:tbl>
              <a:tblPr bandRow="1">
                <a:tableStyleId>{5C22544A-7EE6-4342-B048-85BDC9FD1C3A}</a:tableStyleId>
              </a:tblPr>
              <a:tblGrid>
                <a:gridCol w="2494180">
                  <a:extLst>
                    <a:ext uri="{9D8B030D-6E8A-4147-A177-3AD203B41FA5}">
                      <a16:colId xmlns:a16="http://schemas.microsoft.com/office/drawing/2014/main" val="773024501"/>
                    </a:ext>
                  </a:extLst>
                </a:gridCol>
                <a:gridCol w="2494180">
                  <a:extLst>
                    <a:ext uri="{9D8B030D-6E8A-4147-A177-3AD203B41FA5}">
                      <a16:colId xmlns:a16="http://schemas.microsoft.com/office/drawing/2014/main" val="2280788796"/>
                    </a:ext>
                  </a:extLst>
                </a:gridCol>
                <a:gridCol w="2494180">
                  <a:extLst>
                    <a:ext uri="{9D8B030D-6E8A-4147-A177-3AD203B41FA5}">
                      <a16:colId xmlns:a16="http://schemas.microsoft.com/office/drawing/2014/main" val="3639139174"/>
                    </a:ext>
                  </a:extLst>
                </a:gridCol>
                <a:gridCol w="2494180">
                  <a:extLst>
                    <a:ext uri="{9D8B030D-6E8A-4147-A177-3AD203B41FA5}">
                      <a16:colId xmlns:a16="http://schemas.microsoft.com/office/drawing/2014/main" val="3480586357"/>
                    </a:ext>
                  </a:extLst>
                </a:gridCol>
              </a:tblGrid>
              <a:tr h="220063">
                <a:tc>
                  <a:txBody>
                    <a:bodyPr/>
                    <a:lstStyle/>
                    <a:p>
                      <a:pPr>
                        <a:buNone/>
                      </a:pPr>
                      <a:r>
                        <a:rPr lang="en-US" sz="1200"/>
                        <a:t>Metric</a:t>
                      </a:r>
                    </a:p>
                  </a:txBody>
                  <a:tcPr anchor="ctr">
                    <a:lnL>
                      <a:noFill/>
                    </a:lnL>
                    <a:lnR>
                      <a:noFill/>
                    </a:lnR>
                    <a:lnT>
                      <a:noFill/>
                    </a:lnT>
                    <a:lnB>
                      <a:noFill/>
                    </a:lnB>
                    <a:noFill/>
                  </a:tcPr>
                </a:tc>
                <a:tc>
                  <a:txBody>
                    <a:bodyPr/>
                    <a:lstStyle/>
                    <a:p>
                      <a:pPr>
                        <a:buNone/>
                      </a:pPr>
                      <a:r>
                        <a:rPr lang="en-US" sz="1200"/>
                        <a:t>JNJ </a:t>
                      </a:r>
                    </a:p>
                  </a:txBody>
                  <a:tcPr anchor="ctr">
                    <a:lnL>
                      <a:noFill/>
                    </a:lnL>
                    <a:lnR>
                      <a:noFill/>
                    </a:lnR>
                    <a:lnT>
                      <a:noFill/>
                    </a:lnT>
                    <a:lnB>
                      <a:noFill/>
                    </a:lnB>
                    <a:noFill/>
                  </a:tcPr>
                </a:tc>
                <a:tc>
                  <a:txBody>
                    <a:bodyPr/>
                    <a:lstStyle/>
                    <a:p>
                      <a:pPr>
                        <a:buNone/>
                      </a:pPr>
                      <a:r>
                        <a:rPr lang="en-US" sz="1200"/>
                        <a:t>Healthcare Peer Avg</a:t>
                      </a:r>
                    </a:p>
                  </a:txBody>
                  <a:tcPr anchor="ctr">
                    <a:lnL>
                      <a:noFill/>
                    </a:lnL>
                    <a:lnR>
                      <a:noFill/>
                    </a:lnR>
                    <a:lnT>
                      <a:noFill/>
                    </a:lnT>
                    <a:lnB>
                      <a:noFill/>
                    </a:lnB>
                    <a:noFill/>
                  </a:tcPr>
                </a:tc>
                <a:tc>
                  <a:txBody>
                    <a:bodyPr/>
                    <a:lstStyle/>
                    <a:p>
                      <a:pPr>
                        <a:buNone/>
                      </a:pPr>
                      <a:r>
                        <a:rPr lang="en-US" sz="1200"/>
                        <a:t>Comment</a:t>
                      </a:r>
                    </a:p>
                  </a:txBody>
                  <a:tcPr anchor="ctr">
                    <a:lnL>
                      <a:noFill/>
                    </a:lnL>
                    <a:lnR>
                      <a:noFill/>
                    </a:lnR>
                    <a:lnT>
                      <a:noFill/>
                    </a:lnT>
                    <a:lnB>
                      <a:noFill/>
                    </a:lnB>
                    <a:noFill/>
                  </a:tcPr>
                </a:tc>
                <a:extLst>
                  <a:ext uri="{0D108BD9-81ED-4DB2-BD59-A6C34878D82A}">
                    <a16:rowId xmlns:a16="http://schemas.microsoft.com/office/drawing/2014/main" val="182360275"/>
                  </a:ext>
                </a:extLst>
              </a:tr>
              <a:tr h="383335">
                <a:tc>
                  <a:txBody>
                    <a:bodyPr/>
                    <a:lstStyle/>
                    <a:p>
                      <a:pPr>
                        <a:buNone/>
                      </a:pPr>
                      <a:r>
                        <a:rPr lang="en-US" sz="1200" b="1"/>
                        <a:t>Net Profit Margin</a:t>
                      </a:r>
                      <a:endParaRPr lang="en-US" sz="1200"/>
                    </a:p>
                  </a:txBody>
                  <a:tcPr anchor="ctr">
                    <a:lnL>
                      <a:noFill/>
                    </a:lnL>
                    <a:lnR>
                      <a:noFill/>
                    </a:lnR>
                    <a:lnT>
                      <a:noFill/>
                    </a:lnT>
                    <a:lnB>
                      <a:noFill/>
                    </a:lnB>
                    <a:noFill/>
                  </a:tcPr>
                </a:tc>
                <a:tc>
                  <a:txBody>
                    <a:bodyPr/>
                    <a:lstStyle/>
                    <a:p>
                      <a:pPr>
                        <a:buNone/>
                      </a:pPr>
                      <a:r>
                        <a:rPr lang="en-US" sz="1200"/>
                        <a:t>~23%</a:t>
                      </a:r>
                    </a:p>
                  </a:txBody>
                  <a:tcPr anchor="ctr">
                    <a:lnL>
                      <a:noFill/>
                    </a:lnL>
                    <a:lnR>
                      <a:noFill/>
                    </a:lnR>
                    <a:lnT>
                      <a:noFill/>
                    </a:lnT>
                    <a:lnB>
                      <a:noFill/>
                    </a:lnB>
                    <a:noFill/>
                  </a:tcPr>
                </a:tc>
                <a:tc>
                  <a:txBody>
                    <a:bodyPr/>
                    <a:lstStyle/>
                    <a:p>
                      <a:pPr>
                        <a:buNone/>
                      </a:pPr>
                      <a:r>
                        <a:rPr lang="en-US" sz="1200"/>
                        <a:t>~18-20%</a:t>
                      </a:r>
                    </a:p>
                  </a:txBody>
                  <a:tcPr anchor="ctr">
                    <a:lnL>
                      <a:noFill/>
                    </a:lnL>
                    <a:lnR>
                      <a:noFill/>
                    </a:lnR>
                    <a:lnT>
                      <a:noFill/>
                    </a:lnT>
                    <a:lnB>
                      <a:noFill/>
                    </a:lnB>
                    <a:noFill/>
                  </a:tcPr>
                </a:tc>
                <a:tc>
                  <a:txBody>
                    <a:bodyPr/>
                    <a:lstStyle/>
                    <a:p>
                      <a:pPr>
                        <a:buNone/>
                      </a:pPr>
                      <a:r>
                        <a:rPr lang="en-US" sz="1200"/>
                        <a:t>Superior margins due to Pharma segment dominance</a:t>
                      </a:r>
                    </a:p>
                  </a:txBody>
                  <a:tcPr anchor="ctr">
                    <a:lnL>
                      <a:noFill/>
                    </a:lnL>
                    <a:lnR>
                      <a:noFill/>
                    </a:lnR>
                    <a:lnT>
                      <a:noFill/>
                    </a:lnT>
                    <a:lnB>
                      <a:noFill/>
                    </a:lnB>
                    <a:noFill/>
                  </a:tcPr>
                </a:tc>
                <a:extLst>
                  <a:ext uri="{0D108BD9-81ED-4DB2-BD59-A6C34878D82A}">
                    <a16:rowId xmlns:a16="http://schemas.microsoft.com/office/drawing/2014/main" val="2359765696"/>
                  </a:ext>
                </a:extLst>
              </a:tr>
              <a:tr h="383335">
                <a:tc>
                  <a:txBody>
                    <a:bodyPr/>
                    <a:lstStyle/>
                    <a:p>
                      <a:pPr>
                        <a:buNone/>
                      </a:pPr>
                      <a:r>
                        <a:rPr lang="en-US" sz="1200" b="1"/>
                        <a:t>Asset Turnover</a:t>
                      </a:r>
                      <a:endParaRPr lang="en-US" sz="1200"/>
                    </a:p>
                  </a:txBody>
                  <a:tcPr anchor="ctr">
                    <a:lnL>
                      <a:noFill/>
                    </a:lnL>
                    <a:lnR>
                      <a:noFill/>
                    </a:lnR>
                    <a:lnT>
                      <a:noFill/>
                    </a:lnT>
                    <a:lnB>
                      <a:noFill/>
                    </a:lnB>
                    <a:noFill/>
                  </a:tcPr>
                </a:tc>
                <a:tc>
                  <a:txBody>
                    <a:bodyPr/>
                    <a:lstStyle/>
                    <a:p>
                      <a:pPr>
                        <a:buNone/>
                      </a:pPr>
                      <a:r>
                        <a:rPr lang="en-US" sz="1200"/>
                        <a:t>~0.5x</a:t>
                      </a:r>
                    </a:p>
                  </a:txBody>
                  <a:tcPr anchor="ctr">
                    <a:lnL>
                      <a:noFill/>
                    </a:lnL>
                    <a:lnR>
                      <a:noFill/>
                    </a:lnR>
                    <a:lnT>
                      <a:noFill/>
                    </a:lnT>
                    <a:lnB>
                      <a:noFill/>
                    </a:lnB>
                    <a:noFill/>
                  </a:tcPr>
                </a:tc>
                <a:tc>
                  <a:txBody>
                    <a:bodyPr/>
                    <a:lstStyle/>
                    <a:p>
                      <a:pPr>
                        <a:buNone/>
                      </a:pPr>
                      <a:r>
                        <a:rPr lang="en-US" sz="1200"/>
                        <a:t>~0.6x</a:t>
                      </a:r>
                    </a:p>
                  </a:txBody>
                  <a:tcPr anchor="ctr">
                    <a:lnL>
                      <a:noFill/>
                    </a:lnL>
                    <a:lnR>
                      <a:noFill/>
                    </a:lnR>
                    <a:lnT>
                      <a:noFill/>
                    </a:lnT>
                    <a:lnB>
                      <a:noFill/>
                    </a:lnB>
                    <a:noFill/>
                  </a:tcPr>
                </a:tc>
                <a:tc>
                  <a:txBody>
                    <a:bodyPr/>
                    <a:lstStyle/>
                    <a:p>
                      <a:pPr>
                        <a:buNone/>
                      </a:pPr>
                      <a:r>
                        <a:rPr lang="en-US" sz="1200"/>
                        <a:t>Slightly lower due to large R&amp;D base and cash reserves</a:t>
                      </a:r>
                    </a:p>
                  </a:txBody>
                  <a:tcPr anchor="ctr">
                    <a:lnL>
                      <a:noFill/>
                    </a:lnL>
                    <a:lnR>
                      <a:noFill/>
                    </a:lnR>
                    <a:lnT>
                      <a:noFill/>
                    </a:lnT>
                    <a:lnB>
                      <a:noFill/>
                    </a:lnB>
                    <a:noFill/>
                  </a:tcPr>
                </a:tc>
                <a:extLst>
                  <a:ext uri="{0D108BD9-81ED-4DB2-BD59-A6C34878D82A}">
                    <a16:rowId xmlns:a16="http://schemas.microsoft.com/office/drawing/2014/main" val="377111568"/>
                  </a:ext>
                </a:extLst>
              </a:tr>
              <a:tr h="383335">
                <a:tc>
                  <a:txBody>
                    <a:bodyPr/>
                    <a:lstStyle/>
                    <a:p>
                      <a:pPr>
                        <a:buNone/>
                      </a:pPr>
                      <a:r>
                        <a:rPr lang="en-US" sz="1200" b="1"/>
                        <a:t>Equity Multiplier</a:t>
                      </a:r>
                      <a:endParaRPr lang="en-US" sz="1200"/>
                    </a:p>
                  </a:txBody>
                  <a:tcPr anchor="ctr">
                    <a:lnL>
                      <a:noFill/>
                    </a:lnL>
                    <a:lnR>
                      <a:noFill/>
                    </a:lnR>
                    <a:lnT>
                      <a:noFill/>
                    </a:lnT>
                    <a:lnB>
                      <a:noFill/>
                    </a:lnB>
                    <a:noFill/>
                  </a:tcPr>
                </a:tc>
                <a:tc>
                  <a:txBody>
                    <a:bodyPr/>
                    <a:lstStyle/>
                    <a:p>
                      <a:pPr>
                        <a:buNone/>
                      </a:pPr>
                      <a:r>
                        <a:rPr lang="en-US" sz="1200"/>
                        <a:t>~2.1x</a:t>
                      </a:r>
                    </a:p>
                  </a:txBody>
                  <a:tcPr anchor="ctr">
                    <a:lnL>
                      <a:noFill/>
                    </a:lnL>
                    <a:lnR>
                      <a:noFill/>
                    </a:lnR>
                    <a:lnT>
                      <a:noFill/>
                    </a:lnT>
                    <a:lnB>
                      <a:noFill/>
                    </a:lnB>
                    <a:noFill/>
                  </a:tcPr>
                </a:tc>
                <a:tc>
                  <a:txBody>
                    <a:bodyPr/>
                    <a:lstStyle/>
                    <a:p>
                      <a:pPr>
                        <a:buNone/>
                      </a:pPr>
                      <a:r>
                        <a:rPr lang="en-US" sz="1200"/>
                        <a:t>~2.5x</a:t>
                      </a:r>
                    </a:p>
                  </a:txBody>
                  <a:tcPr anchor="ctr">
                    <a:lnL>
                      <a:noFill/>
                    </a:lnL>
                    <a:lnR>
                      <a:noFill/>
                    </a:lnR>
                    <a:lnT>
                      <a:noFill/>
                    </a:lnT>
                    <a:lnB>
                      <a:noFill/>
                    </a:lnB>
                    <a:noFill/>
                  </a:tcPr>
                </a:tc>
                <a:tc>
                  <a:txBody>
                    <a:bodyPr/>
                    <a:lstStyle/>
                    <a:p>
                      <a:pPr>
                        <a:buNone/>
                      </a:pPr>
                      <a:r>
                        <a:rPr lang="en-US" sz="1200"/>
                        <a:t>Conservative leverage strategy</a:t>
                      </a:r>
                    </a:p>
                  </a:txBody>
                  <a:tcPr anchor="ctr">
                    <a:lnL>
                      <a:noFill/>
                    </a:lnL>
                    <a:lnR>
                      <a:noFill/>
                    </a:lnR>
                    <a:lnT>
                      <a:noFill/>
                    </a:lnT>
                    <a:lnB>
                      <a:noFill/>
                    </a:lnB>
                    <a:noFill/>
                  </a:tcPr>
                </a:tc>
                <a:extLst>
                  <a:ext uri="{0D108BD9-81ED-4DB2-BD59-A6C34878D82A}">
                    <a16:rowId xmlns:a16="http://schemas.microsoft.com/office/drawing/2014/main" val="924772554"/>
                  </a:ext>
                </a:extLst>
              </a:tr>
              <a:tr h="383335">
                <a:tc>
                  <a:txBody>
                    <a:bodyPr/>
                    <a:lstStyle/>
                    <a:p>
                      <a:pPr>
                        <a:buNone/>
                      </a:pPr>
                      <a:r>
                        <a:rPr lang="en-US" sz="1200" b="1"/>
                        <a:t>ROE</a:t>
                      </a:r>
                      <a:endParaRPr lang="en-US" sz="1200"/>
                    </a:p>
                  </a:txBody>
                  <a:tcPr anchor="ctr">
                    <a:lnL>
                      <a:noFill/>
                    </a:lnL>
                    <a:lnR>
                      <a:noFill/>
                    </a:lnR>
                    <a:lnT>
                      <a:noFill/>
                    </a:lnT>
                    <a:lnB>
                      <a:noFill/>
                    </a:lnB>
                    <a:noFill/>
                  </a:tcPr>
                </a:tc>
                <a:tc>
                  <a:txBody>
                    <a:bodyPr/>
                    <a:lstStyle/>
                    <a:p>
                      <a:pPr>
                        <a:buNone/>
                      </a:pPr>
                      <a:r>
                        <a:rPr lang="en-US" sz="1200"/>
                        <a:t>~24%</a:t>
                      </a:r>
                    </a:p>
                  </a:txBody>
                  <a:tcPr anchor="ctr">
                    <a:lnL>
                      <a:noFill/>
                    </a:lnL>
                    <a:lnR>
                      <a:noFill/>
                    </a:lnR>
                    <a:lnT>
                      <a:noFill/>
                    </a:lnT>
                    <a:lnB>
                      <a:noFill/>
                    </a:lnB>
                    <a:noFill/>
                  </a:tcPr>
                </a:tc>
                <a:tc>
                  <a:txBody>
                    <a:bodyPr/>
                    <a:lstStyle/>
                    <a:p>
                      <a:pPr>
                        <a:buNone/>
                      </a:pPr>
                      <a:r>
                        <a:rPr lang="en-US" sz="1200"/>
                        <a:t>~20%</a:t>
                      </a:r>
                    </a:p>
                  </a:txBody>
                  <a:tcPr anchor="ctr">
                    <a:lnL>
                      <a:noFill/>
                    </a:lnL>
                    <a:lnR>
                      <a:noFill/>
                    </a:lnR>
                    <a:lnT>
                      <a:noFill/>
                    </a:lnT>
                    <a:lnB>
                      <a:noFill/>
                    </a:lnB>
                    <a:noFill/>
                  </a:tcPr>
                </a:tc>
                <a:tc>
                  <a:txBody>
                    <a:bodyPr/>
                    <a:lstStyle/>
                    <a:p>
                      <a:pPr>
                        <a:buNone/>
                      </a:pPr>
                      <a:r>
                        <a:rPr lang="en-US" sz="1200"/>
                        <a:t>Strong ROE driven by margins, not leverage</a:t>
                      </a:r>
                    </a:p>
                  </a:txBody>
                  <a:tcPr anchor="ctr">
                    <a:lnL>
                      <a:noFill/>
                    </a:lnL>
                    <a:lnR>
                      <a:noFill/>
                    </a:lnR>
                    <a:lnT>
                      <a:noFill/>
                    </a:lnT>
                    <a:lnB>
                      <a:noFill/>
                    </a:lnB>
                    <a:noFill/>
                  </a:tcPr>
                </a:tc>
                <a:extLst>
                  <a:ext uri="{0D108BD9-81ED-4DB2-BD59-A6C34878D82A}">
                    <a16:rowId xmlns:a16="http://schemas.microsoft.com/office/drawing/2014/main" val="188860122"/>
                  </a:ext>
                </a:extLst>
              </a:tr>
            </a:tbl>
          </a:graphicData>
        </a:graphic>
      </p:graphicFrame>
      <p:sp>
        <p:nvSpPr>
          <p:cNvPr id="7" name="TextBox 6">
            <a:extLst>
              <a:ext uri="{FF2B5EF4-FFF2-40B4-BE49-F238E27FC236}">
                <a16:creationId xmlns:a16="http://schemas.microsoft.com/office/drawing/2014/main" id="{7A90546D-6AC8-4B72-CB94-D4244DC73AA7}"/>
              </a:ext>
            </a:extLst>
          </p:cNvPr>
          <p:cNvSpPr txBox="1"/>
          <p:nvPr/>
        </p:nvSpPr>
        <p:spPr>
          <a:xfrm>
            <a:off x="817685" y="4140200"/>
            <a:ext cx="1073931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1400" b="1"/>
              <a:t>Operating Margin:</a:t>
            </a:r>
            <a:r>
              <a:rPr lang="en-US" sz="1400"/>
              <a:t> ~27% — at the higher end of large-cap healthcare companies.</a:t>
            </a:r>
          </a:p>
          <a:p>
            <a:pPr marL="228600" indent="-228600">
              <a:buFont typeface=""/>
              <a:buChar char="•"/>
            </a:pPr>
            <a:r>
              <a:rPr lang="en-US" sz="1400" b="1"/>
              <a:t>Free Cash Flow Yield:</a:t>
            </a:r>
            <a:r>
              <a:rPr lang="en-US" sz="1400"/>
              <a:t> ~4% — robust cash generation supports dividend and buybacks.</a:t>
            </a:r>
          </a:p>
          <a:p>
            <a:pPr marL="228600" indent="-228600">
              <a:buFont typeface=""/>
              <a:buChar char="•"/>
            </a:pPr>
            <a:r>
              <a:rPr lang="en-US" sz="1400" b="1"/>
              <a:t>Net Debt/EBITDA:</a:t>
            </a:r>
            <a:r>
              <a:rPr lang="en-US" sz="1400"/>
              <a:t> ~1.3x — conservative balance sheet vs. sector avg ~2.0x.</a:t>
            </a:r>
          </a:p>
          <a:p>
            <a:pPr marL="228600" indent="-228600">
              <a:buFont typeface=""/>
              <a:buChar char="•"/>
            </a:pPr>
            <a:r>
              <a:rPr lang="en-US" sz="1400" b="1"/>
              <a:t>Dividend Yield:</a:t>
            </a:r>
            <a:r>
              <a:rPr lang="en-US" sz="1400"/>
              <a:t> ~2.9% with a 60-year+ dividend increase streak.</a:t>
            </a:r>
          </a:p>
        </p:txBody>
      </p:sp>
    </p:spTree>
    <p:extLst>
      <p:ext uri="{BB962C8B-B14F-4D97-AF65-F5344CB8AC3E}">
        <p14:creationId xmlns:p14="http://schemas.microsoft.com/office/powerpoint/2010/main" val="84201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A3BD58-EEDE-272A-5641-C14647AD65E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8045AB-FBD9-B4D1-A8D3-7DCC8F2921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4E5E35B4-D60D-DD74-B39D-E8731BCC9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1C2C70AB-9825-6E5C-E34B-3B17DA1B0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77C04FD4-E9F7-C916-B2D9-C65BCFC8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95E0B2A5-01F2-8033-DA78-80B6AD586A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A7F2630-0DA6-B9E9-44A1-D891CF034877}"/>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Valuation Analysis - JNJ</a:t>
            </a:r>
          </a:p>
        </p:txBody>
      </p:sp>
      <p:sp>
        <p:nvSpPr>
          <p:cNvPr id="3" name="Content Placeholder 2">
            <a:extLst>
              <a:ext uri="{FF2B5EF4-FFF2-40B4-BE49-F238E27FC236}">
                <a16:creationId xmlns:a16="http://schemas.microsoft.com/office/drawing/2014/main" id="{9840B2D9-041A-E418-13BA-DF94682D88DB}"/>
              </a:ext>
            </a:extLst>
          </p:cNvPr>
          <p:cNvSpPr>
            <a:spLocks noGrp="1"/>
          </p:cNvSpPr>
          <p:nvPr>
            <p:ph idx="1"/>
          </p:nvPr>
        </p:nvSpPr>
        <p:spPr>
          <a:xfrm>
            <a:off x="1058984" y="1898120"/>
            <a:ext cx="9724031" cy="3683358"/>
          </a:xfrm>
        </p:spPr>
        <p:txBody>
          <a:bodyPr anchor="ctr">
            <a:normAutofit/>
          </a:bodyPr>
          <a:lstStyle/>
          <a:p>
            <a:r>
              <a:rPr lang="en-US" sz="2000" b="1">
                <a:solidFill>
                  <a:srgbClr val="000000"/>
                </a:solidFill>
                <a:ea typeface="+mn-lt"/>
                <a:cs typeface="+mn-lt"/>
              </a:rPr>
              <a:t>Valuation &amp; Price Target</a:t>
            </a:r>
            <a:endParaRPr lang="en-US"/>
          </a:p>
          <a:p>
            <a:r>
              <a:rPr lang="en-US" sz="2000" b="1">
                <a:solidFill>
                  <a:srgbClr val="000000"/>
                </a:solidFill>
                <a:ea typeface="+mn-lt"/>
                <a:cs typeface="+mn-lt"/>
              </a:rPr>
              <a:t>DCF Analysis</a:t>
            </a:r>
            <a:r>
              <a:rPr lang="en-US" sz="2000">
                <a:solidFill>
                  <a:srgbClr val="000000"/>
                </a:solidFill>
                <a:ea typeface="+mn-lt"/>
                <a:cs typeface="+mn-lt"/>
              </a:rPr>
              <a:t>: Using </a:t>
            </a:r>
            <a:r>
              <a:rPr lang="en-US" sz="2000" b="0" i="0" u="none" strike="noStrike">
                <a:solidFill>
                  <a:srgbClr val="000000"/>
                </a:solidFill>
                <a:effectLst/>
                <a:ea typeface="+mn-lt"/>
                <a:cs typeface="+mn-lt"/>
              </a:rPr>
              <a:t>a </a:t>
            </a:r>
            <a:r>
              <a:rPr lang="en-US" sz="2000">
                <a:solidFill>
                  <a:srgbClr val="000000"/>
                </a:solidFill>
                <a:ea typeface="+mn-lt"/>
                <a:cs typeface="+mn-lt"/>
              </a:rPr>
              <a:t>6.5% terminal discount rate </a:t>
            </a:r>
            <a:r>
              <a:rPr lang="en-US" sz="2000" b="0" i="0" u="none" strike="noStrike">
                <a:solidFill>
                  <a:srgbClr val="000000"/>
                </a:solidFill>
                <a:effectLst/>
                <a:ea typeface="+mn-lt"/>
                <a:cs typeface="+mn-lt"/>
              </a:rPr>
              <a:t>and</a:t>
            </a:r>
            <a:r>
              <a:rPr lang="en-US" sz="2000">
                <a:solidFill>
                  <a:srgbClr val="000000"/>
                </a:solidFill>
                <a:ea typeface="+mn-lt"/>
                <a:cs typeface="+mn-lt"/>
              </a:rPr>
              <a:t> 2.5% terminal growth, </a:t>
            </a:r>
            <a:r>
              <a:rPr lang="en-US" sz="2000" b="0" i="0" u="none" strike="noStrike">
                <a:solidFill>
                  <a:srgbClr val="000000"/>
                </a:solidFill>
                <a:effectLst/>
                <a:ea typeface="+mn-lt"/>
                <a:cs typeface="+mn-lt"/>
              </a:rPr>
              <a:t>the </a:t>
            </a:r>
            <a:r>
              <a:rPr lang="en-US" sz="2000">
                <a:solidFill>
                  <a:srgbClr val="000000"/>
                </a:solidFill>
                <a:ea typeface="+mn-lt"/>
                <a:cs typeface="+mn-lt"/>
              </a:rPr>
              <a:t>DCF implies an equity value </a:t>
            </a:r>
            <a:r>
              <a:rPr lang="en-US" sz="2000" b="0" i="0" u="none" strike="noStrike">
                <a:solidFill>
                  <a:srgbClr val="000000"/>
                </a:solidFill>
                <a:effectLst/>
                <a:ea typeface="+mn-lt"/>
                <a:cs typeface="+mn-lt"/>
              </a:rPr>
              <a:t>of</a:t>
            </a:r>
            <a:r>
              <a:rPr lang="en-US" sz="2000">
                <a:solidFill>
                  <a:srgbClr val="000000"/>
                </a:solidFill>
                <a:ea typeface="+mn-lt"/>
                <a:cs typeface="+mn-lt"/>
              </a:rPr>
              <a:t> </a:t>
            </a:r>
            <a:r>
              <a:rPr lang="en-US" sz="2000" b="1">
                <a:solidFill>
                  <a:srgbClr val="000000"/>
                </a:solidFill>
                <a:ea typeface="+mn-lt"/>
                <a:cs typeface="+mn-lt"/>
              </a:rPr>
              <a:t>$169.18</a:t>
            </a:r>
            <a:r>
              <a:rPr lang="en-US" sz="2000" b="1" i="0" u="none" strike="noStrike">
                <a:solidFill>
                  <a:srgbClr val="000000"/>
                </a:solidFill>
                <a:effectLst/>
                <a:ea typeface="+mn-lt"/>
                <a:cs typeface="+mn-lt"/>
              </a:rPr>
              <a:t>/</a:t>
            </a:r>
            <a:r>
              <a:rPr lang="en-US" sz="2000" b="1">
                <a:solidFill>
                  <a:srgbClr val="000000"/>
                </a:solidFill>
                <a:ea typeface="+mn-lt"/>
                <a:cs typeface="+mn-lt"/>
              </a:rPr>
              <a:t>share</a:t>
            </a:r>
            <a:r>
              <a:rPr lang="en-US" sz="2000" b="0" i="0" u="none" strike="noStrike">
                <a:solidFill>
                  <a:srgbClr val="000000"/>
                </a:solidFill>
                <a:effectLst/>
                <a:ea typeface="+mn-lt"/>
                <a:cs typeface="+mn-lt"/>
              </a:rPr>
              <a:t>, </a:t>
            </a:r>
            <a:r>
              <a:rPr lang="en-US" sz="2000">
                <a:solidFill>
                  <a:srgbClr val="000000"/>
                </a:solidFill>
                <a:ea typeface="+mn-lt"/>
                <a:cs typeface="+mn-lt"/>
              </a:rPr>
              <a:t>aligning with consensus targets.</a:t>
            </a:r>
            <a:endParaRPr lang="en-US"/>
          </a:p>
          <a:p>
            <a:r>
              <a:rPr lang="en-US" sz="2000" b="1">
                <a:solidFill>
                  <a:srgbClr val="000000"/>
                </a:solidFill>
                <a:ea typeface="+mn-lt"/>
                <a:cs typeface="+mn-lt"/>
              </a:rPr>
              <a:t>Relative Valuation</a:t>
            </a:r>
            <a:r>
              <a:rPr lang="en-US" sz="2000">
                <a:solidFill>
                  <a:srgbClr val="000000"/>
                </a:solidFill>
                <a:ea typeface="+mn-lt"/>
                <a:cs typeface="+mn-lt"/>
              </a:rPr>
              <a:t>: Current </a:t>
            </a:r>
            <a:r>
              <a:rPr lang="en-US" sz="2000" b="0" i="0" u="none" strike="noStrike">
                <a:solidFill>
                  <a:srgbClr val="000000"/>
                </a:solidFill>
                <a:effectLst/>
                <a:ea typeface="+mn-lt"/>
                <a:cs typeface="+mn-lt"/>
              </a:rPr>
              <a:t>P/</a:t>
            </a:r>
            <a:r>
              <a:rPr lang="en-US" sz="2000">
                <a:solidFill>
                  <a:srgbClr val="000000"/>
                </a:solidFill>
                <a:ea typeface="+mn-lt"/>
                <a:cs typeface="+mn-lt"/>
              </a:rPr>
              <a:t>E of ~26x is justified by stable earnings and sector premium. EV</a:t>
            </a:r>
            <a:r>
              <a:rPr lang="en-US" sz="2000" b="0" i="0" u="none" strike="noStrike">
                <a:solidFill>
                  <a:srgbClr val="000000"/>
                </a:solidFill>
                <a:effectLst/>
                <a:ea typeface="+mn-lt"/>
                <a:cs typeface="+mn-lt"/>
              </a:rPr>
              <a:t>/</a:t>
            </a:r>
            <a:r>
              <a:rPr lang="en-US" sz="2000">
                <a:solidFill>
                  <a:srgbClr val="000000"/>
                </a:solidFill>
                <a:ea typeface="+mn-lt"/>
                <a:cs typeface="+mn-lt"/>
              </a:rPr>
              <a:t>EBITDA of 14x is in line with peers.</a:t>
            </a:r>
            <a:endParaRPr lang="en-US"/>
          </a:p>
          <a:p>
            <a:r>
              <a:rPr lang="en-US" sz="2000" b="1">
                <a:solidFill>
                  <a:srgbClr val="000000"/>
                </a:solidFill>
                <a:ea typeface="+mn-lt"/>
                <a:cs typeface="+mn-lt"/>
              </a:rPr>
              <a:t>Upside Potential</a:t>
            </a:r>
            <a:r>
              <a:rPr lang="en-US" sz="2000">
                <a:solidFill>
                  <a:srgbClr val="000000"/>
                </a:solidFill>
                <a:ea typeface="+mn-lt"/>
                <a:cs typeface="+mn-lt"/>
              </a:rPr>
              <a:t>: </a:t>
            </a:r>
            <a:r>
              <a:rPr lang="en-US" sz="2000" b="1">
                <a:solidFill>
                  <a:srgbClr val="000000"/>
                </a:solidFill>
                <a:ea typeface="+mn-lt"/>
                <a:cs typeface="+mn-lt"/>
              </a:rPr>
              <a:t>~3% upside</a:t>
            </a:r>
            <a:r>
              <a:rPr lang="en-US" sz="2000">
                <a:solidFill>
                  <a:srgbClr val="000000"/>
                </a:solidFill>
                <a:ea typeface="+mn-lt"/>
                <a:cs typeface="+mn-lt"/>
              </a:rPr>
              <a:t> to </a:t>
            </a:r>
            <a:r>
              <a:rPr lang="en-US" sz="2000" b="0" i="0" u="none" strike="noStrike">
                <a:solidFill>
                  <a:srgbClr val="000000"/>
                </a:solidFill>
                <a:effectLst/>
                <a:ea typeface="+mn-lt"/>
                <a:cs typeface="+mn-lt"/>
              </a:rPr>
              <a:t>the </a:t>
            </a:r>
            <a:r>
              <a:rPr lang="en-US" sz="2000">
                <a:solidFill>
                  <a:srgbClr val="000000"/>
                </a:solidFill>
                <a:ea typeface="+mn-lt"/>
                <a:cs typeface="+mn-lt"/>
              </a:rPr>
              <a:t>current price </a:t>
            </a:r>
            <a:r>
              <a:rPr lang="en-US" sz="2000" b="0" i="0" u="none" strike="noStrike">
                <a:solidFill>
                  <a:srgbClr val="000000"/>
                </a:solidFill>
                <a:effectLst/>
                <a:ea typeface="+mn-lt"/>
                <a:cs typeface="+mn-lt"/>
              </a:rPr>
              <a:t>of </a:t>
            </a:r>
            <a:r>
              <a:rPr lang="en-US" sz="2000">
                <a:solidFill>
                  <a:srgbClr val="000000"/>
                </a:solidFill>
                <a:ea typeface="+mn-lt"/>
                <a:cs typeface="+mn-lt"/>
              </a:rPr>
              <a:t>$164.36, with catalysts including pipeline milestones and margin expansion.</a:t>
            </a:r>
            <a:endParaRPr lang="en-US"/>
          </a:p>
          <a:p>
            <a:pPr algn="l">
              <a:spcBef>
                <a:spcPts val="0"/>
              </a:spcBef>
            </a:pPr>
            <a:endParaRPr lang="en-US" sz="2000" b="0" i="0" u="none" strike="noStrike">
              <a:solidFill>
                <a:srgbClr val="000000"/>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9188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4E7D771-54D1-9AD2-54B3-F4F7484FA99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9278ED-74C0-9C14-0340-07216F31FA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AF0FB087-F532-8884-D9C5-D75C021121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1F1D1038-BC39-EF00-B123-89B6B7F476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B8D6E49A-B867-95FF-28E1-03E11DE0D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5DDF1B74-8626-EC3E-C643-B106278869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54050B31-0756-7E71-00C9-EF0655E2987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Business Analysis – UnitedHealth Group (UNH)</a:t>
            </a:r>
          </a:p>
        </p:txBody>
      </p:sp>
      <p:graphicFrame>
        <p:nvGraphicFramePr>
          <p:cNvPr id="9" name="Content Placeholder 8">
            <a:extLst>
              <a:ext uri="{FF2B5EF4-FFF2-40B4-BE49-F238E27FC236}">
                <a16:creationId xmlns:a16="http://schemas.microsoft.com/office/drawing/2014/main" id="{403601CA-EEA2-D03F-76A1-CF183E7A6B57}"/>
              </a:ext>
            </a:extLst>
          </p:cNvPr>
          <p:cNvGraphicFramePr>
            <a:graphicFrameLocks noGrp="1"/>
          </p:cNvGraphicFramePr>
          <p:nvPr>
            <p:ph idx="1"/>
            <p:extLst>
              <p:ext uri="{D42A27DB-BD31-4B8C-83A1-F6EECF244321}">
                <p14:modId xmlns:p14="http://schemas.microsoft.com/office/powerpoint/2010/main" val="1772103067"/>
              </p:ext>
            </p:extLst>
          </p:nvPr>
        </p:nvGraphicFramePr>
        <p:xfrm>
          <a:off x="8770952" y="4818328"/>
          <a:ext cx="3261508" cy="1828800"/>
        </p:xfrm>
        <a:graphic>
          <a:graphicData uri="http://schemas.openxmlformats.org/drawingml/2006/table">
            <a:tbl>
              <a:tblPr firstRow="1" bandRow="1">
                <a:tableStyleId>{5C22544A-7EE6-4342-B048-85BDC9FD1C3A}</a:tableStyleId>
              </a:tblPr>
              <a:tblGrid>
                <a:gridCol w="2106354">
                  <a:extLst>
                    <a:ext uri="{9D8B030D-6E8A-4147-A177-3AD203B41FA5}">
                      <a16:colId xmlns:a16="http://schemas.microsoft.com/office/drawing/2014/main" val="1010173416"/>
                    </a:ext>
                  </a:extLst>
                </a:gridCol>
                <a:gridCol w="1155154">
                  <a:extLst>
                    <a:ext uri="{9D8B030D-6E8A-4147-A177-3AD203B41FA5}">
                      <a16:colId xmlns:a16="http://schemas.microsoft.com/office/drawing/2014/main" val="1166200550"/>
                    </a:ext>
                  </a:extLst>
                </a:gridCol>
              </a:tblGrid>
              <a:tr h="266239">
                <a:tc gridSpan="2">
                  <a:txBody>
                    <a:bodyPr/>
                    <a:lstStyle/>
                    <a:p>
                      <a:pPr algn="ctr"/>
                      <a:r>
                        <a:rPr lang="en-US" sz="1400"/>
                        <a:t>Performance Overview</a:t>
                      </a:r>
                    </a:p>
                  </a:txBody>
                  <a:tcPr/>
                </a:tc>
                <a:tc hMerge="1">
                  <a:txBody>
                    <a:bodyPr/>
                    <a:lstStyle/>
                    <a:p>
                      <a:endParaRPr lang="en-US"/>
                    </a:p>
                  </a:txBody>
                  <a:tcPr/>
                </a:tc>
                <a:extLst>
                  <a:ext uri="{0D108BD9-81ED-4DB2-BD59-A6C34878D82A}">
                    <a16:rowId xmlns:a16="http://schemas.microsoft.com/office/drawing/2014/main" val="2148041373"/>
                  </a:ext>
                </a:extLst>
              </a:tr>
              <a:tr h="266239">
                <a:tc>
                  <a:txBody>
                    <a:bodyPr/>
                    <a:lstStyle/>
                    <a:p>
                      <a:r>
                        <a:rPr lang="en-US" sz="1400"/>
                        <a:t>Market Cap</a:t>
                      </a:r>
                    </a:p>
                  </a:txBody>
                  <a:tcPr/>
                </a:tc>
                <a:tc>
                  <a:txBody>
                    <a:bodyPr/>
                    <a:lstStyle/>
                    <a:p>
                      <a:r>
                        <a:rPr lang="en-US" sz="1400"/>
                        <a:t>$256.40B</a:t>
                      </a:r>
                    </a:p>
                  </a:txBody>
                  <a:tcPr/>
                </a:tc>
                <a:extLst>
                  <a:ext uri="{0D108BD9-81ED-4DB2-BD59-A6C34878D82A}">
                    <a16:rowId xmlns:a16="http://schemas.microsoft.com/office/drawing/2014/main" val="1462768227"/>
                  </a:ext>
                </a:extLst>
              </a:tr>
              <a:tr h="266239">
                <a:tc>
                  <a:txBody>
                    <a:bodyPr/>
                    <a:lstStyle/>
                    <a:p>
                      <a:r>
                        <a:rPr lang="en-US" sz="1400"/>
                        <a:t>Diluted Share Out.</a:t>
                      </a:r>
                    </a:p>
                  </a:txBody>
                  <a:tcPr/>
                </a:tc>
                <a:tc>
                  <a:txBody>
                    <a:bodyPr/>
                    <a:lstStyle/>
                    <a:p>
                      <a:r>
                        <a:rPr lang="en-US" sz="1400"/>
                        <a:t>907.14M</a:t>
                      </a:r>
                    </a:p>
                  </a:txBody>
                  <a:tcPr/>
                </a:tc>
                <a:extLst>
                  <a:ext uri="{0D108BD9-81ED-4DB2-BD59-A6C34878D82A}">
                    <a16:rowId xmlns:a16="http://schemas.microsoft.com/office/drawing/2014/main" val="3073969678"/>
                  </a:ext>
                </a:extLst>
              </a:tr>
              <a:tr h="266239">
                <a:tc>
                  <a:txBody>
                    <a:bodyPr/>
                    <a:lstStyle/>
                    <a:p>
                      <a:r>
                        <a:rPr lang="en-US" sz="1400"/>
                        <a:t>52-Week High</a:t>
                      </a:r>
                    </a:p>
                  </a:txBody>
                  <a:tcPr/>
                </a:tc>
                <a:tc>
                  <a:txBody>
                    <a:bodyPr/>
                    <a:lstStyle/>
                    <a:p>
                      <a:r>
                        <a:rPr lang="en-US" sz="1400"/>
                        <a:t>$630.73</a:t>
                      </a:r>
                    </a:p>
                  </a:txBody>
                  <a:tcPr/>
                </a:tc>
                <a:extLst>
                  <a:ext uri="{0D108BD9-81ED-4DB2-BD59-A6C34878D82A}">
                    <a16:rowId xmlns:a16="http://schemas.microsoft.com/office/drawing/2014/main" val="1216304037"/>
                  </a:ext>
                </a:extLst>
              </a:tr>
              <a:tr h="266239">
                <a:tc>
                  <a:txBody>
                    <a:bodyPr/>
                    <a:lstStyle/>
                    <a:p>
                      <a:r>
                        <a:rPr lang="en-US" sz="1400"/>
                        <a:t>52-Week Low</a:t>
                      </a:r>
                    </a:p>
                  </a:txBody>
                  <a:tcPr/>
                </a:tc>
                <a:tc>
                  <a:txBody>
                    <a:bodyPr/>
                    <a:lstStyle/>
                    <a:p>
                      <a:r>
                        <a:rPr lang="en-US" sz="1400"/>
                        <a:t>$248.88</a:t>
                      </a:r>
                    </a:p>
                  </a:txBody>
                  <a:tcPr/>
                </a:tc>
                <a:extLst>
                  <a:ext uri="{0D108BD9-81ED-4DB2-BD59-A6C34878D82A}">
                    <a16:rowId xmlns:a16="http://schemas.microsoft.com/office/drawing/2014/main" val="3902213162"/>
                  </a:ext>
                </a:extLst>
              </a:tr>
              <a:tr h="266239">
                <a:tc>
                  <a:txBody>
                    <a:bodyPr/>
                    <a:lstStyle/>
                    <a:p>
                      <a:r>
                        <a:rPr lang="en-US" sz="1400"/>
                        <a:t>Dividend Yield</a:t>
                      </a:r>
                    </a:p>
                  </a:txBody>
                  <a:tcPr/>
                </a:tc>
                <a:tc>
                  <a:txBody>
                    <a:bodyPr/>
                    <a:lstStyle/>
                    <a:p>
                      <a:r>
                        <a:rPr lang="en-US" sz="1400"/>
                        <a:t>3.13%</a:t>
                      </a:r>
                    </a:p>
                  </a:txBody>
                  <a:tcPr/>
                </a:tc>
                <a:extLst>
                  <a:ext uri="{0D108BD9-81ED-4DB2-BD59-A6C34878D82A}">
                    <a16:rowId xmlns:a16="http://schemas.microsoft.com/office/drawing/2014/main" val="4103378212"/>
                  </a:ext>
                </a:extLst>
              </a:tr>
            </a:tbl>
          </a:graphicData>
        </a:graphic>
      </p:graphicFrame>
      <p:pic>
        <p:nvPicPr>
          <p:cNvPr id="1026" name="Picture 2" descr="UnitedHealth Group (UNH) Stock Price, News &amp; Info | The Motley Fool">
            <a:extLst>
              <a:ext uri="{FF2B5EF4-FFF2-40B4-BE49-F238E27FC236}">
                <a16:creationId xmlns:a16="http://schemas.microsoft.com/office/drawing/2014/main" id="{F16D1144-702F-31BA-D4F2-B6A20F016F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28208" cy="13282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6694AAD2-B47D-7A2F-456C-EB6BB8D028C1}"/>
              </a:ext>
            </a:extLst>
          </p:cNvPr>
          <p:cNvSpPr txBox="1"/>
          <p:nvPr/>
        </p:nvSpPr>
        <p:spPr>
          <a:xfrm>
            <a:off x="0" y="1565449"/>
            <a:ext cx="6337978" cy="5324535"/>
          </a:xfrm>
          <a:prstGeom prst="rect">
            <a:avLst/>
          </a:prstGeom>
          <a:noFill/>
        </p:spPr>
        <p:txBody>
          <a:bodyPr wrap="square">
            <a:spAutoFit/>
          </a:bodyPr>
          <a:lstStyle/>
          <a:p>
            <a:pPr marL="342900" indent="-342900">
              <a:buFont typeface="Arial" panose="020B0604020202020204" pitchFamily="34" charset="0"/>
              <a:buChar char="•"/>
            </a:pPr>
            <a:r>
              <a:rPr lang="en-US" sz="2000">
                <a:latin typeface="Arial" panose="020B0604020202020204" pitchFamily="34" charset="0"/>
                <a:cs typeface="Arial" panose="020B0604020202020204" pitchFamily="34" charset="0"/>
              </a:rPr>
              <a:t>Total revenue in 2024 was $400,278 million, up 8% from the year prior</a:t>
            </a:r>
          </a:p>
          <a:p>
            <a:pPr marL="800100" lvl="1" indent="-342900">
              <a:buFont typeface="Arial" panose="020B0604020202020204" pitchFamily="34" charset="0"/>
              <a:buChar char="•"/>
            </a:pPr>
            <a:r>
              <a:rPr lang="en-US" sz="2000">
                <a:latin typeface="Arial" panose="020B0604020202020204" pitchFamily="34" charset="0"/>
                <a:cs typeface="Arial" panose="020B0604020202020204" pitchFamily="34" charset="0"/>
              </a:rPr>
              <a:t>UnitedHealthcare (54.11%)</a:t>
            </a:r>
          </a:p>
          <a:p>
            <a:pPr marL="1200150" lvl="2" indent="-285750">
              <a:buFont typeface="Courier New" panose="020B0604020202020204" pitchFamily="34" charset="0"/>
              <a:buChar char="o"/>
            </a:pPr>
            <a:r>
              <a:rPr lang="en-US" sz="2000">
                <a:latin typeface="Arial" panose="020B0604020202020204" pitchFamily="34" charset="0"/>
                <a:cs typeface="Arial" panose="020B0604020202020204" pitchFamily="34" charset="0"/>
              </a:rPr>
              <a:t>Health insurance arm</a:t>
            </a:r>
          </a:p>
          <a:p>
            <a:pPr marL="1200150" lvl="2" indent="-285750">
              <a:buFont typeface="Courier New" panose="020B0604020202020204" pitchFamily="34" charset="0"/>
              <a:buChar char="o"/>
            </a:pPr>
            <a:r>
              <a:rPr lang="en-US" sz="2000">
                <a:latin typeface="Arial" panose="020B0604020202020204" pitchFamily="34" charset="0"/>
                <a:cs typeface="Arial" panose="020B0604020202020204" pitchFamily="34" charset="0"/>
              </a:rPr>
              <a:t>Medicare makes up most of the revenue</a:t>
            </a:r>
          </a:p>
          <a:p>
            <a:pPr marL="1200150" lvl="2" indent="-285750">
              <a:buFont typeface="Courier New" panose="020B0604020202020204" pitchFamily="34" charset="0"/>
              <a:buChar char="o"/>
            </a:pPr>
            <a:r>
              <a:rPr lang="en-US" sz="2000">
                <a:latin typeface="Arial" panose="020B0604020202020204" pitchFamily="34" charset="0"/>
                <a:cs typeface="Arial" panose="020B0604020202020204" pitchFamily="34" charset="0"/>
              </a:rPr>
              <a:t>Provides plans globally to individuals, companies, communities, and states</a:t>
            </a:r>
          </a:p>
          <a:p>
            <a:pPr marL="742950" lvl="1" indent="-285750">
              <a:buFont typeface="Courier New" panose="020B0604020202020204" pitchFamily="34" charset="0"/>
              <a:buChar char="o"/>
            </a:pPr>
            <a:r>
              <a:rPr lang="en-US" sz="2000" err="1">
                <a:latin typeface="Arial" panose="020B0604020202020204" pitchFamily="34" charset="0"/>
                <a:cs typeface="Arial" panose="020B0604020202020204" pitchFamily="34" charset="0"/>
              </a:rPr>
              <a:t>Optum</a:t>
            </a:r>
            <a:r>
              <a:rPr lang="en-US" sz="2000">
                <a:latin typeface="Arial" panose="020B0604020202020204" pitchFamily="34" charset="0"/>
                <a:cs typeface="Arial" panose="020B0604020202020204" pitchFamily="34" charset="0"/>
              </a:rPr>
              <a:t> (45.89%)</a:t>
            </a:r>
          </a:p>
          <a:p>
            <a:pPr marL="1200150" lvl="2" indent="-285750">
              <a:buFont typeface="Courier New" panose="020B0604020202020204" pitchFamily="34" charset="0"/>
              <a:buChar char="o"/>
            </a:pPr>
            <a:r>
              <a:rPr lang="en-US" sz="2000">
                <a:latin typeface="Arial" panose="020B0604020202020204" pitchFamily="34" charset="0"/>
                <a:cs typeface="Arial" panose="020B0604020202020204" pitchFamily="34" charset="0"/>
              </a:rPr>
              <a:t>Is split up into three more segments (Health, Insight, and Rx) </a:t>
            </a:r>
          </a:p>
          <a:p>
            <a:pPr marL="1200150" lvl="2" indent="-285750">
              <a:buFont typeface="Courier New" panose="020B0604020202020204" pitchFamily="34" charset="0"/>
              <a:buChar char="o"/>
            </a:pPr>
            <a:r>
              <a:rPr lang="en-US" sz="2000">
                <a:latin typeface="Arial" panose="020B0604020202020204" pitchFamily="34" charset="0"/>
                <a:cs typeface="Arial" panose="020B0604020202020204" pitchFamily="34" charset="0"/>
              </a:rPr>
              <a:t>Focused on providing care through data and analytics, tech, and pharmaceutical services</a:t>
            </a:r>
          </a:p>
          <a:p>
            <a:pPr marL="342900" indent="-342900">
              <a:buFont typeface="Arial" panose="020B0604020202020204" pitchFamily="34" charset="0"/>
              <a:buChar char="•"/>
            </a:pPr>
            <a:r>
              <a:rPr lang="en-US" sz="2000">
                <a:solidFill>
                  <a:prstClr val="black"/>
                </a:solidFill>
                <a:latin typeface="Arial" panose="020B0604020202020204" pitchFamily="34" charset="0"/>
                <a:cs typeface="Arial" panose="020B0604020202020204" pitchFamily="34" charset="0"/>
              </a:rPr>
              <a:t>Higher-than-expected Medicare Advantage utilization &amp; Unfavorable </a:t>
            </a:r>
            <a:r>
              <a:rPr lang="en-US" sz="2000" err="1">
                <a:solidFill>
                  <a:prstClr val="black"/>
                </a:solidFill>
                <a:latin typeface="Arial" panose="020B0604020202020204" pitchFamily="34" charset="0"/>
                <a:cs typeface="Arial" panose="020B0604020202020204" pitchFamily="34" charset="0"/>
              </a:rPr>
              <a:t>Optum</a:t>
            </a:r>
            <a:r>
              <a:rPr lang="en-US" sz="2000">
                <a:solidFill>
                  <a:prstClr val="black"/>
                </a:solidFill>
                <a:latin typeface="Arial" panose="020B0604020202020204" pitchFamily="34" charset="0"/>
                <a:cs typeface="Arial" panose="020B0604020202020204" pitchFamily="34" charset="0"/>
              </a:rPr>
              <a:t> Medicare dynamics</a:t>
            </a:r>
          </a:p>
        </p:txBody>
      </p:sp>
      <p:pic>
        <p:nvPicPr>
          <p:cNvPr id="17" name="Picture 16" descr="A graph showing a line of a graph&#10;&#10;AI-generated content may be incorrect.">
            <a:extLst>
              <a:ext uri="{FF2B5EF4-FFF2-40B4-BE49-F238E27FC236}">
                <a16:creationId xmlns:a16="http://schemas.microsoft.com/office/drawing/2014/main" id="{BF950E44-73A5-BDF1-ECE2-74728959CB79}"/>
              </a:ext>
            </a:extLst>
          </p:cNvPr>
          <p:cNvPicPr>
            <a:picLocks noChangeAspect="1"/>
          </p:cNvPicPr>
          <p:nvPr/>
        </p:nvPicPr>
        <p:blipFill>
          <a:blip r:embed="rId4"/>
          <a:stretch>
            <a:fillRect/>
          </a:stretch>
        </p:blipFill>
        <p:spPr>
          <a:xfrm>
            <a:off x="6494860" y="1869598"/>
            <a:ext cx="5540258" cy="2388765"/>
          </a:xfrm>
          <a:prstGeom prst="rect">
            <a:avLst/>
          </a:prstGeom>
        </p:spPr>
      </p:pic>
      <p:graphicFrame>
        <p:nvGraphicFramePr>
          <p:cNvPr id="21" name="Chart 20">
            <a:extLst>
              <a:ext uri="{FF2B5EF4-FFF2-40B4-BE49-F238E27FC236}">
                <a16:creationId xmlns:a16="http://schemas.microsoft.com/office/drawing/2014/main" id="{5E4372A1-839A-83A0-F344-92318BB3E3B3}"/>
              </a:ext>
            </a:extLst>
          </p:cNvPr>
          <p:cNvGraphicFramePr>
            <a:graphicFrameLocks/>
          </p:cNvGraphicFramePr>
          <p:nvPr>
            <p:extLst>
              <p:ext uri="{D42A27DB-BD31-4B8C-83A1-F6EECF244321}">
                <p14:modId xmlns:p14="http://schemas.microsoft.com/office/powerpoint/2010/main" val="4099634505"/>
              </p:ext>
            </p:extLst>
          </p:nvPr>
        </p:nvGraphicFramePr>
        <p:xfrm>
          <a:off x="5360587" y="4258363"/>
          <a:ext cx="3732103" cy="255800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818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B13B60-4B5F-3E91-4B75-59C4FDCDDE14}"/>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B5770E-F52E-37E9-3EF2-2192EED81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16513A27-8A12-3408-194F-D7D3A1881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C5BCE9CB-8ECD-1705-10E9-1902B755A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32EED277-C766-6753-BD59-60844910D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719AD01C-A2FA-7CC9-21A3-AB670DC2A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BC0F765E-C803-3294-1DA3-1F72AA528820}"/>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Financial Analysis - UNH</a:t>
            </a:r>
          </a:p>
        </p:txBody>
      </p:sp>
      <p:sp>
        <p:nvSpPr>
          <p:cNvPr id="3" name="Content Placeholder 2">
            <a:extLst>
              <a:ext uri="{FF2B5EF4-FFF2-40B4-BE49-F238E27FC236}">
                <a16:creationId xmlns:a16="http://schemas.microsoft.com/office/drawing/2014/main" id="{0FF1EB39-95ED-5829-9616-EEB666E0F8EF}"/>
              </a:ext>
            </a:extLst>
          </p:cNvPr>
          <p:cNvSpPr>
            <a:spLocks noGrp="1"/>
          </p:cNvSpPr>
          <p:nvPr>
            <p:ph idx="1"/>
          </p:nvPr>
        </p:nvSpPr>
        <p:spPr>
          <a:xfrm>
            <a:off x="5248704" y="1700571"/>
            <a:ext cx="6711253" cy="2126885"/>
          </a:xfrm>
        </p:spPr>
        <p:txBody>
          <a:bodyPr anchor="ctr">
            <a:normAutofit/>
          </a:bodyPr>
          <a:lstStyle/>
          <a:p>
            <a:r>
              <a:rPr lang="en-US" sz="2000"/>
              <a:t>Expect revenues to continue to grow at a good pace.</a:t>
            </a:r>
          </a:p>
          <a:p>
            <a:r>
              <a:rPr lang="en-US" sz="2000"/>
              <a:t>Market share of 33.32% in 2024</a:t>
            </a:r>
          </a:p>
          <a:p>
            <a:r>
              <a:rPr lang="en-US" sz="2000"/>
              <a:t>EPS projected</a:t>
            </a:r>
            <a:r>
              <a:rPr lang="zh-CN" altLang="en-US" sz="2000"/>
              <a:t> </a:t>
            </a:r>
            <a:r>
              <a:rPr lang="en-US" altLang="zh-CN" sz="2000"/>
              <a:t>to go up because Medicare Advantage &amp; Medicaid enrollments are still growing.</a:t>
            </a:r>
            <a:endParaRPr lang="en-US" sz="2000"/>
          </a:p>
        </p:txBody>
      </p:sp>
      <p:pic>
        <p:nvPicPr>
          <p:cNvPr id="6" name="Picture 2" descr="UnitedHealth Group (UNH) Stock Price, News &amp; Info | The Motley Fool">
            <a:extLst>
              <a:ext uri="{FF2B5EF4-FFF2-40B4-BE49-F238E27FC236}">
                <a16:creationId xmlns:a16="http://schemas.microsoft.com/office/drawing/2014/main" id="{75BCA0B5-9D7B-02A3-7300-44621E6998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8208" cy="132820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Chart 5">
            <a:extLst>
              <a:ext uri="{FF2B5EF4-FFF2-40B4-BE49-F238E27FC236}">
                <a16:creationId xmlns:a16="http://schemas.microsoft.com/office/drawing/2014/main" id="{50999E5A-4F47-0A19-370C-AD2CDEC34488}"/>
              </a:ext>
            </a:extLst>
          </p:cNvPr>
          <p:cNvGraphicFramePr/>
          <p:nvPr>
            <p:extLst>
              <p:ext uri="{D42A27DB-BD31-4B8C-83A1-F6EECF244321}">
                <p14:modId xmlns:p14="http://schemas.microsoft.com/office/powerpoint/2010/main" val="3114227533"/>
              </p:ext>
            </p:extLst>
          </p:nvPr>
        </p:nvGraphicFramePr>
        <p:xfrm>
          <a:off x="127572" y="1700571"/>
          <a:ext cx="4889089" cy="3149693"/>
        </p:xfrm>
        <a:graphic>
          <a:graphicData uri="http://schemas.openxmlformats.org/drawingml/2006/chart">
            <c:chart xmlns:c="http://schemas.openxmlformats.org/drawingml/2006/chart" xmlns:r="http://schemas.openxmlformats.org/officeDocument/2006/relationships" r:id="rId3"/>
          </a:graphicData>
        </a:graphic>
      </p:graphicFrame>
      <p:pic>
        <p:nvPicPr>
          <p:cNvPr id="18" name="图片 17">
            <a:extLst>
              <a:ext uri="{FF2B5EF4-FFF2-40B4-BE49-F238E27FC236}">
                <a16:creationId xmlns:a16="http://schemas.microsoft.com/office/drawing/2014/main" id="{442E4B85-236C-7611-8124-2D47DC6D08A3}"/>
              </a:ext>
            </a:extLst>
          </p:cNvPr>
          <p:cNvPicPr>
            <a:picLocks noChangeAspect="1"/>
          </p:cNvPicPr>
          <p:nvPr/>
        </p:nvPicPr>
        <p:blipFill>
          <a:blip r:embed="rId4"/>
          <a:stretch>
            <a:fillRect/>
          </a:stretch>
        </p:blipFill>
        <p:spPr>
          <a:xfrm>
            <a:off x="934386" y="5018688"/>
            <a:ext cx="10776678" cy="1595557"/>
          </a:xfrm>
          <a:prstGeom prst="rect">
            <a:avLst/>
          </a:prstGeom>
        </p:spPr>
      </p:pic>
      <p:pic>
        <p:nvPicPr>
          <p:cNvPr id="4" name="Picture 3">
            <a:extLst>
              <a:ext uri="{FF2B5EF4-FFF2-40B4-BE49-F238E27FC236}">
                <a16:creationId xmlns:a16="http://schemas.microsoft.com/office/drawing/2014/main" id="{440301F1-9ADE-CAAC-59D9-BE96142BCDF4}"/>
              </a:ext>
            </a:extLst>
          </p:cNvPr>
          <p:cNvPicPr>
            <a:picLocks noChangeAspect="1"/>
          </p:cNvPicPr>
          <p:nvPr/>
        </p:nvPicPr>
        <p:blipFill>
          <a:blip r:embed="rId5"/>
          <a:stretch>
            <a:fillRect/>
          </a:stretch>
        </p:blipFill>
        <p:spPr>
          <a:xfrm>
            <a:off x="4999810" y="3865336"/>
            <a:ext cx="6711254" cy="984928"/>
          </a:xfrm>
          <a:prstGeom prst="rect">
            <a:avLst/>
          </a:prstGeom>
        </p:spPr>
      </p:pic>
    </p:spTree>
    <p:extLst>
      <p:ext uri="{BB962C8B-B14F-4D97-AF65-F5344CB8AC3E}">
        <p14:creationId xmlns:p14="http://schemas.microsoft.com/office/powerpoint/2010/main" val="844339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A05AF22-E621-1F01-4803-5776EE7AFA3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EA101F7-02D8-D664-9B6B-BA6A5FD8CC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447A3B8C-F22E-2208-FFBA-D6CA319C4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B9782FB9-2629-5200-D6A5-FD6F1DB9BA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A8DF6659-42F2-A66F-5DC4-18C9C3013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FA1AB5B7-3A54-EB5A-783A-7DA2960512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092525C-3765-A9B4-1E7C-0CE1BD70A21F}"/>
              </a:ext>
            </a:extLst>
          </p:cNvPr>
          <p:cNvSpPr>
            <a:spLocks noGrp="1"/>
          </p:cNvSpPr>
          <p:nvPr>
            <p:ph type="title"/>
          </p:nvPr>
        </p:nvSpPr>
        <p:spPr>
          <a:xfrm>
            <a:off x="1371599" y="294538"/>
            <a:ext cx="9895951" cy="1033669"/>
          </a:xfrm>
        </p:spPr>
        <p:txBody>
          <a:bodyPr>
            <a:normAutofit/>
          </a:bodyPr>
          <a:lstStyle/>
          <a:p>
            <a:r>
              <a:rPr lang="en-US" sz="4000">
                <a:solidFill>
                  <a:srgbClr val="FFFFFF"/>
                </a:solidFill>
              </a:rPr>
              <a:t>Valuation Analysis - UNH</a:t>
            </a:r>
          </a:p>
        </p:txBody>
      </p:sp>
      <p:pic>
        <p:nvPicPr>
          <p:cNvPr id="6" name="Picture 2" descr="UnitedHealth Group (UNH) Stock Price, News &amp; Info | The Motley Fool">
            <a:extLst>
              <a:ext uri="{FF2B5EF4-FFF2-40B4-BE49-F238E27FC236}">
                <a16:creationId xmlns:a16="http://schemas.microsoft.com/office/drawing/2014/main" id="{3A612A29-CBD3-3DD9-E465-7AB314725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28208" cy="1328208"/>
          </a:xfrm>
          <a:prstGeom prst="rect">
            <a:avLst/>
          </a:prstGeom>
          <a:noFill/>
          <a:extLst>
            <a:ext uri="{909E8E84-426E-40DD-AFC4-6F175D3DCCD1}">
              <a14:hiddenFill xmlns:a14="http://schemas.microsoft.com/office/drawing/2010/main">
                <a:solidFill>
                  <a:srgbClr val="FFFFFF"/>
                </a:solidFill>
              </a14:hiddenFill>
            </a:ext>
          </a:extLst>
        </p:spPr>
      </p:pic>
      <p:pic>
        <p:nvPicPr>
          <p:cNvPr id="15" name="图片 14">
            <a:extLst>
              <a:ext uri="{FF2B5EF4-FFF2-40B4-BE49-F238E27FC236}">
                <a16:creationId xmlns:a16="http://schemas.microsoft.com/office/drawing/2014/main" id="{6839E865-A323-16B5-5BA7-9DF44321EACA}"/>
              </a:ext>
            </a:extLst>
          </p:cNvPr>
          <p:cNvPicPr>
            <a:picLocks noChangeAspect="1"/>
          </p:cNvPicPr>
          <p:nvPr/>
        </p:nvPicPr>
        <p:blipFill>
          <a:blip r:embed="rId3"/>
          <a:stretch>
            <a:fillRect/>
          </a:stretch>
        </p:blipFill>
        <p:spPr>
          <a:xfrm>
            <a:off x="190500" y="1735606"/>
            <a:ext cx="7734300" cy="1600200"/>
          </a:xfrm>
          <a:prstGeom prst="rect">
            <a:avLst/>
          </a:prstGeom>
        </p:spPr>
      </p:pic>
      <p:pic>
        <p:nvPicPr>
          <p:cNvPr id="9" name="图片 8">
            <a:extLst>
              <a:ext uri="{FF2B5EF4-FFF2-40B4-BE49-F238E27FC236}">
                <a16:creationId xmlns:a16="http://schemas.microsoft.com/office/drawing/2014/main" id="{D147E276-94C3-C783-E373-9B31390A83A2}"/>
              </a:ext>
            </a:extLst>
          </p:cNvPr>
          <p:cNvPicPr>
            <a:picLocks noChangeAspect="1"/>
          </p:cNvPicPr>
          <p:nvPr/>
        </p:nvPicPr>
        <p:blipFill>
          <a:blip r:embed="rId4"/>
          <a:stretch>
            <a:fillRect/>
          </a:stretch>
        </p:blipFill>
        <p:spPr>
          <a:xfrm>
            <a:off x="8115299" y="1695422"/>
            <a:ext cx="1788297" cy="840284"/>
          </a:xfrm>
          <a:prstGeom prst="rect">
            <a:avLst/>
          </a:prstGeom>
        </p:spPr>
      </p:pic>
      <p:sp>
        <p:nvSpPr>
          <p:cNvPr id="13" name="内容占位符 12">
            <a:extLst>
              <a:ext uri="{FF2B5EF4-FFF2-40B4-BE49-F238E27FC236}">
                <a16:creationId xmlns:a16="http://schemas.microsoft.com/office/drawing/2014/main" id="{CFB5202E-A443-3849-2688-5BBBA9E2C354}"/>
              </a:ext>
            </a:extLst>
          </p:cNvPr>
          <p:cNvSpPr>
            <a:spLocks noGrp="1"/>
          </p:cNvSpPr>
          <p:nvPr>
            <p:ph idx="1"/>
          </p:nvPr>
        </p:nvSpPr>
        <p:spPr>
          <a:xfrm>
            <a:off x="909210" y="3498163"/>
            <a:ext cx="4966296" cy="1297603"/>
          </a:xfrm>
        </p:spPr>
        <p:txBody>
          <a:bodyPr>
            <a:normAutofit fontScale="62500" lnSpcReduction="20000"/>
          </a:bodyPr>
          <a:lstStyle/>
          <a:p>
            <a:r>
              <a:rPr lang="en-US" altLang="zh-CN"/>
              <a:t>Terminal Discount Rate = 11%</a:t>
            </a:r>
          </a:p>
          <a:p>
            <a:r>
              <a:rPr lang="en-US" altLang="zh-CN"/>
              <a:t>Terminal FCF Growth = 2.5%</a:t>
            </a:r>
          </a:p>
          <a:p>
            <a:r>
              <a:rPr lang="en-US" altLang="zh-CN"/>
              <a:t>Current Price = $282.14</a:t>
            </a:r>
          </a:p>
          <a:p>
            <a:r>
              <a:rPr lang="en-US" altLang="zh-CN"/>
              <a:t>Implied price = $264.96</a:t>
            </a:r>
            <a:endParaRPr lang="zh-CN" altLang="en-US"/>
          </a:p>
        </p:txBody>
      </p:sp>
      <p:graphicFrame>
        <p:nvGraphicFramePr>
          <p:cNvPr id="4" name="表格 3">
            <a:extLst>
              <a:ext uri="{FF2B5EF4-FFF2-40B4-BE49-F238E27FC236}">
                <a16:creationId xmlns:a16="http://schemas.microsoft.com/office/drawing/2014/main" id="{AD17FA3C-23D4-B699-F261-4913C871F0B7}"/>
              </a:ext>
            </a:extLst>
          </p:cNvPr>
          <p:cNvGraphicFramePr/>
          <p:nvPr>
            <p:extLst>
              <p:ext uri="{D42A27DB-BD31-4B8C-83A1-F6EECF244321}">
                <p14:modId xmlns:p14="http://schemas.microsoft.com/office/powerpoint/2010/main" val="3013945717"/>
              </p:ext>
            </p:extLst>
          </p:nvPr>
        </p:nvGraphicFramePr>
        <p:xfrm>
          <a:off x="5609169" y="3538908"/>
          <a:ext cx="6459007" cy="1597434"/>
        </p:xfrm>
        <a:graphic>
          <a:graphicData uri="http://schemas.openxmlformats.org/drawingml/2006/table">
            <a:tbl>
              <a:tblPr firstRow="1" firstCol="1" bandRow="1">
                <a:tableStyleId>{5C22544A-7EE6-4342-B048-85BDC9FD1C3A}</a:tableStyleId>
              </a:tblPr>
              <a:tblGrid>
                <a:gridCol w="1107197">
                  <a:extLst>
                    <a:ext uri="{9D8B030D-6E8A-4147-A177-3AD203B41FA5}">
                      <a16:colId xmlns:a16="http://schemas.microsoft.com/office/drawing/2014/main" val="2907421881"/>
                    </a:ext>
                  </a:extLst>
                </a:gridCol>
                <a:gridCol w="898373">
                  <a:extLst>
                    <a:ext uri="{9D8B030D-6E8A-4147-A177-3AD203B41FA5}">
                      <a16:colId xmlns:a16="http://schemas.microsoft.com/office/drawing/2014/main" val="3029668585"/>
                    </a:ext>
                  </a:extLst>
                </a:gridCol>
                <a:gridCol w="898373">
                  <a:extLst>
                    <a:ext uri="{9D8B030D-6E8A-4147-A177-3AD203B41FA5}">
                      <a16:colId xmlns:a16="http://schemas.microsoft.com/office/drawing/2014/main" val="3414642219"/>
                    </a:ext>
                  </a:extLst>
                </a:gridCol>
                <a:gridCol w="903449">
                  <a:extLst>
                    <a:ext uri="{9D8B030D-6E8A-4147-A177-3AD203B41FA5}">
                      <a16:colId xmlns:a16="http://schemas.microsoft.com/office/drawing/2014/main" val="3626536814"/>
                    </a:ext>
                  </a:extLst>
                </a:gridCol>
                <a:gridCol w="843269">
                  <a:extLst>
                    <a:ext uri="{9D8B030D-6E8A-4147-A177-3AD203B41FA5}">
                      <a16:colId xmlns:a16="http://schemas.microsoft.com/office/drawing/2014/main" val="3834393039"/>
                    </a:ext>
                  </a:extLst>
                </a:gridCol>
                <a:gridCol w="904173">
                  <a:extLst>
                    <a:ext uri="{9D8B030D-6E8A-4147-A177-3AD203B41FA5}">
                      <a16:colId xmlns:a16="http://schemas.microsoft.com/office/drawing/2014/main" val="700488136"/>
                    </a:ext>
                  </a:extLst>
                </a:gridCol>
                <a:gridCol w="904173">
                  <a:extLst>
                    <a:ext uri="{9D8B030D-6E8A-4147-A177-3AD203B41FA5}">
                      <a16:colId xmlns:a16="http://schemas.microsoft.com/office/drawing/2014/main" val="1496832192"/>
                    </a:ext>
                  </a:extLst>
                </a:gridCol>
              </a:tblGrid>
              <a:tr h="684614">
                <a:tc>
                  <a:txBody>
                    <a:bodyPr/>
                    <a:lstStyle/>
                    <a:p>
                      <a:pPr>
                        <a:buNone/>
                      </a:pPr>
                      <a:r>
                        <a:rPr lang="en-US" sz="1200">
                          <a:effectLst/>
                        </a:rPr>
                        <a:t>Absolute Valuation</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Current Stock Price</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Current</a:t>
                      </a:r>
                      <a:endParaRPr lang="zh-CN" sz="1200">
                        <a:effectLst/>
                      </a:endParaRPr>
                    </a:p>
                    <a:p>
                      <a:pPr>
                        <a:buNone/>
                      </a:pPr>
                      <a:r>
                        <a:rPr lang="en-US" sz="1200">
                          <a:effectLst/>
                        </a:rPr>
                        <a:t>Multiple</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Your Target Multiple</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Target/</a:t>
                      </a:r>
                      <a:endParaRPr lang="zh-CN" sz="1200">
                        <a:effectLst/>
                      </a:endParaRPr>
                    </a:p>
                    <a:p>
                      <a:pPr>
                        <a:buNone/>
                      </a:pPr>
                      <a:r>
                        <a:rPr lang="en-US" sz="1200">
                          <a:effectLst/>
                        </a:rPr>
                        <a:t>Current </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Target Price *</a:t>
                      </a:r>
                      <a:endParaRPr lang="zh-CN" sz="1200">
                        <a:effectLst/>
                      </a:endParaRPr>
                    </a:p>
                    <a:p>
                      <a:pPr>
                        <a:buNone/>
                      </a:pPr>
                      <a:r>
                        <a:rPr lang="en-US" sz="1200">
                          <a:effectLst/>
                        </a:rPr>
                        <a:t> </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Implied Return #</a:t>
                      </a:r>
                      <a:endParaRPr lang="zh-CN" sz="1200">
                        <a:effectLst/>
                      </a:endParaRPr>
                    </a:p>
                    <a:p>
                      <a:pPr>
                        <a:buNone/>
                      </a:pPr>
                      <a:r>
                        <a:rPr lang="en-US" sz="1200">
                          <a:effectLst/>
                        </a:rPr>
                        <a:t> </a:t>
                      </a:r>
                      <a:endParaRPr lang="zh-C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240514717"/>
                  </a:ext>
                </a:extLst>
              </a:tr>
              <a:tr h="228205">
                <a:tc>
                  <a:txBody>
                    <a:bodyPr/>
                    <a:lstStyle/>
                    <a:p>
                      <a:pPr>
                        <a:buNone/>
                      </a:pPr>
                      <a:r>
                        <a:rPr lang="en-US" sz="1200">
                          <a:effectLst/>
                        </a:rPr>
                        <a:t>P/E</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282.14</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13.5</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16</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1.19</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335.75</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19%</a:t>
                      </a:r>
                      <a:endParaRPr lang="zh-C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25673805"/>
                  </a:ext>
                </a:extLst>
              </a:tr>
              <a:tr h="228205">
                <a:tc>
                  <a:txBody>
                    <a:bodyPr/>
                    <a:lstStyle/>
                    <a:p>
                      <a:pPr>
                        <a:buNone/>
                      </a:pPr>
                      <a:r>
                        <a:rPr lang="en-US" sz="1200">
                          <a:effectLst/>
                        </a:rPr>
                        <a:t>P/B</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282.14</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3</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3.2</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1.07</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301.89</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7%</a:t>
                      </a:r>
                      <a:endParaRPr lang="zh-C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100700149"/>
                  </a:ext>
                </a:extLst>
              </a:tr>
              <a:tr h="228205">
                <a:tc>
                  <a:txBody>
                    <a:bodyPr/>
                    <a:lstStyle/>
                    <a:p>
                      <a:pPr>
                        <a:buNone/>
                      </a:pPr>
                      <a:r>
                        <a:rPr lang="en-US" sz="1200">
                          <a:effectLst/>
                        </a:rPr>
                        <a:t>P/S</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282.14</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1.3</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1.4</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1.08</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304.71</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8%</a:t>
                      </a:r>
                      <a:endParaRPr lang="zh-C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541347414"/>
                  </a:ext>
                </a:extLst>
              </a:tr>
              <a:tr h="228205">
                <a:tc>
                  <a:txBody>
                    <a:bodyPr/>
                    <a:lstStyle/>
                    <a:p>
                      <a:pPr>
                        <a:buNone/>
                      </a:pPr>
                      <a:r>
                        <a:rPr lang="en-US" sz="1200">
                          <a:effectLst/>
                        </a:rPr>
                        <a:t>P/EBITDA</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282.14</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9.3</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11</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1.18</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332.93</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18%</a:t>
                      </a:r>
                      <a:endParaRPr lang="zh-C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794203982"/>
                  </a:ext>
                </a:extLst>
              </a:tr>
            </a:tbl>
          </a:graphicData>
        </a:graphic>
      </p:graphicFrame>
      <p:graphicFrame>
        <p:nvGraphicFramePr>
          <p:cNvPr id="7" name="表格 6">
            <a:extLst>
              <a:ext uri="{FF2B5EF4-FFF2-40B4-BE49-F238E27FC236}">
                <a16:creationId xmlns:a16="http://schemas.microsoft.com/office/drawing/2014/main" id="{7BCEF971-48B1-2B04-B077-900DBBF9D002}"/>
              </a:ext>
            </a:extLst>
          </p:cNvPr>
          <p:cNvGraphicFramePr/>
          <p:nvPr>
            <p:extLst>
              <p:ext uri="{D42A27DB-BD31-4B8C-83A1-F6EECF244321}">
                <p14:modId xmlns:p14="http://schemas.microsoft.com/office/powerpoint/2010/main" val="3396359044"/>
              </p:ext>
            </p:extLst>
          </p:nvPr>
        </p:nvGraphicFramePr>
        <p:xfrm>
          <a:off x="190500" y="4905333"/>
          <a:ext cx="5228171" cy="1843101"/>
        </p:xfrm>
        <a:graphic>
          <a:graphicData uri="http://schemas.openxmlformats.org/drawingml/2006/table">
            <a:tbl>
              <a:tblPr firstRow="1" firstCol="1" bandRow="1">
                <a:tableStyleId>{5C22544A-7EE6-4342-B048-85BDC9FD1C3A}</a:tableStyleId>
              </a:tblPr>
              <a:tblGrid>
                <a:gridCol w="1052527">
                  <a:extLst>
                    <a:ext uri="{9D8B030D-6E8A-4147-A177-3AD203B41FA5}">
                      <a16:colId xmlns:a16="http://schemas.microsoft.com/office/drawing/2014/main" val="689526719"/>
                    </a:ext>
                  </a:extLst>
                </a:gridCol>
                <a:gridCol w="854015">
                  <a:extLst>
                    <a:ext uri="{9D8B030D-6E8A-4147-A177-3AD203B41FA5}">
                      <a16:colId xmlns:a16="http://schemas.microsoft.com/office/drawing/2014/main" val="38767570"/>
                    </a:ext>
                  </a:extLst>
                </a:gridCol>
                <a:gridCol w="858840">
                  <a:extLst>
                    <a:ext uri="{9D8B030D-6E8A-4147-A177-3AD203B41FA5}">
                      <a16:colId xmlns:a16="http://schemas.microsoft.com/office/drawing/2014/main" val="914744337"/>
                    </a:ext>
                  </a:extLst>
                </a:gridCol>
                <a:gridCol w="801630">
                  <a:extLst>
                    <a:ext uri="{9D8B030D-6E8A-4147-A177-3AD203B41FA5}">
                      <a16:colId xmlns:a16="http://schemas.microsoft.com/office/drawing/2014/main" val="3984138059"/>
                    </a:ext>
                  </a:extLst>
                </a:gridCol>
                <a:gridCol w="801630">
                  <a:extLst>
                    <a:ext uri="{9D8B030D-6E8A-4147-A177-3AD203B41FA5}">
                      <a16:colId xmlns:a16="http://schemas.microsoft.com/office/drawing/2014/main" val="647998577"/>
                    </a:ext>
                  </a:extLst>
                </a:gridCol>
                <a:gridCol w="859529">
                  <a:extLst>
                    <a:ext uri="{9D8B030D-6E8A-4147-A177-3AD203B41FA5}">
                      <a16:colId xmlns:a16="http://schemas.microsoft.com/office/drawing/2014/main" val="2927578884"/>
                    </a:ext>
                  </a:extLst>
                </a:gridCol>
              </a:tblGrid>
              <a:tr h="409578">
                <a:tc>
                  <a:txBody>
                    <a:bodyPr/>
                    <a:lstStyle/>
                    <a:p>
                      <a:pPr>
                        <a:buNone/>
                      </a:pPr>
                      <a:r>
                        <a:rPr lang="en-US" sz="1200">
                          <a:effectLst/>
                        </a:rPr>
                        <a:t>Ticker</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P/E</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P/S </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P/B</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P/FCF </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EV/ EBITDA </a:t>
                      </a:r>
                      <a:endParaRPr lang="zh-C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958097447"/>
                  </a:ext>
                </a:extLst>
              </a:tr>
              <a:tr h="204789">
                <a:tc>
                  <a:txBody>
                    <a:bodyPr/>
                    <a:lstStyle/>
                    <a:p>
                      <a:pPr>
                        <a:buNone/>
                      </a:pPr>
                      <a:r>
                        <a:rPr lang="en-US" sz="1200">
                          <a:effectLst/>
                        </a:rPr>
                        <a:t>Your Ticker</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13.5</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3</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altLang="zh-CN" sz="1200">
                          <a:effectLst/>
                          <a:latin typeface="Times New Roman" panose="02020603050405020304" pitchFamily="18" charset="0"/>
                          <a:ea typeface="Times New Roman" panose="02020603050405020304" pitchFamily="18" charset="0"/>
                        </a:rPr>
                        <a:t>1.3</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11.34</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altLang="zh-CN" sz="1200">
                          <a:effectLst/>
                          <a:latin typeface="Times New Roman" panose="02020603050405020304" pitchFamily="18" charset="0"/>
                          <a:ea typeface="Times New Roman" panose="02020603050405020304" pitchFamily="18" charset="0"/>
                        </a:rPr>
                        <a:t>9.3</a:t>
                      </a:r>
                      <a:endParaRPr lang="zh-C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09350812"/>
                  </a:ext>
                </a:extLst>
              </a:tr>
              <a:tr h="204789">
                <a:tc>
                  <a:txBody>
                    <a:bodyPr/>
                    <a:lstStyle/>
                    <a:p>
                      <a:pPr>
                        <a:buNone/>
                      </a:pPr>
                      <a:r>
                        <a:rPr lang="en-US" sz="1200">
                          <a:effectLst/>
                        </a:rPr>
                        <a:t>Peers</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 </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 </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 </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 </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 </a:t>
                      </a:r>
                      <a:endParaRPr lang="zh-C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82329271"/>
                  </a:ext>
                </a:extLst>
              </a:tr>
              <a:tr h="204789">
                <a:tc>
                  <a:txBody>
                    <a:bodyPr/>
                    <a:lstStyle/>
                    <a:p>
                      <a:pPr>
                        <a:buNone/>
                      </a:pPr>
                      <a:r>
                        <a:rPr lang="en-US" sz="1200">
                          <a:effectLst/>
                        </a:rPr>
                        <a:t>CVS</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9.8</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0.45</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1.5</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13.13</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6.7</a:t>
                      </a:r>
                      <a:endParaRPr lang="zh-C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43964289"/>
                  </a:ext>
                </a:extLst>
              </a:tr>
              <a:tr h="204789">
                <a:tc>
                  <a:txBody>
                    <a:bodyPr/>
                    <a:lstStyle/>
                    <a:p>
                      <a:pPr>
                        <a:buNone/>
                      </a:pPr>
                      <a:r>
                        <a:rPr lang="en-US" sz="1200">
                          <a:effectLst/>
                        </a:rPr>
                        <a:t>ELV</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altLang="zh-CN" sz="1200">
                          <a:effectLst/>
                          <a:latin typeface="Times New Roman" panose="02020603050405020304" pitchFamily="18" charset="0"/>
                          <a:ea typeface="Times New Roman" panose="02020603050405020304" pitchFamily="18" charset="0"/>
                        </a:rPr>
                        <a:t>8.39</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0.65</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2.1</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18.47</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8.9</a:t>
                      </a:r>
                      <a:endParaRPr lang="zh-C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637685158"/>
                  </a:ext>
                </a:extLst>
              </a:tr>
              <a:tr h="204789">
                <a:tc>
                  <a:txBody>
                    <a:bodyPr/>
                    <a:lstStyle/>
                    <a:p>
                      <a:pPr>
                        <a:buNone/>
                      </a:pPr>
                      <a:r>
                        <a:rPr lang="en-US" sz="1200">
                          <a:effectLst/>
                        </a:rPr>
                        <a:t>CI</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10.71</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0.6</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1.8</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13.84</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7.8</a:t>
                      </a:r>
                      <a:endParaRPr lang="zh-C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43506995"/>
                  </a:ext>
                </a:extLst>
              </a:tr>
              <a:tr h="204789">
                <a:tc>
                  <a:txBody>
                    <a:bodyPr/>
                    <a:lstStyle/>
                    <a:p>
                      <a:pPr>
                        <a:buNone/>
                      </a:pPr>
                      <a:r>
                        <a:rPr lang="en-US" sz="1200">
                          <a:effectLst/>
                        </a:rPr>
                        <a:t>HUM</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10.73</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0.55</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2</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12.65</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8.2</a:t>
                      </a:r>
                      <a:endParaRPr lang="zh-C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36872214"/>
                  </a:ext>
                </a:extLst>
              </a:tr>
              <a:tr h="204789">
                <a:tc>
                  <a:txBody>
                    <a:bodyPr/>
                    <a:lstStyle/>
                    <a:p>
                      <a:pPr>
                        <a:buNone/>
                      </a:pPr>
                      <a:r>
                        <a:rPr lang="en-US" sz="1200">
                          <a:effectLst/>
                        </a:rPr>
                        <a:t>Average</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10.63</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1.05</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1.74</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13.89</a:t>
                      </a:r>
                      <a:endParaRPr lang="zh-CN"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buNone/>
                      </a:pPr>
                      <a:r>
                        <a:rPr lang="en-US" sz="1200">
                          <a:effectLst/>
                        </a:rPr>
                        <a:t>8.18</a:t>
                      </a:r>
                      <a:endParaRPr lang="zh-CN"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03134959"/>
                  </a:ext>
                </a:extLst>
              </a:tr>
            </a:tbl>
          </a:graphicData>
        </a:graphic>
      </p:graphicFrame>
      <p:pic>
        <p:nvPicPr>
          <p:cNvPr id="18" name="图片 17">
            <a:extLst>
              <a:ext uri="{FF2B5EF4-FFF2-40B4-BE49-F238E27FC236}">
                <a16:creationId xmlns:a16="http://schemas.microsoft.com/office/drawing/2014/main" id="{8B92D1AB-B44C-6C0C-BB46-A5DD57CC0B70}"/>
              </a:ext>
            </a:extLst>
          </p:cNvPr>
          <p:cNvPicPr>
            <a:picLocks noChangeAspect="1"/>
          </p:cNvPicPr>
          <p:nvPr/>
        </p:nvPicPr>
        <p:blipFill>
          <a:blip r:embed="rId5"/>
          <a:stretch>
            <a:fillRect/>
          </a:stretch>
        </p:blipFill>
        <p:spPr>
          <a:xfrm>
            <a:off x="10106926" y="2497712"/>
            <a:ext cx="1961250" cy="921551"/>
          </a:xfrm>
          <a:prstGeom prst="rect">
            <a:avLst/>
          </a:prstGeom>
        </p:spPr>
      </p:pic>
      <p:sp>
        <p:nvSpPr>
          <p:cNvPr id="17" name="TextBox 16">
            <a:extLst>
              <a:ext uri="{FF2B5EF4-FFF2-40B4-BE49-F238E27FC236}">
                <a16:creationId xmlns:a16="http://schemas.microsoft.com/office/drawing/2014/main" id="{3FCE7081-62C4-5FF1-22C0-75F18235B44C}"/>
              </a:ext>
            </a:extLst>
          </p:cNvPr>
          <p:cNvSpPr txBox="1"/>
          <p:nvPr/>
        </p:nvSpPr>
        <p:spPr>
          <a:xfrm>
            <a:off x="5875507" y="5311302"/>
            <a:ext cx="3832698" cy="923330"/>
          </a:xfrm>
          <a:prstGeom prst="rect">
            <a:avLst/>
          </a:prstGeom>
          <a:noFill/>
        </p:spPr>
        <p:txBody>
          <a:bodyPr wrap="square" rtlCol="0">
            <a:spAutoFit/>
          </a:bodyPr>
          <a:lstStyle/>
          <a:p>
            <a:pPr marL="285750" indent="-285750">
              <a:buFont typeface="Arial" panose="020B0604020202020204" pitchFamily="34" charset="0"/>
              <a:buChar char="•"/>
            </a:pPr>
            <a:r>
              <a:rPr lang="en-US"/>
              <a:t>Weighted Average = $3</a:t>
            </a:r>
            <a:r>
              <a:rPr lang="en-US" altLang="zh-CN"/>
              <a:t>53.41</a:t>
            </a:r>
            <a:endParaRPr lang="en-US"/>
          </a:p>
          <a:p>
            <a:pPr marL="285750" indent="-285750">
              <a:buFont typeface="Arial" panose="020B0604020202020204" pitchFamily="34" charset="0"/>
              <a:buChar char="•"/>
            </a:pPr>
            <a:r>
              <a:rPr lang="en-US"/>
              <a:t>Current Price = $282.14</a:t>
            </a:r>
          </a:p>
          <a:p>
            <a:pPr marL="285750" indent="-285750">
              <a:buFont typeface="Arial" panose="020B0604020202020204" pitchFamily="34" charset="0"/>
              <a:buChar char="•"/>
            </a:pPr>
            <a:r>
              <a:rPr lang="en-US"/>
              <a:t>Upside: </a:t>
            </a:r>
            <a:r>
              <a:rPr lang="en-US" altLang="zh-CN"/>
              <a:t>25.3%</a:t>
            </a:r>
            <a:endParaRPr lang="en-US"/>
          </a:p>
        </p:txBody>
      </p:sp>
    </p:spTree>
    <p:extLst>
      <p:ext uri="{BB962C8B-B14F-4D97-AF65-F5344CB8AC3E}">
        <p14:creationId xmlns:p14="http://schemas.microsoft.com/office/powerpoint/2010/main" val="196767146"/>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eb095636-1052-4895-952b-1ff9df1d1121}" enabled="0" method="" siteId="{eb095636-1052-4895-952b-1ff9df1d1121}" removed="1"/>
</clbl:labelList>
</file>

<file path=docProps/app.xml><?xml version="1.0" encoding="utf-8"?>
<Properties xmlns="http://schemas.openxmlformats.org/officeDocument/2006/extended-properties" xmlns:vt="http://schemas.openxmlformats.org/officeDocument/2006/docPropsVTypes">
  <TotalTime>0</TotalTime>
  <Words>2360</Words>
  <Application>Microsoft Office PowerPoint</Application>
  <PresentationFormat>Widescreen</PresentationFormat>
  <Paragraphs>470</Paragraphs>
  <Slides>22</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Aptos Display</vt:lpstr>
      <vt:lpstr>Arial</vt:lpstr>
      <vt:lpstr>Calibri</vt:lpstr>
      <vt:lpstr>Courier New</vt:lpstr>
      <vt:lpstr>Courier New,monospace</vt:lpstr>
      <vt:lpstr>Times New Roman</vt:lpstr>
      <vt:lpstr>Wingdings</vt:lpstr>
      <vt:lpstr>Office Theme</vt:lpstr>
      <vt:lpstr>Health Care Stock Recommendation Presentation</vt:lpstr>
      <vt:lpstr>Overview – Weighting and Size of Sector  </vt:lpstr>
      <vt:lpstr>Overview - Current Holding</vt:lpstr>
      <vt:lpstr>Business Analysis - JNJ</vt:lpstr>
      <vt:lpstr>Financial Analysis - JNJ</vt:lpstr>
      <vt:lpstr>Valuation Analysis - JNJ</vt:lpstr>
      <vt:lpstr>Business Analysis – UnitedHealth Group (UNH)</vt:lpstr>
      <vt:lpstr>Financial Analysis - UNH</vt:lpstr>
      <vt:lpstr>Valuation Analysis - UNH</vt:lpstr>
      <vt:lpstr>Recommendation – UNH - BUY</vt:lpstr>
      <vt:lpstr>Business Analysis - MDT</vt:lpstr>
      <vt:lpstr>Financial Analysis - MDT</vt:lpstr>
      <vt:lpstr>Valuation Analysis - MDT</vt:lpstr>
      <vt:lpstr>Business Analysis - BMY</vt:lpstr>
      <vt:lpstr>Financial Analysis - BMY</vt:lpstr>
      <vt:lpstr>Valuation Analysis - BMY</vt:lpstr>
      <vt:lpstr>Business Analysis - ZBH</vt:lpstr>
      <vt:lpstr>Financial Analysis - ZBH</vt:lpstr>
      <vt:lpstr>Valuation Analysis - ZBH</vt:lpstr>
      <vt:lpstr>Recommendation</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Care Stock Recommendation Presentation</dc:title>
  <dc:creator>Heiser, Anna</dc:creator>
  <cp:lastModifiedBy>Dudek, David</cp:lastModifiedBy>
  <cp:revision>2</cp:revision>
  <dcterms:created xsi:type="dcterms:W3CDTF">2025-07-07T02:43:55Z</dcterms:created>
  <dcterms:modified xsi:type="dcterms:W3CDTF">2025-07-22T22:06:41Z</dcterms:modified>
</cp:coreProperties>
</file>