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257" r:id="rId4"/>
    <p:sldId id="299" r:id="rId5"/>
    <p:sldId id="263" r:id="rId6"/>
    <p:sldId id="264" r:id="rId7"/>
    <p:sldId id="260" r:id="rId8"/>
    <p:sldId id="272" r:id="rId9"/>
    <p:sldId id="273" r:id="rId10"/>
    <p:sldId id="270" r:id="rId11"/>
    <p:sldId id="275" r:id="rId12"/>
    <p:sldId id="276" r:id="rId13"/>
    <p:sldId id="286" r:id="rId14"/>
    <p:sldId id="284" r:id="rId15"/>
    <p:sldId id="283" r:id="rId16"/>
    <p:sldId id="289" r:id="rId17"/>
    <p:sldId id="294" r:id="rId18"/>
    <p:sldId id="292" r:id="rId19"/>
    <p:sldId id="291" r:id="rId20"/>
    <p:sldId id="266" r:id="rId21"/>
    <p:sldId id="296" r:id="rId22"/>
    <p:sldId id="300" r:id="rId23"/>
    <p:sldId id="297" r:id="rId24"/>
    <p:sldId id="287" r:id="rId25"/>
    <p:sldId id="295" r:id="rId26"/>
    <p:sldId id="290" r:id="rId27"/>
    <p:sldId id="262" r:id="rId28"/>
    <p:sldId id="277" r:id="rId29"/>
    <p:sldId id="278" r:id="rId30"/>
    <p:sldId id="301" r:id="rId31"/>
    <p:sldId id="279" r:id="rId32"/>
    <p:sldId id="280" r:id="rId33"/>
    <p:sldId id="281"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13A04-9FAE-1A12-ED4B-C7786222AF26}" v="21" dt="2025-04-07T19:13:33.654"/>
    <p1510:client id="{4A5FE616-F27A-078E-3B3F-5519495A524C}" v="3" dt="2025-04-08T22:09:52.326"/>
    <p1510:client id="{669EEDBB-9FBA-F324-C200-B1AFFF291E7E}" v="122" dt="2025-04-08T01:10:38.810"/>
    <p1510:client id="{7F144594-BE99-1F24-86ED-1AB7BE2029E1}" v="251" dt="2025-04-08T01:12:20.786"/>
    <p1510:client id="{828DEDF3-FEF3-6043-A6FA-161E5E8A14A4}" v="1881" dt="2025-04-08T18:07:23.136"/>
    <p1510:client id="{832EA7A7-D4E3-35C9-59F2-509A00065E33}" v="276" dt="2025-04-08T01:07:38.723"/>
    <p1510:client id="{8EE22B31-3354-D39A-33B3-3239A66D2FAC}" v="488" dt="2025-04-08T00:21:14.407"/>
    <p1510:client id="{B654A49A-0242-D02F-E317-30A77081BFC9}" v="12" dt="2025-04-08T19:09:18.489"/>
    <p1510:client id="{EA016B07-7A0F-B292-EDDF-31FE2E08C8C3}" v="37" dt="2025-04-07T22:26:20.922"/>
    <p1510:client id="{EA2CDF4F-A42C-55B8-006D-327FA6B20973}" v="1783" dt="2025-04-08T01:15:07.444"/>
    <p1510:client id="{FE1E36D1-9FEC-AFAE-424E-621BBF299D9C}" v="65" dt="2025-04-08T21:59:05.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p:cViewPr varScale="1">
        <p:scale>
          <a:sx n="110" d="100"/>
          <a:sy n="110"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7A964-0A79-E442-A8FD-29C8BE28F2F5}" type="datetimeFigureOut">
              <a:rPr lang="en-US" smtClean="0"/>
              <a:t>4/8/25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0984A-4854-FF44-88E8-81117079BFF2}" type="slidenum">
              <a:rPr lang="en-US" smtClean="0"/>
              <a:t>‹#›</a:t>
            </a:fld>
            <a:endParaRPr lang="en-US"/>
          </a:p>
        </p:txBody>
      </p:sp>
    </p:spTree>
    <p:extLst>
      <p:ext uri="{BB962C8B-B14F-4D97-AF65-F5344CB8AC3E}">
        <p14:creationId xmlns:p14="http://schemas.microsoft.com/office/powerpoint/2010/main" val="42373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macro environment poses significant challenges to the broader financial sector. Tariffs are raising input costs, fueling inflation and limiting the Fed’s ability to cut rates. Slower GDP growth is weakening credit demand—especially in commercial lending—impacting core revenue. Rising deposit costs are compressing net interest margins across banks, while volatile markets and cautious corporate sentiment are dragging down other income streams. Meanwhile, heightened regulatory scrutiny is tightening limits on capital returns industry-wide. With no clear catalyst for sector-wide outperformance, these pressures reinforce a cautious stance on financials until economic and policy conditions improve.</a:t>
            </a:r>
          </a:p>
        </p:txBody>
      </p:sp>
      <p:sp>
        <p:nvSpPr>
          <p:cNvPr id="4" name="Slide Number Placeholder 3"/>
          <p:cNvSpPr>
            <a:spLocks noGrp="1"/>
          </p:cNvSpPr>
          <p:nvPr>
            <p:ph type="sldNum" sz="quarter" idx="5"/>
          </p:nvPr>
        </p:nvSpPr>
        <p:spPr/>
        <p:txBody>
          <a:bodyPr/>
          <a:lstStyle/>
          <a:p>
            <a:fld id="{2DF0984A-4854-FF44-88E8-81117079BFF2}" type="slidenum">
              <a:rPr lang="en-US" smtClean="0"/>
              <a:t>4</a:t>
            </a:fld>
            <a:endParaRPr lang="en-US"/>
          </a:p>
        </p:txBody>
      </p:sp>
    </p:spTree>
    <p:extLst>
      <p:ext uri="{BB962C8B-B14F-4D97-AF65-F5344CB8AC3E}">
        <p14:creationId xmlns:p14="http://schemas.microsoft.com/office/powerpoint/2010/main" val="20887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getting to BAC. Bank of America delivered strong Q4 results, beating earnings estimates with EPS of $0.82 versus the expected $0.77—exceeding by $0.05 or 6.5%. Net interest income is projected to reach record highs in 2025. However, rising expenses and growing credit provisions could compress margins. Trading near $36, BAC appears fairly valued with limited near-term upside. Our current position—10,730 shares—was up over $160K and represents 5.3% of the portfolio. Given this sizable exposure and the stock’s steady 2.9% dividend yield, we see no immediate need to increase allocation. With solid fundamentals, holding allows us to preserve gains while maintaining exposure to a stable, income-generating financial name.</a:t>
            </a:r>
          </a:p>
        </p:txBody>
      </p:sp>
      <p:sp>
        <p:nvSpPr>
          <p:cNvPr id="4" name="Slide Number Placeholder 3"/>
          <p:cNvSpPr>
            <a:spLocks noGrp="1"/>
          </p:cNvSpPr>
          <p:nvPr>
            <p:ph type="sldNum" sz="quarter" idx="5"/>
          </p:nvPr>
        </p:nvSpPr>
        <p:spPr/>
        <p:txBody>
          <a:bodyPr/>
          <a:lstStyle/>
          <a:p>
            <a:fld id="{2DF0984A-4854-FF44-88E8-81117079BFF2}" type="slidenum">
              <a:rPr lang="en-US" smtClean="0"/>
              <a:t>5</a:t>
            </a:fld>
            <a:endParaRPr lang="en-US"/>
          </a:p>
        </p:txBody>
      </p:sp>
    </p:spTree>
    <p:extLst>
      <p:ext uri="{BB962C8B-B14F-4D97-AF65-F5344CB8AC3E}">
        <p14:creationId xmlns:p14="http://schemas.microsoft.com/office/powerpoint/2010/main" val="50855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Bank of America’s strategy emphasizes stability over disruption. The consolidation under Holly O’Neill improves efficiency but doesn’t signal major strategic change. Management is focused on organic growth, with no large M&amp;A or restructuring on the horizon. Digital initiatives like Erica (AI) enhance operations but lack transformative impact. While the 2.9% dividend supports income investors, the absence of innovation or near-term growth catalysts limits upside potential. BAC remains well-managed, but the current strategy offers little reason to expand our position. This reinforces a HOLD recommendation—maintaining exposure without increasing risk.</a:t>
            </a:r>
          </a:p>
        </p:txBody>
      </p:sp>
      <p:sp>
        <p:nvSpPr>
          <p:cNvPr id="4" name="Slide Number Placeholder 3"/>
          <p:cNvSpPr>
            <a:spLocks noGrp="1"/>
          </p:cNvSpPr>
          <p:nvPr>
            <p:ph type="sldNum" sz="quarter" idx="5"/>
          </p:nvPr>
        </p:nvSpPr>
        <p:spPr/>
        <p:txBody>
          <a:bodyPr/>
          <a:lstStyle/>
          <a:p>
            <a:fld id="{2DF0984A-4854-FF44-88E8-81117079BFF2}" type="slidenum">
              <a:rPr lang="en-US" smtClean="0"/>
              <a:t>6</a:t>
            </a:fld>
            <a:endParaRPr lang="en-US"/>
          </a:p>
        </p:txBody>
      </p:sp>
    </p:spTree>
    <p:extLst>
      <p:ext uri="{BB962C8B-B14F-4D97-AF65-F5344CB8AC3E}">
        <p14:creationId xmlns:p14="http://schemas.microsoft.com/office/powerpoint/2010/main" val="203211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0984A-4854-FF44-88E8-81117079BFF2}" type="slidenum">
              <a:rPr lang="en-US" smtClean="0"/>
              <a:t>8</a:t>
            </a:fld>
            <a:endParaRPr lang="en-US"/>
          </a:p>
        </p:txBody>
      </p:sp>
    </p:spTree>
    <p:extLst>
      <p:ext uri="{BB962C8B-B14F-4D97-AF65-F5344CB8AC3E}">
        <p14:creationId xmlns:p14="http://schemas.microsoft.com/office/powerpoint/2010/main" val="31919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0984A-4854-FF44-88E8-81117079BFF2}" type="slidenum">
              <a:rPr lang="en-US" smtClean="0"/>
              <a:t>9</a:t>
            </a:fld>
            <a:endParaRPr lang="en-US"/>
          </a:p>
        </p:txBody>
      </p:sp>
    </p:spTree>
    <p:extLst>
      <p:ext uri="{BB962C8B-B14F-4D97-AF65-F5344CB8AC3E}">
        <p14:creationId xmlns:p14="http://schemas.microsoft.com/office/powerpoint/2010/main" val="199148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DF0984A-4854-FF44-88E8-81117079BFF2}" type="slidenum">
              <a:rPr lang="en-US" smtClean="0"/>
              <a:t>13</a:t>
            </a:fld>
            <a:endParaRPr lang="en-US"/>
          </a:p>
        </p:txBody>
      </p:sp>
    </p:spTree>
    <p:extLst>
      <p:ext uri="{BB962C8B-B14F-4D97-AF65-F5344CB8AC3E}">
        <p14:creationId xmlns:p14="http://schemas.microsoft.com/office/powerpoint/2010/main" val="295767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Feb 19, trump administration put in 3 new figures</a:t>
            </a:r>
            <a:endParaRPr lang="en-US"/>
          </a:p>
        </p:txBody>
      </p:sp>
      <p:sp>
        <p:nvSpPr>
          <p:cNvPr id="4" name="Slide Number Placeholder 3"/>
          <p:cNvSpPr>
            <a:spLocks noGrp="1"/>
          </p:cNvSpPr>
          <p:nvPr>
            <p:ph type="sldNum" sz="quarter" idx="5"/>
          </p:nvPr>
        </p:nvSpPr>
        <p:spPr/>
        <p:txBody>
          <a:bodyPr/>
          <a:lstStyle/>
          <a:p>
            <a:fld id="{2DF0984A-4854-FF44-88E8-81117079BFF2}" type="slidenum">
              <a:rPr lang="en-US" smtClean="0"/>
              <a:t>22</a:t>
            </a:fld>
            <a:endParaRPr lang="en-US"/>
          </a:p>
        </p:txBody>
      </p:sp>
    </p:spTree>
    <p:extLst>
      <p:ext uri="{BB962C8B-B14F-4D97-AF65-F5344CB8AC3E}">
        <p14:creationId xmlns:p14="http://schemas.microsoft.com/office/powerpoint/2010/main" val="355840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476-B30A-9A85-7368-A45C1C9FF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F07D48-8DAD-2BAB-CD00-1E058953B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A10F4-4C01-4F97-92CA-F95FB74CD798}"/>
              </a:ext>
            </a:extLst>
          </p:cNvPr>
          <p:cNvSpPr>
            <a:spLocks noGrp="1"/>
          </p:cNvSpPr>
          <p:nvPr>
            <p:ph type="dt" sz="half" idx="10"/>
          </p:nvPr>
        </p:nvSpPr>
        <p:spPr>
          <a:xfrm>
            <a:off x="838200" y="6356350"/>
            <a:ext cx="2743200" cy="365125"/>
          </a:xfrm>
          <a:prstGeom prst="rect">
            <a:avLst/>
          </a:prstGeom>
        </p:spPr>
        <p:txBody>
          <a:bodyPr/>
          <a:lstStyle/>
          <a:p>
            <a:r>
              <a:rPr lang="en-US"/>
              <a:t>04/08/25</a:t>
            </a:r>
          </a:p>
        </p:txBody>
      </p:sp>
      <p:sp>
        <p:nvSpPr>
          <p:cNvPr id="5" name="Footer Placeholder 4">
            <a:extLst>
              <a:ext uri="{FF2B5EF4-FFF2-40B4-BE49-F238E27FC236}">
                <a16:creationId xmlns:a16="http://schemas.microsoft.com/office/drawing/2014/main" id="{6EE3A817-2419-1E16-60A4-05C2DEBE2FCE}"/>
              </a:ext>
            </a:extLst>
          </p:cNvPr>
          <p:cNvSpPr>
            <a:spLocks noGrp="1"/>
          </p:cNvSpPr>
          <p:nvPr>
            <p:ph type="ftr" sz="quarter" idx="11"/>
          </p:nvPr>
        </p:nvSpPr>
        <p:spPr>
          <a:xfrm>
            <a:off x="4038600" y="6356350"/>
            <a:ext cx="4114800" cy="365125"/>
          </a:xfrm>
          <a:prstGeom prst="rect">
            <a:avLst/>
          </a:prstGeom>
        </p:spPr>
        <p:txBody>
          <a:bodyPr/>
          <a:lstStyle/>
          <a:p>
            <a:r>
              <a:rPr lang="en-US"/>
              <a:t>FINANCIALS SECTOR</a:t>
            </a:r>
          </a:p>
        </p:txBody>
      </p:sp>
      <p:sp>
        <p:nvSpPr>
          <p:cNvPr id="6" name="Slide Number Placeholder 5">
            <a:extLst>
              <a:ext uri="{FF2B5EF4-FFF2-40B4-BE49-F238E27FC236}">
                <a16:creationId xmlns:a16="http://schemas.microsoft.com/office/drawing/2014/main" id="{05956DFA-D37A-75D0-7E78-8DEE0F67841A}"/>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363433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4C72-466E-23E1-BF6C-1C8FCFD29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24EC9-5B8C-9BA3-84B0-9BD4B488B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84C6B-07F4-8E11-5B59-D1C9570A715D}"/>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5" name="Footer Placeholder 4">
            <a:extLst>
              <a:ext uri="{FF2B5EF4-FFF2-40B4-BE49-F238E27FC236}">
                <a16:creationId xmlns:a16="http://schemas.microsoft.com/office/drawing/2014/main" id="{AE8E58D9-156C-28C1-8D9E-BD5D8640B2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C92708-5BE7-7956-3723-9AA907992FF8}"/>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48145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57265-8A47-0B3C-E16C-8701D18B9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4ED3D1-F913-3AE4-B94E-9608F753BA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C569C-54CD-4E57-4E3B-6CA0832A30A2}"/>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5" name="Footer Placeholder 4">
            <a:extLst>
              <a:ext uri="{FF2B5EF4-FFF2-40B4-BE49-F238E27FC236}">
                <a16:creationId xmlns:a16="http://schemas.microsoft.com/office/drawing/2014/main" id="{398D75FF-4C0D-CD50-85FF-1611940BE5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50D812-CAD1-8297-57DA-C99991CC4823}"/>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240125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4567-DD2A-199C-538B-A45A41533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F1413-09B2-CE0F-151A-3CE3C248A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C4B23-D1A4-CC20-381F-D8258674EF97}"/>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5" name="Footer Placeholder 4">
            <a:extLst>
              <a:ext uri="{FF2B5EF4-FFF2-40B4-BE49-F238E27FC236}">
                <a16:creationId xmlns:a16="http://schemas.microsoft.com/office/drawing/2014/main" id="{C5D27D61-1C32-09C4-7D5B-C2594165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84A64A-C360-6448-0923-1CD90ACB516C}"/>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194049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B76A-EB6F-D7A5-DB2A-22416AE12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39330-353C-8C34-BD7C-75E4B8F274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8B7C8-5ACA-728C-ADC5-ACABC8BEB819}"/>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5" name="Footer Placeholder 4">
            <a:extLst>
              <a:ext uri="{FF2B5EF4-FFF2-40B4-BE49-F238E27FC236}">
                <a16:creationId xmlns:a16="http://schemas.microsoft.com/office/drawing/2014/main" id="{621DE457-CB4F-F73A-5282-817EFB0BC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F5C232-F775-F876-BEFE-9B2AD61DB0FB}"/>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7265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CE46-3EA2-84B5-1534-D09098C0A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B8BD8-ADC0-ACF4-B735-E3213A311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EFD22-1807-12D1-15D4-FD3981022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3C2DB-296D-3DA3-EBFC-B11AF67BE29A}"/>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6" name="Footer Placeholder 5">
            <a:extLst>
              <a:ext uri="{FF2B5EF4-FFF2-40B4-BE49-F238E27FC236}">
                <a16:creationId xmlns:a16="http://schemas.microsoft.com/office/drawing/2014/main" id="{9EFF31A7-1209-2474-3C56-EF3874931A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C47BD9-0EE6-0992-A2F5-403734DBCDF7}"/>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202924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79FA-A46B-04D6-FEBB-D12E208CDF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107E8-6F3E-B272-6629-DF9FB0E5E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2B97C9-64E8-59BB-7045-3E3ACC744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806DD-69FB-F904-3FD1-880F2A455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607BB-698B-8A69-0610-EFE5941579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290A2D-2770-E7D4-E893-94089A019DA9}"/>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8" name="Footer Placeholder 7">
            <a:extLst>
              <a:ext uri="{FF2B5EF4-FFF2-40B4-BE49-F238E27FC236}">
                <a16:creationId xmlns:a16="http://schemas.microsoft.com/office/drawing/2014/main" id="{C9F4003C-F788-F364-E0E8-09922C63FF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BEA2E3-F83C-2497-0D17-0AF0837DD0C1}"/>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34033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3008-808E-6E03-FCEB-3EAC49F531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49447C-F43E-DE29-C392-767A0951B1B4}"/>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4" name="Footer Placeholder 3">
            <a:extLst>
              <a:ext uri="{FF2B5EF4-FFF2-40B4-BE49-F238E27FC236}">
                <a16:creationId xmlns:a16="http://schemas.microsoft.com/office/drawing/2014/main" id="{4BD9278F-AE59-8287-A2C1-3ACA7688F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F34AB5-788D-4A5F-1680-F16DB273321A}"/>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417837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D8918-C48D-973C-9939-C16CA9CE486A}"/>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3" name="Footer Placeholder 2">
            <a:extLst>
              <a:ext uri="{FF2B5EF4-FFF2-40B4-BE49-F238E27FC236}">
                <a16:creationId xmlns:a16="http://schemas.microsoft.com/office/drawing/2014/main" id="{D87D6484-4950-1F37-F787-4B417C767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4D27C1-4BAD-18D8-97AB-EA0B7EC54AB9}"/>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77953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DEB1-2281-BAB6-0156-87A122FAF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D4C41-AE02-B56F-FFC3-89A1AA00D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05D6B-CF38-CFDB-FB07-E784B5CC3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CEBE3-4D1A-9C74-92DB-FBE0AECD81D4}"/>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6" name="Footer Placeholder 5">
            <a:extLst>
              <a:ext uri="{FF2B5EF4-FFF2-40B4-BE49-F238E27FC236}">
                <a16:creationId xmlns:a16="http://schemas.microsoft.com/office/drawing/2014/main" id="{F8A16DBD-1E68-3DA1-A488-DD1EE3B72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408EB3-EC06-4F27-66A4-5B47279A5357}"/>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121532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1DE1-9557-3159-0343-A61125808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5C76B9-5EAE-6DB9-41CC-975629429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49582-A151-07A6-F59B-25C9D2679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9F2D7-C773-4EC6-2255-F6B36A8AD260}"/>
              </a:ext>
            </a:extLst>
          </p:cNvPr>
          <p:cNvSpPr>
            <a:spLocks noGrp="1"/>
          </p:cNvSpPr>
          <p:nvPr>
            <p:ph type="dt" sz="half" idx="10"/>
          </p:nvPr>
        </p:nvSpPr>
        <p:spPr>
          <a:xfrm>
            <a:off x="838200" y="6356350"/>
            <a:ext cx="2743200" cy="365125"/>
          </a:xfrm>
          <a:prstGeom prst="rect">
            <a:avLst/>
          </a:prstGeom>
        </p:spPr>
        <p:txBody>
          <a:bodyPr/>
          <a:lstStyle/>
          <a:p>
            <a:fld id="{6429423C-4815-A449-84E2-001ADA4D3EF4}" type="datetimeFigureOut">
              <a:rPr lang="en-US" smtClean="0"/>
              <a:t>4/8/25</a:t>
            </a:fld>
            <a:endParaRPr lang="en-US"/>
          </a:p>
        </p:txBody>
      </p:sp>
      <p:sp>
        <p:nvSpPr>
          <p:cNvPr id="6" name="Footer Placeholder 5">
            <a:extLst>
              <a:ext uri="{FF2B5EF4-FFF2-40B4-BE49-F238E27FC236}">
                <a16:creationId xmlns:a16="http://schemas.microsoft.com/office/drawing/2014/main" id="{626B2E11-3F6A-D85B-3905-1790FFDE6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D8172B-DD4D-A894-6323-8D0243688100}"/>
              </a:ext>
            </a:extLst>
          </p:cNvPr>
          <p:cNvSpPr>
            <a:spLocks noGrp="1"/>
          </p:cNvSpPr>
          <p:nvPr>
            <p:ph type="sldNum" sz="quarter" idx="12"/>
          </p:nvPr>
        </p:nvSpPr>
        <p:spPr/>
        <p:txBody>
          <a:bodyPr/>
          <a:lstStyle/>
          <a:p>
            <a:fld id="{2F843AB0-90D7-1F4D-AF8A-705249C623AE}" type="slidenum">
              <a:rPr lang="en-US" smtClean="0"/>
              <a:t>‹#›</a:t>
            </a:fld>
            <a:endParaRPr lang="en-US"/>
          </a:p>
        </p:txBody>
      </p:sp>
    </p:spTree>
    <p:extLst>
      <p:ext uri="{BB962C8B-B14F-4D97-AF65-F5344CB8AC3E}">
        <p14:creationId xmlns:p14="http://schemas.microsoft.com/office/powerpoint/2010/main" val="347569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8E93C-0A53-26D8-2CD4-90E89403E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8BD04-7D8C-AB2F-3CD4-D47721F48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C91E6B0-66D0-21D9-6A1C-0841C08F8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843AB0-90D7-1F4D-AF8A-705249C623AE}" type="slidenum">
              <a:rPr lang="en-US" smtClean="0"/>
              <a:t>‹#›</a:t>
            </a:fld>
            <a:endParaRPr lang="en-US"/>
          </a:p>
        </p:txBody>
      </p:sp>
      <p:pic>
        <p:nvPicPr>
          <p:cNvPr id="7" name="Picture 2" descr="A close up of a sign&#10;&#10;AI-generated content may be incorrect.">
            <a:extLst>
              <a:ext uri="{FF2B5EF4-FFF2-40B4-BE49-F238E27FC236}">
                <a16:creationId xmlns:a16="http://schemas.microsoft.com/office/drawing/2014/main" id="{3D04C8DA-0BBA-86AE-2482-4CA9359213C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29059" y="6309601"/>
            <a:ext cx="2514600" cy="4118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300659C-BC06-9FB9-1372-27C3599DBBEA}"/>
              </a:ext>
            </a:extLst>
          </p:cNvPr>
          <p:cNvSpPr/>
          <p:nvPr userDrawn="1"/>
        </p:nvSpPr>
        <p:spPr>
          <a:xfrm>
            <a:off x="130628" y="78208"/>
            <a:ext cx="11952515" cy="274017"/>
          </a:xfrm>
          <a:prstGeom prst="rect">
            <a:avLst/>
          </a:prstGeom>
          <a:solidFill>
            <a:srgbClr val="B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60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3727-BB9D-56FA-CD69-AB53FB086C99}"/>
              </a:ext>
            </a:extLst>
          </p:cNvPr>
          <p:cNvSpPr>
            <a:spLocks noGrp="1"/>
          </p:cNvSpPr>
          <p:nvPr>
            <p:ph type="ctrTitle"/>
          </p:nvPr>
        </p:nvSpPr>
        <p:spPr/>
        <p:txBody>
          <a:bodyPr>
            <a:normAutofit/>
          </a:bodyPr>
          <a:lstStyle/>
          <a:p>
            <a:r>
              <a:rPr lang="en-US" sz="8000">
                <a:solidFill>
                  <a:srgbClr val="C00000"/>
                </a:solidFill>
              </a:rPr>
              <a:t>Financials Sector</a:t>
            </a:r>
          </a:p>
        </p:txBody>
      </p:sp>
      <p:sp>
        <p:nvSpPr>
          <p:cNvPr id="3" name="Subtitle 2">
            <a:extLst>
              <a:ext uri="{FF2B5EF4-FFF2-40B4-BE49-F238E27FC236}">
                <a16:creationId xmlns:a16="http://schemas.microsoft.com/office/drawing/2014/main" id="{7850381D-6032-A547-E9FF-C692F8EA9FAC}"/>
              </a:ext>
            </a:extLst>
          </p:cNvPr>
          <p:cNvSpPr>
            <a:spLocks noGrp="1"/>
          </p:cNvSpPr>
          <p:nvPr>
            <p:ph type="subTitle" idx="1"/>
          </p:nvPr>
        </p:nvSpPr>
        <p:spPr/>
        <p:txBody>
          <a:bodyPr vert="horz" lIns="91440" tIns="45720" rIns="91440" bIns="45720" rtlCol="0" anchor="t">
            <a:normAutofit/>
          </a:bodyPr>
          <a:lstStyle/>
          <a:p>
            <a:r>
              <a:rPr lang="en-US" sz="3200"/>
              <a:t>Stock Recommendation Presentation</a:t>
            </a:r>
          </a:p>
          <a:p>
            <a:r>
              <a:rPr lang="en-US"/>
              <a:t>Animesh, Prasun, Ram, Vishal, Youssef</a:t>
            </a:r>
          </a:p>
        </p:txBody>
      </p:sp>
    </p:spTree>
    <p:extLst>
      <p:ext uri="{BB962C8B-B14F-4D97-AF65-F5344CB8AC3E}">
        <p14:creationId xmlns:p14="http://schemas.microsoft.com/office/powerpoint/2010/main" val="392627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2FA6-6FAD-0026-BAB5-AE8FBF6DC3F8}"/>
              </a:ext>
            </a:extLst>
          </p:cNvPr>
          <p:cNvSpPr>
            <a:spLocks noGrp="1"/>
          </p:cNvSpPr>
          <p:nvPr>
            <p:ph type="title"/>
          </p:nvPr>
        </p:nvSpPr>
        <p:spPr/>
        <p:txBody>
          <a:bodyPr/>
          <a:lstStyle/>
          <a:p>
            <a:r>
              <a:rPr lang="en-US">
                <a:solidFill>
                  <a:srgbClr val="C00000"/>
                </a:solidFill>
              </a:rPr>
              <a:t>Overview</a:t>
            </a:r>
          </a:p>
        </p:txBody>
      </p:sp>
      <p:sp>
        <p:nvSpPr>
          <p:cNvPr id="3" name="Content Placeholder 2">
            <a:extLst>
              <a:ext uri="{FF2B5EF4-FFF2-40B4-BE49-F238E27FC236}">
                <a16:creationId xmlns:a16="http://schemas.microsoft.com/office/drawing/2014/main" id="{2680AEAC-FBC9-01C0-1880-1425027FA741}"/>
              </a:ext>
            </a:extLst>
          </p:cNvPr>
          <p:cNvSpPr>
            <a:spLocks noGrp="1"/>
          </p:cNvSpPr>
          <p:nvPr>
            <p:ph idx="1"/>
          </p:nvPr>
        </p:nvSpPr>
        <p:spPr>
          <a:xfrm>
            <a:off x="838200" y="1825625"/>
            <a:ext cx="5338156" cy="4351338"/>
          </a:xfrm>
        </p:spPr>
        <p:txBody>
          <a:bodyPr>
            <a:normAutofit/>
          </a:bodyPr>
          <a:lstStyle/>
          <a:p>
            <a:r>
              <a:rPr lang="en-US" sz="2000"/>
              <a:t>Fixed income exchange for institutions</a:t>
            </a:r>
          </a:p>
          <a:p>
            <a:pPr lvl="1"/>
            <a:r>
              <a:rPr lang="en-US" sz="2000"/>
              <a:t>Trading services as well as pre- and post-execution services and data analytics</a:t>
            </a:r>
          </a:p>
          <a:p>
            <a:r>
              <a:rPr lang="en-US" sz="2000"/>
              <a:t>Leader in corporate e-trading (high yield)</a:t>
            </a:r>
          </a:p>
          <a:p>
            <a:r>
              <a:rPr lang="en-US" sz="2000"/>
              <a:t>New innovations – OT, PT/BT</a:t>
            </a:r>
          </a:p>
          <a:p>
            <a:r>
              <a:rPr lang="en-US" sz="2000"/>
              <a:t>AI – </a:t>
            </a:r>
            <a:r>
              <a:rPr lang="en-US" sz="2000" err="1"/>
              <a:t>AutoX</a:t>
            </a:r>
            <a:endParaRPr lang="en-US" sz="2000"/>
          </a:p>
          <a:p>
            <a:r>
              <a:rPr lang="en-US" sz="2000"/>
              <a:t>Acquisitions – LE, MB</a:t>
            </a:r>
          </a:p>
          <a:p>
            <a:r>
              <a:rPr lang="en-US" sz="2000"/>
              <a:t>Somewhat countercyclical (credit spreads)</a:t>
            </a:r>
          </a:p>
          <a:p>
            <a:endParaRPr lang="en-US"/>
          </a:p>
          <a:p>
            <a:endParaRPr lang="en-US"/>
          </a:p>
          <a:p>
            <a:endParaRPr lang="en-US"/>
          </a:p>
          <a:p>
            <a:pPr marL="0" indent="0">
              <a:buNone/>
            </a:pPr>
            <a:endParaRPr lang="en-US"/>
          </a:p>
          <a:p>
            <a:pPr marL="0" indent="0">
              <a:buNone/>
            </a:pPr>
            <a:endParaRPr lang="en-US"/>
          </a:p>
          <a:p>
            <a:pPr marL="0" indent="0">
              <a:buNone/>
            </a:pPr>
            <a:endParaRPr lang="en-US"/>
          </a:p>
          <a:p>
            <a:endParaRPr lang="en-US"/>
          </a:p>
        </p:txBody>
      </p:sp>
      <p:pic>
        <p:nvPicPr>
          <p:cNvPr id="4" name="Graphic 22">
            <a:extLst>
              <a:ext uri="{FF2B5EF4-FFF2-40B4-BE49-F238E27FC236}">
                <a16:creationId xmlns:a16="http://schemas.microsoft.com/office/drawing/2014/main" id="{25766FB7-560F-1F89-8787-AF4748DFEA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935" y="811371"/>
            <a:ext cx="2348865" cy="433070"/>
          </a:xfrm>
          <a:prstGeom prst="rect">
            <a:avLst/>
          </a:prstGeom>
        </p:spPr>
      </p:pic>
      <p:graphicFrame>
        <p:nvGraphicFramePr>
          <p:cNvPr id="6" name="Table 5">
            <a:extLst>
              <a:ext uri="{FF2B5EF4-FFF2-40B4-BE49-F238E27FC236}">
                <a16:creationId xmlns:a16="http://schemas.microsoft.com/office/drawing/2014/main" id="{C3A92626-9914-AE30-7270-3BCEC9A25DE4}"/>
              </a:ext>
            </a:extLst>
          </p:cNvPr>
          <p:cNvGraphicFramePr>
            <a:graphicFrameLocks noGrp="1"/>
          </p:cNvGraphicFramePr>
          <p:nvPr>
            <p:extLst>
              <p:ext uri="{D42A27DB-BD31-4B8C-83A1-F6EECF244321}">
                <p14:modId xmlns:p14="http://schemas.microsoft.com/office/powerpoint/2010/main" val="4154712842"/>
              </p:ext>
            </p:extLst>
          </p:nvPr>
        </p:nvGraphicFramePr>
        <p:xfrm>
          <a:off x="8411307" y="1506521"/>
          <a:ext cx="3401224" cy="2499360"/>
        </p:xfrm>
        <a:graphic>
          <a:graphicData uri="http://schemas.openxmlformats.org/drawingml/2006/table">
            <a:tbl>
              <a:tblPr firstRow="1" bandRow="1">
                <a:tableStyleId>{5C22544A-7EE6-4342-B048-85BDC9FD1C3A}</a:tableStyleId>
              </a:tblPr>
              <a:tblGrid>
                <a:gridCol w="1994452">
                  <a:extLst>
                    <a:ext uri="{9D8B030D-6E8A-4147-A177-3AD203B41FA5}">
                      <a16:colId xmlns:a16="http://schemas.microsoft.com/office/drawing/2014/main" val="1395294548"/>
                    </a:ext>
                  </a:extLst>
                </a:gridCol>
                <a:gridCol w="1406772">
                  <a:extLst>
                    <a:ext uri="{9D8B030D-6E8A-4147-A177-3AD203B41FA5}">
                      <a16:colId xmlns:a16="http://schemas.microsoft.com/office/drawing/2014/main" val="1910011946"/>
                    </a:ext>
                  </a:extLst>
                </a:gridCol>
              </a:tblGrid>
              <a:tr h="327673">
                <a:tc gridSpan="2">
                  <a:txBody>
                    <a:bodyPr/>
                    <a:lstStyle/>
                    <a:p>
                      <a:pPr algn="ctr"/>
                      <a:r>
                        <a:rPr lang="en-US"/>
                        <a:t>Company Profile </a:t>
                      </a:r>
                    </a:p>
                  </a:txBody>
                  <a:tcPr/>
                </a:tc>
                <a:tc hMerge="1">
                  <a:txBody>
                    <a:bodyPr/>
                    <a:lstStyle/>
                    <a:p>
                      <a:endParaRPr lang="en-US"/>
                    </a:p>
                  </a:txBody>
                  <a:tcPr/>
                </a:tc>
                <a:extLst>
                  <a:ext uri="{0D108BD9-81ED-4DB2-BD59-A6C34878D82A}">
                    <a16:rowId xmlns:a16="http://schemas.microsoft.com/office/drawing/2014/main" val="193094595"/>
                  </a:ext>
                </a:extLst>
              </a:tr>
              <a:tr h="274536">
                <a:tc>
                  <a:txBody>
                    <a:bodyPr/>
                    <a:lstStyle/>
                    <a:p>
                      <a:r>
                        <a:rPr lang="en-US" sz="1400"/>
                        <a:t>Market Cap (USD)</a:t>
                      </a:r>
                    </a:p>
                  </a:txBody>
                  <a:tcPr/>
                </a:tc>
                <a:tc>
                  <a:txBody>
                    <a:bodyPr/>
                    <a:lstStyle/>
                    <a:p>
                      <a:r>
                        <a:rPr lang="en-US" sz="1400"/>
                        <a:t>$8.03B</a:t>
                      </a:r>
                    </a:p>
                  </a:txBody>
                  <a:tcPr/>
                </a:tc>
                <a:extLst>
                  <a:ext uri="{0D108BD9-81ED-4DB2-BD59-A6C34878D82A}">
                    <a16:rowId xmlns:a16="http://schemas.microsoft.com/office/drawing/2014/main" val="2832692857"/>
                  </a:ext>
                </a:extLst>
              </a:tr>
              <a:tr h="274536">
                <a:tc>
                  <a:txBody>
                    <a:bodyPr/>
                    <a:lstStyle/>
                    <a:p>
                      <a:r>
                        <a:rPr lang="en-US" sz="1400"/>
                        <a:t>Shares Outstanding</a:t>
                      </a:r>
                    </a:p>
                  </a:txBody>
                  <a:tcPr/>
                </a:tc>
                <a:tc>
                  <a:txBody>
                    <a:bodyPr/>
                    <a:lstStyle/>
                    <a:p>
                      <a:r>
                        <a:rPr lang="en-US" sz="1400"/>
                        <a:t>37.69M</a:t>
                      </a:r>
                    </a:p>
                  </a:txBody>
                  <a:tcPr/>
                </a:tc>
                <a:extLst>
                  <a:ext uri="{0D108BD9-81ED-4DB2-BD59-A6C34878D82A}">
                    <a16:rowId xmlns:a16="http://schemas.microsoft.com/office/drawing/2014/main" val="4115876538"/>
                  </a:ext>
                </a:extLst>
              </a:tr>
              <a:tr h="274536">
                <a:tc>
                  <a:txBody>
                    <a:bodyPr/>
                    <a:lstStyle/>
                    <a:p>
                      <a:r>
                        <a:rPr lang="en-US" sz="1400"/>
                        <a:t>Float %</a:t>
                      </a:r>
                    </a:p>
                  </a:txBody>
                  <a:tcPr/>
                </a:tc>
                <a:tc>
                  <a:txBody>
                    <a:bodyPr/>
                    <a:lstStyle/>
                    <a:p>
                      <a:r>
                        <a:rPr lang="en-US" sz="1400"/>
                        <a:t>98.1%</a:t>
                      </a:r>
                    </a:p>
                  </a:txBody>
                  <a:tcPr/>
                </a:tc>
                <a:extLst>
                  <a:ext uri="{0D108BD9-81ED-4DB2-BD59-A6C34878D82A}">
                    <a16:rowId xmlns:a16="http://schemas.microsoft.com/office/drawing/2014/main" val="3038795356"/>
                  </a:ext>
                </a:extLst>
              </a:tr>
              <a:tr h="274536">
                <a:tc>
                  <a:txBody>
                    <a:bodyPr/>
                    <a:lstStyle/>
                    <a:p>
                      <a:r>
                        <a:rPr lang="en-US" sz="1400"/>
                        <a:t>52 week high</a:t>
                      </a:r>
                    </a:p>
                  </a:txBody>
                  <a:tcPr/>
                </a:tc>
                <a:tc>
                  <a:txBody>
                    <a:bodyPr/>
                    <a:lstStyle/>
                    <a:p>
                      <a:r>
                        <a:rPr lang="en-US" sz="1400"/>
                        <a:t>$296.68</a:t>
                      </a:r>
                    </a:p>
                  </a:txBody>
                  <a:tcPr/>
                </a:tc>
                <a:extLst>
                  <a:ext uri="{0D108BD9-81ED-4DB2-BD59-A6C34878D82A}">
                    <a16:rowId xmlns:a16="http://schemas.microsoft.com/office/drawing/2014/main" val="2177961209"/>
                  </a:ext>
                </a:extLst>
              </a:tr>
              <a:tr h="274536">
                <a:tc>
                  <a:txBody>
                    <a:bodyPr/>
                    <a:lstStyle/>
                    <a:p>
                      <a:r>
                        <a:rPr lang="en-US" sz="1400"/>
                        <a:t>52 week low</a:t>
                      </a:r>
                    </a:p>
                  </a:txBody>
                  <a:tcPr/>
                </a:tc>
                <a:tc>
                  <a:txBody>
                    <a:bodyPr/>
                    <a:lstStyle/>
                    <a:p>
                      <a:r>
                        <a:rPr lang="en-US" sz="1400"/>
                        <a:t>$186.84</a:t>
                      </a:r>
                    </a:p>
                  </a:txBody>
                  <a:tcPr/>
                </a:tc>
                <a:extLst>
                  <a:ext uri="{0D108BD9-81ED-4DB2-BD59-A6C34878D82A}">
                    <a16:rowId xmlns:a16="http://schemas.microsoft.com/office/drawing/2014/main" val="1259705301"/>
                  </a:ext>
                </a:extLst>
              </a:tr>
              <a:tr h="274536">
                <a:tc>
                  <a:txBody>
                    <a:bodyPr/>
                    <a:lstStyle/>
                    <a:p>
                      <a:r>
                        <a:rPr lang="en-US" sz="1400"/>
                        <a:t>Beta 5Y</a:t>
                      </a:r>
                    </a:p>
                  </a:txBody>
                  <a:tcPr/>
                </a:tc>
                <a:tc>
                  <a:txBody>
                    <a:bodyPr/>
                    <a:lstStyle/>
                    <a:p>
                      <a:r>
                        <a:rPr lang="en-US" sz="1400"/>
                        <a:t>1.12</a:t>
                      </a:r>
                    </a:p>
                  </a:txBody>
                  <a:tcPr/>
                </a:tc>
                <a:extLst>
                  <a:ext uri="{0D108BD9-81ED-4DB2-BD59-A6C34878D82A}">
                    <a16:rowId xmlns:a16="http://schemas.microsoft.com/office/drawing/2014/main" val="3340058734"/>
                  </a:ext>
                </a:extLst>
              </a:tr>
              <a:tr h="274536">
                <a:tc>
                  <a:txBody>
                    <a:bodyPr/>
                    <a:lstStyle/>
                    <a:p>
                      <a:r>
                        <a:rPr lang="en-US" sz="1400"/>
                        <a:t>Dividend Yield</a:t>
                      </a:r>
                    </a:p>
                  </a:txBody>
                  <a:tcPr/>
                </a:tc>
                <a:tc>
                  <a:txBody>
                    <a:bodyPr/>
                    <a:lstStyle/>
                    <a:p>
                      <a:r>
                        <a:rPr lang="en-US" sz="1400"/>
                        <a:t>1.40%</a:t>
                      </a:r>
                    </a:p>
                  </a:txBody>
                  <a:tcPr/>
                </a:tc>
                <a:extLst>
                  <a:ext uri="{0D108BD9-81ED-4DB2-BD59-A6C34878D82A}">
                    <a16:rowId xmlns:a16="http://schemas.microsoft.com/office/drawing/2014/main" val="1650551174"/>
                  </a:ext>
                </a:extLst>
              </a:tr>
            </a:tbl>
          </a:graphicData>
        </a:graphic>
      </p:graphicFrame>
    </p:spTree>
    <p:extLst>
      <p:ext uri="{BB962C8B-B14F-4D97-AF65-F5344CB8AC3E}">
        <p14:creationId xmlns:p14="http://schemas.microsoft.com/office/powerpoint/2010/main" val="6542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7C54-7F59-085D-6147-1A42618CE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BFCEF-FCA5-370C-E30A-9B19204A4374}"/>
              </a:ext>
            </a:extLst>
          </p:cNvPr>
          <p:cNvSpPr>
            <a:spLocks noGrp="1"/>
          </p:cNvSpPr>
          <p:nvPr>
            <p:ph type="title"/>
          </p:nvPr>
        </p:nvSpPr>
        <p:spPr/>
        <p:txBody>
          <a:bodyPr/>
          <a:lstStyle/>
          <a:p>
            <a:r>
              <a:rPr lang="en-US">
                <a:solidFill>
                  <a:srgbClr val="C00000"/>
                </a:solidFill>
              </a:rPr>
              <a:t>Financial Analysis</a:t>
            </a:r>
          </a:p>
        </p:txBody>
      </p:sp>
      <p:sp>
        <p:nvSpPr>
          <p:cNvPr id="3" name="Content Placeholder 2">
            <a:extLst>
              <a:ext uri="{FF2B5EF4-FFF2-40B4-BE49-F238E27FC236}">
                <a16:creationId xmlns:a16="http://schemas.microsoft.com/office/drawing/2014/main" id="{EEB30F5F-72B0-E570-B936-D2CF0B747042}"/>
              </a:ext>
            </a:extLst>
          </p:cNvPr>
          <p:cNvSpPr>
            <a:spLocks noGrp="1"/>
          </p:cNvSpPr>
          <p:nvPr>
            <p:ph idx="1"/>
          </p:nvPr>
        </p:nvSpPr>
        <p:spPr>
          <a:xfrm>
            <a:off x="8520544" y="1825625"/>
            <a:ext cx="3090951" cy="4351338"/>
          </a:xfrm>
        </p:spPr>
        <p:txBody>
          <a:bodyPr/>
          <a:lstStyle/>
          <a:p>
            <a:r>
              <a:rPr lang="en-US" sz="1600"/>
              <a:t>Revenue growth rate of 7-8%</a:t>
            </a:r>
          </a:p>
          <a:p>
            <a:r>
              <a:rPr lang="en-US" sz="1600"/>
              <a:t>No outstanding long-term debt</a:t>
            </a:r>
          </a:p>
          <a:p>
            <a:r>
              <a:rPr lang="en-US" sz="1600"/>
              <a:t>Very high margins</a:t>
            </a:r>
          </a:p>
          <a:p>
            <a:pPr lvl="1"/>
            <a:r>
              <a:rPr lang="en-US" sz="1200"/>
              <a:t>Net income margin around 30-35%</a:t>
            </a:r>
          </a:p>
          <a:p>
            <a:r>
              <a:rPr lang="en-US" sz="1600"/>
              <a:t>High ROE</a:t>
            </a:r>
          </a:p>
          <a:p>
            <a:pPr lvl="1"/>
            <a:r>
              <a:rPr lang="en-US" sz="1200"/>
              <a:t>20.45%</a:t>
            </a:r>
          </a:p>
          <a:p>
            <a:r>
              <a:rPr lang="en-US" sz="1600"/>
              <a:t>High current ratio</a:t>
            </a:r>
          </a:p>
          <a:p>
            <a:pPr lvl="1"/>
            <a:r>
              <a:rPr lang="en-US" sz="1200"/>
              <a:t>Could benefit from some debt utilization</a:t>
            </a:r>
          </a:p>
          <a:p>
            <a:endParaRPr lang="en-US"/>
          </a:p>
        </p:txBody>
      </p:sp>
      <p:pic>
        <p:nvPicPr>
          <p:cNvPr id="4" name="Graphic 22">
            <a:extLst>
              <a:ext uri="{FF2B5EF4-FFF2-40B4-BE49-F238E27FC236}">
                <a16:creationId xmlns:a16="http://schemas.microsoft.com/office/drawing/2014/main" id="{184B1DC4-011B-31DA-56DF-E31117A7A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935" y="811371"/>
            <a:ext cx="2348865" cy="433070"/>
          </a:xfrm>
          <a:prstGeom prst="rect">
            <a:avLst/>
          </a:prstGeom>
        </p:spPr>
      </p:pic>
      <p:pic>
        <p:nvPicPr>
          <p:cNvPr id="6" name="Picture 5">
            <a:extLst>
              <a:ext uri="{FF2B5EF4-FFF2-40B4-BE49-F238E27FC236}">
                <a16:creationId xmlns:a16="http://schemas.microsoft.com/office/drawing/2014/main" id="{21B3B80A-C778-E664-8676-37DD2EF9B868}"/>
              </a:ext>
            </a:extLst>
          </p:cNvPr>
          <p:cNvPicPr>
            <a:picLocks noChangeAspect="1"/>
          </p:cNvPicPr>
          <p:nvPr/>
        </p:nvPicPr>
        <p:blipFill>
          <a:blip r:embed="rId4"/>
          <a:stretch>
            <a:fillRect/>
          </a:stretch>
        </p:blipFill>
        <p:spPr>
          <a:xfrm>
            <a:off x="580505" y="1513464"/>
            <a:ext cx="7674682" cy="3831071"/>
          </a:xfrm>
          <a:prstGeom prst="rect">
            <a:avLst/>
          </a:prstGeom>
        </p:spPr>
      </p:pic>
    </p:spTree>
    <p:extLst>
      <p:ext uri="{BB962C8B-B14F-4D97-AF65-F5344CB8AC3E}">
        <p14:creationId xmlns:p14="http://schemas.microsoft.com/office/powerpoint/2010/main" val="41529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23204-4503-E717-2061-37E387523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D3FE2-DD72-1814-229F-A0A472C27AFE}"/>
              </a:ext>
            </a:extLst>
          </p:cNvPr>
          <p:cNvSpPr>
            <a:spLocks noGrp="1"/>
          </p:cNvSpPr>
          <p:nvPr>
            <p:ph type="title"/>
          </p:nvPr>
        </p:nvSpPr>
        <p:spPr/>
        <p:txBody>
          <a:bodyPr/>
          <a:lstStyle/>
          <a:p>
            <a:r>
              <a:rPr lang="en-US">
                <a:solidFill>
                  <a:srgbClr val="C00000"/>
                </a:solidFill>
              </a:rPr>
              <a:t>Valuation</a:t>
            </a:r>
          </a:p>
        </p:txBody>
      </p:sp>
      <p:sp>
        <p:nvSpPr>
          <p:cNvPr id="3" name="Content Placeholder 2">
            <a:extLst>
              <a:ext uri="{FF2B5EF4-FFF2-40B4-BE49-F238E27FC236}">
                <a16:creationId xmlns:a16="http://schemas.microsoft.com/office/drawing/2014/main" id="{B30A9137-9377-E9C8-6327-264CAFF72DBA}"/>
              </a:ext>
            </a:extLst>
          </p:cNvPr>
          <p:cNvSpPr>
            <a:spLocks noGrp="1"/>
          </p:cNvSpPr>
          <p:nvPr>
            <p:ph idx="1"/>
          </p:nvPr>
        </p:nvSpPr>
        <p:spPr>
          <a:xfrm>
            <a:off x="838200" y="1775410"/>
            <a:ext cx="5978236" cy="3380806"/>
          </a:xfrm>
        </p:spPr>
        <p:txBody>
          <a:bodyPr>
            <a:normAutofit fontScale="92500"/>
          </a:bodyPr>
          <a:lstStyle/>
          <a:p>
            <a:r>
              <a:rPr lang="en-US"/>
              <a:t>DCF implies $245.48, consensus $260-$300</a:t>
            </a:r>
          </a:p>
          <a:p>
            <a:r>
              <a:rPr lang="en-US"/>
              <a:t>P/E of 29.25 (high), but closest competitor is around 65</a:t>
            </a:r>
          </a:p>
          <a:p>
            <a:r>
              <a:rPr lang="en-US"/>
              <a:t>Predict higher growth assuming greater penetration of US corporate credit</a:t>
            </a:r>
          </a:p>
          <a:p>
            <a:r>
              <a:rPr lang="en-US"/>
              <a:t>Benefit from high market uncertainty</a:t>
            </a:r>
          </a:p>
          <a:p>
            <a:endParaRPr lang="en-US"/>
          </a:p>
          <a:p>
            <a:endParaRPr lang="en-US"/>
          </a:p>
        </p:txBody>
      </p:sp>
      <p:pic>
        <p:nvPicPr>
          <p:cNvPr id="4" name="Graphic 22">
            <a:extLst>
              <a:ext uri="{FF2B5EF4-FFF2-40B4-BE49-F238E27FC236}">
                <a16:creationId xmlns:a16="http://schemas.microsoft.com/office/drawing/2014/main" id="{33D97DE5-D12B-6C9E-156C-31E2D0E9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935" y="811371"/>
            <a:ext cx="2348865" cy="433070"/>
          </a:xfrm>
          <a:prstGeom prst="rect">
            <a:avLst/>
          </a:prstGeom>
        </p:spPr>
      </p:pic>
      <p:sp>
        <p:nvSpPr>
          <p:cNvPr id="5" name="TextBox 4">
            <a:extLst>
              <a:ext uri="{FF2B5EF4-FFF2-40B4-BE49-F238E27FC236}">
                <a16:creationId xmlns:a16="http://schemas.microsoft.com/office/drawing/2014/main" id="{C046F316-58C5-A066-5535-3A81412B1125}"/>
              </a:ext>
            </a:extLst>
          </p:cNvPr>
          <p:cNvSpPr txBox="1"/>
          <p:nvPr/>
        </p:nvSpPr>
        <p:spPr>
          <a:xfrm>
            <a:off x="7083912" y="4784034"/>
            <a:ext cx="465453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Recommendation: BUY</a:t>
            </a:r>
            <a:endParaRPr lang="en-US"/>
          </a:p>
        </p:txBody>
      </p:sp>
      <p:pic>
        <p:nvPicPr>
          <p:cNvPr id="12" name="Picture 11">
            <a:extLst>
              <a:ext uri="{FF2B5EF4-FFF2-40B4-BE49-F238E27FC236}">
                <a16:creationId xmlns:a16="http://schemas.microsoft.com/office/drawing/2014/main" id="{0CBE154E-29FD-5657-4E0D-05E24DA03E7D}"/>
              </a:ext>
            </a:extLst>
          </p:cNvPr>
          <p:cNvPicPr>
            <a:picLocks noChangeAspect="1"/>
          </p:cNvPicPr>
          <p:nvPr/>
        </p:nvPicPr>
        <p:blipFill>
          <a:blip r:embed="rId4"/>
          <a:stretch>
            <a:fillRect/>
          </a:stretch>
        </p:blipFill>
        <p:spPr>
          <a:xfrm>
            <a:off x="7467600" y="1775410"/>
            <a:ext cx="7772400" cy="485775"/>
          </a:xfrm>
          <a:prstGeom prst="rect">
            <a:avLst/>
          </a:prstGeom>
        </p:spPr>
      </p:pic>
      <p:graphicFrame>
        <p:nvGraphicFramePr>
          <p:cNvPr id="14" name="Table 13">
            <a:extLst>
              <a:ext uri="{FF2B5EF4-FFF2-40B4-BE49-F238E27FC236}">
                <a16:creationId xmlns:a16="http://schemas.microsoft.com/office/drawing/2014/main" id="{19DC06C5-850E-5574-B030-B62C73465200}"/>
              </a:ext>
            </a:extLst>
          </p:cNvPr>
          <p:cNvGraphicFramePr>
            <a:graphicFrameLocks noGrp="1"/>
          </p:cNvGraphicFramePr>
          <p:nvPr>
            <p:extLst>
              <p:ext uri="{D42A27DB-BD31-4B8C-83A1-F6EECF244321}">
                <p14:modId xmlns:p14="http://schemas.microsoft.com/office/powerpoint/2010/main" val="1411460288"/>
              </p:ext>
            </p:extLst>
          </p:nvPr>
        </p:nvGraphicFramePr>
        <p:xfrm>
          <a:off x="7083912" y="3847777"/>
          <a:ext cx="4654539" cy="731520"/>
        </p:xfrm>
        <a:graphic>
          <a:graphicData uri="http://schemas.openxmlformats.org/drawingml/2006/table">
            <a:tbl>
              <a:tblPr firstRow="1" bandRow="1">
                <a:tableStyleId>{5C22544A-7EE6-4342-B048-85BDC9FD1C3A}</a:tableStyleId>
              </a:tblPr>
              <a:tblGrid>
                <a:gridCol w="2746841">
                  <a:extLst>
                    <a:ext uri="{9D8B030D-6E8A-4147-A177-3AD203B41FA5}">
                      <a16:colId xmlns:a16="http://schemas.microsoft.com/office/drawing/2014/main" val="566282472"/>
                    </a:ext>
                  </a:extLst>
                </a:gridCol>
                <a:gridCol w="1907698">
                  <a:extLst>
                    <a:ext uri="{9D8B030D-6E8A-4147-A177-3AD203B41FA5}">
                      <a16:colId xmlns:a16="http://schemas.microsoft.com/office/drawing/2014/main" val="3731335863"/>
                    </a:ext>
                  </a:extLst>
                </a:gridCol>
              </a:tblGrid>
              <a:tr h="355323">
                <a:tc>
                  <a:txBody>
                    <a:bodyPr/>
                    <a:lstStyle/>
                    <a:p>
                      <a:r>
                        <a:rPr lang="en-US"/>
                        <a:t>Discount Rate (WACC)</a:t>
                      </a:r>
                    </a:p>
                  </a:txBody>
                  <a:tcPr/>
                </a:tc>
                <a:tc>
                  <a:txBody>
                    <a:bodyPr/>
                    <a:lstStyle/>
                    <a:p>
                      <a:r>
                        <a:rPr lang="en-US"/>
                        <a:t>7.5%</a:t>
                      </a:r>
                    </a:p>
                  </a:txBody>
                  <a:tcPr/>
                </a:tc>
                <a:extLst>
                  <a:ext uri="{0D108BD9-81ED-4DB2-BD59-A6C34878D82A}">
                    <a16:rowId xmlns:a16="http://schemas.microsoft.com/office/drawing/2014/main" val="243488443"/>
                  </a:ext>
                </a:extLst>
              </a:tr>
              <a:tr h="355323">
                <a:tc>
                  <a:txBody>
                    <a:bodyPr/>
                    <a:lstStyle/>
                    <a:p>
                      <a:pPr marL="0" algn="l" defTabSz="914400" rtl="0" eaLnBrk="1" latinLnBrk="0" hangingPunct="1"/>
                      <a:r>
                        <a:rPr lang="en-US" sz="1800" b="1" kern="1200">
                          <a:solidFill>
                            <a:schemeClr val="lt1"/>
                          </a:solidFill>
                          <a:latin typeface="+mn-lt"/>
                          <a:ea typeface="+mn-ea"/>
                          <a:cs typeface="+mn-cs"/>
                        </a:rPr>
                        <a:t>FCF Growth Rate</a:t>
                      </a:r>
                    </a:p>
                  </a:txBody>
                  <a:tcPr>
                    <a:solidFill>
                      <a:schemeClr val="accent1"/>
                    </a:solidFill>
                  </a:tcPr>
                </a:tc>
                <a:tc>
                  <a:txBody>
                    <a:bodyPr/>
                    <a:lstStyle/>
                    <a:p>
                      <a:pPr marL="0" algn="l" defTabSz="914400" rtl="0" eaLnBrk="1" latinLnBrk="0" hangingPunct="1"/>
                      <a:r>
                        <a:rPr lang="en-US" sz="1800" b="1" kern="1200">
                          <a:solidFill>
                            <a:schemeClr val="lt1"/>
                          </a:solidFill>
                          <a:latin typeface="+mn-lt"/>
                          <a:ea typeface="+mn-ea"/>
                          <a:cs typeface="+mn-cs"/>
                        </a:rPr>
                        <a:t>3.5%</a:t>
                      </a:r>
                    </a:p>
                  </a:txBody>
                  <a:tcPr>
                    <a:solidFill>
                      <a:schemeClr val="accent1"/>
                    </a:solidFill>
                  </a:tcPr>
                </a:tc>
                <a:extLst>
                  <a:ext uri="{0D108BD9-81ED-4DB2-BD59-A6C34878D82A}">
                    <a16:rowId xmlns:a16="http://schemas.microsoft.com/office/drawing/2014/main" val="2642908112"/>
                  </a:ext>
                </a:extLst>
              </a:tr>
            </a:tbl>
          </a:graphicData>
        </a:graphic>
      </p:graphicFrame>
    </p:spTree>
    <p:extLst>
      <p:ext uri="{BB962C8B-B14F-4D97-AF65-F5344CB8AC3E}">
        <p14:creationId xmlns:p14="http://schemas.microsoft.com/office/powerpoint/2010/main" val="65428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F1ED7-701B-194B-853A-E02DA8A8E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7356C-DD08-5192-F6A3-230E61323158}"/>
              </a:ext>
            </a:extLst>
          </p:cNvPr>
          <p:cNvSpPr>
            <a:spLocks noGrp="1"/>
          </p:cNvSpPr>
          <p:nvPr>
            <p:ph type="title"/>
          </p:nvPr>
        </p:nvSpPr>
        <p:spPr/>
        <p:txBody>
          <a:bodyPr/>
          <a:lstStyle/>
          <a:p>
            <a:r>
              <a:rPr lang="en-US">
                <a:solidFill>
                  <a:srgbClr val="C00000"/>
                </a:solidFill>
              </a:rPr>
              <a:t>Growth Drivers</a:t>
            </a:r>
            <a:endParaRPr lang="en-US"/>
          </a:p>
        </p:txBody>
      </p:sp>
      <p:sp>
        <p:nvSpPr>
          <p:cNvPr id="3" name="Content Placeholder 2">
            <a:extLst>
              <a:ext uri="{FF2B5EF4-FFF2-40B4-BE49-F238E27FC236}">
                <a16:creationId xmlns:a16="http://schemas.microsoft.com/office/drawing/2014/main" id="{C3EE63DB-B2BF-3F33-0CAD-7C0BDB4CA151}"/>
              </a:ext>
            </a:extLst>
          </p:cNvPr>
          <p:cNvSpPr>
            <a:spLocks noGrp="1"/>
          </p:cNvSpPr>
          <p:nvPr>
            <p:ph idx="1"/>
          </p:nvPr>
        </p:nvSpPr>
        <p:spPr>
          <a:xfrm>
            <a:off x="838200" y="1405549"/>
            <a:ext cx="7096371" cy="4781183"/>
          </a:xfrm>
        </p:spPr>
        <p:txBody>
          <a:bodyPr vert="horz" lIns="91440" tIns="45720" rIns="91440" bIns="45720" rtlCol="0" anchor="t">
            <a:normAutofit fontScale="92500" lnSpcReduction="20000"/>
          </a:bodyPr>
          <a:lstStyle/>
          <a:p>
            <a:pPr>
              <a:lnSpc>
                <a:spcPct val="150000"/>
              </a:lnSpc>
            </a:pPr>
            <a:r>
              <a:rPr lang="en-US" sz="2400">
                <a:ea typeface="+mn-lt"/>
                <a:cs typeface="+mn-lt"/>
              </a:rPr>
              <a:t>Largest open 2-sided platform agnostic service </a:t>
            </a:r>
            <a:endParaRPr lang="en-US"/>
          </a:p>
          <a:p>
            <a:pPr>
              <a:lnSpc>
                <a:spcPct val="150000"/>
              </a:lnSpc>
            </a:pPr>
            <a:r>
              <a:rPr lang="en-US" sz="2400">
                <a:ea typeface="+mn-lt"/>
                <a:cs typeface="+mn-lt"/>
              </a:rPr>
              <a:t>Shift from payments company to commerce platform</a:t>
            </a:r>
          </a:p>
          <a:p>
            <a:pPr>
              <a:lnSpc>
                <a:spcPct val="150000"/>
              </a:lnSpc>
            </a:pPr>
            <a:r>
              <a:rPr lang="en-US" sz="2400">
                <a:ea typeface="+mn-lt"/>
                <a:cs typeface="+mn-lt"/>
              </a:rPr>
              <a:t>Advertising and AI Powered Personalization for Higher Engagement – agentic platform</a:t>
            </a:r>
            <a:endParaRPr lang="en-US" sz="2400"/>
          </a:p>
          <a:p>
            <a:pPr>
              <a:lnSpc>
                <a:spcPct val="150000"/>
              </a:lnSpc>
            </a:pPr>
            <a:r>
              <a:rPr lang="en-US" sz="2400">
                <a:ea typeface="+mn-lt"/>
                <a:cs typeface="+mn-lt"/>
              </a:rPr>
              <a:t>Branded Checkout Innovation and Increased Engagement</a:t>
            </a:r>
            <a:endParaRPr lang="en-US" sz="2400"/>
          </a:p>
          <a:p>
            <a:pPr>
              <a:lnSpc>
                <a:spcPct val="150000"/>
              </a:lnSpc>
            </a:pPr>
            <a:r>
              <a:rPr lang="en-US" sz="2400">
                <a:ea typeface="+mn-lt"/>
                <a:cs typeface="+mn-lt"/>
              </a:rPr>
              <a:t>Merchant Growth and Ecosystem Expansion</a:t>
            </a:r>
            <a:endParaRPr lang="en-US" sz="2400"/>
          </a:p>
          <a:p>
            <a:pPr>
              <a:lnSpc>
                <a:spcPct val="150000"/>
              </a:lnSpc>
            </a:pPr>
            <a:r>
              <a:rPr lang="en-US" sz="2400">
                <a:ea typeface="+mn-lt"/>
                <a:cs typeface="+mn-lt"/>
              </a:rPr>
              <a:t>Peer-to-Peer (P2P) and Venmo monetization</a:t>
            </a:r>
            <a:endParaRPr lang="en-US" sz="2400"/>
          </a:p>
          <a:p>
            <a:pPr>
              <a:lnSpc>
                <a:spcPct val="150000"/>
              </a:lnSpc>
            </a:pPr>
            <a:r>
              <a:rPr lang="en-US" sz="2400">
                <a:ea typeface="+mn-lt"/>
                <a:cs typeface="+mn-lt"/>
              </a:rPr>
              <a:t>Financial Discipline and Capital Allocation</a:t>
            </a:r>
            <a:endParaRPr lang="en-US" sz="2400"/>
          </a:p>
          <a:p>
            <a:pPr marL="0" indent="0">
              <a:lnSpc>
                <a:spcPct val="150000"/>
              </a:lnSpc>
              <a:buNone/>
            </a:pPr>
            <a:endParaRPr lang="en-US" sz="2400"/>
          </a:p>
          <a:p>
            <a:pPr marL="0" indent="0">
              <a:lnSpc>
                <a:spcPct val="150000"/>
              </a:lnSpc>
              <a:buNone/>
            </a:pPr>
            <a:endParaRPr lang="en-US" sz="2400"/>
          </a:p>
          <a:p>
            <a:pPr marL="0" indent="0">
              <a:lnSpc>
                <a:spcPct val="150000"/>
              </a:lnSpc>
              <a:buNone/>
            </a:pPr>
            <a:endParaRPr lang="en-US" sz="2400"/>
          </a:p>
          <a:p>
            <a:pPr>
              <a:lnSpc>
                <a:spcPct val="150000"/>
              </a:lnSpc>
            </a:pPr>
            <a:endParaRPr lang="en-US" sz="2400"/>
          </a:p>
        </p:txBody>
      </p:sp>
      <p:pic>
        <p:nvPicPr>
          <p:cNvPr id="5" name="Picture 4" descr="Paypal Logo and symbol, meaning, history, PNG, brand">
            <a:extLst>
              <a:ext uri="{FF2B5EF4-FFF2-40B4-BE49-F238E27FC236}">
                <a16:creationId xmlns:a16="http://schemas.microsoft.com/office/drawing/2014/main" id="{06C855C2-7586-A35C-EA9B-624A24B3765F}"/>
              </a:ext>
            </a:extLst>
          </p:cNvPr>
          <p:cNvPicPr>
            <a:picLocks noChangeAspect="1"/>
          </p:cNvPicPr>
          <p:nvPr/>
        </p:nvPicPr>
        <p:blipFill>
          <a:blip r:embed="rId3"/>
          <a:stretch>
            <a:fillRect/>
          </a:stretch>
        </p:blipFill>
        <p:spPr>
          <a:xfrm>
            <a:off x="9644724" y="347893"/>
            <a:ext cx="2147277" cy="1210897"/>
          </a:xfrm>
          <a:prstGeom prst="rect">
            <a:avLst/>
          </a:prstGeom>
        </p:spPr>
      </p:pic>
      <p:graphicFrame>
        <p:nvGraphicFramePr>
          <p:cNvPr id="9" name="Table 8">
            <a:extLst>
              <a:ext uri="{FF2B5EF4-FFF2-40B4-BE49-F238E27FC236}">
                <a16:creationId xmlns:a16="http://schemas.microsoft.com/office/drawing/2014/main" id="{ECE826D5-AA6F-7EF6-2A64-413AE356C652}"/>
              </a:ext>
            </a:extLst>
          </p:cNvPr>
          <p:cNvGraphicFramePr>
            <a:graphicFrameLocks noGrp="1"/>
          </p:cNvGraphicFramePr>
          <p:nvPr>
            <p:extLst>
              <p:ext uri="{D42A27DB-BD31-4B8C-83A1-F6EECF244321}">
                <p14:modId xmlns:p14="http://schemas.microsoft.com/office/powerpoint/2010/main" val="3032020683"/>
              </p:ext>
            </p:extLst>
          </p:nvPr>
        </p:nvGraphicFramePr>
        <p:xfrm>
          <a:off x="8318542" y="1406768"/>
          <a:ext cx="3401224" cy="2499360"/>
        </p:xfrm>
        <a:graphic>
          <a:graphicData uri="http://schemas.openxmlformats.org/drawingml/2006/table">
            <a:tbl>
              <a:tblPr firstRow="1" bandRow="1">
                <a:tableStyleId>{5C22544A-7EE6-4342-B048-85BDC9FD1C3A}</a:tableStyleId>
              </a:tblPr>
              <a:tblGrid>
                <a:gridCol w="1994452">
                  <a:extLst>
                    <a:ext uri="{9D8B030D-6E8A-4147-A177-3AD203B41FA5}">
                      <a16:colId xmlns:a16="http://schemas.microsoft.com/office/drawing/2014/main" val="1395294548"/>
                    </a:ext>
                  </a:extLst>
                </a:gridCol>
                <a:gridCol w="1406772">
                  <a:extLst>
                    <a:ext uri="{9D8B030D-6E8A-4147-A177-3AD203B41FA5}">
                      <a16:colId xmlns:a16="http://schemas.microsoft.com/office/drawing/2014/main" val="1910011946"/>
                    </a:ext>
                  </a:extLst>
                </a:gridCol>
              </a:tblGrid>
              <a:tr h="327673">
                <a:tc gridSpan="2">
                  <a:txBody>
                    <a:bodyPr/>
                    <a:lstStyle/>
                    <a:p>
                      <a:pPr algn="ctr"/>
                      <a:r>
                        <a:rPr lang="en-US"/>
                        <a:t>Company Profile </a:t>
                      </a:r>
                    </a:p>
                  </a:txBody>
                  <a:tcPr/>
                </a:tc>
                <a:tc hMerge="1">
                  <a:txBody>
                    <a:bodyPr/>
                    <a:lstStyle/>
                    <a:p>
                      <a:endParaRPr lang="en-US"/>
                    </a:p>
                  </a:txBody>
                  <a:tcPr/>
                </a:tc>
                <a:extLst>
                  <a:ext uri="{0D108BD9-81ED-4DB2-BD59-A6C34878D82A}">
                    <a16:rowId xmlns:a16="http://schemas.microsoft.com/office/drawing/2014/main" val="193094595"/>
                  </a:ext>
                </a:extLst>
              </a:tr>
              <a:tr h="274536">
                <a:tc>
                  <a:txBody>
                    <a:bodyPr/>
                    <a:lstStyle/>
                    <a:p>
                      <a:r>
                        <a:rPr lang="en-US" sz="1400"/>
                        <a:t>Market Cap (USD)</a:t>
                      </a:r>
                    </a:p>
                  </a:txBody>
                  <a:tcPr/>
                </a:tc>
                <a:tc>
                  <a:txBody>
                    <a:bodyPr/>
                    <a:lstStyle/>
                    <a:p>
                      <a:r>
                        <a:rPr lang="en-US" sz="1400"/>
                        <a:t>$70.2 billion</a:t>
                      </a:r>
                    </a:p>
                  </a:txBody>
                  <a:tcPr/>
                </a:tc>
                <a:extLst>
                  <a:ext uri="{0D108BD9-81ED-4DB2-BD59-A6C34878D82A}">
                    <a16:rowId xmlns:a16="http://schemas.microsoft.com/office/drawing/2014/main" val="2832692857"/>
                  </a:ext>
                </a:extLst>
              </a:tr>
              <a:tr h="274536">
                <a:tc>
                  <a:txBody>
                    <a:bodyPr/>
                    <a:lstStyle/>
                    <a:p>
                      <a:r>
                        <a:rPr lang="en-US" sz="1400"/>
                        <a:t>Shares Outstanding</a:t>
                      </a:r>
                    </a:p>
                  </a:txBody>
                  <a:tcPr/>
                </a:tc>
                <a:tc>
                  <a:txBody>
                    <a:bodyPr/>
                    <a:lstStyle/>
                    <a:p>
                      <a:r>
                        <a:rPr lang="en-US" sz="1400"/>
                        <a:t>1,029 million</a:t>
                      </a:r>
                    </a:p>
                  </a:txBody>
                  <a:tcPr/>
                </a:tc>
                <a:extLst>
                  <a:ext uri="{0D108BD9-81ED-4DB2-BD59-A6C34878D82A}">
                    <a16:rowId xmlns:a16="http://schemas.microsoft.com/office/drawing/2014/main" val="4115876538"/>
                  </a:ext>
                </a:extLst>
              </a:tr>
              <a:tr h="274536">
                <a:tc>
                  <a:txBody>
                    <a:bodyPr/>
                    <a:lstStyle/>
                    <a:p>
                      <a:r>
                        <a:rPr lang="en-US" sz="1400"/>
                        <a:t>Float %</a:t>
                      </a:r>
                    </a:p>
                  </a:txBody>
                  <a:tcPr/>
                </a:tc>
                <a:tc>
                  <a:txBody>
                    <a:bodyPr/>
                    <a:lstStyle/>
                    <a:p>
                      <a:r>
                        <a:rPr lang="en-US" sz="1400"/>
                        <a:t>99.7%</a:t>
                      </a:r>
                    </a:p>
                  </a:txBody>
                  <a:tcPr/>
                </a:tc>
                <a:extLst>
                  <a:ext uri="{0D108BD9-81ED-4DB2-BD59-A6C34878D82A}">
                    <a16:rowId xmlns:a16="http://schemas.microsoft.com/office/drawing/2014/main" val="3038795356"/>
                  </a:ext>
                </a:extLst>
              </a:tr>
              <a:tr h="274536">
                <a:tc>
                  <a:txBody>
                    <a:bodyPr/>
                    <a:lstStyle/>
                    <a:p>
                      <a:r>
                        <a:rPr lang="en-US" sz="1400"/>
                        <a:t>52 week high</a:t>
                      </a:r>
                    </a:p>
                  </a:txBody>
                  <a:tcPr/>
                </a:tc>
                <a:tc>
                  <a:txBody>
                    <a:bodyPr/>
                    <a:lstStyle/>
                    <a:p>
                      <a:r>
                        <a:rPr lang="en-US" sz="1400"/>
                        <a:t>$93.66</a:t>
                      </a:r>
                    </a:p>
                  </a:txBody>
                  <a:tcPr/>
                </a:tc>
                <a:extLst>
                  <a:ext uri="{0D108BD9-81ED-4DB2-BD59-A6C34878D82A}">
                    <a16:rowId xmlns:a16="http://schemas.microsoft.com/office/drawing/2014/main" val="2177961209"/>
                  </a:ext>
                </a:extLst>
              </a:tr>
              <a:tr h="274536">
                <a:tc>
                  <a:txBody>
                    <a:bodyPr/>
                    <a:lstStyle/>
                    <a:p>
                      <a:r>
                        <a:rPr lang="en-US" sz="1400"/>
                        <a:t>52 week low</a:t>
                      </a:r>
                    </a:p>
                  </a:txBody>
                  <a:tcPr/>
                </a:tc>
                <a:tc>
                  <a:txBody>
                    <a:bodyPr/>
                    <a:lstStyle/>
                    <a:p>
                      <a:r>
                        <a:rPr lang="en-US" sz="1400"/>
                        <a:t>$56.97</a:t>
                      </a:r>
                    </a:p>
                  </a:txBody>
                  <a:tcPr/>
                </a:tc>
                <a:extLst>
                  <a:ext uri="{0D108BD9-81ED-4DB2-BD59-A6C34878D82A}">
                    <a16:rowId xmlns:a16="http://schemas.microsoft.com/office/drawing/2014/main" val="1259705301"/>
                  </a:ext>
                </a:extLst>
              </a:tr>
              <a:tr h="274536">
                <a:tc>
                  <a:txBody>
                    <a:bodyPr/>
                    <a:lstStyle/>
                    <a:p>
                      <a:r>
                        <a:rPr lang="en-US" sz="1400"/>
                        <a:t>Beta 5Y</a:t>
                      </a:r>
                    </a:p>
                  </a:txBody>
                  <a:tcPr/>
                </a:tc>
                <a:tc>
                  <a:txBody>
                    <a:bodyPr/>
                    <a:lstStyle/>
                    <a:p>
                      <a:r>
                        <a:rPr lang="en-US" sz="1400"/>
                        <a:t>1.53</a:t>
                      </a:r>
                    </a:p>
                  </a:txBody>
                  <a:tcPr/>
                </a:tc>
                <a:extLst>
                  <a:ext uri="{0D108BD9-81ED-4DB2-BD59-A6C34878D82A}">
                    <a16:rowId xmlns:a16="http://schemas.microsoft.com/office/drawing/2014/main" val="3340058734"/>
                  </a:ext>
                </a:extLst>
              </a:tr>
              <a:tr h="274536">
                <a:tc>
                  <a:txBody>
                    <a:bodyPr/>
                    <a:lstStyle/>
                    <a:p>
                      <a:r>
                        <a:rPr lang="en-US" sz="1400"/>
                        <a:t>Dividend Yield</a:t>
                      </a:r>
                    </a:p>
                  </a:txBody>
                  <a:tcPr/>
                </a:tc>
                <a:tc>
                  <a:txBody>
                    <a:bodyPr/>
                    <a:lstStyle/>
                    <a:p>
                      <a:r>
                        <a:rPr lang="en-US" sz="1400"/>
                        <a:t>0%</a:t>
                      </a:r>
                    </a:p>
                  </a:txBody>
                  <a:tcPr/>
                </a:tc>
                <a:extLst>
                  <a:ext uri="{0D108BD9-81ED-4DB2-BD59-A6C34878D82A}">
                    <a16:rowId xmlns:a16="http://schemas.microsoft.com/office/drawing/2014/main" val="1650551174"/>
                  </a:ext>
                </a:extLst>
              </a:tr>
            </a:tbl>
          </a:graphicData>
        </a:graphic>
      </p:graphicFrame>
      <p:pic>
        <p:nvPicPr>
          <p:cNvPr id="12" name="Picture 11">
            <a:extLst>
              <a:ext uri="{FF2B5EF4-FFF2-40B4-BE49-F238E27FC236}">
                <a16:creationId xmlns:a16="http://schemas.microsoft.com/office/drawing/2014/main" id="{C1B03954-8A43-FBF1-B939-9F8E2F4CEF8C}"/>
              </a:ext>
            </a:extLst>
          </p:cNvPr>
          <p:cNvPicPr>
            <a:picLocks noChangeAspect="1"/>
          </p:cNvPicPr>
          <p:nvPr/>
        </p:nvPicPr>
        <p:blipFill>
          <a:blip r:embed="rId4"/>
          <a:stretch>
            <a:fillRect/>
          </a:stretch>
        </p:blipFill>
        <p:spPr>
          <a:xfrm>
            <a:off x="8320545" y="3927231"/>
            <a:ext cx="3395688" cy="2256693"/>
          </a:xfrm>
          <a:prstGeom prst="rect">
            <a:avLst/>
          </a:prstGeom>
        </p:spPr>
      </p:pic>
    </p:spTree>
    <p:extLst>
      <p:ext uri="{BB962C8B-B14F-4D97-AF65-F5344CB8AC3E}">
        <p14:creationId xmlns:p14="http://schemas.microsoft.com/office/powerpoint/2010/main" val="380017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1B25-B53A-2852-D3D5-D84486348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6718F-2A00-AD27-366F-04B6B1736780}"/>
              </a:ext>
            </a:extLst>
          </p:cNvPr>
          <p:cNvSpPr>
            <a:spLocks noGrp="1"/>
          </p:cNvSpPr>
          <p:nvPr>
            <p:ph type="title"/>
          </p:nvPr>
        </p:nvSpPr>
        <p:spPr/>
        <p:txBody>
          <a:bodyPr/>
          <a:lstStyle/>
          <a:p>
            <a:r>
              <a:rPr lang="en-US">
                <a:solidFill>
                  <a:srgbClr val="C00000"/>
                </a:solidFill>
              </a:rPr>
              <a:t>Competitive Positioning</a:t>
            </a:r>
            <a:endParaRPr lang="en-US"/>
          </a:p>
        </p:txBody>
      </p:sp>
      <p:pic>
        <p:nvPicPr>
          <p:cNvPr id="9" name="Picture 8">
            <a:extLst>
              <a:ext uri="{FF2B5EF4-FFF2-40B4-BE49-F238E27FC236}">
                <a16:creationId xmlns:a16="http://schemas.microsoft.com/office/drawing/2014/main" id="{BEAA41D5-8B1E-96F6-24A5-32CE8DE6F456}"/>
              </a:ext>
            </a:extLst>
          </p:cNvPr>
          <p:cNvPicPr>
            <a:picLocks noChangeAspect="1"/>
          </p:cNvPicPr>
          <p:nvPr/>
        </p:nvPicPr>
        <p:blipFill>
          <a:blip r:embed="rId2"/>
          <a:stretch>
            <a:fillRect/>
          </a:stretch>
        </p:blipFill>
        <p:spPr>
          <a:xfrm>
            <a:off x="838566" y="1900482"/>
            <a:ext cx="10514867" cy="3750651"/>
          </a:xfrm>
          <a:prstGeom prst="rect">
            <a:avLst/>
          </a:prstGeom>
        </p:spPr>
      </p:pic>
      <p:pic>
        <p:nvPicPr>
          <p:cNvPr id="13" name="Picture 12" descr="Paypal Logo and symbol, meaning, history, PNG, brand">
            <a:extLst>
              <a:ext uri="{FF2B5EF4-FFF2-40B4-BE49-F238E27FC236}">
                <a16:creationId xmlns:a16="http://schemas.microsoft.com/office/drawing/2014/main" id="{14EDF31D-A641-8AF9-9CC5-967A875C6792}"/>
              </a:ext>
            </a:extLst>
          </p:cNvPr>
          <p:cNvPicPr>
            <a:picLocks noChangeAspect="1"/>
          </p:cNvPicPr>
          <p:nvPr/>
        </p:nvPicPr>
        <p:blipFill>
          <a:blip r:embed="rId3"/>
          <a:stretch>
            <a:fillRect/>
          </a:stretch>
        </p:blipFill>
        <p:spPr>
          <a:xfrm>
            <a:off x="9644724" y="347893"/>
            <a:ext cx="2147277" cy="1210897"/>
          </a:xfrm>
          <a:prstGeom prst="rect">
            <a:avLst/>
          </a:prstGeom>
        </p:spPr>
      </p:pic>
    </p:spTree>
    <p:extLst>
      <p:ext uri="{BB962C8B-B14F-4D97-AF65-F5344CB8AC3E}">
        <p14:creationId xmlns:p14="http://schemas.microsoft.com/office/powerpoint/2010/main" val="231057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F29C-37CA-8D0D-DF97-10E0DFC35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7CFC2-0DC8-0C99-30F4-2BE036FD422F}"/>
              </a:ext>
            </a:extLst>
          </p:cNvPr>
          <p:cNvSpPr>
            <a:spLocks noGrp="1"/>
          </p:cNvSpPr>
          <p:nvPr>
            <p:ph type="title"/>
          </p:nvPr>
        </p:nvSpPr>
        <p:spPr/>
        <p:txBody>
          <a:bodyPr/>
          <a:lstStyle/>
          <a:p>
            <a:r>
              <a:rPr lang="en-US">
                <a:solidFill>
                  <a:srgbClr val="C00000"/>
                </a:solidFill>
              </a:rPr>
              <a:t>Financial Analysis</a:t>
            </a:r>
            <a:endParaRPr lang="en-US"/>
          </a:p>
        </p:txBody>
      </p:sp>
      <p:sp>
        <p:nvSpPr>
          <p:cNvPr id="3" name="Content Placeholder 2">
            <a:extLst>
              <a:ext uri="{FF2B5EF4-FFF2-40B4-BE49-F238E27FC236}">
                <a16:creationId xmlns:a16="http://schemas.microsoft.com/office/drawing/2014/main" id="{A6E012E3-A70D-D6A2-96A7-342DB4C774FE}"/>
              </a:ext>
            </a:extLst>
          </p:cNvPr>
          <p:cNvSpPr>
            <a:spLocks noGrp="1"/>
          </p:cNvSpPr>
          <p:nvPr>
            <p:ph idx="1"/>
          </p:nvPr>
        </p:nvSpPr>
        <p:spPr/>
        <p:txBody>
          <a:bodyPr/>
          <a:lstStyle/>
          <a:p>
            <a:endParaRPr lang="en-US"/>
          </a:p>
          <a:p>
            <a:endParaRPr lang="en-US"/>
          </a:p>
        </p:txBody>
      </p:sp>
      <p:pic>
        <p:nvPicPr>
          <p:cNvPr id="10" name="Picture 9" descr="Paypal Logo and symbol, meaning, history, PNG, brand">
            <a:extLst>
              <a:ext uri="{FF2B5EF4-FFF2-40B4-BE49-F238E27FC236}">
                <a16:creationId xmlns:a16="http://schemas.microsoft.com/office/drawing/2014/main" id="{E4DBBF8C-78B2-E8D1-45E3-A8059BEE30A7}"/>
              </a:ext>
            </a:extLst>
          </p:cNvPr>
          <p:cNvPicPr>
            <a:picLocks noChangeAspect="1"/>
          </p:cNvPicPr>
          <p:nvPr/>
        </p:nvPicPr>
        <p:blipFill>
          <a:blip r:embed="rId2"/>
          <a:stretch>
            <a:fillRect/>
          </a:stretch>
        </p:blipFill>
        <p:spPr>
          <a:xfrm>
            <a:off x="9644724" y="347893"/>
            <a:ext cx="2147277" cy="1210897"/>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71EEDB6F-9A14-535F-B871-628F77DD2F12}"/>
              </a:ext>
            </a:extLst>
          </p:cNvPr>
          <p:cNvPicPr>
            <a:picLocks noChangeAspect="1"/>
          </p:cNvPicPr>
          <p:nvPr/>
        </p:nvPicPr>
        <p:blipFill>
          <a:blip r:embed="rId3"/>
          <a:stretch>
            <a:fillRect/>
          </a:stretch>
        </p:blipFill>
        <p:spPr>
          <a:xfrm>
            <a:off x="841867" y="1416538"/>
            <a:ext cx="7948726" cy="5294923"/>
          </a:xfrm>
          <a:prstGeom prst="rect">
            <a:avLst/>
          </a:prstGeom>
          <a:ln>
            <a:solidFill>
              <a:schemeClr val="tx1"/>
            </a:solidFill>
          </a:ln>
        </p:spPr>
      </p:pic>
      <p:sp>
        <p:nvSpPr>
          <p:cNvPr id="6" name="Content Placeholder 2">
            <a:extLst>
              <a:ext uri="{FF2B5EF4-FFF2-40B4-BE49-F238E27FC236}">
                <a16:creationId xmlns:a16="http://schemas.microsoft.com/office/drawing/2014/main" id="{D38EA30A-521B-4F3B-4F2A-3EB3C7C0C8EB}"/>
              </a:ext>
            </a:extLst>
          </p:cNvPr>
          <p:cNvSpPr txBox="1">
            <a:spLocks/>
          </p:cNvSpPr>
          <p:nvPr/>
        </p:nvSpPr>
        <p:spPr>
          <a:xfrm>
            <a:off x="8946661" y="1464164"/>
            <a:ext cx="3081216" cy="4712799"/>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a:ea typeface="+mn-lt"/>
                <a:cs typeface="+mn-lt"/>
              </a:rPr>
              <a:t>Fast growth in TPV, driven by </a:t>
            </a:r>
            <a:r>
              <a:rPr lang="en-US" sz="2400" err="1">
                <a:ea typeface="+mn-lt"/>
                <a:cs typeface="+mn-lt"/>
              </a:rPr>
              <a:t>Braintreee</a:t>
            </a:r>
            <a:r>
              <a:rPr lang="en-US" sz="2400">
                <a:ea typeface="+mn-lt"/>
                <a:cs typeface="+mn-lt"/>
              </a:rPr>
              <a:t>, Venmo &amp; branded checkout expansions (10%) </a:t>
            </a:r>
            <a:endParaRPr lang="en-US"/>
          </a:p>
          <a:p>
            <a:pPr>
              <a:lnSpc>
                <a:spcPct val="150000"/>
              </a:lnSpc>
            </a:pPr>
            <a:r>
              <a:rPr lang="en-US" sz="2400">
                <a:ea typeface="+mn-lt"/>
                <a:cs typeface="+mn-lt"/>
              </a:rPr>
              <a:t>9% revenue  growth assumed, higher than 7% consensus estimate</a:t>
            </a:r>
            <a:endParaRPr lang="en-US" sz="2400"/>
          </a:p>
          <a:p>
            <a:pPr>
              <a:lnSpc>
                <a:spcPct val="150000"/>
              </a:lnSpc>
            </a:pPr>
            <a:r>
              <a:rPr lang="en-US" sz="2400">
                <a:ea typeface="+mn-lt"/>
                <a:cs typeface="+mn-lt"/>
              </a:rPr>
              <a:t>TM$ turnaround in 2024, HSD growth till 2027 and 10%+ long term</a:t>
            </a:r>
            <a:endParaRPr lang="en-US" sz="2400"/>
          </a:p>
          <a:p>
            <a:pPr>
              <a:lnSpc>
                <a:spcPct val="150000"/>
              </a:lnSpc>
            </a:pPr>
            <a:r>
              <a:rPr lang="en-US" sz="2400">
                <a:ea typeface="+mn-lt"/>
                <a:cs typeface="+mn-lt"/>
              </a:rPr>
              <a:t>Assumed 50 bps expansion YoY from cost efficiencies</a:t>
            </a:r>
            <a:endParaRPr lang="en-US" sz="2400"/>
          </a:p>
          <a:p>
            <a:pPr>
              <a:lnSpc>
                <a:spcPct val="150000"/>
              </a:lnSpc>
            </a:pPr>
            <a:r>
              <a:rPr lang="en-US" sz="2400">
                <a:ea typeface="+mn-lt"/>
                <a:cs typeface="+mn-lt"/>
              </a:rPr>
              <a:t>EPS growth of low teens till 2027 and 20%+ long term assumed  </a:t>
            </a:r>
          </a:p>
          <a:p>
            <a:pPr>
              <a:lnSpc>
                <a:spcPct val="150000"/>
              </a:lnSpc>
            </a:pPr>
            <a:r>
              <a:rPr lang="en-US" sz="2400">
                <a:ea typeface="+mn-lt"/>
                <a:cs typeface="+mn-lt"/>
              </a:rPr>
              <a:t>$6 billion share repurchase guidance</a:t>
            </a:r>
            <a:endParaRPr lang="en-US" sz="2400"/>
          </a:p>
          <a:p>
            <a:pPr>
              <a:lnSpc>
                <a:spcPct val="150000"/>
              </a:lnSpc>
            </a:pPr>
            <a:r>
              <a:rPr lang="en-US" sz="2400"/>
              <a:t>Guided for capex of 2-3% of revenue in line with the last 3 years </a:t>
            </a:r>
          </a:p>
          <a:p>
            <a:pPr>
              <a:lnSpc>
                <a:spcPct val="150000"/>
              </a:lnSpc>
            </a:pPr>
            <a:endParaRPr lang="en-US" sz="2400"/>
          </a:p>
          <a:p>
            <a:pPr>
              <a:lnSpc>
                <a:spcPct val="150000"/>
              </a:lnSpc>
            </a:pPr>
            <a:endParaRPr lang="en-US" sz="2400"/>
          </a:p>
          <a:p>
            <a:pPr marL="0" indent="0">
              <a:lnSpc>
                <a:spcPct val="150000"/>
              </a:lnSpc>
              <a:buNone/>
            </a:pPr>
            <a:endParaRPr lang="en-US" sz="2400"/>
          </a:p>
          <a:p>
            <a:pPr marL="0" indent="0">
              <a:lnSpc>
                <a:spcPct val="150000"/>
              </a:lnSpc>
              <a:buFont typeface="Arial" panose="020B0604020202020204" pitchFamily="34" charset="0"/>
              <a:buNone/>
            </a:pPr>
            <a:endParaRPr lang="en-US" sz="2400"/>
          </a:p>
          <a:p>
            <a:pPr marL="0" indent="0">
              <a:lnSpc>
                <a:spcPct val="150000"/>
              </a:lnSpc>
              <a:buFont typeface="Arial" panose="020B0604020202020204" pitchFamily="34" charset="0"/>
              <a:buNone/>
            </a:pPr>
            <a:endParaRPr lang="en-US" sz="2400"/>
          </a:p>
          <a:p>
            <a:pPr>
              <a:lnSpc>
                <a:spcPct val="150000"/>
              </a:lnSpc>
              <a:buFont typeface="Arial" panose="020B0604020202020204" pitchFamily="34" charset="0"/>
              <a:buChar char="•"/>
            </a:pPr>
            <a:endParaRPr lang="en-US" sz="2400"/>
          </a:p>
        </p:txBody>
      </p:sp>
    </p:spTree>
    <p:extLst>
      <p:ext uri="{BB962C8B-B14F-4D97-AF65-F5344CB8AC3E}">
        <p14:creationId xmlns:p14="http://schemas.microsoft.com/office/powerpoint/2010/main" val="72870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A9F0-FA2B-A47B-F238-EA2C3AAEA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6B45C-DA35-B80E-C4E7-BE2AA4FCB928}"/>
              </a:ext>
            </a:extLst>
          </p:cNvPr>
          <p:cNvSpPr>
            <a:spLocks noGrp="1"/>
          </p:cNvSpPr>
          <p:nvPr>
            <p:ph type="title"/>
          </p:nvPr>
        </p:nvSpPr>
        <p:spPr/>
        <p:txBody>
          <a:bodyPr/>
          <a:lstStyle/>
          <a:p>
            <a:r>
              <a:rPr lang="en-US">
                <a:solidFill>
                  <a:srgbClr val="C00000"/>
                </a:solidFill>
              </a:rPr>
              <a:t>Valuation</a:t>
            </a:r>
            <a:endParaRPr lang="en-US"/>
          </a:p>
        </p:txBody>
      </p:sp>
      <p:sp>
        <p:nvSpPr>
          <p:cNvPr id="3" name="Content Placeholder 2">
            <a:extLst>
              <a:ext uri="{FF2B5EF4-FFF2-40B4-BE49-F238E27FC236}">
                <a16:creationId xmlns:a16="http://schemas.microsoft.com/office/drawing/2014/main" id="{EF37B43B-D271-57D6-8DA3-3C41A56F07AA}"/>
              </a:ext>
            </a:extLst>
          </p:cNvPr>
          <p:cNvSpPr>
            <a:spLocks noGrp="1"/>
          </p:cNvSpPr>
          <p:nvPr>
            <p:ph idx="1"/>
          </p:nvPr>
        </p:nvSpPr>
        <p:spPr/>
        <p:txBody>
          <a:bodyPr/>
          <a:lstStyle/>
          <a:p>
            <a:endParaRPr lang="en-US"/>
          </a:p>
          <a:p>
            <a:endParaRPr lang="en-US"/>
          </a:p>
        </p:txBody>
      </p:sp>
      <p:pic>
        <p:nvPicPr>
          <p:cNvPr id="10" name="Picture 9" descr="Paypal Logo and symbol, meaning, history, PNG, brand">
            <a:extLst>
              <a:ext uri="{FF2B5EF4-FFF2-40B4-BE49-F238E27FC236}">
                <a16:creationId xmlns:a16="http://schemas.microsoft.com/office/drawing/2014/main" id="{36228DAC-D77E-EFD2-AA7F-65B048B1673B}"/>
              </a:ext>
            </a:extLst>
          </p:cNvPr>
          <p:cNvPicPr>
            <a:picLocks noChangeAspect="1"/>
          </p:cNvPicPr>
          <p:nvPr/>
        </p:nvPicPr>
        <p:blipFill>
          <a:blip r:embed="rId2"/>
          <a:stretch>
            <a:fillRect/>
          </a:stretch>
        </p:blipFill>
        <p:spPr>
          <a:xfrm>
            <a:off x="9644724" y="347893"/>
            <a:ext cx="2147277" cy="1210897"/>
          </a:xfrm>
          <a:prstGeom prst="rect">
            <a:avLst/>
          </a:prstGeom>
        </p:spPr>
      </p:pic>
      <p:pic>
        <p:nvPicPr>
          <p:cNvPr id="4" name="Picture 3" descr="A screenshot of a graph&#10;&#10;AI-generated content may be incorrect.">
            <a:extLst>
              <a:ext uri="{FF2B5EF4-FFF2-40B4-BE49-F238E27FC236}">
                <a16:creationId xmlns:a16="http://schemas.microsoft.com/office/drawing/2014/main" id="{CDD2F4DE-033E-BF60-7806-DB5D5217353B}"/>
              </a:ext>
            </a:extLst>
          </p:cNvPr>
          <p:cNvPicPr>
            <a:picLocks noChangeAspect="1"/>
          </p:cNvPicPr>
          <p:nvPr/>
        </p:nvPicPr>
        <p:blipFill>
          <a:blip r:embed="rId3"/>
          <a:stretch>
            <a:fillRect/>
          </a:stretch>
        </p:blipFill>
        <p:spPr>
          <a:xfrm>
            <a:off x="7005396" y="1561203"/>
            <a:ext cx="4791437" cy="2659825"/>
          </a:xfrm>
          <a:prstGeom prst="rect">
            <a:avLst/>
          </a:prstGeom>
          <a:ln>
            <a:solidFill>
              <a:schemeClr val="tx1"/>
            </a:solidFill>
          </a:ln>
        </p:spPr>
      </p:pic>
      <p:graphicFrame>
        <p:nvGraphicFramePr>
          <p:cNvPr id="5" name="Table 4">
            <a:extLst>
              <a:ext uri="{FF2B5EF4-FFF2-40B4-BE49-F238E27FC236}">
                <a16:creationId xmlns:a16="http://schemas.microsoft.com/office/drawing/2014/main" id="{EF2AC92D-56CA-033F-5762-0A0189DA9999}"/>
              </a:ext>
            </a:extLst>
          </p:cNvPr>
          <p:cNvGraphicFramePr>
            <a:graphicFrameLocks noGrp="1"/>
          </p:cNvGraphicFramePr>
          <p:nvPr>
            <p:extLst>
              <p:ext uri="{D42A27DB-BD31-4B8C-83A1-F6EECF244321}">
                <p14:modId xmlns:p14="http://schemas.microsoft.com/office/powerpoint/2010/main" val="1074928974"/>
              </p:ext>
            </p:extLst>
          </p:nvPr>
        </p:nvGraphicFramePr>
        <p:xfrm>
          <a:off x="6972000" y="4380000"/>
          <a:ext cx="4856671" cy="741680"/>
        </p:xfrm>
        <a:graphic>
          <a:graphicData uri="http://schemas.openxmlformats.org/drawingml/2006/table">
            <a:tbl>
              <a:tblPr firstRow="1" bandRow="1">
                <a:tableStyleId>{5C22544A-7EE6-4342-B048-85BDC9FD1C3A}</a:tableStyleId>
              </a:tblPr>
              <a:tblGrid>
                <a:gridCol w="2866128">
                  <a:extLst>
                    <a:ext uri="{9D8B030D-6E8A-4147-A177-3AD203B41FA5}">
                      <a16:colId xmlns:a16="http://schemas.microsoft.com/office/drawing/2014/main" val="566282472"/>
                    </a:ext>
                  </a:extLst>
                </a:gridCol>
                <a:gridCol w="1990543">
                  <a:extLst>
                    <a:ext uri="{9D8B030D-6E8A-4147-A177-3AD203B41FA5}">
                      <a16:colId xmlns:a16="http://schemas.microsoft.com/office/drawing/2014/main" val="3731335863"/>
                    </a:ext>
                  </a:extLst>
                </a:gridCol>
              </a:tblGrid>
              <a:tr h="370840">
                <a:tc>
                  <a:txBody>
                    <a:bodyPr/>
                    <a:lstStyle/>
                    <a:p>
                      <a:r>
                        <a:rPr lang="en-US"/>
                        <a:t>Discount Rate (WACC)</a:t>
                      </a:r>
                    </a:p>
                  </a:txBody>
                  <a:tcPr/>
                </a:tc>
                <a:tc>
                  <a:txBody>
                    <a:bodyPr/>
                    <a:lstStyle/>
                    <a:p>
                      <a:r>
                        <a:rPr lang="en-US"/>
                        <a:t>9%</a:t>
                      </a:r>
                    </a:p>
                  </a:txBody>
                  <a:tcPr/>
                </a:tc>
                <a:extLst>
                  <a:ext uri="{0D108BD9-81ED-4DB2-BD59-A6C34878D82A}">
                    <a16:rowId xmlns:a16="http://schemas.microsoft.com/office/drawing/2014/main" val="243488443"/>
                  </a:ext>
                </a:extLst>
              </a:tr>
              <a:tr h="370840">
                <a:tc>
                  <a:txBody>
                    <a:bodyPr/>
                    <a:lstStyle/>
                    <a:p>
                      <a:pPr marL="0" algn="l" defTabSz="914400" rtl="0" eaLnBrk="1" latinLnBrk="0" hangingPunct="1"/>
                      <a:r>
                        <a:rPr lang="en-US" sz="1800" b="1" kern="1200">
                          <a:solidFill>
                            <a:schemeClr val="lt1"/>
                          </a:solidFill>
                          <a:latin typeface="+mn-lt"/>
                          <a:ea typeface="+mn-ea"/>
                          <a:cs typeface="+mn-cs"/>
                        </a:rPr>
                        <a:t>FCF Growth Rate</a:t>
                      </a:r>
                    </a:p>
                  </a:txBody>
                  <a:tcPr>
                    <a:solidFill>
                      <a:schemeClr val="accent1"/>
                    </a:solidFill>
                  </a:tcPr>
                </a:tc>
                <a:tc>
                  <a:txBody>
                    <a:bodyPr/>
                    <a:lstStyle/>
                    <a:p>
                      <a:pPr marL="0" algn="l" defTabSz="914400" rtl="0" eaLnBrk="1" latinLnBrk="0" hangingPunct="1"/>
                      <a:r>
                        <a:rPr lang="en-US" sz="1800" b="1" kern="1200">
                          <a:solidFill>
                            <a:schemeClr val="lt1"/>
                          </a:solidFill>
                          <a:latin typeface="+mn-lt"/>
                          <a:ea typeface="+mn-ea"/>
                          <a:cs typeface="+mn-cs"/>
                        </a:rPr>
                        <a:t>5%</a:t>
                      </a:r>
                    </a:p>
                  </a:txBody>
                  <a:tcPr>
                    <a:solidFill>
                      <a:schemeClr val="accent1"/>
                    </a:solidFill>
                  </a:tcPr>
                </a:tc>
                <a:extLst>
                  <a:ext uri="{0D108BD9-81ED-4DB2-BD59-A6C34878D82A}">
                    <a16:rowId xmlns:a16="http://schemas.microsoft.com/office/drawing/2014/main" val="2642908112"/>
                  </a:ext>
                </a:extLst>
              </a:tr>
            </a:tbl>
          </a:graphicData>
        </a:graphic>
      </p:graphicFrame>
      <p:sp>
        <p:nvSpPr>
          <p:cNvPr id="9" name="Content Placeholder 2">
            <a:extLst>
              <a:ext uri="{FF2B5EF4-FFF2-40B4-BE49-F238E27FC236}">
                <a16:creationId xmlns:a16="http://schemas.microsoft.com/office/drawing/2014/main" id="{F3D1FEFB-8B7A-D0DC-9D05-980C789759A9}"/>
              </a:ext>
            </a:extLst>
          </p:cNvPr>
          <p:cNvSpPr txBox="1">
            <a:spLocks/>
          </p:cNvSpPr>
          <p:nvPr/>
        </p:nvSpPr>
        <p:spPr>
          <a:xfrm>
            <a:off x="838200" y="1562856"/>
            <a:ext cx="5777525" cy="493649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a:t>Reverse DCF based on current price of $70.86 (before tariff selloff) - zero revenue growth till 2030</a:t>
            </a:r>
          </a:p>
          <a:p>
            <a:pPr>
              <a:lnSpc>
                <a:spcPct val="150000"/>
              </a:lnSpc>
            </a:pPr>
            <a:r>
              <a:rPr lang="en-US" sz="2400"/>
              <a:t>Lowest P/E multiple in company history currently </a:t>
            </a:r>
          </a:p>
          <a:p>
            <a:pPr>
              <a:lnSpc>
                <a:spcPct val="150000"/>
              </a:lnSpc>
            </a:pPr>
            <a:r>
              <a:rPr lang="en-US" sz="2400"/>
              <a:t>Current strategic direction not valued in</a:t>
            </a:r>
          </a:p>
          <a:p>
            <a:pPr>
              <a:lnSpc>
                <a:spcPct val="150000"/>
              </a:lnSpc>
            </a:pPr>
            <a:r>
              <a:rPr lang="en-US" sz="2400"/>
              <a:t>Blended approach of relative valuation and DCF valuation</a:t>
            </a:r>
          </a:p>
          <a:p>
            <a:pPr marL="0" indent="0">
              <a:lnSpc>
                <a:spcPct val="150000"/>
              </a:lnSpc>
              <a:buNone/>
            </a:pPr>
            <a:r>
              <a:rPr lang="en-US" sz="2400" b="1"/>
              <a:t>Risks</a:t>
            </a:r>
          </a:p>
          <a:p>
            <a:pPr>
              <a:lnSpc>
                <a:spcPct val="150000"/>
              </a:lnSpc>
            </a:pPr>
            <a:r>
              <a:rPr lang="en-US" sz="2400"/>
              <a:t>Economic activity</a:t>
            </a:r>
          </a:p>
          <a:p>
            <a:pPr>
              <a:lnSpc>
                <a:spcPct val="150000"/>
              </a:lnSpc>
            </a:pPr>
            <a:r>
              <a:rPr lang="en-US" sz="2400"/>
              <a:t>Regulatory environment</a:t>
            </a:r>
            <a:endParaRPr lang="en-US"/>
          </a:p>
          <a:p>
            <a:pPr>
              <a:lnSpc>
                <a:spcPct val="150000"/>
              </a:lnSpc>
            </a:pPr>
            <a:r>
              <a:rPr lang="en-US" sz="2400"/>
              <a:t>Cybersecurity</a:t>
            </a:r>
          </a:p>
        </p:txBody>
      </p:sp>
      <p:sp>
        <p:nvSpPr>
          <p:cNvPr id="7" name="TextBox 6">
            <a:extLst>
              <a:ext uri="{FF2B5EF4-FFF2-40B4-BE49-F238E27FC236}">
                <a16:creationId xmlns:a16="http://schemas.microsoft.com/office/drawing/2014/main" id="{6BE89B4C-D1D6-A25B-3FAA-029D0B09FF25}"/>
              </a:ext>
            </a:extLst>
          </p:cNvPr>
          <p:cNvSpPr txBox="1"/>
          <p:nvPr/>
        </p:nvSpPr>
        <p:spPr>
          <a:xfrm>
            <a:off x="6971269" y="5367130"/>
            <a:ext cx="4853321" cy="52322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Recommendation: BUY</a:t>
            </a:r>
            <a:endParaRPr lang="en-US"/>
          </a:p>
        </p:txBody>
      </p:sp>
    </p:spTree>
    <p:extLst>
      <p:ext uri="{BB962C8B-B14F-4D97-AF65-F5344CB8AC3E}">
        <p14:creationId xmlns:p14="http://schemas.microsoft.com/office/powerpoint/2010/main" val="269331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3A0F-E2BF-7343-D8ED-17175C88D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44B6B-FFFE-6D64-B115-D9C78C73B68D}"/>
              </a:ext>
            </a:extLst>
          </p:cNvPr>
          <p:cNvSpPr>
            <a:spLocks noGrp="1"/>
          </p:cNvSpPr>
          <p:nvPr>
            <p:ph type="title"/>
          </p:nvPr>
        </p:nvSpPr>
        <p:spPr/>
        <p:txBody>
          <a:bodyPr/>
          <a:lstStyle/>
          <a:p>
            <a:r>
              <a:rPr lang="en-US">
                <a:solidFill>
                  <a:srgbClr val="C00000"/>
                </a:solidFill>
              </a:rPr>
              <a:t>Growth Drivers</a:t>
            </a:r>
            <a:endParaRPr lang="en-US"/>
          </a:p>
        </p:txBody>
      </p:sp>
      <p:pic>
        <p:nvPicPr>
          <p:cNvPr id="4" name="Content Placeholder 3" descr="File:J P Morgan Logo 2008 1.svg - Wikipedia">
            <a:extLst>
              <a:ext uri="{FF2B5EF4-FFF2-40B4-BE49-F238E27FC236}">
                <a16:creationId xmlns:a16="http://schemas.microsoft.com/office/drawing/2014/main" id="{3ADE0ADE-C081-6A6A-69B1-90C9CEDED806}"/>
              </a:ext>
            </a:extLst>
          </p:cNvPr>
          <p:cNvPicPr>
            <a:picLocks noGrp="1" noChangeAspect="1"/>
          </p:cNvPicPr>
          <p:nvPr>
            <p:ph idx="1"/>
          </p:nvPr>
        </p:nvPicPr>
        <p:blipFill>
          <a:blip r:embed="rId2"/>
          <a:stretch>
            <a:fillRect/>
          </a:stretch>
        </p:blipFill>
        <p:spPr>
          <a:xfrm>
            <a:off x="8936890" y="719511"/>
            <a:ext cx="2875819" cy="623018"/>
          </a:xfrm>
        </p:spPr>
      </p:pic>
      <p:graphicFrame>
        <p:nvGraphicFramePr>
          <p:cNvPr id="9" name="Table 8">
            <a:extLst>
              <a:ext uri="{FF2B5EF4-FFF2-40B4-BE49-F238E27FC236}">
                <a16:creationId xmlns:a16="http://schemas.microsoft.com/office/drawing/2014/main" id="{2AE4B62A-C441-E1AC-4E16-14FA71FEF1AC}"/>
              </a:ext>
            </a:extLst>
          </p:cNvPr>
          <p:cNvGraphicFramePr>
            <a:graphicFrameLocks noGrp="1"/>
          </p:cNvGraphicFramePr>
          <p:nvPr>
            <p:extLst>
              <p:ext uri="{D42A27DB-BD31-4B8C-83A1-F6EECF244321}">
                <p14:modId xmlns:p14="http://schemas.microsoft.com/office/powerpoint/2010/main" val="3448329020"/>
              </p:ext>
            </p:extLst>
          </p:nvPr>
        </p:nvGraphicFramePr>
        <p:xfrm>
          <a:off x="7734000" y="1530000"/>
          <a:ext cx="4077078" cy="2286000"/>
        </p:xfrm>
        <a:graphic>
          <a:graphicData uri="http://schemas.openxmlformats.org/drawingml/2006/table">
            <a:tbl>
              <a:tblPr firstRow="1" bandRow="1">
                <a:tableStyleId>{5C22544A-7EE6-4342-B048-85BDC9FD1C3A}</a:tableStyleId>
              </a:tblPr>
              <a:tblGrid>
                <a:gridCol w="2353803">
                  <a:extLst>
                    <a:ext uri="{9D8B030D-6E8A-4147-A177-3AD203B41FA5}">
                      <a16:colId xmlns:a16="http://schemas.microsoft.com/office/drawing/2014/main" val="1395294548"/>
                    </a:ext>
                  </a:extLst>
                </a:gridCol>
                <a:gridCol w="1723275">
                  <a:extLst>
                    <a:ext uri="{9D8B030D-6E8A-4147-A177-3AD203B41FA5}">
                      <a16:colId xmlns:a16="http://schemas.microsoft.com/office/drawing/2014/main" val="1910011946"/>
                    </a:ext>
                  </a:extLst>
                </a:gridCol>
              </a:tblGrid>
              <a:tr h="289921">
                <a:tc gridSpan="2">
                  <a:txBody>
                    <a:bodyPr/>
                    <a:lstStyle/>
                    <a:p>
                      <a:pPr algn="ctr"/>
                      <a:r>
                        <a:rPr lang="en-US"/>
                        <a:t>Company Profile </a:t>
                      </a:r>
                    </a:p>
                  </a:txBody>
                  <a:tcPr/>
                </a:tc>
                <a:tc hMerge="1">
                  <a:txBody>
                    <a:bodyPr/>
                    <a:lstStyle/>
                    <a:p>
                      <a:endParaRPr lang="en-US"/>
                    </a:p>
                  </a:txBody>
                  <a:tcPr/>
                </a:tc>
                <a:extLst>
                  <a:ext uri="{0D108BD9-81ED-4DB2-BD59-A6C34878D82A}">
                    <a16:rowId xmlns:a16="http://schemas.microsoft.com/office/drawing/2014/main" val="193094595"/>
                  </a:ext>
                </a:extLst>
              </a:tr>
              <a:tr h="221394">
                <a:tc>
                  <a:txBody>
                    <a:bodyPr/>
                    <a:lstStyle/>
                    <a:p>
                      <a:r>
                        <a:rPr lang="en-US" sz="1200"/>
                        <a:t>Market Cap (USD)</a:t>
                      </a:r>
                    </a:p>
                  </a:txBody>
                  <a:tcPr/>
                </a:tc>
                <a:tc>
                  <a:txBody>
                    <a:bodyPr/>
                    <a:lstStyle/>
                    <a:p>
                      <a:pPr lvl="0">
                        <a:buNone/>
                      </a:pPr>
                      <a:r>
                        <a:rPr lang="en-US" sz="1200" b="0" i="0" u="none" strike="noStrike" noProof="0">
                          <a:latin typeface="Aptos"/>
                        </a:rPr>
                        <a:t>$600.75 billion</a:t>
                      </a:r>
                    </a:p>
                  </a:txBody>
                  <a:tcPr/>
                </a:tc>
                <a:extLst>
                  <a:ext uri="{0D108BD9-81ED-4DB2-BD59-A6C34878D82A}">
                    <a16:rowId xmlns:a16="http://schemas.microsoft.com/office/drawing/2014/main" val="2832692857"/>
                  </a:ext>
                </a:extLst>
              </a:tr>
              <a:tr h="221394">
                <a:tc>
                  <a:txBody>
                    <a:bodyPr/>
                    <a:lstStyle/>
                    <a:p>
                      <a:r>
                        <a:rPr lang="en-US" sz="1200"/>
                        <a:t>Shares Outstanding</a:t>
                      </a:r>
                    </a:p>
                  </a:txBody>
                  <a:tcPr/>
                </a:tc>
                <a:tc>
                  <a:txBody>
                    <a:bodyPr/>
                    <a:lstStyle/>
                    <a:p>
                      <a:pPr lvl="0">
                        <a:buNone/>
                      </a:pPr>
                      <a:r>
                        <a:rPr lang="en-US" sz="1200" b="0" i="0" u="none" strike="noStrike" noProof="0">
                          <a:latin typeface="Aptos"/>
                        </a:rPr>
                        <a:t>2,800 million</a:t>
                      </a:r>
                    </a:p>
                  </a:txBody>
                  <a:tcPr/>
                </a:tc>
                <a:extLst>
                  <a:ext uri="{0D108BD9-81ED-4DB2-BD59-A6C34878D82A}">
                    <a16:rowId xmlns:a16="http://schemas.microsoft.com/office/drawing/2014/main" val="4115876538"/>
                  </a:ext>
                </a:extLst>
              </a:tr>
              <a:tr h="221394">
                <a:tc>
                  <a:txBody>
                    <a:bodyPr/>
                    <a:lstStyle/>
                    <a:p>
                      <a:r>
                        <a:rPr lang="en-US" sz="1200"/>
                        <a:t>Float %</a:t>
                      </a:r>
                    </a:p>
                  </a:txBody>
                  <a:tcPr/>
                </a:tc>
                <a:tc>
                  <a:txBody>
                    <a:bodyPr/>
                    <a:lstStyle/>
                    <a:p>
                      <a:r>
                        <a:rPr lang="en-US" sz="1200"/>
                        <a:t>99.6%</a:t>
                      </a:r>
                    </a:p>
                  </a:txBody>
                  <a:tcPr/>
                </a:tc>
                <a:extLst>
                  <a:ext uri="{0D108BD9-81ED-4DB2-BD59-A6C34878D82A}">
                    <a16:rowId xmlns:a16="http://schemas.microsoft.com/office/drawing/2014/main" val="3038795356"/>
                  </a:ext>
                </a:extLst>
              </a:tr>
              <a:tr h="221394">
                <a:tc>
                  <a:txBody>
                    <a:bodyPr/>
                    <a:lstStyle/>
                    <a:p>
                      <a:r>
                        <a:rPr lang="en-US" sz="1200"/>
                        <a:t>52 week high</a:t>
                      </a:r>
                    </a:p>
                  </a:txBody>
                  <a:tcPr/>
                </a:tc>
                <a:tc>
                  <a:txBody>
                    <a:bodyPr/>
                    <a:lstStyle/>
                    <a:p>
                      <a:pPr lvl="0">
                        <a:buNone/>
                      </a:pPr>
                      <a:r>
                        <a:rPr lang="en-US" sz="1200" b="0" i="0" u="none" strike="noStrike" noProof="0">
                          <a:latin typeface="Aptos"/>
                        </a:rPr>
                        <a:t>$280.25</a:t>
                      </a:r>
                      <a:endParaRPr lang="en-US" sz="1200"/>
                    </a:p>
                  </a:txBody>
                  <a:tcPr/>
                </a:tc>
                <a:extLst>
                  <a:ext uri="{0D108BD9-81ED-4DB2-BD59-A6C34878D82A}">
                    <a16:rowId xmlns:a16="http://schemas.microsoft.com/office/drawing/2014/main" val="2177961209"/>
                  </a:ext>
                </a:extLst>
              </a:tr>
              <a:tr h="221394">
                <a:tc>
                  <a:txBody>
                    <a:bodyPr/>
                    <a:lstStyle/>
                    <a:p>
                      <a:r>
                        <a:rPr lang="en-US" sz="1200"/>
                        <a:t>52 week low</a:t>
                      </a:r>
                    </a:p>
                  </a:txBody>
                  <a:tcPr/>
                </a:tc>
                <a:tc>
                  <a:txBody>
                    <a:bodyPr/>
                    <a:lstStyle/>
                    <a:p>
                      <a:r>
                        <a:rPr lang="en-US" sz="1200"/>
                        <a:t>$179.20</a:t>
                      </a:r>
                    </a:p>
                  </a:txBody>
                  <a:tcPr/>
                </a:tc>
                <a:extLst>
                  <a:ext uri="{0D108BD9-81ED-4DB2-BD59-A6C34878D82A}">
                    <a16:rowId xmlns:a16="http://schemas.microsoft.com/office/drawing/2014/main" val="1259705301"/>
                  </a:ext>
                </a:extLst>
              </a:tr>
              <a:tr h="221394">
                <a:tc>
                  <a:txBody>
                    <a:bodyPr/>
                    <a:lstStyle/>
                    <a:p>
                      <a:r>
                        <a:rPr lang="en-US" sz="1200"/>
                        <a:t>Beta 5Y</a:t>
                      </a:r>
                    </a:p>
                  </a:txBody>
                  <a:tcPr/>
                </a:tc>
                <a:tc>
                  <a:txBody>
                    <a:bodyPr/>
                    <a:lstStyle/>
                    <a:p>
                      <a:r>
                        <a:rPr lang="en-US" sz="1200"/>
                        <a:t>1.09</a:t>
                      </a:r>
                    </a:p>
                  </a:txBody>
                  <a:tcPr/>
                </a:tc>
                <a:extLst>
                  <a:ext uri="{0D108BD9-81ED-4DB2-BD59-A6C34878D82A}">
                    <a16:rowId xmlns:a16="http://schemas.microsoft.com/office/drawing/2014/main" val="3340058734"/>
                  </a:ext>
                </a:extLst>
              </a:tr>
              <a:tr h="221394">
                <a:tc>
                  <a:txBody>
                    <a:bodyPr/>
                    <a:lstStyle/>
                    <a:p>
                      <a:r>
                        <a:rPr lang="en-US" sz="1200"/>
                        <a:t>Dividend Yield</a:t>
                      </a:r>
                    </a:p>
                  </a:txBody>
                  <a:tcPr/>
                </a:tc>
                <a:tc>
                  <a:txBody>
                    <a:bodyPr/>
                    <a:lstStyle/>
                    <a:p>
                      <a:r>
                        <a:rPr lang="en-US" sz="1200"/>
                        <a:t>2.66%</a:t>
                      </a:r>
                    </a:p>
                  </a:txBody>
                  <a:tcPr/>
                </a:tc>
                <a:extLst>
                  <a:ext uri="{0D108BD9-81ED-4DB2-BD59-A6C34878D82A}">
                    <a16:rowId xmlns:a16="http://schemas.microsoft.com/office/drawing/2014/main" val="1650551174"/>
                  </a:ext>
                </a:extLst>
              </a:tr>
            </a:tbl>
          </a:graphicData>
        </a:graphic>
      </p:graphicFrame>
      <p:sp>
        <p:nvSpPr>
          <p:cNvPr id="6" name="TextBox 5">
            <a:extLst>
              <a:ext uri="{FF2B5EF4-FFF2-40B4-BE49-F238E27FC236}">
                <a16:creationId xmlns:a16="http://schemas.microsoft.com/office/drawing/2014/main" id="{18CECE88-0194-56F7-F4AD-3F7CD6E12D93}"/>
              </a:ext>
            </a:extLst>
          </p:cNvPr>
          <p:cNvSpPr txBox="1"/>
          <p:nvPr/>
        </p:nvSpPr>
        <p:spPr>
          <a:xfrm>
            <a:off x="836246" y="1409488"/>
            <a:ext cx="6690224" cy="5051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a:ea typeface="+mn-lt"/>
                <a:cs typeface="+mn-lt"/>
              </a:rPr>
              <a:t>JPMorgan's strong balance sheet (over $3.7 trillion in assets) will allow it to weather economic uncertainties effectively</a:t>
            </a:r>
            <a:endParaRPr lang="en-US"/>
          </a:p>
          <a:p>
            <a:pPr marL="285750" indent="-285750">
              <a:lnSpc>
                <a:spcPct val="150000"/>
              </a:lnSpc>
              <a:buFont typeface="Arial"/>
              <a:buChar char="•"/>
            </a:pPr>
            <a:r>
              <a:rPr lang="en-US"/>
              <a:t>JPMorgan's diversified operations </a:t>
            </a:r>
            <a:r>
              <a:rPr lang="en-US">
                <a:ea typeface="+mn-lt"/>
                <a:cs typeface="+mn-lt"/>
              </a:rPr>
              <a:t>spanning retail banking, investment banking, asset management, and private banking</a:t>
            </a:r>
          </a:p>
          <a:p>
            <a:pPr marL="285750" indent="-285750">
              <a:lnSpc>
                <a:spcPct val="150000"/>
              </a:lnSpc>
              <a:buFont typeface="Arial"/>
              <a:buChar char="•"/>
            </a:pPr>
            <a:r>
              <a:rPr lang="en-US"/>
              <a:t>Strong performance in 2024,</a:t>
            </a:r>
            <a:r>
              <a:rPr lang="en-US">
                <a:ea typeface="+mn-lt"/>
                <a:cs typeface="+mn-lt"/>
              </a:rPr>
              <a:t> reported a 50% surge in net income during the fourth quarter of 2024, proven profitability in weak economic conditions as well  </a:t>
            </a:r>
            <a:endParaRPr lang="en-US"/>
          </a:p>
          <a:p>
            <a:pPr marL="285750" indent="-285750">
              <a:lnSpc>
                <a:spcPct val="150000"/>
              </a:lnSpc>
              <a:buFont typeface="Arial"/>
              <a:buChar char="•"/>
            </a:pPr>
            <a:r>
              <a:rPr lang="en-US"/>
              <a:t>44% stock returns in 2024 – highest in banking industry</a:t>
            </a:r>
          </a:p>
          <a:p>
            <a:pPr marL="285750" indent="-285750">
              <a:lnSpc>
                <a:spcPct val="150000"/>
              </a:lnSpc>
              <a:buFont typeface="Arial"/>
              <a:buChar char="•"/>
            </a:pPr>
            <a:r>
              <a:rPr lang="en-US">
                <a:ea typeface="+mn-lt"/>
                <a:cs typeface="+mn-lt"/>
              </a:rPr>
              <a:t>Increased deal-making (higher investment banking fees) and trading activities, contributed to substantial profit growth. JPM is currently the top investment bank in the US </a:t>
            </a:r>
            <a:endParaRPr lang="en-US"/>
          </a:p>
          <a:p>
            <a:pPr marL="285750" indent="-285750">
              <a:lnSpc>
                <a:spcPct val="150000"/>
              </a:lnSpc>
              <a:buFont typeface="Arial"/>
              <a:buChar char="•"/>
            </a:pPr>
            <a:endParaRPr lang="en-US"/>
          </a:p>
        </p:txBody>
      </p:sp>
      <p:pic>
        <p:nvPicPr>
          <p:cNvPr id="5" name="Picture 4" descr="A screenshot of a phone&#10;&#10;AI-generated content may be incorrect.">
            <a:extLst>
              <a:ext uri="{FF2B5EF4-FFF2-40B4-BE49-F238E27FC236}">
                <a16:creationId xmlns:a16="http://schemas.microsoft.com/office/drawing/2014/main" id="{8518D8E8-926C-FFE9-3275-EFCE73CBDD1B}"/>
              </a:ext>
            </a:extLst>
          </p:cNvPr>
          <p:cNvPicPr>
            <a:picLocks noChangeAspect="1"/>
          </p:cNvPicPr>
          <p:nvPr/>
        </p:nvPicPr>
        <p:blipFill>
          <a:blip r:embed="rId3"/>
          <a:stretch>
            <a:fillRect/>
          </a:stretch>
        </p:blipFill>
        <p:spPr>
          <a:xfrm>
            <a:off x="7740028" y="3917985"/>
            <a:ext cx="4079265" cy="2079368"/>
          </a:xfrm>
          <a:prstGeom prst="rect">
            <a:avLst/>
          </a:prstGeom>
        </p:spPr>
      </p:pic>
    </p:spTree>
    <p:extLst>
      <p:ext uri="{BB962C8B-B14F-4D97-AF65-F5344CB8AC3E}">
        <p14:creationId xmlns:p14="http://schemas.microsoft.com/office/powerpoint/2010/main" val="76444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D4DE-5523-80AF-8A3B-138843043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3A43E-417B-5BE9-9173-AD5B03D7D2C9}"/>
              </a:ext>
            </a:extLst>
          </p:cNvPr>
          <p:cNvSpPr>
            <a:spLocks noGrp="1"/>
          </p:cNvSpPr>
          <p:nvPr>
            <p:ph type="title"/>
          </p:nvPr>
        </p:nvSpPr>
        <p:spPr/>
        <p:txBody>
          <a:bodyPr/>
          <a:lstStyle/>
          <a:p>
            <a:r>
              <a:rPr lang="en-US">
                <a:solidFill>
                  <a:srgbClr val="C00000"/>
                </a:solidFill>
              </a:rPr>
              <a:t>Financial Analysis</a:t>
            </a:r>
            <a:endParaRPr lang="en-US"/>
          </a:p>
        </p:txBody>
      </p:sp>
      <p:sp>
        <p:nvSpPr>
          <p:cNvPr id="3" name="Content Placeholder 2">
            <a:extLst>
              <a:ext uri="{FF2B5EF4-FFF2-40B4-BE49-F238E27FC236}">
                <a16:creationId xmlns:a16="http://schemas.microsoft.com/office/drawing/2014/main" id="{471C40D5-6EA3-EFC0-A4BC-91AC8EFF7203}"/>
              </a:ext>
            </a:extLst>
          </p:cNvPr>
          <p:cNvSpPr>
            <a:spLocks noGrp="1"/>
          </p:cNvSpPr>
          <p:nvPr>
            <p:ph idx="1"/>
          </p:nvPr>
        </p:nvSpPr>
        <p:spPr/>
        <p:txBody>
          <a:bodyPr/>
          <a:lstStyle/>
          <a:p>
            <a:endParaRPr lang="en-US"/>
          </a:p>
          <a:p>
            <a:endParaRPr lang="en-US"/>
          </a:p>
        </p:txBody>
      </p:sp>
      <p:sp>
        <p:nvSpPr>
          <p:cNvPr id="6" name="Content Placeholder 2">
            <a:extLst>
              <a:ext uri="{FF2B5EF4-FFF2-40B4-BE49-F238E27FC236}">
                <a16:creationId xmlns:a16="http://schemas.microsoft.com/office/drawing/2014/main" id="{498C4822-5F7D-BA81-B027-3DD39DC4F41E}"/>
              </a:ext>
            </a:extLst>
          </p:cNvPr>
          <p:cNvSpPr txBox="1">
            <a:spLocks/>
          </p:cNvSpPr>
          <p:nvPr/>
        </p:nvSpPr>
        <p:spPr>
          <a:xfrm>
            <a:off x="7753966" y="1464164"/>
            <a:ext cx="4108259" cy="471279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a:ea typeface="+mn-lt"/>
                <a:cs typeface="+mn-lt"/>
              </a:rPr>
              <a:t>Assumed 5% growth in revenue over the long term, which is conservative </a:t>
            </a:r>
            <a:endParaRPr lang="en-US"/>
          </a:p>
          <a:p>
            <a:pPr>
              <a:lnSpc>
                <a:spcPct val="150000"/>
              </a:lnSpc>
            </a:pPr>
            <a:r>
              <a:rPr lang="en-US" sz="2400"/>
              <a:t>Interest income should increase in high inflation environment </a:t>
            </a:r>
          </a:p>
          <a:p>
            <a:pPr>
              <a:lnSpc>
                <a:spcPct val="150000"/>
              </a:lnSpc>
            </a:pPr>
            <a:r>
              <a:rPr lang="en-US" sz="2400"/>
              <a:t>Provision for credit losses were considered a little higher on economic uncertainty</a:t>
            </a:r>
          </a:p>
          <a:p>
            <a:pPr>
              <a:lnSpc>
                <a:spcPct val="150000"/>
              </a:lnSpc>
            </a:pPr>
            <a:r>
              <a:rPr lang="en-US" sz="2400"/>
              <a:t>Overhead ratio expansion as costs are on a larger base (40% EBIT margin long term assumed)  </a:t>
            </a:r>
          </a:p>
          <a:p>
            <a:pPr>
              <a:lnSpc>
                <a:spcPct val="150000"/>
              </a:lnSpc>
            </a:pPr>
            <a:r>
              <a:rPr lang="en-US" sz="2400"/>
              <a:t>3% share repurchase assumed </a:t>
            </a:r>
          </a:p>
          <a:p>
            <a:pPr>
              <a:lnSpc>
                <a:spcPct val="150000"/>
              </a:lnSpc>
              <a:buFont typeface="Arial" panose="020B0604020202020204" pitchFamily="34" charset="0"/>
              <a:buChar char="•"/>
            </a:pPr>
            <a:endParaRPr lang="en-US" sz="2400"/>
          </a:p>
          <a:p>
            <a:pPr>
              <a:lnSpc>
                <a:spcPct val="150000"/>
              </a:lnSpc>
              <a:buFont typeface="Arial" panose="020B0604020202020204" pitchFamily="34" charset="0"/>
              <a:buChar char="•"/>
            </a:pPr>
            <a:endParaRPr lang="en-US" sz="2400"/>
          </a:p>
          <a:p>
            <a:pPr>
              <a:lnSpc>
                <a:spcPct val="150000"/>
              </a:lnSpc>
            </a:pPr>
            <a:endParaRPr lang="en-US" sz="2400"/>
          </a:p>
          <a:p>
            <a:pPr>
              <a:lnSpc>
                <a:spcPct val="150000"/>
              </a:lnSpc>
            </a:pPr>
            <a:endParaRPr lang="en-US" sz="2400"/>
          </a:p>
          <a:p>
            <a:pPr marL="0" indent="0">
              <a:lnSpc>
                <a:spcPct val="150000"/>
              </a:lnSpc>
              <a:buNone/>
            </a:pPr>
            <a:endParaRPr lang="en-US" sz="2400"/>
          </a:p>
          <a:p>
            <a:pPr marL="0" indent="0">
              <a:lnSpc>
                <a:spcPct val="150000"/>
              </a:lnSpc>
              <a:buNone/>
            </a:pPr>
            <a:endParaRPr lang="en-US" sz="2400"/>
          </a:p>
          <a:p>
            <a:pPr marL="0" indent="0">
              <a:lnSpc>
                <a:spcPct val="150000"/>
              </a:lnSpc>
              <a:buNone/>
            </a:pPr>
            <a:endParaRPr lang="en-US" sz="2400"/>
          </a:p>
          <a:p>
            <a:pPr>
              <a:lnSpc>
                <a:spcPct val="150000"/>
              </a:lnSpc>
            </a:pPr>
            <a:endParaRPr lang="en-US" sz="2400"/>
          </a:p>
        </p:txBody>
      </p:sp>
      <p:pic>
        <p:nvPicPr>
          <p:cNvPr id="7" name="Content Placeholder 3" descr="File:J P Morgan Logo 2008 1.svg - Wikipedia">
            <a:extLst>
              <a:ext uri="{FF2B5EF4-FFF2-40B4-BE49-F238E27FC236}">
                <a16:creationId xmlns:a16="http://schemas.microsoft.com/office/drawing/2014/main" id="{2510622C-1342-D190-98A8-CC506F107489}"/>
              </a:ext>
            </a:extLst>
          </p:cNvPr>
          <p:cNvPicPr>
            <a:picLocks noChangeAspect="1"/>
          </p:cNvPicPr>
          <p:nvPr/>
        </p:nvPicPr>
        <p:blipFill>
          <a:blip r:embed="rId2"/>
          <a:stretch>
            <a:fillRect/>
          </a:stretch>
        </p:blipFill>
        <p:spPr>
          <a:xfrm>
            <a:off x="8936890" y="719511"/>
            <a:ext cx="2875819" cy="623018"/>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9AF36A61-6ECC-32BB-307E-F9B72EFF3FDA}"/>
              </a:ext>
            </a:extLst>
          </p:cNvPr>
          <p:cNvPicPr>
            <a:picLocks noChangeAspect="1"/>
          </p:cNvPicPr>
          <p:nvPr/>
        </p:nvPicPr>
        <p:blipFill>
          <a:blip r:embed="rId3"/>
          <a:stretch>
            <a:fillRect/>
          </a:stretch>
        </p:blipFill>
        <p:spPr>
          <a:xfrm>
            <a:off x="791197" y="1341782"/>
            <a:ext cx="6667086" cy="2564297"/>
          </a:xfrm>
          <a:prstGeom prst="rect">
            <a:avLst/>
          </a:prstGeom>
        </p:spPr>
      </p:pic>
      <p:pic>
        <p:nvPicPr>
          <p:cNvPr id="8" name="Picture 7" descr="A screenshot of a spreadsheet&#10;&#10;AI-generated content may be incorrect.">
            <a:extLst>
              <a:ext uri="{FF2B5EF4-FFF2-40B4-BE49-F238E27FC236}">
                <a16:creationId xmlns:a16="http://schemas.microsoft.com/office/drawing/2014/main" id="{1138DCCF-6B36-CAB4-62FE-2891CB64BAA1}"/>
              </a:ext>
            </a:extLst>
          </p:cNvPr>
          <p:cNvPicPr>
            <a:picLocks noChangeAspect="1"/>
          </p:cNvPicPr>
          <p:nvPr/>
        </p:nvPicPr>
        <p:blipFill>
          <a:blip r:embed="rId4"/>
          <a:stretch>
            <a:fillRect/>
          </a:stretch>
        </p:blipFill>
        <p:spPr>
          <a:xfrm>
            <a:off x="825570" y="3908563"/>
            <a:ext cx="6624845" cy="2857501"/>
          </a:xfrm>
          <a:prstGeom prst="rect">
            <a:avLst/>
          </a:prstGeom>
        </p:spPr>
      </p:pic>
    </p:spTree>
    <p:extLst>
      <p:ext uri="{BB962C8B-B14F-4D97-AF65-F5344CB8AC3E}">
        <p14:creationId xmlns:p14="http://schemas.microsoft.com/office/powerpoint/2010/main" val="373681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9E0F-B5F4-0BDC-49A1-663E79A1A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57CAD-B270-D934-3B7F-4735CD9C0D29}"/>
              </a:ext>
            </a:extLst>
          </p:cNvPr>
          <p:cNvSpPr>
            <a:spLocks noGrp="1"/>
          </p:cNvSpPr>
          <p:nvPr>
            <p:ph type="title"/>
          </p:nvPr>
        </p:nvSpPr>
        <p:spPr/>
        <p:txBody>
          <a:bodyPr/>
          <a:lstStyle/>
          <a:p>
            <a:r>
              <a:rPr lang="en-US">
                <a:solidFill>
                  <a:srgbClr val="C00000"/>
                </a:solidFill>
              </a:rPr>
              <a:t>Valuation</a:t>
            </a:r>
            <a:endParaRPr lang="en-US"/>
          </a:p>
        </p:txBody>
      </p:sp>
      <p:sp>
        <p:nvSpPr>
          <p:cNvPr id="3" name="Content Placeholder 2">
            <a:extLst>
              <a:ext uri="{FF2B5EF4-FFF2-40B4-BE49-F238E27FC236}">
                <a16:creationId xmlns:a16="http://schemas.microsoft.com/office/drawing/2014/main" id="{7EC1110C-8F20-9B00-D44D-AB54C0A1A841}"/>
              </a:ext>
            </a:extLst>
          </p:cNvPr>
          <p:cNvSpPr>
            <a:spLocks noGrp="1"/>
          </p:cNvSpPr>
          <p:nvPr>
            <p:ph idx="1"/>
          </p:nvPr>
        </p:nvSpPr>
        <p:spPr/>
        <p:txBody>
          <a:bodyPr/>
          <a:lstStyle/>
          <a:p>
            <a:endParaRPr lang="en-US"/>
          </a:p>
          <a:p>
            <a:endParaRPr lang="en-US"/>
          </a:p>
        </p:txBody>
      </p:sp>
      <p:graphicFrame>
        <p:nvGraphicFramePr>
          <p:cNvPr id="5" name="Table 4">
            <a:extLst>
              <a:ext uri="{FF2B5EF4-FFF2-40B4-BE49-F238E27FC236}">
                <a16:creationId xmlns:a16="http://schemas.microsoft.com/office/drawing/2014/main" id="{6F47566B-8E5F-03A2-91B1-AE2373A0A8F6}"/>
              </a:ext>
            </a:extLst>
          </p:cNvPr>
          <p:cNvGraphicFramePr>
            <a:graphicFrameLocks noGrp="1"/>
          </p:cNvGraphicFramePr>
          <p:nvPr>
            <p:extLst>
              <p:ext uri="{D42A27DB-BD31-4B8C-83A1-F6EECF244321}">
                <p14:modId xmlns:p14="http://schemas.microsoft.com/office/powerpoint/2010/main" val="3152407773"/>
              </p:ext>
            </p:extLst>
          </p:nvPr>
        </p:nvGraphicFramePr>
        <p:xfrm>
          <a:off x="7083287" y="3690729"/>
          <a:ext cx="4657881" cy="741680"/>
        </p:xfrm>
        <a:graphic>
          <a:graphicData uri="http://schemas.openxmlformats.org/drawingml/2006/table">
            <a:tbl>
              <a:tblPr firstRow="1" bandRow="1">
                <a:tableStyleId>{5C22544A-7EE6-4342-B048-85BDC9FD1C3A}</a:tableStyleId>
              </a:tblPr>
              <a:tblGrid>
                <a:gridCol w="2748814">
                  <a:extLst>
                    <a:ext uri="{9D8B030D-6E8A-4147-A177-3AD203B41FA5}">
                      <a16:colId xmlns:a16="http://schemas.microsoft.com/office/drawing/2014/main" val="566282472"/>
                    </a:ext>
                  </a:extLst>
                </a:gridCol>
                <a:gridCol w="1909067">
                  <a:extLst>
                    <a:ext uri="{9D8B030D-6E8A-4147-A177-3AD203B41FA5}">
                      <a16:colId xmlns:a16="http://schemas.microsoft.com/office/drawing/2014/main" val="3731335863"/>
                    </a:ext>
                  </a:extLst>
                </a:gridCol>
              </a:tblGrid>
              <a:tr h="370840">
                <a:tc>
                  <a:txBody>
                    <a:bodyPr/>
                    <a:lstStyle/>
                    <a:p>
                      <a:r>
                        <a:rPr lang="en-US"/>
                        <a:t>Discount Rate (WACC)</a:t>
                      </a:r>
                    </a:p>
                  </a:txBody>
                  <a:tcPr/>
                </a:tc>
                <a:tc>
                  <a:txBody>
                    <a:bodyPr/>
                    <a:lstStyle/>
                    <a:p>
                      <a:r>
                        <a:rPr lang="en-US"/>
                        <a:t>6.5%</a:t>
                      </a:r>
                    </a:p>
                  </a:txBody>
                  <a:tcPr/>
                </a:tc>
                <a:extLst>
                  <a:ext uri="{0D108BD9-81ED-4DB2-BD59-A6C34878D82A}">
                    <a16:rowId xmlns:a16="http://schemas.microsoft.com/office/drawing/2014/main" val="243488443"/>
                  </a:ext>
                </a:extLst>
              </a:tr>
              <a:tr h="370840">
                <a:tc>
                  <a:txBody>
                    <a:bodyPr/>
                    <a:lstStyle/>
                    <a:p>
                      <a:pPr marL="0" algn="l" defTabSz="914400" rtl="0" eaLnBrk="1" latinLnBrk="0" hangingPunct="1"/>
                      <a:r>
                        <a:rPr lang="en-US" sz="1800" b="1" kern="1200">
                          <a:solidFill>
                            <a:schemeClr val="lt1"/>
                          </a:solidFill>
                          <a:latin typeface="+mn-lt"/>
                          <a:ea typeface="+mn-ea"/>
                          <a:cs typeface="+mn-cs"/>
                        </a:rPr>
                        <a:t>FCF Growth Rate</a:t>
                      </a:r>
                    </a:p>
                  </a:txBody>
                  <a:tcPr>
                    <a:solidFill>
                      <a:schemeClr val="accent1"/>
                    </a:solidFill>
                  </a:tcPr>
                </a:tc>
                <a:tc>
                  <a:txBody>
                    <a:bodyPr/>
                    <a:lstStyle/>
                    <a:p>
                      <a:pPr marL="0" algn="l" defTabSz="914400" rtl="0" eaLnBrk="1" latinLnBrk="0" hangingPunct="1"/>
                      <a:r>
                        <a:rPr lang="en-US" sz="1800" b="1" kern="1200">
                          <a:solidFill>
                            <a:schemeClr val="lt1"/>
                          </a:solidFill>
                          <a:latin typeface="+mn-lt"/>
                          <a:ea typeface="+mn-ea"/>
                          <a:cs typeface="+mn-cs"/>
                        </a:rPr>
                        <a:t>3%</a:t>
                      </a:r>
                    </a:p>
                  </a:txBody>
                  <a:tcPr>
                    <a:solidFill>
                      <a:schemeClr val="accent1"/>
                    </a:solidFill>
                  </a:tcPr>
                </a:tc>
                <a:extLst>
                  <a:ext uri="{0D108BD9-81ED-4DB2-BD59-A6C34878D82A}">
                    <a16:rowId xmlns:a16="http://schemas.microsoft.com/office/drawing/2014/main" val="2642908112"/>
                  </a:ext>
                </a:extLst>
              </a:tr>
            </a:tbl>
          </a:graphicData>
        </a:graphic>
      </p:graphicFrame>
      <p:sp>
        <p:nvSpPr>
          <p:cNvPr id="9" name="Content Placeholder 2">
            <a:extLst>
              <a:ext uri="{FF2B5EF4-FFF2-40B4-BE49-F238E27FC236}">
                <a16:creationId xmlns:a16="http://schemas.microsoft.com/office/drawing/2014/main" id="{07CF4A71-7096-901E-E006-A6274AC99ADC}"/>
              </a:ext>
            </a:extLst>
          </p:cNvPr>
          <p:cNvSpPr txBox="1">
            <a:spLocks/>
          </p:cNvSpPr>
          <p:nvPr/>
        </p:nvSpPr>
        <p:spPr>
          <a:xfrm>
            <a:off x="838200" y="1688856"/>
            <a:ext cx="5876916" cy="481049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t>Projected P/E multiple of 15x for 2025 and 14x for 2026</a:t>
            </a:r>
          </a:p>
          <a:p>
            <a:pPr>
              <a:lnSpc>
                <a:spcPct val="150000"/>
              </a:lnSpc>
            </a:pPr>
            <a:r>
              <a:rPr lang="en-US" sz="2000"/>
              <a:t>Implied growth rate CAGR for 2024-2030 was 5.7%</a:t>
            </a:r>
          </a:p>
          <a:p>
            <a:pPr>
              <a:lnSpc>
                <a:spcPct val="150000"/>
              </a:lnSpc>
            </a:pPr>
            <a:r>
              <a:rPr lang="en-US" sz="2000"/>
              <a:t>Healthy free cash flow generation given scale </a:t>
            </a:r>
          </a:p>
          <a:p>
            <a:pPr marL="0" indent="0">
              <a:lnSpc>
                <a:spcPct val="150000"/>
              </a:lnSpc>
              <a:buNone/>
            </a:pPr>
            <a:endParaRPr lang="en-US" sz="2000"/>
          </a:p>
          <a:p>
            <a:pPr marL="0" indent="0">
              <a:lnSpc>
                <a:spcPct val="150000"/>
              </a:lnSpc>
              <a:buNone/>
            </a:pPr>
            <a:r>
              <a:rPr lang="en-US" sz="2000" b="1"/>
              <a:t>Risks</a:t>
            </a:r>
          </a:p>
          <a:p>
            <a:pPr>
              <a:lnSpc>
                <a:spcPct val="150000"/>
              </a:lnSpc>
            </a:pPr>
            <a:r>
              <a:rPr lang="en-US" sz="2000"/>
              <a:t>Economic activity</a:t>
            </a:r>
          </a:p>
          <a:p>
            <a:pPr>
              <a:lnSpc>
                <a:spcPct val="150000"/>
              </a:lnSpc>
            </a:pPr>
            <a:r>
              <a:rPr lang="en-US" sz="2000"/>
              <a:t>Regulatory environment</a:t>
            </a:r>
          </a:p>
        </p:txBody>
      </p:sp>
      <p:pic>
        <p:nvPicPr>
          <p:cNvPr id="7" name="Content Placeholder 3" descr="File:J P Morgan Logo 2008 1.svg - Wikipedia">
            <a:extLst>
              <a:ext uri="{FF2B5EF4-FFF2-40B4-BE49-F238E27FC236}">
                <a16:creationId xmlns:a16="http://schemas.microsoft.com/office/drawing/2014/main" id="{2DB76F82-29FC-AEE9-CAF1-50E921DB72C9}"/>
              </a:ext>
            </a:extLst>
          </p:cNvPr>
          <p:cNvPicPr>
            <a:picLocks noChangeAspect="1"/>
          </p:cNvPicPr>
          <p:nvPr/>
        </p:nvPicPr>
        <p:blipFill>
          <a:blip r:embed="rId2"/>
          <a:stretch>
            <a:fillRect/>
          </a:stretch>
        </p:blipFill>
        <p:spPr>
          <a:xfrm>
            <a:off x="8936890" y="719511"/>
            <a:ext cx="2875819" cy="623018"/>
          </a:xfrm>
          <a:prstGeom prst="rect">
            <a:avLst/>
          </a:prstGeom>
        </p:spPr>
      </p:pic>
      <p:pic>
        <p:nvPicPr>
          <p:cNvPr id="6" name="Picture 5" descr="A close-up of a check&#10;&#10;AI-generated content may be incorrect.">
            <a:extLst>
              <a:ext uri="{FF2B5EF4-FFF2-40B4-BE49-F238E27FC236}">
                <a16:creationId xmlns:a16="http://schemas.microsoft.com/office/drawing/2014/main" id="{A9BD9B8E-0F70-7616-B78F-798E6E15919A}"/>
              </a:ext>
            </a:extLst>
          </p:cNvPr>
          <p:cNvPicPr>
            <a:picLocks noChangeAspect="1"/>
          </p:cNvPicPr>
          <p:nvPr/>
        </p:nvPicPr>
        <p:blipFill>
          <a:blip r:embed="rId3"/>
          <a:stretch>
            <a:fillRect/>
          </a:stretch>
        </p:blipFill>
        <p:spPr>
          <a:xfrm>
            <a:off x="7083081" y="1769373"/>
            <a:ext cx="4638675" cy="1609725"/>
          </a:xfrm>
          <a:prstGeom prst="rect">
            <a:avLst/>
          </a:prstGeom>
          <a:ln>
            <a:solidFill>
              <a:schemeClr val="tx1"/>
            </a:solidFill>
          </a:ln>
        </p:spPr>
      </p:pic>
      <p:sp>
        <p:nvSpPr>
          <p:cNvPr id="10" name="TextBox 9">
            <a:extLst>
              <a:ext uri="{FF2B5EF4-FFF2-40B4-BE49-F238E27FC236}">
                <a16:creationId xmlns:a16="http://schemas.microsoft.com/office/drawing/2014/main" id="{4F08E1EE-7E3A-A752-89D7-9566A8C6283B}"/>
              </a:ext>
            </a:extLst>
          </p:cNvPr>
          <p:cNvSpPr txBox="1"/>
          <p:nvPr/>
        </p:nvSpPr>
        <p:spPr>
          <a:xfrm>
            <a:off x="7083912" y="4784034"/>
            <a:ext cx="465453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Recommendation: HOLD</a:t>
            </a:r>
            <a:endParaRPr lang="en-US"/>
          </a:p>
        </p:txBody>
      </p:sp>
    </p:spTree>
    <p:extLst>
      <p:ext uri="{BB962C8B-B14F-4D97-AF65-F5344CB8AC3E}">
        <p14:creationId xmlns:p14="http://schemas.microsoft.com/office/powerpoint/2010/main" val="271046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F0C0B-6455-973B-F428-C3692A231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9E3E-6AFA-CBB3-45B5-2BCFDACB0C2C}"/>
              </a:ext>
            </a:extLst>
          </p:cNvPr>
          <p:cNvSpPr>
            <a:spLocks noGrp="1"/>
          </p:cNvSpPr>
          <p:nvPr>
            <p:ph type="title"/>
          </p:nvPr>
        </p:nvSpPr>
        <p:spPr/>
        <p:txBody>
          <a:bodyPr/>
          <a:lstStyle/>
          <a:p>
            <a:r>
              <a:rPr lang="en-US">
                <a:solidFill>
                  <a:srgbClr val="C00000"/>
                </a:solidFill>
                <a:latin typeface="Calibri"/>
                <a:ea typeface="Calibri"/>
                <a:cs typeface="Calibri"/>
              </a:rPr>
              <a:t>Sector Weight &amp; Returns</a:t>
            </a:r>
          </a:p>
        </p:txBody>
      </p:sp>
      <p:graphicFrame>
        <p:nvGraphicFramePr>
          <p:cNvPr id="5" name="Table 4">
            <a:extLst>
              <a:ext uri="{FF2B5EF4-FFF2-40B4-BE49-F238E27FC236}">
                <a16:creationId xmlns:a16="http://schemas.microsoft.com/office/drawing/2014/main" id="{13232BC2-B244-BF72-246A-9D895633D03C}"/>
              </a:ext>
            </a:extLst>
          </p:cNvPr>
          <p:cNvGraphicFramePr>
            <a:graphicFrameLocks noGrp="1"/>
          </p:cNvGraphicFramePr>
          <p:nvPr>
            <p:extLst>
              <p:ext uri="{D42A27DB-BD31-4B8C-83A1-F6EECF244321}">
                <p14:modId xmlns:p14="http://schemas.microsoft.com/office/powerpoint/2010/main" val="3982852708"/>
              </p:ext>
            </p:extLst>
          </p:nvPr>
        </p:nvGraphicFramePr>
        <p:xfrm>
          <a:off x="2383680" y="1628376"/>
          <a:ext cx="7426484" cy="701040"/>
        </p:xfrm>
        <a:graphic>
          <a:graphicData uri="http://schemas.openxmlformats.org/drawingml/2006/table">
            <a:tbl>
              <a:tblPr firstRow="1" bandRow="1">
                <a:tableStyleId>{5C22544A-7EE6-4342-B048-85BDC9FD1C3A}</a:tableStyleId>
              </a:tblPr>
              <a:tblGrid>
                <a:gridCol w="1856621">
                  <a:extLst>
                    <a:ext uri="{9D8B030D-6E8A-4147-A177-3AD203B41FA5}">
                      <a16:colId xmlns:a16="http://schemas.microsoft.com/office/drawing/2014/main" val="275918150"/>
                    </a:ext>
                  </a:extLst>
                </a:gridCol>
                <a:gridCol w="1856621">
                  <a:extLst>
                    <a:ext uri="{9D8B030D-6E8A-4147-A177-3AD203B41FA5}">
                      <a16:colId xmlns:a16="http://schemas.microsoft.com/office/drawing/2014/main" val="3879911321"/>
                    </a:ext>
                  </a:extLst>
                </a:gridCol>
                <a:gridCol w="1856621">
                  <a:extLst>
                    <a:ext uri="{9D8B030D-6E8A-4147-A177-3AD203B41FA5}">
                      <a16:colId xmlns:a16="http://schemas.microsoft.com/office/drawing/2014/main" val="351195217"/>
                    </a:ext>
                  </a:extLst>
                </a:gridCol>
                <a:gridCol w="1856621">
                  <a:extLst>
                    <a:ext uri="{9D8B030D-6E8A-4147-A177-3AD203B41FA5}">
                      <a16:colId xmlns:a16="http://schemas.microsoft.com/office/drawing/2014/main" val="1171049035"/>
                    </a:ext>
                  </a:extLst>
                </a:gridCol>
              </a:tblGrid>
              <a:tr h="296836">
                <a:tc>
                  <a:txBody>
                    <a:bodyPr/>
                    <a:lstStyle/>
                    <a:p>
                      <a:r>
                        <a:rPr lang="en-US"/>
                        <a:t>Weight</a:t>
                      </a:r>
                    </a:p>
                  </a:txBody>
                  <a:tcPr>
                    <a:solidFill>
                      <a:srgbClr val="B20000"/>
                    </a:solidFill>
                  </a:tcPr>
                </a:tc>
                <a:tc>
                  <a:txBody>
                    <a:bodyPr/>
                    <a:lstStyle/>
                    <a:p>
                      <a:r>
                        <a:rPr lang="en-US"/>
                        <a:t>S&amp;P 500</a:t>
                      </a:r>
                    </a:p>
                  </a:txBody>
                  <a:tcPr>
                    <a:solidFill>
                      <a:srgbClr val="B20000"/>
                    </a:solidFill>
                  </a:tcPr>
                </a:tc>
                <a:tc>
                  <a:txBody>
                    <a:bodyPr/>
                    <a:lstStyle/>
                    <a:p>
                      <a:r>
                        <a:rPr lang="en-US"/>
                        <a:t>SIM </a:t>
                      </a:r>
                    </a:p>
                  </a:txBody>
                  <a:tcPr>
                    <a:solidFill>
                      <a:srgbClr val="B20000"/>
                    </a:solidFill>
                  </a:tcPr>
                </a:tc>
                <a:tc>
                  <a:txBody>
                    <a:bodyPr/>
                    <a:lstStyle/>
                    <a:p>
                      <a:r>
                        <a:rPr lang="en-US"/>
                        <a:t>+/-</a:t>
                      </a:r>
                    </a:p>
                  </a:txBody>
                  <a:tcPr>
                    <a:solidFill>
                      <a:srgbClr val="B20000"/>
                    </a:solidFill>
                  </a:tcPr>
                </a:tc>
                <a:extLst>
                  <a:ext uri="{0D108BD9-81ED-4DB2-BD59-A6C34878D82A}">
                    <a16:rowId xmlns:a16="http://schemas.microsoft.com/office/drawing/2014/main" val="961094076"/>
                  </a:ext>
                </a:extLst>
              </a:tr>
              <a:tr h="275248">
                <a:tc>
                  <a:txBody>
                    <a:bodyPr/>
                    <a:lstStyle/>
                    <a:p>
                      <a:r>
                        <a:rPr lang="en-US" sz="1600"/>
                        <a:t>Current</a:t>
                      </a:r>
                    </a:p>
                  </a:txBody>
                  <a:tcPr/>
                </a:tc>
                <a:tc>
                  <a:txBody>
                    <a:bodyPr/>
                    <a:lstStyle/>
                    <a:p>
                      <a:r>
                        <a:rPr lang="en-US" sz="1600"/>
                        <a:t>14.68%</a:t>
                      </a:r>
                    </a:p>
                  </a:txBody>
                  <a:tcPr/>
                </a:tc>
                <a:tc>
                  <a:txBody>
                    <a:bodyPr/>
                    <a:lstStyle/>
                    <a:p>
                      <a:r>
                        <a:rPr lang="en-US" sz="1600"/>
                        <a:t>14.54%</a:t>
                      </a:r>
                    </a:p>
                  </a:txBody>
                  <a:tcPr/>
                </a:tc>
                <a:tc>
                  <a:txBody>
                    <a:bodyPr/>
                    <a:lstStyle/>
                    <a:p>
                      <a:r>
                        <a:rPr lang="en-US" sz="1600"/>
                        <a:t>-0.13%</a:t>
                      </a:r>
                    </a:p>
                  </a:txBody>
                  <a:tcPr/>
                </a:tc>
                <a:extLst>
                  <a:ext uri="{0D108BD9-81ED-4DB2-BD59-A6C34878D82A}">
                    <a16:rowId xmlns:a16="http://schemas.microsoft.com/office/drawing/2014/main" val="1465747137"/>
                  </a:ext>
                </a:extLst>
              </a:tr>
            </a:tbl>
          </a:graphicData>
        </a:graphic>
      </p:graphicFrame>
      <p:pic>
        <p:nvPicPr>
          <p:cNvPr id="6" name="Picture 5" descr="A graph with blue and orange lines&#10;&#10;AI-generated content may be incorrect.">
            <a:extLst>
              <a:ext uri="{FF2B5EF4-FFF2-40B4-BE49-F238E27FC236}">
                <a16:creationId xmlns:a16="http://schemas.microsoft.com/office/drawing/2014/main" id="{475CA369-1F6B-7212-883A-2C323F7070AB}"/>
              </a:ext>
            </a:extLst>
          </p:cNvPr>
          <p:cNvPicPr>
            <a:picLocks noChangeAspect="1"/>
          </p:cNvPicPr>
          <p:nvPr/>
        </p:nvPicPr>
        <p:blipFill>
          <a:blip r:embed="rId2"/>
          <a:srcRect l="56" r="279" b="-316"/>
          <a:stretch/>
        </p:blipFill>
        <p:spPr>
          <a:xfrm>
            <a:off x="714000" y="2647779"/>
            <a:ext cx="10734007" cy="1907396"/>
          </a:xfrm>
          <a:prstGeom prst="rect">
            <a:avLst/>
          </a:prstGeom>
        </p:spPr>
      </p:pic>
      <p:graphicFrame>
        <p:nvGraphicFramePr>
          <p:cNvPr id="7" name="Table 6">
            <a:extLst>
              <a:ext uri="{FF2B5EF4-FFF2-40B4-BE49-F238E27FC236}">
                <a16:creationId xmlns:a16="http://schemas.microsoft.com/office/drawing/2014/main" id="{B3FE9A84-775E-7326-0297-5827CDF4B0C3}"/>
              </a:ext>
            </a:extLst>
          </p:cNvPr>
          <p:cNvGraphicFramePr>
            <a:graphicFrameLocks noGrp="1"/>
          </p:cNvGraphicFramePr>
          <p:nvPr>
            <p:extLst>
              <p:ext uri="{D42A27DB-BD31-4B8C-83A1-F6EECF244321}">
                <p14:modId xmlns:p14="http://schemas.microsoft.com/office/powerpoint/2010/main" val="345063571"/>
              </p:ext>
            </p:extLst>
          </p:nvPr>
        </p:nvGraphicFramePr>
        <p:xfrm>
          <a:off x="2383679" y="4844376"/>
          <a:ext cx="7426484" cy="1036320"/>
        </p:xfrm>
        <a:graphic>
          <a:graphicData uri="http://schemas.openxmlformats.org/drawingml/2006/table">
            <a:tbl>
              <a:tblPr firstRow="1" bandRow="1">
                <a:tableStyleId>{5C22544A-7EE6-4342-B048-85BDC9FD1C3A}</a:tableStyleId>
              </a:tblPr>
              <a:tblGrid>
                <a:gridCol w="1856621">
                  <a:extLst>
                    <a:ext uri="{9D8B030D-6E8A-4147-A177-3AD203B41FA5}">
                      <a16:colId xmlns:a16="http://schemas.microsoft.com/office/drawing/2014/main" val="275918150"/>
                    </a:ext>
                  </a:extLst>
                </a:gridCol>
                <a:gridCol w="1856621">
                  <a:extLst>
                    <a:ext uri="{9D8B030D-6E8A-4147-A177-3AD203B41FA5}">
                      <a16:colId xmlns:a16="http://schemas.microsoft.com/office/drawing/2014/main" val="3879911321"/>
                    </a:ext>
                  </a:extLst>
                </a:gridCol>
                <a:gridCol w="1856621">
                  <a:extLst>
                    <a:ext uri="{9D8B030D-6E8A-4147-A177-3AD203B41FA5}">
                      <a16:colId xmlns:a16="http://schemas.microsoft.com/office/drawing/2014/main" val="351195217"/>
                    </a:ext>
                  </a:extLst>
                </a:gridCol>
                <a:gridCol w="1856621">
                  <a:extLst>
                    <a:ext uri="{9D8B030D-6E8A-4147-A177-3AD203B41FA5}">
                      <a16:colId xmlns:a16="http://schemas.microsoft.com/office/drawing/2014/main" val="1171049035"/>
                    </a:ext>
                  </a:extLst>
                </a:gridCol>
              </a:tblGrid>
              <a:tr h="296836">
                <a:tc>
                  <a:txBody>
                    <a:bodyPr/>
                    <a:lstStyle/>
                    <a:p>
                      <a:r>
                        <a:rPr lang="en-US" dirty="0"/>
                        <a:t>Return</a:t>
                      </a:r>
                    </a:p>
                  </a:txBody>
                  <a:tcPr>
                    <a:solidFill>
                      <a:srgbClr val="B20000"/>
                    </a:solidFill>
                  </a:tcPr>
                </a:tc>
                <a:tc>
                  <a:txBody>
                    <a:bodyPr/>
                    <a:lstStyle/>
                    <a:p>
                      <a:r>
                        <a:rPr lang="en-US" dirty="0"/>
                        <a:t>S&amp;P 500</a:t>
                      </a:r>
                    </a:p>
                  </a:txBody>
                  <a:tcPr>
                    <a:solidFill>
                      <a:srgbClr val="B20000"/>
                    </a:solidFill>
                  </a:tcPr>
                </a:tc>
                <a:tc>
                  <a:txBody>
                    <a:bodyPr/>
                    <a:lstStyle/>
                    <a:p>
                      <a:r>
                        <a:rPr lang="en-US" dirty="0"/>
                        <a:t>S&amp;P Financials </a:t>
                      </a:r>
                    </a:p>
                  </a:txBody>
                  <a:tcPr>
                    <a:solidFill>
                      <a:srgbClr val="B20000"/>
                    </a:solidFill>
                  </a:tcPr>
                </a:tc>
                <a:tc>
                  <a:txBody>
                    <a:bodyPr/>
                    <a:lstStyle/>
                    <a:p>
                      <a:r>
                        <a:rPr lang="en-US" dirty="0"/>
                        <a:t>+/-</a:t>
                      </a:r>
                    </a:p>
                  </a:txBody>
                  <a:tcPr>
                    <a:solidFill>
                      <a:srgbClr val="B20000"/>
                    </a:solidFill>
                  </a:tcPr>
                </a:tc>
                <a:extLst>
                  <a:ext uri="{0D108BD9-81ED-4DB2-BD59-A6C34878D82A}">
                    <a16:rowId xmlns:a16="http://schemas.microsoft.com/office/drawing/2014/main" val="961094076"/>
                  </a:ext>
                </a:extLst>
              </a:tr>
              <a:tr h="275248">
                <a:tc>
                  <a:txBody>
                    <a:bodyPr/>
                    <a:lstStyle/>
                    <a:p>
                      <a:pPr lvl="0">
                        <a:buNone/>
                      </a:pPr>
                      <a:r>
                        <a:rPr lang="en-US" sz="1600" dirty="0"/>
                        <a:t>2024</a:t>
                      </a:r>
                    </a:p>
                  </a:txBody>
                  <a:tcPr/>
                </a:tc>
                <a:tc>
                  <a:txBody>
                    <a:bodyPr/>
                    <a:lstStyle/>
                    <a:p>
                      <a:r>
                        <a:rPr lang="en-US" sz="1600" dirty="0"/>
                        <a:t>24.01%</a:t>
                      </a:r>
                    </a:p>
                  </a:txBody>
                  <a:tcPr/>
                </a:tc>
                <a:tc>
                  <a:txBody>
                    <a:bodyPr/>
                    <a:lstStyle/>
                    <a:p>
                      <a:r>
                        <a:rPr lang="en-US" sz="1600" dirty="0"/>
                        <a:t>27.93%</a:t>
                      </a:r>
                    </a:p>
                  </a:txBody>
                  <a:tcPr/>
                </a:tc>
                <a:tc>
                  <a:txBody>
                    <a:bodyPr/>
                    <a:lstStyle/>
                    <a:p>
                      <a:r>
                        <a:rPr lang="en-US" sz="1600" dirty="0"/>
                        <a:t>+3.92%</a:t>
                      </a:r>
                    </a:p>
                  </a:txBody>
                  <a:tcPr/>
                </a:tc>
                <a:extLst>
                  <a:ext uri="{0D108BD9-81ED-4DB2-BD59-A6C34878D82A}">
                    <a16:rowId xmlns:a16="http://schemas.microsoft.com/office/drawing/2014/main" val="1465747137"/>
                  </a:ext>
                </a:extLst>
              </a:tr>
              <a:tr h="275248">
                <a:tc>
                  <a:txBody>
                    <a:bodyPr/>
                    <a:lstStyle/>
                    <a:p>
                      <a:pPr lvl="0">
                        <a:buNone/>
                      </a:pPr>
                      <a:r>
                        <a:rPr lang="en-US" sz="1600" dirty="0"/>
                        <a:t>2025 YTD</a:t>
                      </a:r>
                    </a:p>
                  </a:txBody>
                  <a:tcPr/>
                </a:tc>
                <a:tc>
                  <a:txBody>
                    <a:bodyPr/>
                    <a:lstStyle/>
                    <a:p>
                      <a:pPr lvl="0">
                        <a:buNone/>
                      </a:pPr>
                      <a:r>
                        <a:rPr lang="en-US" sz="1600" dirty="0"/>
                        <a:t>-15.09%</a:t>
                      </a:r>
                    </a:p>
                  </a:txBody>
                  <a:tcPr/>
                </a:tc>
                <a:tc>
                  <a:txBody>
                    <a:bodyPr/>
                    <a:lstStyle/>
                    <a:p>
                      <a:pPr lvl="0">
                        <a:buNone/>
                      </a:pPr>
                      <a:r>
                        <a:rPr lang="en-US" sz="1600" dirty="0"/>
                        <a:t>-8.95%</a:t>
                      </a:r>
                    </a:p>
                  </a:txBody>
                  <a:tcPr/>
                </a:tc>
                <a:tc>
                  <a:txBody>
                    <a:bodyPr/>
                    <a:lstStyle/>
                    <a:p>
                      <a:pPr lvl="0">
                        <a:buNone/>
                      </a:pPr>
                      <a:r>
                        <a:rPr lang="en-US" sz="1600" dirty="0"/>
                        <a:t>+6.14%</a:t>
                      </a:r>
                    </a:p>
                  </a:txBody>
                  <a:tcPr/>
                </a:tc>
                <a:extLst>
                  <a:ext uri="{0D108BD9-81ED-4DB2-BD59-A6C34878D82A}">
                    <a16:rowId xmlns:a16="http://schemas.microsoft.com/office/drawing/2014/main" val="965638581"/>
                  </a:ext>
                </a:extLst>
              </a:tr>
            </a:tbl>
          </a:graphicData>
        </a:graphic>
      </p:graphicFrame>
    </p:spTree>
    <p:extLst>
      <p:ext uri="{BB962C8B-B14F-4D97-AF65-F5344CB8AC3E}">
        <p14:creationId xmlns:p14="http://schemas.microsoft.com/office/powerpoint/2010/main" val="179882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CCC3-68F9-A462-EB4E-E5E0DD7F4D4F}"/>
              </a:ext>
            </a:extLst>
          </p:cNvPr>
          <p:cNvSpPr>
            <a:spLocks noGrp="1"/>
          </p:cNvSpPr>
          <p:nvPr>
            <p:ph type="title"/>
          </p:nvPr>
        </p:nvSpPr>
        <p:spPr/>
        <p:txBody>
          <a:bodyPr/>
          <a:lstStyle/>
          <a:p>
            <a:r>
              <a:rPr lang="en-US">
                <a:solidFill>
                  <a:srgbClr val="C00000"/>
                </a:solidFill>
              </a:rPr>
              <a:t>Visa (BUY/HOLD)</a:t>
            </a:r>
          </a:p>
        </p:txBody>
      </p:sp>
      <p:sp>
        <p:nvSpPr>
          <p:cNvPr id="3" name="Content Placeholder 2">
            <a:extLst>
              <a:ext uri="{FF2B5EF4-FFF2-40B4-BE49-F238E27FC236}">
                <a16:creationId xmlns:a16="http://schemas.microsoft.com/office/drawing/2014/main" id="{1270F2B7-EE09-B9A9-D1DE-4623744DD1BE}"/>
              </a:ext>
            </a:extLst>
          </p:cNvPr>
          <p:cNvSpPr>
            <a:spLocks noGrp="1"/>
          </p:cNvSpPr>
          <p:nvPr>
            <p:ph idx="1"/>
          </p:nvPr>
        </p:nvSpPr>
        <p:spPr/>
        <p:txBody>
          <a:bodyPr vert="horz" lIns="91440" tIns="45720" rIns="91440" bIns="45720" rtlCol="0" anchor="t">
            <a:normAutofit/>
          </a:bodyPr>
          <a:lstStyle/>
          <a:p>
            <a:r>
              <a:rPr lang="en-US"/>
              <a:t>Overview</a:t>
            </a:r>
          </a:p>
          <a:p>
            <a:pPr lvl="1">
              <a:buFont typeface="Courier New" panose="020B0604020202020204" pitchFamily="34" charset="0"/>
              <a:buChar char="o"/>
            </a:pPr>
            <a:r>
              <a:rPr lang="en-US"/>
              <a:t>3rd largest in the Financials sector, largest in credit services subsector</a:t>
            </a:r>
          </a:p>
          <a:p>
            <a:pPr lvl="1">
              <a:buFont typeface="Courier New" panose="020B0604020202020204" pitchFamily="34" charset="0"/>
              <a:buChar char="o"/>
            </a:pPr>
            <a:r>
              <a:rPr lang="en-US"/>
              <a:t>Enable payments between consumers, merchants, financial institutions, and governments</a:t>
            </a:r>
          </a:p>
          <a:p>
            <a:pPr lvl="1">
              <a:buFont typeface="Courier New" panose="020B0604020202020204" pitchFamily="34" charset="0"/>
              <a:buChar char="o"/>
            </a:pPr>
            <a:r>
              <a:rPr lang="en-US" err="1"/>
              <a:t>VisaNet</a:t>
            </a:r>
            <a:endParaRPr lang="en-US"/>
          </a:p>
          <a:p>
            <a:r>
              <a:rPr lang="en-US"/>
              <a:t>Key Drivers</a:t>
            </a:r>
          </a:p>
          <a:p>
            <a:pPr lvl="1">
              <a:buFont typeface="Courier New" panose="020B0604020202020204" pitchFamily="34" charset="0"/>
              <a:buChar char="o"/>
            </a:pPr>
            <a:r>
              <a:rPr lang="en-US"/>
              <a:t>Diverse services and products</a:t>
            </a:r>
          </a:p>
          <a:p>
            <a:pPr lvl="1">
              <a:buFont typeface="Courier New" panose="020B0604020202020204" pitchFamily="34" charset="0"/>
              <a:buChar char="o"/>
            </a:pPr>
            <a:r>
              <a:rPr lang="en-US"/>
              <a:t>Global Penetration</a:t>
            </a:r>
          </a:p>
          <a:p>
            <a:pPr lvl="1">
              <a:buFont typeface="Courier New" panose="020B0604020202020204" pitchFamily="34" charset="0"/>
              <a:buChar char="o"/>
            </a:pPr>
            <a:r>
              <a:rPr lang="en-US"/>
              <a:t>Solid infrastructure and tech investments, staying ahead of the curve</a:t>
            </a:r>
          </a:p>
        </p:txBody>
      </p:sp>
      <p:pic>
        <p:nvPicPr>
          <p:cNvPr id="4" name="Graphic 3" descr="Visa logo">
            <a:extLst>
              <a:ext uri="{FF2B5EF4-FFF2-40B4-BE49-F238E27FC236}">
                <a16:creationId xmlns:a16="http://schemas.microsoft.com/office/drawing/2014/main" id="{871132A1-69DA-7BD3-2349-8F83BC70D4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1887" y="512308"/>
            <a:ext cx="3378653" cy="1152525"/>
          </a:xfrm>
          <a:prstGeom prst="rect">
            <a:avLst/>
          </a:prstGeom>
        </p:spPr>
      </p:pic>
    </p:spTree>
    <p:extLst>
      <p:ext uri="{BB962C8B-B14F-4D97-AF65-F5344CB8AC3E}">
        <p14:creationId xmlns:p14="http://schemas.microsoft.com/office/powerpoint/2010/main" val="22309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13A-F39A-3E11-C9D0-4CF5B331B170}"/>
              </a:ext>
            </a:extLst>
          </p:cNvPr>
          <p:cNvSpPr>
            <a:spLocks noGrp="1"/>
          </p:cNvSpPr>
          <p:nvPr>
            <p:ph type="title"/>
          </p:nvPr>
        </p:nvSpPr>
        <p:spPr/>
        <p:txBody>
          <a:bodyPr>
            <a:normAutofit/>
          </a:bodyPr>
          <a:lstStyle/>
          <a:p>
            <a:r>
              <a:rPr lang="en-US">
                <a:solidFill>
                  <a:srgbClr val="C00000"/>
                </a:solidFill>
              </a:rPr>
              <a:t>Financial Analysis</a:t>
            </a:r>
          </a:p>
        </p:txBody>
      </p:sp>
      <p:pic>
        <p:nvPicPr>
          <p:cNvPr id="5" name="Graphic 4" descr="Visa logo">
            <a:extLst>
              <a:ext uri="{FF2B5EF4-FFF2-40B4-BE49-F238E27FC236}">
                <a16:creationId xmlns:a16="http://schemas.microsoft.com/office/drawing/2014/main" id="{1E1625A6-BFF4-4BA3-7A80-7F7EE3D5A1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1887" y="512308"/>
            <a:ext cx="3378653" cy="1152525"/>
          </a:xfrm>
          <a:prstGeom prst="rect">
            <a:avLst/>
          </a:prstGeom>
        </p:spPr>
      </p:pic>
      <p:pic>
        <p:nvPicPr>
          <p:cNvPr id="3" name="Picture 2" descr="A screenshot of a graph&#10;&#10;AI-generated content may be incorrect.">
            <a:extLst>
              <a:ext uri="{FF2B5EF4-FFF2-40B4-BE49-F238E27FC236}">
                <a16:creationId xmlns:a16="http://schemas.microsoft.com/office/drawing/2014/main" id="{C209D89A-BA81-6E42-5C9C-1B833F62A5EB}"/>
              </a:ext>
            </a:extLst>
          </p:cNvPr>
          <p:cNvPicPr>
            <a:picLocks noChangeAspect="1"/>
          </p:cNvPicPr>
          <p:nvPr/>
        </p:nvPicPr>
        <p:blipFill>
          <a:blip r:embed="rId4"/>
          <a:stretch>
            <a:fillRect/>
          </a:stretch>
        </p:blipFill>
        <p:spPr>
          <a:xfrm>
            <a:off x="0" y="1712611"/>
            <a:ext cx="12192000" cy="1422865"/>
          </a:xfrm>
          <a:prstGeom prst="rect">
            <a:avLst/>
          </a:prstGeom>
        </p:spPr>
      </p:pic>
      <p:sp>
        <p:nvSpPr>
          <p:cNvPr id="4" name="TextBox 3">
            <a:extLst>
              <a:ext uri="{FF2B5EF4-FFF2-40B4-BE49-F238E27FC236}">
                <a16:creationId xmlns:a16="http://schemas.microsoft.com/office/drawing/2014/main" id="{224B3B41-717C-C875-DFA4-A239923DC8E5}"/>
              </a:ext>
            </a:extLst>
          </p:cNvPr>
          <p:cNvSpPr txBox="1"/>
          <p:nvPr/>
        </p:nvSpPr>
        <p:spPr>
          <a:xfrm>
            <a:off x="-1658" y="3133586"/>
            <a:ext cx="16140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Source: Morningstar</a:t>
            </a:r>
          </a:p>
        </p:txBody>
      </p:sp>
      <p:sp>
        <p:nvSpPr>
          <p:cNvPr id="6" name="TextBox 5">
            <a:extLst>
              <a:ext uri="{FF2B5EF4-FFF2-40B4-BE49-F238E27FC236}">
                <a16:creationId xmlns:a16="http://schemas.microsoft.com/office/drawing/2014/main" id="{55178476-B3A1-686D-1060-739BDD6C76CC}"/>
              </a:ext>
            </a:extLst>
          </p:cNvPr>
          <p:cNvSpPr txBox="1"/>
          <p:nvPr/>
        </p:nvSpPr>
        <p:spPr>
          <a:xfrm>
            <a:off x="1901686" y="3138003"/>
            <a:ext cx="94476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Visa has an established history of achieving consistent YoY revenue growth while being a very mature company</a:t>
            </a:r>
          </a:p>
          <a:p>
            <a:pPr marL="285750" indent="-285750">
              <a:buFont typeface="Calibri"/>
              <a:buChar char="-"/>
            </a:pPr>
            <a:r>
              <a:rPr lang="en-US"/>
              <a:t>Average of 10.32% since 2018</a:t>
            </a:r>
          </a:p>
        </p:txBody>
      </p:sp>
      <p:sp>
        <p:nvSpPr>
          <p:cNvPr id="8" name="TextBox 7">
            <a:extLst>
              <a:ext uri="{FF2B5EF4-FFF2-40B4-BE49-F238E27FC236}">
                <a16:creationId xmlns:a16="http://schemas.microsoft.com/office/drawing/2014/main" id="{AF4DB00B-EE1B-EF90-7B08-9E6F9BDF245D}"/>
              </a:ext>
            </a:extLst>
          </p:cNvPr>
          <p:cNvSpPr txBox="1"/>
          <p:nvPr/>
        </p:nvSpPr>
        <p:spPr>
          <a:xfrm>
            <a:off x="3830842" y="4655350"/>
            <a:ext cx="30502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Visa has a higher P/E</a:t>
            </a:r>
          </a:p>
          <a:p>
            <a:pPr marL="285750" indent="-285750">
              <a:buFont typeface="Calibri"/>
              <a:buChar char="-"/>
            </a:pPr>
            <a:r>
              <a:rPr lang="en-US"/>
              <a:t>Indicative of investor confidence</a:t>
            </a:r>
          </a:p>
          <a:p>
            <a:pPr marL="285750" indent="-285750">
              <a:buFont typeface="Calibri"/>
              <a:buChar char="-"/>
            </a:pPr>
            <a:r>
              <a:rPr lang="en-US"/>
              <a:t>Indicative of an inflated price</a:t>
            </a:r>
          </a:p>
        </p:txBody>
      </p:sp>
      <p:pic>
        <p:nvPicPr>
          <p:cNvPr id="10" name="Picture 9" descr="A table with numbers and letters&#10;&#10;AI-generated content may be incorrect.">
            <a:extLst>
              <a:ext uri="{FF2B5EF4-FFF2-40B4-BE49-F238E27FC236}">
                <a16:creationId xmlns:a16="http://schemas.microsoft.com/office/drawing/2014/main" id="{F5467EDF-234C-3FFF-0436-7C62AF652867}"/>
              </a:ext>
            </a:extLst>
          </p:cNvPr>
          <p:cNvPicPr>
            <a:picLocks noChangeAspect="1"/>
          </p:cNvPicPr>
          <p:nvPr/>
        </p:nvPicPr>
        <p:blipFill>
          <a:blip r:embed="rId5"/>
          <a:stretch>
            <a:fillRect/>
          </a:stretch>
        </p:blipFill>
        <p:spPr>
          <a:xfrm>
            <a:off x="803275" y="4190683"/>
            <a:ext cx="2538730" cy="2398395"/>
          </a:xfrm>
          <a:prstGeom prst="rect">
            <a:avLst/>
          </a:prstGeom>
        </p:spPr>
      </p:pic>
    </p:spTree>
    <p:extLst>
      <p:ext uri="{BB962C8B-B14F-4D97-AF65-F5344CB8AC3E}">
        <p14:creationId xmlns:p14="http://schemas.microsoft.com/office/powerpoint/2010/main" val="162725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3915-9A8D-7543-A3C0-34568641ED0A}"/>
              </a:ext>
            </a:extLst>
          </p:cNvPr>
          <p:cNvSpPr>
            <a:spLocks noGrp="1"/>
          </p:cNvSpPr>
          <p:nvPr>
            <p:ph type="title"/>
          </p:nvPr>
        </p:nvSpPr>
        <p:spPr/>
        <p:txBody>
          <a:bodyPr>
            <a:normAutofit/>
          </a:bodyPr>
          <a:lstStyle/>
          <a:p>
            <a:r>
              <a:rPr lang="en-US">
                <a:solidFill>
                  <a:srgbClr val="C00000"/>
                </a:solidFill>
              </a:rPr>
              <a:t>Merits and Risks</a:t>
            </a:r>
          </a:p>
        </p:txBody>
      </p:sp>
      <p:sp>
        <p:nvSpPr>
          <p:cNvPr id="3" name="Content Placeholder 2">
            <a:extLst>
              <a:ext uri="{FF2B5EF4-FFF2-40B4-BE49-F238E27FC236}">
                <a16:creationId xmlns:a16="http://schemas.microsoft.com/office/drawing/2014/main" id="{4BAF19E0-945C-883B-57A1-81B0E21264DF}"/>
              </a:ext>
            </a:extLst>
          </p:cNvPr>
          <p:cNvSpPr>
            <a:spLocks noGrp="1"/>
          </p:cNvSpPr>
          <p:nvPr>
            <p:ph sz="half" idx="1"/>
          </p:nvPr>
        </p:nvSpPr>
        <p:spPr/>
        <p:txBody>
          <a:bodyPr vert="horz" lIns="91440" tIns="45720" rIns="91440" bIns="45720" rtlCol="0" anchor="t">
            <a:normAutofit/>
          </a:bodyPr>
          <a:lstStyle/>
          <a:p>
            <a:r>
              <a:rPr lang="en-US"/>
              <a:t>Merits</a:t>
            </a:r>
          </a:p>
          <a:p>
            <a:pPr lvl="1">
              <a:buFont typeface="Courier New" panose="020B0604020202020204" pitchFamily="34" charset="0"/>
              <a:buChar char="o"/>
            </a:pPr>
            <a:r>
              <a:rPr lang="en-US"/>
              <a:t>Large capital investments in their infrastructure, </a:t>
            </a:r>
            <a:r>
              <a:rPr lang="en-US" err="1"/>
              <a:t>VisaNet</a:t>
            </a:r>
          </a:p>
          <a:p>
            <a:pPr lvl="1">
              <a:buFont typeface="Courier New" panose="020B0604020202020204" pitchFamily="34" charset="0"/>
              <a:buChar char="o"/>
            </a:pPr>
            <a:r>
              <a:rPr lang="en-US"/>
              <a:t>Countless partnerships and acquisitions</a:t>
            </a:r>
          </a:p>
          <a:p>
            <a:pPr lvl="1">
              <a:buFont typeface="Courier New" panose="020B0604020202020204" pitchFamily="34" charset="0"/>
              <a:buChar char="o"/>
            </a:pPr>
            <a:r>
              <a:rPr lang="en-US"/>
              <a:t>Earnings calls have shown ambition and growth with delivery on their promises</a:t>
            </a:r>
          </a:p>
          <a:p>
            <a:pPr lvl="2">
              <a:buFont typeface="Wingdings" panose="020B0604020202020204" pitchFamily="34" charset="0"/>
              <a:buChar char="§"/>
            </a:pPr>
            <a:r>
              <a:rPr lang="en-US"/>
              <a:t>Cooperating with global institutions and needs to seep into global penetration</a:t>
            </a:r>
          </a:p>
        </p:txBody>
      </p:sp>
      <p:sp>
        <p:nvSpPr>
          <p:cNvPr id="6" name="Content Placeholder 5">
            <a:extLst>
              <a:ext uri="{FF2B5EF4-FFF2-40B4-BE49-F238E27FC236}">
                <a16:creationId xmlns:a16="http://schemas.microsoft.com/office/drawing/2014/main" id="{95B1B969-82A2-4EBD-8A20-B0F066B0958E}"/>
              </a:ext>
            </a:extLst>
          </p:cNvPr>
          <p:cNvSpPr>
            <a:spLocks noGrp="1"/>
          </p:cNvSpPr>
          <p:nvPr>
            <p:ph sz="half" idx="2"/>
          </p:nvPr>
        </p:nvSpPr>
        <p:spPr/>
        <p:txBody>
          <a:bodyPr vert="horz" lIns="91440" tIns="45720" rIns="91440" bIns="45720" rtlCol="0" anchor="t">
            <a:normAutofit/>
          </a:bodyPr>
          <a:lstStyle/>
          <a:p>
            <a:r>
              <a:rPr lang="en-US"/>
              <a:t>Risks</a:t>
            </a:r>
          </a:p>
          <a:p>
            <a:pPr lvl="1">
              <a:buFont typeface="Courier New" panose="020B0604020202020204" pitchFamily="34" charset="0"/>
              <a:buChar char="o"/>
            </a:pPr>
            <a:r>
              <a:rPr lang="en-US" err="1"/>
              <a:t>DoJ</a:t>
            </a:r>
            <a:r>
              <a:rPr lang="en-US"/>
              <a:t> v. Visa anti-trust lawsuit</a:t>
            </a:r>
          </a:p>
          <a:p>
            <a:pPr lvl="2">
              <a:buFont typeface="Wingdings" panose="020B0604020202020204" pitchFamily="34" charset="0"/>
              <a:buChar char="§"/>
            </a:pPr>
            <a:r>
              <a:rPr lang="en-US"/>
              <a:t>As of 9/24/24</a:t>
            </a:r>
          </a:p>
          <a:p>
            <a:pPr lvl="2">
              <a:buFont typeface="Wingdings" panose="020B0604020202020204" pitchFamily="34" charset="0"/>
              <a:buChar char="§"/>
            </a:pPr>
            <a:r>
              <a:rPr lang="en-US"/>
              <a:t>Hearing with Visa and Mastercard in January</a:t>
            </a:r>
          </a:p>
          <a:p>
            <a:pPr lvl="2">
              <a:buFont typeface="Wingdings" panose="020B0604020202020204" pitchFamily="34" charset="0"/>
              <a:buChar char="§"/>
            </a:pPr>
            <a:r>
              <a:rPr lang="en-US"/>
              <a:t>New Trump Admin. figures</a:t>
            </a:r>
          </a:p>
          <a:p>
            <a:pPr lvl="2">
              <a:buFont typeface="Wingdings" panose="020B0604020202020204" pitchFamily="34" charset="0"/>
              <a:buChar char="§"/>
            </a:pPr>
            <a:r>
              <a:rPr lang="en-US"/>
              <a:t>Visa CEO calls the suit meritless</a:t>
            </a:r>
          </a:p>
          <a:p>
            <a:pPr lvl="1">
              <a:buFont typeface="Courier New" panose="020B0604020202020204" pitchFamily="34" charset="0"/>
              <a:buChar char="o"/>
            </a:pPr>
            <a:r>
              <a:rPr lang="en-US"/>
              <a:t>Large chunk of Visa's value hinges on the outcome</a:t>
            </a:r>
          </a:p>
        </p:txBody>
      </p:sp>
      <p:pic>
        <p:nvPicPr>
          <p:cNvPr id="5" name="Graphic 4" descr="Visa logo">
            <a:extLst>
              <a:ext uri="{FF2B5EF4-FFF2-40B4-BE49-F238E27FC236}">
                <a16:creationId xmlns:a16="http://schemas.microsoft.com/office/drawing/2014/main" id="{43485C53-FA18-0DB8-9D5E-06659963A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1887" y="512308"/>
            <a:ext cx="3378653" cy="1152525"/>
          </a:xfrm>
          <a:prstGeom prst="rect">
            <a:avLst/>
          </a:prstGeom>
        </p:spPr>
      </p:pic>
      <p:pic>
        <p:nvPicPr>
          <p:cNvPr id="8" name="Picture 7" descr="United States Department of Justice - Wikipedia">
            <a:extLst>
              <a:ext uri="{FF2B5EF4-FFF2-40B4-BE49-F238E27FC236}">
                <a16:creationId xmlns:a16="http://schemas.microsoft.com/office/drawing/2014/main" id="{B0FB3166-2741-B04F-F57D-C4695293E87F}"/>
              </a:ext>
            </a:extLst>
          </p:cNvPr>
          <p:cNvPicPr>
            <a:picLocks noChangeAspect="1"/>
          </p:cNvPicPr>
          <p:nvPr/>
        </p:nvPicPr>
        <p:blipFill>
          <a:blip r:embed="rId5"/>
          <a:stretch>
            <a:fillRect/>
          </a:stretch>
        </p:blipFill>
        <p:spPr>
          <a:xfrm>
            <a:off x="6762115" y="5104447"/>
            <a:ext cx="1604328" cy="1592422"/>
          </a:xfrm>
          <a:prstGeom prst="rect">
            <a:avLst/>
          </a:prstGeom>
        </p:spPr>
      </p:pic>
    </p:spTree>
    <p:extLst>
      <p:ext uri="{BB962C8B-B14F-4D97-AF65-F5344CB8AC3E}">
        <p14:creationId xmlns:p14="http://schemas.microsoft.com/office/powerpoint/2010/main" val="370996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4E75-52F3-44F2-48D2-C3FBAC819BD5}"/>
              </a:ext>
            </a:extLst>
          </p:cNvPr>
          <p:cNvSpPr>
            <a:spLocks noGrp="1"/>
          </p:cNvSpPr>
          <p:nvPr>
            <p:ph type="title"/>
          </p:nvPr>
        </p:nvSpPr>
        <p:spPr/>
        <p:txBody>
          <a:bodyPr/>
          <a:lstStyle/>
          <a:p>
            <a:r>
              <a:rPr lang="en-US"/>
              <a:t>Valuation</a:t>
            </a:r>
          </a:p>
        </p:txBody>
      </p:sp>
      <p:pic>
        <p:nvPicPr>
          <p:cNvPr id="5" name="Graphic 4" descr="Visa logo">
            <a:extLst>
              <a:ext uri="{FF2B5EF4-FFF2-40B4-BE49-F238E27FC236}">
                <a16:creationId xmlns:a16="http://schemas.microsoft.com/office/drawing/2014/main" id="{62FFB977-7D23-2B2A-6943-86F238B7C5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1887" y="512308"/>
            <a:ext cx="3378653" cy="1152525"/>
          </a:xfrm>
          <a:prstGeom prst="rect">
            <a:avLst/>
          </a:prstGeom>
        </p:spPr>
      </p:pic>
      <p:pic>
        <p:nvPicPr>
          <p:cNvPr id="9" name="Picture 8" descr="A table with numbers and a yellow tab&#10;&#10;AI-generated content may be incorrect.">
            <a:extLst>
              <a:ext uri="{FF2B5EF4-FFF2-40B4-BE49-F238E27FC236}">
                <a16:creationId xmlns:a16="http://schemas.microsoft.com/office/drawing/2014/main" id="{1D6A73D6-D162-DBB9-28A3-85F357D5497F}"/>
              </a:ext>
            </a:extLst>
          </p:cNvPr>
          <p:cNvPicPr>
            <a:picLocks noChangeAspect="1"/>
          </p:cNvPicPr>
          <p:nvPr/>
        </p:nvPicPr>
        <p:blipFill>
          <a:blip r:embed="rId4"/>
          <a:stretch>
            <a:fillRect/>
          </a:stretch>
        </p:blipFill>
        <p:spPr>
          <a:xfrm>
            <a:off x="834114" y="1716681"/>
            <a:ext cx="6375400" cy="1456690"/>
          </a:xfrm>
          <a:prstGeom prst="rect">
            <a:avLst/>
          </a:prstGeom>
        </p:spPr>
      </p:pic>
      <p:sp>
        <p:nvSpPr>
          <p:cNvPr id="3" name="TextBox 2">
            <a:extLst>
              <a:ext uri="{FF2B5EF4-FFF2-40B4-BE49-F238E27FC236}">
                <a16:creationId xmlns:a16="http://schemas.microsoft.com/office/drawing/2014/main" id="{342F9DE1-4EA5-73E4-37E2-9A0DC424F833}"/>
              </a:ext>
            </a:extLst>
          </p:cNvPr>
          <p:cNvSpPr txBox="1"/>
          <p:nvPr/>
        </p:nvSpPr>
        <p:spPr>
          <a:xfrm>
            <a:off x="7639325" y="1980648"/>
            <a:ext cx="34118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This analysis assumes a 5% FCF growth rate; 9% discount rate</a:t>
            </a:r>
          </a:p>
        </p:txBody>
      </p:sp>
      <p:sp>
        <p:nvSpPr>
          <p:cNvPr id="4" name="TextBox 3">
            <a:extLst>
              <a:ext uri="{FF2B5EF4-FFF2-40B4-BE49-F238E27FC236}">
                <a16:creationId xmlns:a16="http://schemas.microsoft.com/office/drawing/2014/main" id="{1F2E768F-3DBB-645C-8EDD-FD9E188698E7}"/>
              </a:ext>
            </a:extLst>
          </p:cNvPr>
          <p:cNvSpPr txBox="1"/>
          <p:nvPr/>
        </p:nvSpPr>
        <p:spPr>
          <a:xfrm>
            <a:off x="8668163" y="3431209"/>
            <a:ext cx="26924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The target price of $383.35 is a 22.4% upside to the current $313.13</a:t>
            </a:r>
          </a:p>
        </p:txBody>
      </p:sp>
      <p:sp>
        <p:nvSpPr>
          <p:cNvPr id="6" name="TextBox 5">
            <a:extLst>
              <a:ext uri="{FF2B5EF4-FFF2-40B4-BE49-F238E27FC236}">
                <a16:creationId xmlns:a16="http://schemas.microsoft.com/office/drawing/2014/main" id="{B901350E-0135-6A65-E84F-28D356F2CA8E}"/>
              </a:ext>
            </a:extLst>
          </p:cNvPr>
          <p:cNvSpPr txBox="1"/>
          <p:nvPr/>
        </p:nvSpPr>
        <p:spPr>
          <a:xfrm>
            <a:off x="657859" y="4940299"/>
            <a:ext cx="7439659" cy="76944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Recommendation: BUY/HOLD</a:t>
            </a:r>
          </a:p>
        </p:txBody>
      </p:sp>
      <p:pic>
        <p:nvPicPr>
          <p:cNvPr id="10" name="Picture 9" descr="A screenshot of a graph&#10;&#10;AI-generated content may be incorrect.">
            <a:extLst>
              <a:ext uri="{FF2B5EF4-FFF2-40B4-BE49-F238E27FC236}">
                <a16:creationId xmlns:a16="http://schemas.microsoft.com/office/drawing/2014/main" id="{AC7330E3-714B-897D-8F17-C1FFC4AB7659}"/>
              </a:ext>
            </a:extLst>
          </p:cNvPr>
          <p:cNvPicPr>
            <a:picLocks noChangeAspect="1"/>
          </p:cNvPicPr>
          <p:nvPr/>
        </p:nvPicPr>
        <p:blipFill>
          <a:blip r:embed="rId5"/>
          <a:stretch>
            <a:fillRect/>
          </a:stretch>
        </p:blipFill>
        <p:spPr>
          <a:xfrm>
            <a:off x="840581" y="3433761"/>
            <a:ext cx="7248525" cy="776286"/>
          </a:xfrm>
          <a:prstGeom prst="rect">
            <a:avLst/>
          </a:prstGeom>
        </p:spPr>
      </p:pic>
    </p:spTree>
    <p:extLst>
      <p:ext uri="{BB962C8B-B14F-4D97-AF65-F5344CB8AC3E}">
        <p14:creationId xmlns:p14="http://schemas.microsoft.com/office/powerpoint/2010/main" val="253038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D2A3-6B3A-B388-67FC-1585F6EB44B3}"/>
              </a:ext>
            </a:extLst>
          </p:cNvPr>
          <p:cNvSpPr>
            <a:spLocks noGrp="1"/>
          </p:cNvSpPr>
          <p:nvPr>
            <p:ph type="title"/>
          </p:nvPr>
        </p:nvSpPr>
        <p:spPr>
          <a:xfrm>
            <a:off x="838200" y="365125"/>
            <a:ext cx="10515600" cy="1325563"/>
          </a:xfrm>
        </p:spPr>
        <p:txBody>
          <a:bodyPr anchor="ctr">
            <a:normAutofit/>
          </a:bodyPr>
          <a:lstStyle/>
          <a:p>
            <a:r>
              <a:rPr lang="en-US">
                <a:solidFill>
                  <a:srgbClr val="C00000"/>
                </a:solidFill>
              </a:rPr>
              <a:t>Growth Drivers</a:t>
            </a:r>
          </a:p>
        </p:txBody>
      </p:sp>
      <p:sp>
        <p:nvSpPr>
          <p:cNvPr id="13" name="Content Placeholder 2">
            <a:extLst>
              <a:ext uri="{FF2B5EF4-FFF2-40B4-BE49-F238E27FC236}">
                <a16:creationId xmlns:a16="http://schemas.microsoft.com/office/drawing/2014/main" id="{37A223CC-033B-FEDB-56BC-CD24C085B55B}"/>
              </a:ext>
            </a:extLst>
          </p:cNvPr>
          <p:cNvSpPr>
            <a:spLocks noGrp="1"/>
          </p:cNvSpPr>
          <p:nvPr>
            <p:ph sz="half" idx="1"/>
          </p:nvPr>
        </p:nvSpPr>
        <p:spPr>
          <a:xfrm>
            <a:off x="457200" y="1825625"/>
            <a:ext cx="5181600" cy="4351338"/>
          </a:xfrm>
        </p:spPr>
        <p:txBody>
          <a:bodyPr vert="horz" lIns="91440" tIns="45720" rIns="91440" bIns="45720" rtlCol="0" anchor="t">
            <a:normAutofit/>
          </a:bodyPr>
          <a:lstStyle/>
          <a:p>
            <a:pPr marL="0" indent="0">
              <a:buNone/>
            </a:pPr>
            <a:endParaRPr lang="en-US" sz="2000" b="1"/>
          </a:p>
          <a:p>
            <a:pPr lvl="1">
              <a:buFont typeface="Courier New" panose="020B0604020202020204" pitchFamily="34" charset="0"/>
              <a:buChar char="o"/>
            </a:pPr>
            <a:r>
              <a:rPr lang="en-US" sz="1400"/>
              <a:t>Diversified Merchant Solutions and Issuer Solutions businesses</a:t>
            </a:r>
          </a:p>
          <a:p>
            <a:pPr lvl="1">
              <a:buFont typeface="Courier New" panose="020B0604020202020204" pitchFamily="34" charset="0"/>
              <a:buChar char="o"/>
            </a:pPr>
            <a:r>
              <a:rPr lang="en-US" sz="1400"/>
              <a:t>Expanding footprint in sectors such as QSR, Education, Healthcare, Stadiums and Real Estate</a:t>
            </a:r>
          </a:p>
          <a:p>
            <a:pPr lvl="1">
              <a:buFont typeface="Courier New" panose="020B0604020202020204" pitchFamily="34" charset="0"/>
              <a:buChar char="o"/>
            </a:pPr>
            <a:r>
              <a:rPr lang="en-US" sz="1400"/>
              <a:t>Increased cloud-based offerings with a healthy pipeline which runs through 2027</a:t>
            </a:r>
          </a:p>
          <a:p>
            <a:pPr lvl="1">
              <a:buFont typeface="Courier New" panose="020B0604020202020204" pitchFamily="34" charset="0"/>
              <a:buChar char="o"/>
            </a:pPr>
            <a:r>
              <a:rPr lang="en-US" sz="1400"/>
              <a:t>Dual competitive moat as the company operates in both the Merchant Acquiring and Issuer Processing space</a:t>
            </a:r>
          </a:p>
          <a:p>
            <a:pPr lvl="1">
              <a:buFont typeface="Courier New" panose="020B0604020202020204" pitchFamily="34" charset="0"/>
              <a:buChar char="o"/>
            </a:pPr>
            <a:r>
              <a:rPr lang="en-US" sz="1400"/>
              <a:t>GPN also has strong relationships with PayPal, Apple Pay and Google Pay </a:t>
            </a:r>
          </a:p>
          <a:p>
            <a:pPr marL="457200" lvl="1" indent="0">
              <a:buNone/>
            </a:pPr>
            <a:endParaRPr lang="en-US" sz="1200"/>
          </a:p>
          <a:p>
            <a:pPr lvl="1">
              <a:buFont typeface="Courier New" panose="020B0604020202020204" pitchFamily="34" charset="0"/>
              <a:buChar char="o"/>
            </a:pPr>
            <a:endParaRPr lang="en-US" sz="1200"/>
          </a:p>
          <a:p>
            <a:pPr lvl="1">
              <a:buFont typeface="Courier New" panose="020B0604020202020204" pitchFamily="34" charset="0"/>
              <a:buChar char="o"/>
            </a:pPr>
            <a:endParaRPr lang="en-US" sz="1200"/>
          </a:p>
        </p:txBody>
      </p:sp>
      <p:pic>
        <p:nvPicPr>
          <p:cNvPr id="8" name="Content Placeholder 7" descr="A table with text and numbers&#10;&#10;AI-generated content may be incorrect.">
            <a:extLst>
              <a:ext uri="{FF2B5EF4-FFF2-40B4-BE49-F238E27FC236}">
                <a16:creationId xmlns:a16="http://schemas.microsoft.com/office/drawing/2014/main" id="{0539E301-6C7A-9BD2-2BCA-69C78E05F6B1}"/>
              </a:ext>
            </a:extLst>
          </p:cNvPr>
          <p:cNvPicPr>
            <a:picLocks noGrp="1" noChangeAspect="1"/>
          </p:cNvPicPr>
          <p:nvPr>
            <p:ph sz="half" idx="2"/>
          </p:nvPr>
        </p:nvPicPr>
        <p:blipFill>
          <a:blip r:embed="rId2"/>
          <a:stretch>
            <a:fillRect/>
          </a:stretch>
        </p:blipFill>
        <p:spPr>
          <a:xfrm>
            <a:off x="6172200" y="1962869"/>
            <a:ext cx="5181600" cy="2927603"/>
          </a:xfrm>
          <a:noFill/>
        </p:spPr>
      </p:pic>
      <p:pic>
        <p:nvPicPr>
          <p:cNvPr id="3" name="Picture 2" descr="A blue text on a black background&#10;&#10;AI-generated content may be incorrect.">
            <a:extLst>
              <a:ext uri="{FF2B5EF4-FFF2-40B4-BE49-F238E27FC236}">
                <a16:creationId xmlns:a16="http://schemas.microsoft.com/office/drawing/2014/main" id="{477AF24A-25A2-8AF5-AA7E-25C8D8C9BA52}"/>
              </a:ext>
            </a:extLst>
          </p:cNvPr>
          <p:cNvPicPr>
            <a:picLocks noChangeAspect="1"/>
          </p:cNvPicPr>
          <p:nvPr/>
        </p:nvPicPr>
        <p:blipFill>
          <a:blip r:embed="rId3"/>
          <a:stretch>
            <a:fillRect/>
          </a:stretch>
        </p:blipFill>
        <p:spPr>
          <a:xfrm>
            <a:off x="8609445" y="827080"/>
            <a:ext cx="2743199" cy="400929"/>
          </a:xfrm>
          <a:prstGeom prst="rect">
            <a:avLst/>
          </a:prstGeom>
        </p:spPr>
      </p:pic>
    </p:spTree>
    <p:extLst>
      <p:ext uri="{BB962C8B-B14F-4D97-AF65-F5344CB8AC3E}">
        <p14:creationId xmlns:p14="http://schemas.microsoft.com/office/powerpoint/2010/main" val="240078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3BCB521-0A68-C9CA-16F0-49F7FB762427}"/>
              </a:ext>
            </a:extLst>
          </p:cNvPr>
          <p:cNvSpPr>
            <a:spLocks noGrp="1"/>
          </p:cNvSpPr>
          <p:nvPr>
            <p:ph type="title"/>
          </p:nvPr>
        </p:nvSpPr>
        <p:spPr>
          <a:xfrm>
            <a:off x="839788" y="-229660"/>
            <a:ext cx="4481876" cy="1600200"/>
          </a:xfrm>
        </p:spPr>
        <p:txBody>
          <a:bodyPr/>
          <a:lstStyle/>
          <a:p>
            <a:r>
              <a:rPr lang="en-US" sz="4400">
                <a:solidFill>
                  <a:srgbClr val="C00000"/>
                </a:solidFill>
              </a:rPr>
              <a:t>Financial Analysis</a:t>
            </a:r>
            <a:endParaRPr lang="en-US"/>
          </a:p>
        </p:txBody>
      </p:sp>
      <p:pic>
        <p:nvPicPr>
          <p:cNvPr id="9" name="Content Placeholder 8" descr="A document with numbers and text&#10;&#10;AI-generated content may be incorrect.">
            <a:extLst>
              <a:ext uri="{FF2B5EF4-FFF2-40B4-BE49-F238E27FC236}">
                <a16:creationId xmlns:a16="http://schemas.microsoft.com/office/drawing/2014/main" id="{A1CCD939-D5CB-4704-0602-7BC9B6C44523}"/>
              </a:ext>
            </a:extLst>
          </p:cNvPr>
          <p:cNvPicPr>
            <a:picLocks noGrp="1" noChangeAspect="1"/>
          </p:cNvPicPr>
          <p:nvPr>
            <p:ph idx="1"/>
          </p:nvPr>
        </p:nvPicPr>
        <p:blipFill>
          <a:blip r:embed="rId2"/>
          <a:stretch>
            <a:fillRect/>
          </a:stretch>
        </p:blipFill>
        <p:spPr>
          <a:xfrm>
            <a:off x="5188961" y="1712572"/>
            <a:ext cx="6172200" cy="4104512"/>
          </a:xfrm>
          <a:noFill/>
        </p:spPr>
      </p:pic>
      <p:sp>
        <p:nvSpPr>
          <p:cNvPr id="20" name="Text Placeholder 3">
            <a:extLst>
              <a:ext uri="{FF2B5EF4-FFF2-40B4-BE49-F238E27FC236}">
                <a16:creationId xmlns:a16="http://schemas.microsoft.com/office/drawing/2014/main" id="{A3763ABA-7A88-26CD-5EBB-E9C1C77FBCC5}"/>
              </a:ext>
            </a:extLst>
          </p:cNvPr>
          <p:cNvSpPr>
            <a:spLocks noGrp="1"/>
          </p:cNvSpPr>
          <p:nvPr>
            <p:ph type="body" sz="half" idx="2"/>
          </p:nvPr>
        </p:nvSpPr>
        <p:spPr>
          <a:xfrm>
            <a:off x="839788" y="2057400"/>
            <a:ext cx="3932237" cy="3811588"/>
          </a:xfrm>
        </p:spPr>
        <p:txBody>
          <a:bodyPr vert="horz" lIns="91440" tIns="45720" rIns="91440" bIns="45720" rtlCol="0" anchor="t">
            <a:normAutofit/>
          </a:bodyPr>
          <a:lstStyle/>
          <a:p>
            <a:pPr marL="285750" indent="-285750">
              <a:lnSpc>
                <a:spcPct val="100000"/>
              </a:lnSpc>
              <a:spcBef>
                <a:spcPts val="0"/>
              </a:spcBef>
              <a:buFont typeface="Courier New" panose="020B0604020202020204" pitchFamily="34" charset="0"/>
              <a:buChar char="o"/>
            </a:pPr>
            <a:r>
              <a:rPr lang="en-US" sz="1400"/>
              <a:t>Revenue is forecasted to increase at a slower rate initially, but will pick up later</a:t>
            </a:r>
          </a:p>
          <a:p>
            <a:pPr marL="285750" indent="-285750">
              <a:lnSpc>
                <a:spcPct val="100000"/>
              </a:lnSpc>
              <a:spcBef>
                <a:spcPts val="0"/>
              </a:spcBef>
              <a:buFont typeface="Courier New" panose="020B0604020202020204" pitchFamily="34" charset="0"/>
              <a:buChar char="o"/>
            </a:pPr>
            <a:r>
              <a:rPr lang="en-US" sz="1400"/>
              <a:t>Reduction in expenses assumed as the company aims to streamline the Merchant Solutions business</a:t>
            </a:r>
            <a:endParaRPr lang="en-US"/>
          </a:p>
          <a:p>
            <a:pPr marL="285750" indent="-285750">
              <a:lnSpc>
                <a:spcPct val="100000"/>
              </a:lnSpc>
              <a:spcBef>
                <a:spcPts val="0"/>
              </a:spcBef>
              <a:buFont typeface="Courier New" panose="020B0604020202020204" pitchFamily="34" charset="0"/>
              <a:buChar char="o"/>
            </a:pPr>
            <a:r>
              <a:rPr lang="en-US" sz="1400"/>
              <a:t>No future business disposition is assumed</a:t>
            </a:r>
          </a:p>
          <a:p>
            <a:pPr marL="285750" indent="-285750">
              <a:lnSpc>
                <a:spcPct val="100000"/>
              </a:lnSpc>
              <a:spcBef>
                <a:spcPts val="0"/>
              </a:spcBef>
              <a:buFont typeface="Courier New" panose="020B0604020202020204" pitchFamily="34" charset="0"/>
              <a:buChar char="o"/>
            </a:pPr>
            <a:r>
              <a:rPr lang="en-US" sz="1400"/>
              <a:t>Company plans to return $7.5B to shareholders through FY27</a:t>
            </a:r>
          </a:p>
          <a:p>
            <a:pPr marL="285750" indent="-285750">
              <a:lnSpc>
                <a:spcPct val="100000"/>
              </a:lnSpc>
              <a:spcBef>
                <a:spcPts val="0"/>
              </a:spcBef>
              <a:buFont typeface="Courier New" panose="020B0604020202020204" pitchFamily="34" charset="0"/>
              <a:buChar char="o"/>
            </a:pPr>
            <a:r>
              <a:rPr lang="en-US" sz="1400"/>
              <a:t>Forecasted for marginal increase in </a:t>
            </a:r>
            <a:r>
              <a:rPr lang="en-US" sz="1400" err="1"/>
              <a:t>CapEx</a:t>
            </a:r>
            <a:r>
              <a:rPr lang="en-US" sz="1400"/>
              <a:t> as the company could consider acquiring smaller companies </a:t>
            </a:r>
          </a:p>
          <a:p>
            <a:pPr marL="285750" indent="-285750">
              <a:lnSpc>
                <a:spcPct val="100000"/>
              </a:lnSpc>
              <a:spcBef>
                <a:spcPts val="0"/>
              </a:spcBef>
              <a:buFont typeface="Courier New" panose="020B0604020202020204" pitchFamily="34" charset="0"/>
              <a:buChar char="o"/>
            </a:pPr>
            <a:r>
              <a:rPr lang="en-US" sz="1400"/>
              <a:t>EPS is forecasted to undergo double-digit growth through FY27</a:t>
            </a:r>
          </a:p>
        </p:txBody>
      </p:sp>
      <p:pic>
        <p:nvPicPr>
          <p:cNvPr id="3" name="Picture 2" descr="A blue text on a black background&#10;&#10;AI-generated content may be incorrect.">
            <a:extLst>
              <a:ext uri="{FF2B5EF4-FFF2-40B4-BE49-F238E27FC236}">
                <a16:creationId xmlns:a16="http://schemas.microsoft.com/office/drawing/2014/main" id="{C189E8E7-6124-B4FF-277E-F9E6A6F76CDE}"/>
              </a:ext>
            </a:extLst>
          </p:cNvPr>
          <p:cNvPicPr>
            <a:picLocks noChangeAspect="1"/>
          </p:cNvPicPr>
          <p:nvPr/>
        </p:nvPicPr>
        <p:blipFill>
          <a:blip r:embed="rId3"/>
          <a:stretch>
            <a:fillRect/>
          </a:stretch>
        </p:blipFill>
        <p:spPr>
          <a:xfrm>
            <a:off x="8609445" y="827080"/>
            <a:ext cx="2743199" cy="400929"/>
          </a:xfrm>
          <a:prstGeom prst="rect">
            <a:avLst/>
          </a:prstGeom>
        </p:spPr>
      </p:pic>
    </p:spTree>
    <p:extLst>
      <p:ext uri="{BB962C8B-B14F-4D97-AF65-F5344CB8AC3E}">
        <p14:creationId xmlns:p14="http://schemas.microsoft.com/office/powerpoint/2010/main" val="2319233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6CD3-8B2C-86A5-C468-BD5F17214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F1EBA-6EA0-2C3E-D739-0C993A7A8C61}"/>
              </a:ext>
            </a:extLst>
          </p:cNvPr>
          <p:cNvSpPr>
            <a:spLocks noGrp="1"/>
          </p:cNvSpPr>
          <p:nvPr>
            <p:ph type="title"/>
          </p:nvPr>
        </p:nvSpPr>
        <p:spPr/>
        <p:txBody>
          <a:bodyPr/>
          <a:lstStyle/>
          <a:p>
            <a:r>
              <a:rPr lang="en-US">
                <a:solidFill>
                  <a:srgbClr val="C00000"/>
                </a:solidFill>
              </a:rPr>
              <a:t>Valuation </a:t>
            </a:r>
          </a:p>
        </p:txBody>
      </p:sp>
      <p:sp>
        <p:nvSpPr>
          <p:cNvPr id="3" name="Content Placeholder 2">
            <a:extLst>
              <a:ext uri="{FF2B5EF4-FFF2-40B4-BE49-F238E27FC236}">
                <a16:creationId xmlns:a16="http://schemas.microsoft.com/office/drawing/2014/main" id="{40ECB470-FBCD-0C99-6E05-738AA4B27CC6}"/>
              </a:ext>
            </a:extLst>
          </p:cNvPr>
          <p:cNvSpPr>
            <a:spLocks noGrp="1"/>
          </p:cNvSpPr>
          <p:nvPr>
            <p:ph idx="1"/>
          </p:nvPr>
        </p:nvSpPr>
        <p:spPr/>
        <p:txBody>
          <a:bodyPr/>
          <a:lstStyle/>
          <a:p>
            <a:endParaRPr lang="en-US"/>
          </a:p>
          <a:p>
            <a:endParaRPr lang="en-US"/>
          </a:p>
        </p:txBody>
      </p:sp>
      <p:graphicFrame>
        <p:nvGraphicFramePr>
          <p:cNvPr id="7" name="Table 6">
            <a:extLst>
              <a:ext uri="{FF2B5EF4-FFF2-40B4-BE49-F238E27FC236}">
                <a16:creationId xmlns:a16="http://schemas.microsoft.com/office/drawing/2014/main" id="{71C8FC4A-7071-51FF-DB37-D2328CBC05D4}"/>
              </a:ext>
            </a:extLst>
          </p:cNvPr>
          <p:cNvGraphicFramePr>
            <a:graphicFrameLocks noGrp="1"/>
          </p:cNvGraphicFramePr>
          <p:nvPr>
            <p:extLst>
              <p:ext uri="{D42A27DB-BD31-4B8C-83A1-F6EECF244321}">
                <p14:modId xmlns:p14="http://schemas.microsoft.com/office/powerpoint/2010/main" val="3431394705"/>
              </p:ext>
            </p:extLst>
          </p:nvPr>
        </p:nvGraphicFramePr>
        <p:xfrm>
          <a:off x="722705" y="1697369"/>
          <a:ext cx="10782300" cy="1201937"/>
        </p:xfrm>
        <a:graphic>
          <a:graphicData uri="http://schemas.openxmlformats.org/drawingml/2006/table">
            <a:tbl>
              <a:tblPr bandRow="1">
                <a:tableStyleId>{5C22544A-7EE6-4342-B048-85BDC9FD1C3A}</a:tableStyleId>
              </a:tblPr>
              <a:tblGrid>
                <a:gridCol w="2565400">
                  <a:extLst>
                    <a:ext uri="{9D8B030D-6E8A-4147-A177-3AD203B41FA5}">
                      <a16:colId xmlns:a16="http://schemas.microsoft.com/office/drawing/2014/main" val="1687256765"/>
                    </a:ext>
                  </a:extLst>
                </a:gridCol>
                <a:gridCol w="825500">
                  <a:extLst>
                    <a:ext uri="{9D8B030D-6E8A-4147-A177-3AD203B41FA5}">
                      <a16:colId xmlns:a16="http://schemas.microsoft.com/office/drawing/2014/main" val="2892158305"/>
                    </a:ext>
                  </a:extLst>
                </a:gridCol>
                <a:gridCol w="825500">
                  <a:extLst>
                    <a:ext uri="{9D8B030D-6E8A-4147-A177-3AD203B41FA5}">
                      <a16:colId xmlns:a16="http://schemas.microsoft.com/office/drawing/2014/main" val="2561009373"/>
                    </a:ext>
                  </a:extLst>
                </a:gridCol>
                <a:gridCol w="825500">
                  <a:extLst>
                    <a:ext uri="{9D8B030D-6E8A-4147-A177-3AD203B41FA5}">
                      <a16:colId xmlns:a16="http://schemas.microsoft.com/office/drawing/2014/main" val="966043943"/>
                    </a:ext>
                  </a:extLst>
                </a:gridCol>
                <a:gridCol w="1117600">
                  <a:extLst>
                    <a:ext uri="{9D8B030D-6E8A-4147-A177-3AD203B41FA5}">
                      <a16:colId xmlns:a16="http://schemas.microsoft.com/office/drawing/2014/main" val="2938140635"/>
                    </a:ext>
                  </a:extLst>
                </a:gridCol>
                <a:gridCol w="1206500">
                  <a:extLst>
                    <a:ext uri="{9D8B030D-6E8A-4147-A177-3AD203B41FA5}">
                      <a16:colId xmlns:a16="http://schemas.microsoft.com/office/drawing/2014/main" val="869498181"/>
                    </a:ext>
                  </a:extLst>
                </a:gridCol>
                <a:gridCol w="977900">
                  <a:extLst>
                    <a:ext uri="{9D8B030D-6E8A-4147-A177-3AD203B41FA5}">
                      <a16:colId xmlns:a16="http://schemas.microsoft.com/office/drawing/2014/main" val="436431916"/>
                    </a:ext>
                  </a:extLst>
                </a:gridCol>
                <a:gridCol w="1219200">
                  <a:extLst>
                    <a:ext uri="{9D8B030D-6E8A-4147-A177-3AD203B41FA5}">
                      <a16:colId xmlns:a16="http://schemas.microsoft.com/office/drawing/2014/main" val="476319554"/>
                    </a:ext>
                  </a:extLst>
                </a:gridCol>
                <a:gridCol w="1219200">
                  <a:extLst>
                    <a:ext uri="{9D8B030D-6E8A-4147-A177-3AD203B41FA5}">
                      <a16:colId xmlns:a16="http://schemas.microsoft.com/office/drawing/2014/main" val="1954723979"/>
                    </a:ext>
                  </a:extLst>
                </a:gridCol>
              </a:tblGrid>
              <a:tr h="236737">
                <a:tc>
                  <a:txBody>
                    <a:bodyPr/>
                    <a:lstStyle/>
                    <a:p>
                      <a:pPr algn="l" fontAlgn="b"/>
                      <a:r>
                        <a:rPr lang="en-US" sz="1100" b="1" i="0" u="none" strike="noStrike">
                          <a:solidFill>
                            <a:srgbClr val="000000"/>
                          </a:solidFill>
                          <a:effectLst/>
                          <a:latin typeface="Calibri"/>
                        </a:rPr>
                        <a:t>TICKER</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P/E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EV/EBITDA</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a:rPr>
                        <a:t>Target 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Current 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Target/Current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Current Stock 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1" u="none" strike="noStrike">
                          <a:solidFill>
                            <a:srgbClr val="000000"/>
                          </a:solidFill>
                          <a:effectLst/>
                          <a:latin typeface="Calibri"/>
                        </a:rPr>
                        <a:t>Target 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1774291604"/>
                  </a:ext>
                </a:extLst>
              </a:tr>
              <a:tr h="190500">
                <a:tc>
                  <a:txBody>
                    <a:bodyPr/>
                    <a:lstStyle/>
                    <a:p>
                      <a:pPr algn="l" fontAlgn="b"/>
                      <a:r>
                        <a:rPr lang="en-US" sz="1100" b="0" i="0" u="none" strike="noStrike">
                          <a:solidFill>
                            <a:srgbClr val="000000"/>
                          </a:solidFill>
                          <a:effectLst/>
                          <a:latin typeface="Calibri"/>
                        </a:rPr>
                        <a:t>Fiserv (FI)</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a:rPr>
                        <a:t>32.29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a:rPr>
                        <a:t>16.35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Calibri"/>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1" u="none" strike="noStrike">
                          <a:solidFill>
                            <a:srgbClr val="000000"/>
                          </a:solidFill>
                          <a:effectLst/>
                          <a:latin typeface="Calibri"/>
                        </a:rPr>
                        <a:t>$135.97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802610756"/>
                  </a:ext>
                </a:extLst>
              </a:tr>
              <a:tr h="190500">
                <a:tc>
                  <a:txBody>
                    <a:bodyPr/>
                    <a:lstStyle/>
                    <a:p>
                      <a:pPr algn="l" fontAlgn="b"/>
                      <a:r>
                        <a:rPr lang="en-US" sz="1100" b="0" i="0" u="none" strike="noStrike">
                          <a:solidFill>
                            <a:srgbClr val="000000"/>
                          </a:solidFill>
                          <a:effectLst/>
                          <a:latin typeface="Calibri"/>
                        </a:rPr>
                        <a:t>Fidelity National Information Services (FIS)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a:rPr>
                        <a:t>24.18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a:rPr>
                        <a:t>14.17</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11935151"/>
                  </a:ext>
                </a:extLst>
              </a:tr>
              <a:tr h="190500">
                <a:tc>
                  <a:txBody>
                    <a:bodyPr/>
                    <a:lstStyle/>
                    <a:p>
                      <a:pPr algn="l" fontAlgn="b"/>
                      <a:r>
                        <a:rPr lang="en-US" sz="1100" b="0" i="0" u="none" strike="noStrike">
                          <a:solidFill>
                            <a:srgbClr val="000000"/>
                          </a:solidFill>
                          <a:effectLst/>
                          <a:latin typeface="Calibri"/>
                        </a:rPr>
                        <a:t>Broadridge Financial Solutions (BR)</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a:rPr>
                        <a:t>29.14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a:rPr>
                        <a:t>19.42</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093790"/>
                  </a:ext>
                </a:extLst>
              </a:tr>
              <a:tr h="190500">
                <a:tc>
                  <a:txBody>
                    <a:bodyPr/>
                    <a:lstStyle/>
                    <a:p>
                      <a:pPr algn="l" fontAlgn="b"/>
                      <a:r>
                        <a:rPr lang="en-US" sz="1100" b="0" i="0" u="none" strike="noStrike">
                          <a:solidFill>
                            <a:srgbClr val="000000"/>
                          </a:solidFill>
                          <a:effectLst/>
                          <a:latin typeface="Calibri"/>
                        </a:rPr>
                        <a:t>PayPal (PYPL)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19.64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a:rPr>
                        <a:t>Target EV/EBITDA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Current EV/EBITDA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Target/Current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a:rPr>
                        <a:t>Current Stock 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1" u="none" strike="noStrike">
                          <a:solidFill>
                            <a:srgbClr val="000000"/>
                          </a:solidFill>
                          <a:effectLst/>
                          <a:latin typeface="Calibri"/>
                        </a:rPr>
                        <a:t>Target 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1678690886"/>
                  </a:ext>
                </a:extLst>
              </a:tr>
              <a:tr h="203200">
                <a:tc>
                  <a:txBody>
                    <a:bodyPr/>
                    <a:lstStyle/>
                    <a:p>
                      <a:pPr algn="l" fontAlgn="b"/>
                      <a:r>
                        <a:rPr lang="en-US" sz="1100" b="1" i="0" u="none" strike="noStrike">
                          <a:solidFill>
                            <a:srgbClr val="000000"/>
                          </a:solidFill>
                          <a:effectLst/>
                          <a:latin typeface="Calibri"/>
                        </a:rPr>
                        <a:t>Average</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26.31</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15.74</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Calibri"/>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1" u="none" strike="noStrike">
                          <a:solidFill>
                            <a:srgbClr val="000000"/>
                          </a:solidFill>
                          <a:effectLst/>
                          <a:latin typeface="Calibri"/>
                        </a:rPr>
                        <a:t>$124.36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158696532"/>
                  </a:ext>
                </a:extLst>
              </a:tr>
            </a:tbl>
          </a:graphicData>
        </a:graphic>
      </p:graphicFrame>
      <p:graphicFrame>
        <p:nvGraphicFramePr>
          <p:cNvPr id="9" name="Table 8">
            <a:extLst>
              <a:ext uri="{FF2B5EF4-FFF2-40B4-BE49-F238E27FC236}">
                <a16:creationId xmlns:a16="http://schemas.microsoft.com/office/drawing/2014/main" id="{94CA2403-1AA5-18D1-7F1A-9497CA07F19B}"/>
              </a:ext>
            </a:extLst>
          </p:cNvPr>
          <p:cNvGraphicFramePr>
            <a:graphicFrameLocks noGrp="1"/>
          </p:cNvGraphicFramePr>
          <p:nvPr>
            <p:extLst>
              <p:ext uri="{D42A27DB-BD31-4B8C-83A1-F6EECF244321}">
                <p14:modId xmlns:p14="http://schemas.microsoft.com/office/powerpoint/2010/main" val="3460598249"/>
              </p:ext>
            </p:extLst>
          </p:nvPr>
        </p:nvGraphicFramePr>
        <p:xfrm>
          <a:off x="780737" y="3429000"/>
          <a:ext cx="10709211" cy="571500"/>
        </p:xfrm>
        <a:graphic>
          <a:graphicData uri="http://schemas.openxmlformats.org/drawingml/2006/table">
            <a:tbl>
              <a:tblPr bandRow="1">
                <a:tableStyleId>{5C22544A-7EE6-4342-B048-85BDC9FD1C3A}</a:tableStyleId>
              </a:tblPr>
              <a:tblGrid>
                <a:gridCol w="4479092">
                  <a:extLst>
                    <a:ext uri="{9D8B030D-6E8A-4147-A177-3AD203B41FA5}">
                      <a16:colId xmlns:a16="http://schemas.microsoft.com/office/drawing/2014/main" val="1446434937"/>
                    </a:ext>
                  </a:extLst>
                </a:gridCol>
                <a:gridCol w="1063374">
                  <a:extLst>
                    <a:ext uri="{9D8B030D-6E8A-4147-A177-3AD203B41FA5}">
                      <a16:colId xmlns:a16="http://schemas.microsoft.com/office/drawing/2014/main" val="160660797"/>
                    </a:ext>
                  </a:extLst>
                </a:gridCol>
                <a:gridCol w="875719">
                  <a:extLst>
                    <a:ext uri="{9D8B030D-6E8A-4147-A177-3AD203B41FA5}">
                      <a16:colId xmlns:a16="http://schemas.microsoft.com/office/drawing/2014/main" val="4003678739"/>
                    </a:ext>
                  </a:extLst>
                </a:gridCol>
                <a:gridCol w="875719">
                  <a:extLst>
                    <a:ext uri="{9D8B030D-6E8A-4147-A177-3AD203B41FA5}">
                      <a16:colId xmlns:a16="http://schemas.microsoft.com/office/drawing/2014/main" val="3700878604"/>
                    </a:ext>
                  </a:extLst>
                </a:gridCol>
                <a:gridCol w="925761">
                  <a:extLst>
                    <a:ext uri="{9D8B030D-6E8A-4147-A177-3AD203B41FA5}">
                      <a16:colId xmlns:a16="http://schemas.microsoft.com/office/drawing/2014/main" val="821827241"/>
                    </a:ext>
                  </a:extLst>
                </a:gridCol>
                <a:gridCol w="838189">
                  <a:extLst>
                    <a:ext uri="{9D8B030D-6E8A-4147-A177-3AD203B41FA5}">
                      <a16:colId xmlns:a16="http://schemas.microsoft.com/office/drawing/2014/main" val="4280974289"/>
                    </a:ext>
                  </a:extLst>
                </a:gridCol>
                <a:gridCol w="838189">
                  <a:extLst>
                    <a:ext uri="{9D8B030D-6E8A-4147-A177-3AD203B41FA5}">
                      <a16:colId xmlns:a16="http://schemas.microsoft.com/office/drawing/2014/main" val="2103866222"/>
                    </a:ext>
                  </a:extLst>
                </a:gridCol>
                <a:gridCol w="813168">
                  <a:extLst>
                    <a:ext uri="{9D8B030D-6E8A-4147-A177-3AD203B41FA5}">
                      <a16:colId xmlns:a16="http://schemas.microsoft.com/office/drawing/2014/main" val="2738339144"/>
                    </a:ext>
                  </a:extLst>
                </a:gridCol>
              </a:tblGrid>
              <a:tr h="190500">
                <a:tc>
                  <a:txBody>
                    <a:bodyPr/>
                    <a:lstStyle/>
                    <a:p>
                      <a:pPr algn="l" fontAlgn="b"/>
                      <a:r>
                        <a:rPr lang="en-US" sz="1100" b="1" i="0" u="none" strike="noStrike">
                          <a:solidFill>
                            <a:srgbClr val="000000"/>
                          </a:solidFill>
                          <a:effectLst/>
                          <a:latin typeface="Calibri"/>
                        </a:rPr>
                        <a:t>Current Price</a:t>
                      </a:r>
                      <a:endParaRPr lang="en-US"/>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432FF"/>
                          </a:solidFill>
                          <a:effectLst/>
                          <a:latin typeface="Calibri"/>
                        </a:rPr>
                        <a:t>$95.86</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gridSpan="2">
                  <a:txBody>
                    <a:bodyPr/>
                    <a:lstStyle/>
                    <a:p>
                      <a:pPr algn="l" fontAlgn="b"/>
                      <a:r>
                        <a:rPr lang="en-US" sz="1100" b="1" i="0" u="none" strike="noStrike">
                          <a:solidFill>
                            <a:srgbClr val="000000"/>
                          </a:solidFill>
                          <a:effectLst/>
                          <a:latin typeface="Calibri"/>
                        </a:rPr>
                        <a:t>Consensus Price Target</a:t>
                      </a:r>
                    </a:p>
                  </a:txBody>
                  <a:tcPr marL="9525" marR="9525" marT="9525" marB="0" anchor="b">
                    <a:lnL>
                      <a:noFill/>
                    </a:lnL>
                    <a:lnR>
                      <a:noFill/>
                    </a:lnR>
                    <a:lnT>
                      <a:noFill/>
                    </a:lnT>
                    <a:lnB>
                      <a:noFill/>
                    </a:lnB>
                    <a:solidFill>
                      <a:srgbClr val="FFC000"/>
                    </a:solidFill>
                  </a:tcPr>
                </a:tc>
                <a:tc hMerge="1">
                  <a:txBody>
                    <a:bodyPr/>
                    <a:lstStyle/>
                    <a:p>
                      <a:endParaRPr lang="en-US"/>
                    </a:p>
                  </a:txBody>
                  <a:tcPr/>
                </a:tc>
                <a:tc>
                  <a:txBody>
                    <a:bodyPr/>
                    <a:lstStyle/>
                    <a:p>
                      <a:pPr algn="r" fontAlgn="b"/>
                      <a:r>
                        <a:rPr lang="en-US" sz="1100" b="1" i="0" u="none" strike="noStrike">
                          <a:solidFill>
                            <a:srgbClr val="000000"/>
                          </a:solidFill>
                          <a:effectLst/>
                          <a:latin typeface="Calibri"/>
                        </a:rPr>
                        <a:t>$131.26</a:t>
                      </a:r>
                    </a:p>
                  </a:txBody>
                  <a:tcPr marL="9525" marR="9525" marT="9525" marB="0" anchor="b">
                    <a:lnL>
                      <a:noFill/>
                    </a:lnL>
                    <a:lnR>
                      <a:noFill/>
                    </a:lnR>
                    <a:lnT>
                      <a:noFill/>
                    </a:lnT>
                    <a:lnB>
                      <a:noFill/>
                    </a:lnB>
                    <a:solidFill>
                      <a:srgbClr val="FFC000"/>
                    </a:solidFill>
                  </a:tcPr>
                </a:tc>
                <a:extLst>
                  <a:ext uri="{0D108BD9-81ED-4DB2-BD59-A6C34878D82A}">
                    <a16:rowId xmlns:a16="http://schemas.microsoft.com/office/drawing/2014/main" val="3801412013"/>
                  </a:ext>
                </a:extLst>
              </a:tr>
              <a:tr h="190500">
                <a:tc>
                  <a:txBody>
                    <a:bodyPr/>
                    <a:lstStyle/>
                    <a:p>
                      <a:pPr algn="l" fontAlgn="b"/>
                      <a:r>
                        <a:rPr lang="en-US" sz="1100" b="1" i="0" u="none" strike="noStrike">
                          <a:solidFill>
                            <a:srgbClr val="000000"/>
                          </a:solidFill>
                          <a:effectLst/>
                          <a:latin typeface="Calibri"/>
                        </a:rPr>
                        <a:t>Implied Price</a:t>
                      </a:r>
                      <a:endParaRPr lang="en-US"/>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solidFill>
                      <a:srgbClr val="FFFF00"/>
                    </a:solidFill>
                  </a:tcPr>
                </a:tc>
                <a:tc>
                  <a:txBody>
                    <a:bodyPr/>
                    <a:lstStyle/>
                    <a:p>
                      <a:pPr algn="r" fontAlgn="b"/>
                      <a:r>
                        <a:rPr lang="en-US" sz="1100" b="1" i="0" u="none" strike="noStrike">
                          <a:solidFill>
                            <a:srgbClr val="FF0000"/>
                          </a:solidFill>
                          <a:effectLst/>
                          <a:latin typeface="Calibri"/>
                        </a:rPr>
                        <a:t>$128.13 </a:t>
                      </a:r>
                    </a:p>
                  </a:txBody>
                  <a:tcPr marL="9525" marR="9525" marT="9525" marB="0" anchor="b">
                    <a:lnL>
                      <a:noFill/>
                    </a:lnL>
                    <a:lnR>
                      <a:noFill/>
                    </a:lnR>
                    <a:lnT>
                      <a:noFill/>
                    </a:lnT>
                    <a:lnB>
                      <a:noFill/>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835027788"/>
                  </a:ext>
                </a:extLst>
              </a:tr>
              <a:tr h="190500">
                <a:tc>
                  <a:txBody>
                    <a:bodyPr/>
                    <a:lstStyle/>
                    <a:p>
                      <a:pPr algn="l" fontAlgn="b"/>
                      <a:r>
                        <a:rPr lang="en-US" sz="1100" b="1" i="0" u="none" strike="noStrike">
                          <a:solidFill>
                            <a:srgbClr val="000000"/>
                          </a:solidFill>
                          <a:effectLst/>
                          <a:latin typeface="Calibri"/>
                        </a:rPr>
                        <a:t>Upside/(Downside) to fair value</a:t>
                      </a:r>
                      <a:endParaRPr lang="en-US"/>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a:rPr>
                        <a:t>33.67%</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21533284"/>
                  </a:ext>
                </a:extLst>
              </a:tr>
            </a:tbl>
          </a:graphicData>
        </a:graphic>
      </p:graphicFrame>
      <p:sp>
        <p:nvSpPr>
          <p:cNvPr id="10" name="TextBox 9">
            <a:extLst>
              <a:ext uri="{FF2B5EF4-FFF2-40B4-BE49-F238E27FC236}">
                <a16:creationId xmlns:a16="http://schemas.microsoft.com/office/drawing/2014/main" id="{7F1ECDF7-449D-0BEC-F3F7-7A6B0C59D9A2}"/>
              </a:ext>
            </a:extLst>
          </p:cNvPr>
          <p:cNvSpPr txBox="1"/>
          <p:nvPr/>
        </p:nvSpPr>
        <p:spPr>
          <a:xfrm>
            <a:off x="574622" y="4871803"/>
            <a:ext cx="1108022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200"/>
              <a:t>Target price is derived using DCF and target multiples</a:t>
            </a:r>
          </a:p>
          <a:p>
            <a:pPr marL="228600" indent="-228600">
              <a:buAutoNum type="arabicPeriod"/>
            </a:pPr>
            <a:r>
              <a:rPr lang="en-US" sz="1200"/>
              <a:t>The stock trades at a significant discount to its peers on both P/E and EV/EBITDA basis</a:t>
            </a:r>
            <a:endParaRPr lang="en-US"/>
          </a:p>
          <a:p>
            <a:pPr marL="228600" indent="-228600">
              <a:buAutoNum type="arabicPeriod"/>
            </a:pPr>
            <a:r>
              <a:rPr lang="en-US" sz="1200"/>
              <a:t>Discount rate of 8% and terminal growth rate of 2.50% was used in the DCF</a:t>
            </a:r>
          </a:p>
          <a:p>
            <a:pPr marL="228600" indent="-228600">
              <a:buAutoNum type="arabicPeriod"/>
            </a:pPr>
            <a:r>
              <a:rPr lang="en-US" sz="1200"/>
              <a:t>DCF gives out TP as $128.13</a:t>
            </a:r>
          </a:p>
          <a:p>
            <a:pPr marL="228600" indent="-228600">
              <a:buAutoNum type="arabicPeriod"/>
            </a:pPr>
            <a:r>
              <a:rPr lang="en-US" sz="1200"/>
              <a:t>Taking the average of all the prices from both approaches gives us a target price of $129.49</a:t>
            </a:r>
          </a:p>
        </p:txBody>
      </p:sp>
      <p:graphicFrame>
        <p:nvGraphicFramePr>
          <p:cNvPr id="14" name="Table 13">
            <a:extLst>
              <a:ext uri="{FF2B5EF4-FFF2-40B4-BE49-F238E27FC236}">
                <a16:creationId xmlns:a16="http://schemas.microsoft.com/office/drawing/2014/main" id="{715B69C4-8872-4865-F483-C4F2DC050C26}"/>
              </a:ext>
            </a:extLst>
          </p:cNvPr>
          <p:cNvGraphicFramePr>
            <a:graphicFrameLocks noGrp="1"/>
          </p:cNvGraphicFramePr>
          <p:nvPr>
            <p:extLst>
              <p:ext uri="{D42A27DB-BD31-4B8C-83A1-F6EECF244321}">
                <p14:modId xmlns:p14="http://schemas.microsoft.com/office/powerpoint/2010/main" val="1319787474"/>
              </p:ext>
            </p:extLst>
          </p:nvPr>
        </p:nvGraphicFramePr>
        <p:xfrm>
          <a:off x="8035144" y="4382853"/>
          <a:ext cx="3454400" cy="977900"/>
        </p:xfrm>
        <a:graphic>
          <a:graphicData uri="http://schemas.openxmlformats.org/drawingml/2006/table">
            <a:tbl>
              <a:tblPr bandRow="1">
                <a:tableStyleId>{5C22544A-7EE6-4342-B048-85BDC9FD1C3A}</a:tableStyleId>
              </a:tblPr>
              <a:tblGrid>
                <a:gridCol w="2565400">
                  <a:extLst>
                    <a:ext uri="{9D8B030D-6E8A-4147-A177-3AD203B41FA5}">
                      <a16:colId xmlns:a16="http://schemas.microsoft.com/office/drawing/2014/main" val="1687118637"/>
                    </a:ext>
                  </a:extLst>
                </a:gridCol>
                <a:gridCol w="889000">
                  <a:extLst>
                    <a:ext uri="{9D8B030D-6E8A-4147-A177-3AD203B41FA5}">
                      <a16:colId xmlns:a16="http://schemas.microsoft.com/office/drawing/2014/main" val="579451629"/>
                    </a:ext>
                  </a:extLst>
                </a:gridCol>
              </a:tblGrid>
              <a:tr h="203200">
                <a:tc>
                  <a:txBody>
                    <a:bodyPr/>
                    <a:lstStyle/>
                    <a:p>
                      <a:pPr algn="l" fontAlgn="b"/>
                      <a:r>
                        <a:rPr lang="en-US" sz="1100" b="1" i="0" u="none" strike="noStrike">
                          <a:solidFill>
                            <a:srgbClr val="000000"/>
                          </a:solidFill>
                          <a:effectLst/>
                          <a:latin typeface="Calibri" panose="020F0502020204030204" pitchFamily="34" charset="0"/>
                        </a:rPr>
                        <a:t>METHOD</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a:solidFill>
                            <a:srgbClr val="000000"/>
                          </a:solidFill>
                          <a:effectLst/>
                          <a:latin typeface="Calibri" panose="020F0502020204030204" pitchFamily="34" charset="0"/>
                        </a:rPr>
                        <a:t>TARGET PRICE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0378141"/>
                  </a:ext>
                </a:extLst>
              </a:tr>
              <a:tr h="190500">
                <a:tc>
                  <a:txBody>
                    <a:bodyPr/>
                    <a:lstStyle/>
                    <a:p>
                      <a:pPr algn="l" fontAlgn="b"/>
                      <a:r>
                        <a:rPr lang="en-US" sz="1100" b="0" i="0" u="none" strike="noStrike">
                          <a:solidFill>
                            <a:srgbClr val="000000"/>
                          </a:solidFill>
                          <a:effectLst/>
                          <a:latin typeface="Calibri" panose="020F0502020204030204" pitchFamily="34" charset="0"/>
                        </a:rPr>
                        <a:t>Target P/E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$135.97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8205653"/>
                  </a:ext>
                </a:extLst>
              </a:tr>
              <a:tr h="190500">
                <a:tc>
                  <a:txBody>
                    <a:bodyPr/>
                    <a:lstStyle/>
                    <a:p>
                      <a:pPr algn="l" fontAlgn="b"/>
                      <a:r>
                        <a:rPr lang="en-US" sz="1100" b="0" i="0" u="none" strike="noStrike">
                          <a:solidFill>
                            <a:srgbClr val="000000"/>
                          </a:solidFill>
                          <a:effectLst/>
                          <a:latin typeface="Calibri" panose="020F0502020204030204" pitchFamily="34" charset="0"/>
                        </a:rPr>
                        <a:t>Target EV/EBITDA</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$124.36</a:t>
                      </a:r>
                    </a:p>
                  </a:txBody>
                  <a:tcPr marL="9525" marR="9525" marT="9525" marB="0" anchor="b">
                    <a:lnL>
                      <a:noFill/>
                    </a:lnL>
                    <a:lnR>
                      <a:noFill/>
                    </a:lnR>
                    <a:lnT>
                      <a:noFill/>
                    </a:lnT>
                    <a:lnB>
                      <a:noFill/>
                    </a:lnB>
                    <a:noFill/>
                  </a:tcPr>
                </a:tc>
                <a:extLst>
                  <a:ext uri="{0D108BD9-81ED-4DB2-BD59-A6C34878D82A}">
                    <a16:rowId xmlns:a16="http://schemas.microsoft.com/office/drawing/2014/main" val="2369728591"/>
                  </a:ext>
                </a:extLst>
              </a:tr>
              <a:tr h="190500">
                <a:tc>
                  <a:txBody>
                    <a:bodyPr/>
                    <a:lstStyle/>
                    <a:p>
                      <a:pPr algn="l" fontAlgn="b"/>
                      <a:r>
                        <a:rPr lang="en-US" sz="1100" b="0" i="0" u="none" strike="noStrike">
                          <a:solidFill>
                            <a:srgbClr val="000000"/>
                          </a:solidFill>
                          <a:effectLst/>
                          <a:latin typeface="Calibri" panose="020F0502020204030204" pitchFamily="34" charset="0"/>
                        </a:rPr>
                        <a:t>DCF</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$128.13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44546"/>
                  </a:ext>
                </a:extLst>
              </a:tr>
              <a:tr h="203200">
                <a:tc>
                  <a:txBody>
                    <a:bodyPr/>
                    <a:lstStyle/>
                    <a:p>
                      <a:pPr algn="l" fontAlgn="b"/>
                      <a:r>
                        <a:rPr lang="en-US" sz="1100" b="0" i="0" u="none" strike="noStrike">
                          <a:solidFill>
                            <a:srgbClr val="000000"/>
                          </a:solidFill>
                          <a:effectLst/>
                          <a:latin typeface="Calibri" panose="020F0502020204030204" pitchFamily="34" charset="0"/>
                        </a:rPr>
                        <a:t>Average</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E6F5"/>
                    </a:solidFill>
                  </a:tcPr>
                </a:tc>
                <a:tc>
                  <a:txBody>
                    <a:bodyPr/>
                    <a:lstStyle/>
                    <a:p>
                      <a:pPr algn="ctr" fontAlgn="b"/>
                      <a:r>
                        <a:rPr lang="en-US" sz="1100" b="1" i="1" u="none" strike="noStrike">
                          <a:solidFill>
                            <a:srgbClr val="000000"/>
                          </a:solidFill>
                          <a:effectLst/>
                          <a:latin typeface="Calibri" panose="020F0502020204030204" pitchFamily="34" charset="0"/>
                        </a:rPr>
                        <a:t>$129.49</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375101552"/>
                  </a:ext>
                </a:extLst>
              </a:tr>
            </a:tbl>
          </a:graphicData>
        </a:graphic>
      </p:graphicFrame>
      <p:graphicFrame>
        <p:nvGraphicFramePr>
          <p:cNvPr id="12" name="Table 11">
            <a:extLst>
              <a:ext uri="{FF2B5EF4-FFF2-40B4-BE49-F238E27FC236}">
                <a16:creationId xmlns:a16="http://schemas.microsoft.com/office/drawing/2014/main" id="{DC212714-94AE-E2CF-22EC-04A8BA72E52F}"/>
              </a:ext>
            </a:extLst>
          </p:cNvPr>
          <p:cNvGraphicFramePr>
            <a:graphicFrameLocks noGrp="1"/>
          </p:cNvGraphicFramePr>
          <p:nvPr>
            <p:extLst>
              <p:ext uri="{D42A27DB-BD31-4B8C-83A1-F6EECF244321}">
                <p14:modId xmlns:p14="http://schemas.microsoft.com/office/powerpoint/2010/main" val="541756385"/>
              </p:ext>
            </p:extLst>
          </p:nvPr>
        </p:nvGraphicFramePr>
        <p:xfrm>
          <a:off x="8555844" y="5769235"/>
          <a:ext cx="2413000" cy="241300"/>
        </p:xfrm>
        <a:graphic>
          <a:graphicData uri="http://schemas.openxmlformats.org/drawingml/2006/table">
            <a:tbl>
              <a:tblPr bandRow="1">
                <a:tableStyleId>{5C22544A-7EE6-4342-B048-85BDC9FD1C3A}</a:tableStyleId>
              </a:tblPr>
              <a:tblGrid>
                <a:gridCol w="1587500">
                  <a:extLst>
                    <a:ext uri="{9D8B030D-6E8A-4147-A177-3AD203B41FA5}">
                      <a16:colId xmlns:a16="http://schemas.microsoft.com/office/drawing/2014/main" val="2966059985"/>
                    </a:ext>
                  </a:extLst>
                </a:gridCol>
                <a:gridCol w="825500">
                  <a:extLst>
                    <a:ext uri="{9D8B030D-6E8A-4147-A177-3AD203B41FA5}">
                      <a16:colId xmlns:a16="http://schemas.microsoft.com/office/drawing/2014/main" val="1125179986"/>
                    </a:ext>
                  </a:extLst>
                </a:gridCol>
              </a:tblGrid>
              <a:tr h="241300">
                <a:tc>
                  <a:txBody>
                    <a:bodyPr/>
                    <a:lstStyle/>
                    <a:p>
                      <a:pPr algn="ctr" fontAlgn="b"/>
                      <a:r>
                        <a:rPr lang="en-US" sz="1400" b="1" i="0" u="none" strike="noStrike">
                          <a:solidFill>
                            <a:srgbClr val="000000"/>
                          </a:solidFill>
                          <a:effectLst/>
                          <a:latin typeface="Calibri" panose="020F0502020204030204" pitchFamily="34" charset="0"/>
                        </a:rPr>
                        <a:t>RECOMMENDATION</a:t>
                      </a:r>
                    </a:p>
                  </a:txBody>
                  <a:tcPr marL="9525" marR="9525" marT="9525" marB="0" anchor="b">
                    <a:lnL>
                      <a:noFill/>
                    </a:lnL>
                    <a:lnR>
                      <a:noFill/>
                    </a:lnR>
                    <a:lnT>
                      <a:noFill/>
                    </a:lnT>
                    <a:lnB>
                      <a:noFill/>
                    </a:lnB>
                    <a:solidFill>
                      <a:srgbClr val="F7C7AC"/>
                    </a:solidFill>
                  </a:tcPr>
                </a:tc>
                <a:tc>
                  <a:txBody>
                    <a:bodyPr/>
                    <a:lstStyle/>
                    <a:p>
                      <a:pPr algn="ctr" fontAlgn="b"/>
                      <a:r>
                        <a:rPr lang="en-US" sz="1400" b="1" i="0" u="none" strike="noStrike">
                          <a:solidFill>
                            <a:srgbClr val="000000"/>
                          </a:solidFill>
                          <a:effectLst/>
                          <a:latin typeface="Calibri" panose="020F0502020204030204" pitchFamily="34" charset="0"/>
                        </a:rPr>
                        <a:t>BUY</a:t>
                      </a:r>
                    </a:p>
                  </a:txBody>
                  <a:tcPr marL="9525" marR="9525" marT="9525" marB="0" anchor="b">
                    <a:lnL>
                      <a:noFill/>
                    </a:lnL>
                    <a:lnR>
                      <a:noFill/>
                    </a:lnR>
                    <a:lnT>
                      <a:noFill/>
                    </a:lnT>
                    <a:lnB>
                      <a:noFill/>
                    </a:lnB>
                    <a:solidFill>
                      <a:srgbClr val="F7C7AC"/>
                    </a:solidFill>
                  </a:tcPr>
                </a:tc>
                <a:extLst>
                  <a:ext uri="{0D108BD9-81ED-4DB2-BD59-A6C34878D82A}">
                    <a16:rowId xmlns:a16="http://schemas.microsoft.com/office/drawing/2014/main" val="662189594"/>
                  </a:ext>
                </a:extLst>
              </a:tr>
            </a:tbl>
          </a:graphicData>
        </a:graphic>
      </p:graphicFrame>
      <p:pic>
        <p:nvPicPr>
          <p:cNvPr id="5" name="Picture 4" descr="A blue text on a black background&#10;&#10;AI-generated content may be incorrect.">
            <a:extLst>
              <a:ext uri="{FF2B5EF4-FFF2-40B4-BE49-F238E27FC236}">
                <a16:creationId xmlns:a16="http://schemas.microsoft.com/office/drawing/2014/main" id="{9DF68F22-7D5C-8A6A-74CA-21A4F91BEE0B}"/>
              </a:ext>
            </a:extLst>
          </p:cNvPr>
          <p:cNvPicPr>
            <a:picLocks noChangeAspect="1"/>
          </p:cNvPicPr>
          <p:nvPr/>
        </p:nvPicPr>
        <p:blipFill>
          <a:blip r:embed="rId2"/>
          <a:stretch>
            <a:fillRect/>
          </a:stretch>
        </p:blipFill>
        <p:spPr>
          <a:xfrm>
            <a:off x="8609445" y="827080"/>
            <a:ext cx="2743199" cy="400929"/>
          </a:xfrm>
          <a:prstGeom prst="rect">
            <a:avLst/>
          </a:prstGeom>
        </p:spPr>
      </p:pic>
    </p:spTree>
    <p:extLst>
      <p:ext uri="{BB962C8B-B14F-4D97-AF65-F5344CB8AC3E}">
        <p14:creationId xmlns:p14="http://schemas.microsoft.com/office/powerpoint/2010/main" val="53922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E9531-87ED-D597-B87C-56BB486A21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AC189-3585-CF61-0AC2-9C6D1F3340DE}"/>
              </a:ext>
            </a:extLst>
          </p:cNvPr>
          <p:cNvSpPr>
            <a:spLocks noGrp="1"/>
          </p:cNvSpPr>
          <p:nvPr>
            <p:ph type="body" sz="half" idx="2"/>
          </p:nvPr>
        </p:nvSpPr>
        <p:spPr>
          <a:xfrm>
            <a:off x="839788" y="2057400"/>
            <a:ext cx="4360862" cy="3811588"/>
          </a:xfrm>
        </p:spPr>
        <p:txBody>
          <a:bodyPr vert="horz" lIns="91440" tIns="45720" rIns="91440" bIns="45720" rtlCol="0" anchor="t">
            <a:normAutofit/>
          </a:bodyPr>
          <a:lstStyle/>
          <a:p>
            <a:r>
              <a:rPr lang="en-US" sz="2000" dirty="0"/>
              <a:t>Overall we believe the SIM portfolio should increase its weightage in the financial sector from 14.55% to 15.08% </a:t>
            </a:r>
            <a:endParaRPr lang="en-US" dirty="0"/>
          </a:p>
          <a:p>
            <a:r>
              <a:rPr lang="en-US" sz="2000" dirty="0"/>
              <a:t>S&amp;P has a 14.68% weight for the sector – </a:t>
            </a:r>
            <a:r>
              <a:rPr lang="en-US" sz="2000" b="1" dirty="0"/>
              <a:t>40 bps OVERWEIGHT</a:t>
            </a:r>
            <a:endParaRPr lang="en-US" b="1" dirty="0"/>
          </a:p>
          <a:p>
            <a:pPr marL="0" indent="0">
              <a:buNone/>
            </a:pPr>
            <a:endParaRPr lang="en-US" sz="2000" dirty="0"/>
          </a:p>
        </p:txBody>
      </p:sp>
      <p:graphicFrame>
        <p:nvGraphicFramePr>
          <p:cNvPr id="5" name="Table 4">
            <a:extLst>
              <a:ext uri="{FF2B5EF4-FFF2-40B4-BE49-F238E27FC236}">
                <a16:creationId xmlns:a16="http://schemas.microsoft.com/office/drawing/2014/main" id="{9876006B-1EF1-FBEE-8E45-2846593F3EA3}"/>
              </a:ext>
            </a:extLst>
          </p:cNvPr>
          <p:cNvGraphicFramePr>
            <a:graphicFrameLocks noGrp="1"/>
          </p:cNvGraphicFramePr>
          <p:nvPr>
            <p:extLst>
              <p:ext uri="{D42A27DB-BD31-4B8C-83A1-F6EECF244321}">
                <p14:modId xmlns:p14="http://schemas.microsoft.com/office/powerpoint/2010/main" val="3114557492"/>
              </p:ext>
            </p:extLst>
          </p:nvPr>
        </p:nvGraphicFramePr>
        <p:xfrm>
          <a:off x="5437858" y="1024023"/>
          <a:ext cx="6289893" cy="4870742"/>
        </p:xfrm>
        <a:graphic>
          <a:graphicData uri="http://schemas.openxmlformats.org/drawingml/2006/table">
            <a:tbl>
              <a:tblPr firstRow="1" bandRow="1">
                <a:solidFill>
                  <a:schemeClr val="bg1"/>
                </a:solidFill>
                <a:tableStyleId>{5C22544A-7EE6-4342-B048-85BDC9FD1C3A}</a:tableStyleId>
              </a:tblPr>
              <a:tblGrid>
                <a:gridCol w="1008669">
                  <a:extLst>
                    <a:ext uri="{9D8B030D-6E8A-4147-A177-3AD203B41FA5}">
                      <a16:colId xmlns:a16="http://schemas.microsoft.com/office/drawing/2014/main" val="1165300338"/>
                    </a:ext>
                  </a:extLst>
                </a:gridCol>
                <a:gridCol w="1383988">
                  <a:extLst>
                    <a:ext uri="{9D8B030D-6E8A-4147-A177-3AD203B41FA5}">
                      <a16:colId xmlns:a16="http://schemas.microsoft.com/office/drawing/2014/main" val="4284333714"/>
                    </a:ext>
                  </a:extLst>
                </a:gridCol>
                <a:gridCol w="1383988">
                  <a:extLst>
                    <a:ext uri="{9D8B030D-6E8A-4147-A177-3AD203B41FA5}">
                      <a16:colId xmlns:a16="http://schemas.microsoft.com/office/drawing/2014/main" val="2965610533"/>
                    </a:ext>
                  </a:extLst>
                </a:gridCol>
                <a:gridCol w="1125957">
                  <a:extLst>
                    <a:ext uri="{9D8B030D-6E8A-4147-A177-3AD203B41FA5}">
                      <a16:colId xmlns:a16="http://schemas.microsoft.com/office/drawing/2014/main" val="3572849653"/>
                    </a:ext>
                  </a:extLst>
                </a:gridCol>
                <a:gridCol w="1387291">
                  <a:extLst>
                    <a:ext uri="{9D8B030D-6E8A-4147-A177-3AD203B41FA5}">
                      <a16:colId xmlns:a16="http://schemas.microsoft.com/office/drawing/2014/main" val="1835980021"/>
                    </a:ext>
                  </a:extLst>
                </a:gridCol>
              </a:tblGrid>
              <a:tr h="733708">
                <a:tc>
                  <a:txBody>
                    <a:bodyPr/>
                    <a:lstStyle/>
                    <a:p>
                      <a:r>
                        <a:rPr lang="en-US" sz="1600" b="1" cap="none" spc="0">
                          <a:solidFill>
                            <a:schemeClr val="bg1"/>
                          </a:solidFill>
                          <a:effectLst/>
                        </a:rPr>
                        <a:t>TICKER</a:t>
                      </a:r>
                    </a:p>
                  </a:txBody>
                  <a:tcPr marL="134975" marR="0" marT="103827" marB="10382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lvl="0">
                        <a:buNone/>
                      </a:pPr>
                      <a:r>
                        <a:rPr lang="en-US" sz="1600" b="1" cap="none" spc="0">
                          <a:solidFill>
                            <a:schemeClr val="bg1"/>
                          </a:solidFill>
                          <a:effectLst/>
                        </a:rPr>
                        <a:t>Projected upside (%)</a:t>
                      </a:r>
                    </a:p>
                  </a:txBody>
                  <a:tcPr marL="134974" marR="0" marT="103826" marB="103826" anchor="ctr">
                    <a:lnL w="0">
                      <a:noFill/>
                    </a:lnL>
                    <a:lnR w="0">
                      <a:noFill/>
                    </a:lnR>
                    <a:lnT w="19050">
                      <a:solidFill>
                        <a:schemeClr val="tx1"/>
                      </a:solidFill>
                    </a:lnT>
                    <a:lnB w="0">
                      <a:noFill/>
                    </a:lnB>
                    <a:solidFill>
                      <a:schemeClr val="tx1"/>
                    </a:solidFill>
                  </a:tcPr>
                </a:tc>
                <a:tc>
                  <a:txBody>
                    <a:bodyPr/>
                    <a:lstStyle/>
                    <a:p>
                      <a:r>
                        <a:rPr lang="en-US" sz="1600" b="1" cap="none" spc="0">
                          <a:solidFill>
                            <a:schemeClr val="bg1"/>
                          </a:solidFill>
                          <a:effectLst/>
                        </a:rPr>
                        <a:t>CURRENT WEIGHTAGE (%)</a:t>
                      </a:r>
                    </a:p>
                  </a:txBody>
                  <a:tcPr marL="134975" marR="0" marT="103827" marB="103827"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r>
                        <a:rPr lang="en-US" sz="1600" b="1" cap="none" spc="0">
                          <a:solidFill>
                            <a:schemeClr val="bg1"/>
                          </a:solidFill>
                          <a:effectLst/>
                        </a:rPr>
                        <a:t>CHANGE (bps)</a:t>
                      </a:r>
                    </a:p>
                  </a:txBody>
                  <a:tcPr marL="134975" marR="0" marT="103827" marB="103827"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r>
                        <a:rPr lang="en-US" sz="1600" b="1" cap="none" spc="0">
                          <a:solidFill>
                            <a:schemeClr val="bg1"/>
                          </a:solidFill>
                          <a:effectLst/>
                        </a:rPr>
                        <a:t>PROPOSED WEIGHTAGE (%)</a:t>
                      </a:r>
                    </a:p>
                  </a:txBody>
                  <a:tcPr marL="134975" marR="0" marT="103827" marB="103827"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858116602"/>
                  </a:ext>
                </a:extLst>
              </a:tr>
              <a:tr h="491446">
                <a:tc>
                  <a:txBody>
                    <a:bodyPr/>
                    <a:lstStyle/>
                    <a:p>
                      <a:r>
                        <a:rPr lang="en-US" sz="1600" cap="none" spc="0">
                          <a:solidFill>
                            <a:schemeClr val="tx1"/>
                          </a:solidFill>
                          <a:effectLst/>
                        </a:rPr>
                        <a:t>BAC</a:t>
                      </a:r>
                    </a:p>
                  </a:txBody>
                  <a:tcPr marL="134975" marR="0" marT="103827" marB="103827"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600" cap="none" spc="0">
                          <a:solidFill>
                            <a:schemeClr val="tx1"/>
                          </a:solidFill>
                        </a:rPr>
                        <a:t>39.3</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0">
                      <a:noFill/>
                    </a:lnT>
                    <a:lnB w="6350">
                      <a:solidFill>
                        <a:schemeClr val="tx1">
                          <a:lumMod val="50000"/>
                          <a:lumOff val="50000"/>
                        </a:schemeClr>
                      </a:solidFill>
                    </a:lnB>
                    <a:noFill/>
                  </a:tcPr>
                </a:tc>
                <a:tc>
                  <a:txBody>
                    <a:bodyPr/>
                    <a:lstStyle/>
                    <a:p>
                      <a:r>
                        <a:rPr lang="en-US" sz="1600" cap="none" spc="0">
                          <a:solidFill>
                            <a:schemeClr val="tx1"/>
                          </a:solidFill>
                        </a:rPr>
                        <a:t>5.07</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600" cap="none" spc="0">
                          <a:solidFill>
                            <a:schemeClr val="tx1"/>
                          </a:solidFill>
                        </a:rPr>
                        <a:t>-100</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US" sz="1600" cap="none" spc="0">
                          <a:solidFill>
                            <a:schemeClr val="tx1"/>
                          </a:solidFill>
                        </a:rPr>
                        <a:t>4.07</a:t>
                      </a:r>
                    </a:p>
                  </a:txBody>
                  <a:tcPr marL="134975" marR="0" marT="103827" marB="103827"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452020384"/>
                  </a:ext>
                </a:extLst>
              </a:tr>
              <a:tr h="491446">
                <a:tc>
                  <a:txBody>
                    <a:bodyPr/>
                    <a:lstStyle/>
                    <a:p>
                      <a:r>
                        <a:rPr lang="en-US" sz="1600" cap="none" spc="0">
                          <a:solidFill>
                            <a:schemeClr val="tx1"/>
                          </a:solidFill>
                          <a:effectLst/>
                        </a:rPr>
                        <a:t>HBAN</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lvl="0">
                        <a:buNone/>
                      </a:pPr>
                      <a:r>
                        <a:rPr lang="en-US" sz="1600" cap="none" spc="0">
                          <a:solidFill>
                            <a:schemeClr val="tx1"/>
                          </a:solidFill>
                        </a:rPr>
                        <a:t>9.2</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solidFill>
                        <a:schemeClr val="tx1">
                          <a:lumMod val="50000"/>
                          <a:lumOff val="50000"/>
                        </a:schemeClr>
                      </a:solidFill>
                    </a:lnT>
                    <a:lnB w="0">
                      <a:noFill/>
                    </a:lnB>
                    <a:solidFill>
                      <a:schemeClr val="bg1">
                        <a:lumMod val="85000"/>
                      </a:schemeClr>
                    </a:solidFill>
                  </a:tcPr>
                </a:tc>
                <a:tc>
                  <a:txBody>
                    <a:bodyPr/>
                    <a:lstStyle/>
                    <a:p>
                      <a:r>
                        <a:rPr lang="en-US" sz="1600" cap="none" spc="0">
                          <a:solidFill>
                            <a:schemeClr val="tx1"/>
                          </a:solidFill>
                        </a:rPr>
                        <a:t>0.96</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en-US" sz="1600" cap="none" spc="0" dirty="0">
                          <a:solidFill>
                            <a:schemeClr val="tx1"/>
                          </a:solidFill>
                        </a:rPr>
                        <a:t>-96</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600" cap="none" spc="0">
                          <a:solidFill>
                            <a:schemeClr val="tx1"/>
                          </a:solidFill>
                        </a:rPr>
                        <a:t>0.00</a:t>
                      </a:r>
                    </a:p>
                  </a:txBody>
                  <a:tcPr marL="134975" marR="0" marT="103827" marB="103827"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443855440"/>
                  </a:ext>
                </a:extLst>
              </a:tr>
              <a:tr h="491446">
                <a:tc>
                  <a:txBody>
                    <a:bodyPr/>
                    <a:lstStyle/>
                    <a:p>
                      <a:r>
                        <a:rPr lang="en-US" sz="1600" cap="none" spc="0">
                          <a:solidFill>
                            <a:schemeClr val="tx1"/>
                          </a:solidFill>
                          <a:effectLst/>
                        </a:rPr>
                        <a:t>JPM</a:t>
                      </a:r>
                    </a:p>
                  </a:txBody>
                  <a:tcPr marL="134975" marR="0" marT="103827" marB="103827"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lvl="0">
                        <a:buNone/>
                      </a:pPr>
                      <a:r>
                        <a:rPr lang="en-US" sz="1600" cap="none" spc="0">
                          <a:solidFill>
                            <a:schemeClr val="tx1"/>
                          </a:solidFill>
                        </a:rPr>
                        <a:t>38.4</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0">
                      <a:noFill/>
                    </a:lnT>
                    <a:lnB w="6350">
                      <a:solidFill>
                        <a:schemeClr val="tx1">
                          <a:lumMod val="50000"/>
                          <a:lumOff val="50000"/>
                        </a:schemeClr>
                      </a:solidFill>
                    </a:lnB>
                    <a:noFill/>
                  </a:tcPr>
                </a:tc>
                <a:tc>
                  <a:txBody>
                    <a:bodyPr/>
                    <a:lstStyle/>
                    <a:p>
                      <a:r>
                        <a:rPr lang="en-US" sz="1600" cap="none" spc="0">
                          <a:solidFill>
                            <a:schemeClr val="tx1"/>
                          </a:solidFill>
                        </a:rPr>
                        <a:t>3.67</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pPr lvl="0">
                        <a:buNone/>
                      </a:pPr>
                      <a:r>
                        <a:rPr lang="en-US" sz="1600" cap="none" spc="0">
                          <a:solidFill>
                            <a:schemeClr val="tx1"/>
                          </a:solidFill>
                        </a:rPr>
                        <a:t>0</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600" cap="none" spc="0">
                          <a:solidFill>
                            <a:schemeClr val="tx1"/>
                          </a:solidFill>
                        </a:rPr>
                        <a:t>3.67</a:t>
                      </a:r>
                    </a:p>
                  </a:txBody>
                  <a:tcPr marL="134975" marR="0" marT="103827" marB="103827"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491391000"/>
                  </a:ext>
                </a:extLst>
              </a:tr>
              <a:tr h="491446">
                <a:tc>
                  <a:txBody>
                    <a:bodyPr/>
                    <a:lstStyle/>
                    <a:p>
                      <a:r>
                        <a:rPr lang="en-US" sz="1600" cap="none" spc="0">
                          <a:solidFill>
                            <a:schemeClr val="tx1"/>
                          </a:solidFill>
                          <a:effectLst/>
                        </a:rPr>
                        <a:t>V</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lvl="0">
                        <a:buNone/>
                      </a:pPr>
                      <a:r>
                        <a:rPr lang="en-US" sz="1600" cap="none" spc="0">
                          <a:solidFill>
                            <a:schemeClr val="tx1"/>
                          </a:solidFill>
                        </a:rPr>
                        <a:t>22.4</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solidFill>
                        <a:schemeClr val="tx1">
                          <a:lumMod val="50000"/>
                          <a:lumOff val="50000"/>
                        </a:schemeClr>
                      </a:solidFill>
                    </a:lnT>
                    <a:lnB w="0">
                      <a:noFill/>
                    </a:lnB>
                    <a:solidFill>
                      <a:schemeClr val="bg1">
                        <a:lumMod val="85000"/>
                      </a:schemeClr>
                    </a:solidFill>
                  </a:tcPr>
                </a:tc>
                <a:tc>
                  <a:txBody>
                    <a:bodyPr/>
                    <a:lstStyle/>
                    <a:p>
                      <a:r>
                        <a:rPr lang="en-US" sz="1600" cap="none" spc="0">
                          <a:solidFill>
                            <a:schemeClr val="tx1"/>
                          </a:solidFill>
                        </a:rPr>
                        <a:t>4.84</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pPr lvl="0">
                        <a:buNone/>
                      </a:pPr>
                      <a:r>
                        <a:rPr lang="en-US" sz="1600" cap="none" spc="0">
                          <a:solidFill>
                            <a:schemeClr val="tx1"/>
                          </a:solidFill>
                        </a:rPr>
                        <a:t>0</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600" cap="none" spc="0">
                          <a:solidFill>
                            <a:schemeClr val="tx1"/>
                          </a:solidFill>
                        </a:rPr>
                        <a:t>4.84</a:t>
                      </a:r>
                    </a:p>
                  </a:txBody>
                  <a:tcPr marL="134975" marR="0" marT="103827" marB="103827"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999041746"/>
                  </a:ext>
                </a:extLst>
              </a:tr>
              <a:tr h="491446">
                <a:tc>
                  <a:txBody>
                    <a:bodyPr/>
                    <a:lstStyle/>
                    <a:p>
                      <a:r>
                        <a:rPr lang="en-US" sz="1600" cap="none" spc="0">
                          <a:solidFill>
                            <a:schemeClr val="tx1"/>
                          </a:solidFill>
                          <a:effectLst/>
                        </a:rPr>
                        <a:t>PYPL</a:t>
                      </a:r>
                    </a:p>
                  </a:txBody>
                  <a:tcPr marL="134975" marR="0" marT="103827" marB="103827"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lvl="0">
                        <a:buNone/>
                      </a:pPr>
                      <a:r>
                        <a:rPr lang="en-US" sz="1600" cap="none" spc="0">
                          <a:solidFill>
                            <a:schemeClr val="tx1"/>
                          </a:solidFill>
                        </a:rPr>
                        <a:t>62.8</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0">
                      <a:noFill/>
                    </a:lnT>
                    <a:lnB w="6350">
                      <a:solidFill>
                        <a:schemeClr val="tx1">
                          <a:lumMod val="50000"/>
                          <a:lumOff val="50000"/>
                        </a:schemeClr>
                      </a:solidFill>
                    </a:lnB>
                    <a:noFill/>
                  </a:tcPr>
                </a:tc>
                <a:tc>
                  <a:txBody>
                    <a:bodyPr/>
                    <a:lstStyle/>
                    <a:p>
                      <a:r>
                        <a:rPr lang="en-US" sz="1600" cap="none" spc="0">
                          <a:solidFill>
                            <a:schemeClr val="tx1"/>
                          </a:solidFill>
                        </a:rPr>
                        <a:t>0.00</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600" cap="none" spc="0">
                          <a:solidFill>
                            <a:schemeClr val="tx1"/>
                          </a:solidFill>
                        </a:rPr>
                        <a:t>150</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600" cap="none" spc="0">
                          <a:solidFill>
                            <a:schemeClr val="tx1"/>
                          </a:solidFill>
                        </a:rPr>
                        <a:t>1.50</a:t>
                      </a:r>
                    </a:p>
                  </a:txBody>
                  <a:tcPr marL="134975" marR="0" marT="103827" marB="103827"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04697069"/>
                  </a:ext>
                </a:extLst>
              </a:tr>
              <a:tr h="491446">
                <a:tc>
                  <a:txBody>
                    <a:bodyPr/>
                    <a:lstStyle/>
                    <a:p>
                      <a:r>
                        <a:rPr lang="en-US" sz="1600" cap="none" spc="0">
                          <a:solidFill>
                            <a:schemeClr val="tx1"/>
                          </a:solidFill>
                          <a:effectLst/>
                        </a:rPr>
                        <a:t>GPN</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lvl="0">
                        <a:buNone/>
                      </a:pPr>
                      <a:r>
                        <a:rPr lang="en-US" sz="1600" cap="none" spc="0">
                          <a:solidFill>
                            <a:schemeClr val="tx1"/>
                          </a:solidFill>
                        </a:rPr>
                        <a:t>52.5</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solidFill>
                        <a:schemeClr val="tx1">
                          <a:lumMod val="50000"/>
                          <a:lumOff val="50000"/>
                        </a:schemeClr>
                      </a:solidFill>
                    </a:lnT>
                    <a:lnB w="0">
                      <a:noFill/>
                    </a:lnB>
                    <a:solidFill>
                      <a:schemeClr val="bg1">
                        <a:lumMod val="85000"/>
                      </a:schemeClr>
                    </a:solidFill>
                  </a:tcPr>
                </a:tc>
                <a:tc>
                  <a:txBody>
                    <a:bodyPr/>
                    <a:lstStyle/>
                    <a:p>
                      <a:r>
                        <a:rPr lang="en-US" sz="1600" cap="none" spc="0">
                          <a:solidFill>
                            <a:schemeClr val="tx1"/>
                          </a:solidFill>
                        </a:rPr>
                        <a:t>0.00</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pPr lvl="0">
                        <a:buNone/>
                      </a:pPr>
                      <a:r>
                        <a:rPr lang="en-US" sz="1600" cap="none" spc="0">
                          <a:solidFill>
                            <a:schemeClr val="tx1"/>
                          </a:solidFill>
                        </a:rPr>
                        <a:t>50</a:t>
                      </a: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600" cap="none" spc="0">
                          <a:solidFill>
                            <a:schemeClr val="tx1"/>
                          </a:solidFill>
                        </a:rPr>
                        <a:t>0.50</a:t>
                      </a:r>
                    </a:p>
                  </a:txBody>
                  <a:tcPr marL="134975" marR="0" marT="103827" marB="103827"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348985642"/>
                  </a:ext>
                </a:extLst>
              </a:tr>
              <a:tr h="491446">
                <a:tc>
                  <a:txBody>
                    <a:bodyPr/>
                    <a:lstStyle/>
                    <a:p>
                      <a:pPr lvl="0">
                        <a:buNone/>
                      </a:pPr>
                      <a:r>
                        <a:rPr lang="en-US" sz="1600" cap="none" spc="0">
                          <a:solidFill>
                            <a:schemeClr val="tx1"/>
                          </a:solidFill>
                          <a:effectLst/>
                        </a:rPr>
                        <a:t>MKTX</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noFill/>
                    </a:lnT>
                    <a:lnB w="0">
                      <a:noFill/>
                    </a:lnB>
                    <a:noFill/>
                  </a:tcPr>
                </a:tc>
                <a:tc>
                  <a:txBody>
                    <a:bodyPr/>
                    <a:lstStyle/>
                    <a:p>
                      <a:pPr lvl="0">
                        <a:buNone/>
                      </a:pPr>
                      <a:r>
                        <a:rPr lang="en-US" sz="1600" cap="none" spc="0">
                          <a:solidFill>
                            <a:schemeClr val="tx1"/>
                          </a:solidFill>
                        </a:rPr>
                        <a:t>18.1</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0">
                      <a:noFill/>
                    </a:lnT>
                    <a:lnB w="0">
                      <a:noFill/>
                    </a:lnB>
                    <a:noFill/>
                  </a:tcPr>
                </a:tc>
                <a:tc>
                  <a:txBody>
                    <a:bodyPr/>
                    <a:lstStyle/>
                    <a:p>
                      <a:pPr lvl="0">
                        <a:buNone/>
                      </a:pPr>
                      <a:r>
                        <a:rPr lang="en-US" sz="1600" cap="none" spc="0">
                          <a:solidFill>
                            <a:schemeClr val="tx1"/>
                          </a:solidFill>
                        </a:rPr>
                        <a:t>0.00</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noFill/>
                    </a:lnT>
                    <a:lnB w="0">
                      <a:noFill/>
                    </a:lnB>
                    <a:noFill/>
                  </a:tcPr>
                </a:tc>
                <a:tc>
                  <a:txBody>
                    <a:bodyPr/>
                    <a:lstStyle/>
                    <a:p>
                      <a:pPr lvl="0">
                        <a:buNone/>
                      </a:pPr>
                      <a:r>
                        <a:rPr lang="en-US" sz="1600" cap="none" spc="0">
                          <a:solidFill>
                            <a:schemeClr val="tx1"/>
                          </a:solidFill>
                        </a:rPr>
                        <a:t>50</a:t>
                      </a:r>
                    </a:p>
                  </a:txBody>
                  <a:tcPr marL="134974" marR="0" marT="103826" marB="103826" anchor="ctr">
                    <a:lnL w="6350">
                      <a:solidFill>
                        <a:schemeClr val="tx1">
                          <a:lumMod val="50000"/>
                          <a:lumOff val="50000"/>
                        </a:schemeClr>
                      </a:solidFill>
                    </a:lnL>
                    <a:lnR w="6350">
                      <a:solidFill>
                        <a:schemeClr val="tx1">
                          <a:lumMod val="50000"/>
                          <a:lumOff val="50000"/>
                        </a:schemeClr>
                      </a:solidFill>
                    </a:lnR>
                    <a:lnT w="6350">
                      <a:noFill/>
                    </a:lnT>
                    <a:lnB w="0">
                      <a:noFill/>
                    </a:lnB>
                    <a:noFill/>
                  </a:tcPr>
                </a:tc>
                <a:tc>
                  <a:txBody>
                    <a:bodyPr/>
                    <a:lstStyle/>
                    <a:p>
                      <a:pPr lvl="0">
                        <a:buNone/>
                      </a:pPr>
                      <a:r>
                        <a:rPr lang="en-US" sz="1600" cap="none" spc="0">
                          <a:solidFill>
                            <a:schemeClr val="tx1"/>
                          </a:solidFill>
                        </a:rPr>
                        <a:t>0.50</a:t>
                      </a:r>
                    </a:p>
                  </a:txBody>
                  <a:tcPr marL="134974" marR="0" marT="103826" marB="103826" anchor="ctr">
                    <a:lnL w="6350">
                      <a:solidFill>
                        <a:schemeClr val="tx1">
                          <a:lumMod val="50000"/>
                          <a:lumOff val="50000"/>
                        </a:schemeClr>
                      </a:solidFill>
                    </a:lnL>
                    <a:lnR w="0">
                      <a:noFill/>
                    </a:lnR>
                    <a:lnT w="6350">
                      <a:noFill/>
                    </a:lnT>
                    <a:lnB w="0">
                      <a:noFill/>
                    </a:lnB>
                    <a:noFill/>
                  </a:tcPr>
                </a:tc>
                <a:extLst>
                  <a:ext uri="{0D108BD9-81ED-4DB2-BD59-A6C34878D82A}">
                    <a16:rowId xmlns:a16="http://schemas.microsoft.com/office/drawing/2014/main" val="3532230756"/>
                  </a:ext>
                </a:extLst>
              </a:tr>
              <a:tr h="491446">
                <a:tc>
                  <a:txBody>
                    <a:bodyPr/>
                    <a:lstStyle/>
                    <a:p>
                      <a:pPr marL="0" algn="l" defTabSz="914400" rtl="0" eaLnBrk="1" latinLnBrk="0" hangingPunct="1"/>
                      <a:r>
                        <a:rPr lang="en-US" sz="1600" b="1" kern="1200" cap="none" spc="0">
                          <a:solidFill>
                            <a:schemeClr val="tx1"/>
                          </a:solidFill>
                          <a:effectLst/>
                          <a:latin typeface="+mn-lt"/>
                          <a:ea typeface="+mn-ea"/>
                          <a:cs typeface="+mn-cs"/>
                        </a:rPr>
                        <a:t>TOTAL</a:t>
                      </a:r>
                    </a:p>
                  </a:txBody>
                  <a:tcPr marL="134975" marR="0" marT="103827" marB="103827"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solidFill>
                      <a:schemeClr val="bg1">
                        <a:lumMod val="75000"/>
                      </a:schemeClr>
                    </a:solidFill>
                  </a:tcPr>
                </a:tc>
                <a:tc>
                  <a:txBody>
                    <a:bodyPr/>
                    <a:lstStyle/>
                    <a:p>
                      <a:pPr marL="0" lvl="0" algn="l" defTabSz="914400">
                        <a:buNone/>
                      </a:pPr>
                      <a:endParaRPr lang="en-US" sz="1600" kern="1200" cap="none" spc="0">
                        <a:solidFill>
                          <a:schemeClr val="tx1"/>
                        </a:solidFill>
                        <a:effectLst/>
                        <a:latin typeface="+mn-lt"/>
                        <a:ea typeface="+mn-ea"/>
                        <a:cs typeface="+mn-cs"/>
                      </a:endParaRPr>
                    </a:p>
                  </a:txBody>
                  <a:tcPr marL="134974" marR="0" marT="103826" marB="103826" anchor="ctr">
                    <a:lnL w="6350">
                      <a:solidFill>
                        <a:schemeClr val="tx1">
                          <a:lumMod val="50000"/>
                          <a:lumOff val="50000"/>
                        </a:schemeClr>
                      </a:solidFill>
                    </a:lnL>
                    <a:lnR w="6350">
                      <a:solidFill>
                        <a:schemeClr val="tx1">
                          <a:lumMod val="50000"/>
                          <a:lumOff val="50000"/>
                        </a:schemeClr>
                      </a:solidFill>
                    </a:lnR>
                    <a:lnT w="0">
                      <a:noFill/>
                    </a:lnT>
                    <a:lnB w="19050">
                      <a:solidFill>
                        <a:schemeClr val="tx1"/>
                      </a:solidFill>
                    </a:lnB>
                    <a:solidFill>
                      <a:schemeClr val="bg1">
                        <a:lumMod val="75000"/>
                      </a:schemeClr>
                    </a:solidFill>
                  </a:tcPr>
                </a:tc>
                <a:tc>
                  <a:txBody>
                    <a:bodyPr/>
                    <a:lstStyle/>
                    <a:p>
                      <a:pPr marL="0" algn="l" defTabSz="914400" rtl="0" eaLnBrk="1" latinLnBrk="0" hangingPunct="1"/>
                      <a:r>
                        <a:rPr lang="en-US" sz="1600" kern="1200" cap="none" spc="0">
                          <a:solidFill>
                            <a:schemeClr val="tx1"/>
                          </a:solidFill>
                          <a:effectLst/>
                          <a:latin typeface="+mn-lt"/>
                          <a:ea typeface="+mn-ea"/>
                          <a:cs typeface="+mn-cs"/>
                        </a:rPr>
                        <a:t>14.54</a:t>
                      </a:r>
                    </a:p>
                  </a:txBody>
                  <a:tcPr marL="134975" marR="0" marT="103827" marB="103827"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solidFill>
                      <a:schemeClr val="bg1">
                        <a:lumMod val="75000"/>
                      </a:schemeClr>
                    </a:solidFill>
                  </a:tcPr>
                </a:tc>
                <a:tc>
                  <a:txBody>
                    <a:bodyPr/>
                    <a:lstStyle/>
                    <a:p>
                      <a:pPr marL="0" algn="l" defTabSz="914400" rtl="0" eaLnBrk="1" latinLnBrk="0" hangingPunct="1"/>
                      <a:endParaRPr lang="en-US" sz="1600" kern="1200" cap="none" spc="0">
                        <a:solidFill>
                          <a:schemeClr val="tx1"/>
                        </a:solidFill>
                        <a:effectLst/>
                        <a:latin typeface="+mn-lt"/>
                        <a:ea typeface="+mn-ea"/>
                        <a:cs typeface="+mn-cs"/>
                      </a:endParaRPr>
                    </a:p>
                  </a:txBody>
                  <a:tcPr marL="134975" marR="0" marT="103827" marB="10382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solidFill>
                      <a:schemeClr val="bg1">
                        <a:lumMod val="75000"/>
                      </a:schemeClr>
                    </a:solidFill>
                  </a:tcPr>
                </a:tc>
                <a:tc>
                  <a:txBody>
                    <a:bodyPr/>
                    <a:lstStyle/>
                    <a:p>
                      <a:pPr marL="0" algn="l" defTabSz="914400" rtl="0" eaLnBrk="1" latinLnBrk="0" hangingPunct="1"/>
                      <a:r>
                        <a:rPr lang="en-US" sz="1600" kern="1200" cap="none" spc="0" dirty="0">
                          <a:solidFill>
                            <a:schemeClr val="tx1"/>
                          </a:solidFill>
                          <a:effectLst/>
                          <a:latin typeface="+mn-lt"/>
                          <a:ea typeface="+mn-ea"/>
                          <a:cs typeface="+mn-cs"/>
                        </a:rPr>
                        <a:t>15.08</a:t>
                      </a:r>
                    </a:p>
                  </a:txBody>
                  <a:tcPr marL="134975" marR="0" marT="103827" marB="103827"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solidFill>
                      <a:schemeClr val="bg1">
                        <a:lumMod val="75000"/>
                      </a:schemeClr>
                    </a:solidFill>
                  </a:tcPr>
                </a:tc>
                <a:extLst>
                  <a:ext uri="{0D108BD9-81ED-4DB2-BD59-A6C34878D82A}">
                    <a16:rowId xmlns:a16="http://schemas.microsoft.com/office/drawing/2014/main" val="3012044090"/>
                  </a:ext>
                </a:extLst>
              </a:tr>
            </a:tbl>
          </a:graphicData>
        </a:graphic>
      </p:graphicFrame>
      <p:sp>
        <p:nvSpPr>
          <p:cNvPr id="8" name="Title 1">
            <a:extLst>
              <a:ext uri="{FF2B5EF4-FFF2-40B4-BE49-F238E27FC236}">
                <a16:creationId xmlns:a16="http://schemas.microsoft.com/office/drawing/2014/main" id="{EA449A01-06E6-3E19-C23B-EEE9911F4D02}"/>
              </a:ext>
            </a:extLst>
          </p:cNvPr>
          <p:cNvSpPr txBox="1">
            <a:spLocks/>
          </p:cNvSpPr>
          <p:nvPr/>
        </p:nvSpPr>
        <p:spPr>
          <a:xfrm>
            <a:off x="838199" y="543719"/>
            <a:ext cx="5504411" cy="1337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a:solidFill>
                  <a:srgbClr val="C00000"/>
                </a:solidFill>
              </a:rPr>
              <a:t>Sector Recommendation</a:t>
            </a:r>
            <a:endParaRPr lang="en-US" sz="4400"/>
          </a:p>
        </p:txBody>
      </p:sp>
    </p:spTree>
    <p:extLst>
      <p:ext uri="{BB962C8B-B14F-4D97-AF65-F5344CB8AC3E}">
        <p14:creationId xmlns:p14="http://schemas.microsoft.com/office/powerpoint/2010/main" val="321557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4733-9405-13C1-6F54-4CB2F968EF38}"/>
              </a:ext>
            </a:extLst>
          </p:cNvPr>
          <p:cNvSpPr>
            <a:spLocks noGrp="1"/>
          </p:cNvSpPr>
          <p:nvPr>
            <p:ph type="title"/>
          </p:nvPr>
        </p:nvSpPr>
        <p:spPr/>
        <p:txBody>
          <a:bodyPr/>
          <a:lstStyle/>
          <a:p>
            <a:r>
              <a:rPr lang="en-US">
                <a:solidFill>
                  <a:srgbClr val="C00000"/>
                </a:solidFill>
              </a:rPr>
              <a:t>Appendix – PayPal DCF</a:t>
            </a:r>
          </a:p>
        </p:txBody>
      </p:sp>
      <p:pic>
        <p:nvPicPr>
          <p:cNvPr id="4" name="Picture 3" descr="A screenshot of a graph&#10;&#10;AI-generated content may be incorrect.">
            <a:extLst>
              <a:ext uri="{FF2B5EF4-FFF2-40B4-BE49-F238E27FC236}">
                <a16:creationId xmlns:a16="http://schemas.microsoft.com/office/drawing/2014/main" id="{F5C27BC9-4F0D-C7DB-5549-72D2590EBC9E}"/>
              </a:ext>
            </a:extLst>
          </p:cNvPr>
          <p:cNvPicPr>
            <a:picLocks noChangeAspect="1"/>
          </p:cNvPicPr>
          <p:nvPr/>
        </p:nvPicPr>
        <p:blipFill>
          <a:blip r:embed="rId2"/>
          <a:stretch>
            <a:fillRect/>
          </a:stretch>
        </p:blipFill>
        <p:spPr>
          <a:xfrm>
            <a:off x="841327" y="1458310"/>
            <a:ext cx="7973728" cy="5189484"/>
          </a:xfrm>
          <a:prstGeom prst="rect">
            <a:avLst/>
          </a:prstGeom>
          <a:ln>
            <a:solidFill>
              <a:schemeClr val="tx1"/>
            </a:solidFill>
          </a:ln>
        </p:spPr>
      </p:pic>
    </p:spTree>
    <p:extLst>
      <p:ext uri="{BB962C8B-B14F-4D97-AF65-F5344CB8AC3E}">
        <p14:creationId xmlns:p14="http://schemas.microsoft.com/office/powerpoint/2010/main" val="377773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BF40F-0579-B148-73E1-9D15B703B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CA38B-2C16-E2FB-48DB-50087EB75B08}"/>
              </a:ext>
            </a:extLst>
          </p:cNvPr>
          <p:cNvSpPr>
            <a:spLocks noGrp="1"/>
          </p:cNvSpPr>
          <p:nvPr>
            <p:ph type="title"/>
          </p:nvPr>
        </p:nvSpPr>
        <p:spPr/>
        <p:txBody>
          <a:bodyPr/>
          <a:lstStyle/>
          <a:p>
            <a:r>
              <a:rPr lang="en-US">
                <a:solidFill>
                  <a:srgbClr val="C00000"/>
                </a:solidFill>
              </a:rPr>
              <a:t>Appendix – JPM DCF</a:t>
            </a:r>
          </a:p>
        </p:txBody>
      </p:sp>
      <p:pic>
        <p:nvPicPr>
          <p:cNvPr id="4" name="Picture 3" descr="A screenshot of a graph&#10;&#10;AI-generated content may be incorrect.">
            <a:extLst>
              <a:ext uri="{FF2B5EF4-FFF2-40B4-BE49-F238E27FC236}">
                <a16:creationId xmlns:a16="http://schemas.microsoft.com/office/drawing/2014/main" id="{17A3218E-5EB2-9C85-2DC8-833F56C6C542}"/>
              </a:ext>
            </a:extLst>
          </p:cNvPr>
          <p:cNvPicPr>
            <a:picLocks noChangeAspect="1"/>
          </p:cNvPicPr>
          <p:nvPr/>
        </p:nvPicPr>
        <p:blipFill>
          <a:blip r:embed="rId2"/>
          <a:stretch>
            <a:fillRect/>
          </a:stretch>
        </p:blipFill>
        <p:spPr>
          <a:xfrm>
            <a:off x="834887" y="1406771"/>
            <a:ext cx="9018105" cy="4813084"/>
          </a:xfrm>
          <a:prstGeom prst="rect">
            <a:avLst/>
          </a:prstGeom>
        </p:spPr>
      </p:pic>
    </p:spTree>
    <p:extLst>
      <p:ext uri="{BB962C8B-B14F-4D97-AF65-F5344CB8AC3E}">
        <p14:creationId xmlns:p14="http://schemas.microsoft.com/office/powerpoint/2010/main" val="392146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7B02-8C94-5054-1B27-72626E6124C5}"/>
              </a:ext>
            </a:extLst>
          </p:cNvPr>
          <p:cNvSpPr>
            <a:spLocks noGrp="1"/>
          </p:cNvSpPr>
          <p:nvPr>
            <p:ph type="title"/>
          </p:nvPr>
        </p:nvSpPr>
        <p:spPr/>
        <p:txBody>
          <a:bodyPr/>
          <a:lstStyle/>
          <a:p>
            <a:r>
              <a:rPr lang="en-US">
                <a:solidFill>
                  <a:srgbClr val="C00000"/>
                </a:solidFill>
                <a:latin typeface="Calibri"/>
                <a:ea typeface="Calibri"/>
                <a:cs typeface="Calibri"/>
              </a:rPr>
              <a:t>Sector Overview</a:t>
            </a:r>
          </a:p>
        </p:txBody>
      </p:sp>
      <p:pic>
        <p:nvPicPr>
          <p:cNvPr id="4" name="Picture 3" descr="A diagram of a market&#10;&#10;AI-generated content may be incorrect.">
            <a:extLst>
              <a:ext uri="{FF2B5EF4-FFF2-40B4-BE49-F238E27FC236}">
                <a16:creationId xmlns:a16="http://schemas.microsoft.com/office/drawing/2014/main" id="{78762C27-7046-2938-354B-D99337BA19D5}"/>
              </a:ext>
            </a:extLst>
          </p:cNvPr>
          <p:cNvPicPr>
            <a:picLocks noChangeAspect="1"/>
          </p:cNvPicPr>
          <p:nvPr/>
        </p:nvPicPr>
        <p:blipFill>
          <a:blip r:embed="rId2"/>
          <a:stretch>
            <a:fillRect/>
          </a:stretch>
        </p:blipFill>
        <p:spPr>
          <a:xfrm>
            <a:off x="839391" y="1523949"/>
            <a:ext cx="10537031" cy="4542333"/>
          </a:xfrm>
          <a:prstGeom prst="rect">
            <a:avLst/>
          </a:prstGeom>
        </p:spPr>
      </p:pic>
    </p:spTree>
    <p:extLst>
      <p:ext uri="{BB962C8B-B14F-4D97-AF65-F5344CB8AC3E}">
        <p14:creationId xmlns:p14="http://schemas.microsoft.com/office/powerpoint/2010/main" val="106429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6233-CAB6-959F-4508-9B77DCF210E8}"/>
              </a:ext>
            </a:extLst>
          </p:cNvPr>
          <p:cNvSpPr>
            <a:spLocks noGrp="1"/>
          </p:cNvSpPr>
          <p:nvPr>
            <p:ph type="title"/>
          </p:nvPr>
        </p:nvSpPr>
        <p:spPr/>
        <p:txBody>
          <a:bodyPr>
            <a:normAutofit/>
          </a:bodyPr>
          <a:lstStyle/>
          <a:p>
            <a:r>
              <a:rPr lang="en-US">
                <a:solidFill>
                  <a:srgbClr val="C00000"/>
                </a:solidFill>
              </a:rPr>
              <a:t>Appendix – Visa DCF</a:t>
            </a:r>
          </a:p>
        </p:txBody>
      </p:sp>
      <p:pic>
        <p:nvPicPr>
          <p:cNvPr id="4" name="Picture 3" descr="A white sheet with numbers and numbers on it&#10;&#10;AI-generated content may be incorrect.">
            <a:extLst>
              <a:ext uri="{FF2B5EF4-FFF2-40B4-BE49-F238E27FC236}">
                <a16:creationId xmlns:a16="http://schemas.microsoft.com/office/drawing/2014/main" id="{256F443E-F78A-0D59-4FE0-E27D77A1F9B8}"/>
              </a:ext>
            </a:extLst>
          </p:cNvPr>
          <p:cNvPicPr>
            <a:picLocks noChangeAspect="1"/>
          </p:cNvPicPr>
          <p:nvPr/>
        </p:nvPicPr>
        <p:blipFill>
          <a:blip r:embed="rId2"/>
          <a:stretch>
            <a:fillRect/>
          </a:stretch>
        </p:blipFill>
        <p:spPr>
          <a:xfrm>
            <a:off x="836521" y="1690687"/>
            <a:ext cx="7649553" cy="4976813"/>
          </a:xfrm>
          <a:prstGeom prst="rect">
            <a:avLst/>
          </a:prstGeom>
        </p:spPr>
      </p:pic>
    </p:spTree>
    <p:extLst>
      <p:ext uri="{BB962C8B-B14F-4D97-AF65-F5344CB8AC3E}">
        <p14:creationId xmlns:p14="http://schemas.microsoft.com/office/powerpoint/2010/main" val="18023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D152-9398-EA5B-BB8A-D69B4F850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A7CDC-6C4E-FC79-47E1-FB25F4003BBF}"/>
              </a:ext>
            </a:extLst>
          </p:cNvPr>
          <p:cNvSpPr>
            <a:spLocks noGrp="1"/>
          </p:cNvSpPr>
          <p:nvPr>
            <p:ph type="title"/>
          </p:nvPr>
        </p:nvSpPr>
        <p:spPr>
          <a:xfrm>
            <a:off x="838200" y="98795"/>
            <a:ext cx="10515600" cy="1325563"/>
          </a:xfrm>
        </p:spPr>
        <p:txBody>
          <a:bodyPr/>
          <a:lstStyle/>
          <a:p>
            <a:r>
              <a:rPr lang="en-US">
                <a:solidFill>
                  <a:srgbClr val="C00000"/>
                </a:solidFill>
              </a:rPr>
              <a:t>Appendix – GPN DCF</a:t>
            </a:r>
          </a:p>
        </p:txBody>
      </p:sp>
      <p:pic>
        <p:nvPicPr>
          <p:cNvPr id="4" name="Content Placeholder 3" descr="A screenshot of a spreadsheet&#10;&#10;AI-generated content may be incorrect.">
            <a:extLst>
              <a:ext uri="{FF2B5EF4-FFF2-40B4-BE49-F238E27FC236}">
                <a16:creationId xmlns:a16="http://schemas.microsoft.com/office/drawing/2014/main" id="{0F015A6C-AE51-DD26-8F51-B945E1969F97}"/>
              </a:ext>
            </a:extLst>
          </p:cNvPr>
          <p:cNvPicPr>
            <a:picLocks noGrp="1" noChangeAspect="1"/>
          </p:cNvPicPr>
          <p:nvPr>
            <p:ph idx="1"/>
          </p:nvPr>
        </p:nvPicPr>
        <p:blipFill>
          <a:blip r:embed="rId2"/>
          <a:stretch>
            <a:fillRect/>
          </a:stretch>
        </p:blipFill>
        <p:spPr>
          <a:xfrm>
            <a:off x="1678820" y="1071024"/>
            <a:ext cx="7695060" cy="5105939"/>
          </a:xfrm>
        </p:spPr>
      </p:pic>
    </p:spTree>
    <p:extLst>
      <p:ext uri="{BB962C8B-B14F-4D97-AF65-F5344CB8AC3E}">
        <p14:creationId xmlns:p14="http://schemas.microsoft.com/office/powerpoint/2010/main" val="2816553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419F-3344-4BA3-D1E0-511096214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B719D-4E54-9CEE-B235-299782B88F7C}"/>
              </a:ext>
            </a:extLst>
          </p:cNvPr>
          <p:cNvSpPr>
            <a:spLocks noGrp="1"/>
          </p:cNvSpPr>
          <p:nvPr>
            <p:ph type="title"/>
          </p:nvPr>
        </p:nvSpPr>
        <p:spPr/>
        <p:txBody>
          <a:bodyPr/>
          <a:lstStyle/>
          <a:p>
            <a:r>
              <a:rPr lang="en-US">
                <a:solidFill>
                  <a:srgbClr val="C00000"/>
                </a:solidFill>
              </a:rPr>
              <a:t>Appendix - BAC DCF</a:t>
            </a:r>
          </a:p>
        </p:txBody>
      </p:sp>
      <p:pic>
        <p:nvPicPr>
          <p:cNvPr id="3" name="Picture 2" descr="A screenshot of a spreadsheet&#10;&#10;AI-generated content may be incorrect.">
            <a:extLst>
              <a:ext uri="{FF2B5EF4-FFF2-40B4-BE49-F238E27FC236}">
                <a16:creationId xmlns:a16="http://schemas.microsoft.com/office/drawing/2014/main" id="{77BB5E4A-85C2-09D3-5221-ACD188753C52}"/>
              </a:ext>
            </a:extLst>
          </p:cNvPr>
          <p:cNvPicPr>
            <a:picLocks noChangeAspect="1"/>
          </p:cNvPicPr>
          <p:nvPr/>
        </p:nvPicPr>
        <p:blipFill>
          <a:blip r:embed="rId2"/>
          <a:stretch>
            <a:fillRect/>
          </a:stretch>
        </p:blipFill>
        <p:spPr>
          <a:xfrm>
            <a:off x="1776674" y="1531567"/>
            <a:ext cx="8429886" cy="4577743"/>
          </a:xfrm>
          <a:prstGeom prst="rect">
            <a:avLst/>
          </a:prstGeom>
        </p:spPr>
      </p:pic>
    </p:spTree>
    <p:extLst>
      <p:ext uri="{BB962C8B-B14F-4D97-AF65-F5344CB8AC3E}">
        <p14:creationId xmlns:p14="http://schemas.microsoft.com/office/powerpoint/2010/main" val="154283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15CD-030D-5D94-E973-7C8DA45B0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8476A-C837-2742-81F1-1CF88DF4A2D8}"/>
              </a:ext>
            </a:extLst>
          </p:cNvPr>
          <p:cNvSpPr>
            <a:spLocks noGrp="1"/>
          </p:cNvSpPr>
          <p:nvPr>
            <p:ph type="title"/>
          </p:nvPr>
        </p:nvSpPr>
        <p:spPr/>
        <p:txBody>
          <a:bodyPr/>
          <a:lstStyle/>
          <a:p>
            <a:r>
              <a:rPr lang="en-US">
                <a:solidFill>
                  <a:srgbClr val="C00000"/>
                </a:solidFill>
              </a:rPr>
              <a:t>Appendix – HBAN DCF</a:t>
            </a:r>
          </a:p>
        </p:txBody>
      </p:sp>
      <p:pic>
        <p:nvPicPr>
          <p:cNvPr id="8" name="Picture 7">
            <a:extLst>
              <a:ext uri="{FF2B5EF4-FFF2-40B4-BE49-F238E27FC236}">
                <a16:creationId xmlns:a16="http://schemas.microsoft.com/office/drawing/2014/main" id="{EA6225F6-7E51-04C3-5CA4-7321059F1AF2}"/>
              </a:ext>
            </a:extLst>
          </p:cNvPr>
          <p:cNvPicPr>
            <a:picLocks noChangeAspect="1"/>
          </p:cNvPicPr>
          <p:nvPr/>
        </p:nvPicPr>
        <p:blipFill>
          <a:blip r:embed="rId2"/>
          <a:stretch>
            <a:fillRect/>
          </a:stretch>
        </p:blipFill>
        <p:spPr>
          <a:xfrm>
            <a:off x="838200" y="1438621"/>
            <a:ext cx="7772400" cy="4629150"/>
          </a:xfrm>
          <a:prstGeom prst="rect">
            <a:avLst/>
          </a:prstGeom>
        </p:spPr>
      </p:pic>
    </p:spTree>
    <p:extLst>
      <p:ext uri="{BB962C8B-B14F-4D97-AF65-F5344CB8AC3E}">
        <p14:creationId xmlns:p14="http://schemas.microsoft.com/office/powerpoint/2010/main" val="12150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15D4-DC20-9D90-5075-66811CEE1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7DB16-4553-574E-5016-50F51A0299BE}"/>
              </a:ext>
            </a:extLst>
          </p:cNvPr>
          <p:cNvSpPr>
            <a:spLocks noGrp="1"/>
          </p:cNvSpPr>
          <p:nvPr>
            <p:ph type="title"/>
          </p:nvPr>
        </p:nvSpPr>
        <p:spPr/>
        <p:txBody>
          <a:bodyPr/>
          <a:lstStyle/>
          <a:p>
            <a:r>
              <a:rPr lang="en-US">
                <a:solidFill>
                  <a:srgbClr val="C00000"/>
                </a:solidFill>
              </a:rPr>
              <a:t>Appendix – MKTX DCF</a:t>
            </a:r>
          </a:p>
        </p:txBody>
      </p:sp>
      <p:pic>
        <p:nvPicPr>
          <p:cNvPr id="9" name="Picture 8">
            <a:extLst>
              <a:ext uri="{FF2B5EF4-FFF2-40B4-BE49-F238E27FC236}">
                <a16:creationId xmlns:a16="http://schemas.microsoft.com/office/drawing/2014/main" id="{FFD82D00-8C14-9045-F517-279579461C37}"/>
              </a:ext>
            </a:extLst>
          </p:cNvPr>
          <p:cNvPicPr>
            <a:picLocks noChangeAspect="1"/>
          </p:cNvPicPr>
          <p:nvPr/>
        </p:nvPicPr>
        <p:blipFill>
          <a:blip r:embed="rId2"/>
          <a:stretch>
            <a:fillRect/>
          </a:stretch>
        </p:blipFill>
        <p:spPr>
          <a:xfrm>
            <a:off x="838200" y="1554480"/>
            <a:ext cx="6733245" cy="4728124"/>
          </a:xfrm>
          <a:prstGeom prst="rect">
            <a:avLst/>
          </a:prstGeom>
        </p:spPr>
      </p:pic>
    </p:spTree>
    <p:extLst>
      <p:ext uri="{BB962C8B-B14F-4D97-AF65-F5344CB8AC3E}">
        <p14:creationId xmlns:p14="http://schemas.microsoft.com/office/powerpoint/2010/main" val="51406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7A9CA-C714-3AFD-39C7-1AE290E60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B6B1D-7603-E0B5-4DF5-E83F35DA416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rgbClr val="C00000"/>
                </a:solidFill>
                <a:latin typeface="+mj-lt"/>
                <a:ea typeface="+mj-ea"/>
                <a:cs typeface="+mj-cs"/>
              </a:rPr>
              <a:t>Macro Outlook and Risks</a:t>
            </a:r>
          </a:p>
        </p:txBody>
      </p:sp>
      <p:sp>
        <p:nvSpPr>
          <p:cNvPr id="5" name="Content Placeholder 2">
            <a:extLst>
              <a:ext uri="{FF2B5EF4-FFF2-40B4-BE49-F238E27FC236}">
                <a16:creationId xmlns:a16="http://schemas.microsoft.com/office/drawing/2014/main" id="{4CB57756-FE1B-8BBA-7BEE-D233E1683805}"/>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Tariffs squeeze margins, boost inflation risks</a:t>
            </a:r>
          </a:p>
          <a:p>
            <a:r>
              <a:rPr lang="en-US" sz="2600"/>
              <a:t>Slower growth weakens loan demand outlook</a:t>
            </a:r>
          </a:p>
          <a:p>
            <a:r>
              <a:rPr lang="en-US" sz="2600"/>
              <a:t>High deposit costs compress bank spreads</a:t>
            </a:r>
          </a:p>
          <a:p>
            <a:r>
              <a:rPr lang="en-US" sz="2600"/>
              <a:t>Deal slowdown impacts banking fee income</a:t>
            </a:r>
          </a:p>
          <a:p>
            <a:r>
              <a:rPr lang="en-US" sz="2600"/>
              <a:t>Sector faces stricter regulatory capital limits</a:t>
            </a:r>
          </a:p>
          <a:p>
            <a:endParaRPr lang="en-US" sz="2600"/>
          </a:p>
        </p:txBody>
      </p:sp>
      <p:pic>
        <p:nvPicPr>
          <p:cNvPr id="4" name="Picture 3" descr="A screen shot of a chart&#10;&#10;AI-generated content may be incorrect.">
            <a:extLst>
              <a:ext uri="{FF2B5EF4-FFF2-40B4-BE49-F238E27FC236}">
                <a16:creationId xmlns:a16="http://schemas.microsoft.com/office/drawing/2014/main" id="{CE13C5C2-A6C0-6F33-D143-CB4FCEA481CA}"/>
              </a:ext>
            </a:extLst>
          </p:cNvPr>
          <p:cNvPicPr>
            <a:picLocks noChangeAspect="1"/>
          </p:cNvPicPr>
          <p:nvPr/>
        </p:nvPicPr>
        <p:blipFill>
          <a:blip r:embed="rId3"/>
          <a:stretch>
            <a:fillRect/>
          </a:stretch>
        </p:blipFill>
        <p:spPr>
          <a:xfrm>
            <a:off x="7305302" y="1825625"/>
            <a:ext cx="2915395" cy="4351338"/>
          </a:xfrm>
          <a:prstGeom prst="rect">
            <a:avLst/>
          </a:prstGeom>
          <a:noFill/>
        </p:spPr>
      </p:pic>
    </p:spTree>
    <p:extLst>
      <p:ext uri="{BB962C8B-B14F-4D97-AF65-F5344CB8AC3E}">
        <p14:creationId xmlns:p14="http://schemas.microsoft.com/office/powerpoint/2010/main" val="31727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48DB9-6DB2-4369-AB08-689B50EDECC6}"/>
              </a:ext>
            </a:extLst>
          </p:cNvPr>
          <p:cNvSpPr>
            <a:spLocks noGrp="1"/>
          </p:cNvSpPr>
          <p:nvPr>
            <p:ph sz="half" idx="2"/>
          </p:nvPr>
        </p:nvSpPr>
        <p:spPr>
          <a:xfrm>
            <a:off x="914129" y="2021855"/>
            <a:ext cx="5157787" cy="3684588"/>
          </a:xfrm>
        </p:spPr>
        <p:txBody>
          <a:bodyPr vert="horz" lIns="91440" tIns="45720" rIns="91440" bIns="45720" rtlCol="0">
            <a:normAutofit/>
          </a:bodyPr>
          <a:lstStyle/>
          <a:p>
            <a:r>
              <a:rPr lang="en-US" sz="2200"/>
              <a:t>Strong Q4 results beat analyst forecasts</a:t>
            </a:r>
          </a:p>
          <a:p>
            <a:r>
              <a:rPr lang="en-US" sz="2200"/>
              <a:t>Record high net interest income expected</a:t>
            </a:r>
          </a:p>
          <a:p>
            <a:r>
              <a:rPr lang="en-US" sz="2200"/>
              <a:t>Trading and investment banking revenues jump</a:t>
            </a:r>
          </a:p>
          <a:p>
            <a:r>
              <a:rPr lang="en-US" sz="2200"/>
              <a:t>Rising costs and loan loss provisions</a:t>
            </a:r>
          </a:p>
          <a:p>
            <a:r>
              <a:rPr lang="en-US" sz="2200"/>
              <a:t>Stock fairly valued with moderate upside</a:t>
            </a:r>
          </a:p>
          <a:p>
            <a:endParaRPr lang="en-US" sz="2200"/>
          </a:p>
          <a:p>
            <a:endParaRPr lang="en-US" sz="2200"/>
          </a:p>
        </p:txBody>
      </p:sp>
      <p:pic>
        <p:nvPicPr>
          <p:cNvPr id="4" name="Picture 3" descr="A table with numbers and letters&#10;&#10;AI-generated content may be incorrect.">
            <a:extLst>
              <a:ext uri="{FF2B5EF4-FFF2-40B4-BE49-F238E27FC236}">
                <a16:creationId xmlns:a16="http://schemas.microsoft.com/office/drawing/2014/main" id="{A7C115C0-B150-EDF8-9105-8025E076FDB0}"/>
              </a:ext>
            </a:extLst>
          </p:cNvPr>
          <p:cNvPicPr>
            <a:picLocks noChangeAspect="1"/>
          </p:cNvPicPr>
          <p:nvPr/>
        </p:nvPicPr>
        <p:blipFill>
          <a:blip r:embed="rId3"/>
          <a:stretch>
            <a:fillRect/>
          </a:stretch>
        </p:blipFill>
        <p:spPr>
          <a:xfrm>
            <a:off x="6172200" y="2403714"/>
            <a:ext cx="5183188" cy="2047357"/>
          </a:xfrm>
          <a:prstGeom prst="rect">
            <a:avLst/>
          </a:prstGeom>
          <a:noFill/>
        </p:spPr>
      </p:pic>
      <p:sp>
        <p:nvSpPr>
          <p:cNvPr id="6" name="Title 1">
            <a:extLst>
              <a:ext uri="{FF2B5EF4-FFF2-40B4-BE49-F238E27FC236}">
                <a16:creationId xmlns:a16="http://schemas.microsoft.com/office/drawing/2014/main" id="{192880EE-519A-C75C-991E-D4A831E0F31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C00000"/>
                </a:solidFill>
                <a:ea typeface="+mj-lt"/>
                <a:cs typeface="+mj-lt"/>
              </a:rPr>
              <a:t>BAC (Hold): Recent Financial Performance &amp; Guidance</a:t>
            </a:r>
            <a:endParaRPr lang="en-US"/>
          </a:p>
        </p:txBody>
      </p:sp>
    </p:spTree>
    <p:extLst>
      <p:ext uri="{BB962C8B-B14F-4D97-AF65-F5344CB8AC3E}">
        <p14:creationId xmlns:p14="http://schemas.microsoft.com/office/powerpoint/2010/main" val="272882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9D5-8BDA-F21D-7510-961549A855B0}"/>
              </a:ext>
            </a:extLst>
          </p:cNvPr>
          <p:cNvSpPr>
            <a:spLocks noGrp="1"/>
          </p:cNvSpPr>
          <p:nvPr>
            <p:ph type="title"/>
          </p:nvPr>
        </p:nvSpPr>
        <p:spPr>
          <a:xfrm>
            <a:off x="838200" y="365125"/>
            <a:ext cx="10515600" cy="1325563"/>
          </a:xfrm>
        </p:spPr>
        <p:txBody>
          <a:bodyPr anchor="ctr">
            <a:normAutofit/>
          </a:bodyPr>
          <a:lstStyle/>
          <a:p>
            <a:r>
              <a:rPr lang="en-US">
                <a:solidFill>
                  <a:srgbClr val="C00000"/>
                </a:solidFill>
                <a:ea typeface="+mj-lt"/>
                <a:cs typeface="+mj-lt"/>
              </a:rPr>
              <a:t>Business Strategy &amp; Execution</a:t>
            </a:r>
            <a:r>
              <a:rPr lang="en-US">
                <a:solidFill>
                  <a:srgbClr val="C00000"/>
                </a:solidFill>
              </a:rPr>
              <a:t> </a:t>
            </a:r>
            <a:endParaRPr lang="en-US"/>
          </a:p>
        </p:txBody>
      </p:sp>
      <p:sp>
        <p:nvSpPr>
          <p:cNvPr id="3" name="Content Placeholder 2">
            <a:extLst>
              <a:ext uri="{FF2B5EF4-FFF2-40B4-BE49-F238E27FC236}">
                <a16:creationId xmlns:a16="http://schemas.microsoft.com/office/drawing/2014/main" id="{DC29AC4D-675E-87A0-0308-9E9F07414D26}"/>
              </a:ext>
            </a:extLst>
          </p:cNvPr>
          <p:cNvSpPr>
            <a:spLocks noGrp="1"/>
          </p:cNvSpPr>
          <p:nvPr>
            <p:ph sz="half" idx="1"/>
          </p:nvPr>
        </p:nvSpPr>
        <p:spPr>
          <a:xfrm>
            <a:off x="838200" y="1825625"/>
            <a:ext cx="5181600" cy="4351338"/>
          </a:xfrm>
        </p:spPr>
        <p:txBody>
          <a:bodyPr vert="horz" lIns="91440" tIns="45720" rIns="91440" bIns="45720" rtlCol="0" anchor="t">
            <a:normAutofit fontScale="92500" lnSpcReduction="10000"/>
          </a:bodyPr>
          <a:lstStyle/>
          <a:p>
            <a:r>
              <a:rPr lang="en-US">
                <a:ea typeface="+mn-lt"/>
                <a:cs typeface="+mn-lt"/>
              </a:rPr>
              <a:t>Consumer banking reorganization signals steady evolution</a:t>
            </a:r>
            <a:endParaRPr lang="en-US"/>
          </a:p>
          <a:p>
            <a:r>
              <a:rPr lang="en-US">
                <a:ea typeface="+mn-lt"/>
                <a:cs typeface="+mn-lt"/>
              </a:rPr>
              <a:t>No large-scale acquisitions or restructuring planned</a:t>
            </a:r>
            <a:endParaRPr lang="en-US"/>
          </a:p>
          <a:p>
            <a:r>
              <a:rPr lang="en-US">
                <a:ea typeface="+mn-lt"/>
                <a:cs typeface="+mn-lt"/>
              </a:rPr>
              <a:t>Digital investments focused on incremental improvement</a:t>
            </a:r>
            <a:endParaRPr lang="en-US"/>
          </a:p>
          <a:p>
            <a:r>
              <a:rPr lang="en-US">
                <a:ea typeface="+mn-lt"/>
                <a:cs typeface="+mn-lt"/>
              </a:rPr>
              <a:t>Dividend policy remains stable and reliable</a:t>
            </a:r>
            <a:endParaRPr lang="en-US"/>
          </a:p>
          <a:p>
            <a:r>
              <a:rPr lang="en-US">
                <a:ea typeface="+mn-lt"/>
                <a:cs typeface="+mn-lt"/>
              </a:rPr>
              <a:t>Execution strong, but catalysts still limited</a:t>
            </a:r>
            <a:endParaRPr lang="en-US"/>
          </a:p>
          <a:p>
            <a:endParaRPr lang="en-US"/>
          </a:p>
          <a:p>
            <a:endParaRPr lang="en-US"/>
          </a:p>
        </p:txBody>
      </p:sp>
      <p:pic>
        <p:nvPicPr>
          <p:cNvPr id="4" name="Picture 3">
            <a:extLst>
              <a:ext uri="{FF2B5EF4-FFF2-40B4-BE49-F238E27FC236}">
                <a16:creationId xmlns:a16="http://schemas.microsoft.com/office/drawing/2014/main" id="{52B10D63-1263-6727-9B78-2D993319FF32}"/>
              </a:ext>
            </a:extLst>
          </p:cNvPr>
          <p:cNvPicPr>
            <a:picLocks noChangeAspect="1"/>
          </p:cNvPicPr>
          <p:nvPr/>
        </p:nvPicPr>
        <p:blipFill>
          <a:blip r:embed="rId3"/>
          <a:srcRect l="5354" r="1465"/>
          <a:stretch/>
        </p:blipFill>
        <p:spPr>
          <a:xfrm>
            <a:off x="6541293" y="1367234"/>
            <a:ext cx="4907757" cy="4119167"/>
          </a:xfrm>
          <a:prstGeom prst="rect">
            <a:avLst/>
          </a:prstGeom>
          <a:noFill/>
        </p:spPr>
      </p:pic>
      <p:sp>
        <p:nvSpPr>
          <p:cNvPr id="6" name="TextBox 5">
            <a:extLst>
              <a:ext uri="{FF2B5EF4-FFF2-40B4-BE49-F238E27FC236}">
                <a16:creationId xmlns:a16="http://schemas.microsoft.com/office/drawing/2014/main" id="{797685ED-E2DA-FDE4-07B2-24F14A4D462E}"/>
              </a:ext>
            </a:extLst>
          </p:cNvPr>
          <p:cNvSpPr txBox="1"/>
          <p:nvPr/>
        </p:nvSpPr>
        <p:spPr>
          <a:xfrm>
            <a:off x="6792209" y="5653190"/>
            <a:ext cx="465453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Recommendation: HOLD</a:t>
            </a:r>
            <a:endParaRPr lang="en-US"/>
          </a:p>
        </p:txBody>
      </p:sp>
    </p:spTree>
    <p:extLst>
      <p:ext uri="{BB962C8B-B14F-4D97-AF65-F5344CB8AC3E}">
        <p14:creationId xmlns:p14="http://schemas.microsoft.com/office/powerpoint/2010/main" val="221437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D872A-31DC-1CA7-4115-F7B21C236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A9861-C5DB-749A-857E-FA86041B916F}"/>
              </a:ext>
            </a:extLst>
          </p:cNvPr>
          <p:cNvSpPr>
            <a:spLocks noGrp="1"/>
          </p:cNvSpPr>
          <p:nvPr>
            <p:ph type="title"/>
          </p:nvPr>
        </p:nvSpPr>
        <p:spPr/>
        <p:txBody>
          <a:bodyPr/>
          <a:lstStyle/>
          <a:p>
            <a:r>
              <a:rPr lang="en-US">
                <a:solidFill>
                  <a:srgbClr val="C00000"/>
                </a:solidFill>
                <a:latin typeface="Calibri"/>
                <a:ea typeface="Calibri"/>
                <a:cs typeface="Calibri"/>
              </a:rPr>
              <a:t>Overview</a:t>
            </a:r>
            <a:endParaRPr lang="en-US">
              <a:solidFill>
                <a:srgbClr val="C00000"/>
              </a:solidFill>
            </a:endParaRPr>
          </a:p>
        </p:txBody>
      </p:sp>
      <p:sp>
        <p:nvSpPr>
          <p:cNvPr id="3" name="Content Placeholder 2">
            <a:extLst>
              <a:ext uri="{FF2B5EF4-FFF2-40B4-BE49-F238E27FC236}">
                <a16:creationId xmlns:a16="http://schemas.microsoft.com/office/drawing/2014/main" id="{C5F33BEC-1A61-0B51-8EC1-03A6BCC1260C}"/>
              </a:ext>
            </a:extLst>
          </p:cNvPr>
          <p:cNvSpPr>
            <a:spLocks noGrp="1"/>
          </p:cNvSpPr>
          <p:nvPr>
            <p:ph idx="1"/>
          </p:nvPr>
        </p:nvSpPr>
        <p:spPr>
          <a:xfrm>
            <a:off x="838200" y="1825625"/>
            <a:ext cx="7191895" cy="4351338"/>
          </a:xfrm>
        </p:spPr>
        <p:txBody>
          <a:bodyPr vert="horz" lIns="91440" tIns="45720" rIns="91440" bIns="45720" rtlCol="0" anchor="t">
            <a:normAutofit/>
          </a:bodyPr>
          <a:lstStyle/>
          <a:p>
            <a:r>
              <a:rPr lang="en-US" sz="2000"/>
              <a:t>Regional bank focused on Midwest region</a:t>
            </a:r>
          </a:p>
          <a:p>
            <a:r>
              <a:rPr lang="en-US" sz="2000"/>
              <a:t>Delinquent loan losses comparatively high in past times</a:t>
            </a:r>
          </a:p>
          <a:p>
            <a:r>
              <a:rPr lang="en-US" sz="2000"/>
              <a:t>Comparatively higher deposit costs</a:t>
            </a:r>
          </a:p>
          <a:p>
            <a:r>
              <a:rPr lang="en-US" sz="2000"/>
              <a:t>Macroeconomic conditions could steer this regional bank in an unsatisfactory direction</a:t>
            </a:r>
          </a:p>
          <a:p>
            <a:r>
              <a:rPr lang="en-US" sz="2000"/>
              <a:t>Market volatility could prove to be disastrous for regional banks, and fee increases wouldn’t be able to compensate</a:t>
            </a:r>
          </a:p>
          <a:p>
            <a:endParaRPr lang="en-US" sz="2000"/>
          </a:p>
          <a:p>
            <a:endParaRPr lang="en-US"/>
          </a:p>
          <a:p>
            <a:endParaRPr lang="en-US"/>
          </a:p>
          <a:p>
            <a:endParaRPr lang="en-US"/>
          </a:p>
          <a:p>
            <a:endParaRPr lang="en-US"/>
          </a:p>
          <a:p>
            <a:endParaRPr lang="en-US"/>
          </a:p>
          <a:p>
            <a:endParaRPr lang="en-US"/>
          </a:p>
          <a:p>
            <a:endParaRPr lang="en-US"/>
          </a:p>
        </p:txBody>
      </p:sp>
      <p:pic>
        <p:nvPicPr>
          <p:cNvPr id="1026" name="Picture 2" descr="Huntington vector logo (.EPS) - LogoEPS.com">
            <a:extLst>
              <a:ext uri="{FF2B5EF4-FFF2-40B4-BE49-F238E27FC236}">
                <a16:creationId xmlns:a16="http://schemas.microsoft.com/office/drawing/2014/main" id="{3AC37D6F-6DDA-15A8-E465-1E48197E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869" y="0"/>
            <a:ext cx="2183809" cy="2183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A2D5C0B3-D76C-A5A3-C3C9-AC6AEC4C153D}"/>
              </a:ext>
            </a:extLst>
          </p:cNvPr>
          <p:cNvGraphicFramePr>
            <a:graphicFrameLocks noGrp="1"/>
          </p:cNvGraphicFramePr>
          <p:nvPr>
            <p:extLst>
              <p:ext uri="{D42A27DB-BD31-4B8C-83A1-F6EECF244321}">
                <p14:modId xmlns:p14="http://schemas.microsoft.com/office/powerpoint/2010/main" val="1586203689"/>
              </p:ext>
            </p:extLst>
          </p:nvPr>
        </p:nvGraphicFramePr>
        <p:xfrm>
          <a:off x="8411307" y="1822404"/>
          <a:ext cx="3401224" cy="2499360"/>
        </p:xfrm>
        <a:graphic>
          <a:graphicData uri="http://schemas.openxmlformats.org/drawingml/2006/table">
            <a:tbl>
              <a:tblPr firstRow="1" bandRow="1">
                <a:tableStyleId>{5C22544A-7EE6-4342-B048-85BDC9FD1C3A}</a:tableStyleId>
              </a:tblPr>
              <a:tblGrid>
                <a:gridCol w="1994452">
                  <a:extLst>
                    <a:ext uri="{9D8B030D-6E8A-4147-A177-3AD203B41FA5}">
                      <a16:colId xmlns:a16="http://schemas.microsoft.com/office/drawing/2014/main" val="1395294548"/>
                    </a:ext>
                  </a:extLst>
                </a:gridCol>
                <a:gridCol w="1406772">
                  <a:extLst>
                    <a:ext uri="{9D8B030D-6E8A-4147-A177-3AD203B41FA5}">
                      <a16:colId xmlns:a16="http://schemas.microsoft.com/office/drawing/2014/main" val="1910011946"/>
                    </a:ext>
                  </a:extLst>
                </a:gridCol>
              </a:tblGrid>
              <a:tr h="327673">
                <a:tc gridSpan="2">
                  <a:txBody>
                    <a:bodyPr/>
                    <a:lstStyle/>
                    <a:p>
                      <a:pPr algn="ctr"/>
                      <a:r>
                        <a:rPr lang="en-US"/>
                        <a:t>Company Profile </a:t>
                      </a:r>
                    </a:p>
                  </a:txBody>
                  <a:tcPr/>
                </a:tc>
                <a:tc hMerge="1">
                  <a:txBody>
                    <a:bodyPr/>
                    <a:lstStyle/>
                    <a:p>
                      <a:endParaRPr lang="en-US"/>
                    </a:p>
                  </a:txBody>
                  <a:tcPr/>
                </a:tc>
                <a:extLst>
                  <a:ext uri="{0D108BD9-81ED-4DB2-BD59-A6C34878D82A}">
                    <a16:rowId xmlns:a16="http://schemas.microsoft.com/office/drawing/2014/main" val="193094595"/>
                  </a:ext>
                </a:extLst>
              </a:tr>
              <a:tr h="274536">
                <a:tc>
                  <a:txBody>
                    <a:bodyPr/>
                    <a:lstStyle/>
                    <a:p>
                      <a:r>
                        <a:rPr lang="en-US" sz="1400"/>
                        <a:t>Market Cap (USD)</a:t>
                      </a:r>
                    </a:p>
                  </a:txBody>
                  <a:tcPr/>
                </a:tc>
                <a:tc>
                  <a:txBody>
                    <a:bodyPr/>
                    <a:lstStyle/>
                    <a:p>
                      <a:r>
                        <a:rPr lang="en-US" sz="1400"/>
                        <a:t>$18.75B</a:t>
                      </a:r>
                    </a:p>
                  </a:txBody>
                  <a:tcPr/>
                </a:tc>
                <a:extLst>
                  <a:ext uri="{0D108BD9-81ED-4DB2-BD59-A6C34878D82A}">
                    <a16:rowId xmlns:a16="http://schemas.microsoft.com/office/drawing/2014/main" val="2832692857"/>
                  </a:ext>
                </a:extLst>
              </a:tr>
              <a:tr h="274536">
                <a:tc>
                  <a:txBody>
                    <a:bodyPr/>
                    <a:lstStyle/>
                    <a:p>
                      <a:r>
                        <a:rPr lang="en-US" sz="1400"/>
                        <a:t>Shares Outstanding</a:t>
                      </a:r>
                    </a:p>
                  </a:txBody>
                  <a:tcPr/>
                </a:tc>
                <a:tc>
                  <a:txBody>
                    <a:bodyPr/>
                    <a:lstStyle/>
                    <a:p>
                      <a:r>
                        <a:rPr lang="en-US" sz="1400"/>
                        <a:t>1.46B</a:t>
                      </a:r>
                    </a:p>
                  </a:txBody>
                  <a:tcPr/>
                </a:tc>
                <a:extLst>
                  <a:ext uri="{0D108BD9-81ED-4DB2-BD59-A6C34878D82A}">
                    <a16:rowId xmlns:a16="http://schemas.microsoft.com/office/drawing/2014/main" val="4115876538"/>
                  </a:ext>
                </a:extLst>
              </a:tr>
              <a:tr h="274536">
                <a:tc>
                  <a:txBody>
                    <a:bodyPr/>
                    <a:lstStyle/>
                    <a:p>
                      <a:r>
                        <a:rPr lang="en-US" sz="1400"/>
                        <a:t>Float %</a:t>
                      </a:r>
                    </a:p>
                  </a:txBody>
                  <a:tcPr/>
                </a:tc>
                <a:tc>
                  <a:txBody>
                    <a:bodyPr/>
                    <a:lstStyle/>
                    <a:p>
                      <a:r>
                        <a:rPr lang="en-US" sz="1400"/>
                        <a:t>98.6%</a:t>
                      </a:r>
                    </a:p>
                  </a:txBody>
                  <a:tcPr/>
                </a:tc>
                <a:extLst>
                  <a:ext uri="{0D108BD9-81ED-4DB2-BD59-A6C34878D82A}">
                    <a16:rowId xmlns:a16="http://schemas.microsoft.com/office/drawing/2014/main" val="3038795356"/>
                  </a:ext>
                </a:extLst>
              </a:tr>
              <a:tr h="274536">
                <a:tc>
                  <a:txBody>
                    <a:bodyPr/>
                    <a:lstStyle/>
                    <a:p>
                      <a:r>
                        <a:rPr lang="en-US" sz="1400"/>
                        <a:t>52 week high</a:t>
                      </a:r>
                    </a:p>
                  </a:txBody>
                  <a:tcPr/>
                </a:tc>
                <a:tc>
                  <a:txBody>
                    <a:bodyPr/>
                    <a:lstStyle/>
                    <a:p>
                      <a:r>
                        <a:rPr lang="en-US" sz="1400"/>
                        <a:t>$18.45</a:t>
                      </a:r>
                    </a:p>
                  </a:txBody>
                  <a:tcPr/>
                </a:tc>
                <a:extLst>
                  <a:ext uri="{0D108BD9-81ED-4DB2-BD59-A6C34878D82A}">
                    <a16:rowId xmlns:a16="http://schemas.microsoft.com/office/drawing/2014/main" val="2177961209"/>
                  </a:ext>
                </a:extLst>
              </a:tr>
              <a:tr h="274536">
                <a:tc>
                  <a:txBody>
                    <a:bodyPr/>
                    <a:lstStyle/>
                    <a:p>
                      <a:r>
                        <a:rPr lang="en-US" sz="1400"/>
                        <a:t>52 week low</a:t>
                      </a:r>
                    </a:p>
                  </a:txBody>
                  <a:tcPr/>
                </a:tc>
                <a:tc>
                  <a:txBody>
                    <a:bodyPr/>
                    <a:lstStyle/>
                    <a:p>
                      <a:r>
                        <a:rPr lang="en-US" sz="1400"/>
                        <a:t>$11.91</a:t>
                      </a:r>
                    </a:p>
                  </a:txBody>
                  <a:tcPr/>
                </a:tc>
                <a:extLst>
                  <a:ext uri="{0D108BD9-81ED-4DB2-BD59-A6C34878D82A}">
                    <a16:rowId xmlns:a16="http://schemas.microsoft.com/office/drawing/2014/main" val="1259705301"/>
                  </a:ext>
                </a:extLst>
              </a:tr>
              <a:tr h="274536">
                <a:tc>
                  <a:txBody>
                    <a:bodyPr/>
                    <a:lstStyle/>
                    <a:p>
                      <a:r>
                        <a:rPr lang="en-US" sz="1400"/>
                        <a:t>Beta 5Y</a:t>
                      </a:r>
                    </a:p>
                  </a:txBody>
                  <a:tcPr/>
                </a:tc>
                <a:tc>
                  <a:txBody>
                    <a:bodyPr/>
                    <a:lstStyle/>
                    <a:p>
                      <a:r>
                        <a:rPr lang="en-US" sz="1400"/>
                        <a:t>0.92</a:t>
                      </a:r>
                    </a:p>
                  </a:txBody>
                  <a:tcPr/>
                </a:tc>
                <a:extLst>
                  <a:ext uri="{0D108BD9-81ED-4DB2-BD59-A6C34878D82A}">
                    <a16:rowId xmlns:a16="http://schemas.microsoft.com/office/drawing/2014/main" val="3340058734"/>
                  </a:ext>
                </a:extLst>
              </a:tr>
              <a:tr h="274536">
                <a:tc>
                  <a:txBody>
                    <a:bodyPr/>
                    <a:lstStyle/>
                    <a:p>
                      <a:r>
                        <a:rPr lang="en-US" sz="1400"/>
                        <a:t>Dividend Yield</a:t>
                      </a:r>
                    </a:p>
                  </a:txBody>
                  <a:tcPr/>
                </a:tc>
                <a:tc>
                  <a:txBody>
                    <a:bodyPr/>
                    <a:lstStyle/>
                    <a:p>
                      <a:r>
                        <a:rPr lang="en-US" sz="1400"/>
                        <a:t>4.92%</a:t>
                      </a:r>
                    </a:p>
                  </a:txBody>
                  <a:tcPr/>
                </a:tc>
                <a:extLst>
                  <a:ext uri="{0D108BD9-81ED-4DB2-BD59-A6C34878D82A}">
                    <a16:rowId xmlns:a16="http://schemas.microsoft.com/office/drawing/2014/main" val="1650551174"/>
                  </a:ext>
                </a:extLst>
              </a:tr>
            </a:tbl>
          </a:graphicData>
        </a:graphic>
      </p:graphicFrame>
    </p:spTree>
    <p:extLst>
      <p:ext uri="{BB962C8B-B14F-4D97-AF65-F5344CB8AC3E}">
        <p14:creationId xmlns:p14="http://schemas.microsoft.com/office/powerpoint/2010/main" val="290109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1105-4C12-06B3-490A-70E326E98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ED50F-42F5-E9D2-235C-88D403B31907}"/>
              </a:ext>
            </a:extLst>
          </p:cNvPr>
          <p:cNvSpPr>
            <a:spLocks noGrp="1"/>
          </p:cNvSpPr>
          <p:nvPr>
            <p:ph type="title"/>
          </p:nvPr>
        </p:nvSpPr>
        <p:spPr/>
        <p:txBody>
          <a:bodyPr/>
          <a:lstStyle/>
          <a:p>
            <a:r>
              <a:rPr lang="en-US">
                <a:solidFill>
                  <a:srgbClr val="C00000"/>
                </a:solidFill>
                <a:latin typeface="Calibri"/>
                <a:ea typeface="Calibri"/>
                <a:cs typeface="Calibri"/>
              </a:rPr>
              <a:t>Financial Analysis</a:t>
            </a:r>
            <a:endParaRPr lang="en-US">
              <a:solidFill>
                <a:srgbClr val="C00000"/>
              </a:solidFill>
            </a:endParaRPr>
          </a:p>
        </p:txBody>
      </p:sp>
      <p:sp>
        <p:nvSpPr>
          <p:cNvPr id="3" name="Content Placeholder 2">
            <a:extLst>
              <a:ext uri="{FF2B5EF4-FFF2-40B4-BE49-F238E27FC236}">
                <a16:creationId xmlns:a16="http://schemas.microsoft.com/office/drawing/2014/main" id="{D86B8A52-2460-D2F8-296B-B35379D46621}"/>
              </a:ext>
            </a:extLst>
          </p:cNvPr>
          <p:cNvSpPr>
            <a:spLocks noGrp="1"/>
          </p:cNvSpPr>
          <p:nvPr>
            <p:ph idx="1"/>
          </p:nvPr>
        </p:nvSpPr>
        <p:spPr>
          <a:xfrm>
            <a:off x="8670174" y="1499495"/>
            <a:ext cx="2768137" cy="4486274"/>
          </a:xfrm>
        </p:spPr>
        <p:txBody>
          <a:bodyPr vert="horz" lIns="91440" tIns="45720" rIns="91440" bIns="45720" rtlCol="0" anchor="t">
            <a:normAutofit/>
          </a:bodyPr>
          <a:lstStyle/>
          <a:p>
            <a:r>
              <a:rPr lang="en-US" sz="1600"/>
              <a:t>Good capital allocation, capital ratios, and comfortable balance sheet</a:t>
            </a:r>
          </a:p>
          <a:p>
            <a:pPr lvl="1"/>
            <a:r>
              <a:rPr lang="en-US" sz="1200"/>
              <a:t>ROE 11-13%</a:t>
            </a:r>
          </a:p>
          <a:p>
            <a:pPr lvl="1"/>
            <a:endParaRPr lang="en-US" sz="1200"/>
          </a:p>
          <a:p>
            <a:pPr lvl="1"/>
            <a:r>
              <a:rPr lang="en-US" sz="1200"/>
              <a:t>Current ratio &lt;1</a:t>
            </a:r>
          </a:p>
          <a:p>
            <a:r>
              <a:rPr lang="en-US" sz="1600"/>
              <a:t>3-5% revenue growth rate</a:t>
            </a:r>
            <a:endParaRPr lang="en-US" sz="1800"/>
          </a:p>
          <a:p>
            <a:r>
              <a:rPr lang="en-US" sz="1600"/>
              <a:t>Fee increases in place to boost fee revenue</a:t>
            </a:r>
          </a:p>
          <a:p>
            <a:endParaRPr lang="en-US" sz="2000"/>
          </a:p>
          <a:p>
            <a:endParaRPr lang="en-US"/>
          </a:p>
        </p:txBody>
      </p:sp>
      <p:pic>
        <p:nvPicPr>
          <p:cNvPr id="1026" name="Picture 2" descr="Huntington vector logo (.EPS) - LogoEPS.com">
            <a:extLst>
              <a:ext uri="{FF2B5EF4-FFF2-40B4-BE49-F238E27FC236}">
                <a16:creationId xmlns:a16="http://schemas.microsoft.com/office/drawing/2014/main" id="{92A9AD35-256F-4D38-A49A-BE962D385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869" y="182880"/>
            <a:ext cx="2183809" cy="2183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6765686-C1F9-2623-EAB9-27D7A72E165E}"/>
              </a:ext>
            </a:extLst>
          </p:cNvPr>
          <p:cNvPicPr>
            <a:picLocks noChangeAspect="1"/>
          </p:cNvPicPr>
          <p:nvPr/>
        </p:nvPicPr>
        <p:blipFill>
          <a:blip r:embed="rId4"/>
          <a:stretch>
            <a:fillRect/>
          </a:stretch>
        </p:blipFill>
        <p:spPr>
          <a:xfrm>
            <a:off x="838200" y="1499495"/>
            <a:ext cx="7438126" cy="3488141"/>
          </a:xfrm>
          <a:prstGeom prst="rect">
            <a:avLst/>
          </a:prstGeom>
        </p:spPr>
      </p:pic>
    </p:spTree>
    <p:extLst>
      <p:ext uri="{BB962C8B-B14F-4D97-AF65-F5344CB8AC3E}">
        <p14:creationId xmlns:p14="http://schemas.microsoft.com/office/powerpoint/2010/main" val="295857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9BC0-76B2-AA74-A5B7-035FB0B42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675EF-B507-BE80-13BF-F7E68D0BA19F}"/>
              </a:ext>
            </a:extLst>
          </p:cNvPr>
          <p:cNvSpPr>
            <a:spLocks noGrp="1"/>
          </p:cNvSpPr>
          <p:nvPr>
            <p:ph type="title"/>
          </p:nvPr>
        </p:nvSpPr>
        <p:spPr/>
        <p:txBody>
          <a:bodyPr/>
          <a:lstStyle/>
          <a:p>
            <a:r>
              <a:rPr lang="en-US">
                <a:solidFill>
                  <a:srgbClr val="C00000"/>
                </a:solidFill>
                <a:latin typeface="Calibri"/>
                <a:ea typeface="Calibri"/>
                <a:cs typeface="Calibri"/>
              </a:rPr>
              <a:t>Valuation</a:t>
            </a:r>
            <a:endParaRPr lang="en-US">
              <a:solidFill>
                <a:srgbClr val="C00000"/>
              </a:solidFill>
            </a:endParaRPr>
          </a:p>
        </p:txBody>
      </p:sp>
      <p:sp>
        <p:nvSpPr>
          <p:cNvPr id="3" name="Content Placeholder 2">
            <a:extLst>
              <a:ext uri="{FF2B5EF4-FFF2-40B4-BE49-F238E27FC236}">
                <a16:creationId xmlns:a16="http://schemas.microsoft.com/office/drawing/2014/main" id="{82B52425-9D1F-11CE-889B-B6CD92FD81D0}"/>
              </a:ext>
            </a:extLst>
          </p:cNvPr>
          <p:cNvSpPr>
            <a:spLocks noGrp="1"/>
          </p:cNvSpPr>
          <p:nvPr>
            <p:ph idx="1"/>
          </p:nvPr>
        </p:nvSpPr>
        <p:spPr>
          <a:xfrm>
            <a:off x="838200" y="1820487"/>
            <a:ext cx="6075590" cy="3662692"/>
          </a:xfrm>
        </p:spPr>
        <p:txBody>
          <a:bodyPr vert="horz" lIns="91440" tIns="45720" rIns="91440" bIns="45720" rtlCol="0" anchor="t">
            <a:normAutofit/>
          </a:bodyPr>
          <a:lstStyle/>
          <a:p>
            <a:r>
              <a:rPr lang="en-US"/>
              <a:t>DCF implies $13.88, consensus at $14.90</a:t>
            </a:r>
          </a:p>
          <a:p>
            <a:r>
              <a:rPr lang="en-US"/>
              <a:t>P/E of 10.33, in line with regional and national banks</a:t>
            </a:r>
          </a:p>
          <a:p>
            <a:endParaRPr lang="en-US"/>
          </a:p>
        </p:txBody>
      </p:sp>
      <p:pic>
        <p:nvPicPr>
          <p:cNvPr id="1026" name="Picture 2" descr="Huntington vector logo (.EPS) - LogoEPS.com">
            <a:extLst>
              <a:ext uri="{FF2B5EF4-FFF2-40B4-BE49-F238E27FC236}">
                <a16:creationId xmlns:a16="http://schemas.microsoft.com/office/drawing/2014/main" id="{B2D67FBE-9492-5DE4-5870-74D8F7163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869" y="0"/>
            <a:ext cx="2183809" cy="2183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265C6C-F99A-8B85-B1AA-4E2B93C5A6F8}"/>
              </a:ext>
            </a:extLst>
          </p:cNvPr>
          <p:cNvSpPr txBox="1"/>
          <p:nvPr/>
        </p:nvSpPr>
        <p:spPr>
          <a:xfrm>
            <a:off x="7083912" y="4784034"/>
            <a:ext cx="465453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Recommendation: SELL</a:t>
            </a:r>
            <a:endParaRPr lang="en-US"/>
          </a:p>
        </p:txBody>
      </p:sp>
      <p:pic>
        <p:nvPicPr>
          <p:cNvPr id="8" name="Picture 7">
            <a:extLst>
              <a:ext uri="{FF2B5EF4-FFF2-40B4-BE49-F238E27FC236}">
                <a16:creationId xmlns:a16="http://schemas.microsoft.com/office/drawing/2014/main" id="{9DFCA3A0-9815-E9E9-8091-819261FA3784}"/>
              </a:ext>
            </a:extLst>
          </p:cNvPr>
          <p:cNvPicPr>
            <a:picLocks noChangeAspect="1"/>
          </p:cNvPicPr>
          <p:nvPr/>
        </p:nvPicPr>
        <p:blipFill>
          <a:blip r:embed="rId4"/>
          <a:stretch>
            <a:fillRect/>
          </a:stretch>
        </p:blipFill>
        <p:spPr>
          <a:xfrm>
            <a:off x="8120004" y="1848630"/>
            <a:ext cx="6863831" cy="597385"/>
          </a:xfrm>
          <a:prstGeom prst="rect">
            <a:avLst/>
          </a:prstGeom>
        </p:spPr>
      </p:pic>
      <p:graphicFrame>
        <p:nvGraphicFramePr>
          <p:cNvPr id="9" name="Table 8">
            <a:extLst>
              <a:ext uri="{FF2B5EF4-FFF2-40B4-BE49-F238E27FC236}">
                <a16:creationId xmlns:a16="http://schemas.microsoft.com/office/drawing/2014/main" id="{B4B319C5-6519-5FFB-86B1-842174E31596}"/>
              </a:ext>
            </a:extLst>
          </p:cNvPr>
          <p:cNvGraphicFramePr>
            <a:graphicFrameLocks noGrp="1"/>
          </p:cNvGraphicFramePr>
          <p:nvPr>
            <p:extLst>
              <p:ext uri="{D42A27DB-BD31-4B8C-83A1-F6EECF244321}">
                <p14:modId xmlns:p14="http://schemas.microsoft.com/office/powerpoint/2010/main" val="2301814225"/>
              </p:ext>
            </p:extLst>
          </p:nvPr>
        </p:nvGraphicFramePr>
        <p:xfrm>
          <a:off x="7083912" y="3847777"/>
          <a:ext cx="4654539" cy="731520"/>
        </p:xfrm>
        <a:graphic>
          <a:graphicData uri="http://schemas.openxmlformats.org/drawingml/2006/table">
            <a:tbl>
              <a:tblPr firstRow="1" bandRow="1">
                <a:tableStyleId>{5C22544A-7EE6-4342-B048-85BDC9FD1C3A}</a:tableStyleId>
              </a:tblPr>
              <a:tblGrid>
                <a:gridCol w="2746841">
                  <a:extLst>
                    <a:ext uri="{9D8B030D-6E8A-4147-A177-3AD203B41FA5}">
                      <a16:colId xmlns:a16="http://schemas.microsoft.com/office/drawing/2014/main" val="566282472"/>
                    </a:ext>
                  </a:extLst>
                </a:gridCol>
                <a:gridCol w="1907698">
                  <a:extLst>
                    <a:ext uri="{9D8B030D-6E8A-4147-A177-3AD203B41FA5}">
                      <a16:colId xmlns:a16="http://schemas.microsoft.com/office/drawing/2014/main" val="3731335863"/>
                    </a:ext>
                  </a:extLst>
                </a:gridCol>
              </a:tblGrid>
              <a:tr h="355323">
                <a:tc>
                  <a:txBody>
                    <a:bodyPr/>
                    <a:lstStyle/>
                    <a:p>
                      <a:r>
                        <a:rPr lang="en-US"/>
                        <a:t>Discount Rate (WACC)</a:t>
                      </a:r>
                    </a:p>
                  </a:txBody>
                  <a:tcPr/>
                </a:tc>
                <a:tc>
                  <a:txBody>
                    <a:bodyPr/>
                    <a:lstStyle/>
                    <a:p>
                      <a:r>
                        <a:rPr lang="en-US"/>
                        <a:t>10.0%</a:t>
                      </a:r>
                    </a:p>
                  </a:txBody>
                  <a:tcPr/>
                </a:tc>
                <a:extLst>
                  <a:ext uri="{0D108BD9-81ED-4DB2-BD59-A6C34878D82A}">
                    <a16:rowId xmlns:a16="http://schemas.microsoft.com/office/drawing/2014/main" val="243488443"/>
                  </a:ext>
                </a:extLst>
              </a:tr>
              <a:tr h="355323">
                <a:tc>
                  <a:txBody>
                    <a:bodyPr/>
                    <a:lstStyle/>
                    <a:p>
                      <a:pPr marL="0" algn="l" defTabSz="914400" rtl="0" eaLnBrk="1" latinLnBrk="0" hangingPunct="1"/>
                      <a:r>
                        <a:rPr lang="en-US" sz="1800" b="1" kern="1200">
                          <a:solidFill>
                            <a:schemeClr val="lt1"/>
                          </a:solidFill>
                          <a:latin typeface="+mn-lt"/>
                          <a:ea typeface="+mn-ea"/>
                          <a:cs typeface="+mn-cs"/>
                        </a:rPr>
                        <a:t>FCF Growth Rate</a:t>
                      </a:r>
                    </a:p>
                  </a:txBody>
                  <a:tcPr>
                    <a:solidFill>
                      <a:schemeClr val="accent1"/>
                    </a:solidFill>
                  </a:tcPr>
                </a:tc>
                <a:tc>
                  <a:txBody>
                    <a:bodyPr/>
                    <a:lstStyle/>
                    <a:p>
                      <a:pPr marL="0" algn="l" defTabSz="914400" rtl="0" eaLnBrk="1" latinLnBrk="0" hangingPunct="1"/>
                      <a:r>
                        <a:rPr lang="en-US" sz="1800" b="1" kern="1200">
                          <a:solidFill>
                            <a:schemeClr val="lt1"/>
                          </a:solidFill>
                          <a:latin typeface="+mn-lt"/>
                          <a:ea typeface="+mn-ea"/>
                          <a:cs typeface="+mn-cs"/>
                        </a:rPr>
                        <a:t>2.0%</a:t>
                      </a:r>
                    </a:p>
                  </a:txBody>
                  <a:tcPr>
                    <a:solidFill>
                      <a:schemeClr val="accent1"/>
                    </a:solidFill>
                  </a:tcPr>
                </a:tc>
                <a:extLst>
                  <a:ext uri="{0D108BD9-81ED-4DB2-BD59-A6C34878D82A}">
                    <a16:rowId xmlns:a16="http://schemas.microsoft.com/office/drawing/2014/main" val="2642908112"/>
                  </a:ext>
                </a:extLst>
              </a:tr>
            </a:tbl>
          </a:graphicData>
        </a:graphic>
      </p:graphicFrame>
    </p:spTree>
    <p:extLst>
      <p:ext uri="{BB962C8B-B14F-4D97-AF65-F5344CB8AC3E}">
        <p14:creationId xmlns:p14="http://schemas.microsoft.com/office/powerpoint/2010/main" val="358314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4B19FFD-6D4F-3F41-ADDA-800EAE2B03A3}" vid="{112E0D8F-A84F-5740-BA48-4C4088AC0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2016</Words>
  <Application>Microsoft Macintosh PowerPoint</Application>
  <PresentationFormat>Widescreen</PresentationFormat>
  <Paragraphs>407</Paragraphs>
  <Slides>34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Calibri</vt:lpstr>
      <vt:lpstr>Courier New</vt:lpstr>
      <vt:lpstr>Wingdings</vt:lpstr>
      <vt:lpstr>Office Theme</vt:lpstr>
      <vt:lpstr>Financials Sector</vt:lpstr>
      <vt:lpstr>Sector Weight &amp; Returns</vt:lpstr>
      <vt:lpstr>Sector Overview</vt:lpstr>
      <vt:lpstr>Macro Outlook and Risks</vt:lpstr>
      <vt:lpstr>PowerPoint Presentation</vt:lpstr>
      <vt:lpstr>Business Strategy &amp; Execution </vt:lpstr>
      <vt:lpstr>Overview</vt:lpstr>
      <vt:lpstr>Financial Analysis</vt:lpstr>
      <vt:lpstr>Valuation</vt:lpstr>
      <vt:lpstr>Overview</vt:lpstr>
      <vt:lpstr>Financial Analysis</vt:lpstr>
      <vt:lpstr>Valuation</vt:lpstr>
      <vt:lpstr>Growth Drivers</vt:lpstr>
      <vt:lpstr>Competitive Positioning</vt:lpstr>
      <vt:lpstr>Financial Analysis</vt:lpstr>
      <vt:lpstr>Valuation</vt:lpstr>
      <vt:lpstr>Growth Drivers</vt:lpstr>
      <vt:lpstr>Financial Analysis</vt:lpstr>
      <vt:lpstr>Valuation</vt:lpstr>
      <vt:lpstr>Visa (BUY/HOLD)</vt:lpstr>
      <vt:lpstr>Financial Analysis</vt:lpstr>
      <vt:lpstr>Merits and Risks</vt:lpstr>
      <vt:lpstr>Valuation</vt:lpstr>
      <vt:lpstr>Growth Drivers</vt:lpstr>
      <vt:lpstr>Financial Analysis</vt:lpstr>
      <vt:lpstr>Valuation </vt:lpstr>
      <vt:lpstr>PowerPoint Presentation</vt:lpstr>
      <vt:lpstr>Appendix – PayPal DCF</vt:lpstr>
      <vt:lpstr>Appendix – JPM DCF</vt:lpstr>
      <vt:lpstr>Appendix – Visa DCF</vt:lpstr>
      <vt:lpstr>Appendix – GPN DCF</vt:lpstr>
      <vt:lpstr>Appendix - BAC DCF</vt:lpstr>
      <vt:lpstr>Appendix – HBAN DCF</vt:lpstr>
      <vt:lpstr>Appendix – MKTX DCF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Pendyala, Ram</dc:creator>
  <cp:lastModifiedBy>Pendyala, Ram</cp:lastModifiedBy>
  <cp:revision>27</cp:revision>
  <dcterms:created xsi:type="dcterms:W3CDTF">2025-04-03T00:48:20Z</dcterms:created>
  <dcterms:modified xsi:type="dcterms:W3CDTF">2025-04-08T22:56:40Z</dcterms:modified>
</cp:coreProperties>
</file>