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18" r:id="rId5"/>
    <p:sldId id="329" r:id="rId6"/>
    <p:sldId id="349" r:id="rId7"/>
    <p:sldId id="345" r:id="rId8"/>
    <p:sldId id="341" r:id="rId9"/>
    <p:sldId id="342" r:id="rId10"/>
    <p:sldId id="337" r:id="rId11"/>
    <p:sldId id="346" r:id="rId12"/>
    <p:sldId id="347" r:id="rId13"/>
    <p:sldId id="350" r:id="rId14"/>
    <p:sldId id="353" r:id="rId15"/>
    <p:sldId id="351" r:id="rId16"/>
    <p:sldId id="359" r:id="rId17"/>
    <p:sldId id="348" r:id="rId18"/>
    <p:sldId id="360" r:id="rId19"/>
    <p:sldId id="355" r:id="rId20"/>
    <p:sldId id="358" r:id="rId21"/>
    <p:sldId id="354" r:id="rId22"/>
    <p:sldId id="356" r:id="rId23"/>
    <p:sldId id="267" r:id="rId24"/>
    <p:sldId id="268" r:id="rId25"/>
    <p:sldId id="269" r:id="rId26"/>
    <p:sldId id="270" r:id="rId27"/>
    <p:sldId id="271" r:id="rId28"/>
    <p:sldId id="272" r:id="rId29"/>
    <p:sldId id="339" r:id="rId30"/>
  </p:sldIdLst>
  <p:sldSz cx="12188825"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6DEC-BE02-F2EB-6944-F0A9307F44EF}" v="736" dt="2025-03-04T02:33:40.322"/>
    <p1510:client id="{114D49D9-5C02-B4A3-3AE9-7530EC4D6E18}" v="4" dt="2025-03-04T19:28:50.899"/>
    <p1510:client id="{17CDC30C-5332-02AC-01AD-5222AFAE9B3E}" v="1257" dt="2025-03-04T23:23:02.586"/>
    <p1510:client id="{37D3BFDC-13E7-569A-2A74-20609FD7EADA}" v="130" dt="2025-03-04T23:16:29.228"/>
    <p1510:client id="{4E213BE1-7169-4393-8705-FD05C7DB54E0}" v="162" dt="2025-03-03T23:34:00.281"/>
    <p1510:client id="{5A4480AB-321E-07BD-F50B-73A85A7F598D}" v="60" dt="2025-03-04T02:45:44.912"/>
    <p1510:client id="{6DDE7CEE-0B44-68F5-D77C-5004B673A4C3}" v="10" dt="2025-03-03T22:03:15.451"/>
    <p1510:client id="{7D1F81FA-D0C1-C6AF-FA9E-816C9FCB82F5}" v="137" dt="2025-03-04T23:23:52.591"/>
    <p1510:client id="{94E3075A-0DCF-7791-D10A-6A9991CAA8DD}" v="1418" dt="2025-03-04T02:32:07.707"/>
    <p1510:client id="{ADC31E20-CC80-11D8-5A7C-2AB8EF36879E}" v="353" dt="2025-03-04T23:23:33.413"/>
    <p1510:client id="{CA951BBA-EB80-4F8D-C723-45D4308A6657}" v="116" dt="2025-03-03T20:25:00.833"/>
    <p1510:client id="{EEF18D26-29C1-3FA4-80BD-184EA7155577}" v="2766" dt="2025-03-04T01:59:38.794"/>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3/4/2025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3/4/2025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41994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The financial sector is the backbone of the economy, making up about 13% of the S&amp;P 500. It’s not just about banks, this sector spans insurance, real estate investment trusts (REITs), and asset management firms, all of which play a massive role in the movement of money. The biggest players include JPMorgan, Bank of America, Wells Fargo, and BlackRock, powerhouses that control trillions in assets.</a:t>
            </a:r>
            <a:endParaRPr lang="en-US"/>
          </a:p>
          <a:p>
            <a:r>
              <a:rPr lang="en-US" i="1"/>
              <a:t>So far this year, financials have held up better than tech but haven’t quite kept pace with energy. However, in the last quarter, concerns over interest rates and inflation have caused some turbulence. This sector thrives when the economy is strong, but when uncertainty creeps in, volatility follows.</a:t>
            </a:r>
            <a:endParaRPr lang="en-US"/>
          </a:p>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373734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So, should we be overweight or underweight financials? Right now, I’d say overweight. Banks and insurers are in a strong position as interest rates stabilize, and demand for financial services remains solid.</a:t>
            </a:r>
            <a:endParaRPr lang="en-US"/>
          </a:p>
          <a:p>
            <a:r>
              <a:rPr lang="en-US" i="1"/>
              <a:t>The biggest risks? If we hit a recession, credit risks rise, and banks might struggle with loan defaults. Plus, if the Fed surprises us with rate changes, we could see unexpected volatility.</a:t>
            </a:r>
            <a:endParaRPr lang="en-US"/>
          </a:p>
          <a:p>
            <a:r>
              <a:rPr lang="en-US" i="1"/>
              <a:t>Within financials, I’d go overweight on banks, asset managers, and insurers, these firms thrive in a stable rate environment. On the other hand, I’d underweight REITs and fintech stocks since higher borrowing costs hit them hard. Traditional finance is proving resilient, while some of the newer, digital players are facing challenges.</a:t>
            </a:r>
            <a:endParaRPr lang="en-US"/>
          </a:p>
          <a:p>
            <a:r>
              <a:rPr lang="en-US" i="1"/>
              <a:t>So, overall financials are a strong bet, but we need to be selective on which industries to back!</a:t>
            </a:r>
            <a:endParaRPr lang="en-US"/>
          </a:p>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354295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E</a:t>
            </a:r>
            <a:r>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3F41C87-7AD9-4845-A077-840E4A0F3F06}" type="datetimeFigureOut">
              <a:rPr lang="en-US"/>
              <a:t>3/4/2025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3F41C87-7AD9-4845-A077-840E4A0F3F06}" type="datetimeFigureOut">
              <a:rPr lang="en-US"/>
              <a:t>3/4/2025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3F41C87-7AD9-4845-A077-840E4A0F3F06}" type="datetimeFigureOut">
              <a:rPr lang="en-US"/>
              <a:t>3/4/2025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03F41C87-7AD9-4845-A077-840E4A0F3F06}" type="datetimeFigureOut">
              <a:rPr lang="en-US"/>
              <a:t>3/4/2025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3F41C87-7AD9-4845-A077-840E4A0F3F06}" type="datetimeFigureOut">
              <a:rPr lang="en-US"/>
              <a:t>3/4/2025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03F41C87-7AD9-4845-A077-840E4A0F3F06}" type="datetimeFigureOut">
              <a:rPr lang="en-US"/>
              <a:t>3/4/2025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03F41C87-7AD9-4845-A077-840E4A0F3F06}" type="datetimeFigureOut">
              <a:rPr lang="en-US"/>
              <a:t>3/4/2025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03F41C87-7AD9-4845-A077-840E4A0F3F06}" type="datetimeFigureOut">
              <a:rPr lang="en-US"/>
              <a:t>3/4/2025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3F41C87-7AD9-4845-A077-840E4A0F3F06}" type="datetimeFigureOut">
              <a:rPr lang="en-US"/>
              <a:t>3/4/2025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3/4/2025</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a:t>Financials</a:t>
            </a:r>
          </a:p>
        </p:txBody>
      </p:sp>
      <p:sp>
        <p:nvSpPr>
          <p:cNvPr id="3" name="Subtitle 2"/>
          <p:cNvSpPr>
            <a:spLocks noGrp="1"/>
          </p:cNvSpPr>
          <p:nvPr>
            <p:ph type="subTitle" idx="1"/>
          </p:nvPr>
        </p:nvSpPr>
        <p:spPr>
          <a:xfrm>
            <a:off x="1520825" y="4898572"/>
            <a:ext cx="5945187" cy="1807028"/>
          </a:xfrm>
        </p:spPr>
        <p:txBody>
          <a:bodyPr vert="horz" lIns="91440" tIns="45720" rIns="91440" bIns="45720" rtlCol="0" anchor="t">
            <a:noAutofit/>
          </a:bodyPr>
          <a:lstStyle/>
          <a:p>
            <a:r>
              <a:rPr lang="en-US" sz="1400"/>
              <a:t>By Animesh, Youssef, Prasun, Ram and Vishal </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3F11-4327-201C-6234-0164376AA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7199E-E31D-AEC1-489C-E401515B9E27}"/>
              </a:ext>
            </a:extLst>
          </p:cNvPr>
          <p:cNvSpPr>
            <a:spLocks noGrp="1"/>
          </p:cNvSpPr>
          <p:nvPr>
            <p:ph type="title"/>
          </p:nvPr>
        </p:nvSpPr>
        <p:spPr/>
        <p:txBody>
          <a:bodyPr/>
          <a:lstStyle/>
          <a:p>
            <a:r>
              <a:rPr lang="en-US">
                <a:ea typeface="Cambria"/>
              </a:rPr>
              <a:t>New Home Sales </a:t>
            </a:r>
            <a:endParaRPr lang="en-US"/>
          </a:p>
        </p:txBody>
      </p:sp>
      <p:pic>
        <p:nvPicPr>
          <p:cNvPr id="5" name="Content Placeholder 4" descr="A graph showing a number of sales&#10;&#10;AI-generated content may be incorrect.">
            <a:extLst>
              <a:ext uri="{FF2B5EF4-FFF2-40B4-BE49-F238E27FC236}">
                <a16:creationId xmlns:a16="http://schemas.microsoft.com/office/drawing/2014/main" id="{6D7E9355-19D9-BFE1-0730-7D06FC6C3E0F}"/>
              </a:ext>
            </a:extLst>
          </p:cNvPr>
          <p:cNvPicPr>
            <a:picLocks noGrp="1" noChangeAspect="1"/>
          </p:cNvPicPr>
          <p:nvPr>
            <p:ph idx="1"/>
          </p:nvPr>
        </p:nvPicPr>
        <p:blipFill>
          <a:blip r:embed="rId2"/>
          <a:stretch>
            <a:fillRect/>
          </a:stretch>
        </p:blipFill>
        <p:spPr>
          <a:xfrm>
            <a:off x="5523743" y="1892442"/>
            <a:ext cx="6442326" cy="3548771"/>
          </a:xfrm>
        </p:spPr>
      </p:pic>
      <p:sp>
        <p:nvSpPr>
          <p:cNvPr id="9" name="Content Placeholder 2">
            <a:extLst>
              <a:ext uri="{FF2B5EF4-FFF2-40B4-BE49-F238E27FC236}">
                <a16:creationId xmlns:a16="http://schemas.microsoft.com/office/drawing/2014/main" id="{A6D76303-5E12-DBC2-60D3-72AD5965010E}"/>
              </a:ext>
            </a:extLst>
          </p:cNvPr>
          <p:cNvSpPr txBox="1">
            <a:spLocks/>
          </p:cNvSpPr>
          <p:nvPr/>
        </p:nvSpPr>
        <p:spPr>
          <a:xfrm>
            <a:off x="1522413" y="1922029"/>
            <a:ext cx="3989815" cy="4246996"/>
          </a:xfrm>
          <a:prstGeom prst="rect">
            <a:avLst/>
          </a:prstGeom>
        </p:spPr>
        <p:txBody>
          <a:bodyPr vert="horz" lIns="91440" tIns="45720" rIns="91440" bIns="45720"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223520" indent="-223520">
              <a:lnSpc>
                <a:spcPct val="130000"/>
              </a:lnSpc>
              <a:spcBef>
                <a:spcPts val="1000"/>
              </a:spcBef>
            </a:pPr>
            <a:endParaRPr lang="en-US" sz="1800">
              <a:latin typeface="Trade Gothic Next Light"/>
            </a:endParaRPr>
          </a:p>
        </p:txBody>
      </p:sp>
      <p:sp>
        <p:nvSpPr>
          <p:cNvPr id="11" name="Content Placeholder 2">
            <a:extLst>
              <a:ext uri="{FF2B5EF4-FFF2-40B4-BE49-F238E27FC236}">
                <a16:creationId xmlns:a16="http://schemas.microsoft.com/office/drawing/2014/main" id="{A03C544E-AF27-E827-1280-3BA7ECAA7048}"/>
              </a:ext>
            </a:extLst>
          </p:cNvPr>
          <p:cNvSpPr txBox="1">
            <a:spLocks/>
          </p:cNvSpPr>
          <p:nvPr/>
        </p:nvSpPr>
        <p:spPr>
          <a:xfrm>
            <a:off x="1522413" y="1939781"/>
            <a:ext cx="4007565" cy="4229244"/>
          </a:xfrm>
          <a:prstGeom prst="rect">
            <a:avLst/>
          </a:prstGeom>
        </p:spPr>
        <p:txBody>
          <a:bodyPr vert="horz" lIns="91440" tIns="45720" rIns="91440" bIns="45720"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223520" indent="-223520">
              <a:lnSpc>
                <a:spcPct val="130000"/>
              </a:lnSpc>
              <a:spcBef>
                <a:spcPts val="1000"/>
              </a:spcBef>
              <a:buClr>
                <a:srgbClr val="454545"/>
              </a:buClr>
            </a:pPr>
            <a:r>
              <a:rPr lang="en-US" sz="1800">
                <a:latin typeface="Cambria"/>
                <a:ea typeface="Cambria"/>
              </a:rPr>
              <a:t>Housing prices is major driver of inflation </a:t>
            </a:r>
          </a:p>
          <a:p>
            <a:pPr marL="223520" indent="-223520">
              <a:lnSpc>
                <a:spcPct val="130000"/>
              </a:lnSpc>
              <a:spcBef>
                <a:spcPts val="1000"/>
              </a:spcBef>
              <a:buClr>
                <a:srgbClr val="454545"/>
              </a:buClr>
            </a:pPr>
            <a:r>
              <a:rPr lang="en-US" sz="1800">
                <a:latin typeface="Cambria"/>
                <a:ea typeface="Cambria"/>
              </a:rPr>
              <a:t>New Home sales have declined in value significantly since 2021 as average home prices have reached all-time highs </a:t>
            </a:r>
          </a:p>
          <a:p>
            <a:pPr marL="223520" indent="-223520">
              <a:lnSpc>
                <a:spcPct val="130000"/>
              </a:lnSpc>
              <a:spcBef>
                <a:spcPts val="1000"/>
              </a:spcBef>
              <a:buClr>
                <a:srgbClr val="454545"/>
              </a:buClr>
            </a:pPr>
            <a:endParaRPr lang="en-US" sz="1800">
              <a:latin typeface="Cambria"/>
              <a:ea typeface="Cambria"/>
            </a:endParaRPr>
          </a:p>
        </p:txBody>
      </p:sp>
    </p:spTree>
    <p:extLst>
      <p:ext uri="{BB962C8B-B14F-4D97-AF65-F5344CB8AC3E}">
        <p14:creationId xmlns:p14="http://schemas.microsoft.com/office/powerpoint/2010/main" val="34958011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C571-6630-0E8F-5F93-F3068E940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7B616-F5A6-FCB3-8EEF-7C7CF7F467DA}"/>
              </a:ext>
            </a:extLst>
          </p:cNvPr>
          <p:cNvSpPr>
            <a:spLocks noGrp="1"/>
          </p:cNvSpPr>
          <p:nvPr>
            <p:ph type="title"/>
          </p:nvPr>
        </p:nvSpPr>
        <p:spPr/>
        <p:txBody>
          <a:bodyPr/>
          <a:lstStyle/>
          <a:p>
            <a:r>
              <a:rPr lang="en-US">
                <a:ea typeface="Cambria"/>
              </a:rPr>
              <a:t>Consumer Spending</a:t>
            </a:r>
            <a:endParaRPr lang="en-US"/>
          </a:p>
        </p:txBody>
      </p:sp>
      <p:pic>
        <p:nvPicPr>
          <p:cNvPr id="6" name="Content Placeholder 5" descr="A graph showing the growth of a company&#10;&#10;AI-generated content may be incorrect.">
            <a:extLst>
              <a:ext uri="{FF2B5EF4-FFF2-40B4-BE49-F238E27FC236}">
                <a16:creationId xmlns:a16="http://schemas.microsoft.com/office/drawing/2014/main" id="{A371A841-8990-A926-31DD-649472F30D50}"/>
              </a:ext>
            </a:extLst>
          </p:cNvPr>
          <p:cNvPicPr>
            <a:picLocks noGrp="1" noChangeAspect="1"/>
          </p:cNvPicPr>
          <p:nvPr>
            <p:ph idx="1"/>
          </p:nvPr>
        </p:nvPicPr>
        <p:blipFill>
          <a:blip r:embed="rId2"/>
          <a:stretch>
            <a:fillRect/>
          </a:stretch>
        </p:blipFill>
        <p:spPr>
          <a:xfrm>
            <a:off x="1699003" y="3042728"/>
            <a:ext cx="9829359" cy="3431439"/>
          </a:xfrm>
        </p:spPr>
      </p:pic>
      <p:sp>
        <p:nvSpPr>
          <p:cNvPr id="8" name="Content Placeholder 5">
            <a:extLst>
              <a:ext uri="{FF2B5EF4-FFF2-40B4-BE49-F238E27FC236}">
                <a16:creationId xmlns:a16="http://schemas.microsoft.com/office/drawing/2014/main" id="{F33D2250-F96E-CBD0-19C7-2923DACA7E97}"/>
              </a:ext>
            </a:extLst>
          </p:cNvPr>
          <p:cNvSpPr txBox="1">
            <a:spLocks/>
          </p:cNvSpPr>
          <p:nvPr/>
        </p:nvSpPr>
        <p:spPr>
          <a:xfrm>
            <a:off x="1522413" y="1981200"/>
            <a:ext cx="9817966" cy="4187825"/>
          </a:xfrm>
          <a:prstGeom prst="rect">
            <a:avLst/>
          </a:prstGeom>
        </p:spPr>
        <p:txBody>
          <a:bodyPr vert="horz" lIns="91440" tIns="45720" rIns="91440" bIns="45720"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buNone/>
            </a:pPr>
            <a:r>
              <a:rPr lang="en-US" sz="2100">
                <a:solidFill>
                  <a:srgbClr val="000000"/>
                </a:solidFill>
                <a:ea typeface="Cambria"/>
              </a:rPr>
              <a:t>Consumer loans at all time high as inflation and interest rates remain high and wage growth has not kept up. </a:t>
            </a:r>
          </a:p>
        </p:txBody>
      </p:sp>
    </p:spTree>
    <p:extLst>
      <p:ext uri="{BB962C8B-B14F-4D97-AF65-F5344CB8AC3E}">
        <p14:creationId xmlns:p14="http://schemas.microsoft.com/office/powerpoint/2010/main" val="186879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26EA5-8392-762F-0700-19CBF9901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49B34-3967-F4DC-70F7-DA51A7262FE2}"/>
              </a:ext>
            </a:extLst>
          </p:cNvPr>
          <p:cNvSpPr>
            <a:spLocks noGrp="1"/>
          </p:cNvSpPr>
          <p:nvPr>
            <p:ph type="title"/>
          </p:nvPr>
        </p:nvSpPr>
        <p:spPr/>
        <p:txBody>
          <a:bodyPr/>
          <a:lstStyle/>
          <a:p>
            <a:r>
              <a:rPr lang="en-US">
                <a:ea typeface="Cambria"/>
              </a:rPr>
              <a:t>Outlook for 2025/26</a:t>
            </a:r>
            <a:endParaRPr lang="en-US"/>
          </a:p>
        </p:txBody>
      </p:sp>
      <p:sp>
        <p:nvSpPr>
          <p:cNvPr id="4" name="Content Placeholder 3">
            <a:extLst>
              <a:ext uri="{FF2B5EF4-FFF2-40B4-BE49-F238E27FC236}">
                <a16:creationId xmlns:a16="http://schemas.microsoft.com/office/drawing/2014/main" id="{DD3C0D04-2247-AE1D-294F-8DE3BD5DEA3E}"/>
              </a:ext>
            </a:extLst>
          </p:cNvPr>
          <p:cNvSpPr>
            <a:spLocks noGrp="1"/>
          </p:cNvSpPr>
          <p:nvPr>
            <p:ph idx="1"/>
          </p:nvPr>
        </p:nvSpPr>
        <p:spPr>
          <a:xfrm>
            <a:off x="1522413" y="1951615"/>
            <a:ext cx="4770846" cy="4205576"/>
          </a:xfrm>
        </p:spPr>
        <p:txBody>
          <a:bodyPr vert="horz" lIns="91440" tIns="45720" rIns="91440" bIns="45720" rtlCol="0" anchor="t">
            <a:normAutofit/>
          </a:bodyPr>
          <a:lstStyle/>
          <a:p>
            <a:pPr marL="223520" indent="-223520"/>
            <a:r>
              <a:rPr lang="en-US">
                <a:ea typeface="Cambria"/>
              </a:rPr>
              <a:t>Only one rate cut expected this year of around 50 bps </a:t>
            </a:r>
          </a:p>
          <a:p>
            <a:pPr marL="223520" indent="-223520">
              <a:buClr>
                <a:srgbClr val="454545"/>
              </a:buClr>
            </a:pPr>
            <a:r>
              <a:rPr lang="en-US">
                <a:ea typeface="Cambria"/>
              </a:rPr>
              <a:t>Tariff hikes will impact inflation </a:t>
            </a:r>
          </a:p>
          <a:p>
            <a:pPr marL="223520" indent="-223520">
              <a:buClr>
                <a:srgbClr val="454545"/>
              </a:buClr>
            </a:pPr>
            <a:r>
              <a:rPr lang="en-US">
                <a:ea typeface="Cambria"/>
              </a:rPr>
              <a:t>Mortage rates not expected to drop in the near future (to remain above 6%) </a:t>
            </a:r>
          </a:p>
          <a:p>
            <a:pPr marL="223520" indent="-223520">
              <a:buClr>
                <a:srgbClr val="454545"/>
              </a:buClr>
            </a:pPr>
            <a:r>
              <a:rPr lang="en-US">
                <a:ea typeface="Cambria"/>
              </a:rPr>
              <a:t>Lower corporate tax rates expected under current administration</a:t>
            </a:r>
          </a:p>
        </p:txBody>
      </p:sp>
      <p:pic>
        <p:nvPicPr>
          <p:cNvPr id="3" name="Picture 2">
            <a:extLst>
              <a:ext uri="{FF2B5EF4-FFF2-40B4-BE49-F238E27FC236}">
                <a16:creationId xmlns:a16="http://schemas.microsoft.com/office/drawing/2014/main" id="{50766BD7-00B3-1E2E-A3EA-7E8468597087}"/>
              </a:ext>
            </a:extLst>
          </p:cNvPr>
          <p:cNvPicPr>
            <a:picLocks noChangeAspect="1"/>
          </p:cNvPicPr>
          <p:nvPr/>
        </p:nvPicPr>
        <p:blipFill>
          <a:blip r:embed="rId2"/>
          <a:stretch>
            <a:fillRect/>
          </a:stretch>
        </p:blipFill>
        <p:spPr>
          <a:xfrm>
            <a:off x="6561879" y="1953490"/>
            <a:ext cx="5626201" cy="3691490"/>
          </a:xfrm>
          <a:prstGeom prst="rect">
            <a:avLst/>
          </a:prstGeom>
        </p:spPr>
      </p:pic>
    </p:spTree>
    <p:extLst>
      <p:ext uri="{BB962C8B-B14F-4D97-AF65-F5344CB8AC3E}">
        <p14:creationId xmlns:p14="http://schemas.microsoft.com/office/powerpoint/2010/main" val="355939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45224-769B-7A0C-5912-74F81E06B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526A3-3A74-0CD5-D470-AC1FAE259031}"/>
              </a:ext>
            </a:extLst>
          </p:cNvPr>
          <p:cNvSpPr>
            <a:spLocks noGrp="1"/>
          </p:cNvSpPr>
          <p:nvPr>
            <p:ph type="title"/>
          </p:nvPr>
        </p:nvSpPr>
        <p:spPr/>
        <p:txBody>
          <a:bodyPr/>
          <a:lstStyle/>
          <a:p>
            <a:r>
              <a:rPr lang="en-US">
                <a:ea typeface="Cambria"/>
              </a:rPr>
              <a:t>Financial Analysis</a:t>
            </a:r>
            <a:endParaRPr lang="en-US"/>
          </a:p>
        </p:txBody>
      </p:sp>
      <p:sp>
        <p:nvSpPr>
          <p:cNvPr id="9" name="TextBox 8">
            <a:extLst>
              <a:ext uri="{FF2B5EF4-FFF2-40B4-BE49-F238E27FC236}">
                <a16:creationId xmlns:a16="http://schemas.microsoft.com/office/drawing/2014/main" id="{011E407F-A01B-33F0-9F8B-4163C90E9273}"/>
              </a:ext>
            </a:extLst>
          </p:cNvPr>
          <p:cNvSpPr txBox="1"/>
          <p:nvPr/>
        </p:nvSpPr>
        <p:spPr>
          <a:xfrm>
            <a:off x="4039730" y="1940816"/>
            <a:ext cx="4087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mbria"/>
              </a:rPr>
              <a:t>Top 10 By Market Cap (2023)</a:t>
            </a:r>
          </a:p>
        </p:txBody>
      </p:sp>
      <p:graphicFrame>
        <p:nvGraphicFramePr>
          <p:cNvPr id="12" name="Table 11">
            <a:extLst>
              <a:ext uri="{FF2B5EF4-FFF2-40B4-BE49-F238E27FC236}">
                <a16:creationId xmlns:a16="http://schemas.microsoft.com/office/drawing/2014/main" id="{B4D994E2-B32B-260A-F923-EEE5BA1D1123}"/>
              </a:ext>
            </a:extLst>
          </p:cNvPr>
          <p:cNvGraphicFramePr>
            <a:graphicFrameLocks noGrp="1"/>
          </p:cNvGraphicFramePr>
          <p:nvPr>
            <p:extLst>
              <p:ext uri="{D42A27DB-BD31-4B8C-83A1-F6EECF244321}">
                <p14:modId xmlns:p14="http://schemas.microsoft.com/office/powerpoint/2010/main" val="3855026057"/>
              </p:ext>
            </p:extLst>
          </p:nvPr>
        </p:nvGraphicFramePr>
        <p:xfrm>
          <a:off x="1954642" y="2427910"/>
          <a:ext cx="8274468" cy="4020065"/>
        </p:xfrm>
        <a:graphic>
          <a:graphicData uri="http://schemas.openxmlformats.org/drawingml/2006/table">
            <a:tbl>
              <a:tblPr bandRow="1">
                <a:tableStyleId>{69CF1AB2-1976-4502-BF36-3FF5EA218861}</a:tableStyleId>
              </a:tblPr>
              <a:tblGrid>
                <a:gridCol w="2420110">
                  <a:extLst>
                    <a:ext uri="{9D8B030D-6E8A-4147-A177-3AD203B41FA5}">
                      <a16:colId xmlns:a16="http://schemas.microsoft.com/office/drawing/2014/main" val="2831228266"/>
                    </a:ext>
                  </a:extLst>
                </a:gridCol>
                <a:gridCol w="1820845">
                  <a:extLst>
                    <a:ext uri="{9D8B030D-6E8A-4147-A177-3AD203B41FA5}">
                      <a16:colId xmlns:a16="http://schemas.microsoft.com/office/drawing/2014/main" val="2600200430"/>
                    </a:ext>
                  </a:extLst>
                </a:gridCol>
                <a:gridCol w="1820845">
                  <a:extLst>
                    <a:ext uri="{9D8B030D-6E8A-4147-A177-3AD203B41FA5}">
                      <a16:colId xmlns:a16="http://schemas.microsoft.com/office/drawing/2014/main" val="366934244"/>
                    </a:ext>
                  </a:extLst>
                </a:gridCol>
                <a:gridCol w="1106334">
                  <a:extLst>
                    <a:ext uri="{9D8B030D-6E8A-4147-A177-3AD203B41FA5}">
                      <a16:colId xmlns:a16="http://schemas.microsoft.com/office/drawing/2014/main" val="4081292543"/>
                    </a:ext>
                  </a:extLst>
                </a:gridCol>
                <a:gridCol w="1106334">
                  <a:extLst>
                    <a:ext uri="{9D8B030D-6E8A-4147-A177-3AD203B41FA5}">
                      <a16:colId xmlns:a16="http://schemas.microsoft.com/office/drawing/2014/main" val="3624471549"/>
                    </a:ext>
                  </a:extLst>
                </a:gridCol>
              </a:tblGrid>
              <a:tr h="585447">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l">
                        <a:buNone/>
                      </a:pPr>
                      <a:r>
                        <a:rPr lang="en-US" sz="1800" kern="1200">
                          <a:solidFill>
                            <a:schemeClr val="dk1"/>
                          </a:solidFill>
                          <a:latin typeface="+mn-lt"/>
                          <a:ea typeface="+mn-ea"/>
                          <a:cs typeface="+mn-cs"/>
                        </a:rPr>
                        <a:t>Revenue Growth</a:t>
                      </a:r>
                    </a:p>
                  </a:txBody>
                  <a:tcPr marL="9525" marR="9525" marT="9525" marB="0" anchor="b"/>
                </a:tc>
                <a:tc>
                  <a:txBody>
                    <a:bodyPr/>
                    <a:lstStyle/>
                    <a:p>
                      <a:pPr lvl="0" algn="l">
                        <a:buNone/>
                      </a:pPr>
                      <a:r>
                        <a:rPr lang="en-US" sz="1800" kern="1200">
                          <a:solidFill>
                            <a:schemeClr val="dk1"/>
                          </a:solidFill>
                          <a:latin typeface="+mn-lt"/>
                          <a:ea typeface="+mn-ea"/>
                          <a:cs typeface="+mn-cs"/>
                        </a:rPr>
                        <a:t>Op Inc</a:t>
                      </a:r>
                    </a:p>
                  </a:txBody>
                  <a:tcPr marL="9525" marR="9525" marT="9525" marB="0" anchor="b"/>
                </a:tc>
                <a:tc>
                  <a:txBody>
                    <a:bodyPr/>
                    <a:lstStyle/>
                    <a:p>
                      <a:pPr lvl="0" algn="l">
                        <a:buNone/>
                      </a:pPr>
                      <a:r>
                        <a:rPr lang="en-US" sz="1800" kern="1200">
                          <a:solidFill>
                            <a:schemeClr val="dk1"/>
                          </a:solidFill>
                          <a:latin typeface="+mn-lt"/>
                          <a:ea typeface="+mn-ea"/>
                          <a:cs typeface="+mn-cs"/>
                        </a:rPr>
                        <a:t>EBITDA</a:t>
                      </a:r>
                    </a:p>
                  </a:txBody>
                  <a:tcPr marL="9525" marR="9525" marT="9525" marB="0" anchor="b"/>
                </a:tc>
                <a:tc>
                  <a:txBody>
                    <a:bodyPr/>
                    <a:lstStyle/>
                    <a:p>
                      <a:pPr lvl="0" algn="l">
                        <a:buNone/>
                      </a:pPr>
                      <a:r>
                        <a:rPr lang="en-US" sz="1800" kern="1200">
                          <a:solidFill>
                            <a:schemeClr val="dk1"/>
                          </a:solidFill>
                          <a:latin typeface="+mn-lt"/>
                          <a:ea typeface="+mn-ea"/>
                          <a:cs typeface="+mn-cs"/>
                        </a:rPr>
                        <a:t>Net Income</a:t>
                      </a:r>
                    </a:p>
                  </a:txBody>
                  <a:tcPr marL="9525" marR="9525" marT="9525" marB="0" anchor="b"/>
                </a:tc>
                <a:extLst>
                  <a:ext uri="{0D108BD9-81ED-4DB2-BD59-A6C34878D82A}">
                    <a16:rowId xmlns:a16="http://schemas.microsoft.com/office/drawing/2014/main" val="2284943697"/>
                  </a:ext>
                </a:extLst>
              </a:tr>
              <a:tr h="312238">
                <a:tc>
                  <a:txBody>
                    <a:bodyPr/>
                    <a:lstStyle/>
                    <a:p>
                      <a:pPr lvl="0" algn="l">
                        <a:buNone/>
                      </a:pPr>
                      <a:r>
                        <a:rPr lang="en-US" sz="1800" kern="1200">
                          <a:solidFill>
                            <a:schemeClr val="dk1"/>
                          </a:solidFill>
                          <a:latin typeface="+mn-lt"/>
                          <a:ea typeface="+mn-ea"/>
                          <a:cs typeface="+mn-cs"/>
                        </a:rPr>
                        <a:t>BRK/A</a:t>
                      </a:r>
                    </a:p>
                  </a:txBody>
                  <a:tcPr marL="9525" marR="9525" marT="9525" marB="0" anchor="b"/>
                </a:tc>
                <a:tc>
                  <a:txBody>
                    <a:bodyPr/>
                    <a:lstStyle/>
                    <a:p>
                      <a:pPr lvl="0" algn="r">
                        <a:buNone/>
                      </a:pPr>
                      <a:r>
                        <a:rPr lang="en-US" sz="1800" kern="1200">
                          <a:solidFill>
                            <a:schemeClr val="dk1"/>
                          </a:solidFill>
                          <a:latin typeface="+mn-lt"/>
                          <a:ea typeface="+mn-ea"/>
                          <a:cs typeface="+mn-cs"/>
                        </a:rPr>
                        <a:t>20.70%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17.20%</a:t>
                      </a:r>
                    </a:p>
                  </a:txBody>
                  <a:tcPr marL="9525" marR="9525" marT="9525" marB="0" anchor="b"/>
                </a:tc>
                <a:tc>
                  <a:txBody>
                    <a:bodyPr/>
                    <a:lstStyle/>
                    <a:p>
                      <a:pPr lvl="0" algn="r">
                        <a:buNone/>
                      </a:pPr>
                      <a:r>
                        <a:rPr lang="en-US" sz="1800" kern="1200">
                          <a:solidFill>
                            <a:schemeClr val="dk1"/>
                          </a:solidFill>
                          <a:latin typeface="+mn-lt"/>
                          <a:ea typeface="+mn-ea"/>
                          <a:cs typeface="+mn-cs"/>
                        </a:rPr>
                        <a:t>10.30%</a:t>
                      </a:r>
                    </a:p>
                  </a:txBody>
                  <a:tcPr marL="9525" marR="9525" marT="9525" marB="0" anchor="b"/>
                </a:tc>
                <a:extLst>
                  <a:ext uri="{0D108BD9-81ED-4DB2-BD59-A6C34878D82A}">
                    <a16:rowId xmlns:a16="http://schemas.microsoft.com/office/drawing/2014/main" val="988528042"/>
                  </a:ext>
                </a:extLst>
              </a:tr>
              <a:tr h="312238">
                <a:tc>
                  <a:txBody>
                    <a:bodyPr/>
                    <a:lstStyle/>
                    <a:p>
                      <a:pPr lvl="0" algn="l">
                        <a:buNone/>
                      </a:pPr>
                      <a:r>
                        <a:rPr lang="en-US" sz="1800" kern="1200">
                          <a:solidFill>
                            <a:schemeClr val="dk1"/>
                          </a:solidFill>
                          <a:latin typeface="+mn-lt"/>
                          <a:ea typeface="+mn-ea"/>
                          <a:cs typeface="+mn-cs"/>
                        </a:rPr>
                        <a:t>JPM</a:t>
                      </a:r>
                    </a:p>
                  </a:txBody>
                  <a:tcPr marL="9525" marR="9525" marT="9525" marB="0" anchor="b"/>
                </a:tc>
                <a:tc>
                  <a:txBody>
                    <a:bodyPr/>
                    <a:lstStyle/>
                    <a:p>
                      <a:pPr lvl="0" algn="r">
                        <a:buNone/>
                      </a:pPr>
                      <a:r>
                        <a:rPr lang="en-US" sz="1800" kern="1200">
                          <a:solidFill>
                            <a:schemeClr val="dk1"/>
                          </a:solidFill>
                          <a:latin typeface="+mn-lt"/>
                          <a:ea typeface="+mn-ea"/>
                          <a:cs typeface="+mn-cs"/>
                        </a:rPr>
                        <a:t>22.30%</a:t>
                      </a:r>
                    </a:p>
                  </a:txBody>
                  <a:tcPr marL="9525" marR="9525" marT="9525" marB="0" anchor="b"/>
                </a:tc>
                <a:tc>
                  <a:txBody>
                    <a:bodyPr/>
                    <a:lstStyle/>
                    <a:p>
                      <a:pPr lvl="0" algn="r">
                        <a:buNone/>
                      </a:pPr>
                      <a:r>
                        <a:rPr lang="en-US" sz="1800" kern="1200">
                          <a:solidFill>
                            <a:schemeClr val="dk1"/>
                          </a:solidFill>
                          <a:latin typeface="+mn-lt"/>
                          <a:ea typeface="+mn-ea"/>
                          <a:cs typeface="+mn-cs"/>
                        </a:rPr>
                        <a:t>40%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31%</a:t>
                      </a:r>
                    </a:p>
                  </a:txBody>
                  <a:tcPr marL="9525" marR="9525" marT="9525" marB="0" anchor="b"/>
                </a:tc>
                <a:extLst>
                  <a:ext uri="{0D108BD9-81ED-4DB2-BD59-A6C34878D82A}">
                    <a16:rowId xmlns:a16="http://schemas.microsoft.com/office/drawing/2014/main" val="449949674"/>
                  </a:ext>
                </a:extLst>
              </a:tr>
              <a:tr h="312238">
                <a:tc>
                  <a:txBody>
                    <a:bodyPr/>
                    <a:lstStyle/>
                    <a:p>
                      <a:pPr lvl="0" algn="l">
                        <a:buNone/>
                      </a:pPr>
                      <a:r>
                        <a:rPr lang="en-US" sz="1800" kern="1200">
                          <a:solidFill>
                            <a:schemeClr val="dk1"/>
                          </a:solidFill>
                          <a:latin typeface="+mn-lt"/>
                          <a:ea typeface="+mn-ea"/>
                          <a:cs typeface="+mn-cs"/>
                        </a:rPr>
                        <a:t>V</a:t>
                      </a:r>
                    </a:p>
                  </a:txBody>
                  <a:tcPr marL="9525" marR="9525" marT="9525" marB="0" anchor="b"/>
                </a:tc>
                <a:tc>
                  <a:txBody>
                    <a:bodyPr/>
                    <a:lstStyle/>
                    <a:p>
                      <a:pPr lvl="0" algn="r">
                        <a:buNone/>
                      </a:pPr>
                      <a:r>
                        <a:rPr lang="en-US" sz="1800" kern="1200">
                          <a:solidFill>
                            <a:schemeClr val="dk1"/>
                          </a:solidFill>
                          <a:latin typeface="+mn-lt"/>
                          <a:ea typeface="+mn-ea"/>
                          <a:cs typeface="+mn-cs"/>
                        </a:rPr>
                        <a:t>11.40%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70.60%</a:t>
                      </a:r>
                    </a:p>
                  </a:txBody>
                  <a:tcPr marL="9525" marR="9525" marT="9525" marB="0" anchor="b"/>
                </a:tc>
                <a:tc>
                  <a:txBody>
                    <a:bodyPr/>
                    <a:lstStyle/>
                    <a:p>
                      <a:pPr lvl="0" algn="r">
                        <a:buNone/>
                      </a:pPr>
                      <a:r>
                        <a:rPr lang="en-US" sz="1800" kern="1200">
                          <a:solidFill>
                            <a:schemeClr val="dk1"/>
                          </a:solidFill>
                          <a:latin typeface="+mn-lt"/>
                          <a:ea typeface="+mn-ea"/>
                          <a:cs typeface="+mn-cs"/>
                        </a:rPr>
                        <a:t>55.60%</a:t>
                      </a:r>
                    </a:p>
                  </a:txBody>
                  <a:tcPr marL="9525" marR="9525" marT="9525" marB="0" anchor="b"/>
                </a:tc>
                <a:extLst>
                  <a:ext uri="{0D108BD9-81ED-4DB2-BD59-A6C34878D82A}">
                    <a16:rowId xmlns:a16="http://schemas.microsoft.com/office/drawing/2014/main" val="2534587994"/>
                  </a:ext>
                </a:extLst>
              </a:tr>
              <a:tr h="312238">
                <a:tc>
                  <a:txBody>
                    <a:bodyPr/>
                    <a:lstStyle/>
                    <a:p>
                      <a:pPr lvl="0" algn="l">
                        <a:buNone/>
                      </a:pPr>
                      <a:r>
                        <a:rPr lang="en-US" sz="1800" kern="1200">
                          <a:solidFill>
                            <a:schemeClr val="dk1"/>
                          </a:solidFill>
                          <a:latin typeface="+mn-lt"/>
                          <a:ea typeface="+mn-ea"/>
                          <a:cs typeface="+mn-cs"/>
                        </a:rPr>
                        <a:t>MA</a:t>
                      </a:r>
                    </a:p>
                  </a:txBody>
                  <a:tcPr marL="9525" marR="9525" marT="9525" marB="0" anchor="b"/>
                </a:tc>
                <a:tc>
                  <a:txBody>
                    <a:bodyPr/>
                    <a:lstStyle/>
                    <a:p>
                      <a:pPr lvl="0" algn="r">
                        <a:buNone/>
                      </a:pPr>
                      <a:r>
                        <a:rPr lang="en-US" sz="1800" kern="1200">
                          <a:solidFill>
                            <a:schemeClr val="dk1"/>
                          </a:solidFill>
                          <a:latin typeface="+mn-lt"/>
                          <a:ea typeface="+mn-ea"/>
                          <a:cs typeface="+mn-cs"/>
                        </a:rPr>
                        <a:t>12.20%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61.70%</a:t>
                      </a:r>
                    </a:p>
                  </a:txBody>
                  <a:tcPr marL="9525" marR="9525" marT="9525" marB="0" anchor="b"/>
                </a:tc>
                <a:tc>
                  <a:txBody>
                    <a:bodyPr/>
                    <a:lstStyle/>
                    <a:p>
                      <a:pPr lvl="0" algn="r">
                        <a:buNone/>
                      </a:pPr>
                      <a:r>
                        <a:rPr lang="en-US" sz="1800" kern="1200">
                          <a:solidFill>
                            <a:schemeClr val="dk1"/>
                          </a:solidFill>
                          <a:latin typeface="+mn-lt"/>
                          <a:ea typeface="+mn-ea"/>
                          <a:cs typeface="+mn-cs"/>
                        </a:rPr>
                        <a:t>47.50%</a:t>
                      </a:r>
                    </a:p>
                  </a:txBody>
                  <a:tcPr marL="9525" marR="9525" marT="9525" marB="0" anchor="b"/>
                </a:tc>
                <a:extLst>
                  <a:ext uri="{0D108BD9-81ED-4DB2-BD59-A6C34878D82A}">
                    <a16:rowId xmlns:a16="http://schemas.microsoft.com/office/drawing/2014/main" val="2314200223"/>
                  </a:ext>
                </a:extLst>
              </a:tr>
              <a:tr h="312238">
                <a:tc>
                  <a:txBody>
                    <a:bodyPr/>
                    <a:lstStyle/>
                    <a:p>
                      <a:pPr lvl="0" algn="l">
                        <a:buNone/>
                      </a:pPr>
                      <a:r>
                        <a:rPr lang="en-US" sz="1800" kern="1200">
                          <a:solidFill>
                            <a:schemeClr val="dk1"/>
                          </a:solidFill>
                          <a:latin typeface="+mn-lt"/>
                          <a:ea typeface="+mn-ea"/>
                          <a:cs typeface="+mn-cs"/>
                        </a:rPr>
                        <a:t>BAC</a:t>
                      </a:r>
                    </a:p>
                  </a:txBody>
                  <a:tcPr marL="9525" marR="9525" marT="9525" marB="0" anchor="b"/>
                </a:tc>
                <a:tc>
                  <a:txBody>
                    <a:bodyPr/>
                    <a:lstStyle/>
                    <a:p>
                      <a:pPr lvl="0" algn="r">
                        <a:buNone/>
                      </a:pPr>
                      <a:r>
                        <a:rPr lang="en-US" sz="1800" kern="1200">
                          <a:solidFill>
                            <a:schemeClr val="dk1"/>
                          </a:solidFill>
                          <a:latin typeface="+mn-lt"/>
                          <a:ea typeface="+mn-ea"/>
                          <a:cs typeface="+mn-cs"/>
                        </a:rPr>
                        <a:t>4.10%</a:t>
                      </a:r>
                    </a:p>
                  </a:txBody>
                  <a:tcPr marL="9525" marR="9525" marT="9525" marB="0" anchor="b"/>
                </a:tc>
                <a:tc>
                  <a:txBody>
                    <a:bodyPr/>
                    <a:lstStyle/>
                    <a:p>
                      <a:pPr lvl="0" algn="r">
                        <a:buNone/>
                      </a:pPr>
                      <a:r>
                        <a:rPr lang="en-US" sz="1800" kern="1200">
                          <a:solidFill>
                            <a:schemeClr val="dk1"/>
                          </a:solidFill>
                          <a:latin typeface="+mn-lt"/>
                          <a:ea typeface="+mn-ea"/>
                          <a:cs typeface="+mn-cs"/>
                        </a:rPr>
                        <a:t>29.40%</a:t>
                      </a:r>
                    </a:p>
                  </a:txBody>
                  <a:tcPr marL="9525" marR="9525" marT="9525" marB="0" anchor="b"/>
                </a:tc>
                <a:tc>
                  <a:txBody>
                    <a:bodyPr/>
                    <a:lstStyle/>
                    <a:p>
                      <a:pPr lvl="0" algn="r">
                        <a:buNone/>
                      </a:pPr>
                      <a:r>
                        <a:rPr lang="en-US" sz="1800" kern="1200">
                          <a:solidFill>
                            <a:schemeClr val="dk1"/>
                          </a:solidFill>
                          <a:latin typeface="+mn-lt"/>
                          <a:ea typeface="+mn-ea"/>
                          <a:cs typeface="+mn-cs"/>
                        </a:rPr>
                        <a:t>25.80%</a:t>
                      </a:r>
                    </a:p>
                  </a:txBody>
                  <a:tcPr marL="9525" marR="9525" marT="9525" marB="0" anchor="b"/>
                </a:tc>
                <a:tc>
                  <a:txBody>
                    <a:bodyPr/>
                    <a:lstStyle/>
                    <a:p>
                      <a:pPr lvl="0" algn="r">
                        <a:buNone/>
                      </a:pPr>
                      <a:r>
                        <a:rPr lang="en-US" sz="1800" kern="1200">
                          <a:solidFill>
                            <a:schemeClr val="dk1"/>
                          </a:solidFill>
                          <a:latin typeface="+mn-lt"/>
                          <a:ea typeface="+mn-ea"/>
                          <a:cs typeface="+mn-cs"/>
                        </a:rPr>
                        <a:t>25.80%</a:t>
                      </a:r>
                    </a:p>
                  </a:txBody>
                  <a:tcPr marL="9525" marR="9525" marT="9525" marB="0" anchor="b"/>
                </a:tc>
                <a:extLst>
                  <a:ext uri="{0D108BD9-81ED-4DB2-BD59-A6C34878D82A}">
                    <a16:rowId xmlns:a16="http://schemas.microsoft.com/office/drawing/2014/main" val="2625794319"/>
                  </a:ext>
                </a:extLst>
              </a:tr>
              <a:tr h="312238">
                <a:tc>
                  <a:txBody>
                    <a:bodyPr/>
                    <a:lstStyle/>
                    <a:p>
                      <a:pPr lvl="0" algn="l">
                        <a:buNone/>
                      </a:pPr>
                      <a:r>
                        <a:rPr lang="en-US" sz="1800" kern="1200">
                          <a:solidFill>
                            <a:schemeClr val="dk1"/>
                          </a:solidFill>
                          <a:latin typeface="+mn-lt"/>
                          <a:ea typeface="+mn-ea"/>
                          <a:cs typeface="+mn-cs"/>
                        </a:rPr>
                        <a:t>WFC</a:t>
                      </a:r>
                    </a:p>
                  </a:txBody>
                  <a:tcPr marL="9525" marR="9525" marT="9525" marB="0" anchor="b"/>
                </a:tc>
                <a:tc>
                  <a:txBody>
                    <a:bodyPr/>
                    <a:lstStyle/>
                    <a:p>
                      <a:pPr lvl="0" algn="r">
                        <a:buNone/>
                      </a:pPr>
                      <a:r>
                        <a:rPr lang="en-US" sz="1800" kern="1200">
                          <a:solidFill>
                            <a:schemeClr val="dk1"/>
                          </a:solidFill>
                          <a:latin typeface="+mn-lt"/>
                          <a:ea typeface="+mn-ea"/>
                          <a:cs typeface="+mn-cs"/>
                        </a:rPr>
                        <a:t>11.10%</a:t>
                      </a:r>
                    </a:p>
                  </a:txBody>
                  <a:tcPr marL="9525" marR="9525" marT="9525" marB="0" anchor="b"/>
                </a:tc>
                <a:tc>
                  <a:txBody>
                    <a:bodyPr/>
                    <a:lstStyle/>
                    <a:p>
                      <a:pPr lvl="0" algn="r">
                        <a:buNone/>
                      </a:pPr>
                      <a:r>
                        <a:rPr lang="en-US" sz="1800" kern="1200">
                          <a:solidFill>
                            <a:schemeClr val="dk1"/>
                          </a:solidFill>
                          <a:latin typeface="+mn-lt"/>
                          <a:ea typeface="+mn-ea"/>
                          <a:cs typeface="+mn-cs"/>
                        </a:rPr>
                        <a:t>29.70%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23.70%</a:t>
                      </a:r>
                    </a:p>
                  </a:txBody>
                  <a:tcPr marL="9525" marR="9525" marT="9525" marB="0" anchor="b"/>
                </a:tc>
                <a:extLst>
                  <a:ext uri="{0D108BD9-81ED-4DB2-BD59-A6C34878D82A}">
                    <a16:rowId xmlns:a16="http://schemas.microsoft.com/office/drawing/2014/main" val="981938482"/>
                  </a:ext>
                </a:extLst>
              </a:tr>
              <a:tr h="312238">
                <a:tc>
                  <a:txBody>
                    <a:bodyPr/>
                    <a:lstStyle/>
                    <a:p>
                      <a:pPr lvl="0" algn="l">
                        <a:buNone/>
                      </a:pPr>
                      <a:r>
                        <a:rPr lang="en-US" sz="1800" kern="1200">
                          <a:solidFill>
                            <a:schemeClr val="dk1"/>
                          </a:solidFill>
                          <a:latin typeface="+mn-lt"/>
                          <a:ea typeface="+mn-ea"/>
                          <a:cs typeface="+mn-cs"/>
                        </a:rPr>
                        <a:t>MS</a:t>
                      </a:r>
                    </a:p>
                  </a:txBody>
                  <a:tcPr marL="9525" marR="9525" marT="9525" marB="0" anchor="b"/>
                </a:tc>
                <a:tc>
                  <a:txBody>
                    <a:bodyPr/>
                    <a:lstStyle/>
                    <a:p>
                      <a:pPr lvl="0" algn="r">
                        <a:buNone/>
                      </a:pPr>
                      <a:r>
                        <a:rPr lang="en-US" sz="1800" kern="1200">
                          <a:solidFill>
                            <a:schemeClr val="dk1"/>
                          </a:solidFill>
                          <a:latin typeface="+mn-lt"/>
                          <a:ea typeface="+mn-ea"/>
                          <a:cs typeface="+mn-cs"/>
                        </a:rPr>
                        <a:t>0.90%</a:t>
                      </a:r>
                    </a:p>
                  </a:txBody>
                  <a:tcPr marL="9525" marR="9525" marT="9525" marB="0" anchor="b"/>
                </a:tc>
                <a:tc>
                  <a:txBody>
                    <a:bodyPr/>
                    <a:lstStyle/>
                    <a:p>
                      <a:pPr lvl="0" algn="r">
                        <a:buNone/>
                      </a:pPr>
                      <a:r>
                        <a:rPr lang="en-US" sz="1800" kern="1200">
                          <a:solidFill>
                            <a:schemeClr val="dk1"/>
                          </a:solidFill>
                          <a:latin typeface="+mn-lt"/>
                          <a:ea typeface="+mn-ea"/>
                          <a:cs typeface="+mn-cs"/>
                        </a:rPr>
                        <a:t>24%</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17.50%</a:t>
                      </a:r>
                    </a:p>
                  </a:txBody>
                  <a:tcPr marL="9525" marR="9525" marT="9525" marB="0" anchor="b"/>
                </a:tc>
                <a:extLst>
                  <a:ext uri="{0D108BD9-81ED-4DB2-BD59-A6C34878D82A}">
                    <a16:rowId xmlns:a16="http://schemas.microsoft.com/office/drawing/2014/main" val="2641320888"/>
                  </a:ext>
                </a:extLst>
              </a:tr>
              <a:tr h="312238">
                <a:tc>
                  <a:txBody>
                    <a:bodyPr/>
                    <a:lstStyle/>
                    <a:p>
                      <a:pPr lvl="0" algn="l">
                        <a:buNone/>
                      </a:pPr>
                      <a:r>
                        <a:rPr lang="en-US" sz="1800" kern="1200">
                          <a:solidFill>
                            <a:schemeClr val="dk1"/>
                          </a:solidFill>
                          <a:latin typeface="+mn-lt"/>
                          <a:ea typeface="+mn-ea"/>
                          <a:cs typeface="+mn-cs"/>
                        </a:rPr>
                        <a:t>AXP</a:t>
                      </a:r>
                    </a:p>
                  </a:txBody>
                  <a:tcPr marL="9525" marR="9525" marT="9525" marB="0" anchor="b"/>
                </a:tc>
                <a:tc>
                  <a:txBody>
                    <a:bodyPr/>
                    <a:lstStyle/>
                    <a:p>
                      <a:pPr lvl="0" algn="r">
                        <a:buNone/>
                      </a:pPr>
                      <a:r>
                        <a:rPr lang="en-US" sz="1800" kern="1200">
                          <a:solidFill>
                            <a:schemeClr val="dk1"/>
                          </a:solidFill>
                          <a:latin typeface="+mn-lt"/>
                          <a:ea typeface="+mn-ea"/>
                          <a:cs typeface="+mn-cs"/>
                        </a:rPr>
                        <a:t>14.50%</a:t>
                      </a:r>
                    </a:p>
                  </a:txBody>
                  <a:tcPr marL="9525" marR="9525" marT="9525" marB="0" anchor="b"/>
                </a:tc>
                <a:tc>
                  <a:txBody>
                    <a:bodyPr/>
                    <a:lstStyle/>
                    <a:p>
                      <a:pPr lvl="0" algn="r">
                        <a:buNone/>
                      </a:pPr>
                      <a:r>
                        <a:rPr lang="en-US" sz="1800" kern="1200">
                          <a:solidFill>
                            <a:schemeClr val="dk1"/>
                          </a:solidFill>
                          <a:latin typeface="+mn-lt"/>
                          <a:ea typeface="+mn-ea"/>
                          <a:cs typeface="+mn-cs"/>
                        </a:rPr>
                        <a:t>17.40%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13.60%</a:t>
                      </a:r>
                    </a:p>
                  </a:txBody>
                  <a:tcPr marL="9525" marR="9525" marT="9525" marB="0" anchor="b"/>
                </a:tc>
                <a:extLst>
                  <a:ext uri="{0D108BD9-81ED-4DB2-BD59-A6C34878D82A}">
                    <a16:rowId xmlns:a16="http://schemas.microsoft.com/office/drawing/2014/main" val="1297903630"/>
                  </a:ext>
                </a:extLst>
              </a:tr>
              <a:tr h="312238">
                <a:tc>
                  <a:txBody>
                    <a:bodyPr/>
                    <a:lstStyle/>
                    <a:p>
                      <a:pPr lvl="0" algn="l">
                        <a:buNone/>
                      </a:pPr>
                      <a:r>
                        <a:rPr lang="en-US" sz="1800" kern="1200">
                          <a:solidFill>
                            <a:schemeClr val="dk1"/>
                          </a:solidFill>
                          <a:latin typeface="+mn-lt"/>
                          <a:ea typeface="+mn-ea"/>
                          <a:cs typeface="+mn-cs"/>
                        </a:rPr>
                        <a:t>GS</a:t>
                      </a:r>
                    </a:p>
                  </a:txBody>
                  <a:tcPr marL="9525" marR="9525" marT="9525" marB="0" anchor="b"/>
                </a:tc>
                <a:tc>
                  <a:txBody>
                    <a:bodyPr/>
                    <a:lstStyle/>
                    <a:p>
                      <a:pPr lvl="0" algn="r">
                        <a:buNone/>
                      </a:pPr>
                      <a:r>
                        <a:rPr lang="en-US" sz="1800" kern="1200">
                          <a:solidFill>
                            <a:schemeClr val="dk1"/>
                          </a:solidFill>
                          <a:latin typeface="+mn-lt"/>
                          <a:ea typeface="+mn-ea"/>
                          <a:cs typeface="+mn-cs"/>
                        </a:rPr>
                        <a:t>-2.30%</a:t>
                      </a:r>
                    </a:p>
                  </a:txBody>
                  <a:tcPr marL="9525" marR="9525" marT="9525" marB="0" anchor="b"/>
                </a:tc>
                <a:tc>
                  <a:txBody>
                    <a:bodyPr/>
                    <a:lstStyle/>
                    <a:p>
                      <a:pPr lvl="0" algn="r">
                        <a:buNone/>
                      </a:pPr>
                      <a:r>
                        <a:rPr lang="en-US" sz="1800" kern="1200">
                          <a:solidFill>
                            <a:schemeClr val="dk1"/>
                          </a:solidFill>
                          <a:latin typeface="+mn-lt"/>
                          <a:ea typeface="+mn-ea"/>
                          <a:cs typeface="+mn-cs"/>
                        </a:rPr>
                        <a:t>23.50%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17.30%</a:t>
                      </a:r>
                    </a:p>
                  </a:txBody>
                  <a:tcPr marL="9525" marR="9525" marT="9525" marB="0" anchor="b"/>
                </a:tc>
                <a:extLst>
                  <a:ext uri="{0D108BD9-81ED-4DB2-BD59-A6C34878D82A}">
                    <a16:rowId xmlns:a16="http://schemas.microsoft.com/office/drawing/2014/main" val="4251683323"/>
                  </a:ext>
                </a:extLst>
              </a:tr>
              <a:tr h="312238">
                <a:tc>
                  <a:txBody>
                    <a:bodyPr/>
                    <a:lstStyle/>
                    <a:p>
                      <a:pPr lvl="0" algn="l">
                        <a:buNone/>
                      </a:pPr>
                      <a:r>
                        <a:rPr lang="en-US" sz="1800" kern="1200">
                          <a:solidFill>
                            <a:schemeClr val="dk1"/>
                          </a:solidFill>
                          <a:latin typeface="+mn-lt"/>
                          <a:ea typeface="+mn-ea"/>
                          <a:cs typeface="+mn-cs"/>
                        </a:rPr>
                        <a:t>BX</a:t>
                      </a:r>
                    </a:p>
                  </a:txBody>
                  <a:tcPr marL="9525" marR="9525" marT="9525" marB="0" anchor="b"/>
                </a:tc>
                <a:tc>
                  <a:txBody>
                    <a:bodyPr/>
                    <a:lstStyle/>
                    <a:p>
                      <a:pPr lvl="0" algn="r">
                        <a:buNone/>
                      </a:pPr>
                      <a:r>
                        <a:rPr lang="en-US" sz="1800" kern="1200">
                          <a:solidFill>
                            <a:schemeClr val="dk1"/>
                          </a:solidFill>
                          <a:latin typeface="+mn-lt"/>
                          <a:ea typeface="+mn-ea"/>
                          <a:cs typeface="+mn-cs"/>
                        </a:rPr>
                        <a:t>-7.40%</a:t>
                      </a:r>
                    </a:p>
                  </a:txBody>
                  <a:tcPr marL="9525" marR="9525" marT="9525" marB="0" anchor="b"/>
                </a:tc>
                <a:tc>
                  <a:txBody>
                    <a:bodyPr/>
                    <a:lstStyle/>
                    <a:p>
                      <a:pPr lvl="0" algn="r">
                        <a:buNone/>
                      </a:pPr>
                      <a:r>
                        <a:rPr lang="en-US" sz="1800" kern="1200">
                          <a:solidFill>
                            <a:schemeClr val="dk1"/>
                          </a:solidFill>
                          <a:latin typeface="+mn-lt"/>
                          <a:ea typeface="+mn-ea"/>
                          <a:cs typeface="+mn-cs"/>
                        </a:rPr>
                        <a:t>40.40%</a:t>
                      </a:r>
                    </a:p>
                  </a:txBody>
                  <a:tcPr marL="9525" marR="9525" marT="9525" marB="0" anchor="b"/>
                </a:tc>
                <a:tc>
                  <a:txBody>
                    <a:bodyPr/>
                    <a:lstStyle/>
                    <a:p>
                      <a:pPr lvl="0" algn="l">
                        <a:buNone/>
                      </a:pPr>
                      <a:endParaRPr lang="en-US" sz="1800" kern="1200">
                        <a:solidFill>
                          <a:schemeClr val="dk1"/>
                        </a:solidFill>
                        <a:latin typeface="+mn-lt"/>
                        <a:ea typeface="+mn-ea"/>
                        <a:cs typeface="+mn-cs"/>
                      </a:endParaRPr>
                    </a:p>
                  </a:txBody>
                  <a:tcPr marL="9525" marR="9525" marT="9525" marB="0" anchor="b"/>
                </a:tc>
                <a:tc>
                  <a:txBody>
                    <a:bodyPr/>
                    <a:lstStyle/>
                    <a:p>
                      <a:pPr lvl="0" algn="r">
                        <a:buNone/>
                      </a:pPr>
                      <a:r>
                        <a:rPr lang="en-US" sz="1800" kern="1200">
                          <a:solidFill>
                            <a:schemeClr val="dk1"/>
                          </a:solidFill>
                          <a:latin typeface="+mn-lt"/>
                          <a:ea typeface="+mn-ea"/>
                          <a:cs typeface="+mn-cs"/>
                        </a:rPr>
                        <a:t>18.60%</a:t>
                      </a:r>
                    </a:p>
                  </a:txBody>
                  <a:tcPr marL="9525" marR="9525" marT="9525" marB="0" anchor="b"/>
                </a:tc>
                <a:extLst>
                  <a:ext uri="{0D108BD9-81ED-4DB2-BD59-A6C34878D82A}">
                    <a16:rowId xmlns:a16="http://schemas.microsoft.com/office/drawing/2014/main" val="531703695"/>
                  </a:ext>
                </a:extLst>
              </a:tr>
              <a:tr h="312238">
                <a:tc>
                  <a:txBody>
                    <a:bodyPr/>
                    <a:lstStyle/>
                    <a:p>
                      <a:pPr lvl="0" algn="l">
                        <a:buNone/>
                      </a:pPr>
                      <a:r>
                        <a:rPr lang="en-US" sz="1800" kern="1200">
                          <a:solidFill>
                            <a:schemeClr val="dk1"/>
                          </a:solidFill>
                          <a:latin typeface="+mn-lt"/>
                          <a:ea typeface="+mn-ea"/>
                          <a:cs typeface="+mn-cs"/>
                        </a:rPr>
                        <a:t>Average</a:t>
                      </a:r>
                    </a:p>
                  </a:txBody>
                  <a:tcPr marL="9525" marR="9525" marT="9525" marB="0" anchor="b"/>
                </a:tc>
                <a:tc>
                  <a:txBody>
                    <a:bodyPr/>
                    <a:lstStyle/>
                    <a:p>
                      <a:pPr lvl="0" algn="r">
                        <a:buNone/>
                      </a:pPr>
                      <a:r>
                        <a:rPr lang="en-US" sz="1800" kern="1200">
                          <a:solidFill>
                            <a:schemeClr val="dk1"/>
                          </a:solidFill>
                          <a:latin typeface="+mn-lt"/>
                          <a:ea typeface="+mn-ea"/>
                          <a:cs typeface="+mn-cs"/>
                        </a:rPr>
                        <a:t>8.75%</a:t>
                      </a:r>
                    </a:p>
                  </a:txBody>
                  <a:tcPr marL="9525" marR="9525" marT="9525" marB="0" anchor="b"/>
                </a:tc>
                <a:tc>
                  <a:txBody>
                    <a:bodyPr/>
                    <a:lstStyle/>
                    <a:p>
                      <a:pPr lvl="0" algn="r">
                        <a:buNone/>
                      </a:pPr>
                      <a:r>
                        <a:rPr lang="en-US" sz="1800" kern="1200">
                          <a:solidFill>
                            <a:schemeClr val="dk1"/>
                          </a:solidFill>
                          <a:latin typeface="+mn-lt"/>
                          <a:ea typeface="+mn-ea"/>
                          <a:cs typeface="+mn-cs"/>
                        </a:rPr>
                        <a:t>29.20%</a:t>
                      </a:r>
                    </a:p>
                  </a:txBody>
                  <a:tcPr marL="9525" marR="9525" marT="9525" marB="0" anchor="b"/>
                </a:tc>
                <a:tc>
                  <a:txBody>
                    <a:bodyPr/>
                    <a:lstStyle/>
                    <a:p>
                      <a:pPr lvl="0" algn="r">
                        <a:buNone/>
                      </a:pPr>
                      <a:r>
                        <a:rPr lang="en-US" sz="1800" kern="1200">
                          <a:solidFill>
                            <a:schemeClr val="dk1"/>
                          </a:solidFill>
                          <a:latin typeface="+mn-lt"/>
                          <a:ea typeface="+mn-ea"/>
                          <a:cs typeface="+mn-cs"/>
                        </a:rPr>
                        <a:t>43.83%</a:t>
                      </a:r>
                    </a:p>
                  </a:txBody>
                  <a:tcPr marL="9525" marR="9525" marT="9525" marB="0" anchor="b"/>
                </a:tc>
                <a:tc>
                  <a:txBody>
                    <a:bodyPr/>
                    <a:lstStyle/>
                    <a:p>
                      <a:pPr lvl="0" algn="r">
                        <a:buNone/>
                      </a:pPr>
                      <a:r>
                        <a:rPr lang="en-US" sz="1800" kern="1200">
                          <a:solidFill>
                            <a:schemeClr val="dk1"/>
                          </a:solidFill>
                          <a:latin typeface="+mn-lt"/>
                          <a:ea typeface="+mn-ea"/>
                          <a:cs typeface="+mn-cs"/>
                        </a:rPr>
                        <a:t>26.09%</a:t>
                      </a:r>
                    </a:p>
                  </a:txBody>
                  <a:tcPr marL="9525" marR="9525" marT="9525" marB="0" anchor="b"/>
                </a:tc>
                <a:extLst>
                  <a:ext uri="{0D108BD9-81ED-4DB2-BD59-A6C34878D82A}">
                    <a16:rowId xmlns:a16="http://schemas.microsoft.com/office/drawing/2014/main" val="415411495"/>
                  </a:ext>
                </a:extLst>
              </a:tr>
            </a:tbl>
          </a:graphicData>
        </a:graphic>
      </p:graphicFrame>
    </p:spTree>
    <p:extLst>
      <p:ext uri="{BB962C8B-B14F-4D97-AF65-F5344CB8AC3E}">
        <p14:creationId xmlns:p14="http://schemas.microsoft.com/office/powerpoint/2010/main" val="17330221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691B-8F2F-3041-16A2-C2BCF1E7786C}"/>
              </a:ext>
            </a:extLst>
          </p:cNvPr>
          <p:cNvSpPr>
            <a:spLocks noGrp="1"/>
          </p:cNvSpPr>
          <p:nvPr>
            <p:ph type="title"/>
          </p:nvPr>
        </p:nvSpPr>
        <p:spPr/>
        <p:txBody>
          <a:bodyPr/>
          <a:lstStyle/>
          <a:p>
            <a:r>
              <a:rPr lang="en-US">
                <a:ea typeface="Cambria"/>
              </a:rPr>
              <a:t>Financial Analysis</a:t>
            </a:r>
            <a:endParaRPr lang="en-US"/>
          </a:p>
        </p:txBody>
      </p:sp>
      <p:graphicFrame>
        <p:nvGraphicFramePr>
          <p:cNvPr id="8" name="Table 7">
            <a:extLst>
              <a:ext uri="{FF2B5EF4-FFF2-40B4-BE49-F238E27FC236}">
                <a16:creationId xmlns:a16="http://schemas.microsoft.com/office/drawing/2014/main" id="{3A85DB60-96E3-62B9-4AB8-2E7C13E0E783}"/>
              </a:ext>
            </a:extLst>
          </p:cNvPr>
          <p:cNvGraphicFramePr>
            <a:graphicFrameLocks noGrp="1"/>
          </p:cNvGraphicFramePr>
          <p:nvPr>
            <p:extLst>
              <p:ext uri="{D42A27DB-BD31-4B8C-83A1-F6EECF244321}">
                <p14:modId xmlns:p14="http://schemas.microsoft.com/office/powerpoint/2010/main" val="4259876966"/>
              </p:ext>
            </p:extLst>
          </p:nvPr>
        </p:nvGraphicFramePr>
        <p:xfrm>
          <a:off x="1954642" y="2427910"/>
          <a:ext cx="8274468" cy="4020065"/>
        </p:xfrm>
        <a:graphic>
          <a:graphicData uri="http://schemas.openxmlformats.org/drawingml/2006/table">
            <a:tbl>
              <a:tblPr bandRow="1">
                <a:tableStyleId>{69CF1AB2-1976-4502-BF36-3FF5EA218861}</a:tableStyleId>
              </a:tblPr>
              <a:tblGrid>
                <a:gridCol w="2420110">
                  <a:extLst>
                    <a:ext uri="{9D8B030D-6E8A-4147-A177-3AD203B41FA5}">
                      <a16:colId xmlns:a16="http://schemas.microsoft.com/office/drawing/2014/main" val="2831228266"/>
                    </a:ext>
                  </a:extLst>
                </a:gridCol>
                <a:gridCol w="1820845">
                  <a:extLst>
                    <a:ext uri="{9D8B030D-6E8A-4147-A177-3AD203B41FA5}">
                      <a16:colId xmlns:a16="http://schemas.microsoft.com/office/drawing/2014/main" val="2600200430"/>
                    </a:ext>
                  </a:extLst>
                </a:gridCol>
                <a:gridCol w="1820845">
                  <a:extLst>
                    <a:ext uri="{9D8B030D-6E8A-4147-A177-3AD203B41FA5}">
                      <a16:colId xmlns:a16="http://schemas.microsoft.com/office/drawing/2014/main" val="366934244"/>
                    </a:ext>
                  </a:extLst>
                </a:gridCol>
                <a:gridCol w="1106334">
                  <a:extLst>
                    <a:ext uri="{9D8B030D-6E8A-4147-A177-3AD203B41FA5}">
                      <a16:colId xmlns:a16="http://schemas.microsoft.com/office/drawing/2014/main" val="4081292543"/>
                    </a:ext>
                  </a:extLst>
                </a:gridCol>
                <a:gridCol w="1106334">
                  <a:extLst>
                    <a:ext uri="{9D8B030D-6E8A-4147-A177-3AD203B41FA5}">
                      <a16:colId xmlns:a16="http://schemas.microsoft.com/office/drawing/2014/main" val="3624471549"/>
                    </a:ext>
                  </a:extLst>
                </a:gridCol>
              </a:tblGrid>
              <a:tr h="585447">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l" fontAlgn="b"/>
                      <a:r>
                        <a:rPr lang="en-US" sz="1800" kern="1200">
                          <a:solidFill>
                            <a:schemeClr val="dk1"/>
                          </a:solidFill>
                          <a:latin typeface="+mn-lt"/>
                          <a:ea typeface="+mn-ea"/>
                          <a:cs typeface="+mn-cs"/>
                        </a:rPr>
                        <a:t>Revenue Growth</a:t>
                      </a:r>
                    </a:p>
                  </a:txBody>
                  <a:tcPr marL="9525" marR="9525" marT="9525" marB="0" anchor="b"/>
                </a:tc>
                <a:tc>
                  <a:txBody>
                    <a:bodyPr/>
                    <a:lstStyle/>
                    <a:p>
                      <a:pPr algn="l" fontAlgn="b"/>
                      <a:r>
                        <a:rPr lang="en-US" sz="1800" kern="1200">
                          <a:solidFill>
                            <a:schemeClr val="dk1"/>
                          </a:solidFill>
                          <a:latin typeface="+mn-lt"/>
                          <a:ea typeface="+mn-ea"/>
                          <a:cs typeface="+mn-cs"/>
                        </a:rPr>
                        <a:t>Op Inc</a:t>
                      </a:r>
                    </a:p>
                  </a:txBody>
                  <a:tcPr marL="9525" marR="9525" marT="9525" marB="0" anchor="b"/>
                </a:tc>
                <a:tc>
                  <a:txBody>
                    <a:bodyPr/>
                    <a:lstStyle/>
                    <a:p>
                      <a:pPr algn="l" fontAlgn="b"/>
                      <a:r>
                        <a:rPr lang="en-US" sz="1800" kern="1200">
                          <a:solidFill>
                            <a:schemeClr val="dk1"/>
                          </a:solidFill>
                          <a:latin typeface="+mn-lt"/>
                          <a:ea typeface="+mn-ea"/>
                          <a:cs typeface="+mn-cs"/>
                        </a:rPr>
                        <a:t>EBITDA</a:t>
                      </a:r>
                    </a:p>
                  </a:txBody>
                  <a:tcPr marL="9525" marR="9525" marT="9525" marB="0" anchor="b"/>
                </a:tc>
                <a:tc>
                  <a:txBody>
                    <a:bodyPr/>
                    <a:lstStyle/>
                    <a:p>
                      <a:pPr algn="l" fontAlgn="b"/>
                      <a:r>
                        <a:rPr lang="en-US" sz="1800" kern="1200">
                          <a:solidFill>
                            <a:schemeClr val="dk1"/>
                          </a:solidFill>
                          <a:latin typeface="+mn-lt"/>
                          <a:ea typeface="+mn-ea"/>
                          <a:cs typeface="+mn-cs"/>
                        </a:rPr>
                        <a:t>Net Income</a:t>
                      </a:r>
                    </a:p>
                  </a:txBody>
                  <a:tcPr marL="9525" marR="9525" marT="9525" marB="0" anchor="b"/>
                </a:tc>
                <a:extLst>
                  <a:ext uri="{0D108BD9-81ED-4DB2-BD59-A6C34878D82A}">
                    <a16:rowId xmlns:a16="http://schemas.microsoft.com/office/drawing/2014/main" val="2284943697"/>
                  </a:ext>
                </a:extLst>
              </a:tr>
              <a:tr h="312238">
                <a:tc>
                  <a:txBody>
                    <a:bodyPr/>
                    <a:lstStyle/>
                    <a:p>
                      <a:pPr algn="l" fontAlgn="b"/>
                      <a:r>
                        <a:rPr lang="en-US" sz="1800" kern="1200">
                          <a:solidFill>
                            <a:schemeClr val="dk1"/>
                          </a:solidFill>
                          <a:latin typeface="+mn-lt"/>
                          <a:ea typeface="+mn-ea"/>
                          <a:cs typeface="+mn-cs"/>
                        </a:rPr>
                        <a:t>BRK/A</a:t>
                      </a:r>
                    </a:p>
                  </a:txBody>
                  <a:tcPr marL="9525" marR="9525" marT="9525" marB="0" anchor="b"/>
                </a:tc>
                <a:tc>
                  <a:txBody>
                    <a:bodyPr/>
                    <a:lstStyle/>
                    <a:p>
                      <a:pPr algn="r" fontAlgn="b"/>
                      <a:r>
                        <a:rPr lang="en-US" sz="1800" kern="1200">
                          <a:solidFill>
                            <a:schemeClr val="dk1"/>
                          </a:solidFill>
                          <a:latin typeface="+mn-lt"/>
                          <a:ea typeface="+mn-ea"/>
                          <a:cs typeface="+mn-cs"/>
                        </a:rPr>
                        <a:t>1.90%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19.90%</a:t>
                      </a:r>
                    </a:p>
                  </a:txBody>
                  <a:tcPr marL="9525" marR="9525" marT="9525" marB="0" anchor="b"/>
                </a:tc>
                <a:tc>
                  <a:txBody>
                    <a:bodyPr/>
                    <a:lstStyle/>
                    <a:p>
                      <a:pPr algn="r" fontAlgn="b"/>
                      <a:r>
                        <a:rPr lang="en-US" sz="1800" kern="1200">
                          <a:solidFill>
                            <a:schemeClr val="dk1"/>
                          </a:solidFill>
                          <a:latin typeface="+mn-lt"/>
                          <a:ea typeface="+mn-ea"/>
                          <a:cs typeface="+mn-cs"/>
                        </a:rPr>
                        <a:t>12.80%</a:t>
                      </a:r>
                    </a:p>
                  </a:txBody>
                  <a:tcPr marL="9525" marR="9525" marT="9525" marB="0" anchor="b"/>
                </a:tc>
                <a:extLst>
                  <a:ext uri="{0D108BD9-81ED-4DB2-BD59-A6C34878D82A}">
                    <a16:rowId xmlns:a16="http://schemas.microsoft.com/office/drawing/2014/main" val="988528042"/>
                  </a:ext>
                </a:extLst>
              </a:tr>
              <a:tr h="312238">
                <a:tc>
                  <a:txBody>
                    <a:bodyPr/>
                    <a:lstStyle/>
                    <a:p>
                      <a:pPr algn="l" fontAlgn="b"/>
                      <a:r>
                        <a:rPr lang="en-US" sz="1800" kern="1200">
                          <a:solidFill>
                            <a:schemeClr val="dk1"/>
                          </a:solidFill>
                          <a:latin typeface="+mn-lt"/>
                          <a:ea typeface="+mn-ea"/>
                          <a:cs typeface="+mn-cs"/>
                        </a:rPr>
                        <a:t>JPM</a:t>
                      </a:r>
                    </a:p>
                  </a:txBody>
                  <a:tcPr marL="9525" marR="9525" marT="9525" marB="0" anchor="b"/>
                </a:tc>
                <a:tc>
                  <a:txBody>
                    <a:bodyPr/>
                    <a:lstStyle/>
                    <a:p>
                      <a:pPr algn="r" fontAlgn="b"/>
                      <a:r>
                        <a:rPr lang="en-US" sz="1800" kern="1200">
                          <a:solidFill>
                            <a:schemeClr val="dk1"/>
                          </a:solidFill>
                          <a:latin typeface="+mn-lt"/>
                          <a:ea typeface="+mn-ea"/>
                          <a:cs typeface="+mn-cs"/>
                        </a:rPr>
                        <a:t>12.30%</a:t>
                      </a:r>
                    </a:p>
                  </a:txBody>
                  <a:tcPr marL="9525" marR="9525" marT="9525" marB="0" anchor="b"/>
                </a:tc>
                <a:tc>
                  <a:txBody>
                    <a:bodyPr/>
                    <a:lstStyle/>
                    <a:p>
                      <a:pPr algn="r" fontAlgn="b"/>
                      <a:r>
                        <a:rPr lang="en-US" sz="1800" kern="1200">
                          <a:solidFill>
                            <a:schemeClr val="dk1"/>
                          </a:solidFill>
                          <a:latin typeface="+mn-lt"/>
                          <a:ea typeface="+mn-ea"/>
                          <a:cs typeface="+mn-cs"/>
                        </a:rPr>
                        <a:t>42.80%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32.40%</a:t>
                      </a:r>
                    </a:p>
                  </a:txBody>
                  <a:tcPr marL="9525" marR="9525" marT="9525" marB="0" anchor="b"/>
                </a:tc>
                <a:extLst>
                  <a:ext uri="{0D108BD9-81ED-4DB2-BD59-A6C34878D82A}">
                    <a16:rowId xmlns:a16="http://schemas.microsoft.com/office/drawing/2014/main" val="449949674"/>
                  </a:ext>
                </a:extLst>
              </a:tr>
              <a:tr h="312238">
                <a:tc>
                  <a:txBody>
                    <a:bodyPr/>
                    <a:lstStyle/>
                    <a:p>
                      <a:pPr algn="l" fontAlgn="b"/>
                      <a:r>
                        <a:rPr lang="en-US" sz="1800" kern="1200">
                          <a:solidFill>
                            <a:schemeClr val="dk1"/>
                          </a:solidFill>
                          <a:latin typeface="+mn-lt"/>
                          <a:ea typeface="+mn-ea"/>
                          <a:cs typeface="+mn-cs"/>
                        </a:rPr>
                        <a:t>V</a:t>
                      </a:r>
                    </a:p>
                  </a:txBody>
                  <a:tcPr marL="9525" marR="9525" marT="9525" marB="0" anchor="b"/>
                </a:tc>
                <a:tc>
                  <a:txBody>
                    <a:bodyPr/>
                    <a:lstStyle/>
                    <a:p>
                      <a:pPr algn="r" fontAlgn="b"/>
                      <a:r>
                        <a:rPr lang="en-US" sz="1800" kern="1200">
                          <a:solidFill>
                            <a:schemeClr val="dk1"/>
                          </a:solidFill>
                          <a:latin typeface="+mn-lt"/>
                          <a:ea typeface="+mn-ea"/>
                          <a:cs typeface="+mn-cs"/>
                        </a:rPr>
                        <a:t>10.30%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70.20%</a:t>
                      </a:r>
                    </a:p>
                  </a:txBody>
                  <a:tcPr marL="9525" marR="9525" marT="9525" marB="0" anchor="b"/>
                </a:tc>
                <a:tc>
                  <a:txBody>
                    <a:bodyPr/>
                    <a:lstStyle/>
                    <a:p>
                      <a:pPr algn="r" fontAlgn="b"/>
                      <a:r>
                        <a:rPr lang="en-US" sz="1800" kern="1200">
                          <a:solidFill>
                            <a:schemeClr val="dk1"/>
                          </a:solidFill>
                          <a:latin typeface="+mn-lt"/>
                          <a:ea typeface="+mn-ea"/>
                          <a:cs typeface="+mn-cs"/>
                        </a:rPr>
                        <a:t>56.60%</a:t>
                      </a:r>
                    </a:p>
                  </a:txBody>
                  <a:tcPr marL="9525" marR="9525" marT="9525" marB="0" anchor="b"/>
                </a:tc>
                <a:extLst>
                  <a:ext uri="{0D108BD9-81ED-4DB2-BD59-A6C34878D82A}">
                    <a16:rowId xmlns:a16="http://schemas.microsoft.com/office/drawing/2014/main" val="2534587994"/>
                  </a:ext>
                </a:extLst>
              </a:tr>
              <a:tr h="312238">
                <a:tc>
                  <a:txBody>
                    <a:bodyPr/>
                    <a:lstStyle/>
                    <a:p>
                      <a:pPr algn="l" fontAlgn="b"/>
                      <a:r>
                        <a:rPr lang="en-US" sz="1800" kern="1200">
                          <a:solidFill>
                            <a:schemeClr val="dk1"/>
                          </a:solidFill>
                          <a:latin typeface="+mn-lt"/>
                          <a:ea typeface="+mn-ea"/>
                          <a:cs typeface="+mn-cs"/>
                        </a:rPr>
                        <a:t>MA</a:t>
                      </a:r>
                    </a:p>
                  </a:txBody>
                  <a:tcPr marL="9525" marR="9525" marT="9525" marB="0" anchor="b"/>
                </a:tc>
                <a:tc>
                  <a:txBody>
                    <a:bodyPr/>
                    <a:lstStyle/>
                    <a:p>
                      <a:pPr algn="r" fontAlgn="b"/>
                      <a:r>
                        <a:rPr lang="en-US" sz="1800" kern="1200">
                          <a:solidFill>
                            <a:schemeClr val="dk1"/>
                          </a:solidFill>
                          <a:latin typeface="+mn-lt"/>
                          <a:ea typeface="+mn-ea"/>
                          <a:cs typeface="+mn-cs"/>
                        </a:rPr>
                        <a:t>12.20%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61.60%</a:t>
                      </a:r>
                    </a:p>
                  </a:txBody>
                  <a:tcPr marL="9525" marR="9525" marT="9525" marB="0" anchor="b"/>
                </a:tc>
                <a:tc>
                  <a:txBody>
                    <a:bodyPr/>
                    <a:lstStyle/>
                    <a:p>
                      <a:pPr algn="r" fontAlgn="b"/>
                      <a:r>
                        <a:rPr lang="en-US" sz="1800" kern="1200">
                          <a:solidFill>
                            <a:schemeClr val="dk1"/>
                          </a:solidFill>
                          <a:latin typeface="+mn-lt"/>
                          <a:ea typeface="+mn-ea"/>
                          <a:cs typeface="+mn-cs"/>
                        </a:rPr>
                        <a:t>48.10%</a:t>
                      </a:r>
                    </a:p>
                  </a:txBody>
                  <a:tcPr marL="9525" marR="9525" marT="9525" marB="0" anchor="b"/>
                </a:tc>
                <a:extLst>
                  <a:ext uri="{0D108BD9-81ED-4DB2-BD59-A6C34878D82A}">
                    <a16:rowId xmlns:a16="http://schemas.microsoft.com/office/drawing/2014/main" val="2314200223"/>
                  </a:ext>
                </a:extLst>
              </a:tr>
              <a:tr h="312238">
                <a:tc>
                  <a:txBody>
                    <a:bodyPr/>
                    <a:lstStyle/>
                    <a:p>
                      <a:pPr algn="l" fontAlgn="b"/>
                      <a:r>
                        <a:rPr lang="en-US" sz="1800" kern="1200">
                          <a:solidFill>
                            <a:schemeClr val="dk1"/>
                          </a:solidFill>
                          <a:latin typeface="+mn-lt"/>
                          <a:ea typeface="+mn-ea"/>
                          <a:cs typeface="+mn-cs"/>
                        </a:rPr>
                        <a:t>BAC</a:t>
                      </a:r>
                    </a:p>
                  </a:txBody>
                  <a:tcPr marL="9525" marR="9525" marT="9525" marB="0" anchor="b"/>
                </a:tc>
                <a:tc>
                  <a:txBody>
                    <a:bodyPr/>
                    <a:lstStyle/>
                    <a:p>
                      <a:pPr algn="r" fontAlgn="b"/>
                      <a:r>
                        <a:rPr lang="en-US" sz="1800" kern="1200">
                          <a:solidFill>
                            <a:schemeClr val="dk1"/>
                          </a:solidFill>
                          <a:latin typeface="+mn-lt"/>
                          <a:ea typeface="+mn-ea"/>
                          <a:cs typeface="+mn-cs"/>
                        </a:rPr>
                        <a:t>3.20%</a:t>
                      </a:r>
                    </a:p>
                  </a:txBody>
                  <a:tcPr marL="9525" marR="9525" marT="9525" marB="0" anchor="b"/>
                </a:tc>
                <a:tc>
                  <a:txBody>
                    <a:bodyPr/>
                    <a:lstStyle/>
                    <a:p>
                      <a:pPr algn="r" fontAlgn="b"/>
                      <a:r>
                        <a:rPr lang="en-US" sz="1800" kern="1200">
                          <a:solidFill>
                            <a:schemeClr val="dk1"/>
                          </a:solidFill>
                          <a:latin typeface="+mn-lt"/>
                          <a:ea typeface="+mn-ea"/>
                          <a:cs typeface="+mn-cs"/>
                        </a:rPr>
                        <a:t>29%</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25.20%</a:t>
                      </a:r>
                    </a:p>
                  </a:txBody>
                  <a:tcPr marL="9525" marR="9525" marT="9525" marB="0" anchor="b"/>
                </a:tc>
                <a:extLst>
                  <a:ext uri="{0D108BD9-81ED-4DB2-BD59-A6C34878D82A}">
                    <a16:rowId xmlns:a16="http://schemas.microsoft.com/office/drawing/2014/main" val="2625794319"/>
                  </a:ext>
                </a:extLst>
              </a:tr>
              <a:tr h="312238">
                <a:tc>
                  <a:txBody>
                    <a:bodyPr/>
                    <a:lstStyle/>
                    <a:p>
                      <a:pPr algn="l" fontAlgn="b"/>
                      <a:r>
                        <a:rPr lang="en-US" sz="1800" kern="1200">
                          <a:solidFill>
                            <a:schemeClr val="dk1"/>
                          </a:solidFill>
                          <a:latin typeface="+mn-lt"/>
                          <a:ea typeface="+mn-ea"/>
                          <a:cs typeface="+mn-cs"/>
                        </a:rPr>
                        <a:t>WFC</a:t>
                      </a:r>
                    </a:p>
                  </a:txBody>
                  <a:tcPr marL="9525" marR="9525" marT="9525" marB="0" anchor="b"/>
                </a:tc>
                <a:tc>
                  <a:txBody>
                    <a:bodyPr/>
                    <a:lstStyle/>
                    <a:p>
                      <a:pPr algn="r" fontAlgn="b"/>
                      <a:r>
                        <a:rPr lang="en-US" sz="1800" kern="1200">
                          <a:solidFill>
                            <a:schemeClr val="dk1"/>
                          </a:solidFill>
                          <a:latin typeface="+mn-lt"/>
                          <a:ea typeface="+mn-ea"/>
                          <a:cs typeface="+mn-cs"/>
                        </a:rPr>
                        <a:t>-0.40%</a:t>
                      </a:r>
                    </a:p>
                  </a:txBody>
                  <a:tcPr marL="9525" marR="9525" marT="9525" marB="0" anchor="b"/>
                </a:tc>
                <a:tc>
                  <a:txBody>
                    <a:bodyPr/>
                    <a:lstStyle/>
                    <a:p>
                      <a:pPr algn="r" fontAlgn="b"/>
                      <a:r>
                        <a:rPr lang="en-US" sz="1800" kern="1200">
                          <a:solidFill>
                            <a:schemeClr val="dk1"/>
                          </a:solidFill>
                          <a:latin typeface="+mn-lt"/>
                          <a:ea typeface="+mn-ea"/>
                          <a:cs typeface="+mn-cs"/>
                        </a:rPr>
                        <a:t>29.70%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22.60%</a:t>
                      </a:r>
                    </a:p>
                  </a:txBody>
                  <a:tcPr marL="9525" marR="9525" marT="9525" marB="0" anchor="b"/>
                </a:tc>
                <a:extLst>
                  <a:ext uri="{0D108BD9-81ED-4DB2-BD59-A6C34878D82A}">
                    <a16:rowId xmlns:a16="http://schemas.microsoft.com/office/drawing/2014/main" val="981938482"/>
                  </a:ext>
                </a:extLst>
              </a:tr>
              <a:tr h="312238">
                <a:tc>
                  <a:txBody>
                    <a:bodyPr/>
                    <a:lstStyle/>
                    <a:p>
                      <a:pPr algn="l" fontAlgn="b"/>
                      <a:r>
                        <a:rPr lang="en-US" sz="1800" kern="1200">
                          <a:solidFill>
                            <a:schemeClr val="dk1"/>
                          </a:solidFill>
                          <a:latin typeface="+mn-lt"/>
                          <a:ea typeface="+mn-ea"/>
                          <a:cs typeface="+mn-cs"/>
                        </a:rPr>
                        <a:t>MS</a:t>
                      </a:r>
                    </a:p>
                  </a:txBody>
                  <a:tcPr marL="9525" marR="9525" marT="9525" marB="0" anchor="b"/>
                </a:tc>
                <a:tc>
                  <a:txBody>
                    <a:bodyPr/>
                    <a:lstStyle/>
                    <a:p>
                      <a:pPr algn="r" fontAlgn="b"/>
                      <a:r>
                        <a:rPr lang="en-US" sz="1800" kern="1200">
                          <a:solidFill>
                            <a:schemeClr val="dk1"/>
                          </a:solidFill>
                          <a:latin typeface="+mn-lt"/>
                          <a:ea typeface="+mn-ea"/>
                          <a:cs typeface="+mn-cs"/>
                        </a:rPr>
                        <a:t>14.10%</a:t>
                      </a:r>
                    </a:p>
                  </a:txBody>
                  <a:tcPr marL="9525" marR="9525" marT="9525" marB="0" anchor="b"/>
                </a:tc>
                <a:tc>
                  <a:txBody>
                    <a:bodyPr/>
                    <a:lstStyle/>
                    <a:p>
                      <a:pPr algn="r" fontAlgn="b"/>
                      <a:r>
                        <a:rPr lang="en-US" sz="1800" kern="1200">
                          <a:solidFill>
                            <a:schemeClr val="dk1"/>
                          </a:solidFill>
                          <a:latin typeface="+mn-lt"/>
                          <a:ea typeface="+mn-ea"/>
                          <a:cs typeface="+mn-cs"/>
                        </a:rPr>
                        <a:t>28.60%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20.80%</a:t>
                      </a:r>
                    </a:p>
                  </a:txBody>
                  <a:tcPr marL="9525" marR="9525" marT="9525" marB="0" anchor="b"/>
                </a:tc>
                <a:extLst>
                  <a:ext uri="{0D108BD9-81ED-4DB2-BD59-A6C34878D82A}">
                    <a16:rowId xmlns:a16="http://schemas.microsoft.com/office/drawing/2014/main" val="2641320888"/>
                  </a:ext>
                </a:extLst>
              </a:tr>
              <a:tr h="312238">
                <a:tc>
                  <a:txBody>
                    <a:bodyPr/>
                    <a:lstStyle/>
                    <a:p>
                      <a:pPr algn="l" fontAlgn="b"/>
                      <a:r>
                        <a:rPr lang="en-US" sz="1800" kern="1200">
                          <a:solidFill>
                            <a:schemeClr val="dk1"/>
                          </a:solidFill>
                          <a:latin typeface="+mn-lt"/>
                          <a:ea typeface="+mn-ea"/>
                          <a:cs typeface="+mn-cs"/>
                        </a:rPr>
                        <a:t>AXP</a:t>
                      </a:r>
                    </a:p>
                  </a:txBody>
                  <a:tcPr marL="9525" marR="9525" marT="9525" marB="0" anchor="b"/>
                </a:tc>
                <a:tc>
                  <a:txBody>
                    <a:bodyPr/>
                    <a:lstStyle/>
                    <a:p>
                      <a:pPr algn="r" fontAlgn="b"/>
                      <a:r>
                        <a:rPr lang="en-US" sz="1800" kern="1200">
                          <a:solidFill>
                            <a:schemeClr val="dk1"/>
                          </a:solidFill>
                          <a:latin typeface="+mn-lt"/>
                          <a:ea typeface="+mn-ea"/>
                          <a:cs typeface="+mn-cs"/>
                        </a:rPr>
                        <a:t>9%</a:t>
                      </a:r>
                    </a:p>
                  </a:txBody>
                  <a:tcPr marL="9525" marR="9525" marT="9525" marB="0" anchor="b"/>
                </a:tc>
                <a:tc>
                  <a:txBody>
                    <a:bodyPr/>
                    <a:lstStyle/>
                    <a:p>
                      <a:pPr algn="r" fontAlgn="b"/>
                      <a:r>
                        <a:rPr lang="en-US" sz="1800" kern="1200">
                          <a:solidFill>
                            <a:schemeClr val="dk1"/>
                          </a:solidFill>
                          <a:latin typeface="+mn-lt"/>
                          <a:ea typeface="+mn-ea"/>
                          <a:cs typeface="+mn-cs"/>
                        </a:rPr>
                        <a:t>19.60%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15.20%</a:t>
                      </a:r>
                    </a:p>
                  </a:txBody>
                  <a:tcPr marL="9525" marR="9525" marT="9525" marB="0" anchor="b"/>
                </a:tc>
                <a:extLst>
                  <a:ext uri="{0D108BD9-81ED-4DB2-BD59-A6C34878D82A}">
                    <a16:rowId xmlns:a16="http://schemas.microsoft.com/office/drawing/2014/main" val="1297903630"/>
                  </a:ext>
                </a:extLst>
              </a:tr>
              <a:tr h="312238">
                <a:tc>
                  <a:txBody>
                    <a:bodyPr/>
                    <a:lstStyle/>
                    <a:p>
                      <a:pPr algn="l" fontAlgn="b"/>
                      <a:r>
                        <a:rPr lang="en-US" sz="1800" kern="1200">
                          <a:solidFill>
                            <a:schemeClr val="dk1"/>
                          </a:solidFill>
                          <a:latin typeface="+mn-lt"/>
                          <a:ea typeface="+mn-ea"/>
                          <a:cs typeface="+mn-cs"/>
                        </a:rPr>
                        <a:t>GS</a:t>
                      </a:r>
                    </a:p>
                  </a:txBody>
                  <a:tcPr marL="9525" marR="9525" marT="9525" marB="0" anchor="b"/>
                </a:tc>
                <a:tc>
                  <a:txBody>
                    <a:bodyPr/>
                    <a:lstStyle/>
                    <a:p>
                      <a:pPr algn="r" fontAlgn="b"/>
                      <a:r>
                        <a:rPr lang="en-US" sz="1800" kern="1200">
                          <a:solidFill>
                            <a:schemeClr val="dk1"/>
                          </a:solidFill>
                          <a:latin typeface="+mn-lt"/>
                          <a:ea typeface="+mn-ea"/>
                          <a:cs typeface="+mn-cs"/>
                        </a:rPr>
                        <a:t>15.70%</a:t>
                      </a:r>
                    </a:p>
                  </a:txBody>
                  <a:tcPr marL="9525" marR="9525" marT="9525" marB="0" anchor="b"/>
                </a:tc>
                <a:tc>
                  <a:txBody>
                    <a:bodyPr/>
                    <a:lstStyle/>
                    <a:p>
                      <a:pPr algn="r" fontAlgn="b"/>
                      <a:r>
                        <a:rPr lang="en-US" sz="1800" kern="1200">
                          <a:solidFill>
                            <a:schemeClr val="dk1"/>
                          </a:solidFill>
                          <a:latin typeface="+mn-lt"/>
                          <a:ea typeface="+mn-ea"/>
                          <a:cs typeface="+mn-cs"/>
                        </a:rPr>
                        <a:t>34.70%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25.50%</a:t>
                      </a:r>
                    </a:p>
                  </a:txBody>
                  <a:tcPr marL="9525" marR="9525" marT="9525" marB="0" anchor="b"/>
                </a:tc>
                <a:extLst>
                  <a:ext uri="{0D108BD9-81ED-4DB2-BD59-A6C34878D82A}">
                    <a16:rowId xmlns:a16="http://schemas.microsoft.com/office/drawing/2014/main" val="4251683323"/>
                  </a:ext>
                </a:extLst>
              </a:tr>
              <a:tr h="312238">
                <a:tc>
                  <a:txBody>
                    <a:bodyPr/>
                    <a:lstStyle/>
                    <a:p>
                      <a:pPr algn="l" fontAlgn="b"/>
                      <a:r>
                        <a:rPr lang="en-US" sz="1800" kern="1200">
                          <a:solidFill>
                            <a:schemeClr val="dk1"/>
                          </a:solidFill>
                          <a:latin typeface="+mn-lt"/>
                          <a:ea typeface="+mn-ea"/>
                          <a:cs typeface="+mn-cs"/>
                        </a:rPr>
                        <a:t>BX</a:t>
                      </a:r>
                    </a:p>
                  </a:txBody>
                  <a:tcPr marL="9525" marR="9525" marT="9525" marB="0" anchor="b"/>
                </a:tc>
                <a:tc>
                  <a:txBody>
                    <a:bodyPr/>
                    <a:lstStyle/>
                    <a:p>
                      <a:pPr algn="r" fontAlgn="b"/>
                      <a:r>
                        <a:rPr lang="en-US" sz="1800" kern="1200">
                          <a:solidFill>
                            <a:schemeClr val="dk1"/>
                          </a:solidFill>
                          <a:latin typeface="+mn-lt"/>
                          <a:ea typeface="+mn-ea"/>
                          <a:cs typeface="+mn-cs"/>
                        </a:rPr>
                        <a:t>68.40%</a:t>
                      </a:r>
                    </a:p>
                  </a:txBody>
                  <a:tcPr marL="9525" marR="9525" marT="9525" marB="0" anchor="b"/>
                </a:tc>
                <a:tc>
                  <a:txBody>
                    <a:bodyPr/>
                    <a:lstStyle/>
                    <a:p>
                      <a:pPr algn="r" fontAlgn="b"/>
                      <a:r>
                        <a:rPr lang="en-US" sz="1800" kern="1200">
                          <a:solidFill>
                            <a:schemeClr val="dk1"/>
                          </a:solidFill>
                          <a:latin typeface="+mn-lt"/>
                          <a:ea typeface="+mn-ea"/>
                          <a:cs typeface="+mn-cs"/>
                        </a:rPr>
                        <a:t>50.30%</a:t>
                      </a:r>
                    </a:p>
                  </a:txBody>
                  <a:tcPr marL="9525" marR="9525" marT="9525" marB="0" anchor="b"/>
                </a:tc>
                <a:tc>
                  <a:txBody>
                    <a:bodyPr/>
                    <a:lstStyle/>
                    <a:p>
                      <a:pPr algn="l" fontAlgn="b"/>
                      <a:endParaRPr lang="en-US" sz="1800" kern="1200">
                        <a:solidFill>
                          <a:schemeClr val="dk1"/>
                        </a:solidFill>
                        <a:latin typeface="+mn-lt"/>
                        <a:ea typeface="+mn-ea"/>
                        <a:cs typeface="+mn-cs"/>
                      </a:endParaRPr>
                    </a:p>
                  </a:txBody>
                  <a:tcPr marL="9525" marR="9525" marT="9525" marB="0" anchor="b"/>
                </a:tc>
                <a:tc>
                  <a:txBody>
                    <a:bodyPr/>
                    <a:lstStyle/>
                    <a:p>
                      <a:pPr algn="r" fontAlgn="b"/>
                      <a:r>
                        <a:rPr lang="en-US" sz="1800" kern="1200">
                          <a:solidFill>
                            <a:schemeClr val="dk1"/>
                          </a:solidFill>
                          <a:latin typeface="+mn-lt"/>
                          <a:ea typeface="+mn-ea"/>
                          <a:cs typeface="+mn-cs"/>
                        </a:rPr>
                        <a:t>22.10%</a:t>
                      </a:r>
                    </a:p>
                  </a:txBody>
                  <a:tcPr marL="9525" marR="9525" marT="9525" marB="0" anchor="b"/>
                </a:tc>
                <a:extLst>
                  <a:ext uri="{0D108BD9-81ED-4DB2-BD59-A6C34878D82A}">
                    <a16:rowId xmlns:a16="http://schemas.microsoft.com/office/drawing/2014/main" val="531703695"/>
                  </a:ext>
                </a:extLst>
              </a:tr>
              <a:tr h="312238">
                <a:tc>
                  <a:txBody>
                    <a:bodyPr/>
                    <a:lstStyle/>
                    <a:p>
                      <a:pPr algn="l" fontAlgn="b"/>
                      <a:r>
                        <a:rPr lang="en-US" sz="1800" kern="1200">
                          <a:solidFill>
                            <a:schemeClr val="dk1"/>
                          </a:solidFill>
                          <a:latin typeface="+mn-lt"/>
                          <a:ea typeface="+mn-ea"/>
                          <a:cs typeface="+mn-cs"/>
                        </a:rPr>
                        <a:t>Average</a:t>
                      </a:r>
                    </a:p>
                  </a:txBody>
                  <a:tcPr marL="9525" marR="9525" marT="9525" marB="0" anchor="b"/>
                </a:tc>
                <a:tc>
                  <a:txBody>
                    <a:bodyPr/>
                    <a:lstStyle/>
                    <a:p>
                      <a:pPr algn="r" fontAlgn="b"/>
                      <a:r>
                        <a:rPr lang="en-US" sz="1800" kern="1200">
                          <a:solidFill>
                            <a:schemeClr val="dk1"/>
                          </a:solidFill>
                          <a:latin typeface="+mn-lt"/>
                          <a:ea typeface="+mn-ea"/>
                          <a:cs typeface="+mn-cs"/>
                        </a:rPr>
                        <a:t>14.67%</a:t>
                      </a:r>
                    </a:p>
                  </a:txBody>
                  <a:tcPr marL="9525" marR="9525" marT="9525" marB="0" anchor="b"/>
                </a:tc>
                <a:tc>
                  <a:txBody>
                    <a:bodyPr/>
                    <a:lstStyle/>
                    <a:p>
                      <a:pPr algn="r" fontAlgn="b"/>
                      <a:r>
                        <a:rPr lang="en-US" sz="1800" kern="1200">
                          <a:solidFill>
                            <a:schemeClr val="dk1"/>
                          </a:solidFill>
                          <a:latin typeface="+mn-lt"/>
                          <a:ea typeface="+mn-ea"/>
                          <a:cs typeface="+mn-cs"/>
                        </a:rPr>
                        <a:t>33.53%</a:t>
                      </a:r>
                    </a:p>
                  </a:txBody>
                  <a:tcPr marL="9525" marR="9525" marT="9525" marB="0" anchor="b"/>
                </a:tc>
                <a:tc>
                  <a:txBody>
                    <a:bodyPr/>
                    <a:lstStyle/>
                    <a:p>
                      <a:pPr algn="r" fontAlgn="b"/>
                      <a:r>
                        <a:rPr lang="en-US" sz="1800" kern="1200">
                          <a:solidFill>
                            <a:schemeClr val="dk1"/>
                          </a:solidFill>
                          <a:latin typeface="+mn-lt"/>
                          <a:ea typeface="+mn-ea"/>
                          <a:cs typeface="+mn-cs"/>
                        </a:rPr>
                        <a:t>50.57%</a:t>
                      </a:r>
                    </a:p>
                  </a:txBody>
                  <a:tcPr marL="9525" marR="9525" marT="9525" marB="0" anchor="b"/>
                </a:tc>
                <a:tc>
                  <a:txBody>
                    <a:bodyPr/>
                    <a:lstStyle/>
                    <a:p>
                      <a:pPr algn="r" fontAlgn="b"/>
                      <a:r>
                        <a:rPr lang="en-US" sz="1800" kern="1200">
                          <a:solidFill>
                            <a:schemeClr val="dk1"/>
                          </a:solidFill>
                          <a:latin typeface="+mn-lt"/>
                          <a:ea typeface="+mn-ea"/>
                          <a:cs typeface="+mn-cs"/>
                        </a:rPr>
                        <a:t>28.13%</a:t>
                      </a:r>
                    </a:p>
                  </a:txBody>
                  <a:tcPr marL="9525" marR="9525" marT="9525" marB="0" anchor="b"/>
                </a:tc>
                <a:extLst>
                  <a:ext uri="{0D108BD9-81ED-4DB2-BD59-A6C34878D82A}">
                    <a16:rowId xmlns:a16="http://schemas.microsoft.com/office/drawing/2014/main" val="415411495"/>
                  </a:ext>
                </a:extLst>
              </a:tr>
            </a:tbl>
          </a:graphicData>
        </a:graphic>
      </p:graphicFrame>
      <p:sp>
        <p:nvSpPr>
          <p:cNvPr id="9" name="TextBox 8">
            <a:extLst>
              <a:ext uri="{FF2B5EF4-FFF2-40B4-BE49-F238E27FC236}">
                <a16:creationId xmlns:a16="http://schemas.microsoft.com/office/drawing/2014/main" id="{6D0CC184-4635-D389-E962-C2A59E53300F}"/>
              </a:ext>
            </a:extLst>
          </p:cNvPr>
          <p:cNvSpPr txBox="1"/>
          <p:nvPr/>
        </p:nvSpPr>
        <p:spPr>
          <a:xfrm>
            <a:off x="4039730" y="1940816"/>
            <a:ext cx="4087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mbria"/>
              </a:rPr>
              <a:t>Top 10 By Market Cap (2024)</a:t>
            </a:r>
          </a:p>
        </p:txBody>
      </p:sp>
    </p:spTree>
    <p:extLst>
      <p:ext uri="{BB962C8B-B14F-4D97-AF65-F5344CB8AC3E}">
        <p14:creationId xmlns:p14="http://schemas.microsoft.com/office/powerpoint/2010/main" val="3851948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7C53-A806-04AF-7503-E8FCEF2B4568}"/>
              </a:ext>
            </a:extLst>
          </p:cNvPr>
          <p:cNvSpPr>
            <a:spLocks noGrp="1"/>
          </p:cNvSpPr>
          <p:nvPr>
            <p:ph type="title"/>
          </p:nvPr>
        </p:nvSpPr>
        <p:spPr/>
        <p:txBody>
          <a:bodyPr/>
          <a:lstStyle/>
          <a:p>
            <a:r>
              <a:rPr lang="en-US">
                <a:ea typeface="Cambria"/>
              </a:rPr>
              <a:t>Financial Analysis</a:t>
            </a:r>
            <a:endParaRPr lang="en-US"/>
          </a:p>
        </p:txBody>
      </p:sp>
      <p:graphicFrame>
        <p:nvGraphicFramePr>
          <p:cNvPr id="5" name="Content Placeholder 4">
            <a:extLst>
              <a:ext uri="{FF2B5EF4-FFF2-40B4-BE49-F238E27FC236}">
                <a16:creationId xmlns:a16="http://schemas.microsoft.com/office/drawing/2014/main" id="{573EE8B1-F05D-50EC-E3AC-42F64B1740C8}"/>
              </a:ext>
            </a:extLst>
          </p:cNvPr>
          <p:cNvGraphicFramePr>
            <a:graphicFrameLocks noGrp="1"/>
          </p:cNvGraphicFramePr>
          <p:nvPr>
            <p:ph idx="1"/>
            <p:extLst>
              <p:ext uri="{D42A27DB-BD31-4B8C-83A1-F6EECF244321}">
                <p14:modId xmlns:p14="http://schemas.microsoft.com/office/powerpoint/2010/main" val="2354845610"/>
              </p:ext>
            </p:extLst>
          </p:nvPr>
        </p:nvGraphicFramePr>
        <p:xfrm>
          <a:off x="1522413" y="1981200"/>
          <a:ext cx="9829800" cy="1112520"/>
        </p:xfrm>
        <a:graphic>
          <a:graphicData uri="http://schemas.openxmlformats.org/drawingml/2006/table">
            <a:tbl>
              <a:tblPr firstRow="1" bandRow="1">
                <a:tableStyleId>{69CF1AB2-1976-4502-BF36-3FF5EA218861}</a:tableStyleId>
              </a:tblPr>
              <a:tblGrid>
                <a:gridCol w="1965960">
                  <a:extLst>
                    <a:ext uri="{9D8B030D-6E8A-4147-A177-3AD203B41FA5}">
                      <a16:colId xmlns:a16="http://schemas.microsoft.com/office/drawing/2014/main" val="4254541576"/>
                    </a:ext>
                  </a:extLst>
                </a:gridCol>
                <a:gridCol w="1965960">
                  <a:extLst>
                    <a:ext uri="{9D8B030D-6E8A-4147-A177-3AD203B41FA5}">
                      <a16:colId xmlns:a16="http://schemas.microsoft.com/office/drawing/2014/main" val="3957863345"/>
                    </a:ext>
                  </a:extLst>
                </a:gridCol>
                <a:gridCol w="1965960">
                  <a:extLst>
                    <a:ext uri="{9D8B030D-6E8A-4147-A177-3AD203B41FA5}">
                      <a16:colId xmlns:a16="http://schemas.microsoft.com/office/drawing/2014/main" val="3538158031"/>
                    </a:ext>
                  </a:extLst>
                </a:gridCol>
                <a:gridCol w="1965960">
                  <a:extLst>
                    <a:ext uri="{9D8B030D-6E8A-4147-A177-3AD203B41FA5}">
                      <a16:colId xmlns:a16="http://schemas.microsoft.com/office/drawing/2014/main" val="731754409"/>
                    </a:ext>
                  </a:extLst>
                </a:gridCol>
                <a:gridCol w="1965960">
                  <a:extLst>
                    <a:ext uri="{9D8B030D-6E8A-4147-A177-3AD203B41FA5}">
                      <a16:colId xmlns:a16="http://schemas.microsoft.com/office/drawing/2014/main" val="2027521275"/>
                    </a:ext>
                  </a:extLst>
                </a:gridCol>
              </a:tblGrid>
              <a:tr h="370840">
                <a:tc>
                  <a:txBody>
                    <a:bodyPr/>
                    <a:lstStyle/>
                    <a:p>
                      <a:pPr marL="0" algn="l" defTabSz="914400" rtl="0" eaLnBrk="1" latinLnBrk="0" hangingPunct="1"/>
                      <a:endParaRPr lang="en-US" sz="1800" kern="1200">
                        <a:solidFill>
                          <a:schemeClr val="dk1"/>
                        </a:solidFill>
                        <a:latin typeface="+mn-lt"/>
                        <a:ea typeface="+mn-ea"/>
                        <a:cs typeface="+mn-cs"/>
                      </a:endParaRPr>
                    </a:p>
                  </a:txBody>
                  <a:tcPr/>
                </a:tc>
                <a:tc>
                  <a:txBody>
                    <a:bodyPr/>
                    <a:lstStyle/>
                    <a:p>
                      <a:pPr marL="0" lvl="0" algn="l" defTabSz="914400" rtl="0" eaLnBrk="1" latinLnBrk="0" hangingPunct="1">
                        <a:buNone/>
                      </a:pPr>
                      <a:r>
                        <a:rPr lang="en-US" sz="1800" kern="1200" dirty="0">
                          <a:solidFill>
                            <a:schemeClr val="dk1"/>
                          </a:solidFill>
                          <a:latin typeface="+mn-lt"/>
                          <a:ea typeface="+mn-ea"/>
                          <a:cs typeface="+mn-cs"/>
                        </a:rPr>
                        <a:t>Revenue Growth</a:t>
                      </a:r>
                    </a:p>
                  </a:txBody>
                  <a:tcPr marL="9525" marR="9525" marT="9525" marB="0" anchor="b"/>
                </a:tc>
                <a:tc>
                  <a:txBody>
                    <a:bodyPr/>
                    <a:lstStyle/>
                    <a:p>
                      <a:pPr marL="0" lvl="0" algn="l" defTabSz="914400" rtl="0" eaLnBrk="1" latinLnBrk="0" hangingPunct="1">
                        <a:buNone/>
                      </a:pPr>
                      <a:r>
                        <a:rPr lang="en-US" sz="1800" kern="1200" dirty="0">
                          <a:solidFill>
                            <a:schemeClr val="dk1"/>
                          </a:solidFill>
                          <a:latin typeface="+mn-lt"/>
                          <a:ea typeface="+mn-ea"/>
                          <a:cs typeface="+mn-cs"/>
                        </a:rPr>
                        <a:t>Op Inc</a:t>
                      </a:r>
                    </a:p>
                  </a:txBody>
                  <a:tcPr marL="9525" marR="9525" marT="9525" marB="0" anchor="b"/>
                </a:tc>
                <a:tc>
                  <a:txBody>
                    <a:bodyPr/>
                    <a:lstStyle/>
                    <a:p>
                      <a:pPr marL="0" lvl="0" algn="l" defTabSz="914400" rtl="0" eaLnBrk="1" latinLnBrk="0" hangingPunct="1">
                        <a:buNone/>
                      </a:pPr>
                      <a:r>
                        <a:rPr lang="en-US" sz="1800" kern="1200" dirty="0">
                          <a:solidFill>
                            <a:schemeClr val="dk1"/>
                          </a:solidFill>
                          <a:latin typeface="+mn-lt"/>
                          <a:ea typeface="+mn-ea"/>
                          <a:cs typeface="+mn-cs"/>
                        </a:rPr>
                        <a:t>EBITDA</a:t>
                      </a:r>
                    </a:p>
                  </a:txBody>
                  <a:tcPr marL="9525" marR="9525" marT="9525" marB="0" anchor="b"/>
                </a:tc>
                <a:tc>
                  <a:txBody>
                    <a:bodyPr/>
                    <a:lstStyle/>
                    <a:p>
                      <a:pPr marL="0" lvl="0" algn="l" defTabSz="914400" rtl="0" eaLnBrk="1" latinLnBrk="0" hangingPunct="1">
                        <a:buNone/>
                      </a:pPr>
                      <a:r>
                        <a:rPr lang="en-US" sz="1800" kern="1200" dirty="0">
                          <a:solidFill>
                            <a:schemeClr val="dk1"/>
                          </a:solidFill>
                          <a:latin typeface="+mn-lt"/>
                          <a:ea typeface="+mn-ea"/>
                          <a:cs typeface="+mn-cs"/>
                        </a:rPr>
                        <a:t>Net Income</a:t>
                      </a:r>
                    </a:p>
                  </a:txBody>
                  <a:tcPr marL="9525" marR="9525" marT="9525" marB="0" anchor="b"/>
                </a:tc>
                <a:extLst>
                  <a:ext uri="{0D108BD9-81ED-4DB2-BD59-A6C34878D82A}">
                    <a16:rowId xmlns:a16="http://schemas.microsoft.com/office/drawing/2014/main" val="100234910"/>
                  </a:ext>
                </a:extLst>
              </a:tr>
              <a:tr h="370840">
                <a:tc>
                  <a:txBody>
                    <a:bodyPr/>
                    <a:lstStyle/>
                    <a:p>
                      <a:r>
                        <a:rPr lang="en-US" sz="1800" kern="1200" dirty="0">
                          <a:solidFill>
                            <a:schemeClr val="dk1"/>
                          </a:solidFill>
                          <a:latin typeface="+mn-lt"/>
                          <a:ea typeface="+mn-ea"/>
                          <a:cs typeface="+mn-cs"/>
                        </a:rPr>
                        <a:t>FY2023</a:t>
                      </a:r>
                    </a:p>
                  </a:txBody>
                  <a:tcPr/>
                </a:tc>
                <a:tc>
                  <a:txBody>
                    <a:bodyPr/>
                    <a:lstStyle/>
                    <a:p>
                      <a:pPr lvl="0" algn="r">
                        <a:buNone/>
                      </a:pPr>
                      <a:r>
                        <a:rPr lang="en-US" sz="1800" kern="1200" dirty="0">
                          <a:solidFill>
                            <a:schemeClr val="dk1"/>
                          </a:solidFill>
                          <a:latin typeface="+mn-lt"/>
                          <a:ea typeface="+mn-ea"/>
                          <a:cs typeface="+mn-cs"/>
                        </a:rPr>
                        <a:t>8.75%</a:t>
                      </a:r>
                    </a:p>
                  </a:txBody>
                  <a:tcPr marL="9525" marR="9525" marT="9525" marB="0" anchor="b"/>
                </a:tc>
                <a:tc>
                  <a:txBody>
                    <a:bodyPr/>
                    <a:lstStyle/>
                    <a:p>
                      <a:pPr lvl="0" algn="r">
                        <a:buNone/>
                      </a:pPr>
                      <a:r>
                        <a:rPr lang="en-US" sz="1800" kern="1200" dirty="0">
                          <a:solidFill>
                            <a:schemeClr val="dk1"/>
                          </a:solidFill>
                          <a:latin typeface="+mn-lt"/>
                          <a:ea typeface="+mn-ea"/>
                          <a:cs typeface="+mn-cs"/>
                        </a:rPr>
                        <a:t>29.20%</a:t>
                      </a:r>
                    </a:p>
                  </a:txBody>
                  <a:tcPr marL="9525" marR="9525" marT="9525" marB="0" anchor="b"/>
                </a:tc>
                <a:tc>
                  <a:txBody>
                    <a:bodyPr/>
                    <a:lstStyle/>
                    <a:p>
                      <a:pPr lvl="0" algn="r">
                        <a:buNone/>
                      </a:pPr>
                      <a:r>
                        <a:rPr lang="en-US" sz="1800" kern="1200" dirty="0">
                          <a:solidFill>
                            <a:schemeClr val="dk1"/>
                          </a:solidFill>
                          <a:latin typeface="+mn-lt"/>
                          <a:ea typeface="+mn-ea"/>
                          <a:cs typeface="+mn-cs"/>
                        </a:rPr>
                        <a:t>43.83%</a:t>
                      </a:r>
                    </a:p>
                  </a:txBody>
                  <a:tcPr marL="9525" marR="9525" marT="9525" marB="0" anchor="b"/>
                </a:tc>
                <a:tc>
                  <a:txBody>
                    <a:bodyPr/>
                    <a:lstStyle/>
                    <a:p>
                      <a:pPr lvl="0" algn="r">
                        <a:buNone/>
                      </a:pPr>
                      <a:r>
                        <a:rPr lang="en-US" sz="1800" kern="1200" dirty="0">
                          <a:solidFill>
                            <a:schemeClr val="dk1"/>
                          </a:solidFill>
                          <a:latin typeface="+mn-lt"/>
                          <a:ea typeface="+mn-ea"/>
                          <a:cs typeface="+mn-cs"/>
                        </a:rPr>
                        <a:t>26.09%</a:t>
                      </a:r>
                    </a:p>
                  </a:txBody>
                  <a:tcPr marL="9525" marR="9525" marT="9525" marB="0" anchor="b"/>
                </a:tc>
                <a:extLst>
                  <a:ext uri="{0D108BD9-81ED-4DB2-BD59-A6C34878D82A}">
                    <a16:rowId xmlns:a16="http://schemas.microsoft.com/office/drawing/2014/main" val="1008131222"/>
                  </a:ext>
                </a:extLst>
              </a:tr>
              <a:tr h="370840">
                <a:tc>
                  <a:txBody>
                    <a:bodyPr/>
                    <a:lstStyle/>
                    <a:p>
                      <a:r>
                        <a:rPr lang="en-US" sz="1800" kern="1200" dirty="0">
                          <a:solidFill>
                            <a:schemeClr val="dk1"/>
                          </a:solidFill>
                          <a:latin typeface="+mn-lt"/>
                          <a:ea typeface="+mn-ea"/>
                          <a:cs typeface="+mn-cs"/>
                        </a:rPr>
                        <a:t>FY2024</a:t>
                      </a:r>
                    </a:p>
                  </a:txBody>
                  <a:tcPr/>
                </a:tc>
                <a:tc>
                  <a:txBody>
                    <a:bodyPr/>
                    <a:lstStyle/>
                    <a:p>
                      <a:pPr lvl="0" algn="r">
                        <a:buNone/>
                      </a:pPr>
                      <a:r>
                        <a:rPr lang="en-US" sz="1800" kern="1200" dirty="0">
                          <a:solidFill>
                            <a:schemeClr val="dk1"/>
                          </a:solidFill>
                          <a:latin typeface="+mn-lt"/>
                          <a:ea typeface="+mn-ea"/>
                          <a:cs typeface="+mn-cs"/>
                        </a:rPr>
                        <a:t>14.67%</a:t>
                      </a:r>
                    </a:p>
                  </a:txBody>
                  <a:tcPr marL="9525" marR="9525" marT="9525" marB="0" anchor="b"/>
                </a:tc>
                <a:tc>
                  <a:txBody>
                    <a:bodyPr/>
                    <a:lstStyle/>
                    <a:p>
                      <a:pPr lvl="0" algn="r">
                        <a:buNone/>
                      </a:pPr>
                      <a:r>
                        <a:rPr lang="en-US" sz="1800" kern="1200" dirty="0">
                          <a:solidFill>
                            <a:schemeClr val="dk1"/>
                          </a:solidFill>
                          <a:latin typeface="+mn-lt"/>
                          <a:ea typeface="+mn-ea"/>
                          <a:cs typeface="+mn-cs"/>
                        </a:rPr>
                        <a:t>33.53%</a:t>
                      </a:r>
                    </a:p>
                  </a:txBody>
                  <a:tcPr marL="9525" marR="9525" marT="9525" marB="0" anchor="b"/>
                </a:tc>
                <a:tc>
                  <a:txBody>
                    <a:bodyPr/>
                    <a:lstStyle/>
                    <a:p>
                      <a:pPr lvl="0" algn="r">
                        <a:buNone/>
                      </a:pPr>
                      <a:r>
                        <a:rPr lang="en-US" sz="1800" kern="1200" dirty="0">
                          <a:solidFill>
                            <a:schemeClr val="dk1"/>
                          </a:solidFill>
                          <a:latin typeface="+mn-lt"/>
                          <a:ea typeface="+mn-ea"/>
                          <a:cs typeface="+mn-cs"/>
                        </a:rPr>
                        <a:t>50.57%</a:t>
                      </a:r>
                    </a:p>
                  </a:txBody>
                  <a:tcPr marL="9525" marR="9525" marT="9525" marB="0" anchor="b"/>
                </a:tc>
                <a:tc>
                  <a:txBody>
                    <a:bodyPr/>
                    <a:lstStyle/>
                    <a:p>
                      <a:pPr lvl="0" algn="r">
                        <a:buNone/>
                      </a:pPr>
                      <a:r>
                        <a:rPr lang="en-US" sz="1800" kern="1200" dirty="0">
                          <a:solidFill>
                            <a:schemeClr val="dk1"/>
                          </a:solidFill>
                          <a:latin typeface="+mn-lt"/>
                          <a:ea typeface="+mn-ea"/>
                          <a:cs typeface="+mn-cs"/>
                        </a:rPr>
                        <a:t>28.13%</a:t>
                      </a:r>
                    </a:p>
                  </a:txBody>
                  <a:tcPr marL="9525" marR="9525" marT="9525" marB="0" anchor="b"/>
                </a:tc>
                <a:extLst>
                  <a:ext uri="{0D108BD9-81ED-4DB2-BD59-A6C34878D82A}">
                    <a16:rowId xmlns:a16="http://schemas.microsoft.com/office/drawing/2014/main" val="2256242191"/>
                  </a:ext>
                </a:extLst>
              </a:tr>
            </a:tbl>
          </a:graphicData>
        </a:graphic>
      </p:graphicFrame>
      <p:sp>
        <p:nvSpPr>
          <p:cNvPr id="6" name="TextBox 5">
            <a:extLst>
              <a:ext uri="{FF2B5EF4-FFF2-40B4-BE49-F238E27FC236}">
                <a16:creationId xmlns:a16="http://schemas.microsoft.com/office/drawing/2014/main" id="{D2831C5B-B555-7C3E-90B5-2A977F097EF5}"/>
              </a:ext>
            </a:extLst>
          </p:cNvPr>
          <p:cNvSpPr txBox="1"/>
          <p:nvPr/>
        </p:nvSpPr>
        <p:spPr>
          <a:xfrm>
            <a:off x="1527290" y="4303041"/>
            <a:ext cx="67480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mbria"/>
              </a:rPr>
              <a:t>Ratios to Note:</a:t>
            </a:r>
          </a:p>
          <a:p>
            <a:pPr marL="285750" indent="-285750">
              <a:buFont typeface="Calibri"/>
              <a:buChar char="-"/>
            </a:pPr>
            <a:r>
              <a:rPr lang="en-US">
                <a:ea typeface="Cambria"/>
              </a:rPr>
              <a:t>Growth of Revenue</a:t>
            </a:r>
          </a:p>
          <a:p>
            <a:pPr marL="285750" indent="-285750">
              <a:buFont typeface="Calibri"/>
              <a:buChar char="-"/>
            </a:pPr>
            <a:r>
              <a:rPr lang="en-US">
                <a:ea typeface="Cambria"/>
              </a:rPr>
              <a:t>Net Income</a:t>
            </a:r>
          </a:p>
        </p:txBody>
      </p:sp>
    </p:spTree>
    <p:extLst>
      <p:ext uri="{BB962C8B-B14F-4D97-AF65-F5344CB8AC3E}">
        <p14:creationId xmlns:p14="http://schemas.microsoft.com/office/powerpoint/2010/main" val="1266858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CE1-389E-B423-43B6-9A205F54D3E0}"/>
              </a:ext>
            </a:extLst>
          </p:cNvPr>
          <p:cNvSpPr>
            <a:spLocks noGrp="1"/>
          </p:cNvSpPr>
          <p:nvPr>
            <p:ph type="title"/>
          </p:nvPr>
        </p:nvSpPr>
        <p:spPr/>
        <p:txBody>
          <a:bodyPr/>
          <a:lstStyle/>
          <a:p>
            <a:r>
              <a:rPr lang="en-US">
                <a:ea typeface="Cambria"/>
              </a:rPr>
              <a:t>Financial Sector Performance</a:t>
            </a:r>
            <a:endParaRPr lang="en-US"/>
          </a:p>
        </p:txBody>
      </p:sp>
      <p:pic>
        <p:nvPicPr>
          <p:cNvPr id="3" name="Content Placeholder 2" descr="A graph of a number of net income&#10;&#10;AI-generated content may be incorrect.">
            <a:extLst>
              <a:ext uri="{FF2B5EF4-FFF2-40B4-BE49-F238E27FC236}">
                <a16:creationId xmlns:a16="http://schemas.microsoft.com/office/drawing/2014/main" id="{25322F80-6BE2-32D6-30F4-BB56A5341F04}"/>
              </a:ext>
            </a:extLst>
          </p:cNvPr>
          <p:cNvPicPr>
            <a:picLocks noGrp="1" noChangeAspect="1"/>
          </p:cNvPicPr>
          <p:nvPr>
            <p:ph idx="1"/>
          </p:nvPr>
        </p:nvPicPr>
        <p:blipFill>
          <a:blip r:embed="rId2"/>
          <a:stretch>
            <a:fillRect/>
          </a:stretch>
        </p:blipFill>
        <p:spPr>
          <a:xfrm>
            <a:off x="4543553" y="2117209"/>
            <a:ext cx="6216147" cy="4187825"/>
          </a:xfrm>
        </p:spPr>
      </p:pic>
      <p:sp>
        <p:nvSpPr>
          <p:cNvPr id="4" name="TextBox 3">
            <a:extLst>
              <a:ext uri="{FF2B5EF4-FFF2-40B4-BE49-F238E27FC236}">
                <a16:creationId xmlns:a16="http://schemas.microsoft.com/office/drawing/2014/main" id="{C2005B0C-C8BD-D64A-FD58-F7C20795B6E6}"/>
              </a:ext>
            </a:extLst>
          </p:cNvPr>
          <p:cNvSpPr txBox="1"/>
          <p:nvPr/>
        </p:nvSpPr>
        <p:spPr>
          <a:xfrm>
            <a:off x="1512663" y="2361229"/>
            <a:ext cx="26390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ea typeface="Cambria"/>
              </a:rPr>
              <a:t>Net income and </a:t>
            </a:r>
            <a:r>
              <a:rPr lang="en-US" err="1">
                <a:ea typeface="Cambria"/>
              </a:rPr>
              <a:t>RoA</a:t>
            </a:r>
            <a:r>
              <a:rPr lang="en-US">
                <a:ea typeface="Cambria"/>
              </a:rPr>
              <a:t> in banking has been increasing</a:t>
            </a:r>
          </a:p>
        </p:txBody>
      </p:sp>
    </p:spTree>
    <p:extLst>
      <p:ext uri="{BB962C8B-B14F-4D97-AF65-F5344CB8AC3E}">
        <p14:creationId xmlns:p14="http://schemas.microsoft.com/office/powerpoint/2010/main" val="14352298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590AC-C1F0-E0CF-52FE-B07B09B3F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88AEA-F1E4-0094-E210-8C2C1BDA9EE6}"/>
              </a:ext>
            </a:extLst>
          </p:cNvPr>
          <p:cNvSpPr>
            <a:spLocks noGrp="1"/>
          </p:cNvSpPr>
          <p:nvPr>
            <p:ph type="title"/>
          </p:nvPr>
        </p:nvSpPr>
        <p:spPr/>
        <p:txBody>
          <a:bodyPr/>
          <a:lstStyle/>
          <a:p>
            <a:r>
              <a:rPr lang="en-US" dirty="0">
                <a:ea typeface="Cambria"/>
              </a:rPr>
              <a:t>Higher Credit Loss for Banks </a:t>
            </a:r>
            <a:endParaRPr lang="en-US" dirty="0"/>
          </a:p>
        </p:txBody>
      </p:sp>
      <p:pic>
        <p:nvPicPr>
          <p:cNvPr id="6" name="Content Placeholder 5" descr="A graph of a number of credit loss provisions&#10;&#10;AI-generated content may be incorrect.">
            <a:extLst>
              <a:ext uri="{FF2B5EF4-FFF2-40B4-BE49-F238E27FC236}">
                <a16:creationId xmlns:a16="http://schemas.microsoft.com/office/drawing/2014/main" id="{4332254C-D0B9-3F02-8CF6-CA6C1A685A4F}"/>
              </a:ext>
            </a:extLst>
          </p:cNvPr>
          <p:cNvPicPr>
            <a:picLocks noGrp="1" noChangeAspect="1"/>
          </p:cNvPicPr>
          <p:nvPr>
            <p:ph idx="1"/>
          </p:nvPr>
        </p:nvPicPr>
        <p:blipFill>
          <a:blip r:embed="rId2"/>
          <a:stretch>
            <a:fillRect/>
          </a:stretch>
        </p:blipFill>
        <p:spPr>
          <a:xfrm>
            <a:off x="4287204" y="2004869"/>
            <a:ext cx="6243513" cy="4187825"/>
          </a:xfrm>
        </p:spPr>
      </p:pic>
      <p:sp>
        <p:nvSpPr>
          <p:cNvPr id="3" name="TextBox 2">
            <a:extLst>
              <a:ext uri="{FF2B5EF4-FFF2-40B4-BE49-F238E27FC236}">
                <a16:creationId xmlns:a16="http://schemas.microsoft.com/office/drawing/2014/main" id="{2B7F30BE-68D9-877B-A7FA-57F47193803A}"/>
              </a:ext>
            </a:extLst>
          </p:cNvPr>
          <p:cNvSpPr txBox="1"/>
          <p:nvPr/>
        </p:nvSpPr>
        <p:spPr>
          <a:xfrm>
            <a:off x="1527226" y="2253355"/>
            <a:ext cx="24521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ea typeface="Cambria"/>
              </a:rPr>
              <a:t>Due to low credit quality, credit loss has been increasing</a:t>
            </a:r>
          </a:p>
        </p:txBody>
      </p:sp>
    </p:spTree>
    <p:extLst>
      <p:ext uri="{BB962C8B-B14F-4D97-AF65-F5344CB8AC3E}">
        <p14:creationId xmlns:p14="http://schemas.microsoft.com/office/powerpoint/2010/main" val="29650448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1E18-5991-59BC-8D89-90E76232A111}"/>
              </a:ext>
            </a:extLst>
          </p:cNvPr>
          <p:cNvSpPr>
            <a:spLocks noGrp="1"/>
          </p:cNvSpPr>
          <p:nvPr>
            <p:ph type="title"/>
          </p:nvPr>
        </p:nvSpPr>
        <p:spPr>
          <a:xfrm>
            <a:off x="1522413" y="381000"/>
            <a:ext cx="9829798" cy="1219200"/>
          </a:xfrm>
        </p:spPr>
        <p:txBody>
          <a:bodyPr anchor="b">
            <a:normAutofit/>
          </a:bodyPr>
          <a:lstStyle/>
          <a:p>
            <a:r>
              <a:rPr lang="en-US"/>
              <a:t>Investment Banking Fees</a:t>
            </a:r>
          </a:p>
        </p:txBody>
      </p:sp>
      <p:sp>
        <p:nvSpPr>
          <p:cNvPr id="3" name="Content Placeholder 2">
            <a:extLst>
              <a:ext uri="{FF2B5EF4-FFF2-40B4-BE49-F238E27FC236}">
                <a16:creationId xmlns:a16="http://schemas.microsoft.com/office/drawing/2014/main" id="{998B4FA5-C7BE-5962-BD1C-645491CFA6DD}"/>
              </a:ext>
            </a:extLst>
          </p:cNvPr>
          <p:cNvSpPr>
            <a:spLocks noGrp="1"/>
          </p:cNvSpPr>
          <p:nvPr>
            <p:ph sz="half" idx="1"/>
          </p:nvPr>
        </p:nvSpPr>
        <p:spPr>
          <a:xfrm>
            <a:off x="1488168" y="1984248"/>
            <a:ext cx="4800600" cy="4187952"/>
          </a:xfrm>
        </p:spPr>
        <p:txBody>
          <a:bodyPr vert="horz" lIns="91440" tIns="45720" rIns="91440" bIns="45720" rtlCol="0" anchor="t">
            <a:normAutofit/>
          </a:bodyPr>
          <a:lstStyle/>
          <a:p>
            <a:pPr marL="223520" indent="-223520"/>
            <a:r>
              <a:rPr lang="en-US" dirty="0">
                <a:latin typeface="Cambria"/>
                <a:ea typeface="Cambria"/>
              </a:rPr>
              <a:t>Strong growth in revenues from investment banking fees was observed in FY24 against FY23, indicating robust M&amp;A and capital markets activity</a:t>
            </a:r>
          </a:p>
          <a:p>
            <a:pPr marL="0" indent="0">
              <a:buClr>
                <a:srgbClr val="454545"/>
              </a:buClr>
              <a:buNone/>
            </a:pPr>
            <a:endParaRPr lang="en-US" dirty="0">
              <a:latin typeface="Cambria"/>
              <a:ea typeface="Cambria"/>
            </a:endParaRPr>
          </a:p>
        </p:txBody>
      </p:sp>
      <p:pic>
        <p:nvPicPr>
          <p:cNvPr id="5" name="Content Placeholder 3">
            <a:extLst>
              <a:ext uri="{FF2B5EF4-FFF2-40B4-BE49-F238E27FC236}">
                <a16:creationId xmlns:a16="http://schemas.microsoft.com/office/drawing/2014/main" id="{2A0E3472-2443-F708-9A60-CC8A47E65F41}"/>
              </a:ext>
            </a:extLst>
          </p:cNvPr>
          <p:cNvPicPr>
            <a:picLocks noChangeAspect="1"/>
          </p:cNvPicPr>
          <p:nvPr/>
        </p:nvPicPr>
        <p:blipFill>
          <a:blip r:embed="rId2"/>
          <a:stretch>
            <a:fillRect/>
          </a:stretch>
        </p:blipFill>
        <p:spPr>
          <a:xfrm>
            <a:off x="6551612" y="2299922"/>
            <a:ext cx="4918225" cy="3218481"/>
          </a:xfrm>
          <a:prstGeom prst="rect">
            <a:avLst/>
          </a:prstGeom>
          <a:noFill/>
        </p:spPr>
      </p:pic>
    </p:spTree>
    <p:extLst>
      <p:ext uri="{BB962C8B-B14F-4D97-AF65-F5344CB8AC3E}">
        <p14:creationId xmlns:p14="http://schemas.microsoft.com/office/powerpoint/2010/main" val="246202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7CE8-2146-D0D3-5EC6-57290977B382}"/>
              </a:ext>
            </a:extLst>
          </p:cNvPr>
          <p:cNvSpPr>
            <a:spLocks noGrp="1"/>
          </p:cNvSpPr>
          <p:nvPr>
            <p:ph type="title"/>
          </p:nvPr>
        </p:nvSpPr>
        <p:spPr/>
        <p:txBody>
          <a:bodyPr/>
          <a:lstStyle/>
          <a:p>
            <a:r>
              <a:rPr lang="en-US">
                <a:ea typeface="Cambria"/>
              </a:rPr>
              <a:t>Investment Management Outlook</a:t>
            </a:r>
            <a:endParaRPr lang="en-US"/>
          </a:p>
        </p:txBody>
      </p:sp>
      <p:sp>
        <p:nvSpPr>
          <p:cNvPr id="3" name="Content Placeholder 2">
            <a:extLst>
              <a:ext uri="{FF2B5EF4-FFF2-40B4-BE49-F238E27FC236}">
                <a16:creationId xmlns:a16="http://schemas.microsoft.com/office/drawing/2014/main" id="{5D3EB6AB-8829-26EC-D3E0-3397F809E3E5}"/>
              </a:ext>
            </a:extLst>
          </p:cNvPr>
          <p:cNvSpPr>
            <a:spLocks noGrp="1"/>
          </p:cNvSpPr>
          <p:nvPr>
            <p:ph idx="1"/>
          </p:nvPr>
        </p:nvSpPr>
        <p:spPr/>
        <p:txBody>
          <a:bodyPr vert="horz" lIns="91440" tIns="45720" rIns="91440" bIns="45720" rtlCol="0" anchor="t">
            <a:normAutofit/>
          </a:bodyPr>
          <a:lstStyle/>
          <a:p>
            <a:pPr marL="223520" indent="-223520"/>
            <a:r>
              <a:rPr lang="en-US">
                <a:ea typeface="Cambria"/>
              </a:rPr>
              <a:t>ETFs continue to do well, with mutual funds converting to active and passive ETFs</a:t>
            </a:r>
          </a:p>
          <a:p>
            <a:pPr marL="223520" indent="-223520">
              <a:buClr>
                <a:srgbClr val="454545"/>
              </a:buClr>
            </a:pPr>
            <a:r>
              <a:rPr lang="en-US">
                <a:ea typeface="Cambria"/>
              </a:rPr>
              <a:t>Higher AUM and higher advisory fees will have a positive impact on the overall margins</a:t>
            </a:r>
          </a:p>
          <a:p>
            <a:pPr marL="223520" indent="-223520">
              <a:buClr>
                <a:srgbClr val="454545"/>
              </a:buClr>
            </a:pPr>
            <a:endParaRPr lang="en-US">
              <a:ea typeface="Cambria"/>
            </a:endParaRPr>
          </a:p>
          <a:p>
            <a:pPr marL="223520" indent="-223520">
              <a:buClr>
                <a:srgbClr val="454545"/>
              </a:buClr>
            </a:pPr>
            <a:endParaRPr lang="en-US">
              <a:ea typeface="Cambria"/>
            </a:endParaRPr>
          </a:p>
        </p:txBody>
      </p:sp>
    </p:spTree>
    <p:extLst>
      <p:ext uri="{BB962C8B-B14F-4D97-AF65-F5344CB8AC3E}">
        <p14:creationId xmlns:p14="http://schemas.microsoft.com/office/powerpoint/2010/main" val="3906871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8" cy="1219200"/>
          </a:xfrm>
        </p:spPr>
        <p:txBody>
          <a:bodyPr anchor="b">
            <a:normAutofit/>
          </a:bodyPr>
          <a:lstStyle/>
          <a:p>
            <a:r>
              <a:rPr lang="en-US"/>
              <a:t>Overview of the Financials Sector</a:t>
            </a:r>
          </a:p>
        </p:txBody>
      </p:sp>
      <p:sp>
        <p:nvSpPr>
          <p:cNvPr id="14" name="Content Placeholder 13"/>
          <p:cNvSpPr>
            <a:spLocks noGrp="1"/>
          </p:cNvSpPr>
          <p:nvPr>
            <p:ph sz="half" idx="1"/>
          </p:nvPr>
        </p:nvSpPr>
        <p:spPr>
          <a:xfrm>
            <a:off x="1488168" y="1984248"/>
            <a:ext cx="4800600" cy="4187952"/>
          </a:xfrm>
        </p:spPr>
        <p:txBody>
          <a:bodyPr vert="horz" lIns="91440" tIns="45720" rIns="91440" bIns="45720" rtlCol="0" anchor="t">
            <a:noAutofit/>
          </a:bodyPr>
          <a:lstStyle/>
          <a:p>
            <a:pPr marL="0" indent="0">
              <a:buNone/>
            </a:pPr>
            <a:r>
              <a:rPr lang="en-US" sz="2000" dirty="0"/>
              <a:t>Financials: The Backbone of the Economy</a:t>
            </a:r>
            <a:endParaRPr lang="en-US" sz="2000">
              <a:ea typeface="Cambria"/>
            </a:endParaRPr>
          </a:p>
          <a:p>
            <a:pPr marL="223520" indent="-223520">
              <a:buFont typeface="Arial" panose="020B0604020202020204" pitchFamily="34" charset="0"/>
              <a:buChar char="•"/>
            </a:pPr>
            <a:r>
              <a:rPr lang="en-US" sz="2000" dirty="0"/>
              <a:t>Size &amp; S&amp;P 500 Share → ~13% of S&amp;P 500</a:t>
            </a:r>
            <a:endParaRPr lang="en-US" sz="2000">
              <a:ea typeface="Cambria"/>
            </a:endParaRPr>
          </a:p>
          <a:p>
            <a:pPr marL="223520" indent="-223520">
              <a:buFont typeface="Arial" panose="020B0604020202020204" pitchFamily="34" charset="0"/>
              <a:buChar char="•"/>
            </a:pPr>
            <a:r>
              <a:rPr lang="en-US" sz="2000" dirty="0"/>
              <a:t>Key Industries → Banks, Insurance, REITs, Asset Mgmt.</a:t>
            </a:r>
            <a:endParaRPr lang="en-US" sz="2000">
              <a:ea typeface="Cambria"/>
            </a:endParaRPr>
          </a:p>
          <a:p>
            <a:pPr marL="223520" indent="-223520">
              <a:buFont typeface="Arial" panose="020B0604020202020204" pitchFamily="34" charset="0"/>
              <a:buChar char="•"/>
            </a:pPr>
            <a:r>
              <a:rPr lang="en-US" sz="2000" dirty="0"/>
              <a:t>Top Companies → JPMorgan, </a:t>
            </a:r>
            <a:r>
              <a:rPr lang="en-US" sz="2000" err="1"/>
              <a:t>BofA</a:t>
            </a:r>
            <a:r>
              <a:rPr lang="en-US" sz="2000" dirty="0"/>
              <a:t>, Wells Fargo, BlackRock</a:t>
            </a:r>
            <a:endParaRPr lang="en-US" sz="2000">
              <a:ea typeface="Cambria"/>
            </a:endParaRPr>
          </a:p>
          <a:p>
            <a:pPr marL="223520" indent="-223520"/>
            <a:r>
              <a:rPr lang="en-US" sz="2000" dirty="0"/>
              <a:t>YTD Performance → Outperformed tech, but lagged health care </a:t>
            </a:r>
            <a:endParaRPr lang="en-US" sz="2000">
              <a:ea typeface="Cambria"/>
            </a:endParaRPr>
          </a:p>
          <a:p>
            <a:pPr marL="223520" indent="-223520">
              <a:buFont typeface="Arial" panose="020B0604020202020204" pitchFamily="34" charset="0"/>
              <a:buChar char="•"/>
            </a:pPr>
            <a:r>
              <a:rPr lang="en-US" sz="2000" dirty="0"/>
              <a:t>What Drives It? → Rates, inflation, economic cycles</a:t>
            </a:r>
            <a:endParaRPr lang="en-US" sz="2000">
              <a:ea typeface="Cambria"/>
            </a:endParaRPr>
          </a:p>
        </p:txBody>
      </p:sp>
      <p:sp>
        <p:nvSpPr>
          <p:cNvPr id="2" name="AutoShape 4" descr="JPMorgan Chase Earnings: Bank Didn't Signal a Turning Point for Economy -  Bloomberg">
            <a:extLst>
              <a:ext uri="{FF2B5EF4-FFF2-40B4-BE49-F238E27FC236}">
                <a16:creationId xmlns:a16="http://schemas.microsoft.com/office/drawing/2014/main" id="{F0407119-AA2D-B2D9-0E58-E82A758DB53F}"/>
              </a:ext>
            </a:extLst>
          </p:cNvPr>
          <p:cNvSpPr>
            <a:spLocks noChangeAspect="1" noChangeArrowheads="1"/>
          </p:cNvSpPr>
          <p:nvPr/>
        </p:nvSpPr>
        <p:spPr bwMode="auto">
          <a:xfrm>
            <a:off x="5942012" y="304801"/>
            <a:ext cx="3276599" cy="3276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Pie chart depicts the relative size of the sector components that make up the S&amp;P 500 Index of stocks. ">
            <a:extLst>
              <a:ext uri="{FF2B5EF4-FFF2-40B4-BE49-F238E27FC236}">
                <a16:creationId xmlns:a16="http://schemas.microsoft.com/office/drawing/2014/main" id="{8DDFC2D5-E4BB-2855-4E11-68FE6166C437}"/>
              </a:ext>
            </a:extLst>
          </p:cNvPr>
          <p:cNvPicPr>
            <a:picLocks noChangeAspect="1"/>
          </p:cNvPicPr>
          <p:nvPr/>
        </p:nvPicPr>
        <p:blipFill>
          <a:blip r:embed="rId3"/>
          <a:stretch>
            <a:fillRect/>
          </a:stretch>
        </p:blipFill>
        <p:spPr>
          <a:xfrm>
            <a:off x="6221284" y="2300847"/>
            <a:ext cx="5653232" cy="3172641"/>
          </a:xfrm>
          <a:prstGeom prst="rect">
            <a:avLst/>
          </a:prstGeom>
        </p:spPr>
      </p:pic>
    </p:spTree>
    <p:extLst>
      <p:ext uri="{BB962C8B-B14F-4D97-AF65-F5344CB8AC3E}">
        <p14:creationId xmlns:p14="http://schemas.microsoft.com/office/powerpoint/2010/main" val="27176047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D43F-C983-9BC9-B777-8FB357E58E7A}"/>
              </a:ext>
            </a:extLst>
          </p:cNvPr>
          <p:cNvSpPr>
            <a:spLocks noGrp="1"/>
          </p:cNvSpPr>
          <p:nvPr>
            <p:ph type="title"/>
          </p:nvPr>
        </p:nvSpPr>
        <p:spPr/>
        <p:txBody>
          <a:bodyPr/>
          <a:lstStyle/>
          <a:p>
            <a:r>
              <a:rPr lang="en-US"/>
              <a:t>SPX vs. Financials Returns</a:t>
            </a:r>
          </a:p>
        </p:txBody>
      </p:sp>
      <p:sp>
        <p:nvSpPr>
          <p:cNvPr id="9" name="Content Placeholder 2">
            <a:extLst>
              <a:ext uri="{FF2B5EF4-FFF2-40B4-BE49-F238E27FC236}">
                <a16:creationId xmlns:a16="http://schemas.microsoft.com/office/drawing/2014/main" id="{3714511E-986F-6820-C521-7A59E63147B7}"/>
              </a:ext>
            </a:extLst>
          </p:cNvPr>
          <p:cNvSpPr txBox="1">
            <a:spLocks/>
          </p:cNvSpPr>
          <p:nvPr/>
        </p:nvSpPr>
        <p:spPr>
          <a:xfrm>
            <a:off x="7311628" y="2287244"/>
            <a:ext cx="2947617"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t>Financials</a:t>
            </a:r>
            <a:endParaRPr lang="en-US" sz="2400">
              <a:ea typeface="Cambria"/>
            </a:endParaRPr>
          </a:p>
          <a:p>
            <a:pPr>
              <a:lnSpc>
                <a:spcPct val="100000"/>
              </a:lnSpc>
            </a:pPr>
            <a:r>
              <a:rPr lang="en-US" sz="2400"/>
              <a:t>30% returns LTM</a:t>
            </a:r>
            <a:endParaRPr lang="en-US" sz="2400">
              <a:ea typeface="Cambria"/>
            </a:endParaRPr>
          </a:p>
          <a:p>
            <a:pPr>
              <a:lnSpc>
                <a:spcPct val="100000"/>
              </a:lnSpc>
            </a:pPr>
            <a:r>
              <a:rPr lang="en-US" sz="2400"/>
              <a:t>3% returns L3M</a:t>
            </a:r>
            <a:endParaRPr lang="en-US" sz="2400">
              <a:ea typeface="Cambria"/>
            </a:endParaRPr>
          </a:p>
          <a:p>
            <a:pPr>
              <a:lnSpc>
                <a:spcPct val="100000"/>
              </a:lnSpc>
            </a:pPr>
            <a:r>
              <a:rPr lang="en-US" sz="2400"/>
              <a:t>1.7% returns L1M</a:t>
            </a:r>
            <a:endParaRPr lang="en-US" sz="2400">
              <a:ea typeface="Cambria"/>
            </a:endParaRPr>
          </a:p>
          <a:p>
            <a:endParaRPr lang="en-US" sz="1799"/>
          </a:p>
          <a:p>
            <a:endParaRPr lang="en-US" sz="1799"/>
          </a:p>
        </p:txBody>
      </p:sp>
      <p:sp>
        <p:nvSpPr>
          <p:cNvPr id="4" name="Content Placeholder 2">
            <a:extLst>
              <a:ext uri="{FF2B5EF4-FFF2-40B4-BE49-F238E27FC236}">
                <a16:creationId xmlns:a16="http://schemas.microsoft.com/office/drawing/2014/main" id="{FF515759-1619-4A82-A3B0-13DAA91FCB06}"/>
              </a:ext>
            </a:extLst>
          </p:cNvPr>
          <p:cNvSpPr txBox="1">
            <a:spLocks/>
          </p:cNvSpPr>
          <p:nvPr/>
        </p:nvSpPr>
        <p:spPr>
          <a:xfrm>
            <a:off x="1950984" y="2287810"/>
            <a:ext cx="2947617"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t>SPX</a:t>
            </a:r>
            <a:endParaRPr lang="en-US" sz="2400">
              <a:ea typeface="Cambria"/>
            </a:endParaRPr>
          </a:p>
          <a:p>
            <a:pPr>
              <a:lnSpc>
                <a:spcPct val="100000"/>
              </a:lnSpc>
            </a:pPr>
            <a:r>
              <a:rPr lang="en-US" sz="2400"/>
              <a:t>17% returns LTM</a:t>
            </a:r>
            <a:endParaRPr lang="en-US" sz="2400">
              <a:ea typeface="Cambria"/>
            </a:endParaRPr>
          </a:p>
          <a:p>
            <a:pPr>
              <a:lnSpc>
                <a:spcPct val="100000"/>
              </a:lnSpc>
            </a:pPr>
            <a:r>
              <a:rPr lang="en-US" sz="2400"/>
              <a:t>-1.6% returns L3M</a:t>
            </a:r>
            <a:endParaRPr lang="en-US" sz="2400">
              <a:ea typeface="Cambria"/>
            </a:endParaRPr>
          </a:p>
          <a:p>
            <a:pPr>
              <a:lnSpc>
                <a:spcPct val="100000"/>
              </a:lnSpc>
            </a:pPr>
            <a:r>
              <a:rPr lang="en-US" sz="2400"/>
              <a:t>-0.7% returns L1M</a:t>
            </a:r>
            <a:endParaRPr lang="en-US" sz="2400">
              <a:ea typeface="Cambria"/>
            </a:endParaRPr>
          </a:p>
          <a:p>
            <a:endParaRPr lang="en-US" sz="1799"/>
          </a:p>
          <a:p>
            <a:endParaRPr lang="en-US" sz="1799"/>
          </a:p>
        </p:txBody>
      </p:sp>
    </p:spTree>
    <p:extLst>
      <p:ext uri="{BB962C8B-B14F-4D97-AF65-F5344CB8AC3E}">
        <p14:creationId xmlns:p14="http://schemas.microsoft.com/office/powerpoint/2010/main" val="316047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7A346-E6BB-B4D9-9C58-DC0C151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1871D-7009-10E3-694A-06A6F22A1D7F}"/>
              </a:ext>
            </a:extLst>
          </p:cNvPr>
          <p:cNvSpPr>
            <a:spLocks noGrp="1"/>
          </p:cNvSpPr>
          <p:nvPr>
            <p:ph type="title"/>
          </p:nvPr>
        </p:nvSpPr>
        <p:spPr/>
        <p:txBody>
          <a:bodyPr/>
          <a:lstStyle/>
          <a:p>
            <a:r>
              <a:rPr lang="en-US"/>
              <a:t>SPX vs. Financials Valuation</a:t>
            </a:r>
          </a:p>
        </p:txBody>
      </p:sp>
      <p:sp>
        <p:nvSpPr>
          <p:cNvPr id="9" name="Content Placeholder 2">
            <a:extLst>
              <a:ext uri="{FF2B5EF4-FFF2-40B4-BE49-F238E27FC236}">
                <a16:creationId xmlns:a16="http://schemas.microsoft.com/office/drawing/2014/main" id="{BE27E4BD-0E87-B999-D927-8AA51DC9F182}"/>
              </a:ext>
            </a:extLst>
          </p:cNvPr>
          <p:cNvSpPr txBox="1">
            <a:spLocks/>
          </p:cNvSpPr>
          <p:nvPr/>
        </p:nvSpPr>
        <p:spPr>
          <a:xfrm>
            <a:off x="7222084" y="2287244"/>
            <a:ext cx="4769314"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t>Financials    Current    (Average)</a:t>
            </a:r>
          </a:p>
          <a:p>
            <a:pPr marL="0" indent="0">
              <a:lnSpc>
                <a:spcPct val="100000"/>
              </a:lnSpc>
              <a:buNone/>
            </a:pPr>
            <a:r>
              <a:rPr lang="en-US" sz="2400"/>
              <a:t>P/E        19.4   (14.8)</a:t>
            </a:r>
            <a:endParaRPr lang="en-US" sz="2400">
              <a:ea typeface="Cambria"/>
            </a:endParaRPr>
          </a:p>
          <a:p>
            <a:pPr marL="0" indent="0">
              <a:lnSpc>
                <a:spcPct val="100000"/>
              </a:lnSpc>
              <a:buNone/>
            </a:pPr>
            <a:r>
              <a:rPr lang="en-US" sz="2400"/>
              <a:t>P/B          2.4      (1.6)</a:t>
            </a:r>
            <a:endParaRPr lang="en-US" sz="2400">
              <a:ea typeface="Cambria"/>
            </a:endParaRPr>
          </a:p>
          <a:p>
            <a:pPr marL="0" indent="0">
              <a:lnSpc>
                <a:spcPct val="100000"/>
              </a:lnSpc>
              <a:buNone/>
            </a:pPr>
            <a:r>
              <a:rPr lang="en-US" sz="2400"/>
              <a:t>P/S                 2.6      (2.2)</a:t>
            </a:r>
            <a:endParaRPr lang="en-US" sz="2400">
              <a:ea typeface="Cambria"/>
            </a:endParaRPr>
          </a:p>
          <a:p>
            <a:pPr marL="0" indent="0">
              <a:lnSpc>
                <a:spcPct val="100000"/>
              </a:lnSpc>
              <a:buNone/>
            </a:pPr>
            <a:r>
              <a:rPr lang="en-US" sz="2400"/>
              <a:t>P/EBITDA     13.5    (16.2)</a:t>
            </a:r>
            <a:endParaRPr lang="en-US" sz="2400">
              <a:ea typeface="Cambria"/>
            </a:endParaRPr>
          </a:p>
          <a:p>
            <a:endParaRPr lang="en-US" sz="2400"/>
          </a:p>
          <a:p>
            <a:endParaRPr lang="en-US" sz="2400"/>
          </a:p>
        </p:txBody>
      </p:sp>
      <p:sp>
        <p:nvSpPr>
          <p:cNvPr id="4" name="Content Placeholder 2">
            <a:extLst>
              <a:ext uri="{FF2B5EF4-FFF2-40B4-BE49-F238E27FC236}">
                <a16:creationId xmlns:a16="http://schemas.microsoft.com/office/drawing/2014/main" id="{09CAD796-A754-AA56-E05F-4AB0CFD6D96D}"/>
              </a:ext>
            </a:extLst>
          </p:cNvPr>
          <p:cNvSpPr txBox="1">
            <a:spLocks/>
          </p:cNvSpPr>
          <p:nvPr/>
        </p:nvSpPr>
        <p:spPr>
          <a:xfrm>
            <a:off x="1969834" y="2287810"/>
            <a:ext cx="4769314"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t>SPX      Current    (Average)</a:t>
            </a:r>
          </a:p>
          <a:p>
            <a:pPr marL="0" indent="0">
              <a:lnSpc>
                <a:spcPct val="100000"/>
              </a:lnSpc>
              <a:buNone/>
            </a:pPr>
            <a:r>
              <a:rPr lang="en-US" sz="2400"/>
              <a:t>P/E         26.7   (21.5)</a:t>
            </a:r>
            <a:endParaRPr lang="en-US" sz="2400">
              <a:ea typeface="Cambria"/>
            </a:endParaRPr>
          </a:p>
          <a:p>
            <a:pPr marL="0" indent="0">
              <a:lnSpc>
                <a:spcPct val="100000"/>
              </a:lnSpc>
              <a:buNone/>
            </a:pPr>
            <a:r>
              <a:rPr lang="en-US" sz="2400"/>
              <a:t>P/B           5.2      (3.7)</a:t>
            </a:r>
            <a:endParaRPr lang="en-US" sz="2400">
              <a:ea typeface="Cambria"/>
            </a:endParaRPr>
          </a:p>
          <a:p>
            <a:pPr marL="0" indent="0">
              <a:lnSpc>
                <a:spcPct val="100000"/>
              </a:lnSpc>
              <a:buNone/>
            </a:pPr>
            <a:r>
              <a:rPr lang="en-US" sz="2400"/>
              <a:t>P/S                  3.0      (2.3)</a:t>
            </a:r>
            <a:endParaRPr lang="en-US" sz="2400">
              <a:ea typeface="Cambria"/>
            </a:endParaRPr>
          </a:p>
          <a:p>
            <a:pPr marL="0" indent="0">
              <a:lnSpc>
                <a:spcPct val="100000"/>
              </a:lnSpc>
              <a:buNone/>
            </a:pPr>
            <a:r>
              <a:rPr lang="en-US" sz="2400"/>
              <a:t>P/EBITDA      13.5    (12.7)</a:t>
            </a:r>
            <a:endParaRPr lang="en-US" sz="2400">
              <a:ea typeface="Cambria"/>
            </a:endParaRPr>
          </a:p>
          <a:p>
            <a:endParaRPr lang="en-US" sz="2400"/>
          </a:p>
          <a:p>
            <a:endParaRPr lang="en-US" sz="2400"/>
          </a:p>
        </p:txBody>
      </p:sp>
    </p:spTree>
    <p:extLst>
      <p:ext uri="{BB962C8B-B14F-4D97-AF65-F5344CB8AC3E}">
        <p14:creationId xmlns:p14="http://schemas.microsoft.com/office/powerpoint/2010/main" val="63955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B9B5-9792-A7EF-B8C6-422C0A08B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C66EA-1C0D-2147-F4BC-B82D3D02DBE9}"/>
              </a:ext>
            </a:extLst>
          </p:cNvPr>
          <p:cNvSpPr>
            <a:spLocks noGrp="1"/>
          </p:cNvSpPr>
          <p:nvPr>
            <p:ph type="title"/>
          </p:nvPr>
        </p:nvSpPr>
        <p:spPr/>
        <p:txBody>
          <a:bodyPr/>
          <a:lstStyle/>
          <a:p>
            <a:r>
              <a:rPr lang="en-US" err="1"/>
              <a:t>Intrasector</a:t>
            </a:r>
            <a:r>
              <a:rPr lang="en-US"/>
              <a:t> Returns (GICS)</a:t>
            </a:r>
          </a:p>
        </p:txBody>
      </p:sp>
      <p:sp>
        <p:nvSpPr>
          <p:cNvPr id="8" name="Content Placeholder 5">
            <a:extLst>
              <a:ext uri="{FF2B5EF4-FFF2-40B4-BE49-F238E27FC236}">
                <a16:creationId xmlns:a16="http://schemas.microsoft.com/office/drawing/2014/main" id="{03845C5E-83C6-6BA1-5D3B-985B474B7F74}"/>
              </a:ext>
            </a:extLst>
          </p:cNvPr>
          <p:cNvSpPr txBox="1">
            <a:spLocks/>
          </p:cNvSpPr>
          <p:nvPr/>
        </p:nvSpPr>
        <p:spPr>
          <a:xfrm>
            <a:off x="7882389" y="2286298"/>
            <a:ext cx="2453537"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799"/>
              <a:t>Insurance</a:t>
            </a:r>
            <a:endParaRPr lang="en-US"/>
          </a:p>
          <a:p>
            <a:pPr>
              <a:lnSpc>
                <a:spcPct val="100000"/>
              </a:lnSpc>
            </a:pPr>
            <a:r>
              <a:rPr lang="en-US" sz="1750"/>
              <a:t>25.3% returns LTM</a:t>
            </a:r>
            <a:endParaRPr lang="en-US" sz="1750">
              <a:ea typeface="Cambria"/>
            </a:endParaRPr>
          </a:p>
          <a:p>
            <a:pPr>
              <a:lnSpc>
                <a:spcPct val="100000"/>
              </a:lnSpc>
            </a:pPr>
            <a:r>
              <a:rPr lang="en-US" sz="1750"/>
              <a:t>3.1% returns L3M</a:t>
            </a:r>
            <a:endParaRPr lang="en-US" sz="1750">
              <a:ea typeface="Cambria"/>
            </a:endParaRPr>
          </a:p>
          <a:p>
            <a:pPr>
              <a:lnSpc>
                <a:spcPct val="100000"/>
              </a:lnSpc>
            </a:pPr>
            <a:r>
              <a:rPr lang="en-US" sz="1750"/>
              <a:t>7.5% returns L1M</a:t>
            </a:r>
            <a:endParaRPr lang="en-US" sz="1750">
              <a:ea typeface="Cambria"/>
            </a:endParaRPr>
          </a:p>
          <a:p>
            <a:endParaRPr lang="en-US" sz="1799"/>
          </a:p>
          <a:p>
            <a:endParaRPr lang="en-US" sz="1799"/>
          </a:p>
        </p:txBody>
      </p:sp>
      <p:sp>
        <p:nvSpPr>
          <p:cNvPr id="11" name="Content Placeholder 5">
            <a:extLst>
              <a:ext uri="{FF2B5EF4-FFF2-40B4-BE49-F238E27FC236}">
                <a16:creationId xmlns:a16="http://schemas.microsoft.com/office/drawing/2014/main" id="{0CF1206A-E018-6569-A194-D5CE6CAC23AE}"/>
              </a:ext>
            </a:extLst>
          </p:cNvPr>
          <p:cNvSpPr txBox="1">
            <a:spLocks/>
          </p:cNvSpPr>
          <p:nvPr/>
        </p:nvSpPr>
        <p:spPr>
          <a:xfrm>
            <a:off x="4688611" y="2286298"/>
            <a:ext cx="2453537"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799"/>
              <a:t>Financial Services</a:t>
            </a:r>
            <a:endParaRPr lang="en-US"/>
          </a:p>
          <a:p>
            <a:pPr>
              <a:lnSpc>
                <a:spcPct val="100000"/>
              </a:lnSpc>
            </a:pPr>
            <a:r>
              <a:rPr lang="en-US" sz="1750"/>
              <a:t>10.9% returns LTM</a:t>
            </a:r>
            <a:endParaRPr lang="en-US" sz="1750">
              <a:ea typeface="Cambria"/>
            </a:endParaRPr>
          </a:p>
          <a:p>
            <a:pPr>
              <a:lnSpc>
                <a:spcPct val="100000"/>
              </a:lnSpc>
            </a:pPr>
            <a:r>
              <a:rPr lang="en-US" sz="1750"/>
              <a:t>7.3% returns L3M</a:t>
            </a:r>
            <a:endParaRPr lang="en-US" sz="1750">
              <a:ea typeface="Cambria"/>
            </a:endParaRPr>
          </a:p>
          <a:p>
            <a:pPr>
              <a:lnSpc>
                <a:spcPct val="100000"/>
              </a:lnSpc>
            </a:pPr>
            <a:r>
              <a:rPr lang="en-US" sz="1750"/>
              <a:t>5.3% returns L1M</a:t>
            </a:r>
            <a:endParaRPr lang="en-US" sz="1750">
              <a:ea typeface="Cambria"/>
            </a:endParaRPr>
          </a:p>
          <a:p>
            <a:endParaRPr lang="en-US" sz="1799"/>
          </a:p>
          <a:p>
            <a:endParaRPr lang="en-US" sz="1799"/>
          </a:p>
        </p:txBody>
      </p:sp>
      <p:sp>
        <p:nvSpPr>
          <p:cNvPr id="3" name="Content Placeholder 5">
            <a:extLst>
              <a:ext uri="{FF2B5EF4-FFF2-40B4-BE49-F238E27FC236}">
                <a16:creationId xmlns:a16="http://schemas.microsoft.com/office/drawing/2014/main" id="{E6CE4ED1-BE5D-E81E-3647-51DB1A2BD69C}"/>
              </a:ext>
            </a:extLst>
          </p:cNvPr>
          <p:cNvSpPr txBox="1">
            <a:spLocks/>
          </p:cNvSpPr>
          <p:nvPr/>
        </p:nvSpPr>
        <p:spPr>
          <a:xfrm>
            <a:off x="1631813" y="2286864"/>
            <a:ext cx="2453537" cy="3809008"/>
          </a:xfrm>
          <a:prstGeom prst="rect">
            <a:avLst/>
          </a:prstGeom>
        </p:spPr>
        <p:txBody>
          <a:bodyPr vert="horz" lIns="91416" tIns="45708" rIns="91416" bIns="45708"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750">
                <a:ea typeface="Cambria"/>
              </a:rPr>
              <a:t>Banks</a:t>
            </a:r>
          </a:p>
          <a:p>
            <a:pPr>
              <a:lnSpc>
                <a:spcPct val="100000"/>
              </a:lnSpc>
            </a:pPr>
            <a:r>
              <a:rPr lang="en-US" sz="1750"/>
              <a:t>38.5% returns LTM</a:t>
            </a:r>
            <a:endParaRPr lang="en-US" sz="1750">
              <a:ea typeface="Cambria"/>
            </a:endParaRPr>
          </a:p>
          <a:p>
            <a:pPr>
              <a:lnSpc>
                <a:spcPct val="100000"/>
              </a:lnSpc>
            </a:pPr>
            <a:r>
              <a:rPr lang="en-US" sz="1750"/>
              <a:t>3.6% returns L3M</a:t>
            </a:r>
            <a:endParaRPr lang="en-US" sz="1750">
              <a:ea typeface="Cambria"/>
            </a:endParaRPr>
          </a:p>
          <a:p>
            <a:pPr>
              <a:lnSpc>
                <a:spcPct val="100000"/>
              </a:lnSpc>
            </a:pPr>
            <a:r>
              <a:rPr lang="en-US" sz="1750"/>
              <a:t>-0.1% returns L1M</a:t>
            </a:r>
            <a:endParaRPr lang="en-US" sz="1750">
              <a:ea typeface="Cambria"/>
            </a:endParaRPr>
          </a:p>
          <a:p>
            <a:endParaRPr lang="en-US" sz="1799"/>
          </a:p>
          <a:p>
            <a:endParaRPr lang="en-US" sz="1799"/>
          </a:p>
        </p:txBody>
      </p:sp>
    </p:spTree>
    <p:extLst>
      <p:ext uri="{BB962C8B-B14F-4D97-AF65-F5344CB8AC3E}">
        <p14:creationId xmlns:p14="http://schemas.microsoft.com/office/powerpoint/2010/main" val="310706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FBC9-F066-9A6F-D7C3-D169A636F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2FE0B-EFC6-B704-398B-A81BFF5B42AC}"/>
              </a:ext>
            </a:extLst>
          </p:cNvPr>
          <p:cNvSpPr>
            <a:spLocks noGrp="1"/>
          </p:cNvSpPr>
          <p:nvPr>
            <p:ph type="title"/>
          </p:nvPr>
        </p:nvSpPr>
        <p:spPr/>
        <p:txBody>
          <a:bodyPr/>
          <a:lstStyle/>
          <a:p>
            <a:r>
              <a:rPr lang="en-US" err="1"/>
              <a:t>Intrasector</a:t>
            </a:r>
            <a:r>
              <a:rPr lang="en-US"/>
              <a:t> Valuation - Banks</a:t>
            </a:r>
          </a:p>
        </p:txBody>
      </p:sp>
      <p:sp>
        <p:nvSpPr>
          <p:cNvPr id="6" name="Content Placeholder 5">
            <a:extLst>
              <a:ext uri="{FF2B5EF4-FFF2-40B4-BE49-F238E27FC236}">
                <a16:creationId xmlns:a16="http://schemas.microsoft.com/office/drawing/2014/main" id="{0E7F64CD-F930-087F-A33E-AE0DAAA2DB3A}"/>
              </a:ext>
            </a:extLst>
          </p:cNvPr>
          <p:cNvSpPr>
            <a:spLocks noGrp="1"/>
          </p:cNvSpPr>
          <p:nvPr>
            <p:ph idx="1"/>
          </p:nvPr>
        </p:nvSpPr>
        <p:spPr>
          <a:xfrm>
            <a:off x="1523450" y="2286298"/>
            <a:ext cx="4814647" cy="3809008"/>
          </a:xfrm>
        </p:spPr>
        <p:txBody>
          <a:bodyPr vert="horz" lIns="91416" tIns="45708" rIns="91416" bIns="45708" rtlCol="0" anchor="t">
            <a:normAutofit/>
          </a:bodyPr>
          <a:lstStyle/>
          <a:p>
            <a:pPr marL="0" indent="0">
              <a:lnSpc>
                <a:spcPct val="100000"/>
              </a:lnSpc>
              <a:buNone/>
            </a:pPr>
            <a:r>
              <a:rPr lang="en-US"/>
              <a:t>            Current  (Average)</a:t>
            </a:r>
          </a:p>
          <a:p>
            <a:pPr marL="0" indent="0">
              <a:lnSpc>
                <a:spcPct val="100000"/>
              </a:lnSpc>
              <a:buNone/>
            </a:pPr>
            <a:r>
              <a:rPr lang="en-US"/>
              <a:t>P/E        12.9    (14.3)</a:t>
            </a:r>
            <a:endParaRPr lang="en-US">
              <a:ea typeface="Cambria"/>
            </a:endParaRPr>
          </a:p>
          <a:p>
            <a:pPr marL="0" indent="0">
              <a:lnSpc>
                <a:spcPct val="100000"/>
              </a:lnSpc>
              <a:buNone/>
            </a:pPr>
            <a:r>
              <a:rPr lang="en-US"/>
              <a:t>P/B          1.5       (1.6)</a:t>
            </a:r>
            <a:endParaRPr lang="en-US">
              <a:ea typeface="Cambria"/>
            </a:endParaRPr>
          </a:p>
          <a:p>
            <a:pPr marL="0" indent="0">
              <a:lnSpc>
                <a:spcPct val="100000"/>
              </a:lnSpc>
              <a:buNone/>
            </a:pPr>
            <a:r>
              <a:rPr lang="en-US"/>
              <a:t>P/S           3.3      (2.6)</a:t>
            </a:r>
            <a:endParaRPr lang="en-US">
              <a:ea typeface="Cambria"/>
            </a:endParaRPr>
          </a:p>
          <a:p>
            <a:pPr marL="0" indent="0">
              <a:lnSpc>
                <a:spcPct val="100000"/>
              </a:lnSpc>
              <a:buNone/>
            </a:pPr>
            <a:r>
              <a:rPr lang="en-US"/>
              <a:t>EV/EBITDA     N/A     N/A</a:t>
            </a:r>
            <a:endParaRPr lang="en-US">
              <a:ea typeface="Cambria"/>
            </a:endParaRPr>
          </a:p>
          <a:p>
            <a:pPr marL="223520" indent="-223520"/>
            <a:endParaRPr lang="en-US">
              <a:ea typeface="Cambria"/>
            </a:endParaRPr>
          </a:p>
          <a:p>
            <a:pPr marL="223520" indent="-223520"/>
            <a:endParaRPr lang="en-US">
              <a:ea typeface="Cambria"/>
            </a:endParaRPr>
          </a:p>
        </p:txBody>
      </p:sp>
      <p:sp>
        <p:nvSpPr>
          <p:cNvPr id="5" name="Content Placeholder 5">
            <a:extLst>
              <a:ext uri="{FF2B5EF4-FFF2-40B4-BE49-F238E27FC236}">
                <a16:creationId xmlns:a16="http://schemas.microsoft.com/office/drawing/2014/main" id="{30BA5CFB-508B-B8EB-F754-F6241EF32903}"/>
              </a:ext>
            </a:extLst>
          </p:cNvPr>
          <p:cNvSpPr txBox="1">
            <a:spLocks/>
          </p:cNvSpPr>
          <p:nvPr/>
        </p:nvSpPr>
        <p:spPr>
          <a:xfrm>
            <a:off x="6515883" y="2287850"/>
            <a:ext cx="4814647" cy="3809008"/>
          </a:xfrm>
          <a:prstGeom prst="rect">
            <a:avLst/>
          </a:prstGeom>
        </p:spPr>
        <p:txBody>
          <a:bodyPr vert="horz" lIns="91416" tIns="45708" rIns="91416" bIns="45708"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nSpc>
                <a:spcPct val="100000"/>
              </a:lnSpc>
              <a:buNone/>
            </a:pPr>
            <a:r>
              <a:rPr lang="en-US"/>
              <a:t>Financials   Current  (Average)</a:t>
            </a:r>
          </a:p>
          <a:p>
            <a:pPr marL="0" indent="0">
              <a:lnSpc>
                <a:spcPct val="100000"/>
              </a:lnSpc>
              <a:buFont typeface="Arial" pitchFamily="34" charset="0"/>
              <a:buNone/>
            </a:pPr>
            <a:r>
              <a:rPr lang="en-US"/>
              <a:t>P/E        19.4    (14.8)</a:t>
            </a:r>
            <a:endParaRPr lang="en-US">
              <a:ea typeface="Cambria"/>
            </a:endParaRPr>
          </a:p>
          <a:p>
            <a:pPr marL="0" indent="0">
              <a:lnSpc>
                <a:spcPct val="100000"/>
              </a:lnSpc>
              <a:buNone/>
            </a:pPr>
            <a:r>
              <a:rPr lang="en-US"/>
              <a:t>P/B          2.4       (1.6)</a:t>
            </a:r>
            <a:endParaRPr lang="en-US">
              <a:ea typeface="Cambria"/>
            </a:endParaRPr>
          </a:p>
          <a:p>
            <a:pPr marL="0" indent="0">
              <a:lnSpc>
                <a:spcPct val="100000"/>
              </a:lnSpc>
              <a:buFont typeface="Arial" pitchFamily="34" charset="0"/>
              <a:buNone/>
            </a:pPr>
            <a:r>
              <a:rPr lang="en-US"/>
              <a:t>P/S           2.6      (2.2)</a:t>
            </a:r>
            <a:endParaRPr lang="en-US">
              <a:ea typeface="Cambria"/>
            </a:endParaRPr>
          </a:p>
          <a:p>
            <a:pPr marL="0" indent="0">
              <a:lnSpc>
                <a:spcPct val="100000"/>
              </a:lnSpc>
              <a:buNone/>
            </a:pPr>
            <a:r>
              <a:rPr lang="en-US"/>
              <a:t>P/EBITDA      13.5    (16.2)</a:t>
            </a:r>
            <a:endParaRPr lang="en-US">
              <a:ea typeface="Cambria"/>
            </a:endParaRPr>
          </a:p>
          <a:p>
            <a:pPr marL="223520" indent="-223520"/>
            <a:endParaRPr lang="en-US">
              <a:ea typeface="Cambria"/>
            </a:endParaRPr>
          </a:p>
          <a:p>
            <a:pPr marL="223520" indent="-223520"/>
            <a:endParaRPr lang="en-US">
              <a:ea typeface="Cambria"/>
            </a:endParaRPr>
          </a:p>
        </p:txBody>
      </p:sp>
    </p:spTree>
    <p:extLst>
      <p:ext uri="{BB962C8B-B14F-4D97-AF65-F5344CB8AC3E}">
        <p14:creationId xmlns:p14="http://schemas.microsoft.com/office/powerpoint/2010/main" val="1744508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4078-E32D-2A0B-9450-C68208740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43327-719E-BDCA-C7D6-73A827933FCD}"/>
              </a:ext>
            </a:extLst>
          </p:cNvPr>
          <p:cNvSpPr>
            <a:spLocks noGrp="1"/>
          </p:cNvSpPr>
          <p:nvPr>
            <p:ph type="title"/>
          </p:nvPr>
        </p:nvSpPr>
        <p:spPr/>
        <p:txBody>
          <a:bodyPr/>
          <a:lstStyle/>
          <a:p>
            <a:r>
              <a:rPr lang="en-US" err="1"/>
              <a:t>Intrasector</a:t>
            </a:r>
            <a:r>
              <a:rPr lang="en-US"/>
              <a:t> Valuation – Financial Services</a:t>
            </a:r>
          </a:p>
        </p:txBody>
      </p:sp>
      <p:sp>
        <p:nvSpPr>
          <p:cNvPr id="6" name="Content Placeholder 5">
            <a:extLst>
              <a:ext uri="{FF2B5EF4-FFF2-40B4-BE49-F238E27FC236}">
                <a16:creationId xmlns:a16="http://schemas.microsoft.com/office/drawing/2014/main" id="{4935C57C-400C-DA68-79B5-D46E8A8E923C}"/>
              </a:ext>
            </a:extLst>
          </p:cNvPr>
          <p:cNvSpPr>
            <a:spLocks noGrp="1"/>
          </p:cNvSpPr>
          <p:nvPr>
            <p:ph idx="1"/>
          </p:nvPr>
        </p:nvSpPr>
        <p:spPr>
          <a:xfrm>
            <a:off x="1523450" y="2286298"/>
            <a:ext cx="4653770" cy="3809008"/>
          </a:xfrm>
        </p:spPr>
        <p:txBody>
          <a:bodyPr vert="horz" lIns="91416" tIns="45708" rIns="91416" bIns="45708" rtlCol="0" anchor="t">
            <a:normAutofit/>
          </a:bodyPr>
          <a:lstStyle/>
          <a:p>
            <a:pPr marL="0" indent="0">
              <a:lnSpc>
                <a:spcPct val="100000"/>
              </a:lnSpc>
              <a:buNone/>
            </a:pPr>
            <a:r>
              <a:rPr lang="en-US"/>
              <a:t>                Current  (Average)</a:t>
            </a:r>
          </a:p>
          <a:p>
            <a:pPr marL="0" indent="0">
              <a:lnSpc>
                <a:spcPct val="100000"/>
              </a:lnSpc>
              <a:buNone/>
            </a:pPr>
            <a:r>
              <a:rPr lang="en-US"/>
              <a:t>P/E        23.2    (17.7)</a:t>
            </a:r>
            <a:endParaRPr lang="en-US">
              <a:ea typeface="Cambria"/>
            </a:endParaRPr>
          </a:p>
          <a:p>
            <a:pPr marL="0" indent="0">
              <a:lnSpc>
                <a:spcPct val="100000"/>
              </a:lnSpc>
              <a:buNone/>
            </a:pPr>
            <a:r>
              <a:rPr lang="en-US"/>
              <a:t>P/B          3.4       (2.1)</a:t>
            </a:r>
            <a:endParaRPr lang="en-US">
              <a:ea typeface="Cambria"/>
            </a:endParaRPr>
          </a:p>
          <a:p>
            <a:pPr marL="0" indent="0">
              <a:lnSpc>
                <a:spcPct val="100000"/>
              </a:lnSpc>
              <a:buNone/>
            </a:pPr>
            <a:r>
              <a:rPr lang="en-US"/>
              <a:t>P/S          5.1       (2.7)</a:t>
            </a:r>
            <a:endParaRPr lang="en-US">
              <a:ea typeface="Cambria"/>
            </a:endParaRPr>
          </a:p>
          <a:p>
            <a:pPr marL="0" indent="0">
              <a:lnSpc>
                <a:spcPct val="100000"/>
              </a:lnSpc>
              <a:buNone/>
            </a:pPr>
            <a:r>
              <a:rPr lang="en-US"/>
              <a:t>EV/EBITDA     8.4        (10.2)</a:t>
            </a:r>
            <a:endParaRPr lang="en-US">
              <a:ea typeface="Cambria"/>
            </a:endParaRPr>
          </a:p>
          <a:p>
            <a:pPr marL="223520" indent="-223520"/>
            <a:endParaRPr lang="en-US">
              <a:ea typeface="Cambria"/>
            </a:endParaRPr>
          </a:p>
          <a:p>
            <a:pPr marL="223520" indent="-223520"/>
            <a:endParaRPr lang="en-US">
              <a:ea typeface="Cambria"/>
            </a:endParaRPr>
          </a:p>
        </p:txBody>
      </p:sp>
      <p:sp>
        <p:nvSpPr>
          <p:cNvPr id="5" name="Content Placeholder 5">
            <a:extLst>
              <a:ext uri="{FF2B5EF4-FFF2-40B4-BE49-F238E27FC236}">
                <a16:creationId xmlns:a16="http://schemas.microsoft.com/office/drawing/2014/main" id="{68F3D04C-B7EC-ECC8-CB8C-3AC5125212E9}"/>
              </a:ext>
            </a:extLst>
          </p:cNvPr>
          <p:cNvSpPr txBox="1">
            <a:spLocks/>
          </p:cNvSpPr>
          <p:nvPr/>
        </p:nvSpPr>
        <p:spPr>
          <a:xfrm>
            <a:off x="6519005" y="2286298"/>
            <a:ext cx="4814647" cy="3809008"/>
          </a:xfrm>
          <a:prstGeom prst="rect">
            <a:avLst/>
          </a:prstGeom>
        </p:spPr>
        <p:txBody>
          <a:bodyPr vert="horz" lIns="91416" tIns="45708" rIns="91416" bIns="45708"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nSpc>
                <a:spcPct val="100000"/>
              </a:lnSpc>
              <a:buNone/>
            </a:pPr>
            <a:r>
              <a:rPr lang="en-US"/>
              <a:t>Financials   Current  (Average)</a:t>
            </a:r>
          </a:p>
          <a:p>
            <a:pPr marL="0" indent="0">
              <a:lnSpc>
                <a:spcPct val="100000"/>
              </a:lnSpc>
              <a:buFont typeface="Arial" pitchFamily="34" charset="0"/>
              <a:buNone/>
            </a:pPr>
            <a:r>
              <a:rPr lang="en-US"/>
              <a:t>P/E        12.9    (14.3)</a:t>
            </a:r>
            <a:endParaRPr lang="en-US">
              <a:ea typeface="Cambria"/>
            </a:endParaRPr>
          </a:p>
          <a:p>
            <a:pPr marL="0" indent="0">
              <a:lnSpc>
                <a:spcPct val="100000"/>
              </a:lnSpc>
              <a:buFont typeface="Arial" pitchFamily="34" charset="0"/>
              <a:buNone/>
            </a:pPr>
            <a:r>
              <a:rPr lang="en-US"/>
              <a:t>P/B          1.5       (1.6)</a:t>
            </a:r>
            <a:endParaRPr lang="en-US">
              <a:ea typeface="Cambria"/>
            </a:endParaRPr>
          </a:p>
          <a:p>
            <a:pPr marL="0" indent="0">
              <a:lnSpc>
                <a:spcPct val="100000"/>
              </a:lnSpc>
              <a:buFont typeface="Arial" pitchFamily="34" charset="0"/>
              <a:buNone/>
            </a:pPr>
            <a:r>
              <a:rPr lang="en-US"/>
              <a:t>P/S           3.3      (2.6)</a:t>
            </a:r>
            <a:endParaRPr lang="en-US">
              <a:ea typeface="Cambria"/>
            </a:endParaRPr>
          </a:p>
          <a:p>
            <a:pPr marL="0" indent="0">
              <a:lnSpc>
                <a:spcPct val="100000"/>
              </a:lnSpc>
              <a:buFont typeface="Arial" pitchFamily="34" charset="0"/>
              <a:buNone/>
            </a:pPr>
            <a:r>
              <a:rPr lang="en-US"/>
              <a:t>EV/EBITDA     N/A     N/A</a:t>
            </a:r>
            <a:endParaRPr lang="en-US">
              <a:ea typeface="Cambria"/>
            </a:endParaRPr>
          </a:p>
          <a:p>
            <a:pPr marL="223520" indent="-223520"/>
            <a:endParaRPr lang="en-US">
              <a:ea typeface="Cambria"/>
            </a:endParaRPr>
          </a:p>
          <a:p>
            <a:pPr marL="223520" indent="-223520"/>
            <a:endParaRPr lang="en-US">
              <a:ea typeface="Cambria"/>
            </a:endParaRPr>
          </a:p>
        </p:txBody>
      </p:sp>
    </p:spTree>
    <p:extLst>
      <p:ext uri="{BB962C8B-B14F-4D97-AF65-F5344CB8AC3E}">
        <p14:creationId xmlns:p14="http://schemas.microsoft.com/office/powerpoint/2010/main" val="300335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D0C3-185D-4AAF-0FEA-07A6B5ECC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3AF4B-8D6E-0540-C862-0F3A0989091A}"/>
              </a:ext>
            </a:extLst>
          </p:cNvPr>
          <p:cNvSpPr>
            <a:spLocks noGrp="1"/>
          </p:cNvSpPr>
          <p:nvPr>
            <p:ph type="title"/>
          </p:nvPr>
        </p:nvSpPr>
        <p:spPr/>
        <p:txBody>
          <a:bodyPr/>
          <a:lstStyle/>
          <a:p>
            <a:r>
              <a:rPr lang="en-US" err="1"/>
              <a:t>Intrasector</a:t>
            </a:r>
            <a:r>
              <a:rPr lang="en-US"/>
              <a:t> Valuation - Insurance</a:t>
            </a:r>
            <a:endParaRPr lang="en-US">
              <a:ea typeface="Cambria"/>
            </a:endParaRPr>
          </a:p>
        </p:txBody>
      </p:sp>
      <p:sp>
        <p:nvSpPr>
          <p:cNvPr id="6" name="Content Placeholder 5">
            <a:extLst>
              <a:ext uri="{FF2B5EF4-FFF2-40B4-BE49-F238E27FC236}">
                <a16:creationId xmlns:a16="http://schemas.microsoft.com/office/drawing/2014/main" id="{DC3A24A6-C8E6-BBE9-B27A-82F552229AB8}"/>
              </a:ext>
            </a:extLst>
          </p:cNvPr>
          <p:cNvSpPr>
            <a:spLocks noGrp="1"/>
          </p:cNvSpPr>
          <p:nvPr>
            <p:ph idx="1"/>
          </p:nvPr>
        </p:nvSpPr>
        <p:spPr>
          <a:xfrm>
            <a:off x="1523450" y="2286298"/>
            <a:ext cx="5079622" cy="3809008"/>
          </a:xfrm>
        </p:spPr>
        <p:txBody>
          <a:bodyPr vert="horz" lIns="91416" tIns="45708" rIns="91416" bIns="45708" rtlCol="0" anchor="t">
            <a:normAutofit/>
          </a:bodyPr>
          <a:lstStyle/>
          <a:p>
            <a:pPr marL="0" indent="0">
              <a:lnSpc>
                <a:spcPct val="100000"/>
              </a:lnSpc>
              <a:buNone/>
            </a:pPr>
            <a:r>
              <a:rPr lang="en-US"/>
              <a:t>             Current  (Average)</a:t>
            </a:r>
          </a:p>
          <a:p>
            <a:pPr marL="0" indent="0">
              <a:lnSpc>
                <a:spcPct val="100000"/>
              </a:lnSpc>
              <a:buNone/>
            </a:pPr>
            <a:r>
              <a:rPr lang="en-US"/>
              <a:t>P/E        16.0    (16.3)</a:t>
            </a:r>
            <a:endParaRPr lang="en-US">
              <a:ea typeface="Cambria"/>
            </a:endParaRPr>
          </a:p>
          <a:p>
            <a:pPr marL="0" indent="0">
              <a:lnSpc>
                <a:spcPct val="100000"/>
              </a:lnSpc>
              <a:buNone/>
            </a:pPr>
            <a:r>
              <a:rPr lang="en-US"/>
              <a:t>P/B          2.8       (1.6)</a:t>
            </a:r>
            <a:endParaRPr lang="en-US">
              <a:ea typeface="Cambria"/>
            </a:endParaRPr>
          </a:p>
          <a:p>
            <a:pPr marL="0" indent="0">
              <a:lnSpc>
                <a:spcPct val="100000"/>
              </a:lnSpc>
              <a:buNone/>
            </a:pPr>
            <a:r>
              <a:rPr lang="en-US"/>
              <a:t>P/S          1.9        (1.2)</a:t>
            </a:r>
            <a:endParaRPr lang="en-US">
              <a:ea typeface="Cambria"/>
            </a:endParaRPr>
          </a:p>
          <a:p>
            <a:pPr marL="0" indent="0">
              <a:lnSpc>
                <a:spcPct val="100000"/>
              </a:lnSpc>
              <a:buNone/>
            </a:pPr>
            <a:r>
              <a:rPr lang="en-US"/>
              <a:t>EV/EBITDA    N/A        N/A</a:t>
            </a:r>
            <a:endParaRPr lang="en-US">
              <a:ea typeface="Cambria"/>
            </a:endParaRPr>
          </a:p>
          <a:p>
            <a:pPr marL="223520" indent="-223520"/>
            <a:endParaRPr lang="en-US">
              <a:ea typeface="Cambria"/>
            </a:endParaRPr>
          </a:p>
          <a:p>
            <a:pPr marL="223520" indent="-223520"/>
            <a:endParaRPr lang="en-US">
              <a:ea typeface="Cambria"/>
            </a:endParaRPr>
          </a:p>
        </p:txBody>
      </p:sp>
      <p:sp>
        <p:nvSpPr>
          <p:cNvPr id="10" name="Content Placeholder 5">
            <a:extLst>
              <a:ext uri="{FF2B5EF4-FFF2-40B4-BE49-F238E27FC236}">
                <a16:creationId xmlns:a16="http://schemas.microsoft.com/office/drawing/2014/main" id="{3835E83D-FED9-3520-2D18-C330D8952CDE}"/>
              </a:ext>
            </a:extLst>
          </p:cNvPr>
          <p:cNvSpPr txBox="1">
            <a:spLocks/>
          </p:cNvSpPr>
          <p:nvPr/>
        </p:nvSpPr>
        <p:spPr>
          <a:xfrm>
            <a:off x="6519005" y="2286298"/>
            <a:ext cx="4814647" cy="3809008"/>
          </a:xfrm>
          <a:prstGeom prst="rect">
            <a:avLst/>
          </a:prstGeom>
        </p:spPr>
        <p:txBody>
          <a:bodyPr vert="horz" lIns="91416" tIns="45708" rIns="91416" bIns="45708"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nSpc>
                <a:spcPct val="100000"/>
              </a:lnSpc>
              <a:buNone/>
            </a:pPr>
            <a:r>
              <a:rPr lang="en-US"/>
              <a:t>Financials   Current  (Average)</a:t>
            </a:r>
          </a:p>
          <a:p>
            <a:pPr marL="0" indent="0">
              <a:lnSpc>
                <a:spcPct val="100000"/>
              </a:lnSpc>
              <a:buFont typeface="Arial" pitchFamily="34" charset="0"/>
              <a:buNone/>
            </a:pPr>
            <a:r>
              <a:rPr lang="en-US"/>
              <a:t>P/E        12.9    (14.3)</a:t>
            </a:r>
            <a:endParaRPr lang="en-US">
              <a:ea typeface="Cambria"/>
            </a:endParaRPr>
          </a:p>
          <a:p>
            <a:pPr marL="0" indent="0">
              <a:lnSpc>
                <a:spcPct val="100000"/>
              </a:lnSpc>
              <a:buFont typeface="Arial" pitchFamily="34" charset="0"/>
              <a:buNone/>
            </a:pPr>
            <a:r>
              <a:rPr lang="en-US"/>
              <a:t>P/B          1.5       (1.6)</a:t>
            </a:r>
            <a:endParaRPr lang="en-US">
              <a:ea typeface="Cambria"/>
            </a:endParaRPr>
          </a:p>
          <a:p>
            <a:pPr marL="0" indent="0">
              <a:lnSpc>
                <a:spcPct val="100000"/>
              </a:lnSpc>
              <a:buFont typeface="Arial" pitchFamily="34" charset="0"/>
              <a:buNone/>
            </a:pPr>
            <a:r>
              <a:rPr lang="en-US"/>
              <a:t>P/S           3.3      (2.6)</a:t>
            </a:r>
            <a:endParaRPr lang="en-US">
              <a:ea typeface="Cambria"/>
            </a:endParaRPr>
          </a:p>
          <a:p>
            <a:pPr marL="0" indent="0">
              <a:lnSpc>
                <a:spcPct val="100000"/>
              </a:lnSpc>
              <a:buFont typeface="Arial" pitchFamily="34" charset="0"/>
              <a:buNone/>
            </a:pPr>
            <a:r>
              <a:rPr lang="en-US"/>
              <a:t>EV/EBITDA     N/A     N/A</a:t>
            </a:r>
            <a:endParaRPr lang="en-US">
              <a:ea typeface="Cambria"/>
            </a:endParaRPr>
          </a:p>
          <a:p>
            <a:pPr marL="223520" indent="-223520"/>
            <a:endParaRPr lang="en-US">
              <a:ea typeface="Cambria"/>
            </a:endParaRPr>
          </a:p>
          <a:p>
            <a:pPr marL="223520" indent="-223520"/>
            <a:endParaRPr lang="en-US">
              <a:ea typeface="Cambria"/>
            </a:endParaRPr>
          </a:p>
        </p:txBody>
      </p:sp>
    </p:spTree>
    <p:extLst>
      <p:ext uri="{BB962C8B-B14F-4D97-AF65-F5344CB8AC3E}">
        <p14:creationId xmlns:p14="http://schemas.microsoft.com/office/powerpoint/2010/main" val="1035884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6261-7A9C-865F-8242-D31C97E47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459665-BA2F-DD94-FAE7-1723718133D4}"/>
              </a:ext>
            </a:extLst>
          </p:cNvPr>
          <p:cNvSpPr>
            <a:spLocks noGrp="1"/>
          </p:cNvSpPr>
          <p:nvPr>
            <p:ph type="title"/>
          </p:nvPr>
        </p:nvSpPr>
        <p:spPr>
          <a:xfrm>
            <a:off x="1522413" y="381000"/>
            <a:ext cx="9829798" cy="1219200"/>
          </a:xfrm>
        </p:spPr>
        <p:txBody>
          <a:bodyPr anchor="b">
            <a:normAutofit/>
          </a:bodyPr>
          <a:lstStyle/>
          <a:p>
            <a:r>
              <a:rPr lang="en-US"/>
              <a:t>Recommendation &amp; Sector Positioning</a:t>
            </a:r>
          </a:p>
        </p:txBody>
      </p:sp>
      <p:pic>
        <p:nvPicPr>
          <p:cNvPr id="2050" name="Picture 2" descr="The Big Short: Watch 10 Dark and Hilarious Minutes From the Film">
            <a:extLst>
              <a:ext uri="{FF2B5EF4-FFF2-40B4-BE49-F238E27FC236}">
                <a16:creationId xmlns:a16="http://schemas.microsoft.com/office/drawing/2014/main" id="{5BF1084F-815C-BEB2-69EB-7550F73D2B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8168" y="2728055"/>
            <a:ext cx="4800600" cy="2700337"/>
          </a:xfrm>
          <a:prstGeom prst="rect">
            <a:avLst/>
          </a:prstGeom>
          <a:solidFill>
            <a:srgbClr val="FFFFFF"/>
          </a:solidFill>
        </p:spPr>
      </p:pic>
      <p:sp>
        <p:nvSpPr>
          <p:cNvPr id="14" name="Content Placeholder 13">
            <a:extLst>
              <a:ext uri="{FF2B5EF4-FFF2-40B4-BE49-F238E27FC236}">
                <a16:creationId xmlns:a16="http://schemas.microsoft.com/office/drawing/2014/main" id="{6C44EA0A-0AC0-FEA8-6FF0-91AD8CC9DB2C}"/>
              </a:ext>
            </a:extLst>
          </p:cNvPr>
          <p:cNvSpPr>
            <a:spLocks noGrp="1"/>
          </p:cNvSpPr>
          <p:nvPr>
            <p:ph sz="half" idx="2"/>
          </p:nvPr>
        </p:nvSpPr>
        <p:spPr>
          <a:xfrm>
            <a:off x="6551612" y="1984248"/>
            <a:ext cx="4800601" cy="4187952"/>
          </a:xfrm>
        </p:spPr>
        <p:txBody>
          <a:bodyPr vert="horz" lIns="91440" tIns="45720" rIns="91440" bIns="45720" rtlCol="0" anchor="t">
            <a:normAutofit lnSpcReduction="10000"/>
          </a:bodyPr>
          <a:lstStyle/>
          <a:p>
            <a:pPr marL="0" indent="0">
              <a:buNone/>
            </a:pPr>
            <a:r>
              <a:rPr lang="en-US" sz="1900" dirty="0"/>
              <a:t>Overweight or Underweight? Let’s Decide</a:t>
            </a:r>
          </a:p>
          <a:p>
            <a:pPr marL="223520" indent="-223520">
              <a:buFont typeface="Arial" panose="020B0604020202020204" pitchFamily="34" charset="0"/>
              <a:buChar char="•"/>
            </a:pPr>
            <a:r>
              <a:rPr lang="en-US" sz="1900" b="1" dirty="0"/>
              <a:t>Recommendation</a:t>
            </a:r>
            <a:r>
              <a:rPr lang="en-US" sz="1900" dirty="0"/>
              <a:t> → </a:t>
            </a:r>
            <a:r>
              <a:rPr lang="en-US" sz="1900" b="1" dirty="0"/>
              <a:t>Overweight: Strong earnings &amp; growth</a:t>
            </a:r>
            <a:endParaRPr lang="en-US" sz="1900" dirty="0">
              <a:ea typeface="Cambria"/>
            </a:endParaRPr>
          </a:p>
          <a:p>
            <a:pPr marL="223520" indent="-223520"/>
            <a:r>
              <a:rPr lang="en-US" sz="1900" b="1" dirty="0"/>
              <a:t>Drivers</a:t>
            </a:r>
            <a:r>
              <a:rPr lang="en-US" sz="1900" dirty="0"/>
              <a:t> → </a:t>
            </a:r>
            <a:r>
              <a:rPr lang="en-US" sz="1900" b="1" dirty="0"/>
              <a:t>Higher economic activity, Higher capital markets activity, loan growth </a:t>
            </a:r>
            <a:endParaRPr lang="en-US" sz="1900" b="1" dirty="0">
              <a:ea typeface="Cambria"/>
            </a:endParaRPr>
          </a:p>
          <a:p>
            <a:pPr marL="223520" indent="-223520"/>
            <a:r>
              <a:rPr lang="en-US" sz="1900" b="1" dirty="0"/>
              <a:t>Biggest Risks</a:t>
            </a:r>
            <a:r>
              <a:rPr lang="en-US" sz="1900" dirty="0"/>
              <a:t> → </a:t>
            </a:r>
            <a:r>
              <a:rPr lang="en-US" sz="1900" b="1" dirty="0"/>
              <a:t>Recession, lower credit quality, rate surprises</a:t>
            </a:r>
            <a:endParaRPr lang="en-US" sz="1900" dirty="0">
              <a:ea typeface="Cambria"/>
            </a:endParaRPr>
          </a:p>
          <a:p>
            <a:pPr marL="223520" indent="-223520"/>
            <a:r>
              <a:rPr lang="en-US" sz="1900" b="1" dirty="0"/>
              <a:t>Overweight Industries</a:t>
            </a:r>
            <a:r>
              <a:rPr lang="en-US" sz="1900" dirty="0"/>
              <a:t> → </a:t>
            </a:r>
            <a:r>
              <a:rPr lang="en-US" sz="1900" b="1" dirty="0"/>
              <a:t>Banks, Asset managers, Payment services companies</a:t>
            </a:r>
            <a:endParaRPr lang="en-US" sz="1900" dirty="0">
              <a:ea typeface="Cambria"/>
            </a:endParaRPr>
          </a:p>
          <a:p>
            <a:pPr marL="223520" indent="-223520"/>
            <a:r>
              <a:rPr lang="en-US" sz="1900" b="1" dirty="0"/>
              <a:t>Underweight Industries</a:t>
            </a:r>
            <a:r>
              <a:rPr lang="en-US" sz="1900" dirty="0"/>
              <a:t> → </a:t>
            </a:r>
            <a:r>
              <a:rPr lang="en-US" sz="1900" b="1" dirty="0"/>
              <a:t>REITs, </a:t>
            </a:r>
            <a:r>
              <a:rPr lang="en-US" sz="1900" b="1" dirty="0" err="1"/>
              <a:t>Fintechs</a:t>
            </a:r>
            <a:r>
              <a:rPr lang="en-US" sz="1900" b="1" dirty="0"/>
              <a:t>, Insurance companies</a:t>
            </a:r>
            <a:endParaRPr lang="en-US" sz="1900" b="1" dirty="0">
              <a:ea typeface="Cambria"/>
            </a:endParaRPr>
          </a:p>
        </p:txBody>
      </p:sp>
    </p:spTree>
    <p:extLst>
      <p:ext uri="{BB962C8B-B14F-4D97-AF65-F5344CB8AC3E}">
        <p14:creationId xmlns:p14="http://schemas.microsoft.com/office/powerpoint/2010/main" val="9122751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4B91-E678-AD98-FDAC-CCE616F5A36E}"/>
              </a:ext>
            </a:extLst>
          </p:cNvPr>
          <p:cNvSpPr>
            <a:spLocks noGrp="1"/>
          </p:cNvSpPr>
          <p:nvPr>
            <p:ph type="title"/>
          </p:nvPr>
        </p:nvSpPr>
        <p:spPr/>
        <p:txBody>
          <a:bodyPr/>
          <a:lstStyle/>
          <a:p>
            <a:r>
              <a:rPr lang="en-US">
                <a:ea typeface="Cambria"/>
              </a:rPr>
              <a:t>Product Segmentation</a:t>
            </a:r>
            <a:endParaRPr lang="en-US"/>
          </a:p>
        </p:txBody>
      </p:sp>
      <p:sp>
        <p:nvSpPr>
          <p:cNvPr id="3" name="Content Placeholder 2">
            <a:extLst>
              <a:ext uri="{FF2B5EF4-FFF2-40B4-BE49-F238E27FC236}">
                <a16:creationId xmlns:a16="http://schemas.microsoft.com/office/drawing/2014/main" id="{6386D7D1-E2FF-F9E4-BD2C-971DDDE7B7A2}"/>
              </a:ext>
            </a:extLst>
          </p:cNvPr>
          <p:cNvSpPr>
            <a:spLocks noGrp="1"/>
          </p:cNvSpPr>
          <p:nvPr>
            <p:ph idx="1"/>
          </p:nvPr>
        </p:nvSpPr>
        <p:spPr/>
        <p:txBody>
          <a:bodyPr vert="horz" lIns="91440" tIns="45720" rIns="91440" bIns="45720" rtlCol="0" anchor="t">
            <a:normAutofit/>
          </a:bodyPr>
          <a:lstStyle/>
          <a:p>
            <a:pPr marL="223520" indent="-223520"/>
            <a:r>
              <a:rPr lang="en-US" sz="1800" dirty="0">
                <a:latin typeface="Cambria"/>
                <a:ea typeface="Cambria"/>
              </a:rPr>
              <a:t>Banking Services :</a:t>
            </a:r>
          </a:p>
          <a:p>
            <a:pPr lvl="1">
              <a:buClr>
                <a:srgbClr val="454545"/>
              </a:buClr>
              <a:buFont typeface="Courier New" pitchFamily="34" charset="0"/>
              <a:buChar char="o"/>
            </a:pPr>
            <a:r>
              <a:rPr lang="en-US" sz="1400" dirty="0">
                <a:latin typeface="Cambria"/>
                <a:ea typeface="Cambria"/>
              </a:rPr>
              <a:t>Retail &amp; Commercial Banking -&gt; Bank of America, JPMorgan Chase</a:t>
            </a:r>
          </a:p>
          <a:p>
            <a:pPr lvl="1">
              <a:buClr>
                <a:srgbClr val="454545"/>
              </a:buClr>
              <a:buFont typeface="Courier New" pitchFamily="34" charset="0"/>
              <a:buChar char="o"/>
            </a:pPr>
            <a:r>
              <a:rPr lang="en-US" sz="1400" dirty="0">
                <a:latin typeface="Cambria"/>
                <a:ea typeface="Cambria"/>
              </a:rPr>
              <a:t>Investment Banking &amp; Advisory -&gt; Goldman Sachs, Morgan Stanley</a:t>
            </a:r>
          </a:p>
          <a:p>
            <a:pPr marL="223520" indent="-223520">
              <a:buClr>
                <a:srgbClr val="454545"/>
              </a:buClr>
            </a:pPr>
            <a:r>
              <a:rPr lang="en-US" sz="1800" dirty="0">
                <a:latin typeface="Cambria"/>
                <a:ea typeface="Cambria"/>
              </a:rPr>
              <a:t>Asset Management &amp; Brokerage :</a:t>
            </a:r>
          </a:p>
          <a:p>
            <a:pPr lvl="1">
              <a:buClr>
                <a:srgbClr val="454545"/>
              </a:buClr>
              <a:buFont typeface="Courier New" pitchFamily="34" charset="0"/>
              <a:buChar char="o"/>
            </a:pPr>
            <a:r>
              <a:rPr lang="en-US" sz="1400" dirty="0">
                <a:latin typeface="Cambria"/>
                <a:ea typeface="Cambria"/>
              </a:rPr>
              <a:t>Investment Management -&gt; BlackRock, State Street</a:t>
            </a:r>
          </a:p>
          <a:p>
            <a:pPr lvl="1">
              <a:buClr>
                <a:srgbClr val="454545"/>
              </a:buClr>
              <a:buFont typeface="Courier New" pitchFamily="34" charset="0"/>
              <a:buChar char="o"/>
            </a:pPr>
            <a:r>
              <a:rPr lang="en-US" sz="1400" dirty="0">
                <a:latin typeface="Cambria"/>
                <a:ea typeface="Cambria"/>
              </a:rPr>
              <a:t>Discount &amp; Full-Service Brokerage -&gt; Charles Schwab</a:t>
            </a:r>
          </a:p>
          <a:p>
            <a:pPr marL="223520" indent="-223520">
              <a:buClr>
                <a:srgbClr val="454545"/>
              </a:buClr>
            </a:pPr>
            <a:r>
              <a:rPr lang="en-US" sz="1800" dirty="0">
                <a:latin typeface="Cambria"/>
                <a:ea typeface="Cambria"/>
              </a:rPr>
              <a:t>Insurance : MetLife, Prudential etc.</a:t>
            </a:r>
          </a:p>
          <a:p>
            <a:pPr marL="223520" indent="-223520">
              <a:buClr>
                <a:srgbClr val="454545"/>
              </a:buClr>
            </a:pPr>
            <a:r>
              <a:rPr lang="en-US" sz="1800" dirty="0">
                <a:latin typeface="Cambria"/>
                <a:ea typeface="Cambria"/>
              </a:rPr>
              <a:t>Consumer &amp; Business Lending :</a:t>
            </a:r>
          </a:p>
          <a:p>
            <a:pPr lvl="1">
              <a:buClr>
                <a:srgbClr val="454545"/>
              </a:buClr>
              <a:buFont typeface="Courier New" pitchFamily="34" charset="0"/>
              <a:buChar char="o"/>
            </a:pPr>
            <a:r>
              <a:rPr lang="en-US" sz="1400" dirty="0">
                <a:latin typeface="Cambria"/>
                <a:ea typeface="Cambria"/>
              </a:rPr>
              <a:t>Credit Cards &amp; Payments Services -&gt; Visa, PayPal</a:t>
            </a:r>
          </a:p>
          <a:p>
            <a:pPr lvl="1">
              <a:buClr>
                <a:srgbClr val="454545"/>
              </a:buClr>
              <a:buFont typeface="Courier New" pitchFamily="34" charset="0"/>
              <a:buChar char="o"/>
            </a:pPr>
            <a:r>
              <a:rPr lang="en-US" sz="1400" dirty="0">
                <a:latin typeface="Cambria"/>
                <a:ea typeface="Cambria"/>
              </a:rPr>
              <a:t>Auto &amp; Mortgage Loans -&gt; Wells Fargo, US Bancorp</a:t>
            </a:r>
          </a:p>
        </p:txBody>
      </p:sp>
    </p:spTree>
    <p:extLst>
      <p:ext uri="{BB962C8B-B14F-4D97-AF65-F5344CB8AC3E}">
        <p14:creationId xmlns:p14="http://schemas.microsoft.com/office/powerpoint/2010/main" val="377805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12E6-3000-5272-8E80-AEBB6FE47829}"/>
              </a:ext>
            </a:extLst>
          </p:cNvPr>
          <p:cNvSpPr>
            <a:spLocks noGrp="1"/>
          </p:cNvSpPr>
          <p:nvPr>
            <p:ph type="title"/>
          </p:nvPr>
        </p:nvSpPr>
        <p:spPr/>
        <p:txBody>
          <a:bodyPr/>
          <a:lstStyle/>
          <a:p>
            <a:r>
              <a:rPr lang="en-US">
                <a:ea typeface="Cambria"/>
              </a:rPr>
              <a:t>Impact Factors</a:t>
            </a:r>
            <a:endParaRPr lang="en-US"/>
          </a:p>
        </p:txBody>
      </p:sp>
      <p:sp>
        <p:nvSpPr>
          <p:cNvPr id="3" name="Content Placeholder 2">
            <a:extLst>
              <a:ext uri="{FF2B5EF4-FFF2-40B4-BE49-F238E27FC236}">
                <a16:creationId xmlns:a16="http://schemas.microsoft.com/office/drawing/2014/main" id="{C2180223-F92A-03DF-8FB5-98C044C11F0B}"/>
              </a:ext>
            </a:extLst>
          </p:cNvPr>
          <p:cNvSpPr>
            <a:spLocks noGrp="1"/>
          </p:cNvSpPr>
          <p:nvPr>
            <p:ph idx="1"/>
          </p:nvPr>
        </p:nvSpPr>
        <p:spPr/>
        <p:txBody>
          <a:bodyPr vert="horz" lIns="91440" tIns="45720" rIns="91440" bIns="45720" rtlCol="0" anchor="t">
            <a:normAutofit/>
          </a:bodyPr>
          <a:lstStyle/>
          <a:p>
            <a:pPr marL="223520" indent="-223520"/>
            <a:r>
              <a:rPr lang="en-US" sz="2000">
                <a:latin typeface="Cambria"/>
                <a:ea typeface="Cambria"/>
              </a:rPr>
              <a:t>Federal Reserve Policy -&gt; Interest rate changes affect profitability, loan demand and investment activity</a:t>
            </a:r>
          </a:p>
          <a:p>
            <a:pPr marL="223520" indent="-223520">
              <a:buClr>
                <a:srgbClr val="454545"/>
              </a:buClr>
            </a:pPr>
            <a:r>
              <a:rPr lang="en-US" sz="2000">
                <a:latin typeface="Cambria"/>
                <a:ea typeface="Cambria"/>
              </a:rPr>
              <a:t>Economic Growth -&gt; Strong economy is conducive for more lending, investment banking and asset management activity, while a slowdown does the opposite</a:t>
            </a:r>
          </a:p>
          <a:p>
            <a:pPr marL="223520" indent="-223520">
              <a:buClr>
                <a:srgbClr val="454545"/>
              </a:buClr>
            </a:pPr>
            <a:r>
              <a:rPr lang="en-US" sz="2000">
                <a:latin typeface="Cambria"/>
                <a:ea typeface="Cambria"/>
              </a:rPr>
              <a:t>Regulations -&gt; Stricter banking regulations increases the capital requirements for the banks and affects their lending capacity</a:t>
            </a:r>
          </a:p>
          <a:p>
            <a:pPr marL="223520" indent="-223520">
              <a:buClr>
                <a:srgbClr val="454545"/>
              </a:buClr>
            </a:pPr>
            <a:r>
              <a:rPr lang="en-US" sz="2000">
                <a:latin typeface="Cambria"/>
                <a:ea typeface="Cambria"/>
              </a:rPr>
              <a:t>Real Estate Market -&gt; Slowdown in the commercial and residential real estate market negatively affects lenders and dents their profitability</a:t>
            </a:r>
          </a:p>
        </p:txBody>
      </p:sp>
    </p:spTree>
    <p:extLst>
      <p:ext uri="{BB962C8B-B14F-4D97-AF65-F5344CB8AC3E}">
        <p14:creationId xmlns:p14="http://schemas.microsoft.com/office/powerpoint/2010/main" val="1976702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CE4E-F8A5-A48F-6E92-2792A293D659}"/>
              </a:ext>
            </a:extLst>
          </p:cNvPr>
          <p:cNvSpPr>
            <a:spLocks noGrp="1"/>
          </p:cNvSpPr>
          <p:nvPr>
            <p:ph type="title"/>
          </p:nvPr>
        </p:nvSpPr>
        <p:spPr/>
        <p:txBody>
          <a:bodyPr/>
          <a:lstStyle/>
          <a:p>
            <a:r>
              <a:rPr lang="en-US">
                <a:ea typeface="Cambria"/>
              </a:rPr>
              <a:t>Credit Cycle</a:t>
            </a:r>
            <a:endParaRPr lang="en-US"/>
          </a:p>
        </p:txBody>
      </p:sp>
      <p:sp>
        <p:nvSpPr>
          <p:cNvPr id="3" name="Content Placeholder 2">
            <a:extLst>
              <a:ext uri="{FF2B5EF4-FFF2-40B4-BE49-F238E27FC236}">
                <a16:creationId xmlns:a16="http://schemas.microsoft.com/office/drawing/2014/main" id="{B47A078E-182C-87F2-22F8-F5C509BB6E95}"/>
              </a:ext>
            </a:extLst>
          </p:cNvPr>
          <p:cNvSpPr>
            <a:spLocks noGrp="1"/>
          </p:cNvSpPr>
          <p:nvPr>
            <p:ph sz="half" idx="1"/>
          </p:nvPr>
        </p:nvSpPr>
        <p:spPr/>
        <p:txBody>
          <a:bodyPr vert="horz" lIns="91440" tIns="45720" rIns="91440" bIns="45720" rtlCol="0" anchor="t">
            <a:normAutofit fontScale="92500"/>
          </a:bodyPr>
          <a:lstStyle/>
          <a:p>
            <a:pPr marL="0" indent="0">
              <a:lnSpc>
                <a:spcPct val="130000"/>
              </a:lnSpc>
              <a:spcBef>
                <a:spcPts val="1000"/>
              </a:spcBef>
              <a:buNone/>
            </a:pPr>
            <a:r>
              <a:rPr lang="en-US" sz="1700">
                <a:latin typeface="Cambria"/>
                <a:ea typeface="Cambria"/>
              </a:rPr>
              <a:t>Currently transitioning from peak to late-cycle phase:</a:t>
            </a:r>
            <a:endParaRPr lang="en-US">
              <a:latin typeface="Cambria"/>
              <a:ea typeface="Cambria"/>
            </a:endParaRPr>
          </a:p>
          <a:p>
            <a:pPr marL="0" indent="0">
              <a:lnSpc>
                <a:spcPct val="130000"/>
              </a:lnSpc>
              <a:spcBef>
                <a:spcPts val="1000"/>
              </a:spcBef>
              <a:buClr>
                <a:srgbClr val="454545"/>
              </a:buClr>
              <a:buNone/>
            </a:pPr>
            <a:r>
              <a:rPr lang="en-US" sz="1700" err="1">
                <a:latin typeface="Cambria"/>
                <a:ea typeface="Cambria"/>
              </a:rPr>
              <a:t>i</a:t>
            </a:r>
            <a:r>
              <a:rPr lang="en-US" sz="1700">
                <a:latin typeface="Cambria"/>
                <a:ea typeface="Cambria"/>
              </a:rPr>
              <a:t>. High Interest Rates -&gt; Federal Reserve has maintained high interest rates, but banks have maintained high NIM</a:t>
            </a:r>
          </a:p>
          <a:p>
            <a:pPr marL="0" indent="0">
              <a:lnSpc>
                <a:spcPct val="130000"/>
              </a:lnSpc>
              <a:spcBef>
                <a:spcPts val="1000"/>
              </a:spcBef>
              <a:buClr>
                <a:srgbClr val="454545"/>
              </a:buClr>
              <a:buNone/>
            </a:pPr>
            <a:r>
              <a:rPr lang="en-US" sz="1700">
                <a:latin typeface="Cambria"/>
                <a:ea typeface="Cambria"/>
              </a:rPr>
              <a:t>ii. Tightening Credit Conditions -&gt; Banks have been more selective in lending as result of rising default risk, leading to slower loan slower growth   </a:t>
            </a:r>
          </a:p>
          <a:p>
            <a:pPr marL="0" indent="0">
              <a:lnSpc>
                <a:spcPct val="130000"/>
              </a:lnSpc>
              <a:spcBef>
                <a:spcPts val="1000"/>
              </a:spcBef>
              <a:buClr>
                <a:srgbClr val="454545"/>
              </a:buClr>
              <a:buNone/>
            </a:pPr>
            <a:r>
              <a:rPr lang="en-US" sz="1700">
                <a:latin typeface="Cambria"/>
                <a:ea typeface="Cambria"/>
              </a:rPr>
              <a:t>iii. The latest Consumer Sentiment index fell to 98.3 in its latest reading</a:t>
            </a:r>
          </a:p>
          <a:p>
            <a:pPr marL="0" indent="0">
              <a:lnSpc>
                <a:spcPct val="130000"/>
              </a:lnSpc>
              <a:spcBef>
                <a:spcPts val="1000"/>
              </a:spcBef>
              <a:buClr>
                <a:srgbClr val="454545"/>
              </a:buClr>
              <a:buNone/>
            </a:pPr>
            <a:r>
              <a:rPr lang="en-US" sz="1700">
                <a:latin typeface="Cambria"/>
                <a:ea typeface="Cambria"/>
              </a:rPr>
              <a:t>iv. Increasing credit loss provisioning for banks</a:t>
            </a:r>
            <a:endParaRPr lang="en-US">
              <a:latin typeface="Cambria"/>
              <a:ea typeface="Cambria"/>
            </a:endParaRPr>
          </a:p>
        </p:txBody>
      </p:sp>
      <p:sp>
        <p:nvSpPr>
          <p:cNvPr id="4" name="Content Placeholder 3">
            <a:extLst>
              <a:ext uri="{FF2B5EF4-FFF2-40B4-BE49-F238E27FC236}">
                <a16:creationId xmlns:a16="http://schemas.microsoft.com/office/drawing/2014/main" id="{3E36CAC6-2DFF-8D07-025C-2117F6FCBD03}"/>
              </a:ext>
            </a:extLst>
          </p:cNvPr>
          <p:cNvSpPr>
            <a:spLocks noGrp="1"/>
          </p:cNvSpPr>
          <p:nvPr>
            <p:ph sz="half" idx="2"/>
          </p:nvPr>
        </p:nvSpPr>
        <p:spPr/>
        <p:txBody>
          <a:bodyPr vert="horz" lIns="91440" tIns="45720" rIns="91440" bIns="45720" rtlCol="0" anchor="t">
            <a:normAutofit fontScale="92500"/>
          </a:bodyPr>
          <a:lstStyle/>
          <a:p>
            <a:pPr marL="0" indent="0">
              <a:buNone/>
            </a:pPr>
            <a:endParaRPr lang="en-US">
              <a:ea typeface="Cambria"/>
            </a:endParaRPr>
          </a:p>
          <a:p>
            <a:pPr marL="0" indent="0">
              <a:buNone/>
            </a:pPr>
            <a:endParaRPr lang="en-US">
              <a:ea typeface="Cambria"/>
            </a:endParaRPr>
          </a:p>
          <a:p>
            <a:pPr marL="0" indent="0">
              <a:buNone/>
            </a:pPr>
            <a:endParaRPr lang="en-US">
              <a:ea typeface="Cambria"/>
            </a:endParaRPr>
          </a:p>
          <a:p>
            <a:pPr marL="0" indent="0">
              <a:buNone/>
            </a:pPr>
            <a:endParaRPr lang="en-US">
              <a:ea typeface="Cambria"/>
            </a:endParaRPr>
          </a:p>
          <a:p>
            <a:pPr marL="0" indent="0">
              <a:buNone/>
            </a:pPr>
            <a:endParaRPr lang="en-US">
              <a:ea typeface="Cambria"/>
            </a:endParaRPr>
          </a:p>
        </p:txBody>
      </p:sp>
      <p:pic>
        <p:nvPicPr>
          <p:cNvPr id="6" name="Picture 5" descr="A graph with a line&#10;&#10;AI-generated content may be incorrect.">
            <a:extLst>
              <a:ext uri="{FF2B5EF4-FFF2-40B4-BE49-F238E27FC236}">
                <a16:creationId xmlns:a16="http://schemas.microsoft.com/office/drawing/2014/main" id="{19BBA6ED-6C76-E946-9B43-E3E6562766AC}"/>
              </a:ext>
            </a:extLst>
          </p:cNvPr>
          <p:cNvPicPr>
            <a:picLocks noChangeAspect="1"/>
          </p:cNvPicPr>
          <p:nvPr/>
        </p:nvPicPr>
        <p:blipFill>
          <a:blip r:embed="rId2"/>
          <a:stretch>
            <a:fillRect/>
          </a:stretch>
        </p:blipFill>
        <p:spPr>
          <a:xfrm>
            <a:off x="6728622" y="1851137"/>
            <a:ext cx="4759008" cy="2081137"/>
          </a:xfrm>
          <a:prstGeom prst="rect">
            <a:avLst/>
          </a:prstGeom>
        </p:spPr>
      </p:pic>
      <p:pic>
        <p:nvPicPr>
          <p:cNvPr id="10" name="Picture 9" descr="A graph with lines and a black arrow&#10;&#10;AI-generated content may be incorrect.">
            <a:extLst>
              <a:ext uri="{FF2B5EF4-FFF2-40B4-BE49-F238E27FC236}">
                <a16:creationId xmlns:a16="http://schemas.microsoft.com/office/drawing/2014/main" id="{64056D0C-969A-4615-225D-13D16293B1E8}"/>
              </a:ext>
            </a:extLst>
          </p:cNvPr>
          <p:cNvPicPr>
            <a:picLocks noChangeAspect="1"/>
          </p:cNvPicPr>
          <p:nvPr/>
        </p:nvPicPr>
        <p:blipFill>
          <a:blip r:embed="rId3"/>
          <a:stretch>
            <a:fillRect/>
          </a:stretch>
        </p:blipFill>
        <p:spPr>
          <a:xfrm>
            <a:off x="6731262" y="4087151"/>
            <a:ext cx="4758452" cy="1911194"/>
          </a:xfrm>
          <a:prstGeom prst="rect">
            <a:avLst/>
          </a:prstGeom>
        </p:spPr>
      </p:pic>
    </p:spTree>
    <p:extLst>
      <p:ext uri="{BB962C8B-B14F-4D97-AF65-F5344CB8AC3E}">
        <p14:creationId xmlns:p14="http://schemas.microsoft.com/office/powerpoint/2010/main" val="33383681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EF05-E143-66CE-8208-1223E444725F}"/>
              </a:ext>
            </a:extLst>
          </p:cNvPr>
          <p:cNvSpPr>
            <a:spLocks noGrp="1"/>
          </p:cNvSpPr>
          <p:nvPr>
            <p:ph type="title"/>
          </p:nvPr>
        </p:nvSpPr>
        <p:spPr/>
        <p:txBody>
          <a:bodyPr/>
          <a:lstStyle/>
          <a:p>
            <a:r>
              <a:rPr lang="en-US">
                <a:ea typeface="Cambria"/>
              </a:rPr>
              <a:t>Lending Downturn</a:t>
            </a:r>
            <a:endParaRPr lang="en-US"/>
          </a:p>
        </p:txBody>
      </p:sp>
      <p:sp>
        <p:nvSpPr>
          <p:cNvPr id="3" name="Content Placeholder 2">
            <a:extLst>
              <a:ext uri="{FF2B5EF4-FFF2-40B4-BE49-F238E27FC236}">
                <a16:creationId xmlns:a16="http://schemas.microsoft.com/office/drawing/2014/main" id="{A4EFA1EA-BD3B-EB55-3544-D89F0CFF52C3}"/>
              </a:ext>
            </a:extLst>
          </p:cNvPr>
          <p:cNvSpPr>
            <a:spLocks noGrp="1"/>
          </p:cNvSpPr>
          <p:nvPr>
            <p:ph sz="half" idx="1"/>
          </p:nvPr>
        </p:nvSpPr>
        <p:spPr/>
        <p:txBody>
          <a:bodyPr vert="horz" lIns="91440" tIns="45720" rIns="91440" bIns="45720" rtlCol="0" anchor="t">
            <a:normAutofit/>
          </a:bodyPr>
          <a:lstStyle/>
          <a:p>
            <a:pPr marL="223520" indent="-223520">
              <a:lnSpc>
                <a:spcPct val="130000"/>
              </a:lnSpc>
              <a:spcBef>
                <a:spcPts val="1000"/>
              </a:spcBef>
            </a:pPr>
            <a:r>
              <a:rPr lang="en-US" sz="1600">
                <a:latin typeface="Cambria"/>
                <a:ea typeface="Cambria"/>
              </a:rPr>
              <a:t>Mortgage -&gt; Home sales hit lowest levels since 1995. Sales fell 4.9% in January as mortgage rates remain near peak levels averaging at 6.84%</a:t>
            </a:r>
          </a:p>
          <a:p>
            <a:pPr marL="223520" indent="-223520">
              <a:lnSpc>
                <a:spcPct val="130000"/>
              </a:lnSpc>
              <a:spcBef>
                <a:spcPts val="1000"/>
              </a:spcBef>
              <a:buClr>
                <a:srgbClr val="454545"/>
              </a:buClr>
            </a:pPr>
            <a:r>
              <a:rPr lang="en-US" sz="1600">
                <a:latin typeface="Cambria"/>
                <a:ea typeface="Cambria"/>
              </a:rPr>
              <a:t>Auto Loans -&gt; Car prices may surge because of expected tariffs leading to lower demand as consumers try to cut back on discretionary spending</a:t>
            </a:r>
          </a:p>
          <a:p>
            <a:pPr marL="223520" indent="-223520">
              <a:lnSpc>
                <a:spcPct val="130000"/>
              </a:lnSpc>
              <a:spcBef>
                <a:spcPts val="1000"/>
              </a:spcBef>
              <a:buClr>
                <a:srgbClr val="454545"/>
              </a:buClr>
            </a:pPr>
            <a:r>
              <a:rPr lang="en-US" sz="1600">
                <a:latin typeface="Cambria"/>
                <a:ea typeface="Cambria"/>
              </a:rPr>
              <a:t>Credit Cards -&gt; Increasing defaults (especially low-income households) due to increasing borrowing costs and sustained higher levels of inflation </a:t>
            </a:r>
          </a:p>
          <a:p>
            <a:pPr marL="223520" indent="-223520">
              <a:lnSpc>
                <a:spcPct val="130000"/>
              </a:lnSpc>
              <a:spcBef>
                <a:spcPts val="1000"/>
              </a:spcBef>
              <a:buClr>
                <a:srgbClr val="454545"/>
              </a:buClr>
            </a:pPr>
            <a:endParaRPr lang="en-US" sz="1600">
              <a:latin typeface="Cambria"/>
              <a:ea typeface="Cambria"/>
            </a:endParaRPr>
          </a:p>
          <a:p>
            <a:pPr marL="223520" indent="-223520">
              <a:lnSpc>
                <a:spcPct val="130000"/>
              </a:lnSpc>
              <a:spcBef>
                <a:spcPts val="1000"/>
              </a:spcBef>
              <a:buClr>
                <a:srgbClr val="454545"/>
              </a:buClr>
            </a:pPr>
            <a:endParaRPr lang="en-US" sz="1600">
              <a:latin typeface="Cambria"/>
              <a:ea typeface="Cambria"/>
            </a:endParaRPr>
          </a:p>
          <a:p>
            <a:pPr marL="223520" indent="-223520">
              <a:buClr>
                <a:srgbClr val="454545"/>
              </a:buClr>
            </a:pPr>
            <a:endParaRPr lang="en-US" sz="2800">
              <a:ea typeface="Cambria"/>
            </a:endParaRPr>
          </a:p>
        </p:txBody>
      </p:sp>
      <p:pic>
        <p:nvPicPr>
          <p:cNvPr id="7" name="Content Placeholder 6">
            <a:extLst>
              <a:ext uri="{FF2B5EF4-FFF2-40B4-BE49-F238E27FC236}">
                <a16:creationId xmlns:a16="http://schemas.microsoft.com/office/drawing/2014/main" id="{38F877A0-6261-56F3-4DF5-08F8BE4D941F}"/>
              </a:ext>
            </a:extLst>
          </p:cNvPr>
          <p:cNvPicPr>
            <a:picLocks noGrp="1" noChangeAspect="1"/>
          </p:cNvPicPr>
          <p:nvPr>
            <p:ph sz="half" idx="2"/>
          </p:nvPr>
        </p:nvPicPr>
        <p:blipFill>
          <a:blip r:embed="rId2"/>
          <a:stretch>
            <a:fillRect/>
          </a:stretch>
        </p:blipFill>
        <p:spPr>
          <a:xfrm>
            <a:off x="6551613" y="2145293"/>
            <a:ext cx="4800600" cy="2572794"/>
          </a:xfrm>
        </p:spPr>
      </p:pic>
    </p:spTree>
    <p:extLst>
      <p:ext uri="{BB962C8B-B14F-4D97-AF65-F5344CB8AC3E}">
        <p14:creationId xmlns:p14="http://schemas.microsoft.com/office/powerpoint/2010/main" val="3027585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Economic Analysis</a:t>
            </a:r>
          </a:p>
        </p:txBody>
      </p:sp>
      <p:sp>
        <p:nvSpPr>
          <p:cNvPr id="6" name="Text Placeholder 5"/>
          <p:cNvSpPr>
            <a:spLocks noGrp="1"/>
          </p:cNvSpPr>
          <p:nvPr>
            <p:ph type="body" sz="half" idx="2"/>
          </p:nvPr>
        </p:nvSpPr>
        <p:spPr>
          <a:xfrm>
            <a:off x="5800336" y="990270"/>
            <a:ext cx="5836618" cy="1805855"/>
          </a:xfrm>
        </p:spPr>
        <p:txBody>
          <a:bodyPr vert="horz" lIns="91440" tIns="45720" rIns="91440" bIns="45720" rtlCol="0" anchor="b">
            <a:normAutofit/>
          </a:bodyPr>
          <a:lstStyle/>
          <a:p>
            <a:r>
              <a:rPr lang="en-US">
                <a:ea typeface="Cambria"/>
              </a:rPr>
              <a:t>2024 witnessed the highest interest rate environment since 2000</a:t>
            </a:r>
          </a:p>
        </p:txBody>
      </p:sp>
      <p:pic>
        <p:nvPicPr>
          <p:cNvPr id="11" name="Content Placeholder 10" descr="A graph with a line going up&#10;&#10;AI-generated content may be incorrect.">
            <a:extLst>
              <a:ext uri="{FF2B5EF4-FFF2-40B4-BE49-F238E27FC236}">
                <a16:creationId xmlns:a16="http://schemas.microsoft.com/office/drawing/2014/main" id="{EEFC2D22-D3A6-AED7-F6F5-F05DBA11E7E9}"/>
              </a:ext>
            </a:extLst>
          </p:cNvPr>
          <p:cNvPicPr>
            <a:picLocks noGrp="1" noChangeAspect="1"/>
          </p:cNvPicPr>
          <p:nvPr>
            <p:ph idx="1"/>
          </p:nvPr>
        </p:nvPicPr>
        <p:blipFill>
          <a:blip r:embed="rId2"/>
          <a:stretch>
            <a:fillRect/>
          </a:stretch>
        </p:blipFill>
        <p:spPr>
          <a:xfrm>
            <a:off x="1650935" y="3013893"/>
            <a:ext cx="9985171" cy="3469270"/>
          </a:xfrm>
        </p:spPr>
      </p:pic>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31936-A02D-DC9E-29EC-ED4FE2F47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3620F-B314-7AD1-45D1-A3D06A7811D8}"/>
              </a:ext>
            </a:extLst>
          </p:cNvPr>
          <p:cNvSpPr>
            <a:spLocks noGrp="1"/>
          </p:cNvSpPr>
          <p:nvPr>
            <p:ph type="title"/>
          </p:nvPr>
        </p:nvSpPr>
        <p:spPr/>
        <p:txBody>
          <a:bodyPr/>
          <a:lstStyle/>
          <a:p>
            <a:r>
              <a:rPr lang="en-US">
                <a:ea typeface="Cambria"/>
              </a:rPr>
              <a:t>Interest Rates</a:t>
            </a:r>
            <a:endParaRPr lang="en-US"/>
          </a:p>
        </p:txBody>
      </p:sp>
      <p:pic>
        <p:nvPicPr>
          <p:cNvPr id="4" name="Content Placeholder 3">
            <a:extLst>
              <a:ext uri="{FF2B5EF4-FFF2-40B4-BE49-F238E27FC236}">
                <a16:creationId xmlns:a16="http://schemas.microsoft.com/office/drawing/2014/main" id="{3893F838-EDCC-3143-67D1-251621430214}"/>
              </a:ext>
            </a:extLst>
          </p:cNvPr>
          <p:cNvPicPr>
            <a:picLocks noGrp="1" noChangeAspect="1"/>
          </p:cNvPicPr>
          <p:nvPr>
            <p:ph idx="1"/>
          </p:nvPr>
        </p:nvPicPr>
        <p:blipFill>
          <a:blip r:embed="rId2"/>
          <a:stretch>
            <a:fillRect/>
          </a:stretch>
        </p:blipFill>
        <p:spPr>
          <a:xfrm>
            <a:off x="6437945" y="3804250"/>
            <a:ext cx="5276614" cy="2695575"/>
          </a:xfrm>
        </p:spPr>
      </p:pic>
      <p:pic>
        <p:nvPicPr>
          <p:cNvPr id="5" name="Picture 4" descr="A graph of growth rate&#10;&#10;AI-generated content may be incorrect.">
            <a:extLst>
              <a:ext uri="{FF2B5EF4-FFF2-40B4-BE49-F238E27FC236}">
                <a16:creationId xmlns:a16="http://schemas.microsoft.com/office/drawing/2014/main" id="{EB2B2B54-47A1-5009-C99B-5817F3CDE423}"/>
              </a:ext>
            </a:extLst>
          </p:cNvPr>
          <p:cNvPicPr>
            <a:picLocks noChangeAspect="1"/>
          </p:cNvPicPr>
          <p:nvPr/>
        </p:nvPicPr>
        <p:blipFill>
          <a:blip r:embed="rId3"/>
          <a:stretch>
            <a:fillRect/>
          </a:stretch>
        </p:blipFill>
        <p:spPr>
          <a:xfrm>
            <a:off x="6439319" y="451430"/>
            <a:ext cx="5267089" cy="2971800"/>
          </a:xfrm>
          <a:prstGeom prst="rect">
            <a:avLst/>
          </a:prstGeom>
        </p:spPr>
      </p:pic>
      <p:sp>
        <p:nvSpPr>
          <p:cNvPr id="7" name="Content Placeholder 2">
            <a:extLst>
              <a:ext uri="{FF2B5EF4-FFF2-40B4-BE49-F238E27FC236}">
                <a16:creationId xmlns:a16="http://schemas.microsoft.com/office/drawing/2014/main" id="{1256FE6A-2805-8EA2-8933-627A64FD6705}"/>
              </a:ext>
            </a:extLst>
          </p:cNvPr>
          <p:cNvSpPr txBox="1">
            <a:spLocks/>
          </p:cNvSpPr>
          <p:nvPr/>
        </p:nvSpPr>
        <p:spPr>
          <a:xfrm>
            <a:off x="1522413" y="1957532"/>
            <a:ext cx="4747178" cy="4211493"/>
          </a:xfrm>
          <a:prstGeom prst="rect">
            <a:avLst/>
          </a:prstGeom>
        </p:spPr>
        <p:txBody>
          <a:bodyPr vert="horz" lIns="91440" tIns="45720" rIns="91440" bIns="45720" rtlCol="0" anchor="t">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223520" indent="-223520">
              <a:lnSpc>
                <a:spcPct val="130000"/>
              </a:lnSpc>
              <a:spcBef>
                <a:spcPts val="1000"/>
              </a:spcBef>
            </a:pPr>
            <a:r>
              <a:rPr lang="en-US" sz="1800">
                <a:latin typeface="Cambria"/>
                <a:ea typeface="Cambria"/>
              </a:rPr>
              <a:t>Interest rates have a positive effect on banks improving their Net Interest Income</a:t>
            </a:r>
          </a:p>
          <a:p>
            <a:pPr marL="223520" indent="-223520">
              <a:lnSpc>
                <a:spcPct val="130000"/>
              </a:lnSpc>
              <a:spcBef>
                <a:spcPts val="1000"/>
              </a:spcBef>
              <a:buClr>
                <a:srgbClr val="454545"/>
              </a:buClr>
            </a:pPr>
            <a:r>
              <a:rPr lang="en-US" sz="1800">
                <a:latin typeface="Cambria"/>
                <a:ea typeface="Cambria"/>
              </a:rPr>
              <a:t>However, higher the interest rates, the cost of funding also increases, as banks are unable to extend loans at higher rates due to weak loan demand</a:t>
            </a:r>
          </a:p>
          <a:p>
            <a:pPr marL="223520" indent="-223520">
              <a:lnSpc>
                <a:spcPct val="130000"/>
              </a:lnSpc>
              <a:spcBef>
                <a:spcPts val="1000"/>
              </a:spcBef>
              <a:buClr>
                <a:srgbClr val="454545"/>
              </a:buClr>
            </a:pPr>
            <a:r>
              <a:rPr lang="en-US" sz="1800">
                <a:latin typeface="Cambria"/>
                <a:ea typeface="Cambria"/>
              </a:rPr>
              <a:t>Loan demand may be supported by strong labor markets and high inflation (high growth environment) </a:t>
            </a:r>
          </a:p>
        </p:txBody>
      </p:sp>
    </p:spTree>
    <p:extLst>
      <p:ext uri="{BB962C8B-B14F-4D97-AF65-F5344CB8AC3E}">
        <p14:creationId xmlns:p14="http://schemas.microsoft.com/office/powerpoint/2010/main" val="4138705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DE7A-3083-04AA-EFB6-14A11474D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05A12-7DB4-F255-559B-4CB2C78969C1}"/>
              </a:ext>
            </a:extLst>
          </p:cNvPr>
          <p:cNvSpPr>
            <a:spLocks noGrp="1"/>
          </p:cNvSpPr>
          <p:nvPr>
            <p:ph type="title"/>
          </p:nvPr>
        </p:nvSpPr>
        <p:spPr/>
        <p:txBody>
          <a:bodyPr/>
          <a:lstStyle/>
          <a:p>
            <a:r>
              <a:rPr lang="en-US">
                <a:ea typeface="Cambria"/>
              </a:rPr>
              <a:t>Inflation </a:t>
            </a:r>
            <a:endParaRPr lang="en-US"/>
          </a:p>
        </p:txBody>
      </p:sp>
      <p:sp>
        <p:nvSpPr>
          <p:cNvPr id="6" name="Content Placeholder 5">
            <a:extLst>
              <a:ext uri="{FF2B5EF4-FFF2-40B4-BE49-F238E27FC236}">
                <a16:creationId xmlns:a16="http://schemas.microsoft.com/office/drawing/2014/main" id="{269F2DEF-9EBA-9A02-9FA1-678AC2E2CFA1}"/>
              </a:ext>
            </a:extLst>
          </p:cNvPr>
          <p:cNvSpPr>
            <a:spLocks noGrp="1"/>
          </p:cNvSpPr>
          <p:nvPr>
            <p:ph idx="1"/>
          </p:nvPr>
        </p:nvSpPr>
        <p:spPr>
          <a:xfrm>
            <a:off x="1522413" y="1981200"/>
            <a:ext cx="9817966" cy="4187825"/>
          </a:xfrm>
        </p:spPr>
        <p:txBody>
          <a:bodyPr vert="horz" lIns="91440" tIns="45720" rIns="91440" bIns="45720" rtlCol="0" anchor="t">
            <a:normAutofit/>
          </a:bodyPr>
          <a:lstStyle/>
          <a:p>
            <a:pPr marL="0" indent="0">
              <a:buNone/>
            </a:pPr>
            <a:r>
              <a:rPr lang="en-US" sz="2100">
                <a:solidFill>
                  <a:srgbClr val="000000"/>
                </a:solidFill>
                <a:ea typeface="+mn-lt"/>
                <a:cs typeface="+mn-lt"/>
              </a:rPr>
              <a:t>Banking systems are largely insulated from inflation</a:t>
            </a:r>
            <a:endParaRPr lang="en-US">
              <a:solidFill>
                <a:srgbClr val="303030"/>
              </a:solidFill>
              <a:ea typeface="+mn-lt"/>
              <a:cs typeface="+mn-lt"/>
            </a:endParaRPr>
          </a:p>
          <a:p>
            <a:pPr marL="0" indent="0">
              <a:buNone/>
            </a:pPr>
            <a:r>
              <a:rPr lang="en-US" sz="2100">
                <a:solidFill>
                  <a:srgbClr val="000000"/>
                </a:solidFill>
                <a:ea typeface="+mn-lt"/>
                <a:cs typeface="+mn-lt"/>
              </a:rPr>
              <a:t> - Both bank income and expenses rising with inflation to similar degrees</a:t>
            </a:r>
            <a:endParaRPr lang="en-US">
              <a:ea typeface="Cambria"/>
            </a:endParaRPr>
          </a:p>
        </p:txBody>
      </p:sp>
      <p:pic>
        <p:nvPicPr>
          <p:cNvPr id="7" name="Picture 6" descr="A graph with red line&#10;&#10;AI-generated content may be incorrect.">
            <a:extLst>
              <a:ext uri="{FF2B5EF4-FFF2-40B4-BE49-F238E27FC236}">
                <a16:creationId xmlns:a16="http://schemas.microsoft.com/office/drawing/2014/main" id="{49626FBA-5DA6-2522-4C5E-732074DA388C}"/>
              </a:ext>
            </a:extLst>
          </p:cNvPr>
          <p:cNvPicPr>
            <a:picLocks noChangeAspect="1"/>
          </p:cNvPicPr>
          <p:nvPr/>
        </p:nvPicPr>
        <p:blipFill>
          <a:blip r:embed="rId2"/>
          <a:srcRect t="2353" b="-196"/>
          <a:stretch/>
        </p:blipFill>
        <p:spPr>
          <a:xfrm>
            <a:off x="2621422" y="3142156"/>
            <a:ext cx="8377359" cy="3549903"/>
          </a:xfrm>
          <a:prstGeom prst="rect">
            <a:avLst/>
          </a:prstGeom>
        </p:spPr>
      </p:pic>
    </p:spTree>
    <p:extLst>
      <p:ext uri="{BB962C8B-B14F-4D97-AF65-F5344CB8AC3E}">
        <p14:creationId xmlns:p14="http://schemas.microsoft.com/office/powerpoint/2010/main" val="326043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CEA3463E22764D92F5F9B0FC80F60D" ma:contentTypeVersion="18" ma:contentTypeDescription="Create a new document." ma:contentTypeScope="" ma:versionID="42d81294565b133f0dda0b274ab28356">
  <xsd:schema xmlns:xsd="http://www.w3.org/2001/XMLSchema" xmlns:xs="http://www.w3.org/2001/XMLSchema" xmlns:p="http://schemas.microsoft.com/office/2006/metadata/properties" xmlns:ns3="6e03cda0-e526-4e84-82a9-20944059811e" xmlns:ns4="84b7032a-0bbc-4051-a092-b32a0a909930" targetNamespace="http://schemas.microsoft.com/office/2006/metadata/properties" ma:root="true" ma:fieldsID="1c88abc1bfe78905769672247b6bf896" ns3:_="" ns4:_="">
    <xsd:import namespace="6e03cda0-e526-4e84-82a9-20944059811e"/>
    <xsd:import namespace="84b7032a-0bbc-4051-a092-b32a0a90993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ServiceSearchPropertie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3cda0-e526-4e84-82a9-209440598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7032a-0bbc-4051-a092-b32a0a9099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e03cda0-e526-4e84-82a9-2094405981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2F9E3A-9510-45D6-A34A-AF65B3E376ED}">
  <ds:schemaRefs>
    <ds:schemaRef ds:uri="6e03cda0-e526-4e84-82a9-20944059811e"/>
    <ds:schemaRef ds:uri="84b7032a-0bbc-4051-a092-b32a0a9099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716C8D-F7B2-4AFA-9C2E-13897CACE28C}">
  <ds:schemaRefs>
    <ds:schemaRef ds:uri="6e03cda0-e526-4e84-82a9-20944059811e"/>
    <ds:schemaRef ds:uri="84b7032a-0bbc-4051-a092-b32a0a9099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4719CC-BFCB-4212-8885-5FC0C29810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Application>Microsoft Office PowerPoint</Application>
  <PresentationFormat>Custom</PresentationFormat>
  <Slides>26</Slides>
  <Notes>3</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Currency Symbols 16x9</vt:lpstr>
      <vt:lpstr>Financials</vt:lpstr>
      <vt:lpstr>Overview of the Financials Sector</vt:lpstr>
      <vt:lpstr>Product Segmentation</vt:lpstr>
      <vt:lpstr>Impact Factors</vt:lpstr>
      <vt:lpstr>Credit Cycle</vt:lpstr>
      <vt:lpstr>Lending Downturn</vt:lpstr>
      <vt:lpstr>Economic Analysis</vt:lpstr>
      <vt:lpstr>Interest Rates</vt:lpstr>
      <vt:lpstr>Inflation </vt:lpstr>
      <vt:lpstr>New Home Sales </vt:lpstr>
      <vt:lpstr>Consumer Spending</vt:lpstr>
      <vt:lpstr>Outlook for 2025/26</vt:lpstr>
      <vt:lpstr>Financial Analysis</vt:lpstr>
      <vt:lpstr>Financial Analysis</vt:lpstr>
      <vt:lpstr>Financial Analysis</vt:lpstr>
      <vt:lpstr>Financial Sector Performance</vt:lpstr>
      <vt:lpstr>Higher Credit Loss for Banks </vt:lpstr>
      <vt:lpstr>Investment Banking Fees</vt:lpstr>
      <vt:lpstr>Investment Management Outlook</vt:lpstr>
      <vt:lpstr>SPX vs. Financials Returns</vt:lpstr>
      <vt:lpstr>SPX vs. Financials Valuation</vt:lpstr>
      <vt:lpstr>Intrasector Returns (GICS)</vt:lpstr>
      <vt:lpstr>Intrasector Valuation - Banks</vt:lpstr>
      <vt:lpstr>Intrasector Valuation – Financial Services</vt:lpstr>
      <vt:lpstr>Intrasector Valuation - Insurance</vt:lpstr>
      <vt:lpstr>Recommendation &amp; Sector Positioning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Pagadala, Vishal R.</dc:creator>
  <cp:revision>233</cp:revision>
  <dcterms:created xsi:type="dcterms:W3CDTF">2025-03-03T16:06:20Z</dcterms:created>
  <dcterms:modified xsi:type="dcterms:W3CDTF">2025-03-04T23:24:17Z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0x01010029CEA3463E22764D92F5F9B0FC80F60D</vt:lpwstr>
  </property>
</Properties>
</file>