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82" r:id="rId6"/>
    <p:sldId id="281" r:id="rId7"/>
    <p:sldId id="286" r:id="rId8"/>
    <p:sldId id="285" r:id="rId9"/>
    <p:sldId id="284" r:id="rId10"/>
    <p:sldId id="283" r:id="rId11"/>
    <p:sldId id="259" r:id="rId12"/>
    <p:sldId id="260" r:id="rId13"/>
    <p:sldId id="261" r:id="rId14"/>
    <p:sldId id="262" r:id="rId15"/>
    <p:sldId id="275" r:id="rId16"/>
    <p:sldId id="276" r:id="rId17"/>
    <p:sldId id="277" r:id="rId18"/>
    <p:sldId id="278" r:id="rId19"/>
    <p:sldId id="267" r:id="rId20"/>
    <p:sldId id="268" r:id="rId21"/>
    <p:sldId id="269" r:id="rId22"/>
    <p:sldId id="270" r:id="rId23"/>
    <p:sldId id="279" r:id="rId24"/>
  </p:sldIdLst>
  <p:sldSz cx="10058400" cy="7772400"/>
  <p:notesSz cx="10058400" cy="7772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6EEA4-4E64-B729-B3AE-5B569A942A6C}" v="49" dt="2025-07-22T18:13:46.021"/>
    <p1510:client id="{34915D1D-BF1D-ACF6-D5E0-E79E6563D105}" v="49" dt="2025-07-22T18:30:05.359"/>
    <p1510:client id="{697508FC-76C7-9622-9694-F0A2153BA155}" v="48" dt="2025-07-21T21:08:11.146"/>
    <p1510:client id="{6E49832C-E6B8-BB0B-282A-B76D6CB0E842}" v="4" dt="2025-07-22T20:53:46.771"/>
    <p1510:client id="{771FC4CB-FDAC-807D-CC08-0EC33B712446}" v="40" dt="2025-07-22T17:39:31.628"/>
    <p1510:client id="{7F79BAA7-119B-1C5D-C7D0-6224DBB0CE18}" v="46" dt="2025-07-22T20:31:15.613"/>
    <p1510:client id="{82E01A32-04F0-97BB-C2C8-B1F752477896}" v="90" dt="2025-07-21T21:08:56.421"/>
    <p1510:client id="{91E9CBC3-FDD5-D9E7-BBB1-4B1395219FF9}" v="1386" dt="2025-07-22T19:18:22.888"/>
    <p1510:client id="{B9AC9516-62BE-B71F-7457-E47657D396AA}" v="94" dt="2025-07-22T22:05:14.439"/>
    <p1510:client id="{BFAE9E96-FC20-7363-56DE-D2859FB97F3C}" v="3553" dt="2025-07-21T04:57:48.455"/>
    <p1510:client id="{C6317BD5-D777-E1B5-5F34-C41FB11B43F9}" v="118" dt="2025-07-21T21:08:38.891"/>
    <p1510:client id="{C6A1C490-225F-8487-7BF1-D32620CB896E}" v="174" dt="2025-07-22T20:03:12.969"/>
    <p1510:client id="{C84E9B55-F5A0-10BD-A83C-80EEDA99C3F4}" v="552" dt="2025-07-22T14:53:53.862"/>
    <p1510:client id="{D5E089DB-8B37-7056-3374-AEAD1B6DCDFD}" v="2347" dt="2025-07-22T20:39:29.99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sz="4300" b="0" i="0">
                <a:solidFill>
                  <a:srgbClr val="BB0000"/>
                </a:solidFill>
                <a:latin typeface="Arial"/>
                <a:cs typeface="Arial"/>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rgbClr val="BB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rgbClr val="BB0000"/>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rgbClr val="BB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403523" y="6948009"/>
            <a:ext cx="2361540" cy="338404"/>
          </a:xfrm>
          <a:prstGeom prst="rect">
            <a:avLst/>
          </a:prstGeom>
        </p:spPr>
      </p:pic>
      <p:sp>
        <p:nvSpPr>
          <p:cNvPr id="17" name="bg object 17"/>
          <p:cNvSpPr/>
          <p:nvPr/>
        </p:nvSpPr>
        <p:spPr>
          <a:xfrm>
            <a:off x="403523" y="1260232"/>
            <a:ext cx="9251950" cy="0"/>
          </a:xfrm>
          <a:custGeom>
            <a:avLst/>
            <a:gdLst/>
            <a:ahLst/>
            <a:cxnLst/>
            <a:rect l="l" t="t" r="r" b="b"/>
            <a:pathLst>
              <a:path w="9251950">
                <a:moveTo>
                  <a:pt x="0" y="0"/>
                </a:moveTo>
                <a:lnTo>
                  <a:pt x="9251353" y="1"/>
                </a:lnTo>
              </a:path>
            </a:pathLst>
          </a:custGeom>
          <a:ln w="6773">
            <a:solidFill>
              <a:srgbClr val="666666"/>
            </a:solidFill>
          </a:ln>
        </p:spPr>
        <p:txBody>
          <a:bodyPr wrap="square" lIns="0" tIns="0" rIns="0" bIns="0" rtlCol="0"/>
          <a:lstStyle/>
          <a:p>
            <a:endParaRPr/>
          </a:p>
        </p:txBody>
      </p:sp>
      <p:sp>
        <p:nvSpPr>
          <p:cNvPr id="18" name="bg object 18"/>
          <p:cNvSpPr/>
          <p:nvPr/>
        </p:nvSpPr>
        <p:spPr>
          <a:xfrm>
            <a:off x="152400" y="228600"/>
            <a:ext cx="9753600" cy="187960"/>
          </a:xfrm>
          <a:custGeom>
            <a:avLst/>
            <a:gdLst/>
            <a:ahLst/>
            <a:cxnLst/>
            <a:rect l="l" t="t" r="r" b="b"/>
            <a:pathLst>
              <a:path w="9753600" h="187959">
                <a:moveTo>
                  <a:pt x="9753600" y="0"/>
                </a:moveTo>
                <a:lnTo>
                  <a:pt x="0" y="0"/>
                </a:lnTo>
                <a:lnTo>
                  <a:pt x="0" y="187568"/>
                </a:lnTo>
                <a:lnTo>
                  <a:pt x="9753600" y="187568"/>
                </a:lnTo>
                <a:lnTo>
                  <a:pt x="9753600" y="0"/>
                </a:lnTo>
                <a:close/>
              </a:path>
            </a:pathLst>
          </a:custGeom>
          <a:solidFill>
            <a:srgbClr val="BB0000"/>
          </a:solidFill>
        </p:spPr>
        <p:txBody>
          <a:bodyPr wrap="square" lIns="0" tIns="0" rIns="0" bIns="0" rtlCol="0"/>
          <a:lstStyle/>
          <a:p>
            <a:endParaRPr/>
          </a:p>
        </p:txBody>
      </p:sp>
      <p:sp>
        <p:nvSpPr>
          <p:cNvPr id="2" name="Holder 2"/>
          <p:cNvSpPr>
            <a:spLocks noGrp="1"/>
          </p:cNvSpPr>
          <p:nvPr>
            <p:ph type="title"/>
          </p:nvPr>
        </p:nvSpPr>
        <p:spPr>
          <a:xfrm>
            <a:off x="488359" y="459231"/>
            <a:ext cx="8521700" cy="680719"/>
          </a:xfrm>
          <a:prstGeom prst="rect">
            <a:avLst/>
          </a:prstGeom>
        </p:spPr>
        <p:txBody>
          <a:bodyPr wrap="square" lIns="0" tIns="0" rIns="0" bIns="0">
            <a:spAutoFit/>
          </a:bodyPr>
          <a:lstStyle>
            <a:lvl1pPr>
              <a:defRPr sz="4300" b="0" i="0">
                <a:solidFill>
                  <a:srgbClr val="BB0000"/>
                </a:solidFill>
                <a:latin typeface="Arial"/>
                <a:cs typeface="Arial"/>
              </a:defRPr>
            </a:lvl1pPr>
          </a:lstStyle>
          <a:p>
            <a:endParaRPr/>
          </a:p>
        </p:txBody>
      </p:sp>
      <p:sp>
        <p:nvSpPr>
          <p:cNvPr id="3" name="Holder 3"/>
          <p:cNvSpPr>
            <a:spLocks noGrp="1"/>
          </p:cNvSpPr>
          <p:nvPr>
            <p:ph type="body" idx="1"/>
          </p:nvPr>
        </p:nvSpPr>
        <p:spPr>
          <a:xfrm>
            <a:off x="249397" y="2855297"/>
            <a:ext cx="8888095" cy="27965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7/22/2025</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8" name="TextBox 7">
            <a:extLst>
              <a:ext uri="{FF2B5EF4-FFF2-40B4-BE49-F238E27FC236}">
                <a16:creationId xmlns:a16="http://schemas.microsoft.com/office/drawing/2014/main" id="{71416E17-4B90-A9BB-2CE9-721FF5398872}"/>
              </a:ext>
            </a:extLst>
          </p:cNvPr>
          <p:cNvSpPr txBox="1"/>
          <p:nvPr userDrawn="1">
            <p:extLst>
              <p:ext uri="{1162E1C5-73C7-4A58-AE30-91384D911F3F}">
                <p184:classification xmlns:p184="http://schemas.microsoft.com/office/powerpoint/2018/4/main" val="ftr"/>
              </p:ext>
            </p:extLst>
          </p:nvPr>
        </p:nvSpPr>
        <p:spPr>
          <a:xfrm>
            <a:off x="4715637" y="7556500"/>
            <a:ext cx="655638"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cs typeface="Calibri" panose="020F0502020204030204" pitchFamily="34" charset="0"/>
              </a:rPr>
              <a:t>Internal Use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1io3yog0oux5.cloudfront.net/_9a9c9af3bc6002651c8da4fdfa8e86be/bankofamerica/db/806/10214/earnings_release/The+Press+Release_2Q25_ADA.pdf"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6.svg"/><Relationship Id="rId7"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4.em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2692" y="2582163"/>
            <a:ext cx="6751955" cy="1000760"/>
          </a:xfrm>
          <a:prstGeom prst="rect">
            <a:avLst/>
          </a:prstGeom>
        </p:spPr>
        <p:txBody>
          <a:bodyPr vert="horz" wrap="square" lIns="0" tIns="12700" rIns="0" bIns="0" rtlCol="0">
            <a:spAutoFit/>
          </a:bodyPr>
          <a:lstStyle/>
          <a:p>
            <a:pPr marL="12700">
              <a:lnSpc>
                <a:spcPct val="100000"/>
              </a:lnSpc>
              <a:spcBef>
                <a:spcPts val="100"/>
              </a:spcBef>
            </a:pPr>
            <a:r>
              <a:rPr sz="6400" b="1">
                <a:solidFill>
                  <a:srgbClr val="C00000"/>
                </a:solidFill>
                <a:latin typeface="Arial"/>
                <a:cs typeface="Arial"/>
              </a:rPr>
              <a:t>Financials</a:t>
            </a:r>
            <a:r>
              <a:rPr sz="6400" b="1" spc="-245">
                <a:solidFill>
                  <a:srgbClr val="C00000"/>
                </a:solidFill>
                <a:latin typeface="Arial"/>
                <a:cs typeface="Arial"/>
              </a:rPr>
              <a:t> </a:t>
            </a:r>
            <a:r>
              <a:rPr sz="6400" b="1" spc="-10">
                <a:solidFill>
                  <a:srgbClr val="C00000"/>
                </a:solidFill>
                <a:latin typeface="Arial"/>
                <a:cs typeface="Arial"/>
              </a:rPr>
              <a:t>Sector</a:t>
            </a:r>
            <a:endParaRPr sz="6400">
              <a:latin typeface="Arial"/>
              <a:cs typeface="Arial"/>
            </a:endParaRPr>
          </a:p>
        </p:txBody>
      </p:sp>
      <p:sp>
        <p:nvSpPr>
          <p:cNvPr id="3" name="object 3"/>
          <p:cNvSpPr txBox="1"/>
          <p:nvPr/>
        </p:nvSpPr>
        <p:spPr>
          <a:xfrm>
            <a:off x="2238720" y="3982211"/>
            <a:ext cx="7133879" cy="920765"/>
          </a:xfrm>
          <a:prstGeom prst="rect">
            <a:avLst/>
          </a:prstGeom>
        </p:spPr>
        <p:txBody>
          <a:bodyPr vert="horz" wrap="square" lIns="0" tIns="12700" rIns="0" bIns="0" rtlCol="0">
            <a:spAutoFit/>
          </a:bodyPr>
          <a:lstStyle/>
          <a:p>
            <a:pPr marL="452755">
              <a:lnSpc>
                <a:spcPct val="100000"/>
              </a:lnSpc>
              <a:spcBef>
                <a:spcPts val="100"/>
              </a:spcBef>
            </a:pPr>
            <a:r>
              <a:rPr sz="2600" spc="-20">
                <a:latin typeface="Calibri"/>
                <a:cs typeface="Calibri"/>
              </a:rPr>
              <a:t>Stock</a:t>
            </a:r>
            <a:r>
              <a:rPr sz="2600" spc="-70">
                <a:latin typeface="Calibri"/>
                <a:cs typeface="Calibri"/>
              </a:rPr>
              <a:t> </a:t>
            </a:r>
            <a:r>
              <a:rPr sz="2600" spc="-35">
                <a:latin typeface="Calibri"/>
                <a:cs typeface="Calibri"/>
              </a:rPr>
              <a:t>Recommendation</a:t>
            </a:r>
            <a:r>
              <a:rPr sz="2600" spc="-60">
                <a:latin typeface="Calibri"/>
                <a:cs typeface="Calibri"/>
              </a:rPr>
              <a:t> </a:t>
            </a:r>
            <a:r>
              <a:rPr sz="2600" spc="-10">
                <a:latin typeface="Calibri"/>
                <a:cs typeface="Calibri"/>
              </a:rPr>
              <a:t>Presentation</a:t>
            </a:r>
            <a:endParaRPr sz="2600">
              <a:latin typeface="Calibri"/>
              <a:cs typeface="Calibri"/>
            </a:endParaRPr>
          </a:p>
          <a:p>
            <a:pPr marL="1030605" marR="5080" indent="-1018540">
              <a:lnSpc>
                <a:spcPct val="101099"/>
              </a:lnSpc>
              <a:spcBef>
                <a:spcPts val="1825"/>
              </a:spcBef>
            </a:pPr>
            <a:r>
              <a:rPr lang="en-US" sz="1900">
                <a:latin typeface="Arial"/>
                <a:cs typeface="Arial"/>
              </a:rPr>
              <a:t>Luke Houston, Pradyot </a:t>
            </a:r>
            <a:r>
              <a:rPr lang="en-US" sz="1900" err="1">
                <a:latin typeface="Arial"/>
                <a:cs typeface="Arial"/>
              </a:rPr>
              <a:t>Jillella</a:t>
            </a:r>
            <a:r>
              <a:rPr lang="en-US" sz="1900">
                <a:latin typeface="Arial"/>
                <a:cs typeface="Arial"/>
              </a:rPr>
              <a:t>, </a:t>
            </a:r>
            <a:r>
              <a:rPr lang="en-US" sz="1900" err="1">
                <a:latin typeface="Arial"/>
                <a:cs typeface="Arial"/>
              </a:rPr>
              <a:t>Byoungjun</a:t>
            </a:r>
            <a:r>
              <a:rPr lang="en-US" sz="1900">
                <a:latin typeface="Arial"/>
                <a:cs typeface="Arial"/>
              </a:rPr>
              <a:t> Jo, Jacob Katz</a:t>
            </a:r>
            <a:endParaRPr sz="19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0"/>
              <a:t>Financial</a:t>
            </a:r>
            <a:r>
              <a:rPr spc="-229"/>
              <a:t> </a:t>
            </a:r>
            <a:r>
              <a:rPr spc="-10"/>
              <a:t>Analysis</a:t>
            </a:r>
          </a:p>
        </p:txBody>
      </p:sp>
      <p:pic>
        <p:nvPicPr>
          <p:cNvPr id="4" name="Picture 3" descr="A blue and white logo&#10;&#10;AI-generated content may be incorrect.">
            <a:extLst>
              <a:ext uri="{FF2B5EF4-FFF2-40B4-BE49-F238E27FC236}">
                <a16:creationId xmlns:a16="http://schemas.microsoft.com/office/drawing/2014/main" id="{77365A2A-6846-E024-C380-1170A1C1B2E8}"/>
              </a:ext>
            </a:extLst>
          </p:cNvPr>
          <p:cNvPicPr>
            <a:picLocks noChangeAspect="1"/>
          </p:cNvPicPr>
          <p:nvPr/>
        </p:nvPicPr>
        <p:blipFill>
          <a:blip r:embed="rId2"/>
          <a:stretch>
            <a:fillRect/>
          </a:stretch>
        </p:blipFill>
        <p:spPr>
          <a:xfrm>
            <a:off x="7006930" y="462966"/>
            <a:ext cx="2765156" cy="770444"/>
          </a:xfrm>
          <a:prstGeom prst="rect">
            <a:avLst/>
          </a:prstGeom>
        </p:spPr>
      </p:pic>
      <p:pic>
        <p:nvPicPr>
          <p:cNvPr id="8" name="Picture 7" descr="A table with numbers and a number of numbers&#10;&#10;AI-generated content may be incorrect.">
            <a:extLst>
              <a:ext uri="{FF2B5EF4-FFF2-40B4-BE49-F238E27FC236}">
                <a16:creationId xmlns:a16="http://schemas.microsoft.com/office/drawing/2014/main" id="{4660B7C2-59E3-433B-67B6-DD4913F21207}"/>
              </a:ext>
            </a:extLst>
          </p:cNvPr>
          <p:cNvPicPr>
            <a:picLocks noChangeAspect="1"/>
          </p:cNvPicPr>
          <p:nvPr/>
        </p:nvPicPr>
        <p:blipFill>
          <a:blip r:embed="rId3"/>
          <a:stretch>
            <a:fillRect/>
          </a:stretch>
        </p:blipFill>
        <p:spPr>
          <a:xfrm>
            <a:off x="537345" y="4282234"/>
            <a:ext cx="9001447" cy="1674372"/>
          </a:xfrm>
          <a:prstGeom prst="rect">
            <a:avLst/>
          </a:prstGeom>
        </p:spPr>
      </p:pic>
      <p:sp>
        <p:nvSpPr>
          <p:cNvPr id="9" name="TextBox 8">
            <a:extLst>
              <a:ext uri="{FF2B5EF4-FFF2-40B4-BE49-F238E27FC236}">
                <a16:creationId xmlns:a16="http://schemas.microsoft.com/office/drawing/2014/main" id="{042C5DD8-F37D-5F73-2C2A-12D4FCA10DEF}"/>
              </a:ext>
            </a:extLst>
          </p:cNvPr>
          <p:cNvSpPr txBox="1"/>
          <p:nvPr/>
        </p:nvSpPr>
        <p:spPr>
          <a:xfrm>
            <a:off x="272184" y="1425757"/>
            <a:ext cx="951282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Strong revenue growth</a:t>
            </a:r>
          </a:p>
          <a:p>
            <a:pPr marL="285750" indent="-285750" algn="l">
              <a:buFont typeface="Arial"/>
              <a:buChar char="•"/>
            </a:pPr>
            <a:r>
              <a:rPr lang="en-US">
                <a:solidFill>
                  <a:srgbClr val="000000"/>
                </a:solidFill>
              </a:rPr>
              <a:t>Revenue projected to grow from $21.5B (2020) to $39.4B by (2027), reflecting an 83% increase over 7 years.</a:t>
            </a:r>
          </a:p>
          <a:p>
            <a:pPr algn="l"/>
            <a:r>
              <a:rPr lang="en-US">
                <a:solidFill>
                  <a:srgbClr val="000000"/>
                </a:solidFill>
              </a:rPr>
              <a:t>Expanding operating income &amp; margin</a:t>
            </a:r>
          </a:p>
          <a:p>
            <a:pPr marL="285750" indent="-285750" algn="l">
              <a:buFont typeface="Arial"/>
              <a:buChar char="•"/>
            </a:pPr>
            <a:r>
              <a:rPr lang="en-US">
                <a:solidFill>
                  <a:srgbClr val="000000"/>
                </a:solidFill>
              </a:rPr>
              <a:t>Operating income expected to grow from $3.3B (2020) to $8.6B (2027).</a:t>
            </a:r>
          </a:p>
          <a:p>
            <a:pPr marL="285750" indent="-285750" algn="l">
              <a:buFont typeface="Arial"/>
              <a:buChar char="•"/>
            </a:pPr>
            <a:r>
              <a:rPr lang="en-US">
                <a:solidFill>
                  <a:srgbClr val="000000"/>
                </a:solidFill>
              </a:rPr>
              <a:t>Operating margin projected to improve steadily from %15.3 (2020) to 21.9% (2027).</a:t>
            </a:r>
          </a:p>
          <a:p>
            <a:pPr algn="l"/>
            <a:r>
              <a:rPr lang="en-US">
                <a:solidFill>
                  <a:srgbClr val="000000"/>
                </a:solidFill>
              </a:rPr>
              <a:t>Model EPS aligned with consensus expectations</a:t>
            </a:r>
          </a:p>
          <a:p>
            <a:pPr marL="285750" indent="-285750" algn="l">
              <a:buFont typeface="Arial"/>
              <a:buChar char="•"/>
            </a:pPr>
            <a:r>
              <a:rPr lang="en-US">
                <a:solidFill>
                  <a:srgbClr val="000000"/>
                </a:solidFill>
              </a:rPr>
              <a:t>Diluted EPS forecasted to increase from 3.54 (2020) to 5.20 (2027).</a:t>
            </a:r>
          </a:p>
          <a:p>
            <a:pPr marL="285750" indent="-285750" algn="l">
              <a:buFont typeface="Arial"/>
              <a:buChar char="•"/>
            </a:pPr>
            <a:r>
              <a:rPr lang="en-US">
                <a:solidFill>
                  <a:srgbClr val="000000"/>
                </a:solidFill>
              </a:rPr>
              <a:t>Reflects a 47% increase in earnings per share, indicating strong earnings leverage.</a:t>
            </a:r>
          </a:p>
          <a:p>
            <a:pPr algn="l"/>
            <a:endParaRPr lang="en-US">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0"/>
              <a:t>Valuation</a:t>
            </a:r>
          </a:p>
        </p:txBody>
      </p:sp>
      <p:sp>
        <p:nvSpPr>
          <p:cNvPr id="10" name="object 10"/>
          <p:cNvSpPr txBox="1"/>
          <p:nvPr/>
        </p:nvSpPr>
        <p:spPr>
          <a:xfrm>
            <a:off x="3725191" y="5833531"/>
            <a:ext cx="2611120" cy="1072729"/>
          </a:xfrm>
          <a:prstGeom prst="rect">
            <a:avLst/>
          </a:prstGeom>
          <a:solidFill>
            <a:schemeClr val="bg1"/>
          </a:solidFill>
          <a:ln w="10159">
            <a:solidFill>
              <a:srgbClr val="000000"/>
            </a:solidFill>
          </a:ln>
        </p:spPr>
        <p:txBody>
          <a:bodyPr vert="horz" wrap="square" lIns="0" tIns="36194" rIns="0" bIns="0" rtlCol="0" anchor="t">
            <a:spAutoFit/>
          </a:bodyPr>
          <a:lstStyle/>
          <a:p>
            <a:pPr algn="ctr">
              <a:lnSpc>
                <a:spcPct val="100000"/>
              </a:lnSpc>
              <a:spcBef>
                <a:spcPts val="284"/>
              </a:spcBef>
            </a:pPr>
            <a:r>
              <a:rPr sz="1900" b="1" u="sng" spc="-10">
                <a:uFill>
                  <a:solidFill>
                    <a:srgbClr val="000000"/>
                  </a:solidFill>
                </a:uFill>
                <a:latin typeface="Calibri"/>
                <a:cs typeface="Calibri"/>
              </a:rPr>
              <a:t>Recommendation:</a:t>
            </a:r>
            <a:endParaRPr sz="1900">
              <a:latin typeface="Calibri"/>
              <a:cs typeface="Calibri"/>
            </a:endParaRPr>
          </a:p>
          <a:p>
            <a:pPr algn="ctr">
              <a:lnSpc>
                <a:spcPct val="100000"/>
              </a:lnSpc>
              <a:spcBef>
                <a:spcPts val="2210"/>
              </a:spcBef>
            </a:pPr>
            <a:r>
              <a:rPr lang="en-US" sz="3000" b="1" spc="-20">
                <a:latin typeface="Calibri"/>
                <a:cs typeface="Calibri"/>
              </a:rPr>
              <a:t>Buy</a:t>
            </a:r>
          </a:p>
        </p:txBody>
      </p:sp>
      <p:pic>
        <p:nvPicPr>
          <p:cNvPr id="4" name="Picture 3" descr="A blue and white logo&#10;&#10;AI-generated content may be incorrect.">
            <a:extLst>
              <a:ext uri="{FF2B5EF4-FFF2-40B4-BE49-F238E27FC236}">
                <a16:creationId xmlns:a16="http://schemas.microsoft.com/office/drawing/2014/main" id="{F6DCBF5F-FB81-D086-DB27-2E1B6A8ACABC}"/>
              </a:ext>
            </a:extLst>
          </p:cNvPr>
          <p:cNvPicPr>
            <a:picLocks noChangeAspect="1"/>
          </p:cNvPicPr>
          <p:nvPr/>
        </p:nvPicPr>
        <p:blipFill>
          <a:blip r:embed="rId2"/>
          <a:stretch>
            <a:fillRect/>
          </a:stretch>
        </p:blipFill>
        <p:spPr>
          <a:xfrm>
            <a:off x="6975725" y="462966"/>
            <a:ext cx="2765156" cy="770444"/>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61BF21EF-20BF-B398-7AA9-9D18094FFD6B}"/>
              </a:ext>
            </a:extLst>
          </p:cNvPr>
          <p:cNvPicPr>
            <a:picLocks noChangeAspect="1"/>
          </p:cNvPicPr>
          <p:nvPr/>
        </p:nvPicPr>
        <p:blipFill>
          <a:blip r:embed="rId3"/>
          <a:stretch>
            <a:fillRect/>
          </a:stretch>
        </p:blipFill>
        <p:spPr>
          <a:xfrm>
            <a:off x="604944" y="1938803"/>
            <a:ext cx="4821625" cy="1003221"/>
          </a:xfrm>
          <a:prstGeom prst="rect">
            <a:avLst/>
          </a:prstGeom>
        </p:spPr>
      </p:pic>
      <p:pic>
        <p:nvPicPr>
          <p:cNvPr id="7" name="Picture 6" descr="A table with numbers and letters&#10;&#10;AI-generated content may be incorrect.">
            <a:extLst>
              <a:ext uri="{FF2B5EF4-FFF2-40B4-BE49-F238E27FC236}">
                <a16:creationId xmlns:a16="http://schemas.microsoft.com/office/drawing/2014/main" id="{06A652F6-9985-A584-0844-D8725860A2D9}"/>
              </a:ext>
            </a:extLst>
          </p:cNvPr>
          <p:cNvPicPr>
            <a:picLocks noChangeAspect="1"/>
          </p:cNvPicPr>
          <p:nvPr/>
        </p:nvPicPr>
        <p:blipFill>
          <a:blip r:embed="rId4"/>
          <a:stretch>
            <a:fillRect/>
          </a:stretch>
        </p:blipFill>
        <p:spPr>
          <a:xfrm>
            <a:off x="602147" y="3530361"/>
            <a:ext cx="4837228" cy="1647825"/>
          </a:xfrm>
          <a:prstGeom prst="rect">
            <a:avLst/>
          </a:prstGeom>
        </p:spPr>
      </p:pic>
      <p:sp>
        <p:nvSpPr>
          <p:cNvPr id="6" name="TextBox 5">
            <a:extLst>
              <a:ext uri="{FF2B5EF4-FFF2-40B4-BE49-F238E27FC236}">
                <a16:creationId xmlns:a16="http://schemas.microsoft.com/office/drawing/2014/main" id="{EAABAC47-FBC7-B94D-B6F0-019D289F5136}"/>
              </a:ext>
            </a:extLst>
          </p:cNvPr>
          <p:cNvSpPr txBox="1"/>
          <p:nvPr/>
        </p:nvSpPr>
        <p:spPr>
          <a:xfrm>
            <a:off x="5981108" y="1933970"/>
            <a:ext cx="360807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en-US"/>
              <a:t>Based on the DCF model, the stock is trading well below what the DCF model suggests it's worth.</a:t>
            </a:r>
            <a:endParaRPr lang="en-US">
              <a:solidFill>
                <a:srgbClr val="000000"/>
              </a:solidFill>
            </a:endParaRPr>
          </a:p>
        </p:txBody>
      </p:sp>
      <p:sp>
        <p:nvSpPr>
          <p:cNvPr id="8" name="TextBox 7">
            <a:extLst>
              <a:ext uri="{FF2B5EF4-FFF2-40B4-BE49-F238E27FC236}">
                <a16:creationId xmlns:a16="http://schemas.microsoft.com/office/drawing/2014/main" id="{263DA05C-5EEA-F31C-655C-CB4BCAD7673C}"/>
              </a:ext>
            </a:extLst>
          </p:cNvPr>
          <p:cNvSpPr txBox="1"/>
          <p:nvPr/>
        </p:nvSpPr>
        <p:spPr>
          <a:xfrm>
            <a:off x="5983577" y="3532560"/>
            <a:ext cx="385314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en-US">
                <a:solidFill>
                  <a:srgbClr val="000000"/>
                </a:solidFill>
              </a:rPr>
              <a:t>PayPal's valuation multiples are consistently lower than those of comparable companies, implying that the market may be assigning PayPal a discount.</a:t>
            </a:r>
          </a:p>
          <a:p>
            <a:pPr marL="285750" indent="-285750" algn="l">
              <a:buFont typeface="Arial"/>
              <a:buChar char="•"/>
            </a:pPr>
            <a:r>
              <a:rPr lang="en-US">
                <a:solidFill>
                  <a:srgbClr val="000000"/>
                </a:solidFill>
              </a:rPr>
              <a:t>This supports the view that PayPal is undervalued compared to peers.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8359" y="459231"/>
            <a:ext cx="2287905" cy="680720"/>
          </a:xfrm>
          <a:prstGeom prst="rect">
            <a:avLst/>
          </a:prstGeom>
        </p:spPr>
        <p:txBody>
          <a:bodyPr vert="horz" wrap="square" lIns="0" tIns="12700" rIns="0" bIns="0" rtlCol="0">
            <a:spAutoFit/>
          </a:bodyPr>
          <a:lstStyle/>
          <a:p>
            <a:pPr marL="12700">
              <a:lnSpc>
                <a:spcPct val="100000"/>
              </a:lnSpc>
              <a:spcBef>
                <a:spcPts val="100"/>
              </a:spcBef>
            </a:pPr>
            <a:r>
              <a:rPr spc="-10"/>
              <a:t>Overview</a:t>
            </a:r>
          </a:p>
        </p:txBody>
      </p:sp>
      <p:graphicFrame>
        <p:nvGraphicFramePr>
          <p:cNvPr id="3" name="object 3"/>
          <p:cNvGraphicFramePr>
            <a:graphicFrameLocks noGrp="1"/>
          </p:cNvGraphicFramePr>
          <p:nvPr>
            <p:extLst>
              <p:ext uri="{D42A27DB-BD31-4B8C-83A1-F6EECF244321}">
                <p14:modId xmlns:p14="http://schemas.microsoft.com/office/powerpoint/2010/main" val="3569942173"/>
              </p:ext>
            </p:extLst>
          </p:nvPr>
        </p:nvGraphicFramePr>
        <p:xfrm>
          <a:off x="5510126" y="1487815"/>
          <a:ext cx="3274695" cy="4916805"/>
        </p:xfrm>
        <a:graphic>
          <a:graphicData uri="http://schemas.openxmlformats.org/drawingml/2006/table">
            <a:tbl>
              <a:tblPr firstRow="1" bandRow="1">
                <a:tableStyleId>{2D5ABB26-0587-4C30-8999-92F81FD0307C}</a:tableStyleId>
              </a:tblPr>
              <a:tblGrid>
                <a:gridCol w="1765935">
                  <a:extLst>
                    <a:ext uri="{9D8B030D-6E8A-4147-A177-3AD203B41FA5}">
                      <a16:colId xmlns:a16="http://schemas.microsoft.com/office/drawing/2014/main" val="20000"/>
                    </a:ext>
                  </a:extLst>
                </a:gridCol>
                <a:gridCol w="1508760">
                  <a:extLst>
                    <a:ext uri="{9D8B030D-6E8A-4147-A177-3AD203B41FA5}">
                      <a16:colId xmlns:a16="http://schemas.microsoft.com/office/drawing/2014/main" val="20001"/>
                    </a:ext>
                  </a:extLst>
                </a:gridCol>
              </a:tblGrid>
              <a:tr h="459105">
                <a:tc gridSpan="2">
                  <a:txBody>
                    <a:bodyPr/>
                    <a:lstStyle/>
                    <a:p>
                      <a:pPr marL="1270" algn="ctr">
                        <a:lnSpc>
                          <a:spcPct val="100000"/>
                        </a:lnSpc>
                        <a:spcBef>
                          <a:spcPts val="755"/>
                        </a:spcBef>
                      </a:pPr>
                      <a:r>
                        <a:rPr sz="1300" b="1" spc="-20">
                          <a:solidFill>
                            <a:srgbClr val="FFFFFF"/>
                          </a:solidFill>
                          <a:latin typeface="Calibri"/>
                          <a:cs typeface="Calibri"/>
                        </a:rPr>
                        <a:t>Market</a:t>
                      </a:r>
                      <a:r>
                        <a:rPr sz="1300" b="1" spc="-30">
                          <a:solidFill>
                            <a:srgbClr val="FFFFFF"/>
                          </a:solidFill>
                          <a:latin typeface="Calibri"/>
                          <a:cs typeface="Calibri"/>
                        </a:rPr>
                        <a:t> </a:t>
                      </a:r>
                      <a:r>
                        <a:rPr sz="1300" b="1" spc="-20">
                          <a:solidFill>
                            <a:srgbClr val="FFFFFF"/>
                          </a:solidFill>
                          <a:latin typeface="Calibri"/>
                          <a:cs typeface="Calibri"/>
                        </a:rPr>
                        <a:t>Data</a:t>
                      </a:r>
                      <a:endParaRPr sz="1300">
                        <a:latin typeface="Calibri"/>
                        <a:cs typeface="Calibri"/>
                      </a:endParaRP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00000"/>
                    </a:solidFill>
                  </a:tcPr>
                </a:tc>
                <a:tc hMerge="1">
                  <a:txBody>
                    <a:bodyPr/>
                    <a:lstStyle/>
                    <a:p>
                      <a:endParaRPr/>
                    </a:p>
                  </a:txBody>
                  <a:tcPr marL="0" marR="0" marT="0" marB="0"/>
                </a:tc>
                <a:extLst>
                  <a:ext uri="{0D108BD9-81ED-4DB2-BD59-A6C34878D82A}">
                    <a16:rowId xmlns:a16="http://schemas.microsoft.com/office/drawing/2014/main" val="10000"/>
                  </a:ext>
                </a:extLst>
              </a:tr>
              <a:tr h="445770">
                <a:tc>
                  <a:txBody>
                    <a:bodyPr/>
                    <a:lstStyle/>
                    <a:p>
                      <a:pPr marL="167640">
                        <a:lnSpc>
                          <a:spcPct val="100000"/>
                        </a:lnSpc>
                        <a:spcBef>
                          <a:spcPts val="770"/>
                        </a:spcBef>
                      </a:pPr>
                      <a:r>
                        <a:rPr sz="1200" spc="-10">
                          <a:latin typeface="Calibri"/>
                          <a:cs typeface="Calibri"/>
                        </a:rPr>
                        <a:t>Market</a:t>
                      </a:r>
                      <a:r>
                        <a:rPr sz="1200" spc="-55">
                          <a:latin typeface="Calibri"/>
                          <a:cs typeface="Calibri"/>
                        </a:rPr>
                        <a:t> </a:t>
                      </a:r>
                      <a:r>
                        <a:rPr sz="1200" spc="-25">
                          <a:latin typeface="Calibri"/>
                          <a:cs typeface="Calibri"/>
                        </a:rPr>
                        <a:t>Cap</a:t>
                      </a:r>
                      <a:endParaRPr sz="1200">
                        <a:latin typeface="Calibri"/>
                        <a:cs typeface="Calibri"/>
                      </a:endParaRPr>
                    </a:p>
                  </a:txBody>
                  <a:tcPr marL="0" marR="0" marT="977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70"/>
                        </a:spcBef>
                      </a:pPr>
                      <a:r>
                        <a:rPr lang="en-US" sz="1200" spc="-50">
                          <a:latin typeface="Calibri"/>
                          <a:cs typeface="Calibri"/>
                        </a:rPr>
                        <a:t>356.41 B</a:t>
                      </a:r>
                      <a:endParaRPr sz="1200" spc="-50">
                        <a:latin typeface="Calibri"/>
                        <a:cs typeface="Calibri"/>
                      </a:endParaRPr>
                    </a:p>
                  </a:txBody>
                  <a:tcPr marL="0" marR="0" marT="977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445770">
                <a:tc>
                  <a:txBody>
                    <a:bodyPr/>
                    <a:lstStyle/>
                    <a:p>
                      <a:pPr marL="167640">
                        <a:lnSpc>
                          <a:spcPct val="100000"/>
                        </a:lnSpc>
                        <a:spcBef>
                          <a:spcPts val="760"/>
                        </a:spcBef>
                      </a:pPr>
                      <a:r>
                        <a:rPr sz="1200" spc="-20">
                          <a:latin typeface="Calibri"/>
                          <a:cs typeface="Calibri"/>
                        </a:rPr>
                        <a:t>Shares</a:t>
                      </a:r>
                      <a:r>
                        <a:rPr sz="1200" spc="-5">
                          <a:latin typeface="Calibri"/>
                          <a:cs typeface="Calibri"/>
                        </a:rPr>
                        <a:t> </a:t>
                      </a:r>
                      <a:r>
                        <a:rPr sz="1200" spc="-10">
                          <a:latin typeface="Calibri"/>
                          <a:cs typeface="Calibri"/>
                        </a:rPr>
                        <a:t>Outstanding</a:t>
                      </a:r>
                      <a:endParaRPr sz="1200">
                        <a:latin typeface="Calibri"/>
                        <a:cs typeface="Calibri"/>
                      </a:endParaRPr>
                    </a:p>
                  </a:txBody>
                  <a:tcPr marL="0" marR="0" marT="965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60"/>
                        </a:spcBef>
                      </a:pPr>
                      <a:r>
                        <a:rPr lang="en-US" sz="1200" spc="-50">
                          <a:latin typeface="Calibri"/>
                          <a:cs typeface="Calibri"/>
                        </a:rPr>
                        <a:t>7.53 B</a:t>
                      </a:r>
                      <a:endParaRPr sz="1200" spc="-50">
                        <a:latin typeface="Calibri"/>
                        <a:cs typeface="Calibri"/>
                      </a:endParaRPr>
                    </a:p>
                  </a:txBody>
                  <a:tcPr marL="0" marR="0" marT="965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445770">
                <a:tc>
                  <a:txBody>
                    <a:bodyPr/>
                    <a:lstStyle/>
                    <a:p>
                      <a:pPr marL="167640">
                        <a:lnSpc>
                          <a:spcPct val="100000"/>
                        </a:lnSpc>
                        <a:spcBef>
                          <a:spcPts val="775"/>
                        </a:spcBef>
                      </a:pPr>
                      <a:r>
                        <a:rPr sz="1200">
                          <a:latin typeface="Calibri"/>
                          <a:cs typeface="Calibri"/>
                        </a:rPr>
                        <a:t>52</a:t>
                      </a:r>
                      <a:r>
                        <a:rPr sz="1200" spc="-50">
                          <a:latin typeface="Calibri"/>
                          <a:cs typeface="Calibri"/>
                        </a:rPr>
                        <a:t> </a:t>
                      </a:r>
                      <a:r>
                        <a:rPr sz="1200" spc="-10">
                          <a:latin typeface="Calibri"/>
                          <a:cs typeface="Calibri"/>
                        </a:rPr>
                        <a:t>Week</a:t>
                      </a:r>
                      <a:r>
                        <a:rPr sz="1200" spc="-45">
                          <a:latin typeface="Calibri"/>
                          <a:cs typeface="Calibri"/>
                        </a:rPr>
                        <a:t> </a:t>
                      </a:r>
                      <a:r>
                        <a:rPr sz="1200" spc="-10">
                          <a:latin typeface="Calibri"/>
                          <a:cs typeface="Calibri"/>
                        </a:rPr>
                        <a:t>Range</a:t>
                      </a:r>
                      <a:endParaRPr sz="1200">
                        <a:latin typeface="Calibri"/>
                        <a:cs typeface="Calibri"/>
                      </a:endParaRPr>
                    </a:p>
                  </a:txBody>
                  <a:tcPr marL="0" marR="0" marT="984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75"/>
                        </a:spcBef>
                      </a:pPr>
                      <a:r>
                        <a:rPr lang="en-US" sz="1200" spc="-10">
                          <a:latin typeface="Calibri"/>
                          <a:cs typeface="Calibri"/>
                        </a:rPr>
                        <a:t>33.07 - 49.31</a:t>
                      </a:r>
                      <a:endParaRPr sz="1200" spc="-10">
                        <a:latin typeface="Calibri"/>
                        <a:cs typeface="Calibri"/>
                      </a:endParaRPr>
                    </a:p>
                  </a:txBody>
                  <a:tcPr marL="0" marR="0" marT="984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r h="445770">
                <a:tc>
                  <a:txBody>
                    <a:bodyPr/>
                    <a:lstStyle/>
                    <a:p>
                      <a:pPr marL="167640">
                        <a:lnSpc>
                          <a:spcPct val="100000"/>
                        </a:lnSpc>
                        <a:spcBef>
                          <a:spcPts val="765"/>
                        </a:spcBef>
                      </a:pPr>
                      <a:r>
                        <a:rPr sz="1200" spc="-20">
                          <a:latin typeface="Calibri"/>
                          <a:cs typeface="Calibri"/>
                        </a:rPr>
                        <a:t>Beta</a:t>
                      </a:r>
                      <a:endParaRPr sz="1200">
                        <a:latin typeface="Calibri"/>
                        <a:cs typeface="Calibri"/>
                      </a:endParaRPr>
                    </a:p>
                  </a:txBody>
                  <a:tcPr marL="0" marR="0" marT="971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65"/>
                        </a:spcBef>
                      </a:pPr>
                      <a:r>
                        <a:rPr lang="en-US" sz="1200" spc="-20">
                          <a:latin typeface="Calibri"/>
                          <a:cs typeface="Calibri"/>
                        </a:rPr>
                        <a:t>1.31</a:t>
                      </a:r>
                      <a:endParaRPr sz="1200" spc="-20">
                        <a:latin typeface="Calibri"/>
                        <a:cs typeface="Calibri"/>
                      </a:endParaRPr>
                    </a:p>
                  </a:txBody>
                  <a:tcPr marL="0" marR="0" marT="971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r h="445770">
                <a:tc>
                  <a:txBody>
                    <a:bodyPr/>
                    <a:lstStyle/>
                    <a:p>
                      <a:pPr marL="167640">
                        <a:lnSpc>
                          <a:spcPct val="100000"/>
                        </a:lnSpc>
                        <a:spcBef>
                          <a:spcPts val="760"/>
                        </a:spcBef>
                      </a:pPr>
                      <a:r>
                        <a:rPr sz="1200" spc="-25">
                          <a:latin typeface="Calibri"/>
                          <a:cs typeface="Calibri"/>
                        </a:rPr>
                        <a:t>EPS</a:t>
                      </a:r>
                      <a:r>
                        <a:rPr lang="en-US" sz="1200" spc="-25">
                          <a:latin typeface="Calibri"/>
                          <a:cs typeface="Calibri"/>
                        </a:rPr>
                        <a:t> (TTM)</a:t>
                      </a:r>
                      <a:endParaRPr sz="1200">
                        <a:latin typeface="Calibri"/>
                        <a:cs typeface="Calibri"/>
                      </a:endParaRPr>
                    </a:p>
                  </a:txBody>
                  <a:tcPr marL="0" marR="0" marT="965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60"/>
                        </a:spcBef>
                      </a:pPr>
                      <a:r>
                        <a:rPr lang="en-US" sz="1200" spc="-10">
                          <a:latin typeface="Calibri"/>
                          <a:cs typeface="Calibri"/>
                        </a:rPr>
                        <a:t>3.41</a:t>
                      </a:r>
                      <a:endParaRPr sz="1200" spc="-10">
                        <a:latin typeface="Calibri"/>
                        <a:cs typeface="Calibri"/>
                      </a:endParaRPr>
                    </a:p>
                  </a:txBody>
                  <a:tcPr marL="0" marR="0" marT="965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5"/>
                  </a:ext>
                </a:extLst>
              </a:tr>
              <a:tr h="445770">
                <a:tc>
                  <a:txBody>
                    <a:bodyPr/>
                    <a:lstStyle/>
                    <a:p>
                      <a:pPr marL="167640">
                        <a:lnSpc>
                          <a:spcPct val="100000"/>
                        </a:lnSpc>
                        <a:spcBef>
                          <a:spcPts val="775"/>
                        </a:spcBef>
                      </a:pPr>
                      <a:r>
                        <a:rPr sz="1200" spc="-10">
                          <a:latin typeface="Calibri"/>
                          <a:cs typeface="Calibri"/>
                        </a:rPr>
                        <a:t>Current</a:t>
                      </a:r>
                      <a:r>
                        <a:rPr sz="1200" spc="-35">
                          <a:latin typeface="Calibri"/>
                          <a:cs typeface="Calibri"/>
                        </a:rPr>
                        <a:t> </a:t>
                      </a:r>
                      <a:r>
                        <a:rPr sz="1200" spc="-10">
                          <a:latin typeface="Calibri"/>
                          <a:cs typeface="Calibri"/>
                        </a:rPr>
                        <a:t>Price</a:t>
                      </a:r>
                      <a:endParaRPr sz="1200">
                        <a:latin typeface="Calibri"/>
                        <a:cs typeface="Calibri"/>
                      </a:endParaRPr>
                    </a:p>
                  </a:txBody>
                  <a:tcPr marL="0" marR="0" marT="984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75"/>
                        </a:spcBef>
                      </a:pPr>
                      <a:r>
                        <a:rPr lang="en-US" sz="1200" spc="-10">
                          <a:latin typeface="Calibri"/>
                          <a:cs typeface="Calibri"/>
                        </a:rPr>
                        <a:t>47.77</a:t>
                      </a:r>
                      <a:endParaRPr sz="1200" spc="-10">
                        <a:latin typeface="Calibri"/>
                        <a:cs typeface="Calibri"/>
                      </a:endParaRPr>
                    </a:p>
                  </a:txBody>
                  <a:tcPr marL="0" marR="0" marT="984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r h="445770">
                <a:tc>
                  <a:txBody>
                    <a:bodyPr/>
                    <a:lstStyle/>
                    <a:p>
                      <a:pPr marL="167640">
                        <a:lnSpc>
                          <a:spcPct val="100000"/>
                        </a:lnSpc>
                        <a:spcBef>
                          <a:spcPts val="765"/>
                        </a:spcBef>
                      </a:pPr>
                      <a:r>
                        <a:rPr sz="1200" spc="-10">
                          <a:latin typeface="Calibri"/>
                          <a:cs typeface="Calibri"/>
                        </a:rPr>
                        <a:t>Dividend</a:t>
                      </a:r>
                      <a:r>
                        <a:rPr sz="1200" spc="-60">
                          <a:latin typeface="Calibri"/>
                          <a:cs typeface="Calibri"/>
                        </a:rPr>
                        <a:t> </a:t>
                      </a:r>
                      <a:r>
                        <a:rPr sz="1200" spc="-10">
                          <a:latin typeface="Calibri"/>
                          <a:cs typeface="Calibri"/>
                        </a:rPr>
                        <a:t>Yield</a:t>
                      </a:r>
                      <a:endParaRPr sz="1200">
                        <a:latin typeface="Calibri"/>
                        <a:cs typeface="Calibri"/>
                      </a:endParaRPr>
                    </a:p>
                  </a:txBody>
                  <a:tcPr marL="0" marR="0" marT="971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65"/>
                        </a:spcBef>
                      </a:pPr>
                      <a:r>
                        <a:rPr lang="en-US" sz="1200" spc="-20">
                          <a:latin typeface="Calibri"/>
                          <a:cs typeface="Calibri"/>
                        </a:rPr>
                        <a:t>2.17%</a:t>
                      </a:r>
                      <a:endParaRPr sz="1200" spc="-20">
                        <a:latin typeface="Calibri"/>
                        <a:cs typeface="Calibri"/>
                      </a:endParaRPr>
                    </a:p>
                  </a:txBody>
                  <a:tcPr marL="0" marR="0" marT="971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7"/>
                  </a:ext>
                </a:extLst>
              </a:tr>
              <a:tr h="445770">
                <a:tc gridSpan="2">
                  <a:txBody>
                    <a:bodyPr/>
                    <a:lstStyle/>
                    <a:p>
                      <a:pPr marL="989330">
                        <a:lnSpc>
                          <a:spcPct val="100000"/>
                        </a:lnSpc>
                        <a:spcBef>
                          <a:spcPts val="755"/>
                        </a:spcBef>
                      </a:pPr>
                      <a:r>
                        <a:rPr sz="1200" b="1" spc="-20">
                          <a:solidFill>
                            <a:srgbClr val="FFFFFF"/>
                          </a:solidFill>
                          <a:latin typeface="Calibri"/>
                          <a:cs typeface="Calibri"/>
                        </a:rPr>
                        <a:t>Financial</a:t>
                      </a:r>
                      <a:r>
                        <a:rPr sz="1200" b="1" spc="-15">
                          <a:solidFill>
                            <a:srgbClr val="FFFFFF"/>
                          </a:solidFill>
                          <a:latin typeface="Calibri"/>
                          <a:cs typeface="Calibri"/>
                        </a:rPr>
                        <a:t> </a:t>
                      </a:r>
                      <a:r>
                        <a:rPr sz="1200" b="1" spc="-10">
                          <a:solidFill>
                            <a:srgbClr val="FFFFFF"/>
                          </a:solidFill>
                          <a:latin typeface="Calibri"/>
                          <a:cs typeface="Calibri"/>
                        </a:rPr>
                        <a:t>Data</a:t>
                      </a:r>
                      <a:r>
                        <a:rPr sz="1200" b="1" spc="-25">
                          <a:solidFill>
                            <a:srgbClr val="FFFFFF"/>
                          </a:solidFill>
                          <a:latin typeface="Calibri"/>
                          <a:cs typeface="Calibri"/>
                        </a:rPr>
                        <a:t> </a:t>
                      </a:r>
                      <a:endParaRPr sz="1200" b="1" spc="-10">
                        <a:solidFill>
                          <a:srgbClr val="FFFFFF"/>
                        </a:solidFill>
                        <a:latin typeface="Calibri"/>
                        <a:cs typeface="Calibri"/>
                      </a:endParaRP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00000"/>
                    </a:solidFill>
                  </a:tcPr>
                </a:tc>
                <a:tc hMerge="1">
                  <a:txBody>
                    <a:bodyPr/>
                    <a:lstStyle/>
                    <a:p>
                      <a:endParaRPr/>
                    </a:p>
                  </a:txBody>
                  <a:tcPr marL="0" marR="0" marT="0" marB="0"/>
                </a:tc>
                <a:extLst>
                  <a:ext uri="{0D108BD9-81ED-4DB2-BD59-A6C34878D82A}">
                    <a16:rowId xmlns:a16="http://schemas.microsoft.com/office/drawing/2014/main" val="10008"/>
                  </a:ext>
                </a:extLst>
              </a:tr>
              <a:tr h="445770">
                <a:tc>
                  <a:txBody>
                    <a:bodyPr/>
                    <a:lstStyle/>
                    <a:p>
                      <a:pPr marL="167640">
                        <a:lnSpc>
                          <a:spcPct val="100000"/>
                        </a:lnSpc>
                        <a:spcBef>
                          <a:spcPts val="770"/>
                        </a:spcBef>
                      </a:pPr>
                      <a:r>
                        <a:rPr sz="1200" spc="-10">
                          <a:latin typeface="Calibri"/>
                          <a:cs typeface="Calibri"/>
                        </a:rPr>
                        <a:t>Revenue</a:t>
                      </a:r>
                      <a:r>
                        <a:rPr lang="en-US" sz="1200" spc="-10">
                          <a:latin typeface="Calibri"/>
                          <a:cs typeface="Calibri"/>
                        </a:rPr>
                        <a:t> (TTM)</a:t>
                      </a:r>
                      <a:endParaRPr sz="1200">
                        <a:latin typeface="Calibri"/>
                        <a:cs typeface="Calibri"/>
                      </a:endParaRPr>
                    </a:p>
                  </a:txBody>
                  <a:tcPr marL="0" marR="0" marT="977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70"/>
                        </a:spcBef>
                      </a:pPr>
                      <a:r>
                        <a:rPr lang="en-US" sz="1200" spc="-50">
                          <a:latin typeface="Calibri"/>
                          <a:cs typeface="Calibri"/>
                        </a:rPr>
                        <a:t>97.45 B</a:t>
                      </a:r>
                      <a:endParaRPr sz="1200" spc="-50">
                        <a:latin typeface="Calibri"/>
                        <a:cs typeface="Calibri"/>
                      </a:endParaRPr>
                    </a:p>
                  </a:txBody>
                  <a:tcPr marL="0" marR="0" marT="977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9"/>
                  </a:ext>
                </a:extLst>
              </a:tr>
              <a:tr h="445770">
                <a:tc>
                  <a:txBody>
                    <a:bodyPr/>
                    <a:lstStyle/>
                    <a:p>
                      <a:pPr marL="167640">
                        <a:lnSpc>
                          <a:spcPct val="100000"/>
                        </a:lnSpc>
                        <a:spcBef>
                          <a:spcPts val="765"/>
                        </a:spcBef>
                      </a:pPr>
                      <a:r>
                        <a:rPr sz="1200">
                          <a:latin typeface="Calibri"/>
                          <a:cs typeface="Calibri"/>
                        </a:rPr>
                        <a:t>Rev</a:t>
                      </a:r>
                      <a:r>
                        <a:rPr sz="1200" spc="-30">
                          <a:latin typeface="Calibri"/>
                          <a:cs typeface="Calibri"/>
                        </a:rPr>
                        <a:t> </a:t>
                      </a:r>
                      <a:r>
                        <a:rPr sz="1200" spc="-20">
                          <a:latin typeface="Calibri"/>
                          <a:cs typeface="Calibri"/>
                        </a:rPr>
                        <a:t>Growth</a:t>
                      </a:r>
                      <a:r>
                        <a:rPr sz="1200" spc="-35">
                          <a:latin typeface="Calibri"/>
                          <a:cs typeface="Calibri"/>
                        </a:rPr>
                        <a:t> </a:t>
                      </a:r>
                      <a:r>
                        <a:rPr lang="en-US" sz="1200" spc="-20">
                          <a:latin typeface="Calibri"/>
                          <a:cs typeface="Calibri"/>
                        </a:rPr>
                        <a:t>(quarterly)</a:t>
                      </a:r>
                      <a:endParaRPr sz="1200">
                        <a:latin typeface="Calibri"/>
                        <a:cs typeface="Calibri"/>
                      </a:endParaRPr>
                    </a:p>
                  </a:txBody>
                  <a:tcPr marL="0" marR="0" marT="971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65"/>
                        </a:spcBef>
                      </a:pPr>
                      <a:r>
                        <a:rPr lang="en-US" sz="1200" spc="-20">
                          <a:latin typeface="Calibri"/>
                          <a:cs typeface="Calibri"/>
                        </a:rPr>
                        <a:t>5.70%</a:t>
                      </a:r>
                      <a:endParaRPr sz="1200" spc="-20">
                        <a:latin typeface="Calibri"/>
                        <a:cs typeface="Calibri"/>
                      </a:endParaRPr>
                    </a:p>
                  </a:txBody>
                  <a:tcPr marL="0" marR="0" marT="971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0"/>
                  </a:ext>
                </a:extLst>
              </a:tr>
            </a:tbl>
          </a:graphicData>
        </a:graphic>
      </p:graphicFrame>
      <p:pic>
        <p:nvPicPr>
          <p:cNvPr id="4" name="object 4"/>
          <p:cNvPicPr/>
          <p:nvPr/>
        </p:nvPicPr>
        <p:blipFill>
          <a:blip r:embed="rId2" cstate="print"/>
          <a:stretch>
            <a:fillRect/>
          </a:stretch>
        </p:blipFill>
        <p:spPr>
          <a:xfrm>
            <a:off x="5852411" y="228600"/>
            <a:ext cx="3340379" cy="1488799"/>
          </a:xfrm>
          <a:prstGeom prst="rect">
            <a:avLst/>
          </a:prstGeom>
        </p:spPr>
      </p:pic>
      <p:sp>
        <p:nvSpPr>
          <p:cNvPr id="6" name="TextBox 5">
            <a:extLst>
              <a:ext uri="{FF2B5EF4-FFF2-40B4-BE49-F238E27FC236}">
                <a16:creationId xmlns:a16="http://schemas.microsoft.com/office/drawing/2014/main" id="{5359A069-FE07-0345-062F-994F149C1AFB}"/>
              </a:ext>
            </a:extLst>
          </p:cNvPr>
          <p:cNvSpPr txBox="1"/>
          <p:nvPr/>
        </p:nvSpPr>
        <p:spPr>
          <a:xfrm>
            <a:off x="669481" y="1644594"/>
            <a:ext cx="426430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Bank of America Corp. is a financial institution offering a wide array of services from consumer banking, global wealth management to global banking and markets, with headquarters in Charlotte, North Carolina. </a:t>
            </a:r>
          </a:p>
          <a:p>
            <a:pPr algn="l"/>
            <a:endParaRPr lang="en-US"/>
          </a:p>
          <a:p>
            <a:pPr algn="l"/>
            <a:r>
              <a:rPr lang="en-US"/>
              <a:t>Recently:</a:t>
            </a:r>
          </a:p>
          <a:p>
            <a:pPr marL="285750" indent="-285750" algn="l">
              <a:buFont typeface="Calibri"/>
              <a:buChar char="-"/>
            </a:pPr>
            <a:r>
              <a:rPr lang="en-US"/>
              <a:t>Q2 Earnings show growth in revenue and net income.</a:t>
            </a:r>
          </a:p>
          <a:p>
            <a:pPr marL="285750" indent="-285750" algn="l">
              <a:buFont typeface="Calibri"/>
              <a:buChar char="-"/>
            </a:pPr>
            <a:r>
              <a:rPr lang="en-US"/>
              <a:t>Strong consumer spending</a:t>
            </a:r>
          </a:p>
          <a:p>
            <a:pPr marL="285750" indent="-285750" algn="l">
              <a:buFont typeface="Calibri"/>
              <a:buChar char="-"/>
            </a:pPr>
            <a:r>
              <a:rPr lang="en-US"/>
              <a:t>Macroeconomic strength</a:t>
            </a:r>
          </a:p>
          <a:p>
            <a:pPr marL="285750" indent="-285750" algn="l">
              <a:buFont typeface="Calibri"/>
              <a:buChar char="-"/>
            </a:pPr>
            <a:r>
              <a:rPr lang="en-US"/>
              <a:t>Exploring stablecoins as regulations show digital asset favorability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800661" y="228600"/>
            <a:ext cx="3340379" cy="1488423"/>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0"/>
              <a:t>Business</a:t>
            </a:r>
            <a:r>
              <a:rPr spc="-250"/>
              <a:t> </a:t>
            </a:r>
            <a:r>
              <a:rPr spc="-10"/>
              <a:t>Analysis</a:t>
            </a:r>
          </a:p>
        </p:txBody>
      </p:sp>
      <p:sp>
        <p:nvSpPr>
          <p:cNvPr id="4" name="object 4"/>
          <p:cNvSpPr txBox="1"/>
          <p:nvPr/>
        </p:nvSpPr>
        <p:spPr>
          <a:xfrm>
            <a:off x="491711" y="1462023"/>
            <a:ext cx="3974213" cy="1502527"/>
          </a:xfrm>
          <a:prstGeom prst="rect">
            <a:avLst/>
          </a:prstGeom>
        </p:spPr>
        <p:txBody>
          <a:bodyPr vert="horz" wrap="square" lIns="0" tIns="9525" rIns="0" bIns="0" rtlCol="0" anchor="t">
            <a:spAutoFit/>
          </a:bodyPr>
          <a:lstStyle/>
          <a:p>
            <a:pPr marL="12700" marR="140335">
              <a:lnSpc>
                <a:spcPct val="101099"/>
              </a:lnSpc>
              <a:spcBef>
                <a:spcPts val="75"/>
              </a:spcBef>
              <a:tabLst>
                <a:tab pos="317500" algn="l"/>
              </a:tabLst>
            </a:pPr>
            <a:r>
              <a:rPr lang="en-US" sz="1900">
                <a:latin typeface="Calibri"/>
                <a:cs typeface="Calibri"/>
              </a:rPr>
              <a:t> Strengths</a:t>
            </a:r>
            <a:endParaRPr lang="en-US" sz="1900">
              <a:solidFill>
                <a:srgbClr val="000000"/>
              </a:solidFill>
              <a:latin typeface="Calibri"/>
              <a:ea typeface="Calibri"/>
              <a:cs typeface="Calibri"/>
            </a:endParaRPr>
          </a:p>
          <a:p>
            <a:pPr marL="317500" marR="140335" indent="-304800">
              <a:lnSpc>
                <a:spcPct val="101099"/>
              </a:lnSpc>
              <a:spcBef>
                <a:spcPts val="75"/>
              </a:spcBef>
              <a:buFont typeface="Calibri"/>
              <a:buChar char="-"/>
              <a:tabLst>
                <a:tab pos="317500" algn="l"/>
              </a:tabLst>
            </a:pPr>
            <a:r>
              <a:rPr lang="en-US" sz="1900">
                <a:latin typeface="Calibri"/>
                <a:cs typeface="Calibri"/>
              </a:rPr>
              <a:t>Maintained strength in all business segments with diversified model.</a:t>
            </a:r>
          </a:p>
          <a:p>
            <a:pPr marL="317500" marR="140335" indent="-304800">
              <a:lnSpc>
                <a:spcPct val="101099"/>
              </a:lnSpc>
              <a:spcBef>
                <a:spcPts val="75"/>
              </a:spcBef>
              <a:buFont typeface="Calibri"/>
              <a:buChar char="-"/>
              <a:tabLst>
                <a:tab pos="317500" algn="l"/>
              </a:tabLst>
            </a:pPr>
            <a:r>
              <a:rPr lang="en-US" sz="1900">
                <a:latin typeface="Calibri"/>
                <a:cs typeface="Calibri"/>
              </a:rPr>
              <a:t>Growing digital bank usage and enhanced fintech presence</a:t>
            </a:r>
          </a:p>
        </p:txBody>
      </p:sp>
      <p:sp>
        <p:nvSpPr>
          <p:cNvPr id="6" name="object 4">
            <a:extLst>
              <a:ext uri="{FF2B5EF4-FFF2-40B4-BE49-F238E27FC236}">
                <a16:creationId xmlns:a16="http://schemas.microsoft.com/office/drawing/2014/main" id="{985D2443-BDF5-19EF-7C2C-0A3D99FBC5FB}"/>
              </a:ext>
            </a:extLst>
          </p:cNvPr>
          <p:cNvSpPr txBox="1"/>
          <p:nvPr/>
        </p:nvSpPr>
        <p:spPr>
          <a:xfrm>
            <a:off x="5025699" y="1462022"/>
            <a:ext cx="3974213" cy="1515351"/>
          </a:xfrm>
          <a:prstGeom prst="rect">
            <a:avLst/>
          </a:prstGeom>
        </p:spPr>
        <p:txBody>
          <a:bodyPr vert="horz" wrap="square" lIns="0" tIns="9525" rIns="0" bIns="0" rtlCol="0" anchor="t">
            <a:spAutoFit/>
          </a:bodyPr>
          <a:lstStyle/>
          <a:p>
            <a:pPr marL="12700" marR="140335">
              <a:lnSpc>
                <a:spcPct val="101099"/>
              </a:lnSpc>
              <a:spcBef>
                <a:spcPts val="75"/>
              </a:spcBef>
              <a:tabLst>
                <a:tab pos="317500" algn="l"/>
              </a:tabLst>
            </a:pPr>
            <a:r>
              <a:rPr lang="en-US" sz="1900">
                <a:latin typeface="Calibri"/>
                <a:cs typeface="Calibri"/>
              </a:rPr>
              <a:t> Risks</a:t>
            </a:r>
            <a:endParaRPr lang="en-US" sz="1900">
              <a:solidFill>
                <a:srgbClr val="000000"/>
              </a:solidFill>
              <a:latin typeface="Calibri"/>
              <a:ea typeface="Calibri"/>
              <a:cs typeface="Calibri"/>
            </a:endParaRPr>
          </a:p>
          <a:p>
            <a:pPr marL="317500" marR="140335" indent="-304800">
              <a:lnSpc>
                <a:spcPct val="101099"/>
              </a:lnSpc>
              <a:spcBef>
                <a:spcPts val="75"/>
              </a:spcBef>
              <a:buFont typeface="Calibri"/>
              <a:buChar char="-"/>
              <a:tabLst>
                <a:tab pos="317500" algn="l"/>
              </a:tabLst>
            </a:pPr>
            <a:r>
              <a:rPr lang="en-US" sz="1900">
                <a:latin typeface="Calibri"/>
                <a:cs typeface="Calibri"/>
              </a:rPr>
              <a:t>Interest rates, and macroeconomic sensitivities.</a:t>
            </a:r>
          </a:p>
          <a:p>
            <a:pPr marL="317500" marR="140335" indent="-304800">
              <a:lnSpc>
                <a:spcPct val="101099"/>
              </a:lnSpc>
              <a:spcBef>
                <a:spcPts val="75"/>
              </a:spcBef>
              <a:buFont typeface="Calibri"/>
              <a:buChar char="-"/>
              <a:tabLst>
                <a:tab pos="317500" algn="l"/>
              </a:tabLst>
            </a:pPr>
            <a:r>
              <a:rPr lang="en-US" sz="1900">
                <a:latin typeface="Calibri"/>
                <a:cs typeface="Calibri"/>
              </a:rPr>
              <a:t>Cybersecurity and data protection</a:t>
            </a:r>
          </a:p>
          <a:p>
            <a:pPr marL="317500" marR="140335" indent="-304800">
              <a:lnSpc>
                <a:spcPct val="101099"/>
              </a:lnSpc>
              <a:spcBef>
                <a:spcPts val="75"/>
              </a:spcBef>
              <a:buFont typeface="Calibri"/>
              <a:buChar char="-"/>
              <a:tabLst>
                <a:tab pos="317500" algn="l"/>
              </a:tabLst>
            </a:pPr>
            <a:r>
              <a:rPr lang="en-US" sz="1900">
                <a:latin typeface="Calibri"/>
                <a:cs typeface="Calibri"/>
              </a:rPr>
              <a:t>Credit quality</a:t>
            </a:r>
          </a:p>
        </p:txBody>
      </p:sp>
      <p:graphicFrame>
        <p:nvGraphicFramePr>
          <p:cNvPr id="9" name="Table 8">
            <a:extLst>
              <a:ext uri="{FF2B5EF4-FFF2-40B4-BE49-F238E27FC236}">
                <a16:creationId xmlns:a16="http://schemas.microsoft.com/office/drawing/2014/main" id="{1DD6B4B2-D60B-FE6B-257B-9899DDCCD056}"/>
              </a:ext>
            </a:extLst>
          </p:cNvPr>
          <p:cNvGraphicFramePr>
            <a:graphicFrameLocks noGrp="1"/>
          </p:cNvGraphicFramePr>
          <p:nvPr>
            <p:extLst>
              <p:ext uri="{D42A27DB-BD31-4B8C-83A1-F6EECF244321}">
                <p14:modId xmlns:p14="http://schemas.microsoft.com/office/powerpoint/2010/main" val="2966397407"/>
              </p:ext>
            </p:extLst>
          </p:nvPr>
        </p:nvGraphicFramePr>
        <p:xfrm>
          <a:off x="765068" y="3340669"/>
          <a:ext cx="7970517" cy="3116016"/>
        </p:xfrm>
        <a:graphic>
          <a:graphicData uri="http://schemas.openxmlformats.org/drawingml/2006/table">
            <a:tbl>
              <a:tblPr bandRow="1">
                <a:tableStyleId>{5C22544A-7EE6-4342-B048-85BDC9FD1C3A}</a:tableStyleId>
              </a:tblPr>
              <a:tblGrid>
                <a:gridCol w="2969256">
                  <a:extLst>
                    <a:ext uri="{9D8B030D-6E8A-4147-A177-3AD203B41FA5}">
                      <a16:colId xmlns:a16="http://schemas.microsoft.com/office/drawing/2014/main" val="2824152041"/>
                    </a:ext>
                  </a:extLst>
                </a:gridCol>
                <a:gridCol w="3197506">
                  <a:extLst>
                    <a:ext uri="{9D8B030D-6E8A-4147-A177-3AD203B41FA5}">
                      <a16:colId xmlns:a16="http://schemas.microsoft.com/office/drawing/2014/main" val="3648903325"/>
                    </a:ext>
                  </a:extLst>
                </a:gridCol>
                <a:gridCol w="1803755">
                  <a:extLst>
                    <a:ext uri="{9D8B030D-6E8A-4147-A177-3AD203B41FA5}">
                      <a16:colId xmlns:a16="http://schemas.microsoft.com/office/drawing/2014/main" val="3768334014"/>
                    </a:ext>
                  </a:extLst>
                </a:gridCol>
              </a:tblGrid>
              <a:tr h="290217">
                <a:tc gridSpan="3">
                  <a:txBody>
                    <a:bodyPr/>
                    <a:lstStyle/>
                    <a:p>
                      <a:pPr algn="ctr" rtl="0" fontAlgn="base">
                        <a:lnSpc>
                          <a:spcPts val="1350"/>
                        </a:lnSpc>
                        <a:buNone/>
                      </a:pPr>
                      <a:r>
                        <a:rPr lang="en-US" sz="1900" b="1" i="0">
                          <a:solidFill>
                            <a:srgbClr val="FFFFFF"/>
                          </a:solidFill>
                          <a:effectLst/>
                          <a:latin typeface="Calibri"/>
                        </a:rPr>
                        <a:t>Business Breakdown</a:t>
                      </a:r>
                      <a:endParaRPr lang="en-US" b="0" i="0">
                        <a:solidFill>
                          <a:srgbClr val="000000"/>
                        </a:solidFill>
                        <a:effectLst/>
                        <a:latin typeface="Calibri"/>
                      </a:endParaRPr>
                    </a:p>
                  </a:txBody>
                  <a:tcPr marT="422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03705131"/>
                  </a:ext>
                </a:extLst>
              </a:tr>
              <a:tr h="244394">
                <a:tc>
                  <a:txBody>
                    <a:bodyPr/>
                    <a:lstStyle/>
                    <a:p>
                      <a:pPr algn="ctr" rtl="0" fontAlgn="base">
                        <a:lnSpc>
                          <a:spcPts val="1050"/>
                        </a:lnSpc>
                        <a:buNone/>
                      </a:pPr>
                      <a:r>
                        <a:rPr lang="en-US" sz="1500" b="1" i="0">
                          <a:solidFill>
                            <a:srgbClr val="000000"/>
                          </a:solidFill>
                          <a:effectLst/>
                          <a:latin typeface="Calibri"/>
                        </a:rPr>
                        <a:t>Segment</a:t>
                      </a:r>
                      <a:endParaRPr lang="en-US" b="0" i="0">
                        <a:solidFill>
                          <a:srgbClr val="000000"/>
                        </a:solidFill>
                        <a:effectLst/>
                        <a:latin typeface="Calibri"/>
                      </a:endParaRPr>
                    </a:p>
                  </a:txBody>
                  <a:tcPr marT="4266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050"/>
                        </a:lnSpc>
                        <a:buNone/>
                      </a:pPr>
                      <a:r>
                        <a:rPr lang="en-US" sz="1500" b="1" i="0">
                          <a:solidFill>
                            <a:srgbClr val="000000"/>
                          </a:solidFill>
                          <a:effectLst/>
                          <a:latin typeface="Calibri"/>
                        </a:rPr>
                        <a:t>Brief Description</a:t>
                      </a:r>
                      <a:endParaRPr lang="en-US" b="0" i="0">
                        <a:solidFill>
                          <a:srgbClr val="000000"/>
                        </a:solidFill>
                        <a:effectLst/>
                        <a:latin typeface="Calibri"/>
                      </a:endParaRPr>
                    </a:p>
                  </a:txBody>
                  <a:tcPr marT="4266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050"/>
                        </a:lnSpc>
                        <a:buNone/>
                      </a:pPr>
                      <a:r>
                        <a:rPr lang="en-US" sz="1500" b="1" i="0">
                          <a:solidFill>
                            <a:srgbClr val="000000"/>
                          </a:solidFill>
                          <a:effectLst/>
                          <a:latin typeface="Calibri"/>
                        </a:rPr>
                        <a:t>% Of Revenue (YTD)</a:t>
                      </a:r>
                      <a:endParaRPr lang="en-US" b="0" i="0">
                        <a:solidFill>
                          <a:srgbClr val="000000"/>
                        </a:solidFill>
                        <a:effectLst/>
                        <a:latin typeface="Calibri"/>
                      </a:endParaRPr>
                    </a:p>
                  </a:txBody>
                  <a:tcPr marT="4266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9641077"/>
                  </a:ext>
                </a:extLst>
              </a:tr>
              <a:tr h="473512">
                <a:tc>
                  <a:txBody>
                    <a:bodyPr/>
                    <a:lstStyle/>
                    <a:p>
                      <a:pPr algn="ctr" rtl="0" fontAlgn="base">
                        <a:lnSpc>
                          <a:spcPct val="150000"/>
                        </a:lnSpc>
                        <a:buNone/>
                      </a:pPr>
                      <a:r>
                        <a:rPr lang="en-US" sz="1200" b="0" i="0">
                          <a:solidFill>
                            <a:srgbClr val="000000"/>
                          </a:solidFill>
                          <a:effectLst/>
                          <a:latin typeface="Calibri"/>
                        </a:rPr>
                        <a:t>Consumer Banking</a:t>
                      </a:r>
                    </a:p>
                  </a:txBody>
                  <a:tcPr marT="430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ct val="150000"/>
                        </a:lnSpc>
                        <a:buNone/>
                      </a:pPr>
                      <a:r>
                        <a:rPr lang="en-US" sz="1200" b="0" i="0">
                          <a:solidFill>
                            <a:srgbClr val="000000"/>
                          </a:solidFill>
                          <a:effectLst/>
                          <a:latin typeface="Calibri"/>
                        </a:rPr>
                        <a:t>General retail banking to individuals</a:t>
                      </a:r>
                    </a:p>
                  </a:txBody>
                  <a:tcPr marT="430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ct val="150000"/>
                        </a:lnSpc>
                        <a:buNone/>
                      </a:pPr>
                      <a:r>
                        <a:rPr lang="en-US" sz="1200" b="0" i="0">
                          <a:solidFill>
                            <a:srgbClr val="000000"/>
                          </a:solidFill>
                          <a:effectLst/>
                          <a:latin typeface="Calibri"/>
                        </a:rPr>
                        <a:t>39.36%</a:t>
                      </a:r>
                    </a:p>
                  </a:txBody>
                  <a:tcPr marT="430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3531570"/>
                  </a:ext>
                </a:extLst>
              </a:tr>
              <a:tr h="473512">
                <a:tc>
                  <a:txBody>
                    <a:bodyPr/>
                    <a:lstStyle/>
                    <a:p>
                      <a:pPr algn="ctr" rtl="0" fontAlgn="base">
                        <a:lnSpc>
                          <a:spcPct val="150000"/>
                        </a:lnSpc>
                        <a:buNone/>
                      </a:pPr>
                      <a:r>
                        <a:rPr lang="en-US" sz="1200" b="0" i="0">
                          <a:solidFill>
                            <a:srgbClr val="000000"/>
                          </a:solidFill>
                          <a:effectLst/>
                          <a:latin typeface="Calibri"/>
                        </a:rPr>
                        <a:t>Global Asset &amp; Wealth Management</a:t>
                      </a:r>
                    </a:p>
                  </a:txBody>
                  <a:tcPr marT="422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ct val="150000"/>
                        </a:lnSpc>
                        <a:buNone/>
                      </a:pPr>
                      <a:r>
                        <a:rPr lang="en-US" sz="1200" b="0" i="0">
                          <a:solidFill>
                            <a:srgbClr val="000000"/>
                          </a:solidFill>
                          <a:effectLst/>
                          <a:latin typeface="Calibri"/>
                        </a:rPr>
                        <a:t>Financial management of high-net-worth clients</a:t>
                      </a:r>
                    </a:p>
                  </a:txBody>
                  <a:tcPr marT="422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ct val="150000"/>
                        </a:lnSpc>
                        <a:buNone/>
                      </a:pPr>
                      <a:r>
                        <a:rPr lang="en-US" sz="1200" b="0" i="0">
                          <a:solidFill>
                            <a:srgbClr val="000000"/>
                          </a:solidFill>
                          <a:effectLst/>
                          <a:latin typeface="Calibri"/>
                        </a:rPr>
                        <a:t>22.09%</a:t>
                      </a:r>
                    </a:p>
                  </a:txBody>
                  <a:tcPr marT="422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7024312"/>
                  </a:ext>
                </a:extLst>
              </a:tr>
              <a:tr h="473512">
                <a:tc>
                  <a:txBody>
                    <a:bodyPr/>
                    <a:lstStyle/>
                    <a:p>
                      <a:pPr lvl="0" algn="ctr">
                        <a:lnSpc>
                          <a:spcPct val="150000"/>
                        </a:lnSpc>
                        <a:buNone/>
                      </a:pPr>
                      <a:r>
                        <a:rPr lang="en-US" sz="1200" b="0" i="0">
                          <a:solidFill>
                            <a:srgbClr val="000000"/>
                          </a:solidFill>
                          <a:effectLst/>
                          <a:latin typeface="Calibri"/>
                        </a:rPr>
                        <a:t>Global Banking</a:t>
                      </a:r>
                    </a:p>
                  </a:txBody>
                  <a:tcPr marT="42291">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a:solidFill>
                        <a:srgbClr val="000000"/>
                      </a:solidFill>
                    </a:lnB>
                    <a:noFill/>
                  </a:tcPr>
                </a:tc>
                <a:tc>
                  <a:txBody>
                    <a:bodyPr/>
                    <a:lstStyle/>
                    <a:p>
                      <a:pPr lvl="0" algn="ctr">
                        <a:lnSpc>
                          <a:spcPct val="150000"/>
                        </a:lnSpc>
                        <a:buNone/>
                      </a:pPr>
                      <a:r>
                        <a:rPr lang="en-US" sz="1200" b="0" i="0">
                          <a:solidFill>
                            <a:srgbClr val="000000"/>
                          </a:solidFill>
                          <a:effectLst/>
                          <a:latin typeface="Calibri"/>
                        </a:rPr>
                        <a:t>Lending, commercial and investment banking</a:t>
                      </a:r>
                    </a:p>
                  </a:txBody>
                  <a:tcPr marT="42291">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a:solidFill>
                        <a:srgbClr val="000000"/>
                      </a:solidFill>
                    </a:lnB>
                    <a:noFill/>
                  </a:tcPr>
                </a:tc>
                <a:tc>
                  <a:txBody>
                    <a:bodyPr/>
                    <a:lstStyle/>
                    <a:p>
                      <a:pPr lvl="0" algn="ctr">
                        <a:lnSpc>
                          <a:spcPct val="150000"/>
                        </a:lnSpc>
                        <a:buNone/>
                      </a:pPr>
                      <a:r>
                        <a:rPr lang="en-US" sz="1200" b="0" i="0">
                          <a:solidFill>
                            <a:srgbClr val="000000"/>
                          </a:solidFill>
                          <a:effectLst/>
                          <a:latin typeface="Calibri"/>
                        </a:rPr>
                        <a:t>21.56%</a:t>
                      </a:r>
                    </a:p>
                  </a:txBody>
                  <a:tcPr marT="42291">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a:solidFill>
                        <a:srgbClr val="000000"/>
                      </a:solidFill>
                    </a:lnB>
                    <a:noFill/>
                  </a:tcPr>
                </a:tc>
                <a:extLst>
                  <a:ext uri="{0D108BD9-81ED-4DB2-BD59-A6C34878D82A}">
                    <a16:rowId xmlns:a16="http://schemas.microsoft.com/office/drawing/2014/main" val="1369102385"/>
                  </a:ext>
                </a:extLst>
              </a:tr>
              <a:tr h="473512">
                <a:tc>
                  <a:txBody>
                    <a:bodyPr/>
                    <a:lstStyle/>
                    <a:p>
                      <a:pPr algn="ctr" rtl="0" fontAlgn="base">
                        <a:lnSpc>
                          <a:spcPct val="150000"/>
                        </a:lnSpc>
                        <a:buNone/>
                      </a:pPr>
                      <a:r>
                        <a:rPr lang="en-US" sz="1200" b="0" i="0">
                          <a:solidFill>
                            <a:srgbClr val="000000"/>
                          </a:solidFill>
                          <a:effectLst/>
                          <a:latin typeface="Calibri"/>
                        </a:rPr>
                        <a:t>Global Markets</a:t>
                      </a:r>
                    </a:p>
                  </a:txBody>
                  <a:tcPr marT="4376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ct val="150000"/>
                        </a:lnSpc>
                        <a:buNone/>
                      </a:pPr>
                      <a:r>
                        <a:rPr lang="en-US" sz="1200" b="0" i="0">
                          <a:solidFill>
                            <a:srgbClr val="000000"/>
                          </a:solidFill>
                          <a:effectLst/>
                          <a:latin typeface="Calibri"/>
                        </a:rPr>
                        <a:t>Equity, fixed income, and currency trading</a:t>
                      </a:r>
                    </a:p>
                  </a:txBody>
                  <a:tcPr marT="4376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ct val="150000"/>
                        </a:lnSpc>
                        <a:buNone/>
                      </a:pPr>
                      <a:r>
                        <a:rPr lang="en-US" sz="1200" b="0" i="0">
                          <a:solidFill>
                            <a:srgbClr val="000000"/>
                          </a:solidFill>
                          <a:effectLst/>
                          <a:latin typeface="Calibri"/>
                        </a:rPr>
                        <a:t>23.22%</a:t>
                      </a:r>
                    </a:p>
                  </a:txBody>
                  <a:tcPr marT="4376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7837273"/>
                  </a:ext>
                </a:extLst>
              </a:tr>
              <a:tr h="687357">
                <a:tc>
                  <a:txBody>
                    <a:bodyPr/>
                    <a:lstStyle/>
                    <a:p>
                      <a:pPr algn="ctr" rtl="0" fontAlgn="base">
                        <a:lnSpc>
                          <a:spcPct val="150000"/>
                        </a:lnSpc>
                        <a:buNone/>
                      </a:pPr>
                      <a:r>
                        <a:rPr lang="en-US" sz="1200" b="0" i="0">
                          <a:solidFill>
                            <a:srgbClr val="000000"/>
                          </a:solidFill>
                          <a:effectLst/>
                          <a:latin typeface="Calibri"/>
                        </a:rPr>
                        <a:t>Other</a:t>
                      </a:r>
                    </a:p>
                  </a:txBody>
                  <a:tcPr marT="496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ct val="150000"/>
                        </a:lnSpc>
                        <a:buNone/>
                      </a:pPr>
                      <a:r>
                        <a:rPr lang="en-US" sz="1200" b="0" i="0">
                          <a:solidFill>
                            <a:srgbClr val="000000"/>
                          </a:solidFill>
                          <a:effectLst/>
                          <a:latin typeface="Calibri"/>
                        </a:rPr>
                        <a:t>Corporate treasury, liability management, discontinued projects</a:t>
                      </a:r>
                    </a:p>
                  </a:txBody>
                  <a:tcPr marT="496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ct val="150000"/>
                        </a:lnSpc>
                        <a:buNone/>
                      </a:pPr>
                      <a:r>
                        <a:rPr lang="en-US" sz="1200" b="0" i="0">
                          <a:solidFill>
                            <a:srgbClr val="000000"/>
                          </a:solidFill>
                          <a:effectLst/>
                          <a:latin typeface="Calibri"/>
                        </a:rPr>
                        <a:t>-6.23%</a:t>
                      </a:r>
                    </a:p>
                  </a:txBody>
                  <a:tcPr marT="4303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1476459"/>
                  </a:ext>
                </a:extLst>
              </a:tr>
            </a:tbl>
          </a:graphicData>
        </a:graphic>
      </p:graphicFrame>
      <p:sp>
        <p:nvSpPr>
          <p:cNvPr id="5" name="TextBox 4">
            <a:extLst>
              <a:ext uri="{FF2B5EF4-FFF2-40B4-BE49-F238E27FC236}">
                <a16:creationId xmlns:a16="http://schemas.microsoft.com/office/drawing/2014/main" id="{9CE6A55D-59E3-3184-939B-7262E2A6271B}"/>
              </a:ext>
            </a:extLst>
          </p:cNvPr>
          <p:cNvSpPr txBox="1"/>
          <p:nvPr/>
        </p:nvSpPr>
        <p:spPr>
          <a:xfrm>
            <a:off x="3557409" y="6620374"/>
            <a:ext cx="57350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hlinkClick r:id="rId3"/>
              </a:rPr>
              <a:t>Q2 Earnings</a:t>
            </a:r>
            <a:r>
              <a:rPr lang="en-US"/>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6328661" y="228600"/>
            <a:ext cx="3340379" cy="1536423"/>
          </a:xfrm>
          <a:prstGeom prst="rect">
            <a:avLst/>
          </a:prstGeom>
        </p:spPr>
      </p:pic>
      <p:sp>
        <p:nvSpPr>
          <p:cNvPr id="7" name="object 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0"/>
              <a:t>Financial</a:t>
            </a:r>
            <a:r>
              <a:rPr spc="-229"/>
              <a:t> </a:t>
            </a:r>
            <a:r>
              <a:rPr spc="-10"/>
              <a:t>Analysis</a:t>
            </a:r>
          </a:p>
        </p:txBody>
      </p:sp>
      <p:sp>
        <p:nvSpPr>
          <p:cNvPr id="8" name="TextBox 7">
            <a:extLst>
              <a:ext uri="{FF2B5EF4-FFF2-40B4-BE49-F238E27FC236}">
                <a16:creationId xmlns:a16="http://schemas.microsoft.com/office/drawing/2014/main" id="{7D5AFE4D-9C09-0540-8AAB-EA2094ABEE39}"/>
              </a:ext>
            </a:extLst>
          </p:cNvPr>
          <p:cNvSpPr txBox="1"/>
          <p:nvPr/>
        </p:nvSpPr>
        <p:spPr>
          <a:xfrm>
            <a:off x="328135" y="1286771"/>
            <a:ext cx="395569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Outperformed earnings expectations the past 4 quarters.</a:t>
            </a:r>
          </a:p>
          <a:p>
            <a:pPr algn="l"/>
            <a:endParaRPr lang="en-US">
              <a:solidFill>
                <a:srgbClr val="000000"/>
              </a:solidFill>
            </a:endParaRPr>
          </a:p>
          <a:p>
            <a:pPr algn="l"/>
            <a:r>
              <a:rPr lang="en-US">
                <a:solidFill>
                  <a:srgbClr val="000000"/>
                </a:solidFill>
              </a:rPr>
              <a:t>Revenue grew by 4%, NI grew by 7%. EPS was $0.89</a:t>
            </a:r>
          </a:p>
          <a:p>
            <a:pPr algn="l"/>
            <a:endParaRPr lang="en-US">
              <a:solidFill>
                <a:srgbClr val="000000"/>
              </a:solidFill>
            </a:endParaRPr>
          </a:p>
          <a:p>
            <a:pPr algn="l"/>
            <a:r>
              <a:rPr lang="en-US">
                <a:solidFill>
                  <a:srgbClr val="000000"/>
                </a:solidFill>
              </a:rPr>
              <a:t>Expecting continuous earnings growth. </a:t>
            </a:r>
          </a:p>
          <a:p>
            <a:pPr algn="l"/>
            <a:endParaRPr lang="en-US">
              <a:solidFill>
                <a:srgbClr val="000000"/>
              </a:solidFill>
            </a:endParaRPr>
          </a:p>
          <a:p>
            <a:pPr algn="l"/>
            <a:r>
              <a:rPr lang="en-US">
                <a:solidFill>
                  <a:srgbClr val="000000"/>
                </a:solidFill>
              </a:rPr>
              <a:t>Annual expected dividend yield of 2.17%</a:t>
            </a:r>
          </a:p>
          <a:p>
            <a:pPr algn="l"/>
            <a:endParaRPr lang="en-US">
              <a:solidFill>
                <a:srgbClr val="000000"/>
              </a:solidFill>
            </a:endParaRPr>
          </a:p>
        </p:txBody>
      </p:sp>
      <p:pic>
        <p:nvPicPr>
          <p:cNvPr id="11" name="Picture 10" descr="A graph with red and blue bars and a blue line&#10;&#10;AI-generated content may be incorrect.">
            <a:extLst>
              <a:ext uri="{FF2B5EF4-FFF2-40B4-BE49-F238E27FC236}">
                <a16:creationId xmlns:a16="http://schemas.microsoft.com/office/drawing/2014/main" id="{DC62FE44-A9D4-5F9F-31FF-2A26A1875532}"/>
              </a:ext>
            </a:extLst>
          </p:cNvPr>
          <p:cNvPicPr>
            <a:picLocks noChangeAspect="1"/>
          </p:cNvPicPr>
          <p:nvPr/>
        </p:nvPicPr>
        <p:blipFill>
          <a:blip r:embed="rId3"/>
          <a:stretch>
            <a:fillRect/>
          </a:stretch>
        </p:blipFill>
        <p:spPr>
          <a:xfrm>
            <a:off x="4996459" y="1525755"/>
            <a:ext cx="4467175" cy="2667352"/>
          </a:xfrm>
          <a:prstGeom prst="rect">
            <a:avLst/>
          </a:prstGeom>
        </p:spPr>
      </p:pic>
      <p:sp>
        <p:nvSpPr>
          <p:cNvPr id="12" name="TextBox 11">
            <a:extLst>
              <a:ext uri="{FF2B5EF4-FFF2-40B4-BE49-F238E27FC236}">
                <a16:creationId xmlns:a16="http://schemas.microsoft.com/office/drawing/2014/main" id="{ECEEFE5A-7241-F407-2D65-D3486FBD6C4E}"/>
              </a:ext>
            </a:extLst>
          </p:cNvPr>
          <p:cNvSpPr txBox="1"/>
          <p:nvPr/>
        </p:nvSpPr>
        <p:spPr>
          <a:xfrm>
            <a:off x="1091785" y="5011473"/>
            <a:ext cx="1915098" cy="912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20" name="Picture 19" descr="A white paper with numbers and black text&#10;&#10;AI-generated content may be incorrect.">
            <a:extLst>
              <a:ext uri="{FF2B5EF4-FFF2-40B4-BE49-F238E27FC236}">
                <a16:creationId xmlns:a16="http://schemas.microsoft.com/office/drawing/2014/main" id="{88771E60-2843-77E2-29EE-7E1FC568E25D}"/>
              </a:ext>
            </a:extLst>
          </p:cNvPr>
          <p:cNvPicPr>
            <a:picLocks noChangeAspect="1"/>
          </p:cNvPicPr>
          <p:nvPr/>
        </p:nvPicPr>
        <p:blipFill>
          <a:blip r:embed="rId4"/>
          <a:stretch>
            <a:fillRect/>
          </a:stretch>
        </p:blipFill>
        <p:spPr>
          <a:xfrm>
            <a:off x="489780" y="4702671"/>
            <a:ext cx="8666359" cy="122052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0"/>
              <a:t>Valuation</a:t>
            </a:r>
          </a:p>
        </p:txBody>
      </p:sp>
      <p:sp>
        <p:nvSpPr>
          <p:cNvPr id="4" name="object 4"/>
          <p:cNvSpPr txBox="1"/>
          <p:nvPr/>
        </p:nvSpPr>
        <p:spPr>
          <a:xfrm>
            <a:off x="5879791" y="1506084"/>
            <a:ext cx="2950404" cy="268979"/>
          </a:xfrm>
          <a:prstGeom prst="rect">
            <a:avLst/>
          </a:prstGeom>
          <a:noFill/>
        </p:spPr>
        <p:txBody>
          <a:bodyPr vert="horz" wrap="square" lIns="0" tIns="0" rIns="0" bIns="0" rtlCol="0" anchor="t">
            <a:spAutoFit/>
          </a:bodyPr>
          <a:lstStyle/>
          <a:p>
            <a:pPr algn="ctr">
              <a:lnSpc>
                <a:spcPts val="2085"/>
              </a:lnSpc>
            </a:pPr>
            <a:r>
              <a:rPr lang="en-US" sz="1900" b="1" spc="-10">
                <a:latin typeface="Arial"/>
                <a:cs typeface="Arial"/>
              </a:rPr>
              <a:t>Bank of America DCF</a:t>
            </a:r>
            <a:endParaRPr sz="1900" b="1" spc="-10">
              <a:latin typeface="Arial"/>
              <a:cs typeface="Arial"/>
            </a:endParaRPr>
          </a:p>
        </p:txBody>
      </p:sp>
      <p:sp>
        <p:nvSpPr>
          <p:cNvPr id="7" name="object 7"/>
          <p:cNvSpPr txBox="1"/>
          <p:nvPr/>
        </p:nvSpPr>
        <p:spPr>
          <a:xfrm>
            <a:off x="456814" y="1365715"/>
            <a:ext cx="3654425" cy="292100"/>
          </a:xfrm>
          <a:prstGeom prst="rect">
            <a:avLst/>
          </a:prstGeom>
          <a:noFill/>
        </p:spPr>
        <p:txBody>
          <a:bodyPr vert="horz" wrap="square" lIns="0" tIns="0" rIns="0" bIns="0" rtlCol="0" anchor="t">
            <a:spAutoFit/>
          </a:bodyPr>
          <a:lstStyle/>
          <a:p>
            <a:pPr algn="ctr">
              <a:lnSpc>
                <a:spcPts val="2185"/>
              </a:lnSpc>
            </a:pPr>
            <a:r>
              <a:rPr sz="1900" b="1">
                <a:latin typeface="Calibri"/>
                <a:cs typeface="Calibri"/>
              </a:rPr>
              <a:t>Discount</a:t>
            </a:r>
            <a:r>
              <a:rPr sz="1900" b="1" spc="-15">
                <a:latin typeface="Calibri"/>
                <a:cs typeface="Calibri"/>
              </a:rPr>
              <a:t> </a:t>
            </a:r>
            <a:r>
              <a:rPr sz="1900" b="1">
                <a:latin typeface="Calibri"/>
                <a:cs typeface="Calibri"/>
              </a:rPr>
              <a:t>and</a:t>
            </a:r>
            <a:r>
              <a:rPr sz="1900" b="1" spc="-15">
                <a:latin typeface="Calibri"/>
                <a:cs typeface="Calibri"/>
              </a:rPr>
              <a:t> </a:t>
            </a:r>
            <a:r>
              <a:rPr sz="1900" b="1">
                <a:latin typeface="Calibri"/>
                <a:cs typeface="Calibri"/>
              </a:rPr>
              <a:t>Growth</a:t>
            </a:r>
            <a:r>
              <a:rPr sz="1900" b="1" spc="-15">
                <a:latin typeface="Calibri"/>
                <a:cs typeface="Calibri"/>
              </a:rPr>
              <a:t> </a:t>
            </a:r>
            <a:r>
              <a:rPr sz="1900" b="1" spc="-10">
                <a:latin typeface="Calibri"/>
                <a:cs typeface="Calibri"/>
              </a:rPr>
              <a:t>Rate</a:t>
            </a:r>
            <a:r>
              <a:rPr sz="1900" spc="-10">
                <a:latin typeface="Calibri"/>
                <a:cs typeface="Calibri"/>
              </a:rPr>
              <a:t>:</a:t>
            </a:r>
            <a:endParaRPr sz="1900">
              <a:latin typeface="Calibri"/>
              <a:cs typeface="Calibri"/>
            </a:endParaRPr>
          </a:p>
        </p:txBody>
      </p:sp>
      <p:sp>
        <p:nvSpPr>
          <p:cNvPr id="8" name="object 8"/>
          <p:cNvSpPr txBox="1"/>
          <p:nvPr/>
        </p:nvSpPr>
        <p:spPr>
          <a:xfrm>
            <a:off x="514453" y="1715711"/>
            <a:ext cx="3657600" cy="2059538"/>
          </a:xfrm>
          <a:prstGeom prst="rect">
            <a:avLst/>
          </a:prstGeom>
        </p:spPr>
        <p:txBody>
          <a:bodyPr vert="horz" wrap="square" lIns="0" tIns="12700" rIns="0" bIns="0" rtlCol="0" anchor="t">
            <a:spAutoFit/>
          </a:bodyPr>
          <a:lstStyle/>
          <a:p>
            <a:pPr marL="12700" marR="5080">
              <a:spcBef>
                <a:spcPts val="100"/>
              </a:spcBef>
            </a:pPr>
            <a:r>
              <a:rPr lang="en-US" sz="1900">
                <a:latin typeface="Calibri"/>
                <a:cs typeface="Calibri"/>
              </a:rPr>
              <a:t>Discount rate was found using CAPM and conservative subjective reasoning. Growth rate follows the same line of reasoning. Both could be perceived to be higher as technology inevitable comes with new opportunities, and costs.</a:t>
            </a:r>
            <a:endParaRPr lang="en-US" sz="1900">
              <a:latin typeface="Calibri"/>
              <a:ea typeface="Calibri"/>
              <a:cs typeface="Calibri"/>
            </a:endParaRPr>
          </a:p>
        </p:txBody>
      </p:sp>
      <p:sp>
        <p:nvSpPr>
          <p:cNvPr id="12" name="object 12"/>
          <p:cNvSpPr txBox="1"/>
          <p:nvPr/>
        </p:nvSpPr>
        <p:spPr>
          <a:xfrm>
            <a:off x="3670828" y="5925875"/>
            <a:ext cx="2179320" cy="975266"/>
          </a:xfrm>
          <a:prstGeom prst="rect">
            <a:avLst/>
          </a:prstGeom>
          <a:solidFill>
            <a:schemeClr val="bg1"/>
          </a:solidFill>
        </p:spPr>
        <p:txBody>
          <a:bodyPr vert="horz" wrap="square" lIns="0" tIns="36194" rIns="0" bIns="0" rtlCol="0" anchor="t">
            <a:spAutoFit/>
          </a:bodyPr>
          <a:lstStyle/>
          <a:p>
            <a:pPr marL="97155" algn="ctr">
              <a:lnSpc>
                <a:spcPct val="100000"/>
              </a:lnSpc>
              <a:spcBef>
                <a:spcPts val="284"/>
              </a:spcBef>
            </a:pPr>
            <a:r>
              <a:rPr sz="1900" b="1" u="sng" spc="-10">
                <a:uFill>
                  <a:solidFill>
                    <a:srgbClr val="000000"/>
                  </a:solidFill>
                </a:uFill>
                <a:latin typeface="Calibri"/>
                <a:cs typeface="Calibri"/>
              </a:rPr>
              <a:t>Recommendation</a:t>
            </a:r>
            <a:endParaRPr sz="1900">
              <a:latin typeface="Calibri"/>
              <a:cs typeface="Calibri"/>
            </a:endParaRPr>
          </a:p>
          <a:p>
            <a:pPr algn="ctr"/>
            <a:endParaRPr lang="en-US" sz="2100" b="1" spc="-25">
              <a:latin typeface="Calibri"/>
              <a:cs typeface="Calibri"/>
            </a:endParaRPr>
          </a:p>
          <a:p>
            <a:pPr algn="ctr"/>
            <a:r>
              <a:rPr sz="2100" b="1" spc="-25">
                <a:latin typeface="Calibri"/>
                <a:cs typeface="Calibri"/>
              </a:rPr>
              <a:t>BUY</a:t>
            </a:r>
          </a:p>
        </p:txBody>
      </p:sp>
      <p:pic>
        <p:nvPicPr>
          <p:cNvPr id="2" name="Picture 1" descr="A screenshot of a computer&#10;&#10;AI-generated content may be incorrect.">
            <a:extLst>
              <a:ext uri="{FF2B5EF4-FFF2-40B4-BE49-F238E27FC236}">
                <a16:creationId xmlns:a16="http://schemas.microsoft.com/office/drawing/2014/main" id="{D849BB81-3634-AFF7-657D-EF3938D6129B}"/>
              </a:ext>
            </a:extLst>
          </p:cNvPr>
          <p:cNvPicPr>
            <a:picLocks noChangeAspect="1"/>
          </p:cNvPicPr>
          <p:nvPr/>
        </p:nvPicPr>
        <p:blipFill>
          <a:blip r:embed="rId2"/>
          <a:stretch>
            <a:fillRect/>
          </a:stretch>
        </p:blipFill>
        <p:spPr>
          <a:xfrm>
            <a:off x="5579452" y="1946031"/>
            <a:ext cx="2533650" cy="762000"/>
          </a:xfrm>
          <a:prstGeom prst="rect">
            <a:avLst/>
          </a:prstGeom>
        </p:spPr>
      </p:pic>
      <p:pic>
        <p:nvPicPr>
          <p:cNvPr id="13" name="Picture 12" descr="A screenshot of a phone&#10;&#10;AI-generated content may be incorrect.">
            <a:extLst>
              <a:ext uri="{FF2B5EF4-FFF2-40B4-BE49-F238E27FC236}">
                <a16:creationId xmlns:a16="http://schemas.microsoft.com/office/drawing/2014/main" id="{6B5ADA06-5322-729D-7D08-C202FD2519E3}"/>
              </a:ext>
            </a:extLst>
          </p:cNvPr>
          <p:cNvPicPr>
            <a:picLocks noChangeAspect="1"/>
          </p:cNvPicPr>
          <p:nvPr/>
        </p:nvPicPr>
        <p:blipFill>
          <a:blip r:embed="rId3"/>
          <a:stretch>
            <a:fillRect/>
          </a:stretch>
        </p:blipFill>
        <p:spPr>
          <a:xfrm>
            <a:off x="5562600" y="2771042"/>
            <a:ext cx="3810000" cy="1104900"/>
          </a:xfrm>
          <a:prstGeom prst="rect">
            <a:avLst/>
          </a:prstGeom>
        </p:spPr>
      </p:pic>
      <p:graphicFrame>
        <p:nvGraphicFramePr>
          <p:cNvPr id="15" name="Table 14">
            <a:extLst>
              <a:ext uri="{FF2B5EF4-FFF2-40B4-BE49-F238E27FC236}">
                <a16:creationId xmlns:a16="http://schemas.microsoft.com/office/drawing/2014/main" id="{8E3CF684-A238-C96F-83CB-D239D21C1324}"/>
              </a:ext>
            </a:extLst>
          </p:cNvPr>
          <p:cNvGraphicFramePr>
            <a:graphicFrameLocks noGrp="1"/>
          </p:cNvGraphicFramePr>
          <p:nvPr>
            <p:extLst>
              <p:ext uri="{D42A27DB-BD31-4B8C-83A1-F6EECF244321}">
                <p14:modId xmlns:p14="http://schemas.microsoft.com/office/powerpoint/2010/main" val="3926617011"/>
              </p:ext>
            </p:extLst>
          </p:nvPr>
        </p:nvGraphicFramePr>
        <p:xfrm>
          <a:off x="299828" y="4522032"/>
          <a:ext cx="6125241" cy="1353645"/>
        </p:xfrm>
        <a:graphic>
          <a:graphicData uri="http://schemas.openxmlformats.org/drawingml/2006/table">
            <a:tbl>
              <a:tblPr firstRow="1" firstCol="1" bandRow="1">
                <a:tableStyleId>{5C22544A-7EE6-4342-B048-85BDC9FD1C3A}</a:tableStyleId>
              </a:tblPr>
              <a:tblGrid>
                <a:gridCol w="874568">
                  <a:extLst>
                    <a:ext uri="{9D8B030D-6E8A-4147-A177-3AD203B41FA5}">
                      <a16:colId xmlns:a16="http://schemas.microsoft.com/office/drawing/2014/main" val="1559125604"/>
                    </a:ext>
                  </a:extLst>
                </a:gridCol>
                <a:gridCol w="874568">
                  <a:extLst>
                    <a:ext uri="{9D8B030D-6E8A-4147-A177-3AD203B41FA5}">
                      <a16:colId xmlns:a16="http://schemas.microsoft.com/office/drawing/2014/main" val="3066735158"/>
                    </a:ext>
                  </a:extLst>
                </a:gridCol>
                <a:gridCol w="875221">
                  <a:extLst>
                    <a:ext uri="{9D8B030D-6E8A-4147-A177-3AD203B41FA5}">
                      <a16:colId xmlns:a16="http://schemas.microsoft.com/office/drawing/2014/main" val="2258119166"/>
                    </a:ext>
                  </a:extLst>
                </a:gridCol>
                <a:gridCol w="875221">
                  <a:extLst>
                    <a:ext uri="{9D8B030D-6E8A-4147-A177-3AD203B41FA5}">
                      <a16:colId xmlns:a16="http://schemas.microsoft.com/office/drawing/2014/main" val="764919610"/>
                    </a:ext>
                  </a:extLst>
                </a:gridCol>
                <a:gridCol w="875221">
                  <a:extLst>
                    <a:ext uri="{9D8B030D-6E8A-4147-A177-3AD203B41FA5}">
                      <a16:colId xmlns:a16="http://schemas.microsoft.com/office/drawing/2014/main" val="1624814250"/>
                    </a:ext>
                  </a:extLst>
                </a:gridCol>
                <a:gridCol w="875221">
                  <a:extLst>
                    <a:ext uri="{9D8B030D-6E8A-4147-A177-3AD203B41FA5}">
                      <a16:colId xmlns:a16="http://schemas.microsoft.com/office/drawing/2014/main" val="1169620219"/>
                    </a:ext>
                  </a:extLst>
                </a:gridCol>
                <a:gridCol w="875221">
                  <a:extLst>
                    <a:ext uri="{9D8B030D-6E8A-4147-A177-3AD203B41FA5}">
                      <a16:colId xmlns:a16="http://schemas.microsoft.com/office/drawing/2014/main" val="3985829978"/>
                    </a:ext>
                  </a:extLst>
                </a:gridCol>
              </a:tblGrid>
              <a:tr h="515351">
                <a:tc>
                  <a:txBody>
                    <a:bodyPr/>
                    <a:lstStyle/>
                    <a:p>
                      <a:pPr>
                        <a:buNone/>
                      </a:pPr>
                      <a:r>
                        <a:rPr lang="en-US" sz="1400" b="1">
                          <a:solidFill>
                            <a:srgbClr val="000000"/>
                          </a:solidFill>
                          <a:effectLst/>
                          <a:latin typeface="Times New Roman"/>
                        </a:rPr>
                        <a:t>Metric</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buNone/>
                      </a:pPr>
                      <a:r>
                        <a:rPr lang="en-US" sz="1400" b="1">
                          <a:solidFill>
                            <a:srgbClr val="000000"/>
                          </a:solidFill>
                          <a:effectLst/>
                          <a:latin typeface="Times New Roman"/>
                        </a:rPr>
                        <a:t>Current Stock Price</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buNone/>
                      </a:pPr>
                      <a:r>
                        <a:rPr lang="en-US" sz="1400" b="1">
                          <a:solidFill>
                            <a:srgbClr val="000000"/>
                          </a:solidFill>
                          <a:effectLst/>
                          <a:latin typeface="Times New Roman"/>
                        </a:rPr>
                        <a:t>Current Multiple</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buNone/>
                      </a:pPr>
                      <a:r>
                        <a:rPr lang="en-US" sz="1400" b="1">
                          <a:solidFill>
                            <a:srgbClr val="000000"/>
                          </a:solidFill>
                          <a:effectLst/>
                          <a:latin typeface="Times New Roman"/>
                        </a:rPr>
                        <a:t>Target Multiple</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buNone/>
                      </a:pPr>
                      <a:r>
                        <a:rPr lang="en-US" sz="1400" b="1">
                          <a:solidFill>
                            <a:srgbClr val="000000"/>
                          </a:solidFill>
                          <a:effectLst/>
                          <a:latin typeface="Times New Roman"/>
                        </a:rPr>
                        <a:t>Target / Current</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buNone/>
                      </a:pPr>
                      <a:r>
                        <a:rPr lang="en-US" sz="1400" b="1">
                          <a:solidFill>
                            <a:srgbClr val="000000"/>
                          </a:solidFill>
                          <a:effectLst/>
                          <a:latin typeface="Times New Roman"/>
                        </a:rPr>
                        <a:t>Target Price</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buNone/>
                      </a:pPr>
                      <a:r>
                        <a:rPr lang="en-US" sz="1400" b="1">
                          <a:solidFill>
                            <a:srgbClr val="000000"/>
                          </a:solidFill>
                          <a:effectLst/>
                          <a:latin typeface="Times New Roman"/>
                        </a:rPr>
                        <a:t>Implied Return</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7243306"/>
                  </a:ext>
                </a:extLst>
              </a:tr>
              <a:tr h="237855">
                <a:tc>
                  <a:txBody>
                    <a:bodyPr/>
                    <a:lstStyle/>
                    <a:p>
                      <a:pPr>
                        <a:buNone/>
                      </a:pPr>
                      <a:r>
                        <a:rPr lang="en-US" sz="1400" b="1">
                          <a:solidFill>
                            <a:srgbClr val="FF0000"/>
                          </a:solidFill>
                          <a:effectLst/>
                          <a:latin typeface="Times New Roman"/>
                        </a:rPr>
                        <a:t>P/E</a:t>
                      </a:r>
                      <a:endParaRPr lang="en-US" sz="1400">
                        <a:solidFill>
                          <a:srgbClr val="FF0000"/>
                        </a:solidFill>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400">
                          <a:effectLst/>
                          <a:latin typeface="Times New Roman"/>
                        </a:rPr>
                        <a:t>$47.77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400">
                          <a:effectLst/>
                          <a:latin typeface="Times New Roman"/>
                        </a:rPr>
                        <a:t>13.92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400">
                          <a:effectLst/>
                          <a:latin typeface="Times New Roman"/>
                        </a:rPr>
                        <a:t>14.75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400">
                          <a:effectLst/>
                          <a:latin typeface="Times New Roman"/>
                        </a:rPr>
                        <a:t>1.0596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400">
                          <a:effectLst/>
                          <a:latin typeface="Times New Roman"/>
                        </a:rPr>
                        <a:t>50.62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400" b="1">
                          <a:effectLst/>
                          <a:latin typeface="Times New Roman"/>
                        </a:rPr>
                        <a:t>5.96%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9529857"/>
                  </a:ext>
                </a:extLst>
              </a:tr>
              <a:tr h="237855">
                <a:tc>
                  <a:txBody>
                    <a:bodyPr/>
                    <a:lstStyle/>
                    <a:p>
                      <a:pPr>
                        <a:buNone/>
                      </a:pPr>
                      <a:r>
                        <a:rPr lang="en-US" sz="1400" b="1">
                          <a:solidFill>
                            <a:srgbClr val="FF0000"/>
                          </a:solidFill>
                          <a:effectLst/>
                          <a:latin typeface="Times New Roman"/>
                        </a:rPr>
                        <a:t>P/B</a:t>
                      </a:r>
                      <a:endParaRPr lang="en-US" sz="1400">
                        <a:solidFill>
                          <a:srgbClr val="FF0000"/>
                        </a:solidFill>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400">
                          <a:effectLst/>
                          <a:latin typeface="Times New Roman"/>
                        </a:rPr>
                        <a:t>$47.77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400">
                          <a:effectLst/>
                          <a:latin typeface="Times New Roman"/>
                        </a:rPr>
                        <a:t>1.28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400">
                          <a:effectLst/>
                          <a:latin typeface="Times New Roman"/>
                        </a:rPr>
                        <a:t>1.50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400">
                          <a:effectLst/>
                          <a:latin typeface="Times New Roman"/>
                        </a:rPr>
                        <a:t>1.172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400">
                          <a:effectLst/>
                          <a:latin typeface="Times New Roman"/>
                        </a:rPr>
                        <a:t>55.98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400" b="1">
                          <a:effectLst/>
                          <a:latin typeface="Times New Roman"/>
                        </a:rPr>
                        <a:t>17.19%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1044906"/>
                  </a:ext>
                </a:extLst>
              </a:tr>
              <a:tr h="237855">
                <a:tc>
                  <a:txBody>
                    <a:bodyPr/>
                    <a:lstStyle/>
                    <a:p>
                      <a:pPr>
                        <a:buNone/>
                      </a:pPr>
                      <a:r>
                        <a:rPr lang="en-US" sz="1400" b="1">
                          <a:solidFill>
                            <a:srgbClr val="FF0000"/>
                          </a:solidFill>
                          <a:effectLst/>
                          <a:latin typeface="Times New Roman"/>
                        </a:rPr>
                        <a:t>P/S</a:t>
                      </a:r>
                      <a:endParaRPr lang="en-US" sz="1400">
                        <a:solidFill>
                          <a:srgbClr val="FF0000"/>
                        </a:solidFill>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400">
                          <a:effectLst/>
                          <a:latin typeface="Times New Roman"/>
                        </a:rPr>
                        <a:t>$47.77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400">
                          <a:effectLst/>
                          <a:latin typeface="Times New Roman"/>
                        </a:rPr>
                        <a:t>3.54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400">
                          <a:effectLst/>
                          <a:latin typeface="Times New Roman"/>
                        </a:rPr>
                        <a:t>3.25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400">
                          <a:effectLst/>
                          <a:latin typeface="Times New Roman"/>
                        </a:rPr>
                        <a:t>0.929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400">
                          <a:effectLst/>
                          <a:latin typeface="Times New Roman"/>
                        </a:rPr>
                        <a:t>44.37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400" b="1">
                          <a:effectLst/>
                          <a:latin typeface="Times New Roman"/>
                        </a:rPr>
                        <a:t>-7.14%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9473643"/>
                  </a:ext>
                </a:extLst>
              </a:tr>
            </a:tbl>
          </a:graphicData>
        </a:graphic>
      </p:graphicFrame>
      <p:sp>
        <p:nvSpPr>
          <p:cNvPr id="5" name="TextBox 4">
            <a:extLst>
              <a:ext uri="{FF2B5EF4-FFF2-40B4-BE49-F238E27FC236}">
                <a16:creationId xmlns:a16="http://schemas.microsoft.com/office/drawing/2014/main" id="{C5CB22C0-549D-6458-18D9-01FAFE2276FD}"/>
              </a:ext>
            </a:extLst>
          </p:cNvPr>
          <p:cNvSpPr txBox="1"/>
          <p:nvPr/>
        </p:nvSpPr>
        <p:spPr>
          <a:xfrm>
            <a:off x="1418684" y="3937777"/>
            <a:ext cx="17083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00000"/>
                </a:solidFill>
              </a:rPr>
              <a:t>Price Ratios</a:t>
            </a:r>
          </a:p>
        </p:txBody>
      </p:sp>
      <p:sp>
        <p:nvSpPr>
          <p:cNvPr id="10" name="TextBox 9">
            <a:extLst>
              <a:ext uri="{FF2B5EF4-FFF2-40B4-BE49-F238E27FC236}">
                <a16:creationId xmlns:a16="http://schemas.microsoft.com/office/drawing/2014/main" id="{CA4D9A9F-1FCC-33CA-F2C2-274AC13CA4F6}"/>
              </a:ext>
            </a:extLst>
          </p:cNvPr>
          <p:cNvSpPr txBox="1"/>
          <p:nvPr/>
        </p:nvSpPr>
        <p:spPr>
          <a:xfrm>
            <a:off x="6754818" y="4105993"/>
            <a:ext cx="299812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a:t>10%</a:t>
            </a:r>
            <a:r>
              <a:rPr lang="en-US" sz="1400"/>
              <a:t> weight placed on </a:t>
            </a:r>
            <a:r>
              <a:rPr lang="en-US" sz="1400" b="1"/>
              <a:t>P/E</a:t>
            </a:r>
            <a:r>
              <a:rPr lang="en-US" sz="1400"/>
              <a:t>, </a:t>
            </a:r>
            <a:r>
              <a:rPr lang="en-US" sz="1400" b="1"/>
              <a:t>P/B</a:t>
            </a:r>
            <a:r>
              <a:rPr lang="en-US" sz="1400"/>
              <a:t>, and </a:t>
            </a:r>
            <a:r>
              <a:rPr lang="en-US" sz="1400" b="1"/>
              <a:t>P/S</a:t>
            </a:r>
            <a:r>
              <a:rPr lang="en-US" sz="1400"/>
              <a:t> target price. </a:t>
            </a:r>
            <a:endParaRPr lang="en-US" sz="1400">
              <a:solidFill>
                <a:srgbClr val="000000"/>
              </a:solidFill>
            </a:endParaRPr>
          </a:p>
          <a:p>
            <a:pPr algn="l"/>
            <a:endParaRPr lang="en-US" sz="1400">
              <a:solidFill>
                <a:srgbClr val="000000"/>
              </a:solidFill>
            </a:endParaRPr>
          </a:p>
          <a:p>
            <a:pPr algn="l"/>
            <a:r>
              <a:rPr lang="en-US" sz="1400" b="1">
                <a:solidFill>
                  <a:srgbClr val="000000"/>
                </a:solidFill>
              </a:rPr>
              <a:t>70%</a:t>
            </a:r>
            <a:r>
              <a:rPr lang="en-US" sz="1400">
                <a:solidFill>
                  <a:srgbClr val="000000"/>
                </a:solidFill>
              </a:rPr>
              <a:t> weight placed on </a:t>
            </a:r>
            <a:r>
              <a:rPr lang="en-US" sz="1400" b="1">
                <a:solidFill>
                  <a:srgbClr val="000000"/>
                </a:solidFill>
              </a:rPr>
              <a:t>DCF</a:t>
            </a:r>
            <a:r>
              <a:rPr lang="en-US" sz="1400">
                <a:solidFill>
                  <a:srgbClr val="000000"/>
                </a:solidFill>
              </a:rPr>
              <a:t>.</a:t>
            </a:r>
          </a:p>
          <a:p>
            <a:pPr algn="l"/>
            <a:endParaRPr lang="en-US" sz="1400">
              <a:solidFill>
                <a:srgbClr val="000000"/>
              </a:solidFill>
            </a:endParaRPr>
          </a:p>
          <a:p>
            <a:pPr algn="l"/>
            <a:r>
              <a:rPr lang="en-US" sz="1400">
                <a:solidFill>
                  <a:srgbClr val="000000"/>
                </a:solidFill>
              </a:rPr>
              <a:t>Final Target Price: </a:t>
            </a:r>
            <a:r>
              <a:rPr lang="en-US" sz="1400" b="1">
                <a:solidFill>
                  <a:srgbClr val="000000"/>
                </a:solidFill>
              </a:rPr>
              <a:t>$50.57</a:t>
            </a:r>
          </a:p>
          <a:p>
            <a:pPr algn="l"/>
            <a:r>
              <a:rPr lang="en-US" sz="1400">
                <a:solidFill>
                  <a:srgbClr val="000000"/>
                </a:solidFill>
              </a:rPr>
              <a:t>Implied Gain: 5.86%</a:t>
            </a:r>
          </a:p>
          <a:p>
            <a:pPr algn="l"/>
            <a:r>
              <a:rPr lang="en-US" sz="1400">
                <a:solidFill>
                  <a:srgbClr val="000000"/>
                </a:solidFill>
              </a:rPr>
              <a:t>Dividend: 2.17%</a:t>
            </a:r>
          </a:p>
          <a:p>
            <a:pPr algn="l"/>
            <a:endParaRPr lang="en-US" sz="1400">
              <a:solidFill>
                <a:srgbClr val="000000"/>
              </a:solidFill>
            </a:endParaRPr>
          </a:p>
          <a:p>
            <a:pPr algn="l"/>
            <a:r>
              <a:rPr lang="en-US" sz="1400">
                <a:solidFill>
                  <a:srgbClr val="000000"/>
                </a:solidFill>
              </a:rPr>
              <a:t>Expected Return: 8.03%</a:t>
            </a:r>
          </a:p>
        </p:txBody>
      </p:sp>
      <p:pic>
        <p:nvPicPr>
          <p:cNvPr id="9" name="object 3">
            <a:extLst>
              <a:ext uri="{FF2B5EF4-FFF2-40B4-BE49-F238E27FC236}">
                <a16:creationId xmlns:a16="http://schemas.microsoft.com/office/drawing/2014/main" id="{FE6A4AE7-6C52-D91E-24D3-9DF295FE415A}"/>
              </a:ext>
            </a:extLst>
          </p:cNvPr>
          <p:cNvPicPr/>
          <p:nvPr/>
        </p:nvPicPr>
        <p:blipFill>
          <a:blip r:embed="rId4" cstate="print"/>
          <a:stretch>
            <a:fillRect/>
          </a:stretch>
        </p:blipFill>
        <p:spPr>
          <a:xfrm>
            <a:off x="6328661" y="228600"/>
            <a:ext cx="3340379" cy="153642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88359" y="459231"/>
            <a:ext cx="2287905" cy="680720"/>
          </a:xfrm>
          <a:prstGeom prst="rect">
            <a:avLst/>
          </a:prstGeom>
        </p:spPr>
        <p:txBody>
          <a:bodyPr vert="horz" wrap="square" lIns="0" tIns="12700" rIns="0" bIns="0" rtlCol="0">
            <a:spAutoFit/>
          </a:bodyPr>
          <a:lstStyle/>
          <a:p>
            <a:pPr marL="12700">
              <a:lnSpc>
                <a:spcPct val="100000"/>
              </a:lnSpc>
              <a:spcBef>
                <a:spcPts val="100"/>
              </a:spcBef>
            </a:pPr>
            <a:r>
              <a:rPr spc="-10"/>
              <a:t>Overview</a:t>
            </a:r>
          </a:p>
        </p:txBody>
      </p:sp>
      <p:graphicFrame>
        <p:nvGraphicFramePr>
          <p:cNvPr id="4" name="object 4"/>
          <p:cNvGraphicFramePr>
            <a:graphicFrameLocks noGrp="1"/>
          </p:cNvGraphicFramePr>
          <p:nvPr>
            <p:extLst>
              <p:ext uri="{D42A27DB-BD31-4B8C-83A1-F6EECF244321}">
                <p14:modId xmlns:p14="http://schemas.microsoft.com/office/powerpoint/2010/main" val="1195688595"/>
              </p:ext>
            </p:extLst>
          </p:nvPr>
        </p:nvGraphicFramePr>
        <p:xfrm>
          <a:off x="6034618" y="1433385"/>
          <a:ext cx="3560444" cy="5911850"/>
        </p:xfrm>
        <a:graphic>
          <a:graphicData uri="http://schemas.openxmlformats.org/drawingml/2006/table">
            <a:tbl>
              <a:tblPr firstRow="1" bandRow="1">
                <a:tableStyleId>{2D5ABB26-0587-4C30-8999-92F81FD0307C}</a:tableStyleId>
              </a:tblPr>
              <a:tblGrid>
                <a:gridCol w="1920239">
                  <a:extLst>
                    <a:ext uri="{9D8B030D-6E8A-4147-A177-3AD203B41FA5}">
                      <a16:colId xmlns:a16="http://schemas.microsoft.com/office/drawing/2014/main" val="20000"/>
                    </a:ext>
                  </a:extLst>
                </a:gridCol>
                <a:gridCol w="1640205">
                  <a:extLst>
                    <a:ext uri="{9D8B030D-6E8A-4147-A177-3AD203B41FA5}">
                      <a16:colId xmlns:a16="http://schemas.microsoft.com/office/drawing/2014/main" val="20001"/>
                    </a:ext>
                  </a:extLst>
                </a:gridCol>
              </a:tblGrid>
              <a:tr h="422275">
                <a:tc gridSpan="2">
                  <a:txBody>
                    <a:bodyPr/>
                    <a:lstStyle/>
                    <a:p>
                      <a:pPr marL="1905" algn="ctr">
                        <a:lnSpc>
                          <a:spcPct val="100000"/>
                        </a:lnSpc>
                        <a:spcBef>
                          <a:spcPts val="755"/>
                        </a:spcBef>
                      </a:pPr>
                      <a:r>
                        <a:rPr sz="1200" b="1" spc="-10">
                          <a:solidFill>
                            <a:srgbClr val="FFFFFF"/>
                          </a:solidFill>
                          <a:latin typeface="Calibri"/>
                          <a:cs typeface="Calibri"/>
                        </a:rPr>
                        <a:t>Market</a:t>
                      </a:r>
                      <a:r>
                        <a:rPr sz="1200" b="1" spc="-60">
                          <a:solidFill>
                            <a:srgbClr val="FFFFFF"/>
                          </a:solidFill>
                          <a:latin typeface="Calibri"/>
                          <a:cs typeface="Calibri"/>
                        </a:rPr>
                        <a:t> </a:t>
                      </a:r>
                      <a:r>
                        <a:rPr sz="1200" b="1" spc="-20">
                          <a:solidFill>
                            <a:srgbClr val="FFFFFF"/>
                          </a:solidFill>
                          <a:latin typeface="Calibri"/>
                          <a:cs typeface="Calibri"/>
                        </a:rPr>
                        <a:t>Data</a:t>
                      </a:r>
                      <a:endParaRPr sz="1200">
                        <a:latin typeface="Calibri"/>
                        <a:cs typeface="Calibri"/>
                      </a:endParaRP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00000"/>
                    </a:solidFill>
                  </a:tcPr>
                </a:tc>
                <a:tc hMerge="1">
                  <a:txBody>
                    <a:bodyPr/>
                    <a:lstStyle/>
                    <a:p>
                      <a:endParaRPr/>
                    </a:p>
                  </a:txBody>
                  <a:tcPr marL="0" marR="0" marT="0" marB="0"/>
                </a:tc>
                <a:extLst>
                  <a:ext uri="{0D108BD9-81ED-4DB2-BD59-A6C34878D82A}">
                    <a16:rowId xmlns:a16="http://schemas.microsoft.com/office/drawing/2014/main" val="10000"/>
                  </a:ext>
                </a:extLst>
              </a:tr>
              <a:tr h="422275">
                <a:tc>
                  <a:txBody>
                    <a:bodyPr/>
                    <a:lstStyle/>
                    <a:p>
                      <a:pPr marL="167640">
                        <a:lnSpc>
                          <a:spcPct val="100000"/>
                        </a:lnSpc>
                        <a:spcBef>
                          <a:spcPts val="765"/>
                        </a:spcBef>
                      </a:pPr>
                      <a:r>
                        <a:rPr sz="1200" spc="-10">
                          <a:latin typeface="Calibri"/>
                          <a:cs typeface="Calibri"/>
                        </a:rPr>
                        <a:t>Market</a:t>
                      </a:r>
                      <a:r>
                        <a:rPr sz="1200" spc="-55">
                          <a:latin typeface="Calibri"/>
                          <a:cs typeface="Calibri"/>
                        </a:rPr>
                        <a:t> </a:t>
                      </a:r>
                      <a:r>
                        <a:rPr sz="1200" spc="-25">
                          <a:latin typeface="Calibri"/>
                          <a:cs typeface="Calibri"/>
                        </a:rPr>
                        <a:t>Cap</a:t>
                      </a:r>
                      <a:endParaRPr sz="1200">
                        <a:latin typeface="Calibri"/>
                        <a:cs typeface="Calibri"/>
                      </a:endParaRPr>
                    </a:p>
                  </a:txBody>
                  <a:tcPr marL="0" marR="0" marT="971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lvl="0">
                        <a:lnSpc>
                          <a:spcPct val="100000"/>
                        </a:lnSpc>
                        <a:spcBef>
                          <a:spcPts val="765"/>
                        </a:spcBef>
                        <a:buNone/>
                      </a:pPr>
                      <a:r>
                        <a:rPr lang="en-US" sz="1100" b="0" i="0" u="none" strike="noStrike" spc="-10" baseline="0" noProof="0">
                          <a:solidFill>
                            <a:srgbClr val="1E1E1E"/>
                          </a:solidFill>
                          <a:latin typeface="Calibri"/>
                        </a:rPr>
                        <a:t>$20.34B</a:t>
                      </a:r>
                      <a:endParaRPr lang="en-US"/>
                    </a:p>
                  </a:txBody>
                  <a:tcPr marL="0" marR="0" marT="971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422275">
                <a:tc>
                  <a:txBody>
                    <a:bodyPr/>
                    <a:lstStyle/>
                    <a:p>
                      <a:pPr marL="167640">
                        <a:lnSpc>
                          <a:spcPct val="100000"/>
                        </a:lnSpc>
                        <a:spcBef>
                          <a:spcPts val="775"/>
                        </a:spcBef>
                      </a:pPr>
                      <a:r>
                        <a:rPr sz="1200" spc="-20">
                          <a:latin typeface="Calibri"/>
                          <a:cs typeface="Calibri"/>
                        </a:rPr>
                        <a:t>Shares</a:t>
                      </a:r>
                      <a:r>
                        <a:rPr sz="1200" spc="-5">
                          <a:latin typeface="Calibri"/>
                          <a:cs typeface="Calibri"/>
                        </a:rPr>
                        <a:t> </a:t>
                      </a:r>
                      <a:r>
                        <a:rPr sz="1200" spc="-10">
                          <a:latin typeface="Calibri"/>
                          <a:cs typeface="Calibri"/>
                        </a:rPr>
                        <a:t>Outstanding</a:t>
                      </a:r>
                      <a:endParaRPr sz="1200">
                        <a:latin typeface="Calibri"/>
                        <a:cs typeface="Calibri"/>
                      </a:endParaRPr>
                    </a:p>
                  </a:txBody>
                  <a:tcPr marL="0" marR="0" marT="984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lvl="0">
                        <a:lnSpc>
                          <a:spcPct val="100000"/>
                        </a:lnSpc>
                        <a:spcBef>
                          <a:spcPts val="775"/>
                        </a:spcBef>
                        <a:buNone/>
                      </a:pPr>
                      <a:r>
                        <a:rPr lang="en-US" sz="1200" b="0" i="0" u="none" strike="noStrike" spc="-10" noProof="0"/>
                        <a:t>246.7M</a:t>
                      </a:r>
                      <a:endParaRPr lang="en-US"/>
                    </a:p>
                  </a:txBody>
                  <a:tcPr marL="0" marR="0" marT="984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422275">
                <a:tc>
                  <a:txBody>
                    <a:bodyPr/>
                    <a:lstStyle/>
                    <a:p>
                      <a:pPr marL="167640">
                        <a:lnSpc>
                          <a:spcPct val="100000"/>
                        </a:lnSpc>
                        <a:spcBef>
                          <a:spcPts val="760"/>
                        </a:spcBef>
                      </a:pPr>
                      <a:r>
                        <a:rPr sz="1200">
                          <a:latin typeface="Calibri"/>
                          <a:cs typeface="Calibri"/>
                        </a:rPr>
                        <a:t>52</a:t>
                      </a:r>
                      <a:r>
                        <a:rPr sz="1200" spc="-50">
                          <a:latin typeface="Calibri"/>
                          <a:cs typeface="Calibri"/>
                        </a:rPr>
                        <a:t> </a:t>
                      </a:r>
                      <a:r>
                        <a:rPr sz="1200" spc="-10">
                          <a:latin typeface="Calibri"/>
                          <a:cs typeface="Calibri"/>
                        </a:rPr>
                        <a:t>Week</a:t>
                      </a:r>
                      <a:r>
                        <a:rPr sz="1200" spc="-45">
                          <a:latin typeface="Calibri"/>
                          <a:cs typeface="Calibri"/>
                        </a:rPr>
                        <a:t> </a:t>
                      </a:r>
                      <a:r>
                        <a:rPr sz="1200" spc="-10">
                          <a:latin typeface="Calibri"/>
                          <a:cs typeface="Calibri"/>
                        </a:rPr>
                        <a:t>Range</a:t>
                      </a:r>
                      <a:endParaRPr sz="1200">
                        <a:latin typeface="Calibri"/>
                        <a:cs typeface="Calibri"/>
                      </a:endParaRPr>
                    </a:p>
                  </a:txBody>
                  <a:tcPr marL="0" marR="0" marT="965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lvl="0">
                        <a:lnSpc>
                          <a:spcPct val="100000"/>
                        </a:lnSpc>
                        <a:spcBef>
                          <a:spcPts val="760"/>
                        </a:spcBef>
                        <a:buNone/>
                      </a:pPr>
                      <a:r>
                        <a:rPr lang="en-US" sz="1100" b="0" i="0" u="none" strike="noStrike" spc="-10" noProof="0">
                          <a:solidFill>
                            <a:srgbClr val="1E1E1E"/>
                          </a:solidFill>
                        </a:rPr>
                        <a:t>$65.96–$120.02</a:t>
                      </a:r>
                      <a:endParaRPr lang="en-US"/>
                    </a:p>
                  </a:txBody>
                  <a:tcPr marL="0" marR="0" marT="965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r h="422275">
                <a:tc>
                  <a:txBody>
                    <a:bodyPr/>
                    <a:lstStyle/>
                    <a:p>
                      <a:pPr marL="167640">
                        <a:lnSpc>
                          <a:spcPct val="100000"/>
                        </a:lnSpc>
                        <a:spcBef>
                          <a:spcPts val="770"/>
                        </a:spcBef>
                      </a:pPr>
                      <a:r>
                        <a:rPr sz="1200">
                          <a:latin typeface="Calibri"/>
                          <a:cs typeface="Calibri"/>
                        </a:rPr>
                        <a:t>1</a:t>
                      </a:r>
                      <a:r>
                        <a:rPr sz="1200" spc="-30">
                          <a:latin typeface="Calibri"/>
                          <a:cs typeface="Calibri"/>
                        </a:rPr>
                        <a:t> </a:t>
                      </a:r>
                      <a:r>
                        <a:rPr sz="1200" spc="-10">
                          <a:latin typeface="Calibri"/>
                          <a:cs typeface="Calibri"/>
                        </a:rPr>
                        <a:t>Year</a:t>
                      </a:r>
                      <a:r>
                        <a:rPr sz="1200" spc="-25">
                          <a:latin typeface="Calibri"/>
                          <a:cs typeface="Calibri"/>
                        </a:rPr>
                        <a:t> </a:t>
                      </a:r>
                      <a:r>
                        <a:rPr sz="1200" spc="-10">
                          <a:latin typeface="Calibri"/>
                          <a:cs typeface="Calibri"/>
                        </a:rPr>
                        <a:t>Return</a:t>
                      </a:r>
                      <a:endParaRPr sz="1200">
                        <a:latin typeface="Calibri"/>
                        <a:cs typeface="Calibri"/>
                      </a:endParaRPr>
                    </a:p>
                  </a:txBody>
                  <a:tcPr marL="0" marR="0" marT="977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lvl="0">
                        <a:lnSpc>
                          <a:spcPct val="100000"/>
                        </a:lnSpc>
                        <a:spcBef>
                          <a:spcPts val="770"/>
                        </a:spcBef>
                        <a:buNone/>
                      </a:pPr>
                      <a:r>
                        <a:rPr lang="en-US" sz="1200" b="0" i="0" u="none" strike="noStrike" spc="-50" noProof="0"/>
                        <a:t>‑19.4%</a:t>
                      </a:r>
                      <a:endParaRPr lang="en-US"/>
                    </a:p>
                  </a:txBody>
                  <a:tcPr marL="0" marR="0" marT="977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r h="422275">
                <a:tc>
                  <a:txBody>
                    <a:bodyPr/>
                    <a:lstStyle/>
                    <a:p>
                      <a:pPr marL="167640">
                        <a:lnSpc>
                          <a:spcPct val="100000"/>
                        </a:lnSpc>
                        <a:spcBef>
                          <a:spcPts val="755"/>
                        </a:spcBef>
                      </a:pPr>
                      <a:r>
                        <a:rPr sz="1200" spc="-10">
                          <a:latin typeface="Calibri"/>
                          <a:cs typeface="Calibri"/>
                        </a:rPr>
                        <a:t>YTD</a:t>
                      </a:r>
                      <a:r>
                        <a:rPr sz="1200" spc="-45">
                          <a:latin typeface="Calibri"/>
                          <a:cs typeface="Calibri"/>
                        </a:rPr>
                        <a:t> </a:t>
                      </a:r>
                      <a:r>
                        <a:rPr sz="1200" spc="-10">
                          <a:latin typeface="Calibri"/>
                          <a:cs typeface="Calibri"/>
                        </a:rPr>
                        <a:t>Return</a:t>
                      </a:r>
                      <a:endParaRPr sz="1200">
                        <a:latin typeface="Calibri"/>
                        <a:cs typeface="Calibri"/>
                      </a:endParaRP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55"/>
                        </a:spcBef>
                      </a:pPr>
                      <a:r>
                        <a:rPr lang="en-US" sz="1200" spc="-10">
                          <a:latin typeface="Calibri"/>
                          <a:cs typeface="Calibri"/>
                        </a:rPr>
                        <a:t>-26%</a:t>
                      </a: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5"/>
                  </a:ext>
                </a:extLst>
              </a:tr>
              <a:tr h="422275">
                <a:tc>
                  <a:txBody>
                    <a:bodyPr/>
                    <a:lstStyle/>
                    <a:p>
                      <a:pPr marL="167640">
                        <a:lnSpc>
                          <a:spcPct val="100000"/>
                        </a:lnSpc>
                        <a:spcBef>
                          <a:spcPts val="765"/>
                        </a:spcBef>
                      </a:pPr>
                      <a:r>
                        <a:rPr lang="en-US" sz="1200" spc="-20">
                          <a:latin typeface="Calibri"/>
                          <a:cs typeface="Calibri"/>
                        </a:rPr>
                        <a:t>Beta (5-yr monthly)</a:t>
                      </a:r>
                      <a:endParaRPr lang="en-US" sz="1200">
                        <a:latin typeface="Calibri"/>
                        <a:cs typeface="Calibri"/>
                      </a:endParaRPr>
                    </a:p>
                  </a:txBody>
                  <a:tcPr marL="0" marR="0" marT="971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65"/>
                        </a:spcBef>
                      </a:pPr>
                      <a:r>
                        <a:rPr lang="en-US" sz="1200" spc="-20">
                          <a:latin typeface="Calibri"/>
                          <a:cs typeface="Calibri"/>
                        </a:rPr>
                        <a:t>0.94</a:t>
                      </a:r>
                    </a:p>
                  </a:txBody>
                  <a:tcPr marL="0" marR="0" marT="971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r h="422275">
                <a:tc>
                  <a:txBody>
                    <a:bodyPr/>
                    <a:lstStyle/>
                    <a:p>
                      <a:pPr marL="167640">
                        <a:lnSpc>
                          <a:spcPct val="100000"/>
                        </a:lnSpc>
                        <a:spcBef>
                          <a:spcPts val="775"/>
                        </a:spcBef>
                      </a:pPr>
                      <a:r>
                        <a:rPr lang="en-US" sz="1200" spc="-25">
                          <a:latin typeface="Calibri"/>
                          <a:cs typeface="Calibri"/>
                        </a:rPr>
                        <a:t>EPS (GAAP)</a:t>
                      </a:r>
                      <a:endParaRPr lang="en-US" sz="1200">
                        <a:latin typeface="Calibri"/>
                        <a:cs typeface="Calibri"/>
                      </a:endParaRPr>
                    </a:p>
                  </a:txBody>
                  <a:tcPr marL="0" marR="0" marT="984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75"/>
                        </a:spcBef>
                      </a:pPr>
                      <a:r>
                        <a:rPr lang="en-US" sz="1200" spc="-10">
                          <a:latin typeface="Calibri"/>
                          <a:cs typeface="Calibri"/>
                        </a:rPr>
                        <a:t>$6.16</a:t>
                      </a:r>
                    </a:p>
                  </a:txBody>
                  <a:tcPr marL="0" marR="0" marT="984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7"/>
                  </a:ext>
                </a:extLst>
              </a:tr>
              <a:tr h="422275">
                <a:tc>
                  <a:txBody>
                    <a:bodyPr/>
                    <a:lstStyle/>
                    <a:p>
                      <a:pPr marL="167640">
                        <a:lnSpc>
                          <a:spcPct val="100000"/>
                        </a:lnSpc>
                        <a:spcBef>
                          <a:spcPts val="760"/>
                        </a:spcBef>
                      </a:pPr>
                      <a:r>
                        <a:rPr sz="1200" spc="-10">
                          <a:latin typeface="Calibri"/>
                          <a:cs typeface="Calibri"/>
                        </a:rPr>
                        <a:t>Dividend</a:t>
                      </a:r>
                      <a:r>
                        <a:rPr sz="1200" spc="-60">
                          <a:latin typeface="Calibri"/>
                          <a:cs typeface="Calibri"/>
                        </a:rPr>
                        <a:t> </a:t>
                      </a:r>
                      <a:r>
                        <a:rPr sz="1200" spc="-10">
                          <a:latin typeface="Calibri"/>
                          <a:cs typeface="Calibri"/>
                        </a:rPr>
                        <a:t>Yield</a:t>
                      </a:r>
                      <a:endParaRPr sz="1200">
                        <a:latin typeface="Calibri"/>
                        <a:cs typeface="Calibri"/>
                      </a:endParaRPr>
                    </a:p>
                  </a:txBody>
                  <a:tcPr marL="0" marR="0" marT="965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60"/>
                        </a:spcBef>
                      </a:pPr>
                      <a:r>
                        <a:rPr sz="1200" spc="-20">
                          <a:latin typeface="Calibri"/>
                          <a:cs typeface="Calibri"/>
                        </a:rPr>
                        <a:t>2.48%</a:t>
                      </a:r>
                      <a:endParaRPr sz="1200">
                        <a:latin typeface="Calibri"/>
                        <a:cs typeface="Calibri"/>
                      </a:endParaRPr>
                    </a:p>
                  </a:txBody>
                  <a:tcPr marL="0" marR="0" marT="965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8"/>
                  </a:ext>
                </a:extLst>
              </a:tr>
              <a:tr h="422275">
                <a:tc gridSpan="2">
                  <a:txBody>
                    <a:bodyPr/>
                    <a:lstStyle/>
                    <a:p>
                      <a:pPr marL="1132205">
                        <a:lnSpc>
                          <a:spcPct val="100000"/>
                        </a:lnSpc>
                        <a:spcBef>
                          <a:spcPts val="770"/>
                        </a:spcBef>
                      </a:pPr>
                      <a:r>
                        <a:rPr sz="1200" b="1" spc="-20">
                          <a:solidFill>
                            <a:srgbClr val="FFFFFF"/>
                          </a:solidFill>
                          <a:latin typeface="Calibri"/>
                          <a:cs typeface="Calibri"/>
                        </a:rPr>
                        <a:t>Financial</a:t>
                      </a:r>
                      <a:r>
                        <a:rPr sz="1200" b="1" spc="-15">
                          <a:solidFill>
                            <a:srgbClr val="FFFFFF"/>
                          </a:solidFill>
                          <a:latin typeface="Calibri"/>
                          <a:cs typeface="Calibri"/>
                        </a:rPr>
                        <a:t> </a:t>
                      </a:r>
                      <a:r>
                        <a:rPr sz="1200" b="1" spc="-10">
                          <a:solidFill>
                            <a:srgbClr val="FFFFFF"/>
                          </a:solidFill>
                          <a:latin typeface="Calibri"/>
                          <a:cs typeface="Calibri"/>
                        </a:rPr>
                        <a:t>Data</a:t>
                      </a:r>
                      <a:r>
                        <a:rPr sz="1200" b="1" spc="-25">
                          <a:solidFill>
                            <a:srgbClr val="FFFFFF"/>
                          </a:solidFill>
                          <a:latin typeface="Calibri"/>
                          <a:cs typeface="Calibri"/>
                        </a:rPr>
                        <a:t> </a:t>
                      </a:r>
                      <a:r>
                        <a:rPr sz="1200" b="1" spc="-10">
                          <a:solidFill>
                            <a:srgbClr val="FFFFFF"/>
                          </a:solidFill>
                          <a:latin typeface="Calibri"/>
                          <a:cs typeface="Calibri"/>
                        </a:rPr>
                        <a:t>(FY23)</a:t>
                      </a:r>
                      <a:endParaRPr sz="1200">
                        <a:latin typeface="Calibri"/>
                        <a:cs typeface="Calibri"/>
                      </a:endParaRPr>
                    </a:p>
                  </a:txBody>
                  <a:tcPr marL="0" marR="0" marT="977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00000"/>
                    </a:solidFill>
                  </a:tcPr>
                </a:tc>
                <a:tc hMerge="1">
                  <a:txBody>
                    <a:bodyPr/>
                    <a:lstStyle/>
                    <a:p>
                      <a:endParaRPr/>
                    </a:p>
                  </a:txBody>
                  <a:tcPr marL="0" marR="0" marT="0" marB="0"/>
                </a:tc>
                <a:extLst>
                  <a:ext uri="{0D108BD9-81ED-4DB2-BD59-A6C34878D82A}">
                    <a16:rowId xmlns:a16="http://schemas.microsoft.com/office/drawing/2014/main" val="10009"/>
                  </a:ext>
                </a:extLst>
              </a:tr>
              <a:tr h="422275">
                <a:tc>
                  <a:txBody>
                    <a:bodyPr/>
                    <a:lstStyle/>
                    <a:p>
                      <a:pPr marL="167640">
                        <a:lnSpc>
                          <a:spcPct val="100000"/>
                        </a:lnSpc>
                        <a:spcBef>
                          <a:spcPts val="755"/>
                        </a:spcBef>
                      </a:pPr>
                      <a:r>
                        <a:rPr sz="1200" spc="-10">
                          <a:latin typeface="Calibri"/>
                          <a:cs typeface="Calibri"/>
                        </a:rPr>
                        <a:t>Revenue</a:t>
                      </a:r>
                      <a:endParaRPr sz="1200">
                        <a:latin typeface="Calibri"/>
                        <a:cs typeface="Calibri"/>
                      </a:endParaRP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55"/>
                        </a:spcBef>
                      </a:pPr>
                      <a:r>
                        <a:rPr lang="en-US" sz="1200" spc="-10">
                          <a:latin typeface="Calibri"/>
                          <a:cs typeface="Calibri"/>
                        </a:rPr>
                        <a:t>$10.1B</a:t>
                      </a:r>
                      <a:endParaRPr lang="en-US" sz="1200">
                        <a:latin typeface="Calibri"/>
                        <a:cs typeface="Calibri"/>
                      </a:endParaRP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0"/>
                  </a:ext>
                </a:extLst>
              </a:tr>
              <a:tr h="422275">
                <a:tc>
                  <a:txBody>
                    <a:bodyPr/>
                    <a:lstStyle/>
                    <a:p>
                      <a:pPr marL="167640">
                        <a:lnSpc>
                          <a:spcPct val="100000"/>
                        </a:lnSpc>
                        <a:spcBef>
                          <a:spcPts val="765"/>
                        </a:spcBef>
                      </a:pPr>
                      <a:r>
                        <a:rPr sz="1200">
                          <a:latin typeface="Calibri"/>
                          <a:cs typeface="Calibri"/>
                        </a:rPr>
                        <a:t>Rev</a:t>
                      </a:r>
                      <a:r>
                        <a:rPr sz="1200" spc="-30">
                          <a:latin typeface="Calibri"/>
                          <a:cs typeface="Calibri"/>
                        </a:rPr>
                        <a:t> </a:t>
                      </a:r>
                      <a:r>
                        <a:rPr sz="1200" spc="-20">
                          <a:latin typeface="Calibri"/>
                          <a:cs typeface="Calibri"/>
                        </a:rPr>
                        <a:t>Growth</a:t>
                      </a:r>
                      <a:r>
                        <a:rPr sz="1200" spc="-35">
                          <a:latin typeface="Calibri"/>
                          <a:cs typeface="Calibri"/>
                        </a:rPr>
                        <a:t> </a:t>
                      </a:r>
                      <a:r>
                        <a:rPr sz="1200" spc="-20">
                          <a:latin typeface="Calibri"/>
                          <a:cs typeface="Calibri"/>
                        </a:rPr>
                        <a:t>(YoY)</a:t>
                      </a:r>
                      <a:endParaRPr sz="1200">
                        <a:latin typeface="Calibri"/>
                        <a:cs typeface="Calibri"/>
                      </a:endParaRPr>
                    </a:p>
                  </a:txBody>
                  <a:tcPr marL="0" marR="0" marT="971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65"/>
                        </a:spcBef>
                      </a:pPr>
                      <a:r>
                        <a:rPr lang="en-US" sz="1200" spc="-10">
                          <a:latin typeface="Calibri"/>
                          <a:cs typeface="Calibri"/>
                        </a:rPr>
                        <a:t>4.7%</a:t>
                      </a:r>
                      <a:endParaRPr lang="en-US" sz="1200">
                        <a:latin typeface="Calibri"/>
                        <a:cs typeface="Calibri"/>
                      </a:endParaRPr>
                    </a:p>
                  </a:txBody>
                  <a:tcPr marL="0" marR="0" marT="971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1"/>
                  </a:ext>
                </a:extLst>
              </a:tr>
              <a:tr h="422275">
                <a:tc>
                  <a:txBody>
                    <a:bodyPr/>
                    <a:lstStyle/>
                    <a:p>
                      <a:pPr marL="167640">
                        <a:lnSpc>
                          <a:spcPct val="100000"/>
                        </a:lnSpc>
                        <a:spcBef>
                          <a:spcPts val="775"/>
                        </a:spcBef>
                      </a:pPr>
                      <a:r>
                        <a:rPr sz="1200" spc="-20">
                          <a:latin typeface="Calibri"/>
                          <a:cs typeface="Calibri"/>
                        </a:rPr>
                        <a:t>Operating</a:t>
                      </a:r>
                      <a:r>
                        <a:rPr sz="1200" spc="10">
                          <a:latin typeface="Calibri"/>
                          <a:cs typeface="Calibri"/>
                        </a:rPr>
                        <a:t> </a:t>
                      </a:r>
                      <a:r>
                        <a:rPr sz="1200" spc="-10">
                          <a:latin typeface="Calibri"/>
                          <a:cs typeface="Calibri"/>
                        </a:rPr>
                        <a:t>Income</a:t>
                      </a:r>
                      <a:endParaRPr sz="1200">
                        <a:latin typeface="Calibri"/>
                        <a:cs typeface="Calibri"/>
                      </a:endParaRPr>
                    </a:p>
                  </a:txBody>
                  <a:tcPr marL="0" marR="0" marT="98425" marB="0">
                    <a:lnL w="19050">
                      <a:solidFill>
                        <a:srgbClr val="000000"/>
                      </a:solidFill>
                      <a:prstDash val="soli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167640">
                        <a:lnSpc>
                          <a:spcPct val="100000"/>
                        </a:lnSpc>
                        <a:spcBef>
                          <a:spcPts val="775"/>
                        </a:spcBef>
                      </a:pPr>
                      <a:r>
                        <a:rPr lang="en-US" sz="1200" spc="-10">
                          <a:latin typeface="Calibri"/>
                          <a:cs typeface="Calibri"/>
                        </a:rPr>
                        <a:t>$2.3B</a:t>
                      </a:r>
                      <a:endParaRPr lang="en-US" sz="1200">
                        <a:latin typeface="Calibri"/>
                        <a:cs typeface="Calibri"/>
                      </a:endParaRPr>
                    </a:p>
                  </a:txBody>
                  <a:tcPr marL="0" marR="0" marT="98425" marB="0">
                    <a:lnL w="19050">
                      <a:solidFill>
                        <a:srgbClr val="000000"/>
                      </a:solidFill>
                      <a:prstDash val="soli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422275">
                <a:tc>
                  <a:txBody>
                    <a:bodyPr/>
                    <a:lstStyle/>
                    <a:p>
                      <a:pPr marL="167640" lvl="0">
                        <a:lnSpc>
                          <a:spcPct val="100000"/>
                        </a:lnSpc>
                        <a:spcBef>
                          <a:spcPts val="775"/>
                        </a:spcBef>
                        <a:buNone/>
                      </a:pPr>
                      <a:r>
                        <a:rPr lang="en-US" sz="1200" spc="-10">
                          <a:latin typeface="Calibri"/>
                          <a:cs typeface="Calibri"/>
                        </a:rPr>
                        <a:t>Operating Margin</a:t>
                      </a:r>
                      <a:endParaRPr sz="1200" spc="-10">
                        <a:latin typeface="Calibri"/>
                        <a:cs typeface="Calibri"/>
                      </a:endParaRPr>
                    </a:p>
                  </a:txBody>
                  <a:tcPr marL="0" marR="0" marT="98425" marB="0">
                    <a:lnL w="19050">
                      <a:solidFill>
                        <a:srgbClr val="000000"/>
                      </a:solidFill>
                    </a:lnL>
                    <a:lnR w="19050">
                      <a:solidFill>
                        <a:srgbClr val="000000"/>
                      </a:solidFill>
                    </a:lnR>
                    <a:lnT w="19050">
                      <a:solidFill>
                        <a:srgbClr val="000000"/>
                      </a:solidFill>
                    </a:lnT>
                    <a:lnB w="19050">
                      <a:solidFill>
                        <a:srgbClr val="000000"/>
                      </a:solidFill>
                    </a:lnB>
                  </a:tcPr>
                </a:tc>
                <a:tc>
                  <a:txBody>
                    <a:bodyPr/>
                    <a:lstStyle/>
                    <a:p>
                      <a:pPr marL="167640" lvl="0">
                        <a:lnSpc>
                          <a:spcPct val="100000"/>
                        </a:lnSpc>
                        <a:spcBef>
                          <a:spcPts val="775"/>
                        </a:spcBef>
                        <a:buNone/>
                      </a:pPr>
                      <a:r>
                        <a:rPr lang="en-US" sz="1200" spc="-10">
                          <a:latin typeface="Calibri"/>
                          <a:cs typeface="Calibri"/>
                        </a:rPr>
                        <a:t>23.1%</a:t>
                      </a:r>
                    </a:p>
                  </a:txBody>
                  <a:tcPr marL="0" marR="0" marT="98425" marB="0">
                    <a:lnL w="19050">
                      <a:solidFill>
                        <a:srgbClr val="000000"/>
                      </a:solidFill>
                    </a:lnL>
                    <a:lnR w="19050">
                      <a:solidFill>
                        <a:srgbClr val="000000"/>
                      </a:solidFill>
                    </a:lnR>
                    <a:lnT w="19050">
                      <a:solidFill>
                        <a:srgbClr val="000000"/>
                      </a:solidFill>
                    </a:lnT>
                    <a:lnB w="19050">
                      <a:solidFill>
                        <a:srgbClr val="000000"/>
                      </a:solidFill>
                    </a:lnB>
                  </a:tcPr>
                </a:tc>
                <a:extLst>
                  <a:ext uri="{0D108BD9-81ED-4DB2-BD59-A6C34878D82A}">
                    <a16:rowId xmlns:a16="http://schemas.microsoft.com/office/drawing/2014/main" val="2758560983"/>
                  </a:ext>
                </a:extLst>
              </a:tr>
            </a:tbl>
          </a:graphicData>
        </a:graphic>
      </p:graphicFrame>
      <p:sp>
        <p:nvSpPr>
          <p:cNvPr id="5" name="object 5"/>
          <p:cNvSpPr txBox="1"/>
          <p:nvPr/>
        </p:nvSpPr>
        <p:spPr>
          <a:xfrm>
            <a:off x="494326" y="1568703"/>
            <a:ext cx="5313680" cy="3031792"/>
          </a:xfrm>
          <a:prstGeom prst="rect">
            <a:avLst/>
          </a:prstGeom>
        </p:spPr>
        <p:txBody>
          <a:bodyPr vert="horz" wrap="square" lIns="0" tIns="10795" rIns="0" bIns="0" rtlCol="0" anchor="t">
            <a:spAutoFit/>
          </a:bodyPr>
          <a:lstStyle/>
          <a:p>
            <a:pPr marL="317500" marR="5080" indent="-304800">
              <a:lnSpc>
                <a:spcPct val="100699"/>
              </a:lnSpc>
              <a:spcBef>
                <a:spcPts val="85"/>
              </a:spcBef>
              <a:buFont typeface="Arial"/>
              <a:buChar char="•"/>
              <a:tabLst>
                <a:tab pos="317500" algn="l"/>
              </a:tabLst>
            </a:pPr>
            <a:r>
              <a:rPr lang="en-US" sz="1900" spc="-20">
                <a:latin typeface="Calibri"/>
                <a:cs typeface="Calibri"/>
              </a:rPr>
              <a:t>Global Payments Inc. Is a leading worldwide payments-technology company, providing software-driven commerce solutions to millions of businesses for over 50 years.</a:t>
            </a:r>
            <a:endParaRPr lang="en-US" sz="1900" spc="-20">
              <a:solidFill>
                <a:srgbClr val="000000"/>
              </a:solidFill>
              <a:latin typeface="Calibri"/>
              <a:ea typeface="Calibri"/>
              <a:cs typeface="Calibri"/>
            </a:endParaRPr>
          </a:p>
          <a:p>
            <a:pPr marL="317500" marR="5080" indent="-304800">
              <a:lnSpc>
                <a:spcPct val="100699"/>
              </a:lnSpc>
              <a:spcBef>
                <a:spcPts val="85"/>
              </a:spcBef>
              <a:buFont typeface="Arial"/>
              <a:buChar char="•"/>
              <a:tabLst>
                <a:tab pos="317500" algn="l"/>
              </a:tabLst>
            </a:pPr>
            <a:r>
              <a:rPr lang="en-US" sz="1900" spc="-20">
                <a:latin typeface="Calibri"/>
                <a:cs typeface="Calibri"/>
              </a:rPr>
              <a:t>$3.7T worth of annual payment volume processed</a:t>
            </a:r>
          </a:p>
          <a:p>
            <a:pPr marL="317500" marR="5080" indent="-304800">
              <a:lnSpc>
                <a:spcPct val="100699"/>
              </a:lnSpc>
              <a:spcBef>
                <a:spcPts val="85"/>
              </a:spcBef>
              <a:buFont typeface="Arial"/>
              <a:buChar char="•"/>
              <a:tabLst>
                <a:tab pos="317500" algn="l"/>
              </a:tabLst>
            </a:pPr>
            <a:r>
              <a:rPr lang="en-US" sz="1900" spc="-20">
                <a:latin typeface="Calibri"/>
                <a:cs typeface="Calibri"/>
              </a:rPr>
              <a:t>94 B transactions enabled each year</a:t>
            </a:r>
          </a:p>
          <a:p>
            <a:pPr marL="317500" marR="5080" indent="-304800">
              <a:lnSpc>
                <a:spcPct val="100699"/>
              </a:lnSpc>
              <a:spcBef>
                <a:spcPts val="85"/>
              </a:spcBef>
              <a:buFont typeface="Arial"/>
              <a:buChar char="•"/>
              <a:tabLst>
                <a:tab pos="317500" algn="l"/>
              </a:tabLst>
            </a:pPr>
            <a:r>
              <a:rPr lang="en-US" sz="1900" spc="-20">
                <a:latin typeface="Calibri"/>
                <a:cs typeface="Calibri"/>
              </a:rPr>
              <a:t>6 M+ merchant and partner locations served </a:t>
            </a:r>
            <a:endParaRPr lang="en-US"/>
          </a:p>
          <a:p>
            <a:pPr marL="317500" marR="5080" indent="-304800">
              <a:lnSpc>
                <a:spcPct val="100699"/>
              </a:lnSpc>
              <a:spcBef>
                <a:spcPts val="85"/>
              </a:spcBef>
              <a:buFont typeface="Arial"/>
              <a:buChar char="•"/>
              <a:tabLst>
                <a:tab pos="317500" algn="l"/>
              </a:tabLst>
            </a:pPr>
            <a:r>
              <a:rPr lang="en-US" sz="1900" spc="-20">
                <a:latin typeface="Calibri"/>
                <a:cs typeface="Calibri"/>
              </a:rPr>
              <a:t>Presence in 175+ countries / 100+ markets </a:t>
            </a:r>
            <a:endParaRPr lang="en-US"/>
          </a:p>
          <a:p>
            <a:pPr marL="317500" marR="5080" indent="-304800">
              <a:lnSpc>
                <a:spcPct val="100699"/>
              </a:lnSpc>
              <a:spcBef>
                <a:spcPts val="85"/>
              </a:spcBef>
              <a:buFont typeface="Arial"/>
              <a:buChar char="•"/>
              <a:tabLst>
                <a:tab pos="317500" algn="l"/>
              </a:tabLst>
            </a:pPr>
            <a:r>
              <a:rPr lang="en-US" sz="1900" spc="-20">
                <a:latin typeface="Calibri"/>
                <a:cs typeface="Calibri"/>
              </a:rPr>
              <a:t>Approximately 27 K employees worldwide</a:t>
            </a:r>
            <a:endParaRPr lang="en-US"/>
          </a:p>
          <a:p>
            <a:pPr marL="317500" marR="5080" indent="-304800">
              <a:lnSpc>
                <a:spcPct val="100699"/>
              </a:lnSpc>
              <a:spcBef>
                <a:spcPts val="85"/>
              </a:spcBef>
              <a:buFont typeface="Arial"/>
              <a:buChar char="•"/>
              <a:tabLst>
                <a:tab pos="317500" algn="l"/>
              </a:tabLst>
            </a:pPr>
            <a:endParaRPr lang="en-US" sz="1900" spc="-20">
              <a:latin typeface="Calibri"/>
              <a:cs typeface="Calibri"/>
            </a:endParaRPr>
          </a:p>
        </p:txBody>
      </p:sp>
      <p:pic>
        <p:nvPicPr>
          <p:cNvPr id="9" name="Graphic 8" descr="Global Payments Introduces New Brand Identity :: Global Payments Inc. (GPN)">
            <a:extLst>
              <a:ext uri="{FF2B5EF4-FFF2-40B4-BE49-F238E27FC236}">
                <a16:creationId xmlns:a16="http://schemas.microsoft.com/office/drawing/2014/main" id="{5F3EE088-5045-91C6-B113-26F2E004B0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42950" y="457361"/>
            <a:ext cx="2743200" cy="420624"/>
          </a:xfrm>
          <a:prstGeom prst="rect">
            <a:avLst/>
          </a:prstGeom>
        </p:spPr>
      </p:pic>
      <p:pic>
        <p:nvPicPr>
          <p:cNvPr id="10" name="Picture 9" descr="Global Payments office photos">
            <a:extLst>
              <a:ext uri="{FF2B5EF4-FFF2-40B4-BE49-F238E27FC236}">
                <a16:creationId xmlns:a16="http://schemas.microsoft.com/office/drawing/2014/main" id="{71CAA463-6020-8762-9F5D-F9E89049B417}"/>
              </a:ext>
            </a:extLst>
          </p:cNvPr>
          <p:cNvPicPr>
            <a:picLocks noChangeAspect="1"/>
          </p:cNvPicPr>
          <p:nvPr/>
        </p:nvPicPr>
        <p:blipFill>
          <a:blip r:embed="rId4"/>
          <a:stretch>
            <a:fillRect/>
          </a:stretch>
        </p:blipFill>
        <p:spPr>
          <a:xfrm>
            <a:off x="495130" y="4224056"/>
            <a:ext cx="4116510" cy="265684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0"/>
              <a:t>Business</a:t>
            </a:r>
            <a:r>
              <a:rPr spc="-250"/>
              <a:t> </a:t>
            </a:r>
            <a:r>
              <a:rPr spc="-10"/>
              <a:t>Analysis</a:t>
            </a:r>
          </a:p>
        </p:txBody>
      </p:sp>
      <p:sp>
        <p:nvSpPr>
          <p:cNvPr id="5" name="object 5"/>
          <p:cNvSpPr txBox="1"/>
          <p:nvPr/>
        </p:nvSpPr>
        <p:spPr>
          <a:xfrm>
            <a:off x="485391" y="1480311"/>
            <a:ext cx="8875395" cy="3444341"/>
          </a:xfrm>
          <a:prstGeom prst="rect">
            <a:avLst/>
          </a:prstGeom>
        </p:spPr>
        <p:txBody>
          <a:bodyPr vert="horz" wrap="square" lIns="0" tIns="66040" rIns="0" bIns="0" rtlCol="0" anchor="t">
            <a:spAutoFit/>
          </a:bodyPr>
          <a:lstStyle/>
          <a:p>
            <a:pPr marL="258445" marR="260350" indent="-243840">
              <a:lnSpc>
                <a:spcPct val="81600"/>
              </a:lnSpc>
              <a:spcBef>
                <a:spcPts val="520"/>
              </a:spcBef>
              <a:buFont typeface="Arial"/>
              <a:buChar char="•"/>
              <a:tabLst>
                <a:tab pos="259079" algn="l"/>
              </a:tabLst>
            </a:pPr>
            <a:r>
              <a:rPr lang="en-US" sz="1900" spc="-10">
                <a:latin typeface="Calibri"/>
                <a:cs typeface="Calibri"/>
              </a:rPr>
              <a:t>Post the divestiture of </a:t>
            </a:r>
            <a:r>
              <a:rPr lang="en-US" sz="1900" b="1" spc="-10">
                <a:latin typeface="Calibri"/>
                <a:cs typeface="Calibri"/>
              </a:rPr>
              <a:t>Issuer Solutions </a:t>
            </a:r>
            <a:r>
              <a:rPr lang="en-US" sz="1900" spc="-10">
                <a:latin typeface="Calibri"/>
                <a:cs typeface="Calibri"/>
              </a:rPr>
              <a:t>as part of the Worldpay acquisition, GPN will be operating mainly through its </a:t>
            </a:r>
            <a:r>
              <a:rPr lang="en-US" sz="1900" b="1" spc="-10">
                <a:latin typeface="Calibri"/>
                <a:cs typeface="Calibri"/>
              </a:rPr>
              <a:t>Merchant Solutions </a:t>
            </a:r>
            <a:r>
              <a:rPr lang="en-US" sz="1900" spc="-10">
                <a:latin typeface="Calibri"/>
                <a:cs typeface="Calibri"/>
              </a:rPr>
              <a:t>segment (SaaS POS, value-added software) as well as a small bucket accounting for miscellaneous services.</a:t>
            </a:r>
            <a:endParaRPr lang="en-US" sz="1900" spc="-10">
              <a:solidFill>
                <a:srgbClr val="000000"/>
              </a:solidFill>
              <a:latin typeface="Calibri"/>
              <a:ea typeface="Calibri"/>
              <a:cs typeface="Calibri"/>
            </a:endParaRPr>
          </a:p>
          <a:p>
            <a:pPr marL="258445" marR="260350" indent="-243840">
              <a:lnSpc>
                <a:spcPct val="81600"/>
              </a:lnSpc>
              <a:spcBef>
                <a:spcPts val="520"/>
              </a:spcBef>
              <a:buFont typeface="Arial"/>
              <a:buChar char="•"/>
              <a:tabLst>
                <a:tab pos="259079" algn="l"/>
              </a:tabLst>
            </a:pPr>
            <a:r>
              <a:rPr lang="en-US" sz="1900" spc="-10">
                <a:solidFill>
                  <a:srgbClr val="000000"/>
                </a:solidFill>
                <a:latin typeface="Calibri"/>
                <a:ea typeface="Calibri"/>
                <a:cs typeface="Calibri"/>
              </a:rPr>
              <a:t>Merchant Solutions generates ≈ $7.7 B revenue and ~$2.6 B operating income which constitutes roughly three-quarters of consolidated profit.</a:t>
            </a:r>
          </a:p>
          <a:p>
            <a:pPr marL="258445" marR="260350" indent="-243840">
              <a:lnSpc>
                <a:spcPct val="81600"/>
              </a:lnSpc>
              <a:spcBef>
                <a:spcPts val="520"/>
              </a:spcBef>
              <a:buFont typeface="Arial"/>
              <a:buChar char="•"/>
              <a:tabLst>
                <a:tab pos="259079" algn="l"/>
              </a:tabLst>
            </a:pPr>
            <a:r>
              <a:rPr lang="en-US" sz="1900" spc="-10">
                <a:solidFill>
                  <a:srgbClr val="000000"/>
                </a:solidFill>
                <a:latin typeface="Calibri"/>
                <a:ea typeface="Calibri"/>
                <a:cs typeface="Calibri"/>
              </a:rPr>
              <a:t>Long-term moat backed by 50-year track record underpinning extensive bank and merchant ties spanning 170+ countries, processing 94B transactions at a volume of $3.7T annually.</a:t>
            </a:r>
          </a:p>
          <a:p>
            <a:pPr marL="258445" marR="260350" indent="-243840">
              <a:lnSpc>
                <a:spcPct val="81600"/>
              </a:lnSpc>
              <a:spcBef>
                <a:spcPts val="520"/>
              </a:spcBef>
              <a:buFont typeface="Arial"/>
              <a:buChar char="•"/>
              <a:tabLst>
                <a:tab pos="259079" algn="l"/>
              </a:tabLst>
            </a:pPr>
            <a:r>
              <a:rPr lang="en-US" sz="1900" spc="-10">
                <a:solidFill>
                  <a:srgbClr val="000000"/>
                </a:solidFill>
                <a:latin typeface="Calibri"/>
                <a:ea typeface="Calibri"/>
                <a:cs typeface="Calibri"/>
              </a:rPr>
              <a:t>Post‑Worldpay integration, the company ranks among the top three global acquirers by transaction count and cross‑border reach.</a:t>
            </a:r>
          </a:p>
          <a:p>
            <a:pPr marL="258445" marR="260350" indent="-243840">
              <a:lnSpc>
                <a:spcPct val="81600"/>
              </a:lnSpc>
              <a:spcBef>
                <a:spcPts val="520"/>
              </a:spcBef>
              <a:buFont typeface="Arial"/>
              <a:buChar char="•"/>
              <a:tabLst>
                <a:tab pos="259079" algn="l"/>
              </a:tabLst>
            </a:pPr>
            <a:r>
              <a:rPr lang="en-US" sz="1900" spc="-10">
                <a:solidFill>
                  <a:srgbClr val="000000"/>
                </a:solidFill>
                <a:latin typeface="Calibri"/>
                <a:ea typeface="Calibri"/>
                <a:cs typeface="Calibri"/>
              </a:rPr>
              <a:t>Divestiture cash is funding a cloud‑native platform that unifies routing, fraud analytics and POS software, positioning GPN for higher‑margin software upsell and faster time‑to‑market ($600M cost-save run-rate).</a:t>
            </a:r>
          </a:p>
        </p:txBody>
      </p:sp>
      <p:pic>
        <p:nvPicPr>
          <p:cNvPr id="8" name="Graphic 7" descr="Global Payments Introduces New Brand Identity :: Global Payments Inc. (GPN)">
            <a:extLst>
              <a:ext uri="{FF2B5EF4-FFF2-40B4-BE49-F238E27FC236}">
                <a16:creationId xmlns:a16="http://schemas.microsoft.com/office/drawing/2014/main" id="{A8AD79AF-14A7-A5FC-D2E9-4E65260234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42950" y="457361"/>
            <a:ext cx="2743200" cy="420624"/>
          </a:xfrm>
          <a:prstGeom prst="rect">
            <a:avLst/>
          </a:prstGeom>
        </p:spPr>
      </p:pic>
      <p:pic>
        <p:nvPicPr>
          <p:cNvPr id="9" name="Picture 8">
            <a:extLst>
              <a:ext uri="{FF2B5EF4-FFF2-40B4-BE49-F238E27FC236}">
                <a16:creationId xmlns:a16="http://schemas.microsoft.com/office/drawing/2014/main" id="{E298969D-6E0A-1574-2635-CF5BEF817D49}"/>
              </a:ext>
            </a:extLst>
          </p:cNvPr>
          <p:cNvPicPr>
            <a:picLocks noChangeAspect="1"/>
          </p:cNvPicPr>
          <p:nvPr/>
        </p:nvPicPr>
        <p:blipFill>
          <a:blip r:embed="rId4"/>
          <a:stretch>
            <a:fillRect/>
          </a:stretch>
        </p:blipFill>
        <p:spPr>
          <a:xfrm>
            <a:off x="3098212" y="5019821"/>
            <a:ext cx="6959349" cy="275457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0"/>
              <a:t>Financial</a:t>
            </a:r>
            <a:r>
              <a:rPr spc="-229"/>
              <a:t> </a:t>
            </a:r>
            <a:r>
              <a:rPr spc="-10"/>
              <a:t>Analysis</a:t>
            </a:r>
          </a:p>
        </p:txBody>
      </p:sp>
      <p:sp>
        <p:nvSpPr>
          <p:cNvPr id="4" name="object 4"/>
          <p:cNvSpPr txBox="1"/>
          <p:nvPr/>
        </p:nvSpPr>
        <p:spPr>
          <a:xfrm>
            <a:off x="485391" y="1279143"/>
            <a:ext cx="8906510" cy="2205090"/>
          </a:xfrm>
          <a:prstGeom prst="rect">
            <a:avLst/>
          </a:prstGeom>
        </p:spPr>
        <p:txBody>
          <a:bodyPr vert="horz" wrap="square" lIns="0" tIns="55244" rIns="0" bIns="0" rtlCol="0" anchor="t">
            <a:spAutoFit/>
          </a:bodyPr>
          <a:lstStyle/>
          <a:p>
            <a:pPr marL="258445" indent="-243840">
              <a:spcBef>
                <a:spcPts val="434"/>
              </a:spcBef>
              <a:buFont typeface="Arial"/>
              <a:buChar char="•"/>
              <a:tabLst>
                <a:tab pos="259079" algn="l"/>
              </a:tabLst>
            </a:pPr>
            <a:r>
              <a:rPr lang="en-US" sz="1900" spc="-10">
                <a:latin typeface="Calibri"/>
                <a:cs typeface="Calibri"/>
              </a:rPr>
              <a:t>GPN has had a solid earnings trajectory with Net income climbing from $966M in 2021 to $986M in 2023 and is forecast to exceed $1.6B in 2024 as the Worldpay cost‑synergy program ramps</a:t>
            </a:r>
            <a:endParaRPr lang="en-US" sz="1900" spc="-10">
              <a:solidFill>
                <a:srgbClr val="000000"/>
              </a:solidFill>
              <a:latin typeface="Calibri"/>
              <a:ea typeface="Calibri"/>
              <a:cs typeface="Calibri"/>
            </a:endParaRPr>
          </a:p>
          <a:p>
            <a:pPr marL="258445" indent="-243840">
              <a:spcBef>
                <a:spcPts val="434"/>
              </a:spcBef>
              <a:buFont typeface="Arial"/>
              <a:buChar char="•"/>
              <a:tabLst>
                <a:tab pos="259079" algn="l"/>
              </a:tabLst>
            </a:pPr>
            <a:r>
              <a:rPr lang="en-US" sz="1900" spc="-10">
                <a:solidFill>
                  <a:srgbClr val="000000"/>
                </a:solidFill>
                <a:latin typeface="Calibri"/>
                <a:ea typeface="Calibri"/>
                <a:cs typeface="Calibri"/>
              </a:rPr>
              <a:t>Revenue moves with purchase‑volume growth, cross‑border travel, and SMB formation, so broader economic conditions remain the key swing factor.</a:t>
            </a:r>
          </a:p>
          <a:p>
            <a:pPr marL="258445" indent="-243840">
              <a:spcBef>
                <a:spcPts val="434"/>
              </a:spcBef>
              <a:buFont typeface="Arial"/>
              <a:buChar char="•"/>
              <a:tabLst>
                <a:tab pos="259079" algn="l"/>
              </a:tabLst>
            </a:pPr>
            <a:r>
              <a:rPr lang="en-US" sz="1900" spc="-10">
                <a:solidFill>
                  <a:srgbClr val="000000"/>
                </a:solidFill>
                <a:latin typeface="Calibri"/>
                <a:ea typeface="Calibri"/>
                <a:cs typeface="Calibri"/>
              </a:rPr>
              <a:t>Provided the merger synergies ramp as per management's schedule, consensus calls for </a:t>
            </a:r>
            <a:r>
              <a:rPr lang="en-US" sz="1900" spc="-10">
                <a:solidFill>
                  <a:srgbClr val="000000"/>
                </a:solidFill>
              </a:rPr>
              <a:t>high‑single‑digit revenue growth and double‑digit EPS growth through 2027</a:t>
            </a:r>
            <a:r>
              <a:rPr lang="en-US" sz="1900" spc="-10">
                <a:solidFill>
                  <a:srgbClr val="000000"/>
                </a:solidFill>
                <a:latin typeface="Calibri"/>
                <a:ea typeface="Calibri"/>
                <a:cs typeface="Calibri"/>
              </a:rPr>
              <a:t>.</a:t>
            </a:r>
          </a:p>
        </p:txBody>
      </p:sp>
      <p:pic>
        <p:nvPicPr>
          <p:cNvPr id="7" name="Graphic 6" descr="Global Payments Introduces New Brand Identity :: Global Payments Inc. (GPN)">
            <a:extLst>
              <a:ext uri="{FF2B5EF4-FFF2-40B4-BE49-F238E27FC236}">
                <a16:creationId xmlns:a16="http://schemas.microsoft.com/office/drawing/2014/main" id="{2409D7E2-AE8B-67DC-FCCC-E2D72AEE17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42950" y="457361"/>
            <a:ext cx="2743200" cy="420624"/>
          </a:xfrm>
          <a:prstGeom prst="rect">
            <a:avLst/>
          </a:prstGeom>
        </p:spPr>
      </p:pic>
      <p:pic>
        <p:nvPicPr>
          <p:cNvPr id="8" name="Picture 7">
            <a:extLst>
              <a:ext uri="{FF2B5EF4-FFF2-40B4-BE49-F238E27FC236}">
                <a16:creationId xmlns:a16="http://schemas.microsoft.com/office/drawing/2014/main" id="{2D5E16FC-48F6-4874-169B-263FC255D573}"/>
              </a:ext>
            </a:extLst>
          </p:cNvPr>
          <p:cNvPicPr>
            <a:picLocks noChangeAspect="1"/>
          </p:cNvPicPr>
          <p:nvPr/>
        </p:nvPicPr>
        <p:blipFill>
          <a:blip r:embed="rId4"/>
          <a:stretch>
            <a:fillRect/>
          </a:stretch>
        </p:blipFill>
        <p:spPr>
          <a:xfrm>
            <a:off x="4109752" y="3620800"/>
            <a:ext cx="5918134" cy="1352549"/>
          </a:xfrm>
          <a:prstGeom prst="rect">
            <a:avLst/>
          </a:prstGeom>
        </p:spPr>
      </p:pic>
      <p:pic>
        <p:nvPicPr>
          <p:cNvPr id="10" name="Picture 9" descr="A number of numbers on a white background&#10;&#10;AI-generated content may be incorrect.">
            <a:extLst>
              <a:ext uri="{FF2B5EF4-FFF2-40B4-BE49-F238E27FC236}">
                <a16:creationId xmlns:a16="http://schemas.microsoft.com/office/drawing/2014/main" id="{B4FB9F68-1BE4-37D5-6794-9B1293F6D78C}"/>
              </a:ext>
            </a:extLst>
          </p:cNvPr>
          <p:cNvPicPr>
            <a:picLocks noChangeAspect="1"/>
          </p:cNvPicPr>
          <p:nvPr/>
        </p:nvPicPr>
        <p:blipFill>
          <a:blip r:embed="rId5"/>
          <a:stretch>
            <a:fillRect/>
          </a:stretch>
        </p:blipFill>
        <p:spPr>
          <a:xfrm>
            <a:off x="3996484" y="5204112"/>
            <a:ext cx="6030498" cy="1803917"/>
          </a:xfrm>
          <a:prstGeom prst="rect">
            <a:avLst/>
          </a:prstGeom>
        </p:spPr>
      </p:pic>
      <p:pic>
        <p:nvPicPr>
          <p:cNvPr id="12" name="Picture 11" descr="A graph with numbers and a line&#10;&#10;AI-generated content may be incorrect.">
            <a:extLst>
              <a:ext uri="{FF2B5EF4-FFF2-40B4-BE49-F238E27FC236}">
                <a16:creationId xmlns:a16="http://schemas.microsoft.com/office/drawing/2014/main" id="{00A563B8-CFF7-80B4-0C0D-E1DD21640888}"/>
              </a:ext>
            </a:extLst>
          </p:cNvPr>
          <p:cNvPicPr>
            <a:picLocks noChangeAspect="1"/>
          </p:cNvPicPr>
          <p:nvPr/>
        </p:nvPicPr>
        <p:blipFill>
          <a:blip r:embed="rId6"/>
          <a:stretch>
            <a:fillRect/>
          </a:stretch>
        </p:blipFill>
        <p:spPr>
          <a:xfrm>
            <a:off x="311218" y="3476585"/>
            <a:ext cx="3673722" cy="2108928"/>
          </a:xfrm>
          <a:prstGeom prst="rect">
            <a:avLst/>
          </a:prstGeom>
        </p:spPr>
      </p:pic>
      <p:pic>
        <p:nvPicPr>
          <p:cNvPr id="13" name="Picture 12">
            <a:extLst>
              <a:ext uri="{FF2B5EF4-FFF2-40B4-BE49-F238E27FC236}">
                <a16:creationId xmlns:a16="http://schemas.microsoft.com/office/drawing/2014/main" id="{C2B42C35-303F-3BE9-D3FF-9FEE7DB73CD1}"/>
              </a:ext>
            </a:extLst>
          </p:cNvPr>
          <p:cNvPicPr>
            <a:picLocks noChangeAspect="1"/>
          </p:cNvPicPr>
          <p:nvPr/>
        </p:nvPicPr>
        <p:blipFill>
          <a:blip r:embed="rId7"/>
          <a:stretch>
            <a:fillRect/>
          </a:stretch>
        </p:blipFill>
        <p:spPr>
          <a:xfrm>
            <a:off x="315081" y="5572839"/>
            <a:ext cx="3677415" cy="219637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0"/>
              <a:t>Valuation</a:t>
            </a:r>
          </a:p>
        </p:txBody>
      </p:sp>
      <p:sp>
        <p:nvSpPr>
          <p:cNvPr id="6" name="object 6"/>
          <p:cNvSpPr txBox="1"/>
          <p:nvPr/>
        </p:nvSpPr>
        <p:spPr>
          <a:xfrm>
            <a:off x="160424" y="1283037"/>
            <a:ext cx="2180252" cy="305212"/>
          </a:xfrm>
          <a:prstGeom prst="rect">
            <a:avLst/>
          </a:prstGeom>
        </p:spPr>
        <p:txBody>
          <a:bodyPr vert="horz" wrap="square" lIns="0" tIns="12700" rIns="0" bIns="0" rtlCol="0" anchor="t">
            <a:spAutoFit/>
          </a:bodyPr>
          <a:lstStyle/>
          <a:p>
            <a:pPr marL="12700">
              <a:spcBef>
                <a:spcPts val="100"/>
              </a:spcBef>
            </a:pPr>
            <a:r>
              <a:rPr lang="en-US" sz="1900" b="1">
                <a:solidFill>
                  <a:srgbClr val="262AFF"/>
                </a:solidFill>
                <a:latin typeface="Calibri"/>
                <a:cs typeface="Calibri"/>
              </a:rPr>
              <a:t>GPN DCF</a:t>
            </a:r>
            <a:r>
              <a:rPr lang="en-US" sz="1900" b="1" spc="5">
                <a:solidFill>
                  <a:srgbClr val="262AFF"/>
                </a:solidFill>
                <a:latin typeface="Calibri"/>
                <a:cs typeface="Calibri"/>
              </a:rPr>
              <a:t> </a:t>
            </a:r>
            <a:r>
              <a:rPr lang="en-US" sz="1900" b="1" spc="-10">
                <a:solidFill>
                  <a:srgbClr val="262AFF"/>
                </a:solidFill>
                <a:latin typeface="Calibri"/>
                <a:cs typeface="Calibri"/>
              </a:rPr>
              <a:t>Summary</a:t>
            </a:r>
            <a:endParaRPr lang="en-US" sz="1900" b="1">
              <a:solidFill>
                <a:srgbClr val="262AFF"/>
              </a:solidFill>
              <a:latin typeface="Calibri"/>
              <a:cs typeface="Calibri"/>
            </a:endParaRPr>
          </a:p>
        </p:txBody>
      </p:sp>
      <p:sp>
        <p:nvSpPr>
          <p:cNvPr id="7" name="object 7"/>
          <p:cNvSpPr txBox="1"/>
          <p:nvPr/>
        </p:nvSpPr>
        <p:spPr>
          <a:xfrm>
            <a:off x="4818717" y="1599184"/>
            <a:ext cx="4772660" cy="2020361"/>
          </a:xfrm>
          <a:prstGeom prst="rect">
            <a:avLst/>
          </a:prstGeom>
        </p:spPr>
        <p:txBody>
          <a:bodyPr vert="horz" wrap="square" lIns="0" tIns="12700" rIns="0" bIns="0" rtlCol="0" anchor="t">
            <a:spAutoFit/>
          </a:bodyPr>
          <a:lstStyle/>
          <a:p>
            <a:pPr marL="12700">
              <a:spcBef>
                <a:spcPts val="100"/>
              </a:spcBef>
            </a:pPr>
            <a:r>
              <a:rPr lang="en-US" sz="1600" b="1" u="sng" spc="-10">
                <a:uFill>
                  <a:solidFill>
                    <a:srgbClr val="000000"/>
                  </a:solidFill>
                </a:uFill>
                <a:latin typeface="Calibri"/>
                <a:cs typeface="Calibri"/>
              </a:rPr>
              <a:t>Terminal</a:t>
            </a:r>
            <a:r>
              <a:rPr lang="en-US" sz="1600" b="1" u="sng" spc="-40">
                <a:uFill>
                  <a:solidFill>
                    <a:srgbClr val="000000"/>
                  </a:solidFill>
                </a:uFill>
                <a:latin typeface="Calibri"/>
                <a:cs typeface="Calibri"/>
              </a:rPr>
              <a:t> </a:t>
            </a:r>
            <a:r>
              <a:rPr lang="en-US" sz="1600" b="1" u="sng">
                <a:uFill>
                  <a:solidFill>
                    <a:srgbClr val="000000"/>
                  </a:solidFill>
                </a:uFill>
                <a:latin typeface="Calibri"/>
                <a:cs typeface="Calibri"/>
              </a:rPr>
              <a:t>Discount</a:t>
            </a:r>
            <a:r>
              <a:rPr lang="en-US" sz="1600" b="1" u="sng" spc="-35">
                <a:uFill>
                  <a:solidFill>
                    <a:srgbClr val="000000"/>
                  </a:solidFill>
                </a:uFill>
                <a:latin typeface="Calibri"/>
                <a:cs typeface="Calibri"/>
              </a:rPr>
              <a:t> </a:t>
            </a:r>
            <a:r>
              <a:rPr lang="en-US" sz="1600" b="1" u="sng">
                <a:uFill>
                  <a:solidFill>
                    <a:srgbClr val="000000"/>
                  </a:solidFill>
                </a:uFill>
                <a:latin typeface="Calibri"/>
                <a:cs typeface="Calibri"/>
              </a:rPr>
              <a:t>and</a:t>
            </a:r>
            <a:r>
              <a:rPr lang="en-US" sz="1600" b="1" u="sng" spc="-35">
                <a:uFill>
                  <a:solidFill>
                    <a:srgbClr val="000000"/>
                  </a:solidFill>
                </a:uFill>
                <a:latin typeface="Calibri"/>
                <a:cs typeface="Calibri"/>
              </a:rPr>
              <a:t> </a:t>
            </a:r>
            <a:r>
              <a:rPr lang="en-US" sz="1600" b="1" u="sng">
                <a:uFill>
                  <a:solidFill>
                    <a:srgbClr val="000000"/>
                  </a:solidFill>
                </a:uFill>
                <a:latin typeface="Calibri"/>
                <a:cs typeface="Calibri"/>
              </a:rPr>
              <a:t>Growth</a:t>
            </a:r>
            <a:r>
              <a:rPr lang="en-US" sz="1600" b="1" u="sng" spc="-35">
                <a:uFill>
                  <a:solidFill>
                    <a:srgbClr val="000000"/>
                  </a:solidFill>
                </a:uFill>
                <a:latin typeface="Calibri"/>
                <a:cs typeface="Calibri"/>
              </a:rPr>
              <a:t> </a:t>
            </a:r>
            <a:r>
              <a:rPr lang="en-US" sz="1600" b="1" u="sng" spc="-10">
                <a:uFill>
                  <a:solidFill>
                    <a:srgbClr val="000000"/>
                  </a:solidFill>
                </a:uFill>
                <a:latin typeface="Calibri"/>
                <a:cs typeface="Calibri"/>
              </a:rPr>
              <a:t>Rate:</a:t>
            </a:r>
            <a:endParaRPr lang="en-US" sz="1600">
              <a:latin typeface="Calibri"/>
              <a:cs typeface="Calibri"/>
            </a:endParaRPr>
          </a:p>
          <a:p>
            <a:pPr marL="12700" marR="5080">
              <a:lnSpc>
                <a:spcPts val="2300"/>
              </a:lnSpc>
              <a:spcBef>
                <a:spcPts val="80"/>
              </a:spcBef>
            </a:pPr>
            <a:r>
              <a:rPr lang="en-US" sz="1600" spc="-10">
                <a:latin typeface="Calibri"/>
                <a:cs typeface="Calibri"/>
              </a:rPr>
              <a:t>12 % WACC, 50 bp above the peer average, to capture the execution premium around the Worldpay integration and any unforeseen macro shocks. A 3.0 % terminal FCF‑growth rate mirrors the IMF’s long‑term dollar‑GDP outlook, signaling that GPN merely keeps pace with broad economic activity once synergy benefits level out.</a:t>
            </a:r>
            <a:endParaRPr lang="en-US" sz="1600"/>
          </a:p>
        </p:txBody>
      </p:sp>
      <p:sp>
        <p:nvSpPr>
          <p:cNvPr id="9" name="object 9"/>
          <p:cNvSpPr txBox="1"/>
          <p:nvPr/>
        </p:nvSpPr>
        <p:spPr>
          <a:xfrm>
            <a:off x="43893" y="4286378"/>
            <a:ext cx="3875426" cy="305212"/>
          </a:xfrm>
          <a:prstGeom prst="rect">
            <a:avLst/>
          </a:prstGeom>
        </p:spPr>
        <p:txBody>
          <a:bodyPr vert="horz" wrap="square" lIns="0" tIns="12700" rIns="0" bIns="0" rtlCol="0" anchor="t">
            <a:spAutoFit/>
          </a:bodyPr>
          <a:lstStyle/>
          <a:p>
            <a:pPr marL="12700">
              <a:spcBef>
                <a:spcPts val="100"/>
              </a:spcBef>
            </a:pPr>
            <a:r>
              <a:rPr sz="1900" b="1">
                <a:solidFill>
                  <a:srgbClr val="262AFF"/>
                </a:solidFill>
                <a:latin typeface="Calibri"/>
                <a:cs typeface="Calibri"/>
              </a:rPr>
              <a:t>Valuation</a:t>
            </a:r>
            <a:r>
              <a:rPr sz="1900" b="1" spc="-90">
                <a:solidFill>
                  <a:srgbClr val="262AFF"/>
                </a:solidFill>
                <a:latin typeface="Calibri"/>
                <a:cs typeface="Calibri"/>
              </a:rPr>
              <a:t> </a:t>
            </a:r>
            <a:r>
              <a:rPr sz="1900" b="1" spc="-20">
                <a:solidFill>
                  <a:srgbClr val="262AFF"/>
                </a:solidFill>
                <a:latin typeface="Calibri"/>
                <a:cs typeface="Calibri"/>
              </a:rPr>
              <a:t>Model</a:t>
            </a:r>
            <a:r>
              <a:rPr lang="en-US" sz="1900" b="1" spc="-20">
                <a:solidFill>
                  <a:srgbClr val="262AFF"/>
                </a:solidFill>
                <a:latin typeface="Calibri"/>
                <a:cs typeface="Calibri"/>
              </a:rPr>
              <a:t> (Football Field)</a:t>
            </a:r>
            <a:endParaRPr sz="1900" b="1">
              <a:solidFill>
                <a:srgbClr val="262AFF"/>
              </a:solidFill>
              <a:latin typeface="Calibri"/>
              <a:cs typeface="Calibri"/>
            </a:endParaRPr>
          </a:p>
        </p:txBody>
      </p:sp>
      <p:sp>
        <p:nvSpPr>
          <p:cNvPr id="10" name="object 10"/>
          <p:cNvSpPr txBox="1"/>
          <p:nvPr/>
        </p:nvSpPr>
        <p:spPr>
          <a:xfrm>
            <a:off x="4815637" y="3620477"/>
            <a:ext cx="2734310" cy="1137106"/>
          </a:xfrm>
          <a:prstGeom prst="rect">
            <a:avLst/>
          </a:prstGeom>
        </p:spPr>
        <p:txBody>
          <a:bodyPr vert="horz" wrap="square" lIns="0" tIns="12700" rIns="0" bIns="0" rtlCol="0" anchor="t">
            <a:spAutoFit/>
          </a:bodyPr>
          <a:lstStyle/>
          <a:p>
            <a:pPr marL="12700">
              <a:lnSpc>
                <a:spcPct val="100000"/>
              </a:lnSpc>
              <a:spcBef>
                <a:spcPts val="100"/>
              </a:spcBef>
            </a:pPr>
            <a:r>
              <a:rPr sz="1600" b="1" u="sng">
                <a:uFill>
                  <a:solidFill>
                    <a:srgbClr val="000000"/>
                  </a:solidFill>
                </a:uFill>
                <a:latin typeface="Calibri"/>
                <a:cs typeface="Calibri"/>
              </a:rPr>
              <a:t>Price</a:t>
            </a:r>
            <a:r>
              <a:rPr sz="1600" b="1" u="sng" spc="-10">
                <a:uFill>
                  <a:solidFill>
                    <a:srgbClr val="000000"/>
                  </a:solidFill>
                </a:uFill>
                <a:latin typeface="Calibri"/>
                <a:cs typeface="Calibri"/>
              </a:rPr>
              <a:t> Target:</a:t>
            </a:r>
            <a:endParaRPr sz="1600">
              <a:latin typeface="Calibri"/>
              <a:cs typeface="Calibri"/>
            </a:endParaRPr>
          </a:p>
          <a:p>
            <a:pPr marL="12700" marR="5080">
              <a:lnSpc>
                <a:spcPts val="2300"/>
              </a:lnSpc>
              <a:spcBef>
                <a:spcPts val="85"/>
              </a:spcBef>
            </a:pPr>
            <a:r>
              <a:rPr lang="en-US" sz="1600">
                <a:latin typeface="Calibri"/>
                <a:cs typeface="Calibri"/>
              </a:rPr>
              <a:t>Equi-weighting the risk-weighted DCF value and football field model: </a:t>
            </a:r>
            <a:r>
              <a:rPr lang="en-US" sz="1600" b="1">
                <a:solidFill>
                  <a:srgbClr val="262AFF"/>
                </a:solidFill>
                <a:latin typeface="Calibri"/>
                <a:cs typeface="Calibri"/>
              </a:rPr>
              <a:t>$165.88</a:t>
            </a:r>
            <a:endParaRPr lang="en-US" sz="1600" b="1">
              <a:solidFill>
                <a:srgbClr val="262AFF"/>
              </a:solidFill>
              <a:latin typeface="Calibri"/>
              <a:ea typeface="Calibri"/>
              <a:cs typeface="Calibri"/>
            </a:endParaRPr>
          </a:p>
        </p:txBody>
      </p:sp>
      <p:sp>
        <p:nvSpPr>
          <p:cNvPr id="11" name="object 11"/>
          <p:cNvSpPr txBox="1"/>
          <p:nvPr/>
        </p:nvSpPr>
        <p:spPr>
          <a:xfrm>
            <a:off x="7137282" y="6848063"/>
            <a:ext cx="2919600" cy="916276"/>
          </a:xfrm>
          <a:prstGeom prst="rect">
            <a:avLst/>
          </a:prstGeom>
          <a:solidFill>
            <a:schemeClr val="accent3"/>
          </a:solidFill>
          <a:ln w="13546">
            <a:solidFill>
              <a:srgbClr val="000000"/>
            </a:solidFill>
          </a:ln>
        </p:spPr>
        <p:txBody>
          <a:bodyPr vert="horz" wrap="square" lIns="0" tIns="36195" rIns="0" bIns="0" rtlCol="0" anchor="t">
            <a:spAutoFit/>
          </a:bodyPr>
          <a:lstStyle/>
          <a:p>
            <a:pPr marL="97155">
              <a:lnSpc>
                <a:spcPct val="100000"/>
              </a:lnSpc>
              <a:spcBef>
                <a:spcPts val="285"/>
              </a:spcBef>
            </a:pPr>
            <a:r>
              <a:rPr sz="1900" b="1" u="sng" spc="-10">
                <a:uFill>
                  <a:solidFill>
                    <a:srgbClr val="000000"/>
                  </a:solidFill>
                </a:uFill>
                <a:latin typeface="Calibri"/>
                <a:cs typeface="Calibri"/>
              </a:rPr>
              <a:t>Recommendation:</a:t>
            </a:r>
            <a:endParaRPr sz="1900">
              <a:latin typeface="Calibri"/>
              <a:cs typeface="Calibri"/>
            </a:endParaRPr>
          </a:p>
          <a:p>
            <a:pPr algn="ctr">
              <a:lnSpc>
                <a:spcPct val="100000"/>
              </a:lnSpc>
              <a:spcBef>
                <a:spcPts val="2305"/>
              </a:spcBef>
            </a:pPr>
            <a:r>
              <a:rPr lang="en-US" sz="1900" b="1" spc="-20">
                <a:latin typeface="Calibri"/>
                <a:cs typeface="Calibri"/>
              </a:rPr>
              <a:t>BUY</a:t>
            </a:r>
            <a:endParaRPr sz="1900">
              <a:latin typeface="Calibri"/>
              <a:cs typeface="Calibri"/>
            </a:endParaRPr>
          </a:p>
        </p:txBody>
      </p:sp>
      <p:pic>
        <p:nvPicPr>
          <p:cNvPr id="13" name="Graphic 12" descr="Global Payments Introduces New Brand Identity :: Global Payments Inc. (GPN)">
            <a:extLst>
              <a:ext uri="{FF2B5EF4-FFF2-40B4-BE49-F238E27FC236}">
                <a16:creationId xmlns:a16="http://schemas.microsoft.com/office/drawing/2014/main" id="{BDF59C0E-C794-AC8A-8C10-F22007C497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42950" y="457361"/>
            <a:ext cx="2743200" cy="420624"/>
          </a:xfrm>
          <a:prstGeom prst="rect">
            <a:avLst/>
          </a:prstGeom>
        </p:spPr>
      </p:pic>
      <p:pic>
        <p:nvPicPr>
          <p:cNvPr id="15" name="Picture 14">
            <a:extLst>
              <a:ext uri="{FF2B5EF4-FFF2-40B4-BE49-F238E27FC236}">
                <a16:creationId xmlns:a16="http://schemas.microsoft.com/office/drawing/2014/main" id="{1C64E944-89E6-7F01-DBD0-24CEF6D3306B}"/>
              </a:ext>
            </a:extLst>
          </p:cNvPr>
          <p:cNvPicPr>
            <a:picLocks noChangeAspect="1"/>
          </p:cNvPicPr>
          <p:nvPr/>
        </p:nvPicPr>
        <p:blipFill>
          <a:blip r:embed="rId4"/>
          <a:stretch>
            <a:fillRect/>
          </a:stretch>
        </p:blipFill>
        <p:spPr>
          <a:xfrm>
            <a:off x="149533" y="1596654"/>
            <a:ext cx="2706968" cy="447507"/>
          </a:xfrm>
          <a:prstGeom prst="rect">
            <a:avLst/>
          </a:prstGeom>
        </p:spPr>
      </p:pic>
      <p:pic>
        <p:nvPicPr>
          <p:cNvPr id="16" name="Picture 15" descr="A close-up of a computer screen&#10;&#10;AI-generated content may be incorrect.">
            <a:extLst>
              <a:ext uri="{FF2B5EF4-FFF2-40B4-BE49-F238E27FC236}">
                <a16:creationId xmlns:a16="http://schemas.microsoft.com/office/drawing/2014/main" id="{A4BFF950-A791-DC8B-BB29-FE8F345C19F5}"/>
              </a:ext>
            </a:extLst>
          </p:cNvPr>
          <p:cNvPicPr>
            <a:picLocks noChangeAspect="1"/>
          </p:cNvPicPr>
          <p:nvPr/>
        </p:nvPicPr>
        <p:blipFill>
          <a:blip r:embed="rId5"/>
          <a:stretch>
            <a:fillRect/>
          </a:stretch>
        </p:blipFill>
        <p:spPr>
          <a:xfrm>
            <a:off x="140468" y="2046281"/>
            <a:ext cx="4357735" cy="689576"/>
          </a:xfrm>
          <a:prstGeom prst="rect">
            <a:avLst/>
          </a:prstGeom>
        </p:spPr>
      </p:pic>
      <p:pic>
        <p:nvPicPr>
          <p:cNvPr id="17" name="Picture 16" descr="A close-up of a price tag&#10;&#10;AI-generated content may be incorrect.">
            <a:extLst>
              <a:ext uri="{FF2B5EF4-FFF2-40B4-BE49-F238E27FC236}">
                <a16:creationId xmlns:a16="http://schemas.microsoft.com/office/drawing/2014/main" id="{23AB377A-00ED-48B7-BFD8-3461CB867975}"/>
              </a:ext>
            </a:extLst>
          </p:cNvPr>
          <p:cNvPicPr>
            <a:picLocks noChangeAspect="1"/>
          </p:cNvPicPr>
          <p:nvPr/>
        </p:nvPicPr>
        <p:blipFill>
          <a:blip r:embed="rId6"/>
          <a:stretch>
            <a:fillRect/>
          </a:stretch>
        </p:blipFill>
        <p:spPr>
          <a:xfrm>
            <a:off x="145651" y="2745760"/>
            <a:ext cx="3034411" cy="1208038"/>
          </a:xfrm>
          <a:prstGeom prst="rect">
            <a:avLst/>
          </a:prstGeom>
        </p:spPr>
      </p:pic>
      <p:pic>
        <p:nvPicPr>
          <p:cNvPr id="20" name="Picture 19" descr="A table with numbers and symbols&#10;&#10;AI-generated content may be incorrect.">
            <a:extLst>
              <a:ext uri="{FF2B5EF4-FFF2-40B4-BE49-F238E27FC236}">
                <a16:creationId xmlns:a16="http://schemas.microsoft.com/office/drawing/2014/main" id="{8C499C6E-8BF0-8C08-CE26-946A74052FBE}"/>
              </a:ext>
            </a:extLst>
          </p:cNvPr>
          <p:cNvPicPr>
            <a:picLocks noChangeAspect="1"/>
          </p:cNvPicPr>
          <p:nvPr/>
        </p:nvPicPr>
        <p:blipFill>
          <a:blip r:embed="rId7"/>
          <a:stretch>
            <a:fillRect/>
          </a:stretch>
        </p:blipFill>
        <p:spPr>
          <a:xfrm>
            <a:off x="45753" y="6172431"/>
            <a:ext cx="4695588" cy="1590675"/>
          </a:xfrm>
          <a:prstGeom prst="rect">
            <a:avLst/>
          </a:prstGeom>
        </p:spPr>
      </p:pic>
      <p:pic>
        <p:nvPicPr>
          <p:cNvPr id="21" name="Picture 20" descr="A table with numbers and symbols&#10;&#10;AI-generated content may be incorrect.">
            <a:extLst>
              <a:ext uri="{FF2B5EF4-FFF2-40B4-BE49-F238E27FC236}">
                <a16:creationId xmlns:a16="http://schemas.microsoft.com/office/drawing/2014/main" id="{25F00C88-320D-4F2B-CCD7-21BDA6F9D42D}"/>
              </a:ext>
            </a:extLst>
          </p:cNvPr>
          <p:cNvPicPr>
            <a:picLocks noChangeAspect="1"/>
          </p:cNvPicPr>
          <p:nvPr/>
        </p:nvPicPr>
        <p:blipFill>
          <a:blip r:embed="rId8"/>
          <a:stretch>
            <a:fillRect/>
          </a:stretch>
        </p:blipFill>
        <p:spPr>
          <a:xfrm>
            <a:off x="49006" y="4591155"/>
            <a:ext cx="4552078" cy="1580353"/>
          </a:xfrm>
          <a:prstGeom prst="rect">
            <a:avLst/>
          </a:prstGeom>
        </p:spPr>
      </p:pic>
      <p:sp>
        <p:nvSpPr>
          <p:cNvPr id="23" name="object 10">
            <a:extLst>
              <a:ext uri="{FF2B5EF4-FFF2-40B4-BE49-F238E27FC236}">
                <a16:creationId xmlns:a16="http://schemas.microsoft.com/office/drawing/2014/main" id="{D769811A-4960-F9C0-7723-521C8F582429}"/>
              </a:ext>
            </a:extLst>
          </p:cNvPr>
          <p:cNvSpPr txBox="1"/>
          <p:nvPr/>
        </p:nvSpPr>
        <p:spPr>
          <a:xfrm>
            <a:off x="4813980" y="4761798"/>
            <a:ext cx="2734310" cy="547201"/>
          </a:xfrm>
          <a:prstGeom prst="rect">
            <a:avLst/>
          </a:prstGeom>
        </p:spPr>
        <p:txBody>
          <a:bodyPr vert="horz" wrap="square" lIns="0" tIns="12700" rIns="0" bIns="0" rtlCol="0" anchor="t">
            <a:spAutoFit/>
          </a:bodyPr>
          <a:lstStyle/>
          <a:p>
            <a:pPr marL="12700">
              <a:spcBef>
                <a:spcPts val="100"/>
              </a:spcBef>
            </a:pPr>
            <a:r>
              <a:rPr lang="en-US" sz="1600" b="1" u="sng">
                <a:uFill>
                  <a:solidFill>
                    <a:srgbClr val="000000"/>
                  </a:solidFill>
                </a:uFill>
                <a:latin typeface="Calibri"/>
                <a:cs typeface="Calibri"/>
              </a:rPr>
              <a:t>Key Risks</a:t>
            </a:r>
            <a:r>
              <a:rPr sz="1600" b="1" u="sng">
                <a:uFill>
                  <a:solidFill>
                    <a:srgbClr val="000000"/>
                  </a:solidFill>
                </a:uFill>
                <a:latin typeface="Calibri"/>
                <a:cs typeface="Calibri"/>
              </a:rPr>
              <a:t>:</a:t>
            </a:r>
          </a:p>
          <a:p>
            <a:pPr marL="12700" marR="5080">
              <a:lnSpc>
                <a:spcPts val="2300"/>
              </a:lnSpc>
              <a:spcBef>
                <a:spcPts val="85"/>
              </a:spcBef>
            </a:pPr>
            <a:endParaRPr lang="en-US" sz="1600" b="1">
              <a:solidFill>
                <a:srgbClr val="262AFF"/>
              </a:solidFill>
              <a:latin typeface="Calibri"/>
              <a:ea typeface="Calibri"/>
              <a:cs typeface="Calibri"/>
            </a:endParaRPr>
          </a:p>
        </p:txBody>
      </p:sp>
      <p:pic>
        <p:nvPicPr>
          <p:cNvPr id="24" name="Picture 23" descr="A white text on a white background&#10;&#10;AI-generated content may be incorrect.">
            <a:extLst>
              <a:ext uri="{FF2B5EF4-FFF2-40B4-BE49-F238E27FC236}">
                <a16:creationId xmlns:a16="http://schemas.microsoft.com/office/drawing/2014/main" id="{7D0CD73B-6B89-F94B-8D9B-FFE2F06D8318}"/>
              </a:ext>
            </a:extLst>
          </p:cNvPr>
          <p:cNvPicPr>
            <a:picLocks noChangeAspect="1"/>
          </p:cNvPicPr>
          <p:nvPr/>
        </p:nvPicPr>
        <p:blipFill>
          <a:blip r:embed="rId9"/>
          <a:stretch>
            <a:fillRect/>
          </a:stretch>
        </p:blipFill>
        <p:spPr>
          <a:xfrm>
            <a:off x="4817985" y="5033272"/>
            <a:ext cx="5243773" cy="1597763"/>
          </a:xfrm>
          <a:prstGeom prst="rect">
            <a:avLst/>
          </a:prstGeom>
        </p:spPr>
      </p:pic>
      <p:pic>
        <p:nvPicPr>
          <p:cNvPr id="25" name="Picture 24">
            <a:extLst>
              <a:ext uri="{FF2B5EF4-FFF2-40B4-BE49-F238E27FC236}">
                <a16:creationId xmlns:a16="http://schemas.microsoft.com/office/drawing/2014/main" id="{717E897D-A361-E9C4-661D-73EA8A547395}"/>
              </a:ext>
            </a:extLst>
          </p:cNvPr>
          <p:cNvPicPr>
            <a:picLocks noChangeAspect="1"/>
          </p:cNvPicPr>
          <p:nvPr/>
        </p:nvPicPr>
        <p:blipFill>
          <a:blip r:embed="rId10"/>
          <a:stretch>
            <a:fillRect/>
          </a:stretch>
        </p:blipFill>
        <p:spPr>
          <a:xfrm>
            <a:off x="5033544" y="6861167"/>
            <a:ext cx="1958399" cy="9094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7CEEAD7-3F84-9E85-BC93-A99117DC2436}"/>
              </a:ext>
            </a:extLst>
          </p:cNvPr>
          <p:cNvPicPr>
            <a:picLocks noChangeAspect="1"/>
          </p:cNvPicPr>
          <p:nvPr/>
        </p:nvPicPr>
        <p:blipFill>
          <a:blip r:embed="rId2"/>
          <a:stretch>
            <a:fillRect/>
          </a:stretch>
        </p:blipFill>
        <p:spPr>
          <a:xfrm>
            <a:off x="5362222" y="4151563"/>
            <a:ext cx="2301439" cy="1691787"/>
          </a:xfrm>
          <a:prstGeom prst="rect">
            <a:avLst/>
          </a:prstGeom>
        </p:spPr>
      </p:pic>
      <p:sp>
        <p:nvSpPr>
          <p:cNvPr id="2" name="object 2"/>
          <p:cNvSpPr txBox="1">
            <a:spLocks noGrp="1"/>
          </p:cNvSpPr>
          <p:nvPr>
            <p:ph type="title"/>
          </p:nvPr>
        </p:nvSpPr>
        <p:spPr>
          <a:xfrm>
            <a:off x="488359" y="459231"/>
            <a:ext cx="2287905" cy="680720"/>
          </a:xfrm>
          <a:prstGeom prst="rect">
            <a:avLst/>
          </a:prstGeom>
        </p:spPr>
        <p:txBody>
          <a:bodyPr vert="horz" wrap="square" lIns="0" tIns="12700" rIns="0" bIns="0" rtlCol="0">
            <a:spAutoFit/>
          </a:bodyPr>
          <a:lstStyle/>
          <a:p>
            <a:pPr marL="12700">
              <a:lnSpc>
                <a:spcPct val="100000"/>
              </a:lnSpc>
              <a:spcBef>
                <a:spcPts val="100"/>
              </a:spcBef>
            </a:pPr>
            <a:r>
              <a:rPr spc="-10"/>
              <a:t>Overview</a:t>
            </a:r>
          </a:p>
        </p:txBody>
      </p:sp>
      <p:sp>
        <p:nvSpPr>
          <p:cNvPr id="3" name="object 3"/>
          <p:cNvSpPr txBox="1"/>
          <p:nvPr/>
        </p:nvSpPr>
        <p:spPr>
          <a:xfrm>
            <a:off x="488359" y="1321815"/>
            <a:ext cx="8829675" cy="2835392"/>
          </a:xfrm>
          <a:prstGeom prst="rect">
            <a:avLst/>
          </a:prstGeom>
          <a:noFill/>
        </p:spPr>
        <p:txBody>
          <a:bodyPr vert="horz" wrap="square" lIns="0" tIns="39370" rIns="0" bIns="0" rtlCol="0">
            <a:spAutoFit/>
          </a:bodyPr>
          <a:lstStyle/>
          <a:p>
            <a:pPr marL="256540" marR="5080" indent="-243840">
              <a:lnSpc>
                <a:spcPts val="2110"/>
              </a:lnSpc>
              <a:spcBef>
                <a:spcPts val="310"/>
              </a:spcBef>
              <a:buChar char="•"/>
              <a:tabLst>
                <a:tab pos="256540" algn="l"/>
              </a:tabLst>
            </a:pPr>
            <a:r>
              <a:rPr lang="en-US" sz="1900">
                <a:latin typeface="Arial"/>
                <a:cs typeface="Arial"/>
              </a:rPr>
              <a:t>The Financials Sector contains companies engaged in banking, financial services, consumer finance, capital markets and insurance activities</a:t>
            </a:r>
          </a:p>
          <a:p>
            <a:endParaRPr lang="en-US" sz="2000"/>
          </a:p>
          <a:p>
            <a:pPr marL="256540" marR="5080" indent="-243840">
              <a:lnSpc>
                <a:spcPts val="2110"/>
              </a:lnSpc>
              <a:spcBef>
                <a:spcPts val="310"/>
              </a:spcBef>
              <a:buFont typeface="Arial" panose="020B0604020202020204" pitchFamily="34" charset="0"/>
              <a:buChar char="•"/>
              <a:tabLst>
                <a:tab pos="256540" algn="l"/>
              </a:tabLst>
            </a:pPr>
            <a:r>
              <a:rPr lang="en-US" sz="1900">
                <a:latin typeface="Arial"/>
                <a:cs typeface="Arial"/>
              </a:rPr>
              <a:t>$7.6 trillion market cap; 73 constituents</a:t>
            </a:r>
          </a:p>
          <a:p>
            <a:pPr marL="256540" marR="708660" indent="-243840">
              <a:lnSpc>
                <a:spcPts val="2090"/>
              </a:lnSpc>
              <a:spcBef>
                <a:spcPts val="1065"/>
              </a:spcBef>
              <a:buChar char="•"/>
              <a:tabLst>
                <a:tab pos="256540" algn="l"/>
              </a:tabLst>
            </a:pPr>
            <a:r>
              <a:rPr lang="en-US" sz="1900">
                <a:latin typeface="Arial"/>
                <a:cs typeface="Arial"/>
              </a:rPr>
              <a:t>Key financial indicators that impact the sector:</a:t>
            </a:r>
          </a:p>
          <a:p>
            <a:pPr marL="857250" marR="708660" lvl="7" indent="-342900">
              <a:lnSpc>
                <a:spcPts val="2090"/>
              </a:lnSpc>
              <a:spcBef>
                <a:spcPts val="1065"/>
              </a:spcBef>
              <a:buFont typeface="Arial" panose="020B0604020202020204" pitchFamily="34" charset="0"/>
              <a:buChar char="•"/>
              <a:tabLst>
                <a:tab pos="256540" algn="l"/>
              </a:tabLst>
            </a:pPr>
            <a:r>
              <a:rPr lang="en-US" sz="1900">
                <a:latin typeface="Arial"/>
                <a:cs typeface="Arial"/>
              </a:rPr>
              <a:t>Interest rates</a:t>
            </a:r>
          </a:p>
          <a:p>
            <a:pPr marL="857250" marR="708660" lvl="7" indent="-342900">
              <a:lnSpc>
                <a:spcPts val="2090"/>
              </a:lnSpc>
              <a:spcBef>
                <a:spcPts val="1065"/>
              </a:spcBef>
              <a:buFont typeface="Arial" panose="020B0604020202020204" pitchFamily="34" charset="0"/>
              <a:buChar char="•"/>
              <a:tabLst>
                <a:tab pos="256540" algn="l"/>
              </a:tabLst>
            </a:pPr>
            <a:r>
              <a:rPr lang="en-US" sz="1900">
                <a:latin typeface="Arial"/>
                <a:cs typeface="Arial"/>
              </a:rPr>
              <a:t>Credit Conditions</a:t>
            </a:r>
          </a:p>
          <a:p>
            <a:pPr marL="857250" marR="708660" lvl="7" indent="-342900">
              <a:lnSpc>
                <a:spcPts val="2090"/>
              </a:lnSpc>
              <a:spcBef>
                <a:spcPts val="1065"/>
              </a:spcBef>
              <a:buFont typeface="Arial" panose="020B0604020202020204" pitchFamily="34" charset="0"/>
              <a:buChar char="•"/>
              <a:tabLst>
                <a:tab pos="256540" algn="l"/>
              </a:tabLst>
            </a:pPr>
            <a:r>
              <a:rPr lang="en-US" sz="1900">
                <a:latin typeface="Arial"/>
                <a:cs typeface="Arial"/>
              </a:rPr>
              <a:t>Global liquidity </a:t>
            </a:r>
            <a:endParaRPr sz="1900">
              <a:latin typeface="Arial"/>
              <a:cs typeface="Arial"/>
            </a:endParaRPr>
          </a:p>
        </p:txBody>
      </p:sp>
      <p:pic>
        <p:nvPicPr>
          <p:cNvPr id="5" name="object 5"/>
          <p:cNvPicPr/>
          <p:nvPr/>
        </p:nvPicPr>
        <p:blipFill>
          <a:blip r:embed="rId3" cstate="print"/>
          <a:stretch>
            <a:fillRect/>
          </a:stretch>
        </p:blipFill>
        <p:spPr>
          <a:xfrm>
            <a:off x="3527083" y="4665225"/>
            <a:ext cx="1502117" cy="483616"/>
          </a:xfrm>
          <a:prstGeom prst="rect">
            <a:avLst/>
          </a:prstGeom>
        </p:spPr>
      </p:pic>
      <p:pic>
        <p:nvPicPr>
          <p:cNvPr id="8" name="object 8"/>
          <p:cNvPicPr/>
          <p:nvPr/>
        </p:nvPicPr>
        <p:blipFill>
          <a:blip r:embed="rId4" cstate="print"/>
          <a:stretch>
            <a:fillRect/>
          </a:stretch>
        </p:blipFill>
        <p:spPr>
          <a:xfrm>
            <a:off x="7564412" y="4236417"/>
            <a:ext cx="2505277" cy="1336251"/>
          </a:xfrm>
          <a:prstGeom prst="rect">
            <a:avLst/>
          </a:prstGeom>
        </p:spPr>
      </p:pic>
      <p:pic>
        <p:nvPicPr>
          <p:cNvPr id="12" name="Picture 11">
            <a:extLst>
              <a:ext uri="{FF2B5EF4-FFF2-40B4-BE49-F238E27FC236}">
                <a16:creationId xmlns:a16="http://schemas.microsoft.com/office/drawing/2014/main" id="{E38442C2-1A3A-B7F9-54B4-B3E8E9FEC95D}"/>
              </a:ext>
            </a:extLst>
          </p:cNvPr>
          <p:cNvPicPr>
            <a:picLocks noChangeAspect="1"/>
          </p:cNvPicPr>
          <p:nvPr/>
        </p:nvPicPr>
        <p:blipFill>
          <a:blip r:embed="rId5"/>
          <a:stretch>
            <a:fillRect/>
          </a:stretch>
        </p:blipFill>
        <p:spPr>
          <a:xfrm>
            <a:off x="183445" y="4468821"/>
            <a:ext cx="2765156" cy="770444"/>
          </a:xfrm>
          <a:prstGeom prst="rect">
            <a:avLst/>
          </a:prstGeom>
        </p:spPr>
      </p:pic>
      <p:sp>
        <p:nvSpPr>
          <p:cNvPr id="4" name="TextBox 3">
            <a:extLst>
              <a:ext uri="{FF2B5EF4-FFF2-40B4-BE49-F238E27FC236}">
                <a16:creationId xmlns:a16="http://schemas.microsoft.com/office/drawing/2014/main" id="{CE4831D9-DD7E-6152-A586-941B3530BCDF}"/>
              </a:ext>
            </a:extLst>
          </p:cNvPr>
          <p:cNvSpPr txBox="1"/>
          <p:nvPr/>
        </p:nvSpPr>
        <p:spPr>
          <a:xfrm>
            <a:off x="488358" y="6041217"/>
            <a:ext cx="9272481" cy="677108"/>
          </a:xfrm>
          <a:prstGeom prst="rect">
            <a:avLst/>
          </a:prstGeom>
          <a:noFill/>
        </p:spPr>
        <p:txBody>
          <a:bodyPr wrap="square" rtlCol="0">
            <a:spAutoFit/>
          </a:bodyPr>
          <a:lstStyle/>
          <a:p>
            <a:pPr marL="285750" indent="-285750">
              <a:buFont typeface="Arial" panose="020B0604020202020204" pitchFamily="34" charset="0"/>
              <a:buChar char="•"/>
            </a:pPr>
            <a:r>
              <a:rPr lang="en-US" sz="1900"/>
              <a:t>Other significant constituents: JPMorgan Chase, Goldman Sachs, MetLife, Moody’s, American Express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t>Stock</a:t>
            </a:r>
            <a:r>
              <a:rPr spc="-105"/>
              <a:t> </a:t>
            </a:r>
            <a:r>
              <a:rPr spc="-20"/>
              <a:t>Recommendations</a:t>
            </a:r>
          </a:p>
        </p:txBody>
      </p:sp>
      <p:graphicFrame>
        <p:nvGraphicFramePr>
          <p:cNvPr id="3" name="object 3"/>
          <p:cNvGraphicFramePr>
            <a:graphicFrameLocks noGrp="1"/>
          </p:cNvGraphicFramePr>
          <p:nvPr>
            <p:extLst>
              <p:ext uri="{D42A27DB-BD31-4B8C-83A1-F6EECF244321}">
                <p14:modId xmlns:p14="http://schemas.microsoft.com/office/powerpoint/2010/main" val="539076280"/>
              </p:ext>
            </p:extLst>
          </p:nvPr>
        </p:nvGraphicFramePr>
        <p:xfrm>
          <a:off x="287496" y="2855297"/>
          <a:ext cx="9313705" cy="2368550"/>
        </p:xfrm>
        <a:graphic>
          <a:graphicData uri="http://schemas.openxmlformats.org/drawingml/2006/table">
            <a:tbl>
              <a:tblPr firstRow="1" bandRow="1">
                <a:tableStyleId>{2D5ABB26-0587-4C30-8999-92F81FD0307C}</a:tableStyleId>
              </a:tblPr>
              <a:tblGrid>
                <a:gridCol w="1084104">
                  <a:extLst>
                    <a:ext uri="{9D8B030D-6E8A-4147-A177-3AD203B41FA5}">
                      <a16:colId xmlns:a16="http://schemas.microsoft.com/office/drawing/2014/main" val="20000"/>
                    </a:ext>
                  </a:extLst>
                </a:gridCol>
                <a:gridCol w="1242138">
                  <a:extLst>
                    <a:ext uri="{9D8B030D-6E8A-4147-A177-3AD203B41FA5}">
                      <a16:colId xmlns:a16="http://schemas.microsoft.com/office/drawing/2014/main" val="20001"/>
                    </a:ext>
                  </a:extLst>
                </a:gridCol>
                <a:gridCol w="1110359">
                  <a:extLst>
                    <a:ext uri="{9D8B030D-6E8A-4147-A177-3AD203B41FA5}">
                      <a16:colId xmlns:a16="http://schemas.microsoft.com/office/drawing/2014/main" val="20002"/>
                    </a:ext>
                  </a:extLst>
                </a:gridCol>
                <a:gridCol w="1111031">
                  <a:extLst>
                    <a:ext uri="{9D8B030D-6E8A-4147-A177-3AD203B41FA5}">
                      <a16:colId xmlns:a16="http://schemas.microsoft.com/office/drawing/2014/main" val="20003"/>
                    </a:ext>
                  </a:extLst>
                </a:gridCol>
                <a:gridCol w="1946672">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752601">
                  <a:extLst>
                    <a:ext uri="{9D8B030D-6E8A-4147-A177-3AD203B41FA5}">
                      <a16:colId xmlns:a16="http://schemas.microsoft.com/office/drawing/2014/main" val="20006"/>
                    </a:ext>
                  </a:extLst>
                </a:gridCol>
              </a:tblGrid>
              <a:tr h="656590">
                <a:tc>
                  <a:txBody>
                    <a:bodyPr/>
                    <a:lstStyle/>
                    <a:p>
                      <a:pPr algn="ctr">
                        <a:lnSpc>
                          <a:spcPct val="100000"/>
                        </a:lnSpc>
                        <a:spcBef>
                          <a:spcPts val="284"/>
                        </a:spcBef>
                      </a:pPr>
                      <a:r>
                        <a:rPr sz="1900" b="1" spc="-10">
                          <a:solidFill>
                            <a:srgbClr val="FFFFFF"/>
                          </a:solidFill>
                          <a:latin typeface="Calibri"/>
                          <a:cs typeface="Calibri"/>
                        </a:rPr>
                        <a:t>Stock</a:t>
                      </a:r>
                      <a:endParaRPr sz="1900">
                        <a:latin typeface="Calibri"/>
                        <a:cs typeface="Calibri"/>
                      </a:endParaRPr>
                    </a:p>
                  </a:txBody>
                  <a:tcPr marL="0" marR="0" marT="36194" marB="0">
                    <a:lnR w="19050">
                      <a:solidFill>
                        <a:srgbClr val="000000"/>
                      </a:solidFill>
                      <a:prstDash val="solid"/>
                    </a:lnR>
                    <a:lnB w="19050">
                      <a:solidFill>
                        <a:srgbClr val="000000"/>
                      </a:solidFill>
                      <a:prstDash val="solid"/>
                    </a:lnB>
                    <a:solidFill>
                      <a:srgbClr val="C00000"/>
                    </a:solidFill>
                  </a:tcPr>
                </a:tc>
                <a:tc>
                  <a:txBody>
                    <a:bodyPr/>
                    <a:lstStyle/>
                    <a:p>
                      <a:pPr marL="299720" marR="173355" indent="-119380">
                        <a:lnSpc>
                          <a:spcPct val="103499"/>
                        </a:lnSpc>
                        <a:spcBef>
                          <a:spcPts val="195"/>
                        </a:spcBef>
                      </a:pPr>
                      <a:r>
                        <a:rPr sz="1700" b="1" spc="-10">
                          <a:solidFill>
                            <a:srgbClr val="FFFFFF"/>
                          </a:solidFill>
                          <a:latin typeface="Calibri"/>
                          <a:cs typeface="Calibri"/>
                        </a:rPr>
                        <a:t>Current Price</a:t>
                      </a:r>
                      <a:endParaRPr sz="1700">
                        <a:latin typeface="Calibri"/>
                        <a:cs typeface="Calibri"/>
                      </a:endParaRPr>
                    </a:p>
                  </a:txBody>
                  <a:tcPr marL="0" marR="0" marT="2476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B0000"/>
                    </a:solidFill>
                  </a:tcPr>
                </a:tc>
                <a:tc>
                  <a:txBody>
                    <a:bodyPr/>
                    <a:lstStyle/>
                    <a:p>
                      <a:pPr marL="301625" marR="238760" indent="-54610">
                        <a:lnSpc>
                          <a:spcPct val="103499"/>
                        </a:lnSpc>
                        <a:spcBef>
                          <a:spcPts val="195"/>
                        </a:spcBef>
                      </a:pPr>
                      <a:r>
                        <a:rPr sz="1700" b="1" spc="-35">
                          <a:solidFill>
                            <a:srgbClr val="FFFFFF"/>
                          </a:solidFill>
                          <a:latin typeface="Calibri"/>
                          <a:cs typeface="Calibri"/>
                        </a:rPr>
                        <a:t>Target </a:t>
                      </a:r>
                      <a:r>
                        <a:rPr sz="1700" b="1" spc="-10">
                          <a:solidFill>
                            <a:srgbClr val="FFFFFF"/>
                          </a:solidFill>
                          <a:latin typeface="Calibri"/>
                          <a:cs typeface="Calibri"/>
                        </a:rPr>
                        <a:t>Price</a:t>
                      </a:r>
                      <a:endParaRPr sz="1700">
                        <a:latin typeface="Calibri"/>
                        <a:cs typeface="Calibri"/>
                      </a:endParaRPr>
                    </a:p>
                  </a:txBody>
                  <a:tcPr marL="0" marR="0" marT="2476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B0000"/>
                    </a:solidFill>
                  </a:tcPr>
                </a:tc>
                <a:tc>
                  <a:txBody>
                    <a:bodyPr/>
                    <a:lstStyle/>
                    <a:p>
                      <a:pPr marL="218440" marR="108585" indent="-103505">
                        <a:lnSpc>
                          <a:spcPct val="103499"/>
                        </a:lnSpc>
                        <a:spcBef>
                          <a:spcPts val="195"/>
                        </a:spcBef>
                      </a:pPr>
                      <a:r>
                        <a:rPr sz="1700" b="1" spc="-10">
                          <a:solidFill>
                            <a:srgbClr val="FFFFFF"/>
                          </a:solidFill>
                          <a:latin typeface="Calibri"/>
                          <a:cs typeface="Calibri"/>
                        </a:rPr>
                        <a:t>Expected Return</a:t>
                      </a:r>
                      <a:endParaRPr sz="1700">
                        <a:latin typeface="Calibri"/>
                        <a:cs typeface="Calibri"/>
                      </a:endParaRPr>
                    </a:p>
                  </a:txBody>
                  <a:tcPr marL="0" marR="0" marT="2476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B0000"/>
                    </a:solidFill>
                  </a:tcPr>
                </a:tc>
                <a:tc>
                  <a:txBody>
                    <a:bodyPr/>
                    <a:lstStyle/>
                    <a:p>
                      <a:pPr marL="816610" marR="130175" indent="-680720">
                        <a:lnSpc>
                          <a:spcPct val="103499"/>
                        </a:lnSpc>
                        <a:spcBef>
                          <a:spcPts val="195"/>
                        </a:spcBef>
                      </a:pPr>
                      <a:r>
                        <a:rPr sz="1700" b="1" spc="-10">
                          <a:solidFill>
                            <a:srgbClr val="FFFFFF"/>
                          </a:solidFill>
                          <a:latin typeface="Calibri"/>
                          <a:cs typeface="Calibri"/>
                        </a:rPr>
                        <a:t>Recommendatio</a:t>
                      </a:r>
                      <a:r>
                        <a:rPr sz="1700" b="1" spc="-50">
                          <a:solidFill>
                            <a:srgbClr val="FFFFFF"/>
                          </a:solidFill>
                          <a:latin typeface="Calibri"/>
                          <a:cs typeface="Calibri"/>
                        </a:rPr>
                        <a:t>n</a:t>
                      </a:r>
                      <a:endParaRPr sz="1700">
                        <a:latin typeface="Calibri"/>
                        <a:cs typeface="Calibri"/>
                      </a:endParaRPr>
                    </a:p>
                  </a:txBody>
                  <a:tcPr marL="0" marR="0" marT="2476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B0000"/>
                    </a:solidFill>
                  </a:tcPr>
                </a:tc>
                <a:tc>
                  <a:txBody>
                    <a:bodyPr/>
                    <a:lstStyle/>
                    <a:p>
                      <a:pPr algn="ctr">
                        <a:lnSpc>
                          <a:spcPct val="100000"/>
                        </a:lnSpc>
                        <a:spcBef>
                          <a:spcPts val="265"/>
                        </a:spcBef>
                      </a:pPr>
                      <a:r>
                        <a:rPr sz="1700" b="1" spc="-25">
                          <a:solidFill>
                            <a:srgbClr val="FFFFFF"/>
                          </a:solidFill>
                          <a:latin typeface="Calibri"/>
                          <a:cs typeface="Calibri"/>
                        </a:rPr>
                        <a:t>SIM</a:t>
                      </a:r>
                      <a:endParaRPr sz="1700">
                        <a:latin typeface="Calibri"/>
                        <a:cs typeface="Calibri"/>
                      </a:endParaRPr>
                    </a:p>
                    <a:p>
                      <a:pPr algn="ctr">
                        <a:lnSpc>
                          <a:spcPct val="100000"/>
                        </a:lnSpc>
                        <a:spcBef>
                          <a:spcPts val="75"/>
                        </a:spcBef>
                      </a:pPr>
                      <a:r>
                        <a:rPr sz="1700" b="1" spc="-10">
                          <a:solidFill>
                            <a:srgbClr val="FFFFFF"/>
                          </a:solidFill>
                          <a:latin typeface="Calibri"/>
                          <a:cs typeface="Calibri"/>
                        </a:rPr>
                        <a:t>Weight</a:t>
                      </a:r>
                      <a:endParaRPr sz="1700">
                        <a:latin typeface="Calibri"/>
                        <a:cs typeface="Calibri"/>
                      </a:endParaRPr>
                    </a:p>
                  </a:txBody>
                  <a:tcPr marL="0" marR="0" marT="336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B0000"/>
                    </a:solidFill>
                  </a:tcPr>
                </a:tc>
                <a:tc>
                  <a:txBody>
                    <a:bodyPr/>
                    <a:lstStyle/>
                    <a:p>
                      <a:pPr marL="222250" marR="135890" indent="-78105">
                        <a:lnSpc>
                          <a:spcPct val="103499"/>
                        </a:lnSpc>
                        <a:spcBef>
                          <a:spcPts val="195"/>
                        </a:spcBef>
                      </a:pPr>
                      <a:r>
                        <a:rPr sz="1700" b="1" spc="-10">
                          <a:solidFill>
                            <a:srgbClr val="FFFFFF"/>
                          </a:solidFill>
                          <a:latin typeface="Calibri"/>
                          <a:cs typeface="Calibri"/>
                        </a:rPr>
                        <a:t>Recommend</a:t>
                      </a:r>
                      <a:r>
                        <a:rPr lang="en-US" sz="1700" b="1" spc="-10">
                          <a:solidFill>
                            <a:srgbClr val="FFFFFF"/>
                          </a:solidFill>
                          <a:latin typeface="Calibri"/>
                          <a:cs typeface="Calibri"/>
                        </a:rPr>
                        <a:t>e</a:t>
                      </a:r>
                      <a:r>
                        <a:rPr sz="1700" b="1">
                          <a:solidFill>
                            <a:srgbClr val="FFFFFF"/>
                          </a:solidFill>
                          <a:latin typeface="Calibri"/>
                          <a:cs typeface="Calibri"/>
                        </a:rPr>
                        <a:t>d</a:t>
                      </a:r>
                      <a:r>
                        <a:rPr sz="1700" b="1" spc="-5">
                          <a:solidFill>
                            <a:srgbClr val="FFFFFF"/>
                          </a:solidFill>
                          <a:latin typeface="Calibri"/>
                          <a:cs typeface="Calibri"/>
                        </a:rPr>
                        <a:t> </a:t>
                      </a:r>
                      <a:r>
                        <a:rPr sz="1700" b="1" spc="-10">
                          <a:solidFill>
                            <a:srgbClr val="FFFFFF"/>
                          </a:solidFill>
                          <a:latin typeface="Calibri"/>
                          <a:cs typeface="Calibri"/>
                        </a:rPr>
                        <a:t>Weighting</a:t>
                      </a:r>
                      <a:endParaRPr sz="1700">
                        <a:latin typeface="Calibri"/>
                        <a:cs typeface="Calibri"/>
                      </a:endParaRPr>
                    </a:p>
                  </a:txBody>
                  <a:tcPr marL="0" marR="0" marT="2476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B0000"/>
                    </a:solidFill>
                  </a:tcPr>
                </a:tc>
                <a:extLst>
                  <a:ext uri="{0D108BD9-81ED-4DB2-BD59-A6C34878D82A}">
                    <a16:rowId xmlns:a16="http://schemas.microsoft.com/office/drawing/2014/main" val="10000"/>
                  </a:ext>
                </a:extLst>
              </a:tr>
              <a:tr h="427990">
                <a:tc>
                  <a:txBody>
                    <a:bodyPr/>
                    <a:lstStyle/>
                    <a:p>
                      <a:pPr algn="ctr">
                        <a:lnSpc>
                          <a:spcPct val="100000"/>
                        </a:lnSpc>
                        <a:spcBef>
                          <a:spcPts val="280"/>
                        </a:spcBef>
                      </a:pPr>
                      <a:r>
                        <a:rPr lang="en-US" sz="1700">
                          <a:latin typeface="Calibri"/>
                          <a:cs typeface="Calibri"/>
                        </a:rPr>
                        <a:t>Visa</a:t>
                      </a:r>
                      <a:endParaRPr sz="1700">
                        <a:latin typeface="Calibri"/>
                        <a:cs typeface="Calibri"/>
                      </a:endParaRPr>
                    </a:p>
                  </a:txBody>
                  <a:tcPr marL="0" marR="0" marT="3556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7E6"/>
                    </a:solidFill>
                  </a:tcPr>
                </a:tc>
                <a:tc>
                  <a:txBody>
                    <a:bodyPr/>
                    <a:lstStyle/>
                    <a:p>
                      <a:pPr algn="ctr">
                        <a:lnSpc>
                          <a:spcPct val="100000"/>
                        </a:lnSpc>
                        <a:spcBef>
                          <a:spcPts val="565"/>
                        </a:spcBef>
                      </a:pPr>
                      <a:r>
                        <a:rPr lang="en-US" sz="1700">
                          <a:latin typeface="Calibri"/>
                          <a:cs typeface="Calibri"/>
                        </a:rPr>
                        <a:t>$349.05</a:t>
                      </a:r>
                      <a:endParaRPr sz="1700">
                        <a:latin typeface="Calibri"/>
                        <a:cs typeface="Calibri"/>
                      </a:endParaRPr>
                    </a:p>
                  </a:txBody>
                  <a:tcPr marL="0" marR="0" marT="717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7E6"/>
                    </a:solidFill>
                  </a:tcPr>
                </a:tc>
                <a:tc>
                  <a:txBody>
                    <a:bodyPr/>
                    <a:lstStyle/>
                    <a:p>
                      <a:pPr algn="ctr">
                        <a:lnSpc>
                          <a:spcPct val="100000"/>
                        </a:lnSpc>
                        <a:spcBef>
                          <a:spcPts val="565"/>
                        </a:spcBef>
                      </a:pPr>
                      <a:r>
                        <a:rPr lang="en-US" sz="1700">
                          <a:latin typeface="Calibri"/>
                          <a:cs typeface="Calibri"/>
                        </a:rPr>
                        <a:t>$369.24</a:t>
                      </a:r>
                      <a:endParaRPr sz="1700">
                        <a:latin typeface="Calibri"/>
                        <a:cs typeface="Calibri"/>
                      </a:endParaRPr>
                    </a:p>
                  </a:txBody>
                  <a:tcPr marL="0" marR="0" marT="717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7E6"/>
                    </a:solidFill>
                  </a:tcPr>
                </a:tc>
                <a:tc>
                  <a:txBody>
                    <a:bodyPr/>
                    <a:lstStyle/>
                    <a:p>
                      <a:pPr algn="ctr">
                        <a:lnSpc>
                          <a:spcPct val="100000"/>
                        </a:lnSpc>
                        <a:spcBef>
                          <a:spcPts val="565"/>
                        </a:spcBef>
                      </a:pPr>
                      <a:r>
                        <a:rPr lang="en-US" sz="1700">
                          <a:latin typeface="Calibri"/>
                          <a:cs typeface="Calibri"/>
                        </a:rPr>
                        <a:t>5.8%</a:t>
                      </a:r>
                      <a:endParaRPr sz="1700">
                        <a:latin typeface="Calibri"/>
                        <a:cs typeface="Calibri"/>
                      </a:endParaRPr>
                    </a:p>
                  </a:txBody>
                  <a:tcPr marL="0" marR="0" marT="717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7E6"/>
                    </a:solidFill>
                  </a:tcPr>
                </a:tc>
                <a:tc>
                  <a:txBody>
                    <a:bodyPr/>
                    <a:lstStyle/>
                    <a:p>
                      <a:pPr algn="ctr">
                        <a:lnSpc>
                          <a:spcPct val="100000"/>
                        </a:lnSpc>
                        <a:spcBef>
                          <a:spcPts val="565"/>
                        </a:spcBef>
                      </a:pPr>
                      <a:r>
                        <a:rPr lang="en-US" sz="1700">
                          <a:latin typeface="Calibri"/>
                          <a:cs typeface="Calibri"/>
                        </a:rPr>
                        <a:t>HOLD</a:t>
                      </a:r>
                      <a:endParaRPr sz="1700">
                        <a:latin typeface="Calibri"/>
                        <a:cs typeface="Calibri"/>
                      </a:endParaRPr>
                    </a:p>
                  </a:txBody>
                  <a:tcPr marL="0" marR="0" marT="717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7E6"/>
                    </a:solidFill>
                  </a:tcPr>
                </a:tc>
                <a:tc>
                  <a:txBody>
                    <a:bodyPr/>
                    <a:lstStyle/>
                    <a:p>
                      <a:pPr algn="ctr">
                        <a:lnSpc>
                          <a:spcPct val="100000"/>
                        </a:lnSpc>
                        <a:spcBef>
                          <a:spcPts val="565"/>
                        </a:spcBef>
                      </a:pPr>
                      <a:r>
                        <a:rPr lang="en-US" sz="1700">
                          <a:latin typeface="Calibri"/>
                          <a:cs typeface="Calibri"/>
                        </a:rPr>
                        <a:t>4.48%</a:t>
                      </a:r>
                      <a:endParaRPr sz="1700">
                        <a:latin typeface="Calibri"/>
                        <a:cs typeface="Calibri"/>
                      </a:endParaRPr>
                    </a:p>
                  </a:txBody>
                  <a:tcPr marL="0" marR="0" marT="717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7E6"/>
                    </a:solidFill>
                  </a:tcPr>
                </a:tc>
                <a:tc>
                  <a:txBody>
                    <a:bodyPr/>
                    <a:lstStyle/>
                    <a:p>
                      <a:pPr algn="ctr">
                        <a:lnSpc>
                          <a:spcPct val="100000"/>
                        </a:lnSpc>
                        <a:spcBef>
                          <a:spcPts val="565"/>
                        </a:spcBef>
                      </a:pPr>
                      <a:r>
                        <a:rPr lang="en-US" sz="1700">
                          <a:latin typeface="Calibri"/>
                          <a:cs typeface="Calibri"/>
                        </a:rPr>
                        <a:t>4.48%</a:t>
                      </a:r>
                      <a:endParaRPr sz="1700">
                        <a:latin typeface="Calibri"/>
                        <a:cs typeface="Calibri"/>
                      </a:endParaRPr>
                    </a:p>
                  </a:txBody>
                  <a:tcPr marL="0" marR="0" marT="717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7E6"/>
                    </a:solidFill>
                  </a:tcPr>
                </a:tc>
                <a:extLst>
                  <a:ext uri="{0D108BD9-81ED-4DB2-BD59-A6C34878D82A}">
                    <a16:rowId xmlns:a16="http://schemas.microsoft.com/office/drawing/2014/main" val="10001"/>
                  </a:ext>
                </a:extLst>
              </a:tr>
              <a:tr h="427990">
                <a:tc>
                  <a:txBody>
                    <a:bodyPr/>
                    <a:lstStyle/>
                    <a:p>
                      <a:pPr algn="ctr">
                        <a:lnSpc>
                          <a:spcPct val="100000"/>
                        </a:lnSpc>
                        <a:spcBef>
                          <a:spcPts val="290"/>
                        </a:spcBef>
                      </a:pPr>
                      <a:r>
                        <a:rPr lang="en-US" sz="1700">
                          <a:latin typeface="Calibri"/>
                          <a:cs typeface="Calibri"/>
                        </a:rPr>
                        <a:t>PayPal</a:t>
                      </a:r>
                    </a:p>
                  </a:txBody>
                  <a:tcPr marL="0" marR="0" marT="3683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7E6"/>
                    </a:solidFill>
                  </a:tcPr>
                </a:tc>
                <a:tc>
                  <a:txBody>
                    <a:bodyPr/>
                    <a:lstStyle/>
                    <a:p>
                      <a:pPr algn="ctr">
                        <a:lnSpc>
                          <a:spcPct val="100000"/>
                        </a:lnSpc>
                        <a:spcBef>
                          <a:spcPts val="290"/>
                        </a:spcBef>
                      </a:pPr>
                      <a:r>
                        <a:rPr lang="en-US" sz="1700">
                          <a:latin typeface="Calibri"/>
                          <a:cs typeface="Calibri"/>
                        </a:rPr>
                        <a:t>$74.17</a:t>
                      </a:r>
                    </a:p>
                  </a:txBody>
                  <a:tcPr marL="0" marR="0" marT="3683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7E6"/>
                    </a:solidFill>
                  </a:tcPr>
                </a:tc>
                <a:tc>
                  <a:txBody>
                    <a:bodyPr/>
                    <a:lstStyle/>
                    <a:p>
                      <a:pPr algn="ctr">
                        <a:lnSpc>
                          <a:spcPct val="100000"/>
                        </a:lnSpc>
                        <a:spcBef>
                          <a:spcPts val="290"/>
                        </a:spcBef>
                      </a:pPr>
                      <a:r>
                        <a:rPr lang="en-US" sz="1700">
                          <a:latin typeface="Calibri"/>
                          <a:cs typeface="Calibri"/>
                        </a:rPr>
                        <a:t>$94.00</a:t>
                      </a:r>
                    </a:p>
                  </a:txBody>
                  <a:tcPr marL="0" marR="0" marT="3683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7E6"/>
                    </a:solidFill>
                  </a:tcPr>
                </a:tc>
                <a:tc>
                  <a:txBody>
                    <a:bodyPr/>
                    <a:lstStyle/>
                    <a:p>
                      <a:pPr algn="ctr">
                        <a:lnSpc>
                          <a:spcPct val="100000"/>
                        </a:lnSpc>
                        <a:spcBef>
                          <a:spcPts val="290"/>
                        </a:spcBef>
                      </a:pPr>
                      <a:r>
                        <a:rPr lang="en-US" sz="1700">
                          <a:latin typeface="Calibri"/>
                          <a:cs typeface="Calibri"/>
                        </a:rPr>
                        <a:t>26.73%</a:t>
                      </a:r>
                    </a:p>
                  </a:txBody>
                  <a:tcPr marL="0" marR="0" marT="3683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7E6"/>
                    </a:solidFill>
                  </a:tcPr>
                </a:tc>
                <a:tc>
                  <a:txBody>
                    <a:bodyPr/>
                    <a:lstStyle/>
                    <a:p>
                      <a:pPr algn="ctr">
                        <a:lnSpc>
                          <a:spcPct val="100000"/>
                        </a:lnSpc>
                        <a:spcBef>
                          <a:spcPts val="290"/>
                        </a:spcBef>
                      </a:pPr>
                      <a:r>
                        <a:rPr lang="en-US" sz="1700">
                          <a:latin typeface="Calibri"/>
                          <a:cs typeface="Calibri"/>
                        </a:rPr>
                        <a:t>BUY</a:t>
                      </a:r>
                    </a:p>
                  </a:txBody>
                  <a:tcPr marL="0" marR="0" marT="3683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7E6"/>
                    </a:solidFill>
                  </a:tcPr>
                </a:tc>
                <a:tc>
                  <a:txBody>
                    <a:bodyPr/>
                    <a:lstStyle/>
                    <a:p>
                      <a:pPr algn="ctr">
                        <a:lnSpc>
                          <a:spcPct val="100000"/>
                        </a:lnSpc>
                        <a:spcBef>
                          <a:spcPts val="290"/>
                        </a:spcBef>
                      </a:pPr>
                      <a:r>
                        <a:rPr lang="en-US" sz="1700">
                          <a:latin typeface="Calibri"/>
                          <a:cs typeface="Calibri"/>
                        </a:rPr>
                        <a:t>1.08%</a:t>
                      </a:r>
                    </a:p>
                  </a:txBody>
                  <a:tcPr marL="0" marR="0" marT="3683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7E6"/>
                    </a:solidFill>
                  </a:tcPr>
                </a:tc>
                <a:tc>
                  <a:txBody>
                    <a:bodyPr/>
                    <a:lstStyle/>
                    <a:p>
                      <a:pPr algn="ctr">
                        <a:lnSpc>
                          <a:spcPct val="100000"/>
                        </a:lnSpc>
                        <a:spcBef>
                          <a:spcPts val="290"/>
                        </a:spcBef>
                      </a:pPr>
                      <a:r>
                        <a:rPr lang="en-US" sz="1700">
                          <a:latin typeface="Calibri"/>
                          <a:cs typeface="Calibri"/>
                        </a:rPr>
                        <a:t>2.98%</a:t>
                      </a:r>
                    </a:p>
                  </a:txBody>
                  <a:tcPr marL="0" marR="0" marT="3683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7E6"/>
                    </a:solidFill>
                  </a:tcPr>
                </a:tc>
                <a:extLst>
                  <a:ext uri="{0D108BD9-81ED-4DB2-BD59-A6C34878D82A}">
                    <a16:rowId xmlns:a16="http://schemas.microsoft.com/office/drawing/2014/main" val="10002"/>
                  </a:ext>
                </a:extLst>
              </a:tr>
              <a:tr h="427990">
                <a:tc>
                  <a:txBody>
                    <a:bodyPr/>
                    <a:lstStyle/>
                    <a:p>
                      <a:pPr algn="ctr">
                        <a:lnSpc>
                          <a:spcPct val="100000"/>
                        </a:lnSpc>
                        <a:spcBef>
                          <a:spcPts val="275"/>
                        </a:spcBef>
                      </a:pPr>
                      <a:r>
                        <a:rPr lang="en-US" sz="1700">
                          <a:latin typeface="Calibri"/>
                          <a:cs typeface="Calibri"/>
                        </a:rPr>
                        <a:t>GPN</a:t>
                      </a:r>
                    </a:p>
                  </a:txBody>
                  <a:tcPr marL="0" marR="0" marT="349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7E6"/>
                    </a:solidFill>
                  </a:tcPr>
                </a:tc>
                <a:tc>
                  <a:txBody>
                    <a:bodyPr/>
                    <a:lstStyle/>
                    <a:p>
                      <a:pPr algn="ctr">
                        <a:lnSpc>
                          <a:spcPct val="100000"/>
                        </a:lnSpc>
                        <a:spcBef>
                          <a:spcPts val="275"/>
                        </a:spcBef>
                      </a:pPr>
                      <a:r>
                        <a:rPr lang="en-US" sz="1700">
                          <a:latin typeface="Calibri"/>
                          <a:cs typeface="Calibri"/>
                        </a:rPr>
                        <a:t>$81.16</a:t>
                      </a:r>
                      <a:endParaRPr sz="1700">
                        <a:latin typeface="Calibri"/>
                        <a:cs typeface="Calibri"/>
                      </a:endParaRPr>
                    </a:p>
                  </a:txBody>
                  <a:tcPr marL="0" marR="0" marT="349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7E6"/>
                    </a:solidFill>
                  </a:tcPr>
                </a:tc>
                <a:tc>
                  <a:txBody>
                    <a:bodyPr/>
                    <a:lstStyle/>
                    <a:p>
                      <a:pPr algn="ctr">
                        <a:lnSpc>
                          <a:spcPct val="100000"/>
                        </a:lnSpc>
                        <a:spcBef>
                          <a:spcPts val="275"/>
                        </a:spcBef>
                      </a:pPr>
                      <a:r>
                        <a:rPr lang="en-US" sz="1700">
                          <a:latin typeface="Calibri"/>
                          <a:cs typeface="Calibri"/>
                        </a:rPr>
                        <a:t>$165.88</a:t>
                      </a:r>
                      <a:endParaRPr sz="1700">
                        <a:latin typeface="Calibri"/>
                        <a:cs typeface="Calibri"/>
                      </a:endParaRPr>
                    </a:p>
                  </a:txBody>
                  <a:tcPr marL="0" marR="0" marT="349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7E6"/>
                    </a:solidFill>
                  </a:tcPr>
                </a:tc>
                <a:tc>
                  <a:txBody>
                    <a:bodyPr/>
                    <a:lstStyle/>
                    <a:p>
                      <a:pPr algn="ctr">
                        <a:lnSpc>
                          <a:spcPct val="100000"/>
                        </a:lnSpc>
                        <a:spcBef>
                          <a:spcPts val="275"/>
                        </a:spcBef>
                      </a:pPr>
                      <a:r>
                        <a:rPr lang="en-US" sz="1700">
                          <a:latin typeface="Calibri"/>
                          <a:cs typeface="Calibri"/>
                        </a:rPr>
                        <a:t>104.39%</a:t>
                      </a:r>
                      <a:endParaRPr sz="1700">
                        <a:latin typeface="Calibri"/>
                        <a:cs typeface="Calibri"/>
                      </a:endParaRPr>
                    </a:p>
                  </a:txBody>
                  <a:tcPr marL="0" marR="0" marT="349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7E6"/>
                    </a:solidFill>
                  </a:tcPr>
                </a:tc>
                <a:tc>
                  <a:txBody>
                    <a:bodyPr/>
                    <a:lstStyle/>
                    <a:p>
                      <a:pPr algn="ctr">
                        <a:lnSpc>
                          <a:spcPct val="100000"/>
                        </a:lnSpc>
                        <a:spcBef>
                          <a:spcPts val="275"/>
                        </a:spcBef>
                      </a:pPr>
                      <a:r>
                        <a:rPr lang="en-US" sz="1700">
                          <a:latin typeface="Calibri"/>
                          <a:cs typeface="Calibri"/>
                        </a:rPr>
                        <a:t>BUY</a:t>
                      </a:r>
                      <a:endParaRPr sz="1700">
                        <a:latin typeface="Calibri"/>
                        <a:cs typeface="Calibri"/>
                      </a:endParaRPr>
                    </a:p>
                  </a:txBody>
                  <a:tcPr marL="0" marR="0" marT="349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7E6"/>
                    </a:solidFill>
                  </a:tcPr>
                </a:tc>
                <a:tc>
                  <a:txBody>
                    <a:bodyPr/>
                    <a:lstStyle/>
                    <a:p>
                      <a:pPr algn="ctr">
                        <a:lnSpc>
                          <a:spcPct val="100000"/>
                        </a:lnSpc>
                        <a:spcBef>
                          <a:spcPts val="275"/>
                        </a:spcBef>
                      </a:pPr>
                      <a:r>
                        <a:rPr lang="en-US" sz="1700">
                          <a:latin typeface="Calibri"/>
                          <a:cs typeface="Calibri"/>
                        </a:rPr>
                        <a:t>0%</a:t>
                      </a:r>
                    </a:p>
                  </a:txBody>
                  <a:tcPr marL="0" marR="0" marT="349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7E6"/>
                    </a:solidFill>
                  </a:tcPr>
                </a:tc>
                <a:tc>
                  <a:txBody>
                    <a:bodyPr/>
                    <a:lstStyle/>
                    <a:p>
                      <a:pPr algn="ctr">
                        <a:lnSpc>
                          <a:spcPct val="100000"/>
                        </a:lnSpc>
                        <a:spcBef>
                          <a:spcPts val="275"/>
                        </a:spcBef>
                      </a:pPr>
                      <a:r>
                        <a:rPr lang="en-US" sz="1700">
                          <a:latin typeface="Calibri"/>
                          <a:cs typeface="Calibri"/>
                        </a:rPr>
                        <a:t>1.50%</a:t>
                      </a:r>
                      <a:endParaRPr sz="1700">
                        <a:latin typeface="Calibri"/>
                        <a:cs typeface="Calibri"/>
                      </a:endParaRPr>
                    </a:p>
                  </a:txBody>
                  <a:tcPr marL="0" marR="0" marT="349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7E6"/>
                    </a:solidFill>
                  </a:tcPr>
                </a:tc>
                <a:extLst>
                  <a:ext uri="{0D108BD9-81ED-4DB2-BD59-A6C34878D82A}">
                    <a16:rowId xmlns:a16="http://schemas.microsoft.com/office/drawing/2014/main" val="10003"/>
                  </a:ext>
                </a:extLst>
              </a:tr>
              <a:tr h="427990">
                <a:tc>
                  <a:txBody>
                    <a:bodyPr/>
                    <a:lstStyle/>
                    <a:p>
                      <a:pPr algn="ctr">
                        <a:lnSpc>
                          <a:spcPct val="100000"/>
                        </a:lnSpc>
                        <a:spcBef>
                          <a:spcPts val="270"/>
                        </a:spcBef>
                      </a:pPr>
                      <a:r>
                        <a:rPr lang="en-US" sz="1700">
                          <a:latin typeface="Calibri"/>
                          <a:cs typeface="Calibri"/>
                        </a:rPr>
                        <a:t>BAC</a:t>
                      </a:r>
                      <a:endParaRPr sz="1700">
                        <a:latin typeface="Calibri"/>
                        <a:cs typeface="Calibri"/>
                      </a:endParaRPr>
                    </a:p>
                  </a:txBody>
                  <a:tcPr marL="0" marR="0" marT="34290" marB="0">
                    <a:lnL w="19050">
                      <a:solidFill>
                        <a:srgbClr val="000000"/>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solidFill>
                      <a:srgbClr val="E9E7E6"/>
                    </a:solidFill>
                  </a:tcPr>
                </a:tc>
                <a:tc>
                  <a:txBody>
                    <a:bodyPr/>
                    <a:lstStyle/>
                    <a:p>
                      <a:pPr algn="ctr">
                        <a:lnSpc>
                          <a:spcPct val="100000"/>
                        </a:lnSpc>
                        <a:spcBef>
                          <a:spcPts val="270"/>
                        </a:spcBef>
                      </a:pPr>
                      <a:r>
                        <a:rPr lang="en-US" sz="1700">
                          <a:latin typeface="Calibri"/>
                          <a:cs typeface="Calibri"/>
                        </a:rPr>
                        <a:t>$47.77</a:t>
                      </a:r>
                    </a:p>
                  </a:txBody>
                  <a:tcPr marL="0" marR="0" marT="3429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solidFill>
                      <a:srgbClr val="E9E7E6"/>
                    </a:solidFill>
                  </a:tcPr>
                </a:tc>
                <a:tc>
                  <a:txBody>
                    <a:bodyPr/>
                    <a:lstStyle/>
                    <a:p>
                      <a:pPr algn="ctr">
                        <a:lnSpc>
                          <a:spcPct val="100000"/>
                        </a:lnSpc>
                        <a:spcBef>
                          <a:spcPts val="270"/>
                        </a:spcBef>
                      </a:pPr>
                      <a:r>
                        <a:rPr lang="en-US" sz="1700">
                          <a:latin typeface="Calibri"/>
                          <a:cs typeface="Calibri"/>
                        </a:rPr>
                        <a:t>$50.57</a:t>
                      </a:r>
                      <a:endParaRPr sz="1700">
                        <a:latin typeface="Calibri"/>
                        <a:cs typeface="Calibri"/>
                      </a:endParaRPr>
                    </a:p>
                  </a:txBody>
                  <a:tcPr marL="0" marR="0" marT="3429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solidFill>
                      <a:srgbClr val="E9E7E6"/>
                    </a:solidFill>
                  </a:tcPr>
                </a:tc>
                <a:tc>
                  <a:txBody>
                    <a:bodyPr/>
                    <a:lstStyle/>
                    <a:p>
                      <a:pPr algn="ctr">
                        <a:lnSpc>
                          <a:spcPct val="100000"/>
                        </a:lnSpc>
                        <a:spcBef>
                          <a:spcPts val="270"/>
                        </a:spcBef>
                      </a:pPr>
                      <a:r>
                        <a:rPr lang="en-US" sz="1700">
                          <a:latin typeface="Calibri"/>
                          <a:cs typeface="Calibri"/>
                        </a:rPr>
                        <a:t>8.03%</a:t>
                      </a:r>
                    </a:p>
                  </a:txBody>
                  <a:tcPr marL="0" marR="0" marT="3429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solidFill>
                      <a:srgbClr val="E9E7E6"/>
                    </a:solidFill>
                  </a:tcPr>
                </a:tc>
                <a:tc>
                  <a:txBody>
                    <a:bodyPr/>
                    <a:lstStyle/>
                    <a:p>
                      <a:pPr algn="ctr">
                        <a:lnSpc>
                          <a:spcPct val="100000"/>
                        </a:lnSpc>
                        <a:spcBef>
                          <a:spcPts val="270"/>
                        </a:spcBef>
                      </a:pPr>
                      <a:r>
                        <a:rPr lang="en-US" sz="1700">
                          <a:latin typeface="Calibri"/>
                          <a:cs typeface="Calibri"/>
                        </a:rPr>
                        <a:t>BUY</a:t>
                      </a:r>
                      <a:endParaRPr sz="1700">
                        <a:latin typeface="Calibri"/>
                        <a:cs typeface="Calibri"/>
                      </a:endParaRPr>
                    </a:p>
                  </a:txBody>
                  <a:tcPr marL="0" marR="0" marT="3429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solidFill>
                      <a:srgbClr val="E9E7E6"/>
                    </a:solidFill>
                  </a:tcPr>
                </a:tc>
                <a:tc>
                  <a:txBody>
                    <a:bodyPr/>
                    <a:lstStyle/>
                    <a:p>
                      <a:pPr algn="ctr">
                        <a:lnSpc>
                          <a:spcPct val="100000"/>
                        </a:lnSpc>
                        <a:spcBef>
                          <a:spcPts val="270"/>
                        </a:spcBef>
                      </a:pPr>
                      <a:r>
                        <a:rPr lang="en-US" sz="1700">
                          <a:latin typeface="Calibri"/>
                          <a:cs typeface="Calibri"/>
                        </a:rPr>
                        <a:t>4.15%</a:t>
                      </a:r>
                      <a:endParaRPr sz="1700">
                        <a:latin typeface="Calibri"/>
                        <a:cs typeface="Calibri"/>
                      </a:endParaRPr>
                    </a:p>
                  </a:txBody>
                  <a:tcPr marL="0" marR="0" marT="3429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prstDash val="solid"/>
                    </a:lnB>
                    <a:solidFill>
                      <a:srgbClr val="E9E7E6"/>
                    </a:solidFill>
                  </a:tcPr>
                </a:tc>
                <a:tc>
                  <a:txBody>
                    <a:bodyPr/>
                    <a:lstStyle/>
                    <a:p>
                      <a:pPr algn="ctr">
                        <a:lnSpc>
                          <a:spcPct val="100000"/>
                        </a:lnSpc>
                        <a:spcBef>
                          <a:spcPts val="270"/>
                        </a:spcBef>
                      </a:pPr>
                      <a:r>
                        <a:rPr lang="en-US" sz="1700">
                          <a:latin typeface="Calibri"/>
                          <a:cs typeface="Calibri"/>
                        </a:rPr>
                        <a:t>4.40%</a:t>
                      </a:r>
                      <a:endParaRPr sz="1700">
                        <a:latin typeface="Calibri"/>
                        <a:cs typeface="Calibri"/>
                      </a:endParaRPr>
                    </a:p>
                  </a:txBody>
                  <a:tcPr marL="0" marR="0" marT="34290"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a:solidFill>
                        <a:srgbClr val="000000"/>
                      </a:solidFill>
                      <a:prstDash val="solid"/>
                    </a:lnB>
                    <a:solidFill>
                      <a:srgbClr val="E9E7E6"/>
                    </a:solidFill>
                  </a:tcPr>
                </a:tc>
                <a:extLst>
                  <a:ext uri="{0D108BD9-81ED-4DB2-BD59-A6C34878D82A}">
                    <a16:rowId xmlns:a16="http://schemas.microsoft.com/office/drawing/2014/main" val="10005"/>
                  </a:ext>
                </a:extLst>
              </a:tr>
            </a:tbl>
          </a:graphicData>
        </a:graphic>
      </p:graphicFrame>
      <p:sp>
        <p:nvSpPr>
          <p:cNvPr id="4" name="object 4"/>
          <p:cNvSpPr txBox="1"/>
          <p:nvPr/>
        </p:nvSpPr>
        <p:spPr>
          <a:xfrm>
            <a:off x="488359" y="1647248"/>
            <a:ext cx="8554720" cy="590867"/>
          </a:xfrm>
          <a:prstGeom prst="rect">
            <a:avLst/>
          </a:prstGeom>
          <a:solidFill>
            <a:schemeClr val="bg1"/>
          </a:solidFill>
        </p:spPr>
        <p:txBody>
          <a:bodyPr vert="horz" wrap="square" lIns="0" tIns="9525" rIns="0" bIns="0" rtlCol="0" anchor="t">
            <a:spAutoFit/>
          </a:bodyPr>
          <a:lstStyle/>
          <a:p>
            <a:pPr marL="317500" marR="5080" indent="-304800">
              <a:lnSpc>
                <a:spcPct val="101099"/>
              </a:lnSpc>
              <a:spcBef>
                <a:spcPts val="75"/>
              </a:spcBef>
              <a:buFont typeface="Arial"/>
              <a:buChar char="•"/>
              <a:tabLst>
                <a:tab pos="317500" algn="l"/>
              </a:tabLst>
            </a:pPr>
            <a:r>
              <a:rPr lang="en-US" sz="1900">
                <a:latin typeface="Calibri"/>
                <a:cs typeface="Calibri"/>
              </a:rPr>
              <a:t>Recommend the SIM</a:t>
            </a:r>
            <a:r>
              <a:rPr sz="1900">
                <a:latin typeface="Calibri"/>
                <a:cs typeface="Calibri"/>
              </a:rPr>
              <a:t> portfolio </a:t>
            </a:r>
            <a:r>
              <a:rPr lang="en-US" sz="1900">
                <a:latin typeface="Calibri"/>
                <a:cs typeface="Calibri"/>
              </a:rPr>
              <a:t>increases</a:t>
            </a:r>
            <a:r>
              <a:rPr sz="1900" spc="-5">
                <a:latin typeface="Calibri"/>
                <a:cs typeface="Calibri"/>
              </a:rPr>
              <a:t> </a:t>
            </a:r>
            <a:r>
              <a:rPr sz="1900">
                <a:latin typeface="Calibri"/>
                <a:cs typeface="Calibri"/>
              </a:rPr>
              <a:t>its</a:t>
            </a:r>
            <a:r>
              <a:rPr sz="1900" spc="-10">
                <a:latin typeface="Calibri"/>
                <a:cs typeface="Calibri"/>
              </a:rPr>
              <a:t> </a:t>
            </a:r>
            <a:r>
              <a:rPr sz="1900">
                <a:latin typeface="Calibri"/>
                <a:cs typeface="Calibri"/>
              </a:rPr>
              <a:t>weight</a:t>
            </a:r>
            <a:r>
              <a:rPr sz="1900" spc="-15">
                <a:latin typeface="Calibri"/>
                <a:cs typeface="Calibri"/>
              </a:rPr>
              <a:t> </a:t>
            </a:r>
            <a:r>
              <a:rPr sz="1900">
                <a:latin typeface="Calibri"/>
                <a:cs typeface="Calibri"/>
              </a:rPr>
              <a:t>in the </a:t>
            </a:r>
            <a:r>
              <a:rPr sz="1900" spc="-10">
                <a:latin typeface="Calibri"/>
                <a:cs typeface="Calibri"/>
              </a:rPr>
              <a:t>financial </a:t>
            </a:r>
            <a:r>
              <a:rPr sz="1900">
                <a:latin typeface="Calibri"/>
                <a:cs typeface="Calibri"/>
              </a:rPr>
              <a:t>sector</a:t>
            </a:r>
            <a:r>
              <a:rPr sz="1900" spc="5">
                <a:latin typeface="Calibri"/>
                <a:cs typeface="Calibri"/>
              </a:rPr>
              <a:t> </a:t>
            </a:r>
            <a:r>
              <a:rPr sz="1900">
                <a:latin typeface="Calibri"/>
                <a:cs typeface="Calibri"/>
              </a:rPr>
              <a:t>from</a:t>
            </a:r>
            <a:r>
              <a:rPr sz="1900" spc="15">
                <a:latin typeface="Calibri"/>
                <a:cs typeface="Calibri"/>
              </a:rPr>
              <a:t> </a:t>
            </a:r>
            <a:r>
              <a:rPr lang="en-US" sz="1900">
                <a:latin typeface="Calibri"/>
                <a:cs typeface="Calibri"/>
              </a:rPr>
              <a:t>14.77</a:t>
            </a:r>
            <a:r>
              <a:rPr sz="1900">
                <a:latin typeface="Calibri"/>
                <a:cs typeface="Calibri"/>
              </a:rPr>
              <a:t>%</a:t>
            </a:r>
            <a:r>
              <a:rPr sz="1900" spc="15">
                <a:latin typeface="Calibri"/>
                <a:cs typeface="Calibri"/>
              </a:rPr>
              <a:t> </a:t>
            </a:r>
            <a:r>
              <a:rPr lang="en-US" sz="1900">
                <a:latin typeface="Calibri"/>
                <a:cs typeface="Calibri"/>
              </a:rPr>
              <a:t>to</a:t>
            </a:r>
            <a:r>
              <a:rPr lang="en-US" sz="1900" spc="10">
                <a:latin typeface="Calibri"/>
                <a:cs typeface="Calibri"/>
              </a:rPr>
              <a:t> </a:t>
            </a:r>
            <a:r>
              <a:rPr lang="en-US" sz="1900">
                <a:latin typeface="Calibri"/>
                <a:cs typeface="Calibri"/>
              </a:rPr>
              <a:t>18.42%,</a:t>
            </a:r>
            <a:r>
              <a:rPr lang="en-US" sz="1900" spc="10">
                <a:latin typeface="Calibri"/>
                <a:cs typeface="Calibri"/>
              </a:rPr>
              <a:t> </a:t>
            </a:r>
            <a:r>
              <a:rPr lang="en-US" sz="1900">
                <a:latin typeface="Calibri"/>
                <a:cs typeface="Calibri"/>
              </a:rPr>
              <a:t>an</a:t>
            </a:r>
            <a:r>
              <a:rPr lang="en-US" sz="1900" spc="15">
                <a:latin typeface="Calibri"/>
                <a:cs typeface="Calibri"/>
              </a:rPr>
              <a:t> </a:t>
            </a:r>
            <a:r>
              <a:rPr lang="en-US" sz="1900">
                <a:latin typeface="Calibri"/>
                <a:cs typeface="Calibri"/>
              </a:rPr>
              <a:t>increase</a:t>
            </a:r>
            <a:r>
              <a:rPr lang="en-US" sz="1900" spc="15">
                <a:latin typeface="Calibri"/>
                <a:cs typeface="Calibri"/>
              </a:rPr>
              <a:t> </a:t>
            </a:r>
            <a:r>
              <a:rPr lang="en-US" sz="1900">
                <a:latin typeface="Calibri"/>
                <a:cs typeface="Calibri"/>
              </a:rPr>
              <a:t>of</a:t>
            </a:r>
            <a:r>
              <a:rPr lang="en-US" sz="1900" spc="5">
                <a:latin typeface="Calibri"/>
                <a:cs typeface="Calibri"/>
              </a:rPr>
              <a:t> 3</a:t>
            </a:r>
            <a:r>
              <a:rPr lang="en-US" sz="1900" spc="-10">
                <a:latin typeface="Calibri"/>
                <a:cs typeface="Calibri"/>
              </a:rPr>
              <a:t>.65%.</a:t>
            </a:r>
            <a:endParaRPr lang="en-US" sz="19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55BDF-81D7-F090-BAE9-27C5930E684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7A1B856-7392-479D-12E0-5CA847A9E742}"/>
              </a:ext>
            </a:extLst>
          </p:cNvPr>
          <p:cNvSpPr txBox="1">
            <a:spLocks noGrp="1"/>
          </p:cNvSpPr>
          <p:nvPr>
            <p:ph type="title"/>
          </p:nvPr>
        </p:nvSpPr>
        <p:spPr>
          <a:xfrm>
            <a:off x="488359" y="459231"/>
            <a:ext cx="5992495" cy="680720"/>
          </a:xfrm>
          <a:prstGeom prst="rect">
            <a:avLst/>
          </a:prstGeom>
        </p:spPr>
        <p:txBody>
          <a:bodyPr vert="horz" wrap="square" lIns="0" tIns="12700" rIns="0" bIns="0" rtlCol="0">
            <a:spAutoFit/>
          </a:bodyPr>
          <a:lstStyle/>
          <a:p>
            <a:pPr marL="12700">
              <a:lnSpc>
                <a:spcPct val="100000"/>
              </a:lnSpc>
              <a:spcBef>
                <a:spcPts val="100"/>
              </a:spcBef>
            </a:pPr>
            <a:r>
              <a:t>Sector</a:t>
            </a:r>
            <a:r>
              <a:rPr spc="-145"/>
              <a:t> </a:t>
            </a:r>
            <a:r>
              <a:rPr spc="-10"/>
              <a:t>Recommendation</a:t>
            </a:r>
          </a:p>
        </p:txBody>
      </p:sp>
      <p:sp>
        <p:nvSpPr>
          <p:cNvPr id="3" name="object 3">
            <a:extLst>
              <a:ext uri="{FF2B5EF4-FFF2-40B4-BE49-F238E27FC236}">
                <a16:creationId xmlns:a16="http://schemas.microsoft.com/office/drawing/2014/main" id="{1D4B4F03-3435-6F72-9946-494CD323C4F8}"/>
              </a:ext>
            </a:extLst>
          </p:cNvPr>
          <p:cNvSpPr txBox="1"/>
          <p:nvPr/>
        </p:nvSpPr>
        <p:spPr>
          <a:xfrm>
            <a:off x="1434423" y="1361440"/>
            <a:ext cx="7333615" cy="305212"/>
          </a:xfrm>
          <a:prstGeom prst="rect">
            <a:avLst/>
          </a:prstGeom>
          <a:noFill/>
        </p:spPr>
        <p:txBody>
          <a:bodyPr vert="horz" wrap="square" lIns="0" tIns="12700" rIns="0" bIns="0" rtlCol="0" anchor="t">
            <a:spAutoFit/>
          </a:bodyPr>
          <a:lstStyle/>
          <a:p>
            <a:pPr marL="316865" indent="-304165">
              <a:spcBef>
                <a:spcPts val="100"/>
              </a:spcBef>
              <a:buChar char="•"/>
              <a:tabLst>
                <a:tab pos="316865" algn="l"/>
              </a:tabLst>
            </a:pPr>
            <a:r>
              <a:rPr sz="1900">
                <a:latin typeface="Arial"/>
                <a:cs typeface="Arial"/>
              </a:rPr>
              <a:t>The</a:t>
            </a:r>
            <a:r>
              <a:rPr sz="1900" spc="5">
                <a:latin typeface="Arial"/>
                <a:cs typeface="Arial"/>
              </a:rPr>
              <a:t> </a:t>
            </a:r>
            <a:r>
              <a:rPr sz="1900">
                <a:latin typeface="Arial"/>
                <a:cs typeface="Arial"/>
              </a:rPr>
              <a:t>SIM</a:t>
            </a:r>
            <a:r>
              <a:rPr sz="1900" spc="10">
                <a:latin typeface="Arial"/>
                <a:cs typeface="Arial"/>
              </a:rPr>
              <a:t> </a:t>
            </a:r>
            <a:r>
              <a:rPr sz="1900">
                <a:latin typeface="Arial"/>
                <a:cs typeface="Arial"/>
              </a:rPr>
              <a:t>portfolio</a:t>
            </a:r>
            <a:r>
              <a:rPr lang="en-US" sz="1900">
                <a:latin typeface="Arial"/>
                <a:cs typeface="Arial"/>
              </a:rPr>
              <a:t> is</a:t>
            </a:r>
            <a:r>
              <a:rPr lang="en-US" sz="1900" spc="5">
                <a:latin typeface="Arial"/>
                <a:cs typeface="Arial"/>
              </a:rPr>
              <a:t> </a:t>
            </a:r>
            <a:r>
              <a:rPr lang="en-US" sz="1900" b="1" u="heavy" spc="5">
                <a:uFill>
                  <a:solidFill>
                    <a:srgbClr val="000000"/>
                  </a:solidFill>
                </a:uFill>
                <a:latin typeface="Arial"/>
                <a:cs typeface="Arial"/>
              </a:rPr>
              <a:t>Overweight</a:t>
            </a:r>
            <a:r>
              <a:rPr sz="1900" b="1" u="none">
                <a:latin typeface="Arial"/>
                <a:cs typeface="Arial"/>
              </a:rPr>
              <a:t> </a:t>
            </a:r>
            <a:r>
              <a:rPr sz="1900" u="none">
                <a:latin typeface="Arial"/>
                <a:cs typeface="Arial"/>
              </a:rPr>
              <a:t>in</a:t>
            </a:r>
            <a:r>
              <a:rPr sz="1900" u="none" spc="5">
                <a:latin typeface="Arial"/>
                <a:cs typeface="Arial"/>
              </a:rPr>
              <a:t> </a:t>
            </a:r>
            <a:r>
              <a:rPr sz="1900" u="none">
                <a:latin typeface="Arial"/>
                <a:cs typeface="Arial"/>
              </a:rPr>
              <a:t>the</a:t>
            </a:r>
            <a:r>
              <a:rPr lang="en-US" sz="1900" spc="5">
                <a:latin typeface="Arial"/>
                <a:cs typeface="Arial"/>
              </a:rPr>
              <a:t> F</a:t>
            </a:r>
            <a:r>
              <a:rPr lang="en-US" sz="1900">
                <a:latin typeface="Arial"/>
                <a:cs typeface="Arial"/>
              </a:rPr>
              <a:t>inancials</a:t>
            </a:r>
            <a:r>
              <a:rPr sz="1900" u="none">
                <a:latin typeface="Arial"/>
                <a:cs typeface="Arial"/>
              </a:rPr>
              <a:t> </a:t>
            </a:r>
            <a:r>
              <a:rPr sz="1900" u="none" spc="-10">
                <a:latin typeface="Arial"/>
                <a:cs typeface="Arial"/>
              </a:rPr>
              <a:t>sector</a:t>
            </a:r>
            <a:endParaRPr sz="1900">
              <a:latin typeface="Arial"/>
              <a:cs typeface="Arial"/>
            </a:endParaRPr>
          </a:p>
        </p:txBody>
      </p:sp>
      <p:graphicFrame>
        <p:nvGraphicFramePr>
          <p:cNvPr id="4" name="Table 3">
            <a:extLst>
              <a:ext uri="{FF2B5EF4-FFF2-40B4-BE49-F238E27FC236}">
                <a16:creationId xmlns:a16="http://schemas.microsoft.com/office/drawing/2014/main" id="{9FE4A7B7-36BE-03A1-C2E3-D548363C0C83}"/>
              </a:ext>
            </a:extLst>
          </p:cNvPr>
          <p:cNvGraphicFramePr>
            <a:graphicFrameLocks noGrp="1"/>
          </p:cNvGraphicFramePr>
          <p:nvPr/>
        </p:nvGraphicFramePr>
        <p:xfrm>
          <a:off x="1748430" y="1752600"/>
          <a:ext cx="6705600" cy="736600"/>
        </p:xfrm>
        <a:graphic>
          <a:graphicData uri="http://schemas.openxmlformats.org/drawingml/2006/table">
            <a:tbl>
              <a:tblPr firstRow="1" bandRow="1">
                <a:tableStyleId>{5C22544A-7EE6-4342-B048-85BDC9FD1C3A}</a:tableStyleId>
              </a:tblPr>
              <a:tblGrid>
                <a:gridCol w="2235200">
                  <a:extLst>
                    <a:ext uri="{9D8B030D-6E8A-4147-A177-3AD203B41FA5}">
                      <a16:colId xmlns:a16="http://schemas.microsoft.com/office/drawing/2014/main" val="1119510432"/>
                    </a:ext>
                  </a:extLst>
                </a:gridCol>
                <a:gridCol w="2235200">
                  <a:extLst>
                    <a:ext uri="{9D8B030D-6E8A-4147-A177-3AD203B41FA5}">
                      <a16:colId xmlns:a16="http://schemas.microsoft.com/office/drawing/2014/main" val="1732618440"/>
                    </a:ext>
                  </a:extLst>
                </a:gridCol>
                <a:gridCol w="2235200">
                  <a:extLst>
                    <a:ext uri="{9D8B030D-6E8A-4147-A177-3AD203B41FA5}">
                      <a16:colId xmlns:a16="http://schemas.microsoft.com/office/drawing/2014/main" val="1430595219"/>
                    </a:ext>
                  </a:extLst>
                </a:gridCol>
              </a:tblGrid>
              <a:tr h="370840">
                <a:tc>
                  <a:txBody>
                    <a:bodyPr/>
                    <a:lstStyle/>
                    <a:p>
                      <a:pPr algn="ctr"/>
                      <a:r>
                        <a:rPr lang="en-US"/>
                        <a:t>SIM Weight</a:t>
                      </a:r>
                    </a:p>
                  </a:txBody>
                  <a:tcPr>
                    <a:solidFill>
                      <a:srgbClr val="C00000"/>
                    </a:solidFill>
                  </a:tcPr>
                </a:tc>
                <a:tc>
                  <a:txBody>
                    <a:bodyPr/>
                    <a:lstStyle/>
                    <a:p>
                      <a:pPr algn="ctr"/>
                      <a:r>
                        <a:rPr lang="en-US"/>
                        <a:t>S&amp;P 500 Weight</a:t>
                      </a:r>
                    </a:p>
                  </a:txBody>
                  <a:tcPr>
                    <a:solidFill>
                      <a:srgbClr val="C00000"/>
                    </a:solidFill>
                  </a:tcPr>
                </a:tc>
                <a:tc>
                  <a:txBody>
                    <a:bodyPr/>
                    <a:lstStyle/>
                    <a:p>
                      <a:pPr algn="ctr"/>
                      <a:r>
                        <a:rPr lang="en-US"/>
                        <a:t>+/-</a:t>
                      </a:r>
                    </a:p>
                  </a:txBody>
                  <a:tcPr>
                    <a:solidFill>
                      <a:srgbClr val="C00000"/>
                    </a:solidFill>
                  </a:tcPr>
                </a:tc>
                <a:extLst>
                  <a:ext uri="{0D108BD9-81ED-4DB2-BD59-A6C34878D82A}">
                    <a16:rowId xmlns:a16="http://schemas.microsoft.com/office/drawing/2014/main" val="4090291009"/>
                  </a:ext>
                </a:extLst>
              </a:tr>
              <a:tr h="209182">
                <a:tc>
                  <a:txBody>
                    <a:bodyPr/>
                    <a:lstStyle/>
                    <a:p>
                      <a:pPr algn="ctr"/>
                      <a:r>
                        <a:rPr lang="en-US">
                          <a:solidFill>
                            <a:srgbClr val="000000"/>
                          </a:solidFill>
                        </a:rPr>
                        <a:t>14.77%</a:t>
                      </a:r>
                    </a:p>
                  </a:txBody>
                  <a:tcPr>
                    <a:solidFill>
                      <a:schemeClr val="bg1">
                        <a:lumMod val="75000"/>
                      </a:schemeClr>
                    </a:solidFill>
                  </a:tcPr>
                </a:tc>
                <a:tc>
                  <a:txBody>
                    <a:bodyPr/>
                    <a:lstStyle/>
                    <a:p>
                      <a:pPr algn="ctr"/>
                      <a:r>
                        <a:rPr lang="en-US">
                          <a:solidFill>
                            <a:srgbClr val="000000"/>
                          </a:solidFill>
                        </a:rPr>
                        <a:t>13.99%</a:t>
                      </a:r>
                    </a:p>
                  </a:txBody>
                  <a:tcPr>
                    <a:solidFill>
                      <a:schemeClr val="bg1">
                        <a:lumMod val="75000"/>
                      </a:schemeClr>
                    </a:solidFill>
                  </a:tcPr>
                </a:tc>
                <a:tc>
                  <a:txBody>
                    <a:bodyPr/>
                    <a:lstStyle/>
                    <a:p>
                      <a:pPr algn="ctr"/>
                      <a:r>
                        <a:rPr lang="en-US">
                          <a:solidFill>
                            <a:srgbClr val="000000"/>
                          </a:solidFill>
                        </a:rPr>
                        <a:t>0.78%</a:t>
                      </a:r>
                    </a:p>
                  </a:txBody>
                  <a:tcPr>
                    <a:solidFill>
                      <a:schemeClr val="bg1">
                        <a:lumMod val="75000"/>
                      </a:schemeClr>
                    </a:solidFill>
                  </a:tcPr>
                </a:tc>
                <a:extLst>
                  <a:ext uri="{0D108BD9-81ED-4DB2-BD59-A6C34878D82A}">
                    <a16:rowId xmlns:a16="http://schemas.microsoft.com/office/drawing/2014/main" val="1518552119"/>
                  </a:ext>
                </a:extLst>
              </a:tr>
            </a:tbl>
          </a:graphicData>
        </a:graphic>
      </p:graphicFrame>
      <p:pic>
        <p:nvPicPr>
          <p:cNvPr id="6" name="Content Placeholder 1" descr="A graph of financials and financials&#10;&#10;AI-generated content may be incorrect.">
            <a:extLst>
              <a:ext uri="{FF2B5EF4-FFF2-40B4-BE49-F238E27FC236}">
                <a16:creationId xmlns:a16="http://schemas.microsoft.com/office/drawing/2014/main" id="{9C1B2256-7F8A-7233-1B31-0CF8E8C35C40}"/>
              </a:ext>
            </a:extLst>
          </p:cNvPr>
          <p:cNvPicPr>
            <a:picLocks noChangeAspect="1"/>
          </p:cNvPicPr>
          <p:nvPr/>
        </p:nvPicPr>
        <p:blipFill>
          <a:blip r:embed="rId2"/>
          <a:stretch>
            <a:fillRect/>
          </a:stretch>
        </p:blipFill>
        <p:spPr>
          <a:xfrm>
            <a:off x="2209800" y="2472267"/>
            <a:ext cx="5863103" cy="3658117"/>
          </a:xfrm>
          <a:prstGeom prst="rect">
            <a:avLst/>
          </a:prstGeom>
        </p:spPr>
      </p:pic>
      <p:graphicFrame>
        <p:nvGraphicFramePr>
          <p:cNvPr id="7" name="Table 6">
            <a:extLst>
              <a:ext uri="{FF2B5EF4-FFF2-40B4-BE49-F238E27FC236}">
                <a16:creationId xmlns:a16="http://schemas.microsoft.com/office/drawing/2014/main" id="{5F88E383-5929-4A86-F1A8-ECB6D0ED9E64}"/>
              </a:ext>
            </a:extLst>
          </p:cNvPr>
          <p:cNvGraphicFramePr>
            <a:graphicFrameLocks noGrp="1"/>
          </p:cNvGraphicFramePr>
          <p:nvPr/>
        </p:nvGraphicFramePr>
        <p:xfrm>
          <a:off x="1788551" y="6130384"/>
          <a:ext cx="6705600" cy="73660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4081881075"/>
                    </a:ext>
                  </a:extLst>
                </a:gridCol>
                <a:gridCol w="1676400">
                  <a:extLst>
                    <a:ext uri="{9D8B030D-6E8A-4147-A177-3AD203B41FA5}">
                      <a16:colId xmlns:a16="http://schemas.microsoft.com/office/drawing/2014/main" val="2016859018"/>
                    </a:ext>
                  </a:extLst>
                </a:gridCol>
                <a:gridCol w="1676400">
                  <a:extLst>
                    <a:ext uri="{9D8B030D-6E8A-4147-A177-3AD203B41FA5}">
                      <a16:colId xmlns:a16="http://schemas.microsoft.com/office/drawing/2014/main" val="516539780"/>
                    </a:ext>
                  </a:extLst>
                </a:gridCol>
                <a:gridCol w="1676400">
                  <a:extLst>
                    <a:ext uri="{9D8B030D-6E8A-4147-A177-3AD203B41FA5}">
                      <a16:colId xmlns:a16="http://schemas.microsoft.com/office/drawing/2014/main" val="2449406783"/>
                    </a:ext>
                  </a:extLst>
                </a:gridCol>
              </a:tblGrid>
              <a:tr h="0">
                <a:tc gridSpan="4">
                  <a:txBody>
                    <a:bodyPr/>
                    <a:lstStyle/>
                    <a:p>
                      <a:pPr marL="0" algn="ctr"/>
                      <a:r>
                        <a:rPr lang="en-US" b="1">
                          <a:solidFill>
                            <a:schemeClr val="lt1"/>
                          </a:solidFill>
                          <a:latin typeface="+mn-lt"/>
                          <a:ea typeface="+mn-ea"/>
                          <a:cs typeface="+mn-cs"/>
                        </a:rPr>
                        <a:t>1-Year Return</a:t>
                      </a:r>
                    </a:p>
                  </a:txBody>
                  <a:tcPr>
                    <a:solidFill>
                      <a:srgbClr val="C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6266327"/>
                  </a:ext>
                </a:extLst>
              </a:tr>
              <a:tr h="370840">
                <a:tc>
                  <a:txBody>
                    <a:bodyPr/>
                    <a:lstStyle/>
                    <a:p>
                      <a:pPr marL="0" algn="ctr"/>
                      <a:r>
                        <a:rPr lang="en-US" b="0">
                          <a:solidFill>
                            <a:schemeClr val="tx1"/>
                          </a:solidFill>
                          <a:latin typeface="+mn-lt"/>
                          <a:ea typeface="+mn-ea"/>
                          <a:cs typeface="+mn-cs"/>
                        </a:rPr>
                        <a:t>Financials</a:t>
                      </a:r>
                    </a:p>
                  </a:txBody>
                  <a:tcPr>
                    <a:solidFill>
                      <a:schemeClr val="bg1">
                        <a:lumMod val="75000"/>
                      </a:schemeClr>
                    </a:solidFill>
                  </a:tcPr>
                </a:tc>
                <a:tc>
                  <a:txBody>
                    <a:bodyPr/>
                    <a:lstStyle/>
                    <a:p>
                      <a:pPr marL="0" algn="ctr"/>
                      <a:r>
                        <a:rPr lang="en-US" b="0">
                          <a:solidFill>
                            <a:schemeClr val="tx1"/>
                          </a:solidFill>
                          <a:latin typeface="+mn-lt"/>
                          <a:ea typeface="+mn-ea"/>
                          <a:cs typeface="+mn-cs"/>
                        </a:rPr>
                        <a:t>23.36%</a:t>
                      </a:r>
                    </a:p>
                  </a:txBody>
                  <a:tcPr>
                    <a:solidFill>
                      <a:schemeClr val="bg1">
                        <a:lumMod val="75000"/>
                      </a:schemeClr>
                    </a:solidFill>
                  </a:tcPr>
                </a:tc>
                <a:tc>
                  <a:txBody>
                    <a:bodyPr/>
                    <a:lstStyle/>
                    <a:p>
                      <a:pPr marL="0" algn="ctr"/>
                      <a:r>
                        <a:rPr lang="en-US" b="0">
                          <a:solidFill>
                            <a:schemeClr val="tx1"/>
                          </a:solidFill>
                          <a:latin typeface="+mn-lt"/>
                          <a:ea typeface="+mn-ea"/>
                          <a:cs typeface="+mn-cs"/>
                        </a:rPr>
                        <a:t>S&amp;P 500</a:t>
                      </a:r>
                    </a:p>
                  </a:txBody>
                  <a:tcPr>
                    <a:solidFill>
                      <a:schemeClr val="bg1">
                        <a:lumMod val="75000"/>
                      </a:schemeClr>
                    </a:solidFill>
                  </a:tcPr>
                </a:tc>
                <a:tc>
                  <a:txBody>
                    <a:bodyPr/>
                    <a:lstStyle/>
                    <a:p>
                      <a:pPr marL="0" algn="ctr"/>
                      <a:r>
                        <a:rPr lang="en-US" b="0">
                          <a:solidFill>
                            <a:schemeClr val="tx1"/>
                          </a:solidFill>
                          <a:latin typeface="+mn-lt"/>
                          <a:ea typeface="+mn-ea"/>
                          <a:cs typeface="+mn-cs"/>
                        </a:rPr>
                        <a:t>10.26%</a:t>
                      </a:r>
                    </a:p>
                  </a:txBody>
                  <a:tcPr>
                    <a:solidFill>
                      <a:schemeClr val="bg1">
                        <a:lumMod val="75000"/>
                      </a:schemeClr>
                    </a:solidFill>
                  </a:tcPr>
                </a:tc>
                <a:extLst>
                  <a:ext uri="{0D108BD9-81ED-4DB2-BD59-A6C34878D82A}">
                    <a16:rowId xmlns:a16="http://schemas.microsoft.com/office/drawing/2014/main" val="2572855129"/>
                  </a:ext>
                </a:extLst>
              </a:tr>
            </a:tbl>
          </a:graphicData>
        </a:graphic>
      </p:graphicFrame>
    </p:spTree>
    <p:extLst>
      <p:ext uri="{BB962C8B-B14F-4D97-AF65-F5344CB8AC3E}">
        <p14:creationId xmlns:p14="http://schemas.microsoft.com/office/powerpoint/2010/main" val="714803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5750A-E872-3FEC-A85A-6298FF44616C}"/>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EA90D7F2-0CEE-7823-E514-AB91CEA0A3CA}"/>
              </a:ext>
            </a:extLst>
          </p:cNvPr>
          <p:cNvSpPr txBox="1">
            <a:spLocks noGrp="1"/>
          </p:cNvSpPr>
          <p:nvPr>
            <p:ph type="title"/>
          </p:nvPr>
        </p:nvSpPr>
        <p:spPr>
          <a:xfrm>
            <a:off x="488359" y="459231"/>
            <a:ext cx="2287905" cy="680720"/>
          </a:xfrm>
          <a:prstGeom prst="rect">
            <a:avLst/>
          </a:prstGeom>
        </p:spPr>
        <p:txBody>
          <a:bodyPr vert="horz" wrap="square" lIns="0" tIns="12700" rIns="0" bIns="0" rtlCol="0">
            <a:spAutoFit/>
          </a:bodyPr>
          <a:lstStyle/>
          <a:p>
            <a:pPr marL="12700">
              <a:lnSpc>
                <a:spcPct val="100000"/>
              </a:lnSpc>
              <a:spcBef>
                <a:spcPts val="100"/>
              </a:spcBef>
            </a:pPr>
            <a:r>
              <a:rPr spc="-10"/>
              <a:t>Overview</a:t>
            </a:r>
          </a:p>
        </p:txBody>
      </p:sp>
      <p:graphicFrame>
        <p:nvGraphicFramePr>
          <p:cNvPr id="4" name="object 4">
            <a:extLst>
              <a:ext uri="{FF2B5EF4-FFF2-40B4-BE49-F238E27FC236}">
                <a16:creationId xmlns:a16="http://schemas.microsoft.com/office/drawing/2014/main" id="{C7260C96-C6AF-7D73-4AE6-93DD7979220F}"/>
              </a:ext>
            </a:extLst>
          </p:cNvPr>
          <p:cNvGraphicFramePr>
            <a:graphicFrameLocks noGrp="1"/>
          </p:cNvGraphicFramePr>
          <p:nvPr>
            <p:extLst>
              <p:ext uri="{D42A27DB-BD31-4B8C-83A1-F6EECF244321}">
                <p14:modId xmlns:p14="http://schemas.microsoft.com/office/powerpoint/2010/main" val="4018278471"/>
              </p:ext>
            </p:extLst>
          </p:nvPr>
        </p:nvGraphicFramePr>
        <p:xfrm>
          <a:off x="6322433" y="1523936"/>
          <a:ext cx="3203574" cy="5163185"/>
        </p:xfrm>
        <a:graphic>
          <a:graphicData uri="http://schemas.openxmlformats.org/drawingml/2006/table">
            <a:tbl>
              <a:tblPr firstRow="1" bandRow="1">
                <a:tableStyleId>{2D5ABB26-0587-4C30-8999-92F81FD0307C}</a:tableStyleId>
              </a:tblPr>
              <a:tblGrid>
                <a:gridCol w="1727835">
                  <a:extLst>
                    <a:ext uri="{9D8B030D-6E8A-4147-A177-3AD203B41FA5}">
                      <a16:colId xmlns:a16="http://schemas.microsoft.com/office/drawing/2014/main" val="20000"/>
                    </a:ext>
                  </a:extLst>
                </a:gridCol>
                <a:gridCol w="1475739">
                  <a:extLst>
                    <a:ext uri="{9D8B030D-6E8A-4147-A177-3AD203B41FA5}">
                      <a16:colId xmlns:a16="http://schemas.microsoft.com/office/drawing/2014/main" val="20001"/>
                    </a:ext>
                  </a:extLst>
                </a:gridCol>
              </a:tblGrid>
              <a:tr h="405765">
                <a:tc gridSpan="2">
                  <a:txBody>
                    <a:bodyPr/>
                    <a:lstStyle/>
                    <a:p>
                      <a:pPr marL="1270" algn="ctr">
                        <a:lnSpc>
                          <a:spcPct val="100000"/>
                        </a:lnSpc>
                        <a:spcBef>
                          <a:spcPts val="760"/>
                        </a:spcBef>
                      </a:pPr>
                      <a:r>
                        <a:rPr sz="1300" b="1" spc="-20">
                          <a:solidFill>
                            <a:srgbClr val="FFFFFF"/>
                          </a:solidFill>
                          <a:latin typeface="Calibri"/>
                          <a:cs typeface="Calibri"/>
                        </a:rPr>
                        <a:t>Market</a:t>
                      </a:r>
                      <a:r>
                        <a:rPr sz="1300" b="1" spc="-30">
                          <a:solidFill>
                            <a:srgbClr val="FFFFFF"/>
                          </a:solidFill>
                          <a:latin typeface="Calibri"/>
                          <a:cs typeface="Calibri"/>
                        </a:rPr>
                        <a:t> </a:t>
                      </a:r>
                      <a:r>
                        <a:rPr sz="1300" b="1" spc="-20">
                          <a:solidFill>
                            <a:srgbClr val="FFFFFF"/>
                          </a:solidFill>
                          <a:latin typeface="Calibri"/>
                          <a:cs typeface="Calibri"/>
                        </a:rPr>
                        <a:t>Data</a:t>
                      </a:r>
                      <a:r>
                        <a:rPr lang="en-US" sz="1300" b="1" spc="-20">
                          <a:solidFill>
                            <a:srgbClr val="FFFFFF"/>
                          </a:solidFill>
                          <a:latin typeface="Calibri"/>
                          <a:cs typeface="Calibri"/>
                        </a:rPr>
                        <a:t> (*billions)</a:t>
                      </a:r>
                      <a:endParaRPr sz="1300">
                        <a:latin typeface="Calibri"/>
                        <a:cs typeface="Calibri"/>
                      </a:endParaRPr>
                    </a:p>
                  </a:txBody>
                  <a:tcPr marL="0" marR="0" marT="965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00000"/>
                    </a:solidFill>
                  </a:tcPr>
                </a:tc>
                <a:tc hMerge="1">
                  <a:txBody>
                    <a:bodyPr/>
                    <a:lstStyle/>
                    <a:p>
                      <a:endParaRPr/>
                    </a:p>
                  </a:txBody>
                  <a:tcPr marL="0" marR="0" marT="0" marB="0"/>
                </a:tc>
                <a:extLst>
                  <a:ext uri="{0D108BD9-81ED-4DB2-BD59-A6C34878D82A}">
                    <a16:rowId xmlns:a16="http://schemas.microsoft.com/office/drawing/2014/main" val="10000"/>
                  </a:ext>
                </a:extLst>
              </a:tr>
              <a:tr h="387985">
                <a:tc>
                  <a:txBody>
                    <a:bodyPr/>
                    <a:lstStyle/>
                    <a:p>
                      <a:pPr marL="167640">
                        <a:lnSpc>
                          <a:spcPct val="100000"/>
                        </a:lnSpc>
                        <a:spcBef>
                          <a:spcPts val="755"/>
                        </a:spcBef>
                      </a:pPr>
                      <a:r>
                        <a:rPr sz="1200" spc="-10">
                          <a:latin typeface="Calibri"/>
                          <a:cs typeface="Calibri"/>
                        </a:rPr>
                        <a:t>Market</a:t>
                      </a:r>
                      <a:r>
                        <a:rPr sz="1200" spc="-55">
                          <a:latin typeface="Calibri"/>
                          <a:cs typeface="Calibri"/>
                        </a:rPr>
                        <a:t> </a:t>
                      </a:r>
                      <a:r>
                        <a:rPr sz="1200" spc="-25">
                          <a:latin typeface="Calibri"/>
                          <a:cs typeface="Calibri"/>
                        </a:rPr>
                        <a:t>Cap</a:t>
                      </a:r>
                      <a:r>
                        <a:rPr lang="en-US" sz="1200" spc="-25">
                          <a:latin typeface="Calibri"/>
                          <a:cs typeface="Calibri"/>
                        </a:rPr>
                        <a:t>*</a:t>
                      </a:r>
                      <a:endParaRPr sz="1200">
                        <a:latin typeface="Calibri"/>
                        <a:cs typeface="Calibri"/>
                      </a:endParaRP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55"/>
                        </a:spcBef>
                      </a:pPr>
                      <a:r>
                        <a:rPr lang="en-US" sz="1200">
                          <a:latin typeface="Calibri"/>
                          <a:cs typeface="Calibri"/>
                        </a:rPr>
                        <a:t>$695.89</a:t>
                      </a:r>
                      <a:endParaRPr sz="1200">
                        <a:latin typeface="Calibri"/>
                        <a:cs typeface="Calibri"/>
                      </a:endParaRP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387985">
                <a:tc>
                  <a:txBody>
                    <a:bodyPr/>
                    <a:lstStyle/>
                    <a:p>
                      <a:pPr marL="167640">
                        <a:lnSpc>
                          <a:spcPct val="100000"/>
                        </a:lnSpc>
                        <a:spcBef>
                          <a:spcPts val="770"/>
                        </a:spcBef>
                      </a:pPr>
                      <a:r>
                        <a:rPr sz="1200" spc="-20">
                          <a:latin typeface="Calibri"/>
                          <a:cs typeface="Calibri"/>
                        </a:rPr>
                        <a:t>Shares</a:t>
                      </a:r>
                      <a:r>
                        <a:rPr sz="1200" spc="-5">
                          <a:latin typeface="Calibri"/>
                          <a:cs typeface="Calibri"/>
                        </a:rPr>
                        <a:t> </a:t>
                      </a:r>
                      <a:r>
                        <a:rPr sz="1200" spc="-10">
                          <a:latin typeface="Calibri"/>
                          <a:cs typeface="Calibri"/>
                        </a:rPr>
                        <a:t>Outstanding</a:t>
                      </a:r>
                      <a:r>
                        <a:rPr lang="en-US" sz="1200" spc="-10">
                          <a:latin typeface="Calibri"/>
                          <a:cs typeface="Calibri"/>
                        </a:rPr>
                        <a:t>*</a:t>
                      </a:r>
                      <a:endParaRPr sz="1200">
                        <a:latin typeface="Calibri"/>
                        <a:cs typeface="Calibri"/>
                      </a:endParaRPr>
                    </a:p>
                  </a:txBody>
                  <a:tcPr marL="0" marR="0" marT="977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marR="0" lvl="0" indent="0" defTabSz="914400" eaLnBrk="1" fontAlgn="auto" latinLnBrk="0" hangingPunct="1">
                        <a:lnSpc>
                          <a:spcPct val="100000"/>
                        </a:lnSpc>
                        <a:spcBef>
                          <a:spcPts val="770"/>
                        </a:spcBef>
                        <a:spcAft>
                          <a:spcPts val="0"/>
                        </a:spcAft>
                        <a:buClrTx/>
                        <a:buSzTx/>
                        <a:buFontTx/>
                        <a:buNone/>
                        <a:tabLst/>
                        <a:defRPr/>
                      </a:pPr>
                      <a:r>
                        <a:rPr lang="en-US" sz="1200">
                          <a:latin typeface="+mn-lt"/>
                          <a:cs typeface="Calibri"/>
                        </a:rPr>
                        <a:t>1.729</a:t>
                      </a:r>
                    </a:p>
                  </a:txBody>
                  <a:tcPr marL="0" marR="0" marT="977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398145">
                <a:tc>
                  <a:txBody>
                    <a:bodyPr/>
                    <a:lstStyle/>
                    <a:p>
                      <a:pPr marL="167640">
                        <a:lnSpc>
                          <a:spcPct val="100000"/>
                        </a:lnSpc>
                        <a:spcBef>
                          <a:spcPts val="755"/>
                        </a:spcBef>
                      </a:pPr>
                      <a:r>
                        <a:rPr sz="1200">
                          <a:latin typeface="Calibri"/>
                          <a:cs typeface="Calibri"/>
                        </a:rPr>
                        <a:t>52</a:t>
                      </a:r>
                      <a:r>
                        <a:rPr sz="1200" spc="-50">
                          <a:latin typeface="Calibri"/>
                          <a:cs typeface="Calibri"/>
                        </a:rPr>
                        <a:t> </a:t>
                      </a:r>
                      <a:r>
                        <a:rPr sz="1200" spc="-10">
                          <a:latin typeface="Calibri"/>
                          <a:cs typeface="Calibri"/>
                        </a:rPr>
                        <a:t>Week</a:t>
                      </a:r>
                      <a:r>
                        <a:rPr sz="1200" spc="-45">
                          <a:latin typeface="Calibri"/>
                          <a:cs typeface="Calibri"/>
                        </a:rPr>
                        <a:t> </a:t>
                      </a:r>
                      <a:r>
                        <a:rPr sz="1200" spc="-10">
                          <a:latin typeface="Calibri"/>
                          <a:cs typeface="Calibri"/>
                        </a:rPr>
                        <a:t>Range</a:t>
                      </a:r>
                      <a:endParaRPr sz="1200">
                        <a:latin typeface="Calibri"/>
                        <a:cs typeface="Calibri"/>
                      </a:endParaRP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55"/>
                        </a:spcBef>
                      </a:pPr>
                      <a:r>
                        <a:rPr lang="en-US" sz="1200">
                          <a:latin typeface="Calibri"/>
                          <a:cs typeface="Calibri"/>
                        </a:rPr>
                        <a:t>$252.70-$375.51</a:t>
                      </a:r>
                      <a:endParaRPr sz="1200">
                        <a:latin typeface="Calibri"/>
                        <a:cs typeface="Calibri"/>
                      </a:endParaRP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r h="398145">
                <a:tc>
                  <a:txBody>
                    <a:bodyPr/>
                    <a:lstStyle/>
                    <a:p>
                      <a:pPr marL="167640">
                        <a:lnSpc>
                          <a:spcPct val="100000"/>
                        </a:lnSpc>
                        <a:spcBef>
                          <a:spcPts val="765"/>
                        </a:spcBef>
                      </a:pPr>
                      <a:r>
                        <a:rPr sz="1200">
                          <a:latin typeface="Calibri"/>
                          <a:cs typeface="Calibri"/>
                        </a:rPr>
                        <a:t>1</a:t>
                      </a:r>
                      <a:r>
                        <a:rPr sz="1200" spc="-30">
                          <a:latin typeface="Calibri"/>
                          <a:cs typeface="Calibri"/>
                        </a:rPr>
                        <a:t> </a:t>
                      </a:r>
                      <a:r>
                        <a:rPr sz="1200" spc="-10">
                          <a:latin typeface="Calibri"/>
                          <a:cs typeface="Calibri"/>
                        </a:rPr>
                        <a:t>Year</a:t>
                      </a:r>
                      <a:r>
                        <a:rPr sz="1200" spc="-25">
                          <a:latin typeface="Calibri"/>
                          <a:cs typeface="Calibri"/>
                        </a:rPr>
                        <a:t> </a:t>
                      </a:r>
                      <a:r>
                        <a:rPr sz="1200" spc="-10">
                          <a:latin typeface="Calibri"/>
                          <a:cs typeface="Calibri"/>
                        </a:rPr>
                        <a:t>Return</a:t>
                      </a:r>
                      <a:endParaRPr sz="1200">
                        <a:latin typeface="Calibri"/>
                        <a:cs typeface="Calibri"/>
                      </a:endParaRPr>
                    </a:p>
                  </a:txBody>
                  <a:tcPr marL="0" marR="0" marT="971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65"/>
                        </a:spcBef>
                      </a:pPr>
                      <a:r>
                        <a:rPr lang="en-US" sz="1200">
                          <a:latin typeface="Calibri"/>
                          <a:cs typeface="Calibri"/>
                        </a:rPr>
                        <a:t>34.05%</a:t>
                      </a:r>
                      <a:endParaRPr sz="1200">
                        <a:latin typeface="Calibri"/>
                        <a:cs typeface="Calibri"/>
                      </a:endParaRPr>
                    </a:p>
                  </a:txBody>
                  <a:tcPr marL="0" marR="0" marT="971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r h="398145">
                <a:tc>
                  <a:txBody>
                    <a:bodyPr/>
                    <a:lstStyle/>
                    <a:p>
                      <a:pPr marL="167640">
                        <a:lnSpc>
                          <a:spcPct val="100000"/>
                        </a:lnSpc>
                        <a:spcBef>
                          <a:spcPts val="775"/>
                        </a:spcBef>
                      </a:pPr>
                      <a:r>
                        <a:rPr sz="1200" spc="-10">
                          <a:latin typeface="Calibri"/>
                          <a:cs typeface="Calibri"/>
                        </a:rPr>
                        <a:t>YTD</a:t>
                      </a:r>
                      <a:r>
                        <a:rPr sz="1200" spc="-45">
                          <a:latin typeface="Calibri"/>
                          <a:cs typeface="Calibri"/>
                        </a:rPr>
                        <a:t> </a:t>
                      </a:r>
                      <a:r>
                        <a:rPr sz="1200" spc="-10">
                          <a:latin typeface="Calibri"/>
                          <a:cs typeface="Calibri"/>
                        </a:rPr>
                        <a:t>Return</a:t>
                      </a:r>
                      <a:endParaRPr sz="1200">
                        <a:latin typeface="Calibri"/>
                        <a:cs typeface="Calibri"/>
                      </a:endParaRPr>
                    </a:p>
                  </a:txBody>
                  <a:tcPr marL="0" marR="0" marT="984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75"/>
                        </a:spcBef>
                      </a:pPr>
                      <a:r>
                        <a:rPr lang="en-US" sz="1200">
                          <a:latin typeface="Calibri"/>
                          <a:cs typeface="Calibri"/>
                        </a:rPr>
                        <a:t>10.8%</a:t>
                      </a:r>
                      <a:endParaRPr sz="1200">
                        <a:latin typeface="Calibri"/>
                        <a:cs typeface="Calibri"/>
                      </a:endParaRPr>
                    </a:p>
                  </a:txBody>
                  <a:tcPr marL="0" marR="0" marT="984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5"/>
                  </a:ext>
                </a:extLst>
              </a:tr>
              <a:tr h="398145">
                <a:tc>
                  <a:txBody>
                    <a:bodyPr/>
                    <a:lstStyle/>
                    <a:p>
                      <a:pPr marL="167640">
                        <a:lnSpc>
                          <a:spcPct val="100000"/>
                        </a:lnSpc>
                        <a:spcBef>
                          <a:spcPts val="755"/>
                        </a:spcBef>
                      </a:pPr>
                      <a:r>
                        <a:rPr sz="1200" spc="-20">
                          <a:latin typeface="Calibri"/>
                          <a:cs typeface="Calibri"/>
                        </a:rPr>
                        <a:t>Beta</a:t>
                      </a:r>
                      <a:endParaRPr sz="1200">
                        <a:latin typeface="Calibri"/>
                        <a:cs typeface="Calibri"/>
                      </a:endParaRP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55"/>
                        </a:spcBef>
                      </a:pPr>
                      <a:r>
                        <a:rPr lang="en-US" sz="1200">
                          <a:latin typeface="Calibri"/>
                          <a:cs typeface="Calibri"/>
                        </a:rPr>
                        <a:t>0.94</a:t>
                      </a:r>
                      <a:endParaRPr sz="1200">
                        <a:latin typeface="Calibri"/>
                        <a:cs typeface="Calibri"/>
                      </a:endParaRP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r h="398145">
                <a:tc>
                  <a:txBody>
                    <a:bodyPr/>
                    <a:lstStyle/>
                    <a:p>
                      <a:pPr marL="167640">
                        <a:lnSpc>
                          <a:spcPct val="100000"/>
                        </a:lnSpc>
                        <a:spcBef>
                          <a:spcPts val="765"/>
                        </a:spcBef>
                      </a:pPr>
                      <a:r>
                        <a:rPr sz="1200" spc="-25">
                          <a:latin typeface="Calibri"/>
                          <a:cs typeface="Calibri"/>
                        </a:rPr>
                        <a:t>EPS</a:t>
                      </a:r>
                      <a:r>
                        <a:rPr lang="en-US" sz="1200" spc="-25">
                          <a:latin typeface="Calibri"/>
                          <a:cs typeface="Calibri"/>
                        </a:rPr>
                        <a:t> (FY24)</a:t>
                      </a:r>
                      <a:endParaRPr sz="1200">
                        <a:latin typeface="Calibri"/>
                        <a:cs typeface="Calibri"/>
                      </a:endParaRPr>
                    </a:p>
                  </a:txBody>
                  <a:tcPr marL="0" marR="0" marT="971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65"/>
                        </a:spcBef>
                      </a:pPr>
                      <a:r>
                        <a:rPr lang="en-US" sz="1200">
                          <a:latin typeface="Calibri"/>
                          <a:cs typeface="Calibri"/>
                        </a:rPr>
                        <a:t>$9.73</a:t>
                      </a:r>
                      <a:endParaRPr sz="1200">
                        <a:latin typeface="Calibri"/>
                        <a:cs typeface="Calibri"/>
                      </a:endParaRPr>
                    </a:p>
                  </a:txBody>
                  <a:tcPr marL="0" marR="0" marT="971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7"/>
                  </a:ext>
                </a:extLst>
              </a:tr>
              <a:tr h="398145">
                <a:tc>
                  <a:txBody>
                    <a:bodyPr/>
                    <a:lstStyle/>
                    <a:p>
                      <a:pPr marL="167640">
                        <a:lnSpc>
                          <a:spcPct val="100000"/>
                        </a:lnSpc>
                        <a:spcBef>
                          <a:spcPts val="775"/>
                        </a:spcBef>
                      </a:pPr>
                      <a:r>
                        <a:rPr sz="1200" spc="-10">
                          <a:latin typeface="Calibri"/>
                          <a:cs typeface="Calibri"/>
                        </a:rPr>
                        <a:t>Dividend</a:t>
                      </a:r>
                      <a:r>
                        <a:rPr sz="1200" spc="-60">
                          <a:latin typeface="Calibri"/>
                          <a:cs typeface="Calibri"/>
                        </a:rPr>
                        <a:t> </a:t>
                      </a:r>
                      <a:r>
                        <a:rPr sz="1200" spc="-10">
                          <a:latin typeface="Calibri"/>
                          <a:cs typeface="Calibri"/>
                        </a:rPr>
                        <a:t>Yield</a:t>
                      </a:r>
                      <a:endParaRPr sz="1200">
                        <a:latin typeface="Calibri"/>
                        <a:cs typeface="Calibri"/>
                      </a:endParaRPr>
                    </a:p>
                  </a:txBody>
                  <a:tcPr marL="0" marR="0" marT="984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75"/>
                        </a:spcBef>
                      </a:pPr>
                      <a:r>
                        <a:rPr lang="en-US" sz="1200">
                          <a:latin typeface="Calibri"/>
                          <a:cs typeface="Calibri"/>
                        </a:rPr>
                        <a:t>0.66%</a:t>
                      </a:r>
                      <a:endParaRPr sz="1200">
                        <a:latin typeface="Calibri"/>
                        <a:cs typeface="Calibri"/>
                      </a:endParaRPr>
                    </a:p>
                  </a:txBody>
                  <a:tcPr marL="0" marR="0" marT="984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8"/>
                  </a:ext>
                </a:extLst>
              </a:tr>
              <a:tr h="398145">
                <a:tc gridSpan="2">
                  <a:txBody>
                    <a:bodyPr/>
                    <a:lstStyle/>
                    <a:p>
                      <a:pPr marL="953769">
                        <a:lnSpc>
                          <a:spcPct val="100000"/>
                        </a:lnSpc>
                        <a:spcBef>
                          <a:spcPts val="755"/>
                        </a:spcBef>
                      </a:pPr>
                      <a:endParaRPr sz="1200">
                        <a:latin typeface="Calibri"/>
                        <a:cs typeface="Calibri"/>
                      </a:endParaRP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00000"/>
                    </a:solidFill>
                  </a:tcPr>
                </a:tc>
                <a:tc hMerge="1">
                  <a:txBody>
                    <a:bodyPr/>
                    <a:lstStyle/>
                    <a:p>
                      <a:endParaRPr/>
                    </a:p>
                  </a:txBody>
                  <a:tcPr marL="0" marR="0" marT="0" marB="0"/>
                </a:tc>
                <a:extLst>
                  <a:ext uri="{0D108BD9-81ED-4DB2-BD59-A6C34878D82A}">
                    <a16:rowId xmlns:a16="http://schemas.microsoft.com/office/drawing/2014/main" val="10009"/>
                  </a:ext>
                </a:extLst>
              </a:tr>
              <a:tr h="398145">
                <a:tc>
                  <a:txBody>
                    <a:bodyPr/>
                    <a:lstStyle/>
                    <a:p>
                      <a:pPr marL="167640">
                        <a:lnSpc>
                          <a:spcPct val="100000"/>
                        </a:lnSpc>
                        <a:spcBef>
                          <a:spcPts val="765"/>
                        </a:spcBef>
                      </a:pPr>
                      <a:r>
                        <a:rPr sz="1200" spc="-10">
                          <a:latin typeface="Calibri"/>
                          <a:cs typeface="Calibri"/>
                        </a:rPr>
                        <a:t>Revenue</a:t>
                      </a:r>
                      <a:r>
                        <a:rPr lang="en-US" sz="1200" spc="-10">
                          <a:latin typeface="Calibri"/>
                          <a:cs typeface="Calibri"/>
                        </a:rPr>
                        <a:t> (FY24)*</a:t>
                      </a:r>
                      <a:endParaRPr sz="1200">
                        <a:latin typeface="Calibri"/>
                        <a:cs typeface="Calibri"/>
                      </a:endParaRPr>
                    </a:p>
                  </a:txBody>
                  <a:tcPr marL="0" marR="0" marT="971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65"/>
                        </a:spcBef>
                      </a:pPr>
                      <a:r>
                        <a:rPr lang="en-US" sz="1200">
                          <a:latin typeface="Calibri"/>
                          <a:cs typeface="Calibri"/>
                        </a:rPr>
                        <a:t>$35.9</a:t>
                      </a:r>
                      <a:endParaRPr sz="1200">
                        <a:latin typeface="Calibri"/>
                        <a:cs typeface="Calibri"/>
                      </a:endParaRPr>
                    </a:p>
                  </a:txBody>
                  <a:tcPr marL="0" marR="0" marT="971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0"/>
                  </a:ext>
                </a:extLst>
              </a:tr>
              <a:tr h="398145">
                <a:tc>
                  <a:txBody>
                    <a:bodyPr/>
                    <a:lstStyle/>
                    <a:p>
                      <a:pPr marL="167640">
                        <a:lnSpc>
                          <a:spcPct val="100000"/>
                        </a:lnSpc>
                        <a:spcBef>
                          <a:spcPts val="775"/>
                        </a:spcBef>
                      </a:pPr>
                      <a:r>
                        <a:rPr lang="en-US" sz="1200">
                          <a:latin typeface="Calibri"/>
                          <a:cs typeface="Calibri"/>
                        </a:rPr>
                        <a:t>YoY </a:t>
                      </a:r>
                      <a:r>
                        <a:rPr sz="1200">
                          <a:latin typeface="Calibri"/>
                          <a:cs typeface="Calibri"/>
                        </a:rPr>
                        <a:t>Rev</a:t>
                      </a:r>
                      <a:r>
                        <a:rPr sz="1200" spc="-30">
                          <a:latin typeface="Calibri"/>
                          <a:cs typeface="Calibri"/>
                        </a:rPr>
                        <a:t> </a:t>
                      </a:r>
                      <a:r>
                        <a:rPr sz="1200" spc="-20">
                          <a:latin typeface="Calibri"/>
                          <a:cs typeface="Calibri"/>
                        </a:rPr>
                        <a:t>Growth</a:t>
                      </a:r>
                      <a:r>
                        <a:rPr lang="en-US" sz="1200" spc="-20">
                          <a:latin typeface="Calibri"/>
                          <a:cs typeface="Calibri"/>
                        </a:rPr>
                        <a:t> (23v24)</a:t>
                      </a:r>
                      <a:r>
                        <a:rPr sz="1200" spc="-35">
                          <a:latin typeface="Calibri"/>
                          <a:cs typeface="Calibri"/>
                        </a:rPr>
                        <a:t> </a:t>
                      </a:r>
                      <a:endParaRPr sz="1200">
                        <a:latin typeface="Calibri"/>
                        <a:cs typeface="Calibri"/>
                      </a:endParaRPr>
                    </a:p>
                  </a:txBody>
                  <a:tcPr marL="0" marR="0" marT="984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75"/>
                        </a:spcBef>
                      </a:pPr>
                      <a:r>
                        <a:rPr lang="en-US" sz="1200">
                          <a:latin typeface="Calibri"/>
                          <a:cs typeface="Calibri"/>
                        </a:rPr>
                        <a:t>10.0%</a:t>
                      </a:r>
                      <a:endParaRPr sz="1200">
                        <a:latin typeface="Calibri"/>
                        <a:cs typeface="Calibri"/>
                      </a:endParaRPr>
                    </a:p>
                  </a:txBody>
                  <a:tcPr marL="0" marR="0" marT="984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1"/>
                  </a:ext>
                </a:extLst>
              </a:tr>
              <a:tr h="398145">
                <a:tc>
                  <a:txBody>
                    <a:bodyPr/>
                    <a:lstStyle/>
                    <a:p>
                      <a:pPr marL="167640">
                        <a:lnSpc>
                          <a:spcPct val="100000"/>
                        </a:lnSpc>
                        <a:spcBef>
                          <a:spcPts val="755"/>
                        </a:spcBef>
                      </a:pPr>
                      <a:r>
                        <a:rPr sz="1200" spc="-20">
                          <a:latin typeface="Calibri"/>
                          <a:cs typeface="Calibri"/>
                        </a:rPr>
                        <a:t>Operating</a:t>
                      </a:r>
                      <a:r>
                        <a:rPr sz="1200" spc="10">
                          <a:latin typeface="Calibri"/>
                          <a:cs typeface="Calibri"/>
                        </a:rPr>
                        <a:t> </a:t>
                      </a:r>
                      <a:r>
                        <a:rPr sz="1200" spc="-10">
                          <a:latin typeface="Calibri"/>
                          <a:cs typeface="Calibri"/>
                        </a:rPr>
                        <a:t>In</a:t>
                      </a:r>
                      <a:r>
                        <a:rPr lang="en-US" sz="1200" spc="-10">
                          <a:latin typeface="Calibri"/>
                          <a:cs typeface="Calibri"/>
                        </a:rPr>
                        <a:t>c (FY24)*</a:t>
                      </a:r>
                      <a:endParaRPr sz="1200">
                        <a:latin typeface="Calibri"/>
                        <a:cs typeface="Calibri"/>
                      </a:endParaRP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55"/>
                        </a:spcBef>
                      </a:pPr>
                      <a:r>
                        <a:rPr lang="en-US" sz="1200">
                          <a:latin typeface="Calibri"/>
                          <a:cs typeface="Calibri"/>
                        </a:rPr>
                        <a:t>$23.60</a:t>
                      </a:r>
                      <a:endParaRPr sz="1200">
                        <a:latin typeface="Calibri"/>
                        <a:cs typeface="Calibri"/>
                      </a:endParaRP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2"/>
                  </a:ext>
                </a:extLst>
              </a:tr>
            </a:tbl>
          </a:graphicData>
        </a:graphic>
      </p:graphicFrame>
      <p:sp>
        <p:nvSpPr>
          <p:cNvPr id="6" name="object 6">
            <a:extLst>
              <a:ext uri="{FF2B5EF4-FFF2-40B4-BE49-F238E27FC236}">
                <a16:creationId xmlns:a16="http://schemas.microsoft.com/office/drawing/2014/main" id="{BB1152EC-12A2-3067-4BD0-884AB89EC831}"/>
              </a:ext>
            </a:extLst>
          </p:cNvPr>
          <p:cNvSpPr txBox="1"/>
          <p:nvPr/>
        </p:nvSpPr>
        <p:spPr>
          <a:xfrm>
            <a:off x="609857" y="1554479"/>
            <a:ext cx="5325745" cy="2042867"/>
          </a:xfrm>
          <a:prstGeom prst="rect">
            <a:avLst/>
          </a:prstGeom>
          <a:noFill/>
        </p:spPr>
        <p:txBody>
          <a:bodyPr vert="horz" wrap="square" lIns="0" tIns="11430" rIns="0" bIns="0" rtlCol="0">
            <a:spAutoFit/>
          </a:bodyPr>
          <a:lstStyle/>
          <a:p>
            <a:pPr marL="12700" marR="5080">
              <a:lnSpc>
                <a:spcPct val="100299"/>
              </a:lnSpc>
              <a:spcBef>
                <a:spcPts val="90"/>
              </a:spcBef>
              <a:tabLst>
                <a:tab pos="317500" algn="l"/>
              </a:tabLst>
            </a:pPr>
            <a:r>
              <a:rPr lang="en-US" sz="2000" b="1">
                <a:latin typeface="Calibri"/>
                <a:ea typeface="Calibri"/>
                <a:cs typeface="Calibri"/>
              </a:rPr>
              <a:t>Visa</a:t>
            </a:r>
            <a:r>
              <a:rPr lang="en-US" sz="2000" b="1" spc="-10">
                <a:latin typeface="Calibri"/>
                <a:ea typeface="Calibri"/>
                <a:cs typeface="Calibri"/>
              </a:rPr>
              <a:t> </a:t>
            </a:r>
            <a:r>
              <a:rPr lang="en-US" sz="2000" b="1" spc="-20">
                <a:latin typeface="Calibri"/>
                <a:ea typeface="Calibri"/>
                <a:cs typeface="Calibri"/>
              </a:rPr>
              <a:t>Inc.</a:t>
            </a:r>
            <a:r>
              <a:rPr lang="en-US" sz="2000" b="1"/>
              <a:t> (V)</a:t>
            </a:r>
          </a:p>
          <a:p>
            <a:pPr marL="285750" indent="-285750">
              <a:buFont typeface="Arial" panose="020B0604020202020204" pitchFamily="34" charset="0"/>
              <a:buChar char="•"/>
            </a:pPr>
            <a:r>
              <a:rPr lang="en-US" sz="1600"/>
              <a:t>A global payments technology company facilitating digital payments across 200+ countries</a:t>
            </a:r>
          </a:p>
          <a:p>
            <a:pPr marL="285750" indent="-285750">
              <a:buFont typeface="Arial" panose="020B0604020202020204" pitchFamily="34" charset="0"/>
              <a:buChar char="•"/>
            </a:pPr>
            <a:r>
              <a:rPr lang="en-US" sz="1600"/>
              <a:t>Operates the world’s largest retail electronic payments network</a:t>
            </a:r>
          </a:p>
          <a:p>
            <a:pPr marL="285750" indent="-285750">
              <a:buFont typeface="Arial" panose="020B0604020202020204" pitchFamily="34" charset="0"/>
              <a:buChar char="•"/>
            </a:pPr>
            <a:r>
              <a:rPr lang="en-US" sz="1600"/>
              <a:t>Makes money by charging fees to financial institutions for processing transactions, not issuing cards or taking credit risk</a:t>
            </a:r>
          </a:p>
        </p:txBody>
      </p:sp>
      <p:pic>
        <p:nvPicPr>
          <p:cNvPr id="2" name="Picture 1" descr="A blue and white logo&#10;&#10;AI-generated content may be incorrect.">
            <a:extLst>
              <a:ext uri="{FF2B5EF4-FFF2-40B4-BE49-F238E27FC236}">
                <a16:creationId xmlns:a16="http://schemas.microsoft.com/office/drawing/2014/main" id="{444EF165-D1A9-3D87-81EA-1045CD72FD5B}"/>
              </a:ext>
            </a:extLst>
          </p:cNvPr>
          <p:cNvPicPr>
            <a:picLocks noChangeAspect="1"/>
          </p:cNvPicPr>
          <p:nvPr/>
        </p:nvPicPr>
        <p:blipFill>
          <a:blip r:embed="rId2"/>
          <a:stretch>
            <a:fillRect/>
          </a:stretch>
        </p:blipFill>
        <p:spPr>
          <a:xfrm>
            <a:off x="7524727" y="487531"/>
            <a:ext cx="2267916" cy="673246"/>
          </a:xfrm>
          <a:prstGeom prst="rect">
            <a:avLst/>
          </a:prstGeom>
        </p:spPr>
      </p:pic>
      <p:pic>
        <p:nvPicPr>
          <p:cNvPr id="8" name="Picture 7">
            <a:extLst>
              <a:ext uri="{FF2B5EF4-FFF2-40B4-BE49-F238E27FC236}">
                <a16:creationId xmlns:a16="http://schemas.microsoft.com/office/drawing/2014/main" id="{1A4B487C-D702-C091-57F7-32EBE0E885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733800"/>
            <a:ext cx="4943060" cy="3022022"/>
          </a:xfrm>
          <a:prstGeom prst="rect">
            <a:avLst/>
          </a:prstGeom>
          <a:noFill/>
        </p:spPr>
      </p:pic>
    </p:spTree>
    <p:extLst>
      <p:ext uri="{BB962C8B-B14F-4D97-AF65-F5344CB8AC3E}">
        <p14:creationId xmlns:p14="http://schemas.microsoft.com/office/powerpoint/2010/main" val="2786405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8922F-3908-2E68-2EC8-03186F8664F4}"/>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CC0E55D6-2125-C16F-D7E9-831BE963973A}"/>
              </a:ext>
            </a:extLst>
          </p:cNvPr>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0"/>
              <a:t>Business</a:t>
            </a:r>
            <a:r>
              <a:rPr spc="-250"/>
              <a:t> </a:t>
            </a:r>
            <a:r>
              <a:rPr spc="-10"/>
              <a:t>Analysis</a:t>
            </a:r>
          </a:p>
        </p:txBody>
      </p:sp>
      <p:pic>
        <p:nvPicPr>
          <p:cNvPr id="2" name="Picture 1">
            <a:extLst>
              <a:ext uri="{FF2B5EF4-FFF2-40B4-BE49-F238E27FC236}">
                <a16:creationId xmlns:a16="http://schemas.microsoft.com/office/drawing/2014/main" id="{BCDF50E7-7132-A4B7-62E4-E7348AC27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8458" y="2734155"/>
            <a:ext cx="5454650" cy="4579014"/>
          </a:xfrm>
          <a:prstGeom prst="rect">
            <a:avLst/>
          </a:prstGeom>
        </p:spPr>
      </p:pic>
      <p:sp>
        <p:nvSpPr>
          <p:cNvPr id="4" name="TextBox 3">
            <a:extLst>
              <a:ext uri="{FF2B5EF4-FFF2-40B4-BE49-F238E27FC236}">
                <a16:creationId xmlns:a16="http://schemas.microsoft.com/office/drawing/2014/main" id="{19535FF0-B391-5F0F-B4CF-F93D701E662E}"/>
              </a:ext>
            </a:extLst>
          </p:cNvPr>
          <p:cNvSpPr txBox="1"/>
          <p:nvPr/>
        </p:nvSpPr>
        <p:spPr>
          <a:xfrm>
            <a:off x="488359" y="1676400"/>
            <a:ext cx="8521700" cy="1754326"/>
          </a:xfrm>
          <a:prstGeom prst="rect">
            <a:avLst/>
          </a:prstGeom>
          <a:noFill/>
        </p:spPr>
        <p:txBody>
          <a:bodyPr wrap="square" rtlCol="0">
            <a:spAutoFit/>
          </a:bodyPr>
          <a:lstStyle/>
          <a:p>
            <a:r>
              <a:rPr lang="en-US"/>
              <a:t>Does not report enterprise structure based on defined business segments, but instead has 5 main revenue categories:</a:t>
            </a:r>
          </a:p>
          <a:p>
            <a:pPr marL="285750" indent="-285750">
              <a:buFont typeface="Arial" panose="020B0604020202020204" pitchFamily="34" charset="0"/>
              <a:buChar char="•"/>
            </a:pPr>
            <a:r>
              <a:rPr lang="en-US"/>
              <a:t>Service, Data Processing, International Transactions, Other, and Client Incentives</a:t>
            </a:r>
          </a:p>
          <a:p>
            <a:pPr marL="285750" indent="-285750">
              <a:buFont typeface="Arial" panose="020B0604020202020204" pitchFamily="34" charset="0"/>
              <a:buChar char="•"/>
            </a:pPr>
            <a:endParaRPr lang="en-US"/>
          </a:p>
          <a:p>
            <a:endParaRPr lang="en-US"/>
          </a:p>
        </p:txBody>
      </p:sp>
      <p:sp>
        <p:nvSpPr>
          <p:cNvPr id="5" name="TextBox 4">
            <a:extLst>
              <a:ext uri="{FF2B5EF4-FFF2-40B4-BE49-F238E27FC236}">
                <a16:creationId xmlns:a16="http://schemas.microsoft.com/office/drawing/2014/main" id="{5646E79F-4740-15DF-C6A4-2B04C117FFE4}"/>
              </a:ext>
            </a:extLst>
          </p:cNvPr>
          <p:cNvSpPr txBox="1"/>
          <p:nvPr/>
        </p:nvSpPr>
        <p:spPr>
          <a:xfrm>
            <a:off x="381000" y="3430726"/>
            <a:ext cx="3610099" cy="1477328"/>
          </a:xfrm>
          <a:prstGeom prst="rect">
            <a:avLst/>
          </a:prstGeom>
          <a:noFill/>
        </p:spPr>
        <p:txBody>
          <a:bodyPr wrap="square" rtlCol="0">
            <a:spAutoFit/>
          </a:bodyPr>
          <a:lstStyle/>
          <a:p>
            <a:pPr marL="285750" indent="-285750">
              <a:buFont typeface="Arial" panose="020B0604020202020204" pitchFamily="34" charset="0"/>
              <a:buChar char="•"/>
            </a:pPr>
            <a:r>
              <a:rPr lang="en-US"/>
              <a:t>Visa has an extremely capital-light business model, allowing it to maintain a high profit margin rarely seen among large, mature companies. </a:t>
            </a:r>
          </a:p>
        </p:txBody>
      </p:sp>
      <p:sp>
        <p:nvSpPr>
          <p:cNvPr id="6" name="TextBox 5">
            <a:extLst>
              <a:ext uri="{FF2B5EF4-FFF2-40B4-BE49-F238E27FC236}">
                <a16:creationId xmlns:a16="http://schemas.microsoft.com/office/drawing/2014/main" id="{60D866BE-9224-3F49-8729-1F74CB9A2862}"/>
              </a:ext>
            </a:extLst>
          </p:cNvPr>
          <p:cNvSpPr txBox="1"/>
          <p:nvPr/>
        </p:nvSpPr>
        <p:spPr>
          <a:xfrm>
            <a:off x="479892" y="5439160"/>
            <a:ext cx="3610099" cy="923330"/>
          </a:xfrm>
          <a:prstGeom prst="rect">
            <a:avLst/>
          </a:prstGeom>
          <a:noFill/>
        </p:spPr>
        <p:txBody>
          <a:bodyPr wrap="square" rtlCol="0">
            <a:spAutoFit/>
          </a:bodyPr>
          <a:lstStyle/>
          <a:p>
            <a:pPr marL="285750" indent="-285750">
              <a:buFont typeface="Arial" panose="020B0604020202020204" pitchFamily="34" charset="0"/>
              <a:buChar char="•"/>
            </a:pPr>
            <a:r>
              <a:rPr lang="en-US"/>
              <a:t>Fee volume impacted by international travel, interest rates, and consumer activity </a:t>
            </a:r>
          </a:p>
        </p:txBody>
      </p:sp>
      <p:pic>
        <p:nvPicPr>
          <p:cNvPr id="8" name="Picture 7" descr="A blue and white logo&#10;&#10;AI-generated content may be incorrect.">
            <a:extLst>
              <a:ext uri="{FF2B5EF4-FFF2-40B4-BE49-F238E27FC236}">
                <a16:creationId xmlns:a16="http://schemas.microsoft.com/office/drawing/2014/main" id="{CB002B8D-0B6A-AFC6-79C3-C6038CD977BF}"/>
              </a:ext>
            </a:extLst>
          </p:cNvPr>
          <p:cNvPicPr>
            <a:picLocks noChangeAspect="1"/>
          </p:cNvPicPr>
          <p:nvPr/>
        </p:nvPicPr>
        <p:blipFill>
          <a:blip r:embed="rId3"/>
          <a:stretch>
            <a:fillRect/>
          </a:stretch>
        </p:blipFill>
        <p:spPr>
          <a:xfrm>
            <a:off x="7524727" y="487531"/>
            <a:ext cx="2267916" cy="673246"/>
          </a:xfrm>
          <a:prstGeom prst="rect">
            <a:avLst/>
          </a:prstGeom>
        </p:spPr>
      </p:pic>
    </p:spTree>
    <p:extLst>
      <p:ext uri="{BB962C8B-B14F-4D97-AF65-F5344CB8AC3E}">
        <p14:creationId xmlns:p14="http://schemas.microsoft.com/office/powerpoint/2010/main" val="360186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DD6EA-51CE-6F94-27A4-79838CC753D9}"/>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BED45D66-1508-3D55-8820-444A25FBE1FB}"/>
              </a:ext>
            </a:extLst>
          </p:cNvPr>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0"/>
              <a:t>Financial</a:t>
            </a:r>
            <a:r>
              <a:rPr spc="-229"/>
              <a:t> </a:t>
            </a:r>
            <a:r>
              <a:rPr spc="-10"/>
              <a:t>Analysis</a:t>
            </a:r>
          </a:p>
        </p:txBody>
      </p:sp>
      <p:pic>
        <p:nvPicPr>
          <p:cNvPr id="8" name="Picture 7">
            <a:extLst>
              <a:ext uri="{FF2B5EF4-FFF2-40B4-BE49-F238E27FC236}">
                <a16:creationId xmlns:a16="http://schemas.microsoft.com/office/drawing/2014/main" id="{533B9637-DE8A-4108-BB23-99492C9E3040}"/>
              </a:ext>
            </a:extLst>
          </p:cNvPr>
          <p:cNvPicPr>
            <a:picLocks noChangeAspect="1"/>
          </p:cNvPicPr>
          <p:nvPr/>
        </p:nvPicPr>
        <p:blipFill>
          <a:blip r:embed="rId2"/>
          <a:stretch>
            <a:fillRect/>
          </a:stretch>
        </p:blipFill>
        <p:spPr>
          <a:xfrm>
            <a:off x="91722" y="4572000"/>
            <a:ext cx="9874956" cy="1769533"/>
          </a:xfrm>
          <a:prstGeom prst="rect">
            <a:avLst/>
          </a:prstGeom>
        </p:spPr>
      </p:pic>
      <p:sp>
        <p:nvSpPr>
          <p:cNvPr id="9" name="TextBox 8">
            <a:extLst>
              <a:ext uri="{FF2B5EF4-FFF2-40B4-BE49-F238E27FC236}">
                <a16:creationId xmlns:a16="http://schemas.microsoft.com/office/drawing/2014/main" id="{67D18D3C-68EB-28EE-0F59-B0ED86F7149E}"/>
              </a:ext>
            </a:extLst>
          </p:cNvPr>
          <p:cNvSpPr txBox="1"/>
          <p:nvPr/>
        </p:nvSpPr>
        <p:spPr>
          <a:xfrm>
            <a:off x="381000" y="1752600"/>
            <a:ext cx="8305800" cy="230832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Strong revenue growth</a:t>
            </a:r>
          </a:p>
          <a:p>
            <a:pPr marL="688975" lvl="1" indent="-285750">
              <a:buFont typeface="Arial" panose="020B0604020202020204" pitchFamily="34" charset="0"/>
              <a:buChar char="•"/>
            </a:pPr>
            <a:r>
              <a:rPr lang="en-US"/>
              <a:t>Projected to double 2020 revenue by 2026</a:t>
            </a:r>
          </a:p>
          <a:p>
            <a:pPr marL="688975" lvl="1" indent="-285750">
              <a:buFont typeface="Arial" panose="020B0604020202020204" pitchFamily="34" charset="0"/>
              <a:buChar char="•"/>
            </a:pPr>
            <a:endParaRPr lang="en-US"/>
          </a:p>
          <a:p>
            <a:pPr marL="285750" indent="-285750">
              <a:buFont typeface="Arial" panose="020B0604020202020204" pitchFamily="34" charset="0"/>
              <a:buChar char="•"/>
            </a:pPr>
            <a:r>
              <a:rPr lang="en-US"/>
              <a:t>Steady profit margins, even as business grows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Model EPS aligned with consensus </a:t>
            </a:r>
          </a:p>
          <a:p>
            <a:pPr marL="688975" lvl="3" indent="-293370">
              <a:buFont typeface="Arial" panose="020B0604020202020204" pitchFamily="34" charset="0"/>
              <a:buChar char="•"/>
            </a:pPr>
            <a:r>
              <a:rPr lang="en-US"/>
              <a:t>Anticipated to nearly triple from 2020-2027</a:t>
            </a:r>
          </a:p>
          <a:p>
            <a:pPr marL="688975" lvl="1" indent="-285750">
              <a:buFont typeface="Arial" panose="020B0604020202020204" pitchFamily="34" charset="0"/>
              <a:buChar char="•"/>
            </a:pPr>
            <a:endParaRPr lang="en-US"/>
          </a:p>
        </p:txBody>
      </p:sp>
      <p:pic>
        <p:nvPicPr>
          <p:cNvPr id="4" name="Picture 3" descr="A blue and white logo&#10;&#10;AI-generated content may be incorrect.">
            <a:extLst>
              <a:ext uri="{FF2B5EF4-FFF2-40B4-BE49-F238E27FC236}">
                <a16:creationId xmlns:a16="http://schemas.microsoft.com/office/drawing/2014/main" id="{6D83FF40-1D2C-D90B-D7CC-71C08486542C}"/>
              </a:ext>
            </a:extLst>
          </p:cNvPr>
          <p:cNvPicPr>
            <a:picLocks noChangeAspect="1"/>
          </p:cNvPicPr>
          <p:nvPr/>
        </p:nvPicPr>
        <p:blipFill>
          <a:blip r:embed="rId3"/>
          <a:stretch>
            <a:fillRect/>
          </a:stretch>
        </p:blipFill>
        <p:spPr>
          <a:xfrm>
            <a:off x="7524727" y="487531"/>
            <a:ext cx="2267916" cy="673246"/>
          </a:xfrm>
          <a:prstGeom prst="rect">
            <a:avLst/>
          </a:prstGeom>
        </p:spPr>
      </p:pic>
    </p:spTree>
    <p:extLst>
      <p:ext uri="{BB962C8B-B14F-4D97-AF65-F5344CB8AC3E}">
        <p14:creationId xmlns:p14="http://schemas.microsoft.com/office/powerpoint/2010/main" val="221193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8D59D-F675-43FA-C995-B92F04B413EE}"/>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835A8F98-CD83-2456-1DDE-0B0A2B55D4A9}"/>
              </a:ext>
            </a:extLst>
          </p:cNvPr>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0"/>
              <a:t>Valuation</a:t>
            </a:r>
          </a:p>
        </p:txBody>
      </p:sp>
      <p:sp>
        <p:nvSpPr>
          <p:cNvPr id="10" name="object 10">
            <a:extLst>
              <a:ext uri="{FF2B5EF4-FFF2-40B4-BE49-F238E27FC236}">
                <a16:creationId xmlns:a16="http://schemas.microsoft.com/office/drawing/2014/main" id="{A7B94F17-9B6F-3AF4-FAD7-2A23546C3D38}"/>
              </a:ext>
            </a:extLst>
          </p:cNvPr>
          <p:cNvSpPr txBox="1"/>
          <p:nvPr/>
        </p:nvSpPr>
        <p:spPr>
          <a:xfrm>
            <a:off x="7209108" y="6451411"/>
            <a:ext cx="2611120" cy="1072729"/>
          </a:xfrm>
          <a:prstGeom prst="rect">
            <a:avLst/>
          </a:prstGeom>
          <a:noFill/>
          <a:ln w="10159">
            <a:solidFill>
              <a:srgbClr val="000000"/>
            </a:solidFill>
          </a:ln>
        </p:spPr>
        <p:txBody>
          <a:bodyPr vert="horz" wrap="square" lIns="0" tIns="36194" rIns="0" bIns="0" rtlCol="0">
            <a:spAutoFit/>
          </a:bodyPr>
          <a:lstStyle/>
          <a:p>
            <a:pPr algn="ctr">
              <a:lnSpc>
                <a:spcPct val="100000"/>
              </a:lnSpc>
              <a:spcBef>
                <a:spcPts val="284"/>
              </a:spcBef>
            </a:pPr>
            <a:r>
              <a:rPr sz="1900" b="1" u="sng" spc="-10">
                <a:uFill>
                  <a:solidFill>
                    <a:srgbClr val="000000"/>
                  </a:solidFill>
                </a:uFill>
                <a:latin typeface="Calibri"/>
                <a:cs typeface="Calibri"/>
              </a:rPr>
              <a:t>Recommendation:</a:t>
            </a:r>
            <a:endParaRPr sz="1900">
              <a:latin typeface="Calibri"/>
              <a:cs typeface="Calibri"/>
            </a:endParaRPr>
          </a:p>
          <a:p>
            <a:pPr algn="ctr">
              <a:lnSpc>
                <a:spcPct val="100000"/>
              </a:lnSpc>
              <a:spcBef>
                <a:spcPts val="2210"/>
              </a:spcBef>
            </a:pPr>
            <a:r>
              <a:rPr lang="en-US" sz="3000" b="1" spc="-20">
                <a:latin typeface="Calibri"/>
                <a:cs typeface="Calibri"/>
              </a:rPr>
              <a:t>Hold</a:t>
            </a:r>
            <a:endParaRPr sz="3000">
              <a:latin typeface="Calibri"/>
              <a:cs typeface="Calibri"/>
            </a:endParaRPr>
          </a:p>
        </p:txBody>
      </p:sp>
      <p:pic>
        <p:nvPicPr>
          <p:cNvPr id="5" name="Picture 4">
            <a:extLst>
              <a:ext uri="{FF2B5EF4-FFF2-40B4-BE49-F238E27FC236}">
                <a16:creationId xmlns:a16="http://schemas.microsoft.com/office/drawing/2014/main" id="{5047C9E9-CEE7-D8C6-A9CF-CA4B8914323E}"/>
              </a:ext>
            </a:extLst>
          </p:cNvPr>
          <p:cNvPicPr>
            <a:picLocks noChangeAspect="1"/>
          </p:cNvPicPr>
          <p:nvPr/>
        </p:nvPicPr>
        <p:blipFill>
          <a:blip r:embed="rId2"/>
          <a:stretch>
            <a:fillRect/>
          </a:stretch>
        </p:blipFill>
        <p:spPr>
          <a:xfrm>
            <a:off x="101009" y="1447800"/>
            <a:ext cx="4648200" cy="895404"/>
          </a:xfrm>
          <a:prstGeom prst="rect">
            <a:avLst/>
          </a:prstGeom>
        </p:spPr>
      </p:pic>
      <p:pic>
        <p:nvPicPr>
          <p:cNvPr id="8" name="Picture 7">
            <a:extLst>
              <a:ext uri="{FF2B5EF4-FFF2-40B4-BE49-F238E27FC236}">
                <a16:creationId xmlns:a16="http://schemas.microsoft.com/office/drawing/2014/main" id="{9AECDF96-53FE-7EE7-D79A-A19987A66584}"/>
              </a:ext>
            </a:extLst>
          </p:cNvPr>
          <p:cNvPicPr>
            <a:picLocks noChangeAspect="1"/>
          </p:cNvPicPr>
          <p:nvPr/>
        </p:nvPicPr>
        <p:blipFill>
          <a:blip r:embed="rId3"/>
          <a:stretch>
            <a:fillRect/>
          </a:stretch>
        </p:blipFill>
        <p:spPr>
          <a:xfrm>
            <a:off x="-1984205" y="4123557"/>
            <a:ext cx="9444652" cy="1331040"/>
          </a:xfrm>
          <a:prstGeom prst="rect">
            <a:avLst/>
          </a:prstGeom>
        </p:spPr>
      </p:pic>
      <p:pic>
        <p:nvPicPr>
          <p:cNvPr id="14" name="Picture 13">
            <a:extLst>
              <a:ext uri="{FF2B5EF4-FFF2-40B4-BE49-F238E27FC236}">
                <a16:creationId xmlns:a16="http://schemas.microsoft.com/office/drawing/2014/main" id="{A3992EB7-2F57-FC22-06BB-5657EAC31276}"/>
              </a:ext>
            </a:extLst>
          </p:cNvPr>
          <p:cNvPicPr>
            <a:picLocks noChangeAspect="1"/>
          </p:cNvPicPr>
          <p:nvPr/>
        </p:nvPicPr>
        <p:blipFill>
          <a:blip r:embed="rId4"/>
          <a:stretch>
            <a:fillRect/>
          </a:stretch>
        </p:blipFill>
        <p:spPr>
          <a:xfrm>
            <a:off x="101009" y="2419072"/>
            <a:ext cx="7102455" cy="1585097"/>
          </a:xfrm>
          <a:prstGeom prst="rect">
            <a:avLst/>
          </a:prstGeom>
        </p:spPr>
      </p:pic>
      <p:pic>
        <p:nvPicPr>
          <p:cNvPr id="15" name="Picture 14">
            <a:extLst>
              <a:ext uri="{FF2B5EF4-FFF2-40B4-BE49-F238E27FC236}">
                <a16:creationId xmlns:a16="http://schemas.microsoft.com/office/drawing/2014/main" id="{E39686FC-E4E4-0C0A-38F1-E12A659F004D}"/>
              </a:ext>
            </a:extLst>
          </p:cNvPr>
          <p:cNvPicPr>
            <a:picLocks noChangeAspect="1"/>
          </p:cNvPicPr>
          <p:nvPr/>
        </p:nvPicPr>
        <p:blipFill>
          <a:blip r:embed="rId5"/>
          <a:stretch>
            <a:fillRect/>
          </a:stretch>
        </p:blipFill>
        <p:spPr>
          <a:xfrm>
            <a:off x="127000" y="5573984"/>
            <a:ext cx="5568726" cy="1072729"/>
          </a:xfrm>
          <a:prstGeom prst="rect">
            <a:avLst/>
          </a:prstGeom>
        </p:spPr>
      </p:pic>
      <p:sp>
        <p:nvSpPr>
          <p:cNvPr id="16" name="TextBox 15">
            <a:extLst>
              <a:ext uri="{FF2B5EF4-FFF2-40B4-BE49-F238E27FC236}">
                <a16:creationId xmlns:a16="http://schemas.microsoft.com/office/drawing/2014/main" id="{6E339A61-8A93-70D0-3902-83C15FA30D79}"/>
              </a:ext>
            </a:extLst>
          </p:cNvPr>
          <p:cNvSpPr txBox="1"/>
          <p:nvPr/>
        </p:nvSpPr>
        <p:spPr>
          <a:xfrm>
            <a:off x="4739368" y="1659550"/>
            <a:ext cx="4928191" cy="307777"/>
          </a:xfrm>
          <a:prstGeom prst="rect">
            <a:avLst/>
          </a:prstGeom>
          <a:noFill/>
        </p:spPr>
        <p:txBody>
          <a:bodyPr wrap="square" rtlCol="0">
            <a:spAutoFit/>
          </a:bodyPr>
          <a:lstStyle/>
          <a:p>
            <a:pPr marL="285750" indent="-285750">
              <a:buFont typeface="Arial" panose="020B0604020202020204" pitchFamily="34" charset="0"/>
              <a:buChar char="•"/>
            </a:pPr>
            <a:r>
              <a:rPr lang="en-US" sz="1400"/>
              <a:t>DCF model has Visa significantly overpriced</a:t>
            </a:r>
          </a:p>
        </p:txBody>
      </p:sp>
      <p:sp>
        <p:nvSpPr>
          <p:cNvPr id="17" name="TextBox 16">
            <a:extLst>
              <a:ext uri="{FF2B5EF4-FFF2-40B4-BE49-F238E27FC236}">
                <a16:creationId xmlns:a16="http://schemas.microsoft.com/office/drawing/2014/main" id="{BCA512AA-58E5-E955-7B7B-D817BC5A45C1}"/>
              </a:ext>
            </a:extLst>
          </p:cNvPr>
          <p:cNvSpPr txBox="1"/>
          <p:nvPr/>
        </p:nvSpPr>
        <p:spPr>
          <a:xfrm>
            <a:off x="7203464" y="2893662"/>
            <a:ext cx="2473936" cy="523220"/>
          </a:xfrm>
          <a:prstGeom prst="rect">
            <a:avLst/>
          </a:prstGeom>
          <a:noFill/>
        </p:spPr>
        <p:txBody>
          <a:bodyPr wrap="square" rtlCol="0">
            <a:spAutoFit/>
          </a:bodyPr>
          <a:lstStyle/>
          <a:p>
            <a:pPr marL="285750" indent="-285750">
              <a:buFont typeface="Arial" panose="020B0604020202020204" pitchFamily="34" charset="0"/>
              <a:buChar char="•"/>
            </a:pPr>
            <a:r>
              <a:rPr lang="en-US" sz="1400"/>
              <a:t>Visa above median across all multiples</a:t>
            </a:r>
          </a:p>
        </p:txBody>
      </p:sp>
      <p:sp>
        <p:nvSpPr>
          <p:cNvPr id="18" name="TextBox 17">
            <a:extLst>
              <a:ext uri="{FF2B5EF4-FFF2-40B4-BE49-F238E27FC236}">
                <a16:creationId xmlns:a16="http://schemas.microsoft.com/office/drawing/2014/main" id="{22250B0C-7FDC-F1DF-6F43-299EC0B0B0B6}"/>
              </a:ext>
            </a:extLst>
          </p:cNvPr>
          <p:cNvSpPr txBox="1"/>
          <p:nvPr/>
        </p:nvSpPr>
        <p:spPr>
          <a:xfrm>
            <a:off x="5583910" y="4276995"/>
            <a:ext cx="3753074" cy="954107"/>
          </a:xfrm>
          <a:prstGeom prst="rect">
            <a:avLst/>
          </a:prstGeom>
          <a:noFill/>
        </p:spPr>
        <p:txBody>
          <a:bodyPr wrap="square" rtlCol="0">
            <a:spAutoFit/>
          </a:bodyPr>
          <a:lstStyle/>
          <a:p>
            <a:pPr marL="285750" indent="-285750">
              <a:buFont typeface="Arial" panose="020B0604020202020204" pitchFamily="34" charset="0"/>
              <a:buChar char="•"/>
            </a:pPr>
            <a:r>
              <a:rPr lang="en-US" sz="1400"/>
              <a:t>Blended/weighted-average method to derive final price target, using DCF, peer median P/E as base case and 10% premium to median P/E as premium case</a:t>
            </a:r>
          </a:p>
        </p:txBody>
      </p:sp>
      <p:pic>
        <p:nvPicPr>
          <p:cNvPr id="4" name="Picture 3" descr="A blue and white logo&#10;&#10;AI-generated content may be incorrect.">
            <a:extLst>
              <a:ext uri="{FF2B5EF4-FFF2-40B4-BE49-F238E27FC236}">
                <a16:creationId xmlns:a16="http://schemas.microsoft.com/office/drawing/2014/main" id="{140B6DA9-9AD0-FF29-1424-D0410D74CF2E}"/>
              </a:ext>
            </a:extLst>
          </p:cNvPr>
          <p:cNvPicPr>
            <a:picLocks noChangeAspect="1"/>
          </p:cNvPicPr>
          <p:nvPr/>
        </p:nvPicPr>
        <p:blipFill>
          <a:blip r:embed="rId6"/>
          <a:stretch>
            <a:fillRect/>
          </a:stretch>
        </p:blipFill>
        <p:spPr>
          <a:xfrm>
            <a:off x="7524727" y="487531"/>
            <a:ext cx="2267916" cy="673246"/>
          </a:xfrm>
          <a:prstGeom prst="rect">
            <a:avLst/>
          </a:prstGeom>
        </p:spPr>
      </p:pic>
    </p:spTree>
    <p:extLst>
      <p:ext uri="{BB962C8B-B14F-4D97-AF65-F5344CB8AC3E}">
        <p14:creationId xmlns:p14="http://schemas.microsoft.com/office/powerpoint/2010/main" val="1841933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88359" y="459231"/>
            <a:ext cx="2287905" cy="680720"/>
          </a:xfrm>
          <a:prstGeom prst="rect">
            <a:avLst/>
          </a:prstGeom>
        </p:spPr>
        <p:txBody>
          <a:bodyPr vert="horz" wrap="square" lIns="0" tIns="12700" rIns="0" bIns="0" rtlCol="0">
            <a:spAutoFit/>
          </a:bodyPr>
          <a:lstStyle/>
          <a:p>
            <a:pPr marL="12700">
              <a:lnSpc>
                <a:spcPct val="100000"/>
              </a:lnSpc>
              <a:spcBef>
                <a:spcPts val="100"/>
              </a:spcBef>
            </a:pPr>
            <a:r>
              <a:rPr spc="-10"/>
              <a:t>Overview</a:t>
            </a:r>
          </a:p>
        </p:txBody>
      </p:sp>
      <p:graphicFrame>
        <p:nvGraphicFramePr>
          <p:cNvPr id="4" name="object 4"/>
          <p:cNvGraphicFramePr>
            <a:graphicFrameLocks noGrp="1"/>
          </p:cNvGraphicFramePr>
          <p:nvPr>
            <p:extLst>
              <p:ext uri="{D42A27DB-BD31-4B8C-83A1-F6EECF244321}">
                <p14:modId xmlns:p14="http://schemas.microsoft.com/office/powerpoint/2010/main" val="4212224725"/>
              </p:ext>
            </p:extLst>
          </p:nvPr>
        </p:nvGraphicFramePr>
        <p:xfrm>
          <a:off x="6322433" y="1523936"/>
          <a:ext cx="3203574" cy="5163185"/>
        </p:xfrm>
        <a:graphic>
          <a:graphicData uri="http://schemas.openxmlformats.org/drawingml/2006/table">
            <a:tbl>
              <a:tblPr firstRow="1" bandRow="1">
                <a:tableStyleId>{2D5ABB26-0587-4C30-8999-92F81FD0307C}</a:tableStyleId>
              </a:tblPr>
              <a:tblGrid>
                <a:gridCol w="1727835">
                  <a:extLst>
                    <a:ext uri="{9D8B030D-6E8A-4147-A177-3AD203B41FA5}">
                      <a16:colId xmlns:a16="http://schemas.microsoft.com/office/drawing/2014/main" val="20000"/>
                    </a:ext>
                  </a:extLst>
                </a:gridCol>
                <a:gridCol w="1475739">
                  <a:extLst>
                    <a:ext uri="{9D8B030D-6E8A-4147-A177-3AD203B41FA5}">
                      <a16:colId xmlns:a16="http://schemas.microsoft.com/office/drawing/2014/main" val="20001"/>
                    </a:ext>
                  </a:extLst>
                </a:gridCol>
              </a:tblGrid>
              <a:tr h="405765">
                <a:tc gridSpan="2">
                  <a:txBody>
                    <a:bodyPr/>
                    <a:lstStyle/>
                    <a:p>
                      <a:pPr marL="1270" algn="ctr">
                        <a:lnSpc>
                          <a:spcPct val="100000"/>
                        </a:lnSpc>
                        <a:spcBef>
                          <a:spcPts val="760"/>
                        </a:spcBef>
                      </a:pPr>
                      <a:r>
                        <a:rPr lang="en-US" sz="1300" b="1" spc="-20">
                          <a:solidFill>
                            <a:srgbClr val="FFFFFF"/>
                          </a:solidFill>
                          <a:latin typeface="Calibri"/>
                          <a:cs typeface="Calibri"/>
                        </a:rPr>
                        <a:t>Market</a:t>
                      </a:r>
                      <a:r>
                        <a:rPr lang="en-US" sz="1300" b="1" spc="-30">
                          <a:solidFill>
                            <a:srgbClr val="FFFFFF"/>
                          </a:solidFill>
                          <a:latin typeface="Calibri"/>
                          <a:cs typeface="Calibri"/>
                        </a:rPr>
                        <a:t> </a:t>
                      </a:r>
                      <a:r>
                        <a:rPr lang="en-US" sz="1300" b="1" spc="-20">
                          <a:solidFill>
                            <a:srgbClr val="FFFFFF"/>
                          </a:solidFill>
                          <a:latin typeface="Calibri"/>
                          <a:cs typeface="Calibri"/>
                        </a:rPr>
                        <a:t>Data (*billions)</a:t>
                      </a:r>
                      <a:endParaRPr lang="en-US" sz="1300">
                        <a:latin typeface="Calibri"/>
                        <a:cs typeface="Calibri"/>
                      </a:endParaRPr>
                    </a:p>
                  </a:txBody>
                  <a:tcPr marL="0" marR="0" marT="965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00000"/>
                    </a:solidFill>
                  </a:tcPr>
                </a:tc>
                <a:tc hMerge="1">
                  <a:txBody>
                    <a:bodyPr/>
                    <a:lstStyle/>
                    <a:p>
                      <a:endParaRPr/>
                    </a:p>
                  </a:txBody>
                  <a:tcPr marL="0" marR="0" marT="0" marB="0"/>
                </a:tc>
                <a:extLst>
                  <a:ext uri="{0D108BD9-81ED-4DB2-BD59-A6C34878D82A}">
                    <a16:rowId xmlns:a16="http://schemas.microsoft.com/office/drawing/2014/main" val="10000"/>
                  </a:ext>
                </a:extLst>
              </a:tr>
              <a:tr h="387985">
                <a:tc>
                  <a:txBody>
                    <a:bodyPr/>
                    <a:lstStyle/>
                    <a:p>
                      <a:pPr marL="167640">
                        <a:lnSpc>
                          <a:spcPct val="100000"/>
                        </a:lnSpc>
                        <a:spcBef>
                          <a:spcPts val="755"/>
                        </a:spcBef>
                      </a:pPr>
                      <a:r>
                        <a:rPr lang="en-US" sz="1200" spc="-10">
                          <a:latin typeface="Calibri"/>
                          <a:cs typeface="Calibri"/>
                        </a:rPr>
                        <a:t>Market</a:t>
                      </a:r>
                      <a:r>
                        <a:rPr lang="en-US" sz="1200" spc="-55">
                          <a:latin typeface="Calibri"/>
                          <a:cs typeface="Calibri"/>
                        </a:rPr>
                        <a:t> </a:t>
                      </a:r>
                      <a:r>
                        <a:rPr lang="en-US" sz="1200" spc="-25">
                          <a:latin typeface="Calibri"/>
                          <a:cs typeface="Calibri"/>
                        </a:rPr>
                        <a:t>Cap*</a:t>
                      </a:r>
                      <a:endParaRPr lang="en-US" sz="1200">
                        <a:latin typeface="Calibri"/>
                        <a:cs typeface="Calibri"/>
                      </a:endParaRP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55"/>
                        </a:spcBef>
                      </a:pPr>
                      <a:r>
                        <a:rPr lang="en-US" sz="1200">
                          <a:latin typeface="Calibri"/>
                          <a:cs typeface="Calibri"/>
                        </a:rPr>
                        <a:t>$72.133</a:t>
                      </a: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387985">
                <a:tc>
                  <a:txBody>
                    <a:bodyPr/>
                    <a:lstStyle/>
                    <a:p>
                      <a:pPr marL="167640">
                        <a:lnSpc>
                          <a:spcPct val="100000"/>
                        </a:lnSpc>
                        <a:spcBef>
                          <a:spcPts val="770"/>
                        </a:spcBef>
                      </a:pPr>
                      <a:r>
                        <a:rPr lang="en-US" sz="1200" spc="-20">
                          <a:latin typeface="Calibri"/>
                          <a:cs typeface="Calibri"/>
                        </a:rPr>
                        <a:t>Shares</a:t>
                      </a:r>
                      <a:r>
                        <a:rPr lang="en-US" sz="1200" spc="-5">
                          <a:latin typeface="Calibri"/>
                          <a:cs typeface="Calibri"/>
                        </a:rPr>
                        <a:t> </a:t>
                      </a:r>
                      <a:r>
                        <a:rPr lang="en-US" sz="1200" spc="-10">
                          <a:latin typeface="Calibri"/>
                          <a:cs typeface="Calibri"/>
                        </a:rPr>
                        <a:t>Outstanding*</a:t>
                      </a:r>
                      <a:endParaRPr lang="en-US" sz="1200">
                        <a:latin typeface="Calibri"/>
                        <a:cs typeface="Calibri"/>
                      </a:endParaRPr>
                    </a:p>
                  </a:txBody>
                  <a:tcPr marL="0" marR="0" marT="977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70"/>
                        </a:spcBef>
                      </a:pPr>
                      <a:r>
                        <a:rPr lang="en-US" sz="1200">
                          <a:latin typeface="Calibri"/>
                          <a:cs typeface="Calibri"/>
                        </a:rPr>
                        <a:t>1.039</a:t>
                      </a:r>
                    </a:p>
                  </a:txBody>
                  <a:tcPr marL="0" marR="0" marT="977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398145">
                <a:tc>
                  <a:txBody>
                    <a:bodyPr/>
                    <a:lstStyle/>
                    <a:p>
                      <a:pPr marL="167640">
                        <a:lnSpc>
                          <a:spcPct val="100000"/>
                        </a:lnSpc>
                        <a:spcBef>
                          <a:spcPts val="755"/>
                        </a:spcBef>
                      </a:pPr>
                      <a:r>
                        <a:rPr sz="1200">
                          <a:latin typeface="Calibri"/>
                          <a:cs typeface="Calibri"/>
                        </a:rPr>
                        <a:t>52</a:t>
                      </a:r>
                      <a:r>
                        <a:rPr sz="1200" spc="-50">
                          <a:latin typeface="Calibri"/>
                          <a:cs typeface="Calibri"/>
                        </a:rPr>
                        <a:t> </a:t>
                      </a:r>
                      <a:r>
                        <a:rPr sz="1200" spc="-10">
                          <a:latin typeface="Calibri"/>
                          <a:cs typeface="Calibri"/>
                        </a:rPr>
                        <a:t>Week</a:t>
                      </a:r>
                      <a:r>
                        <a:rPr sz="1200" spc="-45">
                          <a:latin typeface="Calibri"/>
                          <a:cs typeface="Calibri"/>
                        </a:rPr>
                        <a:t> </a:t>
                      </a:r>
                      <a:r>
                        <a:rPr sz="1200" spc="-10">
                          <a:latin typeface="Calibri"/>
                          <a:cs typeface="Calibri"/>
                        </a:rPr>
                        <a:t>Range</a:t>
                      </a:r>
                      <a:endParaRPr sz="1200">
                        <a:latin typeface="Calibri"/>
                        <a:cs typeface="Calibri"/>
                      </a:endParaRP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55"/>
                        </a:spcBef>
                      </a:pPr>
                      <a:r>
                        <a:rPr lang="en-US" sz="1200">
                          <a:latin typeface="Calibri"/>
                          <a:cs typeface="Calibri"/>
                        </a:rPr>
                        <a:t>$55.85-$93.66</a:t>
                      </a: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r h="398145">
                <a:tc>
                  <a:txBody>
                    <a:bodyPr/>
                    <a:lstStyle/>
                    <a:p>
                      <a:pPr marL="167640">
                        <a:lnSpc>
                          <a:spcPct val="100000"/>
                        </a:lnSpc>
                        <a:spcBef>
                          <a:spcPts val="765"/>
                        </a:spcBef>
                      </a:pPr>
                      <a:r>
                        <a:rPr sz="1200">
                          <a:latin typeface="Calibri"/>
                          <a:cs typeface="Calibri"/>
                        </a:rPr>
                        <a:t>1</a:t>
                      </a:r>
                      <a:r>
                        <a:rPr sz="1200" spc="-30">
                          <a:latin typeface="Calibri"/>
                          <a:cs typeface="Calibri"/>
                        </a:rPr>
                        <a:t> </a:t>
                      </a:r>
                      <a:r>
                        <a:rPr sz="1200" spc="-10">
                          <a:latin typeface="Calibri"/>
                          <a:cs typeface="Calibri"/>
                        </a:rPr>
                        <a:t>Year</a:t>
                      </a:r>
                      <a:r>
                        <a:rPr sz="1200" spc="-25">
                          <a:latin typeface="Calibri"/>
                          <a:cs typeface="Calibri"/>
                        </a:rPr>
                        <a:t> </a:t>
                      </a:r>
                      <a:r>
                        <a:rPr sz="1200" spc="-10">
                          <a:latin typeface="Calibri"/>
                          <a:cs typeface="Calibri"/>
                        </a:rPr>
                        <a:t>Return</a:t>
                      </a:r>
                      <a:endParaRPr sz="1200">
                        <a:latin typeface="Calibri"/>
                        <a:cs typeface="Calibri"/>
                      </a:endParaRPr>
                    </a:p>
                  </a:txBody>
                  <a:tcPr marL="0" marR="0" marT="971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65"/>
                        </a:spcBef>
                      </a:pPr>
                      <a:r>
                        <a:rPr lang="en-US" sz="1200">
                          <a:latin typeface="Calibri"/>
                          <a:cs typeface="Calibri"/>
                        </a:rPr>
                        <a:t>23.62%</a:t>
                      </a:r>
                    </a:p>
                  </a:txBody>
                  <a:tcPr marL="0" marR="0" marT="971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r h="398145">
                <a:tc>
                  <a:txBody>
                    <a:bodyPr/>
                    <a:lstStyle/>
                    <a:p>
                      <a:pPr marL="167640">
                        <a:lnSpc>
                          <a:spcPct val="100000"/>
                        </a:lnSpc>
                        <a:spcBef>
                          <a:spcPts val="775"/>
                        </a:spcBef>
                      </a:pPr>
                      <a:r>
                        <a:rPr sz="1200" spc="-10">
                          <a:latin typeface="Calibri"/>
                          <a:cs typeface="Calibri"/>
                        </a:rPr>
                        <a:t>YTD</a:t>
                      </a:r>
                      <a:r>
                        <a:rPr sz="1200" spc="-45">
                          <a:latin typeface="Calibri"/>
                          <a:cs typeface="Calibri"/>
                        </a:rPr>
                        <a:t> </a:t>
                      </a:r>
                      <a:r>
                        <a:rPr sz="1200" spc="-10">
                          <a:latin typeface="Calibri"/>
                          <a:cs typeface="Calibri"/>
                        </a:rPr>
                        <a:t>Return</a:t>
                      </a:r>
                      <a:endParaRPr sz="1200">
                        <a:latin typeface="Calibri"/>
                        <a:cs typeface="Calibri"/>
                      </a:endParaRPr>
                    </a:p>
                  </a:txBody>
                  <a:tcPr marL="0" marR="0" marT="984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75"/>
                        </a:spcBef>
                      </a:pPr>
                      <a:r>
                        <a:rPr lang="en-US" sz="1200">
                          <a:latin typeface="Calibri"/>
                          <a:cs typeface="Calibri"/>
                        </a:rPr>
                        <a:t>-13.10%</a:t>
                      </a:r>
                    </a:p>
                  </a:txBody>
                  <a:tcPr marL="0" marR="0" marT="984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5"/>
                  </a:ext>
                </a:extLst>
              </a:tr>
              <a:tr h="398145">
                <a:tc>
                  <a:txBody>
                    <a:bodyPr/>
                    <a:lstStyle/>
                    <a:p>
                      <a:pPr marL="167640">
                        <a:lnSpc>
                          <a:spcPct val="100000"/>
                        </a:lnSpc>
                        <a:spcBef>
                          <a:spcPts val="755"/>
                        </a:spcBef>
                      </a:pPr>
                      <a:r>
                        <a:rPr sz="1200" spc="-20">
                          <a:latin typeface="Calibri"/>
                          <a:cs typeface="Calibri"/>
                        </a:rPr>
                        <a:t>Beta</a:t>
                      </a:r>
                      <a:endParaRPr sz="1200">
                        <a:latin typeface="Calibri"/>
                        <a:cs typeface="Calibri"/>
                      </a:endParaRP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55"/>
                        </a:spcBef>
                      </a:pPr>
                      <a:r>
                        <a:rPr lang="en-US" sz="1200">
                          <a:latin typeface="Calibri"/>
                          <a:cs typeface="Calibri"/>
                        </a:rPr>
                        <a:t>1.45</a:t>
                      </a: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r h="398145">
                <a:tc>
                  <a:txBody>
                    <a:bodyPr/>
                    <a:lstStyle/>
                    <a:p>
                      <a:pPr marL="167640">
                        <a:lnSpc>
                          <a:spcPct val="100000"/>
                        </a:lnSpc>
                        <a:spcBef>
                          <a:spcPts val="765"/>
                        </a:spcBef>
                      </a:pPr>
                      <a:r>
                        <a:rPr sz="1200" spc="-25">
                          <a:latin typeface="Calibri"/>
                          <a:cs typeface="Calibri"/>
                        </a:rPr>
                        <a:t>EPS</a:t>
                      </a:r>
                      <a:endParaRPr sz="1200">
                        <a:latin typeface="Calibri"/>
                        <a:cs typeface="Calibri"/>
                      </a:endParaRPr>
                    </a:p>
                  </a:txBody>
                  <a:tcPr marL="0" marR="0" marT="971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65"/>
                        </a:spcBef>
                      </a:pPr>
                      <a:r>
                        <a:rPr lang="en-US" sz="1200">
                          <a:latin typeface="Calibri"/>
                          <a:cs typeface="Calibri"/>
                        </a:rPr>
                        <a:t>4.45</a:t>
                      </a:r>
                    </a:p>
                  </a:txBody>
                  <a:tcPr marL="0" marR="0" marT="971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7"/>
                  </a:ext>
                </a:extLst>
              </a:tr>
              <a:tr h="398145">
                <a:tc>
                  <a:txBody>
                    <a:bodyPr/>
                    <a:lstStyle/>
                    <a:p>
                      <a:pPr marL="167640">
                        <a:lnSpc>
                          <a:spcPct val="100000"/>
                        </a:lnSpc>
                        <a:spcBef>
                          <a:spcPts val="775"/>
                        </a:spcBef>
                      </a:pPr>
                      <a:r>
                        <a:rPr sz="1200" spc="-10">
                          <a:latin typeface="Calibri"/>
                          <a:cs typeface="Calibri"/>
                        </a:rPr>
                        <a:t>Dividend</a:t>
                      </a:r>
                      <a:r>
                        <a:rPr sz="1200" spc="-60">
                          <a:latin typeface="Calibri"/>
                          <a:cs typeface="Calibri"/>
                        </a:rPr>
                        <a:t> </a:t>
                      </a:r>
                      <a:r>
                        <a:rPr sz="1200" spc="-10">
                          <a:latin typeface="Calibri"/>
                          <a:cs typeface="Calibri"/>
                        </a:rPr>
                        <a:t>Yield</a:t>
                      </a:r>
                      <a:endParaRPr sz="1200">
                        <a:latin typeface="Calibri"/>
                        <a:cs typeface="Calibri"/>
                      </a:endParaRPr>
                    </a:p>
                  </a:txBody>
                  <a:tcPr marL="0" marR="0" marT="984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75"/>
                        </a:spcBef>
                      </a:pPr>
                      <a:r>
                        <a:rPr lang="en-US" sz="1200">
                          <a:latin typeface="Calibri"/>
                          <a:cs typeface="Calibri"/>
                        </a:rPr>
                        <a:t>-</a:t>
                      </a:r>
                    </a:p>
                  </a:txBody>
                  <a:tcPr marL="0" marR="0" marT="984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8"/>
                  </a:ext>
                </a:extLst>
              </a:tr>
              <a:tr h="398145">
                <a:tc gridSpan="2">
                  <a:txBody>
                    <a:bodyPr/>
                    <a:lstStyle/>
                    <a:p>
                      <a:pPr marL="953769">
                        <a:lnSpc>
                          <a:spcPct val="100000"/>
                        </a:lnSpc>
                        <a:spcBef>
                          <a:spcPts val="755"/>
                        </a:spcBef>
                      </a:pPr>
                      <a:endParaRPr sz="1200">
                        <a:latin typeface="Calibri"/>
                        <a:cs typeface="Calibri"/>
                      </a:endParaRP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00000"/>
                    </a:solidFill>
                  </a:tcPr>
                </a:tc>
                <a:tc hMerge="1">
                  <a:txBody>
                    <a:bodyPr/>
                    <a:lstStyle/>
                    <a:p>
                      <a:endParaRPr/>
                    </a:p>
                  </a:txBody>
                  <a:tcPr marL="0" marR="0" marT="0" marB="0"/>
                </a:tc>
                <a:extLst>
                  <a:ext uri="{0D108BD9-81ED-4DB2-BD59-A6C34878D82A}">
                    <a16:rowId xmlns:a16="http://schemas.microsoft.com/office/drawing/2014/main" val="10009"/>
                  </a:ext>
                </a:extLst>
              </a:tr>
              <a:tr h="398145">
                <a:tc>
                  <a:txBody>
                    <a:bodyPr/>
                    <a:lstStyle/>
                    <a:p>
                      <a:pPr marL="167640">
                        <a:lnSpc>
                          <a:spcPct val="100000"/>
                        </a:lnSpc>
                        <a:spcBef>
                          <a:spcPts val="765"/>
                        </a:spcBef>
                      </a:pPr>
                      <a:r>
                        <a:rPr lang="en-US" sz="1200" spc="-10">
                          <a:latin typeface="Calibri"/>
                          <a:cs typeface="Calibri"/>
                        </a:rPr>
                        <a:t>Revenue (FY24)*</a:t>
                      </a:r>
                      <a:endParaRPr lang="en-US" sz="1200">
                        <a:latin typeface="Calibri"/>
                        <a:cs typeface="Calibri"/>
                      </a:endParaRPr>
                    </a:p>
                  </a:txBody>
                  <a:tcPr marL="0" marR="0" marT="971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65"/>
                        </a:spcBef>
                      </a:pPr>
                      <a:r>
                        <a:rPr lang="en-US" sz="1200">
                          <a:latin typeface="Calibri"/>
                          <a:cs typeface="Calibri"/>
                        </a:rPr>
                        <a:t>$31.797</a:t>
                      </a:r>
                    </a:p>
                  </a:txBody>
                  <a:tcPr marL="0" marR="0" marT="971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0"/>
                  </a:ext>
                </a:extLst>
              </a:tr>
              <a:tr h="398145">
                <a:tc>
                  <a:txBody>
                    <a:bodyPr/>
                    <a:lstStyle/>
                    <a:p>
                      <a:pPr marL="167640">
                        <a:lnSpc>
                          <a:spcPct val="100000"/>
                        </a:lnSpc>
                        <a:spcBef>
                          <a:spcPts val="775"/>
                        </a:spcBef>
                      </a:pPr>
                      <a:r>
                        <a:rPr lang="en-US" sz="1200">
                          <a:latin typeface="Calibri"/>
                          <a:cs typeface="Calibri"/>
                        </a:rPr>
                        <a:t>Rev</a:t>
                      </a:r>
                      <a:r>
                        <a:rPr lang="en-US" sz="1200" spc="-30">
                          <a:latin typeface="Calibri"/>
                          <a:cs typeface="Calibri"/>
                        </a:rPr>
                        <a:t> </a:t>
                      </a:r>
                      <a:r>
                        <a:rPr lang="en-US" sz="1200" spc="-20">
                          <a:latin typeface="Calibri"/>
                          <a:cs typeface="Calibri"/>
                        </a:rPr>
                        <a:t>Growth</a:t>
                      </a:r>
                      <a:r>
                        <a:rPr lang="en-US" sz="1200" spc="-35">
                          <a:latin typeface="Calibri"/>
                          <a:cs typeface="Calibri"/>
                        </a:rPr>
                        <a:t> </a:t>
                      </a:r>
                      <a:r>
                        <a:rPr lang="en-US" sz="1200" spc="-20">
                          <a:latin typeface="Calibri"/>
                          <a:cs typeface="Calibri"/>
                        </a:rPr>
                        <a:t>(23vs24)</a:t>
                      </a:r>
                      <a:endParaRPr lang="en-US" sz="1200">
                        <a:latin typeface="Calibri"/>
                        <a:cs typeface="Calibri"/>
                      </a:endParaRPr>
                    </a:p>
                  </a:txBody>
                  <a:tcPr marL="0" marR="0" marT="984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75"/>
                        </a:spcBef>
                      </a:pPr>
                      <a:r>
                        <a:rPr lang="en-US" sz="1200">
                          <a:latin typeface="Calibri"/>
                          <a:cs typeface="Calibri"/>
                        </a:rPr>
                        <a:t>6.81%</a:t>
                      </a:r>
                    </a:p>
                  </a:txBody>
                  <a:tcPr marL="0" marR="0" marT="984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1"/>
                  </a:ext>
                </a:extLst>
              </a:tr>
              <a:tr h="398145">
                <a:tc>
                  <a:txBody>
                    <a:bodyPr/>
                    <a:lstStyle/>
                    <a:p>
                      <a:pPr marL="167640">
                        <a:lnSpc>
                          <a:spcPct val="100000"/>
                        </a:lnSpc>
                        <a:spcBef>
                          <a:spcPts val="755"/>
                        </a:spcBef>
                      </a:pPr>
                      <a:r>
                        <a:rPr lang="en-US" sz="1200" spc="-20">
                          <a:latin typeface="Calibri"/>
                          <a:cs typeface="Calibri"/>
                        </a:rPr>
                        <a:t>Operating</a:t>
                      </a:r>
                      <a:r>
                        <a:rPr lang="en-US" sz="1200" spc="10">
                          <a:latin typeface="Calibri"/>
                          <a:cs typeface="Calibri"/>
                        </a:rPr>
                        <a:t> </a:t>
                      </a:r>
                      <a:r>
                        <a:rPr lang="en-US" sz="1200" spc="-10">
                          <a:latin typeface="Calibri"/>
                          <a:cs typeface="Calibri"/>
                        </a:rPr>
                        <a:t>Income*</a:t>
                      </a:r>
                      <a:endParaRPr lang="en-US" sz="1200">
                        <a:latin typeface="Calibri"/>
                        <a:cs typeface="Calibri"/>
                      </a:endParaRP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7640">
                        <a:lnSpc>
                          <a:spcPct val="100000"/>
                        </a:lnSpc>
                        <a:spcBef>
                          <a:spcPts val="755"/>
                        </a:spcBef>
                      </a:pPr>
                      <a:r>
                        <a:rPr lang="en-US" sz="1200">
                          <a:latin typeface="Calibri"/>
                          <a:cs typeface="Calibri"/>
                        </a:rPr>
                        <a:t>$5.325</a:t>
                      </a: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2"/>
                  </a:ext>
                </a:extLst>
              </a:tr>
            </a:tbl>
          </a:graphicData>
        </a:graphic>
      </p:graphicFrame>
      <p:sp>
        <p:nvSpPr>
          <p:cNvPr id="6" name="object 6"/>
          <p:cNvSpPr txBox="1"/>
          <p:nvPr/>
        </p:nvSpPr>
        <p:spPr>
          <a:xfrm>
            <a:off x="609857" y="1554479"/>
            <a:ext cx="5325745" cy="273152"/>
          </a:xfrm>
          <a:prstGeom prst="rect">
            <a:avLst/>
          </a:prstGeom>
          <a:solidFill>
            <a:schemeClr val="accent2"/>
          </a:solidFill>
        </p:spPr>
        <p:txBody>
          <a:bodyPr vert="horz" wrap="square" lIns="0" tIns="11430" rIns="0" bIns="0" rtlCol="0">
            <a:spAutoFit/>
          </a:bodyPr>
          <a:lstStyle/>
          <a:p>
            <a:pPr marL="317500" marR="5080" indent="-304800">
              <a:lnSpc>
                <a:spcPct val="100299"/>
              </a:lnSpc>
              <a:spcBef>
                <a:spcPts val="90"/>
              </a:spcBef>
              <a:buFont typeface="Arial"/>
              <a:buChar char="•"/>
              <a:tabLst>
                <a:tab pos="317500" algn="l"/>
              </a:tabLst>
            </a:pPr>
            <a:r>
              <a:rPr lang="en-US" sz="1700">
                <a:latin typeface="Calibri"/>
                <a:cs typeface="Calibri"/>
              </a:rPr>
              <a:t>Background on company</a:t>
            </a:r>
            <a:endParaRPr sz="1700">
              <a:latin typeface="Calibri"/>
              <a:cs typeface="Calibri"/>
            </a:endParaRPr>
          </a:p>
        </p:txBody>
      </p:sp>
      <p:pic>
        <p:nvPicPr>
          <p:cNvPr id="5" name="Picture 4" descr="A blue and white logo&#10;&#10;AI-generated content may be incorrect.">
            <a:extLst>
              <a:ext uri="{FF2B5EF4-FFF2-40B4-BE49-F238E27FC236}">
                <a16:creationId xmlns:a16="http://schemas.microsoft.com/office/drawing/2014/main" id="{D28C6011-C3CC-11ED-9965-366EDDC050B0}"/>
              </a:ext>
            </a:extLst>
          </p:cNvPr>
          <p:cNvPicPr>
            <a:picLocks noChangeAspect="1"/>
          </p:cNvPicPr>
          <p:nvPr/>
        </p:nvPicPr>
        <p:blipFill>
          <a:blip r:embed="rId2"/>
          <a:stretch>
            <a:fillRect/>
          </a:stretch>
        </p:blipFill>
        <p:spPr>
          <a:xfrm>
            <a:off x="6986127" y="462966"/>
            <a:ext cx="2765156" cy="770444"/>
          </a:xfrm>
          <a:prstGeom prst="rect">
            <a:avLst/>
          </a:prstGeom>
        </p:spPr>
      </p:pic>
      <p:sp>
        <p:nvSpPr>
          <p:cNvPr id="8" name="TextBox 7">
            <a:extLst>
              <a:ext uri="{FF2B5EF4-FFF2-40B4-BE49-F238E27FC236}">
                <a16:creationId xmlns:a16="http://schemas.microsoft.com/office/drawing/2014/main" id="{0C29FB4F-688F-D186-AEC0-9F2E7D1C2E6C}"/>
              </a:ext>
            </a:extLst>
          </p:cNvPr>
          <p:cNvSpPr txBox="1"/>
          <p:nvPr/>
        </p:nvSpPr>
        <p:spPr>
          <a:xfrm>
            <a:off x="595402" y="1976734"/>
            <a:ext cx="546579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solidFill>
                  <a:srgbClr val="000000"/>
                </a:solidFill>
              </a:rPr>
              <a:t>PayPal Inc. (PYPL)</a:t>
            </a:r>
          </a:p>
          <a:p>
            <a:pPr marL="285750" indent="-285750" algn="l">
              <a:buFont typeface="Arial"/>
              <a:buChar char="•"/>
            </a:pPr>
            <a:r>
              <a:rPr lang="en-US">
                <a:solidFill>
                  <a:srgbClr val="000000"/>
                </a:solidFill>
              </a:rPr>
              <a:t>A leading global fintech company specializing in online payments</a:t>
            </a:r>
          </a:p>
          <a:p>
            <a:pPr marL="285750" indent="-285750" algn="l">
              <a:buFont typeface="Arial"/>
              <a:buChar char="•"/>
            </a:pPr>
            <a:r>
              <a:rPr lang="en-US">
                <a:solidFill>
                  <a:srgbClr val="000000"/>
                </a:solidFill>
              </a:rPr>
              <a:t>Enables consumers and merchants to send and receive money, pay for goods, and manage funs electronically</a:t>
            </a:r>
          </a:p>
          <a:p>
            <a:pPr marL="285750" indent="-285750" algn="l">
              <a:buFont typeface="Arial"/>
              <a:buChar char="•"/>
            </a:pPr>
            <a:r>
              <a:rPr lang="en-US">
                <a:solidFill>
                  <a:srgbClr val="000000"/>
                </a:solidFill>
              </a:rPr>
              <a:t>Has roughly 430 million active accounts worldwide</a:t>
            </a:r>
          </a:p>
        </p:txBody>
      </p:sp>
      <p:pic>
        <p:nvPicPr>
          <p:cNvPr id="10" name="Picture 9" descr="A graph of a stock market&#10;&#10;AI-generated content may be incorrect.">
            <a:extLst>
              <a:ext uri="{FF2B5EF4-FFF2-40B4-BE49-F238E27FC236}">
                <a16:creationId xmlns:a16="http://schemas.microsoft.com/office/drawing/2014/main" id="{0E12DE75-6A58-A645-6F5A-03B73A3FB788}"/>
              </a:ext>
            </a:extLst>
          </p:cNvPr>
          <p:cNvPicPr>
            <a:picLocks noChangeAspect="1"/>
          </p:cNvPicPr>
          <p:nvPr/>
        </p:nvPicPr>
        <p:blipFill>
          <a:blip r:embed="rId3"/>
          <a:stretch>
            <a:fillRect/>
          </a:stretch>
        </p:blipFill>
        <p:spPr>
          <a:xfrm>
            <a:off x="214692" y="4707605"/>
            <a:ext cx="5931075" cy="14934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0"/>
              <a:t>Business</a:t>
            </a:r>
            <a:r>
              <a:rPr spc="-250"/>
              <a:t> </a:t>
            </a:r>
            <a:r>
              <a:rPr spc="-10"/>
              <a:t>Analysis</a:t>
            </a:r>
          </a:p>
        </p:txBody>
      </p:sp>
      <p:pic>
        <p:nvPicPr>
          <p:cNvPr id="4" name="Picture 3" descr="A blue and white logo&#10;&#10;AI-generated content may be incorrect.">
            <a:extLst>
              <a:ext uri="{FF2B5EF4-FFF2-40B4-BE49-F238E27FC236}">
                <a16:creationId xmlns:a16="http://schemas.microsoft.com/office/drawing/2014/main" id="{AB2518A2-24F8-3E80-7F44-0D936B726A16}"/>
              </a:ext>
            </a:extLst>
          </p:cNvPr>
          <p:cNvPicPr>
            <a:picLocks noChangeAspect="1"/>
          </p:cNvPicPr>
          <p:nvPr/>
        </p:nvPicPr>
        <p:blipFill>
          <a:blip r:embed="rId2"/>
          <a:stretch>
            <a:fillRect/>
          </a:stretch>
        </p:blipFill>
        <p:spPr>
          <a:xfrm>
            <a:off x="6996529" y="462966"/>
            <a:ext cx="2765156" cy="770444"/>
          </a:xfrm>
          <a:prstGeom prst="rect">
            <a:avLst/>
          </a:prstGeom>
        </p:spPr>
      </p:pic>
      <p:sp>
        <p:nvSpPr>
          <p:cNvPr id="5" name="TextBox 4">
            <a:extLst>
              <a:ext uri="{FF2B5EF4-FFF2-40B4-BE49-F238E27FC236}">
                <a16:creationId xmlns:a16="http://schemas.microsoft.com/office/drawing/2014/main" id="{5365482E-19B5-36B6-28A3-2AAA296423BF}"/>
              </a:ext>
            </a:extLst>
          </p:cNvPr>
          <p:cNvSpPr txBox="1"/>
          <p:nvPr/>
        </p:nvSpPr>
        <p:spPr>
          <a:xfrm>
            <a:off x="326620" y="1442573"/>
            <a:ext cx="9458385" cy="23544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en-US" sz="2100"/>
              <a:t>Bulk of their revenue comes from transaction fees (merchant and currency conversion fees)</a:t>
            </a:r>
            <a:endParaRPr lang="en-US" sz="2100">
              <a:solidFill>
                <a:srgbClr val="000000"/>
              </a:solidFill>
            </a:endParaRPr>
          </a:p>
          <a:p>
            <a:pPr marL="285750" indent="-285750" algn="l">
              <a:buFont typeface="Arial"/>
              <a:buChar char="•"/>
            </a:pPr>
            <a:r>
              <a:rPr lang="en-US" sz="2100">
                <a:solidFill>
                  <a:srgbClr val="000000"/>
                </a:solidFill>
              </a:rPr>
              <a:t>Key competitors include Stripe, Square (Block), Apply Pay, Google Pay</a:t>
            </a:r>
          </a:p>
          <a:p>
            <a:pPr marL="285750" indent="-285750" algn="l">
              <a:buFont typeface="Arial"/>
              <a:buChar char="•"/>
            </a:pPr>
            <a:r>
              <a:rPr lang="en-US" sz="2100">
                <a:solidFill>
                  <a:srgbClr val="000000"/>
                </a:solidFill>
              </a:rPr>
              <a:t>Competitive advantages in global scale, strong digital wallet ecosystem, and unbranded processing via Braintree</a:t>
            </a:r>
          </a:p>
          <a:p>
            <a:pPr marL="285750" indent="-285750" algn="l">
              <a:buFont typeface="Arial"/>
              <a:buChar char="•"/>
            </a:pPr>
            <a:r>
              <a:rPr lang="en-US" sz="2100">
                <a:solidFill>
                  <a:srgbClr val="000000"/>
                </a:solidFill>
              </a:rPr>
              <a:t>Growth with stem from rising e-commerce volume, digital wallet adoption, and unbranded checkout integration</a:t>
            </a:r>
          </a:p>
        </p:txBody>
      </p:sp>
      <p:graphicFrame>
        <p:nvGraphicFramePr>
          <p:cNvPr id="6" name="Table 5">
            <a:extLst>
              <a:ext uri="{FF2B5EF4-FFF2-40B4-BE49-F238E27FC236}">
                <a16:creationId xmlns:a16="http://schemas.microsoft.com/office/drawing/2014/main" id="{66AA323A-5FAE-A1DB-EF33-254FA667DC47}"/>
              </a:ext>
            </a:extLst>
          </p:cNvPr>
          <p:cNvGraphicFramePr>
            <a:graphicFrameLocks noGrp="1"/>
          </p:cNvGraphicFramePr>
          <p:nvPr>
            <p:extLst>
              <p:ext uri="{D42A27DB-BD31-4B8C-83A1-F6EECF244321}">
                <p14:modId xmlns:p14="http://schemas.microsoft.com/office/powerpoint/2010/main" val="3976930236"/>
              </p:ext>
            </p:extLst>
          </p:nvPr>
        </p:nvGraphicFramePr>
        <p:xfrm>
          <a:off x="852988" y="4099549"/>
          <a:ext cx="8405706" cy="2694579"/>
        </p:xfrm>
        <a:graphic>
          <a:graphicData uri="http://schemas.openxmlformats.org/drawingml/2006/table">
            <a:tbl>
              <a:tblPr firstRow="1" bandRow="1">
                <a:tableStyleId>{5C22544A-7EE6-4342-B048-85BDC9FD1C3A}</a:tableStyleId>
              </a:tblPr>
              <a:tblGrid>
                <a:gridCol w="2746484">
                  <a:extLst>
                    <a:ext uri="{9D8B030D-6E8A-4147-A177-3AD203B41FA5}">
                      <a16:colId xmlns:a16="http://schemas.microsoft.com/office/drawing/2014/main" val="2755098971"/>
                    </a:ext>
                  </a:extLst>
                </a:gridCol>
                <a:gridCol w="2829611">
                  <a:extLst>
                    <a:ext uri="{9D8B030D-6E8A-4147-A177-3AD203B41FA5}">
                      <a16:colId xmlns:a16="http://schemas.microsoft.com/office/drawing/2014/main" val="3332201837"/>
                    </a:ext>
                  </a:extLst>
                </a:gridCol>
                <a:gridCol w="2829611">
                  <a:extLst>
                    <a:ext uri="{9D8B030D-6E8A-4147-A177-3AD203B41FA5}">
                      <a16:colId xmlns:a16="http://schemas.microsoft.com/office/drawing/2014/main" val="907502259"/>
                    </a:ext>
                  </a:extLst>
                </a:gridCol>
              </a:tblGrid>
              <a:tr h="654353">
                <a:tc gridSpan="3">
                  <a:txBody>
                    <a:bodyPr/>
                    <a:lstStyle/>
                    <a:p>
                      <a:pPr lvl="0" algn="ctr">
                        <a:buNone/>
                      </a:pPr>
                      <a:r>
                        <a:rPr lang="en-US" sz="2000"/>
                        <a:t>Business Break Down</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C00000"/>
                    </a:solidFill>
                  </a:tcPr>
                </a:tc>
                <a:tc hMerge="1">
                  <a:txBody>
                    <a:bodyPr/>
                    <a:lstStyle/>
                    <a:p>
                      <a:endParaRPr lang="en-US"/>
                    </a:p>
                  </a:txBody>
                  <a:tcPr anchor="ctr">
                    <a:lnL w="0">
                      <a:noFill/>
                    </a:lnL>
                    <a:lnR w="0">
                      <a:noFill/>
                    </a:lnR>
                    <a:lnT w="12700">
                      <a:solidFill>
                        <a:schemeClr val="tx1"/>
                      </a:solidFill>
                    </a:lnT>
                    <a:lnB w="12700">
                      <a:solidFill>
                        <a:schemeClr val="tx1"/>
                      </a:solidFill>
                    </a:lnB>
                    <a:solidFill>
                      <a:srgbClr val="C00000"/>
                    </a:solidFill>
                  </a:tcPr>
                </a:tc>
                <a:tc hMerge="1">
                  <a:txBody>
                    <a:bodyPr/>
                    <a:lstStyle/>
                    <a:p>
                      <a:endParaRPr lang="en-US"/>
                    </a:p>
                  </a:txBody>
                  <a:tcPr>
                    <a:lnL w="0">
                      <a:noFill/>
                    </a:lnL>
                    <a:lnR w="12700">
                      <a:solidFill>
                        <a:schemeClr val="tx1"/>
                      </a:solidFill>
                    </a:lnR>
                    <a:lnT w="12700">
                      <a:solidFill>
                        <a:schemeClr val="tx1"/>
                      </a:solidFill>
                    </a:lnT>
                    <a:lnB w="12700">
                      <a:solidFill>
                        <a:schemeClr val="tx1"/>
                      </a:solidFill>
                    </a:lnB>
                    <a:solidFill>
                      <a:srgbClr val="C00000"/>
                    </a:solidFill>
                  </a:tcPr>
                </a:tc>
                <a:extLst>
                  <a:ext uri="{0D108BD9-81ED-4DB2-BD59-A6C34878D82A}">
                    <a16:rowId xmlns:a16="http://schemas.microsoft.com/office/drawing/2014/main" val="3510895599"/>
                  </a:ext>
                </a:extLst>
              </a:tr>
              <a:tr h="654353">
                <a:tc>
                  <a:txBody>
                    <a:bodyPr/>
                    <a:lstStyle/>
                    <a:p>
                      <a:pPr algn="ctr"/>
                      <a:r>
                        <a:rPr lang="en-US" sz="1400"/>
                        <a:t>Segment</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400"/>
                        <a:t>Brief Description</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400"/>
                        <a:t>% of Revenue</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457961586"/>
                  </a:ext>
                </a:extLst>
              </a:tr>
              <a:tr h="654353">
                <a:tc>
                  <a:txBody>
                    <a:bodyPr/>
                    <a:lstStyle/>
                    <a:p>
                      <a:pPr algn="l"/>
                      <a:r>
                        <a:rPr lang="en-US" sz="1400"/>
                        <a:t>Transaction Revenues</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US" sz="1400"/>
                        <a:t>Fees from processing transaction</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US" sz="1400"/>
                        <a:t>90%</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2474771"/>
                  </a:ext>
                </a:extLst>
              </a:tr>
              <a:tr h="654353">
                <a:tc>
                  <a:txBody>
                    <a:bodyPr/>
                    <a:lstStyle/>
                    <a:p>
                      <a:pPr lvl="0" algn="l">
                        <a:buNone/>
                      </a:pPr>
                      <a:r>
                        <a:rPr lang="en-US" sz="1400"/>
                        <a:t>Value-Added Services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400"/>
                        <a:t>Subscription fees, interest income, credit-related services, and referral agreements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400"/>
                        <a:t>10%</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182330360"/>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AE91058EB1914E8296A8A12BEF4C87" ma:contentTypeVersion="13" ma:contentTypeDescription="Create a new document." ma:contentTypeScope="" ma:versionID="4206944f28a12af851e5ac3b5eefd842">
  <xsd:schema xmlns:xsd="http://www.w3.org/2001/XMLSchema" xmlns:xs="http://www.w3.org/2001/XMLSchema" xmlns:p="http://schemas.microsoft.com/office/2006/metadata/properties" xmlns:ns3="71b1ee25-7e16-46de-9c9e-219a850e7abe" xmlns:ns4="a253cd11-e2a0-448a-980e-e2ce04441446" targetNamespace="http://schemas.microsoft.com/office/2006/metadata/properties" ma:root="true" ma:fieldsID="883507af3e508c882795c9b9ae07cbf1" ns3:_="" ns4:_="">
    <xsd:import namespace="71b1ee25-7e16-46de-9c9e-219a850e7abe"/>
    <xsd:import namespace="a253cd11-e2a0-448a-980e-e2ce0444144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element ref="ns4:MediaServiceObjectDetectorVersions" minOccurs="0"/>
                <xsd:element ref="ns4:MediaServiceSearchProperties" minOccurs="0"/>
                <xsd:element ref="ns4:MediaServiceDateTaken" minOccurs="0"/>
                <xsd:element ref="ns4:MediaServiceSystemTag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b1ee25-7e16-46de-9c9e-219a850e7ab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53cd11-e2a0-448a-980e-e2ce0444144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253cd11-e2a0-448a-980e-e2ce04441446" xsi:nil="true"/>
  </documentManagement>
</p:properties>
</file>

<file path=customXml/itemProps1.xml><?xml version="1.0" encoding="utf-8"?>
<ds:datastoreItem xmlns:ds="http://schemas.openxmlformats.org/officeDocument/2006/customXml" ds:itemID="{D3CB5104-30D2-4211-9C25-F782F5D4E593}">
  <ds:schemaRefs>
    <ds:schemaRef ds:uri="http://schemas.microsoft.com/sharepoint/v3/contenttype/forms"/>
  </ds:schemaRefs>
</ds:datastoreItem>
</file>

<file path=customXml/itemProps2.xml><?xml version="1.0" encoding="utf-8"?>
<ds:datastoreItem xmlns:ds="http://schemas.openxmlformats.org/officeDocument/2006/customXml" ds:itemID="{4C28CFA8-02DD-439C-812B-02B24B94E516}">
  <ds:schemaRefs>
    <ds:schemaRef ds:uri="71b1ee25-7e16-46de-9c9e-219a850e7abe"/>
    <ds:schemaRef ds:uri="a253cd11-e2a0-448a-980e-e2ce044414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FEAC9E6-8944-4D27-905E-9B9242A8BCF0}">
  <ds:schemaRefs>
    <ds:schemaRef ds:uri="71b1ee25-7e16-46de-9c9e-219a850e7abe"/>
    <ds:schemaRef ds:uri="a253cd11-e2a0-448a-980e-e2ce044414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eb095636-1052-4895-952b-1ff9df1d1121}" enabled="0" method="" siteId="{eb095636-1052-4895-952b-1ff9df1d1121}"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Financials Sector</vt:lpstr>
      <vt:lpstr>Overview</vt:lpstr>
      <vt:lpstr>Sector Recommendation</vt:lpstr>
      <vt:lpstr>Overview</vt:lpstr>
      <vt:lpstr>Business Analysis</vt:lpstr>
      <vt:lpstr>Financial Analysis</vt:lpstr>
      <vt:lpstr>Valuation</vt:lpstr>
      <vt:lpstr>Overview</vt:lpstr>
      <vt:lpstr>Business Analysis</vt:lpstr>
      <vt:lpstr>Financial Analysis</vt:lpstr>
      <vt:lpstr>Valuation</vt:lpstr>
      <vt:lpstr>Overview</vt:lpstr>
      <vt:lpstr>Business Analysis</vt:lpstr>
      <vt:lpstr>Financial Analysis</vt:lpstr>
      <vt:lpstr>Valuation</vt:lpstr>
      <vt:lpstr>Overview</vt:lpstr>
      <vt:lpstr>Business Analysis</vt:lpstr>
      <vt:lpstr>Financial Analysis</vt:lpstr>
      <vt:lpstr>Valuation</vt:lpstr>
      <vt:lpstr>Stock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Financials Stock Recommendation Presentation - Spring 2024</dc:title>
  <dc:creator>Michael Roszkowski</dc:creator>
  <cp:revision>4</cp:revision>
  <dcterms:created xsi:type="dcterms:W3CDTF">2025-07-19T14:27:11Z</dcterms:created>
  <dcterms:modified xsi:type="dcterms:W3CDTF">2025-07-22T22:08:20Z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2024-04-09T00:00:00Z</vt:filetime>
  </property>
  <property fmtid="{D5CDD505-2E9C-101B-9397-08002B2CF9AE}" pid="3" name="Creator">
    <vt:lpwstr>PowerPoint</vt:lpwstr>
  </property>
  <property fmtid="{D5CDD505-2E9C-101B-9397-08002B2CF9AE}" pid="4" name="LastSaved">
    <vt:filetime>2025-07-19T00:00:00Z</vt:filetime>
  </property>
  <property fmtid="{D5CDD505-2E9C-101B-9397-08002B2CF9AE}" pid="5" name="Producer">
    <vt:lpwstr>macOS Version 14.3 (Build 23D56) Quartz PDFContext</vt:lpwstr>
  </property>
  <property fmtid="{D5CDD505-2E9C-101B-9397-08002B2CF9AE}" pid="6" name="MSIP_Label_21662892-67aa-43a5-814f-5ec6528b0125_Enabled">
    <vt:lpwstr>true</vt:lpwstr>
  </property>
  <property fmtid="{D5CDD505-2E9C-101B-9397-08002B2CF9AE}" pid="7" name="MSIP_Label_21662892-67aa-43a5-814f-5ec6528b0125_SetDate">
    <vt:lpwstr>2025-07-19T14:27:54Z</vt:lpwstr>
  </property>
  <property fmtid="{D5CDD505-2E9C-101B-9397-08002B2CF9AE}" pid="8" name="MSIP_Label_21662892-67aa-43a5-814f-5ec6528b0125_Method">
    <vt:lpwstr>Standard</vt:lpwstr>
  </property>
  <property fmtid="{D5CDD505-2E9C-101B-9397-08002B2CF9AE}" pid="9" name="MSIP_Label_21662892-67aa-43a5-814f-5ec6528b0125_Name">
    <vt:lpwstr>Internal Use</vt:lpwstr>
  </property>
  <property fmtid="{D5CDD505-2E9C-101B-9397-08002B2CF9AE}" pid="10" name="MSIP_Label_21662892-67aa-43a5-814f-5ec6528b0125_SiteId">
    <vt:lpwstr>157a26ef-912f-4244-abef-b45fc4bd77f9</vt:lpwstr>
  </property>
  <property fmtid="{D5CDD505-2E9C-101B-9397-08002B2CF9AE}" pid="11" name="MSIP_Label_21662892-67aa-43a5-814f-5ec6528b0125_ActionId">
    <vt:lpwstr>e787bda5-d209-4fed-9935-bfa41fb34bf4</vt:lpwstr>
  </property>
  <property fmtid="{D5CDD505-2E9C-101B-9397-08002B2CF9AE}" pid="12" name="MSIP_Label_21662892-67aa-43a5-814f-5ec6528b0125_ContentBits">
    <vt:lpwstr>2</vt:lpwstr>
  </property>
  <property fmtid="{D5CDD505-2E9C-101B-9397-08002B2CF9AE}" pid="13" name="MSIP_Label_21662892-67aa-43a5-814f-5ec6528b0125_Tag">
    <vt:lpwstr>10, 3, 0, 1</vt:lpwstr>
  </property>
  <property fmtid="{D5CDD505-2E9C-101B-9397-08002B2CF9AE}" pid="14" name="ClassificationContentMarkingFooterLocations">
    <vt:lpwstr>Office Theme:8</vt:lpwstr>
  </property>
  <property fmtid="{D5CDD505-2E9C-101B-9397-08002B2CF9AE}" pid="15" name="ClassificationContentMarkingFooterText">
    <vt:lpwstr>Internal Use</vt:lpwstr>
  </property>
  <property fmtid="{D5CDD505-2E9C-101B-9397-08002B2CF9AE}" pid="16" name="ContentTypeId">
    <vt:lpwstr>0x010100E0AE91058EB1914E8296A8A12BEF4C87</vt:lpwstr>
  </property>
</Properties>
</file>